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38"/>
  </p:notesMasterIdLst>
  <p:sldIdLst>
    <p:sldId id="492" r:id="rId2"/>
    <p:sldId id="493" r:id="rId3"/>
    <p:sldId id="494" r:id="rId4"/>
    <p:sldId id="574" r:id="rId5"/>
    <p:sldId id="575" r:id="rId6"/>
    <p:sldId id="576" r:id="rId7"/>
    <p:sldId id="578" r:id="rId8"/>
    <p:sldId id="579" r:id="rId9"/>
    <p:sldId id="580" r:id="rId10"/>
    <p:sldId id="581" r:id="rId11"/>
    <p:sldId id="582" r:id="rId12"/>
    <p:sldId id="598" r:id="rId13"/>
    <p:sldId id="583" r:id="rId14"/>
    <p:sldId id="584" r:id="rId15"/>
    <p:sldId id="585" r:id="rId16"/>
    <p:sldId id="586" r:id="rId17"/>
    <p:sldId id="600" r:id="rId18"/>
    <p:sldId id="587" r:id="rId19"/>
    <p:sldId id="612" r:id="rId20"/>
    <p:sldId id="613" r:id="rId21"/>
    <p:sldId id="601" r:id="rId22"/>
    <p:sldId id="588" r:id="rId23"/>
    <p:sldId id="602" r:id="rId24"/>
    <p:sldId id="589" r:id="rId25"/>
    <p:sldId id="603" r:id="rId26"/>
    <p:sldId id="604" r:id="rId27"/>
    <p:sldId id="590" r:id="rId28"/>
    <p:sldId id="605" r:id="rId29"/>
    <p:sldId id="591" r:id="rId30"/>
    <p:sldId id="592" r:id="rId31"/>
    <p:sldId id="593" r:id="rId32"/>
    <p:sldId id="594" r:id="rId33"/>
    <p:sldId id="595" r:id="rId34"/>
    <p:sldId id="596" r:id="rId35"/>
    <p:sldId id="597" r:id="rId36"/>
    <p:sldId id="495" r:id="rId37"/>
    <p:sldId id="614" r:id="rId38"/>
    <p:sldId id="615" r:id="rId39"/>
    <p:sldId id="616" r:id="rId40"/>
    <p:sldId id="496" r:id="rId41"/>
    <p:sldId id="497" r:id="rId42"/>
    <p:sldId id="498" r:id="rId43"/>
    <p:sldId id="499" r:id="rId44"/>
    <p:sldId id="500" r:id="rId45"/>
    <p:sldId id="501" r:id="rId46"/>
    <p:sldId id="502" r:id="rId47"/>
    <p:sldId id="503" r:id="rId48"/>
    <p:sldId id="504" r:id="rId49"/>
    <p:sldId id="505" r:id="rId50"/>
    <p:sldId id="506" r:id="rId51"/>
    <p:sldId id="507" r:id="rId52"/>
    <p:sldId id="508" r:id="rId53"/>
    <p:sldId id="617" r:id="rId54"/>
    <p:sldId id="509" r:id="rId55"/>
    <p:sldId id="510" r:id="rId56"/>
    <p:sldId id="511" r:id="rId57"/>
    <p:sldId id="512" r:id="rId58"/>
    <p:sldId id="618" r:id="rId59"/>
    <p:sldId id="619" r:id="rId60"/>
    <p:sldId id="620" r:id="rId61"/>
    <p:sldId id="621" r:id="rId62"/>
    <p:sldId id="622" r:id="rId63"/>
    <p:sldId id="623" r:id="rId64"/>
    <p:sldId id="624" r:id="rId65"/>
    <p:sldId id="625" r:id="rId66"/>
    <p:sldId id="626" r:id="rId67"/>
    <p:sldId id="627" r:id="rId68"/>
    <p:sldId id="628" r:id="rId69"/>
    <p:sldId id="629" r:id="rId70"/>
    <p:sldId id="630" r:id="rId71"/>
    <p:sldId id="513" r:id="rId72"/>
    <p:sldId id="514" r:id="rId73"/>
    <p:sldId id="515" r:id="rId74"/>
    <p:sldId id="516" r:id="rId75"/>
    <p:sldId id="517" r:id="rId76"/>
    <p:sldId id="518" r:id="rId77"/>
    <p:sldId id="631" r:id="rId78"/>
    <p:sldId id="632" r:id="rId79"/>
    <p:sldId id="633" r:id="rId80"/>
    <p:sldId id="634" r:id="rId81"/>
    <p:sldId id="635" r:id="rId82"/>
    <p:sldId id="636" r:id="rId83"/>
    <p:sldId id="637" r:id="rId84"/>
    <p:sldId id="638" r:id="rId85"/>
    <p:sldId id="521" r:id="rId86"/>
    <p:sldId id="522" r:id="rId87"/>
    <p:sldId id="523" r:id="rId88"/>
    <p:sldId id="524" r:id="rId89"/>
    <p:sldId id="525" r:id="rId90"/>
    <p:sldId id="526" r:id="rId91"/>
    <p:sldId id="527" r:id="rId92"/>
    <p:sldId id="528" r:id="rId93"/>
    <p:sldId id="529" r:id="rId94"/>
    <p:sldId id="530" r:id="rId95"/>
    <p:sldId id="531" r:id="rId96"/>
    <p:sldId id="532" r:id="rId97"/>
    <p:sldId id="533" r:id="rId98"/>
    <p:sldId id="534" r:id="rId99"/>
    <p:sldId id="535" r:id="rId100"/>
    <p:sldId id="536" r:id="rId101"/>
    <p:sldId id="537" r:id="rId102"/>
    <p:sldId id="639" r:id="rId103"/>
    <p:sldId id="538" r:id="rId104"/>
    <p:sldId id="540" r:id="rId105"/>
    <p:sldId id="541" r:id="rId106"/>
    <p:sldId id="542" r:id="rId107"/>
    <p:sldId id="543" r:id="rId108"/>
    <p:sldId id="544" r:id="rId109"/>
    <p:sldId id="545" r:id="rId110"/>
    <p:sldId id="546" r:id="rId111"/>
    <p:sldId id="547" r:id="rId112"/>
    <p:sldId id="548" r:id="rId113"/>
    <p:sldId id="549" r:id="rId114"/>
    <p:sldId id="550" r:id="rId115"/>
    <p:sldId id="551" r:id="rId116"/>
    <p:sldId id="552" r:id="rId117"/>
    <p:sldId id="553" r:id="rId118"/>
    <p:sldId id="554" r:id="rId119"/>
    <p:sldId id="555" r:id="rId120"/>
    <p:sldId id="556" r:id="rId121"/>
    <p:sldId id="557" r:id="rId122"/>
    <p:sldId id="558" r:id="rId123"/>
    <p:sldId id="559" r:id="rId124"/>
    <p:sldId id="560" r:id="rId125"/>
    <p:sldId id="561" r:id="rId126"/>
    <p:sldId id="562" r:id="rId127"/>
    <p:sldId id="563" r:id="rId128"/>
    <p:sldId id="564" r:id="rId129"/>
    <p:sldId id="565" r:id="rId130"/>
    <p:sldId id="566" r:id="rId131"/>
    <p:sldId id="567" r:id="rId132"/>
    <p:sldId id="568" r:id="rId133"/>
    <p:sldId id="569" r:id="rId134"/>
    <p:sldId id="570" r:id="rId135"/>
    <p:sldId id="571" r:id="rId136"/>
    <p:sldId id="674" r:id="rId13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24.wmf"/><Relationship Id="rId4"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wmf"/><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7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image" Target="../media/image92.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6" Type="http://schemas.openxmlformats.org/officeDocument/2006/relationships/image" Target="../media/image104.wmf"/><Relationship Id="rId5" Type="http://schemas.openxmlformats.org/officeDocument/2006/relationships/image" Target="../media/image103.wmf"/><Relationship Id="rId4" Type="http://schemas.openxmlformats.org/officeDocument/2006/relationships/image" Target="../media/image102.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12.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23.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3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8AE616-F28C-44B3-A122-BFE657E31BED}" type="datetimeFigureOut">
              <a:rPr lang="tr-TR" smtClean="0"/>
              <a:t>01.11.2013</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051B3C-2DC9-4292-A4BC-6A97AFC4B8AD}" type="slidenum">
              <a:rPr lang="tr-TR" smtClean="0"/>
              <a:t>‹#›</a:t>
            </a:fld>
            <a:endParaRPr lang="tr-TR"/>
          </a:p>
        </p:txBody>
      </p:sp>
    </p:spTree>
    <p:extLst>
      <p:ext uri="{BB962C8B-B14F-4D97-AF65-F5344CB8AC3E}">
        <p14:creationId xmlns:p14="http://schemas.microsoft.com/office/powerpoint/2010/main" val="1736915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FC58795-9DE4-4CE3-BDEA-E3A158378F87}" type="slidenum">
              <a:rPr lang="ar-SA" smtClean="0">
                <a:latin typeface="Times New Roman" pitchFamily="18" charset="0"/>
                <a:cs typeface="Times New Roman" pitchFamily="18" charset="0"/>
              </a:rPr>
              <a:pPr eaLnBrk="1" hangingPunct="1"/>
              <a:t>3</a:t>
            </a:fld>
            <a:endParaRPr lang="en-US" smtClean="0">
              <a:latin typeface="Times New Roman" pitchFamily="18" charset="0"/>
              <a:cs typeface="Times New Roman"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E3F252-22C4-4607-B1A7-0DB10DB999EA}" type="slidenum">
              <a:rPr lang="en-US"/>
              <a:pPr/>
              <a:t>7</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pPr algn="ctr">
              <a:spcBef>
                <a:spcPts val="1200"/>
              </a:spcBef>
              <a:spcAft>
                <a:spcPts val="1200"/>
              </a:spcAft>
            </a:pPr>
            <a:endParaRPr lang="en-US" sz="2400" b="1">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0" name="9 Dik Üçgen"/>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Başlık"/>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grpSp>
        <p:nvGrpSpPr>
          <p:cNvPr id="2" name="1 Grup"/>
          <p:cNvGrpSpPr/>
          <p:nvPr/>
        </p:nvGrpSpPr>
        <p:grpSpPr>
          <a:xfrm>
            <a:off x="-3765" y="4953000"/>
            <a:ext cx="9147765" cy="1912088"/>
            <a:chOff x="-3765" y="4832896"/>
            <a:chExt cx="9147765" cy="2032192"/>
          </a:xfrm>
        </p:grpSpPr>
        <p:sp>
          <p:nvSpPr>
            <p:cNvPr id="7" name="6 Serbest Form"/>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Serbest Form"/>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Serbest Form"/>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Düz Bağlayıcı"/>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Veri Yer Tutucusu"/>
          <p:cNvSpPr>
            <a:spLocks noGrp="1"/>
          </p:cNvSpPr>
          <p:nvPr>
            <p:ph type="dt" sz="half" idx="10"/>
          </p:nvPr>
        </p:nvSpPr>
        <p:spPr/>
        <p:txBody>
          <a:bodyPr/>
          <a:lstStyle>
            <a:lvl1pPr>
              <a:defRPr>
                <a:solidFill>
                  <a:srgbClr val="FFFFFF"/>
                </a:solidFill>
              </a:defRPr>
            </a:lvl1pPr>
            <a:extLst/>
          </a:lstStyle>
          <a:p>
            <a:fld id="{D0A9176E-50A7-41F0-ABAF-E671AA0FE73F}" type="datetime1">
              <a:rPr lang="tr-TR" smtClean="0"/>
              <a:t>01.11.2013</a:t>
            </a:fld>
            <a:endParaRPr lang="tr-TR"/>
          </a:p>
        </p:txBody>
      </p:sp>
      <p:sp>
        <p:nvSpPr>
          <p:cNvPr id="19" name="18 Altbilgi Yer Tutucusu"/>
          <p:cNvSpPr>
            <a:spLocks noGrp="1"/>
          </p:cNvSpPr>
          <p:nvPr>
            <p:ph type="ftr" sz="quarter" idx="11"/>
          </p:nvPr>
        </p:nvSpPr>
        <p:spPr/>
        <p:txBody>
          <a:bodyPr/>
          <a:lstStyle>
            <a:lvl1pPr>
              <a:defRPr>
                <a:solidFill>
                  <a:schemeClr val="accent1">
                    <a:tint val="20000"/>
                  </a:schemeClr>
                </a:solidFill>
              </a:defRPr>
            </a:lvl1pPr>
            <a:extLst/>
          </a:lstStyle>
          <a:p>
            <a:r>
              <a:rPr lang="tr-TR" smtClean="0"/>
              <a:t>İstanbul Medeniyet Üniversitesi</a:t>
            </a:r>
            <a:endParaRPr lang="tr-TR"/>
          </a:p>
        </p:txBody>
      </p:sp>
      <p:sp>
        <p:nvSpPr>
          <p:cNvPr id="27" name="26 Slayt Numarası Yer Tutucusu"/>
          <p:cNvSpPr>
            <a:spLocks noGrp="1"/>
          </p:cNvSpPr>
          <p:nvPr>
            <p:ph type="sldNum" sz="quarter" idx="12"/>
          </p:nvPr>
        </p:nvSpPr>
        <p:spPr/>
        <p:txBody>
          <a:bodyPr/>
          <a:lstStyle>
            <a:lvl1pPr>
              <a:defRPr>
                <a:solidFill>
                  <a:srgbClr val="FFFFFF"/>
                </a:solidFill>
              </a:defRPr>
            </a:lvl1pPr>
            <a:extLst/>
          </a:lstStyle>
          <a:p>
            <a:fld id="{94F95399-64A8-43B0-A5C5-2D48ACAF8409}" type="slidenum">
              <a:rPr lang="tr-TR" smtClean="0"/>
              <a:t>‹#›</a:t>
            </a:fld>
            <a:endParaRPr lang="tr-TR"/>
          </a:p>
        </p:txBody>
      </p:sp>
      <p:pic>
        <p:nvPicPr>
          <p:cNvPr id="13" name="12 Resim" descr="logo.png"/>
          <p:cNvPicPr>
            <a:picLocks noChangeAspect="1"/>
          </p:cNvPicPr>
          <p:nvPr userDrawn="1"/>
        </p:nvPicPr>
        <p:blipFill>
          <a:blip r:embed="rId3" cstate="print"/>
          <a:stretch>
            <a:fillRect/>
          </a:stretch>
        </p:blipFill>
        <p:spPr>
          <a:xfrm>
            <a:off x="7020272" y="5262711"/>
            <a:ext cx="1990725" cy="11906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1481329"/>
            <a:ext cx="8229600" cy="4386071"/>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F8652A64-B31E-4A82-8812-294F0E45A3DB}" type="datetime1">
              <a:rPr lang="tr-TR" smtClean="0"/>
              <a:t>01.11.2013</a:t>
            </a:fld>
            <a:endParaRPr lang="tr-TR"/>
          </a:p>
        </p:txBody>
      </p:sp>
      <p:sp>
        <p:nvSpPr>
          <p:cNvPr id="5" name="4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6" name="5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844013" y="274640"/>
            <a:ext cx="1777470" cy="5592761"/>
          </a:xfrm>
        </p:spPr>
        <p:txBody>
          <a:bodyPr vert="eaVe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1"/>
            <a:ext cx="6324600" cy="5592760"/>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31BB272C-91C2-4A93-B21B-B6DF03635019}" type="datetime1">
              <a:rPr lang="tr-TR" smtClean="0"/>
              <a:t>01.11.2013</a:t>
            </a:fld>
            <a:endParaRPr lang="tr-TR"/>
          </a:p>
        </p:txBody>
      </p:sp>
      <p:sp>
        <p:nvSpPr>
          <p:cNvPr id="5" name="4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6" name="5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3AA6087-3DF4-4130-BE3B-DAAD841820FC}" type="slidenum">
              <a:rPr lang="en-US"/>
              <a:pPr>
                <a:defRPr/>
              </a:pPr>
              <a:t>‹#›</a:t>
            </a:fld>
            <a:endParaRPr lang="en-US"/>
          </a:p>
        </p:txBody>
      </p:sp>
    </p:spTree>
    <p:extLst>
      <p:ext uri="{BB962C8B-B14F-4D97-AF65-F5344CB8AC3E}">
        <p14:creationId xmlns:p14="http://schemas.microsoft.com/office/powerpoint/2010/main" val="3998870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905000"/>
            <a:ext cx="37719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000500"/>
            <a:ext cx="37719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A8FCBA2A-6334-4ABF-9518-E090E9E238A2}" type="slidenum">
              <a:rPr lang="en-US"/>
              <a:pPr>
                <a:defRPr/>
              </a:pPr>
              <a:t>‹#›</a:t>
            </a:fld>
            <a:endParaRPr lang="en-US"/>
          </a:p>
        </p:txBody>
      </p:sp>
    </p:spTree>
    <p:extLst>
      <p:ext uri="{BB962C8B-B14F-4D97-AF65-F5344CB8AC3E}">
        <p14:creationId xmlns:p14="http://schemas.microsoft.com/office/powerpoint/2010/main" val="1003156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BFB29021-9F7D-4FA8-8269-8F92A4C4324B}" type="datetime1">
              <a:rPr lang="tr-TR" smtClean="0"/>
              <a:t>01.11.2013</a:t>
            </a:fld>
            <a:endParaRPr lang="tr-TR"/>
          </a:p>
        </p:txBody>
      </p:sp>
      <p:sp>
        <p:nvSpPr>
          <p:cNvPr id="5" name="4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6" name="5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
        <p:nvSpPr>
          <p:cNvPr id="7" name="6 Başlık"/>
          <p:cNvSpPr>
            <a:spLocks noGrp="1"/>
          </p:cNvSpPr>
          <p:nvPr>
            <p:ph type="title"/>
          </p:nvPr>
        </p:nvSpPr>
        <p:spPr/>
        <p:txBody>
          <a:bodyPr rtlCol="0"/>
          <a:lstStyle>
            <a:extLst/>
          </a:lstStyle>
          <a:p>
            <a:r>
              <a:rPr kumimoji="0" lang="tr-TR" smtClean="0"/>
              <a:t>Asıl başlık stili için tıklatın</a:t>
            </a:r>
            <a:endParaRPr kumimoji="0" lang="en-US"/>
          </a:p>
        </p:txBody>
      </p:sp>
      <p:pic>
        <p:nvPicPr>
          <p:cNvPr id="8" name="7 Resim" descr="logo.png"/>
          <p:cNvPicPr>
            <a:picLocks noChangeAspect="1"/>
          </p:cNvPicPr>
          <p:nvPr userDrawn="1"/>
        </p:nvPicPr>
        <p:blipFill>
          <a:blip r:embed="rId2" cstate="print"/>
          <a:stretch>
            <a:fillRect/>
          </a:stretch>
        </p:blipFill>
        <p:spPr>
          <a:xfrm>
            <a:off x="107504" y="6165304"/>
            <a:ext cx="923355" cy="55224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extLst/>
          </a:lstStyle>
          <a:p>
            <a:fld id="{A11345C2-2CAE-4D24-BD98-FC3B3EA7A81B}" type="datetime1">
              <a:rPr lang="tr-TR" smtClean="0"/>
              <a:t>01.11.2013</a:t>
            </a:fld>
            <a:endParaRPr lang="tr-TR"/>
          </a:p>
        </p:txBody>
      </p:sp>
      <p:sp>
        <p:nvSpPr>
          <p:cNvPr id="5" name="4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6" name="5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
        <p:nvSpPr>
          <p:cNvPr id="7" name="6 Köşeli Çift Ayraç"/>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Köşeli Çift Ayraç"/>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bg>
      <p:bgRef idx="1002">
        <a:schemeClr val="bg1"/>
      </p:bgRef>
    </p:bg>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2C15FBDB-805E-4F0C-9215-DACC1272551E}" type="datetime1">
              <a:rPr lang="tr-TR" smtClean="0"/>
              <a:t>01.11.2013</a:t>
            </a:fld>
            <a:endParaRPr lang="tr-TR"/>
          </a:p>
        </p:txBody>
      </p:sp>
      <p:sp>
        <p:nvSpPr>
          <p:cNvPr id="6" name="5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7" name="6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
        <p:nvSpPr>
          <p:cNvPr id="8" name="7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8229600" cy="1143000"/>
          </a:xfrm>
        </p:spPr>
        <p:txBody>
          <a:bodyPr anchor="ctr"/>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43A9077E-FEE0-46FA-BF0C-DCEE0625711B}" type="datetime1">
              <a:rPr lang="tr-TR" smtClean="0"/>
              <a:t>01.11.2013</a:t>
            </a:fld>
            <a:endParaRPr lang="tr-TR"/>
          </a:p>
        </p:txBody>
      </p:sp>
      <p:sp>
        <p:nvSpPr>
          <p:cNvPr id="8" name="7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9" name="8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bg>
      <p:bgRef idx="1002">
        <a:schemeClr val="bg1"/>
      </p:bgRef>
    </p:bg>
    <p:spTree>
      <p:nvGrpSpPr>
        <p:cNvPr id="1" name=""/>
        <p:cNvGrpSpPr/>
        <p:nvPr/>
      </p:nvGrpSpPr>
      <p:grpSpPr>
        <a:xfrm>
          <a:off x="0" y="0"/>
          <a:ext cx="0" cy="0"/>
          <a:chOff x="0" y="0"/>
          <a:chExt cx="0" cy="0"/>
        </a:xfrm>
      </p:grpSpPr>
      <p:sp>
        <p:nvSpPr>
          <p:cNvPr id="3" name="2 Veri Yer Tutucusu"/>
          <p:cNvSpPr>
            <a:spLocks noGrp="1"/>
          </p:cNvSpPr>
          <p:nvPr>
            <p:ph type="dt" sz="half" idx="10"/>
          </p:nvPr>
        </p:nvSpPr>
        <p:spPr/>
        <p:txBody>
          <a:bodyPr/>
          <a:lstStyle>
            <a:extLst/>
          </a:lstStyle>
          <a:p>
            <a:fld id="{C9F26157-413D-4738-A308-8B9C608A9B5D}" type="datetime1">
              <a:rPr lang="tr-TR" smtClean="0"/>
              <a:t>01.11.2013</a:t>
            </a:fld>
            <a:endParaRPr lang="tr-TR"/>
          </a:p>
        </p:txBody>
      </p:sp>
      <p:sp>
        <p:nvSpPr>
          <p:cNvPr id="4" name="3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5" name="4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
        <p:nvSpPr>
          <p:cNvPr id="6" name="5 Başlık"/>
          <p:cNvSpPr>
            <a:spLocks noGrp="1"/>
          </p:cNvSpPr>
          <p:nvPr>
            <p:ph type="title"/>
          </p:nvPr>
        </p:nvSpPr>
        <p:spPr/>
        <p:txBody>
          <a:bodyPr rtlCol="0"/>
          <a:lstStyle>
            <a:extLst/>
          </a:lstStyle>
          <a:p>
            <a:r>
              <a:rPr kumimoji="0" lang="tr-TR" smtClean="0"/>
              <a:t>Asıl başlık stili için tıklatın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extLst/>
          </a:lstStyle>
          <a:p>
            <a:fld id="{1CAE0C89-80C9-4FF9-B5EE-827F557CDBAD}" type="datetime1">
              <a:rPr lang="tr-TR" smtClean="0"/>
              <a:t>01.11.2013</a:t>
            </a:fld>
            <a:endParaRPr lang="tr-TR"/>
          </a:p>
        </p:txBody>
      </p:sp>
      <p:sp>
        <p:nvSpPr>
          <p:cNvPr id="3" name="2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4" name="3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3">
        <a:schemeClr val="bg1"/>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a:xfrm>
            <a:off x="6727032" y="6407944"/>
            <a:ext cx="1920240" cy="365760"/>
          </a:xfrm>
        </p:spPr>
        <p:txBody>
          <a:bodyPr/>
          <a:lstStyle>
            <a:extLst/>
          </a:lstStyle>
          <a:p>
            <a:fld id="{274DCCE3-F7D3-481B-B15D-D210D6591223}" type="datetime1">
              <a:rPr lang="tr-TR" smtClean="0"/>
              <a:t>01.11.2013</a:t>
            </a:fld>
            <a:endParaRPr lang="tr-TR"/>
          </a:p>
        </p:txBody>
      </p:sp>
      <p:sp>
        <p:nvSpPr>
          <p:cNvPr id="6" name="5 Altbilgi Yer Tutucusu"/>
          <p:cNvSpPr>
            <a:spLocks noGrp="1"/>
          </p:cNvSpPr>
          <p:nvPr>
            <p:ph type="ftr" sz="quarter" idx="11"/>
          </p:nvPr>
        </p:nvSpPr>
        <p:spPr/>
        <p:txBody>
          <a:bodyPr/>
          <a:lstStyle>
            <a:extLst/>
          </a:lstStyle>
          <a:p>
            <a:r>
              <a:rPr lang="tr-TR" smtClean="0"/>
              <a:t>İstanbul Medeniyet Üniversitesi</a:t>
            </a:r>
            <a:endParaRPr lang="tr-TR"/>
          </a:p>
        </p:txBody>
      </p:sp>
      <p:sp>
        <p:nvSpPr>
          <p:cNvPr id="7" name="6 Slayt Numarası Yer Tutucusu"/>
          <p:cNvSpPr>
            <a:spLocks noGrp="1"/>
          </p:cNvSpPr>
          <p:nvPr>
            <p:ph type="sldNum" sz="quarter" idx="12"/>
          </p:nvPr>
        </p:nvSpPr>
        <p:spPr/>
        <p:txBody>
          <a:bodyPr/>
          <a:lstStyle>
            <a:extLst/>
          </a:lstStyle>
          <a:p>
            <a:fld id="{94F95399-64A8-43B0-A5C5-2D48ACAF8409}" type="slidenum">
              <a:rPr lang="tr-TR" smtClean="0"/>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tr-TR" smtClean="0"/>
              <a:t>Asıl metin stillerini düzenlemek için tıklatın</a:t>
            </a:r>
          </a:p>
        </p:txBody>
      </p:sp>
      <p:sp>
        <p:nvSpPr>
          <p:cNvPr id="3" name="2 Resim Yer Tutucusu"/>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tr-TR" smtClean="0"/>
              <a:t>Resim eklemek için simgeyi tıklatın</a:t>
            </a:r>
            <a:endParaRPr kumimoji="0" lang="en-US" dirty="0"/>
          </a:p>
        </p:txBody>
      </p:sp>
      <p:sp>
        <p:nvSpPr>
          <p:cNvPr id="5" name="4 Veri Yer Tutucusu"/>
          <p:cNvSpPr>
            <a:spLocks noGrp="1"/>
          </p:cNvSpPr>
          <p:nvPr>
            <p:ph type="dt" sz="half" idx="10"/>
          </p:nvPr>
        </p:nvSpPr>
        <p:spPr/>
        <p:txBody>
          <a:bodyPr/>
          <a:lstStyle>
            <a:lvl1pPr>
              <a:defRPr>
                <a:solidFill>
                  <a:schemeClr val="tx1"/>
                </a:solidFill>
              </a:defRPr>
            </a:lvl1pPr>
            <a:extLst/>
          </a:lstStyle>
          <a:p>
            <a:fld id="{72F65084-F083-42C4-A3F9-4EEB17F93A01}" type="datetime1">
              <a:rPr lang="tr-TR" smtClean="0"/>
              <a:t>01.11.2013</a:t>
            </a:fld>
            <a:endParaRPr lang="tr-TR"/>
          </a:p>
        </p:txBody>
      </p:sp>
      <p:sp>
        <p:nvSpPr>
          <p:cNvPr id="6" name="5 Altbilgi Yer Tutucusu"/>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tr-TR" smtClean="0"/>
              <a:t>İstanbul Medeniyet Üniversitesi</a:t>
            </a:r>
            <a:endParaRPr lang="tr-TR"/>
          </a:p>
        </p:txBody>
      </p:sp>
      <p:sp>
        <p:nvSpPr>
          <p:cNvPr id="7" name="6 Slayt Numarası Yer Tutucusu"/>
          <p:cNvSpPr>
            <a:spLocks noGrp="1"/>
          </p:cNvSpPr>
          <p:nvPr>
            <p:ph type="sldNum" sz="quarter" idx="12"/>
          </p:nvPr>
        </p:nvSpPr>
        <p:spPr/>
        <p:txBody>
          <a:bodyPr/>
          <a:lstStyle>
            <a:lvl1pPr>
              <a:defRPr>
                <a:solidFill>
                  <a:schemeClr val="tx1"/>
                </a:solidFill>
              </a:defRPr>
            </a:lvl1pPr>
            <a:extLst/>
          </a:lstStyle>
          <a:p>
            <a:fld id="{94F95399-64A8-43B0-A5C5-2D48ACAF8409}" type="slidenum">
              <a:rPr lang="tr-TR" smtClean="0"/>
              <a:t>‹#›</a:t>
            </a:fld>
            <a:endParaRPr lang="tr-TR"/>
          </a:p>
        </p:txBody>
      </p:sp>
      <p:sp>
        <p:nvSpPr>
          <p:cNvPr id="2" name="1 Başlık"/>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tr-TR" smtClean="0"/>
              <a:t>Asıl başlık stili için tıklatın</a:t>
            </a:r>
            <a:endParaRPr kumimoji="0" lang="en-US"/>
          </a:p>
        </p:txBody>
      </p:sp>
      <p:sp>
        <p:nvSpPr>
          <p:cNvPr id="8" name="7 Serbest Form"/>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Serbest Form"/>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Dik Üçgen"/>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Köşeli Çift Ayraç"/>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Köşeli Çift Ayraç"/>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Serbest Form"/>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Serbest Form"/>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Dik Üçgen"/>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Düz Bağlayıcı"/>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Başlık Yer Tutucusu"/>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C260ACA-0393-47BE-90C5-1019EAEE509D}" type="datetime1">
              <a:rPr lang="tr-TR" smtClean="0"/>
              <a:t>01.11.2013</a:t>
            </a:fld>
            <a:endParaRPr lang="tr-TR"/>
          </a:p>
        </p:txBody>
      </p:sp>
      <p:sp>
        <p:nvSpPr>
          <p:cNvPr id="22" name="21 Altbilgi Yer Tutucusu"/>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tr-TR" smtClean="0"/>
              <a:t>İstanbul Medeniyet Üniversitesi</a:t>
            </a:r>
            <a:endParaRPr lang="tr-TR"/>
          </a:p>
        </p:txBody>
      </p:sp>
      <p:sp>
        <p:nvSpPr>
          <p:cNvPr id="18" name="17 Slayt Numarası Yer Tutucusu"/>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4F95399-64A8-43B0-A5C5-2D48ACAF8409}"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89.wmf"/><Relationship Id="rId5" Type="http://schemas.openxmlformats.org/officeDocument/2006/relationships/oleObject" Target="../embeddings/oleObject49.bin"/><Relationship Id="rId4" Type="http://schemas.openxmlformats.org/officeDocument/2006/relationships/image" Target="../media/image88.wmf"/></Relationships>
</file>

<file path=ppt/slides/_rels/slide10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image" Target="../media/image95.jpeg"/><Relationship Id="rId7" Type="http://schemas.openxmlformats.org/officeDocument/2006/relationships/image" Target="../media/image93.wmf"/><Relationship Id="rId2" Type="http://schemas.openxmlformats.org/officeDocument/2006/relationships/slideLayout" Target="../slideLayouts/slideLayout7.xml"/><Relationship Id="rId1" Type="http://schemas.openxmlformats.org/officeDocument/2006/relationships/vmlDrawing" Target="../drawings/vmlDrawing35.vml"/><Relationship Id="rId6" Type="http://schemas.openxmlformats.org/officeDocument/2006/relationships/oleObject" Target="../embeddings/oleObject51.bin"/><Relationship Id="rId5" Type="http://schemas.openxmlformats.org/officeDocument/2006/relationships/image" Target="../media/image92.wmf"/><Relationship Id="rId4" Type="http://schemas.openxmlformats.org/officeDocument/2006/relationships/oleObject" Target="../embeddings/oleObject50.bin"/><Relationship Id="rId9" Type="http://schemas.openxmlformats.org/officeDocument/2006/relationships/image" Target="../media/image94.wmf"/></Relationships>
</file>

<file path=ppt/slides/_rels/slide10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8" Type="http://schemas.openxmlformats.org/officeDocument/2006/relationships/oleObject" Target="../embeddings/oleObject55.bin"/><Relationship Id="rId13" Type="http://schemas.openxmlformats.org/officeDocument/2006/relationships/image" Target="../media/image103.wmf"/><Relationship Id="rId3" Type="http://schemas.openxmlformats.org/officeDocument/2006/relationships/image" Target="../media/image105.jpeg"/><Relationship Id="rId7" Type="http://schemas.openxmlformats.org/officeDocument/2006/relationships/image" Target="../media/image100.wmf"/><Relationship Id="rId12" Type="http://schemas.openxmlformats.org/officeDocument/2006/relationships/oleObject" Target="../embeddings/oleObject57.bin"/><Relationship Id="rId2" Type="http://schemas.openxmlformats.org/officeDocument/2006/relationships/slideLayout" Target="../slideLayouts/slideLayout7.xml"/><Relationship Id="rId1" Type="http://schemas.openxmlformats.org/officeDocument/2006/relationships/vmlDrawing" Target="../drawings/vmlDrawing36.vml"/><Relationship Id="rId6" Type="http://schemas.openxmlformats.org/officeDocument/2006/relationships/oleObject" Target="../embeddings/oleObject54.bin"/><Relationship Id="rId11" Type="http://schemas.openxmlformats.org/officeDocument/2006/relationships/image" Target="../media/image102.wmf"/><Relationship Id="rId5" Type="http://schemas.openxmlformats.org/officeDocument/2006/relationships/image" Target="../media/image99.wmf"/><Relationship Id="rId15" Type="http://schemas.openxmlformats.org/officeDocument/2006/relationships/image" Target="../media/image104.wmf"/><Relationship Id="rId10" Type="http://schemas.openxmlformats.org/officeDocument/2006/relationships/oleObject" Target="../embeddings/oleObject56.bin"/><Relationship Id="rId4" Type="http://schemas.openxmlformats.org/officeDocument/2006/relationships/oleObject" Target="../embeddings/oleObject53.bin"/><Relationship Id="rId9" Type="http://schemas.openxmlformats.org/officeDocument/2006/relationships/image" Target="../media/image101.wmf"/><Relationship Id="rId14" Type="http://schemas.openxmlformats.org/officeDocument/2006/relationships/oleObject" Target="../embeddings/oleObject58.bin"/></Relationships>
</file>

<file path=ppt/slides/_rels/slide108.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112.emf"/></Relationships>
</file>

<file path=ppt/slides/_rels/slide11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7.xml"/><Relationship Id="rId1" Type="http://schemas.openxmlformats.org/officeDocument/2006/relationships/vmlDrawing" Target="../drawings/vmlDrawing38.vml"/><Relationship Id="rId4" Type="http://schemas.openxmlformats.org/officeDocument/2006/relationships/image" Target="../media/image123.wmf"/></Relationships>
</file>

<file path=ppt/slides/_rels/slide128.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wmf"/><Relationship Id="rId4" Type="http://schemas.openxmlformats.org/officeDocument/2006/relationships/image" Target="../media/image6.wmf"/></Relationships>
</file>

<file path=ppt/slides/_rels/slide130.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7.xml"/><Relationship Id="rId1" Type="http://schemas.openxmlformats.org/officeDocument/2006/relationships/vmlDrawing" Target="../drawings/vmlDrawing39.vml"/><Relationship Id="rId4" Type="http://schemas.openxmlformats.org/officeDocument/2006/relationships/image" Target="../media/image130.emf"/></Relationships>
</file>

<file path=ppt/slides/_rels/slide136.xml.rels><?xml version="1.0" encoding="UTF-8" standalone="yes"?>
<Relationships xmlns="http://schemas.openxmlformats.org/package/2006/relationships"><Relationship Id="rId2" Type="http://schemas.openxmlformats.org/officeDocument/2006/relationships/hyperlink" Target="http://www.unc.edu/~finley/BME422/Webster/c0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4.bin"/><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2.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unc.edu/~finley/BME422/Webster/c02.pdf" TargetMode="External"/><Relationship Id="rId2" Type="http://schemas.openxmlformats.org/officeDocument/2006/relationships/hyperlink" Target="http://www.unc.edu/~finley/BME422/Webster/c01.pdf" TargetMode="External"/><Relationship Id="rId1" Type="http://schemas.openxmlformats.org/officeDocument/2006/relationships/slideLayout" Target="../slideLayouts/slideLayout2.xml"/><Relationship Id="rId4" Type="http://schemas.openxmlformats.org/officeDocument/2006/relationships/hyperlink" Target="http://megep.meb.gov.tr/mte_program_modul/modul_pdf/522EE0153.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7.wmf"/><Relationship Id="rId5" Type="http://schemas.openxmlformats.org/officeDocument/2006/relationships/oleObject" Target="../embeddings/oleObject12.bin"/><Relationship Id="rId4" Type="http://schemas.openxmlformats.org/officeDocument/2006/relationships/image" Target="../media/image16.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19.wmf"/><Relationship Id="rId5" Type="http://schemas.openxmlformats.org/officeDocument/2006/relationships/oleObject" Target="../embeddings/oleObject14.bin"/><Relationship Id="rId4" Type="http://schemas.openxmlformats.org/officeDocument/2006/relationships/image" Target="../media/image18.wmf"/></Relationships>
</file>

<file path=ppt/slides/_rels/slide31.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21.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18.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25.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26.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7.emf"/></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3.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5.wmf"/><Relationship Id="rId5" Type="http://schemas.openxmlformats.org/officeDocument/2006/relationships/oleObject" Target="../embeddings/oleObject25.bin"/><Relationship Id="rId4" Type="http://schemas.openxmlformats.org/officeDocument/2006/relationships/image" Target="../media/image34.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6.wmf"/></Relationships>
</file>

<file path=ppt/slides/_rels/slide55.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8.wmf"/><Relationship Id="rId5" Type="http://schemas.openxmlformats.org/officeDocument/2006/relationships/oleObject" Target="../embeddings/oleObject2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30.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1.wmf"/></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2.wmf"/><Relationship Id="rId5" Type="http://schemas.openxmlformats.org/officeDocument/2006/relationships/oleObject" Target="../embeddings/oleObject32.bin"/><Relationship Id="rId4" Type="http://schemas.openxmlformats.org/officeDocument/2006/relationships/image" Target="../media/image4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45.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2.xml"/><Relationship Id="rId1" Type="http://schemas.openxmlformats.org/officeDocument/2006/relationships/vmlDrawing" Target="../drawings/vmlDrawing21.vml"/><Relationship Id="rId4" Type="http://schemas.openxmlformats.org/officeDocument/2006/relationships/image" Target="../media/image46.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3.xml"/><Relationship Id="rId1" Type="http://schemas.openxmlformats.org/officeDocument/2006/relationships/vmlDrawing" Target="../drawings/vmlDrawing22.vml"/><Relationship Id="rId4" Type="http://schemas.openxmlformats.org/officeDocument/2006/relationships/image" Target="../media/image47.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3.xml"/><Relationship Id="rId1" Type="http://schemas.openxmlformats.org/officeDocument/2006/relationships/vmlDrawing" Target="../drawings/vmlDrawing23.vml"/><Relationship Id="rId4" Type="http://schemas.openxmlformats.org/officeDocument/2006/relationships/image" Target="../media/image48.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2.xml"/><Relationship Id="rId1" Type="http://schemas.openxmlformats.org/officeDocument/2006/relationships/vmlDrawing" Target="../drawings/vmlDrawing24.vml"/><Relationship Id="rId4" Type="http://schemas.openxmlformats.org/officeDocument/2006/relationships/image" Target="../media/image49.w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2.xml"/><Relationship Id="rId1" Type="http://schemas.openxmlformats.org/officeDocument/2006/relationships/vmlDrawing" Target="../drawings/vmlDrawing25.vml"/><Relationship Id="rId4" Type="http://schemas.openxmlformats.org/officeDocument/2006/relationships/image" Target="../media/image50.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2.xml"/><Relationship Id="rId1" Type="http://schemas.openxmlformats.org/officeDocument/2006/relationships/vmlDrawing" Target="../drawings/vmlDrawing26.vml"/><Relationship Id="rId4" Type="http://schemas.openxmlformats.org/officeDocument/2006/relationships/image" Target="../media/image51.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2.xml"/><Relationship Id="rId1" Type="http://schemas.openxmlformats.org/officeDocument/2006/relationships/vmlDrawing" Target="../drawings/vmlDrawing27.vml"/><Relationship Id="rId4" Type="http://schemas.openxmlformats.org/officeDocument/2006/relationships/image" Target="../media/image52.wmf"/></Relationships>
</file>

<file path=ppt/slides/_rels/slide7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6.wmf"/><Relationship Id="rId5" Type="http://schemas.openxmlformats.org/officeDocument/2006/relationships/oleObject" Target="../embeddings/oleObject42.bin"/><Relationship Id="rId4" Type="http://schemas.openxmlformats.org/officeDocument/2006/relationships/image" Target="../media/image55.wmf"/></Relationships>
</file>

<file path=ppt/slides/_rels/slide7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62.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63.wmf"/></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64.wmf"/></Relationships>
</file>

<file path=ppt/slides/_rels/slide8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71.emf"/></Relationships>
</file>

<file path=ppt/slides/_rels/slide8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9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85.emf"/></Relationships>
</file>

<file path=ppt/slides/_rels/slide9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836712"/>
            <a:ext cx="8712968" cy="2619722"/>
          </a:xfrm>
        </p:spPr>
        <p:txBody>
          <a:bodyPr>
            <a:normAutofit fontScale="90000"/>
          </a:bodyPr>
          <a:lstStyle/>
          <a:p>
            <a:pPr lvl="0" algn="ctr"/>
            <a:r>
              <a:rPr lang="tr-TR" dirty="0">
                <a:ea typeface="Calibri"/>
                <a:cs typeface="Times New Roman"/>
              </a:rPr>
              <a:t>Biyomedikal </a:t>
            </a:r>
            <a:r>
              <a:rPr lang="en-US" dirty="0" err="1" smtClean="0">
                <a:ea typeface="Calibri"/>
                <a:cs typeface="Times New Roman"/>
              </a:rPr>
              <a:t>Alg</a:t>
            </a:r>
            <a:r>
              <a:rPr lang="tr-TR" dirty="0" smtClean="0">
                <a:ea typeface="Calibri"/>
                <a:cs typeface="Times New Roman"/>
              </a:rPr>
              <a:t>ılayıcılar (</a:t>
            </a:r>
            <a:r>
              <a:rPr lang="tr-TR" dirty="0" err="1" smtClean="0">
                <a:ea typeface="Calibri"/>
                <a:cs typeface="Times New Roman"/>
              </a:rPr>
              <a:t>Sensors</a:t>
            </a:r>
            <a:r>
              <a:rPr lang="tr-TR" dirty="0" smtClean="0">
                <a:ea typeface="Calibri"/>
                <a:cs typeface="Times New Roman"/>
              </a:rPr>
              <a:t>), Dönüştürücüler (</a:t>
            </a:r>
            <a:r>
              <a:rPr lang="tr-TR" dirty="0" err="1" smtClean="0">
                <a:ea typeface="Calibri"/>
                <a:cs typeface="Times New Roman"/>
              </a:rPr>
              <a:t>Transducers</a:t>
            </a:r>
            <a:r>
              <a:rPr lang="tr-TR" dirty="0" smtClean="0">
                <a:ea typeface="Calibri"/>
                <a:cs typeface="Times New Roman"/>
              </a:rPr>
              <a:t>) ve </a:t>
            </a:r>
            <a:r>
              <a:rPr lang="tr-TR" dirty="0" err="1" smtClean="0">
                <a:ea typeface="Calibri"/>
                <a:cs typeface="Times New Roman"/>
              </a:rPr>
              <a:t>Biyopotensiyellerin</a:t>
            </a:r>
            <a:r>
              <a:rPr lang="tr-TR" dirty="0" smtClean="0">
                <a:ea typeface="Calibri"/>
                <a:cs typeface="Times New Roman"/>
              </a:rPr>
              <a:t> Algılanması</a:t>
            </a:r>
            <a:endParaRPr lang="en-US" dirty="0"/>
          </a:p>
        </p:txBody>
      </p:sp>
      <p:sp>
        <p:nvSpPr>
          <p:cNvPr id="5" name="Subtitle 4"/>
          <p:cNvSpPr>
            <a:spLocks noGrp="1"/>
          </p:cNvSpPr>
          <p:nvPr>
            <p:ph type="subTitle" idx="1"/>
          </p:nvPr>
        </p:nvSpPr>
        <p:spPr/>
        <p:txBody>
          <a:bodyPr/>
          <a:lstStyle/>
          <a:p>
            <a:pPr algn="ctr"/>
            <a:r>
              <a:rPr lang="tr-TR" dirty="0" smtClean="0">
                <a:ea typeface="Calibri"/>
                <a:cs typeface="Times New Roman"/>
              </a:rPr>
              <a:t>Çalışma Prensipleri ve Uygulamaları</a:t>
            </a:r>
          </a:p>
          <a:p>
            <a:pPr algn="ctr"/>
            <a:r>
              <a:rPr lang="tr-TR" dirty="0" smtClean="0">
                <a:cs typeface="Times New Roman"/>
              </a:rPr>
              <a:t>Yalova Ün</a:t>
            </a:r>
            <a:r>
              <a:rPr lang="en-US" dirty="0" err="1" smtClean="0">
                <a:cs typeface="Times New Roman"/>
              </a:rPr>
              <a:t>i</a:t>
            </a:r>
            <a:r>
              <a:rPr lang="tr-TR" dirty="0" smtClean="0">
                <a:cs typeface="Times New Roman"/>
              </a:rPr>
              <a:t>versitesi,  </a:t>
            </a:r>
            <a:r>
              <a:rPr lang="en-US" dirty="0" smtClean="0">
                <a:cs typeface="Times New Roman"/>
              </a:rPr>
              <a:t>1</a:t>
            </a:r>
            <a:r>
              <a:rPr lang="tr-TR" dirty="0" smtClean="0">
                <a:cs typeface="Times New Roman"/>
              </a:rPr>
              <a:t> Kasım</a:t>
            </a:r>
            <a:r>
              <a:rPr lang="en-US" dirty="0" smtClean="0">
                <a:cs typeface="Times New Roman"/>
              </a:rPr>
              <a:t> </a:t>
            </a:r>
            <a:r>
              <a:rPr lang="tr-TR" dirty="0" smtClean="0">
                <a:cs typeface="Times New Roman"/>
              </a:rPr>
              <a:t>201</a:t>
            </a:r>
            <a:r>
              <a:rPr lang="en-US" dirty="0" smtClean="0">
                <a:cs typeface="Times New Roman"/>
              </a:rPr>
              <a:t>3</a:t>
            </a:r>
            <a:endParaRPr lang="en-US" dirty="0"/>
          </a:p>
        </p:txBody>
      </p:sp>
    </p:spTree>
    <p:extLst>
      <p:ext uri="{BB962C8B-B14F-4D97-AF65-F5344CB8AC3E}">
        <p14:creationId xmlns:p14="http://schemas.microsoft.com/office/powerpoint/2010/main" val="35823150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tr-TR" dirty="0" smtClean="0"/>
              <a:t>Algılayıcı (</a:t>
            </a:r>
            <a:r>
              <a:rPr lang="en-US" dirty="0" smtClean="0"/>
              <a:t>Sensor</a:t>
            </a:r>
            <a:r>
              <a:rPr lang="tr-TR" dirty="0" smtClean="0"/>
              <a:t>)</a:t>
            </a:r>
            <a:r>
              <a:rPr lang="en-US" dirty="0" smtClean="0"/>
              <a:t> </a:t>
            </a:r>
            <a:r>
              <a:rPr lang="en-US" dirty="0" err="1" smtClean="0"/>
              <a:t>Terminolo</a:t>
            </a:r>
            <a:r>
              <a:rPr lang="tr-TR" dirty="0" smtClean="0"/>
              <a:t>jisi</a:t>
            </a:r>
            <a:endParaRPr lang="en-US" dirty="0" smtClean="0"/>
          </a:p>
        </p:txBody>
      </p:sp>
      <p:sp>
        <p:nvSpPr>
          <p:cNvPr id="16387" name="Rectangle 3"/>
          <p:cNvSpPr>
            <a:spLocks noGrp="1" noChangeArrowheads="1"/>
          </p:cNvSpPr>
          <p:nvPr>
            <p:ph type="body" idx="1"/>
          </p:nvPr>
        </p:nvSpPr>
        <p:spPr/>
        <p:txBody>
          <a:bodyPr/>
          <a:lstStyle/>
          <a:p>
            <a:pPr eaLnBrk="1" hangingPunct="1"/>
            <a:r>
              <a:rPr lang="tr-TR" b="1" dirty="0" smtClean="0"/>
              <a:t>Duyarlılık Hatası </a:t>
            </a:r>
            <a:r>
              <a:rPr lang="en-US" dirty="0" smtClean="0"/>
              <a:t>= </a:t>
            </a:r>
            <a:r>
              <a:rPr lang="tr-TR" dirty="0" smtClean="0"/>
              <a:t>karakteristik eyim eyrisinden uzaklaşma</a:t>
            </a:r>
            <a:endParaRPr lang="en-US" dirty="0" smtClean="0"/>
          </a:p>
        </p:txBody>
      </p:sp>
      <p:grpSp>
        <p:nvGrpSpPr>
          <p:cNvPr id="16388" name="Group 4"/>
          <p:cNvGrpSpPr>
            <a:grpSpLocks/>
          </p:cNvGrpSpPr>
          <p:nvPr/>
        </p:nvGrpSpPr>
        <p:grpSpPr bwMode="auto">
          <a:xfrm>
            <a:off x="2286000" y="3048000"/>
            <a:ext cx="4264025" cy="2667000"/>
            <a:chOff x="576" y="1200"/>
            <a:chExt cx="2686" cy="1680"/>
          </a:xfrm>
        </p:grpSpPr>
        <p:sp>
          <p:nvSpPr>
            <p:cNvPr id="16389" name="Line 5"/>
            <p:cNvSpPr>
              <a:spLocks noChangeShapeType="1"/>
            </p:cNvSpPr>
            <p:nvPr/>
          </p:nvSpPr>
          <p:spPr bwMode="auto">
            <a:xfrm>
              <a:off x="576" y="2038"/>
              <a:ext cx="182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0" name="Line 6"/>
            <p:cNvSpPr>
              <a:spLocks noChangeShapeType="1"/>
            </p:cNvSpPr>
            <p:nvPr/>
          </p:nvSpPr>
          <p:spPr bwMode="auto">
            <a:xfrm>
              <a:off x="1392" y="1270"/>
              <a:ext cx="0" cy="14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1" name="Line 7"/>
            <p:cNvSpPr>
              <a:spLocks noChangeShapeType="1"/>
            </p:cNvSpPr>
            <p:nvPr/>
          </p:nvSpPr>
          <p:spPr bwMode="auto">
            <a:xfrm flipV="1">
              <a:off x="624" y="1318"/>
              <a:ext cx="1632" cy="13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2" name="Text Box 8"/>
            <p:cNvSpPr txBox="1">
              <a:spLocks noChangeArrowheads="1"/>
            </p:cNvSpPr>
            <p:nvPr/>
          </p:nvSpPr>
          <p:spPr bwMode="auto">
            <a:xfrm>
              <a:off x="2246" y="1200"/>
              <a:ext cx="10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Ideal Curve</a:t>
              </a:r>
            </a:p>
          </p:txBody>
        </p:sp>
        <p:sp>
          <p:nvSpPr>
            <p:cNvPr id="16393" name="Line 9"/>
            <p:cNvSpPr>
              <a:spLocks noChangeShapeType="1"/>
            </p:cNvSpPr>
            <p:nvPr/>
          </p:nvSpPr>
          <p:spPr bwMode="auto">
            <a:xfrm flipV="1">
              <a:off x="912" y="1270"/>
              <a:ext cx="1008" cy="1536"/>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4" name="Text Box 10"/>
            <p:cNvSpPr txBox="1">
              <a:spLocks noChangeArrowheads="1"/>
            </p:cNvSpPr>
            <p:nvPr/>
          </p:nvSpPr>
          <p:spPr bwMode="auto">
            <a:xfrm>
              <a:off x="998" y="2592"/>
              <a:ext cx="138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Sensitivity Error</a:t>
              </a:r>
            </a:p>
          </p:txBody>
        </p:sp>
        <p:sp>
          <p:nvSpPr>
            <p:cNvPr id="16395" name="Line 11"/>
            <p:cNvSpPr>
              <a:spLocks noChangeShapeType="1"/>
            </p:cNvSpPr>
            <p:nvPr/>
          </p:nvSpPr>
          <p:spPr bwMode="auto">
            <a:xfrm flipH="1" flipV="1">
              <a:off x="1008" y="2710"/>
              <a:ext cx="48"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6" name="Line 12"/>
            <p:cNvSpPr>
              <a:spLocks noChangeShapeType="1"/>
            </p:cNvSpPr>
            <p:nvPr/>
          </p:nvSpPr>
          <p:spPr bwMode="auto">
            <a:xfrm flipH="1">
              <a:off x="2064" y="151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7" name="Text Box 13"/>
            <p:cNvSpPr txBox="1">
              <a:spLocks noChangeArrowheads="1"/>
            </p:cNvSpPr>
            <p:nvPr/>
          </p:nvSpPr>
          <p:spPr bwMode="auto">
            <a:xfrm>
              <a:off x="768" y="1296"/>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p:txBody>
        </p:sp>
        <p:sp>
          <p:nvSpPr>
            <p:cNvPr id="16398" name="Text Box 14"/>
            <p:cNvSpPr txBox="1">
              <a:spLocks noChangeArrowheads="1"/>
            </p:cNvSpPr>
            <p:nvPr/>
          </p:nvSpPr>
          <p:spPr bwMode="auto">
            <a:xfrm>
              <a:off x="2064" y="2016"/>
              <a:ext cx="5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a:t>
              </a:r>
            </a:p>
          </p:txBody>
        </p:sp>
      </p:grpSp>
      <p:sp>
        <p:nvSpPr>
          <p:cNvPr id="15" name="Rectangle 14"/>
          <p:cNvSpPr>
            <a:spLocks noChangeArrowheads="1"/>
          </p:cNvSpPr>
          <p:nvPr/>
        </p:nvSpPr>
        <p:spPr bwMode="auto">
          <a:xfrm>
            <a:off x="468313" y="11430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7689253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100</a:t>
            </a:fld>
            <a:endParaRPr lang="en-US"/>
          </a:p>
        </p:txBody>
      </p:sp>
      <p:sp>
        <p:nvSpPr>
          <p:cNvPr id="2" name="Title 1"/>
          <p:cNvSpPr>
            <a:spLocks noGrp="1"/>
          </p:cNvSpPr>
          <p:nvPr>
            <p:ph type="title"/>
          </p:nvPr>
        </p:nvSpPr>
        <p:spPr/>
        <p:txBody>
          <a:bodyPr/>
          <a:lstStyle/>
          <a:p>
            <a:r>
              <a:rPr lang="tr-TR" dirty="0" smtClean="0"/>
              <a:t>LVDT Kullanım Alanları</a:t>
            </a:r>
            <a:endParaRPr lang="en-US" dirty="0"/>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3" y="1552183"/>
            <a:ext cx="6552727" cy="4613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13508945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4"/>
          <p:cNvSpPr>
            <a:spLocks noGrp="1"/>
          </p:cNvSpPr>
          <p:nvPr>
            <p:ph type="sldNum" sz="quarter" idx="12"/>
          </p:nvPr>
        </p:nvSpPr>
        <p:spPr/>
        <p:txBody>
          <a:bodyPr/>
          <a:lstStyle/>
          <a:p>
            <a:fld id="{51E7F5A2-7AB2-4887-A97B-618115C6029B}" type="slidenum">
              <a:rPr lang="en-US"/>
              <a:pPr/>
              <a:t>101</a:t>
            </a:fld>
            <a:endParaRPr lang="en-US"/>
          </a:p>
        </p:txBody>
      </p:sp>
      <p:sp>
        <p:nvSpPr>
          <p:cNvPr id="44034" name="Rectangle 2"/>
          <p:cNvSpPr>
            <a:spLocks noGrp="1" noChangeArrowheads="1"/>
          </p:cNvSpPr>
          <p:nvPr>
            <p:ph type="title"/>
          </p:nvPr>
        </p:nvSpPr>
        <p:spPr/>
        <p:txBody>
          <a:bodyPr/>
          <a:lstStyle/>
          <a:p>
            <a:r>
              <a:rPr lang="tr-TR" dirty="0" smtClean="0"/>
              <a:t>K</a:t>
            </a:r>
            <a:r>
              <a:rPr lang="en-US" dirty="0" err="1" smtClean="0"/>
              <a:t>apa</a:t>
            </a:r>
            <a:r>
              <a:rPr lang="tr-TR" dirty="0" smtClean="0"/>
              <a:t>s</a:t>
            </a:r>
            <a:r>
              <a:rPr lang="en-US" dirty="0" err="1" smtClean="0"/>
              <a:t>iti</a:t>
            </a:r>
            <a:r>
              <a:rPr lang="tr-TR" dirty="0" smtClean="0"/>
              <a:t>f Algılayıcılar</a:t>
            </a:r>
            <a:endParaRPr lang="en-US" dirty="0"/>
          </a:p>
        </p:txBody>
      </p:sp>
      <p:graphicFrame>
        <p:nvGraphicFramePr>
          <p:cNvPr id="44037" name="Object 5"/>
          <p:cNvGraphicFramePr>
            <a:graphicFrameLocks noChangeAspect="1"/>
          </p:cNvGraphicFramePr>
          <p:nvPr/>
        </p:nvGraphicFramePr>
        <p:xfrm>
          <a:off x="1371600" y="1676400"/>
          <a:ext cx="2151063" cy="617538"/>
        </p:xfrm>
        <a:graphic>
          <a:graphicData uri="http://schemas.openxmlformats.org/presentationml/2006/ole">
            <mc:AlternateContent xmlns:mc="http://schemas.openxmlformats.org/markup-compatibility/2006">
              <mc:Choice xmlns:v="urn:schemas-microsoft-com:vml" Requires="v">
                <p:oleObj spid="_x0000_s45098" name="Equation" r:id="rId3" imgW="799920" imgH="228600" progId="Equation.3">
                  <p:embed/>
                </p:oleObj>
              </mc:Choice>
              <mc:Fallback>
                <p:oleObj name="Equation" r:id="rId3" imgW="79992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676400"/>
                        <a:ext cx="2151063" cy="617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39" name="Object 7"/>
          <p:cNvGraphicFramePr>
            <a:graphicFrameLocks noChangeAspect="1"/>
          </p:cNvGraphicFramePr>
          <p:nvPr/>
        </p:nvGraphicFramePr>
        <p:xfrm>
          <a:off x="685800" y="3581400"/>
          <a:ext cx="5930900" cy="2771775"/>
        </p:xfrm>
        <a:graphic>
          <a:graphicData uri="http://schemas.openxmlformats.org/presentationml/2006/ole">
            <mc:AlternateContent xmlns:mc="http://schemas.openxmlformats.org/markup-compatibility/2006">
              <mc:Choice xmlns:v="urn:schemas-microsoft-com:vml" Requires="v">
                <p:oleObj spid="_x0000_s45099" r:id="rId5" imgW="3959856" imgH="1848645" progId="ShapewareVISIO20">
                  <p:embed/>
                </p:oleObj>
              </mc:Choice>
              <mc:Fallback>
                <p:oleObj r:id="rId5" imgW="3959856" imgH="1848645" progId="ShapewareVISIO2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581400"/>
                        <a:ext cx="5930900" cy="277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ectangle 4"/>
          <p:cNvSpPr>
            <a:spLocks noChangeArrowheads="1"/>
          </p:cNvSpPr>
          <p:nvPr/>
        </p:nvSpPr>
        <p:spPr bwMode="auto">
          <a:xfrm>
            <a:off x="468314" y="1371600"/>
            <a:ext cx="4972844" cy="45719"/>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grpSp>
        <p:nvGrpSpPr>
          <p:cNvPr id="44063" name="Group 31"/>
          <p:cNvGrpSpPr>
            <a:grpSpLocks/>
          </p:cNvGrpSpPr>
          <p:nvPr/>
        </p:nvGrpSpPr>
        <p:grpSpPr bwMode="auto">
          <a:xfrm>
            <a:off x="5195888" y="258763"/>
            <a:ext cx="3603625" cy="3557587"/>
            <a:chOff x="3273" y="163"/>
            <a:chExt cx="2270" cy="2241"/>
          </a:xfrm>
        </p:grpSpPr>
        <p:sp>
          <p:nvSpPr>
            <p:cNvPr id="44041" name="Line 9"/>
            <p:cNvSpPr>
              <a:spLocks noChangeShapeType="1"/>
            </p:cNvSpPr>
            <p:nvPr/>
          </p:nvSpPr>
          <p:spPr bwMode="auto">
            <a:xfrm flipV="1">
              <a:off x="4264" y="1816"/>
              <a:ext cx="826" cy="22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2" name="Line 10"/>
            <p:cNvSpPr>
              <a:spLocks noChangeShapeType="1"/>
            </p:cNvSpPr>
            <p:nvPr/>
          </p:nvSpPr>
          <p:spPr bwMode="auto">
            <a:xfrm flipV="1">
              <a:off x="4264" y="519"/>
              <a:ext cx="826" cy="22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3" name="Line 11"/>
            <p:cNvSpPr>
              <a:spLocks noChangeShapeType="1"/>
            </p:cNvSpPr>
            <p:nvPr/>
          </p:nvSpPr>
          <p:spPr bwMode="auto">
            <a:xfrm>
              <a:off x="4264" y="744"/>
              <a:ext cx="1" cy="129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4" name="Line 12"/>
            <p:cNvSpPr>
              <a:spLocks noChangeShapeType="1"/>
            </p:cNvSpPr>
            <p:nvPr/>
          </p:nvSpPr>
          <p:spPr bwMode="auto">
            <a:xfrm flipV="1">
              <a:off x="5090" y="519"/>
              <a:ext cx="1" cy="129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5" name="Line 13"/>
            <p:cNvSpPr>
              <a:spLocks noChangeShapeType="1"/>
            </p:cNvSpPr>
            <p:nvPr/>
          </p:nvSpPr>
          <p:spPr bwMode="auto">
            <a:xfrm flipV="1">
              <a:off x="3689" y="1672"/>
              <a:ext cx="826" cy="22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6" name="Line 14"/>
            <p:cNvSpPr>
              <a:spLocks noChangeShapeType="1"/>
            </p:cNvSpPr>
            <p:nvPr/>
          </p:nvSpPr>
          <p:spPr bwMode="auto">
            <a:xfrm flipV="1">
              <a:off x="3689" y="375"/>
              <a:ext cx="826" cy="224"/>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7" name="Line 15"/>
            <p:cNvSpPr>
              <a:spLocks noChangeShapeType="1"/>
            </p:cNvSpPr>
            <p:nvPr/>
          </p:nvSpPr>
          <p:spPr bwMode="auto">
            <a:xfrm>
              <a:off x="3689" y="599"/>
              <a:ext cx="1" cy="129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8" name="Line 16"/>
            <p:cNvSpPr>
              <a:spLocks noChangeShapeType="1"/>
            </p:cNvSpPr>
            <p:nvPr/>
          </p:nvSpPr>
          <p:spPr bwMode="auto">
            <a:xfrm flipV="1">
              <a:off x="4515" y="375"/>
              <a:ext cx="1" cy="129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9" name="Rectangle 17"/>
            <p:cNvSpPr>
              <a:spLocks noChangeArrowheads="1"/>
            </p:cNvSpPr>
            <p:nvPr/>
          </p:nvSpPr>
          <p:spPr bwMode="auto">
            <a:xfrm>
              <a:off x="4298" y="163"/>
              <a:ext cx="163"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Arial" pitchFamily="34" charset="0"/>
                </a:rPr>
                <a:t>+</a:t>
              </a:r>
              <a:endParaRPr lang="en-US"/>
            </a:p>
          </p:txBody>
        </p:sp>
        <p:sp>
          <p:nvSpPr>
            <p:cNvPr id="44050" name="Rectangle 18"/>
            <p:cNvSpPr>
              <a:spLocks noChangeArrowheads="1"/>
            </p:cNvSpPr>
            <p:nvPr/>
          </p:nvSpPr>
          <p:spPr bwMode="auto">
            <a:xfrm>
              <a:off x="4390" y="163"/>
              <a:ext cx="19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Arial" pitchFamily="34" charset="0"/>
                </a:rPr>
                <a:t>Q</a:t>
              </a:r>
              <a:endParaRPr lang="en-US"/>
            </a:p>
          </p:txBody>
        </p:sp>
        <p:sp>
          <p:nvSpPr>
            <p:cNvPr id="44051" name="Rectangle 19"/>
            <p:cNvSpPr>
              <a:spLocks noChangeArrowheads="1"/>
            </p:cNvSpPr>
            <p:nvPr/>
          </p:nvSpPr>
          <p:spPr bwMode="auto">
            <a:xfrm>
              <a:off x="4948" y="290"/>
              <a:ext cx="184"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Symbol" pitchFamily="18" charset="2"/>
                </a:rPr>
                <a:t>-</a:t>
              </a:r>
              <a:endParaRPr lang="en-US"/>
            </a:p>
          </p:txBody>
        </p:sp>
        <p:sp>
          <p:nvSpPr>
            <p:cNvPr id="44052" name="Rectangle 20"/>
            <p:cNvSpPr>
              <a:spLocks noChangeArrowheads="1"/>
            </p:cNvSpPr>
            <p:nvPr/>
          </p:nvSpPr>
          <p:spPr bwMode="auto">
            <a:xfrm>
              <a:off x="5036" y="308"/>
              <a:ext cx="195"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Arial" pitchFamily="34" charset="0"/>
                </a:rPr>
                <a:t>Q</a:t>
              </a:r>
              <a:endParaRPr lang="en-US"/>
            </a:p>
          </p:txBody>
        </p:sp>
        <p:sp>
          <p:nvSpPr>
            <p:cNvPr id="44053" name="Line 21"/>
            <p:cNvSpPr>
              <a:spLocks noChangeShapeType="1"/>
            </p:cNvSpPr>
            <p:nvPr/>
          </p:nvSpPr>
          <p:spPr bwMode="auto">
            <a:xfrm>
              <a:off x="3689" y="2041"/>
              <a:ext cx="1" cy="21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54" name="Line 22"/>
            <p:cNvSpPr>
              <a:spLocks noChangeShapeType="1"/>
            </p:cNvSpPr>
            <p:nvPr/>
          </p:nvSpPr>
          <p:spPr bwMode="auto">
            <a:xfrm>
              <a:off x="4264" y="2185"/>
              <a:ext cx="1" cy="21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55" name="Rectangle 23"/>
            <p:cNvSpPr>
              <a:spLocks noChangeArrowheads="1"/>
            </p:cNvSpPr>
            <p:nvPr/>
          </p:nvSpPr>
          <p:spPr bwMode="auto">
            <a:xfrm>
              <a:off x="3932" y="212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Arial" pitchFamily="34" charset="0"/>
                </a:rPr>
                <a:t>x</a:t>
              </a:r>
              <a:endParaRPr lang="en-US"/>
            </a:p>
          </p:txBody>
        </p:sp>
        <p:sp>
          <p:nvSpPr>
            <p:cNvPr id="44056" name="Line 24"/>
            <p:cNvSpPr>
              <a:spLocks noChangeShapeType="1"/>
            </p:cNvSpPr>
            <p:nvPr/>
          </p:nvSpPr>
          <p:spPr bwMode="auto">
            <a:xfrm flipH="1" flipV="1">
              <a:off x="3273" y="2037"/>
              <a:ext cx="309" cy="8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57" name="Freeform 25"/>
            <p:cNvSpPr>
              <a:spLocks/>
            </p:cNvSpPr>
            <p:nvPr/>
          </p:nvSpPr>
          <p:spPr bwMode="auto">
            <a:xfrm>
              <a:off x="3563" y="2079"/>
              <a:ext cx="126" cy="77"/>
            </a:xfrm>
            <a:custGeom>
              <a:avLst/>
              <a:gdLst>
                <a:gd name="T0" fmla="*/ 0 w 126"/>
                <a:gd name="T1" fmla="*/ 77 h 77"/>
                <a:gd name="T2" fmla="*/ 126 w 126"/>
                <a:gd name="T3" fmla="*/ 70 h 77"/>
                <a:gd name="T4" fmla="*/ 21 w 126"/>
                <a:gd name="T5" fmla="*/ 0 h 77"/>
                <a:gd name="T6" fmla="*/ 0 w 126"/>
                <a:gd name="T7" fmla="*/ 77 h 77"/>
              </a:gdLst>
              <a:ahLst/>
              <a:cxnLst>
                <a:cxn ang="0">
                  <a:pos x="T0" y="T1"/>
                </a:cxn>
                <a:cxn ang="0">
                  <a:pos x="T2" y="T3"/>
                </a:cxn>
                <a:cxn ang="0">
                  <a:pos x="T4" y="T5"/>
                </a:cxn>
                <a:cxn ang="0">
                  <a:pos x="T6" y="T7"/>
                </a:cxn>
              </a:cxnLst>
              <a:rect l="0" t="0" r="r" b="b"/>
              <a:pathLst>
                <a:path w="126" h="77">
                  <a:moveTo>
                    <a:pt x="0" y="77"/>
                  </a:moveTo>
                  <a:lnTo>
                    <a:pt x="126" y="70"/>
                  </a:lnTo>
                  <a:lnTo>
                    <a:pt x="21"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58" name="Line 26"/>
            <p:cNvSpPr>
              <a:spLocks noChangeShapeType="1"/>
            </p:cNvSpPr>
            <p:nvPr/>
          </p:nvSpPr>
          <p:spPr bwMode="auto">
            <a:xfrm>
              <a:off x="4371" y="2322"/>
              <a:ext cx="309" cy="82"/>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59" name="Freeform 27"/>
            <p:cNvSpPr>
              <a:spLocks/>
            </p:cNvSpPr>
            <p:nvPr/>
          </p:nvSpPr>
          <p:spPr bwMode="auto">
            <a:xfrm>
              <a:off x="4264" y="2285"/>
              <a:ext cx="126" cy="79"/>
            </a:xfrm>
            <a:custGeom>
              <a:avLst/>
              <a:gdLst>
                <a:gd name="T0" fmla="*/ 126 w 126"/>
                <a:gd name="T1" fmla="*/ 0 h 79"/>
                <a:gd name="T2" fmla="*/ 0 w 126"/>
                <a:gd name="T3" fmla="*/ 8 h 79"/>
                <a:gd name="T4" fmla="*/ 105 w 126"/>
                <a:gd name="T5" fmla="*/ 79 h 79"/>
                <a:gd name="T6" fmla="*/ 126 w 126"/>
                <a:gd name="T7" fmla="*/ 0 h 79"/>
              </a:gdLst>
              <a:ahLst/>
              <a:cxnLst>
                <a:cxn ang="0">
                  <a:pos x="T0" y="T1"/>
                </a:cxn>
                <a:cxn ang="0">
                  <a:pos x="T2" y="T3"/>
                </a:cxn>
                <a:cxn ang="0">
                  <a:pos x="T4" y="T5"/>
                </a:cxn>
                <a:cxn ang="0">
                  <a:pos x="T6" y="T7"/>
                </a:cxn>
              </a:cxnLst>
              <a:rect l="0" t="0" r="r" b="b"/>
              <a:pathLst>
                <a:path w="126" h="79">
                  <a:moveTo>
                    <a:pt x="126" y="0"/>
                  </a:moveTo>
                  <a:lnTo>
                    <a:pt x="0" y="8"/>
                  </a:lnTo>
                  <a:lnTo>
                    <a:pt x="105" y="79"/>
                  </a:lnTo>
                  <a:lnTo>
                    <a:pt x="1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060" name="Line 28"/>
            <p:cNvSpPr>
              <a:spLocks noChangeShapeType="1"/>
            </p:cNvSpPr>
            <p:nvPr/>
          </p:nvSpPr>
          <p:spPr bwMode="auto">
            <a:xfrm>
              <a:off x="4839" y="1609"/>
              <a:ext cx="287" cy="432"/>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61" name="Rectangle 29"/>
            <p:cNvSpPr>
              <a:spLocks noChangeArrowheads="1"/>
            </p:cNvSpPr>
            <p:nvPr/>
          </p:nvSpPr>
          <p:spPr bwMode="auto">
            <a:xfrm>
              <a:off x="4852" y="2055"/>
              <a:ext cx="58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a:solidFill>
                    <a:srgbClr val="000000"/>
                  </a:solidFill>
                  <a:latin typeface="Arial" pitchFamily="34" charset="0"/>
                </a:rPr>
                <a:t>Area = </a:t>
              </a:r>
              <a:endParaRPr lang="en-US"/>
            </a:p>
          </p:txBody>
        </p:sp>
        <p:sp>
          <p:nvSpPr>
            <p:cNvPr id="44062" name="Rectangle 30"/>
            <p:cNvSpPr>
              <a:spLocks noChangeArrowheads="1"/>
            </p:cNvSpPr>
            <p:nvPr/>
          </p:nvSpPr>
          <p:spPr bwMode="auto">
            <a:xfrm>
              <a:off x="5367" y="2055"/>
              <a:ext cx="176"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i="1">
                  <a:solidFill>
                    <a:srgbClr val="000000"/>
                  </a:solidFill>
                  <a:latin typeface="Arial" pitchFamily="34" charset="0"/>
                </a:rPr>
                <a:t>A</a:t>
              </a:r>
              <a:endParaRPr lang="en-US"/>
            </a:p>
          </p:txBody>
        </p:sp>
      </p:grpSp>
    </p:spTree>
    <p:extLst>
      <p:ext uri="{BB962C8B-B14F-4D97-AF65-F5344CB8AC3E}">
        <p14:creationId xmlns:p14="http://schemas.microsoft.com/office/powerpoint/2010/main" val="147536439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102</a:t>
            </a:fld>
            <a:endParaRPr lang="en-US"/>
          </a:p>
        </p:txBody>
      </p:sp>
      <p:sp>
        <p:nvSpPr>
          <p:cNvPr id="2" name="Title 1"/>
          <p:cNvSpPr>
            <a:spLocks noGrp="1"/>
          </p:cNvSpPr>
          <p:nvPr>
            <p:ph type="title"/>
          </p:nvPr>
        </p:nvSpPr>
        <p:spPr/>
        <p:txBody>
          <a:bodyPr/>
          <a:lstStyle/>
          <a:p>
            <a:r>
              <a:rPr lang="tr-TR" dirty="0" smtClean="0"/>
              <a:t>Kapasitif mikrofonlar</a:t>
            </a:r>
            <a:endParaRPr lang="en-US" dirty="0"/>
          </a:p>
        </p:txBody>
      </p:sp>
      <p:pic>
        <p:nvPicPr>
          <p:cNvPr id="70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105025"/>
            <a:ext cx="3600400" cy="2566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844824"/>
            <a:ext cx="3240360" cy="246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58059" y="5085184"/>
            <a:ext cx="4069925" cy="830997"/>
          </a:xfrm>
          <a:prstGeom prst="rect">
            <a:avLst/>
          </a:prstGeom>
        </p:spPr>
        <p:txBody>
          <a:bodyPr wrap="square">
            <a:spAutoFit/>
          </a:bodyPr>
          <a:lstStyle/>
          <a:p>
            <a:r>
              <a:rPr lang="en-US" sz="2400" dirty="0" err="1"/>
              <a:t>Kapasitif</a:t>
            </a:r>
            <a:r>
              <a:rPr lang="en-US" sz="2400" dirty="0"/>
              <a:t> (</a:t>
            </a:r>
            <a:r>
              <a:rPr lang="en-US" sz="2400" dirty="0" err="1"/>
              <a:t>kondansatör</a:t>
            </a:r>
            <a:r>
              <a:rPr lang="en-US" sz="2400" dirty="0"/>
              <a:t>) </a:t>
            </a:r>
            <a:r>
              <a:rPr lang="en-US" sz="2400" dirty="0" err="1"/>
              <a:t>mikrofonlar</a:t>
            </a:r>
            <a:endParaRPr lang="en-US" sz="2400" dirty="0"/>
          </a:p>
        </p:txBody>
      </p:sp>
      <p:sp>
        <p:nvSpPr>
          <p:cNvPr id="4" name="Rectangle 3"/>
          <p:cNvSpPr/>
          <p:nvPr/>
        </p:nvSpPr>
        <p:spPr>
          <a:xfrm>
            <a:off x="4589867" y="5085184"/>
            <a:ext cx="4137671" cy="461665"/>
          </a:xfrm>
          <a:prstGeom prst="rect">
            <a:avLst/>
          </a:prstGeom>
        </p:spPr>
        <p:txBody>
          <a:bodyPr wrap="none">
            <a:spAutoFit/>
          </a:bodyPr>
          <a:lstStyle/>
          <a:p>
            <a:r>
              <a:rPr lang="en-US" sz="2400" dirty="0" err="1"/>
              <a:t>Elektret</a:t>
            </a:r>
            <a:r>
              <a:rPr lang="en-US" sz="2400" dirty="0"/>
              <a:t> (electret) </a:t>
            </a:r>
            <a:r>
              <a:rPr lang="en-US" sz="2400" dirty="0" err="1"/>
              <a:t>mikrofonlar</a:t>
            </a:r>
            <a:endParaRPr lang="en-US" sz="2400" dirty="0"/>
          </a:p>
        </p:txBody>
      </p:sp>
      <p:sp>
        <p:nvSpPr>
          <p:cNvPr id="8"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53503389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01CCF753-822F-40D8-B8E5-92AAAA05A2A9}" type="slidenum">
              <a:rPr lang="en-US"/>
              <a:pPr/>
              <a:t>103</a:t>
            </a:fld>
            <a:endParaRPr lang="en-US"/>
          </a:p>
        </p:txBody>
      </p:sp>
      <p:pic>
        <p:nvPicPr>
          <p:cNvPr id="45058" name="Picture 2" descr="f02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028" y="2295380"/>
            <a:ext cx="6194425" cy="27289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5059" name="Object 3"/>
          <p:cNvGraphicFramePr>
            <a:graphicFrameLocks noChangeAspect="1"/>
          </p:cNvGraphicFramePr>
          <p:nvPr/>
        </p:nvGraphicFramePr>
        <p:xfrm>
          <a:off x="457200" y="533400"/>
          <a:ext cx="4024313" cy="788988"/>
        </p:xfrm>
        <a:graphic>
          <a:graphicData uri="http://schemas.openxmlformats.org/presentationml/2006/ole">
            <mc:AlternateContent xmlns:mc="http://schemas.openxmlformats.org/markup-compatibility/2006">
              <mc:Choice xmlns:v="urn:schemas-microsoft-com:vml" Requires="v">
                <p:oleObj spid="_x0000_s46142" name="Equation" r:id="rId4" imgW="2006280" imgH="393480" progId="Equation.3">
                  <p:embed/>
                </p:oleObj>
              </mc:Choice>
              <mc:Fallback>
                <p:oleObj name="Equation" r:id="rId4" imgW="200628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533400"/>
                        <a:ext cx="4024313" cy="788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60" name="Object 4"/>
          <p:cNvGraphicFramePr>
            <a:graphicFrameLocks noChangeAspect="1"/>
          </p:cNvGraphicFramePr>
          <p:nvPr/>
        </p:nvGraphicFramePr>
        <p:xfrm>
          <a:off x="520700" y="1600200"/>
          <a:ext cx="1654175" cy="1628775"/>
        </p:xfrm>
        <a:graphic>
          <a:graphicData uri="http://schemas.openxmlformats.org/presentationml/2006/ole">
            <mc:AlternateContent xmlns:mc="http://schemas.openxmlformats.org/markup-compatibility/2006">
              <mc:Choice xmlns:v="urn:schemas-microsoft-com:vml" Requires="v">
                <p:oleObj spid="_x0000_s46143" name="Equation" r:id="rId6" imgW="825480" imgH="812520" progId="Equation.3">
                  <p:embed/>
                </p:oleObj>
              </mc:Choice>
              <mc:Fallback>
                <p:oleObj name="Equation" r:id="rId6" imgW="825480" imgH="8125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700" y="1600200"/>
                        <a:ext cx="1654175" cy="162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61" name="Object 5"/>
          <p:cNvGraphicFramePr>
            <a:graphicFrameLocks noChangeAspect="1"/>
          </p:cNvGraphicFramePr>
          <p:nvPr/>
        </p:nvGraphicFramePr>
        <p:xfrm>
          <a:off x="304800" y="4648200"/>
          <a:ext cx="3536950" cy="1882775"/>
        </p:xfrm>
        <a:graphic>
          <a:graphicData uri="http://schemas.openxmlformats.org/presentationml/2006/ole">
            <mc:AlternateContent xmlns:mc="http://schemas.openxmlformats.org/markup-compatibility/2006">
              <mc:Choice xmlns:v="urn:schemas-microsoft-com:vml" Requires="v">
                <p:oleObj spid="_x0000_s46144" name="Equation" r:id="rId8" imgW="1765080" imgH="939600" progId="Equation.3">
                  <p:embed/>
                </p:oleObj>
              </mc:Choice>
              <mc:Fallback>
                <p:oleObj name="Equation" r:id="rId8" imgW="1765080" imgH="939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648200"/>
                        <a:ext cx="3536950" cy="188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2" name="Text Box 6"/>
          <p:cNvSpPr txBox="1">
            <a:spLocks noChangeArrowheads="1"/>
          </p:cNvSpPr>
          <p:nvPr/>
        </p:nvSpPr>
        <p:spPr bwMode="auto">
          <a:xfrm>
            <a:off x="4280164" y="5301208"/>
            <a:ext cx="4572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t>Capacitive sensor for measuring dynamic displacement changes</a:t>
            </a:r>
          </a:p>
        </p:txBody>
      </p:sp>
    </p:spTree>
    <p:extLst>
      <p:ext uri="{BB962C8B-B14F-4D97-AF65-F5344CB8AC3E}">
        <p14:creationId xmlns:p14="http://schemas.microsoft.com/office/powerpoint/2010/main" val="164949332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104</a:t>
            </a:fld>
            <a:endParaRPr lang="en-US"/>
          </a:p>
        </p:txBody>
      </p:sp>
      <p:sp>
        <p:nvSpPr>
          <p:cNvPr id="2" name="Title 1"/>
          <p:cNvSpPr>
            <a:spLocks noGrp="1"/>
          </p:cNvSpPr>
          <p:nvPr>
            <p:ph type="title"/>
          </p:nvPr>
        </p:nvSpPr>
        <p:spPr/>
        <p:txBody>
          <a:bodyPr>
            <a:normAutofit fontScale="90000"/>
          </a:bodyPr>
          <a:lstStyle/>
          <a:p>
            <a:r>
              <a:rPr lang="en-US" dirty="0" err="1"/>
              <a:t>Kapasitif</a:t>
            </a:r>
            <a:r>
              <a:rPr lang="en-US" dirty="0"/>
              <a:t> </a:t>
            </a:r>
            <a:r>
              <a:rPr lang="en-US" dirty="0" err="1"/>
              <a:t>ince</a:t>
            </a:r>
            <a:r>
              <a:rPr lang="en-US" dirty="0"/>
              <a:t> film </a:t>
            </a:r>
            <a:r>
              <a:rPr lang="en-US" dirty="0" err="1"/>
              <a:t>nem</a:t>
            </a:r>
            <a:r>
              <a:rPr lang="en-US" dirty="0"/>
              <a:t> </a:t>
            </a:r>
            <a:r>
              <a:rPr lang="en-US" dirty="0" err="1"/>
              <a:t>algılayıcısı</a:t>
            </a:r>
            <a:endParaRPr lang="en-US" dirty="0"/>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88" y="2233613"/>
            <a:ext cx="7896225"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858114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105</a:t>
            </a:fld>
            <a:endParaRPr lang="en-US"/>
          </a:p>
        </p:txBody>
      </p:sp>
      <p:sp>
        <p:nvSpPr>
          <p:cNvPr id="2" name="Title 1"/>
          <p:cNvSpPr>
            <a:spLocks noGrp="1"/>
          </p:cNvSpPr>
          <p:nvPr>
            <p:ph type="title"/>
          </p:nvPr>
        </p:nvSpPr>
        <p:spPr/>
        <p:txBody>
          <a:bodyPr/>
          <a:lstStyle/>
          <a:p>
            <a:r>
              <a:rPr lang="tr-TR" dirty="0" smtClean="0"/>
              <a:t>Piezo elektrik algılayıcılar</a:t>
            </a:r>
            <a:endParaRPr lang="en-US" dirty="0"/>
          </a:p>
        </p:txBody>
      </p:sp>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2362200"/>
            <a:ext cx="700087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267744" y="4941168"/>
            <a:ext cx="5251759" cy="461665"/>
          </a:xfrm>
          <a:prstGeom prst="rect">
            <a:avLst/>
          </a:prstGeom>
        </p:spPr>
        <p:txBody>
          <a:bodyPr wrap="none">
            <a:spAutoFit/>
          </a:bodyPr>
          <a:lstStyle/>
          <a:p>
            <a:r>
              <a:rPr lang="en-US" sz="2400" dirty="0"/>
              <a:t>Quartz </a:t>
            </a:r>
            <a:r>
              <a:rPr lang="en-US" sz="2400" dirty="0" err="1"/>
              <a:t>kristalindeki</a:t>
            </a:r>
            <a:r>
              <a:rPr lang="en-US" sz="2400" dirty="0"/>
              <a:t> </a:t>
            </a:r>
            <a:r>
              <a:rPr lang="en-US" sz="2400" dirty="0" err="1"/>
              <a:t>piezo</a:t>
            </a:r>
            <a:r>
              <a:rPr lang="en-US" sz="2400" dirty="0"/>
              <a:t> </a:t>
            </a:r>
            <a:r>
              <a:rPr lang="en-US" sz="2400" dirty="0" err="1"/>
              <a:t>elektrik</a:t>
            </a:r>
            <a:r>
              <a:rPr lang="en-US" sz="2400" dirty="0"/>
              <a:t> </a:t>
            </a:r>
            <a:r>
              <a:rPr lang="en-US" sz="2400" dirty="0" err="1"/>
              <a:t>etki</a:t>
            </a:r>
            <a:endParaRPr lang="en-US" sz="2400" dirty="0"/>
          </a:p>
        </p:txBody>
      </p:sp>
      <p:sp>
        <p:nvSpPr>
          <p:cNvPr id="6"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9280198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106</a:t>
            </a:fld>
            <a:endParaRPr lang="en-US"/>
          </a:p>
        </p:txBody>
      </p:sp>
      <p:sp>
        <p:nvSpPr>
          <p:cNvPr id="2" name="Title 1"/>
          <p:cNvSpPr>
            <a:spLocks noGrp="1"/>
          </p:cNvSpPr>
          <p:nvPr>
            <p:ph type="title"/>
          </p:nvPr>
        </p:nvSpPr>
        <p:spPr/>
        <p:txBody>
          <a:bodyPr>
            <a:normAutofit fontScale="90000"/>
          </a:bodyPr>
          <a:lstStyle/>
          <a:p>
            <a:r>
              <a:rPr lang="tr-TR" dirty="0" smtClean="0"/>
              <a:t>Piezo elektrik kristalli (kristal) mikrofonlar </a:t>
            </a:r>
            <a:endParaRPr lang="en-US" dirty="0"/>
          </a:p>
        </p:txBody>
      </p:sp>
      <p:pic>
        <p:nvPicPr>
          <p:cNvPr id="716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707969"/>
            <a:ext cx="4968552" cy="4529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27266493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4"/>
          <p:cNvSpPr>
            <a:spLocks noGrp="1"/>
          </p:cNvSpPr>
          <p:nvPr>
            <p:ph type="sldNum" sz="quarter" idx="12"/>
          </p:nvPr>
        </p:nvSpPr>
        <p:spPr/>
        <p:txBody>
          <a:bodyPr/>
          <a:lstStyle/>
          <a:p>
            <a:fld id="{5FADB269-1266-42A1-BBC1-B449C348FF03}" type="slidenum">
              <a:rPr lang="en-US"/>
              <a:pPr/>
              <a:t>107</a:t>
            </a:fld>
            <a:endParaRPr lang="en-US"/>
          </a:p>
        </p:txBody>
      </p:sp>
      <p:pic>
        <p:nvPicPr>
          <p:cNvPr id="46083" name="Picture 3" descr="f02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276975" cy="63309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6084" name="Object 4"/>
          <p:cNvGraphicFramePr>
            <a:graphicFrameLocks noChangeAspect="1"/>
          </p:cNvGraphicFramePr>
          <p:nvPr/>
        </p:nvGraphicFramePr>
        <p:xfrm>
          <a:off x="3581400" y="228600"/>
          <a:ext cx="863600" cy="406400"/>
        </p:xfrm>
        <a:graphic>
          <a:graphicData uri="http://schemas.openxmlformats.org/presentationml/2006/ole">
            <mc:AlternateContent xmlns:mc="http://schemas.openxmlformats.org/markup-compatibility/2006">
              <mc:Choice xmlns:v="urn:schemas-microsoft-com:vml" Requires="v">
                <p:oleObj spid="_x0000_s47226" name="Equation" r:id="rId4" imgW="431640" imgH="203040" progId="Equation.3">
                  <p:embed/>
                </p:oleObj>
              </mc:Choice>
              <mc:Fallback>
                <p:oleObj name="Equation" r:id="rId4" imgW="4316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228600"/>
                        <a:ext cx="863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85" name="Text Box 5"/>
          <p:cNvSpPr txBox="1">
            <a:spLocks noChangeArrowheads="1"/>
          </p:cNvSpPr>
          <p:nvPr/>
        </p:nvSpPr>
        <p:spPr bwMode="auto">
          <a:xfrm>
            <a:off x="6400800" y="228600"/>
            <a:ext cx="2438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k is piezoelectric constant C/N</a:t>
            </a:r>
          </a:p>
        </p:txBody>
      </p:sp>
      <p:graphicFrame>
        <p:nvGraphicFramePr>
          <p:cNvPr id="46086" name="Object 6"/>
          <p:cNvGraphicFramePr>
            <a:graphicFrameLocks noChangeAspect="1"/>
          </p:cNvGraphicFramePr>
          <p:nvPr/>
        </p:nvGraphicFramePr>
        <p:xfrm>
          <a:off x="6705600" y="1219200"/>
          <a:ext cx="1930400" cy="863600"/>
        </p:xfrm>
        <a:graphic>
          <a:graphicData uri="http://schemas.openxmlformats.org/presentationml/2006/ole">
            <mc:AlternateContent xmlns:mc="http://schemas.openxmlformats.org/markup-compatibility/2006">
              <mc:Choice xmlns:v="urn:schemas-microsoft-com:vml" Requires="v">
                <p:oleObj spid="_x0000_s47227" name="Equation" r:id="rId6" imgW="965160" imgH="431640" progId="Equation.3">
                  <p:embed/>
                </p:oleObj>
              </mc:Choice>
              <mc:Fallback>
                <p:oleObj name="Equation" r:id="rId6" imgW="965160" imgH="431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5600" y="1219200"/>
                        <a:ext cx="1930400"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87" name="Object 7"/>
          <p:cNvGraphicFramePr>
            <a:graphicFrameLocks noChangeAspect="1"/>
          </p:cNvGraphicFramePr>
          <p:nvPr/>
        </p:nvGraphicFramePr>
        <p:xfrm>
          <a:off x="6400800" y="2133600"/>
          <a:ext cx="914400" cy="406400"/>
        </p:xfrm>
        <a:graphic>
          <a:graphicData uri="http://schemas.openxmlformats.org/presentationml/2006/ole">
            <mc:AlternateContent xmlns:mc="http://schemas.openxmlformats.org/markup-compatibility/2006">
              <mc:Choice xmlns:v="urn:schemas-microsoft-com:vml" Requires="v">
                <p:oleObj spid="_x0000_s47228" name="Equation" r:id="rId8" imgW="457200" imgH="203040" progId="Equation.3">
                  <p:embed/>
                </p:oleObj>
              </mc:Choice>
              <mc:Fallback>
                <p:oleObj name="Equation" r:id="rId8" imgW="45720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0800" y="2133600"/>
                        <a:ext cx="9144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88" name="Text Box 8"/>
          <p:cNvSpPr txBox="1">
            <a:spLocks noChangeArrowheads="1"/>
          </p:cNvSpPr>
          <p:nvPr/>
        </p:nvSpPr>
        <p:spPr bwMode="auto">
          <a:xfrm>
            <a:off x="6096000" y="2590800"/>
            <a:ext cx="2590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K is proportionality  constant C/m</a:t>
            </a:r>
          </a:p>
        </p:txBody>
      </p:sp>
      <p:graphicFrame>
        <p:nvGraphicFramePr>
          <p:cNvPr id="46089" name="Object 9"/>
          <p:cNvGraphicFramePr>
            <a:graphicFrameLocks noChangeAspect="1"/>
          </p:cNvGraphicFramePr>
          <p:nvPr/>
        </p:nvGraphicFramePr>
        <p:xfrm>
          <a:off x="1600200" y="3505200"/>
          <a:ext cx="2895600" cy="787400"/>
        </p:xfrm>
        <a:graphic>
          <a:graphicData uri="http://schemas.openxmlformats.org/presentationml/2006/ole">
            <mc:AlternateContent xmlns:mc="http://schemas.openxmlformats.org/markup-compatibility/2006">
              <mc:Choice xmlns:v="urn:schemas-microsoft-com:vml" Requires="v">
                <p:oleObj spid="_x0000_s47229" name="Equation" r:id="rId10" imgW="1447560" imgH="393480" progId="Equation.3">
                  <p:embed/>
                </p:oleObj>
              </mc:Choice>
              <mc:Fallback>
                <p:oleObj name="Equation" r:id="rId10" imgW="1447560" imgH="3934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3505200"/>
                        <a:ext cx="28956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90" name="Object 10"/>
          <p:cNvGraphicFramePr>
            <a:graphicFrameLocks noChangeAspect="1"/>
          </p:cNvGraphicFramePr>
          <p:nvPr/>
        </p:nvGraphicFramePr>
        <p:xfrm>
          <a:off x="5181600" y="3352800"/>
          <a:ext cx="3708400" cy="1625600"/>
        </p:xfrm>
        <a:graphic>
          <a:graphicData uri="http://schemas.openxmlformats.org/presentationml/2006/ole">
            <mc:AlternateContent xmlns:mc="http://schemas.openxmlformats.org/markup-compatibility/2006">
              <mc:Choice xmlns:v="urn:schemas-microsoft-com:vml" Requires="v">
                <p:oleObj spid="_x0000_s47230" name="Equation" r:id="rId12" imgW="1854000" imgH="812520" progId="Equation.3">
                  <p:embed/>
                </p:oleObj>
              </mc:Choice>
              <mc:Fallback>
                <p:oleObj name="Equation" r:id="rId12" imgW="1854000" imgH="81252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81600" y="3352800"/>
                        <a:ext cx="3708400" cy="162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91" name="Object 11"/>
          <p:cNvGraphicFramePr>
            <a:graphicFrameLocks noChangeAspect="1"/>
          </p:cNvGraphicFramePr>
          <p:nvPr/>
        </p:nvGraphicFramePr>
        <p:xfrm>
          <a:off x="6172200" y="5029200"/>
          <a:ext cx="2260600" cy="838200"/>
        </p:xfrm>
        <a:graphic>
          <a:graphicData uri="http://schemas.openxmlformats.org/presentationml/2006/ole">
            <mc:AlternateContent xmlns:mc="http://schemas.openxmlformats.org/markup-compatibility/2006">
              <mc:Choice xmlns:v="urn:schemas-microsoft-com:vml" Requires="v">
                <p:oleObj spid="_x0000_s47231" name="Equation" r:id="rId14" imgW="1130040" imgH="419040" progId="Equation.3">
                  <p:embed/>
                </p:oleObj>
              </mc:Choice>
              <mc:Fallback>
                <p:oleObj name="Equation" r:id="rId14" imgW="1130040" imgH="419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2200" y="5029200"/>
                        <a:ext cx="22606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92" name="Text Box 12"/>
          <p:cNvSpPr txBox="1">
            <a:spLocks noChangeArrowheads="1"/>
          </p:cNvSpPr>
          <p:nvPr/>
        </p:nvSpPr>
        <p:spPr bwMode="auto">
          <a:xfrm>
            <a:off x="5638800" y="60198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K</a:t>
            </a:r>
            <a:r>
              <a:rPr lang="en-US" baseline="-25000"/>
              <a:t>S</a:t>
            </a:r>
            <a:r>
              <a:rPr lang="en-US"/>
              <a:t>=K/C, V/m; </a:t>
            </a:r>
            <a:r>
              <a:rPr lang="en-US">
                <a:sym typeface="Symbol" pitchFamily="18" charset="2"/>
              </a:rPr>
              <a:t></a:t>
            </a:r>
            <a:r>
              <a:rPr lang="en-US"/>
              <a:t> = RC, s</a:t>
            </a:r>
          </a:p>
        </p:txBody>
      </p:sp>
    </p:spTree>
    <p:extLst>
      <p:ext uri="{BB962C8B-B14F-4D97-AF65-F5344CB8AC3E}">
        <p14:creationId xmlns:p14="http://schemas.microsoft.com/office/powerpoint/2010/main" val="193156111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E3EF42C-F92E-470D-A9DB-1CEAB6481769}" type="slidenum">
              <a:rPr lang="en-US"/>
              <a:pPr/>
              <a:t>108</a:t>
            </a:fld>
            <a:endParaRPr lang="en-US"/>
          </a:p>
        </p:txBody>
      </p:sp>
      <p:sp>
        <p:nvSpPr>
          <p:cNvPr id="47106" name="Rectangle 2"/>
          <p:cNvSpPr>
            <a:spLocks noGrp="1" noChangeArrowheads="1"/>
          </p:cNvSpPr>
          <p:nvPr>
            <p:ph type="title"/>
          </p:nvPr>
        </p:nvSpPr>
        <p:spPr/>
        <p:txBody>
          <a:bodyPr/>
          <a:lstStyle/>
          <a:p>
            <a:r>
              <a:rPr lang="tr-TR" dirty="0" smtClean="0"/>
              <a:t>Basamak yerdeğiştirmeye cevap</a:t>
            </a:r>
            <a:endParaRPr lang="en-US" dirty="0"/>
          </a:p>
        </p:txBody>
      </p:sp>
      <p:pic>
        <p:nvPicPr>
          <p:cNvPr id="47107" name="Picture 3" descr="f02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133600"/>
            <a:ext cx="6291263" cy="2590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00429729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422D74E2-F89F-440A-9F9B-577989965056}" type="slidenum">
              <a:rPr lang="en-US"/>
              <a:pPr/>
              <a:t>109</a:t>
            </a:fld>
            <a:endParaRPr lang="en-US"/>
          </a:p>
        </p:txBody>
      </p:sp>
      <p:sp>
        <p:nvSpPr>
          <p:cNvPr id="48130" name="Rectangle 2"/>
          <p:cNvSpPr>
            <a:spLocks noGrp="1" noChangeArrowheads="1"/>
          </p:cNvSpPr>
          <p:nvPr>
            <p:ph type="title"/>
          </p:nvPr>
        </p:nvSpPr>
        <p:spPr/>
        <p:txBody>
          <a:bodyPr/>
          <a:lstStyle/>
          <a:p>
            <a:r>
              <a:rPr lang="tr-TR" dirty="0" smtClean="0"/>
              <a:t>Yüksek frekans cevabı</a:t>
            </a:r>
            <a:endParaRPr lang="en-US" dirty="0"/>
          </a:p>
        </p:txBody>
      </p:sp>
      <p:pic>
        <p:nvPicPr>
          <p:cNvPr id="48131" name="Picture 3" descr="f021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3436938" cy="2773363"/>
          </a:xfrm>
          <a:prstGeom prst="rect">
            <a:avLst/>
          </a:prstGeom>
          <a:noFill/>
          <a:extLst>
            <a:ext uri="{909E8E84-426E-40DD-AFC4-6F175D3DCCD1}">
              <a14:hiddenFill xmlns:a14="http://schemas.microsoft.com/office/drawing/2010/main">
                <a:solidFill>
                  <a:srgbClr val="FFFFFF"/>
                </a:solidFill>
              </a14:hiddenFill>
            </a:ext>
          </a:extLst>
        </p:spPr>
      </p:pic>
      <p:pic>
        <p:nvPicPr>
          <p:cNvPr id="48132" name="Picture 4" descr="f021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0" y="1371600"/>
            <a:ext cx="5524500" cy="3206750"/>
          </a:xfrm>
          <a:prstGeom prst="rect">
            <a:avLst/>
          </a:prstGeom>
          <a:noFill/>
          <a:extLst>
            <a:ext uri="{909E8E84-426E-40DD-AFC4-6F175D3DCCD1}">
              <a14:hiddenFill xmlns:a14="http://schemas.microsoft.com/office/drawing/2010/main">
                <a:solidFill>
                  <a:srgbClr val="FFFFFF"/>
                </a:solidFill>
              </a14:hiddenFill>
            </a:ext>
          </a:extLst>
        </p:spPr>
      </p:pic>
      <p:sp>
        <p:nvSpPr>
          <p:cNvPr id="48133" name="Text Box 5"/>
          <p:cNvSpPr txBox="1">
            <a:spLocks noChangeArrowheads="1"/>
          </p:cNvSpPr>
          <p:nvPr/>
        </p:nvSpPr>
        <p:spPr bwMode="auto">
          <a:xfrm>
            <a:off x="304800" y="3962400"/>
            <a:ext cx="31242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High-frequency circuit model for piezoelectric sensor. R</a:t>
            </a:r>
            <a:r>
              <a:rPr lang="en-US" baseline="-25000"/>
              <a:t>S</a:t>
            </a:r>
            <a:r>
              <a:rPr lang="en-US"/>
              <a:t> is the sensor leakage resistance and C</a:t>
            </a:r>
            <a:r>
              <a:rPr lang="en-US" baseline="-25000"/>
              <a:t>S</a:t>
            </a:r>
            <a:r>
              <a:rPr lang="en-US"/>
              <a:t> the capacitance. L</a:t>
            </a:r>
            <a:r>
              <a:rPr lang="en-US" baseline="-25000"/>
              <a:t>m</a:t>
            </a:r>
            <a:r>
              <a:rPr lang="en-US"/>
              <a:t>, C</a:t>
            </a:r>
            <a:r>
              <a:rPr lang="en-US" baseline="-25000"/>
              <a:t>m</a:t>
            </a:r>
            <a:r>
              <a:rPr lang="en-US"/>
              <a:t> and R</a:t>
            </a:r>
            <a:r>
              <a:rPr lang="en-US" baseline="-25000"/>
              <a:t>m</a:t>
            </a:r>
            <a:r>
              <a:rPr lang="en-US"/>
              <a:t> represent the mechanical system.</a:t>
            </a:r>
          </a:p>
        </p:txBody>
      </p:sp>
      <p:sp>
        <p:nvSpPr>
          <p:cNvPr id="48134" name="Text Box 6"/>
          <p:cNvSpPr txBox="1">
            <a:spLocks noChangeArrowheads="1"/>
          </p:cNvSpPr>
          <p:nvPr/>
        </p:nvSpPr>
        <p:spPr bwMode="auto">
          <a:xfrm>
            <a:off x="3810000" y="4724400"/>
            <a:ext cx="4648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Piezoelectric sensor frequency response.</a:t>
            </a:r>
          </a:p>
        </p:txBody>
      </p:sp>
      <p:sp>
        <p:nvSpPr>
          <p:cNvPr id="8" name="Rectangle 4"/>
          <p:cNvSpPr>
            <a:spLocks noChangeArrowheads="1"/>
          </p:cNvSpPr>
          <p:nvPr/>
        </p:nvSpPr>
        <p:spPr bwMode="auto">
          <a:xfrm>
            <a:off x="468313" y="1052736"/>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966726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Freeform 6"/>
          <p:cNvSpPr>
            <a:spLocks noChangeAspect="1"/>
          </p:cNvSpPr>
          <p:nvPr/>
        </p:nvSpPr>
        <p:spPr bwMode="auto">
          <a:xfrm>
            <a:off x="985838" y="4068217"/>
            <a:ext cx="30162" cy="31750"/>
          </a:xfrm>
          <a:custGeom>
            <a:avLst/>
            <a:gdLst>
              <a:gd name="T0" fmla="*/ 7 w 16"/>
              <a:gd name="T1" fmla="*/ 17 h 17"/>
              <a:gd name="T2" fmla="*/ 7 w 16"/>
              <a:gd name="T3" fmla="*/ 17 h 17"/>
              <a:gd name="T4" fmla="*/ 14 w 16"/>
              <a:gd name="T5" fmla="*/ 14 h 17"/>
              <a:gd name="T6" fmla="*/ 16 w 16"/>
              <a:gd name="T7" fmla="*/ 7 h 17"/>
              <a:gd name="T8" fmla="*/ 16 w 16"/>
              <a:gd name="T9" fmla="*/ 7 h 17"/>
              <a:gd name="T10" fmla="*/ 14 w 16"/>
              <a:gd name="T11" fmla="*/ 2 h 17"/>
              <a:gd name="T12" fmla="*/ 7 w 16"/>
              <a:gd name="T13" fmla="*/ 0 h 17"/>
              <a:gd name="T14" fmla="*/ 7 w 16"/>
              <a:gd name="T15" fmla="*/ 0 h 17"/>
              <a:gd name="T16" fmla="*/ 2 w 16"/>
              <a:gd name="T17" fmla="*/ 2 h 17"/>
              <a:gd name="T18" fmla="*/ 0 w 16"/>
              <a:gd name="T19" fmla="*/ 7 h 17"/>
              <a:gd name="T20" fmla="*/ 0 w 16"/>
              <a:gd name="T21" fmla="*/ 7 h 17"/>
              <a:gd name="T22" fmla="*/ 2 w 16"/>
              <a:gd name="T23" fmla="*/ 14 h 17"/>
              <a:gd name="T24" fmla="*/ 7 w 16"/>
              <a:gd name="T25" fmla="*/ 17 h 17"/>
              <a:gd name="T26" fmla="*/ 7 w 16"/>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7">
                <a:moveTo>
                  <a:pt x="7" y="17"/>
                </a:moveTo>
                <a:lnTo>
                  <a:pt x="7" y="17"/>
                </a:lnTo>
                <a:lnTo>
                  <a:pt x="14" y="14"/>
                </a:lnTo>
                <a:lnTo>
                  <a:pt x="16" y="7"/>
                </a:lnTo>
                <a:lnTo>
                  <a:pt x="16" y="7"/>
                </a:lnTo>
                <a:lnTo>
                  <a:pt x="14" y="2"/>
                </a:lnTo>
                <a:lnTo>
                  <a:pt x="7" y="0"/>
                </a:lnTo>
                <a:lnTo>
                  <a:pt x="7" y="0"/>
                </a:lnTo>
                <a:lnTo>
                  <a:pt x="2" y="2"/>
                </a:lnTo>
                <a:lnTo>
                  <a:pt x="0" y="7"/>
                </a:lnTo>
                <a:lnTo>
                  <a:pt x="0" y="7"/>
                </a:lnTo>
                <a:lnTo>
                  <a:pt x="2" y="14"/>
                </a:lnTo>
                <a:lnTo>
                  <a:pt x="7" y="17"/>
                </a:lnTo>
                <a:lnTo>
                  <a:pt x="7"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247" name="Freeform 7"/>
          <p:cNvSpPr>
            <a:spLocks noChangeAspect="1"/>
          </p:cNvSpPr>
          <p:nvPr/>
        </p:nvSpPr>
        <p:spPr bwMode="auto">
          <a:xfrm>
            <a:off x="985838" y="4068217"/>
            <a:ext cx="30162" cy="31750"/>
          </a:xfrm>
          <a:custGeom>
            <a:avLst/>
            <a:gdLst>
              <a:gd name="T0" fmla="*/ 7 w 16"/>
              <a:gd name="T1" fmla="*/ 17 h 17"/>
              <a:gd name="T2" fmla="*/ 7 w 16"/>
              <a:gd name="T3" fmla="*/ 17 h 17"/>
              <a:gd name="T4" fmla="*/ 14 w 16"/>
              <a:gd name="T5" fmla="*/ 14 h 17"/>
              <a:gd name="T6" fmla="*/ 16 w 16"/>
              <a:gd name="T7" fmla="*/ 7 h 17"/>
              <a:gd name="T8" fmla="*/ 16 w 16"/>
              <a:gd name="T9" fmla="*/ 7 h 17"/>
              <a:gd name="T10" fmla="*/ 14 w 16"/>
              <a:gd name="T11" fmla="*/ 2 h 17"/>
              <a:gd name="T12" fmla="*/ 7 w 16"/>
              <a:gd name="T13" fmla="*/ 0 h 17"/>
              <a:gd name="T14" fmla="*/ 7 w 16"/>
              <a:gd name="T15" fmla="*/ 0 h 17"/>
              <a:gd name="T16" fmla="*/ 2 w 16"/>
              <a:gd name="T17" fmla="*/ 2 h 17"/>
              <a:gd name="T18" fmla="*/ 0 w 16"/>
              <a:gd name="T19" fmla="*/ 7 h 17"/>
              <a:gd name="T20" fmla="*/ 0 w 16"/>
              <a:gd name="T21" fmla="*/ 7 h 17"/>
              <a:gd name="T22" fmla="*/ 2 w 16"/>
              <a:gd name="T23" fmla="*/ 14 h 17"/>
              <a:gd name="T24" fmla="*/ 7 w 16"/>
              <a:gd name="T25" fmla="*/ 17 h 17"/>
              <a:gd name="T26" fmla="*/ 7 w 16"/>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7">
                <a:moveTo>
                  <a:pt x="7" y="17"/>
                </a:moveTo>
                <a:lnTo>
                  <a:pt x="7" y="17"/>
                </a:lnTo>
                <a:lnTo>
                  <a:pt x="14" y="14"/>
                </a:lnTo>
                <a:lnTo>
                  <a:pt x="16" y="7"/>
                </a:lnTo>
                <a:lnTo>
                  <a:pt x="16" y="7"/>
                </a:lnTo>
                <a:lnTo>
                  <a:pt x="14" y="2"/>
                </a:lnTo>
                <a:lnTo>
                  <a:pt x="7" y="0"/>
                </a:lnTo>
                <a:lnTo>
                  <a:pt x="7" y="0"/>
                </a:lnTo>
                <a:lnTo>
                  <a:pt x="2" y="2"/>
                </a:lnTo>
                <a:lnTo>
                  <a:pt x="0" y="7"/>
                </a:lnTo>
                <a:lnTo>
                  <a:pt x="0" y="7"/>
                </a:lnTo>
                <a:lnTo>
                  <a:pt x="2" y="14"/>
                </a:lnTo>
                <a:lnTo>
                  <a:pt x="7" y="17"/>
                </a:lnTo>
                <a:lnTo>
                  <a:pt x="7"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248" name="Line 8"/>
          <p:cNvSpPr>
            <a:spLocks noChangeAspect="1" noChangeShapeType="1"/>
          </p:cNvSpPr>
          <p:nvPr/>
        </p:nvSpPr>
        <p:spPr bwMode="auto">
          <a:xfrm>
            <a:off x="955675" y="2507705"/>
            <a:ext cx="1588" cy="22034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49" name="Line 9"/>
          <p:cNvSpPr>
            <a:spLocks noChangeAspect="1" noChangeShapeType="1"/>
          </p:cNvSpPr>
          <p:nvPr/>
        </p:nvSpPr>
        <p:spPr bwMode="auto">
          <a:xfrm>
            <a:off x="788988" y="4466680"/>
            <a:ext cx="29987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2" name="Freeform 12"/>
          <p:cNvSpPr>
            <a:spLocks noChangeAspect="1"/>
          </p:cNvSpPr>
          <p:nvPr/>
        </p:nvSpPr>
        <p:spPr bwMode="auto">
          <a:xfrm>
            <a:off x="820738" y="2582317"/>
            <a:ext cx="3005137" cy="1714500"/>
          </a:xfrm>
          <a:custGeom>
            <a:avLst/>
            <a:gdLst>
              <a:gd name="T0" fmla="*/ 0 w 1649"/>
              <a:gd name="T1" fmla="*/ 940 h 940"/>
              <a:gd name="T2" fmla="*/ 738 w 1649"/>
              <a:gd name="T3" fmla="*/ 283 h 940"/>
              <a:gd name="T4" fmla="*/ 738 w 1649"/>
              <a:gd name="T5" fmla="*/ 283 h 940"/>
              <a:gd name="T6" fmla="*/ 762 w 1649"/>
              <a:gd name="T7" fmla="*/ 261 h 940"/>
              <a:gd name="T8" fmla="*/ 793 w 1649"/>
              <a:gd name="T9" fmla="*/ 237 h 940"/>
              <a:gd name="T10" fmla="*/ 827 w 1649"/>
              <a:gd name="T11" fmla="*/ 215 h 940"/>
              <a:gd name="T12" fmla="*/ 863 w 1649"/>
              <a:gd name="T13" fmla="*/ 194 h 940"/>
              <a:gd name="T14" fmla="*/ 906 w 1649"/>
              <a:gd name="T15" fmla="*/ 172 h 940"/>
              <a:gd name="T16" fmla="*/ 951 w 1649"/>
              <a:gd name="T17" fmla="*/ 151 h 940"/>
              <a:gd name="T18" fmla="*/ 1002 w 1649"/>
              <a:gd name="T19" fmla="*/ 132 h 940"/>
              <a:gd name="T20" fmla="*/ 1057 w 1649"/>
              <a:gd name="T21" fmla="*/ 110 h 940"/>
              <a:gd name="T22" fmla="*/ 1114 w 1649"/>
              <a:gd name="T23" fmla="*/ 93 h 940"/>
              <a:gd name="T24" fmla="*/ 1177 w 1649"/>
              <a:gd name="T25" fmla="*/ 74 h 940"/>
              <a:gd name="T26" fmla="*/ 1246 w 1649"/>
              <a:gd name="T27" fmla="*/ 60 h 940"/>
              <a:gd name="T28" fmla="*/ 1318 w 1649"/>
              <a:gd name="T29" fmla="*/ 43 h 940"/>
              <a:gd name="T30" fmla="*/ 1393 w 1649"/>
              <a:gd name="T31" fmla="*/ 31 h 940"/>
              <a:gd name="T32" fmla="*/ 1474 w 1649"/>
              <a:gd name="T33" fmla="*/ 19 h 940"/>
              <a:gd name="T34" fmla="*/ 1558 w 1649"/>
              <a:gd name="T35" fmla="*/ 7 h 940"/>
              <a:gd name="T36" fmla="*/ 1649 w 1649"/>
              <a:gd name="T37" fmla="*/ 0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9" h="940">
                <a:moveTo>
                  <a:pt x="0" y="940"/>
                </a:moveTo>
                <a:lnTo>
                  <a:pt x="738" y="283"/>
                </a:lnTo>
                <a:lnTo>
                  <a:pt x="738" y="283"/>
                </a:lnTo>
                <a:lnTo>
                  <a:pt x="762" y="261"/>
                </a:lnTo>
                <a:lnTo>
                  <a:pt x="793" y="237"/>
                </a:lnTo>
                <a:lnTo>
                  <a:pt x="827" y="215"/>
                </a:lnTo>
                <a:lnTo>
                  <a:pt x="863" y="194"/>
                </a:lnTo>
                <a:lnTo>
                  <a:pt x="906" y="172"/>
                </a:lnTo>
                <a:lnTo>
                  <a:pt x="951" y="151"/>
                </a:lnTo>
                <a:lnTo>
                  <a:pt x="1002" y="132"/>
                </a:lnTo>
                <a:lnTo>
                  <a:pt x="1057" y="110"/>
                </a:lnTo>
                <a:lnTo>
                  <a:pt x="1114" y="93"/>
                </a:lnTo>
                <a:lnTo>
                  <a:pt x="1177" y="74"/>
                </a:lnTo>
                <a:lnTo>
                  <a:pt x="1246" y="60"/>
                </a:lnTo>
                <a:lnTo>
                  <a:pt x="1318" y="43"/>
                </a:lnTo>
                <a:lnTo>
                  <a:pt x="1393" y="31"/>
                </a:lnTo>
                <a:lnTo>
                  <a:pt x="1474" y="19"/>
                </a:lnTo>
                <a:lnTo>
                  <a:pt x="1558" y="7"/>
                </a:lnTo>
                <a:lnTo>
                  <a:pt x="1649"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0253" name="Freeform 13"/>
          <p:cNvSpPr>
            <a:spLocks noChangeAspect="1"/>
          </p:cNvSpPr>
          <p:nvPr/>
        </p:nvSpPr>
        <p:spPr bwMode="auto">
          <a:xfrm>
            <a:off x="1436688" y="3360192"/>
            <a:ext cx="431800" cy="411163"/>
          </a:xfrm>
          <a:custGeom>
            <a:avLst/>
            <a:gdLst>
              <a:gd name="T0" fmla="*/ 0 w 237"/>
              <a:gd name="T1" fmla="*/ 226 h 226"/>
              <a:gd name="T2" fmla="*/ 237 w 237"/>
              <a:gd name="T3" fmla="*/ 226 h 226"/>
              <a:gd name="T4" fmla="*/ 237 w 237"/>
              <a:gd name="T5" fmla="*/ 0 h 226"/>
            </a:gdLst>
            <a:ahLst/>
            <a:cxnLst>
              <a:cxn ang="0">
                <a:pos x="T0" y="T1"/>
              </a:cxn>
              <a:cxn ang="0">
                <a:pos x="T2" y="T3"/>
              </a:cxn>
              <a:cxn ang="0">
                <a:pos x="T4" y="T5"/>
              </a:cxn>
            </a:cxnLst>
            <a:rect l="0" t="0" r="r" b="b"/>
            <a:pathLst>
              <a:path w="237" h="226">
                <a:moveTo>
                  <a:pt x="0" y="226"/>
                </a:moveTo>
                <a:lnTo>
                  <a:pt x="237" y="226"/>
                </a:lnTo>
                <a:lnTo>
                  <a:pt x="237" y="0"/>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0254" name="Freeform 14"/>
          <p:cNvSpPr>
            <a:spLocks noChangeAspect="1"/>
          </p:cNvSpPr>
          <p:nvPr/>
        </p:nvSpPr>
        <p:spPr bwMode="auto">
          <a:xfrm>
            <a:off x="2616200" y="2655342"/>
            <a:ext cx="615950" cy="180975"/>
          </a:xfrm>
          <a:custGeom>
            <a:avLst/>
            <a:gdLst>
              <a:gd name="T0" fmla="*/ 0 w 338"/>
              <a:gd name="T1" fmla="*/ 99 h 99"/>
              <a:gd name="T2" fmla="*/ 338 w 338"/>
              <a:gd name="T3" fmla="*/ 99 h 99"/>
              <a:gd name="T4" fmla="*/ 338 w 338"/>
              <a:gd name="T5" fmla="*/ 0 h 99"/>
            </a:gdLst>
            <a:ahLst/>
            <a:cxnLst>
              <a:cxn ang="0">
                <a:pos x="T0" y="T1"/>
              </a:cxn>
              <a:cxn ang="0">
                <a:pos x="T2" y="T3"/>
              </a:cxn>
              <a:cxn ang="0">
                <a:pos x="T4" y="T5"/>
              </a:cxn>
            </a:cxnLst>
            <a:rect l="0" t="0" r="r" b="b"/>
            <a:pathLst>
              <a:path w="338" h="99">
                <a:moveTo>
                  <a:pt x="0" y="99"/>
                </a:moveTo>
                <a:lnTo>
                  <a:pt x="338" y="99"/>
                </a:lnTo>
                <a:lnTo>
                  <a:pt x="338" y="0"/>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0331" name="Freeform 91"/>
          <p:cNvSpPr>
            <a:spLocks noChangeAspect="1"/>
          </p:cNvSpPr>
          <p:nvPr/>
        </p:nvSpPr>
        <p:spPr bwMode="auto">
          <a:xfrm>
            <a:off x="933450" y="2445792"/>
            <a:ext cx="44450" cy="74613"/>
          </a:xfrm>
          <a:custGeom>
            <a:avLst/>
            <a:gdLst>
              <a:gd name="T0" fmla="*/ 12 w 24"/>
              <a:gd name="T1" fmla="*/ 39 h 41"/>
              <a:gd name="T2" fmla="*/ 12 w 24"/>
              <a:gd name="T3" fmla="*/ 39 h 41"/>
              <a:gd name="T4" fmla="*/ 5 w 24"/>
              <a:gd name="T5" fmla="*/ 39 h 41"/>
              <a:gd name="T6" fmla="*/ 0 w 24"/>
              <a:gd name="T7" fmla="*/ 41 h 41"/>
              <a:gd name="T8" fmla="*/ 0 w 24"/>
              <a:gd name="T9" fmla="*/ 41 h 41"/>
              <a:gd name="T10" fmla="*/ 7 w 24"/>
              <a:gd name="T11" fmla="*/ 22 h 41"/>
              <a:gd name="T12" fmla="*/ 12 w 24"/>
              <a:gd name="T13" fmla="*/ 0 h 41"/>
              <a:gd name="T14" fmla="*/ 12 w 24"/>
              <a:gd name="T15" fmla="*/ 0 h 41"/>
              <a:gd name="T16" fmla="*/ 17 w 24"/>
              <a:gd name="T17" fmla="*/ 22 h 41"/>
              <a:gd name="T18" fmla="*/ 24 w 24"/>
              <a:gd name="T19" fmla="*/ 41 h 41"/>
              <a:gd name="T20" fmla="*/ 24 w 24"/>
              <a:gd name="T21" fmla="*/ 41 h 41"/>
              <a:gd name="T22" fmla="*/ 17 w 24"/>
              <a:gd name="T23" fmla="*/ 39 h 41"/>
              <a:gd name="T24" fmla="*/ 12 w 24"/>
              <a:gd name="T25" fmla="*/ 39 h 41"/>
              <a:gd name="T26" fmla="*/ 12 w 24"/>
              <a:gd name="T27"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1">
                <a:moveTo>
                  <a:pt x="12" y="39"/>
                </a:moveTo>
                <a:lnTo>
                  <a:pt x="12" y="39"/>
                </a:lnTo>
                <a:lnTo>
                  <a:pt x="5" y="39"/>
                </a:lnTo>
                <a:lnTo>
                  <a:pt x="0" y="41"/>
                </a:lnTo>
                <a:lnTo>
                  <a:pt x="0" y="41"/>
                </a:lnTo>
                <a:lnTo>
                  <a:pt x="7" y="22"/>
                </a:lnTo>
                <a:lnTo>
                  <a:pt x="12" y="0"/>
                </a:lnTo>
                <a:lnTo>
                  <a:pt x="12" y="0"/>
                </a:lnTo>
                <a:lnTo>
                  <a:pt x="17" y="22"/>
                </a:lnTo>
                <a:lnTo>
                  <a:pt x="24" y="41"/>
                </a:lnTo>
                <a:lnTo>
                  <a:pt x="24" y="41"/>
                </a:lnTo>
                <a:lnTo>
                  <a:pt x="17" y="39"/>
                </a:lnTo>
                <a:lnTo>
                  <a:pt x="12" y="39"/>
                </a:lnTo>
                <a:lnTo>
                  <a:pt x="12" y="39"/>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5" name="Freeform 95"/>
          <p:cNvSpPr>
            <a:spLocks noChangeAspect="1"/>
          </p:cNvSpPr>
          <p:nvPr/>
        </p:nvSpPr>
        <p:spPr bwMode="auto">
          <a:xfrm>
            <a:off x="3773488" y="4444455"/>
            <a:ext cx="77787" cy="42862"/>
          </a:xfrm>
          <a:custGeom>
            <a:avLst/>
            <a:gdLst>
              <a:gd name="T0" fmla="*/ 5 w 43"/>
              <a:gd name="T1" fmla="*/ 12 h 24"/>
              <a:gd name="T2" fmla="*/ 5 w 43"/>
              <a:gd name="T3" fmla="*/ 12 h 24"/>
              <a:gd name="T4" fmla="*/ 3 w 43"/>
              <a:gd name="T5" fmla="*/ 5 h 24"/>
              <a:gd name="T6" fmla="*/ 0 w 43"/>
              <a:gd name="T7" fmla="*/ 0 h 24"/>
              <a:gd name="T8" fmla="*/ 0 w 43"/>
              <a:gd name="T9" fmla="*/ 0 h 24"/>
              <a:gd name="T10" fmla="*/ 22 w 43"/>
              <a:gd name="T11" fmla="*/ 7 h 24"/>
              <a:gd name="T12" fmla="*/ 43 w 43"/>
              <a:gd name="T13" fmla="*/ 12 h 24"/>
              <a:gd name="T14" fmla="*/ 43 w 43"/>
              <a:gd name="T15" fmla="*/ 12 h 24"/>
              <a:gd name="T16" fmla="*/ 22 w 43"/>
              <a:gd name="T17" fmla="*/ 17 h 24"/>
              <a:gd name="T18" fmla="*/ 0 w 43"/>
              <a:gd name="T19" fmla="*/ 24 h 24"/>
              <a:gd name="T20" fmla="*/ 0 w 43"/>
              <a:gd name="T21" fmla="*/ 24 h 24"/>
              <a:gd name="T22" fmla="*/ 5 w 43"/>
              <a:gd name="T23" fmla="*/ 17 h 24"/>
              <a:gd name="T24" fmla="*/ 5 w 43"/>
              <a:gd name="T25" fmla="*/ 12 h 24"/>
              <a:gd name="T26" fmla="*/ 5 w 43"/>
              <a:gd name="T2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4">
                <a:moveTo>
                  <a:pt x="5" y="12"/>
                </a:moveTo>
                <a:lnTo>
                  <a:pt x="5" y="12"/>
                </a:lnTo>
                <a:lnTo>
                  <a:pt x="3" y="5"/>
                </a:lnTo>
                <a:lnTo>
                  <a:pt x="0" y="0"/>
                </a:lnTo>
                <a:lnTo>
                  <a:pt x="0" y="0"/>
                </a:lnTo>
                <a:lnTo>
                  <a:pt x="22" y="7"/>
                </a:lnTo>
                <a:lnTo>
                  <a:pt x="43" y="12"/>
                </a:lnTo>
                <a:lnTo>
                  <a:pt x="43" y="12"/>
                </a:lnTo>
                <a:lnTo>
                  <a:pt x="22" y="17"/>
                </a:lnTo>
                <a:lnTo>
                  <a:pt x="0" y="24"/>
                </a:lnTo>
                <a:lnTo>
                  <a:pt x="0" y="24"/>
                </a:lnTo>
                <a:lnTo>
                  <a:pt x="5" y="17"/>
                </a:lnTo>
                <a:lnTo>
                  <a:pt x="5" y="12"/>
                </a:lnTo>
                <a:lnTo>
                  <a:pt x="5" y="1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46" name="Line 106"/>
          <p:cNvSpPr>
            <a:spLocks noChangeAspect="1" noChangeShapeType="1"/>
          </p:cNvSpPr>
          <p:nvPr/>
        </p:nvSpPr>
        <p:spPr bwMode="auto">
          <a:xfrm>
            <a:off x="617538" y="4015830"/>
            <a:ext cx="273050" cy="1190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47" name="Freeform 107"/>
          <p:cNvSpPr>
            <a:spLocks noChangeAspect="1"/>
          </p:cNvSpPr>
          <p:nvPr/>
        </p:nvSpPr>
        <p:spPr bwMode="auto">
          <a:xfrm>
            <a:off x="868363" y="4106317"/>
            <a:ext cx="77787" cy="53975"/>
          </a:xfrm>
          <a:custGeom>
            <a:avLst/>
            <a:gdLst>
              <a:gd name="T0" fmla="*/ 7 w 43"/>
              <a:gd name="T1" fmla="*/ 12 h 29"/>
              <a:gd name="T2" fmla="*/ 7 w 43"/>
              <a:gd name="T3" fmla="*/ 12 h 29"/>
              <a:gd name="T4" fmla="*/ 9 w 43"/>
              <a:gd name="T5" fmla="*/ 5 h 29"/>
              <a:gd name="T6" fmla="*/ 9 w 43"/>
              <a:gd name="T7" fmla="*/ 0 h 29"/>
              <a:gd name="T8" fmla="*/ 9 w 43"/>
              <a:gd name="T9" fmla="*/ 0 h 29"/>
              <a:gd name="T10" fmla="*/ 24 w 43"/>
              <a:gd name="T11" fmla="*/ 15 h 29"/>
              <a:gd name="T12" fmla="*/ 43 w 43"/>
              <a:gd name="T13" fmla="*/ 29 h 29"/>
              <a:gd name="T14" fmla="*/ 43 w 43"/>
              <a:gd name="T15" fmla="*/ 29 h 29"/>
              <a:gd name="T16" fmla="*/ 21 w 43"/>
              <a:gd name="T17" fmla="*/ 24 h 29"/>
              <a:gd name="T18" fmla="*/ 0 w 43"/>
              <a:gd name="T19" fmla="*/ 22 h 29"/>
              <a:gd name="T20" fmla="*/ 0 w 43"/>
              <a:gd name="T21" fmla="*/ 22 h 29"/>
              <a:gd name="T22" fmla="*/ 5 w 43"/>
              <a:gd name="T23" fmla="*/ 17 h 29"/>
              <a:gd name="T24" fmla="*/ 7 w 43"/>
              <a:gd name="T25" fmla="*/ 12 h 29"/>
              <a:gd name="T26" fmla="*/ 7 w 43"/>
              <a:gd name="T27"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9">
                <a:moveTo>
                  <a:pt x="7" y="12"/>
                </a:moveTo>
                <a:lnTo>
                  <a:pt x="7" y="12"/>
                </a:lnTo>
                <a:lnTo>
                  <a:pt x="9" y="5"/>
                </a:lnTo>
                <a:lnTo>
                  <a:pt x="9" y="0"/>
                </a:lnTo>
                <a:lnTo>
                  <a:pt x="9" y="0"/>
                </a:lnTo>
                <a:lnTo>
                  <a:pt x="24" y="15"/>
                </a:lnTo>
                <a:lnTo>
                  <a:pt x="43" y="29"/>
                </a:lnTo>
                <a:lnTo>
                  <a:pt x="43" y="29"/>
                </a:lnTo>
                <a:lnTo>
                  <a:pt x="21" y="24"/>
                </a:lnTo>
                <a:lnTo>
                  <a:pt x="0" y="22"/>
                </a:lnTo>
                <a:lnTo>
                  <a:pt x="0" y="22"/>
                </a:lnTo>
                <a:lnTo>
                  <a:pt x="5" y="17"/>
                </a:lnTo>
                <a:lnTo>
                  <a:pt x="7" y="12"/>
                </a:lnTo>
                <a:lnTo>
                  <a:pt x="7" y="1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48" name="Freeform 108"/>
          <p:cNvSpPr>
            <a:spLocks noChangeAspect="1"/>
          </p:cNvSpPr>
          <p:nvPr/>
        </p:nvSpPr>
        <p:spPr bwMode="auto">
          <a:xfrm>
            <a:off x="985838" y="4068217"/>
            <a:ext cx="30162" cy="31750"/>
          </a:xfrm>
          <a:custGeom>
            <a:avLst/>
            <a:gdLst>
              <a:gd name="T0" fmla="*/ 7 w 16"/>
              <a:gd name="T1" fmla="*/ 17 h 17"/>
              <a:gd name="T2" fmla="*/ 7 w 16"/>
              <a:gd name="T3" fmla="*/ 17 h 17"/>
              <a:gd name="T4" fmla="*/ 14 w 16"/>
              <a:gd name="T5" fmla="*/ 14 h 17"/>
              <a:gd name="T6" fmla="*/ 16 w 16"/>
              <a:gd name="T7" fmla="*/ 7 h 17"/>
              <a:gd name="T8" fmla="*/ 16 w 16"/>
              <a:gd name="T9" fmla="*/ 7 h 17"/>
              <a:gd name="T10" fmla="*/ 14 w 16"/>
              <a:gd name="T11" fmla="*/ 2 h 17"/>
              <a:gd name="T12" fmla="*/ 7 w 16"/>
              <a:gd name="T13" fmla="*/ 0 h 17"/>
              <a:gd name="T14" fmla="*/ 7 w 16"/>
              <a:gd name="T15" fmla="*/ 0 h 17"/>
              <a:gd name="T16" fmla="*/ 2 w 16"/>
              <a:gd name="T17" fmla="*/ 2 h 17"/>
              <a:gd name="T18" fmla="*/ 0 w 16"/>
              <a:gd name="T19" fmla="*/ 7 h 17"/>
              <a:gd name="T20" fmla="*/ 0 w 16"/>
              <a:gd name="T21" fmla="*/ 7 h 17"/>
              <a:gd name="T22" fmla="*/ 2 w 16"/>
              <a:gd name="T23" fmla="*/ 14 h 17"/>
              <a:gd name="T24" fmla="*/ 7 w 16"/>
              <a:gd name="T25" fmla="*/ 17 h 17"/>
              <a:gd name="T26" fmla="*/ 7 w 16"/>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7">
                <a:moveTo>
                  <a:pt x="7" y="17"/>
                </a:moveTo>
                <a:lnTo>
                  <a:pt x="7" y="17"/>
                </a:lnTo>
                <a:lnTo>
                  <a:pt x="14" y="14"/>
                </a:lnTo>
                <a:lnTo>
                  <a:pt x="16" y="7"/>
                </a:lnTo>
                <a:lnTo>
                  <a:pt x="16" y="7"/>
                </a:lnTo>
                <a:lnTo>
                  <a:pt x="14" y="2"/>
                </a:lnTo>
                <a:lnTo>
                  <a:pt x="7" y="0"/>
                </a:lnTo>
                <a:lnTo>
                  <a:pt x="7" y="0"/>
                </a:lnTo>
                <a:lnTo>
                  <a:pt x="2" y="2"/>
                </a:lnTo>
                <a:lnTo>
                  <a:pt x="0" y="7"/>
                </a:lnTo>
                <a:lnTo>
                  <a:pt x="0" y="7"/>
                </a:lnTo>
                <a:lnTo>
                  <a:pt x="2" y="14"/>
                </a:lnTo>
                <a:lnTo>
                  <a:pt x="7" y="17"/>
                </a:lnTo>
                <a:lnTo>
                  <a:pt x="7"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49" name="Freeform 109"/>
          <p:cNvSpPr>
            <a:spLocks noChangeAspect="1"/>
          </p:cNvSpPr>
          <p:nvPr/>
        </p:nvSpPr>
        <p:spPr bwMode="auto">
          <a:xfrm>
            <a:off x="1073150" y="4063455"/>
            <a:ext cx="30163" cy="30162"/>
          </a:xfrm>
          <a:custGeom>
            <a:avLst/>
            <a:gdLst>
              <a:gd name="T0" fmla="*/ 7 w 16"/>
              <a:gd name="T1" fmla="*/ 17 h 17"/>
              <a:gd name="T2" fmla="*/ 7 w 16"/>
              <a:gd name="T3" fmla="*/ 17 h 17"/>
              <a:gd name="T4" fmla="*/ 14 w 16"/>
              <a:gd name="T5" fmla="*/ 15 h 17"/>
              <a:gd name="T6" fmla="*/ 16 w 16"/>
              <a:gd name="T7" fmla="*/ 8 h 17"/>
              <a:gd name="T8" fmla="*/ 16 w 16"/>
              <a:gd name="T9" fmla="*/ 8 h 17"/>
              <a:gd name="T10" fmla="*/ 14 w 16"/>
              <a:gd name="T11" fmla="*/ 3 h 17"/>
              <a:gd name="T12" fmla="*/ 7 w 16"/>
              <a:gd name="T13" fmla="*/ 0 h 17"/>
              <a:gd name="T14" fmla="*/ 7 w 16"/>
              <a:gd name="T15" fmla="*/ 0 h 17"/>
              <a:gd name="T16" fmla="*/ 2 w 16"/>
              <a:gd name="T17" fmla="*/ 3 h 17"/>
              <a:gd name="T18" fmla="*/ 0 w 16"/>
              <a:gd name="T19" fmla="*/ 8 h 17"/>
              <a:gd name="T20" fmla="*/ 0 w 16"/>
              <a:gd name="T21" fmla="*/ 8 h 17"/>
              <a:gd name="T22" fmla="*/ 2 w 16"/>
              <a:gd name="T23" fmla="*/ 15 h 17"/>
              <a:gd name="T24" fmla="*/ 7 w 16"/>
              <a:gd name="T25" fmla="*/ 17 h 17"/>
              <a:gd name="T26" fmla="*/ 7 w 16"/>
              <a:gd name="T2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7">
                <a:moveTo>
                  <a:pt x="7" y="17"/>
                </a:moveTo>
                <a:lnTo>
                  <a:pt x="7" y="17"/>
                </a:lnTo>
                <a:lnTo>
                  <a:pt x="14" y="15"/>
                </a:lnTo>
                <a:lnTo>
                  <a:pt x="16" y="8"/>
                </a:lnTo>
                <a:lnTo>
                  <a:pt x="16" y="8"/>
                </a:lnTo>
                <a:lnTo>
                  <a:pt x="14" y="3"/>
                </a:lnTo>
                <a:lnTo>
                  <a:pt x="7" y="0"/>
                </a:lnTo>
                <a:lnTo>
                  <a:pt x="7" y="0"/>
                </a:lnTo>
                <a:lnTo>
                  <a:pt x="2" y="3"/>
                </a:lnTo>
                <a:lnTo>
                  <a:pt x="0" y="8"/>
                </a:lnTo>
                <a:lnTo>
                  <a:pt x="0" y="8"/>
                </a:lnTo>
                <a:lnTo>
                  <a:pt x="2" y="15"/>
                </a:lnTo>
                <a:lnTo>
                  <a:pt x="7" y="17"/>
                </a:lnTo>
                <a:lnTo>
                  <a:pt x="7"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0" name="Freeform 110"/>
          <p:cNvSpPr>
            <a:spLocks noChangeAspect="1"/>
          </p:cNvSpPr>
          <p:nvPr/>
        </p:nvSpPr>
        <p:spPr bwMode="auto">
          <a:xfrm>
            <a:off x="1117600" y="4028530"/>
            <a:ext cx="28575" cy="34925"/>
          </a:xfrm>
          <a:custGeom>
            <a:avLst/>
            <a:gdLst>
              <a:gd name="T0" fmla="*/ 9 w 16"/>
              <a:gd name="T1" fmla="*/ 19 h 19"/>
              <a:gd name="T2" fmla="*/ 9 w 16"/>
              <a:gd name="T3" fmla="*/ 19 h 19"/>
              <a:gd name="T4" fmla="*/ 14 w 16"/>
              <a:gd name="T5" fmla="*/ 17 h 19"/>
              <a:gd name="T6" fmla="*/ 16 w 16"/>
              <a:gd name="T7" fmla="*/ 10 h 19"/>
              <a:gd name="T8" fmla="*/ 16 w 16"/>
              <a:gd name="T9" fmla="*/ 10 h 19"/>
              <a:gd name="T10" fmla="*/ 14 w 16"/>
              <a:gd name="T11" fmla="*/ 3 h 19"/>
              <a:gd name="T12" fmla="*/ 9 w 16"/>
              <a:gd name="T13" fmla="*/ 0 h 19"/>
              <a:gd name="T14" fmla="*/ 9 w 16"/>
              <a:gd name="T15" fmla="*/ 0 h 19"/>
              <a:gd name="T16" fmla="*/ 2 w 16"/>
              <a:gd name="T17" fmla="*/ 3 h 19"/>
              <a:gd name="T18" fmla="*/ 0 w 16"/>
              <a:gd name="T19" fmla="*/ 10 h 19"/>
              <a:gd name="T20" fmla="*/ 0 w 16"/>
              <a:gd name="T21" fmla="*/ 10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10"/>
                </a:lnTo>
                <a:lnTo>
                  <a:pt x="16"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1" name="Freeform 111"/>
          <p:cNvSpPr>
            <a:spLocks noChangeAspect="1"/>
          </p:cNvSpPr>
          <p:nvPr/>
        </p:nvSpPr>
        <p:spPr bwMode="auto">
          <a:xfrm>
            <a:off x="1174750" y="4003130"/>
            <a:ext cx="30163"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2 h 19"/>
              <a:gd name="T12" fmla="*/ 9 w 17"/>
              <a:gd name="T13" fmla="*/ 0 h 19"/>
              <a:gd name="T14" fmla="*/ 9 w 17"/>
              <a:gd name="T15" fmla="*/ 0 h 19"/>
              <a:gd name="T16" fmla="*/ 2 w 17"/>
              <a:gd name="T17" fmla="*/ 2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2" name="Freeform 112"/>
          <p:cNvSpPr>
            <a:spLocks noChangeAspect="1"/>
          </p:cNvSpPr>
          <p:nvPr/>
        </p:nvSpPr>
        <p:spPr bwMode="auto">
          <a:xfrm>
            <a:off x="1230313" y="3950742"/>
            <a:ext cx="31750" cy="33338"/>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3" name="Freeform 113"/>
          <p:cNvSpPr>
            <a:spLocks noChangeAspect="1"/>
          </p:cNvSpPr>
          <p:nvPr/>
        </p:nvSpPr>
        <p:spPr bwMode="auto">
          <a:xfrm>
            <a:off x="1317625" y="3896767"/>
            <a:ext cx="31750" cy="36513"/>
          </a:xfrm>
          <a:custGeom>
            <a:avLst/>
            <a:gdLst>
              <a:gd name="T0" fmla="*/ 9 w 17"/>
              <a:gd name="T1" fmla="*/ 20 h 20"/>
              <a:gd name="T2" fmla="*/ 9 w 17"/>
              <a:gd name="T3" fmla="*/ 20 h 20"/>
              <a:gd name="T4" fmla="*/ 14 w 17"/>
              <a:gd name="T5" fmla="*/ 17 h 20"/>
              <a:gd name="T6" fmla="*/ 17 w 17"/>
              <a:gd name="T7" fmla="*/ 10 h 20"/>
              <a:gd name="T8" fmla="*/ 17 w 17"/>
              <a:gd name="T9" fmla="*/ 10 h 20"/>
              <a:gd name="T10" fmla="*/ 14 w 17"/>
              <a:gd name="T11" fmla="*/ 3 h 20"/>
              <a:gd name="T12" fmla="*/ 9 w 17"/>
              <a:gd name="T13" fmla="*/ 0 h 20"/>
              <a:gd name="T14" fmla="*/ 9 w 17"/>
              <a:gd name="T15" fmla="*/ 0 h 20"/>
              <a:gd name="T16" fmla="*/ 2 w 17"/>
              <a:gd name="T17" fmla="*/ 3 h 20"/>
              <a:gd name="T18" fmla="*/ 0 w 17"/>
              <a:gd name="T19" fmla="*/ 10 h 20"/>
              <a:gd name="T20" fmla="*/ 0 w 17"/>
              <a:gd name="T21" fmla="*/ 10 h 20"/>
              <a:gd name="T22" fmla="*/ 2 w 17"/>
              <a:gd name="T23" fmla="*/ 17 h 20"/>
              <a:gd name="T24" fmla="*/ 9 w 17"/>
              <a:gd name="T25" fmla="*/ 20 h 20"/>
              <a:gd name="T26" fmla="*/ 9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9" y="20"/>
                </a:moveTo>
                <a:lnTo>
                  <a:pt x="9" y="20"/>
                </a:lnTo>
                <a:lnTo>
                  <a:pt x="14" y="17"/>
                </a:lnTo>
                <a:lnTo>
                  <a:pt x="17" y="10"/>
                </a:lnTo>
                <a:lnTo>
                  <a:pt x="17" y="10"/>
                </a:lnTo>
                <a:lnTo>
                  <a:pt x="14" y="3"/>
                </a:lnTo>
                <a:lnTo>
                  <a:pt x="9" y="0"/>
                </a:lnTo>
                <a:lnTo>
                  <a:pt x="9" y="0"/>
                </a:lnTo>
                <a:lnTo>
                  <a:pt x="2" y="3"/>
                </a:lnTo>
                <a:lnTo>
                  <a:pt x="0" y="10"/>
                </a:lnTo>
                <a:lnTo>
                  <a:pt x="0" y="10"/>
                </a:lnTo>
                <a:lnTo>
                  <a:pt x="2" y="17"/>
                </a:lnTo>
                <a:lnTo>
                  <a:pt x="9" y="20"/>
                </a:lnTo>
                <a:lnTo>
                  <a:pt x="9"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4" name="Freeform 114"/>
          <p:cNvSpPr>
            <a:spLocks noChangeAspect="1"/>
          </p:cNvSpPr>
          <p:nvPr/>
        </p:nvSpPr>
        <p:spPr bwMode="auto">
          <a:xfrm>
            <a:off x="1387475" y="3831680"/>
            <a:ext cx="30163" cy="36512"/>
          </a:xfrm>
          <a:custGeom>
            <a:avLst/>
            <a:gdLst>
              <a:gd name="T0" fmla="*/ 10 w 17"/>
              <a:gd name="T1" fmla="*/ 20 h 20"/>
              <a:gd name="T2" fmla="*/ 10 w 17"/>
              <a:gd name="T3" fmla="*/ 20 h 20"/>
              <a:gd name="T4" fmla="*/ 15 w 17"/>
              <a:gd name="T5" fmla="*/ 17 h 20"/>
              <a:gd name="T6" fmla="*/ 17 w 17"/>
              <a:gd name="T7" fmla="*/ 10 h 20"/>
              <a:gd name="T8" fmla="*/ 17 w 17"/>
              <a:gd name="T9" fmla="*/ 10 h 20"/>
              <a:gd name="T10" fmla="*/ 15 w 17"/>
              <a:gd name="T11" fmla="*/ 3 h 20"/>
              <a:gd name="T12" fmla="*/ 10 w 17"/>
              <a:gd name="T13" fmla="*/ 0 h 20"/>
              <a:gd name="T14" fmla="*/ 10 w 17"/>
              <a:gd name="T15" fmla="*/ 0 h 20"/>
              <a:gd name="T16" fmla="*/ 3 w 17"/>
              <a:gd name="T17" fmla="*/ 3 h 20"/>
              <a:gd name="T18" fmla="*/ 0 w 17"/>
              <a:gd name="T19" fmla="*/ 10 h 20"/>
              <a:gd name="T20" fmla="*/ 0 w 17"/>
              <a:gd name="T21" fmla="*/ 10 h 20"/>
              <a:gd name="T22" fmla="*/ 3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5" y="17"/>
                </a:lnTo>
                <a:lnTo>
                  <a:pt x="17" y="10"/>
                </a:lnTo>
                <a:lnTo>
                  <a:pt x="17" y="10"/>
                </a:lnTo>
                <a:lnTo>
                  <a:pt x="15" y="3"/>
                </a:lnTo>
                <a:lnTo>
                  <a:pt x="10" y="0"/>
                </a:lnTo>
                <a:lnTo>
                  <a:pt x="10" y="0"/>
                </a:lnTo>
                <a:lnTo>
                  <a:pt x="3" y="3"/>
                </a:lnTo>
                <a:lnTo>
                  <a:pt x="0" y="10"/>
                </a:lnTo>
                <a:lnTo>
                  <a:pt x="0" y="10"/>
                </a:lnTo>
                <a:lnTo>
                  <a:pt x="3"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5" name="Freeform 115"/>
          <p:cNvSpPr>
            <a:spLocks noChangeAspect="1"/>
          </p:cNvSpPr>
          <p:nvPr/>
        </p:nvSpPr>
        <p:spPr bwMode="auto">
          <a:xfrm>
            <a:off x="1300163" y="3787230"/>
            <a:ext cx="30162" cy="36512"/>
          </a:xfrm>
          <a:custGeom>
            <a:avLst/>
            <a:gdLst>
              <a:gd name="T0" fmla="*/ 10 w 17"/>
              <a:gd name="T1" fmla="*/ 20 h 20"/>
              <a:gd name="T2" fmla="*/ 10 w 17"/>
              <a:gd name="T3" fmla="*/ 20 h 20"/>
              <a:gd name="T4" fmla="*/ 15 w 17"/>
              <a:gd name="T5" fmla="*/ 17 h 20"/>
              <a:gd name="T6" fmla="*/ 17 w 17"/>
              <a:gd name="T7" fmla="*/ 10 h 20"/>
              <a:gd name="T8" fmla="*/ 17 w 17"/>
              <a:gd name="T9" fmla="*/ 10 h 20"/>
              <a:gd name="T10" fmla="*/ 15 w 17"/>
              <a:gd name="T11" fmla="*/ 3 h 20"/>
              <a:gd name="T12" fmla="*/ 10 w 17"/>
              <a:gd name="T13" fmla="*/ 0 h 20"/>
              <a:gd name="T14" fmla="*/ 10 w 17"/>
              <a:gd name="T15" fmla="*/ 0 h 20"/>
              <a:gd name="T16" fmla="*/ 3 w 17"/>
              <a:gd name="T17" fmla="*/ 3 h 20"/>
              <a:gd name="T18" fmla="*/ 0 w 17"/>
              <a:gd name="T19" fmla="*/ 10 h 20"/>
              <a:gd name="T20" fmla="*/ 0 w 17"/>
              <a:gd name="T21" fmla="*/ 10 h 20"/>
              <a:gd name="T22" fmla="*/ 3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5" y="17"/>
                </a:lnTo>
                <a:lnTo>
                  <a:pt x="17" y="10"/>
                </a:lnTo>
                <a:lnTo>
                  <a:pt x="17" y="10"/>
                </a:lnTo>
                <a:lnTo>
                  <a:pt x="15" y="3"/>
                </a:lnTo>
                <a:lnTo>
                  <a:pt x="10" y="0"/>
                </a:lnTo>
                <a:lnTo>
                  <a:pt x="10" y="0"/>
                </a:lnTo>
                <a:lnTo>
                  <a:pt x="3" y="3"/>
                </a:lnTo>
                <a:lnTo>
                  <a:pt x="0" y="10"/>
                </a:lnTo>
                <a:lnTo>
                  <a:pt x="0" y="10"/>
                </a:lnTo>
                <a:lnTo>
                  <a:pt x="3"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6" name="Freeform 116"/>
          <p:cNvSpPr>
            <a:spLocks noChangeAspect="1"/>
          </p:cNvSpPr>
          <p:nvPr/>
        </p:nvSpPr>
        <p:spPr bwMode="auto">
          <a:xfrm>
            <a:off x="1265238" y="3841205"/>
            <a:ext cx="31750" cy="34925"/>
          </a:xfrm>
          <a:custGeom>
            <a:avLst/>
            <a:gdLst>
              <a:gd name="T0" fmla="*/ 10 w 17"/>
              <a:gd name="T1" fmla="*/ 19 h 19"/>
              <a:gd name="T2" fmla="*/ 10 w 17"/>
              <a:gd name="T3" fmla="*/ 19 h 19"/>
              <a:gd name="T4" fmla="*/ 14 w 17"/>
              <a:gd name="T5" fmla="*/ 17 h 19"/>
              <a:gd name="T6" fmla="*/ 17 w 17"/>
              <a:gd name="T7" fmla="*/ 10 h 19"/>
              <a:gd name="T8" fmla="*/ 17 w 17"/>
              <a:gd name="T9" fmla="*/ 10 h 19"/>
              <a:gd name="T10" fmla="*/ 14 w 17"/>
              <a:gd name="T11" fmla="*/ 3 h 19"/>
              <a:gd name="T12" fmla="*/ 10 w 17"/>
              <a:gd name="T13" fmla="*/ 0 h 19"/>
              <a:gd name="T14" fmla="*/ 10 w 17"/>
              <a:gd name="T15" fmla="*/ 0 h 19"/>
              <a:gd name="T16" fmla="*/ 2 w 17"/>
              <a:gd name="T17" fmla="*/ 3 h 19"/>
              <a:gd name="T18" fmla="*/ 0 w 17"/>
              <a:gd name="T19" fmla="*/ 10 h 19"/>
              <a:gd name="T20" fmla="*/ 0 w 17"/>
              <a:gd name="T21" fmla="*/ 10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10"/>
                </a:lnTo>
                <a:lnTo>
                  <a:pt x="17" y="10"/>
                </a:lnTo>
                <a:lnTo>
                  <a:pt x="14" y="3"/>
                </a:lnTo>
                <a:lnTo>
                  <a:pt x="10" y="0"/>
                </a:lnTo>
                <a:lnTo>
                  <a:pt x="10" y="0"/>
                </a:lnTo>
                <a:lnTo>
                  <a:pt x="2" y="3"/>
                </a:lnTo>
                <a:lnTo>
                  <a:pt x="0" y="10"/>
                </a:lnTo>
                <a:lnTo>
                  <a:pt x="0" y="10"/>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7" name="Freeform 117"/>
          <p:cNvSpPr>
            <a:spLocks noChangeAspect="1"/>
          </p:cNvSpPr>
          <p:nvPr/>
        </p:nvSpPr>
        <p:spPr bwMode="auto">
          <a:xfrm>
            <a:off x="1187450" y="3912642"/>
            <a:ext cx="30163" cy="33338"/>
          </a:xfrm>
          <a:custGeom>
            <a:avLst/>
            <a:gdLst>
              <a:gd name="T0" fmla="*/ 10 w 17"/>
              <a:gd name="T1" fmla="*/ 19 h 19"/>
              <a:gd name="T2" fmla="*/ 10 w 17"/>
              <a:gd name="T3" fmla="*/ 19 h 19"/>
              <a:gd name="T4" fmla="*/ 14 w 17"/>
              <a:gd name="T5" fmla="*/ 16 h 19"/>
              <a:gd name="T6" fmla="*/ 17 w 17"/>
              <a:gd name="T7" fmla="*/ 9 h 19"/>
              <a:gd name="T8" fmla="*/ 17 w 17"/>
              <a:gd name="T9" fmla="*/ 9 h 19"/>
              <a:gd name="T10" fmla="*/ 14 w 17"/>
              <a:gd name="T11" fmla="*/ 2 h 19"/>
              <a:gd name="T12" fmla="*/ 10 w 17"/>
              <a:gd name="T13" fmla="*/ 0 h 19"/>
              <a:gd name="T14" fmla="*/ 10 w 17"/>
              <a:gd name="T15" fmla="*/ 0 h 19"/>
              <a:gd name="T16" fmla="*/ 2 w 17"/>
              <a:gd name="T17" fmla="*/ 2 h 19"/>
              <a:gd name="T18" fmla="*/ 0 w 17"/>
              <a:gd name="T19" fmla="*/ 9 h 19"/>
              <a:gd name="T20" fmla="*/ 0 w 17"/>
              <a:gd name="T21" fmla="*/ 9 h 19"/>
              <a:gd name="T22" fmla="*/ 2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6"/>
                </a:lnTo>
                <a:lnTo>
                  <a:pt x="17" y="9"/>
                </a:lnTo>
                <a:lnTo>
                  <a:pt x="17" y="9"/>
                </a:lnTo>
                <a:lnTo>
                  <a:pt x="14" y="2"/>
                </a:lnTo>
                <a:lnTo>
                  <a:pt x="10" y="0"/>
                </a:lnTo>
                <a:lnTo>
                  <a:pt x="10" y="0"/>
                </a:lnTo>
                <a:lnTo>
                  <a:pt x="2" y="2"/>
                </a:lnTo>
                <a:lnTo>
                  <a:pt x="0" y="9"/>
                </a:lnTo>
                <a:lnTo>
                  <a:pt x="0" y="9"/>
                </a:lnTo>
                <a:lnTo>
                  <a:pt x="2"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8" name="Freeform 118"/>
          <p:cNvSpPr>
            <a:spLocks noChangeAspect="1"/>
          </p:cNvSpPr>
          <p:nvPr/>
        </p:nvSpPr>
        <p:spPr bwMode="auto">
          <a:xfrm>
            <a:off x="1103313" y="3977730"/>
            <a:ext cx="30162" cy="34925"/>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59" name="Freeform 119"/>
          <p:cNvSpPr>
            <a:spLocks noChangeAspect="1"/>
          </p:cNvSpPr>
          <p:nvPr/>
        </p:nvSpPr>
        <p:spPr bwMode="auto">
          <a:xfrm>
            <a:off x="1404938" y="3706267"/>
            <a:ext cx="31750" cy="34925"/>
          </a:xfrm>
          <a:custGeom>
            <a:avLst/>
            <a:gdLst>
              <a:gd name="T0" fmla="*/ 9 w 17"/>
              <a:gd name="T1" fmla="*/ 19 h 19"/>
              <a:gd name="T2" fmla="*/ 9 w 17"/>
              <a:gd name="T3" fmla="*/ 19 h 19"/>
              <a:gd name="T4" fmla="*/ 14 w 17"/>
              <a:gd name="T5" fmla="*/ 17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9"/>
                </a:lnTo>
                <a:lnTo>
                  <a:pt x="17" y="9"/>
                </a:lnTo>
                <a:lnTo>
                  <a:pt x="14" y="2"/>
                </a:lnTo>
                <a:lnTo>
                  <a:pt x="9" y="0"/>
                </a:lnTo>
                <a:lnTo>
                  <a:pt x="9" y="0"/>
                </a:lnTo>
                <a:lnTo>
                  <a:pt x="2" y="2"/>
                </a:lnTo>
                <a:lnTo>
                  <a:pt x="0" y="9"/>
                </a:lnTo>
                <a:lnTo>
                  <a:pt x="0" y="9"/>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0" name="Freeform 120"/>
          <p:cNvSpPr>
            <a:spLocks noChangeAspect="1"/>
          </p:cNvSpPr>
          <p:nvPr/>
        </p:nvSpPr>
        <p:spPr bwMode="auto">
          <a:xfrm>
            <a:off x="1471613" y="3731667"/>
            <a:ext cx="30162"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1" name="Freeform 121"/>
          <p:cNvSpPr>
            <a:spLocks noChangeAspect="1"/>
          </p:cNvSpPr>
          <p:nvPr/>
        </p:nvSpPr>
        <p:spPr bwMode="auto">
          <a:xfrm>
            <a:off x="1458913" y="3671342"/>
            <a:ext cx="28575" cy="34925"/>
          </a:xfrm>
          <a:custGeom>
            <a:avLst/>
            <a:gdLst>
              <a:gd name="T0" fmla="*/ 9 w 16"/>
              <a:gd name="T1" fmla="*/ 19 h 19"/>
              <a:gd name="T2" fmla="*/ 9 w 16"/>
              <a:gd name="T3" fmla="*/ 19 h 19"/>
              <a:gd name="T4" fmla="*/ 14 w 16"/>
              <a:gd name="T5" fmla="*/ 16 h 19"/>
              <a:gd name="T6" fmla="*/ 16 w 16"/>
              <a:gd name="T7" fmla="*/ 9 h 19"/>
              <a:gd name="T8" fmla="*/ 16 w 16"/>
              <a:gd name="T9" fmla="*/ 9 h 19"/>
              <a:gd name="T10" fmla="*/ 14 w 16"/>
              <a:gd name="T11" fmla="*/ 2 h 19"/>
              <a:gd name="T12" fmla="*/ 9 w 16"/>
              <a:gd name="T13" fmla="*/ 0 h 19"/>
              <a:gd name="T14" fmla="*/ 9 w 16"/>
              <a:gd name="T15" fmla="*/ 0 h 19"/>
              <a:gd name="T16" fmla="*/ 2 w 16"/>
              <a:gd name="T17" fmla="*/ 2 h 19"/>
              <a:gd name="T18" fmla="*/ 0 w 16"/>
              <a:gd name="T19" fmla="*/ 9 h 19"/>
              <a:gd name="T20" fmla="*/ 0 w 16"/>
              <a:gd name="T21" fmla="*/ 9 h 19"/>
              <a:gd name="T22" fmla="*/ 2 w 16"/>
              <a:gd name="T23" fmla="*/ 16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6"/>
                </a:lnTo>
                <a:lnTo>
                  <a:pt x="16" y="9"/>
                </a:lnTo>
                <a:lnTo>
                  <a:pt x="16"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2" name="Freeform 122"/>
          <p:cNvSpPr>
            <a:spLocks noChangeAspect="1"/>
          </p:cNvSpPr>
          <p:nvPr/>
        </p:nvSpPr>
        <p:spPr bwMode="auto">
          <a:xfrm>
            <a:off x="1552575" y="3693567"/>
            <a:ext cx="31750" cy="34925"/>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3" name="Freeform 123"/>
          <p:cNvSpPr>
            <a:spLocks noChangeAspect="1"/>
          </p:cNvSpPr>
          <p:nvPr/>
        </p:nvSpPr>
        <p:spPr bwMode="auto">
          <a:xfrm>
            <a:off x="1546225" y="3599905"/>
            <a:ext cx="28575" cy="36512"/>
          </a:xfrm>
          <a:custGeom>
            <a:avLst/>
            <a:gdLst>
              <a:gd name="T0" fmla="*/ 9 w 16"/>
              <a:gd name="T1" fmla="*/ 20 h 20"/>
              <a:gd name="T2" fmla="*/ 9 w 16"/>
              <a:gd name="T3" fmla="*/ 20 h 20"/>
              <a:gd name="T4" fmla="*/ 14 w 16"/>
              <a:gd name="T5" fmla="*/ 17 h 20"/>
              <a:gd name="T6" fmla="*/ 16 w 16"/>
              <a:gd name="T7" fmla="*/ 10 h 20"/>
              <a:gd name="T8" fmla="*/ 16 w 16"/>
              <a:gd name="T9" fmla="*/ 10 h 20"/>
              <a:gd name="T10" fmla="*/ 14 w 16"/>
              <a:gd name="T11" fmla="*/ 3 h 20"/>
              <a:gd name="T12" fmla="*/ 9 w 16"/>
              <a:gd name="T13" fmla="*/ 0 h 20"/>
              <a:gd name="T14" fmla="*/ 9 w 16"/>
              <a:gd name="T15" fmla="*/ 0 h 20"/>
              <a:gd name="T16" fmla="*/ 2 w 16"/>
              <a:gd name="T17" fmla="*/ 3 h 20"/>
              <a:gd name="T18" fmla="*/ 0 w 16"/>
              <a:gd name="T19" fmla="*/ 10 h 20"/>
              <a:gd name="T20" fmla="*/ 0 w 16"/>
              <a:gd name="T21" fmla="*/ 10 h 20"/>
              <a:gd name="T22" fmla="*/ 2 w 16"/>
              <a:gd name="T23" fmla="*/ 17 h 20"/>
              <a:gd name="T24" fmla="*/ 9 w 16"/>
              <a:gd name="T25" fmla="*/ 20 h 20"/>
              <a:gd name="T26" fmla="*/ 9 w 16"/>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9" y="20"/>
                </a:moveTo>
                <a:lnTo>
                  <a:pt x="9" y="20"/>
                </a:lnTo>
                <a:lnTo>
                  <a:pt x="14" y="17"/>
                </a:lnTo>
                <a:lnTo>
                  <a:pt x="16" y="10"/>
                </a:lnTo>
                <a:lnTo>
                  <a:pt x="16" y="10"/>
                </a:lnTo>
                <a:lnTo>
                  <a:pt x="14" y="3"/>
                </a:lnTo>
                <a:lnTo>
                  <a:pt x="9" y="0"/>
                </a:lnTo>
                <a:lnTo>
                  <a:pt x="9" y="0"/>
                </a:lnTo>
                <a:lnTo>
                  <a:pt x="2" y="3"/>
                </a:lnTo>
                <a:lnTo>
                  <a:pt x="0" y="10"/>
                </a:lnTo>
                <a:lnTo>
                  <a:pt x="0" y="10"/>
                </a:lnTo>
                <a:lnTo>
                  <a:pt x="2" y="17"/>
                </a:lnTo>
                <a:lnTo>
                  <a:pt x="9" y="20"/>
                </a:lnTo>
                <a:lnTo>
                  <a:pt x="9"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4" name="Freeform 124"/>
          <p:cNvSpPr>
            <a:spLocks noChangeAspect="1"/>
          </p:cNvSpPr>
          <p:nvPr/>
        </p:nvSpPr>
        <p:spPr bwMode="auto">
          <a:xfrm>
            <a:off x="1574800" y="3622130"/>
            <a:ext cx="31750" cy="36512"/>
          </a:xfrm>
          <a:custGeom>
            <a:avLst/>
            <a:gdLst>
              <a:gd name="T0" fmla="*/ 10 w 17"/>
              <a:gd name="T1" fmla="*/ 20 h 20"/>
              <a:gd name="T2" fmla="*/ 10 w 17"/>
              <a:gd name="T3" fmla="*/ 20 h 20"/>
              <a:gd name="T4" fmla="*/ 15 w 17"/>
              <a:gd name="T5" fmla="*/ 17 h 20"/>
              <a:gd name="T6" fmla="*/ 17 w 17"/>
              <a:gd name="T7" fmla="*/ 10 h 20"/>
              <a:gd name="T8" fmla="*/ 17 w 17"/>
              <a:gd name="T9" fmla="*/ 10 h 20"/>
              <a:gd name="T10" fmla="*/ 15 w 17"/>
              <a:gd name="T11" fmla="*/ 3 h 20"/>
              <a:gd name="T12" fmla="*/ 10 w 17"/>
              <a:gd name="T13" fmla="*/ 0 h 20"/>
              <a:gd name="T14" fmla="*/ 10 w 17"/>
              <a:gd name="T15" fmla="*/ 0 h 20"/>
              <a:gd name="T16" fmla="*/ 3 w 17"/>
              <a:gd name="T17" fmla="*/ 3 h 20"/>
              <a:gd name="T18" fmla="*/ 0 w 17"/>
              <a:gd name="T19" fmla="*/ 10 h 20"/>
              <a:gd name="T20" fmla="*/ 0 w 17"/>
              <a:gd name="T21" fmla="*/ 10 h 20"/>
              <a:gd name="T22" fmla="*/ 3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5" y="17"/>
                </a:lnTo>
                <a:lnTo>
                  <a:pt x="17" y="10"/>
                </a:lnTo>
                <a:lnTo>
                  <a:pt x="17" y="10"/>
                </a:lnTo>
                <a:lnTo>
                  <a:pt x="15" y="3"/>
                </a:lnTo>
                <a:lnTo>
                  <a:pt x="10" y="0"/>
                </a:lnTo>
                <a:lnTo>
                  <a:pt x="10" y="0"/>
                </a:lnTo>
                <a:lnTo>
                  <a:pt x="3" y="3"/>
                </a:lnTo>
                <a:lnTo>
                  <a:pt x="0" y="10"/>
                </a:lnTo>
                <a:lnTo>
                  <a:pt x="0" y="10"/>
                </a:lnTo>
                <a:lnTo>
                  <a:pt x="3"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5" name="Freeform 125"/>
          <p:cNvSpPr>
            <a:spLocks noChangeAspect="1"/>
          </p:cNvSpPr>
          <p:nvPr/>
        </p:nvSpPr>
        <p:spPr bwMode="auto">
          <a:xfrm>
            <a:off x="1581150" y="3561805"/>
            <a:ext cx="28575" cy="34925"/>
          </a:xfrm>
          <a:custGeom>
            <a:avLst/>
            <a:gdLst>
              <a:gd name="T0" fmla="*/ 9 w 16"/>
              <a:gd name="T1" fmla="*/ 19 h 19"/>
              <a:gd name="T2" fmla="*/ 9 w 16"/>
              <a:gd name="T3" fmla="*/ 19 h 19"/>
              <a:gd name="T4" fmla="*/ 14 w 16"/>
              <a:gd name="T5" fmla="*/ 17 h 19"/>
              <a:gd name="T6" fmla="*/ 16 w 16"/>
              <a:gd name="T7" fmla="*/ 9 h 19"/>
              <a:gd name="T8" fmla="*/ 16 w 16"/>
              <a:gd name="T9" fmla="*/ 9 h 19"/>
              <a:gd name="T10" fmla="*/ 14 w 16"/>
              <a:gd name="T11" fmla="*/ 2 h 19"/>
              <a:gd name="T12" fmla="*/ 9 w 16"/>
              <a:gd name="T13" fmla="*/ 0 h 19"/>
              <a:gd name="T14" fmla="*/ 9 w 16"/>
              <a:gd name="T15" fmla="*/ 0 h 19"/>
              <a:gd name="T16" fmla="*/ 2 w 16"/>
              <a:gd name="T17" fmla="*/ 2 h 19"/>
              <a:gd name="T18" fmla="*/ 0 w 16"/>
              <a:gd name="T19" fmla="*/ 9 h 19"/>
              <a:gd name="T20" fmla="*/ 0 w 16"/>
              <a:gd name="T21" fmla="*/ 9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9"/>
                </a:lnTo>
                <a:lnTo>
                  <a:pt x="16" y="9"/>
                </a:lnTo>
                <a:lnTo>
                  <a:pt x="14" y="2"/>
                </a:lnTo>
                <a:lnTo>
                  <a:pt x="9" y="0"/>
                </a:lnTo>
                <a:lnTo>
                  <a:pt x="9" y="0"/>
                </a:lnTo>
                <a:lnTo>
                  <a:pt x="2" y="2"/>
                </a:lnTo>
                <a:lnTo>
                  <a:pt x="0" y="9"/>
                </a:lnTo>
                <a:lnTo>
                  <a:pt x="0" y="9"/>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6" name="Freeform 126"/>
          <p:cNvSpPr>
            <a:spLocks noChangeAspect="1"/>
          </p:cNvSpPr>
          <p:nvPr/>
        </p:nvSpPr>
        <p:spPr bwMode="auto">
          <a:xfrm>
            <a:off x="1619250" y="3526880"/>
            <a:ext cx="30163" cy="34925"/>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7" name="Freeform 127"/>
          <p:cNvSpPr>
            <a:spLocks noChangeAspect="1"/>
          </p:cNvSpPr>
          <p:nvPr/>
        </p:nvSpPr>
        <p:spPr bwMode="auto">
          <a:xfrm>
            <a:off x="1627188" y="3477667"/>
            <a:ext cx="31750" cy="34925"/>
          </a:xfrm>
          <a:custGeom>
            <a:avLst/>
            <a:gdLst>
              <a:gd name="T0" fmla="*/ 10 w 17"/>
              <a:gd name="T1" fmla="*/ 19 h 19"/>
              <a:gd name="T2" fmla="*/ 10 w 17"/>
              <a:gd name="T3" fmla="*/ 19 h 19"/>
              <a:gd name="T4" fmla="*/ 14 w 17"/>
              <a:gd name="T5" fmla="*/ 17 h 19"/>
              <a:gd name="T6" fmla="*/ 17 w 17"/>
              <a:gd name="T7" fmla="*/ 10 h 19"/>
              <a:gd name="T8" fmla="*/ 17 w 17"/>
              <a:gd name="T9" fmla="*/ 10 h 19"/>
              <a:gd name="T10" fmla="*/ 14 w 17"/>
              <a:gd name="T11" fmla="*/ 3 h 19"/>
              <a:gd name="T12" fmla="*/ 10 w 17"/>
              <a:gd name="T13" fmla="*/ 0 h 19"/>
              <a:gd name="T14" fmla="*/ 10 w 17"/>
              <a:gd name="T15" fmla="*/ 0 h 19"/>
              <a:gd name="T16" fmla="*/ 2 w 17"/>
              <a:gd name="T17" fmla="*/ 3 h 19"/>
              <a:gd name="T18" fmla="*/ 0 w 17"/>
              <a:gd name="T19" fmla="*/ 10 h 19"/>
              <a:gd name="T20" fmla="*/ 0 w 17"/>
              <a:gd name="T21" fmla="*/ 10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10"/>
                </a:lnTo>
                <a:lnTo>
                  <a:pt x="17" y="10"/>
                </a:lnTo>
                <a:lnTo>
                  <a:pt x="14" y="3"/>
                </a:lnTo>
                <a:lnTo>
                  <a:pt x="10" y="0"/>
                </a:lnTo>
                <a:lnTo>
                  <a:pt x="10" y="0"/>
                </a:lnTo>
                <a:lnTo>
                  <a:pt x="2" y="3"/>
                </a:lnTo>
                <a:lnTo>
                  <a:pt x="0" y="10"/>
                </a:lnTo>
                <a:lnTo>
                  <a:pt x="0" y="10"/>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8" name="Freeform 128"/>
          <p:cNvSpPr>
            <a:spLocks noChangeAspect="1"/>
          </p:cNvSpPr>
          <p:nvPr/>
        </p:nvSpPr>
        <p:spPr bwMode="auto">
          <a:xfrm>
            <a:off x="1684338" y="3442742"/>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2 h 19"/>
              <a:gd name="T12" fmla="*/ 10 w 17"/>
              <a:gd name="T13" fmla="*/ 0 h 19"/>
              <a:gd name="T14" fmla="*/ 10 w 17"/>
              <a:gd name="T15" fmla="*/ 0 h 19"/>
              <a:gd name="T16" fmla="*/ 3 w 17"/>
              <a:gd name="T17" fmla="*/ 2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2"/>
                </a:lnTo>
                <a:lnTo>
                  <a:pt x="10" y="0"/>
                </a:lnTo>
                <a:lnTo>
                  <a:pt x="10" y="0"/>
                </a:lnTo>
                <a:lnTo>
                  <a:pt x="3" y="2"/>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69" name="Freeform 129"/>
          <p:cNvSpPr>
            <a:spLocks noChangeAspect="1"/>
          </p:cNvSpPr>
          <p:nvPr/>
        </p:nvSpPr>
        <p:spPr bwMode="auto">
          <a:xfrm>
            <a:off x="1736725" y="3409405"/>
            <a:ext cx="31750" cy="33337"/>
          </a:xfrm>
          <a:custGeom>
            <a:avLst/>
            <a:gdLst>
              <a:gd name="T0" fmla="*/ 10 w 17"/>
              <a:gd name="T1" fmla="*/ 19 h 19"/>
              <a:gd name="T2" fmla="*/ 10 w 17"/>
              <a:gd name="T3" fmla="*/ 19 h 19"/>
              <a:gd name="T4" fmla="*/ 14 w 17"/>
              <a:gd name="T5" fmla="*/ 17 h 19"/>
              <a:gd name="T6" fmla="*/ 17 w 17"/>
              <a:gd name="T7" fmla="*/ 9 h 19"/>
              <a:gd name="T8" fmla="*/ 17 w 17"/>
              <a:gd name="T9" fmla="*/ 9 h 19"/>
              <a:gd name="T10" fmla="*/ 14 w 17"/>
              <a:gd name="T11" fmla="*/ 2 h 19"/>
              <a:gd name="T12" fmla="*/ 10 w 17"/>
              <a:gd name="T13" fmla="*/ 0 h 19"/>
              <a:gd name="T14" fmla="*/ 10 w 17"/>
              <a:gd name="T15" fmla="*/ 0 h 19"/>
              <a:gd name="T16" fmla="*/ 2 w 17"/>
              <a:gd name="T17" fmla="*/ 2 h 19"/>
              <a:gd name="T18" fmla="*/ 0 w 17"/>
              <a:gd name="T19" fmla="*/ 9 h 19"/>
              <a:gd name="T20" fmla="*/ 0 w 17"/>
              <a:gd name="T21" fmla="*/ 9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9"/>
                </a:lnTo>
                <a:lnTo>
                  <a:pt x="17" y="9"/>
                </a:lnTo>
                <a:lnTo>
                  <a:pt x="14" y="2"/>
                </a:lnTo>
                <a:lnTo>
                  <a:pt x="10" y="0"/>
                </a:lnTo>
                <a:lnTo>
                  <a:pt x="10" y="0"/>
                </a:lnTo>
                <a:lnTo>
                  <a:pt x="2" y="2"/>
                </a:lnTo>
                <a:lnTo>
                  <a:pt x="0" y="9"/>
                </a:lnTo>
                <a:lnTo>
                  <a:pt x="0" y="9"/>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0" name="Freeform 130"/>
          <p:cNvSpPr>
            <a:spLocks noChangeAspect="1"/>
          </p:cNvSpPr>
          <p:nvPr/>
        </p:nvSpPr>
        <p:spPr bwMode="auto">
          <a:xfrm>
            <a:off x="1646238" y="3564980"/>
            <a:ext cx="28575" cy="34925"/>
          </a:xfrm>
          <a:custGeom>
            <a:avLst/>
            <a:gdLst>
              <a:gd name="T0" fmla="*/ 9 w 16"/>
              <a:gd name="T1" fmla="*/ 19 h 19"/>
              <a:gd name="T2" fmla="*/ 9 w 16"/>
              <a:gd name="T3" fmla="*/ 19 h 19"/>
              <a:gd name="T4" fmla="*/ 14 w 16"/>
              <a:gd name="T5" fmla="*/ 17 h 19"/>
              <a:gd name="T6" fmla="*/ 16 w 16"/>
              <a:gd name="T7" fmla="*/ 10 h 19"/>
              <a:gd name="T8" fmla="*/ 16 w 16"/>
              <a:gd name="T9" fmla="*/ 10 h 19"/>
              <a:gd name="T10" fmla="*/ 14 w 16"/>
              <a:gd name="T11" fmla="*/ 3 h 19"/>
              <a:gd name="T12" fmla="*/ 9 w 16"/>
              <a:gd name="T13" fmla="*/ 0 h 19"/>
              <a:gd name="T14" fmla="*/ 9 w 16"/>
              <a:gd name="T15" fmla="*/ 0 h 19"/>
              <a:gd name="T16" fmla="*/ 2 w 16"/>
              <a:gd name="T17" fmla="*/ 3 h 19"/>
              <a:gd name="T18" fmla="*/ 0 w 16"/>
              <a:gd name="T19" fmla="*/ 10 h 19"/>
              <a:gd name="T20" fmla="*/ 0 w 16"/>
              <a:gd name="T21" fmla="*/ 10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10"/>
                </a:lnTo>
                <a:lnTo>
                  <a:pt x="16"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1" name="Freeform 131"/>
          <p:cNvSpPr>
            <a:spLocks noChangeAspect="1"/>
          </p:cNvSpPr>
          <p:nvPr/>
        </p:nvSpPr>
        <p:spPr bwMode="auto">
          <a:xfrm>
            <a:off x="1724025" y="3499892"/>
            <a:ext cx="31750"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2" name="Freeform 132"/>
          <p:cNvSpPr>
            <a:spLocks noChangeAspect="1"/>
          </p:cNvSpPr>
          <p:nvPr/>
        </p:nvSpPr>
        <p:spPr bwMode="auto">
          <a:xfrm>
            <a:off x="1784350" y="3477667"/>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3" name="Freeform 133"/>
          <p:cNvSpPr>
            <a:spLocks noChangeAspect="1"/>
          </p:cNvSpPr>
          <p:nvPr/>
        </p:nvSpPr>
        <p:spPr bwMode="auto">
          <a:xfrm>
            <a:off x="1816100" y="3417342"/>
            <a:ext cx="30163" cy="34925"/>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4" name="Freeform 134"/>
          <p:cNvSpPr>
            <a:spLocks noChangeAspect="1"/>
          </p:cNvSpPr>
          <p:nvPr/>
        </p:nvSpPr>
        <p:spPr bwMode="auto">
          <a:xfrm>
            <a:off x="1836738" y="3299867"/>
            <a:ext cx="31750" cy="33338"/>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2 h 19"/>
              <a:gd name="T12" fmla="*/ 10 w 17"/>
              <a:gd name="T13" fmla="*/ 0 h 19"/>
              <a:gd name="T14" fmla="*/ 10 w 17"/>
              <a:gd name="T15" fmla="*/ 0 h 19"/>
              <a:gd name="T16" fmla="*/ 3 w 17"/>
              <a:gd name="T17" fmla="*/ 2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2"/>
                </a:lnTo>
                <a:lnTo>
                  <a:pt x="10" y="0"/>
                </a:lnTo>
                <a:lnTo>
                  <a:pt x="10" y="0"/>
                </a:lnTo>
                <a:lnTo>
                  <a:pt x="3" y="2"/>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5" name="Freeform 135"/>
          <p:cNvSpPr>
            <a:spLocks noChangeAspect="1"/>
          </p:cNvSpPr>
          <p:nvPr/>
        </p:nvSpPr>
        <p:spPr bwMode="auto">
          <a:xfrm>
            <a:off x="1946275" y="3307805"/>
            <a:ext cx="31750" cy="34925"/>
          </a:xfrm>
          <a:custGeom>
            <a:avLst/>
            <a:gdLst>
              <a:gd name="T0" fmla="*/ 10 w 17"/>
              <a:gd name="T1" fmla="*/ 19 h 19"/>
              <a:gd name="T2" fmla="*/ 10 w 17"/>
              <a:gd name="T3" fmla="*/ 19 h 19"/>
              <a:gd name="T4" fmla="*/ 14 w 17"/>
              <a:gd name="T5" fmla="*/ 16 h 19"/>
              <a:gd name="T6" fmla="*/ 17 w 17"/>
              <a:gd name="T7" fmla="*/ 9 h 19"/>
              <a:gd name="T8" fmla="*/ 17 w 17"/>
              <a:gd name="T9" fmla="*/ 9 h 19"/>
              <a:gd name="T10" fmla="*/ 14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6"/>
                </a:lnTo>
                <a:lnTo>
                  <a:pt x="17" y="9"/>
                </a:lnTo>
                <a:lnTo>
                  <a:pt x="17" y="9"/>
                </a:lnTo>
                <a:lnTo>
                  <a:pt x="14"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6" name="Freeform 136"/>
          <p:cNvSpPr>
            <a:spLocks noChangeAspect="1"/>
          </p:cNvSpPr>
          <p:nvPr/>
        </p:nvSpPr>
        <p:spPr bwMode="auto">
          <a:xfrm>
            <a:off x="1933575" y="3220492"/>
            <a:ext cx="31750" cy="34925"/>
          </a:xfrm>
          <a:custGeom>
            <a:avLst/>
            <a:gdLst>
              <a:gd name="T0" fmla="*/ 10 w 17"/>
              <a:gd name="T1" fmla="*/ 19 h 19"/>
              <a:gd name="T2" fmla="*/ 10 w 17"/>
              <a:gd name="T3" fmla="*/ 19 h 19"/>
              <a:gd name="T4" fmla="*/ 14 w 17"/>
              <a:gd name="T5" fmla="*/ 17 h 19"/>
              <a:gd name="T6" fmla="*/ 17 w 17"/>
              <a:gd name="T7" fmla="*/ 9 h 19"/>
              <a:gd name="T8" fmla="*/ 17 w 17"/>
              <a:gd name="T9" fmla="*/ 9 h 19"/>
              <a:gd name="T10" fmla="*/ 14 w 17"/>
              <a:gd name="T11" fmla="*/ 2 h 19"/>
              <a:gd name="T12" fmla="*/ 10 w 17"/>
              <a:gd name="T13" fmla="*/ 0 h 19"/>
              <a:gd name="T14" fmla="*/ 10 w 17"/>
              <a:gd name="T15" fmla="*/ 0 h 19"/>
              <a:gd name="T16" fmla="*/ 2 w 17"/>
              <a:gd name="T17" fmla="*/ 2 h 19"/>
              <a:gd name="T18" fmla="*/ 0 w 17"/>
              <a:gd name="T19" fmla="*/ 9 h 19"/>
              <a:gd name="T20" fmla="*/ 0 w 17"/>
              <a:gd name="T21" fmla="*/ 9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9"/>
                </a:lnTo>
                <a:lnTo>
                  <a:pt x="17" y="9"/>
                </a:lnTo>
                <a:lnTo>
                  <a:pt x="14" y="2"/>
                </a:lnTo>
                <a:lnTo>
                  <a:pt x="10" y="0"/>
                </a:lnTo>
                <a:lnTo>
                  <a:pt x="10" y="0"/>
                </a:lnTo>
                <a:lnTo>
                  <a:pt x="2" y="2"/>
                </a:lnTo>
                <a:lnTo>
                  <a:pt x="0" y="9"/>
                </a:lnTo>
                <a:lnTo>
                  <a:pt x="0" y="9"/>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7" name="Freeform 137"/>
          <p:cNvSpPr>
            <a:spLocks noChangeAspect="1"/>
          </p:cNvSpPr>
          <p:nvPr/>
        </p:nvSpPr>
        <p:spPr bwMode="auto">
          <a:xfrm>
            <a:off x="2008188" y="3171280"/>
            <a:ext cx="30162" cy="36512"/>
          </a:xfrm>
          <a:custGeom>
            <a:avLst/>
            <a:gdLst>
              <a:gd name="T0" fmla="*/ 9 w 16"/>
              <a:gd name="T1" fmla="*/ 20 h 20"/>
              <a:gd name="T2" fmla="*/ 9 w 16"/>
              <a:gd name="T3" fmla="*/ 20 h 20"/>
              <a:gd name="T4" fmla="*/ 14 w 16"/>
              <a:gd name="T5" fmla="*/ 17 h 20"/>
              <a:gd name="T6" fmla="*/ 16 w 16"/>
              <a:gd name="T7" fmla="*/ 10 h 20"/>
              <a:gd name="T8" fmla="*/ 16 w 16"/>
              <a:gd name="T9" fmla="*/ 10 h 20"/>
              <a:gd name="T10" fmla="*/ 14 w 16"/>
              <a:gd name="T11" fmla="*/ 3 h 20"/>
              <a:gd name="T12" fmla="*/ 9 w 16"/>
              <a:gd name="T13" fmla="*/ 0 h 20"/>
              <a:gd name="T14" fmla="*/ 9 w 16"/>
              <a:gd name="T15" fmla="*/ 0 h 20"/>
              <a:gd name="T16" fmla="*/ 2 w 16"/>
              <a:gd name="T17" fmla="*/ 3 h 20"/>
              <a:gd name="T18" fmla="*/ 0 w 16"/>
              <a:gd name="T19" fmla="*/ 10 h 20"/>
              <a:gd name="T20" fmla="*/ 0 w 16"/>
              <a:gd name="T21" fmla="*/ 10 h 20"/>
              <a:gd name="T22" fmla="*/ 2 w 16"/>
              <a:gd name="T23" fmla="*/ 17 h 20"/>
              <a:gd name="T24" fmla="*/ 9 w 16"/>
              <a:gd name="T25" fmla="*/ 20 h 20"/>
              <a:gd name="T26" fmla="*/ 9 w 16"/>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9" y="20"/>
                </a:moveTo>
                <a:lnTo>
                  <a:pt x="9" y="20"/>
                </a:lnTo>
                <a:lnTo>
                  <a:pt x="14" y="17"/>
                </a:lnTo>
                <a:lnTo>
                  <a:pt x="16" y="10"/>
                </a:lnTo>
                <a:lnTo>
                  <a:pt x="16" y="10"/>
                </a:lnTo>
                <a:lnTo>
                  <a:pt x="14" y="3"/>
                </a:lnTo>
                <a:lnTo>
                  <a:pt x="9" y="0"/>
                </a:lnTo>
                <a:lnTo>
                  <a:pt x="9" y="0"/>
                </a:lnTo>
                <a:lnTo>
                  <a:pt x="2" y="3"/>
                </a:lnTo>
                <a:lnTo>
                  <a:pt x="0" y="10"/>
                </a:lnTo>
                <a:lnTo>
                  <a:pt x="0" y="10"/>
                </a:lnTo>
                <a:lnTo>
                  <a:pt x="2" y="17"/>
                </a:lnTo>
                <a:lnTo>
                  <a:pt x="9" y="20"/>
                </a:lnTo>
                <a:lnTo>
                  <a:pt x="9"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8" name="Freeform 138"/>
          <p:cNvSpPr>
            <a:spLocks noChangeAspect="1"/>
          </p:cNvSpPr>
          <p:nvPr/>
        </p:nvSpPr>
        <p:spPr bwMode="auto">
          <a:xfrm>
            <a:off x="2030413" y="3233192"/>
            <a:ext cx="30162" cy="34925"/>
          </a:xfrm>
          <a:custGeom>
            <a:avLst/>
            <a:gdLst>
              <a:gd name="T0" fmla="*/ 9 w 16"/>
              <a:gd name="T1" fmla="*/ 19 h 19"/>
              <a:gd name="T2" fmla="*/ 9 w 16"/>
              <a:gd name="T3" fmla="*/ 19 h 19"/>
              <a:gd name="T4" fmla="*/ 14 w 16"/>
              <a:gd name="T5" fmla="*/ 17 h 19"/>
              <a:gd name="T6" fmla="*/ 16 w 16"/>
              <a:gd name="T7" fmla="*/ 10 h 19"/>
              <a:gd name="T8" fmla="*/ 16 w 16"/>
              <a:gd name="T9" fmla="*/ 10 h 19"/>
              <a:gd name="T10" fmla="*/ 14 w 16"/>
              <a:gd name="T11" fmla="*/ 2 h 19"/>
              <a:gd name="T12" fmla="*/ 9 w 16"/>
              <a:gd name="T13" fmla="*/ 0 h 19"/>
              <a:gd name="T14" fmla="*/ 9 w 16"/>
              <a:gd name="T15" fmla="*/ 0 h 19"/>
              <a:gd name="T16" fmla="*/ 2 w 16"/>
              <a:gd name="T17" fmla="*/ 2 h 19"/>
              <a:gd name="T18" fmla="*/ 0 w 16"/>
              <a:gd name="T19" fmla="*/ 10 h 19"/>
              <a:gd name="T20" fmla="*/ 0 w 16"/>
              <a:gd name="T21" fmla="*/ 10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10"/>
                </a:lnTo>
                <a:lnTo>
                  <a:pt x="16"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79" name="Freeform 139"/>
          <p:cNvSpPr>
            <a:spLocks noChangeAspect="1"/>
          </p:cNvSpPr>
          <p:nvPr/>
        </p:nvSpPr>
        <p:spPr bwMode="auto">
          <a:xfrm>
            <a:off x="2065338" y="3093492"/>
            <a:ext cx="30162"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0" name="Freeform 140"/>
          <p:cNvSpPr>
            <a:spLocks noChangeAspect="1"/>
          </p:cNvSpPr>
          <p:nvPr/>
        </p:nvSpPr>
        <p:spPr bwMode="auto">
          <a:xfrm>
            <a:off x="2087563" y="3180805"/>
            <a:ext cx="30162"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1" name="Freeform 141"/>
          <p:cNvSpPr>
            <a:spLocks noChangeAspect="1"/>
          </p:cNvSpPr>
          <p:nvPr/>
        </p:nvSpPr>
        <p:spPr bwMode="auto">
          <a:xfrm>
            <a:off x="2143125" y="3155405"/>
            <a:ext cx="31750" cy="34925"/>
          </a:xfrm>
          <a:custGeom>
            <a:avLst/>
            <a:gdLst>
              <a:gd name="T0" fmla="*/ 10 w 17"/>
              <a:gd name="T1" fmla="*/ 19 h 19"/>
              <a:gd name="T2" fmla="*/ 10 w 17"/>
              <a:gd name="T3" fmla="*/ 19 h 19"/>
              <a:gd name="T4" fmla="*/ 14 w 17"/>
              <a:gd name="T5" fmla="*/ 17 h 19"/>
              <a:gd name="T6" fmla="*/ 17 w 17"/>
              <a:gd name="T7" fmla="*/ 9 h 19"/>
              <a:gd name="T8" fmla="*/ 17 w 17"/>
              <a:gd name="T9" fmla="*/ 9 h 19"/>
              <a:gd name="T10" fmla="*/ 14 w 17"/>
              <a:gd name="T11" fmla="*/ 2 h 19"/>
              <a:gd name="T12" fmla="*/ 10 w 17"/>
              <a:gd name="T13" fmla="*/ 0 h 19"/>
              <a:gd name="T14" fmla="*/ 10 w 17"/>
              <a:gd name="T15" fmla="*/ 0 h 19"/>
              <a:gd name="T16" fmla="*/ 2 w 17"/>
              <a:gd name="T17" fmla="*/ 2 h 19"/>
              <a:gd name="T18" fmla="*/ 0 w 17"/>
              <a:gd name="T19" fmla="*/ 9 h 19"/>
              <a:gd name="T20" fmla="*/ 0 w 17"/>
              <a:gd name="T21" fmla="*/ 9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9"/>
                </a:lnTo>
                <a:lnTo>
                  <a:pt x="17" y="9"/>
                </a:lnTo>
                <a:lnTo>
                  <a:pt x="14" y="2"/>
                </a:lnTo>
                <a:lnTo>
                  <a:pt x="10" y="0"/>
                </a:lnTo>
                <a:lnTo>
                  <a:pt x="10" y="0"/>
                </a:lnTo>
                <a:lnTo>
                  <a:pt x="2" y="2"/>
                </a:lnTo>
                <a:lnTo>
                  <a:pt x="0" y="9"/>
                </a:lnTo>
                <a:lnTo>
                  <a:pt x="0" y="9"/>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2" name="Freeform 142"/>
          <p:cNvSpPr>
            <a:spLocks noChangeAspect="1"/>
          </p:cNvSpPr>
          <p:nvPr/>
        </p:nvSpPr>
        <p:spPr bwMode="auto">
          <a:xfrm>
            <a:off x="2152650" y="3014117"/>
            <a:ext cx="31750"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2 h 19"/>
              <a:gd name="T12" fmla="*/ 9 w 17"/>
              <a:gd name="T13" fmla="*/ 0 h 19"/>
              <a:gd name="T14" fmla="*/ 9 w 17"/>
              <a:gd name="T15" fmla="*/ 0 h 19"/>
              <a:gd name="T16" fmla="*/ 2 w 17"/>
              <a:gd name="T17" fmla="*/ 2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3" name="Freeform 143"/>
          <p:cNvSpPr>
            <a:spLocks noChangeAspect="1"/>
          </p:cNvSpPr>
          <p:nvPr/>
        </p:nvSpPr>
        <p:spPr bwMode="auto">
          <a:xfrm>
            <a:off x="2174875" y="3093492"/>
            <a:ext cx="30163"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4" name="Freeform 144"/>
          <p:cNvSpPr>
            <a:spLocks noChangeAspect="1"/>
          </p:cNvSpPr>
          <p:nvPr/>
        </p:nvSpPr>
        <p:spPr bwMode="auto">
          <a:xfrm>
            <a:off x="2257425" y="3045867"/>
            <a:ext cx="30163" cy="34925"/>
          </a:xfrm>
          <a:custGeom>
            <a:avLst/>
            <a:gdLst>
              <a:gd name="T0" fmla="*/ 10 w 17"/>
              <a:gd name="T1" fmla="*/ 19 h 19"/>
              <a:gd name="T2" fmla="*/ 10 w 17"/>
              <a:gd name="T3" fmla="*/ 19 h 19"/>
              <a:gd name="T4" fmla="*/ 15 w 17"/>
              <a:gd name="T5" fmla="*/ 17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9"/>
                </a:lnTo>
                <a:lnTo>
                  <a:pt x="17" y="9"/>
                </a:lnTo>
                <a:lnTo>
                  <a:pt x="15" y="2"/>
                </a:lnTo>
                <a:lnTo>
                  <a:pt x="10" y="0"/>
                </a:lnTo>
                <a:lnTo>
                  <a:pt x="10" y="0"/>
                </a:lnTo>
                <a:lnTo>
                  <a:pt x="3" y="2"/>
                </a:lnTo>
                <a:lnTo>
                  <a:pt x="0" y="9"/>
                </a:lnTo>
                <a:lnTo>
                  <a:pt x="0" y="9"/>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5" name="Freeform 145"/>
          <p:cNvSpPr>
            <a:spLocks noChangeAspect="1"/>
          </p:cNvSpPr>
          <p:nvPr/>
        </p:nvSpPr>
        <p:spPr bwMode="auto">
          <a:xfrm>
            <a:off x="2309813" y="3010942"/>
            <a:ext cx="30162" cy="34925"/>
          </a:xfrm>
          <a:custGeom>
            <a:avLst/>
            <a:gdLst>
              <a:gd name="T0" fmla="*/ 10 w 17"/>
              <a:gd name="T1" fmla="*/ 19 h 19"/>
              <a:gd name="T2" fmla="*/ 10 w 17"/>
              <a:gd name="T3" fmla="*/ 19 h 19"/>
              <a:gd name="T4" fmla="*/ 14 w 17"/>
              <a:gd name="T5" fmla="*/ 16 h 19"/>
              <a:gd name="T6" fmla="*/ 17 w 17"/>
              <a:gd name="T7" fmla="*/ 9 h 19"/>
              <a:gd name="T8" fmla="*/ 17 w 17"/>
              <a:gd name="T9" fmla="*/ 9 h 19"/>
              <a:gd name="T10" fmla="*/ 14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6"/>
                </a:lnTo>
                <a:lnTo>
                  <a:pt x="17" y="9"/>
                </a:lnTo>
                <a:lnTo>
                  <a:pt x="17" y="9"/>
                </a:lnTo>
                <a:lnTo>
                  <a:pt x="14"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6" name="Freeform 146"/>
          <p:cNvSpPr>
            <a:spLocks noChangeAspect="1"/>
          </p:cNvSpPr>
          <p:nvPr/>
        </p:nvSpPr>
        <p:spPr bwMode="auto">
          <a:xfrm>
            <a:off x="2257425" y="2936330"/>
            <a:ext cx="30163"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2 h 19"/>
              <a:gd name="T12" fmla="*/ 10 w 17"/>
              <a:gd name="T13" fmla="*/ 0 h 19"/>
              <a:gd name="T14" fmla="*/ 10 w 17"/>
              <a:gd name="T15" fmla="*/ 0 h 19"/>
              <a:gd name="T16" fmla="*/ 3 w 17"/>
              <a:gd name="T17" fmla="*/ 2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2"/>
                </a:lnTo>
                <a:lnTo>
                  <a:pt x="10" y="0"/>
                </a:lnTo>
                <a:lnTo>
                  <a:pt x="10" y="0"/>
                </a:lnTo>
                <a:lnTo>
                  <a:pt x="3" y="2"/>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7" name="Freeform 147"/>
          <p:cNvSpPr>
            <a:spLocks noChangeAspect="1"/>
          </p:cNvSpPr>
          <p:nvPr/>
        </p:nvSpPr>
        <p:spPr bwMode="auto">
          <a:xfrm>
            <a:off x="2339975" y="2910930"/>
            <a:ext cx="31750" cy="34925"/>
          </a:xfrm>
          <a:custGeom>
            <a:avLst/>
            <a:gdLst>
              <a:gd name="T0" fmla="*/ 9 w 17"/>
              <a:gd name="T1" fmla="*/ 19 h 19"/>
              <a:gd name="T2" fmla="*/ 9 w 17"/>
              <a:gd name="T3" fmla="*/ 19 h 19"/>
              <a:gd name="T4" fmla="*/ 14 w 17"/>
              <a:gd name="T5" fmla="*/ 16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6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6"/>
                </a:lnTo>
                <a:lnTo>
                  <a:pt x="17" y="9"/>
                </a:lnTo>
                <a:lnTo>
                  <a:pt x="17"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8" name="Freeform 148"/>
          <p:cNvSpPr>
            <a:spLocks noChangeAspect="1"/>
          </p:cNvSpPr>
          <p:nvPr/>
        </p:nvSpPr>
        <p:spPr bwMode="auto">
          <a:xfrm>
            <a:off x="2384425" y="2945855"/>
            <a:ext cx="30163" cy="34925"/>
          </a:xfrm>
          <a:custGeom>
            <a:avLst/>
            <a:gdLst>
              <a:gd name="T0" fmla="*/ 9 w 17"/>
              <a:gd name="T1" fmla="*/ 19 h 19"/>
              <a:gd name="T2" fmla="*/ 9 w 17"/>
              <a:gd name="T3" fmla="*/ 19 h 19"/>
              <a:gd name="T4" fmla="*/ 14 w 17"/>
              <a:gd name="T5" fmla="*/ 16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6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6"/>
                </a:lnTo>
                <a:lnTo>
                  <a:pt x="17" y="9"/>
                </a:lnTo>
                <a:lnTo>
                  <a:pt x="17"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89" name="Freeform 149"/>
          <p:cNvSpPr>
            <a:spLocks noChangeAspect="1"/>
          </p:cNvSpPr>
          <p:nvPr/>
        </p:nvSpPr>
        <p:spPr bwMode="auto">
          <a:xfrm>
            <a:off x="2422525" y="2968080"/>
            <a:ext cx="30163" cy="33337"/>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0" name="Freeform 150"/>
          <p:cNvSpPr>
            <a:spLocks noChangeAspect="1"/>
          </p:cNvSpPr>
          <p:nvPr/>
        </p:nvSpPr>
        <p:spPr bwMode="auto">
          <a:xfrm>
            <a:off x="2378075" y="2861717"/>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1" name="Freeform 151"/>
          <p:cNvSpPr>
            <a:spLocks noChangeAspect="1"/>
          </p:cNvSpPr>
          <p:nvPr/>
        </p:nvSpPr>
        <p:spPr bwMode="auto">
          <a:xfrm>
            <a:off x="2536825" y="2906167"/>
            <a:ext cx="31750" cy="33338"/>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3 h 19"/>
              <a:gd name="T12" fmla="*/ 9 w 17"/>
              <a:gd name="T13" fmla="*/ 0 h 19"/>
              <a:gd name="T14" fmla="*/ 9 w 17"/>
              <a:gd name="T15" fmla="*/ 0 h 19"/>
              <a:gd name="T16" fmla="*/ 2 w 17"/>
              <a:gd name="T17" fmla="*/ 3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3"/>
                </a:lnTo>
                <a:lnTo>
                  <a:pt x="9" y="0"/>
                </a:lnTo>
                <a:lnTo>
                  <a:pt x="9" y="0"/>
                </a:lnTo>
                <a:lnTo>
                  <a:pt x="2" y="3"/>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2" name="Freeform 152"/>
          <p:cNvSpPr>
            <a:spLocks noChangeAspect="1"/>
          </p:cNvSpPr>
          <p:nvPr/>
        </p:nvSpPr>
        <p:spPr bwMode="auto">
          <a:xfrm>
            <a:off x="2624138" y="2879180"/>
            <a:ext cx="31750" cy="34925"/>
          </a:xfrm>
          <a:custGeom>
            <a:avLst/>
            <a:gdLst>
              <a:gd name="T0" fmla="*/ 9 w 17"/>
              <a:gd name="T1" fmla="*/ 19 h 19"/>
              <a:gd name="T2" fmla="*/ 9 w 17"/>
              <a:gd name="T3" fmla="*/ 19 h 19"/>
              <a:gd name="T4" fmla="*/ 14 w 17"/>
              <a:gd name="T5" fmla="*/ 17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9"/>
                </a:lnTo>
                <a:lnTo>
                  <a:pt x="17" y="9"/>
                </a:lnTo>
                <a:lnTo>
                  <a:pt x="14" y="2"/>
                </a:lnTo>
                <a:lnTo>
                  <a:pt x="9" y="0"/>
                </a:lnTo>
                <a:lnTo>
                  <a:pt x="9" y="0"/>
                </a:lnTo>
                <a:lnTo>
                  <a:pt x="2" y="2"/>
                </a:lnTo>
                <a:lnTo>
                  <a:pt x="0" y="9"/>
                </a:lnTo>
                <a:lnTo>
                  <a:pt x="0" y="9"/>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3" name="Freeform 153"/>
          <p:cNvSpPr>
            <a:spLocks noChangeAspect="1"/>
          </p:cNvSpPr>
          <p:nvPr/>
        </p:nvSpPr>
        <p:spPr bwMode="auto">
          <a:xfrm>
            <a:off x="2487613" y="2829967"/>
            <a:ext cx="31750" cy="36513"/>
          </a:xfrm>
          <a:custGeom>
            <a:avLst/>
            <a:gdLst>
              <a:gd name="T0" fmla="*/ 10 w 17"/>
              <a:gd name="T1" fmla="*/ 20 h 20"/>
              <a:gd name="T2" fmla="*/ 10 w 17"/>
              <a:gd name="T3" fmla="*/ 20 h 20"/>
              <a:gd name="T4" fmla="*/ 15 w 17"/>
              <a:gd name="T5" fmla="*/ 17 h 20"/>
              <a:gd name="T6" fmla="*/ 17 w 17"/>
              <a:gd name="T7" fmla="*/ 10 h 20"/>
              <a:gd name="T8" fmla="*/ 17 w 17"/>
              <a:gd name="T9" fmla="*/ 10 h 20"/>
              <a:gd name="T10" fmla="*/ 15 w 17"/>
              <a:gd name="T11" fmla="*/ 3 h 20"/>
              <a:gd name="T12" fmla="*/ 10 w 17"/>
              <a:gd name="T13" fmla="*/ 0 h 20"/>
              <a:gd name="T14" fmla="*/ 10 w 17"/>
              <a:gd name="T15" fmla="*/ 0 h 20"/>
              <a:gd name="T16" fmla="*/ 3 w 17"/>
              <a:gd name="T17" fmla="*/ 3 h 20"/>
              <a:gd name="T18" fmla="*/ 0 w 17"/>
              <a:gd name="T19" fmla="*/ 10 h 20"/>
              <a:gd name="T20" fmla="*/ 0 w 17"/>
              <a:gd name="T21" fmla="*/ 10 h 20"/>
              <a:gd name="T22" fmla="*/ 3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5" y="17"/>
                </a:lnTo>
                <a:lnTo>
                  <a:pt x="17" y="10"/>
                </a:lnTo>
                <a:lnTo>
                  <a:pt x="17" y="10"/>
                </a:lnTo>
                <a:lnTo>
                  <a:pt x="15" y="3"/>
                </a:lnTo>
                <a:lnTo>
                  <a:pt x="10" y="0"/>
                </a:lnTo>
                <a:lnTo>
                  <a:pt x="10" y="0"/>
                </a:lnTo>
                <a:lnTo>
                  <a:pt x="3" y="3"/>
                </a:lnTo>
                <a:lnTo>
                  <a:pt x="0" y="10"/>
                </a:lnTo>
                <a:lnTo>
                  <a:pt x="0" y="10"/>
                </a:lnTo>
                <a:lnTo>
                  <a:pt x="3"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4" name="Freeform 154"/>
          <p:cNvSpPr>
            <a:spLocks noChangeAspect="1"/>
          </p:cNvSpPr>
          <p:nvPr/>
        </p:nvSpPr>
        <p:spPr bwMode="auto">
          <a:xfrm>
            <a:off x="2574925" y="2761705"/>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2 h 19"/>
              <a:gd name="T12" fmla="*/ 10 w 17"/>
              <a:gd name="T13" fmla="*/ 0 h 19"/>
              <a:gd name="T14" fmla="*/ 10 w 17"/>
              <a:gd name="T15" fmla="*/ 0 h 19"/>
              <a:gd name="T16" fmla="*/ 3 w 17"/>
              <a:gd name="T17" fmla="*/ 2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2"/>
                </a:lnTo>
                <a:lnTo>
                  <a:pt x="10" y="0"/>
                </a:lnTo>
                <a:lnTo>
                  <a:pt x="10" y="0"/>
                </a:lnTo>
                <a:lnTo>
                  <a:pt x="3" y="2"/>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5" name="Freeform 155"/>
          <p:cNvSpPr>
            <a:spLocks noChangeAspect="1"/>
          </p:cNvSpPr>
          <p:nvPr/>
        </p:nvSpPr>
        <p:spPr bwMode="auto">
          <a:xfrm>
            <a:off x="2741613" y="2836317"/>
            <a:ext cx="30162" cy="34925"/>
          </a:xfrm>
          <a:custGeom>
            <a:avLst/>
            <a:gdLst>
              <a:gd name="T0" fmla="*/ 10 w 17"/>
              <a:gd name="T1" fmla="*/ 19 h 19"/>
              <a:gd name="T2" fmla="*/ 10 w 17"/>
              <a:gd name="T3" fmla="*/ 19 h 19"/>
              <a:gd name="T4" fmla="*/ 15 w 17"/>
              <a:gd name="T5" fmla="*/ 17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9"/>
                </a:lnTo>
                <a:lnTo>
                  <a:pt x="17" y="9"/>
                </a:lnTo>
                <a:lnTo>
                  <a:pt x="15" y="2"/>
                </a:lnTo>
                <a:lnTo>
                  <a:pt x="10" y="0"/>
                </a:lnTo>
                <a:lnTo>
                  <a:pt x="10" y="0"/>
                </a:lnTo>
                <a:lnTo>
                  <a:pt x="3" y="2"/>
                </a:lnTo>
                <a:lnTo>
                  <a:pt x="0" y="9"/>
                </a:lnTo>
                <a:lnTo>
                  <a:pt x="0" y="9"/>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6" name="Freeform 156"/>
          <p:cNvSpPr>
            <a:spLocks noChangeAspect="1"/>
          </p:cNvSpPr>
          <p:nvPr/>
        </p:nvSpPr>
        <p:spPr bwMode="auto">
          <a:xfrm>
            <a:off x="2855913" y="2779167"/>
            <a:ext cx="31750" cy="34925"/>
          </a:xfrm>
          <a:custGeom>
            <a:avLst/>
            <a:gdLst>
              <a:gd name="T0" fmla="*/ 9 w 17"/>
              <a:gd name="T1" fmla="*/ 19 h 19"/>
              <a:gd name="T2" fmla="*/ 9 w 17"/>
              <a:gd name="T3" fmla="*/ 19 h 19"/>
              <a:gd name="T4" fmla="*/ 14 w 17"/>
              <a:gd name="T5" fmla="*/ 16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6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6"/>
                </a:lnTo>
                <a:lnTo>
                  <a:pt x="17" y="9"/>
                </a:lnTo>
                <a:lnTo>
                  <a:pt x="17"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7" name="Freeform 157"/>
          <p:cNvSpPr>
            <a:spLocks noChangeAspect="1"/>
          </p:cNvSpPr>
          <p:nvPr/>
        </p:nvSpPr>
        <p:spPr bwMode="auto">
          <a:xfrm>
            <a:off x="2716213" y="2749005"/>
            <a:ext cx="30162" cy="34925"/>
          </a:xfrm>
          <a:custGeom>
            <a:avLst/>
            <a:gdLst>
              <a:gd name="T0" fmla="*/ 10 w 17"/>
              <a:gd name="T1" fmla="*/ 19 h 19"/>
              <a:gd name="T2" fmla="*/ 10 w 17"/>
              <a:gd name="T3" fmla="*/ 19 h 19"/>
              <a:gd name="T4" fmla="*/ 14 w 17"/>
              <a:gd name="T5" fmla="*/ 17 h 19"/>
              <a:gd name="T6" fmla="*/ 17 w 17"/>
              <a:gd name="T7" fmla="*/ 9 h 19"/>
              <a:gd name="T8" fmla="*/ 17 w 17"/>
              <a:gd name="T9" fmla="*/ 9 h 19"/>
              <a:gd name="T10" fmla="*/ 14 w 17"/>
              <a:gd name="T11" fmla="*/ 2 h 19"/>
              <a:gd name="T12" fmla="*/ 10 w 17"/>
              <a:gd name="T13" fmla="*/ 0 h 19"/>
              <a:gd name="T14" fmla="*/ 10 w 17"/>
              <a:gd name="T15" fmla="*/ 0 h 19"/>
              <a:gd name="T16" fmla="*/ 2 w 17"/>
              <a:gd name="T17" fmla="*/ 2 h 19"/>
              <a:gd name="T18" fmla="*/ 0 w 17"/>
              <a:gd name="T19" fmla="*/ 9 h 19"/>
              <a:gd name="T20" fmla="*/ 0 w 17"/>
              <a:gd name="T21" fmla="*/ 9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9"/>
                </a:lnTo>
                <a:lnTo>
                  <a:pt x="17" y="9"/>
                </a:lnTo>
                <a:lnTo>
                  <a:pt x="14" y="2"/>
                </a:lnTo>
                <a:lnTo>
                  <a:pt x="10" y="0"/>
                </a:lnTo>
                <a:lnTo>
                  <a:pt x="10" y="0"/>
                </a:lnTo>
                <a:lnTo>
                  <a:pt x="2" y="2"/>
                </a:lnTo>
                <a:lnTo>
                  <a:pt x="0" y="9"/>
                </a:lnTo>
                <a:lnTo>
                  <a:pt x="0" y="9"/>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8" name="Freeform 158"/>
          <p:cNvSpPr>
            <a:spLocks noChangeAspect="1"/>
          </p:cNvSpPr>
          <p:nvPr/>
        </p:nvSpPr>
        <p:spPr bwMode="auto">
          <a:xfrm>
            <a:off x="2816225" y="2714080"/>
            <a:ext cx="30163" cy="34925"/>
          </a:xfrm>
          <a:custGeom>
            <a:avLst/>
            <a:gdLst>
              <a:gd name="T0" fmla="*/ 10 w 17"/>
              <a:gd name="T1" fmla="*/ 19 h 19"/>
              <a:gd name="T2" fmla="*/ 10 w 17"/>
              <a:gd name="T3" fmla="*/ 19 h 19"/>
              <a:gd name="T4" fmla="*/ 15 w 17"/>
              <a:gd name="T5" fmla="*/ 16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6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6"/>
                </a:lnTo>
                <a:lnTo>
                  <a:pt x="17" y="9"/>
                </a:lnTo>
                <a:lnTo>
                  <a:pt x="17" y="9"/>
                </a:lnTo>
                <a:lnTo>
                  <a:pt x="15" y="2"/>
                </a:lnTo>
                <a:lnTo>
                  <a:pt x="10" y="0"/>
                </a:lnTo>
                <a:lnTo>
                  <a:pt x="10" y="0"/>
                </a:lnTo>
                <a:lnTo>
                  <a:pt x="3" y="2"/>
                </a:lnTo>
                <a:lnTo>
                  <a:pt x="0" y="9"/>
                </a:lnTo>
                <a:lnTo>
                  <a:pt x="0" y="9"/>
                </a:lnTo>
                <a:lnTo>
                  <a:pt x="3" y="16"/>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399" name="Freeform 159"/>
          <p:cNvSpPr>
            <a:spLocks noChangeAspect="1"/>
          </p:cNvSpPr>
          <p:nvPr/>
        </p:nvSpPr>
        <p:spPr bwMode="auto">
          <a:xfrm>
            <a:off x="2978150" y="2652167"/>
            <a:ext cx="31750" cy="34925"/>
          </a:xfrm>
          <a:custGeom>
            <a:avLst/>
            <a:gdLst>
              <a:gd name="T0" fmla="*/ 10 w 17"/>
              <a:gd name="T1" fmla="*/ 19 h 19"/>
              <a:gd name="T2" fmla="*/ 10 w 17"/>
              <a:gd name="T3" fmla="*/ 19 h 19"/>
              <a:gd name="T4" fmla="*/ 14 w 17"/>
              <a:gd name="T5" fmla="*/ 17 h 19"/>
              <a:gd name="T6" fmla="*/ 17 w 17"/>
              <a:gd name="T7" fmla="*/ 10 h 19"/>
              <a:gd name="T8" fmla="*/ 17 w 17"/>
              <a:gd name="T9" fmla="*/ 10 h 19"/>
              <a:gd name="T10" fmla="*/ 14 w 17"/>
              <a:gd name="T11" fmla="*/ 2 h 19"/>
              <a:gd name="T12" fmla="*/ 10 w 17"/>
              <a:gd name="T13" fmla="*/ 0 h 19"/>
              <a:gd name="T14" fmla="*/ 10 w 17"/>
              <a:gd name="T15" fmla="*/ 0 h 19"/>
              <a:gd name="T16" fmla="*/ 2 w 17"/>
              <a:gd name="T17" fmla="*/ 2 h 19"/>
              <a:gd name="T18" fmla="*/ 0 w 17"/>
              <a:gd name="T19" fmla="*/ 10 h 19"/>
              <a:gd name="T20" fmla="*/ 0 w 17"/>
              <a:gd name="T21" fmla="*/ 10 h 19"/>
              <a:gd name="T22" fmla="*/ 2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4" y="17"/>
                </a:lnTo>
                <a:lnTo>
                  <a:pt x="17" y="10"/>
                </a:lnTo>
                <a:lnTo>
                  <a:pt x="17" y="10"/>
                </a:lnTo>
                <a:lnTo>
                  <a:pt x="14" y="2"/>
                </a:lnTo>
                <a:lnTo>
                  <a:pt x="10" y="0"/>
                </a:lnTo>
                <a:lnTo>
                  <a:pt x="10" y="0"/>
                </a:lnTo>
                <a:lnTo>
                  <a:pt x="2" y="2"/>
                </a:lnTo>
                <a:lnTo>
                  <a:pt x="0" y="10"/>
                </a:lnTo>
                <a:lnTo>
                  <a:pt x="0" y="10"/>
                </a:lnTo>
                <a:lnTo>
                  <a:pt x="2"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0" name="Freeform 160"/>
          <p:cNvSpPr>
            <a:spLocks noChangeAspect="1"/>
          </p:cNvSpPr>
          <p:nvPr/>
        </p:nvSpPr>
        <p:spPr bwMode="auto">
          <a:xfrm>
            <a:off x="3043238" y="2742655"/>
            <a:ext cx="31750" cy="36512"/>
          </a:xfrm>
          <a:custGeom>
            <a:avLst/>
            <a:gdLst>
              <a:gd name="T0" fmla="*/ 10 w 17"/>
              <a:gd name="T1" fmla="*/ 20 h 20"/>
              <a:gd name="T2" fmla="*/ 10 w 17"/>
              <a:gd name="T3" fmla="*/ 20 h 20"/>
              <a:gd name="T4" fmla="*/ 14 w 17"/>
              <a:gd name="T5" fmla="*/ 17 h 20"/>
              <a:gd name="T6" fmla="*/ 17 w 17"/>
              <a:gd name="T7" fmla="*/ 10 h 20"/>
              <a:gd name="T8" fmla="*/ 17 w 17"/>
              <a:gd name="T9" fmla="*/ 10 h 20"/>
              <a:gd name="T10" fmla="*/ 14 w 17"/>
              <a:gd name="T11" fmla="*/ 3 h 20"/>
              <a:gd name="T12" fmla="*/ 10 w 17"/>
              <a:gd name="T13" fmla="*/ 0 h 20"/>
              <a:gd name="T14" fmla="*/ 10 w 17"/>
              <a:gd name="T15" fmla="*/ 0 h 20"/>
              <a:gd name="T16" fmla="*/ 2 w 17"/>
              <a:gd name="T17" fmla="*/ 3 h 20"/>
              <a:gd name="T18" fmla="*/ 0 w 17"/>
              <a:gd name="T19" fmla="*/ 10 h 20"/>
              <a:gd name="T20" fmla="*/ 0 w 17"/>
              <a:gd name="T21" fmla="*/ 10 h 20"/>
              <a:gd name="T22" fmla="*/ 2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4" y="17"/>
                </a:lnTo>
                <a:lnTo>
                  <a:pt x="17" y="10"/>
                </a:lnTo>
                <a:lnTo>
                  <a:pt x="17" y="10"/>
                </a:lnTo>
                <a:lnTo>
                  <a:pt x="14" y="3"/>
                </a:lnTo>
                <a:lnTo>
                  <a:pt x="10" y="0"/>
                </a:lnTo>
                <a:lnTo>
                  <a:pt x="10" y="0"/>
                </a:lnTo>
                <a:lnTo>
                  <a:pt x="2" y="3"/>
                </a:lnTo>
                <a:lnTo>
                  <a:pt x="0" y="10"/>
                </a:lnTo>
                <a:lnTo>
                  <a:pt x="0" y="10"/>
                </a:lnTo>
                <a:lnTo>
                  <a:pt x="2"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1" name="Freeform 161"/>
          <p:cNvSpPr>
            <a:spLocks noChangeAspect="1"/>
          </p:cNvSpPr>
          <p:nvPr/>
        </p:nvSpPr>
        <p:spPr bwMode="auto">
          <a:xfrm>
            <a:off x="3135313" y="2709317"/>
            <a:ext cx="30162" cy="33338"/>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2" name="Freeform 162"/>
          <p:cNvSpPr>
            <a:spLocks noChangeAspect="1"/>
          </p:cNvSpPr>
          <p:nvPr/>
        </p:nvSpPr>
        <p:spPr bwMode="auto">
          <a:xfrm>
            <a:off x="3206750" y="2695030"/>
            <a:ext cx="28575" cy="34925"/>
          </a:xfrm>
          <a:custGeom>
            <a:avLst/>
            <a:gdLst>
              <a:gd name="T0" fmla="*/ 9 w 16"/>
              <a:gd name="T1" fmla="*/ 19 h 19"/>
              <a:gd name="T2" fmla="*/ 9 w 16"/>
              <a:gd name="T3" fmla="*/ 19 h 19"/>
              <a:gd name="T4" fmla="*/ 14 w 16"/>
              <a:gd name="T5" fmla="*/ 17 h 19"/>
              <a:gd name="T6" fmla="*/ 16 w 16"/>
              <a:gd name="T7" fmla="*/ 10 h 19"/>
              <a:gd name="T8" fmla="*/ 16 w 16"/>
              <a:gd name="T9" fmla="*/ 10 h 19"/>
              <a:gd name="T10" fmla="*/ 14 w 16"/>
              <a:gd name="T11" fmla="*/ 2 h 19"/>
              <a:gd name="T12" fmla="*/ 9 w 16"/>
              <a:gd name="T13" fmla="*/ 0 h 19"/>
              <a:gd name="T14" fmla="*/ 9 w 16"/>
              <a:gd name="T15" fmla="*/ 0 h 19"/>
              <a:gd name="T16" fmla="*/ 2 w 16"/>
              <a:gd name="T17" fmla="*/ 2 h 19"/>
              <a:gd name="T18" fmla="*/ 0 w 16"/>
              <a:gd name="T19" fmla="*/ 10 h 19"/>
              <a:gd name="T20" fmla="*/ 0 w 16"/>
              <a:gd name="T21" fmla="*/ 10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10"/>
                </a:lnTo>
                <a:lnTo>
                  <a:pt x="16"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3" name="Freeform 163"/>
          <p:cNvSpPr>
            <a:spLocks noChangeAspect="1"/>
          </p:cNvSpPr>
          <p:nvPr/>
        </p:nvSpPr>
        <p:spPr bwMode="auto">
          <a:xfrm>
            <a:off x="3284538" y="2669630"/>
            <a:ext cx="30162" cy="34925"/>
          </a:xfrm>
          <a:custGeom>
            <a:avLst/>
            <a:gdLst>
              <a:gd name="T0" fmla="*/ 9 w 17"/>
              <a:gd name="T1" fmla="*/ 19 h 19"/>
              <a:gd name="T2" fmla="*/ 9 w 17"/>
              <a:gd name="T3" fmla="*/ 19 h 19"/>
              <a:gd name="T4" fmla="*/ 14 w 17"/>
              <a:gd name="T5" fmla="*/ 16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6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6"/>
                </a:lnTo>
                <a:lnTo>
                  <a:pt x="17" y="9"/>
                </a:lnTo>
                <a:lnTo>
                  <a:pt x="17"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4" name="Freeform 164"/>
          <p:cNvSpPr>
            <a:spLocks noChangeAspect="1"/>
          </p:cNvSpPr>
          <p:nvPr/>
        </p:nvSpPr>
        <p:spPr bwMode="auto">
          <a:xfrm>
            <a:off x="3062288" y="2655342"/>
            <a:ext cx="28575" cy="36513"/>
          </a:xfrm>
          <a:custGeom>
            <a:avLst/>
            <a:gdLst>
              <a:gd name="T0" fmla="*/ 9 w 16"/>
              <a:gd name="T1" fmla="*/ 20 h 20"/>
              <a:gd name="T2" fmla="*/ 9 w 16"/>
              <a:gd name="T3" fmla="*/ 20 h 20"/>
              <a:gd name="T4" fmla="*/ 14 w 16"/>
              <a:gd name="T5" fmla="*/ 17 h 20"/>
              <a:gd name="T6" fmla="*/ 16 w 16"/>
              <a:gd name="T7" fmla="*/ 10 h 20"/>
              <a:gd name="T8" fmla="*/ 16 w 16"/>
              <a:gd name="T9" fmla="*/ 10 h 20"/>
              <a:gd name="T10" fmla="*/ 14 w 16"/>
              <a:gd name="T11" fmla="*/ 3 h 20"/>
              <a:gd name="T12" fmla="*/ 9 w 16"/>
              <a:gd name="T13" fmla="*/ 0 h 20"/>
              <a:gd name="T14" fmla="*/ 9 w 16"/>
              <a:gd name="T15" fmla="*/ 0 h 20"/>
              <a:gd name="T16" fmla="*/ 2 w 16"/>
              <a:gd name="T17" fmla="*/ 3 h 20"/>
              <a:gd name="T18" fmla="*/ 0 w 16"/>
              <a:gd name="T19" fmla="*/ 10 h 20"/>
              <a:gd name="T20" fmla="*/ 0 w 16"/>
              <a:gd name="T21" fmla="*/ 10 h 20"/>
              <a:gd name="T22" fmla="*/ 2 w 16"/>
              <a:gd name="T23" fmla="*/ 17 h 20"/>
              <a:gd name="T24" fmla="*/ 9 w 16"/>
              <a:gd name="T25" fmla="*/ 20 h 20"/>
              <a:gd name="T26" fmla="*/ 9 w 16"/>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9" y="20"/>
                </a:moveTo>
                <a:lnTo>
                  <a:pt x="9" y="20"/>
                </a:lnTo>
                <a:lnTo>
                  <a:pt x="14" y="17"/>
                </a:lnTo>
                <a:lnTo>
                  <a:pt x="16" y="10"/>
                </a:lnTo>
                <a:lnTo>
                  <a:pt x="16" y="10"/>
                </a:lnTo>
                <a:lnTo>
                  <a:pt x="14" y="3"/>
                </a:lnTo>
                <a:lnTo>
                  <a:pt x="9" y="0"/>
                </a:lnTo>
                <a:lnTo>
                  <a:pt x="9" y="0"/>
                </a:lnTo>
                <a:lnTo>
                  <a:pt x="2" y="3"/>
                </a:lnTo>
                <a:lnTo>
                  <a:pt x="0" y="10"/>
                </a:lnTo>
                <a:lnTo>
                  <a:pt x="0" y="10"/>
                </a:lnTo>
                <a:lnTo>
                  <a:pt x="2" y="17"/>
                </a:lnTo>
                <a:lnTo>
                  <a:pt x="9" y="20"/>
                </a:lnTo>
                <a:lnTo>
                  <a:pt x="9"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5" name="Freeform 165"/>
          <p:cNvSpPr>
            <a:spLocks noChangeAspect="1"/>
          </p:cNvSpPr>
          <p:nvPr/>
        </p:nvSpPr>
        <p:spPr bwMode="auto">
          <a:xfrm>
            <a:off x="3152775" y="2617242"/>
            <a:ext cx="31750" cy="34925"/>
          </a:xfrm>
          <a:custGeom>
            <a:avLst/>
            <a:gdLst>
              <a:gd name="T0" fmla="*/ 9 w 17"/>
              <a:gd name="T1" fmla="*/ 19 h 19"/>
              <a:gd name="T2" fmla="*/ 9 w 17"/>
              <a:gd name="T3" fmla="*/ 19 h 19"/>
              <a:gd name="T4" fmla="*/ 14 w 17"/>
              <a:gd name="T5" fmla="*/ 17 h 19"/>
              <a:gd name="T6" fmla="*/ 17 w 17"/>
              <a:gd name="T7" fmla="*/ 9 h 19"/>
              <a:gd name="T8" fmla="*/ 17 w 17"/>
              <a:gd name="T9" fmla="*/ 9 h 19"/>
              <a:gd name="T10" fmla="*/ 14 w 17"/>
              <a:gd name="T11" fmla="*/ 2 h 19"/>
              <a:gd name="T12" fmla="*/ 9 w 17"/>
              <a:gd name="T13" fmla="*/ 0 h 19"/>
              <a:gd name="T14" fmla="*/ 9 w 17"/>
              <a:gd name="T15" fmla="*/ 0 h 19"/>
              <a:gd name="T16" fmla="*/ 2 w 17"/>
              <a:gd name="T17" fmla="*/ 2 h 19"/>
              <a:gd name="T18" fmla="*/ 0 w 17"/>
              <a:gd name="T19" fmla="*/ 9 h 19"/>
              <a:gd name="T20" fmla="*/ 0 w 17"/>
              <a:gd name="T21" fmla="*/ 9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9"/>
                </a:lnTo>
                <a:lnTo>
                  <a:pt x="17" y="9"/>
                </a:lnTo>
                <a:lnTo>
                  <a:pt x="14" y="2"/>
                </a:lnTo>
                <a:lnTo>
                  <a:pt x="9" y="0"/>
                </a:lnTo>
                <a:lnTo>
                  <a:pt x="9" y="0"/>
                </a:lnTo>
                <a:lnTo>
                  <a:pt x="2" y="2"/>
                </a:lnTo>
                <a:lnTo>
                  <a:pt x="0" y="9"/>
                </a:lnTo>
                <a:lnTo>
                  <a:pt x="0" y="9"/>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6" name="Freeform 166"/>
          <p:cNvSpPr>
            <a:spLocks noChangeAspect="1"/>
          </p:cNvSpPr>
          <p:nvPr/>
        </p:nvSpPr>
        <p:spPr bwMode="auto">
          <a:xfrm>
            <a:off x="3309938" y="2587080"/>
            <a:ext cx="31750" cy="33337"/>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7" name="Freeform 167"/>
          <p:cNvSpPr>
            <a:spLocks noChangeAspect="1"/>
          </p:cNvSpPr>
          <p:nvPr/>
        </p:nvSpPr>
        <p:spPr bwMode="auto">
          <a:xfrm>
            <a:off x="3403600" y="2561680"/>
            <a:ext cx="28575" cy="33337"/>
          </a:xfrm>
          <a:custGeom>
            <a:avLst/>
            <a:gdLst>
              <a:gd name="T0" fmla="*/ 9 w 16"/>
              <a:gd name="T1" fmla="*/ 19 h 19"/>
              <a:gd name="T2" fmla="*/ 9 w 16"/>
              <a:gd name="T3" fmla="*/ 19 h 19"/>
              <a:gd name="T4" fmla="*/ 14 w 16"/>
              <a:gd name="T5" fmla="*/ 17 h 19"/>
              <a:gd name="T6" fmla="*/ 16 w 16"/>
              <a:gd name="T7" fmla="*/ 9 h 19"/>
              <a:gd name="T8" fmla="*/ 16 w 16"/>
              <a:gd name="T9" fmla="*/ 9 h 19"/>
              <a:gd name="T10" fmla="*/ 14 w 16"/>
              <a:gd name="T11" fmla="*/ 2 h 19"/>
              <a:gd name="T12" fmla="*/ 9 w 16"/>
              <a:gd name="T13" fmla="*/ 0 h 19"/>
              <a:gd name="T14" fmla="*/ 9 w 16"/>
              <a:gd name="T15" fmla="*/ 0 h 19"/>
              <a:gd name="T16" fmla="*/ 2 w 16"/>
              <a:gd name="T17" fmla="*/ 2 h 19"/>
              <a:gd name="T18" fmla="*/ 0 w 16"/>
              <a:gd name="T19" fmla="*/ 9 h 19"/>
              <a:gd name="T20" fmla="*/ 0 w 16"/>
              <a:gd name="T21" fmla="*/ 9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9"/>
                </a:lnTo>
                <a:lnTo>
                  <a:pt x="16" y="9"/>
                </a:lnTo>
                <a:lnTo>
                  <a:pt x="14" y="2"/>
                </a:lnTo>
                <a:lnTo>
                  <a:pt x="9" y="0"/>
                </a:lnTo>
                <a:lnTo>
                  <a:pt x="9" y="0"/>
                </a:lnTo>
                <a:lnTo>
                  <a:pt x="2" y="2"/>
                </a:lnTo>
                <a:lnTo>
                  <a:pt x="0" y="9"/>
                </a:lnTo>
                <a:lnTo>
                  <a:pt x="0" y="9"/>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8" name="Freeform 168"/>
          <p:cNvSpPr>
            <a:spLocks noChangeAspect="1"/>
          </p:cNvSpPr>
          <p:nvPr/>
        </p:nvSpPr>
        <p:spPr bwMode="auto">
          <a:xfrm>
            <a:off x="3494088" y="2552155"/>
            <a:ext cx="31750"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2 h 19"/>
              <a:gd name="T12" fmla="*/ 9 w 17"/>
              <a:gd name="T13" fmla="*/ 0 h 19"/>
              <a:gd name="T14" fmla="*/ 9 w 17"/>
              <a:gd name="T15" fmla="*/ 0 h 19"/>
              <a:gd name="T16" fmla="*/ 2 w 17"/>
              <a:gd name="T17" fmla="*/ 2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09" name="Freeform 169"/>
          <p:cNvSpPr>
            <a:spLocks noChangeAspect="1"/>
          </p:cNvSpPr>
          <p:nvPr/>
        </p:nvSpPr>
        <p:spPr bwMode="auto">
          <a:xfrm>
            <a:off x="3384550" y="2655342"/>
            <a:ext cx="31750" cy="36513"/>
          </a:xfrm>
          <a:custGeom>
            <a:avLst/>
            <a:gdLst>
              <a:gd name="T0" fmla="*/ 10 w 17"/>
              <a:gd name="T1" fmla="*/ 20 h 20"/>
              <a:gd name="T2" fmla="*/ 10 w 17"/>
              <a:gd name="T3" fmla="*/ 20 h 20"/>
              <a:gd name="T4" fmla="*/ 14 w 17"/>
              <a:gd name="T5" fmla="*/ 17 h 20"/>
              <a:gd name="T6" fmla="*/ 17 w 17"/>
              <a:gd name="T7" fmla="*/ 10 h 20"/>
              <a:gd name="T8" fmla="*/ 17 w 17"/>
              <a:gd name="T9" fmla="*/ 10 h 20"/>
              <a:gd name="T10" fmla="*/ 14 w 17"/>
              <a:gd name="T11" fmla="*/ 3 h 20"/>
              <a:gd name="T12" fmla="*/ 10 w 17"/>
              <a:gd name="T13" fmla="*/ 0 h 20"/>
              <a:gd name="T14" fmla="*/ 10 w 17"/>
              <a:gd name="T15" fmla="*/ 0 h 20"/>
              <a:gd name="T16" fmla="*/ 2 w 17"/>
              <a:gd name="T17" fmla="*/ 3 h 20"/>
              <a:gd name="T18" fmla="*/ 0 w 17"/>
              <a:gd name="T19" fmla="*/ 10 h 20"/>
              <a:gd name="T20" fmla="*/ 0 w 17"/>
              <a:gd name="T21" fmla="*/ 10 h 20"/>
              <a:gd name="T22" fmla="*/ 2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4" y="17"/>
                </a:lnTo>
                <a:lnTo>
                  <a:pt x="17" y="10"/>
                </a:lnTo>
                <a:lnTo>
                  <a:pt x="17" y="10"/>
                </a:lnTo>
                <a:lnTo>
                  <a:pt x="14" y="3"/>
                </a:lnTo>
                <a:lnTo>
                  <a:pt x="10" y="0"/>
                </a:lnTo>
                <a:lnTo>
                  <a:pt x="10" y="0"/>
                </a:lnTo>
                <a:lnTo>
                  <a:pt x="2" y="3"/>
                </a:lnTo>
                <a:lnTo>
                  <a:pt x="0" y="10"/>
                </a:lnTo>
                <a:lnTo>
                  <a:pt x="0" y="10"/>
                </a:lnTo>
                <a:lnTo>
                  <a:pt x="2"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0" name="Freeform 170"/>
          <p:cNvSpPr>
            <a:spLocks noChangeAspect="1"/>
          </p:cNvSpPr>
          <p:nvPr/>
        </p:nvSpPr>
        <p:spPr bwMode="auto">
          <a:xfrm>
            <a:off x="3436938" y="2629942"/>
            <a:ext cx="30162" cy="34925"/>
          </a:xfrm>
          <a:custGeom>
            <a:avLst/>
            <a:gdLst>
              <a:gd name="T0" fmla="*/ 9 w 16"/>
              <a:gd name="T1" fmla="*/ 19 h 19"/>
              <a:gd name="T2" fmla="*/ 9 w 16"/>
              <a:gd name="T3" fmla="*/ 19 h 19"/>
              <a:gd name="T4" fmla="*/ 14 w 16"/>
              <a:gd name="T5" fmla="*/ 17 h 19"/>
              <a:gd name="T6" fmla="*/ 16 w 16"/>
              <a:gd name="T7" fmla="*/ 10 h 19"/>
              <a:gd name="T8" fmla="*/ 16 w 16"/>
              <a:gd name="T9" fmla="*/ 10 h 19"/>
              <a:gd name="T10" fmla="*/ 14 w 16"/>
              <a:gd name="T11" fmla="*/ 2 h 19"/>
              <a:gd name="T12" fmla="*/ 9 w 16"/>
              <a:gd name="T13" fmla="*/ 0 h 19"/>
              <a:gd name="T14" fmla="*/ 9 w 16"/>
              <a:gd name="T15" fmla="*/ 0 h 19"/>
              <a:gd name="T16" fmla="*/ 2 w 16"/>
              <a:gd name="T17" fmla="*/ 2 h 19"/>
              <a:gd name="T18" fmla="*/ 0 w 16"/>
              <a:gd name="T19" fmla="*/ 10 h 19"/>
              <a:gd name="T20" fmla="*/ 0 w 16"/>
              <a:gd name="T21" fmla="*/ 10 h 19"/>
              <a:gd name="T22" fmla="*/ 2 w 16"/>
              <a:gd name="T23" fmla="*/ 17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7"/>
                </a:lnTo>
                <a:lnTo>
                  <a:pt x="16" y="10"/>
                </a:lnTo>
                <a:lnTo>
                  <a:pt x="16"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1" name="Freeform 171"/>
          <p:cNvSpPr>
            <a:spLocks noChangeAspect="1"/>
          </p:cNvSpPr>
          <p:nvPr/>
        </p:nvSpPr>
        <p:spPr bwMode="auto">
          <a:xfrm>
            <a:off x="3538538" y="2652167"/>
            <a:ext cx="30162" cy="34925"/>
          </a:xfrm>
          <a:custGeom>
            <a:avLst/>
            <a:gdLst>
              <a:gd name="T0" fmla="*/ 9 w 17"/>
              <a:gd name="T1" fmla="*/ 19 h 19"/>
              <a:gd name="T2" fmla="*/ 9 w 17"/>
              <a:gd name="T3" fmla="*/ 19 h 19"/>
              <a:gd name="T4" fmla="*/ 14 w 17"/>
              <a:gd name="T5" fmla="*/ 17 h 19"/>
              <a:gd name="T6" fmla="*/ 17 w 17"/>
              <a:gd name="T7" fmla="*/ 10 h 19"/>
              <a:gd name="T8" fmla="*/ 17 w 17"/>
              <a:gd name="T9" fmla="*/ 10 h 19"/>
              <a:gd name="T10" fmla="*/ 14 w 17"/>
              <a:gd name="T11" fmla="*/ 2 h 19"/>
              <a:gd name="T12" fmla="*/ 9 w 17"/>
              <a:gd name="T13" fmla="*/ 0 h 19"/>
              <a:gd name="T14" fmla="*/ 9 w 17"/>
              <a:gd name="T15" fmla="*/ 0 h 19"/>
              <a:gd name="T16" fmla="*/ 2 w 17"/>
              <a:gd name="T17" fmla="*/ 2 h 19"/>
              <a:gd name="T18" fmla="*/ 0 w 17"/>
              <a:gd name="T19" fmla="*/ 10 h 19"/>
              <a:gd name="T20" fmla="*/ 0 w 17"/>
              <a:gd name="T21" fmla="*/ 10 h 19"/>
              <a:gd name="T22" fmla="*/ 2 w 17"/>
              <a:gd name="T23" fmla="*/ 17 h 19"/>
              <a:gd name="T24" fmla="*/ 9 w 17"/>
              <a:gd name="T25" fmla="*/ 19 h 19"/>
              <a:gd name="T26" fmla="*/ 9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9" y="19"/>
                </a:moveTo>
                <a:lnTo>
                  <a:pt x="9" y="19"/>
                </a:lnTo>
                <a:lnTo>
                  <a:pt x="14" y="17"/>
                </a:lnTo>
                <a:lnTo>
                  <a:pt x="17" y="10"/>
                </a:lnTo>
                <a:lnTo>
                  <a:pt x="17" y="10"/>
                </a:lnTo>
                <a:lnTo>
                  <a:pt x="14" y="2"/>
                </a:lnTo>
                <a:lnTo>
                  <a:pt x="9" y="0"/>
                </a:lnTo>
                <a:lnTo>
                  <a:pt x="9" y="0"/>
                </a:lnTo>
                <a:lnTo>
                  <a:pt x="2" y="2"/>
                </a:lnTo>
                <a:lnTo>
                  <a:pt x="0" y="10"/>
                </a:lnTo>
                <a:lnTo>
                  <a:pt x="0" y="10"/>
                </a:lnTo>
                <a:lnTo>
                  <a:pt x="2" y="17"/>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2" name="Freeform 172"/>
          <p:cNvSpPr>
            <a:spLocks noChangeAspect="1"/>
          </p:cNvSpPr>
          <p:nvPr/>
        </p:nvSpPr>
        <p:spPr bwMode="auto">
          <a:xfrm>
            <a:off x="3584575" y="2639467"/>
            <a:ext cx="31750" cy="34925"/>
          </a:xfrm>
          <a:custGeom>
            <a:avLst/>
            <a:gdLst>
              <a:gd name="T0" fmla="*/ 10 w 17"/>
              <a:gd name="T1" fmla="*/ 19 h 19"/>
              <a:gd name="T2" fmla="*/ 10 w 17"/>
              <a:gd name="T3" fmla="*/ 19 h 19"/>
              <a:gd name="T4" fmla="*/ 15 w 17"/>
              <a:gd name="T5" fmla="*/ 17 h 19"/>
              <a:gd name="T6" fmla="*/ 17 w 17"/>
              <a:gd name="T7" fmla="*/ 9 h 19"/>
              <a:gd name="T8" fmla="*/ 17 w 17"/>
              <a:gd name="T9" fmla="*/ 9 h 19"/>
              <a:gd name="T10" fmla="*/ 15 w 17"/>
              <a:gd name="T11" fmla="*/ 2 h 19"/>
              <a:gd name="T12" fmla="*/ 10 w 17"/>
              <a:gd name="T13" fmla="*/ 0 h 19"/>
              <a:gd name="T14" fmla="*/ 10 w 17"/>
              <a:gd name="T15" fmla="*/ 0 h 19"/>
              <a:gd name="T16" fmla="*/ 3 w 17"/>
              <a:gd name="T17" fmla="*/ 2 h 19"/>
              <a:gd name="T18" fmla="*/ 0 w 17"/>
              <a:gd name="T19" fmla="*/ 9 h 19"/>
              <a:gd name="T20" fmla="*/ 0 w 17"/>
              <a:gd name="T21" fmla="*/ 9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9"/>
                </a:lnTo>
                <a:lnTo>
                  <a:pt x="17" y="9"/>
                </a:lnTo>
                <a:lnTo>
                  <a:pt x="15" y="2"/>
                </a:lnTo>
                <a:lnTo>
                  <a:pt x="10" y="0"/>
                </a:lnTo>
                <a:lnTo>
                  <a:pt x="10" y="0"/>
                </a:lnTo>
                <a:lnTo>
                  <a:pt x="3" y="2"/>
                </a:lnTo>
                <a:lnTo>
                  <a:pt x="0" y="9"/>
                </a:lnTo>
                <a:lnTo>
                  <a:pt x="0" y="9"/>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3" name="Freeform 173"/>
          <p:cNvSpPr>
            <a:spLocks noChangeAspect="1"/>
          </p:cNvSpPr>
          <p:nvPr/>
        </p:nvSpPr>
        <p:spPr bwMode="auto">
          <a:xfrm>
            <a:off x="3663950" y="2633117"/>
            <a:ext cx="30163" cy="36513"/>
          </a:xfrm>
          <a:custGeom>
            <a:avLst/>
            <a:gdLst>
              <a:gd name="T0" fmla="*/ 10 w 17"/>
              <a:gd name="T1" fmla="*/ 20 h 20"/>
              <a:gd name="T2" fmla="*/ 10 w 17"/>
              <a:gd name="T3" fmla="*/ 20 h 20"/>
              <a:gd name="T4" fmla="*/ 15 w 17"/>
              <a:gd name="T5" fmla="*/ 17 h 20"/>
              <a:gd name="T6" fmla="*/ 17 w 17"/>
              <a:gd name="T7" fmla="*/ 10 h 20"/>
              <a:gd name="T8" fmla="*/ 17 w 17"/>
              <a:gd name="T9" fmla="*/ 10 h 20"/>
              <a:gd name="T10" fmla="*/ 15 w 17"/>
              <a:gd name="T11" fmla="*/ 3 h 20"/>
              <a:gd name="T12" fmla="*/ 10 w 17"/>
              <a:gd name="T13" fmla="*/ 0 h 20"/>
              <a:gd name="T14" fmla="*/ 10 w 17"/>
              <a:gd name="T15" fmla="*/ 0 h 20"/>
              <a:gd name="T16" fmla="*/ 3 w 17"/>
              <a:gd name="T17" fmla="*/ 3 h 20"/>
              <a:gd name="T18" fmla="*/ 0 w 17"/>
              <a:gd name="T19" fmla="*/ 10 h 20"/>
              <a:gd name="T20" fmla="*/ 0 w 17"/>
              <a:gd name="T21" fmla="*/ 10 h 20"/>
              <a:gd name="T22" fmla="*/ 3 w 17"/>
              <a:gd name="T23" fmla="*/ 17 h 20"/>
              <a:gd name="T24" fmla="*/ 10 w 17"/>
              <a:gd name="T25" fmla="*/ 20 h 20"/>
              <a:gd name="T26" fmla="*/ 10 w 17"/>
              <a:gd name="T2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10" y="20"/>
                </a:moveTo>
                <a:lnTo>
                  <a:pt x="10" y="20"/>
                </a:lnTo>
                <a:lnTo>
                  <a:pt x="15" y="17"/>
                </a:lnTo>
                <a:lnTo>
                  <a:pt x="17" y="10"/>
                </a:lnTo>
                <a:lnTo>
                  <a:pt x="17" y="10"/>
                </a:lnTo>
                <a:lnTo>
                  <a:pt x="15" y="3"/>
                </a:lnTo>
                <a:lnTo>
                  <a:pt x="10" y="0"/>
                </a:lnTo>
                <a:lnTo>
                  <a:pt x="10" y="0"/>
                </a:lnTo>
                <a:lnTo>
                  <a:pt x="3" y="3"/>
                </a:lnTo>
                <a:lnTo>
                  <a:pt x="0" y="10"/>
                </a:lnTo>
                <a:lnTo>
                  <a:pt x="0" y="10"/>
                </a:lnTo>
                <a:lnTo>
                  <a:pt x="3" y="17"/>
                </a:lnTo>
                <a:lnTo>
                  <a:pt x="10" y="20"/>
                </a:lnTo>
                <a:lnTo>
                  <a:pt x="1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4" name="Freeform 174"/>
          <p:cNvSpPr>
            <a:spLocks noChangeAspect="1"/>
          </p:cNvSpPr>
          <p:nvPr/>
        </p:nvSpPr>
        <p:spPr bwMode="auto">
          <a:xfrm>
            <a:off x="3765550" y="2626767"/>
            <a:ext cx="28575" cy="34925"/>
          </a:xfrm>
          <a:custGeom>
            <a:avLst/>
            <a:gdLst>
              <a:gd name="T0" fmla="*/ 9 w 16"/>
              <a:gd name="T1" fmla="*/ 19 h 19"/>
              <a:gd name="T2" fmla="*/ 9 w 16"/>
              <a:gd name="T3" fmla="*/ 19 h 19"/>
              <a:gd name="T4" fmla="*/ 14 w 16"/>
              <a:gd name="T5" fmla="*/ 16 h 19"/>
              <a:gd name="T6" fmla="*/ 16 w 16"/>
              <a:gd name="T7" fmla="*/ 9 h 19"/>
              <a:gd name="T8" fmla="*/ 16 w 16"/>
              <a:gd name="T9" fmla="*/ 9 h 19"/>
              <a:gd name="T10" fmla="*/ 14 w 16"/>
              <a:gd name="T11" fmla="*/ 2 h 19"/>
              <a:gd name="T12" fmla="*/ 9 w 16"/>
              <a:gd name="T13" fmla="*/ 0 h 19"/>
              <a:gd name="T14" fmla="*/ 9 w 16"/>
              <a:gd name="T15" fmla="*/ 0 h 19"/>
              <a:gd name="T16" fmla="*/ 2 w 16"/>
              <a:gd name="T17" fmla="*/ 2 h 19"/>
              <a:gd name="T18" fmla="*/ 0 w 16"/>
              <a:gd name="T19" fmla="*/ 9 h 19"/>
              <a:gd name="T20" fmla="*/ 0 w 16"/>
              <a:gd name="T21" fmla="*/ 9 h 19"/>
              <a:gd name="T22" fmla="*/ 2 w 16"/>
              <a:gd name="T23" fmla="*/ 16 h 19"/>
              <a:gd name="T24" fmla="*/ 9 w 16"/>
              <a:gd name="T25" fmla="*/ 19 h 19"/>
              <a:gd name="T26" fmla="*/ 9 w 16"/>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9">
                <a:moveTo>
                  <a:pt x="9" y="19"/>
                </a:moveTo>
                <a:lnTo>
                  <a:pt x="9" y="19"/>
                </a:lnTo>
                <a:lnTo>
                  <a:pt x="14" y="16"/>
                </a:lnTo>
                <a:lnTo>
                  <a:pt x="16" y="9"/>
                </a:lnTo>
                <a:lnTo>
                  <a:pt x="16" y="9"/>
                </a:lnTo>
                <a:lnTo>
                  <a:pt x="14" y="2"/>
                </a:lnTo>
                <a:lnTo>
                  <a:pt x="9" y="0"/>
                </a:lnTo>
                <a:lnTo>
                  <a:pt x="9" y="0"/>
                </a:lnTo>
                <a:lnTo>
                  <a:pt x="2" y="2"/>
                </a:lnTo>
                <a:lnTo>
                  <a:pt x="0" y="9"/>
                </a:lnTo>
                <a:lnTo>
                  <a:pt x="0" y="9"/>
                </a:lnTo>
                <a:lnTo>
                  <a:pt x="2" y="16"/>
                </a:lnTo>
                <a:lnTo>
                  <a:pt x="9" y="19"/>
                </a:lnTo>
                <a:lnTo>
                  <a:pt x="9"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5" name="Freeform 175"/>
          <p:cNvSpPr>
            <a:spLocks noChangeAspect="1"/>
          </p:cNvSpPr>
          <p:nvPr/>
        </p:nvSpPr>
        <p:spPr bwMode="auto">
          <a:xfrm>
            <a:off x="3584575" y="2564855"/>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6" name="Freeform 176"/>
          <p:cNvSpPr>
            <a:spLocks noChangeAspect="1"/>
          </p:cNvSpPr>
          <p:nvPr/>
        </p:nvSpPr>
        <p:spPr bwMode="auto">
          <a:xfrm>
            <a:off x="3663950" y="2552155"/>
            <a:ext cx="30163"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2 h 19"/>
              <a:gd name="T12" fmla="*/ 10 w 17"/>
              <a:gd name="T13" fmla="*/ 0 h 19"/>
              <a:gd name="T14" fmla="*/ 10 w 17"/>
              <a:gd name="T15" fmla="*/ 0 h 19"/>
              <a:gd name="T16" fmla="*/ 3 w 17"/>
              <a:gd name="T17" fmla="*/ 2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2"/>
                </a:lnTo>
                <a:lnTo>
                  <a:pt x="10" y="0"/>
                </a:lnTo>
                <a:lnTo>
                  <a:pt x="10" y="0"/>
                </a:lnTo>
                <a:lnTo>
                  <a:pt x="3" y="2"/>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7" name="Freeform 177"/>
          <p:cNvSpPr>
            <a:spLocks noChangeAspect="1"/>
          </p:cNvSpPr>
          <p:nvPr/>
        </p:nvSpPr>
        <p:spPr bwMode="auto">
          <a:xfrm>
            <a:off x="3694113" y="2498180"/>
            <a:ext cx="31750"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8" name="Freeform 178"/>
          <p:cNvSpPr>
            <a:spLocks noChangeAspect="1"/>
          </p:cNvSpPr>
          <p:nvPr/>
        </p:nvSpPr>
        <p:spPr bwMode="auto">
          <a:xfrm>
            <a:off x="3773488" y="2542630"/>
            <a:ext cx="30162" cy="34925"/>
          </a:xfrm>
          <a:custGeom>
            <a:avLst/>
            <a:gdLst>
              <a:gd name="T0" fmla="*/ 10 w 17"/>
              <a:gd name="T1" fmla="*/ 19 h 19"/>
              <a:gd name="T2" fmla="*/ 10 w 17"/>
              <a:gd name="T3" fmla="*/ 19 h 19"/>
              <a:gd name="T4" fmla="*/ 15 w 17"/>
              <a:gd name="T5" fmla="*/ 17 h 19"/>
              <a:gd name="T6" fmla="*/ 17 w 17"/>
              <a:gd name="T7" fmla="*/ 10 h 19"/>
              <a:gd name="T8" fmla="*/ 17 w 17"/>
              <a:gd name="T9" fmla="*/ 10 h 19"/>
              <a:gd name="T10" fmla="*/ 15 w 17"/>
              <a:gd name="T11" fmla="*/ 3 h 19"/>
              <a:gd name="T12" fmla="*/ 10 w 17"/>
              <a:gd name="T13" fmla="*/ 0 h 19"/>
              <a:gd name="T14" fmla="*/ 10 w 17"/>
              <a:gd name="T15" fmla="*/ 0 h 19"/>
              <a:gd name="T16" fmla="*/ 3 w 17"/>
              <a:gd name="T17" fmla="*/ 3 h 19"/>
              <a:gd name="T18" fmla="*/ 0 w 17"/>
              <a:gd name="T19" fmla="*/ 10 h 19"/>
              <a:gd name="T20" fmla="*/ 0 w 17"/>
              <a:gd name="T21" fmla="*/ 10 h 19"/>
              <a:gd name="T22" fmla="*/ 3 w 17"/>
              <a:gd name="T23" fmla="*/ 17 h 19"/>
              <a:gd name="T24" fmla="*/ 10 w 17"/>
              <a:gd name="T25" fmla="*/ 19 h 19"/>
              <a:gd name="T26" fmla="*/ 10 w 17"/>
              <a:gd name="T2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9">
                <a:moveTo>
                  <a:pt x="10" y="19"/>
                </a:moveTo>
                <a:lnTo>
                  <a:pt x="10" y="19"/>
                </a:lnTo>
                <a:lnTo>
                  <a:pt x="15" y="17"/>
                </a:lnTo>
                <a:lnTo>
                  <a:pt x="17" y="10"/>
                </a:lnTo>
                <a:lnTo>
                  <a:pt x="17" y="10"/>
                </a:lnTo>
                <a:lnTo>
                  <a:pt x="15" y="3"/>
                </a:lnTo>
                <a:lnTo>
                  <a:pt x="10" y="0"/>
                </a:lnTo>
                <a:lnTo>
                  <a:pt x="10" y="0"/>
                </a:lnTo>
                <a:lnTo>
                  <a:pt x="3" y="3"/>
                </a:lnTo>
                <a:lnTo>
                  <a:pt x="0" y="10"/>
                </a:lnTo>
                <a:lnTo>
                  <a:pt x="0" y="10"/>
                </a:lnTo>
                <a:lnTo>
                  <a:pt x="3" y="17"/>
                </a:lnTo>
                <a:lnTo>
                  <a:pt x="10" y="19"/>
                </a:ln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0419" name="Rectangle 179"/>
          <p:cNvSpPr>
            <a:spLocks noChangeAspect="1" noChangeArrowheads="1"/>
          </p:cNvSpPr>
          <p:nvPr/>
        </p:nvSpPr>
        <p:spPr bwMode="auto">
          <a:xfrm>
            <a:off x="304800" y="3845967"/>
            <a:ext cx="5492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Intercept </a:t>
            </a:r>
            <a:r>
              <a:rPr lang="en-US" sz="1000" i="1" smtClean="0">
                <a:solidFill>
                  <a:srgbClr val="000000"/>
                </a:solidFill>
                <a:latin typeface="Times New Roman" pitchFamily="18" charset="0"/>
              </a:rPr>
              <a:t>b</a:t>
            </a:r>
          </a:p>
        </p:txBody>
      </p:sp>
      <p:sp>
        <p:nvSpPr>
          <p:cNvPr id="10432" name="Rectangle 192"/>
          <p:cNvSpPr>
            <a:spLocks noChangeAspect="1" noChangeArrowheads="1"/>
          </p:cNvSpPr>
          <p:nvPr/>
        </p:nvSpPr>
        <p:spPr bwMode="auto">
          <a:xfrm>
            <a:off x="1539875" y="3771355"/>
            <a:ext cx="1857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D</a:t>
            </a:r>
            <a:r>
              <a:rPr lang="en-US" sz="1000" i="1" smtClean="0">
                <a:solidFill>
                  <a:srgbClr val="000000"/>
                </a:solidFill>
                <a:latin typeface="Times New Roman" pitchFamily="18" charset="0"/>
              </a:rPr>
              <a:t>x</a:t>
            </a:r>
            <a:r>
              <a:rPr lang="en-US" sz="1200" baseline="-25000" smtClean="0">
                <a:solidFill>
                  <a:srgbClr val="000000"/>
                </a:solidFill>
                <a:latin typeface="Times New Roman" pitchFamily="18" charset="0"/>
              </a:rPr>
              <a:t>d</a:t>
            </a:r>
          </a:p>
        </p:txBody>
      </p:sp>
      <p:sp>
        <p:nvSpPr>
          <p:cNvPr id="10435" name="Rectangle 195"/>
          <p:cNvSpPr>
            <a:spLocks noChangeAspect="1" noChangeArrowheads="1"/>
          </p:cNvSpPr>
          <p:nvPr/>
        </p:nvSpPr>
        <p:spPr bwMode="auto">
          <a:xfrm>
            <a:off x="1898650" y="3496717"/>
            <a:ext cx="777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D</a:t>
            </a:r>
            <a:endParaRPr lang="en-US" sz="1000" smtClean="0">
              <a:solidFill>
                <a:srgbClr val="000000"/>
              </a:solidFill>
              <a:latin typeface="Times New Roman" pitchFamily="18" charset="0"/>
            </a:endParaRPr>
          </a:p>
        </p:txBody>
      </p:sp>
      <p:sp>
        <p:nvSpPr>
          <p:cNvPr id="10436" name="Rectangle 196"/>
          <p:cNvSpPr>
            <a:spLocks noChangeAspect="1" noChangeArrowheads="1"/>
          </p:cNvSpPr>
          <p:nvPr/>
        </p:nvSpPr>
        <p:spPr bwMode="auto">
          <a:xfrm>
            <a:off x="1978025" y="3504655"/>
            <a:ext cx="57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endParaRPr lang="en-US" sz="1000" smtClean="0">
              <a:solidFill>
                <a:srgbClr val="000000"/>
              </a:solidFill>
              <a:latin typeface="Times New Roman" pitchFamily="18" charset="0"/>
            </a:endParaRPr>
          </a:p>
        </p:txBody>
      </p:sp>
      <p:sp>
        <p:nvSpPr>
          <p:cNvPr id="10437" name="Rectangle 197"/>
          <p:cNvSpPr>
            <a:spLocks noChangeAspect="1" noChangeArrowheads="1"/>
          </p:cNvSpPr>
          <p:nvPr/>
        </p:nvSpPr>
        <p:spPr bwMode="auto">
          <a:xfrm>
            <a:off x="2890838" y="2836317"/>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D </a:t>
            </a:r>
            <a:r>
              <a:rPr lang="en-US" sz="1000" i="1" smtClean="0">
                <a:solidFill>
                  <a:srgbClr val="000000"/>
                </a:solidFill>
                <a:latin typeface="Times New Roman" pitchFamily="18" charset="0"/>
              </a:rPr>
              <a:t>x'</a:t>
            </a:r>
            <a:r>
              <a:rPr lang="en-US" sz="1200" baseline="-25000" smtClean="0">
                <a:solidFill>
                  <a:srgbClr val="000000"/>
                </a:solidFill>
                <a:latin typeface="Times New Roman" pitchFamily="18" charset="0"/>
              </a:rPr>
              <a:t>d</a:t>
            </a:r>
          </a:p>
        </p:txBody>
      </p:sp>
      <p:sp>
        <p:nvSpPr>
          <p:cNvPr id="10440" name="Rectangle 200"/>
          <p:cNvSpPr>
            <a:spLocks noChangeAspect="1" noChangeArrowheads="1"/>
          </p:cNvSpPr>
          <p:nvPr/>
        </p:nvSpPr>
        <p:spPr bwMode="auto">
          <a:xfrm>
            <a:off x="3260725" y="2699792"/>
            <a:ext cx="1936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000" smtClean="0">
                <a:solidFill>
                  <a:srgbClr val="000000"/>
                </a:solidFill>
                <a:latin typeface="Symbol" pitchFamily="18" charset="2"/>
              </a:rPr>
              <a:t>D </a:t>
            </a:r>
            <a:r>
              <a:rPr lang="en-US" sz="1000" i="1" smtClean="0">
                <a:solidFill>
                  <a:srgbClr val="000000"/>
                </a:solidFill>
                <a:latin typeface="Times New Roman" pitchFamily="18" charset="0"/>
              </a:rPr>
              <a:t>y'</a:t>
            </a:r>
          </a:p>
        </p:txBody>
      </p:sp>
      <p:sp>
        <p:nvSpPr>
          <p:cNvPr id="10443" name="Rectangle 203"/>
          <p:cNvSpPr>
            <a:spLocks noChangeAspect="1" noChangeArrowheads="1"/>
          </p:cNvSpPr>
          <p:nvPr/>
        </p:nvSpPr>
        <p:spPr bwMode="auto">
          <a:xfrm>
            <a:off x="1090613" y="2394992"/>
            <a:ext cx="558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1000" i="1" smtClean="0">
                <a:solidFill>
                  <a:srgbClr val="000000"/>
                </a:solidFill>
                <a:latin typeface="Times New Roman" pitchFamily="18" charset="0"/>
              </a:rPr>
              <a:t>y </a:t>
            </a:r>
            <a:r>
              <a:rPr lang="en-US" sz="1000" smtClean="0">
                <a:solidFill>
                  <a:srgbClr val="000000"/>
                </a:solidFill>
                <a:latin typeface="Times New Roman" pitchFamily="18" charset="0"/>
              </a:rPr>
              <a:t>(Output)</a:t>
            </a:r>
          </a:p>
        </p:txBody>
      </p:sp>
      <p:sp>
        <p:nvSpPr>
          <p:cNvPr id="10447" name="Rectangle 207"/>
          <p:cNvSpPr>
            <a:spLocks noChangeAspect="1" noChangeArrowheads="1"/>
          </p:cNvSpPr>
          <p:nvPr/>
        </p:nvSpPr>
        <p:spPr bwMode="auto">
          <a:xfrm>
            <a:off x="1981200" y="4223792"/>
            <a:ext cx="598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 = mx</a:t>
            </a:r>
            <a:r>
              <a:rPr lang="en-US" sz="1200" baseline="-25000" smtClean="0">
                <a:solidFill>
                  <a:srgbClr val="000000"/>
                </a:solidFill>
                <a:latin typeface="Times New Roman" pitchFamily="18" charset="0"/>
              </a:rPr>
              <a:t>d </a:t>
            </a:r>
            <a:r>
              <a:rPr lang="en-US" sz="1000" smtClean="0">
                <a:solidFill>
                  <a:srgbClr val="000000"/>
                </a:solidFill>
                <a:latin typeface="Times New Roman" pitchFamily="18" charset="0"/>
              </a:rPr>
              <a:t>+ </a:t>
            </a:r>
            <a:r>
              <a:rPr lang="en-US" sz="1000" i="1" smtClean="0">
                <a:solidFill>
                  <a:srgbClr val="000000"/>
                </a:solidFill>
                <a:latin typeface="Times New Roman" pitchFamily="18" charset="0"/>
              </a:rPr>
              <a:t>b</a:t>
            </a:r>
          </a:p>
        </p:txBody>
      </p:sp>
      <p:sp>
        <p:nvSpPr>
          <p:cNvPr id="10453" name="Rectangle 213"/>
          <p:cNvSpPr>
            <a:spLocks noChangeAspect="1" noChangeArrowheads="1"/>
          </p:cNvSpPr>
          <p:nvPr/>
        </p:nvSpPr>
        <p:spPr bwMode="auto">
          <a:xfrm>
            <a:off x="3459163" y="4515892"/>
            <a:ext cx="5254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1000" i="1" smtClean="0">
                <a:solidFill>
                  <a:srgbClr val="000000"/>
                </a:solidFill>
                <a:latin typeface="Times New Roman" pitchFamily="18" charset="0"/>
              </a:rPr>
              <a:t>x</a:t>
            </a:r>
            <a:r>
              <a:rPr lang="en-US" sz="1200" baseline="-25000" smtClean="0">
                <a:solidFill>
                  <a:srgbClr val="000000"/>
                </a:solidFill>
                <a:latin typeface="Times New Roman" pitchFamily="18" charset="0"/>
              </a:rPr>
              <a:t>d</a:t>
            </a:r>
            <a:r>
              <a:rPr lang="en-US" sz="1000" smtClean="0">
                <a:solidFill>
                  <a:srgbClr val="000000"/>
                </a:solidFill>
                <a:latin typeface="Times New Roman" pitchFamily="18" charset="0"/>
              </a:rPr>
              <a:t> (Input)</a:t>
            </a:r>
          </a:p>
        </p:txBody>
      </p:sp>
      <p:sp>
        <p:nvSpPr>
          <p:cNvPr id="10454" name="Rectangle 214"/>
          <p:cNvSpPr>
            <a:spLocks noChangeAspect="1" noChangeArrowheads="1"/>
          </p:cNvSpPr>
          <p:nvPr/>
        </p:nvSpPr>
        <p:spPr bwMode="auto">
          <a:xfrm>
            <a:off x="436563" y="4741317"/>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(a)</a:t>
            </a:r>
          </a:p>
        </p:txBody>
      </p:sp>
      <p:sp>
        <p:nvSpPr>
          <p:cNvPr id="10461" name="Rectangle 221"/>
          <p:cNvSpPr>
            <a:spLocks noChangeAspect="1" noChangeArrowheads="1"/>
          </p:cNvSpPr>
          <p:nvPr/>
        </p:nvSpPr>
        <p:spPr bwMode="auto">
          <a:xfrm>
            <a:off x="2438400" y="3571330"/>
            <a:ext cx="5476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Slope </a:t>
            </a:r>
            <a:r>
              <a:rPr lang="en-US" sz="1000" i="1" smtClean="0">
                <a:solidFill>
                  <a:srgbClr val="000000"/>
                </a:solidFill>
                <a:latin typeface="Times New Roman" pitchFamily="18" charset="0"/>
              </a:rPr>
              <a:t>m </a:t>
            </a:r>
            <a:r>
              <a:rPr lang="en-US" sz="1000" smtClean="0">
                <a:solidFill>
                  <a:srgbClr val="000000"/>
                </a:solidFill>
                <a:latin typeface="Times New Roman" pitchFamily="18" charset="0"/>
              </a:rPr>
              <a:t> =</a:t>
            </a:r>
          </a:p>
        </p:txBody>
      </p:sp>
      <p:sp>
        <p:nvSpPr>
          <p:cNvPr id="10464" name="Rectangle 224"/>
          <p:cNvSpPr>
            <a:spLocks noChangeAspect="1" noChangeArrowheads="1"/>
          </p:cNvSpPr>
          <p:nvPr/>
        </p:nvSpPr>
        <p:spPr bwMode="auto">
          <a:xfrm>
            <a:off x="3125788" y="3491955"/>
            <a:ext cx="1349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D</a:t>
            </a:r>
            <a:r>
              <a:rPr lang="en-US" sz="1000" i="1" smtClean="0">
                <a:solidFill>
                  <a:srgbClr val="000000"/>
                </a:solidFill>
                <a:latin typeface="Times New Roman" pitchFamily="18" charset="0"/>
              </a:rPr>
              <a:t>y</a:t>
            </a:r>
            <a:endParaRPr lang="en-US" sz="1000" smtClean="0">
              <a:solidFill>
                <a:srgbClr val="000000"/>
              </a:solidFill>
              <a:latin typeface="Times New Roman" pitchFamily="18" charset="0"/>
            </a:endParaRPr>
          </a:p>
        </p:txBody>
      </p:sp>
      <p:sp>
        <p:nvSpPr>
          <p:cNvPr id="10466" name="Rectangle 226"/>
          <p:cNvSpPr>
            <a:spLocks noChangeAspect="1" noChangeArrowheads="1"/>
          </p:cNvSpPr>
          <p:nvPr/>
        </p:nvSpPr>
        <p:spPr bwMode="auto">
          <a:xfrm>
            <a:off x="3100388" y="3649117"/>
            <a:ext cx="1857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D</a:t>
            </a:r>
            <a:r>
              <a:rPr lang="en-US" sz="1000" i="1" smtClean="0">
                <a:solidFill>
                  <a:srgbClr val="000000"/>
                </a:solidFill>
                <a:latin typeface="Times New Roman" pitchFamily="18" charset="0"/>
              </a:rPr>
              <a:t>x</a:t>
            </a:r>
            <a:r>
              <a:rPr lang="en-US" sz="1200" baseline="-25000" smtClean="0">
                <a:solidFill>
                  <a:srgbClr val="000000"/>
                </a:solidFill>
                <a:latin typeface="Times New Roman" pitchFamily="18" charset="0"/>
              </a:rPr>
              <a:t>d</a:t>
            </a:r>
            <a:endParaRPr lang="en-US" sz="1000" smtClean="0">
              <a:solidFill>
                <a:srgbClr val="000000"/>
              </a:solidFill>
              <a:latin typeface="Times New Roman" pitchFamily="18" charset="0"/>
            </a:endParaRPr>
          </a:p>
        </p:txBody>
      </p:sp>
      <p:sp>
        <p:nvSpPr>
          <p:cNvPr id="10469" name="Line 229"/>
          <p:cNvSpPr>
            <a:spLocks noChangeAspect="1" noChangeShapeType="1"/>
          </p:cNvSpPr>
          <p:nvPr/>
        </p:nvSpPr>
        <p:spPr bwMode="auto">
          <a:xfrm>
            <a:off x="3100388" y="3658642"/>
            <a:ext cx="187325"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0" name="Line 10"/>
          <p:cNvSpPr>
            <a:spLocks noChangeAspect="1" noChangeShapeType="1"/>
          </p:cNvSpPr>
          <p:nvPr/>
        </p:nvSpPr>
        <p:spPr bwMode="auto">
          <a:xfrm>
            <a:off x="5091113" y="2245767"/>
            <a:ext cx="3175" cy="24320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1" name="Line 11"/>
          <p:cNvSpPr>
            <a:spLocks noChangeAspect="1" noChangeShapeType="1"/>
          </p:cNvSpPr>
          <p:nvPr/>
        </p:nvSpPr>
        <p:spPr bwMode="auto">
          <a:xfrm>
            <a:off x="4926013" y="4431755"/>
            <a:ext cx="33750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5" name="Freeform 15"/>
          <p:cNvSpPr>
            <a:spLocks noChangeAspect="1"/>
          </p:cNvSpPr>
          <p:nvPr/>
        </p:nvSpPr>
        <p:spPr bwMode="auto">
          <a:xfrm>
            <a:off x="4978400" y="2202905"/>
            <a:ext cx="1871663" cy="1662112"/>
          </a:xfrm>
          <a:custGeom>
            <a:avLst/>
            <a:gdLst>
              <a:gd name="T0" fmla="*/ 0 w 1026"/>
              <a:gd name="T1" fmla="*/ 911 h 911"/>
              <a:gd name="T2" fmla="*/ 815 w 1026"/>
              <a:gd name="T3" fmla="*/ 182 h 911"/>
              <a:gd name="T4" fmla="*/ 1026 w 1026"/>
              <a:gd name="T5" fmla="*/ 0 h 911"/>
            </a:gdLst>
            <a:ahLst/>
            <a:cxnLst>
              <a:cxn ang="0">
                <a:pos x="T0" y="T1"/>
              </a:cxn>
              <a:cxn ang="0">
                <a:pos x="T2" y="T3"/>
              </a:cxn>
              <a:cxn ang="0">
                <a:pos x="T4" y="T5"/>
              </a:cxn>
            </a:cxnLst>
            <a:rect l="0" t="0" r="r" b="b"/>
            <a:pathLst>
              <a:path w="1026" h="911">
                <a:moveTo>
                  <a:pt x="0" y="911"/>
                </a:moveTo>
                <a:lnTo>
                  <a:pt x="815" y="182"/>
                </a:lnTo>
                <a:lnTo>
                  <a:pt x="1026"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0256" name="Line 16"/>
          <p:cNvSpPr>
            <a:spLocks noChangeAspect="1" noChangeShapeType="1"/>
          </p:cNvSpPr>
          <p:nvPr/>
        </p:nvSpPr>
        <p:spPr bwMode="auto">
          <a:xfrm flipV="1">
            <a:off x="5091113" y="3706267"/>
            <a:ext cx="87312" cy="587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7" name="Line 17"/>
          <p:cNvSpPr>
            <a:spLocks noChangeAspect="1" noChangeShapeType="1"/>
          </p:cNvSpPr>
          <p:nvPr/>
        </p:nvSpPr>
        <p:spPr bwMode="auto">
          <a:xfrm flipV="1">
            <a:off x="5210175" y="3633242"/>
            <a:ext cx="8731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8" name="Line 18"/>
          <p:cNvSpPr>
            <a:spLocks noChangeAspect="1" noChangeShapeType="1"/>
          </p:cNvSpPr>
          <p:nvPr/>
        </p:nvSpPr>
        <p:spPr bwMode="auto">
          <a:xfrm flipV="1">
            <a:off x="5327650" y="3558630"/>
            <a:ext cx="92075" cy="55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59" name="Line 19"/>
          <p:cNvSpPr>
            <a:spLocks noChangeAspect="1" noChangeShapeType="1"/>
          </p:cNvSpPr>
          <p:nvPr/>
        </p:nvSpPr>
        <p:spPr bwMode="auto">
          <a:xfrm flipV="1">
            <a:off x="5445125" y="3484017"/>
            <a:ext cx="92075" cy="555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0" name="Line 20"/>
          <p:cNvSpPr>
            <a:spLocks noChangeAspect="1" noChangeShapeType="1"/>
          </p:cNvSpPr>
          <p:nvPr/>
        </p:nvSpPr>
        <p:spPr bwMode="auto">
          <a:xfrm flipV="1">
            <a:off x="5564188" y="3409405"/>
            <a:ext cx="90487"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1" name="Line 21"/>
          <p:cNvSpPr>
            <a:spLocks noChangeAspect="1" noChangeShapeType="1"/>
          </p:cNvSpPr>
          <p:nvPr/>
        </p:nvSpPr>
        <p:spPr bwMode="auto">
          <a:xfrm flipV="1">
            <a:off x="5686425" y="3336380"/>
            <a:ext cx="87313" cy="55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2" name="Line 22"/>
          <p:cNvSpPr>
            <a:spLocks noChangeAspect="1" noChangeShapeType="1"/>
          </p:cNvSpPr>
          <p:nvPr/>
        </p:nvSpPr>
        <p:spPr bwMode="auto">
          <a:xfrm flipV="1">
            <a:off x="5803900" y="3260180"/>
            <a:ext cx="88900"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3" name="Line 23"/>
          <p:cNvSpPr>
            <a:spLocks noChangeAspect="1" noChangeShapeType="1"/>
          </p:cNvSpPr>
          <p:nvPr/>
        </p:nvSpPr>
        <p:spPr bwMode="auto">
          <a:xfrm flipV="1">
            <a:off x="5921375" y="3185567"/>
            <a:ext cx="8731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4" name="Line 24"/>
          <p:cNvSpPr>
            <a:spLocks noChangeAspect="1" noChangeShapeType="1"/>
          </p:cNvSpPr>
          <p:nvPr/>
        </p:nvSpPr>
        <p:spPr bwMode="auto">
          <a:xfrm flipV="1">
            <a:off x="6040438" y="3110955"/>
            <a:ext cx="87312" cy="587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5" name="Line 25"/>
          <p:cNvSpPr>
            <a:spLocks noChangeAspect="1" noChangeShapeType="1"/>
          </p:cNvSpPr>
          <p:nvPr/>
        </p:nvSpPr>
        <p:spPr bwMode="auto">
          <a:xfrm flipV="1">
            <a:off x="6157913" y="3037930"/>
            <a:ext cx="87312"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6" name="Line 26"/>
          <p:cNvSpPr>
            <a:spLocks noChangeAspect="1" noChangeShapeType="1"/>
          </p:cNvSpPr>
          <p:nvPr/>
        </p:nvSpPr>
        <p:spPr bwMode="auto">
          <a:xfrm flipV="1">
            <a:off x="6276975" y="2963317"/>
            <a:ext cx="8731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7" name="Line 27"/>
          <p:cNvSpPr>
            <a:spLocks noChangeAspect="1" noChangeShapeType="1"/>
          </p:cNvSpPr>
          <p:nvPr/>
        </p:nvSpPr>
        <p:spPr bwMode="auto">
          <a:xfrm flipV="1">
            <a:off x="6392863" y="2888705"/>
            <a:ext cx="88900"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8" name="Line 28"/>
          <p:cNvSpPr>
            <a:spLocks noChangeAspect="1" noChangeShapeType="1"/>
          </p:cNvSpPr>
          <p:nvPr/>
        </p:nvSpPr>
        <p:spPr bwMode="auto">
          <a:xfrm flipV="1">
            <a:off x="6511925" y="2814092"/>
            <a:ext cx="92075"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69" name="Line 29"/>
          <p:cNvSpPr>
            <a:spLocks noChangeAspect="1" noChangeShapeType="1"/>
          </p:cNvSpPr>
          <p:nvPr/>
        </p:nvSpPr>
        <p:spPr bwMode="auto">
          <a:xfrm flipV="1">
            <a:off x="6630988" y="2741067"/>
            <a:ext cx="90487"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0" name="Line 30"/>
          <p:cNvSpPr>
            <a:spLocks noChangeAspect="1" noChangeShapeType="1"/>
          </p:cNvSpPr>
          <p:nvPr/>
        </p:nvSpPr>
        <p:spPr bwMode="auto">
          <a:xfrm flipV="1">
            <a:off x="6748463" y="2666455"/>
            <a:ext cx="92075" cy="55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1" name="Line 31"/>
          <p:cNvSpPr>
            <a:spLocks noChangeAspect="1" noChangeShapeType="1"/>
          </p:cNvSpPr>
          <p:nvPr/>
        </p:nvSpPr>
        <p:spPr bwMode="auto">
          <a:xfrm flipV="1">
            <a:off x="6870700" y="2591842"/>
            <a:ext cx="88900" cy="555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2" name="Line 32"/>
          <p:cNvSpPr>
            <a:spLocks noChangeAspect="1" noChangeShapeType="1"/>
          </p:cNvSpPr>
          <p:nvPr/>
        </p:nvSpPr>
        <p:spPr bwMode="auto">
          <a:xfrm flipV="1">
            <a:off x="6988175" y="2517230"/>
            <a:ext cx="87313" cy="55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3" name="Line 33"/>
          <p:cNvSpPr>
            <a:spLocks noChangeAspect="1" noChangeShapeType="1"/>
          </p:cNvSpPr>
          <p:nvPr/>
        </p:nvSpPr>
        <p:spPr bwMode="auto">
          <a:xfrm flipV="1">
            <a:off x="7107238" y="2444205"/>
            <a:ext cx="87312" cy="55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4" name="Line 34"/>
          <p:cNvSpPr>
            <a:spLocks noChangeAspect="1" noChangeShapeType="1"/>
          </p:cNvSpPr>
          <p:nvPr/>
        </p:nvSpPr>
        <p:spPr bwMode="auto">
          <a:xfrm flipV="1">
            <a:off x="7224713" y="2368005"/>
            <a:ext cx="87312"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5" name="Line 35"/>
          <p:cNvSpPr>
            <a:spLocks noChangeAspect="1" noChangeShapeType="1"/>
          </p:cNvSpPr>
          <p:nvPr/>
        </p:nvSpPr>
        <p:spPr bwMode="auto">
          <a:xfrm flipV="1">
            <a:off x="7343775" y="2293392"/>
            <a:ext cx="8731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6" name="Line 36"/>
          <p:cNvSpPr>
            <a:spLocks noChangeAspect="1" noChangeShapeType="1"/>
          </p:cNvSpPr>
          <p:nvPr/>
        </p:nvSpPr>
        <p:spPr bwMode="auto">
          <a:xfrm flipV="1">
            <a:off x="7459663" y="2253705"/>
            <a:ext cx="36512" cy="222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7" name="Line 37"/>
          <p:cNvSpPr>
            <a:spLocks noChangeAspect="1" noChangeShapeType="1"/>
          </p:cNvSpPr>
          <p:nvPr/>
        </p:nvSpPr>
        <p:spPr bwMode="auto">
          <a:xfrm flipV="1">
            <a:off x="4906963" y="2464842"/>
            <a:ext cx="2684462" cy="172243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78" name="Line 38"/>
          <p:cNvSpPr>
            <a:spLocks noChangeAspect="1" noChangeShapeType="1"/>
          </p:cNvSpPr>
          <p:nvPr/>
        </p:nvSpPr>
        <p:spPr bwMode="auto">
          <a:xfrm>
            <a:off x="5135563" y="4266655"/>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0" name="Line 40"/>
          <p:cNvSpPr>
            <a:spLocks noChangeAspect="1" noChangeShapeType="1"/>
          </p:cNvSpPr>
          <p:nvPr/>
        </p:nvSpPr>
        <p:spPr bwMode="auto">
          <a:xfrm>
            <a:off x="5370513" y="4119017"/>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1" name="Line 41"/>
          <p:cNvSpPr>
            <a:spLocks noChangeAspect="1" noChangeShapeType="1"/>
          </p:cNvSpPr>
          <p:nvPr/>
        </p:nvSpPr>
        <p:spPr bwMode="auto">
          <a:xfrm>
            <a:off x="5489575" y="404440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2" name="Line 42"/>
          <p:cNvSpPr>
            <a:spLocks noChangeAspect="1" noChangeShapeType="1"/>
          </p:cNvSpPr>
          <p:nvPr/>
        </p:nvSpPr>
        <p:spPr bwMode="auto">
          <a:xfrm>
            <a:off x="5607050" y="3968205"/>
            <a:ext cx="3175" cy="3175"/>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3" name="Line 43"/>
          <p:cNvSpPr>
            <a:spLocks noChangeAspect="1" noChangeShapeType="1"/>
          </p:cNvSpPr>
          <p:nvPr/>
        </p:nvSpPr>
        <p:spPr bwMode="auto">
          <a:xfrm>
            <a:off x="5729288" y="3895180"/>
            <a:ext cx="3175" cy="3175"/>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5" name="Line 45"/>
          <p:cNvSpPr>
            <a:spLocks noChangeAspect="1" noChangeShapeType="1"/>
          </p:cNvSpPr>
          <p:nvPr/>
        </p:nvSpPr>
        <p:spPr bwMode="auto">
          <a:xfrm>
            <a:off x="5965825" y="374595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6" name="Line 46"/>
          <p:cNvSpPr>
            <a:spLocks noChangeAspect="1" noChangeShapeType="1"/>
          </p:cNvSpPr>
          <p:nvPr/>
        </p:nvSpPr>
        <p:spPr bwMode="auto">
          <a:xfrm>
            <a:off x="6083300" y="3671342"/>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7" name="Line 47"/>
          <p:cNvSpPr>
            <a:spLocks noChangeAspect="1" noChangeShapeType="1"/>
          </p:cNvSpPr>
          <p:nvPr/>
        </p:nvSpPr>
        <p:spPr bwMode="auto">
          <a:xfrm>
            <a:off x="6202363" y="3596730"/>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89" name="Line 49"/>
          <p:cNvSpPr>
            <a:spLocks noChangeAspect="1" noChangeShapeType="1"/>
          </p:cNvSpPr>
          <p:nvPr/>
        </p:nvSpPr>
        <p:spPr bwMode="auto">
          <a:xfrm>
            <a:off x="6437313" y="344909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1" name="Line 51"/>
          <p:cNvSpPr>
            <a:spLocks noChangeAspect="1" noChangeShapeType="1"/>
          </p:cNvSpPr>
          <p:nvPr/>
        </p:nvSpPr>
        <p:spPr bwMode="auto">
          <a:xfrm>
            <a:off x="6673850" y="3299867"/>
            <a:ext cx="3175"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2" name="Line 52"/>
          <p:cNvSpPr>
            <a:spLocks noChangeAspect="1" noChangeShapeType="1"/>
          </p:cNvSpPr>
          <p:nvPr/>
        </p:nvSpPr>
        <p:spPr bwMode="auto">
          <a:xfrm>
            <a:off x="6796088" y="322684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3" name="Line 53"/>
          <p:cNvSpPr>
            <a:spLocks noChangeAspect="1" noChangeShapeType="1"/>
          </p:cNvSpPr>
          <p:nvPr/>
        </p:nvSpPr>
        <p:spPr bwMode="auto">
          <a:xfrm>
            <a:off x="6915150" y="3152230"/>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4" name="Line 54"/>
          <p:cNvSpPr>
            <a:spLocks noChangeAspect="1" noChangeShapeType="1"/>
          </p:cNvSpPr>
          <p:nvPr/>
        </p:nvSpPr>
        <p:spPr bwMode="auto">
          <a:xfrm>
            <a:off x="7032625" y="3076030"/>
            <a:ext cx="1588" cy="3175"/>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5" name="Line 55"/>
          <p:cNvSpPr>
            <a:spLocks noChangeAspect="1" noChangeShapeType="1"/>
          </p:cNvSpPr>
          <p:nvPr/>
        </p:nvSpPr>
        <p:spPr bwMode="auto">
          <a:xfrm>
            <a:off x="7150100" y="3001417"/>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6" name="Line 56"/>
          <p:cNvSpPr>
            <a:spLocks noChangeAspect="1" noChangeShapeType="1"/>
          </p:cNvSpPr>
          <p:nvPr/>
        </p:nvSpPr>
        <p:spPr bwMode="auto">
          <a:xfrm>
            <a:off x="7269163" y="292839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7" name="Line 57"/>
          <p:cNvSpPr>
            <a:spLocks noChangeAspect="1" noChangeShapeType="1"/>
          </p:cNvSpPr>
          <p:nvPr/>
        </p:nvSpPr>
        <p:spPr bwMode="auto">
          <a:xfrm>
            <a:off x="7386638" y="2853780"/>
            <a:ext cx="3175"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8" name="Line 58"/>
          <p:cNvSpPr>
            <a:spLocks noChangeAspect="1" noChangeShapeType="1"/>
          </p:cNvSpPr>
          <p:nvPr/>
        </p:nvSpPr>
        <p:spPr bwMode="auto">
          <a:xfrm>
            <a:off x="7504113" y="2779167"/>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299" name="Line 59"/>
          <p:cNvSpPr>
            <a:spLocks noChangeAspect="1" noChangeShapeType="1"/>
          </p:cNvSpPr>
          <p:nvPr/>
        </p:nvSpPr>
        <p:spPr bwMode="auto">
          <a:xfrm>
            <a:off x="7623175" y="270455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0" name="Line 60"/>
          <p:cNvSpPr>
            <a:spLocks noChangeAspect="1" noChangeShapeType="1"/>
          </p:cNvSpPr>
          <p:nvPr/>
        </p:nvSpPr>
        <p:spPr bwMode="auto">
          <a:xfrm>
            <a:off x="5135563" y="4057105"/>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1" name="Line 61"/>
          <p:cNvSpPr>
            <a:spLocks noChangeAspect="1" noChangeShapeType="1"/>
          </p:cNvSpPr>
          <p:nvPr/>
        </p:nvSpPr>
        <p:spPr bwMode="auto">
          <a:xfrm>
            <a:off x="5270500" y="4022180"/>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2" name="Line 62"/>
          <p:cNvSpPr>
            <a:spLocks noChangeAspect="1" noChangeShapeType="1"/>
          </p:cNvSpPr>
          <p:nvPr/>
        </p:nvSpPr>
        <p:spPr bwMode="auto">
          <a:xfrm>
            <a:off x="5405438" y="3980905"/>
            <a:ext cx="1587" cy="3175"/>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3" name="Line 63"/>
          <p:cNvSpPr>
            <a:spLocks noChangeAspect="1" noChangeShapeType="1"/>
          </p:cNvSpPr>
          <p:nvPr/>
        </p:nvSpPr>
        <p:spPr bwMode="auto">
          <a:xfrm>
            <a:off x="5541963" y="3947567"/>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4" name="Line 64"/>
          <p:cNvSpPr>
            <a:spLocks noChangeAspect="1" noChangeShapeType="1"/>
          </p:cNvSpPr>
          <p:nvPr/>
        </p:nvSpPr>
        <p:spPr bwMode="auto">
          <a:xfrm>
            <a:off x="5676900" y="3912642"/>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5" name="Line 65"/>
          <p:cNvSpPr>
            <a:spLocks noChangeAspect="1" noChangeShapeType="1"/>
          </p:cNvSpPr>
          <p:nvPr/>
        </p:nvSpPr>
        <p:spPr bwMode="auto">
          <a:xfrm>
            <a:off x="5811838" y="387454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6" name="Line 66"/>
          <p:cNvSpPr>
            <a:spLocks noChangeAspect="1" noChangeShapeType="1"/>
          </p:cNvSpPr>
          <p:nvPr/>
        </p:nvSpPr>
        <p:spPr bwMode="auto">
          <a:xfrm>
            <a:off x="5943600" y="3838030"/>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7" name="Line 67"/>
          <p:cNvSpPr>
            <a:spLocks noChangeAspect="1" noChangeShapeType="1"/>
          </p:cNvSpPr>
          <p:nvPr/>
        </p:nvSpPr>
        <p:spPr bwMode="auto">
          <a:xfrm>
            <a:off x="6080125" y="380310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8" name="Line 68"/>
          <p:cNvSpPr>
            <a:spLocks noChangeAspect="1" noChangeShapeType="1"/>
          </p:cNvSpPr>
          <p:nvPr/>
        </p:nvSpPr>
        <p:spPr bwMode="auto">
          <a:xfrm>
            <a:off x="6215063" y="3768180"/>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09" name="Line 69"/>
          <p:cNvSpPr>
            <a:spLocks noChangeAspect="1" noChangeShapeType="1"/>
          </p:cNvSpPr>
          <p:nvPr/>
        </p:nvSpPr>
        <p:spPr bwMode="auto">
          <a:xfrm>
            <a:off x="6350000" y="3728492"/>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0" name="Line 70"/>
          <p:cNvSpPr>
            <a:spLocks noChangeAspect="1" noChangeShapeType="1"/>
          </p:cNvSpPr>
          <p:nvPr/>
        </p:nvSpPr>
        <p:spPr bwMode="auto">
          <a:xfrm>
            <a:off x="6486525" y="3693567"/>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1" name="Line 71"/>
          <p:cNvSpPr>
            <a:spLocks noChangeAspect="1" noChangeShapeType="1"/>
          </p:cNvSpPr>
          <p:nvPr/>
        </p:nvSpPr>
        <p:spPr bwMode="auto">
          <a:xfrm>
            <a:off x="6621463" y="365864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2" name="Line 72"/>
          <p:cNvSpPr>
            <a:spLocks noChangeAspect="1" noChangeShapeType="1"/>
          </p:cNvSpPr>
          <p:nvPr/>
        </p:nvSpPr>
        <p:spPr bwMode="auto">
          <a:xfrm>
            <a:off x="6756400" y="361895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3" name="Line 73"/>
          <p:cNvSpPr>
            <a:spLocks noChangeAspect="1" noChangeShapeType="1"/>
          </p:cNvSpPr>
          <p:nvPr/>
        </p:nvSpPr>
        <p:spPr bwMode="auto">
          <a:xfrm>
            <a:off x="6892925" y="3584030"/>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4" name="Line 74"/>
          <p:cNvSpPr>
            <a:spLocks noChangeAspect="1" noChangeShapeType="1"/>
          </p:cNvSpPr>
          <p:nvPr/>
        </p:nvSpPr>
        <p:spPr bwMode="auto">
          <a:xfrm>
            <a:off x="7027863" y="3549105"/>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5" name="Line 75"/>
          <p:cNvSpPr>
            <a:spLocks noChangeAspect="1" noChangeShapeType="1"/>
          </p:cNvSpPr>
          <p:nvPr/>
        </p:nvSpPr>
        <p:spPr bwMode="auto">
          <a:xfrm>
            <a:off x="7162800" y="351100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6" name="Line 76"/>
          <p:cNvSpPr>
            <a:spLocks noChangeAspect="1" noChangeShapeType="1"/>
          </p:cNvSpPr>
          <p:nvPr/>
        </p:nvSpPr>
        <p:spPr bwMode="auto">
          <a:xfrm>
            <a:off x="7294563" y="3474492"/>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7" name="Line 77"/>
          <p:cNvSpPr>
            <a:spLocks noChangeAspect="1" noChangeShapeType="1"/>
          </p:cNvSpPr>
          <p:nvPr/>
        </p:nvSpPr>
        <p:spPr bwMode="auto">
          <a:xfrm>
            <a:off x="7431088" y="3439567"/>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8" name="Line 78"/>
          <p:cNvSpPr>
            <a:spLocks noChangeAspect="1" noChangeShapeType="1"/>
          </p:cNvSpPr>
          <p:nvPr/>
        </p:nvSpPr>
        <p:spPr bwMode="auto">
          <a:xfrm>
            <a:off x="7566025" y="3404642"/>
            <a:ext cx="1588"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19" name="Line 79"/>
          <p:cNvSpPr>
            <a:spLocks noChangeAspect="1" noChangeShapeType="1"/>
          </p:cNvSpPr>
          <p:nvPr/>
        </p:nvSpPr>
        <p:spPr bwMode="auto">
          <a:xfrm>
            <a:off x="7700963" y="3364955"/>
            <a:ext cx="1587"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1" name="Line 81"/>
          <p:cNvSpPr>
            <a:spLocks noChangeAspect="1" noChangeShapeType="1"/>
          </p:cNvSpPr>
          <p:nvPr/>
        </p:nvSpPr>
        <p:spPr bwMode="auto">
          <a:xfrm>
            <a:off x="7972425" y="3295105"/>
            <a:ext cx="1588" cy="1587"/>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2" name="Line 82"/>
          <p:cNvSpPr>
            <a:spLocks noChangeAspect="1" noChangeShapeType="1"/>
          </p:cNvSpPr>
          <p:nvPr/>
        </p:nvSpPr>
        <p:spPr bwMode="auto">
          <a:xfrm>
            <a:off x="8107363" y="3255417"/>
            <a:ext cx="1587" cy="1588"/>
          </a:xfrm>
          <a:prstGeom prst="line">
            <a:avLst/>
          </a:prstGeom>
          <a:noFill/>
          <a:ln w="460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3" name="Line 83"/>
          <p:cNvSpPr>
            <a:spLocks noChangeAspect="1" noChangeShapeType="1"/>
          </p:cNvSpPr>
          <p:nvPr/>
        </p:nvSpPr>
        <p:spPr bwMode="auto">
          <a:xfrm>
            <a:off x="6734175" y="2377530"/>
            <a:ext cx="1588" cy="5556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4" name="Line 84"/>
          <p:cNvSpPr>
            <a:spLocks noChangeAspect="1" noChangeShapeType="1"/>
          </p:cNvSpPr>
          <p:nvPr/>
        </p:nvSpPr>
        <p:spPr bwMode="auto">
          <a:xfrm flipH="1">
            <a:off x="6608763" y="2009230"/>
            <a:ext cx="112712" cy="346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5" name="Freeform 85"/>
          <p:cNvSpPr>
            <a:spLocks noChangeAspect="1"/>
          </p:cNvSpPr>
          <p:nvPr/>
        </p:nvSpPr>
        <p:spPr bwMode="auto">
          <a:xfrm>
            <a:off x="6586538" y="2334667"/>
            <a:ext cx="47625" cy="77788"/>
          </a:xfrm>
          <a:custGeom>
            <a:avLst/>
            <a:gdLst>
              <a:gd name="T0" fmla="*/ 12 w 26"/>
              <a:gd name="T1" fmla="*/ 7 h 43"/>
              <a:gd name="T2" fmla="*/ 12 w 26"/>
              <a:gd name="T3" fmla="*/ 7 h 43"/>
              <a:gd name="T4" fmla="*/ 19 w 26"/>
              <a:gd name="T5" fmla="*/ 9 h 43"/>
              <a:gd name="T6" fmla="*/ 26 w 26"/>
              <a:gd name="T7" fmla="*/ 7 h 43"/>
              <a:gd name="T8" fmla="*/ 26 w 26"/>
              <a:gd name="T9" fmla="*/ 7 h 43"/>
              <a:gd name="T10" fmla="*/ 12 w 26"/>
              <a:gd name="T11" fmla="*/ 24 h 43"/>
              <a:gd name="T12" fmla="*/ 0 w 26"/>
              <a:gd name="T13" fmla="*/ 43 h 43"/>
              <a:gd name="T14" fmla="*/ 0 w 26"/>
              <a:gd name="T15" fmla="*/ 43 h 43"/>
              <a:gd name="T16" fmla="*/ 2 w 26"/>
              <a:gd name="T17" fmla="*/ 21 h 43"/>
              <a:gd name="T18" fmla="*/ 2 w 26"/>
              <a:gd name="T19" fmla="*/ 0 h 43"/>
              <a:gd name="T20" fmla="*/ 2 w 26"/>
              <a:gd name="T21" fmla="*/ 0 h 43"/>
              <a:gd name="T22" fmla="*/ 7 w 26"/>
              <a:gd name="T23" fmla="*/ 4 h 43"/>
              <a:gd name="T24" fmla="*/ 12 w 26"/>
              <a:gd name="T25" fmla="*/ 7 h 43"/>
              <a:gd name="T26" fmla="*/ 12 w 26"/>
              <a:gd name="T27" fmla="*/ 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3">
                <a:moveTo>
                  <a:pt x="12" y="7"/>
                </a:moveTo>
                <a:lnTo>
                  <a:pt x="12" y="7"/>
                </a:lnTo>
                <a:lnTo>
                  <a:pt x="19" y="9"/>
                </a:lnTo>
                <a:lnTo>
                  <a:pt x="26" y="7"/>
                </a:lnTo>
                <a:lnTo>
                  <a:pt x="26" y="7"/>
                </a:lnTo>
                <a:lnTo>
                  <a:pt x="12" y="24"/>
                </a:lnTo>
                <a:lnTo>
                  <a:pt x="0" y="43"/>
                </a:lnTo>
                <a:lnTo>
                  <a:pt x="0" y="43"/>
                </a:lnTo>
                <a:lnTo>
                  <a:pt x="2" y="21"/>
                </a:lnTo>
                <a:lnTo>
                  <a:pt x="2" y="0"/>
                </a:lnTo>
                <a:lnTo>
                  <a:pt x="2" y="0"/>
                </a:lnTo>
                <a:lnTo>
                  <a:pt x="7" y="4"/>
                </a:lnTo>
                <a:lnTo>
                  <a:pt x="12" y="7"/>
                </a:lnTo>
                <a:lnTo>
                  <a:pt x="12" y="7"/>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26" name="Line 86"/>
          <p:cNvSpPr>
            <a:spLocks noChangeAspect="1" noChangeShapeType="1"/>
          </p:cNvSpPr>
          <p:nvPr/>
        </p:nvSpPr>
        <p:spPr bwMode="auto">
          <a:xfrm flipH="1">
            <a:off x="7566025" y="2472780"/>
            <a:ext cx="293688" cy="492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7" name="Freeform 87"/>
          <p:cNvSpPr>
            <a:spLocks noChangeAspect="1"/>
          </p:cNvSpPr>
          <p:nvPr/>
        </p:nvSpPr>
        <p:spPr bwMode="auto">
          <a:xfrm>
            <a:off x="7504113" y="2499767"/>
            <a:ext cx="77787" cy="44450"/>
          </a:xfrm>
          <a:custGeom>
            <a:avLst/>
            <a:gdLst>
              <a:gd name="T0" fmla="*/ 39 w 43"/>
              <a:gd name="T1" fmla="*/ 12 h 24"/>
              <a:gd name="T2" fmla="*/ 39 w 43"/>
              <a:gd name="T3" fmla="*/ 12 h 24"/>
              <a:gd name="T4" fmla="*/ 41 w 43"/>
              <a:gd name="T5" fmla="*/ 19 h 24"/>
              <a:gd name="T6" fmla="*/ 43 w 43"/>
              <a:gd name="T7" fmla="*/ 24 h 24"/>
              <a:gd name="T8" fmla="*/ 43 w 43"/>
              <a:gd name="T9" fmla="*/ 24 h 24"/>
              <a:gd name="T10" fmla="*/ 22 w 43"/>
              <a:gd name="T11" fmla="*/ 19 h 24"/>
              <a:gd name="T12" fmla="*/ 0 w 43"/>
              <a:gd name="T13" fmla="*/ 19 h 24"/>
              <a:gd name="T14" fmla="*/ 0 w 43"/>
              <a:gd name="T15" fmla="*/ 19 h 24"/>
              <a:gd name="T16" fmla="*/ 20 w 43"/>
              <a:gd name="T17" fmla="*/ 9 h 24"/>
              <a:gd name="T18" fmla="*/ 39 w 43"/>
              <a:gd name="T19" fmla="*/ 0 h 24"/>
              <a:gd name="T20" fmla="*/ 39 w 43"/>
              <a:gd name="T21" fmla="*/ 0 h 24"/>
              <a:gd name="T22" fmla="*/ 39 w 43"/>
              <a:gd name="T23" fmla="*/ 7 h 24"/>
              <a:gd name="T24" fmla="*/ 39 w 43"/>
              <a:gd name="T25" fmla="*/ 12 h 24"/>
              <a:gd name="T26" fmla="*/ 39 w 43"/>
              <a:gd name="T2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4">
                <a:moveTo>
                  <a:pt x="39" y="12"/>
                </a:moveTo>
                <a:lnTo>
                  <a:pt x="39" y="12"/>
                </a:lnTo>
                <a:lnTo>
                  <a:pt x="41" y="19"/>
                </a:lnTo>
                <a:lnTo>
                  <a:pt x="43" y="24"/>
                </a:lnTo>
                <a:lnTo>
                  <a:pt x="43" y="24"/>
                </a:lnTo>
                <a:lnTo>
                  <a:pt x="22" y="19"/>
                </a:lnTo>
                <a:lnTo>
                  <a:pt x="0" y="19"/>
                </a:lnTo>
                <a:lnTo>
                  <a:pt x="0" y="19"/>
                </a:lnTo>
                <a:lnTo>
                  <a:pt x="20" y="9"/>
                </a:lnTo>
                <a:lnTo>
                  <a:pt x="39" y="0"/>
                </a:lnTo>
                <a:lnTo>
                  <a:pt x="39" y="0"/>
                </a:lnTo>
                <a:lnTo>
                  <a:pt x="39" y="7"/>
                </a:lnTo>
                <a:lnTo>
                  <a:pt x="39" y="12"/>
                </a:lnTo>
                <a:lnTo>
                  <a:pt x="39" y="1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28" name="Line 88"/>
          <p:cNvSpPr>
            <a:spLocks noChangeAspect="1" noChangeShapeType="1"/>
          </p:cNvSpPr>
          <p:nvPr/>
        </p:nvSpPr>
        <p:spPr bwMode="auto">
          <a:xfrm flipH="1">
            <a:off x="6788150" y="2144167"/>
            <a:ext cx="423863" cy="3333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29" name="Freeform 89"/>
          <p:cNvSpPr>
            <a:spLocks noChangeAspect="1"/>
          </p:cNvSpPr>
          <p:nvPr/>
        </p:nvSpPr>
        <p:spPr bwMode="auto">
          <a:xfrm>
            <a:off x="6740525" y="2450555"/>
            <a:ext cx="74613" cy="66675"/>
          </a:xfrm>
          <a:custGeom>
            <a:avLst/>
            <a:gdLst>
              <a:gd name="T0" fmla="*/ 31 w 41"/>
              <a:gd name="T1" fmla="*/ 12 h 36"/>
              <a:gd name="T2" fmla="*/ 31 w 41"/>
              <a:gd name="T3" fmla="*/ 12 h 36"/>
              <a:gd name="T4" fmla="*/ 36 w 41"/>
              <a:gd name="T5" fmla="*/ 17 h 36"/>
              <a:gd name="T6" fmla="*/ 41 w 41"/>
              <a:gd name="T7" fmla="*/ 20 h 36"/>
              <a:gd name="T8" fmla="*/ 41 w 41"/>
              <a:gd name="T9" fmla="*/ 20 h 36"/>
              <a:gd name="T10" fmla="*/ 19 w 41"/>
              <a:gd name="T11" fmla="*/ 27 h 36"/>
              <a:gd name="T12" fmla="*/ 0 w 41"/>
              <a:gd name="T13" fmla="*/ 36 h 36"/>
              <a:gd name="T14" fmla="*/ 0 w 41"/>
              <a:gd name="T15" fmla="*/ 36 h 36"/>
              <a:gd name="T16" fmla="*/ 14 w 41"/>
              <a:gd name="T17" fmla="*/ 20 h 36"/>
              <a:gd name="T18" fmla="*/ 26 w 41"/>
              <a:gd name="T19" fmla="*/ 0 h 36"/>
              <a:gd name="T20" fmla="*/ 26 w 41"/>
              <a:gd name="T21" fmla="*/ 0 h 36"/>
              <a:gd name="T22" fmla="*/ 29 w 41"/>
              <a:gd name="T23" fmla="*/ 10 h 36"/>
              <a:gd name="T24" fmla="*/ 31 w 41"/>
              <a:gd name="T25" fmla="*/ 12 h 36"/>
              <a:gd name="T26" fmla="*/ 31 w 41"/>
              <a:gd name="T27"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36">
                <a:moveTo>
                  <a:pt x="31" y="12"/>
                </a:moveTo>
                <a:lnTo>
                  <a:pt x="31" y="12"/>
                </a:lnTo>
                <a:lnTo>
                  <a:pt x="36" y="17"/>
                </a:lnTo>
                <a:lnTo>
                  <a:pt x="41" y="20"/>
                </a:lnTo>
                <a:lnTo>
                  <a:pt x="41" y="20"/>
                </a:lnTo>
                <a:lnTo>
                  <a:pt x="19" y="27"/>
                </a:lnTo>
                <a:lnTo>
                  <a:pt x="0" y="36"/>
                </a:lnTo>
                <a:lnTo>
                  <a:pt x="0" y="36"/>
                </a:lnTo>
                <a:lnTo>
                  <a:pt x="14" y="20"/>
                </a:lnTo>
                <a:lnTo>
                  <a:pt x="26" y="0"/>
                </a:lnTo>
                <a:lnTo>
                  <a:pt x="26" y="0"/>
                </a:lnTo>
                <a:lnTo>
                  <a:pt x="29" y="10"/>
                </a:lnTo>
                <a:lnTo>
                  <a:pt x="31" y="12"/>
                </a:lnTo>
                <a:lnTo>
                  <a:pt x="31" y="1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0" name="Freeform 90"/>
          <p:cNvSpPr>
            <a:spLocks noChangeAspect="1"/>
          </p:cNvSpPr>
          <p:nvPr/>
        </p:nvSpPr>
        <p:spPr bwMode="auto">
          <a:xfrm>
            <a:off x="6711950" y="2312442"/>
            <a:ext cx="44450" cy="77788"/>
          </a:xfrm>
          <a:custGeom>
            <a:avLst/>
            <a:gdLst>
              <a:gd name="T0" fmla="*/ 12 w 24"/>
              <a:gd name="T1" fmla="*/ 40 h 43"/>
              <a:gd name="T2" fmla="*/ 12 w 24"/>
              <a:gd name="T3" fmla="*/ 40 h 43"/>
              <a:gd name="T4" fmla="*/ 5 w 24"/>
              <a:gd name="T5" fmla="*/ 40 h 43"/>
              <a:gd name="T6" fmla="*/ 0 w 24"/>
              <a:gd name="T7" fmla="*/ 43 h 43"/>
              <a:gd name="T8" fmla="*/ 0 w 24"/>
              <a:gd name="T9" fmla="*/ 43 h 43"/>
              <a:gd name="T10" fmla="*/ 8 w 24"/>
              <a:gd name="T11" fmla="*/ 21 h 43"/>
              <a:gd name="T12" fmla="*/ 12 w 24"/>
              <a:gd name="T13" fmla="*/ 0 h 43"/>
              <a:gd name="T14" fmla="*/ 12 w 24"/>
              <a:gd name="T15" fmla="*/ 0 h 43"/>
              <a:gd name="T16" fmla="*/ 17 w 24"/>
              <a:gd name="T17" fmla="*/ 21 h 43"/>
              <a:gd name="T18" fmla="*/ 24 w 24"/>
              <a:gd name="T19" fmla="*/ 43 h 43"/>
              <a:gd name="T20" fmla="*/ 24 w 24"/>
              <a:gd name="T21" fmla="*/ 43 h 43"/>
              <a:gd name="T22" fmla="*/ 17 w 24"/>
              <a:gd name="T23" fmla="*/ 40 h 43"/>
              <a:gd name="T24" fmla="*/ 12 w 24"/>
              <a:gd name="T25" fmla="*/ 40 h 43"/>
              <a:gd name="T26" fmla="*/ 12 w 24"/>
              <a:gd name="T27" fmla="*/ 4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3">
                <a:moveTo>
                  <a:pt x="12" y="40"/>
                </a:moveTo>
                <a:lnTo>
                  <a:pt x="12" y="40"/>
                </a:lnTo>
                <a:lnTo>
                  <a:pt x="5" y="40"/>
                </a:lnTo>
                <a:lnTo>
                  <a:pt x="0" y="43"/>
                </a:lnTo>
                <a:lnTo>
                  <a:pt x="0" y="43"/>
                </a:lnTo>
                <a:lnTo>
                  <a:pt x="8" y="21"/>
                </a:lnTo>
                <a:lnTo>
                  <a:pt x="12" y="0"/>
                </a:lnTo>
                <a:lnTo>
                  <a:pt x="12" y="0"/>
                </a:lnTo>
                <a:lnTo>
                  <a:pt x="17" y="21"/>
                </a:lnTo>
                <a:lnTo>
                  <a:pt x="24" y="43"/>
                </a:lnTo>
                <a:lnTo>
                  <a:pt x="24" y="43"/>
                </a:lnTo>
                <a:lnTo>
                  <a:pt x="17" y="40"/>
                </a:lnTo>
                <a:lnTo>
                  <a:pt x="12" y="40"/>
                </a:lnTo>
                <a:lnTo>
                  <a:pt x="12" y="40"/>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2" name="Freeform 92"/>
          <p:cNvSpPr>
            <a:spLocks noChangeAspect="1"/>
          </p:cNvSpPr>
          <p:nvPr/>
        </p:nvSpPr>
        <p:spPr bwMode="auto">
          <a:xfrm>
            <a:off x="4719638" y="3693567"/>
            <a:ext cx="44450" cy="77788"/>
          </a:xfrm>
          <a:custGeom>
            <a:avLst/>
            <a:gdLst>
              <a:gd name="T0" fmla="*/ 12 w 24"/>
              <a:gd name="T1" fmla="*/ 5 h 43"/>
              <a:gd name="T2" fmla="*/ 12 w 24"/>
              <a:gd name="T3" fmla="*/ 5 h 43"/>
              <a:gd name="T4" fmla="*/ 5 w 24"/>
              <a:gd name="T5" fmla="*/ 3 h 43"/>
              <a:gd name="T6" fmla="*/ 0 w 24"/>
              <a:gd name="T7" fmla="*/ 0 h 43"/>
              <a:gd name="T8" fmla="*/ 0 w 24"/>
              <a:gd name="T9" fmla="*/ 0 h 43"/>
              <a:gd name="T10" fmla="*/ 7 w 24"/>
              <a:gd name="T11" fmla="*/ 22 h 43"/>
              <a:gd name="T12" fmla="*/ 12 w 24"/>
              <a:gd name="T13" fmla="*/ 43 h 43"/>
              <a:gd name="T14" fmla="*/ 12 w 24"/>
              <a:gd name="T15" fmla="*/ 43 h 43"/>
              <a:gd name="T16" fmla="*/ 17 w 24"/>
              <a:gd name="T17" fmla="*/ 22 h 43"/>
              <a:gd name="T18" fmla="*/ 24 w 24"/>
              <a:gd name="T19" fmla="*/ 0 h 43"/>
              <a:gd name="T20" fmla="*/ 24 w 24"/>
              <a:gd name="T21" fmla="*/ 0 h 43"/>
              <a:gd name="T22" fmla="*/ 17 w 24"/>
              <a:gd name="T23" fmla="*/ 5 h 43"/>
              <a:gd name="T24" fmla="*/ 12 w 24"/>
              <a:gd name="T25" fmla="*/ 5 h 43"/>
              <a:gd name="T26" fmla="*/ 12 w 24"/>
              <a:gd name="T27"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3">
                <a:moveTo>
                  <a:pt x="12" y="5"/>
                </a:moveTo>
                <a:lnTo>
                  <a:pt x="12" y="5"/>
                </a:lnTo>
                <a:lnTo>
                  <a:pt x="5" y="3"/>
                </a:lnTo>
                <a:lnTo>
                  <a:pt x="0" y="0"/>
                </a:lnTo>
                <a:lnTo>
                  <a:pt x="0" y="0"/>
                </a:lnTo>
                <a:lnTo>
                  <a:pt x="7" y="22"/>
                </a:lnTo>
                <a:lnTo>
                  <a:pt x="12" y="43"/>
                </a:lnTo>
                <a:lnTo>
                  <a:pt x="12" y="43"/>
                </a:lnTo>
                <a:lnTo>
                  <a:pt x="17" y="22"/>
                </a:lnTo>
                <a:lnTo>
                  <a:pt x="24" y="0"/>
                </a:lnTo>
                <a:lnTo>
                  <a:pt x="24" y="0"/>
                </a:lnTo>
                <a:lnTo>
                  <a:pt x="17" y="5"/>
                </a:lnTo>
                <a:lnTo>
                  <a:pt x="12" y="5"/>
                </a:lnTo>
                <a:lnTo>
                  <a:pt x="12" y="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3" name="Freeform 93"/>
          <p:cNvSpPr>
            <a:spLocks noChangeAspect="1"/>
          </p:cNvSpPr>
          <p:nvPr/>
        </p:nvSpPr>
        <p:spPr bwMode="auto">
          <a:xfrm>
            <a:off x="4719638" y="4087267"/>
            <a:ext cx="44450" cy="74613"/>
          </a:xfrm>
          <a:custGeom>
            <a:avLst/>
            <a:gdLst>
              <a:gd name="T0" fmla="*/ 12 w 24"/>
              <a:gd name="T1" fmla="*/ 38 h 41"/>
              <a:gd name="T2" fmla="*/ 12 w 24"/>
              <a:gd name="T3" fmla="*/ 38 h 41"/>
              <a:gd name="T4" fmla="*/ 5 w 24"/>
              <a:gd name="T5" fmla="*/ 38 h 41"/>
              <a:gd name="T6" fmla="*/ 0 w 24"/>
              <a:gd name="T7" fmla="*/ 41 h 41"/>
              <a:gd name="T8" fmla="*/ 0 w 24"/>
              <a:gd name="T9" fmla="*/ 41 h 41"/>
              <a:gd name="T10" fmla="*/ 7 w 24"/>
              <a:gd name="T11" fmla="*/ 22 h 41"/>
              <a:gd name="T12" fmla="*/ 12 w 24"/>
              <a:gd name="T13" fmla="*/ 0 h 41"/>
              <a:gd name="T14" fmla="*/ 12 w 24"/>
              <a:gd name="T15" fmla="*/ 0 h 41"/>
              <a:gd name="T16" fmla="*/ 17 w 24"/>
              <a:gd name="T17" fmla="*/ 22 h 41"/>
              <a:gd name="T18" fmla="*/ 24 w 24"/>
              <a:gd name="T19" fmla="*/ 41 h 41"/>
              <a:gd name="T20" fmla="*/ 24 w 24"/>
              <a:gd name="T21" fmla="*/ 41 h 41"/>
              <a:gd name="T22" fmla="*/ 17 w 24"/>
              <a:gd name="T23" fmla="*/ 38 h 41"/>
              <a:gd name="T24" fmla="*/ 12 w 24"/>
              <a:gd name="T25" fmla="*/ 38 h 41"/>
              <a:gd name="T26" fmla="*/ 12 w 24"/>
              <a:gd name="T2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1">
                <a:moveTo>
                  <a:pt x="12" y="38"/>
                </a:moveTo>
                <a:lnTo>
                  <a:pt x="12" y="38"/>
                </a:lnTo>
                <a:lnTo>
                  <a:pt x="5" y="38"/>
                </a:lnTo>
                <a:lnTo>
                  <a:pt x="0" y="41"/>
                </a:lnTo>
                <a:lnTo>
                  <a:pt x="0" y="41"/>
                </a:lnTo>
                <a:lnTo>
                  <a:pt x="7" y="22"/>
                </a:lnTo>
                <a:lnTo>
                  <a:pt x="12" y="0"/>
                </a:lnTo>
                <a:lnTo>
                  <a:pt x="12" y="0"/>
                </a:lnTo>
                <a:lnTo>
                  <a:pt x="17" y="22"/>
                </a:lnTo>
                <a:lnTo>
                  <a:pt x="24" y="41"/>
                </a:lnTo>
                <a:lnTo>
                  <a:pt x="24" y="41"/>
                </a:lnTo>
                <a:lnTo>
                  <a:pt x="17" y="38"/>
                </a:lnTo>
                <a:lnTo>
                  <a:pt x="12" y="38"/>
                </a:lnTo>
                <a:lnTo>
                  <a:pt x="12" y="3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4" name="Freeform 94"/>
          <p:cNvSpPr>
            <a:spLocks noChangeAspect="1"/>
          </p:cNvSpPr>
          <p:nvPr/>
        </p:nvSpPr>
        <p:spPr bwMode="auto">
          <a:xfrm>
            <a:off x="5070475" y="2180680"/>
            <a:ext cx="42863" cy="79375"/>
          </a:xfrm>
          <a:custGeom>
            <a:avLst/>
            <a:gdLst>
              <a:gd name="T0" fmla="*/ 12 w 24"/>
              <a:gd name="T1" fmla="*/ 38 h 43"/>
              <a:gd name="T2" fmla="*/ 12 w 24"/>
              <a:gd name="T3" fmla="*/ 38 h 43"/>
              <a:gd name="T4" fmla="*/ 5 w 24"/>
              <a:gd name="T5" fmla="*/ 40 h 43"/>
              <a:gd name="T6" fmla="*/ 0 w 24"/>
              <a:gd name="T7" fmla="*/ 43 h 43"/>
              <a:gd name="T8" fmla="*/ 0 w 24"/>
              <a:gd name="T9" fmla="*/ 43 h 43"/>
              <a:gd name="T10" fmla="*/ 7 w 24"/>
              <a:gd name="T11" fmla="*/ 21 h 43"/>
              <a:gd name="T12" fmla="*/ 12 w 24"/>
              <a:gd name="T13" fmla="*/ 0 h 43"/>
              <a:gd name="T14" fmla="*/ 12 w 24"/>
              <a:gd name="T15" fmla="*/ 0 h 43"/>
              <a:gd name="T16" fmla="*/ 17 w 24"/>
              <a:gd name="T17" fmla="*/ 21 h 43"/>
              <a:gd name="T18" fmla="*/ 24 w 24"/>
              <a:gd name="T19" fmla="*/ 43 h 43"/>
              <a:gd name="T20" fmla="*/ 24 w 24"/>
              <a:gd name="T21" fmla="*/ 43 h 43"/>
              <a:gd name="T22" fmla="*/ 17 w 24"/>
              <a:gd name="T23" fmla="*/ 38 h 43"/>
              <a:gd name="T24" fmla="*/ 12 w 24"/>
              <a:gd name="T25" fmla="*/ 38 h 43"/>
              <a:gd name="T26" fmla="*/ 12 w 24"/>
              <a:gd name="T2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3">
                <a:moveTo>
                  <a:pt x="12" y="38"/>
                </a:moveTo>
                <a:lnTo>
                  <a:pt x="12" y="38"/>
                </a:lnTo>
                <a:lnTo>
                  <a:pt x="5" y="40"/>
                </a:lnTo>
                <a:lnTo>
                  <a:pt x="0" y="43"/>
                </a:lnTo>
                <a:lnTo>
                  <a:pt x="0" y="43"/>
                </a:lnTo>
                <a:lnTo>
                  <a:pt x="7" y="21"/>
                </a:lnTo>
                <a:lnTo>
                  <a:pt x="12" y="0"/>
                </a:lnTo>
                <a:lnTo>
                  <a:pt x="12" y="0"/>
                </a:lnTo>
                <a:lnTo>
                  <a:pt x="17" y="21"/>
                </a:lnTo>
                <a:lnTo>
                  <a:pt x="24" y="43"/>
                </a:lnTo>
                <a:lnTo>
                  <a:pt x="24" y="43"/>
                </a:lnTo>
                <a:lnTo>
                  <a:pt x="17" y="38"/>
                </a:lnTo>
                <a:lnTo>
                  <a:pt x="12" y="38"/>
                </a:lnTo>
                <a:lnTo>
                  <a:pt x="12" y="3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6" name="Freeform 96"/>
          <p:cNvSpPr>
            <a:spLocks noChangeAspect="1"/>
          </p:cNvSpPr>
          <p:nvPr/>
        </p:nvSpPr>
        <p:spPr bwMode="auto">
          <a:xfrm>
            <a:off x="8288338" y="4411117"/>
            <a:ext cx="77787" cy="42863"/>
          </a:xfrm>
          <a:custGeom>
            <a:avLst/>
            <a:gdLst>
              <a:gd name="T0" fmla="*/ 2 w 43"/>
              <a:gd name="T1" fmla="*/ 12 h 24"/>
              <a:gd name="T2" fmla="*/ 2 w 43"/>
              <a:gd name="T3" fmla="*/ 12 h 24"/>
              <a:gd name="T4" fmla="*/ 2 w 43"/>
              <a:gd name="T5" fmla="*/ 5 h 24"/>
              <a:gd name="T6" fmla="*/ 0 w 43"/>
              <a:gd name="T7" fmla="*/ 0 h 24"/>
              <a:gd name="T8" fmla="*/ 0 w 43"/>
              <a:gd name="T9" fmla="*/ 0 h 24"/>
              <a:gd name="T10" fmla="*/ 21 w 43"/>
              <a:gd name="T11" fmla="*/ 8 h 24"/>
              <a:gd name="T12" fmla="*/ 43 w 43"/>
              <a:gd name="T13" fmla="*/ 12 h 24"/>
              <a:gd name="T14" fmla="*/ 43 w 43"/>
              <a:gd name="T15" fmla="*/ 12 h 24"/>
              <a:gd name="T16" fmla="*/ 21 w 43"/>
              <a:gd name="T17" fmla="*/ 17 h 24"/>
              <a:gd name="T18" fmla="*/ 0 w 43"/>
              <a:gd name="T19" fmla="*/ 24 h 24"/>
              <a:gd name="T20" fmla="*/ 0 w 43"/>
              <a:gd name="T21" fmla="*/ 24 h 24"/>
              <a:gd name="T22" fmla="*/ 2 w 43"/>
              <a:gd name="T23" fmla="*/ 17 h 24"/>
              <a:gd name="T24" fmla="*/ 2 w 43"/>
              <a:gd name="T25" fmla="*/ 12 h 24"/>
              <a:gd name="T26" fmla="*/ 2 w 43"/>
              <a:gd name="T2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4">
                <a:moveTo>
                  <a:pt x="2" y="12"/>
                </a:moveTo>
                <a:lnTo>
                  <a:pt x="2" y="12"/>
                </a:lnTo>
                <a:lnTo>
                  <a:pt x="2" y="5"/>
                </a:lnTo>
                <a:lnTo>
                  <a:pt x="0" y="0"/>
                </a:lnTo>
                <a:lnTo>
                  <a:pt x="0" y="0"/>
                </a:lnTo>
                <a:lnTo>
                  <a:pt x="21" y="8"/>
                </a:lnTo>
                <a:lnTo>
                  <a:pt x="43" y="12"/>
                </a:lnTo>
                <a:lnTo>
                  <a:pt x="43" y="12"/>
                </a:lnTo>
                <a:lnTo>
                  <a:pt x="21" y="17"/>
                </a:lnTo>
                <a:lnTo>
                  <a:pt x="0" y="24"/>
                </a:lnTo>
                <a:lnTo>
                  <a:pt x="0" y="24"/>
                </a:lnTo>
                <a:lnTo>
                  <a:pt x="2" y="17"/>
                </a:lnTo>
                <a:lnTo>
                  <a:pt x="2" y="12"/>
                </a:lnTo>
                <a:lnTo>
                  <a:pt x="2" y="1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7" name="Freeform 97"/>
          <p:cNvSpPr>
            <a:spLocks noChangeAspect="1"/>
          </p:cNvSpPr>
          <p:nvPr/>
        </p:nvSpPr>
        <p:spPr bwMode="auto">
          <a:xfrm>
            <a:off x="6711950" y="2920455"/>
            <a:ext cx="44450" cy="77787"/>
          </a:xfrm>
          <a:custGeom>
            <a:avLst/>
            <a:gdLst>
              <a:gd name="T0" fmla="*/ 12 w 24"/>
              <a:gd name="T1" fmla="*/ 5 h 43"/>
              <a:gd name="T2" fmla="*/ 12 w 24"/>
              <a:gd name="T3" fmla="*/ 5 h 43"/>
              <a:gd name="T4" fmla="*/ 5 w 24"/>
              <a:gd name="T5" fmla="*/ 2 h 43"/>
              <a:gd name="T6" fmla="*/ 0 w 24"/>
              <a:gd name="T7" fmla="*/ 0 h 43"/>
              <a:gd name="T8" fmla="*/ 0 w 24"/>
              <a:gd name="T9" fmla="*/ 0 h 43"/>
              <a:gd name="T10" fmla="*/ 8 w 24"/>
              <a:gd name="T11" fmla="*/ 21 h 43"/>
              <a:gd name="T12" fmla="*/ 12 w 24"/>
              <a:gd name="T13" fmla="*/ 43 h 43"/>
              <a:gd name="T14" fmla="*/ 12 w 24"/>
              <a:gd name="T15" fmla="*/ 43 h 43"/>
              <a:gd name="T16" fmla="*/ 17 w 24"/>
              <a:gd name="T17" fmla="*/ 21 h 43"/>
              <a:gd name="T18" fmla="*/ 24 w 24"/>
              <a:gd name="T19" fmla="*/ 0 h 43"/>
              <a:gd name="T20" fmla="*/ 24 w 24"/>
              <a:gd name="T21" fmla="*/ 0 h 43"/>
              <a:gd name="T22" fmla="*/ 17 w 24"/>
              <a:gd name="T23" fmla="*/ 5 h 43"/>
              <a:gd name="T24" fmla="*/ 12 w 24"/>
              <a:gd name="T25" fmla="*/ 5 h 43"/>
              <a:gd name="T26" fmla="*/ 12 w 24"/>
              <a:gd name="T27"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3">
                <a:moveTo>
                  <a:pt x="12" y="5"/>
                </a:moveTo>
                <a:lnTo>
                  <a:pt x="12" y="5"/>
                </a:lnTo>
                <a:lnTo>
                  <a:pt x="5" y="2"/>
                </a:lnTo>
                <a:lnTo>
                  <a:pt x="0" y="0"/>
                </a:lnTo>
                <a:lnTo>
                  <a:pt x="0" y="0"/>
                </a:lnTo>
                <a:lnTo>
                  <a:pt x="8" y="21"/>
                </a:lnTo>
                <a:lnTo>
                  <a:pt x="12" y="43"/>
                </a:lnTo>
                <a:lnTo>
                  <a:pt x="12" y="43"/>
                </a:lnTo>
                <a:lnTo>
                  <a:pt x="17" y="21"/>
                </a:lnTo>
                <a:lnTo>
                  <a:pt x="24" y="0"/>
                </a:lnTo>
                <a:lnTo>
                  <a:pt x="24" y="0"/>
                </a:lnTo>
                <a:lnTo>
                  <a:pt x="17" y="5"/>
                </a:lnTo>
                <a:lnTo>
                  <a:pt x="12" y="5"/>
                </a:lnTo>
                <a:lnTo>
                  <a:pt x="12" y="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38" name="Line 98"/>
          <p:cNvSpPr>
            <a:spLocks noChangeAspect="1" noChangeShapeType="1"/>
          </p:cNvSpPr>
          <p:nvPr/>
        </p:nvSpPr>
        <p:spPr bwMode="auto">
          <a:xfrm flipH="1" flipV="1">
            <a:off x="7219950" y="3045867"/>
            <a:ext cx="96838" cy="1063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39" name="Freeform 99"/>
          <p:cNvSpPr>
            <a:spLocks noChangeAspect="1"/>
          </p:cNvSpPr>
          <p:nvPr/>
        </p:nvSpPr>
        <p:spPr bwMode="auto">
          <a:xfrm>
            <a:off x="7177088" y="2998242"/>
            <a:ext cx="65087" cy="74613"/>
          </a:xfrm>
          <a:custGeom>
            <a:avLst/>
            <a:gdLst>
              <a:gd name="T0" fmla="*/ 26 w 35"/>
              <a:gd name="T1" fmla="*/ 29 h 41"/>
              <a:gd name="T2" fmla="*/ 26 w 35"/>
              <a:gd name="T3" fmla="*/ 29 h 41"/>
              <a:gd name="T4" fmla="*/ 21 w 35"/>
              <a:gd name="T5" fmla="*/ 34 h 41"/>
              <a:gd name="T6" fmla="*/ 19 w 35"/>
              <a:gd name="T7" fmla="*/ 41 h 41"/>
              <a:gd name="T8" fmla="*/ 19 w 35"/>
              <a:gd name="T9" fmla="*/ 41 h 41"/>
              <a:gd name="T10" fmla="*/ 9 w 35"/>
              <a:gd name="T11" fmla="*/ 19 h 41"/>
              <a:gd name="T12" fmla="*/ 0 w 35"/>
              <a:gd name="T13" fmla="*/ 0 h 41"/>
              <a:gd name="T14" fmla="*/ 0 w 35"/>
              <a:gd name="T15" fmla="*/ 0 h 41"/>
              <a:gd name="T16" fmla="*/ 16 w 35"/>
              <a:gd name="T17" fmla="*/ 12 h 41"/>
              <a:gd name="T18" fmla="*/ 35 w 35"/>
              <a:gd name="T19" fmla="*/ 22 h 41"/>
              <a:gd name="T20" fmla="*/ 35 w 35"/>
              <a:gd name="T21" fmla="*/ 22 h 41"/>
              <a:gd name="T22" fmla="*/ 28 w 35"/>
              <a:gd name="T23" fmla="*/ 26 h 41"/>
              <a:gd name="T24" fmla="*/ 26 w 35"/>
              <a:gd name="T25" fmla="*/ 29 h 41"/>
              <a:gd name="T26" fmla="*/ 26 w 35"/>
              <a:gd name="T27"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1">
                <a:moveTo>
                  <a:pt x="26" y="29"/>
                </a:moveTo>
                <a:lnTo>
                  <a:pt x="26" y="29"/>
                </a:lnTo>
                <a:lnTo>
                  <a:pt x="21" y="34"/>
                </a:lnTo>
                <a:lnTo>
                  <a:pt x="19" y="41"/>
                </a:lnTo>
                <a:lnTo>
                  <a:pt x="19" y="41"/>
                </a:lnTo>
                <a:lnTo>
                  <a:pt x="9" y="19"/>
                </a:lnTo>
                <a:lnTo>
                  <a:pt x="0" y="0"/>
                </a:lnTo>
                <a:lnTo>
                  <a:pt x="0" y="0"/>
                </a:lnTo>
                <a:lnTo>
                  <a:pt x="16" y="12"/>
                </a:lnTo>
                <a:lnTo>
                  <a:pt x="35" y="22"/>
                </a:lnTo>
                <a:lnTo>
                  <a:pt x="35" y="22"/>
                </a:lnTo>
                <a:lnTo>
                  <a:pt x="28" y="26"/>
                </a:lnTo>
                <a:lnTo>
                  <a:pt x="26" y="29"/>
                </a:lnTo>
                <a:lnTo>
                  <a:pt x="26" y="29"/>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40" name="Line 100"/>
          <p:cNvSpPr>
            <a:spLocks noChangeAspect="1" noChangeShapeType="1"/>
          </p:cNvSpPr>
          <p:nvPr/>
        </p:nvSpPr>
        <p:spPr bwMode="auto">
          <a:xfrm flipH="1" flipV="1">
            <a:off x="7366000" y="3523705"/>
            <a:ext cx="203200" cy="2127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41" name="Freeform 101"/>
          <p:cNvSpPr>
            <a:spLocks noChangeAspect="1"/>
          </p:cNvSpPr>
          <p:nvPr/>
        </p:nvSpPr>
        <p:spPr bwMode="auto">
          <a:xfrm>
            <a:off x="7321550" y="3479255"/>
            <a:ext cx="69850" cy="69850"/>
          </a:xfrm>
          <a:custGeom>
            <a:avLst/>
            <a:gdLst>
              <a:gd name="T0" fmla="*/ 26 w 38"/>
              <a:gd name="T1" fmla="*/ 29 h 38"/>
              <a:gd name="T2" fmla="*/ 26 w 38"/>
              <a:gd name="T3" fmla="*/ 29 h 38"/>
              <a:gd name="T4" fmla="*/ 21 w 38"/>
              <a:gd name="T5" fmla="*/ 33 h 38"/>
              <a:gd name="T6" fmla="*/ 19 w 38"/>
              <a:gd name="T7" fmla="*/ 38 h 38"/>
              <a:gd name="T8" fmla="*/ 19 w 38"/>
              <a:gd name="T9" fmla="*/ 38 h 38"/>
              <a:gd name="T10" fmla="*/ 12 w 38"/>
              <a:gd name="T11" fmla="*/ 19 h 38"/>
              <a:gd name="T12" fmla="*/ 0 w 38"/>
              <a:gd name="T13" fmla="*/ 0 h 38"/>
              <a:gd name="T14" fmla="*/ 0 w 38"/>
              <a:gd name="T15" fmla="*/ 0 h 38"/>
              <a:gd name="T16" fmla="*/ 19 w 38"/>
              <a:gd name="T17" fmla="*/ 12 h 38"/>
              <a:gd name="T18" fmla="*/ 38 w 38"/>
              <a:gd name="T19" fmla="*/ 21 h 38"/>
              <a:gd name="T20" fmla="*/ 38 w 38"/>
              <a:gd name="T21" fmla="*/ 21 h 38"/>
              <a:gd name="T22" fmla="*/ 31 w 38"/>
              <a:gd name="T23" fmla="*/ 24 h 38"/>
              <a:gd name="T24" fmla="*/ 26 w 38"/>
              <a:gd name="T25" fmla="*/ 29 h 38"/>
              <a:gd name="T26" fmla="*/ 26 w 38"/>
              <a:gd name="T27"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38">
                <a:moveTo>
                  <a:pt x="26" y="29"/>
                </a:moveTo>
                <a:lnTo>
                  <a:pt x="26" y="29"/>
                </a:lnTo>
                <a:lnTo>
                  <a:pt x="21" y="33"/>
                </a:lnTo>
                <a:lnTo>
                  <a:pt x="19" y="38"/>
                </a:lnTo>
                <a:lnTo>
                  <a:pt x="19" y="38"/>
                </a:lnTo>
                <a:lnTo>
                  <a:pt x="12" y="19"/>
                </a:lnTo>
                <a:lnTo>
                  <a:pt x="0" y="0"/>
                </a:lnTo>
                <a:lnTo>
                  <a:pt x="0" y="0"/>
                </a:lnTo>
                <a:lnTo>
                  <a:pt x="19" y="12"/>
                </a:lnTo>
                <a:lnTo>
                  <a:pt x="38" y="21"/>
                </a:lnTo>
                <a:lnTo>
                  <a:pt x="38" y="21"/>
                </a:lnTo>
                <a:lnTo>
                  <a:pt x="31" y="24"/>
                </a:lnTo>
                <a:lnTo>
                  <a:pt x="26" y="29"/>
                </a:lnTo>
                <a:lnTo>
                  <a:pt x="26" y="29"/>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42" name="Line 102"/>
          <p:cNvSpPr>
            <a:spLocks noChangeAspect="1" noChangeShapeType="1"/>
          </p:cNvSpPr>
          <p:nvPr/>
        </p:nvSpPr>
        <p:spPr bwMode="auto">
          <a:xfrm flipH="1" flipV="1">
            <a:off x="6030913" y="3269705"/>
            <a:ext cx="201612" cy="2143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43" name="Freeform 103"/>
          <p:cNvSpPr>
            <a:spLocks noChangeAspect="1"/>
          </p:cNvSpPr>
          <p:nvPr/>
        </p:nvSpPr>
        <p:spPr bwMode="auto">
          <a:xfrm>
            <a:off x="5986463" y="3220492"/>
            <a:ext cx="71437" cy="74613"/>
          </a:xfrm>
          <a:custGeom>
            <a:avLst/>
            <a:gdLst>
              <a:gd name="T0" fmla="*/ 27 w 39"/>
              <a:gd name="T1" fmla="*/ 29 h 41"/>
              <a:gd name="T2" fmla="*/ 27 w 39"/>
              <a:gd name="T3" fmla="*/ 29 h 41"/>
              <a:gd name="T4" fmla="*/ 22 w 39"/>
              <a:gd name="T5" fmla="*/ 34 h 41"/>
              <a:gd name="T6" fmla="*/ 20 w 39"/>
              <a:gd name="T7" fmla="*/ 41 h 41"/>
              <a:gd name="T8" fmla="*/ 20 w 39"/>
              <a:gd name="T9" fmla="*/ 41 h 41"/>
              <a:gd name="T10" fmla="*/ 10 w 39"/>
              <a:gd name="T11" fmla="*/ 19 h 41"/>
              <a:gd name="T12" fmla="*/ 0 w 39"/>
              <a:gd name="T13" fmla="*/ 0 h 41"/>
              <a:gd name="T14" fmla="*/ 0 w 39"/>
              <a:gd name="T15" fmla="*/ 0 h 41"/>
              <a:gd name="T16" fmla="*/ 20 w 39"/>
              <a:gd name="T17" fmla="*/ 12 h 41"/>
              <a:gd name="T18" fmla="*/ 39 w 39"/>
              <a:gd name="T19" fmla="*/ 22 h 41"/>
              <a:gd name="T20" fmla="*/ 39 w 39"/>
              <a:gd name="T21" fmla="*/ 22 h 41"/>
              <a:gd name="T22" fmla="*/ 32 w 39"/>
              <a:gd name="T23" fmla="*/ 27 h 41"/>
              <a:gd name="T24" fmla="*/ 27 w 39"/>
              <a:gd name="T25" fmla="*/ 29 h 41"/>
              <a:gd name="T26" fmla="*/ 27 w 39"/>
              <a:gd name="T27"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41">
                <a:moveTo>
                  <a:pt x="27" y="29"/>
                </a:moveTo>
                <a:lnTo>
                  <a:pt x="27" y="29"/>
                </a:lnTo>
                <a:lnTo>
                  <a:pt x="22" y="34"/>
                </a:lnTo>
                <a:lnTo>
                  <a:pt x="20" y="41"/>
                </a:lnTo>
                <a:lnTo>
                  <a:pt x="20" y="41"/>
                </a:lnTo>
                <a:lnTo>
                  <a:pt x="10" y="19"/>
                </a:lnTo>
                <a:lnTo>
                  <a:pt x="0" y="0"/>
                </a:lnTo>
                <a:lnTo>
                  <a:pt x="0" y="0"/>
                </a:lnTo>
                <a:lnTo>
                  <a:pt x="20" y="12"/>
                </a:lnTo>
                <a:lnTo>
                  <a:pt x="39" y="22"/>
                </a:lnTo>
                <a:lnTo>
                  <a:pt x="39" y="22"/>
                </a:lnTo>
                <a:lnTo>
                  <a:pt x="32" y="27"/>
                </a:lnTo>
                <a:lnTo>
                  <a:pt x="27" y="29"/>
                </a:lnTo>
                <a:lnTo>
                  <a:pt x="27" y="29"/>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344" name="Line 104"/>
          <p:cNvSpPr>
            <a:spLocks noChangeAspect="1" noChangeShapeType="1"/>
          </p:cNvSpPr>
          <p:nvPr/>
        </p:nvSpPr>
        <p:spPr bwMode="auto">
          <a:xfrm>
            <a:off x="5599113" y="2814092"/>
            <a:ext cx="204787" cy="2159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345" name="Freeform 105"/>
          <p:cNvSpPr>
            <a:spLocks noChangeAspect="1"/>
          </p:cNvSpPr>
          <p:nvPr/>
        </p:nvSpPr>
        <p:spPr bwMode="auto">
          <a:xfrm>
            <a:off x="5776913" y="3001417"/>
            <a:ext cx="71437" cy="71438"/>
          </a:xfrm>
          <a:custGeom>
            <a:avLst/>
            <a:gdLst>
              <a:gd name="T0" fmla="*/ 12 w 39"/>
              <a:gd name="T1" fmla="*/ 10 h 39"/>
              <a:gd name="T2" fmla="*/ 12 w 39"/>
              <a:gd name="T3" fmla="*/ 10 h 39"/>
              <a:gd name="T4" fmla="*/ 15 w 39"/>
              <a:gd name="T5" fmla="*/ 5 h 39"/>
              <a:gd name="T6" fmla="*/ 17 w 39"/>
              <a:gd name="T7" fmla="*/ 0 h 39"/>
              <a:gd name="T8" fmla="*/ 17 w 39"/>
              <a:gd name="T9" fmla="*/ 0 h 39"/>
              <a:gd name="T10" fmla="*/ 27 w 39"/>
              <a:gd name="T11" fmla="*/ 20 h 39"/>
              <a:gd name="T12" fmla="*/ 39 w 39"/>
              <a:gd name="T13" fmla="*/ 39 h 39"/>
              <a:gd name="T14" fmla="*/ 39 w 39"/>
              <a:gd name="T15" fmla="*/ 39 h 39"/>
              <a:gd name="T16" fmla="*/ 19 w 39"/>
              <a:gd name="T17" fmla="*/ 27 h 39"/>
              <a:gd name="T18" fmla="*/ 0 w 39"/>
              <a:gd name="T19" fmla="*/ 17 h 39"/>
              <a:gd name="T20" fmla="*/ 0 w 39"/>
              <a:gd name="T21" fmla="*/ 17 h 39"/>
              <a:gd name="T22" fmla="*/ 7 w 39"/>
              <a:gd name="T23" fmla="*/ 15 h 39"/>
              <a:gd name="T24" fmla="*/ 12 w 39"/>
              <a:gd name="T25" fmla="*/ 10 h 39"/>
              <a:gd name="T26" fmla="*/ 12 w 39"/>
              <a:gd name="T27"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9">
                <a:moveTo>
                  <a:pt x="12" y="10"/>
                </a:moveTo>
                <a:lnTo>
                  <a:pt x="12" y="10"/>
                </a:lnTo>
                <a:lnTo>
                  <a:pt x="15" y="5"/>
                </a:lnTo>
                <a:lnTo>
                  <a:pt x="17" y="0"/>
                </a:lnTo>
                <a:lnTo>
                  <a:pt x="17" y="0"/>
                </a:lnTo>
                <a:lnTo>
                  <a:pt x="27" y="20"/>
                </a:lnTo>
                <a:lnTo>
                  <a:pt x="39" y="39"/>
                </a:lnTo>
                <a:lnTo>
                  <a:pt x="39" y="39"/>
                </a:lnTo>
                <a:lnTo>
                  <a:pt x="19" y="27"/>
                </a:lnTo>
                <a:lnTo>
                  <a:pt x="0" y="17"/>
                </a:lnTo>
                <a:lnTo>
                  <a:pt x="0" y="17"/>
                </a:lnTo>
                <a:lnTo>
                  <a:pt x="7" y="15"/>
                </a:lnTo>
                <a:lnTo>
                  <a:pt x="12" y="10"/>
                </a:lnTo>
                <a:lnTo>
                  <a:pt x="12" y="10"/>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0421" name="Rectangle 181"/>
          <p:cNvSpPr>
            <a:spLocks noChangeAspect="1" noChangeArrowheads="1"/>
          </p:cNvSpPr>
          <p:nvPr/>
        </p:nvSpPr>
        <p:spPr bwMode="auto">
          <a:xfrm>
            <a:off x="7234238" y="2048917"/>
            <a:ext cx="11461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Total error due to drift</a:t>
            </a:r>
          </a:p>
        </p:txBody>
      </p:sp>
      <p:sp>
        <p:nvSpPr>
          <p:cNvPr id="10422" name="Rectangle 182"/>
          <p:cNvSpPr>
            <a:spLocks noChangeAspect="1" noChangeArrowheads="1"/>
          </p:cNvSpPr>
          <p:nvPr/>
        </p:nvSpPr>
        <p:spPr bwMode="auto">
          <a:xfrm>
            <a:off x="5589588" y="1861592"/>
            <a:ext cx="22367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Characteristic with zero and sensitivity drift</a:t>
            </a:r>
          </a:p>
        </p:txBody>
      </p:sp>
      <p:sp>
        <p:nvSpPr>
          <p:cNvPr id="10423" name="Rectangle 183"/>
          <p:cNvSpPr>
            <a:spLocks noChangeAspect="1" noChangeArrowheads="1"/>
          </p:cNvSpPr>
          <p:nvPr/>
        </p:nvSpPr>
        <p:spPr bwMode="auto">
          <a:xfrm>
            <a:off x="4579938" y="3790405"/>
            <a:ext cx="3444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Zero</a:t>
            </a:r>
          </a:p>
          <a:p>
            <a:r>
              <a:rPr lang="en-US" sz="1000" smtClean="0">
                <a:solidFill>
                  <a:srgbClr val="000000"/>
                </a:solidFill>
                <a:latin typeface="Times New Roman" pitchFamily="18" charset="0"/>
              </a:rPr>
              <a:t>drift</a:t>
            </a:r>
          </a:p>
        </p:txBody>
      </p:sp>
      <p:sp>
        <p:nvSpPr>
          <p:cNvPr id="10425" name="Rectangle 185"/>
          <p:cNvSpPr>
            <a:spLocks noChangeAspect="1" noChangeArrowheads="1"/>
          </p:cNvSpPr>
          <p:nvPr/>
        </p:nvSpPr>
        <p:spPr bwMode="auto">
          <a:xfrm>
            <a:off x="5341938" y="2512467"/>
            <a:ext cx="64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Sensitivity</a:t>
            </a:r>
          </a:p>
          <a:p>
            <a:r>
              <a:rPr lang="en-US" sz="1000" smtClean="0">
                <a:solidFill>
                  <a:srgbClr val="000000"/>
                </a:solidFill>
                <a:latin typeface="Times New Roman" pitchFamily="18" charset="0"/>
              </a:rPr>
              <a:t>drift</a:t>
            </a:r>
          </a:p>
        </p:txBody>
      </p:sp>
      <p:sp>
        <p:nvSpPr>
          <p:cNvPr id="10428" name="Rectangle 188"/>
          <p:cNvSpPr>
            <a:spLocks noChangeAspect="1" noChangeArrowheads="1"/>
          </p:cNvSpPr>
          <p:nvPr/>
        </p:nvSpPr>
        <p:spPr bwMode="auto">
          <a:xfrm>
            <a:off x="7467600" y="3690392"/>
            <a:ext cx="911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800" smtClean="0">
                <a:solidFill>
                  <a:srgbClr val="000000"/>
                </a:solidFill>
                <a:latin typeface="Symbol" pitchFamily="18" charset="2"/>
              </a:rPr>
              <a:t>-</a:t>
            </a:r>
            <a:r>
              <a:rPr lang="en-US" sz="1000" smtClean="0">
                <a:solidFill>
                  <a:srgbClr val="000000"/>
                </a:solidFill>
                <a:latin typeface="Times New Roman" pitchFamily="18" charset="0"/>
              </a:rPr>
              <a:t> Sensitivity drift</a:t>
            </a:r>
          </a:p>
        </p:txBody>
      </p:sp>
      <p:sp>
        <p:nvSpPr>
          <p:cNvPr id="10430" name="Rectangle 190"/>
          <p:cNvSpPr>
            <a:spLocks noChangeAspect="1" noChangeArrowheads="1"/>
          </p:cNvSpPr>
          <p:nvPr/>
        </p:nvSpPr>
        <p:spPr bwMode="auto">
          <a:xfrm>
            <a:off x="7162800" y="3160167"/>
            <a:ext cx="6111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800" smtClean="0">
                <a:solidFill>
                  <a:srgbClr val="000000"/>
                </a:solidFill>
                <a:latin typeface="Symbol" pitchFamily="18" charset="2"/>
              </a:rPr>
              <a:t>-</a:t>
            </a:r>
            <a:r>
              <a:rPr lang="en-US" sz="1000" smtClean="0">
                <a:solidFill>
                  <a:srgbClr val="000000"/>
                </a:solidFill>
                <a:latin typeface="Times New Roman" pitchFamily="18" charset="0"/>
              </a:rPr>
              <a:t> Zero drift</a:t>
            </a:r>
          </a:p>
        </p:txBody>
      </p:sp>
      <p:sp>
        <p:nvSpPr>
          <p:cNvPr id="10455" name="Rectangle 215"/>
          <p:cNvSpPr>
            <a:spLocks noChangeAspect="1" noChangeArrowheads="1"/>
          </p:cNvSpPr>
          <p:nvPr/>
        </p:nvSpPr>
        <p:spPr bwMode="auto">
          <a:xfrm>
            <a:off x="4572000" y="4709567"/>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(b)</a:t>
            </a:r>
          </a:p>
        </p:txBody>
      </p:sp>
      <p:sp>
        <p:nvSpPr>
          <p:cNvPr id="10460" name="Rectangle 220"/>
          <p:cNvSpPr>
            <a:spLocks noChangeAspect="1" noChangeArrowheads="1"/>
          </p:cNvSpPr>
          <p:nvPr/>
        </p:nvSpPr>
        <p:spPr bwMode="auto">
          <a:xfrm>
            <a:off x="5181600" y="2090192"/>
            <a:ext cx="558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1000" i="1" smtClean="0">
                <a:solidFill>
                  <a:srgbClr val="000000"/>
                </a:solidFill>
                <a:latin typeface="Times New Roman" pitchFamily="18" charset="0"/>
              </a:rPr>
              <a:t>y </a:t>
            </a:r>
            <a:r>
              <a:rPr lang="en-US" sz="1000" smtClean="0">
                <a:solidFill>
                  <a:srgbClr val="000000"/>
                </a:solidFill>
                <a:latin typeface="Times New Roman" pitchFamily="18" charset="0"/>
              </a:rPr>
              <a:t>(Output)</a:t>
            </a:r>
          </a:p>
        </p:txBody>
      </p:sp>
      <p:sp>
        <p:nvSpPr>
          <p:cNvPr id="10470" name="Line 230"/>
          <p:cNvSpPr>
            <a:spLocks noChangeAspect="1" noChangeShapeType="1"/>
          </p:cNvSpPr>
          <p:nvPr/>
        </p:nvSpPr>
        <p:spPr bwMode="auto">
          <a:xfrm>
            <a:off x="4579938" y="3771355"/>
            <a:ext cx="3238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471" name="Line 231"/>
          <p:cNvSpPr>
            <a:spLocks noChangeAspect="1" noChangeShapeType="1"/>
          </p:cNvSpPr>
          <p:nvPr/>
        </p:nvSpPr>
        <p:spPr bwMode="auto">
          <a:xfrm>
            <a:off x="4579938" y="4084092"/>
            <a:ext cx="3238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472" name="Line 232"/>
          <p:cNvSpPr>
            <a:spLocks noChangeAspect="1" noChangeShapeType="1"/>
          </p:cNvSpPr>
          <p:nvPr/>
        </p:nvSpPr>
        <p:spPr bwMode="auto">
          <a:xfrm>
            <a:off x="4741863" y="4149180"/>
            <a:ext cx="1587" cy="1254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473" name="Line 233"/>
          <p:cNvSpPr>
            <a:spLocks noChangeAspect="1" noChangeShapeType="1"/>
          </p:cNvSpPr>
          <p:nvPr/>
        </p:nvSpPr>
        <p:spPr bwMode="auto">
          <a:xfrm>
            <a:off x="4741863" y="3584030"/>
            <a:ext cx="1587" cy="1222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0477" name="Rectangle 237"/>
          <p:cNvSpPr>
            <a:spLocks noChangeAspect="1" noChangeArrowheads="1"/>
          </p:cNvSpPr>
          <p:nvPr/>
        </p:nvSpPr>
        <p:spPr bwMode="auto">
          <a:xfrm>
            <a:off x="7848600" y="4515892"/>
            <a:ext cx="5254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a:t>
            </a:r>
            <a:r>
              <a:rPr lang="en-US" sz="1000" i="1" smtClean="0">
                <a:solidFill>
                  <a:srgbClr val="000000"/>
                </a:solidFill>
                <a:latin typeface="Times New Roman" pitchFamily="18" charset="0"/>
              </a:rPr>
              <a:t>x</a:t>
            </a:r>
            <a:r>
              <a:rPr lang="en-US" sz="1200" baseline="-25000" smtClean="0">
                <a:solidFill>
                  <a:srgbClr val="000000"/>
                </a:solidFill>
                <a:latin typeface="Times New Roman" pitchFamily="18" charset="0"/>
              </a:rPr>
              <a:t>d</a:t>
            </a:r>
            <a:r>
              <a:rPr lang="en-US" sz="1000" smtClean="0">
                <a:solidFill>
                  <a:srgbClr val="000000"/>
                </a:solidFill>
                <a:latin typeface="Times New Roman" pitchFamily="18" charset="0"/>
              </a:rPr>
              <a:t> (Input)</a:t>
            </a:r>
          </a:p>
        </p:txBody>
      </p:sp>
      <p:pic>
        <p:nvPicPr>
          <p:cNvPr id="10478" name="Picture 238" descr="Fig1-3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13992"/>
            <a:ext cx="3994150" cy="2816225"/>
          </a:xfrm>
          <a:prstGeom prst="rect">
            <a:avLst/>
          </a:prstGeom>
          <a:noFill/>
          <a:extLst>
            <a:ext uri="{909E8E84-426E-40DD-AFC4-6F175D3DCCD1}">
              <a14:hiddenFill xmlns:a14="http://schemas.microsoft.com/office/drawing/2010/main">
                <a:solidFill>
                  <a:srgbClr val="FFFFFF"/>
                </a:solidFill>
              </a14:hiddenFill>
            </a:ext>
          </a:extLst>
        </p:spPr>
      </p:pic>
      <p:pic>
        <p:nvPicPr>
          <p:cNvPr id="10479" name="Picture 239" descr="Fig1-3b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5438" y="1556792"/>
            <a:ext cx="5008562" cy="34258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11</a:t>
            </a:fld>
            <a:endParaRPr lang="en-US"/>
          </a:p>
        </p:txBody>
      </p:sp>
      <p:sp>
        <p:nvSpPr>
          <p:cNvPr id="3" name="Title 2"/>
          <p:cNvSpPr>
            <a:spLocks noGrp="1"/>
          </p:cNvSpPr>
          <p:nvPr>
            <p:ph type="title" idx="4294967295"/>
          </p:nvPr>
        </p:nvSpPr>
        <p:spPr>
          <a:xfrm>
            <a:off x="0" y="274638"/>
            <a:ext cx="8229600" cy="1143000"/>
          </a:xfrm>
        </p:spPr>
        <p:txBody>
          <a:bodyPr/>
          <a:lstStyle/>
          <a:p>
            <a:r>
              <a:rPr lang="tr-TR" dirty="0" smtClean="0"/>
              <a:t>Sürüklenmeler</a:t>
            </a:r>
            <a:endParaRPr lang="en-US" dirty="0"/>
          </a:p>
        </p:txBody>
      </p:sp>
      <p:sp>
        <p:nvSpPr>
          <p:cNvPr id="4" name="Rectangle 3"/>
          <p:cNvSpPr/>
          <p:nvPr/>
        </p:nvSpPr>
        <p:spPr>
          <a:xfrm>
            <a:off x="2201369" y="5445224"/>
            <a:ext cx="6353021" cy="646331"/>
          </a:xfrm>
          <a:prstGeom prst="rect">
            <a:avLst/>
          </a:prstGeom>
        </p:spPr>
        <p:txBody>
          <a:bodyPr wrap="none">
            <a:spAutoFit/>
          </a:bodyPr>
          <a:lstStyle/>
          <a:p>
            <a:r>
              <a:rPr lang="tr-TR" dirty="0" smtClean="0">
                <a:cs typeface="Times New Roman" pitchFamily="18" charset="0"/>
              </a:rPr>
              <a:t>Duyarlılık (sensitivity) = çıkış / giriş</a:t>
            </a:r>
          </a:p>
          <a:p>
            <a:r>
              <a:rPr lang="tr-TR" dirty="0"/>
              <a:t>Sıfır ve Duyarlılık Sürüklenmeleri (Zero and Sensitivity </a:t>
            </a:r>
            <a:r>
              <a:rPr lang="tr-TR" dirty="0" smtClean="0"/>
              <a:t>drifts)</a:t>
            </a:r>
            <a:endParaRPr lang="en-US" dirty="0"/>
          </a:p>
        </p:txBody>
      </p:sp>
      <p:sp>
        <p:nvSpPr>
          <p:cNvPr id="201"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92372999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183481" y="2319483"/>
            <a:ext cx="6647383" cy="3136861"/>
            <a:chOff x="1266825" y="990600"/>
            <a:chExt cx="6647383" cy="3136861"/>
          </a:xfrm>
        </p:grpSpPr>
        <p:sp>
          <p:nvSpPr>
            <p:cNvPr id="116739" name="Line 3"/>
            <p:cNvSpPr>
              <a:spLocks noChangeShapeType="1"/>
            </p:cNvSpPr>
            <p:nvPr/>
          </p:nvSpPr>
          <p:spPr bwMode="auto">
            <a:xfrm>
              <a:off x="6086475" y="1865313"/>
              <a:ext cx="1588"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740" name="Freeform 4"/>
            <p:cNvSpPr>
              <a:spLocks noChangeAspect="1"/>
            </p:cNvSpPr>
            <p:nvPr/>
          </p:nvSpPr>
          <p:spPr bwMode="auto">
            <a:xfrm>
              <a:off x="1524000" y="2379663"/>
              <a:ext cx="3548063" cy="1146175"/>
            </a:xfrm>
            <a:custGeom>
              <a:avLst/>
              <a:gdLst>
                <a:gd name="T0" fmla="*/ 1022 w 1022"/>
                <a:gd name="T1" fmla="*/ 0 h 330"/>
                <a:gd name="T2" fmla="*/ 0 w 1022"/>
                <a:gd name="T3" fmla="*/ 0 h 330"/>
                <a:gd name="T4" fmla="*/ 0 w 1022"/>
                <a:gd name="T5" fmla="*/ 330 h 330"/>
                <a:gd name="T6" fmla="*/ 926 w 1022"/>
                <a:gd name="T7" fmla="*/ 330 h 330"/>
                <a:gd name="T8" fmla="*/ 926 w 1022"/>
                <a:gd name="T9" fmla="*/ 152 h 330"/>
                <a:gd name="T10" fmla="*/ 1022 w 1022"/>
                <a:gd name="T11" fmla="*/ 152 h 330"/>
              </a:gdLst>
              <a:ahLst/>
              <a:cxnLst>
                <a:cxn ang="0">
                  <a:pos x="T0" y="T1"/>
                </a:cxn>
                <a:cxn ang="0">
                  <a:pos x="T2" y="T3"/>
                </a:cxn>
                <a:cxn ang="0">
                  <a:pos x="T4" y="T5"/>
                </a:cxn>
                <a:cxn ang="0">
                  <a:pos x="T6" y="T7"/>
                </a:cxn>
                <a:cxn ang="0">
                  <a:pos x="T8" y="T9"/>
                </a:cxn>
                <a:cxn ang="0">
                  <a:pos x="T10" y="T11"/>
                </a:cxn>
              </a:cxnLst>
              <a:rect l="0" t="0" r="r" b="b"/>
              <a:pathLst>
                <a:path w="1022" h="330">
                  <a:moveTo>
                    <a:pt x="1022" y="0"/>
                  </a:moveTo>
                  <a:lnTo>
                    <a:pt x="0" y="0"/>
                  </a:lnTo>
                  <a:lnTo>
                    <a:pt x="0" y="330"/>
                  </a:lnTo>
                  <a:lnTo>
                    <a:pt x="926" y="330"/>
                  </a:lnTo>
                  <a:lnTo>
                    <a:pt x="926" y="152"/>
                  </a:lnTo>
                  <a:lnTo>
                    <a:pt x="1022" y="15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41" name="Line 5"/>
            <p:cNvSpPr>
              <a:spLocks noChangeAspect="1" noChangeShapeType="1"/>
            </p:cNvSpPr>
            <p:nvPr/>
          </p:nvSpPr>
          <p:spPr bwMode="auto">
            <a:xfrm>
              <a:off x="6578600" y="2581275"/>
              <a:ext cx="9937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42" name="Freeform 6"/>
            <p:cNvSpPr>
              <a:spLocks noChangeAspect="1"/>
            </p:cNvSpPr>
            <p:nvPr/>
          </p:nvSpPr>
          <p:spPr bwMode="auto">
            <a:xfrm>
              <a:off x="5072063" y="1949450"/>
              <a:ext cx="1506537" cy="1381125"/>
            </a:xfrm>
            <a:custGeom>
              <a:avLst/>
              <a:gdLst>
                <a:gd name="T0" fmla="*/ 434 w 434"/>
                <a:gd name="T1" fmla="*/ 184 h 398"/>
                <a:gd name="T2" fmla="*/ 434 w 434"/>
                <a:gd name="T3" fmla="*/ 184 h 398"/>
                <a:gd name="T4" fmla="*/ 0 w 434"/>
                <a:gd name="T5" fmla="*/ 398 h 398"/>
                <a:gd name="T6" fmla="*/ 0 w 434"/>
                <a:gd name="T7" fmla="*/ 0 h 398"/>
                <a:gd name="T8" fmla="*/ 434 w 434"/>
                <a:gd name="T9" fmla="*/ 184 h 398"/>
              </a:gdLst>
              <a:ahLst/>
              <a:cxnLst>
                <a:cxn ang="0">
                  <a:pos x="T0" y="T1"/>
                </a:cxn>
                <a:cxn ang="0">
                  <a:pos x="T2" y="T3"/>
                </a:cxn>
                <a:cxn ang="0">
                  <a:pos x="T4" y="T5"/>
                </a:cxn>
                <a:cxn ang="0">
                  <a:pos x="T6" y="T7"/>
                </a:cxn>
                <a:cxn ang="0">
                  <a:pos x="T8" y="T9"/>
                </a:cxn>
              </a:cxnLst>
              <a:rect l="0" t="0" r="r" b="b"/>
              <a:pathLst>
                <a:path w="434" h="398">
                  <a:moveTo>
                    <a:pt x="434" y="184"/>
                  </a:moveTo>
                  <a:lnTo>
                    <a:pt x="434" y="184"/>
                  </a:lnTo>
                  <a:lnTo>
                    <a:pt x="0" y="398"/>
                  </a:lnTo>
                  <a:lnTo>
                    <a:pt x="0" y="0"/>
                  </a:lnTo>
                  <a:lnTo>
                    <a:pt x="434" y="184"/>
                  </a:lnTo>
                  <a:close/>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43" name="Line 7"/>
            <p:cNvSpPr>
              <a:spLocks noChangeAspect="1" noChangeShapeType="1"/>
            </p:cNvSpPr>
            <p:nvPr/>
          </p:nvSpPr>
          <p:spPr bwMode="auto">
            <a:xfrm>
              <a:off x="2635250" y="2990850"/>
              <a:ext cx="3175" cy="5349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44" name="Line 8"/>
            <p:cNvSpPr>
              <a:spLocks noChangeAspect="1" noChangeShapeType="1"/>
            </p:cNvSpPr>
            <p:nvPr/>
          </p:nvSpPr>
          <p:spPr bwMode="auto">
            <a:xfrm>
              <a:off x="2635250" y="2373313"/>
              <a:ext cx="3175" cy="5270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45" name="Freeform 9"/>
            <p:cNvSpPr>
              <a:spLocks noChangeAspect="1"/>
            </p:cNvSpPr>
            <p:nvPr/>
          </p:nvSpPr>
          <p:spPr bwMode="auto">
            <a:xfrm>
              <a:off x="5961063" y="1663700"/>
              <a:ext cx="1096962" cy="923925"/>
            </a:xfrm>
            <a:custGeom>
              <a:avLst/>
              <a:gdLst>
                <a:gd name="T0" fmla="*/ 0 w 316"/>
                <a:gd name="T1" fmla="*/ 0 h 266"/>
                <a:gd name="T2" fmla="*/ 316 w 316"/>
                <a:gd name="T3" fmla="*/ 0 h 266"/>
                <a:gd name="T4" fmla="*/ 316 w 316"/>
                <a:gd name="T5" fmla="*/ 266 h 266"/>
              </a:gdLst>
              <a:ahLst/>
              <a:cxnLst>
                <a:cxn ang="0">
                  <a:pos x="T0" y="T1"/>
                </a:cxn>
                <a:cxn ang="0">
                  <a:pos x="T2" y="T3"/>
                </a:cxn>
                <a:cxn ang="0">
                  <a:pos x="T4" y="T5"/>
                </a:cxn>
              </a:cxnLst>
              <a:rect l="0" t="0" r="r" b="b"/>
              <a:pathLst>
                <a:path w="316" h="266">
                  <a:moveTo>
                    <a:pt x="0" y="0"/>
                  </a:moveTo>
                  <a:lnTo>
                    <a:pt x="316" y="0"/>
                  </a:lnTo>
                  <a:lnTo>
                    <a:pt x="316" y="26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46" name="Freeform 10"/>
            <p:cNvSpPr>
              <a:spLocks noChangeAspect="1"/>
            </p:cNvSpPr>
            <p:nvPr/>
          </p:nvSpPr>
          <p:spPr bwMode="auto">
            <a:xfrm>
              <a:off x="4745038" y="1663700"/>
              <a:ext cx="1125537" cy="709613"/>
            </a:xfrm>
            <a:custGeom>
              <a:avLst/>
              <a:gdLst>
                <a:gd name="T0" fmla="*/ 324 w 324"/>
                <a:gd name="T1" fmla="*/ 0 h 204"/>
                <a:gd name="T2" fmla="*/ 0 w 324"/>
                <a:gd name="T3" fmla="*/ 0 h 204"/>
                <a:gd name="T4" fmla="*/ 0 w 324"/>
                <a:gd name="T5" fmla="*/ 204 h 204"/>
              </a:gdLst>
              <a:ahLst/>
              <a:cxnLst>
                <a:cxn ang="0">
                  <a:pos x="T0" y="T1"/>
                </a:cxn>
                <a:cxn ang="0">
                  <a:pos x="T2" y="T3"/>
                </a:cxn>
                <a:cxn ang="0">
                  <a:pos x="T4" y="T5"/>
                </a:cxn>
              </a:cxnLst>
              <a:rect l="0" t="0" r="r" b="b"/>
              <a:pathLst>
                <a:path w="324" h="204">
                  <a:moveTo>
                    <a:pt x="324" y="0"/>
                  </a:moveTo>
                  <a:lnTo>
                    <a:pt x="0" y="0"/>
                  </a:lnTo>
                  <a:lnTo>
                    <a:pt x="0" y="20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47" name="Freeform 11"/>
            <p:cNvSpPr>
              <a:spLocks noChangeAspect="1"/>
            </p:cNvSpPr>
            <p:nvPr/>
          </p:nvSpPr>
          <p:spPr bwMode="auto">
            <a:xfrm>
              <a:off x="1266825" y="2692400"/>
              <a:ext cx="520700" cy="520700"/>
            </a:xfrm>
            <a:custGeom>
              <a:avLst/>
              <a:gdLst>
                <a:gd name="T0" fmla="*/ 74 w 150"/>
                <a:gd name="T1" fmla="*/ 150 h 150"/>
                <a:gd name="T2" fmla="*/ 74 w 150"/>
                <a:gd name="T3" fmla="*/ 150 h 150"/>
                <a:gd name="T4" fmla="*/ 90 w 150"/>
                <a:gd name="T5" fmla="*/ 148 h 150"/>
                <a:gd name="T6" fmla="*/ 104 w 150"/>
                <a:gd name="T7" fmla="*/ 144 h 150"/>
                <a:gd name="T8" fmla="*/ 116 w 150"/>
                <a:gd name="T9" fmla="*/ 138 h 150"/>
                <a:gd name="T10" fmla="*/ 128 w 150"/>
                <a:gd name="T11" fmla="*/ 128 h 150"/>
                <a:gd name="T12" fmla="*/ 138 w 150"/>
                <a:gd name="T13" fmla="*/ 116 h 150"/>
                <a:gd name="T14" fmla="*/ 144 w 150"/>
                <a:gd name="T15" fmla="*/ 104 h 150"/>
                <a:gd name="T16" fmla="*/ 148 w 150"/>
                <a:gd name="T17" fmla="*/ 90 h 150"/>
                <a:gd name="T18" fmla="*/ 150 w 150"/>
                <a:gd name="T19" fmla="*/ 74 h 150"/>
                <a:gd name="T20" fmla="*/ 150 w 150"/>
                <a:gd name="T21" fmla="*/ 74 h 150"/>
                <a:gd name="T22" fmla="*/ 148 w 150"/>
                <a:gd name="T23" fmla="*/ 60 h 150"/>
                <a:gd name="T24" fmla="*/ 144 w 150"/>
                <a:gd name="T25" fmla="*/ 46 h 150"/>
                <a:gd name="T26" fmla="*/ 138 w 150"/>
                <a:gd name="T27" fmla="*/ 32 h 150"/>
                <a:gd name="T28" fmla="*/ 128 w 150"/>
                <a:gd name="T29" fmla="*/ 22 h 150"/>
                <a:gd name="T30" fmla="*/ 116 w 150"/>
                <a:gd name="T31" fmla="*/ 12 h 150"/>
                <a:gd name="T32" fmla="*/ 104 w 150"/>
                <a:gd name="T33" fmla="*/ 6 h 150"/>
                <a:gd name="T34" fmla="*/ 90 w 150"/>
                <a:gd name="T35" fmla="*/ 0 h 150"/>
                <a:gd name="T36" fmla="*/ 74 w 150"/>
                <a:gd name="T37" fmla="*/ 0 h 150"/>
                <a:gd name="T38" fmla="*/ 74 w 150"/>
                <a:gd name="T39" fmla="*/ 0 h 150"/>
                <a:gd name="T40" fmla="*/ 60 w 150"/>
                <a:gd name="T41" fmla="*/ 0 h 150"/>
                <a:gd name="T42" fmla="*/ 46 w 150"/>
                <a:gd name="T43" fmla="*/ 6 h 150"/>
                <a:gd name="T44" fmla="*/ 32 w 150"/>
                <a:gd name="T45" fmla="*/ 12 h 150"/>
                <a:gd name="T46" fmla="*/ 22 w 150"/>
                <a:gd name="T47" fmla="*/ 22 h 150"/>
                <a:gd name="T48" fmla="*/ 12 w 150"/>
                <a:gd name="T49" fmla="*/ 32 h 150"/>
                <a:gd name="T50" fmla="*/ 6 w 150"/>
                <a:gd name="T51" fmla="*/ 46 h 150"/>
                <a:gd name="T52" fmla="*/ 0 w 150"/>
                <a:gd name="T53" fmla="*/ 60 h 150"/>
                <a:gd name="T54" fmla="*/ 0 w 150"/>
                <a:gd name="T55" fmla="*/ 74 h 150"/>
                <a:gd name="T56" fmla="*/ 0 w 150"/>
                <a:gd name="T57" fmla="*/ 74 h 150"/>
                <a:gd name="T58" fmla="*/ 0 w 150"/>
                <a:gd name="T59" fmla="*/ 90 h 150"/>
                <a:gd name="T60" fmla="*/ 6 w 150"/>
                <a:gd name="T61" fmla="*/ 104 h 150"/>
                <a:gd name="T62" fmla="*/ 12 w 150"/>
                <a:gd name="T63" fmla="*/ 116 h 150"/>
                <a:gd name="T64" fmla="*/ 22 w 150"/>
                <a:gd name="T65" fmla="*/ 128 h 150"/>
                <a:gd name="T66" fmla="*/ 32 w 150"/>
                <a:gd name="T67" fmla="*/ 138 h 150"/>
                <a:gd name="T68" fmla="*/ 46 w 150"/>
                <a:gd name="T69" fmla="*/ 144 h 150"/>
                <a:gd name="T70" fmla="*/ 60 w 150"/>
                <a:gd name="T71" fmla="*/ 148 h 150"/>
                <a:gd name="T72" fmla="*/ 74 w 150"/>
                <a:gd name="T73" fmla="*/ 150 h 150"/>
                <a:gd name="T74" fmla="*/ 74 w 150"/>
                <a:gd name="T7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150">
                  <a:moveTo>
                    <a:pt x="74" y="150"/>
                  </a:moveTo>
                  <a:lnTo>
                    <a:pt x="74" y="150"/>
                  </a:lnTo>
                  <a:lnTo>
                    <a:pt x="90" y="148"/>
                  </a:lnTo>
                  <a:lnTo>
                    <a:pt x="104" y="144"/>
                  </a:lnTo>
                  <a:lnTo>
                    <a:pt x="116" y="138"/>
                  </a:lnTo>
                  <a:lnTo>
                    <a:pt x="128" y="128"/>
                  </a:lnTo>
                  <a:lnTo>
                    <a:pt x="138" y="116"/>
                  </a:lnTo>
                  <a:lnTo>
                    <a:pt x="144" y="104"/>
                  </a:lnTo>
                  <a:lnTo>
                    <a:pt x="148" y="90"/>
                  </a:lnTo>
                  <a:lnTo>
                    <a:pt x="150" y="74"/>
                  </a:lnTo>
                  <a:lnTo>
                    <a:pt x="150" y="74"/>
                  </a:lnTo>
                  <a:lnTo>
                    <a:pt x="148" y="60"/>
                  </a:lnTo>
                  <a:lnTo>
                    <a:pt x="144" y="46"/>
                  </a:lnTo>
                  <a:lnTo>
                    <a:pt x="138" y="32"/>
                  </a:lnTo>
                  <a:lnTo>
                    <a:pt x="128" y="22"/>
                  </a:lnTo>
                  <a:lnTo>
                    <a:pt x="116" y="12"/>
                  </a:lnTo>
                  <a:lnTo>
                    <a:pt x="104" y="6"/>
                  </a:lnTo>
                  <a:lnTo>
                    <a:pt x="90" y="0"/>
                  </a:lnTo>
                  <a:lnTo>
                    <a:pt x="74" y="0"/>
                  </a:lnTo>
                  <a:lnTo>
                    <a:pt x="74" y="0"/>
                  </a:lnTo>
                  <a:lnTo>
                    <a:pt x="60" y="0"/>
                  </a:lnTo>
                  <a:lnTo>
                    <a:pt x="46" y="6"/>
                  </a:lnTo>
                  <a:lnTo>
                    <a:pt x="32" y="12"/>
                  </a:lnTo>
                  <a:lnTo>
                    <a:pt x="22" y="22"/>
                  </a:lnTo>
                  <a:lnTo>
                    <a:pt x="12" y="32"/>
                  </a:lnTo>
                  <a:lnTo>
                    <a:pt x="6" y="46"/>
                  </a:lnTo>
                  <a:lnTo>
                    <a:pt x="0" y="60"/>
                  </a:lnTo>
                  <a:lnTo>
                    <a:pt x="0" y="74"/>
                  </a:lnTo>
                  <a:lnTo>
                    <a:pt x="0" y="74"/>
                  </a:lnTo>
                  <a:lnTo>
                    <a:pt x="0" y="90"/>
                  </a:lnTo>
                  <a:lnTo>
                    <a:pt x="6" y="104"/>
                  </a:lnTo>
                  <a:lnTo>
                    <a:pt x="12" y="116"/>
                  </a:lnTo>
                  <a:lnTo>
                    <a:pt x="22" y="128"/>
                  </a:lnTo>
                  <a:lnTo>
                    <a:pt x="32" y="138"/>
                  </a:lnTo>
                  <a:lnTo>
                    <a:pt x="46" y="144"/>
                  </a:lnTo>
                  <a:lnTo>
                    <a:pt x="60" y="148"/>
                  </a:lnTo>
                  <a:lnTo>
                    <a:pt x="74" y="150"/>
                  </a:lnTo>
                  <a:lnTo>
                    <a:pt x="74" y="150"/>
                  </a:lnTo>
                  <a:close/>
                </a:path>
              </a:pathLst>
            </a:custGeom>
            <a:solidFill>
              <a:srgbClr val="FFFFFF"/>
            </a:solidFill>
            <a:ln w="6350">
              <a:solidFill>
                <a:srgbClr val="000000"/>
              </a:solidFill>
              <a:prstDash val="solid"/>
              <a:round/>
              <a:headEnd/>
              <a:tailEnd/>
            </a:ln>
          </p:spPr>
          <p:txBody>
            <a:bodyPr/>
            <a:lstStyle/>
            <a:p>
              <a:endParaRPr lang="en-US"/>
            </a:p>
          </p:txBody>
        </p:sp>
        <p:sp>
          <p:nvSpPr>
            <p:cNvPr id="116748" name="Freeform 12"/>
            <p:cNvSpPr>
              <a:spLocks noChangeAspect="1"/>
            </p:cNvSpPr>
            <p:nvPr/>
          </p:nvSpPr>
          <p:spPr bwMode="auto">
            <a:xfrm>
              <a:off x="6107113" y="990600"/>
              <a:ext cx="47625" cy="76200"/>
            </a:xfrm>
            <a:custGeom>
              <a:avLst/>
              <a:gdLst>
                <a:gd name="T0" fmla="*/ 14 w 14"/>
                <a:gd name="T1" fmla="*/ 22 h 22"/>
                <a:gd name="T2" fmla="*/ 2 w 14"/>
                <a:gd name="T3" fmla="*/ 0 h 22"/>
                <a:gd name="T4" fmla="*/ 0 w 14"/>
                <a:gd name="T5" fmla="*/ 8 h 22"/>
              </a:gdLst>
              <a:ahLst/>
              <a:cxnLst>
                <a:cxn ang="0">
                  <a:pos x="T0" y="T1"/>
                </a:cxn>
                <a:cxn ang="0">
                  <a:pos x="T2" y="T3"/>
                </a:cxn>
                <a:cxn ang="0">
                  <a:pos x="T4" y="T5"/>
                </a:cxn>
              </a:cxnLst>
              <a:rect l="0" t="0" r="r" b="b"/>
              <a:pathLst>
                <a:path w="14" h="22">
                  <a:moveTo>
                    <a:pt x="14" y="22"/>
                  </a:moveTo>
                  <a:lnTo>
                    <a:pt x="2" y="0"/>
                  </a:lnTo>
                  <a:lnTo>
                    <a:pt x="0" y="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49" name="Freeform 13"/>
            <p:cNvSpPr>
              <a:spLocks noChangeAspect="1"/>
            </p:cNvSpPr>
            <p:nvPr/>
          </p:nvSpPr>
          <p:spPr bwMode="auto">
            <a:xfrm>
              <a:off x="6030913" y="1066800"/>
              <a:ext cx="47625" cy="69850"/>
            </a:xfrm>
            <a:custGeom>
              <a:avLst/>
              <a:gdLst>
                <a:gd name="T0" fmla="*/ 14 w 14"/>
                <a:gd name="T1" fmla="*/ 0 h 20"/>
                <a:gd name="T2" fmla="*/ 4 w 14"/>
                <a:gd name="T3" fmla="*/ 20 h 20"/>
                <a:gd name="T4" fmla="*/ 0 w 14"/>
                <a:gd name="T5" fmla="*/ 12 h 20"/>
              </a:gdLst>
              <a:ahLst/>
              <a:cxnLst>
                <a:cxn ang="0">
                  <a:pos x="T0" y="T1"/>
                </a:cxn>
                <a:cxn ang="0">
                  <a:pos x="T2" y="T3"/>
                </a:cxn>
                <a:cxn ang="0">
                  <a:pos x="T4" y="T5"/>
                </a:cxn>
              </a:cxnLst>
              <a:rect l="0" t="0" r="r" b="b"/>
              <a:pathLst>
                <a:path w="14" h="20">
                  <a:moveTo>
                    <a:pt x="14" y="0"/>
                  </a:moveTo>
                  <a:lnTo>
                    <a:pt x="4" y="20"/>
                  </a:lnTo>
                  <a:lnTo>
                    <a:pt x="0" y="1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50" name="Freeform 14"/>
            <p:cNvSpPr>
              <a:spLocks noChangeAspect="1"/>
            </p:cNvSpPr>
            <p:nvPr/>
          </p:nvSpPr>
          <p:spPr bwMode="auto">
            <a:xfrm>
              <a:off x="5953125" y="990600"/>
              <a:ext cx="49213" cy="69850"/>
            </a:xfrm>
            <a:custGeom>
              <a:avLst/>
              <a:gdLst>
                <a:gd name="T0" fmla="*/ 14 w 14"/>
                <a:gd name="T1" fmla="*/ 20 h 20"/>
                <a:gd name="T2" fmla="*/ 4 w 14"/>
                <a:gd name="T3" fmla="*/ 0 h 20"/>
                <a:gd name="T4" fmla="*/ 0 w 14"/>
                <a:gd name="T5" fmla="*/ 10 h 20"/>
              </a:gdLst>
              <a:ahLst/>
              <a:cxnLst>
                <a:cxn ang="0">
                  <a:pos x="T0" y="T1"/>
                </a:cxn>
                <a:cxn ang="0">
                  <a:pos x="T2" y="T3"/>
                </a:cxn>
                <a:cxn ang="0">
                  <a:pos x="T4" y="T5"/>
                </a:cxn>
              </a:cxnLst>
              <a:rect l="0" t="0" r="r" b="b"/>
              <a:pathLst>
                <a:path w="14" h="20">
                  <a:moveTo>
                    <a:pt x="14" y="20"/>
                  </a:moveTo>
                  <a:lnTo>
                    <a:pt x="4" y="0"/>
                  </a:lnTo>
                  <a:lnTo>
                    <a:pt x="0"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51" name="Freeform 15"/>
            <p:cNvSpPr>
              <a:spLocks noChangeAspect="1"/>
            </p:cNvSpPr>
            <p:nvPr/>
          </p:nvSpPr>
          <p:spPr bwMode="auto">
            <a:xfrm>
              <a:off x="5876925" y="1073150"/>
              <a:ext cx="49213" cy="63500"/>
            </a:xfrm>
            <a:custGeom>
              <a:avLst/>
              <a:gdLst>
                <a:gd name="T0" fmla="*/ 14 w 14"/>
                <a:gd name="T1" fmla="*/ 0 h 18"/>
                <a:gd name="T2" fmla="*/ 6 w 14"/>
                <a:gd name="T3" fmla="*/ 18 h 18"/>
                <a:gd name="T4" fmla="*/ 0 w 14"/>
                <a:gd name="T5" fmla="*/ 8 h 18"/>
              </a:gdLst>
              <a:ahLst/>
              <a:cxnLst>
                <a:cxn ang="0">
                  <a:pos x="T0" y="T1"/>
                </a:cxn>
                <a:cxn ang="0">
                  <a:pos x="T2" y="T3"/>
                </a:cxn>
                <a:cxn ang="0">
                  <a:pos x="T4" y="T5"/>
                </a:cxn>
              </a:cxnLst>
              <a:rect l="0" t="0" r="r" b="b"/>
              <a:pathLst>
                <a:path w="14" h="18">
                  <a:moveTo>
                    <a:pt x="14" y="0"/>
                  </a:moveTo>
                  <a:lnTo>
                    <a:pt x="6" y="18"/>
                  </a:lnTo>
                  <a:lnTo>
                    <a:pt x="0" y="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52" name="Freeform 16"/>
            <p:cNvSpPr>
              <a:spLocks noChangeAspect="1"/>
            </p:cNvSpPr>
            <p:nvPr/>
          </p:nvSpPr>
          <p:spPr bwMode="auto">
            <a:xfrm>
              <a:off x="5808663" y="990600"/>
              <a:ext cx="47625" cy="61913"/>
            </a:xfrm>
            <a:custGeom>
              <a:avLst/>
              <a:gdLst>
                <a:gd name="T0" fmla="*/ 14 w 14"/>
                <a:gd name="T1" fmla="*/ 18 h 18"/>
                <a:gd name="T2" fmla="*/ 4 w 14"/>
                <a:gd name="T3" fmla="*/ 0 h 18"/>
                <a:gd name="T4" fmla="*/ 0 w 14"/>
                <a:gd name="T5" fmla="*/ 12 h 18"/>
              </a:gdLst>
              <a:ahLst/>
              <a:cxnLst>
                <a:cxn ang="0">
                  <a:pos x="T0" y="T1"/>
                </a:cxn>
                <a:cxn ang="0">
                  <a:pos x="T2" y="T3"/>
                </a:cxn>
                <a:cxn ang="0">
                  <a:pos x="T4" y="T5"/>
                </a:cxn>
              </a:cxnLst>
              <a:rect l="0" t="0" r="r" b="b"/>
              <a:pathLst>
                <a:path w="14" h="18">
                  <a:moveTo>
                    <a:pt x="14" y="18"/>
                  </a:moveTo>
                  <a:lnTo>
                    <a:pt x="4" y="0"/>
                  </a:lnTo>
                  <a:lnTo>
                    <a:pt x="0" y="1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53" name="Freeform 17"/>
            <p:cNvSpPr>
              <a:spLocks noChangeAspect="1"/>
            </p:cNvSpPr>
            <p:nvPr/>
          </p:nvSpPr>
          <p:spPr bwMode="auto">
            <a:xfrm>
              <a:off x="5730875" y="1081088"/>
              <a:ext cx="49213" cy="55562"/>
            </a:xfrm>
            <a:custGeom>
              <a:avLst/>
              <a:gdLst>
                <a:gd name="T0" fmla="*/ 14 w 14"/>
                <a:gd name="T1" fmla="*/ 0 h 16"/>
                <a:gd name="T2" fmla="*/ 6 w 14"/>
                <a:gd name="T3" fmla="*/ 16 h 16"/>
                <a:gd name="T4" fmla="*/ 0 w 14"/>
                <a:gd name="T5" fmla="*/ 4 h 16"/>
              </a:gdLst>
              <a:ahLst/>
              <a:cxnLst>
                <a:cxn ang="0">
                  <a:pos x="T0" y="T1"/>
                </a:cxn>
                <a:cxn ang="0">
                  <a:pos x="T2" y="T3"/>
                </a:cxn>
                <a:cxn ang="0">
                  <a:pos x="T4" y="T5"/>
                </a:cxn>
              </a:cxnLst>
              <a:rect l="0" t="0" r="r" b="b"/>
              <a:pathLst>
                <a:path w="14" h="16">
                  <a:moveTo>
                    <a:pt x="14" y="0"/>
                  </a:moveTo>
                  <a:lnTo>
                    <a:pt x="6" y="16"/>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54" name="Line 18"/>
            <p:cNvSpPr>
              <a:spLocks noChangeAspect="1" noChangeShapeType="1"/>
            </p:cNvSpPr>
            <p:nvPr/>
          </p:nvSpPr>
          <p:spPr bwMode="auto">
            <a:xfrm flipH="1">
              <a:off x="5578475" y="1066800"/>
              <a:ext cx="1397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55" name="Line 19"/>
            <p:cNvSpPr>
              <a:spLocks noChangeAspect="1" noChangeShapeType="1"/>
            </p:cNvSpPr>
            <p:nvPr/>
          </p:nvSpPr>
          <p:spPr bwMode="auto">
            <a:xfrm flipH="1">
              <a:off x="5384800" y="1066800"/>
              <a:ext cx="13811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56" name="Line 20"/>
            <p:cNvSpPr>
              <a:spLocks noChangeAspect="1" noChangeShapeType="1"/>
            </p:cNvSpPr>
            <p:nvPr/>
          </p:nvSpPr>
          <p:spPr bwMode="auto">
            <a:xfrm flipH="1">
              <a:off x="5189538" y="1066800"/>
              <a:ext cx="1397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57" name="Line 21"/>
            <p:cNvSpPr>
              <a:spLocks noChangeAspect="1" noChangeShapeType="1"/>
            </p:cNvSpPr>
            <p:nvPr/>
          </p:nvSpPr>
          <p:spPr bwMode="auto">
            <a:xfrm flipH="1">
              <a:off x="4995863" y="1066800"/>
              <a:ext cx="1381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58" name="Line 22"/>
            <p:cNvSpPr>
              <a:spLocks noChangeAspect="1" noChangeShapeType="1"/>
            </p:cNvSpPr>
            <p:nvPr/>
          </p:nvSpPr>
          <p:spPr bwMode="auto">
            <a:xfrm flipH="1">
              <a:off x="4800600" y="1066800"/>
              <a:ext cx="1397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59" name="Line 23"/>
            <p:cNvSpPr>
              <a:spLocks noChangeAspect="1" noChangeShapeType="1"/>
            </p:cNvSpPr>
            <p:nvPr/>
          </p:nvSpPr>
          <p:spPr bwMode="auto">
            <a:xfrm>
              <a:off x="4745038" y="1066800"/>
              <a:ext cx="4762" cy="1397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0" name="Line 24"/>
            <p:cNvSpPr>
              <a:spLocks noChangeAspect="1" noChangeShapeType="1"/>
            </p:cNvSpPr>
            <p:nvPr/>
          </p:nvSpPr>
          <p:spPr bwMode="auto">
            <a:xfrm>
              <a:off x="4745038" y="1262063"/>
              <a:ext cx="4762" cy="1381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1" name="Line 25"/>
            <p:cNvSpPr>
              <a:spLocks noChangeAspect="1" noChangeShapeType="1"/>
            </p:cNvSpPr>
            <p:nvPr/>
          </p:nvSpPr>
          <p:spPr bwMode="auto">
            <a:xfrm>
              <a:off x="4745038" y="1455738"/>
              <a:ext cx="4762" cy="1397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2" name="Line 26"/>
            <p:cNvSpPr>
              <a:spLocks noChangeAspect="1" noChangeShapeType="1"/>
            </p:cNvSpPr>
            <p:nvPr/>
          </p:nvSpPr>
          <p:spPr bwMode="auto">
            <a:xfrm>
              <a:off x="4745038" y="1651000"/>
              <a:ext cx="4762" cy="333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3" name="Line 27"/>
            <p:cNvSpPr>
              <a:spLocks noChangeAspect="1" noChangeShapeType="1"/>
            </p:cNvSpPr>
            <p:nvPr/>
          </p:nvSpPr>
          <p:spPr bwMode="auto">
            <a:xfrm flipV="1">
              <a:off x="7058025" y="1546225"/>
              <a:ext cx="3175" cy="1381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4" name="Line 28"/>
            <p:cNvSpPr>
              <a:spLocks noChangeAspect="1" noChangeShapeType="1"/>
            </p:cNvSpPr>
            <p:nvPr/>
          </p:nvSpPr>
          <p:spPr bwMode="auto">
            <a:xfrm flipV="1">
              <a:off x="7058025" y="1350963"/>
              <a:ext cx="3175" cy="1397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5" name="Line 29"/>
            <p:cNvSpPr>
              <a:spLocks noChangeAspect="1" noChangeShapeType="1"/>
            </p:cNvSpPr>
            <p:nvPr/>
          </p:nvSpPr>
          <p:spPr bwMode="auto">
            <a:xfrm flipV="1">
              <a:off x="7058025" y="1157288"/>
              <a:ext cx="3175" cy="1381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6" name="Freeform 30"/>
            <p:cNvSpPr>
              <a:spLocks noChangeAspect="1"/>
            </p:cNvSpPr>
            <p:nvPr/>
          </p:nvSpPr>
          <p:spPr bwMode="auto">
            <a:xfrm>
              <a:off x="6961188" y="1066800"/>
              <a:ext cx="96837" cy="34925"/>
            </a:xfrm>
            <a:custGeom>
              <a:avLst/>
              <a:gdLst>
                <a:gd name="T0" fmla="*/ 28 w 28"/>
                <a:gd name="T1" fmla="*/ 10 h 10"/>
                <a:gd name="T2" fmla="*/ 28 w 28"/>
                <a:gd name="T3" fmla="*/ 0 h 10"/>
                <a:gd name="T4" fmla="*/ 0 w 28"/>
                <a:gd name="T5" fmla="*/ 0 h 10"/>
              </a:gdLst>
              <a:ahLst/>
              <a:cxnLst>
                <a:cxn ang="0">
                  <a:pos x="T0" y="T1"/>
                </a:cxn>
                <a:cxn ang="0">
                  <a:pos x="T2" y="T3"/>
                </a:cxn>
                <a:cxn ang="0">
                  <a:pos x="T4" y="T5"/>
                </a:cxn>
              </a:cxnLst>
              <a:rect l="0" t="0" r="r" b="b"/>
              <a:pathLst>
                <a:path w="28" h="10">
                  <a:moveTo>
                    <a:pt x="28" y="10"/>
                  </a:moveTo>
                  <a:lnTo>
                    <a:pt x="2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67" name="Line 31"/>
            <p:cNvSpPr>
              <a:spLocks noChangeAspect="1" noChangeShapeType="1"/>
            </p:cNvSpPr>
            <p:nvPr/>
          </p:nvSpPr>
          <p:spPr bwMode="auto">
            <a:xfrm flipH="1">
              <a:off x="6765925" y="1066800"/>
              <a:ext cx="1397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8" name="Line 32"/>
            <p:cNvSpPr>
              <a:spLocks noChangeAspect="1" noChangeShapeType="1"/>
            </p:cNvSpPr>
            <p:nvPr/>
          </p:nvSpPr>
          <p:spPr bwMode="auto">
            <a:xfrm flipH="1">
              <a:off x="6572250" y="1066800"/>
              <a:ext cx="13811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69" name="Line 33"/>
            <p:cNvSpPr>
              <a:spLocks noChangeAspect="1" noChangeShapeType="1"/>
            </p:cNvSpPr>
            <p:nvPr/>
          </p:nvSpPr>
          <p:spPr bwMode="auto">
            <a:xfrm flipH="1">
              <a:off x="6376988" y="1066800"/>
              <a:ext cx="1397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70" name="Line 34"/>
            <p:cNvSpPr>
              <a:spLocks noChangeAspect="1" noChangeShapeType="1"/>
            </p:cNvSpPr>
            <p:nvPr/>
          </p:nvSpPr>
          <p:spPr bwMode="auto">
            <a:xfrm flipH="1">
              <a:off x="6183313" y="1066800"/>
              <a:ext cx="1381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71" name="Freeform 35"/>
            <p:cNvSpPr>
              <a:spLocks noChangeAspect="1"/>
            </p:cNvSpPr>
            <p:nvPr/>
          </p:nvSpPr>
          <p:spPr bwMode="auto">
            <a:xfrm>
              <a:off x="3656013" y="2373313"/>
              <a:ext cx="144462" cy="1152525"/>
            </a:xfrm>
            <a:custGeom>
              <a:avLst/>
              <a:gdLst>
                <a:gd name="T0" fmla="*/ 22 w 42"/>
                <a:gd name="T1" fmla="*/ 332 h 332"/>
                <a:gd name="T2" fmla="*/ 22 w 42"/>
                <a:gd name="T3" fmla="*/ 236 h 332"/>
                <a:gd name="T4" fmla="*/ 42 w 42"/>
                <a:gd name="T5" fmla="*/ 226 h 332"/>
                <a:gd name="T6" fmla="*/ 0 w 42"/>
                <a:gd name="T7" fmla="*/ 206 h 332"/>
                <a:gd name="T8" fmla="*/ 42 w 42"/>
                <a:gd name="T9" fmla="*/ 184 h 332"/>
                <a:gd name="T10" fmla="*/ 0 w 42"/>
                <a:gd name="T11" fmla="*/ 164 h 332"/>
                <a:gd name="T12" fmla="*/ 42 w 42"/>
                <a:gd name="T13" fmla="*/ 142 h 332"/>
                <a:gd name="T14" fmla="*/ 0 w 42"/>
                <a:gd name="T15" fmla="*/ 122 h 332"/>
                <a:gd name="T16" fmla="*/ 22 w 42"/>
                <a:gd name="T17" fmla="*/ 110 h 332"/>
                <a:gd name="T18" fmla="*/ 22 w 42"/>
                <a:gd name="T19"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32">
                  <a:moveTo>
                    <a:pt x="22" y="332"/>
                  </a:moveTo>
                  <a:lnTo>
                    <a:pt x="22" y="236"/>
                  </a:lnTo>
                  <a:lnTo>
                    <a:pt x="42" y="226"/>
                  </a:lnTo>
                  <a:lnTo>
                    <a:pt x="0" y="206"/>
                  </a:lnTo>
                  <a:lnTo>
                    <a:pt x="42" y="184"/>
                  </a:lnTo>
                  <a:lnTo>
                    <a:pt x="0" y="164"/>
                  </a:lnTo>
                  <a:lnTo>
                    <a:pt x="42" y="142"/>
                  </a:lnTo>
                  <a:lnTo>
                    <a:pt x="0" y="122"/>
                  </a:lnTo>
                  <a:lnTo>
                    <a:pt x="22" y="110"/>
                  </a:lnTo>
                  <a:lnTo>
                    <a:pt x="2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72" name="Freeform 36"/>
            <p:cNvSpPr>
              <a:spLocks noChangeAspect="1"/>
            </p:cNvSpPr>
            <p:nvPr/>
          </p:nvSpPr>
          <p:spPr bwMode="auto">
            <a:xfrm>
              <a:off x="5961063" y="1517650"/>
              <a:ext cx="34925" cy="300038"/>
            </a:xfrm>
            <a:custGeom>
              <a:avLst/>
              <a:gdLst>
                <a:gd name="T0" fmla="*/ 10 w 10"/>
                <a:gd name="T1" fmla="*/ 0 h 86"/>
                <a:gd name="T2" fmla="*/ 10 w 10"/>
                <a:gd name="T3" fmla="*/ 0 h 86"/>
                <a:gd name="T4" fmla="*/ 6 w 10"/>
                <a:gd name="T5" fmla="*/ 8 h 86"/>
                <a:gd name="T6" fmla="*/ 2 w 10"/>
                <a:gd name="T7" fmla="*/ 20 h 86"/>
                <a:gd name="T8" fmla="*/ 0 w 10"/>
                <a:gd name="T9" fmla="*/ 30 h 86"/>
                <a:gd name="T10" fmla="*/ 0 w 10"/>
                <a:gd name="T11" fmla="*/ 42 h 86"/>
                <a:gd name="T12" fmla="*/ 0 w 10"/>
                <a:gd name="T13" fmla="*/ 42 h 86"/>
                <a:gd name="T14" fmla="*/ 0 w 10"/>
                <a:gd name="T15" fmla="*/ 54 h 86"/>
                <a:gd name="T16" fmla="*/ 2 w 10"/>
                <a:gd name="T17" fmla="*/ 66 h 86"/>
                <a:gd name="T18" fmla="*/ 6 w 10"/>
                <a:gd name="T19" fmla="*/ 76 h 86"/>
                <a:gd name="T20" fmla="*/ 10 w 10"/>
                <a:gd name="T2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6">
                  <a:moveTo>
                    <a:pt x="10" y="0"/>
                  </a:moveTo>
                  <a:lnTo>
                    <a:pt x="10" y="0"/>
                  </a:lnTo>
                  <a:lnTo>
                    <a:pt x="6" y="8"/>
                  </a:lnTo>
                  <a:lnTo>
                    <a:pt x="2" y="20"/>
                  </a:lnTo>
                  <a:lnTo>
                    <a:pt x="0" y="30"/>
                  </a:lnTo>
                  <a:lnTo>
                    <a:pt x="0" y="42"/>
                  </a:lnTo>
                  <a:lnTo>
                    <a:pt x="0" y="42"/>
                  </a:lnTo>
                  <a:lnTo>
                    <a:pt x="0" y="54"/>
                  </a:lnTo>
                  <a:lnTo>
                    <a:pt x="2" y="66"/>
                  </a:lnTo>
                  <a:lnTo>
                    <a:pt x="6" y="76"/>
                  </a:lnTo>
                  <a:lnTo>
                    <a:pt x="10" y="8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73" name="Line 37"/>
            <p:cNvSpPr>
              <a:spLocks noChangeAspect="1" noChangeShapeType="1"/>
            </p:cNvSpPr>
            <p:nvPr/>
          </p:nvSpPr>
          <p:spPr bwMode="auto">
            <a:xfrm flipV="1">
              <a:off x="5870575" y="1517650"/>
              <a:ext cx="3175" cy="3000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74" name="Freeform 38"/>
            <p:cNvSpPr>
              <a:spLocks noChangeAspect="1"/>
            </p:cNvSpPr>
            <p:nvPr/>
          </p:nvSpPr>
          <p:spPr bwMode="auto">
            <a:xfrm>
              <a:off x="2489200" y="2990850"/>
              <a:ext cx="298450" cy="34925"/>
            </a:xfrm>
            <a:custGeom>
              <a:avLst/>
              <a:gdLst>
                <a:gd name="T0" fmla="*/ 86 w 86"/>
                <a:gd name="T1" fmla="*/ 10 h 10"/>
                <a:gd name="T2" fmla="*/ 86 w 86"/>
                <a:gd name="T3" fmla="*/ 10 h 10"/>
                <a:gd name="T4" fmla="*/ 76 w 86"/>
                <a:gd name="T5" fmla="*/ 6 h 10"/>
                <a:gd name="T6" fmla="*/ 66 w 86"/>
                <a:gd name="T7" fmla="*/ 2 h 10"/>
                <a:gd name="T8" fmla="*/ 54 w 86"/>
                <a:gd name="T9" fmla="*/ 0 h 10"/>
                <a:gd name="T10" fmla="*/ 42 w 86"/>
                <a:gd name="T11" fmla="*/ 0 h 10"/>
                <a:gd name="T12" fmla="*/ 42 w 86"/>
                <a:gd name="T13" fmla="*/ 0 h 10"/>
                <a:gd name="T14" fmla="*/ 30 w 86"/>
                <a:gd name="T15" fmla="*/ 0 h 10"/>
                <a:gd name="T16" fmla="*/ 20 w 86"/>
                <a:gd name="T17" fmla="*/ 2 h 10"/>
                <a:gd name="T18" fmla="*/ 8 w 86"/>
                <a:gd name="T19" fmla="*/ 6 h 10"/>
                <a:gd name="T20" fmla="*/ 0 w 86"/>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 h="10">
                  <a:moveTo>
                    <a:pt x="86" y="10"/>
                  </a:moveTo>
                  <a:lnTo>
                    <a:pt x="86" y="10"/>
                  </a:lnTo>
                  <a:lnTo>
                    <a:pt x="76" y="6"/>
                  </a:lnTo>
                  <a:lnTo>
                    <a:pt x="66" y="2"/>
                  </a:lnTo>
                  <a:lnTo>
                    <a:pt x="54" y="0"/>
                  </a:lnTo>
                  <a:lnTo>
                    <a:pt x="42" y="0"/>
                  </a:lnTo>
                  <a:lnTo>
                    <a:pt x="42" y="0"/>
                  </a:lnTo>
                  <a:lnTo>
                    <a:pt x="30" y="0"/>
                  </a:lnTo>
                  <a:lnTo>
                    <a:pt x="20" y="2"/>
                  </a:lnTo>
                  <a:lnTo>
                    <a:pt x="8" y="6"/>
                  </a:lnTo>
                  <a:lnTo>
                    <a:pt x="0"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775" name="Line 39"/>
            <p:cNvSpPr>
              <a:spLocks noChangeAspect="1" noChangeShapeType="1"/>
            </p:cNvSpPr>
            <p:nvPr/>
          </p:nvSpPr>
          <p:spPr bwMode="auto">
            <a:xfrm>
              <a:off x="2489200" y="2900363"/>
              <a:ext cx="29845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76" name="Freeform 40"/>
            <p:cNvSpPr>
              <a:spLocks noChangeAspect="1"/>
            </p:cNvSpPr>
            <p:nvPr/>
          </p:nvSpPr>
          <p:spPr bwMode="auto">
            <a:xfrm>
              <a:off x="7529513" y="2532063"/>
              <a:ext cx="98425" cy="96837"/>
            </a:xfrm>
            <a:custGeom>
              <a:avLst/>
              <a:gdLst>
                <a:gd name="T0" fmla="*/ 14 w 28"/>
                <a:gd name="T1" fmla="*/ 28 h 28"/>
                <a:gd name="T2" fmla="*/ 14 w 28"/>
                <a:gd name="T3" fmla="*/ 28 h 28"/>
                <a:gd name="T4" fmla="*/ 18 w 28"/>
                <a:gd name="T5" fmla="*/ 28 h 28"/>
                <a:gd name="T6" fmla="*/ 22 w 28"/>
                <a:gd name="T7" fmla="*/ 24 h 28"/>
                <a:gd name="T8" fmla="*/ 26 w 28"/>
                <a:gd name="T9" fmla="*/ 20 h 28"/>
                <a:gd name="T10" fmla="*/ 28 w 28"/>
                <a:gd name="T11" fmla="*/ 14 h 28"/>
                <a:gd name="T12" fmla="*/ 28 w 28"/>
                <a:gd name="T13" fmla="*/ 14 h 28"/>
                <a:gd name="T14" fmla="*/ 26 w 28"/>
                <a:gd name="T15" fmla="*/ 10 h 28"/>
                <a:gd name="T16" fmla="*/ 22 w 28"/>
                <a:gd name="T17" fmla="*/ 6 h 28"/>
                <a:gd name="T18" fmla="*/ 18 w 28"/>
                <a:gd name="T19" fmla="*/ 2 h 28"/>
                <a:gd name="T20" fmla="*/ 14 w 28"/>
                <a:gd name="T21" fmla="*/ 0 h 28"/>
                <a:gd name="T22" fmla="*/ 14 w 28"/>
                <a:gd name="T23" fmla="*/ 0 h 28"/>
                <a:gd name="T24" fmla="*/ 8 w 28"/>
                <a:gd name="T25" fmla="*/ 2 h 28"/>
                <a:gd name="T26" fmla="*/ 4 w 28"/>
                <a:gd name="T27" fmla="*/ 6 h 28"/>
                <a:gd name="T28" fmla="*/ 0 w 28"/>
                <a:gd name="T29" fmla="*/ 10 h 28"/>
                <a:gd name="T30" fmla="*/ 0 w 28"/>
                <a:gd name="T31" fmla="*/ 14 h 28"/>
                <a:gd name="T32" fmla="*/ 0 w 28"/>
                <a:gd name="T33" fmla="*/ 14 h 28"/>
                <a:gd name="T34" fmla="*/ 0 w 28"/>
                <a:gd name="T35" fmla="*/ 20 h 28"/>
                <a:gd name="T36" fmla="*/ 4 w 28"/>
                <a:gd name="T37" fmla="*/ 24 h 28"/>
                <a:gd name="T38" fmla="*/ 8 w 28"/>
                <a:gd name="T39" fmla="*/ 28 h 28"/>
                <a:gd name="T40" fmla="*/ 14 w 28"/>
                <a:gd name="T41" fmla="*/ 28 h 28"/>
                <a:gd name="T42" fmla="*/ 14 w 28"/>
                <a:gd name="T4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14" y="28"/>
                  </a:moveTo>
                  <a:lnTo>
                    <a:pt x="14" y="28"/>
                  </a:lnTo>
                  <a:lnTo>
                    <a:pt x="18" y="28"/>
                  </a:lnTo>
                  <a:lnTo>
                    <a:pt x="22" y="24"/>
                  </a:lnTo>
                  <a:lnTo>
                    <a:pt x="26" y="20"/>
                  </a:lnTo>
                  <a:lnTo>
                    <a:pt x="28" y="14"/>
                  </a:lnTo>
                  <a:lnTo>
                    <a:pt x="28" y="14"/>
                  </a:lnTo>
                  <a:lnTo>
                    <a:pt x="26" y="10"/>
                  </a:lnTo>
                  <a:lnTo>
                    <a:pt x="22" y="6"/>
                  </a:lnTo>
                  <a:lnTo>
                    <a:pt x="18" y="2"/>
                  </a:lnTo>
                  <a:lnTo>
                    <a:pt x="14" y="0"/>
                  </a:lnTo>
                  <a:lnTo>
                    <a:pt x="14" y="0"/>
                  </a:lnTo>
                  <a:lnTo>
                    <a:pt x="8" y="2"/>
                  </a:lnTo>
                  <a:lnTo>
                    <a:pt x="4" y="6"/>
                  </a:lnTo>
                  <a:lnTo>
                    <a:pt x="0" y="10"/>
                  </a:lnTo>
                  <a:lnTo>
                    <a:pt x="0" y="14"/>
                  </a:lnTo>
                  <a:lnTo>
                    <a:pt x="0" y="14"/>
                  </a:lnTo>
                  <a:lnTo>
                    <a:pt x="0" y="20"/>
                  </a:lnTo>
                  <a:lnTo>
                    <a:pt x="4" y="24"/>
                  </a:lnTo>
                  <a:lnTo>
                    <a:pt x="8" y="28"/>
                  </a:lnTo>
                  <a:lnTo>
                    <a:pt x="14" y="28"/>
                  </a:lnTo>
                  <a:lnTo>
                    <a:pt x="14" y="28"/>
                  </a:lnTo>
                  <a:close/>
                </a:path>
              </a:pathLst>
            </a:custGeom>
            <a:solidFill>
              <a:srgbClr val="FFFFFF"/>
            </a:solidFill>
            <a:ln w="3175">
              <a:solidFill>
                <a:srgbClr val="000000"/>
              </a:solidFill>
              <a:prstDash val="solid"/>
              <a:round/>
              <a:headEnd/>
              <a:tailEnd/>
            </a:ln>
          </p:spPr>
          <p:txBody>
            <a:bodyPr/>
            <a:lstStyle/>
            <a:p>
              <a:endParaRPr lang="en-US"/>
            </a:p>
          </p:txBody>
        </p:sp>
        <p:sp>
          <p:nvSpPr>
            <p:cNvPr id="116777" name="Line 41"/>
            <p:cNvSpPr>
              <a:spLocks noChangeAspect="1" noChangeShapeType="1"/>
            </p:cNvSpPr>
            <p:nvPr/>
          </p:nvSpPr>
          <p:spPr bwMode="auto">
            <a:xfrm>
              <a:off x="7578725" y="2581275"/>
              <a:ext cx="3175" cy="317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78" name="Freeform 42"/>
            <p:cNvSpPr>
              <a:spLocks noChangeAspect="1"/>
            </p:cNvSpPr>
            <p:nvPr/>
          </p:nvSpPr>
          <p:spPr bwMode="auto">
            <a:xfrm>
              <a:off x="1489075" y="2768600"/>
              <a:ext cx="76200" cy="117475"/>
            </a:xfrm>
            <a:custGeom>
              <a:avLst/>
              <a:gdLst>
                <a:gd name="T0" fmla="*/ 10 w 22"/>
                <a:gd name="T1" fmla="*/ 32 h 34"/>
                <a:gd name="T2" fmla="*/ 10 w 22"/>
                <a:gd name="T3" fmla="*/ 32 h 34"/>
                <a:gd name="T4" fmla="*/ 4 w 22"/>
                <a:gd name="T5" fmla="*/ 32 h 34"/>
                <a:gd name="T6" fmla="*/ 0 w 22"/>
                <a:gd name="T7" fmla="*/ 34 h 34"/>
                <a:gd name="T8" fmla="*/ 0 w 22"/>
                <a:gd name="T9" fmla="*/ 34 h 34"/>
                <a:gd name="T10" fmla="*/ 6 w 22"/>
                <a:gd name="T11" fmla="*/ 18 h 34"/>
                <a:gd name="T12" fmla="*/ 10 w 22"/>
                <a:gd name="T13" fmla="*/ 0 h 34"/>
                <a:gd name="T14" fmla="*/ 10 w 22"/>
                <a:gd name="T15" fmla="*/ 0 h 34"/>
                <a:gd name="T16" fmla="*/ 16 w 22"/>
                <a:gd name="T17" fmla="*/ 18 h 34"/>
                <a:gd name="T18" fmla="*/ 22 w 22"/>
                <a:gd name="T19" fmla="*/ 34 h 34"/>
                <a:gd name="T20" fmla="*/ 22 w 22"/>
                <a:gd name="T21" fmla="*/ 34 h 34"/>
                <a:gd name="T22" fmla="*/ 14 w 22"/>
                <a:gd name="T23" fmla="*/ 32 h 34"/>
                <a:gd name="T24" fmla="*/ 10 w 22"/>
                <a:gd name="T25" fmla="*/ 32 h 34"/>
                <a:gd name="T26" fmla="*/ 10 w 22"/>
                <a:gd name="T2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34">
                  <a:moveTo>
                    <a:pt x="10" y="32"/>
                  </a:moveTo>
                  <a:lnTo>
                    <a:pt x="10" y="32"/>
                  </a:lnTo>
                  <a:lnTo>
                    <a:pt x="4" y="32"/>
                  </a:lnTo>
                  <a:lnTo>
                    <a:pt x="0" y="34"/>
                  </a:lnTo>
                  <a:lnTo>
                    <a:pt x="0" y="34"/>
                  </a:lnTo>
                  <a:lnTo>
                    <a:pt x="6" y="18"/>
                  </a:lnTo>
                  <a:lnTo>
                    <a:pt x="10" y="0"/>
                  </a:lnTo>
                  <a:lnTo>
                    <a:pt x="10" y="0"/>
                  </a:lnTo>
                  <a:lnTo>
                    <a:pt x="16" y="18"/>
                  </a:lnTo>
                  <a:lnTo>
                    <a:pt x="22" y="34"/>
                  </a:lnTo>
                  <a:lnTo>
                    <a:pt x="22" y="34"/>
                  </a:lnTo>
                  <a:lnTo>
                    <a:pt x="14" y="32"/>
                  </a:lnTo>
                  <a:lnTo>
                    <a:pt x="10" y="32"/>
                  </a:lnTo>
                  <a:lnTo>
                    <a:pt x="10" y="32"/>
                  </a:lnTo>
                  <a:close/>
                </a:path>
              </a:pathLst>
            </a:custGeom>
            <a:solidFill>
              <a:srgbClr val="000000"/>
            </a:solidFill>
            <a:ln w="6350">
              <a:solidFill>
                <a:srgbClr val="000000"/>
              </a:solidFill>
              <a:prstDash val="solid"/>
              <a:round/>
              <a:headEnd/>
              <a:tailEnd/>
            </a:ln>
          </p:spPr>
          <p:txBody>
            <a:bodyPr/>
            <a:lstStyle/>
            <a:p>
              <a:endParaRPr lang="en-US"/>
            </a:p>
          </p:txBody>
        </p:sp>
        <p:sp>
          <p:nvSpPr>
            <p:cNvPr id="116779" name="Line 43"/>
            <p:cNvSpPr>
              <a:spLocks noChangeAspect="1" noChangeShapeType="1"/>
            </p:cNvSpPr>
            <p:nvPr/>
          </p:nvSpPr>
          <p:spPr bwMode="auto">
            <a:xfrm>
              <a:off x="1524000" y="2859088"/>
              <a:ext cx="3175" cy="28416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80" name="Freeform 44"/>
            <p:cNvSpPr>
              <a:spLocks noChangeAspect="1"/>
            </p:cNvSpPr>
            <p:nvPr/>
          </p:nvSpPr>
          <p:spPr bwMode="auto">
            <a:xfrm>
              <a:off x="2600325" y="2608263"/>
              <a:ext cx="76200" cy="125412"/>
            </a:xfrm>
            <a:custGeom>
              <a:avLst/>
              <a:gdLst>
                <a:gd name="T0" fmla="*/ 10 w 22"/>
                <a:gd name="T1" fmla="*/ 2 h 36"/>
                <a:gd name="T2" fmla="*/ 10 w 22"/>
                <a:gd name="T3" fmla="*/ 2 h 36"/>
                <a:gd name="T4" fmla="*/ 4 w 22"/>
                <a:gd name="T5" fmla="*/ 2 h 36"/>
                <a:gd name="T6" fmla="*/ 0 w 22"/>
                <a:gd name="T7" fmla="*/ 0 h 36"/>
                <a:gd name="T8" fmla="*/ 0 w 22"/>
                <a:gd name="T9" fmla="*/ 0 h 36"/>
                <a:gd name="T10" fmla="*/ 6 w 22"/>
                <a:gd name="T11" fmla="*/ 16 h 36"/>
                <a:gd name="T12" fmla="*/ 10 w 22"/>
                <a:gd name="T13" fmla="*/ 36 h 36"/>
                <a:gd name="T14" fmla="*/ 10 w 22"/>
                <a:gd name="T15" fmla="*/ 36 h 36"/>
                <a:gd name="T16" fmla="*/ 16 w 22"/>
                <a:gd name="T17" fmla="*/ 18 h 36"/>
                <a:gd name="T18" fmla="*/ 22 w 22"/>
                <a:gd name="T19" fmla="*/ 0 h 36"/>
                <a:gd name="T20" fmla="*/ 22 w 22"/>
                <a:gd name="T21" fmla="*/ 0 h 36"/>
                <a:gd name="T22" fmla="*/ 14 w 22"/>
                <a:gd name="T23" fmla="*/ 2 h 36"/>
                <a:gd name="T24" fmla="*/ 10 w 22"/>
                <a:gd name="T25" fmla="*/ 2 h 36"/>
                <a:gd name="T26" fmla="*/ 10 w 22"/>
                <a:gd name="T2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36">
                  <a:moveTo>
                    <a:pt x="10" y="2"/>
                  </a:moveTo>
                  <a:lnTo>
                    <a:pt x="10" y="2"/>
                  </a:lnTo>
                  <a:lnTo>
                    <a:pt x="4" y="2"/>
                  </a:lnTo>
                  <a:lnTo>
                    <a:pt x="0" y="0"/>
                  </a:lnTo>
                  <a:lnTo>
                    <a:pt x="0" y="0"/>
                  </a:lnTo>
                  <a:lnTo>
                    <a:pt x="6" y="16"/>
                  </a:lnTo>
                  <a:lnTo>
                    <a:pt x="10" y="36"/>
                  </a:lnTo>
                  <a:lnTo>
                    <a:pt x="10" y="36"/>
                  </a:lnTo>
                  <a:lnTo>
                    <a:pt x="16" y="18"/>
                  </a:lnTo>
                  <a:lnTo>
                    <a:pt x="22" y="0"/>
                  </a:lnTo>
                  <a:lnTo>
                    <a:pt x="22" y="0"/>
                  </a:lnTo>
                  <a:lnTo>
                    <a:pt x="14" y="2"/>
                  </a:lnTo>
                  <a:lnTo>
                    <a:pt x="10" y="2"/>
                  </a:lnTo>
                  <a:lnTo>
                    <a:pt x="10" y="2"/>
                  </a:lnTo>
                  <a:close/>
                </a:path>
              </a:pathLst>
            </a:custGeom>
            <a:solidFill>
              <a:srgbClr val="000000"/>
            </a:solidFill>
            <a:ln w="6350">
              <a:solidFill>
                <a:srgbClr val="000000"/>
              </a:solidFill>
              <a:prstDash val="solid"/>
              <a:round/>
              <a:headEnd/>
              <a:tailEnd/>
            </a:ln>
          </p:spPr>
          <p:txBody>
            <a:bodyPr/>
            <a:lstStyle/>
            <a:p>
              <a:endParaRPr lang="en-US"/>
            </a:p>
          </p:txBody>
        </p:sp>
        <p:sp>
          <p:nvSpPr>
            <p:cNvPr id="116781" name="Freeform 45"/>
            <p:cNvSpPr>
              <a:spLocks noChangeAspect="1"/>
            </p:cNvSpPr>
            <p:nvPr/>
          </p:nvSpPr>
          <p:spPr bwMode="auto">
            <a:xfrm>
              <a:off x="2030413" y="2338388"/>
              <a:ext cx="125412" cy="76200"/>
            </a:xfrm>
            <a:custGeom>
              <a:avLst/>
              <a:gdLst>
                <a:gd name="T0" fmla="*/ 4 w 36"/>
                <a:gd name="T1" fmla="*/ 12 h 22"/>
                <a:gd name="T2" fmla="*/ 4 w 36"/>
                <a:gd name="T3" fmla="*/ 12 h 22"/>
                <a:gd name="T4" fmla="*/ 2 w 36"/>
                <a:gd name="T5" fmla="*/ 16 h 22"/>
                <a:gd name="T6" fmla="*/ 0 w 36"/>
                <a:gd name="T7" fmla="*/ 22 h 22"/>
                <a:gd name="T8" fmla="*/ 0 w 36"/>
                <a:gd name="T9" fmla="*/ 22 h 22"/>
                <a:gd name="T10" fmla="*/ 18 w 36"/>
                <a:gd name="T11" fmla="*/ 16 h 22"/>
                <a:gd name="T12" fmla="*/ 36 w 36"/>
                <a:gd name="T13" fmla="*/ 12 h 22"/>
                <a:gd name="T14" fmla="*/ 36 w 36"/>
                <a:gd name="T15" fmla="*/ 12 h 22"/>
                <a:gd name="T16" fmla="*/ 18 w 36"/>
                <a:gd name="T17" fmla="*/ 6 h 22"/>
                <a:gd name="T18" fmla="*/ 0 w 36"/>
                <a:gd name="T19" fmla="*/ 0 h 22"/>
                <a:gd name="T20" fmla="*/ 0 w 36"/>
                <a:gd name="T21" fmla="*/ 0 h 22"/>
                <a:gd name="T22" fmla="*/ 2 w 36"/>
                <a:gd name="T23" fmla="*/ 8 h 22"/>
                <a:gd name="T24" fmla="*/ 4 w 36"/>
                <a:gd name="T25" fmla="*/ 12 h 22"/>
                <a:gd name="T26" fmla="*/ 4 w 36"/>
                <a:gd name="T27"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2">
                  <a:moveTo>
                    <a:pt x="4" y="12"/>
                  </a:moveTo>
                  <a:lnTo>
                    <a:pt x="4" y="12"/>
                  </a:lnTo>
                  <a:lnTo>
                    <a:pt x="2" y="16"/>
                  </a:lnTo>
                  <a:lnTo>
                    <a:pt x="0" y="22"/>
                  </a:lnTo>
                  <a:lnTo>
                    <a:pt x="0" y="22"/>
                  </a:lnTo>
                  <a:lnTo>
                    <a:pt x="18" y="16"/>
                  </a:lnTo>
                  <a:lnTo>
                    <a:pt x="36" y="12"/>
                  </a:lnTo>
                  <a:lnTo>
                    <a:pt x="36" y="12"/>
                  </a:lnTo>
                  <a:lnTo>
                    <a:pt x="18" y="6"/>
                  </a:lnTo>
                  <a:lnTo>
                    <a:pt x="0" y="0"/>
                  </a:lnTo>
                  <a:lnTo>
                    <a:pt x="0" y="0"/>
                  </a:lnTo>
                  <a:lnTo>
                    <a:pt x="2" y="8"/>
                  </a:lnTo>
                  <a:lnTo>
                    <a:pt x="4" y="12"/>
                  </a:lnTo>
                  <a:lnTo>
                    <a:pt x="4" y="12"/>
                  </a:lnTo>
                  <a:close/>
                </a:path>
              </a:pathLst>
            </a:custGeom>
            <a:solidFill>
              <a:srgbClr val="000000"/>
            </a:solidFill>
            <a:ln w="6350">
              <a:solidFill>
                <a:srgbClr val="000000"/>
              </a:solidFill>
              <a:prstDash val="solid"/>
              <a:round/>
              <a:headEnd/>
              <a:tailEnd/>
            </a:ln>
          </p:spPr>
          <p:txBody>
            <a:bodyPr/>
            <a:lstStyle/>
            <a:p>
              <a:endParaRPr lang="en-US"/>
            </a:p>
          </p:txBody>
        </p:sp>
        <p:sp>
          <p:nvSpPr>
            <p:cNvPr id="116782" name="Freeform 46"/>
            <p:cNvSpPr>
              <a:spLocks noChangeAspect="1"/>
            </p:cNvSpPr>
            <p:nvPr/>
          </p:nvSpPr>
          <p:spPr bwMode="auto">
            <a:xfrm>
              <a:off x="5259388" y="1628775"/>
              <a:ext cx="125412" cy="69850"/>
            </a:xfrm>
            <a:custGeom>
              <a:avLst/>
              <a:gdLst>
                <a:gd name="T0" fmla="*/ 4 w 36"/>
                <a:gd name="T1" fmla="*/ 10 h 20"/>
                <a:gd name="T2" fmla="*/ 4 w 36"/>
                <a:gd name="T3" fmla="*/ 10 h 20"/>
                <a:gd name="T4" fmla="*/ 4 w 36"/>
                <a:gd name="T5" fmla="*/ 16 h 20"/>
                <a:gd name="T6" fmla="*/ 0 w 36"/>
                <a:gd name="T7" fmla="*/ 20 h 20"/>
                <a:gd name="T8" fmla="*/ 0 w 36"/>
                <a:gd name="T9" fmla="*/ 20 h 20"/>
                <a:gd name="T10" fmla="*/ 18 w 36"/>
                <a:gd name="T11" fmla="*/ 14 h 20"/>
                <a:gd name="T12" fmla="*/ 36 w 36"/>
                <a:gd name="T13" fmla="*/ 10 h 20"/>
                <a:gd name="T14" fmla="*/ 36 w 36"/>
                <a:gd name="T15" fmla="*/ 10 h 20"/>
                <a:gd name="T16" fmla="*/ 18 w 36"/>
                <a:gd name="T17" fmla="*/ 6 h 20"/>
                <a:gd name="T18" fmla="*/ 2 w 36"/>
                <a:gd name="T19" fmla="*/ 0 h 20"/>
                <a:gd name="T20" fmla="*/ 2 w 36"/>
                <a:gd name="T21" fmla="*/ 0 h 20"/>
                <a:gd name="T22" fmla="*/ 4 w 36"/>
                <a:gd name="T23" fmla="*/ 6 h 20"/>
                <a:gd name="T24" fmla="*/ 4 w 36"/>
                <a:gd name="T25" fmla="*/ 10 h 20"/>
                <a:gd name="T26" fmla="*/ 4 w 36"/>
                <a:gd name="T2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0">
                  <a:moveTo>
                    <a:pt x="4" y="10"/>
                  </a:moveTo>
                  <a:lnTo>
                    <a:pt x="4" y="10"/>
                  </a:lnTo>
                  <a:lnTo>
                    <a:pt x="4" y="16"/>
                  </a:lnTo>
                  <a:lnTo>
                    <a:pt x="0" y="20"/>
                  </a:lnTo>
                  <a:lnTo>
                    <a:pt x="0" y="20"/>
                  </a:lnTo>
                  <a:lnTo>
                    <a:pt x="18" y="14"/>
                  </a:lnTo>
                  <a:lnTo>
                    <a:pt x="36" y="10"/>
                  </a:lnTo>
                  <a:lnTo>
                    <a:pt x="36" y="10"/>
                  </a:lnTo>
                  <a:lnTo>
                    <a:pt x="18" y="6"/>
                  </a:lnTo>
                  <a:lnTo>
                    <a:pt x="2" y="0"/>
                  </a:lnTo>
                  <a:lnTo>
                    <a:pt x="2" y="0"/>
                  </a:lnTo>
                  <a:lnTo>
                    <a:pt x="4" y="6"/>
                  </a:lnTo>
                  <a:lnTo>
                    <a:pt x="4" y="10"/>
                  </a:lnTo>
                  <a:lnTo>
                    <a:pt x="4" y="10"/>
                  </a:lnTo>
                  <a:close/>
                </a:path>
              </a:pathLst>
            </a:custGeom>
            <a:solidFill>
              <a:srgbClr val="000000"/>
            </a:solidFill>
            <a:ln w="6350">
              <a:solidFill>
                <a:srgbClr val="000000"/>
              </a:solidFill>
              <a:prstDash val="solid"/>
              <a:round/>
              <a:headEnd/>
              <a:tailEnd/>
            </a:ln>
          </p:spPr>
          <p:txBody>
            <a:bodyPr/>
            <a:lstStyle/>
            <a:p>
              <a:endParaRPr lang="en-US"/>
            </a:p>
          </p:txBody>
        </p:sp>
        <p:sp>
          <p:nvSpPr>
            <p:cNvPr id="116783" name="Freeform 47"/>
            <p:cNvSpPr>
              <a:spLocks noChangeAspect="1"/>
            </p:cNvSpPr>
            <p:nvPr/>
          </p:nvSpPr>
          <p:spPr bwMode="auto">
            <a:xfrm>
              <a:off x="3690938" y="2546350"/>
              <a:ext cx="76200" cy="125413"/>
            </a:xfrm>
            <a:custGeom>
              <a:avLst/>
              <a:gdLst>
                <a:gd name="T0" fmla="*/ 12 w 22"/>
                <a:gd name="T1" fmla="*/ 2 h 36"/>
                <a:gd name="T2" fmla="*/ 12 w 22"/>
                <a:gd name="T3" fmla="*/ 2 h 36"/>
                <a:gd name="T4" fmla="*/ 6 w 22"/>
                <a:gd name="T5" fmla="*/ 2 h 36"/>
                <a:gd name="T6" fmla="*/ 0 w 22"/>
                <a:gd name="T7" fmla="*/ 0 h 36"/>
                <a:gd name="T8" fmla="*/ 0 w 22"/>
                <a:gd name="T9" fmla="*/ 0 h 36"/>
                <a:gd name="T10" fmla="*/ 6 w 22"/>
                <a:gd name="T11" fmla="*/ 16 h 36"/>
                <a:gd name="T12" fmla="*/ 12 w 22"/>
                <a:gd name="T13" fmla="*/ 36 h 36"/>
                <a:gd name="T14" fmla="*/ 12 w 22"/>
                <a:gd name="T15" fmla="*/ 36 h 36"/>
                <a:gd name="T16" fmla="*/ 16 w 22"/>
                <a:gd name="T17" fmla="*/ 18 h 36"/>
                <a:gd name="T18" fmla="*/ 22 w 22"/>
                <a:gd name="T19" fmla="*/ 0 h 36"/>
                <a:gd name="T20" fmla="*/ 22 w 22"/>
                <a:gd name="T21" fmla="*/ 0 h 36"/>
                <a:gd name="T22" fmla="*/ 14 w 22"/>
                <a:gd name="T23" fmla="*/ 2 h 36"/>
                <a:gd name="T24" fmla="*/ 12 w 22"/>
                <a:gd name="T25" fmla="*/ 2 h 36"/>
                <a:gd name="T26" fmla="*/ 12 w 22"/>
                <a:gd name="T2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36">
                  <a:moveTo>
                    <a:pt x="12" y="2"/>
                  </a:moveTo>
                  <a:lnTo>
                    <a:pt x="12" y="2"/>
                  </a:lnTo>
                  <a:lnTo>
                    <a:pt x="6" y="2"/>
                  </a:lnTo>
                  <a:lnTo>
                    <a:pt x="0" y="0"/>
                  </a:lnTo>
                  <a:lnTo>
                    <a:pt x="0" y="0"/>
                  </a:lnTo>
                  <a:lnTo>
                    <a:pt x="6" y="16"/>
                  </a:lnTo>
                  <a:lnTo>
                    <a:pt x="12" y="36"/>
                  </a:lnTo>
                  <a:lnTo>
                    <a:pt x="12" y="36"/>
                  </a:lnTo>
                  <a:lnTo>
                    <a:pt x="16" y="18"/>
                  </a:lnTo>
                  <a:lnTo>
                    <a:pt x="22" y="0"/>
                  </a:lnTo>
                  <a:lnTo>
                    <a:pt x="22" y="0"/>
                  </a:lnTo>
                  <a:lnTo>
                    <a:pt x="14" y="2"/>
                  </a:lnTo>
                  <a:lnTo>
                    <a:pt x="12" y="2"/>
                  </a:lnTo>
                  <a:lnTo>
                    <a:pt x="12" y="2"/>
                  </a:lnTo>
                  <a:close/>
                </a:path>
              </a:pathLst>
            </a:custGeom>
            <a:solidFill>
              <a:srgbClr val="000000"/>
            </a:solidFill>
            <a:ln w="6350">
              <a:solidFill>
                <a:srgbClr val="000000"/>
              </a:solidFill>
              <a:prstDash val="solid"/>
              <a:round/>
              <a:headEnd/>
              <a:tailEnd/>
            </a:ln>
          </p:spPr>
          <p:txBody>
            <a:bodyPr/>
            <a:lstStyle/>
            <a:p>
              <a:endParaRPr lang="en-US"/>
            </a:p>
          </p:txBody>
        </p:sp>
        <p:sp>
          <p:nvSpPr>
            <p:cNvPr id="116784" name="Line 48"/>
            <p:cNvSpPr>
              <a:spLocks noChangeAspect="1" noChangeShapeType="1"/>
            </p:cNvSpPr>
            <p:nvPr/>
          </p:nvSpPr>
          <p:spPr bwMode="auto">
            <a:xfrm flipH="1">
              <a:off x="4572000" y="3768725"/>
              <a:ext cx="3333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85" name="Line 49"/>
            <p:cNvSpPr>
              <a:spLocks noChangeAspect="1" noChangeShapeType="1"/>
            </p:cNvSpPr>
            <p:nvPr/>
          </p:nvSpPr>
          <p:spPr bwMode="auto">
            <a:xfrm flipV="1">
              <a:off x="4738688" y="3525838"/>
              <a:ext cx="3175" cy="2428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86" name="Line 50"/>
            <p:cNvSpPr>
              <a:spLocks noChangeAspect="1" noChangeShapeType="1"/>
            </p:cNvSpPr>
            <p:nvPr/>
          </p:nvSpPr>
          <p:spPr bwMode="auto">
            <a:xfrm flipH="1">
              <a:off x="4633913" y="3851275"/>
              <a:ext cx="20955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87" name="Line 51"/>
            <p:cNvSpPr>
              <a:spLocks noChangeAspect="1" noChangeShapeType="1"/>
            </p:cNvSpPr>
            <p:nvPr/>
          </p:nvSpPr>
          <p:spPr bwMode="auto">
            <a:xfrm flipH="1">
              <a:off x="4676775" y="3935413"/>
              <a:ext cx="12382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788" name="Rectangle 52"/>
            <p:cNvSpPr>
              <a:spLocks noChangeAspect="1" noChangeArrowheads="1"/>
            </p:cNvSpPr>
            <p:nvPr/>
          </p:nvSpPr>
          <p:spPr bwMode="auto">
            <a:xfrm>
              <a:off x="5876925" y="1163638"/>
              <a:ext cx="1667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R</a:t>
              </a:r>
              <a:endParaRPr lang="en-US"/>
            </a:p>
          </p:txBody>
        </p:sp>
        <p:sp>
          <p:nvSpPr>
            <p:cNvPr id="116789" name="Rectangle 53"/>
            <p:cNvSpPr>
              <a:spLocks noChangeAspect="1" noChangeArrowheads="1"/>
            </p:cNvSpPr>
            <p:nvPr/>
          </p:nvSpPr>
          <p:spPr bwMode="auto">
            <a:xfrm>
              <a:off x="5183188" y="2921000"/>
              <a:ext cx="1346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solidFill>
                    <a:srgbClr val="000000"/>
                  </a:solidFill>
                </a:rPr>
                <a:t>+</a:t>
              </a:r>
              <a:endParaRPr lang="en-US"/>
            </a:p>
          </p:txBody>
        </p:sp>
        <p:sp>
          <p:nvSpPr>
            <p:cNvPr id="116790" name="Rectangle 54"/>
            <p:cNvSpPr>
              <a:spLocks noChangeAspect="1" noChangeArrowheads="1"/>
            </p:cNvSpPr>
            <p:nvPr/>
          </p:nvSpPr>
          <p:spPr bwMode="auto">
            <a:xfrm>
              <a:off x="5815013" y="3005138"/>
              <a:ext cx="4360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solidFill>
                    <a:srgbClr val="000000"/>
                  </a:solidFill>
                </a:rPr>
                <a:t>FET</a:t>
              </a:r>
              <a:endParaRPr lang="en-US"/>
            </a:p>
          </p:txBody>
        </p:sp>
        <p:sp>
          <p:nvSpPr>
            <p:cNvPr id="116791" name="Rectangle 55"/>
            <p:cNvSpPr>
              <a:spLocks noChangeAspect="1" noChangeArrowheads="1"/>
            </p:cNvSpPr>
            <p:nvPr/>
          </p:nvSpPr>
          <p:spPr bwMode="auto">
            <a:xfrm>
              <a:off x="1509713" y="3573463"/>
              <a:ext cx="138499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dirty="0" err="1">
                  <a:solidFill>
                    <a:srgbClr val="000000"/>
                  </a:solidFill>
                </a:rPr>
                <a:t>Piezo</a:t>
              </a:r>
              <a:r>
                <a:rPr lang="en-US" dirty="0">
                  <a:solidFill>
                    <a:srgbClr val="000000"/>
                  </a:solidFill>
                </a:rPr>
                <a:t>-electric</a:t>
              </a:r>
            </a:p>
            <a:p>
              <a:r>
                <a:rPr lang="en-US" dirty="0">
                  <a:solidFill>
                    <a:srgbClr val="000000"/>
                  </a:solidFill>
                </a:rPr>
                <a:t>sensor</a:t>
              </a:r>
              <a:endParaRPr lang="en-US" dirty="0"/>
            </a:p>
          </p:txBody>
        </p:sp>
        <p:sp>
          <p:nvSpPr>
            <p:cNvPr id="116792" name="Rectangle 56"/>
            <p:cNvSpPr>
              <a:spLocks noChangeAspect="1" noChangeArrowheads="1"/>
            </p:cNvSpPr>
            <p:nvPr/>
          </p:nvSpPr>
          <p:spPr bwMode="auto">
            <a:xfrm>
              <a:off x="5183188" y="2060575"/>
              <a:ext cx="1266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solidFill>
                    <a:srgbClr val="000000"/>
                  </a:solidFill>
                  <a:latin typeface="Symbol" pitchFamily="18" charset="2"/>
                </a:rPr>
                <a:t>-</a:t>
              </a:r>
              <a:endParaRPr lang="en-US">
                <a:latin typeface="Symbol" pitchFamily="18" charset="2"/>
              </a:endParaRPr>
            </a:p>
          </p:txBody>
        </p:sp>
        <p:sp>
          <p:nvSpPr>
            <p:cNvPr id="116793" name="Rectangle 57"/>
            <p:cNvSpPr>
              <a:spLocks noChangeAspect="1" noChangeArrowheads="1"/>
            </p:cNvSpPr>
            <p:nvPr/>
          </p:nvSpPr>
          <p:spPr bwMode="auto">
            <a:xfrm>
              <a:off x="7696200" y="2455863"/>
              <a:ext cx="2180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latin typeface="Symbol" pitchFamily="18" charset="2"/>
                </a:rPr>
                <a:t>u</a:t>
              </a:r>
              <a:r>
                <a:rPr lang="en-US" baseline="-25000">
                  <a:solidFill>
                    <a:srgbClr val="000000"/>
                  </a:solidFill>
                  <a:latin typeface="Symbol" pitchFamily="18" charset="2"/>
                </a:rPr>
                <a:t>o</a:t>
              </a:r>
            </a:p>
          </p:txBody>
        </p:sp>
        <p:sp>
          <p:nvSpPr>
            <p:cNvPr id="116794" name="Rectangle 58"/>
            <p:cNvSpPr>
              <a:spLocks noChangeAspect="1" noChangeArrowheads="1"/>
            </p:cNvSpPr>
            <p:nvPr/>
          </p:nvSpPr>
          <p:spPr bwMode="auto">
            <a:xfrm>
              <a:off x="6002338" y="1774825"/>
              <a:ext cx="1667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C</a:t>
              </a:r>
              <a:endParaRPr lang="en-US"/>
            </a:p>
          </p:txBody>
        </p:sp>
        <p:sp>
          <p:nvSpPr>
            <p:cNvPr id="116795" name="Rectangle 59"/>
            <p:cNvSpPr>
              <a:spLocks noChangeAspect="1" noChangeArrowheads="1"/>
            </p:cNvSpPr>
            <p:nvPr/>
          </p:nvSpPr>
          <p:spPr bwMode="auto">
            <a:xfrm>
              <a:off x="5245100" y="1344613"/>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i</a:t>
              </a:r>
              <a:r>
                <a:rPr lang="en-US" baseline="-25000">
                  <a:solidFill>
                    <a:srgbClr val="000000"/>
                  </a:solidFill>
                </a:rPr>
                <a:t>s</a:t>
              </a:r>
            </a:p>
          </p:txBody>
        </p:sp>
        <p:sp>
          <p:nvSpPr>
            <p:cNvPr id="116796" name="Rectangle 60"/>
            <p:cNvSpPr>
              <a:spLocks noChangeAspect="1" noChangeArrowheads="1"/>
            </p:cNvSpPr>
            <p:nvPr/>
          </p:nvSpPr>
          <p:spPr bwMode="auto">
            <a:xfrm>
              <a:off x="3884613" y="2824163"/>
              <a:ext cx="2388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i</a:t>
              </a:r>
              <a:r>
                <a:rPr lang="en-US" baseline="-25000">
                  <a:solidFill>
                    <a:srgbClr val="000000"/>
                  </a:solidFill>
                </a:rPr>
                <a:t>s</a:t>
              </a:r>
              <a:r>
                <a:rPr lang="en-US" i="1" baseline="-25000">
                  <a:solidFill>
                    <a:srgbClr val="000000"/>
                  </a:solidFill>
                </a:rPr>
                <a:t>R</a:t>
              </a:r>
            </a:p>
          </p:txBody>
        </p:sp>
        <p:sp>
          <p:nvSpPr>
            <p:cNvPr id="116797" name="Rectangle 61"/>
            <p:cNvSpPr>
              <a:spLocks noChangeAspect="1" noChangeArrowheads="1"/>
            </p:cNvSpPr>
            <p:nvPr/>
          </p:nvSpPr>
          <p:spPr bwMode="auto">
            <a:xfrm>
              <a:off x="2857500" y="2824163"/>
              <a:ext cx="2388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i</a:t>
              </a:r>
              <a:r>
                <a:rPr lang="en-US" baseline="-25000">
                  <a:solidFill>
                    <a:srgbClr val="000000"/>
                  </a:solidFill>
                </a:rPr>
                <a:t>s</a:t>
              </a:r>
              <a:r>
                <a:rPr lang="en-US" i="1" baseline="-25000">
                  <a:solidFill>
                    <a:srgbClr val="000000"/>
                  </a:solidFill>
                </a:rPr>
                <a:t>C</a:t>
              </a:r>
            </a:p>
          </p:txBody>
        </p:sp>
        <p:sp>
          <p:nvSpPr>
            <p:cNvPr id="116798" name="Rectangle 62"/>
            <p:cNvSpPr>
              <a:spLocks noChangeAspect="1" noChangeArrowheads="1"/>
            </p:cNvSpPr>
            <p:nvPr/>
          </p:nvSpPr>
          <p:spPr bwMode="auto">
            <a:xfrm>
              <a:off x="1516063" y="2087563"/>
              <a:ext cx="200535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solidFill>
                    <a:srgbClr val="000000"/>
                  </a:solidFill>
                </a:rPr>
                <a:t>dq</a:t>
              </a:r>
              <a:r>
                <a:rPr lang="en-US" baseline="-25000">
                  <a:solidFill>
                    <a:srgbClr val="000000"/>
                  </a:solidFill>
                </a:rPr>
                <a:t>s</a:t>
              </a:r>
              <a:r>
                <a:rPr lang="en-US">
                  <a:solidFill>
                    <a:srgbClr val="000000"/>
                  </a:solidFill>
                </a:rPr>
                <a:t>/ </a:t>
              </a:r>
              <a:r>
                <a:rPr lang="en-US" i="1">
                  <a:solidFill>
                    <a:srgbClr val="000000"/>
                  </a:solidFill>
                </a:rPr>
                <a:t>dt </a:t>
              </a:r>
              <a:r>
                <a:rPr lang="en-US">
                  <a:solidFill>
                    <a:srgbClr val="000000"/>
                  </a:solidFill>
                </a:rPr>
                <a:t>= </a:t>
              </a:r>
              <a:r>
                <a:rPr lang="en-US" i="1">
                  <a:solidFill>
                    <a:srgbClr val="000000"/>
                  </a:solidFill>
                </a:rPr>
                <a:t>i</a:t>
              </a:r>
              <a:r>
                <a:rPr lang="en-US" baseline="-25000">
                  <a:solidFill>
                    <a:srgbClr val="000000"/>
                  </a:solidFill>
                </a:rPr>
                <a:t>s </a:t>
              </a:r>
              <a:r>
                <a:rPr lang="en-US">
                  <a:solidFill>
                    <a:srgbClr val="000000"/>
                  </a:solidFill>
                </a:rPr>
                <a:t>= </a:t>
              </a:r>
              <a:r>
                <a:rPr lang="en-US" i="1">
                  <a:solidFill>
                    <a:srgbClr val="000000"/>
                  </a:solidFill>
                </a:rPr>
                <a:t>K dx/dt</a:t>
              </a:r>
            </a:p>
          </p:txBody>
        </p:sp>
      </p:grpSp>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110</a:t>
            </a:fld>
            <a:endParaRPr lang="en-US"/>
          </a:p>
        </p:txBody>
      </p:sp>
      <p:sp>
        <p:nvSpPr>
          <p:cNvPr id="3" name="Title 2"/>
          <p:cNvSpPr>
            <a:spLocks noGrp="1"/>
          </p:cNvSpPr>
          <p:nvPr>
            <p:ph type="title"/>
          </p:nvPr>
        </p:nvSpPr>
        <p:spPr/>
        <p:txBody>
          <a:bodyPr>
            <a:normAutofit fontScale="90000"/>
          </a:bodyPr>
          <a:lstStyle/>
          <a:p>
            <a:r>
              <a:rPr lang="tr-TR" dirty="0" smtClean="0"/>
              <a:t>Piezoelektrik dönüştürücü ve yük (charge) kuvvetlendiricisi</a:t>
            </a:r>
            <a:endParaRPr lang="en-US" dirty="0"/>
          </a:p>
        </p:txBody>
      </p:sp>
      <p:sp>
        <p:nvSpPr>
          <p:cNvPr id="4" name="Rectangle 3"/>
          <p:cNvSpPr/>
          <p:nvPr/>
        </p:nvSpPr>
        <p:spPr>
          <a:xfrm>
            <a:off x="323528" y="5589240"/>
            <a:ext cx="8280920" cy="830997"/>
          </a:xfrm>
          <a:prstGeom prst="rect">
            <a:avLst/>
          </a:prstGeom>
        </p:spPr>
        <p:txBody>
          <a:bodyPr wrap="square">
            <a:spAutoFit/>
          </a:bodyPr>
          <a:lstStyle/>
          <a:p>
            <a:r>
              <a:rPr lang="en-US" sz="2400" dirty="0">
                <a:ea typeface="MS Mincho" pitchFamily="49" charset="-128"/>
              </a:rPr>
              <a:t>The charge amplifier transfers charge generated from a </a:t>
            </a:r>
            <a:r>
              <a:rPr lang="en-US" sz="2400" dirty="0" err="1">
                <a:ea typeface="MS Mincho" pitchFamily="49" charset="-128"/>
              </a:rPr>
              <a:t>piezo</a:t>
            </a:r>
            <a:r>
              <a:rPr lang="en-US" sz="2400" dirty="0">
                <a:ea typeface="MS Mincho" pitchFamily="49" charset="-128"/>
              </a:rPr>
              <a:t>-electric sensor to the op-amp feedback capacitor </a:t>
            </a:r>
            <a:r>
              <a:rPr lang="en-US" sz="2400" i="1" dirty="0">
                <a:ea typeface="MS Mincho" pitchFamily="49" charset="-128"/>
              </a:rPr>
              <a:t>C</a:t>
            </a:r>
            <a:r>
              <a:rPr lang="en-US" sz="2400" dirty="0">
                <a:ea typeface="MS Mincho" pitchFamily="49" charset="-128"/>
              </a:rPr>
              <a:t>. </a:t>
            </a:r>
            <a:endParaRPr lang="en-US" sz="2400" dirty="0"/>
          </a:p>
        </p:txBody>
      </p:sp>
      <p:sp>
        <p:nvSpPr>
          <p:cNvPr id="66"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22462843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685800" y="3962400"/>
            <a:ext cx="7772400" cy="2057400"/>
          </a:xfrm>
        </p:spPr>
        <p:txBody>
          <a:bodyPr/>
          <a:lstStyle/>
          <a:p>
            <a:r>
              <a:rPr lang="en-US" sz="1400" b="1">
                <a:ea typeface="MS Mincho" pitchFamily="49" charset="-128"/>
              </a:rPr>
              <a:t>Figure 14.15  </a:t>
            </a:r>
            <a:r>
              <a:rPr lang="en-US" sz="1400">
                <a:ea typeface="MS Mincho" pitchFamily="49" charset="-128"/>
              </a:rPr>
              <a:t>Isolation in a disposable blood-pressure sensor. Disposable blood pressure sensors are made of clear plastic so air bubbles are easily seen. Saline flows from an intravenous (IV) bag through the clear IV tubing and the sensor to the patient. This flushes blood out of the tip of the indwelling catheter to prevent clotting. A lever can open or close the flush valve. The silicon chip has a silicon diaphragm with a four-resistor Wheatstone bridge diffused into it. Its electrical connections are protected from the saline by a compliant silicone elastomer gel, which also provides electrical isolation. This prevents electric shock from the sensor to the patient and prevents destructive currents during defibrillation from the patient to the silicon chip.</a:t>
            </a:r>
            <a:endParaRPr lang="en-US" sz="1400">
              <a:cs typeface="Courier New" pitchFamily="49" charset="0"/>
            </a:endParaRPr>
          </a:p>
        </p:txBody>
      </p:sp>
      <p:sp>
        <p:nvSpPr>
          <p:cNvPr id="114691" name="Rectangle 3"/>
          <p:cNvSpPr>
            <a:spLocks noChangeAspect="1" noChangeArrowheads="1"/>
          </p:cNvSpPr>
          <p:nvPr/>
        </p:nvSpPr>
        <p:spPr bwMode="auto">
          <a:xfrm>
            <a:off x="2714625" y="2139950"/>
            <a:ext cx="330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Gel</a:t>
            </a:r>
            <a:endParaRPr lang="en-US" sz="1800"/>
          </a:p>
        </p:txBody>
      </p:sp>
      <p:sp>
        <p:nvSpPr>
          <p:cNvPr id="114692" name="Line 4"/>
          <p:cNvSpPr>
            <a:spLocks noChangeAspect="1" noChangeShapeType="1"/>
          </p:cNvSpPr>
          <p:nvPr/>
        </p:nvSpPr>
        <p:spPr bwMode="auto">
          <a:xfrm flipV="1">
            <a:off x="1387475" y="1204913"/>
            <a:ext cx="25400" cy="890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93" name="Freeform 5"/>
          <p:cNvSpPr>
            <a:spLocks noChangeAspect="1"/>
          </p:cNvSpPr>
          <p:nvPr/>
        </p:nvSpPr>
        <p:spPr bwMode="auto">
          <a:xfrm>
            <a:off x="1412875" y="922338"/>
            <a:ext cx="5227638" cy="431800"/>
          </a:xfrm>
          <a:custGeom>
            <a:avLst/>
            <a:gdLst>
              <a:gd name="T0" fmla="*/ 0 w 1622"/>
              <a:gd name="T1" fmla="*/ 88 h 134"/>
              <a:gd name="T2" fmla="*/ 4 w 1622"/>
              <a:gd name="T3" fmla="*/ 8 h 134"/>
              <a:gd name="T4" fmla="*/ 164 w 1622"/>
              <a:gd name="T5" fmla="*/ 8 h 134"/>
              <a:gd name="T6" fmla="*/ 256 w 1622"/>
              <a:gd name="T7" fmla="*/ 60 h 134"/>
              <a:gd name="T8" fmla="*/ 962 w 1622"/>
              <a:gd name="T9" fmla="*/ 60 h 134"/>
              <a:gd name="T10" fmla="*/ 1098 w 1622"/>
              <a:gd name="T11" fmla="*/ 0 h 134"/>
              <a:gd name="T12" fmla="*/ 1622 w 1622"/>
              <a:gd name="T13" fmla="*/ 0 h 134"/>
              <a:gd name="T14" fmla="*/ 1622 w 1622"/>
              <a:gd name="T15" fmla="*/ 82 h 134"/>
              <a:gd name="T16" fmla="*/ 1130 w 1622"/>
              <a:gd name="T17" fmla="*/ 82 h 134"/>
              <a:gd name="T18" fmla="*/ 1018 w 1622"/>
              <a:gd name="T19" fmla="*/ 134 h 134"/>
              <a:gd name="T20" fmla="*/ 138 w 1622"/>
              <a:gd name="T21" fmla="*/ 134 h 134"/>
              <a:gd name="T22" fmla="*/ 138 w 1622"/>
              <a:gd name="T23" fmla="*/ 88 h 134"/>
              <a:gd name="T24" fmla="*/ 0 w 1622"/>
              <a:gd name="T25" fmla="*/ 90 h 134"/>
              <a:gd name="T26" fmla="*/ 0 w 1622"/>
              <a:gd name="T27" fmla="*/ 8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2" h="134">
                <a:moveTo>
                  <a:pt x="0" y="88"/>
                </a:moveTo>
                <a:lnTo>
                  <a:pt x="4" y="8"/>
                </a:lnTo>
                <a:lnTo>
                  <a:pt x="164" y="8"/>
                </a:lnTo>
                <a:lnTo>
                  <a:pt x="256" y="60"/>
                </a:lnTo>
                <a:lnTo>
                  <a:pt x="962" y="60"/>
                </a:lnTo>
                <a:lnTo>
                  <a:pt x="1098" y="0"/>
                </a:lnTo>
                <a:lnTo>
                  <a:pt x="1622" y="0"/>
                </a:lnTo>
                <a:lnTo>
                  <a:pt x="1622" y="82"/>
                </a:lnTo>
                <a:lnTo>
                  <a:pt x="1130" y="82"/>
                </a:lnTo>
                <a:lnTo>
                  <a:pt x="1018" y="134"/>
                </a:lnTo>
                <a:lnTo>
                  <a:pt x="138" y="134"/>
                </a:lnTo>
                <a:lnTo>
                  <a:pt x="138" y="88"/>
                </a:lnTo>
                <a:lnTo>
                  <a:pt x="0" y="90"/>
                </a:lnTo>
                <a:lnTo>
                  <a:pt x="0" y="8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694" name="Freeform 6"/>
          <p:cNvSpPr>
            <a:spLocks noChangeAspect="1"/>
          </p:cNvSpPr>
          <p:nvPr/>
        </p:nvSpPr>
        <p:spPr bwMode="auto">
          <a:xfrm>
            <a:off x="1412875" y="922338"/>
            <a:ext cx="5227638" cy="431800"/>
          </a:xfrm>
          <a:custGeom>
            <a:avLst/>
            <a:gdLst>
              <a:gd name="T0" fmla="*/ 0 w 1622"/>
              <a:gd name="T1" fmla="*/ 88 h 134"/>
              <a:gd name="T2" fmla="*/ 4 w 1622"/>
              <a:gd name="T3" fmla="*/ 8 h 134"/>
              <a:gd name="T4" fmla="*/ 164 w 1622"/>
              <a:gd name="T5" fmla="*/ 8 h 134"/>
              <a:gd name="T6" fmla="*/ 256 w 1622"/>
              <a:gd name="T7" fmla="*/ 60 h 134"/>
              <a:gd name="T8" fmla="*/ 962 w 1622"/>
              <a:gd name="T9" fmla="*/ 60 h 134"/>
              <a:gd name="T10" fmla="*/ 1098 w 1622"/>
              <a:gd name="T11" fmla="*/ 0 h 134"/>
              <a:gd name="T12" fmla="*/ 1622 w 1622"/>
              <a:gd name="T13" fmla="*/ 0 h 134"/>
              <a:gd name="T14" fmla="*/ 1622 w 1622"/>
              <a:gd name="T15" fmla="*/ 82 h 134"/>
              <a:gd name="T16" fmla="*/ 1130 w 1622"/>
              <a:gd name="T17" fmla="*/ 82 h 134"/>
              <a:gd name="T18" fmla="*/ 1018 w 1622"/>
              <a:gd name="T19" fmla="*/ 134 h 134"/>
              <a:gd name="T20" fmla="*/ 138 w 1622"/>
              <a:gd name="T21" fmla="*/ 134 h 134"/>
              <a:gd name="T22" fmla="*/ 138 w 1622"/>
              <a:gd name="T23" fmla="*/ 88 h 134"/>
              <a:gd name="T24" fmla="*/ 0 w 1622"/>
              <a:gd name="T25" fmla="*/ 9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2" h="134">
                <a:moveTo>
                  <a:pt x="0" y="88"/>
                </a:moveTo>
                <a:lnTo>
                  <a:pt x="4" y="8"/>
                </a:lnTo>
                <a:lnTo>
                  <a:pt x="164" y="8"/>
                </a:lnTo>
                <a:lnTo>
                  <a:pt x="256" y="60"/>
                </a:lnTo>
                <a:lnTo>
                  <a:pt x="962" y="60"/>
                </a:lnTo>
                <a:lnTo>
                  <a:pt x="1098" y="0"/>
                </a:lnTo>
                <a:lnTo>
                  <a:pt x="1622" y="0"/>
                </a:lnTo>
                <a:lnTo>
                  <a:pt x="1622" y="82"/>
                </a:lnTo>
                <a:lnTo>
                  <a:pt x="1130" y="82"/>
                </a:lnTo>
                <a:lnTo>
                  <a:pt x="1018" y="134"/>
                </a:lnTo>
                <a:lnTo>
                  <a:pt x="138" y="134"/>
                </a:lnTo>
                <a:lnTo>
                  <a:pt x="138" y="88"/>
                </a:lnTo>
                <a:lnTo>
                  <a:pt x="0" y="9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695" name="Line 7"/>
          <p:cNvSpPr>
            <a:spLocks noChangeAspect="1" noChangeShapeType="1"/>
          </p:cNvSpPr>
          <p:nvPr/>
        </p:nvSpPr>
        <p:spPr bwMode="auto">
          <a:xfrm>
            <a:off x="3217863" y="2392363"/>
            <a:ext cx="3175" cy="3175"/>
          </a:xfrm>
          <a:prstGeom prst="line">
            <a:avLst/>
          </a:prstGeom>
          <a:noFill/>
          <a:ln w="63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96" name="Rectangle 8"/>
          <p:cNvSpPr>
            <a:spLocks noChangeAspect="1" noChangeArrowheads="1"/>
          </p:cNvSpPr>
          <p:nvPr/>
        </p:nvSpPr>
        <p:spPr bwMode="auto">
          <a:xfrm>
            <a:off x="5157788" y="2049463"/>
            <a:ext cx="1444625" cy="220662"/>
          </a:xfrm>
          <a:prstGeom prst="rect">
            <a:avLst/>
          </a:prstGeom>
          <a:solidFill>
            <a:srgbClr val="D9D9D9"/>
          </a:solidFill>
          <a:ln w="6350">
            <a:solidFill>
              <a:srgbClr val="000000"/>
            </a:solidFill>
            <a:miter lim="800000"/>
            <a:headEnd/>
            <a:tailEnd/>
          </a:ln>
        </p:spPr>
        <p:txBody>
          <a:bodyPr/>
          <a:lstStyle/>
          <a:p>
            <a:endParaRPr lang="en-US"/>
          </a:p>
        </p:txBody>
      </p:sp>
      <p:sp>
        <p:nvSpPr>
          <p:cNvPr id="114697" name="Line 9"/>
          <p:cNvSpPr>
            <a:spLocks noChangeAspect="1" noChangeShapeType="1"/>
          </p:cNvSpPr>
          <p:nvPr/>
        </p:nvSpPr>
        <p:spPr bwMode="auto">
          <a:xfrm>
            <a:off x="5119688" y="2386013"/>
            <a:ext cx="3475037"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98" name="Line 10"/>
          <p:cNvSpPr>
            <a:spLocks noChangeAspect="1" noChangeShapeType="1"/>
          </p:cNvSpPr>
          <p:nvPr/>
        </p:nvSpPr>
        <p:spPr bwMode="auto">
          <a:xfrm flipH="1">
            <a:off x="5119688" y="2314575"/>
            <a:ext cx="3475037"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99" name="Line 11"/>
          <p:cNvSpPr>
            <a:spLocks noChangeAspect="1" noChangeShapeType="1"/>
          </p:cNvSpPr>
          <p:nvPr/>
        </p:nvSpPr>
        <p:spPr bwMode="auto">
          <a:xfrm>
            <a:off x="5313363" y="1960563"/>
            <a:ext cx="3175" cy="317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0" name="Line 12"/>
          <p:cNvSpPr>
            <a:spLocks noChangeAspect="1" noChangeShapeType="1"/>
          </p:cNvSpPr>
          <p:nvPr/>
        </p:nvSpPr>
        <p:spPr bwMode="auto">
          <a:xfrm flipH="1">
            <a:off x="5313363" y="1276350"/>
            <a:ext cx="17272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1" name="Line 13"/>
          <p:cNvSpPr>
            <a:spLocks noChangeAspect="1" noChangeShapeType="1"/>
          </p:cNvSpPr>
          <p:nvPr/>
        </p:nvSpPr>
        <p:spPr bwMode="auto">
          <a:xfrm flipH="1">
            <a:off x="4835525" y="1276350"/>
            <a:ext cx="477838" cy="2063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2" name="Line 14"/>
          <p:cNvSpPr>
            <a:spLocks noChangeAspect="1" noChangeShapeType="1"/>
          </p:cNvSpPr>
          <p:nvPr/>
        </p:nvSpPr>
        <p:spPr bwMode="auto">
          <a:xfrm>
            <a:off x="4835525" y="1482725"/>
            <a:ext cx="3175" cy="2651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3" name="Line 15"/>
          <p:cNvSpPr>
            <a:spLocks noChangeAspect="1" noChangeShapeType="1"/>
          </p:cNvSpPr>
          <p:nvPr/>
        </p:nvSpPr>
        <p:spPr bwMode="auto">
          <a:xfrm>
            <a:off x="4835525" y="1747838"/>
            <a:ext cx="477838" cy="21272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4" name="Line 16"/>
          <p:cNvSpPr>
            <a:spLocks noChangeAspect="1" noChangeShapeType="1"/>
          </p:cNvSpPr>
          <p:nvPr/>
        </p:nvSpPr>
        <p:spPr bwMode="auto">
          <a:xfrm>
            <a:off x="5313363" y="1960563"/>
            <a:ext cx="17272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5" name="Freeform 17"/>
          <p:cNvSpPr>
            <a:spLocks noChangeAspect="1"/>
          </p:cNvSpPr>
          <p:nvPr/>
        </p:nvSpPr>
        <p:spPr bwMode="auto">
          <a:xfrm>
            <a:off x="7040563" y="1101725"/>
            <a:ext cx="206375" cy="1031875"/>
          </a:xfrm>
          <a:custGeom>
            <a:avLst/>
            <a:gdLst>
              <a:gd name="T0" fmla="*/ 0 w 64"/>
              <a:gd name="T1" fmla="*/ 266 h 320"/>
              <a:gd name="T2" fmla="*/ 0 w 64"/>
              <a:gd name="T3" fmla="*/ 320 h 320"/>
              <a:gd name="T4" fmla="*/ 64 w 64"/>
              <a:gd name="T5" fmla="*/ 320 h 320"/>
              <a:gd name="T6" fmla="*/ 64 w 64"/>
              <a:gd name="T7" fmla="*/ 0 h 320"/>
              <a:gd name="T8" fmla="*/ 0 w 64"/>
              <a:gd name="T9" fmla="*/ 0 h 320"/>
              <a:gd name="T10" fmla="*/ 0 w 64"/>
              <a:gd name="T11" fmla="*/ 54 h 320"/>
            </a:gdLst>
            <a:ahLst/>
            <a:cxnLst>
              <a:cxn ang="0">
                <a:pos x="T0" y="T1"/>
              </a:cxn>
              <a:cxn ang="0">
                <a:pos x="T2" y="T3"/>
              </a:cxn>
              <a:cxn ang="0">
                <a:pos x="T4" y="T5"/>
              </a:cxn>
              <a:cxn ang="0">
                <a:pos x="T6" y="T7"/>
              </a:cxn>
              <a:cxn ang="0">
                <a:pos x="T8" y="T9"/>
              </a:cxn>
              <a:cxn ang="0">
                <a:pos x="T10" y="T11"/>
              </a:cxn>
            </a:cxnLst>
            <a:rect l="0" t="0" r="r" b="b"/>
            <a:pathLst>
              <a:path w="64" h="320">
                <a:moveTo>
                  <a:pt x="0" y="266"/>
                </a:moveTo>
                <a:lnTo>
                  <a:pt x="0" y="320"/>
                </a:lnTo>
                <a:lnTo>
                  <a:pt x="64" y="320"/>
                </a:lnTo>
                <a:lnTo>
                  <a:pt x="64" y="0"/>
                </a:lnTo>
                <a:lnTo>
                  <a:pt x="0" y="0"/>
                </a:lnTo>
                <a:lnTo>
                  <a:pt x="0" y="5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06" name="Freeform 18"/>
          <p:cNvSpPr>
            <a:spLocks noChangeAspect="1"/>
          </p:cNvSpPr>
          <p:nvPr/>
        </p:nvSpPr>
        <p:spPr bwMode="auto">
          <a:xfrm>
            <a:off x="2533650" y="2024063"/>
            <a:ext cx="612775" cy="77787"/>
          </a:xfrm>
          <a:custGeom>
            <a:avLst/>
            <a:gdLst>
              <a:gd name="T0" fmla="*/ 0 w 190"/>
              <a:gd name="T1" fmla="*/ 0 h 24"/>
              <a:gd name="T2" fmla="*/ 0 w 190"/>
              <a:gd name="T3" fmla="*/ 0 h 24"/>
              <a:gd name="T4" fmla="*/ 20 w 190"/>
              <a:gd name="T5" fmla="*/ 10 h 24"/>
              <a:gd name="T6" fmla="*/ 44 w 190"/>
              <a:gd name="T7" fmla="*/ 18 h 24"/>
              <a:gd name="T8" fmla="*/ 70 w 190"/>
              <a:gd name="T9" fmla="*/ 22 h 24"/>
              <a:gd name="T10" fmla="*/ 96 w 190"/>
              <a:gd name="T11" fmla="*/ 24 h 24"/>
              <a:gd name="T12" fmla="*/ 96 w 190"/>
              <a:gd name="T13" fmla="*/ 24 h 24"/>
              <a:gd name="T14" fmla="*/ 122 w 190"/>
              <a:gd name="T15" fmla="*/ 22 h 24"/>
              <a:gd name="T16" fmla="*/ 148 w 190"/>
              <a:gd name="T17" fmla="*/ 18 h 24"/>
              <a:gd name="T18" fmla="*/ 170 w 190"/>
              <a:gd name="T19" fmla="*/ 10 h 24"/>
              <a:gd name="T20" fmla="*/ 190 w 190"/>
              <a:gd name="T21"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4">
                <a:moveTo>
                  <a:pt x="0" y="0"/>
                </a:moveTo>
                <a:lnTo>
                  <a:pt x="0" y="0"/>
                </a:lnTo>
                <a:lnTo>
                  <a:pt x="20" y="10"/>
                </a:lnTo>
                <a:lnTo>
                  <a:pt x="44" y="18"/>
                </a:lnTo>
                <a:lnTo>
                  <a:pt x="70" y="22"/>
                </a:lnTo>
                <a:lnTo>
                  <a:pt x="96" y="24"/>
                </a:lnTo>
                <a:lnTo>
                  <a:pt x="96" y="24"/>
                </a:lnTo>
                <a:lnTo>
                  <a:pt x="122" y="22"/>
                </a:lnTo>
                <a:lnTo>
                  <a:pt x="148" y="18"/>
                </a:lnTo>
                <a:lnTo>
                  <a:pt x="170" y="10"/>
                </a:lnTo>
                <a:lnTo>
                  <a:pt x="19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07" name="Freeform 19"/>
          <p:cNvSpPr>
            <a:spLocks noChangeAspect="1"/>
          </p:cNvSpPr>
          <p:nvPr/>
        </p:nvSpPr>
        <p:spPr bwMode="auto">
          <a:xfrm>
            <a:off x="1379538" y="1889125"/>
            <a:ext cx="5222875" cy="1082675"/>
          </a:xfrm>
          <a:custGeom>
            <a:avLst/>
            <a:gdLst>
              <a:gd name="T0" fmla="*/ 332 w 1620"/>
              <a:gd name="T1" fmla="*/ 154 h 336"/>
              <a:gd name="T2" fmla="*/ 574 w 1620"/>
              <a:gd name="T3" fmla="*/ 154 h 336"/>
              <a:gd name="T4" fmla="*/ 540 w 1620"/>
              <a:gd name="T5" fmla="*/ 0 h 336"/>
              <a:gd name="T6" fmla="*/ 1026 w 1620"/>
              <a:gd name="T7" fmla="*/ 0 h 336"/>
              <a:gd name="T8" fmla="*/ 1128 w 1620"/>
              <a:gd name="T9" fmla="*/ 48 h 336"/>
              <a:gd name="T10" fmla="*/ 1128 w 1620"/>
              <a:gd name="T11" fmla="*/ 168 h 336"/>
              <a:gd name="T12" fmla="*/ 1620 w 1620"/>
              <a:gd name="T13" fmla="*/ 168 h 336"/>
              <a:gd name="T14" fmla="*/ 1620 w 1620"/>
              <a:gd name="T15" fmla="*/ 224 h 336"/>
              <a:gd name="T16" fmla="*/ 1056 w 1620"/>
              <a:gd name="T17" fmla="*/ 224 h 336"/>
              <a:gd name="T18" fmla="*/ 1060 w 1620"/>
              <a:gd name="T19" fmla="*/ 94 h 336"/>
              <a:gd name="T20" fmla="*/ 1016 w 1620"/>
              <a:gd name="T21" fmla="*/ 72 h 336"/>
              <a:gd name="T22" fmla="*/ 622 w 1620"/>
              <a:gd name="T23" fmla="*/ 72 h 336"/>
              <a:gd name="T24" fmla="*/ 622 w 1620"/>
              <a:gd name="T25" fmla="*/ 72 h 336"/>
              <a:gd name="T26" fmla="*/ 638 w 1620"/>
              <a:gd name="T27" fmla="*/ 212 h 336"/>
              <a:gd name="T28" fmla="*/ 254 w 1620"/>
              <a:gd name="T29" fmla="*/ 212 h 336"/>
              <a:gd name="T30" fmla="*/ 254 w 1620"/>
              <a:gd name="T31" fmla="*/ 212 h 336"/>
              <a:gd name="T32" fmla="*/ 284 w 1620"/>
              <a:gd name="T33" fmla="*/ 68 h 336"/>
              <a:gd name="T34" fmla="*/ 144 w 1620"/>
              <a:gd name="T35" fmla="*/ 118 h 336"/>
              <a:gd name="T36" fmla="*/ 104 w 1620"/>
              <a:gd name="T37" fmla="*/ 118 h 336"/>
              <a:gd name="T38" fmla="*/ 104 w 1620"/>
              <a:gd name="T39" fmla="*/ 282 h 336"/>
              <a:gd name="T40" fmla="*/ 104 w 1620"/>
              <a:gd name="T41" fmla="*/ 282 h 336"/>
              <a:gd name="T42" fmla="*/ 1620 w 1620"/>
              <a:gd name="T43" fmla="*/ 280 h 336"/>
              <a:gd name="T44" fmla="*/ 1620 w 1620"/>
              <a:gd name="T45" fmla="*/ 336 h 336"/>
              <a:gd name="T46" fmla="*/ 50 w 1620"/>
              <a:gd name="T47" fmla="*/ 336 h 336"/>
              <a:gd name="T48" fmla="*/ 50 w 1620"/>
              <a:gd name="T49" fmla="*/ 118 h 336"/>
              <a:gd name="T50" fmla="*/ 0 w 1620"/>
              <a:gd name="T51" fmla="*/ 118 h 336"/>
              <a:gd name="T52" fmla="*/ 2 w 1620"/>
              <a:gd name="T53" fmla="*/ 64 h 336"/>
              <a:gd name="T54" fmla="*/ 2 w 1620"/>
              <a:gd name="T55" fmla="*/ 64 h 336"/>
              <a:gd name="T56" fmla="*/ 148 w 1620"/>
              <a:gd name="T57" fmla="*/ 64 h 336"/>
              <a:gd name="T58" fmla="*/ 148 w 1620"/>
              <a:gd name="T59" fmla="*/ 0 h 336"/>
              <a:gd name="T60" fmla="*/ 368 w 1620"/>
              <a:gd name="T61" fmla="*/ 0 h 336"/>
              <a:gd name="T62" fmla="*/ 366 w 1620"/>
              <a:gd name="T63" fmla="*/ 0 h 336"/>
              <a:gd name="T64" fmla="*/ 334 w 1620"/>
              <a:gd name="T65" fmla="*/ 154 h 336"/>
              <a:gd name="T66" fmla="*/ 332 w 1620"/>
              <a:gd name="T67" fmla="*/ 1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0" h="336">
                <a:moveTo>
                  <a:pt x="332" y="154"/>
                </a:moveTo>
                <a:lnTo>
                  <a:pt x="574" y="154"/>
                </a:lnTo>
                <a:lnTo>
                  <a:pt x="540" y="0"/>
                </a:lnTo>
                <a:lnTo>
                  <a:pt x="1026" y="0"/>
                </a:lnTo>
                <a:lnTo>
                  <a:pt x="1128" y="48"/>
                </a:lnTo>
                <a:lnTo>
                  <a:pt x="1128" y="168"/>
                </a:lnTo>
                <a:lnTo>
                  <a:pt x="1620" y="168"/>
                </a:lnTo>
                <a:lnTo>
                  <a:pt x="1620" y="224"/>
                </a:lnTo>
                <a:lnTo>
                  <a:pt x="1056" y="224"/>
                </a:lnTo>
                <a:lnTo>
                  <a:pt x="1060" y="94"/>
                </a:lnTo>
                <a:lnTo>
                  <a:pt x="1016" y="72"/>
                </a:lnTo>
                <a:lnTo>
                  <a:pt x="622" y="72"/>
                </a:lnTo>
                <a:lnTo>
                  <a:pt x="622" y="72"/>
                </a:lnTo>
                <a:lnTo>
                  <a:pt x="638" y="212"/>
                </a:lnTo>
                <a:lnTo>
                  <a:pt x="254" y="212"/>
                </a:lnTo>
                <a:lnTo>
                  <a:pt x="254" y="212"/>
                </a:lnTo>
                <a:lnTo>
                  <a:pt x="284" y="68"/>
                </a:lnTo>
                <a:lnTo>
                  <a:pt x="144" y="118"/>
                </a:lnTo>
                <a:lnTo>
                  <a:pt x="104" y="118"/>
                </a:lnTo>
                <a:lnTo>
                  <a:pt x="104" y="282"/>
                </a:lnTo>
                <a:lnTo>
                  <a:pt x="104" y="282"/>
                </a:lnTo>
                <a:lnTo>
                  <a:pt x="1620" y="280"/>
                </a:lnTo>
                <a:lnTo>
                  <a:pt x="1620" y="336"/>
                </a:lnTo>
                <a:lnTo>
                  <a:pt x="50" y="336"/>
                </a:lnTo>
                <a:lnTo>
                  <a:pt x="50" y="118"/>
                </a:lnTo>
                <a:lnTo>
                  <a:pt x="0" y="118"/>
                </a:lnTo>
                <a:lnTo>
                  <a:pt x="2" y="64"/>
                </a:lnTo>
                <a:lnTo>
                  <a:pt x="2" y="64"/>
                </a:lnTo>
                <a:lnTo>
                  <a:pt x="148" y="64"/>
                </a:lnTo>
                <a:lnTo>
                  <a:pt x="148" y="0"/>
                </a:lnTo>
                <a:lnTo>
                  <a:pt x="368" y="0"/>
                </a:lnTo>
                <a:lnTo>
                  <a:pt x="366" y="0"/>
                </a:lnTo>
                <a:lnTo>
                  <a:pt x="334" y="154"/>
                </a:lnTo>
                <a:lnTo>
                  <a:pt x="332" y="15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708" name="Freeform 20"/>
          <p:cNvSpPr>
            <a:spLocks noChangeAspect="1"/>
          </p:cNvSpPr>
          <p:nvPr/>
        </p:nvSpPr>
        <p:spPr bwMode="auto">
          <a:xfrm>
            <a:off x="1379538" y="1889125"/>
            <a:ext cx="5222875" cy="1082675"/>
          </a:xfrm>
          <a:custGeom>
            <a:avLst/>
            <a:gdLst>
              <a:gd name="T0" fmla="*/ 332 w 1620"/>
              <a:gd name="T1" fmla="*/ 154 h 336"/>
              <a:gd name="T2" fmla="*/ 574 w 1620"/>
              <a:gd name="T3" fmla="*/ 154 h 336"/>
              <a:gd name="T4" fmla="*/ 540 w 1620"/>
              <a:gd name="T5" fmla="*/ 0 h 336"/>
              <a:gd name="T6" fmla="*/ 1026 w 1620"/>
              <a:gd name="T7" fmla="*/ 0 h 336"/>
              <a:gd name="T8" fmla="*/ 1128 w 1620"/>
              <a:gd name="T9" fmla="*/ 48 h 336"/>
              <a:gd name="T10" fmla="*/ 1128 w 1620"/>
              <a:gd name="T11" fmla="*/ 168 h 336"/>
              <a:gd name="T12" fmla="*/ 1620 w 1620"/>
              <a:gd name="T13" fmla="*/ 168 h 336"/>
              <a:gd name="T14" fmla="*/ 1620 w 1620"/>
              <a:gd name="T15" fmla="*/ 224 h 336"/>
              <a:gd name="T16" fmla="*/ 1056 w 1620"/>
              <a:gd name="T17" fmla="*/ 224 h 336"/>
              <a:gd name="T18" fmla="*/ 1060 w 1620"/>
              <a:gd name="T19" fmla="*/ 94 h 336"/>
              <a:gd name="T20" fmla="*/ 1016 w 1620"/>
              <a:gd name="T21" fmla="*/ 72 h 336"/>
              <a:gd name="T22" fmla="*/ 622 w 1620"/>
              <a:gd name="T23" fmla="*/ 72 h 336"/>
              <a:gd name="T24" fmla="*/ 622 w 1620"/>
              <a:gd name="T25" fmla="*/ 72 h 336"/>
              <a:gd name="T26" fmla="*/ 638 w 1620"/>
              <a:gd name="T27" fmla="*/ 212 h 336"/>
              <a:gd name="T28" fmla="*/ 254 w 1620"/>
              <a:gd name="T29" fmla="*/ 212 h 336"/>
              <a:gd name="T30" fmla="*/ 254 w 1620"/>
              <a:gd name="T31" fmla="*/ 212 h 336"/>
              <a:gd name="T32" fmla="*/ 284 w 1620"/>
              <a:gd name="T33" fmla="*/ 68 h 336"/>
              <a:gd name="T34" fmla="*/ 144 w 1620"/>
              <a:gd name="T35" fmla="*/ 118 h 336"/>
              <a:gd name="T36" fmla="*/ 104 w 1620"/>
              <a:gd name="T37" fmla="*/ 118 h 336"/>
              <a:gd name="T38" fmla="*/ 104 w 1620"/>
              <a:gd name="T39" fmla="*/ 282 h 336"/>
              <a:gd name="T40" fmla="*/ 104 w 1620"/>
              <a:gd name="T41" fmla="*/ 282 h 336"/>
              <a:gd name="T42" fmla="*/ 1620 w 1620"/>
              <a:gd name="T43" fmla="*/ 280 h 336"/>
              <a:gd name="T44" fmla="*/ 1620 w 1620"/>
              <a:gd name="T45" fmla="*/ 336 h 336"/>
              <a:gd name="T46" fmla="*/ 50 w 1620"/>
              <a:gd name="T47" fmla="*/ 336 h 336"/>
              <a:gd name="T48" fmla="*/ 50 w 1620"/>
              <a:gd name="T49" fmla="*/ 118 h 336"/>
              <a:gd name="T50" fmla="*/ 0 w 1620"/>
              <a:gd name="T51" fmla="*/ 118 h 336"/>
              <a:gd name="T52" fmla="*/ 2 w 1620"/>
              <a:gd name="T53" fmla="*/ 64 h 336"/>
              <a:gd name="T54" fmla="*/ 2 w 1620"/>
              <a:gd name="T55" fmla="*/ 64 h 336"/>
              <a:gd name="T56" fmla="*/ 148 w 1620"/>
              <a:gd name="T57" fmla="*/ 64 h 336"/>
              <a:gd name="T58" fmla="*/ 148 w 1620"/>
              <a:gd name="T59" fmla="*/ 0 h 336"/>
              <a:gd name="T60" fmla="*/ 368 w 1620"/>
              <a:gd name="T61" fmla="*/ 0 h 336"/>
              <a:gd name="T62" fmla="*/ 366 w 1620"/>
              <a:gd name="T63" fmla="*/ 0 h 336"/>
              <a:gd name="T64" fmla="*/ 334 w 1620"/>
              <a:gd name="T65" fmla="*/ 1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20" h="336">
                <a:moveTo>
                  <a:pt x="332" y="154"/>
                </a:moveTo>
                <a:lnTo>
                  <a:pt x="574" y="154"/>
                </a:lnTo>
                <a:lnTo>
                  <a:pt x="540" y="0"/>
                </a:lnTo>
                <a:lnTo>
                  <a:pt x="1026" y="0"/>
                </a:lnTo>
                <a:lnTo>
                  <a:pt x="1128" y="48"/>
                </a:lnTo>
                <a:lnTo>
                  <a:pt x="1128" y="168"/>
                </a:lnTo>
                <a:lnTo>
                  <a:pt x="1620" y="168"/>
                </a:lnTo>
                <a:lnTo>
                  <a:pt x="1620" y="224"/>
                </a:lnTo>
                <a:lnTo>
                  <a:pt x="1056" y="224"/>
                </a:lnTo>
                <a:lnTo>
                  <a:pt x="1060" y="94"/>
                </a:lnTo>
                <a:lnTo>
                  <a:pt x="1016" y="72"/>
                </a:lnTo>
                <a:lnTo>
                  <a:pt x="622" y="72"/>
                </a:lnTo>
                <a:lnTo>
                  <a:pt x="622" y="72"/>
                </a:lnTo>
                <a:lnTo>
                  <a:pt x="638" y="212"/>
                </a:lnTo>
                <a:lnTo>
                  <a:pt x="254" y="212"/>
                </a:lnTo>
                <a:lnTo>
                  <a:pt x="254" y="212"/>
                </a:lnTo>
                <a:lnTo>
                  <a:pt x="284" y="68"/>
                </a:lnTo>
                <a:lnTo>
                  <a:pt x="144" y="118"/>
                </a:lnTo>
                <a:lnTo>
                  <a:pt x="104" y="118"/>
                </a:lnTo>
                <a:lnTo>
                  <a:pt x="104" y="282"/>
                </a:lnTo>
                <a:lnTo>
                  <a:pt x="104" y="282"/>
                </a:lnTo>
                <a:lnTo>
                  <a:pt x="1620" y="280"/>
                </a:lnTo>
                <a:lnTo>
                  <a:pt x="1620" y="336"/>
                </a:lnTo>
                <a:lnTo>
                  <a:pt x="50" y="336"/>
                </a:lnTo>
                <a:lnTo>
                  <a:pt x="50" y="118"/>
                </a:lnTo>
                <a:lnTo>
                  <a:pt x="0" y="118"/>
                </a:lnTo>
                <a:lnTo>
                  <a:pt x="2" y="64"/>
                </a:lnTo>
                <a:lnTo>
                  <a:pt x="2" y="64"/>
                </a:lnTo>
                <a:lnTo>
                  <a:pt x="148" y="64"/>
                </a:lnTo>
                <a:lnTo>
                  <a:pt x="148" y="0"/>
                </a:lnTo>
                <a:lnTo>
                  <a:pt x="368" y="0"/>
                </a:lnTo>
                <a:lnTo>
                  <a:pt x="366" y="0"/>
                </a:lnTo>
                <a:lnTo>
                  <a:pt x="334" y="15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09" name="Freeform 21"/>
          <p:cNvSpPr>
            <a:spLocks noChangeAspect="1"/>
          </p:cNvSpPr>
          <p:nvPr/>
        </p:nvSpPr>
        <p:spPr bwMode="auto">
          <a:xfrm>
            <a:off x="4487863" y="2649538"/>
            <a:ext cx="4119562" cy="690562"/>
          </a:xfrm>
          <a:custGeom>
            <a:avLst/>
            <a:gdLst>
              <a:gd name="T0" fmla="*/ 1278 w 1278"/>
              <a:gd name="T1" fmla="*/ 180 h 214"/>
              <a:gd name="T2" fmla="*/ 1278 w 1278"/>
              <a:gd name="T3" fmla="*/ 180 h 214"/>
              <a:gd name="T4" fmla="*/ 1224 w 1278"/>
              <a:gd name="T5" fmla="*/ 176 h 214"/>
              <a:gd name="T6" fmla="*/ 1172 w 1278"/>
              <a:gd name="T7" fmla="*/ 170 h 214"/>
              <a:gd name="T8" fmla="*/ 1116 w 1278"/>
              <a:gd name="T9" fmla="*/ 162 h 214"/>
              <a:gd name="T10" fmla="*/ 1116 w 1278"/>
              <a:gd name="T11" fmla="*/ 162 h 214"/>
              <a:gd name="T12" fmla="*/ 1074 w 1278"/>
              <a:gd name="T13" fmla="*/ 152 h 214"/>
              <a:gd name="T14" fmla="*/ 1036 w 1278"/>
              <a:gd name="T15" fmla="*/ 142 h 214"/>
              <a:gd name="T16" fmla="*/ 1000 w 1278"/>
              <a:gd name="T17" fmla="*/ 130 h 214"/>
              <a:gd name="T18" fmla="*/ 966 w 1278"/>
              <a:gd name="T19" fmla="*/ 116 h 214"/>
              <a:gd name="T20" fmla="*/ 906 w 1278"/>
              <a:gd name="T21" fmla="*/ 90 h 214"/>
              <a:gd name="T22" fmla="*/ 848 w 1278"/>
              <a:gd name="T23" fmla="*/ 62 h 214"/>
              <a:gd name="T24" fmla="*/ 794 w 1278"/>
              <a:gd name="T25" fmla="*/ 38 h 214"/>
              <a:gd name="T26" fmla="*/ 766 w 1278"/>
              <a:gd name="T27" fmla="*/ 26 h 214"/>
              <a:gd name="T28" fmla="*/ 740 w 1278"/>
              <a:gd name="T29" fmla="*/ 18 h 214"/>
              <a:gd name="T30" fmla="*/ 712 w 1278"/>
              <a:gd name="T31" fmla="*/ 10 h 214"/>
              <a:gd name="T32" fmla="*/ 682 w 1278"/>
              <a:gd name="T33" fmla="*/ 4 h 214"/>
              <a:gd name="T34" fmla="*/ 652 w 1278"/>
              <a:gd name="T35" fmla="*/ 0 h 214"/>
              <a:gd name="T36" fmla="*/ 620 w 1278"/>
              <a:gd name="T37" fmla="*/ 0 h 214"/>
              <a:gd name="T38" fmla="*/ 18 w 1278"/>
              <a:gd name="T39" fmla="*/ 0 h 214"/>
              <a:gd name="T40" fmla="*/ 18 w 1278"/>
              <a:gd name="T41" fmla="*/ 0 h 214"/>
              <a:gd name="T42" fmla="*/ 10 w 1278"/>
              <a:gd name="T43" fmla="*/ 2 h 214"/>
              <a:gd name="T44" fmla="*/ 4 w 1278"/>
              <a:gd name="T45" fmla="*/ 8 h 214"/>
              <a:gd name="T46" fmla="*/ 0 w 1278"/>
              <a:gd name="T47" fmla="*/ 12 h 214"/>
              <a:gd name="T48" fmla="*/ 0 w 1278"/>
              <a:gd name="T49" fmla="*/ 18 h 214"/>
              <a:gd name="T50" fmla="*/ 0 w 1278"/>
              <a:gd name="T51" fmla="*/ 22 h 214"/>
              <a:gd name="T52" fmla="*/ 4 w 1278"/>
              <a:gd name="T53" fmla="*/ 28 h 214"/>
              <a:gd name="T54" fmla="*/ 10 w 1278"/>
              <a:gd name="T55" fmla="*/ 30 h 214"/>
              <a:gd name="T56" fmla="*/ 18 w 1278"/>
              <a:gd name="T57" fmla="*/ 32 h 214"/>
              <a:gd name="T58" fmla="*/ 644 w 1278"/>
              <a:gd name="T59" fmla="*/ 32 h 214"/>
              <a:gd name="T60" fmla="*/ 644 w 1278"/>
              <a:gd name="T61" fmla="*/ 32 h 214"/>
              <a:gd name="T62" fmla="*/ 672 w 1278"/>
              <a:gd name="T63" fmla="*/ 36 h 214"/>
              <a:gd name="T64" fmla="*/ 700 w 1278"/>
              <a:gd name="T65" fmla="*/ 40 h 214"/>
              <a:gd name="T66" fmla="*/ 728 w 1278"/>
              <a:gd name="T67" fmla="*/ 48 h 214"/>
              <a:gd name="T68" fmla="*/ 758 w 1278"/>
              <a:gd name="T69" fmla="*/ 58 h 214"/>
              <a:gd name="T70" fmla="*/ 786 w 1278"/>
              <a:gd name="T71" fmla="*/ 70 h 214"/>
              <a:gd name="T72" fmla="*/ 814 w 1278"/>
              <a:gd name="T73" fmla="*/ 84 h 214"/>
              <a:gd name="T74" fmla="*/ 876 w 1278"/>
              <a:gd name="T75" fmla="*/ 112 h 214"/>
              <a:gd name="T76" fmla="*/ 938 w 1278"/>
              <a:gd name="T77" fmla="*/ 142 h 214"/>
              <a:gd name="T78" fmla="*/ 972 w 1278"/>
              <a:gd name="T79" fmla="*/ 156 h 214"/>
              <a:gd name="T80" fmla="*/ 1006 w 1278"/>
              <a:gd name="T81" fmla="*/ 170 h 214"/>
              <a:gd name="T82" fmla="*/ 1042 w 1278"/>
              <a:gd name="T83" fmla="*/ 180 h 214"/>
              <a:gd name="T84" fmla="*/ 1078 w 1278"/>
              <a:gd name="T85" fmla="*/ 190 h 214"/>
              <a:gd name="T86" fmla="*/ 1116 w 1278"/>
              <a:gd name="T87" fmla="*/ 198 h 214"/>
              <a:gd name="T88" fmla="*/ 1156 w 1278"/>
              <a:gd name="T89" fmla="*/ 202 h 214"/>
              <a:gd name="T90" fmla="*/ 1156 w 1278"/>
              <a:gd name="T91" fmla="*/ 202 h 214"/>
              <a:gd name="T92" fmla="*/ 1276 w 1278"/>
              <a:gd name="T93"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78" h="214">
                <a:moveTo>
                  <a:pt x="1278" y="180"/>
                </a:moveTo>
                <a:lnTo>
                  <a:pt x="1278" y="180"/>
                </a:lnTo>
                <a:lnTo>
                  <a:pt x="1224" y="176"/>
                </a:lnTo>
                <a:lnTo>
                  <a:pt x="1172" y="170"/>
                </a:lnTo>
                <a:lnTo>
                  <a:pt x="1116" y="162"/>
                </a:lnTo>
                <a:lnTo>
                  <a:pt x="1116" y="162"/>
                </a:lnTo>
                <a:lnTo>
                  <a:pt x="1074" y="152"/>
                </a:lnTo>
                <a:lnTo>
                  <a:pt x="1036" y="142"/>
                </a:lnTo>
                <a:lnTo>
                  <a:pt x="1000" y="130"/>
                </a:lnTo>
                <a:lnTo>
                  <a:pt x="966" y="116"/>
                </a:lnTo>
                <a:lnTo>
                  <a:pt x="906" y="90"/>
                </a:lnTo>
                <a:lnTo>
                  <a:pt x="848" y="62"/>
                </a:lnTo>
                <a:lnTo>
                  <a:pt x="794" y="38"/>
                </a:lnTo>
                <a:lnTo>
                  <a:pt x="766" y="26"/>
                </a:lnTo>
                <a:lnTo>
                  <a:pt x="740" y="18"/>
                </a:lnTo>
                <a:lnTo>
                  <a:pt x="712" y="10"/>
                </a:lnTo>
                <a:lnTo>
                  <a:pt x="682" y="4"/>
                </a:lnTo>
                <a:lnTo>
                  <a:pt x="652" y="0"/>
                </a:lnTo>
                <a:lnTo>
                  <a:pt x="620" y="0"/>
                </a:lnTo>
                <a:lnTo>
                  <a:pt x="18" y="0"/>
                </a:lnTo>
                <a:lnTo>
                  <a:pt x="18" y="0"/>
                </a:lnTo>
                <a:lnTo>
                  <a:pt x="10" y="2"/>
                </a:lnTo>
                <a:lnTo>
                  <a:pt x="4" y="8"/>
                </a:lnTo>
                <a:lnTo>
                  <a:pt x="0" y="12"/>
                </a:lnTo>
                <a:lnTo>
                  <a:pt x="0" y="18"/>
                </a:lnTo>
                <a:lnTo>
                  <a:pt x="0" y="22"/>
                </a:lnTo>
                <a:lnTo>
                  <a:pt x="4" y="28"/>
                </a:lnTo>
                <a:lnTo>
                  <a:pt x="10" y="30"/>
                </a:lnTo>
                <a:lnTo>
                  <a:pt x="18" y="32"/>
                </a:lnTo>
                <a:lnTo>
                  <a:pt x="644" y="32"/>
                </a:lnTo>
                <a:lnTo>
                  <a:pt x="644" y="32"/>
                </a:lnTo>
                <a:lnTo>
                  <a:pt x="672" y="36"/>
                </a:lnTo>
                <a:lnTo>
                  <a:pt x="700" y="40"/>
                </a:lnTo>
                <a:lnTo>
                  <a:pt x="728" y="48"/>
                </a:lnTo>
                <a:lnTo>
                  <a:pt x="758" y="58"/>
                </a:lnTo>
                <a:lnTo>
                  <a:pt x="786" y="70"/>
                </a:lnTo>
                <a:lnTo>
                  <a:pt x="814" y="84"/>
                </a:lnTo>
                <a:lnTo>
                  <a:pt x="876" y="112"/>
                </a:lnTo>
                <a:lnTo>
                  <a:pt x="938" y="142"/>
                </a:lnTo>
                <a:lnTo>
                  <a:pt x="972" y="156"/>
                </a:lnTo>
                <a:lnTo>
                  <a:pt x="1006" y="170"/>
                </a:lnTo>
                <a:lnTo>
                  <a:pt x="1042" y="180"/>
                </a:lnTo>
                <a:lnTo>
                  <a:pt x="1078" y="190"/>
                </a:lnTo>
                <a:lnTo>
                  <a:pt x="1116" y="198"/>
                </a:lnTo>
                <a:lnTo>
                  <a:pt x="1156" y="202"/>
                </a:lnTo>
                <a:lnTo>
                  <a:pt x="1156" y="202"/>
                </a:lnTo>
                <a:lnTo>
                  <a:pt x="1276" y="21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10" name="Freeform 22"/>
          <p:cNvSpPr>
            <a:spLocks noChangeAspect="1"/>
          </p:cNvSpPr>
          <p:nvPr/>
        </p:nvSpPr>
        <p:spPr bwMode="auto">
          <a:xfrm>
            <a:off x="2986088" y="2436813"/>
            <a:ext cx="1501775" cy="284162"/>
          </a:xfrm>
          <a:custGeom>
            <a:avLst/>
            <a:gdLst>
              <a:gd name="T0" fmla="*/ 0 w 466"/>
              <a:gd name="T1" fmla="*/ 0 h 88"/>
              <a:gd name="T2" fmla="*/ 0 w 466"/>
              <a:gd name="T3" fmla="*/ 0 h 88"/>
              <a:gd name="T4" fmla="*/ 30 w 466"/>
              <a:gd name="T5" fmla="*/ 0 h 88"/>
              <a:gd name="T6" fmla="*/ 58 w 466"/>
              <a:gd name="T7" fmla="*/ 0 h 88"/>
              <a:gd name="T8" fmla="*/ 84 w 466"/>
              <a:gd name="T9" fmla="*/ 2 h 88"/>
              <a:gd name="T10" fmla="*/ 106 w 466"/>
              <a:gd name="T11" fmla="*/ 6 h 88"/>
              <a:gd name="T12" fmla="*/ 128 w 466"/>
              <a:gd name="T13" fmla="*/ 10 h 88"/>
              <a:gd name="T14" fmla="*/ 146 w 466"/>
              <a:gd name="T15" fmla="*/ 18 h 88"/>
              <a:gd name="T16" fmla="*/ 160 w 466"/>
              <a:gd name="T17" fmla="*/ 26 h 88"/>
              <a:gd name="T18" fmla="*/ 174 w 466"/>
              <a:gd name="T19" fmla="*/ 36 h 88"/>
              <a:gd name="T20" fmla="*/ 174 w 466"/>
              <a:gd name="T21" fmla="*/ 36 h 88"/>
              <a:gd name="T22" fmla="*/ 188 w 466"/>
              <a:gd name="T23" fmla="*/ 48 h 88"/>
              <a:gd name="T24" fmla="*/ 210 w 466"/>
              <a:gd name="T25" fmla="*/ 58 h 88"/>
              <a:gd name="T26" fmla="*/ 238 w 466"/>
              <a:gd name="T27" fmla="*/ 66 h 88"/>
              <a:gd name="T28" fmla="*/ 274 w 466"/>
              <a:gd name="T29" fmla="*/ 74 h 88"/>
              <a:gd name="T30" fmla="*/ 314 w 466"/>
              <a:gd name="T31" fmla="*/ 80 h 88"/>
              <a:gd name="T32" fmla="*/ 360 w 466"/>
              <a:gd name="T33" fmla="*/ 84 h 88"/>
              <a:gd name="T34" fmla="*/ 410 w 466"/>
              <a:gd name="T35" fmla="*/ 88 h 88"/>
              <a:gd name="T36" fmla="*/ 466 w 466"/>
              <a:gd name="T37"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6" h="88">
                <a:moveTo>
                  <a:pt x="0" y="0"/>
                </a:moveTo>
                <a:lnTo>
                  <a:pt x="0" y="0"/>
                </a:lnTo>
                <a:lnTo>
                  <a:pt x="30" y="0"/>
                </a:lnTo>
                <a:lnTo>
                  <a:pt x="58" y="0"/>
                </a:lnTo>
                <a:lnTo>
                  <a:pt x="84" y="2"/>
                </a:lnTo>
                <a:lnTo>
                  <a:pt x="106" y="6"/>
                </a:lnTo>
                <a:lnTo>
                  <a:pt x="128" y="10"/>
                </a:lnTo>
                <a:lnTo>
                  <a:pt x="146" y="18"/>
                </a:lnTo>
                <a:lnTo>
                  <a:pt x="160" y="26"/>
                </a:lnTo>
                <a:lnTo>
                  <a:pt x="174" y="36"/>
                </a:lnTo>
                <a:lnTo>
                  <a:pt x="174" y="36"/>
                </a:lnTo>
                <a:lnTo>
                  <a:pt x="188" y="48"/>
                </a:lnTo>
                <a:lnTo>
                  <a:pt x="210" y="58"/>
                </a:lnTo>
                <a:lnTo>
                  <a:pt x="238" y="66"/>
                </a:lnTo>
                <a:lnTo>
                  <a:pt x="274" y="74"/>
                </a:lnTo>
                <a:lnTo>
                  <a:pt x="314" y="80"/>
                </a:lnTo>
                <a:lnTo>
                  <a:pt x="360" y="84"/>
                </a:lnTo>
                <a:lnTo>
                  <a:pt x="410" y="88"/>
                </a:lnTo>
                <a:lnTo>
                  <a:pt x="466" y="8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11" name="Rectangle 23"/>
          <p:cNvSpPr>
            <a:spLocks noChangeAspect="1" noChangeArrowheads="1"/>
          </p:cNvSpPr>
          <p:nvPr/>
        </p:nvSpPr>
        <p:spPr bwMode="auto">
          <a:xfrm>
            <a:off x="2676525" y="2392363"/>
            <a:ext cx="309563" cy="777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712" name="Rectangle 24"/>
          <p:cNvSpPr>
            <a:spLocks noChangeAspect="1" noChangeArrowheads="1"/>
          </p:cNvSpPr>
          <p:nvPr/>
        </p:nvSpPr>
        <p:spPr bwMode="auto">
          <a:xfrm>
            <a:off x="2676525" y="2392363"/>
            <a:ext cx="309563" cy="77787"/>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713" name="Rectangle 25"/>
          <p:cNvSpPr>
            <a:spLocks noChangeAspect="1" noChangeArrowheads="1"/>
          </p:cNvSpPr>
          <p:nvPr/>
        </p:nvSpPr>
        <p:spPr bwMode="auto">
          <a:xfrm>
            <a:off x="2921000" y="785813"/>
            <a:ext cx="11493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Clear plastic</a:t>
            </a:r>
            <a:endParaRPr lang="en-US" sz="1800"/>
          </a:p>
        </p:txBody>
      </p:sp>
      <p:sp>
        <p:nvSpPr>
          <p:cNvPr id="114714" name="Rectangle 26"/>
          <p:cNvSpPr>
            <a:spLocks noChangeAspect="1" noChangeArrowheads="1"/>
          </p:cNvSpPr>
          <p:nvPr/>
        </p:nvSpPr>
        <p:spPr bwMode="auto">
          <a:xfrm>
            <a:off x="3849688" y="457200"/>
            <a:ext cx="4508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4 cm</a:t>
            </a:r>
            <a:endParaRPr lang="en-US" sz="1800"/>
          </a:p>
        </p:txBody>
      </p:sp>
      <p:sp>
        <p:nvSpPr>
          <p:cNvPr id="114715" name="Rectangle 27"/>
          <p:cNvSpPr>
            <a:spLocks noChangeAspect="1" noChangeArrowheads="1"/>
          </p:cNvSpPr>
          <p:nvPr/>
        </p:nvSpPr>
        <p:spPr bwMode="auto">
          <a:xfrm>
            <a:off x="3146425" y="1508125"/>
            <a:ext cx="571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Saline</a:t>
            </a:r>
            <a:endParaRPr lang="en-US" sz="1800"/>
          </a:p>
        </p:txBody>
      </p:sp>
      <p:sp>
        <p:nvSpPr>
          <p:cNvPr id="114716" name="Rectangle 28"/>
          <p:cNvSpPr>
            <a:spLocks noChangeAspect="1" noChangeArrowheads="1"/>
          </p:cNvSpPr>
          <p:nvPr/>
        </p:nvSpPr>
        <p:spPr bwMode="auto">
          <a:xfrm>
            <a:off x="5738813" y="1508125"/>
            <a:ext cx="10604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Flush valve</a:t>
            </a:r>
            <a:endParaRPr lang="en-US" sz="1800"/>
          </a:p>
        </p:txBody>
      </p:sp>
      <p:sp>
        <p:nvSpPr>
          <p:cNvPr id="114717" name="Rectangle 29"/>
          <p:cNvSpPr>
            <a:spLocks noChangeAspect="1" noChangeArrowheads="1"/>
          </p:cNvSpPr>
          <p:nvPr/>
        </p:nvSpPr>
        <p:spPr bwMode="auto">
          <a:xfrm>
            <a:off x="7550150" y="2063750"/>
            <a:ext cx="882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IV tubing</a:t>
            </a:r>
            <a:endParaRPr lang="en-US" sz="1800"/>
          </a:p>
        </p:txBody>
      </p:sp>
      <p:sp>
        <p:nvSpPr>
          <p:cNvPr id="114718" name="Rectangle 30"/>
          <p:cNvSpPr>
            <a:spLocks noChangeAspect="1" noChangeArrowheads="1"/>
          </p:cNvSpPr>
          <p:nvPr/>
        </p:nvSpPr>
        <p:spPr bwMode="auto">
          <a:xfrm>
            <a:off x="7080250" y="3340100"/>
            <a:ext cx="1416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Electrical cable</a:t>
            </a:r>
            <a:endParaRPr lang="en-US" sz="1800"/>
          </a:p>
        </p:txBody>
      </p:sp>
      <p:sp>
        <p:nvSpPr>
          <p:cNvPr id="114719" name="Rectangle 31"/>
          <p:cNvSpPr>
            <a:spLocks noChangeAspect="1" noChangeArrowheads="1"/>
          </p:cNvSpPr>
          <p:nvPr/>
        </p:nvSpPr>
        <p:spPr bwMode="auto">
          <a:xfrm>
            <a:off x="2921000" y="3236913"/>
            <a:ext cx="10985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Silicon chip</a:t>
            </a:r>
            <a:endParaRPr lang="en-US" sz="1800"/>
          </a:p>
        </p:txBody>
      </p:sp>
      <p:sp>
        <p:nvSpPr>
          <p:cNvPr id="114720" name="Rectangle 32"/>
          <p:cNvSpPr>
            <a:spLocks noChangeAspect="1" noChangeArrowheads="1"/>
          </p:cNvSpPr>
          <p:nvPr/>
        </p:nvSpPr>
        <p:spPr bwMode="auto">
          <a:xfrm>
            <a:off x="381000" y="1533525"/>
            <a:ext cx="9334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a:solidFill>
                  <a:srgbClr val="000000"/>
                </a:solidFill>
              </a:rPr>
              <a:t>To patient</a:t>
            </a:r>
            <a:endParaRPr lang="en-US" sz="1800"/>
          </a:p>
        </p:txBody>
      </p:sp>
      <p:sp>
        <p:nvSpPr>
          <p:cNvPr id="114721" name="Line 33"/>
          <p:cNvSpPr>
            <a:spLocks noChangeAspect="1" noChangeShapeType="1"/>
          </p:cNvSpPr>
          <p:nvPr/>
        </p:nvSpPr>
        <p:spPr bwMode="auto">
          <a:xfrm>
            <a:off x="1425575" y="469900"/>
            <a:ext cx="3175" cy="3873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22" name="Line 34"/>
          <p:cNvSpPr>
            <a:spLocks noChangeAspect="1" noChangeShapeType="1"/>
          </p:cNvSpPr>
          <p:nvPr/>
        </p:nvSpPr>
        <p:spPr bwMode="auto">
          <a:xfrm flipV="1">
            <a:off x="6640513" y="469900"/>
            <a:ext cx="3175" cy="3873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23" name="Line 35"/>
          <p:cNvSpPr>
            <a:spLocks noChangeAspect="1" noChangeShapeType="1"/>
          </p:cNvSpPr>
          <p:nvPr/>
        </p:nvSpPr>
        <p:spPr bwMode="auto">
          <a:xfrm>
            <a:off x="1516063" y="560388"/>
            <a:ext cx="2198687"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24" name="Line 36"/>
          <p:cNvSpPr>
            <a:spLocks noChangeAspect="1" noChangeShapeType="1"/>
          </p:cNvSpPr>
          <p:nvPr/>
        </p:nvSpPr>
        <p:spPr bwMode="auto">
          <a:xfrm>
            <a:off x="4332288" y="560388"/>
            <a:ext cx="2211387"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25" name="Freeform 37"/>
          <p:cNvSpPr>
            <a:spLocks noChangeAspect="1"/>
          </p:cNvSpPr>
          <p:nvPr/>
        </p:nvSpPr>
        <p:spPr bwMode="auto">
          <a:xfrm>
            <a:off x="6511925" y="522288"/>
            <a:ext cx="128588" cy="76200"/>
          </a:xfrm>
          <a:custGeom>
            <a:avLst/>
            <a:gdLst>
              <a:gd name="T0" fmla="*/ 8 w 40"/>
              <a:gd name="T1" fmla="*/ 12 h 24"/>
              <a:gd name="T2" fmla="*/ 0 w 40"/>
              <a:gd name="T3" fmla="*/ 0 h 24"/>
              <a:gd name="T4" fmla="*/ 0 w 40"/>
              <a:gd name="T5" fmla="*/ 0 h 24"/>
              <a:gd name="T6" fmla="*/ 20 w 40"/>
              <a:gd name="T7" fmla="*/ 8 h 24"/>
              <a:gd name="T8" fmla="*/ 20 w 40"/>
              <a:gd name="T9" fmla="*/ 8 h 24"/>
              <a:gd name="T10" fmla="*/ 40 w 40"/>
              <a:gd name="T11" fmla="*/ 12 h 24"/>
              <a:gd name="T12" fmla="*/ 40 w 40"/>
              <a:gd name="T13" fmla="*/ 12 h 24"/>
              <a:gd name="T14" fmla="*/ 20 w 40"/>
              <a:gd name="T15" fmla="*/ 16 h 24"/>
              <a:gd name="T16" fmla="*/ 0 w 40"/>
              <a:gd name="T17" fmla="*/ 24 h 24"/>
              <a:gd name="T18" fmla="*/ 0 w 40"/>
              <a:gd name="T19" fmla="*/ 24 h 24"/>
              <a:gd name="T20" fmla="*/ 8 w 40"/>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24">
                <a:moveTo>
                  <a:pt x="8" y="12"/>
                </a:moveTo>
                <a:lnTo>
                  <a:pt x="0" y="0"/>
                </a:lnTo>
                <a:lnTo>
                  <a:pt x="0" y="0"/>
                </a:lnTo>
                <a:lnTo>
                  <a:pt x="20" y="8"/>
                </a:lnTo>
                <a:lnTo>
                  <a:pt x="20" y="8"/>
                </a:lnTo>
                <a:lnTo>
                  <a:pt x="40" y="12"/>
                </a:lnTo>
                <a:lnTo>
                  <a:pt x="40" y="12"/>
                </a:lnTo>
                <a:lnTo>
                  <a:pt x="20" y="16"/>
                </a:lnTo>
                <a:lnTo>
                  <a:pt x="0" y="24"/>
                </a:lnTo>
                <a:lnTo>
                  <a:pt x="0" y="24"/>
                </a:lnTo>
                <a:lnTo>
                  <a:pt x="8"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726" name="Freeform 38"/>
          <p:cNvSpPr>
            <a:spLocks noChangeAspect="1"/>
          </p:cNvSpPr>
          <p:nvPr/>
        </p:nvSpPr>
        <p:spPr bwMode="auto">
          <a:xfrm>
            <a:off x="1425575" y="522288"/>
            <a:ext cx="122238" cy="76200"/>
          </a:xfrm>
          <a:custGeom>
            <a:avLst/>
            <a:gdLst>
              <a:gd name="T0" fmla="*/ 32 w 38"/>
              <a:gd name="T1" fmla="*/ 12 h 24"/>
              <a:gd name="T2" fmla="*/ 38 w 38"/>
              <a:gd name="T3" fmla="*/ 24 h 24"/>
              <a:gd name="T4" fmla="*/ 38 w 38"/>
              <a:gd name="T5" fmla="*/ 24 h 24"/>
              <a:gd name="T6" fmla="*/ 20 w 38"/>
              <a:gd name="T7" fmla="*/ 16 h 24"/>
              <a:gd name="T8" fmla="*/ 20 w 38"/>
              <a:gd name="T9" fmla="*/ 16 h 24"/>
              <a:gd name="T10" fmla="*/ 0 w 38"/>
              <a:gd name="T11" fmla="*/ 12 h 24"/>
              <a:gd name="T12" fmla="*/ 0 w 38"/>
              <a:gd name="T13" fmla="*/ 12 h 24"/>
              <a:gd name="T14" fmla="*/ 20 w 38"/>
              <a:gd name="T15" fmla="*/ 8 h 24"/>
              <a:gd name="T16" fmla="*/ 38 w 38"/>
              <a:gd name="T17" fmla="*/ 0 h 24"/>
              <a:gd name="T18" fmla="*/ 38 w 38"/>
              <a:gd name="T19" fmla="*/ 0 h 24"/>
              <a:gd name="T20" fmla="*/ 32 w 38"/>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4">
                <a:moveTo>
                  <a:pt x="32" y="12"/>
                </a:moveTo>
                <a:lnTo>
                  <a:pt x="38" y="24"/>
                </a:lnTo>
                <a:lnTo>
                  <a:pt x="38" y="24"/>
                </a:lnTo>
                <a:lnTo>
                  <a:pt x="20" y="16"/>
                </a:lnTo>
                <a:lnTo>
                  <a:pt x="20" y="16"/>
                </a:lnTo>
                <a:lnTo>
                  <a:pt x="0" y="12"/>
                </a:lnTo>
                <a:lnTo>
                  <a:pt x="0" y="12"/>
                </a:lnTo>
                <a:lnTo>
                  <a:pt x="20" y="8"/>
                </a:lnTo>
                <a:lnTo>
                  <a:pt x="38" y="0"/>
                </a:lnTo>
                <a:lnTo>
                  <a:pt x="38" y="0"/>
                </a:lnTo>
                <a:lnTo>
                  <a:pt x="32"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727" name="Line 39"/>
          <p:cNvSpPr>
            <a:spLocks noChangeAspect="1" noChangeShapeType="1"/>
          </p:cNvSpPr>
          <p:nvPr/>
        </p:nvSpPr>
        <p:spPr bwMode="auto">
          <a:xfrm>
            <a:off x="2817813" y="2455863"/>
            <a:ext cx="465137" cy="7223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111</a:t>
            </a:fld>
            <a:endParaRPr lang="en-US"/>
          </a:p>
        </p:txBody>
      </p:sp>
    </p:spTree>
    <p:extLst>
      <p:ext uri="{BB962C8B-B14F-4D97-AF65-F5344CB8AC3E}">
        <p14:creationId xmlns:p14="http://schemas.microsoft.com/office/powerpoint/2010/main" val="358092492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112</a:t>
            </a:fld>
            <a:endParaRPr lang="en-US"/>
          </a:p>
        </p:txBody>
      </p:sp>
      <p:sp>
        <p:nvSpPr>
          <p:cNvPr id="4" name="Title 3"/>
          <p:cNvSpPr>
            <a:spLocks noGrp="1"/>
          </p:cNvSpPr>
          <p:nvPr>
            <p:ph type="title"/>
          </p:nvPr>
        </p:nvSpPr>
        <p:spPr/>
        <p:txBody>
          <a:bodyPr/>
          <a:lstStyle/>
          <a:p>
            <a:r>
              <a:rPr lang="tr-TR" dirty="0" smtClean="0"/>
              <a:t>Isıl Çift (Thermocouple)</a:t>
            </a:r>
            <a:endParaRPr lang="en-US" dirty="0"/>
          </a:p>
        </p:txBody>
      </p:sp>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533" y="1844824"/>
            <a:ext cx="8467654" cy="261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473782" y="4669788"/>
            <a:ext cx="4263155" cy="461665"/>
          </a:xfrm>
          <a:prstGeom prst="rect">
            <a:avLst/>
          </a:prstGeom>
        </p:spPr>
        <p:txBody>
          <a:bodyPr wrap="none">
            <a:spAutoFit/>
          </a:bodyPr>
          <a:lstStyle/>
          <a:p>
            <a:r>
              <a:rPr lang="it-IT" sz="2400" dirty="0"/>
              <a:t>(a) </a:t>
            </a:r>
            <a:r>
              <a:rPr lang="it-IT" sz="2400" dirty="0" smtClean="0"/>
              <a:t>çalı</a:t>
            </a:r>
            <a:r>
              <a:rPr lang="tr-TR" sz="2400" dirty="0" smtClean="0"/>
              <a:t>ş</a:t>
            </a:r>
            <a:r>
              <a:rPr lang="it-IT" sz="2400" dirty="0" smtClean="0"/>
              <a:t>ma prensi</a:t>
            </a:r>
            <a:r>
              <a:rPr lang="tr-TR" sz="2400" dirty="0" smtClean="0"/>
              <a:t>bi</a:t>
            </a:r>
            <a:r>
              <a:rPr lang="it-IT" sz="2400" dirty="0" smtClean="0"/>
              <a:t> </a:t>
            </a:r>
            <a:r>
              <a:rPr lang="it-IT" sz="2400" dirty="0"/>
              <a:t>(b) Yapısı</a:t>
            </a:r>
            <a:endParaRPr lang="en-US" sz="2400" dirty="0"/>
          </a:p>
        </p:txBody>
      </p:sp>
      <p:sp>
        <p:nvSpPr>
          <p:cNvPr id="6"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62642843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113</a:t>
            </a:fld>
            <a:endParaRPr lang="en-US"/>
          </a:p>
        </p:txBody>
      </p:sp>
      <p:sp>
        <p:nvSpPr>
          <p:cNvPr id="2" name="Title 1"/>
          <p:cNvSpPr>
            <a:spLocks noGrp="1"/>
          </p:cNvSpPr>
          <p:nvPr>
            <p:ph type="title"/>
          </p:nvPr>
        </p:nvSpPr>
        <p:spPr/>
        <p:txBody>
          <a:bodyPr/>
          <a:lstStyle/>
          <a:p>
            <a:r>
              <a:rPr lang="tr-TR" dirty="0" smtClean="0"/>
              <a:t>Thermocouple çeşitleri</a:t>
            </a:r>
            <a:endParaRPr lang="en-US" dirty="0"/>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29892"/>
            <a:ext cx="5544616" cy="5042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39281294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2" name="Picture 4" descr="FIG2-12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55452"/>
            <a:ext cx="7213600" cy="50419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tr-TR" dirty="0" smtClean="0"/>
              <a:t>Thermocouple devreleri</a:t>
            </a:r>
            <a:endParaRPr lang="en-US" dirty="0"/>
          </a:p>
        </p:txBody>
      </p:sp>
      <p:sp>
        <p:nvSpPr>
          <p:cNvPr id="3" name="Rectangle 2"/>
          <p:cNvSpPr/>
          <p:nvPr/>
        </p:nvSpPr>
        <p:spPr>
          <a:xfrm>
            <a:off x="4427984" y="5085184"/>
            <a:ext cx="4572000" cy="1569660"/>
          </a:xfrm>
          <a:prstGeom prst="rect">
            <a:avLst/>
          </a:prstGeom>
        </p:spPr>
        <p:txBody>
          <a:bodyPr>
            <a:spAutoFit/>
          </a:bodyPr>
          <a:lstStyle/>
          <a:p>
            <a:r>
              <a:rPr lang="tr-TR" sz="2400" dirty="0" smtClean="0">
                <a:ea typeface="MS Mincho" pitchFamily="49" charset="-128"/>
              </a:rPr>
              <a:t>(</a:t>
            </a:r>
            <a:r>
              <a:rPr lang="en-US" sz="2400" dirty="0" smtClean="0">
                <a:ea typeface="MS Mincho" pitchFamily="49" charset="-128"/>
              </a:rPr>
              <a:t>a</a:t>
            </a:r>
            <a:r>
              <a:rPr lang="en-US" sz="2400" dirty="0">
                <a:ea typeface="MS Mincho" pitchFamily="49" charset="-128"/>
              </a:rPr>
              <a:t>) </a:t>
            </a:r>
            <a:r>
              <a:rPr lang="en-US" sz="2400" dirty="0" err="1">
                <a:ea typeface="MS Mincho" pitchFamily="49" charset="-128"/>
              </a:rPr>
              <a:t>Peltier</a:t>
            </a:r>
            <a:r>
              <a:rPr lang="en-US" sz="2400" dirty="0">
                <a:ea typeface="MS Mincho" pitchFamily="49" charset="-128"/>
              </a:rPr>
              <a:t> </a:t>
            </a:r>
            <a:r>
              <a:rPr lang="en-US" sz="2400" dirty="0" err="1">
                <a:ea typeface="MS Mincho" pitchFamily="49" charset="-128"/>
              </a:rPr>
              <a:t>emf</a:t>
            </a:r>
            <a:r>
              <a:rPr lang="en-US" sz="2400" dirty="0">
                <a:ea typeface="MS Mincho" pitchFamily="49" charset="-128"/>
              </a:rPr>
              <a:t>.  (b) Law of homogeneous circuits.  (c) Law of intermediate metals.  (d) Law of intermediate temperatures</a:t>
            </a:r>
            <a:endParaRPr lang="en-US" sz="2400" dirty="0"/>
          </a:p>
        </p:txBody>
      </p:sp>
      <p:sp>
        <p:nvSpPr>
          <p:cNvPr id="4" name="Slide Number Placeholder 3"/>
          <p:cNvSpPr>
            <a:spLocks noGrp="1"/>
          </p:cNvSpPr>
          <p:nvPr>
            <p:ph type="sldNum" sz="quarter" idx="12"/>
          </p:nvPr>
        </p:nvSpPr>
        <p:spPr/>
        <p:txBody>
          <a:bodyPr/>
          <a:lstStyle/>
          <a:p>
            <a:pPr>
              <a:defRPr/>
            </a:pPr>
            <a:fld id="{E0467A51-A3D6-4F6A-9B79-4D13BA45D146}" type="slidenum">
              <a:rPr lang="ar-SA" smtClean="0"/>
              <a:pPr>
                <a:defRPr/>
              </a:pPr>
              <a:t>114</a:t>
            </a:fld>
            <a:endParaRPr lang="en-US"/>
          </a:p>
        </p:txBody>
      </p:sp>
      <p:sp>
        <p:nvSpPr>
          <p:cNvPr id="6"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39242603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1" name="Rectangle 5"/>
          <p:cNvSpPr>
            <a:spLocks noChangeArrowheads="1"/>
          </p:cNvSpPr>
          <p:nvPr/>
        </p:nvSpPr>
        <p:spPr bwMode="auto">
          <a:xfrm>
            <a:off x="0" y="2105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1860" name="Object 4"/>
          <p:cNvGraphicFramePr>
            <a:graphicFrameLocks noChangeAspect="1"/>
          </p:cNvGraphicFramePr>
          <p:nvPr>
            <p:extLst>
              <p:ext uri="{D42A27DB-BD31-4B8C-83A1-F6EECF244321}">
                <p14:modId xmlns:p14="http://schemas.microsoft.com/office/powerpoint/2010/main" val="3141213393"/>
              </p:ext>
            </p:extLst>
          </p:nvPr>
        </p:nvGraphicFramePr>
        <p:xfrm>
          <a:off x="1259632" y="1484784"/>
          <a:ext cx="6096000" cy="4064000"/>
        </p:xfrm>
        <a:graphic>
          <a:graphicData uri="http://schemas.openxmlformats.org/presentationml/2006/ole">
            <mc:AlternateContent xmlns:mc="http://schemas.openxmlformats.org/markup-compatibility/2006">
              <mc:Choice xmlns:v="urn:schemas-microsoft-com:vml" Requires="v">
                <p:oleObj spid="_x0000_s48150" r:id="rId3" imgW="3971544" imgH="2643378" progId="Visio.Drawing.11">
                  <p:embed/>
                </p:oleObj>
              </mc:Choice>
              <mc:Fallback>
                <p:oleObj r:id="rId3" imgW="3971544" imgH="2643378"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484784"/>
                        <a:ext cx="6096000"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115</a:t>
            </a:fld>
            <a:endParaRPr lang="en-US"/>
          </a:p>
        </p:txBody>
      </p:sp>
      <p:sp>
        <p:nvSpPr>
          <p:cNvPr id="2" name="Title 1"/>
          <p:cNvSpPr>
            <a:spLocks noGrp="1"/>
          </p:cNvSpPr>
          <p:nvPr>
            <p:ph type="title"/>
          </p:nvPr>
        </p:nvSpPr>
        <p:spPr/>
        <p:txBody>
          <a:bodyPr/>
          <a:lstStyle/>
          <a:p>
            <a:r>
              <a:rPr lang="tr-TR" dirty="0" smtClean="0"/>
              <a:t>Thermocouple’la ölçme</a:t>
            </a:r>
            <a:endParaRPr lang="en-US" dirty="0"/>
          </a:p>
        </p:txBody>
      </p:sp>
      <p:sp>
        <p:nvSpPr>
          <p:cNvPr id="3" name="Rectangle 2"/>
          <p:cNvSpPr/>
          <p:nvPr/>
        </p:nvSpPr>
        <p:spPr>
          <a:xfrm>
            <a:off x="395536" y="5517232"/>
            <a:ext cx="8352928" cy="923330"/>
          </a:xfrm>
          <a:prstGeom prst="rect">
            <a:avLst/>
          </a:prstGeom>
        </p:spPr>
        <p:txBody>
          <a:bodyPr wrap="square">
            <a:spAutoFit/>
          </a:bodyPr>
          <a:lstStyle/>
          <a:p>
            <a:r>
              <a:rPr lang="en-US" dirty="0">
                <a:cs typeface="Courier New" pitchFamily="49" charset="0"/>
              </a:rPr>
              <a:t>The hot junction is at the thermocouple. The LT1025 electronic cold junction compensates for ambient temperature changes. The </a:t>
            </a:r>
            <a:r>
              <a:rPr lang="en-US" dirty="0" err="1">
                <a:cs typeface="Courier New" pitchFamily="49" charset="0"/>
              </a:rPr>
              <a:t>noninverting</a:t>
            </a:r>
            <a:r>
              <a:rPr lang="en-US" dirty="0">
                <a:cs typeface="Courier New" pitchFamily="49" charset="0"/>
              </a:rPr>
              <a:t> amplifier provides a high input impedance and high gain.</a:t>
            </a:r>
            <a:endParaRPr lang="en-US" dirty="0"/>
          </a:p>
        </p:txBody>
      </p:sp>
      <p:sp>
        <p:nvSpPr>
          <p:cNvPr id="7"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91938948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116</a:t>
            </a:fld>
            <a:endParaRPr lang="en-US"/>
          </a:p>
        </p:txBody>
      </p:sp>
      <p:sp>
        <p:nvSpPr>
          <p:cNvPr id="2" name="Title 1"/>
          <p:cNvSpPr>
            <a:spLocks noGrp="1"/>
          </p:cNvSpPr>
          <p:nvPr>
            <p:ph type="title"/>
          </p:nvPr>
        </p:nvSpPr>
        <p:spPr/>
        <p:txBody>
          <a:bodyPr/>
          <a:lstStyle/>
          <a:p>
            <a:r>
              <a:rPr lang="tr-TR" dirty="0" smtClean="0"/>
              <a:t>Alan Etkili Algılayıcı</a:t>
            </a:r>
            <a:endParaRPr lang="en-US" dirty="0"/>
          </a:p>
        </p:txBody>
      </p:sp>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799" y="1405720"/>
            <a:ext cx="6206513" cy="4471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46549412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Optik Dönüştürücüler</a:t>
            </a:r>
            <a:endParaRPr lang="en-US" dirty="0"/>
          </a:p>
        </p:txBody>
      </p:sp>
      <p:sp>
        <p:nvSpPr>
          <p:cNvPr id="3" name="Content Placeholder 2"/>
          <p:cNvSpPr>
            <a:spLocks noGrp="1"/>
          </p:cNvSpPr>
          <p:nvPr>
            <p:ph idx="1"/>
          </p:nvPr>
        </p:nvSpPr>
        <p:spPr/>
        <p:txBody>
          <a:bodyPr/>
          <a:lstStyle/>
          <a:p>
            <a:r>
              <a:rPr lang="tr-TR" dirty="0" smtClean="0"/>
              <a:t>Fotodirenç</a:t>
            </a:r>
          </a:p>
          <a:p>
            <a:r>
              <a:rPr lang="tr-TR" dirty="0" smtClean="0"/>
              <a:t>Fotodiyot </a:t>
            </a:r>
          </a:p>
          <a:p>
            <a:r>
              <a:rPr lang="tr-TR" dirty="0" smtClean="0"/>
              <a:t>Işık yayan diyot (light emitting diode – led)</a:t>
            </a:r>
          </a:p>
          <a:p>
            <a:endParaRPr lang="en-US" dirty="0"/>
          </a:p>
        </p:txBody>
      </p:sp>
      <p:sp>
        <p:nvSpPr>
          <p:cNvPr id="4" name="Slide Number Placeholder 3"/>
          <p:cNvSpPr>
            <a:spLocks noGrp="1"/>
          </p:cNvSpPr>
          <p:nvPr>
            <p:ph type="sldNum" sz="quarter" idx="12"/>
          </p:nvPr>
        </p:nvSpPr>
        <p:spPr/>
        <p:txBody>
          <a:bodyPr/>
          <a:lstStyle/>
          <a:p>
            <a:pPr>
              <a:defRPr/>
            </a:pPr>
            <a:fld id="{E0467A51-A3D6-4F6A-9B79-4D13BA45D146}" type="slidenum">
              <a:rPr lang="ar-SA" smtClean="0"/>
              <a:pPr>
                <a:defRPr/>
              </a:pPr>
              <a:t>117</a:t>
            </a:fld>
            <a:endParaRPr lang="en-US"/>
          </a:p>
        </p:txBody>
      </p:sp>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5015801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118</a:t>
            </a:fld>
            <a:endParaRPr lang="en-US"/>
          </a:p>
        </p:txBody>
      </p:sp>
      <p:sp>
        <p:nvSpPr>
          <p:cNvPr id="4" name="Title 3"/>
          <p:cNvSpPr>
            <a:spLocks noGrp="1"/>
          </p:cNvSpPr>
          <p:nvPr>
            <p:ph type="title"/>
          </p:nvPr>
        </p:nvSpPr>
        <p:spPr/>
        <p:txBody>
          <a:bodyPr>
            <a:normAutofit fontScale="90000"/>
          </a:bodyPr>
          <a:lstStyle/>
          <a:p>
            <a:r>
              <a:rPr lang="tr-TR" dirty="0" smtClean="0"/>
              <a:t>Fotodiyot: Karakteristik, sembol, yapı ve kılıfı</a:t>
            </a:r>
            <a:endParaRPr lang="en-US" dirty="0"/>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57217"/>
            <a:ext cx="8271535" cy="474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403666098"/>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119</a:t>
            </a:fld>
            <a:endParaRPr lang="en-US"/>
          </a:p>
        </p:txBody>
      </p:sp>
      <p:sp>
        <p:nvSpPr>
          <p:cNvPr id="2" name="Title 1"/>
          <p:cNvSpPr>
            <a:spLocks noGrp="1"/>
          </p:cNvSpPr>
          <p:nvPr>
            <p:ph type="title"/>
          </p:nvPr>
        </p:nvSpPr>
        <p:spPr/>
        <p:txBody>
          <a:bodyPr/>
          <a:lstStyle/>
          <a:p>
            <a:r>
              <a:rPr lang="en-US" dirty="0" err="1"/>
              <a:t>Fotodiyodun</a:t>
            </a:r>
            <a:r>
              <a:rPr lang="en-US" dirty="0"/>
              <a:t> </a:t>
            </a:r>
            <a:r>
              <a:rPr lang="en-US" dirty="0" err="1"/>
              <a:t>kullanım</a:t>
            </a:r>
            <a:r>
              <a:rPr lang="en-US" dirty="0"/>
              <a:t> </a:t>
            </a:r>
            <a:r>
              <a:rPr lang="en-US" dirty="0" err="1"/>
              <a:t>alanları</a:t>
            </a:r>
            <a:endParaRPr lang="en-US" dirty="0"/>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182" y="1810932"/>
            <a:ext cx="3528392" cy="4128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339501"/>
            <a:ext cx="431015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673821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tr-TR" dirty="0" smtClean="0"/>
              <a:t>Dengeleme (</a:t>
            </a:r>
            <a:r>
              <a:rPr lang="en-US" dirty="0" smtClean="0"/>
              <a:t>Offset</a:t>
            </a:r>
            <a:r>
              <a:rPr lang="tr-TR" dirty="0" smtClean="0"/>
              <a:t>) Hatası</a:t>
            </a:r>
            <a:endParaRPr lang="en-US" dirty="0" smtClean="0"/>
          </a:p>
        </p:txBody>
      </p:sp>
      <p:sp>
        <p:nvSpPr>
          <p:cNvPr id="20483" name="Rectangle 3"/>
          <p:cNvSpPr>
            <a:spLocks noGrp="1" noChangeArrowheads="1"/>
          </p:cNvSpPr>
          <p:nvPr>
            <p:ph type="body" idx="1"/>
          </p:nvPr>
        </p:nvSpPr>
        <p:spPr/>
        <p:txBody>
          <a:bodyPr/>
          <a:lstStyle/>
          <a:p>
            <a:pPr eaLnBrk="1" hangingPunct="1"/>
            <a:r>
              <a:rPr lang="tr-TR" b="1" u="sng" dirty="0" smtClean="0"/>
              <a:t>Dengeleme (</a:t>
            </a:r>
            <a:r>
              <a:rPr lang="en-US" b="1" u="sng" dirty="0" smtClean="0"/>
              <a:t>Offset</a:t>
            </a:r>
            <a:r>
              <a:rPr lang="tr-TR" b="1" u="sng" dirty="0" smtClean="0"/>
              <a:t>) hatası</a:t>
            </a:r>
            <a:r>
              <a:rPr lang="en-US" b="1" dirty="0" smtClean="0"/>
              <a:t> =</a:t>
            </a:r>
            <a:r>
              <a:rPr lang="en-US" dirty="0" smtClean="0"/>
              <a:t> </a:t>
            </a:r>
            <a:r>
              <a:rPr lang="tr-TR" dirty="0" smtClean="0"/>
              <a:t>Çıkış sıfır olması gerektiğinde olan değer</a:t>
            </a:r>
            <a:endParaRPr lang="en-US" dirty="0" smtClean="0"/>
          </a:p>
          <a:p>
            <a:pPr lvl="1" eaLnBrk="1" hangingPunct="1"/>
            <a:r>
              <a:rPr lang="tr-TR" dirty="0" smtClean="0"/>
              <a:t>Karakteristik eyrinin eğimi değişmez ama y eksenini kesim noktası merkezden uzaktadır.</a:t>
            </a:r>
          </a:p>
        </p:txBody>
      </p:sp>
      <p:sp>
        <p:nvSpPr>
          <p:cNvPr id="20484" name="Line 14"/>
          <p:cNvSpPr>
            <a:spLocks noChangeShapeType="1"/>
          </p:cNvSpPr>
          <p:nvPr/>
        </p:nvSpPr>
        <p:spPr bwMode="auto">
          <a:xfrm>
            <a:off x="2057400" y="4495800"/>
            <a:ext cx="0" cy="9144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5" name="Line 15"/>
          <p:cNvSpPr>
            <a:spLocks noChangeShapeType="1"/>
          </p:cNvSpPr>
          <p:nvPr/>
        </p:nvSpPr>
        <p:spPr bwMode="auto">
          <a:xfrm>
            <a:off x="1371600" y="49530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6" name="Line 16"/>
          <p:cNvSpPr>
            <a:spLocks noChangeShapeType="1"/>
          </p:cNvSpPr>
          <p:nvPr/>
        </p:nvSpPr>
        <p:spPr bwMode="auto">
          <a:xfrm flipV="1">
            <a:off x="1524000" y="4572000"/>
            <a:ext cx="10668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7" name="Text Box 17"/>
          <p:cNvSpPr txBox="1">
            <a:spLocks noChangeArrowheads="1"/>
          </p:cNvSpPr>
          <p:nvPr/>
        </p:nvSpPr>
        <p:spPr bwMode="auto">
          <a:xfrm>
            <a:off x="1889125" y="5299075"/>
            <a:ext cx="2197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Zero offset error</a:t>
            </a:r>
          </a:p>
        </p:txBody>
      </p:sp>
      <p:sp>
        <p:nvSpPr>
          <p:cNvPr id="20488" name="Line 18"/>
          <p:cNvSpPr>
            <a:spLocks noChangeShapeType="1"/>
          </p:cNvSpPr>
          <p:nvPr/>
        </p:nvSpPr>
        <p:spPr bwMode="auto">
          <a:xfrm>
            <a:off x="6111875" y="4606925"/>
            <a:ext cx="0" cy="9144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9" name="Line 19"/>
          <p:cNvSpPr>
            <a:spLocks noChangeShapeType="1"/>
          </p:cNvSpPr>
          <p:nvPr/>
        </p:nvSpPr>
        <p:spPr bwMode="auto">
          <a:xfrm>
            <a:off x="5426075" y="5064125"/>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0" name="Line 20"/>
          <p:cNvSpPr>
            <a:spLocks noChangeShapeType="1"/>
          </p:cNvSpPr>
          <p:nvPr/>
        </p:nvSpPr>
        <p:spPr bwMode="auto">
          <a:xfrm flipV="1">
            <a:off x="5578475" y="4454525"/>
            <a:ext cx="10668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1" name="Line 21"/>
          <p:cNvSpPr>
            <a:spLocks noChangeShapeType="1"/>
          </p:cNvSpPr>
          <p:nvPr/>
        </p:nvSpPr>
        <p:spPr bwMode="auto">
          <a:xfrm>
            <a:off x="6188075" y="4835525"/>
            <a:ext cx="0" cy="22860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2" name="Text Box 22"/>
          <p:cNvSpPr txBox="1">
            <a:spLocks noChangeArrowheads="1"/>
          </p:cNvSpPr>
          <p:nvPr/>
        </p:nvSpPr>
        <p:spPr bwMode="auto">
          <a:xfrm>
            <a:off x="6400800" y="5105400"/>
            <a:ext cx="1665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Offset Error</a:t>
            </a:r>
          </a:p>
        </p:txBody>
      </p:sp>
      <p:sp>
        <p:nvSpPr>
          <p:cNvPr id="20493" name="Text Box 23"/>
          <p:cNvSpPr txBox="1">
            <a:spLocks noChangeArrowheads="1"/>
          </p:cNvSpPr>
          <p:nvPr/>
        </p:nvSpPr>
        <p:spPr bwMode="auto">
          <a:xfrm>
            <a:off x="3032125" y="4762500"/>
            <a:ext cx="66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Input</a:t>
            </a:r>
          </a:p>
        </p:txBody>
      </p:sp>
      <p:sp>
        <p:nvSpPr>
          <p:cNvPr id="20494" name="Text Box 24"/>
          <p:cNvSpPr txBox="1">
            <a:spLocks noChangeArrowheads="1"/>
          </p:cNvSpPr>
          <p:nvPr/>
        </p:nvSpPr>
        <p:spPr bwMode="auto">
          <a:xfrm>
            <a:off x="7026275" y="4835525"/>
            <a:ext cx="66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Input</a:t>
            </a:r>
          </a:p>
        </p:txBody>
      </p:sp>
      <p:sp>
        <p:nvSpPr>
          <p:cNvPr id="20495" name="Text Box 25"/>
          <p:cNvSpPr txBox="1">
            <a:spLocks noChangeArrowheads="1"/>
          </p:cNvSpPr>
          <p:nvPr/>
        </p:nvSpPr>
        <p:spPr bwMode="auto">
          <a:xfrm>
            <a:off x="1219200" y="43434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Output</a:t>
            </a:r>
          </a:p>
        </p:txBody>
      </p:sp>
      <p:sp>
        <p:nvSpPr>
          <p:cNvPr id="20496" name="Text Box 26"/>
          <p:cNvSpPr txBox="1">
            <a:spLocks noChangeArrowheads="1"/>
          </p:cNvSpPr>
          <p:nvPr/>
        </p:nvSpPr>
        <p:spPr bwMode="auto">
          <a:xfrm>
            <a:off x="5273675" y="4378325"/>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Output</a:t>
            </a:r>
          </a:p>
        </p:txBody>
      </p:sp>
      <p:sp>
        <p:nvSpPr>
          <p:cNvPr id="17" name="Rectangle 16"/>
          <p:cNvSpPr>
            <a:spLocks noChangeArrowheads="1"/>
          </p:cNvSpPr>
          <p:nvPr/>
        </p:nvSpPr>
        <p:spPr bwMode="auto">
          <a:xfrm>
            <a:off x="468313" y="11430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7590212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120</a:t>
            </a:fld>
            <a:endParaRPr lang="en-US"/>
          </a:p>
        </p:txBody>
      </p:sp>
      <p:sp>
        <p:nvSpPr>
          <p:cNvPr id="2" name="Title 1"/>
          <p:cNvSpPr>
            <a:spLocks noGrp="1"/>
          </p:cNvSpPr>
          <p:nvPr>
            <p:ph type="title"/>
          </p:nvPr>
        </p:nvSpPr>
        <p:spPr/>
        <p:txBody>
          <a:bodyPr/>
          <a:lstStyle/>
          <a:p>
            <a:r>
              <a:rPr lang="en-US" dirty="0" err="1"/>
              <a:t>LED’in</a:t>
            </a:r>
            <a:r>
              <a:rPr lang="en-US" dirty="0"/>
              <a:t> </a:t>
            </a:r>
            <a:r>
              <a:rPr lang="en-US" dirty="0" err="1" smtClean="0"/>
              <a:t>Yapısı</a:t>
            </a:r>
            <a:r>
              <a:rPr lang="tr-TR" dirty="0" smtClean="0"/>
              <a:t>,</a:t>
            </a:r>
            <a:r>
              <a:rPr lang="en-US" dirty="0" smtClean="0"/>
              <a:t> </a:t>
            </a:r>
            <a:r>
              <a:rPr lang="en-US" dirty="0" err="1"/>
              <a:t>Sembolü</a:t>
            </a:r>
            <a:r>
              <a:rPr lang="en-US" dirty="0"/>
              <a:t>, </a:t>
            </a:r>
            <a:r>
              <a:rPr lang="tr-TR" dirty="0" smtClean="0"/>
              <a:t>ve</a:t>
            </a:r>
            <a:r>
              <a:rPr lang="en-US" dirty="0" smtClean="0"/>
              <a:t> </a:t>
            </a:r>
            <a:r>
              <a:rPr lang="en-US" dirty="0" err="1"/>
              <a:t>Kılıfı</a:t>
            </a:r>
            <a:endParaRPr lang="en-US" dirty="0"/>
          </a:p>
        </p:txBody>
      </p:sp>
      <p:pic>
        <p:nvPicPr>
          <p:cNvPr id="62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487" y="1700808"/>
            <a:ext cx="8617843"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99599918"/>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121</a:t>
            </a:fld>
            <a:endParaRPr lang="en-US"/>
          </a:p>
        </p:txBody>
      </p:sp>
      <p:sp>
        <p:nvSpPr>
          <p:cNvPr id="2" name="Title 1"/>
          <p:cNvSpPr>
            <a:spLocks noGrp="1"/>
          </p:cNvSpPr>
          <p:nvPr>
            <p:ph type="title"/>
          </p:nvPr>
        </p:nvSpPr>
        <p:spPr/>
        <p:txBody>
          <a:bodyPr>
            <a:normAutofit fontScale="90000"/>
          </a:bodyPr>
          <a:lstStyle/>
          <a:p>
            <a:r>
              <a:rPr lang="tr-TR" dirty="0" err="1" smtClean="0"/>
              <a:t>İ</a:t>
            </a:r>
            <a:r>
              <a:rPr lang="en-US" dirty="0" err="1" smtClean="0"/>
              <a:t>nsan</a:t>
            </a:r>
            <a:r>
              <a:rPr lang="en-US" dirty="0" smtClean="0"/>
              <a:t> </a:t>
            </a:r>
            <a:r>
              <a:rPr lang="en-US" dirty="0" err="1"/>
              <a:t>gözünün</a:t>
            </a:r>
            <a:r>
              <a:rPr lang="en-US" dirty="0"/>
              <a:t> </a:t>
            </a:r>
            <a:r>
              <a:rPr lang="en-US" dirty="0" err="1"/>
              <a:t>algılayabildiği</a:t>
            </a:r>
            <a:r>
              <a:rPr lang="en-US" dirty="0"/>
              <a:t> </a:t>
            </a:r>
            <a:r>
              <a:rPr lang="en-US" dirty="0" err="1"/>
              <a:t>dalga</a:t>
            </a:r>
            <a:r>
              <a:rPr lang="en-US" dirty="0"/>
              <a:t> </a:t>
            </a:r>
            <a:r>
              <a:rPr lang="en-US" dirty="0" err="1"/>
              <a:t>boyu</a:t>
            </a:r>
            <a:r>
              <a:rPr lang="en-US" dirty="0"/>
              <a:t> </a:t>
            </a:r>
            <a:r>
              <a:rPr lang="en-US" dirty="0" err="1"/>
              <a:t>sınırları</a:t>
            </a:r>
            <a:endParaRPr lang="en-US" dirty="0"/>
          </a:p>
        </p:txBody>
      </p:sp>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3" y="2800350"/>
            <a:ext cx="7915275"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01172800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122</a:t>
            </a:fld>
            <a:endParaRPr lang="en-US"/>
          </a:p>
        </p:txBody>
      </p:sp>
      <p:sp>
        <p:nvSpPr>
          <p:cNvPr id="2" name="Title 1"/>
          <p:cNvSpPr>
            <a:spLocks noGrp="1"/>
          </p:cNvSpPr>
          <p:nvPr>
            <p:ph type="title"/>
          </p:nvPr>
        </p:nvSpPr>
        <p:spPr/>
        <p:txBody>
          <a:bodyPr/>
          <a:lstStyle/>
          <a:p>
            <a:r>
              <a:rPr lang="tr-TR" dirty="0" err="1" smtClean="0"/>
              <a:t>İ</a:t>
            </a:r>
            <a:r>
              <a:rPr lang="en-US" dirty="0" err="1" smtClean="0"/>
              <a:t>ki</a:t>
            </a:r>
            <a:r>
              <a:rPr lang="en-US" dirty="0" smtClean="0"/>
              <a:t> </a:t>
            </a:r>
            <a:r>
              <a:rPr lang="en-US" dirty="0" err="1"/>
              <a:t>ve</a:t>
            </a:r>
            <a:r>
              <a:rPr lang="en-US" dirty="0"/>
              <a:t> </a:t>
            </a:r>
            <a:r>
              <a:rPr lang="en-US" dirty="0" err="1"/>
              <a:t>üç</a:t>
            </a:r>
            <a:r>
              <a:rPr lang="en-US" dirty="0"/>
              <a:t> </a:t>
            </a:r>
            <a:r>
              <a:rPr lang="en-US" dirty="0" err="1"/>
              <a:t>renkli</a:t>
            </a:r>
            <a:r>
              <a:rPr lang="en-US" dirty="0"/>
              <a:t> </a:t>
            </a:r>
            <a:r>
              <a:rPr lang="en-US" dirty="0" err="1"/>
              <a:t>diyotların</a:t>
            </a:r>
            <a:r>
              <a:rPr lang="en-US" dirty="0"/>
              <a:t> </a:t>
            </a:r>
            <a:r>
              <a:rPr lang="en-US" dirty="0" err="1"/>
              <a:t>yapısı</a:t>
            </a:r>
            <a:endParaRPr lang="en-US" dirty="0"/>
          </a:p>
        </p:txBody>
      </p:sp>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036" y="1772816"/>
            <a:ext cx="7247933"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82530161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123</a:t>
            </a:fld>
            <a:endParaRPr lang="en-US"/>
          </a:p>
        </p:txBody>
      </p:sp>
      <p:sp>
        <p:nvSpPr>
          <p:cNvPr id="2" name="Title 1"/>
          <p:cNvSpPr>
            <a:spLocks noGrp="1"/>
          </p:cNvSpPr>
          <p:nvPr>
            <p:ph type="title"/>
          </p:nvPr>
        </p:nvSpPr>
        <p:spPr/>
        <p:txBody>
          <a:bodyPr>
            <a:normAutofit fontScale="90000"/>
          </a:bodyPr>
          <a:lstStyle/>
          <a:p>
            <a:r>
              <a:rPr lang="tr-TR" dirty="0" err="1" smtClean="0"/>
              <a:t>İ</a:t>
            </a:r>
            <a:r>
              <a:rPr lang="en-US" dirty="0" err="1" smtClean="0"/>
              <a:t>nfrared</a:t>
            </a:r>
            <a:r>
              <a:rPr lang="en-US" dirty="0" smtClean="0"/>
              <a:t> </a:t>
            </a:r>
            <a:r>
              <a:rPr lang="tr-TR" dirty="0" smtClean="0"/>
              <a:t>(kızılötesi) </a:t>
            </a:r>
            <a:r>
              <a:rPr lang="en-US" dirty="0" err="1" smtClean="0"/>
              <a:t>diyodun</a:t>
            </a:r>
            <a:r>
              <a:rPr lang="en-US" dirty="0" smtClean="0"/>
              <a:t> </a:t>
            </a:r>
            <a:r>
              <a:rPr lang="en-US" dirty="0" err="1"/>
              <a:t>kullanım</a:t>
            </a:r>
            <a:r>
              <a:rPr lang="en-US" dirty="0"/>
              <a:t> </a:t>
            </a:r>
            <a:r>
              <a:rPr lang="en-US" dirty="0" err="1"/>
              <a:t>alanları</a:t>
            </a:r>
            <a:endParaRPr lang="en-US" dirty="0"/>
          </a:p>
        </p:txBody>
      </p:sp>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095499"/>
            <a:ext cx="6192688" cy="4334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27532416"/>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124</a:t>
            </a:fld>
            <a:endParaRPr lang="en-US"/>
          </a:p>
        </p:txBody>
      </p:sp>
      <p:sp>
        <p:nvSpPr>
          <p:cNvPr id="2" name="Title 1"/>
          <p:cNvSpPr>
            <a:spLocks noGrp="1"/>
          </p:cNvSpPr>
          <p:nvPr>
            <p:ph type="title"/>
          </p:nvPr>
        </p:nvSpPr>
        <p:spPr/>
        <p:txBody>
          <a:bodyPr/>
          <a:lstStyle/>
          <a:p>
            <a:r>
              <a:rPr lang="tr-TR" dirty="0" smtClean="0"/>
              <a:t>Foto transistörler</a:t>
            </a:r>
            <a:endParaRPr lang="en-US" dirty="0"/>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225" y="2552700"/>
            <a:ext cx="78295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57225" y="4725144"/>
            <a:ext cx="7829549" cy="461665"/>
          </a:xfrm>
          <a:prstGeom prst="rect">
            <a:avLst/>
          </a:prstGeom>
        </p:spPr>
        <p:txBody>
          <a:bodyPr wrap="square">
            <a:spAutoFit/>
          </a:bodyPr>
          <a:lstStyle/>
          <a:p>
            <a:r>
              <a:rPr lang="en-US" sz="2400" dirty="0"/>
              <a:t>(a) </a:t>
            </a:r>
            <a:r>
              <a:rPr lang="en-US" sz="2400" dirty="0" err="1"/>
              <a:t>Yapısı</a:t>
            </a:r>
            <a:r>
              <a:rPr lang="en-US" sz="2400" dirty="0"/>
              <a:t>, (b) </a:t>
            </a:r>
            <a:r>
              <a:rPr lang="en-US" sz="2400" dirty="0" err="1"/>
              <a:t>Sembolleri</a:t>
            </a:r>
            <a:r>
              <a:rPr lang="en-US" sz="2400" dirty="0"/>
              <a:t>, (c) </a:t>
            </a:r>
            <a:r>
              <a:rPr lang="en-US" sz="2400" dirty="0" smtClean="0"/>
              <a:t>Dı</a:t>
            </a:r>
            <a:r>
              <a:rPr lang="tr-TR" sz="2400" dirty="0"/>
              <a:t>ş</a:t>
            </a:r>
            <a:r>
              <a:rPr lang="en-US" sz="2400" dirty="0" smtClean="0"/>
              <a:t> </a:t>
            </a:r>
            <a:r>
              <a:rPr lang="en-US" sz="2400" dirty="0" err="1" smtClean="0"/>
              <a:t>görünü</a:t>
            </a:r>
            <a:r>
              <a:rPr lang="tr-TR" sz="2400" dirty="0" smtClean="0"/>
              <a:t>ş</a:t>
            </a:r>
            <a:r>
              <a:rPr lang="en-US" sz="2400" dirty="0" smtClean="0"/>
              <a:t>ü</a:t>
            </a:r>
            <a:endParaRPr lang="en-US" sz="2400" dirty="0"/>
          </a:p>
        </p:txBody>
      </p:sp>
      <p:sp>
        <p:nvSpPr>
          <p:cNvPr id="6" name="Rectangle 4"/>
          <p:cNvSpPr>
            <a:spLocks noChangeArrowheads="1"/>
          </p:cNvSpPr>
          <p:nvPr/>
        </p:nvSpPr>
        <p:spPr bwMode="auto">
          <a:xfrm>
            <a:off x="468313" y="1412776"/>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73828492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381000"/>
            <a:ext cx="3886200" cy="6288360"/>
          </a:xfrm>
        </p:spPr>
        <p:txBody>
          <a:bodyPr>
            <a:normAutofit fontScale="90000"/>
          </a:bodyPr>
          <a:lstStyle/>
          <a:p>
            <a:r>
              <a:rPr lang="en-US" sz="2800" dirty="0" smtClean="0">
                <a:ea typeface="MS Mincho" pitchFamily="49" charset="-128"/>
              </a:rPr>
              <a:t>(</a:t>
            </a:r>
            <a:r>
              <a:rPr lang="en-US" sz="2800" dirty="0">
                <a:ea typeface="MS Mincho" pitchFamily="49" charset="-128"/>
              </a:rPr>
              <a:t>a) </a:t>
            </a:r>
            <a:r>
              <a:rPr lang="tr-TR" sz="2800" dirty="0" smtClean="0"/>
              <a:t>300 </a:t>
            </a:r>
            <a:r>
              <a:rPr lang="tr-TR" sz="2800" dirty="0"/>
              <a:t>K deki bir </a:t>
            </a:r>
            <a:r>
              <a:rPr lang="tr-TR" sz="2800" dirty="0" smtClean="0"/>
              <a:t>cismin </a:t>
            </a:r>
            <a:r>
              <a:rPr lang="tr-TR" sz="2800" dirty="0"/>
              <a:t>yaydığı ışığın </a:t>
            </a:r>
            <a:r>
              <a:rPr lang="tr-TR" sz="2800" dirty="0" smtClean="0"/>
              <a:t>sol </a:t>
            </a:r>
            <a:r>
              <a:rPr lang="tr-TR" sz="2800" dirty="0"/>
              <a:t>dikey eksende ş</a:t>
            </a:r>
            <a:r>
              <a:rPr lang="tr-TR" sz="2800" dirty="0" smtClean="0"/>
              <a:t>iddetinin tayfının, sağ </a:t>
            </a:r>
            <a:r>
              <a:rPr lang="tr-TR" sz="2800" dirty="0"/>
              <a:t>dikey eksende toplam enerjinin </a:t>
            </a:r>
            <a:r>
              <a:rPr lang="tr-TR" sz="2800" dirty="0" smtClean="0"/>
              <a:t>yüzdesinin dalga boyuna göre değişimi</a:t>
            </a:r>
            <a:r>
              <a:rPr lang="en-US" sz="2800" dirty="0" smtClean="0">
                <a:ea typeface="MS Mincho" pitchFamily="49" charset="-128"/>
              </a:rPr>
              <a:t>. </a:t>
            </a:r>
            <a:r>
              <a:rPr lang="tr-TR" sz="2800" dirty="0" smtClean="0">
                <a:ea typeface="MS Mincho" pitchFamily="49" charset="-128"/>
              </a:rPr>
              <a:t/>
            </a:r>
            <a:br>
              <a:rPr lang="tr-TR" sz="2800" dirty="0" smtClean="0">
                <a:ea typeface="MS Mincho" pitchFamily="49" charset="-128"/>
              </a:rPr>
            </a:br>
            <a:r>
              <a:rPr lang="en-US" sz="2800" dirty="0" smtClean="0">
                <a:ea typeface="MS Mincho" pitchFamily="49" charset="-128"/>
              </a:rPr>
              <a:t>(</a:t>
            </a:r>
            <a:r>
              <a:rPr lang="en-US" sz="2800" dirty="0">
                <a:ea typeface="MS Mincho" pitchFamily="49" charset="-128"/>
              </a:rPr>
              <a:t>b) </a:t>
            </a:r>
            <a:r>
              <a:rPr lang="tr-TR" sz="2800" dirty="0" smtClean="0">
                <a:ea typeface="MS Mincho" pitchFamily="49" charset="-128"/>
              </a:rPr>
              <a:t>Bir dizi optik malzemenin iletim spektrumu</a:t>
            </a:r>
            <a:r>
              <a:rPr lang="en-US" sz="2800" dirty="0" smtClean="0">
                <a:ea typeface="MS Mincho" pitchFamily="49" charset="-128"/>
              </a:rPr>
              <a:t>. </a:t>
            </a:r>
            <a:r>
              <a:rPr lang="tr-TR" sz="2800" dirty="0" smtClean="0">
                <a:ea typeface="MS Mincho" pitchFamily="49" charset="-128"/>
              </a:rPr>
              <a:t/>
            </a:r>
            <a:br>
              <a:rPr lang="tr-TR" sz="2800" dirty="0" smtClean="0">
                <a:ea typeface="MS Mincho" pitchFamily="49" charset="-128"/>
              </a:rPr>
            </a:br>
            <a:r>
              <a:rPr lang="en-US" sz="2800" dirty="0" smtClean="0">
                <a:ea typeface="MS Mincho" pitchFamily="49" charset="-128"/>
              </a:rPr>
              <a:t>(</a:t>
            </a:r>
            <a:r>
              <a:rPr lang="en-US" sz="2800" dirty="0">
                <a:ea typeface="MS Mincho" pitchFamily="49" charset="-128"/>
              </a:rPr>
              <a:t>c) </a:t>
            </a:r>
            <a:r>
              <a:rPr lang="tr-TR" sz="2800" dirty="0"/>
              <a:t>Foton ve termal dedektörler spektral </a:t>
            </a:r>
            <a:r>
              <a:rPr lang="tr-TR" sz="2800" dirty="0" smtClean="0"/>
              <a:t>duyarlılığı</a:t>
            </a:r>
            <a:r>
              <a:rPr lang="en-US" sz="2800" dirty="0" smtClean="0">
                <a:ea typeface="MS Mincho" pitchFamily="49" charset="-128"/>
              </a:rPr>
              <a:t>. </a:t>
            </a:r>
            <a:endParaRPr lang="en-US" sz="2800" dirty="0">
              <a:ea typeface="MS Mincho" pitchFamily="49" charset="-128"/>
            </a:endParaRPr>
          </a:p>
        </p:txBody>
      </p:sp>
      <p:sp>
        <p:nvSpPr>
          <p:cNvPr id="101592" name="Freeform 216"/>
          <p:cNvSpPr>
            <a:spLocks noChangeAspect="1"/>
          </p:cNvSpPr>
          <p:nvPr/>
        </p:nvSpPr>
        <p:spPr bwMode="auto">
          <a:xfrm>
            <a:off x="5175250" y="228600"/>
            <a:ext cx="2830513" cy="2257425"/>
          </a:xfrm>
          <a:custGeom>
            <a:avLst/>
            <a:gdLst>
              <a:gd name="T0" fmla="*/ 1616 w 1616"/>
              <a:gd name="T1" fmla="*/ 32 h 1288"/>
              <a:gd name="T2" fmla="*/ 1616 w 1616"/>
              <a:gd name="T3" fmla="*/ 1288 h 1288"/>
              <a:gd name="T4" fmla="*/ 0 w 1616"/>
              <a:gd name="T5" fmla="*/ 1288 h 1288"/>
              <a:gd name="T6" fmla="*/ 0 w 1616"/>
              <a:gd name="T7" fmla="*/ 0 h 1288"/>
            </a:gdLst>
            <a:ahLst/>
            <a:cxnLst>
              <a:cxn ang="0">
                <a:pos x="T0" y="T1"/>
              </a:cxn>
              <a:cxn ang="0">
                <a:pos x="T2" y="T3"/>
              </a:cxn>
              <a:cxn ang="0">
                <a:pos x="T4" y="T5"/>
              </a:cxn>
              <a:cxn ang="0">
                <a:pos x="T6" y="T7"/>
              </a:cxn>
            </a:cxnLst>
            <a:rect l="0" t="0" r="r" b="b"/>
            <a:pathLst>
              <a:path w="1616" h="1288">
                <a:moveTo>
                  <a:pt x="1616" y="32"/>
                </a:moveTo>
                <a:lnTo>
                  <a:pt x="1616" y="1288"/>
                </a:lnTo>
                <a:lnTo>
                  <a:pt x="0" y="1288"/>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93" name="Freeform 217"/>
          <p:cNvSpPr>
            <a:spLocks noChangeAspect="1"/>
          </p:cNvSpPr>
          <p:nvPr/>
        </p:nvSpPr>
        <p:spPr bwMode="auto">
          <a:xfrm>
            <a:off x="5175250" y="3046413"/>
            <a:ext cx="2830513" cy="1303337"/>
          </a:xfrm>
          <a:custGeom>
            <a:avLst/>
            <a:gdLst>
              <a:gd name="T0" fmla="*/ 1616 w 1616"/>
              <a:gd name="T1" fmla="*/ 744 h 744"/>
              <a:gd name="T2" fmla="*/ 0 w 1616"/>
              <a:gd name="T3" fmla="*/ 744 h 744"/>
              <a:gd name="T4" fmla="*/ 0 w 1616"/>
              <a:gd name="T5" fmla="*/ 0 h 744"/>
            </a:gdLst>
            <a:ahLst/>
            <a:cxnLst>
              <a:cxn ang="0">
                <a:pos x="T0" y="T1"/>
              </a:cxn>
              <a:cxn ang="0">
                <a:pos x="T2" y="T3"/>
              </a:cxn>
              <a:cxn ang="0">
                <a:pos x="T4" y="T5"/>
              </a:cxn>
            </a:cxnLst>
            <a:rect l="0" t="0" r="r" b="b"/>
            <a:pathLst>
              <a:path w="1616" h="744">
                <a:moveTo>
                  <a:pt x="1616" y="744"/>
                </a:moveTo>
                <a:lnTo>
                  <a:pt x="0" y="74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94" name="Freeform 218"/>
          <p:cNvSpPr>
            <a:spLocks noChangeAspect="1"/>
          </p:cNvSpPr>
          <p:nvPr/>
        </p:nvSpPr>
        <p:spPr bwMode="auto">
          <a:xfrm>
            <a:off x="5175250" y="4735513"/>
            <a:ext cx="2830513" cy="989012"/>
          </a:xfrm>
          <a:custGeom>
            <a:avLst/>
            <a:gdLst>
              <a:gd name="T0" fmla="*/ 1616 w 1616"/>
              <a:gd name="T1" fmla="*/ 564 h 564"/>
              <a:gd name="T2" fmla="*/ 0 w 1616"/>
              <a:gd name="T3" fmla="*/ 564 h 564"/>
              <a:gd name="T4" fmla="*/ 0 w 1616"/>
              <a:gd name="T5" fmla="*/ 0 h 564"/>
            </a:gdLst>
            <a:ahLst/>
            <a:cxnLst>
              <a:cxn ang="0">
                <a:pos x="T0" y="T1"/>
              </a:cxn>
              <a:cxn ang="0">
                <a:pos x="T2" y="T3"/>
              </a:cxn>
              <a:cxn ang="0">
                <a:pos x="T4" y="T5"/>
              </a:cxn>
            </a:cxnLst>
            <a:rect l="0" t="0" r="r" b="b"/>
            <a:pathLst>
              <a:path w="1616" h="564">
                <a:moveTo>
                  <a:pt x="1616" y="564"/>
                </a:moveTo>
                <a:lnTo>
                  <a:pt x="0" y="56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95" name="Freeform 219"/>
          <p:cNvSpPr>
            <a:spLocks noChangeAspect="1"/>
          </p:cNvSpPr>
          <p:nvPr/>
        </p:nvSpPr>
        <p:spPr bwMode="auto">
          <a:xfrm>
            <a:off x="5175250" y="687388"/>
            <a:ext cx="2830513" cy="1787525"/>
          </a:xfrm>
          <a:custGeom>
            <a:avLst/>
            <a:gdLst>
              <a:gd name="T0" fmla="*/ 1616 w 1616"/>
              <a:gd name="T1" fmla="*/ 874 h 1020"/>
              <a:gd name="T2" fmla="*/ 1616 w 1616"/>
              <a:gd name="T3" fmla="*/ 874 h 1020"/>
              <a:gd name="T4" fmla="*/ 1542 w 1616"/>
              <a:gd name="T5" fmla="*/ 840 h 1020"/>
              <a:gd name="T6" fmla="*/ 1474 w 1616"/>
              <a:gd name="T7" fmla="*/ 808 h 1020"/>
              <a:gd name="T8" fmla="*/ 1410 w 1616"/>
              <a:gd name="T9" fmla="*/ 774 h 1020"/>
              <a:gd name="T10" fmla="*/ 1352 w 1616"/>
              <a:gd name="T11" fmla="*/ 740 h 1020"/>
              <a:gd name="T12" fmla="*/ 1298 w 1616"/>
              <a:gd name="T13" fmla="*/ 706 h 1020"/>
              <a:gd name="T14" fmla="*/ 1250 w 1616"/>
              <a:gd name="T15" fmla="*/ 670 h 1020"/>
              <a:gd name="T16" fmla="*/ 1204 w 1616"/>
              <a:gd name="T17" fmla="*/ 636 h 1020"/>
              <a:gd name="T18" fmla="*/ 1164 w 1616"/>
              <a:gd name="T19" fmla="*/ 602 h 1020"/>
              <a:gd name="T20" fmla="*/ 1124 w 1616"/>
              <a:gd name="T21" fmla="*/ 568 h 1020"/>
              <a:gd name="T22" fmla="*/ 1090 w 1616"/>
              <a:gd name="T23" fmla="*/ 534 h 1020"/>
              <a:gd name="T24" fmla="*/ 1058 w 1616"/>
              <a:gd name="T25" fmla="*/ 500 h 1020"/>
              <a:gd name="T26" fmla="*/ 1028 w 1616"/>
              <a:gd name="T27" fmla="*/ 466 h 1020"/>
              <a:gd name="T28" fmla="*/ 1000 w 1616"/>
              <a:gd name="T29" fmla="*/ 432 h 1020"/>
              <a:gd name="T30" fmla="*/ 974 w 1616"/>
              <a:gd name="T31" fmla="*/ 400 h 1020"/>
              <a:gd name="T32" fmla="*/ 926 w 1616"/>
              <a:gd name="T33" fmla="*/ 336 h 1020"/>
              <a:gd name="T34" fmla="*/ 926 w 1616"/>
              <a:gd name="T35" fmla="*/ 336 h 1020"/>
              <a:gd name="T36" fmla="*/ 848 w 1616"/>
              <a:gd name="T37" fmla="*/ 230 h 1020"/>
              <a:gd name="T38" fmla="*/ 786 w 1616"/>
              <a:gd name="T39" fmla="*/ 150 h 1020"/>
              <a:gd name="T40" fmla="*/ 734 w 1616"/>
              <a:gd name="T41" fmla="*/ 90 h 1020"/>
              <a:gd name="T42" fmla="*/ 712 w 1616"/>
              <a:gd name="T43" fmla="*/ 68 h 1020"/>
              <a:gd name="T44" fmla="*/ 694 w 1616"/>
              <a:gd name="T45" fmla="*/ 48 h 1020"/>
              <a:gd name="T46" fmla="*/ 676 w 1616"/>
              <a:gd name="T47" fmla="*/ 34 h 1020"/>
              <a:gd name="T48" fmla="*/ 660 w 1616"/>
              <a:gd name="T49" fmla="*/ 22 h 1020"/>
              <a:gd name="T50" fmla="*/ 646 w 1616"/>
              <a:gd name="T51" fmla="*/ 14 h 1020"/>
              <a:gd name="T52" fmla="*/ 632 w 1616"/>
              <a:gd name="T53" fmla="*/ 8 h 1020"/>
              <a:gd name="T54" fmla="*/ 618 w 1616"/>
              <a:gd name="T55" fmla="*/ 4 h 1020"/>
              <a:gd name="T56" fmla="*/ 606 w 1616"/>
              <a:gd name="T57" fmla="*/ 2 h 1020"/>
              <a:gd name="T58" fmla="*/ 582 w 1616"/>
              <a:gd name="T59" fmla="*/ 0 h 1020"/>
              <a:gd name="T60" fmla="*/ 582 w 1616"/>
              <a:gd name="T61" fmla="*/ 0 h 1020"/>
              <a:gd name="T62" fmla="*/ 564 w 1616"/>
              <a:gd name="T63" fmla="*/ 2 h 1020"/>
              <a:gd name="T64" fmla="*/ 544 w 1616"/>
              <a:gd name="T65" fmla="*/ 8 h 1020"/>
              <a:gd name="T66" fmla="*/ 526 w 1616"/>
              <a:gd name="T67" fmla="*/ 20 h 1020"/>
              <a:gd name="T68" fmla="*/ 510 w 1616"/>
              <a:gd name="T69" fmla="*/ 34 h 1020"/>
              <a:gd name="T70" fmla="*/ 494 w 1616"/>
              <a:gd name="T71" fmla="*/ 56 h 1020"/>
              <a:gd name="T72" fmla="*/ 480 w 1616"/>
              <a:gd name="T73" fmla="*/ 82 h 1020"/>
              <a:gd name="T74" fmla="*/ 468 w 1616"/>
              <a:gd name="T75" fmla="*/ 116 h 1020"/>
              <a:gd name="T76" fmla="*/ 458 w 1616"/>
              <a:gd name="T77" fmla="*/ 154 h 1020"/>
              <a:gd name="T78" fmla="*/ 300 w 1616"/>
              <a:gd name="T79" fmla="*/ 830 h 1020"/>
              <a:gd name="T80" fmla="*/ 300 w 1616"/>
              <a:gd name="T81" fmla="*/ 830 h 1020"/>
              <a:gd name="T82" fmla="*/ 286 w 1616"/>
              <a:gd name="T83" fmla="*/ 880 h 1020"/>
              <a:gd name="T84" fmla="*/ 278 w 1616"/>
              <a:gd name="T85" fmla="*/ 900 h 1020"/>
              <a:gd name="T86" fmla="*/ 270 w 1616"/>
              <a:gd name="T87" fmla="*/ 920 h 1020"/>
              <a:gd name="T88" fmla="*/ 260 w 1616"/>
              <a:gd name="T89" fmla="*/ 938 h 1020"/>
              <a:gd name="T90" fmla="*/ 250 w 1616"/>
              <a:gd name="T91" fmla="*/ 952 h 1020"/>
              <a:gd name="T92" fmla="*/ 238 w 1616"/>
              <a:gd name="T93" fmla="*/ 966 h 1020"/>
              <a:gd name="T94" fmla="*/ 226 w 1616"/>
              <a:gd name="T95" fmla="*/ 978 h 1020"/>
              <a:gd name="T96" fmla="*/ 210 w 1616"/>
              <a:gd name="T97" fmla="*/ 988 h 1020"/>
              <a:gd name="T98" fmla="*/ 190 w 1616"/>
              <a:gd name="T99" fmla="*/ 996 h 1020"/>
              <a:gd name="T100" fmla="*/ 168 w 1616"/>
              <a:gd name="T101" fmla="*/ 1004 h 1020"/>
              <a:gd name="T102" fmla="*/ 144 w 1616"/>
              <a:gd name="T103" fmla="*/ 1010 h 1020"/>
              <a:gd name="T104" fmla="*/ 116 w 1616"/>
              <a:gd name="T105" fmla="*/ 1014 h 1020"/>
              <a:gd name="T106" fmla="*/ 84 w 1616"/>
              <a:gd name="T107" fmla="*/ 1018 h 1020"/>
              <a:gd name="T108" fmla="*/ 48 w 1616"/>
              <a:gd name="T109" fmla="*/ 1020 h 1020"/>
              <a:gd name="T110" fmla="*/ 6 w 1616"/>
              <a:gd name="T111" fmla="*/ 1020 h 1020"/>
              <a:gd name="T112" fmla="*/ 0 w 1616"/>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6" h="1020">
                <a:moveTo>
                  <a:pt x="1616" y="874"/>
                </a:moveTo>
                <a:lnTo>
                  <a:pt x="1616" y="874"/>
                </a:lnTo>
                <a:lnTo>
                  <a:pt x="1542" y="840"/>
                </a:lnTo>
                <a:lnTo>
                  <a:pt x="1474" y="808"/>
                </a:lnTo>
                <a:lnTo>
                  <a:pt x="1410" y="774"/>
                </a:lnTo>
                <a:lnTo>
                  <a:pt x="1352" y="740"/>
                </a:lnTo>
                <a:lnTo>
                  <a:pt x="1298" y="706"/>
                </a:lnTo>
                <a:lnTo>
                  <a:pt x="1250" y="670"/>
                </a:lnTo>
                <a:lnTo>
                  <a:pt x="1204" y="636"/>
                </a:lnTo>
                <a:lnTo>
                  <a:pt x="1164" y="602"/>
                </a:lnTo>
                <a:lnTo>
                  <a:pt x="1124" y="568"/>
                </a:lnTo>
                <a:lnTo>
                  <a:pt x="1090" y="534"/>
                </a:lnTo>
                <a:lnTo>
                  <a:pt x="1058" y="500"/>
                </a:lnTo>
                <a:lnTo>
                  <a:pt x="1028" y="466"/>
                </a:lnTo>
                <a:lnTo>
                  <a:pt x="1000" y="432"/>
                </a:lnTo>
                <a:lnTo>
                  <a:pt x="974" y="400"/>
                </a:lnTo>
                <a:lnTo>
                  <a:pt x="926" y="336"/>
                </a:lnTo>
                <a:lnTo>
                  <a:pt x="926" y="336"/>
                </a:lnTo>
                <a:lnTo>
                  <a:pt x="848" y="230"/>
                </a:lnTo>
                <a:lnTo>
                  <a:pt x="786" y="150"/>
                </a:lnTo>
                <a:lnTo>
                  <a:pt x="734" y="90"/>
                </a:lnTo>
                <a:lnTo>
                  <a:pt x="712" y="68"/>
                </a:lnTo>
                <a:lnTo>
                  <a:pt x="694" y="48"/>
                </a:lnTo>
                <a:lnTo>
                  <a:pt x="676" y="34"/>
                </a:lnTo>
                <a:lnTo>
                  <a:pt x="660" y="22"/>
                </a:lnTo>
                <a:lnTo>
                  <a:pt x="646" y="14"/>
                </a:lnTo>
                <a:lnTo>
                  <a:pt x="632" y="8"/>
                </a:lnTo>
                <a:lnTo>
                  <a:pt x="618" y="4"/>
                </a:lnTo>
                <a:lnTo>
                  <a:pt x="606" y="2"/>
                </a:lnTo>
                <a:lnTo>
                  <a:pt x="582" y="0"/>
                </a:lnTo>
                <a:lnTo>
                  <a:pt x="582" y="0"/>
                </a:lnTo>
                <a:lnTo>
                  <a:pt x="564" y="2"/>
                </a:lnTo>
                <a:lnTo>
                  <a:pt x="544" y="8"/>
                </a:lnTo>
                <a:lnTo>
                  <a:pt x="526" y="20"/>
                </a:lnTo>
                <a:lnTo>
                  <a:pt x="510" y="34"/>
                </a:lnTo>
                <a:lnTo>
                  <a:pt x="494" y="56"/>
                </a:lnTo>
                <a:lnTo>
                  <a:pt x="480" y="82"/>
                </a:lnTo>
                <a:lnTo>
                  <a:pt x="468" y="116"/>
                </a:lnTo>
                <a:lnTo>
                  <a:pt x="458" y="154"/>
                </a:lnTo>
                <a:lnTo>
                  <a:pt x="300" y="830"/>
                </a:lnTo>
                <a:lnTo>
                  <a:pt x="300" y="830"/>
                </a:lnTo>
                <a:lnTo>
                  <a:pt x="286" y="880"/>
                </a:lnTo>
                <a:lnTo>
                  <a:pt x="278" y="900"/>
                </a:lnTo>
                <a:lnTo>
                  <a:pt x="270" y="920"/>
                </a:lnTo>
                <a:lnTo>
                  <a:pt x="260" y="938"/>
                </a:lnTo>
                <a:lnTo>
                  <a:pt x="250" y="952"/>
                </a:lnTo>
                <a:lnTo>
                  <a:pt x="238" y="966"/>
                </a:lnTo>
                <a:lnTo>
                  <a:pt x="226" y="978"/>
                </a:lnTo>
                <a:lnTo>
                  <a:pt x="210" y="988"/>
                </a:lnTo>
                <a:lnTo>
                  <a:pt x="190" y="996"/>
                </a:lnTo>
                <a:lnTo>
                  <a:pt x="168" y="1004"/>
                </a:lnTo>
                <a:lnTo>
                  <a:pt x="144" y="1010"/>
                </a:lnTo>
                <a:lnTo>
                  <a:pt x="116" y="1014"/>
                </a:lnTo>
                <a:lnTo>
                  <a:pt x="84" y="1018"/>
                </a:lnTo>
                <a:lnTo>
                  <a:pt x="48" y="1020"/>
                </a:lnTo>
                <a:lnTo>
                  <a:pt x="6" y="1020"/>
                </a:lnTo>
                <a:lnTo>
                  <a:pt x="0" y="102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96" name="Line 220"/>
          <p:cNvSpPr>
            <a:spLocks noChangeAspect="1" noChangeShapeType="1"/>
          </p:cNvSpPr>
          <p:nvPr/>
        </p:nvSpPr>
        <p:spPr bwMode="auto">
          <a:xfrm flipH="1">
            <a:off x="7939088" y="660400"/>
            <a:ext cx="66675" cy="1746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597" name="Freeform 221"/>
          <p:cNvSpPr>
            <a:spLocks noChangeAspect="1"/>
          </p:cNvSpPr>
          <p:nvPr/>
        </p:nvSpPr>
        <p:spPr bwMode="auto">
          <a:xfrm>
            <a:off x="7842250" y="684213"/>
            <a:ext cx="69850" cy="17462"/>
          </a:xfrm>
          <a:custGeom>
            <a:avLst/>
            <a:gdLst>
              <a:gd name="T0" fmla="*/ 40 w 40"/>
              <a:gd name="T1" fmla="*/ 0 h 10"/>
              <a:gd name="T2" fmla="*/ 14 w 40"/>
              <a:gd name="T3" fmla="*/ 6 h 10"/>
              <a:gd name="T4" fmla="*/ 0 w 40"/>
              <a:gd name="T5" fmla="*/ 10 h 10"/>
            </a:gdLst>
            <a:ahLst/>
            <a:cxnLst>
              <a:cxn ang="0">
                <a:pos x="T0" y="T1"/>
              </a:cxn>
              <a:cxn ang="0">
                <a:pos x="T2" y="T3"/>
              </a:cxn>
              <a:cxn ang="0">
                <a:pos x="T4" y="T5"/>
              </a:cxn>
            </a:cxnLst>
            <a:rect l="0" t="0" r="r" b="b"/>
            <a:pathLst>
              <a:path w="40" h="10">
                <a:moveTo>
                  <a:pt x="40" y="0"/>
                </a:moveTo>
                <a:lnTo>
                  <a:pt x="14" y="6"/>
                </a:lnTo>
                <a:lnTo>
                  <a:pt x="0" y="1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598" name="Line 222"/>
          <p:cNvSpPr>
            <a:spLocks noChangeAspect="1" noChangeShapeType="1"/>
          </p:cNvSpPr>
          <p:nvPr/>
        </p:nvSpPr>
        <p:spPr bwMode="auto">
          <a:xfrm flipH="1">
            <a:off x="7747000" y="708025"/>
            <a:ext cx="69850" cy="1746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599" name="Line 223"/>
          <p:cNvSpPr>
            <a:spLocks noChangeAspect="1" noChangeShapeType="1"/>
          </p:cNvSpPr>
          <p:nvPr/>
        </p:nvSpPr>
        <p:spPr bwMode="auto">
          <a:xfrm flipH="1">
            <a:off x="7656513" y="736600"/>
            <a:ext cx="66675" cy="206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00" name="Freeform 224"/>
          <p:cNvSpPr>
            <a:spLocks noChangeAspect="1"/>
          </p:cNvSpPr>
          <p:nvPr/>
        </p:nvSpPr>
        <p:spPr bwMode="auto">
          <a:xfrm>
            <a:off x="7561263" y="765175"/>
            <a:ext cx="66675" cy="23813"/>
          </a:xfrm>
          <a:custGeom>
            <a:avLst/>
            <a:gdLst>
              <a:gd name="T0" fmla="*/ 38 w 38"/>
              <a:gd name="T1" fmla="*/ 0 h 14"/>
              <a:gd name="T2" fmla="*/ 28 w 38"/>
              <a:gd name="T3" fmla="*/ 4 h 14"/>
              <a:gd name="T4" fmla="*/ 0 w 38"/>
              <a:gd name="T5" fmla="*/ 14 h 14"/>
            </a:gdLst>
            <a:ahLst/>
            <a:cxnLst>
              <a:cxn ang="0">
                <a:pos x="T0" y="T1"/>
              </a:cxn>
              <a:cxn ang="0">
                <a:pos x="T2" y="T3"/>
              </a:cxn>
              <a:cxn ang="0">
                <a:pos x="T4" y="T5"/>
              </a:cxn>
            </a:cxnLst>
            <a:rect l="0" t="0" r="r" b="b"/>
            <a:pathLst>
              <a:path w="38" h="14">
                <a:moveTo>
                  <a:pt x="38" y="0"/>
                </a:moveTo>
                <a:lnTo>
                  <a:pt x="28" y="4"/>
                </a:lnTo>
                <a:lnTo>
                  <a:pt x="0" y="1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1" name="Freeform 225"/>
          <p:cNvSpPr>
            <a:spLocks noChangeAspect="1"/>
          </p:cNvSpPr>
          <p:nvPr/>
        </p:nvSpPr>
        <p:spPr bwMode="auto">
          <a:xfrm>
            <a:off x="7470775" y="796925"/>
            <a:ext cx="66675" cy="23813"/>
          </a:xfrm>
          <a:custGeom>
            <a:avLst/>
            <a:gdLst>
              <a:gd name="T0" fmla="*/ 38 w 38"/>
              <a:gd name="T1" fmla="*/ 0 h 14"/>
              <a:gd name="T2" fmla="*/ 16 w 38"/>
              <a:gd name="T3" fmla="*/ 8 h 14"/>
              <a:gd name="T4" fmla="*/ 0 w 38"/>
              <a:gd name="T5" fmla="*/ 14 h 14"/>
            </a:gdLst>
            <a:ahLst/>
            <a:cxnLst>
              <a:cxn ang="0">
                <a:pos x="T0" y="T1"/>
              </a:cxn>
              <a:cxn ang="0">
                <a:pos x="T2" y="T3"/>
              </a:cxn>
              <a:cxn ang="0">
                <a:pos x="T4" y="T5"/>
              </a:cxn>
            </a:cxnLst>
            <a:rect l="0" t="0" r="r" b="b"/>
            <a:pathLst>
              <a:path w="38" h="14">
                <a:moveTo>
                  <a:pt x="38" y="0"/>
                </a:moveTo>
                <a:lnTo>
                  <a:pt x="16" y="8"/>
                </a:lnTo>
                <a:lnTo>
                  <a:pt x="0" y="1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2" name="Freeform 226"/>
          <p:cNvSpPr>
            <a:spLocks noChangeAspect="1"/>
          </p:cNvSpPr>
          <p:nvPr/>
        </p:nvSpPr>
        <p:spPr bwMode="auto">
          <a:xfrm>
            <a:off x="7378700" y="831850"/>
            <a:ext cx="66675" cy="26988"/>
          </a:xfrm>
          <a:custGeom>
            <a:avLst/>
            <a:gdLst>
              <a:gd name="T0" fmla="*/ 38 w 38"/>
              <a:gd name="T1" fmla="*/ 0 h 16"/>
              <a:gd name="T2" fmla="*/ 10 w 38"/>
              <a:gd name="T3" fmla="*/ 12 h 16"/>
              <a:gd name="T4" fmla="*/ 0 w 38"/>
              <a:gd name="T5" fmla="*/ 16 h 16"/>
            </a:gdLst>
            <a:ahLst/>
            <a:cxnLst>
              <a:cxn ang="0">
                <a:pos x="T0" y="T1"/>
              </a:cxn>
              <a:cxn ang="0">
                <a:pos x="T2" y="T3"/>
              </a:cxn>
              <a:cxn ang="0">
                <a:pos x="T4" y="T5"/>
              </a:cxn>
            </a:cxnLst>
            <a:rect l="0" t="0" r="r" b="b"/>
            <a:pathLst>
              <a:path w="38" h="16">
                <a:moveTo>
                  <a:pt x="38" y="0"/>
                </a:moveTo>
                <a:lnTo>
                  <a:pt x="10" y="12"/>
                </a:lnTo>
                <a:lnTo>
                  <a:pt x="0" y="1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3" name="Freeform 227"/>
          <p:cNvSpPr>
            <a:spLocks noChangeAspect="1"/>
          </p:cNvSpPr>
          <p:nvPr/>
        </p:nvSpPr>
        <p:spPr bwMode="auto">
          <a:xfrm>
            <a:off x="7291388" y="869950"/>
            <a:ext cx="63500" cy="31750"/>
          </a:xfrm>
          <a:custGeom>
            <a:avLst/>
            <a:gdLst>
              <a:gd name="T0" fmla="*/ 36 w 36"/>
              <a:gd name="T1" fmla="*/ 0 h 18"/>
              <a:gd name="T2" fmla="*/ 8 w 36"/>
              <a:gd name="T3" fmla="*/ 12 h 18"/>
              <a:gd name="T4" fmla="*/ 0 w 36"/>
              <a:gd name="T5" fmla="*/ 18 h 18"/>
            </a:gdLst>
            <a:ahLst/>
            <a:cxnLst>
              <a:cxn ang="0">
                <a:pos x="T0" y="T1"/>
              </a:cxn>
              <a:cxn ang="0">
                <a:pos x="T2" y="T3"/>
              </a:cxn>
              <a:cxn ang="0">
                <a:pos x="T4" y="T5"/>
              </a:cxn>
            </a:cxnLst>
            <a:rect l="0" t="0" r="r" b="b"/>
            <a:pathLst>
              <a:path w="36" h="18">
                <a:moveTo>
                  <a:pt x="36" y="0"/>
                </a:moveTo>
                <a:lnTo>
                  <a:pt x="8" y="12"/>
                </a:lnTo>
                <a:lnTo>
                  <a:pt x="0" y="1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4" name="Freeform 228"/>
          <p:cNvSpPr>
            <a:spLocks noChangeAspect="1"/>
          </p:cNvSpPr>
          <p:nvPr/>
        </p:nvSpPr>
        <p:spPr bwMode="auto">
          <a:xfrm>
            <a:off x="7204075" y="911225"/>
            <a:ext cx="63500" cy="36513"/>
          </a:xfrm>
          <a:custGeom>
            <a:avLst/>
            <a:gdLst>
              <a:gd name="T0" fmla="*/ 36 w 36"/>
              <a:gd name="T1" fmla="*/ 0 h 20"/>
              <a:gd name="T2" fmla="*/ 14 w 36"/>
              <a:gd name="T3" fmla="*/ 10 h 20"/>
              <a:gd name="T4" fmla="*/ 0 w 36"/>
              <a:gd name="T5" fmla="*/ 20 h 20"/>
            </a:gdLst>
            <a:ahLst/>
            <a:cxnLst>
              <a:cxn ang="0">
                <a:pos x="T0" y="T1"/>
              </a:cxn>
              <a:cxn ang="0">
                <a:pos x="T2" y="T3"/>
              </a:cxn>
              <a:cxn ang="0">
                <a:pos x="T4" y="T5"/>
              </a:cxn>
            </a:cxnLst>
            <a:rect l="0" t="0" r="r" b="b"/>
            <a:pathLst>
              <a:path w="36" h="20">
                <a:moveTo>
                  <a:pt x="36" y="0"/>
                </a:moveTo>
                <a:lnTo>
                  <a:pt x="14" y="10"/>
                </a:lnTo>
                <a:lnTo>
                  <a:pt x="0" y="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5" name="Freeform 229"/>
          <p:cNvSpPr>
            <a:spLocks noChangeAspect="1"/>
          </p:cNvSpPr>
          <p:nvPr/>
        </p:nvSpPr>
        <p:spPr bwMode="auto">
          <a:xfrm>
            <a:off x="7119938" y="960438"/>
            <a:ext cx="58737" cy="34925"/>
          </a:xfrm>
          <a:custGeom>
            <a:avLst/>
            <a:gdLst>
              <a:gd name="T0" fmla="*/ 34 w 34"/>
              <a:gd name="T1" fmla="*/ 0 h 20"/>
              <a:gd name="T2" fmla="*/ 26 w 34"/>
              <a:gd name="T3" fmla="*/ 4 h 20"/>
              <a:gd name="T4" fmla="*/ 4 w 34"/>
              <a:gd name="T5" fmla="*/ 18 h 20"/>
              <a:gd name="T6" fmla="*/ 0 w 34"/>
              <a:gd name="T7" fmla="*/ 20 h 20"/>
            </a:gdLst>
            <a:ahLst/>
            <a:cxnLst>
              <a:cxn ang="0">
                <a:pos x="T0" y="T1"/>
              </a:cxn>
              <a:cxn ang="0">
                <a:pos x="T2" y="T3"/>
              </a:cxn>
              <a:cxn ang="0">
                <a:pos x="T4" y="T5"/>
              </a:cxn>
              <a:cxn ang="0">
                <a:pos x="T6" y="T7"/>
              </a:cxn>
            </a:cxnLst>
            <a:rect l="0" t="0" r="r" b="b"/>
            <a:pathLst>
              <a:path w="34" h="20">
                <a:moveTo>
                  <a:pt x="34" y="0"/>
                </a:moveTo>
                <a:lnTo>
                  <a:pt x="26" y="4"/>
                </a:lnTo>
                <a:lnTo>
                  <a:pt x="4" y="18"/>
                </a:lnTo>
                <a:lnTo>
                  <a:pt x="0" y="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6" name="Freeform 230"/>
          <p:cNvSpPr>
            <a:spLocks noChangeAspect="1"/>
          </p:cNvSpPr>
          <p:nvPr/>
        </p:nvSpPr>
        <p:spPr bwMode="auto">
          <a:xfrm>
            <a:off x="7038975" y="1014413"/>
            <a:ext cx="55563" cy="41275"/>
          </a:xfrm>
          <a:custGeom>
            <a:avLst/>
            <a:gdLst>
              <a:gd name="T0" fmla="*/ 32 w 32"/>
              <a:gd name="T1" fmla="*/ 0 h 24"/>
              <a:gd name="T2" fmla="*/ 28 w 32"/>
              <a:gd name="T3" fmla="*/ 4 h 24"/>
              <a:gd name="T4" fmla="*/ 0 w 32"/>
              <a:gd name="T5" fmla="*/ 24 h 24"/>
            </a:gdLst>
            <a:ahLst/>
            <a:cxnLst>
              <a:cxn ang="0">
                <a:pos x="T0" y="T1"/>
              </a:cxn>
              <a:cxn ang="0">
                <a:pos x="T2" y="T3"/>
              </a:cxn>
              <a:cxn ang="0">
                <a:pos x="T4" y="T5"/>
              </a:cxn>
            </a:cxnLst>
            <a:rect l="0" t="0" r="r" b="b"/>
            <a:pathLst>
              <a:path w="32" h="24">
                <a:moveTo>
                  <a:pt x="32" y="0"/>
                </a:moveTo>
                <a:lnTo>
                  <a:pt x="28" y="4"/>
                </a:lnTo>
                <a:lnTo>
                  <a:pt x="0" y="2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7" name="Freeform 231"/>
          <p:cNvSpPr>
            <a:spLocks noChangeAspect="1"/>
          </p:cNvSpPr>
          <p:nvPr/>
        </p:nvSpPr>
        <p:spPr bwMode="auto">
          <a:xfrm>
            <a:off x="6965950" y="1073150"/>
            <a:ext cx="52388" cy="46038"/>
          </a:xfrm>
          <a:custGeom>
            <a:avLst/>
            <a:gdLst>
              <a:gd name="T0" fmla="*/ 30 w 30"/>
              <a:gd name="T1" fmla="*/ 0 h 26"/>
              <a:gd name="T2" fmla="*/ 22 w 30"/>
              <a:gd name="T3" fmla="*/ 6 h 26"/>
              <a:gd name="T4" fmla="*/ 0 w 30"/>
              <a:gd name="T5" fmla="*/ 26 h 26"/>
            </a:gdLst>
            <a:ahLst/>
            <a:cxnLst>
              <a:cxn ang="0">
                <a:pos x="T0" y="T1"/>
              </a:cxn>
              <a:cxn ang="0">
                <a:pos x="T2" y="T3"/>
              </a:cxn>
              <a:cxn ang="0">
                <a:pos x="T4" y="T5"/>
              </a:cxn>
            </a:cxnLst>
            <a:rect l="0" t="0" r="r" b="b"/>
            <a:pathLst>
              <a:path w="30" h="26">
                <a:moveTo>
                  <a:pt x="30" y="0"/>
                </a:moveTo>
                <a:lnTo>
                  <a:pt x="22" y="6"/>
                </a:lnTo>
                <a:lnTo>
                  <a:pt x="0" y="2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8" name="Freeform 232"/>
          <p:cNvSpPr>
            <a:spLocks noChangeAspect="1"/>
          </p:cNvSpPr>
          <p:nvPr/>
        </p:nvSpPr>
        <p:spPr bwMode="auto">
          <a:xfrm>
            <a:off x="6891338" y="1136650"/>
            <a:ext cx="53975" cy="49213"/>
          </a:xfrm>
          <a:custGeom>
            <a:avLst/>
            <a:gdLst>
              <a:gd name="T0" fmla="*/ 30 w 30"/>
              <a:gd name="T1" fmla="*/ 0 h 28"/>
              <a:gd name="T2" fmla="*/ 14 w 30"/>
              <a:gd name="T3" fmla="*/ 14 h 28"/>
              <a:gd name="T4" fmla="*/ 0 w 30"/>
              <a:gd name="T5" fmla="*/ 28 h 28"/>
            </a:gdLst>
            <a:ahLst/>
            <a:cxnLst>
              <a:cxn ang="0">
                <a:pos x="T0" y="T1"/>
              </a:cxn>
              <a:cxn ang="0">
                <a:pos x="T2" y="T3"/>
              </a:cxn>
              <a:cxn ang="0">
                <a:pos x="T4" y="T5"/>
              </a:cxn>
            </a:cxnLst>
            <a:rect l="0" t="0" r="r" b="b"/>
            <a:pathLst>
              <a:path w="30" h="28">
                <a:moveTo>
                  <a:pt x="30" y="0"/>
                </a:moveTo>
                <a:lnTo>
                  <a:pt x="14" y="14"/>
                </a:lnTo>
                <a:lnTo>
                  <a:pt x="0" y="2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09" name="Freeform 233"/>
          <p:cNvSpPr>
            <a:spLocks noChangeAspect="1"/>
          </p:cNvSpPr>
          <p:nvPr/>
        </p:nvSpPr>
        <p:spPr bwMode="auto">
          <a:xfrm>
            <a:off x="6821488" y="1203325"/>
            <a:ext cx="49212" cy="49213"/>
          </a:xfrm>
          <a:custGeom>
            <a:avLst/>
            <a:gdLst>
              <a:gd name="T0" fmla="*/ 28 w 28"/>
              <a:gd name="T1" fmla="*/ 0 h 28"/>
              <a:gd name="T2" fmla="*/ 4 w 28"/>
              <a:gd name="T3" fmla="*/ 24 h 28"/>
              <a:gd name="T4" fmla="*/ 0 w 28"/>
              <a:gd name="T5" fmla="*/ 28 h 28"/>
            </a:gdLst>
            <a:ahLst/>
            <a:cxnLst>
              <a:cxn ang="0">
                <a:pos x="T0" y="T1"/>
              </a:cxn>
              <a:cxn ang="0">
                <a:pos x="T2" y="T3"/>
              </a:cxn>
              <a:cxn ang="0">
                <a:pos x="T4" y="T5"/>
              </a:cxn>
            </a:cxnLst>
            <a:rect l="0" t="0" r="r" b="b"/>
            <a:pathLst>
              <a:path w="28" h="28">
                <a:moveTo>
                  <a:pt x="28" y="0"/>
                </a:moveTo>
                <a:lnTo>
                  <a:pt x="4" y="24"/>
                </a:lnTo>
                <a:lnTo>
                  <a:pt x="0" y="2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10" name="Line 234"/>
          <p:cNvSpPr>
            <a:spLocks noChangeAspect="1" noChangeShapeType="1"/>
          </p:cNvSpPr>
          <p:nvPr/>
        </p:nvSpPr>
        <p:spPr bwMode="auto">
          <a:xfrm flipH="1">
            <a:off x="6754813" y="1273175"/>
            <a:ext cx="49212" cy="492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11" name="Line 235"/>
          <p:cNvSpPr>
            <a:spLocks noChangeAspect="1" noChangeShapeType="1"/>
          </p:cNvSpPr>
          <p:nvPr/>
        </p:nvSpPr>
        <p:spPr bwMode="auto">
          <a:xfrm flipH="1">
            <a:off x="6688138" y="1343025"/>
            <a:ext cx="46037" cy="523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12" name="Freeform 236"/>
          <p:cNvSpPr>
            <a:spLocks noChangeAspect="1"/>
          </p:cNvSpPr>
          <p:nvPr/>
        </p:nvSpPr>
        <p:spPr bwMode="auto">
          <a:xfrm>
            <a:off x="6626225" y="1416050"/>
            <a:ext cx="44450" cy="57150"/>
          </a:xfrm>
          <a:custGeom>
            <a:avLst/>
            <a:gdLst>
              <a:gd name="T0" fmla="*/ 26 w 26"/>
              <a:gd name="T1" fmla="*/ 0 h 32"/>
              <a:gd name="T2" fmla="*/ 18 w 26"/>
              <a:gd name="T3" fmla="*/ 8 h 32"/>
              <a:gd name="T4" fmla="*/ 0 w 26"/>
              <a:gd name="T5" fmla="*/ 32 h 32"/>
            </a:gdLst>
            <a:ahLst/>
            <a:cxnLst>
              <a:cxn ang="0">
                <a:pos x="T0" y="T1"/>
              </a:cxn>
              <a:cxn ang="0">
                <a:pos x="T2" y="T3"/>
              </a:cxn>
              <a:cxn ang="0">
                <a:pos x="T4" y="T5"/>
              </a:cxn>
            </a:cxnLst>
            <a:rect l="0" t="0" r="r" b="b"/>
            <a:pathLst>
              <a:path w="26" h="32">
                <a:moveTo>
                  <a:pt x="26" y="0"/>
                </a:moveTo>
                <a:lnTo>
                  <a:pt x="18" y="8"/>
                </a:lnTo>
                <a:lnTo>
                  <a:pt x="0" y="3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13" name="Freeform 237"/>
          <p:cNvSpPr>
            <a:spLocks noChangeAspect="1"/>
          </p:cNvSpPr>
          <p:nvPr/>
        </p:nvSpPr>
        <p:spPr bwMode="auto">
          <a:xfrm>
            <a:off x="6565900" y="1493838"/>
            <a:ext cx="42863" cy="55562"/>
          </a:xfrm>
          <a:custGeom>
            <a:avLst/>
            <a:gdLst>
              <a:gd name="T0" fmla="*/ 24 w 24"/>
              <a:gd name="T1" fmla="*/ 0 h 32"/>
              <a:gd name="T2" fmla="*/ 8 w 24"/>
              <a:gd name="T3" fmla="*/ 20 h 32"/>
              <a:gd name="T4" fmla="*/ 0 w 24"/>
              <a:gd name="T5" fmla="*/ 32 h 32"/>
            </a:gdLst>
            <a:ahLst/>
            <a:cxnLst>
              <a:cxn ang="0">
                <a:pos x="T0" y="T1"/>
              </a:cxn>
              <a:cxn ang="0">
                <a:pos x="T2" y="T3"/>
              </a:cxn>
              <a:cxn ang="0">
                <a:pos x="T4" y="T5"/>
              </a:cxn>
            </a:cxnLst>
            <a:rect l="0" t="0" r="r" b="b"/>
            <a:pathLst>
              <a:path w="24" h="32">
                <a:moveTo>
                  <a:pt x="24" y="0"/>
                </a:moveTo>
                <a:lnTo>
                  <a:pt x="8" y="20"/>
                </a:lnTo>
                <a:lnTo>
                  <a:pt x="0" y="3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14" name="Freeform 238"/>
          <p:cNvSpPr>
            <a:spLocks noChangeAspect="1"/>
          </p:cNvSpPr>
          <p:nvPr/>
        </p:nvSpPr>
        <p:spPr bwMode="auto">
          <a:xfrm>
            <a:off x="6507163" y="1571625"/>
            <a:ext cx="41275" cy="55563"/>
          </a:xfrm>
          <a:custGeom>
            <a:avLst/>
            <a:gdLst>
              <a:gd name="T0" fmla="*/ 24 w 24"/>
              <a:gd name="T1" fmla="*/ 0 h 32"/>
              <a:gd name="T2" fmla="*/ 0 w 24"/>
              <a:gd name="T3" fmla="*/ 32 h 32"/>
              <a:gd name="T4" fmla="*/ 0 w 24"/>
              <a:gd name="T5" fmla="*/ 32 h 32"/>
            </a:gdLst>
            <a:ahLst/>
            <a:cxnLst>
              <a:cxn ang="0">
                <a:pos x="T0" y="T1"/>
              </a:cxn>
              <a:cxn ang="0">
                <a:pos x="T2" y="T3"/>
              </a:cxn>
              <a:cxn ang="0">
                <a:pos x="T4" y="T5"/>
              </a:cxn>
            </a:cxnLst>
            <a:rect l="0" t="0" r="r" b="b"/>
            <a:pathLst>
              <a:path w="24" h="32">
                <a:moveTo>
                  <a:pt x="24" y="0"/>
                </a:moveTo>
                <a:lnTo>
                  <a:pt x="0" y="32"/>
                </a:lnTo>
                <a:lnTo>
                  <a:pt x="0" y="3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15" name="Line 239"/>
          <p:cNvSpPr>
            <a:spLocks noChangeAspect="1" noChangeShapeType="1"/>
          </p:cNvSpPr>
          <p:nvPr/>
        </p:nvSpPr>
        <p:spPr bwMode="auto">
          <a:xfrm flipH="1">
            <a:off x="6446838" y="1647825"/>
            <a:ext cx="42862" cy="5556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16" name="Line 240"/>
          <p:cNvSpPr>
            <a:spLocks noChangeAspect="1" noChangeShapeType="1"/>
          </p:cNvSpPr>
          <p:nvPr/>
        </p:nvSpPr>
        <p:spPr bwMode="auto">
          <a:xfrm flipH="1">
            <a:off x="6391275" y="1728788"/>
            <a:ext cx="38100" cy="5556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17" name="Line 241"/>
          <p:cNvSpPr>
            <a:spLocks noChangeAspect="1" noChangeShapeType="1"/>
          </p:cNvSpPr>
          <p:nvPr/>
        </p:nvSpPr>
        <p:spPr bwMode="auto">
          <a:xfrm flipH="1">
            <a:off x="6330950" y="1804988"/>
            <a:ext cx="42863" cy="57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18" name="Freeform 242"/>
          <p:cNvSpPr>
            <a:spLocks noChangeAspect="1"/>
          </p:cNvSpPr>
          <p:nvPr/>
        </p:nvSpPr>
        <p:spPr bwMode="auto">
          <a:xfrm>
            <a:off x="6272213" y="1885950"/>
            <a:ext cx="41275" cy="57150"/>
          </a:xfrm>
          <a:custGeom>
            <a:avLst/>
            <a:gdLst>
              <a:gd name="T0" fmla="*/ 24 w 24"/>
              <a:gd name="T1" fmla="*/ 0 h 32"/>
              <a:gd name="T2" fmla="*/ 0 w 24"/>
              <a:gd name="T3" fmla="*/ 32 h 32"/>
              <a:gd name="T4" fmla="*/ 0 w 24"/>
              <a:gd name="T5" fmla="*/ 32 h 32"/>
            </a:gdLst>
            <a:ahLst/>
            <a:cxnLst>
              <a:cxn ang="0">
                <a:pos x="T0" y="T1"/>
              </a:cxn>
              <a:cxn ang="0">
                <a:pos x="T2" y="T3"/>
              </a:cxn>
              <a:cxn ang="0">
                <a:pos x="T4" y="T5"/>
              </a:cxn>
            </a:cxnLst>
            <a:rect l="0" t="0" r="r" b="b"/>
            <a:pathLst>
              <a:path w="24" h="32">
                <a:moveTo>
                  <a:pt x="24" y="0"/>
                </a:moveTo>
                <a:lnTo>
                  <a:pt x="0" y="32"/>
                </a:lnTo>
                <a:lnTo>
                  <a:pt x="0" y="3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19" name="Line 243"/>
          <p:cNvSpPr>
            <a:spLocks noChangeAspect="1" noChangeShapeType="1"/>
          </p:cNvSpPr>
          <p:nvPr/>
        </p:nvSpPr>
        <p:spPr bwMode="auto">
          <a:xfrm flipH="1">
            <a:off x="6211888" y="1963738"/>
            <a:ext cx="42862" cy="5556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20" name="Freeform 244"/>
          <p:cNvSpPr>
            <a:spLocks noChangeAspect="1"/>
          </p:cNvSpPr>
          <p:nvPr/>
        </p:nvSpPr>
        <p:spPr bwMode="auto">
          <a:xfrm>
            <a:off x="6153150" y="2044700"/>
            <a:ext cx="41275" cy="52388"/>
          </a:xfrm>
          <a:custGeom>
            <a:avLst/>
            <a:gdLst>
              <a:gd name="T0" fmla="*/ 24 w 24"/>
              <a:gd name="T1" fmla="*/ 0 h 30"/>
              <a:gd name="T2" fmla="*/ 18 w 24"/>
              <a:gd name="T3" fmla="*/ 8 h 30"/>
              <a:gd name="T4" fmla="*/ 0 w 24"/>
              <a:gd name="T5" fmla="*/ 30 h 30"/>
            </a:gdLst>
            <a:ahLst/>
            <a:cxnLst>
              <a:cxn ang="0">
                <a:pos x="T0" y="T1"/>
              </a:cxn>
              <a:cxn ang="0">
                <a:pos x="T2" y="T3"/>
              </a:cxn>
              <a:cxn ang="0">
                <a:pos x="T4" y="T5"/>
              </a:cxn>
            </a:cxnLst>
            <a:rect l="0" t="0" r="r" b="b"/>
            <a:pathLst>
              <a:path w="24" h="30">
                <a:moveTo>
                  <a:pt x="24" y="0"/>
                </a:moveTo>
                <a:lnTo>
                  <a:pt x="18" y="8"/>
                </a:lnTo>
                <a:lnTo>
                  <a:pt x="0" y="3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1" name="Freeform 245"/>
          <p:cNvSpPr>
            <a:spLocks noChangeAspect="1"/>
          </p:cNvSpPr>
          <p:nvPr/>
        </p:nvSpPr>
        <p:spPr bwMode="auto">
          <a:xfrm>
            <a:off x="6092825" y="2120900"/>
            <a:ext cx="42863" cy="52388"/>
          </a:xfrm>
          <a:custGeom>
            <a:avLst/>
            <a:gdLst>
              <a:gd name="T0" fmla="*/ 24 w 24"/>
              <a:gd name="T1" fmla="*/ 0 h 30"/>
              <a:gd name="T2" fmla="*/ 12 w 24"/>
              <a:gd name="T3" fmla="*/ 16 h 30"/>
              <a:gd name="T4" fmla="*/ 0 w 24"/>
              <a:gd name="T5" fmla="*/ 30 h 30"/>
            </a:gdLst>
            <a:ahLst/>
            <a:cxnLst>
              <a:cxn ang="0">
                <a:pos x="T0" y="T1"/>
              </a:cxn>
              <a:cxn ang="0">
                <a:pos x="T2" y="T3"/>
              </a:cxn>
              <a:cxn ang="0">
                <a:pos x="T4" y="T5"/>
              </a:cxn>
            </a:cxnLst>
            <a:rect l="0" t="0" r="r" b="b"/>
            <a:pathLst>
              <a:path w="24" h="30">
                <a:moveTo>
                  <a:pt x="24" y="0"/>
                </a:moveTo>
                <a:lnTo>
                  <a:pt x="12" y="16"/>
                </a:lnTo>
                <a:lnTo>
                  <a:pt x="0" y="3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2" name="Freeform 246"/>
          <p:cNvSpPr>
            <a:spLocks noChangeAspect="1"/>
          </p:cNvSpPr>
          <p:nvPr/>
        </p:nvSpPr>
        <p:spPr bwMode="auto">
          <a:xfrm>
            <a:off x="6026150" y="2193925"/>
            <a:ext cx="49213" cy="53975"/>
          </a:xfrm>
          <a:custGeom>
            <a:avLst/>
            <a:gdLst>
              <a:gd name="T0" fmla="*/ 28 w 28"/>
              <a:gd name="T1" fmla="*/ 0 h 30"/>
              <a:gd name="T2" fmla="*/ 14 w 28"/>
              <a:gd name="T3" fmla="*/ 16 h 30"/>
              <a:gd name="T4" fmla="*/ 0 w 28"/>
              <a:gd name="T5" fmla="*/ 30 h 30"/>
            </a:gdLst>
            <a:ahLst/>
            <a:cxnLst>
              <a:cxn ang="0">
                <a:pos x="T0" y="T1"/>
              </a:cxn>
              <a:cxn ang="0">
                <a:pos x="T2" y="T3"/>
              </a:cxn>
              <a:cxn ang="0">
                <a:pos x="T4" y="T5"/>
              </a:cxn>
            </a:cxnLst>
            <a:rect l="0" t="0" r="r" b="b"/>
            <a:pathLst>
              <a:path w="28" h="30">
                <a:moveTo>
                  <a:pt x="28" y="0"/>
                </a:moveTo>
                <a:lnTo>
                  <a:pt x="14" y="16"/>
                </a:lnTo>
                <a:lnTo>
                  <a:pt x="0" y="3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3" name="Freeform 247"/>
          <p:cNvSpPr>
            <a:spLocks noChangeAspect="1"/>
          </p:cNvSpPr>
          <p:nvPr/>
        </p:nvSpPr>
        <p:spPr bwMode="auto">
          <a:xfrm>
            <a:off x="5959475" y="2268538"/>
            <a:ext cx="49213" cy="49212"/>
          </a:xfrm>
          <a:custGeom>
            <a:avLst/>
            <a:gdLst>
              <a:gd name="T0" fmla="*/ 28 w 28"/>
              <a:gd name="T1" fmla="*/ 0 h 28"/>
              <a:gd name="T2" fmla="*/ 22 w 28"/>
              <a:gd name="T3" fmla="*/ 6 h 28"/>
              <a:gd name="T4" fmla="*/ 0 w 28"/>
              <a:gd name="T5" fmla="*/ 28 h 28"/>
            </a:gdLst>
            <a:ahLst/>
            <a:cxnLst>
              <a:cxn ang="0">
                <a:pos x="T0" y="T1"/>
              </a:cxn>
              <a:cxn ang="0">
                <a:pos x="T2" y="T3"/>
              </a:cxn>
              <a:cxn ang="0">
                <a:pos x="T4" y="T5"/>
              </a:cxn>
            </a:cxnLst>
            <a:rect l="0" t="0" r="r" b="b"/>
            <a:pathLst>
              <a:path w="28" h="28">
                <a:moveTo>
                  <a:pt x="28" y="0"/>
                </a:moveTo>
                <a:lnTo>
                  <a:pt x="22" y="6"/>
                </a:lnTo>
                <a:lnTo>
                  <a:pt x="0" y="2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4" name="Freeform 248"/>
          <p:cNvSpPr>
            <a:spLocks noChangeAspect="1"/>
          </p:cNvSpPr>
          <p:nvPr/>
        </p:nvSpPr>
        <p:spPr bwMode="auto">
          <a:xfrm>
            <a:off x="5883275" y="2335213"/>
            <a:ext cx="55563" cy="44450"/>
          </a:xfrm>
          <a:custGeom>
            <a:avLst/>
            <a:gdLst>
              <a:gd name="T0" fmla="*/ 32 w 32"/>
              <a:gd name="T1" fmla="*/ 0 h 26"/>
              <a:gd name="T2" fmla="*/ 12 w 32"/>
              <a:gd name="T3" fmla="*/ 16 h 26"/>
              <a:gd name="T4" fmla="*/ 0 w 32"/>
              <a:gd name="T5" fmla="*/ 26 h 26"/>
            </a:gdLst>
            <a:ahLst/>
            <a:cxnLst>
              <a:cxn ang="0">
                <a:pos x="T0" y="T1"/>
              </a:cxn>
              <a:cxn ang="0">
                <a:pos x="T2" y="T3"/>
              </a:cxn>
              <a:cxn ang="0">
                <a:pos x="T4" y="T5"/>
              </a:cxn>
            </a:cxnLst>
            <a:rect l="0" t="0" r="r" b="b"/>
            <a:pathLst>
              <a:path w="32" h="26">
                <a:moveTo>
                  <a:pt x="32" y="0"/>
                </a:moveTo>
                <a:lnTo>
                  <a:pt x="12" y="16"/>
                </a:lnTo>
                <a:lnTo>
                  <a:pt x="0" y="2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5" name="Freeform 249"/>
          <p:cNvSpPr>
            <a:spLocks noChangeAspect="1"/>
          </p:cNvSpPr>
          <p:nvPr/>
        </p:nvSpPr>
        <p:spPr bwMode="auto">
          <a:xfrm>
            <a:off x="5799138" y="2393950"/>
            <a:ext cx="58737" cy="34925"/>
          </a:xfrm>
          <a:custGeom>
            <a:avLst/>
            <a:gdLst>
              <a:gd name="T0" fmla="*/ 34 w 34"/>
              <a:gd name="T1" fmla="*/ 0 h 20"/>
              <a:gd name="T2" fmla="*/ 14 w 34"/>
              <a:gd name="T3" fmla="*/ 14 h 20"/>
              <a:gd name="T4" fmla="*/ 0 w 34"/>
              <a:gd name="T5" fmla="*/ 20 h 20"/>
              <a:gd name="T6" fmla="*/ 0 w 34"/>
              <a:gd name="T7" fmla="*/ 20 h 20"/>
            </a:gdLst>
            <a:ahLst/>
            <a:cxnLst>
              <a:cxn ang="0">
                <a:pos x="T0" y="T1"/>
              </a:cxn>
              <a:cxn ang="0">
                <a:pos x="T2" y="T3"/>
              </a:cxn>
              <a:cxn ang="0">
                <a:pos x="T4" y="T5"/>
              </a:cxn>
              <a:cxn ang="0">
                <a:pos x="T6" y="T7"/>
              </a:cxn>
            </a:cxnLst>
            <a:rect l="0" t="0" r="r" b="b"/>
            <a:pathLst>
              <a:path w="34" h="20">
                <a:moveTo>
                  <a:pt x="34" y="0"/>
                </a:moveTo>
                <a:lnTo>
                  <a:pt x="14" y="14"/>
                </a:lnTo>
                <a:lnTo>
                  <a:pt x="0" y="20"/>
                </a:lnTo>
                <a:lnTo>
                  <a:pt x="0" y="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6" name="Freeform 250"/>
          <p:cNvSpPr>
            <a:spLocks noChangeAspect="1"/>
          </p:cNvSpPr>
          <p:nvPr/>
        </p:nvSpPr>
        <p:spPr bwMode="auto">
          <a:xfrm>
            <a:off x="5703888" y="2439988"/>
            <a:ext cx="69850" cy="17462"/>
          </a:xfrm>
          <a:custGeom>
            <a:avLst/>
            <a:gdLst>
              <a:gd name="T0" fmla="*/ 40 w 40"/>
              <a:gd name="T1" fmla="*/ 0 h 10"/>
              <a:gd name="T2" fmla="*/ 24 w 40"/>
              <a:gd name="T3" fmla="*/ 6 h 10"/>
              <a:gd name="T4" fmla="*/ 6 w 40"/>
              <a:gd name="T5" fmla="*/ 10 h 10"/>
              <a:gd name="T6" fmla="*/ 0 w 40"/>
              <a:gd name="T7" fmla="*/ 10 h 10"/>
            </a:gdLst>
            <a:ahLst/>
            <a:cxnLst>
              <a:cxn ang="0">
                <a:pos x="T0" y="T1"/>
              </a:cxn>
              <a:cxn ang="0">
                <a:pos x="T2" y="T3"/>
              </a:cxn>
              <a:cxn ang="0">
                <a:pos x="T4" y="T5"/>
              </a:cxn>
              <a:cxn ang="0">
                <a:pos x="T6" y="T7"/>
              </a:cxn>
            </a:cxnLst>
            <a:rect l="0" t="0" r="r" b="b"/>
            <a:pathLst>
              <a:path w="40" h="10">
                <a:moveTo>
                  <a:pt x="40" y="0"/>
                </a:moveTo>
                <a:lnTo>
                  <a:pt x="24" y="6"/>
                </a:lnTo>
                <a:lnTo>
                  <a:pt x="6" y="10"/>
                </a:lnTo>
                <a:lnTo>
                  <a:pt x="0" y="1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7" name="Freeform 251"/>
          <p:cNvSpPr>
            <a:spLocks noChangeAspect="1"/>
          </p:cNvSpPr>
          <p:nvPr/>
        </p:nvSpPr>
        <p:spPr bwMode="auto">
          <a:xfrm>
            <a:off x="5605463" y="2463800"/>
            <a:ext cx="69850" cy="7938"/>
          </a:xfrm>
          <a:custGeom>
            <a:avLst/>
            <a:gdLst>
              <a:gd name="T0" fmla="*/ 40 w 40"/>
              <a:gd name="T1" fmla="*/ 0 h 4"/>
              <a:gd name="T2" fmla="*/ 18 w 40"/>
              <a:gd name="T3" fmla="*/ 2 h 4"/>
              <a:gd name="T4" fmla="*/ 0 w 40"/>
              <a:gd name="T5" fmla="*/ 4 h 4"/>
            </a:gdLst>
            <a:ahLst/>
            <a:cxnLst>
              <a:cxn ang="0">
                <a:pos x="T0" y="T1"/>
              </a:cxn>
              <a:cxn ang="0">
                <a:pos x="T2" y="T3"/>
              </a:cxn>
              <a:cxn ang="0">
                <a:pos x="T4" y="T5"/>
              </a:cxn>
            </a:cxnLst>
            <a:rect l="0" t="0" r="r" b="b"/>
            <a:pathLst>
              <a:path w="40" h="4">
                <a:moveTo>
                  <a:pt x="40" y="0"/>
                </a:moveTo>
                <a:lnTo>
                  <a:pt x="18" y="2"/>
                </a:lnTo>
                <a:lnTo>
                  <a:pt x="0" y="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8" name="Freeform 252"/>
          <p:cNvSpPr>
            <a:spLocks noChangeAspect="1"/>
          </p:cNvSpPr>
          <p:nvPr/>
        </p:nvSpPr>
        <p:spPr bwMode="auto">
          <a:xfrm>
            <a:off x="5511800" y="2474913"/>
            <a:ext cx="69850" cy="3175"/>
          </a:xfrm>
          <a:custGeom>
            <a:avLst/>
            <a:gdLst>
              <a:gd name="T0" fmla="*/ 40 w 40"/>
              <a:gd name="T1" fmla="*/ 0 h 2"/>
              <a:gd name="T2" fmla="*/ 12 w 40"/>
              <a:gd name="T3" fmla="*/ 2 h 2"/>
              <a:gd name="T4" fmla="*/ 0 w 40"/>
              <a:gd name="T5" fmla="*/ 2 h 2"/>
            </a:gdLst>
            <a:ahLst/>
            <a:cxnLst>
              <a:cxn ang="0">
                <a:pos x="T0" y="T1"/>
              </a:cxn>
              <a:cxn ang="0">
                <a:pos x="T2" y="T3"/>
              </a:cxn>
              <a:cxn ang="0">
                <a:pos x="T4" y="T5"/>
              </a:cxn>
            </a:cxnLst>
            <a:rect l="0" t="0" r="r" b="b"/>
            <a:pathLst>
              <a:path w="40" h="2">
                <a:moveTo>
                  <a:pt x="40" y="0"/>
                </a:moveTo>
                <a:lnTo>
                  <a:pt x="12" y="2"/>
                </a:lnTo>
                <a:lnTo>
                  <a:pt x="0" y="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29" name="Line 253"/>
          <p:cNvSpPr>
            <a:spLocks noChangeAspect="1" noChangeShapeType="1"/>
          </p:cNvSpPr>
          <p:nvPr/>
        </p:nvSpPr>
        <p:spPr bwMode="auto">
          <a:xfrm flipH="1">
            <a:off x="5413375" y="2478088"/>
            <a:ext cx="6985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0" name="Line 254"/>
          <p:cNvSpPr>
            <a:spLocks noChangeAspect="1" noChangeShapeType="1"/>
          </p:cNvSpPr>
          <p:nvPr/>
        </p:nvSpPr>
        <p:spPr bwMode="auto">
          <a:xfrm flipH="1">
            <a:off x="5314950" y="2478088"/>
            <a:ext cx="6985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1" name="Line 255"/>
          <p:cNvSpPr>
            <a:spLocks noChangeAspect="1" noChangeShapeType="1"/>
          </p:cNvSpPr>
          <p:nvPr/>
        </p:nvSpPr>
        <p:spPr bwMode="auto">
          <a:xfrm flipH="1">
            <a:off x="5224463" y="2478088"/>
            <a:ext cx="61912"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2" name="Line 256"/>
          <p:cNvSpPr>
            <a:spLocks noChangeAspect="1" noChangeShapeType="1"/>
          </p:cNvSpPr>
          <p:nvPr/>
        </p:nvSpPr>
        <p:spPr bwMode="auto">
          <a:xfrm>
            <a:off x="7329488" y="884238"/>
            <a:ext cx="327025" cy="1603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3" name="Line 257"/>
          <p:cNvSpPr>
            <a:spLocks noChangeAspect="1" noChangeShapeType="1"/>
          </p:cNvSpPr>
          <p:nvPr/>
        </p:nvSpPr>
        <p:spPr bwMode="auto">
          <a:xfrm flipV="1">
            <a:off x="6229350" y="554038"/>
            <a:ext cx="74613"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4" name="Line 258"/>
          <p:cNvSpPr>
            <a:spLocks noChangeAspect="1" noChangeShapeType="1"/>
          </p:cNvSpPr>
          <p:nvPr/>
        </p:nvSpPr>
        <p:spPr bwMode="auto">
          <a:xfrm flipV="1">
            <a:off x="5578475" y="1265238"/>
            <a:ext cx="325438" cy="1730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5" name="Line 259"/>
          <p:cNvSpPr>
            <a:spLocks noChangeAspect="1" noChangeShapeType="1"/>
          </p:cNvSpPr>
          <p:nvPr/>
        </p:nvSpPr>
        <p:spPr bwMode="auto">
          <a:xfrm>
            <a:off x="5175250" y="774700"/>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6" name="Line 260"/>
          <p:cNvSpPr>
            <a:spLocks noChangeAspect="1" noChangeShapeType="1"/>
          </p:cNvSpPr>
          <p:nvPr/>
        </p:nvSpPr>
        <p:spPr bwMode="auto">
          <a:xfrm>
            <a:off x="5175250" y="690563"/>
            <a:ext cx="84138"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7" name="Line 261"/>
          <p:cNvSpPr>
            <a:spLocks noChangeAspect="1" noChangeShapeType="1"/>
          </p:cNvSpPr>
          <p:nvPr/>
        </p:nvSpPr>
        <p:spPr bwMode="auto">
          <a:xfrm>
            <a:off x="5175250" y="105886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8" name="Line 262"/>
          <p:cNvSpPr>
            <a:spLocks noChangeAspect="1" noChangeShapeType="1"/>
          </p:cNvSpPr>
          <p:nvPr/>
        </p:nvSpPr>
        <p:spPr bwMode="auto">
          <a:xfrm>
            <a:off x="5175250" y="1346200"/>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39" name="Line 263"/>
          <p:cNvSpPr>
            <a:spLocks noChangeAspect="1" noChangeShapeType="1"/>
          </p:cNvSpPr>
          <p:nvPr/>
        </p:nvSpPr>
        <p:spPr bwMode="auto">
          <a:xfrm>
            <a:off x="5175250" y="163036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0" name="Line 264"/>
          <p:cNvSpPr>
            <a:spLocks noChangeAspect="1" noChangeShapeType="1"/>
          </p:cNvSpPr>
          <p:nvPr/>
        </p:nvSpPr>
        <p:spPr bwMode="auto">
          <a:xfrm>
            <a:off x="5175250" y="1914525"/>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1" name="Line 265"/>
          <p:cNvSpPr>
            <a:spLocks noChangeAspect="1" noChangeShapeType="1"/>
          </p:cNvSpPr>
          <p:nvPr/>
        </p:nvSpPr>
        <p:spPr bwMode="auto">
          <a:xfrm>
            <a:off x="5175250" y="220186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2" name="Line 266"/>
          <p:cNvSpPr>
            <a:spLocks noChangeAspect="1" noChangeShapeType="1"/>
          </p:cNvSpPr>
          <p:nvPr/>
        </p:nvSpPr>
        <p:spPr bwMode="auto">
          <a:xfrm>
            <a:off x="5741988" y="24018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3" name="Line 267"/>
          <p:cNvSpPr>
            <a:spLocks noChangeAspect="1" noChangeShapeType="1"/>
          </p:cNvSpPr>
          <p:nvPr/>
        </p:nvSpPr>
        <p:spPr bwMode="auto">
          <a:xfrm>
            <a:off x="6307138" y="24018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4" name="Line 268"/>
          <p:cNvSpPr>
            <a:spLocks noChangeAspect="1" noChangeShapeType="1"/>
          </p:cNvSpPr>
          <p:nvPr/>
        </p:nvSpPr>
        <p:spPr bwMode="auto">
          <a:xfrm>
            <a:off x="6873875" y="24018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5" name="Line 269"/>
          <p:cNvSpPr>
            <a:spLocks noChangeAspect="1" noChangeShapeType="1"/>
          </p:cNvSpPr>
          <p:nvPr/>
        </p:nvSpPr>
        <p:spPr bwMode="auto">
          <a:xfrm>
            <a:off x="7439025" y="24018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6" name="Line 270"/>
          <p:cNvSpPr>
            <a:spLocks noChangeAspect="1" noChangeShapeType="1"/>
          </p:cNvSpPr>
          <p:nvPr/>
        </p:nvSpPr>
        <p:spPr bwMode="auto">
          <a:xfrm>
            <a:off x="7921625" y="284163"/>
            <a:ext cx="841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7" name="Line 271"/>
          <p:cNvSpPr>
            <a:spLocks noChangeAspect="1" noChangeShapeType="1"/>
          </p:cNvSpPr>
          <p:nvPr/>
        </p:nvSpPr>
        <p:spPr bwMode="auto">
          <a:xfrm>
            <a:off x="7950200" y="504825"/>
            <a:ext cx="5556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8" name="Line 272"/>
          <p:cNvSpPr>
            <a:spLocks noChangeAspect="1" noChangeShapeType="1"/>
          </p:cNvSpPr>
          <p:nvPr/>
        </p:nvSpPr>
        <p:spPr bwMode="auto">
          <a:xfrm>
            <a:off x="7921625" y="725488"/>
            <a:ext cx="84138"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49" name="Line 273"/>
          <p:cNvSpPr>
            <a:spLocks noChangeAspect="1" noChangeShapeType="1"/>
          </p:cNvSpPr>
          <p:nvPr/>
        </p:nvSpPr>
        <p:spPr bwMode="auto">
          <a:xfrm>
            <a:off x="7950200" y="942975"/>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0" name="Line 274"/>
          <p:cNvSpPr>
            <a:spLocks noChangeAspect="1" noChangeShapeType="1"/>
          </p:cNvSpPr>
          <p:nvPr/>
        </p:nvSpPr>
        <p:spPr bwMode="auto">
          <a:xfrm>
            <a:off x="7921625" y="1163638"/>
            <a:ext cx="84138"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1" name="Line 275"/>
          <p:cNvSpPr>
            <a:spLocks noChangeAspect="1" noChangeShapeType="1"/>
          </p:cNvSpPr>
          <p:nvPr/>
        </p:nvSpPr>
        <p:spPr bwMode="auto">
          <a:xfrm>
            <a:off x="7950200" y="1385888"/>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2" name="Line 276"/>
          <p:cNvSpPr>
            <a:spLocks noChangeAspect="1" noChangeShapeType="1"/>
          </p:cNvSpPr>
          <p:nvPr/>
        </p:nvSpPr>
        <p:spPr bwMode="auto">
          <a:xfrm>
            <a:off x="7921625" y="1606550"/>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3" name="Line 277"/>
          <p:cNvSpPr>
            <a:spLocks noChangeAspect="1" noChangeShapeType="1"/>
          </p:cNvSpPr>
          <p:nvPr/>
        </p:nvSpPr>
        <p:spPr bwMode="auto">
          <a:xfrm>
            <a:off x="7950200" y="182721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4" name="Line 278"/>
          <p:cNvSpPr>
            <a:spLocks noChangeAspect="1" noChangeShapeType="1"/>
          </p:cNvSpPr>
          <p:nvPr/>
        </p:nvSpPr>
        <p:spPr bwMode="auto">
          <a:xfrm>
            <a:off x="7921625" y="2044700"/>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5" name="Line 279"/>
          <p:cNvSpPr>
            <a:spLocks noChangeAspect="1" noChangeShapeType="1"/>
          </p:cNvSpPr>
          <p:nvPr/>
        </p:nvSpPr>
        <p:spPr bwMode="auto">
          <a:xfrm>
            <a:off x="7950200" y="226536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56" name="Freeform 280"/>
          <p:cNvSpPr>
            <a:spLocks noChangeAspect="1"/>
          </p:cNvSpPr>
          <p:nvPr/>
        </p:nvSpPr>
        <p:spPr bwMode="auto">
          <a:xfrm>
            <a:off x="5224463" y="3168650"/>
            <a:ext cx="511175" cy="914400"/>
          </a:xfrm>
          <a:custGeom>
            <a:avLst/>
            <a:gdLst>
              <a:gd name="T0" fmla="*/ 0 w 292"/>
              <a:gd name="T1" fmla="*/ 0 h 522"/>
              <a:gd name="T2" fmla="*/ 0 w 292"/>
              <a:gd name="T3" fmla="*/ 0 h 522"/>
              <a:gd name="T4" fmla="*/ 28 w 292"/>
              <a:gd name="T5" fmla="*/ 6 h 522"/>
              <a:gd name="T6" fmla="*/ 66 w 292"/>
              <a:gd name="T7" fmla="*/ 8 h 522"/>
              <a:gd name="T8" fmla="*/ 110 w 292"/>
              <a:gd name="T9" fmla="*/ 10 h 522"/>
              <a:gd name="T10" fmla="*/ 162 w 292"/>
              <a:gd name="T11" fmla="*/ 10 h 522"/>
              <a:gd name="T12" fmla="*/ 162 w 292"/>
              <a:gd name="T13" fmla="*/ 10 h 522"/>
              <a:gd name="T14" fmla="*/ 176 w 292"/>
              <a:gd name="T15" fmla="*/ 12 h 522"/>
              <a:gd name="T16" fmla="*/ 188 w 292"/>
              <a:gd name="T17" fmla="*/ 14 h 522"/>
              <a:gd name="T18" fmla="*/ 200 w 292"/>
              <a:gd name="T19" fmla="*/ 18 h 522"/>
              <a:gd name="T20" fmla="*/ 210 w 292"/>
              <a:gd name="T21" fmla="*/ 26 h 522"/>
              <a:gd name="T22" fmla="*/ 220 w 292"/>
              <a:gd name="T23" fmla="*/ 36 h 522"/>
              <a:gd name="T24" fmla="*/ 228 w 292"/>
              <a:gd name="T25" fmla="*/ 52 h 522"/>
              <a:gd name="T26" fmla="*/ 234 w 292"/>
              <a:gd name="T27" fmla="*/ 76 h 522"/>
              <a:gd name="T28" fmla="*/ 238 w 292"/>
              <a:gd name="T29" fmla="*/ 104 h 522"/>
              <a:gd name="T30" fmla="*/ 292 w 292"/>
              <a:gd name="T31" fmla="*/ 5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2" h="522">
                <a:moveTo>
                  <a:pt x="0" y="0"/>
                </a:moveTo>
                <a:lnTo>
                  <a:pt x="0" y="0"/>
                </a:lnTo>
                <a:lnTo>
                  <a:pt x="28" y="6"/>
                </a:lnTo>
                <a:lnTo>
                  <a:pt x="66" y="8"/>
                </a:lnTo>
                <a:lnTo>
                  <a:pt x="110" y="10"/>
                </a:lnTo>
                <a:lnTo>
                  <a:pt x="162" y="10"/>
                </a:lnTo>
                <a:lnTo>
                  <a:pt x="162" y="10"/>
                </a:lnTo>
                <a:lnTo>
                  <a:pt x="176" y="12"/>
                </a:lnTo>
                <a:lnTo>
                  <a:pt x="188" y="14"/>
                </a:lnTo>
                <a:lnTo>
                  <a:pt x="200" y="18"/>
                </a:lnTo>
                <a:lnTo>
                  <a:pt x="210" y="26"/>
                </a:lnTo>
                <a:lnTo>
                  <a:pt x="220" y="36"/>
                </a:lnTo>
                <a:lnTo>
                  <a:pt x="228" y="52"/>
                </a:lnTo>
                <a:lnTo>
                  <a:pt x="234" y="76"/>
                </a:lnTo>
                <a:lnTo>
                  <a:pt x="238" y="104"/>
                </a:lnTo>
                <a:lnTo>
                  <a:pt x="292" y="522"/>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57" name="Freeform 281"/>
          <p:cNvSpPr>
            <a:spLocks noChangeAspect="1"/>
          </p:cNvSpPr>
          <p:nvPr/>
        </p:nvSpPr>
        <p:spPr bwMode="auto">
          <a:xfrm>
            <a:off x="5227638" y="3270250"/>
            <a:ext cx="661987" cy="939800"/>
          </a:xfrm>
          <a:custGeom>
            <a:avLst/>
            <a:gdLst>
              <a:gd name="T0" fmla="*/ 0 w 378"/>
              <a:gd name="T1" fmla="*/ 12 h 536"/>
              <a:gd name="T2" fmla="*/ 0 w 378"/>
              <a:gd name="T3" fmla="*/ 12 h 536"/>
              <a:gd name="T4" fmla="*/ 56 w 378"/>
              <a:gd name="T5" fmla="*/ 14 h 536"/>
              <a:gd name="T6" fmla="*/ 114 w 378"/>
              <a:gd name="T7" fmla="*/ 14 h 536"/>
              <a:gd name="T8" fmla="*/ 174 w 378"/>
              <a:gd name="T9" fmla="*/ 10 h 536"/>
              <a:gd name="T10" fmla="*/ 232 w 378"/>
              <a:gd name="T11" fmla="*/ 2 h 536"/>
              <a:gd name="T12" fmla="*/ 232 w 378"/>
              <a:gd name="T13" fmla="*/ 2 h 536"/>
              <a:gd name="T14" fmla="*/ 262 w 378"/>
              <a:gd name="T15" fmla="*/ 0 h 536"/>
              <a:gd name="T16" fmla="*/ 274 w 378"/>
              <a:gd name="T17" fmla="*/ 2 h 536"/>
              <a:gd name="T18" fmla="*/ 286 w 378"/>
              <a:gd name="T19" fmla="*/ 6 h 536"/>
              <a:gd name="T20" fmla="*/ 298 w 378"/>
              <a:gd name="T21" fmla="*/ 14 h 536"/>
              <a:gd name="T22" fmla="*/ 306 w 378"/>
              <a:gd name="T23" fmla="*/ 28 h 536"/>
              <a:gd name="T24" fmla="*/ 312 w 378"/>
              <a:gd name="T25" fmla="*/ 48 h 536"/>
              <a:gd name="T26" fmla="*/ 316 w 378"/>
              <a:gd name="T27" fmla="*/ 74 h 536"/>
              <a:gd name="T28" fmla="*/ 378 w 378"/>
              <a:gd name="T29" fmla="*/ 53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8" h="536">
                <a:moveTo>
                  <a:pt x="0" y="12"/>
                </a:moveTo>
                <a:lnTo>
                  <a:pt x="0" y="12"/>
                </a:lnTo>
                <a:lnTo>
                  <a:pt x="56" y="14"/>
                </a:lnTo>
                <a:lnTo>
                  <a:pt x="114" y="14"/>
                </a:lnTo>
                <a:lnTo>
                  <a:pt x="174" y="10"/>
                </a:lnTo>
                <a:lnTo>
                  <a:pt x="232" y="2"/>
                </a:lnTo>
                <a:lnTo>
                  <a:pt x="232" y="2"/>
                </a:lnTo>
                <a:lnTo>
                  <a:pt x="262" y="0"/>
                </a:lnTo>
                <a:lnTo>
                  <a:pt x="274" y="2"/>
                </a:lnTo>
                <a:lnTo>
                  <a:pt x="286" y="6"/>
                </a:lnTo>
                <a:lnTo>
                  <a:pt x="298" y="14"/>
                </a:lnTo>
                <a:lnTo>
                  <a:pt x="306" y="28"/>
                </a:lnTo>
                <a:lnTo>
                  <a:pt x="312" y="48"/>
                </a:lnTo>
                <a:lnTo>
                  <a:pt x="316" y="74"/>
                </a:lnTo>
                <a:lnTo>
                  <a:pt x="378" y="536"/>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58" name="Freeform 282"/>
          <p:cNvSpPr>
            <a:spLocks noChangeAspect="1"/>
          </p:cNvSpPr>
          <p:nvPr/>
        </p:nvSpPr>
        <p:spPr bwMode="auto">
          <a:xfrm>
            <a:off x="5192713" y="3432175"/>
            <a:ext cx="1398587" cy="823913"/>
          </a:xfrm>
          <a:custGeom>
            <a:avLst/>
            <a:gdLst>
              <a:gd name="T0" fmla="*/ 0 w 798"/>
              <a:gd name="T1" fmla="*/ 108 h 470"/>
              <a:gd name="T2" fmla="*/ 0 w 798"/>
              <a:gd name="T3" fmla="*/ 108 h 470"/>
              <a:gd name="T4" fmla="*/ 28 w 798"/>
              <a:gd name="T5" fmla="*/ 86 h 470"/>
              <a:gd name="T6" fmla="*/ 62 w 798"/>
              <a:gd name="T7" fmla="*/ 66 h 470"/>
              <a:gd name="T8" fmla="*/ 98 w 798"/>
              <a:gd name="T9" fmla="*/ 48 h 470"/>
              <a:gd name="T10" fmla="*/ 138 w 798"/>
              <a:gd name="T11" fmla="*/ 32 h 470"/>
              <a:gd name="T12" fmla="*/ 180 w 798"/>
              <a:gd name="T13" fmla="*/ 20 h 470"/>
              <a:gd name="T14" fmla="*/ 222 w 798"/>
              <a:gd name="T15" fmla="*/ 10 h 470"/>
              <a:gd name="T16" fmla="*/ 268 w 798"/>
              <a:gd name="T17" fmla="*/ 4 h 470"/>
              <a:gd name="T18" fmla="*/ 314 w 798"/>
              <a:gd name="T19" fmla="*/ 0 h 470"/>
              <a:gd name="T20" fmla="*/ 602 w 798"/>
              <a:gd name="T21" fmla="*/ 0 h 470"/>
              <a:gd name="T22" fmla="*/ 602 w 798"/>
              <a:gd name="T23" fmla="*/ 0 h 470"/>
              <a:gd name="T24" fmla="*/ 616 w 798"/>
              <a:gd name="T25" fmla="*/ 2 h 470"/>
              <a:gd name="T26" fmla="*/ 630 w 798"/>
              <a:gd name="T27" fmla="*/ 4 h 470"/>
              <a:gd name="T28" fmla="*/ 646 w 798"/>
              <a:gd name="T29" fmla="*/ 6 h 470"/>
              <a:gd name="T30" fmla="*/ 662 w 798"/>
              <a:gd name="T31" fmla="*/ 12 h 470"/>
              <a:gd name="T32" fmla="*/ 678 w 798"/>
              <a:gd name="T33" fmla="*/ 22 h 470"/>
              <a:gd name="T34" fmla="*/ 694 w 798"/>
              <a:gd name="T35" fmla="*/ 34 h 470"/>
              <a:gd name="T36" fmla="*/ 710 w 798"/>
              <a:gd name="T37" fmla="*/ 50 h 470"/>
              <a:gd name="T38" fmla="*/ 726 w 798"/>
              <a:gd name="T39" fmla="*/ 72 h 470"/>
              <a:gd name="T40" fmla="*/ 740 w 798"/>
              <a:gd name="T41" fmla="*/ 98 h 470"/>
              <a:gd name="T42" fmla="*/ 752 w 798"/>
              <a:gd name="T43" fmla="*/ 128 h 470"/>
              <a:gd name="T44" fmla="*/ 764 w 798"/>
              <a:gd name="T45" fmla="*/ 166 h 470"/>
              <a:gd name="T46" fmla="*/ 774 w 798"/>
              <a:gd name="T47" fmla="*/ 212 h 470"/>
              <a:gd name="T48" fmla="*/ 784 w 798"/>
              <a:gd name="T49" fmla="*/ 264 h 470"/>
              <a:gd name="T50" fmla="*/ 790 w 798"/>
              <a:gd name="T51" fmla="*/ 324 h 470"/>
              <a:gd name="T52" fmla="*/ 794 w 798"/>
              <a:gd name="T53" fmla="*/ 392 h 470"/>
              <a:gd name="T54" fmla="*/ 798 w 798"/>
              <a:gd name="T55" fmla="*/ 47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98" h="470">
                <a:moveTo>
                  <a:pt x="0" y="108"/>
                </a:moveTo>
                <a:lnTo>
                  <a:pt x="0" y="108"/>
                </a:lnTo>
                <a:lnTo>
                  <a:pt x="28" y="86"/>
                </a:lnTo>
                <a:lnTo>
                  <a:pt x="62" y="66"/>
                </a:lnTo>
                <a:lnTo>
                  <a:pt x="98" y="48"/>
                </a:lnTo>
                <a:lnTo>
                  <a:pt x="138" y="32"/>
                </a:lnTo>
                <a:lnTo>
                  <a:pt x="180" y="20"/>
                </a:lnTo>
                <a:lnTo>
                  <a:pt x="222" y="10"/>
                </a:lnTo>
                <a:lnTo>
                  <a:pt x="268" y="4"/>
                </a:lnTo>
                <a:lnTo>
                  <a:pt x="314" y="0"/>
                </a:lnTo>
                <a:lnTo>
                  <a:pt x="602" y="0"/>
                </a:lnTo>
                <a:lnTo>
                  <a:pt x="602" y="0"/>
                </a:lnTo>
                <a:lnTo>
                  <a:pt x="616" y="2"/>
                </a:lnTo>
                <a:lnTo>
                  <a:pt x="630" y="4"/>
                </a:lnTo>
                <a:lnTo>
                  <a:pt x="646" y="6"/>
                </a:lnTo>
                <a:lnTo>
                  <a:pt x="662" y="12"/>
                </a:lnTo>
                <a:lnTo>
                  <a:pt x="678" y="22"/>
                </a:lnTo>
                <a:lnTo>
                  <a:pt x="694" y="34"/>
                </a:lnTo>
                <a:lnTo>
                  <a:pt x="710" y="50"/>
                </a:lnTo>
                <a:lnTo>
                  <a:pt x="726" y="72"/>
                </a:lnTo>
                <a:lnTo>
                  <a:pt x="740" y="98"/>
                </a:lnTo>
                <a:lnTo>
                  <a:pt x="752" y="128"/>
                </a:lnTo>
                <a:lnTo>
                  <a:pt x="764" y="166"/>
                </a:lnTo>
                <a:lnTo>
                  <a:pt x="774" y="212"/>
                </a:lnTo>
                <a:lnTo>
                  <a:pt x="784" y="264"/>
                </a:lnTo>
                <a:lnTo>
                  <a:pt x="790" y="324"/>
                </a:lnTo>
                <a:lnTo>
                  <a:pt x="794" y="392"/>
                </a:lnTo>
                <a:lnTo>
                  <a:pt x="798" y="47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59" name="Freeform 283"/>
          <p:cNvSpPr>
            <a:spLocks noChangeAspect="1"/>
          </p:cNvSpPr>
          <p:nvPr/>
        </p:nvSpPr>
        <p:spPr bwMode="auto">
          <a:xfrm>
            <a:off x="5192713" y="3513138"/>
            <a:ext cx="2214562" cy="742950"/>
          </a:xfrm>
          <a:custGeom>
            <a:avLst/>
            <a:gdLst>
              <a:gd name="T0" fmla="*/ 0 w 1264"/>
              <a:gd name="T1" fmla="*/ 26 h 424"/>
              <a:gd name="T2" fmla="*/ 0 w 1264"/>
              <a:gd name="T3" fmla="*/ 26 h 424"/>
              <a:gd name="T4" fmla="*/ 12 w 1264"/>
              <a:gd name="T5" fmla="*/ 20 h 424"/>
              <a:gd name="T6" fmla="*/ 28 w 1264"/>
              <a:gd name="T7" fmla="*/ 16 h 424"/>
              <a:gd name="T8" fmla="*/ 64 w 1264"/>
              <a:gd name="T9" fmla="*/ 8 h 424"/>
              <a:gd name="T10" fmla="*/ 108 w 1264"/>
              <a:gd name="T11" fmla="*/ 2 h 424"/>
              <a:gd name="T12" fmla="*/ 156 w 1264"/>
              <a:gd name="T13" fmla="*/ 0 h 424"/>
              <a:gd name="T14" fmla="*/ 1082 w 1264"/>
              <a:gd name="T15" fmla="*/ 0 h 424"/>
              <a:gd name="T16" fmla="*/ 1082 w 1264"/>
              <a:gd name="T17" fmla="*/ 0 h 424"/>
              <a:gd name="T18" fmla="*/ 1108 w 1264"/>
              <a:gd name="T19" fmla="*/ 2 h 424"/>
              <a:gd name="T20" fmla="*/ 1128 w 1264"/>
              <a:gd name="T21" fmla="*/ 6 h 424"/>
              <a:gd name="T22" fmla="*/ 1138 w 1264"/>
              <a:gd name="T23" fmla="*/ 8 h 424"/>
              <a:gd name="T24" fmla="*/ 1146 w 1264"/>
              <a:gd name="T25" fmla="*/ 14 h 424"/>
              <a:gd name="T26" fmla="*/ 1152 w 1264"/>
              <a:gd name="T27" fmla="*/ 18 h 424"/>
              <a:gd name="T28" fmla="*/ 1158 w 1264"/>
              <a:gd name="T29" fmla="*/ 26 h 424"/>
              <a:gd name="T30" fmla="*/ 1164 w 1264"/>
              <a:gd name="T31" fmla="*/ 36 h 424"/>
              <a:gd name="T32" fmla="*/ 1170 w 1264"/>
              <a:gd name="T33" fmla="*/ 48 h 424"/>
              <a:gd name="T34" fmla="*/ 1178 w 1264"/>
              <a:gd name="T35" fmla="*/ 78 h 424"/>
              <a:gd name="T36" fmla="*/ 1186 w 1264"/>
              <a:gd name="T37" fmla="*/ 120 h 424"/>
              <a:gd name="T38" fmla="*/ 1194 w 1264"/>
              <a:gd name="T39" fmla="*/ 174 h 424"/>
              <a:gd name="T40" fmla="*/ 1194 w 1264"/>
              <a:gd name="T41" fmla="*/ 174 h 424"/>
              <a:gd name="T42" fmla="*/ 1208 w 1264"/>
              <a:gd name="T43" fmla="*/ 258 h 424"/>
              <a:gd name="T44" fmla="*/ 1214 w 1264"/>
              <a:gd name="T45" fmla="*/ 296 h 424"/>
              <a:gd name="T46" fmla="*/ 1220 w 1264"/>
              <a:gd name="T47" fmla="*/ 330 h 424"/>
              <a:gd name="T48" fmla="*/ 1230 w 1264"/>
              <a:gd name="T49" fmla="*/ 360 h 424"/>
              <a:gd name="T50" fmla="*/ 1238 w 1264"/>
              <a:gd name="T51" fmla="*/ 386 h 424"/>
              <a:gd name="T52" fmla="*/ 1250 w 1264"/>
              <a:gd name="T53" fmla="*/ 406 h 424"/>
              <a:gd name="T54" fmla="*/ 1258 w 1264"/>
              <a:gd name="T55" fmla="*/ 416 h 424"/>
              <a:gd name="T56" fmla="*/ 1264 w 1264"/>
              <a:gd name="T57"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64" h="424">
                <a:moveTo>
                  <a:pt x="0" y="26"/>
                </a:moveTo>
                <a:lnTo>
                  <a:pt x="0" y="26"/>
                </a:lnTo>
                <a:lnTo>
                  <a:pt x="12" y="20"/>
                </a:lnTo>
                <a:lnTo>
                  <a:pt x="28" y="16"/>
                </a:lnTo>
                <a:lnTo>
                  <a:pt x="64" y="8"/>
                </a:lnTo>
                <a:lnTo>
                  <a:pt x="108" y="2"/>
                </a:lnTo>
                <a:lnTo>
                  <a:pt x="156" y="0"/>
                </a:lnTo>
                <a:lnTo>
                  <a:pt x="1082" y="0"/>
                </a:lnTo>
                <a:lnTo>
                  <a:pt x="1082" y="0"/>
                </a:lnTo>
                <a:lnTo>
                  <a:pt x="1108" y="2"/>
                </a:lnTo>
                <a:lnTo>
                  <a:pt x="1128" y="6"/>
                </a:lnTo>
                <a:lnTo>
                  <a:pt x="1138" y="8"/>
                </a:lnTo>
                <a:lnTo>
                  <a:pt x="1146" y="14"/>
                </a:lnTo>
                <a:lnTo>
                  <a:pt x="1152" y="18"/>
                </a:lnTo>
                <a:lnTo>
                  <a:pt x="1158" y="26"/>
                </a:lnTo>
                <a:lnTo>
                  <a:pt x="1164" y="36"/>
                </a:lnTo>
                <a:lnTo>
                  <a:pt x="1170" y="48"/>
                </a:lnTo>
                <a:lnTo>
                  <a:pt x="1178" y="78"/>
                </a:lnTo>
                <a:lnTo>
                  <a:pt x="1186" y="120"/>
                </a:lnTo>
                <a:lnTo>
                  <a:pt x="1194" y="174"/>
                </a:lnTo>
                <a:lnTo>
                  <a:pt x="1194" y="174"/>
                </a:lnTo>
                <a:lnTo>
                  <a:pt x="1208" y="258"/>
                </a:lnTo>
                <a:lnTo>
                  <a:pt x="1214" y="296"/>
                </a:lnTo>
                <a:lnTo>
                  <a:pt x="1220" y="330"/>
                </a:lnTo>
                <a:lnTo>
                  <a:pt x="1230" y="360"/>
                </a:lnTo>
                <a:lnTo>
                  <a:pt x="1238" y="386"/>
                </a:lnTo>
                <a:lnTo>
                  <a:pt x="1250" y="406"/>
                </a:lnTo>
                <a:lnTo>
                  <a:pt x="1258" y="416"/>
                </a:lnTo>
                <a:lnTo>
                  <a:pt x="1264" y="424"/>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60" name="Line 284"/>
          <p:cNvSpPr>
            <a:spLocks noChangeAspect="1" noChangeShapeType="1"/>
          </p:cNvSpPr>
          <p:nvPr/>
        </p:nvSpPr>
        <p:spPr bwMode="auto">
          <a:xfrm flipV="1">
            <a:off x="7242175" y="3429000"/>
            <a:ext cx="115888" cy="762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1" name="Line 285"/>
          <p:cNvSpPr>
            <a:spLocks noChangeAspect="1" noChangeShapeType="1"/>
          </p:cNvSpPr>
          <p:nvPr/>
        </p:nvSpPr>
        <p:spPr bwMode="auto">
          <a:xfrm flipV="1">
            <a:off x="5518150" y="3070225"/>
            <a:ext cx="112713" cy="841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2" name="Line 286"/>
          <p:cNvSpPr>
            <a:spLocks noChangeAspect="1" noChangeShapeType="1"/>
          </p:cNvSpPr>
          <p:nvPr/>
        </p:nvSpPr>
        <p:spPr bwMode="auto">
          <a:xfrm flipV="1">
            <a:off x="5808663" y="3221038"/>
            <a:ext cx="127000"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3" name="Line 287"/>
          <p:cNvSpPr>
            <a:spLocks noChangeAspect="1" noChangeShapeType="1"/>
          </p:cNvSpPr>
          <p:nvPr/>
        </p:nvSpPr>
        <p:spPr bwMode="auto">
          <a:xfrm flipV="1">
            <a:off x="6345238" y="3336925"/>
            <a:ext cx="104775" cy="746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4" name="Line 288"/>
          <p:cNvSpPr>
            <a:spLocks noChangeAspect="1" noChangeShapeType="1"/>
          </p:cNvSpPr>
          <p:nvPr/>
        </p:nvSpPr>
        <p:spPr bwMode="auto">
          <a:xfrm>
            <a:off x="5175250" y="3098800"/>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5" name="Line 289"/>
          <p:cNvSpPr>
            <a:spLocks noChangeAspect="1" noChangeShapeType="1"/>
          </p:cNvSpPr>
          <p:nvPr/>
        </p:nvSpPr>
        <p:spPr bwMode="auto">
          <a:xfrm flipV="1">
            <a:off x="6429375" y="4265613"/>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6" name="Line 290"/>
          <p:cNvSpPr>
            <a:spLocks noChangeAspect="1" noChangeShapeType="1"/>
          </p:cNvSpPr>
          <p:nvPr/>
        </p:nvSpPr>
        <p:spPr bwMode="auto">
          <a:xfrm flipV="1">
            <a:off x="7712075" y="4265613"/>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7" name="Line 291"/>
          <p:cNvSpPr>
            <a:spLocks noChangeAspect="1" noChangeShapeType="1"/>
          </p:cNvSpPr>
          <p:nvPr/>
        </p:nvSpPr>
        <p:spPr bwMode="auto">
          <a:xfrm>
            <a:off x="5175250" y="3225800"/>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8" name="Line 292"/>
          <p:cNvSpPr>
            <a:spLocks noChangeAspect="1" noChangeShapeType="1"/>
          </p:cNvSpPr>
          <p:nvPr/>
        </p:nvSpPr>
        <p:spPr bwMode="auto">
          <a:xfrm>
            <a:off x="5175250" y="3348038"/>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69" name="Line 293"/>
          <p:cNvSpPr>
            <a:spLocks noChangeAspect="1" noChangeShapeType="1"/>
          </p:cNvSpPr>
          <p:nvPr/>
        </p:nvSpPr>
        <p:spPr bwMode="auto">
          <a:xfrm>
            <a:off x="5175250" y="3473450"/>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0" name="Line 294"/>
          <p:cNvSpPr>
            <a:spLocks noChangeAspect="1" noChangeShapeType="1"/>
          </p:cNvSpPr>
          <p:nvPr/>
        </p:nvSpPr>
        <p:spPr bwMode="auto">
          <a:xfrm>
            <a:off x="5175250" y="3600450"/>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1" name="Line 295"/>
          <p:cNvSpPr>
            <a:spLocks noChangeAspect="1" noChangeShapeType="1"/>
          </p:cNvSpPr>
          <p:nvPr/>
        </p:nvSpPr>
        <p:spPr bwMode="auto">
          <a:xfrm>
            <a:off x="5175250" y="3722688"/>
            <a:ext cx="841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2" name="Line 296"/>
          <p:cNvSpPr>
            <a:spLocks noChangeAspect="1" noChangeShapeType="1"/>
          </p:cNvSpPr>
          <p:nvPr/>
        </p:nvSpPr>
        <p:spPr bwMode="auto">
          <a:xfrm>
            <a:off x="5175250" y="3848100"/>
            <a:ext cx="5556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3" name="Line 297"/>
          <p:cNvSpPr>
            <a:spLocks noChangeAspect="1" noChangeShapeType="1"/>
          </p:cNvSpPr>
          <p:nvPr/>
        </p:nvSpPr>
        <p:spPr bwMode="auto">
          <a:xfrm>
            <a:off x="5175250" y="3975100"/>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4" name="Line 298"/>
          <p:cNvSpPr>
            <a:spLocks noChangeAspect="1" noChangeShapeType="1"/>
          </p:cNvSpPr>
          <p:nvPr/>
        </p:nvSpPr>
        <p:spPr bwMode="auto">
          <a:xfrm>
            <a:off x="5175250" y="4100513"/>
            <a:ext cx="5556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5" name="Line 299"/>
          <p:cNvSpPr>
            <a:spLocks noChangeAspect="1" noChangeShapeType="1"/>
          </p:cNvSpPr>
          <p:nvPr/>
        </p:nvSpPr>
        <p:spPr bwMode="auto">
          <a:xfrm>
            <a:off x="5175250" y="4224338"/>
            <a:ext cx="841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6" name="Freeform 300"/>
          <p:cNvSpPr>
            <a:spLocks noChangeAspect="1"/>
          </p:cNvSpPr>
          <p:nvPr/>
        </p:nvSpPr>
        <p:spPr bwMode="auto">
          <a:xfrm>
            <a:off x="5181600" y="4903788"/>
            <a:ext cx="655638" cy="788987"/>
          </a:xfrm>
          <a:custGeom>
            <a:avLst/>
            <a:gdLst>
              <a:gd name="T0" fmla="*/ 0 w 374"/>
              <a:gd name="T1" fmla="*/ 324 h 450"/>
              <a:gd name="T2" fmla="*/ 0 w 374"/>
              <a:gd name="T3" fmla="*/ 324 h 450"/>
              <a:gd name="T4" fmla="*/ 20 w 374"/>
              <a:gd name="T5" fmla="*/ 280 h 450"/>
              <a:gd name="T6" fmla="*/ 42 w 374"/>
              <a:gd name="T7" fmla="*/ 234 h 450"/>
              <a:gd name="T8" fmla="*/ 66 w 374"/>
              <a:gd name="T9" fmla="*/ 188 h 450"/>
              <a:gd name="T10" fmla="*/ 90 w 374"/>
              <a:gd name="T11" fmla="*/ 144 h 450"/>
              <a:gd name="T12" fmla="*/ 114 w 374"/>
              <a:gd name="T13" fmla="*/ 102 h 450"/>
              <a:gd name="T14" fmla="*/ 136 w 374"/>
              <a:gd name="T15" fmla="*/ 68 h 450"/>
              <a:gd name="T16" fmla="*/ 156 w 374"/>
              <a:gd name="T17" fmla="*/ 38 h 450"/>
              <a:gd name="T18" fmla="*/ 174 w 374"/>
              <a:gd name="T19" fmla="*/ 18 h 450"/>
              <a:gd name="T20" fmla="*/ 174 w 374"/>
              <a:gd name="T21" fmla="*/ 18 h 450"/>
              <a:gd name="T22" fmla="*/ 186 w 374"/>
              <a:gd name="T23" fmla="*/ 8 h 450"/>
              <a:gd name="T24" fmla="*/ 196 w 374"/>
              <a:gd name="T25" fmla="*/ 2 h 450"/>
              <a:gd name="T26" fmla="*/ 208 w 374"/>
              <a:gd name="T27" fmla="*/ 0 h 450"/>
              <a:gd name="T28" fmla="*/ 218 w 374"/>
              <a:gd name="T29" fmla="*/ 0 h 450"/>
              <a:gd name="T30" fmla="*/ 230 w 374"/>
              <a:gd name="T31" fmla="*/ 4 h 450"/>
              <a:gd name="T32" fmla="*/ 240 w 374"/>
              <a:gd name="T33" fmla="*/ 12 h 450"/>
              <a:gd name="T34" fmla="*/ 250 w 374"/>
              <a:gd name="T35" fmla="*/ 26 h 450"/>
              <a:gd name="T36" fmla="*/ 262 w 374"/>
              <a:gd name="T37" fmla="*/ 46 h 450"/>
              <a:gd name="T38" fmla="*/ 262 w 374"/>
              <a:gd name="T39" fmla="*/ 46 h 450"/>
              <a:gd name="T40" fmla="*/ 274 w 374"/>
              <a:gd name="T41" fmla="*/ 78 h 450"/>
              <a:gd name="T42" fmla="*/ 284 w 374"/>
              <a:gd name="T43" fmla="*/ 114 h 450"/>
              <a:gd name="T44" fmla="*/ 294 w 374"/>
              <a:gd name="T45" fmla="*/ 154 h 450"/>
              <a:gd name="T46" fmla="*/ 302 w 374"/>
              <a:gd name="T47" fmla="*/ 194 h 450"/>
              <a:gd name="T48" fmla="*/ 316 w 374"/>
              <a:gd name="T49" fmla="*/ 276 h 450"/>
              <a:gd name="T50" fmla="*/ 324 w 374"/>
              <a:gd name="T51" fmla="*/ 348 h 450"/>
              <a:gd name="T52" fmla="*/ 324 w 374"/>
              <a:gd name="T53" fmla="*/ 348 h 450"/>
              <a:gd name="T54" fmla="*/ 328 w 374"/>
              <a:gd name="T55" fmla="*/ 372 h 450"/>
              <a:gd name="T56" fmla="*/ 330 w 374"/>
              <a:gd name="T57" fmla="*/ 384 h 450"/>
              <a:gd name="T58" fmla="*/ 334 w 374"/>
              <a:gd name="T59" fmla="*/ 398 h 450"/>
              <a:gd name="T60" fmla="*/ 340 w 374"/>
              <a:gd name="T61" fmla="*/ 410 h 450"/>
              <a:gd name="T62" fmla="*/ 348 w 374"/>
              <a:gd name="T63" fmla="*/ 424 h 450"/>
              <a:gd name="T64" fmla="*/ 360 w 374"/>
              <a:gd name="T65" fmla="*/ 436 h 450"/>
              <a:gd name="T66" fmla="*/ 374 w 374"/>
              <a:gd name="T67"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4" h="450">
                <a:moveTo>
                  <a:pt x="0" y="324"/>
                </a:moveTo>
                <a:lnTo>
                  <a:pt x="0" y="324"/>
                </a:lnTo>
                <a:lnTo>
                  <a:pt x="20" y="280"/>
                </a:lnTo>
                <a:lnTo>
                  <a:pt x="42" y="234"/>
                </a:lnTo>
                <a:lnTo>
                  <a:pt x="66" y="188"/>
                </a:lnTo>
                <a:lnTo>
                  <a:pt x="90" y="144"/>
                </a:lnTo>
                <a:lnTo>
                  <a:pt x="114" y="102"/>
                </a:lnTo>
                <a:lnTo>
                  <a:pt x="136" y="68"/>
                </a:lnTo>
                <a:lnTo>
                  <a:pt x="156" y="38"/>
                </a:lnTo>
                <a:lnTo>
                  <a:pt x="174" y="18"/>
                </a:lnTo>
                <a:lnTo>
                  <a:pt x="174" y="18"/>
                </a:lnTo>
                <a:lnTo>
                  <a:pt x="186" y="8"/>
                </a:lnTo>
                <a:lnTo>
                  <a:pt x="196" y="2"/>
                </a:lnTo>
                <a:lnTo>
                  <a:pt x="208" y="0"/>
                </a:lnTo>
                <a:lnTo>
                  <a:pt x="218" y="0"/>
                </a:lnTo>
                <a:lnTo>
                  <a:pt x="230" y="4"/>
                </a:lnTo>
                <a:lnTo>
                  <a:pt x="240" y="12"/>
                </a:lnTo>
                <a:lnTo>
                  <a:pt x="250" y="26"/>
                </a:lnTo>
                <a:lnTo>
                  <a:pt x="262" y="46"/>
                </a:lnTo>
                <a:lnTo>
                  <a:pt x="262" y="46"/>
                </a:lnTo>
                <a:lnTo>
                  <a:pt x="274" y="78"/>
                </a:lnTo>
                <a:lnTo>
                  <a:pt x="284" y="114"/>
                </a:lnTo>
                <a:lnTo>
                  <a:pt x="294" y="154"/>
                </a:lnTo>
                <a:lnTo>
                  <a:pt x="302" y="194"/>
                </a:lnTo>
                <a:lnTo>
                  <a:pt x="316" y="276"/>
                </a:lnTo>
                <a:lnTo>
                  <a:pt x="324" y="348"/>
                </a:lnTo>
                <a:lnTo>
                  <a:pt x="324" y="348"/>
                </a:lnTo>
                <a:lnTo>
                  <a:pt x="328" y="372"/>
                </a:lnTo>
                <a:lnTo>
                  <a:pt x="330" y="384"/>
                </a:lnTo>
                <a:lnTo>
                  <a:pt x="334" y="398"/>
                </a:lnTo>
                <a:lnTo>
                  <a:pt x="340" y="410"/>
                </a:lnTo>
                <a:lnTo>
                  <a:pt x="348" y="424"/>
                </a:lnTo>
                <a:lnTo>
                  <a:pt x="360" y="436"/>
                </a:lnTo>
                <a:lnTo>
                  <a:pt x="374" y="45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77" name="Freeform 301"/>
          <p:cNvSpPr>
            <a:spLocks noChangeAspect="1"/>
          </p:cNvSpPr>
          <p:nvPr/>
        </p:nvSpPr>
        <p:spPr bwMode="auto">
          <a:xfrm>
            <a:off x="5213350" y="4903788"/>
            <a:ext cx="1506538" cy="760412"/>
          </a:xfrm>
          <a:custGeom>
            <a:avLst/>
            <a:gdLst>
              <a:gd name="T0" fmla="*/ 0 w 860"/>
              <a:gd name="T1" fmla="*/ 410 h 434"/>
              <a:gd name="T2" fmla="*/ 0 w 860"/>
              <a:gd name="T3" fmla="*/ 410 h 434"/>
              <a:gd name="T4" fmla="*/ 42 w 860"/>
              <a:gd name="T5" fmla="*/ 354 h 434"/>
              <a:gd name="T6" fmla="*/ 84 w 860"/>
              <a:gd name="T7" fmla="*/ 302 h 434"/>
              <a:gd name="T8" fmla="*/ 122 w 860"/>
              <a:gd name="T9" fmla="*/ 256 h 434"/>
              <a:gd name="T10" fmla="*/ 160 w 860"/>
              <a:gd name="T11" fmla="*/ 218 h 434"/>
              <a:gd name="T12" fmla="*/ 196 w 860"/>
              <a:gd name="T13" fmla="*/ 182 h 434"/>
              <a:gd name="T14" fmla="*/ 228 w 860"/>
              <a:gd name="T15" fmla="*/ 152 h 434"/>
              <a:gd name="T16" fmla="*/ 260 w 860"/>
              <a:gd name="T17" fmla="*/ 128 h 434"/>
              <a:gd name="T18" fmla="*/ 292 w 860"/>
              <a:gd name="T19" fmla="*/ 106 h 434"/>
              <a:gd name="T20" fmla="*/ 320 w 860"/>
              <a:gd name="T21" fmla="*/ 86 h 434"/>
              <a:gd name="T22" fmla="*/ 348 w 860"/>
              <a:gd name="T23" fmla="*/ 72 h 434"/>
              <a:gd name="T24" fmla="*/ 374 w 860"/>
              <a:gd name="T25" fmla="*/ 58 h 434"/>
              <a:gd name="T26" fmla="*/ 398 w 860"/>
              <a:gd name="T27" fmla="*/ 46 h 434"/>
              <a:gd name="T28" fmla="*/ 442 w 860"/>
              <a:gd name="T29" fmla="*/ 28 h 434"/>
              <a:gd name="T30" fmla="*/ 482 w 860"/>
              <a:gd name="T31" fmla="*/ 12 h 434"/>
              <a:gd name="T32" fmla="*/ 482 w 860"/>
              <a:gd name="T33" fmla="*/ 12 h 434"/>
              <a:gd name="T34" fmla="*/ 508 w 860"/>
              <a:gd name="T35" fmla="*/ 4 h 434"/>
              <a:gd name="T36" fmla="*/ 526 w 860"/>
              <a:gd name="T37" fmla="*/ 2 h 434"/>
              <a:gd name="T38" fmla="*/ 544 w 860"/>
              <a:gd name="T39" fmla="*/ 2 h 434"/>
              <a:gd name="T40" fmla="*/ 564 w 860"/>
              <a:gd name="T41" fmla="*/ 6 h 434"/>
              <a:gd name="T42" fmla="*/ 564 w 860"/>
              <a:gd name="T43" fmla="*/ 6 h 434"/>
              <a:gd name="T44" fmla="*/ 584 w 860"/>
              <a:gd name="T45" fmla="*/ 8 h 434"/>
              <a:gd name="T46" fmla="*/ 612 w 860"/>
              <a:gd name="T47" fmla="*/ 10 h 434"/>
              <a:gd name="T48" fmla="*/ 644 w 860"/>
              <a:gd name="T49" fmla="*/ 8 h 434"/>
              <a:gd name="T50" fmla="*/ 684 w 860"/>
              <a:gd name="T51" fmla="*/ 2 h 434"/>
              <a:gd name="T52" fmla="*/ 684 w 860"/>
              <a:gd name="T53" fmla="*/ 2 h 434"/>
              <a:gd name="T54" fmla="*/ 706 w 860"/>
              <a:gd name="T55" fmla="*/ 0 h 434"/>
              <a:gd name="T56" fmla="*/ 716 w 860"/>
              <a:gd name="T57" fmla="*/ 0 h 434"/>
              <a:gd name="T58" fmla="*/ 724 w 860"/>
              <a:gd name="T59" fmla="*/ 4 h 434"/>
              <a:gd name="T60" fmla="*/ 734 w 860"/>
              <a:gd name="T61" fmla="*/ 8 h 434"/>
              <a:gd name="T62" fmla="*/ 742 w 860"/>
              <a:gd name="T63" fmla="*/ 14 h 434"/>
              <a:gd name="T64" fmla="*/ 750 w 860"/>
              <a:gd name="T65" fmla="*/ 22 h 434"/>
              <a:gd name="T66" fmla="*/ 758 w 860"/>
              <a:gd name="T67" fmla="*/ 32 h 434"/>
              <a:gd name="T68" fmla="*/ 766 w 860"/>
              <a:gd name="T69" fmla="*/ 44 h 434"/>
              <a:gd name="T70" fmla="*/ 772 w 860"/>
              <a:gd name="T71" fmla="*/ 58 h 434"/>
              <a:gd name="T72" fmla="*/ 780 w 860"/>
              <a:gd name="T73" fmla="*/ 76 h 434"/>
              <a:gd name="T74" fmla="*/ 786 w 860"/>
              <a:gd name="T75" fmla="*/ 96 h 434"/>
              <a:gd name="T76" fmla="*/ 798 w 860"/>
              <a:gd name="T77" fmla="*/ 144 h 434"/>
              <a:gd name="T78" fmla="*/ 808 w 860"/>
              <a:gd name="T79" fmla="*/ 206 h 434"/>
              <a:gd name="T80" fmla="*/ 808 w 860"/>
              <a:gd name="T81" fmla="*/ 206 h 434"/>
              <a:gd name="T82" fmla="*/ 818 w 860"/>
              <a:gd name="T83" fmla="*/ 264 h 434"/>
              <a:gd name="T84" fmla="*/ 832 w 860"/>
              <a:gd name="T85" fmla="*/ 328 h 434"/>
              <a:gd name="T86" fmla="*/ 846 w 860"/>
              <a:gd name="T87" fmla="*/ 390 h 434"/>
              <a:gd name="T88" fmla="*/ 860 w 860"/>
              <a:gd name="T89" fmla="*/ 434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0" h="434">
                <a:moveTo>
                  <a:pt x="0" y="410"/>
                </a:moveTo>
                <a:lnTo>
                  <a:pt x="0" y="410"/>
                </a:lnTo>
                <a:lnTo>
                  <a:pt x="42" y="354"/>
                </a:lnTo>
                <a:lnTo>
                  <a:pt x="84" y="302"/>
                </a:lnTo>
                <a:lnTo>
                  <a:pt x="122" y="256"/>
                </a:lnTo>
                <a:lnTo>
                  <a:pt x="160" y="218"/>
                </a:lnTo>
                <a:lnTo>
                  <a:pt x="196" y="182"/>
                </a:lnTo>
                <a:lnTo>
                  <a:pt x="228" y="152"/>
                </a:lnTo>
                <a:lnTo>
                  <a:pt x="260" y="128"/>
                </a:lnTo>
                <a:lnTo>
                  <a:pt x="292" y="106"/>
                </a:lnTo>
                <a:lnTo>
                  <a:pt x="320" y="86"/>
                </a:lnTo>
                <a:lnTo>
                  <a:pt x="348" y="72"/>
                </a:lnTo>
                <a:lnTo>
                  <a:pt x="374" y="58"/>
                </a:lnTo>
                <a:lnTo>
                  <a:pt x="398" y="46"/>
                </a:lnTo>
                <a:lnTo>
                  <a:pt x="442" y="28"/>
                </a:lnTo>
                <a:lnTo>
                  <a:pt x="482" y="12"/>
                </a:lnTo>
                <a:lnTo>
                  <a:pt x="482" y="12"/>
                </a:lnTo>
                <a:lnTo>
                  <a:pt x="508" y="4"/>
                </a:lnTo>
                <a:lnTo>
                  <a:pt x="526" y="2"/>
                </a:lnTo>
                <a:lnTo>
                  <a:pt x="544" y="2"/>
                </a:lnTo>
                <a:lnTo>
                  <a:pt x="564" y="6"/>
                </a:lnTo>
                <a:lnTo>
                  <a:pt x="564" y="6"/>
                </a:lnTo>
                <a:lnTo>
                  <a:pt x="584" y="8"/>
                </a:lnTo>
                <a:lnTo>
                  <a:pt x="612" y="10"/>
                </a:lnTo>
                <a:lnTo>
                  <a:pt x="644" y="8"/>
                </a:lnTo>
                <a:lnTo>
                  <a:pt x="684" y="2"/>
                </a:lnTo>
                <a:lnTo>
                  <a:pt x="684" y="2"/>
                </a:lnTo>
                <a:lnTo>
                  <a:pt x="706" y="0"/>
                </a:lnTo>
                <a:lnTo>
                  <a:pt x="716" y="0"/>
                </a:lnTo>
                <a:lnTo>
                  <a:pt x="724" y="4"/>
                </a:lnTo>
                <a:lnTo>
                  <a:pt x="734" y="8"/>
                </a:lnTo>
                <a:lnTo>
                  <a:pt x="742" y="14"/>
                </a:lnTo>
                <a:lnTo>
                  <a:pt x="750" y="22"/>
                </a:lnTo>
                <a:lnTo>
                  <a:pt x="758" y="32"/>
                </a:lnTo>
                <a:lnTo>
                  <a:pt x="766" y="44"/>
                </a:lnTo>
                <a:lnTo>
                  <a:pt x="772" y="58"/>
                </a:lnTo>
                <a:lnTo>
                  <a:pt x="780" y="76"/>
                </a:lnTo>
                <a:lnTo>
                  <a:pt x="786" y="96"/>
                </a:lnTo>
                <a:lnTo>
                  <a:pt x="798" y="144"/>
                </a:lnTo>
                <a:lnTo>
                  <a:pt x="808" y="206"/>
                </a:lnTo>
                <a:lnTo>
                  <a:pt x="808" y="206"/>
                </a:lnTo>
                <a:lnTo>
                  <a:pt x="818" y="264"/>
                </a:lnTo>
                <a:lnTo>
                  <a:pt x="832" y="328"/>
                </a:lnTo>
                <a:lnTo>
                  <a:pt x="846" y="390"/>
                </a:lnTo>
                <a:lnTo>
                  <a:pt x="860" y="434"/>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678" name="Line 302"/>
          <p:cNvSpPr>
            <a:spLocks noChangeAspect="1" noChangeShapeType="1"/>
          </p:cNvSpPr>
          <p:nvPr/>
        </p:nvSpPr>
        <p:spPr bwMode="auto">
          <a:xfrm flipV="1">
            <a:off x="6667500" y="5118100"/>
            <a:ext cx="165100" cy="619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79" name="Line 303"/>
          <p:cNvSpPr>
            <a:spLocks noChangeAspect="1" noChangeShapeType="1"/>
          </p:cNvSpPr>
          <p:nvPr/>
        </p:nvSpPr>
        <p:spPr bwMode="auto">
          <a:xfrm flipV="1">
            <a:off x="5802313" y="5472113"/>
            <a:ext cx="165100" cy="762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0" name="Line 304"/>
          <p:cNvSpPr>
            <a:spLocks noChangeAspect="1" noChangeShapeType="1"/>
          </p:cNvSpPr>
          <p:nvPr/>
        </p:nvSpPr>
        <p:spPr bwMode="auto">
          <a:xfrm>
            <a:off x="517525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1" name="Line 305"/>
          <p:cNvSpPr>
            <a:spLocks noChangeAspect="1" noChangeShapeType="1"/>
          </p:cNvSpPr>
          <p:nvPr/>
        </p:nvSpPr>
        <p:spPr bwMode="auto">
          <a:xfrm>
            <a:off x="5273675"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2" name="Line 306"/>
          <p:cNvSpPr>
            <a:spLocks noChangeAspect="1" noChangeShapeType="1"/>
          </p:cNvSpPr>
          <p:nvPr/>
        </p:nvSpPr>
        <p:spPr bwMode="auto">
          <a:xfrm>
            <a:off x="537051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3" name="Line 307"/>
          <p:cNvSpPr>
            <a:spLocks noChangeAspect="1" noChangeShapeType="1"/>
          </p:cNvSpPr>
          <p:nvPr/>
        </p:nvSpPr>
        <p:spPr bwMode="auto">
          <a:xfrm>
            <a:off x="546893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4" name="Line 308"/>
          <p:cNvSpPr>
            <a:spLocks noChangeAspect="1" noChangeShapeType="1"/>
          </p:cNvSpPr>
          <p:nvPr/>
        </p:nvSpPr>
        <p:spPr bwMode="auto">
          <a:xfrm>
            <a:off x="556736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5" name="Line 309"/>
          <p:cNvSpPr>
            <a:spLocks noChangeAspect="1" noChangeShapeType="1"/>
          </p:cNvSpPr>
          <p:nvPr/>
        </p:nvSpPr>
        <p:spPr bwMode="auto">
          <a:xfrm>
            <a:off x="566578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6" name="Line 310"/>
          <p:cNvSpPr>
            <a:spLocks noChangeAspect="1" noChangeShapeType="1"/>
          </p:cNvSpPr>
          <p:nvPr/>
        </p:nvSpPr>
        <p:spPr bwMode="auto">
          <a:xfrm>
            <a:off x="576421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7" name="Line 311"/>
          <p:cNvSpPr>
            <a:spLocks noChangeAspect="1" noChangeShapeType="1"/>
          </p:cNvSpPr>
          <p:nvPr/>
        </p:nvSpPr>
        <p:spPr bwMode="auto">
          <a:xfrm>
            <a:off x="5861050" y="4900613"/>
            <a:ext cx="714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8" name="Line 312"/>
          <p:cNvSpPr>
            <a:spLocks noChangeAspect="1" noChangeShapeType="1"/>
          </p:cNvSpPr>
          <p:nvPr/>
        </p:nvSpPr>
        <p:spPr bwMode="auto">
          <a:xfrm>
            <a:off x="5959475"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89" name="Line 313"/>
          <p:cNvSpPr>
            <a:spLocks noChangeAspect="1" noChangeShapeType="1"/>
          </p:cNvSpPr>
          <p:nvPr/>
        </p:nvSpPr>
        <p:spPr bwMode="auto">
          <a:xfrm>
            <a:off x="605790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0" name="Line 314"/>
          <p:cNvSpPr>
            <a:spLocks noChangeAspect="1" noChangeShapeType="1"/>
          </p:cNvSpPr>
          <p:nvPr/>
        </p:nvSpPr>
        <p:spPr bwMode="auto">
          <a:xfrm>
            <a:off x="6156325"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1" name="Line 315"/>
          <p:cNvSpPr>
            <a:spLocks noChangeAspect="1" noChangeShapeType="1"/>
          </p:cNvSpPr>
          <p:nvPr/>
        </p:nvSpPr>
        <p:spPr bwMode="auto">
          <a:xfrm>
            <a:off x="625475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2" name="Line 316"/>
          <p:cNvSpPr>
            <a:spLocks noChangeAspect="1" noChangeShapeType="1"/>
          </p:cNvSpPr>
          <p:nvPr/>
        </p:nvSpPr>
        <p:spPr bwMode="auto">
          <a:xfrm>
            <a:off x="6351588" y="4900613"/>
            <a:ext cx="71437"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3" name="Line 317"/>
          <p:cNvSpPr>
            <a:spLocks noChangeAspect="1" noChangeShapeType="1"/>
          </p:cNvSpPr>
          <p:nvPr/>
        </p:nvSpPr>
        <p:spPr bwMode="auto">
          <a:xfrm>
            <a:off x="645001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4" name="Line 318"/>
          <p:cNvSpPr>
            <a:spLocks noChangeAspect="1" noChangeShapeType="1"/>
          </p:cNvSpPr>
          <p:nvPr/>
        </p:nvSpPr>
        <p:spPr bwMode="auto">
          <a:xfrm>
            <a:off x="654843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5" name="Line 319"/>
          <p:cNvSpPr>
            <a:spLocks noChangeAspect="1" noChangeShapeType="1"/>
          </p:cNvSpPr>
          <p:nvPr/>
        </p:nvSpPr>
        <p:spPr bwMode="auto">
          <a:xfrm>
            <a:off x="664686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6" name="Line 320"/>
          <p:cNvSpPr>
            <a:spLocks noChangeAspect="1" noChangeShapeType="1"/>
          </p:cNvSpPr>
          <p:nvPr/>
        </p:nvSpPr>
        <p:spPr bwMode="auto">
          <a:xfrm>
            <a:off x="674528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7" name="Line 321"/>
          <p:cNvSpPr>
            <a:spLocks noChangeAspect="1" noChangeShapeType="1"/>
          </p:cNvSpPr>
          <p:nvPr/>
        </p:nvSpPr>
        <p:spPr bwMode="auto">
          <a:xfrm>
            <a:off x="6842125" y="4900613"/>
            <a:ext cx="714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8" name="Line 322"/>
          <p:cNvSpPr>
            <a:spLocks noChangeAspect="1" noChangeShapeType="1"/>
          </p:cNvSpPr>
          <p:nvPr/>
        </p:nvSpPr>
        <p:spPr bwMode="auto">
          <a:xfrm>
            <a:off x="694055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699" name="Line 323"/>
          <p:cNvSpPr>
            <a:spLocks noChangeAspect="1" noChangeShapeType="1"/>
          </p:cNvSpPr>
          <p:nvPr/>
        </p:nvSpPr>
        <p:spPr bwMode="auto">
          <a:xfrm>
            <a:off x="7038975"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0" name="Line 324"/>
          <p:cNvSpPr>
            <a:spLocks noChangeAspect="1" noChangeShapeType="1"/>
          </p:cNvSpPr>
          <p:nvPr/>
        </p:nvSpPr>
        <p:spPr bwMode="auto">
          <a:xfrm>
            <a:off x="713740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1" name="Line 325"/>
          <p:cNvSpPr>
            <a:spLocks noChangeAspect="1" noChangeShapeType="1"/>
          </p:cNvSpPr>
          <p:nvPr/>
        </p:nvSpPr>
        <p:spPr bwMode="auto">
          <a:xfrm>
            <a:off x="7235825"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2" name="Line 326"/>
          <p:cNvSpPr>
            <a:spLocks noChangeAspect="1" noChangeShapeType="1"/>
          </p:cNvSpPr>
          <p:nvPr/>
        </p:nvSpPr>
        <p:spPr bwMode="auto">
          <a:xfrm>
            <a:off x="7334250"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3" name="Line 327"/>
          <p:cNvSpPr>
            <a:spLocks noChangeAspect="1" noChangeShapeType="1"/>
          </p:cNvSpPr>
          <p:nvPr/>
        </p:nvSpPr>
        <p:spPr bwMode="auto">
          <a:xfrm>
            <a:off x="7431088" y="4900613"/>
            <a:ext cx="71437"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4" name="Line 328"/>
          <p:cNvSpPr>
            <a:spLocks noChangeAspect="1" noChangeShapeType="1"/>
          </p:cNvSpPr>
          <p:nvPr/>
        </p:nvSpPr>
        <p:spPr bwMode="auto">
          <a:xfrm>
            <a:off x="752951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5" name="Line 329"/>
          <p:cNvSpPr>
            <a:spLocks noChangeAspect="1" noChangeShapeType="1"/>
          </p:cNvSpPr>
          <p:nvPr/>
        </p:nvSpPr>
        <p:spPr bwMode="auto">
          <a:xfrm>
            <a:off x="762793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6" name="Line 330"/>
          <p:cNvSpPr>
            <a:spLocks noChangeAspect="1" noChangeShapeType="1"/>
          </p:cNvSpPr>
          <p:nvPr/>
        </p:nvSpPr>
        <p:spPr bwMode="auto">
          <a:xfrm>
            <a:off x="7726363"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7" name="Line 331"/>
          <p:cNvSpPr>
            <a:spLocks noChangeAspect="1" noChangeShapeType="1"/>
          </p:cNvSpPr>
          <p:nvPr/>
        </p:nvSpPr>
        <p:spPr bwMode="auto">
          <a:xfrm>
            <a:off x="7824788" y="4900613"/>
            <a:ext cx="698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8" name="Line 332"/>
          <p:cNvSpPr>
            <a:spLocks noChangeAspect="1" noChangeShapeType="1"/>
          </p:cNvSpPr>
          <p:nvPr/>
        </p:nvSpPr>
        <p:spPr bwMode="auto">
          <a:xfrm>
            <a:off x="7921625" y="4900613"/>
            <a:ext cx="71438"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09" name="Line 333"/>
          <p:cNvSpPr>
            <a:spLocks noChangeAspect="1" noChangeShapeType="1"/>
          </p:cNvSpPr>
          <p:nvPr/>
        </p:nvSpPr>
        <p:spPr bwMode="auto">
          <a:xfrm>
            <a:off x="5175250" y="5065713"/>
            <a:ext cx="55563"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0" name="Line 334"/>
          <p:cNvSpPr>
            <a:spLocks noChangeAspect="1" noChangeShapeType="1"/>
          </p:cNvSpPr>
          <p:nvPr/>
        </p:nvSpPr>
        <p:spPr bwMode="auto">
          <a:xfrm>
            <a:off x="5175250" y="5229225"/>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1" name="Line 335"/>
          <p:cNvSpPr>
            <a:spLocks noChangeAspect="1" noChangeShapeType="1"/>
          </p:cNvSpPr>
          <p:nvPr/>
        </p:nvSpPr>
        <p:spPr bwMode="auto">
          <a:xfrm>
            <a:off x="5175250" y="5394325"/>
            <a:ext cx="555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2" name="Line 336"/>
          <p:cNvSpPr>
            <a:spLocks noChangeAspect="1" noChangeShapeType="1"/>
          </p:cNvSpPr>
          <p:nvPr/>
        </p:nvSpPr>
        <p:spPr bwMode="auto">
          <a:xfrm>
            <a:off x="5175250" y="5559425"/>
            <a:ext cx="84138"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3" name="Line 337"/>
          <p:cNvSpPr>
            <a:spLocks noChangeAspect="1" noChangeShapeType="1"/>
          </p:cNvSpPr>
          <p:nvPr/>
        </p:nvSpPr>
        <p:spPr bwMode="auto">
          <a:xfrm>
            <a:off x="5364163" y="56403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4" name="Line 338"/>
          <p:cNvSpPr>
            <a:spLocks noChangeAspect="1" noChangeShapeType="1"/>
          </p:cNvSpPr>
          <p:nvPr/>
        </p:nvSpPr>
        <p:spPr bwMode="auto">
          <a:xfrm>
            <a:off x="5573713" y="56403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5" name="Line 339"/>
          <p:cNvSpPr>
            <a:spLocks noChangeAspect="1" noChangeShapeType="1"/>
          </p:cNvSpPr>
          <p:nvPr/>
        </p:nvSpPr>
        <p:spPr bwMode="auto">
          <a:xfrm>
            <a:off x="5784850" y="56403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6" name="Line 340"/>
          <p:cNvSpPr>
            <a:spLocks noChangeAspect="1" noChangeShapeType="1"/>
          </p:cNvSpPr>
          <p:nvPr/>
        </p:nvSpPr>
        <p:spPr bwMode="auto">
          <a:xfrm>
            <a:off x="5994400" y="56403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7" name="Line 341"/>
          <p:cNvSpPr>
            <a:spLocks noChangeAspect="1" noChangeShapeType="1"/>
          </p:cNvSpPr>
          <p:nvPr/>
        </p:nvSpPr>
        <p:spPr bwMode="auto">
          <a:xfrm>
            <a:off x="6205538" y="56403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8" name="Line 342"/>
          <p:cNvSpPr>
            <a:spLocks noChangeAspect="1" noChangeShapeType="1"/>
          </p:cNvSpPr>
          <p:nvPr/>
        </p:nvSpPr>
        <p:spPr bwMode="auto">
          <a:xfrm>
            <a:off x="6415088" y="5640388"/>
            <a:ext cx="1587"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19" name="Line 343"/>
          <p:cNvSpPr>
            <a:spLocks noChangeAspect="1" noChangeShapeType="1"/>
          </p:cNvSpPr>
          <p:nvPr/>
        </p:nvSpPr>
        <p:spPr bwMode="auto">
          <a:xfrm>
            <a:off x="6626225" y="56403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20" name="Line 344"/>
          <p:cNvSpPr>
            <a:spLocks noChangeAspect="1" noChangeShapeType="1"/>
          </p:cNvSpPr>
          <p:nvPr/>
        </p:nvSpPr>
        <p:spPr bwMode="auto">
          <a:xfrm>
            <a:off x="6835775" y="5640388"/>
            <a:ext cx="1588" cy="841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721" name="Rectangle 345"/>
          <p:cNvSpPr>
            <a:spLocks noChangeAspect="1" noChangeArrowheads="1"/>
          </p:cNvSpPr>
          <p:nvPr/>
        </p:nvSpPr>
        <p:spPr bwMode="auto">
          <a:xfrm>
            <a:off x="5335588"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a:t>
            </a:r>
            <a:endParaRPr lang="en-US" sz="1000"/>
          </a:p>
        </p:txBody>
      </p:sp>
      <p:sp>
        <p:nvSpPr>
          <p:cNvPr id="101722" name="Rectangle 346"/>
          <p:cNvSpPr>
            <a:spLocks noChangeAspect="1" noChangeArrowheads="1"/>
          </p:cNvSpPr>
          <p:nvPr/>
        </p:nvSpPr>
        <p:spPr bwMode="auto">
          <a:xfrm>
            <a:off x="5546725"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2</a:t>
            </a:r>
            <a:endParaRPr lang="en-US" sz="1000"/>
          </a:p>
        </p:txBody>
      </p:sp>
      <p:sp>
        <p:nvSpPr>
          <p:cNvPr id="101723" name="Rectangle 347"/>
          <p:cNvSpPr>
            <a:spLocks noChangeAspect="1" noChangeArrowheads="1"/>
          </p:cNvSpPr>
          <p:nvPr/>
        </p:nvSpPr>
        <p:spPr bwMode="auto">
          <a:xfrm>
            <a:off x="5756275"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3</a:t>
            </a:r>
            <a:endParaRPr lang="en-US" sz="1000"/>
          </a:p>
        </p:txBody>
      </p:sp>
      <p:sp>
        <p:nvSpPr>
          <p:cNvPr id="101724" name="Rectangle 348"/>
          <p:cNvSpPr>
            <a:spLocks noChangeAspect="1" noChangeArrowheads="1"/>
          </p:cNvSpPr>
          <p:nvPr/>
        </p:nvSpPr>
        <p:spPr bwMode="auto">
          <a:xfrm>
            <a:off x="5175250" y="5892800"/>
            <a:ext cx="8826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Wavelength,  </a:t>
            </a:r>
            <a:r>
              <a:rPr lang="en-US" sz="1000">
                <a:solidFill>
                  <a:srgbClr val="000000"/>
                </a:solidFill>
                <a:latin typeface="Symbol" pitchFamily="18" charset="2"/>
              </a:rPr>
              <a:t>m</a:t>
            </a:r>
            <a:r>
              <a:rPr lang="en-US" sz="1000">
                <a:solidFill>
                  <a:srgbClr val="000000"/>
                </a:solidFill>
              </a:rPr>
              <a:t>m</a:t>
            </a:r>
            <a:endParaRPr lang="en-US" sz="1000"/>
          </a:p>
        </p:txBody>
      </p:sp>
      <p:sp>
        <p:nvSpPr>
          <p:cNvPr id="101725" name="Rectangle 349"/>
          <p:cNvSpPr>
            <a:spLocks noChangeAspect="1" noChangeArrowheads="1"/>
          </p:cNvSpPr>
          <p:nvPr/>
        </p:nvSpPr>
        <p:spPr bwMode="auto">
          <a:xfrm>
            <a:off x="5149850" y="4375150"/>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a:t>
            </a:r>
            <a:endParaRPr lang="en-US" sz="1000"/>
          </a:p>
        </p:txBody>
      </p:sp>
      <p:sp>
        <p:nvSpPr>
          <p:cNvPr id="101726" name="Rectangle 350"/>
          <p:cNvSpPr>
            <a:spLocks noChangeAspect="1" noChangeArrowheads="1"/>
          </p:cNvSpPr>
          <p:nvPr/>
        </p:nvSpPr>
        <p:spPr bwMode="auto">
          <a:xfrm>
            <a:off x="5080000" y="429418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0</a:t>
            </a:r>
            <a:endParaRPr lang="en-US" sz="1000"/>
          </a:p>
        </p:txBody>
      </p:sp>
      <p:sp>
        <p:nvSpPr>
          <p:cNvPr id="101727" name="Rectangle 351"/>
          <p:cNvSpPr>
            <a:spLocks noChangeAspect="1" noChangeArrowheads="1"/>
          </p:cNvSpPr>
          <p:nvPr/>
        </p:nvSpPr>
        <p:spPr bwMode="auto">
          <a:xfrm>
            <a:off x="5003800" y="4167188"/>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10</a:t>
            </a:r>
            <a:endParaRPr lang="en-US" sz="1000"/>
          </a:p>
        </p:txBody>
      </p:sp>
      <p:sp>
        <p:nvSpPr>
          <p:cNvPr id="101728" name="Rectangle 352"/>
          <p:cNvSpPr>
            <a:spLocks noChangeAspect="1" noChangeArrowheads="1"/>
          </p:cNvSpPr>
          <p:nvPr/>
        </p:nvSpPr>
        <p:spPr bwMode="auto">
          <a:xfrm>
            <a:off x="5003800" y="36703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50</a:t>
            </a:r>
            <a:endParaRPr lang="en-US" sz="1000"/>
          </a:p>
        </p:txBody>
      </p:sp>
      <p:sp>
        <p:nvSpPr>
          <p:cNvPr id="101729" name="Rectangle 353"/>
          <p:cNvSpPr>
            <a:spLocks noChangeAspect="1" noChangeArrowheads="1"/>
          </p:cNvSpPr>
          <p:nvPr/>
        </p:nvSpPr>
        <p:spPr bwMode="auto">
          <a:xfrm>
            <a:off x="4940300" y="3043238"/>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100</a:t>
            </a:r>
            <a:endParaRPr lang="en-US" sz="1000"/>
          </a:p>
        </p:txBody>
      </p:sp>
      <p:sp>
        <p:nvSpPr>
          <p:cNvPr id="101730" name="Rectangle 354"/>
          <p:cNvSpPr>
            <a:spLocks noChangeAspect="1" noChangeArrowheads="1"/>
          </p:cNvSpPr>
          <p:nvPr/>
        </p:nvSpPr>
        <p:spPr bwMode="auto">
          <a:xfrm>
            <a:off x="6376988" y="437515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a:t>
            </a:r>
            <a:endParaRPr lang="en-US" sz="1000"/>
          </a:p>
        </p:txBody>
      </p:sp>
      <p:sp>
        <p:nvSpPr>
          <p:cNvPr id="101731" name="Rectangle 355"/>
          <p:cNvSpPr>
            <a:spLocks noChangeAspect="1" noChangeArrowheads="1"/>
          </p:cNvSpPr>
          <p:nvPr/>
        </p:nvSpPr>
        <p:spPr bwMode="auto">
          <a:xfrm>
            <a:off x="5715000" y="25098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5</a:t>
            </a:r>
            <a:endParaRPr lang="en-US" sz="1000"/>
          </a:p>
        </p:txBody>
      </p:sp>
      <p:sp>
        <p:nvSpPr>
          <p:cNvPr id="101732" name="Rectangle 356"/>
          <p:cNvSpPr>
            <a:spLocks noChangeAspect="1" noChangeArrowheads="1"/>
          </p:cNvSpPr>
          <p:nvPr/>
        </p:nvSpPr>
        <p:spPr bwMode="auto">
          <a:xfrm>
            <a:off x="4800600" y="1862138"/>
            <a:ext cx="285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0.001</a:t>
            </a:r>
            <a:endParaRPr lang="en-US" sz="1000"/>
          </a:p>
        </p:txBody>
      </p:sp>
      <p:sp>
        <p:nvSpPr>
          <p:cNvPr id="101733" name="Rectangle 357"/>
          <p:cNvSpPr>
            <a:spLocks noChangeAspect="1" noChangeArrowheads="1"/>
          </p:cNvSpPr>
          <p:nvPr/>
        </p:nvSpPr>
        <p:spPr bwMode="auto">
          <a:xfrm>
            <a:off x="4800600" y="1290638"/>
            <a:ext cx="285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0.002</a:t>
            </a:r>
            <a:endParaRPr lang="en-US" sz="1000"/>
          </a:p>
        </p:txBody>
      </p:sp>
      <p:sp>
        <p:nvSpPr>
          <p:cNvPr id="101734" name="Rectangle 358"/>
          <p:cNvSpPr>
            <a:spLocks noChangeAspect="1" noChangeArrowheads="1"/>
          </p:cNvSpPr>
          <p:nvPr/>
        </p:nvSpPr>
        <p:spPr bwMode="auto">
          <a:xfrm>
            <a:off x="4800600" y="719138"/>
            <a:ext cx="285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0.003</a:t>
            </a:r>
            <a:endParaRPr lang="en-US" sz="1000"/>
          </a:p>
        </p:txBody>
      </p:sp>
      <p:sp>
        <p:nvSpPr>
          <p:cNvPr id="101735" name="Rectangle 359"/>
          <p:cNvSpPr>
            <a:spLocks noChangeAspect="1" noChangeArrowheads="1"/>
          </p:cNvSpPr>
          <p:nvPr/>
        </p:nvSpPr>
        <p:spPr bwMode="auto">
          <a:xfrm>
            <a:off x="4660900" y="603250"/>
            <a:ext cx="412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000">
                <a:solidFill>
                  <a:srgbClr val="000000"/>
                </a:solidFill>
              </a:rPr>
              <a:t>0.00312</a:t>
            </a:r>
            <a:endParaRPr lang="en-US" sz="1000"/>
          </a:p>
        </p:txBody>
      </p:sp>
      <p:sp>
        <p:nvSpPr>
          <p:cNvPr id="101736" name="Rectangle 360"/>
          <p:cNvSpPr>
            <a:spLocks noChangeAspect="1" noChangeArrowheads="1"/>
          </p:cNvSpPr>
          <p:nvPr/>
        </p:nvSpPr>
        <p:spPr bwMode="auto">
          <a:xfrm>
            <a:off x="6254750" y="2509838"/>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a:t>
            </a:r>
            <a:endParaRPr lang="en-US" sz="1000"/>
          </a:p>
        </p:txBody>
      </p:sp>
      <p:sp>
        <p:nvSpPr>
          <p:cNvPr id="101737" name="Rectangle 361"/>
          <p:cNvSpPr>
            <a:spLocks noChangeAspect="1" noChangeArrowheads="1"/>
          </p:cNvSpPr>
          <p:nvPr/>
        </p:nvSpPr>
        <p:spPr bwMode="auto">
          <a:xfrm>
            <a:off x="4656138" y="2770188"/>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(a)</a:t>
            </a:r>
            <a:endParaRPr lang="en-US" sz="1000"/>
          </a:p>
        </p:txBody>
      </p:sp>
      <p:sp>
        <p:nvSpPr>
          <p:cNvPr id="101738" name="Rectangle 362"/>
          <p:cNvSpPr>
            <a:spLocks noChangeAspect="1" noChangeArrowheads="1"/>
          </p:cNvSpPr>
          <p:nvPr/>
        </p:nvSpPr>
        <p:spPr bwMode="auto">
          <a:xfrm>
            <a:off x="4656138" y="4578350"/>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(b)</a:t>
            </a:r>
            <a:endParaRPr lang="en-US" sz="1000"/>
          </a:p>
        </p:txBody>
      </p:sp>
      <p:sp>
        <p:nvSpPr>
          <p:cNvPr id="101739" name="Rectangle 363"/>
          <p:cNvSpPr>
            <a:spLocks noChangeAspect="1" noChangeArrowheads="1"/>
          </p:cNvSpPr>
          <p:nvPr/>
        </p:nvSpPr>
        <p:spPr bwMode="auto">
          <a:xfrm>
            <a:off x="4754563" y="6003925"/>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(c)</a:t>
            </a:r>
            <a:endParaRPr lang="en-US" sz="1000"/>
          </a:p>
        </p:txBody>
      </p:sp>
      <p:sp>
        <p:nvSpPr>
          <p:cNvPr id="101740" name="Rectangle 364"/>
          <p:cNvSpPr>
            <a:spLocks noChangeAspect="1" noChangeArrowheads="1"/>
          </p:cNvSpPr>
          <p:nvPr/>
        </p:nvSpPr>
        <p:spPr bwMode="auto">
          <a:xfrm>
            <a:off x="5334000" y="2667000"/>
            <a:ext cx="8509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Wavelength, </a:t>
            </a:r>
            <a:r>
              <a:rPr lang="en-US" sz="1000">
                <a:solidFill>
                  <a:srgbClr val="000000"/>
                </a:solidFill>
                <a:latin typeface="Symbol" pitchFamily="18" charset="2"/>
              </a:rPr>
              <a:t>m</a:t>
            </a:r>
            <a:r>
              <a:rPr lang="en-US" sz="1000">
                <a:solidFill>
                  <a:srgbClr val="000000"/>
                </a:solidFill>
              </a:rPr>
              <a:t>m</a:t>
            </a:r>
            <a:endParaRPr lang="en-US" sz="1000"/>
          </a:p>
        </p:txBody>
      </p:sp>
      <p:sp>
        <p:nvSpPr>
          <p:cNvPr id="101741" name="Rectangle 365"/>
          <p:cNvSpPr>
            <a:spLocks noChangeAspect="1" noChangeArrowheads="1"/>
          </p:cNvSpPr>
          <p:nvPr/>
        </p:nvSpPr>
        <p:spPr bwMode="auto">
          <a:xfrm>
            <a:off x="6821488" y="2509838"/>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15</a:t>
            </a:r>
            <a:endParaRPr lang="en-US" sz="1000"/>
          </a:p>
        </p:txBody>
      </p:sp>
      <p:sp>
        <p:nvSpPr>
          <p:cNvPr id="101742" name="Rectangle 366"/>
          <p:cNvSpPr>
            <a:spLocks noChangeAspect="1" noChangeArrowheads="1"/>
          </p:cNvSpPr>
          <p:nvPr/>
        </p:nvSpPr>
        <p:spPr bwMode="auto">
          <a:xfrm>
            <a:off x="7386638" y="2509838"/>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20</a:t>
            </a:r>
            <a:endParaRPr lang="en-US" sz="1000"/>
          </a:p>
        </p:txBody>
      </p:sp>
      <p:sp>
        <p:nvSpPr>
          <p:cNvPr id="101744" name="Rectangle 368"/>
          <p:cNvSpPr>
            <a:spLocks noChangeAspect="1" noChangeArrowheads="1"/>
          </p:cNvSpPr>
          <p:nvPr/>
        </p:nvSpPr>
        <p:spPr bwMode="auto">
          <a:xfrm>
            <a:off x="7010400" y="2133600"/>
            <a:ext cx="550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 </a:t>
            </a:r>
            <a:r>
              <a:rPr lang="en-US" sz="1000" i="1">
                <a:solidFill>
                  <a:srgbClr val="000000"/>
                </a:solidFill>
              </a:rPr>
              <a:t>T</a:t>
            </a:r>
            <a:r>
              <a:rPr lang="en-US" sz="1000">
                <a:solidFill>
                  <a:srgbClr val="000000"/>
                </a:solidFill>
              </a:rPr>
              <a:t> = 300 K</a:t>
            </a:r>
          </a:p>
        </p:txBody>
      </p:sp>
      <p:sp>
        <p:nvSpPr>
          <p:cNvPr id="101745" name="Rectangle 369"/>
          <p:cNvSpPr>
            <a:spLocks noChangeAspect="1" noChangeArrowheads="1"/>
          </p:cNvSpPr>
          <p:nvPr/>
        </p:nvSpPr>
        <p:spPr bwMode="auto">
          <a:xfrm>
            <a:off x="6305550" y="412750"/>
            <a:ext cx="7000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sym typeface="Symbol" pitchFamily="18" charset="2"/>
              </a:rPr>
              <a:t></a:t>
            </a:r>
            <a:r>
              <a:rPr lang="en-US" sz="1000" baseline="-25000">
                <a:solidFill>
                  <a:srgbClr val="000000"/>
                </a:solidFill>
              </a:rPr>
              <a:t>m</a:t>
            </a:r>
            <a:r>
              <a:rPr lang="en-US" sz="1000">
                <a:solidFill>
                  <a:srgbClr val="000000"/>
                </a:solidFill>
              </a:rPr>
              <a:t>= 9.66  </a:t>
            </a:r>
            <a:r>
              <a:rPr lang="en-US" sz="1000">
                <a:solidFill>
                  <a:srgbClr val="000000"/>
                </a:solidFill>
                <a:latin typeface="Symbol" pitchFamily="18" charset="2"/>
              </a:rPr>
              <a:t>m</a:t>
            </a:r>
            <a:r>
              <a:rPr lang="en-US" sz="1000">
                <a:solidFill>
                  <a:srgbClr val="000000"/>
                </a:solidFill>
              </a:rPr>
              <a:t>m</a:t>
            </a:r>
            <a:endParaRPr lang="en-US" sz="1000" baseline="-25000">
              <a:solidFill>
                <a:srgbClr val="000000"/>
              </a:solidFill>
            </a:endParaRPr>
          </a:p>
        </p:txBody>
      </p:sp>
      <p:sp>
        <p:nvSpPr>
          <p:cNvPr id="101746" name="Rectangle 370"/>
          <p:cNvSpPr>
            <a:spLocks noChangeAspect="1" noChangeArrowheads="1"/>
          </p:cNvSpPr>
          <p:nvPr/>
        </p:nvSpPr>
        <p:spPr bwMode="auto">
          <a:xfrm>
            <a:off x="6453188" y="420688"/>
            <a:ext cx="31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 </a:t>
            </a:r>
            <a:endParaRPr lang="en-US" sz="1000"/>
          </a:p>
        </p:txBody>
      </p:sp>
      <p:sp>
        <p:nvSpPr>
          <p:cNvPr id="101747" name="Rectangle 371"/>
          <p:cNvSpPr>
            <a:spLocks noChangeAspect="1" noChangeArrowheads="1"/>
          </p:cNvSpPr>
          <p:nvPr/>
        </p:nvSpPr>
        <p:spPr bwMode="auto">
          <a:xfrm>
            <a:off x="7953375" y="2509838"/>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25</a:t>
            </a:r>
            <a:endParaRPr lang="en-US" sz="1000"/>
          </a:p>
        </p:txBody>
      </p:sp>
      <p:sp>
        <p:nvSpPr>
          <p:cNvPr id="101748" name="Rectangle 372"/>
          <p:cNvSpPr>
            <a:spLocks noChangeAspect="1" noChangeArrowheads="1"/>
          </p:cNvSpPr>
          <p:nvPr/>
        </p:nvSpPr>
        <p:spPr bwMode="auto">
          <a:xfrm>
            <a:off x="8048625" y="198755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20</a:t>
            </a:r>
            <a:endParaRPr lang="en-US" sz="1000"/>
          </a:p>
        </p:txBody>
      </p:sp>
      <p:sp>
        <p:nvSpPr>
          <p:cNvPr id="101749" name="Rectangle 373"/>
          <p:cNvSpPr>
            <a:spLocks noChangeAspect="1" noChangeArrowheads="1"/>
          </p:cNvSpPr>
          <p:nvPr/>
        </p:nvSpPr>
        <p:spPr bwMode="auto">
          <a:xfrm>
            <a:off x="8048625" y="154622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40</a:t>
            </a:r>
            <a:endParaRPr lang="en-US" sz="1000"/>
          </a:p>
        </p:txBody>
      </p:sp>
      <p:sp>
        <p:nvSpPr>
          <p:cNvPr id="101750" name="Rectangle 374"/>
          <p:cNvSpPr>
            <a:spLocks noChangeAspect="1" noChangeArrowheads="1"/>
          </p:cNvSpPr>
          <p:nvPr/>
        </p:nvSpPr>
        <p:spPr bwMode="auto">
          <a:xfrm>
            <a:off x="8048625" y="11080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60</a:t>
            </a:r>
            <a:endParaRPr lang="en-US" sz="1000"/>
          </a:p>
        </p:txBody>
      </p:sp>
      <p:sp>
        <p:nvSpPr>
          <p:cNvPr id="101751" name="Rectangle 375"/>
          <p:cNvSpPr>
            <a:spLocks noChangeAspect="1" noChangeArrowheads="1"/>
          </p:cNvSpPr>
          <p:nvPr/>
        </p:nvSpPr>
        <p:spPr bwMode="auto">
          <a:xfrm>
            <a:off x="8048625" y="66675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80</a:t>
            </a:r>
            <a:endParaRPr lang="en-US" sz="1000"/>
          </a:p>
        </p:txBody>
      </p:sp>
      <p:sp>
        <p:nvSpPr>
          <p:cNvPr id="101752" name="Rectangle 376"/>
          <p:cNvSpPr>
            <a:spLocks noChangeAspect="1" noChangeArrowheads="1"/>
          </p:cNvSpPr>
          <p:nvPr/>
        </p:nvSpPr>
        <p:spPr bwMode="auto">
          <a:xfrm>
            <a:off x="8048625" y="228600"/>
            <a:ext cx="296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a:t>
            </a:r>
            <a:endParaRPr lang="en-US" sz="1000"/>
          </a:p>
        </p:txBody>
      </p:sp>
      <p:sp>
        <p:nvSpPr>
          <p:cNvPr id="101753" name="Rectangle 377"/>
          <p:cNvSpPr>
            <a:spLocks noChangeAspect="1" noChangeArrowheads="1"/>
          </p:cNvSpPr>
          <p:nvPr/>
        </p:nvSpPr>
        <p:spPr bwMode="auto">
          <a:xfrm>
            <a:off x="5657850" y="2994025"/>
            <a:ext cx="603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Fused silica</a:t>
            </a:r>
            <a:endParaRPr lang="en-US" sz="1000"/>
          </a:p>
        </p:txBody>
      </p:sp>
      <p:sp>
        <p:nvSpPr>
          <p:cNvPr id="101754" name="Rectangle 378"/>
          <p:cNvSpPr>
            <a:spLocks noChangeAspect="1" noChangeArrowheads="1"/>
          </p:cNvSpPr>
          <p:nvPr/>
        </p:nvSpPr>
        <p:spPr bwMode="auto">
          <a:xfrm>
            <a:off x="5967413" y="3136900"/>
            <a:ext cx="4524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Sapphire</a:t>
            </a:r>
            <a:endParaRPr lang="en-US" sz="1000"/>
          </a:p>
        </p:txBody>
      </p:sp>
      <p:sp>
        <p:nvSpPr>
          <p:cNvPr id="101755" name="Rectangle 379"/>
          <p:cNvSpPr>
            <a:spLocks noChangeAspect="1" noChangeArrowheads="1"/>
          </p:cNvSpPr>
          <p:nvPr/>
        </p:nvSpPr>
        <p:spPr bwMode="auto">
          <a:xfrm>
            <a:off x="6478588" y="3238500"/>
            <a:ext cx="8874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Arsenic trisulfide</a:t>
            </a:r>
            <a:endParaRPr lang="en-US" sz="1000"/>
          </a:p>
        </p:txBody>
      </p:sp>
      <p:sp>
        <p:nvSpPr>
          <p:cNvPr id="101756" name="Rectangle 380"/>
          <p:cNvSpPr>
            <a:spLocks noChangeAspect="1" noChangeArrowheads="1"/>
          </p:cNvSpPr>
          <p:nvPr/>
        </p:nvSpPr>
        <p:spPr bwMode="auto">
          <a:xfrm>
            <a:off x="7396163" y="3336925"/>
            <a:ext cx="4651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Thallium</a:t>
            </a:r>
            <a:endParaRPr lang="en-US" sz="1000"/>
          </a:p>
        </p:txBody>
      </p:sp>
      <p:sp>
        <p:nvSpPr>
          <p:cNvPr id="101757" name="Rectangle 381"/>
          <p:cNvSpPr>
            <a:spLocks noChangeAspect="1" noChangeArrowheads="1"/>
          </p:cNvSpPr>
          <p:nvPr/>
        </p:nvSpPr>
        <p:spPr bwMode="auto">
          <a:xfrm>
            <a:off x="7396163" y="3449638"/>
            <a:ext cx="423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bromide</a:t>
            </a:r>
            <a:endParaRPr lang="en-US" sz="1000"/>
          </a:p>
        </p:txBody>
      </p:sp>
      <p:sp>
        <p:nvSpPr>
          <p:cNvPr id="101758" name="Rectangle 382"/>
          <p:cNvSpPr>
            <a:spLocks noChangeAspect="1" noChangeArrowheads="1"/>
          </p:cNvSpPr>
          <p:nvPr/>
        </p:nvSpPr>
        <p:spPr bwMode="auto">
          <a:xfrm>
            <a:off x="7396163" y="3560763"/>
            <a:ext cx="317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iodine</a:t>
            </a:r>
            <a:endParaRPr lang="en-US" sz="1000"/>
          </a:p>
        </p:txBody>
      </p:sp>
      <p:sp>
        <p:nvSpPr>
          <p:cNvPr id="101759" name="Rectangle 383"/>
          <p:cNvSpPr>
            <a:spLocks noChangeAspect="1" noChangeArrowheads="1"/>
          </p:cNvSpPr>
          <p:nvPr/>
        </p:nvSpPr>
        <p:spPr bwMode="auto">
          <a:xfrm>
            <a:off x="6878638" y="5033963"/>
            <a:ext cx="1327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Indium antimonide (InSb)</a:t>
            </a:r>
            <a:endParaRPr lang="en-US" sz="1000"/>
          </a:p>
        </p:txBody>
      </p:sp>
      <p:sp>
        <p:nvSpPr>
          <p:cNvPr id="101760" name="Rectangle 384"/>
          <p:cNvSpPr>
            <a:spLocks noChangeAspect="1" noChangeArrowheads="1"/>
          </p:cNvSpPr>
          <p:nvPr/>
        </p:nvSpPr>
        <p:spPr bwMode="auto">
          <a:xfrm>
            <a:off x="6878638" y="5145088"/>
            <a:ext cx="7207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(photovoltaic)</a:t>
            </a:r>
            <a:endParaRPr lang="en-US" sz="1000"/>
          </a:p>
        </p:txBody>
      </p:sp>
      <p:sp>
        <p:nvSpPr>
          <p:cNvPr id="101761" name="Rectangle 385"/>
          <p:cNvSpPr>
            <a:spLocks noChangeAspect="1" noChangeArrowheads="1"/>
          </p:cNvSpPr>
          <p:nvPr/>
        </p:nvSpPr>
        <p:spPr bwMode="auto">
          <a:xfrm>
            <a:off x="5805488" y="5353050"/>
            <a:ext cx="9540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Lead sulfide (PbS)</a:t>
            </a:r>
            <a:endParaRPr lang="en-US" sz="1000"/>
          </a:p>
        </p:txBody>
      </p:sp>
      <p:sp>
        <p:nvSpPr>
          <p:cNvPr id="101762" name="Rectangle 386"/>
          <p:cNvSpPr>
            <a:spLocks noChangeAspect="1" noChangeArrowheads="1"/>
          </p:cNvSpPr>
          <p:nvPr/>
        </p:nvSpPr>
        <p:spPr bwMode="auto">
          <a:xfrm>
            <a:off x="5219700" y="4768850"/>
            <a:ext cx="10747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All thermal detectors</a:t>
            </a:r>
            <a:endParaRPr lang="en-US" sz="1000"/>
          </a:p>
        </p:txBody>
      </p:sp>
      <p:sp>
        <p:nvSpPr>
          <p:cNvPr id="101763" name="Rectangle 387"/>
          <p:cNvSpPr>
            <a:spLocks noChangeAspect="1" noChangeArrowheads="1"/>
          </p:cNvSpPr>
          <p:nvPr/>
        </p:nvSpPr>
        <p:spPr bwMode="auto">
          <a:xfrm>
            <a:off x="5175250" y="4518025"/>
            <a:ext cx="8509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Wavelength, </a:t>
            </a:r>
            <a:r>
              <a:rPr lang="en-US" sz="1000">
                <a:solidFill>
                  <a:srgbClr val="000000"/>
                </a:solidFill>
                <a:latin typeface="Symbol" pitchFamily="18" charset="2"/>
              </a:rPr>
              <a:t>m</a:t>
            </a:r>
            <a:r>
              <a:rPr lang="en-US" sz="1000">
                <a:solidFill>
                  <a:srgbClr val="000000"/>
                </a:solidFill>
              </a:rPr>
              <a:t>m</a:t>
            </a:r>
            <a:endParaRPr lang="en-US" sz="1000"/>
          </a:p>
        </p:txBody>
      </p:sp>
      <p:sp>
        <p:nvSpPr>
          <p:cNvPr id="101764" name="Rectangle 388"/>
          <p:cNvSpPr>
            <a:spLocks noChangeAspect="1" noChangeArrowheads="1"/>
          </p:cNvSpPr>
          <p:nvPr/>
        </p:nvSpPr>
        <p:spPr bwMode="auto">
          <a:xfrm>
            <a:off x="7637463" y="43751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a:t>
            </a:r>
            <a:endParaRPr lang="en-US" sz="1000"/>
          </a:p>
        </p:txBody>
      </p:sp>
      <p:sp>
        <p:nvSpPr>
          <p:cNvPr id="101765" name="Rectangle 389"/>
          <p:cNvSpPr>
            <a:spLocks noChangeAspect="1" noChangeArrowheads="1"/>
          </p:cNvSpPr>
          <p:nvPr/>
        </p:nvSpPr>
        <p:spPr bwMode="auto">
          <a:xfrm>
            <a:off x="5080000" y="5667375"/>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0</a:t>
            </a:r>
            <a:endParaRPr lang="en-US" sz="1000"/>
          </a:p>
        </p:txBody>
      </p:sp>
      <p:sp>
        <p:nvSpPr>
          <p:cNvPr id="101766" name="Rectangle 390"/>
          <p:cNvSpPr>
            <a:spLocks noChangeAspect="1" noChangeArrowheads="1"/>
          </p:cNvSpPr>
          <p:nvPr/>
        </p:nvSpPr>
        <p:spPr bwMode="auto">
          <a:xfrm>
            <a:off x="5027613" y="5503863"/>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20</a:t>
            </a:r>
            <a:endParaRPr lang="en-US" sz="1000"/>
          </a:p>
        </p:txBody>
      </p:sp>
      <p:sp>
        <p:nvSpPr>
          <p:cNvPr id="101767" name="Rectangle 391"/>
          <p:cNvSpPr>
            <a:spLocks noChangeAspect="1" noChangeArrowheads="1"/>
          </p:cNvSpPr>
          <p:nvPr/>
        </p:nvSpPr>
        <p:spPr bwMode="auto">
          <a:xfrm>
            <a:off x="5027613" y="517525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60</a:t>
            </a:r>
            <a:endParaRPr lang="en-US" sz="1000"/>
          </a:p>
        </p:txBody>
      </p:sp>
      <p:sp>
        <p:nvSpPr>
          <p:cNvPr id="101768" name="Rectangle 392"/>
          <p:cNvSpPr>
            <a:spLocks noChangeAspect="1" noChangeArrowheads="1"/>
          </p:cNvSpPr>
          <p:nvPr/>
        </p:nvSpPr>
        <p:spPr bwMode="auto">
          <a:xfrm>
            <a:off x="4978400" y="4846638"/>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a:t>
            </a:r>
            <a:endParaRPr lang="en-US" sz="1000"/>
          </a:p>
        </p:txBody>
      </p:sp>
      <p:sp>
        <p:nvSpPr>
          <p:cNvPr id="101769" name="Rectangle 393"/>
          <p:cNvSpPr>
            <a:spLocks noChangeAspect="1" noChangeArrowheads="1"/>
          </p:cNvSpPr>
          <p:nvPr/>
        </p:nvSpPr>
        <p:spPr bwMode="auto">
          <a:xfrm>
            <a:off x="5967413"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4</a:t>
            </a:r>
            <a:endParaRPr lang="en-US" sz="1000"/>
          </a:p>
        </p:txBody>
      </p:sp>
      <p:sp>
        <p:nvSpPr>
          <p:cNvPr id="101770" name="Rectangle 394"/>
          <p:cNvSpPr>
            <a:spLocks noChangeAspect="1" noChangeArrowheads="1"/>
          </p:cNvSpPr>
          <p:nvPr/>
        </p:nvSpPr>
        <p:spPr bwMode="auto">
          <a:xfrm>
            <a:off x="6176963"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5</a:t>
            </a:r>
            <a:endParaRPr lang="en-US" sz="1000"/>
          </a:p>
        </p:txBody>
      </p:sp>
      <p:sp>
        <p:nvSpPr>
          <p:cNvPr id="101771" name="Rectangle 395"/>
          <p:cNvSpPr>
            <a:spLocks noChangeAspect="1" noChangeArrowheads="1"/>
          </p:cNvSpPr>
          <p:nvPr/>
        </p:nvSpPr>
        <p:spPr bwMode="auto">
          <a:xfrm>
            <a:off x="6388100"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6</a:t>
            </a:r>
            <a:endParaRPr lang="en-US" sz="1000"/>
          </a:p>
        </p:txBody>
      </p:sp>
      <p:sp>
        <p:nvSpPr>
          <p:cNvPr id="101772" name="Rectangle 396"/>
          <p:cNvSpPr>
            <a:spLocks noChangeAspect="1" noChangeArrowheads="1"/>
          </p:cNvSpPr>
          <p:nvPr/>
        </p:nvSpPr>
        <p:spPr bwMode="auto">
          <a:xfrm>
            <a:off x="6599238"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7</a:t>
            </a:r>
            <a:endParaRPr lang="en-US" sz="1000"/>
          </a:p>
        </p:txBody>
      </p:sp>
      <p:sp>
        <p:nvSpPr>
          <p:cNvPr id="101773" name="Rectangle 397"/>
          <p:cNvSpPr>
            <a:spLocks noChangeAspect="1" noChangeArrowheads="1"/>
          </p:cNvSpPr>
          <p:nvPr/>
        </p:nvSpPr>
        <p:spPr bwMode="auto">
          <a:xfrm>
            <a:off x="6807200" y="57483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8</a:t>
            </a:r>
            <a:endParaRPr lang="en-US" sz="1000"/>
          </a:p>
        </p:txBody>
      </p:sp>
      <p:sp>
        <p:nvSpPr>
          <p:cNvPr id="101774" name="Freeform 398"/>
          <p:cNvSpPr>
            <a:spLocks noChangeAspect="1"/>
          </p:cNvSpPr>
          <p:nvPr/>
        </p:nvSpPr>
        <p:spPr bwMode="auto">
          <a:xfrm>
            <a:off x="6202363" y="628650"/>
            <a:ext cx="52387" cy="58738"/>
          </a:xfrm>
          <a:custGeom>
            <a:avLst/>
            <a:gdLst>
              <a:gd name="T0" fmla="*/ 20 w 30"/>
              <a:gd name="T1" fmla="*/ 8 h 34"/>
              <a:gd name="T2" fmla="*/ 20 w 30"/>
              <a:gd name="T3" fmla="*/ 8 h 34"/>
              <a:gd name="T4" fmla="*/ 24 w 30"/>
              <a:gd name="T5" fmla="*/ 12 h 34"/>
              <a:gd name="T6" fmla="*/ 30 w 30"/>
              <a:gd name="T7" fmla="*/ 12 h 34"/>
              <a:gd name="T8" fmla="*/ 30 w 30"/>
              <a:gd name="T9" fmla="*/ 12 h 34"/>
              <a:gd name="T10" fmla="*/ 14 w 30"/>
              <a:gd name="T11" fmla="*/ 22 h 34"/>
              <a:gd name="T12" fmla="*/ 0 w 30"/>
              <a:gd name="T13" fmla="*/ 34 h 34"/>
              <a:gd name="T14" fmla="*/ 0 w 30"/>
              <a:gd name="T15" fmla="*/ 34 h 34"/>
              <a:gd name="T16" fmla="*/ 6 w 30"/>
              <a:gd name="T17" fmla="*/ 16 h 34"/>
              <a:gd name="T18" fmla="*/ 12 w 30"/>
              <a:gd name="T19" fmla="*/ 0 h 34"/>
              <a:gd name="T20" fmla="*/ 12 w 30"/>
              <a:gd name="T21" fmla="*/ 0 h 34"/>
              <a:gd name="T22" fmla="*/ 16 w 30"/>
              <a:gd name="T23" fmla="*/ 6 h 34"/>
              <a:gd name="T24" fmla="*/ 20 w 30"/>
              <a:gd name="T25" fmla="*/ 8 h 34"/>
              <a:gd name="T26" fmla="*/ 20 w 30"/>
              <a:gd name="T27" fmla="*/ 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4">
                <a:moveTo>
                  <a:pt x="20" y="8"/>
                </a:moveTo>
                <a:lnTo>
                  <a:pt x="20" y="8"/>
                </a:lnTo>
                <a:lnTo>
                  <a:pt x="24" y="12"/>
                </a:lnTo>
                <a:lnTo>
                  <a:pt x="30" y="12"/>
                </a:lnTo>
                <a:lnTo>
                  <a:pt x="30" y="12"/>
                </a:lnTo>
                <a:lnTo>
                  <a:pt x="14" y="22"/>
                </a:lnTo>
                <a:lnTo>
                  <a:pt x="0" y="34"/>
                </a:lnTo>
                <a:lnTo>
                  <a:pt x="0" y="34"/>
                </a:lnTo>
                <a:lnTo>
                  <a:pt x="6" y="16"/>
                </a:lnTo>
                <a:lnTo>
                  <a:pt x="12" y="0"/>
                </a:lnTo>
                <a:lnTo>
                  <a:pt x="12" y="0"/>
                </a:lnTo>
                <a:lnTo>
                  <a:pt x="16" y="6"/>
                </a:lnTo>
                <a:lnTo>
                  <a:pt x="20" y="8"/>
                </a:lnTo>
                <a:lnTo>
                  <a:pt x="20" y="8"/>
                </a:lnTo>
                <a:close/>
              </a:path>
            </a:pathLst>
          </a:custGeom>
          <a:solidFill>
            <a:srgbClr val="000000"/>
          </a:solidFill>
          <a:ln w="6350">
            <a:solidFill>
              <a:srgbClr val="000000"/>
            </a:solidFill>
            <a:prstDash val="solid"/>
            <a:round/>
            <a:headEnd/>
            <a:tailEnd/>
          </a:ln>
        </p:spPr>
        <p:txBody>
          <a:bodyPr/>
          <a:lstStyle/>
          <a:p>
            <a:endParaRPr lang="en-US"/>
          </a:p>
        </p:txBody>
      </p:sp>
      <p:sp>
        <p:nvSpPr>
          <p:cNvPr id="101775" name="Freeform 399"/>
          <p:cNvSpPr>
            <a:spLocks noChangeAspect="1"/>
          </p:cNvSpPr>
          <p:nvPr/>
        </p:nvSpPr>
        <p:spPr bwMode="auto">
          <a:xfrm>
            <a:off x="5532438" y="1416050"/>
            <a:ext cx="63500" cy="46038"/>
          </a:xfrm>
          <a:custGeom>
            <a:avLst/>
            <a:gdLst>
              <a:gd name="T0" fmla="*/ 28 w 36"/>
              <a:gd name="T1" fmla="*/ 10 h 26"/>
              <a:gd name="T2" fmla="*/ 28 w 36"/>
              <a:gd name="T3" fmla="*/ 10 h 26"/>
              <a:gd name="T4" fmla="*/ 32 w 36"/>
              <a:gd name="T5" fmla="*/ 16 h 26"/>
              <a:gd name="T6" fmla="*/ 36 w 36"/>
              <a:gd name="T7" fmla="*/ 20 h 26"/>
              <a:gd name="T8" fmla="*/ 36 w 36"/>
              <a:gd name="T9" fmla="*/ 20 h 26"/>
              <a:gd name="T10" fmla="*/ 18 w 36"/>
              <a:gd name="T11" fmla="*/ 22 h 26"/>
              <a:gd name="T12" fmla="*/ 0 w 36"/>
              <a:gd name="T13" fmla="*/ 26 h 26"/>
              <a:gd name="T14" fmla="*/ 0 w 36"/>
              <a:gd name="T15" fmla="*/ 26 h 26"/>
              <a:gd name="T16" fmla="*/ 14 w 36"/>
              <a:gd name="T17" fmla="*/ 14 h 26"/>
              <a:gd name="T18" fmla="*/ 26 w 36"/>
              <a:gd name="T19" fmla="*/ 0 h 26"/>
              <a:gd name="T20" fmla="*/ 26 w 36"/>
              <a:gd name="T21" fmla="*/ 0 h 26"/>
              <a:gd name="T22" fmla="*/ 26 w 36"/>
              <a:gd name="T23" fmla="*/ 8 h 26"/>
              <a:gd name="T24" fmla="*/ 28 w 36"/>
              <a:gd name="T25" fmla="*/ 10 h 26"/>
              <a:gd name="T26" fmla="*/ 28 w 36"/>
              <a:gd name="T2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6">
                <a:moveTo>
                  <a:pt x="28" y="10"/>
                </a:moveTo>
                <a:lnTo>
                  <a:pt x="28" y="10"/>
                </a:lnTo>
                <a:lnTo>
                  <a:pt x="32" y="16"/>
                </a:lnTo>
                <a:lnTo>
                  <a:pt x="36" y="20"/>
                </a:lnTo>
                <a:lnTo>
                  <a:pt x="36" y="20"/>
                </a:lnTo>
                <a:lnTo>
                  <a:pt x="18" y="22"/>
                </a:lnTo>
                <a:lnTo>
                  <a:pt x="0" y="26"/>
                </a:lnTo>
                <a:lnTo>
                  <a:pt x="0" y="26"/>
                </a:lnTo>
                <a:lnTo>
                  <a:pt x="14" y="14"/>
                </a:lnTo>
                <a:lnTo>
                  <a:pt x="26" y="0"/>
                </a:lnTo>
                <a:lnTo>
                  <a:pt x="26" y="0"/>
                </a:lnTo>
                <a:lnTo>
                  <a:pt x="26" y="8"/>
                </a:lnTo>
                <a:lnTo>
                  <a:pt x="28" y="10"/>
                </a:lnTo>
                <a:lnTo>
                  <a:pt x="28" y="10"/>
                </a:lnTo>
                <a:close/>
              </a:path>
            </a:pathLst>
          </a:custGeom>
          <a:solidFill>
            <a:srgbClr val="000000"/>
          </a:solidFill>
          <a:ln w="6350">
            <a:solidFill>
              <a:srgbClr val="000000"/>
            </a:solidFill>
            <a:prstDash val="solid"/>
            <a:round/>
            <a:headEnd/>
            <a:tailEnd/>
          </a:ln>
        </p:spPr>
        <p:txBody>
          <a:bodyPr/>
          <a:lstStyle/>
          <a:p>
            <a:endParaRPr lang="en-US"/>
          </a:p>
        </p:txBody>
      </p:sp>
      <p:sp>
        <p:nvSpPr>
          <p:cNvPr id="101776" name="Freeform 400"/>
          <p:cNvSpPr>
            <a:spLocks noChangeAspect="1"/>
          </p:cNvSpPr>
          <p:nvPr/>
        </p:nvSpPr>
        <p:spPr bwMode="auto">
          <a:xfrm>
            <a:off x="7639050" y="1027113"/>
            <a:ext cx="61913" cy="42862"/>
          </a:xfrm>
          <a:custGeom>
            <a:avLst/>
            <a:gdLst>
              <a:gd name="T0" fmla="*/ 6 w 36"/>
              <a:gd name="T1" fmla="*/ 10 h 24"/>
              <a:gd name="T2" fmla="*/ 6 w 36"/>
              <a:gd name="T3" fmla="*/ 10 h 24"/>
              <a:gd name="T4" fmla="*/ 8 w 36"/>
              <a:gd name="T5" fmla="*/ 4 h 24"/>
              <a:gd name="T6" fmla="*/ 10 w 36"/>
              <a:gd name="T7" fmla="*/ 0 h 24"/>
              <a:gd name="T8" fmla="*/ 10 w 36"/>
              <a:gd name="T9" fmla="*/ 0 h 24"/>
              <a:gd name="T10" fmla="*/ 22 w 36"/>
              <a:gd name="T11" fmla="*/ 12 h 24"/>
              <a:gd name="T12" fmla="*/ 36 w 36"/>
              <a:gd name="T13" fmla="*/ 24 h 24"/>
              <a:gd name="T14" fmla="*/ 36 w 36"/>
              <a:gd name="T15" fmla="*/ 24 h 24"/>
              <a:gd name="T16" fmla="*/ 18 w 36"/>
              <a:gd name="T17" fmla="*/ 20 h 24"/>
              <a:gd name="T18" fmla="*/ 0 w 36"/>
              <a:gd name="T19" fmla="*/ 18 h 24"/>
              <a:gd name="T20" fmla="*/ 0 w 36"/>
              <a:gd name="T21" fmla="*/ 18 h 24"/>
              <a:gd name="T22" fmla="*/ 4 w 36"/>
              <a:gd name="T23" fmla="*/ 14 h 24"/>
              <a:gd name="T24" fmla="*/ 6 w 36"/>
              <a:gd name="T25" fmla="*/ 10 h 24"/>
              <a:gd name="T26" fmla="*/ 6 w 36"/>
              <a:gd name="T27"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4">
                <a:moveTo>
                  <a:pt x="6" y="10"/>
                </a:moveTo>
                <a:lnTo>
                  <a:pt x="6" y="10"/>
                </a:lnTo>
                <a:lnTo>
                  <a:pt x="8" y="4"/>
                </a:lnTo>
                <a:lnTo>
                  <a:pt x="10" y="0"/>
                </a:lnTo>
                <a:lnTo>
                  <a:pt x="10" y="0"/>
                </a:lnTo>
                <a:lnTo>
                  <a:pt x="22" y="12"/>
                </a:lnTo>
                <a:lnTo>
                  <a:pt x="36" y="24"/>
                </a:lnTo>
                <a:lnTo>
                  <a:pt x="36" y="24"/>
                </a:lnTo>
                <a:lnTo>
                  <a:pt x="18" y="20"/>
                </a:lnTo>
                <a:lnTo>
                  <a:pt x="0" y="18"/>
                </a:lnTo>
                <a:lnTo>
                  <a:pt x="0" y="18"/>
                </a:lnTo>
                <a:lnTo>
                  <a:pt x="4" y="14"/>
                </a:lnTo>
                <a:lnTo>
                  <a:pt x="6" y="10"/>
                </a:lnTo>
                <a:lnTo>
                  <a:pt x="6" y="10"/>
                </a:lnTo>
                <a:close/>
              </a:path>
            </a:pathLst>
          </a:custGeom>
          <a:solidFill>
            <a:srgbClr val="000000"/>
          </a:solidFill>
          <a:ln w="6350">
            <a:solidFill>
              <a:srgbClr val="000000"/>
            </a:solidFill>
            <a:prstDash val="solid"/>
            <a:round/>
            <a:headEnd/>
            <a:tailEnd/>
          </a:ln>
        </p:spPr>
        <p:txBody>
          <a:bodyPr/>
          <a:lstStyle/>
          <a:p>
            <a:endParaRPr lang="en-US"/>
          </a:p>
        </p:txBody>
      </p:sp>
      <p:sp>
        <p:nvSpPr>
          <p:cNvPr id="101777" name="Freeform 401"/>
          <p:cNvSpPr>
            <a:spLocks noChangeAspect="1"/>
          </p:cNvSpPr>
          <p:nvPr/>
        </p:nvSpPr>
        <p:spPr bwMode="auto">
          <a:xfrm>
            <a:off x="5476875" y="3133725"/>
            <a:ext cx="58738" cy="52388"/>
          </a:xfrm>
          <a:custGeom>
            <a:avLst/>
            <a:gdLst>
              <a:gd name="T0" fmla="*/ 26 w 34"/>
              <a:gd name="T1" fmla="*/ 10 h 30"/>
              <a:gd name="T2" fmla="*/ 26 w 34"/>
              <a:gd name="T3" fmla="*/ 10 h 30"/>
              <a:gd name="T4" fmla="*/ 30 w 34"/>
              <a:gd name="T5" fmla="*/ 14 h 30"/>
              <a:gd name="T6" fmla="*/ 34 w 34"/>
              <a:gd name="T7" fmla="*/ 18 h 30"/>
              <a:gd name="T8" fmla="*/ 34 w 34"/>
              <a:gd name="T9" fmla="*/ 18 h 30"/>
              <a:gd name="T10" fmla="*/ 18 w 34"/>
              <a:gd name="T11" fmla="*/ 22 h 30"/>
              <a:gd name="T12" fmla="*/ 0 w 34"/>
              <a:gd name="T13" fmla="*/ 30 h 30"/>
              <a:gd name="T14" fmla="*/ 0 w 34"/>
              <a:gd name="T15" fmla="*/ 30 h 30"/>
              <a:gd name="T16" fmla="*/ 12 w 34"/>
              <a:gd name="T17" fmla="*/ 16 h 30"/>
              <a:gd name="T18" fmla="*/ 22 w 34"/>
              <a:gd name="T19" fmla="*/ 0 h 30"/>
              <a:gd name="T20" fmla="*/ 22 w 34"/>
              <a:gd name="T21" fmla="*/ 0 h 30"/>
              <a:gd name="T22" fmla="*/ 24 w 34"/>
              <a:gd name="T23" fmla="*/ 8 h 30"/>
              <a:gd name="T24" fmla="*/ 26 w 34"/>
              <a:gd name="T25" fmla="*/ 10 h 30"/>
              <a:gd name="T26" fmla="*/ 26 w 34"/>
              <a:gd name="T2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30">
                <a:moveTo>
                  <a:pt x="26" y="10"/>
                </a:moveTo>
                <a:lnTo>
                  <a:pt x="26" y="10"/>
                </a:lnTo>
                <a:lnTo>
                  <a:pt x="30" y="14"/>
                </a:lnTo>
                <a:lnTo>
                  <a:pt x="34" y="18"/>
                </a:lnTo>
                <a:lnTo>
                  <a:pt x="34" y="18"/>
                </a:lnTo>
                <a:lnTo>
                  <a:pt x="18" y="22"/>
                </a:lnTo>
                <a:lnTo>
                  <a:pt x="0" y="30"/>
                </a:lnTo>
                <a:lnTo>
                  <a:pt x="0" y="30"/>
                </a:lnTo>
                <a:lnTo>
                  <a:pt x="12" y="16"/>
                </a:lnTo>
                <a:lnTo>
                  <a:pt x="22" y="0"/>
                </a:lnTo>
                <a:lnTo>
                  <a:pt x="22" y="0"/>
                </a:lnTo>
                <a:lnTo>
                  <a:pt x="24" y="8"/>
                </a:lnTo>
                <a:lnTo>
                  <a:pt x="26" y="10"/>
                </a:lnTo>
                <a:lnTo>
                  <a:pt x="26" y="10"/>
                </a:lnTo>
                <a:close/>
              </a:path>
            </a:pathLst>
          </a:custGeom>
          <a:solidFill>
            <a:srgbClr val="000000"/>
          </a:solidFill>
          <a:ln w="6350">
            <a:solidFill>
              <a:srgbClr val="000000"/>
            </a:solidFill>
            <a:prstDash val="solid"/>
            <a:round/>
            <a:headEnd/>
            <a:tailEnd/>
          </a:ln>
        </p:spPr>
        <p:txBody>
          <a:bodyPr/>
          <a:lstStyle/>
          <a:p>
            <a:endParaRPr lang="en-US"/>
          </a:p>
        </p:txBody>
      </p:sp>
      <p:sp>
        <p:nvSpPr>
          <p:cNvPr id="101778" name="Freeform 402"/>
          <p:cNvSpPr>
            <a:spLocks noChangeAspect="1"/>
          </p:cNvSpPr>
          <p:nvPr/>
        </p:nvSpPr>
        <p:spPr bwMode="auto">
          <a:xfrm>
            <a:off x="5770563" y="3284538"/>
            <a:ext cx="60325" cy="49212"/>
          </a:xfrm>
          <a:custGeom>
            <a:avLst/>
            <a:gdLst>
              <a:gd name="T0" fmla="*/ 26 w 34"/>
              <a:gd name="T1" fmla="*/ 10 h 28"/>
              <a:gd name="T2" fmla="*/ 26 w 34"/>
              <a:gd name="T3" fmla="*/ 10 h 28"/>
              <a:gd name="T4" fmla="*/ 30 w 34"/>
              <a:gd name="T5" fmla="*/ 14 h 28"/>
              <a:gd name="T6" fmla="*/ 34 w 34"/>
              <a:gd name="T7" fmla="*/ 16 h 28"/>
              <a:gd name="T8" fmla="*/ 34 w 34"/>
              <a:gd name="T9" fmla="*/ 16 h 28"/>
              <a:gd name="T10" fmla="*/ 16 w 34"/>
              <a:gd name="T11" fmla="*/ 22 h 28"/>
              <a:gd name="T12" fmla="*/ 0 w 34"/>
              <a:gd name="T13" fmla="*/ 28 h 28"/>
              <a:gd name="T14" fmla="*/ 0 w 34"/>
              <a:gd name="T15" fmla="*/ 28 h 28"/>
              <a:gd name="T16" fmla="*/ 12 w 34"/>
              <a:gd name="T17" fmla="*/ 14 h 28"/>
              <a:gd name="T18" fmla="*/ 22 w 34"/>
              <a:gd name="T19" fmla="*/ 0 h 28"/>
              <a:gd name="T20" fmla="*/ 22 w 34"/>
              <a:gd name="T21" fmla="*/ 0 h 28"/>
              <a:gd name="T22" fmla="*/ 24 w 34"/>
              <a:gd name="T23" fmla="*/ 6 h 28"/>
              <a:gd name="T24" fmla="*/ 26 w 34"/>
              <a:gd name="T25" fmla="*/ 10 h 28"/>
              <a:gd name="T26" fmla="*/ 26 w 34"/>
              <a:gd name="T2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28">
                <a:moveTo>
                  <a:pt x="26" y="10"/>
                </a:moveTo>
                <a:lnTo>
                  <a:pt x="26" y="10"/>
                </a:lnTo>
                <a:lnTo>
                  <a:pt x="30" y="14"/>
                </a:lnTo>
                <a:lnTo>
                  <a:pt x="34" y="16"/>
                </a:lnTo>
                <a:lnTo>
                  <a:pt x="34" y="16"/>
                </a:lnTo>
                <a:lnTo>
                  <a:pt x="16" y="22"/>
                </a:lnTo>
                <a:lnTo>
                  <a:pt x="0" y="28"/>
                </a:lnTo>
                <a:lnTo>
                  <a:pt x="0" y="28"/>
                </a:lnTo>
                <a:lnTo>
                  <a:pt x="12" y="14"/>
                </a:lnTo>
                <a:lnTo>
                  <a:pt x="22" y="0"/>
                </a:lnTo>
                <a:lnTo>
                  <a:pt x="22" y="0"/>
                </a:lnTo>
                <a:lnTo>
                  <a:pt x="24" y="6"/>
                </a:lnTo>
                <a:lnTo>
                  <a:pt x="26" y="10"/>
                </a:lnTo>
                <a:lnTo>
                  <a:pt x="26" y="10"/>
                </a:lnTo>
                <a:close/>
              </a:path>
            </a:pathLst>
          </a:custGeom>
          <a:solidFill>
            <a:srgbClr val="000000"/>
          </a:solidFill>
          <a:ln w="6350">
            <a:solidFill>
              <a:srgbClr val="000000"/>
            </a:solidFill>
            <a:prstDash val="solid"/>
            <a:round/>
            <a:headEnd/>
            <a:tailEnd/>
          </a:ln>
        </p:spPr>
        <p:txBody>
          <a:bodyPr/>
          <a:lstStyle/>
          <a:p>
            <a:endParaRPr lang="en-US"/>
          </a:p>
        </p:txBody>
      </p:sp>
      <p:sp>
        <p:nvSpPr>
          <p:cNvPr id="101779" name="Freeform 403"/>
          <p:cNvSpPr>
            <a:spLocks noChangeAspect="1"/>
          </p:cNvSpPr>
          <p:nvPr/>
        </p:nvSpPr>
        <p:spPr bwMode="auto">
          <a:xfrm>
            <a:off x="6303963" y="3389313"/>
            <a:ext cx="58737" cy="49212"/>
          </a:xfrm>
          <a:custGeom>
            <a:avLst/>
            <a:gdLst>
              <a:gd name="T0" fmla="*/ 26 w 34"/>
              <a:gd name="T1" fmla="*/ 10 h 28"/>
              <a:gd name="T2" fmla="*/ 26 w 34"/>
              <a:gd name="T3" fmla="*/ 10 h 28"/>
              <a:gd name="T4" fmla="*/ 30 w 34"/>
              <a:gd name="T5" fmla="*/ 14 h 28"/>
              <a:gd name="T6" fmla="*/ 34 w 34"/>
              <a:gd name="T7" fmla="*/ 18 h 28"/>
              <a:gd name="T8" fmla="*/ 34 w 34"/>
              <a:gd name="T9" fmla="*/ 18 h 28"/>
              <a:gd name="T10" fmla="*/ 16 w 34"/>
              <a:gd name="T11" fmla="*/ 22 h 28"/>
              <a:gd name="T12" fmla="*/ 0 w 34"/>
              <a:gd name="T13" fmla="*/ 28 h 28"/>
              <a:gd name="T14" fmla="*/ 0 w 34"/>
              <a:gd name="T15" fmla="*/ 28 h 28"/>
              <a:gd name="T16" fmla="*/ 12 w 34"/>
              <a:gd name="T17" fmla="*/ 14 h 28"/>
              <a:gd name="T18" fmla="*/ 22 w 34"/>
              <a:gd name="T19" fmla="*/ 0 h 28"/>
              <a:gd name="T20" fmla="*/ 22 w 34"/>
              <a:gd name="T21" fmla="*/ 0 h 28"/>
              <a:gd name="T22" fmla="*/ 24 w 34"/>
              <a:gd name="T23" fmla="*/ 6 h 28"/>
              <a:gd name="T24" fmla="*/ 26 w 34"/>
              <a:gd name="T25" fmla="*/ 10 h 28"/>
              <a:gd name="T26" fmla="*/ 26 w 34"/>
              <a:gd name="T2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28">
                <a:moveTo>
                  <a:pt x="26" y="10"/>
                </a:moveTo>
                <a:lnTo>
                  <a:pt x="26" y="10"/>
                </a:lnTo>
                <a:lnTo>
                  <a:pt x="30" y="14"/>
                </a:lnTo>
                <a:lnTo>
                  <a:pt x="34" y="18"/>
                </a:lnTo>
                <a:lnTo>
                  <a:pt x="34" y="18"/>
                </a:lnTo>
                <a:lnTo>
                  <a:pt x="16" y="22"/>
                </a:lnTo>
                <a:lnTo>
                  <a:pt x="0" y="28"/>
                </a:lnTo>
                <a:lnTo>
                  <a:pt x="0" y="28"/>
                </a:lnTo>
                <a:lnTo>
                  <a:pt x="12" y="14"/>
                </a:lnTo>
                <a:lnTo>
                  <a:pt x="22" y="0"/>
                </a:lnTo>
                <a:lnTo>
                  <a:pt x="22" y="0"/>
                </a:lnTo>
                <a:lnTo>
                  <a:pt x="24" y="6"/>
                </a:lnTo>
                <a:lnTo>
                  <a:pt x="26" y="10"/>
                </a:lnTo>
                <a:lnTo>
                  <a:pt x="26" y="10"/>
                </a:lnTo>
                <a:close/>
              </a:path>
            </a:pathLst>
          </a:custGeom>
          <a:solidFill>
            <a:srgbClr val="000000"/>
          </a:solidFill>
          <a:ln w="6350">
            <a:solidFill>
              <a:srgbClr val="000000"/>
            </a:solidFill>
            <a:prstDash val="solid"/>
            <a:round/>
            <a:headEnd/>
            <a:tailEnd/>
          </a:ln>
        </p:spPr>
        <p:txBody>
          <a:bodyPr/>
          <a:lstStyle/>
          <a:p>
            <a:endParaRPr lang="en-US"/>
          </a:p>
        </p:txBody>
      </p:sp>
      <p:sp>
        <p:nvSpPr>
          <p:cNvPr id="101780" name="Freeform 404"/>
          <p:cNvSpPr>
            <a:spLocks noChangeAspect="1"/>
          </p:cNvSpPr>
          <p:nvPr/>
        </p:nvSpPr>
        <p:spPr bwMode="auto">
          <a:xfrm>
            <a:off x="7200900" y="3487738"/>
            <a:ext cx="61913" cy="49212"/>
          </a:xfrm>
          <a:custGeom>
            <a:avLst/>
            <a:gdLst>
              <a:gd name="T0" fmla="*/ 28 w 36"/>
              <a:gd name="T1" fmla="*/ 10 h 28"/>
              <a:gd name="T2" fmla="*/ 28 w 36"/>
              <a:gd name="T3" fmla="*/ 10 h 28"/>
              <a:gd name="T4" fmla="*/ 32 w 36"/>
              <a:gd name="T5" fmla="*/ 14 h 28"/>
              <a:gd name="T6" fmla="*/ 36 w 36"/>
              <a:gd name="T7" fmla="*/ 16 h 28"/>
              <a:gd name="T8" fmla="*/ 36 w 36"/>
              <a:gd name="T9" fmla="*/ 16 h 28"/>
              <a:gd name="T10" fmla="*/ 18 w 36"/>
              <a:gd name="T11" fmla="*/ 22 h 28"/>
              <a:gd name="T12" fmla="*/ 0 w 36"/>
              <a:gd name="T13" fmla="*/ 28 h 28"/>
              <a:gd name="T14" fmla="*/ 0 w 36"/>
              <a:gd name="T15" fmla="*/ 28 h 28"/>
              <a:gd name="T16" fmla="*/ 12 w 36"/>
              <a:gd name="T17" fmla="*/ 14 h 28"/>
              <a:gd name="T18" fmla="*/ 24 w 36"/>
              <a:gd name="T19" fmla="*/ 0 h 28"/>
              <a:gd name="T20" fmla="*/ 24 w 36"/>
              <a:gd name="T21" fmla="*/ 0 h 28"/>
              <a:gd name="T22" fmla="*/ 26 w 36"/>
              <a:gd name="T23" fmla="*/ 6 h 28"/>
              <a:gd name="T24" fmla="*/ 28 w 36"/>
              <a:gd name="T25" fmla="*/ 10 h 28"/>
              <a:gd name="T26" fmla="*/ 28 w 36"/>
              <a:gd name="T2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8">
                <a:moveTo>
                  <a:pt x="28" y="10"/>
                </a:moveTo>
                <a:lnTo>
                  <a:pt x="28" y="10"/>
                </a:lnTo>
                <a:lnTo>
                  <a:pt x="32" y="14"/>
                </a:lnTo>
                <a:lnTo>
                  <a:pt x="36" y="16"/>
                </a:lnTo>
                <a:lnTo>
                  <a:pt x="36" y="16"/>
                </a:lnTo>
                <a:lnTo>
                  <a:pt x="18" y="22"/>
                </a:lnTo>
                <a:lnTo>
                  <a:pt x="0" y="28"/>
                </a:lnTo>
                <a:lnTo>
                  <a:pt x="0" y="28"/>
                </a:lnTo>
                <a:lnTo>
                  <a:pt x="12" y="14"/>
                </a:lnTo>
                <a:lnTo>
                  <a:pt x="24" y="0"/>
                </a:lnTo>
                <a:lnTo>
                  <a:pt x="24" y="0"/>
                </a:lnTo>
                <a:lnTo>
                  <a:pt x="26" y="6"/>
                </a:lnTo>
                <a:lnTo>
                  <a:pt x="28" y="10"/>
                </a:lnTo>
                <a:lnTo>
                  <a:pt x="28" y="10"/>
                </a:lnTo>
                <a:close/>
              </a:path>
            </a:pathLst>
          </a:custGeom>
          <a:solidFill>
            <a:srgbClr val="000000"/>
          </a:solidFill>
          <a:ln w="6350">
            <a:solidFill>
              <a:srgbClr val="000000"/>
            </a:solidFill>
            <a:prstDash val="solid"/>
            <a:round/>
            <a:headEnd/>
            <a:tailEnd/>
          </a:ln>
        </p:spPr>
        <p:txBody>
          <a:bodyPr/>
          <a:lstStyle/>
          <a:p>
            <a:endParaRPr lang="en-US"/>
          </a:p>
        </p:txBody>
      </p:sp>
      <p:sp>
        <p:nvSpPr>
          <p:cNvPr id="101781" name="Freeform 405"/>
          <p:cNvSpPr>
            <a:spLocks noChangeAspect="1"/>
          </p:cNvSpPr>
          <p:nvPr/>
        </p:nvSpPr>
        <p:spPr bwMode="auto">
          <a:xfrm>
            <a:off x="5759450" y="5527675"/>
            <a:ext cx="63500" cy="46038"/>
          </a:xfrm>
          <a:custGeom>
            <a:avLst/>
            <a:gdLst>
              <a:gd name="T0" fmla="*/ 28 w 36"/>
              <a:gd name="T1" fmla="*/ 10 h 26"/>
              <a:gd name="T2" fmla="*/ 28 w 36"/>
              <a:gd name="T3" fmla="*/ 10 h 26"/>
              <a:gd name="T4" fmla="*/ 32 w 36"/>
              <a:gd name="T5" fmla="*/ 16 h 26"/>
              <a:gd name="T6" fmla="*/ 36 w 36"/>
              <a:gd name="T7" fmla="*/ 18 h 26"/>
              <a:gd name="T8" fmla="*/ 36 w 36"/>
              <a:gd name="T9" fmla="*/ 18 h 26"/>
              <a:gd name="T10" fmla="*/ 18 w 36"/>
              <a:gd name="T11" fmla="*/ 20 h 26"/>
              <a:gd name="T12" fmla="*/ 0 w 36"/>
              <a:gd name="T13" fmla="*/ 26 h 26"/>
              <a:gd name="T14" fmla="*/ 0 w 36"/>
              <a:gd name="T15" fmla="*/ 26 h 26"/>
              <a:gd name="T16" fmla="*/ 14 w 36"/>
              <a:gd name="T17" fmla="*/ 12 h 26"/>
              <a:gd name="T18" fmla="*/ 26 w 36"/>
              <a:gd name="T19" fmla="*/ 0 h 26"/>
              <a:gd name="T20" fmla="*/ 26 w 36"/>
              <a:gd name="T21" fmla="*/ 0 h 26"/>
              <a:gd name="T22" fmla="*/ 28 w 36"/>
              <a:gd name="T23" fmla="*/ 6 h 26"/>
              <a:gd name="T24" fmla="*/ 28 w 36"/>
              <a:gd name="T25" fmla="*/ 10 h 26"/>
              <a:gd name="T26" fmla="*/ 28 w 36"/>
              <a:gd name="T2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6">
                <a:moveTo>
                  <a:pt x="28" y="10"/>
                </a:moveTo>
                <a:lnTo>
                  <a:pt x="28" y="10"/>
                </a:lnTo>
                <a:lnTo>
                  <a:pt x="32" y="16"/>
                </a:lnTo>
                <a:lnTo>
                  <a:pt x="36" y="18"/>
                </a:lnTo>
                <a:lnTo>
                  <a:pt x="36" y="18"/>
                </a:lnTo>
                <a:lnTo>
                  <a:pt x="18" y="20"/>
                </a:lnTo>
                <a:lnTo>
                  <a:pt x="0" y="26"/>
                </a:lnTo>
                <a:lnTo>
                  <a:pt x="0" y="26"/>
                </a:lnTo>
                <a:lnTo>
                  <a:pt x="14" y="12"/>
                </a:lnTo>
                <a:lnTo>
                  <a:pt x="26" y="0"/>
                </a:lnTo>
                <a:lnTo>
                  <a:pt x="26" y="0"/>
                </a:lnTo>
                <a:lnTo>
                  <a:pt x="28" y="6"/>
                </a:lnTo>
                <a:lnTo>
                  <a:pt x="28" y="10"/>
                </a:lnTo>
                <a:lnTo>
                  <a:pt x="28" y="10"/>
                </a:lnTo>
                <a:close/>
              </a:path>
            </a:pathLst>
          </a:custGeom>
          <a:solidFill>
            <a:srgbClr val="000000"/>
          </a:solidFill>
          <a:ln w="6350">
            <a:solidFill>
              <a:srgbClr val="000000"/>
            </a:solidFill>
            <a:prstDash val="solid"/>
            <a:round/>
            <a:headEnd/>
            <a:tailEnd/>
          </a:ln>
        </p:spPr>
        <p:txBody>
          <a:bodyPr/>
          <a:lstStyle/>
          <a:p>
            <a:endParaRPr lang="en-US"/>
          </a:p>
        </p:txBody>
      </p:sp>
      <p:sp>
        <p:nvSpPr>
          <p:cNvPr id="101782" name="Freeform 406"/>
          <p:cNvSpPr>
            <a:spLocks noChangeAspect="1"/>
          </p:cNvSpPr>
          <p:nvPr/>
        </p:nvSpPr>
        <p:spPr bwMode="auto">
          <a:xfrm>
            <a:off x="6618288" y="5159375"/>
            <a:ext cx="66675" cy="42863"/>
          </a:xfrm>
          <a:custGeom>
            <a:avLst/>
            <a:gdLst>
              <a:gd name="T0" fmla="*/ 30 w 38"/>
              <a:gd name="T1" fmla="*/ 12 h 24"/>
              <a:gd name="T2" fmla="*/ 30 w 38"/>
              <a:gd name="T3" fmla="*/ 12 h 24"/>
              <a:gd name="T4" fmla="*/ 34 w 38"/>
              <a:gd name="T5" fmla="*/ 16 h 24"/>
              <a:gd name="T6" fmla="*/ 38 w 38"/>
              <a:gd name="T7" fmla="*/ 20 h 24"/>
              <a:gd name="T8" fmla="*/ 38 w 38"/>
              <a:gd name="T9" fmla="*/ 20 h 24"/>
              <a:gd name="T10" fmla="*/ 20 w 38"/>
              <a:gd name="T11" fmla="*/ 20 h 24"/>
              <a:gd name="T12" fmla="*/ 0 w 38"/>
              <a:gd name="T13" fmla="*/ 24 h 24"/>
              <a:gd name="T14" fmla="*/ 0 w 38"/>
              <a:gd name="T15" fmla="*/ 24 h 24"/>
              <a:gd name="T16" fmla="*/ 16 w 38"/>
              <a:gd name="T17" fmla="*/ 12 h 24"/>
              <a:gd name="T18" fmla="*/ 30 w 38"/>
              <a:gd name="T19" fmla="*/ 0 h 24"/>
              <a:gd name="T20" fmla="*/ 30 w 38"/>
              <a:gd name="T21" fmla="*/ 0 h 24"/>
              <a:gd name="T22" fmla="*/ 30 w 38"/>
              <a:gd name="T23" fmla="*/ 8 h 24"/>
              <a:gd name="T24" fmla="*/ 30 w 38"/>
              <a:gd name="T25" fmla="*/ 12 h 24"/>
              <a:gd name="T26" fmla="*/ 30 w 38"/>
              <a:gd name="T2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0" y="12"/>
                </a:moveTo>
                <a:lnTo>
                  <a:pt x="30" y="12"/>
                </a:lnTo>
                <a:lnTo>
                  <a:pt x="34" y="16"/>
                </a:lnTo>
                <a:lnTo>
                  <a:pt x="38" y="20"/>
                </a:lnTo>
                <a:lnTo>
                  <a:pt x="38" y="20"/>
                </a:lnTo>
                <a:lnTo>
                  <a:pt x="20" y="20"/>
                </a:lnTo>
                <a:lnTo>
                  <a:pt x="0" y="24"/>
                </a:lnTo>
                <a:lnTo>
                  <a:pt x="0" y="24"/>
                </a:lnTo>
                <a:lnTo>
                  <a:pt x="16" y="12"/>
                </a:lnTo>
                <a:lnTo>
                  <a:pt x="30" y="0"/>
                </a:lnTo>
                <a:lnTo>
                  <a:pt x="30" y="0"/>
                </a:lnTo>
                <a:lnTo>
                  <a:pt x="30" y="8"/>
                </a:lnTo>
                <a:lnTo>
                  <a:pt x="30" y="12"/>
                </a:lnTo>
                <a:lnTo>
                  <a:pt x="30" y="12"/>
                </a:lnTo>
                <a:close/>
              </a:path>
            </a:pathLst>
          </a:custGeom>
          <a:solidFill>
            <a:srgbClr val="000000"/>
          </a:solidFill>
          <a:ln w="6350">
            <a:solidFill>
              <a:srgbClr val="000000"/>
            </a:solidFill>
            <a:prstDash val="solid"/>
            <a:round/>
            <a:headEnd/>
            <a:tailEnd/>
          </a:ln>
        </p:spPr>
        <p:txBody>
          <a:bodyPr/>
          <a:lstStyle/>
          <a:p>
            <a:endParaRPr lang="en-US"/>
          </a:p>
        </p:txBody>
      </p:sp>
      <p:sp>
        <p:nvSpPr>
          <p:cNvPr id="101803" name="Rectangle 427"/>
          <p:cNvSpPr>
            <a:spLocks noChangeAspect="1" noChangeArrowheads="1"/>
          </p:cNvSpPr>
          <p:nvPr/>
        </p:nvSpPr>
        <p:spPr bwMode="auto">
          <a:xfrm rot="-5400000">
            <a:off x="8003381" y="2131219"/>
            <a:ext cx="757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 Total power</a:t>
            </a:r>
            <a:endParaRPr lang="en-US" sz="1000"/>
          </a:p>
        </p:txBody>
      </p:sp>
      <p:sp>
        <p:nvSpPr>
          <p:cNvPr id="101804" name="Rectangle 428"/>
          <p:cNvSpPr>
            <a:spLocks noChangeAspect="1" noChangeArrowheads="1"/>
          </p:cNvSpPr>
          <p:nvPr/>
        </p:nvSpPr>
        <p:spPr bwMode="auto">
          <a:xfrm rot="-5400000">
            <a:off x="3450431" y="1350169"/>
            <a:ext cx="20907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Spectral radient emittance, W-cm</a:t>
            </a:r>
            <a:r>
              <a:rPr lang="en-US" sz="1000" baseline="30000">
                <a:solidFill>
                  <a:srgbClr val="000000"/>
                </a:solidFill>
              </a:rPr>
              <a:t>-2</a:t>
            </a:r>
            <a:r>
              <a:rPr lang="en-US" sz="1000">
                <a:solidFill>
                  <a:srgbClr val="000000"/>
                </a:solidFill>
                <a:cs typeface="Times New Roman" pitchFamily="18" charset="0"/>
              </a:rPr>
              <a:t>·mm</a:t>
            </a:r>
            <a:r>
              <a:rPr lang="en-US" sz="1000" baseline="30000">
                <a:solidFill>
                  <a:srgbClr val="000000"/>
                </a:solidFill>
                <a:cs typeface="Times New Roman" pitchFamily="18" charset="0"/>
              </a:rPr>
              <a:t>-1</a:t>
            </a:r>
            <a:endParaRPr lang="en-US" sz="1000" baseline="30000">
              <a:solidFill>
                <a:srgbClr val="000000"/>
              </a:solidFill>
            </a:endParaRPr>
          </a:p>
        </p:txBody>
      </p:sp>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125</a:t>
            </a:fld>
            <a:endParaRPr lang="en-US"/>
          </a:p>
        </p:txBody>
      </p:sp>
    </p:spTree>
    <p:extLst>
      <p:ext uri="{BB962C8B-B14F-4D97-AF65-F5344CB8AC3E}">
        <p14:creationId xmlns:p14="http://schemas.microsoft.com/office/powerpoint/2010/main" val="293715356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endParaRPr lang="en-US" dirty="0">
              <a:cs typeface="Courier New" pitchFamily="49" charset="0"/>
            </a:endParaRPr>
          </a:p>
        </p:txBody>
      </p:sp>
      <p:pic>
        <p:nvPicPr>
          <p:cNvPr id="102404" name="Picture 4" descr="FIG2-15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153400" cy="46101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7200" y="4794861"/>
            <a:ext cx="8395708" cy="369332"/>
          </a:xfrm>
          <a:prstGeom prst="rect">
            <a:avLst/>
          </a:prstGeom>
        </p:spPr>
        <p:txBody>
          <a:bodyPr wrap="square">
            <a:spAutoFit/>
          </a:bodyPr>
          <a:lstStyle/>
          <a:p>
            <a:r>
              <a:rPr lang="en-US" b="1" dirty="0" smtClean="0">
                <a:ea typeface="MS Mincho" pitchFamily="49" charset="-128"/>
              </a:rPr>
              <a:t>Figure 2.1</a:t>
            </a:r>
            <a:r>
              <a:rPr lang="tr-TR" b="1" dirty="0" smtClean="0">
                <a:ea typeface="MS Mincho" pitchFamily="49" charset="-128"/>
              </a:rPr>
              <a:t>7</a:t>
            </a:r>
            <a:r>
              <a:rPr lang="en-US" b="1" dirty="0" smtClean="0">
                <a:ea typeface="MS Mincho" pitchFamily="49" charset="-128"/>
              </a:rPr>
              <a:t> Stationary </a:t>
            </a:r>
            <a:r>
              <a:rPr lang="en-US" b="1" dirty="0">
                <a:ea typeface="MS Mincho" pitchFamily="49" charset="-128"/>
              </a:rPr>
              <a:t>chopped-beam radiation </a:t>
            </a:r>
            <a:r>
              <a:rPr lang="en-US" b="1" dirty="0" smtClean="0">
                <a:ea typeface="MS Mincho" pitchFamily="49" charset="-128"/>
              </a:rPr>
              <a:t>thermometer</a:t>
            </a:r>
            <a:endParaRPr lang="en-US" dirty="0"/>
          </a:p>
        </p:txBody>
      </p:sp>
      <p:sp>
        <p:nvSpPr>
          <p:cNvPr id="3" name="Slide Number Placeholder 2"/>
          <p:cNvSpPr>
            <a:spLocks noGrp="1"/>
          </p:cNvSpPr>
          <p:nvPr>
            <p:ph type="sldNum" sz="quarter" idx="12"/>
          </p:nvPr>
        </p:nvSpPr>
        <p:spPr/>
        <p:txBody>
          <a:bodyPr/>
          <a:lstStyle/>
          <a:p>
            <a:pPr>
              <a:defRPr/>
            </a:pPr>
            <a:fld id="{E0467A51-A3D6-4F6A-9B79-4D13BA45D146}" type="slidenum">
              <a:rPr lang="ar-SA" smtClean="0"/>
              <a:pPr>
                <a:defRPr/>
              </a:pPr>
              <a:t>126</a:t>
            </a:fld>
            <a:endParaRPr lang="en-US"/>
          </a:p>
        </p:txBody>
      </p:sp>
    </p:spTree>
    <p:extLst>
      <p:ext uri="{BB962C8B-B14F-4D97-AF65-F5344CB8AC3E}">
        <p14:creationId xmlns:p14="http://schemas.microsoft.com/office/powerpoint/2010/main" val="85554955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4294967295"/>
          </p:nvPr>
        </p:nvSpPr>
        <p:spPr bwMode="auto">
          <a:xfrm>
            <a:off x="251520" y="4437112"/>
            <a:ext cx="8229600" cy="15541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buFontTx/>
              <a:buNone/>
            </a:pPr>
            <a:r>
              <a:rPr lang="tr-TR" sz="2400" dirty="0" smtClean="0"/>
              <a:t>Figure 2.18 </a:t>
            </a:r>
            <a:r>
              <a:rPr lang="en-US" sz="2400" dirty="0" smtClean="0"/>
              <a:t>The </a:t>
            </a:r>
            <a:r>
              <a:rPr lang="en-US" sz="2400" dirty="0"/>
              <a:t>infrared thermometer opens a shutter to expose the sensor to radiation from the tympanic membrane.</a:t>
            </a:r>
          </a:p>
        </p:txBody>
      </p:sp>
      <p:sp>
        <p:nvSpPr>
          <p:cNvPr id="122885" name="Rectangle 5"/>
          <p:cNvSpPr>
            <a:spLocks noChangeArrowheads="1"/>
          </p:cNvSpPr>
          <p:nvPr/>
        </p:nvSpPr>
        <p:spPr bwMode="auto">
          <a:xfrm>
            <a:off x="0" y="2686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2884" name="Object 4"/>
          <p:cNvGraphicFramePr>
            <a:graphicFrameLocks noChangeAspect="1"/>
          </p:cNvGraphicFramePr>
          <p:nvPr/>
        </p:nvGraphicFramePr>
        <p:xfrm>
          <a:off x="457200" y="914400"/>
          <a:ext cx="8305800" cy="3230563"/>
        </p:xfrm>
        <a:graphic>
          <a:graphicData uri="http://schemas.openxmlformats.org/presentationml/2006/ole">
            <mc:AlternateContent xmlns:mc="http://schemas.openxmlformats.org/markup-compatibility/2006">
              <mc:Choice xmlns:v="urn:schemas-microsoft-com:vml" Requires="v">
                <p:oleObj spid="_x0000_s49174" name="Picture" r:id="rId3" imgW="5478780" imgH="2125980" progId="Word.Picture.8">
                  <p:embed/>
                </p:oleObj>
              </mc:Choice>
              <mc:Fallback>
                <p:oleObj name="Picture" r:id="rId3" imgW="5478780" imgH="212598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914400"/>
                        <a:ext cx="8305800" cy="3230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C23D785E-49C7-4B76-8A7E-F26A99CB21C8}" type="slidenum">
              <a:rPr lang="ar-SA" smtClean="0"/>
              <a:pPr>
                <a:defRPr/>
              </a:pPr>
              <a:t>127</a:t>
            </a:fld>
            <a:endParaRPr lang="en-US"/>
          </a:p>
        </p:txBody>
      </p:sp>
    </p:spTree>
    <p:extLst>
      <p:ext uri="{BB962C8B-B14F-4D97-AF65-F5344CB8AC3E}">
        <p14:creationId xmlns:p14="http://schemas.microsoft.com/office/powerpoint/2010/main" val="394561227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5410200"/>
            <a:ext cx="8534400" cy="609600"/>
          </a:xfrm>
        </p:spPr>
        <p:txBody>
          <a:bodyPr>
            <a:normAutofit fontScale="90000"/>
          </a:bodyPr>
          <a:lstStyle/>
          <a:p>
            <a:r>
              <a:rPr lang="en-US" sz="1800" b="1" dirty="0">
                <a:ea typeface="MS Mincho" pitchFamily="49" charset="-128"/>
              </a:rPr>
              <a:t>Figure </a:t>
            </a:r>
            <a:r>
              <a:rPr lang="en-US" sz="1800" b="1" dirty="0" smtClean="0">
                <a:ea typeface="MS Mincho" pitchFamily="49" charset="-128"/>
              </a:rPr>
              <a:t>2.1</a:t>
            </a:r>
            <a:r>
              <a:rPr lang="tr-TR" sz="1800" b="1" dirty="0" smtClean="0">
                <a:ea typeface="MS Mincho" pitchFamily="49" charset="-128"/>
              </a:rPr>
              <a:t>9</a:t>
            </a:r>
            <a:r>
              <a:rPr lang="en-US" sz="1800" b="1" dirty="0" smtClean="0">
                <a:ea typeface="MS Mincho" pitchFamily="49" charset="-128"/>
              </a:rPr>
              <a:t> </a:t>
            </a:r>
            <a:r>
              <a:rPr lang="en-US" sz="1800" dirty="0" smtClean="0">
                <a:ea typeface="MS Mincho" pitchFamily="49" charset="-128"/>
              </a:rPr>
              <a:t> </a:t>
            </a:r>
            <a:r>
              <a:rPr lang="en-US" sz="1800" dirty="0">
                <a:ea typeface="MS Mincho" pitchFamily="49" charset="-128"/>
              </a:rPr>
              <a:t>Details of the fiber/sensor arrangement for the </a:t>
            </a:r>
            <a:r>
              <a:rPr lang="en-US" sz="1800" dirty="0" err="1">
                <a:ea typeface="MS Mincho" pitchFamily="49" charset="-128"/>
              </a:rPr>
              <a:t>GaAs</a:t>
            </a:r>
            <a:r>
              <a:rPr lang="en-US" sz="1800" dirty="0">
                <a:ea typeface="MS Mincho" pitchFamily="49" charset="-128"/>
              </a:rPr>
              <a:t> semiconductor temperature probe.</a:t>
            </a:r>
            <a:r>
              <a:rPr lang="en-US" sz="1800" dirty="0">
                <a:latin typeface="Courier New" pitchFamily="49" charset="0"/>
                <a:ea typeface="MS Mincho" pitchFamily="49" charset="-128"/>
              </a:rPr>
              <a:t>  </a:t>
            </a:r>
            <a:endParaRPr lang="en-US" sz="1800" dirty="0">
              <a:latin typeface="Courier New" pitchFamily="49" charset="0"/>
              <a:cs typeface="Courier New" pitchFamily="49" charset="0"/>
            </a:endParaRPr>
          </a:p>
        </p:txBody>
      </p:sp>
      <p:pic>
        <p:nvPicPr>
          <p:cNvPr id="103428" name="Picture 4" descr="FIG2-16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76400"/>
            <a:ext cx="6261100" cy="26035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128</a:t>
            </a:fld>
            <a:endParaRPr lang="en-US"/>
          </a:p>
        </p:txBody>
      </p:sp>
    </p:spTree>
    <p:extLst>
      <p:ext uri="{BB962C8B-B14F-4D97-AF65-F5344CB8AC3E}">
        <p14:creationId xmlns:p14="http://schemas.microsoft.com/office/powerpoint/2010/main" val="19775468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304800" y="914400"/>
            <a:ext cx="2438400" cy="4419600"/>
          </a:xfrm>
        </p:spPr>
        <p:txBody>
          <a:bodyPr/>
          <a:lstStyle/>
          <a:p>
            <a:r>
              <a:rPr lang="en-US" sz="1600" b="1" dirty="0">
                <a:ea typeface="MS Mincho" pitchFamily="49" charset="-128"/>
              </a:rPr>
              <a:t>Figure </a:t>
            </a:r>
            <a:r>
              <a:rPr lang="en-US" sz="1600" b="1" dirty="0" smtClean="0">
                <a:ea typeface="MS Mincho" pitchFamily="49" charset="-128"/>
              </a:rPr>
              <a:t>2.</a:t>
            </a:r>
            <a:r>
              <a:rPr lang="tr-TR" sz="1600" b="1" dirty="0" smtClean="0">
                <a:ea typeface="MS Mincho" pitchFamily="49" charset="-128"/>
              </a:rPr>
              <a:t>20</a:t>
            </a:r>
            <a:r>
              <a:rPr lang="en-US" sz="1600" dirty="0" smtClean="0">
                <a:ea typeface="MS Mincho" pitchFamily="49" charset="-128"/>
              </a:rPr>
              <a:t> </a:t>
            </a:r>
            <a:r>
              <a:rPr lang="en-US" sz="1600" dirty="0">
                <a:ea typeface="MS Mincho" pitchFamily="49" charset="-128"/>
              </a:rPr>
              <a:t>(a) General block diagram of an optical instrument. (b) Highest efficiency is obtained by using an intense lamp, lenses to gather and focus the light on the sample in the cuvette, and a sensitive detector. (c) Solid-state lamps and detectors may simplify the system.</a:t>
            </a:r>
            <a:endParaRPr lang="en-US" sz="1600" dirty="0">
              <a:cs typeface="Courier New" pitchFamily="49" charset="0"/>
            </a:endParaRPr>
          </a:p>
        </p:txBody>
      </p:sp>
      <p:pic>
        <p:nvPicPr>
          <p:cNvPr id="104452" name="Picture 4" descr="FIG 2-17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5816600" cy="58420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129</a:t>
            </a:fld>
            <a:endParaRPr lang="en-US"/>
          </a:p>
        </p:txBody>
      </p:sp>
    </p:spTree>
    <p:extLst>
      <p:ext uri="{BB962C8B-B14F-4D97-AF65-F5344CB8AC3E}">
        <p14:creationId xmlns:p14="http://schemas.microsoft.com/office/powerpoint/2010/main" val="2969107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3367088" y="2776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4578" name="Object 2"/>
          <p:cNvGraphicFramePr>
            <a:graphicFrameLocks noChangeAspect="1"/>
          </p:cNvGraphicFramePr>
          <p:nvPr>
            <p:extLst>
              <p:ext uri="{D42A27DB-BD31-4B8C-83A1-F6EECF244321}">
                <p14:modId xmlns:p14="http://schemas.microsoft.com/office/powerpoint/2010/main" val="1699758586"/>
              </p:ext>
            </p:extLst>
          </p:nvPr>
        </p:nvGraphicFramePr>
        <p:xfrm>
          <a:off x="571376" y="2081103"/>
          <a:ext cx="3784600" cy="2049463"/>
        </p:xfrm>
        <a:graphic>
          <a:graphicData uri="http://schemas.openxmlformats.org/presentationml/2006/ole">
            <mc:AlternateContent xmlns:mc="http://schemas.openxmlformats.org/markup-compatibility/2006">
              <mc:Choice xmlns:v="urn:schemas-microsoft-com:vml" Requires="v">
                <p:oleObj spid="_x0000_s52242" r:id="rId3" imgW="4172712" imgH="1572768" progId="Visio.Drawing.5">
                  <p:embed/>
                </p:oleObj>
              </mc:Choice>
              <mc:Fallback>
                <p:oleObj r:id="rId3" imgW="4172712" imgH="1572768"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3148" r="17531"/>
                      <a:stretch>
                        <a:fillRect/>
                      </a:stretch>
                    </p:blipFill>
                    <p:spPr bwMode="auto">
                      <a:xfrm>
                        <a:off x="571376" y="2081103"/>
                        <a:ext cx="37846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1" name="Rectangle 5"/>
          <p:cNvSpPr>
            <a:spLocks noChangeArrowheads="1"/>
          </p:cNvSpPr>
          <p:nvPr/>
        </p:nvSpPr>
        <p:spPr bwMode="auto">
          <a:xfrm>
            <a:off x="3028950" y="2814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13</a:t>
            </a:fld>
            <a:endParaRPr lang="en-US"/>
          </a:p>
        </p:txBody>
      </p:sp>
      <p:sp>
        <p:nvSpPr>
          <p:cNvPr id="2" name="Title 1"/>
          <p:cNvSpPr>
            <a:spLocks noGrp="1"/>
          </p:cNvSpPr>
          <p:nvPr>
            <p:ph type="title" idx="4294967295"/>
          </p:nvPr>
        </p:nvSpPr>
        <p:spPr>
          <a:xfrm>
            <a:off x="0" y="274638"/>
            <a:ext cx="8229600" cy="1143000"/>
          </a:xfrm>
        </p:spPr>
        <p:txBody>
          <a:bodyPr>
            <a:normAutofit fontScale="90000"/>
          </a:bodyPr>
          <a:lstStyle/>
          <a:p>
            <a:r>
              <a:rPr lang="tr-TR" dirty="0" smtClean="0"/>
              <a:t>Sıfır Dengeli ve Dengesiz İşaretler</a:t>
            </a:r>
            <a:endParaRPr lang="en-US" dirty="0"/>
          </a:p>
        </p:txBody>
      </p:sp>
      <p:pic>
        <p:nvPicPr>
          <p:cNvPr id="12"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015" y="4307295"/>
            <a:ext cx="4772025" cy="190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355976" y="4455995"/>
            <a:ext cx="4572000" cy="461665"/>
          </a:xfrm>
          <a:prstGeom prst="rect">
            <a:avLst/>
          </a:prstGeom>
        </p:spPr>
        <p:txBody>
          <a:bodyPr>
            <a:spAutoFit/>
          </a:bodyPr>
          <a:lstStyle/>
          <a:p>
            <a:r>
              <a:rPr lang="en-US" sz="2400" dirty="0" smtClean="0">
                <a:cs typeface="Times New Roman" pitchFamily="18" charset="0"/>
              </a:rPr>
              <a:t>(</a:t>
            </a:r>
            <a:r>
              <a:rPr lang="en-US" sz="2400" dirty="0">
                <a:cs typeface="Times New Roman" pitchFamily="18" charset="0"/>
              </a:rPr>
              <a:t>b) An input signal with dc offset.</a:t>
            </a:r>
            <a:r>
              <a:rPr lang="en-US" sz="2400" dirty="0"/>
              <a:t> </a:t>
            </a:r>
          </a:p>
        </p:txBody>
      </p:sp>
      <p:sp>
        <p:nvSpPr>
          <p:cNvPr id="4" name="Rectangle 3"/>
          <p:cNvSpPr/>
          <p:nvPr/>
        </p:nvSpPr>
        <p:spPr>
          <a:xfrm>
            <a:off x="4540829" y="2684714"/>
            <a:ext cx="4572000" cy="830997"/>
          </a:xfrm>
          <a:prstGeom prst="rect">
            <a:avLst/>
          </a:prstGeom>
        </p:spPr>
        <p:txBody>
          <a:bodyPr>
            <a:spAutoFit/>
          </a:bodyPr>
          <a:lstStyle/>
          <a:p>
            <a:r>
              <a:rPr lang="en-US" sz="2400" dirty="0">
                <a:cs typeface="Times New Roman" pitchFamily="18" charset="0"/>
              </a:rPr>
              <a:t>(a) An input signal without dc </a:t>
            </a:r>
            <a:r>
              <a:rPr lang="en-US" sz="2400" dirty="0" smtClean="0">
                <a:cs typeface="Times New Roman" pitchFamily="18" charset="0"/>
              </a:rPr>
              <a:t>offset</a:t>
            </a:r>
            <a:endParaRPr lang="en-US" sz="2400" dirty="0"/>
          </a:p>
        </p:txBody>
      </p:sp>
      <p:sp>
        <p:nvSpPr>
          <p:cNvPr id="16"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47795384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79512" y="228600"/>
            <a:ext cx="4544888" cy="6440760"/>
          </a:xfrm>
        </p:spPr>
        <p:txBody>
          <a:bodyPr>
            <a:normAutofit fontScale="90000"/>
          </a:bodyPr>
          <a:lstStyle/>
          <a:p>
            <a:r>
              <a:rPr lang="en-US" sz="1400" b="1" dirty="0">
                <a:ea typeface="MS Mincho" pitchFamily="49" charset="-128"/>
              </a:rPr>
              <a:t>Figure </a:t>
            </a:r>
            <a:r>
              <a:rPr lang="en-US" sz="1400" b="1" dirty="0" smtClean="0">
                <a:ea typeface="MS Mincho" pitchFamily="49" charset="-128"/>
              </a:rPr>
              <a:t>2.</a:t>
            </a:r>
            <a:r>
              <a:rPr lang="tr-TR" sz="1400" b="1" dirty="0" smtClean="0">
                <a:ea typeface="MS Mincho" pitchFamily="49" charset="-128"/>
              </a:rPr>
              <a:t>2</a:t>
            </a:r>
            <a:r>
              <a:rPr lang="en-US" sz="1400" b="1" dirty="0" smtClean="0">
                <a:ea typeface="MS Mincho" pitchFamily="49" charset="-128"/>
              </a:rPr>
              <a:t>1 </a:t>
            </a:r>
            <a:r>
              <a:rPr lang="en-US" sz="1400" b="1" dirty="0">
                <a:ea typeface="MS Mincho" pitchFamily="49" charset="-128"/>
              </a:rPr>
              <a:t>Spectral characteristics of sources, filters, detectors, and combinations thereof </a:t>
            </a:r>
            <a:r>
              <a:rPr lang="en-US" sz="1400" dirty="0">
                <a:ea typeface="MS Mincho" pitchFamily="49" charset="-128"/>
              </a:rPr>
              <a:t> (a) Light sources, Tungsten (W) at 3000 K has a broad spectral output. At 2000 K, output is lower at all wavelengths and peak output shifts to longer wavelengths. Light-emitting diodes yield a narrow spectral output with </a:t>
            </a:r>
            <a:r>
              <a:rPr lang="en-US" sz="1400" dirty="0" err="1">
                <a:ea typeface="MS Mincho" pitchFamily="49" charset="-128"/>
              </a:rPr>
              <a:t>GaAs</a:t>
            </a:r>
            <a:r>
              <a:rPr lang="en-US" sz="1400" dirty="0">
                <a:ea typeface="MS Mincho" pitchFamily="49" charset="-128"/>
              </a:rPr>
              <a:t> in the infrared, </a:t>
            </a:r>
            <a:r>
              <a:rPr lang="en-US" sz="1400" dirty="0" err="1">
                <a:ea typeface="MS Mincho" pitchFamily="49" charset="-128"/>
              </a:rPr>
              <a:t>GaP</a:t>
            </a:r>
            <a:r>
              <a:rPr lang="en-US" sz="1400" dirty="0">
                <a:ea typeface="MS Mincho" pitchFamily="49" charset="-128"/>
              </a:rPr>
              <a:t> in the red, and </a:t>
            </a:r>
            <a:r>
              <a:rPr lang="en-US" sz="1400" dirty="0" err="1">
                <a:ea typeface="MS Mincho" pitchFamily="49" charset="-128"/>
              </a:rPr>
              <a:t>GaAsP</a:t>
            </a:r>
            <a:r>
              <a:rPr lang="en-US" sz="1400" dirty="0">
                <a:ea typeface="MS Mincho" pitchFamily="49" charset="-128"/>
              </a:rPr>
              <a:t> in the green. Monochromatic outputs from common lasers are shown by dashed lines: </a:t>
            </a:r>
            <a:r>
              <a:rPr lang="en-US" sz="1400" dirty="0" err="1">
                <a:ea typeface="MS Mincho" pitchFamily="49" charset="-128"/>
              </a:rPr>
              <a:t>Ar</a:t>
            </a:r>
            <a:r>
              <a:rPr lang="en-US" sz="1400" dirty="0">
                <a:ea typeface="MS Mincho" pitchFamily="49" charset="-128"/>
              </a:rPr>
              <a:t>, 515 nm; </a:t>
            </a:r>
            <a:r>
              <a:rPr lang="en-US" sz="1400" dirty="0" err="1">
                <a:ea typeface="MS Mincho" pitchFamily="49" charset="-128"/>
              </a:rPr>
              <a:t>HeNe</a:t>
            </a:r>
            <a:r>
              <a:rPr lang="en-US" sz="1400" dirty="0">
                <a:ea typeface="MS Mincho" pitchFamily="49" charset="-128"/>
              </a:rPr>
              <a:t>, 633 nm; ruby, 693 nm; </a:t>
            </a:r>
            <a:r>
              <a:rPr lang="en-US" sz="1400" dirty="0" err="1">
                <a:ea typeface="MS Mincho" pitchFamily="49" charset="-128"/>
              </a:rPr>
              <a:t>Nd</a:t>
            </a:r>
            <a:r>
              <a:rPr lang="en-US" sz="1400" dirty="0">
                <a:ea typeface="MS Mincho" pitchFamily="49" charset="-128"/>
              </a:rPr>
              <a:t>, 1064 nm; CO</a:t>
            </a:r>
            <a:r>
              <a:rPr lang="en-US" sz="1400" baseline="-25000" dirty="0">
                <a:ea typeface="MS Mincho" pitchFamily="49" charset="-128"/>
              </a:rPr>
              <a:t>2</a:t>
            </a:r>
            <a:r>
              <a:rPr lang="en-US" sz="1400" dirty="0">
                <a:ea typeface="MS Mincho" pitchFamily="49" charset="-128"/>
              </a:rPr>
              <a:t> (</a:t>
            </a:r>
            <a:r>
              <a:rPr lang="en-US" sz="1400" dirty="0" err="1">
                <a:ea typeface="MS Mincho" pitchFamily="49" charset="-128"/>
              </a:rPr>
              <a:t>notshown</a:t>
            </a:r>
            <a:r>
              <a:rPr lang="en-US" sz="1400" dirty="0">
                <a:ea typeface="MS Mincho" pitchFamily="49" charset="-128"/>
              </a:rPr>
              <a:t>), 10600 nm. (b) Filters. A Corning 5-65 glass filter passes a blue wavelength band. A Kodak 87 gelatin filter passes infrared and blocks visible wavelengths. Germanium lenses pass long wavelengths that cannot be passed by glass. Hemoglobin </a:t>
            </a:r>
            <a:r>
              <a:rPr lang="en-US" sz="1400" dirty="0" err="1">
                <a:ea typeface="MS Mincho" pitchFamily="49" charset="-128"/>
              </a:rPr>
              <a:t>Hb</a:t>
            </a:r>
            <a:r>
              <a:rPr lang="en-US" sz="1400" dirty="0">
                <a:ea typeface="MS Mincho" pitchFamily="49" charset="-128"/>
              </a:rPr>
              <a:t> and </a:t>
            </a:r>
            <a:r>
              <a:rPr lang="en-US" sz="1400" dirty="0" err="1">
                <a:ea typeface="MS Mincho" pitchFamily="49" charset="-128"/>
              </a:rPr>
              <a:t>oxyhemoglobin</a:t>
            </a:r>
            <a:r>
              <a:rPr lang="en-US" sz="1400" dirty="0">
                <a:ea typeface="MS Mincho" pitchFamily="49" charset="-128"/>
              </a:rPr>
              <a:t> </a:t>
            </a:r>
            <a:r>
              <a:rPr lang="en-US" sz="1400" dirty="0" err="1">
                <a:ea typeface="MS Mincho" pitchFamily="49" charset="-128"/>
              </a:rPr>
              <a:t>HbO</a:t>
            </a:r>
            <a:r>
              <a:rPr lang="en-US" sz="1400" dirty="0">
                <a:ea typeface="MS Mincho" pitchFamily="49" charset="-128"/>
              </a:rPr>
              <a:t> pass equally at 805 nm and have maximal difference at 660 nm. (c) Detectors. The S4 response is a typical phototube response. The eye has a relatively narrow response, with colors indicated by VBGYOR. </a:t>
            </a:r>
            <a:r>
              <a:rPr lang="en-US" sz="1400" dirty="0" err="1">
                <a:ea typeface="MS Mincho" pitchFamily="49" charset="-128"/>
              </a:rPr>
              <a:t>CdS</a:t>
            </a:r>
            <a:r>
              <a:rPr lang="en-US" sz="1400" dirty="0">
                <a:ea typeface="MS Mincho" pitchFamily="49" charset="-128"/>
              </a:rPr>
              <a:t> plus a filter has a response that closely matches that of the eye. Si p-n junctions are widely used. </a:t>
            </a:r>
            <a:r>
              <a:rPr lang="en-US" sz="1400" dirty="0" err="1">
                <a:ea typeface="MS Mincho" pitchFamily="49" charset="-128"/>
              </a:rPr>
              <a:t>PbS</a:t>
            </a:r>
            <a:r>
              <a:rPr lang="en-US" sz="1400" dirty="0">
                <a:ea typeface="MS Mincho" pitchFamily="49" charset="-128"/>
              </a:rPr>
              <a:t> is a sensitive infrared detector. </a:t>
            </a:r>
            <a:r>
              <a:rPr lang="en-US" sz="1400" dirty="0" err="1">
                <a:ea typeface="MS Mincho" pitchFamily="49" charset="-128"/>
              </a:rPr>
              <a:t>InSb</a:t>
            </a:r>
            <a:r>
              <a:rPr lang="en-US" sz="1400" dirty="0">
                <a:ea typeface="MS Mincho" pitchFamily="49" charset="-128"/>
              </a:rPr>
              <a:t> is useful in far infrared. Note: These are only relative responses. Peak responses of different detectors differ by 107. (d) Combination. Indicated curves from (a), (b), and (c) are multiplied at each wavelength to yield (d), which shows how well source, filter, and detector are matched. (e) Photon energy: If it is less than 1 </a:t>
            </a:r>
            <a:r>
              <a:rPr lang="en-US" sz="1400" dirty="0" err="1">
                <a:ea typeface="MS Mincho" pitchFamily="49" charset="-128"/>
              </a:rPr>
              <a:t>eV</a:t>
            </a:r>
            <a:r>
              <a:rPr lang="en-US" sz="1400" dirty="0">
                <a:ea typeface="MS Mincho" pitchFamily="49" charset="-128"/>
              </a:rPr>
              <a:t>, it is too weak to cause current flow in Si p-n junctions.</a:t>
            </a:r>
            <a:endParaRPr lang="en-US" sz="1400" dirty="0">
              <a:cs typeface="Courier New" pitchFamily="49" charset="0"/>
            </a:endParaRPr>
          </a:p>
        </p:txBody>
      </p:sp>
      <p:pic>
        <p:nvPicPr>
          <p:cNvPr id="105476" name="Picture 4" descr="FIG2-18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28600"/>
            <a:ext cx="4076700" cy="592613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130</a:t>
            </a:fld>
            <a:endParaRPr lang="en-US"/>
          </a:p>
        </p:txBody>
      </p:sp>
    </p:spTree>
    <p:extLst>
      <p:ext uri="{BB962C8B-B14F-4D97-AF65-F5344CB8AC3E}">
        <p14:creationId xmlns:p14="http://schemas.microsoft.com/office/powerpoint/2010/main" val="285164727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683568" y="5445224"/>
            <a:ext cx="7772400" cy="914400"/>
          </a:xfrm>
        </p:spPr>
        <p:txBody>
          <a:bodyPr>
            <a:normAutofit fontScale="90000"/>
          </a:bodyPr>
          <a:lstStyle/>
          <a:p>
            <a:r>
              <a:rPr lang="en-US" sz="1800" b="1" dirty="0">
                <a:ea typeface="MS Mincho" pitchFamily="49" charset="-128"/>
              </a:rPr>
              <a:t>Figure </a:t>
            </a:r>
            <a:r>
              <a:rPr lang="en-US" sz="1800" b="1" dirty="0" smtClean="0">
                <a:ea typeface="MS Mincho" pitchFamily="49" charset="-128"/>
              </a:rPr>
              <a:t>2.</a:t>
            </a:r>
            <a:r>
              <a:rPr lang="tr-TR" sz="1800" b="1" dirty="0" smtClean="0">
                <a:ea typeface="MS Mincho" pitchFamily="49" charset="-128"/>
              </a:rPr>
              <a:t>22</a:t>
            </a:r>
            <a:r>
              <a:rPr lang="en-US" sz="1800" b="1" dirty="0" smtClean="0">
                <a:ea typeface="MS Mincho" pitchFamily="49" charset="-128"/>
              </a:rPr>
              <a:t> </a:t>
            </a:r>
            <a:r>
              <a:rPr lang="en-US" sz="1800" b="1" dirty="0">
                <a:ea typeface="MS Mincho" pitchFamily="49" charset="-128"/>
              </a:rPr>
              <a:t>Forward characteristics for p-n junctions.</a:t>
            </a:r>
            <a:r>
              <a:rPr lang="en-US" sz="1800" dirty="0">
                <a:ea typeface="MS Mincho" pitchFamily="49" charset="-128"/>
              </a:rPr>
              <a:t> Ordinary silicon diodes have a </a:t>
            </a:r>
            <a:r>
              <a:rPr lang="en-US" sz="1800" dirty="0">
                <a:cs typeface="Courier New" pitchFamily="49" charset="0"/>
              </a:rPr>
              <a:t/>
            </a:r>
            <a:br>
              <a:rPr lang="en-US" sz="1800" dirty="0">
                <a:cs typeface="Courier New" pitchFamily="49" charset="0"/>
              </a:rPr>
            </a:br>
            <a:r>
              <a:rPr lang="en-US" sz="1800" dirty="0">
                <a:ea typeface="MS Mincho" pitchFamily="49" charset="-128"/>
              </a:rPr>
              <a:t>band gap of 1.1 </a:t>
            </a:r>
            <a:r>
              <a:rPr lang="en-US" sz="1800" dirty="0" err="1">
                <a:ea typeface="MS Mincho" pitchFamily="49" charset="-128"/>
              </a:rPr>
              <a:t>eV</a:t>
            </a:r>
            <a:r>
              <a:rPr lang="en-US" sz="1800" dirty="0">
                <a:ea typeface="MS Mincho" pitchFamily="49" charset="-128"/>
              </a:rPr>
              <a:t> and are inefficient radiators in the near-infrared. </a:t>
            </a:r>
            <a:r>
              <a:rPr lang="en-US" sz="1800" dirty="0" err="1">
                <a:ea typeface="MS Mincho" pitchFamily="49" charset="-128"/>
              </a:rPr>
              <a:t>GaAs</a:t>
            </a:r>
            <a:r>
              <a:rPr lang="en-US" sz="1800" dirty="0">
                <a:ea typeface="MS Mincho" pitchFamily="49" charset="-128"/>
              </a:rPr>
              <a:t> has a band gap of 1.44 </a:t>
            </a:r>
            <a:r>
              <a:rPr lang="en-US" sz="1800" dirty="0" err="1">
                <a:ea typeface="MS Mincho" pitchFamily="49" charset="-128"/>
              </a:rPr>
              <a:t>eV</a:t>
            </a:r>
            <a:r>
              <a:rPr lang="en-US" sz="1800" dirty="0">
                <a:ea typeface="MS Mincho" pitchFamily="49" charset="-128"/>
              </a:rPr>
              <a:t> and radiates at 900 nm. </a:t>
            </a:r>
            <a:r>
              <a:rPr lang="en-US" sz="1800" dirty="0" err="1">
                <a:ea typeface="MS Mincho" pitchFamily="49" charset="-128"/>
              </a:rPr>
              <a:t>GaP</a:t>
            </a:r>
            <a:r>
              <a:rPr lang="en-US" sz="1800" dirty="0">
                <a:ea typeface="MS Mincho" pitchFamily="49" charset="-128"/>
              </a:rPr>
              <a:t> has a band gap of 2.26 </a:t>
            </a:r>
            <a:r>
              <a:rPr lang="en-US" sz="1800" dirty="0" err="1">
                <a:ea typeface="MS Mincho" pitchFamily="49" charset="-128"/>
              </a:rPr>
              <a:t>eV</a:t>
            </a:r>
            <a:r>
              <a:rPr lang="en-US" sz="1800" dirty="0">
                <a:ea typeface="MS Mincho" pitchFamily="49" charset="-128"/>
              </a:rPr>
              <a:t> and radiates at 700 nm.</a:t>
            </a:r>
            <a:r>
              <a:rPr lang="en-US" sz="1800" dirty="0">
                <a:latin typeface="Courier New" pitchFamily="49" charset="0"/>
                <a:ea typeface="MS Mincho" pitchFamily="49" charset="-128"/>
              </a:rPr>
              <a:t> </a:t>
            </a:r>
            <a:endParaRPr lang="en-US" sz="1800" dirty="0">
              <a:latin typeface="Courier New" pitchFamily="49" charset="0"/>
              <a:cs typeface="Courier New" pitchFamily="49" charset="0"/>
            </a:endParaRPr>
          </a:p>
        </p:txBody>
      </p:sp>
      <p:pic>
        <p:nvPicPr>
          <p:cNvPr id="106501" name="Picture 5" descr="FIG2-19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28600"/>
            <a:ext cx="6400800" cy="49403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131</a:t>
            </a:fld>
            <a:endParaRPr lang="en-US"/>
          </a:p>
        </p:txBody>
      </p:sp>
    </p:spTree>
    <p:extLst>
      <p:ext uri="{BB962C8B-B14F-4D97-AF65-F5344CB8AC3E}">
        <p14:creationId xmlns:p14="http://schemas.microsoft.com/office/powerpoint/2010/main" val="90179012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z="1800" b="1" dirty="0">
                <a:ea typeface="MS Mincho" pitchFamily="49" charset="-128"/>
              </a:rPr>
              <a:t>Figure </a:t>
            </a:r>
            <a:r>
              <a:rPr lang="en-US" sz="1800" b="1" dirty="0" smtClean="0">
                <a:ea typeface="MS Mincho" pitchFamily="49" charset="-128"/>
              </a:rPr>
              <a:t>2.2</a:t>
            </a:r>
            <a:r>
              <a:rPr lang="tr-TR" sz="1800" b="1" dirty="0" smtClean="0">
                <a:ea typeface="MS Mincho" pitchFamily="49" charset="-128"/>
              </a:rPr>
              <a:t>3</a:t>
            </a:r>
            <a:r>
              <a:rPr lang="en-US" sz="1800" b="1" dirty="0" smtClean="0">
                <a:ea typeface="MS Mincho" pitchFamily="49" charset="-128"/>
              </a:rPr>
              <a:t> </a:t>
            </a:r>
            <a:r>
              <a:rPr lang="en-US" sz="1800" b="1" dirty="0">
                <a:ea typeface="MS Mincho" pitchFamily="49" charset="-128"/>
              </a:rPr>
              <a:t>Fiber optics.</a:t>
            </a:r>
            <a:r>
              <a:rPr lang="en-US" sz="1800" dirty="0">
                <a:ea typeface="MS Mincho" pitchFamily="49" charset="-128"/>
              </a:rPr>
              <a:t> The solid line shows refraction of rays that escape through the wall of the fiber. The dashed line shows total internal reflection within a fiber.</a:t>
            </a:r>
            <a:r>
              <a:rPr lang="en-US" sz="1800" dirty="0">
                <a:latin typeface="Courier New" pitchFamily="49" charset="0"/>
                <a:ea typeface="MS Mincho" pitchFamily="49" charset="-128"/>
              </a:rPr>
              <a:t> </a:t>
            </a:r>
            <a:endParaRPr lang="en-US" sz="1800" dirty="0">
              <a:latin typeface="Courier New" pitchFamily="49" charset="0"/>
              <a:cs typeface="Courier New" pitchFamily="49" charset="0"/>
            </a:endParaRPr>
          </a:p>
        </p:txBody>
      </p:sp>
      <p:grpSp>
        <p:nvGrpSpPr>
          <p:cNvPr id="2" name="Group 1"/>
          <p:cNvGrpSpPr/>
          <p:nvPr/>
        </p:nvGrpSpPr>
        <p:grpSpPr>
          <a:xfrm>
            <a:off x="467544" y="1643484"/>
            <a:ext cx="8208912" cy="4809852"/>
            <a:chOff x="1404938" y="1643484"/>
            <a:chExt cx="6334125" cy="3441700"/>
          </a:xfrm>
        </p:grpSpPr>
        <p:sp>
          <p:nvSpPr>
            <p:cNvPr id="107525" name="Line 5"/>
            <p:cNvSpPr>
              <a:spLocks noChangeAspect="1" noChangeShapeType="1"/>
            </p:cNvSpPr>
            <p:nvPr/>
          </p:nvSpPr>
          <p:spPr bwMode="auto">
            <a:xfrm>
              <a:off x="2714625" y="1668884"/>
              <a:ext cx="3175" cy="34163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26" name="Line 6"/>
            <p:cNvSpPr>
              <a:spLocks noChangeAspect="1" noChangeShapeType="1"/>
            </p:cNvSpPr>
            <p:nvPr/>
          </p:nvSpPr>
          <p:spPr bwMode="auto">
            <a:xfrm flipV="1">
              <a:off x="3475038" y="3600872"/>
              <a:ext cx="3175" cy="3238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27" name="Line 7"/>
            <p:cNvSpPr>
              <a:spLocks noChangeAspect="1" noChangeShapeType="1"/>
            </p:cNvSpPr>
            <p:nvPr/>
          </p:nvSpPr>
          <p:spPr bwMode="auto">
            <a:xfrm flipV="1">
              <a:off x="3475038" y="3477047"/>
              <a:ext cx="3175" cy="746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28" name="Line 8"/>
            <p:cNvSpPr>
              <a:spLocks noChangeAspect="1" noChangeShapeType="1"/>
            </p:cNvSpPr>
            <p:nvPr/>
          </p:nvSpPr>
          <p:spPr bwMode="auto">
            <a:xfrm flipV="1">
              <a:off x="3475038" y="3102397"/>
              <a:ext cx="3175" cy="3238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29" name="Line 9"/>
            <p:cNvSpPr>
              <a:spLocks noChangeAspect="1" noChangeShapeType="1"/>
            </p:cNvSpPr>
            <p:nvPr/>
          </p:nvSpPr>
          <p:spPr bwMode="auto">
            <a:xfrm flipV="1">
              <a:off x="3475038" y="2976984"/>
              <a:ext cx="3175" cy="762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0" name="Line 10"/>
            <p:cNvSpPr>
              <a:spLocks noChangeAspect="1" noChangeShapeType="1"/>
            </p:cNvSpPr>
            <p:nvPr/>
          </p:nvSpPr>
          <p:spPr bwMode="auto">
            <a:xfrm flipV="1">
              <a:off x="3475038" y="2603922"/>
              <a:ext cx="3175" cy="3238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1" name="Line 11"/>
            <p:cNvSpPr>
              <a:spLocks noChangeAspect="1" noChangeShapeType="1"/>
            </p:cNvSpPr>
            <p:nvPr/>
          </p:nvSpPr>
          <p:spPr bwMode="auto">
            <a:xfrm flipV="1">
              <a:off x="3475038" y="2478509"/>
              <a:ext cx="3175" cy="746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2" name="Line 12"/>
            <p:cNvSpPr>
              <a:spLocks noChangeAspect="1" noChangeShapeType="1"/>
            </p:cNvSpPr>
            <p:nvPr/>
          </p:nvSpPr>
          <p:spPr bwMode="auto">
            <a:xfrm flipV="1">
              <a:off x="3475038" y="2105447"/>
              <a:ext cx="3175" cy="3238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3" name="Line 13"/>
            <p:cNvSpPr>
              <a:spLocks noChangeAspect="1" noChangeShapeType="1"/>
            </p:cNvSpPr>
            <p:nvPr/>
          </p:nvSpPr>
          <p:spPr bwMode="auto">
            <a:xfrm flipV="1">
              <a:off x="3475038" y="1980034"/>
              <a:ext cx="3175" cy="746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4" name="Line 14"/>
            <p:cNvSpPr>
              <a:spLocks noChangeAspect="1" noChangeShapeType="1"/>
            </p:cNvSpPr>
            <p:nvPr/>
          </p:nvSpPr>
          <p:spPr bwMode="auto">
            <a:xfrm flipV="1">
              <a:off x="3475038" y="1668884"/>
              <a:ext cx="3175" cy="2619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5" name="Line 15"/>
            <p:cNvSpPr>
              <a:spLocks noChangeAspect="1" noChangeShapeType="1"/>
            </p:cNvSpPr>
            <p:nvPr/>
          </p:nvSpPr>
          <p:spPr bwMode="auto">
            <a:xfrm>
              <a:off x="2714625" y="2640434"/>
              <a:ext cx="496252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6" name="Line 16"/>
            <p:cNvSpPr>
              <a:spLocks noChangeAspect="1" noChangeShapeType="1"/>
            </p:cNvSpPr>
            <p:nvPr/>
          </p:nvSpPr>
          <p:spPr bwMode="auto">
            <a:xfrm>
              <a:off x="1404938"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7" name="Line 17"/>
            <p:cNvSpPr>
              <a:spLocks noChangeAspect="1" noChangeShapeType="1"/>
            </p:cNvSpPr>
            <p:nvPr/>
          </p:nvSpPr>
          <p:spPr bwMode="auto">
            <a:xfrm>
              <a:off x="19542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8" name="Line 18"/>
            <p:cNvSpPr>
              <a:spLocks noChangeAspect="1" noChangeShapeType="1"/>
            </p:cNvSpPr>
            <p:nvPr/>
          </p:nvSpPr>
          <p:spPr bwMode="auto">
            <a:xfrm>
              <a:off x="2078038"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39" name="Line 19"/>
            <p:cNvSpPr>
              <a:spLocks noChangeAspect="1" noChangeShapeType="1"/>
            </p:cNvSpPr>
            <p:nvPr/>
          </p:nvSpPr>
          <p:spPr bwMode="auto">
            <a:xfrm>
              <a:off x="26273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0" name="Line 20"/>
            <p:cNvSpPr>
              <a:spLocks noChangeAspect="1" noChangeShapeType="1"/>
            </p:cNvSpPr>
            <p:nvPr/>
          </p:nvSpPr>
          <p:spPr bwMode="auto">
            <a:xfrm>
              <a:off x="2751138"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1" name="Line 21"/>
            <p:cNvSpPr>
              <a:spLocks noChangeAspect="1" noChangeShapeType="1"/>
            </p:cNvSpPr>
            <p:nvPr/>
          </p:nvSpPr>
          <p:spPr bwMode="auto">
            <a:xfrm>
              <a:off x="33004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2" name="Line 22"/>
            <p:cNvSpPr>
              <a:spLocks noChangeAspect="1" noChangeShapeType="1"/>
            </p:cNvSpPr>
            <p:nvPr/>
          </p:nvSpPr>
          <p:spPr bwMode="auto">
            <a:xfrm>
              <a:off x="3429000" y="3396084"/>
              <a:ext cx="50006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3" name="Line 23"/>
            <p:cNvSpPr>
              <a:spLocks noChangeAspect="1" noChangeShapeType="1"/>
            </p:cNvSpPr>
            <p:nvPr/>
          </p:nvSpPr>
          <p:spPr bwMode="auto">
            <a:xfrm>
              <a:off x="39735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4" name="Line 24"/>
            <p:cNvSpPr>
              <a:spLocks noChangeAspect="1" noChangeShapeType="1"/>
            </p:cNvSpPr>
            <p:nvPr/>
          </p:nvSpPr>
          <p:spPr bwMode="auto">
            <a:xfrm>
              <a:off x="4098925"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5" name="Line 25"/>
            <p:cNvSpPr>
              <a:spLocks noChangeAspect="1" noChangeShapeType="1"/>
            </p:cNvSpPr>
            <p:nvPr/>
          </p:nvSpPr>
          <p:spPr bwMode="auto">
            <a:xfrm>
              <a:off x="46466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6" name="Line 26"/>
            <p:cNvSpPr>
              <a:spLocks noChangeAspect="1" noChangeShapeType="1"/>
            </p:cNvSpPr>
            <p:nvPr/>
          </p:nvSpPr>
          <p:spPr bwMode="auto">
            <a:xfrm>
              <a:off x="4772025"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7" name="Line 27"/>
            <p:cNvSpPr>
              <a:spLocks noChangeAspect="1" noChangeShapeType="1"/>
            </p:cNvSpPr>
            <p:nvPr/>
          </p:nvSpPr>
          <p:spPr bwMode="auto">
            <a:xfrm>
              <a:off x="5319713" y="3389734"/>
              <a:ext cx="74612"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8" name="Line 28"/>
            <p:cNvSpPr>
              <a:spLocks noChangeAspect="1" noChangeShapeType="1"/>
            </p:cNvSpPr>
            <p:nvPr/>
          </p:nvSpPr>
          <p:spPr bwMode="auto">
            <a:xfrm>
              <a:off x="5445125"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49" name="Line 29"/>
            <p:cNvSpPr>
              <a:spLocks noChangeAspect="1" noChangeShapeType="1"/>
            </p:cNvSpPr>
            <p:nvPr/>
          </p:nvSpPr>
          <p:spPr bwMode="auto">
            <a:xfrm>
              <a:off x="5992813" y="3389734"/>
              <a:ext cx="76200"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0" name="Line 30"/>
            <p:cNvSpPr>
              <a:spLocks noChangeAspect="1" noChangeShapeType="1"/>
            </p:cNvSpPr>
            <p:nvPr/>
          </p:nvSpPr>
          <p:spPr bwMode="auto">
            <a:xfrm>
              <a:off x="6118225"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1" name="Line 31"/>
            <p:cNvSpPr>
              <a:spLocks noChangeAspect="1" noChangeShapeType="1"/>
            </p:cNvSpPr>
            <p:nvPr/>
          </p:nvSpPr>
          <p:spPr bwMode="auto">
            <a:xfrm>
              <a:off x="6667500" y="3389734"/>
              <a:ext cx="7461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2" name="Line 32"/>
            <p:cNvSpPr>
              <a:spLocks noChangeAspect="1" noChangeShapeType="1"/>
            </p:cNvSpPr>
            <p:nvPr/>
          </p:nvSpPr>
          <p:spPr bwMode="auto">
            <a:xfrm>
              <a:off x="6791325" y="3389734"/>
              <a:ext cx="4984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3" name="Line 33"/>
            <p:cNvSpPr>
              <a:spLocks noChangeAspect="1" noChangeShapeType="1"/>
            </p:cNvSpPr>
            <p:nvPr/>
          </p:nvSpPr>
          <p:spPr bwMode="auto">
            <a:xfrm>
              <a:off x="7340600" y="3389734"/>
              <a:ext cx="74613"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4" name="Line 34"/>
            <p:cNvSpPr>
              <a:spLocks noChangeAspect="1" noChangeShapeType="1"/>
            </p:cNvSpPr>
            <p:nvPr/>
          </p:nvSpPr>
          <p:spPr bwMode="auto">
            <a:xfrm>
              <a:off x="7464425" y="3389734"/>
              <a:ext cx="21272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5" name="Line 35"/>
            <p:cNvSpPr>
              <a:spLocks noChangeAspect="1" noChangeShapeType="1"/>
            </p:cNvSpPr>
            <p:nvPr/>
          </p:nvSpPr>
          <p:spPr bwMode="auto">
            <a:xfrm>
              <a:off x="2714625" y="4124747"/>
              <a:ext cx="496252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6" name="Line 36"/>
            <p:cNvSpPr>
              <a:spLocks noChangeAspect="1" noChangeShapeType="1"/>
            </p:cNvSpPr>
            <p:nvPr/>
          </p:nvSpPr>
          <p:spPr bwMode="auto">
            <a:xfrm flipH="1">
              <a:off x="7458075" y="3875509"/>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7" name="Line 37"/>
            <p:cNvSpPr>
              <a:spLocks noChangeAspect="1" noChangeShapeType="1"/>
            </p:cNvSpPr>
            <p:nvPr/>
          </p:nvSpPr>
          <p:spPr bwMode="auto">
            <a:xfrm flipH="1">
              <a:off x="7259638" y="3975522"/>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58" name="Freeform 38"/>
            <p:cNvSpPr>
              <a:spLocks noChangeAspect="1"/>
            </p:cNvSpPr>
            <p:nvPr/>
          </p:nvSpPr>
          <p:spPr bwMode="auto">
            <a:xfrm>
              <a:off x="7059613" y="4081884"/>
              <a:ext cx="155575" cy="42863"/>
            </a:xfrm>
            <a:custGeom>
              <a:avLst/>
              <a:gdLst>
                <a:gd name="T0" fmla="*/ 50 w 50"/>
                <a:gd name="T1" fmla="*/ 0 h 14"/>
                <a:gd name="T2" fmla="*/ 22 w 50"/>
                <a:gd name="T3" fmla="*/ 14 h 14"/>
                <a:gd name="T4" fmla="*/ 0 w 50"/>
                <a:gd name="T5" fmla="*/ 2 h 14"/>
              </a:gdLst>
              <a:ahLst/>
              <a:cxnLst>
                <a:cxn ang="0">
                  <a:pos x="T0" y="T1"/>
                </a:cxn>
                <a:cxn ang="0">
                  <a:pos x="T2" y="T3"/>
                </a:cxn>
                <a:cxn ang="0">
                  <a:pos x="T4" y="T5"/>
                </a:cxn>
              </a:cxnLst>
              <a:rect l="0" t="0" r="r" b="b"/>
              <a:pathLst>
                <a:path w="50" h="14">
                  <a:moveTo>
                    <a:pt x="50" y="0"/>
                  </a:moveTo>
                  <a:lnTo>
                    <a:pt x="22" y="14"/>
                  </a:lnTo>
                  <a:lnTo>
                    <a:pt x="0" y="2"/>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59" name="Line 39"/>
            <p:cNvSpPr>
              <a:spLocks noChangeAspect="1" noChangeShapeType="1"/>
            </p:cNvSpPr>
            <p:nvPr/>
          </p:nvSpPr>
          <p:spPr bwMode="auto">
            <a:xfrm flipH="1" flipV="1">
              <a:off x="6859588" y="3988222"/>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0" name="Line 40"/>
            <p:cNvSpPr>
              <a:spLocks noChangeAspect="1" noChangeShapeType="1"/>
            </p:cNvSpPr>
            <p:nvPr/>
          </p:nvSpPr>
          <p:spPr bwMode="auto">
            <a:xfrm flipH="1" flipV="1">
              <a:off x="6661150" y="3888209"/>
              <a:ext cx="155575" cy="746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1" name="Line 41"/>
            <p:cNvSpPr>
              <a:spLocks noChangeAspect="1" noChangeShapeType="1"/>
            </p:cNvSpPr>
            <p:nvPr/>
          </p:nvSpPr>
          <p:spPr bwMode="auto">
            <a:xfrm flipH="1" flipV="1">
              <a:off x="6461125" y="3781847"/>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2" name="Line 42"/>
            <p:cNvSpPr>
              <a:spLocks noChangeAspect="1" noChangeShapeType="1"/>
            </p:cNvSpPr>
            <p:nvPr/>
          </p:nvSpPr>
          <p:spPr bwMode="auto">
            <a:xfrm flipH="1" flipV="1">
              <a:off x="6261100" y="3681834"/>
              <a:ext cx="155575" cy="746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3" name="Line 43"/>
            <p:cNvSpPr>
              <a:spLocks noChangeAspect="1" noChangeShapeType="1"/>
            </p:cNvSpPr>
            <p:nvPr/>
          </p:nvSpPr>
          <p:spPr bwMode="auto">
            <a:xfrm flipH="1" flipV="1">
              <a:off x="6062663" y="3577059"/>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4" name="Line 44"/>
            <p:cNvSpPr>
              <a:spLocks noChangeAspect="1" noChangeShapeType="1"/>
            </p:cNvSpPr>
            <p:nvPr/>
          </p:nvSpPr>
          <p:spPr bwMode="auto">
            <a:xfrm flipH="1" flipV="1">
              <a:off x="5862638" y="3477047"/>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5" name="Line 45"/>
            <p:cNvSpPr>
              <a:spLocks noChangeAspect="1" noChangeShapeType="1"/>
            </p:cNvSpPr>
            <p:nvPr/>
          </p:nvSpPr>
          <p:spPr bwMode="auto">
            <a:xfrm flipH="1" flipV="1">
              <a:off x="5662613" y="3370684"/>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6" name="Line 46"/>
            <p:cNvSpPr>
              <a:spLocks noChangeAspect="1" noChangeShapeType="1"/>
            </p:cNvSpPr>
            <p:nvPr/>
          </p:nvSpPr>
          <p:spPr bwMode="auto">
            <a:xfrm flipH="1" flipV="1">
              <a:off x="5464175" y="3270672"/>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7" name="Line 47"/>
            <p:cNvSpPr>
              <a:spLocks noChangeAspect="1" noChangeShapeType="1"/>
            </p:cNvSpPr>
            <p:nvPr/>
          </p:nvSpPr>
          <p:spPr bwMode="auto">
            <a:xfrm flipH="1" flipV="1">
              <a:off x="5264150" y="3164309"/>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8" name="Line 48"/>
            <p:cNvSpPr>
              <a:spLocks noChangeAspect="1" noChangeShapeType="1"/>
            </p:cNvSpPr>
            <p:nvPr/>
          </p:nvSpPr>
          <p:spPr bwMode="auto">
            <a:xfrm flipH="1" flipV="1">
              <a:off x="5064125" y="3064297"/>
              <a:ext cx="155575" cy="8255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69" name="Line 49"/>
            <p:cNvSpPr>
              <a:spLocks noChangeAspect="1" noChangeShapeType="1"/>
            </p:cNvSpPr>
            <p:nvPr/>
          </p:nvSpPr>
          <p:spPr bwMode="auto">
            <a:xfrm flipH="1" flipV="1">
              <a:off x="4865688" y="2965872"/>
              <a:ext cx="155575" cy="7461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0" name="Line 50"/>
            <p:cNvSpPr>
              <a:spLocks noChangeAspect="1" noChangeShapeType="1"/>
            </p:cNvSpPr>
            <p:nvPr/>
          </p:nvSpPr>
          <p:spPr bwMode="auto">
            <a:xfrm flipH="1" flipV="1">
              <a:off x="4665663" y="2859509"/>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1" name="Line 51"/>
            <p:cNvSpPr>
              <a:spLocks noChangeAspect="1" noChangeShapeType="1"/>
            </p:cNvSpPr>
            <p:nvPr/>
          </p:nvSpPr>
          <p:spPr bwMode="auto">
            <a:xfrm flipH="1" flipV="1">
              <a:off x="4465638" y="2759497"/>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2" name="Line 52"/>
            <p:cNvSpPr>
              <a:spLocks noChangeAspect="1" noChangeShapeType="1"/>
            </p:cNvSpPr>
            <p:nvPr/>
          </p:nvSpPr>
          <p:spPr bwMode="auto">
            <a:xfrm flipH="1" flipV="1">
              <a:off x="4267200" y="2653134"/>
              <a:ext cx="14922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3" name="Line 53"/>
            <p:cNvSpPr>
              <a:spLocks noChangeAspect="1" noChangeShapeType="1"/>
            </p:cNvSpPr>
            <p:nvPr/>
          </p:nvSpPr>
          <p:spPr bwMode="auto">
            <a:xfrm flipH="1">
              <a:off x="4060825" y="2646784"/>
              <a:ext cx="155575" cy="809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4" name="Line 54"/>
            <p:cNvSpPr>
              <a:spLocks noChangeAspect="1" noChangeShapeType="1"/>
            </p:cNvSpPr>
            <p:nvPr/>
          </p:nvSpPr>
          <p:spPr bwMode="auto">
            <a:xfrm flipH="1">
              <a:off x="3860800" y="2746797"/>
              <a:ext cx="155575" cy="809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5" name="Line 55"/>
            <p:cNvSpPr>
              <a:spLocks noChangeAspect="1" noChangeShapeType="1"/>
            </p:cNvSpPr>
            <p:nvPr/>
          </p:nvSpPr>
          <p:spPr bwMode="auto">
            <a:xfrm flipH="1">
              <a:off x="3662363" y="2846809"/>
              <a:ext cx="155575" cy="746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6" name="Line 56"/>
            <p:cNvSpPr>
              <a:spLocks noChangeAspect="1" noChangeShapeType="1"/>
            </p:cNvSpPr>
            <p:nvPr/>
          </p:nvSpPr>
          <p:spPr bwMode="auto">
            <a:xfrm flipH="1">
              <a:off x="3455988" y="2946822"/>
              <a:ext cx="161925" cy="7461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7" name="Line 57"/>
            <p:cNvSpPr>
              <a:spLocks noChangeAspect="1" noChangeShapeType="1"/>
            </p:cNvSpPr>
            <p:nvPr/>
          </p:nvSpPr>
          <p:spPr bwMode="auto">
            <a:xfrm flipH="1">
              <a:off x="3255963" y="3046834"/>
              <a:ext cx="157162" cy="746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8" name="Line 58"/>
            <p:cNvSpPr>
              <a:spLocks noChangeAspect="1" noChangeShapeType="1"/>
            </p:cNvSpPr>
            <p:nvPr/>
          </p:nvSpPr>
          <p:spPr bwMode="auto">
            <a:xfrm flipH="1">
              <a:off x="3057525" y="3146847"/>
              <a:ext cx="155575" cy="7461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79" name="Line 59"/>
            <p:cNvSpPr>
              <a:spLocks noChangeAspect="1" noChangeShapeType="1"/>
            </p:cNvSpPr>
            <p:nvPr/>
          </p:nvSpPr>
          <p:spPr bwMode="auto">
            <a:xfrm flipH="1">
              <a:off x="2851150" y="3245272"/>
              <a:ext cx="161925" cy="7620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0" name="Freeform 60"/>
            <p:cNvSpPr>
              <a:spLocks noChangeAspect="1"/>
            </p:cNvSpPr>
            <p:nvPr/>
          </p:nvSpPr>
          <p:spPr bwMode="auto">
            <a:xfrm>
              <a:off x="2657475" y="3338934"/>
              <a:ext cx="150813" cy="93663"/>
            </a:xfrm>
            <a:custGeom>
              <a:avLst/>
              <a:gdLst>
                <a:gd name="T0" fmla="*/ 48 w 48"/>
                <a:gd name="T1" fmla="*/ 0 h 30"/>
                <a:gd name="T2" fmla="*/ 18 w 48"/>
                <a:gd name="T3" fmla="*/ 16 h 30"/>
                <a:gd name="T4" fmla="*/ 0 w 48"/>
                <a:gd name="T5" fmla="*/ 30 h 30"/>
              </a:gdLst>
              <a:ahLst/>
              <a:cxnLst>
                <a:cxn ang="0">
                  <a:pos x="T0" y="T1"/>
                </a:cxn>
                <a:cxn ang="0">
                  <a:pos x="T2" y="T3"/>
                </a:cxn>
                <a:cxn ang="0">
                  <a:pos x="T4" y="T5"/>
                </a:cxn>
              </a:cxnLst>
              <a:rect l="0" t="0" r="r" b="b"/>
              <a:pathLst>
                <a:path w="48" h="30">
                  <a:moveTo>
                    <a:pt x="48" y="0"/>
                  </a:moveTo>
                  <a:lnTo>
                    <a:pt x="18" y="16"/>
                  </a:lnTo>
                  <a:lnTo>
                    <a:pt x="0" y="3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81" name="Line 61"/>
            <p:cNvSpPr>
              <a:spLocks noChangeAspect="1" noChangeShapeType="1"/>
            </p:cNvSpPr>
            <p:nvPr/>
          </p:nvSpPr>
          <p:spPr bwMode="auto">
            <a:xfrm flipH="1">
              <a:off x="2476500" y="3457997"/>
              <a:ext cx="144463" cy="1063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2" name="Line 62"/>
            <p:cNvSpPr>
              <a:spLocks noChangeAspect="1" noChangeShapeType="1"/>
            </p:cNvSpPr>
            <p:nvPr/>
          </p:nvSpPr>
          <p:spPr bwMode="auto">
            <a:xfrm flipH="1">
              <a:off x="2303463" y="3594522"/>
              <a:ext cx="136525" cy="1063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3" name="Line 63"/>
            <p:cNvSpPr>
              <a:spLocks noChangeAspect="1" noChangeShapeType="1"/>
            </p:cNvSpPr>
            <p:nvPr/>
          </p:nvSpPr>
          <p:spPr bwMode="auto">
            <a:xfrm flipH="1">
              <a:off x="2122488" y="3726284"/>
              <a:ext cx="136525" cy="1063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4" name="Line 64"/>
            <p:cNvSpPr>
              <a:spLocks noChangeAspect="1" noChangeShapeType="1"/>
            </p:cNvSpPr>
            <p:nvPr/>
          </p:nvSpPr>
          <p:spPr bwMode="auto">
            <a:xfrm flipH="1">
              <a:off x="1941513" y="3862809"/>
              <a:ext cx="136525" cy="10636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5" name="Line 65"/>
            <p:cNvSpPr>
              <a:spLocks noChangeAspect="1" noChangeShapeType="1"/>
            </p:cNvSpPr>
            <p:nvPr/>
          </p:nvSpPr>
          <p:spPr bwMode="auto">
            <a:xfrm flipH="1">
              <a:off x="1760538" y="4000922"/>
              <a:ext cx="136525" cy="98425"/>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6" name="Line 66"/>
            <p:cNvSpPr>
              <a:spLocks noChangeAspect="1" noChangeShapeType="1"/>
            </p:cNvSpPr>
            <p:nvPr/>
          </p:nvSpPr>
          <p:spPr bwMode="auto">
            <a:xfrm flipH="1">
              <a:off x="1579563" y="4131097"/>
              <a:ext cx="142875" cy="1063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7" name="Line 67"/>
            <p:cNvSpPr>
              <a:spLocks noChangeAspect="1" noChangeShapeType="1"/>
            </p:cNvSpPr>
            <p:nvPr/>
          </p:nvSpPr>
          <p:spPr bwMode="auto">
            <a:xfrm flipH="1">
              <a:off x="1479550" y="4267622"/>
              <a:ext cx="61913" cy="4445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88" name="Freeform 68"/>
            <p:cNvSpPr>
              <a:spLocks noChangeAspect="1"/>
            </p:cNvSpPr>
            <p:nvPr/>
          </p:nvSpPr>
          <p:spPr bwMode="auto">
            <a:xfrm>
              <a:off x="1704975" y="1730797"/>
              <a:ext cx="3827463" cy="3354387"/>
            </a:xfrm>
            <a:custGeom>
              <a:avLst/>
              <a:gdLst>
                <a:gd name="T0" fmla="*/ 0 w 1228"/>
                <a:gd name="T1" fmla="*/ 1076 h 1076"/>
                <a:gd name="T2" fmla="*/ 324 w 1228"/>
                <a:gd name="T3" fmla="*/ 532 h 1076"/>
                <a:gd name="T4" fmla="*/ 568 w 1228"/>
                <a:gd name="T5" fmla="*/ 292 h 1076"/>
                <a:gd name="T6" fmla="*/ 1228 w 1228"/>
                <a:gd name="T7" fmla="*/ 0 h 1076"/>
              </a:gdLst>
              <a:ahLst/>
              <a:cxnLst>
                <a:cxn ang="0">
                  <a:pos x="T0" y="T1"/>
                </a:cxn>
                <a:cxn ang="0">
                  <a:pos x="T2" y="T3"/>
                </a:cxn>
                <a:cxn ang="0">
                  <a:pos x="T4" y="T5"/>
                </a:cxn>
                <a:cxn ang="0">
                  <a:pos x="T6" y="T7"/>
                </a:cxn>
              </a:cxnLst>
              <a:rect l="0" t="0" r="r" b="b"/>
              <a:pathLst>
                <a:path w="1228" h="1076">
                  <a:moveTo>
                    <a:pt x="0" y="1076"/>
                  </a:moveTo>
                  <a:lnTo>
                    <a:pt x="324" y="532"/>
                  </a:lnTo>
                  <a:lnTo>
                    <a:pt x="568" y="292"/>
                  </a:lnTo>
                  <a:lnTo>
                    <a:pt x="122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89" name="Freeform 69"/>
            <p:cNvSpPr>
              <a:spLocks noChangeAspect="1"/>
            </p:cNvSpPr>
            <p:nvPr/>
          </p:nvSpPr>
          <p:spPr bwMode="auto">
            <a:xfrm>
              <a:off x="3562350" y="2254672"/>
              <a:ext cx="230188" cy="149225"/>
            </a:xfrm>
            <a:custGeom>
              <a:avLst/>
              <a:gdLst>
                <a:gd name="T0" fmla="*/ 0 w 74"/>
                <a:gd name="T1" fmla="*/ 0 h 48"/>
                <a:gd name="T2" fmla="*/ 0 w 74"/>
                <a:gd name="T3" fmla="*/ 0 h 48"/>
                <a:gd name="T4" fmla="*/ 22 w 74"/>
                <a:gd name="T5" fmla="*/ 6 h 48"/>
                <a:gd name="T6" fmla="*/ 42 w 74"/>
                <a:gd name="T7" fmla="*/ 16 h 48"/>
                <a:gd name="T8" fmla="*/ 60 w 74"/>
                <a:gd name="T9" fmla="*/ 30 h 48"/>
                <a:gd name="T10" fmla="*/ 74 w 74"/>
                <a:gd name="T11" fmla="*/ 48 h 48"/>
              </a:gdLst>
              <a:ahLst/>
              <a:cxnLst>
                <a:cxn ang="0">
                  <a:pos x="T0" y="T1"/>
                </a:cxn>
                <a:cxn ang="0">
                  <a:pos x="T2" y="T3"/>
                </a:cxn>
                <a:cxn ang="0">
                  <a:pos x="T4" y="T5"/>
                </a:cxn>
                <a:cxn ang="0">
                  <a:pos x="T6" y="T7"/>
                </a:cxn>
                <a:cxn ang="0">
                  <a:pos x="T8" y="T9"/>
                </a:cxn>
                <a:cxn ang="0">
                  <a:pos x="T10" y="T11"/>
                </a:cxn>
              </a:cxnLst>
              <a:rect l="0" t="0" r="r" b="b"/>
              <a:pathLst>
                <a:path w="74" h="48">
                  <a:moveTo>
                    <a:pt x="0" y="0"/>
                  </a:moveTo>
                  <a:lnTo>
                    <a:pt x="0" y="0"/>
                  </a:lnTo>
                  <a:lnTo>
                    <a:pt x="22" y="6"/>
                  </a:lnTo>
                  <a:lnTo>
                    <a:pt x="42" y="16"/>
                  </a:lnTo>
                  <a:lnTo>
                    <a:pt x="60" y="30"/>
                  </a:lnTo>
                  <a:lnTo>
                    <a:pt x="74" y="4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90" name="Line 70"/>
            <p:cNvSpPr>
              <a:spLocks noChangeAspect="1" noChangeShapeType="1"/>
            </p:cNvSpPr>
            <p:nvPr/>
          </p:nvSpPr>
          <p:spPr bwMode="auto">
            <a:xfrm>
              <a:off x="4235450" y="2640434"/>
              <a:ext cx="3175" cy="5000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91" name="Line 71"/>
            <p:cNvSpPr>
              <a:spLocks noChangeAspect="1" noChangeShapeType="1"/>
            </p:cNvSpPr>
            <p:nvPr/>
          </p:nvSpPr>
          <p:spPr bwMode="auto">
            <a:xfrm>
              <a:off x="4235450" y="3189709"/>
              <a:ext cx="3175" cy="746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92" name="Line 72"/>
            <p:cNvSpPr>
              <a:spLocks noChangeAspect="1" noChangeShapeType="1"/>
            </p:cNvSpPr>
            <p:nvPr/>
          </p:nvSpPr>
          <p:spPr bwMode="auto">
            <a:xfrm>
              <a:off x="4235450" y="3315122"/>
              <a:ext cx="3175" cy="746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593" name="Freeform 73"/>
            <p:cNvSpPr>
              <a:spLocks noChangeAspect="1"/>
            </p:cNvSpPr>
            <p:nvPr/>
          </p:nvSpPr>
          <p:spPr bwMode="auto">
            <a:xfrm>
              <a:off x="3911600" y="2896022"/>
              <a:ext cx="230188" cy="150812"/>
            </a:xfrm>
            <a:custGeom>
              <a:avLst/>
              <a:gdLst>
                <a:gd name="T0" fmla="*/ 0 w 74"/>
                <a:gd name="T1" fmla="*/ 0 h 48"/>
                <a:gd name="T2" fmla="*/ 0 w 74"/>
                <a:gd name="T3" fmla="*/ 0 h 48"/>
                <a:gd name="T4" fmla="*/ 14 w 74"/>
                <a:gd name="T5" fmla="*/ 16 h 48"/>
                <a:gd name="T6" fmla="*/ 32 w 74"/>
                <a:gd name="T7" fmla="*/ 30 h 48"/>
                <a:gd name="T8" fmla="*/ 52 w 74"/>
                <a:gd name="T9" fmla="*/ 40 h 48"/>
                <a:gd name="T10" fmla="*/ 74 w 74"/>
                <a:gd name="T11" fmla="*/ 48 h 48"/>
              </a:gdLst>
              <a:ahLst/>
              <a:cxnLst>
                <a:cxn ang="0">
                  <a:pos x="T0" y="T1"/>
                </a:cxn>
                <a:cxn ang="0">
                  <a:pos x="T2" y="T3"/>
                </a:cxn>
                <a:cxn ang="0">
                  <a:pos x="T4" y="T5"/>
                </a:cxn>
                <a:cxn ang="0">
                  <a:pos x="T6" y="T7"/>
                </a:cxn>
                <a:cxn ang="0">
                  <a:pos x="T8" y="T9"/>
                </a:cxn>
                <a:cxn ang="0">
                  <a:pos x="T10" y="T11"/>
                </a:cxn>
              </a:cxnLst>
              <a:rect l="0" t="0" r="r" b="b"/>
              <a:pathLst>
                <a:path w="74" h="48">
                  <a:moveTo>
                    <a:pt x="0" y="0"/>
                  </a:moveTo>
                  <a:lnTo>
                    <a:pt x="0" y="0"/>
                  </a:lnTo>
                  <a:lnTo>
                    <a:pt x="14" y="16"/>
                  </a:lnTo>
                  <a:lnTo>
                    <a:pt x="32" y="30"/>
                  </a:lnTo>
                  <a:lnTo>
                    <a:pt x="52" y="40"/>
                  </a:lnTo>
                  <a:lnTo>
                    <a:pt x="74" y="4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94" name="Freeform 74"/>
            <p:cNvSpPr>
              <a:spLocks noChangeAspect="1"/>
            </p:cNvSpPr>
            <p:nvPr/>
          </p:nvSpPr>
          <p:spPr bwMode="auto">
            <a:xfrm>
              <a:off x="2265363" y="3483397"/>
              <a:ext cx="142875" cy="249237"/>
            </a:xfrm>
            <a:custGeom>
              <a:avLst/>
              <a:gdLst>
                <a:gd name="T0" fmla="*/ 0 w 46"/>
                <a:gd name="T1" fmla="*/ 0 h 80"/>
                <a:gd name="T2" fmla="*/ 0 w 46"/>
                <a:gd name="T3" fmla="*/ 0 h 80"/>
                <a:gd name="T4" fmla="*/ 6 w 46"/>
                <a:gd name="T5" fmla="*/ 22 h 80"/>
                <a:gd name="T6" fmla="*/ 16 w 46"/>
                <a:gd name="T7" fmla="*/ 44 h 80"/>
                <a:gd name="T8" fmla="*/ 30 w 46"/>
                <a:gd name="T9" fmla="*/ 62 h 80"/>
                <a:gd name="T10" fmla="*/ 46 w 46"/>
                <a:gd name="T11" fmla="*/ 80 h 80"/>
              </a:gdLst>
              <a:ahLst/>
              <a:cxnLst>
                <a:cxn ang="0">
                  <a:pos x="T0" y="T1"/>
                </a:cxn>
                <a:cxn ang="0">
                  <a:pos x="T2" y="T3"/>
                </a:cxn>
                <a:cxn ang="0">
                  <a:pos x="T4" y="T5"/>
                </a:cxn>
                <a:cxn ang="0">
                  <a:pos x="T6" y="T7"/>
                </a:cxn>
                <a:cxn ang="0">
                  <a:pos x="T8" y="T9"/>
                </a:cxn>
                <a:cxn ang="0">
                  <a:pos x="T10" y="T11"/>
                </a:cxn>
              </a:cxnLst>
              <a:rect l="0" t="0" r="r" b="b"/>
              <a:pathLst>
                <a:path w="46" h="80">
                  <a:moveTo>
                    <a:pt x="0" y="0"/>
                  </a:moveTo>
                  <a:lnTo>
                    <a:pt x="0" y="0"/>
                  </a:lnTo>
                  <a:lnTo>
                    <a:pt x="6" y="22"/>
                  </a:lnTo>
                  <a:lnTo>
                    <a:pt x="16" y="44"/>
                  </a:lnTo>
                  <a:lnTo>
                    <a:pt x="30" y="62"/>
                  </a:lnTo>
                  <a:lnTo>
                    <a:pt x="46" y="8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95" name="Freeform 75"/>
            <p:cNvSpPr>
              <a:spLocks noChangeAspect="1"/>
            </p:cNvSpPr>
            <p:nvPr/>
          </p:nvSpPr>
          <p:spPr bwMode="auto">
            <a:xfrm>
              <a:off x="1741488" y="3477047"/>
              <a:ext cx="136525" cy="417512"/>
            </a:xfrm>
            <a:custGeom>
              <a:avLst/>
              <a:gdLst>
                <a:gd name="T0" fmla="*/ 44 w 44"/>
                <a:gd name="T1" fmla="*/ 134 h 134"/>
                <a:gd name="T2" fmla="*/ 44 w 44"/>
                <a:gd name="T3" fmla="*/ 134 h 134"/>
                <a:gd name="T4" fmla="*/ 28 w 44"/>
                <a:gd name="T5" fmla="*/ 104 h 134"/>
                <a:gd name="T6" fmla="*/ 16 w 44"/>
                <a:gd name="T7" fmla="*/ 72 h 134"/>
                <a:gd name="T8" fmla="*/ 6 w 44"/>
                <a:gd name="T9" fmla="*/ 36 h 134"/>
                <a:gd name="T10" fmla="*/ 0 w 44"/>
                <a:gd name="T11" fmla="*/ 0 h 134"/>
              </a:gdLst>
              <a:ahLst/>
              <a:cxnLst>
                <a:cxn ang="0">
                  <a:pos x="T0" y="T1"/>
                </a:cxn>
                <a:cxn ang="0">
                  <a:pos x="T2" y="T3"/>
                </a:cxn>
                <a:cxn ang="0">
                  <a:pos x="T4" y="T5"/>
                </a:cxn>
                <a:cxn ang="0">
                  <a:pos x="T6" y="T7"/>
                </a:cxn>
                <a:cxn ang="0">
                  <a:pos x="T8" y="T9"/>
                </a:cxn>
                <a:cxn ang="0">
                  <a:pos x="T10" y="T11"/>
                </a:cxn>
              </a:cxnLst>
              <a:rect l="0" t="0" r="r" b="b"/>
              <a:pathLst>
                <a:path w="44" h="134">
                  <a:moveTo>
                    <a:pt x="44" y="134"/>
                  </a:moveTo>
                  <a:lnTo>
                    <a:pt x="44" y="134"/>
                  </a:lnTo>
                  <a:lnTo>
                    <a:pt x="28" y="104"/>
                  </a:lnTo>
                  <a:lnTo>
                    <a:pt x="16" y="72"/>
                  </a:lnTo>
                  <a:lnTo>
                    <a:pt x="6" y="3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96" name="Freeform 76"/>
            <p:cNvSpPr>
              <a:spLocks noChangeAspect="1"/>
            </p:cNvSpPr>
            <p:nvPr/>
          </p:nvSpPr>
          <p:spPr bwMode="auto">
            <a:xfrm>
              <a:off x="3144838" y="3089697"/>
              <a:ext cx="236537" cy="106362"/>
            </a:xfrm>
            <a:custGeom>
              <a:avLst/>
              <a:gdLst>
                <a:gd name="T0" fmla="*/ 76 w 76"/>
                <a:gd name="T1" fmla="*/ 34 h 34"/>
                <a:gd name="T2" fmla="*/ 76 w 76"/>
                <a:gd name="T3" fmla="*/ 34 h 34"/>
                <a:gd name="T4" fmla="*/ 56 w 76"/>
                <a:gd name="T5" fmla="*/ 28 h 34"/>
                <a:gd name="T6" fmla="*/ 36 w 76"/>
                <a:gd name="T7" fmla="*/ 22 h 34"/>
                <a:gd name="T8" fmla="*/ 16 w 76"/>
                <a:gd name="T9" fmla="*/ 12 h 34"/>
                <a:gd name="T10" fmla="*/ 0 w 76"/>
                <a:gd name="T11" fmla="*/ 0 h 34"/>
              </a:gdLst>
              <a:ahLst/>
              <a:cxnLst>
                <a:cxn ang="0">
                  <a:pos x="T0" y="T1"/>
                </a:cxn>
                <a:cxn ang="0">
                  <a:pos x="T2" y="T3"/>
                </a:cxn>
                <a:cxn ang="0">
                  <a:pos x="T4" y="T5"/>
                </a:cxn>
                <a:cxn ang="0">
                  <a:pos x="T6" y="T7"/>
                </a:cxn>
                <a:cxn ang="0">
                  <a:pos x="T8" y="T9"/>
                </a:cxn>
                <a:cxn ang="0">
                  <a:pos x="T10" y="T11"/>
                </a:cxn>
              </a:cxnLst>
              <a:rect l="0" t="0" r="r" b="b"/>
              <a:pathLst>
                <a:path w="76" h="34">
                  <a:moveTo>
                    <a:pt x="76" y="34"/>
                  </a:moveTo>
                  <a:lnTo>
                    <a:pt x="76" y="34"/>
                  </a:lnTo>
                  <a:lnTo>
                    <a:pt x="56" y="28"/>
                  </a:lnTo>
                  <a:lnTo>
                    <a:pt x="36" y="22"/>
                  </a:lnTo>
                  <a:lnTo>
                    <a:pt x="16" y="1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597" name="Freeform 77"/>
            <p:cNvSpPr>
              <a:spLocks noChangeAspect="1"/>
            </p:cNvSpPr>
            <p:nvPr/>
          </p:nvSpPr>
          <p:spPr bwMode="auto">
            <a:xfrm>
              <a:off x="3475038" y="2222922"/>
              <a:ext cx="117475" cy="68262"/>
            </a:xfrm>
            <a:custGeom>
              <a:avLst/>
              <a:gdLst>
                <a:gd name="T0" fmla="*/ 32 w 38"/>
                <a:gd name="T1" fmla="*/ 10 h 22"/>
                <a:gd name="T2" fmla="*/ 32 w 38"/>
                <a:gd name="T3" fmla="*/ 10 h 22"/>
                <a:gd name="T4" fmla="*/ 32 w 38"/>
                <a:gd name="T5" fmla="*/ 16 h 22"/>
                <a:gd name="T6" fmla="*/ 34 w 38"/>
                <a:gd name="T7" fmla="*/ 22 h 22"/>
                <a:gd name="T8" fmla="*/ 34 w 38"/>
                <a:gd name="T9" fmla="*/ 22 h 22"/>
                <a:gd name="T10" fmla="*/ 18 w 38"/>
                <a:gd name="T11" fmla="*/ 12 h 22"/>
                <a:gd name="T12" fmla="*/ 0 w 38"/>
                <a:gd name="T13" fmla="*/ 4 h 22"/>
                <a:gd name="T14" fmla="*/ 0 w 38"/>
                <a:gd name="T15" fmla="*/ 4 h 22"/>
                <a:gd name="T16" fmla="*/ 20 w 38"/>
                <a:gd name="T17" fmla="*/ 2 h 22"/>
                <a:gd name="T18" fmla="*/ 38 w 38"/>
                <a:gd name="T19" fmla="*/ 0 h 22"/>
                <a:gd name="T20" fmla="*/ 38 w 38"/>
                <a:gd name="T21" fmla="*/ 0 h 22"/>
                <a:gd name="T22" fmla="*/ 34 w 38"/>
                <a:gd name="T23" fmla="*/ 6 h 22"/>
                <a:gd name="T24" fmla="*/ 32 w 38"/>
                <a:gd name="T25" fmla="*/ 10 h 22"/>
                <a:gd name="T26" fmla="*/ 32 w 38"/>
                <a:gd name="T2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2">
                  <a:moveTo>
                    <a:pt x="32" y="10"/>
                  </a:moveTo>
                  <a:lnTo>
                    <a:pt x="32" y="10"/>
                  </a:lnTo>
                  <a:lnTo>
                    <a:pt x="32" y="16"/>
                  </a:lnTo>
                  <a:lnTo>
                    <a:pt x="34" y="22"/>
                  </a:lnTo>
                  <a:lnTo>
                    <a:pt x="34" y="22"/>
                  </a:lnTo>
                  <a:lnTo>
                    <a:pt x="18" y="12"/>
                  </a:lnTo>
                  <a:lnTo>
                    <a:pt x="0" y="4"/>
                  </a:lnTo>
                  <a:lnTo>
                    <a:pt x="0" y="4"/>
                  </a:lnTo>
                  <a:lnTo>
                    <a:pt x="20" y="2"/>
                  </a:lnTo>
                  <a:lnTo>
                    <a:pt x="38" y="0"/>
                  </a:lnTo>
                  <a:lnTo>
                    <a:pt x="38" y="0"/>
                  </a:lnTo>
                  <a:lnTo>
                    <a:pt x="34" y="6"/>
                  </a:lnTo>
                  <a:lnTo>
                    <a:pt x="32" y="10"/>
                  </a:lnTo>
                  <a:lnTo>
                    <a:pt x="32" y="10"/>
                  </a:lnTo>
                  <a:close/>
                </a:path>
              </a:pathLst>
            </a:custGeom>
            <a:solidFill>
              <a:srgbClr val="000000"/>
            </a:solidFill>
            <a:ln w="6350">
              <a:solidFill>
                <a:srgbClr val="000000"/>
              </a:solidFill>
              <a:prstDash val="solid"/>
              <a:round/>
              <a:headEnd/>
              <a:tailEnd/>
            </a:ln>
          </p:spPr>
          <p:txBody>
            <a:bodyPr/>
            <a:lstStyle/>
            <a:p>
              <a:endParaRPr lang="en-US"/>
            </a:p>
          </p:txBody>
        </p:sp>
        <p:sp>
          <p:nvSpPr>
            <p:cNvPr id="107598" name="Freeform 78"/>
            <p:cNvSpPr>
              <a:spLocks noChangeAspect="1"/>
            </p:cNvSpPr>
            <p:nvPr/>
          </p:nvSpPr>
          <p:spPr bwMode="auto">
            <a:xfrm>
              <a:off x="3756025" y="2367384"/>
              <a:ext cx="87313" cy="111125"/>
            </a:xfrm>
            <a:custGeom>
              <a:avLst/>
              <a:gdLst>
                <a:gd name="T0" fmla="*/ 10 w 28"/>
                <a:gd name="T1" fmla="*/ 8 h 36"/>
                <a:gd name="T2" fmla="*/ 10 w 28"/>
                <a:gd name="T3" fmla="*/ 8 h 36"/>
                <a:gd name="T4" fmla="*/ 14 w 28"/>
                <a:gd name="T5" fmla="*/ 4 h 36"/>
                <a:gd name="T6" fmla="*/ 18 w 28"/>
                <a:gd name="T7" fmla="*/ 0 h 36"/>
                <a:gd name="T8" fmla="*/ 18 w 28"/>
                <a:gd name="T9" fmla="*/ 0 h 36"/>
                <a:gd name="T10" fmla="*/ 22 w 28"/>
                <a:gd name="T11" fmla="*/ 18 h 36"/>
                <a:gd name="T12" fmla="*/ 28 w 28"/>
                <a:gd name="T13" fmla="*/ 36 h 36"/>
                <a:gd name="T14" fmla="*/ 28 w 28"/>
                <a:gd name="T15" fmla="*/ 36 h 36"/>
                <a:gd name="T16" fmla="*/ 14 w 28"/>
                <a:gd name="T17" fmla="*/ 22 h 36"/>
                <a:gd name="T18" fmla="*/ 0 w 28"/>
                <a:gd name="T19" fmla="*/ 12 h 36"/>
                <a:gd name="T20" fmla="*/ 0 w 28"/>
                <a:gd name="T21" fmla="*/ 12 h 36"/>
                <a:gd name="T22" fmla="*/ 6 w 28"/>
                <a:gd name="T23" fmla="*/ 10 h 36"/>
                <a:gd name="T24" fmla="*/ 10 w 28"/>
                <a:gd name="T25" fmla="*/ 8 h 36"/>
                <a:gd name="T26" fmla="*/ 10 w 28"/>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6">
                  <a:moveTo>
                    <a:pt x="10" y="8"/>
                  </a:moveTo>
                  <a:lnTo>
                    <a:pt x="10" y="8"/>
                  </a:lnTo>
                  <a:lnTo>
                    <a:pt x="14" y="4"/>
                  </a:lnTo>
                  <a:lnTo>
                    <a:pt x="18" y="0"/>
                  </a:lnTo>
                  <a:lnTo>
                    <a:pt x="18" y="0"/>
                  </a:lnTo>
                  <a:lnTo>
                    <a:pt x="22" y="18"/>
                  </a:lnTo>
                  <a:lnTo>
                    <a:pt x="28" y="36"/>
                  </a:lnTo>
                  <a:lnTo>
                    <a:pt x="28" y="36"/>
                  </a:lnTo>
                  <a:lnTo>
                    <a:pt x="14" y="22"/>
                  </a:lnTo>
                  <a:lnTo>
                    <a:pt x="0" y="12"/>
                  </a:lnTo>
                  <a:lnTo>
                    <a:pt x="0" y="12"/>
                  </a:lnTo>
                  <a:lnTo>
                    <a:pt x="6" y="10"/>
                  </a:lnTo>
                  <a:lnTo>
                    <a:pt x="10" y="8"/>
                  </a:lnTo>
                  <a:lnTo>
                    <a:pt x="10" y="8"/>
                  </a:lnTo>
                  <a:close/>
                </a:path>
              </a:pathLst>
            </a:custGeom>
            <a:solidFill>
              <a:srgbClr val="000000"/>
            </a:solidFill>
            <a:ln w="6350">
              <a:solidFill>
                <a:srgbClr val="000000"/>
              </a:solidFill>
              <a:prstDash val="solid"/>
              <a:round/>
              <a:headEnd/>
              <a:tailEnd/>
            </a:ln>
          </p:spPr>
          <p:txBody>
            <a:bodyPr/>
            <a:lstStyle/>
            <a:p>
              <a:endParaRPr lang="en-US"/>
            </a:p>
          </p:txBody>
        </p:sp>
        <p:sp>
          <p:nvSpPr>
            <p:cNvPr id="107599" name="Freeform 79"/>
            <p:cNvSpPr>
              <a:spLocks noChangeAspect="1"/>
            </p:cNvSpPr>
            <p:nvPr/>
          </p:nvSpPr>
          <p:spPr bwMode="auto">
            <a:xfrm>
              <a:off x="3860800" y="2827759"/>
              <a:ext cx="93663" cy="106363"/>
            </a:xfrm>
            <a:custGeom>
              <a:avLst/>
              <a:gdLst>
                <a:gd name="T0" fmla="*/ 20 w 30"/>
                <a:gd name="T1" fmla="*/ 26 h 34"/>
                <a:gd name="T2" fmla="*/ 20 w 30"/>
                <a:gd name="T3" fmla="*/ 26 h 34"/>
                <a:gd name="T4" fmla="*/ 16 w 30"/>
                <a:gd name="T5" fmla="*/ 30 h 34"/>
                <a:gd name="T6" fmla="*/ 12 w 30"/>
                <a:gd name="T7" fmla="*/ 34 h 34"/>
                <a:gd name="T8" fmla="*/ 12 w 30"/>
                <a:gd name="T9" fmla="*/ 34 h 34"/>
                <a:gd name="T10" fmla="*/ 8 w 30"/>
                <a:gd name="T11" fmla="*/ 16 h 34"/>
                <a:gd name="T12" fmla="*/ 0 w 30"/>
                <a:gd name="T13" fmla="*/ 0 h 34"/>
                <a:gd name="T14" fmla="*/ 0 w 30"/>
                <a:gd name="T15" fmla="*/ 0 h 34"/>
                <a:gd name="T16" fmla="*/ 14 w 30"/>
                <a:gd name="T17" fmla="*/ 12 h 34"/>
                <a:gd name="T18" fmla="*/ 30 w 30"/>
                <a:gd name="T19" fmla="*/ 22 h 34"/>
                <a:gd name="T20" fmla="*/ 30 w 30"/>
                <a:gd name="T21" fmla="*/ 22 h 34"/>
                <a:gd name="T22" fmla="*/ 22 w 30"/>
                <a:gd name="T23" fmla="*/ 24 h 34"/>
                <a:gd name="T24" fmla="*/ 20 w 30"/>
                <a:gd name="T25" fmla="*/ 26 h 34"/>
                <a:gd name="T26" fmla="*/ 20 w 30"/>
                <a:gd name="T27"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4">
                  <a:moveTo>
                    <a:pt x="20" y="26"/>
                  </a:moveTo>
                  <a:lnTo>
                    <a:pt x="20" y="26"/>
                  </a:lnTo>
                  <a:lnTo>
                    <a:pt x="16" y="30"/>
                  </a:lnTo>
                  <a:lnTo>
                    <a:pt x="12" y="34"/>
                  </a:lnTo>
                  <a:lnTo>
                    <a:pt x="12" y="34"/>
                  </a:lnTo>
                  <a:lnTo>
                    <a:pt x="8" y="16"/>
                  </a:lnTo>
                  <a:lnTo>
                    <a:pt x="0" y="0"/>
                  </a:lnTo>
                  <a:lnTo>
                    <a:pt x="0" y="0"/>
                  </a:lnTo>
                  <a:lnTo>
                    <a:pt x="14" y="12"/>
                  </a:lnTo>
                  <a:lnTo>
                    <a:pt x="30" y="22"/>
                  </a:lnTo>
                  <a:lnTo>
                    <a:pt x="30" y="22"/>
                  </a:lnTo>
                  <a:lnTo>
                    <a:pt x="22" y="24"/>
                  </a:lnTo>
                  <a:lnTo>
                    <a:pt x="20" y="26"/>
                  </a:lnTo>
                  <a:lnTo>
                    <a:pt x="20" y="26"/>
                  </a:lnTo>
                  <a:close/>
                </a:path>
              </a:pathLst>
            </a:custGeom>
            <a:solidFill>
              <a:srgbClr val="000000"/>
            </a:solidFill>
            <a:ln w="6350">
              <a:solidFill>
                <a:srgbClr val="000000"/>
              </a:solidFill>
              <a:prstDash val="solid"/>
              <a:round/>
              <a:headEnd/>
              <a:tailEnd/>
            </a:ln>
          </p:spPr>
          <p:txBody>
            <a:bodyPr/>
            <a:lstStyle/>
            <a:p>
              <a:endParaRPr lang="en-US"/>
            </a:p>
          </p:txBody>
        </p:sp>
        <p:sp>
          <p:nvSpPr>
            <p:cNvPr id="107600" name="Freeform 80"/>
            <p:cNvSpPr>
              <a:spLocks noChangeAspect="1"/>
            </p:cNvSpPr>
            <p:nvPr/>
          </p:nvSpPr>
          <p:spPr bwMode="auto">
            <a:xfrm>
              <a:off x="4122738" y="3008734"/>
              <a:ext cx="112712" cy="61913"/>
            </a:xfrm>
            <a:custGeom>
              <a:avLst/>
              <a:gdLst>
                <a:gd name="T0" fmla="*/ 4 w 36"/>
                <a:gd name="T1" fmla="*/ 10 h 20"/>
                <a:gd name="T2" fmla="*/ 4 w 36"/>
                <a:gd name="T3" fmla="*/ 10 h 20"/>
                <a:gd name="T4" fmla="*/ 4 w 36"/>
                <a:gd name="T5" fmla="*/ 4 h 20"/>
                <a:gd name="T6" fmla="*/ 2 w 36"/>
                <a:gd name="T7" fmla="*/ 0 h 20"/>
                <a:gd name="T8" fmla="*/ 2 w 36"/>
                <a:gd name="T9" fmla="*/ 0 h 20"/>
                <a:gd name="T10" fmla="*/ 18 w 36"/>
                <a:gd name="T11" fmla="*/ 8 h 20"/>
                <a:gd name="T12" fmla="*/ 36 w 36"/>
                <a:gd name="T13" fmla="*/ 16 h 20"/>
                <a:gd name="T14" fmla="*/ 36 w 36"/>
                <a:gd name="T15" fmla="*/ 16 h 20"/>
                <a:gd name="T16" fmla="*/ 16 w 36"/>
                <a:gd name="T17" fmla="*/ 18 h 20"/>
                <a:gd name="T18" fmla="*/ 0 w 36"/>
                <a:gd name="T19" fmla="*/ 20 h 20"/>
                <a:gd name="T20" fmla="*/ 0 w 36"/>
                <a:gd name="T21" fmla="*/ 20 h 20"/>
                <a:gd name="T22" fmla="*/ 2 w 36"/>
                <a:gd name="T23" fmla="*/ 14 h 20"/>
                <a:gd name="T24" fmla="*/ 4 w 36"/>
                <a:gd name="T25" fmla="*/ 10 h 20"/>
                <a:gd name="T26" fmla="*/ 4 w 36"/>
                <a:gd name="T2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0">
                  <a:moveTo>
                    <a:pt x="4" y="10"/>
                  </a:moveTo>
                  <a:lnTo>
                    <a:pt x="4" y="10"/>
                  </a:lnTo>
                  <a:lnTo>
                    <a:pt x="4" y="4"/>
                  </a:lnTo>
                  <a:lnTo>
                    <a:pt x="2" y="0"/>
                  </a:lnTo>
                  <a:lnTo>
                    <a:pt x="2" y="0"/>
                  </a:lnTo>
                  <a:lnTo>
                    <a:pt x="18" y="8"/>
                  </a:lnTo>
                  <a:lnTo>
                    <a:pt x="36" y="16"/>
                  </a:lnTo>
                  <a:lnTo>
                    <a:pt x="36" y="16"/>
                  </a:lnTo>
                  <a:lnTo>
                    <a:pt x="16" y="18"/>
                  </a:lnTo>
                  <a:lnTo>
                    <a:pt x="0" y="20"/>
                  </a:lnTo>
                  <a:lnTo>
                    <a:pt x="0" y="20"/>
                  </a:lnTo>
                  <a:lnTo>
                    <a:pt x="2" y="14"/>
                  </a:lnTo>
                  <a:lnTo>
                    <a:pt x="4" y="10"/>
                  </a:lnTo>
                  <a:lnTo>
                    <a:pt x="4" y="10"/>
                  </a:lnTo>
                  <a:close/>
                </a:path>
              </a:pathLst>
            </a:custGeom>
            <a:solidFill>
              <a:srgbClr val="000000"/>
            </a:solidFill>
            <a:ln w="6350">
              <a:solidFill>
                <a:srgbClr val="000000"/>
              </a:solidFill>
              <a:prstDash val="solid"/>
              <a:round/>
              <a:headEnd/>
              <a:tailEnd/>
            </a:ln>
          </p:spPr>
          <p:txBody>
            <a:bodyPr/>
            <a:lstStyle/>
            <a:p>
              <a:endParaRPr lang="en-US"/>
            </a:p>
          </p:txBody>
        </p:sp>
        <p:sp>
          <p:nvSpPr>
            <p:cNvPr id="107601" name="Freeform 81"/>
            <p:cNvSpPr>
              <a:spLocks noChangeAspect="1"/>
            </p:cNvSpPr>
            <p:nvPr/>
          </p:nvSpPr>
          <p:spPr bwMode="auto">
            <a:xfrm>
              <a:off x="3074988" y="3040484"/>
              <a:ext cx="106362" cy="93663"/>
            </a:xfrm>
            <a:custGeom>
              <a:avLst/>
              <a:gdLst>
                <a:gd name="T0" fmla="*/ 26 w 34"/>
                <a:gd name="T1" fmla="*/ 18 h 30"/>
                <a:gd name="T2" fmla="*/ 26 w 34"/>
                <a:gd name="T3" fmla="*/ 18 h 30"/>
                <a:gd name="T4" fmla="*/ 22 w 34"/>
                <a:gd name="T5" fmla="*/ 24 h 30"/>
                <a:gd name="T6" fmla="*/ 22 w 34"/>
                <a:gd name="T7" fmla="*/ 30 h 30"/>
                <a:gd name="T8" fmla="*/ 22 w 34"/>
                <a:gd name="T9" fmla="*/ 30 h 30"/>
                <a:gd name="T10" fmla="*/ 12 w 34"/>
                <a:gd name="T11" fmla="*/ 14 h 30"/>
                <a:gd name="T12" fmla="*/ 0 w 34"/>
                <a:gd name="T13" fmla="*/ 0 h 30"/>
                <a:gd name="T14" fmla="*/ 0 w 34"/>
                <a:gd name="T15" fmla="*/ 0 h 30"/>
                <a:gd name="T16" fmla="*/ 16 w 34"/>
                <a:gd name="T17" fmla="*/ 6 h 30"/>
                <a:gd name="T18" fmla="*/ 34 w 34"/>
                <a:gd name="T19" fmla="*/ 12 h 30"/>
                <a:gd name="T20" fmla="*/ 34 w 34"/>
                <a:gd name="T21" fmla="*/ 12 h 30"/>
                <a:gd name="T22" fmla="*/ 28 w 34"/>
                <a:gd name="T23" fmla="*/ 16 h 30"/>
                <a:gd name="T24" fmla="*/ 26 w 34"/>
                <a:gd name="T25" fmla="*/ 18 h 30"/>
                <a:gd name="T26" fmla="*/ 26 w 34"/>
                <a:gd name="T2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30">
                  <a:moveTo>
                    <a:pt x="26" y="18"/>
                  </a:moveTo>
                  <a:lnTo>
                    <a:pt x="26" y="18"/>
                  </a:lnTo>
                  <a:lnTo>
                    <a:pt x="22" y="24"/>
                  </a:lnTo>
                  <a:lnTo>
                    <a:pt x="22" y="30"/>
                  </a:lnTo>
                  <a:lnTo>
                    <a:pt x="22" y="30"/>
                  </a:lnTo>
                  <a:lnTo>
                    <a:pt x="12" y="14"/>
                  </a:lnTo>
                  <a:lnTo>
                    <a:pt x="0" y="0"/>
                  </a:lnTo>
                  <a:lnTo>
                    <a:pt x="0" y="0"/>
                  </a:lnTo>
                  <a:lnTo>
                    <a:pt x="16" y="6"/>
                  </a:lnTo>
                  <a:lnTo>
                    <a:pt x="34" y="12"/>
                  </a:lnTo>
                  <a:lnTo>
                    <a:pt x="34" y="12"/>
                  </a:lnTo>
                  <a:lnTo>
                    <a:pt x="28" y="16"/>
                  </a:lnTo>
                  <a:lnTo>
                    <a:pt x="26" y="18"/>
                  </a:lnTo>
                  <a:lnTo>
                    <a:pt x="26" y="18"/>
                  </a:lnTo>
                  <a:close/>
                </a:path>
              </a:pathLst>
            </a:custGeom>
            <a:solidFill>
              <a:srgbClr val="000000"/>
            </a:solidFill>
            <a:ln w="6350">
              <a:solidFill>
                <a:srgbClr val="000000"/>
              </a:solidFill>
              <a:prstDash val="solid"/>
              <a:round/>
              <a:headEnd/>
              <a:tailEnd/>
            </a:ln>
          </p:spPr>
          <p:txBody>
            <a:bodyPr/>
            <a:lstStyle/>
            <a:p>
              <a:endParaRPr lang="en-US"/>
            </a:p>
          </p:txBody>
        </p:sp>
        <p:sp>
          <p:nvSpPr>
            <p:cNvPr id="107602" name="Freeform 82"/>
            <p:cNvSpPr>
              <a:spLocks noChangeAspect="1"/>
            </p:cNvSpPr>
            <p:nvPr/>
          </p:nvSpPr>
          <p:spPr bwMode="auto">
            <a:xfrm>
              <a:off x="3362325" y="3157959"/>
              <a:ext cx="112713" cy="63500"/>
            </a:xfrm>
            <a:custGeom>
              <a:avLst/>
              <a:gdLst>
                <a:gd name="T0" fmla="*/ 4 w 36"/>
                <a:gd name="T1" fmla="*/ 10 h 20"/>
                <a:gd name="T2" fmla="*/ 4 w 36"/>
                <a:gd name="T3" fmla="*/ 10 h 20"/>
                <a:gd name="T4" fmla="*/ 4 w 36"/>
                <a:gd name="T5" fmla="*/ 4 h 20"/>
                <a:gd name="T6" fmla="*/ 2 w 36"/>
                <a:gd name="T7" fmla="*/ 0 h 20"/>
                <a:gd name="T8" fmla="*/ 2 w 36"/>
                <a:gd name="T9" fmla="*/ 0 h 20"/>
                <a:gd name="T10" fmla="*/ 18 w 36"/>
                <a:gd name="T11" fmla="*/ 8 h 20"/>
                <a:gd name="T12" fmla="*/ 36 w 36"/>
                <a:gd name="T13" fmla="*/ 14 h 20"/>
                <a:gd name="T14" fmla="*/ 36 w 36"/>
                <a:gd name="T15" fmla="*/ 14 h 20"/>
                <a:gd name="T16" fmla="*/ 18 w 36"/>
                <a:gd name="T17" fmla="*/ 18 h 20"/>
                <a:gd name="T18" fmla="*/ 0 w 36"/>
                <a:gd name="T19" fmla="*/ 20 h 20"/>
                <a:gd name="T20" fmla="*/ 0 w 36"/>
                <a:gd name="T21" fmla="*/ 20 h 20"/>
                <a:gd name="T22" fmla="*/ 2 w 36"/>
                <a:gd name="T23" fmla="*/ 14 h 20"/>
                <a:gd name="T24" fmla="*/ 4 w 36"/>
                <a:gd name="T25" fmla="*/ 10 h 20"/>
                <a:gd name="T26" fmla="*/ 4 w 36"/>
                <a:gd name="T2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20">
                  <a:moveTo>
                    <a:pt x="4" y="10"/>
                  </a:moveTo>
                  <a:lnTo>
                    <a:pt x="4" y="10"/>
                  </a:lnTo>
                  <a:lnTo>
                    <a:pt x="4" y="4"/>
                  </a:lnTo>
                  <a:lnTo>
                    <a:pt x="2" y="0"/>
                  </a:lnTo>
                  <a:lnTo>
                    <a:pt x="2" y="0"/>
                  </a:lnTo>
                  <a:lnTo>
                    <a:pt x="18" y="8"/>
                  </a:lnTo>
                  <a:lnTo>
                    <a:pt x="36" y="14"/>
                  </a:lnTo>
                  <a:lnTo>
                    <a:pt x="36" y="14"/>
                  </a:lnTo>
                  <a:lnTo>
                    <a:pt x="18" y="18"/>
                  </a:lnTo>
                  <a:lnTo>
                    <a:pt x="0" y="20"/>
                  </a:lnTo>
                  <a:lnTo>
                    <a:pt x="0" y="20"/>
                  </a:lnTo>
                  <a:lnTo>
                    <a:pt x="2" y="14"/>
                  </a:lnTo>
                  <a:lnTo>
                    <a:pt x="4" y="10"/>
                  </a:lnTo>
                  <a:lnTo>
                    <a:pt x="4" y="10"/>
                  </a:lnTo>
                  <a:close/>
                </a:path>
              </a:pathLst>
            </a:custGeom>
            <a:solidFill>
              <a:srgbClr val="000000"/>
            </a:solidFill>
            <a:ln w="6350">
              <a:solidFill>
                <a:srgbClr val="000000"/>
              </a:solidFill>
              <a:prstDash val="solid"/>
              <a:round/>
              <a:headEnd/>
              <a:tailEnd/>
            </a:ln>
          </p:spPr>
          <p:txBody>
            <a:bodyPr/>
            <a:lstStyle/>
            <a:p>
              <a:endParaRPr lang="en-US"/>
            </a:p>
          </p:txBody>
        </p:sp>
        <p:sp>
          <p:nvSpPr>
            <p:cNvPr id="107603" name="Freeform 83"/>
            <p:cNvSpPr>
              <a:spLocks noChangeAspect="1"/>
            </p:cNvSpPr>
            <p:nvPr/>
          </p:nvSpPr>
          <p:spPr bwMode="auto">
            <a:xfrm>
              <a:off x="2239963" y="3389734"/>
              <a:ext cx="63500" cy="117475"/>
            </a:xfrm>
            <a:custGeom>
              <a:avLst/>
              <a:gdLst>
                <a:gd name="T0" fmla="*/ 10 w 20"/>
                <a:gd name="T1" fmla="*/ 32 h 38"/>
                <a:gd name="T2" fmla="*/ 10 w 20"/>
                <a:gd name="T3" fmla="*/ 32 h 38"/>
                <a:gd name="T4" fmla="*/ 4 w 20"/>
                <a:gd name="T5" fmla="*/ 34 h 38"/>
                <a:gd name="T6" fmla="*/ 0 w 20"/>
                <a:gd name="T7" fmla="*/ 38 h 38"/>
                <a:gd name="T8" fmla="*/ 0 w 20"/>
                <a:gd name="T9" fmla="*/ 38 h 38"/>
                <a:gd name="T10" fmla="*/ 2 w 20"/>
                <a:gd name="T11" fmla="*/ 20 h 38"/>
                <a:gd name="T12" fmla="*/ 4 w 20"/>
                <a:gd name="T13" fmla="*/ 0 h 38"/>
                <a:gd name="T14" fmla="*/ 4 w 20"/>
                <a:gd name="T15" fmla="*/ 0 h 38"/>
                <a:gd name="T16" fmla="*/ 10 w 20"/>
                <a:gd name="T17" fmla="*/ 18 h 38"/>
                <a:gd name="T18" fmla="*/ 20 w 20"/>
                <a:gd name="T19" fmla="*/ 34 h 38"/>
                <a:gd name="T20" fmla="*/ 20 w 20"/>
                <a:gd name="T21" fmla="*/ 34 h 38"/>
                <a:gd name="T22" fmla="*/ 14 w 20"/>
                <a:gd name="T23" fmla="*/ 32 h 38"/>
                <a:gd name="T24" fmla="*/ 10 w 20"/>
                <a:gd name="T25" fmla="*/ 32 h 38"/>
                <a:gd name="T26" fmla="*/ 10 w 20"/>
                <a:gd name="T27"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8">
                  <a:moveTo>
                    <a:pt x="10" y="32"/>
                  </a:moveTo>
                  <a:lnTo>
                    <a:pt x="10" y="32"/>
                  </a:lnTo>
                  <a:lnTo>
                    <a:pt x="4" y="34"/>
                  </a:lnTo>
                  <a:lnTo>
                    <a:pt x="0" y="38"/>
                  </a:lnTo>
                  <a:lnTo>
                    <a:pt x="0" y="38"/>
                  </a:lnTo>
                  <a:lnTo>
                    <a:pt x="2" y="20"/>
                  </a:lnTo>
                  <a:lnTo>
                    <a:pt x="4" y="0"/>
                  </a:lnTo>
                  <a:lnTo>
                    <a:pt x="4" y="0"/>
                  </a:lnTo>
                  <a:lnTo>
                    <a:pt x="10" y="18"/>
                  </a:lnTo>
                  <a:lnTo>
                    <a:pt x="20" y="34"/>
                  </a:lnTo>
                  <a:lnTo>
                    <a:pt x="20" y="34"/>
                  </a:lnTo>
                  <a:lnTo>
                    <a:pt x="14" y="32"/>
                  </a:lnTo>
                  <a:lnTo>
                    <a:pt x="10" y="32"/>
                  </a:lnTo>
                  <a:lnTo>
                    <a:pt x="10" y="32"/>
                  </a:lnTo>
                  <a:close/>
                </a:path>
              </a:pathLst>
            </a:custGeom>
            <a:solidFill>
              <a:srgbClr val="000000"/>
            </a:solidFill>
            <a:ln w="6350">
              <a:solidFill>
                <a:srgbClr val="000000"/>
              </a:solidFill>
              <a:prstDash val="solid"/>
              <a:round/>
              <a:headEnd/>
              <a:tailEnd/>
            </a:ln>
          </p:spPr>
          <p:txBody>
            <a:bodyPr/>
            <a:lstStyle/>
            <a:p>
              <a:endParaRPr lang="en-US"/>
            </a:p>
          </p:txBody>
        </p:sp>
        <p:sp>
          <p:nvSpPr>
            <p:cNvPr id="107604" name="Freeform 84"/>
            <p:cNvSpPr>
              <a:spLocks noChangeAspect="1"/>
            </p:cNvSpPr>
            <p:nvPr/>
          </p:nvSpPr>
          <p:spPr bwMode="auto">
            <a:xfrm>
              <a:off x="2371725" y="3688184"/>
              <a:ext cx="104775" cy="93663"/>
            </a:xfrm>
            <a:custGeom>
              <a:avLst/>
              <a:gdLst>
                <a:gd name="T0" fmla="*/ 8 w 34"/>
                <a:gd name="T1" fmla="*/ 10 h 30"/>
                <a:gd name="T2" fmla="*/ 8 w 34"/>
                <a:gd name="T3" fmla="*/ 10 h 30"/>
                <a:gd name="T4" fmla="*/ 12 w 34"/>
                <a:gd name="T5" fmla="*/ 6 h 30"/>
                <a:gd name="T6" fmla="*/ 12 w 34"/>
                <a:gd name="T7" fmla="*/ 0 h 30"/>
                <a:gd name="T8" fmla="*/ 12 w 34"/>
                <a:gd name="T9" fmla="*/ 0 h 30"/>
                <a:gd name="T10" fmla="*/ 22 w 34"/>
                <a:gd name="T11" fmla="*/ 16 h 30"/>
                <a:gd name="T12" fmla="*/ 34 w 34"/>
                <a:gd name="T13" fmla="*/ 30 h 30"/>
                <a:gd name="T14" fmla="*/ 34 w 34"/>
                <a:gd name="T15" fmla="*/ 30 h 30"/>
                <a:gd name="T16" fmla="*/ 18 w 34"/>
                <a:gd name="T17" fmla="*/ 24 h 30"/>
                <a:gd name="T18" fmla="*/ 0 w 34"/>
                <a:gd name="T19" fmla="*/ 18 h 30"/>
                <a:gd name="T20" fmla="*/ 0 w 34"/>
                <a:gd name="T21" fmla="*/ 18 h 30"/>
                <a:gd name="T22" fmla="*/ 6 w 34"/>
                <a:gd name="T23" fmla="*/ 14 h 30"/>
                <a:gd name="T24" fmla="*/ 8 w 34"/>
                <a:gd name="T25" fmla="*/ 10 h 30"/>
                <a:gd name="T26" fmla="*/ 8 w 34"/>
                <a:gd name="T2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30">
                  <a:moveTo>
                    <a:pt x="8" y="10"/>
                  </a:moveTo>
                  <a:lnTo>
                    <a:pt x="8" y="10"/>
                  </a:lnTo>
                  <a:lnTo>
                    <a:pt x="12" y="6"/>
                  </a:lnTo>
                  <a:lnTo>
                    <a:pt x="12" y="0"/>
                  </a:lnTo>
                  <a:lnTo>
                    <a:pt x="12" y="0"/>
                  </a:lnTo>
                  <a:lnTo>
                    <a:pt x="22" y="16"/>
                  </a:lnTo>
                  <a:lnTo>
                    <a:pt x="34" y="30"/>
                  </a:lnTo>
                  <a:lnTo>
                    <a:pt x="34" y="30"/>
                  </a:lnTo>
                  <a:lnTo>
                    <a:pt x="18" y="24"/>
                  </a:lnTo>
                  <a:lnTo>
                    <a:pt x="0" y="18"/>
                  </a:lnTo>
                  <a:lnTo>
                    <a:pt x="0" y="18"/>
                  </a:lnTo>
                  <a:lnTo>
                    <a:pt x="6" y="14"/>
                  </a:lnTo>
                  <a:lnTo>
                    <a:pt x="8" y="10"/>
                  </a:lnTo>
                  <a:lnTo>
                    <a:pt x="8" y="10"/>
                  </a:lnTo>
                  <a:close/>
                </a:path>
              </a:pathLst>
            </a:custGeom>
            <a:solidFill>
              <a:srgbClr val="000000"/>
            </a:solidFill>
            <a:ln w="6350">
              <a:solidFill>
                <a:srgbClr val="000000"/>
              </a:solidFill>
              <a:prstDash val="solid"/>
              <a:round/>
              <a:headEnd/>
              <a:tailEnd/>
            </a:ln>
          </p:spPr>
          <p:txBody>
            <a:bodyPr/>
            <a:lstStyle/>
            <a:p>
              <a:endParaRPr lang="en-US"/>
            </a:p>
          </p:txBody>
        </p:sp>
        <p:sp>
          <p:nvSpPr>
            <p:cNvPr id="107605" name="Freeform 85"/>
            <p:cNvSpPr>
              <a:spLocks noChangeAspect="1"/>
            </p:cNvSpPr>
            <p:nvPr/>
          </p:nvSpPr>
          <p:spPr bwMode="auto">
            <a:xfrm>
              <a:off x="1716088" y="3389734"/>
              <a:ext cx="63500" cy="117475"/>
            </a:xfrm>
            <a:custGeom>
              <a:avLst/>
              <a:gdLst>
                <a:gd name="T0" fmla="*/ 10 w 20"/>
                <a:gd name="T1" fmla="*/ 34 h 38"/>
                <a:gd name="T2" fmla="*/ 10 w 20"/>
                <a:gd name="T3" fmla="*/ 34 h 38"/>
                <a:gd name="T4" fmla="*/ 4 w 20"/>
                <a:gd name="T5" fmla="*/ 34 h 38"/>
                <a:gd name="T6" fmla="*/ 0 w 20"/>
                <a:gd name="T7" fmla="*/ 38 h 38"/>
                <a:gd name="T8" fmla="*/ 0 w 20"/>
                <a:gd name="T9" fmla="*/ 38 h 38"/>
                <a:gd name="T10" fmla="*/ 4 w 20"/>
                <a:gd name="T11" fmla="*/ 20 h 38"/>
                <a:gd name="T12" fmla="*/ 8 w 20"/>
                <a:gd name="T13" fmla="*/ 0 h 38"/>
                <a:gd name="T14" fmla="*/ 8 w 20"/>
                <a:gd name="T15" fmla="*/ 0 h 38"/>
                <a:gd name="T16" fmla="*/ 14 w 20"/>
                <a:gd name="T17" fmla="*/ 18 h 38"/>
                <a:gd name="T18" fmla="*/ 20 w 20"/>
                <a:gd name="T19" fmla="*/ 36 h 38"/>
                <a:gd name="T20" fmla="*/ 20 w 20"/>
                <a:gd name="T21" fmla="*/ 36 h 38"/>
                <a:gd name="T22" fmla="*/ 14 w 20"/>
                <a:gd name="T23" fmla="*/ 34 h 38"/>
                <a:gd name="T24" fmla="*/ 10 w 20"/>
                <a:gd name="T25" fmla="*/ 34 h 38"/>
                <a:gd name="T26" fmla="*/ 10 w 20"/>
                <a:gd name="T2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8">
                  <a:moveTo>
                    <a:pt x="10" y="34"/>
                  </a:moveTo>
                  <a:lnTo>
                    <a:pt x="10" y="34"/>
                  </a:lnTo>
                  <a:lnTo>
                    <a:pt x="4" y="34"/>
                  </a:lnTo>
                  <a:lnTo>
                    <a:pt x="0" y="38"/>
                  </a:lnTo>
                  <a:lnTo>
                    <a:pt x="0" y="38"/>
                  </a:lnTo>
                  <a:lnTo>
                    <a:pt x="4" y="20"/>
                  </a:lnTo>
                  <a:lnTo>
                    <a:pt x="8" y="0"/>
                  </a:lnTo>
                  <a:lnTo>
                    <a:pt x="8" y="0"/>
                  </a:lnTo>
                  <a:lnTo>
                    <a:pt x="14" y="18"/>
                  </a:lnTo>
                  <a:lnTo>
                    <a:pt x="20" y="36"/>
                  </a:lnTo>
                  <a:lnTo>
                    <a:pt x="20" y="36"/>
                  </a:lnTo>
                  <a:lnTo>
                    <a:pt x="14" y="34"/>
                  </a:lnTo>
                  <a:lnTo>
                    <a:pt x="10" y="34"/>
                  </a:lnTo>
                  <a:lnTo>
                    <a:pt x="10" y="34"/>
                  </a:lnTo>
                  <a:close/>
                </a:path>
              </a:pathLst>
            </a:custGeom>
            <a:solidFill>
              <a:srgbClr val="000000"/>
            </a:solidFill>
            <a:ln w="6350">
              <a:solidFill>
                <a:srgbClr val="000000"/>
              </a:solidFill>
              <a:prstDash val="solid"/>
              <a:round/>
              <a:headEnd/>
              <a:tailEnd/>
            </a:ln>
          </p:spPr>
          <p:txBody>
            <a:bodyPr/>
            <a:lstStyle/>
            <a:p>
              <a:endParaRPr lang="en-US"/>
            </a:p>
          </p:txBody>
        </p:sp>
        <p:sp>
          <p:nvSpPr>
            <p:cNvPr id="107606" name="Freeform 86"/>
            <p:cNvSpPr>
              <a:spLocks noChangeAspect="1"/>
            </p:cNvSpPr>
            <p:nvPr/>
          </p:nvSpPr>
          <p:spPr bwMode="auto">
            <a:xfrm>
              <a:off x="1847850" y="3862809"/>
              <a:ext cx="87313" cy="112713"/>
            </a:xfrm>
            <a:custGeom>
              <a:avLst/>
              <a:gdLst>
                <a:gd name="T0" fmla="*/ 10 w 28"/>
                <a:gd name="T1" fmla="*/ 8 h 36"/>
                <a:gd name="T2" fmla="*/ 10 w 28"/>
                <a:gd name="T3" fmla="*/ 8 h 36"/>
                <a:gd name="T4" fmla="*/ 14 w 28"/>
                <a:gd name="T5" fmla="*/ 4 h 36"/>
                <a:gd name="T6" fmla="*/ 18 w 28"/>
                <a:gd name="T7" fmla="*/ 0 h 36"/>
                <a:gd name="T8" fmla="*/ 18 w 28"/>
                <a:gd name="T9" fmla="*/ 0 h 36"/>
                <a:gd name="T10" fmla="*/ 22 w 28"/>
                <a:gd name="T11" fmla="*/ 18 h 36"/>
                <a:gd name="T12" fmla="*/ 28 w 28"/>
                <a:gd name="T13" fmla="*/ 36 h 36"/>
                <a:gd name="T14" fmla="*/ 28 w 28"/>
                <a:gd name="T15" fmla="*/ 36 h 36"/>
                <a:gd name="T16" fmla="*/ 14 w 28"/>
                <a:gd name="T17" fmla="*/ 22 h 36"/>
                <a:gd name="T18" fmla="*/ 0 w 28"/>
                <a:gd name="T19" fmla="*/ 12 h 36"/>
                <a:gd name="T20" fmla="*/ 0 w 28"/>
                <a:gd name="T21" fmla="*/ 12 h 36"/>
                <a:gd name="T22" fmla="*/ 6 w 28"/>
                <a:gd name="T23" fmla="*/ 10 h 36"/>
                <a:gd name="T24" fmla="*/ 10 w 28"/>
                <a:gd name="T25" fmla="*/ 8 h 36"/>
                <a:gd name="T26" fmla="*/ 10 w 28"/>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36">
                  <a:moveTo>
                    <a:pt x="10" y="8"/>
                  </a:moveTo>
                  <a:lnTo>
                    <a:pt x="10" y="8"/>
                  </a:lnTo>
                  <a:lnTo>
                    <a:pt x="14" y="4"/>
                  </a:lnTo>
                  <a:lnTo>
                    <a:pt x="18" y="0"/>
                  </a:lnTo>
                  <a:lnTo>
                    <a:pt x="18" y="0"/>
                  </a:lnTo>
                  <a:lnTo>
                    <a:pt x="22" y="18"/>
                  </a:lnTo>
                  <a:lnTo>
                    <a:pt x="28" y="36"/>
                  </a:lnTo>
                  <a:lnTo>
                    <a:pt x="28" y="36"/>
                  </a:lnTo>
                  <a:lnTo>
                    <a:pt x="14" y="22"/>
                  </a:lnTo>
                  <a:lnTo>
                    <a:pt x="0" y="12"/>
                  </a:lnTo>
                  <a:lnTo>
                    <a:pt x="0" y="12"/>
                  </a:lnTo>
                  <a:lnTo>
                    <a:pt x="6" y="10"/>
                  </a:lnTo>
                  <a:lnTo>
                    <a:pt x="10" y="8"/>
                  </a:lnTo>
                  <a:lnTo>
                    <a:pt x="10" y="8"/>
                  </a:lnTo>
                  <a:close/>
                </a:path>
              </a:pathLst>
            </a:custGeom>
            <a:solidFill>
              <a:srgbClr val="000000"/>
            </a:solidFill>
            <a:ln w="6350">
              <a:solidFill>
                <a:srgbClr val="000000"/>
              </a:solidFill>
              <a:prstDash val="solid"/>
              <a:round/>
              <a:headEnd/>
              <a:tailEnd/>
            </a:ln>
          </p:spPr>
          <p:txBody>
            <a:bodyPr/>
            <a:lstStyle/>
            <a:p>
              <a:endParaRPr lang="en-US"/>
            </a:p>
          </p:txBody>
        </p:sp>
        <p:sp>
          <p:nvSpPr>
            <p:cNvPr id="107607" name="Freeform 87"/>
            <p:cNvSpPr>
              <a:spLocks noChangeAspect="1"/>
            </p:cNvSpPr>
            <p:nvPr/>
          </p:nvSpPr>
          <p:spPr bwMode="auto">
            <a:xfrm>
              <a:off x="5494338" y="1675234"/>
              <a:ext cx="168275" cy="111125"/>
            </a:xfrm>
            <a:custGeom>
              <a:avLst/>
              <a:gdLst>
                <a:gd name="T0" fmla="*/ 10 w 54"/>
                <a:gd name="T1" fmla="*/ 20 h 36"/>
                <a:gd name="T2" fmla="*/ 10 w 54"/>
                <a:gd name="T3" fmla="*/ 20 h 36"/>
                <a:gd name="T4" fmla="*/ 6 w 54"/>
                <a:gd name="T5" fmla="*/ 12 h 36"/>
                <a:gd name="T6" fmla="*/ 0 w 54"/>
                <a:gd name="T7" fmla="*/ 6 h 36"/>
                <a:gd name="T8" fmla="*/ 0 w 54"/>
                <a:gd name="T9" fmla="*/ 6 h 36"/>
                <a:gd name="T10" fmla="*/ 26 w 54"/>
                <a:gd name="T11" fmla="*/ 6 h 36"/>
                <a:gd name="T12" fmla="*/ 54 w 54"/>
                <a:gd name="T13" fmla="*/ 0 h 36"/>
                <a:gd name="T14" fmla="*/ 54 w 54"/>
                <a:gd name="T15" fmla="*/ 0 h 36"/>
                <a:gd name="T16" fmla="*/ 32 w 54"/>
                <a:gd name="T17" fmla="*/ 18 h 36"/>
                <a:gd name="T18" fmla="*/ 12 w 54"/>
                <a:gd name="T19" fmla="*/ 36 h 36"/>
                <a:gd name="T20" fmla="*/ 12 w 54"/>
                <a:gd name="T21" fmla="*/ 36 h 36"/>
                <a:gd name="T22" fmla="*/ 12 w 54"/>
                <a:gd name="T23" fmla="*/ 30 h 36"/>
                <a:gd name="T24" fmla="*/ 12 w 54"/>
                <a:gd name="T25" fmla="*/ 26 h 36"/>
                <a:gd name="T26" fmla="*/ 10 w 54"/>
                <a:gd name="T27" fmla="*/ 20 h 36"/>
                <a:gd name="T28" fmla="*/ 10 w 54"/>
                <a:gd name="T29"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36">
                  <a:moveTo>
                    <a:pt x="10" y="20"/>
                  </a:moveTo>
                  <a:lnTo>
                    <a:pt x="10" y="20"/>
                  </a:lnTo>
                  <a:lnTo>
                    <a:pt x="6" y="12"/>
                  </a:lnTo>
                  <a:lnTo>
                    <a:pt x="0" y="6"/>
                  </a:lnTo>
                  <a:lnTo>
                    <a:pt x="0" y="6"/>
                  </a:lnTo>
                  <a:lnTo>
                    <a:pt x="26" y="6"/>
                  </a:lnTo>
                  <a:lnTo>
                    <a:pt x="54" y="0"/>
                  </a:lnTo>
                  <a:lnTo>
                    <a:pt x="54" y="0"/>
                  </a:lnTo>
                  <a:lnTo>
                    <a:pt x="32" y="18"/>
                  </a:lnTo>
                  <a:lnTo>
                    <a:pt x="12" y="36"/>
                  </a:lnTo>
                  <a:lnTo>
                    <a:pt x="12" y="36"/>
                  </a:lnTo>
                  <a:lnTo>
                    <a:pt x="12" y="30"/>
                  </a:lnTo>
                  <a:lnTo>
                    <a:pt x="12" y="26"/>
                  </a:lnTo>
                  <a:lnTo>
                    <a:pt x="10" y="20"/>
                  </a:lnTo>
                  <a:lnTo>
                    <a:pt x="10" y="20"/>
                  </a:lnTo>
                  <a:close/>
                </a:path>
              </a:pathLst>
            </a:custGeom>
            <a:solidFill>
              <a:srgbClr val="000000"/>
            </a:solidFill>
            <a:ln w="6350">
              <a:solidFill>
                <a:srgbClr val="000000"/>
              </a:solidFill>
              <a:prstDash val="solid"/>
              <a:round/>
              <a:headEnd/>
              <a:tailEnd/>
            </a:ln>
          </p:spPr>
          <p:txBody>
            <a:bodyPr/>
            <a:lstStyle/>
            <a:p>
              <a:endParaRPr lang="en-US"/>
            </a:p>
          </p:txBody>
        </p:sp>
        <p:sp>
          <p:nvSpPr>
            <p:cNvPr id="107608" name="Freeform 88"/>
            <p:cNvSpPr>
              <a:spLocks noChangeAspect="1"/>
            </p:cNvSpPr>
            <p:nvPr/>
          </p:nvSpPr>
          <p:spPr bwMode="auto">
            <a:xfrm>
              <a:off x="7564438" y="3813597"/>
              <a:ext cx="174625" cy="117475"/>
            </a:xfrm>
            <a:custGeom>
              <a:avLst/>
              <a:gdLst>
                <a:gd name="T0" fmla="*/ 12 w 56"/>
                <a:gd name="T1" fmla="*/ 22 h 38"/>
                <a:gd name="T2" fmla="*/ 12 w 56"/>
                <a:gd name="T3" fmla="*/ 22 h 38"/>
                <a:gd name="T4" fmla="*/ 8 w 56"/>
                <a:gd name="T5" fmla="*/ 16 h 38"/>
                <a:gd name="T6" fmla="*/ 0 w 56"/>
                <a:gd name="T7" fmla="*/ 10 h 38"/>
                <a:gd name="T8" fmla="*/ 0 w 56"/>
                <a:gd name="T9" fmla="*/ 10 h 38"/>
                <a:gd name="T10" fmla="*/ 28 w 56"/>
                <a:gd name="T11" fmla="*/ 8 h 38"/>
                <a:gd name="T12" fmla="*/ 56 w 56"/>
                <a:gd name="T13" fmla="*/ 0 h 38"/>
                <a:gd name="T14" fmla="*/ 56 w 56"/>
                <a:gd name="T15" fmla="*/ 0 h 38"/>
                <a:gd name="T16" fmla="*/ 34 w 56"/>
                <a:gd name="T17" fmla="*/ 20 h 38"/>
                <a:gd name="T18" fmla="*/ 16 w 56"/>
                <a:gd name="T19" fmla="*/ 38 h 38"/>
                <a:gd name="T20" fmla="*/ 16 w 56"/>
                <a:gd name="T21" fmla="*/ 38 h 38"/>
                <a:gd name="T22" fmla="*/ 16 w 56"/>
                <a:gd name="T23" fmla="*/ 34 h 38"/>
                <a:gd name="T24" fmla="*/ 14 w 56"/>
                <a:gd name="T25" fmla="*/ 28 h 38"/>
                <a:gd name="T26" fmla="*/ 12 w 56"/>
                <a:gd name="T27" fmla="*/ 22 h 38"/>
                <a:gd name="T28" fmla="*/ 12 w 56"/>
                <a:gd name="T29"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8">
                  <a:moveTo>
                    <a:pt x="12" y="22"/>
                  </a:moveTo>
                  <a:lnTo>
                    <a:pt x="12" y="22"/>
                  </a:lnTo>
                  <a:lnTo>
                    <a:pt x="8" y="16"/>
                  </a:lnTo>
                  <a:lnTo>
                    <a:pt x="0" y="10"/>
                  </a:lnTo>
                  <a:lnTo>
                    <a:pt x="0" y="10"/>
                  </a:lnTo>
                  <a:lnTo>
                    <a:pt x="28" y="8"/>
                  </a:lnTo>
                  <a:lnTo>
                    <a:pt x="56" y="0"/>
                  </a:lnTo>
                  <a:lnTo>
                    <a:pt x="56" y="0"/>
                  </a:lnTo>
                  <a:lnTo>
                    <a:pt x="34" y="20"/>
                  </a:lnTo>
                  <a:lnTo>
                    <a:pt x="16" y="38"/>
                  </a:lnTo>
                  <a:lnTo>
                    <a:pt x="16" y="38"/>
                  </a:lnTo>
                  <a:lnTo>
                    <a:pt x="16" y="34"/>
                  </a:lnTo>
                  <a:lnTo>
                    <a:pt x="14" y="28"/>
                  </a:lnTo>
                  <a:lnTo>
                    <a:pt x="12" y="22"/>
                  </a:lnTo>
                  <a:lnTo>
                    <a:pt x="12" y="22"/>
                  </a:lnTo>
                  <a:close/>
                </a:path>
              </a:pathLst>
            </a:custGeom>
            <a:solidFill>
              <a:srgbClr val="000000"/>
            </a:solidFill>
            <a:ln w="6350">
              <a:solidFill>
                <a:srgbClr val="000000"/>
              </a:solidFill>
              <a:prstDash val="solid"/>
              <a:round/>
              <a:headEnd/>
              <a:tailEnd/>
            </a:ln>
          </p:spPr>
          <p:txBody>
            <a:bodyPr/>
            <a:lstStyle/>
            <a:p>
              <a:endParaRPr lang="en-US"/>
            </a:p>
          </p:txBody>
        </p:sp>
        <p:sp>
          <p:nvSpPr>
            <p:cNvPr id="107609" name="Freeform 89"/>
            <p:cNvSpPr>
              <a:spLocks noChangeAspect="1"/>
            </p:cNvSpPr>
            <p:nvPr/>
          </p:nvSpPr>
          <p:spPr bwMode="auto">
            <a:xfrm>
              <a:off x="5189538" y="3096047"/>
              <a:ext cx="168275" cy="119062"/>
            </a:xfrm>
            <a:custGeom>
              <a:avLst/>
              <a:gdLst>
                <a:gd name="T0" fmla="*/ 12 w 54"/>
                <a:gd name="T1" fmla="*/ 16 h 38"/>
                <a:gd name="T2" fmla="*/ 12 w 54"/>
                <a:gd name="T3" fmla="*/ 16 h 38"/>
                <a:gd name="T4" fmla="*/ 14 w 54"/>
                <a:gd name="T5" fmla="*/ 8 h 38"/>
                <a:gd name="T6" fmla="*/ 14 w 54"/>
                <a:gd name="T7" fmla="*/ 0 h 38"/>
                <a:gd name="T8" fmla="*/ 14 w 54"/>
                <a:gd name="T9" fmla="*/ 0 h 38"/>
                <a:gd name="T10" fmla="*/ 34 w 54"/>
                <a:gd name="T11" fmla="*/ 20 h 38"/>
                <a:gd name="T12" fmla="*/ 54 w 54"/>
                <a:gd name="T13" fmla="*/ 38 h 38"/>
                <a:gd name="T14" fmla="*/ 54 w 54"/>
                <a:gd name="T15" fmla="*/ 38 h 38"/>
                <a:gd name="T16" fmla="*/ 28 w 54"/>
                <a:gd name="T17" fmla="*/ 32 h 38"/>
                <a:gd name="T18" fmla="*/ 0 w 54"/>
                <a:gd name="T19" fmla="*/ 30 h 38"/>
                <a:gd name="T20" fmla="*/ 0 w 54"/>
                <a:gd name="T21" fmla="*/ 30 h 38"/>
                <a:gd name="T22" fmla="*/ 4 w 54"/>
                <a:gd name="T23" fmla="*/ 26 h 38"/>
                <a:gd name="T24" fmla="*/ 8 w 54"/>
                <a:gd name="T25" fmla="*/ 22 h 38"/>
                <a:gd name="T26" fmla="*/ 12 w 54"/>
                <a:gd name="T27" fmla="*/ 16 h 38"/>
                <a:gd name="T28" fmla="*/ 12 w 54"/>
                <a:gd name="T2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38">
                  <a:moveTo>
                    <a:pt x="12" y="16"/>
                  </a:moveTo>
                  <a:lnTo>
                    <a:pt x="12" y="16"/>
                  </a:lnTo>
                  <a:lnTo>
                    <a:pt x="14" y="8"/>
                  </a:lnTo>
                  <a:lnTo>
                    <a:pt x="14" y="0"/>
                  </a:lnTo>
                  <a:lnTo>
                    <a:pt x="14" y="0"/>
                  </a:lnTo>
                  <a:lnTo>
                    <a:pt x="34" y="20"/>
                  </a:lnTo>
                  <a:lnTo>
                    <a:pt x="54" y="38"/>
                  </a:lnTo>
                  <a:lnTo>
                    <a:pt x="54" y="38"/>
                  </a:lnTo>
                  <a:lnTo>
                    <a:pt x="28" y="32"/>
                  </a:lnTo>
                  <a:lnTo>
                    <a:pt x="0" y="30"/>
                  </a:lnTo>
                  <a:lnTo>
                    <a:pt x="0" y="30"/>
                  </a:lnTo>
                  <a:lnTo>
                    <a:pt x="4" y="26"/>
                  </a:lnTo>
                  <a:lnTo>
                    <a:pt x="8" y="22"/>
                  </a:lnTo>
                  <a:lnTo>
                    <a:pt x="12" y="16"/>
                  </a:lnTo>
                  <a:lnTo>
                    <a:pt x="12" y="16"/>
                  </a:lnTo>
                  <a:close/>
                </a:path>
              </a:pathLst>
            </a:custGeom>
            <a:solidFill>
              <a:srgbClr val="000000"/>
            </a:solidFill>
            <a:ln w="6350">
              <a:solidFill>
                <a:srgbClr val="000000"/>
              </a:solidFill>
              <a:prstDash val="solid"/>
              <a:round/>
              <a:headEnd/>
              <a:tailEnd/>
            </a:ln>
          </p:spPr>
          <p:txBody>
            <a:bodyPr/>
            <a:lstStyle/>
            <a:p>
              <a:endParaRPr lang="en-US"/>
            </a:p>
          </p:txBody>
        </p:sp>
        <p:sp>
          <p:nvSpPr>
            <p:cNvPr id="107610" name="Freeform 90"/>
            <p:cNvSpPr>
              <a:spLocks noChangeAspect="1"/>
            </p:cNvSpPr>
            <p:nvPr/>
          </p:nvSpPr>
          <p:spPr bwMode="auto">
            <a:xfrm>
              <a:off x="1873250" y="4599409"/>
              <a:ext cx="123825" cy="161925"/>
            </a:xfrm>
            <a:custGeom>
              <a:avLst/>
              <a:gdLst>
                <a:gd name="T0" fmla="*/ 14 w 40"/>
                <a:gd name="T1" fmla="*/ 42 h 52"/>
                <a:gd name="T2" fmla="*/ 14 w 40"/>
                <a:gd name="T3" fmla="*/ 42 h 52"/>
                <a:gd name="T4" fmla="*/ 8 w 40"/>
                <a:gd name="T5" fmla="*/ 38 h 52"/>
                <a:gd name="T6" fmla="*/ 0 w 40"/>
                <a:gd name="T7" fmla="*/ 38 h 52"/>
                <a:gd name="T8" fmla="*/ 0 w 40"/>
                <a:gd name="T9" fmla="*/ 38 h 52"/>
                <a:gd name="T10" fmla="*/ 20 w 40"/>
                <a:gd name="T11" fmla="*/ 20 h 52"/>
                <a:gd name="T12" fmla="*/ 40 w 40"/>
                <a:gd name="T13" fmla="*/ 0 h 52"/>
                <a:gd name="T14" fmla="*/ 40 w 40"/>
                <a:gd name="T15" fmla="*/ 0 h 52"/>
                <a:gd name="T16" fmla="*/ 32 w 40"/>
                <a:gd name="T17" fmla="*/ 26 h 52"/>
                <a:gd name="T18" fmla="*/ 26 w 40"/>
                <a:gd name="T19" fmla="*/ 52 h 52"/>
                <a:gd name="T20" fmla="*/ 26 w 40"/>
                <a:gd name="T21" fmla="*/ 52 h 52"/>
                <a:gd name="T22" fmla="*/ 24 w 40"/>
                <a:gd name="T23" fmla="*/ 48 h 52"/>
                <a:gd name="T24" fmla="*/ 20 w 40"/>
                <a:gd name="T25" fmla="*/ 44 h 52"/>
                <a:gd name="T26" fmla="*/ 14 w 40"/>
                <a:gd name="T27" fmla="*/ 42 h 52"/>
                <a:gd name="T28" fmla="*/ 14 w 40"/>
                <a:gd name="T2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52">
                  <a:moveTo>
                    <a:pt x="14" y="42"/>
                  </a:moveTo>
                  <a:lnTo>
                    <a:pt x="14" y="42"/>
                  </a:lnTo>
                  <a:lnTo>
                    <a:pt x="8" y="38"/>
                  </a:lnTo>
                  <a:lnTo>
                    <a:pt x="0" y="38"/>
                  </a:lnTo>
                  <a:lnTo>
                    <a:pt x="0" y="38"/>
                  </a:lnTo>
                  <a:lnTo>
                    <a:pt x="20" y="20"/>
                  </a:lnTo>
                  <a:lnTo>
                    <a:pt x="40" y="0"/>
                  </a:lnTo>
                  <a:lnTo>
                    <a:pt x="40" y="0"/>
                  </a:lnTo>
                  <a:lnTo>
                    <a:pt x="32" y="26"/>
                  </a:lnTo>
                  <a:lnTo>
                    <a:pt x="26" y="52"/>
                  </a:lnTo>
                  <a:lnTo>
                    <a:pt x="26" y="52"/>
                  </a:lnTo>
                  <a:lnTo>
                    <a:pt x="24" y="48"/>
                  </a:lnTo>
                  <a:lnTo>
                    <a:pt x="20" y="44"/>
                  </a:lnTo>
                  <a:lnTo>
                    <a:pt x="14" y="42"/>
                  </a:lnTo>
                  <a:lnTo>
                    <a:pt x="14" y="42"/>
                  </a:lnTo>
                  <a:close/>
                </a:path>
              </a:pathLst>
            </a:custGeom>
            <a:solidFill>
              <a:srgbClr val="000000"/>
            </a:solidFill>
            <a:ln w="6350">
              <a:solidFill>
                <a:srgbClr val="000000"/>
              </a:solidFill>
              <a:prstDash val="solid"/>
              <a:round/>
              <a:headEnd/>
              <a:tailEnd/>
            </a:ln>
          </p:spPr>
          <p:txBody>
            <a:bodyPr/>
            <a:lstStyle/>
            <a:p>
              <a:endParaRPr lang="en-US"/>
            </a:p>
          </p:txBody>
        </p:sp>
        <p:sp>
          <p:nvSpPr>
            <p:cNvPr id="107611" name="Freeform 91"/>
            <p:cNvSpPr>
              <a:spLocks noChangeAspect="1"/>
            </p:cNvSpPr>
            <p:nvPr/>
          </p:nvSpPr>
          <p:spPr bwMode="auto">
            <a:xfrm>
              <a:off x="1547813" y="4137447"/>
              <a:ext cx="168275" cy="142875"/>
            </a:xfrm>
            <a:custGeom>
              <a:avLst/>
              <a:gdLst>
                <a:gd name="T0" fmla="*/ 14 w 54"/>
                <a:gd name="T1" fmla="*/ 30 h 46"/>
                <a:gd name="T2" fmla="*/ 14 w 54"/>
                <a:gd name="T3" fmla="*/ 30 h 46"/>
                <a:gd name="T4" fmla="*/ 8 w 54"/>
                <a:gd name="T5" fmla="*/ 24 h 46"/>
                <a:gd name="T6" fmla="*/ 0 w 54"/>
                <a:gd name="T7" fmla="*/ 20 h 46"/>
                <a:gd name="T8" fmla="*/ 0 w 54"/>
                <a:gd name="T9" fmla="*/ 20 h 46"/>
                <a:gd name="T10" fmla="*/ 28 w 54"/>
                <a:gd name="T11" fmla="*/ 12 h 46"/>
                <a:gd name="T12" fmla="*/ 54 w 54"/>
                <a:gd name="T13" fmla="*/ 0 h 46"/>
                <a:gd name="T14" fmla="*/ 54 w 54"/>
                <a:gd name="T15" fmla="*/ 0 h 46"/>
                <a:gd name="T16" fmla="*/ 36 w 54"/>
                <a:gd name="T17" fmla="*/ 22 h 46"/>
                <a:gd name="T18" fmla="*/ 20 w 54"/>
                <a:gd name="T19" fmla="*/ 46 h 46"/>
                <a:gd name="T20" fmla="*/ 20 w 54"/>
                <a:gd name="T21" fmla="*/ 46 h 46"/>
                <a:gd name="T22" fmla="*/ 20 w 54"/>
                <a:gd name="T23" fmla="*/ 40 h 46"/>
                <a:gd name="T24" fmla="*/ 18 w 54"/>
                <a:gd name="T25" fmla="*/ 34 h 46"/>
                <a:gd name="T26" fmla="*/ 14 w 54"/>
                <a:gd name="T27" fmla="*/ 30 h 46"/>
                <a:gd name="T28" fmla="*/ 14 w 54"/>
                <a:gd name="T29" fmla="*/ 3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46">
                  <a:moveTo>
                    <a:pt x="14" y="30"/>
                  </a:moveTo>
                  <a:lnTo>
                    <a:pt x="14" y="30"/>
                  </a:lnTo>
                  <a:lnTo>
                    <a:pt x="8" y="24"/>
                  </a:lnTo>
                  <a:lnTo>
                    <a:pt x="0" y="20"/>
                  </a:lnTo>
                  <a:lnTo>
                    <a:pt x="0" y="20"/>
                  </a:lnTo>
                  <a:lnTo>
                    <a:pt x="28" y="12"/>
                  </a:lnTo>
                  <a:lnTo>
                    <a:pt x="54" y="0"/>
                  </a:lnTo>
                  <a:lnTo>
                    <a:pt x="54" y="0"/>
                  </a:lnTo>
                  <a:lnTo>
                    <a:pt x="36" y="22"/>
                  </a:lnTo>
                  <a:lnTo>
                    <a:pt x="20" y="46"/>
                  </a:lnTo>
                  <a:lnTo>
                    <a:pt x="20" y="46"/>
                  </a:lnTo>
                  <a:lnTo>
                    <a:pt x="20" y="40"/>
                  </a:lnTo>
                  <a:lnTo>
                    <a:pt x="18" y="34"/>
                  </a:lnTo>
                  <a:lnTo>
                    <a:pt x="14" y="30"/>
                  </a:lnTo>
                  <a:lnTo>
                    <a:pt x="14" y="30"/>
                  </a:lnTo>
                  <a:close/>
                </a:path>
              </a:pathLst>
            </a:custGeom>
            <a:solidFill>
              <a:srgbClr val="000000"/>
            </a:solidFill>
            <a:ln w="6350">
              <a:solidFill>
                <a:srgbClr val="000000"/>
              </a:solidFill>
              <a:prstDash val="solid"/>
              <a:round/>
              <a:headEnd/>
              <a:tailEnd/>
            </a:ln>
          </p:spPr>
          <p:txBody>
            <a:bodyPr/>
            <a:lstStyle/>
            <a:p>
              <a:endParaRPr lang="en-US"/>
            </a:p>
          </p:txBody>
        </p:sp>
        <p:sp>
          <p:nvSpPr>
            <p:cNvPr id="107612" name="Rectangle 92"/>
            <p:cNvSpPr>
              <a:spLocks noChangeAspect="1" noChangeArrowheads="1"/>
            </p:cNvSpPr>
            <p:nvPr/>
          </p:nvSpPr>
          <p:spPr bwMode="auto">
            <a:xfrm>
              <a:off x="1941513" y="2054647"/>
              <a:ext cx="571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Air</a:t>
              </a:r>
            </a:p>
            <a:p>
              <a:r>
                <a:rPr lang="en-US" sz="1600" i="1">
                  <a:solidFill>
                    <a:srgbClr val="000000"/>
                  </a:solidFill>
                </a:rPr>
                <a:t>n</a:t>
              </a:r>
              <a:r>
                <a:rPr lang="en-US" sz="1600">
                  <a:solidFill>
                    <a:srgbClr val="000000"/>
                  </a:solidFill>
                </a:rPr>
                <a:t> = 1.0</a:t>
              </a:r>
              <a:endParaRPr lang="en-US" sz="1600"/>
            </a:p>
          </p:txBody>
        </p:sp>
        <p:sp>
          <p:nvSpPr>
            <p:cNvPr id="107615" name="Rectangle 95"/>
            <p:cNvSpPr>
              <a:spLocks noChangeAspect="1" noChangeArrowheads="1"/>
            </p:cNvSpPr>
            <p:nvPr/>
          </p:nvSpPr>
          <p:spPr bwMode="auto">
            <a:xfrm>
              <a:off x="5788025" y="1643484"/>
              <a:ext cx="6445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Coating</a:t>
              </a:r>
            </a:p>
            <a:p>
              <a:endParaRPr lang="en-US" sz="1600" i="1" baseline="-25000">
                <a:solidFill>
                  <a:srgbClr val="000000"/>
                </a:solidFill>
              </a:endParaRPr>
            </a:p>
          </p:txBody>
        </p:sp>
        <p:sp>
          <p:nvSpPr>
            <p:cNvPr id="107625" name="Rectangle 105"/>
            <p:cNvSpPr>
              <a:spLocks noChangeAspect="1" noChangeArrowheads="1"/>
            </p:cNvSpPr>
            <p:nvPr/>
          </p:nvSpPr>
          <p:spPr bwMode="auto">
            <a:xfrm>
              <a:off x="6373813" y="2953172"/>
              <a:ext cx="4302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Fiber</a:t>
              </a:r>
              <a:endParaRPr lang="en-US" sz="1600"/>
            </a:p>
          </p:txBody>
        </p:sp>
        <p:sp>
          <p:nvSpPr>
            <p:cNvPr id="107634" name="Rectangle 114"/>
            <p:cNvSpPr>
              <a:spLocks noChangeArrowheads="1"/>
            </p:cNvSpPr>
            <p:nvPr/>
          </p:nvSpPr>
          <p:spPr bwMode="auto">
            <a:xfrm>
              <a:off x="4800600" y="3827884"/>
              <a:ext cx="35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i="1">
                  <a:solidFill>
                    <a:srgbClr val="000000"/>
                  </a:solidFill>
                </a:rPr>
                <a:t>n</a:t>
              </a:r>
              <a:r>
                <a:rPr lang="en-US" sz="1600" baseline="-25000">
                  <a:solidFill>
                    <a:srgbClr val="000000"/>
                  </a:solidFill>
                </a:rPr>
                <a:t>1</a:t>
              </a:r>
            </a:p>
          </p:txBody>
        </p:sp>
        <p:sp>
          <p:nvSpPr>
            <p:cNvPr id="107635" name="Text Box 115"/>
            <p:cNvSpPr txBox="1">
              <a:spLocks noChangeArrowheads="1"/>
            </p:cNvSpPr>
            <p:nvPr/>
          </p:nvSpPr>
          <p:spPr bwMode="auto">
            <a:xfrm>
              <a:off x="1474788" y="3607222"/>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a:sym typeface="Symbol" pitchFamily="18" charset="2"/>
                </a:rPr>
                <a:t></a:t>
              </a:r>
              <a:r>
                <a:rPr lang="en-US" sz="1600" baseline="-25000">
                  <a:sym typeface="Symbol" pitchFamily="18" charset="2"/>
                </a:rPr>
                <a:t>3</a:t>
              </a:r>
              <a:endParaRPr lang="en-US" sz="1600" baseline="-25000"/>
            </a:p>
          </p:txBody>
        </p:sp>
        <p:sp>
          <p:nvSpPr>
            <p:cNvPr id="107636" name="Text Box 116"/>
            <p:cNvSpPr txBox="1">
              <a:spLocks noChangeArrowheads="1"/>
            </p:cNvSpPr>
            <p:nvPr/>
          </p:nvSpPr>
          <p:spPr bwMode="auto">
            <a:xfrm>
              <a:off x="1976438" y="3459584"/>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a:sym typeface="Symbol" pitchFamily="18" charset="2"/>
                </a:rPr>
                <a:t></a:t>
              </a:r>
              <a:r>
                <a:rPr lang="en-US" sz="1600" baseline="-25000">
                  <a:sym typeface="Symbol" pitchFamily="18" charset="2"/>
                </a:rPr>
                <a:t>4</a:t>
              </a:r>
              <a:endParaRPr lang="en-US" sz="1600" baseline="-25000"/>
            </a:p>
          </p:txBody>
        </p:sp>
        <p:sp>
          <p:nvSpPr>
            <p:cNvPr id="107637" name="Text Box 117"/>
            <p:cNvSpPr txBox="1">
              <a:spLocks noChangeArrowheads="1"/>
            </p:cNvSpPr>
            <p:nvPr/>
          </p:nvSpPr>
          <p:spPr bwMode="auto">
            <a:xfrm>
              <a:off x="3038475" y="3086522"/>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a:sym typeface="Symbol" pitchFamily="18" charset="2"/>
                </a:rPr>
                <a:t></a:t>
              </a:r>
              <a:r>
                <a:rPr lang="en-US" sz="1600" baseline="-25000" dirty="0">
                  <a:sym typeface="Symbol" pitchFamily="18" charset="2"/>
                </a:rPr>
                <a:t>1</a:t>
              </a:r>
              <a:endParaRPr lang="en-US" sz="1600" baseline="-25000" dirty="0"/>
            </a:p>
          </p:txBody>
        </p:sp>
        <p:sp>
          <p:nvSpPr>
            <p:cNvPr id="107638" name="Text Box 118"/>
            <p:cNvSpPr txBox="1">
              <a:spLocks noChangeArrowheads="1"/>
            </p:cNvSpPr>
            <p:nvPr/>
          </p:nvSpPr>
          <p:spPr bwMode="auto">
            <a:xfrm>
              <a:off x="3614738" y="2043534"/>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a:sym typeface="Symbol" pitchFamily="18" charset="2"/>
                </a:rPr>
                <a:t></a:t>
              </a:r>
              <a:r>
                <a:rPr lang="en-US" sz="1600" baseline="-25000">
                  <a:sym typeface="Symbol" pitchFamily="18" charset="2"/>
                </a:rPr>
                <a:t>2</a:t>
              </a:r>
              <a:endParaRPr lang="en-US" sz="1600" baseline="-25000"/>
            </a:p>
          </p:txBody>
        </p:sp>
        <p:sp>
          <p:nvSpPr>
            <p:cNvPr id="107639" name="Text Box 119"/>
            <p:cNvSpPr txBox="1">
              <a:spLocks noChangeArrowheads="1"/>
            </p:cNvSpPr>
            <p:nvPr/>
          </p:nvSpPr>
          <p:spPr bwMode="auto">
            <a:xfrm>
              <a:off x="3784600" y="2927772"/>
              <a:ext cx="45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a:sym typeface="Symbol" pitchFamily="18" charset="2"/>
                </a:rPr>
                <a:t></a:t>
              </a:r>
              <a:r>
                <a:rPr lang="en-US" sz="1600" baseline="-25000">
                  <a:sym typeface="Symbol" pitchFamily="18" charset="2"/>
                </a:rPr>
                <a:t>ic</a:t>
              </a:r>
              <a:endParaRPr lang="en-US" sz="1600" baseline="-25000"/>
            </a:p>
          </p:txBody>
        </p:sp>
        <p:sp>
          <p:nvSpPr>
            <p:cNvPr id="107640" name="Rectangle 120"/>
            <p:cNvSpPr>
              <a:spLocks noChangeArrowheads="1"/>
            </p:cNvSpPr>
            <p:nvPr/>
          </p:nvSpPr>
          <p:spPr bwMode="auto">
            <a:xfrm>
              <a:off x="5943600" y="1948284"/>
              <a:ext cx="35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i="1">
                  <a:solidFill>
                    <a:srgbClr val="000000"/>
                  </a:solidFill>
                </a:rPr>
                <a:t>n</a:t>
              </a:r>
              <a:r>
                <a:rPr lang="en-US" sz="1600" baseline="-25000">
                  <a:solidFill>
                    <a:srgbClr val="000000"/>
                  </a:solidFill>
                </a:rPr>
                <a:t>2</a:t>
              </a:r>
            </a:p>
          </p:txBody>
        </p:sp>
      </p:grpSp>
      <p:sp>
        <p:nvSpPr>
          <p:cNvPr id="3" name="Slide Number Placeholder 2"/>
          <p:cNvSpPr>
            <a:spLocks noGrp="1"/>
          </p:cNvSpPr>
          <p:nvPr>
            <p:ph type="sldNum" sz="quarter" idx="12"/>
          </p:nvPr>
        </p:nvSpPr>
        <p:spPr/>
        <p:txBody>
          <a:bodyPr/>
          <a:lstStyle/>
          <a:p>
            <a:pPr>
              <a:defRPr/>
            </a:pPr>
            <a:fld id="{E0467A51-A3D6-4F6A-9B79-4D13BA45D146}" type="slidenum">
              <a:rPr lang="ar-SA" smtClean="0"/>
              <a:pPr>
                <a:defRPr/>
              </a:pPr>
              <a:t>132</a:t>
            </a:fld>
            <a:endParaRPr lang="en-US"/>
          </a:p>
        </p:txBody>
      </p:sp>
    </p:spTree>
    <p:extLst>
      <p:ext uri="{BB962C8B-B14F-4D97-AF65-F5344CB8AC3E}">
        <p14:creationId xmlns:p14="http://schemas.microsoft.com/office/powerpoint/2010/main" val="2173616510"/>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4365104"/>
            <a:ext cx="8229600" cy="2019300"/>
          </a:xfrm>
        </p:spPr>
        <p:txBody>
          <a:bodyPr/>
          <a:lstStyle/>
          <a:p>
            <a:r>
              <a:rPr lang="en-US" sz="1800" b="1" dirty="0">
                <a:ea typeface="MS Mincho" pitchFamily="49" charset="-128"/>
              </a:rPr>
              <a:t>Figure </a:t>
            </a:r>
            <a:r>
              <a:rPr lang="en-US" sz="1800" b="1" dirty="0" smtClean="0">
                <a:ea typeface="MS Mincho" pitchFamily="49" charset="-128"/>
              </a:rPr>
              <a:t>2.2</a:t>
            </a:r>
            <a:r>
              <a:rPr lang="tr-TR" sz="1800" b="1" dirty="0" smtClean="0">
                <a:ea typeface="MS Mincho" pitchFamily="49" charset="-128"/>
              </a:rPr>
              <a:t>4</a:t>
            </a:r>
            <a:r>
              <a:rPr lang="en-US" sz="1800" b="1" dirty="0" smtClean="0">
                <a:ea typeface="MS Mincho" pitchFamily="49" charset="-128"/>
              </a:rPr>
              <a:t> </a:t>
            </a:r>
            <a:r>
              <a:rPr lang="en-US" sz="1800" b="1" dirty="0">
                <a:ea typeface="MS Mincho" pitchFamily="49" charset="-128"/>
              </a:rPr>
              <a:t>Photomultiplier</a:t>
            </a:r>
            <a:r>
              <a:rPr lang="en-US" sz="1800" dirty="0">
                <a:ea typeface="MS Mincho" pitchFamily="49" charset="-128"/>
              </a:rPr>
              <a:t>  An incoming photon strikes the photocathode and liberates an electron. This electron is accelerated toward the first dynode, which is 100 V more positive than the cathode. The impact liberates several electrons by secondary emission. They are accelerated toward the second dynode, which is 100 V more positive than the first dynode, This electron multiplication continues until it reaches the anode, where currents of about 1 </a:t>
            </a:r>
            <a:r>
              <a:rPr lang="en-US" sz="1800" dirty="0">
                <a:latin typeface="Symbol" pitchFamily="18" charset="2"/>
                <a:ea typeface="MS Mincho" pitchFamily="49" charset="-128"/>
              </a:rPr>
              <a:t>m</a:t>
            </a:r>
            <a:r>
              <a:rPr lang="en-US" sz="1800" dirty="0">
                <a:ea typeface="MS Mincho" pitchFamily="49" charset="-128"/>
              </a:rPr>
              <a:t>A flow through </a:t>
            </a:r>
            <a:r>
              <a:rPr lang="en-US" sz="1800" i="1" dirty="0">
                <a:ea typeface="MS Mincho" pitchFamily="49" charset="-128"/>
              </a:rPr>
              <a:t>R</a:t>
            </a:r>
            <a:r>
              <a:rPr lang="en-US" sz="1800" baseline="-25000" dirty="0">
                <a:ea typeface="MS Mincho" pitchFamily="49" charset="-128"/>
              </a:rPr>
              <a:t>L</a:t>
            </a:r>
            <a:r>
              <a:rPr lang="en-US" sz="1800" dirty="0">
                <a:ea typeface="MS Mincho" pitchFamily="49" charset="-128"/>
              </a:rPr>
              <a:t>.</a:t>
            </a:r>
            <a:endParaRPr lang="en-US" sz="1800" dirty="0">
              <a:cs typeface="Courier New" pitchFamily="49" charset="0"/>
            </a:endParaRPr>
          </a:p>
        </p:txBody>
      </p:sp>
      <p:pic>
        <p:nvPicPr>
          <p:cNvPr id="108548" name="Picture 4" descr="FIG2-21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7315200" cy="27813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133</a:t>
            </a:fld>
            <a:endParaRPr lang="en-US"/>
          </a:p>
        </p:txBody>
      </p:sp>
    </p:spTree>
    <p:extLst>
      <p:ext uri="{BB962C8B-B14F-4D97-AF65-F5344CB8AC3E}">
        <p14:creationId xmlns:p14="http://schemas.microsoft.com/office/powerpoint/2010/main" val="119076137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51520" y="5517232"/>
            <a:ext cx="8278688" cy="1080120"/>
          </a:xfrm>
        </p:spPr>
        <p:txBody>
          <a:bodyPr>
            <a:normAutofit fontScale="90000"/>
          </a:bodyPr>
          <a:lstStyle/>
          <a:p>
            <a:r>
              <a:rPr lang="en-US" sz="1600" b="1" dirty="0">
                <a:ea typeface="MS Mincho" pitchFamily="49" charset="-128"/>
              </a:rPr>
              <a:t>Figure </a:t>
            </a:r>
            <a:r>
              <a:rPr lang="en-US" sz="1600" b="1" dirty="0" smtClean="0">
                <a:ea typeface="MS Mincho" pitchFamily="49" charset="-128"/>
              </a:rPr>
              <a:t>2.2</a:t>
            </a:r>
            <a:r>
              <a:rPr lang="tr-TR" sz="1600" b="1" dirty="0" smtClean="0">
                <a:ea typeface="MS Mincho" pitchFamily="49" charset="-128"/>
              </a:rPr>
              <a:t>5</a:t>
            </a:r>
            <a:r>
              <a:rPr lang="en-US" sz="1600" b="1" dirty="0" smtClean="0">
                <a:ea typeface="MS Mincho" pitchFamily="49" charset="-128"/>
              </a:rPr>
              <a:t> </a:t>
            </a:r>
            <a:r>
              <a:rPr lang="en-US" sz="1600" b="1" dirty="0">
                <a:ea typeface="MS Mincho" pitchFamily="49" charset="-128"/>
              </a:rPr>
              <a:t>Voltage-current characteristics of irradiated silicon p-n junction.</a:t>
            </a:r>
            <a:r>
              <a:rPr lang="en-US" sz="1600" dirty="0">
                <a:ea typeface="MS Mincho" pitchFamily="49" charset="-128"/>
              </a:rPr>
              <a:t>  For 0 irradiance, both forward and reverse characteristics are normal. For 1 </a:t>
            </a:r>
            <a:r>
              <a:rPr lang="en-US" sz="1600" dirty="0" err="1">
                <a:ea typeface="MS Mincho" pitchFamily="49" charset="-128"/>
              </a:rPr>
              <a:t>mW</a:t>
            </a:r>
            <a:r>
              <a:rPr lang="en-US" sz="1600" dirty="0">
                <a:ea typeface="MS Mincho" pitchFamily="49" charset="-128"/>
              </a:rPr>
              <a:t>/cm</a:t>
            </a:r>
            <a:r>
              <a:rPr lang="en-US" sz="1600" baseline="30000" dirty="0">
                <a:ea typeface="MS Mincho" pitchFamily="49" charset="-128"/>
              </a:rPr>
              <a:t>2</a:t>
            </a:r>
            <a:r>
              <a:rPr lang="en-US" sz="1600" dirty="0">
                <a:ea typeface="MS Mincho" pitchFamily="49" charset="-128"/>
              </a:rPr>
              <a:t>, open-circuit voltage </a:t>
            </a:r>
            <a:r>
              <a:rPr lang="en-US" sz="1600" dirty="0" smtClean="0">
                <a:ea typeface="MS Mincho" pitchFamily="49" charset="-128"/>
              </a:rPr>
              <a:t>is</a:t>
            </a:r>
            <a:r>
              <a:rPr lang="tr-TR" sz="1600" dirty="0" smtClean="0">
                <a:ea typeface="MS Mincho" pitchFamily="49" charset="-128"/>
              </a:rPr>
              <a:t> </a:t>
            </a:r>
            <a:r>
              <a:rPr lang="en-US" sz="1600" dirty="0" smtClean="0">
                <a:ea typeface="MS Mincho" pitchFamily="49" charset="-128"/>
              </a:rPr>
              <a:t>500 </a:t>
            </a:r>
            <a:r>
              <a:rPr lang="en-US" sz="1600" dirty="0">
                <a:ea typeface="MS Mincho" pitchFamily="49" charset="-128"/>
              </a:rPr>
              <a:t>mV, and short-circuit current is </a:t>
            </a:r>
            <a:r>
              <a:rPr lang="en-US" sz="1600" dirty="0" smtClean="0">
                <a:ea typeface="MS Mincho" pitchFamily="49" charset="-128"/>
              </a:rPr>
              <a:t>0</a:t>
            </a:r>
            <a:r>
              <a:rPr lang="tr-TR" sz="1600" dirty="0" smtClean="0">
                <a:ea typeface="MS Mincho" pitchFamily="49" charset="-128"/>
              </a:rPr>
              <a:t>.</a:t>
            </a:r>
            <a:r>
              <a:rPr lang="en-US" sz="1600" dirty="0" smtClean="0">
                <a:ea typeface="MS Mincho" pitchFamily="49" charset="-128"/>
              </a:rPr>
              <a:t>8mA.</a:t>
            </a:r>
            <a:r>
              <a:rPr lang="tr-TR" sz="1600" dirty="0" smtClean="0">
                <a:ea typeface="MS Mincho" pitchFamily="49" charset="-128"/>
              </a:rPr>
              <a:t/>
            </a:r>
            <a:br>
              <a:rPr lang="tr-TR" sz="1600" dirty="0" smtClean="0">
                <a:ea typeface="MS Mincho" pitchFamily="49" charset="-128"/>
              </a:rPr>
            </a:br>
            <a:r>
              <a:rPr lang="en-US" sz="1600" dirty="0" smtClean="0">
                <a:ea typeface="MS Mincho" pitchFamily="49" charset="-128"/>
              </a:rPr>
              <a:t>For 10</a:t>
            </a:r>
            <a:r>
              <a:rPr lang="tr-TR" sz="1600" dirty="0" smtClean="0">
                <a:ea typeface="MS Mincho" pitchFamily="49" charset="-128"/>
              </a:rPr>
              <a:t> </a:t>
            </a:r>
            <a:r>
              <a:rPr lang="en-US" sz="1600" dirty="0" err="1" smtClean="0">
                <a:ea typeface="MS Mincho" pitchFamily="49" charset="-128"/>
              </a:rPr>
              <a:t>mW</a:t>
            </a:r>
            <a:r>
              <a:rPr lang="en-US" sz="1600" dirty="0" smtClean="0">
                <a:ea typeface="MS Mincho" pitchFamily="49" charset="-128"/>
              </a:rPr>
              <a:t>/cm</a:t>
            </a:r>
            <a:r>
              <a:rPr lang="en-US" sz="1600" baseline="30000" dirty="0" smtClean="0">
                <a:ea typeface="MS Mincho" pitchFamily="49" charset="-128"/>
              </a:rPr>
              <a:t>2</a:t>
            </a:r>
            <a:r>
              <a:rPr lang="en-US" sz="1600" dirty="0" smtClean="0">
                <a:ea typeface="MS Mincho" pitchFamily="49" charset="-128"/>
              </a:rPr>
              <a:t>, </a:t>
            </a:r>
            <a:r>
              <a:rPr lang="en-US" sz="1600" dirty="0">
                <a:ea typeface="MS Mincho" pitchFamily="49" charset="-128"/>
              </a:rPr>
              <a:t>open-circuit voltage is 600 mV, and short-circuit current </a:t>
            </a:r>
            <a:r>
              <a:rPr lang="en-US" sz="1600" dirty="0" smtClean="0">
                <a:ea typeface="MS Mincho" pitchFamily="49" charset="-128"/>
              </a:rPr>
              <a:t>is</a:t>
            </a:r>
            <a:r>
              <a:rPr lang="tr-TR" sz="1600" dirty="0" smtClean="0">
                <a:ea typeface="MS Mincho" pitchFamily="49" charset="-128"/>
              </a:rPr>
              <a:t> </a:t>
            </a:r>
            <a:r>
              <a:rPr lang="en-US" sz="1600" dirty="0" smtClean="0">
                <a:ea typeface="MS Mincho" pitchFamily="49" charset="-128"/>
              </a:rPr>
              <a:t>8mA</a:t>
            </a:r>
            <a:r>
              <a:rPr lang="tr-TR" sz="1600" dirty="0" smtClean="0">
                <a:ea typeface="MS Mincho" pitchFamily="49" charset="-128"/>
              </a:rPr>
              <a:t>.</a:t>
            </a:r>
            <a:endParaRPr lang="en-US" sz="1600" dirty="0">
              <a:latin typeface="Courier New" pitchFamily="49" charset="0"/>
              <a:ea typeface="MS Mincho" pitchFamily="49" charset="-128"/>
            </a:endParaRPr>
          </a:p>
        </p:txBody>
      </p:sp>
      <p:pic>
        <p:nvPicPr>
          <p:cNvPr id="109572" name="Picture 4" descr="FIG2-22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28600"/>
            <a:ext cx="5083175" cy="5029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134</a:t>
            </a:fld>
            <a:endParaRPr lang="en-US"/>
          </a:p>
        </p:txBody>
      </p:sp>
    </p:spTree>
    <p:extLst>
      <p:ext uri="{BB962C8B-B14F-4D97-AF65-F5344CB8AC3E}">
        <p14:creationId xmlns:p14="http://schemas.microsoft.com/office/powerpoint/2010/main" val="305364754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3" name="Rectangle 5"/>
          <p:cNvSpPr>
            <a:spLocks noChangeArrowheads="1"/>
          </p:cNvSpPr>
          <p:nvPr/>
        </p:nvSpPr>
        <p:spPr bwMode="auto">
          <a:xfrm>
            <a:off x="0" y="2524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19812" name="Object 4"/>
          <p:cNvGraphicFramePr>
            <a:graphicFrameLocks noChangeAspect="1"/>
          </p:cNvGraphicFramePr>
          <p:nvPr/>
        </p:nvGraphicFramePr>
        <p:xfrm>
          <a:off x="1219200" y="381000"/>
          <a:ext cx="6400800" cy="3454400"/>
        </p:xfrm>
        <a:graphic>
          <a:graphicData uri="http://schemas.openxmlformats.org/presentationml/2006/ole">
            <mc:AlternateContent xmlns:mc="http://schemas.openxmlformats.org/markup-compatibility/2006">
              <mc:Choice xmlns:v="urn:schemas-microsoft-com:vml" Requires="v">
                <p:oleObj spid="_x0000_s50198" r:id="rId3" imgW="3354705" imgH="1811655" progId="Visio.Drawing.11">
                  <p:embed/>
                </p:oleObj>
              </mc:Choice>
              <mc:Fallback>
                <p:oleObj r:id="rId3" imgW="3354705" imgH="181165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81000"/>
                        <a:ext cx="6400800" cy="345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9814" name="Rectangle 6"/>
          <p:cNvSpPr>
            <a:spLocks noChangeArrowheads="1"/>
          </p:cNvSpPr>
          <p:nvPr/>
        </p:nvSpPr>
        <p:spPr bwMode="auto">
          <a:xfrm>
            <a:off x="609600" y="4343400"/>
            <a:ext cx="7848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chemeClr val="tx2"/>
                </a:solidFill>
              </a:rPr>
              <a:t>The photodiode yields a reverse current </a:t>
            </a:r>
            <a:r>
              <a:rPr lang="en-US" i="1">
                <a:solidFill>
                  <a:schemeClr val="tx2"/>
                </a:solidFill>
              </a:rPr>
              <a:t>i</a:t>
            </a:r>
            <a:r>
              <a:rPr lang="en-US">
                <a:solidFill>
                  <a:schemeClr val="tx2"/>
                </a:solidFill>
              </a:rPr>
              <a:t> proportional to light input. </a:t>
            </a:r>
            <a:r>
              <a:rPr lang="en-US" i="1">
                <a:solidFill>
                  <a:schemeClr val="tx2"/>
                </a:solidFill>
              </a:rPr>
              <a:t>i</a:t>
            </a:r>
            <a:r>
              <a:rPr lang="en-US">
                <a:solidFill>
                  <a:schemeClr val="tx2"/>
                </a:solidFill>
              </a:rPr>
              <a:t> must flow through </a:t>
            </a:r>
            <a:r>
              <a:rPr lang="en-US" i="1">
                <a:solidFill>
                  <a:schemeClr val="tx2"/>
                </a:solidFill>
              </a:rPr>
              <a:t>R</a:t>
            </a:r>
            <a:r>
              <a:rPr lang="en-US">
                <a:solidFill>
                  <a:schemeClr val="tx2"/>
                </a:solidFill>
              </a:rPr>
              <a:t>f. Thus the op amp output </a:t>
            </a:r>
            <a:r>
              <a:rPr lang="en-US" i="1">
                <a:solidFill>
                  <a:schemeClr val="tx2"/>
                </a:solidFill>
              </a:rPr>
              <a:t>V</a:t>
            </a:r>
            <a:r>
              <a:rPr lang="en-US">
                <a:solidFill>
                  <a:schemeClr val="tx2"/>
                </a:solidFill>
              </a:rPr>
              <a:t>o = </a:t>
            </a:r>
            <a:r>
              <a:rPr lang="en-US" i="1">
                <a:solidFill>
                  <a:schemeClr val="tx2"/>
                </a:solidFill>
              </a:rPr>
              <a:t>iR</a:t>
            </a:r>
            <a:r>
              <a:rPr lang="en-US">
                <a:solidFill>
                  <a:schemeClr val="tx2"/>
                </a:solidFill>
              </a:rPr>
              <a:t>f</a:t>
            </a:r>
          </a:p>
        </p:txBody>
      </p:sp>
      <p:sp>
        <p:nvSpPr>
          <p:cNvPr id="2" name="Slide Number Placeholder 1"/>
          <p:cNvSpPr>
            <a:spLocks noGrp="1"/>
          </p:cNvSpPr>
          <p:nvPr>
            <p:ph type="sldNum" sz="quarter" idx="12"/>
          </p:nvPr>
        </p:nvSpPr>
        <p:spPr/>
        <p:txBody>
          <a:bodyPr/>
          <a:lstStyle/>
          <a:p>
            <a:pPr>
              <a:defRPr/>
            </a:pPr>
            <a:fld id="{C23D785E-49C7-4B76-8A7E-F26A99CB21C8}" type="slidenum">
              <a:rPr lang="ar-SA" smtClean="0"/>
              <a:pPr>
                <a:defRPr/>
              </a:pPr>
              <a:t>135</a:t>
            </a:fld>
            <a:endParaRPr lang="en-US"/>
          </a:p>
        </p:txBody>
      </p:sp>
    </p:spTree>
    <p:extLst>
      <p:ext uri="{BB962C8B-B14F-4D97-AF65-F5344CB8AC3E}">
        <p14:creationId xmlns:p14="http://schemas.microsoft.com/office/powerpoint/2010/main" val="1530975932"/>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Gelecek Ders (22/11) İçin...</a:t>
            </a:r>
            <a:endParaRPr lang="en-US" dirty="0"/>
          </a:p>
        </p:txBody>
      </p:sp>
      <p:sp>
        <p:nvSpPr>
          <p:cNvPr id="3" name="Content Placeholder 2"/>
          <p:cNvSpPr>
            <a:spLocks noGrp="1"/>
          </p:cNvSpPr>
          <p:nvPr>
            <p:ph idx="1"/>
          </p:nvPr>
        </p:nvSpPr>
        <p:spPr/>
        <p:txBody>
          <a:bodyPr>
            <a:normAutofit/>
          </a:bodyPr>
          <a:lstStyle/>
          <a:p>
            <a:r>
              <a:rPr lang="tr-TR" dirty="0" smtClean="0"/>
              <a:t>Bugünkü dersi detaylı olarak çalışınız ve anlaşılmayan noktaları belirleyiniz.</a:t>
            </a:r>
          </a:p>
          <a:p>
            <a:r>
              <a:rPr lang="tr-TR" dirty="0" smtClean="0"/>
              <a:t>Megep sitesinden ‘Biyomedikal Algılayıcılar ve Dönüştürücüler’ notlarını indirip çalışınız.</a:t>
            </a:r>
          </a:p>
          <a:p>
            <a:r>
              <a:rPr lang="en-US" dirty="0">
                <a:hlinkClick r:id="rId2"/>
              </a:rPr>
              <a:t>http://www.unc.edu/~finley/BME422/Webster/c01.pdf</a:t>
            </a:r>
            <a:r>
              <a:rPr lang="tr-TR" dirty="0"/>
              <a:t> ‘i indirip çalışınız.</a:t>
            </a:r>
          </a:p>
          <a:p>
            <a:r>
              <a:rPr lang="tr-TR" dirty="0" smtClean="0"/>
              <a:t>Kısa bir sınava hazır olunuz.</a:t>
            </a:r>
          </a:p>
          <a:p>
            <a:r>
              <a:rPr lang="tr-TR" dirty="0" err="1" smtClean="0"/>
              <a:t>Biyopotensiyel</a:t>
            </a:r>
            <a:r>
              <a:rPr lang="tr-TR" dirty="0" smtClean="0"/>
              <a:t> elektrotlar ve </a:t>
            </a:r>
            <a:r>
              <a:rPr lang="tr-TR" dirty="0" err="1" smtClean="0"/>
              <a:t>biyopotensiyellerin</a:t>
            </a:r>
            <a:r>
              <a:rPr lang="tr-TR" dirty="0" smtClean="0"/>
              <a:t> kaynakları konularını araştırıp çalışınız.</a:t>
            </a:r>
            <a:endParaRPr lang="en-US" dirty="0"/>
          </a:p>
          <a:p>
            <a:endParaRPr lang="en-US" dirty="0"/>
          </a:p>
          <a:p>
            <a:endParaRPr lang="en-US" dirty="0"/>
          </a:p>
        </p:txBody>
      </p:sp>
      <p:sp>
        <p:nvSpPr>
          <p:cNvPr id="4" name="Rectangle 3"/>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pPr>
            <a:endParaRPr lang="ar-SA">
              <a:solidFill>
                <a:prstClr val="black"/>
              </a:solidFill>
              <a:latin typeface="Lucida Sans Unicode"/>
              <a:cs typeface="Arial"/>
            </a:endParaRPr>
          </a:p>
        </p:txBody>
      </p:sp>
      <p:sp>
        <p:nvSpPr>
          <p:cNvPr id="5" name="Slide Number Placeholder 4"/>
          <p:cNvSpPr>
            <a:spLocks noGrp="1"/>
          </p:cNvSpPr>
          <p:nvPr>
            <p:ph type="sldNum" sz="quarter" idx="12"/>
          </p:nvPr>
        </p:nvSpPr>
        <p:spPr/>
        <p:txBody>
          <a:bodyPr/>
          <a:lstStyle/>
          <a:p>
            <a:pPr>
              <a:defRPr/>
            </a:pPr>
            <a:fld id="{E0467A51-A3D6-4F6A-9B79-4D13BA45D146}" type="slidenum">
              <a:rPr lang="ar-SA" smtClean="0">
                <a:solidFill>
                  <a:prstClr val="black"/>
                </a:solidFill>
              </a:rPr>
              <a:pPr>
                <a:defRPr/>
              </a:pPr>
              <a:t>136</a:t>
            </a:fld>
            <a:endParaRPr lang="en-US">
              <a:solidFill>
                <a:prstClr val="black"/>
              </a:solidFill>
            </a:endParaRPr>
          </a:p>
        </p:txBody>
      </p:sp>
    </p:spTree>
    <p:extLst>
      <p:ext uri="{BB962C8B-B14F-4D97-AF65-F5344CB8AC3E}">
        <p14:creationId xmlns:p14="http://schemas.microsoft.com/office/powerpoint/2010/main" val="25791502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403225" y="1905000"/>
          <a:ext cx="8335963" cy="2243138"/>
        </p:xfrm>
        <a:graphic>
          <a:graphicData uri="http://schemas.openxmlformats.org/presentationml/2006/ole">
            <mc:AlternateContent xmlns:mc="http://schemas.openxmlformats.org/markup-compatibility/2006">
              <mc:Choice xmlns:v="urn:schemas-microsoft-com:vml" Requires="v">
                <p:oleObj spid="_x0000_s53295" name="VISIO" r:id="rId3" imgW="5574240" imgH="1499760" progId="Visio.Drawing.5">
                  <p:embed/>
                </p:oleObj>
              </mc:Choice>
              <mc:Fallback>
                <p:oleObj name="VISIO" r:id="rId3" imgW="5574240" imgH="149976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 y="1905000"/>
                        <a:ext cx="8335963"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5" name="Text Box 3"/>
          <p:cNvSpPr txBox="1">
            <a:spLocks noChangeArrowheads="1"/>
          </p:cNvSpPr>
          <p:nvPr/>
        </p:nvSpPr>
        <p:spPr bwMode="auto">
          <a:xfrm>
            <a:off x="457200" y="4322763"/>
            <a:ext cx="2057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grpSp>
        <p:nvGrpSpPr>
          <p:cNvPr id="28685" name="Group 13"/>
          <p:cNvGrpSpPr>
            <a:grpSpLocks/>
          </p:cNvGrpSpPr>
          <p:nvPr/>
        </p:nvGrpSpPr>
        <p:grpSpPr bwMode="auto">
          <a:xfrm>
            <a:off x="3505200" y="2057400"/>
            <a:ext cx="2203450" cy="2601913"/>
            <a:chOff x="2208" y="1296"/>
            <a:chExt cx="1388" cy="1639"/>
          </a:xfrm>
        </p:grpSpPr>
        <p:sp>
          <p:nvSpPr>
            <p:cNvPr id="28677" name="Text Box 5"/>
            <p:cNvSpPr txBox="1">
              <a:spLocks noChangeArrowheads="1"/>
            </p:cNvSpPr>
            <p:nvPr/>
          </p:nvSpPr>
          <p:spPr bwMode="auto">
            <a:xfrm>
              <a:off x="2232" y="2723"/>
              <a:ext cx="1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graphicFrame>
          <p:nvGraphicFramePr>
            <p:cNvPr id="28680" name="Object 8"/>
            <p:cNvGraphicFramePr>
              <a:graphicFrameLocks noChangeAspect="1"/>
            </p:cNvGraphicFramePr>
            <p:nvPr/>
          </p:nvGraphicFramePr>
          <p:xfrm>
            <a:off x="2208" y="1296"/>
            <a:ext cx="1388" cy="999"/>
          </p:xfrm>
          <a:graphic>
            <a:graphicData uri="http://schemas.openxmlformats.org/presentationml/2006/ole">
              <mc:AlternateContent xmlns:mc="http://schemas.openxmlformats.org/markup-compatibility/2006">
                <mc:Choice xmlns:v="urn:schemas-microsoft-com:vml" Requires="v">
                  <p:oleObj spid="_x0000_s53296" name="VISIO" r:id="rId5" imgW="1460520" imgH="1050840" progId="Visio.Drawing.5">
                    <p:embed/>
                  </p:oleObj>
                </mc:Choice>
                <mc:Fallback>
                  <p:oleObj name="VISIO" r:id="rId5" imgW="1460520" imgH="1050840" progId="Visio.Drawing.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8" y="1296"/>
                          <a:ext cx="1388" cy="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28686" name="Group 14"/>
          <p:cNvGrpSpPr>
            <a:grpSpLocks/>
          </p:cNvGrpSpPr>
          <p:nvPr/>
        </p:nvGrpSpPr>
        <p:grpSpPr bwMode="auto">
          <a:xfrm>
            <a:off x="6475414" y="1916112"/>
            <a:ext cx="2211388" cy="2743201"/>
            <a:chOff x="4079" y="1207"/>
            <a:chExt cx="1393" cy="1728"/>
          </a:xfrm>
        </p:grpSpPr>
        <p:sp>
          <p:nvSpPr>
            <p:cNvPr id="28678" name="Text Box 6"/>
            <p:cNvSpPr txBox="1">
              <a:spLocks noChangeArrowheads="1"/>
            </p:cNvSpPr>
            <p:nvPr/>
          </p:nvSpPr>
          <p:spPr bwMode="auto">
            <a:xfrm>
              <a:off x="4176" y="2723"/>
              <a:ext cx="1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(c)</a:t>
              </a:r>
            </a:p>
          </p:txBody>
        </p:sp>
        <p:graphicFrame>
          <p:nvGraphicFramePr>
            <p:cNvPr id="28681" name="Object 9"/>
            <p:cNvGraphicFramePr>
              <a:graphicFrameLocks noChangeAspect="1"/>
            </p:cNvGraphicFramePr>
            <p:nvPr>
              <p:extLst>
                <p:ext uri="{D42A27DB-BD31-4B8C-83A1-F6EECF244321}">
                  <p14:modId xmlns:p14="http://schemas.microsoft.com/office/powerpoint/2010/main" val="3112091070"/>
                </p:ext>
              </p:extLst>
            </p:nvPr>
          </p:nvGraphicFramePr>
          <p:xfrm>
            <a:off x="4079" y="1207"/>
            <a:ext cx="1382" cy="1421"/>
          </p:xfrm>
          <a:graphic>
            <a:graphicData uri="http://schemas.openxmlformats.org/presentationml/2006/ole">
              <mc:AlternateContent xmlns:mc="http://schemas.openxmlformats.org/markup-compatibility/2006">
                <mc:Choice xmlns:v="urn:schemas-microsoft-com:vml" Requires="v">
                  <p:oleObj spid="_x0000_s53297" name="Visio" r:id="rId7" imgW="1488281" imgH="1528405" progId="Visio.Drawing.11">
                    <p:embed/>
                  </p:oleObj>
                </mc:Choice>
                <mc:Fallback>
                  <p:oleObj name="Visio" r:id="rId7" imgW="1488281" imgH="1528405" progId="Visio.Drawing.11">
                    <p:embed/>
                    <p:pic>
                      <p:nvPicPr>
                        <p:cNvPr id="0" name=""/>
                        <p:cNvPicPr>
                          <a:picLocks noChangeAspect="1" noChangeArrowheads="1"/>
                        </p:cNvPicPr>
                        <p:nvPr/>
                      </p:nvPicPr>
                      <p:blipFill>
                        <a:blip r:embed="rId8"/>
                        <a:srcRect/>
                        <a:stretch>
                          <a:fillRect/>
                        </a:stretch>
                      </p:blipFill>
                      <p:spPr bwMode="auto">
                        <a:xfrm>
                          <a:off x="4079" y="1207"/>
                          <a:ext cx="1382" cy="1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14</a:t>
            </a:fld>
            <a:endParaRPr lang="en-US"/>
          </a:p>
        </p:txBody>
      </p:sp>
      <p:sp>
        <p:nvSpPr>
          <p:cNvPr id="2" name="Title 1"/>
          <p:cNvSpPr>
            <a:spLocks noGrp="1"/>
          </p:cNvSpPr>
          <p:nvPr>
            <p:ph type="title" idx="4294967295"/>
          </p:nvPr>
        </p:nvSpPr>
        <p:spPr>
          <a:xfrm>
            <a:off x="0" y="274638"/>
            <a:ext cx="8229600" cy="1143000"/>
          </a:xfrm>
        </p:spPr>
        <p:txBody>
          <a:bodyPr>
            <a:normAutofit fontScale="90000"/>
          </a:bodyPr>
          <a:lstStyle/>
          <a:p>
            <a:r>
              <a:rPr lang="tr-TR" dirty="0" smtClean="0"/>
              <a:t>Karışan ve Değiştiren Girişlerden Etkilenen İşaretler</a:t>
            </a:r>
            <a:endParaRPr lang="en-US" dirty="0"/>
          </a:p>
        </p:txBody>
      </p:sp>
      <p:sp>
        <p:nvSpPr>
          <p:cNvPr id="3" name="Rectangle 2"/>
          <p:cNvSpPr/>
          <p:nvPr/>
        </p:nvSpPr>
        <p:spPr>
          <a:xfrm>
            <a:off x="611560" y="5085184"/>
            <a:ext cx="7920880" cy="830997"/>
          </a:xfrm>
          <a:prstGeom prst="rect">
            <a:avLst/>
          </a:prstGeom>
        </p:spPr>
        <p:txBody>
          <a:bodyPr wrap="square">
            <a:spAutoFit/>
          </a:bodyPr>
          <a:lstStyle/>
          <a:p>
            <a:r>
              <a:rPr lang="en-US" sz="2400" dirty="0">
                <a:cs typeface="Times New Roman" pitchFamily="18" charset="0"/>
              </a:rPr>
              <a:t>(a) Original waveform. (b) An interfering input may shift the baseline. (c) A modifying input may change the gain.</a:t>
            </a:r>
            <a:r>
              <a:rPr lang="en-US" sz="2400" dirty="0"/>
              <a:t> </a:t>
            </a:r>
          </a:p>
        </p:txBody>
      </p:sp>
      <p:sp>
        <p:nvSpPr>
          <p:cNvPr id="13"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413791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8685"/>
                                        </p:tgtEl>
                                        <p:attrNameLst>
                                          <p:attrName>style.visibility</p:attrName>
                                        </p:attrNameLst>
                                      </p:cBhvr>
                                      <p:to>
                                        <p:strVal val="visible"/>
                                      </p:to>
                                    </p:set>
                                    <p:anim calcmode="lin" valueType="num">
                                      <p:cBhvr additive="base">
                                        <p:cTn id="7" dur="500" fill="hold"/>
                                        <p:tgtEl>
                                          <p:spTgt spid="28685"/>
                                        </p:tgtEl>
                                        <p:attrNameLst>
                                          <p:attrName>ppt_x</p:attrName>
                                        </p:attrNameLst>
                                      </p:cBhvr>
                                      <p:tavLst>
                                        <p:tav tm="0">
                                          <p:val>
                                            <p:strVal val="1+#ppt_w/2"/>
                                          </p:val>
                                        </p:tav>
                                        <p:tav tm="100000">
                                          <p:val>
                                            <p:strVal val="#ppt_x"/>
                                          </p:val>
                                        </p:tav>
                                      </p:tavLst>
                                    </p:anim>
                                    <p:anim calcmode="lin" valueType="num">
                                      <p:cBhvr additive="base">
                                        <p:cTn id="8" dur="500" fill="hold"/>
                                        <p:tgtEl>
                                          <p:spTgt spid="2868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8686"/>
                                        </p:tgtEl>
                                        <p:attrNameLst>
                                          <p:attrName>style.visibility</p:attrName>
                                        </p:attrNameLst>
                                      </p:cBhvr>
                                      <p:to>
                                        <p:strVal val="visible"/>
                                      </p:to>
                                    </p:set>
                                    <p:anim calcmode="lin" valueType="num">
                                      <p:cBhvr additive="base">
                                        <p:cTn id="13" dur="500" fill="hold"/>
                                        <p:tgtEl>
                                          <p:spTgt spid="28686"/>
                                        </p:tgtEl>
                                        <p:attrNameLst>
                                          <p:attrName>ppt_x</p:attrName>
                                        </p:attrNameLst>
                                      </p:cBhvr>
                                      <p:tavLst>
                                        <p:tav tm="0">
                                          <p:val>
                                            <p:strVal val="1+#ppt_w/2"/>
                                          </p:val>
                                        </p:tav>
                                        <p:tav tm="100000">
                                          <p:val>
                                            <p:strVal val="#ppt_x"/>
                                          </p:val>
                                        </p:tav>
                                      </p:tavLst>
                                    </p:anim>
                                    <p:anim calcmode="lin" valueType="num">
                                      <p:cBhvr additive="base">
                                        <p:cTn id="14" dur="500" fill="hold"/>
                                        <p:tgtEl>
                                          <p:spTgt spid="286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Line 6"/>
          <p:cNvSpPr>
            <a:spLocks noChangeShapeType="1"/>
          </p:cNvSpPr>
          <p:nvPr/>
        </p:nvSpPr>
        <p:spPr bwMode="auto">
          <a:xfrm>
            <a:off x="1443609" y="3872706"/>
            <a:ext cx="323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23" name="Line 7"/>
          <p:cNvSpPr>
            <a:spLocks noChangeShapeType="1"/>
          </p:cNvSpPr>
          <p:nvPr/>
        </p:nvSpPr>
        <p:spPr bwMode="auto">
          <a:xfrm>
            <a:off x="3647059" y="3872706"/>
            <a:ext cx="32543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24" name="Line 8"/>
          <p:cNvSpPr>
            <a:spLocks noChangeShapeType="1"/>
          </p:cNvSpPr>
          <p:nvPr/>
        </p:nvSpPr>
        <p:spPr bwMode="auto">
          <a:xfrm>
            <a:off x="1443609" y="4741068"/>
            <a:ext cx="32385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25" name="Line 9"/>
          <p:cNvSpPr>
            <a:spLocks noChangeShapeType="1"/>
          </p:cNvSpPr>
          <p:nvPr/>
        </p:nvSpPr>
        <p:spPr bwMode="auto">
          <a:xfrm>
            <a:off x="3647059" y="4741068"/>
            <a:ext cx="32543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26" name="Freeform 10"/>
          <p:cNvSpPr>
            <a:spLocks/>
          </p:cNvSpPr>
          <p:nvPr/>
        </p:nvSpPr>
        <p:spPr bwMode="auto">
          <a:xfrm>
            <a:off x="1748409" y="3848893"/>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27" name="Freeform 11"/>
          <p:cNvSpPr>
            <a:spLocks/>
          </p:cNvSpPr>
          <p:nvPr/>
        </p:nvSpPr>
        <p:spPr bwMode="auto">
          <a:xfrm>
            <a:off x="1748409" y="4717256"/>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28" name="Freeform 12"/>
          <p:cNvSpPr>
            <a:spLocks/>
          </p:cNvSpPr>
          <p:nvPr/>
        </p:nvSpPr>
        <p:spPr bwMode="auto">
          <a:xfrm>
            <a:off x="3953446" y="3848893"/>
            <a:ext cx="85725" cy="47625"/>
          </a:xfrm>
          <a:custGeom>
            <a:avLst/>
            <a:gdLst>
              <a:gd name="T0" fmla="*/ 6 w 54"/>
              <a:gd name="T1" fmla="*/ 15 h 30"/>
              <a:gd name="T2" fmla="*/ 6 w 54"/>
              <a:gd name="T3" fmla="*/ 15 h 30"/>
              <a:gd name="T4" fmla="*/ 6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3 w 54"/>
              <a:gd name="T19" fmla="*/ 30 h 30"/>
              <a:gd name="T20" fmla="*/ 3 w 54"/>
              <a:gd name="T21" fmla="*/ 30 h 30"/>
              <a:gd name="T22" fmla="*/ 6 w 54"/>
              <a:gd name="T23" fmla="*/ 21 h 30"/>
              <a:gd name="T24" fmla="*/ 6 w 54"/>
              <a:gd name="T25" fmla="*/ 15 h 30"/>
              <a:gd name="T26" fmla="*/ 6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6" y="15"/>
                </a:moveTo>
                <a:lnTo>
                  <a:pt x="6" y="15"/>
                </a:lnTo>
                <a:lnTo>
                  <a:pt x="6" y="6"/>
                </a:lnTo>
                <a:lnTo>
                  <a:pt x="0" y="0"/>
                </a:lnTo>
                <a:lnTo>
                  <a:pt x="0" y="0"/>
                </a:lnTo>
                <a:lnTo>
                  <a:pt x="27" y="9"/>
                </a:lnTo>
                <a:lnTo>
                  <a:pt x="54" y="15"/>
                </a:lnTo>
                <a:lnTo>
                  <a:pt x="54" y="15"/>
                </a:lnTo>
                <a:lnTo>
                  <a:pt x="27" y="21"/>
                </a:lnTo>
                <a:lnTo>
                  <a:pt x="3" y="30"/>
                </a:lnTo>
                <a:lnTo>
                  <a:pt x="3" y="30"/>
                </a:lnTo>
                <a:lnTo>
                  <a:pt x="6" y="21"/>
                </a:lnTo>
                <a:lnTo>
                  <a:pt x="6" y="15"/>
                </a:lnTo>
                <a:lnTo>
                  <a:pt x="6"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29" name="Freeform 13"/>
          <p:cNvSpPr>
            <a:spLocks/>
          </p:cNvSpPr>
          <p:nvPr/>
        </p:nvSpPr>
        <p:spPr bwMode="auto">
          <a:xfrm>
            <a:off x="3953446" y="4717256"/>
            <a:ext cx="85725" cy="47625"/>
          </a:xfrm>
          <a:custGeom>
            <a:avLst/>
            <a:gdLst>
              <a:gd name="T0" fmla="*/ 6 w 54"/>
              <a:gd name="T1" fmla="*/ 15 h 30"/>
              <a:gd name="T2" fmla="*/ 6 w 54"/>
              <a:gd name="T3" fmla="*/ 15 h 30"/>
              <a:gd name="T4" fmla="*/ 6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3 w 54"/>
              <a:gd name="T19" fmla="*/ 30 h 30"/>
              <a:gd name="T20" fmla="*/ 3 w 54"/>
              <a:gd name="T21" fmla="*/ 30 h 30"/>
              <a:gd name="T22" fmla="*/ 6 w 54"/>
              <a:gd name="T23" fmla="*/ 21 h 30"/>
              <a:gd name="T24" fmla="*/ 6 w 54"/>
              <a:gd name="T25" fmla="*/ 15 h 30"/>
              <a:gd name="T26" fmla="*/ 6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6" y="15"/>
                </a:moveTo>
                <a:lnTo>
                  <a:pt x="6" y="15"/>
                </a:lnTo>
                <a:lnTo>
                  <a:pt x="6" y="6"/>
                </a:lnTo>
                <a:lnTo>
                  <a:pt x="0" y="0"/>
                </a:lnTo>
                <a:lnTo>
                  <a:pt x="0" y="0"/>
                </a:lnTo>
                <a:lnTo>
                  <a:pt x="27" y="9"/>
                </a:lnTo>
                <a:lnTo>
                  <a:pt x="54" y="15"/>
                </a:lnTo>
                <a:lnTo>
                  <a:pt x="54" y="15"/>
                </a:lnTo>
                <a:lnTo>
                  <a:pt x="27" y="21"/>
                </a:lnTo>
                <a:lnTo>
                  <a:pt x="3" y="30"/>
                </a:lnTo>
                <a:lnTo>
                  <a:pt x="3" y="30"/>
                </a:lnTo>
                <a:lnTo>
                  <a:pt x="6" y="21"/>
                </a:lnTo>
                <a:lnTo>
                  <a:pt x="6" y="15"/>
                </a:lnTo>
                <a:lnTo>
                  <a:pt x="6"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30" name="Rectangle 14"/>
          <p:cNvSpPr>
            <a:spLocks noChangeArrowheads="1"/>
          </p:cNvSpPr>
          <p:nvPr/>
        </p:nvSpPr>
        <p:spPr bwMode="auto">
          <a:xfrm>
            <a:off x="408559" y="3591718"/>
            <a:ext cx="1039812" cy="56356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400" smtClean="0">
              <a:solidFill>
                <a:srgbClr val="000000"/>
              </a:solidFill>
              <a:latin typeface="Times New Roman" pitchFamily="18" charset="0"/>
            </a:endParaRPr>
          </a:p>
        </p:txBody>
      </p:sp>
      <p:sp>
        <p:nvSpPr>
          <p:cNvPr id="9231" name="Rectangle 15"/>
          <p:cNvSpPr>
            <a:spLocks noChangeArrowheads="1"/>
          </p:cNvSpPr>
          <p:nvPr/>
        </p:nvSpPr>
        <p:spPr bwMode="auto">
          <a:xfrm>
            <a:off x="2612009" y="3591718"/>
            <a:ext cx="1039812" cy="56356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400" smtClean="0">
              <a:solidFill>
                <a:srgbClr val="000000"/>
              </a:solidFill>
              <a:latin typeface="Times New Roman" pitchFamily="18" charset="0"/>
            </a:endParaRPr>
          </a:p>
        </p:txBody>
      </p:sp>
      <p:sp>
        <p:nvSpPr>
          <p:cNvPr id="9232" name="Rectangle 16"/>
          <p:cNvSpPr>
            <a:spLocks noChangeArrowheads="1"/>
          </p:cNvSpPr>
          <p:nvPr/>
        </p:nvSpPr>
        <p:spPr bwMode="auto">
          <a:xfrm>
            <a:off x="408559" y="4460081"/>
            <a:ext cx="1039812" cy="56356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400" smtClean="0">
              <a:solidFill>
                <a:srgbClr val="000000"/>
              </a:solidFill>
              <a:latin typeface="Times New Roman" pitchFamily="18" charset="0"/>
            </a:endParaRPr>
          </a:p>
        </p:txBody>
      </p:sp>
      <p:sp>
        <p:nvSpPr>
          <p:cNvPr id="9233" name="Rectangle 17"/>
          <p:cNvSpPr>
            <a:spLocks noChangeArrowheads="1"/>
          </p:cNvSpPr>
          <p:nvPr/>
        </p:nvSpPr>
        <p:spPr bwMode="auto">
          <a:xfrm>
            <a:off x="2612009" y="4460081"/>
            <a:ext cx="1039812" cy="56356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2400" smtClean="0">
              <a:solidFill>
                <a:srgbClr val="000000"/>
              </a:solidFill>
              <a:latin typeface="Times New Roman" pitchFamily="18" charset="0"/>
            </a:endParaRPr>
          </a:p>
        </p:txBody>
      </p:sp>
      <p:sp>
        <p:nvSpPr>
          <p:cNvPr id="9234" name="Line 18"/>
          <p:cNvSpPr>
            <a:spLocks noChangeShapeType="1"/>
          </p:cNvSpPr>
          <p:nvPr/>
        </p:nvSpPr>
        <p:spPr bwMode="auto">
          <a:xfrm>
            <a:off x="4462463" y="2871788"/>
            <a:ext cx="1587" cy="26527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35" name="Line 19"/>
          <p:cNvSpPr>
            <a:spLocks noChangeShapeType="1"/>
          </p:cNvSpPr>
          <p:nvPr/>
        </p:nvSpPr>
        <p:spPr bwMode="auto">
          <a:xfrm>
            <a:off x="4281488" y="5257800"/>
            <a:ext cx="354965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36" name="Freeform 20"/>
          <p:cNvSpPr>
            <a:spLocks/>
          </p:cNvSpPr>
          <p:nvPr/>
        </p:nvSpPr>
        <p:spPr bwMode="auto">
          <a:xfrm>
            <a:off x="4438650" y="2800350"/>
            <a:ext cx="52388" cy="85725"/>
          </a:xfrm>
          <a:custGeom>
            <a:avLst/>
            <a:gdLst>
              <a:gd name="T0" fmla="*/ 18 w 33"/>
              <a:gd name="T1" fmla="*/ 48 h 54"/>
              <a:gd name="T2" fmla="*/ 18 w 33"/>
              <a:gd name="T3" fmla="*/ 48 h 54"/>
              <a:gd name="T4" fmla="*/ 9 w 33"/>
              <a:gd name="T5" fmla="*/ 48 h 54"/>
              <a:gd name="T6" fmla="*/ 0 w 33"/>
              <a:gd name="T7" fmla="*/ 54 h 54"/>
              <a:gd name="T8" fmla="*/ 0 w 33"/>
              <a:gd name="T9" fmla="*/ 54 h 54"/>
              <a:gd name="T10" fmla="*/ 9 w 33"/>
              <a:gd name="T11" fmla="*/ 27 h 54"/>
              <a:gd name="T12" fmla="*/ 18 w 33"/>
              <a:gd name="T13" fmla="*/ 0 h 54"/>
              <a:gd name="T14" fmla="*/ 18 w 33"/>
              <a:gd name="T15" fmla="*/ 0 h 54"/>
              <a:gd name="T16" fmla="*/ 24 w 33"/>
              <a:gd name="T17" fmla="*/ 27 h 54"/>
              <a:gd name="T18" fmla="*/ 33 w 33"/>
              <a:gd name="T19" fmla="*/ 51 h 54"/>
              <a:gd name="T20" fmla="*/ 33 w 33"/>
              <a:gd name="T21" fmla="*/ 51 h 54"/>
              <a:gd name="T22" fmla="*/ 21 w 33"/>
              <a:gd name="T23" fmla="*/ 48 h 54"/>
              <a:gd name="T24" fmla="*/ 18 w 33"/>
              <a:gd name="T25" fmla="*/ 48 h 54"/>
              <a:gd name="T26" fmla="*/ 18 w 33"/>
              <a:gd name="T27"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54">
                <a:moveTo>
                  <a:pt x="18" y="48"/>
                </a:moveTo>
                <a:lnTo>
                  <a:pt x="18" y="48"/>
                </a:lnTo>
                <a:lnTo>
                  <a:pt x="9" y="48"/>
                </a:lnTo>
                <a:lnTo>
                  <a:pt x="0" y="54"/>
                </a:lnTo>
                <a:lnTo>
                  <a:pt x="0" y="54"/>
                </a:lnTo>
                <a:lnTo>
                  <a:pt x="9" y="27"/>
                </a:lnTo>
                <a:lnTo>
                  <a:pt x="18" y="0"/>
                </a:lnTo>
                <a:lnTo>
                  <a:pt x="18" y="0"/>
                </a:lnTo>
                <a:lnTo>
                  <a:pt x="24" y="27"/>
                </a:lnTo>
                <a:lnTo>
                  <a:pt x="33" y="51"/>
                </a:lnTo>
                <a:lnTo>
                  <a:pt x="33" y="51"/>
                </a:lnTo>
                <a:lnTo>
                  <a:pt x="21" y="48"/>
                </a:lnTo>
                <a:lnTo>
                  <a:pt x="18" y="48"/>
                </a:lnTo>
                <a:lnTo>
                  <a:pt x="18" y="48"/>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37" name="Freeform 21"/>
          <p:cNvSpPr>
            <a:spLocks/>
          </p:cNvSpPr>
          <p:nvPr/>
        </p:nvSpPr>
        <p:spPr bwMode="auto">
          <a:xfrm>
            <a:off x="7816850" y="5233988"/>
            <a:ext cx="85725" cy="47625"/>
          </a:xfrm>
          <a:custGeom>
            <a:avLst/>
            <a:gdLst>
              <a:gd name="T0" fmla="*/ 6 w 54"/>
              <a:gd name="T1" fmla="*/ 15 h 30"/>
              <a:gd name="T2" fmla="*/ 6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6 w 54"/>
              <a:gd name="T23" fmla="*/ 21 h 30"/>
              <a:gd name="T24" fmla="*/ 6 w 54"/>
              <a:gd name="T25" fmla="*/ 15 h 30"/>
              <a:gd name="T26" fmla="*/ 6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6" y="15"/>
                </a:moveTo>
                <a:lnTo>
                  <a:pt x="6" y="15"/>
                </a:lnTo>
                <a:lnTo>
                  <a:pt x="3" y="6"/>
                </a:lnTo>
                <a:lnTo>
                  <a:pt x="0" y="0"/>
                </a:lnTo>
                <a:lnTo>
                  <a:pt x="0" y="0"/>
                </a:lnTo>
                <a:lnTo>
                  <a:pt x="27" y="9"/>
                </a:lnTo>
                <a:lnTo>
                  <a:pt x="54" y="15"/>
                </a:lnTo>
                <a:lnTo>
                  <a:pt x="54" y="15"/>
                </a:lnTo>
                <a:lnTo>
                  <a:pt x="27" y="21"/>
                </a:lnTo>
                <a:lnTo>
                  <a:pt x="0" y="30"/>
                </a:lnTo>
                <a:lnTo>
                  <a:pt x="0" y="30"/>
                </a:lnTo>
                <a:lnTo>
                  <a:pt x="6" y="21"/>
                </a:lnTo>
                <a:lnTo>
                  <a:pt x="6" y="15"/>
                </a:lnTo>
                <a:lnTo>
                  <a:pt x="6"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240" name="Rectangle 24"/>
          <p:cNvSpPr>
            <a:spLocks noChangeArrowheads="1"/>
          </p:cNvSpPr>
          <p:nvPr/>
        </p:nvSpPr>
        <p:spPr bwMode="auto">
          <a:xfrm>
            <a:off x="7483475" y="5319713"/>
            <a:ext cx="5969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 </a:t>
            </a:r>
            <a:r>
              <a:rPr lang="en-US" sz="1200" i="1" smtClean="0">
                <a:solidFill>
                  <a:srgbClr val="000000"/>
                </a:solidFill>
                <a:latin typeface="Times New Roman" pitchFamily="18" charset="0"/>
              </a:rPr>
              <a:t>x</a:t>
            </a:r>
            <a:r>
              <a:rPr lang="en-US" sz="1000" baseline="-25000" smtClean="0">
                <a:solidFill>
                  <a:srgbClr val="000000"/>
                </a:solidFill>
                <a:latin typeface="Times New Roman" pitchFamily="18" charset="0"/>
              </a:rPr>
              <a:t>d </a:t>
            </a:r>
            <a:r>
              <a:rPr lang="en-US" sz="1200" smtClean="0">
                <a:solidFill>
                  <a:srgbClr val="000000"/>
                </a:solidFill>
                <a:latin typeface="Times New Roman" pitchFamily="18" charset="0"/>
              </a:rPr>
              <a:t>(Input)</a:t>
            </a:r>
          </a:p>
        </p:txBody>
      </p:sp>
      <p:sp>
        <p:nvSpPr>
          <p:cNvPr id="9241" name="Rectangle 25"/>
          <p:cNvSpPr>
            <a:spLocks noChangeArrowheads="1"/>
          </p:cNvSpPr>
          <p:nvPr/>
        </p:nvSpPr>
        <p:spPr bwMode="auto">
          <a:xfrm>
            <a:off x="7310438" y="2971800"/>
            <a:ext cx="9890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B% of full scale</a:t>
            </a:r>
          </a:p>
        </p:txBody>
      </p:sp>
      <p:sp>
        <p:nvSpPr>
          <p:cNvPr id="9242" name="Rectangle 26"/>
          <p:cNvSpPr>
            <a:spLocks noChangeArrowheads="1"/>
          </p:cNvSpPr>
          <p:nvPr/>
        </p:nvSpPr>
        <p:spPr bwMode="auto">
          <a:xfrm>
            <a:off x="7134225" y="3392488"/>
            <a:ext cx="8985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A% of reading</a:t>
            </a:r>
          </a:p>
        </p:txBody>
      </p:sp>
      <p:sp>
        <p:nvSpPr>
          <p:cNvPr id="9243" name="Rectangle 27"/>
          <p:cNvSpPr>
            <a:spLocks noChangeArrowheads="1"/>
          </p:cNvSpPr>
          <p:nvPr/>
        </p:nvSpPr>
        <p:spPr bwMode="auto">
          <a:xfrm>
            <a:off x="5865813" y="4791075"/>
            <a:ext cx="13938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Overall tolerance band</a:t>
            </a:r>
          </a:p>
        </p:txBody>
      </p:sp>
      <p:sp>
        <p:nvSpPr>
          <p:cNvPr id="9244" name="Rectangle 28"/>
          <p:cNvSpPr>
            <a:spLocks noChangeArrowheads="1"/>
          </p:cNvSpPr>
          <p:nvPr/>
        </p:nvSpPr>
        <p:spPr bwMode="auto">
          <a:xfrm>
            <a:off x="7912100" y="2419350"/>
            <a:ext cx="8397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Least-squares</a:t>
            </a:r>
          </a:p>
          <a:p>
            <a:r>
              <a:rPr lang="en-US" sz="1200" smtClean="0">
                <a:solidFill>
                  <a:srgbClr val="000000"/>
                </a:solidFill>
                <a:latin typeface="Times New Roman" pitchFamily="18" charset="0"/>
              </a:rPr>
              <a:t>straight line</a:t>
            </a:r>
          </a:p>
        </p:txBody>
      </p:sp>
      <p:sp>
        <p:nvSpPr>
          <p:cNvPr id="9246" name="Rectangle 30"/>
          <p:cNvSpPr>
            <a:spLocks noChangeArrowheads="1"/>
          </p:cNvSpPr>
          <p:nvPr/>
        </p:nvSpPr>
        <p:spPr bwMode="auto">
          <a:xfrm>
            <a:off x="1836837" y="5220816"/>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dirty="0" smtClean="0">
                <a:solidFill>
                  <a:srgbClr val="000000"/>
                </a:solidFill>
                <a:latin typeface="Times" pitchFamily="18" charset="0"/>
              </a:rPr>
              <a:t>(a)</a:t>
            </a:r>
            <a:endParaRPr lang="en-US" sz="1000" dirty="0" smtClean="0">
              <a:solidFill>
                <a:srgbClr val="000000"/>
              </a:solidFill>
              <a:latin typeface="Times New Roman" pitchFamily="18" charset="0"/>
            </a:endParaRPr>
          </a:p>
        </p:txBody>
      </p:sp>
      <p:sp>
        <p:nvSpPr>
          <p:cNvPr id="9247" name="Rectangle 31"/>
          <p:cNvSpPr>
            <a:spLocks noChangeArrowheads="1"/>
          </p:cNvSpPr>
          <p:nvPr/>
        </p:nvSpPr>
        <p:spPr bwMode="auto">
          <a:xfrm>
            <a:off x="4271963" y="5930900"/>
            <a:ext cx="177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(b)</a:t>
            </a:r>
          </a:p>
        </p:txBody>
      </p:sp>
      <p:sp>
        <p:nvSpPr>
          <p:cNvPr id="9248" name="Rectangle 32"/>
          <p:cNvSpPr>
            <a:spLocks noChangeArrowheads="1"/>
          </p:cNvSpPr>
          <p:nvPr/>
        </p:nvSpPr>
        <p:spPr bwMode="auto">
          <a:xfrm>
            <a:off x="4859338" y="5626100"/>
            <a:ext cx="8826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Point at which</a:t>
            </a:r>
          </a:p>
        </p:txBody>
      </p:sp>
      <p:sp>
        <p:nvSpPr>
          <p:cNvPr id="9249" name="Rectangle 33"/>
          <p:cNvSpPr>
            <a:spLocks noChangeArrowheads="1"/>
          </p:cNvSpPr>
          <p:nvPr/>
        </p:nvSpPr>
        <p:spPr bwMode="auto">
          <a:xfrm>
            <a:off x="4859338" y="5778500"/>
            <a:ext cx="20494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A% of reading = B% of full scale</a:t>
            </a:r>
          </a:p>
        </p:txBody>
      </p:sp>
      <p:sp>
        <p:nvSpPr>
          <p:cNvPr id="9251" name="Rectangle 35"/>
          <p:cNvSpPr>
            <a:spLocks noChangeArrowheads="1"/>
          </p:cNvSpPr>
          <p:nvPr/>
        </p:nvSpPr>
        <p:spPr bwMode="auto">
          <a:xfrm>
            <a:off x="4614863" y="2743200"/>
            <a:ext cx="6699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 </a:t>
            </a:r>
            <a:r>
              <a:rPr lang="en-US" sz="1200" i="1" smtClean="0">
                <a:solidFill>
                  <a:srgbClr val="000000"/>
                </a:solidFill>
                <a:latin typeface="Times New Roman" pitchFamily="18" charset="0"/>
              </a:rPr>
              <a:t>y </a:t>
            </a:r>
            <a:r>
              <a:rPr lang="en-US" sz="1200" smtClean="0">
                <a:solidFill>
                  <a:srgbClr val="000000"/>
                </a:solidFill>
                <a:latin typeface="Times New Roman" pitchFamily="18" charset="0"/>
              </a:rPr>
              <a:t>(Output)</a:t>
            </a:r>
          </a:p>
        </p:txBody>
      </p:sp>
      <p:sp>
        <p:nvSpPr>
          <p:cNvPr id="9252" name="Rectangle 36"/>
          <p:cNvSpPr>
            <a:spLocks noChangeArrowheads="1"/>
          </p:cNvSpPr>
          <p:nvPr/>
        </p:nvSpPr>
        <p:spPr bwMode="auto">
          <a:xfrm>
            <a:off x="116459" y="3644106"/>
            <a:ext cx="1127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i="1" smtClean="0">
                <a:solidFill>
                  <a:srgbClr val="000000"/>
                </a:solidFill>
                <a:latin typeface="Times New Roman" pitchFamily="18" charset="0"/>
              </a:rPr>
              <a:t>x</a:t>
            </a:r>
            <a:r>
              <a:rPr lang="en-US" sz="1200" baseline="-25000" smtClean="0">
                <a:solidFill>
                  <a:srgbClr val="000000"/>
                </a:solidFill>
                <a:latin typeface="Times" pitchFamily="18" charset="0"/>
              </a:rPr>
              <a:t>1</a:t>
            </a:r>
            <a:endParaRPr lang="en-US" sz="2400" smtClean="0">
              <a:solidFill>
                <a:srgbClr val="000000"/>
              </a:solidFill>
              <a:latin typeface="Times New Roman" pitchFamily="18" charset="0"/>
            </a:endParaRPr>
          </a:p>
        </p:txBody>
      </p:sp>
      <p:sp>
        <p:nvSpPr>
          <p:cNvPr id="9255" name="Rectangle 39"/>
          <p:cNvSpPr>
            <a:spLocks noChangeArrowheads="1"/>
          </p:cNvSpPr>
          <p:nvPr/>
        </p:nvSpPr>
        <p:spPr bwMode="auto">
          <a:xfrm>
            <a:off x="2092896" y="3625056"/>
            <a:ext cx="4504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dirty="0" smtClean="0">
                <a:solidFill>
                  <a:srgbClr val="000000"/>
                </a:solidFill>
                <a:latin typeface="Times New Roman" pitchFamily="18" charset="0"/>
              </a:rPr>
              <a:t>(</a:t>
            </a:r>
            <a:r>
              <a:rPr lang="en-US" sz="1200" i="1" dirty="0" smtClean="0">
                <a:solidFill>
                  <a:srgbClr val="000000"/>
                </a:solidFill>
                <a:latin typeface="Times New Roman" pitchFamily="18" charset="0"/>
              </a:rPr>
              <a:t>x</a:t>
            </a:r>
            <a:r>
              <a:rPr lang="en-US" sz="1000" baseline="-25000" dirty="0" smtClean="0">
                <a:solidFill>
                  <a:srgbClr val="000000"/>
                </a:solidFill>
                <a:latin typeface="Times New Roman" pitchFamily="18" charset="0"/>
              </a:rPr>
              <a:t>1</a:t>
            </a:r>
            <a:r>
              <a:rPr lang="en-US" sz="1000" dirty="0" smtClean="0">
                <a:solidFill>
                  <a:srgbClr val="000000"/>
                </a:solidFill>
                <a:latin typeface="Times New Roman" pitchFamily="18" charset="0"/>
              </a:rPr>
              <a:t> + </a:t>
            </a:r>
            <a:r>
              <a:rPr lang="tr-TR" sz="1000" dirty="0" smtClean="0">
                <a:solidFill>
                  <a:srgbClr val="000000"/>
                </a:solidFill>
                <a:latin typeface="Times New Roman" pitchFamily="18" charset="0"/>
              </a:rPr>
              <a:t>x</a:t>
            </a:r>
            <a:r>
              <a:rPr lang="en-US" sz="1000" baseline="-25000" dirty="0" smtClean="0">
                <a:solidFill>
                  <a:srgbClr val="000000"/>
                </a:solidFill>
                <a:latin typeface="Times New Roman" pitchFamily="18" charset="0"/>
              </a:rPr>
              <a:t>2</a:t>
            </a:r>
            <a:r>
              <a:rPr lang="en-US" sz="1000" dirty="0" smtClean="0">
                <a:solidFill>
                  <a:srgbClr val="000000"/>
                </a:solidFill>
                <a:latin typeface="Times New Roman" pitchFamily="18" charset="0"/>
              </a:rPr>
              <a:t>)</a:t>
            </a:r>
          </a:p>
        </p:txBody>
      </p:sp>
      <p:sp>
        <p:nvSpPr>
          <p:cNvPr id="9268" name="Rectangle 52"/>
          <p:cNvSpPr>
            <a:spLocks noChangeArrowheads="1"/>
          </p:cNvSpPr>
          <p:nvPr/>
        </p:nvSpPr>
        <p:spPr bwMode="auto">
          <a:xfrm>
            <a:off x="1576959" y="3644106"/>
            <a:ext cx="1127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smtClean="0">
                <a:solidFill>
                  <a:srgbClr val="000000"/>
                </a:solidFill>
                <a:latin typeface="Times New Roman" pitchFamily="18" charset="0"/>
              </a:rPr>
              <a:t>y</a:t>
            </a:r>
            <a:r>
              <a:rPr lang="en-US" sz="1000" baseline="-25000" smtClean="0">
                <a:solidFill>
                  <a:srgbClr val="000000"/>
                </a:solidFill>
                <a:latin typeface="Times New Roman" pitchFamily="18" charset="0"/>
              </a:rPr>
              <a:t>1</a:t>
            </a:r>
          </a:p>
        </p:txBody>
      </p:sp>
      <p:sp>
        <p:nvSpPr>
          <p:cNvPr id="9270" name="Line 54"/>
          <p:cNvSpPr>
            <a:spLocks noChangeShapeType="1"/>
          </p:cNvSpPr>
          <p:nvPr/>
        </p:nvSpPr>
        <p:spPr bwMode="auto">
          <a:xfrm flipV="1">
            <a:off x="5245100" y="426085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1" name="Line 55"/>
          <p:cNvSpPr>
            <a:spLocks noChangeShapeType="1"/>
          </p:cNvSpPr>
          <p:nvPr/>
        </p:nvSpPr>
        <p:spPr bwMode="auto">
          <a:xfrm flipV="1">
            <a:off x="5364163" y="416560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2" name="Line 56"/>
          <p:cNvSpPr>
            <a:spLocks noChangeShapeType="1"/>
          </p:cNvSpPr>
          <p:nvPr/>
        </p:nvSpPr>
        <p:spPr bwMode="auto">
          <a:xfrm flipV="1">
            <a:off x="5478463" y="4070350"/>
            <a:ext cx="90487"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3" name="Line 57"/>
          <p:cNvSpPr>
            <a:spLocks noChangeShapeType="1"/>
          </p:cNvSpPr>
          <p:nvPr/>
        </p:nvSpPr>
        <p:spPr bwMode="auto">
          <a:xfrm flipV="1">
            <a:off x="5597525" y="3973513"/>
            <a:ext cx="9207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4" name="Line 58"/>
          <p:cNvSpPr>
            <a:spLocks noChangeShapeType="1"/>
          </p:cNvSpPr>
          <p:nvPr/>
        </p:nvSpPr>
        <p:spPr bwMode="auto">
          <a:xfrm flipV="1">
            <a:off x="5718175" y="387350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5" name="Line 59"/>
          <p:cNvSpPr>
            <a:spLocks noChangeShapeType="1"/>
          </p:cNvSpPr>
          <p:nvPr/>
        </p:nvSpPr>
        <p:spPr bwMode="auto">
          <a:xfrm flipV="1">
            <a:off x="5837238" y="377825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6" name="Line 60"/>
          <p:cNvSpPr>
            <a:spLocks noChangeShapeType="1"/>
          </p:cNvSpPr>
          <p:nvPr/>
        </p:nvSpPr>
        <p:spPr bwMode="auto">
          <a:xfrm flipV="1">
            <a:off x="5951538" y="3683000"/>
            <a:ext cx="90487"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7" name="Line 61"/>
          <p:cNvSpPr>
            <a:spLocks noChangeShapeType="1"/>
          </p:cNvSpPr>
          <p:nvPr/>
        </p:nvSpPr>
        <p:spPr bwMode="auto">
          <a:xfrm flipV="1">
            <a:off x="6070600" y="3582988"/>
            <a:ext cx="90488"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8" name="Line 62"/>
          <p:cNvSpPr>
            <a:spLocks noChangeShapeType="1"/>
          </p:cNvSpPr>
          <p:nvPr/>
        </p:nvSpPr>
        <p:spPr bwMode="auto">
          <a:xfrm flipV="1">
            <a:off x="6189663" y="3487738"/>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79" name="Line 63"/>
          <p:cNvSpPr>
            <a:spLocks noChangeShapeType="1"/>
          </p:cNvSpPr>
          <p:nvPr/>
        </p:nvSpPr>
        <p:spPr bwMode="auto">
          <a:xfrm flipV="1">
            <a:off x="6308725" y="3392488"/>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0" name="Line 64"/>
          <p:cNvSpPr>
            <a:spLocks noChangeShapeType="1"/>
          </p:cNvSpPr>
          <p:nvPr/>
        </p:nvSpPr>
        <p:spPr bwMode="auto">
          <a:xfrm flipV="1">
            <a:off x="6423025" y="3297238"/>
            <a:ext cx="90488"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1" name="Line 65"/>
          <p:cNvSpPr>
            <a:spLocks noChangeShapeType="1"/>
          </p:cNvSpPr>
          <p:nvPr/>
        </p:nvSpPr>
        <p:spPr bwMode="auto">
          <a:xfrm flipV="1">
            <a:off x="6542088" y="3195638"/>
            <a:ext cx="92075" cy="777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2" name="Line 66"/>
          <p:cNvSpPr>
            <a:spLocks noChangeShapeType="1"/>
          </p:cNvSpPr>
          <p:nvPr/>
        </p:nvSpPr>
        <p:spPr bwMode="auto">
          <a:xfrm flipV="1">
            <a:off x="6662738" y="3100388"/>
            <a:ext cx="90487"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3" name="Line 67"/>
          <p:cNvSpPr>
            <a:spLocks noChangeShapeType="1"/>
          </p:cNvSpPr>
          <p:nvPr/>
        </p:nvSpPr>
        <p:spPr bwMode="auto">
          <a:xfrm flipV="1">
            <a:off x="6781800" y="3005138"/>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4" name="Line 68"/>
          <p:cNvSpPr>
            <a:spLocks noChangeShapeType="1"/>
          </p:cNvSpPr>
          <p:nvPr/>
        </p:nvSpPr>
        <p:spPr bwMode="auto">
          <a:xfrm flipV="1">
            <a:off x="6896100" y="2909888"/>
            <a:ext cx="90488"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5" name="Line 69"/>
          <p:cNvSpPr>
            <a:spLocks noChangeShapeType="1"/>
          </p:cNvSpPr>
          <p:nvPr/>
        </p:nvSpPr>
        <p:spPr bwMode="auto">
          <a:xfrm flipV="1">
            <a:off x="7015163" y="2809875"/>
            <a:ext cx="90487"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6" name="Line 70"/>
          <p:cNvSpPr>
            <a:spLocks noChangeShapeType="1"/>
          </p:cNvSpPr>
          <p:nvPr/>
        </p:nvSpPr>
        <p:spPr bwMode="auto">
          <a:xfrm flipV="1">
            <a:off x="7134225" y="2714625"/>
            <a:ext cx="90488"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7" name="Line 71"/>
          <p:cNvSpPr>
            <a:spLocks noChangeShapeType="1"/>
          </p:cNvSpPr>
          <p:nvPr/>
        </p:nvSpPr>
        <p:spPr bwMode="auto">
          <a:xfrm flipV="1">
            <a:off x="7253288" y="2643188"/>
            <a:ext cx="57150" cy="476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8" name="Line 72"/>
          <p:cNvSpPr>
            <a:spLocks noChangeShapeType="1"/>
          </p:cNvSpPr>
          <p:nvPr/>
        </p:nvSpPr>
        <p:spPr bwMode="auto">
          <a:xfrm flipV="1">
            <a:off x="4467225" y="4337050"/>
            <a:ext cx="777875" cy="6350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89" name="Line 73"/>
          <p:cNvSpPr>
            <a:spLocks noChangeShapeType="1"/>
          </p:cNvSpPr>
          <p:nvPr/>
        </p:nvSpPr>
        <p:spPr bwMode="auto">
          <a:xfrm flipV="1">
            <a:off x="5245100" y="2365375"/>
            <a:ext cx="1665288" cy="19716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0" name="Line 74"/>
          <p:cNvSpPr>
            <a:spLocks noChangeShapeType="1"/>
          </p:cNvSpPr>
          <p:nvPr/>
        </p:nvSpPr>
        <p:spPr bwMode="auto">
          <a:xfrm flipV="1">
            <a:off x="4462463" y="4337050"/>
            <a:ext cx="782637" cy="9207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1" name="Line 75"/>
          <p:cNvSpPr>
            <a:spLocks noChangeShapeType="1"/>
          </p:cNvSpPr>
          <p:nvPr/>
        </p:nvSpPr>
        <p:spPr bwMode="auto">
          <a:xfrm flipV="1">
            <a:off x="4557713" y="2719388"/>
            <a:ext cx="2944812" cy="24574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2" name="Line 76"/>
          <p:cNvSpPr>
            <a:spLocks noChangeShapeType="1"/>
          </p:cNvSpPr>
          <p:nvPr/>
        </p:nvSpPr>
        <p:spPr bwMode="auto">
          <a:xfrm flipV="1">
            <a:off x="5245100" y="3616325"/>
            <a:ext cx="2314575" cy="12255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3" name="Line 77"/>
          <p:cNvSpPr>
            <a:spLocks noChangeShapeType="1"/>
          </p:cNvSpPr>
          <p:nvPr/>
        </p:nvSpPr>
        <p:spPr bwMode="auto">
          <a:xfrm flipV="1">
            <a:off x="4462463" y="4841875"/>
            <a:ext cx="782637" cy="4159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4" name="Line 78"/>
          <p:cNvSpPr>
            <a:spLocks noChangeShapeType="1"/>
          </p:cNvSpPr>
          <p:nvPr/>
        </p:nvSpPr>
        <p:spPr bwMode="auto">
          <a:xfrm flipV="1">
            <a:off x="5245100" y="4770438"/>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5" name="Line 79"/>
          <p:cNvSpPr>
            <a:spLocks noChangeShapeType="1"/>
          </p:cNvSpPr>
          <p:nvPr/>
        </p:nvSpPr>
        <p:spPr bwMode="auto">
          <a:xfrm flipV="1">
            <a:off x="5359400" y="4670425"/>
            <a:ext cx="90488"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6" name="Line 80"/>
          <p:cNvSpPr>
            <a:spLocks noChangeShapeType="1"/>
          </p:cNvSpPr>
          <p:nvPr/>
        </p:nvSpPr>
        <p:spPr bwMode="auto">
          <a:xfrm flipV="1">
            <a:off x="5478463" y="4575175"/>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7" name="Line 81"/>
          <p:cNvSpPr>
            <a:spLocks noChangeShapeType="1"/>
          </p:cNvSpPr>
          <p:nvPr/>
        </p:nvSpPr>
        <p:spPr bwMode="auto">
          <a:xfrm flipV="1">
            <a:off x="5592763" y="4479925"/>
            <a:ext cx="9207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8" name="Line 82"/>
          <p:cNvSpPr>
            <a:spLocks noChangeShapeType="1"/>
          </p:cNvSpPr>
          <p:nvPr/>
        </p:nvSpPr>
        <p:spPr bwMode="auto">
          <a:xfrm flipV="1">
            <a:off x="5713413" y="4379913"/>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299" name="Line 83"/>
          <p:cNvSpPr>
            <a:spLocks noChangeShapeType="1"/>
          </p:cNvSpPr>
          <p:nvPr/>
        </p:nvSpPr>
        <p:spPr bwMode="auto">
          <a:xfrm flipV="1">
            <a:off x="5832475" y="4284663"/>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0" name="Line 84"/>
          <p:cNvSpPr>
            <a:spLocks noChangeShapeType="1"/>
          </p:cNvSpPr>
          <p:nvPr/>
        </p:nvSpPr>
        <p:spPr bwMode="auto">
          <a:xfrm flipV="1">
            <a:off x="5946775" y="4184650"/>
            <a:ext cx="90488"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1" name="Line 85"/>
          <p:cNvSpPr>
            <a:spLocks noChangeShapeType="1"/>
          </p:cNvSpPr>
          <p:nvPr/>
        </p:nvSpPr>
        <p:spPr bwMode="auto">
          <a:xfrm flipV="1">
            <a:off x="6065838" y="408940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2" name="Line 86"/>
          <p:cNvSpPr>
            <a:spLocks noChangeShapeType="1"/>
          </p:cNvSpPr>
          <p:nvPr/>
        </p:nvSpPr>
        <p:spPr bwMode="auto">
          <a:xfrm flipV="1">
            <a:off x="6180138" y="3987800"/>
            <a:ext cx="90487" cy="777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3" name="Line 87"/>
          <p:cNvSpPr>
            <a:spLocks noChangeShapeType="1"/>
          </p:cNvSpPr>
          <p:nvPr/>
        </p:nvSpPr>
        <p:spPr bwMode="auto">
          <a:xfrm flipV="1">
            <a:off x="6299200" y="3892550"/>
            <a:ext cx="85725"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4" name="Line 88"/>
          <p:cNvSpPr>
            <a:spLocks noChangeShapeType="1"/>
          </p:cNvSpPr>
          <p:nvPr/>
        </p:nvSpPr>
        <p:spPr bwMode="auto">
          <a:xfrm flipV="1">
            <a:off x="6418263" y="3792538"/>
            <a:ext cx="85725"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5" name="Line 89"/>
          <p:cNvSpPr>
            <a:spLocks noChangeShapeType="1"/>
          </p:cNvSpPr>
          <p:nvPr/>
        </p:nvSpPr>
        <p:spPr bwMode="auto">
          <a:xfrm flipV="1">
            <a:off x="6532563" y="3697288"/>
            <a:ext cx="9207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6" name="Line 90"/>
          <p:cNvSpPr>
            <a:spLocks noChangeShapeType="1"/>
          </p:cNvSpPr>
          <p:nvPr/>
        </p:nvSpPr>
        <p:spPr bwMode="auto">
          <a:xfrm flipV="1">
            <a:off x="6653213" y="3597275"/>
            <a:ext cx="85725" cy="76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7" name="Line 91"/>
          <p:cNvSpPr>
            <a:spLocks noChangeShapeType="1"/>
          </p:cNvSpPr>
          <p:nvPr/>
        </p:nvSpPr>
        <p:spPr bwMode="auto">
          <a:xfrm flipV="1">
            <a:off x="6767513" y="3502025"/>
            <a:ext cx="90487"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8" name="Line 92"/>
          <p:cNvSpPr>
            <a:spLocks noChangeShapeType="1"/>
          </p:cNvSpPr>
          <p:nvPr/>
        </p:nvSpPr>
        <p:spPr bwMode="auto">
          <a:xfrm flipV="1">
            <a:off x="6886575" y="3406775"/>
            <a:ext cx="90488"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09" name="Line 93"/>
          <p:cNvSpPr>
            <a:spLocks noChangeShapeType="1"/>
          </p:cNvSpPr>
          <p:nvPr/>
        </p:nvSpPr>
        <p:spPr bwMode="auto">
          <a:xfrm flipV="1">
            <a:off x="7005638" y="3306763"/>
            <a:ext cx="85725" cy="71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0" name="Line 94"/>
          <p:cNvSpPr>
            <a:spLocks noChangeShapeType="1"/>
          </p:cNvSpPr>
          <p:nvPr/>
        </p:nvSpPr>
        <p:spPr bwMode="auto">
          <a:xfrm flipV="1">
            <a:off x="7119938" y="3209925"/>
            <a:ext cx="90487" cy="730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1" name="Line 95"/>
          <p:cNvSpPr>
            <a:spLocks noChangeShapeType="1"/>
          </p:cNvSpPr>
          <p:nvPr/>
        </p:nvSpPr>
        <p:spPr bwMode="auto">
          <a:xfrm flipV="1">
            <a:off x="7239000" y="3148013"/>
            <a:ext cx="42863" cy="381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2" name="Line 96"/>
          <p:cNvSpPr>
            <a:spLocks noChangeShapeType="1"/>
          </p:cNvSpPr>
          <p:nvPr/>
        </p:nvSpPr>
        <p:spPr bwMode="auto">
          <a:xfrm flipV="1">
            <a:off x="4749800" y="4841875"/>
            <a:ext cx="495300" cy="4159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3" name="Line 97"/>
          <p:cNvSpPr>
            <a:spLocks noChangeShapeType="1"/>
          </p:cNvSpPr>
          <p:nvPr/>
        </p:nvSpPr>
        <p:spPr bwMode="auto">
          <a:xfrm flipV="1">
            <a:off x="5245100" y="5143500"/>
            <a:ext cx="1588"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4" name="Line 98"/>
          <p:cNvSpPr>
            <a:spLocks noChangeShapeType="1"/>
          </p:cNvSpPr>
          <p:nvPr/>
        </p:nvSpPr>
        <p:spPr bwMode="auto">
          <a:xfrm flipV="1">
            <a:off x="5245100" y="4991100"/>
            <a:ext cx="1588"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5" name="Line 99"/>
          <p:cNvSpPr>
            <a:spLocks noChangeShapeType="1"/>
          </p:cNvSpPr>
          <p:nvPr/>
        </p:nvSpPr>
        <p:spPr bwMode="auto">
          <a:xfrm flipV="1">
            <a:off x="5245100" y="4837113"/>
            <a:ext cx="1588" cy="1158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6" name="Line 100"/>
          <p:cNvSpPr>
            <a:spLocks noChangeShapeType="1"/>
          </p:cNvSpPr>
          <p:nvPr/>
        </p:nvSpPr>
        <p:spPr bwMode="auto">
          <a:xfrm flipV="1">
            <a:off x="5245100" y="4684713"/>
            <a:ext cx="1588"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7" name="Line 101"/>
          <p:cNvSpPr>
            <a:spLocks noChangeShapeType="1"/>
          </p:cNvSpPr>
          <p:nvPr/>
        </p:nvSpPr>
        <p:spPr bwMode="auto">
          <a:xfrm flipV="1">
            <a:off x="5245100" y="4532313"/>
            <a:ext cx="1588"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8" name="Line 102"/>
          <p:cNvSpPr>
            <a:spLocks noChangeShapeType="1"/>
          </p:cNvSpPr>
          <p:nvPr/>
        </p:nvSpPr>
        <p:spPr bwMode="auto">
          <a:xfrm flipV="1">
            <a:off x="5245100" y="4379913"/>
            <a:ext cx="1588"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19" name="Line 103"/>
          <p:cNvSpPr>
            <a:spLocks noChangeShapeType="1"/>
          </p:cNvSpPr>
          <p:nvPr/>
        </p:nvSpPr>
        <p:spPr bwMode="auto">
          <a:xfrm flipV="1">
            <a:off x="5245100" y="4337050"/>
            <a:ext cx="1588" cy="47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0" name="Line 104"/>
          <p:cNvSpPr>
            <a:spLocks noChangeShapeType="1"/>
          </p:cNvSpPr>
          <p:nvPr/>
        </p:nvSpPr>
        <p:spPr bwMode="auto">
          <a:xfrm flipV="1">
            <a:off x="5245100" y="5334000"/>
            <a:ext cx="1588" cy="2714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1" name="Freeform 105"/>
          <p:cNvSpPr>
            <a:spLocks/>
          </p:cNvSpPr>
          <p:nvPr/>
        </p:nvSpPr>
        <p:spPr bwMode="auto">
          <a:xfrm>
            <a:off x="5040313" y="4746625"/>
            <a:ext cx="763587" cy="311150"/>
          </a:xfrm>
          <a:custGeom>
            <a:avLst/>
            <a:gdLst>
              <a:gd name="T0" fmla="*/ 330 w 481"/>
              <a:gd name="T1" fmla="*/ 0 h 196"/>
              <a:gd name="T2" fmla="*/ 481 w 481"/>
              <a:gd name="T3" fmla="*/ 75 h 196"/>
              <a:gd name="T4" fmla="*/ 0 w 481"/>
              <a:gd name="T5" fmla="*/ 196 h 196"/>
            </a:gdLst>
            <a:ahLst/>
            <a:cxnLst>
              <a:cxn ang="0">
                <a:pos x="T0" y="T1"/>
              </a:cxn>
              <a:cxn ang="0">
                <a:pos x="T2" y="T3"/>
              </a:cxn>
              <a:cxn ang="0">
                <a:pos x="T4" y="T5"/>
              </a:cxn>
            </a:cxnLst>
            <a:rect l="0" t="0" r="r" b="b"/>
            <a:pathLst>
              <a:path w="481" h="196">
                <a:moveTo>
                  <a:pt x="330" y="0"/>
                </a:moveTo>
                <a:lnTo>
                  <a:pt x="481" y="75"/>
                </a:lnTo>
                <a:lnTo>
                  <a:pt x="0" y="19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9322" name="Line 106"/>
          <p:cNvSpPr>
            <a:spLocks noChangeShapeType="1"/>
          </p:cNvSpPr>
          <p:nvPr/>
        </p:nvSpPr>
        <p:spPr bwMode="auto">
          <a:xfrm>
            <a:off x="7081838" y="3148013"/>
            <a:ext cx="1587" cy="635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3" name="Line 107"/>
          <p:cNvSpPr>
            <a:spLocks noChangeShapeType="1"/>
          </p:cNvSpPr>
          <p:nvPr/>
        </p:nvSpPr>
        <p:spPr bwMode="auto">
          <a:xfrm>
            <a:off x="7234238" y="3024188"/>
            <a:ext cx="1587" cy="76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4" name="Line 108"/>
          <p:cNvSpPr>
            <a:spLocks noChangeShapeType="1"/>
          </p:cNvSpPr>
          <p:nvPr/>
        </p:nvSpPr>
        <p:spPr bwMode="auto">
          <a:xfrm>
            <a:off x="35496" y="3872706"/>
            <a:ext cx="306388"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5" name="Line 109"/>
          <p:cNvSpPr>
            <a:spLocks noChangeShapeType="1"/>
          </p:cNvSpPr>
          <p:nvPr/>
        </p:nvSpPr>
        <p:spPr bwMode="auto">
          <a:xfrm>
            <a:off x="2240534" y="3872706"/>
            <a:ext cx="30003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26" name="Rectangle 110"/>
          <p:cNvSpPr>
            <a:spLocks noChangeArrowheads="1"/>
          </p:cNvSpPr>
          <p:nvPr/>
        </p:nvSpPr>
        <p:spPr bwMode="auto">
          <a:xfrm>
            <a:off x="116459" y="4512468"/>
            <a:ext cx="11271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i="1" smtClean="0">
                <a:solidFill>
                  <a:srgbClr val="000000"/>
                </a:solidFill>
                <a:latin typeface="Times New Roman" pitchFamily="18" charset="0"/>
              </a:rPr>
              <a:t>x</a:t>
            </a:r>
            <a:r>
              <a:rPr lang="en-US" sz="1200" baseline="-25000" smtClean="0">
                <a:solidFill>
                  <a:srgbClr val="000000"/>
                </a:solidFill>
                <a:latin typeface="Times" pitchFamily="18" charset="0"/>
              </a:rPr>
              <a:t>2</a:t>
            </a:r>
          </a:p>
        </p:txBody>
      </p:sp>
      <p:sp>
        <p:nvSpPr>
          <p:cNvPr id="9328" name="Rectangle 112"/>
          <p:cNvSpPr>
            <a:spLocks noChangeArrowheads="1"/>
          </p:cNvSpPr>
          <p:nvPr/>
        </p:nvSpPr>
        <p:spPr bwMode="auto">
          <a:xfrm>
            <a:off x="2283396" y="4493418"/>
            <a:ext cx="2143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smtClean="0">
                <a:solidFill>
                  <a:srgbClr val="000000"/>
                </a:solidFill>
                <a:latin typeface="Times New Roman" pitchFamily="18" charset="0"/>
              </a:rPr>
              <a:t>Kx</a:t>
            </a:r>
            <a:r>
              <a:rPr lang="en-US" sz="1000" baseline="-25000" smtClean="0">
                <a:solidFill>
                  <a:srgbClr val="000000"/>
                </a:solidFill>
                <a:latin typeface="Times New Roman" pitchFamily="18" charset="0"/>
              </a:rPr>
              <a:t>1</a:t>
            </a:r>
          </a:p>
        </p:txBody>
      </p:sp>
      <p:sp>
        <p:nvSpPr>
          <p:cNvPr id="9330" name="Rectangle 114"/>
          <p:cNvSpPr>
            <a:spLocks noChangeArrowheads="1"/>
          </p:cNvSpPr>
          <p:nvPr/>
        </p:nvSpPr>
        <p:spPr bwMode="auto">
          <a:xfrm>
            <a:off x="3923284" y="4493418"/>
            <a:ext cx="2143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smtClean="0">
                <a:solidFill>
                  <a:srgbClr val="000000"/>
                </a:solidFill>
                <a:latin typeface="Times New Roman" pitchFamily="18" charset="0"/>
              </a:rPr>
              <a:t>Ky</a:t>
            </a:r>
            <a:r>
              <a:rPr lang="en-US" sz="1000" baseline="-25000" smtClean="0">
                <a:solidFill>
                  <a:srgbClr val="000000"/>
                </a:solidFill>
                <a:latin typeface="Times New Roman" pitchFamily="18" charset="0"/>
              </a:rPr>
              <a:t>1</a:t>
            </a:r>
          </a:p>
        </p:txBody>
      </p:sp>
      <p:sp>
        <p:nvSpPr>
          <p:cNvPr id="9332" name="Rectangle 116"/>
          <p:cNvSpPr>
            <a:spLocks noChangeArrowheads="1"/>
          </p:cNvSpPr>
          <p:nvPr/>
        </p:nvSpPr>
        <p:spPr bwMode="auto">
          <a:xfrm>
            <a:off x="1576959" y="4512468"/>
            <a:ext cx="1127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smtClean="0">
                <a:solidFill>
                  <a:srgbClr val="000000"/>
                </a:solidFill>
                <a:latin typeface="Times New Roman" pitchFamily="18" charset="0"/>
              </a:rPr>
              <a:t>y</a:t>
            </a:r>
            <a:r>
              <a:rPr lang="en-US" sz="1000" baseline="-25000" smtClean="0">
                <a:solidFill>
                  <a:srgbClr val="000000"/>
                </a:solidFill>
                <a:latin typeface="Times New Roman" pitchFamily="18" charset="0"/>
              </a:rPr>
              <a:t>2</a:t>
            </a:r>
            <a:endParaRPr lang="en-US" sz="1200" smtClean="0">
              <a:solidFill>
                <a:srgbClr val="000000"/>
              </a:solidFill>
              <a:latin typeface="Times New Roman" pitchFamily="18" charset="0"/>
            </a:endParaRPr>
          </a:p>
        </p:txBody>
      </p:sp>
      <p:sp>
        <p:nvSpPr>
          <p:cNvPr id="9334" name="Rectangle 118"/>
          <p:cNvSpPr>
            <a:spLocks noChangeArrowheads="1"/>
          </p:cNvSpPr>
          <p:nvPr/>
        </p:nvSpPr>
        <p:spPr bwMode="auto">
          <a:xfrm>
            <a:off x="756221" y="4579143"/>
            <a:ext cx="4000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Linear</a:t>
            </a:r>
          </a:p>
        </p:txBody>
      </p:sp>
      <p:sp>
        <p:nvSpPr>
          <p:cNvPr id="9335" name="Rectangle 119"/>
          <p:cNvSpPr>
            <a:spLocks noChangeArrowheads="1"/>
          </p:cNvSpPr>
          <p:nvPr/>
        </p:nvSpPr>
        <p:spPr bwMode="auto">
          <a:xfrm>
            <a:off x="756221" y="4733131"/>
            <a:ext cx="4238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system</a:t>
            </a:r>
          </a:p>
        </p:txBody>
      </p:sp>
      <p:sp>
        <p:nvSpPr>
          <p:cNvPr id="9336" name="Rectangle 120"/>
          <p:cNvSpPr>
            <a:spLocks noChangeArrowheads="1"/>
          </p:cNvSpPr>
          <p:nvPr/>
        </p:nvSpPr>
        <p:spPr bwMode="auto">
          <a:xfrm>
            <a:off x="756221" y="3710781"/>
            <a:ext cx="4000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Linear</a:t>
            </a:r>
          </a:p>
        </p:txBody>
      </p:sp>
      <p:sp>
        <p:nvSpPr>
          <p:cNvPr id="9337" name="Rectangle 121"/>
          <p:cNvSpPr>
            <a:spLocks noChangeArrowheads="1"/>
          </p:cNvSpPr>
          <p:nvPr/>
        </p:nvSpPr>
        <p:spPr bwMode="auto">
          <a:xfrm>
            <a:off x="756221" y="3863181"/>
            <a:ext cx="4238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system</a:t>
            </a:r>
          </a:p>
        </p:txBody>
      </p:sp>
      <p:sp>
        <p:nvSpPr>
          <p:cNvPr id="9338" name="Line 122"/>
          <p:cNvSpPr>
            <a:spLocks noChangeShapeType="1"/>
          </p:cNvSpPr>
          <p:nvPr/>
        </p:nvSpPr>
        <p:spPr bwMode="auto">
          <a:xfrm>
            <a:off x="35496" y="4741068"/>
            <a:ext cx="306388"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39" name="Line 123"/>
          <p:cNvSpPr>
            <a:spLocks noChangeShapeType="1"/>
          </p:cNvSpPr>
          <p:nvPr/>
        </p:nvSpPr>
        <p:spPr bwMode="auto">
          <a:xfrm>
            <a:off x="2240534" y="4741068"/>
            <a:ext cx="3048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40" name="Rectangle 124"/>
          <p:cNvSpPr>
            <a:spLocks noChangeArrowheads="1"/>
          </p:cNvSpPr>
          <p:nvPr/>
        </p:nvSpPr>
        <p:spPr bwMode="auto">
          <a:xfrm>
            <a:off x="2959671" y="4579143"/>
            <a:ext cx="4000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Linear</a:t>
            </a:r>
          </a:p>
        </p:txBody>
      </p:sp>
      <p:sp>
        <p:nvSpPr>
          <p:cNvPr id="9341" name="Rectangle 125"/>
          <p:cNvSpPr>
            <a:spLocks noChangeArrowheads="1"/>
          </p:cNvSpPr>
          <p:nvPr/>
        </p:nvSpPr>
        <p:spPr bwMode="auto">
          <a:xfrm>
            <a:off x="2959671" y="4733131"/>
            <a:ext cx="4238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system</a:t>
            </a:r>
          </a:p>
        </p:txBody>
      </p:sp>
      <p:sp>
        <p:nvSpPr>
          <p:cNvPr id="9342" name="Rectangle 126"/>
          <p:cNvSpPr>
            <a:spLocks noChangeArrowheads="1"/>
          </p:cNvSpPr>
          <p:nvPr/>
        </p:nvSpPr>
        <p:spPr bwMode="auto">
          <a:xfrm>
            <a:off x="2959671" y="3710781"/>
            <a:ext cx="4000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Linear</a:t>
            </a:r>
          </a:p>
        </p:txBody>
      </p:sp>
      <p:sp>
        <p:nvSpPr>
          <p:cNvPr id="9343" name="Rectangle 127"/>
          <p:cNvSpPr>
            <a:spLocks noChangeArrowheads="1"/>
          </p:cNvSpPr>
          <p:nvPr/>
        </p:nvSpPr>
        <p:spPr bwMode="auto">
          <a:xfrm>
            <a:off x="2959671" y="3863181"/>
            <a:ext cx="4238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system</a:t>
            </a:r>
          </a:p>
        </p:txBody>
      </p:sp>
      <p:sp>
        <p:nvSpPr>
          <p:cNvPr id="9344" name="Rectangle 128"/>
          <p:cNvSpPr>
            <a:spLocks noChangeArrowheads="1"/>
          </p:cNvSpPr>
          <p:nvPr/>
        </p:nvSpPr>
        <p:spPr bwMode="auto">
          <a:xfrm>
            <a:off x="827659" y="4217193"/>
            <a:ext cx="2206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and</a:t>
            </a:r>
          </a:p>
        </p:txBody>
      </p:sp>
      <p:sp>
        <p:nvSpPr>
          <p:cNvPr id="9345" name="Rectangle 129"/>
          <p:cNvSpPr>
            <a:spLocks noChangeArrowheads="1"/>
          </p:cNvSpPr>
          <p:nvPr/>
        </p:nvSpPr>
        <p:spPr bwMode="auto">
          <a:xfrm>
            <a:off x="3032696" y="4217193"/>
            <a:ext cx="2206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and</a:t>
            </a:r>
          </a:p>
        </p:txBody>
      </p:sp>
      <p:sp>
        <p:nvSpPr>
          <p:cNvPr id="9346" name="Freeform 130"/>
          <p:cNvSpPr>
            <a:spLocks/>
          </p:cNvSpPr>
          <p:nvPr/>
        </p:nvSpPr>
        <p:spPr bwMode="auto">
          <a:xfrm>
            <a:off x="322834" y="4717256"/>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47" name="Freeform 131"/>
          <p:cNvSpPr>
            <a:spLocks/>
          </p:cNvSpPr>
          <p:nvPr/>
        </p:nvSpPr>
        <p:spPr bwMode="auto">
          <a:xfrm>
            <a:off x="322834" y="3848893"/>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48" name="Line 132"/>
          <p:cNvSpPr>
            <a:spLocks noChangeShapeType="1"/>
          </p:cNvSpPr>
          <p:nvPr/>
        </p:nvSpPr>
        <p:spPr bwMode="auto">
          <a:xfrm flipH="1">
            <a:off x="7569200" y="2605088"/>
            <a:ext cx="309563" cy="95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9349" name="Freeform 133"/>
          <p:cNvSpPr>
            <a:spLocks/>
          </p:cNvSpPr>
          <p:nvPr/>
        </p:nvSpPr>
        <p:spPr bwMode="auto">
          <a:xfrm>
            <a:off x="7502525" y="2671763"/>
            <a:ext cx="90488" cy="47625"/>
          </a:xfrm>
          <a:custGeom>
            <a:avLst/>
            <a:gdLst>
              <a:gd name="T0" fmla="*/ 48 w 57"/>
              <a:gd name="T1" fmla="*/ 15 h 30"/>
              <a:gd name="T2" fmla="*/ 48 w 57"/>
              <a:gd name="T3" fmla="*/ 15 h 30"/>
              <a:gd name="T4" fmla="*/ 51 w 57"/>
              <a:gd name="T5" fmla="*/ 24 h 30"/>
              <a:gd name="T6" fmla="*/ 57 w 57"/>
              <a:gd name="T7" fmla="*/ 30 h 30"/>
              <a:gd name="T8" fmla="*/ 57 w 57"/>
              <a:gd name="T9" fmla="*/ 30 h 30"/>
              <a:gd name="T10" fmla="*/ 30 w 57"/>
              <a:gd name="T11" fmla="*/ 27 h 30"/>
              <a:gd name="T12" fmla="*/ 0 w 57"/>
              <a:gd name="T13" fmla="*/ 30 h 30"/>
              <a:gd name="T14" fmla="*/ 0 w 57"/>
              <a:gd name="T15" fmla="*/ 30 h 30"/>
              <a:gd name="T16" fmla="*/ 24 w 57"/>
              <a:gd name="T17" fmla="*/ 15 h 30"/>
              <a:gd name="T18" fmla="*/ 48 w 57"/>
              <a:gd name="T19" fmla="*/ 0 h 30"/>
              <a:gd name="T20" fmla="*/ 48 w 57"/>
              <a:gd name="T21" fmla="*/ 0 h 30"/>
              <a:gd name="T22" fmla="*/ 48 w 57"/>
              <a:gd name="T23" fmla="*/ 9 h 30"/>
              <a:gd name="T24" fmla="*/ 48 w 57"/>
              <a:gd name="T25" fmla="*/ 15 h 30"/>
              <a:gd name="T26" fmla="*/ 48 w 57"/>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0">
                <a:moveTo>
                  <a:pt x="48" y="15"/>
                </a:moveTo>
                <a:lnTo>
                  <a:pt x="48" y="15"/>
                </a:lnTo>
                <a:lnTo>
                  <a:pt x="51" y="24"/>
                </a:lnTo>
                <a:lnTo>
                  <a:pt x="57" y="30"/>
                </a:lnTo>
                <a:lnTo>
                  <a:pt x="57" y="30"/>
                </a:lnTo>
                <a:lnTo>
                  <a:pt x="30" y="27"/>
                </a:lnTo>
                <a:lnTo>
                  <a:pt x="0" y="30"/>
                </a:lnTo>
                <a:lnTo>
                  <a:pt x="0" y="30"/>
                </a:lnTo>
                <a:lnTo>
                  <a:pt x="24" y="15"/>
                </a:lnTo>
                <a:lnTo>
                  <a:pt x="48" y="0"/>
                </a:lnTo>
                <a:lnTo>
                  <a:pt x="48" y="0"/>
                </a:lnTo>
                <a:lnTo>
                  <a:pt x="48" y="9"/>
                </a:lnTo>
                <a:lnTo>
                  <a:pt x="48" y="15"/>
                </a:lnTo>
                <a:lnTo>
                  <a:pt x="48"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0" name="Freeform 134"/>
          <p:cNvSpPr>
            <a:spLocks/>
          </p:cNvSpPr>
          <p:nvPr/>
        </p:nvSpPr>
        <p:spPr bwMode="auto">
          <a:xfrm>
            <a:off x="2526284" y="3848893"/>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1" name="Freeform 135"/>
          <p:cNvSpPr>
            <a:spLocks/>
          </p:cNvSpPr>
          <p:nvPr/>
        </p:nvSpPr>
        <p:spPr bwMode="auto">
          <a:xfrm>
            <a:off x="2526284" y="4717256"/>
            <a:ext cx="85725" cy="47625"/>
          </a:xfrm>
          <a:custGeom>
            <a:avLst/>
            <a:gdLst>
              <a:gd name="T0" fmla="*/ 3 w 54"/>
              <a:gd name="T1" fmla="*/ 15 h 30"/>
              <a:gd name="T2" fmla="*/ 3 w 54"/>
              <a:gd name="T3" fmla="*/ 15 h 30"/>
              <a:gd name="T4" fmla="*/ 3 w 54"/>
              <a:gd name="T5" fmla="*/ 6 h 30"/>
              <a:gd name="T6" fmla="*/ 0 w 54"/>
              <a:gd name="T7" fmla="*/ 0 h 30"/>
              <a:gd name="T8" fmla="*/ 0 w 54"/>
              <a:gd name="T9" fmla="*/ 0 h 30"/>
              <a:gd name="T10" fmla="*/ 27 w 54"/>
              <a:gd name="T11" fmla="*/ 9 h 30"/>
              <a:gd name="T12" fmla="*/ 54 w 54"/>
              <a:gd name="T13" fmla="*/ 15 h 30"/>
              <a:gd name="T14" fmla="*/ 54 w 54"/>
              <a:gd name="T15" fmla="*/ 15 h 30"/>
              <a:gd name="T16" fmla="*/ 27 w 54"/>
              <a:gd name="T17" fmla="*/ 21 h 30"/>
              <a:gd name="T18" fmla="*/ 0 w 54"/>
              <a:gd name="T19" fmla="*/ 30 h 30"/>
              <a:gd name="T20" fmla="*/ 0 w 54"/>
              <a:gd name="T21" fmla="*/ 30 h 30"/>
              <a:gd name="T22" fmla="*/ 3 w 54"/>
              <a:gd name="T23" fmla="*/ 21 h 30"/>
              <a:gd name="T24" fmla="*/ 3 w 54"/>
              <a:gd name="T25" fmla="*/ 15 h 30"/>
              <a:gd name="T26" fmla="*/ 3 w 54"/>
              <a:gd name="T2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0">
                <a:moveTo>
                  <a:pt x="3" y="15"/>
                </a:moveTo>
                <a:lnTo>
                  <a:pt x="3" y="15"/>
                </a:lnTo>
                <a:lnTo>
                  <a:pt x="3" y="6"/>
                </a:lnTo>
                <a:lnTo>
                  <a:pt x="0" y="0"/>
                </a:lnTo>
                <a:lnTo>
                  <a:pt x="0" y="0"/>
                </a:lnTo>
                <a:lnTo>
                  <a:pt x="27" y="9"/>
                </a:lnTo>
                <a:lnTo>
                  <a:pt x="54" y="15"/>
                </a:lnTo>
                <a:lnTo>
                  <a:pt x="54" y="15"/>
                </a:lnTo>
                <a:lnTo>
                  <a:pt x="27" y="21"/>
                </a:lnTo>
                <a:lnTo>
                  <a:pt x="0" y="30"/>
                </a:lnTo>
                <a:lnTo>
                  <a:pt x="0" y="30"/>
                </a:lnTo>
                <a:lnTo>
                  <a:pt x="3" y="21"/>
                </a:lnTo>
                <a:lnTo>
                  <a:pt x="3" y="15"/>
                </a:lnTo>
                <a:lnTo>
                  <a:pt x="3" y="15"/>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2" name="Freeform 136"/>
          <p:cNvSpPr>
            <a:spLocks/>
          </p:cNvSpPr>
          <p:nvPr/>
        </p:nvSpPr>
        <p:spPr bwMode="auto">
          <a:xfrm>
            <a:off x="7058025" y="3081338"/>
            <a:ext cx="47625" cy="85725"/>
          </a:xfrm>
          <a:custGeom>
            <a:avLst/>
            <a:gdLst>
              <a:gd name="T0" fmla="*/ 15 w 30"/>
              <a:gd name="T1" fmla="*/ 51 h 54"/>
              <a:gd name="T2" fmla="*/ 15 w 30"/>
              <a:gd name="T3" fmla="*/ 51 h 54"/>
              <a:gd name="T4" fmla="*/ 6 w 30"/>
              <a:gd name="T5" fmla="*/ 51 h 54"/>
              <a:gd name="T6" fmla="*/ 0 w 30"/>
              <a:gd name="T7" fmla="*/ 54 h 54"/>
              <a:gd name="T8" fmla="*/ 0 w 30"/>
              <a:gd name="T9" fmla="*/ 54 h 54"/>
              <a:gd name="T10" fmla="*/ 9 w 30"/>
              <a:gd name="T11" fmla="*/ 27 h 54"/>
              <a:gd name="T12" fmla="*/ 15 w 30"/>
              <a:gd name="T13" fmla="*/ 0 h 54"/>
              <a:gd name="T14" fmla="*/ 15 w 30"/>
              <a:gd name="T15" fmla="*/ 0 h 54"/>
              <a:gd name="T16" fmla="*/ 21 w 30"/>
              <a:gd name="T17" fmla="*/ 27 h 54"/>
              <a:gd name="T18" fmla="*/ 30 w 30"/>
              <a:gd name="T19" fmla="*/ 54 h 54"/>
              <a:gd name="T20" fmla="*/ 30 w 30"/>
              <a:gd name="T21" fmla="*/ 54 h 54"/>
              <a:gd name="T22" fmla="*/ 21 w 30"/>
              <a:gd name="T23" fmla="*/ 51 h 54"/>
              <a:gd name="T24" fmla="*/ 15 w 30"/>
              <a:gd name="T25" fmla="*/ 51 h 54"/>
              <a:gd name="T26" fmla="*/ 15 w 30"/>
              <a:gd name="T27"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54">
                <a:moveTo>
                  <a:pt x="15" y="51"/>
                </a:moveTo>
                <a:lnTo>
                  <a:pt x="15" y="51"/>
                </a:lnTo>
                <a:lnTo>
                  <a:pt x="6" y="51"/>
                </a:lnTo>
                <a:lnTo>
                  <a:pt x="0" y="54"/>
                </a:lnTo>
                <a:lnTo>
                  <a:pt x="0" y="54"/>
                </a:lnTo>
                <a:lnTo>
                  <a:pt x="9" y="27"/>
                </a:lnTo>
                <a:lnTo>
                  <a:pt x="15" y="0"/>
                </a:lnTo>
                <a:lnTo>
                  <a:pt x="15" y="0"/>
                </a:lnTo>
                <a:lnTo>
                  <a:pt x="21" y="27"/>
                </a:lnTo>
                <a:lnTo>
                  <a:pt x="30" y="54"/>
                </a:lnTo>
                <a:lnTo>
                  <a:pt x="30" y="54"/>
                </a:lnTo>
                <a:lnTo>
                  <a:pt x="21" y="51"/>
                </a:lnTo>
                <a:lnTo>
                  <a:pt x="15" y="51"/>
                </a:lnTo>
                <a:lnTo>
                  <a:pt x="15" y="51"/>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3" name="Freeform 137"/>
          <p:cNvSpPr>
            <a:spLocks/>
          </p:cNvSpPr>
          <p:nvPr/>
        </p:nvSpPr>
        <p:spPr bwMode="auto">
          <a:xfrm>
            <a:off x="7058025" y="3773488"/>
            <a:ext cx="47625" cy="80962"/>
          </a:xfrm>
          <a:custGeom>
            <a:avLst/>
            <a:gdLst>
              <a:gd name="T0" fmla="*/ 15 w 30"/>
              <a:gd name="T1" fmla="*/ 3 h 51"/>
              <a:gd name="T2" fmla="*/ 15 w 30"/>
              <a:gd name="T3" fmla="*/ 3 h 51"/>
              <a:gd name="T4" fmla="*/ 6 w 30"/>
              <a:gd name="T5" fmla="*/ 3 h 51"/>
              <a:gd name="T6" fmla="*/ 0 w 30"/>
              <a:gd name="T7" fmla="*/ 0 h 51"/>
              <a:gd name="T8" fmla="*/ 0 w 30"/>
              <a:gd name="T9" fmla="*/ 0 h 51"/>
              <a:gd name="T10" fmla="*/ 9 w 30"/>
              <a:gd name="T11" fmla="*/ 24 h 51"/>
              <a:gd name="T12" fmla="*/ 15 w 30"/>
              <a:gd name="T13" fmla="*/ 51 h 51"/>
              <a:gd name="T14" fmla="*/ 15 w 30"/>
              <a:gd name="T15" fmla="*/ 51 h 51"/>
              <a:gd name="T16" fmla="*/ 21 w 30"/>
              <a:gd name="T17" fmla="*/ 24 h 51"/>
              <a:gd name="T18" fmla="*/ 30 w 30"/>
              <a:gd name="T19" fmla="*/ 0 h 51"/>
              <a:gd name="T20" fmla="*/ 30 w 30"/>
              <a:gd name="T21" fmla="*/ 0 h 51"/>
              <a:gd name="T22" fmla="*/ 21 w 30"/>
              <a:gd name="T23" fmla="*/ 3 h 51"/>
              <a:gd name="T24" fmla="*/ 15 w 30"/>
              <a:gd name="T25" fmla="*/ 3 h 51"/>
              <a:gd name="T26" fmla="*/ 15 w 30"/>
              <a:gd name="T27" fmla="*/ 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51">
                <a:moveTo>
                  <a:pt x="15" y="3"/>
                </a:moveTo>
                <a:lnTo>
                  <a:pt x="15" y="3"/>
                </a:lnTo>
                <a:lnTo>
                  <a:pt x="6" y="3"/>
                </a:lnTo>
                <a:lnTo>
                  <a:pt x="0" y="0"/>
                </a:lnTo>
                <a:lnTo>
                  <a:pt x="0" y="0"/>
                </a:lnTo>
                <a:lnTo>
                  <a:pt x="9" y="24"/>
                </a:lnTo>
                <a:lnTo>
                  <a:pt x="15" y="51"/>
                </a:lnTo>
                <a:lnTo>
                  <a:pt x="15" y="51"/>
                </a:lnTo>
                <a:lnTo>
                  <a:pt x="21" y="24"/>
                </a:lnTo>
                <a:lnTo>
                  <a:pt x="30" y="0"/>
                </a:lnTo>
                <a:lnTo>
                  <a:pt x="30" y="0"/>
                </a:lnTo>
                <a:lnTo>
                  <a:pt x="21" y="3"/>
                </a:lnTo>
                <a:lnTo>
                  <a:pt x="15" y="3"/>
                </a:lnTo>
                <a:lnTo>
                  <a:pt x="15" y="3"/>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4" name="Freeform 138"/>
          <p:cNvSpPr>
            <a:spLocks/>
          </p:cNvSpPr>
          <p:nvPr/>
        </p:nvSpPr>
        <p:spPr bwMode="auto">
          <a:xfrm>
            <a:off x="7210425" y="2957513"/>
            <a:ext cx="47625" cy="80962"/>
          </a:xfrm>
          <a:custGeom>
            <a:avLst/>
            <a:gdLst>
              <a:gd name="T0" fmla="*/ 15 w 30"/>
              <a:gd name="T1" fmla="*/ 48 h 51"/>
              <a:gd name="T2" fmla="*/ 15 w 30"/>
              <a:gd name="T3" fmla="*/ 48 h 51"/>
              <a:gd name="T4" fmla="*/ 6 w 30"/>
              <a:gd name="T5" fmla="*/ 48 h 51"/>
              <a:gd name="T6" fmla="*/ 0 w 30"/>
              <a:gd name="T7" fmla="*/ 51 h 51"/>
              <a:gd name="T8" fmla="*/ 0 w 30"/>
              <a:gd name="T9" fmla="*/ 51 h 51"/>
              <a:gd name="T10" fmla="*/ 9 w 30"/>
              <a:gd name="T11" fmla="*/ 27 h 51"/>
              <a:gd name="T12" fmla="*/ 15 w 30"/>
              <a:gd name="T13" fmla="*/ 0 h 51"/>
              <a:gd name="T14" fmla="*/ 15 w 30"/>
              <a:gd name="T15" fmla="*/ 0 h 51"/>
              <a:gd name="T16" fmla="*/ 21 w 30"/>
              <a:gd name="T17" fmla="*/ 27 h 51"/>
              <a:gd name="T18" fmla="*/ 30 w 30"/>
              <a:gd name="T19" fmla="*/ 51 h 51"/>
              <a:gd name="T20" fmla="*/ 30 w 30"/>
              <a:gd name="T21" fmla="*/ 51 h 51"/>
              <a:gd name="T22" fmla="*/ 21 w 30"/>
              <a:gd name="T23" fmla="*/ 48 h 51"/>
              <a:gd name="T24" fmla="*/ 15 w 30"/>
              <a:gd name="T25" fmla="*/ 48 h 51"/>
              <a:gd name="T26" fmla="*/ 15 w 30"/>
              <a:gd name="T27"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51">
                <a:moveTo>
                  <a:pt x="15" y="48"/>
                </a:moveTo>
                <a:lnTo>
                  <a:pt x="15" y="48"/>
                </a:lnTo>
                <a:lnTo>
                  <a:pt x="6" y="48"/>
                </a:lnTo>
                <a:lnTo>
                  <a:pt x="0" y="51"/>
                </a:lnTo>
                <a:lnTo>
                  <a:pt x="0" y="51"/>
                </a:lnTo>
                <a:lnTo>
                  <a:pt x="9" y="27"/>
                </a:lnTo>
                <a:lnTo>
                  <a:pt x="15" y="0"/>
                </a:lnTo>
                <a:lnTo>
                  <a:pt x="15" y="0"/>
                </a:lnTo>
                <a:lnTo>
                  <a:pt x="21" y="27"/>
                </a:lnTo>
                <a:lnTo>
                  <a:pt x="30" y="51"/>
                </a:lnTo>
                <a:lnTo>
                  <a:pt x="30" y="51"/>
                </a:lnTo>
                <a:lnTo>
                  <a:pt x="21" y="48"/>
                </a:lnTo>
                <a:lnTo>
                  <a:pt x="15" y="48"/>
                </a:lnTo>
                <a:lnTo>
                  <a:pt x="15" y="48"/>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5" name="Freeform 139"/>
          <p:cNvSpPr>
            <a:spLocks/>
          </p:cNvSpPr>
          <p:nvPr/>
        </p:nvSpPr>
        <p:spPr bwMode="auto">
          <a:xfrm>
            <a:off x="7210425" y="3086100"/>
            <a:ext cx="47625" cy="85725"/>
          </a:xfrm>
          <a:custGeom>
            <a:avLst/>
            <a:gdLst>
              <a:gd name="T0" fmla="*/ 15 w 30"/>
              <a:gd name="T1" fmla="*/ 6 h 54"/>
              <a:gd name="T2" fmla="*/ 15 w 30"/>
              <a:gd name="T3" fmla="*/ 6 h 54"/>
              <a:gd name="T4" fmla="*/ 6 w 30"/>
              <a:gd name="T5" fmla="*/ 6 h 54"/>
              <a:gd name="T6" fmla="*/ 0 w 30"/>
              <a:gd name="T7" fmla="*/ 0 h 54"/>
              <a:gd name="T8" fmla="*/ 0 w 30"/>
              <a:gd name="T9" fmla="*/ 0 h 54"/>
              <a:gd name="T10" fmla="*/ 9 w 30"/>
              <a:gd name="T11" fmla="*/ 27 h 54"/>
              <a:gd name="T12" fmla="*/ 15 w 30"/>
              <a:gd name="T13" fmla="*/ 54 h 54"/>
              <a:gd name="T14" fmla="*/ 15 w 30"/>
              <a:gd name="T15" fmla="*/ 54 h 54"/>
              <a:gd name="T16" fmla="*/ 21 w 30"/>
              <a:gd name="T17" fmla="*/ 27 h 54"/>
              <a:gd name="T18" fmla="*/ 30 w 30"/>
              <a:gd name="T19" fmla="*/ 3 h 54"/>
              <a:gd name="T20" fmla="*/ 30 w 30"/>
              <a:gd name="T21" fmla="*/ 3 h 54"/>
              <a:gd name="T22" fmla="*/ 21 w 30"/>
              <a:gd name="T23" fmla="*/ 6 h 54"/>
              <a:gd name="T24" fmla="*/ 15 w 30"/>
              <a:gd name="T25" fmla="*/ 6 h 54"/>
              <a:gd name="T26" fmla="*/ 15 w 30"/>
              <a:gd name="T27" fmla="*/ 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54">
                <a:moveTo>
                  <a:pt x="15" y="6"/>
                </a:moveTo>
                <a:lnTo>
                  <a:pt x="15" y="6"/>
                </a:lnTo>
                <a:lnTo>
                  <a:pt x="6" y="6"/>
                </a:lnTo>
                <a:lnTo>
                  <a:pt x="0" y="0"/>
                </a:lnTo>
                <a:lnTo>
                  <a:pt x="0" y="0"/>
                </a:lnTo>
                <a:lnTo>
                  <a:pt x="9" y="27"/>
                </a:lnTo>
                <a:lnTo>
                  <a:pt x="15" y="54"/>
                </a:lnTo>
                <a:lnTo>
                  <a:pt x="15" y="54"/>
                </a:lnTo>
                <a:lnTo>
                  <a:pt x="21" y="27"/>
                </a:lnTo>
                <a:lnTo>
                  <a:pt x="30" y="3"/>
                </a:lnTo>
                <a:lnTo>
                  <a:pt x="30" y="3"/>
                </a:lnTo>
                <a:lnTo>
                  <a:pt x="21" y="6"/>
                </a:lnTo>
                <a:lnTo>
                  <a:pt x="15" y="6"/>
                </a:lnTo>
                <a:lnTo>
                  <a:pt x="15" y="6"/>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6" name="Freeform 140"/>
          <p:cNvSpPr>
            <a:spLocks/>
          </p:cNvSpPr>
          <p:nvPr/>
        </p:nvSpPr>
        <p:spPr bwMode="auto">
          <a:xfrm>
            <a:off x="5502275" y="4718050"/>
            <a:ext cx="85725" cy="57150"/>
          </a:xfrm>
          <a:custGeom>
            <a:avLst/>
            <a:gdLst>
              <a:gd name="T0" fmla="*/ 45 w 54"/>
              <a:gd name="T1" fmla="*/ 21 h 36"/>
              <a:gd name="T2" fmla="*/ 45 w 54"/>
              <a:gd name="T3" fmla="*/ 21 h 36"/>
              <a:gd name="T4" fmla="*/ 42 w 54"/>
              <a:gd name="T5" fmla="*/ 27 h 36"/>
              <a:gd name="T6" fmla="*/ 42 w 54"/>
              <a:gd name="T7" fmla="*/ 36 h 36"/>
              <a:gd name="T8" fmla="*/ 42 w 54"/>
              <a:gd name="T9" fmla="*/ 36 h 36"/>
              <a:gd name="T10" fmla="*/ 24 w 54"/>
              <a:gd name="T11" fmla="*/ 18 h 36"/>
              <a:gd name="T12" fmla="*/ 0 w 54"/>
              <a:gd name="T13" fmla="*/ 0 h 36"/>
              <a:gd name="T14" fmla="*/ 0 w 54"/>
              <a:gd name="T15" fmla="*/ 0 h 36"/>
              <a:gd name="T16" fmla="*/ 27 w 54"/>
              <a:gd name="T17" fmla="*/ 6 h 36"/>
              <a:gd name="T18" fmla="*/ 54 w 54"/>
              <a:gd name="T19" fmla="*/ 9 h 36"/>
              <a:gd name="T20" fmla="*/ 54 w 54"/>
              <a:gd name="T21" fmla="*/ 9 h 36"/>
              <a:gd name="T22" fmla="*/ 48 w 54"/>
              <a:gd name="T23" fmla="*/ 15 h 36"/>
              <a:gd name="T24" fmla="*/ 45 w 54"/>
              <a:gd name="T25" fmla="*/ 21 h 36"/>
              <a:gd name="T26" fmla="*/ 45 w 54"/>
              <a:gd name="T27"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6">
                <a:moveTo>
                  <a:pt x="45" y="21"/>
                </a:moveTo>
                <a:lnTo>
                  <a:pt x="45" y="21"/>
                </a:lnTo>
                <a:lnTo>
                  <a:pt x="42" y="27"/>
                </a:lnTo>
                <a:lnTo>
                  <a:pt x="42" y="36"/>
                </a:lnTo>
                <a:lnTo>
                  <a:pt x="42" y="36"/>
                </a:lnTo>
                <a:lnTo>
                  <a:pt x="24" y="18"/>
                </a:lnTo>
                <a:lnTo>
                  <a:pt x="0" y="0"/>
                </a:lnTo>
                <a:lnTo>
                  <a:pt x="0" y="0"/>
                </a:lnTo>
                <a:lnTo>
                  <a:pt x="27" y="6"/>
                </a:lnTo>
                <a:lnTo>
                  <a:pt x="54" y="9"/>
                </a:lnTo>
                <a:lnTo>
                  <a:pt x="54" y="9"/>
                </a:lnTo>
                <a:lnTo>
                  <a:pt x="48" y="15"/>
                </a:lnTo>
                <a:lnTo>
                  <a:pt x="45" y="21"/>
                </a:lnTo>
                <a:lnTo>
                  <a:pt x="45" y="21"/>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7" name="Freeform 141"/>
          <p:cNvSpPr>
            <a:spLocks/>
          </p:cNvSpPr>
          <p:nvPr/>
        </p:nvSpPr>
        <p:spPr bwMode="auto">
          <a:xfrm>
            <a:off x="4978400" y="5029200"/>
            <a:ext cx="90488" cy="47625"/>
          </a:xfrm>
          <a:custGeom>
            <a:avLst/>
            <a:gdLst>
              <a:gd name="T0" fmla="*/ 48 w 57"/>
              <a:gd name="T1" fmla="*/ 18 h 30"/>
              <a:gd name="T2" fmla="*/ 48 w 57"/>
              <a:gd name="T3" fmla="*/ 18 h 30"/>
              <a:gd name="T4" fmla="*/ 51 w 57"/>
              <a:gd name="T5" fmla="*/ 24 h 30"/>
              <a:gd name="T6" fmla="*/ 57 w 57"/>
              <a:gd name="T7" fmla="*/ 30 h 30"/>
              <a:gd name="T8" fmla="*/ 57 w 57"/>
              <a:gd name="T9" fmla="*/ 30 h 30"/>
              <a:gd name="T10" fmla="*/ 27 w 57"/>
              <a:gd name="T11" fmla="*/ 27 h 30"/>
              <a:gd name="T12" fmla="*/ 0 w 57"/>
              <a:gd name="T13" fmla="*/ 27 h 30"/>
              <a:gd name="T14" fmla="*/ 0 w 57"/>
              <a:gd name="T15" fmla="*/ 27 h 30"/>
              <a:gd name="T16" fmla="*/ 24 w 57"/>
              <a:gd name="T17" fmla="*/ 15 h 30"/>
              <a:gd name="T18" fmla="*/ 48 w 57"/>
              <a:gd name="T19" fmla="*/ 0 h 30"/>
              <a:gd name="T20" fmla="*/ 48 w 57"/>
              <a:gd name="T21" fmla="*/ 0 h 30"/>
              <a:gd name="T22" fmla="*/ 48 w 57"/>
              <a:gd name="T23" fmla="*/ 12 h 30"/>
              <a:gd name="T24" fmla="*/ 48 w 57"/>
              <a:gd name="T25" fmla="*/ 18 h 30"/>
              <a:gd name="T26" fmla="*/ 48 w 57"/>
              <a:gd name="T2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0">
                <a:moveTo>
                  <a:pt x="48" y="18"/>
                </a:moveTo>
                <a:lnTo>
                  <a:pt x="48" y="18"/>
                </a:lnTo>
                <a:lnTo>
                  <a:pt x="51" y="24"/>
                </a:lnTo>
                <a:lnTo>
                  <a:pt x="57" y="30"/>
                </a:lnTo>
                <a:lnTo>
                  <a:pt x="57" y="30"/>
                </a:lnTo>
                <a:lnTo>
                  <a:pt x="27" y="27"/>
                </a:lnTo>
                <a:lnTo>
                  <a:pt x="0" y="27"/>
                </a:lnTo>
                <a:lnTo>
                  <a:pt x="0" y="27"/>
                </a:lnTo>
                <a:lnTo>
                  <a:pt x="24" y="15"/>
                </a:lnTo>
                <a:lnTo>
                  <a:pt x="48" y="0"/>
                </a:lnTo>
                <a:lnTo>
                  <a:pt x="48" y="0"/>
                </a:lnTo>
                <a:lnTo>
                  <a:pt x="48" y="12"/>
                </a:lnTo>
                <a:lnTo>
                  <a:pt x="48" y="18"/>
                </a:lnTo>
                <a:lnTo>
                  <a:pt x="48" y="18"/>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8" name="Freeform 142"/>
          <p:cNvSpPr>
            <a:spLocks/>
          </p:cNvSpPr>
          <p:nvPr/>
        </p:nvSpPr>
        <p:spPr bwMode="auto">
          <a:xfrm>
            <a:off x="5216525" y="5262563"/>
            <a:ext cx="52388" cy="80962"/>
          </a:xfrm>
          <a:custGeom>
            <a:avLst/>
            <a:gdLst>
              <a:gd name="T0" fmla="*/ 18 w 33"/>
              <a:gd name="T1" fmla="*/ 48 h 51"/>
              <a:gd name="T2" fmla="*/ 18 w 33"/>
              <a:gd name="T3" fmla="*/ 48 h 51"/>
              <a:gd name="T4" fmla="*/ 9 w 33"/>
              <a:gd name="T5" fmla="*/ 48 h 51"/>
              <a:gd name="T6" fmla="*/ 0 w 33"/>
              <a:gd name="T7" fmla="*/ 51 h 51"/>
              <a:gd name="T8" fmla="*/ 0 w 33"/>
              <a:gd name="T9" fmla="*/ 51 h 51"/>
              <a:gd name="T10" fmla="*/ 12 w 33"/>
              <a:gd name="T11" fmla="*/ 27 h 51"/>
              <a:gd name="T12" fmla="*/ 18 w 33"/>
              <a:gd name="T13" fmla="*/ 0 h 51"/>
              <a:gd name="T14" fmla="*/ 18 w 33"/>
              <a:gd name="T15" fmla="*/ 0 h 51"/>
              <a:gd name="T16" fmla="*/ 24 w 33"/>
              <a:gd name="T17" fmla="*/ 27 h 51"/>
              <a:gd name="T18" fmla="*/ 33 w 33"/>
              <a:gd name="T19" fmla="*/ 51 h 51"/>
              <a:gd name="T20" fmla="*/ 33 w 33"/>
              <a:gd name="T21" fmla="*/ 51 h 51"/>
              <a:gd name="T22" fmla="*/ 24 w 33"/>
              <a:gd name="T23" fmla="*/ 48 h 51"/>
              <a:gd name="T24" fmla="*/ 18 w 33"/>
              <a:gd name="T25" fmla="*/ 48 h 51"/>
              <a:gd name="T26" fmla="*/ 18 w 33"/>
              <a:gd name="T27"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51">
                <a:moveTo>
                  <a:pt x="18" y="48"/>
                </a:moveTo>
                <a:lnTo>
                  <a:pt x="18" y="48"/>
                </a:lnTo>
                <a:lnTo>
                  <a:pt x="9" y="48"/>
                </a:lnTo>
                <a:lnTo>
                  <a:pt x="0" y="51"/>
                </a:lnTo>
                <a:lnTo>
                  <a:pt x="0" y="51"/>
                </a:lnTo>
                <a:lnTo>
                  <a:pt x="12" y="27"/>
                </a:lnTo>
                <a:lnTo>
                  <a:pt x="18" y="0"/>
                </a:lnTo>
                <a:lnTo>
                  <a:pt x="18" y="0"/>
                </a:lnTo>
                <a:lnTo>
                  <a:pt x="24" y="27"/>
                </a:lnTo>
                <a:lnTo>
                  <a:pt x="33" y="51"/>
                </a:lnTo>
                <a:lnTo>
                  <a:pt x="33" y="51"/>
                </a:lnTo>
                <a:lnTo>
                  <a:pt x="24" y="48"/>
                </a:lnTo>
                <a:lnTo>
                  <a:pt x="18" y="48"/>
                </a:lnTo>
                <a:lnTo>
                  <a:pt x="18" y="48"/>
                </a:lnTo>
                <a:close/>
              </a:path>
            </a:pathLst>
          </a:custGeom>
          <a:solidFill>
            <a:srgbClr val="000000"/>
          </a:solidFill>
          <a:ln w="9525">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9359" name="Rectangle 143"/>
          <p:cNvSpPr>
            <a:spLocks noChangeArrowheads="1"/>
          </p:cNvSpPr>
          <p:nvPr/>
        </p:nvSpPr>
        <p:spPr bwMode="auto">
          <a:xfrm>
            <a:off x="3845496" y="3658393"/>
            <a:ext cx="4540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smtClean="0">
                <a:solidFill>
                  <a:srgbClr val="000000"/>
                </a:solidFill>
                <a:latin typeface="Times New Roman" pitchFamily="18" charset="0"/>
              </a:rPr>
              <a:t>(</a:t>
            </a:r>
            <a:r>
              <a:rPr lang="en-US" sz="1200" i="1" smtClean="0">
                <a:solidFill>
                  <a:srgbClr val="000000"/>
                </a:solidFill>
                <a:latin typeface="Times New Roman" pitchFamily="18" charset="0"/>
              </a:rPr>
              <a:t>y</a:t>
            </a:r>
            <a:r>
              <a:rPr lang="en-US" sz="1000" baseline="-25000" smtClean="0">
                <a:solidFill>
                  <a:srgbClr val="000000"/>
                </a:solidFill>
                <a:latin typeface="Times New Roman" pitchFamily="18" charset="0"/>
              </a:rPr>
              <a:t>1</a:t>
            </a:r>
            <a:r>
              <a:rPr lang="en-US" sz="1000" smtClean="0">
                <a:solidFill>
                  <a:srgbClr val="000000"/>
                </a:solidFill>
                <a:latin typeface="Times New Roman" pitchFamily="18" charset="0"/>
              </a:rPr>
              <a:t> + </a:t>
            </a:r>
            <a:r>
              <a:rPr lang="en-US" sz="1200" i="1" smtClean="0">
                <a:solidFill>
                  <a:srgbClr val="000000"/>
                </a:solidFill>
                <a:latin typeface="Times New Roman" pitchFamily="18" charset="0"/>
              </a:rPr>
              <a:t>y</a:t>
            </a:r>
            <a:r>
              <a:rPr lang="en-US" sz="1000" baseline="-25000" smtClean="0">
                <a:solidFill>
                  <a:srgbClr val="000000"/>
                </a:solidFill>
                <a:latin typeface="Times New Roman" pitchFamily="18" charset="0"/>
              </a:rPr>
              <a:t>2</a:t>
            </a:r>
            <a:r>
              <a:rPr lang="en-US" sz="1000" smtClean="0">
                <a:solidFill>
                  <a:srgbClr val="000000"/>
                </a:solidFill>
                <a:latin typeface="Times New Roman" pitchFamily="18" charset="0"/>
              </a:rPr>
              <a:t>)</a:t>
            </a:r>
          </a:p>
        </p:txBody>
      </p:sp>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15</a:t>
            </a:fld>
            <a:endParaRPr lang="en-US"/>
          </a:p>
        </p:txBody>
      </p:sp>
      <p:sp>
        <p:nvSpPr>
          <p:cNvPr id="3" name="Title 2"/>
          <p:cNvSpPr>
            <a:spLocks noGrp="1"/>
          </p:cNvSpPr>
          <p:nvPr>
            <p:ph type="title" idx="4294967295"/>
          </p:nvPr>
        </p:nvSpPr>
        <p:spPr>
          <a:xfrm>
            <a:off x="0" y="274638"/>
            <a:ext cx="8229600" cy="1143000"/>
          </a:xfrm>
        </p:spPr>
        <p:txBody>
          <a:bodyPr/>
          <a:lstStyle/>
          <a:p>
            <a:r>
              <a:rPr lang="tr-TR" dirty="0" smtClean="0"/>
              <a:t>Doğrusallık (linearity)</a:t>
            </a:r>
            <a:endParaRPr lang="en-US" dirty="0"/>
          </a:p>
        </p:txBody>
      </p:sp>
      <p:sp>
        <p:nvSpPr>
          <p:cNvPr id="118"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4" name="TextBox 3"/>
          <p:cNvSpPr txBox="1"/>
          <p:nvPr/>
        </p:nvSpPr>
        <p:spPr>
          <a:xfrm>
            <a:off x="229171" y="1988840"/>
            <a:ext cx="3908425" cy="1323439"/>
          </a:xfrm>
          <a:prstGeom prst="rect">
            <a:avLst/>
          </a:prstGeom>
          <a:noFill/>
        </p:spPr>
        <p:txBody>
          <a:bodyPr wrap="square" rtlCol="0">
            <a:spAutoFit/>
          </a:bodyPr>
          <a:lstStyle/>
          <a:p>
            <a:r>
              <a:rPr lang="tr-TR" sz="2000" b="1" u="sng" dirty="0" smtClean="0"/>
              <a:t>Doğrusallık (</a:t>
            </a:r>
            <a:r>
              <a:rPr lang="en-US" sz="2000" b="1" u="sng" dirty="0" smtClean="0"/>
              <a:t>Linearity</a:t>
            </a:r>
            <a:r>
              <a:rPr lang="tr-TR" sz="2000" b="1" u="sng" dirty="0" smtClean="0"/>
              <a:t>)</a:t>
            </a:r>
            <a:r>
              <a:rPr lang="en-US" sz="2000" b="1" dirty="0" smtClean="0"/>
              <a:t> </a:t>
            </a:r>
            <a:r>
              <a:rPr lang="en-US" sz="2000" b="1" dirty="0"/>
              <a:t>=</a:t>
            </a:r>
            <a:r>
              <a:rPr lang="en-US" sz="2000" dirty="0"/>
              <a:t> </a:t>
            </a:r>
            <a:r>
              <a:rPr lang="tr-TR" sz="2000" dirty="0" smtClean="0"/>
              <a:t>Ölçüm veya kalibrasyon sonucu  elde edilen eyrinin ideal eyriden sapma miktarı</a:t>
            </a:r>
            <a:r>
              <a:rPr lang="en-US" sz="2000" dirty="0" smtClean="0"/>
              <a:t>.</a:t>
            </a:r>
            <a:endParaRPr lang="en-US" sz="2000" dirty="0"/>
          </a:p>
        </p:txBody>
      </p:sp>
    </p:spTree>
    <p:extLst>
      <p:ext uri="{BB962C8B-B14F-4D97-AF65-F5344CB8AC3E}">
        <p14:creationId xmlns:p14="http://schemas.microsoft.com/office/powerpoint/2010/main" val="3849507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extLst>
              <p:ext uri="{D42A27DB-BD31-4B8C-83A1-F6EECF244321}">
                <p14:modId xmlns:p14="http://schemas.microsoft.com/office/powerpoint/2010/main" val="346932753"/>
              </p:ext>
            </p:extLst>
          </p:nvPr>
        </p:nvGraphicFramePr>
        <p:xfrm>
          <a:off x="1143793" y="1772816"/>
          <a:ext cx="6856413" cy="2430463"/>
        </p:xfrm>
        <a:graphic>
          <a:graphicData uri="http://schemas.openxmlformats.org/presentationml/2006/ole">
            <mc:AlternateContent xmlns:mc="http://schemas.openxmlformats.org/markup-compatibility/2006">
              <mc:Choice xmlns:v="urn:schemas-microsoft-com:vml" Requires="v">
                <p:oleObj spid="_x0000_s54289" name="VISIO" r:id="rId3" imgW="3441960" imgH="1219320" progId="Visio.Drawing.5">
                  <p:embed/>
                </p:oleObj>
              </mc:Choice>
              <mc:Fallback>
                <p:oleObj name="VISIO" r:id="rId3" imgW="3441960" imgH="12193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793" y="1772816"/>
                        <a:ext cx="6856413"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Text Box 3"/>
          <p:cNvSpPr txBox="1">
            <a:spLocks noChangeArrowheads="1"/>
          </p:cNvSpPr>
          <p:nvPr/>
        </p:nvSpPr>
        <p:spPr bwMode="auto">
          <a:xfrm>
            <a:off x="1371600" y="4419600"/>
            <a:ext cx="3200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sp>
        <p:nvSpPr>
          <p:cNvPr id="26628" name="Text Box 4"/>
          <p:cNvSpPr txBox="1">
            <a:spLocks noChangeArrowheads="1"/>
          </p:cNvSpPr>
          <p:nvPr/>
        </p:nvSpPr>
        <p:spPr bwMode="auto">
          <a:xfrm>
            <a:off x="4572000" y="4419600"/>
            <a:ext cx="3962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16</a:t>
            </a:fld>
            <a:endParaRPr lang="en-US"/>
          </a:p>
        </p:txBody>
      </p:sp>
      <p:sp>
        <p:nvSpPr>
          <p:cNvPr id="2" name="Title 1"/>
          <p:cNvSpPr>
            <a:spLocks noGrp="1"/>
          </p:cNvSpPr>
          <p:nvPr>
            <p:ph type="title" idx="4294967295"/>
          </p:nvPr>
        </p:nvSpPr>
        <p:spPr>
          <a:xfrm>
            <a:off x="0" y="274638"/>
            <a:ext cx="8229600" cy="1143000"/>
          </a:xfrm>
        </p:spPr>
        <p:txBody>
          <a:bodyPr>
            <a:normAutofit fontScale="90000"/>
          </a:bodyPr>
          <a:lstStyle/>
          <a:p>
            <a:r>
              <a:rPr lang="tr-TR" dirty="0" smtClean="0"/>
              <a:t>Doğrusal ve Doğrusal Olmayan Sistemler</a:t>
            </a:r>
            <a:endParaRPr lang="en-US" dirty="0"/>
          </a:p>
        </p:txBody>
      </p:sp>
      <p:sp>
        <p:nvSpPr>
          <p:cNvPr id="3" name="Rectangle 2"/>
          <p:cNvSpPr/>
          <p:nvPr/>
        </p:nvSpPr>
        <p:spPr>
          <a:xfrm>
            <a:off x="899592" y="4941168"/>
            <a:ext cx="7634808" cy="1200329"/>
          </a:xfrm>
          <a:prstGeom prst="rect">
            <a:avLst/>
          </a:prstGeom>
        </p:spPr>
        <p:txBody>
          <a:bodyPr wrap="square">
            <a:spAutoFit/>
          </a:bodyPr>
          <a:lstStyle/>
          <a:p>
            <a:r>
              <a:rPr lang="en-US" sz="2400" dirty="0">
                <a:cs typeface="Times New Roman" pitchFamily="18" charset="0"/>
              </a:rPr>
              <a:t>(a) A linear system fits the equation </a:t>
            </a:r>
            <a:r>
              <a:rPr lang="en-US" sz="2400" i="1" dirty="0">
                <a:cs typeface="Times New Roman" pitchFamily="18" charset="0"/>
              </a:rPr>
              <a:t>y</a:t>
            </a:r>
            <a:r>
              <a:rPr lang="en-US" sz="2400" dirty="0">
                <a:cs typeface="Times New Roman" pitchFamily="18" charset="0"/>
              </a:rPr>
              <a:t> = </a:t>
            </a:r>
            <a:r>
              <a:rPr lang="en-US" sz="2400" i="1" dirty="0">
                <a:cs typeface="Times New Roman" pitchFamily="18" charset="0"/>
              </a:rPr>
              <a:t>mx</a:t>
            </a:r>
            <a:r>
              <a:rPr lang="en-US" sz="2400" dirty="0">
                <a:cs typeface="Times New Roman" pitchFamily="18" charset="0"/>
              </a:rPr>
              <a:t> + </a:t>
            </a:r>
            <a:r>
              <a:rPr lang="en-US" sz="2400" i="1" dirty="0">
                <a:cs typeface="Times New Roman" pitchFamily="18" charset="0"/>
              </a:rPr>
              <a:t>b</a:t>
            </a:r>
            <a:r>
              <a:rPr lang="en-US" sz="2400" dirty="0">
                <a:cs typeface="Times New Roman" pitchFamily="18" charset="0"/>
              </a:rPr>
              <a:t>. Note that all variables are italic. (b) A nonlinear system does not fit a straight line.</a:t>
            </a:r>
            <a:r>
              <a:rPr lang="en-US" sz="2400" dirty="0"/>
              <a:t> </a:t>
            </a:r>
          </a:p>
        </p:txBody>
      </p:sp>
      <p:sp>
        <p:nvSpPr>
          <p:cNvPr id="8"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702979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smtClean="0"/>
              <a:t>Linearity</a:t>
            </a:r>
          </a:p>
        </p:txBody>
      </p:sp>
      <p:sp>
        <p:nvSpPr>
          <p:cNvPr id="22531" name="Rectangle 3"/>
          <p:cNvSpPr>
            <a:spLocks noGrp="1" noChangeArrowheads="1"/>
          </p:cNvSpPr>
          <p:nvPr>
            <p:ph type="body" idx="1"/>
          </p:nvPr>
        </p:nvSpPr>
        <p:spPr>
          <a:xfrm>
            <a:off x="685800" y="1752600"/>
            <a:ext cx="7772400" cy="2057400"/>
          </a:xfrm>
        </p:spPr>
        <p:txBody>
          <a:bodyPr>
            <a:normAutofit lnSpcReduction="10000"/>
          </a:bodyPr>
          <a:lstStyle/>
          <a:p>
            <a:pPr eaLnBrk="1" hangingPunct="1"/>
            <a:r>
              <a:rPr lang="en-US" sz="2800" b="1" u="sng" smtClean="0"/>
              <a:t>Nonlinearity (%)</a:t>
            </a:r>
            <a:r>
              <a:rPr lang="en-US" sz="2800" b="1" smtClean="0"/>
              <a:t> =</a:t>
            </a:r>
            <a:r>
              <a:rPr lang="en-US" sz="2800" smtClean="0"/>
              <a:t> (Din(Max) / INfs) * 100%</a:t>
            </a:r>
          </a:p>
          <a:p>
            <a:pPr lvl="1" eaLnBrk="1" hangingPunct="1"/>
            <a:r>
              <a:rPr lang="en-US" sz="2400" smtClean="0"/>
              <a:t>Nonlinearity is percentage of nonlinear</a:t>
            </a:r>
          </a:p>
          <a:p>
            <a:pPr lvl="1" eaLnBrk="1" hangingPunct="1"/>
            <a:r>
              <a:rPr lang="en-US" sz="2400" smtClean="0"/>
              <a:t>Din(max) = maximum input deviation</a:t>
            </a:r>
          </a:p>
          <a:p>
            <a:pPr lvl="1" eaLnBrk="1" hangingPunct="1"/>
            <a:r>
              <a:rPr lang="en-US" sz="2400" smtClean="0"/>
              <a:t>INfs = maximum full-scale input</a:t>
            </a:r>
            <a:endParaRPr lang="en-US" sz="3000" smtClean="0"/>
          </a:p>
        </p:txBody>
      </p:sp>
      <p:grpSp>
        <p:nvGrpSpPr>
          <p:cNvPr id="22532" name="Group 16"/>
          <p:cNvGrpSpPr>
            <a:grpSpLocks/>
          </p:cNvGrpSpPr>
          <p:nvPr/>
        </p:nvGrpSpPr>
        <p:grpSpPr bwMode="auto">
          <a:xfrm>
            <a:off x="1371600" y="3810000"/>
            <a:ext cx="5475288" cy="2251075"/>
            <a:chOff x="614" y="2784"/>
            <a:chExt cx="3449" cy="1418"/>
          </a:xfrm>
        </p:grpSpPr>
        <p:sp>
          <p:nvSpPr>
            <p:cNvPr id="22533" name="Line 4"/>
            <p:cNvSpPr>
              <a:spLocks noChangeShapeType="1"/>
            </p:cNvSpPr>
            <p:nvPr/>
          </p:nvSpPr>
          <p:spPr bwMode="auto">
            <a:xfrm>
              <a:off x="1392" y="2784"/>
              <a:ext cx="0" cy="1344"/>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4" name="Line 5"/>
            <p:cNvSpPr>
              <a:spLocks noChangeShapeType="1"/>
            </p:cNvSpPr>
            <p:nvPr/>
          </p:nvSpPr>
          <p:spPr bwMode="auto">
            <a:xfrm>
              <a:off x="1392" y="4128"/>
              <a:ext cx="206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5" name="Line 6"/>
            <p:cNvSpPr>
              <a:spLocks noChangeShapeType="1"/>
            </p:cNvSpPr>
            <p:nvPr/>
          </p:nvSpPr>
          <p:spPr bwMode="auto">
            <a:xfrm flipV="1">
              <a:off x="1392" y="2832"/>
              <a:ext cx="1824" cy="12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6" name="Freeform 7"/>
            <p:cNvSpPr>
              <a:spLocks/>
            </p:cNvSpPr>
            <p:nvPr/>
          </p:nvSpPr>
          <p:spPr bwMode="auto">
            <a:xfrm>
              <a:off x="1392" y="3024"/>
              <a:ext cx="1920" cy="1104"/>
            </a:xfrm>
            <a:custGeom>
              <a:avLst/>
              <a:gdLst>
                <a:gd name="T0" fmla="*/ 0 w 1920"/>
                <a:gd name="T1" fmla="*/ 1104 h 1104"/>
                <a:gd name="T2" fmla="*/ 96 w 1920"/>
                <a:gd name="T3" fmla="*/ 768 h 1104"/>
                <a:gd name="T4" fmla="*/ 384 w 1920"/>
                <a:gd name="T5" fmla="*/ 480 h 1104"/>
                <a:gd name="T6" fmla="*/ 1008 w 1920"/>
                <a:gd name="T7" fmla="*/ 336 h 1104"/>
                <a:gd name="T8" fmla="*/ 1632 w 1920"/>
                <a:gd name="T9" fmla="*/ 192 h 1104"/>
                <a:gd name="T10" fmla="*/ 1920 w 1920"/>
                <a:gd name="T11" fmla="*/ 0 h 11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20" h="1104">
                  <a:moveTo>
                    <a:pt x="0" y="1104"/>
                  </a:moveTo>
                  <a:cubicBezTo>
                    <a:pt x="16" y="988"/>
                    <a:pt x="32" y="872"/>
                    <a:pt x="96" y="768"/>
                  </a:cubicBezTo>
                  <a:cubicBezTo>
                    <a:pt x="160" y="664"/>
                    <a:pt x="232" y="552"/>
                    <a:pt x="384" y="480"/>
                  </a:cubicBezTo>
                  <a:cubicBezTo>
                    <a:pt x="536" y="408"/>
                    <a:pt x="800" y="384"/>
                    <a:pt x="1008" y="336"/>
                  </a:cubicBezTo>
                  <a:cubicBezTo>
                    <a:pt x="1216" y="288"/>
                    <a:pt x="1480" y="248"/>
                    <a:pt x="1632" y="192"/>
                  </a:cubicBezTo>
                  <a:cubicBezTo>
                    <a:pt x="1784" y="136"/>
                    <a:pt x="1872" y="32"/>
                    <a:pt x="192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7" name="Text Box 8"/>
            <p:cNvSpPr txBox="1">
              <a:spLocks noChangeArrowheads="1"/>
            </p:cNvSpPr>
            <p:nvPr/>
          </p:nvSpPr>
          <p:spPr bwMode="auto">
            <a:xfrm>
              <a:off x="3542" y="3914"/>
              <a:ext cx="5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a:t>
              </a:r>
            </a:p>
          </p:txBody>
        </p:sp>
        <p:sp>
          <p:nvSpPr>
            <p:cNvPr id="22538" name="Text Box 9"/>
            <p:cNvSpPr txBox="1">
              <a:spLocks noChangeArrowheads="1"/>
            </p:cNvSpPr>
            <p:nvPr/>
          </p:nvSpPr>
          <p:spPr bwMode="auto">
            <a:xfrm>
              <a:off x="614" y="3290"/>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p:txBody>
        </p:sp>
        <p:sp>
          <p:nvSpPr>
            <p:cNvPr id="22539" name="Text Box 10"/>
            <p:cNvSpPr txBox="1">
              <a:spLocks noChangeArrowheads="1"/>
            </p:cNvSpPr>
            <p:nvPr/>
          </p:nvSpPr>
          <p:spPr bwMode="auto">
            <a:xfrm rot="-2206656">
              <a:off x="2534" y="2823"/>
              <a:ext cx="4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Ideal</a:t>
              </a:r>
            </a:p>
          </p:txBody>
        </p:sp>
        <p:sp>
          <p:nvSpPr>
            <p:cNvPr id="22540" name="Text Box 11"/>
            <p:cNvSpPr txBox="1">
              <a:spLocks noChangeArrowheads="1"/>
            </p:cNvSpPr>
            <p:nvPr/>
          </p:nvSpPr>
          <p:spPr bwMode="auto">
            <a:xfrm rot="-1984384">
              <a:off x="2976" y="2976"/>
              <a:ext cx="7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Measure</a:t>
              </a:r>
            </a:p>
          </p:txBody>
        </p:sp>
        <p:sp>
          <p:nvSpPr>
            <p:cNvPr id="22541" name="Line 12"/>
            <p:cNvSpPr>
              <a:spLocks noChangeShapeType="1"/>
            </p:cNvSpPr>
            <p:nvPr/>
          </p:nvSpPr>
          <p:spPr bwMode="auto">
            <a:xfrm>
              <a:off x="1632" y="3600"/>
              <a:ext cx="528"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2" name="Text Box 13"/>
            <p:cNvSpPr txBox="1">
              <a:spLocks noChangeArrowheads="1"/>
            </p:cNvSpPr>
            <p:nvPr/>
          </p:nvSpPr>
          <p:spPr bwMode="auto">
            <a:xfrm>
              <a:off x="1814" y="3338"/>
              <a:ext cx="8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Din(Max)</a:t>
              </a:r>
            </a:p>
          </p:txBody>
        </p:sp>
        <p:sp>
          <p:nvSpPr>
            <p:cNvPr id="22543" name="Text Box 14"/>
            <p:cNvSpPr txBox="1">
              <a:spLocks noChangeArrowheads="1"/>
            </p:cNvSpPr>
            <p:nvPr/>
          </p:nvSpPr>
          <p:spPr bwMode="auto">
            <a:xfrm>
              <a:off x="1440" y="2784"/>
              <a:ext cx="134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Full Scale Input</a:t>
              </a:r>
            </a:p>
          </p:txBody>
        </p:sp>
        <p:sp>
          <p:nvSpPr>
            <p:cNvPr id="22544" name="Line 15"/>
            <p:cNvSpPr>
              <a:spLocks noChangeShapeType="1"/>
            </p:cNvSpPr>
            <p:nvPr/>
          </p:nvSpPr>
          <p:spPr bwMode="auto">
            <a:xfrm>
              <a:off x="1392" y="2832"/>
              <a:ext cx="1824"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 name="Rectangle 4"/>
          <p:cNvSpPr>
            <a:spLocks noChangeArrowheads="1"/>
          </p:cNvSpPr>
          <p:nvPr/>
        </p:nvSpPr>
        <p:spPr bwMode="auto">
          <a:xfrm>
            <a:off x="468313" y="1412776"/>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291271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2"/>
          <p:cNvGraphicFramePr>
            <a:graphicFrameLocks noChangeAspect="1"/>
          </p:cNvGraphicFramePr>
          <p:nvPr>
            <p:extLst>
              <p:ext uri="{D42A27DB-BD31-4B8C-83A1-F6EECF244321}">
                <p14:modId xmlns:p14="http://schemas.microsoft.com/office/powerpoint/2010/main" val="327984736"/>
              </p:ext>
            </p:extLst>
          </p:nvPr>
        </p:nvGraphicFramePr>
        <p:xfrm>
          <a:off x="1371600" y="1903937"/>
          <a:ext cx="6783387" cy="2438400"/>
        </p:xfrm>
        <a:graphic>
          <a:graphicData uri="http://schemas.openxmlformats.org/presentationml/2006/ole">
            <mc:AlternateContent xmlns:mc="http://schemas.openxmlformats.org/markup-compatibility/2006">
              <mc:Choice xmlns:v="urn:schemas-microsoft-com:vml" Requires="v">
                <p:oleObj spid="_x0000_s55313" name="VISIO" r:id="rId3" imgW="3390840" imgH="1219320" progId="Visio.Drawing.5">
                  <p:embed/>
                </p:oleObj>
              </mc:Choice>
              <mc:Fallback>
                <p:oleObj name="VISIO" r:id="rId3" imgW="3390840" imgH="12193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903937"/>
                        <a:ext cx="6783387"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5" name="Text Box 3"/>
          <p:cNvSpPr txBox="1">
            <a:spLocks noChangeArrowheads="1"/>
          </p:cNvSpPr>
          <p:nvPr/>
        </p:nvSpPr>
        <p:spPr bwMode="auto">
          <a:xfrm>
            <a:off x="1371600" y="4343400"/>
            <a:ext cx="3200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sp>
        <p:nvSpPr>
          <p:cNvPr id="33796" name="Text Box 4"/>
          <p:cNvSpPr txBox="1">
            <a:spLocks noChangeArrowheads="1"/>
          </p:cNvSpPr>
          <p:nvPr/>
        </p:nvSpPr>
        <p:spPr bwMode="auto">
          <a:xfrm>
            <a:off x="4572000" y="4343400"/>
            <a:ext cx="3962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18</a:t>
            </a:fld>
            <a:endParaRPr lang="en-US"/>
          </a:p>
        </p:txBody>
      </p:sp>
      <p:sp>
        <p:nvSpPr>
          <p:cNvPr id="2" name="Title 1"/>
          <p:cNvSpPr>
            <a:spLocks noGrp="1"/>
          </p:cNvSpPr>
          <p:nvPr>
            <p:ph type="title"/>
          </p:nvPr>
        </p:nvSpPr>
        <p:spPr/>
        <p:txBody>
          <a:bodyPr/>
          <a:lstStyle/>
          <a:p>
            <a:r>
              <a:rPr lang="tr-TR" dirty="0" smtClean="0"/>
              <a:t>Doğrusallığın Belirlenmesi</a:t>
            </a:r>
            <a:endParaRPr lang="en-US" dirty="0"/>
          </a:p>
        </p:txBody>
      </p:sp>
      <p:sp>
        <p:nvSpPr>
          <p:cNvPr id="7"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dirty="0"/>
          </a:p>
        </p:txBody>
      </p:sp>
      <p:sp>
        <p:nvSpPr>
          <p:cNvPr id="3" name="Rectangle 2"/>
          <p:cNvSpPr/>
          <p:nvPr/>
        </p:nvSpPr>
        <p:spPr>
          <a:xfrm>
            <a:off x="468312" y="5229200"/>
            <a:ext cx="8066087" cy="830997"/>
          </a:xfrm>
          <a:prstGeom prst="rect">
            <a:avLst/>
          </a:prstGeom>
        </p:spPr>
        <p:txBody>
          <a:bodyPr wrap="square">
            <a:spAutoFit/>
          </a:bodyPr>
          <a:lstStyle/>
          <a:p>
            <a:pPr marL="457200" indent="-457200">
              <a:buAutoNum type="alphaLcParenBoth"/>
            </a:pPr>
            <a:r>
              <a:rPr lang="en-US" sz="2400" dirty="0" smtClean="0">
                <a:cs typeface="Times New Roman" pitchFamily="18" charset="0"/>
              </a:rPr>
              <a:t>The </a:t>
            </a:r>
            <a:r>
              <a:rPr lang="en-US" sz="2400" dirty="0">
                <a:cs typeface="Times New Roman" pitchFamily="18" charset="0"/>
              </a:rPr>
              <a:t>one-point calibration may miss nonlinearity. </a:t>
            </a:r>
            <a:endParaRPr lang="tr-TR" sz="2400" dirty="0" smtClean="0">
              <a:cs typeface="Times New Roman" pitchFamily="18" charset="0"/>
            </a:endParaRPr>
          </a:p>
          <a:p>
            <a:pPr marL="457200" indent="-457200">
              <a:buAutoNum type="alphaLcParenBoth"/>
            </a:pPr>
            <a:r>
              <a:rPr lang="en-US" sz="2400" dirty="0" smtClean="0">
                <a:cs typeface="Times New Roman" pitchFamily="18" charset="0"/>
              </a:rPr>
              <a:t>The </a:t>
            </a:r>
            <a:r>
              <a:rPr lang="en-US" sz="2400" dirty="0">
                <a:cs typeface="Times New Roman" pitchFamily="18" charset="0"/>
              </a:rPr>
              <a:t>two-point calibration may also miss nonlinearity.</a:t>
            </a:r>
            <a:r>
              <a:rPr lang="en-US" sz="2400" dirty="0"/>
              <a:t> </a:t>
            </a:r>
          </a:p>
        </p:txBody>
      </p:sp>
    </p:spTree>
    <p:extLst>
      <p:ext uri="{BB962C8B-B14F-4D97-AF65-F5344CB8AC3E}">
        <p14:creationId xmlns:p14="http://schemas.microsoft.com/office/powerpoint/2010/main" val="27287978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smtClean="0"/>
              <a:t>Dynamic Linearity</a:t>
            </a:r>
          </a:p>
        </p:txBody>
      </p:sp>
      <p:sp>
        <p:nvSpPr>
          <p:cNvPr id="28675" name="Rectangle 3"/>
          <p:cNvSpPr>
            <a:spLocks noGrp="1" noChangeArrowheads="1"/>
          </p:cNvSpPr>
          <p:nvPr>
            <p:ph type="body" idx="1"/>
          </p:nvPr>
        </p:nvSpPr>
        <p:spPr>
          <a:xfrm>
            <a:off x="762000" y="1828800"/>
            <a:ext cx="7696200" cy="4038600"/>
          </a:xfrm>
        </p:spPr>
        <p:txBody>
          <a:bodyPr>
            <a:normAutofit/>
          </a:bodyPr>
          <a:lstStyle/>
          <a:p>
            <a:pPr marL="6350" indent="-6350" eaLnBrk="1" hangingPunct="1">
              <a:buFont typeface="Wingdings" pitchFamily="2" charset="2"/>
              <a:buNone/>
            </a:pPr>
            <a:r>
              <a:rPr lang="en-US" sz="2400" dirty="0" smtClean="0"/>
              <a:t>Measure of a sensor’s ability to follow rapid changes in the input parameters. Difference between solid and dashed curves is the non- linearity as depicted by the higher order x terms</a:t>
            </a:r>
          </a:p>
        </p:txBody>
      </p:sp>
      <p:grpSp>
        <p:nvGrpSpPr>
          <p:cNvPr id="28676" name="Group 31"/>
          <p:cNvGrpSpPr>
            <a:grpSpLocks/>
          </p:cNvGrpSpPr>
          <p:nvPr/>
        </p:nvGrpSpPr>
        <p:grpSpPr bwMode="auto">
          <a:xfrm>
            <a:off x="0" y="3657600"/>
            <a:ext cx="8788400" cy="2590800"/>
            <a:chOff x="56" y="1056"/>
            <a:chExt cx="5536" cy="1632"/>
          </a:xfrm>
        </p:grpSpPr>
        <p:sp>
          <p:nvSpPr>
            <p:cNvPr id="28677" name="Line 4"/>
            <p:cNvSpPr>
              <a:spLocks noChangeShapeType="1"/>
            </p:cNvSpPr>
            <p:nvPr/>
          </p:nvSpPr>
          <p:spPr bwMode="auto">
            <a:xfrm>
              <a:off x="768" y="1392"/>
              <a:ext cx="0" cy="1296"/>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78" name="Line 5"/>
            <p:cNvSpPr>
              <a:spLocks noChangeShapeType="1"/>
            </p:cNvSpPr>
            <p:nvPr/>
          </p:nvSpPr>
          <p:spPr bwMode="auto">
            <a:xfrm>
              <a:off x="96" y="2304"/>
              <a:ext cx="15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79" name="Line 6"/>
            <p:cNvSpPr>
              <a:spLocks noChangeShapeType="1"/>
            </p:cNvSpPr>
            <p:nvPr/>
          </p:nvSpPr>
          <p:spPr bwMode="auto">
            <a:xfrm flipV="1">
              <a:off x="96" y="1536"/>
              <a:ext cx="1488" cy="10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0" name="Text Box 7"/>
            <p:cNvSpPr txBox="1">
              <a:spLocks noChangeArrowheads="1"/>
            </p:cNvSpPr>
            <p:nvPr/>
          </p:nvSpPr>
          <p:spPr bwMode="auto">
            <a:xfrm rot="-2137841">
              <a:off x="1008" y="1440"/>
              <a:ext cx="1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F(x) = mx + K</a:t>
              </a:r>
            </a:p>
          </p:txBody>
        </p:sp>
        <p:sp>
          <p:nvSpPr>
            <p:cNvPr id="28681" name="Freeform 8"/>
            <p:cNvSpPr>
              <a:spLocks/>
            </p:cNvSpPr>
            <p:nvPr/>
          </p:nvSpPr>
          <p:spPr bwMode="auto">
            <a:xfrm>
              <a:off x="56" y="1392"/>
              <a:ext cx="1288" cy="1040"/>
            </a:xfrm>
            <a:custGeom>
              <a:avLst/>
              <a:gdLst>
                <a:gd name="T0" fmla="*/ 40 w 1288"/>
                <a:gd name="T1" fmla="*/ 1008 h 1040"/>
                <a:gd name="T2" fmla="*/ 88 w 1288"/>
                <a:gd name="T3" fmla="*/ 1008 h 1040"/>
                <a:gd name="T4" fmla="*/ 568 w 1288"/>
                <a:gd name="T5" fmla="*/ 816 h 1040"/>
                <a:gd name="T6" fmla="*/ 712 w 1288"/>
                <a:gd name="T7" fmla="*/ 672 h 1040"/>
                <a:gd name="T8" fmla="*/ 1288 w 1288"/>
                <a:gd name="T9" fmla="*/ 0 h 10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88" h="1040">
                  <a:moveTo>
                    <a:pt x="40" y="1008"/>
                  </a:moveTo>
                  <a:cubicBezTo>
                    <a:pt x="20" y="1024"/>
                    <a:pt x="0" y="1040"/>
                    <a:pt x="88" y="1008"/>
                  </a:cubicBezTo>
                  <a:cubicBezTo>
                    <a:pt x="176" y="976"/>
                    <a:pt x="464" y="872"/>
                    <a:pt x="568" y="816"/>
                  </a:cubicBezTo>
                  <a:cubicBezTo>
                    <a:pt x="672" y="760"/>
                    <a:pt x="592" y="808"/>
                    <a:pt x="712" y="672"/>
                  </a:cubicBezTo>
                  <a:cubicBezTo>
                    <a:pt x="832" y="536"/>
                    <a:pt x="1192" y="112"/>
                    <a:pt x="1288" y="0"/>
                  </a:cubicBezTo>
                </a:path>
              </a:pathLst>
            </a:custGeom>
            <a:noFill/>
            <a:ln w="25400" cap="flat">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2" name="Text Box 9"/>
            <p:cNvSpPr txBox="1">
              <a:spLocks noChangeArrowheads="1"/>
            </p:cNvSpPr>
            <p:nvPr/>
          </p:nvSpPr>
          <p:spPr bwMode="auto">
            <a:xfrm>
              <a:off x="960" y="1056"/>
              <a:ext cx="18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F(x)* = ax + bx</a:t>
              </a:r>
              <a:r>
                <a:rPr lang="en-US" baseline="30000">
                  <a:latin typeface="Times New Roman" pitchFamily="18" charset="0"/>
                </a:rPr>
                <a:t>2</a:t>
              </a:r>
              <a:r>
                <a:rPr lang="en-US">
                  <a:latin typeface="Times New Roman" pitchFamily="18" charset="0"/>
                </a:rPr>
                <a:t>+cx</a:t>
              </a:r>
              <a:r>
                <a:rPr lang="en-US" baseline="30000">
                  <a:latin typeface="Times New Roman" pitchFamily="18" charset="0"/>
                </a:rPr>
                <a:t>4</a:t>
              </a:r>
              <a:r>
                <a:rPr lang="en-US">
                  <a:latin typeface="Times New Roman" pitchFamily="18" charset="0"/>
                </a:rPr>
                <a:t>+ . . . +K</a:t>
              </a:r>
            </a:p>
          </p:txBody>
        </p:sp>
        <p:sp>
          <p:nvSpPr>
            <p:cNvPr id="28683" name="Text Box 10"/>
            <p:cNvSpPr txBox="1">
              <a:spLocks noChangeArrowheads="1"/>
            </p:cNvSpPr>
            <p:nvPr/>
          </p:nvSpPr>
          <p:spPr bwMode="auto">
            <a:xfrm>
              <a:off x="1478" y="2282"/>
              <a:ext cx="7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 X</a:t>
              </a:r>
            </a:p>
          </p:txBody>
        </p:sp>
        <p:sp>
          <p:nvSpPr>
            <p:cNvPr id="28684" name="Text Box 11"/>
            <p:cNvSpPr txBox="1">
              <a:spLocks noChangeArrowheads="1"/>
            </p:cNvSpPr>
            <p:nvPr/>
          </p:nvSpPr>
          <p:spPr bwMode="auto">
            <a:xfrm>
              <a:off x="134" y="1322"/>
              <a:ext cx="649"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a:p>
              <a:pPr eaLnBrk="1" hangingPunct="1"/>
              <a:r>
                <a:rPr lang="en-US" sz="2400">
                  <a:latin typeface="Times New Roman" pitchFamily="18" charset="0"/>
                </a:rPr>
                <a:t>F(x)</a:t>
              </a:r>
            </a:p>
          </p:txBody>
        </p:sp>
        <p:sp>
          <p:nvSpPr>
            <p:cNvPr id="28685" name="Text Box 12"/>
            <p:cNvSpPr txBox="1">
              <a:spLocks noChangeArrowheads="1"/>
            </p:cNvSpPr>
            <p:nvPr/>
          </p:nvSpPr>
          <p:spPr bwMode="auto">
            <a:xfrm>
              <a:off x="480" y="1898"/>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K</a:t>
              </a:r>
            </a:p>
          </p:txBody>
        </p:sp>
        <p:sp>
          <p:nvSpPr>
            <p:cNvPr id="28686" name="Line 13"/>
            <p:cNvSpPr>
              <a:spLocks noChangeShapeType="1"/>
            </p:cNvSpPr>
            <p:nvPr/>
          </p:nvSpPr>
          <p:spPr bwMode="auto">
            <a:xfrm>
              <a:off x="624" y="211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7" name="Line 16"/>
            <p:cNvSpPr>
              <a:spLocks noChangeShapeType="1"/>
            </p:cNvSpPr>
            <p:nvPr/>
          </p:nvSpPr>
          <p:spPr bwMode="auto">
            <a:xfrm>
              <a:off x="1152" y="1248"/>
              <a:ext cx="48"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8" name="Line 17"/>
            <p:cNvSpPr>
              <a:spLocks noChangeShapeType="1"/>
            </p:cNvSpPr>
            <p:nvPr/>
          </p:nvSpPr>
          <p:spPr bwMode="auto">
            <a:xfrm>
              <a:off x="3547" y="1392"/>
              <a:ext cx="0" cy="1296"/>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9" name="Line 18"/>
            <p:cNvSpPr>
              <a:spLocks noChangeShapeType="1"/>
            </p:cNvSpPr>
            <p:nvPr/>
          </p:nvSpPr>
          <p:spPr bwMode="auto">
            <a:xfrm>
              <a:off x="2875" y="2304"/>
              <a:ext cx="15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0" name="Line 19"/>
            <p:cNvSpPr>
              <a:spLocks noChangeShapeType="1"/>
            </p:cNvSpPr>
            <p:nvPr/>
          </p:nvSpPr>
          <p:spPr bwMode="auto">
            <a:xfrm flipV="1">
              <a:off x="2875" y="1536"/>
              <a:ext cx="1488" cy="10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1" name="Text Box 20"/>
            <p:cNvSpPr txBox="1">
              <a:spLocks noChangeArrowheads="1"/>
            </p:cNvSpPr>
            <p:nvPr/>
          </p:nvSpPr>
          <p:spPr bwMode="auto">
            <a:xfrm rot="-2137841">
              <a:off x="3787" y="1440"/>
              <a:ext cx="13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F(x) = mx + K</a:t>
              </a:r>
            </a:p>
          </p:txBody>
        </p:sp>
        <p:sp>
          <p:nvSpPr>
            <p:cNvPr id="28692" name="Text Box 22"/>
            <p:cNvSpPr txBox="1">
              <a:spLocks noChangeArrowheads="1"/>
            </p:cNvSpPr>
            <p:nvPr/>
          </p:nvSpPr>
          <p:spPr bwMode="auto">
            <a:xfrm>
              <a:off x="3739" y="1056"/>
              <a:ext cx="18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F(x)* = ax + bx</a:t>
              </a:r>
              <a:r>
                <a:rPr lang="en-US" baseline="30000">
                  <a:latin typeface="Times New Roman" pitchFamily="18" charset="0"/>
                </a:rPr>
                <a:t>3</a:t>
              </a:r>
              <a:r>
                <a:rPr lang="en-US">
                  <a:latin typeface="Times New Roman" pitchFamily="18" charset="0"/>
                </a:rPr>
                <a:t>+cx</a:t>
              </a:r>
              <a:r>
                <a:rPr lang="en-US" baseline="30000">
                  <a:latin typeface="Times New Roman" pitchFamily="18" charset="0"/>
                </a:rPr>
                <a:t>5</a:t>
              </a:r>
              <a:r>
                <a:rPr lang="en-US">
                  <a:latin typeface="Times New Roman" pitchFamily="18" charset="0"/>
                </a:rPr>
                <a:t>+ . . . +K</a:t>
              </a:r>
            </a:p>
          </p:txBody>
        </p:sp>
        <p:sp>
          <p:nvSpPr>
            <p:cNvPr id="28693" name="Text Box 23"/>
            <p:cNvSpPr txBox="1">
              <a:spLocks noChangeArrowheads="1"/>
            </p:cNvSpPr>
            <p:nvPr/>
          </p:nvSpPr>
          <p:spPr bwMode="auto">
            <a:xfrm>
              <a:off x="4257" y="2282"/>
              <a:ext cx="7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 X</a:t>
              </a:r>
            </a:p>
          </p:txBody>
        </p:sp>
        <p:sp>
          <p:nvSpPr>
            <p:cNvPr id="28694" name="Text Box 24"/>
            <p:cNvSpPr txBox="1">
              <a:spLocks noChangeArrowheads="1"/>
            </p:cNvSpPr>
            <p:nvPr/>
          </p:nvSpPr>
          <p:spPr bwMode="auto">
            <a:xfrm>
              <a:off x="2913" y="1322"/>
              <a:ext cx="649"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a:p>
              <a:pPr eaLnBrk="1" hangingPunct="1"/>
              <a:r>
                <a:rPr lang="en-US" sz="2400">
                  <a:latin typeface="Times New Roman" pitchFamily="18" charset="0"/>
                </a:rPr>
                <a:t>F(x)</a:t>
              </a:r>
            </a:p>
          </p:txBody>
        </p:sp>
        <p:sp>
          <p:nvSpPr>
            <p:cNvPr id="28695" name="Text Box 25"/>
            <p:cNvSpPr txBox="1">
              <a:spLocks noChangeArrowheads="1"/>
            </p:cNvSpPr>
            <p:nvPr/>
          </p:nvSpPr>
          <p:spPr bwMode="auto">
            <a:xfrm>
              <a:off x="3259" y="1898"/>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K</a:t>
              </a:r>
            </a:p>
          </p:txBody>
        </p:sp>
        <p:sp>
          <p:nvSpPr>
            <p:cNvPr id="28696" name="Line 26"/>
            <p:cNvSpPr>
              <a:spLocks noChangeShapeType="1"/>
            </p:cNvSpPr>
            <p:nvPr/>
          </p:nvSpPr>
          <p:spPr bwMode="auto">
            <a:xfrm>
              <a:off x="3403" y="211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7" name="Line 27"/>
            <p:cNvSpPr>
              <a:spLocks noChangeShapeType="1"/>
            </p:cNvSpPr>
            <p:nvPr/>
          </p:nvSpPr>
          <p:spPr bwMode="auto">
            <a:xfrm>
              <a:off x="3931" y="1248"/>
              <a:ext cx="48"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8" name="Freeform 30"/>
            <p:cNvSpPr>
              <a:spLocks/>
            </p:cNvSpPr>
            <p:nvPr/>
          </p:nvSpPr>
          <p:spPr bwMode="auto">
            <a:xfrm>
              <a:off x="3024" y="1392"/>
              <a:ext cx="1152" cy="1296"/>
            </a:xfrm>
            <a:custGeom>
              <a:avLst/>
              <a:gdLst>
                <a:gd name="T0" fmla="*/ 0 w 1152"/>
                <a:gd name="T1" fmla="*/ 1296 h 1296"/>
                <a:gd name="T2" fmla="*/ 480 w 1152"/>
                <a:gd name="T3" fmla="*/ 816 h 1296"/>
                <a:gd name="T4" fmla="*/ 576 w 1152"/>
                <a:gd name="T5" fmla="*/ 624 h 1296"/>
                <a:gd name="T6" fmla="*/ 1056 w 1152"/>
                <a:gd name="T7" fmla="*/ 192 h 1296"/>
                <a:gd name="T8" fmla="*/ 1152 w 1152"/>
                <a:gd name="T9" fmla="*/ 0 h 12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2" h="1296">
                  <a:moveTo>
                    <a:pt x="0" y="1296"/>
                  </a:moveTo>
                  <a:cubicBezTo>
                    <a:pt x="192" y="1112"/>
                    <a:pt x="384" y="928"/>
                    <a:pt x="480" y="816"/>
                  </a:cubicBezTo>
                  <a:cubicBezTo>
                    <a:pt x="576" y="704"/>
                    <a:pt x="480" y="728"/>
                    <a:pt x="576" y="624"/>
                  </a:cubicBezTo>
                  <a:cubicBezTo>
                    <a:pt x="672" y="520"/>
                    <a:pt x="960" y="296"/>
                    <a:pt x="1056" y="192"/>
                  </a:cubicBezTo>
                  <a:cubicBezTo>
                    <a:pt x="1152" y="88"/>
                    <a:pt x="1136" y="32"/>
                    <a:pt x="1152" y="0"/>
                  </a:cubicBezTo>
                </a:path>
              </a:pathLst>
            </a:custGeom>
            <a:noFill/>
            <a:ln w="25400" cap="flat">
              <a:solidFill>
                <a:schemeClr val="tx1"/>
              </a:solidFill>
              <a:prstDash val="dash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7"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163967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Kaynaklar</a:t>
            </a:r>
            <a:endParaRPr lang="en-US" dirty="0"/>
          </a:p>
        </p:txBody>
      </p:sp>
      <p:sp>
        <p:nvSpPr>
          <p:cNvPr id="3" name="Content Placeholder 2"/>
          <p:cNvSpPr>
            <a:spLocks noGrp="1"/>
          </p:cNvSpPr>
          <p:nvPr>
            <p:ph idx="1"/>
          </p:nvPr>
        </p:nvSpPr>
        <p:spPr/>
        <p:txBody>
          <a:bodyPr/>
          <a:lstStyle/>
          <a:p>
            <a:r>
              <a:rPr lang="en-US" dirty="0">
                <a:hlinkClick r:id="rId2"/>
              </a:rPr>
              <a:t>http://www.unc.edu/~finley/BME422/Webster/c01.pdf</a:t>
            </a:r>
            <a:endParaRPr lang="tr-TR" dirty="0" smtClean="0">
              <a:hlinkClick r:id=""/>
            </a:endParaRPr>
          </a:p>
          <a:p>
            <a:r>
              <a:rPr lang="tr-TR" dirty="0" smtClean="0">
                <a:hlinkClick r:id=""/>
              </a:rPr>
              <a:t>http</a:t>
            </a:r>
            <a:r>
              <a:rPr lang="tr-TR" dirty="0">
                <a:hlinkClick r:id="rId3"/>
              </a:rPr>
              <a:t>://www.unc.edu/~finley/BME422/Webster/c02.pdf</a:t>
            </a:r>
            <a:endParaRPr lang="tr-TR" dirty="0"/>
          </a:p>
          <a:p>
            <a:r>
              <a:rPr lang="en-US" dirty="0">
                <a:hlinkClick r:id="rId4"/>
              </a:rPr>
              <a:t>http://</a:t>
            </a:r>
            <a:r>
              <a:rPr lang="en-US" dirty="0" smtClean="0">
                <a:hlinkClick r:id="rId4"/>
              </a:rPr>
              <a:t>megep.meb.gov.tr/mte_program_modul/modul_pdf/522EE0153.pdf</a:t>
            </a:r>
            <a:endParaRPr lang="en-US" dirty="0" smtClean="0"/>
          </a:p>
        </p:txBody>
      </p:sp>
      <p:sp>
        <p:nvSpPr>
          <p:cNvPr id="4" name="Slide Number Placeholder 3"/>
          <p:cNvSpPr>
            <a:spLocks noGrp="1"/>
          </p:cNvSpPr>
          <p:nvPr>
            <p:ph type="sldNum" sz="quarter" idx="12"/>
          </p:nvPr>
        </p:nvSpPr>
        <p:spPr/>
        <p:txBody>
          <a:bodyPr/>
          <a:lstStyle/>
          <a:p>
            <a:pPr>
              <a:defRPr/>
            </a:pPr>
            <a:fld id="{E0467A51-A3D6-4F6A-9B79-4D13BA45D146}" type="slidenum">
              <a:rPr lang="ar-SA" smtClean="0"/>
              <a:pPr>
                <a:defRPr/>
              </a:pPr>
              <a:t>2</a:t>
            </a:fld>
            <a:endParaRPr lang="en-US"/>
          </a:p>
        </p:txBody>
      </p:sp>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9107182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noGrp="1" noChangeArrowheads="1"/>
          </p:cNvSpPr>
          <p:nvPr>
            <p:ph idx="1"/>
          </p:nvPr>
        </p:nvSpPr>
        <p:spPr/>
        <p:txBody>
          <a:bodyPr>
            <a:normAutofit/>
          </a:bodyPr>
          <a:lstStyle/>
          <a:p>
            <a:pPr eaLnBrk="1" hangingPunct="1">
              <a:lnSpc>
                <a:spcPct val="80000"/>
              </a:lnSpc>
            </a:pPr>
            <a:r>
              <a:rPr lang="en-US" smtClean="0"/>
              <a:t>Asymmetric = F(x) != |F(-x)| where F(x)* is asymmetric around linear curve F(x) then  </a:t>
            </a:r>
          </a:p>
          <a:p>
            <a:pPr lvl="1" eaLnBrk="1" hangingPunct="1">
              <a:lnSpc>
                <a:spcPct val="80000"/>
              </a:lnSpc>
              <a:buFontTx/>
              <a:buNone/>
            </a:pPr>
            <a:r>
              <a:rPr lang="en-US" sz="2800" smtClean="0"/>
              <a:t>F(x) = ax + bx</a:t>
            </a:r>
            <a:r>
              <a:rPr lang="en-US" sz="2800" baseline="30000" smtClean="0"/>
              <a:t>2</a:t>
            </a:r>
            <a:r>
              <a:rPr lang="en-US" sz="2800" smtClean="0"/>
              <a:t>+cx</a:t>
            </a:r>
            <a:r>
              <a:rPr lang="en-US" sz="2800" baseline="30000" smtClean="0"/>
              <a:t>4</a:t>
            </a:r>
            <a:r>
              <a:rPr lang="en-US" sz="2800" smtClean="0"/>
              <a:t>+ . . . +K offsetting for K or you could assume K = 0</a:t>
            </a:r>
          </a:p>
          <a:p>
            <a:pPr eaLnBrk="1" hangingPunct="1">
              <a:lnSpc>
                <a:spcPct val="80000"/>
              </a:lnSpc>
            </a:pPr>
            <a:r>
              <a:rPr lang="en-US" smtClean="0"/>
              <a:t>Symmetrical = F(x) = |F(-x)| where F(x) * is symmetric around linear curve F(x) then </a:t>
            </a:r>
          </a:p>
          <a:p>
            <a:pPr lvl="1" eaLnBrk="1" hangingPunct="1">
              <a:lnSpc>
                <a:spcPct val="80000"/>
              </a:lnSpc>
              <a:buFontTx/>
              <a:buNone/>
            </a:pPr>
            <a:r>
              <a:rPr lang="en-US" sz="2800" smtClean="0"/>
              <a:t>F(x) = ax +bx</a:t>
            </a:r>
            <a:r>
              <a:rPr lang="en-US" sz="2800" baseline="30000" smtClean="0"/>
              <a:t>3</a:t>
            </a:r>
            <a:r>
              <a:rPr lang="en-US" sz="2800" smtClean="0"/>
              <a:t> + cx</a:t>
            </a:r>
            <a:r>
              <a:rPr lang="en-US" sz="2800" baseline="30000" smtClean="0"/>
              <a:t>5</a:t>
            </a:r>
            <a:r>
              <a:rPr lang="en-US" sz="2800" smtClean="0"/>
              <a:t> +. . . + K  offsetting for K or you could assume K =0 </a:t>
            </a:r>
          </a:p>
        </p:txBody>
      </p:sp>
      <p:sp>
        <p:nvSpPr>
          <p:cNvPr id="29698" name="Rectangle 2"/>
          <p:cNvSpPr>
            <a:spLocks noGrp="1" noChangeArrowheads="1"/>
          </p:cNvSpPr>
          <p:nvPr>
            <p:ph type="title"/>
          </p:nvPr>
        </p:nvSpPr>
        <p:spPr/>
        <p:txBody>
          <a:bodyPr>
            <a:normAutofit/>
          </a:bodyPr>
          <a:lstStyle/>
          <a:p>
            <a:pPr eaLnBrk="1" hangingPunct="1"/>
            <a:r>
              <a:rPr lang="en-US" sz="3600" smtClean="0"/>
              <a:t>Dynamic Linearity</a:t>
            </a:r>
          </a:p>
        </p:txBody>
      </p:sp>
      <p:sp>
        <p:nvSpPr>
          <p:cNvPr id="4" name="Rectangle 4"/>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108395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Hysteresis</a:t>
            </a:r>
          </a:p>
        </p:txBody>
      </p:sp>
      <p:sp>
        <p:nvSpPr>
          <p:cNvPr id="23555" name="Rectangle 3"/>
          <p:cNvSpPr>
            <a:spLocks noGrp="1" noChangeArrowheads="1"/>
          </p:cNvSpPr>
          <p:nvPr>
            <p:ph type="body" idx="1"/>
          </p:nvPr>
        </p:nvSpPr>
        <p:spPr>
          <a:xfrm>
            <a:off x="609600" y="1828800"/>
            <a:ext cx="7772400" cy="1447800"/>
          </a:xfrm>
        </p:spPr>
        <p:txBody>
          <a:bodyPr/>
          <a:lstStyle/>
          <a:p>
            <a:pPr eaLnBrk="1" hangingPunct="1">
              <a:spcBef>
                <a:spcPct val="100000"/>
              </a:spcBef>
            </a:pPr>
            <a:r>
              <a:rPr lang="en-US" sz="2700" b="1" u="sng" smtClean="0"/>
              <a:t>Hysteresis =</a:t>
            </a:r>
            <a:r>
              <a:rPr lang="en-US" sz="2700" smtClean="0"/>
              <a:t> measurement of how sensor changes with input parameter based on direction of change</a:t>
            </a:r>
          </a:p>
        </p:txBody>
      </p:sp>
      <p:sp>
        <p:nvSpPr>
          <p:cNvPr id="4"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175358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3871913" y="2847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9458" name="Object 2"/>
          <p:cNvGraphicFramePr>
            <a:graphicFrameLocks noChangeAspect="1"/>
          </p:cNvGraphicFramePr>
          <p:nvPr/>
        </p:nvGraphicFramePr>
        <p:xfrm>
          <a:off x="3168650" y="2057400"/>
          <a:ext cx="2806700" cy="2328863"/>
        </p:xfrm>
        <a:graphic>
          <a:graphicData uri="http://schemas.openxmlformats.org/presentationml/2006/ole">
            <mc:AlternateContent xmlns:mc="http://schemas.openxmlformats.org/markup-compatibility/2006">
              <mc:Choice xmlns:v="urn:schemas-microsoft-com:vml" Requires="v">
                <p:oleObj spid="_x0000_s56337" r:id="rId3" imgW="1402894" imgH="1163227" progId="Visio.Drawing.5">
                  <p:embed/>
                </p:oleObj>
              </mc:Choice>
              <mc:Fallback>
                <p:oleObj r:id="rId3" imgW="1402894" imgH="1163227"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8650" y="2057400"/>
                        <a:ext cx="2806700"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22</a:t>
            </a:fld>
            <a:endParaRPr lang="en-US"/>
          </a:p>
        </p:txBody>
      </p:sp>
      <p:sp>
        <p:nvSpPr>
          <p:cNvPr id="2" name="Title 1"/>
          <p:cNvSpPr>
            <a:spLocks noGrp="1"/>
          </p:cNvSpPr>
          <p:nvPr>
            <p:ph type="title"/>
          </p:nvPr>
        </p:nvSpPr>
        <p:spPr/>
        <p:txBody>
          <a:bodyPr/>
          <a:lstStyle/>
          <a:p>
            <a:r>
              <a:rPr lang="tr-TR" dirty="0" smtClean="0"/>
              <a:t>Histeriz Etkisi</a:t>
            </a:r>
            <a:endParaRPr lang="en-US" dirty="0"/>
          </a:p>
        </p:txBody>
      </p:sp>
      <p:sp>
        <p:nvSpPr>
          <p:cNvPr id="6"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3" name="Rectangle 2"/>
          <p:cNvSpPr/>
          <p:nvPr/>
        </p:nvSpPr>
        <p:spPr>
          <a:xfrm>
            <a:off x="343273" y="4797152"/>
            <a:ext cx="8100640" cy="1200329"/>
          </a:xfrm>
          <a:prstGeom prst="rect">
            <a:avLst/>
          </a:prstGeom>
        </p:spPr>
        <p:txBody>
          <a:bodyPr wrap="square">
            <a:spAutoFit/>
          </a:bodyPr>
          <a:lstStyle/>
          <a:p>
            <a:r>
              <a:rPr lang="en-US" sz="2400" dirty="0">
                <a:cs typeface="Times New Roman" pitchFamily="18" charset="0"/>
              </a:rPr>
              <a:t>A hysteresis loop. The output curve obtained when increasing the </a:t>
            </a:r>
            <a:r>
              <a:rPr lang="en-US" sz="2400" dirty="0" err="1">
                <a:cs typeface="Times New Roman" pitchFamily="18" charset="0"/>
              </a:rPr>
              <a:t>measurand</a:t>
            </a:r>
            <a:r>
              <a:rPr lang="en-US" sz="2400" dirty="0">
                <a:cs typeface="Times New Roman" pitchFamily="18" charset="0"/>
              </a:rPr>
              <a:t> is different from the output obtained when decreasing the </a:t>
            </a:r>
            <a:r>
              <a:rPr lang="en-US" sz="2400" dirty="0" err="1" smtClean="0">
                <a:cs typeface="Times New Roman" pitchFamily="18" charset="0"/>
              </a:rPr>
              <a:t>measurand</a:t>
            </a:r>
            <a:r>
              <a:rPr lang="tr-TR" sz="2400" dirty="0" smtClean="0">
                <a:cs typeface="Times New Roman" pitchFamily="18" charset="0"/>
              </a:rPr>
              <a:t>.</a:t>
            </a:r>
            <a:endParaRPr lang="en-US" sz="2400" dirty="0"/>
          </a:p>
        </p:txBody>
      </p:sp>
    </p:spTree>
    <p:extLst>
      <p:ext uri="{BB962C8B-B14F-4D97-AF65-F5344CB8AC3E}">
        <p14:creationId xmlns:p14="http://schemas.microsoft.com/office/powerpoint/2010/main" val="2943962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Hysteresis</a:t>
            </a:r>
          </a:p>
        </p:txBody>
      </p:sp>
      <p:sp>
        <p:nvSpPr>
          <p:cNvPr id="24579" name="Rectangle 3"/>
          <p:cNvSpPr>
            <a:spLocks noGrp="1" noChangeArrowheads="1"/>
          </p:cNvSpPr>
          <p:nvPr>
            <p:ph type="body" idx="1"/>
          </p:nvPr>
        </p:nvSpPr>
        <p:spPr>
          <a:xfrm>
            <a:off x="685800" y="1981200"/>
            <a:ext cx="7772400" cy="1447800"/>
          </a:xfrm>
        </p:spPr>
        <p:txBody>
          <a:bodyPr/>
          <a:lstStyle/>
          <a:p>
            <a:pPr eaLnBrk="1" hangingPunct="1">
              <a:lnSpc>
                <a:spcPct val="90000"/>
              </a:lnSpc>
            </a:pPr>
            <a:r>
              <a:rPr lang="en-US" sz="2300" smtClean="0"/>
              <a:t>The value B can be represented by 2 values of F(x), F1 and F2. If you are at point P then you reach B by the value F2. If you are at point Q then you reach B by value of F1.</a:t>
            </a:r>
          </a:p>
          <a:p>
            <a:pPr eaLnBrk="1" hangingPunct="1">
              <a:lnSpc>
                <a:spcPct val="90000"/>
              </a:lnSpc>
            </a:pPr>
            <a:endParaRPr lang="en-US" sz="2800" smtClean="0"/>
          </a:p>
        </p:txBody>
      </p:sp>
      <p:sp>
        <p:nvSpPr>
          <p:cNvPr id="24580" name="Rectangle 4"/>
          <p:cNvSpPr>
            <a:spLocks noChangeArrowheads="1"/>
          </p:cNvSpPr>
          <p:nvPr/>
        </p:nvSpPr>
        <p:spPr bwMode="auto">
          <a:xfrm>
            <a:off x="685800" y="5029200"/>
            <a:ext cx="77724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90000"/>
              </a:lnSpc>
              <a:spcBef>
                <a:spcPct val="20000"/>
              </a:spcBef>
              <a:buClr>
                <a:schemeClr val="bg2"/>
              </a:buClr>
              <a:buSzPct val="70000"/>
              <a:buFont typeface="Wingdings" pitchFamily="2" charset="2"/>
              <a:buChar char="l"/>
            </a:pPr>
            <a:endParaRPr lang="en-US" sz="2700"/>
          </a:p>
        </p:txBody>
      </p:sp>
      <p:grpSp>
        <p:nvGrpSpPr>
          <p:cNvPr id="24581" name="Group 24"/>
          <p:cNvGrpSpPr>
            <a:grpSpLocks/>
          </p:cNvGrpSpPr>
          <p:nvPr/>
        </p:nvGrpSpPr>
        <p:grpSpPr bwMode="auto">
          <a:xfrm>
            <a:off x="2286000" y="3810000"/>
            <a:ext cx="4286250" cy="2209800"/>
            <a:chOff x="1584" y="1584"/>
            <a:chExt cx="2700" cy="1392"/>
          </a:xfrm>
        </p:grpSpPr>
        <p:sp>
          <p:nvSpPr>
            <p:cNvPr id="24582" name="Line 5"/>
            <p:cNvSpPr>
              <a:spLocks noChangeShapeType="1"/>
            </p:cNvSpPr>
            <p:nvPr/>
          </p:nvSpPr>
          <p:spPr bwMode="auto">
            <a:xfrm>
              <a:off x="2753" y="1584"/>
              <a:ext cx="0" cy="1392"/>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3" name="Line 6"/>
            <p:cNvSpPr>
              <a:spLocks noChangeShapeType="1"/>
            </p:cNvSpPr>
            <p:nvPr/>
          </p:nvSpPr>
          <p:spPr bwMode="auto">
            <a:xfrm>
              <a:off x="2129" y="2448"/>
              <a:ext cx="14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4" name="Freeform 7"/>
            <p:cNvSpPr>
              <a:spLocks/>
            </p:cNvSpPr>
            <p:nvPr/>
          </p:nvSpPr>
          <p:spPr bwMode="auto">
            <a:xfrm>
              <a:off x="2329" y="1920"/>
              <a:ext cx="1096" cy="992"/>
            </a:xfrm>
            <a:custGeom>
              <a:avLst/>
              <a:gdLst>
                <a:gd name="T0" fmla="*/ 40 w 1096"/>
                <a:gd name="T1" fmla="*/ 912 h 992"/>
                <a:gd name="T2" fmla="*/ 520 w 1096"/>
                <a:gd name="T3" fmla="*/ 768 h 992"/>
                <a:gd name="T4" fmla="*/ 856 w 1096"/>
                <a:gd name="T5" fmla="*/ 288 h 992"/>
                <a:gd name="T6" fmla="*/ 1000 w 1096"/>
                <a:gd name="T7" fmla="*/ 0 h 992"/>
                <a:gd name="T8" fmla="*/ 280 w 1096"/>
                <a:gd name="T9" fmla="*/ 288 h 992"/>
                <a:gd name="T10" fmla="*/ 40 w 1096"/>
                <a:gd name="T11" fmla="*/ 912 h 99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6" h="992">
                  <a:moveTo>
                    <a:pt x="40" y="912"/>
                  </a:moveTo>
                  <a:cubicBezTo>
                    <a:pt x="80" y="992"/>
                    <a:pt x="384" y="872"/>
                    <a:pt x="520" y="768"/>
                  </a:cubicBezTo>
                  <a:cubicBezTo>
                    <a:pt x="656" y="664"/>
                    <a:pt x="776" y="416"/>
                    <a:pt x="856" y="288"/>
                  </a:cubicBezTo>
                  <a:cubicBezTo>
                    <a:pt x="936" y="160"/>
                    <a:pt x="1096" y="0"/>
                    <a:pt x="1000" y="0"/>
                  </a:cubicBezTo>
                  <a:cubicBezTo>
                    <a:pt x="904" y="0"/>
                    <a:pt x="440" y="136"/>
                    <a:pt x="280" y="288"/>
                  </a:cubicBezTo>
                  <a:cubicBezTo>
                    <a:pt x="120" y="440"/>
                    <a:pt x="0" y="832"/>
                    <a:pt x="40" y="912"/>
                  </a:cubicBezTo>
                  <a:close/>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5" name="Text Box 8"/>
            <p:cNvSpPr txBox="1">
              <a:spLocks noChangeArrowheads="1"/>
            </p:cNvSpPr>
            <p:nvPr/>
          </p:nvSpPr>
          <p:spPr bwMode="auto">
            <a:xfrm>
              <a:off x="3463" y="2138"/>
              <a:ext cx="8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 = x</a:t>
              </a:r>
            </a:p>
          </p:txBody>
        </p:sp>
        <p:sp>
          <p:nvSpPr>
            <p:cNvPr id="24586" name="Text Box 9"/>
            <p:cNvSpPr txBox="1">
              <a:spLocks noChangeArrowheads="1"/>
            </p:cNvSpPr>
            <p:nvPr/>
          </p:nvSpPr>
          <p:spPr bwMode="auto">
            <a:xfrm>
              <a:off x="1584" y="1584"/>
              <a:ext cx="11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 = F(x)</a:t>
              </a:r>
            </a:p>
          </p:txBody>
        </p:sp>
        <p:sp>
          <p:nvSpPr>
            <p:cNvPr id="24587" name="Line 10"/>
            <p:cNvSpPr>
              <a:spLocks noChangeShapeType="1"/>
            </p:cNvSpPr>
            <p:nvPr/>
          </p:nvSpPr>
          <p:spPr bwMode="auto">
            <a:xfrm>
              <a:off x="2849" y="2592"/>
              <a:ext cx="9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8" name="Line 11"/>
            <p:cNvSpPr>
              <a:spLocks noChangeShapeType="1"/>
            </p:cNvSpPr>
            <p:nvPr/>
          </p:nvSpPr>
          <p:spPr bwMode="auto">
            <a:xfrm>
              <a:off x="2945" y="2592"/>
              <a:ext cx="0"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9" name="Text Box 12"/>
            <p:cNvSpPr txBox="1">
              <a:spLocks noChangeArrowheads="1"/>
            </p:cNvSpPr>
            <p:nvPr/>
          </p:nvSpPr>
          <p:spPr bwMode="auto">
            <a:xfrm>
              <a:off x="2993" y="2426"/>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B</a:t>
              </a:r>
            </a:p>
          </p:txBody>
        </p:sp>
        <p:sp>
          <p:nvSpPr>
            <p:cNvPr id="24590" name="Line 13"/>
            <p:cNvSpPr>
              <a:spLocks noChangeShapeType="1"/>
            </p:cNvSpPr>
            <p:nvPr/>
          </p:nvSpPr>
          <p:spPr bwMode="auto">
            <a:xfrm flipV="1">
              <a:off x="3137" y="1824"/>
              <a:ext cx="0" cy="6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1" name="Line 14"/>
            <p:cNvSpPr>
              <a:spLocks noChangeShapeType="1"/>
            </p:cNvSpPr>
            <p:nvPr/>
          </p:nvSpPr>
          <p:spPr bwMode="auto">
            <a:xfrm flipH="1">
              <a:off x="2753" y="2304"/>
              <a:ext cx="3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2" name="Line 15"/>
            <p:cNvSpPr>
              <a:spLocks noChangeShapeType="1"/>
            </p:cNvSpPr>
            <p:nvPr/>
          </p:nvSpPr>
          <p:spPr bwMode="auto">
            <a:xfrm flipH="1">
              <a:off x="2753" y="1968"/>
              <a:ext cx="3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3" name="Text Box 16"/>
            <p:cNvSpPr txBox="1">
              <a:spLocks noChangeArrowheads="1"/>
            </p:cNvSpPr>
            <p:nvPr/>
          </p:nvSpPr>
          <p:spPr bwMode="auto">
            <a:xfrm>
              <a:off x="2513" y="2169"/>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Times New Roman" pitchFamily="18" charset="0"/>
                </a:rPr>
                <a:t>F1</a:t>
              </a:r>
            </a:p>
          </p:txBody>
        </p:sp>
        <p:sp>
          <p:nvSpPr>
            <p:cNvPr id="24594" name="Text Box 17"/>
            <p:cNvSpPr txBox="1">
              <a:spLocks noChangeArrowheads="1"/>
            </p:cNvSpPr>
            <p:nvPr/>
          </p:nvSpPr>
          <p:spPr bwMode="auto">
            <a:xfrm>
              <a:off x="2465" y="1855"/>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Times New Roman" pitchFamily="18" charset="0"/>
                </a:rPr>
                <a:t>F2</a:t>
              </a:r>
            </a:p>
          </p:txBody>
        </p:sp>
        <p:sp>
          <p:nvSpPr>
            <p:cNvPr id="24595" name="Line 18"/>
            <p:cNvSpPr>
              <a:spLocks noChangeShapeType="1"/>
            </p:cNvSpPr>
            <p:nvPr/>
          </p:nvSpPr>
          <p:spPr bwMode="auto">
            <a:xfrm>
              <a:off x="2417" y="2256"/>
              <a:ext cx="48" cy="14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6" name="Line 19"/>
            <p:cNvSpPr>
              <a:spLocks noChangeShapeType="1"/>
            </p:cNvSpPr>
            <p:nvPr/>
          </p:nvSpPr>
          <p:spPr bwMode="auto">
            <a:xfrm flipV="1">
              <a:off x="2465" y="2352"/>
              <a:ext cx="144" cy="48"/>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7" name="Text Box 20"/>
            <p:cNvSpPr txBox="1">
              <a:spLocks noChangeArrowheads="1"/>
            </p:cNvSpPr>
            <p:nvPr/>
          </p:nvSpPr>
          <p:spPr bwMode="auto">
            <a:xfrm>
              <a:off x="3408" y="1680"/>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P</a:t>
              </a:r>
            </a:p>
          </p:txBody>
        </p:sp>
        <p:sp>
          <p:nvSpPr>
            <p:cNvPr id="24598" name="Text Box 21"/>
            <p:cNvSpPr txBox="1">
              <a:spLocks noChangeArrowheads="1"/>
            </p:cNvSpPr>
            <p:nvPr/>
          </p:nvSpPr>
          <p:spPr bwMode="auto">
            <a:xfrm>
              <a:off x="2129" y="2688"/>
              <a:ext cx="2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Q</a:t>
              </a:r>
            </a:p>
          </p:txBody>
        </p:sp>
        <p:sp>
          <p:nvSpPr>
            <p:cNvPr id="24599" name="Oval 22"/>
            <p:cNvSpPr>
              <a:spLocks noChangeArrowheads="1"/>
            </p:cNvSpPr>
            <p:nvPr/>
          </p:nvSpPr>
          <p:spPr bwMode="auto">
            <a:xfrm>
              <a:off x="2352" y="2784"/>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00" name="Oval 23"/>
            <p:cNvSpPr>
              <a:spLocks noChangeArrowheads="1"/>
            </p:cNvSpPr>
            <p:nvPr/>
          </p:nvSpPr>
          <p:spPr bwMode="auto">
            <a:xfrm>
              <a:off x="3312" y="1872"/>
              <a:ext cx="96" cy="96"/>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2918943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844824"/>
            <a:ext cx="8229600" cy="4162467"/>
          </a:xfrm>
        </p:spPr>
        <p:txBody>
          <a:bodyPr/>
          <a:lstStyle/>
          <a:p>
            <a:r>
              <a:rPr lang="tr-TR" dirty="0" smtClean="0"/>
              <a:t>Ölçülebilecek en küçük değer</a:t>
            </a:r>
          </a:p>
          <a:p>
            <a:r>
              <a:rPr lang="tr-TR" dirty="0" smtClean="0"/>
              <a:t>Doğrusal olarak ölçülebilecek en büyük değer</a:t>
            </a:r>
          </a:p>
          <a:p>
            <a:r>
              <a:rPr lang="tr-TR" dirty="0" smtClean="0"/>
              <a:t>Dayanılabilecek en yüksek değer</a:t>
            </a:r>
            <a:endParaRPr lang="en-US" dirty="0"/>
          </a:p>
        </p:txBody>
      </p:sp>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24</a:t>
            </a:fld>
            <a:endParaRPr lang="en-US"/>
          </a:p>
        </p:txBody>
      </p:sp>
      <p:sp>
        <p:nvSpPr>
          <p:cNvPr id="3" name="Title 2"/>
          <p:cNvSpPr>
            <a:spLocks noGrp="1"/>
          </p:cNvSpPr>
          <p:nvPr>
            <p:ph type="title"/>
          </p:nvPr>
        </p:nvSpPr>
        <p:spPr/>
        <p:txBody>
          <a:bodyPr/>
          <a:lstStyle/>
          <a:p>
            <a:r>
              <a:rPr lang="tr-TR" dirty="0" smtClean="0"/>
              <a:t>Giriş Büyüklüğü</a:t>
            </a:r>
            <a:endParaRPr lang="en-US" dirty="0"/>
          </a:p>
        </p:txBody>
      </p:sp>
      <p:sp>
        <p:nvSpPr>
          <p:cNvPr id="5"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5248289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Sensor Terminology</a:t>
            </a:r>
          </a:p>
        </p:txBody>
      </p:sp>
      <p:sp>
        <p:nvSpPr>
          <p:cNvPr id="17411" name="Rectangle 3"/>
          <p:cNvSpPr>
            <a:spLocks noGrp="1" noChangeArrowheads="1"/>
          </p:cNvSpPr>
          <p:nvPr>
            <p:ph type="body" idx="1"/>
          </p:nvPr>
        </p:nvSpPr>
        <p:spPr/>
        <p:txBody>
          <a:bodyPr/>
          <a:lstStyle/>
          <a:p>
            <a:pPr eaLnBrk="1" hangingPunct="1"/>
            <a:r>
              <a:rPr lang="en-US" b="1" smtClean="0"/>
              <a:t>Range</a:t>
            </a:r>
            <a:r>
              <a:rPr lang="en-US" smtClean="0"/>
              <a:t> = Maximum and Minimum values of applied parameter that can be measured. </a:t>
            </a:r>
          </a:p>
          <a:p>
            <a:pPr lvl="1" eaLnBrk="1" hangingPunct="1"/>
            <a:r>
              <a:rPr lang="en-US" smtClean="0"/>
              <a:t>If an instrument can read up to 200 mmHg and the actual reading is 250 mmHg then you have exceeded the range of the instrument.</a:t>
            </a:r>
          </a:p>
        </p:txBody>
      </p:sp>
      <p:sp>
        <p:nvSpPr>
          <p:cNvPr id="4"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4012638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Sensor Terminology</a:t>
            </a:r>
          </a:p>
        </p:txBody>
      </p:sp>
      <p:sp>
        <p:nvSpPr>
          <p:cNvPr id="18435" name="Rectangle 3"/>
          <p:cNvSpPr>
            <a:spLocks noGrp="1" noChangeArrowheads="1"/>
          </p:cNvSpPr>
          <p:nvPr>
            <p:ph type="body" idx="1"/>
          </p:nvPr>
        </p:nvSpPr>
        <p:spPr/>
        <p:txBody>
          <a:bodyPr/>
          <a:lstStyle/>
          <a:p>
            <a:pPr eaLnBrk="1" hangingPunct="1"/>
            <a:r>
              <a:rPr lang="en-US" sz="2700" b="1" u="sng" dirty="0" smtClean="0"/>
              <a:t>Dynamic Range:</a:t>
            </a:r>
            <a:r>
              <a:rPr lang="en-US" sz="2700" dirty="0" smtClean="0"/>
              <a:t> total range of sensor for minimum to maximum. </a:t>
            </a:r>
            <a:r>
              <a:rPr lang="tr-TR" dirty="0" err="1"/>
              <a:t>i</a:t>
            </a:r>
            <a:r>
              <a:rPr lang="en-US" sz="2700" dirty="0" smtClean="0"/>
              <a:t>e if your instrument can measure from -10V to +10 V your dynamic range is 20V</a:t>
            </a:r>
          </a:p>
          <a:p>
            <a:pPr eaLnBrk="1" hangingPunct="1"/>
            <a:r>
              <a:rPr lang="en-US" sz="2700" b="1" u="sng" dirty="0" smtClean="0"/>
              <a:t>Precision =</a:t>
            </a:r>
            <a:r>
              <a:rPr lang="en-US" sz="2700" dirty="0" smtClean="0"/>
              <a:t> Degree of reproducibility denoted as the range of one standard deviation  </a:t>
            </a:r>
            <a:r>
              <a:rPr lang="el-GR" sz="2700" dirty="0" smtClean="0">
                <a:cs typeface="Times New Roman" pitchFamily="18" charset="0"/>
              </a:rPr>
              <a:t>σ</a:t>
            </a:r>
          </a:p>
          <a:p>
            <a:pPr eaLnBrk="1" hangingPunct="1"/>
            <a:r>
              <a:rPr lang="en-US" sz="2700" b="1" u="sng" dirty="0" smtClean="0"/>
              <a:t>Resolution =</a:t>
            </a:r>
            <a:r>
              <a:rPr lang="en-US" sz="2700" dirty="0" smtClean="0"/>
              <a:t> smallest detectable incremental change of input parameter that can be detected</a:t>
            </a:r>
          </a:p>
        </p:txBody>
      </p:sp>
      <p:sp>
        <p:nvSpPr>
          <p:cNvPr id="4"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445710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p:cNvGraphicFramePr>
            <a:graphicFrameLocks noChangeAspect="1"/>
          </p:cNvGraphicFramePr>
          <p:nvPr>
            <p:extLst>
              <p:ext uri="{D42A27DB-BD31-4B8C-83A1-F6EECF244321}">
                <p14:modId xmlns:p14="http://schemas.microsoft.com/office/powerpoint/2010/main" val="1704693020"/>
              </p:ext>
            </p:extLst>
          </p:nvPr>
        </p:nvGraphicFramePr>
        <p:xfrm>
          <a:off x="323528" y="1844377"/>
          <a:ext cx="5613400" cy="2046288"/>
        </p:xfrm>
        <a:graphic>
          <a:graphicData uri="http://schemas.openxmlformats.org/presentationml/2006/ole">
            <mc:AlternateContent xmlns:mc="http://schemas.openxmlformats.org/markup-compatibility/2006">
              <mc:Choice xmlns:v="urn:schemas-microsoft-com:vml" Requires="v">
                <p:oleObj spid="_x0000_s57376" name="VISIO" r:id="rId3" imgW="5573520" imgH="1572480" progId="Visio.Drawing.5">
                  <p:embed/>
                </p:oleObj>
              </mc:Choice>
              <mc:Fallback>
                <p:oleObj name="VISIO" r:id="rId3" imgW="5573520" imgH="157248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13126" r="9843"/>
                      <a:stretch>
                        <a:fillRect/>
                      </a:stretch>
                    </p:blipFill>
                    <p:spPr bwMode="auto">
                      <a:xfrm>
                        <a:off x="323528" y="1844377"/>
                        <a:ext cx="561340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27</a:t>
            </a:fld>
            <a:endParaRPr lang="en-US"/>
          </a:p>
        </p:txBody>
      </p:sp>
      <p:sp>
        <p:nvSpPr>
          <p:cNvPr id="2" name="Title 1"/>
          <p:cNvSpPr>
            <a:spLocks noGrp="1"/>
          </p:cNvSpPr>
          <p:nvPr>
            <p:ph type="title" idx="4294967295"/>
          </p:nvPr>
        </p:nvSpPr>
        <p:spPr>
          <a:xfrm>
            <a:off x="0" y="274638"/>
            <a:ext cx="8229600" cy="1143000"/>
          </a:xfrm>
        </p:spPr>
        <p:txBody>
          <a:bodyPr/>
          <a:lstStyle/>
          <a:p>
            <a:r>
              <a:rPr lang="tr-TR" dirty="0" smtClean="0"/>
              <a:t>Girişin Sınırları</a:t>
            </a:r>
            <a:endParaRPr lang="en-US" dirty="0"/>
          </a:p>
        </p:txBody>
      </p:sp>
      <p:sp>
        <p:nvSpPr>
          <p:cNvPr id="3" name="Rectangle 2"/>
          <p:cNvSpPr/>
          <p:nvPr/>
        </p:nvSpPr>
        <p:spPr>
          <a:xfrm>
            <a:off x="6077271" y="2505670"/>
            <a:ext cx="3035485" cy="1200329"/>
          </a:xfrm>
          <a:prstGeom prst="rect">
            <a:avLst/>
          </a:prstGeom>
        </p:spPr>
        <p:txBody>
          <a:bodyPr wrap="square">
            <a:spAutoFit/>
          </a:bodyPr>
          <a:lstStyle/>
          <a:p>
            <a:r>
              <a:rPr lang="en-US" sz="2400" dirty="0">
                <a:cs typeface="Times New Roman" pitchFamily="18" charset="0"/>
              </a:rPr>
              <a:t>(a) An input signal which exceeds the dynamic range. </a:t>
            </a:r>
            <a:endParaRPr lang="en-US" sz="2400" dirty="0">
              <a:cs typeface="Times New Roman" pitchFamily="18" charset="0"/>
              <a:sym typeface="Symbol" pitchFamily="18" charset="2"/>
            </a:endParaRPr>
          </a:p>
        </p:txBody>
      </p:sp>
      <p:graphicFrame>
        <p:nvGraphicFramePr>
          <p:cNvPr id="10" name="Object 3"/>
          <p:cNvGraphicFramePr>
            <a:graphicFrameLocks noChangeAspect="1"/>
          </p:cNvGraphicFramePr>
          <p:nvPr>
            <p:extLst>
              <p:ext uri="{D42A27DB-BD31-4B8C-83A1-F6EECF244321}">
                <p14:modId xmlns:p14="http://schemas.microsoft.com/office/powerpoint/2010/main" val="9989185"/>
              </p:ext>
            </p:extLst>
          </p:nvPr>
        </p:nvGraphicFramePr>
        <p:xfrm>
          <a:off x="295721" y="4293096"/>
          <a:ext cx="4132263" cy="2044700"/>
        </p:xfrm>
        <a:graphic>
          <a:graphicData uri="http://schemas.openxmlformats.org/presentationml/2006/ole">
            <mc:AlternateContent xmlns:mc="http://schemas.openxmlformats.org/markup-compatibility/2006">
              <mc:Choice xmlns:v="urn:schemas-microsoft-com:vml" Requires="v">
                <p:oleObj spid="_x0000_s57377" name="VISIO" r:id="rId5" imgW="4452840" imgH="1572480" progId="Visio.Drawing.5">
                  <p:embed/>
                </p:oleObj>
              </mc:Choice>
              <mc:Fallback>
                <p:oleObj name="VISIO" r:id="rId5" imgW="4452840" imgH="1572480" progId="Visio.Drawing.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6428" r="12321"/>
                      <a:stretch>
                        <a:fillRect/>
                      </a:stretch>
                    </p:blipFill>
                    <p:spPr bwMode="auto">
                      <a:xfrm>
                        <a:off x="295721" y="4293096"/>
                        <a:ext cx="4132263"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p:cNvSpPr/>
          <p:nvPr/>
        </p:nvSpPr>
        <p:spPr>
          <a:xfrm>
            <a:off x="5004048" y="5157192"/>
            <a:ext cx="3923928" cy="830997"/>
          </a:xfrm>
          <a:prstGeom prst="rect">
            <a:avLst/>
          </a:prstGeom>
        </p:spPr>
        <p:txBody>
          <a:bodyPr wrap="square">
            <a:spAutoFit/>
          </a:bodyPr>
          <a:lstStyle/>
          <a:p>
            <a:r>
              <a:rPr lang="en-US" sz="2400" dirty="0">
                <a:cs typeface="Times New Roman" pitchFamily="18" charset="0"/>
              </a:rPr>
              <a:t>(b) The resulting amplified signal is saturated at </a:t>
            </a:r>
            <a:r>
              <a:rPr lang="en-US" sz="2400" dirty="0">
                <a:cs typeface="Times New Roman" pitchFamily="18" charset="0"/>
                <a:sym typeface="Symbol" pitchFamily="18" charset="2"/>
              </a:rPr>
              <a:t></a:t>
            </a:r>
            <a:r>
              <a:rPr lang="en-US" sz="2400" dirty="0">
                <a:cs typeface="Times New Roman" pitchFamily="18" charset="0"/>
              </a:rPr>
              <a:t>1 V.</a:t>
            </a:r>
            <a:r>
              <a:rPr lang="en-US" sz="2400" dirty="0">
                <a:sym typeface="Symbol" pitchFamily="18" charset="2"/>
              </a:rPr>
              <a:t> </a:t>
            </a:r>
            <a:endParaRPr lang="en-US" sz="2400" dirty="0"/>
          </a:p>
        </p:txBody>
      </p:sp>
      <p:sp>
        <p:nvSpPr>
          <p:cNvPr id="12"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328170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Accuracy</a:t>
            </a:r>
          </a:p>
        </p:txBody>
      </p:sp>
      <p:sp>
        <p:nvSpPr>
          <p:cNvPr id="19459" name="Rectangle 3"/>
          <p:cNvSpPr>
            <a:spLocks noGrp="1" noChangeArrowheads="1"/>
          </p:cNvSpPr>
          <p:nvPr>
            <p:ph type="body" idx="1"/>
          </p:nvPr>
        </p:nvSpPr>
        <p:spPr>
          <a:xfrm>
            <a:off x="762000" y="1905000"/>
            <a:ext cx="7696200" cy="1752600"/>
          </a:xfrm>
        </p:spPr>
        <p:txBody>
          <a:bodyPr/>
          <a:lstStyle/>
          <a:p>
            <a:pPr eaLnBrk="1" hangingPunct="1"/>
            <a:r>
              <a:rPr lang="en-US" b="1" u="sng" smtClean="0"/>
              <a:t>Accuracy </a:t>
            </a:r>
            <a:r>
              <a:rPr lang="en-US" b="1" smtClean="0"/>
              <a:t>=</a:t>
            </a:r>
            <a:r>
              <a:rPr lang="en-US" smtClean="0"/>
              <a:t> maximum difference that will exist between the actual value and the indicated value of the sensor</a:t>
            </a:r>
          </a:p>
          <a:p>
            <a:pPr eaLnBrk="1" hangingPunct="1"/>
            <a:endParaRPr lang="en-US" smtClean="0"/>
          </a:p>
        </p:txBody>
      </p:sp>
      <p:grpSp>
        <p:nvGrpSpPr>
          <p:cNvPr id="19460" name="Group 14"/>
          <p:cNvGrpSpPr>
            <a:grpSpLocks/>
          </p:cNvGrpSpPr>
          <p:nvPr/>
        </p:nvGrpSpPr>
        <p:grpSpPr bwMode="auto">
          <a:xfrm>
            <a:off x="3352800" y="3810000"/>
            <a:ext cx="1828800" cy="1752600"/>
            <a:chOff x="96" y="2352"/>
            <a:chExt cx="1152" cy="1104"/>
          </a:xfrm>
        </p:grpSpPr>
        <p:sp>
          <p:nvSpPr>
            <p:cNvPr id="19461" name="Freeform 5"/>
            <p:cNvSpPr>
              <a:spLocks/>
            </p:cNvSpPr>
            <p:nvPr/>
          </p:nvSpPr>
          <p:spPr bwMode="auto">
            <a:xfrm>
              <a:off x="288" y="2568"/>
              <a:ext cx="704" cy="656"/>
            </a:xfrm>
            <a:custGeom>
              <a:avLst/>
              <a:gdLst>
                <a:gd name="T0" fmla="*/ 0 w 704"/>
                <a:gd name="T1" fmla="*/ 648 h 656"/>
                <a:gd name="T2" fmla="*/ 192 w 704"/>
                <a:gd name="T3" fmla="*/ 120 h 656"/>
                <a:gd name="T4" fmla="*/ 480 w 704"/>
                <a:gd name="T5" fmla="*/ 72 h 656"/>
                <a:gd name="T6" fmla="*/ 672 w 704"/>
                <a:gd name="T7" fmla="*/ 552 h 656"/>
                <a:gd name="T8" fmla="*/ 672 w 704"/>
                <a:gd name="T9" fmla="*/ 648 h 656"/>
                <a:gd name="T10" fmla="*/ 672 w 704"/>
                <a:gd name="T11" fmla="*/ 600 h 6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04" h="656">
                  <a:moveTo>
                    <a:pt x="0" y="648"/>
                  </a:moveTo>
                  <a:cubicBezTo>
                    <a:pt x="56" y="432"/>
                    <a:pt x="112" y="216"/>
                    <a:pt x="192" y="120"/>
                  </a:cubicBezTo>
                  <a:cubicBezTo>
                    <a:pt x="272" y="24"/>
                    <a:pt x="400" y="0"/>
                    <a:pt x="480" y="72"/>
                  </a:cubicBezTo>
                  <a:cubicBezTo>
                    <a:pt x="560" y="144"/>
                    <a:pt x="640" y="456"/>
                    <a:pt x="672" y="552"/>
                  </a:cubicBezTo>
                  <a:cubicBezTo>
                    <a:pt x="704" y="648"/>
                    <a:pt x="672" y="640"/>
                    <a:pt x="672" y="648"/>
                  </a:cubicBezTo>
                  <a:cubicBezTo>
                    <a:pt x="672" y="656"/>
                    <a:pt x="672" y="628"/>
                    <a:pt x="672" y="600"/>
                  </a:cubicBezTo>
                </a:path>
              </a:pathLst>
            </a:cu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9462" name="Group 6"/>
            <p:cNvGrpSpPr>
              <a:grpSpLocks/>
            </p:cNvGrpSpPr>
            <p:nvPr/>
          </p:nvGrpSpPr>
          <p:grpSpPr bwMode="auto">
            <a:xfrm>
              <a:off x="614" y="2352"/>
              <a:ext cx="292" cy="1070"/>
              <a:chOff x="614" y="2352"/>
              <a:chExt cx="292" cy="1070"/>
            </a:xfrm>
          </p:grpSpPr>
          <p:sp>
            <p:nvSpPr>
              <p:cNvPr id="19468" name="Line 7"/>
              <p:cNvSpPr>
                <a:spLocks noChangeShapeType="1"/>
              </p:cNvSpPr>
              <p:nvPr/>
            </p:nvSpPr>
            <p:spPr bwMode="auto">
              <a:xfrm>
                <a:off x="672" y="2352"/>
                <a:ext cx="0" cy="864"/>
              </a:xfrm>
              <a:prstGeom prst="line">
                <a:avLst/>
              </a:prstGeom>
              <a:noFill/>
              <a:ln w="381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9" name="Text Box 8"/>
              <p:cNvSpPr txBox="1">
                <a:spLocks noChangeArrowheads="1"/>
              </p:cNvSpPr>
              <p:nvPr/>
            </p:nvSpPr>
            <p:spPr bwMode="auto">
              <a:xfrm>
                <a:off x="614" y="3191"/>
                <a:ext cx="2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chemeClr val="accent2"/>
                    </a:solidFill>
                  </a:rPr>
                  <a:t>Xo</a:t>
                </a:r>
              </a:p>
            </p:txBody>
          </p:sp>
        </p:grpSp>
        <p:grpSp>
          <p:nvGrpSpPr>
            <p:cNvPr id="19463" name="Group 9"/>
            <p:cNvGrpSpPr>
              <a:grpSpLocks/>
            </p:cNvGrpSpPr>
            <p:nvPr/>
          </p:nvGrpSpPr>
          <p:grpSpPr bwMode="auto">
            <a:xfrm>
              <a:off x="96" y="2352"/>
              <a:ext cx="1152" cy="1104"/>
              <a:chOff x="96" y="2352"/>
              <a:chExt cx="1152" cy="1104"/>
            </a:xfrm>
          </p:grpSpPr>
          <p:sp>
            <p:nvSpPr>
              <p:cNvPr id="19464" name="Line 10"/>
              <p:cNvSpPr>
                <a:spLocks noChangeShapeType="1"/>
              </p:cNvSpPr>
              <p:nvPr/>
            </p:nvSpPr>
            <p:spPr bwMode="auto">
              <a:xfrm>
                <a:off x="96" y="3216"/>
                <a:ext cx="1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9465" name="Group 11"/>
              <p:cNvGrpSpPr>
                <a:grpSpLocks/>
              </p:cNvGrpSpPr>
              <p:nvPr/>
            </p:nvGrpSpPr>
            <p:grpSpPr bwMode="auto">
              <a:xfrm>
                <a:off x="336" y="2352"/>
                <a:ext cx="244" cy="1104"/>
                <a:chOff x="336" y="2352"/>
                <a:chExt cx="244" cy="1104"/>
              </a:xfrm>
            </p:grpSpPr>
            <p:sp>
              <p:nvSpPr>
                <p:cNvPr id="19466" name="Line 12"/>
                <p:cNvSpPr>
                  <a:spLocks noChangeShapeType="1"/>
                </p:cNvSpPr>
                <p:nvPr/>
              </p:nvSpPr>
              <p:spPr bwMode="auto">
                <a:xfrm>
                  <a:off x="576" y="2352"/>
                  <a:ext cx="0" cy="1104"/>
                </a:xfrm>
                <a:prstGeom prst="line">
                  <a:avLst/>
                </a:prstGeom>
                <a:noFill/>
                <a:ln w="381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7" name="Text Box 13"/>
                <p:cNvSpPr txBox="1">
                  <a:spLocks noChangeArrowheads="1"/>
                </p:cNvSpPr>
                <p:nvPr/>
              </p:nvSpPr>
              <p:spPr bwMode="auto">
                <a:xfrm>
                  <a:off x="336" y="3168"/>
                  <a:ext cx="2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rgbClr val="800000"/>
                      </a:solidFill>
                    </a:rPr>
                    <a:t>Xi</a:t>
                  </a:r>
                </a:p>
              </p:txBody>
            </p:sp>
          </p:grpSp>
        </p:grpSp>
      </p:grpSp>
      <p:sp>
        <p:nvSpPr>
          <p:cNvPr id="14"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6767847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ChangeArrowheads="1"/>
          </p:cNvSpPr>
          <p:nvPr/>
        </p:nvSpPr>
        <p:spPr bwMode="auto">
          <a:xfrm>
            <a:off x="3852863" y="2709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1746" name="Object 2"/>
          <p:cNvGraphicFramePr>
            <a:graphicFrameLocks noChangeAspect="1"/>
          </p:cNvGraphicFramePr>
          <p:nvPr/>
        </p:nvGraphicFramePr>
        <p:xfrm>
          <a:off x="1143000" y="1828800"/>
          <a:ext cx="2797175" cy="2797175"/>
        </p:xfrm>
        <a:graphic>
          <a:graphicData uri="http://schemas.openxmlformats.org/presentationml/2006/ole">
            <mc:AlternateContent xmlns:mc="http://schemas.openxmlformats.org/markup-compatibility/2006">
              <mc:Choice xmlns:v="urn:schemas-microsoft-com:vml" Requires="v">
                <p:oleObj spid="_x0000_s58400" r:id="rId3" imgW="1865376" imgH="1865376" progId="Visio.Drawing.5">
                  <p:embed/>
                </p:oleObj>
              </mc:Choice>
              <mc:Fallback>
                <p:oleObj r:id="rId3" imgW="1865376" imgH="1865376"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828800"/>
                        <a:ext cx="2797175"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49" name="Rectangle 5"/>
          <p:cNvSpPr>
            <a:spLocks noChangeArrowheads="1"/>
          </p:cNvSpPr>
          <p:nvPr/>
        </p:nvSpPr>
        <p:spPr bwMode="auto">
          <a:xfrm>
            <a:off x="386715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1748" name="Object 4"/>
          <p:cNvGraphicFramePr>
            <a:graphicFrameLocks noChangeAspect="1"/>
          </p:cNvGraphicFramePr>
          <p:nvPr/>
        </p:nvGraphicFramePr>
        <p:xfrm>
          <a:off x="5334000" y="1828800"/>
          <a:ext cx="2778125" cy="2778125"/>
        </p:xfrm>
        <a:graphic>
          <a:graphicData uri="http://schemas.openxmlformats.org/presentationml/2006/ole">
            <mc:AlternateContent xmlns:mc="http://schemas.openxmlformats.org/markup-compatibility/2006">
              <mc:Choice xmlns:v="urn:schemas-microsoft-com:vml" Requires="v">
                <p:oleObj spid="_x0000_s58401" r:id="rId5" imgW="1865376" imgH="1865376" progId="Visio.Drawing.5">
                  <p:embed/>
                </p:oleObj>
              </mc:Choice>
              <mc:Fallback>
                <p:oleObj r:id="rId5" imgW="1865376" imgH="1865376" progId="Visio.Drawing.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1828800"/>
                        <a:ext cx="2778125"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0" name="Text Box 6"/>
          <p:cNvSpPr txBox="1">
            <a:spLocks noChangeArrowheads="1"/>
          </p:cNvSpPr>
          <p:nvPr/>
        </p:nvSpPr>
        <p:spPr bwMode="auto">
          <a:xfrm>
            <a:off x="533400" y="4800600"/>
            <a:ext cx="403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sp>
        <p:nvSpPr>
          <p:cNvPr id="31751" name="Text Box 7"/>
          <p:cNvSpPr txBox="1">
            <a:spLocks noChangeArrowheads="1"/>
          </p:cNvSpPr>
          <p:nvPr/>
        </p:nvSpPr>
        <p:spPr bwMode="auto">
          <a:xfrm>
            <a:off x="5334000" y="4800600"/>
            <a:ext cx="2851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sp>
        <p:nvSpPr>
          <p:cNvPr id="31752" name="Rectangle 8"/>
          <p:cNvSpPr>
            <a:spLocks noChangeArrowheads="1"/>
          </p:cNvSpPr>
          <p:nvPr/>
        </p:nvSpPr>
        <p:spPr bwMode="auto">
          <a:xfrm>
            <a:off x="0" y="5486400"/>
            <a:ext cx="914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b="1">
                <a:cs typeface="Times New Roman" pitchFamily="18" charset="0"/>
              </a:rPr>
              <a:t>Figure 1.16</a:t>
            </a:r>
            <a:r>
              <a:rPr lang="en-US" sz="2000">
                <a:cs typeface="Times New Roman" pitchFamily="18" charset="0"/>
              </a:rPr>
              <a:t> Data points with (a) low precision and (b) high precision.</a:t>
            </a:r>
            <a:r>
              <a:rPr lang="en-US" sz="2000"/>
              <a:t> </a:t>
            </a:r>
          </a:p>
        </p:txBody>
      </p:sp>
    </p:spTree>
    <p:extLst>
      <p:ext uri="{BB962C8B-B14F-4D97-AF65-F5344CB8AC3E}">
        <p14:creationId xmlns:p14="http://schemas.microsoft.com/office/powerpoint/2010/main" val="4214566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a:xfrm>
            <a:off x="468313" y="548680"/>
            <a:ext cx="8372847" cy="1143000"/>
          </a:xfrm>
        </p:spPr>
        <p:txBody>
          <a:bodyPr>
            <a:normAutofit fontScale="90000"/>
          </a:bodyPr>
          <a:lstStyle/>
          <a:p>
            <a:pPr eaLnBrk="1" hangingPunct="1"/>
            <a:r>
              <a:rPr lang="tr-TR" dirty="0" smtClean="0"/>
              <a:t>1 Kasım 2013 Gününün </a:t>
            </a:r>
            <a:r>
              <a:rPr lang="tr-TR" dirty="0"/>
              <a:t>K</a:t>
            </a:r>
            <a:r>
              <a:rPr lang="tr-TR" dirty="0" smtClean="0"/>
              <a:t>onuları</a:t>
            </a:r>
            <a:endParaRPr lang="en-US" dirty="0" smtClean="0"/>
          </a:p>
        </p:txBody>
      </p:sp>
      <p:sp>
        <p:nvSpPr>
          <p:cNvPr id="5125" name="Rectangle 3"/>
          <p:cNvSpPr>
            <a:spLocks noGrp="1" noChangeArrowheads="1"/>
          </p:cNvSpPr>
          <p:nvPr>
            <p:ph type="body" idx="1"/>
          </p:nvPr>
        </p:nvSpPr>
        <p:spPr>
          <a:xfrm>
            <a:off x="611188" y="1844824"/>
            <a:ext cx="7924800" cy="4463901"/>
          </a:xfrm>
        </p:spPr>
        <p:txBody>
          <a:bodyPr>
            <a:normAutofit/>
          </a:bodyPr>
          <a:lstStyle/>
          <a:p>
            <a:pPr marL="609600" indent="-609600" eaLnBrk="1" hangingPunct="1"/>
            <a:r>
              <a:rPr lang="tr-TR" dirty="0" smtClean="0"/>
              <a:t>İşaret işlemeyi etkileyen ölçüm sistemi parametreleri</a:t>
            </a:r>
          </a:p>
          <a:p>
            <a:pPr marL="609600" indent="-609600" eaLnBrk="1" hangingPunct="1"/>
            <a:r>
              <a:rPr lang="en-US" dirty="0" smtClean="0"/>
              <a:t>De</a:t>
            </a:r>
            <a:r>
              <a:rPr lang="tr-TR" dirty="0" smtClean="0"/>
              <a:t>ğişken direnç temelli algılayıcılar</a:t>
            </a:r>
          </a:p>
          <a:p>
            <a:pPr marL="609600" indent="-609600" eaLnBrk="1" hangingPunct="1"/>
            <a:r>
              <a:rPr lang="tr-TR" dirty="0" smtClean="0"/>
              <a:t>Endüktif algılayıcılar</a:t>
            </a:r>
          </a:p>
          <a:p>
            <a:pPr marL="609600" indent="-609600" eaLnBrk="1" hangingPunct="1"/>
            <a:r>
              <a:rPr lang="tr-TR" dirty="0" smtClean="0"/>
              <a:t>Kapasitif ve piezo elektrik algılayıcılar</a:t>
            </a:r>
          </a:p>
          <a:p>
            <a:pPr marL="609600" indent="-609600" eaLnBrk="1" hangingPunct="1"/>
            <a:r>
              <a:rPr lang="tr-TR" dirty="0" smtClean="0"/>
              <a:t>Isıl çift (</a:t>
            </a:r>
            <a:r>
              <a:rPr lang="tr-TR" dirty="0"/>
              <a:t>Thermocouple</a:t>
            </a:r>
            <a:r>
              <a:rPr lang="tr-TR" dirty="0" smtClean="0"/>
              <a:t>) </a:t>
            </a:r>
          </a:p>
          <a:p>
            <a:pPr marL="609600" indent="-609600" eaLnBrk="1" hangingPunct="1"/>
            <a:r>
              <a:rPr lang="tr-TR" dirty="0" smtClean="0"/>
              <a:t>Alan etkili algılayıcı</a:t>
            </a:r>
          </a:p>
          <a:p>
            <a:pPr marL="609600" indent="-609600" eaLnBrk="1" hangingPunct="1"/>
            <a:r>
              <a:rPr lang="tr-TR" dirty="0" smtClean="0"/>
              <a:t>Optik dönüştürücüler</a:t>
            </a:r>
          </a:p>
        </p:txBody>
      </p:sp>
      <p:sp>
        <p:nvSpPr>
          <p:cNvPr id="4"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3</a:t>
            </a:fld>
            <a:endParaRPr lang="en-US"/>
          </a:p>
        </p:txBody>
      </p:sp>
    </p:spTree>
    <p:extLst>
      <p:ext uri="{BB962C8B-B14F-4D97-AF65-F5344CB8AC3E}">
        <p14:creationId xmlns:p14="http://schemas.microsoft.com/office/powerpoint/2010/main" val="15633436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3852863" y="2709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2770" name="Object 2"/>
          <p:cNvGraphicFramePr>
            <a:graphicFrameLocks noChangeAspect="1"/>
          </p:cNvGraphicFramePr>
          <p:nvPr/>
        </p:nvGraphicFramePr>
        <p:xfrm>
          <a:off x="1143000" y="1828800"/>
          <a:ext cx="2797175" cy="2797175"/>
        </p:xfrm>
        <a:graphic>
          <a:graphicData uri="http://schemas.openxmlformats.org/presentationml/2006/ole">
            <mc:AlternateContent xmlns:mc="http://schemas.openxmlformats.org/markup-compatibility/2006">
              <mc:Choice xmlns:v="urn:schemas-microsoft-com:vml" Requires="v">
                <p:oleObj spid="_x0000_s59424" r:id="rId3" imgW="1865376" imgH="1865376" progId="Visio.Drawing.5">
                  <p:embed/>
                </p:oleObj>
              </mc:Choice>
              <mc:Fallback>
                <p:oleObj r:id="rId3" imgW="1865376" imgH="1865376"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828800"/>
                        <a:ext cx="2797175"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3" name="Rectangle 5"/>
          <p:cNvSpPr>
            <a:spLocks noChangeArrowheads="1"/>
          </p:cNvSpPr>
          <p:nvPr/>
        </p:nvSpPr>
        <p:spPr bwMode="auto">
          <a:xfrm>
            <a:off x="386715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2772" name="Object 4"/>
          <p:cNvGraphicFramePr>
            <a:graphicFrameLocks noChangeAspect="1"/>
          </p:cNvGraphicFramePr>
          <p:nvPr/>
        </p:nvGraphicFramePr>
        <p:xfrm>
          <a:off x="5257800" y="1828800"/>
          <a:ext cx="2778125" cy="2778125"/>
        </p:xfrm>
        <a:graphic>
          <a:graphicData uri="http://schemas.openxmlformats.org/presentationml/2006/ole">
            <mc:AlternateContent xmlns:mc="http://schemas.openxmlformats.org/markup-compatibility/2006">
              <mc:Choice xmlns:v="urn:schemas-microsoft-com:vml" Requires="v">
                <p:oleObj spid="_x0000_s59425" r:id="rId5" imgW="1865376" imgH="1865376" progId="Visio.Drawing.5">
                  <p:embed/>
                </p:oleObj>
              </mc:Choice>
              <mc:Fallback>
                <p:oleObj r:id="rId5" imgW="1865376" imgH="1865376" progId="Visio.Drawing.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1828800"/>
                        <a:ext cx="2778125"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4" name="Rectangle 6"/>
          <p:cNvSpPr>
            <a:spLocks noChangeArrowheads="1"/>
          </p:cNvSpPr>
          <p:nvPr/>
        </p:nvSpPr>
        <p:spPr bwMode="auto">
          <a:xfrm>
            <a:off x="0" y="5486400"/>
            <a:ext cx="914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b="1">
                <a:cs typeface="Times New Roman" pitchFamily="18" charset="0"/>
              </a:rPr>
              <a:t>Figure 1.17</a:t>
            </a:r>
            <a:r>
              <a:rPr lang="en-US" sz="2000">
                <a:cs typeface="Times New Roman" pitchFamily="18" charset="0"/>
              </a:rPr>
              <a:t> Data points with (a) low accuracy and (b) high accuracy.</a:t>
            </a:r>
            <a:r>
              <a:rPr lang="en-US" sz="2000"/>
              <a:t> </a:t>
            </a:r>
          </a:p>
        </p:txBody>
      </p:sp>
      <p:sp>
        <p:nvSpPr>
          <p:cNvPr id="32775" name="Text Box 7"/>
          <p:cNvSpPr txBox="1">
            <a:spLocks noChangeArrowheads="1"/>
          </p:cNvSpPr>
          <p:nvPr/>
        </p:nvSpPr>
        <p:spPr bwMode="auto">
          <a:xfrm>
            <a:off x="533400" y="4800600"/>
            <a:ext cx="403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sp>
        <p:nvSpPr>
          <p:cNvPr id="32776" name="Text Box 8"/>
          <p:cNvSpPr txBox="1">
            <a:spLocks noChangeArrowheads="1"/>
          </p:cNvSpPr>
          <p:nvPr/>
        </p:nvSpPr>
        <p:spPr bwMode="auto">
          <a:xfrm>
            <a:off x="5334000" y="4800600"/>
            <a:ext cx="2851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spTree>
    <p:extLst>
      <p:ext uri="{BB962C8B-B14F-4D97-AF65-F5344CB8AC3E}">
        <p14:creationId xmlns:p14="http://schemas.microsoft.com/office/powerpoint/2010/main" val="410121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9" name="Group 29"/>
          <p:cNvGrpSpPr>
            <a:grpSpLocks/>
          </p:cNvGrpSpPr>
          <p:nvPr/>
        </p:nvGrpSpPr>
        <p:grpSpPr bwMode="auto">
          <a:xfrm>
            <a:off x="0" y="5257802"/>
            <a:ext cx="9144000" cy="1200151"/>
            <a:chOff x="0" y="3312"/>
            <a:chExt cx="5760" cy="756"/>
          </a:xfrm>
        </p:grpSpPr>
        <p:sp>
          <p:nvSpPr>
            <p:cNvPr id="10245" name="Rectangle 5"/>
            <p:cNvSpPr>
              <a:spLocks noChangeArrowheads="1"/>
            </p:cNvSpPr>
            <p:nvPr/>
          </p:nvSpPr>
          <p:spPr bwMode="auto">
            <a:xfrm>
              <a:off x="0" y="3312"/>
              <a:ext cx="5760"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rIns="182880">
              <a:spAutoFit/>
            </a:bodyPr>
            <a:lstStyle/>
            <a:p>
              <a:r>
                <a:rPr lang="en-US" sz="1800" b="1" dirty="0">
                  <a:cs typeface="Times New Roman" pitchFamily="18" charset="0"/>
                </a:rPr>
                <a:t>Figure 1.19</a:t>
              </a:r>
              <a:r>
                <a:rPr lang="en-US" sz="1800" dirty="0">
                  <a:cs typeface="Times New Roman" pitchFamily="18" charset="0"/>
                </a:rPr>
                <a:t> For the normal distribution, 68% of the data lies within ±1 standard deviation. By measuring samples and averaging, we obtain the estimated </a:t>
              </a:r>
              <a:r>
                <a:rPr lang="en-US" sz="1800" dirty="0" smtClean="0">
                  <a:cs typeface="Times New Roman" pitchFamily="18" charset="0"/>
                </a:rPr>
                <a:t>mean, </a:t>
              </a:r>
              <a:r>
                <a:rPr lang="en-US" sz="1800" dirty="0">
                  <a:cs typeface="Times New Roman" pitchFamily="18" charset="0"/>
                </a:rPr>
                <a:t>which has a smaller standard deviation </a:t>
              </a:r>
              <a:r>
                <a:rPr lang="en-US" sz="1800" i="1" dirty="0" err="1">
                  <a:cs typeface="Times New Roman" pitchFamily="18" charset="0"/>
                </a:rPr>
                <a:t>s</a:t>
              </a:r>
              <a:r>
                <a:rPr lang="en-US" sz="1800" i="1" baseline="-10000" dirty="0" err="1">
                  <a:latin typeface="HELVETICA" pitchFamily="34" charset="0"/>
                  <a:cs typeface="Times New Roman" pitchFamily="18" charset="0"/>
                </a:rPr>
                <a:t>x</a:t>
              </a:r>
              <a:r>
                <a:rPr lang="en-US" sz="1800" dirty="0">
                  <a:cs typeface="Times New Roman" pitchFamily="18" charset="0"/>
                </a:rPr>
                <a:t>. </a:t>
              </a:r>
              <a:r>
                <a:rPr lang="en-US" sz="1800" dirty="0">
                  <a:cs typeface="Times New Roman" pitchFamily="18" charset="0"/>
                  <a:sym typeface="Symbol" pitchFamily="18" charset="2"/>
                </a:rPr>
                <a:t></a:t>
              </a:r>
              <a:r>
                <a:rPr lang="en-US" sz="1800" dirty="0">
                  <a:cs typeface="Times New Roman" pitchFamily="18" charset="0"/>
                </a:rPr>
                <a:t> is the tail probability that </a:t>
              </a:r>
              <a:r>
                <a:rPr lang="en-US" sz="1800" i="1" dirty="0" err="1">
                  <a:cs typeface="Times New Roman" pitchFamily="18" charset="0"/>
                  <a:sym typeface="Symbol" pitchFamily="18" charset="2"/>
                </a:rPr>
                <a:t>x</a:t>
              </a:r>
              <a:r>
                <a:rPr lang="en-US" sz="1800" baseline="-10000" dirty="0" err="1">
                  <a:latin typeface="HELVETICA" pitchFamily="34" charset="0"/>
                  <a:cs typeface="Times New Roman" pitchFamily="18" charset="0"/>
                  <a:sym typeface="Symbol" pitchFamily="18" charset="2"/>
                </a:rPr>
                <a:t>s</a:t>
              </a:r>
              <a:r>
                <a:rPr lang="en-US" sz="1800" dirty="0">
                  <a:cs typeface="Times New Roman" pitchFamily="18" charset="0"/>
                  <a:sym typeface="Symbol" pitchFamily="18" charset="2"/>
                </a:rPr>
                <a:t> does not differ from </a:t>
              </a:r>
              <a:r>
                <a:rPr lang="en-US" sz="1800" i="1" dirty="0">
                  <a:cs typeface="Times New Roman" pitchFamily="18" charset="0"/>
                  <a:sym typeface="Symbol" pitchFamily="18" charset="2"/>
                </a:rPr>
                <a:t></a:t>
              </a:r>
              <a:r>
                <a:rPr lang="en-US" sz="1800" dirty="0">
                  <a:cs typeface="Times New Roman" pitchFamily="18" charset="0"/>
                </a:rPr>
                <a:t> by more than </a:t>
              </a:r>
              <a:r>
                <a:rPr lang="en-US" sz="1800" i="1" dirty="0">
                  <a:cs typeface="Times New Roman" pitchFamily="18" charset="0"/>
                  <a:sym typeface="Symbol" pitchFamily="18" charset="2"/>
                </a:rPr>
                <a:t></a:t>
              </a:r>
              <a:r>
                <a:rPr lang="en-US" sz="1800" dirty="0">
                  <a:cs typeface="Times New Roman" pitchFamily="18" charset="0"/>
                </a:rPr>
                <a:t>.</a:t>
              </a:r>
              <a:r>
                <a:rPr lang="en-US" sz="1800" i="1" dirty="0">
                  <a:sym typeface="Symbol" pitchFamily="18" charset="2"/>
                </a:rPr>
                <a:t> </a:t>
              </a:r>
            </a:p>
          </p:txBody>
        </p:sp>
        <p:graphicFrame>
          <p:nvGraphicFramePr>
            <p:cNvPr id="10244" name="Object 4"/>
            <p:cNvGraphicFramePr>
              <a:graphicFrameLocks noChangeAspect="1"/>
            </p:cNvGraphicFramePr>
            <p:nvPr/>
          </p:nvGraphicFramePr>
          <p:xfrm>
            <a:off x="4248" y="3510"/>
            <a:ext cx="138" cy="206"/>
          </p:xfrm>
          <a:graphic>
            <a:graphicData uri="http://schemas.openxmlformats.org/presentationml/2006/ole">
              <mc:AlternateContent xmlns:mc="http://schemas.openxmlformats.org/markup-compatibility/2006">
                <mc:Choice xmlns:v="urn:schemas-microsoft-com:vml" Requires="v">
                  <p:oleObj spid="_x0000_s60493" name="Equation" r:id="rId3" imgW="152280" imgH="228600" progId="Equation.3">
                    <p:embed/>
                  </p:oleObj>
                </mc:Choice>
                <mc:Fallback>
                  <p:oleObj name="Equation" r:id="rId3" imgW="152280" imgH="228600" progId="Equation.3">
                    <p:embed/>
                    <p:pic>
                      <p:nvPicPr>
                        <p:cNvPr id="0" name=""/>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4248" y="3510"/>
                          <a:ext cx="13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10242" name="Object 2"/>
          <p:cNvGraphicFramePr>
            <a:graphicFrameLocks noChangeAspect="1"/>
          </p:cNvGraphicFramePr>
          <p:nvPr/>
        </p:nvGraphicFramePr>
        <p:xfrm>
          <a:off x="-533400" y="990600"/>
          <a:ext cx="9478963" cy="3973513"/>
        </p:xfrm>
        <a:graphic>
          <a:graphicData uri="http://schemas.openxmlformats.org/presentationml/2006/ole">
            <mc:AlternateContent xmlns:mc="http://schemas.openxmlformats.org/markup-compatibility/2006">
              <mc:Choice xmlns:v="urn:schemas-microsoft-com:vml" Requires="v">
                <p:oleObj spid="_x0000_s60494" name="VISIO" r:id="rId5" imgW="7326360" imgH="3071160" progId="Visio.Drawing.5">
                  <p:embed/>
                </p:oleObj>
              </mc:Choice>
              <mc:Fallback>
                <p:oleObj name="VISIO" r:id="rId5" imgW="7326360" imgH="3071160" progId="Visio.Drawing.5">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990600"/>
                        <a:ext cx="9478963" cy="397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7" name="Object 7"/>
          <p:cNvGraphicFramePr>
            <a:graphicFrameLocks noChangeAspect="1"/>
          </p:cNvGraphicFramePr>
          <p:nvPr/>
        </p:nvGraphicFramePr>
        <p:xfrm>
          <a:off x="6934200" y="1752600"/>
          <a:ext cx="1644650" cy="742950"/>
        </p:xfrm>
        <a:graphic>
          <a:graphicData uri="http://schemas.openxmlformats.org/presentationml/2006/ole">
            <mc:AlternateContent xmlns:mc="http://schemas.openxmlformats.org/markup-compatibility/2006">
              <mc:Choice xmlns:v="urn:schemas-microsoft-com:vml" Requires="v">
                <p:oleObj spid="_x0000_s60495" r:id="rId7" imgW="1091726" imgH="495085" progId="Equation.3">
                  <p:embed/>
                </p:oleObj>
              </mc:Choice>
              <mc:Fallback>
                <p:oleObj r:id="rId7" imgW="1091726" imgH="49508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4200" y="1752600"/>
                        <a:ext cx="16446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0" name="Rectangle 10"/>
          <p:cNvSpPr>
            <a:spLocks noChangeArrowheads="1"/>
          </p:cNvSpPr>
          <p:nvPr/>
        </p:nvSpPr>
        <p:spPr bwMode="auto">
          <a:xfrm>
            <a:off x="4281488" y="3224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0249" name="Object 9"/>
          <p:cNvGraphicFramePr>
            <a:graphicFrameLocks noChangeAspect="1"/>
          </p:cNvGraphicFramePr>
          <p:nvPr/>
        </p:nvGraphicFramePr>
        <p:xfrm>
          <a:off x="6934200" y="914400"/>
          <a:ext cx="868363" cy="612775"/>
        </p:xfrm>
        <a:graphic>
          <a:graphicData uri="http://schemas.openxmlformats.org/presentationml/2006/ole">
            <mc:AlternateContent xmlns:mc="http://schemas.openxmlformats.org/markup-compatibility/2006">
              <mc:Choice xmlns:v="urn:schemas-microsoft-com:vml" Requires="v">
                <p:oleObj spid="_x0000_s60496" r:id="rId9" imgW="583947" imgH="406224" progId="Equation.3">
                  <p:embed/>
                </p:oleObj>
              </mc:Choice>
              <mc:Fallback>
                <p:oleObj r:id="rId9" imgW="583947" imgH="406224"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34200" y="914400"/>
                        <a:ext cx="868363"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51" name="Object 11"/>
          <p:cNvGraphicFramePr>
            <a:graphicFrameLocks noChangeAspect="1"/>
          </p:cNvGraphicFramePr>
          <p:nvPr/>
        </p:nvGraphicFramePr>
        <p:xfrm>
          <a:off x="6934200" y="2817813"/>
          <a:ext cx="1928813" cy="704850"/>
        </p:xfrm>
        <a:graphic>
          <a:graphicData uri="http://schemas.openxmlformats.org/presentationml/2006/ole">
            <mc:AlternateContent xmlns:mc="http://schemas.openxmlformats.org/markup-compatibility/2006">
              <mc:Choice xmlns:v="urn:schemas-microsoft-com:vml" Requires="v">
                <p:oleObj spid="_x0000_s60497" name="Equation" r:id="rId11" imgW="1282680" imgH="469800" progId="Equation.3">
                  <p:embed/>
                </p:oleObj>
              </mc:Choice>
              <mc:Fallback>
                <p:oleObj name="Equation" r:id="rId11" imgW="1282680" imgH="4698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34200" y="2817813"/>
                        <a:ext cx="192881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94844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10249"/>
                                        </p:tgtEl>
                                        <p:attrNameLst>
                                          <p:attrName>style.visibility</p:attrName>
                                        </p:attrNameLst>
                                      </p:cBhvr>
                                      <p:to>
                                        <p:strVal val="visible"/>
                                      </p:to>
                                    </p:set>
                                    <p:anim calcmode="lin" valueType="num">
                                      <p:cBhvr additive="base">
                                        <p:cTn id="7" dur="500"/>
                                        <p:tgtEl>
                                          <p:spTgt spid="10249"/>
                                        </p:tgtEl>
                                        <p:attrNameLst>
                                          <p:attrName>ppt_x</p:attrName>
                                        </p:attrNameLst>
                                      </p:cBhvr>
                                      <p:tavLst>
                                        <p:tav tm="0">
                                          <p:val>
                                            <p:strVal val="#ppt_x-#ppt_w*1.125000"/>
                                          </p:val>
                                        </p:tav>
                                        <p:tav tm="100000">
                                          <p:val>
                                            <p:strVal val="#ppt_x"/>
                                          </p:val>
                                        </p:tav>
                                      </p:tavLst>
                                    </p:anim>
                                    <p:animEffect transition="in" filter="wipe(right)">
                                      <p:cBhvr>
                                        <p:cTn id="8" dur="500"/>
                                        <p:tgtEl>
                                          <p:spTgt spid="10249"/>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8" fill="hold" nodeType="clickEffect">
                                  <p:stCondLst>
                                    <p:cond delay="0"/>
                                  </p:stCondLst>
                                  <p:childTnLst>
                                    <p:set>
                                      <p:cBhvr>
                                        <p:cTn id="12" dur="1" fill="hold">
                                          <p:stCondLst>
                                            <p:cond delay="0"/>
                                          </p:stCondLst>
                                        </p:cTn>
                                        <p:tgtEl>
                                          <p:spTgt spid="10247"/>
                                        </p:tgtEl>
                                        <p:attrNameLst>
                                          <p:attrName>style.visibility</p:attrName>
                                        </p:attrNameLst>
                                      </p:cBhvr>
                                      <p:to>
                                        <p:strVal val="visible"/>
                                      </p:to>
                                    </p:set>
                                    <p:anim calcmode="lin" valueType="num">
                                      <p:cBhvr additive="base">
                                        <p:cTn id="13" dur="500"/>
                                        <p:tgtEl>
                                          <p:spTgt spid="10247"/>
                                        </p:tgtEl>
                                        <p:attrNameLst>
                                          <p:attrName>ppt_x</p:attrName>
                                        </p:attrNameLst>
                                      </p:cBhvr>
                                      <p:tavLst>
                                        <p:tav tm="0">
                                          <p:val>
                                            <p:strVal val="#ppt_x-#ppt_w*1.125000"/>
                                          </p:val>
                                        </p:tav>
                                        <p:tav tm="100000">
                                          <p:val>
                                            <p:strVal val="#ppt_x"/>
                                          </p:val>
                                        </p:tav>
                                      </p:tavLst>
                                    </p:anim>
                                    <p:animEffect transition="in" filter="wipe(right)">
                                      <p:cBhvr>
                                        <p:cTn id="14" dur="500"/>
                                        <p:tgtEl>
                                          <p:spTgt spid="1024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8" fill="hold" nodeType="clickEffect">
                                  <p:stCondLst>
                                    <p:cond delay="0"/>
                                  </p:stCondLst>
                                  <p:childTnLst>
                                    <p:set>
                                      <p:cBhvr>
                                        <p:cTn id="18" dur="1" fill="hold">
                                          <p:stCondLst>
                                            <p:cond delay="0"/>
                                          </p:stCondLst>
                                        </p:cTn>
                                        <p:tgtEl>
                                          <p:spTgt spid="10251"/>
                                        </p:tgtEl>
                                        <p:attrNameLst>
                                          <p:attrName>style.visibility</p:attrName>
                                        </p:attrNameLst>
                                      </p:cBhvr>
                                      <p:to>
                                        <p:strVal val="visible"/>
                                      </p:to>
                                    </p:set>
                                    <p:anim calcmode="lin" valueType="num">
                                      <p:cBhvr additive="base">
                                        <p:cTn id="19" dur="500"/>
                                        <p:tgtEl>
                                          <p:spTgt spid="10251"/>
                                        </p:tgtEl>
                                        <p:attrNameLst>
                                          <p:attrName>ppt_x</p:attrName>
                                        </p:attrNameLst>
                                      </p:cBhvr>
                                      <p:tavLst>
                                        <p:tav tm="0">
                                          <p:val>
                                            <p:strVal val="#ppt_x-#ppt_w*1.125000"/>
                                          </p:val>
                                        </p:tav>
                                        <p:tav tm="100000">
                                          <p:val>
                                            <p:strVal val="#ppt_x"/>
                                          </p:val>
                                        </p:tav>
                                      </p:tavLst>
                                    </p:anim>
                                    <p:animEffect transition="in" filter="wipe(right)">
                                      <p:cBhvr>
                                        <p:cTn id="20" dur="5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2"/>
          <p:cNvGraphicFramePr>
            <a:graphicFrameLocks noChangeAspect="1"/>
          </p:cNvGraphicFramePr>
          <p:nvPr>
            <p:extLst>
              <p:ext uri="{D42A27DB-BD31-4B8C-83A1-F6EECF244321}">
                <p14:modId xmlns:p14="http://schemas.microsoft.com/office/powerpoint/2010/main" val="1865052362"/>
              </p:ext>
            </p:extLst>
          </p:nvPr>
        </p:nvGraphicFramePr>
        <p:xfrm>
          <a:off x="683568" y="1412776"/>
          <a:ext cx="7304088" cy="3860800"/>
        </p:xfrm>
        <a:graphic>
          <a:graphicData uri="http://schemas.openxmlformats.org/presentationml/2006/ole">
            <mc:AlternateContent xmlns:mc="http://schemas.openxmlformats.org/markup-compatibility/2006">
              <mc:Choice xmlns:v="urn:schemas-microsoft-com:vml" Requires="v">
                <p:oleObj spid="_x0000_s61457" name="VISIO" r:id="rId3" imgW="4875120" imgH="2576520" progId="Visio.Drawing.5">
                  <p:embed/>
                </p:oleObj>
              </mc:Choice>
              <mc:Fallback>
                <p:oleObj name="VISIO" r:id="rId3" imgW="4875120" imgH="257652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412776"/>
                        <a:ext cx="7304088"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0" name="Rectangle 4"/>
          <p:cNvSpPr>
            <a:spLocks noChangeArrowheads="1"/>
          </p:cNvSpPr>
          <p:nvPr/>
        </p:nvSpPr>
        <p:spPr bwMode="auto">
          <a:xfrm>
            <a:off x="3967163"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4821" name="Rectangle 5"/>
          <p:cNvSpPr>
            <a:spLocks noChangeArrowheads="1"/>
          </p:cNvSpPr>
          <p:nvPr/>
        </p:nvSpPr>
        <p:spPr bwMode="auto">
          <a:xfrm>
            <a:off x="0" y="5486400"/>
            <a:ext cx="914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a:spAutoFit/>
          </a:bodyPr>
          <a:lstStyle/>
          <a:p>
            <a:pPr algn="ctr"/>
            <a:r>
              <a:rPr lang="en-US" sz="2000" b="1">
                <a:cs typeface="Times New Roman" pitchFamily="18" charset="0"/>
              </a:rPr>
              <a:t>Figure 1.20</a:t>
            </a:r>
            <a:r>
              <a:rPr lang="en-US" sz="2000">
                <a:cs typeface="Times New Roman" pitchFamily="18" charset="0"/>
              </a:rPr>
              <a:t> A typical Poisson distribution for </a:t>
            </a:r>
            <a:r>
              <a:rPr lang="en-US" sz="2000" i="1">
                <a:cs typeface="Times New Roman" pitchFamily="18" charset="0"/>
              </a:rPr>
              <a:t>m</a:t>
            </a:r>
            <a:r>
              <a:rPr lang="en-US" sz="2000">
                <a:cs typeface="Times New Roman" pitchFamily="18" charset="0"/>
              </a:rPr>
              <a:t> = 3.</a:t>
            </a:r>
            <a:r>
              <a:rPr lang="en-US" sz="2000"/>
              <a:t> </a:t>
            </a:r>
          </a:p>
        </p:txBody>
      </p:sp>
    </p:spTree>
    <p:extLst>
      <p:ext uri="{BB962C8B-B14F-4D97-AF65-F5344CB8AC3E}">
        <p14:creationId xmlns:p14="http://schemas.microsoft.com/office/powerpoint/2010/main" val="5033018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029" name="Group 189"/>
          <p:cNvGraphicFramePr>
            <a:graphicFrameLocks noGrp="1"/>
          </p:cNvGraphicFramePr>
          <p:nvPr>
            <p:extLst>
              <p:ext uri="{D42A27DB-BD31-4B8C-83A1-F6EECF244321}">
                <p14:modId xmlns:p14="http://schemas.microsoft.com/office/powerpoint/2010/main" val="756208606"/>
              </p:ext>
            </p:extLst>
          </p:nvPr>
        </p:nvGraphicFramePr>
        <p:xfrm>
          <a:off x="1162050" y="1905000"/>
          <a:ext cx="6819900" cy="2216150"/>
        </p:xfrm>
        <a:graphic>
          <a:graphicData uri="http://schemas.openxmlformats.org/drawingml/2006/table">
            <a:tbl>
              <a:tblPr/>
              <a:tblGrid>
                <a:gridCol w="1790700"/>
                <a:gridCol w="2541588"/>
                <a:gridCol w="2487612"/>
              </a:tblGrid>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HELVETICA" pitchFamily="34" charset="0"/>
                        </a:rPr>
                        <a:t>Conclusion</a:t>
                      </a:r>
                    </a:p>
                  </a:txBody>
                  <a:tcPr anchor="ctr"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smtClean="0">
                          <a:ln>
                            <a:noFill/>
                          </a:ln>
                          <a:solidFill>
                            <a:schemeClr val="tx1"/>
                          </a:solidFill>
                          <a:effectLst/>
                          <a:latin typeface="HELVETICA" pitchFamily="34" charset="0"/>
                        </a:rPr>
                        <a:t>Real situation</a:t>
                      </a:r>
                    </a:p>
                  </a:txBody>
                  <a:tcPr anchor="ctr" horzOverflow="overflow">
                    <a:lnL w="12700"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397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HELVETICA" pitchFamily="34"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1" u="none" strike="noStrike" cap="none" normalizeH="0" baseline="0" smtClean="0">
                          <a:ln>
                            <a:noFill/>
                          </a:ln>
                          <a:solidFill>
                            <a:schemeClr val="tx1"/>
                          </a:solidFill>
                          <a:effectLst/>
                          <a:latin typeface="HELVETICA" pitchFamily="34" charset="0"/>
                          <a:cs typeface="Times New Roman" pitchFamily="18" charset="0"/>
                        </a:rPr>
                        <a:t>H</a:t>
                      </a:r>
                      <a:r>
                        <a:rPr kumimoji="0" lang="en-US" sz="2000" b="0" i="0" u="none" strike="noStrike" cap="none" normalizeH="0" baseline="-25000" smtClean="0">
                          <a:ln>
                            <a:noFill/>
                          </a:ln>
                          <a:solidFill>
                            <a:schemeClr val="tx1"/>
                          </a:solidFill>
                          <a:effectLst/>
                          <a:latin typeface="HELVETICA" pitchFamily="34" charset="0"/>
                          <a:cs typeface="Times New Roman" pitchFamily="18" charset="0"/>
                        </a:rPr>
                        <a:t>0</a:t>
                      </a:r>
                      <a:r>
                        <a:rPr kumimoji="0" lang="en-US" sz="2000" b="0" i="0" u="none" strike="noStrike" cap="none" normalizeH="0" baseline="0" smtClean="0">
                          <a:ln>
                            <a:noFill/>
                          </a:ln>
                          <a:solidFill>
                            <a:schemeClr val="tx1"/>
                          </a:solidFill>
                          <a:effectLst/>
                          <a:latin typeface="HELVETICA" pitchFamily="34" charset="0"/>
                          <a:cs typeface="Times New Roman" pitchFamily="18" charset="0"/>
                        </a:rPr>
                        <a:t> true</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1" u="none" strike="noStrike" cap="none" normalizeH="0" baseline="0" smtClean="0">
                          <a:ln>
                            <a:noFill/>
                          </a:ln>
                          <a:solidFill>
                            <a:schemeClr val="tx1"/>
                          </a:solidFill>
                          <a:effectLst/>
                          <a:latin typeface="HELVETICA" pitchFamily="34" charset="0"/>
                          <a:cs typeface="Times New Roman" pitchFamily="18" charset="0"/>
                        </a:rPr>
                        <a:t>H</a:t>
                      </a:r>
                      <a:r>
                        <a:rPr kumimoji="0" lang="en-US" sz="2000" b="0" i="0" u="none" strike="noStrike" cap="none" normalizeH="0" baseline="-25000" smtClean="0">
                          <a:ln>
                            <a:noFill/>
                          </a:ln>
                          <a:solidFill>
                            <a:schemeClr val="tx1"/>
                          </a:solidFill>
                          <a:effectLst/>
                          <a:latin typeface="HELVETICA" pitchFamily="34" charset="0"/>
                          <a:cs typeface="Times New Roman" pitchFamily="18" charset="0"/>
                        </a:rPr>
                        <a:t>a</a:t>
                      </a:r>
                      <a:r>
                        <a:rPr kumimoji="0" lang="en-US" sz="2000" b="0" i="0" u="none" strike="noStrike" cap="none" normalizeH="0" baseline="0" smtClean="0">
                          <a:ln>
                            <a:noFill/>
                          </a:ln>
                          <a:solidFill>
                            <a:schemeClr val="tx1"/>
                          </a:solidFill>
                          <a:effectLst/>
                          <a:latin typeface="HELVETICA" pitchFamily="34" charset="0"/>
                          <a:cs typeface="Times New Roman" pitchFamily="18" charset="0"/>
                        </a:rPr>
                        <a:t> true</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Accept </a:t>
                      </a:r>
                      <a:r>
                        <a:rPr kumimoji="0" lang="en-US" sz="2000" b="0" i="1" u="none" strike="noStrike" cap="none" normalizeH="0" baseline="0" smtClean="0">
                          <a:ln>
                            <a:noFill/>
                          </a:ln>
                          <a:solidFill>
                            <a:schemeClr val="tx1"/>
                          </a:solidFill>
                          <a:effectLst/>
                          <a:latin typeface="HELVETICA" pitchFamily="34" charset="0"/>
                          <a:cs typeface="Times New Roman" pitchFamily="18" charset="0"/>
                        </a:rPr>
                        <a:t>H</a:t>
                      </a:r>
                      <a:r>
                        <a:rPr kumimoji="0" lang="en-US" sz="2000" b="0" i="0" u="none" strike="noStrike" cap="none" normalizeH="0" baseline="-25000" smtClean="0">
                          <a:ln>
                            <a:noFill/>
                          </a:ln>
                          <a:solidFill>
                            <a:schemeClr val="tx1"/>
                          </a:solidFill>
                          <a:effectLst/>
                          <a:latin typeface="HELVETICA" pitchFamily="34" charset="0"/>
                          <a:cs typeface="Times New Roman" pitchFamily="18" charset="0"/>
                        </a:rPr>
                        <a:t>0</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Correct decision</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Type II error, </a:t>
                      </a:r>
                      <a:r>
                        <a:rPr kumimoji="0" lang="en-US" sz="2000" b="0" i="1" u="none" strike="noStrike" cap="none" normalizeH="0" baseline="0" smtClean="0">
                          <a:ln>
                            <a:noFill/>
                          </a:ln>
                          <a:solidFill>
                            <a:schemeClr val="tx1"/>
                          </a:solidFill>
                          <a:effectLst/>
                          <a:latin typeface="HELVETICA" pitchFamily="34" charset="0"/>
                          <a:cs typeface="Times New Roman" pitchFamily="18" charset="0"/>
                        </a:rPr>
                        <a:t>p</a:t>
                      </a:r>
                      <a:r>
                        <a:rPr kumimoji="0" lang="en-US" sz="2000" b="0" i="0" u="none" strike="noStrike" cap="none" normalizeH="0" baseline="0" smtClean="0">
                          <a:ln>
                            <a:noFill/>
                          </a:ln>
                          <a:solidFill>
                            <a:schemeClr val="tx1"/>
                          </a:solidFill>
                          <a:effectLst/>
                          <a:latin typeface="HELVETICA" pitchFamily="34" charset="0"/>
                          <a:cs typeface="Times New Roman" pitchFamily="18" charset="0"/>
                        </a:rPr>
                        <a:t> = </a:t>
                      </a:r>
                      <a:r>
                        <a:rPr kumimoji="0" lang="en-US" sz="2000" b="0" i="1" u="none" strike="noStrike" cap="none" normalizeH="0" baseline="0" smtClean="0">
                          <a:ln>
                            <a:noFill/>
                          </a:ln>
                          <a:solidFill>
                            <a:schemeClr val="tx1"/>
                          </a:solidFill>
                          <a:effectLst/>
                          <a:latin typeface="Symbol" pitchFamily="18" charset="2"/>
                          <a:cs typeface="Times New Roman" pitchFamily="18" charset="0"/>
                        </a:rPr>
                        <a:t>b</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9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Reject </a:t>
                      </a:r>
                      <a:r>
                        <a:rPr kumimoji="0" lang="en-US" sz="2000" b="0" i="1" u="none" strike="noStrike" cap="none" normalizeH="0" baseline="0" smtClean="0">
                          <a:ln>
                            <a:noFill/>
                          </a:ln>
                          <a:solidFill>
                            <a:schemeClr val="tx1"/>
                          </a:solidFill>
                          <a:effectLst/>
                          <a:latin typeface="HELVETICA" pitchFamily="34" charset="0"/>
                          <a:cs typeface="Times New Roman" pitchFamily="18" charset="0"/>
                        </a:rPr>
                        <a:t>H</a:t>
                      </a:r>
                      <a:r>
                        <a:rPr kumimoji="0" lang="en-US" sz="2000" b="0" i="0" u="none" strike="noStrike" cap="none" normalizeH="0" baseline="-25000" smtClean="0">
                          <a:ln>
                            <a:noFill/>
                          </a:ln>
                          <a:solidFill>
                            <a:schemeClr val="tx1"/>
                          </a:solidFill>
                          <a:effectLst/>
                          <a:latin typeface="HELVETICA" pitchFamily="34" charset="0"/>
                          <a:cs typeface="Times New Roman" pitchFamily="18" charset="0"/>
                        </a:rPr>
                        <a:t>0</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sym typeface="Symbol" pitchFamily="18" charset="2"/>
                        </a:rPr>
                        <a:t>Type I error, </a:t>
                      </a:r>
                      <a:r>
                        <a:rPr kumimoji="0" lang="en-US" sz="2000" b="0" i="1" u="none" strike="noStrike" cap="none" normalizeH="0" baseline="0" smtClean="0">
                          <a:ln>
                            <a:noFill/>
                          </a:ln>
                          <a:solidFill>
                            <a:schemeClr val="tx1"/>
                          </a:solidFill>
                          <a:effectLst/>
                          <a:latin typeface="HELVETICA" pitchFamily="34" charset="0"/>
                          <a:sym typeface="Symbol" pitchFamily="18" charset="2"/>
                        </a:rPr>
                        <a:t>p</a:t>
                      </a:r>
                      <a:r>
                        <a:rPr kumimoji="0" lang="en-US" sz="2000" b="0" i="0" u="none" strike="noStrike" cap="none" normalizeH="0" baseline="0" smtClean="0">
                          <a:ln>
                            <a:noFill/>
                          </a:ln>
                          <a:solidFill>
                            <a:schemeClr val="tx1"/>
                          </a:solidFill>
                          <a:effectLst/>
                          <a:latin typeface="HELVETICA" pitchFamily="34" charset="0"/>
                          <a:sym typeface="Symbol" pitchFamily="18" charset="2"/>
                        </a:rPr>
                        <a:t> = </a:t>
                      </a:r>
                      <a:r>
                        <a:rPr kumimoji="0" lang="en-US" sz="2000" b="0" i="1" u="none" strike="noStrike" cap="none" normalizeH="0" baseline="0" smtClean="0">
                          <a:ln>
                            <a:noFill/>
                          </a:ln>
                          <a:solidFill>
                            <a:schemeClr val="tx1"/>
                          </a:solidFill>
                          <a:effectLst/>
                          <a:latin typeface="Symbol" pitchFamily="18" charset="2"/>
                          <a:sym typeface="Symbol" pitchFamily="18" charset="2"/>
                        </a:rPr>
                        <a:t>a</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cs typeface="Times New Roman" pitchFamily="18" charset="0"/>
                        </a:rPr>
                        <a:t>Correct decision</a:t>
                      </a:r>
                      <a:endParaRPr kumimoji="0" lang="en-US" sz="2000" b="0" i="0" u="none" strike="noStrike" cap="none" normalizeH="0" baseline="0" dirty="0" smtClean="0">
                        <a:ln>
                          <a:noFill/>
                        </a:ln>
                        <a:solidFill>
                          <a:schemeClr val="tx1"/>
                        </a:solidFill>
                        <a:effectLst/>
                        <a:latin typeface="Symbol" pitchFamily="18" charset="2"/>
                        <a:sym typeface="Symbol" pitchFamily="18" charset="2"/>
                      </a:endParaRPr>
                    </a:p>
                  </a:txBody>
                  <a:tcPr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5870" name="Rectangle 30"/>
          <p:cNvSpPr>
            <a:spLocks noChangeArrowheads="1"/>
          </p:cNvSpPr>
          <p:nvPr/>
        </p:nvSpPr>
        <p:spPr bwMode="auto">
          <a:xfrm>
            <a:off x="0" y="5257800"/>
            <a:ext cx="914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b="1">
                <a:cs typeface="Times New Roman" pitchFamily="18" charset="0"/>
              </a:rPr>
              <a:t>Table 1.8</a:t>
            </a:r>
            <a:r>
              <a:rPr lang="en-US" sz="2000">
                <a:cs typeface="Times New Roman" pitchFamily="18" charset="0"/>
              </a:rPr>
              <a:t> The four outcomes of hypothesis testing.</a:t>
            </a:r>
            <a:r>
              <a:rPr lang="en-US" sz="2000"/>
              <a:t> </a:t>
            </a:r>
          </a:p>
        </p:txBody>
      </p:sp>
    </p:spTree>
    <p:extLst>
      <p:ext uri="{BB962C8B-B14F-4D97-AF65-F5344CB8AC3E}">
        <p14:creationId xmlns:p14="http://schemas.microsoft.com/office/powerpoint/2010/main" val="845407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936" name="Group 72"/>
          <p:cNvGraphicFramePr>
            <a:graphicFrameLocks noGrp="1"/>
          </p:cNvGraphicFramePr>
          <p:nvPr>
            <p:extLst>
              <p:ext uri="{D42A27DB-BD31-4B8C-83A1-F6EECF244321}">
                <p14:modId xmlns:p14="http://schemas.microsoft.com/office/powerpoint/2010/main" val="3030578200"/>
              </p:ext>
            </p:extLst>
          </p:nvPr>
        </p:nvGraphicFramePr>
        <p:xfrm>
          <a:off x="1123950" y="1981200"/>
          <a:ext cx="6896100" cy="2216150"/>
        </p:xfrm>
        <a:graphic>
          <a:graphicData uri="http://schemas.openxmlformats.org/drawingml/2006/table">
            <a:tbl>
              <a:tblPr/>
              <a:tblGrid>
                <a:gridCol w="1743075"/>
                <a:gridCol w="2638425"/>
                <a:gridCol w="2514600"/>
              </a:tblGrid>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HELVETICA" pitchFamily="34" charset="0"/>
                        </a:rPr>
                        <a:t>Test result</a:t>
                      </a:r>
                    </a:p>
                  </a:txBody>
                  <a:tcPr anchor="ctr"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HELVETICA" pitchFamily="34" charset="0"/>
                        </a:rPr>
                        <a:t>Has condition?</a:t>
                      </a:r>
                    </a:p>
                  </a:txBody>
                  <a:tcPr anchor="ctr" horzOverflow="overflow">
                    <a:lnL w="12700"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397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endParaRPr kumimoji="0" lang="en-US" sz="2000" b="0" i="0" u="none" strike="noStrike" cap="none" normalizeH="0" baseline="0" smtClean="0">
                        <a:ln>
                          <a:noFill/>
                        </a:ln>
                        <a:solidFill>
                          <a:schemeClr val="tx1"/>
                        </a:solidFill>
                        <a:effectLst/>
                        <a:latin typeface="HELVETICA" pitchFamily="34"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No</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Yes</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Negative</a:t>
                      </a:r>
                      <a:endParaRPr kumimoji="0" lang="en-US" sz="2000" b="0" i="0" u="none" strike="noStrike" cap="none" normalizeH="0" baseline="-25000" smtClean="0">
                        <a:ln>
                          <a:noFill/>
                        </a:ln>
                        <a:solidFill>
                          <a:schemeClr val="tx1"/>
                        </a:solidFill>
                        <a:effectLst/>
                        <a:latin typeface="HELVETICA" pitchFamily="34" charset="0"/>
                        <a:cs typeface="Times New Roman" pitchFamily="18"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True negative (TN)</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False negative (FN)</a:t>
                      </a:r>
                      <a:endParaRPr kumimoji="0" lang="en-US" sz="2000" b="0" i="1" u="none" strike="noStrike" cap="none" normalizeH="0" baseline="0" smtClean="0">
                        <a:ln>
                          <a:noFill/>
                        </a:ln>
                        <a:solidFill>
                          <a:schemeClr val="tx1"/>
                        </a:solidFill>
                        <a:effectLst/>
                        <a:latin typeface="Symbol" pitchFamily="18" charset="2"/>
                        <a:cs typeface="Times New Roman" pitchFamily="18"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9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Postitive</a:t>
                      </a:r>
                      <a:endParaRPr kumimoji="0" lang="en-US" sz="2000" b="0" i="0" u="none" strike="noStrike" cap="none" normalizeH="0" baseline="-25000" smtClean="0">
                        <a:ln>
                          <a:noFill/>
                        </a:ln>
                        <a:solidFill>
                          <a:schemeClr val="tx1"/>
                        </a:solidFill>
                        <a:effectLst/>
                        <a:latin typeface="HELVETICA" pitchFamily="34" charset="0"/>
                        <a:cs typeface="Times New Roman" pitchFamily="18" charset="0"/>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sym typeface="Symbol" pitchFamily="18" charset="2"/>
                        </a:rPr>
                        <a:t>False positive (FP)</a:t>
                      </a:r>
                      <a:endParaRPr kumimoji="0" lang="en-US" sz="2000" b="0" i="1" u="none" strike="noStrike" cap="none" normalizeH="0" baseline="0" smtClean="0">
                        <a:ln>
                          <a:noFill/>
                        </a:ln>
                        <a:solidFill>
                          <a:schemeClr val="tx1"/>
                        </a:solidFill>
                        <a:effectLst/>
                        <a:latin typeface="Symbol" pitchFamily="18" charset="2"/>
                        <a:sym typeface="Symbol" pitchFamily="18" charset="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cs typeface="Times New Roman" pitchFamily="18" charset="0"/>
                        </a:rPr>
                        <a:t>True positive (TP)</a:t>
                      </a:r>
                      <a:endParaRPr kumimoji="0" lang="en-US" sz="2000" b="0" i="0" u="none" strike="noStrike" cap="none" normalizeH="0" baseline="0" dirty="0" smtClean="0">
                        <a:ln>
                          <a:noFill/>
                        </a:ln>
                        <a:solidFill>
                          <a:schemeClr val="tx1"/>
                        </a:solidFill>
                        <a:effectLst/>
                        <a:latin typeface="Symbol" pitchFamily="18" charset="2"/>
                        <a:sym typeface="Symbol" pitchFamily="18" charset="2"/>
                      </a:endParaRPr>
                    </a:p>
                  </a:txBody>
                  <a:tcPr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887" name="Rectangle 23"/>
          <p:cNvSpPr>
            <a:spLocks noChangeArrowheads="1"/>
          </p:cNvSpPr>
          <p:nvPr/>
        </p:nvSpPr>
        <p:spPr bwMode="auto">
          <a:xfrm>
            <a:off x="0" y="5257800"/>
            <a:ext cx="914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b="1">
                <a:cs typeface="Times New Roman" pitchFamily="18" charset="0"/>
              </a:rPr>
              <a:t>Table 1.9</a:t>
            </a:r>
            <a:r>
              <a:rPr lang="en-US" sz="2000">
                <a:cs typeface="Times New Roman" pitchFamily="18" charset="0"/>
              </a:rPr>
              <a:t> Equivalent table of Table 1.8 for results relating to a condition or disease.</a:t>
            </a:r>
            <a:endParaRPr lang="en-US" sz="2000"/>
          </a:p>
        </p:txBody>
      </p:sp>
    </p:spTree>
    <p:extLst>
      <p:ext uri="{BB962C8B-B14F-4D97-AF65-F5344CB8AC3E}">
        <p14:creationId xmlns:p14="http://schemas.microsoft.com/office/powerpoint/2010/main" val="33733508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ChangeArrowheads="1"/>
          </p:cNvSpPr>
          <p:nvPr/>
        </p:nvSpPr>
        <p:spPr bwMode="auto">
          <a:xfrm>
            <a:off x="2338388" y="2276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7890" name="Object 2"/>
          <p:cNvGraphicFramePr>
            <a:graphicFrameLocks noChangeAspect="1"/>
          </p:cNvGraphicFramePr>
          <p:nvPr>
            <p:extLst>
              <p:ext uri="{D42A27DB-BD31-4B8C-83A1-F6EECF244321}">
                <p14:modId xmlns:p14="http://schemas.microsoft.com/office/powerpoint/2010/main" val="2188706874"/>
              </p:ext>
            </p:extLst>
          </p:nvPr>
        </p:nvGraphicFramePr>
        <p:xfrm>
          <a:off x="101600" y="980728"/>
          <a:ext cx="8940800" cy="4613275"/>
        </p:xfrm>
        <a:graphic>
          <a:graphicData uri="http://schemas.openxmlformats.org/presentationml/2006/ole">
            <mc:AlternateContent xmlns:mc="http://schemas.openxmlformats.org/markup-compatibility/2006">
              <mc:Choice xmlns:v="urn:schemas-microsoft-com:vml" Requires="v">
                <p:oleObj spid="_x0000_s62481" name="VISIO" r:id="rId3" imgW="4468680" imgH="2309760" progId="Visio.Drawing.5">
                  <p:embed/>
                </p:oleObj>
              </mc:Choice>
              <mc:Fallback>
                <p:oleObj name="VISIO" r:id="rId3" imgW="4468680" imgH="230976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0" y="980728"/>
                        <a:ext cx="8940800"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2" name="Rectangle 4"/>
          <p:cNvSpPr>
            <a:spLocks noChangeArrowheads="1"/>
          </p:cNvSpPr>
          <p:nvPr/>
        </p:nvSpPr>
        <p:spPr bwMode="auto">
          <a:xfrm>
            <a:off x="0" y="5715000"/>
            <a:ext cx="914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a:spAutoFit/>
          </a:bodyPr>
          <a:lstStyle/>
          <a:p>
            <a:r>
              <a:rPr lang="en-US" sz="2000" b="1">
                <a:cs typeface="Times New Roman" pitchFamily="18" charset="0"/>
              </a:rPr>
              <a:t>Figure 1.21</a:t>
            </a:r>
            <a:r>
              <a:rPr lang="en-US" sz="2000">
                <a:cs typeface="Times New Roman" pitchFamily="18" charset="0"/>
              </a:rPr>
              <a:t> The test result threshold is set to minimize false positives and false negatives.</a:t>
            </a:r>
            <a:r>
              <a:rPr lang="en-US" sz="2000"/>
              <a:t> </a:t>
            </a:r>
          </a:p>
        </p:txBody>
      </p:sp>
    </p:spTree>
    <p:extLst>
      <p:ext uri="{BB962C8B-B14F-4D97-AF65-F5344CB8AC3E}">
        <p14:creationId xmlns:p14="http://schemas.microsoft.com/office/powerpoint/2010/main" val="5192155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2"/>
          <p:cNvSpPr/>
          <p:nvPr/>
        </p:nvSpPr>
        <p:spPr bwMode="auto">
          <a:xfrm>
            <a:off x="6228184" y="5092120"/>
            <a:ext cx="936104" cy="72937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ight Arrow 11"/>
          <p:cNvSpPr/>
          <p:nvPr/>
        </p:nvSpPr>
        <p:spPr bwMode="auto">
          <a:xfrm>
            <a:off x="2655029" y="5157192"/>
            <a:ext cx="1368152" cy="72937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p:nvPr/>
        </p:nvSpPr>
        <p:spPr bwMode="auto">
          <a:xfrm>
            <a:off x="4023181" y="5085184"/>
            <a:ext cx="2205003" cy="80138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Title 1"/>
          <p:cNvSpPr>
            <a:spLocks noGrp="1"/>
          </p:cNvSpPr>
          <p:nvPr>
            <p:ph type="title"/>
          </p:nvPr>
        </p:nvSpPr>
        <p:spPr/>
        <p:txBody>
          <a:bodyPr/>
          <a:lstStyle/>
          <a:p>
            <a:r>
              <a:rPr lang="tr-TR" dirty="0" smtClean="0"/>
              <a:t>Giriş Empedansı</a:t>
            </a:r>
            <a:endParaRPr lang="en-US" dirty="0"/>
          </a:p>
        </p:txBody>
      </p:sp>
      <p:sp>
        <p:nvSpPr>
          <p:cNvPr id="3" name="Content Placeholder 2"/>
          <p:cNvSpPr>
            <a:spLocks noGrp="1"/>
          </p:cNvSpPr>
          <p:nvPr>
            <p:ph idx="1"/>
          </p:nvPr>
        </p:nvSpPr>
        <p:spPr>
          <a:xfrm>
            <a:off x="468313" y="1628800"/>
            <a:ext cx="8229600" cy="3484984"/>
          </a:xfrm>
        </p:spPr>
        <p:txBody>
          <a:bodyPr/>
          <a:lstStyle/>
          <a:p>
            <a:r>
              <a:rPr lang="tr-TR" dirty="0" smtClean="0"/>
              <a:t>X</a:t>
            </a:r>
            <a:r>
              <a:rPr lang="tr-TR" sz="2400" dirty="0" smtClean="0"/>
              <a:t>d1</a:t>
            </a:r>
            <a:r>
              <a:rPr lang="tr-TR" dirty="0" smtClean="0"/>
              <a:t> – baskı (efor) değişkeni</a:t>
            </a:r>
          </a:p>
          <a:p>
            <a:r>
              <a:rPr lang="tr-TR" dirty="0" smtClean="0"/>
              <a:t>X</a:t>
            </a:r>
            <a:r>
              <a:rPr lang="tr-TR" sz="2400" dirty="0" smtClean="0"/>
              <a:t>d2</a:t>
            </a:r>
            <a:r>
              <a:rPr lang="tr-TR" dirty="0" smtClean="0"/>
              <a:t> </a:t>
            </a:r>
            <a:r>
              <a:rPr lang="tr-TR" dirty="0"/>
              <a:t>– </a:t>
            </a:r>
            <a:r>
              <a:rPr lang="tr-TR" dirty="0" smtClean="0"/>
              <a:t>akış (flow) değişkeni</a:t>
            </a:r>
          </a:p>
          <a:p>
            <a:r>
              <a:rPr lang="tr-TR" dirty="0"/>
              <a:t>X</a:t>
            </a:r>
            <a:r>
              <a:rPr lang="tr-TR" sz="2400" dirty="0"/>
              <a:t>d1</a:t>
            </a:r>
            <a:r>
              <a:rPr lang="tr-TR" dirty="0"/>
              <a:t> </a:t>
            </a:r>
            <a:r>
              <a:rPr lang="tr-TR" dirty="0" smtClean="0"/>
              <a:t>x X</a:t>
            </a:r>
            <a:r>
              <a:rPr lang="tr-TR" sz="2400" dirty="0" smtClean="0"/>
              <a:t>d2</a:t>
            </a:r>
            <a:r>
              <a:rPr lang="tr-TR" dirty="0" smtClean="0"/>
              <a:t> </a:t>
            </a:r>
            <a:r>
              <a:rPr lang="tr-TR" dirty="0"/>
              <a:t>– </a:t>
            </a:r>
            <a:r>
              <a:rPr lang="tr-TR" dirty="0" smtClean="0"/>
              <a:t>güç boyutunda</a:t>
            </a:r>
            <a:endParaRPr lang="tr-TR" dirty="0"/>
          </a:p>
          <a:p>
            <a:r>
              <a:rPr lang="tr-TR" dirty="0" smtClean="0"/>
              <a:t>Z</a:t>
            </a:r>
            <a:r>
              <a:rPr lang="tr-TR" sz="2400" dirty="0" smtClean="0"/>
              <a:t>x</a:t>
            </a:r>
            <a:r>
              <a:rPr lang="tr-TR" dirty="0" smtClean="0"/>
              <a:t> = </a:t>
            </a:r>
            <a:r>
              <a:rPr lang="tr-TR" dirty="0"/>
              <a:t>X</a:t>
            </a:r>
            <a:r>
              <a:rPr lang="tr-TR" sz="2400" dirty="0"/>
              <a:t>d1</a:t>
            </a:r>
            <a:r>
              <a:rPr lang="tr-TR" dirty="0"/>
              <a:t> </a:t>
            </a:r>
            <a:r>
              <a:rPr lang="tr-TR" dirty="0" smtClean="0"/>
              <a:t>(baskı) / X</a:t>
            </a:r>
            <a:r>
              <a:rPr lang="tr-TR" sz="2400" dirty="0" smtClean="0"/>
              <a:t>d2</a:t>
            </a:r>
            <a:r>
              <a:rPr lang="tr-TR" dirty="0" smtClean="0"/>
              <a:t> (akış) – giriş empedansı</a:t>
            </a:r>
          </a:p>
          <a:p>
            <a:r>
              <a:rPr lang="tr-TR" dirty="0" smtClean="0"/>
              <a:t>Y</a:t>
            </a:r>
            <a:r>
              <a:rPr lang="tr-TR" sz="2400" dirty="0" smtClean="0"/>
              <a:t>x</a:t>
            </a:r>
            <a:r>
              <a:rPr lang="tr-TR" dirty="0" smtClean="0"/>
              <a:t> = 1 / Z</a:t>
            </a:r>
            <a:r>
              <a:rPr lang="tr-TR" sz="2400" dirty="0" smtClean="0"/>
              <a:t>x</a:t>
            </a:r>
            <a:r>
              <a:rPr lang="tr-TR" dirty="0" smtClean="0"/>
              <a:t> </a:t>
            </a:r>
            <a:r>
              <a:rPr lang="tr-TR" dirty="0"/>
              <a:t>– </a:t>
            </a:r>
            <a:r>
              <a:rPr lang="tr-TR" dirty="0" smtClean="0"/>
              <a:t>giriş admitansı</a:t>
            </a:r>
            <a:endParaRPr lang="tr-TR" dirty="0"/>
          </a:p>
        </p:txBody>
      </p:sp>
      <p:sp>
        <p:nvSpPr>
          <p:cNvPr id="4" name="Rectangle 4"/>
          <p:cNvSpPr>
            <a:spLocks noChangeArrowheads="1"/>
          </p:cNvSpPr>
          <p:nvPr/>
        </p:nvSpPr>
        <p:spPr bwMode="auto">
          <a:xfrm>
            <a:off x="468313" y="1412776"/>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5" name="Slide Number Placeholder 4"/>
          <p:cNvSpPr>
            <a:spLocks noGrp="1"/>
          </p:cNvSpPr>
          <p:nvPr>
            <p:ph type="sldNum" sz="quarter" idx="12"/>
          </p:nvPr>
        </p:nvSpPr>
        <p:spPr/>
        <p:txBody>
          <a:bodyPr/>
          <a:lstStyle/>
          <a:p>
            <a:pPr>
              <a:defRPr/>
            </a:pPr>
            <a:fld id="{E0467A51-A3D6-4F6A-9B79-4D13BA45D146}" type="slidenum">
              <a:rPr lang="ar-SA" smtClean="0"/>
              <a:pPr>
                <a:defRPr/>
              </a:pPr>
              <a:t>36</a:t>
            </a:fld>
            <a:endParaRPr lang="en-US"/>
          </a:p>
        </p:txBody>
      </p:sp>
      <p:sp>
        <p:nvSpPr>
          <p:cNvPr id="6" name="TextBox 5"/>
          <p:cNvSpPr txBox="1"/>
          <p:nvPr/>
        </p:nvSpPr>
        <p:spPr>
          <a:xfrm>
            <a:off x="4648628" y="5287715"/>
            <a:ext cx="954107" cy="369332"/>
          </a:xfrm>
          <a:prstGeom prst="rect">
            <a:avLst/>
          </a:prstGeom>
          <a:noFill/>
        </p:spPr>
        <p:txBody>
          <a:bodyPr wrap="none" rtlCol="0">
            <a:spAutoFit/>
          </a:bodyPr>
          <a:lstStyle/>
          <a:p>
            <a:r>
              <a:rPr lang="en-US" dirty="0" smtClean="0"/>
              <a:t>S</a:t>
            </a:r>
            <a:r>
              <a:rPr lang="tr-TR" dirty="0" smtClean="0"/>
              <a:t>istem </a:t>
            </a:r>
            <a:endParaRPr lang="en-US" dirty="0"/>
          </a:p>
        </p:txBody>
      </p:sp>
      <p:sp>
        <p:nvSpPr>
          <p:cNvPr id="7" name="TextBox 6"/>
          <p:cNvSpPr txBox="1"/>
          <p:nvPr/>
        </p:nvSpPr>
        <p:spPr>
          <a:xfrm>
            <a:off x="2871053" y="5344360"/>
            <a:ext cx="723275" cy="369332"/>
          </a:xfrm>
          <a:prstGeom prst="rect">
            <a:avLst/>
          </a:prstGeom>
          <a:noFill/>
        </p:spPr>
        <p:txBody>
          <a:bodyPr wrap="none" rtlCol="0">
            <a:spAutoFit/>
          </a:bodyPr>
          <a:lstStyle/>
          <a:p>
            <a:r>
              <a:rPr lang="tr-TR" dirty="0" smtClean="0"/>
              <a:t>Giriş </a:t>
            </a:r>
            <a:endParaRPr lang="en-US" dirty="0"/>
          </a:p>
        </p:txBody>
      </p:sp>
      <p:sp>
        <p:nvSpPr>
          <p:cNvPr id="8" name="TextBox 7"/>
          <p:cNvSpPr txBox="1"/>
          <p:nvPr/>
        </p:nvSpPr>
        <p:spPr>
          <a:xfrm>
            <a:off x="6255429" y="5272140"/>
            <a:ext cx="774571" cy="369332"/>
          </a:xfrm>
          <a:prstGeom prst="rect">
            <a:avLst/>
          </a:prstGeom>
          <a:noFill/>
        </p:spPr>
        <p:txBody>
          <a:bodyPr wrap="none" rtlCol="0">
            <a:spAutoFit/>
          </a:bodyPr>
          <a:lstStyle/>
          <a:p>
            <a:r>
              <a:rPr lang="tr-TR" dirty="0" smtClean="0"/>
              <a:t>Çıkış </a:t>
            </a:r>
            <a:endParaRPr lang="en-US" dirty="0"/>
          </a:p>
        </p:txBody>
      </p:sp>
      <p:sp>
        <p:nvSpPr>
          <p:cNvPr id="9" name="TextBox 8"/>
          <p:cNvSpPr txBox="1"/>
          <p:nvPr/>
        </p:nvSpPr>
        <p:spPr>
          <a:xfrm>
            <a:off x="1814983" y="5330940"/>
            <a:ext cx="671979" cy="369332"/>
          </a:xfrm>
          <a:prstGeom prst="rect">
            <a:avLst/>
          </a:prstGeom>
          <a:noFill/>
        </p:spPr>
        <p:txBody>
          <a:bodyPr wrap="none" rtlCol="0">
            <a:spAutoFit/>
          </a:bodyPr>
          <a:lstStyle/>
          <a:p>
            <a:r>
              <a:rPr lang="tr-TR" dirty="0" smtClean="0"/>
              <a:t>Efor </a:t>
            </a:r>
            <a:endParaRPr lang="en-US" dirty="0"/>
          </a:p>
        </p:txBody>
      </p:sp>
      <p:sp>
        <p:nvSpPr>
          <p:cNvPr id="10" name="TextBox 9"/>
          <p:cNvSpPr txBox="1"/>
          <p:nvPr/>
        </p:nvSpPr>
        <p:spPr>
          <a:xfrm>
            <a:off x="2714885" y="5801238"/>
            <a:ext cx="697627" cy="369332"/>
          </a:xfrm>
          <a:prstGeom prst="rect">
            <a:avLst/>
          </a:prstGeom>
          <a:noFill/>
        </p:spPr>
        <p:txBody>
          <a:bodyPr wrap="none" rtlCol="0">
            <a:spAutoFit/>
          </a:bodyPr>
          <a:lstStyle/>
          <a:p>
            <a:r>
              <a:rPr lang="tr-TR" dirty="0" smtClean="0"/>
              <a:t>Akış </a:t>
            </a:r>
            <a:endParaRPr lang="en-US" dirty="0"/>
          </a:p>
        </p:txBody>
      </p:sp>
      <p:cxnSp>
        <p:nvCxnSpPr>
          <p:cNvPr id="23" name="Straight Arrow Connector 22"/>
          <p:cNvCxnSpPr/>
          <p:nvPr/>
        </p:nvCxnSpPr>
        <p:spPr bwMode="auto">
          <a:xfrm>
            <a:off x="2486962" y="5344360"/>
            <a:ext cx="0" cy="369332"/>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25" name="Straight Arrow Connector 24"/>
          <p:cNvCxnSpPr/>
          <p:nvPr/>
        </p:nvCxnSpPr>
        <p:spPr bwMode="auto">
          <a:xfrm>
            <a:off x="2714885" y="5801238"/>
            <a:ext cx="697627" cy="2025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3239445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685800" y="1905000"/>
            <a:ext cx="7772400" cy="990600"/>
          </a:xfrm>
        </p:spPr>
        <p:txBody>
          <a:bodyPr>
            <a:normAutofit lnSpcReduction="10000"/>
          </a:bodyPr>
          <a:lstStyle/>
          <a:p>
            <a:pPr eaLnBrk="1" hangingPunct="1">
              <a:lnSpc>
                <a:spcPct val="90000"/>
              </a:lnSpc>
            </a:pPr>
            <a:r>
              <a:rPr lang="en-US" sz="2000" smtClean="0"/>
              <a:t>When you look at the frequency response of an instrument, ideally you want a wideband flat frequency response.</a:t>
            </a:r>
            <a:r>
              <a:rPr lang="en-US" sz="2700" smtClean="0"/>
              <a:t> </a:t>
            </a:r>
          </a:p>
        </p:txBody>
      </p:sp>
      <p:grpSp>
        <p:nvGrpSpPr>
          <p:cNvPr id="30723" name="Group 30"/>
          <p:cNvGrpSpPr>
            <a:grpSpLocks/>
          </p:cNvGrpSpPr>
          <p:nvPr/>
        </p:nvGrpSpPr>
        <p:grpSpPr bwMode="auto">
          <a:xfrm>
            <a:off x="533400" y="3048000"/>
            <a:ext cx="7951788" cy="1746250"/>
            <a:chOff x="144" y="1200"/>
            <a:chExt cx="5009" cy="1100"/>
          </a:xfrm>
        </p:grpSpPr>
        <p:sp>
          <p:nvSpPr>
            <p:cNvPr id="30725" name="Line 4"/>
            <p:cNvSpPr>
              <a:spLocks noChangeShapeType="1"/>
            </p:cNvSpPr>
            <p:nvPr/>
          </p:nvSpPr>
          <p:spPr bwMode="auto">
            <a:xfrm>
              <a:off x="576" y="2016"/>
              <a:ext cx="340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6" name="Line 5"/>
            <p:cNvSpPr>
              <a:spLocks noChangeShapeType="1"/>
            </p:cNvSpPr>
            <p:nvPr/>
          </p:nvSpPr>
          <p:spPr bwMode="auto">
            <a:xfrm flipV="1">
              <a:off x="576" y="1392"/>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7" name="Text Box 6"/>
            <p:cNvSpPr txBox="1">
              <a:spLocks noChangeArrowheads="1"/>
            </p:cNvSpPr>
            <p:nvPr/>
          </p:nvSpPr>
          <p:spPr bwMode="auto">
            <a:xfrm>
              <a:off x="912" y="2012"/>
              <a:ext cx="27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Frequency (</a:t>
              </a:r>
              <a:r>
                <a:rPr lang="en-US" sz="2400">
                  <a:latin typeface="Symbol" pitchFamily="18" charset="2"/>
                </a:rPr>
                <a:t>w</a:t>
              </a:r>
              <a:r>
                <a:rPr lang="en-US" sz="2400">
                  <a:latin typeface="Times New Roman" pitchFamily="18" charset="0"/>
                </a:rPr>
                <a:t>) radians per second</a:t>
              </a:r>
            </a:p>
          </p:txBody>
        </p:sp>
        <p:sp>
          <p:nvSpPr>
            <p:cNvPr id="30728" name="Line 7"/>
            <p:cNvSpPr>
              <a:spLocks noChangeShapeType="1"/>
            </p:cNvSpPr>
            <p:nvPr/>
          </p:nvSpPr>
          <p:spPr bwMode="auto">
            <a:xfrm>
              <a:off x="576" y="1584"/>
              <a:ext cx="3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9" name="Text Box 8"/>
            <p:cNvSpPr txBox="1">
              <a:spLocks noChangeArrowheads="1"/>
            </p:cNvSpPr>
            <p:nvPr/>
          </p:nvSpPr>
          <p:spPr bwMode="auto">
            <a:xfrm>
              <a:off x="144" y="1200"/>
              <a:ext cx="3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Av</a:t>
              </a:r>
            </a:p>
          </p:txBody>
        </p:sp>
        <p:sp>
          <p:nvSpPr>
            <p:cNvPr id="30730" name="Text Box 9"/>
            <p:cNvSpPr txBox="1">
              <a:spLocks noChangeArrowheads="1"/>
            </p:cNvSpPr>
            <p:nvPr/>
          </p:nvSpPr>
          <p:spPr bwMode="auto">
            <a:xfrm>
              <a:off x="4118" y="1274"/>
              <a:ext cx="103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Av = Vo/Vi</a:t>
              </a:r>
            </a:p>
          </p:txBody>
        </p:sp>
        <p:sp>
          <p:nvSpPr>
            <p:cNvPr id="30731" name="Text Box 10"/>
            <p:cNvSpPr txBox="1">
              <a:spLocks noChangeArrowheads="1"/>
            </p:cNvSpPr>
            <p:nvPr/>
          </p:nvSpPr>
          <p:spPr bwMode="auto">
            <a:xfrm>
              <a:off x="308" y="1440"/>
              <a:ext cx="3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Times New Roman" pitchFamily="18" charset="0"/>
                </a:rPr>
                <a:t>1.0</a:t>
              </a:r>
            </a:p>
          </p:txBody>
        </p:sp>
      </p:grpSp>
      <p:sp>
        <p:nvSpPr>
          <p:cNvPr id="30724" name="Rectangle 31"/>
          <p:cNvSpPr>
            <a:spLocks noGrp="1" noChangeArrowheads="1"/>
          </p:cNvSpPr>
          <p:nvPr>
            <p:ph type="title"/>
          </p:nvPr>
        </p:nvSpPr>
        <p:spPr/>
        <p:txBody>
          <a:bodyPr>
            <a:normAutofit fontScale="90000"/>
          </a:bodyPr>
          <a:lstStyle/>
          <a:p>
            <a:pPr eaLnBrk="1" hangingPunct="1"/>
            <a:r>
              <a:rPr lang="en-US" sz="3600" smtClean="0"/>
              <a:t>Frequency Response of Ideal and Practical System</a:t>
            </a:r>
          </a:p>
        </p:txBody>
      </p:sp>
      <p:sp>
        <p:nvSpPr>
          <p:cNvPr id="12"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183348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8"/>
          <p:cNvSpPr>
            <a:spLocks noGrp="1" noChangeArrowheads="1"/>
          </p:cNvSpPr>
          <p:nvPr>
            <p:ph type="body" idx="1"/>
          </p:nvPr>
        </p:nvSpPr>
        <p:spPr>
          <a:xfrm>
            <a:off x="685800" y="1905000"/>
            <a:ext cx="7696200" cy="4572000"/>
          </a:xfrm>
        </p:spPr>
        <p:txBody>
          <a:bodyPr/>
          <a:lstStyle/>
          <a:p>
            <a:pPr eaLnBrk="1" hangingPunct="1"/>
            <a:r>
              <a:rPr lang="en-US" dirty="0" smtClean="0"/>
              <a:t>In practice, you have attenuation of lower and higher frequencies</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lnSpc>
                <a:spcPct val="90000"/>
              </a:lnSpc>
            </a:pPr>
            <a:endParaRPr lang="en-US" sz="2000" dirty="0" smtClean="0"/>
          </a:p>
          <a:p>
            <a:pPr eaLnBrk="1" hangingPunct="1">
              <a:lnSpc>
                <a:spcPct val="90000"/>
              </a:lnSpc>
            </a:pPr>
            <a:r>
              <a:rPr lang="en-US" sz="2000" dirty="0" smtClean="0"/>
              <a:t>FL and FH are known as the –3 dB points in voltage systems.</a:t>
            </a:r>
            <a:endParaRPr lang="en-US" dirty="0" smtClean="0"/>
          </a:p>
        </p:txBody>
      </p:sp>
      <p:sp>
        <p:nvSpPr>
          <p:cNvPr id="31746" name="Rectangle 2"/>
          <p:cNvSpPr>
            <a:spLocks noGrp="1" noChangeArrowheads="1"/>
          </p:cNvSpPr>
          <p:nvPr>
            <p:ph type="title"/>
          </p:nvPr>
        </p:nvSpPr>
        <p:spPr>
          <a:xfrm>
            <a:off x="762000" y="533400"/>
            <a:ext cx="7696200" cy="990600"/>
          </a:xfrm>
        </p:spPr>
        <p:txBody>
          <a:bodyPr>
            <a:normAutofit fontScale="90000"/>
          </a:bodyPr>
          <a:lstStyle/>
          <a:p>
            <a:pPr eaLnBrk="1" hangingPunct="1"/>
            <a:r>
              <a:rPr lang="en-US" sz="3600" smtClean="0"/>
              <a:t>Frequency Response of Ideal and Practical System</a:t>
            </a:r>
          </a:p>
        </p:txBody>
      </p:sp>
      <p:sp>
        <p:nvSpPr>
          <p:cNvPr id="31747" name="Rectangle 11"/>
          <p:cNvSpPr>
            <a:spLocks noChangeArrowheads="1"/>
          </p:cNvSpPr>
          <p:nvPr/>
        </p:nvSpPr>
        <p:spPr bwMode="auto">
          <a:xfrm>
            <a:off x="609600" y="37338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90000"/>
              </a:lnSpc>
              <a:spcBef>
                <a:spcPct val="20000"/>
              </a:spcBef>
              <a:buClr>
                <a:schemeClr val="bg2"/>
              </a:buClr>
              <a:buSzPct val="70000"/>
              <a:buFont typeface="Wingdings" pitchFamily="2" charset="2"/>
              <a:buChar char="l"/>
            </a:pPr>
            <a:endParaRPr lang="en-US" sz="2700"/>
          </a:p>
        </p:txBody>
      </p:sp>
      <p:grpSp>
        <p:nvGrpSpPr>
          <p:cNvPr id="31748" name="Group 29"/>
          <p:cNvGrpSpPr>
            <a:grpSpLocks/>
          </p:cNvGrpSpPr>
          <p:nvPr/>
        </p:nvGrpSpPr>
        <p:grpSpPr bwMode="auto">
          <a:xfrm>
            <a:off x="838200" y="2780928"/>
            <a:ext cx="7951788" cy="2051050"/>
            <a:chOff x="144" y="2592"/>
            <a:chExt cx="5009" cy="1292"/>
          </a:xfrm>
        </p:grpSpPr>
        <p:sp>
          <p:nvSpPr>
            <p:cNvPr id="31750" name="Line 12"/>
            <p:cNvSpPr>
              <a:spLocks noChangeShapeType="1"/>
            </p:cNvSpPr>
            <p:nvPr/>
          </p:nvSpPr>
          <p:spPr bwMode="auto">
            <a:xfrm>
              <a:off x="576" y="3408"/>
              <a:ext cx="340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1" name="Line 13"/>
            <p:cNvSpPr>
              <a:spLocks noChangeShapeType="1"/>
            </p:cNvSpPr>
            <p:nvPr/>
          </p:nvSpPr>
          <p:spPr bwMode="auto">
            <a:xfrm flipV="1">
              <a:off x="576" y="2784"/>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2" name="Text Box 14"/>
            <p:cNvSpPr txBox="1">
              <a:spLocks noChangeArrowheads="1"/>
            </p:cNvSpPr>
            <p:nvPr/>
          </p:nvSpPr>
          <p:spPr bwMode="auto">
            <a:xfrm>
              <a:off x="144" y="2592"/>
              <a:ext cx="3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Av</a:t>
              </a:r>
            </a:p>
          </p:txBody>
        </p:sp>
        <p:sp>
          <p:nvSpPr>
            <p:cNvPr id="31753" name="Text Box 15"/>
            <p:cNvSpPr txBox="1">
              <a:spLocks noChangeArrowheads="1"/>
            </p:cNvSpPr>
            <p:nvPr/>
          </p:nvSpPr>
          <p:spPr bwMode="auto">
            <a:xfrm>
              <a:off x="4118" y="2666"/>
              <a:ext cx="103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Av = Vo/Vi</a:t>
              </a:r>
            </a:p>
          </p:txBody>
        </p:sp>
        <p:sp>
          <p:nvSpPr>
            <p:cNvPr id="31754" name="Text Box 16"/>
            <p:cNvSpPr txBox="1">
              <a:spLocks noChangeArrowheads="1"/>
            </p:cNvSpPr>
            <p:nvPr/>
          </p:nvSpPr>
          <p:spPr bwMode="auto">
            <a:xfrm>
              <a:off x="288" y="2784"/>
              <a:ext cx="3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Times New Roman" pitchFamily="18" charset="0"/>
                </a:rPr>
                <a:t>1.0</a:t>
              </a:r>
            </a:p>
          </p:txBody>
        </p:sp>
        <p:sp>
          <p:nvSpPr>
            <p:cNvPr id="31755" name="Line 17"/>
            <p:cNvSpPr>
              <a:spLocks noChangeShapeType="1"/>
            </p:cNvSpPr>
            <p:nvPr/>
          </p:nvSpPr>
          <p:spPr bwMode="auto">
            <a:xfrm flipV="1">
              <a:off x="960" y="2928"/>
              <a:ext cx="192"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6" name="Line 18"/>
            <p:cNvSpPr>
              <a:spLocks noChangeShapeType="1"/>
            </p:cNvSpPr>
            <p:nvPr/>
          </p:nvSpPr>
          <p:spPr bwMode="auto">
            <a:xfrm>
              <a:off x="1152" y="2928"/>
              <a:ext cx="16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7" name="Line 19"/>
            <p:cNvSpPr>
              <a:spLocks noChangeShapeType="1"/>
            </p:cNvSpPr>
            <p:nvPr/>
          </p:nvSpPr>
          <p:spPr bwMode="auto">
            <a:xfrm>
              <a:off x="2784" y="2928"/>
              <a:ext cx="192"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8" name="Line 20"/>
            <p:cNvSpPr>
              <a:spLocks noChangeShapeType="1"/>
            </p:cNvSpPr>
            <p:nvPr/>
          </p:nvSpPr>
          <p:spPr bwMode="auto">
            <a:xfrm>
              <a:off x="1104" y="3072"/>
              <a:ext cx="172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9" name="Line 21"/>
            <p:cNvSpPr>
              <a:spLocks noChangeShapeType="1"/>
            </p:cNvSpPr>
            <p:nvPr/>
          </p:nvSpPr>
          <p:spPr bwMode="auto">
            <a:xfrm>
              <a:off x="1104" y="3072"/>
              <a:ext cx="0" cy="336"/>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0" name="Line 22"/>
            <p:cNvSpPr>
              <a:spLocks noChangeShapeType="1"/>
            </p:cNvSpPr>
            <p:nvPr/>
          </p:nvSpPr>
          <p:spPr bwMode="auto">
            <a:xfrm>
              <a:off x="2832" y="3072"/>
              <a:ext cx="0" cy="336"/>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1" name="Text Box 23"/>
            <p:cNvSpPr txBox="1">
              <a:spLocks noChangeArrowheads="1"/>
            </p:cNvSpPr>
            <p:nvPr/>
          </p:nvSpPr>
          <p:spPr bwMode="auto">
            <a:xfrm>
              <a:off x="192" y="2976"/>
              <a:ext cx="4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a:latin typeface="Times New Roman" pitchFamily="18" charset="0"/>
                </a:rPr>
                <a:t>0.707</a:t>
              </a:r>
            </a:p>
          </p:txBody>
        </p:sp>
        <p:sp>
          <p:nvSpPr>
            <p:cNvPr id="31762" name="Text Box 24"/>
            <p:cNvSpPr txBox="1">
              <a:spLocks noChangeArrowheads="1"/>
            </p:cNvSpPr>
            <p:nvPr/>
          </p:nvSpPr>
          <p:spPr bwMode="auto">
            <a:xfrm>
              <a:off x="998" y="3386"/>
              <a:ext cx="3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FL</a:t>
              </a:r>
            </a:p>
          </p:txBody>
        </p:sp>
        <p:sp>
          <p:nvSpPr>
            <p:cNvPr id="31763" name="Text Box 25"/>
            <p:cNvSpPr txBox="1">
              <a:spLocks noChangeArrowheads="1"/>
            </p:cNvSpPr>
            <p:nvPr/>
          </p:nvSpPr>
          <p:spPr bwMode="auto">
            <a:xfrm>
              <a:off x="2640" y="3408"/>
              <a:ext cx="3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FH</a:t>
              </a:r>
            </a:p>
          </p:txBody>
        </p:sp>
        <p:sp>
          <p:nvSpPr>
            <p:cNvPr id="31764" name="Text Box 26"/>
            <p:cNvSpPr txBox="1">
              <a:spLocks noChangeArrowheads="1"/>
            </p:cNvSpPr>
            <p:nvPr/>
          </p:nvSpPr>
          <p:spPr bwMode="auto">
            <a:xfrm>
              <a:off x="672" y="3596"/>
              <a:ext cx="27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Frequency (</a:t>
              </a:r>
              <a:r>
                <a:rPr lang="en-US" sz="2400">
                  <a:latin typeface="Symbol" pitchFamily="18" charset="2"/>
                </a:rPr>
                <a:t>w</a:t>
              </a:r>
              <a:r>
                <a:rPr lang="en-US" sz="2400">
                  <a:latin typeface="Times New Roman" pitchFamily="18" charset="0"/>
                </a:rPr>
                <a:t>) radians per second</a:t>
              </a:r>
            </a:p>
          </p:txBody>
        </p:sp>
      </p:grpSp>
      <p:sp>
        <p:nvSpPr>
          <p:cNvPr id="21"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6963069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685800" y="1676400"/>
            <a:ext cx="7772400" cy="4114800"/>
          </a:xfrm>
        </p:spPr>
        <p:txBody>
          <a:bodyPr/>
          <a:lstStyle/>
          <a:p>
            <a:pPr eaLnBrk="1" hangingPunct="1">
              <a:spcAft>
                <a:spcPts val="1200"/>
              </a:spcAft>
            </a:pPr>
            <a:r>
              <a:rPr lang="en-US" dirty="0" smtClean="0"/>
              <a:t>Ideal Filter has sharp cutoffs and a flat pass band</a:t>
            </a:r>
          </a:p>
          <a:p>
            <a:pPr eaLnBrk="1" hangingPunct="1">
              <a:spcAft>
                <a:spcPts val="1200"/>
              </a:spcAft>
            </a:pPr>
            <a:r>
              <a:rPr lang="en-US" dirty="0" smtClean="0"/>
              <a:t>Most filters attenuate upper and lower frequencies</a:t>
            </a:r>
          </a:p>
          <a:p>
            <a:pPr eaLnBrk="1" hangingPunct="1">
              <a:spcAft>
                <a:spcPts val="1200"/>
              </a:spcAft>
            </a:pPr>
            <a:r>
              <a:rPr lang="en-US" dirty="0" smtClean="0"/>
              <a:t>Other filters attenuate upper and lower frequencies and are not flat in the pass band</a:t>
            </a:r>
          </a:p>
        </p:txBody>
      </p:sp>
      <p:sp>
        <p:nvSpPr>
          <p:cNvPr id="32771" name="Rectangle 4"/>
          <p:cNvSpPr>
            <a:spLocks noGrp="1" noChangeArrowheads="1"/>
          </p:cNvSpPr>
          <p:nvPr>
            <p:ph type="title"/>
          </p:nvPr>
        </p:nvSpPr>
        <p:spPr/>
        <p:txBody>
          <a:bodyPr/>
          <a:lstStyle/>
          <a:p>
            <a:pPr eaLnBrk="1" hangingPunct="1"/>
            <a:r>
              <a:rPr lang="en-US" sz="3600" smtClean="0"/>
              <a:t>Examples of Filters</a:t>
            </a:r>
          </a:p>
        </p:txBody>
      </p:sp>
      <p:sp>
        <p:nvSpPr>
          <p:cNvPr id="32772" name="Line 5"/>
          <p:cNvSpPr>
            <a:spLocks noChangeShapeType="1"/>
          </p:cNvSpPr>
          <p:nvPr/>
        </p:nvSpPr>
        <p:spPr bwMode="auto">
          <a:xfrm>
            <a:off x="3277344" y="2564904"/>
            <a:ext cx="2590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3" name="Rectangle 6"/>
          <p:cNvSpPr>
            <a:spLocks noChangeArrowheads="1"/>
          </p:cNvSpPr>
          <p:nvPr/>
        </p:nvSpPr>
        <p:spPr bwMode="auto">
          <a:xfrm>
            <a:off x="3886944" y="2260104"/>
            <a:ext cx="12954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8"/>
          <p:cNvSpPr>
            <a:spLocks noChangeShapeType="1"/>
          </p:cNvSpPr>
          <p:nvPr/>
        </p:nvSpPr>
        <p:spPr bwMode="auto">
          <a:xfrm>
            <a:off x="3581400" y="3627884"/>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5" name="Freeform 9"/>
          <p:cNvSpPr>
            <a:spLocks/>
          </p:cNvSpPr>
          <p:nvPr/>
        </p:nvSpPr>
        <p:spPr bwMode="auto">
          <a:xfrm>
            <a:off x="3810000" y="3284984"/>
            <a:ext cx="1676400" cy="342900"/>
          </a:xfrm>
          <a:custGeom>
            <a:avLst/>
            <a:gdLst>
              <a:gd name="T0" fmla="*/ 0 w 1056"/>
              <a:gd name="T1" fmla="*/ 342900 h 216"/>
              <a:gd name="T2" fmla="*/ 304800 w 1056"/>
              <a:gd name="T3" fmla="*/ 266700 h 216"/>
              <a:gd name="T4" fmla="*/ 457200 w 1056"/>
              <a:gd name="T5" fmla="*/ 38100 h 216"/>
              <a:gd name="T6" fmla="*/ 533400 w 1056"/>
              <a:gd name="T7" fmla="*/ 38100 h 216"/>
              <a:gd name="T8" fmla="*/ 1143000 w 1056"/>
              <a:gd name="T9" fmla="*/ 38100 h 216"/>
              <a:gd name="T10" fmla="*/ 1219200 w 1056"/>
              <a:gd name="T11" fmla="*/ 38100 h 216"/>
              <a:gd name="T12" fmla="*/ 1295400 w 1056"/>
              <a:gd name="T13" fmla="*/ 266700 h 216"/>
              <a:gd name="T14" fmla="*/ 1676400 w 1056"/>
              <a:gd name="T15" fmla="*/ 342900 h 2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56" h="216">
                <a:moveTo>
                  <a:pt x="0" y="216"/>
                </a:moveTo>
                <a:cubicBezTo>
                  <a:pt x="72" y="208"/>
                  <a:pt x="144" y="200"/>
                  <a:pt x="192" y="168"/>
                </a:cubicBezTo>
                <a:cubicBezTo>
                  <a:pt x="240" y="136"/>
                  <a:pt x="264" y="48"/>
                  <a:pt x="288" y="24"/>
                </a:cubicBezTo>
                <a:cubicBezTo>
                  <a:pt x="312" y="0"/>
                  <a:pt x="264" y="24"/>
                  <a:pt x="336" y="24"/>
                </a:cubicBezTo>
                <a:cubicBezTo>
                  <a:pt x="408" y="24"/>
                  <a:pt x="648" y="24"/>
                  <a:pt x="720" y="24"/>
                </a:cubicBezTo>
                <a:cubicBezTo>
                  <a:pt x="792" y="24"/>
                  <a:pt x="752" y="0"/>
                  <a:pt x="768" y="24"/>
                </a:cubicBezTo>
                <a:cubicBezTo>
                  <a:pt x="784" y="48"/>
                  <a:pt x="768" y="136"/>
                  <a:pt x="816" y="168"/>
                </a:cubicBezTo>
                <a:cubicBezTo>
                  <a:pt x="864" y="200"/>
                  <a:pt x="1016" y="208"/>
                  <a:pt x="1056" y="21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6" name="Line 10"/>
          <p:cNvSpPr>
            <a:spLocks noChangeShapeType="1"/>
          </p:cNvSpPr>
          <p:nvPr/>
        </p:nvSpPr>
        <p:spPr bwMode="auto">
          <a:xfrm>
            <a:off x="3886200" y="55626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7" name="Freeform 12"/>
          <p:cNvSpPr>
            <a:spLocks/>
          </p:cNvSpPr>
          <p:nvPr/>
        </p:nvSpPr>
        <p:spPr bwMode="auto">
          <a:xfrm>
            <a:off x="4267200" y="5092700"/>
            <a:ext cx="1905000" cy="469900"/>
          </a:xfrm>
          <a:custGeom>
            <a:avLst/>
            <a:gdLst>
              <a:gd name="T0" fmla="*/ 0 w 1200"/>
              <a:gd name="T1" fmla="*/ 469900 h 296"/>
              <a:gd name="T2" fmla="*/ 381000 w 1200"/>
              <a:gd name="T3" fmla="*/ 393700 h 296"/>
              <a:gd name="T4" fmla="*/ 609600 w 1200"/>
              <a:gd name="T5" fmla="*/ 88900 h 296"/>
              <a:gd name="T6" fmla="*/ 609600 w 1200"/>
              <a:gd name="T7" fmla="*/ 12700 h 296"/>
              <a:gd name="T8" fmla="*/ 1295400 w 1200"/>
              <a:gd name="T9" fmla="*/ 165100 h 296"/>
              <a:gd name="T10" fmla="*/ 1447800 w 1200"/>
              <a:gd name="T11" fmla="*/ 317500 h 296"/>
              <a:gd name="T12" fmla="*/ 1524000 w 1200"/>
              <a:gd name="T13" fmla="*/ 393700 h 296"/>
              <a:gd name="T14" fmla="*/ 1905000 w 1200"/>
              <a:gd name="T15" fmla="*/ 469900 h 2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00" h="296">
                <a:moveTo>
                  <a:pt x="0" y="296"/>
                </a:moveTo>
                <a:cubicBezTo>
                  <a:pt x="88" y="292"/>
                  <a:pt x="176" y="288"/>
                  <a:pt x="240" y="248"/>
                </a:cubicBezTo>
                <a:cubicBezTo>
                  <a:pt x="304" y="208"/>
                  <a:pt x="360" y="96"/>
                  <a:pt x="384" y="56"/>
                </a:cubicBezTo>
                <a:cubicBezTo>
                  <a:pt x="408" y="16"/>
                  <a:pt x="312" y="0"/>
                  <a:pt x="384" y="8"/>
                </a:cubicBezTo>
                <a:cubicBezTo>
                  <a:pt x="456" y="16"/>
                  <a:pt x="728" y="72"/>
                  <a:pt x="816" y="104"/>
                </a:cubicBezTo>
                <a:cubicBezTo>
                  <a:pt x="904" y="136"/>
                  <a:pt x="888" y="176"/>
                  <a:pt x="912" y="200"/>
                </a:cubicBezTo>
                <a:cubicBezTo>
                  <a:pt x="936" y="224"/>
                  <a:pt x="912" y="232"/>
                  <a:pt x="960" y="248"/>
                </a:cubicBezTo>
                <a:cubicBezTo>
                  <a:pt x="1008" y="264"/>
                  <a:pt x="1104" y="280"/>
                  <a:pt x="1200" y="29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072576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F44F2FD-807F-4DAF-BE78-BCCBA841D0A1}" type="slidenum">
              <a:rPr lang="ar-SA" smtClean="0">
                <a:solidFill>
                  <a:prstClr val="black">
                    <a:tint val="75000"/>
                  </a:prstClr>
                </a:solidFill>
              </a:rPr>
              <a:pPr/>
              <a:t>4</a:t>
            </a:fld>
            <a:endParaRPr lang="ar-SA">
              <a:solidFill>
                <a:prstClr val="black">
                  <a:tint val="75000"/>
                </a:prstClr>
              </a:solidFill>
            </a:endParaRPr>
          </a:p>
        </p:txBody>
      </p:sp>
      <p:sp>
        <p:nvSpPr>
          <p:cNvPr id="4" name="Title 3"/>
          <p:cNvSpPr>
            <a:spLocks noGrp="1"/>
          </p:cNvSpPr>
          <p:nvPr>
            <p:ph type="title" idx="4294967295"/>
          </p:nvPr>
        </p:nvSpPr>
        <p:spPr>
          <a:xfrm>
            <a:off x="0" y="274638"/>
            <a:ext cx="8229600" cy="1143000"/>
          </a:xfrm>
        </p:spPr>
        <p:txBody>
          <a:bodyPr>
            <a:normAutofit fontScale="90000"/>
          </a:bodyPr>
          <a:lstStyle/>
          <a:p>
            <a:pPr algn="ctr"/>
            <a:r>
              <a:rPr lang="tr-TR" dirty="0" smtClean="0"/>
              <a:t>Basitleştirilmiş bir ölçüm sistemi</a:t>
            </a:r>
            <a:endParaRPr lang="ar-SA" dirty="0"/>
          </a:p>
        </p:txBody>
      </p:sp>
      <p:sp>
        <p:nvSpPr>
          <p:cNvPr id="5" name="Rectangle 4"/>
          <p:cNvSpPr>
            <a:spLocks noChangeArrowheads="1"/>
          </p:cNvSpPr>
          <p:nvPr/>
        </p:nvSpPr>
        <p:spPr bwMode="auto">
          <a:xfrm>
            <a:off x="468313" y="11430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grpSp>
        <p:nvGrpSpPr>
          <p:cNvPr id="105" name="Grup 59397"/>
          <p:cNvGrpSpPr>
            <a:grpSpLocks noChangeAspect="1"/>
          </p:cNvGrpSpPr>
          <p:nvPr/>
        </p:nvGrpSpPr>
        <p:grpSpPr>
          <a:xfrm>
            <a:off x="320357" y="2079943"/>
            <a:ext cx="8294370" cy="2124075"/>
            <a:chOff x="0" y="0"/>
            <a:chExt cx="5529580" cy="1416050"/>
          </a:xfrm>
        </p:grpSpPr>
        <p:sp>
          <p:nvSpPr>
            <p:cNvPr id="106" name="Rectangle 105"/>
            <p:cNvSpPr>
              <a:spLocks noChangeArrowheads="1"/>
            </p:cNvSpPr>
            <p:nvPr/>
          </p:nvSpPr>
          <p:spPr bwMode="auto">
            <a:xfrm>
              <a:off x="215900" y="804545"/>
              <a:ext cx="433705" cy="545465"/>
            </a:xfrm>
            <a:prstGeom prst="rect">
              <a:avLst/>
            </a:prstGeom>
            <a:solidFill>
              <a:srgbClr val="FFFFFF"/>
            </a:solidFill>
            <a:ln w="9525">
              <a:solidFill>
                <a:schemeClr val="tx1"/>
              </a:solidFill>
              <a:miter lim="800000"/>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07" name="Rectangle 106"/>
            <p:cNvSpPr>
              <a:spLocks noChangeArrowheads="1"/>
            </p:cNvSpPr>
            <p:nvPr/>
          </p:nvSpPr>
          <p:spPr bwMode="auto">
            <a:xfrm>
              <a:off x="0" y="590550"/>
              <a:ext cx="866775" cy="323850"/>
            </a:xfrm>
            <a:prstGeom prst="rect">
              <a:avLst/>
            </a:prstGeom>
            <a:solidFill>
              <a:srgbClr val="FFFFFF"/>
            </a:solidFill>
            <a:ln w="9525">
              <a:solidFill>
                <a:schemeClr val="tx1"/>
              </a:solidFill>
              <a:miter lim="800000"/>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08" name="Freeform 107"/>
            <p:cNvSpPr>
              <a:spLocks/>
            </p:cNvSpPr>
            <p:nvPr/>
          </p:nvSpPr>
          <p:spPr bwMode="auto">
            <a:xfrm>
              <a:off x="644525" y="869950"/>
              <a:ext cx="217170" cy="118745"/>
            </a:xfrm>
            <a:custGeom>
              <a:avLst/>
              <a:gdLst>
                <a:gd name="T0" fmla="*/ 55 w 196"/>
                <a:gd name="T1" fmla="*/ 107 h 107"/>
                <a:gd name="T2" fmla="*/ 143 w 196"/>
                <a:gd name="T3" fmla="*/ 107 h 107"/>
                <a:gd name="T4" fmla="*/ 158 w 196"/>
                <a:gd name="T5" fmla="*/ 104 h 107"/>
                <a:gd name="T6" fmla="*/ 174 w 196"/>
                <a:gd name="T7" fmla="*/ 97 h 107"/>
                <a:gd name="T8" fmla="*/ 186 w 196"/>
                <a:gd name="T9" fmla="*/ 84 h 107"/>
                <a:gd name="T10" fmla="*/ 194 w 196"/>
                <a:gd name="T11" fmla="*/ 70 h 107"/>
                <a:gd name="T12" fmla="*/ 196 w 196"/>
                <a:gd name="T13" fmla="*/ 53 h 107"/>
                <a:gd name="T14" fmla="*/ 194 w 196"/>
                <a:gd name="T15" fmla="*/ 37 h 107"/>
                <a:gd name="T16" fmla="*/ 186 w 196"/>
                <a:gd name="T17" fmla="*/ 21 h 107"/>
                <a:gd name="T18" fmla="*/ 174 w 196"/>
                <a:gd name="T19" fmla="*/ 10 h 107"/>
                <a:gd name="T20" fmla="*/ 158 w 196"/>
                <a:gd name="T21" fmla="*/ 3 h 107"/>
                <a:gd name="T22" fmla="*/ 143 w 196"/>
                <a:gd name="T23" fmla="*/ 0 h 107"/>
                <a:gd name="T24" fmla="*/ 55 w 196"/>
                <a:gd name="T25" fmla="*/ 0 h 107"/>
                <a:gd name="T26" fmla="*/ 38 w 196"/>
                <a:gd name="T27" fmla="*/ 3 h 107"/>
                <a:gd name="T28" fmla="*/ 23 w 196"/>
                <a:gd name="T29" fmla="*/ 10 h 107"/>
                <a:gd name="T30" fmla="*/ 12 w 196"/>
                <a:gd name="T31" fmla="*/ 21 h 107"/>
                <a:gd name="T32" fmla="*/ 3 w 196"/>
                <a:gd name="T33" fmla="*/ 37 h 107"/>
                <a:gd name="T34" fmla="*/ 0 w 196"/>
                <a:gd name="T35" fmla="*/ 53 h 107"/>
                <a:gd name="T36" fmla="*/ 0 w 196"/>
                <a:gd name="T37" fmla="*/ 53 h 107"/>
                <a:gd name="T38" fmla="*/ 3 w 196"/>
                <a:gd name="T39" fmla="*/ 70 h 107"/>
                <a:gd name="T40" fmla="*/ 12 w 196"/>
                <a:gd name="T41" fmla="*/ 84 h 107"/>
                <a:gd name="T42" fmla="*/ 23 w 196"/>
                <a:gd name="T43" fmla="*/ 97 h 107"/>
                <a:gd name="T44" fmla="*/ 38 w 196"/>
                <a:gd name="T45" fmla="*/ 104 h 107"/>
                <a:gd name="T46" fmla="*/ 55 w 196"/>
                <a:gd name="T47" fmla="*/ 107 h 10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6"/>
                <a:gd name="T73" fmla="*/ 0 h 107"/>
                <a:gd name="T74" fmla="*/ 196 w 196"/>
                <a:gd name="T75" fmla="*/ 107 h 10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6" h="107">
                  <a:moveTo>
                    <a:pt x="55" y="107"/>
                  </a:moveTo>
                  <a:lnTo>
                    <a:pt x="143" y="107"/>
                  </a:lnTo>
                  <a:lnTo>
                    <a:pt x="158" y="104"/>
                  </a:lnTo>
                  <a:lnTo>
                    <a:pt x="174" y="97"/>
                  </a:lnTo>
                  <a:lnTo>
                    <a:pt x="186" y="84"/>
                  </a:lnTo>
                  <a:lnTo>
                    <a:pt x="194" y="70"/>
                  </a:lnTo>
                  <a:lnTo>
                    <a:pt x="196" y="53"/>
                  </a:lnTo>
                  <a:lnTo>
                    <a:pt x="194" y="37"/>
                  </a:lnTo>
                  <a:lnTo>
                    <a:pt x="186" y="21"/>
                  </a:lnTo>
                  <a:lnTo>
                    <a:pt x="174" y="10"/>
                  </a:lnTo>
                  <a:lnTo>
                    <a:pt x="158" y="3"/>
                  </a:lnTo>
                  <a:lnTo>
                    <a:pt x="143" y="0"/>
                  </a:lnTo>
                  <a:lnTo>
                    <a:pt x="55" y="0"/>
                  </a:lnTo>
                  <a:lnTo>
                    <a:pt x="38" y="3"/>
                  </a:lnTo>
                  <a:lnTo>
                    <a:pt x="23" y="10"/>
                  </a:lnTo>
                  <a:lnTo>
                    <a:pt x="12" y="21"/>
                  </a:lnTo>
                  <a:lnTo>
                    <a:pt x="3" y="37"/>
                  </a:lnTo>
                  <a:lnTo>
                    <a:pt x="0" y="53"/>
                  </a:lnTo>
                  <a:lnTo>
                    <a:pt x="3" y="70"/>
                  </a:lnTo>
                  <a:lnTo>
                    <a:pt x="12" y="84"/>
                  </a:lnTo>
                  <a:lnTo>
                    <a:pt x="23" y="97"/>
                  </a:lnTo>
                  <a:lnTo>
                    <a:pt x="38" y="104"/>
                  </a:lnTo>
                  <a:lnTo>
                    <a:pt x="55" y="107"/>
                  </a:lnTo>
                  <a:close/>
                </a:path>
              </a:pathLst>
            </a:custGeom>
            <a:solidFill>
              <a:srgbClr val="FFFFFF"/>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09" name="Freeform 108"/>
            <p:cNvSpPr>
              <a:spLocks/>
            </p:cNvSpPr>
            <p:nvPr/>
          </p:nvSpPr>
          <p:spPr bwMode="auto">
            <a:xfrm>
              <a:off x="3175" y="869950"/>
              <a:ext cx="215900" cy="118745"/>
            </a:xfrm>
            <a:custGeom>
              <a:avLst/>
              <a:gdLst>
                <a:gd name="T0" fmla="*/ 54 w 195"/>
                <a:gd name="T1" fmla="*/ 107 h 107"/>
                <a:gd name="T2" fmla="*/ 142 w 195"/>
                <a:gd name="T3" fmla="*/ 107 h 107"/>
                <a:gd name="T4" fmla="*/ 158 w 195"/>
                <a:gd name="T5" fmla="*/ 104 h 107"/>
                <a:gd name="T6" fmla="*/ 173 w 195"/>
                <a:gd name="T7" fmla="*/ 97 h 107"/>
                <a:gd name="T8" fmla="*/ 185 w 195"/>
                <a:gd name="T9" fmla="*/ 84 h 107"/>
                <a:gd name="T10" fmla="*/ 192 w 195"/>
                <a:gd name="T11" fmla="*/ 70 h 107"/>
                <a:gd name="T12" fmla="*/ 195 w 195"/>
                <a:gd name="T13" fmla="*/ 53 h 107"/>
                <a:gd name="T14" fmla="*/ 192 w 195"/>
                <a:gd name="T15" fmla="*/ 37 h 107"/>
                <a:gd name="T16" fmla="*/ 185 w 195"/>
                <a:gd name="T17" fmla="*/ 21 h 107"/>
                <a:gd name="T18" fmla="*/ 173 w 195"/>
                <a:gd name="T19" fmla="*/ 10 h 107"/>
                <a:gd name="T20" fmla="*/ 158 w 195"/>
                <a:gd name="T21" fmla="*/ 3 h 107"/>
                <a:gd name="T22" fmla="*/ 142 w 195"/>
                <a:gd name="T23" fmla="*/ 0 h 107"/>
                <a:gd name="T24" fmla="*/ 54 w 195"/>
                <a:gd name="T25" fmla="*/ 0 h 107"/>
                <a:gd name="T26" fmla="*/ 37 w 195"/>
                <a:gd name="T27" fmla="*/ 3 h 107"/>
                <a:gd name="T28" fmla="*/ 23 w 195"/>
                <a:gd name="T29" fmla="*/ 10 h 107"/>
                <a:gd name="T30" fmla="*/ 11 w 195"/>
                <a:gd name="T31" fmla="*/ 21 h 107"/>
                <a:gd name="T32" fmla="*/ 3 w 195"/>
                <a:gd name="T33" fmla="*/ 37 h 107"/>
                <a:gd name="T34" fmla="*/ 0 w 195"/>
                <a:gd name="T35" fmla="*/ 53 h 107"/>
                <a:gd name="T36" fmla="*/ 0 w 195"/>
                <a:gd name="T37" fmla="*/ 53 h 107"/>
                <a:gd name="T38" fmla="*/ 3 w 195"/>
                <a:gd name="T39" fmla="*/ 70 h 107"/>
                <a:gd name="T40" fmla="*/ 11 w 195"/>
                <a:gd name="T41" fmla="*/ 84 h 107"/>
                <a:gd name="T42" fmla="*/ 23 w 195"/>
                <a:gd name="T43" fmla="*/ 97 h 107"/>
                <a:gd name="T44" fmla="*/ 37 w 195"/>
                <a:gd name="T45" fmla="*/ 104 h 107"/>
                <a:gd name="T46" fmla="*/ 54 w 195"/>
                <a:gd name="T47" fmla="*/ 107 h 10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5"/>
                <a:gd name="T73" fmla="*/ 0 h 107"/>
                <a:gd name="T74" fmla="*/ 195 w 195"/>
                <a:gd name="T75" fmla="*/ 107 h 10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5" h="107">
                  <a:moveTo>
                    <a:pt x="54" y="107"/>
                  </a:moveTo>
                  <a:lnTo>
                    <a:pt x="142" y="107"/>
                  </a:lnTo>
                  <a:lnTo>
                    <a:pt x="158" y="104"/>
                  </a:lnTo>
                  <a:lnTo>
                    <a:pt x="173" y="97"/>
                  </a:lnTo>
                  <a:lnTo>
                    <a:pt x="185" y="84"/>
                  </a:lnTo>
                  <a:lnTo>
                    <a:pt x="192" y="70"/>
                  </a:lnTo>
                  <a:lnTo>
                    <a:pt x="195" y="53"/>
                  </a:lnTo>
                  <a:lnTo>
                    <a:pt x="192" y="37"/>
                  </a:lnTo>
                  <a:lnTo>
                    <a:pt x="185" y="21"/>
                  </a:lnTo>
                  <a:lnTo>
                    <a:pt x="173" y="10"/>
                  </a:lnTo>
                  <a:lnTo>
                    <a:pt x="158" y="3"/>
                  </a:lnTo>
                  <a:lnTo>
                    <a:pt x="142" y="0"/>
                  </a:lnTo>
                  <a:lnTo>
                    <a:pt x="54" y="0"/>
                  </a:lnTo>
                  <a:lnTo>
                    <a:pt x="37" y="3"/>
                  </a:lnTo>
                  <a:lnTo>
                    <a:pt x="23" y="10"/>
                  </a:lnTo>
                  <a:lnTo>
                    <a:pt x="11" y="21"/>
                  </a:lnTo>
                  <a:lnTo>
                    <a:pt x="3" y="37"/>
                  </a:lnTo>
                  <a:lnTo>
                    <a:pt x="0" y="53"/>
                  </a:lnTo>
                  <a:lnTo>
                    <a:pt x="3" y="70"/>
                  </a:lnTo>
                  <a:lnTo>
                    <a:pt x="11" y="84"/>
                  </a:lnTo>
                  <a:lnTo>
                    <a:pt x="23" y="97"/>
                  </a:lnTo>
                  <a:lnTo>
                    <a:pt x="37" y="104"/>
                  </a:lnTo>
                  <a:lnTo>
                    <a:pt x="54" y="107"/>
                  </a:lnTo>
                  <a:close/>
                </a:path>
              </a:pathLst>
            </a:custGeom>
            <a:solidFill>
              <a:srgbClr val="FFFFFF"/>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0" name="Freeform 109"/>
            <p:cNvSpPr>
              <a:spLocks/>
            </p:cNvSpPr>
            <p:nvPr/>
          </p:nvSpPr>
          <p:spPr bwMode="auto">
            <a:xfrm>
              <a:off x="215900" y="1298575"/>
              <a:ext cx="215900" cy="117475"/>
            </a:xfrm>
            <a:custGeom>
              <a:avLst/>
              <a:gdLst>
                <a:gd name="T0" fmla="*/ 53 w 195"/>
                <a:gd name="T1" fmla="*/ 106 h 106"/>
                <a:gd name="T2" fmla="*/ 141 w 195"/>
                <a:gd name="T3" fmla="*/ 106 h 106"/>
                <a:gd name="T4" fmla="*/ 158 w 195"/>
                <a:gd name="T5" fmla="*/ 104 h 106"/>
                <a:gd name="T6" fmla="*/ 172 w 195"/>
                <a:gd name="T7" fmla="*/ 96 h 106"/>
                <a:gd name="T8" fmla="*/ 185 w 195"/>
                <a:gd name="T9" fmla="*/ 84 h 106"/>
                <a:gd name="T10" fmla="*/ 193 w 195"/>
                <a:gd name="T11" fmla="*/ 70 h 106"/>
                <a:gd name="T12" fmla="*/ 195 w 195"/>
                <a:gd name="T13" fmla="*/ 52 h 106"/>
                <a:gd name="T14" fmla="*/ 193 w 195"/>
                <a:gd name="T15" fmla="*/ 37 h 106"/>
                <a:gd name="T16" fmla="*/ 185 w 195"/>
                <a:gd name="T17" fmla="*/ 21 h 106"/>
                <a:gd name="T18" fmla="*/ 172 w 195"/>
                <a:gd name="T19" fmla="*/ 10 h 106"/>
                <a:gd name="T20" fmla="*/ 158 w 195"/>
                <a:gd name="T21" fmla="*/ 3 h 106"/>
                <a:gd name="T22" fmla="*/ 141 w 195"/>
                <a:gd name="T23" fmla="*/ 0 h 106"/>
                <a:gd name="T24" fmla="*/ 53 w 195"/>
                <a:gd name="T25" fmla="*/ 0 h 106"/>
                <a:gd name="T26" fmla="*/ 37 w 195"/>
                <a:gd name="T27" fmla="*/ 3 h 106"/>
                <a:gd name="T28" fmla="*/ 22 w 195"/>
                <a:gd name="T29" fmla="*/ 10 h 106"/>
                <a:gd name="T30" fmla="*/ 10 w 195"/>
                <a:gd name="T31" fmla="*/ 21 h 106"/>
                <a:gd name="T32" fmla="*/ 3 w 195"/>
                <a:gd name="T33" fmla="*/ 37 h 106"/>
                <a:gd name="T34" fmla="*/ 0 w 195"/>
                <a:gd name="T35" fmla="*/ 52 h 106"/>
                <a:gd name="T36" fmla="*/ 0 w 195"/>
                <a:gd name="T37" fmla="*/ 52 h 106"/>
                <a:gd name="T38" fmla="*/ 3 w 195"/>
                <a:gd name="T39" fmla="*/ 70 h 106"/>
                <a:gd name="T40" fmla="*/ 10 w 195"/>
                <a:gd name="T41" fmla="*/ 84 h 106"/>
                <a:gd name="T42" fmla="*/ 22 w 195"/>
                <a:gd name="T43" fmla="*/ 96 h 106"/>
                <a:gd name="T44" fmla="*/ 37 w 195"/>
                <a:gd name="T45" fmla="*/ 104 h 106"/>
                <a:gd name="T46" fmla="*/ 53 w 195"/>
                <a:gd name="T47" fmla="*/ 106 h 1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5"/>
                <a:gd name="T73" fmla="*/ 0 h 106"/>
                <a:gd name="T74" fmla="*/ 195 w 195"/>
                <a:gd name="T75" fmla="*/ 106 h 1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5" h="106">
                  <a:moveTo>
                    <a:pt x="53" y="106"/>
                  </a:moveTo>
                  <a:lnTo>
                    <a:pt x="141" y="106"/>
                  </a:lnTo>
                  <a:lnTo>
                    <a:pt x="158" y="104"/>
                  </a:lnTo>
                  <a:lnTo>
                    <a:pt x="172" y="96"/>
                  </a:lnTo>
                  <a:lnTo>
                    <a:pt x="185" y="84"/>
                  </a:lnTo>
                  <a:lnTo>
                    <a:pt x="193" y="70"/>
                  </a:lnTo>
                  <a:lnTo>
                    <a:pt x="195" y="52"/>
                  </a:lnTo>
                  <a:lnTo>
                    <a:pt x="193" y="37"/>
                  </a:lnTo>
                  <a:lnTo>
                    <a:pt x="185" y="21"/>
                  </a:lnTo>
                  <a:lnTo>
                    <a:pt x="172" y="10"/>
                  </a:lnTo>
                  <a:lnTo>
                    <a:pt x="158" y="3"/>
                  </a:lnTo>
                  <a:lnTo>
                    <a:pt x="141" y="0"/>
                  </a:lnTo>
                  <a:lnTo>
                    <a:pt x="53" y="0"/>
                  </a:lnTo>
                  <a:lnTo>
                    <a:pt x="37" y="3"/>
                  </a:lnTo>
                  <a:lnTo>
                    <a:pt x="22" y="10"/>
                  </a:lnTo>
                  <a:lnTo>
                    <a:pt x="10" y="21"/>
                  </a:lnTo>
                  <a:lnTo>
                    <a:pt x="3" y="37"/>
                  </a:lnTo>
                  <a:lnTo>
                    <a:pt x="0" y="52"/>
                  </a:lnTo>
                  <a:lnTo>
                    <a:pt x="3" y="70"/>
                  </a:lnTo>
                  <a:lnTo>
                    <a:pt x="10" y="84"/>
                  </a:lnTo>
                  <a:lnTo>
                    <a:pt x="22" y="96"/>
                  </a:lnTo>
                  <a:lnTo>
                    <a:pt x="37" y="104"/>
                  </a:lnTo>
                  <a:lnTo>
                    <a:pt x="53" y="106"/>
                  </a:lnTo>
                  <a:close/>
                </a:path>
              </a:pathLst>
            </a:custGeom>
            <a:solidFill>
              <a:srgbClr val="FFFFFF"/>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1" name="Freeform 110"/>
            <p:cNvSpPr>
              <a:spLocks/>
            </p:cNvSpPr>
            <p:nvPr/>
          </p:nvSpPr>
          <p:spPr bwMode="auto">
            <a:xfrm>
              <a:off x="432435" y="1298575"/>
              <a:ext cx="217170" cy="117475"/>
            </a:xfrm>
            <a:custGeom>
              <a:avLst/>
              <a:gdLst>
                <a:gd name="T0" fmla="*/ 54 w 196"/>
                <a:gd name="T1" fmla="*/ 106 h 106"/>
                <a:gd name="T2" fmla="*/ 141 w 196"/>
                <a:gd name="T3" fmla="*/ 106 h 106"/>
                <a:gd name="T4" fmla="*/ 158 w 196"/>
                <a:gd name="T5" fmla="*/ 104 h 106"/>
                <a:gd name="T6" fmla="*/ 173 w 196"/>
                <a:gd name="T7" fmla="*/ 96 h 106"/>
                <a:gd name="T8" fmla="*/ 186 w 196"/>
                <a:gd name="T9" fmla="*/ 84 h 106"/>
                <a:gd name="T10" fmla="*/ 193 w 196"/>
                <a:gd name="T11" fmla="*/ 70 h 106"/>
                <a:gd name="T12" fmla="*/ 196 w 196"/>
                <a:gd name="T13" fmla="*/ 52 h 106"/>
                <a:gd name="T14" fmla="*/ 193 w 196"/>
                <a:gd name="T15" fmla="*/ 37 h 106"/>
                <a:gd name="T16" fmla="*/ 186 w 196"/>
                <a:gd name="T17" fmla="*/ 21 h 106"/>
                <a:gd name="T18" fmla="*/ 173 w 196"/>
                <a:gd name="T19" fmla="*/ 10 h 106"/>
                <a:gd name="T20" fmla="*/ 158 w 196"/>
                <a:gd name="T21" fmla="*/ 3 h 106"/>
                <a:gd name="T22" fmla="*/ 141 w 196"/>
                <a:gd name="T23" fmla="*/ 0 h 106"/>
                <a:gd name="T24" fmla="*/ 54 w 196"/>
                <a:gd name="T25" fmla="*/ 0 h 106"/>
                <a:gd name="T26" fmla="*/ 38 w 196"/>
                <a:gd name="T27" fmla="*/ 3 h 106"/>
                <a:gd name="T28" fmla="*/ 22 w 196"/>
                <a:gd name="T29" fmla="*/ 10 h 106"/>
                <a:gd name="T30" fmla="*/ 10 w 196"/>
                <a:gd name="T31" fmla="*/ 21 h 106"/>
                <a:gd name="T32" fmla="*/ 3 w 196"/>
                <a:gd name="T33" fmla="*/ 37 h 106"/>
                <a:gd name="T34" fmla="*/ 0 w 196"/>
                <a:gd name="T35" fmla="*/ 52 h 106"/>
                <a:gd name="T36" fmla="*/ 0 w 196"/>
                <a:gd name="T37" fmla="*/ 52 h 106"/>
                <a:gd name="T38" fmla="*/ 3 w 196"/>
                <a:gd name="T39" fmla="*/ 70 h 106"/>
                <a:gd name="T40" fmla="*/ 10 w 196"/>
                <a:gd name="T41" fmla="*/ 84 h 106"/>
                <a:gd name="T42" fmla="*/ 22 w 196"/>
                <a:gd name="T43" fmla="*/ 96 h 106"/>
                <a:gd name="T44" fmla="*/ 38 w 196"/>
                <a:gd name="T45" fmla="*/ 104 h 106"/>
                <a:gd name="T46" fmla="*/ 54 w 196"/>
                <a:gd name="T47" fmla="*/ 106 h 1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6"/>
                <a:gd name="T73" fmla="*/ 0 h 106"/>
                <a:gd name="T74" fmla="*/ 196 w 196"/>
                <a:gd name="T75" fmla="*/ 106 h 1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6" h="106">
                  <a:moveTo>
                    <a:pt x="54" y="106"/>
                  </a:moveTo>
                  <a:lnTo>
                    <a:pt x="141" y="106"/>
                  </a:lnTo>
                  <a:lnTo>
                    <a:pt x="158" y="104"/>
                  </a:lnTo>
                  <a:lnTo>
                    <a:pt x="173" y="96"/>
                  </a:lnTo>
                  <a:lnTo>
                    <a:pt x="186" y="84"/>
                  </a:lnTo>
                  <a:lnTo>
                    <a:pt x="193" y="70"/>
                  </a:lnTo>
                  <a:lnTo>
                    <a:pt x="196" y="52"/>
                  </a:lnTo>
                  <a:lnTo>
                    <a:pt x="193" y="37"/>
                  </a:lnTo>
                  <a:lnTo>
                    <a:pt x="186" y="21"/>
                  </a:lnTo>
                  <a:lnTo>
                    <a:pt x="173" y="10"/>
                  </a:lnTo>
                  <a:lnTo>
                    <a:pt x="158" y="3"/>
                  </a:lnTo>
                  <a:lnTo>
                    <a:pt x="141" y="0"/>
                  </a:lnTo>
                  <a:lnTo>
                    <a:pt x="54" y="0"/>
                  </a:lnTo>
                  <a:lnTo>
                    <a:pt x="38" y="3"/>
                  </a:lnTo>
                  <a:lnTo>
                    <a:pt x="22" y="10"/>
                  </a:lnTo>
                  <a:lnTo>
                    <a:pt x="10" y="21"/>
                  </a:lnTo>
                  <a:lnTo>
                    <a:pt x="3" y="37"/>
                  </a:lnTo>
                  <a:lnTo>
                    <a:pt x="0" y="52"/>
                  </a:lnTo>
                  <a:lnTo>
                    <a:pt x="3" y="70"/>
                  </a:lnTo>
                  <a:lnTo>
                    <a:pt x="10" y="84"/>
                  </a:lnTo>
                  <a:lnTo>
                    <a:pt x="22" y="96"/>
                  </a:lnTo>
                  <a:lnTo>
                    <a:pt x="38" y="104"/>
                  </a:lnTo>
                  <a:lnTo>
                    <a:pt x="54" y="106"/>
                  </a:lnTo>
                  <a:close/>
                </a:path>
              </a:pathLst>
            </a:custGeom>
            <a:solidFill>
              <a:srgbClr val="FFFFFF"/>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2" name="Freeform 111"/>
            <p:cNvSpPr>
              <a:spLocks/>
            </p:cNvSpPr>
            <p:nvPr/>
          </p:nvSpPr>
          <p:spPr bwMode="auto">
            <a:xfrm>
              <a:off x="0" y="428625"/>
              <a:ext cx="866775" cy="279400"/>
            </a:xfrm>
            <a:custGeom>
              <a:avLst/>
              <a:gdLst>
                <a:gd name="T0" fmla="*/ 0 w 781"/>
                <a:gd name="T1" fmla="*/ 126 h 252"/>
                <a:gd name="T2" fmla="*/ 3 w 781"/>
                <a:gd name="T3" fmla="*/ 100 h 252"/>
                <a:gd name="T4" fmla="*/ 10 w 781"/>
                <a:gd name="T5" fmla="*/ 78 h 252"/>
                <a:gd name="T6" fmla="*/ 21 w 781"/>
                <a:gd name="T7" fmla="*/ 55 h 252"/>
                <a:gd name="T8" fmla="*/ 37 w 781"/>
                <a:gd name="T9" fmla="*/ 37 h 252"/>
                <a:gd name="T10" fmla="*/ 57 w 781"/>
                <a:gd name="T11" fmla="*/ 21 h 252"/>
                <a:gd name="T12" fmla="*/ 79 w 781"/>
                <a:gd name="T13" fmla="*/ 8 h 252"/>
                <a:gd name="T14" fmla="*/ 103 w 781"/>
                <a:gd name="T15" fmla="*/ 1 h 252"/>
                <a:gd name="T16" fmla="*/ 128 w 781"/>
                <a:gd name="T17" fmla="*/ 0 h 252"/>
                <a:gd name="T18" fmla="*/ 653 w 781"/>
                <a:gd name="T19" fmla="*/ 0 h 252"/>
                <a:gd name="T20" fmla="*/ 678 w 781"/>
                <a:gd name="T21" fmla="*/ 1 h 252"/>
                <a:gd name="T22" fmla="*/ 702 w 781"/>
                <a:gd name="T23" fmla="*/ 8 h 252"/>
                <a:gd name="T24" fmla="*/ 724 w 781"/>
                <a:gd name="T25" fmla="*/ 21 h 252"/>
                <a:gd name="T26" fmla="*/ 744 w 781"/>
                <a:gd name="T27" fmla="*/ 37 h 252"/>
                <a:gd name="T28" fmla="*/ 759 w 781"/>
                <a:gd name="T29" fmla="*/ 55 h 252"/>
                <a:gd name="T30" fmla="*/ 771 w 781"/>
                <a:gd name="T31" fmla="*/ 78 h 252"/>
                <a:gd name="T32" fmla="*/ 778 w 781"/>
                <a:gd name="T33" fmla="*/ 100 h 252"/>
                <a:gd name="T34" fmla="*/ 781 w 781"/>
                <a:gd name="T35" fmla="*/ 126 h 252"/>
                <a:gd name="T36" fmla="*/ 778 w 781"/>
                <a:gd name="T37" fmla="*/ 150 h 252"/>
                <a:gd name="T38" fmla="*/ 771 w 781"/>
                <a:gd name="T39" fmla="*/ 174 h 252"/>
                <a:gd name="T40" fmla="*/ 759 w 781"/>
                <a:gd name="T41" fmla="*/ 195 h 252"/>
                <a:gd name="T42" fmla="*/ 744 w 781"/>
                <a:gd name="T43" fmla="*/ 215 h 252"/>
                <a:gd name="T44" fmla="*/ 724 w 781"/>
                <a:gd name="T45" fmla="*/ 231 h 252"/>
                <a:gd name="T46" fmla="*/ 702 w 781"/>
                <a:gd name="T47" fmla="*/ 242 h 252"/>
                <a:gd name="T48" fmla="*/ 678 w 781"/>
                <a:gd name="T49" fmla="*/ 249 h 252"/>
                <a:gd name="T50" fmla="*/ 653 w 781"/>
                <a:gd name="T51" fmla="*/ 252 h 252"/>
                <a:gd name="T52" fmla="*/ 128 w 781"/>
                <a:gd name="T53" fmla="*/ 252 h 252"/>
                <a:gd name="T54" fmla="*/ 103 w 781"/>
                <a:gd name="T55" fmla="*/ 249 h 252"/>
                <a:gd name="T56" fmla="*/ 79 w 781"/>
                <a:gd name="T57" fmla="*/ 242 h 252"/>
                <a:gd name="T58" fmla="*/ 57 w 781"/>
                <a:gd name="T59" fmla="*/ 231 h 252"/>
                <a:gd name="T60" fmla="*/ 37 w 781"/>
                <a:gd name="T61" fmla="*/ 215 h 252"/>
                <a:gd name="T62" fmla="*/ 21 w 781"/>
                <a:gd name="T63" fmla="*/ 195 h 252"/>
                <a:gd name="T64" fmla="*/ 10 w 781"/>
                <a:gd name="T65" fmla="*/ 174 h 252"/>
                <a:gd name="T66" fmla="*/ 3 w 781"/>
                <a:gd name="T67" fmla="*/ 150 h 252"/>
                <a:gd name="T68" fmla="*/ 0 w 781"/>
                <a:gd name="T69" fmla="*/ 126 h 25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1"/>
                <a:gd name="T106" fmla="*/ 0 h 252"/>
                <a:gd name="T107" fmla="*/ 781 w 781"/>
                <a:gd name="T108" fmla="*/ 252 h 25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1" h="252">
                  <a:moveTo>
                    <a:pt x="0" y="126"/>
                  </a:moveTo>
                  <a:lnTo>
                    <a:pt x="3" y="100"/>
                  </a:lnTo>
                  <a:lnTo>
                    <a:pt x="10" y="78"/>
                  </a:lnTo>
                  <a:lnTo>
                    <a:pt x="21" y="55"/>
                  </a:lnTo>
                  <a:lnTo>
                    <a:pt x="37" y="37"/>
                  </a:lnTo>
                  <a:lnTo>
                    <a:pt x="57" y="21"/>
                  </a:lnTo>
                  <a:lnTo>
                    <a:pt x="79" y="8"/>
                  </a:lnTo>
                  <a:lnTo>
                    <a:pt x="103" y="1"/>
                  </a:lnTo>
                  <a:lnTo>
                    <a:pt x="128" y="0"/>
                  </a:lnTo>
                  <a:lnTo>
                    <a:pt x="653" y="0"/>
                  </a:lnTo>
                  <a:lnTo>
                    <a:pt x="678" y="1"/>
                  </a:lnTo>
                  <a:lnTo>
                    <a:pt x="702" y="8"/>
                  </a:lnTo>
                  <a:lnTo>
                    <a:pt x="724" y="21"/>
                  </a:lnTo>
                  <a:lnTo>
                    <a:pt x="744" y="37"/>
                  </a:lnTo>
                  <a:lnTo>
                    <a:pt x="759" y="55"/>
                  </a:lnTo>
                  <a:lnTo>
                    <a:pt x="771" y="78"/>
                  </a:lnTo>
                  <a:lnTo>
                    <a:pt x="778" y="100"/>
                  </a:lnTo>
                  <a:lnTo>
                    <a:pt x="781" y="126"/>
                  </a:lnTo>
                  <a:lnTo>
                    <a:pt x="778" y="150"/>
                  </a:lnTo>
                  <a:lnTo>
                    <a:pt x="771" y="174"/>
                  </a:lnTo>
                  <a:lnTo>
                    <a:pt x="759" y="195"/>
                  </a:lnTo>
                  <a:lnTo>
                    <a:pt x="744" y="215"/>
                  </a:lnTo>
                  <a:lnTo>
                    <a:pt x="724" y="231"/>
                  </a:lnTo>
                  <a:lnTo>
                    <a:pt x="702" y="242"/>
                  </a:lnTo>
                  <a:lnTo>
                    <a:pt x="678" y="249"/>
                  </a:lnTo>
                  <a:lnTo>
                    <a:pt x="653" y="252"/>
                  </a:lnTo>
                  <a:lnTo>
                    <a:pt x="128" y="252"/>
                  </a:lnTo>
                  <a:lnTo>
                    <a:pt x="103" y="249"/>
                  </a:lnTo>
                  <a:lnTo>
                    <a:pt x="79" y="242"/>
                  </a:lnTo>
                  <a:lnTo>
                    <a:pt x="57" y="231"/>
                  </a:lnTo>
                  <a:lnTo>
                    <a:pt x="37" y="215"/>
                  </a:lnTo>
                  <a:lnTo>
                    <a:pt x="21" y="195"/>
                  </a:lnTo>
                  <a:lnTo>
                    <a:pt x="10" y="174"/>
                  </a:lnTo>
                  <a:lnTo>
                    <a:pt x="3" y="150"/>
                  </a:lnTo>
                  <a:lnTo>
                    <a:pt x="0" y="126"/>
                  </a:lnTo>
                  <a:close/>
                </a:path>
              </a:pathLst>
            </a:custGeom>
            <a:solidFill>
              <a:srgbClr val="FFFFFF"/>
            </a:solidFill>
            <a:ln w="9525">
              <a:solidFill>
                <a:schemeClr val="tx1"/>
              </a:solidFill>
              <a:round/>
              <a:headEnd/>
              <a:tailEnd/>
            </a:ln>
          </p:spPr>
          <p:txBody>
            <a:bodyPr/>
            <a:lstStyle/>
            <a:p>
              <a:pPr marL="0" marR="0" algn="ctr">
                <a:lnSpc>
                  <a:spcPct val="115000"/>
                </a:lnSpc>
                <a:spcBef>
                  <a:spcPts val="0"/>
                </a:spcBef>
                <a:spcAft>
                  <a:spcPts val="1000"/>
                </a:spcAft>
              </a:pPr>
              <a:r>
                <a:rPr lang="tr-TR" kern="1200">
                  <a:solidFill>
                    <a:srgbClr val="000000"/>
                  </a:solidFill>
                  <a:effectLst/>
                  <a:latin typeface="Calibri"/>
                  <a:ea typeface="Times New Roman"/>
                </a:rPr>
                <a:t>Ölçülen</a:t>
              </a:r>
              <a:endParaRPr lang="en-US">
                <a:effectLst/>
                <a:latin typeface="Times New Roman"/>
                <a:ea typeface="Times New Roman"/>
              </a:endParaRPr>
            </a:p>
          </p:txBody>
        </p:sp>
        <p:sp>
          <p:nvSpPr>
            <p:cNvPr id="113" name="Freeform 112"/>
            <p:cNvSpPr>
              <a:spLocks/>
            </p:cNvSpPr>
            <p:nvPr/>
          </p:nvSpPr>
          <p:spPr bwMode="auto">
            <a:xfrm>
              <a:off x="218440" y="0"/>
              <a:ext cx="429260" cy="422275"/>
            </a:xfrm>
            <a:custGeom>
              <a:avLst/>
              <a:gdLst>
                <a:gd name="T0" fmla="*/ 0 w 387"/>
                <a:gd name="T1" fmla="*/ 191 h 381"/>
                <a:gd name="T2" fmla="*/ 2 w 387"/>
                <a:gd name="T3" fmla="*/ 160 h 381"/>
                <a:gd name="T4" fmla="*/ 10 w 387"/>
                <a:gd name="T5" fmla="*/ 129 h 381"/>
                <a:gd name="T6" fmla="*/ 23 w 387"/>
                <a:gd name="T7" fmla="*/ 99 h 381"/>
                <a:gd name="T8" fmla="*/ 40 w 387"/>
                <a:gd name="T9" fmla="*/ 74 h 381"/>
                <a:gd name="T10" fmla="*/ 61 w 387"/>
                <a:gd name="T11" fmla="*/ 49 h 381"/>
                <a:gd name="T12" fmla="*/ 87 w 387"/>
                <a:gd name="T13" fmla="*/ 31 h 381"/>
                <a:gd name="T14" fmla="*/ 116 w 387"/>
                <a:gd name="T15" fmla="*/ 15 h 381"/>
                <a:gd name="T16" fmla="*/ 146 w 387"/>
                <a:gd name="T17" fmla="*/ 6 h 381"/>
                <a:gd name="T18" fmla="*/ 178 w 387"/>
                <a:gd name="T19" fmla="*/ 0 h 381"/>
                <a:gd name="T20" fmla="*/ 209 w 387"/>
                <a:gd name="T21" fmla="*/ 0 h 381"/>
                <a:gd name="T22" fmla="*/ 241 w 387"/>
                <a:gd name="T23" fmla="*/ 6 h 381"/>
                <a:gd name="T24" fmla="*/ 271 w 387"/>
                <a:gd name="T25" fmla="*/ 15 h 381"/>
                <a:gd name="T26" fmla="*/ 300 w 387"/>
                <a:gd name="T27" fmla="*/ 31 h 381"/>
                <a:gd name="T28" fmla="*/ 324 w 387"/>
                <a:gd name="T29" fmla="*/ 49 h 381"/>
                <a:gd name="T30" fmla="*/ 346 w 387"/>
                <a:gd name="T31" fmla="*/ 74 h 381"/>
                <a:gd name="T32" fmla="*/ 364 w 387"/>
                <a:gd name="T33" fmla="*/ 99 h 381"/>
                <a:gd name="T34" fmla="*/ 377 w 387"/>
                <a:gd name="T35" fmla="*/ 129 h 381"/>
                <a:gd name="T36" fmla="*/ 384 w 387"/>
                <a:gd name="T37" fmla="*/ 160 h 381"/>
                <a:gd name="T38" fmla="*/ 387 w 387"/>
                <a:gd name="T39" fmla="*/ 191 h 381"/>
                <a:gd name="T40" fmla="*/ 384 w 387"/>
                <a:gd name="T41" fmla="*/ 223 h 381"/>
                <a:gd name="T42" fmla="*/ 377 w 387"/>
                <a:gd name="T43" fmla="*/ 254 h 381"/>
                <a:gd name="T44" fmla="*/ 364 w 387"/>
                <a:gd name="T45" fmla="*/ 282 h 381"/>
                <a:gd name="T46" fmla="*/ 346 w 387"/>
                <a:gd name="T47" fmla="*/ 309 h 381"/>
                <a:gd name="T48" fmla="*/ 324 w 387"/>
                <a:gd name="T49" fmla="*/ 332 h 381"/>
                <a:gd name="T50" fmla="*/ 300 w 387"/>
                <a:gd name="T51" fmla="*/ 352 h 381"/>
                <a:gd name="T52" fmla="*/ 271 w 387"/>
                <a:gd name="T53" fmla="*/ 366 h 381"/>
                <a:gd name="T54" fmla="*/ 241 w 387"/>
                <a:gd name="T55" fmla="*/ 377 h 381"/>
                <a:gd name="T56" fmla="*/ 209 w 387"/>
                <a:gd name="T57" fmla="*/ 381 h 381"/>
                <a:gd name="T58" fmla="*/ 178 w 387"/>
                <a:gd name="T59" fmla="*/ 381 h 381"/>
                <a:gd name="T60" fmla="*/ 146 w 387"/>
                <a:gd name="T61" fmla="*/ 377 h 381"/>
                <a:gd name="T62" fmla="*/ 116 w 387"/>
                <a:gd name="T63" fmla="*/ 366 h 381"/>
                <a:gd name="T64" fmla="*/ 87 w 387"/>
                <a:gd name="T65" fmla="*/ 352 h 381"/>
                <a:gd name="T66" fmla="*/ 61 w 387"/>
                <a:gd name="T67" fmla="*/ 332 h 381"/>
                <a:gd name="T68" fmla="*/ 40 w 387"/>
                <a:gd name="T69" fmla="*/ 309 h 381"/>
                <a:gd name="T70" fmla="*/ 23 w 387"/>
                <a:gd name="T71" fmla="*/ 282 h 381"/>
                <a:gd name="T72" fmla="*/ 10 w 387"/>
                <a:gd name="T73" fmla="*/ 254 h 381"/>
                <a:gd name="T74" fmla="*/ 2 w 387"/>
                <a:gd name="T75" fmla="*/ 223 h 381"/>
                <a:gd name="T76" fmla="*/ 0 w 387"/>
                <a:gd name="T77" fmla="*/ 191 h 3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87"/>
                <a:gd name="T118" fmla="*/ 0 h 381"/>
                <a:gd name="T119" fmla="*/ 387 w 387"/>
                <a:gd name="T120" fmla="*/ 381 h 38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87" h="381">
                  <a:moveTo>
                    <a:pt x="0" y="191"/>
                  </a:moveTo>
                  <a:lnTo>
                    <a:pt x="2" y="160"/>
                  </a:lnTo>
                  <a:lnTo>
                    <a:pt x="10" y="129"/>
                  </a:lnTo>
                  <a:lnTo>
                    <a:pt x="23" y="99"/>
                  </a:lnTo>
                  <a:lnTo>
                    <a:pt x="40" y="74"/>
                  </a:lnTo>
                  <a:lnTo>
                    <a:pt x="61" y="49"/>
                  </a:lnTo>
                  <a:lnTo>
                    <a:pt x="87" y="31"/>
                  </a:lnTo>
                  <a:lnTo>
                    <a:pt x="116" y="15"/>
                  </a:lnTo>
                  <a:lnTo>
                    <a:pt x="146" y="6"/>
                  </a:lnTo>
                  <a:lnTo>
                    <a:pt x="178" y="0"/>
                  </a:lnTo>
                  <a:lnTo>
                    <a:pt x="209" y="0"/>
                  </a:lnTo>
                  <a:lnTo>
                    <a:pt x="241" y="6"/>
                  </a:lnTo>
                  <a:lnTo>
                    <a:pt x="271" y="15"/>
                  </a:lnTo>
                  <a:lnTo>
                    <a:pt x="300" y="31"/>
                  </a:lnTo>
                  <a:lnTo>
                    <a:pt x="324" y="49"/>
                  </a:lnTo>
                  <a:lnTo>
                    <a:pt x="346" y="74"/>
                  </a:lnTo>
                  <a:lnTo>
                    <a:pt x="364" y="99"/>
                  </a:lnTo>
                  <a:lnTo>
                    <a:pt x="377" y="129"/>
                  </a:lnTo>
                  <a:lnTo>
                    <a:pt x="384" y="160"/>
                  </a:lnTo>
                  <a:lnTo>
                    <a:pt x="387" y="191"/>
                  </a:lnTo>
                  <a:lnTo>
                    <a:pt x="384" y="223"/>
                  </a:lnTo>
                  <a:lnTo>
                    <a:pt x="377" y="254"/>
                  </a:lnTo>
                  <a:lnTo>
                    <a:pt x="364" y="282"/>
                  </a:lnTo>
                  <a:lnTo>
                    <a:pt x="346" y="309"/>
                  </a:lnTo>
                  <a:lnTo>
                    <a:pt x="324" y="332"/>
                  </a:lnTo>
                  <a:lnTo>
                    <a:pt x="300" y="352"/>
                  </a:lnTo>
                  <a:lnTo>
                    <a:pt x="271" y="366"/>
                  </a:lnTo>
                  <a:lnTo>
                    <a:pt x="241" y="377"/>
                  </a:lnTo>
                  <a:lnTo>
                    <a:pt x="209" y="381"/>
                  </a:lnTo>
                  <a:lnTo>
                    <a:pt x="178" y="381"/>
                  </a:lnTo>
                  <a:lnTo>
                    <a:pt x="146" y="377"/>
                  </a:lnTo>
                  <a:lnTo>
                    <a:pt x="116" y="366"/>
                  </a:lnTo>
                  <a:lnTo>
                    <a:pt x="87" y="352"/>
                  </a:lnTo>
                  <a:lnTo>
                    <a:pt x="61" y="332"/>
                  </a:lnTo>
                  <a:lnTo>
                    <a:pt x="40" y="309"/>
                  </a:lnTo>
                  <a:lnTo>
                    <a:pt x="23" y="282"/>
                  </a:lnTo>
                  <a:lnTo>
                    <a:pt x="10" y="254"/>
                  </a:lnTo>
                  <a:lnTo>
                    <a:pt x="2" y="223"/>
                  </a:lnTo>
                  <a:lnTo>
                    <a:pt x="0" y="191"/>
                  </a:lnTo>
                  <a:close/>
                </a:path>
              </a:pathLst>
            </a:custGeom>
            <a:solidFill>
              <a:srgbClr val="FFFFFF"/>
            </a:solidFill>
            <a:ln w="4763">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cxnSp>
          <p:nvCxnSpPr>
            <p:cNvPr id="114" name="Line 12"/>
            <p:cNvCxnSpPr/>
            <p:nvPr/>
          </p:nvCxnSpPr>
          <p:spPr bwMode="auto">
            <a:xfrm>
              <a:off x="289560" y="424815"/>
              <a:ext cx="28702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15" name="Freeform 114"/>
            <p:cNvSpPr>
              <a:spLocks/>
            </p:cNvSpPr>
            <p:nvPr/>
          </p:nvSpPr>
          <p:spPr bwMode="auto">
            <a:xfrm>
              <a:off x="577215" y="424815"/>
              <a:ext cx="286385" cy="282575"/>
            </a:xfrm>
            <a:custGeom>
              <a:avLst/>
              <a:gdLst>
                <a:gd name="T0" fmla="*/ 0 w 258"/>
                <a:gd name="T1" fmla="*/ 0 h 255"/>
                <a:gd name="T2" fmla="*/ 129 w 258"/>
                <a:gd name="T3" fmla="*/ 0 h 255"/>
                <a:gd name="T4" fmla="*/ 153 w 258"/>
                <a:gd name="T5" fmla="*/ 1 h 255"/>
                <a:gd name="T6" fmla="*/ 178 w 258"/>
                <a:gd name="T7" fmla="*/ 10 h 255"/>
                <a:gd name="T8" fmla="*/ 201 w 258"/>
                <a:gd name="T9" fmla="*/ 21 h 255"/>
                <a:gd name="T10" fmla="*/ 221 w 258"/>
                <a:gd name="T11" fmla="*/ 37 h 255"/>
                <a:gd name="T12" fmla="*/ 237 w 258"/>
                <a:gd name="T13" fmla="*/ 57 h 255"/>
                <a:gd name="T14" fmla="*/ 248 w 258"/>
                <a:gd name="T15" fmla="*/ 78 h 255"/>
                <a:gd name="T16" fmla="*/ 255 w 258"/>
                <a:gd name="T17" fmla="*/ 102 h 255"/>
                <a:gd name="T18" fmla="*/ 258 w 258"/>
                <a:gd name="T19" fmla="*/ 127 h 255"/>
                <a:gd name="T20" fmla="*/ 258 w 258"/>
                <a:gd name="T21" fmla="*/ 255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8"/>
                <a:gd name="T34" fmla="*/ 0 h 255"/>
                <a:gd name="T35" fmla="*/ 258 w 258"/>
                <a:gd name="T36" fmla="*/ 255 h 2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8" h="255">
                  <a:moveTo>
                    <a:pt x="0" y="0"/>
                  </a:moveTo>
                  <a:lnTo>
                    <a:pt x="129" y="0"/>
                  </a:lnTo>
                  <a:lnTo>
                    <a:pt x="153" y="1"/>
                  </a:lnTo>
                  <a:lnTo>
                    <a:pt x="178" y="10"/>
                  </a:lnTo>
                  <a:lnTo>
                    <a:pt x="201" y="21"/>
                  </a:lnTo>
                  <a:lnTo>
                    <a:pt x="221" y="37"/>
                  </a:lnTo>
                  <a:lnTo>
                    <a:pt x="237" y="57"/>
                  </a:lnTo>
                  <a:lnTo>
                    <a:pt x="248" y="78"/>
                  </a:lnTo>
                  <a:lnTo>
                    <a:pt x="255" y="102"/>
                  </a:lnTo>
                  <a:lnTo>
                    <a:pt x="258" y="127"/>
                  </a:lnTo>
                  <a:lnTo>
                    <a:pt x="258" y="255"/>
                  </a:lnTo>
                </a:path>
              </a:pathLst>
            </a:custGeom>
            <a:noFill/>
            <a:ln w="4763">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6" name="Freeform 115"/>
            <p:cNvSpPr>
              <a:spLocks/>
            </p:cNvSpPr>
            <p:nvPr/>
          </p:nvSpPr>
          <p:spPr bwMode="auto">
            <a:xfrm>
              <a:off x="3175" y="850265"/>
              <a:ext cx="215265" cy="140335"/>
            </a:xfrm>
            <a:custGeom>
              <a:avLst/>
              <a:gdLst>
                <a:gd name="T0" fmla="*/ 0 w 194"/>
                <a:gd name="T1" fmla="*/ 0 h 127"/>
                <a:gd name="T2" fmla="*/ 0 w 194"/>
                <a:gd name="T3" fmla="*/ 64 h 127"/>
                <a:gd name="T4" fmla="*/ 1 w 194"/>
                <a:gd name="T5" fmla="*/ 79 h 127"/>
                <a:gd name="T6" fmla="*/ 8 w 194"/>
                <a:gd name="T7" fmla="*/ 95 h 127"/>
                <a:gd name="T8" fmla="*/ 18 w 194"/>
                <a:gd name="T9" fmla="*/ 109 h 127"/>
                <a:gd name="T10" fmla="*/ 31 w 194"/>
                <a:gd name="T11" fmla="*/ 119 h 127"/>
                <a:gd name="T12" fmla="*/ 47 w 194"/>
                <a:gd name="T13" fmla="*/ 125 h 127"/>
                <a:gd name="T14" fmla="*/ 64 w 194"/>
                <a:gd name="T15" fmla="*/ 127 h 127"/>
                <a:gd name="T16" fmla="*/ 129 w 194"/>
                <a:gd name="T17" fmla="*/ 127 h 127"/>
                <a:gd name="T18" fmla="*/ 146 w 194"/>
                <a:gd name="T19" fmla="*/ 125 h 127"/>
                <a:gd name="T20" fmla="*/ 161 w 194"/>
                <a:gd name="T21" fmla="*/ 119 h 127"/>
                <a:gd name="T22" fmla="*/ 175 w 194"/>
                <a:gd name="T23" fmla="*/ 109 h 127"/>
                <a:gd name="T24" fmla="*/ 185 w 194"/>
                <a:gd name="T25" fmla="*/ 95 h 127"/>
                <a:gd name="T26" fmla="*/ 191 w 194"/>
                <a:gd name="T27" fmla="*/ 79 h 127"/>
                <a:gd name="T28" fmla="*/ 194 w 194"/>
                <a:gd name="T29" fmla="*/ 64 h 127"/>
                <a:gd name="T30" fmla="*/ 194 w 194"/>
                <a:gd name="T31" fmla="*/ 0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4"/>
                <a:gd name="T49" fmla="*/ 0 h 127"/>
                <a:gd name="T50" fmla="*/ 194 w 194"/>
                <a:gd name="T51" fmla="*/ 127 h 1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4" h="127">
                  <a:moveTo>
                    <a:pt x="0" y="0"/>
                  </a:moveTo>
                  <a:lnTo>
                    <a:pt x="0" y="64"/>
                  </a:lnTo>
                  <a:lnTo>
                    <a:pt x="1" y="79"/>
                  </a:lnTo>
                  <a:lnTo>
                    <a:pt x="8" y="95"/>
                  </a:lnTo>
                  <a:lnTo>
                    <a:pt x="18" y="109"/>
                  </a:lnTo>
                  <a:lnTo>
                    <a:pt x="31" y="119"/>
                  </a:lnTo>
                  <a:lnTo>
                    <a:pt x="47" y="125"/>
                  </a:lnTo>
                  <a:lnTo>
                    <a:pt x="64" y="127"/>
                  </a:lnTo>
                  <a:lnTo>
                    <a:pt x="129" y="127"/>
                  </a:lnTo>
                  <a:lnTo>
                    <a:pt x="146" y="125"/>
                  </a:lnTo>
                  <a:lnTo>
                    <a:pt x="161" y="119"/>
                  </a:lnTo>
                  <a:lnTo>
                    <a:pt x="175" y="109"/>
                  </a:lnTo>
                  <a:lnTo>
                    <a:pt x="185" y="95"/>
                  </a:lnTo>
                  <a:lnTo>
                    <a:pt x="191" y="79"/>
                  </a:lnTo>
                  <a:lnTo>
                    <a:pt x="194" y="64"/>
                  </a:lnTo>
                  <a:lnTo>
                    <a:pt x="194" y="0"/>
                  </a:lnTo>
                </a:path>
              </a:pathLst>
            </a:custGeom>
            <a:noFill/>
            <a:ln w="4763">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7" name="Freeform 116"/>
            <p:cNvSpPr>
              <a:spLocks/>
            </p:cNvSpPr>
            <p:nvPr/>
          </p:nvSpPr>
          <p:spPr bwMode="auto">
            <a:xfrm>
              <a:off x="647700" y="850265"/>
              <a:ext cx="215265" cy="140335"/>
            </a:xfrm>
            <a:custGeom>
              <a:avLst/>
              <a:gdLst>
                <a:gd name="T0" fmla="*/ 0 w 194"/>
                <a:gd name="T1" fmla="*/ 0 h 127"/>
                <a:gd name="T2" fmla="*/ 0 w 194"/>
                <a:gd name="T3" fmla="*/ 64 h 127"/>
                <a:gd name="T4" fmla="*/ 2 w 194"/>
                <a:gd name="T5" fmla="*/ 79 h 127"/>
                <a:gd name="T6" fmla="*/ 9 w 194"/>
                <a:gd name="T7" fmla="*/ 95 h 127"/>
                <a:gd name="T8" fmla="*/ 19 w 194"/>
                <a:gd name="T9" fmla="*/ 109 h 127"/>
                <a:gd name="T10" fmla="*/ 32 w 194"/>
                <a:gd name="T11" fmla="*/ 119 h 127"/>
                <a:gd name="T12" fmla="*/ 48 w 194"/>
                <a:gd name="T13" fmla="*/ 125 h 127"/>
                <a:gd name="T14" fmla="*/ 65 w 194"/>
                <a:gd name="T15" fmla="*/ 127 h 127"/>
                <a:gd name="T16" fmla="*/ 130 w 194"/>
                <a:gd name="T17" fmla="*/ 127 h 127"/>
                <a:gd name="T18" fmla="*/ 147 w 194"/>
                <a:gd name="T19" fmla="*/ 125 h 127"/>
                <a:gd name="T20" fmla="*/ 161 w 194"/>
                <a:gd name="T21" fmla="*/ 119 h 127"/>
                <a:gd name="T22" fmla="*/ 175 w 194"/>
                <a:gd name="T23" fmla="*/ 109 h 127"/>
                <a:gd name="T24" fmla="*/ 186 w 194"/>
                <a:gd name="T25" fmla="*/ 95 h 127"/>
                <a:gd name="T26" fmla="*/ 191 w 194"/>
                <a:gd name="T27" fmla="*/ 79 h 127"/>
                <a:gd name="T28" fmla="*/ 194 w 194"/>
                <a:gd name="T29" fmla="*/ 64 h 127"/>
                <a:gd name="T30" fmla="*/ 194 w 194"/>
                <a:gd name="T31" fmla="*/ 0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4"/>
                <a:gd name="T49" fmla="*/ 0 h 127"/>
                <a:gd name="T50" fmla="*/ 194 w 194"/>
                <a:gd name="T51" fmla="*/ 127 h 1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4" h="127">
                  <a:moveTo>
                    <a:pt x="0" y="0"/>
                  </a:moveTo>
                  <a:lnTo>
                    <a:pt x="0" y="64"/>
                  </a:lnTo>
                  <a:lnTo>
                    <a:pt x="2" y="79"/>
                  </a:lnTo>
                  <a:lnTo>
                    <a:pt x="9" y="95"/>
                  </a:lnTo>
                  <a:lnTo>
                    <a:pt x="19" y="109"/>
                  </a:lnTo>
                  <a:lnTo>
                    <a:pt x="32" y="119"/>
                  </a:lnTo>
                  <a:lnTo>
                    <a:pt x="48" y="125"/>
                  </a:lnTo>
                  <a:lnTo>
                    <a:pt x="65" y="127"/>
                  </a:lnTo>
                  <a:lnTo>
                    <a:pt x="130" y="127"/>
                  </a:lnTo>
                  <a:lnTo>
                    <a:pt x="147" y="125"/>
                  </a:lnTo>
                  <a:lnTo>
                    <a:pt x="161" y="119"/>
                  </a:lnTo>
                  <a:lnTo>
                    <a:pt x="175" y="109"/>
                  </a:lnTo>
                  <a:lnTo>
                    <a:pt x="186" y="95"/>
                  </a:lnTo>
                  <a:lnTo>
                    <a:pt x="191" y="79"/>
                  </a:lnTo>
                  <a:lnTo>
                    <a:pt x="194" y="64"/>
                  </a:lnTo>
                  <a:lnTo>
                    <a:pt x="194" y="0"/>
                  </a:lnTo>
                </a:path>
              </a:pathLst>
            </a:custGeom>
            <a:noFill/>
            <a:ln w="4763">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8" name="Freeform 117"/>
            <p:cNvSpPr>
              <a:spLocks/>
            </p:cNvSpPr>
            <p:nvPr/>
          </p:nvSpPr>
          <p:spPr bwMode="auto">
            <a:xfrm>
              <a:off x="432435" y="1275080"/>
              <a:ext cx="215265" cy="140335"/>
            </a:xfrm>
            <a:custGeom>
              <a:avLst/>
              <a:gdLst>
                <a:gd name="T0" fmla="*/ 0 w 194"/>
                <a:gd name="T1" fmla="*/ 0 h 127"/>
                <a:gd name="T2" fmla="*/ 0 w 194"/>
                <a:gd name="T3" fmla="*/ 64 h 127"/>
                <a:gd name="T4" fmla="*/ 2 w 194"/>
                <a:gd name="T5" fmla="*/ 79 h 127"/>
                <a:gd name="T6" fmla="*/ 9 w 194"/>
                <a:gd name="T7" fmla="*/ 95 h 127"/>
                <a:gd name="T8" fmla="*/ 19 w 194"/>
                <a:gd name="T9" fmla="*/ 109 h 127"/>
                <a:gd name="T10" fmla="*/ 32 w 194"/>
                <a:gd name="T11" fmla="*/ 119 h 127"/>
                <a:gd name="T12" fmla="*/ 48 w 194"/>
                <a:gd name="T13" fmla="*/ 125 h 127"/>
                <a:gd name="T14" fmla="*/ 65 w 194"/>
                <a:gd name="T15" fmla="*/ 127 h 127"/>
                <a:gd name="T16" fmla="*/ 130 w 194"/>
                <a:gd name="T17" fmla="*/ 127 h 127"/>
                <a:gd name="T18" fmla="*/ 147 w 194"/>
                <a:gd name="T19" fmla="*/ 125 h 127"/>
                <a:gd name="T20" fmla="*/ 161 w 194"/>
                <a:gd name="T21" fmla="*/ 119 h 127"/>
                <a:gd name="T22" fmla="*/ 176 w 194"/>
                <a:gd name="T23" fmla="*/ 109 h 127"/>
                <a:gd name="T24" fmla="*/ 186 w 194"/>
                <a:gd name="T25" fmla="*/ 95 h 127"/>
                <a:gd name="T26" fmla="*/ 191 w 194"/>
                <a:gd name="T27" fmla="*/ 79 h 127"/>
                <a:gd name="T28" fmla="*/ 194 w 194"/>
                <a:gd name="T29" fmla="*/ 64 h 127"/>
                <a:gd name="T30" fmla="*/ 194 w 194"/>
                <a:gd name="T31" fmla="*/ 0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4"/>
                <a:gd name="T49" fmla="*/ 0 h 127"/>
                <a:gd name="T50" fmla="*/ 194 w 194"/>
                <a:gd name="T51" fmla="*/ 127 h 1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4" h="127">
                  <a:moveTo>
                    <a:pt x="0" y="0"/>
                  </a:moveTo>
                  <a:lnTo>
                    <a:pt x="0" y="64"/>
                  </a:lnTo>
                  <a:lnTo>
                    <a:pt x="2" y="79"/>
                  </a:lnTo>
                  <a:lnTo>
                    <a:pt x="9" y="95"/>
                  </a:lnTo>
                  <a:lnTo>
                    <a:pt x="19" y="109"/>
                  </a:lnTo>
                  <a:lnTo>
                    <a:pt x="32" y="119"/>
                  </a:lnTo>
                  <a:lnTo>
                    <a:pt x="48" y="125"/>
                  </a:lnTo>
                  <a:lnTo>
                    <a:pt x="65" y="127"/>
                  </a:lnTo>
                  <a:lnTo>
                    <a:pt x="130" y="127"/>
                  </a:lnTo>
                  <a:lnTo>
                    <a:pt x="147" y="125"/>
                  </a:lnTo>
                  <a:lnTo>
                    <a:pt x="161" y="119"/>
                  </a:lnTo>
                  <a:lnTo>
                    <a:pt x="176" y="109"/>
                  </a:lnTo>
                  <a:lnTo>
                    <a:pt x="186" y="95"/>
                  </a:lnTo>
                  <a:lnTo>
                    <a:pt x="191" y="79"/>
                  </a:lnTo>
                  <a:lnTo>
                    <a:pt x="194" y="64"/>
                  </a:lnTo>
                  <a:lnTo>
                    <a:pt x="194" y="0"/>
                  </a:lnTo>
                </a:path>
              </a:pathLst>
            </a:custGeom>
            <a:noFill/>
            <a:ln w="4763">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19" name="Freeform 118"/>
            <p:cNvSpPr>
              <a:spLocks/>
            </p:cNvSpPr>
            <p:nvPr/>
          </p:nvSpPr>
          <p:spPr bwMode="auto">
            <a:xfrm>
              <a:off x="218440" y="1275080"/>
              <a:ext cx="213995" cy="140335"/>
            </a:xfrm>
            <a:custGeom>
              <a:avLst/>
              <a:gdLst>
                <a:gd name="T0" fmla="*/ 0 w 193"/>
                <a:gd name="T1" fmla="*/ 0 h 127"/>
                <a:gd name="T2" fmla="*/ 0 w 193"/>
                <a:gd name="T3" fmla="*/ 64 h 127"/>
                <a:gd name="T4" fmla="*/ 1 w 193"/>
                <a:gd name="T5" fmla="*/ 79 h 127"/>
                <a:gd name="T6" fmla="*/ 8 w 193"/>
                <a:gd name="T7" fmla="*/ 95 h 127"/>
                <a:gd name="T8" fmla="*/ 18 w 193"/>
                <a:gd name="T9" fmla="*/ 109 h 127"/>
                <a:gd name="T10" fmla="*/ 31 w 193"/>
                <a:gd name="T11" fmla="*/ 119 h 127"/>
                <a:gd name="T12" fmla="*/ 47 w 193"/>
                <a:gd name="T13" fmla="*/ 125 h 127"/>
                <a:gd name="T14" fmla="*/ 64 w 193"/>
                <a:gd name="T15" fmla="*/ 127 h 127"/>
                <a:gd name="T16" fmla="*/ 129 w 193"/>
                <a:gd name="T17" fmla="*/ 127 h 127"/>
                <a:gd name="T18" fmla="*/ 146 w 193"/>
                <a:gd name="T19" fmla="*/ 125 h 127"/>
                <a:gd name="T20" fmla="*/ 160 w 193"/>
                <a:gd name="T21" fmla="*/ 119 h 127"/>
                <a:gd name="T22" fmla="*/ 175 w 193"/>
                <a:gd name="T23" fmla="*/ 109 h 127"/>
                <a:gd name="T24" fmla="*/ 185 w 193"/>
                <a:gd name="T25" fmla="*/ 95 h 127"/>
                <a:gd name="T26" fmla="*/ 191 w 193"/>
                <a:gd name="T27" fmla="*/ 79 h 127"/>
                <a:gd name="T28" fmla="*/ 193 w 193"/>
                <a:gd name="T29" fmla="*/ 64 h 127"/>
                <a:gd name="T30" fmla="*/ 193 w 193"/>
                <a:gd name="T31" fmla="*/ 0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27"/>
                <a:gd name="T50" fmla="*/ 193 w 193"/>
                <a:gd name="T51" fmla="*/ 127 h 1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27">
                  <a:moveTo>
                    <a:pt x="0" y="0"/>
                  </a:moveTo>
                  <a:lnTo>
                    <a:pt x="0" y="64"/>
                  </a:lnTo>
                  <a:lnTo>
                    <a:pt x="1" y="79"/>
                  </a:lnTo>
                  <a:lnTo>
                    <a:pt x="8" y="95"/>
                  </a:lnTo>
                  <a:lnTo>
                    <a:pt x="18" y="109"/>
                  </a:lnTo>
                  <a:lnTo>
                    <a:pt x="31" y="119"/>
                  </a:lnTo>
                  <a:lnTo>
                    <a:pt x="47" y="125"/>
                  </a:lnTo>
                  <a:lnTo>
                    <a:pt x="64" y="127"/>
                  </a:lnTo>
                  <a:lnTo>
                    <a:pt x="129" y="127"/>
                  </a:lnTo>
                  <a:lnTo>
                    <a:pt x="146" y="125"/>
                  </a:lnTo>
                  <a:lnTo>
                    <a:pt x="160" y="119"/>
                  </a:lnTo>
                  <a:lnTo>
                    <a:pt x="175" y="109"/>
                  </a:lnTo>
                  <a:lnTo>
                    <a:pt x="185" y="95"/>
                  </a:lnTo>
                  <a:lnTo>
                    <a:pt x="191" y="79"/>
                  </a:lnTo>
                  <a:lnTo>
                    <a:pt x="193" y="64"/>
                  </a:lnTo>
                  <a:lnTo>
                    <a:pt x="193" y="0"/>
                  </a:lnTo>
                </a:path>
              </a:pathLst>
            </a:custGeom>
            <a:noFill/>
            <a:ln w="4763">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cxnSp>
          <p:nvCxnSpPr>
            <p:cNvPr id="120" name="Line 19"/>
            <p:cNvCxnSpPr/>
            <p:nvPr/>
          </p:nvCxnSpPr>
          <p:spPr bwMode="auto">
            <a:xfrm>
              <a:off x="432435" y="991235"/>
              <a:ext cx="635" cy="35496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cxnSp>
          <p:nvCxnSpPr>
            <p:cNvPr id="121" name="Line 20"/>
            <p:cNvCxnSpPr/>
            <p:nvPr/>
          </p:nvCxnSpPr>
          <p:spPr bwMode="auto">
            <a:xfrm>
              <a:off x="3175" y="708025"/>
              <a:ext cx="635" cy="14160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cxnSp>
          <p:nvCxnSpPr>
            <p:cNvPr id="122" name="Line 21"/>
            <p:cNvCxnSpPr/>
            <p:nvPr/>
          </p:nvCxnSpPr>
          <p:spPr bwMode="auto">
            <a:xfrm flipV="1">
              <a:off x="218440" y="708025"/>
              <a:ext cx="635" cy="56705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cxnSp>
          <p:nvCxnSpPr>
            <p:cNvPr id="123" name="Line 22"/>
            <p:cNvCxnSpPr/>
            <p:nvPr/>
          </p:nvCxnSpPr>
          <p:spPr bwMode="auto">
            <a:xfrm>
              <a:off x="647700" y="708025"/>
              <a:ext cx="635" cy="58991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cxnSp>
          <p:nvCxnSpPr>
            <p:cNvPr id="124" name="Line 23"/>
            <p:cNvCxnSpPr/>
            <p:nvPr/>
          </p:nvCxnSpPr>
          <p:spPr bwMode="auto">
            <a:xfrm>
              <a:off x="863600" y="708025"/>
              <a:ext cx="635" cy="17589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25" name="Rectangle 124"/>
            <p:cNvSpPr>
              <a:spLocks noChangeArrowheads="1"/>
            </p:cNvSpPr>
            <p:nvPr/>
          </p:nvSpPr>
          <p:spPr bwMode="auto">
            <a:xfrm>
              <a:off x="1105535" y="217805"/>
              <a:ext cx="718185" cy="471170"/>
            </a:xfrm>
            <a:prstGeom prst="rect">
              <a:avLst/>
            </a:prstGeom>
            <a:solidFill>
              <a:srgbClr val="FFFFFF"/>
            </a:solidFill>
            <a:ln w="4763">
              <a:solidFill>
                <a:schemeClr val="tx1"/>
              </a:solidFill>
              <a:miter lim="800000"/>
              <a:headEnd/>
              <a:tailEnd/>
            </a:ln>
          </p:spPr>
          <p:txBody>
            <a:bodyPr/>
            <a:lstStyle/>
            <a:p>
              <a:pPr marL="0" marR="0" algn="ctr">
                <a:lnSpc>
                  <a:spcPct val="115000"/>
                </a:lnSpc>
                <a:spcBef>
                  <a:spcPts val="600"/>
                </a:spcBef>
                <a:spcAft>
                  <a:spcPts val="1000"/>
                </a:spcAft>
              </a:pPr>
              <a:r>
                <a:rPr lang="tr-TR" kern="1200" dirty="0">
                  <a:solidFill>
                    <a:srgbClr val="000000"/>
                  </a:solidFill>
                  <a:effectLst/>
                  <a:latin typeface="Calibri"/>
                  <a:ea typeface="Times New Roman"/>
                  <a:hlinkClick r:id="rId2" action="ppaction://hlinksldjump"/>
                </a:rPr>
                <a:t>Algılayıcı</a:t>
              </a:r>
              <a:endParaRPr lang="en-US" dirty="0">
                <a:effectLst/>
                <a:latin typeface="Times New Roman"/>
                <a:ea typeface="Times New Roman"/>
              </a:endParaRPr>
            </a:p>
          </p:txBody>
        </p:sp>
        <p:sp>
          <p:nvSpPr>
            <p:cNvPr id="126" name="Rectangle 125"/>
            <p:cNvSpPr>
              <a:spLocks noChangeArrowheads="1"/>
            </p:cNvSpPr>
            <p:nvPr/>
          </p:nvSpPr>
          <p:spPr bwMode="auto">
            <a:xfrm>
              <a:off x="4573270" y="925830"/>
              <a:ext cx="956310" cy="471170"/>
            </a:xfrm>
            <a:prstGeom prst="rect">
              <a:avLst/>
            </a:prstGeom>
            <a:solidFill>
              <a:srgbClr val="FFFFFF"/>
            </a:solidFill>
            <a:ln w="4763">
              <a:solidFill>
                <a:schemeClr val="tx1"/>
              </a:solidFill>
              <a:miter lim="800000"/>
              <a:headEnd/>
              <a:tailEnd/>
            </a:ln>
          </p:spPr>
          <p:txBody>
            <a:bodyPr/>
            <a:lstStyle/>
            <a:p>
              <a:pPr marL="0" marR="0" algn="ctr">
                <a:lnSpc>
                  <a:spcPct val="115000"/>
                </a:lnSpc>
                <a:spcBef>
                  <a:spcPts val="0"/>
                </a:spcBef>
                <a:spcAft>
                  <a:spcPts val="1000"/>
                </a:spcAft>
              </a:pPr>
              <a:r>
                <a:rPr lang="tr-TR" kern="1200">
                  <a:solidFill>
                    <a:srgbClr val="000000"/>
                  </a:solidFill>
                  <a:effectLst/>
                  <a:latin typeface="Calibri"/>
                  <a:ea typeface="Times New Roman"/>
                </a:rPr>
                <a:t>Veri haberleşmesi</a:t>
              </a:r>
              <a:endParaRPr lang="en-US">
                <a:effectLst/>
                <a:latin typeface="Times New Roman"/>
                <a:ea typeface="Times New Roman"/>
              </a:endParaRPr>
            </a:p>
          </p:txBody>
        </p:sp>
        <p:cxnSp>
          <p:nvCxnSpPr>
            <p:cNvPr id="127" name="Line 29"/>
            <p:cNvCxnSpPr/>
            <p:nvPr/>
          </p:nvCxnSpPr>
          <p:spPr bwMode="auto">
            <a:xfrm flipH="1">
              <a:off x="775335" y="1162050"/>
              <a:ext cx="329565" cy="635"/>
            </a:xfrm>
            <a:prstGeom prst="line">
              <a:avLst/>
            </a:prstGeom>
            <a:noFill/>
            <a:ln w="14288">
              <a:solidFill>
                <a:schemeClr val="tx1"/>
              </a:solidFill>
              <a:round/>
              <a:headEnd/>
              <a:tailEnd/>
            </a:ln>
            <a:extLst>
              <a:ext uri="{909E8E84-426E-40DD-AFC4-6F175D3DCCD1}">
                <a14:hiddenFill xmlns:a14="http://schemas.microsoft.com/office/drawing/2010/main">
                  <a:noFill/>
                </a14:hiddenFill>
              </a:ext>
            </a:extLst>
          </p:spPr>
        </p:cxnSp>
        <p:sp>
          <p:nvSpPr>
            <p:cNvPr id="128" name="Freeform 127"/>
            <p:cNvSpPr>
              <a:spLocks/>
            </p:cNvSpPr>
            <p:nvPr/>
          </p:nvSpPr>
          <p:spPr bwMode="auto">
            <a:xfrm>
              <a:off x="657860" y="1118870"/>
              <a:ext cx="128270" cy="85090"/>
            </a:xfrm>
            <a:custGeom>
              <a:avLst/>
              <a:gdLst>
                <a:gd name="T0" fmla="*/ 116 w 116"/>
                <a:gd name="T1" fmla="*/ 77 h 77"/>
                <a:gd name="T2" fmla="*/ 0 w 116"/>
                <a:gd name="T3" fmla="*/ 39 h 77"/>
                <a:gd name="T4" fmla="*/ 116 w 116"/>
                <a:gd name="T5" fmla="*/ 0 h 77"/>
                <a:gd name="T6" fmla="*/ 116 w 116"/>
                <a:gd name="T7" fmla="*/ 77 h 77"/>
                <a:gd name="T8" fmla="*/ 0 60000 65536"/>
                <a:gd name="T9" fmla="*/ 0 60000 65536"/>
                <a:gd name="T10" fmla="*/ 0 60000 65536"/>
                <a:gd name="T11" fmla="*/ 0 60000 65536"/>
                <a:gd name="T12" fmla="*/ 0 w 116"/>
                <a:gd name="T13" fmla="*/ 0 h 77"/>
                <a:gd name="T14" fmla="*/ 116 w 116"/>
                <a:gd name="T15" fmla="*/ 77 h 77"/>
              </a:gdLst>
              <a:ahLst/>
              <a:cxnLst>
                <a:cxn ang="T8">
                  <a:pos x="T0" y="T1"/>
                </a:cxn>
                <a:cxn ang="T9">
                  <a:pos x="T2" y="T3"/>
                </a:cxn>
                <a:cxn ang="T10">
                  <a:pos x="T4" y="T5"/>
                </a:cxn>
                <a:cxn ang="T11">
                  <a:pos x="T6" y="T7"/>
                </a:cxn>
              </a:cxnLst>
              <a:rect l="T12" t="T13" r="T14" b="T15"/>
              <a:pathLst>
                <a:path w="116" h="77">
                  <a:moveTo>
                    <a:pt x="116" y="77"/>
                  </a:moveTo>
                  <a:lnTo>
                    <a:pt x="0" y="39"/>
                  </a:lnTo>
                  <a:lnTo>
                    <a:pt x="116" y="0"/>
                  </a:lnTo>
                  <a:lnTo>
                    <a:pt x="116" y="77"/>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29" name="Rectangle 128"/>
            <p:cNvSpPr>
              <a:spLocks noChangeArrowheads="1"/>
            </p:cNvSpPr>
            <p:nvPr/>
          </p:nvSpPr>
          <p:spPr bwMode="auto">
            <a:xfrm>
              <a:off x="4573270" y="217805"/>
              <a:ext cx="956310" cy="471170"/>
            </a:xfrm>
            <a:prstGeom prst="rect">
              <a:avLst/>
            </a:prstGeom>
            <a:solidFill>
              <a:srgbClr val="FFFFFF"/>
            </a:solidFill>
            <a:ln w="4763">
              <a:solidFill>
                <a:schemeClr val="tx1"/>
              </a:solidFill>
              <a:miter lim="800000"/>
              <a:headEnd/>
              <a:tailEnd/>
            </a:ln>
          </p:spPr>
          <p:txBody>
            <a:bodyPr/>
            <a:lstStyle/>
            <a:p>
              <a:pPr marL="0" marR="0" algn="ctr">
                <a:lnSpc>
                  <a:spcPct val="115000"/>
                </a:lnSpc>
                <a:spcBef>
                  <a:spcPts val="0"/>
                </a:spcBef>
                <a:spcAft>
                  <a:spcPts val="1000"/>
                </a:spcAft>
              </a:pPr>
              <a:r>
                <a:rPr lang="tr-TR" kern="1200">
                  <a:solidFill>
                    <a:srgbClr val="000000"/>
                  </a:solidFill>
                  <a:effectLst/>
                  <a:latin typeface="Calibri"/>
                  <a:ea typeface="Times New Roman"/>
                </a:rPr>
                <a:t>Veri göstergeleri</a:t>
              </a:r>
              <a:endParaRPr lang="en-US">
                <a:effectLst/>
                <a:latin typeface="Times New Roman"/>
                <a:ea typeface="Times New Roman"/>
              </a:endParaRPr>
            </a:p>
          </p:txBody>
        </p:sp>
        <p:sp>
          <p:nvSpPr>
            <p:cNvPr id="130" name="Rectangle 129"/>
            <p:cNvSpPr>
              <a:spLocks noChangeArrowheads="1"/>
            </p:cNvSpPr>
            <p:nvPr/>
          </p:nvSpPr>
          <p:spPr bwMode="auto">
            <a:xfrm>
              <a:off x="1105535" y="925830"/>
              <a:ext cx="718185" cy="471170"/>
            </a:xfrm>
            <a:prstGeom prst="rect">
              <a:avLst/>
            </a:prstGeom>
            <a:solidFill>
              <a:srgbClr val="FFFFFF"/>
            </a:solidFill>
            <a:ln w="4763">
              <a:solidFill>
                <a:schemeClr val="tx1"/>
              </a:solidFill>
              <a:miter lim="800000"/>
              <a:headEnd/>
              <a:tailEnd/>
            </a:ln>
          </p:spPr>
          <p:txBody>
            <a:bodyPr/>
            <a:lstStyle/>
            <a:p>
              <a:pPr marL="0" marR="0" algn="ctr" eaLnBrk="0" fontAlgn="base" hangingPunct="0">
                <a:lnSpc>
                  <a:spcPct val="90000"/>
                </a:lnSpc>
                <a:spcBef>
                  <a:spcPts val="600"/>
                </a:spcBef>
                <a:spcAft>
                  <a:spcPts val="0"/>
                </a:spcAft>
              </a:pPr>
              <a:r>
                <a:rPr lang="tr-TR" kern="1200">
                  <a:solidFill>
                    <a:srgbClr val="000000"/>
                  </a:solidFill>
                  <a:effectLst/>
                  <a:latin typeface="Calibri"/>
                  <a:ea typeface="Times New Roman"/>
                  <a:cs typeface="Times New Roman"/>
                </a:rPr>
                <a:t>Etkileyici</a:t>
              </a:r>
              <a:endParaRPr lang="en-US">
                <a:effectLst/>
                <a:latin typeface="Times New Roman"/>
                <a:ea typeface="Times New Roman"/>
              </a:endParaRPr>
            </a:p>
          </p:txBody>
        </p:sp>
        <p:sp>
          <p:nvSpPr>
            <p:cNvPr id="131" name="Rectangle 130"/>
            <p:cNvSpPr>
              <a:spLocks noChangeArrowheads="1"/>
            </p:cNvSpPr>
            <p:nvPr/>
          </p:nvSpPr>
          <p:spPr bwMode="auto">
            <a:xfrm>
              <a:off x="2062480" y="217805"/>
              <a:ext cx="836930" cy="471170"/>
            </a:xfrm>
            <a:prstGeom prst="rect">
              <a:avLst/>
            </a:prstGeom>
            <a:solidFill>
              <a:srgbClr val="FFFFFF"/>
            </a:solidFill>
            <a:ln w="4763">
              <a:solidFill>
                <a:schemeClr val="tx1"/>
              </a:solidFill>
              <a:miter lim="800000"/>
              <a:headEnd/>
              <a:tailEnd/>
            </a:ln>
          </p:spPr>
          <p:txBody>
            <a:bodyPr/>
            <a:lstStyle/>
            <a:p>
              <a:pPr marL="0" marR="0" algn="ctr">
                <a:lnSpc>
                  <a:spcPct val="115000"/>
                </a:lnSpc>
                <a:spcBef>
                  <a:spcPts val="0"/>
                </a:spcBef>
                <a:spcAft>
                  <a:spcPts val="1000"/>
                </a:spcAft>
              </a:pPr>
              <a:r>
                <a:rPr lang="tr-TR" kern="1200">
                  <a:solidFill>
                    <a:srgbClr val="000000"/>
                  </a:solidFill>
                  <a:effectLst/>
                  <a:latin typeface="Calibri"/>
                  <a:ea typeface="Times New Roman"/>
                </a:rPr>
                <a:t>İşaret şekillendir</a:t>
              </a:r>
              <a:endParaRPr lang="en-US">
                <a:effectLst/>
                <a:latin typeface="Times New Roman"/>
                <a:ea typeface="Times New Roman"/>
              </a:endParaRPr>
            </a:p>
          </p:txBody>
        </p:sp>
        <p:cxnSp>
          <p:nvCxnSpPr>
            <p:cNvPr id="132" name="Line 40"/>
            <p:cNvCxnSpPr/>
            <p:nvPr/>
          </p:nvCxnSpPr>
          <p:spPr bwMode="auto">
            <a:xfrm>
              <a:off x="836930" y="452755"/>
              <a:ext cx="168275"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33" name="Freeform 132"/>
            <p:cNvSpPr>
              <a:spLocks/>
            </p:cNvSpPr>
            <p:nvPr/>
          </p:nvSpPr>
          <p:spPr bwMode="auto">
            <a:xfrm>
              <a:off x="995680" y="417195"/>
              <a:ext cx="109855" cy="71755"/>
            </a:xfrm>
            <a:custGeom>
              <a:avLst/>
              <a:gdLst>
                <a:gd name="T0" fmla="*/ 0 w 99"/>
                <a:gd name="T1" fmla="*/ 0 h 65"/>
                <a:gd name="T2" fmla="*/ 99 w 99"/>
                <a:gd name="T3" fmla="*/ 32 h 65"/>
                <a:gd name="T4" fmla="*/ 0 w 99"/>
                <a:gd name="T5" fmla="*/ 65 h 65"/>
                <a:gd name="T6" fmla="*/ 0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0" y="0"/>
                  </a:moveTo>
                  <a:lnTo>
                    <a:pt x="99" y="32"/>
                  </a:lnTo>
                  <a:lnTo>
                    <a:pt x="0" y="65"/>
                  </a:lnTo>
                  <a:lnTo>
                    <a:pt x="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a:effectLst/>
                  <a:latin typeface="Calibri"/>
                  <a:ea typeface="Times New Roman"/>
                  <a:cs typeface="Times New Roman"/>
                </a:rPr>
                <a:t> </a:t>
              </a:r>
              <a:endParaRPr lang="en-US">
                <a:effectLst/>
                <a:latin typeface="Calibri"/>
                <a:ea typeface="Calibri"/>
                <a:cs typeface="Times New Roman"/>
              </a:endParaRPr>
            </a:p>
          </p:txBody>
        </p:sp>
        <p:cxnSp>
          <p:nvCxnSpPr>
            <p:cNvPr id="134" name="Line 42"/>
            <p:cNvCxnSpPr/>
            <p:nvPr/>
          </p:nvCxnSpPr>
          <p:spPr bwMode="auto">
            <a:xfrm>
              <a:off x="1823720" y="452755"/>
              <a:ext cx="13843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35" name="Freeform 134"/>
            <p:cNvSpPr>
              <a:spLocks/>
            </p:cNvSpPr>
            <p:nvPr/>
          </p:nvSpPr>
          <p:spPr bwMode="auto">
            <a:xfrm>
              <a:off x="1951990" y="417195"/>
              <a:ext cx="109855" cy="71755"/>
            </a:xfrm>
            <a:custGeom>
              <a:avLst/>
              <a:gdLst>
                <a:gd name="T0" fmla="*/ 0 w 99"/>
                <a:gd name="T1" fmla="*/ 0 h 65"/>
                <a:gd name="T2" fmla="*/ 99 w 99"/>
                <a:gd name="T3" fmla="*/ 32 h 65"/>
                <a:gd name="T4" fmla="*/ 0 w 99"/>
                <a:gd name="T5" fmla="*/ 65 h 65"/>
                <a:gd name="T6" fmla="*/ 0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0" y="0"/>
                  </a:moveTo>
                  <a:lnTo>
                    <a:pt x="99" y="32"/>
                  </a:lnTo>
                  <a:lnTo>
                    <a:pt x="0" y="65"/>
                  </a:lnTo>
                  <a:lnTo>
                    <a:pt x="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36" name="Rectangle 135"/>
            <p:cNvSpPr>
              <a:spLocks noChangeArrowheads="1"/>
            </p:cNvSpPr>
            <p:nvPr/>
          </p:nvSpPr>
          <p:spPr bwMode="auto">
            <a:xfrm>
              <a:off x="3137535" y="217805"/>
              <a:ext cx="718185" cy="471170"/>
            </a:xfrm>
            <a:prstGeom prst="rect">
              <a:avLst/>
            </a:prstGeom>
            <a:solidFill>
              <a:srgbClr val="FFFFFF"/>
            </a:solidFill>
            <a:ln w="4763">
              <a:solidFill>
                <a:schemeClr val="tx1"/>
              </a:solidFill>
              <a:miter lim="800000"/>
              <a:headEnd/>
              <a:tailEnd/>
            </a:ln>
          </p:spPr>
          <p:txBody>
            <a:bodyPr/>
            <a:lstStyle/>
            <a:p>
              <a:pPr marL="0" marR="0" algn="ctr" eaLnBrk="0" fontAlgn="base" hangingPunct="0">
                <a:lnSpc>
                  <a:spcPct val="90000"/>
                </a:lnSpc>
                <a:spcBef>
                  <a:spcPts val="240"/>
                </a:spcBef>
                <a:spcAft>
                  <a:spcPts val="0"/>
                </a:spcAft>
              </a:pPr>
              <a:r>
                <a:rPr lang="tr-TR" kern="1200">
                  <a:solidFill>
                    <a:srgbClr val="000000"/>
                  </a:solidFill>
                  <a:effectLst/>
                  <a:latin typeface="Calibri"/>
                  <a:ea typeface="Times New Roman"/>
                  <a:cs typeface="Times New Roman"/>
                </a:rPr>
                <a:t>İşaret işleme</a:t>
              </a:r>
              <a:endParaRPr lang="en-US">
                <a:effectLst/>
                <a:latin typeface="Times New Roman"/>
                <a:ea typeface="Times New Roman"/>
              </a:endParaRPr>
            </a:p>
          </p:txBody>
        </p:sp>
        <p:cxnSp>
          <p:nvCxnSpPr>
            <p:cNvPr id="137" name="Line 47"/>
            <p:cNvCxnSpPr/>
            <p:nvPr/>
          </p:nvCxnSpPr>
          <p:spPr bwMode="auto">
            <a:xfrm>
              <a:off x="2899410" y="452755"/>
              <a:ext cx="13843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38" name="Freeform 137"/>
            <p:cNvSpPr>
              <a:spLocks/>
            </p:cNvSpPr>
            <p:nvPr/>
          </p:nvSpPr>
          <p:spPr bwMode="auto">
            <a:xfrm>
              <a:off x="3027680" y="417195"/>
              <a:ext cx="109855" cy="71755"/>
            </a:xfrm>
            <a:custGeom>
              <a:avLst/>
              <a:gdLst>
                <a:gd name="T0" fmla="*/ 0 w 99"/>
                <a:gd name="T1" fmla="*/ 0 h 65"/>
                <a:gd name="T2" fmla="*/ 99 w 99"/>
                <a:gd name="T3" fmla="*/ 32 h 65"/>
                <a:gd name="T4" fmla="*/ 0 w 99"/>
                <a:gd name="T5" fmla="*/ 65 h 65"/>
                <a:gd name="T6" fmla="*/ 0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0" y="0"/>
                  </a:moveTo>
                  <a:lnTo>
                    <a:pt x="99" y="32"/>
                  </a:lnTo>
                  <a:lnTo>
                    <a:pt x="0" y="65"/>
                  </a:lnTo>
                  <a:lnTo>
                    <a:pt x="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a:effectLst/>
                  <a:latin typeface="Calibri"/>
                  <a:ea typeface="Times New Roman"/>
                  <a:cs typeface="Times New Roman"/>
                </a:rPr>
                <a:t> </a:t>
              </a:r>
              <a:endParaRPr lang="en-US">
                <a:effectLst/>
                <a:latin typeface="Calibri"/>
                <a:ea typeface="Calibri"/>
                <a:cs typeface="Times New Roman"/>
              </a:endParaRPr>
            </a:p>
          </p:txBody>
        </p:sp>
        <p:cxnSp>
          <p:nvCxnSpPr>
            <p:cNvPr id="139" name="Line 49"/>
            <p:cNvCxnSpPr/>
            <p:nvPr/>
          </p:nvCxnSpPr>
          <p:spPr bwMode="auto">
            <a:xfrm>
              <a:off x="1953260" y="1162050"/>
              <a:ext cx="136525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40" name="Freeform 139"/>
            <p:cNvSpPr>
              <a:spLocks/>
            </p:cNvSpPr>
            <p:nvPr/>
          </p:nvSpPr>
          <p:spPr bwMode="auto">
            <a:xfrm>
              <a:off x="1853565" y="1125220"/>
              <a:ext cx="109855" cy="71755"/>
            </a:xfrm>
            <a:custGeom>
              <a:avLst/>
              <a:gdLst>
                <a:gd name="T0" fmla="*/ 99 w 99"/>
                <a:gd name="T1" fmla="*/ 0 h 65"/>
                <a:gd name="T2" fmla="*/ 0 w 99"/>
                <a:gd name="T3" fmla="*/ 33 h 65"/>
                <a:gd name="T4" fmla="*/ 99 w 99"/>
                <a:gd name="T5" fmla="*/ 65 h 65"/>
                <a:gd name="T6" fmla="*/ 99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99" y="0"/>
                  </a:moveTo>
                  <a:lnTo>
                    <a:pt x="0" y="33"/>
                  </a:lnTo>
                  <a:lnTo>
                    <a:pt x="99" y="65"/>
                  </a:lnTo>
                  <a:lnTo>
                    <a:pt x="99"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a:effectLst/>
                  <a:latin typeface="Calibri"/>
                  <a:ea typeface="Times New Roman"/>
                  <a:cs typeface="Times New Roman"/>
                </a:rPr>
                <a:t> </a:t>
              </a:r>
              <a:endParaRPr lang="en-US">
                <a:effectLst/>
                <a:latin typeface="Calibri"/>
                <a:ea typeface="Calibri"/>
                <a:cs typeface="Times New Roman"/>
              </a:endParaRPr>
            </a:p>
          </p:txBody>
        </p:sp>
        <p:sp>
          <p:nvSpPr>
            <p:cNvPr id="141" name="Rectangle 140"/>
            <p:cNvSpPr>
              <a:spLocks noChangeArrowheads="1"/>
            </p:cNvSpPr>
            <p:nvPr/>
          </p:nvSpPr>
          <p:spPr bwMode="auto">
            <a:xfrm>
              <a:off x="3616325" y="925830"/>
              <a:ext cx="716915" cy="471170"/>
            </a:xfrm>
            <a:prstGeom prst="rect">
              <a:avLst/>
            </a:prstGeom>
            <a:solidFill>
              <a:srgbClr val="FFFFFF"/>
            </a:solidFill>
            <a:ln w="4763">
              <a:solidFill>
                <a:schemeClr val="tx1"/>
              </a:solidFill>
              <a:miter lim="800000"/>
              <a:headEnd/>
              <a:tailEnd/>
            </a:ln>
          </p:spPr>
          <p:txBody>
            <a:bodyPr/>
            <a:lstStyle/>
            <a:p>
              <a:pPr marL="0" marR="0" algn="ctr">
                <a:lnSpc>
                  <a:spcPct val="115000"/>
                </a:lnSpc>
                <a:spcBef>
                  <a:spcPts val="0"/>
                </a:spcBef>
                <a:spcAft>
                  <a:spcPts val="1000"/>
                </a:spcAft>
              </a:pPr>
              <a:r>
                <a:rPr lang="tr-TR" kern="1200">
                  <a:solidFill>
                    <a:srgbClr val="000000"/>
                  </a:solidFill>
                  <a:effectLst/>
                  <a:latin typeface="Calibri"/>
                  <a:ea typeface="Times New Roman"/>
                </a:rPr>
                <a:t>Veri depola</a:t>
              </a:r>
              <a:endParaRPr lang="en-US">
                <a:effectLst/>
                <a:latin typeface="Times New Roman"/>
                <a:ea typeface="Times New Roman"/>
              </a:endParaRPr>
            </a:p>
          </p:txBody>
        </p:sp>
        <p:cxnSp>
          <p:nvCxnSpPr>
            <p:cNvPr id="142" name="Line 54"/>
            <p:cNvCxnSpPr/>
            <p:nvPr/>
          </p:nvCxnSpPr>
          <p:spPr bwMode="auto">
            <a:xfrm>
              <a:off x="3318510" y="688975"/>
              <a:ext cx="635" cy="472440"/>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cxnSp>
          <p:nvCxnSpPr>
            <p:cNvPr id="143" name="Line 56"/>
            <p:cNvCxnSpPr/>
            <p:nvPr/>
          </p:nvCxnSpPr>
          <p:spPr bwMode="auto">
            <a:xfrm flipV="1">
              <a:off x="4333240" y="547370"/>
              <a:ext cx="207010" cy="614680"/>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44" name="Freeform 143"/>
            <p:cNvSpPr>
              <a:spLocks/>
            </p:cNvSpPr>
            <p:nvPr/>
          </p:nvSpPr>
          <p:spPr bwMode="auto">
            <a:xfrm>
              <a:off x="4503420" y="452755"/>
              <a:ext cx="69850" cy="113030"/>
            </a:xfrm>
            <a:custGeom>
              <a:avLst/>
              <a:gdLst>
                <a:gd name="T0" fmla="*/ 0 w 63"/>
                <a:gd name="T1" fmla="*/ 83 h 102"/>
                <a:gd name="T2" fmla="*/ 63 w 63"/>
                <a:gd name="T3" fmla="*/ 0 h 102"/>
                <a:gd name="T4" fmla="*/ 63 w 63"/>
                <a:gd name="T5" fmla="*/ 102 h 102"/>
                <a:gd name="T6" fmla="*/ 0 w 63"/>
                <a:gd name="T7" fmla="*/ 83 h 102"/>
                <a:gd name="T8" fmla="*/ 0 60000 65536"/>
                <a:gd name="T9" fmla="*/ 0 60000 65536"/>
                <a:gd name="T10" fmla="*/ 0 60000 65536"/>
                <a:gd name="T11" fmla="*/ 0 60000 65536"/>
                <a:gd name="T12" fmla="*/ 0 w 63"/>
                <a:gd name="T13" fmla="*/ 0 h 102"/>
                <a:gd name="T14" fmla="*/ 63 w 63"/>
                <a:gd name="T15" fmla="*/ 102 h 102"/>
              </a:gdLst>
              <a:ahLst/>
              <a:cxnLst>
                <a:cxn ang="T8">
                  <a:pos x="T0" y="T1"/>
                </a:cxn>
                <a:cxn ang="T9">
                  <a:pos x="T2" y="T3"/>
                </a:cxn>
                <a:cxn ang="T10">
                  <a:pos x="T4" y="T5"/>
                </a:cxn>
                <a:cxn ang="T11">
                  <a:pos x="T6" y="T7"/>
                </a:cxn>
              </a:cxnLst>
              <a:rect l="T12" t="T13" r="T14" b="T15"/>
              <a:pathLst>
                <a:path w="63" h="102">
                  <a:moveTo>
                    <a:pt x="0" y="83"/>
                  </a:moveTo>
                  <a:lnTo>
                    <a:pt x="63" y="0"/>
                  </a:lnTo>
                  <a:lnTo>
                    <a:pt x="63" y="102"/>
                  </a:lnTo>
                  <a:lnTo>
                    <a:pt x="0" y="83"/>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cxnSp>
          <p:nvCxnSpPr>
            <p:cNvPr id="145" name="Line 58"/>
            <p:cNvCxnSpPr/>
            <p:nvPr/>
          </p:nvCxnSpPr>
          <p:spPr bwMode="auto">
            <a:xfrm>
              <a:off x="3677285" y="688975"/>
              <a:ext cx="219710" cy="172720"/>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46" name="Freeform 145"/>
            <p:cNvSpPr>
              <a:spLocks/>
            </p:cNvSpPr>
            <p:nvPr/>
          </p:nvSpPr>
          <p:spPr bwMode="auto">
            <a:xfrm>
              <a:off x="3867150" y="829310"/>
              <a:ext cx="107315" cy="96520"/>
            </a:xfrm>
            <a:custGeom>
              <a:avLst/>
              <a:gdLst>
                <a:gd name="T0" fmla="*/ 40 w 97"/>
                <a:gd name="T1" fmla="*/ 0 h 87"/>
                <a:gd name="T2" fmla="*/ 97 w 97"/>
                <a:gd name="T3" fmla="*/ 87 h 87"/>
                <a:gd name="T4" fmla="*/ 0 w 97"/>
                <a:gd name="T5" fmla="*/ 51 h 87"/>
                <a:gd name="T6" fmla="*/ 40 w 97"/>
                <a:gd name="T7" fmla="*/ 0 h 87"/>
                <a:gd name="T8" fmla="*/ 0 60000 65536"/>
                <a:gd name="T9" fmla="*/ 0 60000 65536"/>
                <a:gd name="T10" fmla="*/ 0 60000 65536"/>
                <a:gd name="T11" fmla="*/ 0 60000 65536"/>
                <a:gd name="T12" fmla="*/ 0 w 97"/>
                <a:gd name="T13" fmla="*/ 0 h 87"/>
                <a:gd name="T14" fmla="*/ 97 w 97"/>
                <a:gd name="T15" fmla="*/ 87 h 87"/>
              </a:gdLst>
              <a:ahLst/>
              <a:cxnLst>
                <a:cxn ang="T8">
                  <a:pos x="T0" y="T1"/>
                </a:cxn>
                <a:cxn ang="T9">
                  <a:pos x="T2" y="T3"/>
                </a:cxn>
                <a:cxn ang="T10">
                  <a:pos x="T4" y="T5"/>
                </a:cxn>
                <a:cxn ang="T11">
                  <a:pos x="T6" y="T7"/>
                </a:cxn>
              </a:cxnLst>
              <a:rect l="T12" t="T13" r="T14" b="T15"/>
              <a:pathLst>
                <a:path w="97" h="87">
                  <a:moveTo>
                    <a:pt x="40" y="0"/>
                  </a:moveTo>
                  <a:lnTo>
                    <a:pt x="97" y="87"/>
                  </a:lnTo>
                  <a:lnTo>
                    <a:pt x="0" y="51"/>
                  </a:lnTo>
                  <a:lnTo>
                    <a:pt x="4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a:effectLst/>
                  <a:latin typeface="Calibri"/>
                  <a:ea typeface="Times New Roman"/>
                  <a:cs typeface="Times New Roman"/>
                </a:rPr>
                <a:t> </a:t>
              </a:r>
              <a:endParaRPr lang="en-US">
                <a:effectLst/>
                <a:latin typeface="Calibri"/>
                <a:ea typeface="Calibri"/>
                <a:cs typeface="Times New Roman"/>
              </a:endParaRPr>
            </a:p>
          </p:txBody>
        </p:sp>
        <p:cxnSp>
          <p:nvCxnSpPr>
            <p:cNvPr id="147" name="Line 60"/>
            <p:cNvCxnSpPr/>
            <p:nvPr/>
          </p:nvCxnSpPr>
          <p:spPr bwMode="auto">
            <a:xfrm>
              <a:off x="4333240" y="452755"/>
              <a:ext cx="207010" cy="614680"/>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48" name="Freeform 147"/>
            <p:cNvSpPr>
              <a:spLocks/>
            </p:cNvSpPr>
            <p:nvPr/>
          </p:nvSpPr>
          <p:spPr bwMode="auto">
            <a:xfrm>
              <a:off x="4503420" y="1046480"/>
              <a:ext cx="69850" cy="114935"/>
            </a:xfrm>
            <a:custGeom>
              <a:avLst/>
              <a:gdLst>
                <a:gd name="T0" fmla="*/ 63 w 63"/>
                <a:gd name="T1" fmla="*/ 0 h 104"/>
                <a:gd name="T2" fmla="*/ 63 w 63"/>
                <a:gd name="T3" fmla="*/ 104 h 104"/>
                <a:gd name="T4" fmla="*/ 0 w 63"/>
                <a:gd name="T5" fmla="*/ 21 h 104"/>
                <a:gd name="T6" fmla="*/ 63 w 63"/>
                <a:gd name="T7" fmla="*/ 0 h 104"/>
                <a:gd name="T8" fmla="*/ 0 60000 65536"/>
                <a:gd name="T9" fmla="*/ 0 60000 65536"/>
                <a:gd name="T10" fmla="*/ 0 60000 65536"/>
                <a:gd name="T11" fmla="*/ 0 60000 65536"/>
                <a:gd name="T12" fmla="*/ 0 w 63"/>
                <a:gd name="T13" fmla="*/ 0 h 104"/>
                <a:gd name="T14" fmla="*/ 63 w 63"/>
                <a:gd name="T15" fmla="*/ 104 h 104"/>
              </a:gdLst>
              <a:ahLst/>
              <a:cxnLst>
                <a:cxn ang="T8">
                  <a:pos x="T0" y="T1"/>
                </a:cxn>
                <a:cxn ang="T9">
                  <a:pos x="T2" y="T3"/>
                </a:cxn>
                <a:cxn ang="T10">
                  <a:pos x="T4" y="T5"/>
                </a:cxn>
                <a:cxn ang="T11">
                  <a:pos x="T6" y="T7"/>
                </a:cxn>
              </a:cxnLst>
              <a:rect l="T12" t="T13" r="T14" b="T15"/>
              <a:pathLst>
                <a:path w="63" h="104">
                  <a:moveTo>
                    <a:pt x="63" y="0"/>
                  </a:moveTo>
                  <a:lnTo>
                    <a:pt x="63" y="104"/>
                  </a:lnTo>
                  <a:lnTo>
                    <a:pt x="0" y="21"/>
                  </a:lnTo>
                  <a:lnTo>
                    <a:pt x="63"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a:effectLst/>
                  <a:latin typeface="Calibri"/>
                  <a:ea typeface="Times New Roman"/>
                  <a:cs typeface="Times New Roman"/>
                </a:rPr>
                <a:t> </a:t>
              </a:r>
              <a:endParaRPr lang="en-US">
                <a:effectLst/>
                <a:latin typeface="Calibri"/>
                <a:ea typeface="Calibri"/>
                <a:cs typeface="Times New Roman"/>
              </a:endParaRPr>
            </a:p>
          </p:txBody>
        </p:sp>
        <p:cxnSp>
          <p:nvCxnSpPr>
            <p:cNvPr id="149" name="Line 62"/>
            <p:cNvCxnSpPr/>
            <p:nvPr/>
          </p:nvCxnSpPr>
          <p:spPr bwMode="auto">
            <a:xfrm>
              <a:off x="4333240" y="1162050"/>
              <a:ext cx="13843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50" name="Freeform 149"/>
            <p:cNvSpPr>
              <a:spLocks/>
            </p:cNvSpPr>
            <p:nvPr/>
          </p:nvSpPr>
          <p:spPr bwMode="auto">
            <a:xfrm>
              <a:off x="4463415" y="1125220"/>
              <a:ext cx="109855" cy="71755"/>
            </a:xfrm>
            <a:custGeom>
              <a:avLst/>
              <a:gdLst>
                <a:gd name="T0" fmla="*/ 0 w 99"/>
                <a:gd name="T1" fmla="*/ 0 h 65"/>
                <a:gd name="T2" fmla="*/ 99 w 99"/>
                <a:gd name="T3" fmla="*/ 33 h 65"/>
                <a:gd name="T4" fmla="*/ 0 w 99"/>
                <a:gd name="T5" fmla="*/ 65 h 65"/>
                <a:gd name="T6" fmla="*/ 0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0" y="0"/>
                  </a:moveTo>
                  <a:lnTo>
                    <a:pt x="99" y="33"/>
                  </a:lnTo>
                  <a:lnTo>
                    <a:pt x="0" y="65"/>
                  </a:lnTo>
                  <a:lnTo>
                    <a:pt x="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cxnSp>
          <p:nvCxnSpPr>
            <p:cNvPr id="151" name="Line 64"/>
            <p:cNvCxnSpPr/>
            <p:nvPr/>
          </p:nvCxnSpPr>
          <p:spPr bwMode="auto">
            <a:xfrm>
              <a:off x="3856355" y="452755"/>
              <a:ext cx="615950" cy="635"/>
            </a:xfrm>
            <a:prstGeom prst="line">
              <a:avLst/>
            </a:prstGeom>
            <a:noFill/>
            <a:ln w="4763">
              <a:solidFill>
                <a:schemeClr val="tx1"/>
              </a:solidFill>
              <a:round/>
              <a:headEnd/>
              <a:tailEnd/>
            </a:ln>
            <a:extLst>
              <a:ext uri="{909E8E84-426E-40DD-AFC4-6F175D3DCCD1}">
                <a14:hiddenFill xmlns:a14="http://schemas.microsoft.com/office/drawing/2010/main">
                  <a:noFill/>
                </a14:hiddenFill>
              </a:ext>
            </a:extLst>
          </p:spPr>
        </p:cxnSp>
        <p:sp>
          <p:nvSpPr>
            <p:cNvPr id="152" name="Freeform 151"/>
            <p:cNvSpPr>
              <a:spLocks/>
            </p:cNvSpPr>
            <p:nvPr/>
          </p:nvSpPr>
          <p:spPr bwMode="auto">
            <a:xfrm>
              <a:off x="4463415" y="417195"/>
              <a:ext cx="109855" cy="71755"/>
            </a:xfrm>
            <a:custGeom>
              <a:avLst/>
              <a:gdLst>
                <a:gd name="T0" fmla="*/ 0 w 99"/>
                <a:gd name="T1" fmla="*/ 0 h 65"/>
                <a:gd name="T2" fmla="*/ 99 w 99"/>
                <a:gd name="T3" fmla="*/ 32 h 65"/>
                <a:gd name="T4" fmla="*/ 0 w 99"/>
                <a:gd name="T5" fmla="*/ 65 h 65"/>
                <a:gd name="T6" fmla="*/ 0 w 99"/>
                <a:gd name="T7" fmla="*/ 0 h 65"/>
                <a:gd name="T8" fmla="*/ 0 60000 65536"/>
                <a:gd name="T9" fmla="*/ 0 60000 65536"/>
                <a:gd name="T10" fmla="*/ 0 60000 65536"/>
                <a:gd name="T11" fmla="*/ 0 60000 65536"/>
                <a:gd name="T12" fmla="*/ 0 w 99"/>
                <a:gd name="T13" fmla="*/ 0 h 65"/>
                <a:gd name="T14" fmla="*/ 99 w 99"/>
                <a:gd name="T15" fmla="*/ 65 h 65"/>
              </a:gdLst>
              <a:ahLst/>
              <a:cxnLst>
                <a:cxn ang="T8">
                  <a:pos x="T0" y="T1"/>
                </a:cxn>
                <a:cxn ang="T9">
                  <a:pos x="T2" y="T3"/>
                </a:cxn>
                <a:cxn ang="T10">
                  <a:pos x="T4" y="T5"/>
                </a:cxn>
                <a:cxn ang="T11">
                  <a:pos x="T6" y="T7"/>
                </a:cxn>
              </a:cxnLst>
              <a:rect l="T12" t="T13" r="T14" b="T15"/>
              <a:pathLst>
                <a:path w="99" h="65">
                  <a:moveTo>
                    <a:pt x="0" y="0"/>
                  </a:moveTo>
                  <a:lnTo>
                    <a:pt x="99" y="32"/>
                  </a:lnTo>
                  <a:lnTo>
                    <a:pt x="0" y="65"/>
                  </a:lnTo>
                  <a:lnTo>
                    <a:pt x="0" y="0"/>
                  </a:lnTo>
                  <a:close/>
                </a:path>
              </a:pathLst>
            </a:custGeom>
            <a:solidFill>
              <a:srgbClr val="000000"/>
            </a:solidFill>
            <a:ln w="9525">
              <a:solidFill>
                <a:schemeClr val="tx1"/>
              </a:solidFill>
              <a:round/>
              <a:headEnd/>
              <a:tailEnd/>
            </a:ln>
          </p:spPr>
          <p:txBody>
            <a:bodyPr/>
            <a:lstStyle/>
            <a:p>
              <a:pPr marL="0" marR="0">
                <a:lnSpc>
                  <a:spcPct val="115000"/>
                </a:lnSpc>
                <a:spcBef>
                  <a:spcPts val="0"/>
                </a:spcBef>
                <a:spcAft>
                  <a:spcPts val="1000"/>
                </a:spcAft>
              </a:pPr>
              <a:r>
                <a:rPr lang="tr-TR" kern="1200">
                  <a:solidFill>
                    <a:srgbClr val="000000"/>
                  </a:solidFill>
                  <a:effectLst/>
                  <a:latin typeface="Calibri"/>
                  <a:ea typeface="Times New Roman"/>
                </a:rPr>
                <a:t> </a:t>
              </a:r>
              <a:endParaRPr lang="en-US">
                <a:effectLst/>
                <a:latin typeface="Times New Roman"/>
                <a:ea typeface="Times New Roman"/>
              </a:endParaRPr>
            </a:p>
          </p:txBody>
        </p:sp>
        <p:sp>
          <p:nvSpPr>
            <p:cNvPr id="153" name="Rectangle 152"/>
            <p:cNvSpPr>
              <a:spLocks noChangeArrowheads="1"/>
            </p:cNvSpPr>
            <p:nvPr/>
          </p:nvSpPr>
          <p:spPr bwMode="auto">
            <a:xfrm>
              <a:off x="3985260" y="159385"/>
              <a:ext cx="435247" cy="21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a:lnSpc>
                  <a:spcPct val="115000"/>
                </a:lnSpc>
                <a:spcBef>
                  <a:spcPts val="0"/>
                </a:spcBef>
                <a:spcAft>
                  <a:spcPts val="0"/>
                </a:spcAft>
              </a:pPr>
              <a:r>
                <a:rPr lang="tr-TR" kern="1200">
                  <a:solidFill>
                    <a:srgbClr val="000000"/>
                  </a:solidFill>
                  <a:effectLst/>
                  <a:latin typeface="Calibri"/>
                  <a:ea typeface="Times New Roman"/>
                </a:rPr>
                <a:t>Çıktılar</a:t>
              </a:r>
              <a:endParaRPr lang="en-US">
                <a:effectLst/>
                <a:latin typeface="Times New Roman"/>
                <a:ea typeface="Times New Roman"/>
              </a:endParaRPr>
            </a:p>
          </p:txBody>
        </p:sp>
      </p:grpSp>
      <p:sp>
        <p:nvSpPr>
          <p:cNvPr id="3" name="TextBox 2"/>
          <p:cNvSpPr txBox="1"/>
          <p:nvPr/>
        </p:nvSpPr>
        <p:spPr>
          <a:xfrm>
            <a:off x="486569" y="4581128"/>
            <a:ext cx="8225631" cy="923330"/>
          </a:xfrm>
          <a:prstGeom prst="rect">
            <a:avLst/>
          </a:prstGeom>
          <a:noFill/>
        </p:spPr>
        <p:txBody>
          <a:bodyPr wrap="square" rtlCol="0">
            <a:spAutoFit/>
          </a:bodyPr>
          <a:lstStyle/>
          <a:p>
            <a:r>
              <a:rPr lang="tr-TR" dirty="0" smtClean="0"/>
              <a:t>Tıbbi cihazlar genel olarak vücuttan alınan işaretleri izlerler. Bu işaretler analog olup önce elektriksel  işaretlere çevrilir, işlenir ve bilgisayarla analiz edebilmek için sayısala çevrilir.</a:t>
            </a:r>
            <a:endParaRPr lang="en-US" dirty="0"/>
          </a:p>
        </p:txBody>
      </p:sp>
    </p:spTree>
    <p:extLst>
      <p:ext uri="{BB962C8B-B14F-4D97-AF65-F5344CB8AC3E}">
        <p14:creationId xmlns:p14="http://schemas.microsoft.com/office/powerpoint/2010/main" val="4225956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extLst>
              <p:ext uri="{D42A27DB-BD31-4B8C-83A1-F6EECF244321}">
                <p14:modId xmlns:p14="http://schemas.microsoft.com/office/powerpoint/2010/main" val="4069734732"/>
              </p:ext>
            </p:extLst>
          </p:nvPr>
        </p:nvGraphicFramePr>
        <p:xfrm>
          <a:off x="366712" y="2852936"/>
          <a:ext cx="8345488" cy="2638425"/>
        </p:xfrm>
        <a:graphic>
          <a:graphicData uri="http://schemas.openxmlformats.org/presentationml/2006/ole">
            <mc:AlternateContent xmlns:mc="http://schemas.openxmlformats.org/markup-compatibility/2006">
              <mc:Choice xmlns:v="urn:schemas-microsoft-com:vml" Requires="v">
                <p:oleObj spid="_x0000_s34839" name="Visio" r:id="rId3" imgW="5584031" imgH="1774150" progId="Visio.Drawing.11">
                  <p:embed/>
                </p:oleObj>
              </mc:Choice>
              <mc:Fallback>
                <p:oleObj name="Visio" r:id="rId3" imgW="5584031" imgH="1774150" progId="Visio.Drawing.11">
                  <p:embed/>
                  <p:pic>
                    <p:nvPicPr>
                      <p:cNvPr id="0" name=""/>
                      <p:cNvPicPr>
                        <a:picLocks noChangeAspect="1" noChangeArrowheads="1"/>
                      </p:cNvPicPr>
                      <p:nvPr/>
                    </p:nvPicPr>
                    <p:blipFill>
                      <a:blip r:embed="rId4"/>
                      <a:srcRect/>
                      <a:stretch>
                        <a:fillRect/>
                      </a:stretch>
                    </p:blipFill>
                    <p:spPr bwMode="auto">
                      <a:xfrm>
                        <a:off x="366712" y="2852936"/>
                        <a:ext cx="8345488"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40</a:t>
            </a:fld>
            <a:endParaRPr lang="en-US"/>
          </a:p>
        </p:txBody>
      </p:sp>
      <p:sp>
        <p:nvSpPr>
          <p:cNvPr id="2" name="Title 1"/>
          <p:cNvSpPr>
            <a:spLocks noGrp="1"/>
          </p:cNvSpPr>
          <p:nvPr>
            <p:ph type="title"/>
          </p:nvPr>
        </p:nvSpPr>
        <p:spPr/>
        <p:txBody>
          <a:bodyPr>
            <a:normAutofit fontScale="90000"/>
          </a:bodyPr>
          <a:lstStyle/>
          <a:p>
            <a:r>
              <a:rPr lang="tr-TR" dirty="0" smtClean="0"/>
              <a:t>Bir Elektrokardiografın Frekans Cevabı</a:t>
            </a:r>
            <a:endParaRPr lang="en-US" dirty="0"/>
          </a:p>
        </p:txBody>
      </p:sp>
      <p:sp>
        <p:nvSpPr>
          <p:cNvPr id="5"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6724082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FIG1-5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435943"/>
            <a:ext cx="5429250" cy="53054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41</a:t>
            </a:fld>
            <a:endParaRPr lang="en-US"/>
          </a:p>
        </p:txBody>
      </p:sp>
      <p:sp>
        <p:nvSpPr>
          <p:cNvPr id="3" name="Title 2"/>
          <p:cNvSpPr>
            <a:spLocks noGrp="1"/>
          </p:cNvSpPr>
          <p:nvPr>
            <p:ph type="title"/>
          </p:nvPr>
        </p:nvSpPr>
        <p:spPr/>
        <p:txBody>
          <a:bodyPr/>
          <a:lstStyle/>
          <a:p>
            <a:r>
              <a:rPr lang="tr-TR" dirty="0" smtClean="0"/>
              <a:t>Sıfır Derece Sistem</a:t>
            </a:r>
            <a:endParaRPr lang="en-US" dirty="0"/>
          </a:p>
        </p:txBody>
      </p:sp>
      <p:sp>
        <p:nvSpPr>
          <p:cNvPr id="4" name="Rectangle 3"/>
          <p:cNvSpPr/>
          <p:nvPr/>
        </p:nvSpPr>
        <p:spPr>
          <a:xfrm>
            <a:off x="179512" y="1556792"/>
            <a:ext cx="3097088" cy="4832092"/>
          </a:xfrm>
          <a:prstGeom prst="rect">
            <a:avLst/>
          </a:prstGeom>
        </p:spPr>
        <p:txBody>
          <a:bodyPr wrap="square">
            <a:spAutoFit/>
          </a:bodyPr>
          <a:lstStyle/>
          <a:p>
            <a:pPr marL="457200" indent="-457200">
              <a:buAutoNum type="alphaLcParenBoth"/>
            </a:pPr>
            <a:r>
              <a:rPr lang="tr-TR" sz="2200" dirty="0" smtClean="0"/>
              <a:t>Doğrusal </a:t>
            </a:r>
            <a:r>
              <a:rPr lang="tr-TR" sz="2200" dirty="0"/>
              <a:t>bir </a:t>
            </a:r>
            <a:r>
              <a:rPr lang="tr-TR" sz="2200" dirty="0" smtClean="0"/>
              <a:t>potansiyometr</a:t>
            </a:r>
            <a:r>
              <a:rPr lang="en-US" sz="2200" dirty="0" smtClean="0"/>
              <a:t>e</a:t>
            </a:r>
            <a:r>
              <a:rPr lang="tr-TR" sz="2200" dirty="0" smtClean="0"/>
              <a:t>, sıfır </a:t>
            </a:r>
            <a:r>
              <a:rPr lang="tr-TR" sz="2200" dirty="0"/>
              <a:t>dereceden bir </a:t>
            </a:r>
            <a:r>
              <a:rPr lang="tr-TR" sz="2200" dirty="0" smtClean="0"/>
              <a:t>sisteme </a:t>
            </a:r>
            <a:r>
              <a:rPr lang="tr-TR" sz="2200" dirty="0"/>
              <a:t>bir </a:t>
            </a:r>
            <a:r>
              <a:rPr lang="tr-TR" sz="2200" dirty="0" smtClean="0"/>
              <a:t>örnektir</a:t>
            </a:r>
            <a:r>
              <a:rPr lang="en-US" sz="2200" dirty="0" smtClean="0">
                <a:cs typeface="Times New Roman" pitchFamily="18" charset="0"/>
              </a:rPr>
              <a:t>.</a:t>
            </a:r>
            <a:endParaRPr lang="tr-TR" sz="2200" dirty="0" smtClean="0">
              <a:cs typeface="Times New Roman" pitchFamily="18" charset="0"/>
            </a:endParaRPr>
          </a:p>
          <a:p>
            <a:pPr marL="457200" indent="-457200">
              <a:buAutoNum type="alphaLcParenBoth"/>
            </a:pPr>
            <a:r>
              <a:rPr lang="tr-TR" sz="2200" dirty="0" smtClean="0">
                <a:cs typeface="Times New Roman" pitchFamily="18" charset="0"/>
              </a:rPr>
              <a:t>Bu sistemin </a:t>
            </a:r>
            <a:r>
              <a:rPr lang="en-US" sz="2200" dirty="0" smtClean="0">
                <a:cs typeface="Times New Roman" pitchFamily="18" charset="0"/>
              </a:rPr>
              <a:t>Line</a:t>
            </a:r>
            <a:r>
              <a:rPr lang="tr-TR" sz="2200" dirty="0" smtClean="0">
                <a:cs typeface="Times New Roman" pitchFamily="18" charset="0"/>
              </a:rPr>
              <a:t>e</a:t>
            </a:r>
            <a:r>
              <a:rPr lang="en-US" sz="2200" dirty="0" smtClean="0">
                <a:cs typeface="Times New Roman" pitchFamily="18" charset="0"/>
              </a:rPr>
              <a:t>r </a:t>
            </a:r>
            <a:r>
              <a:rPr lang="en-US" sz="2200" dirty="0" err="1" smtClean="0">
                <a:cs typeface="Times New Roman" pitchFamily="18" charset="0"/>
              </a:rPr>
              <a:t>stati</a:t>
            </a:r>
            <a:r>
              <a:rPr lang="tr-TR" sz="2200" dirty="0" smtClean="0">
                <a:cs typeface="Times New Roman" pitchFamily="18" charset="0"/>
              </a:rPr>
              <a:t>k</a:t>
            </a:r>
            <a:r>
              <a:rPr lang="en-US" sz="2200" dirty="0" smtClean="0">
                <a:cs typeface="Times New Roman" pitchFamily="18" charset="0"/>
              </a:rPr>
              <a:t> </a:t>
            </a:r>
            <a:r>
              <a:rPr lang="tr-TR" sz="2200" dirty="0" smtClean="0">
                <a:cs typeface="Times New Roman" pitchFamily="18" charset="0"/>
              </a:rPr>
              <a:t>k</a:t>
            </a:r>
            <a:r>
              <a:rPr lang="en-US" sz="2200" dirty="0" err="1" smtClean="0">
                <a:cs typeface="Times New Roman" pitchFamily="18" charset="0"/>
              </a:rPr>
              <a:t>ara</a:t>
            </a:r>
            <a:r>
              <a:rPr lang="tr-TR" sz="2200" dirty="0" smtClean="0">
                <a:cs typeface="Times New Roman" pitchFamily="18" charset="0"/>
              </a:rPr>
              <a:t>k</a:t>
            </a:r>
            <a:r>
              <a:rPr lang="en-US" sz="2200" dirty="0" err="1" smtClean="0">
                <a:cs typeface="Times New Roman" pitchFamily="18" charset="0"/>
              </a:rPr>
              <a:t>teristi</a:t>
            </a:r>
            <a:r>
              <a:rPr lang="tr-TR" sz="2200" dirty="0" smtClean="0">
                <a:cs typeface="Times New Roman" pitchFamily="18" charset="0"/>
              </a:rPr>
              <a:t>ği</a:t>
            </a:r>
            <a:r>
              <a:rPr lang="en-US" sz="2200" dirty="0" smtClean="0">
                <a:cs typeface="Times New Roman" pitchFamily="18" charset="0"/>
              </a:rPr>
              <a:t>.</a:t>
            </a:r>
            <a:endParaRPr lang="tr-TR" sz="2200" dirty="0" smtClean="0">
              <a:cs typeface="Times New Roman" pitchFamily="18" charset="0"/>
            </a:endParaRPr>
          </a:p>
          <a:p>
            <a:pPr marL="457200" indent="-457200">
              <a:buAutoNum type="alphaLcParenBoth"/>
            </a:pPr>
            <a:r>
              <a:rPr lang="tr-TR" sz="2200" dirty="0" smtClean="0">
                <a:cs typeface="Times New Roman" pitchFamily="18" charset="0"/>
              </a:rPr>
              <a:t>Basamak yanıtı girişle orantılıdır</a:t>
            </a:r>
            <a:r>
              <a:rPr lang="en-US" sz="2200" dirty="0" smtClean="0">
                <a:cs typeface="Times New Roman" pitchFamily="18" charset="0"/>
              </a:rPr>
              <a:t>.</a:t>
            </a:r>
            <a:endParaRPr lang="tr-TR" sz="2200" dirty="0" smtClean="0">
              <a:cs typeface="Times New Roman" pitchFamily="18" charset="0"/>
            </a:endParaRPr>
          </a:p>
          <a:p>
            <a:pPr marL="457200" indent="-457200">
              <a:buAutoNum type="alphaLcParenBoth"/>
            </a:pPr>
            <a:r>
              <a:rPr lang="tr-TR" sz="2200" dirty="0"/>
              <a:t>Sinüzoidal frekans yanıtı sıfır faz kayması ile </a:t>
            </a:r>
            <a:r>
              <a:rPr lang="tr-TR" sz="2200" dirty="0" smtClean="0"/>
              <a:t>sabittir.</a:t>
            </a:r>
          </a:p>
        </p:txBody>
      </p:sp>
      <p:sp>
        <p:nvSpPr>
          <p:cNvPr id="7" name="Rectangle 6"/>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6882711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276600" y="1200423"/>
            <a:ext cx="5540375" cy="5468937"/>
            <a:chOff x="3276600" y="703263"/>
            <a:chExt cx="5540375" cy="5468937"/>
          </a:xfrm>
        </p:grpSpPr>
        <p:sp>
          <p:nvSpPr>
            <p:cNvPr id="12507" name="Line 219"/>
            <p:cNvSpPr>
              <a:spLocks noChangeShapeType="1"/>
            </p:cNvSpPr>
            <p:nvPr/>
          </p:nvSpPr>
          <p:spPr bwMode="auto">
            <a:xfrm>
              <a:off x="5041900" y="1165225"/>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510" name="Line 222"/>
            <p:cNvSpPr>
              <a:spLocks noChangeShapeType="1"/>
            </p:cNvSpPr>
            <p:nvPr/>
          </p:nvSpPr>
          <p:spPr bwMode="auto">
            <a:xfrm>
              <a:off x="5041900" y="1958975"/>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513" name="Line 225"/>
            <p:cNvSpPr>
              <a:spLocks noChangeShapeType="1"/>
            </p:cNvSpPr>
            <p:nvPr/>
          </p:nvSpPr>
          <p:spPr bwMode="auto">
            <a:xfrm>
              <a:off x="3440113" y="1165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516" name="Line 228"/>
            <p:cNvSpPr>
              <a:spLocks noChangeShapeType="1"/>
            </p:cNvSpPr>
            <p:nvPr/>
          </p:nvSpPr>
          <p:spPr bwMode="auto">
            <a:xfrm>
              <a:off x="3440113" y="195897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519" name="Line 231"/>
            <p:cNvSpPr>
              <a:spLocks noChangeShapeType="1"/>
            </p:cNvSpPr>
            <p:nvPr/>
          </p:nvSpPr>
          <p:spPr bwMode="auto">
            <a:xfrm>
              <a:off x="5616575" y="1165225"/>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522" name="Line 234"/>
            <p:cNvSpPr>
              <a:spLocks noChangeShapeType="1"/>
            </p:cNvSpPr>
            <p:nvPr/>
          </p:nvSpPr>
          <p:spPr bwMode="auto">
            <a:xfrm>
              <a:off x="5616575" y="1958975"/>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sz="2400" smtClean="0">
                <a:solidFill>
                  <a:srgbClr val="000000"/>
                </a:solidFill>
                <a:latin typeface="Times New Roman" pitchFamily="18" charset="0"/>
              </a:endParaRPr>
            </a:p>
          </p:txBody>
        </p:sp>
        <p:sp>
          <p:nvSpPr>
            <p:cNvPr id="12378" name="Line 90"/>
            <p:cNvSpPr>
              <a:spLocks noChangeAspect="1" noChangeShapeType="1"/>
            </p:cNvSpPr>
            <p:nvPr/>
          </p:nvSpPr>
          <p:spPr bwMode="auto">
            <a:xfrm>
              <a:off x="3770313" y="2778125"/>
              <a:ext cx="1587" cy="14493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9" name="Line 91"/>
            <p:cNvSpPr>
              <a:spLocks noChangeAspect="1" noChangeShapeType="1"/>
            </p:cNvSpPr>
            <p:nvPr/>
          </p:nvSpPr>
          <p:spPr bwMode="auto">
            <a:xfrm>
              <a:off x="3309938" y="4089400"/>
              <a:ext cx="23860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80" name="Freeform 92"/>
            <p:cNvSpPr>
              <a:spLocks noChangeAspect="1"/>
            </p:cNvSpPr>
            <p:nvPr/>
          </p:nvSpPr>
          <p:spPr bwMode="auto">
            <a:xfrm>
              <a:off x="3746500" y="2709863"/>
              <a:ext cx="52388" cy="82550"/>
            </a:xfrm>
            <a:custGeom>
              <a:avLst/>
              <a:gdLst>
                <a:gd name="T0" fmla="*/ 16 w 29"/>
                <a:gd name="T1" fmla="*/ 41 h 47"/>
                <a:gd name="T2" fmla="*/ 16 w 29"/>
                <a:gd name="T3" fmla="*/ 41 h 47"/>
                <a:gd name="T4" fmla="*/ 8 w 29"/>
                <a:gd name="T5" fmla="*/ 41 h 47"/>
                <a:gd name="T6" fmla="*/ 0 w 29"/>
                <a:gd name="T7" fmla="*/ 47 h 47"/>
                <a:gd name="T8" fmla="*/ 0 w 29"/>
                <a:gd name="T9" fmla="*/ 47 h 47"/>
                <a:gd name="T10" fmla="*/ 8 w 29"/>
                <a:gd name="T11" fmla="*/ 23 h 47"/>
                <a:gd name="T12" fmla="*/ 16 w 29"/>
                <a:gd name="T13" fmla="*/ 0 h 47"/>
                <a:gd name="T14" fmla="*/ 16 w 29"/>
                <a:gd name="T15" fmla="*/ 0 h 47"/>
                <a:gd name="T16" fmla="*/ 21 w 29"/>
                <a:gd name="T17" fmla="*/ 23 h 47"/>
                <a:gd name="T18" fmla="*/ 29 w 29"/>
                <a:gd name="T19" fmla="*/ 44 h 47"/>
                <a:gd name="T20" fmla="*/ 29 w 29"/>
                <a:gd name="T21" fmla="*/ 44 h 47"/>
                <a:gd name="T22" fmla="*/ 19 w 29"/>
                <a:gd name="T23" fmla="*/ 41 h 47"/>
                <a:gd name="T24" fmla="*/ 16 w 29"/>
                <a:gd name="T25" fmla="*/ 41 h 47"/>
                <a:gd name="T26" fmla="*/ 16 w 29"/>
                <a:gd name="T27"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1"/>
                  </a:moveTo>
                  <a:lnTo>
                    <a:pt x="16" y="41"/>
                  </a:lnTo>
                  <a:lnTo>
                    <a:pt x="8" y="41"/>
                  </a:lnTo>
                  <a:lnTo>
                    <a:pt x="0" y="47"/>
                  </a:lnTo>
                  <a:lnTo>
                    <a:pt x="0" y="47"/>
                  </a:lnTo>
                  <a:lnTo>
                    <a:pt x="8" y="23"/>
                  </a:lnTo>
                  <a:lnTo>
                    <a:pt x="16" y="0"/>
                  </a:lnTo>
                  <a:lnTo>
                    <a:pt x="16" y="0"/>
                  </a:lnTo>
                  <a:lnTo>
                    <a:pt x="21" y="23"/>
                  </a:lnTo>
                  <a:lnTo>
                    <a:pt x="29" y="44"/>
                  </a:lnTo>
                  <a:lnTo>
                    <a:pt x="29" y="44"/>
                  </a:lnTo>
                  <a:lnTo>
                    <a:pt x="19" y="41"/>
                  </a:lnTo>
                  <a:lnTo>
                    <a:pt x="16" y="41"/>
                  </a:lnTo>
                  <a:lnTo>
                    <a:pt x="16" y="41"/>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81" name="Freeform 93"/>
            <p:cNvSpPr>
              <a:spLocks noChangeAspect="1"/>
            </p:cNvSpPr>
            <p:nvPr/>
          </p:nvSpPr>
          <p:spPr bwMode="auto">
            <a:xfrm>
              <a:off x="5684838" y="4065588"/>
              <a:ext cx="80962" cy="46037"/>
            </a:xfrm>
            <a:custGeom>
              <a:avLst/>
              <a:gdLst>
                <a:gd name="T0" fmla="*/ 5 w 46"/>
                <a:gd name="T1" fmla="*/ 13 h 26"/>
                <a:gd name="T2" fmla="*/ 5 w 46"/>
                <a:gd name="T3" fmla="*/ 13 h 26"/>
                <a:gd name="T4" fmla="*/ 2 w 46"/>
                <a:gd name="T5" fmla="*/ 5 h 26"/>
                <a:gd name="T6" fmla="*/ 0 w 46"/>
                <a:gd name="T7" fmla="*/ 0 h 26"/>
                <a:gd name="T8" fmla="*/ 0 w 46"/>
                <a:gd name="T9" fmla="*/ 0 h 26"/>
                <a:gd name="T10" fmla="*/ 23 w 46"/>
                <a:gd name="T11" fmla="*/ 8 h 26"/>
                <a:gd name="T12" fmla="*/ 46 w 46"/>
                <a:gd name="T13" fmla="*/ 13 h 26"/>
                <a:gd name="T14" fmla="*/ 46 w 46"/>
                <a:gd name="T15" fmla="*/ 13 h 26"/>
                <a:gd name="T16" fmla="*/ 23 w 46"/>
                <a:gd name="T17" fmla="*/ 18 h 26"/>
                <a:gd name="T18" fmla="*/ 0 w 46"/>
                <a:gd name="T19" fmla="*/ 26 h 26"/>
                <a:gd name="T20" fmla="*/ 0 w 46"/>
                <a:gd name="T21" fmla="*/ 26 h 26"/>
                <a:gd name="T22" fmla="*/ 5 w 46"/>
                <a:gd name="T23" fmla="*/ 18 h 26"/>
                <a:gd name="T24" fmla="*/ 5 w 46"/>
                <a:gd name="T25" fmla="*/ 13 h 26"/>
                <a:gd name="T26" fmla="*/ 5 w 46"/>
                <a:gd name="T27"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26">
                  <a:moveTo>
                    <a:pt x="5" y="13"/>
                  </a:moveTo>
                  <a:lnTo>
                    <a:pt x="5" y="13"/>
                  </a:lnTo>
                  <a:lnTo>
                    <a:pt x="2" y="5"/>
                  </a:lnTo>
                  <a:lnTo>
                    <a:pt x="0" y="0"/>
                  </a:lnTo>
                  <a:lnTo>
                    <a:pt x="0" y="0"/>
                  </a:lnTo>
                  <a:lnTo>
                    <a:pt x="23" y="8"/>
                  </a:lnTo>
                  <a:lnTo>
                    <a:pt x="46" y="13"/>
                  </a:lnTo>
                  <a:lnTo>
                    <a:pt x="46" y="13"/>
                  </a:lnTo>
                  <a:lnTo>
                    <a:pt x="23" y="18"/>
                  </a:lnTo>
                  <a:lnTo>
                    <a:pt x="0" y="26"/>
                  </a:lnTo>
                  <a:lnTo>
                    <a:pt x="0" y="26"/>
                  </a:lnTo>
                  <a:lnTo>
                    <a:pt x="5" y="18"/>
                  </a:lnTo>
                  <a:lnTo>
                    <a:pt x="5" y="13"/>
                  </a:lnTo>
                  <a:lnTo>
                    <a:pt x="5"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82" name="Rectangle 94"/>
            <p:cNvSpPr>
              <a:spLocks noChangeAspect="1" noChangeArrowheads="1"/>
            </p:cNvSpPr>
            <p:nvPr/>
          </p:nvSpPr>
          <p:spPr bwMode="auto">
            <a:xfrm>
              <a:off x="5702300" y="4151313"/>
              <a:ext cx="34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t</a:t>
              </a:r>
              <a:endParaRPr lang="en-US" sz="1000" smtClean="0">
                <a:solidFill>
                  <a:srgbClr val="000000"/>
                </a:solidFill>
                <a:latin typeface="Times New Roman" pitchFamily="18" charset="0"/>
              </a:endParaRPr>
            </a:p>
          </p:txBody>
        </p:sp>
        <p:sp>
          <p:nvSpPr>
            <p:cNvPr id="12401" name="Rectangle 113"/>
            <p:cNvSpPr>
              <a:spLocks noChangeAspect="1" noChangeArrowheads="1"/>
            </p:cNvSpPr>
            <p:nvPr/>
          </p:nvSpPr>
          <p:spPr bwMode="auto">
            <a:xfrm>
              <a:off x="3627438" y="3287713"/>
              <a:ext cx="619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2423" name="Freeform 135"/>
            <p:cNvSpPr>
              <a:spLocks noChangeAspect="1"/>
            </p:cNvSpPr>
            <p:nvPr/>
          </p:nvSpPr>
          <p:spPr bwMode="auto">
            <a:xfrm>
              <a:off x="3309938" y="3375025"/>
              <a:ext cx="1981200" cy="714375"/>
            </a:xfrm>
            <a:custGeom>
              <a:avLst/>
              <a:gdLst>
                <a:gd name="T0" fmla="*/ 1119 w 1119"/>
                <a:gd name="T1" fmla="*/ 0 h 403"/>
                <a:gd name="T2" fmla="*/ 260 w 1119"/>
                <a:gd name="T3" fmla="*/ 0 h 403"/>
                <a:gd name="T4" fmla="*/ 260 w 1119"/>
                <a:gd name="T5" fmla="*/ 403 h 403"/>
                <a:gd name="T6" fmla="*/ 0 w 1119"/>
                <a:gd name="T7" fmla="*/ 403 h 403"/>
              </a:gdLst>
              <a:ahLst/>
              <a:cxnLst>
                <a:cxn ang="0">
                  <a:pos x="T0" y="T1"/>
                </a:cxn>
                <a:cxn ang="0">
                  <a:pos x="T2" y="T3"/>
                </a:cxn>
                <a:cxn ang="0">
                  <a:pos x="T4" y="T5"/>
                </a:cxn>
                <a:cxn ang="0">
                  <a:pos x="T6" y="T7"/>
                </a:cxn>
              </a:cxnLst>
              <a:rect l="0" t="0" r="r" b="b"/>
              <a:pathLst>
                <a:path w="1119" h="403">
                  <a:moveTo>
                    <a:pt x="1119" y="0"/>
                  </a:moveTo>
                  <a:lnTo>
                    <a:pt x="260" y="0"/>
                  </a:lnTo>
                  <a:lnTo>
                    <a:pt x="260" y="403"/>
                  </a:lnTo>
                  <a:lnTo>
                    <a:pt x="0" y="403"/>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484" name="Rectangle 196"/>
            <p:cNvSpPr>
              <a:spLocks noChangeAspect="1" noChangeArrowheads="1"/>
            </p:cNvSpPr>
            <p:nvPr/>
          </p:nvSpPr>
          <p:spPr bwMode="auto">
            <a:xfrm>
              <a:off x="3300413" y="4259263"/>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(c)</a:t>
              </a:r>
            </a:p>
          </p:txBody>
        </p:sp>
        <p:sp>
          <p:nvSpPr>
            <p:cNvPr id="12483" name="Rectangle 195"/>
            <p:cNvSpPr>
              <a:spLocks noChangeAspect="1" noChangeArrowheads="1"/>
            </p:cNvSpPr>
            <p:nvPr/>
          </p:nvSpPr>
          <p:spPr bwMode="auto">
            <a:xfrm>
              <a:off x="3300413" y="2308225"/>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(a)</a:t>
              </a:r>
            </a:p>
          </p:txBody>
        </p:sp>
        <p:sp>
          <p:nvSpPr>
            <p:cNvPr id="12485" name="Rectangle 197"/>
            <p:cNvSpPr>
              <a:spLocks noChangeAspect="1" noChangeArrowheads="1"/>
            </p:cNvSpPr>
            <p:nvPr/>
          </p:nvSpPr>
          <p:spPr bwMode="auto">
            <a:xfrm>
              <a:off x="4892675" y="1658938"/>
              <a:ext cx="84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C</a:t>
              </a:r>
              <a:endParaRPr lang="en-US" sz="1000" smtClean="0">
                <a:solidFill>
                  <a:srgbClr val="000000"/>
                </a:solidFill>
                <a:latin typeface="Times New Roman" pitchFamily="18" charset="0"/>
              </a:endParaRPr>
            </a:p>
          </p:txBody>
        </p:sp>
        <p:sp>
          <p:nvSpPr>
            <p:cNvPr id="12486" name="Rectangle 198"/>
            <p:cNvSpPr>
              <a:spLocks noChangeAspect="1" noChangeArrowheads="1"/>
            </p:cNvSpPr>
            <p:nvPr/>
          </p:nvSpPr>
          <p:spPr bwMode="auto">
            <a:xfrm>
              <a:off x="3332163" y="1303338"/>
              <a:ext cx="65087"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Times New Roman" pitchFamily="18" charset="0"/>
                </a:rPr>
                <a:t>+</a:t>
              </a:r>
              <a:endParaRPr lang="en-US" sz="2400" smtClean="0">
                <a:solidFill>
                  <a:srgbClr val="000000"/>
                </a:solidFill>
                <a:latin typeface="Times New Roman" pitchFamily="18" charset="0"/>
              </a:endParaRPr>
            </a:p>
          </p:txBody>
        </p:sp>
        <p:sp>
          <p:nvSpPr>
            <p:cNvPr id="12487" name="Rectangle 199"/>
            <p:cNvSpPr>
              <a:spLocks noChangeAspect="1" noChangeArrowheads="1"/>
            </p:cNvSpPr>
            <p:nvPr/>
          </p:nvSpPr>
          <p:spPr bwMode="auto">
            <a:xfrm>
              <a:off x="3336925" y="198913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Symbol" pitchFamily="18" charset="2"/>
                </a:rPr>
                <a:t>-</a:t>
              </a:r>
              <a:endParaRPr lang="en-US" sz="2400" smtClean="0">
                <a:solidFill>
                  <a:srgbClr val="000000"/>
                </a:solidFill>
                <a:latin typeface="Symbol" pitchFamily="18" charset="2"/>
              </a:endParaRPr>
            </a:p>
          </p:txBody>
        </p:sp>
        <p:sp>
          <p:nvSpPr>
            <p:cNvPr id="12488" name="Rectangle 200"/>
            <p:cNvSpPr>
              <a:spLocks noChangeAspect="1" noChangeArrowheads="1"/>
            </p:cNvSpPr>
            <p:nvPr/>
          </p:nvSpPr>
          <p:spPr bwMode="auto">
            <a:xfrm>
              <a:off x="5762625" y="1303338"/>
              <a:ext cx="650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Times New Roman" pitchFamily="18" charset="0"/>
                </a:rPr>
                <a:t>+</a:t>
              </a:r>
              <a:endParaRPr lang="en-US" sz="2400" smtClean="0">
                <a:solidFill>
                  <a:srgbClr val="000000"/>
                </a:solidFill>
                <a:latin typeface="Times New Roman" pitchFamily="18" charset="0"/>
              </a:endParaRPr>
            </a:p>
          </p:txBody>
        </p:sp>
        <p:sp>
          <p:nvSpPr>
            <p:cNvPr id="12489" name="Rectangle 201"/>
            <p:cNvSpPr>
              <a:spLocks noChangeAspect="1" noChangeArrowheads="1"/>
            </p:cNvSpPr>
            <p:nvPr/>
          </p:nvSpPr>
          <p:spPr bwMode="auto">
            <a:xfrm>
              <a:off x="5764213" y="198913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Symbol" pitchFamily="18" charset="2"/>
                </a:rPr>
                <a:t>-</a:t>
              </a:r>
              <a:endParaRPr lang="en-US" sz="2400" smtClean="0">
                <a:solidFill>
                  <a:srgbClr val="000000"/>
                </a:solidFill>
                <a:latin typeface="Symbol" pitchFamily="18" charset="2"/>
              </a:endParaRPr>
            </a:p>
          </p:txBody>
        </p:sp>
        <p:sp>
          <p:nvSpPr>
            <p:cNvPr id="12496" name="Rectangle 208"/>
            <p:cNvSpPr>
              <a:spLocks noChangeAspect="1" noChangeArrowheads="1"/>
            </p:cNvSpPr>
            <p:nvPr/>
          </p:nvSpPr>
          <p:spPr bwMode="auto">
            <a:xfrm>
              <a:off x="5715000" y="1676400"/>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500" name="Line 212"/>
            <p:cNvSpPr>
              <a:spLocks noChangeAspect="1" noChangeShapeType="1"/>
            </p:cNvSpPr>
            <p:nvPr/>
          </p:nvSpPr>
          <p:spPr bwMode="auto">
            <a:xfrm>
              <a:off x="3386138" y="2170113"/>
              <a:ext cx="24018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01" name="Line 213"/>
            <p:cNvSpPr>
              <a:spLocks noChangeAspect="1" noChangeShapeType="1"/>
            </p:cNvSpPr>
            <p:nvPr/>
          </p:nvSpPr>
          <p:spPr bwMode="auto">
            <a:xfrm>
              <a:off x="5160963" y="1751013"/>
              <a:ext cx="1587" cy="4016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02" name="Line 214"/>
            <p:cNvSpPr>
              <a:spLocks noChangeAspect="1" noChangeShapeType="1"/>
            </p:cNvSpPr>
            <p:nvPr/>
          </p:nvSpPr>
          <p:spPr bwMode="auto">
            <a:xfrm>
              <a:off x="5160963" y="1298575"/>
              <a:ext cx="1587" cy="3968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03" name="Freeform 215"/>
            <p:cNvSpPr>
              <a:spLocks noChangeAspect="1"/>
            </p:cNvSpPr>
            <p:nvPr/>
          </p:nvSpPr>
          <p:spPr bwMode="auto">
            <a:xfrm>
              <a:off x="3382963" y="1220788"/>
              <a:ext cx="2401887" cy="138112"/>
            </a:xfrm>
            <a:custGeom>
              <a:avLst/>
              <a:gdLst>
                <a:gd name="T0" fmla="*/ 0 w 1356"/>
                <a:gd name="T1" fmla="*/ 36 h 78"/>
                <a:gd name="T2" fmla="*/ 367 w 1356"/>
                <a:gd name="T3" fmla="*/ 36 h 78"/>
                <a:gd name="T4" fmla="*/ 385 w 1356"/>
                <a:gd name="T5" fmla="*/ 0 h 78"/>
                <a:gd name="T6" fmla="*/ 424 w 1356"/>
                <a:gd name="T7" fmla="*/ 78 h 78"/>
                <a:gd name="T8" fmla="*/ 463 w 1356"/>
                <a:gd name="T9" fmla="*/ 0 h 78"/>
                <a:gd name="T10" fmla="*/ 502 w 1356"/>
                <a:gd name="T11" fmla="*/ 78 h 78"/>
                <a:gd name="T12" fmla="*/ 541 w 1356"/>
                <a:gd name="T13" fmla="*/ 0 h 78"/>
                <a:gd name="T14" fmla="*/ 562 w 1356"/>
                <a:gd name="T15" fmla="*/ 36 h 78"/>
                <a:gd name="T16" fmla="*/ 1356 w 1356"/>
                <a:gd name="T17"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6" h="78">
                  <a:moveTo>
                    <a:pt x="0" y="36"/>
                  </a:moveTo>
                  <a:lnTo>
                    <a:pt x="367" y="36"/>
                  </a:lnTo>
                  <a:lnTo>
                    <a:pt x="385" y="0"/>
                  </a:lnTo>
                  <a:lnTo>
                    <a:pt x="424" y="78"/>
                  </a:lnTo>
                  <a:lnTo>
                    <a:pt x="463" y="0"/>
                  </a:lnTo>
                  <a:lnTo>
                    <a:pt x="502" y="78"/>
                  </a:lnTo>
                  <a:lnTo>
                    <a:pt x="541" y="0"/>
                  </a:lnTo>
                  <a:lnTo>
                    <a:pt x="562" y="36"/>
                  </a:lnTo>
                  <a:lnTo>
                    <a:pt x="1356" y="36"/>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504" name="Freeform 216"/>
            <p:cNvSpPr>
              <a:spLocks noChangeAspect="1"/>
            </p:cNvSpPr>
            <p:nvPr/>
          </p:nvSpPr>
          <p:spPr bwMode="auto">
            <a:xfrm>
              <a:off x="5060950" y="1751013"/>
              <a:ext cx="198438" cy="22225"/>
            </a:xfrm>
            <a:custGeom>
              <a:avLst/>
              <a:gdLst>
                <a:gd name="T0" fmla="*/ 112 w 112"/>
                <a:gd name="T1" fmla="*/ 13 h 13"/>
                <a:gd name="T2" fmla="*/ 112 w 112"/>
                <a:gd name="T3" fmla="*/ 13 h 13"/>
                <a:gd name="T4" fmla="*/ 99 w 112"/>
                <a:gd name="T5" fmla="*/ 8 h 13"/>
                <a:gd name="T6" fmla="*/ 86 w 112"/>
                <a:gd name="T7" fmla="*/ 5 h 13"/>
                <a:gd name="T8" fmla="*/ 73 w 112"/>
                <a:gd name="T9" fmla="*/ 3 h 13"/>
                <a:gd name="T10" fmla="*/ 57 w 112"/>
                <a:gd name="T11" fmla="*/ 0 h 13"/>
                <a:gd name="T12" fmla="*/ 57 w 112"/>
                <a:gd name="T13" fmla="*/ 0 h 13"/>
                <a:gd name="T14" fmla="*/ 39 w 112"/>
                <a:gd name="T15" fmla="*/ 3 h 13"/>
                <a:gd name="T16" fmla="*/ 26 w 112"/>
                <a:gd name="T17" fmla="*/ 5 h 13"/>
                <a:gd name="T18" fmla="*/ 13 w 112"/>
                <a:gd name="T19" fmla="*/ 8 h 13"/>
                <a:gd name="T20" fmla="*/ 0 w 112"/>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3">
                  <a:moveTo>
                    <a:pt x="112" y="13"/>
                  </a:moveTo>
                  <a:lnTo>
                    <a:pt x="112" y="13"/>
                  </a:lnTo>
                  <a:lnTo>
                    <a:pt x="99" y="8"/>
                  </a:lnTo>
                  <a:lnTo>
                    <a:pt x="86" y="5"/>
                  </a:lnTo>
                  <a:lnTo>
                    <a:pt x="73" y="3"/>
                  </a:lnTo>
                  <a:lnTo>
                    <a:pt x="57" y="0"/>
                  </a:lnTo>
                  <a:lnTo>
                    <a:pt x="57" y="0"/>
                  </a:lnTo>
                  <a:lnTo>
                    <a:pt x="39" y="3"/>
                  </a:lnTo>
                  <a:lnTo>
                    <a:pt x="26" y="5"/>
                  </a:lnTo>
                  <a:lnTo>
                    <a:pt x="13" y="8"/>
                  </a:lnTo>
                  <a:lnTo>
                    <a:pt x="0" y="13"/>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505" name="Line 217"/>
            <p:cNvSpPr>
              <a:spLocks noChangeAspect="1" noChangeShapeType="1"/>
            </p:cNvSpPr>
            <p:nvPr/>
          </p:nvSpPr>
          <p:spPr bwMode="auto">
            <a:xfrm>
              <a:off x="5060950" y="1695450"/>
              <a:ext cx="1984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06" name="Freeform 218"/>
            <p:cNvSpPr>
              <a:spLocks noChangeAspect="1"/>
            </p:cNvSpPr>
            <p:nvPr/>
          </p:nvSpPr>
          <p:spPr bwMode="auto">
            <a:xfrm>
              <a:off x="5129213" y="1252538"/>
              <a:ext cx="66675" cy="65087"/>
            </a:xfrm>
            <a:custGeom>
              <a:avLst/>
              <a:gdLst>
                <a:gd name="T0" fmla="*/ 18 w 37"/>
                <a:gd name="T1" fmla="*/ 37 h 37"/>
                <a:gd name="T2" fmla="*/ 18 w 37"/>
                <a:gd name="T3" fmla="*/ 37 h 37"/>
                <a:gd name="T4" fmla="*/ 24 w 37"/>
                <a:gd name="T5" fmla="*/ 37 h 37"/>
                <a:gd name="T6" fmla="*/ 29 w 37"/>
                <a:gd name="T7" fmla="*/ 31 h 37"/>
                <a:gd name="T8" fmla="*/ 34 w 37"/>
                <a:gd name="T9" fmla="*/ 26 h 37"/>
                <a:gd name="T10" fmla="*/ 37 w 37"/>
                <a:gd name="T11" fmla="*/ 18 h 37"/>
                <a:gd name="T12" fmla="*/ 37 w 37"/>
                <a:gd name="T13" fmla="*/ 18 h 37"/>
                <a:gd name="T14" fmla="*/ 34 w 37"/>
                <a:gd name="T15" fmla="*/ 13 h 37"/>
                <a:gd name="T16" fmla="*/ 29 w 37"/>
                <a:gd name="T17" fmla="*/ 5 h 37"/>
                <a:gd name="T18" fmla="*/ 24 w 37"/>
                <a:gd name="T19" fmla="*/ 3 h 37"/>
                <a:gd name="T20" fmla="*/ 18 w 37"/>
                <a:gd name="T21" fmla="*/ 0 h 37"/>
                <a:gd name="T22" fmla="*/ 18 w 37"/>
                <a:gd name="T23" fmla="*/ 0 h 37"/>
                <a:gd name="T24" fmla="*/ 11 w 37"/>
                <a:gd name="T25" fmla="*/ 3 h 37"/>
                <a:gd name="T26" fmla="*/ 5 w 37"/>
                <a:gd name="T27" fmla="*/ 5 h 37"/>
                <a:gd name="T28" fmla="*/ 0 w 37"/>
                <a:gd name="T29" fmla="*/ 13 h 37"/>
                <a:gd name="T30" fmla="*/ 0 w 37"/>
                <a:gd name="T31" fmla="*/ 18 h 37"/>
                <a:gd name="T32" fmla="*/ 0 w 37"/>
                <a:gd name="T33" fmla="*/ 18 h 37"/>
                <a:gd name="T34" fmla="*/ 0 w 37"/>
                <a:gd name="T35" fmla="*/ 26 h 37"/>
                <a:gd name="T36" fmla="*/ 5 w 37"/>
                <a:gd name="T37" fmla="*/ 31 h 37"/>
                <a:gd name="T38" fmla="*/ 11 w 37"/>
                <a:gd name="T39" fmla="*/ 37 h 37"/>
                <a:gd name="T40" fmla="*/ 18 w 37"/>
                <a:gd name="T41" fmla="*/ 37 h 37"/>
                <a:gd name="T42" fmla="*/ 18 w 37"/>
                <a:gd name="T4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7">
                  <a:moveTo>
                    <a:pt x="18" y="37"/>
                  </a:moveTo>
                  <a:lnTo>
                    <a:pt x="18" y="37"/>
                  </a:lnTo>
                  <a:lnTo>
                    <a:pt x="24" y="37"/>
                  </a:lnTo>
                  <a:lnTo>
                    <a:pt x="29" y="31"/>
                  </a:lnTo>
                  <a:lnTo>
                    <a:pt x="34" y="26"/>
                  </a:lnTo>
                  <a:lnTo>
                    <a:pt x="37" y="18"/>
                  </a:lnTo>
                  <a:lnTo>
                    <a:pt x="37" y="18"/>
                  </a:lnTo>
                  <a:lnTo>
                    <a:pt x="34" y="13"/>
                  </a:lnTo>
                  <a:lnTo>
                    <a:pt x="29" y="5"/>
                  </a:lnTo>
                  <a:lnTo>
                    <a:pt x="24" y="3"/>
                  </a:lnTo>
                  <a:lnTo>
                    <a:pt x="18" y="0"/>
                  </a:lnTo>
                  <a:lnTo>
                    <a:pt x="18" y="0"/>
                  </a:lnTo>
                  <a:lnTo>
                    <a:pt x="11" y="3"/>
                  </a:lnTo>
                  <a:lnTo>
                    <a:pt x="5" y="5"/>
                  </a:lnTo>
                  <a:lnTo>
                    <a:pt x="0" y="13"/>
                  </a:lnTo>
                  <a:lnTo>
                    <a:pt x="0" y="18"/>
                  </a:lnTo>
                  <a:lnTo>
                    <a:pt x="0" y="18"/>
                  </a:lnTo>
                  <a:lnTo>
                    <a:pt x="0" y="26"/>
                  </a:lnTo>
                  <a:lnTo>
                    <a:pt x="5" y="31"/>
                  </a:lnTo>
                  <a:lnTo>
                    <a:pt x="11" y="37"/>
                  </a:lnTo>
                  <a:lnTo>
                    <a:pt x="18" y="37"/>
                  </a:lnTo>
                  <a:lnTo>
                    <a:pt x="18" y="37"/>
                  </a:lnTo>
                  <a:close/>
                </a:path>
              </a:pathLst>
            </a:custGeom>
            <a:solidFill>
              <a:srgbClr val="000000"/>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08" name="Line 220"/>
            <p:cNvSpPr>
              <a:spLocks noChangeAspect="1" noChangeShapeType="1"/>
            </p:cNvSpPr>
            <p:nvPr/>
          </p:nvSpPr>
          <p:spPr bwMode="auto">
            <a:xfrm>
              <a:off x="5160963" y="1284288"/>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09" name="Freeform 221"/>
            <p:cNvSpPr>
              <a:spLocks noChangeAspect="1"/>
            </p:cNvSpPr>
            <p:nvPr/>
          </p:nvSpPr>
          <p:spPr bwMode="auto">
            <a:xfrm>
              <a:off x="5129213" y="2138363"/>
              <a:ext cx="66675" cy="63500"/>
            </a:xfrm>
            <a:custGeom>
              <a:avLst/>
              <a:gdLst>
                <a:gd name="T0" fmla="*/ 18 w 37"/>
                <a:gd name="T1" fmla="*/ 36 h 36"/>
                <a:gd name="T2" fmla="*/ 18 w 37"/>
                <a:gd name="T3" fmla="*/ 36 h 36"/>
                <a:gd name="T4" fmla="*/ 24 w 37"/>
                <a:gd name="T5" fmla="*/ 36 h 36"/>
                <a:gd name="T6" fmla="*/ 29 w 37"/>
                <a:gd name="T7" fmla="*/ 31 h 36"/>
                <a:gd name="T8" fmla="*/ 34 w 37"/>
                <a:gd name="T9" fmla="*/ 26 h 36"/>
                <a:gd name="T10" fmla="*/ 37 w 37"/>
                <a:gd name="T11" fmla="*/ 18 h 36"/>
                <a:gd name="T12" fmla="*/ 37 w 37"/>
                <a:gd name="T13" fmla="*/ 18 h 36"/>
                <a:gd name="T14" fmla="*/ 34 w 37"/>
                <a:gd name="T15" fmla="*/ 13 h 36"/>
                <a:gd name="T16" fmla="*/ 29 w 37"/>
                <a:gd name="T17" fmla="*/ 5 h 36"/>
                <a:gd name="T18" fmla="*/ 24 w 37"/>
                <a:gd name="T19" fmla="*/ 3 h 36"/>
                <a:gd name="T20" fmla="*/ 18 w 37"/>
                <a:gd name="T21" fmla="*/ 0 h 36"/>
                <a:gd name="T22" fmla="*/ 18 w 37"/>
                <a:gd name="T23" fmla="*/ 0 h 36"/>
                <a:gd name="T24" fmla="*/ 11 w 37"/>
                <a:gd name="T25" fmla="*/ 3 h 36"/>
                <a:gd name="T26" fmla="*/ 5 w 37"/>
                <a:gd name="T27" fmla="*/ 5 h 36"/>
                <a:gd name="T28" fmla="*/ 0 w 37"/>
                <a:gd name="T29" fmla="*/ 13 h 36"/>
                <a:gd name="T30" fmla="*/ 0 w 37"/>
                <a:gd name="T31" fmla="*/ 18 h 36"/>
                <a:gd name="T32" fmla="*/ 0 w 37"/>
                <a:gd name="T33" fmla="*/ 18 h 36"/>
                <a:gd name="T34" fmla="*/ 0 w 37"/>
                <a:gd name="T35" fmla="*/ 26 h 36"/>
                <a:gd name="T36" fmla="*/ 5 w 37"/>
                <a:gd name="T37" fmla="*/ 31 h 36"/>
                <a:gd name="T38" fmla="*/ 11 w 37"/>
                <a:gd name="T39" fmla="*/ 36 h 36"/>
                <a:gd name="T40" fmla="*/ 18 w 37"/>
                <a:gd name="T41" fmla="*/ 36 h 36"/>
                <a:gd name="T42" fmla="*/ 18 w 37"/>
                <a:gd name="T4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6">
                  <a:moveTo>
                    <a:pt x="18" y="36"/>
                  </a:moveTo>
                  <a:lnTo>
                    <a:pt x="18" y="36"/>
                  </a:lnTo>
                  <a:lnTo>
                    <a:pt x="24" y="36"/>
                  </a:lnTo>
                  <a:lnTo>
                    <a:pt x="29" y="31"/>
                  </a:lnTo>
                  <a:lnTo>
                    <a:pt x="34" y="26"/>
                  </a:lnTo>
                  <a:lnTo>
                    <a:pt x="37" y="18"/>
                  </a:lnTo>
                  <a:lnTo>
                    <a:pt x="37" y="18"/>
                  </a:lnTo>
                  <a:lnTo>
                    <a:pt x="34" y="13"/>
                  </a:lnTo>
                  <a:lnTo>
                    <a:pt x="29" y="5"/>
                  </a:lnTo>
                  <a:lnTo>
                    <a:pt x="24" y="3"/>
                  </a:lnTo>
                  <a:lnTo>
                    <a:pt x="18" y="0"/>
                  </a:lnTo>
                  <a:lnTo>
                    <a:pt x="18" y="0"/>
                  </a:lnTo>
                  <a:lnTo>
                    <a:pt x="11" y="3"/>
                  </a:lnTo>
                  <a:lnTo>
                    <a:pt x="5" y="5"/>
                  </a:lnTo>
                  <a:lnTo>
                    <a:pt x="0" y="13"/>
                  </a:lnTo>
                  <a:lnTo>
                    <a:pt x="0" y="18"/>
                  </a:lnTo>
                  <a:lnTo>
                    <a:pt x="0" y="18"/>
                  </a:lnTo>
                  <a:lnTo>
                    <a:pt x="0" y="26"/>
                  </a:lnTo>
                  <a:lnTo>
                    <a:pt x="5" y="31"/>
                  </a:lnTo>
                  <a:lnTo>
                    <a:pt x="11" y="36"/>
                  </a:lnTo>
                  <a:lnTo>
                    <a:pt x="18" y="36"/>
                  </a:lnTo>
                  <a:lnTo>
                    <a:pt x="18" y="36"/>
                  </a:lnTo>
                  <a:close/>
                </a:path>
              </a:pathLst>
            </a:custGeom>
            <a:solidFill>
              <a:srgbClr val="000000"/>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11" name="Line 223"/>
            <p:cNvSpPr>
              <a:spLocks noChangeAspect="1" noChangeShapeType="1"/>
            </p:cNvSpPr>
            <p:nvPr/>
          </p:nvSpPr>
          <p:spPr bwMode="auto">
            <a:xfrm>
              <a:off x="5160963" y="2170113"/>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12" name="Freeform 224"/>
            <p:cNvSpPr>
              <a:spLocks noChangeAspect="1"/>
            </p:cNvSpPr>
            <p:nvPr/>
          </p:nvSpPr>
          <p:spPr bwMode="auto">
            <a:xfrm>
              <a:off x="3340100" y="1252538"/>
              <a:ext cx="65088" cy="65087"/>
            </a:xfrm>
            <a:custGeom>
              <a:avLst/>
              <a:gdLst>
                <a:gd name="T0" fmla="*/ 19 w 37"/>
                <a:gd name="T1" fmla="*/ 37 h 37"/>
                <a:gd name="T2" fmla="*/ 19 w 37"/>
                <a:gd name="T3" fmla="*/ 37 h 37"/>
                <a:gd name="T4" fmla="*/ 24 w 37"/>
                <a:gd name="T5" fmla="*/ 37 h 37"/>
                <a:gd name="T6" fmla="*/ 29 w 37"/>
                <a:gd name="T7" fmla="*/ 31 h 37"/>
                <a:gd name="T8" fmla="*/ 34 w 37"/>
                <a:gd name="T9" fmla="*/ 26 h 37"/>
                <a:gd name="T10" fmla="*/ 37 w 37"/>
                <a:gd name="T11" fmla="*/ 18 h 37"/>
                <a:gd name="T12" fmla="*/ 37 w 37"/>
                <a:gd name="T13" fmla="*/ 18 h 37"/>
                <a:gd name="T14" fmla="*/ 34 w 37"/>
                <a:gd name="T15" fmla="*/ 13 h 37"/>
                <a:gd name="T16" fmla="*/ 29 w 37"/>
                <a:gd name="T17" fmla="*/ 5 h 37"/>
                <a:gd name="T18" fmla="*/ 24 w 37"/>
                <a:gd name="T19" fmla="*/ 3 h 37"/>
                <a:gd name="T20" fmla="*/ 19 w 37"/>
                <a:gd name="T21" fmla="*/ 0 h 37"/>
                <a:gd name="T22" fmla="*/ 19 w 37"/>
                <a:gd name="T23" fmla="*/ 0 h 37"/>
                <a:gd name="T24" fmla="*/ 11 w 37"/>
                <a:gd name="T25" fmla="*/ 3 h 37"/>
                <a:gd name="T26" fmla="*/ 6 w 37"/>
                <a:gd name="T27" fmla="*/ 5 h 37"/>
                <a:gd name="T28" fmla="*/ 0 w 37"/>
                <a:gd name="T29" fmla="*/ 13 h 37"/>
                <a:gd name="T30" fmla="*/ 0 w 37"/>
                <a:gd name="T31" fmla="*/ 18 h 37"/>
                <a:gd name="T32" fmla="*/ 0 w 37"/>
                <a:gd name="T33" fmla="*/ 18 h 37"/>
                <a:gd name="T34" fmla="*/ 0 w 37"/>
                <a:gd name="T35" fmla="*/ 26 h 37"/>
                <a:gd name="T36" fmla="*/ 6 w 37"/>
                <a:gd name="T37" fmla="*/ 31 h 37"/>
                <a:gd name="T38" fmla="*/ 11 w 37"/>
                <a:gd name="T39" fmla="*/ 37 h 37"/>
                <a:gd name="T40" fmla="*/ 19 w 37"/>
                <a:gd name="T41" fmla="*/ 37 h 37"/>
                <a:gd name="T42" fmla="*/ 19 w 37"/>
                <a:gd name="T4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7">
                  <a:moveTo>
                    <a:pt x="19" y="37"/>
                  </a:moveTo>
                  <a:lnTo>
                    <a:pt x="19" y="37"/>
                  </a:lnTo>
                  <a:lnTo>
                    <a:pt x="24" y="37"/>
                  </a:lnTo>
                  <a:lnTo>
                    <a:pt x="29" y="31"/>
                  </a:lnTo>
                  <a:lnTo>
                    <a:pt x="34" y="26"/>
                  </a:lnTo>
                  <a:lnTo>
                    <a:pt x="37" y="18"/>
                  </a:lnTo>
                  <a:lnTo>
                    <a:pt x="37" y="18"/>
                  </a:lnTo>
                  <a:lnTo>
                    <a:pt x="34" y="13"/>
                  </a:lnTo>
                  <a:lnTo>
                    <a:pt x="29" y="5"/>
                  </a:lnTo>
                  <a:lnTo>
                    <a:pt x="24" y="3"/>
                  </a:lnTo>
                  <a:lnTo>
                    <a:pt x="19" y="0"/>
                  </a:lnTo>
                  <a:lnTo>
                    <a:pt x="19" y="0"/>
                  </a:lnTo>
                  <a:lnTo>
                    <a:pt x="11" y="3"/>
                  </a:lnTo>
                  <a:lnTo>
                    <a:pt x="6" y="5"/>
                  </a:lnTo>
                  <a:lnTo>
                    <a:pt x="0" y="13"/>
                  </a:lnTo>
                  <a:lnTo>
                    <a:pt x="0" y="18"/>
                  </a:lnTo>
                  <a:lnTo>
                    <a:pt x="0" y="18"/>
                  </a:lnTo>
                  <a:lnTo>
                    <a:pt x="0" y="26"/>
                  </a:lnTo>
                  <a:lnTo>
                    <a:pt x="6" y="31"/>
                  </a:lnTo>
                  <a:lnTo>
                    <a:pt x="11" y="37"/>
                  </a:lnTo>
                  <a:lnTo>
                    <a:pt x="19" y="37"/>
                  </a:lnTo>
                  <a:lnTo>
                    <a:pt x="19" y="37"/>
                  </a:lnTo>
                  <a:close/>
                </a:path>
              </a:pathLst>
            </a:custGeom>
            <a:solidFill>
              <a:srgbClr val="FFFFFF"/>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14" name="Line 226"/>
            <p:cNvSpPr>
              <a:spLocks noChangeAspect="1" noChangeShapeType="1"/>
            </p:cNvSpPr>
            <p:nvPr/>
          </p:nvSpPr>
          <p:spPr bwMode="auto">
            <a:xfrm>
              <a:off x="3373438" y="1284288"/>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15" name="Freeform 227"/>
            <p:cNvSpPr>
              <a:spLocks noChangeAspect="1"/>
            </p:cNvSpPr>
            <p:nvPr/>
          </p:nvSpPr>
          <p:spPr bwMode="auto">
            <a:xfrm>
              <a:off x="3340100" y="2138363"/>
              <a:ext cx="65088" cy="63500"/>
            </a:xfrm>
            <a:custGeom>
              <a:avLst/>
              <a:gdLst>
                <a:gd name="T0" fmla="*/ 19 w 37"/>
                <a:gd name="T1" fmla="*/ 36 h 36"/>
                <a:gd name="T2" fmla="*/ 19 w 37"/>
                <a:gd name="T3" fmla="*/ 36 h 36"/>
                <a:gd name="T4" fmla="*/ 24 w 37"/>
                <a:gd name="T5" fmla="*/ 36 h 36"/>
                <a:gd name="T6" fmla="*/ 29 w 37"/>
                <a:gd name="T7" fmla="*/ 31 h 36"/>
                <a:gd name="T8" fmla="*/ 34 w 37"/>
                <a:gd name="T9" fmla="*/ 26 h 36"/>
                <a:gd name="T10" fmla="*/ 37 w 37"/>
                <a:gd name="T11" fmla="*/ 18 h 36"/>
                <a:gd name="T12" fmla="*/ 37 w 37"/>
                <a:gd name="T13" fmla="*/ 18 h 36"/>
                <a:gd name="T14" fmla="*/ 34 w 37"/>
                <a:gd name="T15" fmla="*/ 13 h 36"/>
                <a:gd name="T16" fmla="*/ 29 w 37"/>
                <a:gd name="T17" fmla="*/ 5 h 36"/>
                <a:gd name="T18" fmla="*/ 24 w 37"/>
                <a:gd name="T19" fmla="*/ 3 h 36"/>
                <a:gd name="T20" fmla="*/ 19 w 37"/>
                <a:gd name="T21" fmla="*/ 0 h 36"/>
                <a:gd name="T22" fmla="*/ 19 w 37"/>
                <a:gd name="T23" fmla="*/ 0 h 36"/>
                <a:gd name="T24" fmla="*/ 11 w 37"/>
                <a:gd name="T25" fmla="*/ 3 h 36"/>
                <a:gd name="T26" fmla="*/ 6 w 37"/>
                <a:gd name="T27" fmla="*/ 5 h 36"/>
                <a:gd name="T28" fmla="*/ 0 w 37"/>
                <a:gd name="T29" fmla="*/ 13 h 36"/>
                <a:gd name="T30" fmla="*/ 0 w 37"/>
                <a:gd name="T31" fmla="*/ 18 h 36"/>
                <a:gd name="T32" fmla="*/ 0 w 37"/>
                <a:gd name="T33" fmla="*/ 18 h 36"/>
                <a:gd name="T34" fmla="*/ 0 w 37"/>
                <a:gd name="T35" fmla="*/ 26 h 36"/>
                <a:gd name="T36" fmla="*/ 6 w 37"/>
                <a:gd name="T37" fmla="*/ 31 h 36"/>
                <a:gd name="T38" fmla="*/ 11 w 37"/>
                <a:gd name="T39" fmla="*/ 36 h 36"/>
                <a:gd name="T40" fmla="*/ 19 w 37"/>
                <a:gd name="T41" fmla="*/ 36 h 36"/>
                <a:gd name="T42" fmla="*/ 19 w 37"/>
                <a:gd name="T4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6">
                  <a:moveTo>
                    <a:pt x="19" y="36"/>
                  </a:moveTo>
                  <a:lnTo>
                    <a:pt x="19" y="36"/>
                  </a:lnTo>
                  <a:lnTo>
                    <a:pt x="24" y="36"/>
                  </a:lnTo>
                  <a:lnTo>
                    <a:pt x="29" y="31"/>
                  </a:lnTo>
                  <a:lnTo>
                    <a:pt x="34" y="26"/>
                  </a:lnTo>
                  <a:lnTo>
                    <a:pt x="37" y="18"/>
                  </a:lnTo>
                  <a:lnTo>
                    <a:pt x="37" y="18"/>
                  </a:lnTo>
                  <a:lnTo>
                    <a:pt x="34" y="13"/>
                  </a:lnTo>
                  <a:lnTo>
                    <a:pt x="29" y="5"/>
                  </a:lnTo>
                  <a:lnTo>
                    <a:pt x="24" y="3"/>
                  </a:lnTo>
                  <a:lnTo>
                    <a:pt x="19" y="0"/>
                  </a:lnTo>
                  <a:lnTo>
                    <a:pt x="19" y="0"/>
                  </a:lnTo>
                  <a:lnTo>
                    <a:pt x="11" y="3"/>
                  </a:lnTo>
                  <a:lnTo>
                    <a:pt x="6" y="5"/>
                  </a:lnTo>
                  <a:lnTo>
                    <a:pt x="0" y="13"/>
                  </a:lnTo>
                  <a:lnTo>
                    <a:pt x="0" y="18"/>
                  </a:lnTo>
                  <a:lnTo>
                    <a:pt x="0" y="18"/>
                  </a:lnTo>
                  <a:lnTo>
                    <a:pt x="0" y="26"/>
                  </a:lnTo>
                  <a:lnTo>
                    <a:pt x="6" y="31"/>
                  </a:lnTo>
                  <a:lnTo>
                    <a:pt x="11" y="36"/>
                  </a:lnTo>
                  <a:lnTo>
                    <a:pt x="19" y="36"/>
                  </a:lnTo>
                  <a:lnTo>
                    <a:pt x="19" y="36"/>
                  </a:lnTo>
                  <a:close/>
                </a:path>
              </a:pathLst>
            </a:custGeom>
            <a:solidFill>
              <a:srgbClr val="FFFFFF"/>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17" name="Line 229"/>
            <p:cNvSpPr>
              <a:spLocks noChangeAspect="1" noChangeShapeType="1"/>
            </p:cNvSpPr>
            <p:nvPr/>
          </p:nvSpPr>
          <p:spPr bwMode="auto">
            <a:xfrm>
              <a:off x="3373438" y="2170113"/>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18" name="Freeform 230"/>
            <p:cNvSpPr>
              <a:spLocks noChangeAspect="1"/>
            </p:cNvSpPr>
            <p:nvPr/>
          </p:nvSpPr>
          <p:spPr bwMode="auto">
            <a:xfrm>
              <a:off x="5770563" y="1252538"/>
              <a:ext cx="63500" cy="65087"/>
            </a:xfrm>
            <a:custGeom>
              <a:avLst/>
              <a:gdLst>
                <a:gd name="T0" fmla="*/ 18 w 36"/>
                <a:gd name="T1" fmla="*/ 37 h 37"/>
                <a:gd name="T2" fmla="*/ 18 w 36"/>
                <a:gd name="T3" fmla="*/ 37 h 37"/>
                <a:gd name="T4" fmla="*/ 26 w 36"/>
                <a:gd name="T5" fmla="*/ 37 h 37"/>
                <a:gd name="T6" fmla="*/ 31 w 36"/>
                <a:gd name="T7" fmla="*/ 31 h 37"/>
                <a:gd name="T8" fmla="*/ 34 w 36"/>
                <a:gd name="T9" fmla="*/ 26 h 37"/>
                <a:gd name="T10" fmla="*/ 36 w 36"/>
                <a:gd name="T11" fmla="*/ 18 h 37"/>
                <a:gd name="T12" fmla="*/ 36 w 36"/>
                <a:gd name="T13" fmla="*/ 18 h 37"/>
                <a:gd name="T14" fmla="*/ 34 w 36"/>
                <a:gd name="T15" fmla="*/ 13 h 37"/>
                <a:gd name="T16" fmla="*/ 31 w 36"/>
                <a:gd name="T17" fmla="*/ 5 h 37"/>
                <a:gd name="T18" fmla="*/ 26 w 36"/>
                <a:gd name="T19" fmla="*/ 3 h 37"/>
                <a:gd name="T20" fmla="*/ 18 w 36"/>
                <a:gd name="T21" fmla="*/ 0 h 37"/>
                <a:gd name="T22" fmla="*/ 18 w 36"/>
                <a:gd name="T23" fmla="*/ 0 h 37"/>
                <a:gd name="T24" fmla="*/ 10 w 36"/>
                <a:gd name="T25" fmla="*/ 3 h 37"/>
                <a:gd name="T26" fmla="*/ 5 w 36"/>
                <a:gd name="T27" fmla="*/ 5 h 37"/>
                <a:gd name="T28" fmla="*/ 0 w 36"/>
                <a:gd name="T29" fmla="*/ 13 h 37"/>
                <a:gd name="T30" fmla="*/ 0 w 36"/>
                <a:gd name="T31" fmla="*/ 18 h 37"/>
                <a:gd name="T32" fmla="*/ 0 w 36"/>
                <a:gd name="T33" fmla="*/ 18 h 37"/>
                <a:gd name="T34" fmla="*/ 0 w 36"/>
                <a:gd name="T35" fmla="*/ 26 h 37"/>
                <a:gd name="T36" fmla="*/ 5 w 36"/>
                <a:gd name="T37" fmla="*/ 31 h 37"/>
                <a:gd name="T38" fmla="*/ 10 w 36"/>
                <a:gd name="T39" fmla="*/ 37 h 37"/>
                <a:gd name="T40" fmla="*/ 18 w 36"/>
                <a:gd name="T41" fmla="*/ 37 h 37"/>
                <a:gd name="T42" fmla="*/ 18 w 36"/>
                <a:gd name="T43"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7">
                  <a:moveTo>
                    <a:pt x="18" y="37"/>
                  </a:moveTo>
                  <a:lnTo>
                    <a:pt x="18" y="37"/>
                  </a:lnTo>
                  <a:lnTo>
                    <a:pt x="26" y="37"/>
                  </a:lnTo>
                  <a:lnTo>
                    <a:pt x="31" y="31"/>
                  </a:lnTo>
                  <a:lnTo>
                    <a:pt x="34" y="26"/>
                  </a:lnTo>
                  <a:lnTo>
                    <a:pt x="36" y="18"/>
                  </a:lnTo>
                  <a:lnTo>
                    <a:pt x="36" y="18"/>
                  </a:lnTo>
                  <a:lnTo>
                    <a:pt x="34" y="13"/>
                  </a:lnTo>
                  <a:lnTo>
                    <a:pt x="31" y="5"/>
                  </a:lnTo>
                  <a:lnTo>
                    <a:pt x="26" y="3"/>
                  </a:lnTo>
                  <a:lnTo>
                    <a:pt x="18" y="0"/>
                  </a:lnTo>
                  <a:lnTo>
                    <a:pt x="18" y="0"/>
                  </a:lnTo>
                  <a:lnTo>
                    <a:pt x="10" y="3"/>
                  </a:lnTo>
                  <a:lnTo>
                    <a:pt x="5" y="5"/>
                  </a:lnTo>
                  <a:lnTo>
                    <a:pt x="0" y="13"/>
                  </a:lnTo>
                  <a:lnTo>
                    <a:pt x="0" y="18"/>
                  </a:lnTo>
                  <a:lnTo>
                    <a:pt x="0" y="18"/>
                  </a:lnTo>
                  <a:lnTo>
                    <a:pt x="0" y="26"/>
                  </a:lnTo>
                  <a:lnTo>
                    <a:pt x="5" y="31"/>
                  </a:lnTo>
                  <a:lnTo>
                    <a:pt x="10" y="37"/>
                  </a:lnTo>
                  <a:lnTo>
                    <a:pt x="18" y="37"/>
                  </a:lnTo>
                  <a:lnTo>
                    <a:pt x="18" y="37"/>
                  </a:lnTo>
                  <a:close/>
                </a:path>
              </a:pathLst>
            </a:custGeom>
            <a:solidFill>
              <a:srgbClr val="FFFFFF"/>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20" name="Line 232"/>
            <p:cNvSpPr>
              <a:spLocks noChangeAspect="1" noChangeShapeType="1"/>
            </p:cNvSpPr>
            <p:nvPr/>
          </p:nvSpPr>
          <p:spPr bwMode="auto">
            <a:xfrm>
              <a:off x="5802313" y="1284288"/>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21" name="Freeform 233"/>
            <p:cNvSpPr>
              <a:spLocks noChangeAspect="1"/>
            </p:cNvSpPr>
            <p:nvPr/>
          </p:nvSpPr>
          <p:spPr bwMode="auto">
            <a:xfrm>
              <a:off x="5770563" y="2138363"/>
              <a:ext cx="63500" cy="63500"/>
            </a:xfrm>
            <a:custGeom>
              <a:avLst/>
              <a:gdLst>
                <a:gd name="T0" fmla="*/ 18 w 36"/>
                <a:gd name="T1" fmla="*/ 36 h 36"/>
                <a:gd name="T2" fmla="*/ 18 w 36"/>
                <a:gd name="T3" fmla="*/ 36 h 36"/>
                <a:gd name="T4" fmla="*/ 26 w 36"/>
                <a:gd name="T5" fmla="*/ 36 h 36"/>
                <a:gd name="T6" fmla="*/ 31 w 36"/>
                <a:gd name="T7" fmla="*/ 31 h 36"/>
                <a:gd name="T8" fmla="*/ 34 w 36"/>
                <a:gd name="T9" fmla="*/ 26 h 36"/>
                <a:gd name="T10" fmla="*/ 36 w 36"/>
                <a:gd name="T11" fmla="*/ 18 h 36"/>
                <a:gd name="T12" fmla="*/ 36 w 36"/>
                <a:gd name="T13" fmla="*/ 18 h 36"/>
                <a:gd name="T14" fmla="*/ 34 w 36"/>
                <a:gd name="T15" fmla="*/ 13 h 36"/>
                <a:gd name="T16" fmla="*/ 31 w 36"/>
                <a:gd name="T17" fmla="*/ 5 h 36"/>
                <a:gd name="T18" fmla="*/ 26 w 36"/>
                <a:gd name="T19" fmla="*/ 3 h 36"/>
                <a:gd name="T20" fmla="*/ 18 w 36"/>
                <a:gd name="T21" fmla="*/ 0 h 36"/>
                <a:gd name="T22" fmla="*/ 18 w 36"/>
                <a:gd name="T23" fmla="*/ 0 h 36"/>
                <a:gd name="T24" fmla="*/ 10 w 36"/>
                <a:gd name="T25" fmla="*/ 3 h 36"/>
                <a:gd name="T26" fmla="*/ 5 w 36"/>
                <a:gd name="T27" fmla="*/ 5 h 36"/>
                <a:gd name="T28" fmla="*/ 0 w 36"/>
                <a:gd name="T29" fmla="*/ 13 h 36"/>
                <a:gd name="T30" fmla="*/ 0 w 36"/>
                <a:gd name="T31" fmla="*/ 18 h 36"/>
                <a:gd name="T32" fmla="*/ 0 w 36"/>
                <a:gd name="T33" fmla="*/ 18 h 36"/>
                <a:gd name="T34" fmla="*/ 0 w 36"/>
                <a:gd name="T35" fmla="*/ 26 h 36"/>
                <a:gd name="T36" fmla="*/ 5 w 36"/>
                <a:gd name="T37" fmla="*/ 31 h 36"/>
                <a:gd name="T38" fmla="*/ 10 w 36"/>
                <a:gd name="T39" fmla="*/ 36 h 36"/>
                <a:gd name="T40" fmla="*/ 18 w 36"/>
                <a:gd name="T41" fmla="*/ 36 h 36"/>
                <a:gd name="T42" fmla="*/ 18 w 36"/>
                <a:gd name="T4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18" y="36"/>
                  </a:moveTo>
                  <a:lnTo>
                    <a:pt x="18" y="36"/>
                  </a:lnTo>
                  <a:lnTo>
                    <a:pt x="26" y="36"/>
                  </a:lnTo>
                  <a:lnTo>
                    <a:pt x="31" y="31"/>
                  </a:lnTo>
                  <a:lnTo>
                    <a:pt x="34" y="26"/>
                  </a:lnTo>
                  <a:lnTo>
                    <a:pt x="36" y="18"/>
                  </a:lnTo>
                  <a:lnTo>
                    <a:pt x="36" y="18"/>
                  </a:lnTo>
                  <a:lnTo>
                    <a:pt x="34" y="13"/>
                  </a:lnTo>
                  <a:lnTo>
                    <a:pt x="31" y="5"/>
                  </a:lnTo>
                  <a:lnTo>
                    <a:pt x="26" y="3"/>
                  </a:lnTo>
                  <a:lnTo>
                    <a:pt x="18" y="0"/>
                  </a:lnTo>
                  <a:lnTo>
                    <a:pt x="18" y="0"/>
                  </a:lnTo>
                  <a:lnTo>
                    <a:pt x="10" y="3"/>
                  </a:lnTo>
                  <a:lnTo>
                    <a:pt x="5" y="5"/>
                  </a:lnTo>
                  <a:lnTo>
                    <a:pt x="0" y="13"/>
                  </a:lnTo>
                  <a:lnTo>
                    <a:pt x="0" y="18"/>
                  </a:lnTo>
                  <a:lnTo>
                    <a:pt x="0" y="18"/>
                  </a:lnTo>
                  <a:lnTo>
                    <a:pt x="0" y="26"/>
                  </a:lnTo>
                  <a:lnTo>
                    <a:pt x="5" y="31"/>
                  </a:lnTo>
                  <a:lnTo>
                    <a:pt x="10" y="36"/>
                  </a:lnTo>
                  <a:lnTo>
                    <a:pt x="18" y="36"/>
                  </a:lnTo>
                  <a:lnTo>
                    <a:pt x="18" y="36"/>
                  </a:lnTo>
                  <a:close/>
                </a:path>
              </a:pathLst>
            </a:custGeom>
            <a:solidFill>
              <a:srgbClr val="FFFFFF"/>
            </a:solidFill>
            <a:ln w="4763">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23" name="Line 235"/>
            <p:cNvSpPr>
              <a:spLocks noChangeAspect="1" noChangeShapeType="1"/>
            </p:cNvSpPr>
            <p:nvPr/>
          </p:nvSpPr>
          <p:spPr bwMode="auto">
            <a:xfrm>
              <a:off x="5802313" y="2170113"/>
              <a:ext cx="1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5" name="Line 177"/>
            <p:cNvSpPr>
              <a:spLocks noChangeAspect="1" noChangeShapeType="1"/>
            </p:cNvSpPr>
            <p:nvPr/>
          </p:nvSpPr>
          <p:spPr bwMode="auto">
            <a:xfrm>
              <a:off x="6464300" y="828675"/>
              <a:ext cx="1588" cy="14478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6" name="Line 178"/>
            <p:cNvSpPr>
              <a:spLocks noChangeAspect="1" noChangeShapeType="1"/>
            </p:cNvSpPr>
            <p:nvPr/>
          </p:nvSpPr>
          <p:spPr bwMode="auto">
            <a:xfrm>
              <a:off x="6318250" y="2138363"/>
              <a:ext cx="23955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7" name="Freeform 179"/>
            <p:cNvSpPr>
              <a:spLocks noChangeAspect="1"/>
            </p:cNvSpPr>
            <p:nvPr/>
          </p:nvSpPr>
          <p:spPr bwMode="auto">
            <a:xfrm>
              <a:off x="6442075" y="760413"/>
              <a:ext cx="50800" cy="80962"/>
            </a:xfrm>
            <a:custGeom>
              <a:avLst/>
              <a:gdLst>
                <a:gd name="T0" fmla="*/ 16 w 29"/>
                <a:gd name="T1" fmla="*/ 41 h 46"/>
                <a:gd name="T2" fmla="*/ 16 w 29"/>
                <a:gd name="T3" fmla="*/ 41 h 46"/>
                <a:gd name="T4" fmla="*/ 8 w 29"/>
                <a:gd name="T5" fmla="*/ 41 h 46"/>
                <a:gd name="T6" fmla="*/ 0 w 29"/>
                <a:gd name="T7" fmla="*/ 46 h 46"/>
                <a:gd name="T8" fmla="*/ 0 w 29"/>
                <a:gd name="T9" fmla="*/ 46 h 46"/>
                <a:gd name="T10" fmla="*/ 8 w 29"/>
                <a:gd name="T11" fmla="*/ 23 h 46"/>
                <a:gd name="T12" fmla="*/ 16 w 29"/>
                <a:gd name="T13" fmla="*/ 0 h 46"/>
                <a:gd name="T14" fmla="*/ 16 w 29"/>
                <a:gd name="T15" fmla="*/ 0 h 46"/>
                <a:gd name="T16" fmla="*/ 21 w 29"/>
                <a:gd name="T17" fmla="*/ 23 h 46"/>
                <a:gd name="T18" fmla="*/ 29 w 29"/>
                <a:gd name="T19" fmla="*/ 44 h 46"/>
                <a:gd name="T20" fmla="*/ 29 w 29"/>
                <a:gd name="T21" fmla="*/ 44 h 46"/>
                <a:gd name="T22" fmla="*/ 18 w 29"/>
                <a:gd name="T23" fmla="*/ 41 h 46"/>
                <a:gd name="T24" fmla="*/ 16 w 29"/>
                <a:gd name="T25" fmla="*/ 41 h 46"/>
                <a:gd name="T26" fmla="*/ 16 w 29"/>
                <a:gd name="T27" fmla="*/ 4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6">
                  <a:moveTo>
                    <a:pt x="16" y="41"/>
                  </a:moveTo>
                  <a:lnTo>
                    <a:pt x="16" y="41"/>
                  </a:lnTo>
                  <a:lnTo>
                    <a:pt x="8" y="41"/>
                  </a:lnTo>
                  <a:lnTo>
                    <a:pt x="0" y="46"/>
                  </a:lnTo>
                  <a:lnTo>
                    <a:pt x="0" y="46"/>
                  </a:lnTo>
                  <a:lnTo>
                    <a:pt x="8" y="23"/>
                  </a:lnTo>
                  <a:lnTo>
                    <a:pt x="16" y="0"/>
                  </a:lnTo>
                  <a:lnTo>
                    <a:pt x="16" y="0"/>
                  </a:lnTo>
                  <a:lnTo>
                    <a:pt x="21" y="23"/>
                  </a:lnTo>
                  <a:lnTo>
                    <a:pt x="29" y="44"/>
                  </a:lnTo>
                  <a:lnTo>
                    <a:pt x="29" y="44"/>
                  </a:lnTo>
                  <a:lnTo>
                    <a:pt x="18" y="41"/>
                  </a:lnTo>
                  <a:lnTo>
                    <a:pt x="16" y="41"/>
                  </a:lnTo>
                  <a:lnTo>
                    <a:pt x="16" y="41"/>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468" name="Rectangle 180"/>
            <p:cNvSpPr>
              <a:spLocks noChangeAspect="1" noChangeArrowheads="1"/>
            </p:cNvSpPr>
            <p:nvPr/>
          </p:nvSpPr>
          <p:spPr bwMode="auto">
            <a:xfrm>
              <a:off x="6554788" y="703263"/>
              <a:ext cx="5619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Output </a:t>
              </a:r>
              <a:r>
                <a:rPr lang="en-US" sz="1000" i="1" smtClean="0">
                  <a:solidFill>
                    <a:srgbClr val="000000"/>
                  </a:solidFill>
                  <a:latin typeface="Times New Roman" pitchFamily="18" charset="0"/>
                </a:rPr>
                <a:t>y</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473" name="Rectangle 185"/>
            <p:cNvSpPr>
              <a:spLocks noChangeAspect="1" noChangeArrowheads="1"/>
            </p:cNvSpPr>
            <p:nvPr/>
          </p:nvSpPr>
          <p:spPr bwMode="auto">
            <a:xfrm>
              <a:off x="8277225" y="2157413"/>
              <a:ext cx="4778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Input </a:t>
              </a:r>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478" name="Rectangle 190"/>
            <p:cNvSpPr>
              <a:spLocks noChangeAspect="1" noChangeArrowheads="1"/>
            </p:cNvSpPr>
            <p:nvPr/>
          </p:nvSpPr>
          <p:spPr bwMode="auto">
            <a:xfrm>
              <a:off x="7419975" y="1604963"/>
              <a:ext cx="3921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Slope =</a:t>
              </a:r>
            </a:p>
          </p:txBody>
        </p:sp>
        <p:sp>
          <p:nvSpPr>
            <p:cNvPr id="12479" name="Rectangle 191"/>
            <p:cNvSpPr>
              <a:spLocks noChangeAspect="1" noChangeArrowheads="1"/>
            </p:cNvSpPr>
            <p:nvPr/>
          </p:nvSpPr>
          <p:spPr bwMode="auto">
            <a:xfrm>
              <a:off x="7874000" y="1604963"/>
              <a:ext cx="84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K</a:t>
              </a:r>
              <a:endParaRPr lang="en-US" sz="1000" smtClean="0">
                <a:solidFill>
                  <a:srgbClr val="000000"/>
                </a:solidFill>
                <a:latin typeface="Times New Roman" pitchFamily="18" charset="0"/>
              </a:endParaRPr>
            </a:p>
          </p:txBody>
        </p:sp>
        <p:sp>
          <p:nvSpPr>
            <p:cNvPr id="12480" name="Rectangle 192"/>
            <p:cNvSpPr>
              <a:spLocks noChangeAspect="1" noChangeArrowheads="1"/>
            </p:cNvSpPr>
            <p:nvPr/>
          </p:nvSpPr>
          <p:spPr bwMode="auto">
            <a:xfrm>
              <a:off x="7962900" y="1604963"/>
              <a:ext cx="1984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 = 1</a:t>
              </a:r>
            </a:p>
          </p:txBody>
        </p:sp>
        <p:sp>
          <p:nvSpPr>
            <p:cNvPr id="12481" name="Rectangle 193"/>
            <p:cNvSpPr>
              <a:spLocks noChangeAspect="1" noChangeArrowheads="1"/>
            </p:cNvSpPr>
            <p:nvPr/>
          </p:nvSpPr>
          <p:spPr bwMode="auto">
            <a:xfrm>
              <a:off x="6308725" y="2308225"/>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(b)</a:t>
              </a:r>
            </a:p>
          </p:txBody>
        </p:sp>
        <p:sp>
          <p:nvSpPr>
            <p:cNvPr id="12499" name="Line 211"/>
            <p:cNvSpPr>
              <a:spLocks noChangeAspect="1" noChangeShapeType="1"/>
            </p:cNvSpPr>
            <p:nvPr/>
          </p:nvSpPr>
          <p:spPr bwMode="auto">
            <a:xfrm flipV="1">
              <a:off x="6464300" y="1136650"/>
              <a:ext cx="1001713" cy="100171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5" name="Freeform 247"/>
            <p:cNvSpPr>
              <a:spLocks noChangeAspect="1"/>
            </p:cNvSpPr>
            <p:nvPr/>
          </p:nvSpPr>
          <p:spPr bwMode="auto">
            <a:xfrm>
              <a:off x="8696325" y="2109788"/>
              <a:ext cx="84138" cy="50800"/>
            </a:xfrm>
            <a:custGeom>
              <a:avLst/>
              <a:gdLst>
                <a:gd name="T0" fmla="*/ 5 w 47"/>
                <a:gd name="T1" fmla="*/ 16 h 29"/>
                <a:gd name="T2" fmla="*/ 5 w 47"/>
                <a:gd name="T3" fmla="*/ 16 h 29"/>
                <a:gd name="T4" fmla="*/ 5 w 47"/>
                <a:gd name="T5" fmla="*/ 8 h 29"/>
                <a:gd name="T6" fmla="*/ 0 w 47"/>
                <a:gd name="T7" fmla="*/ 0 h 29"/>
                <a:gd name="T8" fmla="*/ 0 w 47"/>
                <a:gd name="T9" fmla="*/ 0 h 29"/>
                <a:gd name="T10" fmla="*/ 23 w 47"/>
                <a:gd name="T11" fmla="*/ 11 h 29"/>
                <a:gd name="T12" fmla="*/ 47 w 47"/>
                <a:gd name="T13" fmla="*/ 16 h 29"/>
                <a:gd name="T14" fmla="*/ 47 w 47"/>
                <a:gd name="T15" fmla="*/ 16 h 29"/>
                <a:gd name="T16" fmla="*/ 23 w 47"/>
                <a:gd name="T17" fmla="*/ 21 h 29"/>
                <a:gd name="T18" fmla="*/ 0 w 47"/>
                <a:gd name="T19" fmla="*/ 29 h 29"/>
                <a:gd name="T20" fmla="*/ 0 w 47"/>
                <a:gd name="T21" fmla="*/ 29 h 29"/>
                <a:gd name="T22" fmla="*/ 5 w 47"/>
                <a:gd name="T23" fmla="*/ 21 h 29"/>
                <a:gd name="T24" fmla="*/ 5 w 47"/>
                <a:gd name="T25" fmla="*/ 16 h 29"/>
                <a:gd name="T26" fmla="*/ 5 w 47"/>
                <a:gd name="T27"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9">
                  <a:moveTo>
                    <a:pt x="5" y="16"/>
                  </a:moveTo>
                  <a:lnTo>
                    <a:pt x="5" y="16"/>
                  </a:lnTo>
                  <a:lnTo>
                    <a:pt x="5" y="8"/>
                  </a:lnTo>
                  <a:lnTo>
                    <a:pt x="0" y="0"/>
                  </a:lnTo>
                  <a:lnTo>
                    <a:pt x="0" y="0"/>
                  </a:lnTo>
                  <a:lnTo>
                    <a:pt x="23" y="11"/>
                  </a:lnTo>
                  <a:lnTo>
                    <a:pt x="47" y="16"/>
                  </a:lnTo>
                  <a:lnTo>
                    <a:pt x="47" y="16"/>
                  </a:lnTo>
                  <a:lnTo>
                    <a:pt x="23" y="21"/>
                  </a:lnTo>
                  <a:lnTo>
                    <a:pt x="0" y="29"/>
                  </a:lnTo>
                  <a:lnTo>
                    <a:pt x="0" y="29"/>
                  </a:lnTo>
                  <a:lnTo>
                    <a:pt x="5" y="21"/>
                  </a:lnTo>
                  <a:lnTo>
                    <a:pt x="5" y="16"/>
                  </a:lnTo>
                  <a:lnTo>
                    <a:pt x="5" y="16"/>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36" name="Line 248"/>
            <p:cNvSpPr>
              <a:spLocks noChangeAspect="1" noChangeShapeType="1"/>
            </p:cNvSpPr>
            <p:nvPr/>
          </p:nvSpPr>
          <p:spPr bwMode="auto">
            <a:xfrm flipH="1" flipV="1">
              <a:off x="7123113" y="1574800"/>
              <a:ext cx="265112" cy="968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7" name="Freeform 249"/>
            <p:cNvSpPr>
              <a:spLocks noChangeAspect="1"/>
            </p:cNvSpPr>
            <p:nvPr/>
          </p:nvSpPr>
          <p:spPr bwMode="auto">
            <a:xfrm>
              <a:off x="7062788" y="1557338"/>
              <a:ext cx="84137" cy="50800"/>
            </a:xfrm>
            <a:custGeom>
              <a:avLst/>
              <a:gdLst>
                <a:gd name="T0" fmla="*/ 39 w 47"/>
                <a:gd name="T1" fmla="*/ 13 h 29"/>
                <a:gd name="T2" fmla="*/ 39 w 47"/>
                <a:gd name="T3" fmla="*/ 13 h 29"/>
                <a:gd name="T4" fmla="*/ 37 w 47"/>
                <a:gd name="T5" fmla="*/ 21 h 29"/>
                <a:gd name="T6" fmla="*/ 39 w 47"/>
                <a:gd name="T7" fmla="*/ 29 h 29"/>
                <a:gd name="T8" fmla="*/ 39 w 47"/>
                <a:gd name="T9" fmla="*/ 29 h 29"/>
                <a:gd name="T10" fmla="*/ 19 w 47"/>
                <a:gd name="T11" fmla="*/ 13 h 29"/>
                <a:gd name="T12" fmla="*/ 0 w 47"/>
                <a:gd name="T13" fmla="*/ 0 h 29"/>
                <a:gd name="T14" fmla="*/ 0 w 47"/>
                <a:gd name="T15" fmla="*/ 0 h 29"/>
                <a:gd name="T16" fmla="*/ 24 w 47"/>
                <a:gd name="T17" fmla="*/ 3 h 29"/>
                <a:gd name="T18" fmla="*/ 47 w 47"/>
                <a:gd name="T19" fmla="*/ 3 h 29"/>
                <a:gd name="T20" fmla="*/ 47 w 47"/>
                <a:gd name="T21" fmla="*/ 3 h 29"/>
                <a:gd name="T22" fmla="*/ 42 w 47"/>
                <a:gd name="T23" fmla="*/ 8 h 29"/>
                <a:gd name="T24" fmla="*/ 39 w 47"/>
                <a:gd name="T25" fmla="*/ 13 h 29"/>
                <a:gd name="T26" fmla="*/ 39 w 47"/>
                <a:gd name="T27"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9">
                  <a:moveTo>
                    <a:pt x="39" y="13"/>
                  </a:moveTo>
                  <a:lnTo>
                    <a:pt x="39" y="13"/>
                  </a:lnTo>
                  <a:lnTo>
                    <a:pt x="37" y="21"/>
                  </a:lnTo>
                  <a:lnTo>
                    <a:pt x="39" y="29"/>
                  </a:lnTo>
                  <a:lnTo>
                    <a:pt x="39" y="29"/>
                  </a:lnTo>
                  <a:lnTo>
                    <a:pt x="19" y="13"/>
                  </a:lnTo>
                  <a:lnTo>
                    <a:pt x="0" y="0"/>
                  </a:lnTo>
                  <a:lnTo>
                    <a:pt x="0" y="0"/>
                  </a:lnTo>
                  <a:lnTo>
                    <a:pt x="24" y="3"/>
                  </a:lnTo>
                  <a:lnTo>
                    <a:pt x="47" y="3"/>
                  </a:lnTo>
                  <a:lnTo>
                    <a:pt x="47" y="3"/>
                  </a:lnTo>
                  <a:lnTo>
                    <a:pt x="42" y="8"/>
                  </a:lnTo>
                  <a:lnTo>
                    <a:pt x="39" y="13"/>
                  </a:lnTo>
                  <a:lnTo>
                    <a:pt x="39"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87" name="Line 99"/>
            <p:cNvSpPr>
              <a:spLocks noChangeAspect="1" noChangeShapeType="1"/>
            </p:cNvSpPr>
            <p:nvPr/>
          </p:nvSpPr>
          <p:spPr bwMode="auto">
            <a:xfrm>
              <a:off x="6464300" y="2778125"/>
              <a:ext cx="1588" cy="14493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88" name="Line 100"/>
            <p:cNvSpPr>
              <a:spLocks noChangeAspect="1" noChangeShapeType="1"/>
            </p:cNvSpPr>
            <p:nvPr/>
          </p:nvSpPr>
          <p:spPr bwMode="auto">
            <a:xfrm>
              <a:off x="6316663" y="4089400"/>
              <a:ext cx="23987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89" name="Freeform 101"/>
            <p:cNvSpPr>
              <a:spLocks noChangeAspect="1"/>
            </p:cNvSpPr>
            <p:nvPr/>
          </p:nvSpPr>
          <p:spPr bwMode="auto">
            <a:xfrm>
              <a:off x="6440488" y="2709863"/>
              <a:ext cx="52387" cy="82550"/>
            </a:xfrm>
            <a:custGeom>
              <a:avLst/>
              <a:gdLst>
                <a:gd name="T0" fmla="*/ 16 w 29"/>
                <a:gd name="T1" fmla="*/ 41 h 47"/>
                <a:gd name="T2" fmla="*/ 16 w 29"/>
                <a:gd name="T3" fmla="*/ 41 h 47"/>
                <a:gd name="T4" fmla="*/ 8 w 29"/>
                <a:gd name="T5" fmla="*/ 41 h 47"/>
                <a:gd name="T6" fmla="*/ 0 w 29"/>
                <a:gd name="T7" fmla="*/ 47 h 47"/>
                <a:gd name="T8" fmla="*/ 0 w 29"/>
                <a:gd name="T9" fmla="*/ 47 h 47"/>
                <a:gd name="T10" fmla="*/ 8 w 29"/>
                <a:gd name="T11" fmla="*/ 23 h 47"/>
                <a:gd name="T12" fmla="*/ 16 w 29"/>
                <a:gd name="T13" fmla="*/ 0 h 47"/>
                <a:gd name="T14" fmla="*/ 16 w 29"/>
                <a:gd name="T15" fmla="*/ 0 h 47"/>
                <a:gd name="T16" fmla="*/ 21 w 29"/>
                <a:gd name="T17" fmla="*/ 23 h 47"/>
                <a:gd name="T18" fmla="*/ 29 w 29"/>
                <a:gd name="T19" fmla="*/ 44 h 47"/>
                <a:gd name="T20" fmla="*/ 29 w 29"/>
                <a:gd name="T21" fmla="*/ 44 h 47"/>
                <a:gd name="T22" fmla="*/ 18 w 29"/>
                <a:gd name="T23" fmla="*/ 41 h 47"/>
                <a:gd name="T24" fmla="*/ 16 w 29"/>
                <a:gd name="T25" fmla="*/ 41 h 47"/>
                <a:gd name="T26" fmla="*/ 16 w 29"/>
                <a:gd name="T27"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1"/>
                  </a:moveTo>
                  <a:lnTo>
                    <a:pt x="16" y="41"/>
                  </a:lnTo>
                  <a:lnTo>
                    <a:pt x="8" y="41"/>
                  </a:lnTo>
                  <a:lnTo>
                    <a:pt x="0" y="47"/>
                  </a:lnTo>
                  <a:lnTo>
                    <a:pt x="0" y="47"/>
                  </a:lnTo>
                  <a:lnTo>
                    <a:pt x="8" y="23"/>
                  </a:lnTo>
                  <a:lnTo>
                    <a:pt x="16" y="0"/>
                  </a:lnTo>
                  <a:lnTo>
                    <a:pt x="16" y="0"/>
                  </a:lnTo>
                  <a:lnTo>
                    <a:pt x="21" y="23"/>
                  </a:lnTo>
                  <a:lnTo>
                    <a:pt x="29" y="44"/>
                  </a:lnTo>
                  <a:lnTo>
                    <a:pt x="29" y="44"/>
                  </a:lnTo>
                  <a:lnTo>
                    <a:pt x="18" y="41"/>
                  </a:lnTo>
                  <a:lnTo>
                    <a:pt x="16" y="41"/>
                  </a:lnTo>
                  <a:lnTo>
                    <a:pt x="16" y="41"/>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90" name="Rectangle 102"/>
            <p:cNvSpPr>
              <a:spLocks noChangeAspect="1" noChangeArrowheads="1"/>
            </p:cNvSpPr>
            <p:nvPr/>
          </p:nvSpPr>
          <p:spPr bwMode="auto">
            <a:xfrm>
              <a:off x="6580188" y="2654300"/>
              <a:ext cx="3095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 </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j</a:t>
              </a:r>
              <a:r>
                <a:rPr lang="en-US" sz="1000" i="1" smtClean="0">
                  <a:solidFill>
                    <a:srgbClr val="000000"/>
                  </a:solidFill>
                  <a:latin typeface="Symbol" pitchFamily="18" charset="2"/>
                </a:rPr>
                <a:t>w</a:t>
              </a:r>
              <a:r>
                <a:rPr lang="en-US" sz="1000" smtClean="0">
                  <a:solidFill>
                    <a:srgbClr val="000000"/>
                  </a:solidFill>
                  <a:latin typeface="Symbol" pitchFamily="18" charset="2"/>
                </a:rPr>
                <a:t>)</a:t>
              </a:r>
              <a:endParaRPr lang="en-US" sz="1000" smtClean="0">
                <a:solidFill>
                  <a:srgbClr val="000000"/>
                </a:solidFill>
                <a:latin typeface="Times New Roman" pitchFamily="18" charset="0"/>
              </a:endParaRPr>
            </a:p>
          </p:txBody>
        </p:sp>
        <p:sp>
          <p:nvSpPr>
            <p:cNvPr id="12394" name="Rectangle 106"/>
            <p:cNvSpPr>
              <a:spLocks noChangeAspect="1" noChangeArrowheads="1"/>
            </p:cNvSpPr>
            <p:nvPr/>
          </p:nvSpPr>
          <p:spPr bwMode="auto">
            <a:xfrm>
              <a:off x="6580188" y="2814638"/>
              <a:ext cx="317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X </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j</a:t>
              </a:r>
              <a:r>
                <a:rPr lang="en-US" sz="1000" i="1" smtClean="0">
                  <a:solidFill>
                    <a:srgbClr val="000000"/>
                  </a:solidFill>
                  <a:latin typeface="Symbol" pitchFamily="18" charset="2"/>
                </a:rPr>
                <a:t>w</a:t>
              </a:r>
              <a:r>
                <a:rPr lang="en-US" sz="1000" smtClean="0">
                  <a:solidFill>
                    <a:srgbClr val="000000"/>
                  </a:solidFill>
                  <a:latin typeface="Symbol" pitchFamily="18" charset="2"/>
                </a:rPr>
                <a:t>)</a:t>
              </a:r>
              <a:endParaRPr lang="en-US" sz="1000" smtClean="0">
                <a:solidFill>
                  <a:srgbClr val="000000"/>
                </a:solidFill>
                <a:latin typeface="Times New Roman" pitchFamily="18" charset="0"/>
              </a:endParaRPr>
            </a:p>
          </p:txBody>
        </p:sp>
        <p:sp>
          <p:nvSpPr>
            <p:cNvPr id="12398" name="Rectangle 110"/>
            <p:cNvSpPr>
              <a:spLocks noChangeAspect="1" noChangeArrowheads="1"/>
            </p:cNvSpPr>
            <p:nvPr/>
          </p:nvSpPr>
          <p:spPr bwMode="auto">
            <a:xfrm>
              <a:off x="6145213" y="2654300"/>
              <a:ext cx="2047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a:t>
              </a:r>
            </a:p>
          </p:txBody>
        </p:sp>
        <p:sp>
          <p:nvSpPr>
            <p:cNvPr id="12399" name="Rectangle 111"/>
            <p:cNvSpPr>
              <a:spLocks noChangeAspect="1" noChangeArrowheads="1"/>
            </p:cNvSpPr>
            <p:nvPr/>
          </p:nvSpPr>
          <p:spPr bwMode="auto">
            <a:xfrm>
              <a:off x="6145213" y="2801938"/>
              <a:ext cx="2555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scale</a:t>
              </a:r>
            </a:p>
          </p:txBody>
        </p:sp>
        <p:sp>
          <p:nvSpPr>
            <p:cNvPr id="12400" name="Rectangle 112"/>
            <p:cNvSpPr>
              <a:spLocks noChangeAspect="1" noChangeArrowheads="1"/>
            </p:cNvSpPr>
            <p:nvPr/>
          </p:nvSpPr>
          <p:spPr bwMode="auto">
            <a:xfrm>
              <a:off x="6140450" y="3289300"/>
              <a:ext cx="158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1.0</a:t>
              </a:r>
            </a:p>
          </p:txBody>
        </p:sp>
        <p:sp>
          <p:nvSpPr>
            <p:cNvPr id="12402" name="Rectangle 114"/>
            <p:cNvSpPr>
              <a:spLocks noChangeAspect="1" noChangeArrowheads="1"/>
            </p:cNvSpPr>
            <p:nvPr/>
          </p:nvSpPr>
          <p:spPr bwMode="auto">
            <a:xfrm>
              <a:off x="6007100" y="3452813"/>
              <a:ext cx="285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0.707</a:t>
              </a:r>
            </a:p>
          </p:txBody>
        </p:sp>
        <p:sp>
          <p:nvSpPr>
            <p:cNvPr id="12407" name="Rectangle 119"/>
            <p:cNvSpPr>
              <a:spLocks noChangeAspect="1" noChangeArrowheads="1"/>
            </p:cNvSpPr>
            <p:nvPr/>
          </p:nvSpPr>
          <p:spPr bwMode="auto">
            <a:xfrm>
              <a:off x="8132763" y="4092575"/>
              <a:ext cx="6111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 scale </a:t>
              </a:r>
              <a:r>
                <a:rPr lang="en-US" sz="1000" i="1" smtClean="0">
                  <a:solidFill>
                    <a:srgbClr val="000000"/>
                  </a:solidFill>
                  <a:latin typeface="Symbol" pitchFamily="18" charset="2"/>
                </a:rPr>
                <a:t>w</a:t>
              </a:r>
            </a:p>
          </p:txBody>
        </p:sp>
        <p:sp>
          <p:nvSpPr>
            <p:cNvPr id="12424" name="Line 136"/>
            <p:cNvSpPr>
              <a:spLocks noChangeAspect="1" noChangeShapeType="1"/>
            </p:cNvSpPr>
            <p:nvPr/>
          </p:nvSpPr>
          <p:spPr bwMode="auto">
            <a:xfrm>
              <a:off x="6464300"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25" name="Line 137"/>
            <p:cNvSpPr>
              <a:spLocks noChangeAspect="1" noChangeShapeType="1"/>
            </p:cNvSpPr>
            <p:nvPr/>
          </p:nvSpPr>
          <p:spPr bwMode="auto">
            <a:xfrm>
              <a:off x="6611938"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26" name="Line 138"/>
            <p:cNvSpPr>
              <a:spLocks noChangeAspect="1" noChangeShapeType="1"/>
            </p:cNvSpPr>
            <p:nvPr/>
          </p:nvSpPr>
          <p:spPr bwMode="auto">
            <a:xfrm>
              <a:off x="6759575"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27" name="Line 139"/>
            <p:cNvSpPr>
              <a:spLocks noChangeAspect="1" noChangeShapeType="1"/>
            </p:cNvSpPr>
            <p:nvPr/>
          </p:nvSpPr>
          <p:spPr bwMode="auto">
            <a:xfrm>
              <a:off x="6907213" y="33750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28" name="Line 140"/>
            <p:cNvSpPr>
              <a:spLocks noChangeAspect="1" noChangeShapeType="1"/>
            </p:cNvSpPr>
            <p:nvPr/>
          </p:nvSpPr>
          <p:spPr bwMode="auto">
            <a:xfrm>
              <a:off x="7054850"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29" name="Line 141"/>
            <p:cNvSpPr>
              <a:spLocks noChangeAspect="1" noChangeShapeType="1"/>
            </p:cNvSpPr>
            <p:nvPr/>
          </p:nvSpPr>
          <p:spPr bwMode="auto">
            <a:xfrm>
              <a:off x="7200900" y="3375025"/>
              <a:ext cx="112713"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0" name="Line 142"/>
            <p:cNvSpPr>
              <a:spLocks noChangeAspect="1" noChangeShapeType="1"/>
            </p:cNvSpPr>
            <p:nvPr/>
          </p:nvSpPr>
          <p:spPr bwMode="auto">
            <a:xfrm>
              <a:off x="7350125" y="3375025"/>
              <a:ext cx="1095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1" name="Line 143"/>
            <p:cNvSpPr>
              <a:spLocks noChangeAspect="1" noChangeShapeType="1"/>
            </p:cNvSpPr>
            <p:nvPr/>
          </p:nvSpPr>
          <p:spPr bwMode="auto">
            <a:xfrm>
              <a:off x="7497763"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2" name="Line 144"/>
            <p:cNvSpPr>
              <a:spLocks noChangeAspect="1" noChangeShapeType="1"/>
            </p:cNvSpPr>
            <p:nvPr/>
          </p:nvSpPr>
          <p:spPr bwMode="auto">
            <a:xfrm>
              <a:off x="7643813" y="3375025"/>
              <a:ext cx="1127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3" name="Line 145"/>
            <p:cNvSpPr>
              <a:spLocks noChangeAspect="1" noChangeShapeType="1"/>
            </p:cNvSpPr>
            <p:nvPr/>
          </p:nvSpPr>
          <p:spPr bwMode="auto">
            <a:xfrm>
              <a:off x="7793038" y="33750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4" name="Line 146"/>
            <p:cNvSpPr>
              <a:spLocks noChangeAspect="1" noChangeShapeType="1"/>
            </p:cNvSpPr>
            <p:nvPr/>
          </p:nvSpPr>
          <p:spPr bwMode="auto">
            <a:xfrm>
              <a:off x="7940675" y="3375025"/>
              <a:ext cx="1095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5" name="Line 147"/>
            <p:cNvSpPr>
              <a:spLocks noChangeAspect="1" noChangeShapeType="1"/>
            </p:cNvSpPr>
            <p:nvPr/>
          </p:nvSpPr>
          <p:spPr bwMode="auto">
            <a:xfrm>
              <a:off x="8086725" y="3375025"/>
              <a:ext cx="112713"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6" name="Line 148"/>
            <p:cNvSpPr>
              <a:spLocks noChangeAspect="1" noChangeShapeType="1"/>
            </p:cNvSpPr>
            <p:nvPr/>
          </p:nvSpPr>
          <p:spPr bwMode="auto">
            <a:xfrm>
              <a:off x="8234363" y="33750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7" name="Line 149"/>
            <p:cNvSpPr>
              <a:spLocks noChangeAspect="1" noChangeShapeType="1"/>
            </p:cNvSpPr>
            <p:nvPr/>
          </p:nvSpPr>
          <p:spPr bwMode="auto">
            <a:xfrm>
              <a:off x="8383588" y="33750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8" name="Line 150"/>
            <p:cNvSpPr>
              <a:spLocks noChangeAspect="1" noChangeShapeType="1"/>
            </p:cNvSpPr>
            <p:nvPr/>
          </p:nvSpPr>
          <p:spPr bwMode="auto">
            <a:xfrm>
              <a:off x="8529638" y="3375025"/>
              <a:ext cx="1127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39" name="Line 151"/>
            <p:cNvSpPr>
              <a:spLocks noChangeAspect="1" noChangeShapeType="1"/>
            </p:cNvSpPr>
            <p:nvPr/>
          </p:nvSpPr>
          <p:spPr bwMode="auto">
            <a:xfrm flipV="1">
              <a:off x="7367588" y="3978275"/>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0" name="Line 152"/>
            <p:cNvSpPr>
              <a:spLocks noChangeAspect="1" noChangeShapeType="1"/>
            </p:cNvSpPr>
            <p:nvPr/>
          </p:nvSpPr>
          <p:spPr bwMode="auto">
            <a:xfrm flipV="1">
              <a:off x="7367588" y="3830638"/>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1" name="Line 153"/>
            <p:cNvSpPr>
              <a:spLocks noChangeAspect="1" noChangeShapeType="1"/>
            </p:cNvSpPr>
            <p:nvPr/>
          </p:nvSpPr>
          <p:spPr bwMode="auto">
            <a:xfrm flipV="1">
              <a:off x="7367588" y="3683000"/>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2" name="Line 154"/>
            <p:cNvSpPr>
              <a:spLocks noChangeAspect="1" noChangeShapeType="1"/>
            </p:cNvSpPr>
            <p:nvPr/>
          </p:nvSpPr>
          <p:spPr bwMode="auto">
            <a:xfrm flipV="1">
              <a:off x="7367588" y="3535363"/>
              <a:ext cx="1587" cy="1095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3" name="Line 155"/>
            <p:cNvSpPr>
              <a:spLocks noChangeAspect="1" noChangeShapeType="1"/>
            </p:cNvSpPr>
            <p:nvPr/>
          </p:nvSpPr>
          <p:spPr bwMode="auto">
            <a:xfrm flipV="1">
              <a:off x="7367588" y="3386138"/>
              <a:ext cx="1587" cy="1127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4" name="Line 156"/>
            <p:cNvSpPr>
              <a:spLocks noChangeAspect="1" noChangeShapeType="1"/>
            </p:cNvSpPr>
            <p:nvPr/>
          </p:nvSpPr>
          <p:spPr bwMode="auto">
            <a:xfrm flipV="1">
              <a:off x="7367588" y="3240088"/>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5" name="Line 157"/>
            <p:cNvSpPr>
              <a:spLocks noChangeAspect="1" noChangeShapeType="1"/>
            </p:cNvSpPr>
            <p:nvPr/>
          </p:nvSpPr>
          <p:spPr bwMode="auto">
            <a:xfrm flipV="1">
              <a:off x="7367588" y="3152775"/>
              <a:ext cx="1587" cy="492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6" name="Line 158"/>
            <p:cNvSpPr>
              <a:spLocks noChangeAspect="1" noChangeShapeType="1"/>
            </p:cNvSpPr>
            <p:nvPr/>
          </p:nvSpPr>
          <p:spPr bwMode="auto">
            <a:xfrm flipV="1">
              <a:off x="7902575" y="3978275"/>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7" name="Line 159"/>
            <p:cNvSpPr>
              <a:spLocks noChangeAspect="1" noChangeShapeType="1"/>
            </p:cNvSpPr>
            <p:nvPr/>
          </p:nvSpPr>
          <p:spPr bwMode="auto">
            <a:xfrm flipV="1">
              <a:off x="7902575" y="3830638"/>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8" name="Line 160"/>
            <p:cNvSpPr>
              <a:spLocks noChangeAspect="1" noChangeShapeType="1"/>
            </p:cNvSpPr>
            <p:nvPr/>
          </p:nvSpPr>
          <p:spPr bwMode="auto">
            <a:xfrm flipV="1">
              <a:off x="7902575" y="3683000"/>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49" name="Line 161"/>
            <p:cNvSpPr>
              <a:spLocks noChangeAspect="1" noChangeShapeType="1"/>
            </p:cNvSpPr>
            <p:nvPr/>
          </p:nvSpPr>
          <p:spPr bwMode="auto">
            <a:xfrm flipV="1">
              <a:off x="7902575" y="3535363"/>
              <a:ext cx="1588" cy="1095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0" name="Line 162"/>
            <p:cNvSpPr>
              <a:spLocks noChangeAspect="1" noChangeShapeType="1"/>
            </p:cNvSpPr>
            <p:nvPr/>
          </p:nvSpPr>
          <p:spPr bwMode="auto">
            <a:xfrm flipV="1">
              <a:off x="7902575" y="3386138"/>
              <a:ext cx="1588" cy="1127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1" name="Line 163"/>
            <p:cNvSpPr>
              <a:spLocks noChangeAspect="1" noChangeShapeType="1"/>
            </p:cNvSpPr>
            <p:nvPr/>
          </p:nvSpPr>
          <p:spPr bwMode="auto">
            <a:xfrm flipV="1">
              <a:off x="7902575" y="3240088"/>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2" name="Line 164"/>
            <p:cNvSpPr>
              <a:spLocks noChangeAspect="1" noChangeShapeType="1"/>
            </p:cNvSpPr>
            <p:nvPr/>
          </p:nvSpPr>
          <p:spPr bwMode="auto">
            <a:xfrm flipV="1">
              <a:off x="7902575" y="3152775"/>
              <a:ext cx="1588" cy="492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3" name="Line 165"/>
            <p:cNvSpPr>
              <a:spLocks noChangeAspect="1" noChangeShapeType="1"/>
            </p:cNvSpPr>
            <p:nvPr/>
          </p:nvSpPr>
          <p:spPr bwMode="auto">
            <a:xfrm flipH="1">
              <a:off x="6354763" y="33750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4" name="Line 166"/>
            <p:cNvSpPr>
              <a:spLocks noChangeAspect="1" noChangeShapeType="1"/>
            </p:cNvSpPr>
            <p:nvPr/>
          </p:nvSpPr>
          <p:spPr bwMode="auto">
            <a:xfrm flipH="1">
              <a:off x="6354763" y="3530600"/>
              <a:ext cx="2206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5" name="Freeform 167"/>
            <p:cNvSpPr>
              <a:spLocks noChangeAspect="1"/>
            </p:cNvSpPr>
            <p:nvPr/>
          </p:nvSpPr>
          <p:spPr bwMode="auto">
            <a:xfrm>
              <a:off x="6791325" y="3375025"/>
              <a:ext cx="1439863" cy="615950"/>
            </a:xfrm>
            <a:custGeom>
              <a:avLst/>
              <a:gdLst>
                <a:gd name="T0" fmla="*/ 812 w 812"/>
                <a:gd name="T1" fmla="*/ 348 h 348"/>
                <a:gd name="T2" fmla="*/ 549 w 812"/>
                <a:gd name="T3" fmla="*/ 161 h 348"/>
                <a:gd name="T4" fmla="*/ 549 w 812"/>
                <a:gd name="T5" fmla="*/ 161 h 348"/>
                <a:gd name="T6" fmla="*/ 505 w 812"/>
                <a:gd name="T7" fmla="*/ 130 h 348"/>
                <a:gd name="T8" fmla="*/ 450 w 812"/>
                <a:gd name="T9" fmla="*/ 101 h 348"/>
                <a:gd name="T10" fmla="*/ 388 w 812"/>
                <a:gd name="T11" fmla="*/ 73 h 348"/>
                <a:gd name="T12" fmla="*/ 320 w 812"/>
                <a:gd name="T13" fmla="*/ 49 h 348"/>
                <a:gd name="T14" fmla="*/ 245 w 812"/>
                <a:gd name="T15" fmla="*/ 28 h 348"/>
                <a:gd name="T16" fmla="*/ 166 w 812"/>
                <a:gd name="T17" fmla="*/ 13 h 348"/>
                <a:gd name="T18" fmla="*/ 125 w 812"/>
                <a:gd name="T19" fmla="*/ 7 h 348"/>
                <a:gd name="T20" fmla="*/ 86 w 812"/>
                <a:gd name="T21" fmla="*/ 2 h 348"/>
                <a:gd name="T22" fmla="*/ 42 w 812"/>
                <a:gd name="T23" fmla="*/ 0 h 348"/>
                <a:gd name="T24" fmla="*/ 0 w 812"/>
                <a:gd name="T25"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2" h="348">
                  <a:moveTo>
                    <a:pt x="812" y="348"/>
                  </a:moveTo>
                  <a:lnTo>
                    <a:pt x="549" y="161"/>
                  </a:lnTo>
                  <a:lnTo>
                    <a:pt x="549" y="161"/>
                  </a:lnTo>
                  <a:lnTo>
                    <a:pt x="505" y="130"/>
                  </a:lnTo>
                  <a:lnTo>
                    <a:pt x="450" y="101"/>
                  </a:lnTo>
                  <a:lnTo>
                    <a:pt x="388" y="73"/>
                  </a:lnTo>
                  <a:lnTo>
                    <a:pt x="320" y="49"/>
                  </a:lnTo>
                  <a:lnTo>
                    <a:pt x="245" y="28"/>
                  </a:lnTo>
                  <a:lnTo>
                    <a:pt x="166" y="13"/>
                  </a:lnTo>
                  <a:lnTo>
                    <a:pt x="125" y="7"/>
                  </a:lnTo>
                  <a:lnTo>
                    <a:pt x="86" y="2"/>
                  </a:lnTo>
                  <a:lnTo>
                    <a:pt x="42"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456" name="Line 168"/>
            <p:cNvSpPr>
              <a:spLocks noChangeAspect="1" noChangeShapeType="1"/>
            </p:cNvSpPr>
            <p:nvPr/>
          </p:nvSpPr>
          <p:spPr bwMode="auto">
            <a:xfrm>
              <a:off x="7367588" y="3375025"/>
              <a:ext cx="92075" cy="635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7" name="Line 169"/>
            <p:cNvSpPr>
              <a:spLocks noChangeAspect="1" noChangeShapeType="1"/>
            </p:cNvSpPr>
            <p:nvPr/>
          </p:nvSpPr>
          <p:spPr bwMode="auto">
            <a:xfrm>
              <a:off x="7488238" y="3460750"/>
              <a:ext cx="92075" cy="666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8" name="Line 170"/>
            <p:cNvSpPr>
              <a:spLocks noChangeAspect="1" noChangeShapeType="1"/>
            </p:cNvSpPr>
            <p:nvPr/>
          </p:nvSpPr>
          <p:spPr bwMode="auto">
            <a:xfrm>
              <a:off x="7608888" y="3544888"/>
              <a:ext cx="92075" cy="635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59" name="Line 171"/>
            <p:cNvSpPr>
              <a:spLocks noChangeAspect="1" noChangeShapeType="1"/>
            </p:cNvSpPr>
            <p:nvPr/>
          </p:nvSpPr>
          <p:spPr bwMode="auto">
            <a:xfrm>
              <a:off x="7727950" y="3632200"/>
              <a:ext cx="7938" cy="47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0" name="Freeform 172"/>
            <p:cNvSpPr>
              <a:spLocks noChangeAspect="1"/>
            </p:cNvSpPr>
            <p:nvPr/>
          </p:nvSpPr>
          <p:spPr bwMode="auto">
            <a:xfrm>
              <a:off x="6718300" y="3375025"/>
              <a:ext cx="1789113" cy="488950"/>
            </a:xfrm>
            <a:custGeom>
              <a:avLst/>
              <a:gdLst>
                <a:gd name="T0" fmla="*/ 1010 w 1010"/>
                <a:gd name="T1" fmla="*/ 276 h 276"/>
                <a:gd name="T2" fmla="*/ 883 w 1010"/>
                <a:gd name="T3" fmla="*/ 174 h 276"/>
                <a:gd name="T4" fmla="*/ 883 w 1010"/>
                <a:gd name="T5" fmla="*/ 174 h 276"/>
                <a:gd name="T6" fmla="*/ 841 w 1010"/>
                <a:gd name="T7" fmla="*/ 140 h 276"/>
                <a:gd name="T8" fmla="*/ 791 w 1010"/>
                <a:gd name="T9" fmla="*/ 109 h 276"/>
                <a:gd name="T10" fmla="*/ 734 w 1010"/>
                <a:gd name="T11" fmla="*/ 83 h 276"/>
                <a:gd name="T12" fmla="*/ 672 w 1010"/>
                <a:gd name="T13" fmla="*/ 57 h 276"/>
                <a:gd name="T14" fmla="*/ 604 w 1010"/>
                <a:gd name="T15" fmla="*/ 36 h 276"/>
                <a:gd name="T16" fmla="*/ 531 w 1010"/>
                <a:gd name="T17" fmla="*/ 20 h 276"/>
                <a:gd name="T18" fmla="*/ 450 w 1010"/>
                <a:gd name="T19" fmla="*/ 7 h 276"/>
                <a:gd name="T20" fmla="*/ 367 w 1010"/>
                <a:gd name="T21" fmla="*/ 0 h 276"/>
                <a:gd name="T22" fmla="*/ 0 w 1010"/>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0" h="276">
                  <a:moveTo>
                    <a:pt x="1010" y="276"/>
                  </a:moveTo>
                  <a:lnTo>
                    <a:pt x="883" y="174"/>
                  </a:lnTo>
                  <a:lnTo>
                    <a:pt x="883" y="174"/>
                  </a:lnTo>
                  <a:lnTo>
                    <a:pt x="841" y="140"/>
                  </a:lnTo>
                  <a:lnTo>
                    <a:pt x="791" y="109"/>
                  </a:lnTo>
                  <a:lnTo>
                    <a:pt x="734" y="83"/>
                  </a:lnTo>
                  <a:lnTo>
                    <a:pt x="672" y="57"/>
                  </a:lnTo>
                  <a:lnTo>
                    <a:pt x="604" y="36"/>
                  </a:lnTo>
                  <a:lnTo>
                    <a:pt x="531" y="20"/>
                  </a:lnTo>
                  <a:lnTo>
                    <a:pt x="450" y="7"/>
                  </a:lnTo>
                  <a:lnTo>
                    <a:pt x="367"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461" name="Line 173"/>
            <p:cNvSpPr>
              <a:spLocks noChangeAspect="1" noChangeShapeType="1"/>
            </p:cNvSpPr>
            <p:nvPr/>
          </p:nvSpPr>
          <p:spPr bwMode="auto">
            <a:xfrm>
              <a:off x="7902575" y="3375025"/>
              <a:ext cx="88900" cy="682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2" name="Line 174"/>
            <p:cNvSpPr>
              <a:spLocks noChangeAspect="1" noChangeShapeType="1"/>
            </p:cNvSpPr>
            <p:nvPr/>
          </p:nvSpPr>
          <p:spPr bwMode="auto">
            <a:xfrm>
              <a:off x="8018463" y="3467100"/>
              <a:ext cx="88900" cy="682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3" name="Line 175"/>
            <p:cNvSpPr>
              <a:spLocks noChangeAspect="1" noChangeShapeType="1"/>
            </p:cNvSpPr>
            <p:nvPr/>
          </p:nvSpPr>
          <p:spPr bwMode="auto">
            <a:xfrm>
              <a:off x="8132763" y="3559175"/>
              <a:ext cx="88900" cy="682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64" name="Line 176"/>
            <p:cNvSpPr>
              <a:spLocks noChangeAspect="1" noChangeShapeType="1"/>
            </p:cNvSpPr>
            <p:nvPr/>
          </p:nvSpPr>
          <p:spPr bwMode="auto">
            <a:xfrm>
              <a:off x="8248650" y="3651250"/>
              <a:ext cx="9525" cy="79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82" name="Rectangle 194"/>
            <p:cNvSpPr>
              <a:spLocks noChangeAspect="1" noChangeArrowheads="1"/>
            </p:cNvSpPr>
            <p:nvPr/>
          </p:nvSpPr>
          <p:spPr bwMode="auto">
            <a:xfrm>
              <a:off x="6307138" y="4259263"/>
              <a:ext cx="13335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Times New Roman" pitchFamily="18" charset="0"/>
                </a:rPr>
                <a:t>(d)</a:t>
              </a:r>
              <a:endParaRPr lang="en-US" sz="2400" smtClean="0">
                <a:solidFill>
                  <a:srgbClr val="000000"/>
                </a:solidFill>
                <a:latin typeface="Times New Roman" pitchFamily="18" charset="0"/>
              </a:endParaRPr>
            </a:p>
          </p:txBody>
        </p:sp>
        <p:sp>
          <p:nvSpPr>
            <p:cNvPr id="12524" name="Line 236"/>
            <p:cNvSpPr>
              <a:spLocks noChangeAspect="1" noChangeShapeType="1"/>
            </p:cNvSpPr>
            <p:nvPr/>
          </p:nvSpPr>
          <p:spPr bwMode="auto">
            <a:xfrm>
              <a:off x="6575425" y="2819400"/>
              <a:ext cx="331788"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25" name="Line 237"/>
            <p:cNvSpPr>
              <a:spLocks noChangeAspect="1" noChangeShapeType="1"/>
            </p:cNvSpPr>
            <p:nvPr/>
          </p:nvSpPr>
          <p:spPr bwMode="auto">
            <a:xfrm flipV="1">
              <a:off x="6943725" y="2654300"/>
              <a:ext cx="3175" cy="3317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26" name="Line 238"/>
            <p:cNvSpPr>
              <a:spLocks noChangeAspect="1" noChangeShapeType="1"/>
            </p:cNvSpPr>
            <p:nvPr/>
          </p:nvSpPr>
          <p:spPr bwMode="auto">
            <a:xfrm flipV="1">
              <a:off x="6546850" y="2654300"/>
              <a:ext cx="3175" cy="3317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27" name="Line 239"/>
            <p:cNvSpPr>
              <a:spLocks noChangeAspect="1" noChangeShapeType="1"/>
            </p:cNvSpPr>
            <p:nvPr/>
          </p:nvSpPr>
          <p:spPr bwMode="auto">
            <a:xfrm flipV="1">
              <a:off x="7764463" y="3852863"/>
              <a:ext cx="169862" cy="841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0" name="Line 242"/>
            <p:cNvSpPr>
              <a:spLocks noChangeAspect="1" noChangeShapeType="1"/>
            </p:cNvSpPr>
            <p:nvPr/>
          </p:nvSpPr>
          <p:spPr bwMode="auto">
            <a:xfrm flipV="1">
              <a:off x="8383588" y="3586163"/>
              <a:ext cx="184150"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4" name="Freeform 246"/>
            <p:cNvSpPr>
              <a:spLocks noChangeAspect="1"/>
            </p:cNvSpPr>
            <p:nvPr/>
          </p:nvSpPr>
          <p:spPr bwMode="auto">
            <a:xfrm>
              <a:off x="8696325" y="4062413"/>
              <a:ext cx="84138" cy="49212"/>
            </a:xfrm>
            <a:custGeom>
              <a:avLst/>
              <a:gdLst>
                <a:gd name="T0" fmla="*/ 5 w 47"/>
                <a:gd name="T1" fmla="*/ 15 h 28"/>
                <a:gd name="T2" fmla="*/ 5 w 47"/>
                <a:gd name="T3" fmla="*/ 15 h 28"/>
                <a:gd name="T4" fmla="*/ 5 w 47"/>
                <a:gd name="T5" fmla="*/ 7 h 28"/>
                <a:gd name="T6" fmla="*/ 0 w 47"/>
                <a:gd name="T7" fmla="*/ 0 h 28"/>
                <a:gd name="T8" fmla="*/ 0 w 47"/>
                <a:gd name="T9" fmla="*/ 0 h 28"/>
                <a:gd name="T10" fmla="*/ 23 w 47"/>
                <a:gd name="T11" fmla="*/ 10 h 28"/>
                <a:gd name="T12" fmla="*/ 47 w 47"/>
                <a:gd name="T13" fmla="*/ 15 h 28"/>
                <a:gd name="T14" fmla="*/ 47 w 47"/>
                <a:gd name="T15" fmla="*/ 15 h 28"/>
                <a:gd name="T16" fmla="*/ 23 w 47"/>
                <a:gd name="T17" fmla="*/ 20 h 28"/>
                <a:gd name="T18" fmla="*/ 0 w 47"/>
                <a:gd name="T19" fmla="*/ 28 h 28"/>
                <a:gd name="T20" fmla="*/ 0 w 47"/>
                <a:gd name="T21" fmla="*/ 28 h 28"/>
                <a:gd name="T22" fmla="*/ 5 w 47"/>
                <a:gd name="T23" fmla="*/ 20 h 28"/>
                <a:gd name="T24" fmla="*/ 5 w 47"/>
                <a:gd name="T25" fmla="*/ 15 h 28"/>
                <a:gd name="T26" fmla="*/ 5 w 47"/>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8">
                  <a:moveTo>
                    <a:pt x="5" y="15"/>
                  </a:moveTo>
                  <a:lnTo>
                    <a:pt x="5" y="15"/>
                  </a:lnTo>
                  <a:lnTo>
                    <a:pt x="5" y="7"/>
                  </a:lnTo>
                  <a:lnTo>
                    <a:pt x="0" y="0"/>
                  </a:lnTo>
                  <a:lnTo>
                    <a:pt x="0" y="0"/>
                  </a:lnTo>
                  <a:lnTo>
                    <a:pt x="23" y="10"/>
                  </a:lnTo>
                  <a:lnTo>
                    <a:pt x="47" y="15"/>
                  </a:lnTo>
                  <a:lnTo>
                    <a:pt x="47" y="15"/>
                  </a:lnTo>
                  <a:lnTo>
                    <a:pt x="23" y="20"/>
                  </a:lnTo>
                  <a:lnTo>
                    <a:pt x="0" y="28"/>
                  </a:lnTo>
                  <a:lnTo>
                    <a:pt x="0" y="28"/>
                  </a:lnTo>
                  <a:lnTo>
                    <a:pt x="5" y="20"/>
                  </a:lnTo>
                  <a:lnTo>
                    <a:pt x="5" y="15"/>
                  </a:lnTo>
                  <a:lnTo>
                    <a:pt x="5"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39" name="Freeform 251"/>
            <p:cNvSpPr>
              <a:spLocks noChangeAspect="1"/>
            </p:cNvSpPr>
            <p:nvPr/>
          </p:nvSpPr>
          <p:spPr bwMode="auto">
            <a:xfrm>
              <a:off x="8318500" y="3651250"/>
              <a:ext cx="82550" cy="60325"/>
            </a:xfrm>
            <a:custGeom>
              <a:avLst/>
              <a:gdLst>
                <a:gd name="T0" fmla="*/ 39 w 47"/>
                <a:gd name="T1" fmla="*/ 15 h 34"/>
                <a:gd name="T2" fmla="*/ 39 w 47"/>
                <a:gd name="T3" fmla="*/ 15 h 34"/>
                <a:gd name="T4" fmla="*/ 42 w 47"/>
                <a:gd name="T5" fmla="*/ 21 h 34"/>
                <a:gd name="T6" fmla="*/ 47 w 47"/>
                <a:gd name="T7" fmla="*/ 26 h 34"/>
                <a:gd name="T8" fmla="*/ 47 w 47"/>
                <a:gd name="T9" fmla="*/ 26 h 34"/>
                <a:gd name="T10" fmla="*/ 24 w 47"/>
                <a:gd name="T11" fmla="*/ 28 h 34"/>
                <a:gd name="T12" fmla="*/ 0 w 47"/>
                <a:gd name="T13" fmla="*/ 34 h 34"/>
                <a:gd name="T14" fmla="*/ 0 w 47"/>
                <a:gd name="T15" fmla="*/ 34 h 34"/>
                <a:gd name="T16" fmla="*/ 19 w 47"/>
                <a:gd name="T17" fmla="*/ 18 h 34"/>
                <a:gd name="T18" fmla="*/ 37 w 47"/>
                <a:gd name="T19" fmla="*/ 0 h 34"/>
                <a:gd name="T20" fmla="*/ 37 w 47"/>
                <a:gd name="T21" fmla="*/ 0 h 34"/>
                <a:gd name="T22" fmla="*/ 37 w 47"/>
                <a:gd name="T23" fmla="*/ 10 h 34"/>
                <a:gd name="T24" fmla="*/ 39 w 47"/>
                <a:gd name="T25" fmla="*/ 15 h 34"/>
                <a:gd name="T26" fmla="*/ 39 w 47"/>
                <a:gd name="T27" fmla="*/ 1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4">
                  <a:moveTo>
                    <a:pt x="39" y="15"/>
                  </a:moveTo>
                  <a:lnTo>
                    <a:pt x="39" y="15"/>
                  </a:lnTo>
                  <a:lnTo>
                    <a:pt x="42" y="21"/>
                  </a:lnTo>
                  <a:lnTo>
                    <a:pt x="47" y="26"/>
                  </a:lnTo>
                  <a:lnTo>
                    <a:pt x="47" y="26"/>
                  </a:lnTo>
                  <a:lnTo>
                    <a:pt x="24" y="28"/>
                  </a:lnTo>
                  <a:lnTo>
                    <a:pt x="0" y="34"/>
                  </a:lnTo>
                  <a:lnTo>
                    <a:pt x="0" y="34"/>
                  </a:lnTo>
                  <a:lnTo>
                    <a:pt x="19" y="18"/>
                  </a:lnTo>
                  <a:lnTo>
                    <a:pt x="37" y="0"/>
                  </a:lnTo>
                  <a:lnTo>
                    <a:pt x="37" y="0"/>
                  </a:lnTo>
                  <a:lnTo>
                    <a:pt x="37" y="10"/>
                  </a:lnTo>
                  <a:lnTo>
                    <a:pt x="39" y="15"/>
                  </a:lnTo>
                  <a:lnTo>
                    <a:pt x="39"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40" name="Freeform 252"/>
            <p:cNvSpPr>
              <a:spLocks noChangeAspect="1"/>
            </p:cNvSpPr>
            <p:nvPr/>
          </p:nvSpPr>
          <p:spPr bwMode="auto">
            <a:xfrm>
              <a:off x="7912100" y="3825875"/>
              <a:ext cx="82550" cy="55563"/>
            </a:xfrm>
            <a:custGeom>
              <a:avLst/>
              <a:gdLst>
                <a:gd name="T0" fmla="*/ 8 w 47"/>
                <a:gd name="T1" fmla="*/ 18 h 31"/>
                <a:gd name="T2" fmla="*/ 8 w 47"/>
                <a:gd name="T3" fmla="*/ 18 h 31"/>
                <a:gd name="T4" fmla="*/ 6 w 47"/>
                <a:gd name="T5" fmla="*/ 10 h 31"/>
                <a:gd name="T6" fmla="*/ 0 w 47"/>
                <a:gd name="T7" fmla="*/ 8 h 31"/>
                <a:gd name="T8" fmla="*/ 0 w 47"/>
                <a:gd name="T9" fmla="*/ 8 h 31"/>
                <a:gd name="T10" fmla="*/ 24 w 47"/>
                <a:gd name="T11" fmla="*/ 5 h 31"/>
                <a:gd name="T12" fmla="*/ 47 w 47"/>
                <a:gd name="T13" fmla="*/ 0 h 31"/>
                <a:gd name="T14" fmla="*/ 47 w 47"/>
                <a:gd name="T15" fmla="*/ 0 h 31"/>
                <a:gd name="T16" fmla="*/ 29 w 47"/>
                <a:gd name="T17" fmla="*/ 15 h 31"/>
                <a:gd name="T18" fmla="*/ 13 w 47"/>
                <a:gd name="T19" fmla="*/ 31 h 31"/>
                <a:gd name="T20" fmla="*/ 13 w 47"/>
                <a:gd name="T21" fmla="*/ 31 h 31"/>
                <a:gd name="T22" fmla="*/ 11 w 47"/>
                <a:gd name="T23" fmla="*/ 23 h 31"/>
                <a:gd name="T24" fmla="*/ 8 w 47"/>
                <a:gd name="T25" fmla="*/ 18 h 31"/>
                <a:gd name="T26" fmla="*/ 8 w 47"/>
                <a:gd name="T27"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1">
                  <a:moveTo>
                    <a:pt x="8" y="18"/>
                  </a:moveTo>
                  <a:lnTo>
                    <a:pt x="8" y="18"/>
                  </a:lnTo>
                  <a:lnTo>
                    <a:pt x="6" y="10"/>
                  </a:lnTo>
                  <a:lnTo>
                    <a:pt x="0" y="8"/>
                  </a:lnTo>
                  <a:lnTo>
                    <a:pt x="0" y="8"/>
                  </a:lnTo>
                  <a:lnTo>
                    <a:pt x="24" y="5"/>
                  </a:lnTo>
                  <a:lnTo>
                    <a:pt x="47" y="0"/>
                  </a:lnTo>
                  <a:lnTo>
                    <a:pt x="47" y="0"/>
                  </a:lnTo>
                  <a:lnTo>
                    <a:pt x="29" y="15"/>
                  </a:lnTo>
                  <a:lnTo>
                    <a:pt x="13" y="31"/>
                  </a:lnTo>
                  <a:lnTo>
                    <a:pt x="13" y="31"/>
                  </a:lnTo>
                  <a:lnTo>
                    <a:pt x="11" y="23"/>
                  </a:lnTo>
                  <a:lnTo>
                    <a:pt x="8" y="18"/>
                  </a:lnTo>
                  <a:lnTo>
                    <a:pt x="8" y="1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05" name="Line 17"/>
            <p:cNvSpPr>
              <a:spLocks noChangeAspect="1" noChangeShapeType="1"/>
            </p:cNvSpPr>
            <p:nvPr/>
          </p:nvSpPr>
          <p:spPr bwMode="auto">
            <a:xfrm>
              <a:off x="6464300" y="4648200"/>
              <a:ext cx="1588" cy="14478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06" name="Line 18"/>
            <p:cNvSpPr>
              <a:spLocks noChangeAspect="1" noChangeShapeType="1"/>
            </p:cNvSpPr>
            <p:nvPr/>
          </p:nvSpPr>
          <p:spPr bwMode="auto">
            <a:xfrm>
              <a:off x="6464300"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07" name="Line 19"/>
            <p:cNvSpPr>
              <a:spLocks noChangeAspect="1" noChangeShapeType="1"/>
            </p:cNvSpPr>
            <p:nvPr/>
          </p:nvSpPr>
          <p:spPr bwMode="auto">
            <a:xfrm>
              <a:off x="6611938"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08" name="Line 20"/>
            <p:cNvSpPr>
              <a:spLocks noChangeAspect="1" noChangeShapeType="1"/>
            </p:cNvSpPr>
            <p:nvPr/>
          </p:nvSpPr>
          <p:spPr bwMode="auto">
            <a:xfrm>
              <a:off x="6759575"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09" name="Line 21"/>
            <p:cNvSpPr>
              <a:spLocks noChangeAspect="1" noChangeShapeType="1"/>
            </p:cNvSpPr>
            <p:nvPr/>
          </p:nvSpPr>
          <p:spPr bwMode="auto">
            <a:xfrm>
              <a:off x="6907213" y="5957888"/>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0" name="Line 22"/>
            <p:cNvSpPr>
              <a:spLocks noChangeAspect="1" noChangeShapeType="1"/>
            </p:cNvSpPr>
            <p:nvPr/>
          </p:nvSpPr>
          <p:spPr bwMode="auto">
            <a:xfrm>
              <a:off x="7054850"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1" name="Line 23"/>
            <p:cNvSpPr>
              <a:spLocks noChangeAspect="1" noChangeShapeType="1"/>
            </p:cNvSpPr>
            <p:nvPr/>
          </p:nvSpPr>
          <p:spPr bwMode="auto">
            <a:xfrm>
              <a:off x="7200900" y="5957888"/>
              <a:ext cx="1127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2" name="Line 24"/>
            <p:cNvSpPr>
              <a:spLocks noChangeAspect="1" noChangeShapeType="1"/>
            </p:cNvSpPr>
            <p:nvPr/>
          </p:nvSpPr>
          <p:spPr bwMode="auto">
            <a:xfrm>
              <a:off x="7350125" y="5957888"/>
              <a:ext cx="1095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3" name="Line 25"/>
            <p:cNvSpPr>
              <a:spLocks noChangeAspect="1" noChangeShapeType="1"/>
            </p:cNvSpPr>
            <p:nvPr/>
          </p:nvSpPr>
          <p:spPr bwMode="auto">
            <a:xfrm>
              <a:off x="7497763"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4" name="Line 26"/>
            <p:cNvSpPr>
              <a:spLocks noChangeAspect="1" noChangeShapeType="1"/>
            </p:cNvSpPr>
            <p:nvPr/>
          </p:nvSpPr>
          <p:spPr bwMode="auto">
            <a:xfrm>
              <a:off x="7643813" y="5957888"/>
              <a:ext cx="1127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5" name="Line 27"/>
            <p:cNvSpPr>
              <a:spLocks noChangeAspect="1" noChangeShapeType="1"/>
            </p:cNvSpPr>
            <p:nvPr/>
          </p:nvSpPr>
          <p:spPr bwMode="auto">
            <a:xfrm>
              <a:off x="7793038" y="5957888"/>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6" name="Line 28"/>
            <p:cNvSpPr>
              <a:spLocks noChangeAspect="1" noChangeShapeType="1"/>
            </p:cNvSpPr>
            <p:nvPr/>
          </p:nvSpPr>
          <p:spPr bwMode="auto">
            <a:xfrm>
              <a:off x="7940675" y="5957888"/>
              <a:ext cx="1095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7" name="Line 29"/>
            <p:cNvSpPr>
              <a:spLocks noChangeAspect="1" noChangeShapeType="1"/>
            </p:cNvSpPr>
            <p:nvPr/>
          </p:nvSpPr>
          <p:spPr bwMode="auto">
            <a:xfrm>
              <a:off x="8086725" y="5957888"/>
              <a:ext cx="1127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8" name="Line 30"/>
            <p:cNvSpPr>
              <a:spLocks noChangeAspect="1" noChangeShapeType="1"/>
            </p:cNvSpPr>
            <p:nvPr/>
          </p:nvSpPr>
          <p:spPr bwMode="auto">
            <a:xfrm>
              <a:off x="8234363" y="5957888"/>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19" name="Line 31"/>
            <p:cNvSpPr>
              <a:spLocks noChangeAspect="1" noChangeShapeType="1"/>
            </p:cNvSpPr>
            <p:nvPr/>
          </p:nvSpPr>
          <p:spPr bwMode="auto">
            <a:xfrm>
              <a:off x="8383588" y="5957888"/>
              <a:ext cx="79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0" name="Freeform 32"/>
            <p:cNvSpPr>
              <a:spLocks noChangeAspect="1"/>
            </p:cNvSpPr>
            <p:nvPr/>
          </p:nvSpPr>
          <p:spPr bwMode="auto">
            <a:xfrm>
              <a:off x="6442075" y="4579938"/>
              <a:ext cx="50800" cy="82550"/>
            </a:xfrm>
            <a:custGeom>
              <a:avLst/>
              <a:gdLst>
                <a:gd name="T0" fmla="*/ 16 w 29"/>
                <a:gd name="T1" fmla="*/ 42 h 47"/>
                <a:gd name="T2" fmla="*/ 16 w 29"/>
                <a:gd name="T3" fmla="*/ 42 h 47"/>
                <a:gd name="T4" fmla="*/ 8 w 29"/>
                <a:gd name="T5" fmla="*/ 42 h 47"/>
                <a:gd name="T6" fmla="*/ 0 w 29"/>
                <a:gd name="T7" fmla="*/ 47 h 47"/>
                <a:gd name="T8" fmla="*/ 0 w 29"/>
                <a:gd name="T9" fmla="*/ 47 h 47"/>
                <a:gd name="T10" fmla="*/ 8 w 29"/>
                <a:gd name="T11" fmla="*/ 23 h 47"/>
                <a:gd name="T12" fmla="*/ 16 w 29"/>
                <a:gd name="T13" fmla="*/ 0 h 47"/>
                <a:gd name="T14" fmla="*/ 16 w 29"/>
                <a:gd name="T15" fmla="*/ 0 h 47"/>
                <a:gd name="T16" fmla="*/ 21 w 29"/>
                <a:gd name="T17" fmla="*/ 23 h 47"/>
                <a:gd name="T18" fmla="*/ 29 w 29"/>
                <a:gd name="T19" fmla="*/ 44 h 47"/>
                <a:gd name="T20" fmla="*/ 29 w 29"/>
                <a:gd name="T21" fmla="*/ 44 h 47"/>
                <a:gd name="T22" fmla="*/ 18 w 29"/>
                <a:gd name="T23" fmla="*/ 42 h 47"/>
                <a:gd name="T24" fmla="*/ 16 w 29"/>
                <a:gd name="T25" fmla="*/ 42 h 47"/>
                <a:gd name="T26" fmla="*/ 16 w 29"/>
                <a:gd name="T27"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2"/>
                  </a:moveTo>
                  <a:lnTo>
                    <a:pt x="16" y="42"/>
                  </a:lnTo>
                  <a:lnTo>
                    <a:pt x="8" y="42"/>
                  </a:lnTo>
                  <a:lnTo>
                    <a:pt x="0" y="47"/>
                  </a:lnTo>
                  <a:lnTo>
                    <a:pt x="0" y="47"/>
                  </a:lnTo>
                  <a:lnTo>
                    <a:pt x="8" y="23"/>
                  </a:lnTo>
                  <a:lnTo>
                    <a:pt x="16" y="0"/>
                  </a:lnTo>
                  <a:lnTo>
                    <a:pt x="16" y="0"/>
                  </a:lnTo>
                  <a:lnTo>
                    <a:pt x="21" y="23"/>
                  </a:lnTo>
                  <a:lnTo>
                    <a:pt x="29" y="44"/>
                  </a:lnTo>
                  <a:lnTo>
                    <a:pt x="29" y="44"/>
                  </a:lnTo>
                  <a:lnTo>
                    <a:pt x="18" y="42"/>
                  </a:lnTo>
                  <a:lnTo>
                    <a:pt x="16" y="42"/>
                  </a:lnTo>
                  <a:lnTo>
                    <a:pt x="16"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330" name="Line 42"/>
            <p:cNvSpPr>
              <a:spLocks noChangeAspect="1" noChangeShapeType="1"/>
            </p:cNvSpPr>
            <p:nvPr/>
          </p:nvSpPr>
          <p:spPr bwMode="auto">
            <a:xfrm>
              <a:off x="6464300" y="5243513"/>
              <a:ext cx="22463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1" name="Line 43"/>
            <p:cNvSpPr>
              <a:spLocks noChangeAspect="1" noChangeShapeType="1"/>
            </p:cNvSpPr>
            <p:nvPr/>
          </p:nvSpPr>
          <p:spPr bwMode="auto">
            <a:xfrm>
              <a:off x="6464300"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2" name="Line 44"/>
            <p:cNvSpPr>
              <a:spLocks noChangeAspect="1" noChangeShapeType="1"/>
            </p:cNvSpPr>
            <p:nvPr/>
          </p:nvSpPr>
          <p:spPr bwMode="auto">
            <a:xfrm>
              <a:off x="6611938"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3" name="Line 45"/>
            <p:cNvSpPr>
              <a:spLocks noChangeAspect="1" noChangeShapeType="1"/>
            </p:cNvSpPr>
            <p:nvPr/>
          </p:nvSpPr>
          <p:spPr bwMode="auto">
            <a:xfrm>
              <a:off x="6759575"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4" name="Line 46"/>
            <p:cNvSpPr>
              <a:spLocks noChangeAspect="1" noChangeShapeType="1"/>
            </p:cNvSpPr>
            <p:nvPr/>
          </p:nvSpPr>
          <p:spPr bwMode="auto">
            <a:xfrm>
              <a:off x="6907213" y="55721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5" name="Line 47"/>
            <p:cNvSpPr>
              <a:spLocks noChangeAspect="1" noChangeShapeType="1"/>
            </p:cNvSpPr>
            <p:nvPr/>
          </p:nvSpPr>
          <p:spPr bwMode="auto">
            <a:xfrm>
              <a:off x="7054850"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6" name="Line 48"/>
            <p:cNvSpPr>
              <a:spLocks noChangeAspect="1" noChangeShapeType="1"/>
            </p:cNvSpPr>
            <p:nvPr/>
          </p:nvSpPr>
          <p:spPr bwMode="auto">
            <a:xfrm>
              <a:off x="7200900" y="5572125"/>
              <a:ext cx="112713"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7" name="Line 49"/>
            <p:cNvSpPr>
              <a:spLocks noChangeAspect="1" noChangeShapeType="1"/>
            </p:cNvSpPr>
            <p:nvPr/>
          </p:nvSpPr>
          <p:spPr bwMode="auto">
            <a:xfrm>
              <a:off x="7350125" y="5572125"/>
              <a:ext cx="1095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8" name="Line 50"/>
            <p:cNvSpPr>
              <a:spLocks noChangeAspect="1" noChangeShapeType="1"/>
            </p:cNvSpPr>
            <p:nvPr/>
          </p:nvSpPr>
          <p:spPr bwMode="auto">
            <a:xfrm>
              <a:off x="7497763"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39" name="Line 51"/>
            <p:cNvSpPr>
              <a:spLocks noChangeAspect="1" noChangeShapeType="1"/>
            </p:cNvSpPr>
            <p:nvPr/>
          </p:nvSpPr>
          <p:spPr bwMode="auto">
            <a:xfrm>
              <a:off x="7643813" y="5572125"/>
              <a:ext cx="1127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0" name="Line 52"/>
            <p:cNvSpPr>
              <a:spLocks noChangeAspect="1" noChangeShapeType="1"/>
            </p:cNvSpPr>
            <p:nvPr/>
          </p:nvSpPr>
          <p:spPr bwMode="auto">
            <a:xfrm>
              <a:off x="7793038" y="55721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1" name="Line 53"/>
            <p:cNvSpPr>
              <a:spLocks noChangeAspect="1" noChangeShapeType="1"/>
            </p:cNvSpPr>
            <p:nvPr/>
          </p:nvSpPr>
          <p:spPr bwMode="auto">
            <a:xfrm>
              <a:off x="7940675" y="5572125"/>
              <a:ext cx="1095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2" name="Line 54"/>
            <p:cNvSpPr>
              <a:spLocks noChangeAspect="1" noChangeShapeType="1"/>
            </p:cNvSpPr>
            <p:nvPr/>
          </p:nvSpPr>
          <p:spPr bwMode="auto">
            <a:xfrm>
              <a:off x="8086725" y="5572125"/>
              <a:ext cx="112713"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3" name="Line 55"/>
            <p:cNvSpPr>
              <a:spLocks noChangeAspect="1" noChangeShapeType="1"/>
            </p:cNvSpPr>
            <p:nvPr/>
          </p:nvSpPr>
          <p:spPr bwMode="auto">
            <a:xfrm>
              <a:off x="8234363" y="5572125"/>
              <a:ext cx="1111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4" name="Line 56"/>
            <p:cNvSpPr>
              <a:spLocks noChangeAspect="1" noChangeShapeType="1"/>
            </p:cNvSpPr>
            <p:nvPr/>
          </p:nvSpPr>
          <p:spPr bwMode="auto">
            <a:xfrm>
              <a:off x="8383588" y="557212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5" name="Line 57"/>
            <p:cNvSpPr>
              <a:spLocks noChangeAspect="1" noChangeShapeType="1"/>
            </p:cNvSpPr>
            <p:nvPr/>
          </p:nvSpPr>
          <p:spPr bwMode="auto">
            <a:xfrm>
              <a:off x="8529638" y="5572125"/>
              <a:ext cx="11271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2" name="Freeform 74"/>
            <p:cNvSpPr>
              <a:spLocks noChangeAspect="1"/>
            </p:cNvSpPr>
            <p:nvPr/>
          </p:nvSpPr>
          <p:spPr bwMode="auto">
            <a:xfrm>
              <a:off x="6464300" y="5243513"/>
              <a:ext cx="2212975" cy="714375"/>
            </a:xfrm>
            <a:custGeom>
              <a:avLst/>
              <a:gdLst>
                <a:gd name="T0" fmla="*/ 1249 w 1249"/>
                <a:gd name="T1" fmla="*/ 403 h 403"/>
                <a:gd name="T2" fmla="*/ 1036 w 1249"/>
                <a:gd name="T3" fmla="*/ 403 h 403"/>
                <a:gd name="T4" fmla="*/ 1036 w 1249"/>
                <a:gd name="T5" fmla="*/ 403 h 403"/>
                <a:gd name="T6" fmla="*/ 992 w 1249"/>
                <a:gd name="T7" fmla="*/ 398 h 403"/>
                <a:gd name="T8" fmla="*/ 950 w 1249"/>
                <a:gd name="T9" fmla="*/ 390 h 403"/>
                <a:gd name="T10" fmla="*/ 908 w 1249"/>
                <a:gd name="T11" fmla="*/ 380 h 403"/>
                <a:gd name="T12" fmla="*/ 869 w 1249"/>
                <a:gd name="T13" fmla="*/ 369 h 403"/>
                <a:gd name="T14" fmla="*/ 833 w 1249"/>
                <a:gd name="T15" fmla="*/ 359 h 403"/>
                <a:gd name="T16" fmla="*/ 794 w 1249"/>
                <a:gd name="T17" fmla="*/ 346 h 403"/>
                <a:gd name="T18" fmla="*/ 724 w 1249"/>
                <a:gd name="T19" fmla="*/ 315 h 403"/>
                <a:gd name="T20" fmla="*/ 653 w 1249"/>
                <a:gd name="T21" fmla="*/ 278 h 403"/>
                <a:gd name="T22" fmla="*/ 583 w 1249"/>
                <a:gd name="T23" fmla="*/ 237 h 403"/>
                <a:gd name="T24" fmla="*/ 510 w 1249"/>
                <a:gd name="T25" fmla="*/ 187 h 403"/>
                <a:gd name="T26" fmla="*/ 435 w 1249"/>
                <a:gd name="T27" fmla="*/ 135 h 403"/>
                <a:gd name="T28" fmla="*/ 435 w 1249"/>
                <a:gd name="T29" fmla="*/ 135 h 403"/>
                <a:gd name="T30" fmla="*/ 390 w 1249"/>
                <a:gd name="T31" fmla="*/ 104 h 403"/>
                <a:gd name="T32" fmla="*/ 344 w 1249"/>
                <a:gd name="T33" fmla="*/ 78 h 403"/>
                <a:gd name="T34" fmla="*/ 292 w 1249"/>
                <a:gd name="T35" fmla="*/ 57 h 403"/>
                <a:gd name="T36" fmla="*/ 237 w 1249"/>
                <a:gd name="T37" fmla="*/ 39 h 403"/>
                <a:gd name="T38" fmla="*/ 182 w 1249"/>
                <a:gd name="T39" fmla="*/ 26 h 403"/>
                <a:gd name="T40" fmla="*/ 122 w 1249"/>
                <a:gd name="T41" fmla="*/ 13 h 403"/>
                <a:gd name="T42" fmla="*/ 63 w 1249"/>
                <a:gd name="T43" fmla="*/ 5 h 403"/>
                <a:gd name="T44" fmla="*/ 0 w 1249"/>
                <a:gd name="T45" fmla="*/ 0 h 403"/>
                <a:gd name="T46" fmla="*/ 0 w 1249"/>
                <a:gd name="T47" fmla="*/ 0 h 403"/>
                <a:gd name="T48" fmla="*/ 182 w 1249"/>
                <a:gd name="T49" fmla="*/ 5 h 403"/>
                <a:gd name="T50" fmla="*/ 273 w 1249"/>
                <a:gd name="T51" fmla="*/ 8 h 403"/>
                <a:gd name="T52" fmla="*/ 318 w 1249"/>
                <a:gd name="T53" fmla="*/ 13 h 403"/>
                <a:gd name="T54" fmla="*/ 364 w 1249"/>
                <a:gd name="T55" fmla="*/ 18 h 403"/>
                <a:gd name="T56" fmla="*/ 411 w 1249"/>
                <a:gd name="T57" fmla="*/ 23 h 403"/>
                <a:gd name="T58" fmla="*/ 458 w 1249"/>
                <a:gd name="T59" fmla="*/ 34 h 403"/>
                <a:gd name="T60" fmla="*/ 508 w 1249"/>
                <a:gd name="T61" fmla="*/ 47 h 403"/>
                <a:gd name="T62" fmla="*/ 557 w 1249"/>
                <a:gd name="T63" fmla="*/ 60 h 403"/>
                <a:gd name="T64" fmla="*/ 606 w 1249"/>
                <a:gd name="T65" fmla="*/ 78 h 403"/>
                <a:gd name="T66" fmla="*/ 656 w 1249"/>
                <a:gd name="T67" fmla="*/ 99 h 403"/>
                <a:gd name="T68" fmla="*/ 708 w 1249"/>
                <a:gd name="T69" fmla="*/ 125 h 403"/>
                <a:gd name="T70" fmla="*/ 760 w 1249"/>
                <a:gd name="T71" fmla="*/ 153 h 403"/>
                <a:gd name="T72" fmla="*/ 760 w 1249"/>
                <a:gd name="T73" fmla="*/ 153 h 403"/>
                <a:gd name="T74" fmla="*/ 804 w 1249"/>
                <a:gd name="T75" fmla="*/ 182 h 403"/>
                <a:gd name="T76" fmla="*/ 851 w 1249"/>
                <a:gd name="T77" fmla="*/ 213 h 403"/>
                <a:gd name="T78" fmla="*/ 947 w 1249"/>
                <a:gd name="T79" fmla="*/ 286 h 403"/>
                <a:gd name="T80" fmla="*/ 997 w 1249"/>
                <a:gd name="T81" fmla="*/ 320 h 403"/>
                <a:gd name="T82" fmla="*/ 1044 w 1249"/>
                <a:gd name="T83" fmla="*/ 354 h 403"/>
                <a:gd name="T84" fmla="*/ 1093 w 1249"/>
                <a:gd name="T85" fmla="*/ 382 h 403"/>
                <a:gd name="T86" fmla="*/ 1117 w 1249"/>
                <a:gd name="T87" fmla="*/ 393 h 403"/>
                <a:gd name="T88" fmla="*/ 1140 w 1249"/>
                <a:gd name="T89" fmla="*/ 40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9" h="403">
                  <a:moveTo>
                    <a:pt x="1249" y="403"/>
                  </a:moveTo>
                  <a:lnTo>
                    <a:pt x="1036" y="403"/>
                  </a:lnTo>
                  <a:lnTo>
                    <a:pt x="1036" y="403"/>
                  </a:lnTo>
                  <a:lnTo>
                    <a:pt x="992" y="398"/>
                  </a:lnTo>
                  <a:lnTo>
                    <a:pt x="950" y="390"/>
                  </a:lnTo>
                  <a:lnTo>
                    <a:pt x="908" y="380"/>
                  </a:lnTo>
                  <a:lnTo>
                    <a:pt x="869" y="369"/>
                  </a:lnTo>
                  <a:lnTo>
                    <a:pt x="833" y="359"/>
                  </a:lnTo>
                  <a:lnTo>
                    <a:pt x="794" y="346"/>
                  </a:lnTo>
                  <a:lnTo>
                    <a:pt x="724" y="315"/>
                  </a:lnTo>
                  <a:lnTo>
                    <a:pt x="653" y="278"/>
                  </a:lnTo>
                  <a:lnTo>
                    <a:pt x="583" y="237"/>
                  </a:lnTo>
                  <a:lnTo>
                    <a:pt x="510" y="187"/>
                  </a:lnTo>
                  <a:lnTo>
                    <a:pt x="435" y="135"/>
                  </a:lnTo>
                  <a:lnTo>
                    <a:pt x="435" y="135"/>
                  </a:lnTo>
                  <a:lnTo>
                    <a:pt x="390" y="104"/>
                  </a:lnTo>
                  <a:lnTo>
                    <a:pt x="344" y="78"/>
                  </a:lnTo>
                  <a:lnTo>
                    <a:pt x="292" y="57"/>
                  </a:lnTo>
                  <a:lnTo>
                    <a:pt x="237" y="39"/>
                  </a:lnTo>
                  <a:lnTo>
                    <a:pt x="182" y="26"/>
                  </a:lnTo>
                  <a:lnTo>
                    <a:pt x="122" y="13"/>
                  </a:lnTo>
                  <a:lnTo>
                    <a:pt x="63" y="5"/>
                  </a:lnTo>
                  <a:lnTo>
                    <a:pt x="0" y="0"/>
                  </a:lnTo>
                  <a:lnTo>
                    <a:pt x="0" y="0"/>
                  </a:lnTo>
                  <a:lnTo>
                    <a:pt x="182" y="5"/>
                  </a:lnTo>
                  <a:lnTo>
                    <a:pt x="273" y="8"/>
                  </a:lnTo>
                  <a:lnTo>
                    <a:pt x="318" y="13"/>
                  </a:lnTo>
                  <a:lnTo>
                    <a:pt x="364" y="18"/>
                  </a:lnTo>
                  <a:lnTo>
                    <a:pt x="411" y="23"/>
                  </a:lnTo>
                  <a:lnTo>
                    <a:pt x="458" y="34"/>
                  </a:lnTo>
                  <a:lnTo>
                    <a:pt x="508" y="47"/>
                  </a:lnTo>
                  <a:lnTo>
                    <a:pt x="557" y="60"/>
                  </a:lnTo>
                  <a:lnTo>
                    <a:pt x="606" y="78"/>
                  </a:lnTo>
                  <a:lnTo>
                    <a:pt x="656" y="99"/>
                  </a:lnTo>
                  <a:lnTo>
                    <a:pt x="708" y="125"/>
                  </a:lnTo>
                  <a:lnTo>
                    <a:pt x="760" y="153"/>
                  </a:lnTo>
                  <a:lnTo>
                    <a:pt x="760" y="153"/>
                  </a:lnTo>
                  <a:lnTo>
                    <a:pt x="804" y="182"/>
                  </a:lnTo>
                  <a:lnTo>
                    <a:pt x="851" y="213"/>
                  </a:lnTo>
                  <a:lnTo>
                    <a:pt x="947" y="286"/>
                  </a:lnTo>
                  <a:lnTo>
                    <a:pt x="997" y="320"/>
                  </a:lnTo>
                  <a:lnTo>
                    <a:pt x="1044" y="354"/>
                  </a:lnTo>
                  <a:lnTo>
                    <a:pt x="1093" y="382"/>
                  </a:lnTo>
                  <a:lnTo>
                    <a:pt x="1117" y="393"/>
                  </a:lnTo>
                  <a:lnTo>
                    <a:pt x="1140" y="403"/>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363" name="Line 75"/>
            <p:cNvSpPr>
              <a:spLocks noChangeAspect="1" noChangeShapeType="1"/>
            </p:cNvSpPr>
            <p:nvPr/>
          </p:nvSpPr>
          <p:spPr bwMode="auto">
            <a:xfrm flipV="1">
              <a:off x="7367588" y="5848350"/>
              <a:ext cx="1587" cy="1095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4" name="Line 76"/>
            <p:cNvSpPr>
              <a:spLocks noChangeAspect="1" noChangeShapeType="1"/>
            </p:cNvSpPr>
            <p:nvPr/>
          </p:nvSpPr>
          <p:spPr bwMode="auto">
            <a:xfrm flipV="1">
              <a:off x="7367588" y="5699125"/>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5" name="Line 77"/>
            <p:cNvSpPr>
              <a:spLocks noChangeAspect="1" noChangeShapeType="1"/>
            </p:cNvSpPr>
            <p:nvPr/>
          </p:nvSpPr>
          <p:spPr bwMode="auto">
            <a:xfrm flipV="1">
              <a:off x="7367588" y="5551488"/>
              <a:ext cx="1587" cy="1127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6" name="Line 78"/>
            <p:cNvSpPr>
              <a:spLocks noChangeAspect="1" noChangeShapeType="1"/>
            </p:cNvSpPr>
            <p:nvPr/>
          </p:nvSpPr>
          <p:spPr bwMode="auto">
            <a:xfrm flipV="1">
              <a:off x="7367588" y="5405438"/>
              <a:ext cx="1587" cy="1095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7" name="Line 79"/>
            <p:cNvSpPr>
              <a:spLocks noChangeAspect="1" noChangeShapeType="1"/>
            </p:cNvSpPr>
            <p:nvPr/>
          </p:nvSpPr>
          <p:spPr bwMode="auto">
            <a:xfrm flipV="1">
              <a:off x="7367588" y="5257800"/>
              <a:ext cx="1587" cy="1095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8" name="Line 80"/>
            <p:cNvSpPr>
              <a:spLocks noChangeAspect="1" noChangeShapeType="1"/>
            </p:cNvSpPr>
            <p:nvPr/>
          </p:nvSpPr>
          <p:spPr bwMode="auto">
            <a:xfrm flipV="1">
              <a:off x="7902575" y="5848350"/>
              <a:ext cx="1588" cy="1095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9" name="Line 81"/>
            <p:cNvSpPr>
              <a:spLocks noChangeAspect="1" noChangeShapeType="1"/>
            </p:cNvSpPr>
            <p:nvPr/>
          </p:nvSpPr>
          <p:spPr bwMode="auto">
            <a:xfrm flipV="1">
              <a:off x="7902575" y="5699125"/>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0" name="Line 82"/>
            <p:cNvSpPr>
              <a:spLocks noChangeAspect="1" noChangeShapeType="1"/>
            </p:cNvSpPr>
            <p:nvPr/>
          </p:nvSpPr>
          <p:spPr bwMode="auto">
            <a:xfrm flipV="1">
              <a:off x="7902575" y="5551488"/>
              <a:ext cx="1588" cy="1127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1" name="Line 83"/>
            <p:cNvSpPr>
              <a:spLocks noChangeAspect="1" noChangeShapeType="1"/>
            </p:cNvSpPr>
            <p:nvPr/>
          </p:nvSpPr>
          <p:spPr bwMode="auto">
            <a:xfrm flipV="1">
              <a:off x="7902575" y="5405438"/>
              <a:ext cx="1588" cy="1095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2" name="Line 84"/>
            <p:cNvSpPr>
              <a:spLocks noChangeAspect="1" noChangeShapeType="1"/>
            </p:cNvSpPr>
            <p:nvPr/>
          </p:nvSpPr>
          <p:spPr bwMode="auto">
            <a:xfrm flipV="1">
              <a:off x="7902575" y="5257800"/>
              <a:ext cx="1588" cy="1095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3" name="Line 85"/>
            <p:cNvSpPr>
              <a:spLocks noChangeAspect="1" noChangeShapeType="1"/>
            </p:cNvSpPr>
            <p:nvPr/>
          </p:nvSpPr>
          <p:spPr bwMode="auto">
            <a:xfrm flipH="1">
              <a:off x="6354763" y="5243513"/>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4" name="Line 86"/>
            <p:cNvSpPr>
              <a:spLocks noChangeAspect="1" noChangeShapeType="1"/>
            </p:cNvSpPr>
            <p:nvPr/>
          </p:nvSpPr>
          <p:spPr bwMode="auto">
            <a:xfrm flipH="1">
              <a:off x="6354763" y="5565775"/>
              <a:ext cx="1095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5" name="Line 87"/>
            <p:cNvSpPr>
              <a:spLocks noChangeAspect="1" noChangeShapeType="1"/>
            </p:cNvSpPr>
            <p:nvPr/>
          </p:nvSpPr>
          <p:spPr bwMode="auto">
            <a:xfrm flipH="1">
              <a:off x="6354763" y="5957888"/>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6" name="Line 88"/>
            <p:cNvSpPr>
              <a:spLocks noChangeAspect="1" noChangeShapeType="1"/>
            </p:cNvSpPr>
            <p:nvPr/>
          </p:nvSpPr>
          <p:spPr bwMode="auto">
            <a:xfrm>
              <a:off x="7367588" y="5957888"/>
              <a:ext cx="1587"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77" name="Line 89"/>
            <p:cNvSpPr>
              <a:spLocks noChangeAspect="1" noChangeShapeType="1"/>
            </p:cNvSpPr>
            <p:nvPr/>
          </p:nvSpPr>
          <p:spPr bwMode="auto">
            <a:xfrm>
              <a:off x="7902575" y="5957888"/>
              <a:ext cx="1588" cy="111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408" name="Rectangle 120"/>
            <p:cNvSpPr>
              <a:spLocks noChangeAspect="1" noChangeArrowheads="1"/>
            </p:cNvSpPr>
            <p:nvPr/>
          </p:nvSpPr>
          <p:spPr bwMode="auto">
            <a:xfrm>
              <a:off x="6229350" y="5154613"/>
              <a:ext cx="1143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a:t>
              </a:r>
            </a:p>
          </p:txBody>
        </p:sp>
        <p:sp>
          <p:nvSpPr>
            <p:cNvPr id="12411" name="Rectangle 123"/>
            <p:cNvSpPr>
              <a:spLocks noChangeAspect="1" noChangeArrowheads="1"/>
            </p:cNvSpPr>
            <p:nvPr/>
          </p:nvSpPr>
          <p:spPr bwMode="auto">
            <a:xfrm>
              <a:off x="6064250" y="5483225"/>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a:t>
              </a:r>
              <a:r>
                <a:rPr lang="en-US" sz="1000" smtClean="0">
                  <a:solidFill>
                    <a:srgbClr val="000000"/>
                  </a:solidFill>
                  <a:latin typeface="Times New Roman" pitchFamily="18" charset="0"/>
                </a:rPr>
                <a:t> 45°</a:t>
              </a:r>
            </a:p>
          </p:txBody>
        </p:sp>
        <p:sp>
          <p:nvSpPr>
            <p:cNvPr id="12414" name="Rectangle 126"/>
            <p:cNvSpPr>
              <a:spLocks noChangeAspect="1" noChangeArrowheads="1"/>
            </p:cNvSpPr>
            <p:nvPr/>
          </p:nvSpPr>
          <p:spPr bwMode="auto">
            <a:xfrm>
              <a:off x="6096000" y="5868988"/>
              <a:ext cx="2476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Symbol" pitchFamily="18" charset="2"/>
                </a:rPr>
                <a:t>-</a:t>
              </a:r>
              <a:r>
                <a:rPr lang="en-US" sz="1000" smtClean="0">
                  <a:solidFill>
                    <a:srgbClr val="000000"/>
                  </a:solidFill>
                  <a:latin typeface="Times New Roman" pitchFamily="18" charset="0"/>
                </a:rPr>
                <a:t>90°</a:t>
              </a:r>
            </a:p>
          </p:txBody>
        </p:sp>
        <p:sp>
          <p:nvSpPr>
            <p:cNvPr id="12416" name="Rectangle 128"/>
            <p:cNvSpPr>
              <a:spLocks noChangeAspect="1" noChangeArrowheads="1"/>
            </p:cNvSpPr>
            <p:nvPr/>
          </p:nvSpPr>
          <p:spPr bwMode="auto">
            <a:xfrm>
              <a:off x="8132763" y="5246688"/>
              <a:ext cx="6111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 scale </a:t>
              </a:r>
              <a:r>
                <a:rPr lang="en-US" sz="1000" i="1" smtClean="0">
                  <a:solidFill>
                    <a:srgbClr val="000000"/>
                  </a:solidFill>
                  <a:latin typeface="Symbol" pitchFamily="18" charset="2"/>
                </a:rPr>
                <a:t>w</a:t>
              </a:r>
            </a:p>
          </p:txBody>
        </p:sp>
        <p:sp>
          <p:nvSpPr>
            <p:cNvPr id="12528" name="Line 240"/>
            <p:cNvSpPr>
              <a:spLocks noChangeAspect="1" noChangeShapeType="1"/>
            </p:cNvSpPr>
            <p:nvPr/>
          </p:nvSpPr>
          <p:spPr bwMode="auto">
            <a:xfrm flipV="1">
              <a:off x="6810375" y="5381625"/>
              <a:ext cx="106363" cy="523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29" name="Line 241"/>
            <p:cNvSpPr>
              <a:spLocks noChangeAspect="1" noChangeShapeType="1"/>
            </p:cNvSpPr>
            <p:nvPr/>
          </p:nvSpPr>
          <p:spPr bwMode="auto">
            <a:xfrm flipV="1">
              <a:off x="7724775" y="5367338"/>
              <a:ext cx="53975" cy="285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1" name="Freeform 243"/>
            <p:cNvSpPr>
              <a:spLocks noChangeAspect="1"/>
            </p:cNvSpPr>
            <p:nvPr/>
          </p:nvSpPr>
          <p:spPr bwMode="auto">
            <a:xfrm>
              <a:off x="6892925" y="5349875"/>
              <a:ext cx="84138" cy="60325"/>
            </a:xfrm>
            <a:custGeom>
              <a:avLst/>
              <a:gdLst>
                <a:gd name="T0" fmla="*/ 11 w 47"/>
                <a:gd name="T1" fmla="*/ 20 h 34"/>
                <a:gd name="T2" fmla="*/ 11 w 47"/>
                <a:gd name="T3" fmla="*/ 20 h 34"/>
                <a:gd name="T4" fmla="*/ 5 w 47"/>
                <a:gd name="T5" fmla="*/ 13 h 34"/>
                <a:gd name="T6" fmla="*/ 0 w 47"/>
                <a:gd name="T7" fmla="*/ 7 h 34"/>
                <a:gd name="T8" fmla="*/ 0 w 47"/>
                <a:gd name="T9" fmla="*/ 7 h 34"/>
                <a:gd name="T10" fmla="*/ 24 w 47"/>
                <a:gd name="T11" fmla="*/ 5 h 34"/>
                <a:gd name="T12" fmla="*/ 47 w 47"/>
                <a:gd name="T13" fmla="*/ 0 h 34"/>
                <a:gd name="T14" fmla="*/ 47 w 47"/>
                <a:gd name="T15" fmla="*/ 0 h 34"/>
                <a:gd name="T16" fmla="*/ 29 w 47"/>
                <a:gd name="T17" fmla="*/ 15 h 34"/>
                <a:gd name="T18" fmla="*/ 13 w 47"/>
                <a:gd name="T19" fmla="*/ 34 h 34"/>
                <a:gd name="T20" fmla="*/ 13 w 47"/>
                <a:gd name="T21" fmla="*/ 34 h 34"/>
                <a:gd name="T22" fmla="*/ 11 w 47"/>
                <a:gd name="T23" fmla="*/ 23 h 34"/>
                <a:gd name="T24" fmla="*/ 11 w 47"/>
                <a:gd name="T25" fmla="*/ 20 h 34"/>
                <a:gd name="T26" fmla="*/ 11 w 47"/>
                <a:gd name="T27" fmla="*/ 2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4">
                  <a:moveTo>
                    <a:pt x="11" y="20"/>
                  </a:moveTo>
                  <a:lnTo>
                    <a:pt x="11" y="20"/>
                  </a:lnTo>
                  <a:lnTo>
                    <a:pt x="5" y="13"/>
                  </a:lnTo>
                  <a:lnTo>
                    <a:pt x="0" y="7"/>
                  </a:lnTo>
                  <a:lnTo>
                    <a:pt x="0" y="7"/>
                  </a:lnTo>
                  <a:lnTo>
                    <a:pt x="24" y="5"/>
                  </a:lnTo>
                  <a:lnTo>
                    <a:pt x="47" y="0"/>
                  </a:lnTo>
                  <a:lnTo>
                    <a:pt x="47" y="0"/>
                  </a:lnTo>
                  <a:lnTo>
                    <a:pt x="29" y="15"/>
                  </a:lnTo>
                  <a:lnTo>
                    <a:pt x="13" y="34"/>
                  </a:lnTo>
                  <a:lnTo>
                    <a:pt x="13" y="34"/>
                  </a:lnTo>
                  <a:lnTo>
                    <a:pt x="11" y="23"/>
                  </a:lnTo>
                  <a:lnTo>
                    <a:pt x="11" y="20"/>
                  </a:lnTo>
                  <a:lnTo>
                    <a:pt x="11" y="20"/>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32" name="Freeform 244"/>
            <p:cNvSpPr>
              <a:spLocks noChangeAspect="1"/>
            </p:cNvSpPr>
            <p:nvPr/>
          </p:nvSpPr>
          <p:spPr bwMode="auto">
            <a:xfrm>
              <a:off x="7667625" y="5367338"/>
              <a:ext cx="82550" cy="60325"/>
            </a:xfrm>
            <a:custGeom>
              <a:avLst/>
              <a:gdLst>
                <a:gd name="T0" fmla="*/ 37 w 47"/>
                <a:gd name="T1" fmla="*/ 16 h 34"/>
                <a:gd name="T2" fmla="*/ 37 w 47"/>
                <a:gd name="T3" fmla="*/ 16 h 34"/>
                <a:gd name="T4" fmla="*/ 42 w 47"/>
                <a:gd name="T5" fmla="*/ 21 h 34"/>
                <a:gd name="T6" fmla="*/ 47 w 47"/>
                <a:gd name="T7" fmla="*/ 26 h 34"/>
                <a:gd name="T8" fmla="*/ 47 w 47"/>
                <a:gd name="T9" fmla="*/ 26 h 34"/>
                <a:gd name="T10" fmla="*/ 24 w 47"/>
                <a:gd name="T11" fmla="*/ 29 h 34"/>
                <a:gd name="T12" fmla="*/ 0 w 47"/>
                <a:gd name="T13" fmla="*/ 34 h 34"/>
                <a:gd name="T14" fmla="*/ 0 w 47"/>
                <a:gd name="T15" fmla="*/ 34 h 34"/>
                <a:gd name="T16" fmla="*/ 19 w 47"/>
                <a:gd name="T17" fmla="*/ 18 h 34"/>
                <a:gd name="T18" fmla="*/ 34 w 47"/>
                <a:gd name="T19" fmla="*/ 0 h 34"/>
                <a:gd name="T20" fmla="*/ 34 w 47"/>
                <a:gd name="T21" fmla="*/ 0 h 34"/>
                <a:gd name="T22" fmla="*/ 34 w 47"/>
                <a:gd name="T23" fmla="*/ 10 h 34"/>
                <a:gd name="T24" fmla="*/ 37 w 47"/>
                <a:gd name="T25" fmla="*/ 16 h 34"/>
                <a:gd name="T26" fmla="*/ 37 w 47"/>
                <a:gd name="T27"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4">
                  <a:moveTo>
                    <a:pt x="37" y="16"/>
                  </a:moveTo>
                  <a:lnTo>
                    <a:pt x="37" y="16"/>
                  </a:lnTo>
                  <a:lnTo>
                    <a:pt x="42" y="21"/>
                  </a:lnTo>
                  <a:lnTo>
                    <a:pt x="47" y="26"/>
                  </a:lnTo>
                  <a:lnTo>
                    <a:pt x="47" y="26"/>
                  </a:lnTo>
                  <a:lnTo>
                    <a:pt x="24" y="29"/>
                  </a:lnTo>
                  <a:lnTo>
                    <a:pt x="0" y="34"/>
                  </a:lnTo>
                  <a:lnTo>
                    <a:pt x="0" y="34"/>
                  </a:lnTo>
                  <a:lnTo>
                    <a:pt x="19" y="18"/>
                  </a:lnTo>
                  <a:lnTo>
                    <a:pt x="34" y="0"/>
                  </a:lnTo>
                  <a:lnTo>
                    <a:pt x="34" y="0"/>
                  </a:lnTo>
                  <a:lnTo>
                    <a:pt x="34" y="10"/>
                  </a:lnTo>
                  <a:lnTo>
                    <a:pt x="37" y="16"/>
                  </a:lnTo>
                  <a:lnTo>
                    <a:pt x="37" y="16"/>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533" name="Freeform 245"/>
            <p:cNvSpPr>
              <a:spLocks noChangeAspect="1"/>
            </p:cNvSpPr>
            <p:nvPr/>
          </p:nvSpPr>
          <p:spPr bwMode="auto">
            <a:xfrm>
              <a:off x="8696325" y="5221288"/>
              <a:ext cx="84138" cy="46037"/>
            </a:xfrm>
            <a:custGeom>
              <a:avLst/>
              <a:gdLst>
                <a:gd name="T0" fmla="*/ 5 w 47"/>
                <a:gd name="T1" fmla="*/ 13 h 26"/>
                <a:gd name="T2" fmla="*/ 5 w 47"/>
                <a:gd name="T3" fmla="*/ 13 h 26"/>
                <a:gd name="T4" fmla="*/ 5 w 47"/>
                <a:gd name="T5" fmla="*/ 5 h 26"/>
                <a:gd name="T6" fmla="*/ 0 w 47"/>
                <a:gd name="T7" fmla="*/ 0 h 26"/>
                <a:gd name="T8" fmla="*/ 0 w 47"/>
                <a:gd name="T9" fmla="*/ 0 h 26"/>
                <a:gd name="T10" fmla="*/ 23 w 47"/>
                <a:gd name="T11" fmla="*/ 8 h 26"/>
                <a:gd name="T12" fmla="*/ 47 w 47"/>
                <a:gd name="T13" fmla="*/ 13 h 26"/>
                <a:gd name="T14" fmla="*/ 47 w 47"/>
                <a:gd name="T15" fmla="*/ 13 h 26"/>
                <a:gd name="T16" fmla="*/ 23 w 47"/>
                <a:gd name="T17" fmla="*/ 18 h 26"/>
                <a:gd name="T18" fmla="*/ 0 w 47"/>
                <a:gd name="T19" fmla="*/ 26 h 26"/>
                <a:gd name="T20" fmla="*/ 0 w 47"/>
                <a:gd name="T21" fmla="*/ 26 h 26"/>
                <a:gd name="T22" fmla="*/ 5 w 47"/>
                <a:gd name="T23" fmla="*/ 18 h 26"/>
                <a:gd name="T24" fmla="*/ 5 w 47"/>
                <a:gd name="T25" fmla="*/ 13 h 26"/>
                <a:gd name="T26" fmla="*/ 5 w 47"/>
                <a:gd name="T27"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6">
                  <a:moveTo>
                    <a:pt x="5" y="13"/>
                  </a:moveTo>
                  <a:lnTo>
                    <a:pt x="5" y="13"/>
                  </a:lnTo>
                  <a:lnTo>
                    <a:pt x="5" y="5"/>
                  </a:lnTo>
                  <a:lnTo>
                    <a:pt x="0" y="0"/>
                  </a:lnTo>
                  <a:lnTo>
                    <a:pt x="0" y="0"/>
                  </a:lnTo>
                  <a:lnTo>
                    <a:pt x="23" y="8"/>
                  </a:lnTo>
                  <a:lnTo>
                    <a:pt x="47" y="13"/>
                  </a:lnTo>
                  <a:lnTo>
                    <a:pt x="47" y="13"/>
                  </a:lnTo>
                  <a:lnTo>
                    <a:pt x="23" y="18"/>
                  </a:lnTo>
                  <a:lnTo>
                    <a:pt x="0" y="26"/>
                  </a:lnTo>
                  <a:lnTo>
                    <a:pt x="0" y="26"/>
                  </a:lnTo>
                  <a:lnTo>
                    <a:pt x="5" y="18"/>
                  </a:lnTo>
                  <a:lnTo>
                    <a:pt x="5" y="13"/>
                  </a:lnTo>
                  <a:lnTo>
                    <a:pt x="5"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294" name="Line 6"/>
            <p:cNvSpPr>
              <a:spLocks noChangeAspect="1" noChangeShapeType="1"/>
            </p:cNvSpPr>
            <p:nvPr/>
          </p:nvSpPr>
          <p:spPr bwMode="auto">
            <a:xfrm>
              <a:off x="3768725" y="4648200"/>
              <a:ext cx="1588" cy="14478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295" name="Line 7"/>
            <p:cNvSpPr>
              <a:spLocks noChangeAspect="1" noChangeShapeType="1"/>
            </p:cNvSpPr>
            <p:nvPr/>
          </p:nvSpPr>
          <p:spPr bwMode="auto">
            <a:xfrm>
              <a:off x="3308350" y="5957888"/>
              <a:ext cx="238760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296" name="Freeform 8"/>
            <p:cNvSpPr>
              <a:spLocks noChangeAspect="1"/>
            </p:cNvSpPr>
            <p:nvPr/>
          </p:nvSpPr>
          <p:spPr bwMode="auto">
            <a:xfrm>
              <a:off x="3746500" y="4579938"/>
              <a:ext cx="50800" cy="82550"/>
            </a:xfrm>
            <a:custGeom>
              <a:avLst/>
              <a:gdLst>
                <a:gd name="T0" fmla="*/ 16 w 29"/>
                <a:gd name="T1" fmla="*/ 42 h 47"/>
                <a:gd name="T2" fmla="*/ 16 w 29"/>
                <a:gd name="T3" fmla="*/ 42 h 47"/>
                <a:gd name="T4" fmla="*/ 8 w 29"/>
                <a:gd name="T5" fmla="*/ 42 h 47"/>
                <a:gd name="T6" fmla="*/ 0 w 29"/>
                <a:gd name="T7" fmla="*/ 47 h 47"/>
                <a:gd name="T8" fmla="*/ 0 w 29"/>
                <a:gd name="T9" fmla="*/ 47 h 47"/>
                <a:gd name="T10" fmla="*/ 8 w 29"/>
                <a:gd name="T11" fmla="*/ 23 h 47"/>
                <a:gd name="T12" fmla="*/ 16 w 29"/>
                <a:gd name="T13" fmla="*/ 0 h 47"/>
                <a:gd name="T14" fmla="*/ 16 w 29"/>
                <a:gd name="T15" fmla="*/ 0 h 47"/>
                <a:gd name="T16" fmla="*/ 21 w 29"/>
                <a:gd name="T17" fmla="*/ 23 h 47"/>
                <a:gd name="T18" fmla="*/ 29 w 29"/>
                <a:gd name="T19" fmla="*/ 44 h 47"/>
                <a:gd name="T20" fmla="*/ 29 w 29"/>
                <a:gd name="T21" fmla="*/ 44 h 47"/>
                <a:gd name="T22" fmla="*/ 19 w 29"/>
                <a:gd name="T23" fmla="*/ 42 h 47"/>
                <a:gd name="T24" fmla="*/ 16 w 29"/>
                <a:gd name="T25" fmla="*/ 42 h 47"/>
                <a:gd name="T26" fmla="*/ 16 w 29"/>
                <a:gd name="T27"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2"/>
                  </a:moveTo>
                  <a:lnTo>
                    <a:pt x="16" y="42"/>
                  </a:lnTo>
                  <a:lnTo>
                    <a:pt x="8" y="42"/>
                  </a:lnTo>
                  <a:lnTo>
                    <a:pt x="0" y="47"/>
                  </a:lnTo>
                  <a:lnTo>
                    <a:pt x="0" y="47"/>
                  </a:lnTo>
                  <a:lnTo>
                    <a:pt x="8" y="23"/>
                  </a:lnTo>
                  <a:lnTo>
                    <a:pt x="16" y="0"/>
                  </a:lnTo>
                  <a:lnTo>
                    <a:pt x="16" y="0"/>
                  </a:lnTo>
                  <a:lnTo>
                    <a:pt x="21" y="23"/>
                  </a:lnTo>
                  <a:lnTo>
                    <a:pt x="29" y="44"/>
                  </a:lnTo>
                  <a:lnTo>
                    <a:pt x="29" y="44"/>
                  </a:lnTo>
                  <a:lnTo>
                    <a:pt x="19" y="42"/>
                  </a:lnTo>
                  <a:lnTo>
                    <a:pt x="16" y="42"/>
                  </a:lnTo>
                  <a:lnTo>
                    <a:pt x="16"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297" name="Freeform 9"/>
            <p:cNvSpPr>
              <a:spLocks noChangeAspect="1"/>
            </p:cNvSpPr>
            <p:nvPr/>
          </p:nvSpPr>
          <p:spPr bwMode="auto">
            <a:xfrm>
              <a:off x="5684838" y="5935663"/>
              <a:ext cx="80962" cy="46037"/>
            </a:xfrm>
            <a:custGeom>
              <a:avLst/>
              <a:gdLst>
                <a:gd name="T0" fmla="*/ 5 w 46"/>
                <a:gd name="T1" fmla="*/ 13 h 26"/>
                <a:gd name="T2" fmla="*/ 5 w 46"/>
                <a:gd name="T3" fmla="*/ 13 h 26"/>
                <a:gd name="T4" fmla="*/ 2 w 46"/>
                <a:gd name="T5" fmla="*/ 5 h 26"/>
                <a:gd name="T6" fmla="*/ 0 w 46"/>
                <a:gd name="T7" fmla="*/ 0 h 26"/>
                <a:gd name="T8" fmla="*/ 0 w 46"/>
                <a:gd name="T9" fmla="*/ 0 h 26"/>
                <a:gd name="T10" fmla="*/ 23 w 46"/>
                <a:gd name="T11" fmla="*/ 8 h 26"/>
                <a:gd name="T12" fmla="*/ 46 w 46"/>
                <a:gd name="T13" fmla="*/ 13 h 26"/>
                <a:gd name="T14" fmla="*/ 46 w 46"/>
                <a:gd name="T15" fmla="*/ 13 h 26"/>
                <a:gd name="T16" fmla="*/ 23 w 46"/>
                <a:gd name="T17" fmla="*/ 18 h 26"/>
                <a:gd name="T18" fmla="*/ 0 w 46"/>
                <a:gd name="T19" fmla="*/ 26 h 26"/>
                <a:gd name="T20" fmla="*/ 0 w 46"/>
                <a:gd name="T21" fmla="*/ 26 h 26"/>
                <a:gd name="T22" fmla="*/ 5 w 46"/>
                <a:gd name="T23" fmla="*/ 18 h 26"/>
                <a:gd name="T24" fmla="*/ 5 w 46"/>
                <a:gd name="T25" fmla="*/ 13 h 26"/>
                <a:gd name="T26" fmla="*/ 5 w 46"/>
                <a:gd name="T27"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26">
                  <a:moveTo>
                    <a:pt x="5" y="13"/>
                  </a:moveTo>
                  <a:lnTo>
                    <a:pt x="5" y="13"/>
                  </a:lnTo>
                  <a:lnTo>
                    <a:pt x="2" y="5"/>
                  </a:lnTo>
                  <a:lnTo>
                    <a:pt x="0" y="0"/>
                  </a:lnTo>
                  <a:lnTo>
                    <a:pt x="0" y="0"/>
                  </a:lnTo>
                  <a:lnTo>
                    <a:pt x="23" y="8"/>
                  </a:lnTo>
                  <a:lnTo>
                    <a:pt x="46" y="13"/>
                  </a:lnTo>
                  <a:lnTo>
                    <a:pt x="46" y="13"/>
                  </a:lnTo>
                  <a:lnTo>
                    <a:pt x="23" y="18"/>
                  </a:lnTo>
                  <a:lnTo>
                    <a:pt x="0" y="26"/>
                  </a:lnTo>
                  <a:lnTo>
                    <a:pt x="0" y="26"/>
                  </a:lnTo>
                  <a:lnTo>
                    <a:pt x="5" y="18"/>
                  </a:lnTo>
                  <a:lnTo>
                    <a:pt x="5" y="13"/>
                  </a:lnTo>
                  <a:lnTo>
                    <a:pt x="5"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2298" name="Rectangle 10"/>
            <p:cNvSpPr>
              <a:spLocks noChangeAspect="1" noChangeArrowheads="1"/>
            </p:cNvSpPr>
            <p:nvPr/>
          </p:nvSpPr>
          <p:spPr bwMode="auto">
            <a:xfrm>
              <a:off x="5707063" y="6018213"/>
              <a:ext cx="333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t</a:t>
              </a:r>
              <a:endParaRPr lang="en-US" sz="1000" smtClean="0">
                <a:solidFill>
                  <a:srgbClr val="000000"/>
                </a:solidFill>
                <a:latin typeface="Times New Roman" pitchFamily="18" charset="0"/>
              </a:endParaRPr>
            </a:p>
          </p:txBody>
        </p:sp>
        <p:sp>
          <p:nvSpPr>
            <p:cNvPr id="12303" name="Rectangle 15"/>
            <p:cNvSpPr>
              <a:spLocks noChangeAspect="1" noChangeArrowheads="1"/>
            </p:cNvSpPr>
            <p:nvPr/>
          </p:nvSpPr>
          <p:spPr bwMode="auto">
            <a:xfrm>
              <a:off x="3557588" y="5159375"/>
              <a:ext cx="61912"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2304" name="Rectangle 16"/>
            <p:cNvSpPr>
              <a:spLocks noChangeAspect="1" noChangeArrowheads="1"/>
            </p:cNvSpPr>
            <p:nvPr/>
          </p:nvSpPr>
          <p:spPr bwMode="auto">
            <a:xfrm>
              <a:off x="3386138" y="5422900"/>
              <a:ext cx="222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0.63</a:t>
              </a:r>
            </a:p>
          </p:txBody>
        </p:sp>
        <p:sp>
          <p:nvSpPr>
            <p:cNvPr id="12321" name="Line 33"/>
            <p:cNvSpPr>
              <a:spLocks noChangeAspect="1" noChangeShapeType="1"/>
            </p:cNvSpPr>
            <p:nvPr/>
          </p:nvSpPr>
          <p:spPr bwMode="auto">
            <a:xfrm>
              <a:off x="3768725" y="5243513"/>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2" name="Line 34"/>
            <p:cNvSpPr>
              <a:spLocks noChangeAspect="1" noChangeShapeType="1"/>
            </p:cNvSpPr>
            <p:nvPr/>
          </p:nvSpPr>
          <p:spPr bwMode="auto">
            <a:xfrm>
              <a:off x="3917950" y="5243513"/>
              <a:ext cx="1095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3" name="Line 35"/>
            <p:cNvSpPr>
              <a:spLocks noChangeAspect="1" noChangeShapeType="1"/>
            </p:cNvSpPr>
            <p:nvPr/>
          </p:nvSpPr>
          <p:spPr bwMode="auto">
            <a:xfrm>
              <a:off x="4065588" y="5243513"/>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4" name="Line 36"/>
            <p:cNvSpPr>
              <a:spLocks noChangeAspect="1" noChangeShapeType="1"/>
            </p:cNvSpPr>
            <p:nvPr/>
          </p:nvSpPr>
          <p:spPr bwMode="auto">
            <a:xfrm>
              <a:off x="4211638" y="5243513"/>
              <a:ext cx="1127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5" name="Line 37"/>
            <p:cNvSpPr>
              <a:spLocks noChangeAspect="1" noChangeShapeType="1"/>
            </p:cNvSpPr>
            <p:nvPr/>
          </p:nvSpPr>
          <p:spPr bwMode="auto">
            <a:xfrm>
              <a:off x="4360863" y="5243513"/>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6" name="Line 38"/>
            <p:cNvSpPr>
              <a:spLocks noChangeAspect="1" noChangeShapeType="1"/>
            </p:cNvSpPr>
            <p:nvPr/>
          </p:nvSpPr>
          <p:spPr bwMode="auto">
            <a:xfrm>
              <a:off x="4508500" y="5243513"/>
              <a:ext cx="1095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7" name="Line 39"/>
            <p:cNvSpPr>
              <a:spLocks noChangeAspect="1" noChangeShapeType="1"/>
            </p:cNvSpPr>
            <p:nvPr/>
          </p:nvSpPr>
          <p:spPr bwMode="auto">
            <a:xfrm>
              <a:off x="4654550" y="5243513"/>
              <a:ext cx="1127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8" name="Line 40"/>
            <p:cNvSpPr>
              <a:spLocks noChangeAspect="1" noChangeShapeType="1"/>
            </p:cNvSpPr>
            <p:nvPr/>
          </p:nvSpPr>
          <p:spPr bwMode="auto">
            <a:xfrm>
              <a:off x="4802188" y="5243513"/>
              <a:ext cx="1111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29" name="Line 41"/>
            <p:cNvSpPr>
              <a:spLocks noChangeAspect="1" noChangeShapeType="1"/>
            </p:cNvSpPr>
            <p:nvPr/>
          </p:nvSpPr>
          <p:spPr bwMode="auto">
            <a:xfrm>
              <a:off x="4951413" y="5243513"/>
              <a:ext cx="6350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6" name="Freeform 58"/>
            <p:cNvSpPr>
              <a:spLocks noChangeAspect="1"/>
            </p:cNvSpPr>
            <p:nvPr/>
          </p:nvSpPr>
          <p:spPr bwMode="auto">
            <a:xfrm>
              <a:off x="3768725" y="5238750"/>
              <a:ext cx="1490663" cy="719138"/>
            </a:xfrm>
            <a:custGeom>
              <a:avLst/>
              <a:gdLst>
                <a:gd name="T0" fmla="*/ 841 w 841"/>
                <a:gd name="T1" fmla="*/ 0 h 406"/>
                <a:gd name="T2" fmla="*/ 841 w 841"/>
                <a:gd name="T3" fmla="*/ 0 h 406"/>
                <a:gd name="T4" fmla="*/ 760 w 841"/>
                <a:gd name="T5" fmla="*/ 0 h 406"/>
                <a:gd name="T6" fmla="*/ 682 w 841"/>
                <a:gd name="T7" fmla="*/ 3 h 406"/>
                <a:gd name="T8" fmla="*/ 612 w 841"/>
                <a:gd name="T9" fmla="*/ 8 h 406"/>
                <a:gd name="T10" fmla="*/ 550 w 841"/>
                <a:gd name="T11" fmla="*/ 11 h 406"/>
                <a:gd name="T12" fmla="*/ 435 w 841"/>
                <a:gd name="T13" fmla="*/ 24 h 406"/>
                <a:gd name="T14" fmla="*/ 344 w 841"/>
                <a:gd name="T15" fmla="*/ 39 h 406"/>
                <a:gd name="T16" fmla="*/ 344 w 841"/>
                <a:gd name="T17" fmla="*/ 39 h 406"/>
                <a:gd name="T18" fmla="*/ 297 w 841"/>
                <a:gd name="T19" fmla="*/ 50 h 406"/>
                <a:gd name="T20" fmla="*/ 253 w 841"/>
                <a:gd name="T21" fmla="*/ 65 h 406"/>
                <a:gd name="T22" fmla="*/ 214 w 841"/>
                <a:gd name="T23" fmla="*/ 83 h 406"/>
                <a:gd name="T24" fmla="*/ 180 w 841"/>
                <a:gd name="T25" fmla="*/ 102 h 406"/>
                <a:gd name="T26" fmla="*/ 149 w 841"/>
                <a:gd name="T27" fmla="*/ 123 h 406"/>
                <a:gd name="T28" fmla="*/ 123 w 841"/>
                <a:gd name="T29" fmla="*/ 146 h 406"/>
                <a:gd name="T30" fmla="*/ 99 w 841"/>
                <a:gd name="T31" fmla="*/ 169 h 406"/>
                <a:gd name="T32" fmla="*/ 81 w 841"/>
                <a:gd name="T33" fmla="*/ 193 h 406"/>
                <a:gd name="T34" fmla="*/ 63 w 841"/>
                <a:gd name="T35" fmla="*/ 221 h 406"/>
                <a:gd name="T36" fmla="*/ 47 w 841"/>
                <a:gd name="T37" fmla="*/ 247 h 406"/>
                <a:gd name="T38" fmla="*/ 37 w 841"/>
                <a:gd name="T39" fmla="*/ 274 h 406"/>
                <a:gd name="T40" fmla="*/ 27 w 841"/>
                <a:gd name="T41" fmla="*/ 302 h 406"/>
                <a:gd name="T42" fmla="*/ 11 w 841"/>
                <a:gd name="T43" fmla="*/ 354 h 406"/>
                <a:gd name="T44" fmla="*/ 0 w 841"/>
                <a:gd name="T45" fmla="*/ 406 h 406"/>
                <a:gd name="T46" fmla="*/ 0 w 841"/>
                <a:gd name="T47" fmla="*/ 406 h 406"/>
                <a:gd name="T48" fmla="*/ 37 w 841"/>
                <a:gd name="T49" fmla="*/ 370 h 406"/>
                <a:gd name="T50" fmla="*/ 92 w 841"/>
                <a:gd name="T51" fmla="*/ 326 h 406"/>
                <a:gd name="T52" fmla="*/ 125 w 841"/>
                <a:gd name="T53" fmla="*/ 297 h 406"/>
                <a:gd name="T54" fmla="*/ 164 w 841"/>
                <a:gd name="T55" fmla="*/ 271 h 406"/>
                <a:gd name="T56" fmla="*/ 206 w 841"/>
                <a:gd name="T57" fmla="*/ 240 h 406"/>
                <a:gd name="T58" fmla="*/ 256 w 841"/>
                <a:gd name="T59" fmla="*/ 211 h 406"/>
                <a:gd name="T60" fmla="*/ 310 w 841"/>
                <a:gd name="T61" fmla="*/ 182 h 406"/>
                <a:gd name="T62" fmla="*/ 367 w 841"/>
                <a:gd name="T63" fmla="*/ 154 h 406"/>
                <a:gd name="T64" fmla="*/ 433 w 841"/>
                <a:gd name="T65" fmla="*/ 125 h 406"/>
                <a:gd name="T66" fmla="*/ 503 w 841"/>
                <a:gd name="T67" fmla="*/ 99 h 406"/>
                <a:gd name="T68" fmla="*/ 578 w 841"/>
                <a:gd name="T69" fmla="*/ 73 h 406"/>
                <a:gd name="T70" fmla="*/ 659 w 841"/>
                <a:gd name="T71" fmla="*/ 52 h 406"/>
                <a:gd name="T72" fmla="*/ 745 w 841"/>
                <a:gd name="T73" fmla="*/ 31 h 406"/>
                <a:gd name="T74" fmla="*/ 839 w 841"/>
                <a:gd name="T75" fmla="*/ 1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1" h="406">
                  <a:moveTo>
                    <a:pt x="841" y="0"/>
                  </a:moveTo>
                  <a:lnTo>
                    <a:pt x="841" y="0"/>
                  </a:lnTo>
                  <a:lnTo>
                    <a:pt x="760" y="0"/>
                  </a:lnTo>
                  <a:lnTo>
                    <a:pt x="682" y="3"/>
                  </a:lnTo>
                  <a:lnTo>
                    <a:pt x="612" y="8"/>
                  </a:lnTo>
                  <a:lnTo>
                    <a:pt x="550" y="11"/>
                  </a:lnTo>
                  <a:lnTo>
                    <a:pt x="435" y="24"/>
                  </a:lnTo>
                  <a:lnTo>
                    <a:pt x="344" y="39"/>
                  </a:lnTo>
                  <a:lnTo>
                    <a:pt x="344" y="39"/>
                  </a:lnTo>
                  <a:lnTo>
                    <a:pt x="297" y="50"/>
                  </a:lnTo>
                  <a:lnTo>
                    <a:pt x="253" y="65"/>
                  </a:lnTo>
                  <a:lnTo>
                    <a:pt x="214" y="83"/>
                  </a:lnTo>
                  <a:lnTo>
                    <a:pt x="180" y="102"/>
                  </a:lnTo>
                  <a:lnTo>
                    <a:pt x="149" y="123"/>
                  </a:lnTo>
                  <a:lnTo>
                    <a:pt x="123" y="146"/>
                  </a:lnTo>
                  <a:lnTo>
                    <a:pt x="99" y="169"/>
                  </a:lnTo>
                  <a:lnTo>
                    <a:pt x="81" y="193"/>
                  </a:lnTo>
                  <a:lnTo>
                    <a:pt x="63" y="221"/>
                  </a:lnTo>
                  <a:lnTo>
                    <a:pt x="47" y="247"/>
                  </a:lnTo>
                  <a:lnTo>
                    <a:pt x="37" y="274"/>
                  </a:lnTo>
                  <a:lnTo>
                    <a:pt x="27" y="302"/>
                  </a:lnTo>
                  <a:lnTo>
                    <a:pt x="11" y="354"/>
                  </a:lnTo>
                  <a:lnTo>
                    <a:pt x="0" y="406"/>
                  </a:lnTo>
                  <a:lnTo>
                    <a:pt x="0" y="406"/>
                  </a:lnTo>
                  <a:lnTo>
                    <a:pt x="37" y="370"/>
                  </a:lnTo>
                  <a:lnTo>
                    <a:pt x="92" y="326"/>
                  </a:lnTo>
                  <a:lnTo>
                    <a:pt x="125" y="297"/>
                  </a:lnTo>
                  <a:lnTo>
                    <a:pt x="164" y="271"/>
                  </a:lnTo>
                  <a:lnTo>
                    <a:pt x="206" y="240"/>
                  </a:lnTo>
                  <a:lnTo>
                    <a:pt x="256" y="211"/>
                  </a:lnTo>
                  <a:lnTo>
                    <a:pt x="310" y="182"/>
                  </a:lnTo>
                  <a:lnTo>
                    <a:pt x="367" y="154"/>
                  </a:lnTo>
                  <a:lnTo>
                    <a:pt x="433" y="125"/>
                  </a:lnTo>
                  <a:lnTo>
                    <a:pt x="503" y="99"/>
                  </a:lnTo>
                  <a:lnTo>
                    <a:pt x="578" y="73"/>
                  </a:lnTo>
                  <a:lnTo>
                    <a:pt x="659" y="52"/>
                  </a:lnTo>
                  <a:lnTo>
                    <a:pt x="745" y="31"/>
                  </a:lnTo>
                  <a:lnTo>
                    <a:pt x="839" y="16"/>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2347" name="Line 59"/>
            <p:cNvSpPr>
              <a:spLocks noChangeAspect="1" noChangeShapeType="1"/>
            </p:cNvSpPr>
            <p:nvPr/>
          </p:nvSpPr>
          <p:spPr bwMode="auto">
            <a:xfrm>
              <a:off x="3768725" y="5505450"/>
              <a:ext cx="111125"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8" name="Line 60"/>
            <p:cNvSpPr>
              <a:spLocks noChangeAspect="1" noChangeShapeType="1"/>
            </p:cNvSpPr>
            <p:nvPr/>
          </p:nvSpPr>
          <p:spPr bwMode="auto">
            <a:xfrm>
              <a:off x="3917950" y="5505450"/>
              <a:ext cx="109538"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49" name="Line 61"/>
            <p:cNvSpPr>
              <a:spLocks noChangeAspect="1" noChangeShapeType="1"/>
            </p:cNvSpPr>
            <p:nvPr/>
          </p:nvSpPr>
          <p:spPr bwMode="auto">
            <a:xfrm>
              <a:off x="4065588" y="5505450"/>
              <a:ext cx="111125"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0" name="Line 62"/>
            <p:cNvSpPr>
              <a:spLocks noChangeAspect="1" noChangeShapeType="1"/>
            </p:cNvSpPr>
            <p:nvPr/>
          </p:nvSpPr>
          <p:spPr bwMode="auto">
            <a:xfrm>
              <a:off x="4211638" y="5505450"/>
              <a:ext cx="112712"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1" name="Line 63"/>
            <p:cNvSpPr>
              <a:spLocks noChangeAspect="1" noChangeShapeType="1"/>
            </p:cNvSpPr>
            <p:nvPr/>
          </p:nvSpPr>
          <p:spPr bwMode="auto">
            <a:xfrm>
              <a:off x="4360863" y="5505450"/>
              <a:ext cx="58737"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2" name="Line 64"/>
            <p:cNvSpPr>
              <a:spLocks noChangeAspect="1" noChangeShapeType="1"/>
            </p:cNvSpPr>
            <p:nvPr/>
          </p:nvSpPr>
          <p:spPr bwMode="auto">
            <a:xfrm flipV="1">
              <a:off x="4416425" y="5865813"/>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3" name="Line 65"/>
            <p:cNvSpPr>
              <a:spLocks noChangeAspect="1" noChangeShapeType="1"/>
            </p:cNvSpPr>
            <p:nvPr/>
          </p:nvSpPr>
          <p:spPr bwMode="auto">
            <a:xfrm flipV="1">
              <a:off x="4416425" y="5737225"/>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4" name="Line 66"/>
            <p:cNvSpPr>
              <a:spLocks noChangeAspect="1" noChangeShapeType="1"/>
            </p:cNvSpPr>
            <p:nvPr/>
          </p:nvSpPr>
          <p:spPr bwMode="auto">
            <a:xfrm flipV="1">
              <a:off x="4416425" y="5607050"/>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5" name="Line 67"/>
            <p:cNvSpPr>
              <a:spLocks noChangeAspect="1" noChangeShapeType="1"/>
            </p:cNvSpPr>
            <p:nvPr/>
          </p:nvSpPr>
          <p:spPr bwMode="auto">
            <a:xfrm flipV="1">
              <a:off x="4416425" y="5514975"/>
              <a:ext cx="1588"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6" name="Line 68"/>
            <p:cNvSpPr>
              <a:spLocks noChangeAspect="1" noChangeShapeType="1"/>
            </p:cNvSpPr>
            <p:nvPr/>
          </p:nvSpPr>
          <p:spPr bwMode="auto">
            <a:xfrm flipV="1">
              <a:off x="3978275" y="5865813"/>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7" name="Line 69"/>
            <p:cNvSpPr>
              <a:spLocks noChangeAspect="1" noChangeShapeType="1"/>
            </p:cNvSpPr>
            <p:nvPr/>
          </p:nvSpPr>
          <p:spPr bwMode="auto">
            <a:xfrm flipV="1">
              <a:off x="3978275" y="5737225"/>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8" name="Line 70"/>
            <p:cNvSpPr>
              <a:spLocks noChangeAspect="1" noChangeShapeType="1"/>
            </p:cNvSpPr>
            <p:nvPr/>
          </p:nvSpPr>
          <p:spPr bwMode="auto">
            <a:xfrm flipV="1">
              <a:off x="3978275" y="5607050"/>
              <a:ext cx="1588" cy="920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59" name="Line 71"/>
            <p:cNvSpPr>
              <a:spLocks noChangeAspect="1" noChangeShapeType="1"/>
            </p:cNvSpPr>
            <p:nvPr/>
          </p:nvSpPr>
          <p:spPr bwMode="auto">
            <a:xfrm flipV="1">
              <a:off x="3978275" y="5505450"/>
              <a:ext cx="1588" cy="666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0" name="Line 72"/>
            <p:cNvSpPr>
              <a:spLocks noChangeAspect="1" noChangeShapeType="1"/>
            </p:cNvSpPr>
            <p:nvPr/>
          </p:nvSpPr>
          <p:spPr bwMode="auto">
            <a:xfrm flipH="1">
              <a:off x="3659188" y="5243513"/>
              <a:ext cx="1095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361" name="Line 73"/>
            <p:cNvSpPr>
              <a:spLocks noChangeAspect="1" noChangeShapeType="1"/>
            </p:cNvSpPr>
            <p:nvPr/>
          </p:nvSpPr>
          <p:spPr bwMode="auto">
            <a:xfrm flipH="1">
              <a:off x="3659188" y="5505450"/>
              <a:ext cx="109537" cy="31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38" name="Line 250"/>
            <p:cNvSpPr>
              <a:spLocks noChangeAspect="1" noChangeShapeType="1"/>
            </p:cNvSpPr>
            <p:nvPr/>
          </p:nvSpPr>
          <p:spPr bwMode="auto">
            <a:xfrm>
              <a:off x="3308350" y="5957888"/>
              <a:ext cx="466725" cy="158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2563" name="Rectangle 275"/>
            <p:cNvSpPr>
              <a:spLocks noChangeArrowheads="1"/>
            </p:cNvSpPr>
            <p:nvPr/>
          </p:nvSpPr>
          <p:spPr bwMode="auto">
            <a:xfrm>
              <a:off x="4278313" y="5927725"/>
              <a:ext cx="28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L</a:t>
              </a:r>
            </a:p>
          </p:txBody>
        </p:sp>
        <p:sp>
          <p:nvSpPr>
            <p:cNvPr id="12564" name="Rectangle 276"/>
            <p:cNvSpPr>
              <a:spLocks noChangeArrowheads="1"/>
            </p:cNvSpPr>
            <p:nvPr/>
          </p:nvSpPr>
          <p:spPr bwMode="auto">
            <a:xfrm>
              <a:off x="3810000" y="5927725"/>
              <a:ext cx="282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S</a:t>
              </a:r>
            </a:p>
          </p:txBody>
        </p:sp>
        <p:sp>
          <p:nvSpPr>
            <p:cNvPr id="12565" name="Rectangle 277"/>
            <p:cNvSpPr>
              <a:spLocks noChangeArrowheads="1"/>
            </p:cNvSpPr>
            <p:nvPr/>
          </p:nvSpPr>
          <p:spPr bwMode="auto">
            <a:xfrm>
              <a:off x="6629400" y="5334000"/>
              <a:ext cx="28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L</a:t>
              </a:r>
            </a:p>
          </p:txBody>
        </p:sp>
        <p:sp>
          <p:nvSpPr>
            <p:cNvPr id="12567" name="Rectangle 279"/>
            <p:cNvSpPr>
              <a:spLocks noChangeArrowheads="1"/>
            </p:cNvSpPr>
            <p:nvPr/>
          </p:nvSpPr>
          <p:spPr bwMode="auto">
            <a:xfrm>
              <a:off x="7696200" y="5181600"/>
              <a:ext cx="282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S</a:t>
              </a:r>
            </a:p>
          </p:txBody>
        </p:sp>
        <p:sp>
          <p:nvSpPr>
            <p:cNvPr id="12568" name="Rectangle 280"/>
            <p:cNvSpPr>
              <a:spLocks noChangeArrowheads="1"/>
            </p:cNvSpPr>
            <p:nvPr/>
          </p:nvSpPr>
          <p:spPr bwMode="auto">
            <a:xfrm>
              <a:off x="7772400" y="4038600"/>
              <a:ext cx="3206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w</a:t>
              </a:r>
              <a:r>
                <a:rPr lang="en-US" sz="1000" baseline="-30000" smtClean="0">
                  <a:solidFill>
                    <a:srgbClr val="000000"/>
                  </a:solidFill>
                  <a:latin typeface="Times New Roman" pitchFamily="18" charset="0"/>
                  <a:cs typeface="Times New Roman" pitchFamily="18" charset="0"/>
                </a:rPr>
                <a:t>S</a:t>
              </a:r>
            </a:p>
          </p:txBody>
        </p:sp>
        <p:sp>
          <p:nvSpPr>
            <p:cNvPr id="12569" name="Rectangle 281"/>
            <p:cNvSpPr>
              <a:spLocks noChangeArrowheads="1"/>
            </p:cNvSpPr>
            <p:nvPr/>
          </p:nvSpPr>
          <p:spPr bwMode="auto">
            <a:xfrm>
              <a:off x="7239000" y="4038600"/>
              <a:ext cx="3254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w</a:t>
              </a:r>
              <a:r>
                <a:rPr lang="en-US" sz="1000" baseline="-30000" smtClean="0">
                  <a:solidFill>
                    <a:srgbClr val="000000"/>
                  </a:solidFill>
                  <a:latin typeface="Times New Roman" pitchFamily="18" charset="0"/>
                  <a:cs typeface="Times New Roman" pitchFamily="18" charset="0"/>
                </a:rPr>
                <a:t>L</a:t>
              </a:r>
            </a:p>
          </p:txBody>
        </p:sp>
        <p:sp>
          <p:nvSpPr>
            <p:cNvPr id="12570" name="Rectangle 282"/>
            <p:cNvSpPr>
              <a:spLocks noChangeArrowheads="1"/>
            </p:cNvSpPr>
            <p:nvPr/>
          </p:nvSpPr>
          <p:spPr bwMode="auto">
            <a:xfrm>
              <a:off x="6477000" y="4419600"/>
              <a:ext cx="250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f</a:t>
              </a:r>
              <a:endParaRPr lang="en-US" sz="1000" baseline="-30000" smtClean="0">
                <a:solidFill>
                  <a:srgbClr val="000000"/>
                </a:solidFill>
                <a:latin typeface="Symbol" pitchFamily="18" charset="2"/>
                <a:cs typeface="Times New Roman" pitchFamily="18" charset="0"/>
              </a:endParaRPr>
            </a:p>
          </p:txBody>
        </p:sp>
        <p:sp>
          <p:nvSpPr>
            <p:cNvPr id="12572" name="Rectangle 284"/>
            <p:cNvSpPr>
              <a:spLocks noChangeArrowheads="1"/>
            </p:cNvSpPr>
            <p:nvPr/>
          </p:nvSpPr>
          <p:spPr bwMode="auto">
            <a:xfrm>
              <a:off x="7543800" y="3810000"/>
              <a:ext cx="28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L</a:t>
              </a:r>
            </a:p>
          </p:txBody>
        </p:sp>
        <p:sp>
          <p:nvSpPr>
            <p:cNvPr id="12573" name="Rectangle 285"/>
            <p:cNvSpPr>
              <a:spLocks noChangeArrowheads="1"/>
            </p:cNvSpPr>
            <p:nvPr/>
          </p:nvSpPr>
          <p:spPr bwMode="auto">
            <a:xfrm>
              <a:off x="8534400" y="3429000"/>
              <a:ext cx="282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cs typeface="Times New Roman" pitchFamily="18" charset="0"/>
                  <a:sym typeface="Symbol" pitchFamily="18" charset="2"/>
                </a:rPr>
                <a:t></a:t>
              </a:r>
              <a:r>
                <a:rPr lang="en-US" sz="900" baseline="-30000" smtClean="0">
                  <a:solidFill>
                    <a:srgbClr val="000000"/>
                  </a:solidFill>
                  <a:latin typeface="Times New Roman" pitchFamily="18" charset="0"/>
                  <a:cs typeface="Times New Roman" pitchFamily="18" charset="0"/>
                </a:rPr>
                <a:t>S</a:t>
              </a:r>
            </a:p>
          </p:txBody>
        </p:sp>
        <p:sp>
          <p:nvSpPr>
            <p:cNvPr id="12576" name="Rectangle 288"/>
            <p:cNvSpPr>
              <a:spLocks noChangeAspect="1" noChangeArrowheads="1"/>
            </p:cNvSpPr>
            <p:nvPr/>
          </p:nvSpPr>
          <p:spPr bwMode="auto">
            <a:xfrm>
              <a:off x="3886200" y="2667000"/>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577" name="Rectangle 289"/>
            <p:cNvSpPr>
              <a:spLocks noChangeAspect="1" noChangeArrowheads="1"/>
            </p:cNvSpPr>
            <p:nvPr/>
          </p:nvSpPr>
          <p:spPr bwMode="auto">
            <a:xfrm>
              <a:off x="3276600" y="1676400"/>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578" name="Rectangle 290"/>
            <p:cNvSpPr>
              <a:spLocks noChangeAspect="1" noChangeArrowheads="1"/>
            </p:cNvSpPr>
            <p:nvPr/>
          </p:nvSpPr>
          <p:spPr bwMode="auto">
            <a:xfrm>
              <a:off x="3886200" y="4495800"/>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2579" name="Rectangle 291"/>
            <p:cNvSpPr>
              <a:spLocks noChangeArrowheads="1"/>
            </p:cNvSpPr>
            <p:nvPr/>
          </p:nvSpPr>
          <p:spPr bwMode="auto">
            <a:xfrm>
              <a:off x="4038600" y="914400"/>
              <a:ext cx="261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i="1" smtClean="0">
                  <a:solidFill>
                    <a:srgbClr val="000000"/>
                  </a:solidFill>
                  <a:latin typeface="Times New Roman" pitchFamily="18" charset="0"/>
                </a:rPr>
                <a:t>R</a:t>
              </a:r>
            </a:p>
          </p:txBody>
        </p:sp>
      </p:grpSp>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42</a:t>
            </a:fld>
            <a:endParaRPr lang="en-US"/>
          </a:p>
        </p:txBody>
      </p:sp>
      <p:sp>
        <p:nvSpPr>
          <p:cNvPr id="3" name="Title 2"/>
          <p:cNvSpPr>
            <a:spLocks noGrp="1"/>
          </p:cNvSpPr>
          <p:nvPr>
            <p:ph type="title"/>
          </p:nvPr>
        </p:nvSpPr>
        <p:spPr/>
        <p:txBody>
          <a:bodyPr/>
          <a:lstStyle/>
          <a:p>
            <a:r>
              <a:rPr lang="tr-TR" dirty="0" smtClean="0"/>
              <a:t>Birinci Derece Sistem</a:t>
            </a:r>
            <a:endParaRPr lang="en-US" dirty="0"/>
          </a:p>
        </p:txBody>
      </p:sp>
      <p:sp>
        <p:nvSpPr>
          <p:cNvPr id="5" name="Rectangle 4"/>
          <p:cNvSpPr/>
          <p:nvPr/>
        </p:nvSpPr>
        <p:spPr>
          <a:xfrm>
            <a:off x="226794" y="1441266"/>
            <a:ext cx="2905046" cy="4708981"/>
          </a:xfrm>
          <a:prstGeom prst="rect">
            <a:avLst/>
          </a:prstGeom>
        </p:spPr>
        <p:txBody>
          <a:bodyPr wrap="square">
            <a:spAutoFit/>
          </a:bodyPr>
          <a:lstStyle/>
          <a:p>
            <a:pPr marL="457200" indent="-457200">
              <a:buAutoNum type="alphaLcParenBoth"/>
            </a:pPr>
            <a:r>
              <a:rPr lang="en-US" sz="2000" dirty="0" smtClean="0">
                <a:cs typeface="Times New Roman" pitchFamily="18" charset="0"/>
              </a:rPr>
              <a:t>A </a:t>
            </a:r>
            <a:r>
              <a:rPr lang="en-US" sz="2000" dirty="0">
                <a:cs typeface="Times New Roman" pitchFamily="18" charset="0"/>
              </a:rPr>
              <a:t>low-pass </a:t>
            </a:r>
            <a:r>
              <a:rPr lang="en-US" sz="2000" i="1" dirty="0">
                <a:cs typeface="Times New Roman" pitchFamily="18" charset="0"/>
              </a:rPr>
              <a:t>RC</a:t>
            </a:r>
            <a:r>
              <a:rPr lang="en-US" sz="2000" dirty="0">
                <a:cs typeface="Times New Roman" pitchFamily="18" charset="0"/>
              </a:rPr>
              <a:t> filter, an example of a first-order instrument. </a:t>
            </a:r>
            <a:endParaRPr lang="tr-TR" sz="2000" dirty="0" smtClean="0">
              <a:cs typeface="Times New Roman" pitchFamily="18" charset="0"/>
            </a:endParaRPr>
          </a:p>
          <a:p>
            <a:pPr marL="457200" indent="-457200">
              <a:buAutoNum type="alphaLcParenBoth"/>
            </a:pPr>
            <a:r>
              <a:rPr lang="en-US" sz="2000" dirty="0" smtClean="0">
                <a:cs typeface="Times New Roman" pitchFamily="18" charset="0"/>
              </a:rPr>
              <a:t>Static </a:t>
            </a:r>
            <a:r>
              <a:rPr lang="en-US" sz="2000" dirty="0">
                <a:cs typeface="Times New Roman" pitchFamily="18" charset="0"/>
              </a:rPr>
              <a:t>sensitivity for constant inputs. </a:t>
            </a:r>
            <a:endParaRPr lang="tr-TR" sz="2000" dirty="0" smtClean="0">
              <a:cs typeface="Times New Roman" pitchFamily="18" charset="0"/>
            </a:endParaRPr>
          </a:p>
          <a:p>
            <a:pPr marL="457200" indent="-457200">
              <a:buAutoNum type="alphaLcParenBoth"/>
            </a:pPr>
            <a:r>
              <a:rPr lang="en-US" sz="2000" dirty="0" smtClean="0">
                <a:cs typeface="Times New Roman" pitchFamily="18" charset="0"/>
              </a:rPr>
              <a:t>Step </a:t>
            </a:r>
            <a:r>
              <a:rPr lang="en-US" sz="2000" dirty="0">
                <a:cs typeface="Times New Roman" pitchFamily="18" charset="0"/>
              </a:rPr>
              <a:t>response for larger time constants (</a:t>
            </a:r>
            <a:r>
              <a:rPr lang="en-US" sz="2000" i="1" dirty="0">
                <a:cs typeface="Times New Roman" pitchFamily="18" charset="0"/>
                <a:sym typeface="Symbol" pitchFamily="18" charset="2"/>
              </a:rPr>
              <a:t></a:t>
            </a:r>
            <a:r>
              <a:rPr lang="en-US" sz="2000" baseline="-30000" dirty="0">
                <a:cs typeface="Times New Roman" pitchFamily="18" charset="0"/>
              </a:rPr>
              <a:t>L</a:t>
            </a:r>
            <a:r>
              <a:rPr lang="en-US" sz="2000" dirty="0">
                <a:cs typeface="Times New Roman" pitchFamily="18" charset="0"/>
              </a:rPr>
              <a:t>) and small time constants (</a:t>
            </a:r>
            <a:r>
              <a:rPr lang="en-US" sz="2000" i="1" dirty="0">
                <a:cs typeface="Times New Roman" pitchFamily="18" charset="0"/>
                <a:sym typeface="Symbol" pitchFamily="18" charset="2"/>
              </a:rPr>
              <a:t></a:t>
            </a:r>
            <a:r>
              <a:rPr lang="en-US" sz="2000" baseline="-30000" dirty="0">
                <a:cs typeface="Times New Roman" pitchFamily="18" charset="0"/>
              </a:rPr>
              <a:t>S</a:t>
            </a:r>
            <a:r>
              <a:rPr lang="en-US" sz="2000" dirty="0">
                <a:cs typeface="Times New Roman" pitchFamily="18" charset="0"/>
              </a:rPr>
              <a:t>). </a:t>
            </a:r>
            <a:endParaRPr lang="tr-TR" sz="2000" dirty="0" smtClean="0">
              <a:cs typeface="Times New Roman" pitchFamily="18" charset="0"/>
            </a:endParaRPr>
          </a:p>
          <a:p>
            <a:pPr marL="457200" indent="-457200">
              <a:buAutoNum type="alphaLcParenBoth"/>
            </a:pPr>
            <a:r>
              <a:rPr lang="en-US" sz="2000" dirty="0" smtClean="0">
                <a:cs typeface="Times New Roman" pitchFamily="18" charset="0"/>
              </a:rPr>
              <a:t>Sinusoidal </a:t>
            </a:r>
            <a:r>
              <a:rPr lang="en-US" sz="2000" dirty="0">
                <a:cs typeface="Times New Roman" pitchFamily="18" charset="0"/>
              </a:rPr>
              <a:t>frequency response for large and small time constants.</a:t>
            </a:r>
            <a:endParaRPr lang="en-US" sz="2000" dirty="0"/>
          </a:p>
        </p:txBody>
      </p:sp>
      <p:sp>
        <p:nvSpPr>
          <p:cNvPr id="223" name="Rectangle 222"/>
          <p:cNvSpPr>
            <a:spLocks noChangeArrowheads="1"/>
          </p:cNvSpPr>
          <p:nvPr/>
        </p:nvSpPr>
        <p:spPr bwMode="auto">
          <a:xfrm>
            <a:off x="468313" y="1124744"/>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4767510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10000" y="1619274"/>
            <a:ext cx="5132388" cy="4618038"/>
            <a:chOff x="3810000" y="1225550"/>
            <a:chExt cx="5132388" cy="4618038"/>
          </a:xfrm>
        </p:grpSpPr>
        <p:sp>
          <p:nvSpPr>
            <p:cNvPr id="13318" name="Freeform 6"/>
            <p:cNvSpPr>
              <a:spLocks/>
            </p:cNvSpPr>
            <p:nvPr/>
          </p:nvSpPr>
          <p:spPr bwMode="auto">
            <a:xfrm>
              <a:off x="4597400" y="1882775"/>
              <a:ext cx="339725" cy="90488"/>
            </a:xfrm>
            <a:custGeom>
              <a:avLst/>
              <a:gdLst>
                <a:gd name="T0" fmla="*/ 16 w 214"/>
                <a:gd name="T1" fmla="*/ 57 h 57"/>
                <a:gd name="T2" fmla="*/ 16 w 214"/>
                <a:gd name="T3" fmla="*/ 57 h 57"/>
                <a:gd name="T4" fmla="*/ 11 w 214"/>
                <a:gd name="T5" fmla="*/ 57 h 57"/>
                <a:gd name="T6" fmla="*/ 6 w 214"/>
                <a:gd name="T7" fmla="*/ 57 h 57"/>
                <a:gd name="T8" fmla="*/ 3 w 214"/>
                <a:gd name="T9" fmla="*/ 52 h 57"/>
                <a:gd name="T10" fmla="*/ 0 w 214"/>
                <a:gd name="T11" fmla="*/ 49 h 57"/>
                <a:gd name="T12" fmla="*/ 0 w 214"/>
                <a:gd name="T13" fmla="*/ 49 h 57"/>
                <a:gd name="T14" fmla="*/ 0 w 214"/>
                <a:gd name="T15" fmla="*/ 44 h 57"/>
                <a:gd name="T16" fmla="*/ 3 w 214"/>
                <a:gd name="T17" fmla="*/ 39 h 57"/>
                <a:gd name="T18" fmla="*/ 6 w 214"/>
                <a:gd name="T19" fmla="*/ 36 h 57"/>
                <a:gd name="T20" fmla="*/ 11 w 214"/>
                <a:gd name="T21" fmla="*/ 34 h 57"/>
                <a:gd name="T22" fmla="*/ 201 w 214"/>
                <a:gd name="T23" fmla="*/ 0 h 57"/>
                <a:gd name="T24" fmla="*/ 201 w 214"/>
                <a:gd name="T25" fmla="*/ 0 h 57"/>
                <a:gd name="T26" fmla="*/ 206 w 214"/>
                <a:gd name="T27" fmla="*/ 0 h 57"/>
                <a:gd name="T28" fmla="*/ 208 w 214"/>
                <a:gd name="T29" fmla="*/ 0 h 57"/>
                <a:gd name="T30" fmla="*/ 214 w 214"/>
                <a:gd name="T31" fmla="*/ 5 h 57"/>
                <a:gd name="T32" fmla="*/ 214 w 214"/>
                <a:gd name="T33" fmla="*/ 8 h 57"/>
                <a:gd name="T34" fmla="*/ 214 w 214"/>
                <a:gd name="T35" fmla="*/ 8 h 57"/>
                <a:gd name="T36" fmla="*/ 214 w 214"/>
                <a:gd name="T37" fmla="*/ 13 h 57"/>
                <a:gd name="T38" fmla="*/ 214 w 214"/>
                <a:gd name="T39" fmla="*/ 18 h 57"/>
                <a:gd name="T40" fmla="*/ 208 w 214"/>
                <a:gd name="T41" fmla="*/ 21 h 57"/>
                <a:gd name="T42" fmla="*/ 206 w 214"/>
                <a:gd name="T43" fmla="*/ 23 h 57"/>
                <a:gd name="T44" fmla="*/ 16 w 214"/>
                <a:gd name="T4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57">
                  <a:moveTo>
                    <a:pt x="16" y="57"/>
                  </a:moveTo>
                  <a:lnTo>
                    <a:pt x="16" y="57"/>
                  </a:lnTo>
                  <a:lnTo>
                    <a:pt x="11" y="57"/>
                  </a:lnTo>
                  <a:lnTo>
                    <a:pt x="6" y="57"/>
                  </a:lnTo>
                  <a:lnTo>
                    <a:pt x="3" y="52"/>
                  </a:lnTo>
                  <a:lnTo>
                    <a:pt x="0" y="49"/>
                  </a:lnTo>
                  <a:lnTo>
                    <a:pt x="0" y="49"/>
                  </a:lnTo>
                  <a:lnTo>
                    <a:pt x="0" y="44"/>
                  </a:lnTo>
                  <a:lnTo>
                    <a:pt x="3" y="39"/>
                  </a:lnTo>
                  <a:lnTo>
                    <a:pt x="6" y="36"/>
                  </a:lnTo>
                  <a:lnTo>
                    <a:pt x="11" y="34"/>
                  </a:lnTo>
                  <a:lnTo>
                    <a:pt x="201" y="0"/>
                  </a:lnTo>
                  <a:lnTo>
                    <a:pt x="201" y="0"/>
                  </a:lnTo>
                  <a:lnTo>
                    <a:pt x="206" y="0"/>
                  </a:lnTo>
                  <a:lnTo>
                    <a:pt x="208" y="0"/>
                  </a:lnTo>
                  <a:lnTo>
                    <a:pt x="214" y="5"/>
                  </a:lnTo>
                  <a:lnTo>
                    <a:pt x="214" y="8"/>
                  </a:lnTo>
                  <a:lnTo>
                    <a:pt x="214" y="8"/>
                  </a:lnTo>
                  <a:lnTo>
                    <a:pt x="214" y="13"/>
                  </a:lnTo>
                  <a:lnTo>
                    <a:pt x="214" y="18"/>
                  </a:lnTo>
                  <a:lnTo>
                    <a:pt x="208" y="21"/>
                  </a:lnTo>
                  <a:lnTo>
                    <a:pt x="206" y="23"/>
                  </a:lnTo>
                  <a:lnTo>
                    <a:pt x="16" y="57"/>
                  </a:lnTo>
                  <a:close/>
                </a:path>
              </a:pathLst>
            </a:custGeom>
            <a:solidFill>
              <a:srgbClr val="FFFFFF"/>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19" name="Freeform 7"/>
            <p:cNvSpPr>
              <a:spLocks/>
            </p:cNvSpPr>
            <p:nvPr/>
          </p:nvSpPr>
          <p:spPr bwMode="auto">
            <a:xfrm>
              <a:off x="4597400" y="1978025"/>
              <a:ext cx="339725" cy="90488"/>
            </a:xfrm>
            <a:custGeom>
              <a:avLst/>
              <a:gdLst>
                <a:gd name="T0" fmla="*/ 16 w 214"/>
                <a:gd name="T1" fmla="*/ 57 h 57"/>
                <a:gd name="T2" fmla="*/ 16 w 214"/>
                <a:gd name="T3" fmla="*/ 57 h 57"/>
                <a:gd name="T4" fmla="*/ 11 w 214"/>
                <a:gd name="T5" fmla="*/ 57 h 57"/>
                <a:gd name="T6" fmla="*/ 6 w 214"/>
                <a:gd name="T7" fmla="*/ 57 h 57"/>
                <a:gd name="T8" fmla="*/ 3 w 214"/>
                <a:gd name="T9" fmla="*/ 52 h 57"/>
                <a:gd name="T10" fmla="*/ 0 w 214"/>
                <a:gd name="T11" fmla="*/ 49 h 57"/>
                <a:gd name="T12" fmla="*/ 0 w 214"/>
                <a:gd name="T13" fmla="*/ 49 h 57"/>
                <a:gd name="T14" fmla="*/ 0 w 214"/>
                <a:gd name="T15" fmla="*/ 44 h 57"/>
                <a:gd name="T16" fmla="*/ 3 w 214"/>
                <a:gd name="T17" fmla="*/ 39 h 57"/>
                <a:gd name="T18" fmla="*/ 6 w 214"/>
                <a:gd name="T19" fmla="*/ 36 h 57"/>
                <a:gd name="T20" fmla="*/ 11 w 214"/>
                <a:gd name="T21" fmla="*/ 33 h 57"/>
                <a:gd name="T22" fmla="*/ 201 w 214"/>
                <a:gd name="T23" fmla="*/ 0 h 57"/>
                <a:gd name="T24" fmla="*/ 201 w 214"/>
                <a:gd name="T25" fmla="*/ 0 h 57"/>
                <a:gd name="T26" fmla="*/ 206 w 214"/>
                <a:gd name="T27" fmla="*/ 0 h 57"/>
                <a:gd name="T28" fmla="*/ 208 w 214"/>
                <a:gd name="T29" fmla="*/ 0 h 57"/>
                <a:gd name="T30" fmla="*/ 214 w 214"/>
                <a:gd name="T31" fmla="*/ 5 h 57"/>
                <a:gd name="T32" fmla="*/ 214 w 214"/>
                <a:gd name="T33" fmla="*/ 7 h 57"/>
                <a:gd name="T34" fmla="*/ 214 w 214"/>
                <a:gd name="T35" fmla="*/ 7 h 57"/>
                <a:gd name="T36" fmla="*/ 214 w 214"/>
                <a:gd name="T37" fmla="*/ 13 h 57"/>
                <a:gd name="T38" fmla="*/ 214 w 214"/>
                <a:gd name="T39" fmla="*/ 18 h 57"/>
                <a:gd name="T40" fmla="*/ 208 w 214"/>
                <a:gd name="T41" fmla="*/ 20 h 57"/>
                <a:gd name="T42" fmla="*/ 206 w 214"/>
                <a:gd name="T43" fmla="*/ 23 h 57"/>
                <a:gd name="T44" fmla="*/ 16 w 214"/>
                <a:gd name="T4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57">
                  <a:moveTo>
                    <a:pt x="16" y="57"/>
                  </a:moveTo>
                  <a:lnTo>
                    <a:pt x="16" y="57"/>
                  </a:lnTo>
                  <a:lnTo>
                    <a:pt x="11" y="57"/>
                  </a:lnTo>
                  <a:lnTo>
                    <a:pt x="6" y="57"/>
                  </a:lnTo>
                  <a:lnTo>
                    <a:pt x="3" y="52"/>
                  </a:lnTo>
                  <a:lnTo>
                    <a:pt x="0" y="49"/>
                  </a:lnTo>
                  <a:lnTo>
                    <a:pt x="0" y="49"/>
                  </a:lnTo>
                  <a:lnTo>
                    <a:pt x="0" y="44"/>
                  </a:lnTo>
                  <a:lnTo>
                    <a:pt x="3" y="39"/>
                  </a:lnTo>
                  <a:lnTo>
                    <a:pt x="6" y="36"/>
                  </a:lnTo>
                  <a:lnTo>
                    <a:pt x="11" y="33"/>
                  </a:lnTo>
                  <a:lnTo>
                    <a:pt x="201" y="0"/>
                  </a:lnTo>
                  <a:lnTo>
                    <a:pt x="201" y="0"/>
                  </a:lnTo>
                  <a:lnTo>
                    <a:pt x="206" y="0"/>
                  </a:lnTo>
                  <a:lnTo>
                    <a:pt x="208" y="0"/>
                  </a:lnTo>
                  <a:lnTo>
                    <a:pt x="214" y="5"/>
                  </a:lnTo>
                  <a:lnTo>
                    <a:pt x="214" y="7"/>
                  </a:lnTo>
                  <a:lnTo>
                    <a:pt x="214" y="7"/>
                  </a:lnTo>
                  <a:lnTo>
                    <a:pt x="214" y="13"/>
                  </a:lnTo>
                  <a:lnTo>
                    <a:pt x="214" y="18"/>
                  </a:lnTo>
                  <a:lnTo>
                    <a:pt x="208" y="20"/>
                  </a:lnTo>
                  <a:lnTo>
                    <a:pt x="206" y="23"/>
                  </a:lnTo>
                  <a:lnTo>
                    <a:pt x="16" y="57"/>
                  </a:lnTo>
                  <a:close/>
                </a:path>
              </a:pathLst>
            </a:custGeom>
            <a:solidFill>
              <a:srgbClr val="FFFFFF"/>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20" name="Freeform 8"/>
            <p:cNvSpPr>
              <a:spLocks/>
            </p:cNvSpPr>
            <p:nvPr/>
          </p:nvSpPr>
          <p:spPr bwMode="auto">
            <a:xfrm>
              <a:off x="4597400" y="2071688"/>
              <a:ext cx="339725" cy="92075"/>
            </a:xfrm>
            <a:custGeom>
              <a:avLst/>
              <a:gdLst>
                <a:gd name="T0" fmla="*/ 16 w 214"/>
                <a:gd name="T1" fmla="*/ 58 h 58"/>
                <a:gd name="T2" fmla="*/ 16 w 214"/>
                <a:gd name="T3" fmla="*/ 58 h 58"/>
                <a:gd name="T4" fmla="*/ 11 w 214"/>
                <a:gd name="T5" fmla="*/ 58 h 58"/>
                <a:gd name="T6" fmla="*/ 6 w 214"/>
                <a:gd name="T7" fmla="*/ 58 h 58"/>
                <a:gd name="T8" fmla="*/ 3 w 214"/>
                <a:gd name="T9" fmla="*/ 52 h 58"/>
                <a:gd name="T10" fmla="*/ 0 w 214"/>
                <a:gd name="T11" fmla="*/ 50 h 58"/>
                <a:gd name="T12" fmla="*/ 0 w 214"/>
                <a:gd name="T13" fmla="*/ 50 h 58"/>
                <a:gd name="T14" fmla="*/ 0 w 214"/>
                <a:gd name="T15" fmla="*/ 45 h 58"/>
                <a:gd name="T16" fmla="*/ 3 w 214"/>
                <a:gd name="T17" fmla="*/ 39 h 58"/>
                <a:gd name="T18" fmla="*/ 6 w 214"/>
                <a:gd name="T19" fmla="*/ 37 h 58"/>
                <a:gd name="T20" fmla="*/ 11 w 214"/>
                <a:gd name="T21" fmla="*/ 34 h 58"/>
                <a:gd name="T22" fmla="*/ 201 w 214"/>
                <a:gd name="T23" fmla="*/ 0 h 58"/>
                <a:gd name="T24" fmla="*/ 201 w 214"/>
                <a:gd name="T25" fmla="*/ 0 h 58"/>
                <a:gd name="T26" fmla="*/ 206 w 214"/>
                <a:gd name="T27" fmla="*/ 0 h 58"/>
                <a:gd name="T28" fmla="*/ 208 w 214"/>
                <a:gd name="T29" fmla="*/ 0 h 58"/>
                <a:gd name="T30" fmla="*/ 214 w 214"/>
                <a:gd name="T31" fmla="*/ 6 h 58"/>
                <a:gd name="T32" fmla="*/ 214 w 214"/>
                <a:gd name="T33" fmla="*/ 8 h 58"/>
                <a:gd name="T34" fmla="*/ 214 w 214"/>
                <a:gd name="T35" fmla="*/ 8 h 58"/>
                <a:gd name="T36" fmla="*/ 214 w 214"/>
                <a:gd name="T37" fmla="*/ 13 h 58"/>
                <a:gd name="T38" fmla="*/ 214 w 214"/>
                <a:gd name="T39" fmla="*/ 19 h 58"/>
                <a:gd name="T40" fmla="*/ 208 w 214"/>
                <a:gd name="T41" fmla="*/ 21 h 58"/>
                <a:gd name="T42" fmla="*/ 206 w 214"/>
                <a:gd name="T43" fmla="*/ 24 h 58"/>
                <a:gd name="T44" fmla="*/ 16 w 214"/>
                <a:gd name="T4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58">
                  <a:moveTo>
                    <a:pt x="16" y="58"/>
                  </a:moveTo>
                  <a:lnTo>
                    <a:pt x="16" y="58"/>
                  </a:lnTo>
                  <a:lnTo>
                    <a:pt x="11" y="58"/>
                  </a:lnTo>
                  <a:lnTo>
                    <a:pt x="6" y="58"/>
                  </a:lnTo>
                  <a:lnTo>
                    <a:pt x="3" y="52"/>
                  </a:lnTo>
                  <a:lnTo>
                    <a:pt x="0" y="50"/>
                  </a:lnTo>
                  <a:lnTo>
                    <a:pt x="0" y="50"/>
                  </a:lnTo>
                  <a:lnTo>
                    <a:pt x="0" y="45"/>
                  </a:lnTo>
                  <a:lnTo>
                    <a:pt x="3" y="39"/>
                  </a:lnTo>
                  <a:lnTo>
                    <a:pt x="6" y="37"/>
                  </a:lnTo>
                  <a:lnTo>
                    <a:pt x="11" y="34"/>
                  </a:lnTo>
                  <a:lnTo>
                    <a:pt x="201" y="0"/>
                  </a:lnTo>
                  <a:lnTo>
                    <a:pt x="201" y="0"/>
                  </a:lnTo>
                  <a:lnTo>
                    <a:pt x="206" y="0"/>
                  </a:lnTo>
                  <a:lnTo>
                    <a:pt x="208" y="0"/>
                  </a:lnTo>
                  <a:lnTo>
                    <a:pt x="214" y="6"/>
                  </a:lnTo>
                  <a:lnTo>
                    <a:pt x="214" y="8"/>
                  </a:lnTo>
                  <a:lnTo>
                    <a:pt x="214" y="8"/>
                  </a:lnTo>
                  <a:lnTo>
                    <a:pt x="214" y="13"/>
                  </a:lnTo>
                  <a:lnTo>
                    <a:pt x="214" y="19"/>
                  </a:lnTo>
                  <a:lnTo>
                    <a:pt x="208" y="21"/>
                  </a:lnTo>
                  <a:lnTo>
                    <a:pt x="206" y="24"/>
                  </a:lnTo>
                  <a:lnTo>
                    <a:pt x="16" y="58"/>
                  </a:lnTo>
                  <a:close/>
                </a:path>
              </a:pathLst>
            </a:custGeom>
            <a:solidFill>
              <a:srgbClr val="FFFFFF"/>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21" name="Freeform 9"/>
            <p:cNvSpPr>
              <a:spLocks/>
            </p:cNvSpPr>
            <p:nvPr/>
          </p:nvSpPr>
          <p:spPr bwMode="auto">
            <a:xfrm>
              <a:off x="4597400" y="2166938"/>
              <a:ext cx="339725" cy="90487"/>
            </a:xfrm>
            <a:custGeom>
              <a:avLst/>
              <a:gdLst>
                <a:gd name="T0" fmla="*/ 16 w 214"/>
                <a:gd name="T1" fmla="*/ 57 h 57"/>
                <a:gd name="T2" fmla="*/ 16 w 214"/>
                <a:gd name="T3" fmla="*/ 57 h 57"/>
                <a:gd name="T4" fmla="*/ 11 w 214"/>
                <a:gd name="T5" fmla="*/ 57 h 57"/>
                <a:gd name="T6" fmla="*/ 6 w 214"/>
                <a:gd name="T7" fmla="*/ 57 h 57"/>
                <a:gd name="T8" fmla="*/ 3 w 214"/>
                <a:gd name="T9" fmla="*/ 52 h 57"/>
                <a:gd name="T10" fmla="*/ 0 w 214"/>
                <a:gd name="T11" fmla="*/ 50 h 57"/>
                <a:gd name="T12" fmla="*/ 0 w 214"/>
                <a:gd name="T13" fmla="*/ 50 h 57"/>
                <a:gd name="T14" fmla="*/ 0 w 214"/>
                <a:gd name="T15" fmla="*/ 44 h 57"/>
                <a:gd name="T16" fmla="*/ 3 w 214"/>
                <a:gd name="T17" fmla="*/ 39 h 57"/>
                <a:gd name="T18" fmla="*/ 6 w 214"/>
                <a:gd name="T19" fmla="*/ 37 h 57"/>
                <a:gd name="T20" fmla="*/ 11 w 214"/>
                <a:gd name="T21" fmla="*/ 34 h 57"/>
                <a:gd name="T22" fmla="*/ 201 w 214"/>
                <a:gd name="T23" fmla="*/ 0 h 57"/>
                <a:gd name="T24" fmla="*/ 201 w 214"/>
                <a:gd name="T25" fmla="*/ 0 h 57"/>
                <a:gd name="T26" fmla="*/ 206 w 214"/>
                <a:gd name="T27" fmla="*/ 0 h 57"/>
                <a:gd name="T28" fmla="*/ 208 w 214"/>
                <a:gd name="T29" fmla="*/ 0 h 57"/>
                <a:gd name="T30" fmla="*/ 214 w 214"/>
                <a:gd name="T31" fmla="*/ 5 h 57"/>
                <a:gd name="T32" fmla="*/ 214 w 214"/>
                <a:gd name="T33" fmla="*/ 8 h 57"/>
                <a:gd name="T34" fmla="*/ 214 w 214"/>
                <a:gd name="T35" fmla="*/ 8 h 57"/>
                <a:gd name="T36" fmla="*/ 214 w 214"/>
                <a:gd name="T37" fmla="*/ 13 h 57"/>
                <a:gd name="T38" fmla="*/ 214 w 214"/>
                <a:gd name="T39" fmla="*/ 18 h 57"/>
                <a:gd name="T40" fmla="*/ 208 w 214"/>
                <a:gd name="T41" fmla="*/ 21 h 57"/>
                <a:gd name="T42" fmla="*/ 206 w 214"/>
                <a:gd name="T43" fmla="*/ 24 h 57"/>
                <a:gd name="T44" fmla="*/ 16 w 214"/>
                <a:gd name="T4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57">
                  <a:moveTo>
                    <a:pt x="16" y="57"/>
                  </a:moveTo>
                  <a:lnTo>
                    <a:pt x="16" y="57"/>
                  </a:lnTo>
                  <a:lnTo>
                    <a:pt x="11" y="57"/>
                  </a:lnTo>
                  <a:lnTo>
                    <a:pt x="6" y="57"/>
                  </a:lnTo>
                  <a:lnTo>
                    <a:pt x="3" y="52"/>
                  </a:lnTo>
                  <a:lnTo>
                    <a:pt x="0" y="50"/>
                  </a:lnTo>
                  <a:lnTo>
                    <a:pt x="0" y="50"/>
                  </a:lnTo>
                  <a:lnTo>
                    <a:pt x="0" y="44"/>
                  </a:lnTo>
                  <a:lnTo>
                    <a:pt x="3" y="39"/>
                  </a:lnTo>
                  <a:lnTo>
                    <a:pt x="6" y="37"/>
                  </a:lnTo>
                  <a:lnTo>
                    <a:pt x="11" y="34"/>
                  </a:lnTo>
                  <a:lnTo>
                    <a:pt x="201" y="0"/>
                  </a:lnTo>
                  <a:lnTo>
                    <a:pt x="201" y="0"/>
                  </a:lnTo>
                  <a:lnTo>
                    <a:pt x="206" y="0"/>
                  </a:lnTo>
                  <a:lnTo>
                    <a:pt x="208" y="0"/>
                  </a:lnTo>
                  <a:lnTo>
                    <a:pt x="214" y="5"/>
                  </a:lnTo>
                  <a:lnTo>
                    <a:pt x="214" y="8"/>
                  </a:lnTo>
                  <a:lnTo>
                    <a:pt x="214" y="8"/>
                  </a:lnTo>
                  <a:lnTo>
                    <a:pt x="214" y="13"/>
                  </a:lnTo>
                  <a:lnTo>
                    <a:pt x="214" y="18"/>
                  </a:lnTo>
                  <a:lnTo>
                    <a:pt x="208" y="21"/>
                  </a:lnTo>
                  <a:lnTo>
                    <a:pt x="206" y="24"/>
                  </a:lnTo>
                  <a:lnTo>
                    <a:pt x="16" y="57"/>
                  </a:lnTo>
                  <a:close/>
                </a:path>
              </a:pathLst>
            </a:custGeom>
            <a:solidFill>
              <a:srgbClr val="FFFFFF"/>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22" name="Freeform 10"/>
            <p:cNvSpPr>
              <a:spLocks/>
            </p:cNvSpPr>
            <p:nvPr/>
          </p:nvSpPr>
          <p:spPr bwMode="auto">
            <a:xfrm>
              <a:off x="4597400" y="2262188"/>
              <a:ext cx="339725" cy="90487"/>
            </a:xfrm>
            <a:custGeom>
              <a:avLst/>
              <a:gdLst>
                <a:gd name="T0" fmla="*/ 16 w 214"/>
                <a:gd name="T1" fmla="*/ 57 h 57"/>
                <a:gd name="T2" fmla="*/ 16 w 214"/>
                <a:gd name="T3" fmla="*/ 57 h 57"/>
                <a:gd name="T4" fmla="*/ 11 w 214"/>
                <a:gd name="T5" fmla="*/ 57 h 57"/>
                <a:gd name="T6" fmla="*/ 6 w 214"/>
                <a:gd name="T7" fmla="*/ 57 h 57"/>
                <a:gd name="T8" fmla="*/ 3 w 214"/>
                <a:gd name="T9" fmla="*/ 52 h 57"/>
                <a:gd name="T10" fmla="*/ 0 w 214"/>
                <a:gd name="T11" fmla="*/ 49 h 57"/>
                <a:gd name="T12" fmla="*/ 0 w 214"/>
                <a:gd name="T13" fmla="*/ 49 h 57"/>
                <a:gd name="T14" fmla="*/ 0 w 214"/>
                <a:gd name="T15" fmla="*/ 44 h 57"/>
                <a:gd name="T16" fmla="*/ 3 w 214"/>
                <a:gd name="T17" fmla="*/ 39 h 57"/>
                <a:gd name="T18" fmla="*/ 6 w 214"/>
                <a:gd name="T19" fmla="*/ 36 h 57"/>
                <a:gd name="T20" fmla="*/ 11 w 214"/>
                <a:gd name="T21" fmla="*/ 34 h 57"/>
                <a:gd name="T22" fmla="*/ 201 w 214"/>
                <a:gd name="T23" fmla="*/ 0 h 57"/>
                <a:gd name="T24" fmla="*/ 201 w 214"/>
                <a:gd name="T25" fmla="*/ 0 h 57"/>
                <a:gd name="T26" fmla="*/ 206 w 214"/>
                <a:gd name="T27" fmla="*/ 0 h 57"/>
                <a:gd name="T28" fmla="*/ 208 w 214"/>
                <a:gd name="T29" fmla="*/ 0 h 57"/>
                <a:gd name="T30" fmla="*/ 214 w 214"/>
                <a:gd name="T31" fmla="*/ 5 h 57"/>
                <a:gd name="T32" fmla="*/ 214 w 214"/>
                <a:gd name="T33" fmla="*/ 8 h 57"/>
                <a:gd name="T34" fmla="*/ 214 w 214"/>
                <a:gd name="T35" fmla="*/ 8 h 57"/>
                <a:gd name="T36" fmla="*/ 214 w 214"/>
                <a:gd name="T37" fmla="*/ 13 h 57"/>
                <a:gd name="T38" fmla="*/ 214 w 214"/>
                <a:gd name="T39" fmla="*/ 18 h 57"/>
                <a:gd name="T40" fmla="*/ 208 w 214"/>
                <a:gd name="T41" fmla="*/ 21 h 57"/>
                <a:gd name="T42" fmla="*/ 206 w 214"/>
                <a:gd name="T43" fmla="*/ 23 h 57"/>
                <a:gd name="T44" fmla="*/ 16 w 214"/>
                <a:gd name="T4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4" h="57">
                  <a:moveTo>
                    <a:pt x="16" y="57"/>
                  </a:moveTo>
                  <a:lnTo>
                    <a:pt x="16" y="57"/>
                  </a:lnTo>
                  <a:lnTo>
                    <a:pt x="11" y="57"/>
                  </a:lnTo>
                  <a:lnTo>
                    <a:pt x="6" y="57"/>
                  </a:lnTo>
                  <a:lnTo>
                    <a:pt x="3" y="52"/>
                  </a:lnTo>
                  <a:lnTo>
                    <a:pt x="0" y="49"/>
                  </a:lnTo>
                  <a:lnTo>
                    <a:pt x="0" y="49"/>
                  </a:lnTo>
                  <a:lnTo>
                    <a:pt x="0" y="44"/>
                  </a:lnTo>
                  <a:lnTo>
                    <a:pt x="3" y="39"/>
                  </a:lnTo>
                  <a:lnTo>
                    <a:pt x="6" y="36"/>
                  </a:lnTo>
                  <a:lnTo>
                    <a:pt x="11" y="34"/>
                  </a:lnTo>
                  <a:lnTo>
                    <a:pt x="201" y="0"/>
                  </a:lnTo>
                  <a:lnTo>
                    <a:pt x="201" y="0"/>
                  </a:lnTo>
                  <a:lnTo>
                    <a:pt x="206" y="0"/>
                  </a:lnTo>
                  <a:lnTo>
                    <a:pt x="208" y="0"/>
                  </a:lnTo>
                  <a:lnTo>
                    <a:pt x="214" y="5"/>
                  </a:lnTo>
                  <a:lnTo>
                    <a:pt x="214" y="8"/>
                  </a:lnTo>
                  <a:lnTo>
                    <a:pt x="214" y="8"/>
                  </a:lnTo>
                  <a:lnTo>
                    <a:pt x="214" y="13"/>
                  </a:lnTo>
                  <a:lnTo>
                    <a:pt x="214" y="18"/>
                  </a:lnTo>
                  <a:lnTo>
                    <a:pt x="208" y="21"/>
                  </a:lnTo>
                  <a:lnTo>
                    <a:pt x="206" y="23"/>
                  </a:lnTo>
                  <a:lnTo>
                    <a:pt x="16" y="57"/>
                  </a:lnTo>
                  <a:close/>
                </a:path>
              </a:pathLst>
            </a:custGeom>
            <a:solidFill>
              <a:srgbClr val="FFFFFF"/>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23" name="Rectangle 11"/>
            <p:cNvSpPr>
              <a:spLocks noChangeArrowheads="1"/>
            </p:cNvSpPr>
            <p:nvPr/>
          </p:nvSpPr>
          <p:spPr bwMode="auto">
            <a:xfrm>
              <a:off x="4395788" y="1857375"/>
              <a:ext cx="727075" cy="82550"/>
            </a:xfrm>
            <a:prstGeom prst="rect">
              <a:avLst/>
            </a:prstGeom>
            <a:solidFill>
              <a:srgbClr val="FFFFFF"/>
            </a:solidFill>
            <a:ln w="7938">
              <a:solidFill>
                <a:srgbClr val="000000"/>
              </a:solidFill>
              <a:miter lim="800000"/>
              <a:headEnd/>
              <a:tailEnd/>
            </a:ln>
          </p:spPr>
          <p:txBody>
            <a:bodyPr/>
            <a:lstStyle/>
            <a:p>
              <a:endParaRPr lang="en-US" sz="2400" smtClean="0">
                <a:solidFill>
                  <a:srgbClr val="000000"/>
                </a:solidFill>
                <a:latin typeface="Times New Roman" pitchFamily="18" charset="0"/>
              </a:endParaRPr>
            </a:p>
          </p:txBody>
        </p:sp>
        <p:sp>
          <p:nvSpPr>
            <p:cNvPr id="13324" name="Rectangle 12"/>
            <p:cNvSpPr>
              <a:spLocks noChangeArrowheads="1"/>
            </p:cNvSpPr>
            <p:nvPr/>
          </p:nvSpPr>
          <p:spPr bwMode="auto">
            <a:xfrm>
              <a:off x="4697413" y="1939925"/>
              <a:ext cx="144462" cy="627063"/>
            </a:xfrm>
            <a:prstGeom prst="rect">
              <a:avLst/>
            </a:prstGeom>
            <a:solidFill>
              <a:srgbClr val="FFFFFF"/>
            </a:solidFill>
            <a:ln w="7938">
              <a:solidFill>
                <a:srgbClr val="000000"/>
              </a:solidFill>
              <a:miter lim="800000"/>
              <a:headEnd/>
              <a:tailEnd/>
            </a:ln>
          </p:spPr>
          <p:txBody>
            <a:bodyPr/>
            <a:lstStyle/>
            <a:p>
              <a:endParaRPr lang="en-US" sz="2400" smtClean="0">
                <a:solidFill>
                  <a:srgbClr val="000000"/>
                </a:solidFill>
                <a:latin typeface="Times New Roman" pitchFamily="18" charset="0"/>
              </a:endParaRPr>
            </a:p>
          </p:txBody>
        </p:sp>
        <p:sp>
          <p:nvSpPr>
            <p:cNvPr id="13325" name="Freeform 13"/>
            <p:cNvSpPr>
              <a:spLocks/>
            </p:cNvSpPr>
            <p:nvPr/>
          </p:nvSpPr>
          <p:spPr bwMode="auto">
            <a:xfrm>
              <a:off x="3938588" y="1547813"/>
              <a:ext cx="758825" cy="1250950"/>
            </a:xfrm>
            <a:custGeom>
              <a:avLst/>
              <a:gdLst>
                <a:gd name="T0" fmla="*/ 0 w 478"/>
                <a:gd name="T1" fmla="*/ 0 h 788"/>
                <a:gd name="T2" fmla="*/ 0 w 478"/>
                <a:gd name="T3" fmla="*/ 788 h 788"/>
                <a:gd name="T4" fmla="*/ 478 w 478"/>
                <a:gd name="T5" fmla="*/ 788 h 788"/>
                <a:gd name="T6" fmla="*/ 478 w 478"/>
                <a:gd name="T7" fmla="*/ 466 h 788"/>
                <a:gd name="T8" fmla="*/ 218 w 478"/>
                <a:gd name="T9" fmla="*/ 466 h 788"/>
                <a:gd name="T10" fmla="*/ 218 w 478"/>
                <a:gd name="T11" fmla="*/ 0 h 788"/>
                <a:gd name="T12" fmla="*/ 0 w 478"/>
                <a:gd name="T13" fmla="*/ 0 h 788"/>
              </a:gdLst>
              <a:ahLst/>
              <a:cxnLst>
                <a:cxn ang="0">
                  <a:pos x="T0" y="T1"/>
                </a:cxn>
                <a:cxn ang="0">
                  <a:pos x="T2" y="T3"/>
                </a:cxn>
                <a:cxn ang="0">
                  <a:pos x="T4" y="T5"/>
                </a:cxn>
                <a:cxn ang="0">
                  <a:pos x="T6" y="T7"/>
                </a:cxn>
                <a:cxn ang="0">
                  <a:pos x="T8" y="T9"/>
                </a:cxn>
                <a:cxn ang="0">
                  <a:pos x="T10" y="T11"/>
                </a:cxn>
                <a:cxn ang="0">
                  <a:pos x="T12" y="T13"/>
                </a:cxn>
              </a:cxnLst>
              <a:rect l="0" t="0" r="r" b="b"/>
              <a:pathLst>
                <a:path w="478" h="788">
                  <a:moveTo>
                    <a:pt x="0" y="0"/>
                  </a:moveTo>
                  <a:lnTo>
                    <a:pt x="0" y="788"/>
                  </a:lnTo>
                  <a:lnTo>
                    <a:pt x="478" y="788"/>
                  </a:lnTo>
                  <a:lnTo>
                    <a:pt x="478" y="466"/>
                  </a:lnTo>
                  <a:lnTo>
                    <a:pt x="218" y="466"/>
                  </a:lnTo>
                  <a:lnTo>
                    <a:pt x="218" y="0"/>
                  </a:lnTo>
                  <a:lnTo>
                    <a:pt x="0" y="0"/>
                  </a:lnTo>
                  <a:close/>
                </a:path>
              </a:pathLst>
            </a:custGeom>
            <a:solidFill>
              <a:srgbClr val="D9D9D9"/>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326" name="Line 14"/>
            <p:cNvSpPr>
              <a:spLocks noChangeShapeType="1"/>
            </p:cNvSpPr>
            <p:nvPr/>
          </p:nvSpPr>
          <p:spPr bwMode="auto">
            <a:xfrm>
              <a:off x="4217988" y="157321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27" name="Line 15"/>
            <p:cNvSpPr>
              <a:spLocks noChangeShapeType="1"/>
            </p:cNvSpPr>
            <p:nvPr/>
          </p:nvSpPr>
          <p:spPr bwMode="auto">
            <a:xfrm>
              <a:off x="4217988" y="1601788"/>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28" name="Line 16"/>
            <p:cNvSpPr>
              <a:spLocks noChangeShapeType="1"/>
            </p:cNvSpPr>
            <p:nvPr/>
          </p:nvSpPr>
          <p:spPr bwMode="auto">
            <a:xfrm>
              <a:off x="4217988" y="163036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29" name="Line 17"/>
            <p:cNvSpPr>
              <a:spLocks noChangeShapeType="1"/>
            </p:cNvSpPr>
            <p:nvPr/>
          </p:nvSpPr>
          <p:spPr bwMode="auto">
            <a:xfrm>
              <a:off x="4217988" y="1658938"/>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0" name="Line 18"/>
            <p:cNvSpPr>
              <a:spLocks noChangeShapeType="1"/>
            </p:cNvSpPr>
            <p:nvPr/>
          </p:nvSpPr>
          <p:spPr bwMode="auto">
            <a:xfrm>
              <a:off x="4217988" y="168910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1" name="Line 19"/>
            <p:cNvSpPr>
              <a:spLocks noChangeShapeType="1"/>
            </p:cNvSpPr>
            <p:nvPr/>
          </p:nvSpPr>
          <p:spPr bwMode="auto">
            <a:xfrm>
              <a:off x="4217988" y="171767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2" name="Line 20"/>
            <p:cNvSpPr>
              <a:spLocks noChangeShapeType="1"/>
            </p:cNvSpPr>
            <p:nvPr/>
          </p:nvSpPr>
          <p:spPr bwMode="auto">
            <a:xfrm>
              <a:off x="4217988" y="174625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3" name="Line 21"/>
            <p:cNvSpPr>
              <a:spLocks noChangeShapeType="1"/>
            </p:cNvSpPr>
            <p:nvPr/>
          </p:nvSpPr>
          <p:spPr bwMode="auto">
            <a:xfrm>
              <a:off x="4217988" y="177482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4" name="Line 22"/>
            <p:cNvSpPr>
              <a:spLocks noChangeShapeType="1"/>
            </p:cNvSpPr>
            <p:nvPr/>
          </p:nvSpPr>
          <p:spPr bwMode="auto">
            <a:xfrm>
              <a:off x="4217988" y="180340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5" name="Line 23"/>
            <p:cNvSpPr>
              <a:spLocks noChangeShapeType="1"/>
            </p:cNvSpPr>
            <p:nvPr/>
          </p:nvSpPr>
          <p:spPr bwMode="auto">
            <a:xfrm>
              <a:off x="4217988" y="183356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6" name="Line 24"/>
            <p:cNvSpPr>
              <a:spLocks noChangeShapeType="1"/>
            </p:cNvSpPr>
            <p:nvPr/>
          </p:nvSpPr>
          <p:spPr bwMode="auto">
            <a:xfrm>
              <a:off x="4217988" y="185737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7" name="Line 25"/>
            <p:cNvSpPr>
              <a:spLocks noChangeShapeType="1"/>
            </p:cNvSpPr>
            <p:nvPr/>
          </p:nvSpPr>
          <p:spPr bwMode="auto">
            <a:xfrm>
              <a:off x="4217988" y="188595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8" name="Line 26"/>
            <p:cNvSpPr>
              <a:spLocks noChangeShapeType="1"/>
            </p:cNvSpPr>
            <p:nvPr/>
          </p:nvSpPr>
          <p:spPr bwMode="auto">
            <a:xfrm>
              <a:off x="4217988" y="191611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39" name="Line 27"/>
            <p:cNvSpPr>
              <a:spLocks noChangeShapeType="1"/>
            </p:cNvSpPr>
            <p:nvPr/>
          </p:nvSpPr>
          <p:spPr bwMode="auto">
            <a:xfrm>
              <a:off x="4217988" y="1944688"/>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0" name="Line 28"/>
            <p:cNvSpPr>
              <a:spLocks noChangeShapeType="1"/>
            </p:cNvSpPr>
            <p:nvPr/>
          </p:nvSpPr>
          <p:spPr bwMode="auto">
            <a:xfrm>
              <a:off x="4217988" y="197326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1" name="Line 29"/>
            <p:cNvSpPr>
              <a:spLocks noChangeShapeType="1"/>
            </p:cNvSpPr>
            <p:nvPr/>
          </p:nvSpPr>
          <p:spPr bwMode="auto">
            <a:xfrm>
              <a:off x="4217988" y="2001838"/>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2" name="Line 30"/>
            <p:cNvSpPr>
              <a:spLocks noChangeShapeType="1"/>
            </p:cNvSpPr>
            <p:nvPr/>
          </p:nvSpPr>
          <p:spPr bwMode="auto">
            <a:xfrm>
              <a:off x="4217988" y="2030413"/>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3" name="Line 31"/>
            <p:cNvSpPr>
              <a:spLocks noChangeShapeType="1"/>
            </p:cNvSpPr>
            <p:nvPr/>
          </p:nvSpPr>
          <p:spPr bwMode="auto">
            <a:xfrm>
              <a:off x="4217988" y="206057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4" name="Line 32"/>
            <p:cNvSpPr>
              <a:spLocks noChangeShapeType="1"/>
            </p:cNvSpPr>
            <p:nvPr/>
          </p:nvSpPr>
          <p:spPr bwMode="auto">
            <a:xfrm>
              <a:off x="4217988" y="208915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5" name="Line 33"/>
            <p:cNvSpPr>
              <a:spLocks noChangeShapeType="1"/>
            </p:cNvSpPr>
            <p:nvPr/>
          </p:nvSpPr>
          <p:spPr bwMode="auto">
            <a:xfrm>
              <a:off x="4217988" y="211772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6" name="Line 34"/>
            <p:cNvSpPr>
              <a:spLocks noChangeShapeType="1"/>
            </p:cNvSpPr>
            <p:nvPr/>
          </p:nvSpPr>
          <p:spPr bwMode="auto">
            <a:xfrm>
              <a:off x="4217988" y="214312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7" name="Line 35"/>
            <p:cNvSpPr>
              <a:spLocks noChangeShapeType="1"/>
            </p:cNvSpPr>
            <p:nvPr/>
          </p:nvSpPr>
          <p:spPr bwMode="auto">
            <a:xfrm>
              <a:off x="4217988" y="217170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8" name="Line 36"/>
            <p:cNvSpPr>
              <a:spLocks noChangeShapeType="1"/>
            </p:cNvSpPr>
            <p:nvPr/>
          </p:nvSpPr>
          <p:spPr bwMode="auto">
            <a:xfrm>
              <a:off x="4217988" y="220027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49" name="Line 37"/>
            <p:cNvSpPr>
              <a:spLocks noChangeShapeType="1"/>
            </p:cNvSpPr>
            <p:nvPr/>
          </p:nvSpPr>
          <p:spPr bwMode="auto">
            <a:xfrm>
              <a:off x="4217988" y="2228850"/>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0" name="Line 38"/>
            <p:cNvSpPr>
              <a:spLocks noChangeShapeType="1"/>
            </p:cNvSpPr>
            <p:nvPr/>
          </p:nvSpPr>
          <p:spPr bwMode="auto">
            <a:xfrm>
              <a:off x="4217988" y="2257425"/>
              <a:ext cx="6667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1" name="Line 39"/>
            <p:cNvSpPr>
              <a:spLocks noChangeShapeType="1"/>
            </p:cNvSpPr>
            <p:nvPr/>
          </p:nvSpPr>
          <p:spPr bwMode="auto">
            <a:xfrm>
              <a:off x="4217988" y="2287588"/>
              <a:ext cx="6667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2" name="Line 40"/>
            <p:cNvSpPr>
              <a:spLocks noChangeShapeType="1"/>
            </p:cNvSpPr>
            <p:nvPr/>
          </p:nvSpPr>
          <p:spPr bwMode="auto">
            <a:xfrm>
              <a:off x="6859588" y="1844675"/>
              <a:ext cx="1587" cy="10112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3" name="Line 41"/>
            <p:cNvSpPr>
              <a:spLocks noChangeShapeType="1"/>
            </p:cNvSpPr>
            <p:nvPr/>
          </p:nvSpPr>
          <p:spPr bwMode="auto">
            <a:xfrm>
              <a:off x="6777038" y="2773363"/>
              <a:ext cx="208280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4" name="Line 42"/>
            <p:cNvSpPr>
              <a:spLocks noChangeShapeType="1"/>
            </p:cNvSpPr>
            <p:nvPr/>
          </p:nvSpPr>
          <p:spPr bwMode="auto">
            <a:xfrm>
              <a:off x="6859588" y="3103563"/>
              <a:ext cx="1587" cy="10239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5" name="Line 43"/>
            <p:cNvSpPr>
              <a:spLocks noChangeShapeType="1"/>
            </p:cNvSpPr>
            <p:nvPr/>
          </p:nvSpPr>
          <p:spPr bwMode="auto">
            <a:xfrm>
              <a:off x="6777038" y="4044950"/>
              <a:ext cx="21002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6" name="Line 44"/>
            <p:cNvSpPr>
              <a:spLocks noChangeShapeType="1"/>
            </p:cNvSpPr>
            <p:nvPr/>
          </p:nvSpPr>
          <p:spPr bwMode="auto">
            <a:xfrm>
              <a:off x="4408488" y="3162300"/>
              <a:ext cx="1587" cy="9652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7" name="Line 45"/>
            <p:cNvSpPr>
              <a:spLocks noChangeShapeType="1"/>
            </p:cNvSpPr>
            <p:nvPr/>
          </p:nvSpPr>
          <p:spPr bwMode="auto">
            <a:xfrm>
              <a:off x="3938588" y="4044950"/>
              <a:ext cx="18684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58" name="Freeform 46"/>
            <p:cNvSpPr>
              <a:spLocks/>
            </p:cNvSpPr>
            <p:nvPr/>
          </p:nvSpPr>
          <p:spPr bwMode="auto">
            <a:xfrm>
              <a:off x="3938588" y="3487738"/>
              <a:ext cx="1798637" cy="554037"/>
            </a:xfrm>
            <a:custGeom>
              <a:avLst/>
              <a:gdLst>
                <a:gd name="T0" fmla="*/ 1133 w 1133"/>
                <a:gd name="T1" fmla="*/ 0 h 349"/>
                <a:gd name="T2" fmla="*/ 296 w 1133"/>
                <a:gd name="T3" fmla="*/ 0 h 349"/>
                <a:gd name="T4" fmla="*/ 296 w 1133"/>
                <a:gd name="T5" fmla="*/ 349 h 349"/>
                <a:gd name="T6" fmla="*/ 0 w 1133"/>
                <a:gd name="T7" fmla="*/ 349 h 349"/>
              </a:gdLst>
              <a:ahLst/>
              <a:cxnLst>
                <a:cxn ang="0">
                  <a:pos x="T0" y="T1"/>
                </a:cxn>
                <a:cxn ang="0">
                  <a:pos x="T2" y="T3"/>
                </a:cxn>
                <a:cxn ang="0">
                  <a:pos x="T4" y="T5"/>
                </a:cxn>
                <a:cxn ang="0">
                  <a:pos x="T6" y="T7"/>
                </a:cxn>
              </a:cxnLst>
              <a:rect l="0" t="0" r="r" b="b"/>
              <a:pathLst>
                <a:path w="1133" h="349">
                  <a:moveTo>
                    <a:pt x="1133" y="0"/>
                  </a:moveTo>
                  <a:lnTo>
                    <a:pt x="296" y="0"/>
                  </a:lnTo>
                  <a:lnTo>
                    <a:pt x="296" y="349"/>
                  </a:lnTo>
                  <a:lnTo>
                    <a:pt x="0" y="349"/>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359" name="Line 47"/>
            <p:cNvSpPr>
              <a:spLocks noChangeShapeType="1"/>
            </p:cNvSpPr>
            <p:nvPr/>
          </p:nvSpPr>
          <p:spPr bwMode="auto">
            <a:xfrm>
              <a:off x="4408488" y="4568825"/>
              <a:ext cx="1587" cy="11890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0" name="Line 48"/>
            <p:cNvSpPr>
              <a:spLocks noChangeShapeType="1"/>
            </p:cNvSpPr>
            <p:nvPr/>
          </p:nvSpPr>
          <p:spPr bwMode="auto">
            <a:xfrm>
              <a:off x="3938588" y="5675313"/>
              <a:ext cx="18684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1" name="Line 49"/>
            <p:cNvSpPr>
              <a:spLocks noChangeShapeType="1"/>
            </p:cNvSpPr>
            <p:nvPr/>
          </p:nvSpPr>
          <p:spPr bwMode="auto">
            <a:xfrm>
              <a:off x="4408488"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2" name="Line 50"/>
            <p:cNvSpPr>
              <a:spLocks noChangeShapeType="1"/>
            </p:cNvSpPr>
            <p:nvPr/>
          </p:nvSpPr>
          <p:spPr bwMode="auto">
            <a:xfrm>
              <a:off x="4540250"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3" name="Line 51"/>
            <p:cNvSpPr>
              <a:spLocks noChangeShapeType="1"/>
            </p:cNvSpPr>
            <p:nvPr/>
          </p:nvSpPr>
          <p:spPr bwMode="auto">
            <a:xfrm>
              <a:off x="4672013" y="5053013"/>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4" name="Line 52"/>
            <p:cNvSpPr>
              <a:spLocks noChangeShapeType="1"/>
            </p:cNvSpPr>
            <p:nvPr/>
          </p:nvSpPr>
          <p:spPr bwMode="auto">
            <a:xfrm>
              <a:off x="4803775" y="5053013"/>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5" name="Line 53"/>
            <p:cNvSpPr>
              <a:spLocks noChangeShapeType="1"/>
            </p:cNvSpPr>
            <p:nvPr/>
          </p:nvSpPr>
          <p:spPr bwMode="auto">
            <a:xfrm>
              <a:off x="4937125"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6" name="Line 54"/>
            <p:cNvSpPr>
              <a:spLocks noChangeShapeType="1"/>
            </p:cNvSpPr>
            <p:nvPr/>
          </p:nvSpPr>
          <p:spPr bwMode="auto">
            <a:xfrm>
              <a:off x="5068888"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7" name="Line 55"/>
            <p:cNvSpPr>
              <a:spLocks noChangeShapeType="1"/>
            </p:cNvSpPr>
            <p:nvPr/>
          </p:nvSpPr>
          <p:spPr bwMode="auto">
            <a:xfrm>
              <a:off x="5200650"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8" name="Line 56"/>
            <p:cNvSpPr>
              <a:spLocks noChangeShapeType="1"/>
            </p:cNvSpPr>
            <p:nvPr/>
          </p:nvSpPr>
          <p:spPr bwMode="auto">
            <a:xfrm>
              <a:off x="5332413" y="505301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69" name="Line 57"/>
            <p:cNvSpPr>
              <a:spLocks noChangeShapeType="1"/>
            </p:cNvSpPr>
            <p:nvPr/>
          </p:nvSpPr>
          <p:spPr bwMode="auto">
            <a:xfrm>
              <a:off x="5464175" y="5053013"/>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0" name="Line 58"/>
            <p:cNvSpPr>
              <a:spLocks noChangeShapeType="1"/>
            </p:cNvSpPr>
            <p:nvPr/>
          </p:nvSpPr>
          <p:spPr bwMode="auto">
            <a:xfrm>
              <a:off x="5595938" y="5053013"/>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1" name="Line 59"/>
            <p:cNvSpPr>
              <a:spLocks noChangeShapeType="1"/>
            </p:cNvSpPr>
            <p:nvPr/>
          </p:nvSpPr>
          <p:spPr bwMode="auto">
            <a:xfrm>
              <a:off x="5729288" y="5053013"/>
              <a:ext cx="79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2" name="Line 60"/>
            <p:cNvSpPr>
              <a:spLocks noChangeShapeType="1"/>
            </p:cNvSpPr>
            <p:nvPr/>
          </p:nvSpPr>
          <p:spPr bwMode="auto">
            <a:xfrm flipV="1">
              <a:off x="6859588" y="1947863"/>
              <a:ext cx="898525" cy="82550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3" name="Freeform 61"/>
            <p:cNvSpPr>
              <a:spLocks/>
            </p:cNvSpPr>
            <p:nvPr/>
          </p:nvSpPr>
          <p:spPr bwMode="auto">
            <a:xfrm>
              <a:off x="6854825" y="3471863"/>
              <a:ext cx="1127125" cy="519112"/>
            </a:xfrm>
            <a:custGeom>
              <a:avLst/>
              <a:gdLst>
                <a:gd name="T0" fmla="*/ 0 w 710"/>
                <a:gd name="T1" fmla="*/ 0 h 327"/>
                <a:gd name="T2" fmla="*/ 385 w 710"/>
                <a:gd name="T3" fmla="*/ 0 h 327"/>
                <a:gd name="T4" fmla="*/ 385 w 710"/>
                <a:gd name="T5" fmla="*/ 0 h 327"/>
                <a:gd name="T6" fmla="*/ 408 w 710"/>
                <a:gd name="T7" fmla="*/ 0 h 327"/>
                <a:gd name="T8" fmla="*/ 434 w 710"/>
                <a:gd name="T9" fmla="*/ 2 h 327"/>
                <a:gd name="T10" fmla="*/ 450 w 710"/>
                <a:gd name="T11" fmla="*/ 8 h 327"/>
                <a:gd name="T12" fmla="*/ 463 w 710"/>
                <a:gd name="T13" fmla="*/ 13 h 327"/>
                <a:gd name="T14" fmla="*/ 478 w 710"/>
                <a:gd name="T15" fmla="*/ 23 h 327"/>
                <a:gd name="T16" fmla="*/ 497 w 710"/>
                <a:gd name="T17" fmla="*/ 34 h 327"/>
                <a:gd name="T18" fmla="*/ 515 w 710"/>
                <a:gd name="T19" fmla="*/ 52 h 327"/>
                <a:gd name="T20" fmla="*/ 536 w 710"/>
                <a:gd name="T21" fmla="*/ 73 h 327"/>
                <a:gd name="T22" fmla="*/ 559 w 710"/>
                <a:gd name="T23" fmla="*/ 99 h 327"/>
                <a:gd name="T24" fmla="*/ 585 w 710"/>
                <a:gd name="T25" fmla="*/ 130 h 327"/>
                <a:gd name="T26" fmla="*/ 611 w 710"/>
                <a:gd name="T27" fmla="*/ 169 h 327"/>
                <a:gd name="T28" fmla="*/ 642 w 710"/>
                <a:gd name="T29" fmla="*/ 213 h 327"/>
                <a:gd name="T30" fmla="*/ 673 w 710"/>
                <a:gd name="T31" fmla="*/ 265 h 327"/>
                <a:gd name="T32" fmla="*/ 710 w 710"/>
                <a:gd name="T33"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0" h="327">
                  <a:moveTo>
                    <a:pt x="0" y="0"/>
                  </a:moveTo>
                  <a:lnTo>
                    <a:pt x="385" y="0"/>
                  </a:lnTo>
                  <a:lnTo>
                    <a:pt x="385" y="0"/>
                  </a:lnTo>
                  <a:lnTo>
                    <a:pt x="408" y="0"/>
                  </a:lnTo>
                  <a:lnTo>
                    <a:pt x="434" y="2"/>
                  </a:lnTo>
                  <a:lnTo>
                    <a:pt x="450" y="8"/>
                  </a:lnTo>
                  <a:lnTo>
                    <a:pt x="463" y="13"/>
                  </a:lnTo>
                  <a:lnTo>
                    <a:pt x="478" y="23"/>
                  </a:lnTo>
                  <a:lnTo>
                    <a:pt x="497" y="34"/>
                  </a:lnTo>
                  <a:lnTo>
                    <a:pt x="515" y="52"/>
                  </a:lnTo>
                  <a:lnTo>
                    <a:pt x="536" y="73"/>
                  </a:lnTo>
                  <a:lnTo>
                    <a:pt x="559" y="99"/>
                  </a:lnTo>
                  <a:lnTo>
                    <a:pt x="585" y="130"/>
                  </a:lnTo>
                  <a:lnTo>
                    <a:pt x="611" y="169"/>
                  </a:lnTo>
                  <a:lnTo>
                    <a:pt x="642" y="213"/>
                  </a:lnTo>
                  <a:lnTo>
                    <a:pt x="673" y="265"/>
                  </a:lnTo>
                  <a:lnTo>
                    <a:pt x="710" y="32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374" name="Freeform 62"/>
            <p:cNvSpPr>
              <a:spLocks/>
            </p:cNvSpPr>
            <p:nvPr/>
          </p:nvSpPr>
          <p:spPr bwMode="auto">
            <a:xfrm>
              <a:off x="7164388" y="3286125"/>
              <a:ext cx="817562" cy="704850"/>
            </a:xfrm>
            <a:custGeom>
              <a:avLst/>
              <a:gdLst>
                <a:gd name="T0" fmla="*/ 63 w 515"/>
                <a:gd name="T1" fmla="*/ 117 h 444"/>
                <a:gd name="T2" fmla="*/ 63 w 515"/>
                <a:gd name="T3" fmla="*/ 117 h 444"/>
                <a:gd name="T4" fmla="*/ 94 w 515"/>
                <a:gd name="T5" fmla="*/ 114 h 444"/>
                <a:gd name="T6" fmla="*/ 112 w 515"/>
                <a:gd name="T7" fmla="*/ 109 h 444"/>
                <a:gd name="T8" fmla="*/ 133 w 515"/>
                <a:gd name="T9" fmla="*/ 104 h 444"/>
                <a:gd name="T10" fmla="*/ 156 w 515"/>
                <a:gd name="T11" fmla="*/ 91 h 444"/>
                <a:gd name="T12" fmla="*/ 187 w 515"/>
                <a:gd name="T13" fmla="*/ 73 h 444"/>
                <a:gd name="T14" fmla="*/ 224 w 515"/>
                <a:gd name="T15" fmla="*/ 49 h 444"/>
                <a:gd name="T16" fmla="*/ 268 w 515"/>
                <a:gd name="T17" fmla="*/ 18 h 444"/>
                <a:gd name="T18" fmla="*/ 268 w 515"/>
                <a:gd name="T19" fmla="*/ 18 h 444"/>
                <a:gd name="T20" fmla="*/ 286 w 515"/>
                <a:gd name="T21" fmla="*/ 5 h 444"/>
                <a:gd name="T22" fmla="*/ 304 w 515"/>
                <a:gd name="T23" fmla="*/ 0 h 444"/>
                <a:gd name="T24" fmla="*/ 322 w 515"/>
                <a:gd name="T25" fmla="*/ 0 h 444"/>
                <a:gd name="T26" fmla="*/ 330 w 515"/>
                <a:gd name="T27" fmla="*/ 2 h 444"/>
                <a:gd name="T28" fmla="*/ 338 w 515"/>
                <a:gd name="T29" fmla="*/ 8 h 444"/>
                <a:gd name="T30" fmla="*/ 354 w 515"/>
                <a:gd name="T31" fmla="*/ 21 h 444"/>
                <a:gd name="T32" fmla="*/ 364 w 515"/>
                <a:gd name="T33" fmla="*/ 39 h 444"/>
                <a:gd name="T34" fmla="*/ 374 w 515"/>
                <a:gd name="T35" fmla="*/ 65 h 444"/>
                <a:gd name="T36" fmla="*/ 382 w 515"/>
                <a:gd name="T37" fmla="*/ 99 h 444"/>
                <a:gd name="T38" fmla="*/ 382 w 515"/>
                <a:gd name="T39" fmla="*/ 99 h 444"/>
                <a:gd name="T40" fmla="*/ 387 w 515"/>
                <a:gd name="T41" fmla="*/ 130 h 444"/>
                <a:gd name="T42" fmla="*/ 398 w 515"/>
                <a:gd name="T43" fmla="*/ 166 h 444"/>
                <a:gd name="T44" fmla="*/ 411 w 515"/>
                <a:gd name="T45" fmla="*/ 208 h 444"/>
                <a:gd name="T46" fmla="*/ 426 w 515"/>
                <a:gd name="T47" fmla="*/ 255 h 444"/>
                <a:gd name="T48" fmla="*/ 445 w 515"/>
                <a:gd name="T49" fmla="*/ 301 h 444"/>
                <a:gd name="T50" fmla="*/ 465 w 515"/>
                <a:gd name="T51" fmla="*/ 348 h 444"/>
                <a:gd name="T52" fmla="*/ 489 w 515"/>
                <a:gd name="T53" fmla="*/ 398 h 444"/>
                <a:gd name="T54" fmla="*/ 515 w 515"/>
                <a:gd name="T55" fmla="*/ 444 h 444"/>
                <a:gd name="T56" fmla="*/ 515 w 515"/>
                <a:gd name="T57" fmla="*/ 444 h 444"/>
                <a:gd name="T58" fmla="*/ 447 w 515"/>
                <a:gd name="T59" fmla="*/ 366 h 444"/>
                <a:gd name="T60" fmla="*/ 385 w 515"/>
                <a:gd name="T61" fmla="*/ 301 h 444"/>
                <a:gd name="T62" fmla="*/ 354 w 515"/>
                <a:gd name="T63" fmla="*/ 270 h 444"/>
                <a:gd name="T64" fmla="*/ 322 w 515"/>
                <a:gd name="T65" fmla="*/ 244 h 444"/>
                <a:gd name="T66" fmla="*/ 291 w 515"/>
                <a:gd name="T67" fmla="*/ 221 h 444"/>
                <a:gd name="T68" fmla="*/ 263 w 515"/>
                <a:gd name="T69" fmla="*/ 197 h 444"/>
                <a:gd name="T70" fmla="*/ 231 w 515"/>
                <a:gd name="T71" fmla="*/ 179 h 444"/>
                <a:gd name="T72" fmla="*/ 200 w 515"/>
                <a:gd name="T73" fmla="*/ 164 h 444"/>
                <a:gd name="T74" fmla="*/ 169 w 515"/>
                <a:gd name="T75" fmla="*/ 148 h 444"/>
                <a:gd name="T76" fmla="*/ 138 w 515"/>
                <a:gd name="T77" fmla="*/ 138 h 444"/>
                <a:gd name="T78" fmla="*/ 104 w 515"/>
                <a:gd name="T79" fmla="*/ 130 h 444"/>
                <a:gd name="T80" fmla="*/ 70 w 515"/>
                <a:gd name="T81" fmla="*/ 122 h 444"/>
                <a:gd name="T82" fmla="*/ 37 w 515"/>
                <a:gd name="T83" fmla="*/ 119 h 444"/>
                <a:gd name="T84" fmla="*/ 0 w 515"/>
                <a:gd name="T85" fmla="*/ 11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444">
                  <a:moveTo>
                    <a:pt x="63" y="117"/>
                  </a:moveTo>
                  <a:lnTo>
                    <a:pt x="63" y="117"/>
                  </a:lnTo>
                  <a:lnTo>
                    <a:pt x="94" y="114"/>
                  </a:lnTo>
                  <a:lnTo>
                    <a:pt x="112" y="109"/>
                  </a:lnTo>
                  <a:lnTo>
                    <a:pt x="133" y="104"/>
                  </a:lnTo>
                  <a:lnTo>
                    <a:pt x="156" y="91"/>
                  </a:lnTo>
                  <a:lnTo>
                    <a:pt x="187" y="73"/>
                  </a:lnTo>
                  <a:lnTo>
                    <a:pt x="224" y="49"/>
                  </a:lnTo>
                  <a:lnTo>
                    <a:pt x="268" y="18"/>
                  </a:lnTo>
                  <a:lnTo>
                    <a:pt x="268" y="18"/>
                  </a:lnTo>
                  <a:lnTo>
                    <a:pt x="286" y="5"/>
                  </a:lnTo>
                  <a:lnTo>
                    <a:pt x="304" y="0"/>
                  </a:lnTo>
                  <a:lnTo>
                    <a:pt x="322" y="0"/>
                  </a:lnTo>
                  <a:lnTo>
                    <a:pt x="330" y="2"/>
                  </a:lnTo>
                  <a:lnTo>
                    <a:pt x="338" y="8"/>
                  </a:lnTo>
                  <a:lnTo>
                    <a:pt x="354" y="21"/>
                  </a:lnTo>
                  <a:lnTo>
                    <a:pt x="364" y="39"/>
                  </a:lnTo>
                  <a:lnTo>
                    <a:pt x="374" y="65"/>
                  </a:lnTo>
                  <a:lnTo>
                    <a:pt x="382" y="99"/>
                  </a:lnTo>
                  <a:lnTo>
                    <a:pt x="382" y="99"/>
                  </a:lnTo>
                  <a:lnTo>
                    <a:pt x="387" y="130"/>
                  </a:lnTo>
                  <a:lnTo>
                    <a:pt x="398" y="166"/>
                  </a:lnTo>
                  <a:lnTo>
                    <a:pt x="411" y="208"/>
                  </a:lnTo>
                  <a:lnTo>
                    <a:pt x="426" y="255"/>
                  </a:lnTo>
                  <a:lnTo>
                    <a:pt x="445" y="301"/>
                  </a:lnTo>
                  <a:lnTo>
                    <a:pt x="465" y="348"/>
                  </a:lnTo>
                  <a:lnTo>
                    <a:pt x="489" y="398"/>
                  </a:lnTo>
                  <a:lnTo>
                    <a:pt x="515" y="444"/>
                  </a:lnTo>
                  <a:lnTo>
                    <a:pt x="515" y="444"/>
                  </a:lnTo>
                  <a:lnTo>
                    <a:pt x="447" y="366"/>
                  </a:lnTo>
                  <a:lnTo>
                    <a:pt x="385" y="301"/>
                  </a:lnTo>
                  <a:lnTo>
                    <a:pt x="354" y="270"/>
                  </a:lnTo>
                  <a:lnTo>
                    <a:pt x="322" y="244"/>
                  </a:lnTo>
                  <a:lnTo>
                    <a:pt x="291" y="221"/>
                  </a:lnTo>
                  <a:lnTo>
                    <a:pt x="263" y="197"/>
                  </a:lnTo>
                  <a:lnTo>
                    <a:pt x="231" y="179"/>
                  </a:lnTo>
                  <a:lnTo>
                    <a:pt x="200" y="164"/>
                  </a:lnTo>
                  <a:lnTo>
                    <a:pt x="169" y="148"/>
                  </a:lnTo>
                  <a:lnTo>
                    <a:pt x="138" y="138"/>
                  </a:lnTo>
                  <a:lnTo>
                    <a:pt x="104" y="130"/>
                  </a:lnTo>
                  <a:lnTo>
                    <a:pt x="70" y="122"/>
                  </a:lnTo>
                  <a:lnTo>
                    <a:pt x="37" y="119"/>
                  </a:lnTo>
                  <a:lnTo>
                    <a:pt x="0" y="11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375" name="Line 63"/>
            <p:cNvSpPr>
              <a:spLocks noChangeShapeType="1"/>
            </p:cNvSpPr>
            <p:nvPr/>
          </p:nvSpPr>
          <p:spPr bwMode="auto">
            <a:xfrm>
              <a:off x="7469188" y="3471863"/>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6" name="Line 64"/>
            <p:cNvSpPr>
              <a:spLocks noChangeShapeType="1"/>
            </p:cNvSpPr>
            <p:nvPr/>
          </p:nvSpPr>
          <p:spPr bwMode="auto">
            <a:xfrm>
              <a:off x="7602538"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7" name="Line 65"/>
            <p:cNvSpPr>
              <a:spLocks noChangeShapeType="1"/>
            </p:cNvSpPr>
            <p:nvPr/>
          </p:nvSpPr>
          <p:spPr bwMode="auto">
            <a:xfrm>
              <a:off x="7734300"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8" name="Line 66"/>
            <p:cNvSpPr>
              <a:spLocks noChangeShapeType="1"/>
            </p:cNvSpPr>
            <p:nvPr/>
          </p:nvSpPr>
          <p:spPr bwMode="auto">
            <a:xfrm>
              <a:off x="7866063"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79" name="Line 67"/>
            <p:cNvSpPr>
              <a:spLocks noChangeShapeType="1"/>
            </p:cNvSpPr>
            <p:nvPr/>
          </p:nvSpPr>
          <p:spPr bwMode="auto">
            <a:xfrm>
              <a:off x="7997825" y="3471863"/>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0" name="Line 68"/>
            <p:cNvSpPr>
              <a:spLocks noChangeShapeType="1"/>
            </p:cNvSpPr>
            <p:nvPr/>
          </p:nvSpPr>
          <p:spPr bwMode="auto">
            <a:xfrm>
              <a:off x="8129588" y="3471863"/>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1" name="Line 69"/>
            <p:cNvSpPr>
              <a:spLocks noChangeShapeType="1"/>
            </p:cNvSpPr>
            <p:nvPr/>
          </p:nvSpPr>
          <p:spPr bwMode="auto">
            <a:xfrm>
              <a:off x="8262938"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2" name="Line 70"/>
            <p:cNvSpPr>
              <a:spLocks noChangeShapeType="1"/>
            </p:cNvSpPr>
            <p:nvPr/>
          </p:nvSpPr>
          <p:spPr bwMode="auto">
            <a:xfrm>
              <a:off x="8394700"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3" name="Line 71"/>
            <p:cNvSpPr>
              <a:spLocks noChangeShapeType="1"/>
            </p:cNvSpPr>
            <p:nvPr/>
          </p:nvSpPr>
          <p:spPr bwMode="auto">
            <a:xfrm>
              <a:off x="8526463"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4" name="Line 72"/>
            <p:cNvSpPr>
              <a:spLocks noChangeShapeType="1"/>
            </p:cNvSpPr>
            <p:nvPr/>
          </p:nvSpPr>
          <p:spPr bwMode="auto">
            <a:xfrm>
              <a:off x="8658225" y="3471863"/>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5" name="Line 73"/>
            <p:cNvSpPr>
              <a:spLocks noChangeShapeType="1"/>
            </p:cNvSpPr>
            <p:nvPr/>
          </p:nvSpPr>
          <p:spPr bwMode="auto">
            <a:xfrm>
              <a:off x="8786813" y="3471863"/>
              <a:ext cx="857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6" name="Line 74"/>
            <p:cNvSpPr>
              <a:spLocks noChangeShapeType="1"/>
            </p:cNvSpPr>
            <p:nvPr/>
          </p:nvSpPr>
          <p:spPr bwMode="auto">
            <a:xfrm>
              <a:off x="6859588" y="4495800"/>
              <a:ext cx="1587" cy="12461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7" name="Line 75"/>
            <p:cNvSpPr>
              <a:spLocks noChangeShapeType="1"/>
            </p:cNvSpPr>
            <p:nvPr/>
          </p:nvSpPr>
          <p:spPr bwMode="auto">
            <a:xfrm>
              <a:off x="6759575" y="5659438"/>
              <a:ext cx="21177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8" name="Line 76"/>
            <p:cNvSpPr>
              <a:spLocks noChangeShapeType="1"/>
            </p:cNvSpPr>
            <p:nvPr/>
          </p:nvSpPr>
          <p:spPr bwMode="auto">
            <a:xfrm>
              <a:off x="6859588"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89" name="Line 77"/>
            <p:cNvSpPr>
              <a:spLocks noChangeShapeType="1"/>
            </p:cNvSpPr>
            <p:nvPr/>
          </p:nvSpPr>
          <p:spPr bwMode="auto">
            <a:xfrm>
              <a:off x="6991350"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0" name="Line 78"/>
            <p:cNvSpPr>
              <a:spLocks noChangeShapeType="1"/>
            </p:cNvSpPr>
            <p:nvPr/>
          </p:nvSpPr>
          <p:spPr bwMode="auto">
            <a:xfrm>
              <a:off x="7123113" y="5138738"/>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1" name="Line 79"/>
            <p:cNvSpPr>
              <a:spLocks noChangeShapeType="1"/>
            </p:cNvSpPr>
            <p:nvPr/>
          </p:nvSpPr>
          <p:spPr bwMode="auto">
            <a:xfrm>
              <a:off x="7254875" y="5138738"/>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2" name="Line 80"/>
            <p:cNvSpPr>
              <a:spLocks noChangeShapeType="1"/>
            </p:cNvSpPr>
            <p:nvPr/>
          </p:nvSpPr>
          <p:spPr bwMode="auto">
            <a:xfrm>
              <a:off x="7388225"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3" name="Line 81"/>
            <p:cNvSpPr>
              <a:spLocks noChangeShapeType="1"/>
            </p:cNvSpPr>
            <p:nvPr/>
          </p:nvSpPr>
          <p:spPr bwMode="auto">
            <a:xfrm>
              <a:off x="7519988"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4" name="Line 82"/>
            <p:cNvSpPr>
              <a:spLocks noChangeShapeType="1"/>
            </p:cNvSpPr>
            <p:nvPr/>
          </p:nvSpPr>
          <p:spPr bwMode="auto">
            <a:xfrm>
              <a:off x="7651750"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5" name="Line 83"/>
            <p:cNvSpPr>
              <a:spLocks noChangeShapeType="1"/>
            </p:cNvSpPr>
            <p:nvPr/>
          </p:nvSpPr>
          <p:spPr bwMode="auto">
            <a:xfrm>
              <a:off x="7783513"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6" name="Line 84"/>
            <p:cNvSpPr>
              <a:spLocks noChangeShapeType="1"/>
            </p:cNvSpPr>
            <p:nvPr/>
          </p:nvSpPr>
          <p:spPr bwMode="auto">
            <a:xfrm>
              <a:off x="7915275" y="5138738"/>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7" name="Line 85"/>
            <p:cNvSpPr>
              <a:spLocks noChangeShapeType="1"/>
            </p:cNvSpPr>
            <p:nvPr/>
          </p:nvSpPr>
          <p:spPr bwMode="auto">
            <a:xfrm>
              <a:off x="8047038" y="5138738"/>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8" name="Line 86"/>
            <p:cNvSpPr>
              <a:spLocks noChangeShapeType="1"/>
            </p:cNvSpPr>
            <p:nvPr/>
          </p:nvSpPr>
          <p:spPr bwMode="auto">
            <a:xfrm>
              <a:off x="8180388"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399" name="Line 87"/>
            <p:cNvSpPr>
              <a:spLocks noChangeShapeType="1"/>
            </p:cNvSpPr>
            <p:nvPr/>
          </p:nvSpPr>
          <p:spPr bwMode="auto">
            <a:xfrm>
              <a:off x="8312150"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0" name="Line 88"/>
            <p:cNvSpPr>
              <a:spLocks noChangeShapeType="1"/>
            </p:cNvSpPr>
            <p:nvPr/>
          </p:nvSpPr>
          <p:spPr bwMode="auto">
            <a:xfrm>
              <a:off x="8443913"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1" name="Line 89"/>
            <p:cNvSpPr>
              <a:spLocks noChangeShapeType="1"/>
            </p:cNvSpPr>
            <p:nvPr/>
          </p:nvSpPr>
          <p:spPr bwMode="auto">
            <a:xfrm>
              <a:off x="8575675" y="5138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2" name="Line 90"/>
            <p:cNvSpPr>
              <a:spLocks noChangeShapeType="1"/>
            </p:cNvSpPr>
            <p:nvPr/>
          </p:nvSpPr>
          <p:spPr bwMode="auto">
            <a:xfrm>
              <a:off x="8707438" y="5138738"/>
              <a:ext cx="100012"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3" name="Line 91"/>
            <p:cNvSpPr>
              <a:spLocks noChangeShapeType="1"/>
            </p:cNvSpPr>
            <p:nvPr/>
          </p:nvSpPr>
          <p:spPr bwMode="auto">
            <a:xfrm>
              <a:off x="8839200" y="5138738"/>
              <a:ext cx="33338"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4" name="Line 92"/>
            <p:cNvSpPr>
              <a:spLocks noChangeShapeType="1"/>
            </p:cNvSpPr>
            <p:nvPr/>
          </p:nvSpPr>
          <p:spPr bwMode="auto">
            <a:xfrm>
              <a:off x="6859588" y="4651375"/>
              <a:ext cx="20129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5" name="Freeform 93"/>
            <p:cNvSpPr>
              <a:spLocks/>
            </p:cNvSpPr>
            <p:nvPr/>
          </p:nvSpPr>
          <p:spPr bwMode="auto">
            <a:xfrm>
              <a:off x="4416425" y="4908550"/>
              <a:ext cx="1427163" cy="750888"/>
            </a:xfrm>
            <a:custGeom>
              <a:avLst/>
              <a:gdLst>
                <a:gd name="T0" fmla="*/ 899 w 899"/>
                <a:gd name="T1" fmla="*/ 93 h 473"/>
                <a:gd name="T2" fmla="*/ 798 w 899"/>
                <a:gd name="T3" fmla="*/ 93 h 473"/>
                <a:gd name="T4" fmla="*/ 782 w 899"/>
                <a:gd name="T5" fmla="*/ 85 h 473"/>
                <a:gd name="T6" fmla="*/ 769 w 899"/>
                <a:gd name="T7" fmla="*/ 78 h 473"/>
                <a:gd name="T8" fmla="*/ 743 w 899"/>
                <a:gd name="T9" fmla="*/ 70 h 473"/>
                <a:gd name="T10" fmla="*/ 712 w 899"/>
                <a:gd name="T11" fmla="*/ 70 h 473"/>
                <a:gd name="T12" fmla="*/ 671 w 899"/>
                <a:gd name="T13" fmla="*/ 80 h 473"/>
                <a:gd name="T14" fmla="*/ 647 w 899"/>
                <a:gd name="T15" fmla="*/ 91 h 473"/>
                <a:gd name="T16" fmla="*/ 590 w 899"/>
                <a:gd name="T17" fmla="*/ 114 h 473"/>
                <a:gd name="T18" fmla="*/ 549 w 899"/>
                <a:gd name="T19" fmla="*/ 117 h 473"/>
                <a:gd name="T20" fmla="*/ 523 w 899"/>
                <a:gd name="T21" fmla="*/ 106 h 473"/>
                <a:gd name="T22" fmla="*/ 504 w 899"/>
                <a:gd name="T23" fmla="*/ 91 h 473"/>
                <a:gd name="T24" fmla="*/ 484 w 899"/>
                <a:gd name="T25" fmla="*/ 75 h 473"/>
                <a:gd name="T26" fmla="*/ 447 w 899"/>
                <a:gd name="T27" fmla="*/ 57 h 473"/>
                <a:gd name="T28" fmla="*/ 419 w 899"/>
                <a:gd name="T29" fmla="*/ 57 h 473"/>
                <a:gd name="T30" fmla="*/ 387 w 899"/>
                <a:gd name="T31" fmla="*/ 78 h 473"/>
                <a:gd name="T32" fmla="*/ 372 w 899"/>
                <a:gd name="T33" fmla="*/ 93 h 473"/>
                <a:gd name="T34" fmla="*/ 341 w 899"/>
                <a:gd name="T35" fmla="*/ 124 h 473"/>
                <a:gd name="T36" fmla="*/ 312 w 899"/>
                <a:gd name="T37" fmla="*/ 143 h 473"/>
                <a:gd name="T38" fmla="*/ 289 w 899"/>
                <a:gd name="T39" fmla="*/ 148 h 473"/>
                <a:gd name="T40" fmla="*/ 268 w 899"/>
                <a:gd name="T41" fmla="*/ 148 h 473"/>
                <a:gd name="T42" fmla="*/ 250 w 899"/>
                <a:gd name="T43" fmla="*/ 137 h 473"/>
                <a:gd name="T44" fmla="*/ 224 w 899"/>
                <a:gd name="T45" fmla="*/ 106 h 473"/>
                <a:gd name="T46" fmla="*/ 216 w 899"/>
                <a:gd name="T47" fmla="*/ 85 h 473"/>
                <a:gd name="T48" fmla="*/ 177 w 899"/>
                <a:gd name="T49" fmla="*/ 18 h 473"/>
                <a:gd name="T50" fmla="*/ 153 w 899"/>
                <a:gd name="T51" fmla="*/ 0 h 473"/>
                <a:gd name="T52" fmla="*/ 130 w 899"/>
                <a:gd name="T53" fmla="*/ 5 h 473"/>
                <a:gd name="T54" fmla="*/ 117 w 899"/>
                <a:gd name="T55" fmla="*/ 15 h 473"/>
                <a:gd name="T56" fmla="*/ 83 w 899"/>
                <a:gd name="T57" fmla="*/ 70 h 473"/>
                <a:gd name="T58" fmla="*/ 55 w 899"/>
                <a:gd name="T59" fmla="*/ 150 h 473"/>
                <a:gd name="T60" fmla="*/ 29 w 899"/>
                <a:gd name="T61" fmla="*/ 278 h 473"/>
                <a:gd name="T62" fmla="*/ 0 w 899"/>
                <a:gd name="T63" fmla="*/ 473 h 473"/>
                <a:gd name="T64" fmla="*/ 16 w 899"/>
                <a:gd name="T65" fmla="*/ 449 h 473"/>
                <a:gd name="T66" fmla="*/ 62 w 899"/>
                <a:gd name="T67" fmla="*/ 395 h 473"/>
                <a:gd name="T68" fmla="*/ 127 w 899"/>
                <a:gd name="T69" fmla="*/ 335 h 473"/>
                <a:gd name="T70" fmla="*/ 211 w 899"/>
                <a:gd name="T71" fmla="*/ 275 h 473"/>
                <a:gd name="T72" fmla="*/ 312 w 899"/>
                <a:gd name="T73" fmla="*/ 221 h 473"/>
                <a:gd name="T74" fmla="*/ 437 w 899"/>
                <a:gd name="T75" fmla="*/ 169 h 473"/>
                <a:gd name="T76" fmla="*/ 582 w 899"/>
                <a:gd name="T77" fmla="*/ 130 h 473"/>
                <a:gd name="T78" fmla="*/ 749 w 899"/>
                <a:gd name="T79" fmla="*/ 1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99" h="473">
                  <a:moveTo>
                    <a:pt x="899" y="93"/>
                  </a:moveTo>
                  <a:lnTo>
                    <a:pt x="899" y="93"/>
                  </a:lnTo>
                  <a:lnTo>
                    <a:pt x="827" y="93"/>
                  </a:lnTo>
                  <a:lnTo>
                    <a:pt x="798" y="93"/>
                  </a:lnTo>
                  <a:lnTo>
                    <a:pt x="790" y="91"/>
                  </a:lnTo>
                  <a:lnTo>
                    <a:pt x="782" y="85"/>
                  </a:lnTo>
                  <a:lnTo>
                    <a:pt x="782" y="85"/>
                  </a:lnTo>
                  <a:lnTo>
                    <a:pt x="769" y="78"/>
                  </a:lnTo>
                  <a:lnTo>
                    <a:pt x="756" y="72"/>
                  </a:lnTo>
                  <a:lnTo>
                    <a:pt x="743" y="70"/>
                  </a:lnTo>
                  <a:lnTo>
                    <a:pt x="728" y="70"/>
                  </a:lnTo>
                  <a:lnTo>
                    <a:pt x="712" y="70"/>
                  </a:lnTo>
                  <a:lnTo>
                    <a:pt x="694" y="75"/>
                  </a:lnTo>
                  <a:lnTo>
                    <a:pt x="671" y="80"/>
                  </a:lnTo>
                  <a:lnTo>
                    <a:pt x="647" y="91"/>
                  </a:lnTo>
                  <a:lnTo>
                    <a:pt x="647" y="91"/>
                  </a:lnTo>
                  <a:lnTo>
                    <a:pt x="616" y="106"/>
                  </a:lnTo>
                  <a:lnTo>
                    <a:pt x="590" y="114"/>
                  </a:lnTo>
                  <a:lnTo>
                    <a:pt x="567" y="117"/>
                  </a:lnTo>
                  <a:lnTo>
                    <a:pt x="549" y="117"/>
                  </a:lnTo>
                  <a:lnTo>
                    <a:pt x="536" y="114"/>
                  </a:lnTo>
                  <a:lnTo>
                    <a:pt x="523" y="106"/>
                  </a:lnTo>
                  <a:lnTo>
                    <a:pt x="512" y="98"/>
                  </a:lnTo>
                  <a:lnTo>
                    <a:pt x="504" y="91"/>
                  </a:lnTo>
                  <a:lnTo>
                    <a:pt x="504" y="91"/>
                  </a:lnTo>
                  <a:lnTo>
                    <a:pt x="484" y="75"/>
                  </a:lnTo>
                  <a:lnTo>
                    <a:pt x="465" y="62"/>
                  </a:lnTo>
                  <a:lnTo>
                    <a:pt x="447" y="57"/>
                  </a:lnTo>
                  <a:lnTo>
                    <a:pt x="432" y="54"/>
                  </a:lnTo>
                  <a:lnTo>
                    <a:pt x="419" y="57"/>
                  </a:lnTo>
                  <a:lnTo>
                    <a:pt x="403" y="65"/>
                  </a:lnTo>
                  <a:lnTo>
                    <a:pt x="387" y="78"/>
                  </a:lnTo>
                  <a:lnTo>
                    <a:pt x="372" y="93"/>
                  </a:lnTo>
                  <a:lnTo>
                    <a:pt x="372" y="93"/>
                  </a:lnTo>
                  <a:lnTo>
                    <a:pt x="356" y="109"/>
                  </a:lnTo>
                  <a:lnTo>
                    <a:pt x="341" y="124"/>
                  </a:lnTo>
                  <a:lnTo>
                    <a:pt x="325" y="135"/>
                  </a:lnTo>
                  <a:lnTo>
                    <a:pt x="312" y="143"/>
                  </a:lnTo>
                  <a:lnTo>
                    <a:pt x="299" y="145"/>
                  </a:lnTo>
                  <a:lnTo>
                    <a:pt x="289" y="148"/>
                  </a:lnTo>
                  <a:lnTo>
                    <a:pt x="278" y="148"/>
                  </a:lnTo>
                  <a:lnTo>
                    <a:pt x="268" y="148"/>
                  </a:lnTo>
                  <a:lnTo>
                    <a:pt x="257" y="143"/>
                  </a:lnTo>
                  <a:lnTo>
                    <a:pt x="250" y="137"/>
                  </a:lnTo>
                  <a:lnTo>
                    <a:pt x="237" y="124"/>
                  </a:lnTo>
                  <a:lnTo>
                    <a:pt x="224" y="106"/>
                  </a:lnTo>
                  <a:lnTo>
                    <a:pt x="216" y="85"/>
                  </a:lnTo>
                  <a:lnTo>
                    <a:pt x="216" y="85"/>
                  </a:lnTo>
                  <a:lnTo>
                    <a:pt x="190" y="36"/>
                  </a:lnTo>
                  <a:lnTo>
                    <a:pt x="177" y="18"/>
                  </a:lnTo>
                  <a:lnTo>
                    <a:pt x="164" y="7"/>
                  </a:lnTo>
                  <a:lnTo>
                    <a:pt x="153" y="0"/>
                  </a:lnTo>
                  <a:lnTo>
                    <a:pt x="140" y="0"/>
                  </a:lnTo>
                  <a:lnTo>
                    <a:pt x="130" y="5"/>
                  </a:lnTo>
                  <a:lnTo>
                    <a:pt x="117" y="15"/>
                  </a:lnTo>
                  <a:lnTo>
                    <a:pt x="117" y="15"/>
                  </a:lnTo>
                  <a:lnTo>
                    <a:pt x="99" y="41"/>
                  </a:lnTo>
                  <a:lnTo>
                    <a:pt x="83" y="70"/>
                  </a:lnTo>
                  <a:lnTo>
                    <a:pt x="68" y="106"/>
                  </a:lnTo>
                  <a:lnTo>
                    <a:pt x="55" y="150"/>
                  </a:lnTo>
                  <a:lnTo>
                    <a:pt x="42" y="208"/>
                  </a:lnTo>
                  <a:lnTo>
                    <a:pt x="29" y="278"/>
                  </a:lnTo>
                  <a:lnTo>
                    <a:pt x="13" y="366"/>
                  </a:lnTo>
                  <a:lnTo>
                    <a:pt x="0" y="473"/>
                  </a:lnTo>
                  <a:lnTo>
                    <a:pt x="0" y="473"/>
                  </a:lnTo>
                  <a:lnTo>
                    <a:pt x="16" y="449"/>
                  </a:lnTo>
                  <a:lnTo>
                    <a:pt x="36" y="423"/>
                  </a:lnTo>
                  <a:lnTo>
                    <a:pt x="62" y="395"/>
                  </a:lnTo>
                  <a:lnTo>
                    <a:pt x="91" y="366"/>
                  </a:lnTo>
                  <a:lnTo>
                    <a:pt x="127" y="335"/>
                  </a:lnTo>
                  <a:lnTo>
                    <a:pt x="166" y="306"/>
                  </a:lnTo>
                  <a:lnTo>
                    <a:pt x="211" y="275"/>
                  </a:lnTo>
                  <a:lnTo>
                    <a:pt x="257" y="247"/>
                  </a:lnTo>
                  <a:lnTo>
                    <a:pt x="312" y="221"/>
                  </a:lnTo>
                  <a:lnTo>
                    <a:pt x="372" y="192"/>
                  </a:lnTo>
                  <a:lnTo>
                    <a:pt x="437" y="169"/>
                  </a:lnTo>
                  <a:lnTo>
                    <a:pt x="507" y="148"/>
                  </a:lnTo>
                  <a:lnTo>
                    <a:pt x="582" y="130"/>
                  </a:lnTo>
                  <a:lnTo>
                    <a:pt x="663" y="114"/>
                  </a:lnTo>
                  <a:lnTo>
                    <a:pt x="749" y="104"/>
                  </a:lnTo>
                  <a:lnTo>
                    <a:pt x="842" y="96"/>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406" name="Freeform 94"/>
            <p:cNvSpPr>
              <a:spLocks/>
            </p:cNvSpPr>
            <p:nvPr/>
          </p:nvSpPr>
          <p:spPr bwMode="auto">
            <a:xfrm>
              <a:off x="3933825" y="5053013"/>
              <a:ext cx="1135063" cy="619125"/>
            </a:xfrm>
            <a:custGeom>
              <a:avLst/>
              <a:gdLst>
                <a:gd name="T0" fmla="*/ 715 w 715"/>
                <a:gd name="T1" fmla="*/ 0 h 390"/>
                <a:gd name="T2" fmla="*/ 715 w 715"/>
                <a:gd name="T3" fmla="*/ 0 h 390"/>
                <a:gd name="T4" fmla="*/ 676 w 715"/>
                <a:gd name="T5" fmla="*/ 2 h 390"/>
                <a:gd name="T6" fmla="*/ 637 w 715"/>
                <a:gd name="T7" fmla="*/ 10 h 390"/>
                <a:gd name="T8" fmla="*/ 600 w 715"/>
                <a:gd name="T9" fmla="*/ 20 h 390"/>
                <a:gd name="T10" fmla="*/ 567 w 715"/>
                <a:gd name="T11" fmla="*/ 33 h 390"/>
                <a:gd name="T12" fmla="*/ 533 w 715"/>
                <a:gd name="T13" fmla="*/ 52 h 390"/>
                <a:gd name="T14" fmla="*/ 502 w 715"/>
                <a:gd name="T15" fmla="*/ 75 h 390"/>
                <a:gd name="T16" fmla="*/ 473 w 715"/>
                <a:gd name="T17" fmla="*/ 98 h 390"/>
                <a:gd name="T18" fmla="*/ 447 w 715"/>
                <a:gd name="T19" fmla="*/ 124 h 390"/>
                <a:gd name="T20" fmla="*/ 421 w 715"/>
                <a:gd name="T21" fmla="*/ 153 h 390"/>
                <a:gd name="T22" fmla="*/ 398 w 715"/>
                <a:gd name="T23" fmla="*/ 184 h 390"/>
                <a:gd name="T24" fmla="*/ 374 w 715"/>
                <a:gd name="T25" fmla="*/ 218 h 390"/>
                <a:gd name="T26" fmla="*/ 356 w 715"/>
                <a:gd name="T27" fmla="*/ 252 h 390"/>
                <a:gd name="T28" fmla="*/ 338 w 715"/>
                <a:gd name="T29" fmla="*/ 286 h 390"/>
                <a:gd name="T30" fmla="*/ 325 w 715"/>
                <a:gd name="T31" fmla="*/ 319 h 390"/>
                <a:gd name="T32" fmla="*/ 312 w 715"/>
                <a:gd name="T33" fmla="*/ 356 h 390"/>
                <a:gd name="T34" fmla="*/ 301 w 715"/>
                <a:gd name="T35" fmla="*/ 390 h 390"/>
                <a:gd name="T36" fmla="*/ 0 w 715"/>
                <a:gd name="T37"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5" h="390">
                  <a:moveTo>
                    <a:pt x="715" y="0"/>
                  </a:moveTo>
                  <a:lnTo>
                    <a:pt x="715" y="0"/>
                  </a:lnTo>
                  <a:lnTo>
                    <a:pt x="676" y="2"/>
                  </a:lnTo>
                  <a:lnTo>
                    <a:pt x="637" y="10"/>
                  </a:lnTo>
                  <a:lnTo>
                    <a:pt x="600" y="20"/>
                  </a:lnTo>
                  <a:lnTo>
                    <a:pt x="567" y="33"/>
                  </a:lnTo>
                  <a:lnTo>
                    <a:pt x="533" y="52"/>
                  </a:lnTo>
                  <a:lnTo>
                    <a:pt x="502" y="75"/>
                  </a:lnTo>
                  <a:lnTo>
                    <a:pt x="473" y="98"/>
                  </a:lnTo>
                  <a:lnTo>
                    <a:pt x="447" y="124"/>
                  </a:lnTo>
                  <a:lnTo>
                    <a:pt x="421" y="153"/>
                  </a:lnTo>
                  <a:lnTo>
                    <a:pt x="398" y="184"/>
                  </a:lnTo>
                  <a:lnTo>
                    <a:pt x="374" y="218"/>
                  </a:lnTo>
                  <a:lnTo>
                    <a:pt x="356" y="252"/>
                  </a:lnTo>
                  <a:lnTo>
                    <a:pt x="338" y="286"/>
                  </a:lnTo>
                  <a:lnTo>
                    <a:pt x="325" y="319"/>
                  </a:lnTo>
                  <a:lnTo>
                    <a:pt x="312" y="356"/>
                  </a:lnTo>
                  <a:lnTo>
                    <a:pt x="301" y="390"/>
                  </a:lnTo>
                  <a:lnTo>
                    <a:pt x="0" y="39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407" name="Line 95"/>
            <p:cNvSpPr>
              <a:spLocks noChangeShapeType="1"/>
            </p:cNvSpPr>
            <p:nvPr/>
          </p:nvSpPr>
          <p:spPr bwMode="auto">
            <a:xfrm>
              <a:off x="4548188" y="5249863"/>
              <a:ext cx="285750" cy="1412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8" name="Line 96"/>
            <p:cNvSpPr>
              <a:spLocks noChangeShapeType="1"/>
            </p:cNvSpPr>
            <p:nvPr/>
          </p:nvSpPr>
          <p:spPr bwMode="auto">
            <a:xfrm>
              <a:off x="4594225" y="5414963"/>
              <a:ext cx="144463" cy="746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09" name="Line 97"/>
            <p:cNvSpPr>
              <a:spLocks noChangeShapeType="1"/>
            </p:cNvSpPr>
            <p:nvPr/>
          </p:nvSpPr>
          <p:spPr bwMode="auto">
            <a:xfrm>
              <a:off x="4581525" y="5551488"/>
              <a:ext cx="98425" cy="587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0" name="Line 98"/>
            <p:cNvSpPr>
              <a:spLocks noChangeShapeType="1"/>
            </p:cNvSpPr>
            <p:nvPr/>
          </p:nvSpPr>
          <p:spPr bwMode="auto">
            <a:xfrm>
              <a:off x="4648200" y="4767263"/>
              <a:ext cx="1588" cy="746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1" name="Line 99"/>
            <p:cNvSpPr>
              <a:spLocks noChangeShapeType="1"/>
            </p:cNvSpPr>
            <p:nvPr/>
          </p:nvSpPr>
          <p:spPr bwMode="auto">
            <a:xfrm>
              <a:off x="4648200" y="5114925"/>
              <a:ext cx="1588" cy="777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2" name="Line 100"/>
            <p:cNvSpPr>
              <a:spLocks noChangeShapeType="1"/>
            </p:cNvSpPr>
            <p:nvPr/>
          </p:nvSpPr>
          <p:spPr bwMode="auto">
            <a:xfrm>
              <a:off x="5110163" y="4841875"/>
              <a:ext cx="1587" cy="873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3" name="Line 101"/>
            <p:cNvSpPr>
              <a:spLocks noChangeShapeType="1"/>
            </p:cNvSpPr>
            <p:nvPr/>
          </p:nvSpPr>
          <p:spPr bwMode="auto">
            <a:xfrm>
              <a:off x="5110163" y="511810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4" name="Freeform 102"/>
            <p:cNvSpPr>
              <a:spLocks/>
            </p:cNvSpPr>
            <p:nvPr/>
          </p:nvSpPr>
          <p:spPr bwMode="auto">
            <a:xfrm>
              <a:off x="6896100" y="4648200"/>
              <a:ext cx="1584325" cy="1006475"/>
            </a:xfrm>
            <a:custGeom>
              <a:avLst/>
              <a:gdLst>
                <a:gd name="T0" fmla="*/ 0 w 998"/>
                <a:gd name="T1" fmla="*/ 0 h 634"/>
                <a:gd name="T2" fmla="*/ 0 w 998"/>
                <a:gd name="T3" fmla="*/ 0 h 634"/>
                <a:gd name="T4" fmla="*/ 50 w 998"/>
                <a:gd name="T5" fmla="*/ 18 h 634"/>
                <a:gd name="T6" fmla="*/ 96 w 998"/>
                <a:gd name="T7" fmla="*/ 36 h 634"/>
                <a:gd name="T8" fmla="*/ 146 w 998"/>
                <a:gd name="T9" fmla="*/ 62 h 634"/>
                <a:gd name="T10" fmla="*/ 198 w 998"/>
                <a:gd name="T11" fmla="*/ 91 h 634"/>
                <a:gd name="T12" fmla="*/ 255 w 998"/>
                <a:gd name="T13" fmla="*/ 130 h 634"/>
                <a:gd name="T14" fmla="*/ 320 w 998"/>
                <a:gd name="T15" fmla="*/ 179 h 634"/>
                <a:gd name="T16" fmla="*/ 393 w 998"/>
                <a:gd name="T17" fmla="*/ 239 h 634"/>
                <a:gd name="T18" fmla="*/ 476 w 998"/>
                <a:gd name="T19" fmla="*/ 309 h 634"/>
                <a:gd name="T20" fmla="*/ 476 w 998"/>
                <a:gd name="T21" fmla="*/ 309 h 634"/>
                <a:gd name="T22" fmla="*/ 507 w 998"/>
                <a:gd name="T23" fmla="*/ 343 h 634"/>
                <a:gd name="T24" fmla="*/ 543 w 998"/>
                <a:gd name="T25" fmla="*/ 379 h 634"/>
                <a:gd name="T26" fmla="*/ 588 w 998"/>
                <a:gd name="T27" fmla="*/ 416 h 634"/>
                <a:gd name="T28" fmla="*/ 640 w 998"/>
                <a:gd name="T29" fmla="*/ 455 h 634"/>
                <a:gd name="T30" fmla="*/ 705 w 998"/>
                <a:gd name="T31" fmla="*/ 496 h 634"/>
                <a:gd name="T32" fmla="*/ 785 w 998"/>
                <a:gd name="T33" fmla="*/ 541 h 634"/>
                <a:gd name="T34" fmla="*/ 881 w 998"/>
                <a:gd name="T35" fmla="*/ 587 h 634"/>
                <a:gd name="T36" fmla="*/ 998 w 998"/>
                <a:gd name="T37" fmla="*/ 63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8" h="634">
                  <a:moveTo>
                    <a:pt x="0" y="0"/>
                  </a:moveTo>
                  <a:lnTo>
                    <a:pt x="0" y="0"/>
                  </a:lnTo>
                  <a:lnTo>
                    <a:pt x="50" y="18"/>
                  </a:lnTo>
                  <a:lnTo>
                    <a:pt x="96" y="36"/>
                  </a:lnTo>
                  <a:lnTo>
                    <a:pt x="146" y="62"/>
                  </a:lnTo>
                  <a:lnTo>
                    <a:pt x="198" y="91"/>
                  </a:lnTo>
                  <a:lnTo>
                    <a:pt x="255" y="130"/>
                  </a:lnTo>
                  <a:lnTo>
                    <a:pt x="320" y="179"/>
                  </a:lnTo>
                  <a:lnTo>
                    <a:pt x="393" y="239"/>
                  </a:lnTo>
                  <a:lnTo>
                    <a:pt x="476" y="309"/>
                  </a:lnTo>
                  <a:lnTo>
                    <a:pt x="476" y="309"/>
                  </a:lnTo>
                  <a:lnTo>
                    <a:pt x="507" y="343"/>
                  </a:lnTo>
                  <a:lnTo>
                    <a:pt x="543" y="379"/>
                  </a:lnTo>
                  <a:lnTo>
                    <a:pt x="588" y="416"/>
                  </a:lnTo>
                  <a:lnTo>
                    <a:pt x="640" y="455"/>
                  </a:lnTo>
                  <a:lnTo>
                    <a:pt x="705" y="496"/>
                  </a:lnTo>
                  <a:lnTo>
                    <a:pt x="785" y="541"/>
                  </a:lnTo>
                  <a:lnTo>
                    <a:pt x="881" y="587"/>
                  </a:lnTo>
                  <a:lnTo>
                    <a:pt x="998" y="634"/>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415" name="Freeform 103"/>
            <p:cNvSpPr>
              <a:spLocks/>
            </p:cNvSpPr>
            <p:nvPr/>
          </p:nvSpPr>
          <p:spPr bwMode="auto">
            <a:xfrm>
              <a:off x="7177088" y="4651375"/>
              <a:ext cx="1093787" cy="1003300"/>
            </a:xfrm>
            <a:custGeom>
              <a:avLst/>
              <a:gdLst>
                <a:gd name="T0" fmla="*/ 0 w 689"/>
                <a:gd name="T1" fmla="*/ 0 h 632"/>
                <a:gd name="T2" fmla="*/ 0 w 689"/>
                <a:gd name="T3" fmla="*/ 0 h 632"/>
                <a:gd name="T4" fmla="*/ 23 w 689"/>
                <a:gd name="T5" fmla="*/ 6 h 632"/>
                <a:gd name="T6" fmla="*/ 57 w 689"/>
                <a:gd name="T7" fmla="*/ 19 h 632"/>
                <a:gd name="T8" fmla="*/ 96 w 689"/>
                <a:gd name="T9" fmla="*/ 37 h 632"/>
                <a:gd name="T10" fmla="*/ 117 w 689"/>
                <a:gd name="T11" fmla="*/ 50 h 632"/>
                <a:gd name="T12" fmla="*/ 138 w 689"/>
                <a:gd name="T13" fmla="*/ 65 h 632"/>
                <a:gd name="T14" fmla="*/ 158 w 689"/>
                <a:gd name="T15" fmla="*/ 84 h 632"/>
                <a:gd name="T16" fmla="*/ 182 w 689"/>
                <a:gd name="T17" fmla="*/ 104 h 632"/>
                <a:gd name="T18" fmla="*/ 203 w 689"/>
                <a:gd name="T19" fmla="*/ 130 h 632"/>
                <a:gd name="T20" fmla="*/ 223 w 689"/>
                <a:gd name="T21" fmla="*/ 156 h 632"/>
                <a:gd name="T22" fmla="*/ 244 w 689"/>
                <a:gd name="T23" fmla="*/ 188 h 632"/>
                <a:gd name="T24" fmla="*/ 262 w 689"/>
                <a:gd name="T25" fmla="*/ 224 h 632"/>
                <a:gd name="T26" fmla="*/ 281 w 689"/>
                <a:gd name="T27" fmla="*/ 263 h 632"/>
                <a:gd name="T28" fmla="*/ 299 w 689"/>
                <a:gd name="T29" fmla="*/ 305 h 632"/>
                <a:gd name="T30" fmla="*/ 299 w 689"/>
                <a:gd name="T31" fmla="*/ 305 h 632"/>
                <a:gd name="T32" fmla="*/ 312 w 689"/>
                <a:gd name="T33" fmla="*/ 341 h 632"/>
                <a:gd name="T34" fmla="*/ 327 w 689"/>
                <a:gd name="T35" fmla="*/ 377 h 632"/>
                <a:gd name="T36" fmla="*/ 343 w 689"/>
                <a:gd name="T37" fmla="*/ 411 h 632"/>
                <a:gd name="T38" fmla="*/ 364 w 689"/>
                <a:gd name="T39" fmla="*/ 442 h 632"/>
                <a:gd name="T40" fmla="*/ 382 w 689"/>
                <a:gd name="T41" fmla="*/ 471 h 632"/>
                <a:gd name="T42" fmla="*/ 405 w 689"/>
                <a:gd name="T43" fmla="*/ 500 h 632"/>
                <a:gd name="T44" fmla="*/ 429 w 689"/>
                <a:gd name="T45" fmla="*/ 523 h 632"/>
                <a:gd name="T46" fmla="*/ 452 w 689"/>
                <a:gd name="T47" fmla="*/ 546 h 632"/>
                <a:gd name="T48" fmla="*/ 481 w 689"/>
                <a:gd name="T49" fmla="*/ 565 h 632"/>
                <a:gd name="T50" fmla="*/ 507 w 689"/>
                <a:gd name="T51" fmla="*/ 583 h 632"/>
                <a:gd name="T52" fmla="*/ 535 w 689"/>
                <a:gd name="T53" fmla="*/ 598 h 632"/>
                <a:gd name="T54" fmla="*/ 564 w 689"/>
                <a:gd name="T55" fmla="*/ 611 h 632"/>
                <a:gd name="T56" fmla="*/ 595 w 689"/>
                <a:gd name="T57" fmla="*/ 622 h 632"/>
                <a:gd name="T58" fmla="*/ 626 w 689"/>
                <a:gd name="T59" fmla="*/ 627 h 632"/>
                <a:gd name="T60" fmla="*/ 658 w 689"/>
                <a:gd name="T61" fmla="*/ 632 h 632"/>
                <a:gd name="T62" fmla="*/ 689 w 689"/>
                <a:gd name="T63" fmla="*/ 632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9" h="632">
                  <a:moveTo>
                    <a:pt x="0" y="0"/>
                  </a:moveTo>
                  <a:lnTo>
                    <a:pt x="0" y="0"/>
                  </a:lnTo>
                  <a:lnTo>
                    <a:pt x="23" y="6"/>
                  </a:lnTo>
                  <a:lnTo>
                    <a:pt x="57" y="19"/>
                  </a:lnTo>
                  <a:lnTo>
                    <a:pt x="96" y="37"/>
                  </a:lnTo>
                  <a:lnTo>
                    <a:pt x="117" y="50"/>
                  </a:lnTo>
                  <a:lnTo>
                    <a:pt x="138" y="65"/>
                  </a:lnTo>
                  <a:lnTo>
                    <a:pt x="158" y="84"/>
                  </a:lnTo>
                  <a:lnTo>
                    <a:pt x="182" y="104"/>
                  </a:lnTo>
                  <a:lnTo>
                    <a:pt x="203" y="130"/>
                  </a:lnTo>
                  <a:lnTo>
                    <a:pt x="223" y="156"/>
                  </a:lnTo>
                  <a:lnTo>
                    <a:pt x="244" y="188"/>
                  </a:lnTo>
                  <a:lnTo>
                    <a:pt x="262" y="224"/>
                  </a:lnTo>
                  <a:lnTo>
                    <a:pt x="281" y="263"/>
                  </a:lnTo>
                  <a:lnTo>
                    <a:pt x="299" y="305"/>
                  </a:lnTo>
                  <a:lnTo>
                    <a:pt x="299" y="305"/>
                  </a:lnTo>
                  <a:lnTo>
                    <a:pt x="312" y="341"/>
                  </a:lnTo>
                  <a:lnTo>
                    <a:pt x="327" y="377"/>
                  </a:lnTo>
                  <a:lnTo>
                    <a:pt x="343" y="411"/>
                  </a:lnTo>
                  <a:lnTo>
                    <a:pt x="364" y="442"/>
                  </a:lnTo>
                  <a:lnTo>
                    <a:pt x="382" y="471"/>
                  </a:lnTo>
                  <a:lnTo>
                    <a:pt x="405" y="500"/>
                  </a:lnTo>
                  <a:lnTo>
                    <a:pt x="429" y="523"/>
                  </a:lnTo>
                  <a:lnTo>
                    <a:pt x="452" y="546"/>
                  </a:lnTo>
                  <a:lnTo>
                    <a:pt x="481" y="565"/>
                  </a:lnTo>
                  <a:lnTo>
                    <a:pt x="507" y="583"/>
                  </a:lnTo>
                  <a:lnTo>
                    <a:pt x="535" y="598"/>
                  </a:lnTo>
                  <a:lnTo>
                    <a:pt x="564" y="611"/>
                  </a:lnTo>
                  <a:lnTo>
                    <a:pt x="595" y="622"/>
                  </a:lnTo>
                  <a:lnTo>
                    <a:pt x="626" y="627"/>
                  </a:lnTo>
                  <a:lnTo>
                    <a:pt x="658" y="632"/>
                  </a:lnTo>
                  <a:lnTo>
                    <a:pt x="689" y="632"/>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416" name="Freeform 104"/>
            <p:cNvSpPr>
              <a:spLocks/>
            </p:cNvSpPr>
            <p:nvPr/>
          </p:nvSpPr>
          <p:spPr bwMode="auto">
            <a:xfrm>
              <a:off x="6859588" y="4651375"/>
              <a:ext cx="1711325" cy="1008063"/>
            </a:xfrm>
            <a:custGeom>
              <a:avLst/>
              <a:gdLst>
                <a:gd name="T0" fmla="*/ 0 w 1078"/>
                <a:gd name="T1" fmla="*/ 0 h 635"/>
                <a:gd name="T2" fmla="*/ 281 w 1078"/>
                <a:gd name="T3" fmla="*/ 0 h 635"/>
                <a:gd name="T4" fmla="*/ 281 w 1078"/>
                <a:gd name="T5" fmla="*/ 0 h 635"/>
                <a:gd name="T6" fmla="*/ 299 w 1078"/>
                <a:gd name="T7" fmla="*/ 0 h 635"/>
                <a:gd name="T8" fmla="*/ 320 w 1078"/>
                <a:gd name="T9" fmla="*/ 3 h 635"/>
                <a:gd name="T10" fmla="*/ 338 w 1078"/>
                <a:gd name="T11" fmla="*/ 8 h 635"/>
                <a:gd name="T12" fmla="*/ 356 w 1078"/>
                <a:gd name="T13" fmla="*/ 13 h 635"/>
                <a:gd name="T14" fmla="*/ 374 w 1078"/>
                <a:gd name="T15" fmla="*/ 24 h 635"/>
                <a:gd name="T16" fmla="*/ 392 w 1078"/>
                <a:gd name="T17" fmla="*/ 34 h 635"/>
                <a:gd name="T18" fmla="*/ 408 w 1078"/>
                <a:gd name="T19" fmla="*/ 47 h 635"/>
                <a:gd name="T20" fmla="*/ 423 w 1078"/>
                <a:gd name="T21" fmla="*/ 63 h 635"/>
                <a:gd name="T22" fmla="*/ 436 w 1078"/>
                <a:gd name="T23" fmla="*/ 81 h 635"/>
                <a:gd name="T24" fmla="*/ 449 w 1078"/>
                <a:gd name="T25" fmla="*/ 104 h 635"/>
                <a:gd name="T26" fmla="*/ 462 w 1078"/>
                <a:gd name="T27" fmla="*/ 128 h 635"/>
                <a:gd name="T28" fmla="*/ 473 w 1078"/>
                <a:gd name="T29" fmla="*/ 156 h 635"/>
                <a:gd name="T30" fmla="*/ 481 w 1078"/>
                <a:gd name="T31" fmla="*/ 188 h 635"/>
                <a:gd name="T32" fmla="*/ 488 w 1078"/>
                <a:gd name="T33" fmla="*/ 221 h 635"/>
                <a:gd name="T34" fmla="*/ 494 w 1078"/>
                <a:gd name="T35" fmla="*/ 260 h 635"/>
                <a:gd name="T36" fmla="*/ 496 w 1078"/>
                <a:gd name="T37" fmla="*/ 302 h 635"/>
                <a:gd name="T38" fmla="*/ 496 w 1078"/>
                <a:gd name="T39" fmla="*/ 302 h 635"/>
                <a:gd name="T40" fmla="*/ 501 w 1078"/>
                <a:gd name="T41" fmla="*/ 338 h 635"/>
                <a:gd name="T42" fmla="*/ 507 w 1078"/>
                <a:gd name="T43" fmla="*/ 372 h 635"/>
                <a:gd name="T44" fmla="*/ 514 w 1078"/>
                <a:gd name="T45" fmla="*/ 406 h 635"/>
                <a:gd name="T46" fmla="*/ 525 w 1078"/>
                <a:gd name="T47" fmla="*/ 437 h 635"/>
                <a:gd name="T48" fmla="*/ 538 w 1078"/>
                <a:gd name="T49" fmla="*/ 466 h 635"/>
                <a:gd name="T50" fmla="*/ 551 w 1078"/>
                <a:gd name="T51" fmla="*/ 494 h 635"/>
                <a:gd name="T52" fmla="*/ 564 w 1078"/>
                <a:gd name="T53" fmla="*/ 518 h 635"/>
                <a:gd name="T54" fmla="*/ 579 w 1078"/>
                <a:gd name="T55" fmla="*/ 541 h 635"/>
                <a:gd name="T56" fmla="*/ 598 w 1078"/>
                <a:gd name="T57" fmla="*/ 562 h 635"/>
                <a:gd name="T58" fmla="*/ 616 w 1078"/>
                <a:gd name="T59" fmla="*/ 580 h 635"/>
                <a:gd name="T60" fmla="*/ 637 w 1078"/>
                <a:gd name="T61" fmla="*/ 596 h 635"/>
                <a:gd name="T62" fmla="*/ 657 w 1078"/>
                <a:gd name="T63" fmla="*/ 609 h 635"/>
                <a:gd name="T64" fmla="*/ 681 w 1078"/>
                <a:gd name="T65" fmla="*/ 619 h 635"/>
                <a:gd name="T66" fmla="*/ 704 w 1078"/>
                <a:gd name="T67" fmla="*/ 627 h 635"/>
                <a:gd name="T68" fmla="*/ 728 w 1078"/>
                <a:gd name="T69" fmla="*/ 632 h 635"/>
                <a:gd name="T70" fmla="*/ 754 w 1078"/>
                <a:gd name="T71" fmla="*/ 635 h 635"/>
                <a:gd name="T72" fmla="*/ 1078 w 1078"/>
                <a:gd name="T73"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8" h="635">
                  <a:moveTo>
                    <a:pt x="0" y="0"/>
                  </a:moveTo>
                  <a:lnTo>
                    <a:pt x="281" y="0"/>
                  </a:lnTo>
                  <a:lnTo>
                    <a:pt x="281" y="0"/>
                  </a:lnTo>
                  <a:lnTo>
                    <a:pt x="299" y="0"/>
                  </a:lnTo>
                  <a:lnTo>
                    <a:pt x="320" y="3"/>
                  </a:lnTo>
                  <a:lnTo>
                    <a:pt x="338" y="8"/>
                  </a:lnTo>
                  <a:lnTo>
                    <a:pt x="356" y="13"/>
                  </a:lnTo>
                  <a:lnTo>
                    <a:pt x="374" y="24"/>
                  </a:lnTo>
                  <a:lnTo>
                    <a:pt x="392" y="34"/>
                  </a:lnTo>
                  <a:lnTo>
                    <a:pt x="408" y="47"/>
                  </a:lnTo>
                  <a:lnTo>
                    <a:pt x="423" y="63"/>
                  </a:lnTo>
                  <a:lnTo>
                    <a:pt x="436" y="81"/>
                  </a:lnTo>
                  <a:lnTo>
                    <a:pt x="449" y="104"/>
                  </a:lnTo>
                  <a:lnTo>
                    <a:pt x="462" y="128"/>
                  </a:lnTo>
                  <a:lnTo>
                    <a:pt x="473" y="156"/>
                  </a:lnTo>
                  <a:lnTo>
                    <a:pt x="481" y="188"/>
                  </a:lnTo>
                  <a:lnTo>
                    <a:pt x="488" y="221"/>
                  </a:lnTo>
                  <a:lnTo>
                    <a:pt x="494" y="260"/>
                  </a:lnTo>
                  <a:lnTo>
                    <a:pt x="496" y="302"/>
                  </a:lnTo>
                  <a:lnTo>
                    <a:pt x="496" y="302"/>
                  </a:lnTo>
                  <a:lnTo>
                    <a:pt x="501" y="338"/>
                  </a:lnTo>
                  <a:lnTo>
                    <a:pt x="507" y="372"/>
                  </a:lnTo>
                  <a:lnTo>
                    <a:pt x="514" y="406"/>
                  </a:lnTo>
                  <a:lnTo>
                    <a:pt x="525" y="437"/>
                  </a:lnTo>
                  <a:lnTo>
                    <a:pt x="538" y="466"/>
                  </a:lnTo>
                  <a:lnTo>
                    <a:pt x="551" y="494"/>
                  </a:lnTo>
                  <a:lnTo>
                    <a:pt x="564" y="518"/>
                  </a:lnTo>
                  <a:lnTo>
                    <a:pt x="579" y="541"/>
                  </a:lnTo>
                  <a:lnTo>
                    <a:pt x="598" y="562"/>
                  </a:lnTo>
                  <a:lnTo>
                    <a:pt x="616" y="580"/>
                  </a:lnTo>
                  <a:lnTo>
                    <a:pt x="637" y="596"/>
                  </a:lnTo>
                  <a:lnTo>
                    <a:pt x="657" y="609"/>
                  </a:lnTo>
                  <a:lnTo>
                    <a:pt x="681" y="619"/>
                  </a:lnTo>
                  <a:lnTo>
                    <a:pt x="704" y="627"/>
                  </a:lnTo>
                  <a:lnTo>
                    <a:pt x="728" y="632"/>
                  </a:lnTo>
                  <a:lnTo>
                    <a:pt x="754" y="635"/>
                  </a:lnTo>
                  <a:lnTo>
                    <a:pt x="1078" y="63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sz="2400" smtClean="0">
                <a:solidFill>
                  <a:srgbClr val="000000"/>
                </a:solidFill>
                <a:latin typeface="Times New Roman" pitchFamily="18" charset="0"/>
              </a:endParaRPr>
            </a:p>
          </p:txBody>
        </p:sp>
        <p:sp>
          <p:nvSpPr>
            <p:cNvPr id="13417" name="Line 105"/>
            <p:cNvSpPr>
              <a:spLocks noChangeShapeType="1"/>
            </p:cNvSpPr>
            <p:nvPr/>
          </p:nvSpPr>
          <p:spPr bwMode="auto">
            <a:xfrm flipV="1">
              <a:off x="7654925" y="3946525"/>
              <a:ext cx="1588" cy="857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8" name="Line 106"/>
            <p:cNvSpPr>
              <a:spLocks noChangeShapeType="1"/>
            </p:cNvSpPr>
            <p:nvPr/>
          </p:nvSpPr>
          <p:spPr bwMode="auto">
            <a:xfrm flipV="1">
              <a:off x="7654925" y="5692775"/>
              <a:ext cx="1588" cy="98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19" name="Line 107"/>
            <p:cNvSpPr>
              <a:spLocks noChangeShapeType="1"/>
            </p:cNvSpPr>
            <p:nvPr/>
          </p:nvSpPr>
          <p:spPr bwMode="auto">
            <a:xfrm flipV="1">
              <a:off x="7654925" y="5559425"/>
              <a:ext cx="1588" cy="1000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0" name="Line 108"/>
            <p:cNvSpPr>
              <a:spLocks noChangeShapeType="1"/>
            </p:cNvSpPr>
            <p:nvPr/>
          </p:nvSpPr>
          <p:spPr bwMode="auto">
            <a:xfrm flipV="1">
              <a:off x="7654925" y="5427663"/>
              <a:ext cx="1588" cy="1000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1" name="Line 109"/>
            <p:cNvSpPr>
              <a:spLocks noChangeShapeType="1"/>
            </p:cNvSpPr>
            <p:nvPr/>
          </p:nvSpPr>
          <p:spPr bwMode="auto">
            <a:xfrm flipV="1">
              <a:off x="7654925" y="5295900"/>
              <a:ext cx="1588" cy="98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2" name="Line 110"/>
            <p:cNvSpPr>
              <a:spLocks noChangeShapeType="1"/>
            </p:cNvSpPr>
            <p:nvPr/>
          </p:nvSpPr>
          <p:spPr bwMode="auto">
            <a:xfrm flipV="1">
              <a:off x="7654925" y="5164138"/>
              <a:ext cx="1588" cy="98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3" name="Line 111"/>
            <p:cNvSpPr>
              <a:spLocks noChangeShapeType="1"/>
            </p:cNvSpPr>
            <p:nvPr/>
          </p:nvSpPr>
          <p:spPr bwMode="auto">
            <a:xfrm flipV="1">
              <a:off x="7654925" y="5032375"/>
              <a:ext cx="1588" cy="98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4" name="Line 112"/>
            <p:cNvSpPr>
              <a:spLocks noChangeShapeType="1"/>
            </p:cNvSpPr>
            <p:nvPr/>
          </p:nvSpPr>
          <p:spPr bwMode="auto">
            <a:xfrm flipV="1">
              <a:off x="7654925" y="4899025"/>
              <a:ext cx="1588" cy="1000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5" name="Line 113"/>
            <p:cNvSpPr>
              <a:spLocks noChangeShapeType="1"/>
            </p:cNvSpPr>
            <p:nvPr/>
          </p:nvSpPr>
          <p:spPr bwMode="auto">
            <a:xfrm flipV="1">
              <a:off x="7654925" y="4767263"/>
              <a:ext cx="1588" cy="10001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6" name="Line 114"/>
            <p:cNvSpPr>
              <a:spLocks noChangeShapeType="1"/>
            </p:cNvSpPr>
            <p:nvPr/>
          </p:nvSpPr>
          <p:spPr bwMode="auto">
            <a:xfrm flipV="1">
              <a:off x="7654925" y="4635500"/>
              <a:ext cx="1588" cy="98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7" name="Line 115"/>
            <p:cNvSpPr>
              <a:spLocks noChangeShapeType="1"/>
            </p:cNvSpPr>
            <p:nvPr/>
          </p:nvSpPr>
          <p:spPr bwMode="auto">
            <a:xfrm flipV="1">
              <a:off x="7654925" y="4557713"/>
              <a:ext cx="1588" cy="444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8" name="Line 116"/>
            <p:cNvSpPr>
              <a:spLocks noChangeShapeType="1"/>
            </p:cNvSpPr>
            <p:nvPr/>
          </p:nvSpPr>
          <p:spPr bwMode="auto">
            <a:xfrm flipV="1">
              <a:off x="7032625" y="4837113"/>
              <a:ext cx="144463"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29" name="Line 117"/>
            <p:cNvSpPr>
              <a:spLocks noChangeShapeType="1"/>
            </p:cNvSpPr>
            <p:nvPr/>
          </p:nvSpPr>
          <p:spPr bwMode="auto">
            <a:xfrm flipV="1">
              <a:off x="7639050" y="4784725"/>
              <a:ext cx="165100" cy="3651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30" name="Freeform 118"/>
            <p:cNvSpPr>
              <a:spLocks/>
            </p:cNvSpPr>
            <p:nvPr/>
          </p:nvSpPr>
          <p:spPr bwMode="auto">
            <a:xfrm>
              <a:off x="4387850" y="3100388"/>
              <a:ext cx="44450" cy="69850"/>
            </a:xfrm>
            <a:custGeom>
              <a:avLst/>
              <a:gdLst>
                <a:gd name="T0" fmla="*/ 13 w 28"/>
                <a:gd name="T1" fmla="*/ 41 h 44"/>
                <a:gd name="T2" fmla="*/ 13 w 28"/>
                <a:gd name="T3" fmla="*/ 41 h 44"/>
                <a:gd name="T4" fmla="*/ 5 w 28"/>
                <a:gd name="T5" fmla="*/ 41 h 44"/>
                <a:gd name="T6" fmla="*/ 0 w 28"/>
                <a:gd name="T7" fmla="*/ 44 h 44"/>
                <a:gd name="T8" fmla="*/ 0 w 28"/>
                <a:gd name="T9" fmla="*/ 44 h 44"/>
                <a:gd name="T10" fmla="*/ 8 w 28"/>
                <a:gd name="T11" fmla="*/ 23 h 44"/>
                <a:gd name="T12" fmla="*/ 13 w 28"/>
                <a:gd name="T13" fmla="*/ 0 h 44"/>
                <a:gd name="T14" fmla="*/ 13 w 28"/>
                <a:gd name="T15" fmla="*/ 0 h 44"/>
                <a:gd name="T16" fmla="*/ 21 w 28"/>
                <a:gd name="T17" fmla="*/ 23 h 44"/>
                <a:gd name="T18" fmla="*/ 28 w 28"/>
                <a:gd name="T19" fmla="*/ 44 h 44"/>
                <a:gd name="T20" fmla="*/ 28 w 28"/>
                <a:gd name="T21" fmla="*/ 44 h 44"/>
                <a:gd name="T22" fmla="*/ 18 w 28"/>
                <a:gd name="T23" fmla="*/ 41 h 44"/>
                <a:gd name="T24" fmla="*/ 13 w 28"/>
                <a:gd name="T25" fmla="*/ 41 h 44"/>
                <a:gd name="T26" fmla="*/ 13 w 28"/>
                <a:gd name="T2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4">
                  <a:moveTo>
                    <a:pt x="13" y="41"/>
                  </a:moveTo>
                  <a:lnTo>
                    <a:pt x="13" y="41"/>
                  </a:lnTo>
                  <a:lnTo>
                    <a:pt x="5" y="41"/>
                  </a:lnTo>
                  <a:lnTo>
                    <a:pt x="0" y="44"/>
                  </a:lnTo>
                  <a:lnTo>
                    <a:pt x="0" y="44"/>
                  </a:lnTo>
                  <a:lnTo>
                    <a:pt x="8" y="23"/>
                  </a:lnTo>
                  <a:lnTo>
                    <a:pt x="13" y="0"/>
                  </a:lnTo>
                  <a:lnTo>
                    <a:pt x="13" y="0"/>
                  </a:lnTo>
                  <a:lnTo>
                    <a:pt x="21" y="23"/>
                  </a:lnTo>
                  <a:lnTo>
                    <a:pt x="28" y="44"/>
                  </a:lnTo>
                  <a:lnTo>
                    <a:pt x="28" y="44"/>
                  </a:lnTo>
                  <a:lnTo>
                    <a:pt x="18" y="41"/>
                  </a:lnTo>
                  <a:lnTo>
                    <a:pt x="13" y="41"/>
                  </a:lnTo>
                  <a:lnTo>
                    <a:pt x="13" y="41"/>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1" name="Freeform 119"/>
            <p:cNvSpPr>
              <a:spLocks/>
            </p:cNvSpPr>
            <p:nvPr/>
          </p:nvSpPr>
          <p:spPr bwMode="auto">
            <a:xfrm>
              <a:off x="4387850" y="4506913"/>
              <a:ext cx="44450" cy="74612"/>
            </a:xfrm>
            <a:custGeom>
              <a:avLst/>
              <a:gdLst>
                <a:gd name="T0" fmla="*/ 13 w 28"/>
                <a:gd name="T1" fmla="*/ 42 h 47"/>
                <a:gd name="T2" fmla="*/ 13 w 28"/>
                <a:gd name="T3" fmla="*/ 42 h 47"/>
                <a:gd name="T4" fmla="*/ 5 w 28"/>
                <a:gd name="T5" fmla="*/ 45 h 47"/>
                <a:gd name="T6" fmla="*/ 0 w 28"/>
                <a:gd name="T7" fmla="*/ 47 h 47"/>
                <a:gd name="T8" fmla="*/ 0 w 28"/>
                <a:gd name="T9" fmla="*/ 47 h 47"/>
                <a:gd name="T10" fmla="*/ 8 w 28"/>
                <a:gd name="T11" fmla="*/ 24 h 47"/>
                <a:gd name="T12" fmla="*/ 13 w 28"/>
                <a:gd name="T13" fmla="*/ 0 h 47"/>
                <a:gd name="T14" fmla="*/ 13 w 28"/>
                <a:gd name="T15" fmla="*/ 0 h 47"/>
                <a:gd name="T16" fmla="*/ 21 w 28"/>
                <a:gd name="T17" fmla="*/ 24 h 47"/>
                <a:gd name="T18" fmla="*/ 28 w 28"/>
                <a:gd name="T19" fmla="*/ 47 h 47"/>
                <a:gd name="T20" fmla="*/ 28 w 28"/>
                <a:gd name="T21" fmla="*/ 47 h 47"/>
                <a:gd name="T22" fmla="*/ 18 w 28"/>
                <a:gd name="T23" fmla="*/ 45 h 47"/>
                <a:gd name="T24" fmla="*/ 13 w 28"/>
                <a:gd name="T25" fmla="*/ 42 h 47"/>
                <a:gd name="T26" fmla="*/ 13 w 28"/>
                <a:gd name="T27"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47">
                  <a:moveTo>
                    <a:pt x="13" y="42"/>
                  </a:moveTo>
                  <a:lnTo>
                    <a:pt x="13" y="42"/>
                  </a:lnTo>
                  <a:lnTo>
                    <a:pt x="5" y="45"/>
                  </a:lnTo>
                  <a:lnTo>
                    <a:pt x="0" y="47"/>
                  </a:lnTo>
                  <a:lnTo>
                    <a:pt x="0" y="47"/>
                  </a:lnTo>
                  <a:lnTo>
                    <a:pt x="8" y="24"/>
                  </a:lnTo>
                  <a:lnTo>
                    <a:pt x="13" y="0"/>
                  </a:lnTo>
                  <a:lnTo>
                    <a:pt x="13" y="0"/>
                  </a:lnTo>
                  <a:lnTo>
                    <a:pt x="21" y="24"/>
                  </a:lnTo>
                  <a:lnTo>
                    <a:pt x="28" y="47"/>
                  </a:lnTo>
                  <a:lnTo>
                    <a:pt x="28" y="47"/>
                  </a:lnTo>
                  <a:lnTo>
                    <a:pt x="18" y="45"/>
                  </a:lnTo>
                  <a:lnTo>
                    <a:pt x="13" y="42"/>
                  </a:lnTo>
                  <a:lnTo>
                    <a:pt x="13"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2" name="Freeform 120"/>
            <p:cNvSpPr>
              <a:spLocks/>
            </p:cNvSpPr>
            <p:nvPr/>
          </p:nvSpPr>
          <p:spPr bwMode="auto">
            <a:xfrm>
              <a:off x="5794375" y="5651500"/>
              <a:ext cx="74613" cy="44450"/>
            </a:xfrm>
            <a:custGeom>
              <a:avLst/>
              <a:gdLst>
                <a:gd name="T0" fmla="*/ 3 w 47"/>
                <a:gd name="T1" fmla="*/ 15 h 28"/>
                <a:gd name="T2" fmla="*/ 3 w 47"/>
                <a:gd name="T3" fmla="*/ 15 h 28"/>
                <a:gd name="T4" fmla="*/ 3 w 47"/>
                <a:gd name="T5" fmla="*/ 7 h 28"/>
                <a:gd name="T6" fmla="*/ 0 w 47"/>
                <a:gd name="T7" fmla="*/ 0 h 28"/>
                <a:gd name="T8" fmla="*/ 0 w 47"/>
                <a:gd name="T9" fmla="*/ 0 h 28"/>
                <a:gd name="T10" fmla="*/ 24 w 47"/>
                <a:gd name="T11" fmla="*/ 7 h 28"/>
                <a:gd name="T12" fmla="*/ 47 w 47"/>
                <a:gd name="T13" fmla="*/ 15 h 28"/>
                <a:gd name="T14" fmla="*/ 47 w 47"/>
                <a:gd name="T15" fmla="*/ 15 h 28"/>
                <a:gd name="T16" fmla="*/ 24 w 47"/>
                <a:gd name="T17" fmla="*/ 20 h 28"/>
                <a:gd name="T18" fmla="*/ 0 w 47"/>
                <a:gd name="T19" fmla="*/ 28 h 28"/>
                <a:gd name="T20" fmla="*/ 0 w 47"/>
                <a:gd name="T21" fmla="*/ 28 h 28"/>
                <a:gd name="T22" fmla="*/ 3 w 47"/>
                <a:gd name="T23" fmla="*/ 20 h 28"/>
                <a:gd name="T24" fmla="*/ 3 w 47"/>
                <a:gd name="T25" fmla="*/ 15 h 28"/>
                <a:gd name="T26" fmla="*/ 3 w 47"/>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8">
                  <a:moveTo>
                    <a:pt x="3" y="15"/>
                  </a:moveTo>
                  <a:lnTo>
                    <a:pt x="3" y="15"/>
                  </a:lnTo>
                  <a:lnTo>
                    <a:pt x="3" y="7"/>
                  </a:lnTo>
                  <a:lnTo>
                    <a:pt x="0" y="0"/>
                  </a:lnTo>
                  <a:lnTo>
                    <a:pt x="0" y="0"/>
                  </a:lnTo>
                  <a:lnTo>
                    <a:pt x="24" y="7"/>
                  </a:lnTo>
                  <a:lnTo>
                    <a:pt x="47" y="15"/>
                  </a:lnTo>
                  <a:lnTo>
                    <a:pt x="47" y="15"/>
                  </a:lnTo>
                  <a:lnTo>
                    <a:pt x="24" y="20"/>
                  </a:lnTo>
                  <a:lnTo>
                    <a:pt x="0" y="28"/>
                  </a:lnTo>
                  <a:lnTo>
                    <a:pt x="0" y="28"/>
                  </a:lnTo>
                  <a:lnTo>
                    <a:pt x="3" y="20"/>
                  </a:lnTo>
                  <a:lnTo>
                    <a:pt x="3" y="15"/>
                  </a:lnTo>
                  <a:lnTo>
                    <a:pt x="3"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3" name="Freeform 121"/>
            <p:cNvSpPr>
              <a:spLocks/>
            </p:cNvSpPr>
            <p:nvPr/>
          </p:nvSpPr>
          <p:spPr bwMode="auto">
            <a:xfrm>
              <a:off x="5794375" y="4021138"/>
              <a:ext cx="74613" cy="44450"/>
            </a:xfrm>
            <a:custGeom>
              <a:avLst/>
              <a:gdLst>
                <a:gd name="T0" fmla="*/ 3 w 47"/>
                <a:gd name="T1" fmla="*/ 15 h 28"/>
                <a:gd name="T2" fmla="*/ 3 w 47"/>
                <a:gd name="T3" fmla="*/ 15 h 28"/>
                <a:gd name="T4" fmla="*/ 3 w 47"/>
                <a:gd name="T5" fmla="*/ 7 h 28"/>
                <a:gd name="T6" fmla="*/ 0 w 47"/>
                <a:gd name="T7" fmla="*/ 0 h 28"/>
                <a:gd name="T8" fmla="*/ 0 w 47"/>
                <a:gd name="T9" fmla="*/ 0 h 28"/>
                <a:gd name="T10" fmla="*/ 24 w 47"/>
                <a:gd name="T11" fmla="*/ 7 h 28"/>
                <a:gd name="T12" fmla="*/ 47 w 47"/>
                <a:gd name="T13" fmla="*/ 15 h 28"/>
                <a:gd name="T14" fmla="*/ 47 w 47"/>
                <a:gd name="T15" fmla="*/ 15 h 28"/>
                <a:gd name="T16" fmla="*/ 24 w 47"/>
                <a:gd name="T17" fmla="*/ 20 h 28"/>
                <a:gd name="T18" fmla="*/ 0 w 47"/>
                <a:gd name="T19" fmla="*/ 28 h 28"/>
                <a:gd name="T20" fmla="*/ 0 w 47"/>
                <a:gd name="T21" fmla="*/ 28 h 28"/>
                <a:gd name="T22" fmla="*/ 3 w 47"/>
                <a:gd name="T23" fmla="*/ 20 h 28"/>
                <a:gd name="T24" fmla="*/ 3 w 47"/>
                <a:gd name="T25" fmla="*/ 15 h 28"/>
                <a:gd name="T26" fmla="*/ 3 w 47"/>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8">
                  <a:moveTo>
                    <a:pt x="3" y="15"/>
                  </a:moveTo>
                  <a:lnTo>
                    <a:pt x="3" y="15"/>
                  </a:lnTo>
                  <a:lnTo>
                    <a:pt x="3" y="7"/>
                  </a:lnTo>
                  <a:lnTo>
                    <a:pt x="0" y="0"/>
                  </a:lnTo>
                  <a:lnTo>
                    <a:pt x="0" y="0"/>
                  </a:lnTo>
                  <a:lnTo>
                    <a:pt x="24" y="7"/>
                  </a:lnTo>
                  <a:lnTo>
                    <a:pt x="47" y="15"/>
                  </a:lnTo>
                  <a:lnTo>
                    <a:pt x="47" y="15"/>
                  </a:lnTo>
                  <a:lnTo>
                    <a:pt x="24" y="20"/>
                  </a:lnTo>
                  <a:lnTo>
                    <a:pt x="0" y="28"/>
                  </a:lnTo>
                  <a:lnTo>
                    <a:pt x="0" y="28"/>
                  </a:lnTo>
                  <a:lnTo>
                    <a:pt x="3" y="20"/>
                  </a:lnTo>
                  <a:lnTo>
                    <a:pt x="3" y="15"/>
                  </a:lnTo>
                  <a:lnTo>
                    <a:pt x="3"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4" name="Freeform 122"/>
            <p:cNvSpPr>
              <a:spLocks/>
            </p:cNvSpPr>
            <p:nvPr/>
          </p:nvSpPr>
          <p:spPr bwMode="auto">
            <a:xfrm>
              <a:off x="5089525" y="5056188"/>
              <a:ext cx="41275" cy="69850"/>
            </a:xfrm>
            <a:custGeom>
              <a:avLst/>
              <a:gdLst>
                <a:gd name="T0" fmla="*/ 13 w 26"/>
                <a:gd name="T1" fmla="*/ 42 h 44"/>
                <a:gd name="T2" fmla="*/ 13 w 26"/>
                <a:gd name="T3" fmla="*/ 42 h 44"/>
                <a:gd name="T4" fmla="*/ 5 w 26"/>
                <a:gd name="T5" fmla="*/ 42 h 44"/>
                <a:gd name="T6" fmla="*/ 0 w 26"/>
                <a:gd name="T7" fmla="*/ 44 h 44"/>
                <a:gd name="T8" fmla="*/ 0 w 26"/>
                <a:gd name="T9" fmla="*/ 44 h 44"/>
                <a:gd name="T10" fmla="*/ 8 w 26"/>
                <a:gd name="T11" fmla="*/ 24 h 44"/>
                <a:gd name="T12" fmla="*/ 13 w 26"/>
                <a:gd name="T13" fmla="*/ 0 h 44"/>
                <a:gd name="T14" fmla="*/ 13 w 26"/>
                <a:gd name="T15" fmla="*/ 0 h 44"/>
                <a:gd name="T16" fmla="*/ 18 w 26"/>
                <a:gd name="T17" fmla="*/ 24 h 44"/>
                <a:gd name="T18" fmla="*/ 26 w 26"/>
                <a:gd name="T19" fmla="*/ 44 h 44"/>
                <a:gd name="T20" fmla="*/ 26 w 26"/>
                <a:gd name="T21" fmla="*/ 44 h 44"/>
                <a:gd name="T22" fmla="*/ 18 w 26"/>
                <a:gd name="T23" fmla="*/ 42 h 44"/>
                <a:gd name="T24" fmla="*/ 13 w 26"/>
                <a:gd name="T25" fmla="*/ 42 h 44"/>
                <a:gd name="T26" fmla="*/ 13 w 26"/>
                <a:gd name="T27"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4">
                  <a:moveTo>
                    <a:pt x="13" y="42"/>
                  </a:moveTo>
                  <a:lnTo>
                    <a:pt x="13" y="42"/>
                  </a:lnTo>
                  <a:lnTo>
                    <a:pt x="5" y="42"/>
                  </a:lnTo>
                  <a:lnTo>
                    <a:pt x="0" y="44"/>
                  </a:lnTo>
                  <a:lnTo>
                    <a:pt x="0" y="44"/>
                  </a:lnTo>
                  <a:lnTo>
                    <a:pt x="8" y="24"/>
                  </a:lnTo>
                  <a:lnTo>
                    <a:pt x="13" y="0"/>
                  </a:lnTo>
                  <a:lnTo>
                    <a:pt x="13" y="0"/>
                  </a:lnTo>
                  <a:lnTo>
                    <a:pt x="18" y="24"/>
                  </a:lnTo>
                  <a:lnTo>
                    <a:pt x="26" y="44"/>
                  </a:lnTo>
                  <a:lnTo>
                    <a:pt x="26" y="44"/>
                  </a:lnTo>
                  <a:lnTo>
                    <a:pt x="18" y="42"/>
                  </a:lnTo>
                  <a:lnTo>
                    <a:pt x="13" y="42"/>
                  </a:lnTo>
                  <a:lnTo>
                    <a:pt x="13"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5" name="Freeform 123"/>
            <p:cNvSpPr>
              <a:spLocks/>
            </p:cNvSpPr>
            <p:nvPr/>
          </p:nvSpPr>
          <p:spPr bwMode="auto">
            <a:xfrm>
              <a:off x="5089525" y="4911725"/>
              <a:ext cx="41275" cy="74613"/>
            </a:xfrm>
            <a:custGeom>
              <a:avLst/>
              <a:gdLst>
                <a:gd name="T0" fmla="*/ 13 w 26"/>
                <a:gd name="T1" fmla="*/ 5 h 47"/>
                <a:gd name="T2" fmla="*/ 13 w 26"/>
                <a:gd name="T3" fmla="*/ 5 h 47"/>
                <a:gd name="T4" fmla="*/ 5 w 26"/>
                <a:gd name="T5" fmla="*/ 3 h 47"/>
                <a:gd name="T6" fmla="*/ 0 w 26"/>
                <a:gd name="T7" fmla="*/ 0 h 47"/>
                <a:gd name="T8" fmla="*/ 0 w 26"/>
                <a:gd name="T9" fmla="*/ 0 h 47"/>
                <a:gd name="T10" fmla="*/ 8 w 26"/>
                <a:gd name="T11" fmla="*/ 24 h 47"/>
                <a:gd name="T12" fmla="*/ 13 w 26"/>
                <a:gd name="T13" fmla="*/ 47 h 47"/>
                <a:gd name="T14" fmla="*/ 13 w 26"/>
                <a:gd name="T15" fmla="*/ 47 h 47"/>
                <a:gd name="T16" fmla="*/ 18 w 26"/>
                <a:gd name="T17" fmla="*/ 24 h 47"/>
                <a:gd name="T18" fmla="*/ 26 w 26"/>
                <a:gd name="T19" fmla="*/ 0 h 47"/>
                <a:gd name="T20" fmla="*/ 26 w 26"/>
                <a:gd name="T21" fmla="*/ 0 h 47"/>
                <a:gd name="T22" fmla="*/ 18 w 26"/>
                <a:gd name="T23" fmla="*/ 3 h 47"/>
                <a:gd name="T24" fmla="*/ 13 w 26"/>
                <a:gd name="T25" fmla="*/ 5 h 47"/>
                <a:gd name="T26" fmla="*/ 13 w 26"/>
                <a:gd name="T27"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7">
                  <a:moveTo>
                    <a:pt x="13" y="5"/>
                  </a:moveTo>
                  <a:lnTo>
                    <a:pt x="13" y="5"/>
                  </a:lnTo>
                  <a:lnTo>
                    <a:pt x="5" y="3"/>
                  </a:lnTo>
                  <a:lnTo>
                    <a:pt x="0" y="0"/>
                  </a:lnTo>
                  <a:lnTo>
                    <a:pt x="0" y="0"/>
                  </a:lnTo>
                  <a:lnTo>
                    <a:pt x="8" y="24"/>
                  </a:lnTo>
                  <a:lnTo>
                    <a:pt x="13" y="47"/>
                  </a:lnTo>
                  <a:lnTo>
                    <a:pt x="13" y="47"/>
                  </a:lnTo>
                  <a:lnTo>
                    <a:pt x="18" y="24"/>
                  </a:lnTo>
                  <a:lnTo>
                    <a:pt x="26" y="0"/>
                  </a:lnTo>
                  <a:lnTo>
                    <a:pt x="26" y="0"/>
                  </a:lnTo>
                  <a:lnTo>
                    <a:pt x="18" y="3"/>
                  </a:lnTo>
                  <a:lnTo>
                    <a:pt x="13" y="5"/>
                  </a:lnTo>
                  <a:lnTo>
                    <a:pt x="13" y="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6" name="Freeform 124"/>
            <p:cNvSpPr>
              <a:spLocks/>
            </p:cNvSpPr>
            <p:nvPr/>
          </p:nvSpPr>
          <p:spPr bwMode="auto">
            <a:xfrm>
              <a:off x="4627563" y="5056188"/>
              <a:ext cx="41275" cy="74612"/>
            </a:xfrm>
            <a:custGeom>
              <a:avLst/>
              <a:gdLst>
                <a:gd name="T0" fmla="*/ 13 w 26"/>
                <a:gd name="T1" fmla="*/ 42 h 47"/>
                <a:gd name="T2" fmla="*/ 13 w 26"/>
                <a:gd name="T3" fmla="*/ 42 h 47"/>
                <a:gd name="T4" fmla="*/ 5 w 26"/>
                <a:gd name="T5" fmla="*/ 42 h 47"/>
                <a:gd name="T6" fmla="*/ 0 w 26"/>
                <a:gd name="T7" fmla="*/ 47 h 47"/>
                <a:gd name="T8" fmla="*/ 0 w 26"/>
                <a:gd name="T9" fmla="*/ 47 h 47"/>
                <a:gd name="T10" fmla="*/ 7 w 26"/>
                <a:gd name="T11" fmla="*/ 24 h 47"/>
                <a:gd name="T12" fmla="*/ 13 w 26"/>
                <a:gd name="T13" fmla="*/ 0 h 47"/>
                <a:gd name="T14" fmla="*/ 13 w 26"/>
                <a:gd name="T15" fmla="*/ 0 h 47"/>
                <a:gd name="T16" fmla="*/ 18 w 26"/>
                <a:gd name="T17" fmla="*/ 24 h 47"/>
                <a:gd name="T18" fmla="*/ 26 w 26"/>
                <a:gd name="T19" fmla="*/ 47 h 47"/>
                <a:gd name="T20" fmla="*/ 26 w 26"/>
                <a:gd name="T21" fmla="*/ 47 h 47"/>
                <a:gd name="T22" fmla="*/ 18 w 26"/>
                <a:gd name="T23" fmla="*/ 42 h 47"/>
                <a:gd name="T24" fmla="*/ 13 w 26"/>
                <a:gd name="T25" fmla="*/ 42 h 47"/>
                <a:gd name="T26" fmla="*/ 13 w 26"/>
                <a:gd name="T27"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7">
                  <a:moveTo>
                    <a:pt x="13" y="42"/>
                  </a:moveTo>
                  <a:lnTo>
                    <a:pt x="13" y="42"/>
                  </a:lnTo>
                  <a:lnTo>
                    <a:pt x="5" y="42"/>
                  </a:lnTo>
                  <a:lnTo>
                    <a:pt x="0" y="47"/>
                  </a:lnTo>
                  <a:lnTo>
                    <a:pt x="0" y="47"/>
                  </a:lnTo>
                  <a:lnTo>
                    <a:pt x="7" y="24"/>
                  </a:lnTo>
                  <a:lnTo>
                    <a:pt x="13" y="0"/>
                  </a:lnTo>
                  <a:lnTo>
                    <a:pt x="13" y="0"/>
                  </a:lnTo>
                  <a:lnTo>
                    <a:pt x="18" y="24"/>
                  </a:lnTo>
                  <a:lnTo>
                    <a:pt x="26" y="47"/>
                  </a:lnTo>
                  <a:lnTo>
                    <a:pt x="26" y="47"/>
                  </a:lnTo>
                  <a:lnTo>
                    <a:pt x="18" y="42"/>
                  </a:lnTo>
                  <a:lnTo>
                    <a:pt x="13" y="42"/>
                  </a:lnTo>
                  <a:lnTo>
                    <a:pt x="13"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7" name="Freeform 125"/>
            <p:cNvSpPr>
              <a:spLocks/>
            </p:cNvSpPr>
            <p:nvPr/>
          </p:nvSpPr>
          <p:spPr bwMode="auto">
            <a:xfrm>
              <a:off x="4627563" y="4826000"/>
              <a:ext cx="41275" cy="73025"/>
            </a:xfrm>
            <a:custGeom>
              <a:avLst/>
              <a:gdLst>
                <a:gd name="T0" fmla="*/ 13 w 26"/>
                <a:gd name="T1" fmla="*/ 5 h 46"/>
                <a:gd name="T2" fmla="*/ 13 w 26"/>
                <a:gd name="T3" fmla="*/ 5 h 46"/>
                <a:gd name="T4" fmla="*/ 5 w 26"/>
                <a:gd name="T5" fmla="*/ 5 h 46"/>
                <a:gd name="T6" fmla="*/ 0 w 26"/>
                <a:gd name="T7" fmla="*/ 0 h 46"/>
                <a:gd name="T8" fmla="*/ 0 w 26"/>
                <a:gd name="T9" fmla="*/ 0 h 46"/>
                <a:gd name="T10" fmla="*/ 7 w 26"/>
                <a:gd name="T11" fmla="*/ 23 h 46"/>
                <a:gd name="T12" fmla="*/ 13 w 26"/>
                <a:gd name="T13" fmla="*/ 46 h 46"/>
                <a:gd name="T14" fmla="*/ 13 w 26"/>
                <a:gd name="T15" fmla="*/ 46 h 46"/>
                <a:gd name="T16" fmla="*/ 18 w 26"/>
                <a:gd name="T17" fmla="*/ 23 h 46"/>
                <a:gd name="T18" fmla="*/ 26 w 26"/>
                <a:gd name="T19" fmla="*/ 0 h 46"/>
                <a:gd name="T20" fmla="*/ 26 w 26"/>
                <a:gd name="T21" fmla="*/ 0 h 46"/>
                <a:gd name="T22" fmla="*/ 18 w 26"/>
                <a:gd name="T23" fmla="*/ 5 h 46"/>
                <a:gd name="T24" fmla="*/ 13 w 26"/>
                <a:gd name="T25" fmla="*/ 5 h 46"/>
                <a:gd name="T26" fmla="*/ 13 w 26"/>
                <a:gd name="T27" fmla="*/ 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6">
                  <a:moveTo>
                    <a:pt x="13" y="5"/>
                  </a:moveTo>
                  <a:lnTo>
                    <a:pt x="13" y="5"/>
                  </a:lnTo>
                  <a:lnTo>
                    <a:pt x="5" y="5"/>
                  </a:lnTo>
                  <a:lnTo>
                    <a:pt x="0" y="0"/>
                  </a:lnTo>
                  <a:lnTo>
                    <a:pt x="0" y="0"/>
                  </a:lnTo>
                  <a:lnTo>
                    <a:pt x="7" y="23"/>
                  </a:lnTo>
                  <a:lnTo>
                    <a:pt x="13" y="46"/>
                  </a:lnTo>
                  <a:lnTo>
                    <a:pt x="13" y="46"/>
                  </a:lnTo>
                  <a:lnTo>
                    <a:pt x="18" y="23"/>
                  </a:lnTo>
                  <a:lnTo>
                    <a:pt x="26" y="0"/>
                  </a:lnTo>
                  <a:lnTo>
                    <a:pt x="26" y="0"/>
                  </a:lnTo>
                  <a:lnTo>
                    <a:pt x="18" y="5"/>
                  </a:lnTo>
                  <a:lnTo>
                    <a:pt x="13" y="5"/>
                  </a:lnTo>
                  <a:lnTo>
                    <a:pt x="13" y="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8" name="Freeform 126"/>
            <p:cNvSpPr>
              <a:spLocks/>
            </p:cNvSpPr>
            <p:nvPr/>
          </p:nvSpPr>
          <p:spPr bwMode="auto">
            <a:xfrm>
              <a:off x="4494213" y="5221288"/>
              <a:ext cx="74612" cy="53975"/>
            </a:xfrm>
            <a:custGeom>
              <a:avLst/>
              <a:gdLst>
                <a:gd name="T0" fmla="*/ 37 w 47"/>
                <a:gd name="T1" fmla="*/ 18 h 34"/>
                <a:gd name="T2" fmla="*/ 37 w 47"/>
                <a:gd name="T3" fmla="*/ 18 h 34"/>
                <a:gd name="T4" fmla="*/ 34 w 47"/>
                <a:gd name="T5" fmla="*/ 26 h 34"/>
                <a:gd name="T6" fmla="*/ 34 w 47"/>
                <a:gd name="T7" fmla="*/ 34 h 34"/>
                <a:gd name="T8" fmla="*/ 34 w 47"/>
                <a:gd name="T9" fmla="*/ 34 h 34"/>
                <a:gd name="T10" fmla="*/ 19 w 47"/>
                <a:gd name="T11" fmla="*/ 16 h 34"/>
                <a:gd name="T12" fmla="*/ 0 w 47"/>
                <a:gd name="T13" fmla="*/ 0 h 34"/>
                <a:gd name="T14" fmla="*/ 0 w 47"/>
                <a:gd name="T15" fmla="*/ 0 h 34"/>
                <a:gd name="T16" fmla="*/ 24 w 47"/>
                <a:gd name="T17" fmla="*/ 5 h 34"/>
                <a:gd name="T18" fmla="*/ 47 w 47"/>
                <a:gd name="T19" fmla="*/ 8 h 34"/>
                <a:gd name="T20" fmla="*/ 47 w 47"/>
                <a:gd name="T21" fmla="*/ 8 h 34"/>
                <a:gd name="T22" fmla="*/ 39 w 47"/>
                <a:gd name="T23" fmla="*/ 16 h 34"/>
                <a:gd name="T24" fmla="*/ 37 w 47"/>
                <a:gd name="T25" fmla="*/ 18 h 34"/>
                <a:gd name="T26" fmla="*/ 37 w 47"/>
                <a:gd name="T27" fmla="*/ 1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4">
                  <a:moveTo>
                    <a:pt x="37" y="18"/>
                  </a:moveTo>
                  <a:lnTo>
                    <a:pt x="37" y="18"/>
                  </a:lnTo>
                  <a:lnTo>
                    <a:pt x="34" y="26"/>
                  </a:lnTo>
                  <a:lnTo>
                    <a:pt x="34" y="34"/>
                  </a:lnTo>
                  <a:lnTo>
                    <a:pt x="34" y="34"/>
                  </a:lnTo>
                  <a:lnTo>
                    <a:pt x="19" y="16"/>
                  </a:lnTo>
                  <a:lnTo>
                    <a:pt x="0" y="0"/>
                  </a:lnTo>
                  <a:lnTo>
                    <a:pt x="0" y="0"/>
                  </a:lnTo>
                  <a:lnTo>
                    <a:pt x="24" y="5"/>
                  </a:lnTo>
                  <a:lnTo>
                    <a:pt x="47" y="8"/>
                  </a:lnTo>
                  <a:lnTo>
                    <a:pt x="47" y="8"/>
                  </a:lnTo>
                  <a:lnTo>
                    <a:pt x="39" y="16"/>
                  </a:lnTo>
                  <a:lnTo>
                    <a:pt x="37" y="18"/>
                  </a:lnTo>
                  <a:lnTo>
                    <a:pt x="37" y="1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39" name="Freeform 127"/>
            <p:cNvSpPr>
              <a:spLocks/>
            </p:cNvSpPr>
            <p:nvPr/>
          </p:nvSpPr>
          <p:spPr bwMode="auto">
            <a:xfrm>
              <a:off x="4540250" y="5386388"/>
              <a:ext cx="74613" cy="53975"/>
            </a:xfrm>
            <a:custGeom>
              <a:avLst/>
              <a:gdLst>
                <a:gd name="T0" fmla="*/ 36 w 47"/>
                <a:gd name="T1" fmla="*/ 21 h 34"/>
                <a:gd name="T2" fmla="*/ 36 w 47"/>
                <a:gd name="T3" fmla="*/ 21 h 34"/>
                <a:gd name="T4" fmla="*/ 34 w 47"/>
                <a:gd name="T5" fmla="*/ 26 h 34"/>
                <a:gd name="T6" fmla="*/ 34 w 47"/>
                <a:gd name="T7" fmla="*/ 34 h 34"/>
                <a:gd name="T8" fmla="*/ 34 w 47"/>
                <a:gd name="T9" fmla="*/ 34 h 34"/>
                <a:gd name="T10" fmla="*/ 18 w 47"/>
                <a:gd name="T11" fmla="*/ 16 h 34"/>
                <a:gd name="T12" fmla="*/ 0 w 47"/>
                <a:gd name="T13" fmla="*/ 0 h 34"/>
                <a:gd name="T14" fmla="*/ 0 w 47"/>
                <a:gd name="T15" fmla="*/ 0 h 34"/>
                <a:gd name="T16" fmla="*/ 23 w 47"/>
                <a:gd name="T17" fmla="*/ 5 h 34"/>
                <a:gd name="T18" fmla="*/ 47 w 47"/>
                <a:gd name="T19" fmla="*/ 11 h 34"/>
                <a:gd name="T20" fmla="*/ 47 w 47"/>
                <a:gd name="T21" fmla="*/ 11 h 34"/>
                <a:gd name="T22" fmla="*/ 39 w 47"/>
                <a:gd name="T23" fmla="*/ 16 h 34"/>
                <a:gd name="T24" fmla="*/ 36 w 47"/>
                <a:gd name="T25" fmla="*/ 21 h 34"/>
                <a:gd name="T26" fmla="*/ 36 w 47"/>
                <a:gd name="T27" fmla="*/ 2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4">
                  <a:moveTo>
                    <a:pt x="36" y="21"/>
                  </a:moveTo>
                  <a:lnTo>
                    <a:pt x="36" y="21"/>
                  </a:lnTo>
                  <a:lnTo>
                    <a:pt x="34" y="26"/>
                  </a:lnTo>
                  <a:lnTo>
                    <a:pt x="34" y="34"/>
                  </a:lnTo>
                  <a:lnTo>
                    <a:pt x="34" y="34"/>
                  </a:lnTo>
                  <a:lnTo>
                    <a:pt x="18" y="16"/>
                  </a:lnTo>
                  <a:lnTo>
                    <a:pt x="0" y="0"/>
                  </a:lnTo>
                  <a:lnTo>
                    <a:pt x="0" y="0"/>
                  </a:lnTo>
                  <a:lnTo>
                    <a:pt x="23" y="5"/>
                  </a:lnTo>
                  <a:lnTo>
                    <a:pt x="47" y="11"/>
                  </a:lnTo>
                  <a:lnTo>
                    <a:pt x="47" y="11"/>
                  </a:lnTo>
                  <a:lnTo>
                    <a:pt x="39" y="16"/>
                  </a:lnTo>
                  <a:lnTo>
                    <a:pt x="36" y="21"/>
                  </a:lnTo>
                  <a:lnTo>
                    <a:pt x="36" y="21"/>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40" name="Freeform 128"/>
            <p:cNvSpPr>
              <a:spLocks/>
            </p:cNvSpPr>
            <p:nvPr/>
          </p:nvSpPr>
          <p:spPr bwMode="auto">
            <a:xfrm>
              <a:off x="4532313" y="5527675"/>
              <a:ext cx="74612" cy="52388"/>
            </a:xfrm>
            <a:custGeom>
              <a:avLst/>
              <a:gdLst>
                <a:gd name="T0" fmla="*/ 36 w 47"/>
                <a:gd name="T1" fmla="*/ 18 h 33"/>
                <a:gd name="T2" fmla="*/ 36 w 47"/>
                <a:gd name="T3" fmla="*/ 18 h 33"/>
                <a:gd name="T4" fmla="*/ 34 w 47"/>
                <a:gd name="T5" fmla="*/ 26 h 33"/>
                <a:gd name="T6" fmla="*/ 34 w 47"/>
                <a:gd name="T7" fmla="*/ 33 h 33"/>
                <a:gd name="T8" fmla="*/ 34 w 47"/>
                <a:gd name="T9" fmla="*/ 33 h 33"/>
                <a:gd name="T10" fmla="*/ 18 w 47"/>
                <a:gd name="T11" fmla="*/ 15 h 33"/>
                <a:gd name="T12" fmla="*/ 0 w 47"/>
                <a:gd name="T13" fmla="*/ 0 h 33"/>
                <a:gd name="T14" fmla="*/ 0 w 47"/>
                <a:gd name="T15" fmla="*/ 0 h 33"/>
                <a:gd name="T16" fmla="*/ 23 w 47"/>
                <a:gd name="T17" fmla="*/ 5 h 33"/>
                <a:gd name="T18" fmla="*/ 47 w 47"/>
                <a:gd name="T19" fmla="*/ 7 h 33"/>
                <a:gd name="T20" fmla="*/ 47 w 47"/>
                <a:gd name="T21" fmla="*/ 7 h 33"/>
                <a:gd name="T22" fmla="*/ 39 w 47"/>
                <a:gd name="T23" fmla="*/ 15 h 33"/>
                <a:gd name="T24" fmla="*/ 36 w 47"/>
                <a:gd name="T25" fmla="*/ 18 h 33"/>
                <a:gd name="T26" fmla="*/ 36 w 47"/>
                <a:gd name="T27"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3">
                  <a:moveTo>
                    <a:pt x="36" y="18"/>
                  </a:moveTo>
                  <a:lnTo>
                    <a:pt x="36" y="18"/>
                  </a:lnTo>
                  <a:lnTo>
                    <a:pt x="34" y="26"/>
                  </a:lnTo>
                  <a:lnTo>
                    <a:pt x="34" y="33"/>
                  </a:lnTo>
                  <a:lnTo>
                    <a:pt x="34" y="33"/>
                  </a:lnTo>
                  <a:lnTo>
                    <a:pt x="18" y="15"/>
                  </a:lnTo>
                  <a:lnTo>
                    <a:pt x="0" y="0"/>
                  </a:lnTo>
                  <a:lnTo>
                    <a:pt x="0" y="0"/>
                  </a:lnTo>
                  <a:lnTo>
                    <a:pt x="23" y="5"/>
                  </a:lnTo>
                  <a:lnTo>
                    <a:pt x="47" y="7"/>
                  </a:lnTo>
                  <a:lnTo>
                    <a:pt x="47" y="7"/>
                  </a:lnTo>
                  <a:lnTo>
                    <a:pt x="39" y="15"/>
                  </a:lnTo>
                  <a:lnTo>
                    <a:pt x="36" y="18"/>
                  </a:lnTo>
                  <a:lnTo>
                    <a:pt x="36" y="1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41" name="Freeform 129"/>
            <p:cNvSpPr>
              <a:spLocks/>
            </p:cNvSpPr>
            <p:nvPr/>
          </p:nvSpPr>
          <p:spPr bwMode="auto">
            <a:xfrm>
              <a:off x="6834188" y="1782763"/>
              <a:ext cx="46037" cy="74612"/>
            </a:xfrm>
            <a:custGeom>
              <a:avLst/>
              <a:gdLst>
                <a:gd name="T0" fmla="*/ 16 w 29"/>
                <a:gd name="T1" fmla="*/ 45 h 47"/>
                <a:gd name="T2" fmla="*/ 16 w 29"/>
                <a:gd name="T3" fmla="*/ 45 h 47"/>
                <a:gd name="T4" fmla="*/ 8 w 29"/>
                <a:gd name="T5" fmla="*/ 45 h 47"/>
                <a:gd name="T6" fmla="*/ 0 w 29"/>
                <a:gd name="T7" fmla="*/ 47 h 47"/>
                <a:gd name="T8" fmla="*/ 0 w 29"/>
                <a:gd name="T9" fmla="*/ 47 h 47"/>
                <a:gd name="T10" fmla="*/ 8 w 29"/>
                <a:gd name="T11" fmla="*/ 24 h 47"/>
                <a:gd name="T12" fmla="*/ 16 w 29"/>
                <a:gd name="T13" fmla="*/ 0 h 47"/>
                <a:gd name="T14" fmla="*/ 16 w 29"/>
                <a:gd name="T15" fmla="*/ 0 h 47"/>
                <a:gd name="T16" fmla="*/ 21 w 29"/>
                <a:gd name="T17" fmla="*/ 24 h 47"/>
                <a:gd name="T18" fmla="*/ 29 w 29"/>
                <a:gd name="T19" fmla="*/ 47 h 47"/>
                <a:gd name="T20" fmla="*/ 29 w 29"/>
                <a:gd name="T21" fmla="*/ 47 h 47"/>
                <a:gd name="T22" fmla="*/ 18 w 29"/>
                <a:gd name="T23" fmla="*/ 45 h 47"/>
                <a:gd name="T24" fmla="*/ 16 w 29"/>
                <a:gd name="T25" fmla="*/ 45 h 47"/>
                <a:gd name="T26" fmla="*/ 16 w 29"/>
                <a:gd name="T27"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5"/>
                  </a:moveTo>
                  <a:lnTo>
                    <a:pt x="16" y="45"/>
                  </a:lnTo>
                  <a:lnTo>
                    <a:pt x="8" y="45"/>
                  </a:lnTo>
                  <a:lnTo>
                    <a:pt x="0" y="47"/>
                  </a:lnTo>
                  <a:lnTo>
                    <a:pt x="0" y="47"/>
                  </a:lnTo>
                  <a:lnTo>
                    <a:pt x="8" y="24"/>
                  </a:lnTo>
                  <a:lnTo>
                    <a:pt x="16" y="0"/>
                  </a:lnTo>
                  <a:lnTo>
                    <a:pt x="16" y="0"/>
                  </a:lnTo>
                  <a:lnTo>
                    <a:pt x="21" y="24"/>
                  </a:lnTo>
                  <a:lnTo>
                    <a:pt x="29" y="47"/>
                  </a:lnTo>
                  <a:lnTo>
                    <a:pt x="29" y="47"/>
                  </a:lnTo>
                  <a:lnTo>
                    <a:pt x="18" y="45"/>
                  </a:lnTo>
                  <a:lnTo>
                    <a:pt x="16" y="45"/>
                  </a:lnTo>
                  <a:lnTo>
                    <a:pt x="16" y="4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42" name="Freeform 130"/>
            <p:cNvSpPr>
              <a:spLocks/>
            </p:cNvSpPr>
            <p:nvPr/>
          </p:nvSpPr>
          <p:spPr bwMode="auto">
            <a:xfrm>
              <a:off x="8843963" y="2749550"/>
              <a:ext cx="69850" cy="44450"/>
            </a:xfrm>
            <a:custGeom>
              <a:avLst/>
              <a:gdLst>
                <a:gd name="T0" fmla="*/ 3 w 44"/>
                <a:gd name="T1" fmla="*/ 15 h 28"/>
                <a:gd name="T2" fmla="*/ 3 w 44"/>
                <a:gd name="T3" fmla="*/ 15 h 28"/>
                <a:gd name="T4" fmla="*/ 3 w 44"/>
                <a:gd name="T5" fmla="*/ 8 h 28"/>
                <a:gd name="T6" fmla="*/ 0 w 44"/>
                <a:gd name="T7" fmla="*/ 0 h 28"/>
                <a:gd name="T8" fmla="*/ 0 w 44"/>
                <a:gd name="T9" fmla="*/ 0 h 28"/>
                <a:gd name="T10" fmla="*/ 21 w 44"/>
                <a:gd name="T11" fmla="*/ 8 h 28"/>
                <a:gd name="T12" fmla="*/ 44 w 44"/>
                <a:gd name="T13" fmla="*/ 15 h 28"/>
                <a:gd name="T14" fmla="*/ 44 w 44"/>
                <a:gd name="T15" fmla="*/ 15 h 28"/>
                <a:gd name="T16" fmla="*/ 21 w 44"/>
                <a:gd name="T17" fmla="*/ 21 h 28"/>
                <a:gd name="T18" fmla="*/ 0 w 44"/>
                <a:gd name="T19" fmla="*/ 28 h 28"/>
                <a:gd name="T20" fmla="*/ 0 w 44"/>
                <a:gd name="T21" fmla="*/ 28 h 28"/>
                <a:gd name="T22" fmla="*/ 3 w 44"/>
                <a:gd name="T23" fmla="*/ 21 h 28"/>
                <a:gd name="T24" fmla="*/ 3 w 44"/>
                <a:gd name="T25" fmla="*/ 15 h 28"/>
                <a:gd name="T26" fmla="*/ 3 w 44"/>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28">
                  <a:moveTo>
                    <a:pt x="3" y="15"/>
                  </a:moveTo>
                  <a:lnTo>
                    <a:pt x="3" y="15"/>
                  </a:lnTo>
                  <a:lnTo>
                    <a:pt x="3" y="8"/>
                  </a:lnTo>
                  <a:lnTo>
                    <a:pt x="0" y="0"/>
                  </a:lnTo>
                  <a:lnTo>
                    <a:pt x="0" y="0"/>
                  </a:lnTo>
                  <a:lnTo>
                    <a:pt x="21" y="8"/>
                  </a:lnTo>
                  <a:lnTo>
                    <a:pt x="44" y="15"/>
                  </a:lnTo>
                  <a:lnTo>
                    <a:pt x="44" y="15"/>
                  </a:lnTo>
                  <a:lnTo>
                    <a:pt x="21" y="21"/>
                  </a:lnTo>
                  <a:lnTo>
                    <a:pt x="0" y="28"/>
                  </a:lnTo>
                  <a:lnTo>
                    <a:pt x="0" y="28"/>
                  </a:lnTo>
                  <a:lnTo>
                    <a:pt x="3" y="21"/>
                  </a:lnTo>
                  <a:lnTo>
                    <a:pt x="3" y="15"/>
                  </a:lnTo>
                  <a:lnTo>
                    <a:pt x="3"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443" name="Line 131"/>
            <p:cNvSpPr>
              <a:spLocks noChangeShapeType="1"/>
            </p:cNvSpPr>
            <p:nvPr/>
          </p:nvSpPr>
          <p:spPr bwMode="auto">
            <a:xfrm>
              <a:off x="4710113" y="2381250"/>
              <a:ext cx="1587" cy="4603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4" name="Line 132"/>
            <p:cNvSpPr>
              <a:spLocks noChangeShapeType="1"/>
            </p:cNvSpPr>
            <p:nvPr/>
          </p:nvSpPr>
          <p:spPr bwMode="auto">
            <a:xfrm>
              <a:off x="4721225" y="2344738"/>
              <a:ext cx="1588"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5" name="Line 133"/>
            <p:cNvSpPr>
              <a:spLocks noChangeShapeType="1"/>
            </p:cNvSpPr>
            <p:nvPr/>
          </p:nvSpPr>
          <p:spPr bwMode="auto">
            <a:xfrm>
              <a:off x="4738688" y="2311400"/>
              <a:ext cx="1587" cy="182563"/>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6" name="Line 134"/>
            <p:cNvSpPr>
              <a:spLocks noChangeShapeType="1"/>
            </p:cNvSpPr>
            <p:nvPr/>
          </p:nvSpPr>
          <p:spPr bwMode="auto">
            <a:xfrm>
              <a:off x="4754563" y="2278063"/>
              <a:ext cx="1587" cy="247650"/>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7" name="Line 135"/>
            <p:cNvSpPr>
              <a:spLocks noChangeShapeType="1"/>
            </p:cNvSpPr>
            <p:nvPr/>
          </p:nvSpPr>
          <p:spPr bwMode="auto">
            <a:xfrm>
              <a:off x="4767263" y="2246313"/>
              <a:ext cx="1587" cy="31273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8" name="Line 136"/>
            <p:cNvSpPr>
              <a:spLocks noChangeShapeType="1"/>
            </p:cNvSpPr>
            <p:nvPr/>
          </p:nvSpPr>
          <p:spPr bwMode="auto">
            <a:xfrm>
              <a:off x="4783138" y="2278063"/>
              <a:ext cx="1587" cy="247650"/>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49" name="Line 137"/>
            <p:cNvSpPr>
              <a:spLocks noChangeShapeType="1"/>
            </p:cNvSpPr>
            <p:nvPr/>
          </p:nvSpPr>
          <p:spPr bwMode="auto">
            <a:xfrm>
              <a:off x="4800600" y="2311400"/>
              <a:ext cx="1588" cy="182563"/>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0" name="Line 138"/>
            <p:cNvSpPr>
              <a:spLocks noChangeShapeType="1"/>
            </p:cNvSpPr>
            <p:nvPr/>
          </p:nvSpPr>
          <p:spPr bwMode="auto">
            <a:xfrm>
              <a:off x="4813300" y="2344738"/>
              <a:ext cx="1588"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1" name="Line 139"/>
            <p:cNvSpPr>
              <a:spLocks noChangeShapeType="1"/>
            </p:cNvSpPr>
            <p:nvPr/>
          </p:nvSpPr>
          <p:spPr bwMode="auto">
            <a:xfrm>
              <a:off x="4829175" y="2381250"/>
              <a:ext cx="1588" cy="4603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2" name="Line 140"/>
            <p:cNvSpPr>
              <a:spLocks noChangeShapeType="1"/>
            </p:cNvSpPr>
            <p:nvPr/>
          </p:nvSpPr>
          <p:spPr bwMode="auto">
            <a:xfrm>
              <a:off x="4622800" y="1952625"/>
              <a:ext cx="28416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3" name="Line 141"/>
            <p:cNvSpPr>
              <a:spLocks noChangeShapeType="1"/>
            </p:cNvSpPr>
            <p:nvPr/>
          </p:nvSpPr>
          <p:spPr bwMode="auto">
            <a:xfrm>
              <a:off x="4622800" y="2047875"/>
              <a:ext cx="28416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4" name="Line 142"/>
            <p:cNvSpPr>
              <a:spLocks noChangeShapeType="1"/>
            </p:cNvSpPr>
            <p:nvPr/>
          </p:nvSpPr>
          <p:spPr bwMode="auto">
            <a:xfrm>
              <a:off x="4622800" y="2143125"/>
              <a:ext cx="284163"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5" name="Line 143"/>
            <p:cNvSpPr>
              <a:spLocks noChangeShapeType="1"/>
            </p:cNvSpPr>
            <p:nvPr/>
          </p:nvSpPr>
          <p:spPr bwMode="auto">
            <a:xfrm>
              <a:off x="4622800" y="2236788"/>
              <a:ext cx="284163" cy="587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6" name="Rectangle 144"/>
            <p:cNvSpPr>
              <a:spLocks noChangeArrowheads="1"/>
            </p:cNvSpPr>
            <p:nvPr/>
          </p:nvSpPr>
          <p:spPr bwMode="auto">
            <a:xfrm>
              <a:off x="4841875" y="2287588"/>
              <a:ext cx="280988" cy="511175"/>
            </a:xfrm>
            <a:prstGeom prst="rect">
              <a:avLst/>
            </a:prstGeom>
            <a:solidFill>
              <a:srgbClr val="D9D9D9"/>
            </a:solidFill>
            <a:ln w="7938">
              <a:solidFill>
                <a:srgbClr val="000000"/>
              </a:solidFill>
              <a:miter lim="800000"/>
              <a:headEnd/>
              <a:tailEnd/>
            </a:ln>
          </p:spPr>
          <p:txBody>
            <a:bodyPr/>
            <a:lstStyle/>
            <a:p>
              <a:endParaRPr lang="en-US" sz="2400" smtClean="0">
                <a:solidFill>
                  <a:srgbClr val="000000"/>
                </a:solidFill>
                <a:latin typeface="Times New Roman" pitchFamily="18" charset="0"/>
              </a:endParaRPr>
            </a:p>
          </p:txBody>
        </p:sp>
        <p:sp>
          <p:nvSpPr>
            <p:cNvPr id="13457" name="Line 145"/>
            <p:cNvSpPr>
              <a:spLocks noChangeShapeType="1"/>
            </p:cNvSpPr>
            <p:nvPr/>
          </p:nvSpPr>
          <p:spPr bwMode="auto">
            <a:xfrm>
              <a:off x="4349750" y="1898650"/>
              <a:ext cx="46038"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8" name="Line 146"/>
            <p:cNvSpPr>
              <a:spLocks noChangeShapeType="1"/>
            </p:cNvSpPr>
            <p:nvPr/>
          </p:nvSpPr>
          <p:spPr bwMode="auto">
            <a:xfrm>
              <a:off x="4759325" y="1506538"/>
              <a:ext cx="1588" cy="288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459" name="Rectangle 147"/>
            <p:cNvSpPr>
              <a:spLocks noChangeArrowheads="1"/>
            </p:cNvSpPr>
            <p:nvPr/>
          </p:nvSpPr>
          <p:spPr bwMode="auto">
            <a:xfrm>
              <a:off x="3810000" y="1225550"/>
              <a:ext cx="6715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Output</a:t>
              </a:r>
            </a:p>
            <a:p>
              <a:r>
                <a:rPr lang="en-US" sz="1000" smtClean="0">
                  <a:solidFill>
                    <a:srgbClr val="000000"/>
                  </a:solidFill>
                  <a:latin typeface="Times New Roman" pitchFamily="18" charset="0"/>
                </a:rPr>
                <a:t>displacement</a:t>
              </a:r>
            </a:p>
          </p:txBody>
        </p:sp>
        <p:sp>
          <p:nvSpPr>
            <p:cNvPr id="13461" name="Rectangle 149"/>
            <p:cNvSpPr>
              <a:spLocks noChangeArrowheads="1"/>
            </p:cNvSpPr>
            <p:nvPr/>
          </p:nvSpPr>
          <p:spPr bwMode="auto">
            <a:xfrm>
              <a:off x="6921500" y="1746250"/>
              <a:ext cx="3524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Output</a:t>
              </a:r>
            </a:p>
          </p:txBody>
        </p:sp>
        <p:sp>
          <p:nvSpPr>
            <p:cNvPr id="13462" name="Rectangle 150"/>
            <p:cNvSpPr>
              <a:spLocks noChangeArrowheads="1"/>
            </p:cNvSpPr>
            <p:nvPr/>
          </p:nvSpPr>
          <p:spPr bwMode="auto">
            <a:xfrm>
              <a:off x="7292975" y="1746250"/>
              <a:ext cx="57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endParaRPr lang="en-US" sz="1000" smtClean="0">
                <a:solidFill>
                  <a:srgbClr val="000000"/>
                </a:solidFill>
                <a:latin typeface="Times New Roman" pitchFamily="18" charset="0"/>
              </a:endParaRPr>
            </a:p>
          </p:txBody>
        </p:sp>
        <p:sp>
          <p:nvSpPr>
            <p:cNvPr id="13463" name="Rectangle 151"/>
            <p:cNvSpPr>
              <a:spLocks noChangeArrowheads="1"/>
            </p:cNvSpPr>
            <p:nvPr/>
          </p:nvSpPr>
          <p:spPr bwMode="auto">
            <a:xfrm>
              <a:off x="7346950" y="174625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a:t>
              </a:r>
            </a:p>
          </p:txBody>
        </p:sp>
        <p:sp>
          <p:nvSpPr>
            <p:cNvPr id="13464" name="Rectangle 152"/>
            <p:cNvSpPr>
              <a:spLocks noChangeArrowheads="1"/>
            </p:cNvSpPr>
            <p:nvPr/>
          </p:nvSpPr>
          <p:spPr bwMode="auto">
            <a:xfrm>
              <a:off x="7388225" y="1746250"/>
              <a:ext cx="34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t</a:t>
              </a:r>
              <a:endParaRPr lang="en-US" sz="1000" smtClean="0">
                <a:solidFill>
                  <a:srgbClr val="000000"/>
                </a:solidFill>
                <a:latin typeface="Times New Roman" pitchFamily="18" charset="0"/>
              </a:endParaRPr>
            </a:p>
          </p:txBody>
        </p:sp>
        <p:sp>
          <p:nvSpPr>
            <p:cNvPr id="13465" name="Rectangle 153"/>
            <p:cNvSpPr>
              <a:spLocks noChangeArrowheads="1"/>
            </p:cNvSpPr>
            <p:nvPr/>
          </p:nvSpPr>
          <p:spPr bwMode="auto">
            <a:xfrm>
              <a:off x="7419975" y="174625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a:t>
              </a:r>
            </a:p>
          </p:txBody>
        </p:sp>
        <p:sp>
          <p:nvSpPr>
            <p:cNvPr id="13466" name="Rectangle 154"/>
            <p:cNvSpPr>
              <a:spLocks noChangeArrowheads="1"/>
            </p:cNvSpPr>
            <p:nvPr/>
          </p:nvSpPr>
          <p:spPr bwMode="auto">
            <a:xfrm>
              <a:off x="6508750" y="2884488"/>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(b)</a:t>
              </a:r>
            </a:p>
          </p:txBody>
        </p:sp>
        <p:sp>
          <p:nvSpPr>
            <p:cNvPr id="13467" name="Rectangle 155"/>
            <p:cNvSpPr>
              <a:spLocks noChangeArrowheads="1"/>
            </p:cNvSpPr>
            <p:nvPr/>
          </p:nvSpPr>
          <p:spPr bwMode="auto">
            <a:xfrm>
              <a:off x="3929063" y="2884488"/>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(a)</a:t>
              </a:r>
            </a:p>
          </p:txBody>
        </p:sp>
        <p:sp>
          <p:nvSpPr>
            <p:cNvPr id="13468" name="Rectangle 156"/>
            <p:cNvSpPr>
              <a:spLocks noChangeArrowheads="1"/>
            </p:cNvSpPr>
            <p:nvPr/>
          </p:nvSpPr>
          <p:spPr bwMode="auto">
            <a:xfrm>
              <a:off x="6508750" y="4300538"/>
              <a:ext cx="14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(d)</a:t>
              </a:r>
            </a:p>
          </p:txBody>
        </p:sp>
        <p:sp>
          <p:nvSpPr>
            <p:cNvPr id="13469" name="Rectangle 157"/>
            <p:cNvSpPr>
              <a:spLocks noChangeArrowheads="1"/>
            </p:cNvSpPr>
            <p:nvPr/>
          </p:nvSpPr>
          <p:spPr bwMode="auto">
            <a:xfrm>
              <a:off x="3929063" y="4300538"/>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(c)</a:t>
              </a:r>
            </a:p>
          </p:txBody>
        </p:sp>
        <p:sp>
          <p:nvSpPr>
            <p:cNvPr id="13470" name="Rectangle 158"/>
            <p:cNvSpPr>
              <a:spLocks noChangeArrowheads="1"/>
            </p:cNvSpPr>
            <p:nvPr/>
          </p:nvSpPr>
          <p:spPr bwMode="auto">
            <a:xfrm>
              <a:off x="4259263" y="4911725"/>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3471" name="Rectangle 159"/>
            <p:cNvSpPr>
              <a:spLocks noChangeArrowheads="1"/>
            </p:cNvSpPr>
            <p:nvPr/>
          </p:nvSpPr>
          <p:spPr bwMode="auto">
            <a:xfrm>
              <a:off x="4230688" y="5059363"/>
              <a:ext cx="1190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K</a:t>
              </a:r>
              <a:r>
                <a:rPr lang="en-US" sz="1000" baseline="-25000" smtClean="0">
                  <a:solidFill>
                    <a:srgbClr val="000000"/>
                  </a:solidFill>
                  <a:latin typeface="Times New Roman" pitchFamily="18" charset="0"/>
                </a:rPr>
                <a:t>s</a:t>
              </a:r>
            </a:p>
          </p:txBody>
        </p:sp>
        <p:sp>
          <p:nvSpPr>
            <p:cNvPr id="13473" name="Rectangle 161"/>
            <p:cNvSpPr>
              <a:spLocks noChangeArrowheads="1"/>
            </p:cNvSpPr>
            <p:nvPr/>
          </p:nvSpPr>
          <p:spPr bwMode="auto">
            <a:xfrm>
              <a:off x="4478338" y="3057525"/>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3477" name="Rectangle 165"/>
            <p:cNvSpPr>
              <a:spLocks noChangeArrowheads="1"/>
            </p:cNvSpPr>
            <p:nvPr/>
          </p:nvSpPr>
          <p:spPr bwMode="auto">
            <a:xfrm>
              <a:off x="4478338" y="4465638"/>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3481" name="Rectangle 169"/>
            <p:cNvSpPr>
              <a:spLocks noChangeArrowheads="1"/>
            </p:cNvSpPr>
            <p:nvPr/>
          </p:nvSpPr>
          <p:spPr bwMode="auto">
            <a:xfrm>
              <a:off x="4602163" y="4597400"/>
              <a:ext cx="101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000" i="1" baseline="-25000" smtClean="0">
                  <a:solidFill>
                    <a:srgbClr val="000000"/>
                  </a:solidFill>
                  <a:latin typeface="Times New Roman" pitchFamily="18" charset="0"/>
                </a:rPr>
                <a:t>n</a:t>
              </a:r>
            </a:p>
          </p:txBody>
        </p:sp>
        <p:sp>
          <p:nvSpPr>
            <p:cNvPr id="13483" name="Rectangle 171"/>
            <p:cNvSpPr>
              <a:spLocks noChangeArrowheads="1"/>
            </p:cNvSpPr>
            <p:nvPr/>
          </p:nvSpPr>
          <p:spPr bwMode="auto">
            <a:xfrm>
              <a:off x="4973638" y="4656138"/>
              <a:ext cx="266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200" baseline="-25000" smtClean="0">
                  <a:solidFill>
                    <a:srgbClr val="000000"/>
                  </a:solidFill>
                  <a:latin typeface="Times New Roman" pitchFamily="18" charset="0"/>
                </a:rPr>
                <a:t>n + 1</a:t>
              </a:r>
            </a:p>
          </p:txBody>
        </p:sp>
        <p:sp>
          <p:nvSpPr>
            <p:cNvPr id="13486" name="Rectangle 174"/>
            <p:cNvSpPr>
              <a:spLocks noChangeArrowheads="1"/>
            </p:cNvSpPr>
            <p:nvPr/>
          </p:nvSpPr>
          <p:spPr bwMode="auto">
            <a:xfrm>
              <a:off x="7853363" y="3036888"/>
              <a:ext cx="5524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Resonance</a:t>
              </a:r>
            </a:p>
          </p:txBody>
        </p:sp>
        <p:sp>
          <p:nvSpPr>
            <p:cNvPr id="13487" name="Rectangle 175"/>
            <p:cNvSpPr>
              <a:spLocks noChangeArrowheads="1"/>
            </p:cNvSpPr>
            <p:nvPr/>
          </p:nvSpPr>
          <p:spPr bwMode="auto">
            <a:xfrm>
              <a:off x="7213600" y="358298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2</a:t>
              </a:r>
            </a:p>
          </p:txBody>
        </p:sp>
        <p:sp>
          <p:nvSpPr>
            <p:cNvPr id="13488" name="Rectangle 176"/>
            <p:cNvSpPr>
              <a:spLocks noChangeArrowheads="1"/>
            </p:cNvSpPr>
            <p:nvPr/>
          </p:nvSpPr>
          <p:spPr bwMode="auto">
            <a:xfrm>
              <a:off x="6591300" y="3132138"/>
              <a:ext cx="2047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a:t>
              </a:r>
            </a:p>
          </p:txBody>
        </p:sp>
        <p:sp>
          <p:nvSpPr>
            <p:cNvPr id="13489" name="Rectangle 177"/>
            <p:cNvSpPr>
              <a:spLocks noChangeArrowheads="1"/>
            </p:cNvSpPr>
            <p:nvPr/>
          </p:nvSpPr>
          <p:spPr bwMode="auto">
            <a:xfrm>
              <a:off x="6591300" y="3263900"/>
              <a:ext cx="2555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scale</a:t>
              </a:r>
            </a:p>
          </p:txBody>
        </p:sp>
        <p:sp>
          <p:nvSpPr>
            <p:cNvPr id="13490" name="Rectangle 178"/>
            <p:cNvSpPr>
              <a:spLocks noChangeArrowheads="1"/>
            </p:cNvSpPr>
            <p:nvPr/>
          </p:nvSpPr>
          <p:spPr bwMode="auto">
            <a:xfrm>
              <a:off x="7448550" y="36528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3491" name="Rectangle 179"/>
            <p:cNvSpPr>
              <a:spLocks noChangeArrowheads="1"/>
            </p:cNvSpPr>
            <p:nvPr/>
          </p:nvSpPr>
          <p:spPr bwMode="auto">
            <a:xfrm>
              <a:off x="6954838" y="4800600"/>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2</a:t>
              </a:r>
            </a:p>
          </p:txBody>
        </p:sp>
        <p:sp>
          <p:nvSpPr>
            <p:cNvPr id="13493" name="Rectangle 181"/>
            <p:cNvSpPr>
              <a:spLocks noChangeArrowheads="1"/>
            </p:cNvSpPr>
            <p:nvPr/>
          </p:nvSpPr>
          <p:spPr bwMode="auto">
            <a:xfrm>
              <a:off x="6477000" y="5072063"/>
              <a:ext cx="2206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-90°</a:t>
              </a:r>
            </a:p>
          </p:txBody>
        </p:sp>
        <p:sp>
          <p:nvSpPr>
            <p:cNvPr id="13495" name="Rectangle 183"/>
            <p:cNvSpPr>
              <a:spLocks noChangeArrowheads="1"/>
            </p:cNvSpPr>
            <p:nvPr/>
          </p:nvSpPr>
          <p:spPr bwMode="auto">
            <a:xfrm>
              <a:off x="4875213" y="5340350"/>
              <a:ext cx="158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0.5</a:t>
              </a:r>
            </a:p>
          </p:txBody>
        </p:sp>
        <p:sp>
          <p:nvSpPr>
            <p:cNvPr id="13496" name="Rectangle 184"/>
            <p:cNvSpPr>
              <a:spLocks noChangeArrowheads="1"/>
            </p:cNvSpPr>
            <p:nvPr/>
          </p:nvSpPr>
          <p:spPr bwMode="auto">
            <a:xfrm>
              <a:off x="4762500" y="5435600"/>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3497" name="Rectangle 185"/>
            <p:cNvSpPr>
              <a:spLocks noChangeArrowheads="1"/>
            </p:cNvSpPr>
            <p:nvPr/>
          </p:nvSpPr>
          <p:spPr bwMode="auto">
            <a:xfrm>
              <a:off x="4705350" y="5543550"/>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2</a:t>
              </a:r>
            </a:p>
          </p:txBody>
        </p:sp>
        <p:sp>
          <p:nvSpPr>
            <p:cNvPr id="13499" name="Rectangle 187"/>
            <p:cNvSpPr>
              <a:spLocks noChangeArrowheads="1"/>
            </p:cNvSpPr>
            <p:nvPr/>
          </p:nvSpPr>
          <p:spPr bwMode="auto">
            <a:xfrm>
              <a:off x="6413500" y="5588000"/>
              <a:ext cx="2841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-180°</a:t>
              </a:r>
            </a:p>
          </p:txBody>
        </p:sp>
        <p:sp>
          <p:nvSpPr>
            <p:cNvPr id="13501" name="Rectangle 189"/>
            <p:cNvSpPr>
              <a:spLocks noChangeArrowheads="1"/>
            </p:cNvSpPr>
            <p:nvPr/>
          </p:nvSpPr>
          <p:spPr bwMode="auto">
            <a:xfrm>
              <a:off x="7177088" y="4935538"/>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3502" name="Rectangle 190"/>
            <p:cNvSpPr>
              <a:spLocks noChangeArrowheads="1"/>
            </p:cNvSpPr>
            <p:nvPr/>
          </p:nvSpPr>
          <p:spPr bwMode="auto">
            <a:xfrm>
              <a:off x="8051800" y="3536950"/>
              <a:ext cx="158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0.5</a:t>
              </a:r>
            </a:p>
          </p:txBody>
        </p:sp>
        <p:sp>
          <p:nvSpPr>
            <p:cNvPr id="13503" name="Rectangle 191"/>
            <p:cNvSpPr>
              <a:spLocks noChangeArrowheads="1"/>
            </p:cNvSpPr>
            <p:nvPr/>
          </p:nvSpPr>
          <p:spPr bwMode="auto">
            <a:xfrm>
              <a:off x="7837488" y="4713288"/>
              <a:ext cx="1587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0.5</a:t>
              </a:r>
            </a:p>
          </p:txBody>
        </p:sp>
        <p:sp>
          <p:nvSpPr>
            <p:cNvPr id="13505" name="Rectangle 193"/>
            <p:cNvSpPr>
              <a:spLocks noChangeArrowheads="1"/>
            </p:cNvSpPr>
            <p:nvPr/>
          </p:nvSpPr>
          <p:spPr bwMode="auto">
            <a:xfrm>
              <a:off x="8229600" y="4038600"/>
              <a:ext cx="611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 scale </a:t>
              </a:r>
              <a:r>
                <a:rPr lang="en-US" sz="1000" i="1" smtClean="0">
                  <a:solidFill>
                    <a:srgbClr val="000000"/>
                  </a:solidFill>
                  <a:latin typeface="Symbol" pitchFamily="18" charset="2"/>
                </a:rPr>
                <a:t>w</a:t>
              </a:r>
              <a:endParaRPr lang="en-US" sz="1000" smtClean="0">
                <a:solidFill>
                  <a:srgbClr val="000000"/>
                </a:solidFill>
                <a:latin typeface="Symbol" pitchFamily="18" charset="2"/>
              </a:endParaRPr>
            </a:p>
            <a:p>
              <a:endParaRPr lang="en-US" sz="1000" smtClean="0">
                <a:solidFill>
                  <a:srgbClr val="000000"/>
                </a:solidFill>
                <a:latin typeface="Times New Roman" pitchFamily="18" charset="0"/>
              </a:endParaRPr>
            </a:p>
          </p:txBody>
        </p:sp>
        <p:sp>
          <p:nvSpPr>
            <p:cNvPr id="13506" name="Rectangle 194"/>
            <p:cNvSpPr>
              <a:spLocks noChangeArrowheads="1"/>
            </p:cNvSpPr>
            <p:nvPr/>
          </p:nvSpPr>
          <p:spPr bwMode="auto">
            <a:xfrm>
              <a:off x="8286750" y="4487863"/>
              <a:ext cx="611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Log scale </a:t>
              </a:r>
              <a:r>
                <a:rPr lang="en-US" sz="1000" i="1" smtClean="0">
                  <a:solidFill>
                    <a:srgbClr val="000000"/>
                  </a:solidFill>
                  <a:latin typeface="Symbol" pitchFamily="18" charset="2"/>
                </a:rPr>
                <a:t>w</a:t>
              </a:r>
              <a:endParaRPr lang="en-US" sz="1000" smtClean="0">
                <a:solidFill>
                  <a:srgbClr val="000000"/>
                </a:solidFill>
                <a:latin typeface="Symbol" pitchFamily="18" charset="2"/>
              </a:endParaRPr>
            </a:p>
            <a:p>
              <a:endParaRPr lang="en-US" sz="1000" smtClean="0">
                <a:solidFill>
                  <a:srgbClr val="000000"/>
                </a:solidFill>
                <a:latin typeface="Times New Roman" pitchFamily="18" charset="0"/>
              </a:endParaRPr>
            </a:p>
          </p:txBody>
        </p:sp>
        <p:sp>
          <p:nvSpPr>
            <p:cNvPr id="13516" name="Rectangle 204"/>
            <p:cNvSpPr>
              <a:spLocks noChangeArrowheads="1"/>
            </p:cNvSpPr>
            <p:nvPr/>
          </p:nvSpPr>
          <p:spPr bwMode="auto">
            <a:xfrm>
              <a:off x="6653213" y="3397250"/>
              <a:ext cx="841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K</a:t>
              </a:r>
              <a:endParaRPr lang="en-US" sz="1000" smtClean="0">
                <a:solidFill>
                  <a:srgbClr val="000000"/>
                </a:solidFill>
                <a:latin typeface="Times New Roman" pitchFamily="18" charset="0"/>
              </a:endParaRPr>
            </a:p>
          </p:txBody>
        </p:sp>
        <p:sp>
          <p:nvSpPr>
            <p:cNvPr id="13517" name="Rectangle 205"/>
            <p:cNvSpPr>
              <a:spLocks noChangeArrowheads="1"/>
            </p:cNvSpPr>
            <p:nvPr/>
          </p:nvSpPr>
          <p:spPr bwMode="auto">
            <a:xfrm>
              <a:off x="4235450" y="3421063"/>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1</a:t>
              </a:r>
            </a:p>
          </p:txBody>
        </p:sp>
        <p:sp>
          <p:nvSpPr>
            <p:cNvPr id="13519" name="Rectangle 207"/>
            <p:cNvSpPr>
              <a:spLocks noChangeArrowheads="1"/>
            </p:cNvSpPr>
            <p:nvPr/>
          </p:nvSpPr>
          <p:spPr bwMode="auto">
            <a:xfrm>
              <a:off x="5815013" y="4060825"/>
              <a:ext cx="34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t</a:t>
              </a:r>
              <a:endParaRPr lang="en-US" sz="1000" smtClean="0">
                <a:solidFill>
                  <a:srgbClr val="000000"/>
                </a:solidFill>
                <a:latin typeface="Times New Roman" pitchFamily="18" charset="0"/>
              </a:endParaRPr>
            </a:p>
          </p:txBody>
        </p:sp>
        <p:sp>
          <p:nvSpPr>
            <p:cNvPr id="13520" name="Rectangle 208"/>
            <p:cNvSpPr>
              <a:spLocks noChangeArrowheads="1"/>
            </p:cNvSpPr>
            <p:nvPr/>
          </p:nvSpPr>
          <p:spPr bwMode="auto">
            <a:xfrm>
              <a:off x="5815013" y="5691188"/>
              <a:ext cx="34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t</a:t>
              </a:r>
              <a:endParaRPr lang="en-US" sz="1000" smtClean="0">
                <a:solidFill>
                  <a:srgbClr val="000000"/>
                </a:solidFill>
                <a:latin typeface="Times New Roman" pitchFamily="18" charset="0"/>
              </a:endParaRPr>
            </a:p>
          </p:txBody>
        </p:sp>
        <p:sp>
          <p:nvSpPr>
            <p:cNvPr id="13521" name="Rectangle 209"/>
            <p:cNvSpPr>
              <a:spLocks noChangeArrowheads="1"/>
            </p:cNvSpPr>
            <p:nvPr/>
          </p:nvSpPr>
          <p:spPr bwMode="auto">
            <a:xfrm>
              <a:off x="8464550" y="2806700"/>
              <a:ext cx="4778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Input </a:t>
              </a:r>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3524" name="Rectangle 212"/>
            <p:cNvSpPr>
              <a:spLocks noChangeArrowheads="1"/>
            </p:cNvSpPr>
            <p:nvPr/>
          </p:nvSpPr>
          <p:spPr bwMode="auto">
            <a:xfrm>
              <a:off x="8851900" y="2806700"/>
              <a:ext cx="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sz="1000" smtClean="0">
                <a:solidFill>
                  <a:srgbClr val="000000"/>
                </a:solidFill>
                <a:latin typeface="Times New Roman" pitchFamily="18" charset="0"/>
              </a:endParaRPr>
            </a:p>
          </p:txBody>
        </p:sp>
        <p:sp>
          <p:nvSpPr>
            <p:cNvPr id="13526" name="Rectangle 214"/>
            <p:cNvSpPr>
              <a:spLocks noChangeArrowheads="1"/>
            </p:cNvSpPr>
            <p:nvPr/>
          </p:nvSpPr>
          <p:spPr bwMode="auto">
            <a:xfrm>
              <a:off x="7296150" y="2373313"/>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Slope </a:t>
              </a:r>
              <a:r>
                <a:rPr lang="en-US" sz="1000" i="1" smtClean="0">
                  <a:solidFill>
                    <a:srgbClr val="000000"/>
                  </a:solidFill>
                  <a:latin typeface="Times New Roman" pitchFamily="18" charset="0"/>
                </a:rPr>
                <a:t>K </a:t>
              </a:r>
              <a:r>
                <a:rPr lang="en-US" sz="1000" smtClean="0">
                  <a:solidFill>
                    <a:srgbClr val="000000"/>
                  </a:solidFill>
                  <a:latin typeface="Times New Roman" pitchFamily="18" charset="0"/>
                </a:rPr>
                <a:t>=</a:t>
              </a:r>
              <a:endParaRPr lang="en-US" sz="1000" i="1" smtClean="0">
                <a:solidFill>
                  <a:srgbClr val="000000"/>
                </a:solidFill>
                <a:latin typeface="Times New Roman" pitchFamily="18" charset="0"/>
              </a:endParaRPr>
            </a:p>
          </p:txBody>
        </p:sp>
        <p:sp>
          <p:nvSpPr>
            <p:cNvPr id="13529" name="Rectangle 217"/>
            <p:cNvSpPr>
              <a:spLocks noChangeArrowheads="1"/>
            </p:cNvSpPr>
            <p:nvPr/>
          </p:nvSpPr>
          <p:spPr bwMode="auto">
            <a:xfrm>
              <a:off x="7870825" y="2303463"/>
              <a:ext cx="115888"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Times" pitchFamily="18" charset="0"/>
                </a:rPr>
                <a:t>1</a:t>
              </a:r>
              <a:endParaRPr lang="en-US" sz="2400" smtClean="0">
                <a:solidFill>
                  <a:srgbClr val="000000"/>
                </a:solidFill>
                <a:latin typeface="Times New Roman" pitchFamily="18" charset="0"/>
              </a:endParaRPr>
            </a:p>
          </p:txBody>
        </p:sp>
        <p:sp>
          <p:nvSpPr>
            <p:cNvPr id="13530" name="Rectangle 218"/>
            <p:cNvSpPr>
              <a:spLocks noChangeArrowheads="1"/>
            </p:cNvSpPr>
            <p:nvPr/>
          </p:nvSpPr>
          <p:spPr bwMode="auto">
            <a:xfrm>
              <a:off x="7840663" y="2451100"/>
              <a:ext cx="1238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K</a:t>
              </a:r>
              <a:r>
                <a:rPr lang="en-US" sz="1200" baseline="-25000" smtClean="0">
                  <a:solidFill>
                    <a:srgbClr val="000000"/>
                  </a:solidFill>
                  <a:latin typeface="Times New Roman" pitchFamily="18" charset="0"/>
                </a:rPr>
                <a:t>s</a:t>
              </a:r>
              <a:endParaRPr lang="en-US" sz="1000" smtClean="0">
                <a:solidFill>
                  <a:srgbClr val="000000"/>
                </a:solidFill>
                <a:latin typeface="Times New Roman" pitchFamily="18" charset="0"/>
              </a:endParaRPr>
            </a:p>
          </p:txBody>
        </p:sp>
        <p:sp>
          <p:nvSpPr>
            <p:cNvPr id="13532" name="Rectangle 220"/>
            <p:cNvSpPr>
              <a:spLocks noChangeArrowheads="1"/>
            </p:cNvSpPr>
            <p:nvPr/>
          </p:nvSpPr>
          <p:spPr bwMode="auto">
            <a:xfrm>
              <a:off x="4610100" y="1225550"/>
              <a:ext cx="500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Input</a:t>
              </a:r>
            </a:p>
            <a:p>
              <a:r>
                <a:rPr lang="en-US" sz="1000" smtClean="0">
                  <a:solidFill>
                    <a:srgbClr val="000000"/>
                  </a:solidFill>
                  <a:latin typeface="Times New Roman" pitchFamily="18" charset="0"/>
                </a:rPr>
                <a:t>Force </a:t>
              </a:r>
              <a:r>
                <a:rPr lang="en-US" sz="1000" i="1" smtClean="0">
                  <a:solidFill>
                    <a:srgbClr val="000000"/>
                  </a:solidFill>
                  <a:latin typeface="Times New Roman" pitchFamily="18" charset="0"/>
                </a:rPr>
                <a:t>x</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sp>
          <p:nvSpPr>
            <p:cNvPr id="13542" name="Rectangle 230"/>
            <p:cNvSpPr>
              <a:spLocks noChangeArrowheads="1"/>
            </p:cNvSpPr>
            <p:nvPr/>
          </p:nvSpPr>
          <p:spPr bwMode="auto">
            <a:xfrm>
              <a:off x="4310063" y="1477963"/>
              <a:ext cx="63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smtClean="0">
                  <a:solidFill>
                    <a:srgbClr val="000000"/>
                  </a:solidFill>
                  <a:latin typeface="Times New Roman" pitchFamily="18" charset="0"/>
                </a:rPr>
                <a:t>0</a:t>
              </a:r>
            </a:p>
          </p:txBody>
        </p:sp>
        <p:sp>
          <p:nvSpPr>
            <p:cNvPr id="13543" name="Line 231"/>
            <p:cNvSpPr>
              <a:spLocks noChangeShapeType="1"/>
            </p:cNvSpPr>
            <p:nvPr/>
          </p:nvSpPr>
          <p:spPr bwMode="auto">
            <a:xfrm>
              <a:off x="7840663" y="2447925"/>
              <a:ext cx="1206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47" name="Line 235"/>
            <p:cNvSpPr>
              <a:spLocks noChangeShapeType="1"/>
            </p:cNvSpPr>
            <p:nvPr/>
          </p:nvSpPr>
          <p:spPr bwMode="auto">
            <a:xfrm flipV="1">
              <a:off x="7292975" y="3578225"/>
              <a:ext cx="134938" cy="714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48" name="Line 236"/>
            <p:cNvSpPr>
              <a:spLocks noChangeShapeType="1"/>
            </p:cNvSpPr>
            <p:nvPr/>
          </p:nvSpPr>
          <p:spPr bwMode="auto">
            <a:xfrm flipV="1">
              <a:off x="7527925" y="3632200"/>
              <a:ext cx="144463" cy="793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49" name="Line 237"/>
            <p:cNvSpPr>
              <a:spLocks noChangeShapeType="1"/>
            </p:cNvSpPr>
            <p:nvPr/>
          </p:nvSpPr>
          <p:spPr bwMode="auto">
            <a:xfrm flipH="1">
              <a:off x="7891463" y="3611563"/>
              <a:ext cx="139700" cy="254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0" name="Line 238"/>
            <p:cNvSpPr>
              <a:spLocks noChangeShapeType="1"/>
            </p:cNvSpPr>
            <p:nvPr/>
          </p:nvSpPr>
          <p:spPr bwMode="auto">
            <a:xfrm flipH="1">
              <a:off x="7713663" y="3116263"/>
              <a:ext cx="115887" cy="1206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1" name="Line 239"/>
            <p:cNvSpPr>
              <a:spLocks noChangeShapeType="1"/>
            </p:cNvSpPr>
            <p:nvPr/>
          </p:nvSpPr>
          <p:spPr bwMode="auto">
            <a:xfrm flipV="1">
              <a:off x="7246938" y="4878388"/>
              <a:ext cx="169862" cy="1158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2" name="Line 240"/>
            <p:cNvSpPr>
              <a:spLocks noChangeShapeType="1"/>
            </p:cNvSpPr>
            <p:nvPr/>
          </p:nvSpPr>
          <p:spPr bwMode="auto">
            <a:xfrm>
              <a:off x="6759575" y="5138738"/>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3" name="Rectangle 241"/>
            <p:cNvSpPr>
              <a:spLocks noChangeArrowheads="1"/>
            </p:cNvSpPr>
            <p:nvPr/>
          </p:nvSpPr>
          <p:spPr bwMode="auto">
            <a:xfrm>
              <a:off x="6653213" y="4581525"/>
              <a:ext cx="107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smtClean="0">
                  <a:solidFill>
                    <a:srgbClr val="000000"/>
                  </a:solidFill>
                  <a:latin typeface="Times" pitchFamily="18" charset="0"/>
                </a:rPr>
                <a:t>0</a:t>
              </a:r>
              <a:r>
                <a:rPr lang="en-US" sz="1000" smtClean="0">
                  <a:solidFill>
                    <a:srgbClr val="000000"/>
                  </a:solidFill>
                  <a:latin typeface="Times New Roman" pitchFamily="18" charset="0"/>
                </a:rPr>
                <a:t>°</a:t>
              </a:r>
            </a:p>
          </p:txBody>
        </p:sp>
        <p:sp>
          <p:nvSpPr>
            <p:cNvPr id="13555" name="Line 243"/>
            <p:cNvSpPr>
              <a:spLocks noChangeShapeType="1"/>
            </p:cNvSpPr>
            <p:nvPr/>
          </p:nvSpPr>
          <p:spPr bwMode="auto">
            <a:xfrm>
              <a:off x="6759575" y="4651375"/>
              <a:ext cx="100013"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6" name="Line 244"/>
            <p:cNvSpPr>
              <a:spLocks noChangeShapeType="1"/>
            </p:cNvSpPr>
            <p:nvPr/>
          </p:nvSpPr>
          <p:spPr bwMode="auto">
            <a:xfrm>
              <a:off x="4310063" y="3487738"/>
              <a:ext cx="984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57" name="Freeform 245"/>
            <p:cNvSpPr>
              <a:spLocks/>
            </p:cNvSpPr>
            <p:nvPr/>
          </p:nvSpPr>
          <p:spPr bwMode="auto">
            <a:xfrm>
              <a:off x="7672388" y="3211513"/>
              <a:ext cx="69850" cy="69850"/>
            </a:xfrm>
            <a:custGeom>
              <a:avLst/>
              <a:gdLst>
                <a:gd name="T0" fmla="*/ 31 w 44"/>
                <a:gd name="T1" fmla="*/ 13 h 44"/>
                <a:gd name="T2" fmla="*/ 31 w 44"/>
                <a:gd name="T3" fmla="*/ 13 h 44"/>
                <a:gd name="T4" fmla="*/ 36 w 44"/>
                <a:gd name="T5" fmla="*/ 18 h 44"/>
                <a:gd name="T6" fmla="*/ 44 w 44"/>
                <a:gd name="T7" fmla="*/ 21 h 44"/>
                <a:gd name="T8" fmla="*/ 44 w 44"/>
                <a:gd name="T9" fmla="*/ 21 h 44"/>
                <a:gd name="T10" fmla="*/ 21 w 44"/>
                <a:gd name="T11" fmla="*/ 31 h 44"/>
                <a:gd name="T12" fmla="*/ 0 w 44"/>
                <a:gd name="T13" fmla="*/ 44 h 44"/>
                <a:gd name="T14" fmla="*/ 0 w 44"/>
                <a:gd name="T15" fmla="*/ 44 h 44"/>
                <a:gd name="T16" fmla="*/ 13 w 44"/>
                <a:gd name="T17" fmla="*/ 23 h 44"/>
                <a:gd name="T18" fmla="*/ 23 w 44"/>
                <a:gd name="T19" fmla="*/ 0 h 44"/>
                <a:gd name="T20" fmla="*/ 23 w 44"/>
                <a:gd name="T21" fmla="*/ 0 h 44"/>
                <a:gd name="T22" fmla="*/ 28 w 44"/>
                <a:gd name="T23" fmla="*/ 10 h 44"/>
                <a:gd name="T24" fmla="*/ 31 w 44"/>
                <a:gd name="T25" fmla="*/ 13 h 44"/>
                <a:gd name="T26" fmla="*/ 31 w 44"/>
                <a:gd name="T27"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44">
                  <a:moveTo>
                    <a:pt x="31" y="13"/>
                  </a:moveTo>
                  <a:lnTo>
                    <a:pt x="31" y="13"/>
                  </a:lnTo>
                  <a:lnTo>
                    <a:pt x="36" y="18"/>
                  </a:lnTo>
                  <a:lnTo>
                    <a:pt x="44" y="21"/>
                  </a:lnTo>
                  <a:lnTo>
                    <a:pt x="44" y="21"/>
                  </a:lnTo>
                  <a:lnTo>
                    <a:pt x="21" y="31"/>
                  </a:lnTo>
                  <a:lnTo>
                    <a:pt x="0" y="44"/>
                  </a:lnTo>
                  <a:lnTo>
                    <a:pt x="0" y="44"/>
                  </a:lnTo>
                  <a:lnTo>
                    <a:pt x="13" y="23"/>
                  </a:lnTo>
                  <a:lnTo>
                    <a:pt x="23" y="0"/>
                  </a:lnTo>
                  <a:lnTo>
                    <a:pt x="23" y="0"/>
                  </a:lnTo>
                  <a:lnTo>
                    <a:pt x="28" y="10"/>
                  </a:lnTo>
                  <a:lnTo>
                    <a:pt x="31" y="13"/>
                  </a:lnTo>
                  <a:lnTo>
                    <a:pt x="31"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58" name="Freeform 246"/>
            <p:cNvSpPr>
              <a:spLocks/>
            </p:cNvSpPr>
            <p:nvPr/>
          </p:nvSpPr>
          <p:spPr bwMode="auto">
            <a:xfrm>
              <a:off x="7407275" y="3554413"/>
              <a:ext cx="74613" cy="49212"/>
            </a:xfrm>
            <a:custGeom>
              <a:avLst/>
              <a:gdLst>
                <a:gd name="T0" fmla="*/ 8 w 47"/>
                <a:gd name="T1" fmla="*/ 18 h 31"/>
                <a:gd name="T2" fmla="*/ 8 w 47"/>
                <a:gd name="T3" fmla="*/ 18 h 31"/>
                <a:gd name="T4" fmla="*/ 6 w 47"/>
                <a:gd name="T5" fmla="*/ 13 h 31"/>
                <a:gd name="T6" fmla="*/ 0 w 47"/>
                <a:gd name="T7" fmla="*/ 8 h 31"/>
                <a:gd name="T8" fmla="*/ 0 w 47"/>
                <a:gd name="T9" fmla="*/ 8 h 31"/>
                <a:gd name="T10" fmla="*/ 24 w 47"/>
                <a:gd name="T11" fmla="*/ 5 h 31"/>
                <a:gd name="T12" fmla="*/ 47 w 47"/>
                <a:gd name="T13" fmla="*/ 0 h 31"/>
                <a:gd name="T14" fmla="*/ 47 w 47"/>
                <a:gd name="T15" fmla="*/ 0 h 31"/>
                <a:gd name="T16" fmla="*/ 29 w 47"/>
                <a:gd name="T17" fmla="*/ 15 h 31"/>
                <a:gd name="T18" fmla="*/ 13 w 47"/>
                <a:gd name="T19" fmla="*/ 31 h 31"/>
                <a:gd name="T20" fmla="*/ 13 w 47"/>
                <a:gd name="T21" fmla="*/ 31 h 31"/>
                <a:gd name="T22" fmla="*/ 11 w 47"/>
                <a:gd name="T23" fmla="*/ 23 h 31"/>
                <a:gd name="T24" fmla="*/ 8 w 47"/>
                <a:gd name="T25" fmla="*/ 18 h 31"/>
                <a:gd name="T26" fmla="*/ 8 w 47"/>
                <a:gd name="T27"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1">
                  <a:moveTo>
                    <a:pt x="8" y="18"/>
                  </a:moveTo>
                  <a:lnTo>
                    <a:pt x="8" y="18"/>
                  </a:lnTo>
                  <a:lnTo>
                    <a:pt x="6" y="13"/>
                  </a:lnTo>
                  <a:lnTo>
                    <a:pt x="0" y="8"/>
                  </a:lnTo>
                  <a:lnTo>
                    <a:pt x="0" y="8"/>
                  </a:lnTo>
                  <a:lnTo>
                    <a:pt x="24" y="5"/>
                  </a:lnTo>
                  <a:lnTo>
                    <a:pt x="47" y="0"/>
                  </a:lnTo>
                  <a:lnTo>
                    <a:pt x="47" y="0"/>
                  </a:lnTo>
                  <a:lnTo>
                    <a:pt x="29" y="15"/>
                  </a:lnTo>
                  <a:lnTo>
                    <a:pt x="13" y="31"/>
                  </a:lnTo>
                  <a:lnTo>
                    <a:pt x="13" y="31"/>
                  </a:lnTo>
                  <a:lnTo>
                    <a:pt x="11" y="23"/>
                  </a:lnTo>
                  <a:lnTo>
                    <a:pt x="8" y="18"/>
                  </a:lnTo>
                  <a:lnTo>
                    <a:pt x="8" y="18"/>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59" name="Freeform 247"/>
            <p:cNvSpPr>
              <a:spLocks/>
            </p:cNvSpPr>
            <p:nvPr/>
          </p:nvSpPr>
          <p:spPr bwMode="auto">
            <a:xfrm>
              <a:off x="7646988" y="3608388"/>
              <a:ext cx="74612" cy="52387"/>
            </a:xfrm>
            <a:custGeom>
              <a:avLst/>
              <a:gdLst>
                <a:gd name="T0" fmla="*/ 8 w 47"/>
                <a:gd name="T1" fmla="*/ 20 h 33"/>
                <a:gd name="T2" fmla="*/ 8 w 47"/>
                <a:gd name="T3" fmla="*/ 20 h 33"/>
                <a:gd name="T4" fmla="*/ 5 w 47"/>
                <a:gd name="T5" fmla="*/ 13 h 33"/>
                <a:gd name="T6" fmla="*/ 0 w 47"/>
                <a:gd name="T7" fmla="*/ 10 h 33"/>
                <a:gd name="T8" fmla="*/ 0 w 47"/>
                <a:gd name="T9" fmla="*/ 10 h 33"/>
                <a:gd name="T10" fmla="*/ 24 w 47"/>
                <a:gd name="T11" fmla="*/ 5 h 33"/>
                <a:gd name="T12" fmla="*/ 47 w 47"/>
                <a:gd name="T13" fmla="*/ 0 h 33"/>
                <a:gd name="T14" fmla="*/ 47 w 47"/>
                <a:gd name="T15" fmla="*/ 0 h 33"/>
                <a:gd name="T16" fmla="*/ 29 w 47"/>
                <a:gd name="T17" fmla="*/ 15 h 33"/>
                <a:gd name="T18" fmla="*/ 13 w 47"/>
                <a:gd name="T19" fmla="*/ 33 h 33"/>
                <a:gd name="T20" fmla="*/ 13 w 47"/>
                <a:gd name="T21" fmla="*/ 33 h 33"/>
                <a:gd name="T22" fmla="*/ 11 w 47"/>
                <a:gd name="T23" fmla="*/ 26 h 33"/>
                <a:gd name="T24" fmla="*/ 8 w 47"/>
                <a:gd name="T25" fmla="*/ 20 h 33"/>
                <a:gd name="T26" fmla="*/ 8 w 47"/>
                <a:gd name="T27"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33">
                  <a:moveTo>
                    <a:pt x="8" y="20"/>
                  </a:moveTo>
                  <a:lnTo>
                    <a:pt x="8" y="20"/>
                  </a:lnTo>
                  <a:lnTo>
                    <a:pt x="5" y="13"/>
                  </a:lnTo>
                  <a:lnTo>
                    <a:pt x="0" y="10"/>
                  </a:lnTo>
                  <a:lnTo>
                    <a:pt x="0" y="10"/>
                  </a:lnTo>
                  <a:lnTo>
                    <a:pt x="24" y="5"/>
                  </a:lnTo>
                  <a:lnTo>
                    <a:pt x="47" y="0"/>
                  </a:lnTo>
                  <a:lnTo>
                    <a:pt x="47" y="0"/>
                  </a:lnTo>
                  <a:lnTo>
                    <a:pt x="29" y="15"/>
                  </a:lnTo>
                  <a:lnTo>
                    <a:pt x="13" y="33"/>
                  </a:lnTo>
                  <a:lnTo>
                    <a:pt x="13" y="33"/>
                  </a:lnTo>
                  <a:lnTo>
                    <a:pt x="11" y="26"/>
                  </a:lnTo>
                  <a:lnTo>
                    <a:pt x="8" y="20"/>
                  </a:lnTo>
                  <a:lnTo>
                    <a:pt x="8" y="20"/>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0" name="Freeform 248"/>
            <p:cNvSpPr>
              <a:spLocks/>
            </p:cNvSpPr>
            <p:nvPr/>
          </p:nvSpPr>
          <p:spPr bwMode="auto">
            <a:xfrm>
              <a:off x="7837488" y="3616325"/>
              <a:ext cx="74612" cy="41275"/>
            </a:xfrm>
            <a:custGeom>
              <a:avLst/>
              <a:gdLst>
                <a:gd name="T0" fmla="*/ 39 w 47"/>
                <a:gd name="T1" fmla="*/ 13 h 26"/>
                <a:gd name="T2" fmla="*/ 39 w 47"/>
                <a:gd name="T3" fmla="*/ 13 h 26"/>
                <a:gd name="T4" fmla="*/ 41 w 47"/>
                <a:gd name="T5" fmla="*/ 21 h 26"/>
                <a:gd name="T6" fmla="*/ 47 w 47"/>
                <a:gd name="T7" fmla="*/ 26 h 26"/>
                <a:gd name="T8" fmla="*/ 47 w 47"/>
                <a:gd name="T9" fmla="*/ 26 h 26"/>
                <a:gd name="T10" fmla="*/ 23 w 47"/>
                <a:gd name="T11" fmla="*/ 23 h 26"/>
                <a:gd name="T12" fmla="*/ 0 w 47"/>
                <a:gd name="T13" fmla="*/ 21 h 26"/>
                <a:gd name="T14" fmla="*/ 0 w 47"/>
                <a:gd name="T15" fmla="*/ 21 h 26"/>
                <a:gd name="T16" fmla="*/ 21 w 47"/>
                <a:gd name="T17" fmla="*/ 10 h 26"/>
                <a:gd name="T18" fmla="*/ 41 w 47"/>
                <a:gd name="T19" fmla="*/ 0 h 26"/>
                <a:gd name="T20" fmla="*/ 41 w 47"/>
                <a:gd name="T21" fmla="*/ 0 h 26"/>
                <a:gd name="T22" fmla="*/ 39 w 47"/>
                <a:gd name="T23" fmla="*/ 8 h 26"/>
                <a:gd name="T24" fmla="*/ 39 w 47"/>
                <a:gd name="T25" fmla="*/ 13 h 26"/>
                <a:gd name="T26" fmla="*/ 39 w 47"/>
                <a:gd name="T27"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6">
                  <a:moveTo>
                    <a:pt x="39" y="13"/>
                  </a:moveTo>
                  <a:lnTo>
                    <a:pt x="39" y="13"/>
                  </a:lnTo>
                  <a:lnTo>
                    <a:pt x="41" y="21"/>
                  </a:lnTo>
                  <a:lnTo>
                    <a:pt x="47" y="26"/>
                  </a:lnTo>
                  <a:lnTo>
                    <a:pt x="47" y="26"/>
                  </a:lnTo>
                  <a:lnTo>
                    <a:pt x="23" y="23"/>
                  </a:lnTo>
                  <a:lnTo>
                    <a:pt x="0" y="21"/>
                  </a:lnTo>
                  <a:lnTo>
                    <a:pt x="0" y="21"/>
                  </a:lnTo>
                  <a:lnTo>
                    <a:pt x="21" y="10"/>
                  </a:lnTo>
                  <a:lnTo>
                    <a:pt x="41" y="0"/>
                  </a:lnTo>
                  <a:lnTo>
                    <a:pt x="41" y="0"/>
                  </a:lnTo>
                  <a:lnTo>
                    <a:pt x="39" y="8"/>
                  </a:lnTo>
                  <a:lnTo>
                    <a:pt x="39" y="13"/>
                  </a:lnTo>
                  <a:lnTo>
                    <a:pt x="39"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1" name="Freeform 249"/>
            <p:cNvSpPr>
              <a:spLocks/>
            </p:cNvSpPr>
            <p:nvPr/>
          </p:nvSpPr>
          <p:spPr bwMode="auto">
            <a:xfrm>
              <a:off x="7161213" y="4821238"/>
              <a:ext cx="77787" cy="41275"/>
            </a:xfrm>
            <a:custGeom>
              <a:avLst/>
              <a:gdLst>
                <a:gd name="T0" fmla="*/ 7 w 49"/>
                <a:gd name="T1" fmla="*/ 10 h 26"/>
                <a:gd name="T2" fmla="*/ 7 w 49"/>
                <a:gd name="T3" fmla="*/ 10 h 26"/>
                <a:gd name="T4" fmla="*/ 5 w 49"/>
                <a:gd name="T5" fmla="*/ 5 h 26"/>
                <a:gd name="T6" fmla="*/ 0 w 49"/>
                <a:gd name="T7" fmla="*/ 0 h 26"/>
                <a:gd name="T8" fmla="*/ 0 w 49"/>
                <a:gd name="T9" fmla="*/ 0 h 26"/>
                <a:gd name="T10" fmla="*/ 23 w 49"/>
                <a:gd name="T11" fmla="*/ 3 h 26"/>
                <a:gd name="T12" fmla="*/ 49 w 49"/>
                <a:gd name="T13" fmla="*/ 0 h 26"/>
                <a:gd name="T14" fmla="*/ 49 w 49"/>
                <a:gd name="T15" fmla="*/ 0 h 26"/>
                <a:gd name="T16" fmla="*/ 26 w 49"/>
                <a:gd name="T17" fmla="*/ 13 h 26"/>
                <a:gd name="T18" fmla="*/ 7 w 49"/>
                <a:gd name="T19" fmla="*/ 26 h 26"/>
                <a:gd name="T20" fmla="*/ 7 w 49"/>
                <a:gd name="T21" fmla="*/ 26 h 26"/>
                <a:gd name="T22" fmla="*/ 7 w 49"/>
                <a:gd name="T23" fmla="*/ 16 h 26"/>
                <a:gd name="T24" fmla="*/ 7 w 49"/>
                <a:gd name="T25" fmla="*/ 10 h 26"/>
                <a:gd name="T26" fmla="*/ 7 w 49"/>
                <a:gd name="T2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26">
                  <a:moveTo>
                    <a:pt x="7" y="10"/>
                  </a:moveTo>
                  <a:lnTo>
                    <a:pt x="7" y="10"/>
                  </a:lnTo>
                  <a:lnTo>
                    <a:pt x="5" y="5"/>
                  </a:lnTo>
                  <a:lnTo>
                    <a:pt x="0" y="0"/>
                  </a:lnTo>
                  <a:lnTo>
                    <a:pt x="0" y="0"/>
                  </a:lnTo>
                  <a:lnTo>
                    <a:pt x="23" y="3"/>
                  </a:lnTo>
                  <a:lnTo>
                    <a:pt x="49" y="0"/>
                  </a:lnTo>
                  <a:lnTo>
                    <a:pt x="49" y="0"/>
                  </a:lnTo>
                  <a:lnTo>
                    <a:pt x="26" y="13"/>
                  </a:lnTo>
                  <a:lnTo>
                    <a:pt x="7" y="26"/>
                  </a:lnTo>
                  <a:lnTo>
                    <a:pt x="7" y="26"/>
                  </a:lnTo>
                  <a:lnTo>
                    <a:pt x="7" y="16"/>
                  </a:lnTo>
                  <a:lnTo>
                    <a:pt x="7" y="10"/>
                  </a:lnTo>
                  <a:lnTo>
                    <a:pt x="7" y="10"/>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2" name="Freeform 250"/>
            <p:cNvSpPr>
              <a:spLocks/>
            </p:cNvSpPr>
            <p:nvPr/>
          </p:nvSpPr>
          <p:spPr bwMode="auto">
            <a:xfrm>
              <a:off x="7396163" y="4841875"/>
              <a:ext cx="69850" cy="61913"/>
            </a:xfrm>
            <a:custGeom>
              <a:avLst/>
              <a:gdLst>
                <a:gd name="T0" fmla="*/ 10 w 44"/>
                <a:gd name="T1" fmla="*/ 26 h 39"/>
                <a:gd name="T2" fmla="*/ 10 w 44"/>
                <a:gd name="T3" fmla="*/ 26 h 39"/>
                <a:gd name="T4" fmla="*/ 5 w 44"/>
                <a:gd name="T5" fmla="*/ 18 h 39"/>
                <a:gd name="T6" fmla="*/ 0 w 44"/>
                <a:gd name="T7" fmla="*/ 16 h 39"/>
                <a:gd name="T8" fmla="*/ 0 w 44"/>
                <a:gd name="T9" fmla="*/ 16 h 39"/>
                <a:gd name="T10" fmla="*/ 23 w 44"/>
                <a:gd name="T11" fmla="*/ 10 h 39"/>
                <a:gd name="T12" fmla="*/ 44 w 44"/>
                <a:gd name="T13" fmla="*/ 0 h 39"/>
                <a:gd name="T14" fmla="*/ 44 w 44"/>
                <a:gd name="T15" fmla="*/ 0 h 39"/>
                <a:gd name="T16" fmla="*/ 28 w 44"/>
                <a:gd name="T17" fmla="*/ 18 h 39"/>
                <a:gd name="T18" fmla="*/ 15 w 44"/>
                <a:gd name="T19" fmla="*/ 39 h 39"/>
                <a:gd name="T20" fmla="*/ 15 w 44"/>
                <a:gd name="T21" fmla="*/ 39 h 39"/>
                <a:gd name="T22" fmla="*/ 13 w 44"/>
                <a:gd name="T23" fmla="*/ 29 h 39"/>
                <a:gd name="T24" fmla="*/ 10 w 44"/>
                <a:gd name="T25" fmla="*/ 26 h 39"/>
                <a:gd name="T26" fmla="*/ 10 w 44"/>
                <a:gd name="T2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9">
                  <a:moveTo>
                    <a:pt x="10" y="26"/>
                  </a:moveTo>
                  <a:lnTo>
                    <a:pt x="10" y="26"/>
                  </a:lnTo>
                  <a:lnTo>
                    <a:pt x="5" y="18"/>
                  </a:lnTo>
                  <a:lnTo>
                    <a:pt x="0" y="16"/>
                  </a:lnTo>
                  <a:lnTo>
                    <a:pt x="0" y="16"/>
                  </a:lnTo>
                  <a:lnTo>
                    <a:pt x="23" y="10"/>
                  </a:lnTo>
                  <a:lnTo>
                    <a:pt x="44" y="0"/>
                  </a:lnTo>
                  <a:lnTo>
                    <a:pt x="44" y="0"/>
                  </a:lnTo>
                  <a:lnTo>
                    <a:pt x="28" y="18"/>
                  </a:lnTo>
                  <a:lnTo>
                    <a:pt x="15" y="39"/>
                  </a:lnTo>
                  <a:lnTo>
                    <a:pt x="15" y="39"/>
                  </a:lnTo>
                  <a:lnTo>
                    <a:pt x="13" y="29"/>
                  </a:lnTo>
                  <a:lnTo>
                    <a:pt x="10" y="26"/>
                  </a:lnTo>
                  <a:lnTo>
                    <a:pt x="10" y="26"/>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3" name="Freeform 251"/>
            <p:cNvSpPr>
              <a:spLocks/>
            </p:cNvSpPr>
            <p:nvPr/>
          </p:nvSpPr>
          <p:spPr bwMode="auto">
            <a:xfrm>
              <a:off x="7585075" y="4795838"/>
              <a:ext cx="74613" cy="46037"/>
            </a:xfrm>
            <a:custGeom>
              <a:avLst/>
              <a:gdLst>
                <a:gd name="T0" fmla="*/ 42 w 47"/>
                <a:gd name="T1" fmla="*/ 16 h 29"/>
                <a:gd name="T2" fmla="*/ 42 w 47"/>
                <a:gd name="T3" fmla="*/ 16 h 29"/>
                <a:gd name="T4" fmla="*/ 44 w 47"/>
                <a:gd name="T5" fmla="*/ 24 h 29"/>
                <a:gd name="T6" fmla="*/ 47 w 47"/>
                <a:gd name="T7" fmla="*/ 29 h 29"/>
                <a:gd name="T8" fmla="*/ 47 w 47"/>
                <a:gd name="T9" fmla="*/ 29 h 29"/>
                <a:gd name="T10" fmla="*/ 24 w 47"/>
                <a:gd name="T11" fmla="*/ 26 h 29"/>
                <a:gd name="T12" fmla="*/ 0 w 47"/>
                <a:gd name="T13" fmla="*/ 24 h 29"/>
                <a:gd name="T14" fmla="*/ 0 w 47"/>
                <a:gd name="T15" fmla="*/ 24 h 29"/>
                <a:gd name="T16" fmla="*/ 21 w 47"/>
                <a:gd name="T17" fmla="*/ 13 h 29"/>
                <a:gd name="T18" fmla="*/ 42 w 47"/>
                <a:gd name="T19" fmla="*/ 0 h 29"/>
                <a:gd name="T20" fmla="*/ 42 w 47"/>
                <a:gd name="T21" fmla="*/ 0 h 29"/>
                <a:gd name="T22" fmla="*/ 39 w 47"/>
                <a:gd name="T23" fmla="*/ 11 h 29"/>
                <a:gd name="T24" fmla="*/ 42 w 47"/>
                <a:gd name="T25" fmla="*/ 16 h 29"/>
                <a:gd name="T26" fmla="*/ 42 w 47"/>
                <a:gd name="T27"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9">
                  <a:moveTo>
                    <a:pt x="42" y="16"/>
                  </a:moveTo>
                  <a:lnTo>
                    <a:pt x="42" y="16"/>
                  </a:lnTo>
                  <a:lnTo>
                    <a:pt x="44" y="24"/>
                  </a:lnTo>
                  <a:lnTo>
                    <a:pt x="47" y="29"/>
                  </a:lnTo>
                  <a:lnTo>
                    <a:pt x="47" y="29"/>
                  </a:lnTo>
                  <a:lnTo>
                    <a:pt x="24" y="26"/>
                  </a:lnTo>
                  <a:lnTo>
                    <a:pt x="0" y="24"/>
                  </a:lnTo>
                  <a:lnTo>
                    <a:pt x="0" y="24"/>
                  </a:lnTo>
                  <a:lnTo>
                    <a:pt x="21" y="13"/>
                  </a:lnTo>
                  <a:lnTo>
                    <a:pt x="42" y="0"/>
                  </a:lnTo>
                  <a:lnTo>
                    <a:pt x="42" y="0"/>
                  </a:lnTo>
                  <a:lnTo>
                    <a:pt x="39" y="11"/>
                  </a:lnTo>
                  <a:lnTo>
                    <a:pt x="42" y="16"/>
                  </a:lnTo>
                  <a:lnTo>
                    <a:pt x="42" y="16"/>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4" name="Freeform 252"/>
            <p:cNvSpPr>
              <a:spLocks/>
            </p:cNvSpPr>
            <p:nvPr/>
          </p:nvSpPr>
          <p:spPr bwMode="auto">
            <a:xfrm>
              <a:off x="6834188" y="3041650"/>
              <a:ext cx="46037" cy="71438"/>
            </a:xfrm>
            <a:custGeom>
              <a:avLst/>
              <a:gdLst>
                <a:gd name="T0" fmla="*/ 16 w 29"/>
                <a:gd name="T1" fmla="*/ 42 h 45"/>
                <a:gd name="T2" fmla="*/ 16 w 29"/>
                <a:gd name="T3" fmla="*/ 42 h 45"/>
                <a:gd name="T4" fmla="*/ 8 w 29"/>
                <a:gd name="T5" fmla="*/ 42 h 45"/>
                <a:gd name="T6" fmla="*/ 0 w 29"/>
                <a:gd name="T7" fmla="*/ 45 h 45"/>
                <a:gd name="T8" fmla="*/ 0 w 29"/>
                <a:gd name="T9" fmla="*/ 45 h 45"/>
                <a:gd name="T10" fmla="*/ 8 w 29"/>
                <a:gd name="T11" fmla="*/ 24 h 45"/>
                <a:gd name="T12" fmla="*/ 16 w 29"/>
                <a:gd name="T13" fmla="*/ 0 h 45"/>
                <a:gd name="T14" fmla="*/ 16 w 29"/>
                <a:gd name="T15" fmla="*/ 0 h 45"/>
                <a:gd name="T16" fmla="*/ 21 w 29"/>
                <a:gd name="T17" fmla="*/ 24 h 45"/>
                <a:gd name="T18" fmla="*/ 29 w 29"/>
                <a:gd name="T19" fmla="*/ 45 h 45"/>
                <a:gd name="T20" fmla="*/ 29 w 29"/>
                <a:gd name="T21" fmla="*/ 45 h 45"/>
                <a:gd name="T22" fmla="*/ 18 w 29"/>
                <a:gd name="T23" fmla="*/ 42 h 45"/>
                <a:gd name="T24" fmla="*/ 16 w 29"/>
                <a:gd name="T25" fmla="*/ 42 h 45"/>
                <a:gd name="T26" fmla="*/ 16 w 29"/>
                <a:gd name="T27"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5">
                  <a:moveTo>
                    <a:pt x="16" y="42"/>
                  </a:moveTo>
                  <a:lnTo>
                    <a:pt x="16" y="42"/>
                  </a:lnTo>
                  <a:lnTo>
                    <a:pt x="8" y="42"/>
                  </a:lnTo>
                  <a:lnTo>
                    <a:pt x="0" y="45"/>
                  </a:lnTo>
                  <a:lnTo>
                    <a:pt x="0" y="45"/>
                  </a:lnTo>
                  <a:lnTo>
                    <a:pt x="8" y="24"/>
                  </a:lnTo>
                  <a:lnTo>
                    <a:pt x="16" y="0"/>
                  </a:lnTo>
                  <a:lnTo>
                    <a:pt x="16" y="0"/>
                  </a:lnTo>
                  <a:lnTo>
                    <a:pt x="21" y="24"/>
                  </a:lnTo>
                  <a:lnTo>
                    <a:pt x="29" y="45"/>
                  </a:lnTo>
                  <a:lnTo>
                    <a:pt x="29" y="45"/>
                  </a:lnTo>
                  <a:lnTo>
                    <a:pt x="18" y="42"/>
                  </a:lnTo>
                  <a:lnTo>
                    <a:pt x="16" y="42"/>
                  </a:lnTo>
                  <a:lnTo>
                    <a:pt x="16"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5" name="Freeform 253"/>
            <p:cNvSpPr>
              <a:spLocks/>
            </p:cNvSpPr>
            <p:nvPr/>
          </p:nvSpPr>
          <p:spPr bwMode="auto">
            <a:xfrm>
              <a:off x="6834188" y="4437063"/>
              <a:ext cx="46037" cy="74612"/>
            </a:xfrm>
            <a:custGeom>
              <a:avLst/>
              <a:gdLst>
                <a:gd name="T0" fmla="*/ 16 w 29"/>
                <a:gd name="T1" fmla="*/ 42 h 47"/>
                <a:gd name="T2" fmla="*/ 16 w 29"/>
                <a:gd name="T3" fmla="*/ 42 h 47"/>
                <a:gd name="T4" fmla="*/ 8 w 29"/>
                <a:gd name="T5" fmla="*/ 44 h 47"/>
                <a:gd name="T6" fmla="*/ 0 w 29"/>
                <a:gd name="T7" fmla="*/ 47 h 47"/>
                <a:gd name="T8" fmla="*/ 0 w 29"/>
                <a:gd name="T9" fmla="*/ 47 h 47"/>
                <a:gd name="T10" fmla="*/ 8 w 29"/>
                <a:gd name="T11" fmla="*/ 24 h 47"/>
                <a:gd name="T12" fmla="*/ 16 w 29"/>
                <a:gd name="T13" fmla="*/ 0 h 47"/>
                <a:gd name="T14" fmla="*/ 16 w 29"/>
                <a:gd name="T15" fmla="*/ 0 h 47"/>
                <a:gd name="T16" fmla="*/ 21 w 29"/>
                <a:gd name="T17" fmla="*/ 24 h 47"/>
                <a:gd name="T18" fmla="*/ 29 w 29"/>
                <a:gd name="T19" fmla="*/ 47 h 47"/>
                <a:gd name="T20" fmla="*/ 29 w 29"/>
                <a:gd name="T21" fmla="*/ 47 h 47"/>
                <a:gd name="T22" fmla="*/ 18 w 29"/>
                <a:gd name="T23" fmla="*/ 42 h 47"/>
                <a:gd name="T24" fmla="*/ 16 w 29"/>
                <a:gd name="T25" fmla="*/ 42 h 47"/>
                <a:gd name="T26" fmla="*/ 16 w 29"/>
                <a:gd name="T27"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42"/>
                  </a:moveTo>
                  <a:lnTo>
                    <a:pt x="16" y="42"/>
                  </a:lnTo>
                  <a:lnTo>
                    <a:pt x="8" y="44"/>
                  </a:lnTo>
                  <a:lnTo>
                    <a:pt x="0" y="47"/>
                  </a:lnTo>
                  <a:lnTo>
                    <a:pt x="0" y="47"/>
                  </a:lnTo>
                  <a:lnTo>
                    <a:pt x="8" y="24"/>
                  </a:lnTo>
                  <a:lnTo>
                    <a:pt x="16" y="0"/>
                  </a:lnTo>
                  <a:lnTo>
                    <a:pt x="16" y="0"/>
                  </a:lnTo>
                  <a:lnTo>
                    <a:pt x="21" y="24"/>
                  </a:lnTo>
                  <a:lnTo>
                    <a:pt x="29" y="47"/>
                  </a:lnTo>
                  <a:lnTo>
                    <a:pt x="29" y="47"/>
                  </a:lnTo>
                  <a:lnTo>
                    <a:pt x="18" y="42"/>
                  </a:lnTo>
                  <a:lnTo>
                    <a:pt x="16" y="42"/>
                  </a:lnTo>
                  <a:lnTo>
                    <a:pt x="16" y="42"/>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6" name="Freeform 254"/>
            <p:cNvSpPr>
              <a:spLocks/>
            </p:cNvSpPr>
            <p:nvPr/>
          </p:nvSpPr>
          <p:spPr bwMode="auto">
            <a:xfrm>
              <a:off x="8859838" y="4627563"/>
              <a:ext cx="74612" cy="44450"/>
            </a:xfrm>
            <a:custGeom>
              <a:avLst/>
              <a:gdLst>
                <a:gd name="T0" fmla="*/ 6 w 47"/>
                <a:gd name="T1" fmla="*/ 15 h 28"/>
                <a:gd name="T2" fmla="*/ 6 w 47"/>
                <a:gd name="T3" fmla="*/ 15 h 28"/>
                <a:gd name="T4" fmla="*/ 3 w 47"/>
                <a:gd name="T5" fmla="*/ 8 h 28"/>
                <a:gd name="T6" fmla="*/ 0 w 47"/>
                <a:gd name="T7" fmla="*/ 0 h 28"/>
                <a:gd name="T8" fmla="*/ 0 w 47"/>
                <a:gd name="T9" fmla="*/ 0 h 28"/>
                <a:gd name="T10" fmla="*/ 24 w 47"/>
                <a:gd name="T11" fmla="*/ 8 h 28"/>
                <a:gd name="T12" fmla="*/ 47 w 47"/>
                <a:gd name="T13" fmla="*/ 15 h 28"/>
                <a:gd name="T14" fmla="*/ 47 w 47"/>
                <a:gd name="T15" fmla="*/ 15 h 28"/>
                <a:gd name="T16" fmla="*/ 24 w 47"/>
                <a:gd name="T17" fmla="*/ 21 h 28"/>
                <a:gd name="T18" fmla="*/ 0 w 47"/>
                <a:gd name="T19" fmla="*/ 28 h 28"/>
                <a:gd name="T20" fmla="*/ 0 w 47"/>
                <a:gd name="T21" fmla="*/ 28 h 28"/>
                <a:gd name="T22" fmla="*/ 6 w 47"/>
                <a:gd name="T23" fmla="*/ 18 h 28"/>
                <a:gd name="T24" fmla="*/ 6 w 47"/>
                <a:gd name="T25" fmla="*/ 15 h 28"/>
                <a:gd name="T26" fmla="*/ 6 w 47"/>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8">
                  <a:moveTo>
                    <a:pt x="6" y="15"/>
                  </a:moveTo>
                  <a:lnTo>
                    <a:pt x="6" y="15"/>
                  </a:lnTo>
                  <a:lnTo>
                    <a:pt x="3" y="8"/>
                  </a:lnTo>
                  <a:lnTo>
                    <a:pt x="0" y="0"/>
                  </a:lnTo>
                  <a:lnTo>
                    <a:pt x="0" y="0"/>
                  </a:lnTo>
                  <a:lnTo>
                    <a:pt x="24" y="8"/>
                  </a:lnTo>
                  <a:lnTo>
                    <a:pt x="47" y="15"/>
                  </a:lnTo>
                  <a:lnTo>
                    <a:pt x="47" y="15"/>
                  </a:lnTo>
                  <a:lnTo>
                    <a:pt x="24" y="21"/>
                  </a:lnTo>
                  <a:lnTo>
                    <a:pt x="0" y="28"/>
                  </a:lnTo>
                  <a:lnTo>
                    <a:pt x="0" y="28"/>
                  </a:lnTo>
                  <a:lnTo>
                    <a:pt x="6" y="18"/>
                  </a:lnTo>
                  <a:lnTo>
                    <a:pt x="6" y="15"/>
                  </a:lnTo>
                  <a:lnTo>
                    <a:pt x="6"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7" name="Freeform 255"/>
            <p:cNvSpPr>
              <a:spLocks/>
            </p:cNvSpPr>
            <p:nvPr/>
          </p:nvSpPr>
          <p:spPr bwMode="auto">
            <a:xfrm>
              <a:off x="8859838" y="4021138"/>
              <a:ext cx="74612" cy="44450"/>
            </a:xfrm>
            <a:custGeom>
              <a:avLst/>
              <a:gdLst>
                <a:gd name="T0" fmla="*/ 6 w 47"/>
                <a:gd name="T1" fmla="*/ 15 h 28"/>
                <a:gd name="T2" fmla="*/ 6 w 47"/>
                <a:gd name="T3" fmla="*/ 15 h 28"/>
                <a:gd name="T4" fmla="*/ 3 w 47"/>
                <a:gd name="T5" fmla="*/ 7 h 28"/>
                <a:gd name="T6" fmla="*/ 0 w 47"/>
                <a:gd name="T7" fmla="*/ 0 h 28"/>
                <a:gd name="T8" fmla="*/ 0 w 47"/>
                <a:gd name="T9" fmla="*/ 0 h 28"/>
                <a:gd name="T10" fmla="*/ 24 w 47"/>
                <a:gd name="T11" fmla="*/ 7 h 28"/>
                <a:gd name="T12" fmla="*/ 47 w 47"/>
                <a:gd name="T13" fmla="*/ 15 h 28"/>
                <a:gd name="T14" fmla="*/ 47 w 47"/>
                <a:gd name="T15" fmla="*/ 15 h 28"/>
                <a:gd name="T16" fmla="*/ 24 w 47"/>
                <a:gd name="T17" fmla="*/ 20 h 28"/>
                <a:gd name="T18" fmla="*/ 0 w 47"/>
                <a:gd name="T19" fmla="*/ 28 h 28"/>
                <a:gd name="T20" fmla="*/ 0 w 47"/>
                <a:gd name="T21" fmla="*/ 28 h 28"/>
                <a:gd name="T22" fmla="*/ 6 w 47"/>
                <a:gd name="T23" fmla="*/ 18 h 28"/>
                <a:gd name="T24" fmla="*/ 6 w 47"/>
                <a:gd name="T25" fmla="*/ 15 h 28"/>
                <a:gd name="T26" fmla="*/ 6 w 47"/>
                <a:gd name="T27"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28">
                  <a:moveTo>
                    <a:pt x="6" y="15"/>
                  </a:moveTo>
                  <a:lnTo>
                    <a:pt x="6" y="15"/>
                  </a:lnTo>
                  <a:lnTo>
                    <a:pt x="3" y="7"/>
                  </a:lnTo>
                  <a:lnTo>
                    <a:pt x="0" y="0"/>
                  </a:lnTo>
                  <a:lnTo>
                    <a:pt x="0" y="0"/>
                  </a:lnTo>
                  <a:lnTo>
                    <a:pt x="24" y="7"/>
                  </a:lnTo>
                  <a:lnTo>
                    <a:pt x="47" y="15"/>
                  </a:lnTo>
                  <a:lnTo>
                    <a:pt x="47" y="15"/>
                  </a:lnTo>
                  <a:lnTo>
                    <a:pt x="24" y="20"/>
                  </a:lnTo>
                  <a:lnTo>
                    <a:pt x="0" y="28"/>
                  </a:lnTo>
                  <a:lnTo>
                    <a:pt x="0" y="28"/>
                  </a:lnTo>
                  <a:lnTo>
                    <a:pt x="6" y="18"/>
                  </a:lnTo>
                  <a:lnTo>
                    <a:pt x="6" y="15"/>
                  </a:lnTo>
                  <a:lnTo>
                    <a:pt x="6" y="1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8" name="Freeform 256"/>
            <p:cNvSpPr>
              <a:spLocks/>
            </p:cNvSpPr>
            <p:nvPr/>
          </p:nvSpPr>
          <p:spPr bwMode="auto">
            <a:xfrm>
              <a:off x="4738688" y="1782763"/>
              <a:ext cx="41275" cy="74612"/>
            </a:xfrm>
            <a:custGeom>
              <a:avLst/>
              <a:gdLst>
                <a:gd name="T0" fmla="*/ 13 w 26"/>
                <a:gd name="T1" fmla="*/ 3 h 47"/>
                <a:gd name="T2" fmla="*/ 13 w 26"/>
                <a:gd name="T3" fmla="*/ 3 h 47"/>
                <a:gd name="T4" fmla="*/ 5 w 26"/>
                <a:gd name="T5" fmla="*/ 3 h 47"/>
                <a:gd name="T6" fmla="*/ 0 w 26"/>
                <a:gd name="T7" fmla="*/ 0 h 47"/>
                <a:gd name="T8" fmla="*/ 0 w 26"/>
                <a:gd name="T9" fmla="*/ 0 h 47"/>
                <a:gd name="T10" fmla="*/ 8 w 26"/>
                <a:gd name="T11" fmla="*/ 21 h 47"/>
                <a:gd name="T12" fmla="*/ 13 w 26"/>
                <a:gd name="T13" fmla="*/ 47 h 47"/>
                <a:gd name="T14" fmla="*/ 13 w 26"/>
                <a:gd name="T15" fmla="*/ 47 h 47"/>
                <a:gd name="T16" fmla="*/ 18 w 26"/>
                <a:gd name="T17" fmla="*/ 21 h 47"/>
                <a:gd name="T18" fmla="*/ 26 w 26"/>
                <a:gd name="T19" fmla="*/ 0 h 47"/>
                <a:gd name="T20" fmla="*/ 26 w 26"/>
                <a:gd name="T21" fmla="*/ 0 h 47"/>
                <a:gd name="T22" fmla="*/ 18 w 26"/>
                <a:gd name="T23" fmla="*/ 3 h 47"/>
                <a:gd name="T24" fmla="*/ 13 w 26"/>
                <a:gd name="T25" fmla="*/ 3 h 47"/>
                <a:gd name="T26" fmla="*/ 13 w 26"/>
                <a:gd name="T27"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47">
                  <a:moveTo>
                    <a:pt x="13" y="3"/>
                  </a:moveTo>
                  <a:lnTo>
                    <a:pt x="13" y="3"/>
                  </a:lnTo>
                  <a:lnTo>
                    <a:pt x="5" y="3"/>
                  </a:lnTo>
                  <a:lnTo>
                    <a:pt x="0" y="0"/>
                  </a:lnTo>
                  <a:lnTo>
                    <a:pt x="0" y="0"/>
                  </a:lnTo>
                  <a:lnTo>
                    <a:pt x="8" y="21"/>
                  </a:lnTo>
                  <a:lnTo>
                    <a:pt x="13" y="47"/>
                  </a:lnTo>
                  <a:lnTo>
                    <a:pt x="13" y="47"/>
                  </a:lnTo>
                  <a:lnTo>
                    <a:pt x="18" y="21"/>
                  </a:lnTo>
                  <a:lnTo>
                    <a:pt x="26" y="0"/>
                  </a:lnTo>
                  <a:lnTo>
                    <a:pt x="26" y="0"/>
                  </a:lnTo>
                  <a:lnTo>
                    <a:pt x="18" y="3"/>
                  </a:lnTo>
                  <a:lnTo>
                    <a:pt x="13" y="3"/>
                  </a:lnTo>
                  <a:lnTo>
                    <a:pt x="13" y="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69" name="Line 257"/>
            <p:cNvSpPr>
              <a:spLocks noChangeShapeType="1"/>
            </p:cNvSpPr>
            <p:nvPr/>
          </p:nvSpPr>
          <p:spPr bwMode="auto">
            <a:xfrm>
              <a:off x="4181475" y="1573213"/>
              <a:ext cx="1588" cy="2809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70" name="Freeform 258"/>
            <p:cNvSpPr>
              <a:spLocks/>
            </p:cNvSpPr>
            <p:nvPr/>
          </p:nvSpPr>
          <p:spPr bwMode="auto">
            <a:xfrm>
              <a:off x="4156075" y="1841500"/>
              <a:ext cx="46038" cy="74613"/>
            </a:xfrm>
            <a:custGeom>
              <a:avLst/>
              <a:gdLst>
                <a:gd name="T0" fmla="*/ 16 w 29"/>
                <a:gd name="T1" fmla="*/ 5 h 47"/>
                <a:gd name="T2" fmla="*/ 16 w 29"/>
                <a:gd name="T3" fmla="*/ 5 h 47"/>
                <a:gd name="T4" fmla="*/ 8 w 29"/>
                <a:gd name="T5" fmla="*/ 2 h 47"/>
                <a:gd name="T6" fmla="*/ 0 w 29"/>
                <a:gd name="T7" fmla="*/ 0 h 47"/>
                <a:gd name="T8" fmla="*/ 0 w 29"/>
                <a:gd name="T9" fmla="*/ 0 h 47"/>
                <a:gd name="T10" fmla="*/ 11 w 29"/>
                <a:gd name="T11" fmla="*/ 23 h 47"/>
                <a:gd name="T12" fmla="*/ 16 w 29"/>
                <a:gd name="T13" fmla="*/ 47 h 47"/>
                <a:gd name="T14" fmla="*/ 16 w 29"/>
                <a:gd name="T15" fmla="*/ 47 h 47"/>
                <a:gd name="T16" fmla="*/ 21 w 29"/>
                <a:gd name="T17" fmla="*/ 23 h 47"/>
                <a:gd name="T18" fmla="*/ 29 w 29"/>
                <a:gd name="T19" fmla="*/ 0 h 47"/>
                <a:gd name="T20" fmla="*/ 29 w 29"/>
                <a:gd name="T21" fmla="*/ 0 h 47"/>
                <a:gd name="T22" fmla="*/ 21 w 29"/>
                <a:gd name="T23" fmla="*/ 5 h 47"/>
                <a:gd name="T24" fmla="*/ 16 w 29"/>
                <a:gd name="T25" fmla="*/ 5 h 47"/>
                <a:gd name="T26" fmla="*/ 16 w 29"/>
                <a:gd name="T27"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7">
                  <a:moveTo>
                    <a:pt x="16" y="5"/>
                  </a:moveTo>
                  <a:lnTo>
                    <a:pt x="16" y="5"/>
                  </a:lnTo>
                  <a:lnTo>
                    <a:pt x="8" y="2"/>
                  </a:lnTo>
                  <a:lnTo>
                    <a:pt x="0" y="0"/>
                  </a:lnTo>
                  <a:lnTo>
                    <a:pt x="0" y="0"/>
                  </a:lnTo>
                  <a:lnTo>
                    <a:pt x="11" y="23"/>
                  </a:lnTo>
                  <a:lnTo>
                    <a:pt x="16" y="47"/>
                  </a:lnTo>
                  <a:lnTo>
                    <a:pt x="16" y="47"/>
                  </a:lnTo>
                  <a:lnTo>
                    <a:pt x="21" y="23"/>
                  </a:lnTo>
                  <a:lnTo>
                    <a:pt x="29" y="0"/>
                  </a:lnTo>
                  <a:lnTo>
                    <a:pt x="29" y="0"/>
                  </a:lnTo>
                  <a:lnTo>
                    <a:pt x="21" y="5"/>
                  </a:lnTo>
                  <a:lnTo>
                    <a:pt x="16" y="5"/>
                  </a:lnTo>
                  <a:lnTo>
                    <a:pt x="16" y="5"/>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71" name="Freeform 259"/>
            <p:cNvSpPr>
              <a:spLocks/>
            </p:cNvSpPr>
            <p:nvPr/>
          </p:nvSpPr>
          <p:spPr bwMode="auto">
            <a:xfrm>
              <a:off x="4289425" y="1878013"/>
              <a:ext cx="69850" cy="46037"/>
            </a:xfrm>
            <a:custGeom>
              <a:avLst/>
              <a:gdLst>
                <a:gd name="T0" fmla="*/ 41 w 44"/>
                <a:gd name="T1" fmla="*/ 13 h 29"/>
                <a:gd name="T2" fmla="*/ 41 w 44"/>
                <a:gd name="T3" fmla="*/ 13 h 29"/>
                <a:gd name="T4" fmla="*/ 41 w 44"/>
                <a:gd name="T5" fmla="*/ 21 h 29"/>
                <a:gd name="T6" fmla="*/ 44 w 44"/>
                <a:gd name="T7" fmla="*/ 29 h 29"/>
                <a:gd name="T8" fmla="*/ 44 w 44"/>
                <a:gd name="T9" fmla="*/ 29 h 29"/>
                <a:gd name="T10" fmla="*/ 23 w 44"/>
                <a:gd name="T11" fmla="*/ 18 h 29"/>
                <a:gd name="T12" fmla="*/ 0 w 44"/>
                <a:gd name="T13" fmla="*/ 13 h 29"/>
                <a:gd name="T14" fmla="*/ 0 w 44"/>
                <a:gd name="T15" fmla="*/ 13 h 29"/>
                <a:gd name="T16" fmla="*/ 23 w 44"/>
                <a:gd name="T17" fmla="*/ 8 h 29"/>
                <a:gd name="T18" fmla="*/ 44 w 44"/>
                <a:gd name="T19" fmla="*/ 0 h 29"/>
                <a:gd name="T20" fmla="*/ 44 w 44"/>
                <a:gd name="T21" fmla="*/ 0 h 29"/>
                <a:gd name="T22" fmla="*/ 41 w 44"/>
                <a:gd name="T23" fmla="*/ 8 h 29"/>
                <a:gd name="T24" fmla="*/ 41 w 44"/>
                <a:gd name="T25" fmla="*/ 13 h 29"/>
                <a:gd name="T26" fmla="*/ 41 w 44"/>
                <a:gd name="T27"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29">
                  <a:moveTo>
                    <a:pt x="41" y="13"/>
                  </a:moveTo>
                  <a:lnTo>
                    <a:pt x="41" y="13"/>
                  </a:lnTo>
                  <a:lnTo>
                    <a:pt x="41" y="21"/>
                  </a:lnTo>
                  <a:lnTo>
                    <a:pt x="44" y="29"/>
                  </a:lnTo>
                  <a:lnTo>
                    <a:pt x="44" y="29"/>
                  </a:lnTo>
                  <a:lnTo>
                    <a:pt x="23" y="18"/>
                  </a:lnTo>
                  <a:lnTo>
                    <a:pt x="0" y="13"/>
                  </a:lnTo>
                  <a:lnTo>
                    <a:pt x="0" y="13"/>
                  </a:lnTo>
                  <a:lnTo>
                    <a:pt x="23" y="8"/>
                  </a:lnTo>
                  <a:lnTo>
                    <a:pt x="44" y="0"/>
                  </a:lnTo>
                  <a:lnTo>
                    <a:pt x="44" y="0"/>
                  </a:lnTo>
                  <a:lnTo>
                    <a:pt x="41" y="8"/>
                  </a:lnTo>
                  <a:lnTo>
                    <a:pt x="41" y="13"/>
                  </a:lnTo>
                  <a:lnTo>
                    <a:pt x="41" y="13"/>
                  </a:lnTo>
                  <a:close/>
                </a:path>
              </a:pathLst>
            </a:custGeom>
            <a:solidFill>
              <a:srgbClr val="000000"/>
            </a:solidFill>
            <a:ln w="7938">
              <a:solidFill>
                <a:srgbClr val="000000"/>
              </a:solidFill>
              <a:prstDash val="solid"/>
              <a:round/>
              <a:headEnd/>
              <a:tailEnd/>
            </a:ln>
          </p:spPr>
          <p:txBody>
            <a:bodyPr/>
            <a:lstStyle/>
            <a:p>
              <a:endParaRPr lang="en-US" sz="2400" smtClean="0">
                <a:solidFill>
                  <a:srgbClr val="000000"/>
                </a:solidFill>
                <a:latin typeface="Times New Roman" pitchFamily="18" charset="0"/>
              </a:endParaRPr>
            </a:p>
          </p:txBody>
        </p:sp>
        <p:sp>
          <p:nvSpPr>
            <p:cNvPr id="13572" name="Line 260"/>
            <p:cNvSpPr>
              <a:spLocks noChangeShapeType="1"/>
            </p:cNvSpPr>
            <p:nvPr/>
          </p:nvSpPr>
          <p:spPr bwMode="auto">
            <a:xfrm>
              <a:off x="7631113" y="3471863"/>
              <a:ext cx="20637" cy="285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73" name="Line 261"/>
            <p:cNvSpPr>
              <a:spLocks noChangeShapeType="1"/>
            </p:cNvSpPr>
            <p:nvPr/>
          </p:nvSpPr>
          <p:spPr bwMode="auto">
            <a:xfrm>
              <a:off x="7667625" y="3525838"/>
              <a:ext cx="20638" cy="2857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74" name="Line 262"/>
            <p:cNvSpPr>
              <a:spLocks noChangeShapeType="1"/>
            </p:cNvSpPr>
            <p:nvPr/>
          </p:nvSpPr>
          <p:spPr bwMode="auto">
            <a:xfrm>
              <a:off x="7705725" y="3578225"/>
              <a:ext cx="11113" cy="174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75" name="Line 263"/>
            <p:cNvSpPr>
              <a:spLocks noChangeShapeType="1"/>
            </p:cNvSpPr>
            <p:nvPr/>
          </p:nvSpPr>
          <p:spPr bwMode="auto">
            <a:xfrm>
              <a:off x="6759575" y="3471863"/>
              <a:ext cx="100013"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76" name="Line 264"/>
            <p:cNvSpPr>
              <a:spLocks noChangeShapeType="1"/>
            </p:cNvSpPr>
            <p:nvPr/>
          </p:nvSpPr>
          <p:spPr bwMode="auto">
            <a:xfrm>
              <a:off x="4235450" y="5053013"/>
              <a:ext cx="123825"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84" name="Rectangle 272"/>
            <p:cNvSpPr>
              <a:spLocks noChangeArrowheads="1"/>
            </p:cNvSpPr>
            <p:nvPr/>
          </p:nvSpPr>
          <p:spPr bwMode="auto">
            <a:xfrm>
              <a:off x="7543800" y="4343400"/>
              <a:ext cx="3159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w</a:t>
              </a:r>
              <a:r>
                <a:rPr lang="en-US" sz="1000" baseline="-30000" smtClean="0">
                  <a:solidFill>
                    <a:srgbClr val="000000"/>
                  </a:solidFill>
                  <a:latin typeface="Times New Roman" pitchFamily="18" charset="0"/>
                  <a:cs typeface="Times New Roman" pitchFamily="18" charset="0"/>
                </a:rPr>
                <a:t>n</a:t>
              </a:r>
            </a:p>
          </p:txBody>
        </p:sp>
        <p:sp>
          <p:nvSpPr>
            <p:cNvPr id="13587" name="Rectangle 275"/>
            <p:cNvSpPr>
              <a:spLocks noChangeArrowheads="1"/>
            </p:cNvSpPr>
            <p:nvPr/>
          </p:nvSpPr>
          <p:spPr bwMode="auto">
            <a:xfrm>
              <a:off x="7486650" y="3992563"/>
              <a:ext cx="3159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w</a:t>
              </a:r>
              <a:r>
                <a:rPr lang="en-US" sz="1000" baseline="-30000" smtClean="0">
                  <a:solidFill>
                    <a:srgbClr val="000000"/>
                  </a:solidFill>
                  <a:latin typeface="Times New Roman" pitchFamily="18" charset="0"/>
                  <a:cs typeface="Times New Roman" pitchFamily="18" charset="0"/>
                </a:rPr>
                <a:t>n</a:t>
              </a:r>
            </a:p>
          </p:txBody>
        </p:sp>
        <p:sp>
          <p:nvSpPr>
            <p:cNvPr id="13589" name="Rectangle 277"/>
            <p:cNvSpPr>
              <a:spLocks noChangeAspect="1" noChangeArrowheads="1"/>
            </p:cNvSpPr>
            <p:nvPr/>
          </p:nvSpPr>
          <p:spPr bwMode="auto">
            <a:xfrm>
              <a:off x="6956425" y="3040063"/>
              <a:ext cx="3095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 </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j</a:t>
              </a:r>
              <a:r>
                <a:rPr lang="en-US" sz="1000" i="1" smtClean="0">
                  <a:solidFill>
                    <a:srgbClr val="000000"/>
                  </a:solidFill>
                  <a:latin typeface="Symbol" pitchFamily="18" charset="2"/>
                </a:rPr>
                <a:t>w</a:t>
              </a:r>
              <a:r>
                <a:rPr lang="en-US" sz="1000" smtClean="0">
                  <a:solidFill>
                    <a:srgbClr val="000000"/>
                  </a:solidFill>
                  <a:latin typeface="Symbol" pitchFamily="18" charset="2"/>
                </a:rPr>
                <a:t>)</a:t>
              </a:r>
              <a:endParaRPr lang="en-US" sz="1000" smtClean="0">
                <a:solidFill>
                  <a:srgbClr val="000000"/>
                </a:solidFill>
                <a:latin typeface="Times New Roman" pitchFamily="18" charset="0"/>
              </a:endParaRPr>
            </a:p>
          </p:txBody>
        </p:sp>
        <p:sp>
          <p:nvSpPr>
            <p:cNvPr id="13591" name="Rectangle 279"/>
            <p:cNvSpPr>
              <a:spLocks noChangeAspect="1" noChangeArrowheads="1"/>
            </p:cNvSpPr>
            <p:nvPr/>
          </p:nvSpPr>
          <p:spPr bwMode="auto">
            <a:xfrm>
              <a:off x="6956425" y="3200400"/>
              <a:ext cx="317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X </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j</a:t>
              </a:r>
              <a:r>
                <a:rPr lang="en-US" sz="1000" i="1" smtClean="0">
                  <a:solidFill>
                    <a:srgbClr val="000000"/>
                  </a:solidFill>
                  <a:latin typeface="Symbol" pitchFamily="18" charset="2"/>
                </a:rPr>
                <a:t>w</a:t>
              </a:r>
              <a:r>
                <a:rPr lang="en-US" sz="1000" smtClean="0">
                  <a:solidFill>
                    <a:srgbClr val="000000"/>
                  </a:solidFill>
                  <a:latin typeface="Symbol" pitchFamily="18" charset="2"/>
                </a:rPr>
                <a:t>)</a:t>
              </a:r>
              <a:endParaRPr lang="en-US" sz="1000" smtClean="0">
                <a:solidFill>
                  <a:srgbClr val="000000"/>
                </a:solidFill>
                <a:latin typeface="Times New Roman" pitchFamily="18" charset="0"/>
              </a:endParaRPr>
            </a:p>
          </p:txBody>
        </p:sp>
        <p:sp>
          <p:nvSpPr>
            <p:cNvPr id="13593" name="Line 281"/>
            <p:cNvSpPr>
              <a:spLocks noChangeAspect="1" noChangeShapeType="1"/>
            </p:cNvSpPr>
            <p:nvPr/>
          </p:nvSpPr>
          <p:spPr bwMode="auto">
            <a:xfrm>
              <a:off x="6951663" y="3205163"/>
              <a:ext cx="3317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94" name="Line 282"/>
            <p:cNvSpPr>
              <a:spLocks noChangeAspect="1" noChangeShapeType="1"/>
            </p:cNvSpPr>
            <p:nvPr/>
          </p:nvSpPr>
          <p:spPr bwMode="auto">
            <a:xfrm flipV="1">
              <a:off x="7319963" y="3040063"/>
              <a:ext cx="3175" cy="3317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95" name="Line 283"/>
            <p:cNvSpPr>
              <a:spLocks noChangeAspect="1" noChangeShapeType="1"/>
            </p:cNvSpPr>
            <p:nvPr/>
          </p:nvSpPr>
          <p:spPr bwMode="auto">
            <a:xfrm flipV="1">
              <a:off x="6923088" y="3040063"/>
              <a:ext cx="3175" cy="3317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2400" smtClean="0">
                <a:solidFill>
                  <a:srgbClr val="000000"/>
                </a:solidFill>
                <a:latin typeface="Times New Roman" pitchFamily="18" charset="0"/>
              </a:endParaRPr>
            </a:p>
          </p:txBody>
        </p:sp>
        <p:sp>
          <p:nvSpPr>
            <p:cNvPr id="13596" name="Rectangle 284"/>
            <p:cNvSpPr>
              <a:spLocks noChangeArrowheads="1"/>
            </p:cNvSpPr>
            <p:nvPr/>
          </p:nvSpPr>
          <p:spPr bwMode="auto">
            <a:xfrm>
              <a:off x="6858000" y="4343400"/>
              <a:ext cx="250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smtClean="0">
                  <a:solidFill>
                    <a:srgbClr val="000000"/>
                  </a:solidFill>
                  <a:latin typeface="Symbol" pitchFamily="18" charset="2"/>
                  <a:cs typeface="Times New Roman" pitchFamily="18" charset="0"/>
                  <a:sym typeface="Symbol" pitchFamily="18" charset="2"/>
                </a:rPr>
                <a:t>f</a:t>
              </a:r>
              <a:endParaRPr lang="en-US" sz="1000" baseline="-30000" smtClean="0">
                <a:solidFill>
                  <a:srgbClr val="000000"/>
                </a:solidFill>
                <a:latin typeface="Symbol" pitchFamily="18" charset="2"/>
                <a:cs typeface="Times New Roman" pitchFamily="18" charset="0"/>
              </a:endParaRPr>
            </a:p>
          </p:txBody>
        </p:sp>
        <p:sp>
          <p:nvSpPr>
            <p:cNvPr id="13598" name="Rectangle 286"/>
            <p:cNvSpPr>
              <a:spLocks noChangeArrowheads="1"/>
            </p:cNvSpPr>
            <p:nvPr/>
          </p:nvSpPr>
          <p:spPr bwMode="auto">
            <a:xfrm>
              <a:off x="3962400" y="1600200"/>
              <a:ext cx="177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i="1" smtClean="0">
                  <a:solidFill>
                    <a:srgbClr val="000000"/>
                  </a:solidFill>
                  <a:latin typeface="Times New Roman" pitchFamily="18" charset="0"/>
                </a:rPr>
                <a:t>y</a:t>
              </a:r>
              <a:r>
                <a:rPr lang="en-US" sz="1000" smtClean="0">
                  <a:solidFill>
                    <a:srgbClr val="000000"/>
                  </a:solidFill>
                  <a:latin typeface="Times New Roman" pitchFamily="18" charset="0"/>
                </a:rPr>
                <a:t>(</a:t>
              </a:r>
              <a:r>
                <a:rPr lang="en-US" sz="1000" i="1" smtClean="0">
                  <a:solidFill>
                    <a:srgbClr val="000000"/>
                  </a:solidFill>
                  <a:latin typeface="Times New Roman" pitchFamily="18" charset="0"/>
                </a:rPr>
                <a:t>t</a:t>
              </a:r>
              <a:r>
                <a:rPr lang="en-US" sz="1000" smtClean="0">
                  <a:solidFill>
                    <a:srgbClr val="000000"/>
                  </a:solidFill>
                  <a:latin typeface="Times New Roman" pitchFamily="18" charset="0"/>
                </a:rPr>
                <a:t>)</a:t>
              </a:r>
            </a:p>
          </p:txBody>
        </p:sp>
      </p:grpSp>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43</a:t>
            </a:fld>
            <a:endParaRPr lang="en-US"/>
          </a:p>
        </p:txBody>
      </p:sp>
      <p:sp>
        <p:nvSpPr>
          <p:cNvPr id="3" name="Title 2"/>
          <p:cNvSpPr>
            <a:spLocks noGrp="1"/>
          </p:cNvSpPr>
          <p:nvPr>
            <p:ph type="title"/>
          </p:nvPr>
        </p:nvSpPr>
        <p:spPr/>
        <p:txBody>
          <a:bodyPr/>
          <a:lstStyle/>
          <a:p>
            <a:r>
              <a:rPr lang="tr-TR" dirty="0" smtClean="0"/>
              <a:t>İkinci Derece Sistem</a:t>
            </a:r>
            <a:endParaRPr lang="en-US" dirty="0"/>
          </a:p>
        </p:txBody>
      </p:sp>
      <p:sp>
        <p:nvSpPr>
          <p:cNvPr id="5" name="Rectangle 4"/>
          <p:cNvSpPr/>
          <p:nvPr/>
        </p:nvSpPr>
        <p:spPr>
          <a:xfrm>
            <a:off x="188913" y="1364570"/>
            <a:ext cx="3374975" cy="4524315"/>
          </a:xfrm>
          <a:prstGeom prst="rect">
            <a:avLst/>
          </a:prstGeom>
        </p:spPr>
        <p:txBody>
          <a:bodyPr wrap="square">
            <a:spAutoFit/>
          </a:bodyPr>
          <a:lstStyle/>
          <a:p>
            <a:pPr marL="342900" indent="-342900">
              <a:buAutoNum type="alphaLcParenBoth"/>
            </a:pPr>
            <a:r>
              <a:rPr lang="en-US" dirty="0" smtClean="0">
                <a:cs typeface="Times New Roman" pitchFamily="18" charset="0"/>
              </a:rPr>
              <a:t>Force-measuring </a:t>
            </a:r>
            <a:r>
              <a:rPr lang="en-US" dirty="0">
                <a:cs typeface="Times New Roman" pitchFamily="18" charset="0"/>
              </a:rPr>
              <a:t>spring scale, an example of a </a:t>
            </a:r>
            <a:r>
              <a:rPr lang="tr-TR" dirty="0" smtClean="0">
                <a:cs typeface="Times New Roman" pitchFamily="18" charset="0"/>
              </a:rPr>
              <a:t>2nd order </a:t>
            </a:r>
            <a:r>
              <a:rPr lang="en-US" dirty="0" smtClean="0">
                <a:cs typeface="Times New Roman" pitchFamily="18" charset="0"/>
              </a:rPr>
              <a:t>instrument</a:t>
            </a:r>
            <a:r>
              <a:rPr lang="en-US" dirty="0">
                <a:cs typeface="Times New Roman" pitchFamily="18" charset="0"/>
              </a:rPr>
              <a:t>. </a:t>
            </a:r>
            <a:endParaRPr lang="tr-TR" dirty="0" smtClean="0">
              <a:cs typeface="Times New Roman" pitchFamily="18" charset="0"/>
            </a:endParaRPr>
          </a:p>
          <a:p>
            <a:pPr marL="342900" indent="-342900">
              <a:buAutoNum type="alphaLcParenBoth"/>
            </a:pPr>
            <a:r>
              <a:rPr lang="en-US" dirty="0" smtClean="0">
                <a:cs typeface="Times New Roman" pitchFamily="18" charset="0"/>
              </a:rPr>
              <a:t>Static </a:t>
            </a:r>
            <a:r>
              <a:rPr lang="en-US" dirty="0">
                <a:cs typeface="Times New Roman" pitchFamily="18" charset="0"/>
              </a:rPr>
              <a:t>sensitivity. </a:t>
            </a:r>
            <a:endParaRPr lang="tr-TR" dirty="0" smtClean="0">
              <a:cs typeface="Times New Roman" pitchFamily="18" charset="0"/>
            </a:endParaRPr>
          </a:p>
          <a:p>
            <a:pPr marL="342900" indent="-342900">
              <a:buAutoNum type="alphaLcParenBoth"/>
            </a:pPr>
            <a:r>
              <a:rPr lang="en-US" dirty="0" smtClean="0">
                <a:cs typeface="Times New Roman" pitchFamily="18" charset="0"/>
              </a:rPr>
              <a:t>Step </a:t>
            </a:r>
            <a:r>
              <a:rPr lang="en-US" dirty="0">
                <a:cs typeface="Times New Roman" pitchFamily="18" charset="0"/>
              </a:rPr>
              <a:t>response </a:t>
            </a:r>
            <a:r>
              <a:rPr lang="en-US" dirty="0" smtClean="0">
                <a:cs typeface="Times New Roman" pitchFamily="18" charset="0"/>
              </a:rPr>
              <a:t>for</a:t>
            </a:r>
            <a:endParaRPr lang="tr-TR" dirty="0" smtClean="0">
              <a:cs typeface="Times New Roman" pitchFamily="18" charset="0"/>
            </a:endParaRPr>
          </a:p>
          <a:p>
            <a:pPr marL="800100" lvl="1" indent="-342900">
              <a:buAutoNum type="alphaLcParenBoth"/>
            </a:pPr>
            <a:r>
              <a:rPr lang="en-US" dirty="0" err="1" smtClean="0">
                <a:cs typeface="Times New Roman" pitchFamily="18" charset="0"/>
              </a:rPr>
              <a:t>overdamped</a:t>
            </a:r>
            <a:r>
              <a:rPr lang="en-US" dirty="0" smtClean="0">
                <a:cs typeface="Times New Roman" pitchFamily="18" charset="0"/>
              </a:rPr>
              <a:t> </a:t>
            </a:r>
            <a:r>
              <a:rPr lang="tr-TR" dirty="0" smtClean="0">
                <a:cs typeface="Times New Roman" pitchFamily="18" charset="0"/>
              </a:rPr>
              <a:t>(aşırı sönümlü) </a:t>
            </a:r>
            <a:r>
              <a:rPr lang="en-US" dirty="0" smtClean="0">
                <a:cs typeface="Times New Roman" pitchFamily="18" charset="0"/>
              </a:rPr>
              <a:t>case </a:t>
            </a:r>
            <a:r>
              <a:rPr lang="en-US" i="1" dirty="0" smtClean="0">
                <a:cs typeface="Times New Roman" pitchFamily="18" charset="0"/>
                <a:sym typeface="Symbol" pitchFamily="18" charset="2"/>
              </a:rPr>
              <a:t></a:t>
            </a:r>
            <a:r>
              <a:rPr lang="en-US" dirty="0" smtClean="0">
                <a:cs typeface="Times New Roman" pitchFamily="18" charset="0"/>
                <a:sym typeface="Symbol" pitchFamily="18" charset="2"/>
              </a:rPr>
              <a:t> </a:t>
            </a:r>
            <a:r>
              <a:rPr lang="en-US" dirty="0">
                <a:cs typeface="Times New Roman" pitchFamily="18" charset="0"/>
              </a:rPr>
              <a:t>= 2, </a:t>
            </a:r>
            <a:endParaRPr lang="tr-TR" dirty="0" smtClean="0">
              <a:cs typeface="Times New Roman" pitchFamily="18" charset="0"/>
            </a:endParaRPr>
          </a:p>
          <a:p>
            <a:pPr marL="800100" lvl="1" indent="-342900">
              <a:buAutoNum type="alphaLcParenBoth"/>
            </a:pPr>
            <a:r>
              <a:rPr lang="en-US" dirty="0" smtClean="0">
                <a:cs typeface="Times New Roman" pitchFamily="18" charset="0"/>
              </a:rPr>
              <a:t>critically </a:t>
            </a:r>
            <a:r>
              <a:rPr lang="en-US" dirty="0">
                <a:cs typeface="Times New Roman" pitchFamily="18" charset="0"/>
              </a:rPr>
              <a:t>damped </a:t>
            </a:r>
            <a:r>
              <a:rPr lang="tr-TR" dirty="0" smtClean="0">
                <a:cs typeface="Times New Roman" pitchFamily="18" charset="0"/>
              </a:rPr>
              <a:t>(kritik sönümlü) </a:t>
            </a:r>
            <a:r>
              <a:rPr lang="en-US" dirty="0" smtClean="0">
                <a:cs typeface="Times New Roman" pitchFamily="18" charset="0"/>
              </a:rPr>
              <a:t>case </a:t>
            </a:r>
            <a:r>
              <a:rPr lang="en-US" i="1" dirty="0" smtClean="0">
                <a:cs typeface="Times New Roman" pitchFamily="18" charset="0"/>
                <a:sym typeface="Symbol" pitchFamily="18" charset="2"/>
              </a:rPr>
              <a:t></a:t>
            </a:r>
            <a:r>
              <a:rPr lang="en-US" dirty="0" smtClean="0">
                <a:cs typeface="Times New Roman" pitchFamily="18" charset="0"/>
                <a:sym typeface="Symbol" pitchFamily="18" charset="2"/>
              </a:rPr>
              <a:t> </a:t>
            </a:r>
            <a:r>
              <a:rPr lang="en-US" dirty="0">
                <a:cs typeface="Times New Roman" pitchFamily="18" charset="0"/>
              </a:rPr>
              <a:t>= 1</a:t>
            </a:r>
            <a:r>
              <a:rPr lang="en-US" dirty="0" smtClean="0">
                <a:cs typeface="Times New Roman" pitchFamily="18" charset="0"/>
              </a:rPr>
              <a:t>,</a:t>
            </a:r>
            <a:endParaRPr lang="tr-TR" dirty="0" smtClean="0">
              <a:cs typeface="Times New Roman" pitchFamily="18" charset="0"/>
            </a:endParaRPr>
          </a:p>
          <a:p>
            <a:pPr marL="800100" lvl="1" indent="-342900">
              <a:buAutoNum type="alphaLcParenBoth"/>
            </a:pPr>
            <a:r>
              <a:rPr lang="en-US" dirty="0" err="1" smtClean="0">
                <a:cs typeface="Times New Roman" pitchFamily="18" charset="0"/>
              </a:rPr>
              <a:t>underdamped</a:t>
            </a:r>
            <a:r>
              <a:rPr lang="en-US" dirty="0" smtClean="0">
                <a:cs typeface="Times New Roman" pitchFamily="18" charset="0"/>
              </a:rPr>
              <a:t> </a:t>
            </a:r>
            <a:r>
              <a:rPr lang="tr-TR" dirty="0" smtClean="0">
                <a:cs typeface="Times New Roman" pitchFamily="18" charset="0"/>
              </a:rPr>
              <a:t>(zayıf sönümlü) </a:t>
            </a:r>
            <a:r>
              <a:rPr lang="en-US" dirty="0" smtClean="0">
                <a:cs typeface="Times New Roman" pitchFamily="18" charset="0"/>
              </a:rPr>
              <a:t>case </a:t>
            </a:r>
            <a:r>
              <a:rPr lang="en-US" i="1" dirty="0">
                <a:cs typeface="Times New Roman" pitchFamily="18" charset="0"/>
                <a:sym typeface="Symbol" pitchFamily="18" charset="2"/>
              </a:rPr>
              <a:t></a:t>
            </a:r>
            <a:r>
              <a:rPr lang="en-US" dirty="0">
                <a:cs typeface="Times New Roman" pitchFamily="18" charset="0"/>
                <a:sym typeface="Symbol" pitchFamily="18" charset="2"/>
              </a:rPr>
              <a:t> </a:t>
            </a:r>
            <a:r>
              <a:rPr lang="en-US" dirty="0">
                <a:cs typeface="Times New Roman" pitchFamily="18" charset="0"/>
              </a:rPr>
              <a:t>= 0.5. </a:t>
            </a:r>
            <a:endParaRPr lang="tr-TR" dirty="0" smtClean="0">
              <a:cs typeface="Times New Roman" pitchFamily="18" charset="0"/>
            </a:endParaRPr>
          </a:p>
          <a:p>
            <a:pPr marL="342900" indent="-342900">
              <a:buAutoNum type="alphaLcParenBoth"/>
            </a:pPr>
            <a:r>
              <a:rPr lang="en-US" dirty="0" smtClean="0">
                <a:cs typeface="Times New Roman" pitchFamily="18" charset="0"/>
              </a:rPr>
              <a:t>Sinusoidal </a:t>
            </a:r>
            <a:r>
              <a:rPr lang="en-US" dirty="0">
                <a:cs typeface="Times New Roman" pitchFamily="18" charset="0"/>
              </a:rPr>
              <a:t>steady-state frequency response, </a:t>
            </a:r>
            <a:r>
              <a:rPr lang="en-US" i="1" dirty="0">
                <a:cs typeface="Times New Roman" pitchFamily="18" charset="0"/>
                <a:sym typeface="Symbol" pitchFamily="18" charset="2"/>
              </a:rPr>
              <a:t></a:t>
            </a:r>
            <a:r>
              <a:rPr lang="en-US" dirty="0">
                <a:cs typeface="Times New Roman" pitchFamily="18" charset="0"/>
                <a:sym typeface="Symbol" pitchFamily="18" charset="2"/>
              </a:rPr>
              <a:t> </a:t>
            </a:r>
            <a:r>
              <a:rPr lang="en-US" dirty="0">
                <a:cs typeface="Times New Roman" pitchFamily="18" charset="0"/>
              </a:rPr>
              <a:t>= 2, </a:t>
            </a:r>
            <a:r>
              <a:rPr lang="en-US" i="1" dirty="0">
                <a:cs typeface="Times New Roman" pitchFamily="18" charset="0"/>
                <a:sym typeface="Symbol" pitchFamily="18" charset="2"/>
              </a:rPr>
              <a:t></a:t>
            </a:r>
            <a:r>
              <a:rPr lang="en-US" dirty="0">
                <a:cs typeface="Times New Roman" pitchFamily="18" charset="0"/>
                <a:sym typeface="Symbol" pitchFamily="18" charset="2"/>
              </a:rPr>
              <a:t> </a:t>
            </a:r>
            <a:r>
              <a:rPr lang="en-US" dirty="0">
                <a:cs typeface="Times New Roman" pitchFamily="18" charset="0"/>
              </a:rPr>
              <a:t>= 1, </a:t>
            </a:r>
            <a:r>
              <a:rPr lang="en-US" i="1" dirty="0">
                <a:cs typeface="Times New Roman" pitchFamily="18" charset="0"/>
                <a:sym typeface="Symbol" pitchFamily="18" charset="2"/>
              </a:rPr>
              <a:t></a:t>
            </a:r>
            <a:r>
              <a:rPr lang="en-US" dirty="0">
                <a:cs typeface="Times New Roman" pitchFamily="18" charset="0"/>
                <a:sym typeface="Symbol" pitchFamily="18" charset="2"/>
              </a:rPr>
              <a:t> </a:t>
            </a:r>
            <a:r>
              <a:rPr lang="en-US" dirty="0">
                <a:cs typeface="Times New Roman" pitchFamily="18" charset="0"/>
              </a:rPr>
              <a:t>= 0.5. </a:t>
            </a:r>
            <a:endParaRPr lang="en-US" dirty="0"/>
          </a:p>
        </p:txBody>
      </p:sp>
      <p:sp>
        <p:nvSpPr>
          <p:cNvPr id="230" name="Rectangle 229"/>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5836442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659" name="Group 227"/>
          <p:cNvGraphicFramePr>
            <a:graphicFrameLocks noGrp="1"/>
          </p:cNvGraphicFramePr>
          <p:nvPr>
            <p:extLst>
              <p:ext uri="{D42A27DB-BD31-4B8C-83A1-F6EECF244321}">
                <p14:modId xmlns:p14="http://schemas.microsoft.com/office/powerpoint/2010/main" val="3879489141"/>
              </p:ext>
            </p:extLst>
          </p:nvPr>
        </p:nvGraphicFramePr>
        <p:xfrm>
          <a:off x="250825" y="882667"/>
          <a:ext cx="8640763" cy="5714685"/>
        </p:xfrm>
        <a:graphic>
          <a:graphicData uri="http://schemas.openxmlformats.org/drawingml/2006/table">
            <a:tbl>
              <a:tblPr/>
              <a:tblGrid>
                <a:gridCol w="2374900"/>
                <a:gridCol w="1724025"/>
                <a:gridCol w="1647825"/>
                <a:gridCol w="2894013"/>
              </a:tblGrid>
              <a:tr h="3619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1" i="0" u="none" strike="noStrike" cap="none" normalizeH="0" baseline="0" dirty="0" smtClean="0">
                          <a:ln>
                            <a:noFill/>
                          </a:ln>
                          <a:solidFill>
                            <a:schemeClr val="tx1"/>
                          </a:solidFill>
                          <a:effectLst/>
                          <a:latin typeface="HELVETICA" pitchFamily="34" charset="0"/>
                        </a:rPr>
                        <a:t>Measurement</a:t>
                      </a:r>
                    </a:p>
                  </a:txBody>
                  <a:tcPr anchor="ctr" horzOverflow="overflow">
                    <a:lnL cap="flat">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1" i="0" u="none" strike="noStrike" cap="none" normalizeH="0" baseline="0" smtClean="0">
                          <a:ln>
                            <a:noFill/>
                          </a:ln>
                          <a:solidFill>
                            <a:schemeClr val="tx1"/>
                          </a:solidFill>
                          <a:effectLst/>
                          <a:latin typeface="HELVETICA" pitchFamily="34" charset="0"/>
                        </a:rPr>
                        <a:t>Range</a:t>
                      </a:r>
                    </a:p>
                  </a:txBody>
                  <a:tcPr anchor="ctr"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1" i="0" u="none" strike="noStrike" cap="none" normalizeH="0" baseline="0" smtClean="0">
                          <a:ln>
                            <a:noFill/>
                          </a:ln>
                          <a:solidFill>
                            <a:schemeClr val="tx1"/>
                          </a:solidFill>
                          <a:effectLst/>
                          <a:latin typeface="HELVETICA" pitchFamily="34" charset="0"/>
                        </a:rPr>
                        <a:t>Frequency, Hz</a:t>
                      </a:r>
                    </a:p>
                  </a:txBody>
                  <a:tcPr anchor="ctr"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1" i="0" u="none" strike="noStrike" cap="none" normalizeH="0" baseline="0" smtClean="0">
                          <a:ln>
                            <a:noFill/>
                          </a:ln>
                          <a:solidFill>
                            <a:schemeClr val="tx1"/>
                          </a:solidFill>
                          <a:effectLst/>
                          <a:latin typeface="HELVETICA" pitchFamily="34" charset="0"/>
                        </a:rPr>
                        <a:t>Method</a:t>
                      </a:r>
                    </a:p>
                  </a:txBody>
                  <a:tcPr anchor="ct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Blood flow</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1 to 300 mL/s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 to 20</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Electromagnetic or ultrasonic</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Blood pressure</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400 mmHg</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 to 50</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Cuff or strain gage</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Cardiac output</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4 to 25 L/min</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20</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Fick, dye dilution</a:t>
                      </a:r>
                      <a:r>
                        <a:rPr kumimoji="0" lang="en-US" sz="1600" b="0" i="0" u="none" strike="noStrike" cap="none" normalizeH="0" baseline="0" smtClean="0">
                          <a:ln>
                            <a:noFill/>
                          </a:ln>
                          <a:solidFill>
                            <a:schemeClr val="tx1"/>
                          </a:solidFill>
                          <a:effectLst/>
                          <a:latin typeface="HELVETICA" pitchFamily="34" charset="0"/>
                        </a:rPr>
                        <a:t> </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Electrocardiography</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0.5 to 4 mV</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0.05 to 150</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Skin electrodes</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Electroencephalography</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5 to 300 </a:t>
                      </a:r>
                      <a:r>
                        <a:rPr kumimoji="0" lang="en-US" sz="1600" b="0" i="0" u="none" strike="noStrike" cap="none" normalizeH="0" baseline="0" smtClean="0">
                          <a:ln>
                            <a:noFill/>
                          </a:ln>
                          <a:solidFill>
                            <a:schemeClr val="tx1"/>
                          </a:solidFill>
                          <a:effectLst/>
                          <a:latin typeface="Symbol" pitchFamily="18" charset="2"/>
                          <a:sym typeface="Symbol" pitchFamily="18" charset="2"/>
                        </a:rPr>
                        <a:t> </a:t>
                      </a:r>
                      <a:r>
                        <a:rPr kumimoji="0" lang="en-US" sz="1600" b="0" i="0" u="none" strike="noStrike" cap="none" normalizeH="0" baseline="0" smtClean="0">
                          <a:ln>
                            <a:noFill/>
                          </a:ln>
                          <a:solidFill>
                            <a:schemeClr val="tx1"/>
                          </a:solidFill>
                          <a:effectLst/>
                          <a:latin typeface="HELVETICA" pitchFamily="34" charset="0"/>
                        </a:rPr>
                        <a:t>V</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0.5 to 150 </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Scalp electrodes</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Electromyography</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0.1 to 5 mV</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 to 10000</a:t>
                      </a:r>
                      <a:r>
                        <a:rPr kumimoji="0" lang="en-US" sz="1600" b="0" i="0" u="none" strike="noStrike" cap="none" normalizeH="0" baseline="0" smtClean="0">
                          <a:ln>
                            <a:noFill/>
                          </a:ln>
                          <a:solidFill>
                            <a:schemeClr val="tx1"/>
                          </a:solidFill>
                          <a:effectLst/>
                          <a:latin typeface="HELVETICA" pitchFamily="34" charset="0"/>
                        </a:rPr>
                        <a:t> </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Needle electrodes</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Electroretinography</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900 </a:t>
                      </a:r>
                      <a:r>
                        <a:rPr kumimoji="0" lang="en-US" sz="1600" b="0" i="0" u="none" strike="noStrike" cap="none" normalizeH="0" baseline="0" smtClean="0">
                          <a:ln>
                            <a:noFill/>
                          </a:ln>
                          <a:solidFill>
                            <a:schemeClr val="tx1"/>
                          </a:solidFill>
                          <a:effectLst/>
                          <a:latin typeface="Symbol" pitchFamily="18" charset="2"/>
                          <a:sym typeface="Symbol" pitchFamily="18" charset="2"/>
                        </a:rPr>
                        <a:t></a:t>
                      </a:r>
                      <a:r>
                        <a:rPr kumimoji="0" lang="en-US" sz="1600" b="0" i="0" u="none" strike="noStrike" cap="none" normalizeH="0" baseline="0" smtClean="0">
                          <a:ln>
                            <a:noFill/>
                          </a:ln>
                          <a:solidFill>
                            <a:schemeClr val="tx1"/>
                          </a:solidFill>
                          <a:effectLst/>
                          <a:latin typeface="HELVETICA" pitchFamily="34" charset="0"/>
                        </a:rPr>
                        <a:t> V</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50</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Contact lens electrodes</a:t>
                      </a:r>
                      <a:endParaRPr kumimoji="0" lang="en-US" sz="1600" b="0" i="0" u="none" strike="noStrike" cap="none" normalizeH="0" baseline="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pH</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3 to 13 pH units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0 to 1</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cs typeface="Times New Roman" pitchFamily="18" charset="0"/>
                        </a:rPr>
                        <a:t>pH electrode</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1" u="none" strike="noStrike" cap="none" normalizeH="0" baseline="0" smtClean="0">
                          <a:ln>
                            <a:noFill/>
                          </a:ln>
                          <a:solidFill>
                            <a:schemeClr val="tx1"/>
                          </a:solidFill>
                          <a:effectLst/>
                          <a:latin typeface="HELVETICA" pitchFamily="34" charset="0"/>
                        </a:rPr>
                        <a:t>p</a:t>
                      </a:r>
                      <a:r>
                        <a:rPr kumimoji="0" lang="en-US" sz="1600" b="0" i="0" u="none" strike="noStrike" cap="none" normalizeH="0" baseline="0" smtClean="0">
                          <a:ln>
                            <a:noFill/>
                          </a:ln>
                          <a:solidFill>
                            <a:schemeClr val="tx1"/>
                          </a:solidFill>
                          <a:effectLst/>
                          <a:latin typeface="HELVETICA" pitchFamily="34" charset="0"/>
                        </a:rPr>
                        <a:t>CO</a:t>
                      </a:r>
                      <a:r>
                        <a:rPr kumimoji="0" lang="en-US" sz="1600" b="0" i="0" u="none" strike="noStrike" cap="none" normalizeH="0" baseline="-25000" smtClean="0">
                          <a:ln>
                            <a:noFill/>
                          </a:ln>
                          <a:solidFill>
                            <a:schemeClr val="tx1"/>
                          </a:solidFill>
                          <a:effectLst/>
                          <a:latin typeface="HELVETICA" pitchFamily="34" charset="0"/>
                        </a:rPr>
                        <a:t>2</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40 to 100 mmHg</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2</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1" u="none" strike="noStrike" cap="none" normalizeH="0" baseline="0" smtClean="0">
                          <a:ln>
                            <a:noFill/>
                          </a:ln>
                          <a:solidFill>
                            <a:schemeClr val="tx1"/>
                          </a:solidFill>
                          <a:effectLst/>
                          <a:latin typeface="HELVETICA" pitchFamily="34" charset="0"/>
                        </a:rPr>
                        <a:t>p</a:t>
                      </a:r>
                      <a:r>
                        <a:rPr kumimoji="0" lang="en-US" sz="1600" b="0" i="0" u="none" strike="noStrike" cap="none" normalizeH="0" baseline="0" smtClean="0">
                          <a:ln>
                            <a:noFill/>
                          </a:ln>
                          <a:solidFill>
                            <a:schemeClr val="tx1"/>
                          </a:solidFill>
                          <a:effectLst/>
                          <a:latin typeface="HELVETICA" pitchFamily="34" charset="0"/>
                        </a:rPr>
                        <a:t>CO</a:t>
                      </a:r>
                      <a:r>
                        <a:rPr kumimoji="0" lang="en-US" sz="1600" b="0" i="0" u="none" strike="noStrike" cap="none" normalizeH="0" baseline="-25000" smtClean="0">
                          <a:ln>
                            <a:noFill/>
                          </a:ln>
                          <a:solidFill>
                            <a:schemeClr val="tx1"/>
                          </a:solidFill>
                          <a:effectLst/>
                          <a:latin typeface="HELVETICA" pitchFamily="34" charset="0"/>
                        </a:rPr>
                        <a:t>2</a:t>
                      </a:r>
                      <a:r>
                        <a:rPr kumimoji="0" lang="en-US" sz="1600" b="0" i="0" u="none" strike="noStrike" cap="none" normalizeH="0" baseline="0" smtClean="0">
                          <a:ln>
                            <a:noFill/>
                          </a:ln>
                          <a:solidFill>
                            <a:schemeClr val="tx1"/>
                          </a:solidFill>
                          <a:effectLst/>
                          <a:latin typeface="HELVETICA" pitchFamily="34" charset="0"/>
                        </a:rPr>
                        <a:t> electrode</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1" u="none" strike="noStrike" cap="none" normalizeH="0" baseline="0" smtClean="0">
                          <a:ln>
                            <a:noFill/>
                          </a:ln>
                          <a:solidFill>
                            <a:schemeClr val="tx1"/>
                          </a:solidFill>
                          <a:effectLst/>
                          <a:latin typeface="HELVETICA" pitchFamily="34" charset="0"/>
                        </a:rPr>
                        <a:t>p</a:t>
                      </a:r>
                      <a:r>
                        <a:rPr kumimoji="0" lang="en-US" sz="1600" b="0" i="0" u="none" strike="noStrike" cap="none" normalizeH="0" baseline="0" smtClean="0">
                          <a:ln>
                            <a:noFill/>
                          </a:ln>
                          <a:solidFill>
                            <a:schemeClr val="tx1"/>
                          </a:solidFill>
                          <a:effectLst/>
                          <a:latin typeface="HELVETICA" pitchFamily="34" charset="0"/>
                        </a:rPr>
                        <a:t>O</a:t>
                      </a:r>
                      <a:r>
                        <a:rPr kumimoji="0" lang="en-US" sz="1600" b="0" i="0" u="none" strike="noStrike" cap="none" normalizeH="0" baseline="-25000" smtClean="0">
                          <a:ln>
                            <a:noFill/>
                          </a:ln>
                          <a:solidFill>
                            <a:schemeClr val="tx1"/>
                          </a:solidFill>
                          <a:effectLst/>
                          <a:latin typeface="HELVETICA" pitchFamily="34" charset="0"/>
                        </a:rPr>
                        <a:t>2</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30 to 100 mmHg</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2</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1" u="none" strike="noStrike" cap="none" normalizeH="0" baseline="0" smtClean="0">
                          <a:ln>
                            <a:noFill/>
                          </a:ln>
                          <a:solidFill>
                            <a:schemeClr val="tx1"/>
                          </a:solidFill>
                          <a:effectLst/>
                          <a:latin typeface="HELVETICA" pitchFamily="34" charset="0"/>
                        </a:rPr>
                        <a:t>p</a:t>
                      </a:r>
                      <a:r>
                        <a:rPr kumimoji="0" lang="en-US" sz="1600" b="0" i="0" u="none" strike="noStrike" cap="none" normalizeH="0" baseline="0" smtClean="0">
                          <a:ln>
                            <a:noFill/>
                          </a:ln>
                          <a:solidFill>
                            <a:schemeClr val="tx1"/>
                          </a:solidFill>
                          <a:effectLst/>
                          <a:latin typeface="HELVETICA" pitchFamily="34" charset="0"/>
                        </a:rPr>
                        <a:t>O</a:t>
                      </a:r>
                      <a:r>
                        <a:rPr kumimoji="0" lang="en-US" sz="1600" b="0" i="0" u="none" strike="noStrike" cap="none" normalizeH="0" baseline="-25000" smtClean="0">
                          <a:ln>
                            <a:noFill/>
                          </a:ln>
                          <a:solidFill>
                            <a:schemeClr val="tx1"/>
                          </a:solidFill>
                          <a:effectLst/>
                          <a:latin typeface="HELVETICA" pitchFamily="34" charset="0"/>
                        </a:rPr>
                        <a:t>2</a:t>
                      </a:r>
                      <a:r>
                        <a:rPr kumimoji="0" lang="en-US" sz="1600" b="0" i="0" u="none" strike="noStrike" cap="none" normalizeH="0" baseline="0" smtClean="0">
                          <a:ln>
                            <a:noFill/>
                          </a:ln>
                          <a:solidFill>
                            <a:schemeClr val="tx1"/>
                          </a:solidFill>
                          <a:effectLst/>
                          <a:latin typeface="HELVETICA" pitchFamily="34" charset="0"/>
                        </a:rPr>
                        <a:t> electrode</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HELVETICA" pitchFamily="34" charset="0"/>
                        </a:rPr>
                        <a:t>Pneumotachography</a:t>
                      </a:r>
                      <a:endParaRPr kumimoji="0" lang="en-US" sz="1600" b="0" i="0" u="none" strike="noStrike" cap="none" normalizeH="0" baseline="0" dirty="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600 L/min</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40</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Pneumotachometer</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Respiratory rate</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2 to 50 breaths/min</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0.1 to 10</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Impedance</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HELVETICA" pitchFamily="34" charset="0"/>
                        </a:rPr>
                        <a:t>Temperature</a:t>
                      </a:r>
                    </a:p>
                  </a:txBody>
                  <a:tcPr anchor="ctr" horzOverflow="overflow">
                    <a:lnL cap="flat">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32 to 40 °C</a:t>
                      </a:r>
                    </a:p>
                  </a:txBody>
                  <a:tcPr anchor="ctr"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HELVETICA" pitchFamily="34" charset="0"/>
                        </a:rPr>
                        <a:t>0 to 0.1</a:t>
                      </a:r>
                    </a:p>
                  </a:txBody>
                  <a:tcPr anchor="ctr"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HELVETICA" pitchFamily="34" charset="0"/>
                        </a:rPr>
                        <a:t>Thermistor</a:t>
                      </a:r>
                    </a:p>
                  </a:txBody>
                  <a:tcPr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44</a:t>
            </a:fld>
            <a:endParaRPr lang="en-US"/>
          </a:p>
        </p:txBody>
      </p:sp>
      <p:sp>
        <p:nvSpPr>
          <p:cNvPr id="2" name="Title 1"/>
          <p:cNvSpPr>
            <a:spLocks noGrp="1"/>
          </p:cNvSpPr>
          <p:nvPr>
            <p:ph type="title"/>
          </p:nvPr>
        </p:nvSpPr>
        <p:spPr>
          <a:xfrm>
            <a:off x="457200" y="188640"/>
            <a:ext cx="8229600" cy="778098"/>
          </a:xfrm>
        </p:spPr>
        <p:txBody>
          <a:bodyPr>
            <a:normAutofit/>
          </a:bodyPr>
          <a:lstStyle/>
          <a:p>
            <a:r>
              <a:rPr lang="tr-TR" dirty="0"/>
              <a:t>Yaygın tıbbi </a:t>
            </a:r>
            <a:r>
              <a:rPr lang="tr-TR" dirty="0" smtClean="0"/>
              <a:t>ölçenler</a:t>
            </a:r>
            <a:endParaRPr lang="en-US" dirty="0"/>
          </a:p>
        </p:txBody>
      </p:sp>
    </p:spTree>
    <p:extLst>
      <p:ext uri="{BB962C8B-B14F-4D97-AF65-F5344CB8AC3E}">
        <p14:creationId xmlns:p14="http://schemas.microsoft.com/office/powerpoint/2010/main" val="16955103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504" name="Group 96"/>
          <p:cNvGraphicFramePr>
            <a:graphicFrameLocks noGrp="1"/>
          </p:cNvGraphicFramePr>
          <p:nvPr>
            <p:extLst>
              <p:ext uri="{D42A27DB-BD31-4B8C-83A1-F6EECF244321}">
                <p14:modId xmlns:p14="http://schemas.microsoft.com/office/powerpoint/2010/main" val="1164062905"/>
              </p:ext>
            </p:extLst>
          </p:nvPr>
        </p:nvGraphicFramePr>
        <p:xfrm>
          <a:off x="806450" y="1782042"/>
          <a:ext cx="7531100" cy="3159126"/>
        </p:xfrm>
        <a:graphic>
          <a:graphicData uri="http://schemas.openxmlformats.org/drawingml/2006/table">
            <a:tbl>
              <a:tblPr/>
              <a:tblGrid>
                <a:gridCol w="3776663"/>
                <a:gridCol w="3754437"/>
              </a:tblGrid>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HELVETICA" pitchFamily="34" charset="0"/>
                        </a:rPr>
                        <a:t>Specification</a:t>
                      </a:r>
                    </a:p>
                  </a:txBody>
                  <a:tcPr anchor="ctr" horzOverflow="overflow">
                    <a:lnL cap="flat">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smtClean="0">
                          <a:ln>
                            <a:noFill/>
                          </a:ln>
                          <a:solidFill>
                            <a:schemeClr val="tx1"/>
                          </a:solidFill>
                          <a:effectLst/>
                          <a:latin typeface="HELVETICA" pitchFamily="34" charset="0"/>
                        </a:rPr>
                        <a:t>Value</a:t>
                      </a:r>
                    </a:p>
                  </a:txBody>
                  <a:tcPr anchor="ct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Pressure range</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–30 to +300 mmHg</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Overpressure without damage</a:t>
                      </a:r>
                      <a:endParaRPr kumimoji="0" lang="en-US" sz="2000" b="0" i="0" u="none" strike="noStrike" cap="none" normalizeH="0" baseline="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–400 to +4000 mmHg</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cs typeface="Times New Roman" pitchFamily="18" charset="0"/>
                        </a:rPr>
                        <a:t>Maximum unbalance</a:t>
                      </a:r>
                      <a:endParaRPr kumimoji="0" lang="en-US" sz="2000" b="0" i="0" u="none" strike="noStrike" cap="none" normalizeH="0" baseline="0" dirty="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±75 mmHg</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rPr>
                        <a:t>Linearity and hysteresis</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 2% of reading or ± 1 mmHg</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Risk current at 120 V</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10 </a:t>
                      </a:r>
                      <a:r>
                        <a:rPr kumimoji="0" lang="en-US" sz="2000" b="0" i="0" u="none" strike="noStrike" cap="none" normalizeH="0" baseline="0" smtClean="0">
                          <a:ln>
                            <a:noFill/>
                          </a:ln>
                          <a:solidFill>
                            <a:schemeClr val="tx1"/>
                          </a:solidFill>
                          <a:effectLst/>
                          <a:latin typeface="Symbol" pitchFamily="18" charset="2"/>
                          <a:sym typeface="Symbol" pitchFamily="18" charset="2"/>
                        </a:rPr>
                        <a:t></a:t>
                      </a:r>
                      <a:r>
                        <a:rPr kumimoji="0" lang="en-US" sz="2000" b="0" i="0" u="none" strike="noStrike" cap="none" normalizeH="0" baseline="0" smtClean="0">
                          <a:ln>
                            <a:noFill/>
                          </a:ln>
                          <a:solidFill>
                            <a:schemeClr val="tx1"/>
                          </a:solidFill>
                          <a:effectLst/>
                          <a:latin typeface="HELVETICA" pitchFamily="34" charset="0"/>
                          <a:cs typeface="Times New Roman" pitchFamily="18" charset="0"/>
                        </a:rPr>
                        <a:t>A</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rPr>
                        <a:t>Defibrillator withstand</a:t>
                      </a:r>
                    </a:p>
                  </a:txBody>
                  <a:tcPr anchor="ctr" horzOverflow="overflow">
                    <a:lnL cap="flat">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cs typeface="Times New Roman" pitchFamily="18" charset="0"/>
                        </a:rPr>
                        <a:t>360 J into 50 </a:t>
                      </a:r>
                      <a:r>
                        <a:rPr kumimoji="0" lang="en-US" sz="2000" b="0" i="0" u="none" strike="noStrike" cap="none" normalizeH="0" baseline="0" dirty="0" smtClean="0">
                          <a:ln>
                            <a:noFill/>
                          </a:ln>
                          <a:solidFill>
                            <a:schemeClr val="tx1"/>
                          </a:solidFill>
                          <a:effectLst/>
                          <a:latin typeface="HELVETICA" pitchFamily="34" charset="0"/>
                          <a:cs typeface="Times New Roman" pitchFamily="18" charset="0"/>
                          <a:sym typeface="Symbol" pitchFamily="18" charset="2"/>
                        </a:rPr>
                        <a:t></a:t>
                      </a:r>
                      <a:endParaRPr kumimoji="0" lang="en-US" sz="2000" b="0" i="0" u="none" strike="noStrike" cap="none" normalizeH="0" baseline="0" dirty="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86" name="Rectangle 78"/>
          <p:cNvSpPr>
            <a:spLocks noChangeArrowheads="1"/>
          </p:cNvSpPr>
          <p:nvPr/>
        </p:nvSpPr>
        <p:spPr bwMode="auto">
          <a:xfrm>
            <a:off x="0" y="5265738"/>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a:spAutoFit/>
          </a:bodyPr>
          <a:lstStyle/>
          <a:p>
            <a:r>
              <a:rPr lang="tr-TR" sz="2400" dirty="0"/>
              <a:t>Kan basıncı </a:t>
            </a:r>
            <a:r>
              <a:rPr lang="tr-TR" sz="2400" dirty="0" smtClean="0"/>
              <a:t>algılayıcısı</a:t>
            </a:r>
            <a:r>
              <a:rPr lang="en-US" sz="2400" dirty="0" smtClean="0"/>
              <a:t>n</a:t>
            </a:r>
            <a:r>
              <a:rPr lang="tr-TR" sz="2400" dirty="0" smtClean="0"/>
              <a:t>ın </a:t>
            </a:r>
            <a:r>
              <a:rPr lang="tr-TR" sz="2400" dirty="0"/>
              <a:t>özellikleri akademi, sanayi, hastaneler ve </a:t>
            </a:r>
            <a:r>
              <a:rPr lang="tr-TR" sz="2400" dirty="0" smtClean="0"/>
              <a:t>hükümetten </a:t>
            </a:r>
            <a:r>
              <a:rPr lang="tr-TR" sz="2400" dirty="0"/>
              <a:t>bireylerden oluşan bir komite tarafından </a:t>
            </a:r>
            <a:r>
              <a:rPr lang="tr-TR" sz="2400" dirty="0" smtClean="0"/>
              <a:t>belirlenmektedir.</a:t>
            </a:r>
            <a:endParaRPr lang="en-US" sz="2400" dirty="0"/>
          </a:p>
        </p:txBody>
      </p:sp>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45</a:t>
            </a:fld>
            <a:endParaRPr lang="en-US"/>
          </a:p>
        </p:txBody>
      </p:sp>
      <p:sp>
        <p:nvSpPr>
          <p:cNvPr id="2" name="Title 1"/>
          <p:cNvSpPr>
            <a:spLocks noGrp="1"/>
          </p:cNvSpPr>
          <p:nvPr>
            <p:ph type="title"/>
          </p:nvPr>
        </p:nvSpPr>
        <p:spPr/>
        <p:txBody>
          <a:bodyPr>
            <a:normAutofit fontScale="90000"/>
          </a:bodyPr>
          <a:lstStyle/>
          <a:p>
            <a:r>
              <a:rPr lang="en-US" dirty="0" err="1" smtClean="0"/>
              <a:t>Kan</a:t>
            </a:r>
            <a:r>
              <a:rPr lang="en-US" dirty="0" smtClean="0"/>
              <a:t> Bas</a:t>
            </a:r>
            <a:r>
              <a:rPr lang="tr-TR" dirty="0" smtClean="0"/>
              <a:t>ıncı Algılayıcısının Özellikleri</a:t>
            </a:r>
            <a:endParaRPr lang="en-US" dirty="0"/>
          </a:p>
        </p:txBody>
      </p:sp>
    </p:spTree>
    <p:extLst>
      <p:ext uri="{BB962C8B-B14F-4D97-AF65-F5344CB8AC3E}">
        <p14:creationId xmlns:p14="http://schemas.microsoft.com/office/powerpoint/2010/main" val="26202529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20" name="Group 68"/>
          <p:cNvGraphicFramePr>
            <a:graphicFrameLocks noGrp="1"/>
          </p:cNvGraphicFramePr>
          <p:nvPr>
            <p:extLst>
              <p:ext uri="{D42A27DB-BD31-4B8C-83A1-F6EECF244321}">
                <p14:modId xmlns:p14="http://schemas.microsoft.com/office/powerpoint/2010/main" val="427443781"/>
              </p:ext>
            </p:extLst>
          </p:nvPr>
        </p:nvGraphicFramePr>
        <p:xfrm>
          <a:off x="1344613" y="1293588"/>
          <a:ext cx="6454775" cy="4511676"/>
        </p:xfrm>
        <a:graphic>
          <a:graphicData uri="http://schemas.openxmlformats.org/drawingml/2006/table">
            <a:tbl>
              <a:tblPr/>
              <a:tblGrid>
                <a:gridCol w="4178300"/>
                <a:gridCol w="2276475"/>
              </a:tblGrid>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chemeClr val="tx1"/>
                          </a:solidFill>
                          <a:effectLst/>
                          <a:latin typeface="HELVETICA" pitchFamily="34" charset="0"/>
                        </a:rPr>
                        <a:t>Specification</a:t>
                      </a:r>
                    </a:p>
                  </a:txBody>
                  <a:tcPr anchor="ctr" horzOverflow="overflow">
                    <a:lnL cap="flat">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smtClean="0">
                          <a:ln>
                            <a:noFill/>
                          </a:ln>
                          <a:solidFill>
                            <a:schemeClr val="tx1"/>
                          </a:solidFill>
                          <a:effectLst/>
                          <a:latin typeface="HELVETICA" pitchFamily="34" charset="0"/>
                        </a:rPr>
                        <a:t>Value</a:t>
                      </a:r>
                    </a:p>
                  </a:txBody>
                  <a:tcPr anchor="ct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Input signal dynamic range</a:t>
                      </a:r>
                      <a:endParaRPr kumimoji="0" lang="en-US" sz="2000" b="0" i="0" u="none" strike="noStrike" cap="none" normalizeH="0" baseline="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±5 mV</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Dc offset voltage</a:t>
                      </a:r>
                      <a:endParaRPr kumimoji="0" lang="en-US" sz="2000" b="0" i="0" u="none" strike="noStrike" cap="none" normalizeH="0" baseline="0" smtClean="0">
                        <a:ln>
                          <a:noFill/>
                        </a:ln>
                        <a:solidFill>
                          <a:schemeClr val="tx1"/>
                        </a:solidFill>
                        <a:effectLst/>
                        <a:latin typeface="HELVETICA"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±300 mV</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Slew rate</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320 mV/s</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Frequency response</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cs typeface="Times New Roman" pitchFamily="18" charset="0"/>
                        </a:rPr>
                        <a:t>0.05 to 150 Hz</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Input impedance at 10 Hz</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2.5 M</a:t>
                      </a:r>
                      <a:r>
                        <a:rPr kumimoji="0" lang="en-US" sz="2000" b="0" i="0" u="none" strike="noStrike" cap="none" normalizeH="0" baseline="0" smtClean="0">
                          <a:ln>
                            <a:noFill/>
                          </a:ln>
                          <a:solidFill>
                            <a:schemeClr val="tx1"/>
                          </a:solidFill>
                          <a:effectLst/>
                          <a:latin typeface="HELVETICA" pitchFamily="34" charset="0"/>
                          <a:cs typeface="Times New Roman" pitchFamily="18" charset="0"/>
                          <a:sym typeface="Symbol" pitchFamily="18" charset="2"/>
                        </a:rPr>
                        <a:t></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Dc lead current</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0.1 </a:t>
                      </a:r>
                      <a:r>
                        <a:rPr kumimoji="0" lang="en-US" sz="2000" b="0" i="0" u="none" strike="noStrike" cap="none" normalizeH="0" baseline="0" smtClean="0">
                          <a:ln>
                            <a:noFill/>
                          </a:ln>
                          <a:solidFill>
                            <a:schemeClr val="tx1"/>
                          </a:solidFill>
                          <a:effectLst/>
                          <a:latin typeface="Symbol" pitchFamily="18" charset="2"/>
                          <a:sym typeface="Symbol" pitchFamily="18" charset="2"/>
                        </a:rPr>
                        <a:t>A</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Return time after lead switch</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1 s</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Overload voltage without damage</a:t>
                      </a: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smtClean="0">
                          <a:ln>
                            <a:noFill/>
                          </a:ln>
                          <a:solidFill>
                            <a:schemeClr val="tx1"/>
                          </a:solidFill>
                          <a:effectLst/>
                          <a:latin typeface="HELVETICA" pitchFamily="34" charset="0"/>
                        </a:rPr>
                        <a:t>5000 V</a:t>
                      </a: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rPr>
                        <a:t>Risk current at 120 V</a:t>
                      </a:r>
                    </a:p>
                  </a:txBody>
                  <a:tcPr anchor="ctr" horzOverflow="overflow">
                    <a:lnL cap="flat">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HELVETICA" pitchFamily="34" charset="0"/>
                          <a:cs typeface="Times New Roman" pitchFamily="18" charset="0"/>
                        </a:rPr>
                        <a:t>10 </a:t>
                      </a:r>
                      <a:r>
                        <a:rPr kumimoji="0" lang="en-US" sz="2000" b="0" i="0" u="none" strike="noStrike" cap="none" normalizeH="0" baseline="0" dirty="0" smtClean="0">
                          <a:ln>
                            <a:noFill/>
                          </a:ln>
                          <a:solidFill>
                            <a:schemeClr val="tx1"/>
                          </a:solidFill>
                          <a:effectLst/>
                          <a:latin typeface="Symbol" pitchFamily="18" charset="2"/>
                          <a:sym typeface="Symbol" pitchFamily="18" charset="2"/>
                        </a:rPr>
                        <a:t>A</a:t>
                      </a:r>
                      <a:endParaRPr kumimoji="0" lang="en-US" sz="2000" b="0" i="0" u="none" strike="noStrike" cap="none" normalizeH="0" baseline="0" dirty="0" smtClean="0">
                        <a:ln>
                          <a:noFill/>
                        </a:ln>
                        <a:solidFill>
                          <a:schemeClr val="tx1"/>
                        </a:solidFill>
                        <a:effectLst/>
                        <a:latin typeface="HELVETICA"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91" name="Rectangle 39"/>
          <p:cNvSpPr>
            <a:spLocks noChangeArrowheads="1"/>
          </p:cNvSpPr>
          <p:nvPr/>
        </p:nvSpPr>
        <p:spPr bwMode="auto">
          <a:xfrm>
            <a:off x="1259632" y="5877272"/>
            <a:ext cx="786648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57200">
            <a:spAutoFit/>
          </a:bodyPr>
          <a:lstStyle/>
          <a:p>
            <a:r>
              <a:rPr lang="tr-TR" sz="2400" dirty="0" smtClean="0"/>
              <a:t>Elektrokardiyografın teknik özellikleri </a:t>
            </a:r>
            <a:r>
              <a:rPr lang="tr-TR" sz="2400" dirty="0"/>
              <a:t>bir komite tarafından kabul edilmektedir</a:t>
            </a:r>
            <a:r>
              <a:rPr lang="tr-TR" sz="2400" dirty="0" smtClean="0"/>
              <a:t>.</a:t>
            </a:r>
            <a:endParaRPr lang="en-US" sz="2400" dirty="0"/>
          </a:p>
        </p:txBody>
      </p:sp>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46</a:t>
            </a:fld>
            <a:endParaRPr lang="en-US"/>
          </a:p>
        </p:txBody>
      </p:sp>
      <p:sp>
        <p:nvSpPr>
          <p:cNvPr id="2" name="Title 1"/>
          <p:cNvSpPr>
            <a:spLocks noGrp="1"/>
          </p:cNvSpPr>
          <p:nvPr>
            <p:ph type="title"/>
          </p:nvPr>
        </p:nvSpPr>
        <p:spPr/>
        <p:txBody>
          <a:bodyPr>
            <a:normAutofit fontScale="90000"/>
          </a:bodyPr>
          <a:lstStyle/>
          <a:p>
            <a:r>
              <a:rPr lang="tr-TR" dirty="0" smtClean="0"/>
              <a:t>Bir Elektrokardiografın Özellikleri</a:t>
            </a:r>
            <a:endParaRPr lang="en-US" dirty="0"/>
          </a:p>
        </p:txBody>
      </p:sp>
    </p:spTree>
    <p:extLst>
      <p:ext uri="{BB962C8B-B14F-4D97-AF65-F5344CB8AC3E}">
        <p14:creationId xmlns:p14="http://schemas.microsoft.com/office/powerpoint/2010/main" val="13394403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47</a:t>
            </a:fld>
            <a:endParaRPr lang="en-US"/>
          </a:p>
        </p:txBody>
      </p:sp>
      <p:sp>
        <p:nvSpPr>
          <p:cNvPr id="2" name="Title 1"/>
          <p:cNvSpPr>
            <a:spLocks noGrp="1"/>
          </p:cNvSpPr>
          <p:nvPr>
            <p:ph type="title"/>
          </p:nvPr>
        </p:nvSpPr>
        <p:spPr/>
        <p:txBody>
          <a:bodyPr>
            <a:normAutofit fontScale="90000"/>
          </a:bodyPr>
          <a:lstStyle/>
          <a:p>
            <a:r>
              <a:rPr lang="tr-TR" dirty="0" smtClean="0">
                <a:solidFill>
                  <a:srgbClr val="000000"/>
                </a:solidFill>
              </a:rPr>
              <a:t>İşaret </a:t>
            </a:r>
            <a:r>
              <a:rPr lang="en-US" dirty="0" err="1" smtClean="0">
                <a:solidFill>
                  <a:srgbClr val="000000"/>
                </a:solidFill>
              </a:rPr>
              <a:t>ve</a:t>
            </a:r>
            <a:r>
              <a:rPr lang="en-US" dirty="0" smtClean="0">
                <a:solidFill>
                  <a:srgbClr val="000000"/>
                </a:solidFill>
              </a:rPr>
              <a:t> </a:t>
            </a:r>
            <a:r>
              <a:rPr lang="en-US" dirty="0" err="1">
                <a:solidFill>
                  <a:srgbClr val="000000"/>
                </a:solidFill>
              </a:rPr>
              <a:t>enerji</a:t>
            </a:r>
            <a:r>
              <a:rPr lang="en-US" dirty="0">
                <a:solidFill>
                  <a:srgbClr val="000000"/>
                </a:solidFill>
              </a:rPr>
              <a:t> </a:t>
            </a:r>
            <a:r>
              <a:rPr lang="en-US" dirty="0" err="1" smtClean="0">
                <a:solidFill>
                  <a:srgbClr val="000000"/>
                </a:solidFill>
              </a:rPr>
              <a:t>dönü</a:t>
            </a:r>
            <a:r>
              <a:rPr lang="tr-TR" dirty="0" smtClean="0">
                <a:solidFill>
                  <a:srgbClr val="000000"/>
                </a:solidFill>
              </a:rPr>
              <a:t>ş</a:t>
            </a:r>
            <a:r>
              <a:rPr lang="en-US" dirty="0" err="1" smtClean="0">
                <a:solidFill>
                  <a:srgbClr val="000000"/>
                </a:solidFill>
              </a:rPr>
              <a:t>üm</a:t>
            </a:r>
            <a:r>
              <a:rPr lang="en-US" dirty="0" smtClean="0">
                <a:solidFill>
                  <a:srgbClr val="000000"/>
                </a:solidFill>
              </a:rPr>
              <a:t> </a:t>
            </a:r>
            <a:r>
              <a:rPr lang="en-US" dirty="0" err="1">
                <a:solidFill>
                  <a:srgbClr val="000000"/>
                </a:solidFill>
              </a:rPr>
              <a:t>aygıtlarını</a:t>
            </a:r>
            <a:r>
              <a:rPr lang="en-US" dirty="0">
                <a:solidFill>
                  <a:srgbClr val="000000"/>
                </a:solidFill>
              </a:rPr>
              <a:t> </a:t>
            </a:r>
            <a:r>
              <a:rPr lang="en-US" dirty="0" err="1">
                <a:solidFill>
                  <a:srgbClr val="000000"/>
                </a:solidFill>
              </a:rPr>
              <a:t>gösteren</a:t>
            </a:r>
            <a:r>
              <a:rPr lang="en-US" dirty="0">
                <a:solidFill>
                  <a:srgbClr val="000000"/>
                </a:solidFill>
              </a:rPr>
              <a:t> 6x6 </a:t>
            </a:r>
            <a:r>
              <a:rPr lang="en-US" dirty="0" err="1">
                <a:solidFill>
                  <a:srgbClr val="000000"/>
                </a:solidFill>
              </a:rPr>
              <a:t>matris</a:t>
            </a:r>
            <a:r>
              <a:rPr lang="en-US" dirty="0">
                <a:solidFill>
                  <a:srgbClr val="000000"/>
                </a:solidFill>
              </a:rPr>
              <a:t>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38293465"/>
              </p:ext>
            </p:extLst>
          </p:nvPr>
        </p:nvGraphicFramePr>
        <p:xfrm>
          <a:off x="395536" y="1554832"/>
          <a:ext cx="8280916" cy="4682480"/>
        </p:xfrm>
        <a:graphic>
          <a:graphicData uri="http://schemas.openxmlformats.org/drawingml/2006/table">
            <a:tbl>
              <a:tblPr firstRow="1" bandRow="1">
                <a:tableStyleId>{5C22544A-7EE6-4342-B048-85BDC9FD1C3A}</a:tableStyleId>
              </a:tblPr>
              <a:tblGrid>
                <a:gridCol w="1182988"/>
                <a:gridCol w="1182988"/>
                <a:gridCol w="1182988"/>
                <a:gridCol w="1182988"/>
                <a:gridCol w="1182988"/>
                <a:gridCol w="1182988"/>
                <a:gridCol w="1182988"/>
              </a:tblGrid>
              <a:tr h="720080">
                <a:tc>
                  <a:txBody>
                    <a:bodyPr/>
                    <a:lstStyle/>
                    <a:p>
                      <a:pPr algn="ctr"/>
                      <a:r>
                        <a:rPr lang="en-US" sz="1600" b="1" i="0" u="none" strike="noStrike" baseline="0" dirty="0" err="1" smtClean="0">
                          <a:solidFill>
                            <a:srgbClr val="000000"/>
                          </a:solidFill>
                          <a:latin typeface="Times New Roman"/>
                        </a:rPr>
                        <a:t>Giri</a:t>
                      </a:r>
                      <a:r>
                        <a:rPr lang="tr-TR" sz="1600" b="1" i="0" u="none" strike="noStrike" baseline="0" dirty="0" smtClean="0">
                          <a:solidFill>
                            <a:srgbClr val="000000"/>
                          </a:solidFill>
                          <a:latin typeface="Times New Roman"/>
                        </a:rPr>
                        <a:t>ş</a:t>
                      </a:r>
                      <a:r>
                        <a:rPr lang="en-US" sz="1600" b="1" i="0" u="none" strike="noStrike" baseline="0" dirty="0" smtClean="0">
                          <a:solidFill>
                            <a:srgbClr val="000000"/>
                          </a:solidFill>
                          <a:latin typeface="Times New Roman"/>
                        </a:rPr>
                        <a:t>→ </a:t>
                      </a:r>
                      <a:endParaRPr lang="en-US" sz="1600" b="0" i="0" u="none" strike="noStrike" baseline="0" dirty="0" smtClean="0">
                        <a:solidFill>
                          <a:srgbClr val="000000"/>
                        </a:solidFill>
                        <a:latin typeface="Times New Roman"/>
                      </a:endParaRPr>
                    </a:p>
                    <a:p>
                      <a:pPr algn="ctr"/>
                      <a:r>
                        <a:rPr lang="en-US" sz="1600" b="1" i="0" u="none" strike="noStrike" baseline="0" dirty="0" err="1" smtClean="0">
                          <a:solidFill>
                            <a:srgbClr val="000000"/>
                          </a:solidFill>
                          <a:latin typeface="Times New Roman"/>
                        </a:rPr>
                        <a:t>Çıkı</a:t>
                      </a:r>
                      <a:r>
                        <a:rPr lang="tr-TR" sz="1600" b="1" i="0" u="none" strike="noStrike" baseline="0" dirty="0" smtClean="0">
                          <a:solidFill>
                            <a:srgbClr val="000000"/>
                          </a:solidFill>
                          <a:latin typeface="Times New Roman"/>
                        </a:rPr>
                        <a:t>ş</a:t>
                      </a:r>
                      <a:r>
                        <a:rPr lang="en-US" sz="1600" b="1" i="0" u="none" strike="noStrike" baseline="0" dirty="0" smtClean="0">
                          <a:solidFill>
                            <a:srgbClr val="000000"/>
                          </a:solidFill>
                          <a:latin typeface="Times New Roman"/>
                        </a:rPr>
                        <a:t>↓</a:t>
                      </a:r>
                      <a:endParaRPr lang="en-US" sz="1600" dirty="0"/>
                    </a:p>
                  </a:txBody>
                  <a:tcPr/>
                </a:tc>
                <a:tc>
                  <a:txBody>
                    <a:bodyPr/>
                    <a:lstStyle/>
                    <a:p>
                      <a:pPr algn="ctr"/>
                      <a:r>
                        <a:rPr lang="en-US" sz="1600" b="1" i="0" u="none" strike="noStrike" baseline="0" dirty="0" smtClean="0">
                          <a:solidFill>
                            <a:srgbClr val="000000"/>
                          </a:solidFill>
                          <a:latin typeface="Times New Roman"/>
                        </a:rPr>
                        <a:t>I</a:t>
                      </a:r>
                      <a:r>
                        <a:rPr lang="tr-TR" sz="1600" b="1" i="0" u="none" strike="noStrike" baseline="0" dirty="0" smtClean="0">
                          <a:solidFill>
                            <a:srgbClr val="000000"/>
                          </a:solidFill>
                          <a:latin typeface="Times New Roman"/>
                        </a:rPr>
                        <a:t>ş</a:t>
                      </a:r>
                      <a:r>
                        <a:rPr lang="en-US" sz="1600" b="1" i="0" u="none" strike="noStrike" baseline="0" dirty="0" err="1" smtClean="0">
                          <a:solidFill>
                            <a:srgbClr val="000000"/>
                          </a:solidFill>
                          <a:latin typeface="Times New Roman"/>
                        </a:rPr>
                        <a:t>ınım</a:t>
                      </a:r>
                      <a:endParaRPr lang="en-US" sz="1600" dirty="0"/>
                    </a:p>
                  </a:txBody>
                  <a:tcPr/>
                </a:tc>
                <a:tc>
                  <a:txBody>
                    <a:bodyPr/>
                    <a:lstStyle/>
                    <a:p>
                      <a:pPr algn="ctr"/>
                      <a:r>
                        <a:rPr lang="en-US" sz="1600" b="1" i="0" u="none" strike="noStrike" baseline="0" dirty="0" err="1" smtClean="0">
                          <a:solidFill>
                            <a:srgbClr val="000000"/>
                          </a:solidFill>
                          <a:latin typeface="Times New Roman"/>
                        </a:rPr>
                        <a:t>Mekanik</a:t>
                      </a:r>
                      <a:endParaRPr lang="en-US" sz="1600" dirty="0"/>
                    </a:p>
                  </a:txBody>
                  <a:tcPr/>
                </a:tc>
                <a:tc>
                  <a:txBody>
                    <a:bodyPr/>
                    <a:lstStyle/>
                    <a:p>
                      <a:pPr algn="ctr"/>
                      <a:r>
                        <a:rPr lang="en-US" sz="1600" b="1" i="0" u="none" strike="noStrike" baseline="0" dirty="0" err="1" smtClean="0">
                          <a:solidFill>
                            <a:srgbClr val="000000"/>
                          </a:solidFill>
                          <a:latin typeface="Times New Roman"/>
                        </a:rPr>
                        <a:t>Isıl</a:t>
                      </a:r>
                      <a:r>
                        <a:rPr lang="en-US" sz="1600" b="1" i="0" u="none" strike="noStrike" baseline="0" dirty="0" smtClean="0">
                          <a:solidFill>
                            <a:srgbClr val="000000"/>
                          </a:solidFill>
                          <a:latin typeface="Times New Roman"/>
                        </a:rPr>
                        <a:t> </a:t>
                      </a:r>
                      <a:endParaRPr lang="en-US" sz="1600" dirty="0"/>
                    </a:p>
                  </a:txBody>
                  <a:tcPr/>
                </a:tc>
                <a:tc>
                  <a:txBody>
                    <a:bodyPr/>
                    <a:lstStyle/>
                    <a:p>
                      <a:pPr algn="ctr"/>
                      <a:r>
                        <a:rPr lang="en-US" sz="1600" b="1" i="0" u="none" strike="noStrike" baseline="0" dirty="0" err="1" smtClean="0">
                          <a:solidFill>
                            <a:srgbClr val="000000"/>
                          </a:solidFill>
                          <a:latin typeface="Times New Roman"/>
                        </a:rPr>
                        <a:t>Elektrik</a:t>
                      </a:r>
                      <a:endParaRPr lang="en-US" sz="1600" dirty="0"/>
                    </a:p>
                  </a:txBody>
                  <a:tcPr/>
                </a:tc>
                <a:tc>
                  <a:txBody>
                    <a:bodyPr/>
                    <a:lstStyle/>
                    <a:p>
                      <a:pPr algn="ctr"/>
                      <a:r>
                        <a:rPr lang="en-US" sz="1600" b="1" i="0" u="none" strike="noStrike" baseline="0" dirty="0" err="1" smtClean="0">
                          <a:solidFill>
                            <a:srgbClr val="000000"/>
                          </a:solidFill>
                          <a:latin typeface="Times New Roman"/>
                        </a:rPr>
                        <a:t>Manyetik</a:t>
                      </a:r>
                      <a:endParaRPr lang="en-US" sz="1600" dirty="0"/>
                    </a:p>
                  </a:txBody>
                  <a:tcPr/>
                </a:tc>
                <a:tc>
                  <a:txBody>
                    <a:bodyPr/>
                    <a:lstStyle/>
                    <a:p>
                      <a:pPr algn="ctr"/>
                      <a:r>
                        <a:rPr lang="en-US" sz="1600" b="1" i="0" u="none" strike="noStrike" baseline="0" dirty="0" err="1" smtClean="0">
                          <a:solidFill>
                            <a:srgbClr val="000000"/>
                          </a:solidFill>
                          <a:latin typeface="Times New Roman"/>
                        </a:rPr>
                        <a:t>Kimyasal</a:t>
                      </a:r>
                      <a:endParaRPr lang="en-US" sz="1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smtClean="0">
                          <a:solidFill>
                            <a:srgbClr val="000000"/>
                          </a:solidFill>
                          <a:latin typeface="Times New Roman"/>
                        </a:rPr>
                        <a:t>I</a:t>
                      </a:r>
                      <a:r>
                        <a:rPr lang="tr-TR" sz="1600" b="1" i="0" u="none" strike="noStrike" baseline="0" dirty="0" smtClean="0">
                          <a:solidFill>
                            <a:srgbClr val="000000"/>
                          </a:solidFill>
                          <a:latin typeface="Times New Roman"/>
                        </a:rPr>
                        <a:t>ş</a:t>
                      </a:r>
                      <a:r>
                        <a:rPr lang="en-US" sz="1600" b="1" i="0" u="none" strike="noStrike" baseline="0" dirty="0" err="1" smtClean="0">
                          <a:solidFill>
                            <a:srgbClr val="000000"/>
                          </a:solidFill>
                          <a:latin typeface="Times New Roman"/>
                        </a:rPr>
                        <a:t>ınım</a:t>
                      </a:r>
                      <a:r>
                        <a:rPr lang="en-US" sz="1600" b="1" i="0" u="none" strike="noStrike" baseline="0" dirty="0" smtClean="0">
                          <a:solidFill>
                            <a:srgbClr val="000000"/>
                          </a:solidFill>
                          <a:latin typeface="Times New Roman"/>
                        </a:rPr>
                        <a:t> </a:t>
                      </a:r>
                      <a:endParaRPr lang="en-US" sz="1600" dirty="0" smtClean="0"/>
                    </a:p>
                  </a:txBody>
                  <a:tcPr/>
                </a:tc>
                <a:tc>
                  <a:txBody>
                    <a:bodyPr/>
                    <a:lstStyle/>
                    <a:p>
                      <a:pPr algn="ctr"/>
                      <a:r>
                        <a:rPr lang="tr-TR" sz="1600" dirty="0" smtClean="0"/>
                        <a:t>Optik filtre</a:t>
                      </a:r>
                      <a:endParaRPr lang="en-US" sz="1600" dirty="0"/>
                    </a:p>
                  </a:txBody>
                  <a:tcPr/>
                </a:tc>
                <a:tc>
                  <a:txBody>
                    <a:bodyPr/>
                    <a:lstStyle/>
                    <a:p>
                      <a:pPr algn="ctr"/>
                      <a:r>
                        <a:rPr lang="tr-TR" sz="1600" dirty="0" smtClean="0"/>
                        <a:t>Golay hücre</a:t>
                      </a:r>
                      <a:r>
                        <a:rPr lang="tr-TR" sz="1600" baseline="0" dirty="0" smtClean="0"/>
                        <a:t> det.</a:t>
                      </a:r>
                      <a:endParaRPr lang="en-US" sz="1600" dirty="0"/>
                    </a:p>
                  </a:txBody>
                  <a:tcPr/>
                </a:tc>
                <a:tc>
                  <a:txBody>
                    <a:bodyPr/>
                    <a:lstStyle/>
                    <a:p>
                      <a:pPr algn="ctr"/>
                      <a:r>
                        <a:rPr lang="tr-TR" sz="1600" dirty="0" smtClean="0"/>
                        <a:t>Solar metre</a:t>
                      </a:r>
                      <a:endParaRPr lang="en-US" sz="1600" dirty="0"/>
                    </a:p>
                  </a:txBody>
                  <a:tcPr/>
                </a:tc>
                <a:tc>
                  <a:txBody>
                    <a:bodyPr/>
                    <a:lstStyle/>
                    <a:p>
                      <a:pPr algn="ctr"/>
                      <a:r>
                        <a:rPr lang="tr-TR" sz="1600" dirty="0" smtClean="0"/>
                        <a:t>Güneş hücresi</a:t>
                      </a:r>
                      <a:endParaRPr lang="en-US" sz="1600" dirty="0"/>
                    </a:p>
                  </a:txBody>
                  <a:tcPr/>
                </a:tc>
                <a:tc>
                  <a:txBody>
                    <a:bodyPr/>
                    <a:lstStyle/>
                    <a:p>
                      <a:pPr algn="ctr"/>
                      <a:endParaRPr lang="en-US" sz="1600" dirty="0"/>
                    </a:p>
                  </a:txBody>
                  <a:tcPr/>
                </a:tc>
                <a:tc>
                  <a:txBody>
                    <a:bodyPr/>
                    <a:lstStyle/>
                    <a:p>
                      <a:pPr algn="ctr"/>
                      <a:r>
                        <a:rPr lang="tr-TR" sz="1600" dirty="0" smtClean="0"/>
                        <a:t>Foto grafik işlem</a:t>
                      </a:r>
                      <a:endParaRPr lang="en-US" sz="1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err="1" smtClean="0">
                          <a:solidFill>
                            <a:srgbClr val="000000"/>
                          </a:solidFill>
                          <a:latin typeface="Times New Roman"/>
                        </a:rPr>
                        <a:t>Mekanik</a:t>
                      </a:r>
                      <a:endParaRPr lang="en-US" sz="1600" dirty="0" smtClean="0"/>
                    </a:p>
                  </a:txBody>
                  <a:tcPr/>
                </a:tc>
                <a:tc>
                  <a:txBody>
                    <a:bodyPr/>
                    <a:lstStyle/>
                    <a:p>
                      <a:pPr algn="ctr"/>
                      <a:r>
                        <a:rPr lang="tr-TR" sz="1600" dirty="0" smtClean="0"/>
                        <a:t>Çakmak taşı</a:t>
                      </a:r>
                      <a:endParaRPr lang="en-US" sz="1600" dirty="0"/>
                    </a:p>
                  </a:txBody>
                  <a:tcPr/>
                </a:tc>
                <a:tc>
                  <a:txBody>
                    <a:bodyPr/>
                    <a:lstStyle/>
                    <a:p>
                      <a:pPr algn="ctr"/>
                      <a:r>
                        <a:rPr lang="tr-TR" sz="1600" dirty="0" smtClean="0"/>
                        <a:t>Dişli kutusu</a:t>
                      </a:r>
                      <a:endParaRPr lang="en-US" sz="1600" dirty="0"/>
                    </a:p>
                  </a:txBody>
                  <a:tcPr/>
                </a:tc>
                <a:tc>
                  <a:txBody>
                    <a:bodyPr/>
                    <a:lstStyle/>
                    <a:p>
                      <a:pPr algn="ctr"/>
                      <a:endParaRPr lang="en-US" sz="1600" dirty="0"/>
                    </a:p>
                  </a:txBody>
                  <a:tcPr/>
                </a:tc>
                <a:tc>
                  <a:txBody>
                    <a:bodyPr/>
                    <a:lstStyle/>
                    <a:p>
                      <a:pPr algn="ctr"/>
                      <a:r>
                        <a:rPr lang="tr-TR" sz="1600" dirty="0" smtClean="0"/>
                        <a:t>Elektrik jen.</a:t>
                      </a:r>
                      <a:endParaRPr lang="en-US" sz="1600" dirty="0"/>
                    </a:p>
                  </a:txBody>
                  <a:tcPr/>
                </a:tc>
                <a:tc>
                  <a:txBody>
                    <a:bodyPr/>
                    <a:lstStyle/>
                    <a:p>
                      <a:pPr algn="ctr"/>
                      <a:endParaRPr lang="en-US" sz="1600" dirty="0"/>
                    </a:p>
                  </a:txBody>
                  <a:tcPr/>
                </a:tc>
                <a:tc>
                  <a:txBody>
                    <a:bodyPr/>
                    <a:lstStyle/>
                    <a:p>
                      <a:pPr algn="ctr"/>
                      <a:endParaRPr lang="en-US" sz="160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err="1" smtClean="0">
                          <a:solidFill>
                            <a:srgbClr val="000000"/>
                          </a:solidFill>
                          <a:latin typeface="Times New Roman"/>
                        </a:rPr>
                        <a:t>Isıl</a:t>
                      </a:r>
                      <a:r>
                        <a:rPr lang="en-US" sz="1600" b="1" i="0" u="none" strike="noStrike" baseline="0" dirty="0" smtClean="0">
                          <a:solidFill>
                            <a:srgbClr val="000000"/>
                          </a:solidFill>
                          <a:latin typeface="Times New Roman"/>
                        </a:rPr>
                        <a:t> </a:t>
                      </a:r>
                      <a:endParaRPr lang="en-US" sz="1600" dirty="0" smtClean="0"/>
                    </a:p>
                  </a:txBody>
                  <a:tcPr/>
                </a:tc>
                <a:tc>
                  <a:txBody>
                    <a:bodyPr/>
                    <a:lstStyle/>
                    <a:p>
                      <a:pPr algn="ctr"/>
                      <a:r>
                        <a:rPr lang="tr-TR" sz="1600" dirty="0" smtClean="0"/>
                        <a:t>Duyarlı LCD</a:t>
                      </a:r>
                      <a:endParaRPr lang="en-US" sz="1600" dirty="0"/>
                    </a:p>
                  </a:txBody>
                  <a:tcPr/>
                </a:tc>
                <a:tc>
                  <a:txBody>
                    <a:bodyPr/>
                    <a:lstStyle/>
                    <a:p>
                      <a:pPr algn="ctr"/>
                      <a:r>
                        <a:rPr lang="tr-TR" sz="1600" dirty="0" smtClean="0"/>
                        <a:t>Bimetal</a:t>
                      </a:r>
                      <a:endParaRPr lang="en-US" sz="1600" dirty="0"/>
                    </a:p>
                  </a:txBody>
                  <a:tcPr/>
                </a:tc>
                <a:tc>
                  <a:txBody>
                    <a:bodyPr/>
                    <a:lstStyle/>
                    <a:p>
                      <a:pPr algn="ctr"/>
                      <a:r>
                        <a:rPr lang="tr-TR" sz="1600" dirty="0" smtClean="0"/>
                        <a:t>Isı değişimi</a:t>
                      </a:r>
                      <a:endParaRPr lang="en-US" sz="1600" dirty="0"/>
                    </a:p>
                  </a:txBody>
                  <a:tcPr/>
                </a:tc>
                <a:tc>
                  <a:txBody>
                    <a:bodyPr/>
                    <a:lstStyle/>
                    <a:p>
                      <a:pPr algn="ctr"/>
                      <a:r>
                        <a:rPr lang="tr-TR" sz="1600" dirty="0" smtClean="0"/>
                        <a:t>Isıl çift</a:t>
                      </a:r>
                      <a:endParaRPr lang="en-US" sz="1600" dirty="0"/>
                    </a:p>
                  </a:txBody>
                  <a:tcPr/>
                </a:tc>
                <a:tc>
                  <a:txBody>
                    <a:bodyPr/>
                    <a:lstStyle/>
                    <a:p>
                      <a:pPr algn="ctr"/>
                      <a:endParaRPr lang="en-US" sz="1600"/>
                    </a:p>
                  </a:txBody>
                  <a:tcPr/>
                </a:tc>
                <a:tc>
                  <a:txBody>
                    <a:bodyPr/>
                    <a:lstStyle/>
                    <a:p>
                      <a:pPr algn="ctr"/>
                      <a:endParaRPr lang="en-US" sz="160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err="1" smtClean="0">
                          <a:solidFill>
                            <a:srgbClr val="000000"/>
                          </a:solidFill>
                          <a:latin typeface="Times New Roman"/>
                        </a:rPr>
                        <a:t>Elektrik</a:t>
                      </a:r>
                      <a:endParaRPr lang="en-US" sz="1600" dirty="0" smtClean="0"/>
                    </a:p>
                  </a:txBody>
                  <a:tcPr/>
                </a:tc>
                <a:tc>
                  <a:txBody>
                    <a:bodyPr/>
                    <a:lstStyle/>
                    <a:p>
                      <a:pPr algn="ctr"/>
                      <a:r>
                        <a:rPr lang="tr-TR" sz="1600" dirty="0" smtClean="0"/>
                        <a:t>LED</a:t>
                      </a:r>
                      <a:endParaRPr lang="en-US" sz="1600" dirty="0"/>
                    </a:p>
                  </a:txBody>
                  <a:tcPr/>
                </a:tc>
                <a:tc>
                  <a:txBody>
                    <a:bodyPr/>
                    <a:lstStyle/>
                    <a:p>
                      <a:pPr algn="ctr"/>
                      <a:r>
                        <a:rPr lang="tr-TR" sz="1600" dirty="0" smtClean="0"/>
                        <a:t>Hoparlör</a:t>
                      </a:r>
                      <a:endParaRPr lang="en-US" sz="1600" dirty="0"/>
                    </a:p>
                  </a:txBody>
                  <a:tcPr/>
                </a:tc>
                <a:tc>
                  <a:txBody>
                    <a:bodyPr/>
                    <a:lstStyle/>
                    <a:p>
                      <a:pPr algn="ctr"/>
                      <a:r>
                        <a:rPr lang="tr-TR" sz="1600" dirty="0" smtClean="0"/>
                        <a:t>Soğutucu eleman</a:t>
                      </a:r>
                      <a:endParaRPr lang="en-US" sz="1600" dirty="0"/>
                    </a:p>
                  </a:txBody>
                  <a:tcPr/>
                </a:tc>
                <a:tc>
                  <a:txBody>
                    <a:bodyPr/>
                    <a:lstStyle/>
                    <a:p>
                      <a:pPr algn="ctr"/>
                      <a:r>
                        <a:rPr lang="tr-TR" sz="1600" dirty="0" smtClean="0"/>
                        <a:t>Mosfet</a:t>
                      </a:r>
                      <a:endParaRPr lang="en-US" sz="1600" dirty="0"/>
                    </a:p>
                  </a:txBody>
                  <a:tcPr/>
                </a:tc>
                <a:tc>
                  <a:txBody>
                    <a:bodyPr/>
                    <a:lstStyle/>
                    <a:p>
                      <a:pPr algn="ctr"/>
                      <a:r>
                        <a:rPr lang="tr-TR" sz="1600" dirty="0" smtClean="0"/>
                        <a:t>Sargı</a:t>
                      </a:r>
                      <a:endParaRPr lang="en-US" sz="1600" dirty="0"/>
                    </a:p>
                  </a:txBody>
                  <a:tcPr/>
                </a:tc>
                <a:tc>
                  <a:txBody>
                    <a:bodyPr/>
                    <a:lstStyle/>
                    <a:p>
                      <a:pPr algn="ctr"/>
                      <a:r>
                        <a:rPr lang="tr-TR" sz="1600" dirty="0" smtClean="0"/>
                        <a:t>Batarya</a:t>
                      </a:r>
                      <a:endParaRPr lang="en-US" sz="1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err="1" smtClean="0">
                          <a:solidFill>
                            <a:srgbClr val="000000"/>
                          </a:solidFill>
                          <a:latin typeface="Times New Roman"/>
                        </a:rPr>
                        <a:t>Manyetik</a:t>
                      </a:r>
                      <a:endParaRPr lang="en-US" sz="1600" dirty="0" smtClean="0"/>
                    </a:p>
                  </a:txBody>
                  <a:tcPr/>
                </a:tc>
                <a:tc>
                  <a:txBody>
                    <a:bodyPr/>
                    <a:lstStyle/>
                    <a:p>
                      <a:pPr algn="ctr"/>
                      <a:r>
                        <a:rPr lang="tr-TR" sz="1600" dirty="0" smtClean="0"/>
                        <a:t>Manyete optik mod.</a:t>
                      </a:r>
                      <a:endParaRPr lang="en-US" sz="1600" dirty="0"/>
                    </a:p>
                  </a:txBody>
                  <a:tcPr/>
                </a:tc>
                <a:tc>
                  <a:txBody>
                    <a:bodyPr/>
                    <a:lstStyle/>
                    <a:p>
                      <a:pPr algn="ctr"/>
                      <a:r>
                        <a:rPr lang="tr-TR" sz="1600" dirty="0" smtClean="0"/>
                        <a:t>Manyetik debriyaj</a:t>
                      </a:r>
                      <a:endParaRPr lang="en-US" sz="1600" dirty="0"/>
                    </a:p>
                  </a:txBody>
                  <a:tcPr/>
                </a:tc>
                <a:tc>
                  <a:txBody>
                    <a:bodyPr/>
                    <a:lstStyle/>
                    <a:p>
                      <a:pPr algn="ctr"/>
                      <a:r>
                        <a:rPr lang="tr-TR" sz="1600" dirty="0" smtClean="0"/>
                        <a:t>Adıabatik anti manyet.</a:t>
                      </a:r>
                      <a:endParaRPr lang="en-US" sz="1600" dirty="0"/>
                    </a:p>
                  </a:txBody>
                  <a:tcPr/>
                </a:tc>
                <a:tc>
                  <a:txBody>
                    <a:bodyPr/>
                    <a:lstStyle/>
                    <a:p>
                      <a:pPr algn="ctr"/>
                      <a:r>
                        <a:rPr lang="tr-TR" sz="1600" dirty="0" smtClean="0"/>
                        <a:t>Hall levhası</a:t>
                      </a:r>
                      <a:endParaRPr lang="en-US" sz="1600" dirty="0"/>
                    </a:p>
                  </a:txBody>
                  <a:tcPr/>
                </a:tc>
                <a:tc>
                  <a:txBody>
                    <a:bodyPr/>
                    <a:lstStyle/>
                    <a:p>
                      <a:pPr algn="ctr"/>
                      <a:r>
                        <a:rPr lang="tr-TR" sz="1600" dirty="0" smtClean="0"/>
                        <a:t>Manyetik devre</a:t>
                      </a:r>
                      <a:endParaRPr lang="en-US" sz="1600" dirty="0"/>
                    </a:p>
                  </a:txBody>
                  <a:tcPr/>
                </a:tc>
                <a:tc>
                  <a:txBody>
                    <a:bodyPr/>
                    <a:lstStyle/>
                    <a:p>
                      <a:pPr algn="ctr"/>
                      <a:endParaRPr lang="en-US" sz="1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b="1" i="0" u="none" strike="noStrike" baseline="0" dirty="0" err="1" smtClean="0">
                          <a:solidFill>
                            <a:srgbClr val="000000"/>
                          </a:solidFill>
                          <a:latin typeface="Times New Roman"/>
                        </a:rPr>
                        <a:t>Kimyasal</a:t>
                      </a:r>
                      <a:endParaRPr lang="en-US" sz="1600" dirty="0" smtClean="0"/>
                    </a:p>
                  </a:txBody>
                  <a:tcPr/>
                </a:tc>
                <a:tc>
                  <a:txBody>
                    <a:bodyPr/>
                    <a:lstStyle/>
                    <a:p>
                      <a:pPr algn="ctr"/>
                      <a:r>
                        <a:rPr lang="tr-TR" sz="1600" dirty="0" smtClean="0"/>
                        <a:t>Kandil</a:t>
                      </a:r>
                      <a:endParaRPr lang="en-US" sz="1600" dirty="0"/>
                    </a:p>
                  </a:txBody>
                  <a:tcPr/>
                </a:tc>
                <a:tc>
                  <a:txBody>
                    <a:bodyPr/>
                    <a:lstStyle/>
                    <a:p>
                      <a:pPr algn="ctr"/>
                      <a:r>
                        <a:rPr lang="tr-TR" sz="1600" dirty="0" smtClean="0"/>
                        <a:t>Patlarlı motor</a:t>
                      </a:r>
                      <a:endParaRPr lang="en-US" sz="1600" dirty="0"/>
                    </a:p>
                  </a:txBody>
                  <a:tcPr/>
                </a:tc>
                <a:tc>
                  <a:txBody>
                    <a:bodyPr/>
                    <a:lstStyle/>
                    <a:p>
                      <a:pPr algn="ctr"/>
                      <a:r>
                        <a:rPr lang="tr-TR" sz="1600" dirty="0" smtClean="0"/>
                        <a:t>Gaz sobası</a:t>
                      </a:r>
                      <a:endParaRPr lang="en-US" sz="1600" dirty="0"/>
                    </a:p>
                  </a:txBody>
                  <a:tcPr/>
                </a:tc>
                <a:tc>
                  <a:txBody>
                    <a:bodyPr/>
                    <a:lstStyle/>
                    <a:p>
                      <a:pPr algn="ctr"/>
                      <a:r>
                        <a:rPr lang="tr-TR" sz="1600" dirty="0" smtClean="0"/>
                        <a:t>PH ölçüm hücresi</a:t>
                      </a:r>
                      <a:endParaRPr lang="en-US" sz="1600" dirty="0"/>
                    </a:p>
                  </a:txBody>
                  <a:tcPr/>
                </a:tc>
                <a:tc>
                  <a:txBody>
                    <a:bodyPr/>
                    <a:lstStyle/>
                    <a:p>
                      <a:pPr algn="ctr"/>
                      <a:endParaRPr lang="en-US" sz="1600" dirty="0"/>
                    </a:p>
                  </a:txBody>
                  <a:tcPr/>
                </a:tc>
                <a:tc>
                  <a:txBody>
                    <a:bodyPr/>
                    <a:lstStyle/>
                    <a:p>
                      <a:pPr algn="ctr"/>
                      <a:r>
                        <a:rPr lang="tr-TR" sz="1600" dirty="0" smtClean="0"/>
                        <a:t>Kimyasal işlem</a:t>
                      </a:r>
                      <a:endParaRPr lang="en-US" sz="1600" dirty="0"/>
                    </a:p>
                  </a:txBody>
                  <a:tcPr/>
                </a:tc>
              </a:tr>
            </a:tbl>
          </a:graphicData>
        </a:graphic>
      </p:graphicFrame>
    </p:spTree>
    <p:extLst>
      <p:ext uri="{BB962C8B-B14F-4D97-AF65-F5344CB8AC3E}">
        <p14:creationId xmlns:p14="http://schemas.microsoft.com/office/powerpoint/2010/main" val="7994838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Değişken Direnç Temelli Algılayıcılar / Dönüştürücüler</a:t>
            </a:r>
            <a:endParaRPr lang="en-US" dirty="0"/>
          </a:p>
        </p:txBody>
      </p:sp>
      <p:sp>
        <p:nvSpPr>
          <p:cNvPr id="3" name="Content Placeholder 2"/>
          <p:cNvSpPr>
            <a:spLocks noGrp="1"/>
          </p:cNvSpPr>
          <p:nvPr>
            <p:ph idx="1"/>
          </p:nvPr>
        </p:nvSpPr>
        <p:spPr>
          <a:xfrm>
            <a:off x="457200" y="1772816"/>
            <a:ext cx="8229600" cy="4234475"/>
          </a:xfrm>
        </p:spPr>
        <p:txBody>
          <a:bodyPr/>
          <a:lstStyle/>
          <a:p>
            <a:r>
              <a:rPr lang="tr-TR" dirty="0" smtClean="0"/>
              <a:t>Potansiyometreli yer değiştirme</a:t>
            </a:r>
          </a:p>
          <a:p>
            <a:r>
              <a:rPr lang="tr-TR" dirty="0" smtClean="0"/>
              <a:t>Gerilme ölçerler (strain gauge)</a:t>
            </a:r>
          </a:p>
          <a:p>
            <a:r>
              <a:rPr lang="tr-TR" dirty="0" smtClean="0"/>
              <a:t>Termorezistif </a:t>
            </a:r>
          </a:p>
          <a:p>
            <a:r>
              <a:rPr lang="tr-TR" dirty="0" smtClean="0"/>
              <a:t>PTC ve NTC termistörler</a:t>
            </a:r>
          </a:p>
          <a:p>
            <a:r>
              <a:rPr lang="tr-TR" dirty="0"/>
              <a:t>Foto direnç</a:t>
            </a:r>
          </a:p>
          <a:p>
            <a:r>
              <a:rPr lang="tr-TR" dirty="0" smtClean="0"/>
              <a:t>Elektriksel iletkenlik (direnç)</a:t>
            </a:r>
          </a:p>
          <a:p>
            <a:endParaRPr lang="tr-TR" dirty="0" smtClean="0"/>
          </a:p>
          <a:p>
            <a:endParaRPr lang="tr-TR" dirty="0" smtClean="0"/>
          </a:p>
          <a:p>
            <a:endParaRPr lang="tr-TR" dirty="0" smtClean="0"/>
          </a:p>
          <a:p>
            <a:endParaRPr lang="en-US" dirty="0"/>
          </a:p>
        </p:txBody>
      </p:sp>
      <p:sp>
        <p:nvSpPr>
          <p:cNvPr id="4" name="Slide Number Placeholder 3"/>
          <p:cNvSpPr>
            <a:spLocks noGrp="1"/>
          </p:cNvSpPr>
          <p:nvPr>
            <p:ph type="sldNum" sz="quarter" idx="12"/>
          </p:nvPr>
        </p:nvSpPr>
        <p:spPr/>
        <p:txBody>
          <a:bodyPr/>
          <a:lstStyle/>
          <a:p>
            <a:pPr>
              <a:defRPr/>
            </a:pPr>
            <a:fld id="{E0467A51-A3D6-4F6A-9B79-4D13BA45D146}" type="slidenum">
              <a:rPr lang="ar-SA" smtClean="0"/>
              <a:pPr>
                <a:defRPr/>
              </a:pPr>
              <a:t>48</a:t>
            </a:fld>
            <a:endParaRPr lang="en-US"/>
          </a:p>
        </p:txBody>
      </p:sp>
      <p:sp>
        <p:nvSpPr>
          <p:cNvPr id="5" name="Rectangle 4"/>
          <p:cNvSpPr>
            <a:spLocks noChangeArrowheads="1"/>
          </p:cNvSpPr>
          <p:nvPr/>
        </p:nvSpPr>
        <p:spPr bwMode="auto">
          <a:xfrm>
            <a:off x="468313" y="155679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51918293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49</a:t>
            </a:fld>
            <a:endParaRPr lang="en-US"/>
          </a:p>
        </p:txBody>
      </p:sp>
      <p:sp>
        <p:nvSpPr>
          <p:cNvPr id="2" name="Title 1"/>
          <p:cNvSpPr>
            <a:spLocks noGrp="1"/>
          </p:cNvSpPr>
          <p:nvPr>
            <p:ph type="title"/>
          </p:nvPr>
        </p:nvSpPr>
        <p:spPr/>
        <p:txBody>
          <a:bodyPr/>
          <a:lstStyle/>
          <a:p>
            <a:r>
              <a:rPr lang="tr-TR" dirty="0" smtClean="0"/>
              <a:t>Potensiyometreler</a:t>
            </a:r>
            <a:endParaRPr lang="en-US"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50" y="2276872"/>
            <a:ext cx="8648630"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4" name="TextBox 3"/>
          <p:cNvSpPr txBox="1"/>
          <p:nvPr/>
        </p:nvSpPr>
        <p:spPr>
          <a:xfrm>
            <a:off x="323528" y="4941168"/>
            <a:ext cx="979755" cy="369332"/>
          </a:xfrm>
          <a:prstGeom prst="rect">
            <a:avLst/>
          </a:prstGeom>
          <a:noFill/>
        </p:spPr>
        <p:txBody>
          <a:bodyPr wrap="none" rtlCol="0">
            <a:spAutoFit/>
          </a:bodyPr>
          <a:lstStyle/>
          <a:p>
            <a:r>
              <a:rPr lang="tr-TR" dirty="0" smtClean="0"/>
              <a:t>Reosta </a:t>
            </a:r>
            <a:endParaRPr lang="en-US" dirty="0"/>
          </a:p>
        </p:txBody>
      </p:sp>
      <p:cxnSp>
        <p:nvCxnSpPr>
          <p:cNvPr id="7" name="Straight Arrow Connector 6"/>
          <p:cNvCxnSpPr>
            <a:stCxn id="4" idx="0"/>
          </p:cNvCxnSpPr>
          <p:nvPr/>
        </p:nvCxnSpPr>
        <p:spPr bwMode="auto">
          <a:xfrm flipH="1" flipV="1">
            <a:off x="683568" y="4293096"/>
            <a:ext cx="129838" cy="64807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454663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tr-TR" dirty="0" smtClean="0"/>
              <a:t>Algılayıcı tipleri</a:t>
            </a:r>
          </a:p>
          <a:p>
            <a:pPr lvl="1"/>
            <a:r>
              <a:rPr lang="tr-TR" dirty="0" smtClean="0"/>
              <a:t>Elektrotlar: elektriksel olan işaretler için</a:t>
            </a:r>
          </a:p>
          <a:p>
            <a:pPr lvl="1"/>
            <a:r>
              <a:rPr lang="tr-TR" dirty="0" smtClean="0"/>
              <a:t>Dönüştürücüler (transducers): kuvvet, basınç, sıcaklık gibi elektriksel olmayanları elektriksel işaretlere çeviren</a:t>
            </a:r>
          </a:p>
          <a:p>
            <a:r>
              <a:rPr lang="tr-TR" dirty="0" smtClean="0"/>
              <a:t>Aktif ve pasif</a:t>
            </a:r>
          </a:p>
          <a:p>
            <a:pPr lvl="1"/>
            <a:r>
              <a:rPr lang="tr-TR" dirty="0" smtClean="0"/>
              <a:t>Aktif algılayıcı: Dışarıdan AC veya DC bir elektriksel güce ihtiyaç duyar; termistör gibi</a:t>
            </a:r>
          </a:p>
          <a:p>
            <a:pPr lvl="1"/>
            <a:r>
              <a:rPr lang="tr-TR" dirty="0" smtClean="0"/>
              <a:t>Pasif algılayıcı: kendi enerjisini sağlar veya ölçtüğü kaynaktan alır; ısıl çift (temokapl) gibi</a:t>
            </a:r>
            <a:endParaRPr lang="en-US" dirty="0"/>
          </a:p>
        </p:txBody>
      </p:sp>
      <p:sp>
        <p:nvSpPr>
          <p:cNvPr id="2" name="Slide Number Placeholder 1"/>
          <p:cNvSpPr>
            <a:spLocks noGrp="1"/>
          </p:cNvSpPr>
          <p:nvPr>
            <p:ph type="sldNum" sz="quarter" idx="12"/>
          </p:nvPr>
        </p:nvSpPr>
        <p:spPr/>
        <p:txBody>
          <a:bodyPr/>
          <a:lstStyle/>
          <a:p>
            <a:fld id="{94F95399-64A8-43B0-A5C5-2D48ACAF8409}" type="slidenum">
              <a:rPr lang="tr-TR" smtClean="0"/>
              <a:t>5</a:t>
            </a:fld>
            <a:endParaRPr lang="tr-TR"/>
          </a:p>
        </p:txBody>
      </p:sp>
      <p:sp>
        <p:nvSpPr>
          <p:cNvPr id="3" name="Title 2"/>
          <p:cNvSpPr>
            <a:spLocks noGrp="1"/>
          </p:cNvSpPr>
          <p:nvPr>
            <p:ph type="title"/>
          </p:nvPr>
        </p:nvSpPr>
        <p:spPr/>
        <p:txBody>
          <a:bodyPr/>
          <a:lstStyle/>
          <a:p>
            <a:r>
              <a:rPr lang="tr-TR" dirty="0" smtClean="0"/>
              <a:t>Algılayıcılar</a:t>
            </a:r>
            <a:endParaRPr lang="en-US" dirty="0"/>
          </a:p>
        </p:txBody>
      </p:sp>
      <p:sp>
        <p:nvSpPr>
          <p:cNvPr id="5" name="Rectangle 4"/>
          <p:cNvSpPr>
            <a:spLocks noChangeArrowheads="1"/>
          </p:cNvSpPr>
          <p:nvPr/>
        </p:nvSpPr>
        <p:spPr bwMode="auto">
          <a:xfrm>
            <a:off x="468313" y="11430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022536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p:txBody>
          <a:bodyPr/>
          <a:lstStyle/>
          <a:p>
            <a:fld id="{B822E603-A8BD-4AF2-B2C5-62CBCFB5C1F9}" type="slidenum">
              <a:rPr lang="en-US"/>
              <a:pPr/>
              <a:t>50</a:t>
            </a:fld>
            <a:endParaRPr lang="en-US"/>
          </a:p>
        </p:txBody>
      </p:sp>
      <p:sp>
        <p:nvSpPr>
          <p:cNvPr id="4098" name="Rectangle 2"/>
          <p:cNvSpPr>
            <a:spLocks noGrp="1" noChangeArrowheads="1"/>
          </p:cNvSpPr>
          <p:nvPr>
            <p:ph type="title"/>
          </p:nvPr>
        </p:nvSpPr>
        <p:spPr/>
        <p:txBody>
          <a:bodyPr>
            <a:normAutofit fontScale="90000"/>
          </a:bodyPr>
          <a:lstStyle/>
          <a:p>
            <a:r>
              <a:rPr lang="tr-TR" dirty="0"/>
              <a:t>Yer Değiştirme Ölçümlerinde Kullanılan Üç Tip Potensiyometre</a:t>
            </a:r>
            <a:endParaRPr lang="en-US" dirty="0"/>
          </a:p>
        </p:txBody>
      </p:sp>
      <p:pic>
        <p:nvPicPr>
          <p:cNvPr id="4099" name="Picture 3" descr="f020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93564"/>
            <a:ext cx="2443163" cy="241458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020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617364"/>
            <a:ext cx="2451100" cy="2424113"/>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f0201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4055764"/>
            <a:ext cx="3062288" cy="2541588"/>
          </a:xfrm>
          <a:prstGeom prst="rect">
            <a:avLst/>
          </a:prstGeom>
          <a:noFill/>
          <a:extLst>
            <a:ext uri="{909E8E84-426E-40DD-AFC4-6F175D3DCCD1}">
              <a14:hiddenFill xmlns:a14="http://schemas.microsoft.com/office/drawing/2010/main">
                <a:solidFill>
                  <a:srgbClr val="FFFFFF"/>
                </a:solidFill>
              </a14:hiddenFill>
            </a:ext>
          </a:extLst>
        </p:spPr>
      </p:pic>
      <p:sp>
        <p:nvSpPr>
          <p:cNvPr id="4102" name="Text Box 6"/>
          <p:cNvSpPr txBox="1">
            <a:spLocks noChangeArrowheads="1"/>
          </p:cNvSpPr>
          <p:nvPr/>
        </p:nvSpPr>
        <p:spPr bwMode="auto">
          <a:xfrm>
            <a:off x="593725" y="4173239"/>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smtClean="0"/>
              <a:t>Do</a:t>
            </a:r>
            <a:r>
              <a:rPr lang="tr-TR" dirty="0" smtClean="0"/>
              <a:t>ğ</a:t>
            </a:r>
            <a:r>
              <a:rPr lang="en-US" dirty="0" err="1" smtClean="0"/>
              <a:t>rusal</a:t>
            </a:r>
            <a:endParaRPr lang="en-US" dirty="0"/>
          </a:p>
        </p:txBody>
      </p:sp>
      <p:sp>
        <p:nvSpPr>
          <p:cNvPr id="4103" name="Text Box 7"/>
          <p:cNvSpPr txBox="1">
            <a:spLocks noChangeArrowheads="1"/>
          </p:cNvSpPr>
          <p:nvPr/>
        </p:nvSpPr>
        <p:spPr bwMode="auto">
          <a:xfrm>
            <a:off x="6781800" y="4360564"/>
            <a:ext cx="10567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dirty="0" smtClean="0"/>
              <a:t>Tek turlu</a:t>
            </a:r>
            <a:endParaRPr lang="en-US" dirty="0"/>
          </a:p>
        </p:txBody>
      </p:sp>
      <p:sp>
        <p:nvSpPr>
          <p:cNvPr id="4104" name="Text Box 8"/>
          <p:cNvSpPr txBox="1">
            <a:spLocks noChangeArrowheads="1"/>
          </p:cNvSpPr>
          <p:nvPr/>
        </p:nvSpPr>
        <p:spPr bwMode="auto">
          <a:xfrm>
            <a:off x="3470388" y="3879552"/>
            <a:ext cx="158248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dirty="0" smtClean="0"/>
              <a:t>Çok turlu</a:t>
            </a:r>
          </a:p>
          <a:p>
            <a:r>
              <a:rPr lang="en-US" dirty="0" err="1" smtClean="0"/>
              <a:t>Heli</a:t>
            </a:r>
            <a:r>
              <a:rPr lang="tr-TR" dirty="0" smtClean="0"/>
              <a:t>x-helezon</a:t>
            </a:r>
            <a:endParaRPr lang="en-US" dirty="0"/>
          </a:p>
        </p:txBody>
      </p:sp>
      <p:sp>
        <p:nvSpPr>
          <p:cNvPr id="10" name="Rectangle 4"/>
          <p:cNvSpPr>
            <a:spLocks noChangeArrowheads="1"/>
          </p:cNvSpPr>
          <p:nvPr/>
        </p:nvSpPr>
        <p:spPr bwMode="auto">
          <a:xfrm>
            <a:off x="468313" y="155679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3457272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165176DE-1DB3-4012-8134-A6A79EA9ACB5}" type="slidenum">
              <a:rPr lang="en-US"/>
              <a:pPr/>
              <a:t>51</a:t>
            </a:fld>
            <a:endParaRPr lang="en-US"/>
          </a:p>
        </p:txBody>
      </p:sp>
      <p:sp>
        <p:nvSpPr>
          <p:cNvPr id="22530" name="Rectangle 2"/>
          <p:cNvSpPr>
            <a:spLocks noGrp="1" noChangeArrowheads="1"/>
          </p:cNvSpPr>
          <p:nvPr>
            <p:ph type="title"/>
          </p:nvPr>
        </p:nvSpPr>
        <p:spPr/>
        <p:txBody>
          <a:bodyPr/>
          <a:lstStyle/>
          <a:p>
            <a:r>
              <a:rPr lang="tr-TR" dirty="0" smtClean="0"/>
              <a:t>Weston Köprüsü</a:t>
            </a:r>
            <a:endParaRPr lang="en-US" dirty="0"/>
          </a:p>
        </p:txBody>
      </p:sp>
      <p:graphicFrame>
        <p:nvGraphicFramePr>
          <p:cNvPr id="22531" name="Object 3"/>
          <p:cNvGraphicFramePr>
            <a:graphicFrameLocks noChangeAspect="1"/>
          </p:cNvGraphicFramePr>
          <p:nvPr>
            <p:extLst>
              <p:ext uri="{D42A27DB-BD31-4B8C-83A1-F6EECF244321}">
                <p14:modId xmlns:p14="http://schemas.microsoft.com/office/powerpoint/2010/main" val="4277305450"/>
              </p:ext>
            </p:extLst>
          </p:nvPr>
        </p:nvGraphicFramePr>
        <p:xfrm>
          <a:off x="1219200" y="1066800"/>
          <a:ext cx="6438900" cy="5265738"/>
        </p:xfrm>
        <a:graphic>
          <a:graphicData uri="http://schemas.openxmlformats.org/presentationml/2006/ole">
            <mc:AlternateContent xmlns:mc="http://schemas.openxmlformats.org/markup-compatibility/2006">
              <mc:Choice xmlns:v="urn:schemas-microsoft-com:vml" Requires="v">
                <p:oleObj spid="_x0000_s35863" name="Picture" r:id="rId3" imgW="3238560" imgH="2647800" progId="Word.Picture.8">
                  <p:embed/>
                </p:oleObj>
              </mc:Choice>
              <mc:Fallback>
                <p:oleObj name="Picture" r:id="rId3" imgW="3238560" imgH="2647800" progId="Word.Picture.8">
                  <p:embed/>
                  <p:pic>
                    <p:nvPicPr>
                      <p:cNvPr id="0" name=""/>
                      <p:cNvPicPr>
                        <a:picLocks noChangeAspect="1" noChangeArrowheads="1"/>
                      </p:cNvPicPr>
                      <p:nvPr/>
                    </p:nvPicPr>
                    <p:blipFill>
                      <a:blip r:embed="rId4"/>
                      <a:srcRect/>
                      <a:stretch>
                        <a:fillRect/>
                      </a:stretch>
                    </p:blipFill>
                    <p:spPr bwMode="auto">
                      <a:xfrm>
                        <a:off x="1219200" y="1066800"/>
                        <a:ext cx="6438900" cy="526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ChangeArrowheads="1"/>
          </p:cNvSpPr>
          <p:nvPr/>
        </p:nvSpPr>
        <p:spPr bwMode="auto">
          <a:xfrm>
            <a:off x="468313" y="980728"/>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3333347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A54D798B-D470-4F84-88A6-B22ED534D334}" type="slidenum">
              <a:rPr lang="en-US"/>
              <a:pPr/>
              <a:t>52</a:t>
            </a:fld>
            <a:endParaRPr lang="en-US"/>
          </a:p>
        </p:txBody>
      </p:sp>
      <p:sp>
        <p:nvSpPr>
          <p:cNvPr id="23554" name="Rectangle 1026"/>
          <p:cNvSpPr>
            <a:spLocks noGrp="1" noChangeArrowheads="1"/>
          </p:cNvSpPr>
          <p:nvPr>
            <p:ph type="title"/>
          </p:nvPr>
        </p:nvSpPr>
        <p:spPr>
          <a:xfrm>
            <a:off x="5004048" y="274638"/>
            <a:ext cx="3888432" cy="1143000"/>
          </a:xfrm>
        </p:spPr>
        <p:txBody>
          <a:bodyPr>
            <a:normAutofit fontScale="90000"/>
          </a:bodyPr>
          <a:lstStyle/>
          <a:p>
            <a:r>
              <a:rPr lang="tr-TR" dirty="0"/>
              <a:t>Devre Konfigürasyonu</a:t>
            </a:r>
            <a:endParaRPr lang="en-US" dirty="0"/>
          </a:p>
        </p:txBody>
      </p:sp>
      <p:graphicFrame>
        <p:nvGraphicFramePr>
          <p:cNvPr id="23555" name="Object 1027"/>
          <p:cNvGraphicFramePr>
            <a:graphicFrameLocks noChangeAspect="1"/>
          </p:cNvGraphicFramePr>
          <p:nvPr/>
        </p:nvGraphicFramePr>
        <p:xfrm>
          <a:off x="381000" y="381000"/>
          <a:ext cx="4462463" cy="4956175"/>
        </p:xfrm>
        <a:graphic>
          <a:graphicData uri="http://schemas.openxmlformats.org/presentationml/2006/ole">
            <mc:AlternateContent xmlns:mc="http://schemas.openxmlformats.org/markup-compatibility/2006">
              <mc:Choice xmlns:v="urn:schemas-microsoft-com:vml" Requires="v">
                <p:oleObj spid="_x0000_s36908" name="Picture" r:id="rId3" imgW="2238480" imgH="2486160" progId="Word.Picture.8">
                  <p:embed/>
                </p:oleObj>
              </mc:Choice>
              <mc:Fallback>
                <p:oleObj name="Picture" r:id="rId3" imgW="2238480" imgH="24861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81000"/>
                        <a:ext cx="4462463"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6" name="Text Box 1028"/>
          <p:cNvSpPr txBox="1">
            <a:spLocks noChangeArrowheads="1"/>
          </p:cNvSpPr>
          <p:nvPr/>
        </p:nvSpPr>
        <p:spPr bwMode="auto">
          <a:xfrm>
            <a:off x="5334000" y="2438400"/>
            <a:ext cx="34290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E</a:t>
            </a:r>
            <a:r>
              <a:rPr lang="en-US" baseline="-30000" dirty="0"/>
              <a:t>0</a:t>
            </a:r>
            <a:r>
              <a:rPr lang="en-US" dirty="0"/>
              <a:t> = V</a:t>
            </a:r>
            <a:r>
              <a:rPr lang="en-US" baseline="-30000" dirty="0"/>
              <a:t>AC</a:t>
            </a:r>
            <a:r>
              <a:rPr lang="en-US" dirty="0"/>
              <a:t> </a:t>
            </a:r>
          </a:p>
          <a:p>
            <a:pPr>
              <a:spcBef>
                <a:spcPct val="50000"/>
              </a:spcBef>
            </a:pPr>
            <a:r>
              <a:rPr lang="en-US" dirty="0"/>
              <a:t>V</a:t>
            </a:r>
            <a:r>
              <a:rPr lang="en-US" baseline="-30000" dirty="0"/>
              <a:t>A</a:t>
            </a:r>
            <a:r>
              <a:rPr lang="en-US" dirty="0"/>
              <a:t> = E</a:t>
            </a:r>
            <a:r>
              <a:rPr lang="en-US" baseline="-30000" dirty="0"/>
              <a:t>b</a:t>
            </a:r>
            <a:r>
              <a:rPr lang="en-US" dirty="0"/>
              <a:t>xR</a:t>
            </a:r>
            <a:r>
              <a:rPr lang="en-US" baseline="-30000" dirty="0"/>
              <a:t>4</a:t>
            </a:r>
            <a:r>
              <a:rPr lang="en-US" dirty="0"/>
              <a:t>/(R</a:t>
            </a:r>
            <a:r>
              <a:rPr lang="en-US" baseline="-30000" dirty="0"/>
              <a:t>1</a:t>
            </a:r>
            <a:r>
              <a:rPr lang="en-US" dirty="0"/>
              <a:t>+R</a:t>
            </a:r>
            <a:r>
              <a:rPr lang="en-US" baseline="-30000" dirty="0"/>
              <a:t>4</a:t>
            </a:r>
            <a:r>
              <a:rPr lang="en-US" dirty="0"/>
              <a:t>) </a:t>
            </a:r>
          </a:p>
          <a:p>
            <a:pPr>
              <a:spcBef>
                <a:spcPct val="50000"/>
              </a:spcBef>
            </a:pPr>
            <a:r>
              <a:rPr lang="en-US" dirty="0"/>
              <a:t>V</a:t>
            </a:r>
            <a:r>
              <a:rPr lang="en-US" baseline="-30000" dirty="0"/>
              <a:t>C</a:t>
            </a:r>
            <a:r>
              <a:rPr lang="en-US" dirty="0"/>
              <a:t> = E</a:t>
            </a:r>
            <a:r>
              <a:rPr lang="en-US" baseline="-30000" dirty="0"/>
              <a:t>b</a:t>
            </a:r>
            <a:r>
              <a:rPr lang="en-US" dirty="0"/>
              <a:t>xR</a:t>
            </a:r>
            <a:r>
              <a:rPr lang="en-US" baseline="-30000" dirty="0"/>
              <a:t>3</a:t>
            </a:r>
            <a:r>
              <a:rPr lang="en-US" dirty="0"/>
              <a:t>/(R</a:t>
            </a:r>
            <a:r>
              <a:rPr lang="en-US" baseline="-30000" dirty="0"/>
              <a:t>2</a:t>
            </a:r>
            <a:r>
              <a:rPr lang="en-US" dirty="0"/>
              <a:t>+R</a:t>
            </a:r>
            <a:r>
              <a:rPr lang="en-US" baseline="-30000" dirty="0"/>
              <a:t>3</a:t>
            </a:r>
            <a:r>
              <a:rPr lang="en-US" dirty="0"/>
              <a:t>)</a:t>
            </a:r>
          </a:p>
          <a:p>
            <a:pPr>
              <a:spcBef>
                <a:spcPct val="50000"/>
              </a:spcBef>
            </a:pPr>
            <a:r>
              <a:rPr lang="en-US" dirty="0"/>
              <a:t> </a:t>
            </a:r>
          </a:p>
          <a:p>
            <a:pPr>
              <a:spcBef>
                <a:spcPct val="50000"/>
              </a:spcBef>
            </a:pPr>
            <a:r>
              <a:rPr lang="en-US" dirty="0"/>
              <a:t>E</a:t>
            </a:r>
            <a:r>
              <a:rPr lang="en-US" baseline="-30000" dirty="0"/>
              <a:t>0</a:t>
            </a:r>
            <a:r>
              <a:rPr lang="en-US" dirty="0"/>
              <a:t> = V</a:t>
            </a:r>
            <a:r>
              <a:rPr lang="en-US" baseline="-30000" dirty="0"/>
              <a:t>AC</a:t>
            </a:r>
            <a:r>
              <a:rPr lang="en-US" dirty="0"/>
              <a:t> = V</a:t>
            </a:r>
            <a:r>
              <a:rPr lang="en-US" baseline="-30000" dirty="0"/>
              <a:t>A</a:t>
            </a:r>
            <a:r>
              <a:rPr lang="en-US" dirty="0"/>
              <a:t> – V</a:t>
            </a:r>
            <a:r>
              <a:rPr lang="en-US" baseline="-30000" dirty="0"/>
              <a:t>C</a:t>
            </a:r>
            <a:r>
              <a:rPr lang="en-US" dirty="0"/>
              <a:t> = </a:t>
            </a:r>
          </a:p>
        </p:txBody>
      </p:sp>
      <p:sp>
        <p:nvSpPr>
          <p:cNvPr id="23557" name="Rectangle 1029"/>
          <p:cNvSpPr>
            <a:spLocks noChangeArrowheads="1"/>
          </p:cNvSpPr>
          <p:nvPr/>
        </p:nvSpPr>
        <p:spPr bwMode="auto">
          <a:xfrm>
            <a:off x="3148013"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3558" name="Object 1030"/>
          <p:cNvGraphicFramePr>
            <a:graphicFrameLocks noChangeAspect="1"/>
          </p:cNvGraphicFramePr>
          <p:nvPr/>
        </p:nvGraphicFramePr>
        <p:xfrm>
          <a:off x="1524000" y="5486400"/>
          <a:ext cx="6477000" cy="974725"/>
        </p:xfrm>
        <a:graphic>
          <a:graphicData uri="http://schemas.openxmlformats.org/presentationml/2006/ole">
            <mc:AlternateContent xmlns:mc="http://schemas.openxmlformats.org/markup-compatibility/2006">
              <mc:Choice xmlns:v="urn:schemas-microsoft-com:vml" Requires="v">
                <p:oleObj spid="_x0000_s36909" r:id="rId5" imgW="2844800" imgH="431800" progId="Equation.3">
                  <p:embed/>
                </p:oleObj>
              </mc:Choice>
              <mc:Fallback>
                <p:oleObj r:id="rId5" imgW="28448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5486400"/>
                        <a:ext cx="6477000"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702219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Line 105"/>
          <p:cNvSpPr>
            <a:spLocks noChangeShapeType="1"/>
          </p:cNvSpPr>
          <p:nvPr/>
        </p:nvSpPr>
        <p:spPr bwMode="auto">
          <a:xfrm>
            <a:off x="8229600" y="18288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491" name="Line 86"/>
          <p:cNvSpPr>
            <a:spLocks noChangeShapeType="1"/>
          </p:cNvSpPr>
          <p:nvPr/>
        </p:nvSpPr>
        <p:spPr bwMode="auto">
          <a:xfrm>
            <a:off x="6019800" y="18288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492" name="Rectangle 2"/>
          <p:cNvSpPr>
            <a:spLocks noGrp="1" noChangeArrowheads="1"/>
          </p:cNvSpPr>
          <p:nvPr>
            <p:ph type="title"/>
          </p:nvPr>
        </p:nvSpPr>
        <p:spPr/>
        <p:txBody>
          <a:bodyPr/>
          <a:lstStyle/>
          <a:p>
            <a:pPr eaLnBrk="1" hangingPunct="1"/>
            <a:r>
              <a:rPr lang="en-US" smtClean="0"/>
              <a:t>Wheatstone Bridge</a:t>
            </a:r>
          </a:p>
        </p:txBody>
      </p:sp>
      <p:sp>
        <p:nvSpPr>
          <p:cNvPr id="63493" name="Rectangle 120"/>
          <p:cNvSpPr>
            <a:spLocks noGrp="1" noChangeArrowheads="1"/>
          </p:cNvSpPr>
          <p:nvPr>
            <p:ph type="body" idx="1"/>
          </p:nvPr>
        </p:nvSpPr>
        <p:spPr>
          <a:xfrm>
            <a:off x="3352800" y="4876800"/>
            <a:ext cx="5791200" cy="1600200"/>
          </a:xfrm>
        </p:spPr>
        <p:txBody>
          <a:bodyPr>
            <a:normAutofit fontScale="92500" lnSpcReduction="10000"/>
          </a:bodyPr>
          <a:lstStyle/>
          <a:p>
            <a:pPr eaLnBrk="1" hangingPunct="1">
              <a:lnSpc>
                <a:spcPct val="110000"/>
              </a:lnSpc>
            </a:pPr>
            <a:r>
              <a:rPr lang="en-US" sz="2000" dirty="0" smtClean="0"/>
              <a:t>Basic Wheatstone Bridge uses one resistor in each of four arms where battery excites the bridge connected across 2 opposite resistor junctions (A and B).  The bridge output </a:t>
            </a:r>
            <a:r>
              <a:rPr lang="en-US" sz="2000" dirty="0" err="1" smtClean="0"/>
              <a:t>E</a:t>
            </a:r>
            <a:r>
              <a:rPr lang="en-US" sz="2000" baseline="-25000" dirty="0" err="1" smtClean="0"/>
              <a:t>o</a:t>
            </a:r>
            <a:r>
              <a:rPr lang="en-US" sz="2000" dirty="0" smtClean="0"/>
              <a:t> appears across C and D junction.  </a:t>
            </a:r>
          </a:p>
        </p:txBody>
      </p:sp>
      <p:sp>
        <p:nvSpPr>
          <p:cNvPr id="63494" name="Rectangle 4"/>
          <p:cNvSpPr>
            <a:spLocks noChangeArrowheads="1"/>
          </p:cNvSpPr>
          <p:nvPr/>
        </p:nvSpPr>
        <p:spPr bwMode="auto">
          <a:xfrm rot="2700000">
            <a:off x="1936750" y="2482850"/>
            <a:ext cx="2133600" cy="2133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495" name="Group 5"/>
          <p:cNvGrpSpPr>
            <a:grpSpLocks/>
          </p:cNvGrpSpPr>
          <p:nvPr/>
        </p:nvGrpSpPr>
        <p:grpSpPr bwMode="auto">
          <a:xfrm>
            <a:off x="2057400" y="2362200"/>
            <a:ext cx="458788" cy="533400"/>
            <a:chOff x="1344" y="3072"/>
            <a:chExt cx="336" cy="336"/>
          </a:xfrm>
        </p:grpSpPr>
        <p:sp>
          <p:nvSpPr>
            <p:cNvPr id="63601" name="Rectangle 6"/>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602" name="Group 7"/>
            <p:cNvGrpSpPr>
              <a:grpSpLocks/>
            </p:cNvGrpSpPr>
            <p:nvPr/>
          </p:nvGrpSpPr>
          <p:grpSpPr bwMode="auto">
            <a:xfrm rot="2700000">
              <a:off x="1512" y="3144"/>
              <a:ext cx="96" cy="240"/>
              <a:chOff x="3120" y="2064"/>
              <a:chExt cx="192" cy="336"/>
            </a:xfrm>
          </p:grpSpPr>
          <p:sp>
            <p:nvSpPr>
              <p:cNvPr id="63604" name="Line 8"/>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605" name="Line 9"/>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606" name="Line 10"/>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607" name="Line 11"/>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608" name="Line 12"/>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603" name="Line 13"/>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496" name="Group 14"/>
          <p:cNvGrpSpPr>
            <a:grpSpLocks/>
          </p:cNvGrpSpPr>
          <p:nvPr/>
        </p:nvGrpSpPr>
        <p:grpSpPr bwMode="auto">
          <a:xfrm>
            <a:off x="3413125" y="4038600"/>
            <a:ext cx="457200" cy="533400"/>
            <a:chOff x="1344" y="3072"/>
            <a:chExt cx="336" cy="336"/>
          </a:xfrm>
        </p:grpSpPr>
        <p:sp>
          <p:nvSpPr>
            <p:cNvPr id="63593" name="Rectangle 15"/>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94" name="Group 16"/>
            <p:cNvGrpSpPr>
              <a:grpSpLocks/>
            </p:cNvGrpSpPr>
            <p:nvPr/>
          </p:nvGrpSpPr>
          <p:grpSpPr bwMode="auto">
            <a:xfrm rot="2700000">
              <a:off x="1512" y="3144"/>
              <a:ext cx="96" cy="240"/>
              <a:chOff x="3120" y="2064"/>
              <a:chExt cx="192" cy="336"/>
            </a:xfrm>
          </p:grpSpPr>
          <p:sp>
            <p:nvSpPr>
              <p:cNvPr id="63596" name="Line 17"/>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7" name="Line 18"/>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8" name="Line 19"/>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9" name="Line 20"/>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600" name="Line 21"/>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95" name="Line 22"/>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497" name="Group 23"/>
          <p:cNvGrpSpPr>
            <a:grpSpLocks/>
          </p:cNvGrpSpPr>
          <p:nvPr/>
        </p:nvGrpSpPr>
        <p:grpSpPr bwMode="auto">
          <a:xfrm rot="5400000">
            <a:off x="3506788" y="2552700"/>
            <a:ext cx="533400" cy="457200"/>
            <a:chOff x="1344" y="3072"/>
            <a:chExt cx="336" cy="336"/>
          </a:xfrm>
        </p:grpSpPr>
        <p:sp>
          <p:nvSpPr>
            <p:cNvPr id="63585" name="Rectangle 24"/>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86" name="Group 25"/>
            <p:cNvGrpSpPr>
              <a:grpSpLocks/>
            </p:cNvGrpSpPr>
            <p:nvPr/>
          </p:nvGrpSpPr>
          <p:grpSpPr bwMode="auto">
            <a:xfrm rot="2700000">
              <a:off x="1512" y="3144"/>
              <a:ext cx="96" cy="240"/>
              <a:chOff x="3120" y="2064"/>
              <a:chExt cx="192" cy="336"/>
            </a:xfrm>
          </p:grpSpPr>
          <p:sp>
            <p:nvSpPr>
              <p:cNvPr id="63588" name="Line 26"/>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89" name="Line 27"/>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0" name="Line 28"/>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1" name="Line 29"/>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92" name="Line 30"/>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87" name="Line 31"/>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498" name="Group 32"/>
          <p:cNvGrpSpPr>
            <a:grpSpLocks/>
          </p:cNvGrpSpPr>
          <p:nvPr/>
        </p:nvGrpSpPr>
        <p:grpSpPr bwMode="auto">
          <a:xfrm rot="5400000">
            <a:off x="2200275" y="4152900"/>
            <a:ext cx="533400" cy="457200"/>
            <a:chOff x="1344" y="3072"/>
            <a:chExt cx="336" cy="336"/>
          </a:xfrm>
        </p:grpSpPr>
        <p:sp>
          <p:nvSpPr>
            <p:cNvPr id="63577" name="Rectangle 33"/>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78" name="Group 34"/>
            <p:cNvGrpSpPr>
              <a:grpSpLocks/>
            </p:cNvGrpSpPr>
            <p:nvPr/>
          </p:nvGrpSpPr>
          <p:grpSpPr bwMode="auto">
            <a:xfrm rot="2700000">
              <a:off x="1512" y="3144"/>
              <a:ext cx="96" cy="240"/>
              <a:chOff x="3120" y="2064"/>
              <a:chExt cx="192" cy="336"/>
            </a:xfrm>
          </p:grpSpPr>
          <p:sp>
            <p:nvSpPr>
              <p:cNvPr id="63580" name="Line 35"/>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81" name="Line 36"/>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82" name="Line 37"/>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83" name="Line 38"/>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84" name="Line 39"/>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79" name="Line 40"/>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499" name="Line 41"/>
          <p:cNvSpPr>
            <a:spLocks noChangeShapeType="1"/>
          </p:cNvSpPr>
          <p:nvPr/>
        </p:nvSpPr>
        <p:spPr bwMode="auto">
          <a:xfrm flipV="1">
            <a:off x="3022600" y="1828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0" name="Line 42"/>
          <p:cNvSpPr>
            <a:spLocks noChangeShapeType="1"/>
          </p:cNvSpPr>
          <p:nvPr/>
        </p:nvSpPr>
        <p:spPr bwMode="auto">
          <a:xfrm flipH="1">
            <a:off x="800100" y="1828800"/>
            <a:ext cx="22225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1" name="Line 43"/>
          <p:cNvSpPr>
            <a:spLocks noChangeShapeType="1"/>
          </p:cNvSpPr>
          <p:nvPr/>
        </p:nvSpPr>
        <p:spPr bwMode="auto">
          <a:xfrm>
            <a:off x="800100" y="18288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2" name="Text Box 44"/>
          <p:cNvSpPr txBox="1">
            <a:spLocks noChangeArrowheads="1"/>
          </p:cNvSpPr>
          <p:nvPr/>
        </p:nvSpPr>
        <p:spPr bwMode="auto">
          <a:xfrm>
            <a:off x="147638" y="3200400"/>
            <a:ext cx="481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Es</a:t>
            </a:r>
          </a:p>
        </p:txBody>
      </p:sp>
      <p:sp>
        <p:nvSpPr>
          <p:cNvPr id="63503" name="Line 45"/>
          <p:cNvSpPr>
            <a:spLocks noChangeShapeType="1"/>
          </p:cNvSpPr>
          <p:nvPr/>
        </p:nvSpPr>
        <p:spPr bwMode="auto">
          <a:xfrm>
            <a:off x="800100" y="3581400"/>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4" name="Line 46"/>
          <p:cNvSpPr>
            <a:spLocks noChangeShapeType="1"/>
          </p:cNvSpPr>
          <p:nvPr/>
        </p:nvSpPr>
        <p:spPr bwMode="auto">
          <a:xfrm>
            <a:off x="3022600" y="5105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5" name="Line 47"/>
          <p:cNvSpPr>
            <a:spLocks noChangeShapeType="1"/>
          </p:cNvSpPr>
          <p:nvPr/>
        </p:nvSpPr>
        <p:spPr bwMode="auto">
          <a:xfrm>
            <a:off x="800100" y="5410200"/>
            <a:ext cx="22225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06" name="Text Box 48"/>
          <p:cNvSpPr txBox="1">
            <a:spLocks noChangeArrowheads="1"/>
          </p:cNvSpPr>
          <p:nvPr/>
        </p:nvSpPr>
        <p:spPr bwMode="auto">
          <a:xfrm>
            <a:off x="5334000" y="19050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R1</a:t>
            </a:r>
          </a:p>
        </p:txBody>
      </p:sp>
      <p:sp>
        <p:nvSpPr>
          <p:cNvPr id="63507" name="Text Box 49"/>
          <p:cNvSpPr txBox="1">
            <a:spLocks noChangeArrowheads="1"/>
          </p:cNvSpPr>
          <p:nvPr/>
        </p:nvSpPr>
        <p:spPr bwMode="auto">
          <a:xfrm>
            <a:off x="1828800" y="4479925"/>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R2</a:t>
            </a:r>
          </a:p>
        </p:txBody>
      </p:sp>
      <p:sp>
        <p:nvSpPr>
          <p:cNvPr id="63508" name="Text Box 52"/>
          <p:cNvSpPr txBox="1">
            <a:spLocks noChangeArrowheads="1"/>
          </p:cNvSpPr>
          <p:nvPr/>
        </p:nvSpPr>
        <p:spPr bwMode="auto">
          <a:xfrm>
            <a:off x="3681413" y="4343400"/>
            <a:ext cx="509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R4</a:t>
            </a:r>
          </a:p>
        </p:txBody>
      </p:sp>
      <p:sp>
        <p:nvSpPr>
          <p:cNvPr id="63509" name="Text Box 53"/>
          <p:cNvSpPr txBox="1">
            <a:spLocks noChangeArrowheads="1"/>
          </p:cNvSpPr>
          <p:nvPr/>
        </p:nvSpPr>
        <p:spPr bwMode="auto">
          <a:xfrm>
            <a:off x="3937000" y="23622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R3</a:t>
            </a:r>
          </a:p>
        </p:txBody>
      </p:sp>
      <p:sp>
        <p:nvSpPr>
          <p:cNvPr id="63510" name="Text Box 54"/>
          <p:cNvSpPr txBox="1">
            <a:spLocks noChangeArrowheads="1"/>
          </p:cNvSpPr>
          <p:nvPr/>
        </p:nvSpPr>
        <p:spPr bwMode="auto">
          <a:xfrm>
            <a:off x="1066800" y="3276600"/>
            <a:ext cx="473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E</a:t>
            </a:r>
            <a:r>
              <a:rPr lang="en-US" sz="2000" baseline="-25000"/>
              <a:t>C</a:t>
            </a:r>
          </a:p>
        </p:txBody>
      </p:sp>
      <p:sp>
        <p:nvSpPr>
          <p:cNvPr id="63511" name="Text Box 55"/>
          <p:cNvSpPr txBox="1">
            <a:spLocks noChangeArrowheads="1"/>
          </p:cNvSpPr>
          <p:nvPr/>
        </p:nvSpPr>
        <p:spPr bwMode="auto">
          <a:xfrm>
            <a:off x="4419600" y="3200400"/>
            <a:ext cx="7667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E</a:t>
            </a:r>
            <a:r>
              <a:rPr lang="en-US" baseline="-25000"/>
              <a:t>D</a:t>
            </a:r>
          </a:p>
        </p:txBody>
      </p:sp>
      <p:sp>
        <p:nvSpPr>
          <p:cNvPr id="63512" name="Line 56"/>
          <p:cNvSpPr>
            <a:spLocks noChangeShapeType="1"/>
          </p:cNvSpPr>
          <p:nvPr/>
        </p:nvSpPr>
        <p:spPr bwMode="auto">
          <a:xfrm>
            <a:off x="669925" y="3429000"/>
            <a:ext cx="327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13" name="Line 57"/>
          <p:cNvSpPr>
            <a:spLocks noChangeShapeType="1"/>
          </p:cNvSpPr>
          <p:nvPr/>
        </p:nvSpPr>
        <p:spPr bwMode="auto">
          <a:xfrm>
            <a:off x="735013" y="3581400"/>
            <a:ext cx="1968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14" name="Text Box 58"/>
          <p:cNvSpPr txBox="1">
            <a:spLocks noChangeArrowheads="1"/>
          </p:cNvSpPr>
          <p:nvPr/>
        </p:nvSpPr>
        <p:spPr bwMode="auto">
          <a:xfrm>
            <a:off x="561975" y="3048000"/>
            <a:ext cx="35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63515" name="Text Box 59"/>
          <p:cNvSpPr txBox="1">
            <a:spLocks noChangeArrowheads="1"/>
          </p:cNvSpPr>
          <p:nvPr/>
        </p:nvSpPr>
        <p:spPr bwMode="auto">
          <a:xfrm>
            <a:off x="592138" y="3394075"/>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63516" name="Text Box 60"/>
          <p:cNvSpPr txBox="1">
            <a:spLocks noChangeArrowheads="1"/>
          </p:cNvSpPr>
          <p:nvPr/>
        </p:nvSpPr>
        <p:spPr bwMode="auto">
          <a:xfrm>
            <a:off x="2498725" y="1905000"/>
            <a:ext cx="35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A</a:t>
            </a:r>
          </a:p>
        </p:txBody>
      </p:sp>
      <p:sp>
        <p:nvSpPr>
          <p:cNvPr id="63517" name="Text Box 61"/>
          <p:cNvSpPr txBox="1">
            <a:spLocks noChangeArrowheads="1"/>
          </p:cNvSpPr>
          <p:nvPr/>
        </p:nvSpPr>
        <p:spPr bwMode="auto">
          <a:xfrm>
            <a:off x="2768600" y="4572000"/>
            <a:ext cx="35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B</a:t>
            </a:r>
          </a:p>
        </p:txBody>
      </p:sp>
      <p:sp>
        <p:nvSpPr>
          <p:cNvPr id="63518" name="Line 62"/>
          <p:cNvSpPr>
            <a:spLocks noChangeShapeType="1"/>
          </p:cNvSpPr>
          <p:nvPr/>
        </p:nvSpPr>
        <p:spPr bwMode="auto">
          <a:xfrm>
            <a:off x="1447800" y="3581400"/>
            <a:ext cx="13493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19" name="Line 63"/>
          <p:cNvSpPr>
            <a:spLocks noChangeShapeType="1"/>
          </p:cNvSpPr>
          <p:nvPr/>
        </p:nvSpPr>
        <p:spPr bwMode="auto">
          <a:xfrm>
            <a:off x="3200400" y="3581400"/>
            <a:ext cx="13541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20" name="Text Box 64"/>
          <p:cNvSpPr txBox="1">
            <a:spLocks noChangeArrowheads="1"/>
          </p:cNvSpPr>
          <p:nvPr/>
        </p:nvSpPr>
        <p:spPr bwMode="auto">
          <a:xfrm>
            <a:off x="2827338" y="3124200"/>
            <a:ext cx="495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Arial Unicode MS" pitchFamily="34" charset="-128"/>
              </a:rPr>
              <a:t>Eo</a:t>
            </a:r>
          </a:p>
        </p:txBody>
      </p:sp>
      <p:sp>
        <p:nvSpPr>
          <p:cNvPr id="63521" name="Oval 65"/>
          <p:cNvSpPr>
            <a:spLocks noChangeArrowheads="1"/>
          </p:cNvSpPr>
          <p:nvPr/>
        </p:nvSpPr>
        <p:spPr bwMode="auto">
          <a:xfrm>
            <a:off x="2760663" y="3505200"/>
            <a:ext cx="130175" cy="152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2" name="Oval 66"/>
          <p:cNvSpPr>
            <a:spLocks noChangeArrowheads="1"/>
          </p:cNvSpPr>
          <p:nvPr/>
        </p:nvSpPr>
        <p:spPr bwMode="auto">
          <a:xfrm>
            <a:off x="3087688" y="3505200"/>
            <a:ext cx="130175" cy="152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3" name="Line 67"/>
          <p:cNvSpPr>
            <a:spLocks noChangeShapeType="1"/>
          </p:cNvSpPr>
          <p:nvPr/>
        </p:nvSpPr>
        <p:spPr bwMode="auto">
          <a:xfrm>
            <a:off x="6019800" y="1828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3524" name="Group 68"/>
          <p:cNvGrpSpPr>
            <a:grpSpLocks/>
          </p:cNvGrpSpPr>
          <p:nvPr/>
        </p:nvGrpSpPr>
        <p:grpSpPr bwMode="auto">
          <a:xfrm rot="-3300000">
            <a:off x="5600700" y="2095500"/>
            <a:ext cx="609600" cy="533400"/>
            <a:chOff x="1344" y="3072"/>
            <a:chExt cx="336" cy="336"/>
          </a:xfrm>
        </p:grpSpPr>
        <p:sp>
          <p:nvSpPr>
            <p:cNvPr id="63569" name="Rectangle 69"/>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70" name="Group 70"/>
            <p:cNvGrpSpPr>
              <a:grpSpLocks/>
            </p:cNvGrpSpPr>
            <p:nvPr/>
          </p:nvGrpSpPr>
          <p:grpSpPr bwMode="auto">
            <a:xfrm rot="2700000">
              <a:off x="1512" y="3144"/>
              <a:ext cx="96" cy="240"/>
              <a:chOff x="3120" y="2064"/>
              <a:chExt cx="192" cy="336"/>
            </a:xfrm>
          </p:grpSpPr>
          <p:sp>
            <p:nvSpPr>
              <p:cNvPr id="63572" name="Line 71"/>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73" name="Line 72"/>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74" name="Line 73"/>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75" name="Line 74"/>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76" name="Line 75"/>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71" name="Line 76"/>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525" name="Group 77"/>
          <p:cNvGrpSpPr>
            <a:grpSpLocks/>
          </p:cNvGrpSpPr>
          <p:nvPr/>
        </p:nvGrpSpPr>
        <p:grpSpPr bwMode="auto">
          <a:xfrm rot="-3300000">
            <a:off x="7810500" y="2095500"/>
            <a:ext cx="609600" cy="533400"/>
            <a:chOff x="1344" y="3072"/>
            <a:chExt cx="336" cy="336"/>
          </a:xfrm>
        </p:grpSpPr>
        <p:sp>
          <p:nvSpPr>
            <p:cNvPr id="63561" name="Rectangle 78"/>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62" name="Group 79"/>
            <p:cNvGrpSpPr>
              <a:grpSpLocks/>
            </p:cNvGrpSpPr>
            <p:nvPr/>
          </p:nvGrpSpPr>
          <p:grpSpPr bwMode="auto">
            <a:xfrm rot="2700000">
              <a:off x="1512" y="3144"/>
              <a:ext cx="96" cy="240"/>
              <a:chOff x="3120" y="2064"/>
              <a:chExt cx="192" cy="336"/>
            </a:xfrm>
          </p:grpSpPr>
          <p:sp>
            <p:nvSpPr>
              <p:cNvPr id="63564" name="Line 80"/>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65" name="Line 81"/>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66" name="Line 82"/>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67" name="Line 83"/>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68" name="Line 84"/>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63" name="Line 85"/>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526" name="Group 87"/>
          <p:cNvGrpSpPr>
            <a:grpSpLocks/>
          </p:cNvGrpSpPr>
          <p:nvPr/>
        </p:nvGrpSpPr>
        <p:grpSpPr bwMode="auto">
          <a:xfrm rot="-3300000">
            <a:off x="5600700" y="3695700"/>
            <a:ext cx="609600" cy="533400"/>
            <a:chOff x="1344" y="3072"/>
            <a:chExt cx="336" cy="336"/>
          </a:xfrm>
        </p:grpSpPr>
        <p:sp>
          <p:nvSpPr>
            <p:cNvPr id="63553" name="Rectangle 88"/>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54" name="Group 89"/>
            <p:cNvGrpSpPr>
              <a:grpSpLocks/>
            </p:cNvGrpSpPr>
            <p:nvPr/>
          </p:nvGrpSpPr>
          <p:grpSpPr bwMode="auto">
            <a:xfrm rot="2700000">
              <a:off x="1512" y="3144"/>
              <a:ext cx="96" cy="240"/>
              <a:chOff x="3120" y="2064"/>
              <a:chExt cx="192" cy="336"/>
            </a:xfrm>
          </p:grpSpPr>
          <p:sp>
            <p:nvSpPr>
              <p:cNvPr id="63556" name="Line 90"/>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7" name="Line 91"/>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8" name="Line 92"/>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9" name="Line 93"/>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60" name="Line 94"/>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55" name="Line 95"/>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3527" name="Group 96"/>
          <p:cNvGrpSpPr>
            <a:grpSpLocks/>
          </p:cNvGrpSpPr>
          <p:nvPr/>
        </p:nvGrpSpPr>
        <p:grpSpPr bwMode="auto">
          <a:xfrm rot="-3300000">
            <a:off x="7810500" y="3695700"/>
            <a:ext cx="609600" cy="533400"/>
            <a:chOff x="1344" y="3072"/>
            <a:chExt cx="336" cy="336"/>
          </a:xfrm>
        </p:grpSpPr>
        <p:sp>
          <p:nvSpPr>
            <p:cNvPr id="63545" name="Rectangle 97"/>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546" name="Group 98"/>
            <p:cNvGrpSpPr>
              <a:grpSpLocks/>
            </p:cNvGrpSpPr>
            <p:nvPr/>
          </p:nvGrpSpPr>
          <p:grpSpPr bwMode="auto">
            <a:xfrm rot="2700000">
              <a:off x="1512" y="3144"/>
              <a:ext cx="96" cy="240"/>
              <a:chOff x="3120" y="2064"/>
              <a:chExt cx="192" cy="336"/>
            </a:xfrm>
          </p:grpSpPr>
          <p:sp>
            <p:nvSpPr>
              <p:cNvPr id="63548" name="Line 99"/>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9" name="Line 100"/>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0" name="Line 101"/>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1" name="Line 102"/>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52" name="Line 103"/>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47" name="Line 104"/>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28" name="Line 106"/>
          <p:cNvSpPr>
            <a:spLocks noChangeShapeType="1"/>
          </p:cNvSpPr>
          <p:nvPr/>
        </p:nvSpPr>
        <p:spPr bwMode="auto">
          <a:xfrm>
            <a:off x="5867400" y="4724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29" name="Line 107"/>
          <p:cNvSpPr>
            <a:spLocks noChangeShapeType="1"/>
          </p:cNvSpPr>
          <p:nvPr/>
        </p:nvSpPr>
        <p:spPr bwMode="auto">
          <a:xfrm>
            <a:off x="59436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0" name="Line 110"/>
          <p:cNvSpPr>
            <a:spLocks noChangeShapeType="1"/>
          </p:cNvSpPr>
          <p:nvPr/>
        </p:nvSpPr>
        <p:spPr bwMode="auto">
          <a:xfrm>
            <a:off x="8077200" y="4724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1" name="Line 111"/>
          <p:cNvSpPr>
            <a:spLocks noChangeShapeType="1"/>
          </p:cNvSpPr>
          <p:nvPr/>
        </p:nvSpPr>
        <p:spPr bwMode="auto">
          <a:xfrm>
            <a:off x="81534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2" name="Line 112"/>
          <p:cNvSpPr>
            <a:spLocks noChangeShapeType="1"/>
          </p:cNvSpPr>
          <p:nvPr/>
        </p:nvSpPr>
        <p:spPr bwMode="auto">
          <a:xfrm>
            <a:off x="6019800" y="32004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3" name="Text Box 113"/>
          <p:cNvSpPr txBox="1">
            <a:spLocks noChangeArrowheads="1"/>
          </p:cNvSpPr>
          <p:nvPr/>
        </p:nvSpPr>
        <p:spPr bwMode="auto">
          <a:xfrm>
            <a:off x="6994525" y="2784475"/>
            <a:ext cx="522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Eo</a:t>
            </a:r>
          </a:p>
        </p:txBody>
      </p:sp>
      <p:sp>
        <p:nvSpPr>
          <p:cNvPr id="63534" name="Text Box 114"/>
          <p:cNvSpPr txBox="1">
            <a:spLocks noChangeArrowheads="1"/>
          </p:cNvSpPr>
          <p:nvPr/>
        </p:nvSpPr>
        <p:spPr bwMode="auto">
          <a:xfrm>
            <a:off x="1905000" y="23622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R1</a:t>
            </a:r>
          </a:p>
        </p:txBody>
      </p:sp>
      <p:sp>
        <p:nvSpPr>
          <p:cNvPr id="63535" name="Text Box 115"/>
          <p:cNvSpPr txBox="1">
            <a:spLocks noChangeArrowheads="1"/>
          </p:cNvSpPr>
          <p:nvPr/>
        </p:nvSpPr>
        <p:spPr bwMode="auto">
          <a:xfrm>
            <a:off x="8382000" y="22098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R3</a:t>
            </a:r>
          </a:p>
        </p:txBody>
      </p:sp>
      <p:sp>
        <p:nvSpPr>
          <p:cNvPr id="63536" name="Text Box 116"/>
          <p:cNvSpPr txBox="1">
            <a:spLocks noChangeArrowheads="1"/>
          </p:cNvSpPr>
          <p:nvPr/>
        </p:nvSpPr>
        <p:spPr bwMode="auto">
          <a:xfrm>
            <a:off x="5334000" y="37338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R2</a:t>
            </a:r>
          </a:p>
        </p:txBody>
      </p:sp>
      <p:sp>
        <p:nvSpPr>
          <p:cNvPr id="63537" name="Text Box 117"/>
          <p:cNvSpPr txBox="1">
            <a:spLocks noChangeArrowheads="1"/>
          </p:cNvSpPr>
          <p:nvPr/>
        </p:nvSpPr>
        <p:spPr bwMode="auto">
          <a:xfrm>
            <a:off x="8305800" y="3810000"/>
            <a:ext cx="50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R4</a:t>
            </a:r>
          </a:p>
        </p:txBody>
      </p:sp>
      <p:sp>
        <p:nvSpPr>
          <p:cNvPr id="63538" name="Text Box 118"/>
          <p:cNvSpPr txBox="1">
            <a:spLocks noChangeArrowheads="1"/>
          </p:cNvSpPr>
          <p:nvPr/>
        </p:nvSpPr>
        <p:spPr bwMode="auto">
          <a:xfrm>
            <a:off x="5410200" y="2971800"/>
            <a:ext cx="473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E</a:t>
            </a:r>
            <a:r>
              <a:rPr lang="en-US" sz="2000" baseline="-25000"/>
              <a:t>C</a:t>
            </a:r>
          </a:p>
        </p:txBody>
      </p:sp>
      <p:sp>
        <p:nvSpPr>
          <p:cNvPr id="63539" name="Text Box 119"/>
          <p:cNvSpPr txBox="1">
            <a:spLocks noChangeArrowheads="1"/>
          </p:cNvSpPr>
          <p:nvPr/>
        </p:nvSpPr>
        <p:spPr bwMode="auto">
          <a:xfrm>
            <a:off x="8229600" y="2971800"/>
            <a:ext cx="7667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E</a:t>
            </a:r>
            <a:r>
              <a:rPr lang="en-US" baseline="-25000"/>
              <a:t>D</a:t>
            </a:r>
          </a:p>
        </p:txBody>
      </p:sp>
      <p:sp>
        <p:nvSpPr>
          <p:cNvPr id="63540" name="Text Box 121"/>
          <p:cNvSpPr txBox="1">
            <a:spLocks noChangeArrowheads="1"/>
          </p:cNvSpPr>
          <p:nvPr/>
        </p:nvSpPr>
        <p:spPr bwMode="auto">
          <a:xfrm>
            <a:off x="6858000" y="1447800"/>
            <a:ext cx="481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Es</a:t>
            </a:r>
          </a:p>
        </p:txBody>
      </p:sp>
      <p:sp>
        <p:nvSpPr>
          <p:cNvPr id="63541" name="Text Box 123"/>
          <p:cNvSpPr txBox="1">
            <a:spLocks noChangeArrowheads="1"/>
          </p:cNvSpPr>
          <p:nvPr/>
        </p:nvSpPr>
        <p:spPr bwMode="auto">
          <a:xfrm>
            <a:off x="2422525" y="31591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sp>
        <p:nvSpPr>
          <p:cNvPr id="63542" name="Text Box 124"/>
          <p:cNvSpPr txBox="1">
            <a:spLocks noChangeArrowheads="1"/>
          </p:cNvSpPr>
          <p:nvPr/>
        </p:nvSpPr>
        <p:spPr bwMode="auto">
          <a:xfrm>
            <a:off x="3260725" y="31591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sp>
        <p:nvSpPr>
          <p:cNvPr id="63543" name="Text Box 125"/>
          <p:cNvSpPr txBox="1">
            <a:spLocks noChangeArrowheads="1"/>
          </p:cNvSpPr>
          <p:nvPr/>
        </p:nvSpPr>
        <p:spPr bwMode="auto">
          <a:xfrm>
            <a:off x="6689725" y="27781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sp>
        <p:nvSpPr>
          <p:cNvPr id="63544" name="Text Box 126"/>
          <p:cNvSpPr txBox="1">
            <a:spLocks noChangeArrowheads="1"/>
          </p:cNvSpPr>
          <p:nvPr/>
        </p:nvSpPr>
        <p:spPr bwMode="auto">
          <a:xfrm>
            <a:off x="7604125" y="27781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sp>
        <p:nvSpPr>
          <p:cNvPr id="121" name="Rectangle 120"/>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3396848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005749C7-F9AA-47DD-886B-55AEB4E25598}" type="slidenum">
              <a:rPr lang="en-US"/>
              <a:pPr/>
              <a:t>54</a:t>
            </a:fld>
            <a:endParaRPr lang="en-US"/>
          </a:p>
        </p:txBody>
      </p:sp>
      <p:sp>
        <p:nvSpPr>
          <p:cNvPr id="24578" name="Rectangle 1026"/>
          <p:cNvSpPr>
            <a:spLocks noGrp="1" noChangeArrowheads="1"/>
          </p:cNvSpPr>
          <p:nvPr>
            <p:ph type="title"/>
          </p:nvPr>
        </p:nvSpPr>
        <p:spPr/>
        <p:txBody>
          <a:bodyPr/>
          <a:lstStyle/>
          <a:p>
            <a:r>
              <a:rPr lang="tr-TR" dirty="0" smtClean="0"/>
              <a:t>Sıfırlama Modunda Çalışma</a:t>
            </a:r>
            <a:endParaRPr lang="en-US" dirty="0"/>
          </a:p>
        </p:txBody>
      </p:sp>
      <p:graphicFrame>
        <p:nvGraphicFramePr>
          <p:cNvPr id="24580" name="Object 1028"/>
          <p:cNvGraphicFramePr>
            <a:graphicFrameLocks noChangeAspect="1"/>
          </p:cNvGraphicFramePr>
          <p:nvPr/>
        </p:nvGraphicFramePr>
        <p:xfrm>
          <a:off x="304800" y="1295400"/>
          <a:ext cx="6445250" cy="5272088"/>
        </p:xfrm>
        <a:graphic>
          <a:graphicData uri="http://schemas.openxmlformats.org/presentationml/2006/ole">
            <mc:AlternateContent xmlns:mc="http://schemas.openxmlformats.org/markup-compatibility/2006">
              <mc:Choice xmlns:v="urn:schemas-microsoft-com:vml" Requires="v">
                <p:oleObj spid="_x0000_s37911" name="Picture" r:id="rId3" imgW="3238560" imgH="2647800" progId="Word.Picture.8">
                  <p:embed/>
                </p:oleObj>
              </mc:Choice>
              <mc:Fallback>
                <p:oleObj name="Picture" r:id="rId3" imgW="3238560" imgH="264780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295400"/>
                        <a:ext cx="644525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2" name="Text Box 1030"/>
          <p:cNvSpPr txBox="1">
            <a:spLocks noChangeArrowheads="1"/>
          </p:cNvSpPr>
          <p:nvPr/>
        </p:nvSpPr>
        <p:spPr bwMode="auto">
          <a:xfrm>
            <a:off x="6400800" y="4343400"/>
            <a:ext cx="27432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At balance:</a:t>
            </a:r>
          </a:p>
          <a:p>
            <a:pPr>
              <a:spcBef>
                <a:spcPct val="50000"/>
              </a:spcBef>
            </a:pPr>
            <a:r>
              <a:rPr lang="en-US"/>
              <a:t>R</a:t>
            </a:r>
            <a:r>
              <a:rPr lang="en-US" baseline="-30000"/>
              <a:t>2</a:t>
            </a:r>
            <a:r>
              <a:rPr lang="en-US"/>
              <a:t>R</a:t>
            </a:r>
            <a:r>
              <a:rPr lang="en-US" baseline="-30000"/>
              <a:t>4</a:t>
            </a:r>
            <a:r>
              <a:rPr lang="en-US"/>
              <a:t> = R</a:t>
            </a:r>
            <a:r>
              <a:rPr lang="en-US" baseline="-30000"/>
              <a:t>1</a:t>
            </a:r>
            <a:r>
              <a:rPr lang="en-US"/>
              <a:t>R</a:t>
            </a:r>
            <a:r>
              <a:rPr lang="en-US" baseline="-30000"/>
              <a:t>3</a:t>
            </a:r>
            <a:r>
              <a:rPr lang="en-US"/>
              <a:t> or R</a:t>
            </a:r>
            <a:r>
              <a:rPr lang="en-US" baseline="-30000"/>
              <a:t>1</a:t>
            </a:r>
            <a:r>
              <a:rPr lang="en-US"/>
              <a:t>/R</a:t>
            </a:r>
            <a:r>
              <a:rPr lang="en-US" baseline="-30000"/>
              <a:t>4</a:t>
            </a:r>
            <a:r>
              <a:rPr lang="en-US"/>
              <a:t> = R</a:t>
            </a:r>
            <a:r>
              <a:rPr lang="en-US" baseline="-30000"/>
              <a:t>2</a:t>
            </a:r>
            <a:r>
              <a:rPr lang="en-US"/>
              <a:t>/R</a:t>
            </a:r>
            <a:r>
              <a:rPr lang="en-US" baseline="-30000"/>
              <a:t>3</a:t>
            </a:r>
            <a:r>
              <a:rPr lang="en-US"/>
              <a:t> and the output voltage is zero </a:t>
            </a:r>
          </a:p>
        </p:txBody>
      </p:sp>
      <p:sp>
        <p:nvSpPr>
          <p:cNvPr id="6" name="Rectangle 4"/>
          <p:cNvSpPr>
            <a:spLocks noChangeArrowheads="1"/>
          </p:cNvSpPr>
          <p:nvPr/>
        </p:nvSpPr>
        <p:spPr bwMode="auto">
          <a:xfrm>
            <a:off x="468313" y="1052736"/>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8596960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12"/>
          </p:nvPr>
        </p:nvSpPr>
        <p:spPr/>
        <p:txBody>
          <a:bodyPr/>
          <a:lstStyle/>
          <a:p>
            <a:fld id="{75761F12-CC2D-4335-B109-9D38443557A5}" type="slidenum">
              <a:rPr lang="en-US"/>
              <a:pPr/>
              <a:t>55</a:t>
            </a:fld>
            <a:endParaRPr lang="en-US"/>
          </a:p>
        </p:txBody>
      </p:sp>
      <p:sp>
        <p:nvSpPr>
          <p:cNvPr id="25602" name="Rectangle 2"/>
          <p:cNvSpPr>
            <a:spLocks noGrp="1" noChangeArrowheads="1"/>
          </p:cNvSpPr>
          <p:nvPr>
            <p:ph type="title"/>
          </p:nvPr>
        </p:nvSpPr>
        <p:spPr/>
        <p:txBody>
          <a:bodyPr/>
          <a:lstStyle/>
          <a:p>
            <a:r>
              <a:rPr lang="tr-TR" dirty="0" smtClean="0"/>
              <a:t>Sapma Modunda Çalışma</a:t>
            </a:r>
            <a:endParaRPr lang="en-US" dirty="0"/>
          </a:p>
        </p:txBody>
      </p:sp>
      <p:sp>
        <p:nvSpPr>
          <p:cNvPr id="25603" name="Text Box 3"/>
          <p:cNvSpPr txBox="1">
            <a:spLocks noChangeArrowheads="1"/>
          </p:cNvSpPr>
          <p:nvPr/>
        </p:nvSpPr>
        <p:spPr bwMode="auto">
          <a:xfrm>
            <a:off x="533400" y="1219200"/>
            <a:ext cx="8229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All resistors can very around their nominal values as R</a:t>
            </a:r>
            <a:r>
              <a:rPr lang="en-US" baseline="-30000"/>
              <a:t>1</a:t>
            </a:r>
            <a:r>
              <a:rPr lang="en-US"/>
              <a:t> + </a:t>
            </a:r>
            <a:r>
              <a:rPr lang="en-US">
                <a:sym typeface="Symbol" pitchFamily="18" charset="2"/>
              </a:rPr>
              <a:t></a:t>
            </a:r>
            <a:r>
              <a:rPr lang="en-US"/>
              <a:t>R</a:t>
            </a:r>
            <a:r>
              <a:rPr lang="en-US" baseline="-30000"/>
              <a:t>1</a:t>
            </a:r>
            <a:r>
              <a:rPr lang="en-US"/>
              <a:t>, R</a:t>
            </a:r>
            <a:r>
              <a:rPr lang="en-US" baseline="-30000"/>
              <a:t>2</a:t>
            </a:r>
            <a:r>
              <a:rPr lang="en-US"/>
              <a:t> + </a:t>
            </a:r>
            <a:r>
              <a:rPr lang="en-US">
                <a:sym typeface="Symbol" pitchFamily="18" charset="2"/>
              </a:rPr>
              <a:t></a:t>
            </a:r>
            <a:r>
              <a:rPr lang="en-US"/>
              <a:t>R</a:t>
            </a:r>
            <a:r>
              <a:rPr lang="en-US" baseline="-30000"/>
              <a:t>2</a:t>
            </a:r>
            <a:r>
              <a:rPr lang="en-US"/>
              <a:t>, R</a:t>
            </a:r>
            <a:r>
              <a:rPr lang="en-US" baseline="-30000"/>
              <a:t>3</a:t>
            </a:r>
            <a:r>
              <a:rPr lang="en-US"/>
              <a:t> + </a:t>
            </a:r>
            <a:r>
              <a:rPr lang="en-US">
                <a:sym typeface="Symbol" pitchFamily="18" charset="2"/>
              </a:rPr>
              <a:t></a:t>
            </a:r>
            <a:r>
              <a:rPr lang="en-US"/>
              <a:t>R</a:t>
            </a:r>
            <a:r>
              <a:rPr lang="en-US" baseline="-30000"/>
              <a:t>3</a:t>
            </a:r>
            <a:r>
              <a:rPr lang="en-US"/>
              <a:t>  and R</a:t>
            </a:r>
            <a:r>
              <a:rPr lang="en-US" baseline="-30000"/>
              <a:t>4</a:t>
            </a:r>
            <a:r>
              <a:rPr lang="en-US"/>
              <a:t> + </a:t>
            </a:r>
            <a:r>
              <a:rPr lang="en-US">
                <a:sym typeface="Symbol" pitchFamily="18" charset="2"/>
              </a:rPr>
              <a:t></a:t>
            </a:r>
            <a:r>
              <a:rPr lang="en-US"/>
              <a:t>R</a:t>
            </a:r>
            <a:r>
              <a:rPr lang="en-US" baseline="-30000"/>
              <a:t>4</a:t>
            </a:r>
            <a:r>
              <a:rPr lang="en-US"/>
              <a:t>. Sensitivity of the output voltage to either one of the resistances can be found using the sensitivity analysis as follows </a:t>
            </a:r>
          </a:p>
        </p:txBody>
      </p:sp>
      <p:sp>
        <p:nvSpPr>
          <p:cNvPr id="25605" name="Rectangle 5"/>
          <p:cNvSpPr>
            <a:spLocks noChangeArrowheads="1"/>
          </p:cNvSpPr>
          <p:nvPr/>
        </p:nvSpPr>
        <p:spPr bwMode="auto">
          <a:xfrm>
            <a:off x="2071688"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5604" name="Object 4"/>
          <p:cNvGraphicFramePr>
            <a:graphicFrameLocks noChangeAspect="1"/>
          </p:cNvGraphicFramePr>
          <p:nvPr/>
        </p:nvGraphicFramePr>
        <p:xfrm>
          <a:off x="387350" y="2819400"/>
          <a:ext cx="8756650" cy="1976438"/>
        </p:xfrm>
        <a:graphic>
          <a:graphicData uri="http://schemas.openxmlformats.org/presentationml/2006/ole">
            <mc:AlternateContent xmlns:mc="http://schemas.openxmlformats.org/markup-compatibility/2006">
              <mc:Choice xmlns:v="urn:schemas-microsoft-com:vml" Requires="v">
                <p:oleObj spid="_x0000_s38998" name="Equation" r:id="rId3" imgW="3911400" imgH="888840" progId="Equation.3">
                  <p:embed/>
                </p:oleObj>
              </mc:Choice>
              <mc:Fallback>
                <p:oleObj name="Equation" r:id="rId3" imgW="3911400" imgH="8888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350" y="2819400"/>
                        <a:ext cx="8756650" cy="1976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7" name="Rectangle 7"/>
          <p:cNvSpPr>
            <a:spLocks noChangeArrowheads="1"/>
          </p:cNvSpPr>
          <p:nvPr/>
        </p:nvSpPr>
        <p:spPr bwMode="auto">
          <a:xfrm>
            <a:off x="3748088"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5606" name="Object 6"/>
          <p:cNvGraphicFramePr>
            <a:graphicFrameLocks noChangeAspect="1"/>
          </p:cNvGraphicFramePr>
          <p:nvPr/>
        </p:nvGraphicFramePr>
        <p:xfrm>
          <a:off x="3886200" y="3962400"/>
          <a:ext cx="3962400" cy="1030288"/>
        </p:xfrm>
        <a:graphic>
          <a:graphicData uri="http://schemas.openxmlformats.org/presentationml/2006/ole">
            <mc:AlternateContent xmlns:mc="http://schemas.openxmlformats.org/markup-compatibility/2006">
              <mc:Choice xmlns:v="urn:schemas-microsoft-com:vml" Requires="v">
                <p:oleObj spid="_x0000_s38999" r:id="rId5" imgW="1651000" imgH="431800" progId="Equation.3">
                  <p:embed/>
                </p:oleObj>
              </mc:Choice>
              <mc:Fallback>
                <p:oleObj r:id="rId5" imgW="16510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3962400"/>
                        <a:ext cx="3962400" cy="1030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9" name="Rectangle 9"/>
          <p:cNvSpPr>
            <a:spLocks noChangeArrowheads="1"/>
          </p:cNvSpPr>
          <p:nvPr/>
        </p:nvSpPr>
        <p:spPr bwMode="auto">
          <a:xfrm>
            <a:off x="3700463"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5608" name="Object 8"/>
          <p:cNvGraphicFramePr>
            <a:graphicFrameLocks noChangeAspect="1"/>
          </p:cNvGraphicFramePr>
          <p:nvPr/>
        </p:nvGraphicFramePr>
        <p:xfrm>
          <a:off x="533400" y="5394325"/>
          <a:ext cx="3962400" cy="974725"/>
        </p:xfrm>
        <a:graphic>
          <a:graphicData uri="http://schemas.openxmlformats.org/presentationml/2006/ole">
            <mc:AlternateContent xmlns:mc="http://schemas.openxmlformats.org/markup-compatibility/2006">
              <mc:Choice xmlns:v="urn:schemas-microsoft-com:vml" Requires="v">
                <p:oleObj spid="_x0000_s39000" r:id="rId7" imgW="1739900" imgH="431800" progId="Equation.3">
                  <p:embed/>
                </p:oleObj>
              </mc:Choice>
              <mc:Fallback>
                <p:oleObj r:id="rId7" imgW="17399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 y="5394325"/>
                        <a:ext cx="3962400"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11" name="Rectangle 11"/>
          <p:cNvSpPr>
            <a:spLocks noChangeArrowheads="1"/>
          </p:cNvSpPr>
          <p:nvPr/>
        </p:nvSpPr>
        <p:spPr bwMode="auto">
          <a:xfrm>
            <a:off x="3767138"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25610" name="Object 10"/>
          <p:cNvGraphicFramePr>
            <a:graphicFrameLocks noChangeAspect="1"/>
          </p:cNvGraphicFramePr>
          <p:nvPr/>
        </p:nvGraphicFramePr>
        <p:xfrm>
          <a:off x="5105400" y="5410200"/>
          <a:ext cx="3505200" cy="933450"/>
        </p:xfrm>
        <a:graphic>
          <a:graphicData uri="http://schemas.openxmlformats.org/presentationml/2006/ole">
            <mc:AlternateContent xmlns:mc="http://schemas.openxmlformats.org/markup-compatibility/2006">
              <mc:Choice xmlns:v="urn:schemas-microsoft-com:vml" Requires="v">
                <p:oleObj spid="_x0000_s39001" r:id="rId9" imgW="1612900" imgH="431800" progId="Equation.3">
                  <p:embed/>
                </p:oleObj>
              </mc:Choice>
              <mc:Fallback>
                <p:oleObj r:id="rId9" imgW="1612900" imgH="431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05400" y="5410200"/>
                        <a:ext cx="3505200" cy="933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4"/>
          <p:cNvSpPr>
            <a:spLocks noChangeArrowheads="1"/>
          </p:cNvSpPr>
          <p:nvPr/>
        </p:nvSpPr>
        <p:spPr bwMode="auto">
          <a:xfrm>
            <a:off x="468313" y="980728"/>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6044573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p:txBody>
          <a:bodyPr/>
          <a:lstStyle/>
          <a:p>
            <a:fld id="{4F616444-9D4B-4582-BC27-469B6B16B68D}" type="slidenum">
              <a:rPr lang="en-US"/>
              <a:pPr/>
              <a:t>56</a:t>
            </a:fld>
            <a:endParaRPr lang="en-US"/>
          </a:p>
        </p:txBody>
      </p:sp>
      <p:sp>
        <p:nvSpPr>
          <p:cNvPr id="26634" name="Rectangle 10"/>
          <p:cNvSpPr>
            <a:spLocks noGrp="1" noChangeArrowheads="1"/>
          </p:cNvSpPr>
          <p:nvPr>
            <p:ph type="title"/>
          </p:nvPr>
        </p:nvSpPr>
        <p:spPr>
          <a:xfrm>
            <a:off x="482600" y="116632"/>
            <a:ext cx="8229600" cy="778098"/>
          </a:xfrm>
        </p:spPr>
        <p:txBody>
          <a:bodyPr/>
          <a:lstStyle/>
          <a:p>
            <a:r>
              <a:rPr lang="tr-TR" dirty="0" smtClean="0">
                <a:solidFill>
                  <a:schemeClr val="tx1"/>
                </a:solidFill>
              </a:rPr>
              <a:t>Eşdeğer Devre</a:t>
            </a:r>
            <a:endParaRPr lang="en-US" dirty="0">
              <a:solidFill>
                <a:schemeClr val="tx1"/>
              </a:solidFill>
            </a:endParaRPr>
          </a:p>
        </p:txBody>
      </p:sp>
      <p:graphicFrame>
        <p:nvGraphicFramePr>
          <p:cNvPr id="26627" name="Object 3"/>
          <p:cNvGraphicFramePr>
            <a:graphicFrameLocks noChangeAspect="1"/>
          </p:cNvGraphicFramePr>
          <p:nvPr/>
        </p:nvGraphicFramePr>
        <p:xfrm>
          <a:off x="457200" y="990600"/>
          <a:ext cx="8686800" cy="3514725"/>
        </p:xfrm>
        <a:graphic>
          <a:graphicData uri="http://schemas.openxmlformats.org/presentationml/2006/ole">
            <mc:AlternateContent xmlns:mc="http://schemas.openxmlformats.org/markup-compatibility/2006">
              <mc:Choice xmlns:v="urn:schemas-microsoft-com:vml" Requires="v">
                <p:oleObj spid="_x0000_s39959" name="Picture" r:id="rId3" imgW="4524480" imgH="1819440" progId="Word.Picture.8">
                  <p:embed/>
                </p:oleObj>
              </mc:Choice>
              <mc:Fallback>
                <p:oleObj name="Picture" r:id="rId3" imgW="4524480" imgH="181944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990600"/>
                        <a:ext cx="8686800"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9" name="Text Box 5"/>
          <p:cNvSpPr txBox="1">
            <a:spLocks noChangeArrowheads="1"/>
          </p:cNvSpPr>
          <p:nvPr/>
        </p:nvSpPr>
        <p:spPr bwMode="auto">
          <a:xfrm>
            <a:off x="762000" y="4800600"/>
            <a:ext cx="388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E</a:t>
            </a:r>
            <a:r>
              <a:rPr lang="en-US" baseline="-30000"/>
              <a:t>Th</a:t>
            </a:r>
            <a:r>
              <a:rPr lang="en-US"/>
              <a:t> = E</a:t>
            </a:r>
            <a:r>
              <a:rPr lang="en-US" baseline="-30000"/>
              <a:t>0</a:t>
            </a:r>
            <a:r>
              <a:rPr lang="en-US"/>
              <a:t> = V</a:t>
            </a:r>
            <a:r>
              <a:rPr lang="en-US" baseline="-30000"/>
              <a:t>AC</a:t>
            </a:r>
            <a:r>
              <a:rPr lang="en-US"/>
              <a:t> (open circuit) </a:t>
            </a:r>
          </a:p>
        </p:txBody>
      </p:sp>
      <p:sp>
        <p:nvSpPr>
          <p:cNvPr id="26630" name="Text Box 6"/>
          <p:cNvSpPr txBox="1">
            <a:spLocks noChangeArrowheads="1"/>
          </p:cNvSpPr>
          <p:nvPr/>
        </p:nvSpPr>
        <p:spPr bwMode="auto">
          <a:xfrm>
            <a:off x="5029200" y="3886200"/>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R</a:t>
            </a:r>
            <a:r>
              <a:rPr lang="en-US" baseline="-30000"/>
              <a:t>Th</a:t>
            </a:r>
            <a:r>
              <a:rPr lang="en-US"/>
              <a:t> = R</a:t>
            </a:r>
            <a:r>
              <a:rPr lang="en-US" baseline="-30000"/>
              <a:t>1</a:t>
            </a:r>
            <a:r>
              <a:rPr lang="en-US"/>
              <a:t>//R</a:t>
            </a:r>
            <a:r>
              <a:rPr lang="en-US" baseline="-30000"/>
              <a:t>4</a:t>
            </a:r>
            <a:r>
              <a:rPr lang="en-US"/>
              <a:t> + R</a:t>
            </a:r>
            <a:r>
              <a:rPr lang="en-US" baseline="-30000"/>
              <a:t>2</a:t>
            </a:r>
            <a:r>
              <a:rPr lang="en-US"/>
              <a:t>//R</a:t>
            </a:r>
            <a:r>
              <a:rPr lang="en-US" baseline="-30000"/>
              <a:t>3</a:t>
            </a:r>
            <a:r>
              <a:rPr lang="en-US"/>
              <a:t> </a:t>
            </a:r>
          </a:p>
        </p:txBody>
      </p:sp>
      <p:sp>
        <p:nvSpPr>
          <p:cNvPr id="26631" name="Text Box 7"/>
          <p:cNvSpPr txBox="1">
            <a:spLocks noChangeArrowheads="1"/>
          </p:cNvSpPr>
          <p:nvPr/>
        </p:nvSpPr>
        <p:spPr bwMode="auto">
          <a:xfrm>
            <a:off x="5105400" y="47244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I</a:t>
            </a:r>
            <a:r>
              <a:rPr lang="en-US" baseline="-30000"/>
              <a:t>g</a:t>
            </a:r>
            <a:r>
              <a:rPr lang="en-US"/>
              <a:t> = E</a:t>
            </a:r>
            <a:r>
              <a:rPr lang="en-US" baseline="-30000"/>
              <a:t>0</a:t>
            </a:r>
            <a:r>
              <a:rPr lang="en-US"/>
              <a:t>/(R</a:t>
            </a:r>
            <a:r>
              <a:rPr lang="en-US" baseline="-30000"/>
              <a:t>Th</a:t>
            </a:r>
            <a:r>
              <a:rPr lang="en-US"/>
              <a:t> + R</a:t>
            </a:r>
            <a:r>
              <a:rPr lang="en-US" baseline="-30000"/>
              <a:t>g</a:t>
            </a:r>
            <a:r>
              <a:rPr lang="en-US"/>
              <a:t>) </a:t>
            </a:r>
          </a:p>
        </p:txBody>
      </p:sp>
      <p:sp>
        <p:nvSpPr>
          <p:cNvPr id="26632" name="Text Box 8"/>
          <p:cNvSpPr txBox="1">
            <a:spLocks noChangeArrowheads="1"/>
          </p:cNvSpPr>
          <p:nvPr/>
        </p:nvSpPr>
        <p:spPr bwMode="auto">
          <a:xfrm>
            <a:off x="685800" y="56388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E</a:t>
            </a:r>
            <a:r>
              <a:rPr lang="en-US" baseline="-30000"/>
              <a:t>g</a:t>
            </a:r>
            <a:r>
              <a:rPr lang="en-US"/>
              <a:t> = E</a:t>
            </a:r>
            <a:r>
              <a:rPr lang="en-US" baseline="-30000"/>
              <a:t>0</a:t>
            </a:r>
            <a:r>
              <a:rPr lang="en-US"/>
              <a:t>R</a:t>
            </a:r>
            <a:r>
              <a:rPr lang="en-US" baseline="-30000"/>
              <a:t>g</a:t>
            </a:r>
            <a:r>
              <a:rPr lang="en-US"/>
              <a:t>/(R</a:t>
            </a:r>
            <a:r>
              <a:rPr lang="en-US" baseline="-30000"/>
              <a:t>Th</a:t>
            </a:r>
            <a:r>
              <a:rPr lang="en-US"/>
              <a:t> + R</a:t>
            </a:r>
            <a:r>
              <a:rPr lang="en-US" baseline="-30000"/>
              <a:t>g</a:t>
            </a:r>
            <a:r>
              <a:rPr lang="en-US"/>
              <a:t>) </a:t>
            </a:r>
          </a:p>
        </p:txBody>
      </p:sp>
      <p:sp>
        <p:nvSpPr>
          <p:cNvPr id="26633" name="Text Box 9"/>
          <p:cNvSpPr txBox="1">
            <a:spLocks noChangeArrowheads="1"/>
          </p:cNvSpPr>
          <p:nvPr/>
        </p:nvSpPr>
        <p:spPr bwMode="auto">
          <a:xfrm>
            <a:off x="3505200" y="5638800"/>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In case of open-circuit (R</a:t>
            </a:r>
            <a:r>
              <a:rPr lang="en-US" baseline="-30000"/>
              <a:t>g</a:t>
            </a:r>
            <a:r>
              <a:rPr lang="en-US">
                <a:sym typeface="Symbol" pitchFamily="18" charset="2"/>
              </a:rPr>
              <a:t></a:t>
            </a:r>
            <a:r>
              <a:rPr lang="en-US"/>
              <a:t>) E</a:t>
            </a:r>
            <a:r>
              <a:rPr lang="en-US" baseline="-30000"/>
              <a:t>g</a:t>
            </a:r>
            <a:r>
              <a:rPr lang="en-US"/>
              <a:t> = E</a:t>
            </a:r>
            <a:r>
              <a:rPr lang="en-US" baseline="-30000"/>
              <a:t>0</a:t>
            </a:r>
            <a:r>
              <a:rPr lang="en-US"/>
              <a:t> </a:t>
            </a:r>
          </a:p>
        </p:txBody>
      </p:sp>
      <p:sp>
        <p:nvSpPr>
          <p:cNvPr id="10" name="Rectangle 4"/>
          <p:cNvSpPr>
            <a:spLocks noChangeArrowheads="1"/>
          </p:cNvSpPr>
          <p:nvPr/>
        </p:nvSpPr>
        <p:spPr bwMode="auto">
          <a:xfrm>
            <a:off x="468313" y="764704"/>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8709723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57</a:t>
            </a:fld>
            <a:endParaRPr lang="en-US"/>
          </a:p>
        </p:txBody>
      </p:sp>
      <p:sp>
        <p:nvSpPr>
          <p:cNvPr id="2" name="Title 1"/>
          <p:cNvSpPr>
            <a:spLocks noGrp="1"/>
          </p:cNvSpPr>
          <p:nvPr>
            <p:ph type="title"/>
          </p:nvPr>
        </p:nvSpPr>
        <p:spPr/>
        <p:txBody>
          <a:bodyPr/>
          <a:lstStyle/>
          <a:p>
            <a:r>
              <a:rPr lang="tr-TR" dirty="0" smtClean="0"/>
              <a:t>Resistif Gerilme Ölçerler</a:t>
            </a:r>
            <a:endParaRPr lang="en-US" dirty="0"/>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628800"/>
            <a:ext cx="6696075"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874740"/>
            <a:ext cx="238125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Object 2"/>
          <p:cNvGraphicFramePr>
            <a:graphicFrameLocks noChangeAspect="1"/>
          </p:cNvGraphicFramePr>
          <p:nvPr>
            <p:extLst>
              <p:ext uri="{D42A27DB-BD31-4B8C-83A1-F6EECF244321}">
                <p14:modId xmlns:p14="http://schemas.microsoft.com/office/powerpoint/2010/main" val="4120223575"/>
              </p:ext>
            </p:extLst>
          </p:nvPr>
        </p:nvGraphicFramePr>
        <p:xfrm>
          <a:off x="683568" y="3903696"/>
          <a:ext cx="2414587" cy="2012950"/>
        </p:xfrm>
        <a:graphic>
          <a:graphicData uri="http://schemas.openxmlformats.org/presentationml/2006/ole">
            <mc:AlternateContent xmlns:mc="http://schemas.openxmlformats.org/markup-compatibility/2006">
              <mc:Choice xmlns:v="urn:schemas-microsoft-com:vml" Requires="v">
                <p:oleObj spid="_x0000_s40983" name="Picture" r:id="rId5" imgW="1209675" imgH="1009650" progId="Word.Picture.8">
                  <p:embed/>
                </p:oleObj>
              </mc:Choice>
              <mc:Fallback>
                <p:oleObj name="Picture" r:id="rId5" imgW="1209675" imgH="100965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3903696"/>
                        <a:ext cx="24145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p:cNvSpPr txBox="1"/>
          <p:nvPr/>
        </p:nvSpPr>
        <p:spPr>
          <a:xfrm>
            <a:off x="395536" y="5877272"/>
            <a:ext cx="3728906" cy="830997"/>
          </a:xfrm>
          <a:prstGeom prst="rect">
            <a:avLst/>
          </a:prstGeom>
          <a:noFill/>
        </p:spPr>
        <p:txBody>
          <a:bodyPr wrap="none" rtlCol="0">
            <a:spAutoFit/>
          </a:bodyPr>
          <a:lstStyle/>
          <a:p>
            <a:r>
              <a:rPr lang="tr-TR" sz="2400" dirty="0" smtClean="0"/>
              <a:t>Katlanmamış gerilim ölçer</a:t>
            </a:r>
          </a:p>
          <a:p>
            <a:r>
              <a:rPr lang="tr-TR" sz="2400" dirty="0" smtClean="0"/>
              <a:t>(strain gage)</a:t>
            </a:r>
            <a:endParaRPr lang="en-US" sz="2400" dirty="0"/>
          </a:p>
        </p:txBody>
      </p:sp>
      <p:sp>
        <p:nvSpPr>
          <p:cNvPr id="7" name="TextBox 6"/>
          <p:cNvSpPr txBox="1"/>
          <p:nvPr/>
        </p:nvSpPr>
        <p:spPr>
          <a:xfrm>
            <a:off x="4788024" y="5668385"/>
            <a:ext cx="3300904" cy="830997"/>
          </a:xfrm>
          <a:prstGeom prst="rect">
            <a:avLst/>
          </a:prstGeom>
          <a:noFill/>
        </p:spPr>
        <p:txBody>
          <a:bodyPr wrap="none" rtlCol="0">
            <a:spAutoFit/>
          </a:bodyPr>
          <a:lstStyle/>
          <a:p>
            <a:r>
              <a:rPr lang="tr-TR" sz="2400" dirty="0" smtClean="0"/>
              <a:t>Katlanmış gerilim ölçer</a:t>
            </a:r>
          </a:p>
          <a:p>
            <a:r>
              <a:rPr lang="tr-TR" sz="2400" dirty="0" smtClean="0"/>
              <a:t>(strain gage)</a:t>
            </a:r>
            <a:endParaRPr lang="en-US" sz="2400" dirty="0"/>
          </a:p>
        </p:txBody>
      </p:sp>
      <p:sp>
        <p:nvSpPr>
          <p:cNvPr id="9"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6773775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838200"/>
            <a:ext cx="7772400" cy="685800"/>
          </a:xfrm>
        </p:spPr>
        <p:txBody>
          <a:bodyPr>
            <a:normAutofit fontScale="90000"/>
          </a:bodyPr>
          <a:lstStyle/>
          <a:p>
            <a:pPr eaLnBrk="1" hangingPunct="1"/>
            <a:r>
              <a:rPr lang="en-US" smtClean="0"/>
              <a:t>Strain Gauges</a:t>
            </a:r>
          </a:p>
        </p:txBody>
      </p:sp>
      <p:sp>
        <p:nvSpPr>
          <p:cNvPr id="71683" name="Rectangle 22"/>
          <p:cNvSpPr>
            <a:spLocks noChangeArrowheads="1"/>
          </p:cNvSpPr>
          <p:nvPr/>
        </p:nvSpPr>
        <p:spPr bwMode="auto">
          <a:xfrm>
            <a:off x="685800" y="1752600"/>
            <a:ext cx="77724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90000"/>
              </a:lnSpc>
              <a:spcBef>
                <a:spcPct val="20000"/>
              </a:spcBef>
              <a:buClr>
                <a:schemeClr val="bg2"/>
              </a:buClr>
              <a:buSzPct val="70000"/>
              <a:buFont typeface="Wingdings" pitchFamily="2" charset="2"/>
              <a:buChar char="l"/>
            </a:pPr>
            <a:r>
              <a:rPr lang="en-US" sz="2800" dirty="0" smtClean="0"/>
              <a:t>Compression</a:t>
            </a:r>
            <a:r>
              <a:rPr lang="tr-TR" sz="2800" dirty="0" smtClean="0"/>
              <a:t> (Sıkışma)</a:t>
            </a:r>
            <a:r>
              <a:rPr lang="en-US" sz="2800" dirty="0" smtClean="0"/>
              <a:t> </a:t>
            </a:r>
            <a:r>
              <a:rPr lang="en-US" sz="2800" dirty="0"/>
              <a:t>= decrease in length by </a:t>
            </a:r>
            <a:r>
              <a:rPr lang="en-US" sz="2800" dirty="0">
                <a:latin typeface="Symbol" pitchFamily="18" charset="2"/>
              </a:rPr>
              <a:t>D</a:t>
            </a:r>
            <a:r>
              <a:rPr lang="en-US" sz="2800" dirty="0"/>
              <a:t>L and an increase in cross sectional area.</a:t>
            </a:r>
          </a:p>
        </p:txBody>
      </p:sp>
      <p:grpSp>
        <p:nvGrpSpPr>
          <p:cNvPr id="71684" name="Group 30"/>
          <p:cNvGrpSpPr>
            <a:grpSpLocks/>
          </p:cNvGrpSpPr>
          <p:nvPr/>
        </p:nvGrpSpPr>
        <p:grpSpPr bwMode="auto">
          <a:xfrm>
            <a:off x="1524000" y="3200400"/>
            <a:ext cx="5661025" cy="2286000"/>
            <a:chOff x="1488" y="1824"/>
            <a:chExt cx="3566" cy="1440"/>
          </a:xfrm>
        </p:grpSpPr>
        <p:sp>
          <p:nvSpPr>
            <p:cNvPr id="71685" name="Oval 4"/>
            <p:cNvSpPr>
              <a:spLocks noChangeArrowheads="1"/>
            </p:cNvSpPr>
            <p:nvPr/>
          </p:nvSpPr>
          <p:spPr bwMode="auto">
            <a:xfrm>
              <a:off x="1488" y="2160"/>
              <a:ext cx="384" cy="336"/>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86" name="Rectangle 5"/>
            <p:cNvSpPr>
              <a:spLocks noChangeArrowheads="1"/>
            </p:cNvSpPr>
            <p:nvPr/>
          </p:nvSpPr>
          <p:spPr bwMode="auto">
            <a:xfrm>
              <a:off x="1680" y="2160"/>
              <a:ext cx="1872" cy="336"/>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87" name="Oval 6"/>
            <p:cNvSpPr>
              <a:spLocks noChangeArrowheads="1"/>
            </p:cNvSpPr>
            <p:nvPr/>
          </p:nvSpPr>
          <p:spPr bwMode="auto">
            <a:xfrm>
              <a:off x="3408" y="2160"/>
              <a:ext cx="384" cy="336"/>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88" name="Line 7"/>
            <p:cNvSpPr>
              <a:spLocks noChangeShapeType="1"/>
            </p:cNvSpPr>
            <p:nvPr/>
          </p:nvSpPr>
          <p:spPr bwMode="auto">
            <a:xfrm>
              <a:off x="1632" y="2064"/>
              <a:ext cx="1968"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689" name="Text Box 8"/>
            <p:cNvSpPr txBox="1">
              <a:spLocks noChangeArrowheads="1"/>
            </p:cNvSpPr>
            <p:nvPr/>
          </p:nvSpPr>
          <p:spPr bwMode="auto">
            <a:xfrm>
              <a:off x="3782" y="1898"/>
              <a:ext cx="12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Rest Condition</a:t>
              </a:r>
            </a:p>
          </p:txBody>
        </p:sp>
        <p:sp>
          <p:nvSpPr>
            <p:cNvPr id="71690" name="Text Box 9"/>
            <p:cNvSpPr txBox="1">
              <a:spLocks noChangeArrowheads="1"/>
            </p:cNvSpPr>
            <p:nvPr/>
          </p:nvSpPr>
          <p:spPr bwMode="auto">
            <a:xfrm>
              <a:off x="2208" y="1824"/>
              <a:ext cx="9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L = length</a:t>
              </a:r>
            </a:p>
          </p:txBody>
        </p:sp>
        <p:sp>
          <p:nvSpPr>
            <p:cNvPr id="71691" name="Oval 10"/>
            <p:cNvSpPr>
              <a:spLocks noChangeArrowheads="1"/>
            </p:cNvSpPr>
            <p:nvPr/>
          </p:nvSpPr>
          <p:spPr bwMode="auto">
            <a:xfrm>
              <a:off x="1968" y="2832"/>
              <a:ext cx="384" cy="432"/>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92" name="Rectangle 11"/>
            <p:cNvSpPr>
              <a:spLocks noChangeArrowheads="1"/>
            </p:cNvSpPr>
            <p:nvPr/>
          </p:nvSpPr>
          <p:spPr bwMode="auto">
            <a:xfrm>
              <a:off x="2160" y="2832"/>
              <a:ext cx="1392" cy="432"/>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93" name="Oval 12"/>
            <p:cNvSpPr>
              <a:spLocks noChangeArrowheads="1"/>
            </p:cNvSpPr>
            <p:nvPr/>
          </p:nvSpPr>
          <p:spPr bwMode="auto">
            <a:xfrm>
              <a:off x="3408" y="2832"/>
              <a:ext cx="480" cy="432"/>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94" name="Line 13"/>
            <p:cNvSpPr>
              <a:spLocks noChangeShapeType="1"/>
            </p:cNvSpPr>
            <p:nvPr/>
          </p:nvSpPr>
          <p:spPr bwMode="auto">
            <a:xfrm>
              <a:off x="2064" y="2784"/>
              <a:ext cx="1632"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695" name="Text Box 14"/>
            <p:cNvSpPr txBox="1">
              <a:spLocks noChangeArrowheads="1"/>
            </p:cNvSpPr>
            <p:nvPr/>
          </p:nvSpPr>
          <p:spPr bwMode="auto">
            <a:xfrm>
              <a:off x="2208" y="2540"/>
              <a:ext cx="13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L - </a:t>
              </a:r>
              <a:r>
                <a:rPr lang="en-US" sz="2400">
                  <a:latin typeface="Symbol" pitchFamily="18" charset="2"/>
                </a:rPr>
                <a:t>D</a:t>
              </a:r>
              <a:r>
                <a:rPr lang="en-US" sz="2400">
                  <a:latin typeface="Times New Roman" pitchFamily="18" charset="0"/>
                </a:rPr>
                <a:t>L = length</a:t>
              </a:r>
            </a:p>
          </p:txBody>
        </p:sp>
        <p:sp>
          <p:nvSpPr>
            <p:cNvPr id="71696" name="Text Box 15"/>
            <p:cNvSpPr txBox="1">
              <a:spLocks noChangeArrowheads="1"/>
            </p:cNvSpPr>
            <p:nvPr/>
          </p:nvSpPr>
          <p:spPr bwMode="auto">
            <a:xfrm>
              <a:off x="3792" y="2592"/>
              <a:ext cx="11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Compression</a:t>
              </a:r>
            </a:p>
          </p:txBody>
        </p:sp>
        <p:sp>
          <p:nvSpPr>
            <p:cNvPr id="71697" name="Line 23"/>
            <p:cNvSpPr>
              <a:spLocks noChangeShapeType="1"/>
            </p:cNvSpPr>
            <p:nvPr/>
          </p:nvSpPr>
          <p:spPr bwMode="auto">
            <a:xfrm>
              <a:off x="1728" y="2496"/>
              <a:ext cx="19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698" name="Line 24"/>
            <p:cNvSpPr>
              <a:spLocks noChangeShapeType="1"/>
            </p:cNvSpPr>
            <p:nvPr/>
          </p:nvSpPr>
          <p:spPr bwMode="auto">
            <a:xfrm>
              <a:off x="1680" y="2160"/>
              <a:ext cx="19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699" name="Line 25"/>
            <p:cNvSpPr>
              <a:spLocks noChangeShapeType="1"/>
            </p:cNvSpPr>
            <p:nvPr/>
          </p:nvSpPr>
          <p:spPr bwMode="auto">
            <a:xfrm>
              <a:off x="2112" y="3264"/>
              <a:ext cx="15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00" name="Line 26"/>
            <p:cNvSpPr>
              <a:spLocks noChangeShapeType="1"/>
            </p:cNvSpPr>
            <p:nvPr/>
          </p:nvSpPr>
          <p:spPr bwMode="auto">
            <a:xfrm>
              <a:off x="2112" y="2832"/>
              <a:ext cx="15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 name="Rectangle 20"/>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56019715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85800" y="914400"/>
            <a:ext cx="7772400" cy="685800"/>
          </a:xfrm>
        </p:spPr>
        <p:txBody>
          <a:bodyPr>
            <a:normAutofit fontScale="90000"/>
          </a:bodyPr>
          <a:lstStyle/>
          <a:p>
            <a:pPr eaLnBrk="1" hangingPunct="1"/>
            <a:r>
              <a:rPr lang="en-US" smtClean="0"/>
              <a:t>Strain Gauges</a:t>
            </a:r>
          </a:p>
        </p:txBody>
      </p:sp>
      <p:sp>
        <p:nvSpPr>
          <p:cNvPr id="72707" name="Rectangle 3"/>
          <p:cNvSpPr>
            <a:spLocks noChangeArrowheads="1"/>
          </p:cNvSpPr>
          <p:nvPr/>
        </p:nvSpPr>
        <p:spPr bwMode="auto">
          <a:xfrm>
            <a:off x="685800" y="1752600"/>
            <a:ext cx="77724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90000"/>
              </a:lnSpc>
              <a:spcBef>
                <a:spcPct val="20000"/>
              </a:spcBef>
              <a:buClr>
                <a:schemeClr val="bg2"/>
              </a:buClr>
              <a:buSzPct val="70000"/>
              <a:buFont typeface="Wingdings" pitchFamily="2" charset="2"/>
              <a:buChar char="l"/>
            </a:pPr>
            <a:r>
              <a:rPr lang="en-US" sz="2800" dirty="0"/>
              <a:t>Tension </a:t>
            </a:r>
            <a:r>
              <a:rPr lang="tr-TR" sz="2800" dirty="0" smtClean="0"/>
              <a:t>(Gerilme) </a:t>
            </a:r>
            <a:r>
              <a:rPr lang="en-US" sz="2800" dirty="0" smtClean="0"/>
              <a:t>= </a:t>
            </a:r>
            <a:r>
              <a:rPr lang="en-US" sz="2800" dirty="0"/>
              <a:t>increase in length by </a:t>
            </a:r>
            <a:r>
              <a:rPr lang="en-US" sz="2800" dirty="0">
                <a:latin typeface="Symbol" pitchFamily="18" charset="2"/>
              </a:rPr>
              <a:t>D</a:t>
            </a:r>
            <a:r>
              <a:rPr lang="en-US" sz="2800" dirty="0"/>
              <a:t>L and a decrease in cross section area.</a:t>
            </a:r>
          </a:p>
        </p:txBody>
      </p:sp>
      <p:sp>
        <p:nvSpPr>
          <p:cNvPr id="72708" name="Oval 5"/>
          <p:cNvSpPr>
            <a:spLocks noChangeArrowheads="1"/>
          </p:cNvSpPr>
          <p:nvPr/>
        </p:nvSpPr>
        <p:spPr bwMode="auto">
          <a:xfrm>
            <a:off x="2057400" y="3124200"/>
            <a:ext cx="609600" cy="533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09" name="Rectangle 6"/>
          <p:cNvSpPr>
            <a:spLocks noChangeArrowheads="1"/>
          </p:cNvSpPr>
          <p:nvPr/>
        </p:nvSpPr>
        <p:spPr bwMode="auto">
          <a:xfrm>
            <a:off x="2362200" y="3124200"/>
            <a:ext cx="2971800" cy="533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0" name="Oval 7"/>
          <p:cNvSpPr>
            <a:spLocks noChangeArrowheads="1"/>
          </p:cNvSpPr>
          <p:nvPr/>
        </p:nvSpPr>
        <p:spPr bwMode="auto">
          <a:xfrm>
            <a:off x="5105400" y="3124200"/>
            <a:ext cx="609600" cy="533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1" name="Line 8"/>
          <p:cNvSpPr>
            <a:spLocks noChangeShapeType="1"/>
          </p:cNvSpPr>
          <p:nvPr/>
        </p:nvSpPr>
        <p:spPr bwMode="auto">
          <a:xfrm>
            <a:off x="2286000" y="2971800"/>
            <a:ext cx="3124200"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12" name="Text Box 9"/>
          <p:cNvSpPr txBox="1">
            <a:spLocks noChangeArrowheads="1"/>
          </p:cNvSpPr>
          <p:nvPr/>
        </p:nvSpPr>
        <p:spPr bwMode="auto">
          <a:xfrm>
            <a:off x="5699125" y="2708275"/>
            <a:ext cx="2019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Rest Condition</a:t>
            </a:r>
          </a:p>
        </p:txBody>
      </p:sp>
      <p:sp>
        <p:nvSpPr>
          <p:cNvPr id="72713" name="Text Box 10"/>
          <p:cNvSpPr txBox="1">
            <a:spLocks noChangeArrowheads="1"/>
          </p:cNvSpPr>
          <p:nvPr/>
        </p:nvSpPr>
        <p:spPr bwMode="auto">
          <a:xfrm>
            <a:off x="3200400" y="2590800"/>
            <a:ext cx="145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L = length</a:t>
            </a:r>
          </a:p>
        </p:txBody>
      </p:sp>
      <p:sp>
        <p:nvSpPr>
          <p:cNvPr id="72714" name="Line 23"/>
          <p:cNvSpPr>
            <a:spLocks noChangeShapeType="1"/>
          </p:cNvSpPr>
          <p:nvPr/>
        </p:nvSpPr>
        <p:spPr bwMode="auto">
          <a:xfrm>
            <a:off x="2438400" y="36576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15" name="Line 24"/>
          <p:cNvSpPr>
            <a:spLocks noChangeShapeType="1"/>
          </p:cNvSpPr>
          <p:nvPr/>
        </p:nvSpPr>
        <p:spPr bwMode="auto">
          <a:xfrm>
            <a:off x="2362200" y="31242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72716" name="Group 29"/>
          <p:cNvGrpSpPr>
            <a:grpSpLocks/>
          </p:cNvGrpSpPr>
          <p:nvPr/>
        </p:nvGrpSpPr>
        <p:grpSpPr bwMode="auto">
          <a:xfrm>
            <a:off x="1219200" y="3962400"/>
            <a:ext cx="5737225" cy="920750"/>
            <a:chOff x="720" y="3164"/>
            <a:chExt cx="3614" cy="580"/>
          </a:xfrm>
        </p:grpSpPr>
        <p:sp>
          <p:nvSpPr>
            <p:cNvPr id="72717" name="Text Box 17"/>
            <p:cNvSpPr txBox="1">
              <a:spLocks noChangeArrowheads="1"/>
            </p:cNvSpPr>
            <p:nvPr/>
          </p:nvSpPr>
          <p:spPr bwMode="auto">
            <a:xfrm>
              <a:off x="3600" y="3168"/>
              <a:ext cx="73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Tension</a:t>
              </a:r>
            </a:p>
          </p:txBody>
        </p:sp>
        <p:sp>
          <p:nvSpPr>
            <p:cNvPr id="72718" name="Oval 18"/>
            <p:cNvSpPr>
              <a:spLocks noChangeArrowheads="1"/>
            </p:cNvSpPr>
            <p:nvPr/>
          </p:nvSpPr>
          <p:spPr bwMode="auto">
            <a:xfrm>
              <a:off x="720" y="3456"/>
              <a:ext cx="288" cy="288"/>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9" name="Rectangle 19"/>
            <p:cNvSpPr>
              <a:spLocks noChangeArrowheads="1"/>
            </p:cNvSpPr>
            <p:nvPr/>
          </p:nvSpPr>
          <p:spPr bwMode="auto">
            <a:xfrm>
              <a:off x="864" y="3456"/>
              <a:ext cx="2544" cy="288"/>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0" name="Oval 20"/>
            <p:cNvSpPr>
              <a:spLocks noChangeArrowheads="1"/>
            </p:cNvSpPr>
            <p:nvPr/>
          </p:nvSpPr>
          <p:spPr bwMode="auto">
            <a:xfrm>
              <a:off x="3312" y="3456"/>
              <a:ext cx="288" cy="288"/>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21" name="Line 21"/>
            <p:cNvSpPr>
              <a:spLocks noChangeShapeType="1"/>
            </p:cNvSpPr>
            <p:nvPr/>
          </p:nvSpPr>
          <p:spPr bwMode="auto">
            <a:xfrm>
              <a:off x="768" y="3408"/>
              <a:ext cx="2736" cy="0"/>
            </a:xfrm>
            <a:prstGeom prst="line">
              <a:avLst/>
            </a:prstGeom>
            <a:noFill/>
            <a:ln w="9525">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22" name="Text Box 22"/>
            <p:cNvSpPr txBox="1">
              <a:spLocks noChangeArrowheads="1"/>
            </p:cNvSpPr>
            <p:nvPr/>
          </p:nvSpPr>
          <p:spPr bwMode="auto">
            <a:xfrm>
              <a:off x="2016" y="3164"/>
              <a:ext cx="135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L + </a:t>
              </a:r>
              <a:r>
                <a:rPr lang="en-US" sz="2400">
                  <a:latin typeface="Symbol" pitchFamily="18" charset="2"/>
                </a:rPr>
                <a:t>D</a:t>
              </a:r>
              <a:r>
                <a:rPr lang="en-US" sz="2400">
                  <a:latin typeface="Times New Roman" pitchFamily="18" charset="0"/>
                </a:rPr>
                <a:t>L = length</a:t>
              </a:r>
            </a:p>
          </p:txBody>
        </p:sp>
        <p:sp>
          <p:nvSpPr>
            <p:cNvPr id="72723" name="Line 27"/>
            <p:cNvSpPr>
              <a:spLocks noChangeShapeType="1"/>
            </p:cNvSpPr>
            <p:nvPr/>
          </p:nvSpPr>
          <p:spPr bwMode="auto">
            <a:xfrm>
              <a:off x="864" y="3744"/>
              <a:ext cx="25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724" name="Line 28"/>
            <p:cNvSpPr>
              <a:spLocks noChangeShapeType="1"/>
            </p:cNvSpPr>
            <p:nvPr/>
          </p:nvSpPr>
          <p:spPr bwMode="auto">
            <a:xfrm>
              <a:off x="864" y="3456"/>
              <a:ext cx="25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 name="Rectangle 20"/>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027868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tr-TR" dirty="0" smtClean="0"/>
              <a:t>Hata: ölçülen değerle gerçek değ</a:t>
            </a:r>
            <a:r>
              <a:rPr lang="en-US" dirty="0" smtClean="0"/>
              <a:t>e</a:t>
            </a:r>
            <a:r>
              <a:rPr lang="tr-TR" dirty="0" smtClean="0"/>
              <a:t>r arasındaki fark</a:t>
            </a:r>
          </a:p>
          <a:p>
            <a:r>
              <a:rPr lang="tr-TR" dirty="0" smtClean="0"/>
              <a:t>5 tip hata kaynağı</a:t>
            </a:r>
          </a:p>
          <a:p>
            <a:pPr lvl="1"/>
            <a:r>
              <a:rPr lang="tr-TR" dirty="0" smtClean="0"/>
              <a:t>Yerleştirme hatası: algılayıcının yerleştirilmesi anında oluşur </a:t>
            </a:r>
          </a:p>
          <a:p>
            <a:pPr lvl="1"/>
            <a:r>
              <a:rPr lang="tr-TR" dirty="0" smtClean="0"/>
              <a:t>Uygulama hatası: kullanıcı hataları</a:t>
            </a:r>
          </a:p>
          <a:p>
            <a:pPr lvl="1"/>
            <a:r>
              <a:rPr lang="tr-TR" dirty="0" smtClean="0"/>
              <a:t>Karakteristik (özellik) hatası: cihazın bağıl hataları</a:t>
            </a:r>
          </a:p>
          <a:p>
            <a:pPr lvl="1"/>
            <a:r>
              <a:rPr lang="tr-TR" dirty="0" smtClean="0"/>
              <a:t>Dinamik hata: çoğu cihazlar statik konumda kalibre edilmiştir. Bir termistörde değer okuyacaksanız onun ortamla aynı sıcaklığa gelmesini beklemelisiniz</a:t>
            </a:r>
          </a:p>
          <a:p>
            <a:pPr lvl="1"/>
            <a:r>
              <a:rPr lang="tr-TR" dirty="0" smtClean="0"/>
              <a:t>Çevresel hata: sıcaklık, nem gibi çevresel etkenlerden oluşan hatalar</a:t>
            </a:r>
            <a:endParaRPr lang="en-US" dirty="0"/>
          </a:p>
        </p:txBody>
      </p:sp>
      <p:sp>
        <p:nvSpPr>
          <p:cNvPr id="3" name="Slide Number Placeholder 2"/>
          <p:cNvSpPr>
            <a:spLocks noGrp="1"/>
          </p:cNvSpPr>
          <p:nvPr>
            <p:ph type="sldNum" sz="quarter" idx="12"/>
          </p:nvPr>
        </p:nvSpPr>
        <p:spPr/>
        <p:txBody>
          <a:bodyPr/>
          <a:lstStyle/>
          <a:p>
            <a:fld id="{94F95399-64A8-43B0-A5C5-2D48ACAF8409}" type="slidenum">
              <a:rPr lang="tr-TR" smtClean="0"/>
              <a:t>6</a:t>
            </a:fld>
            <a:endParaRPr lang="tr-TR"/>
          </a:p>
        </p:txBody>
      </p:sp>
      <p:sp>
        <p:nvSpPr>
          <p:cNvPr id="4" name="Title 3"/>
          <p:cNvSpPr>
            <a:spLocks noGrp="1"/>
          </p:cNvSpPr>
          <p:nvPr>
            <p:ph type="title"/>
          </p:nvPr>
        </p:nvSpPr>
        <p:spPr/>
        <p:txBody>
          <a:bodyPr/>
          <a:lstStyle/>
          <a:p>
            <a:r>
              <a:rPr lang="tr-TR" dirty="0" smtClean="0"/>
              <a:t>Algılayıcı Hata Kaynakları</a:t>
            </a:r>
            <a:endParaRPr lang="en-US" dirty="0"/>
          </a:p>
        </p:txBody>
      </p:sp>
      <p:sp>
        <p:nvSpPr>
          <p:cNvPr id="5" name="Rectangle 4"/>
          <p:cNvSpPr>
            <a:spLocks noChangeArrowheads="1"/>
          </p:cNvSpPr>
          <p:nvPr/>
        </p:nvSpPr>
        <p:spPr bwMode="auto">
          <a:xfrm>
            <a:off x="468313" y="11430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6" name="Curved Up Arrow 5">
            <a:hlinkClick r:id="rId2" action="ppaction://hlinksldjump"/>
          </p:cNvPr>
          <p:cNvSpPr/>
          <p:nvPr/>
        </p:nvSpPr>
        <p:spPr>
          <a:xfrm>
            <a:off x="7020272" y="5835185"/>
            <a:ext cx="1224136" cy="43204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07287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z="3200" smtClean="0"/>
              <a:t>Resistance of a metallic bar is given in length and area</a:t>
            </a:r>
          </a:p>
        </p:txBody>
      </p:sp>
      <p:sp>
        <p:nvSpPr>
          <p:cNvPr id="73731" name="Rectangle 3"/>
          <p:cNvSpPr>
            <a:spLocks noGrp="1" noChangeArrowheads="1"/>
          </p:cNvSpPr>
          <p:nvPr>
            <p:ph type="body" idx="1"/>
          </p:nvPr>
        </p:nvSpPr>
        <p:spPr>
          <a:xfrm>
            <a:off x="838200" y="3429000"/>
            <a:ext cx="7696200" cy="2667000"/>
          </a:xfrm>
        </p:spPr>
        <p:txBody>
          <a:bodyPr>
            <a:normAutofit fontScale="92500"/>
          </a:bodyPr>
          <a:lstStyle/>
          <a:p>
            <a:pPr lvl="1" eaLnBrk="1" hangingPunct="1"/>
            <a:r>
              <a:rPr lang="en-US" sz="3000" smtClean="0">
                <a:cs typeface="Times New Roman" pitchFamily="18" charset="0"/>
              </a:rPr>
              <a:t>where</a:t>
            </a:r>
            <a:r>
              <a:rPr lang="en-US" smtClean="0">
                <a:cs typeface="Times New Roman" pitchFamily="18" charset="0"/>
              </a:rPr>
              <a:t>  </a:t>
            </a:r>
          </a:p>
          <a:p>
            <a:pPr lvl="2" eaLnBrk="1" hangingPunct="1"/>
            <a:r>
              <a:rPr lang="en-US" sz="2400" smtClean="0">
                <a:cs typeface="Times New Roman" pitchFamily="18" charset="0"/>
              </a:rPr>
              <a:t>R  = Resistance units = ohms (</a:t>
            </a:r>
            <a:r>
              <a:rPr lang="el-GR" sz="2400" smtClean="0">
                <a:cs typeface="Times New Roman" pitchFamily="18" charset="0"/>
              </a:rPr>
              <a:t>Ώ</a:t>
            </a:r>
            <a:r>
              <a:rPr lang="en-US" sz="2400" smtClean="0">
                <a:cs typeface="Times New Roman" pitchFamily="18" charset="0"/>
              </a:rPr>
              <a:t>)</a:t>
            </a:r>
          </a:p>
          <a:p>
            <a:pPr lvl="2" eaLnBrk="1" hangingPunct="1"/>
            <a:r>
              <a:rPr lang="el-GR" sz="2400" smtClean="0">
                <a:cs typeface="Times New Roman" pitchFamily="18" charset="0"/>
              </a:rPr>
              <a:t>ρ</a:t>
            </a:r>
            <a:r>
              <a:rPr lang="en-US" sz="2400" smtClean="0">
                <a:cs typeface="Times New Roman" pitchFamily="18" charset="0"/>
              </a:rPr>
              <a:t> =  resistivity constant unique to type of material used  in bar units = ohm meter (</a:t>
            </a:r>
            <a:r>
              <a:rPr lang="el-GR" sz="2400" smtClean="0">
                <a:cs typeface="Times New Roman" pitchFamily="18" charset="0"/>
              </a:rPr>
              <a:t>Ώ</a:t>
            </a:r>
            <a:r>
              <a:rPr lang="en-US" sz="2400" smtClean="0">
                <a:cs typeface="Times New Roman" pitchFamily="18" charset="0"/>
              </a:rPr>
              <a:t>m)</a:t>
            </a:r>
          </a:p>
          <a:p>
            <a:pPr lvl="2" eaLnBrk="1" hangingPunct="1"/>
            <a:r>
              <a:rPr lang="en-US" sz="2400" smtClean="0">
                <a:cs typeface="Times New Roman" pitchFamily="18" charset="0"/>
              </a:rPr>
              <a:t>L = length in meters (m)</a:t>
            </a:r>
          </a:p>
          <a:p>
            <a:pPr lvl="2" eaLnBrk="1" hangingPunct="1"/>
            <a:r>
              <a:rPr lang="en-US" sz="2400" smtClean="0">
                <a:cs typeface="Times New Roman" pitchFamily="18" charset="0"/>
              </a:rPr>
              <a:t>A = Cross sectional area in meters</a:t>
            </a:r>
            <a:r>
              <a:rPr lang="en-US" sz="2400" baseline="30000" smtClean="0">
                <a:cs typeface="Times New Roman" pitchFamily="18" charset="0"/>
              </a:rPr>
              <a:t>2 </a:t>
            </a:r>
            <a:r>
              <a:rPr lang="en-US" sz="2400" smtClean="0">
                <a:cs typeface="Times New Roman" pitchFamily="18" charset="0"/>
              </a:rPr>
              <a:t>(m</a:t>
            </a:r>
            <a:r>
              <a:rPr lang="en-US" sz="2400" baseline="30000" smtClean="0">
                <a:cs typeface="Times New Roman" pitchFamily="18" charset="0"/>
              </a:rPr>
              <a:t>2</a:t>
            </a:r>
            <a:r>
              <a:rPr lang="en-US" sz="2400" smtClean="0">
                <a:cs typeface="Times New Roman" pitchFamily="18" charset="0"/>
              </a:rPr>
              <a:t> )</a:t>
            </a:r>
          </a:p>
        </p:txBody>
      </p:sp>
      <p:sp>
        <p:nvSpPr>
          <p:cNvPr id="7373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nvGrpSpPr>
          <p:cNvPr id="73733" name="Group 5"/>
          <p:cNvGrpSpPr>
            <a:grpSpLocks/>
          </p:cNvGrpSpPr>
          <p:nvPr/>
        </p:nvGrpSpPr>
        <p:grpSpPr bwMode="auto">
          <a:xfrm>
            <a:off x="2971800" y="1981200"/>
            <a:ext cx="2362200" cy="1447800"/>
            <a:chOff x="480" y="1488"/>
            <a:chExt cx="720" cy="516"/>
          </a:xfrm>
        </p:grpSpPr>
        <p:graphicFrame>
          <p:nvGraphicFramePr>
            <p:cNvPr id="73734" name="Object 6"/>
            <p:cNvGraphicFramePr>
              <a:graphicFrameLocks noChangeAspect="1"/>
            </p:cNvGraphicFramePr>
            <p:nvPr/>
          </p:nvGraphicFramePr>
          <p:xfrm>
            <a:off x="480" y="1488"/>
            <a:ext cx="720" cy="516"/>
          </p:xfrm>
          <a:graphic>
            <a:graphicData uri="http://schemas.openxmlformats.org/presentationml/2006/ole">
              <mc:AlternateContent xmlns:mc="http://schemas.openxmlformats.org/markup-compatibility/2006">
                <mc:Choice xmlns:v="urn:schemas-microsoft-com:vml" Requires="v">
                  <p:oleObj spid="_x0000_s63498" name="Equation" r:id="rId3" imgW="634725" imgH="457002" progId="Equation.3">
                    <p:embed/>
                  </p:oleObj>
                </mc:Choice>
                <mc:Fallback>
                  <p:oleObj name="Equation" r:id="rId3" imgW="634725" imgH="457002"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 y="1488"/>
                          <a:ext cx="720" cy="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3735" name="Line 7"/>
            <p:cNvSpPr>
              <a:spLocks noChangeShapeType="1"/>
            </p:cNvSpPr>
            <p:nvPr/>
          </p:nvSpPr>
          <p:spPr bwMode="auto">
            <a:xfrm>
              <a:off x="864"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8" name="Rectangle 7"/>
          <p:cNvSpPr>
            <a:spLocks noChangeArrowheads="1"/>
          </p:cNvSpPr>
          <p:nvPr/>
        </p:nvSpPr>
        <p:spPr bwMode="auto">
          <a:xfrm>
            <a:off x="468313" y="155679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7388239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09600" y="457200"/>
            <a:ext cx="7772400" cy="1143000"/>
          </a:xfrm>
        </p:spPr>
        <p:txBody>
          <a:bodyPr/>
          <a:lstStyle/>
          <a:p>
            <a:pPr eaLnBrk="1" hangingPunct="1"/>
            <a:r>
              <a:rPr lang="en-US" sz="3200" smtClean="0"/>
              <a:t>Resistance of a metallic bar is given in length and area</a:t>
            </a:r>
          </a:p>
        </p:txBody>
      </p:sp>
      <p:sp>
        <p:nvSpPr>
          <p:cNvPr id="74755" name="Rectangle 3"/>
          <p:cNvSpPr>
            <a:spLocks noGrp="1" noChangeArrowheads="1"/>
          </p:cNvSpPr>
          <p:nvPr>
            <p:ph type="body" sz="half" idx="1"/>
          </p:nvPr>
        </p:nvSpPr>
        <p:spPr>
          <a:xfrm>
            <a:off x="304800" y="1828800"/>
            <a:ext cx="8305800" cy="1295400"/>
          </a:xfrm>
        </p:spPr>
        <p:txBody>
          <a:bodyPr/>
          <a:lstStyle/>
          <a:p>
            <a:pPr eaLnBrk="1" hangingPunct="1"/>
            <a:r>
              <a:rPr lang="en-US" sz="2700" smtClean="0">
                <a:cs typeface="Times New Roman" pitchFamily="18" charset="0"/>
              </a:rPr>
              <a:t>Example: </a:t>
            </a:r>
            <a:r>
              <a:rPr lang="en-US" sz="2000" smtClean="0">
                <a:cs typeface="Times New Roman" pitchFamily="18" charset="0"/>
              </a:rPr>
              <a:t>find the resistance of a copper bar that has a cross sectional area of 0.5 mm</a:t>
            </a:r>
            <a:r>
              <a:rPr lang="en-US" sz="2000" baseline="30000" smtClean="0">
                <a:cs typeface="Times New Roman" pitchFamily="18" charset="0"/>
              </a:rPr>
              <a:t>2 </a:t>
            </a:r>
            <a:r>
              <a:rPr lang="en-US" sz="2000" smtClean="0">
                <a:cs typeface="Times New Roman" pitchFamily="18" charset="0"/>
              </a:rPr>
              <a:t>and a length = 250 mm note the resistivity of copper is 1.7 x 10</a:t>
            </a:r>
            <a:r>
              <a:rPr lang="en-US" sz="2000" baseline="30000" smtClean="0">
                <a:cs typeface="Times New Roman" pitchFamily="18" charset="0"/>
              </a:rPr>
              <a:t>-8</a:t>
            </a:r>
            <a:r>
              <a:rPr lang="el-GR" sz="2000" smtClean="0">
                <a:cs typeface="Times New Roman" pitchFamily="18" charset="0"/>
              </a:rPr>
              <a:t>Ώ</a:t>
            </a:r>
            <a:r>
              <a:rPr lang="en-US" sz="2000" smtClean="0">
                <a:cs typeface="Times New Roman" pitchFamily="18" charset="0"/>
              </a:rPr>
              <a:t>m</a:t>
            </a:r>
          </a:p>
          <a:p>
            <a:pPr eaLnBrk="1" hangingPunct="1"/>
            <a:endParaRPr lang="en-US" sz="2000" smtClean="0">
              <a:cs typeface="Times New Roman" pitchFamily="18" charset="0"/>
            </a:endParaRPr>
          </a:p>
        </p:txBody>
      </p:sp>
      <p:sp>
        <p:nvSpPr>
          <p:cNvPr id="7475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4757" name="Object 10"/>
          <p:cNvGraphicFramePr>
            <a:graphicFrameLocks noGrp="1" noChangeAspect="1"/>
          </p:cNvGraphicFramePr>
          <p:nvPr>
            <p:ph sz="half" idx="2"/>
          </p:nvPr>
        </p:nvGraphicFramePr>
        <p:xfrm>
          <a:off x="457200" y="3276600"/>
          <a:ext cx="7924800" cy="1987550"/>
        </p:xfrm>
        <a:graphic>
          <a:graphicData uri="http://schemas.openxmlformats.org/presentationml/2006/ole">
            <mc:AlternateContent xmlns:mc="http://schemas.openxmlformats.org/markup-compatibility/2006">
              <mc:Choice xmlns:v="urn:schemas-microsoft-com:vml" Requires="v">
                <p:oleObj spid="_x0000_s64522" name="Equation" r:id="rId3" imgW="3746500" imgH="939800" progId="Equation.3">
                  <p:embed/>
                </p:oleObj>
              </mc:Choice>
              <mc:Fallback>
                <p:oleObj name="Equation" r:id="rId3" imgW="3746500" imgH="93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276600"/>
                        <a:ext cx="7924800" cy="198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Rectangle 5"/>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68602421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7772400" cy="1143000"/>
          </a:xfrm>
        </p:spPr>
        <p:txBody>
          <a:bodyPr/>
          <a:lstStyle/>
          <a:p>
            <a:pPr eaLnBrk="1" hangingPunct="1"/>
            <a:r>
              <a:rPr lang="en-US" smtClean="0"/>
              <a:t>Piezoresistivity</a:t>
            </a:r>
          </a:p>
        </p:txBody>
      </p:sp>
      <p:sp>
        <p:nvSpPr>
          <p:cNvPr id="75779" name="Rectangle 3"/>
          <p:cNvSpPr>
            <a:spLocks noGrp="1" noChangeArrowheads="1"/>
          </p:cNvSpPr>
          <p:nvPr>
            <p:ph type="body" sz="half" idx="1"/>
          </p:nvPr>
        </p:nvSpPr>
        <p:spPr>
          <a:xfrm>
            <a:off x="468313" y="1828800"/>
            <a:ext cx="8218487" cy="4114800"/>
          </a:xfrm>
        </p:spPr>
        <p:txBody>
          <a:bodyPr/>
          <a:lstStyle/>
          <a:p>
            <a:pPr eaLnBrk="1" hangingPunct="1"/>
            <a:r>
              <a:rPr lang="en-US" sz="2700" dirty="0" err="1" smtClean="0"/>
              <a:t>Piezoresistivity</a:t>
            </a:r>
            <a:r>
              <a:rPr lang="en-US" sz="2700" dirty="0" smtClean="0"/>
              <a:t> = change in resistance for a given change in size and shape denoted as h</a:t>
            </a:r>
          </a:p>
          <a:p>
            <a:pPr eaLnBrk="1" hangingPunct="1"/>
            <a:endParaRPr lang="en-US" sz="2700" dirty="0" smtClean="0"/>
          </a:p>
          <a:p>
            <a:pPr eaLnBrk="1" hangingPunct="1"/>
            <a:r>
              <a:rPr lang="en-US" sz="2700" dirty="0" smtClean="0"/>
              <a:t>Resistance in tension =</a:t>
            </a:r>
          </a:p>
          <a:p>
            <a:pPr eaLnBrk="1" hangingPunct="1"/>
            <a:endParaRPr lang="en-US" sz="2700" dirty="0" smtClean="0"/>
          </a:p>
          <a:p>
            <a:pPr eaLnBrk="1" hangingPunct="1"/>
            <a:r>
              <a:rPr lang="en-US" sz="2700" dirty="0" smtClean="0"/>
              <a:t>Resistance increases in tension</a:t>
            </a:r>
          </a:p>
          <a:p>
            <a:pPr lvl="2" eaLnBrk="1" hangingPunct="1">
              <a:buFontTx/>
              <a:buNone/>
            </a:pPr>
            <a:r>
              <a:rPr lang="en-US" sz="2400" dirty="0" smtClean="0"/>
              <a:t>L = length; </a:t>
            </a:r>
            <a:r>
              <a:rPr lang="el-GR" sz="2400" dirty="0" smtClean="0">
                <a:cs typeface="Times New Roman" pitchFamily="18" charset="0"/>
              </a:rPr>
              <a:t>Δ</a:t>
            </a:r>
            <a:r>
              <a:rPr lang="en-US" sz="2400" dirty="0" smtClean="0">
                <a:cs typeface="Times New Roman" pitchFamily="18" charset="0"/>
              </a:rPr>
              <a:t>L = change in L; </a:t>
            </a:r>
            <a:r>
              <a:rPr lang="el-GR" sz="2400" dirty="0" smtClean="0">
                <a:cs typeface="Times New Roman" pitchFamily="18" charset="0"/>
              </a:rPr>
              <a:t>ρ</a:t>
            </a:r>
            <a:r>
              <a:rPr lang="en-US" sz="2400" dirty="0" smtClean="0">
                <a:cs typeface="Times New Roman" pitchFamily="18" charset="0"/>
              </a:rPr>
              <a:t> = resistivity </a:t>
            </a:r>
            <a:endParaRPr lang="el-GR" sz="2400" dirty="0" smtClean="0">
              <a:cs typeface="Times New Roman" pitchFamily="18" charset="0"/>
            </a:endParaRPr>
          </a:p>
          <a:p>
            <a:pPr lvl="2" eaLnBrk="1" hangingPunct="1">
              <a:buFontTx/>
              <a:buNone/>
            </a:pPr>
            <a:r>
              <a:rPr lang="en-US" sz="2400" dirty="0" smtClean="0">
                <a:cs typeface="Times New Roman" pitchFamily="18" charset="0"/>
              </a:rPr>
              <a:t>A = Area; </a:t>
            </a:r>
            <a:r>
              <a:rPr lang="el-GR" sz="2400" dirty="0" smtClean="0">
                <a:cs typeface="Times New Roman" pitchFamily="18" charset="0"/>
              </a:rPr>
              <a:t>Δ</a:t>
            </a:r>
            <a:r>
              <a:rPr lang="en-US" sz="2400" dirty="0" smtClean="0">
                <a:cs typeface="Times New Roman" pitchFamily="18" charset="0"/>
              </a:rPr>
              <a:t>A = change in A</a:t>
            </a:r>
            <a:endParaRPr lang="el-GR" sz="2400" dirty="0" smtClean="0">
              <a:cs typeface="Times New Roman" pitchFamily="18" charset="0"/>
            </a:endParaRPr>
          </a:p>
        </p:txBody>
      </p:sp>
      <p:graphicFrame>
        <p:nvGraphicFramePr>
          <p:cNvPr id="75780" name="Object 8"/>
          <p:cNvGraphicFramePr>
            <a:graphicFrameLocks noGrp="1" noChangeAspect="1"/>
          </p:cNvGraphicFramePr>
          <p:nvPr>
            <p:ph sz="quarter" idx="2"/>
            <p:extLst>
              <p:ext uri="{D42A27DB-BD31-4B8C-83A1-F6EECF244321}">
                <p14:modId xmlns:p14="http://schemas.microsoft.com/office/powerpoint/2010/main" val="4144409059"/>
              </p:ext>
            </p:extLst>
          </p:nvPr>
        </p:nvGraphicFramePr>
        <p:xfrm>
          <a:off x="5019947" y="2924944"/>
          <a:ext cx="2792413" cy="979487"/>
        </p:xfrm>
        <a:graphic>
          <a:graphicData uri="http://schemas.openxmlformats.org/presentationml/2006/ole">
            <mc:AlternateContent xmlns:mc="http://schemas.openxmlformats.org/markup-compatibility/2006">
              <mc:Choice xmlns:v="urn:schemas-microsoft-com:vml" Requires="v">
                <p:oleObj spid="_x0000_s65546" name="Equation" r:id="rId3" imgW="1231366" imgH="431613" progId="Equation.3">
                  <p:embed/>
                </p:oleObj>
              </mc:Choice>
              <mc:Fallback>
                <p:oleObj name="Equation" r:id="rId3" imgW="1231366" imgH="43161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9947" y="2924944"/>
                        <a:ext cx="2792413" cy="97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578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5782" name="Rectangle 7"/>
          <p:cNvSpPr>
            <a:spLocks noChangeArrowheads="1"/>
          </p:cNvSpPr>
          <p:nvPr/>
        </p:nvSpPr>
        <p:spPr bwMode="auto">
          <a:xfrm>
            <a:off x="609600" y="41910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bg2"/>
              </a:buClr>
              <a:buSzPct val="70000"/>
              <a:buFont typeface="Wingdings" pitchFamily="2" charset="2"/>
              <a:buChar char="l"/>
            </a:pPr>
            <a:endParaRPr lang="en-US" sz="3100"/>
          </a:p>
        </p:txBody>
      </p:sp>
      <p:sp>
        <p:nvSpPr>
          <p:cNvPr id="75783" name="Line 13"/>
          <p:cNvSpPr>
            <a:spLocks noChangeShapeType="1"/>
          </p:cNvSpPr>
          <p:nvPr/>
        </p:nvSpPr>
        <p:spPr bwMode="auto">
          <a:xfrm>
            <a:off x="6019800" y="2667000"/>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Rectangle 7"/>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7903763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body" sz="half" idx="1"/>
          </p:nvPr>
        </p:nvSpPr>
        <p:spPr>
          <a:xfrm>
            <a:off x="685800" y="1828800"/>
            <a:ext cx="8001000" cy="3429000"/>
          </a:xfrm>
        </p:spPr>
        <p:txBody>
          <a:bodyPr/>
          <a:lstStyle/>
          <a:p>
            <a:pPr eaLnBrk="1" hangingPunct="1"/>
            <a:endParaRPr lang="en-US" sz="2800" dirty="0" smtClean="0"/>
          </a:p>
          <a:p>
            <a:pPr eaLnBrk="1" hangingPunct="1"/>
            <a:r>
              <a:rPr lang="en-US" sz="2800" dirty="0" smtClean="0"/>
              <a:t>Resistance in compression = </a:t>
            </a:r>
          </a:p>
          <a:p>
            <a:pPr eaLnBrk="1" hangingPunct="1"/>
            <a:endParaRPr lang="en-US" sz="2800" dirty="0" smtClean="0"/>
          </a:p>
          <a:p>
            <a:pPr eaLnBrk="1" hangingPunct="1"/>
            <a:r>
              <a:rPr lang="en-US" sz="2800" dirty="0" smtClean="0"/>
              <a:t>Resistance decreases in compression</a:t>
            </a:r>
          </a:p>
          <a:p>
            <a:pPr lvl="2" eaLnBrk="1" hangingPunct="1">
              <a:buFontTx/>
              <a:buNone/>
            </a:pPr>
            <a:r>
              <a:rPr lang="en-US" sz="2400" dirty="0" smtClean="0"/>
              <a:t>L = length; </a:t>
            </a:r>
            <a:r>
              <a:rPr lang="el-GR" sz="2400" dirty="0" smtClean="0">
                <a:cs typeface="Times New Roman" pitchFamily="18" charset="0"/>
              </a:rPr>
              <a:t>Δ</a:t>
            </a:r>
            <a:r>
              <a:rPr lang="en-US" sz="2400" dirty="0" smtClean="0">
                <a:cs typeface="Times New Roman" pitchFamily="18" charset="0"/>
              </a:rPr>
              <a:t>L = change in L; </a:t>
            </a:r>
            <a:r>
              <a:rPr lang="el-GR" sz="2400" dirty="0" smtClean="0">
                <a:cs typeface="Times New Roman" pitchFamily="18" charset="0"/>
              </a:rPr>
              <a:t>ρ</a:t>
            </a:r>
            <a:r>
              <a:rPr lang="en-US" sz="2400" dirty="0" smtClean="0">
                <a:cs typeface="Times New Roman" pitchFamily="18" charset="0"/>
              </a:rPr>
              <a:t> = resistivity </a:t>
            </a:r>
          </a:p>
          <a:p>
            <a:pPr lvl="2" eaLnBrk="1" hangingPunct="1">
              <a:buFontTx/>
              <a:buNone/>
            </a:pPr>
            <a:r>
              <a:rPr lang="en-US" sz="2400" dirty="0" smtClean="0">
                <a:cs typeface="Times New Roman" pitchFamily="18" charset="0"/>
              </a:rPr>
              <a:t>A = Area; </a:t>
            </a:r>
            <a:r>
              <a:rPr lang="el-GR" sz="2400" dirty="0" smtClean="0">
                <a:cs typeface="Times New Roman" pitchFamily="18" charset="0"/>
              </a:rPr>
              <a:t>Δ</a:t>
            </a:r>
            <a:r>
              <a:rPr lang="en-US" sz="2400" dirty="0" smtClean="0">
                <a:cs typeface="Times New Roman" pitchFamily="18" charset="0"/>
              </a:rPr>
              <a:t>A = change in A</a:t>
            </a:r>
            <a:endParaRPr lang="el-GR" sz="2400" dirty="0" smtClean="0">
              <a:cs typeface="Times New Roman" pitchFamily="18" charset="0"/>
            </a:endParaRPr>
          </a:p>
          <a:p>
            <a:pPr eaLnBrk="1" hangingPunct="1">
              <a:buFont typeface="Wingdings" pitchFamily="2" charset="2"/>
              <a:buNone/>
            </a:pPr>
            <a:endParaRPr lang="el-GR" sz="2400" dirty="0" smtClean="0">
              <a:cs typeface="Times New Roman" pitchFamily="18" charset="0"/>
            </a:endParaRPr>
          </a:p>
        </p:txBody>
      </p:sp>
      <p:sp>
        <p:nvSpPr>
          <p:cNvPr id="7680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6804" name="Rectangle 6"/>
          <p:cNvSpPr>
            <a:spLocks noChangeArrowheads="1"/>
          </p:cNvSpPr>
          <p:nvPr/>
        </p:nvSpPr>
        <p:spPr bwMode="auto">
          <a:xfrm>
            <a:off x="609600" y="41910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bg2"/>
              </a:buClr>
              <a:buSzPct val="70000"/>
              <a:buFont typeface="Wingdings" pitchFamily="2" charset="2"/>
              <a:buChar char="l"/>
            </a:pPr>
            <a:endParaRPr lang="en-US" sz="3100"/>
          </a:p>
        </p:txBody>
      </p:sp>
      <p:graphicFrame>
        <p:nvGraphicFramePr>
          <p:cNvPr id="76805" name="Object 7"/>
          <p:cNvGraphicFramePr>
            <a:graphicFrameLocks noGrp="1" noChangeAspect="1"/>
          </p:cNvGraphicFramePr>
          <p:nvPr>
            <p:ph sz="quarter" idx="3"/>
            <p:extLst>
              <p:ext uri="{D42A27DB-BD31-4B8C-83A1-F6EECF244321}">
                <p14:modId xmlns:p14="http://schemas.microsoft.com/office/powerpoint/2010/main" val="2581369116"/>
              </p:ext>
            </p:extLst>
          </p:nvPr>
        </p:nvGraphicFramePr>
        <p:xfrm>
          <a:off x="6156176" y="2081535"/>
          <a:ext cx="2819400" cy="987425"/>
        </p:xfrm>
        <a:graphic>
          <a:graphicData uri="http://schemas.openxmlformats.org/presentationml/2006/ole">
            <mc:AlternateContent xmlns:mc="http://schemas.openxmlformats.org/markup-compatibility/2006">
              <mc:Choice xmlns:v="urn:schemas-microsoft-com:vml" Requires="v">
                <p:oleObj spid="_x0000_s66570" name="Equation" r:id="rId3" imgW="1231366" imgH="431613" progId="Equation.3">
                  <p:embed/>
                </p:oleObj>
              </mc:Choice>
              <mc:Fallback>
                <p:oleObj name="Equation" r:id="rId3" imgW="1231366" imgH="43161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2081535"/>
                        <a:ext cx="28194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902542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09600" y="0"/>
            <a:ext cx="7772400" cy="1143000"/>
          </a:xfrm>
        </p:spPr>
        <p:txBody>
          <a:bodyPr/>
          <a:lstStyle/>
          <a:p>
            <a:pPr eaLnBrk="1" hangingPunct="1"/>
            <a:r>
              <a:rPr lang="en-US" smtClean="0"/>
              <a:t>Example of Piezoresistivity</a:t>
            </a:r>
          </a:p>
        </p:txBody>
      </p:sp>
      <p:sp>
        <p:nvSpPr>
          <p:cNvPr id="77827" name="Rectangle 3"/>
          <p:cNvSpPr>
            <a:spLocks noGrp="1" noChangeArrowheads="1"/>
          </p:cNvSpPr>
          <p:nvPr>
            <p:ph type="body" sz="half" idx="1"/>
          </p:nvPr>
        </p:nvSpPr>
        <p:spPr>
          <a:xfrm>
            <a:off x="457200" y="1628800"/>
            <a:ext cx="8229600" cy="3888432"/>
          </a:xfrm>
        </p:spPr>
        <p:txBody>
          <a:bodyPr>
            <a:normAutofit/>
          </a:bodyPr>
          <a:lstStyle/>
          <a:p>
            <a:pPr eaLnBrk="1" hangingPunct="1">
              <a:lnSpc>
                <a:spcPct val="90000"/>
              </a:lnSpc>
            </a:pPr>
            <a:r>
              <a:rPr lang="en-US" sz="2800" dirty="0" smtClean="0"/>
              <a:t>Thin wire has a length of 30 mm and a cross sectional area of 0.01 mm</a:t>
            </a:r>
            <a:r>
              <a:rPr lang="en-US" sz="2800" baseline="30000" dirty="0" smtClean="0"/>
              <a:t>2</a:t>
            </a:r>
            <a:r>
              <a:rPr lang="en-US" sz="2800" dirty="0" smtClean="0"/>
              <a:t> and a resistance of 1.5</a:t>
            </a:r>
            <a:r>
              <a:rPr lang="el-GR" sz="2800" dirty="0" smtClean="0">
                <a:cs typeface="Times New Roman" pitchFamily="18" charset="0"/>
              </a:rPr>
              <a:t>Ώ</a:t>
            </a:r>
            <a:r>
              <a:rPr lang="en-US" sz="2800" dirty="0" smtClean="0">
                <a:cs typeface="Times New Roman" pitchFamily="18" charset="0"/>
              </a:rPr>
              <a:t>.  </a:t>
            </a:r>
          </a:p>
          <a:p>
            <a:pPr eaLnBrk="1" hangingPunct="1">
              <a:lnSpc>
                <a:spcPct val="90000"/>
              </a:lnSpc>
            </a:pPr>
            <a:r>
              <a:rPr lang="en-US" sz="2800" dirty="0" smtClean="0">
                <a:cs typeface="Times New Roman" pitchFamily="18" charset="0"/>
              </a:rPr>
              <a:t>A force is applied to the wire that increases the length by 10 mm and decreases cross sectional area by 0.0027 mm</a:t>
            </a:r>
            <a:r>
              <a:rPr lang="en-US" sz="2800" baseline="30000" dirty="0" smtClean="0">
                <a:cs typeface="Times New Roman" pitchFamily="18" charset="0"/>
              </a:rPr>
              <a:t>2</a:t>
            </a:r>
            <a:r>
              <a:rPr lang="en-US" sz="2800" dirty="0" smtClean="0">
                <a:cs typeface="Times New Roman" pitchFamily="18" charset="0"/>
              </a:rPr>
              <a:t> </a:t>
            </a:r>
          </a:p>
          <a:p>
            <a:pPr eaLnBrk="1" hangingPunct="1">
              <a:lnSpc>
                <a:spcPct val="90000"/>
              </a:lnSpc>
            </a:pPr>
            <a:r>
              <a:rPr lang="en-US" sz="2800" dirty="0" smtClean="0">
                <a:cs typeface="Times New Roman" pitchFamily="18" charset="0"/>
              </a:rPr>
              <a:t>Find the change in resistance h.  </a:t>
            </a:r>
          </a:p>
          <a:p>
            <a:pPr lvl="1" eaLnBrk="1" hangingPunct="1">
              <a:lnSpc>
                <a:spcPct val="90000"/>
              </a:lnSpc>
            </a:pPr>
            <a:r>
              <a:rPr lang="en-US" sz="2400" dirty="0" smtClean="0">
                <a:cs typeface="Times New Roman" pitchFamily="18" charset="0"/>
              </a:rPr>
              <a:t>Note: </a:t>
            </a:r>
            <a:r>
              <a:rPr lang="el-GR" sz="2400" dirty="0" smtClean="0">
                <a:cs typeface="Times New Roman" pitchFamily="18" charset="0"/>
              </a:rPr>
              <a:t>ρ</a:t>
            </a:r>
            <a:r>
              <a:rPr lang="en-US" sz="2400" dirty="0" smtClean="0">
                <a:cs typeface="Times New Roman" pitchFamily="18" charset="0"/>
              </a:rPr>
              <a:t> = resistivity = 5 x 10</a:t>
            </a:r>
            <a:r>
              <a:rPr lang="en-US" sz="2400" baseline="30000" dirty="0" smtClean="0">
                <a:cs typeface="Times New Roman" pitchFamily="18" charset="0"/>
              </a:rPr>
              <a:t>-7 </a:t>
            </a:r>
            <a:r>
              <a:rPr lang="el-GR" sz="2400" dirty="0" smtClean="0">
                <a:cs typeface="Times New Roman" pitchFamily="18" charset="0"/>
              </a:rPr>
              <a:t>Ώ</a:t>
            </a:r>
            <a:r>
              <a:rPr lang="en-US" sz="2400" dirty="0" smtClean="0">
                <a:cs typeface="Times New Roman" pitchFamily="18" charset="0"/>
              </a:rPr>
              <a:t>m</a:t>
            </a:r>
          </a:p>
          <a:p>
            <a:pPr eaLnBrk="1" hangingPunct="1">
              <a:lnSpc>
                <a:spcPct val="90000"/>
              </a:lnSpc>
            </a:pPr>
            <a:endParaRPr lang="en-US" sz="2400" dirty="0" smtClean="0">
              <a:cs typeface="Times New Roman" pitchFamily="18" charset="0"/>
            </a:endParaRPr>
          </a:p>
          <a:p>
            <a:pPr eaLnBrk="1" hangingPunct="1">
              <a:lnSpc>
                <a:spcPct val="90000"/>
              </a:lnSpc>
            </a:pPr>
            <a:endParaRPr lang="el-GR" sz="2400" dirty="0" smtClean="0">
              <a:cs typeface="Times New Roman" pitchFamily="18" charset="0"/>
            </a:endParaRPr>
          </a:p>
        </p:txBody>
      </p:sp>
      <p:sp>
        <p:nvSpPr>
          <p:cNvPr id="4" name="Rectangle 3"/>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41002512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09600" y="533400"/>
            <a:ext cx="7772400" cy="1143000"/>
          </a:xfrm>
        </p:spPr>
        <p:txBody>
          <a:bodyPr/>
          <a:lstStyle/>
          <a:p>
            <a:pPr eaLnBrk="1" hangingPunct="1"/>
            <a:r>
              <a:rPr lang="en-US" smtClean="0"/>
              <a:t>Example of Piezoresistivity</a:t>
            </a:r>
          </a:p>
        </p:txBody>
      </p:sp>
      <p:graphicFrame>
        <p:nvGraphicFramePr>
          <p:cNvPr id="78851" name="Object 4"/>
          <p:cNvGraphicFramePr>
            <a:graphicFrameLocks noGrp="1" noChangeAspect="1"/>
          </p:cNvGraphicFramePr>
          <p:nvPr>
            <p:ph sz="half" idx="2"/>
          </p:nvPr>
        </p:nvGraphicFramePr>
        <p:xfrm>
          <a:off x="685800" y="1905000"/>
          <a:ext cx="7696200" cy="4043363"/>
        </p:xfrm>
        <a:graphic>
          <a:graphicData uri="http://schemas.openxmlformats.org/presentationml/2006/ole">
            <mc:AlternateContent xmlns:mc="http://schemas.openxmlformats.org/markup-compatibility/2006">
              <mc:Choice xmlns:v="urn:schemas-microsoft-com:vml" Requires="v">
                <p:oleObj spid="_x0000_s67594" name="Equation" r:id="rId3" imgW="3403600" imgH="1803400" progId="Equation.3">
                  <p:embed/>
                </p:oleObj>
              </mc:Choice>
              <mc:Fallback>
                <p:oleObj name="Equation" r:id="rId3" imgW="3403600" imgH="1803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905000"/>
                        <a:ext cx="7696200" cy="4043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a:spLocks noChangeArrowheads="1"/>
          </p:cNvSpPr>
          <p:nvPr/>
        </p:nvSpPr>
        <p:spPr bwMode="auto">
          <a:xfrm>
            <a:off x="468313" y="1448271"/>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4146278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mtClean="0"/>
              <a:t>Example of Piezoresistivity</a:t>
            </a:r>
          </a:p>
        </p:txBody>
      </p:sp>
      <p:sp>
        <p:nvSpPr>
          <p:cNvPr id="79875" name="Rectangle 6"/>
          <p:cNvSpPr>
            <a:spLocks noGrp="1" noChangeArrowheads="1"/>
          </p:cNvSpPr>
          <p:nvPr>
            <p:ph type="body" idx="1"/>
          </p:nvPr>
        </p:nvSpPr>
        <p:spPr/>
        <p:txBody>
          <a:bodyPr/>
          <a:lstStyle/>
          <a:p>
            <a:pPr eaLnBrk="1" hangingPunct="1"/>
            <a:r>
              <a:rPr lang="en-US" smtClean="0"/>
              <a:t>Note: Change in Resistance will be approximately linear for small changes in L as long as </a:t>
            </a:r>
            <a:r>
              <a:rPr lang="el-GR" smtClean="0"/>
              <a:t>Δ</a:t>
            </a:r>
            <a:r>
              <a:rPr lang="en-US" smtClean="0"/>
              <a:t>L&lt;&lt;L.</a:t>
            </a:r>
          </a:p>
          <a:p>
            <a:pPr eaLnBrk="1" hangingPunct="1"/>
            <a:r>
              <a:rPr lang="en-US" smtClean="0"/>
              <a:t>If a force is applied where the modulus of elasticity is exceeded then the wire can become permanently damaged and then it is no longer a transducer.</a:t>
            </a:r>
            <a:endParaRPr lang="el-GR" smtClean="0"/>
          </a:p>
          <a:p>
            <a:pPr eaLnBrk="1" hangingPunct="1"/>
            <a:endParaRPr lang="en-US" smtClean="0"/>
          </a:p>
        </p:txBody>
      </p:sp>
      <p:sp>
        <p:nvSpPr>
          <p:cNvPr id="79876" name="Text Box 4"/>
          <p:cNvSpPr txBox="1">
            <a:spLocks noChangeArrowheads="1"/>
          </p:cNvSpPr>
          <p:nvPr/>
        </p:nvSpPr>
        <p:spPr bwMode="auto">
          <a:xfrm>
            <a:off x="304800" y="5546725"/>
            <a:ext cx="641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endParaRPr lang="el-GR" sz="2000">
              <a:latin typeface="Times New Roman" pitchFamily="18" charset="0"/>
              <a:cs typeface="Times New Roman" pitchFamily="18" charset="0"/>
            </a:endParaRPr>
          </a:p>
        </p:txBody>
      </p:sp>
      <p:sp>
        <p:nvSpPr>
          <p:cNvPr id="5" name="Rectangle 4"/>
          <p:cNvSpPr>
            <a:spLocks noChangeArrowheads="1"/>
          </p:cNvSpPr>
          <p:nvPr/>
        </p:nvSpPr>
        <p:spPr bwMode="auto">
          <a:xfrm>
            <a:off x="468313" y="126876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00521180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0"/>
            <a:ext cx="7772400" cy="1143000"/>
          </a:xfrm>
        </p:spPr>
        <p:txBody>
          <a:bodyPr/>
          <a:lstStyle/>
          <a:p>
            <a:pPr eaLnBrk="1" hangingPunct="1"/>
            <a:r>
              <a:rPr lang="en-US" smtClean="0"/>
              <a:t>Gauge Factor</a:t>
            </a:r>
          </a:p>
        </p:txBody>
      </p:sp>
      <p:sp>
        <p:nvSpPr>
          <p:cNvPr id="80899" name="Rectangle 3"/>
          <p:cNvSpPr>
            <a:spLocks noGrp="1" noChangeArrowheads="1"/>
          </p:cNvSpPr>
          <p:nvPr>
            <p:ph type="body" sz="half" idx="1"/>
          </p:nvPr>
        </p:nvSpPr>
        <p:spPr>
          <a:xfrm>
            <a:off x="685800" y="1905000"/>
            <a:ext cx="7772400" cy="1600200"/>
          </a:xfrm>
        </p:spPr>
        <p:txBody>
          <a:bodyPr/>
          <a:lstStyle/>
          <a:p>
            <a:pPr eaLnBrk="1" hangingPunct="1"/>
            <a:r>
              <a:rPr lang="en-US" sz="2400" smtClean="0"/>
              <a:t>Gauge Factor (GF) = a method of comparing one transducer to a similar transducer</a:t>
            </a:r>
          </a:p>
          <a:p>
            <a:pPr eaLnBrk="1" hangingPunct="1"/>
            <a:endParaRPr lang="en-US" sz="2800" smtClean="0"/>
          </a:p>
        </p:txBody>
      </p:sp>
      <p:sp>
        <p:nvSpPr>
          <p:cNvPr id="4" name="Rectangle 3"/>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59334430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09600" y="457200"/>
            <a:ext cx="7772400" cy="1143000"/>
          </a:xfrm>
        </p:spPr>
        <p:txBody>
          <a:bodyPr/>
          <a:lstStyle/>
          <a:p>
            <a:pPr eaLnBrk="1" hangingPunct="1"/>
            <a:r>
              <a:rPr lang="en-US" smtClean="0"/>
              <a:t>Gauge Factor</a:t>
            </a:r>
          </a:p>
        </p:txBody>
      </p:sp>
      <p:sp>
        <p:nvSpPr>
          <p:cNvPr id="81923" name="Rectangle 3"/>
          <p:cNvSpPr>
            <a:spLocks noGrp="1" noChangeArrowheads="1"/>
          </p:cNvSpPr>
          <p:nvPr>
            <p:ph type="body" sz="half" idx="1"/>
          </p:nvPr>
        </p:nvSpPr>
        <p:spPr>
          <a:xfrm>
            <a:off x="762000" y="3657600"/>
            <a:ext cx="8001000" cy="2819400"/>
          </a:xfrm>
        </p:spPr>
        <p:txBody>
          <a:bodyPr/>
          <a:lstStyle/>
          <a:p>
            <a:pPr eaLnBrk="1" hangingPunct="1"/>
            <a:r>
              <a:rPr lang="en-US" sz="2800" smtClean="0"/>
              <a:t>where </a:t>
            </a:r>
          </a:p>
          <a:p>
            <a:pPr lvl="1" eaLnBrk="1" hangingPunct="1"/>
            <a:r>
              <a:rPr lang="en-US" sz="2400" smtClean="0"/>
              <a:t>GF = Gauge Factor unitless</a:t>
            </a:r>
          </a:p>
          <a:p>
            <a:pPr lvl="1" eaLnBrk="1" hangingPunct="1"/>
            <a:r>
              <a:rPr lang="el-GR" sz="2400" smtClean="0">
                <a:cs typeface="Times New Roman" pitchFamily="18" charset="0"/>
              </a:rPr>
              <a:t>Δ</a:t>
            </a:r>
            <a:r>
              <a:rPr lang="en-US" sz="2400" smtClean="0">
                <a:cs typeface="Times New Roman" pitchFamily="18" charset="0"/>
              </a:rPr>
              <a:t>R = change in resistance ohms (</a:t>
            </a:r>
            <a:r>
              <a:rPr lang="el-GR" sz="2400" smtClean="0">
                <a:cs typeface="Times New Roman" pitchFamily="18" charset="0"/>
              </a:rPr>
              <a:t>Ώ</a:t>
            </a:r>
            <a:r>
              <a:rPr lang="en-US" sz="2400" smtClean="0">
                <a:cs typeface="Times New Roman" pitchFamily="18" charset="0"/>
              </a:rPr>
              <a:t>)</a:t>
            </a:r>
          </a:p>
          <a:p>
            <a:pPr lvl="1" eaLnBrk="1" hangingPunct="1"/>
            <a:r>
              <a:rPr lang="en-US" sz="2400" smtClean="0">
                <a:cs typeface="Times New Roman" pitchFamily="18" charset="0"/>
              </a:rPr>
              <a:t>R = unstrained resistance ohms (</a:t>
            </a:r>
            <a:r>
              <a:rPr lang="el-GR" sz="2400" smtClean="0">
                <a:cs typeface="Times New Roman" pitchFamily="18" charset="0"/>
              </a:rPr>
              <a:t>Ώ</a:t>
            </a:r>
            <a:r>
              <a:rPr lang="en-US" sz="2400" smtClean="0">
                <a:cs typeface="Times New Roman" pitchFamily="18" charset="0"/>
              </a:rPr>
              <a:t>)</a:t>
            </a:r>
          </a:p>
          <a:p>
            <a:pPr lvl="1" eaLnBrk="1" hangingPunct="1"/>
            <a:r>
              <a:rPr lang="el-GR" sz="2400" smtClean="0">
                <a:cs typeface="Times New Roman" pitchFamily="18" charset="0"/>
              </a:rPr>
              <a:t>Δ</a:t>
            </a:r>
            <a:r>
              <a:rPr lang="en-US" sz="2400" smtClean="0">
                <a:cs typeface="Times New Roman" pitchFamily="18" charset="0"/>
              </a:rPr>
              <a:t>L = change in length meters (m)</a:t>
            </a:r>
          </a:p>
          <a:p>
            <a:pPr lvl="1" eaLnBrk="1" hangingPunct="1"/>
            <a:r>
              <a:rPr lang="en-US" sz="2400" smtClean="0">
                <a:cs typeface="Times New Roman" pitchFamily="18" charset="0"/>
              </a:rPr>
              <a:t>L = unstrained length meters (m)</a:t>
            </a:r>
          </a:p>
          <a:p>
            <a:pPr eaLnBrk="1" hangingPunct="1"/>
            <a:endParaRPr lang="en-US" sz="2400" smtClean="0"/>
          </a:p>
        </p:txBody>
      </p:sp>
      <p:graphicFrame>
        <p:nvGraphicFramePr>
          <p:cNvPr id="81924" name="Object 4"/>
          <p:cNvGraphicFramePr>
            <a:graphicFrameLocks noGrp="1" noChangeAspect="1"/>
          </p:cNvGraphicFramePr>
          <p:nvPr>
            <p:ph sz="half" idx="2"/>
          </p:nvPr>
        </p:nvGraphicFramePr>
        <p:xfrm>
          <a:off x="2819400" y="2057400"/>
          <a:ext cx="2179638" cy="1412875"/>
        </p:xfrm>
        <a:graphic>
          <a:graphicData uri="http://schemas.openxmlformats.org/presentationml/2006/ole">
            <mc:AlternateContent xmlns:mc="http://schemas.openxmlformats.org/markup-compatibility/2006">
              <mc:Choice xmlns:v="urn:schemas-microsoft-com:vml" Requires="v">
                <p:oleObj spid="_x0000_s68618" name="Equation" r:id="rId3" imgW="901309" imgH="583947" progId="Equation.3">
                  <p:embed/>
                </p:oleObj>
              </mc:Choice>
              <mc:Fallback>
                <p:oleObj name="Equation" r:id="rId3" imgW="901309" imgH="58394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057400"/>
                        <a:ext cx="2179638"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3536903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09600" y="533400"/>
            <a:ext cx="7772400" cy="1143000"/>
          </a:xfrm>
        </p:spPr>
        <p:txBody>
          <a:bodyPr/>
          <a:lstStyle/>
          <a:p>
            <a:pPr eaLnBrk="1" hangingPunct="1"/>
            <a:r>
              <a:rPr lang="en-US" smtClean="0"/>
              <a:t>Gauge Factor</a:t>
            </a:r>
          </a:p>
        </p:txBody>
      </p:sp>
      <p:sp>
        <p:nvSpPr>
          <p:cNvPr id="82947" name="Rectangle 3"/>
          <p:cNvSpPr>
            <a:spLocks noGrp="1" noChangeArrowheads="1"/>
          </p:cNvSpPr>
          <p:nvPr>
            <p:ph type="body" sz="half" idx="1"/>
          </p:nvPr>
        </p:nvSpPr>
        <p:spPr>
          <a:xfrm>
            <a:off x="533400" y="3886200"/>
            <a:ext cx="8153400" cy="2209800"/>
          </a:xfrm>
        </p:spPr>
        <p:txBody>
          <a:bodyPr/>
          <a:lstStyle/>
          <a:p>
            <a:pPr lvl="2" eaLnBrk="1" hangingPunct="1"/>
            <a:r>
              <a:rPr lang="en-US" smtClean="0">
                <a:cs typeface="Times New Roman" pitchFamily="18" charset="0"/>
              </a:rPr>
              <a:t>Where </a:t>
            </a:r>
            <a:r>
              <a:rPr lang="el-GR" smtClean="0">
                <a:cs typeface="Times New Roman" pitchFamily="18" charset="0"/>
              </a:rPr>
              <a:t>ε</a:t>
            </a:r>
            <a:r>
              <a:rPr lang="en-US" smtClean="0">
                <a:cs typeface="Times New Roman" pitchFamily="18" charset="0"/>
              </a:rPr>
              <a:t> strain which is unitless</a:t>
            </a:r>
            <a:endParaRPr lang="el-GR" smtClean="0">
              <a:cs typeface="Times New Roman" pitchFamily="18" charset="0"/>
            </a:endParaRPr>
          </a:p>
          <a:p>
            <a:pPr eaLnBrk="1" hangingPunct="1"/>
            <a:r>
              <a:rPr lang="en-US" sz="2400" smtClean="0">
                <a:cs typeface="Times New Roman" pitchFamily="18" charset="0"/>
              </a:rPr>
              <a:t>GF gives relative sensitivity of a strain gauge where the greater the change in resistance per unit length the greater the sensitivity of element and the greater the gauge factor.</a:t>
            </a:r>
            <a:endParaRPr lang="en-US" sz="2400" smtClean="0"/>
          </a:p>
        </p:txBody>
      </p:sp>
      <p:graphicFrame>
        <p:nvGraphicFramePr>
          <p:cNvPr id="82948" name="Object 4"/>
          <p:cNvGraphicFramePr>
            <a:graphicFrameLocks noGrp="1" noChangeAspect="1"/>
          </p:cNvGraphicFramePr>
          <p:nvPr>
            <p:ph sz="half" idx="2"/>
          </p:nvPr>
        </p:nvGraphicFramePr>
        <p:xfrm>
          <a:off x="2971800" y="1676400"/>
          <a:ext cx="2179638" cy="2209800"/>
        </p:xfrm>
        <a:graphic>
          <a:graphicData uri="http://schemas.openxmlformats.org/presentationml/2006/ole">
            <mc:AlternateContent xmlns:mc="http://schemas.openxmlformats.org/markup-compatibility/2006">
              <mc:Choice xmlns:v="urn:schemas-microsoft-com:vml" Requires="v">
                <p:oleObj spid="_x0000_s69642" name="Equation" r:id="rId3" imgW="901700" imgH="914400" progId="Equation.3">
                  <p:embed/>
                </p:oleObj>
              </mc:Choice>
              <mc:Fallback>
                <p:oleObj name="Equation" r:id="rId3" imgW="901700" imgH="914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676400"/>
                        <a:ext cx="2179638" cy="220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828216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a:xfrm>
            <a:off x="457200" y="1783357"/>
            <a:ext cx="8229600" cy="4525963"/>
          </a:xfrm>
        </p:spPr>
        <p:txBody>
          <a:bodyPr>
            <a:normAutofit fontScale="92500" lnSpcReduction="10000"/>
          </a:bodyPr>
          <a:lstStyle/>
          <a:p>
            <a:pPr marL="0" indent="0">
              <a:buNone/>
            </a:pPr>
            <a:r>
              <a:rPr lang="tr-TR" b="1" dirty="0" smtClean="0"/>
              <a:t>Önemli ölçüm terimleri</a:t>
            </a:r>
            <a:r>
              <a:rPr lang="en-US" b="1" dirty="0" smtClean="0"/>
              <a:t>:</a:t>
            </a:r>
            <a:endParaRPr lang="en-US" b="1" dirty="0"/>
          </a:p>
          <a:p>
            <a:r>
              <a:rPr lang="tr-TR" b="1" dirty="0" smtClean="0"/>
              <a:t>Doğruluk (</a:t>
            </a:r>
            <a:r>
              <a:rPr lang="en-US" b="1" dirty="0" smtClean="0"/>
              <a:t>Accuracy</a:t>
            </a:r>
            <a:r>
              <a:rPr lang="tr-TR" b="1" dirty="0" smtClean="0"/>
              <a:t>)</a:t>
            </a:r>
            <a:r>
              <a:rPr lang="en-US" dirty="0" smtClean="0"/>
              <a:t>: </a:t>
            </a:r>
            <a:r>
              <a:rPr lang="tr-TR" dirty="0" smtClean="0"/>
              <a:t>Gerçek değere yakınlık</a:t>
            </a:r>
            <a:endParaRPr lang="en-US" dirty="0"/>
          </a:p>
          <a:p>
            <a:r>
              <a:rPr lang="tr-TR" b="1" dirty="0"/>
              <a:t>Hata (</a:t>
            </a:r>
            <a:r>
              <a:rPr lang="en-US" b="1" dirty="0"/>
              <a:t>Error</a:t>
            </a:r>
            <a:r>
              <a:rPr lang="tr-TR" b="1" dirty="0"/>
              <a:t>)</a:t>
            </a:r>
            <a:r>
              <a:rPr lang="en-US" dirty="0"/>
              <a:t>: </a:t>
            </a:r>
            <a:r>
              <a:rPr lang="tr-TR" dirty="0"/>
              <a:t>gerçek değerden sapma</a:t>
            </a:r>
            <a:endParaRPr lang="en-US" dirty="0"/>
          </a:p>
          <a:p>
            <a:r>
              <a:rPr lang="tr-TR" b="1" dirty="0" smtClean="0"/>
              <a:t>Hassasiyet (</a:t>
            </a:r>
            <a:r>
              <a:rPr lang="en-US" b="1" dirty="0" smtClean="0"/>
              <a:t>Precision</a:t>
            </a:r>
            <a:r>
              <a:rPr lang="tr-TR" b="1" dirty="0" smtClean="0"/>
              <a:t>)</a:t>
            </a:r>
            <a:r>
              <a:rPr lang="en-US" dirty="0" smtClean="0"/>
              <a:t>: </a:t>
            </a:r>
            <a:r>
              <a:rPr lang="tr-TR" dirty="0" smtClean="0"/>
              <a:t>Ayırt edilebilen rakamlar (2,434 V 2,43 V dan daha hassas) </a:t>
            </a:r>
          </a:p>
          <a:p>
            <a:r>
              <a:rPr lang="tr-TR" b="1" dirty="0"/>
              <a:t>Çözünülürlük (</a:t>
            </a:r>
            <a:r>
              <a:rPr lang="en-US" b="1" dirty="0"/>
              <a:t>Resolution</a:t>
            </a:r>
            <a:r>
              <a:rPr lang="tr-TR" b="1" dirty="0"/>
              <a:t>)</a:t>
            </a:r>
            <a:r>
              <a:rPr lang="en-US" dirty="0"/>
              <a:t>: </a:t>
            </a:r>
            <a:r>
              <a:rPr lang="tr-TR" dirty="0"/>
              <a:t>cevap verilen (ayırt edilebilen) en küçük değişim</a:t>
            </a:r>
            <a:endParaRPr lang="en-US" dirty="0"/>
          </a:p>
          <a:p>
            <a:r>
              <a:rPr lang="tr-TR" b="1" dirty="0" smtClean="0"/>
              <a:t>Tekrarlanabilirlik (Repeatability)</a:t>
            </a:r>
            <a:r>
              <a:rPr lang="tr-TR" dirty="0" smtClean="0"/>
              <a:t>: tekrarlanabilirliğin bir ölçüsü</a:t>
            </a:r>
          </a:p>
          <a:p>
            <a:r>
              <a:rPr lang="tr-TR" b="1" dirty="0" smtClean="0"/>
              <a:t>İstatistiksel kontrol</a:t>
            </a:r>
            <a:endParaRPr lang="en-US" b="1" dirty="0"/>
          </a:p>
          <a:p>
            <a:r>
              <a:rPr lang="tr-TR" b="1" dirty="0" smtClean="0"/>
              <a:t>Duyarlılık (</a:t>
            </a:r>
            <a:r>
              <a:rPr lang="en-US" b="1" dirty="0" smtClean="0"/>
              <a:t>Sensitivity</a:t>
            </a:r>
            <a:r>
              <a:rPr lang="tr-TR" b="1" dirty="0" smtClean="0"/>
              <a:t>)</a:t>
            </a:r>
            <a:r>
              <a:rPr lang="en-US" dirty="0" smtClean="0"/>
              <a:t>: </a:t>
            </a:r>
            <a:r>
              <a:rPr lang="tr-TR" dirty="0" smtClean="0"/>
              <a:t>çıkış</a:t>
            </a:r>
            <a:r>
              <a:rPr lang="en-US" dirty="0" smtClean="0"/>
              <a:t>/</a:t>
            </a:r>
            <a:r>
              <a:rPr lang="tr-TR" dirty="0" smtClean="0"/>
              <a:t>giriş</a:t>
            </a:r>
            <a:endParaRPr lang="en-US" dirty="0"/>
          </a:p>
        </p:txBody>
      </p:sp>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7</a:t>
            </a:fld>
            <a:endParaRPr lang="en-US"/>
          </a:p>
        </p:txBody>
      </p:sp>
      <p:sp>
        <p:nvSpPr>
          <p:cNvPr id="89090" name="Rectangle 2"/>
          <p:cNvSpPr>
            <a:spLocks noGrp="1" noChangeArrowheads="1"/>
          </p:cNvSpPr>
          <p:nvPr>
            <p:ph type="title"/>
          </p:nvPr>
        </p:nvSpPr>
        <p:spPr/>
        <p:txBody>
          <a:bodyPr>
            <a:normAutofit fontScale="90000"/>
          </a:bodyPr>
          <a:lstStyle/>
          <a:p>
            <a:pPr algn="ctr"/>
            <a:r>
              <a:rPr lang="tr-TR" sz="4400" dirty="0" smtClean="0"/>
              <a:t>Ölçü Aletlerinin </a:t>
            </a:r>
            <a:r>
              <a:rPr lang="tr-TR" dirty="0" smtClean="0"/>
              <a:t>Statik </a:t>
            </a:r>
            <a:r>
              <a:rPr lang="tr-TR" sz="4400" dirty="0" smtClean="0"/>
              <a:t>Özellikleri</a:t>
            </a:r>
            <a:endParaRPr lang="en-US" sz="4400" dirty="0"/>
          </a:p>
        </p:txBody>
      </p:sp>
      <p:sp>
        <p:nvSpPr>
          <p:cNvPr id="4" name="Rectangle 4"/>
          <p:cNvSpPr>
            <a:spLocks noChangeArrowheads="1"/>
          </p:cNvSpPr>
          <p:nvPr/>
        </p:nvSpPr>
        <p:spPr bwMode="auto">
          <a:xfrm>
            <a:off x="468313" y="1536045"/>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9293536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mtClean="0"/>
              <a:t>Example of Gauge Factor</a:t>
            </a:r>
          </a:p>
        </p:txBody>
      </p:sp>
      <p:sp>
        <p:nvSpPr>
          <p:cNvPr id="83971" name="Rectangle 3"/>
          <p:cNvSpPr>
            <a:spLocks noGrp="1" noChangeArrowheads="1"/>
          </p:cNvSpPr>
          <p:nvPr>
            <p:ph type="body" sz="half" idx="1"/>
          </p:nvPr>
        </p:nvSpPr>
        <p:spPr>
          <a:xfrm>
            <a:off x="457200" y="1828800"/>
            <a:ext cx="8305800" cy="1981200"/>
          </a:xfrm>
        </p:spPr>
        <p:txBody>
          <a:bodyPr>
            <a:normAutofit fontScale="92500"/>
          </a:bodyPr>
          <a:lstStyle/>
          <a:p>
            <a:pPr eaLnBrk="1" hangingPunct="1">
              <a:lnSpc>
                <a:spcPct val="90000"/>
              </a:lnSpc>
            </a:pPr>
            <a:r>
              <a:rPr lang="en-US" sz="2500" smtClean="0"/>
              <a:t>Have a 20 mm length of wire used as a string gauge and has a resistance of 150 </a:t>
            </a:r>
            <a:r>
              <a:rPr lang="el-GR" sz="2500" smtClean="0">
                <a:cs typeface="Times New Roman" pitchFamily="18" charset="0"/>
              </a:rPr>
              <a:t>Ώ</a:t>
            </a:r>
            <a:r>
              <a:rPr lang="en-US" sz="2500" smtClean="0">
                <a:cs typeface="Times New Roman" pitchFamily="18" charset="0"/>
              </a:rPr>
              <a:t>.  </a:t>
            </a:r>
          </a:p>
          <a:p>
            <a:pPr eaLnBrk="1" hangingPunct="1">
              <a:lnSpc>
                <a:spcPct val="90000"/>
              </a:lnSpc>
            </a:pPr>
            <a:r>
              <a:rPr lang="en-US" sz="2500" smtClean="0">
                <a:cs typeface="Times New Roman" pitchFamily="18" charset="0"/>
              </a:rPr>
              <a:t>When a force is applied in tension the resistance changes by 2</a:t>
            </a:r>
            <a:r>
              <a:rPr lang="el-GR" sz="2500" smtClean="0">
                <a:cs typeface="Times New Roman" pitchFamily="18" charset="0"/>
              </a:rPr>
              <a:t>Ώ</a:t>
            </a:r>
            <a:r>
              <a:rPr lang="en-US" sz="2500" smtClean="0">
                <a:cs typeface="Times New Roman" pitchFamily="18" charset="0"/>
              </a:rPr>
              <a:t> and the length changes by 0.07 mm.  </a:t>
            </a:r>
          </a:p>
          <a:p>
            <a:pPr eaLnBrk="1" hangingPunct="1">
              <a:lnSpc>
                <a:spcPct val="90000"/>
              </a:lnSpc>
            </a:pPr>
            <a:r>
              <a:rPr lang="en-US" sz="2500" smtClean="0">
                <a:cs typeface="Times New Roman" pitchFamily="18" charset="0"/>
              </a:rPr>
              <a:t>Find the gauge factor:</a:t>
            </a:r>
          </a:p>
          <a:p>
            <a:pPr eaLnBrk="1" hangingPunct="1">
              <a:lnSpc>
                <a:spcPct val="90000"/>
              </a:lnSpc>
            </a:pPr>
            <a:endParaRPr lang="el-GR" sz="2500" smtClean="0">
              <a:cs typeface="Times New Roman" pitchFamily="18" charset="0"/>
            </a:endParaRPr>
          </a:p>
        </p:txBody>
      </p:sp>
      <p:graphicFrame>
        <p:nvGraphicFramePr>
          <p:cNvPr id="83972" name="Object 4"/>
          <p:cNvGraphicFramePr>
            <a:graphicFrameLocks noGrp="1" noChangeAspect="1"/>
          </p:cNvGraphicFramePr>
          <p:nvPr>
            <p:ph sz="half" idx="2"/>
          </p:nvPr>
        </p:nvGraphicFramePr>
        <p:xfrm>
          <a:off x="762000" y="4191000"/>
          <a:ext cx="7545388" cy="1831975"/>
        </p:xfrm>
        <a:graphic>
          <a:graphicData uri="http://schemas.openxmlformats.org/presentationml/2006/ole">
            <mc:AlternateContent xmlns:mc="http://schemas.openxmlformats.org/markup-compatibility/2006">
              <mc:Choice xmlns:v="urn:schemas-microsoft-com:vml" Requires="v">
                <p:oleObj spid="_x0000_s70666" name="Equation" r:id="rId3" imgW="2489200" imgH="609600" progId="Equation.3">
                  <p:embed/>
                </p:oleObj>
              </mc:Choice>
              <mc:Fallback>
                <p:oleObj name="Equation" r:id="rId3" imgW="2489200" imgH="609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191000"/>
                        <a:ext cx="7545388" cy="183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angle 4"/>
          <p:cNvSpPr>
            <a:spLocks noChangeArrowheads="1"/>
          </p:cNvSpPr>
          <p:nvPr/>
        </p:nvSpPr>
        <p:spPr bwMode="auto">
          <a:xfrm>
            <a:off x="468313" y="1448271"/>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9189570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AD0494CA-5BBD-41D3-86FD-6FE7E9DEE707}" type="slidenum">
              <a:rPr lang="en-US"/>
              <a:pPr/>
              <a:t>71</a:t>
            </a:fld>
            <a:endParaRPr lang="en-US"/>
          </a:p>
        </p:txBody>
      </p:sp>
      <p:sp>
        <p:nvSpPr>
          <p:cNvPr id="13314" name="Rectangle 2"/>
          <p:cNvSpPr>
            <a:spLocks noGrp="1" noChangeArrowheads="1"/>
          </p:cNvSpPr>
          <p:nvPr>
            <p:ph type="title"/>
          </p:nvPr>
        </p:nvSpPr>
        <p:spPr/>
        <p:txBody>
          <a:bodyPr/>
          <a:lstStyle/>
          <a:p>
            <a:r>
              <a:rPr lang="tr-TR" dirty="0" smtClean="0"/>
              <a:t>Katlanmamış gerilim ölçerler</a:t>
            </a:r>
            <a:endParaRPr lang="en-US" dirty="0"/>
          </a:p>
        </p:txBody>
      </p:sp>
      <p:pic>
        <p:nvPicPr>
          <p:cNvPr id="13315" name="Picture 3" descr="f0202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8229600" cy="3697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5375029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FAF2484E-0A2A-46B2-8B63-79563848F16F}" type="slidenum">
              <a:rPr lang="en-US"/>
              <a:pPr/>
              <a:t>72</a:t>
            </a:fld>
            <a:endParaRPr lang="en-US"/>
          </a:p>
        </p:txBody>
      </p:sp>
      <p:sp>
        <p:nvSpPr>
          <p:cNvPr id="28674" name="Rectangle 2"/>
          <p:cNvSpPr>
            <a:spLocks noGrp="1" noChangeArrowheads="1"/>
          </p:cNvSpPr>
          <p:nvPr>
            <p:ph type="title"/>
          </p:nvPr>
        </p:nvSpPr>
        <p:spPr/>
        <p:txBody>
          <a:bodyPr>
            <a:normAutofit fontScale="90000"/>
          </a:bodyPr>
          <a:lstStyle/>
          <a:p>
            <a:r>
              <a:rPr lang="tr-TR" dirty="0" smtClean="0"/>
              <a:t>Basınç algılayıcıları için bir Weston köprüsü</a:t>
            </a:r>
            <a:endParaRPr lang="en-US" dirty="0"/>
          </a:p>
        </p:txBody>
      </p:sp>
      <p:pic>
        <p:nvPicPr>
          <p:cNvPr id="28675" name="Picture 3" descr="f0202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133600"/>
            <a:ext cx="5410200" cy="39052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6064626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B6760712-574D-4B35-A412-44366CD0CEE6}" type="slidenum">
              <a:rPr lang="en-US"/>
              <a:pPr/>
              <a:t>73</a:t>
            </a:fld>
            <a:endParaRPr lang="en-US"/>
          </a:p>
        </p:txBody>
      </p:sp>
      <p:sp>
        <p:nvSpPr>
          <p:cNvPr id="10242" name="Rectangle 2"/>
          <p:cNvSpPr>
            <a:spLocks noGrp="1" noChangeArrowheads="1"/>
          </p:cNvSpPr>
          <p:nvPr>
            <p:ph type="title"/>
          </p:nvPr>
        </p:nvSpPr>
        <p:spPr>
          <a:xfrm>
            <a:off x="4427984" y="274638"/>
            <a:ext cx="4258816" cy="1143000"/>
          </a:xfrm>
        </p:spPr>
        <p:txBody>
          <a:bodyPr>
            <a:normAutofit fontScale="90000"/>
          </a:bodyPr>
          <a:lstStyle/>
          <a:p>
            <a:r>
              <a:rPr lang="tr-TR" dirty="0" smtClean="0"/>
              <a:t>Katlanmış gerilme ölçerler</a:t>
            </a:r>
            <a:endParaRPr lang="en-US" dirty="0"/>
          </a:p>
        </p:txBody>
      </p:sp>
      <p:graphicFrame>
        <p:nvGraphicFramePr>
          <p:cNvPr id="10244" name="Object 4"/>
          <p:cNvGraphicFramePr>
            <a:graphicFrameLocks noChangeAspect="1"/>
          </p:cNvGraphicFramePr>
          <p:nvPr/>
        </p:nvGraphicFramePr>
        <p:xfrm>
          <a:off x="381000" y="304800"/>
          <a:ext cx="4062413" cy="5426075"/>
        </p:xfrm>
        <a:graphic>
          <a:graphicData uri="http://schemas.openxmlformats.org/presentationml/2006/ole">
            <mc:AlternateContent xmlns:mc="http://schemas.openxmlformats.org/markup-compatibility/2006">
              <mc:Choice xmlns:v="urn:schemas-microsoft-com:vml" Requires="v">
                <p:oleObj spid="_x0000_s42028" name="Picture" r:id="rId3" imgW="2028960" imgH="2714760" progId="Word.Picture.8">
                  <p:embed/>
                </p:oleObj>
              </mc:Choice>
              <mc:Fallback>
                <p:oleObj name="Picture" r:id="rId3" imgW="2028960" imgH="271476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04800"/>
                        <a:ext cx="4062413"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7" name="Object 7"/>
          <p:cNvGraphicFramePr>
            <a:graphicFrameLocks noChangeAspect="1"/>
          </p:cNvGraphicFramePr>
          <p:nvPr/>
        </p:nvGraphicFramePr>
        <p:xfrm>
          <a:off x="5105400" y="1905000"/>
          <a:ext cx="3297238" cy="3297238"/>
        </p:xfrm>
        <a:graphic>
          <a:graphicData uri="http://schemas.openxmlformats.org/presentationml/2006/ole">
            <mc:AlternateContent xmlns:mc="http://schemas.openxmlformats.org/markup-compatibility/2006">
              <mc:Choice xmlns:v="urn:schemas-microsoft-com:vml" Requires="v">
                <p:oleObj spid="_x0000_s42029" name="Picture" r:id="rId5" imgW="1647720" imgH="1647720" progId="Word.Picture.8">
                  <p:embed/>
                </p:oleObj>
              </mc:Choice>
              <mc:Fallback>
                <p:oleObj name="Picture" r:id="rId5" imgW="1647720" imgH="164772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1905000"/>
                        <a:ext cx="3297238"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9" name="Text Box 9"/>
          <p:cNvSpPr txBox="1">
            <a:spLocks noChangeArrowheads="1"/>
          </p:cNvSpPr>
          <p:nvPr/>
        </p:nvSpPr>
        <p:spPr bwMode="auto">
          <a:xfrm>
            <a:off x="1600200" y="56388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t>A bonded gage</a:t>
            </a:r>
          </a:p>
        </p:txBody>
      </p:sp>
      <p:sp>
        <p:nvSpPr>
          <p:cNvPr id="10250" name="Text Box 10"/>
          <p:cNvSpPr txBox="1">
            <a:spLocks noChangeArrowheads="1"/>
          </p:cNvSpPr>
          <p:nvPr/>
        </p:nvSpPr>
        <p:spPr bwMode="auto">
          <a:xfrm>
            <a:off x="5486400" y="5715000"/>
            <a:ext cx="266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t>Fixing the gage</a:t>
            </a:r>
          </a:p>
        </p:txBody>
      </p:sp>
    </p:spTree>
    <p:extLst>
      <p:ext uri="{BB962C8B-B14F-4D97-AF65-F5344CB8AC3E}">
        <p14:creationId xmlns:p14="http://schemas.microsoft.com/office/powerpoint/2010/main" val="29659368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2"/>
          </p:nvPr>
        </p:nvSpPr>
        <p:spPr/>
        <p:txBody>
          <a:bodyPr/>
          <a:lstStyle/>
          <a:p>
            <a:fld id="{CFCD7CC6-CD70-49C8-A7CE-F41C339C00F4}" type="slidenum">
              <a:rPr lang="en-US"/>
              <a:pPr/>
              <a:t>74</a:t>
            </a:fld>
            <a:endParaRPr lang="en-US"/>
          </a:p>
        </p:txBody>
      </p:sp>
      <p:sp>
        <p:nvSpPr>
          <p:cNvPr id="11266" name="Rectangle 2"/>
          <p:cNvSpPr>
            <a:spLocks noGrp="1" noChangeArrowheads="1"/>
          </p:cNvSpPr>
          <p:nvPr>
            <p:ph type="title"/>
          </p:nvPr>
        </p:nvSpPr>
        <p:spPr/>
        <p:txBody>
          <a:bodyPr>
            <a:normAutofit/>
          </a:bodyPr>
          <a:lstStyle/>
          <a:p>
            <a:r>
              <a:rPr lang="tr-TR" dirty="0" smtClean="0"/>
              <a:t>Katlanmış ölçer örnekleri</a:t>
            </a:r>
            <a:endParaRPr lang="en-US" dirty="0"/>
          </a:p>
        </p:txBody>
      </p:sp>
      <p:pic>
        <p:nvPicPr>
          <p:cNvPr id="11269" name="Picture 5" descr="f02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7677150" cy="4932363"/>
          </a:xfrm>
          <a:prstGeom prst="rect">
            <a:avLst/>
          </a:prstGeom>
          <a:noFill/>
          <a:extLst>
            <a:ext uri="{909E8E84-426E-40DD-AFC4-6F175D3DCCD1}">
              <a14:hiddenFill xmlns:a14="http://schemas.microsoft.com/office/drawing/2010/main">
                <a:solidFill>
                  <a:srgbClr val="FFFFFF"/>
                </a:solidFill>
              </a14:hiddenFill>
            </a:ext>
          </a:extLst>
        </p:spPr>
      </p:pic>
      <p:sp>
        <p:nvSpPr>
          <p:cNvPr id="11270" name="Text Box 6"/>
          <p:cNvSpPr txBox="1">
            <a:spLocks noChangeArrowheads="1"/>
          </p:cNvSpPr>
          <p:nvPr/>
        </p:nvSpPr>
        <p:spPr bwMode="auto">
          <a:xfrm>
            <a:off x="533400" y="6172200"/>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Resistance-wire type</a:t>
            </a:r>
          </a:p>
        </p:txBody>
      </p:sp>
      <p:sp>
        <p:nvSpPr>
          <p:cNvPr id="11271" name="Text Box 7"/>
          <p:cNvSpPr txBox="1">
            <a:spLocks noChangeArrowheads="1"/>
          </p:cNvSpPr>
          <p:nvPr/>
        </p:nvSpPr>
        <p:spPr bwMode="auto">
          <a:xfrm>
            <a:off x="3352800" y="60960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Foil type</a:t>
            </a:r>
          </a:p>
        </p:txBody>
      </p:sp>
      <p:sp>
        <p:nvSpPr>
          <p:cNvPr id="11272" name="Text Box 8"/>
          <p:cNvSpPr txBox="1">
            <a:spLocks noChangeArrowheads="1"/>
          </p:cNvSpPr>
          <p:nvPr/>
        </p:nvSpPr>
        <p:spPr bwMode="auto">
          <a:xfrm>
            <a:off x="5791200" y="609600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Helical-wire type</a:t>
            </a:r>
          </a:p>
        </p:txBody>
      </p:sp>
      <p:sp>
        <p:nvSpPr>
          <p:cNvPr id="9" name="Rectangle 4"/>
          <p:cNvSpPr>
            <a:spLocks noChangeArrowheads="1"/>
          </p:cNvSpPr>
          <p:nvPr/>
        </p:nvSpPr>
        <p:spPr bwMode="auto">
          <a:xfrm>
            <a:off x="468313" y="1268760"/>
            <a:ext cx="6191919" cy="45719"/>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11273" name="Text Box 9"/>
          <p:cNvSpPr txBox="1">
            <a:spLocks noChangeArrowheads="1"/>
          </p:cNvSpPr>
          <p:nvPr/>
        </p:nvSpPr>
        <p:spPr bwMode="auto">
          <a:xfrm>
            <a:off x="6665180" y="1328737"/>
            <a:ext cx="23622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K </a:t>
            </a:r>
            <a:r>
              <a:rPr lang="en-US" dirty="0">
                <a:sym typeface="Symbol" pitchFamily="18" charset="2"/>
              </a:rPr>
              <a:t> 2.0</a:t>
            </a:r>
            <a:r>
              <a:rPr lang="en-US" dirty="0"/>
              <a:t> </a:t>
            </a:r>
          </a:p>
          <a:p>
            <a:pPr>
              <a:spcBef>
                <a:spcPct val="50000"/>
              </a:spcBef>
            </a:pPr>
            <a:r>
              <a:rPr lang="en-US" dirty="0"/>
              <a:t>R</a:t>
            </a:r>
            <a:r>
              <a:rPr lang="en-US" baseline="-25000" dirty="0"/>
              <a:t>0</a:t>
            </a:r>
            <a:r>
              <a:rPr lang="en-US" dirty="0"/>
              <a:t> = 120 </a:t>
            </a:r>
            <a:r>
              <a:rPr lang="en-US" dirty="0">
                <a:sym typeface="Symbol" pitchFamily="18" charset="2"/>
              </a:rPr>
              <a:t></a:t>
            </a:r>
            <a:r>
              <a:rPr lang="en-US" dirty="0"/>
              <a:t> or 350 </a:t>
            </a:r>
            <a:r>
              <a:rPr lang="en-US" dirty="0">
                <a:sym typeface="Symbol" pitchFamily="18" charset="2"/>
              </a:rPr>
              <a:t></a:t>
            </a:r>
            <a:r>
              <a:rPr lang="en-US" dirty="0"/>
              <a:t>. 600 </a:t>
            </a:r>
            <a:r>
              <a:rPr lang="en-US" dirty="0">
                <a:sym typeface="Symbol" pitchFamily="18" charset="2"/>
              </a:rPr>
              <a:t></a:t>
            </a:r>
            <a:r>
              <a:rPr lang="en-US" dirty="0"/>
              <a:t> and 700 </a:t>
            </a:r>
            <a:r>
              <a:rPr lang="en-US" dirty="0">
                <a:sym typeface="Symbol" pitchFamily="18" charset="2"/>
              </a:rPr>
              <a:t></a:t>
            </a:r>
            <a:r>
              <a:rPr lang="en-US" dirty="0"/>
              <a:t> gages are also available</a:t>
            </a:r>
          </a:p>
        </p:txBody>
      </p:sp>
    </p:spTree>
    <p:extLst>
      <p:ext uri="{BB962C8B-B14F-4D97-AF65-F5344CB8AC3E}">
        <p14:creationId xmlns:p14="http://schemas.microsoft.com/office/powerpoint/2010/main" val="12125393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1C0E8F43-5A13-4CDB-954A-9D984F10DF0E}" type="slidenum">
              <a:rPr lang="en-US"/>
              <a:pPr/>
              <a:t>75</a:t>
            </a:fld>
            <a:endParaRPr lang="en-US"/>
          </a:p>
        </p:txBody>
      </p:sp>
      <p:sp>
        <p:nvSpPr>
          <p:cNvPr id="14338" name="Rectangle 2"/>
          <p:cNvSpPr>
            <a:spLocks noGrp="1" noChangeArrowheads="1"/>
          </p:cNvSpPr>
          <p:nvPr>
            <p:ph type="title"/>
          </p:nvPr>
        </p:nvSpPr>
        <p:spPr/>
        <p:txBody>
          <a:bodyPr>
            <a:normAutofit fontScale="90000"/>
          </a:bodyPr>
          <a:lstStyle/>
          <a:p>
            <a:r>
              <a:rPr lang="tr-TR" dirty="0" smtClean="0"/>
              <a:t>Yarı-iletken gerilme ölçer birimleri</a:t>
            </a:r>
            <a:endParaRPr lang="en-US" dirty="0"/>
          </a:p>
        </p:txBody>
      </p:sp>
      <p:pic>
        <p:nvPicPr>
          <p:cNvPr id="14339" name="Picture 3" descr="f0204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877144"/>
            <a:ext cx="3773488" cy="1003300"/>
          </a:xfrm>
          <a:prstGeom prst="rect">
            <a:avLst/>
          </a:prstGeom>
          <a:noFill/>
          <a:extLst>
            <a:ext uri="{909E8E84-426E-40DD-AFC4-6F175D3DCCD1}">
              <a14:hiddenFill xmlns:a14="http://schemas.microsoft.com/office/drawing/2010/main">
                <a:solidFill>
                  <a:srgbClr val="FFFFFF"/>
                </a:solidFill>
              </a14:hiddenFill>
            </a:ext>
          </a:extLst>
        </p:spPr>
      </p:pic>
      <p:sp>
        <p:nvSpPr>
          <p:cNvPr id="14340" name="Text Box 4"/>
          <p:cNvSpPr txBox="1">
            <a:spLocks noChangeArrowheads="1"/>
          </p:cNvSpPr>
          <p:nvPr/>
        </p:nvSpPr>
        <p:spPr bwMode="auto">
          <a:xfrm>
            <a:off x="2514600" y="2791544"/>
            <a:ext cx="396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t>Unbonded, uniformly doped</a:t>
            </a:r>
          </a:p>
        </p:txBody>
      </p:sp>
      <p:pic>
        <p:nvPicPr>
          <p:cNvPr id="14341" name="Picture 5" descr="f0204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553544"/>
            <a:ext cx="7162800" cy="2344738"/>
          </a:xfrm>
          <a:prstGeom prst="rect">
            <a:avLst/>
          </a:prstGeom>
          <a:noFill/>
          <a:extLst>
            <a:ext uri="{909E8E84-426E-40DD-AFC4-6F175D3DCCD1}">
              <a14:hiddenFill xmlns:a14="http://schemas.microsoft.com/office/drawing/2010/main">
                <a:solidFill>
                  <a:srgbClr val="FFFFFF"/>
                </a:solidFill>
              </a14:hiddenFill>
            </a:ext>
          </a:extLst>
        </p:spPr>
      </p:pic>
      <p:sp>
        <p:nvSpPr>
          <p:cNvPr id="14342" name="Text Box 6"/>
          <p:cNvSpPr txBox="1">
            <a:spLocks noChangeArrowheads="1"/>
          </p:cNvSpPr>
          <p:nvPr/>
        </p:nvSpPr>
        <p:spPr bwMode="auto">
          <a:xfrm>
            <a:off x="2590800" y="6068144"/>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t>Diffused p-type gage</a:t>
            </a:r>
          </a:p>
        </p:txBody>
      </p:sp>
      <p:sp>
        <p:nvSpPr>
          <p:cNvPr id="8" name="Rectangle 4"/>
          <p:cNvSpPr>
            <a:spLocks noChangeArrowheads="1"/>
          </p:cNvSpPr>
          <p:nvPr/>
        </p:nvSpPr>
        <p:spPr bwMode="auto">
          <a:xfrm>
            <a:off x="468313" y="1664295"/>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28910034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5D37259F-C844-4CA4-ABEF-BA1DBF701F67}" type="slidenum">
              <a:rPr lang="en-US"/>
              <a:pPr/>
              <a:t>76</a:t>
            </a:fld>
            <a:endParaRPr lang="en-US"/>
          </a:p>
        </p:txBody>
      </p:sp>
      <p:pic>
        <p:nvPicPr>
          <p:cNvPr id="15362" name="Picture 2" descr="f0204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613" y="1295400"/>
            <a:ext cx="8561387" cy="3436938"/>
          </a:xfrm>
          <a:prstGeom prst="rect">
            <a:avLst/>
          </a:prstGeom>
          <a:noFill/>
          <a:extLst>
            <a:ext uri="{909E8E84-426E-40DD-AFC4-6F175D3DCCD1}">
              <a14:hiddenFill xmlns:a14="http://schemas.microsoft.com/office/drawing/2010/main">
                <a:solidFill>
                  <a:srgbClr val="FFFFFF"/>
                </a:solidFill>
              </a14:hiddenFill>
            </a:ext>
          </a:extLst>
        </p:spPr>
      </p:pic>
      <p:sp>
        <p:nvSpPr>
          <p:cNvPr id="15363" name="Text Box 3"/>
          <p:cNvSpPr txBox="1">
            <a:spLocks noChangeArrowheads="1"/>
          </p:cNvSpPr>
          <p:nvPr/>
        </p:nvSpPr>
        <p:spPr bwMode="auto">
          <a:xfrm>
            <a:off x="2438400" y="5257800"/>
            <a:ext cx="381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t>Integrated pressure sensor</a:t>
            </a:r>
          </a:p>
        </p:txBody>
      </p:sp>
    </p:spTree>
    <p:extLst>
      <p:ext uri="{BB962C8B-B14F-4D97-AF65-F5344CB8AC3E}">
        <p14:creationId xmlns:p14="http://schemas.microsoft.com/office/powerpoint/2010/main" val="143193515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44" name="Picture 65"/>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20072" y="1242219"/>
            <a:ext cx="3300076" cy="4525962"/>
          </a:xfrm>
          <a:noFill/>
        </p:spPr>
      </p:pic>
      <p:sp>
        <p:nvSpPr>
          <p:cNvPr id="90114" name="Rectangle 2"/>
          <p:cNvSpPr>
            <a:spLocks noGrp="1" noChangeArrowheads="1"/>
          </p:cNvSpPr>
          <p:nvPr>
            <p:ph type="title"/>
          </p:nvPr>
        </p:nvSpPr>
        <p:spPr/>
        <p:txBody>
          <a:bodyPr/>
          <a:lstStyle/>
          <a:p>
            <a:pPr eaLnBrk="1" hangingPunct="1"/>
            <a:r>
              <a:rPr lang="en-US" dirty="0" smtClean="0"/>
              <a:t>Typical Configurations</a:t>
            </a:r>
          </a:p>
        </p:txBody>
      </p:sp>
      <p:sp>
        <p:nvSpPr>
          <p:cNvPr id="90115" name="Rectangle 4"/>
          <p:cNvSpPr>
            <a:spLocks noChangeArrowheads="1"/>
          </p:cNvSpPr>
          <p:nvPr/>
        </p:nvSpPr>
        <p:spPr bwMode="auto">
          <a:xfrm rot="2700000">
            <a:off x="1938338" y="2406650"/>
            <a:ext cx="2133600" cy="2133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0116" name="Group 5"/>
          <p:cNvGrpSpPr>
            <a:grpSpLocks/>
          </p:cNvGrpSpPr>
          <p:nvPr/>
        </p:nvGrpSpPr>
        <p:grpSpPr bwMode="auto">
          <a:xfrm>
            <a:off x="2058988" y="2286000"/>
            <a:ext cx="458787" cy="533400"/>
            <a:chOff x="1344" y="3072"/>
            <a:chExt cx="336" cy="336"/>
          </a:xfrm>
        </p:grpSpPr>
        <p:sp>
          <p:nvSpPr>
            <p:cNvPr id="90172" name="Rectangle 6"/>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0173" name="Group 7"/>
            <p:cNvGrpSpPr>
              <a:grpSpLocks/>
            </p:cNvGrpSpPr>
            <p:nvPr/>
          </p:nvGrpSpPr>
          <p:grpSpPr bwMode="auto">
            <a:xfrm rot="2700000">
              <a:off x="1512" y="3144"/>
              <a:ext cx="96" cy="240"/>
              <a:chOff x="3120" y="2064"/>
              <a:chExt cx="192" cy="336"/>
            </a:xfrm>
          </p:grpSpPr>
          <p:sp>
            <p:nvSpPr>
              <p:cNvPr id="90175" name="Line 8"/>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6" name="Line 9"/>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7" name="Line 10"/>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8" name="Line 11"/>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9" name="Line 12"/>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0174" name="Line 13"/>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0117" name="Group 14"/>
          <p:cNvGrpSpPr>
            <a:grpSpLocks/>
          </p:cNvGrpSpPr>
          <p:nvPr/>
        </p:nvGrpSpPr>
        <p:grpSpPr bwMode="auto">
          <a:xfrm>
            <a:off x="3414713" y="3962400"/>
            <a:ext cx="457200" cy="533400"/>
            <a:chOff x="1344" y="3072"/>
            <a:chExt cx="336" cy="336"/>
          </a:xfrm>
        </p:grpSpPr>
        <p:sp>
          <p:nvSpPr>
            <p:cNvPr id="90164" name="Rectangle 15"/>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0165" name="Group 16"/>
            <p:cNvGrpSpPr>
              <a:grpSpLocks/>
            </p:cNvGrpSpPr>
            <p:nvPr/>
          </p:nvGrpSpPr>
          <p:grpSpPr bwMode="auto">
            <a:xfrm rot="2700000">
              <a:off x="1512" y="3144"/>
              <a:ext cx="96" cy="240"/>
              <a:chOff x="3120" y="2064"/>
              <a:chExt cx="192" cy="336"/>
            </a:xfrm>
          </p:grpSpPr>
          <p:sp>
            <p:nvSpPr>
              <p:cNvPr id="90167" name="Line 17"/>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8" name="Line 18"/>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9" name="Line 19"/>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0" name="Line 20"/>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71" name="Line 21"/>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0166" name="Line 22"/>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0118" name="Group 23"/>
          <p:cNvGrpSpPr>
            <a:grpSpLocks/>
          </p:cNvGrpSpPr>
          <p:nvPr/>
        </p:nvGrpSpPr>
        <p:grpSpPr bwMode="auto">
          <a:xfrm rot="5400000">
            <a:off x="3508375" y="2476500"/>
            <a:ext cx="533400" cy="457200"/>
            <a:chOff x="1344" y="3072"/>
            <a:chExt cx="336" cy="336"/>
          </a:xfrm>
        </p:grpSpPr>
        <p:sp>
          <p:nvSpPr>
            <p:cNvPr id="90156" name="Rectangle 24"/>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0157" name="Group 25"/>
            <p:cNvGrpSpPr>
              <a:grpSpLocks/>
            </p:cNvGrpSpPr>
            <p:nvPr/>
          </p:nvGrpSpPr>
          <p:grpSpPr bwMode="auto">
            <a:xfrm rot="2700000">
              <a:off x="1512" y="3144"/>
              <a:ext cx="96" cy="240"/>
              <a:chOff x="3120" y="2064"/>
              <a:chExt cx="192" cy="336"/>
            </a:xfrm>
          </p:grpSpPr>
          <p:sp>
            <p:nvSpPr>
              <p:cNvPr id="90159" name="Line 26"/>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0" name="Line 27"/>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1" name="Line 28"/>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2" name="Line 29"/>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63" name="Line 30"/>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0158" name="Line 31"/>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0119" name="Group 32"/>
          <p:cNvGrpSpPr>
            <a:grpSpLocks/>
          </p:cNvGrpSpPr>
          <p:nvPr/>
        </p:nvGrpSpPr>
        <p:grpSpPr bwMode="auto">
          <a:xfrm rot="5400000">
            <a:off x="2201863" y="4076700"/>
            <a:ext cx="533400" cy="457200"/>
            <a:chOff x="1344" y="3072"/>
            <a:chExt cx="336" cy="336"/>
          </a:xfrm>
        </p:grpSpPr>
        <p:sp>
          <p:nvSpPr>
            <p:cNvPr id="90148" name="Rectangle 33"/>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0149" name="Group 34"/>
            <p:cNvGrpSpPr>
              <a:grpSpLocks/>
            </p:cNvGrpSpPr>
            <p:nvPr/>
          </p:nvGrpSpPr>
          <p:grpSpPr bwMode="auto">
            <a:xfrm rot="2700000">
              <a:off x="1512" y="3144"/>
              <a:ext cx="96" cy="240"/>
              <a:chOff x="3120" y="2064"/>
              <a:chExt cx="192" cy="336"/>
            </a:xfrm>
          </p:grpSpPr>
          <p:sp>
            <p:nvSpPr>
              <p:cNvPr id="90151" name="Line 35"/>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52" name="Line 36"/>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53" name="Line 37"/>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54" name="Line 38"/>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55" name="Line 39"/>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0150" name="Line 40"/>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0120" name="Line 41"/>
          <p:cNvSpPr>
            <a:spLocks noChangeShapeType="1"/>
          </p:cNvSpPr>
          <p:nvPr/>
        </p:nvSpPr>
        <p:spPr bwMode="auto">
          <a:xfrm flipV="1">
            <a:off x="3024188" y="1752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1" name="Line 42"/>
          <p:cNvSpPr>
            <a:spLocks noChangeShapeType="1"/>
          </p:cNvSpPr>
          <p:nvPr/>
        </p:nvSpPr>
        <p:spPr bwMode="auto">
          <a:xfrm flipH="1">
            <a:off x="801688" y="1752600"/>
            <a:ext cx="22225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2" name="Line 43"/>
          <p:cNvSpPr>
            <a:spLocks noChangeShapeType="1"/>
          </p:cNvSpPr>
          <p:nvPr/>
        </p:nvSpPr>
        <p:spPr bwMode="auto">
          <a:xfrm>
            <a:off x="801688" y="17526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3" name="Line 44"/>
          <p:cNvSpPr>
            <a:spLocks noChangeShapeType="1"/>
          </p:cNvSpPr>
          <p:nvPr/>
        </p:nvSpPr>
        <p:spPr bwMode="auto">
          <a:xfrm>
            <a:off x="801688" y="3505200"/>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4" name="Line 45"/>
          <p:cNvSpPr>
            <a:spLocks noChangeShapeType="1"/>
          </p:cNvSpPr>
          <p:nvPr/>
        </p:nvSpPr>
        <p:spPr bwMode="auto">
          <a:xfrm>
            <a:off x="3024188" y="5029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5" name="Line 46"/>
          <p:cNvSpPr>
            <a:spLocks noChangeShapeType="1"/>
          </p:cNvSpPr>
          <p:nvPr/>
        </p:nvSpPr>
        <p:spPr bwMode="auto">
          <a:xfrm>
            <a:off x="801688" y="5334000"/>
            <a:ext cx="22225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26" name="Text Box 47"/>
          <p:cNvSpPr txBox="1">
            <a:spLocks noChangeArrowheads="1"/>
          </p:cNvSpPr>
          <p:nvPr/>
        </p:nvSpPr>
        <p:spPr bwMode="auto">
          <a:xfrm>
            <a:off x="1143000" y="4419600"/>
            <a:ext cx="1304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R2 = SG2</a:t>
            </a:r>
          </a:p>
        </p:txBody>
      </p:sp>
      <p:sp>
        <p:nvSpPr>
          <p:cNvPr id="90127" name="Text Box 48"/>
          <p:cNvSpPr txBox="1">
            <a:spLocks noChangeArrowheads="1"/>
          </p:cNvSpPr>
          <p:nvPr/>
        </p:nvSpPr>
        <p:spPr bwMode="auto">
          <a:xfrm>
            <a:off x="3683000" y="4267200"/>
            <a:ext cx="1304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R4 = SG4</a:t>
            </a:r>
          </a:p>
        </p:txBody>
      </p:sp>
      <p:sp>
        <p:nvSpPr>
          <p:cNvPr id="90128" name="Text Box 49"/>
          <p:cNvSpPr txBox="1">
            <a:spLocks noChangeArrowheads="1"/>
          </p:cNvSpPr>
          <p:nvPr/>
        </p:nvSpPr>
        <p:spPr bwMode="auto">
          <a:xfrm>
            <a:off x="3657600" y="2286000"/>
            <a:ext cx="1304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R3 = SG3</a:t>
            </a:r>
          </a:p>
        </p:txBody>
      </p:sp>
      <p:sp>
        <p:nvSpPr>
          <p:cNvPr id="90129" name="Text Box 50"/>
          <p:cNvSpPr txBox="1">
            <a:spLocks noChangeArrowheads="1"/>
          </p:cNvSpPr>
          <p:nvPr/>
        </p:nvSpPr>
        <p:spPr bwMode="auto">
          <a:xfrm>
            <a:off x="1144588" y="320040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C</a:t>
            </a:r>
          </a:p>
        </p:txBody>
      </p:sp>
      <p:sp>
        <p:nvSpPr>
          <p:cNvPr id="90130" name="Line 51"/>
          <p:cNvSpPr>
            <a:spLocks noChangeShapeType="1"/>
          </p:cNvSpPr>
          <p:nvPr/>
        </p:nvSpPr>
        <p:spPr bwMode="auto">
          <a:xfrm>
            <a:off x="671513" y="3352800"/>
            <a:ext cx="327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31" name="Line 52"/>
          <p:cNvSpPr>
            <a:spLocks noChangeShapeType="1"/>
          </p:cNvSpPr>
          <p:nvPr/>
        </p:nvSpPr>
        <p:spPr bwMode="auto">
          <a:xfrm>
            <a:off x="736600" y="3505200"/>
            <a:ext cx="1968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32" name="Text Box 53"/>
          <p:cNvSpPr txBox="1">
            <a:spLocks noChangeArrowheads="1"/>
          </p:cNvSpPr>
          <p:nvPr/>
        </p:nvSpPr>
        <p:spPr bwMode="auto">
          <a:xfrm>
            <a:off x="563563" y="2971800"/>
            <a:ext cx="35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90133" name="Text Box 54"/>
          <p:cNvSpPr txBox="1">
            <a:spLocks noChangeArrowheads="1"/>
          </p:cNvSpPr>
          <p:nvPr/>
        </p:nvSpPr>
        <p:spPr bwMode="auto">
          <a:xfrm>
            <a:off x="593725" y="3317875"/>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90134" name="Text Box 55"/>
          <p:cNvSpPr txBox="1">
            <a:spLocks noChangeArrowheads="1"/>
          </p:cNvSpPr>
          <p:nvPr/>
        </p:nvSpPr>
        <p:spPr bwMode="auto">
          <a:xfrm>
            <a:off x="2500313" y="1828800"/>
            <a:ext cx="354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A</a:t>
            </a:r>
          </a:p>
        </p:txBody>
      </p:sp>
      <p:sp>
        <p:nvSpPr>
          <p:cNvPr id="90135" name="Text Box 56"/>
          <p:cNvSpPr txBox="1">
            <a:spLocks noChangeArrowheads="1"/>
          </p:cNvSpPr>
          <p:nvPr/>
        </p:nvSpPr>
        <p:spPr bwMode="auto">
          <a:xfrm>
            <a:off x="2770188" y="4495800"/>
            <a:ext cx="354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B</a:t>
            </a:r>
          </a:p>
        </p:txBody>
      </p:sp>
      <p:sp>
        <p:nvSpPr>
          <p:cNvPr id="90136" name="Line 57"/>
          <p:cNvSpPr>
            <a:spLocks noChangeShapeType="1"/>
          </p:cNvSpPr>
          <p:nvPr/>
        </p:nvSpPr>
        <p:spPr bwMode="auto">
          <a:xfrm>
            <a:off x="1717675" y="3505200"/>
            <a:ext cx="10445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37" name="Line 58"/>
          <p:cNvSpPr>
            <a:spLocks noChangeShapeType="1"/>
          </p:cNvSpPr>
          <p:nvPr/>
        </p:nvSpPr>
        <p:spPr bwMode="auto">
          <a:xfrm>
            <a:off x="3219450" y="3505200"/>
            <a:ext cx="11112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138" name="Text Box 59"/>
          <p:cNvSpPr txBox="1">
            <a:spLocks noChangeArrowheads="1"/>
          </p:cNvSpPr>
          <p:nvPr/>
        </p:nvSpPr>
        <p:spPr bwMode="auto">
          <a:xfrm>
            <a:off x="2828925" y="3048000"/>
            <a:ext cx="495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Arial Unicode MS" pitchFamily="34" charset="-128"/>
              </a:rPr>
              <a:t>Vo</a:t>
            </a:r>
          </a:p>
        </p:txBody>
      </p:sp>
      <p:sp>
        <p:nvSpPr>
          <p:cNvPr id="90139" name="Oval 60"/>
          <p:cNvSpPr>
            <a:spLocks noChangeArrowheads="1"/>
          </p:cNvSpPr>
          <p:nvPr/>
        </p:nvSpPr>
        <p:spPr bwMode="auto">
          <a:xfrm>
            <a:off x="2762250" y="3429000"/>
            <a:ext cx="130175" cy="152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40" name="Oval 61"/>
          <p:cNvSpPr>
            <a:spLocks noChangeArrowheads="1"/>
          </p:cNvSpPr>
          <p:nvPr/>
        </p:nvSpPr>
        <p:spPr bwMode="auto">
          <a:xfrm>
            <a:off x="3089275" y="3429000"/>
            <a:ext cx="130175" cy="152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41" name="Text Box 62"/>
          <p:cNvSpPr txBox="1">
            <a:spLocks noChangeArrowheads="1"/>
          </p:cNvSpPr>
          <p:nvPr/>
        </p:nvSpPr>
        <p:spPr bwMode="auto">
          <a:xfrm>
            <a:off x="990600" y="2286000"/>
            <a:ext cx="1304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R1 = SG1</a:t>
            </a:r>
          </a:p>
        </p:txBody>
      </p:sp>
      <p:sp>
        <p:nvSpPr>
          <p:cNvPr id="90142" name="Text Box 63"/>
          <p:cNvSpPr txBox="1">
            <a:spLocks noChangeArrowheads="1"/>
          </p:cNvSpPr>
          <p:nvPr/>
        </p:nvSpPr>
        <p:spPr bwMode="auto">
          <a:xfrm>
            <a:off x="4495800" y="3200400"/>
            <a:ext cx="368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D</a:t>
            </a:r>
          </a:p>
        </p:txBody>
      </p:sp>
      <p:sp>
        <p:nvSpPr>
          <p:cNvPr id="90143" name="Text Box 64"/>
          <p:cNvSpPr txBox="1">
            <a:spLocks noChangeArrowheads="1"/>
          </p:cNvSpPr>
          <p:nvPr/>
        </p:nvSpPr>
        <p:spPr bwMode="auto">
          <a:xfrm>
            <a:off x="180975" y="3124200"/>
            <a:ext cx="523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ES</a:t>
            </a:r>
          </a:p>
        </p:txBody>
      </p:sp>
      <p:sp>
        <p:nvSpPr>
          <p:cNvPr id="90145" name="Rectangle 128"/>
          <p:cNvSpPr>
            <a:spLocks noChangeArrowheads="1"/>
          </p:cNvSpPr>
          <p:nvPr/>
        </p:nvSpPr>
        <p:spPr bwMode="auto">
          <a:xfrm>
            <a:off x="685800" y="5486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bg2"/>
              </a:buClr>
              <a:buSzPct val="70000"/>
              <a:buFont typeface="Wingdings" pitchFamily="2" charset="2"/>
              <a:buNone/>
            </a:pPr>
            <a:r>
              <a:rPr lang="en-US" sz="2300"/>
              <a:t>Electrical Circuit</a:t>
            </a:r>
          </a:p>
        </p:txBody>
      </p:sp>
      <p:sp>
        <p:nvSpPr>
          <p:cNvPr id="90146" name="Rectangle 129"/>
          <p:cNvSpPr>
            <a:spLocks noChangeArrowheads="1"/>
          </p:cNvSpPr>
          <p:nvPr/>
        </p:nvSpPr>
        <p:spPr bwMode="auto">
          <a:xfrm>
            <a:off x="5486400" y="5410200"/>
            <a:ext cx="3429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bg2"/>
              </a:buClr>
              <a:buSzPct val="70000"/>
              <a:buFont typeface="Wingdings" pitchFamily="2" charset="2"/>
              <a:buNone/>
            </a:pPr>
            <a:r>
              <a:rPr lang="en-US" sz="2300" dirty="0" smtClean="0"/>
              <a:t>Mechanical </a:t>
            </a:r>
            <a:r>
              <a:rPr lang="en-US" sz="2300" dirty="0"/>
              <a:t>Configuration</a:t>
            </a:r>
          </a:p>
        </p:txBody>
      </p:sp>
      <p:sp>
        <p:nvSpPr>
          <p:cNvPr id="90147" name="Rectangle 131"/>
          <p:cNvSpPr>
            <a:spLocks noChangeArrowheads="1"/>
          </p:cNvSpPr>
          <p:nvPr/>
        </p:nvSpPr>
        <p:spPr bwMode="auto">
          <a:xfrm>
            <a:off x="685800" y="640080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buClr>
                <a:schemeClr val="bg2"/>
              </a:buClr>
              <a:buSzPct val="70000"/>
              <a:buFont typeface="Wingdings" pitchFamily="2" charset="2"/>
              <a:buChar char="l"/>
            </a:pPr>
            <a:r>
              <a:rPr lang="en-US" sz="2300"/>
              <a:t>4 strain gauges (SG)  in Wheatstone Bridge:</a:t>
            </a:r>
          </a:p>
        </p:txBody>
      </p:sp>
      <p:sp>
        <p:nvSpPr>
          <p:cNvPr id="68" name="Rectangle 67"/>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9888142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Strain Gauge Example</a:t>
            </a:r>
          </a:p>
        </p:txBody>
      </p:sp>
      <p:sp>
        <p:nvSpPr>
          <p:cNvPr id="91139" name="Rectangle 3"/>
          <p:cNvSpPr>
            <a:spLocks noGrp="1" noChangeArrowheads="1"/>
          </p:cNvSpPr>
          <p:nvPr>
            <p:ph type="body" idx="1"/>
          </p:nvPr>
        </p:nvSpPr>
        <p:spPr/>
        <p:txBody>
          <a:bodyPr/>
          <a:lstStyle/>
          <a:p>
            <a:pPr eaLnBrk="1" hangingPunct="1">
              <a:lnSpc>
                <a:spcPct val="80000"/>
              </a:lnSpc>
            </a:pPr>
            <a:r>
              <a:rPr lang="en-US" sz="2800" smtClean="0"/>
              <a:t>Using the configuration in the previous slide where 4 strain gauges are placed in a wheatstone bridge where the bridge is balanced when no force is applied, </a:t>
            </a:r>
          </a:p>
          <a:p>
            <a:pPr eaLnBrk="1" hangingPunct="1">
              <a:lnSpc>
                <a:spcPct val="80000"/>
              </a:lnSpc>
            </a:pPr>
            <a:r>
              <a:rPr lang="en-US" sz="2800" smtClean="0"/>
              <a:t>Assume a force is applied so that R1 and R4 are in tension and R2 and R3 are in compression.  </a:t>
            </a:r>
          </a:p>
          <a:p>
            <a:pPr eaLnBrk="1" hangingPunct="1">
              <a:lnSpc>
                <a:spcPct val="80000"/>
              </a:lnSpc>
            </a:pPr>
            <a:r>
              <a:rPr lang="en-US" sz="2800" smtClean="0"/>
              <a:t>Derive the equation to depict the change in voltage across the bridge and find the output voltage when each resistor is 200 </a:t>
            </a:r>
            <a:r>
              <a:rPr lang="el-GR" sz="2800" smtClean="0">
                <a:cs typeface="Times New Roman" pitchFamily="18" charset="0"/>
              </a:rPr>
              <a:t>Ώ</a:t>
            </a:r>
            <a:r>
              <a:rPr lang="en-US" sz="2800" smtClean="0">
                <a:cs typeface="Times New Roman" pitchFamily="18" charset="0"/>
              </a:rPr>
              <a:t>, the change of resistance is 10 </a:t>
            </a:r>
            <a:r>
              <a:rPr lang="el-GR" sz="2800" smtClean="0">
                <a:cs typeface="Times New Roman" pitchFamily="18" charset="0"/>
              </a:rPr>
              <a:t>Ώ</a:t>
            </a:r>
            <a:r>
              <a:rPr lang="en-US" sz="2800" smtClean="0">
                <a:cs typeface="Times New Roman" pitchFamily="18" charset="0"/>
              </a:rPr>
              <a:t> and the source voltage is 10 V</a:t>
            </a:r>
            <a:endParaRPr lang="el-GR" sz="2800" smtClean="0">
              <a:cs typeface="Times New Roman" pitchFamily="18" charset="0"/>
            </a:endParaRPr>
          </a:p>
        </p:txBody>
      </p:sp>
      <p:sp>
        <p:nvSpPr>
          <p:cNvPr id="91140" name="Text Box 53"/>
          <p:cNvSpPr txBox="1">
            <a:spLocks noChangeArrowheads="1"/>
          </p:cNvSpPr>
          <p:nvPr/>
        </p:nvSpPr>
        <p:spPr bwMode="auto">
          <a:xfrm>
            <a:off x="0" y="3910013"/>
            <a:ext cx="35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22390923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91" name="Object 64"/>
          <p:cNvGraphicFramePr>
            <a:graphicFrameLocks noGrp="1" noChangeAspect="1"/>
          </p:cNvGraphicFramePr>
          <p:nvPr>
            <p:ph idx="1"/>
            <p:extLst>
              <p:ext uri="{D42A27DB-BD31-4B8C-83A1-F6EECF244321}">
                <p14:modId xmlns:p14="http://schemas.microsoft.com/office/powerpoint/2010/main" val="2312930918"/>
              </p:ext>
            </p:extLst>
          </p:nvPr>
        </p:nvGraphicFramePr>
        <p:xfrm>
          <a:off x="5204619" y="3213100"/>
          <a:ext cx="3791843" cy="2357953"/>
        </p:xfrm>
        <a:graphic>
          <a:graphicData uri="http://schemas.openxmlformats.org/presentationml/2006/ole">
            <mc:AlternateContent xmlns:mc="http://schemas.openxmlformats.org/markup-compatibility/2006">
              <mc:Choice xmlns:v="urn:schemas-microsoft-com:vml" Requires="v">
                <p:oleObj spid="_x0000_s71690" name="Equation" r:id="rId3" imgW="3022600" imgH="1879600" progId="Equation.3">
                  <p:embed/>
                </p:oleObj>
              </mc:Choice>
              <mc:Fallback>
                <p:oleObj name="Equation" r:id="rId3" imgW="3022600" imgH="1879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4619" y="3213100"/>
                        <a:ext cx="3791843" cy="2357953"/>
                      </a:xfrm>
                      <a:prstGeom prst="rect">
                        <a:avLst/>
                      </a:prstGeom>
                      <a:noFill/>
                      <a:ln>
                        <a:noFill/>
                      </a:ln>
                      <a:effectLst/>
                    </p:spPr>
                  </p:pic>
                </p:oleObj>
              </mc:Fallback>
            </mc:AlternateContent>
          </a:graphicData>
        </a:graphic>
      </p:graphicFrame>
      <p:sp>
        <p:nvSpPr>
          <p:cNvPr id="92162" name="Rectangle 2"/>
          <p:cNvSpPr>
            <a:spLocks noGrp="1" noChangeArrowheads="1"/>
          </p:cNvSpPr>
          <p:nvPr>
            <p:ph type="title"/>
          </p:nvPr>
        </p:nvSpPr>
        <p:spPr/>
        <p:txBody>
          <a:bodyPr/>
          <a:lstStyle/>
          <a:p>
            <a:pPr eaLnBrk="1" hangingPunct="1"/>
            <a:r>
              <a:rPr lang="en-US" smtClean="0"/>
              <a:t>Strain Gauge Example</a:t>
            </a:r>
          </a:p>
        </p:txBody>
      </p:sp>
      <p:sp>
        <p:nvSpPr>
          <p:cNvPr id="92193" name="Text Box 68"/>
          <p:cNvSpPr txBox="1">
            <a:spLocks noChangeArrowheads="1"/>
          </p:cNvSpPr>
          <p:nvPr/>
        </p:nvSpPr>
        <p:spPr bwMode="auto">
          <a:xfrm>
            <a:off x="4419600" y="2209800"/>
            <a:ext cx="1570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Derivation:</a:t>
            </a:r>
          </a:p>
        </p:txBody>
      </p:sp>
      <p:grpSp>
        <p:nvGrpSpPr>
          <p:cNvPr id="2" name="Group 1"/>
          <p:cNvGrpSpPr/>
          <p:nvPr/>
        </p:nvGrpSpPr>
        <p:grpSpPr>
          <a:xfrm>
            <a:off x="648662" y="1634158"/>
            <a:ext cx="4137025" cy="3921125"/>
            <a:chOff x="0" y="2251075"/>
            <a:chExt cx="4137025" cy="3921125"/>
          </a:xfrm>
        </p:grpSpPr>
        <p:sp>
          <p:nvSpPr>
            <p:cNvPr id="92163" name="Rectangle 4"/>
            <p:cNvSpPr>
              <a:spLocks noChangeArrowheads="1"/>
            </p:cNvSpPr>
            <p:nvPr/>
          </p:nvSpPr>
          <p:spPr bwMode="auto">
            <a:xfrm rot="2700000">
              <a:off x="1168400" y="3433763"/>
              <a:ext cx="2043113" cy="19129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164" name="Group 5"/>
            <p:cNvGrpSpPr>
              <a:grpSpLocks/>
            </p:cNvGrpSpPr>
            <p:nvPr/>
          </p:nvGrpSpPr>
          <p:grpSpPr bwMode="auto">
            <a:xfrm>
              <a:off x="1341438" y="3254375"/>
              <a:ext cx="411162" cy="509588"/>
              <a:chOff x="1344" y="3072"/>
              <a:chExt cx="336" cy="336"/>
            </a:xfrm>
          </p:grpSpPr>
          <p:sp>
            <p:nvSpPr>
              <p:cNvPr id="92222" name="Rectangle 6"/>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223" name="Group 7"/>
              <p:cNvGrpSpPr>
                <a:grpSpLocks/>
              </p:cNvGrpSpPr>
              <p:nvPr/>
            </p:nvGrpSpPr>
            <p:grpSpPr bwMode="auto">
              <a:xfrm rot="2700000">
                <a:off x="1512" y="3144"/>
                <a:ext cx="96" cy="240"/>
                <a:chOff x="3120" y="2064"/>
                <a:chExt cx="192" cy="336"/>
              </a:xfrm>
            </p:grpSpPr>
            <p:sp>
              <p:nvSpPr>
                <p:cNvPr id="92225" name="Line 8"/>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6" name="Line 9"/>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7" name="Line 10"/>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8" name="Line 11"/>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9" name="Line 12"/>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24" name="Line 13"/>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2165" name="Group 14"/>
            <p:cNvGrpSpPr>
              <a:grpSpLocks/>
            </p:cNvGrpSpPr>
            <p:nvPr/>
          </p:nvGrpSpPr>
          <p:grpSpPr bwMode="auto">
            <a:xfrm>
              <a:off x="2557463" y="4859338"/>
              <a:ext cx="409575" cy="509587"/>
              <a:chOff x="1344" y="3072"/>
              <a:chExt cx="336" cy="336"/>
            </a:xfrm>
          </p:grpSpPr>
          <p:sp>
            <p:nvSpPr>
              <p:cNvPr id="92214" name="Rectangle 15"/>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215" name="Group 16"/>
              <p:cNvGrpSpPr>
                <a:grpSpLocks/>
              </p:cNvGrpSpPr>
              <p:nvPr/>
            </p:nvGrpSpPr>
            <p:grpSpPr bwMode="auto">
              <a:xfrm rot="2700000">
                <a:off x="1512" y="3144"/>
                <a:ext cx="96" cy="240"/>
                <a:chOff x="3120" y="2064"/>
                <a:chExt cx="192" cy="336"/>
              </a:xfrm>
            </p:grpSpPr>
            <p:sp>
              <p:nvSpPr>
                <p:cNvPr id="92217" name="Line 17"/>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8" name="Line 18"/>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9" name="Line 19"/>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0" name="Line 20"/>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1" name="Line 21"/>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16" name="Line 22"/>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2166" name="Group 23"/>
            <p:cNvGrpSpPr>
              <a:grpSpLocks/>
            </p:cNvGrpSpPr>
            <p:nvPr/>
          </p:nvGrpSpPr>
          <p:grpSpPr bwMode="auto">
            <a:xfrm rot="5400000">
              <a:off x="2624932" y="3450431"/>
              <a:ext cx="509588" cy="409575"/>
              <a:chOff x="1344" y="3072"/>
              <a:chExt cx="336" cy="336"/>
            </a:xfrm>
          </p:grpSpPr>
          <p:sp>
            <p:nvSpPr>
              <p:cNvPr id="92206" name="Rectangle 24"/>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207" name="Group 25"/>
              <p:cNvGrpSpPr>
                <a:grpSpLocks/>
              </p:cNvGrpSpPr>
              <p:nvPr/>
            </p:nvGrpSpPr>
            <p:grpSpPr bwMode="auto">
              <a:xfrm rot="2700000">
                <a:off x="1512" y="3144"/>
                <a:ext cx="96" cy="240"/>
                <a:chOff x="3120" y="2064"/>
                <a:chExt cx="192" cy="336"/>
              </a:xfrm>
            </p:grpSpPr>
            <p:sp>
              <p:nvSpPr>
                <p:cNvPr id="92209" name="Line 26"/>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0" name="Line 27"/>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1" name="Line 28"/>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2" name="Line 29"/>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3" name="Line 30"/>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08" name="Line 31"/>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2167" name="Group 32"/>
            <p:cNvGrpSpPr>
              <a:grpSpLocks/>
            </p:cNvGrpSpPr>
            <p:nvPr/>
          </p:nvGrpSpPr>
          <p:grpSpPr bwMode="auto">
            <a:xfrm rot="5400000">
              <a:off x="1453357" y="4982369"/>
              <a:ext cx="509587" cy="409575"/>
              <a:chOff x="1344" y="3072"/>
              <a:chExt cx="336" cy="336"/>
            </a:xfrm>
          </p:grpSpPr>
          <p:sp>
            <p:nvSpPr>
              <p:cNvPr id="92198" name="Rectangle 33"/>
              <p:cNvSpPr>
                <a:spLocks noChangeArrowheads="1"/>
              </p:cNvSpPr>
              <p:nvPr/>
            </p:nvSpPr>
            <p:spPr bwMode="auto">
              <a:xfrm>
                <a:off x="1344" y="3072"/>
                <a:ext cx="33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199" name="Group 34"/>
              <p:cNvGrpSpPr>
                <a:grpSpLocks/>
              </p:cNvGrpSpPr>
              <p:nvPr/>
            </p:nvGrpSpPr>
            <p:grpSpPr bwMode="auto">
              <a:xfrm rot="2700000">
                <a:off x="1512" y="3144"/>
                <a:ext cx="96" cy="240"/>
                <a:chOff x="3120" y="2064"/>
                <a:chExt cx="192" cy="336"/>
              </a:xfrm>
            </p:grpSpPr>
            <p:sp>
              <p:nvSpPr>
                <p:cNvPr id="92201" name="Line 35"/>
                <p:cNvSpPr>
                  <a:spLocks noChangeShapeType="1"/>
                </p:cNvSpPr>
                <p:nvPr/>
              </p:nvSpPr>
              <p:spPr bwMode="auto">
                <a:xfrm flipV="1">
                  <a:off x="3120" y="235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2" name="Line 36"/>
                <p:cNvSpPr>
                  <a:spLocks noChangeShapeType="1"/>
                </p:cNvSpPr>
                <p:nvPr/>
              </p:nvSpPr>
              <p:spPr bwMode="auto">
                <a:xfrm>
                  <a:off x="3120" y="2256"/>
                  <a:ext cx="192"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3" name="Line 37"/>
                <p:cNvSpPr>
                  <a:spLocks noChangeShapeType="1"/>
                </p:cNvSpPr>
                <p:nvPr/>
              </p:nvSpPr>
              <p:spPr bwMode="auto">
                <a:xfrm flipV="1">
                  <a:off x="3120" y="2208"/>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4" name="Line 38"/>
                <p:cNvSpPr>
                  <a:spLocks noChangeShapeType="1"/>
                </p:cNvSpPr>
                <p:nvPr/>
              </p:nvSpPr>
              <p:spPr bwMode="auto">
                <a:xfrm>
                  <a:off x="3168" y="2112"/>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5" name="Line 39"/>
                <p:cNvSpPr>
                  <a:spLocks noChangeShapeType="1"/>
                </p:cNvSpPr>
                <p:nvPr/>
              </p:nvSpPr>
              <p:spPr bwMode="auto">
                <a:xfrm flipV="1">
                  <a:off x="3168" y="2064"/>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00" name="Line 40"/>
              <p:cNvSpPr>
                <a:spLocks noChangeShapeType="1"/>
              </p:cNvSpPr>
              <p:nvPr/>
            </p:nvSpPr>
            <p:spPr bwMode="auto">
              <a:xfrm>
                <a:off x="1440"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168" name="Line 41"/>
            <p:cNvSpPr>
              <a:spLocks noChangeShapeType="1"/>
            </p:cNvSpPr>
            <p:nvPr/>
          </p:nvSpPr>
          <p:spPr bwMode="auto">
            <a:xfrm flipV="1">
              <a:off x="2206625" y="2743200"/>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69" name="Line 42"/>
            <p:cNvSpPr>
              <a:spLocks noChangeShapeType="1"/>
            </p:cNvSpPr>
            <p:nvPr/>
          </p:nvSpPr>
          <p:spPr bwMode="auto">
            <a:xfrm flipH="1">
              <a:off x="214313" y="2743200"/>
              <a:ext cx="1992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0" name="Line 43"/>
            <p:cNvSpPr>
              <a:spLocks noChangeShapeType="1"/>
            </p:cNvSpPr>
            <p:nvPr/>
          </p:nvSpPr>
          <p:spPr bwMode="auto">
            <a:xfrm>
              <a:off x="214313" y="2743200"/>
              <a:ext cx="0" cy="1531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1" name="Line 44"/>
            <p:cNvSpPr>
              <a:spLocks noChangeShapeType="1"/>
            </p:cNvSpPr>
            <p:nvPr/>
          </p:nvSpPr>
          <p:spPr bwMode="auto">
            <a:xfrm>
              <a:off x="214313" y="4421188"/>
              <a:ext cx="0" cy="1751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2" name="Line 45"/>
            <p:cNvSpPr>
              <a:spLocks noChangeShapeType="1"/>
            </p:cNvSpPr>
            <p:nvPr/>
          </p:nvSpPr>
          <p:spPr bwMode="auto">
            <a:xfrm>
              <a:off x="2206625" y="5880100"/>
              <a:ext cx="0" cy="292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3" name="Line 46"/>
            <p:cNvSpPr>
              <a:spLocks noChangeShapeType="1"/>
            </p:cNvSpPr>
            <p:nvPr/>
          </p:nvSpPr>
          <p:spPr bwMode="auto">
            <a:xfrm>
              <a:off x="214313" y="6172200"/>
              <a:ext cx="1992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4" name="Text Box 47"/>
            <p:cNvSpPr txBox="1">
              <a:spLocks noChangeArrowheads="1"/>
            </p:cNvSpPr>
            <p:nvPr/>
          </p:nvSpPr>
          <p:spPr bwMode="auto">
            <a:xfrm>
              <a:off x="228600" y="5089525"/>
              <a:ext cx="1346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R2 = R - h</a:t>
              </a:r>
            </a:p>
          </p:txBody>
        </p:sp>
        <p:sp>
          <p:nvSpPr>
            <p:cNvPr id="92175" name="Text Box 48"/>
            <p:cNvSpPr txBox="1">
              <a:spLocks noChangeArrowheads="1"/>
            </p:cNvSpPr>
            <p:nvPr/>
          </p:nvSpPr>
          <p:spPr bwMode="auto">
            <a:xfrm>
              <a:off x="2797175" y="5151438"/>
              <a:ext cx="1339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dirty="0"/>
                <a:t>R4 = R +h</a:t>
              </a:r>
            </a:p>
          </p:txBody>
        </p:sp>
        <p:sp>
          <p:nvSpPr>
            <p:cNvPr id="92176" name="Text Box 49"/>
            <p:cNvSpPr txBox="1">
              <a:spLocks noChangeArrowheads="1"/>
            </p:cNvSpPr>
            <p:nvPr/>
          </p:nvSpPr>
          <p:spPr bwMode="auto">
            <a:xfrm>
              <a:off x="2776538" y="3254375"/>
              <a:ext cx="1262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R3= R-h</a:t>
              </a:r>
            </a:p>
          </p:txBody>
        </p:sp>
        <p:sp>
          <p:nvSpPr>
            <p:cNvPr id="92177" name="Text Box 50"/>
            <p:cNvSpPr txBox="1">
              <a:spLocks noChangeArrowheads="1"/>
            </p:cNvSpPr>
            <p:nvPr/>
          </p:nvSpPr>
          <p:spPr bwMode="auto">
            <a:xfrm>
              <a:off x="520700" y="4129088"/>
              <a:ext cx="330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C</a:t>
              </a:r>
            </a:p>
          </p:txBody>
        </p:sp>
        <p:sp>
          <p:nvSpPr>
            <p:cNvPr id="92178" name="Line 51"/>
            <p:cNvSpPr>
              <a:spLocks noChangeShapeType="1"/>
            </p:cNvSpPr>
            <p:nvPr/>
          </p:nvSpPr>
          <p:spPr bwMode="auto">
            <a:xfrm>
              <a:off x="96838" y="4275138"/>
              <a:ext cx="293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79" name="Line 52"/>
            <p:cNvSpPr>
              <a:spLocks noChangeShapeType="1"/>
            </p:cNvSpPr>
            <p:nvPr/>
          </p:nvSpPr>
          <p:spPr bwMode="auto">
            <a:xfrm>
              <a:off x="155575" y="4421188"/>
              <a:ext cx="1762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0" name="Text Box 53"/>
            <p:cNvSpPr txBox="1">
              <a:spLocks noChangeArrowheads="1"/>
            </p:cNvSpPr>
            <p:nvPr/>
          </p:nvSpPr>
          <p:spPr bwMode="auto">
            <a:xfrm>
              <a:off x="0" y="3910013"/>
              <a:ext cx="35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92181" name="Text Box 54"/>
            <p:cNvSpPr txBox="1">
              <a:spLocks noChangeArrowheads="1"/>
            </p:cNvSpPr>
            <p:nvPr/>
          </p:nvSpPr>
          <p:spPr bwMode="auto">
            <a:xfrm>
              <a:off x="26988" y="4241800"/>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a:t>
              </a:r>
            </a:p>
          </p:txBody>
        </p:sp>
        <p:sp>
          <p:nvSpPr>
            <p:cNvPr id="92182" name="Text Box 55"/>
            <p:cNvSpPr txBox="1">
              <a:spLocks noChangeArrowheads="1"/>
            </p:cNvSpPr>
            <p:nvPr/>
          </p:nvSpPr>
          <p:spPr bwMode="auto">
            <a:xfrm>
              <a:off x="1736725" y="2816225"/>
              <a:ext cx="35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A</a:t>
              </a:r>
            </a:p>
          </p:txBody>
        </p:sp>
        <p:sp>
          <p:nvSpPr>
            <p:cNvPr id="92183" name="Text Box 56"/>
            <p:cNvSpPr txBox="1">
              <a:spLocks noChangeArrowheads="1"/>
            </p:cNvSpPr>
            <p:nvPr/>
          </p:nvSpPr>
          <p:spPr bwMode="auto">
            <a:xfrm>
              <a:off x="1979613" y="5368925"/>
              <a:ext cx="352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B</a:t>
              </a:r>
            </a:p>
          </p:txBody>
        </p:sp>
        <p:sp>
          <p:nvSpPr>
            <p:cNvPr id="92184" name="Line 57"/>
            <p:cNvSpPr>
              <a:spLocks noChangeShapeType="1"/>
            </p:cNvSpPr>
            <p:nvPr/>
          </p:nvSpPr>
          <p:spPr bwMode="auto">
            <a:xfrm>
              <a:off x="1035050" y="4421188"/>
              <a:ext cx="936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5" name="Line 58"/>
            <p:cNvSpPr>
              <a:spLocks noChangeShapeType="1"/>
            </p:cNvSpPr>
            <p:nvPr/>
          </p:nvSpPr>
          <p:spPr bwMode="auto">
            <a:xfrm>
              <a:off x="2381250" y="4421188"/>
              <a:ext cx="9969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186" name="Text Box 59"/>
            <p:cNvSpPr txBox="1">
              <a:spLocks noChangeArrowheads="1"/>
            </p:cNvSpPr>
            <p:nvPr/>
          </p:nvSpPr>
          <p:spPr bwMode="auto">
            <a:xfrm>
              <a:off x="2033588" y="3983038"/>
              <a:ext cx="495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latin typeface="Arial Unicode MS" pitchFamily="34" charset="-128"/>
                </a:rPr>
                <a:t>Eo</a:t>
              </a:r>
            </a:p>
          </p:txBody>
        </p:sp>
        <p:sp>
          <p:nvSpPr>
            <p:cNvPr id="92187" name="Oval 60"/>
            <p:cNvSpPr>
              <a:spLocks noChangeArrowheads="1"/>
            </p:cNvSpPr>
            <p:nvPr/>
          </p:nvSpPr>
          <p:spPr bwMode="auto">
            <a:xfrm>
              <a:off x="1971675" y="4348163"/>
              <a:ext cx="117475"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88" name="Oval 61"/>
            <p:cNvSpPr>
              <a:spLocks noChangeArrowheads="1"/>
            </p:cNvSpPr>
            <p:nvPr/>
          </p:nvSpPr>
          <p:spPr bwMode="auto">
            <a:xfrm>
              <a:off x="2265363" y="4348163"/>
              <a:ext cx="115887" cy="14605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89" name="Text Box 62"/>
            <p:cNvSpPr txBox="1">
              <a:spLocks noChangeArrowheads="1"/>
            </p:cNvSpPr>
            <p:nvPr/>
          </p:nvSpPr>
          <p:spPr bwMode="auto">
            <a:xfrm>
              <a:off x="304800" y="3184525"/>
              <a:ext cx="1339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R1 = R +h</a:t>
              </a:r>
            </a:p>
          </p:txBody>
        </p:sp>
        <p:sp>
          <p:nvSpPr>
            <p:cNvPr id="92190" name="Text Box 63"/>
            <p:cNvSpPr txBox="1">
              <a:spLocks noChangeArrowheads="1"/>
            </p:cNvSpPr>
            <p:nvPr/>
          </p:nvSpPr>
          <p:spPr bwMode="auto">
            <a:xfrm>
              <a:off x="3525838" y="4129088"/>
              <a:ext cx="330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D</a:t>
              </a:r>
            </a:p>
          </p:txBody>
        </p:sp>
        <p:sp>
          <p:nvSpPr>
            <p:cNvPr id="92192" name="Text Box 67"/>
            <p:cNvSpPr txBox="1">
              <a:spLocks noChangeArrowheads="1"/>
            </p:cNvSpPr>
            <p:nvPr/>
          </p:nvSpPr>
          <p:spPr bwMode="auto">
            <a:xfrm>
              <a:off x="517525" y="2251075"/>
              <a:ext cx="1028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Circuit</a:t>
              </a:r>
            </a:p>
          </p:txBody>
        </p:sp>
        <p:sp>
          <p:nvSpPr>
            <p:cNvPr id="92194" name="Text Box 69"/>
            <p:cNvSpPr txBox="1">
              <a:spLocks noChangeArrowheads="1"/>
            </p:cNvSpPr>
            <p:nvPr/>
          </p:nvSpPr>
          <p:spPr bwMode="auto">
            <a:xfrm>
              <a:off x="136525" y="369252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E</a:t>
              </a:r>
              <a:r>
                <a:rPr lang="en-US" sz="2400">
                  <a:latin typeface="Times New Roman" pitchFamily="18" charset="0"/>
                </a:rPr>
                <a:t>s</a:t>
              </a:r>
              <a:endParaRPr lang="en-US" sz="2400">
                <a:latin typeface="Symbol" pitchFamily="18" charset="2"/>
              </a:endParaRPr>
            </a:p>
          </p:txBody>
        </p:sp>
        <p:sp>
          <p:nvSpPr>
            <p:cNvPr id="92195" name="Text Box 70"/>
            <p:cNvSpPr txBox="1">
              <a:spLocks noChangeArrowheads="1"/>
            </p:cNvSpPr>
            <p:nvPr/>
          </p:nvSpPr>
          <p:spPr bwMode="auto">
            <a:xfrm>
              <a:off x="974725" y="39973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sp>
          <p:nvSpPr>
            <p:cNvPr id="92196" name="Text Box 71"/>
            <p:cNvSpPr txBox="1">
              <a:spLocks noChangeArrowheads="1"/>
            </p:cNvSpPr>
            <p:nvPr/>
          </p:nvSpPr>
          <p:spPr bwMode="auto">
            <a:xfrm>
              <a:off x="2803525" y="3921125"/>
              <a:ext cx="350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Symbol" pitchFamily="18" charset="2"/>
                </a:rPr>
                <a:t>-</a:t>
              </a:r>
            </a:p>
          </p:txBody>
        </p:sp>
      </p:grpSp>
      <p:sp>
        <p:nvSpPr>
          <p:cNvPr id="71" name="Rectangle 70"/>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233259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p:cNvGraphicFramePr>
            <a:graphicFrameLocks noChangeAspect="1"/>
          </p:cNvGraphicFramePr>
          <p:nvPr>
            <p:extLst>
              <p:ext uri="{D42A27DB-BD31-4B8C-83A1-F6EECF244321}">
                <p14:modId xmlns:p14="http://schemas.microsoft.com/office/powerpoint/2010/main" val="3902588853"/>
              </p:ext>
            </p:extLst>
          </p:nvPr>
        </p:nvGraphicFramePr>
        <p:xfrm>
          <a:off x="1180306" y="1622603"/>
          <a:ext cx="6783388" cy="2667000"/>
        </p:xfrm>
        <a:graphic>
          <a:graphicData uri="http://schemas.openxmlformats.org/presentationml/2006/ole">
            <mc:AlternateContent xmlns:mc="http://schemas.openxmlformats.org/markup-compatibility/2006">
              <mc:Choice xmlns:v="urn:schemas-microsoft-com:vml" Requires="v">
                <p:oleObj spid="_x0000_s51217" name="VISIO" r:id="rId3" imgW="3390840" imgH="1333440" progId="Visio.Drawing.5">
                  <p:embed/>
                </p:oleObj>
              </mc:Choice>
              <mc:Fallback>
                <p:oleObj name="VISIO" r:id="rId3" imgW="3390840" imgH="1333440" progId="Visio.Drawing.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0306" y="1622603"/>
                        <a:ext cx="67833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4" name="Text Box 4"/>
          <p:cNvSpPr txBox="1">
            <a:spLocks noChangeArrowheads="1"/>
          </p:cNvSpPr>
          <p:nvPr/>
        </p:nvSpPr>
        <p:spPr bwMode="auto">
          <a:xfrm>
            <a:off x="1524000" y="4267200"/>
            <a:ext cx="3048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(a)</a:t>
            </a:r>
          </a:p>
        </p:txBody>
      </p:sp>
      <p:sp>
        <p:nvSpPr>
          <p:cNvPr id="20485" name="Text Box 5"/>
          <p:cNvSpPr txBox="1">
            <a:spLocks noChangeArrowheads="1"/>
          </p:cNvSpPr>
          <p:nvPr/>
        </p:nvSpPr>
        <p:spPr bwMode="auto">
          <a:xfrm>
            <a:off x="4572000" y="4267200"/>
            <a:ext cx="434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a:latin typeface="HELVETICA" pitchFamily="34" charset="0"/>
              </a:rPr>
              <a:t>(b)</a:t>
            </a:r>
          </a:p>
        </p:txBody>
      </p:sp>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8</a:t>
            </a:fld>
            <a:endParaRPr lang="en-US"/>
          </a:p>
        </p:txBody>
      </p:sp>
      <p:sp>
        <p:nvSpPr>
          <p:cNvPr id="2" name="Title 1"/>
          <p:cNvSpPr>
            <a:spLocks noGrp="1"/>
          </p:cNvSpPr>
          <p:nvPr>
            <p:ph type="title" idx="4294967295"/>
          </p:nvPr>
        </p:nvSpPr>
        <p:spPr>
          <a:xfrm>
            <a:off x="0" y="274638"/>
            <a:ext cx="8229600" cy="1143000"/>
          </a:xfrm>
        </p:spPr>
        <p:txBody>
          <a:bodyPr/>
          <a:lstStyle/>
          <a:p>
            <a:r>
              <a:rPr lang="tr-TR" dirty="0"/>
              <a:t>Duyarlılık (Sensitivity)</a:t>
            </a:r>
            <a:endParaRPr lang="en-US" dirty="0"/>
          </a:p>
        </p:txBody>
      </p:sp>
      <p:sp>
        <p:nvSpPr>
          <p:cNvPr id="9" name="Rectangle 8"/>
          <p:cNvSpPr/>
          <p:nvPr/>
        </p:nvSpPr>
        <p:spPr>
          <a:xfrm>
            <a:off x="2201369" y="4869160"/>
            <a:ext cx="4557786" cy="923330"/>
          </a:xfrm>
          <a:prstGeom prst="rect">
            <a:avLst/>
          </a:prstGeom>
        </p:spPr>
        <p:txBody>
          <a:bodyPr wrap="none">
            <a:spAutoFit/>
          </a:bodyPr>
          <a:lstStyle/>
          <a:p>
            <a:r>
              <a:rPr lang="tr-TR" dirty="0" smtClean="0">
                <a:cs typeface="Times New Roman" pitchFamily="18" charset="0"/>
              </a:rPr>
              <a:t>Duyarlılık (sensitivity) = çıkış / giriş</a:t>
            </a:r>
          </a:p>
          <a:p>
            <a:pPr marL="342900" indent="-342900">
              <a:buAutoNum type="alphaLcParenBoth"/>
            </a:pPr>
            <a:r>
              <a:rPr lang="en-US" dirty="0" smtClean="0">
                <a:cs typeface="Times New Roman" pitchFamily="18" charset="0"/>
              </a:rPr>
              <a:t>A </a:t>
            </a:r>
            <a:r>
              <a:rPr lang="en-US" dirty="0">
                <a:cs typeface="Times New Roman" pitchFamily="18" charset="0"/>
              </a:rPr>
              <a:t>low-sensitivity sensor has low gain</a:t>
            </a:r>
            <a:r>
              <a:rPr lang="en-US" dirty="0" smtClean="0">
                <a:cs typeface="Times New Roman" pitchFamily="18" charset="0"/>
              </a:rPr>
              <a:t>.</a:t>
            </a:r>
            <a:endParaRPr lang="tr-TR" dirty="0" smtClean="0">
              <a:cs typeface="Times New Roman" pitchFamily="18" charset="0"/>
            </a:endParaRPr>
          </a:p>
          <a:p>
            <a:pPr marL="342900" indent="-342900">
              <a:buAutoNum type="alphaLcParenBoth"/>
            </a:pPr>
            <a:r>
              <a:rPr lang="en-US" dirty="0" smtClean="0">
                <a:cs typeface="Times New Roman" pitchFamily="18" charset="0"/>
              </a:rPr>
              <a:t>A </a:t>
            </a:r>
            <a:r>
              <a:rPr lang="en-US" dirty="0">
                <a:cs typeface="Times New Roman" pitchFamily="18" charset="0"/>
              </a:rPr>
              <a:t>high sensitivity sensor has high gain</a:t>
            </a:r>
            <a:endParaRPr lang="en-US" dirty="0"/>
          </a:p>
        </p:txBody>
      </p:sp>
      <p:sp>
        <p:nvSpPr>
          <p:cNvPr id="10" name="Rectangle 4"/>
          <p:cNvSpPr>
            <a:spLocks noChangeArrowheads="1"/>
          </p:cNvSpPr>
          <p:nvPr/>
        </p:nvSpPr>
        <p:spPr bwMode="auto">
          <a:xfrm>
            <a:off x="468313" y="1340768"/>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8561443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269776"/>
            <a:ext cx="8229600" cy="1143000"/>
          </a:xfrm>
        </p:spPr>
        <p:txBody>
          <a:bodyPr>
            <a:normAutofit fontScale="90000"/>
          </a:bodyPr>
          <a:lstStyle/>
          <a:p>
            <a:pPr eaLnBrk="1" hangingPunct="1"/>
            <a:r>
              <a:rPr lang="en-US" dirty="0" smtClean="0"/>
              <a:t>Transducer Sensitivity</a:t>
            </a:r>
            <a:r>
              <a:rPr lang="tr-TR" dirty="0" smtClean="0"/>
              <a:t> (Dönüştürücü Duyarlılığı)</a:t>
            </a:r>
            <a:endParaRPr lang="en-US" dirty="0" smtClean="0"/>
          </a:p>
        </p:txBody>
      </p:sp>
      <p:sp>
        <p:nvSpPr>
          <p:cNvPr id="93187" name="Rectangle 3"/>
          <p:cNvSpPr>
            <a:spLocks noGrp="1" noChangeArrowheads="1"/>
          </p:cNvSpPr>
          <p:nvPr>
            <p:ph type="body" idx="1"/>
          </p:nvPr>
        </p:nvSpPr>
        <p:spPr>
          <a:xfrm>
            <a:off x="457200" y="1783357"/>
            <a:ext cx="8229600" cy="4525963"/>
          </a:xfrm>
        </p:spPr>
        <p:txBody>
          <a:bodyPr>
            <a:normAutofit fontScale="92500"/>
          </a:bodyPr>
          <a:lstStyle/>
          <a:p>
            <a:pPr eaLnBrk="1" hangingPunct="1">
              <a:lnSpc>
                <a:spcPct val="90000"/>
              </a:lnSpc>
            </a:pPr>
            <a:r>
              <a:rPr lang="en-US" sz="3200" dirty="0" smtClean="0"/>
              <a:t>Transducer Sensitivity = rating that allows us to predict the output voltage from knowledge of the excitation voltage and the value of the applied stimulus units = </a:t>
            </a:r>
            <a:r>
              <a:rPr lang="el-GR" sz="3200" dirty="0" smtClean="0">
                <a:cs typeface="Times New Roman" pitchFamily="18" charset="0"/>
              </a:rPr>
              <a:t>μ</a:t>
            </a:r>
            <a:r>
              <a:rPr lang="en-US" sz="3200" dirty="0" smtClean="0">
                <a:cs typeface="Times New Roman" pitchFamily="18" charset="0"/>
              </a:rPr>
              <a:t>V/V*unit of applied stimulus</a:t>
            </a:r>
            <a:endParaRPr lang="tr-TR" sz="3200" dirty="0" smtClean="0">
              <a:cs typeface="Times New Roman" pitchFamily="18" charset="0"/>
            </a:endParaRPr>
          </a:p>
          <a:p>
            <a:pPr>
              <a:lnSpc>
                <a:spcPct val="90000"/>
              </a:lnSpc>
            </a:pPr>
            <a:r>
              <a:rPr lang="en-US" sz="3200" dirty="0" smtClean="0">
                <a:cs typeface="Times New Roman" pitchFamily="18" charset="0"/>
              </a:rPr>
              <a:t>Example</a:t>
            </a:r>
            <a:r>
              <a:rPr lang="tr-TR" sz="3200" dirty="0" smtClean="0">
                <a:cs typeface="Times New Roman" pitchFamily="18" charset="0"/>
              </a:rPr>
              <a:t>:</a:t>
            </a:r>
            <a:r>
              <a:rPr lang="en-US" sz="3200" dirty="0" smtClean="0">
                <a:cs typeface="Times New Roman" pitchFamily="18" charset="0"/>
              </a:rPr>
              <a:t> </a:t>
            </a:r>
            <a:r>
              <a:rPr lang="en-US" sz="3200" dirty="0">
                <a:cs typeface="Times New Roman" pitchFamily="18" charset="0"/>
              </a:rPr>
              <a:t>if you have a force transducer calibrated in grams (unit of mass) which allows calibration of force transducer then sensitivity denoted as </a:t>
            </a:r>
            <a:r>
              <a:rPr lang="el-GR" sz="3200" dirty="0">
                <a:cs typeface="Times New Roman" pitchFamily="18" charset="0"/>
              </a:rPr>
              <a:t>φ</a:t>
            </a:r>
            <a:r>
              <a:rPr lang="en-US" sz="3200" dirty="0">
                <a:cs typeface="Times New Roman" pitchFamily="18" charset="0"/>
              </a:rPr>
              <a:t> = </a:t>
            </a:r>
            <a:r>
              <a:rPr lang="el-GR" sz="3200" dirty="0">
                <a:cs typeface="Times New Roman" pitchFamily="18" charset="0"/>
              </a:rPr>
              <a:t>μ</a:t>
            </a:r>
            <a:r>
              <a:rPr lang="en-US" sz="3200" dirty="0">
                <a:cs typeface="Times New Roman" pitchFamily="18" charset="0"/>
              </a:rPr>
              <a:t>V/V*g (another ex </a:t>
            </a:r>
            <a:r>
              <a:rPr lang="el-GR" sz="3200" dirty="0">
                <a:cs typeface="Times New Roman" pitchFamily="18" charset="0"/>
              </a:rPr>
              <a:t>φ</a:t>
            </a:r>
            <a:r>
              <a:rPr lang="en-US" sz="3200" dirty="0">
                <a:cs typeface="Times New Roman" pitchFamily="18" charset="0"/>
              </a:rPr>
              <a:t> = </a:t>
            </a:r>
            <a:r>
              <a:rPr lang="el-GR" sz="3200" dirty="0">
                <a:cs typeface="Times New Roman" pitchFamily="18" charset="0"/>
              </a:rPr>
              <a:t>μ</a:t>
            </a:r>
            <a:r>
              <a:rPr lang="en-US" sz="3200" dirty="0">
                <a:cs typeface="Times New Roman" pitchFamily="18" charset="0"/>
              </a:rPr>
              <a:t>V/V*mmHg) </a:t>
            </a:r>
          </a:p>
        </p:txBody>
      </p:sp>
      <p:sp>
        <p:nvSpPr>
          <p:cNvPr id="4" name="Rectangle 3"/>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6747131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Transducer Sensitivity</a:t>
            </a:r>
          </a:p>
        </p:txBody>
      </p:sp>
      <p:sp>
        <p:nvSpPr>
          <p:cNvPr id="95235" name="Rectangle 3"/>
          <p:cNvSpPr>
            <a:spLocks noGrp="1" noChangeArrowheads="1"/>
          </p:cNvSpPr>
          <p:nvPr>
            <p:ph type="body" idx="1"/>
          </p:nvPr>
        </p:nvSpPr>
        <p:spPr/>
        <p:txBody>
          <a:bodyPr/>
          <a:lstStyle/>
          <a:p>
            <a:pPr eaLnBrk="1" hangingPunct="1">
              <a:lnSpc>
                <a:spcPct val="90000"/>
              </a:lnSpc>
            </a:pPr>
            <a:r>
              <a:rPr lang="en-US" sz="3200" dirty="0" smtClean="0">
                <a:cs typeface="Times New Roman" pitchFamily="18" charset="0"/>
              </a:rPr>
              <a:t>To calculate Output Potential use the following equations:</a:t>
            </a:r>
          </a:p>
          <a:p>
            <a:pPr eaLnBrk="1" hangingPunct="1">
              <a:lnSpc>
                <a:spcPct val="90000"/>
              </a:lnSpc>
            </a:pPr>
            <a:endParaRPr lang="en-US" sz="3200" dirty="0" smtClean="0">
              <a:cs typeface="Times New Roman" pitchFamily="18" charset="0"/>
            </a:endParaRPr>
          </a:p>
          <a:p>
            <a:pPr eaLnBrk="1" hangingPunct="1">
              <a:lnSpc>
                <a:spcPct val="90000"/>
              </a:lnSpc>
            </a:pPr>
            <a:endParaRPr lang="en-US" sz="2400" dirty="0" smtClean="0">
              <a:cs typeface="Times New Roman" pitchFamily="18" charset="0"/>
            </a:endParaRPr>
          </a:p>
          <a:p>
            <a:pPr lvl="1" eaLnBrk="1" hangingPunct="1">
              <a:lnSpc>
                <a:spcPct val="90000"/>
              </a:lnSpc>
            </a:pPr>
            <a:r>
              <a:rPr lang="en-US" sz="2800" dirty="0" smtClean="0">
                <a:cs typeface="Times New Roman" pitchFamily="18" charset="0"/>
              </a:rPr>
              <a:t>where</a:t>
            </a:r>
          </a:p>
          <a:p>
            <a:pPr lvl="2" eaLnBrk="1" hangingPunct="1">
              <a:lnSpc>
                <a:spcPct val="90000"/>
              </a:lnSpc>
            </a:pPr>
            <a:r>
              <a:rPr lang="en-US" sz="2400" dirty="0" err="1" smtClean="0">
                <a:cs typeface="Times New Roman" pitchFamily="18" charset="0"/>
              </a:rPr>
              <a:t>Eo</a:t>
            </a:r>
            <a:r>
              <a:rPr lang="en-US" sz="2400" dirty="0" smtClean="0">
                <a:cs typeface="Times New Roman" pitchFamily="18" charset="0"/>
              </a:rPr>
              <a:t> = output potential in Volts (V)</a:t>
            </a:r>
          </a:p>
          <a:p>
            <a:pPr lvl="2" eaLnBrk="1" hangingPunct="1">
              <a:lnSpc>
                <a:spcPct val="90000"/>
              </a:lnSpc>
            </a:pPr>
            <a:r>
              <a:rPr lang="en-US" sz="2400" dirty="0" smtClean="0">
                <a:cs typeface="Times New Roman" pitchFamily="18" charset="0"/>
              </a:rPr>
              <a:t>E = excitation voltage</a:t>
            </a:r>
          </a:p>
          <a:p>
            <a:pPr lvl="2" eaLnBrk="1" hangingPunct="1">
              <a:lnSpc>
                <a:spcPct val="90000"/>
              </a:lnSpc>
            </a:pPr>
            <a:r>
              <a:rPr lang="el-GR" sz="2400" dirty="0" smtClean="0">
                <a:cs typeface="Times New Roman" pitchFamily="18" charset="0"/>
              </a:rPr>
              <a:t>φ</a:t>
            </a:r>
            <a:r>
              <a:rPr lang="en-US" sz="2400" dirty="0" smtClean="0">
                <a:cs typeface="Times New Roman" pitchFamily="18" charset="0"/>
              </a:rPr>
              <a:t> = sensitivity </a:t>
            </a:r>
            <a:r>
              <a:rPr lang="el-GR" sz="2400" dirty="0" smtClean="0">
                <a:cs typeface="Times New Roman" pitchFamily="18" charset="0"/>
              </a:rPr>
              <a:t>μ</a:t>
            </a:r>
            <a:r>
              <a:rPr lang="en-US" sz="2400" dirty="0" smtClean="0">
                <a:cs typeface="Times New Roman" pitchFamily="18" charset="0"/>
              </a:rPr>
              <a:t>V/V*g</a:t>
            </a:r>
          </a:p>
          <a:p>
            <a:pPr lvl="2" eaLnBrk="1" hangingPunct="1">
              <a:lnSpc>
                <a:spcPct val="90000"/>
              </a:lnSpc>
            </a:pPr>
            <a:r>
              <a:rPr lang="en-US" sz="2400" dirty="0" smtClean="0">
                <a:cs typeface="Times New Roman" pitchFamily="18" charset="0"/>
              </a:rPr>
              <a:t>F = applied force in grams (g)</a:t>
            </a:r>
          </a:p>
        </p:txBody>
      </p:sp>
      <p:graphicFrame>
        <p:nvGraphicFramePr>
          <p:cNvPr id="95236" name="Object 6"/>
          <p:cNvGraphicFramePr>
            <a:graphicFrameLocks noChangeAspect="1"/>
          </p:cNvGraphicFramePr>
          <p:nvPr>
            <p:extLst>
              <p:ext uri="{D42A27DB-BD31-4B8C-83A1-F6EECF244321}">
                <p14:modId xmlns:p14="http://schemas.microsoft.com/office/powerpoint/2010/main" val="3534300926"/>
              </p:ext>
            </p:extLst>
          </p:nvPr>
        </p:nvGraphicFramePr>
        <p:xfrm>
          <a:off x="2843808" y="2564904"/>
          <a:ext cx="3117850" cy="788988"/>
        </p:xfrm>
        <a:graphic>
          <a:graphicData uri="http://schemas.openxmlformats.org/presentationml/2006/ole">
            <mc:AlternateContent xmlns:mc="http://schemas.openxmlformats.org/markup-compatibility/2006">
              <mc:Choice xmlns:v="urn:schemas-microsoft-com:vml" Requires="v">
                <p:oleObj spid="_x0000_s72714" name="Equation" r:id="rId3" imgW="901309" imgH="228501" progId="Equation.3">
                  <p:embed/>
                </p:oleObj>
              </mc:Choice>
              <mc:Fallback>
                <p:oleObj name="Equation" r:id="rId3" imgW="901309"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2564904"/>
                        <a:ext cx="3117850" cy="788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Rectangle 4"/>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89042475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Transducer Sensitivity</a:t>
            </a:r>
          </a:p>
        </p:txBody>
      </p:sp>
      <p:sp>
        <p:nvSpPr>
          <p:cNvPr id="96259" name="Rectangle 3"/>
          <p:cNvSpPr>
            <a:spLocks noGrp="1" noChangeArrowheads="1"/>
          </p:cNvSpPr>
          <p:nvPr>
            <p:ph type="body" idx="1"/>
          </p:nvPr>
        </p:nvSpPr>
        <p:spPr/>
        <p:txBody>
          <a:bodyPr/>
          <a:lstStyle/>
          <a:p>
            <a:pPr eaLnBrk="1" hangingPunct="1">
              <a:lnSpc>
                <a:spcPct val="90000"/>
              </a:lnSpc>
            </a:pPr>
            <a:r>
              <a:rPr lang="en-US" sz="2400" smtClean="0">
                <a:cs typeface="Times New Roman" pitchFamily="18" charset="0"/>
              </a:rPr>
              <a:t>Example: Transducer has a sensitivity of 10 </a:t>
            </a:r>
            <a:r>
              <a:rPr lang="el-GR" sz="2400" smtClean="0">
                <a:cs typeface="Times New Roman" pitchFamily="18" charset="0"/>
              </a:rPr>
              <a:t>μ</a:t>
            </a:r>
            <a:r>
              <a:rPr lang="en-US" sz="2400" smtClean="0">
                <a:cs typeface="Times New Roman" pitchFamily="18" charset="0"/>
              </a:rPr>
              <a:t>V/V*g, predict the output voltage for an applied force of 15 g and 5 V of excitation.</a:t>
            </a:r>
            <a:endParaRPr lang="el-GR" sz="2400" smtClean="0">
              <a:cs typeface="Times New Roman" pitchFamily="18" charset="0"/>
            </a:endParaRPr>
          </a:p>
          <a:p>
            <a:pPr eaLnBrk="1" hangingPunct="1">
              <a:lnSpc>
                <a:spcPct val="90000"/>
              </a:lnSpc>
            </a:pPr>
            <a:endParaRPr lang="el-GR" sz="2400" smtClean="0">
              <a:cs typeface="Times New Roman" pitchFamily="18" charset="0"/>
            </a:endParaRPr>
          </a:p>
        </p:txBody>
      </p:sp>
      <p:graphicFrame>
        <p:nvGraphicFramePr>
          <p:cNvPr id="96261" name="Object 5"/>
          <p:cNvGraphicFramePr>
            <a:graphicFrameLocks noGrp="1" noChangeAspect="1"/>
          </p:cNvGraphicFramePr>
          <p:nvPr>
            <p:ph sz="half" idx="4294967295"/>
          </p:nvPr>
        </p:nvGraphicFramePr>
        <p:xfrm>
          <a:off x="1066800" y="3352800"/>
          <a:ext cx="6934200" cy="1257300"/>
        </p:xfrm>
        <a:graphic>
          <a:graphicData uri="http://schemas.openxmlformats.org/presentationml/2006/ole">
            <mc:AlternateContent xmlns:mc="http://schemas.openxmlformats.org/markup-compatibility/2006">
              <mc:Choice xmlns:v="urn:schemas-microsoft-com:vml" Requires="v">
                <p:oleObj spid="_x0000_s73738" name="Equation" r:id="rId3" imgW="2501900" imgH="457200" progId="Equation.3">
                  <p:embed/>
                </p:oleObj>
              </mc:Choice>
              <mc:Fallback>
                <p:oleObj name="Equation" r:id="rId3" imgW="25019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352800"/>
                        <a:ext cx="6934200" cy="1257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Rectangle 5"/>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412010886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83</a:t>
            </a:fld>
            <a:endParaRPr lang="en-US"/>
          </a:p>
        </p:txBody>
      </p:sp>
      <p:sp>
        <p:nvSpPr>
          <p:cNvPr id="2" name="Title 1"/>
          <p:cNvSpPr>
            <a:spLocks noGrp="1"/>
          </p:cNvSpPr>
          <p:nvPr>
            <p:ph type="title"/>
          </p:nvPr>
        </p:nvSpPr>
        <p:spPr/>
        <p:txBody>
          <a:bodyPr>
            <a:normAutofit/>
          </a:bodyPr>
          <a:lstStyle/>
          <a:p>
            <a:r>
              <a:rPr lang="tr-TR" dirty="0" smtClean="0"/>
              <a:t>Metal Dirençlerini Isıl Değişimi</a:t>
            </a:r>
            <a:endParaRPr lang="en-US" dirty="0"/>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2368" y="1772816"/>
            <a:ext cx="5212080" cy="485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 name="TextBox 2"/>
              <p:cNvSpPr txBox="1"/>
              <p:nvPr/>
            </p:nvSpPr>
            <p:spPr>
              <a:xfrm>
                <a:off x="211560" y="2990211"/>
                <a:ext cx="3528392"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tr-TR" sz="2400" b="0" i="1" smtClean="0">
                              <a:latin typeface="Cambria Math"/>
                            </a:rPr>
                            <m:t>𝑅</m:t>
                          </m:r>
                        </m:e>
                        <m:sub>
                          <m:r>
                            <a:rPr lang="tr-TR" sz="2400" b="0" i="1" smtClean="0">
                              <a:latin typeface="Cambria Math"/>
                            </a:rPr>
                            <m:t>𝑇</m:t>
                          </m:r>
                        </m:sub>
                      </m:sSub>
                      <m:r>
                        <a:rPr lang="en-US" sz="2400" b="0" i="1" smtClean="0">
                          <a:latin typeface="Cambria Math"/>
                        </a:rPr>
                        <m:t>=</m:t>
                      </m:r>
                      <m:sSub>
                        <m:sSubPr>
                          <m:ctrlPr>
                            <a:rPr lang="en-US" sz="2400" b="0" i="1" smtClean="0">
                              <a:latin typeface="Cambria Math"/>
                            </a:rPr>
                          </m:ctrlPr>
                        </m:sSubPr>
                        <m:e>
                          <m:r>
                            <a:rPr lang="en-US" sz="2400" b="0" i="1" smtClean="0">
                              <a:latin typeface="Cambria Math"/>
                            </a:rPr>
                            <m:t>𝑅</m:t>
                          </m:r>
                        </m:e>
                        <m:sub>
                          <m:r>
                            <a:rPr lang="en-US" sz="2400" b="0" i="1" smtClean="0">
                              <a:latin typeface="Cambria Math"/>
                            </a:rPr>
                            <m:t>0</m:t>
                          </m:r>
                        </m:sub>
                      </m:sSub>
                      <m:d>
                        <m:dPr>
                          <m:begChr m:val="{"/>
                          <m:endChr m:val="}"/>
                          <m:ctrlPr>
                            <a:rPr lang="en-US" sz="2400" b="0" i="1" smtClean="0">
                              <a:latin typeface="Cambria Math"/>
                            </a:rPr>
                          </m:ctrlPr>
                        </m:dPr>
                        <m:e>
                          <m:r>
                            <a:rPr lang="en-US" sz="2400" b="0" i="1" smtClean="0">
                              <a:latin typeface="Cambria Math"/>
                            </a:rPr>
                            <m:t>1</m:t>
                          </m:r>
                          <m:r>
                            <a:rPr lang="en-US" sz="2400" b="0" i="1" smtClean="0">
                              <a:latin typeface="Cambria Math"/>
                            </a:rPr>
                            <m:t>+∝</m:t>
                          </m:r>
                          <m:d>
                            <m:dPr>
                              <m:ctrlPr>
                                <a:rPr lang="en-US" sz="2400" b="0" i="1" smtClean="0">
                                  <a:latin typeface="Cambria Math"/>
                                  <a:ea typeface="Cambria Math"/>
                                </a:rPr>
                              </m:ctrlPr>
                            </m:dPr>
                            <m:e>
                              <m:r>
                                <a:rPr lang="en-US" sz="2400" b="0" i="1" smtClean="0">
                                  <a:latin typeface="Cambria Math"/>
                                  <a:ea typeface="Cambria Math"/>
                                </a:rPr>
                                <m:t>𝑇</m:t>
                              </m:r>
                              <m:r>
                                <a:rPr lang="en-US" sz="2400" b="0" i="1" smtClean="0">
                                  <a:latin typeface="Cambria Math"/>
                                  <a:ea typeface="Cambria Math"/>
                                </a:rPr>
                                <m:t>−</m:t>
                              </m:r>
                              <m:sSub>
                                <m:sSubPr>
                                  <m:ctrlPr>
                                    <a:rPr lang="en-US" sz="2400" b="0" i="1" smtClean="0">
                                      <a:latin typeface="Cambria Math"/>
                                      <a:ea typeface="Cambria Math"/>
                                    </a:rPr>
                                  </m:ctrlPr>
                                </m:sSubPr>
                                <m:e>
                                  <m:r>
                                    <a:rPr lang="en-US" sz="2400" b="0" i="1" smtClean="0">
                                      <a:latin typeface="Cambria Math"/>
                                      <a:ea typeface="Cambria Math"/>
                                    </a:rPr>
                                    <m:t>𝑇</m:t>
                                  </m:r>
                                </m:e>
                                <m:sub>
                                  <m:r>
                                    <a:rPr lang="en-US" sz="2400" b="0" i="1" smtClean="0">
                                      <a:latin typeface="Cambria Math"/>
                                      <a:ea typeface="Cambria Math"/>
                                    </a:rPr>
                                    <m:t>0</m:t>
                                  </m:r>
                                </m:sub>
                              </m:sSub>
                            </m:e>
                          </m:d>
                        </m:e>
                      </m:d>
                    </m:oMath>
                  </m:oMathPara>
                </a14:m>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211560" y="2990211"/>
                <a:ext cx="3528392" cy="461665"/>
              </a:xfrm>
              <a:prstGeom prst="rect">
                <a:avLst/>
              </a:prstGeom>
              <a:blipFill rotWithShape="1">
                <a:blip r:embed="rId3"/>
                <a:stretch>
                  <a:fillRect b="-4000"/>
                </a:stretch>
              </a:blipFill>
            </p:spPr>
            <p:txBody>
              <a:bodyPr/>
              <a:lstStyle/>
              <a:p>
                <a:r>
                  <a:rPr lang="en-US">
                    <a:noFill/>
                  </a:rPr>
                  <a:t> </a:t>
                </a:r>
              </a:p>
            </p:txBody>
          </p:sp>
        </mc:Fallback>
      </mc:AlternateContent>
      <p:sp>
        <p:nvSpPr>
          <p:cNvPr id="4" name="Rectangle 3"/>
          <p:cNvSpPr/>
          <p:nvPr/>
        </p:nvSpPr>
        <p:spPr>
          <a:xfrm>
            <a:off x="179512" y="1988840"/>
            <a:ext cx="3528392" cy="830997"/>
          </a:xfrm>
          <a:prstGeom prst="rect">
            <a:avLst/>
          </a:prstGeom>
        </p:spPr>
        <p:txBody>
          <a:bodyPr wrap="square">
            <a:spAutoFit/>
          </a:bodyPr>
          <a:lstStyle/>
          <a:p>
            <a:r>
              <a:rPr lang="tr-TR" sz="2400" dirty="0"/>
              <a:t>Metallerde Sıcaklığa Karşı Direnç Değişimi</a:t>
            </a:r>
            <a:endParaRPr lang="en-US" sz="2400" dirty="0"/>
          </a:p>
        </p:txBody>
      </p:sp>
      <p:sp>
        <p:nvSpPr>
          <p:cNvPr id="7"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57061846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022" y="1287735"/>
            <a:ext cx="4591050" cy="538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84</a:t>
            </a:fld>
            <a:endParaRPr lang="en-US"/>
          </a:p>
        </p:txBody>
      </p:sp>
      <p:sp>
        <p:nvSpPr>
          <p:cNvPr id="2" name="Title 1"/>
          <p:cNvSpPr>
            <a:spLocks noGrp="1"/>
          </p:cNvSpPr>
          <p:nvPr>
            <p:ph type="title"/>
          </p:nvPr>
        </p:nvSpPr>
        <p:spPr/>
        <p:txBody>
          <a:bodyPr/>
          <a:lstStyle/>
          <a:p>
            <a:r>
              <a:rPr lang="tr-TR" dirty="0"/>
              <a:t>Dirençsel Isı </a:t>
            </a:r>
            <a:r>
              <a:rPr lang="tr-TR" dirty="0" smtClean="0"/>
              <a:t>Ölçer Algılayıcılar</a:t>
            </a:r>
            <a:endParaRPr lang="en-US" dirty="0"/>
          </a:p>
        </p:txBody>
      </p:sp>
      <p:pic>
        <p:nvPicPr>
          <p:cNvPr id="491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844824"/>
            <a:ext cx="3839921"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66046" y="4551511"/>
            <a:ext cx="1947969" cy="461665"/>
          </a:xfrm>
          <a:prstGeom prst="rect">
            <a:avLst/>
          </a:prstGeom>
          <a:noFill/>
        </p:spPr>
        <p:txBody>
          <a:bodyPr wrap="none" rtlCol="0">
            <a:spAutoFit/>
          </a:bodyPr>
          <a:lstStyle/>
          <a:p>
            <a:r>
              <a:rPr lang="en-US" sz="2400" dirty="0" smtClean="0"/>
              <a:t>NTC </a:t>
            </a:r>
            <a:r>
              <a:rPr lang="tr-TR" sz="2400" dirty="0" smtClean="0"/>
              <a:t>çeşitleri</a:t>
            </a:r>
            <a:endParaRPr lang="en-US" sz="2400" dirty="0"/>
          </a:p>
        </p:txBody>
      </p:sp>
      <p:sp>
        <p:nvSpPr>
          <p:cNvPr id="7" name="Rectangle 4"/>
          <p:cNvSpPr>
            <a:spLocks noChangeArrowheads="1"/>
          </p:cNvSpPr>
          <p:nvPr/>
        </p:nvSpPr>
        <p:spPr bwMode="auto">
          <a:xfrm>
            <a:off x="468313" y="1196752"/>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9600101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85</a:t>
            </a:fld>
            <a:endParaRPr lang="en-US"/>
          </a:p>
        </p:txBody>
      </p:sp>
      <p:sp>
        <p:nvSpPr>
          <p:cNvPr id="2" name="Title 1"/>
          <p:cNvSpPr>
            <a:spLocks noGrp="1"/>
          </p:cNvSpPr>
          <p:nvPr>
            <p:ph type="title"/>
          </p:nvPr>
        </p:nvSpPr>
        <p:spPr/>
        <p:txBody>
          <a:bodyPr/>
          <a:lstStyle/>
          <a:p>
            <a:r>
              <a:rPr lang="tr-TR" dirty="0" smtClean="0"/>
              <a:t>RTD Kuvvetlendiricisi</a:t>
            </a:r>
            <a:endParaRPr lang="en-US" dirty="0"/>
          </a:p>
        </p:txBody>
      </p:sp>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061" y="1484784"/>
            <a:ext cx="8271436"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1810136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86</a:t>
            </a:fld>
            <a:endParaRPr lang="en-US"/>
          </a:p>
        </p:txBody>
      </p:sp>
      <p:sp>
        <p:nvSpPr>
          <p:cNvPr id="2" name="Title 1"/>
          <p:cNvSpPr>
            <a:spLocks noGrp="1"/>
          </p:cNvSpPr>
          <p:nvPr>
            <p:ph type="title"/>
          </p:nvPr>
        </p:nvSpPr>
        <p:spPr/>
        <p:txBody>
          <a:bodyPr>
            <a:normAutofit fontScale="90000"/>
          </a:bodyPr>
          <a:lstStyle/>
          <a:p>
            <a:r>
              <a:rPr lang="tr-TR" dirty="0" smtClean="0"/>
              <a:t>Köprü Tipi RTD Kuvvetlendiricisi</a:t>
            </a:r>
            <a:endParaRPr lang="en-US" dirty="0"/>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1578601"/>
            <a:ext cx="7992887" cy="465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67392579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4"/>
          <p:cNvSpPr>
            <a:spLocks noChangeArrowheads="1"/>
          </p:cNvSpPr>
          <p:nvPr/>
        </p:nvSpPr>
        <p:spPr bwMode="auto">
          <a:xfrm>
            <a:off x="3284538" y="1268760"/>
            <a:ext cx="5427662" cy="45719"/>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
        <p:nvSpPr>
          <p:cNvPr id="2" name="Slide Number Placeholder 1"/>
          <p:cNvSpPr>
            <a:spLocks noGrp="1"/>
          </p:cNvSpPr>
          <p:nvPr>
            <p:ph type="sldNum" sz="quarter" idx="12"/>
          </p:nvPr>
        </p:nvSpPr>
        <p:spPr/>
        <p:txBody>
          <a:bodyPr/>
          <a:lstStyle/>
          <a:p>
            <a:pPr>
              <a:defRPr/>
            </a:pPr>
            <a:fld id="{9FB5CBE0-5D0A-4D5C-BDE7-C4DF95FD8C2C}" type="slidenum">
              <a:rPr lang="ar-SA" smtClean="0"/>
              <a:pPr>
                <a:defRPr/>
              </a:pPr>
              <a:t>87</a:t>
            </a:fld>
            <a:endParaRPr lang="en-US"/>
          </a:p>
        </p:txBody>
      </p:sp>
      <p:sp>
        <p:nvSpPr>
          <p:cNvPr id="4" name="Title 3"/>
          <p:cNvSpPr>
            <a:spLocks noGrp="1"/>
          </p:cNvSpPr>
          <p:nvPr>
            <p:ph type="title"/>
          </p:nvPr>
        </p:nvSpPr>
        <p:spPr/>
        <p:txBody>
          <a:bodyPr/>
          <a:lstStyle/>
          <a:p>
            <a:pPr algn="r"/>
            <a:r>
              <a:rPr lang="en-US" dirty="0" smtClean="0"/>
              <a:t>Term</a:t>
            </a:r>
            <a:r>
              <a:rPr lang="tr-TR" dirty="0" smtClean="0"/>
              <a:t>istörler</a:t>
            </a:r>
            <a:endParaRPr lang="en-US" dirty="0"/>
          </a:p>
        </p:txBody>
      </p:sp>
      <p:grpSp>
        <p:nvGrpSpPr>
          <p:cNvPr id="7" name="Group 6"/>
          <p:cNvGrpSpPr/>
          <p:nvPr/>
        </p:nvGrpSpPr>
        <p:grpSpPr>
          <a:xfrm>
            <a:off x="4523709" y="1633463"/>
            <a:ext cx="3500884" cy="2587625"/>
            <a:chOff x="4716016" y="2982565"/>
            <a:chExt cx="3500884" cy="2587625"/>
          </a:xfrm>
        </p:grpSpPr>
        <p:sp>
          <p:nvSpPr>
            <p:cNvPr id="100380" name="Freeform 28"/>
            <p:cNvSpPr>
              <a:spLocks noChangeAspect="1"/>
            </p:cNvSpPr>
            <p:nvPr/>
          </p:nvSpPr>
          <p:spPr bwMode="auto">
            <a:xfrm>
              <a:off x="5334000" y="3368328"/>
              <a:ext cx="2724150" cy="1606550"/>
            </a:xfrm>
            <a:custGeom>
              <a:avLst/>
              <a:gdLst>
                <a:gd name="T0" fmla="*/ 1428 w 1428"/>
                <a:gd name="T1" fmla="*/ 842 h 842"/>
                <a:gd name="T2" fmla="*/ 0 w 1428"/>
                <a:gd name="T3" fmla="*/ 842 h 842"/>
                <a:gd name="T4" fmla="*/ 0 w 1428"/>
                <a:gd name="T5" fmla="*/ 0 h 842"/>
              </a:gdLst>
              <a:ahLst/>
              <a:cxnLst>
                <a:cxn ang="0">
                  <a:pos x="T0" y="T1"/>
                </a:cxn>
                <a:cxn ang="0">
                  <a:pos x="T2" y="T3"/>
                </a:cxn>
                <a:cxn ang="0">
                  <a:pos x="T4" y="T5"/>
                </a:cxn>
              </a:cxnLst>
              <a:rect l="0" t="0" r="r" b="b"/>
              <a:pathLst>
                <a:path w="1428" h="842">
                  <a:moveTo>
                    <a:pt x="1428" y="842"/>
                  </a:moveTo>
                  <a:lnTo>
                    <a:pt x="0" y="84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81" name="Line 29"/>
            <p:cNvSpPr>
              <a:spLocks noChangeAspect="1" noChangeShapeType="1"/>
            </p:cNvSpPr>
            <p:nvPr/>
          </p:nvSpPr>
          <p:spPr bwMode="auto">
            <a:xfrm>
              <a:off x="5334000" y="3368328"/>
              <a:ext cx="920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2" name="Line 30"/>
            <p:cNvSpPr>
              <a:spLocks noChangeAspect="1" noChangeShapeType="1"/>
            </p:cNvSpPr>
            <p:nvPr/>
          </p:nvSpPr>
          <p:spPr bwMode="auto">
            <a:xfrm>
              <a:off x="5334000" y="3903315"/>
              <a:ext cx="920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3" name="Line 31"/>
            <p:cNvSpPr>
              <a:spLocks noChangeAspect="1" noChangeShapeType="1"/>
            </p:cNvSpPr>
            <p:nvPr/>
          </p:nvSpPr>
          <p:spPr bwMode="auto">
            <a:xfrm>
              <a:off x="5334000" y="4433540"/>
              <a:ext cx="920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4" name="Line 32"/>
            <p:cNvSpPr>
              <a:spLocks noChangeAspect="1" noChangeShapeType="1"/>
            </p:cNvSpPr>
            <p:nvPr/>
          </p:nvSpPr>
          <p:spPr bwMode="auto">
            <a:xfrm>
              <a:off x="5880100" y="4884390"/>
              <a:ext cx="1588" cy="904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5" name="Line 33"/>
            <p:cNvSpPr>
              <a:spLocks noChangeAspect="1" noChangeShapeType="1"/>
            </p:cNvSpPr>
            <p:nvPr/>
          </p:nvSpPr>
          <p:spPr bwMode="auto">
            <a:xfrm>
              <a:off x="6421438" y="4884390"/>
              <a:ext cx="1587" cy="904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6" name="Line 34"/>
            <p:cNvSpPr>
              <a:spLocks noChangeAspect="1" noChangeShapeType="1"/>
            </p:cNvSpPr>
            <p:nvPr/>
          </p:nvSpPr>
          <p:spPr bwMode="auto">
            <a:xfrm>
              <a:off x="6967538" y="4884390"/>
              <a:ext cx="1587" cy="904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7" name="Line 35"/>
            <p:cNvSpPr>
              <a:spLocks noChangeAspect="1" noChangeShapeType="1"/>
            </p:cNvSpPr>
            <p:nvPr/>
          </p:nvSpPr>
          <p:spPr bwMode="auto">
            <a:xfrm>
              <a:off x="7513638" y="4884390"/>
              <a:ext cx="1587" cy="904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8" name="Line 36"/>
            <p:cNvSpPr>
              <a:spLocks noChangeAspect="1" noChangeShapeType="1"/>
            </p:cNvSpPr>
            <p:nvPr/>
          </p:nvSpPr>
          <p:spPr bwMode="auto">
            <a:xfrm>
              <a:off x="8058150" y="4884390"/>
              <a:ext cx="1588" cy="904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89" name="Freeform 37"/>
            <p:cNvSpPr>
              <a:spLocks noChangeAspect="1"/>
            </p:cNvSpPr>
            <p:nvPr/>
          </p:nvSpPr>
          <p:spPr bwMode="auto">
            <a:xfrm>
              <a:off x="5334000" y="3368328"/>
              <a:ext cx="2724150" cy="1606550"/>
            </a:xfrm>
            <a:custGeom>
              <a:avLst/>
              <a:gdLst>
                <a:gd name="T0" fmla="*/ 0 w 1428"/>
                <a:gd name="T1" fmla="*/ 558 h 842"/>
                <a:gd name="T2" fmla="*/ 572 w 1428"/>
                <a:gd name="T3" fmla="*/ 0 h 842"/>
                <a:gd name="T4" fmla="*/ 1428 w 1428"/>
                <a:gd name="T5" fmla="*/ 842 h 842"/>
              </a:gdLst>
              <a:ahLst/>
              <a:cxnLst>
                <a:cxn ang="0">
                  <a:pos x="T0" y="T1"/>
                </a:cxn>
                <a:cxn ang="0">
                  <a:pos x="T2" y="T3"/>
                </a:cxn>
                <a:cxn ang="0">
                  <a:pos x="T4" y="T5"/>
                </a:cxn>
              </a:cxnLst>
              <a:rect l="0" t="0" r="r" b="b"/>
              <a:pathLst>
                <a:path w="1428" h="842">
                  <a:moveTo>
                    <a:pt x="0" y="558"/>
                  </a:moveTo>
                  <a:lnTo>
                    <a:pt x="572" y="0"/>
                  </a:lnTo>
                  <a:lnTo>
                    <a:pt x="1428" y="84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0" name="Freeform 38"/>
            <p:cNvSpPr>
              <a:spLocks noChangeAspect="1"/>
            </p:cNvSpPr>
            <p:nvPr/>
          </p:nvSpPr>
          <p:spPr bwMode="auto">
            <a:xfrm>
              <a:off x="5334000" y="3368328"/>
              <a:ext cx="2678113" cy="1606550"/>
            </a:xfrm>
            <a:custGeom>
              <a:avLst/>
              <a:gdLst>
                <a:gd name="T0" fmla="*/ 0 w 1404"/>
                <a:gd name="T1" fmla="*/ 842 h 842"/>
                <a:gd name="T2" fmla="*/ 852 w 1404"/>
                <a:gd name="T3" fmla="*/ 0 h 842"/>
                <a:gd name="T4" fmla="*/ 1404 w 1404"/>
                <a:gd name="T5" fmla="*/ 530 h 842"/>
              </a:gdLst>
              <a:ahLst/>
              <a:cxnLst>
                <a:cxn ang="0">
                  <a:pos x="T0" y="T1"/>
                </a:cxn>
                <a:cxn ang="0">
                  <a:pos x="T2" y="T3"/>
                </a:cxn>
                <a:cxn ang="0">
                  <a:pos x="T4" y="T5"/>
                </a:cxn>
              </a:cxnLst>
              <a:rect l="0" t="0" r="r" b="b"/>
              <a:pathLst>
                <a:path w="1404" h="842">
                  <a:moveTo>
                    <a:pt x="0" y="842"/>
                  </a:moveTo>
                  <a:lnTo>
                    <a:pt x="852" y="0"/>
                  </a:lnTo>
                  <a:lnTo>
                    <a:pt x="1404" y="53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1" name="Line 39"/>
            <p:cNvSpPr>
              <a:spLocks noChangeAspect="1" noChangeShapeType="1"/>
            </p:cNvSpPr>
            <p:nvPr/>
          </p:nvSpPr>
          <p:spPr bwMode="auto">
            <a:xfrm flipH="1">
              <a:off x="5876925" y="3368328"/>
              <a:ext cx="1604963" cy="16065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92" name="Freeform 40"/>
            <p:cNvSpPr>
              <a:spLocks noChangeAspect="1"/>
            </p:cNvSpPr>
            <p:nvPr/>
          </p:nvSpPr>
          <p:spPr bwMode="auto">
            <a:xfrm>
              <a:off x="5334000" y="3368328"/>
              <a:ext cx="2678113" cy="1606550"/>
            </a:xfrm>
            <a:custGeom>
              <a:avLst/>
              <a:gdLst>
                <a:gd name="T0" fmla="*/ 1404 w 1404"/>
                <a:gd name="T1" fmla="*/ 0 h 842"/>
                <a:gd name="T2" fmla="*/ 570 w 1404"/>
                <a:gd name="T3" fmla="*/ 842 h 842"/>
                <a:gd name="T4" fmla="*/ 0 w 1404"/>
                <a:gd name="T5" fmla="*/ 280 h 842"/>
                <a:gd name="T6" fmla="*/ 280 w 1404"/>
                <a:gd name="T7" fmla="*/ 0 h 842"/>
                <a:gd name="T8" fmla="*/ 1142 w 1404"/>
                <a:gd name="T9" fmla="*/ 842 h 842"/>
              </a:gdLst>
              <a:ahLst/>
              <a:cxnLst>
                <a:cxn ang="0">
                  <a:pos x="T0" y="T1"/>
                </a:cxn>
                <a:cxn ang="0">
                  <a:pos x="T2" y="T3"/>
                </a:cxn>
                <a:cxn ang="0">
                  <a:pos x="T4" y="T5"/>
                </a:cxn>
                <a:cxn ang="0">
                  <a:pos x="T6" y="T7"/>
                </a:cxn>
                <a:cxn ang="0">
                  <a:pos x="T8" y="T9"/>
                </a:cxn>
              </a:cxnLst>
              <a:rect l="0" t="0" r="r" b="b"/>
              <a:pathLst>
                <a:path w="1404" h="842">
                  <a:moveTo>
                    <a:pt x="1404" y="0"/>
                  </a:moveTo>
                  <a:lnTo>
                    <a:pt x="570" y="842"/>
                  </a:lnTo>
                  <a:lnTo>
                    <a:pt x="0" y="280"/>
                  </a:lnTo>
                  <a:lnTo>
                    <a:pt x="280" y="0"/>
                  </a:lnTo>
                  <a:lnTo>
                    <a:pt x="1142" y="84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3" name="Freeform 41"/>
            <p:cNvSpPr>
              <a:spLocks noChangeAspect="1"/>
            </p:cNvSpPr>
            <p:nvPr/>
          </p:nvSpPr>
          <p:spPr bwMode="auto">
            <a:xfrm>
              <a:off x="5334000" y="3368328"/>
              <a:ext cx="2678113" cy="1606550"/>
            </a:xfrm>
            <a:custGeom>
              <a:avLst/>
              <a:gdLst>
                <a:gd name="T0" fmla="*/ 1404 w 1404"/>
                <a:gd name="T1" fmla="*/ 288 h 842"/>
                <a:gd name="T2" fmla="*/ 856 w 1404"/>
                <a:gd name="T3" fmla="*/ 842 h 842"/>
                <a:gd name="T4" fmla="*/ 0 w 1404"/>
                <a:gd name="T5" fmla="*/ 0 h 842"/>
              </a:gdLst>
              <a:ahLst/>
              <a:cxnLst>
                <a:cxn ang="0">
                  <a:pos x="T0" y="T1"/>
                </a:cxn>
                <a:cxn ang="0">
                  <a:pos x="T2" y="T3"/>
                </a:cxn>
                <a:cxn ang="0">
                  <a:pos x="T4" y="T5"/>
                </a:cxn>
              </a:cxnLst>
              <a:rect l="0" t="0" r="r" b="b"/>
              <a:pathLst>
                <a:path w="1404" h="842">
                  <a:moveTo>
                    <a:pt x="1404" y="288"/>
                  </a:moveTo>
                  <a:lnTo>
                    <a:pt x="856" y="84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4" name="Freeform 42"/>
            <p:cNvSpPr>
              <a:spLocks noChangeAspect="1"/>
            </p:cNvSpPr>
            <p:nvPr/>
          </p:nvSpPr>
          <p:spPr bwMode="auto">
            <a:xfrm>
              <a:off x="5872163" y="3647728"/>
              <a:ext cx="1774825" cy="484187"/>
            </a:xfrm>
            <a:custGeom>
              <a:avLst/>
              <a:gdLst>
                <a:gd name="T0" fmla="*/ 0 w 930"/>
                <a:gd name="T1" fmla="*/ 138 h 254"/>
                <a:gd name="T2" fmla="*/ 0 w 930"/>
                <a:gd name="T3" fmla="*/ 138 h 254"/>
                <a:gd name="T4" fmla="*/ 34 w 930"/>
                <a:gd name="T5" fmla="*/ 108 h 254"/>
                <a:gd name="T6" fmla="*/ 66 w 930"/>
                <a:gd name="T7" fmla="*/ 82 h 254"/>
                <a:gd name="T8" fmla="*/ 96 w 930"/>
                <a:gd name="T9" fmla="*/ 60 h 254"/>
                <a:gd name="T10" fmla="*/ 124 w 930"/>
                <a:gd name="T11" fmla="*/ 42 h 254"/>
                <a:gd name="T12" fmla="*/ 152 w 930"/>
                <a:gd name="T13" fmla="*/ 28 h 254"/>
                <a:gd name="T14" fmla="*/ 182 w 930"/>
                <a:gd name="T15" fmla="*/ 16 h 254"/>
                <a:gd name="T16" fmla="*/ 214 w 930"/>
                <a:gd name="T17" fmla="*/ 8 h 254"/>
                <a:gd name="T18" fmla="*/ 248 w 930"/>
                <a:gd name="T19" fmla="*/ 2 h 254"/>
                <a:gd name="T20" fmla="*/ 248 w 930"/>
                <a:gd name="T21" fmla="*/ 2 h 254"/>
                <a:gd name="T22" fmla="*/ 272 w 930"/>
                <a:gd name="T23" fmla="*/ 0 h 254"/>
                <a:gd name="T24" fmla="*/ 296 w 930"/>
                <a:gd name="T25" fmla="*/ 0 h 254"/>
                <a:gd name="T26" fmla="*/ 338 w 930"/>
                <a:gd name="T27" fmla="*/ 4 h 254"/>
                <a:gd name="T28" fmla="*/ 372 w 930"/>
                <a:gd name="T29" fmla="*/ 10 h 254"/>
                <a:gd name="T30" fmla="*/ 394 w 930"/>
                <a:gd name="T31" fmla="*/ 16 h 254"/>
                <a:gd name="T32" fmla="*/ 394 w 930"/>
                <a:gd name="T33" fmla="*/ 16 h 254"/>
                <a:gd name="T34" fmla="*/ 460 w 930"/>
                <a:gd name="T35" fmla="*/ 38 h 254"/>
                <a:gd name="T36" fmla="*/ 532 w 930"/>
                <a:gd name="T37" fmla="*/ 66 h 254"/>
                <a:gd name="T38" fmla="*/ 604 w 930"/>
                <a:gd name="T39" fmla="*/ 94 h 254"/>
                <a:gd name="T40" fmla="*/ 678 w 930"/>
                <a:gd name="T41" fmla="*/ 126 h 254"/>
                <a:gd name="T42" fmla="*/ 748 w 930"/>
                <a:gd name="T43" fmla="*/ 158 h 254"/>
                <a:gd name="T44" fmla="*/ 816 w 930"/>
                <a:gd name="T45" fmla="*/ 192 h 254"/>
                <a:gd name="T46" fmla="*/ 878 w 930"/>
                <a:gd name="T47" fmla="*/ 224 h 254"/>
                <a:gd name="T48" fmla="*/ 930 w 930"/>
                <a:gd name="T49"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0" h="254">
                  <a:moveTo>
                    <a:pt x="0" y="138"/>
                  </a:moveTo>
                  <a:lnTo>
                    <a:pt x="0" y="138"/>
                  </a:lnTo>
                  <a:lnTo>
                    <a:pt x="34" y="108"/>
                  </a:lnTo>
                  <a:lnTo>
                    <a:pt x="66" y="82"/>
                  </a:lnTo>
                  <a:lnTo>
                    <a:pt x="96" y="60"/>
                  </a:lnTo>
                  <a:lnTo>
                    <a:pt x="124" y="42"/>
                  </a:lnTo>
                  <a:lnTo>
                    <a:pt x="152" y="28"/>
                  </a:lnTo>
                  <a:lnTo>
                    <a:pt x="182" y="16"/>
                  </a:lnTo>
                  <a:lnTo>
                    <a:pt x="214" y="8"/>
                  </a:lnTo>
                  <a:lnTo>
                    <a:pt x="248" y="2"/>
                  </a:lnTo>
                  <a:lnTo>
                    <a:pt x="248" y="2"/>
                  </a:lnTo>
                  <a:lnTo>
                    <a:pt x="272" y="0"/>
                  </a:lnTo>
                  <a:lnTo>
                    <a:pt x="296" y="0"/>
                  </a:lnTo>
                  <a:lnTo>
                    <a:pt x="338" y="4"/>
                  </a:lnTo>
                  <a:lnTo>
                    <a:pt x="372" y="10"/>
                  </a:lnTo>
                  <a:lnTo>
                    <a:pt x="394" y="16"/>
                  </a:lnTo>
                  <a:lnTo>
                    <a:pt x="394" y="16"/>
                  </a:lnTo>
                  <a:lnTo>
                    <a:pt x="460" y="38"/>
                  </a:lnTo>
                  <a:lnTo>
                    <a:pt x="532" y="66"/>
                  </a:lnTo>
                  <a:lnTo>
                    <a:pt x="604" y="94"/>
                  </a:lnTo>
                  <a:lnTo>
                    <a:pt x="678" y="126"/>
                  </a:lnTo>
                  <a:lnTo>
                    <a:pt x="748" y="158"/>
                  </a:lnTo>
                  <a:lnTo>
                    <a:pt x="816" y="192"/>
                  </a:lnTo>
                  <a:lnTo>
                    <a:pt x="878" y="224"/>
                  </a:lnTo>
                  <a:lnTo>
                    <a:pt x="930" y="254"/>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5" name="Freeform 43"/>
            <p:cNvSpPr>
              <a:spLocks noChangeAspect="1"/>
            </p:cNvSpPr>
            <p:nvPr/>
          </p:nvSpPr>
          <p:spPr bwMode="auto">
            <a:xfrm>
              <a:off x="5334000" y="3419128"/>
              <a:ext cx="2525713" cy="1014412"/>
            </a:xfrm>
            <a:custGeom>
              <a:avLst/>
              <a:gdLst>
                <a:gd name="T0" fmla="*/ 1324 w 1324"/>
                <a:gd name="T1" fmla="*/ 246 h 532"/>
                <a:gd name="T2" fmla="*/ 1324 w 1324"/>
                <a:gd name="T3" fmla="*/ 246 h 532"/>
                <a:gd name="T4" fmla="*/ 1250 w 1324"/>
                <a:gd name="T5" fmla="*/ 206 h 532"/>
                <a:gd name="T6" fmla="*/ 1176 w 1324"/>
                <a:gd name="T7" fmla="*/ 170 h 532"/>
                <a:gd name="T8" fmla="*/ 1102 w 1324"/>
                <a:gd name="T9" fmla="*/ 136 h 532"/>
                <a:gd name="T10" fmla="*/ 1032 w 1324"/>
                <a:gd name="T11" fmla="*/ 106 h 532"/>
                <a:gd name="T12" fmla="*/ 964 w 1324"/>
                <a:gd name="T13" fmla="*/ 80 h 532"/>
                <a:gd name="T14" fmla="*/ 900 w 1324"/>
                <a:gd name="T15" fmla="*/ 56 h 532"/>
                <a:gd name="T16" fmla="*/ 844 w 1324"/>
                <a:gd name="T17" fmla="*/ 38 h 532"/>
                <a:gd name="T18" fmla="*/ 798 w 1324"/>
                <a:gd name="T19" fmla="*/ 24 h 532"/>
                <a:gd name="T20" fmla="*/ 798 w 1324"/>
                <a:gd name="T21" fmla="*/ 24 h 532"/>
                <a:gd name="T22" fmla="*/ 772 w 1324"/>
                <a:gd name="T23" fmla="*/ 16 h 532"/>
                <a:gd name="T24" fmla="*/ 732 w 1324"/>
                <a:gd name="T25" fmla="*/ 6 h 532"/>
                <a:gd name="T26" fmla="*/ 706 w 1324"/>
                <a:gd name="T27" fmla="*/ 2 h 532"/>
                <a:gd name="T28" fmla="*/ 678 w 1324"/>
                <a:gd name="T29" fmla="*/ 0 h 532"/>
                <a:gd name="T30" fmla="*/ 648 w 1324"/>
                <a:gd name="T31" fmla="*/ 0 h 532"/>
                <a:gd name="T32" fmla="*/ 616 w 1324"/>
                <a:gd name="T33" fmla="*/ 2 h 532"/>
                <a:gd name="T34" fmla="*/ 616 w 1324"/>
                <a:gd name="T35" fmla="*/ 2 h 532"/>
                <a:gd name="T36" fmla="*/ 586 w 1324"/>
                <a:gd name="T37" fmla="*/ 8 h 532"/>
                <a:gd name="T38" fmla="*/ 560 w 1324"/>
                <a:gd name="T39" fmla="*/ 18 h 532"/>
                <a:gd name="T40" fmla="*/ 538 w 1324"/>
                <a:gd name="T41" fmla="*/ 28 h 532"/>
                <a:gd name="T42" fmla="*/ 516 w 1324"/>
                <a:gd name="T43" fmla="*/ 42 h 532"/>
                <a:gd name="T44" fmla="*/ 494 w 1324"/>
                <a:gd name="T45" fmla="*/ 58 h 532"/>
                <a:gd name="T46" fmla="*/ 472 w 1324"/>
                <a:gd name="T47" fmla="*/ 76 h 532"/>
                <a:gd name="T48" fmla="*/ 416 w 1324"/>
                <a:gd name="T49" fmla="*/ 126 h 532"/>
                <a:gd name="T50" fmla="*/ 0 w 1324"/>
                <a:gd name="T51" fmla="*/ 53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24" h="532">
                  <a:moveTo>
                    <a:pt x="1324" y="246"/>
                  </a:moveTo>
                  <a:lnTo>
                    <a:pt x="1324" y="246"/>
                  </a:lnTo>
                  <a:lnTo>
                    <a:pt x="1250" y="206"/>
                  </a:lnTo>
                  <a:lnTo>
                    <a:pt x="1176" y="170"/>
                  </a:lnTo>
                  <a:lnTo>
                    <a:pt x="1102" y="136"/>
                  </a:lnTo>
                  <a:lnTo>
                    <a:pt x="1032" y="106"/>
                  </a:lnTo>
                  <a:lnTo>
                    <a:pt x="964" y="80"/>
                  </a:lnTo>
                  <a:lnTo>
                    <a:pt x="900" y="56"/>
                  </a:lnTo>
                  <a:lnTo>
                    <a:pt x="844" y="38"/>
                  </a:lnTo>
                  <a:lnTo>
                    <a:pt x="798" y="24"/>
                  </a:lnTo>
                  <a:lnTo>
                    <a:pt x="798" y="24"/>
                  </a:lnTo>
                  <a:lnTo>
                    <a:pt x="772" y="16"/>
                  </a:lnTo>
                  <a:lnTo>
                    <a:pt x="732" y="6"/>
                  </a:lnTo>
                  <a:lnTo>
                    <a:pt x="706" y="2"/>
                  </a:lnTo>
                  <a:lnTo>
                    <a:pt x="678" y="0"/>
                  </a:lnTo>
                  <a:lnTo>
                    <a:pt x="648" y="0"/>
                  </a:lnTo>
                  <a:lnTo>
                    <a:pt x="616" y="2"/>
                  </a:lnTo>
                  <a:lnTo>
                    <a:pt x="616" y="2"/>
                  </a:lnTo>
                  <a:lnTo>
                    <a:pt x="586" y="8"/>
                  </a:lnTo>
                  <a:lnTo>
                    <a:pt x="560" y="18"/>
                  </a:lnTo>
                  <a:lnTo>
                    <a:pt x="538" y="28"/>
                  </a:lnTo>
                  <a:lnTo>
                    <a:pt x="516" y="42"/>
                  </a:lnTo>
                  <a:lnTo>
                    <a:pt x="494" y="58"/>
                  </a:lnTo>
                  <a:lnTo>
                    <a:pt x="472" y="76"/>
                  </a:lnTo>
                  <a:lnTo>
                    <a:pt x="416" y="126"/>
                  </a:lnTo>
                  <a:lnTo>
                    <a:pt x="0" y="532"/>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96" name="Line 44"/>
            <p:cNvSpPr>
              <a:spLocks noChangeAspect="1" noChangeShapeType="1"/>
            </p:cNvSpPr>
            <p:nvPr/>
          </p:nvSpPr>
          <p:spPr bwMode="auto">
            <a:xfrm>
              <a:off x="5792788" y="3669953"/>
              <a:ext cx="1587" cy="255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97" name="Line 45"/>
            <p:cNvSpPr>
              <a:spLocks noChangeAspect="1" noChangeShapeType="1"/>
            </p:cNvSpPr>
            <p:nvPr/>
          </p:nvSpPr>
          <p:spPr bwMode="auto">
            <a:xfrm>
              <a:off x="6429375" y="3327053"/>
              <a:ext cx="1588" cy="25876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98" name="Line 46"/>
            <p:cNvSpPr>
              <a:spLocks noChangeAspect="1" noChangeShapeType="1"/>
            </p:cNvSpPr>
            <p:nvPr/>
          </p:nvSpPr>
          <p:spPr bwMode="auto">
            <a:xfrm>
              <a:off x="7065963" y="3701703"/>
              <a:ext cx="3175" cy="873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404" name="Rectangle 52"/>
            <p:cNvSpPr>
              <a:spLocks noChangeAspect="1" noChangeArrowheads="1"/>
            </p:cNvSpPr>
            <p:nvPr/>
          </p:nvSpPr>
          <p:spPr bwMode="auto">
            <a:xfrm>
              <a:off x="5105400" y="4914553"/>
              <a:ext cx="190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0.1</a:t>
              </a:r>
              <a:endParaRPr lang="en-US" sz="1200"/>
            </a:p>
          </p:txBody>
        </p:sp>
        <p:sp>
          <p:nvSpPr>
            <p:cNvPr id="100405" name="Rectangle 53"/>
            <p:cNvSpPr>
              <a:spLocks noChangeAspect="1" noChangeArrowheads="1"/>
            </p:cNvSpPr>
            <p:nvPr/>
          </p:nvSpPr>
          <p:spPr bwMode="auto">
            <a:xfrm>
              <a:off x="5105400" y="437321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a:t>
              </a:r>
              <a:endParaRPr lang="en-US" sz="1200"/>
            </a:p>
          </p:txBody>
        </p:sp>
        <p:sp>
          <p:nvSpPr>
            <p:cNvPr id="100406" name="Rectangle 54"/>
            <p:cNvSpPr>
              <a:spLocks noChangeAspect="1" noChangeArrowheads="1"/>
            </p:cNvSpPr>
            <p:nvPr/>
          </p:nvSpPr>
          <p:spPr bwMode="auto">
            <a:xfrm>
              <a:off x="5135563" y="384140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a:t>
              </a:r>
              <a:endParaRPr lang="en-US" sz="1200"/>
            </a:p>
          </p:txBody>
        </p:sp>
        <p:sp>
          <p:nvSpPr>
            <p:cNvPr id="100407" name="Rectangle 55"/>
            <p:cNvSpPr>
              <a:spLocks noChangeAspect="1" noChangeArrowheads="1"/>
            </p:cNvSpPr>
            <p:nvPr/>
          </p:nvSpPr>
          <p:spPr bwMode="auto">
            <a:xfrm>
              <a:off x="5078413" y="330800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100</a:t>
              </a:r>
              <a:endParaRPr lang="en-US" sz="1200"/>
            </a:p>
          </p:txBody>
        </p:sp>
        <p:sp>
          <p:nvSpPr>
            <p:cNvPr id="100420" name="Rectangle 68"/>
            <p:cNvSpPr>
              <a:spLocks noChangeAspect="1" noChangeArrowheads="1"/>
            </p:cNvSpPr>
            <p:nvPr/>
          </p:nvSpPr>
          <p:spPr bwMode="auto">
            <a:xfrm>
              <a:off x="5705475" y="5001865"/>
              <a:ext cx="2667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0.10</a:t>
              </a:r>
              <a:endParaRPr lang="en-US" sz="1200"/>
            </a:p>
          </p:txBody>
        </p:sp>
        <p:sp>
          <p:nvSpPr>
            <p:cNvPr id="100421" name="Rectangle 69"/>
            <p:cNvSpPr>
              <a:spLocks noChangeAspect="1" noChangeArrowheads="1"/>
            </p:cNvSpPr>
            <p:nvPr/>
          </p:nvSpPr>
          <p:spPr bwMode="auto">
            <a:xfrm>
              <a:off x="6324600" y="500186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dirty="0">
                  <a:solidFill>
                    <a:srgbClr val="000000"/>
                  </a:solidFill>
                </a:rPr>
                <a:t>1.0</a:t>
              </a:r>
              <a:endParaRPr lang="en-US" sz="1200" dirty="0"/>
            </a:p>
          </p:txBody>
        </p:sp>
        <p:sp>
          <p:nvSpPr>
            <p:cNvPr id="100422" name="Rectangle 70"/>
            <p:cNvSpPr>
              <a:spLocks noChangeAspect="1" noChangeArrowheads="1"/>
            </p:cNvSpPr>
            <p:nvPr/>
          </p:nvSpPr>
          <p:spPr bwMode="auto">
            <a:xfrm>
              <a:off x="7772400" y="3668365"/>
              <a:ext cx="3746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rPr>
                <a:t>Water</a:t>
              </a:r>
              <a:endParaRPr lang="en-US" sz="1200"/>
            </a:p>
          </p:txBody>
        </p:sp>
        <p:sp>
          <p:nvSpPr>
            <p:cNvPr id="100423" name="Rectangle 71"/>
            <p:cNvSpPr>
              <a:spLocks noChangeAspect="1" noChangeArrowheads="1"/>
            </p:cNvSpPr>
            <p:nvPr/>
          </p:nvSpPr>
          <p:spPr bwMode="auto">
            <a:xfrm>
              <a:off x="7383463" y="4077940"/>
              <a:ext cx="203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rPr>
                <a:t>Air</a:t>
              </a:r>
              <a:endParaRPr lang="en-US" sz="1200"/>
            </a:p>
          </p:txBody>
        </p:sp>
        <p:sp>
          <p:nvSpPr>
            <p:cNvPr id="100424" name="Rectangle 72"/>
            <p:cNvSpPr>
              <a:spLocks noChangeAspect="1" noChangeArrowheads="1"/>
            </p:cNvSpPr>
            <p:nvPr/>
          </p:nvSpPr>
          <p:spPr bwMode="auto">
            <a:xfrm rot="2640000">
              <a:off x="5867400" y="4430365"/>
              <a:ext cx="409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0.1 mW</a:t>
              </a:r>
              <a:endParaRPr lang="en-US" sz="1000"/>
            </a:p>
          </p:txBody>
        </p:sp>
        <p:sp>
          <p:nvSpPr>
            <p:cNvPr id="100425" name="Rectangle 73"/>
            <p:cNvSpPr>
              <a:spLocks noChangeAspect="1" noChangeArrowheads="1"/>
            </p:cNvSpPr>
            <p:nvPr/>
          </p:nvSpPr>
          <p:spPr bwMode="auto">
            <a:xfrm rot="2640000">
              <a:off x="6477000" y="4430365"/>
              <a:ext cx="314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 mW</a:t>
              </a:r>
              <a:endParaRPr lang="en-US" sz="1000"/>
            </a:p>
          </p:txBody>
        </p:sp>
        <p:sp>
          <p:nvSpPr>
            <p:cNvPr id="100426" name="Rectangle 74"/>
            <p:cNvSpPr>
              <a:spLocks noChangeAspect="1" noChangeArrowheads="1"/>
            </p:cNvSpPr>
            <p:nvPr/>
          </p:nvSpPr>
          <p:spPr bwMode="auto">
            <a:xfrm rot="2640000">
              <a:off x="6929438" y="4441478"/>
              <a:ext cx="409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 10 mW</a:t>
              </a:r>
              <a:endParaRPr lang="en-US" sz="1000"/>
            </a:p>
          </p:txBody>
        </p:sp>
        <p:sp>
          <p:nvSpPr>
            <p:cNvPr id="100427" name="Rectangle 75"/>
            <p:cNvSpPr>
              <a:spLocks noChangeAspect="1" noChangeArrowheads="1"/>
            </p:cNvSpPr>
            <p:nvPr/>
          </p:nvSpPr>
          <p:spPr bwMode="auto">
            <a:xfrm rot="2640000">
              <a:off x="7515225" y="4506565"/>
              <a:ext cx="4413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 mW</a:t>
              </a:r>
              <a:endParaRPr lang="en-US" sz="1000"/>
            </a:p>
          </p:txBody>
        </p:sp>
        <p:sp>
          <p:nvSpPr>
            <p:cNvPr id="100428" name="Rectangle 76"/>
            <p:cNvSpPr>
              <a:spLocks noChangeAspect="1" noChangeArrowheads="1"/>
            </p:cNvSpPr>
            <p:nvPr/>
          </p:nvSpPr>
          <p:spPr bwMode="auto">
            <a:xfrm rot="2640000">
              <a:off x="8001000" y="4277965"/>
              <a:ext cx="2159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 W</a:t>
              </a:r>
              <a:endParaRPr lang="en-US" sz="1000"/>
            </a:p>
          </p:txBody>
        </p:sp>
        <p:sp>
          <p:nvSpPr>
            <p:cNvPr id="100429" name="Rectangle 77"/>
            <p:cNvSpPr>
              <a:spLocks noChangeAspect="1" noChangeArrowheads="1"/>
            </p:cNvSpPr>
            <p:nvPr/>
          </p:nvSpPr>
          <p:spPr bwMode="auto">
            <a:xfrm rot="18840000">
              <a:off x="7460456" y="3446909"/>
              <a:ext cx="3190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 </a:t>
              </a:r>
              <a:r>
                <a:rPr lang="en-US" sz="1000">
                  <a:solidFill>
                    <a:srgbClr val="000000"/>
                  </a:solidFill>
                  <a:latin typeface="Symbol" pitchFamily="18" charset="2"/>
                </a:rPr>
                <a:t>W</a:t>
              </a:r>
              <a:endParaRPr lang="en-US" sz="1000"/>
            </a:p>
          </p:txBody>
        </p:sp>
        <p:sp>
          <p:nvSpPr>
            <p:cNvPr id="100431" name="Rectangle 79"/>
            <p:cNvSpPr>
              <a:spLocks noChangeAspect="1" noChangeArrowheads="1"/>
            </p:cNvSpPr>
            <p:nvPr/>
          </p:nvSpPr>
          <p:spPr bwMode="auto">
            <a:xfrm rot="18840000">
              <a:off x="7187406" y="3338959"/>
              <a:ext cx="2555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 k</a:t>
              </a:r>
              <a:r>
                <a:rPr lang="en-US" sz="1000">
                  <a:solidFill>
                    <a:srgbClr val="000000"/>
                  </a:solidFill>
                  <a:latin typeface="Symbol" pitchFamily="18" charset="2"/>
                </a:rPr>
                <a:t>W</a:t>
              </a:r>
              <a:endParaRPr lang="en-US" sz="1000"/>
            </a:p>
          </p:txBody>
        </p:sp>
        <p:sp>
          <p:nvSpPr>
            <p:cNvPr id="100433" name="Rectangle 81"/>
            <p:cNvSpPr>
              <a:spLocks noChangeAspect="1" noChangeArrowheads="1"/>
            </p:cNvSpPr>
            <p:nvPr/>
          </p:nvSpPr>
          <p:spPr bwMode="auto">
            <a:xfrm rot="18840000">
              <a:off x="6698456" y="3218309"/>
              <a:ext cx="3190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 k</a:t>
              </a:r>
              <a:r>
                <a:rPr lang="en-US" sz="1000">
                  <a:solidFill>
                    <a:srgbClr val="000000"/>
                  </a:solidFill>
                  <a:latin typeface="Symbol" pitchFamily="18" charset="2"/>
                </a:rPr>
                <a:t>W</a:t>
              </a:r>
              <a:endParaRPr lang="en-US" sz="1000"/>
            </a:p>
          </p:txBody>
        </p:sp>
        <p:sp>
          <p:nvSpPr>
            <p:cNvPr id="100435" name="Rectangle 83"/>
            <p:cNvSpPr>
              <a:spLocks noChangeAspect="1" noChangeArrowheads="1"/>
            </p:cNvSpPr>
            <p:nvPr/>
          </p:nvSpPr>
          <p:spPr bwMode="auto">
            <a:xfrm rot="18840000">
              <a:off x="7917656" y="3904109"/>
              <a:ext cx="3190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 k</a:t>
              </a:r>
              <a:r>
                <a:rPr lang="en-US" sz="1000">
                  <a:solidFill>
                    <a:srgbClr val="000000"/>
                  </a:solidFill>
                  <a:latin typeface="Symbol" pitchFamily="18" charset="2"/>
                </a:rPr>
                <a:t>W</a:t>
              </a:r>
              <a:endParaRPr lang="en-US" sz="1000"/>
            </a:p>
          </p:txBody>
        </p:sp>
        <p:sp>
          <p:nvSpPr>
            <p:cNvPr id="100437" name="Rectangle 85"/>
            <p:cNvSpPr>
              <a:spLocks noChangeAspect="1" noChangeArrowheads="1"/>
            </p:cNvSpPr>
            <p:nvPr/>
          </p:nvSpPr>
          <p:spPr bwMode="auto">
            <a:xfrm rot="18840000">
              <a:off x="6041231" y="3342134"/>
              <a:ext cx="4143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100 k </a:t>
              </a:r>
              <a:r>
                <a:rPr lang="en-US" sz="1000">
                  <a:solidFill>
                    <a:srgbClr val="000000"/>
                  </a:solidFill>
                  <a:latin typeface="Symbol" pitchFamily="18" charset="2"/>
                </a:rPr>
                <a:t>W</a:t>
              </a:r>
            </a:p>
          </p:txBody>
        </p:sp>
        <p:sp>
          <p:nvSpPr>
            <p:cNvPr id="100439" name="Rectangle 87"/>
            <p:cNvSpPr>
              <a:spLocks noChangeAspect="1" noChangeArrowheads="1"/>
            </p:cNvSpPr>
            <p:nvPr/>
          </p:nvSpPr>
          <p:spPr bwMode="auto">
            <a:xfrm rot="18840000">
              <a:off x="5470525" y="3303240"/>
              <a:ext cx="336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rPr>
                <a:t>1 M </a:t>
              </a:r>
              <a:r>
                <a:rPr lang="en-US" sz="1000">
                  <a:solidFill>
                    <a:srgbClr val="000000"/>
                  </a:solidFill>
                  <a:latin typeface="Symbol" pitchFamily="18" charset="2"/>
                </a:rPr>
                <a:t>W</a:t>
              </a:r>
            </a:p>
          </p:txBody>
        </p:sp>
        <p:sp>
          <p:nvSpPr>
            <p:cNvPr id="100441" name="Rectangle 89"/>
            <p:cNvSpPr>
              <a:spLocks noChangeAspect="1" noChangeArrowheads="1"/>
            </p:cNvSpPr>
            <p:nvPr/>
          </p:nvSpPr>
          <p:spPr bwMode="auto">
            <a:xfrm>
              <a:off x="5715000" y="3439765"/>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i="1">
                  <a:solidFill>
                    <a:srgbClr val="000000"/>
                  </a:solidFill>
                </a:rPr>
                <a:t>A</a:t>
              </a:r>
              <a:endParaRPr lang="en-US" sz="1400"/>
            </a:p>
          </p:txBody>
        </p:sp>
        <p:sp>
          <p:nvSpPr>
            <p:cNvPr id="100442" name="Rectangle 90"/>
            <p:cNvSpPr>
              <a:spLocks noChangeAspect="1" noChangeArrowheads="1"/>
            </p:cNvSpPr>
            <p:nvPr/>
          </p:nvSpPr>
          <p:spPr bwMode="auto">
            <a:xfrm>
              <a:off x="6934200" y="3515965"/>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i="1">
                  <a:solidFill>
                    <a:srgbClr val="000000"/>
                  </a:solidFill>
                </a:rPr>
                <a:t>C</a:t>
              </a:r>
              <a:endParaRPr lang="en-US" sz="1400"/>
            </a:p>
          </p:txBody>
        </p:sp>
        <p:sp>
          <p:nvSpPr>
            <p:cNvPr id="100443" name="Rectangle 91"/>
            <p:cNvSpPr>
              <a:spLocks noChangeAspect="1" noChangeArrowheads="1"/>
            </p:cNvSpPr>
            <p:nvPr/>
          </p:nvSpPr>
          <p:spPr bwMode="auto">
            <a:xfrm>
              <a:off x="6400800" y="2982565"/>
              <a:ext cx="1079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i="1">
                  <a:solidFill>
                    <a:srgbClr val="000000"/>
                  </a:solidFill>
                </a:rPr>
                <a:t>B</a:t>
              </a:r>
              <a:endParaRPr lang="en-US" sz="1400"/>
            </a:p>
          </p:txBody>
        </p:sp>
        <p:sp>
          <p:nvSpPr>
            <p:cNvPr id="100444" name="Rectangle 92"/>
            <p:cNvSpPr>
              <a:spLocks noChangeAspect="1" noChangeArrowheads="1"/>
            </p:cNvSpPr>
            <p:nvPr/>
          </p:nvSpPr>
          <p:spPr bwMode="auto">
            <a:xfrm>
              <a:off x="6410325" y="5159028"/>
              <a:ext cx="8985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rPr>
                <a:t>Current, mA</a:t>
              </a:r>
              <a:endParaRPr lang="en-US" sz="1400"/>
            </a:p>
          </p:txBody>
        </p:sp>
        <p:sp>
          <p:nvSpPr>
            <p:cNvPr id="100446" name="Rectangle 94"/>
            <p:cNvSpPr>
              <a:spLocks noChangeAspect="1" noChangeArrowheads="1"/>
            </p:cNvSpPr>
            <p:nvPr/>
          </p:nvSpPr>
          <p:spPr bwMode="auto">
            <a:xfrm>
              <a:off x="5589761" y="5357465"/>
              <a:ext cx="2063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solidFill>
                    <a:srgbClr val="000000"/>
                  </a:solidFill>
                </a:rPr>
                <a:t>(b)</a:t>
              </a:r>
              <a:endParaRPr lang="en-US" sz="1400" dirty="0"/>
            </a:p>
          </p:txBody>
        </p:sp>
        <p:sp>
          <p:nvSpPr>
            <p:cNvPr id="100447" name="Rectangle 95"/>
            <p:cNvSpPr>
              <a:spLocks noChangeAspect="1" noChangeArrowheads="1"/>
            </p:cNvSpPr>
            <p:nvPr/>
          </p:nvSpPr>
          <p:spPr bwMode="auto">
            <a:xfrm>
              <a:off x="6858000" y="5001865"/>
              <a:ext cx="2667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10.0</a:t>
              </a:r>
              <a:endParaRPr lang="en-US" sz="1200"/>
            </a:p>
          </p:txBody>
        </p:sp>
        <p:sp>
          <p:nvSpPr>
            <p:cNvPr id="100448" name="Rectangle 96"/>
            <p:cNvSpPr>
              <a:spLocks noChangeAspect="1" noChangeArrowheads="1"/>
            </p:cNvSpPr>
            <p:nvPr/>
          </p:nvSpPr>
          <p:spPr bwMode="auto">
            <a:xfrm>
              <a:off x="7391400" y="5001865"/>
              <a:ext cx="342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100.0</a:t>
              </a:r>
              <a:endParaRPr lang="en-US" sz="1200"/>
            </a:p>
          </p:txBody>
        </p:sp>
        <p:sp>
          <p:nvSpPr>
            <p:cNvPr id="100449" name="Freeform 97"/>
            <p:cNvSpPr>
              <a:spLocks noChangeAspect="1"/>
            </p:cNvSpPr>
            <p:nvPr/>
          </p:nvSpPr>
          <p:spPr bwMode="auto">
            <a:xfrm>
              <a:off x="5773738" y="3914428"/>
              <a:ext cx="41275" cy="65087"/>
            </a:xfrm>
            <a:custGeom>
              <a:avLst/>
              <a:gdLst>
                <a:gd name="T0" fmla="*/ 10 w 22"/>
                <a:gd name="T1" fmla="*/ 2 h 34"/>
                <a:gd name="T2" fmla="*/ 10 w 22"/>
                <a:gd name="T3" fmla="*/ 2 h 34"/>
                <a:gd name="T4" fmla="*/ 16 w 22"/>
                <a:gd name="T5" fmla="*/ 2 h 34"/>
                <a:gd name="T6" fmla="*/ 22 w 22"/>
                <a:gd name="T7" fmla="*/ 0 h 34"/>
                <a:gd name="T8" fmla="*/ 22 w 22"/>
                <a:gd name="T9" fmla="*/ 0 h 34"/>
                <a:gd name="T10" fmla="*/ 16 w 22"/>
                <a:gd name="T11" fmla="*/ 16 h 34"/>
                <a:gd name="T12" fmla="*/ 10 w 22"/>
                <a:gd name="T13" fmla="*/ 34 h 34"/>
                <a:gd name="T14" fmla="*/ 10 w 22"/>
                <a:gd name="T15" fmla="*/ 34 h 34"/>
                <a:gd name="T16" fmla="*/ 6 w 22"/>
                <a:gd name="T17" fmla="*/ 16 h 34"/>
                <a:gd name="T18" fmla="*/ 0 w 22"/>
                <a:gd name="T19" fmla="*/ 0 h 34"/>
                <a:gd name="T20" fmla="*/ 0 w 22"/>
                <a:gd name="T21" fmla="*/ 0 h 34"/>
                <a:gd name="T22" fmla="*/ 6 w 22"/>
                <a:gd name="T23" fmla="*/ 2 h 34"/>
                <a:gd name="T24" fmla="*/ 10 w 22"/>
                <a:gd name="T25" fmla="*/ 2 h 34"/>
                <a:gd name="T26" fmla="*/ 10 w 22"/>
                <a:gd name="T2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34">
                  <a:moveTo>
                    <a:pt x="10" y="2"/>
                  </a:moveTo>
                  <a:lnTo>
                    <a:pt x="10" y="2"/>
                  </a:lnTo>
                  <a:lnTo>
                    <a:pt x="16" y="2"/>
                  </a:lnTo>
                  <a:lnTo>
                    <a:pt x="22" y="0"/>
                  </a:lnTo>
                  <a:lnTo>
                    <a:pt x="22" y="0"/>
                  </a:lnTo>
                  <a:lnTo>
                    <a:pt x="16" y="16"/>
                  </a:lnTo>
                  <a:lnTo>
                    <a:pt x="10" y="34"/>
                  </a:lnTo>
                  <a:lnTo>
                    <a:pt x="10" y="34"/>
                  </a:lnTo>
                  <a:lnTo>
                    <a:pt x="6" y="16"/>
                  </a:lnTo>
                  <a:lnTo>
                    <a:pt x="0" y="0"/>
                  </a:lnTo>
                  <a:lnTo>
                    <a:pt x="0" y="0"/>
                  </a:lnTo>
                  <a:lnTo>
                    <a:pt x="6" y="2"/>
                  </a:lnTo>
                  <a:lnTo>
                    <a:pt x="10" y="2"/>
                  </a:lnTo>
                  <a:lnTo>
                    <a:pt x="10" y="2"/>
                  </a:lnTo>
                  <a:close/>
                </a:path>
              </a:pathLst>
            </a:custGeom>
            <a:solidFill>
              <a:srgbClr val="000000"/>
            </a:solidFill>
            <a:ln w="6350">
              <a:solidFill>
                <a:srgbClr val="000000"/>
              </a:solidFill>
              <a:prstDash val="solid"/>
              <a:round/>
              <a:headEnd/>
              <a:tailEnd/>
            </a:ln>
          </p:spPr>
          <p:txBody>
            <a:bodyPr/>
            <a:lstStyle/>
            <a:p>
              <a:endParaRPr lang="en-US"/>
            </a:p>
          </p:txBody>
        </p:sp>
        <p:sp>
          <p:nvSpPr>
            <p:cNvPr id="100450" name="Freeform 98"/>
            <p:cNvSpPr>
              <a:spLocks noChangeAspect="1"/>
            </p:cNvSpPr>
            <p:nvPr/>
          </p:nvSpPr>
          <p:spPr bwMode="auto">
            <a:xfrm>
              <a:off x="6410325" y="3574703"/>
              <a:ext cx="38100" cy="65087"/>
            </a:xfrm>
            <a:custGeom>
              <a:avLst/>
              <a:gdLst>
                <a:gd name="T0" fmla="*/ 10 w 20"/>
                <a:gd name="T1" fmla="*/ 2 h 34"/>
                <a:gd name="T2" fmla="*/ 10 w 20"/>
                <a:gd name="T3" fmla="*/ 2 h 34"/>
                <a:gd name="T4" fmla="*/ 16 w 20"/>
                <a:gd name="T5" fmla="*/ 2 h 34"/>
                <a:gd name="T6" fmla="*/ 20 w 20"/>
                <a:gd name="T7" fmla="*/ 0 h 34"/>
                <a:gd name="T8" fmla="*/ 20 w 20"/>
                <a:gd name="T9" fmla="*/ 0 h 34"/>
                <a:gd name="T10" fmla="*/ 14 w 20"/>
                <a:gd name="T11" fmla="*/ 16 h 34"/>
                <a:gd name="T12" fmla="*/ 10 w 20"/>
                <a:gd name="T13" fmla="*/ 34 h 34"/>
                <a:gd name="T14" fmla="*/ 10 w 20"/>
                <a:gd name="T15" fmla="*/ 34 h 34"/>
                <a:gd name="T16" fmla="*/ 6 w 20"/>
                <a:gd name="T17" fmla="*/ 16 h 34"/>
                <a:gd name="T18" fmla="*/ 0 w 20"/>
                <a:gd name="T19" fmla="*/ 0 h 34"/>
                <a:gd name="T20" fmla="*/ 0 w 20"/>
                <a:gd name="T21" fmla="*/ 0 h 34"/>
                <a:gd name="T22" fmla="*/ 6 w 20"/>
                <a:gd name="T23" fmla="*/ 2 h 34"/>
                <a:gd name="T24" fmla="*/ 10 w 20"/>
                <a:gd name="T25" fmla="*/ 2 h 34"/>
                <a:gd name="T26" fmla="*/ 10 w 20"/>
                <a:gd name="T2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4">
                  <a:moveTo>
                    <a:pt x="10" y="2"/>
                  </a:moveTo>
                  <a:lnTo>
                    <a:pt x="10" y="2"/>
                  </a:lnTo>
                  <a:lnTo>
                    <a:pt x="16" y="2"/>
                  </a:lnTo>
                  <a:lnTo>
                    <a:pt x="20" y="0"/>
                  </a:lnTo>
                  <a:lnTo>
                    <a:pt x="20" y="0"/>
                  </a:lnTo>
                  <a:lnTo>
                    <a:pt x="14" y="16"/>
                  </a:lnTo>
                  <a:lnTo>
                    <a:pt x="10" y="34"/>
                  </a:lnTo>
                  <a:lnTo>
                    <a:pt x="10" y="34"/>
                  </a:lnTo>
                  <a:lnTo>
                    <a:pt x="6" y="16"/>
                  </a:lnTo>
                  <a:lnTo>
                    <a:pt x="0" y="0"/>
                  </a:lnTo>
                  <a:lnTo>
                    <a:pt x="0" y="0"/>
                  </a:lnTo>
                  <a:lnTo>
                    <a:pt x="6" y="2"/>
                  </a:lnTo>
                  <a:lnTo>
                    <a:pt x="10" y="2"/>
                  </a:lnTo>
                  <a:lnTo>
                    <a:pt x="10" y="2"/>
                  </a:lnTo>
                  <a:close/>
                </a:path>
              </a:pathLst>
            </a:custGeom>
            <a:solidFill>
              <a:srgbClr val="000000"/>
            </a:solidFill>
            <a:ln w="6350">
              <a:solidFill>
                <a:srgbClr val="000000"/>
              </a:solidFill>
              <a:prstDash val="solid"/>
              <a:round/>
              <a:headEnd/>
              <a:tailEnd/>
            </a:ln>
          </p:spPr>
          <p:txBody>
            <a:bodyPr/>
            <a:lstStyle/>
            <a:p>
              <a:endParaRPr lang="en-US"/>
            </a:p>
          </p:txBody>
        </p:sp>
        <p:sp>
          <p:nvSpPr>
            <p:cNvPr id="100451" name="Freeform 99"/>
            <p:cNvSpPr>
              <a:spLocks noChangeAspect="1"/>
            </p:cNvSpPr>
            <p:nvPr/>
          </p:nvSpPr>
          <p:spPr bwMode="auto">
            <a:xfrm>
              <a:off x="7046913" y="3777903"/>
              <a:ext cx="42862" cy="68262"/>
            </a:xfrm>
            <a:custGeom>
              <a:avLst/>
              <a:gdLst>
                <a:gd name="T0" fmla="*/ 10 w 22"/>
                <a:gd name="T1" fmla="*/ 2 h 36"/>
                <a:gd name="T2" fmla="*/ 10 w 22"/>
                <a:gd name="T3" fmla="*/ 2 h 36"/>
                <a:gd name="T4" fmla="*/ 16 w 22"/>
                <a:gd name="T5" fmla="*/ 2 h 36"/>
                <a:gd name="T6" fmla="*/ 22 w 22"/>
                <a:gd name="T7" fmla="*/ 0 h 36"/>
                <a:gd name="T8" fmla="*/ 22 w 22"/>
                <a:gd name="T9" fmla="*/ 0 h 36"/>
                <a:gd name="T10" fmla="*/ 16 w 22"/>
                <a:gd name="T11" fmla="*/ 18 h 36"/>
                <a:gd name="T12" fmla="*/ 10 w 22"/>
                <a:gd name="T13" fmla="*/ 36 h 36"/>
                <a:gd name="T14" fmla="*/ 10 w 22"/>
                <a:gd name="T15" fmla="*/ 36 h 36"/>
                <a:gd name="T16" fmla="*/ 6 w 22"/>
                <a:gd name="T17" fmla="*/ 18 h 36"/>
                <a:gd name="T18" fmla="*/ 0 w 22"/>
                <a:gd name="T19" fmla="*/ 0 h 36"/>
                <a:gd name="T20" fmla="*/ 0 w 22"/>
                <a:gd name="T21" fmla="*/ 0 h 36"/>
                <a:gd name="T22" fmla="*/ 6 w 22"/>
                <a:gd name="T23" fmla="*/ 2 h 36"/>
                <a:gd name="T24" fmla="*/ 10 w 22"/>
                <a:gd name="T25" fmla="*/ 2 h 36"/>
                <a:gd name="T26" fmla="*/ 10 w 22"/>
                <a:gd name="T2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36">
                  <a:moveTo>
                    <a:pt x="10" y="2"/>
                  </a:moveTo>
                  <a:lnTo>
                    <a:pt x="10" y="2"/>
                  </a:lnTo>
                  <a:lnTo>
                    <a:pt x="16" y="2"/>
                  </a:lnTo>
                  <a:lnTo>
                    <a:pt x="22" y="0"/>
                  </a:lnTo>
                  <a:lnTo>
                    <a:pt x="22" y="0"/>
                  </a:lnTo>
                  <a:lnTo>
                    <a:pt x="16" y="18"/>
                  </a:lnTo>
                  <a:lnTo>
                    <a:pt x="10" y="36"/>
                  </a:lnTo>
                  <a:lnTo>
                    <a:pt x="10" y="36"/>
                  </a:lnTo>
                  <a:lnTo>
                    <a:pt x="6" y="18"/>
                  </a:lnTo>
                  <a:lnTo>
                    <a:pt x="0" y="0"/>
                  </a:lnTo>
                  <a:lnTo>
                    <a:pt x="0" y="0"/>
                  </a:lnTo>
                  <a:lnTo>
                    <a:pt x="6" y="2"/>
                  </a:lnTo>
                  <a:lnTo>
                    <a:pt x="10" y="2"/>
                  </a:lnTo>
                  <a:lnTo>
                    <a:pt x="10" y="2"/>
                  </a:lnTo>
                  <a:close/>
                </a:path>
              </a:pathLst>
            </a:custGeom>
            <a:solidFill>
              <a:srgbClr val="000000"/>
            </a:solidFill>
            <a:ln w="6350">
              <a:solidFill>
                <a:srgbClr val="000000"/>
              </a:solidFill>
              <a:prstDash val="solid"/>
              <a:round/>
              <a:headEnd/>
              <a:tailEnd/>
            </a:ln>
          </p:spPr>
          <p:txBody>
            <a:bodyPr/>
            <a:lstStyle/>
            <a:p>
              <a:endParaRPr lang="en-US"/>
            </a:p>
          </p:txBody>
        </p:sp>
        <p:pic>
          <p:nvPicPr>
            <p:cNvPr id="100461" name="Picture 1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458765"/>
              <a:ext cx="182563"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7"/>
          <p:cNvSpPr/>
          <p:nvPr/>
        </p:nvSpPr>
        <p:spPr>
          <a:xfrm>
            <a:off x="637820" y="4361036"/>
            <a:ext cx="8136904" cy="2062103"/>
          </a:xfrm>
          <a:prstGeom prst="rect">
            <a:avLst/>
          </a:prstGeom>
        </p:spPr>
        <p:txBody>
          <a:bodyPr wrap="square">
            <a:spAutoFit/>
          </a:bodyPr>
          <a:lstStyle/>
          <a:p>
            <a:r>
              <a:rPr lang="en-US" sz="1600" dirty="0" smtClean="0">
                <a:ea typeface="MS Mincho" pitchFamily="49" charset="-128"/>
              </a:rPr>
              <a:t>(</a:t>
            </a:r>
            <a:r>
              <a:rPr lang="en-US" sz="1600" dirty="0">
                <a:ea typeface="MS Mincho" pitchFamily="49" charset="-128"/>
              </a:rPr>
              <a:t>a) Typical thermistor zero-power resistance ratio-temperature characteristics for various materials.  (b) Thermistor voltage-versus-current characteristic for a thermistor in air and water.  The diagonal lines with a positive slope give linear resistance values and show the degree of thermistor linearity at low </a:t>
            </a:r>
            <a:r>
              <a:rPr lang="en-US" sz="1600" dirty="0" smtClean="0">
                <a:ea typeface="MS Mincho" pitchFamily="49" charset="-128"/>
              </a:rPr>
              <a:t>c</a:t>
            </a:r>
            <a:r>
              <a:rPr lang="tr-TR" sz="1600" dirty="0" smtClean="0">
                <a:ea typeface="MS Mincho" pitchFamily="49" charset="-128"/>
              </a:rPr>
              <a:t>u</a:t>
            </a:r>
            <a:r>
              <a:rPr lang="en-US" sz="1600" dirty="0" err="1" smtClean="0">
                <a:ea typeface="MS Mincho" pitchFamily="49" charset="-128"/>
              </a:rPr>
              <a:t>rrents</a:t>
            </a:r>
            <a:r>
              <a:rPr lang="en-US" sz="1600" dirty="0">
                <a:ea typeface="MS Mincho" pitchFamily="49" charset="-128"/>
              </a:rPr>
              <a:t>.  The intersection of the thermistor curves and the diagonal lines with the negative slope give the device power dissipation.  Point A is the maximal current value for no appreciable self-heat.  Point B is the peak voltage.  Point C is the maximal safe continuous current in air.  </a:t>
            </a:r>
            <a:endParaRPr lang="en-US" sz="1600" dirty="0"/>
          </a:p>
        </p:txBody>
      </p:sp>
      <p:grpSp>
        <p:nvGrpSpPr>
          <p:cNvPr id="6" name="Group 5"/>
          <p:cNvGrpSpPr/>
          <p:nvPr/>
        </p:nvGrpSpPr>
        <p:grpSpPr>
          <a:xfrm>
            <a:off x="1046906" y="653703"/>
            <a:ext cx="2237632" cy="3765550"/>
            <a:chOff x="1046906" y="1823690"/>
            <a:chExt cx="2237632" cy="3765550"/>
          </a:xfrm>
        </p:grpSpPr>
        <p:sp>
          <p:nvSpPr>
            <p:cNvPr id="100357" name="Freeform 5"/>
            <p:cNvSpPr>
              <a:spLocks noChangeAspect="1"/>
            </p:cNvSpPr>
            <p:nvPr/>
          </p:nvSpPr>
          <p:spPr bwMode="auto">
            <a:xfrm>
              <a:off x="1976438" y="1884015"/>
              <a:ext cx="1098550" cy="3114675"/>
            </a:xfrm>
            <a:custGeom>
              <a:avLst/>
              <a:gdLst>
                <a:gd name="T0" fmla="*/ 0 w 576"/>
                <a:gd name="T1" fmla="*/ 0 h 1632"/>
                <a:gd name="T2" fmla="*/ 0 w 576"/>
                <a:gd name="T3" fmla="*/ 1632 h 1632"/>
                <a:gd name="T4" fmla="*/ 576 w 576"/>
                <a:gd name="T5" fmla="*/ 1632 h 1632"/>
              </a:gdLst>
              <a:ahLst/>
              <a:cxnLst>
                <a:cxn ang="0">
                  <a:pos x="T0" y="T1"/>
                </a:cxn>
                <a:cxn ang="0">
                  <a:pos x="T2" y="T3"/>
                </a:cxn>
                <a:cxn ang="0">
                  <a:pos x="T4" y="T5"/>
                </a:cxn>
              </a:cxnLst>
              <a:rect l="0" t="0" r="r" b="b"/>
              <a:pathLst>
                <a:path w="576" h="1632">
                  <a:moveTo>
                    <a:pt x="0" y="0"/>
                  </a:moveTo>
                  <a:lnTo>
                    <a:pt x="0" y="1632"/>
                  </a:lnTo>
                  <a:lnTo>
                    <a:pt x="576" y="163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58" name="Line 6"/>
            <p:cNvSpPr>
              <a:spLocks noChangeAspect="1" noChangeShapeType="1"/>
            </p:cNvSpPr>
            <p:nvPr/>
          </p:nvSpPr>
          <p:spPr bwMode="auto">
            <a:xfrm>
              <a:off x="3079750" y="4906615"/>
              <a:ext cx="1588"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59" name="Line 7"/>
            <p:cNvSpPr>
              <a:spLocks noChangeAspect="1" noChangeShapeType="1"/>
            </p:cNvSpPr>
            <p:nvPr/>
          </p:nvSpPr>
          <p:spPr bwMode="auto">
            <a:xfrm>
              <a:off x="2968625" y="4936778"/>
              <a:ext cx="1588" cy="619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0" name="Line 8"/>
            <p:cNvSpPr>
              <a:spLocks noChangeAspect="1" noChangeShapeType="1"/>
            </p:cNvSpPr>
            <p:nvPr/>
          </p:nvSpPr>
          <p:spPr bwMode="auto">
            <a:xfrm>
              <a:off x="2857500" y="4906615"/>
              <a:ext cx="3175"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1" name="Line 9"/>
            <p:cNvSpPr>
              <a:spLocks noChangeAspect="1" noChangeShapeType="1"/>
            </p:cNvSpPr>
            <p:nvPr/>
          </p:nvSpPr>
          <p:spPr bwMode="auto">
            <a:xfrm>
              <a:off x="2747963" y="4936778"/>
              <a:ext cx="1587" cy="619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2" name="Line 10"/>
            <p:cNvSpPr>
              <a:spLocks noChangeAspect="1" noChangeShapeType="1"/>
            </p:cNvSpPr>
            <p:nvPr/>
          </p:nvSpPr>
          <p:spPr bwMode="auto">
            <a:xfrm>
              <a:off x="2636838" y="4906615"/>
              <a:ext cx="1587"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3" name="Line 11"/>
            <p:cNvSpPr>
              <a:spLocks noChangeAspect="1" noChangeShapeType="1"/>
            </p:cNvSpPr>
            <p:nvPr/>
          </p:nvSpPr>
          <p:spPr bwMode="auto">
            <a:xfrm>
              <a:off x="2525713" y="4936778"/>
              <a:ext cx="1587" cy="619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4" name="Line 12"/>
            <p:cNvSpPr>
              <a:spLocks noChangeAspect="1" noChangeShapeType="1"/>
            </p:cNvSpPr>
            <p:nvPr/>
          </p:nvSpPr>
          <p:spPr bwMode="auto">
            <a:xfrm>
              <a:off x="2416175" y="4906615"/>
              <a:ext cx="1588"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5" name="Line 13"/>
            <p:cNvSpPr>
              <a:spLocks noChangeAspect="1" noChangeShapeType="1"/>
            </p:cNvSpPr>
            <p:nvPr/>
          </p:nvSpPr>
          <p:spPr bwMode="auto">
            <a:xfrm>
              <a:off x="2308225" y="4936778"/>
              <a:ext cx="1588" cy="619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6" name="Line 14"/>
            <p:cNvSpPr>
              <a:spLocks noChangeAspect="1" noChangeShapeType="1"/>
            </p:cNvSpPr>
            <p:nvPr/>
          </p:nvSpPr>
          <p:spPr bwMode="auto">
            <a:xfrm>
              <a:off x="2198688" y="4906615"/>
              <a:ext cx="1587" cy="920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7" name="Line 15"/>
            <p:cNvSpPr>
              <a:spLocks noChangeAspect="1" noChangeShapeType="1"/>
            </p:cNvSpPr>
            <p:nvPr/>
          </p:nvSpPr>
          <p:spPr bwMode="auto">
            <a:xfrm>
              <a:off x="2087563" y="4936778"/>
              <a:ext cx="1587" cy="619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8" name="Line 16"/>
            <p:cNvSpPr>
              <a:spLocks noChangeAspect="1" noChangeShapeType="1"/>
            </p:cNvSpPr>
            <p:nvPr/>
          </p:nvSpPr>
          <p:spPr bwMode="auto">
            <a:xfrm>
              <a:off x="1976438" y="4563715"/>
              <a:ext cx="920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69" name="Line 17"/>
            <p:cNvSpPr>
              <a:spLocks noChangeAspect="1" noChangeShapeType="1"/>
            </p:cNvSpPr>
            <p:nvPr/>
          </p:nvSpPr>
          <p:spPr bwMode="auto">
            <a:xfrm>
              <a:off x="1976438" y="4116040"/>
              <a:ext cx="920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0" name="Line 18"/>
            <p:cNvSpPr>
              <a:spLocks noChangeAspect="1" noChangeShapeType="1"/>
            </p:cNvSpPr>
            <p:nvPr/>
          </p:nvSpPr>
          <p:spPr bwMode="auto">
            <a:xfrm>
              <a:off x="1976438" y="3669953"/>
              <a:ext cx="92075"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1" name="Line 19"/>
            <p:cNvSpPr>
              <a:spLocks noChangeAspect="1" noChangeShapeType="1"/>
            </p:cNvSpPr>
            <p:nvPr/>
          </p:nvSpPr>
          <p:spPr bwMode="auto">
            <a:xfrm>
              <a:off x="1976438" y="3223865"/>
              <a:ext cx="920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2" name="Line 20"/>
            <p:cNvSpPr>
              <a:spLocks noChangeAspect="1" noChangeShapeType="1"/>
            </p:cNvSpPr>
            <p:nvPr/>
          </p:nvSpPr>
          <p:spPr bwMode="auto">
            <a:xfrm>
              <a:off x="1976438" y="2777778"/>
              <a:ext cx="92075"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3" name="Line 21"/>
            <p:cNvSpPr>
              <a:spLocks noChangeAspect="1" noChangeShapeType="1"/>
            </p:cNvSpPr>
            <p:nvPr/>
          </p:nvSpPr>
          <p:spPr bwMode="auto">
            <a:xfrm>
              <a:off x="1976438" y="2331690"/>
              <a:ext cx="920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4" name="Line 22"/>
            <p:cNvSpPr>
              <a:spLocks noChangeAspect="1" noChangeShapeType="1"/>
            </p:cNvSpPr>
            <p:nvPr/>
          </p:nvSpPr>
          <p:spPr bwMode="auto">
            <a:xfrm>
              <a:off x="1976438" y="1884015"/>
              <a:ext cx="920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375" name="Freeform 23"/>
            <p:cNvSpPr>
              <a:spLocks noChangeAspect="1"/>
            </p:cNvSpPr>
            <p:nvPr/>
          </p:nvSpPr>
          <p:spPr bwMode="auto">
            <a:xfrm>
              <a:off x="1981200" y="1880840"/>
              <a:ext cx="1093788" cy="2773363"/>
            </a:xfrm>
            <a:custGeom>
              <a:avLst/>
              <a:gdLst>
                <a:gd name="T0" fmla="*/ 574 w 574"/>
                <a:gd name="T1" fmla="*/ 1454 h 1454"/>
                <a:gd name="T2" fmla="*/ 574 w 574"/>
                <a:gd name="T3" fmla="*/ 1454 h 1454"/>
                <a:gd name="T4" fmla="*/ 544 w 574"/>
                <a:gd name="T5" fmla="*/ 1422 h 1454"/>
                <a:gd name="T6" fmla="*/ 514 w 574"/>
                <a:gd name="T7" fmla="*/ 1388 h 1454"/>
                <a:gd name="T8" fmla="*/ 484 w 574"/>
                <a:gd name="T9" fmla="*/ 1350 h 1454"/>
                <a:gd name="T10" fmla="*/ 456 w 574"/>
                <a:gd name="T11" fmla="*/ 1308 h 1454"/>
                <a:gd name="T12" fmla="*/ 428 w 574"/>
                <a:gd name="T13" fmla="*/ 1266 h 1454"/>
                <a:gd name="T14" fmla="*/ 402 w 574"/>
                <a:gd name="T15" fmla="*/ 1222 h 1454"/>
                <a:gd name="T16" fmla="*/ 350 w 574"/>
                <a:gd name="T17" fmla="*/ 1134 h 1454"/>
                <a:gd name="T18" fmla="*/ 306 w 574"/>
                <a:gd name="T19" fmla="*/ 1048 h 1454"/>
                <a:gd name="T20" fmla="*/ 268 w 574"/>
                <a:gd name="T21" fmla="*/ 970 h 1454"/>
                <a:gd name="T22" fmla="*/ 240 w 574"/>
                <a:gd name="T23" fmla="*/ 906 h 1454"/>
                <a:gd name="T24" fmla="*/ 222 w 574"/>
                <a:gd name="T25" fmla="*/ 860 h 1454"/>
                <a:gd name="T26" fmla="*/ 222 w 574"/>
                <a:gd name="T27" fmla="*/ 860 h 1454"/>
                <a:gd name="T28" fmla="*/ 186 w 574"/>
                <a:gd name="T29" fmla="*/ 770 h 1454"/>
                <a:gd name="T30" fmla="*/ 156 w 574"/>
                <a:gd name="T31" fmla="*/ 688 h 1454"/>
                <a:gd name="T32" fmla="*/ 132 w 574"/>
                <a:gd name="T33" fmla="*/ 608 h 1454"/>
                <a:gd name="T34" fmla="*/ 108 w 574"/>
                <a:gd name="T35" fmla="*/ 524 h 1454"/>
                <a:gd name="T36" fmla="*/ 86 w 574"/>
                <a:gd name="T37" fmla="*/ 430 h 1454"/>
                <a:gd name="T38" fmla="*/ 64 w 574"/>
                <a:gd name="T39" fmla="*/ 322 h 1454"/>
                <a:gd name="T40" fmla="*/ 6 w 574"/>
                <a:gd name="T41" fmla="*/ 42 h 1454"/>
                <a:gd name="T42" fmla="*/ 2 w 574"/>
                <a:gd name="T43" fmla="*/ 18 h 1454"/>
                <a:gd name="T44" fmla="*/ 0 w 574"/>
                <a:gd name="T45" fmla="*/ 0 h 1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1454">
                  <a:moveTo>
                    <a:pt x="574" y="1454"/>
                  </a:moveTo>
                  <a:lnTo>
                    <a:pt x="574" y="1454"/>
                  </a:lnTo>
                  <a:lnTo>
                    <a:pt x="544" y="1422"/>
                  </a:lnTo>
                  <a:lnTo>
                    <a:pt x="514" y="1388"/>
                  </a:lnTo>
                  <a:lnTo>
                    <a:pt x="484" y="1350"/>
                  </a:lnTo>
                  <a:lnTo>
                    <a:pt x="456" y="1308"/>
                  </a:lnTo>
                  <a:lnTo>
                    <a:pt x="428" y="1266"/>
                  </a:lnTo>
                  <a:lnTo>
                    <a:pt x="402" y="1222"/>
                  </a:lnTo>
                  <a:lnTo>
                    <a:pt x="350" y="1134"/>
                  </a:lnTo>
                  <a:lnTo>
                    <a:pt x="306" y="1048"/>
                  </a:lnTo>
                  <a:lnTo>
                    <a:pt x="268" y="970"/>
                  </a:lnTo>
                  <a:lnTo>
                    <a:pt x="240" y="906"/>
                  </a:lnTo>
                  <a:lnTo>
                    <a:pt x="222" y="860"/>
                  </a:lnTo>
                  <a:lnTo>
                    <a:pt x="222" y="860"/>
                  </a:lnTo>
                  <a:lnTo>
                    <a:pt x="186" y="770"/>
                  </a:lnTo>
                  <a:lnTo>
                    <a:pt x="156" y="688"/>
                  </a:lnTo>
                  <a:lnTo>
                    <a:pt x="132" y="608"/>
                  </a:lnTo>
                  <a:lnTo>
                    <a:pt x="108" y="524"/>
                  </a:lnTo>
                  <a:lnTo>
                    <a:pt x="86" y="430"/>
                  </a:lnTo>
                  <a:lnTo>
                    <a:pt x="64" y="322"/>
                  </a:lnTo>
                  <a:lnTo>
                    <a:pt x="6" y="42"/>
                  </a:lnTo>
                  <a:lnTo>
                    <a:pt x="2" y="18"/>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76" name="Freeform 24"/>
            <p:cNvSpPr>
              <a:spLocks noChangeAspect="1"/>
            </p:cNvSpPr>
            <p:nvPr/>
          </p:nvSpPr>
          <p:spPr bwMode="auto">
            <a:xfrm>
              <a:off x="1976438" y="2171353"/>
              <a:ext cx="1103312" cy="2205037"/>
            </a:xfrm>
            <a:custGeom>
              <a:avLst/>
              <a:gdLst>
                <a:gd name="T0" fmla="*/ 578 w 578"/>
                <a:gd name="T1" fmla="*/ 1156 h 1156"/>
                <a:gd name="T2" fmla="*/ 578 w 578"/>
                <a:gd name="T3" fmla="*/ 1156 h 1156"/>
                <a:gd name="T4" fmla="*/ 544 w 578"/>
                <a:gd name="T5" fmla="*/ 1124 h 1156"/>
                <a:gd name="T6" fmla="*/ 508 w 578"/>
                <a:gd name="T7" fmla="*/ 1090 h 1156"/>
                <a:gd name="T8" fmla="*/ 476 w 578"/>
                <a:gd name="T9" fmla="*/ 1054 h 1156"/>
                <a:gd name="T10" fmla="*/ 442 w 578"/>
                <a:gd name="T11" fmla="*/ 1014 h 1156"/>
                <a:gd name="T12" fmla="*/ 410 w 578"/>
                <a:gd name="T13" fmla="*/ 974 h 1156"/>
                <a:gd name="T14" fmla="*/ 378 w 578"/>
                <a:gd name="T15" fmla="*/ 932 h 1156"/>
                <a:gd name="T16" fmla="*/ 350 w 578"/>
                <a:gd name="T17" fmla="*/ 888 h 1156"/>
                <a:gd name="T18" fmla="*/ 322 w 578"/>
                <a:gd name="T19" fmla="*/ 846 h 1156"/>
                <a:gd name="T20" fmla="*/ 270 w 578"/>
                <a:gd name="T21" fmla="*/ 762 h 1156"/>
                <a:gd name="T22" fmla="*/ 226 w 578"/>
                <a:gd name="T23" fmla="*/ 684 h 1156"/>
                <a:gd name="T24" fmla="*/ 194 w 578"/>
                <a:gd name="T25" fmla="*/ 616 h 1156"/>
                <a:gd name="T26" fmla="*/ 170 w 578"/>
                <a:gd name="T27" fmla="*/ 564 h 1156"/>
                <a:gd name="T28" fmla="*/ 170 w 578"/>
                <a:gd name="T29" fmla="*/ 564 h 1156"/>
                <a:gd name="T30" fmla="*/ 154 w 578"/>
                <a:gd name="T31" fmla="*/ 522 h 1156"/>
                <a:gd name="T32" fmla="*/ 136 w 578"/>
                <a:gd name="T33" fmla="*/ 464 h 1156"/>
                <a:gd name="T34" fmla="*/ 92 w 578"/>
                <a:gd name="T35" fmla="*/ 324 h 1156"/>
                <a:gd name="T36" fmla="*/ 46 w 578"/>
                <a:gd name="T37" fmla="*/ 164 h 1156"/>
                <a:gd name="T38" fmla="*/ 4 w 578"/>
                <a:gd name="T39" fmla="*/ 10 h 1156"/>
                <a:gd name="T40" fmla="*/ 2 w 578"/>
                <a:gd name="T41" fmla="*/ 0 h 1156"/>
                <a:gd name="T42" fmla="*/ 0 w 578"/>
                <a:gd name="T43"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8" h="1156">
                  <a:moveTo>
                    <a:pt x="578" y="1156"/>
                  </a:moveTo>
                  <a:lnTo>
                    <a:pt x="578" y="1156"/>
                  </a:lnTo>
                  <a:lnTo>
                    <a:pt x="544" y="1124"/>
                  </a:lnTo>
                  <a:lnTo>
                    <a:pt x="508" y="1090"/>
                  </a:lnTo>
                  <a:lnTo>
                    <a:pt x="476" y="1054"/>
                  </a:lnTo>
                  <a:lnTo>
                    <a:pt x="442" y="1014"/>
                  </a:lnTo>
                  <a:lnTo>
                    <a:pt x="410" y="974"/>
                  </a:lnTo>
                  <a:lnTo>
                    <a:pt x="378" y="932"/>
                  </a:lnTo>
                  <a:lnTo>
                    <a:pt x="350" y="888"/>
                  </a:lnTo>
                  <a:lnTo>
                    <a:pt x="322" y="846"/>
                  </a:lnTo>
                  <a:lnTo>
                    <a:pt x="270" y="762"/>
                  </a:lnTo>
                  <a:lnTo>
                    <a:pt x="226" y="684"/>
                  </a:lnTo>
                  <a:lnTo>
                    <a:pt x="194" y="616"/>
                  </a:lnTo>
                  <a:lnTo>
                    <a:pt x="170" y="564"/>
                  </a:lnTo>
                  <a:lnTo>
                    <a:pt x="170" y="564"/>
                  </a:lnTo>
                  <a:lnTo>
                    <a:pt x="154" y="522"/>
                  </a:lnTo>
                  <a:lnTo>
                    <a:pt x="136" y="464"/>
                  </a:lnTo>
                  <a:lnTo>
                    <a:pt x="92" y="324"/>
                  </a:lnTo>
                  <a:lnTo>
                    <a:pt x="46" y="164"/>
                  </a:lnTo>
                  <a:lnTo>
                    <a:pt x="4" y="10"/>
                  </a:lnTo>
                  <a:lnTo>
                    <a:pt x="2"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77" name="Freeform 25"/>
            <p:cNvSpPr>
              <a:spLocks noChangeAspect="1"/>
            </p:cNvSpPr>
            <p:nvPr/>
          </p:nvSpPr>
          <p:spPr bwMode="auto">
            <a:xfrm>
              <a:off x="1976438" y="2323753"/>
              <a:ext cx="1103312" cy="1946275"/>
            </a:xfrm>
            <a:custGeom>
              <a:avLst/>
              <a:gdLst>
                <a:gd name="T0" fmla="*/ 578 w 578"/>
                <a:gd name="T1" fmla="*/ 1020 h 1020"/>
                <a:gd name="T2" fmla="*/ 578 w 578"/>
                <a:gd name="T3" fmla="*/ 1020 h 1020"/>
                <a:gd name="T4" fmla="*/ 532 w 578"/>
                <a:gd name="T5" fmla="*/ 980 h 1020"/>
                <a:gd name="T6" fmla="*/ 488 w 578"/>
                <a:gd name="T7" fmla="*/ 938 h 1020"/>
                <a:gd name="T8" fmla="*/ 446 w 578"/>
                <a:gd name="T9" fmla="*/ 894 h 1020"/>
                <a:gd name="T10" fmla="*/ 408 w 578"/>
                <a:gd name="T11" fmla="*/ 852 h 1020"/>
                <a:gd name="T12" fmla="*/ 372 w 578"/>
                <a:gd name="T13" fmla="*/ 808 h 1020"/>
                <a:gd name="T14" fmla="*/ 340 w 578"/>
                <a:gd name="T15" fmla="*/ 766 h 1020"/>
                <a:gd name="T16" fmla="*/ 310 w 578"/>
                <a:gd name="T17" fmla="*/ 724 h 1020"/>
                <a:gd name="T18" fmla="*/ 284 w 578"/>
                <a:gd name="T19" fmla="*/ 684 h 1020"/>
                <a:gd name="T20" fmla="*/ 260 w 578"/>
                <a:gd name="T21" fmla="*/ 646 h 1020"/>
                <a:gd name="T22" fmla="*/ 240 w 578"/>
                <a:gd name="T23" fmla="*/ 612 h 1020"/>
                <a:gd name="T24" fmla="*/ 206 w 578"/>
                <a:gd name="T25" fmla="*/ 550 h 1020"/>
                <a:gd name="T26" fmla="*/ 186 w 578"/>
                <a:gd name="T27" fmla="*/ 506 h 1020"/>
                <a:gd name="T28" fmla="*/ 176 w 578"/>
                <a:gd name="T29" fmla="*/ 482 h 1020"/>
                <a:gd name="T30" fmla="*/ 176 w 578"/>
                <a:gd name="T31" fmla="*/ 482 h 1020"/>
                <a:gd name="T32" fmla="*/ 150 w 578"/>
                <a:gd name="T33" fmla="*/ 426 h 1020"/>
                <a:gd name="T34" fmla="*/ 126 w 578"/>
                <a:gd name="T35" fmla="*/ 370 h 1020"/>
                <a:gd name="T36" fmla="*/ 102 w 578"/>
                <a:gd name="T37" fmla="*/ 312 h 1020"/>
                <a:gd name="T38" fmla="*/ 80 w 578"/>
                <a:gd name="T39" fmla="*/ 252 h 1020"/>
                <a:gd name="T40" fmla="*/ 60 w 578"/>
                <a:gd name="T41" fmla="*/ 192 h 1020"/>
                <a:gd name="T42" fmla="*/ 40 w 578"/>
                <a:gd name="T43" fmla="*/ 130 h 1020"/>
                <a:gd name="T44" fmla="*/ 20 w 578"/>
                <a:gd name="T45" fmla="*/ 66 h 1020"/>
                <a:gd name="T46" fmla="*/ 2 w 578"/>
                <a:gd name="T47" fmla="*/ 0 h 1020"/>
                <a:gd name="T48" fmla="*/ 0 w 578"/>
                <a:gd name="T49" fmla="*/ 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8" h="1020">
                  <a:moveTo>
                    <a:pt x="578" y="1020"/>
                  </a:moveTo>
                  <a:lnTo>
                    <a:pt x="578" y="1020"/>
                  </a:lnTo>
                  <a:lnTo>
                    <a:pt x="532" y="980"/>
                  </a:lnTo>
                  <a:lnTo>
                    <a:pt x="488" y="938"/>
                  </a:lnTo>
                  <a:lnTo>
                    <a:pt x="446" y="894"/>
                  </a:lnTo>
                  <a:lnTo>
                    <a:pt x="408" y="852"/>
                  </a:lnTo>
                  <a:lnTo>
                    <a:pt x="372" y="808"/>
                  </a:lnTo>
                  <a:lnTo>
                    <a:pt x="340" y="766"/>
                  </a:lnTo>
                  <a:lnTo>
                    <a:pt x="310" y="724"/>
                  </a:lnTo>
                  <a:lnTo>
                    <a:pt x="284" y="684"/>
                  </a:lnTo>
                  <a:lnTo>
                    <a:pt x="260" y="646"/>
                  </a:lnTo>
                  <a:lnTo>
                    <a:pt x="240" y="612"/>
                  </a:lnTo>
                  <a:lnTo>
                    <a:pt x="206" y="550"/>
                  </a:lnTo>
                  <a:lnTo>
                    <a:pt x="186" y="506"/>
                  </a:lnTo>
                  <a:lnTo>
                    <a:pt x="176" y="482"/>
                  </a:lnTo>
                  <a:lnTo>
                    <a:pt x="176" y="482"/>
                  </a:lnTo>
                  <a:lnTo>
                    <a:pt x="150" y="426"/>
                  </a:lnTo>
                  <a:lnTo>
                    <a:pt x="126" y="370"/>
                  </a:lnTo>
                  <a:lnTo>
                    <a:pt x="102" y="312"/>
                  </a:lnTo>
                  <a:lnTo>
                    <a:pt x="80" y="252"/>
                  </a:lnTo>
                  <a:lnTo>
                    <a:pt x="60" y="192"/>
                  </a:lnTo>
                  <a:lnTo>
                    <a:pt x="40" y="130"/>
                  </a:lnTo>
                  <a:lnTo>
                    <a:pt x="20" y="66"/>
                  </a:lnTo>
                  <a:lnTo>
                    <a:pt x="2"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78" name="Freeform 26"/>
            <p:cNvSpPr>
              <a:spLocks noChangeAspect="1"/>
            </p:cNvSpPr>
            <p:nvPr/>
          </p:nvSpPr>
          <p:spPr bwMode="auto">
            <a:xfrm>
              <a:off x="1976438" y="2426940"/>
              <a:ext cx="1103312" cy="1773238"/>
            </a:xfrm>
            <a:custGeom>
              <a:avLst/>
              <a:gdLst>
                <a:gd name="T0" fmla="*/ 578 w 578"/>
                <a:gd name="T1" fmla="*/ 930 h 930"/>
                <a:gd name="T2" fmla="*/ 578 w 578"/>
                <a:gd name="T3" fmla="*/ 930 h 930"/>
                <a:gd name="T4" fmla="*/ 546 w 578"/>
                <a:gd name="T5" fmla="*/ 906 h 930"/>
                <a:gd name="T6" fmla="*/ 514 w 578"/>
                <a:gd name="T7" fmla="*/ 878 h 930"/>
                <a:gd name="T8" fmla="*/ 482 w 578"/>
                <a:gd name="T9" fmla="*/ 848 h 930"/>
                <a:gd name="T10" fmla="*/ 450 w 578"/>
                <a:gd name="T11" fmla="*/ 818 h 930"/>
                <a:gd name="T12" fmla="*/ 420 w 578"/>
                <a:gd name="T13" fmla="*/ 784 h 930"/>
                <a:gd name="T14" fmla="*/ 390 w 578"/>
                <a:gd name="T15" fmla="*/ 752 h 930"/>
                <a:gd name="T16" fmla="*/ 334 w 578"/>
                <a:gd name="T17" fmla="*/ 682 h 930"/>
                <a:gd name="T18" fmla="*/ 284 w 578"/>
                <a:gd name="T19" fmla="*/ 614 h 930"/>
                <a:gd name="T20" fmla="*/ 242 w 578"/>
                <a:gd name="T21" fmla="*/ 548 h 930"/>
                <a:gd name="T22" fmla="*/ 206 w 578"/>
                <a:gd name="T23" fmla="*/ 488 h 930"/>
                <a:gd name="T24" fmla="*/ 194 w 578"/>
                <a:gd name="T25" fmla="*/ 462 h 930"/>
                <a:gd name="T26" fmla="*/ 182 w 578"/>
                <a:gd name="T27" fmla="*/ 438 h 930"/>
                <a:gd name="T28" fmla="*/ 182 w 578"/>
                <a:gd name="T29" fmla="*/ 438 h 930"/>
                <a:gd name="T30" fmla="*/ 140 w 578"/>
                <a:gd name="T31" fmla="*/ 340 h 930"/>
                <a:gd name="T32" fmla="*/ 90 w 578"/>
                <a:gd name="T33" fmla="*/ 232 h 930"/>
                <a:gd name="T34" fmla="*/ 66 w 578"/>
                <a:gd name="T35" fmla="*/ 174 h 930"/>
                <a:gd name="T36" fmla="*/ 42 w 578"/>
                <a:gd name="T37" fmla="*/ 118 h 930"/>
                <a:gd name="T38" fmla="*/ 22 w 578"/>
                <a:gd name="T39" fmla="*/ 62 h 930"/>
                <a:gd name="T40" fmla="*/ 4 w 578"/>
                <a:gd name="T41" fmla="*/ 8 h 930"/>
                <a:gd name="T42" fmla="*/ 2 w 578"/>
                <a:gd name="T43" fmla="*/ 0 h 930"/>
                <a:gd name="T44" fmla="*/ 0 w 578"/>
                <a:gd name="T45" fmla="*/ 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8" h="930">
                  <a:moveTo>
                    <a:pt x="578" y="930"/>
                  </a:moveTo>
                  <a:lnTo>
                    <a:pt x="578" y="930"/>
                  </a:lnTo>
                  <a:lnTo>
                    <a:pt x="546" y="906"/>
                  </a:lnTo>
                  <a:lnTo>
                    <a:pt x="514" y="878"/>
                  </a:lnTo>
                  <a:lnTo>
                    <a:pt x="482" y="848"/>
                  </a:lnTo>
                  <a:lnTo>
                    <a:pt x="450" y="818"/>
                  </a:lnTo>
                  <a:lnTo>
                    <a:pt x="420" y="784"/>
                  </a:lnTo>
                  <a:lnTo>
                    <a:pt x="390" y="752"/>
                  </a:lnTo>
                  <a:lnTo>
                    <a:pt x="334" y="682"/>
                  </a:lnTo>
                  <a:lnTo>
                    <a:pt x="284" y="614"/>
                  </a:lnTo>
                  <a:lnTo>
                    <a:pt x="242" y="548"/>
                  </a:lnTo>
                  <a:lnTo>
                    <a:pt x="206" y="488"/>
                  </a:lnTo>
                  <a:lnTo>
                    <a:pt x="194" y="462"/>
                  </a:lnTo>
                  <a:lnTo>
                    <a:pt x="182" y="438"/>
                  </a:lnTo>
                  <a:lnTo>
                    <a:pt x="182" y="438"/>
                  </a:lnTo>
                  <a:lnTo>
                    <a:pt x="140" y="340"/>
                  </a:lnTo>
                  <a:lnTo>
                    <a:pt x="90" y="232"/>
                  </a:lnTo>
                  <a:lnTo>
                    <a:pt x="66" y="174"/>
                  </a:lnTo>
                  <a:lnTo>
                    <a:pt x="42" y="118"/>
                  </a:lnTo>
                  <a:lnTo>
                    <a:pt x="22" y="62"/>
                  </a:lnTo>
                  <a:lnTo>
                    <a:pt x="4" y="8"/>
                  </a:lnTo>
                  <a:lnTo>
                    <a:pt x="2"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79" name="Freeform 27"/>
            <p:cNvSpPr>
              <a:spLocks noChangeAspect="1"/>
            </p:cNvSpPr>
            <p:nvPr/>
          </p:nvSpPr>
          <p:spPr bwMode="auto">
            <a:xfrm>
              <a:off x="1976438" y="2536478"/>
              <a:ext cx="1103312" cy="1527175"/>
            </a:xfrm>
            <a:custGeom>
              <a:avLst/>
              <a:gdLst>
                <a:gd name="T0" fmla="*/ 578 w 578"/>
                <a:gd name="T1" fmla="*/ 800 h 800"/>
                <a:gd name="T2" fmla="*/ 578 w 578"/>
                <a:gd name="T3" fmla="*/ 800 h 800"/>
                <a:gd name="T4" fmla="*/ 540 w 578"/>
                <a:gd name="T5" fmla="*/ 778 h 800"/>
                <a:gd name="T6" fmla="*/ 504 w 578"/>
                <a:gd name="T7" fmla="*/ 752 h 800"/>
                <a:gd name="T8" fmla="*/ 468 w 578"/>
                <a:gd name="T9" fmla="*/ 724 h 800"/>
                <a:gd name="T10" fmla="*/ 434 w 578"/>
                <a:gd name="T11" fmla="*/ 696 h 800"/>
                <a:gd name="T12" fmla="*/ 402 w 578"/>
                <a:gd name="T13" fmla="*/ 666 h 800"/>
                <a:gd name="T14" fmla="*/ 372 w 578"/>
                <a:gd name="T15" fmla="*/ 636 h 800"/>
                <a:gd name="T16" fmla="*/ 344 w 578"/>
                <a:gd name="T17" fmla="*/ 604 h 800"/>
                <a:gd name="T18" fmla="*/ 318 w 578"/>
                <a:gd name="T19" fmla="*/ 574 h 800"/>
                <a:gd name="T20" fmla="*/ 272 w 578"/>
                <a:gd name="T21" fmla="*/ 514 h 800"/>
                <a:gd name="T22" fmla="*/ 234 w 578"/>
                <a:gd name="T23" fmla="*/ 460 h 800"/>
                <a:gd name="T24" fmla="*/ 204 w 578"/>
                <a:gd name="T25" fmla="*/ 416 h 800"/>
                <a:gd name="T26" fmla="*/ 184 w 578"/>
                <a:gd name="T27" fmla="*/ 382 h 800"/>
                <a:gd name="T28" fmla="*/ 184 w 578"/>
                <a:gd name="T29" fmla="*/ 382 h 800"/>
                <a:gd name="T30" fmla="*/ 142 w 578"/>
                <a:gd name="T31" fmla="*/ 306 h 800"/>
                <a:gd name="T32" fmla="*/ 98 w 578"/>
                <a:gd name="T33" fmla="*/ 220 h 800"/>
                <a:gd name="T34" fmla="*/ 74 w 578"/>
                <a:gd name="T35" fmla="*/ 172 h 800"/>
                <a:gd name="T36" fmla="*/ 52 w 578"/>
                <a:gd name="T37" fmla="*/ 124 h 800"/>
                <a:gd name="T38" fmla="*/ 30 w 578"/>
                <a:gd name="T39" fmla="*/ 72 h 800"/>
                <a:gd name="T40" fmla="*/ 8 w 578"/>
                <a:gd name="T41" fmla="*/ 16 h 800"/>
                <a:gd name="T42" fmla="*/ 2 w 578"/>
                <a:gd name="T43" fmla="*/ 0 h 800"/>
                <a:gd name="T44" fmla="*/ 0 w 578"/>
                <a:gd name="T45"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8" h="800">
                  <a:moveTo>
                    <a:pt x="578" y="800"/>
                  </a:moveTo>
                  <a:lnTo>
                    <a:pt x="578" y="800"/>
                  </a:lnTo>
                  <a:lnTo>
                    <a:pt x="540" y="778"/>
                  </a:lnTo>
                  <a:lnTo>
                    <a:pt x="504" y="752"/>
                  </a:lnTo>
                  <a:lnTo>
                    <a:pt x="468" y="724"/>
                  </a:lnTo>
                  <a:lnTo>
                    <a:pt x="434" y="696"/>
                  </a:lnTo>
                  <a:lnTo>
                    <a:pt x="402" y="666"/>
                  </a:lnTo>
                  <a:lnTo>
                    <a:pt x="372" y="636"/>
                  </a:lnTo>
                  <a:lnTo>
                    <a:pt x="344" y="604"/>
                  </a:lnTo>
                  <a:lnTo>
                    <a:pt x="318" y="574"/>
                  </a:lnTo>
                  <a:lnTo>
                    <a:pt x="272" y="514"/>
                  </a:lnTo>
                  <a:lnTo>
                    <a:pt x="234" y="460"/>
                  </a:lnTo>
                  <a:lnTo>
                    <a:pt x="204" y="416"/>
                  </a:lnTo>
                  <a:lnTo>
                    <a:pt x="184" y="382"/>
                  </a:lnTo>
                  <a:lnTo>
                    <a:pt x="184" y="382"/>
                  </a:lnTo>
                  <a:lnTo>
                    <a:pt x="142" y="306"/>
                  </a:lnTo>
                  <a:lnTo>
                    <a:pt x="98" y="220"/>
                  </a:lnTo>
                  <a:lnTo>
                    <a:pt x="74" y="172"/>
                  </a:lnTo>
                  <a:lnTo>
                    <a:pt x="52" y="124"/>
                  </a:lnTo>
                  <a:lnTo>
                    <a:pt x="30" y="72"/>
                  </a:lnTo>
                  <a:lnTo>
                    <a:pt x="8" y="16"/>
                  </a:lnTo>
                  <a:lnTo>
                    <a:pt x="2"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400" name="Rectangle 48"/>
            <p:cNvSpPr>
              <a:spLocks noChangeAspect="1" noChangeArrowheads="1"/>
            </p:cNvSpPr>
            <p:nvPr/>
          </p:nvSpPr>
          <p:spPr bwMode="auto">
            <a:xfrm>
              <a:off x="1752600" y="5039965"/>
              <a:ext cx="15319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dirty="0">
                  <a:solidFill>
                    <a:srgbClr val="000000"/>
                  </a:solidFill>
                  <a:latin typeface="Symbol" pitchFamily="18" charset="2"/>
                </a:rPr>
                <a:t>-</a:t>
              </a:r>
              <a:r>
                <a:rPr lang="en-US" sz="1200" dirty="0">
                  <a:solidFill>
                    <a:srgbClr val="000000"/>
                  </a:solidFill>
                </a:rPr>
                <a:t> 50   0   50 100 150 200</a:t>
              </a:r>
            </a:p>
          </p:txBody>
        </p:sp>
        <p:sp>
          <p:nvSpPr>
            <p:cNvPr id="100403" name="Rectangle 51"/>
            <p:cNvSpPr>
              <a:spLocks noChangeAspect="1" noChangeArrowheads="1"/>
            </p:cNvSpPr>
            <p:nvPr/>
          </p:nvSpPr>
          <p:spPr bwMode="auto">
            <a:xfrm>
              <a:off x="1498600" y="4501803"/>
              <a:ext cx="3429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0.001</a:t>
              </a:r>
              <a:endParaRPr lang="en-US" sz="1200"/>
            </a:p>
          </p:txBody>
        </p:sp>
        <p:sp>
          <p:nvSpPr>
            <p:cNvPr id="100408" name="Rectangle 56"/>
            <p:cNvSpPr>
              <a:spLocks noChangeAspect="1" noChangeArrowheads="1"/>
            </p:cNvSpPr>
            <p:nvPr/>
          </p:nvSpPr>
          <p:spPr bwMode="auto">
            <a:xfrm>
              <a:off x="1574800" y="4055715"/>
              <a:ext cx="2667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0.01</a:t>
              </a:r>
              <a:endParaRPr lang="en-US" sz="1200"/>
            </a:p>
          </p:txBody>
        </p:sp>
        <p:sp>
          <p:nvSpPr>
            <p:cNvPr id="100409" name="Rectangle 57"/>
            <p:cNvSpPr>
              <a:spLocks noChangeAspect="1" noChangeArrowheads="1"/>
            </p:cNvSpPr>
            <p:nvPr/>
          </p:nvSpPr>
          <p:spPr bwMode="auto">
            <a:xfrm>
              <a:off x="1651000" y="3609628"/>
              <a:ext cx="190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0.1</a:t>
              </a:r>
              <a:endParaRPr lang="en-US" sz="1200"/>
            </a:p>
          </p:txBody>
        </p:sp>
        <p:sp>
          <p:nvSpPr>
            <p:cNvPr id="100410" name="Rectangle 58"/>
            <p:cNvSpPr>
              <a:spLocks noChangeAspect="1" noChangeArrowheads="1"/>
            </p:cNvSpPr>
            <p:nvPr/>
          </p:nvSpPr>
          <p:spPr bwMode="auto">
            <a:xfrm>
              <a:off x="1765300" y="316354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a:t>
              </a:r>
              <a:endParaRPr lang="en-US" sz="1200"/>
            </a:p>
          </p:txBody>
        </p:sp>
        <p:sp>
          <p:nvSpPr>
            <p:cNvPr id="100411" name="Rectangle 59"/>
            <p:cNvSpPr>
              <a:spLocks noChangeAspect="1" noChangeArrowheads="1"/>
            </p:cNvSpPr>
            <p:nvPr/>
          </p:nvSpPr>
          <p:spPr bwMode="auto">
            <a:xfrm>
              <a:off x="1689100" y="2715865"/>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a:t>
              </a:r>
              <a:endParaRPr lang="en-US" sz="1200"/>
            </a:p>
          </p:txBody>
        </p:sp>
        <p:sp>
          <p:nvSpPr>
            <p:cNvPr id="100412" name="Rectangle 60"/>
            <p:cNvSpPr>
              <a:spLocks noChangeAspect="1" noChangeArrowheads="1"/>
            </p:cNvSpPr>
            <p:nvPr/>
          </p:nvSpPr>
          <p:spPr bwMode="auto">
            <a:xfrm>
              <a:off x="1612900" y="2269778"/>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100</a:t>
              </a:r>
              <a:endParaRPr lang="en-US" sz="1200"/>
            </a:p>
          </p:txBody>
        </p:sp>
        <p:sp>
          <p:nvSpPr>
            <p:cNvPr id="100413" name="Rectangle 61"/>
            <p:cNvSpPr>
              <a:spLocks noChangeAspect="1" noChangeArrowheads="1"/>
            </p:cNvSpPr>
            <p:nvPr/>
          </p:nvSpPr>
          <p:spPr bwMode="auto">
            <a:xfrm>
              <a:off x="1536700" y="1823690"/>
              <a:ext cx="304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sz="1200">
                  <a:solidFill>
                    <a:srgbClr val="000000"/>
                  </a:solidFill>
                </a:rPr>
                <a:t>1000</a:t>
              </a:r>
              <a:endParaRPr lang="en-US" sz="1200"/>
            </a:p>
          </p:txBody>
        </p:sp>
        <p:sp>
          <p:nvSpPr>
            <p:cNvPr id="100414" name="Rectangle 62"/>
            <p:cNvSpPr>
              <a:spLocks noChangeAspect="1" noChangeArrowheads="1"/>
            </p:cNvSpPr>
            <p:nvPr/>
          </p:nvSpPr>
          <p:spPr bwMode="auto">
            <a:xfrm>
              <a:off x="2514600" y="5039965"/>
              <a:ext cx="38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rPr>
                <a:t> </a:t>
              </a:r>
              <a:endParaRPr lang="en-US" sz="1200"/>
            </a:p>
          </p:txBody>
        </p:sp>
        <p:sp>
          <p:nvSpPr>
            <p:cNvPr id="100415" name="Rectangle 63"/>
            <p:cNvSpPr>
              <a:spLocks noChangeAspect="1" noChangeArrowheads="1"/>
            </p:cNvSpPr>
            <p:nvPr/>
          </p:nvSpPr>
          <p:spPr bwMode="auto">
            <a:xfrm>
              <a:off x="1981200" y="5192365"/>
              <a:ext cx="12319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rPr>
                <a:t>Temperature, ° C</a:t>
              </a:r>
            </a:p>
          </p:txBody>
        </p:sp>
        <p:sp>
          <p:nvSpPr>
            <p:cNvPr id="100445" name="Rectangle 93"/>
            <p:cNvSpPr>
              <a:spLocks noChangeAspect="1" noChangeArrowheads="1"/>
            </p:cNvSpPr>
            <p:nvPr/>
          </p:nvSpPr>
          <p:spPr bwMode="auto">
            <a:xfrm>
              <a:off x="1541463" y="5376515"/>
              <a:ext cx="1968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rPr>
                <a:t>(a)</a:t>
              </a:r>
              <a:endParaRPr lang="en-US" sz="1400"/>
            </a:p>
          </p:txBody>
        </p:sp>
        <p:sp>
          <p:nvSpPr>
            <p:cNvPr id="100463" name="Rectangle 111"/>
            <p:cNvSpPr>
              <a:spLocks noChangeAspect="1" noChangeArrowheads="1"/>
            </p:cNvSpPr>
            <p:nvPr/>
          </p:nvSpPr>
          <p:spPr bwMode="auto">
            <a:xfrm rot="-5400000">
              <a:off x="242044" y="3558827"/>
              <a:ext cx="1822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solidFill>
                    <a:srgbClr val="000000"/>
                  </a:solidFill>
                </a:rPr>
                <a:t>Resistance ratio, R/R</a:t>
              </a:r>
              <a:r>
                <a:rPr lang="en-US" sz="1400" baseline="-25000" dirty="0">
                  <a:solidFill>
                    <a:srgbClr val="000000"/>
                  </a:solidFill>
                </a:rPr>
                <a:t>25</a:t>
              </a:r>
              <a:r>
                <a:rPr lang="en-US" sz="1400" baseline="-25000" dirty="0">
                  <a:solidFill>
                    <a:srgbClr val="000000"/>
                  </a:solidFill>
                  <a:cs typeface="Times New Roman" pitchFamily="18" charset="0"/>
                </a:rPr>
                <a:t>º</a:t>
              </a:r>
              <a:r>
                <a:rPr lang="en-US" sz="1400" dirty="0">
                  <a:solidFill>
                    <a:srgbClr val="000000"/>
                  </a:solidFill>
                </a:rPr>
                <a:t> C</a:t>
              </a:r>
              <a:endParaRPr lang="en-US" sz="1400" dirty="0"/>
            </a:p>
          </p:txBody>
        </p:sp>
      </p:grpSp>
    </p:spTree>
    <p:extLst>
      <p:ext uri="{BB962C8B-B14F-4D97-AF65-F5344CB8AC3E}">
        <p14:creationId xmlns:p14="http://schemas.microsoft.com/office/powerpoint/2010/main" val="229034863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88</a:t>
            </a:fld>
            <a:endParaRPr lang="en-US"/>
          </a:p>
        </p:txBody>
      </p:sp>
      <p:sp>
        <p:nvSpPr>
          <p:cNvPr id="117765" name="Rectangle 5"/>
          <p:cNvSpPr>
            <a:spLocks noGrp="1" noChangeArrowheads="1"/>
          </p:cNvSpPr>
          <p:nvPr>
            <p:ph type="title"/>
          </p:nvPr>
        </p:nvSpPr>
        <p:spPr/>
        <p:txBody>
          <a:bodyPr/>
          <a:lstStyle/>
          <a:p>
            <a:r>
              <a:rPr lang="tr-TR" dirty="0" smtClean="0">
                <a:latin typeface="Arial" charset="0"/>
              </a:rPr>
              <a:t>Termistör Uygulama Devresi</a:t>
            </a:r>
            <a:endParaRPr lang="en-US" dirty="0">
              <a:latin typeface="Arial" charset="0"/>
            </a:endParaRPr>
          </a:p>
        </p:txBody>
      </p:sp>
      <p:sp>
        <p:nvSpPr>
          <p:cNvPr id="11776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17768" name="Object 8"/>
          <p:cNvGraphicFramePr>
            <a:graphicFrameLocks noChangeAspect="1"/>
          </p:cNvGraphicFramePr>
          <p:nvPr>
            <p:extLst>
              <p:ext uri="{D42A27DB-BD31-4B8C-83A1-F6EECF244321}">
                <p14:modId xmlns:p14="http://schemas.microsoft.com/office/powerpoint/2010/main" val="376237119"/>
              </p:ext>
            </p:extLst>
          </p:nvPr>
        </p:nvGraphicFramePr>
        <p:xfrm>
          <a:off x="1066800" y="1484784"/>
          <a:ext cx="6781800" cy="3787775"/>
        </p:xfrm>
        <a:graphic>
          <a:graphicData uri="http://schemas.openxmlformats.org/presentationml/2006/ole">
            <mc:AlternateContent xmlns:mc="http://schemas.openxmlformats.org/markup-compatibility/2006">
              <mc:Choice xmlns:v="urn:schemas-microsoft-com:vml" Requires="v">
                <p:oleObj spid="_x0000_s43031" r:id="rId3" imgW="3260217" imgH="1818513" progId="Visio.Drawing.11">
                  <p:embed/>
                </p:oleObj>
              </mc:Choice>
              <mc:Fallback>
                <p:oleObj r:id="rId3" imgW="3260217" imgH="1818513"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484784"/>
                        <a:ext cx="6781800" cy="3787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p:cNvSpPr/>
          <p:nvPr/>
        </p:nvSpPr>
        <p:spPr>
          <a:xfrm>
            <a:off x="467544" y="5013176"/>
            <a:ext cx="8064896" cy="1200329"/>
          </a:xfrm>
          <a:prstGeom prst="rect">
            <a:avLst/>
          </a:prstGeom>
        </p:spPr>
        <p:txBody>
          <a:bodyPr wrap="square">
            <a:spAutoFit/>
          </a:bodyPr>
          <a:lstStyle/>
          <a:p>
            <a:r>
              <a:rPr lang="en-US" sz="2400" dirty="0"/>
              <a:t>If the temperature increases, the thermistor resistance decreases, yielding more current that flows through </a:t>
            </a:r>
            <a:r>
              <a:rPr lang="en-US" sz="2400" i="1" dirty="0" err="1"/>
              <a:t>R</a:t>
            </a:r>
            <a:r>
              <a:rPr lang="en-US" sz="2400" dirty="0" err="1"/>
              <a:t>f</a:t>
            </a:r>
            <a:r>
              <a:rPr lang="en-US" sz="2400" dirty="0"/>
              <a:t>, thus </a:t>
            </a:r>
            <a:r>
              <a:rPr lang="en-US" sz="2400" i="1" dirty="0"/>
              <a:t>V</a:t>
            </a:r>
            <a:r>
              <a:rPr lang="en-US" sz="2400" dirty="0"/>
              <a:t>o increases.</a:t>
            </a:r>
          </a:p>
        </p:txBody>
      </p:sp>
      <p:sp>
        <p:nvSpPr>
          <p:cNvPr id="7"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70542957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FB5CBE0-5D0A-4D5C-BDE7-C4DF95FD8C2C}" type="slidenum">
              <a:rPr lang="ar-SA" smtClean="0"/>
              <a:pPr>
                <a:defRPr/>
              </a:pPr>
              <a:t>89</a:t>
            </a:fld>
            <a:endParaRPr lang="en-US"/>
          </a:p>
        </p:txBody>
      </p:sp>
      <p:sp>
        <p:nvSpPr>
          <p:cNvPr id="2" name="Title 1"/>
          <p:cNvSpPr>
            <a:spLocks noGrp="1"/>
          </p:cNvSpPr>
          <p:nvPr>
            <p:ph type="title"/>
          </p:nvPr>
        </p:nvSpPr>
        <p:spPr/>
        <p:txBody>
          <a:bodyPr>
            <a:normAutofit fontScale="90000"/>
          </a:bodyPr>
          <a:lstStyle/>
          <a:p>
            <a:r>
              <a:rPr lang="en-US" dirty="0" err="1"/>
              <a:t>Fotodirenç</a:t>
            </a:r>
            <a:r>
              <a:rPr lang="en-US" dirty="0"/>
              <a:t> (LDR) (Light Depending Resistors) </a:t>
            </a:r>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064296"/>
            <a:ext cx="8568951" cy="279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95536" y="5229200"/>
            <a:ext cx="7992888" cy="461665"/>
          </a:xfrm>
          <a:prstGeom prst="rect">
            <a:avLst/>
          </a:prstGeom>
        </p:spPr>
        <p:txBody>
          <a:bodyPr wrap="square">
            <a:spAutoFit/>
          </a:bodyPr>
          <a:lstStyle/>
          <a:p>
            <a:r>
              <a:rPr lang="en-US" sz="2400" dirty="0" err="1"/>
              <a:t>Fotodirencin</a:t>
            </a:r>
            <a:r>
              <a:rPr lang="en-US" sz="2400" dirty="0"/>
              <a:t> (a)</a:t>
            </a:r>
            <a:r>
              <a:rPr lang="en-US" sz="2400" dirty="0" err="1"/>
              <a:t>Yapısı</a:t>
            </a:r>
            <a:r>
              <a:rPr lang="en-US" sz="2400" dirty="0"/>
              <a:t>, (b) </a:t>
            </a:r>
            <a:r>
              <a:rPr lang="en-US" sz="2400" dirty="0" err="1"/>
              <a:t>Sembolü</a:t>
            </a:r>
            <a:r>
              <a:rPr lang="en-US" sz="2400" dirty="0"/>
              <a:t>, (c) </a:t>
            </a:r>
            <a:r>
              <a:rPr lang="en-US" sz="2400" dirty="0" err="1"/>
              <a:t>Kılıfı</a:t>
            </a:r>
            <a:endParaRPr lang="en-US" sz="2400" dirty="0"/>
          </a:p>
        </p:txBody>
      </p:sp>
      <p:sp>
        <p:nvSpPr>
          <p:cNvPr id="6"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416391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Örnek</a:t>
            </a:r>
            <a:endParaRPr lang="en-US" dirty="0"/>
          </a:p>
        </p:txBody>
      </p:sp>
      <p:grpSp>
        <p:nvGrpSpPr>
          <p:cNvPr id="15363" name="Group 5"/>
          <p:cNvGrpSpPr>
            <a:grpSpLocks/>
          </p:cNvGrpSpPr>
          <p:nvPr/>
        </p:nvGrpSpPr>
        <p:grpSpPr bwMode="auto">
          <a:xfrm>
            <a:off x="1066800" y="2438400"/>
            <a:ext cx="2884488" cy="1981200"/>
            <a:chOff x="192" y="1920"/>
            <a:chExt cx="1817" cy="1248"/>
          </a:xfrm>
        </p:grpSpPr>
        <p:sp>
          <p:nvSpPr>
            <p:cNvPr id="15371" name="Line 6"/>
            <p:cNvSpPr>
              <a:spLocks noChangeShapeType="1"/>
            </p:cNvSpPr>
            <p:nvPr/>
          </p:nvSpPr>
          <p:spPr bwMode="auto">
            <a:xfrm>
              <a:off x="912" y="2016"/>
              <a:ext cx="0" cy="1152"/>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2" name="Line 7"/>
            <p:cNvSpPr>
              <a:spLocks noChangeShapeType="1"/>
            </p:cNvSpPr>
            <p:nvPr/>
          </p:nvSpPr>
          <p:spPr bwMode="auto">
            <a:xfrm>
              <a:off x="192" y="2640"/>
              <a:ext cx="15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3" name="Line 8"/>
            <p:cNvSpPr>
              <a:spLocks noChangeShapeType="1"/>
            </p:cNvSpPr>
            <p:nvPr/>
          </p:nvSpPr>
          <p:spPr bwMode="auto">
            <a:xfrm flipV="1">
              <a:off x="576" y="2112"/>
              <a:ext cx="720" cy="10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4" name="Text Box 9"/>
            <p:cNvSpPr txBox="1">
              <a:spLocks noChangeArrowheads="1"/>
            </p:cNvSpPr>
            <p:nvPr/>
          </p:nvSpPr>
          <p:spPr bwMode="auto">
            <a:xfrm>
              <a:off x="1488" y="2592"/>
              <a:ext cx="5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a:t>
              </a:r>
            </a:p>
          </p:txBody>
        </p:sp>
        <p:sp>
          <p:nvSpPr>
            <p:cNvPr id="15375" name="Text Box 10"/>
            <p:cNvSpPr txBox="1">
              <a:spLocks noChangeArrowheads="1"/>
            </p:cNvSpPr>
            <p:nvPr/>
          </p:nvSpPr>
          <p:spPr bwMode="auto">
            <a:xfrm>
              <a:off x="263" y="1920"/>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p:txBody>
        </p:sp>
      </p:grpSp>
      <p:grpSp>
        <p:nvGrpSpPr>
          <p:cNvPr id="15364" name="Group 11"/>
          <p:cNvGrpSpPr>
            <a:grpSpLocks/>
          </p:cNvGrpSpPr>
          <p:nvPr/>
        </p:nvGrpSpPr>
        <p:grpSpPr bwMode="auto">
          <a:xfrm>
            <a:off x="4876800" y="2459038"/>
            <a:ext cx="3036888" cy="1939925"/>
            <a:chOff x="2688" y="1946"/>
            <a:chExt cx="1913" cy="1222"/>
          </a:xfrm>
        </p:grpSpPr>
        <p:sp>
          <p:nvSpPr>
            <p:cNvPr id="15366" name="Line 12"/>
            <p:cNvSpPr>
              <a:spLocks noChangeShapeType="1"/>
            </p:cNvSpPr>
            <p:nvPr/>
          </p:nvSpPr>
          <p:spPr bwMode="auto">
            <a:xfrm>
              <a:off x="3408" y="2016"/>
              <a:ext cx="0" cy="1152"/>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7" name="Line 13"/>
            <p:cNvSpPr>
              <a:spLocks noChangeShapeType="1"/>
            </p:cNvSpPr>
            <p:nvPr/>
          </p:nvSpPr>
          <p:spPr bwMode="auto">
            <a:xfrm>
              <a:off x="2688" y="2640"/>
              <a:ext cx="15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8" name="Line 14"/>
            <p:cNvSpPr>
              <a:spLocks noChangeShapeType="1"/>
            </p:cNvSpPr>
            <p:nvPr/>
          </p:nvSpPr>
          <p:spPr bwMode="auto">
            <a:xfrm flipV="1">
              <a:off x="2688" y="2256"/>
              <a:ext cx="1584"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9" name="Text Box 15"/>
            <p:cNvSpPr txBox="1">
              <a:spLocks noChangeArrowheads="1"/>
            </p:cNvSpPr>
            <p:nvPr/>
          </p:nvSpPr>
          <p:spPr bwMode="auto">
            <a:xfrm>
              <a:off x="4080" y="2592"/>
              <a:ext cx="5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Input</a:t>
              </a:r>
            </a:p>
          </p:txBody>
        </p:sp>
        <p:sp>
          <p:nvSpPr>
            <p:cNvPr id="15370" name="Text Box 16"/>
            <p:cNvSpPr txBox="1">
              <a:spLocks noChangeArrowheads="1"/>
            </p:cNvSpPr>
            <p:nvPr/>
          </p:nvSpPr>
          <p:spPr bwMode="auto">
            <a:xfrm>
              <a:off x="2774" y="1946"/>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Times New Roman" pitchFamily="18" charset="0"/>
                </a:rPr>
                <a:t>Output</a:t>
              </a:r>
            </a:p>
          </p:txBody>
        </p:sp>
      </p:grpSp>
      <p:sp>
        <p:nvSpPr>
          <p:cNvPr id="15365" name="Rectangle 17"/>
          <p:cNvSpPr>
            <a:spLocks noChangeArrowheads="1"/>
          </p:cNvSpPr>
          <p:nvPr/>
        </p:nvSpPr>
        <p:spPr bwMode="auto">
          <a:xfrm>
            <a:off x="533400" y="4800600"/>
            <a:ext cx="7772400" cy="143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350" indent="-6350" eaLnBrk="1" hangingPunct="1">
              <a:spcBef>
                <a:spcPct val="20000"/>
              </a:spcBef>
              <a:buClr>
                <a:schemeClr val="bg2"/>
              </a:buClr>
              <a:buSzPct val="70000"/>
              <a:buFont typeface="Wingdings" pitchFamily="2" charset="2"/>
              <a:buNone/>
            </a:pPr>
            <a:r>
              <a:rPr lang="tr-TR" sz="2800" dirty="0" smtClean="0"/>
              <a:t>Hangisi daha duyarlı</a:t>
            </a:r>
            <a:r>
              <a:rPr lang="en-US" sz="2800" dirty="0" smtClean="0"/>
              <a:t>?  </a:t>
            </a:r>
            <a:r>
              <a:rPr lang="tr-TR" sz="2800" dirty="0" smtClean="0"/>
              <a:t>Sol taraftakinde </a:t>
            </a:r>
            <a:r>
              <a:rPr lang="tr-TR" sz="2800" i="1" dirty="0" smtClean="0"/>
              <a:t>x</a:t>
            </a:r>
            <a:r>
              <a:rPr lang="tr-TR" sz="2800" dirty="0" smtClean="0"/>
              <a:t> deki degişikliğe karşı </a:t>
            </a:r>
            <a:r>
              <a:rPr lang="tr-TR" sz="2800" i="1" dirty="0" smtClean="0"/>
              <a:t>y</a:t>
            </a:r>
            <a:r>
              <a:rPr lang="tr-TR" sz="2800" dirty="0" smtClean="0"/>
              <a:t> deki daha fazla olduğundan o daha duyarlıdır.</a:t>
            </a:r>
          </a:p>
        </p:txBody>
      </p:sp>
      <p:sp>
        <p:nvSpPr>
          <p:cNvPr id="16" name="Rectangle 15"/>
          <p:cNvSpPr>
            <a:spLocks noChangeArrowheads="1"/>
          </p:cNvSpPr>
          <p:nvPr/>
        </p:nvSpPr>
        <p:spPr bwMode="auto">
          <a:xfrm>
            <a:off x="468313" y="1124744"/>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28068392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90</a:t>
            </a:fld>
            <a:endParaRPr lang="en-US"/>
          </a:p>
        </p:txBody>
      </p:sp>
      <p:sp>
        <p:nvSpPr>
          <p:cNvPr id="2" name="Title 1"/>
          <p:cNvSpPr>
            <a:spLocks noGrp="1"/>
          </p:cNvSpPr>
          <p:nvPr>
            <p:ph type="title"/>
          </p:nvPr>
        </p:nvSpPr>
        <p:spPr/>
        <p:txBody>
          <a:bodyPr>
            <a:normAutofit fontScale="90000"/>
          </a:bodyPr>
          <a:lstStyle/>
          <a:p>
            <a:r>
              <a:rPr lang="en-US" dirty="0" err="1"/>
              <a:t>Elektriksel</a:t>
            </a:r>
            <a:r>
              <a:rPr lang="en-US" dirty="0"/>
              <a:t> </a:t>
            </a:r>
            <a:r>
              <a:rPr lang="tr-TR" dirty="0" err="1" smtClean="0"/>
              <a:t>İ</a:t>
            </a:r>
            <a:r>
              <a:rPr lang="en-US" dirty="0" err="1" smtClean="0"/>
              <a:t>letkenlik</a:t>
            </a:r>
            <a:r>
              <a:rPr lang="en-US" dirty="0" smtClean="0"/>
              <a:t> </a:t>
            </a:r>
            <a:r>
              <a:rPr lang="en-US" dirty="0"/>
              <a:t>(</a:t>
            </a:r>
            <a:r>
              <a:rPr lang="en-US" dirty="0" err="1"/>
              <a:t>Direnç</a:t>
            </a:r>
            <a:r>
              <a:rPr lang="en-US" dirty="0"/>
              <a:t>) </a:t>
            </a:r>
            <a:r>
              <a:rPr lang="en-US" dirty="0" err="1"/>
              <a:t>Algılayıcısı</a:t>
            </a:r>
            <a:endParaRPr lang="en-US" dirty="0"/>
          </a:p>
        </p:txBody>
      </p:sp>
      <p:pic>
        <p:nvPicPr>
          <p:cNvPr id="512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772816"/>
            <a:ext cx="5751618" cy="4601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216553500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91</a:t>
            </a:fld>
            <a:endParaRPr lang="en-US"/>
          </a:p>
        </p:txBody>
      </p:sp>
      <p:sp>
        <p:nvSpPr>
          <p:cNvPr id="2" name="Title 1"/>
          <p:cNvSpPr>
            <a:spLocks noGrp="1"/>
          </p:cNvSpPr>
          <p:nvPr>
            <p:ph type="title"/>
          </p:nvPr>
        </p:nvSpPr>
        <p:spPr/>
        <p:txBody>
          <a:bodyPr>
            <a:normAutofit fontScale="90000"/>
          </a:bodyPr>
          <a:lstStyle/>
          <a:p>
            <a:r>
              <a:rPr lang="en-US" dirty="0" err="1"/>
              <a:t>Hücre</a:t>
            </a:r>
            <a:r>
              <a:rPr lang="en-US" dirty="0"/>
              <a:t> </a:t>
            </a:r>
            <a:r>
              <a:rPr lang="en-US" dirty="0" err="1"/>
              <a:t>sayaçları</a:t>
            </a:r>
            <a:r>
              <a:rPr lang="en-US" dirty="0"/>
              <a:t>: Coulter model F</a:t>
            </a:r>
          </a:p>
        </p:txBody>
      </p:sp>
      <p:pic>
        <p:nvPicPr>
          <p:cNvPr id="727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678" y="1916832"/>
            <a:ext cx="7076706" cy="460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27929422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92</a:t>
            </a:fld>
            <a:endParaRPr lang="en-US"/>
          </a:p>
        </p:txBody>
      </p:sp>
      <p:sp>
        <p:nvSpPr>
          <p:cNvPr id="2" name="Title 1"/>
          <p:cNvSpPr>
            <a:spLocks noGrp="1"/>
          </p:cNvSpPr>
          <p:nvPr>
            <p:ph type="title"/>
          </p:nvPr>
        </p:nvSpPr>
        <p:spPr/>
        <p:txBody>
          <a:bodyPr>
            <a:normAutofit fontScale="90000"/>
          </a:bodyPr>
          <a:lstStyle/>
          <a:p>
            <a:r>
              <a:rPr lang="en-US" dirty="0" err="1"/>
              <a:t>Bobinli</a:t>
            </a:r>
            <a:r>
              <a:rPr lang="en-US" dirty="0"/>
              <a:t> </a:t>
            </a:r>
            <a:r>
              <a:rPr lang="en-US" dirty="0" err="1"/>
              <a:t>Manyetik</a:t>
            </a:r>
            <a:r>
              <a:rPr lang="en-US" dirty="0"/>
              <a:t> </a:t>
            </a:r>
            <a:r>
              <a:rPr lang="tr-TR" dirty="0" smtClean="0"/>
              <a:t>(Endüktif) Algılayıcılar</a:t>
            </a:r>
            <a:endParaRPr lang="en-US" dirty="0"/>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132856"/>
            <a:ext cx="439102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4"/>
          <p:cNvSpPr txBox="1">
            <a:spLocks noChangeArrowheads="1"/>
          </p:cNvSpPr>
          <p:nvPr/>
        </p:nvSpPr>
        <p:spPr bwMode="auto">
          <a:xfrm>
            <a:off x="4858569" y="2405063"/>
            <a:ext cx="3980631"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dirty="0"/>
              <a:t>L = n</a:t>
            </a:r>
            <a:r>
              <a:rPr lang="en-US" sz="2400" baseline="30000" dirty="0"/>
              <a:t>2</a:t>
            </a:r>
            <a:r>
              <a:rPr lang="en-US" sz="2400" dirty="0"/>
              <a:t>G</a:t>
            </a:r>
            <a:r>
              <a:rPr lang="en-US" sz="2400" dirty="0">
                <a:sym typeface="Symbol" pitchFamily="18" charset="2"/>
              </a:rPr>
              <a:t></a:t>
            </a:r>
            <a:r>
              <a:rPr lang="en-US" sz="2400" dirty="0"/>
              <a:t>, </a:t>
            </a:r>
            <a:r>
              <a:rPr lang="tr-TR" sz="2400" dirty="0" smtClean="0"/>
              <a:t>burada</a:t>
            </a:r>
            <a:endParaRPr lang="en-US" sz="2400" dirty="0"/>
          </a:p>
          <a:p>
            <a:pPr>
              <a:spcBef>
                <a:spcPct val="50000"/>
              </a:spcBef>
            </a:pPr>
            <a:r>
              <a:rPr lang="en-US" sz="2400" dirty="0"/>
              <a:t>n= </a:t>
            </a:r>
            <a:r>
              <a:rPr lang="tr-TR" sz="2400" dirty="0" smtClean="0"/>
              <a:t>bobinin tur sayısı</a:t>
            </a:r>
            <a:endParaRPr lang="en-US" sz="2400" dirty="0"/>
          </a:p>
          <a:p>
            <a:pPr>
              <a:spcBef>
                <a:spcPct val="50000"/>
              </a:spcBef>
            </a:pPr>
            <a:r>
              <a:rPr lang="en-US" sz="2400" dirty="0"/>
              <a:t>G = </a:t>
            </a:r>
            <a:r>
              <a:rPr lang="en-US" sz="2400" dirty="0" err="1" smtClean="0"/>
              <a:t>geometri</a:t>
            </a:r>
            <a:r>
              <a:rPr lang="tr-TR" sz="2400" dirty="0" smtClean="0"/>
              <a:t>k</a:t>
            </a:r>
            <a:r>
              <a:rPr lang="en-US" sz="2400" dirty="0" smtClean="0"/>
              <a:t> </a:t>
            </a:r>
            <a:r>
              <a:rPr lang="en-US" sz="2400" dirty="0"/>
              <a:t>form </a:t>
            </a:r>
            <a:r>
              <a:rPr lang="en-US" sz="2400" dirty="0" err="1" smtClean="0"/>
              <a:t>fa</a:t>
            </a:r>
            <a:r>
              <a:rPr lang="tr-TR" sz="2400" dirty="0" smtClean="0"/>
              <a:t>k</a:t>
            </a:r>
            <a:r>
              <a:rPr lang="en-US" sz="2400" dirty="0" smtClean="0"/>
              <a:t>t</a:t>
            </a:r>
            <a:r>
              <a:rPr lang="tr-TR" sz="2400" dirty="0" smtClean="0"/>
              <a:t>ö</a:t>
            </a:r>
            <a:r>
              <a:rPr lang="en-US" sz="2400" dirty="0" smtClean="0"/>
              <a:t>r</a:t>
            </a:r>
            <a:r>
              <a:rPr lang="tr-TR" sz="2400" dirty="0" smtClean="0"/>
              <a:t>ü</a:t>
            </a:r>
            <a:endParaRPr lang="en-US" sz="2400" dirty="0"/>
          </a:p>
          <a:p>
            <a:pPr>
              <a:spcBef>
                <a:spcPct val="50000"/>
              </a:spcBef>
            </a:pPr>
            <a:r>
              <a:rPr lang="en-US" sz="2400" dirty="0">
                <a:sym typeface="Symbol" pitchFamily="18" charset="2"/>
              </a:rPr>
              <a:t> </a:t>
            </a:r>
            <a:r>
              <a:rPr lang="en-US" sz="2400" dirty="0"/>
              <a:t>= </a:t>
            </a:r>
            <a:r>
              <a:rPr lang="tr-TR" sz="2400" dirty="0" smtClean="0"/>
              <a:t>etkin geçirgenlik (</a:t>
            </a:r>
            <a:r>
              <a:rPr lang="en-US" sz="2400" dirty="0" smtClean="0"/>
              <a:t>effective permeability</a:t>
            </a:r>
            <a:r>
              <a:rPr lang="tr-TR" sz="2400" dirty="0" smtClean="0"/>
              <a:t>)</a:t>
            </a:r>
            <a:endParaRPr lang="en-US" sz="2400" dirty="0"/>
          </a:p>
        </p:txBody>
      </p:sp>
      <p:sp>
        <p:nvSpPr>
          <p:cNvPr id="6" name="Rectangle 4"/>
          <p:cNvSpPr>
            <a:spLocks noChangeArrowheads="1"/>
          </p:cNvSpPr>
          <p:nvPr/>
        </p:nvSpPr>
        <p:spPr bwMode="auto">
          <a:xfrm>
            <a:off x="468313" y="1520279"/>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13546960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4"/>
          <p:cNvSpPr>
            <a:spLocks noGrp="1"/>
          </p:cNvSpPr>
          <p:nvPr>
            <p:ph type="sldNum" sz="quarter" idx="12"/>
          </p:nvPr>
        </p:nvSpPr>
        <p:spPr/>
        <p:txBody>
          <a:bodyPr/>
          <a:lstStyle/>
          <a:p>
            <a:fld id="{32C8658A-A526-4B0B-8597-EE23EE9D81C4}" type="slidenum">
              <a:rPr lang="en-US"/>
              <a:pPr/>
              <a:t>93</a:t>
            </a:fld>
            <a:endParaRPr lang="en-US"/>
          </a:p>
        </p:txBody>
      </p:sp>
      <p:sp>
        <p:nvSpPr>
          <p:cNvPr id="41986" name="Rectangle 2"/>
          <p:cNvSpPr>
            <a:spLocks noGrp="1" noChangeArrowheads="1"/>
          </p:cNvSpPr>
          <p:nvPr>
            <p:ph type="title"/>
          </p:nvPr>
        </p:nvSpPr>
        <p:spPr>
          <a:xfrm>
            <a:off x="457200" y="188640"/>
            <a:ext cx="8229600" cy="850106"/>
          </a:xfrm>
        </p:spPr>
        <p:txBody>
          <a:bodyPr>
            <a:normAutofit/>
          </a:bodyPr>
          <a:lstStyle/>
          <a:p>
            <a:r>
              <a:rPr lang="tr-TR" dirty="0"/>
              <a:t>E</a:t>
            </a:r>
            <a:r>
              <a:rPr lang="en-US" dirty="0" err="1" smtClean="0"/>
              <a:t>nd</a:t>
            </a:r>
            <a:r>
              <a:rPr lang="tr-TR" dirty="0" smtClean="0"/>
              <a:t>üktif Algılayıcılar</a:t>
            </a:r>
            <a:endParaRPr lang="en-US" dirty="0"/>
          </a:p>
        </p:txBody>
      </p:sp>
      <p:sp>
        <p:nvSpPr>
          <p:cNvPr id="41988" name="Text Box 4"/>
          <p:cNvSpPr txBox="1">
            <a:spLocks noChangeArrowheads="1"/>
          </p:cNvSpPr>
          <p:nvPr/>
        </p:nvSpPr>
        <p:spPr bwMode="auto">
          <a:xfrm>
            <a:off x="5029200" y="1309117"/>
            <a:ext cx="3810000"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L = n</a:t>
            </a:r>
            <a:r>
              <a:rPr lang="en-US" baseline="30000" dirty="0"/>
              <a:t>2</a:t>
            </a:r>
            <a:r>
              <a:rPr lang="en-US" dirty="0"/>
              <a:t>G</a:t>
            </a:r>
            <a:r>
              <a:rPr lang="en-US" dirty="0">
                <a:sym typeface="Symbol" pitchFamily="18" charset="2"/>
              </a:rPr>
              <a:t></a:t>
            </a:r>
            <a:r>
              <a:rPr lang="en-US" dirty="0"/>
              <a:t>, where </a:t>
            </a:r>
          </a:p>
          <a:p>
            <a:pPr>
              <a:spcBef>
                <a:spcPct val="50000"/>
              </a:spcBef>
            </a:pPr>
            <a:r>
              <a:rPr lang="en-US" dirty="0"/>
              <a:t>n= number of turns of coil</a:t>
            </a:r>
          </a:p>
          <a:p>
            <a:pPr>
              <a:spcBef>
                <a:spcPct val="50000"/>
              </a:spcBef>
            </a:pPr>
            <a:r>
              <a:rPr lang="en-US" dirty="0"/>
              <a:t>G = geometric form factor</a:t>
            </a:r>
          </a:p>
          <a:p>
            <a:pPr>
              <a:spcBef>
                <a:spcPct val="50000"/>
              </a:spcBef>
            </a:pPr>
            <a:r>
              <a:rPr lang="en-US" dirty="0">
                <a:sym typeface="Symbol" pitchFamily="18" charset="2"/>
              </a:rPr>
              <a:t> </a:t>
            </a:r>
            <a:r>
              <a:rPr lang="en-US" dirty="0"/>
              <a:t>= effective </a:t>
            </a:r>
            <a:r>
              <a:rPr lang="en-US" dirty="0" smtClean="0"/>
              <a:t>permeability</a:t>
            </a:r>
            <a:endParaRPr lang="en-US" dirty="0"/>
          </a:p>
        </p:txBody>
      </p:sp>
      <p:pic>
        <p:nvPicPr>
          <p:cNvPr id="41989" name="Picture 5" descr="f0206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2757488" cy="2713038"/>
          </a:xfrm>
          <a:prstGeom prst="rect">
            <a:avLst/>
          </a:prstGeom>
          <a:noFill/>
          <a:extLst>
            <a:ext uri="{909E8E84-426E-40DD-AFC4-6F175D3DCCD1}">
              <a14:hiddenFill xmlns:a14="http://schemas.microsoft.com/office/drawing/2010/main">
                <a:solidFill>
                  <a:srgbClr val="FFFFFF"/>
                </a:solidFill>
              </a14:hiddenFill>
            </a:ext>
          </a:extLst>
        </p:spPr>
      </p:pic>
      <p:pic>
        <p:nvPicPr>
          <p:cNvPr id="41990" name="Picture 6" descr="f0206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886200"/>
            <a:ext cx="3311525" cy="2520950"/>
          </a:xfrm>
          <a:prstGeom prst="rect">
            <a:avLst/>
          </a:prstGeom>
          <a:noFill/>
          <a:extLst>
            <a:ext uri="{909E8E84-426E-40DD-AFC4-6F175D3DCCD1}">
              <a14:hiddenFill xmlns:a14="http://schemas.microsoft.com/office/drawing/2010/main">
                <a:solidFill>
                  <a:srgbClr val="FFFFFF"/>
                </a:solidFill>
              </a14:hiddenFill>
            </a:ext>
          </a:extLst>
        </p:spPr>
      </p:pic>
      <p:sp>
        <p:nvSpPr>
          <p:cNvPr id="41991" name="Text Box 7"/>
          <p:cNvSpPr txBox="1">
            <a:spLocks noChangeArrowheads="1"/>
          </p:cNvSpPr>
          <p:nvPr/>
        </p:nvSpPr>
        <p:spPr bwMode="auto">
          <a:xfrm>
            <a:off x="762000" y="3505200"/>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smtClean="0"/>
              <a:t>Self</a:t>
            </a:r>
            <a:r>
              <a:rPr lang="tr-TR" b="1" dirty="0" smtClean="0"/>
              <a:t> (öz) e</a:t>
            </a:r>
            <a:r>
              <a:rPr lang="en-US" b="1" dirty="0" err="1" smtClean="0"/>
              <a:t>nd</a:t>
            </a:r>
            <a:r>
              <a:rPr lang="tr-TR" b="1" dirty="0" smtClean="0"/>
              <a:t>ük</a:t>
            </a:r>
            <a:r>
              <a:rPr lang="en-US" b="1" dirty="0" smtClean="0"/>
              <a:t>tan</a:t>
            </a:r>
            <a:r>
              <a:rPr lang="tr-TR" b="1" dirty="0" smtClean="0"/>
              <a:t>s</a:t>
            </a:r>
            <a:endParaRPr lang="en-US" b="1" dirty="0"/>
          </a:p>
        </p:txBody>
      </p:sp>
      <p:sp>
        <p:nvSpPr>
          <p:cNvPr id="41992" name="Text Box 8"/>
          <p:cNvSpPr txBox="1">
            <a:spLocks noChangeArrowheads="1"/>
          </p:cNvSpPr>
          <p:nvPr/>
        </p:nvSpPr>
        <p:spPr bwMode="auto">
          <a:xfrm>
            <a:off x="611560" y="6400800"/>
            <a:ext cx="34499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tr-TR" b="1" dirty="0" smtClean="0"/>
              <a:t>Karşılıklı (</a:t>
            </a:r>
            <a:r>
              <a:rPr lang="en-US" b="1" dirty="0" smtClean="0"/>
              <a:t>Mutual</a:t>
            </a:r>
            <a:r>
              <a:rPr lang="tr-TR" b="1" dirty="0" smtClean="0"/>
              <a:t>)</a:t>
            </a:r>
            <a:r>
              <a:rPr lang="en-US" b="1" dirty="0" smtClean="0"/>
              <a:t> inductance</a:t>
            </a:r>
            <a:endParaRPr lang="en-US" b="1" dirty="0"/>
          </a:p>
        </p:txBody>
      </p:sp>
      <p:pic>
        <p:nvPicPr>
          <p:cNvPr id="41993" name="Picture 9" descr="f0206c"/>
          <p:cNvPicPr>
            <a:picLocks noChangeAspect="1" noChangeArrowheads="1"/>
          </p:cNvPicPr>
          <p:nvPr/>
        </p:nvPicPr>
        <p:blipFill>
          <a:blip r:embed="rId4">
            <a:extLst>
              <a:ext uri="{28A0092B-C50C-407E-A947-70E740481C1C}">
                <a14:useLocalDpi xmlns:a14="http://schemas.microsoft.com/office/drawing/2010/main" val="0"/>
              </a:ext>
            </a:extLst>
          </a:blip>
          <a:srcRect l="36702"/>
          <a:stretch>
            <a:fillRect/>
          </a:stretch>
        </p:blipFill>
        <p:spPr bwMode="auto">
          <a:xfrm>
            <a:off x="5257800" y="3048000"/>
            <a:ext cx="2894013" cy="2514600"/>
          </a:xfrm>
          <a:prstGeom prst="rect">
            <a:avLst/>
          </a:prstGeom>
          <a:noFill/>
          <a:extLst>
            <a:ext uri="{909E8E84-426E-40DD-AFC4-6F175D3DCCD1}">
              <a14:hiddenFill xmlns:a14="http://schemas.microsoft.com/office/drawing/2010/main">
                <a:solidFill>
                  <a:srgbClr val="FFFFFF"/>
                </a:solidFill>
              </a14:hiddenFill>
            </a:ext>
          </a:extLst>
        </p:spPr>
      </p:pic>
      <p:sp>
        <p:nvSpPr>
          <p:cNvPr id="41994" name="Text Box 10"/>
          <p:cNvSpPr txBox="1">
            <a:spLocks noChangeArrowheads="1"/>
          </p:cNvSpPr>
          <p:nvPr/>
        </p:nvSpPr>
        <p:spPr bwMode="auto">
          <a:xfrm>
            <a:off x="4953000" y="5715000"/>
            <a:ext cx="3886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tr-TR" b="1" dirty="0" smtClean="0"/>
              <a:t>Farksal (</a:t>
            </a:r>
            <a:r>
              <a:rPr lang="en-US" b="1" dirty="0" smtClean="0"/>
              <a:t>Differential</a:t>
            </a:r>
            <a:r>
              <a:rPr lang="tr-TR" b="1" dirty="0" smtClean="0"/>
              <a:t>)</a:t>
            </a:r>
            <a:r>
              <a:rPr lang="en-US" b="1" dirty="0" smtClean="0"/>
              <a:t> </a:t>
            </a:r>
            <a:r>
              <a:rPr lang="en-US" b="1" dirty="0"/>
              <a:t>transformer</a:t>
            </a:r>
          </a:p>
        </p:txBody>
      </p:sp>
      <p:sp>
        <p:nvSpPr>
          <p:cNvPr id="11" name="Rectangle 4"/>
          <p:cNvSpPr>
            <a:spLocks noChangeArrowheads="1"/>
          </p:cNvSpPr>
          <p:nvPr/>
        </p:nvSpPr>
        <p:spPr bwMode="auto">
          <a:xfrm>
            <a:off x="468313" y="944215"/>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12872771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FB5CBE0-5D0A-4D5C-BDE7-C4DF95FD8C2C}" type="slidenum">
              <a:rPr lang="ar-SA" smtClean="0"/>
              <a:pPr>
                <a:defRPr/>
              </a:pPr>
              <a:t>94</a:t>
            </a:fld>
            <a:endParaRPr lang="en-US"/>
          </a:p>
        </p:txBody>
      </p:sp>
      <p:sp>
        <p:nvSpPr>
          <p:cNvPr id="2" name="Title 1"/>
          <p:cNvSpPr>
            <a:spLocks noGrp="1"/>
          </p:cNvSpPr>
          <p:nvPr>
            <p:ph type="title"/>
          </p:nvPr>
        </p:nvSpPr>
        <p:spPr/>
        <p:txBody>
          <a:bodyPr/>
          <a:lstStyle/>
          <a:p>
            <a:r>
              <a:rPr lang="tr-TR" dirty="0" smtClean="0"/>
              <a:t>Bobinli mikrofonlar</a:t>
            </a:r>
            <a:endParaRPr lang="en-US" dirty="0"/>
          </a:p>
        </p:txBody>
      </p:sp>
      <p:pic>
        <p:nvPicPr>
          <p:cNvPr id="696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420888"/>
            <a:ext cx="4248472" cy="239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700808"/>
            <a:ext cx="3555082" cy="339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80508" y="5207548"/>
            <a:ext cx="4363500" cy="830997"/>
          </a:xfrm>
          <a:prstGeom prst="rect">
            <a:avLst/>
          </a:prstGeom>
        </p:spPr>
        <p:txBody>
          <a:bodyPr wrap="square">
            <a:spAutoFit/>
          </a:bodyPr>
          <a:lstStyle/>
          <a:p>
            <a:r>
              <a:rPr lang="en-US" sz="2400" dirty="0" err="1"/>
              <a:t>Dinamik</a:t>
            </a:r>
            <a:r>
              <a:rPr lang="en-US" sz="2400" dirty="0"/>
              <a:t> (</a:t>
            </a:r>
            <a:r>
              <a:rPr lang="en-US" sz="2400" dirty="0" err="1"/>
              <a:t>bobinli</a:t>
            </a:r>
            <a:r>
              <a:rPr lang="en-US" sz="2400" dirty="0"/>
              <a:t>, </a:t>
            </a:r>
            <a:r>
              <a:rPr lang="en-US" sz="2400" dirty="0" err="1"/>
              <a:t>manyetik</a:t>
            </a:r>
            <a:r>
              <a:rPr lang="en-US" sz="2400" dirty="0"/>
              <a:t>) </a:t>
            </a:r>
            <a:r>
              <a:rPr lang="en-US" sz="2400" dirty="0" err="1" smtClean="0"/>
              <a:t>mikrofonlar</a:t>
            </a:r>
            <a:endParaRPr lang="en-US" sz="2400" dirty="0"/>
          </a:p>
        </p:txBody>
      </p:sp>
      <p:sp>
        <p:nvSpPr>
          <p:cNvPr id="4" name="Rectangle 3"/>
          <p:cNvSpPr/>
          <p:nvPr/>
        </p:nvSpPr>
        <p:spPr>
          <a:xfrm>
            <a:off x="5076056" y="5401558"/>
            <a:ext cx="3771106" cy="461665"/>
          </a:xfrm>
          <a:prstGeom prst="rect">
            <a:avLst/>
          </a:prstGeom>
        </p:spPr>
        <p:txBody>
          <a:bodyPr wrap="square">
            <a:spAutoFit/>
          </a:bodyPr>
          <a:lstStyle/>
          <a:p>
            <a:r>
              <a:rPr lang="tr-TR" sz="2400" dirty="0" smtClean="0"/>
              <a:t>Ş</a:t>
            </a:r>
            <a:r>
              <a:rPr lang="en-US" sz="2400" dirty="0" err="1" smtClean="0"/>
              <a:t>eritli</a:t>
            </a:r>
            <a:r>
              <a:rPr lang="en-US" sz="2400" dirty="0" smtClean="0"/>
              <a:t> </a:t>
            </a:r>
            <a:r>
              <a:rPr lang="en-US" sz="2400" dirty="0"/>
              <a:t>(</a:t>
            </a:r>
            <a:r>
              <a:rPr lang="en-US" sz="2400" dirty="0" err="1"/>
              <a:t>bantlı</a:t>
            </a:r>
            <a:r>
              <a:rPr lang="en-US" sz="2400" dirty="0"/>
              <a:t>) </a:t>
            </a:r>
            <a:r>
              <a:rPr lang="en-US" sz="2400" dirty="0" err="1"/>
              <a:t>mikrofonlar</a:t>
            </a:r>
            <a:endParaRPr lang="en-US" sz="2400" dirty="0"/>
          </a:p>
        </p:txBody>
      </p:sp>
      <p:sp>
        <p:nvSpPr>
          <p:cNvPr id="8"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17456010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95</a:t>
            </a:fld>
            <a:endParaRPr lang="en-US"/>
          </a:p>
        </p:txBody>
      </p:sp>
      <p:sp>
        <p:nvSpPr>
          <p:cNvPr id="2" name="Title 1"/>
          <p:cNvSpPr>
            <a:spLocks noGrp="1"/>
          </p:cNvSpPr>
          <p:nvPr>
            <p:ph type="title"/>
          </p:nvPr>
        </p:nvSpPr>
        <p:spPr/>
        <p:txBody>
          <a:bodyPr>
            <a:normAutofit fontScale="90000"/>
          </a:bodyPr>
          <a:lstStyle/>
          <a:p>
            <a:r>
              <a:rPr lang="en-US" dirty="0" err="1"/>
              <a:t>Doğrusal</a:t>
            </a:r>
            <a:r>
              <a:rPr lang="en-US" dirty="0"/>
              <a:t> </a:t>
            </a:r>
            <a:r>
              <a:rPr lang="en-US" dirty="0" err="1"/>
              <a:t>farksal</a:t>
            </a:r>
            <a:r>
              <a:rPr lang="en-US" dirty="0"/>
              <a:t> </a:t>
            </a:r>
            <a:r>
              <a:rPr lang="en-US" dirty="0" err="1"/>
              <a:t>gerilim</a:t>
            </a:r>
            <a:r>
              <a:rPr lang="en-US" dirty="0"/>
              <a:t> </a:t>
            </a:r>
            <a:r>
              <a:rPr lang="en-US" dirty="0" err="1"/>
              <a:t>transformatörü</a:t>
            </a:r>
            <a:r>
              <a:rPr lang="en-US" dirty="0"/>
              <a:t> (LVDT) </a:t>
            </a:r>
          </a:p>
        </p:txBody>
      </p:sp>
      <p:pic>
        <p:nvPicPr>
          <p:cNvPr id="532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078168"/>
            <a:ext cx="4261485" cy="1997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81492"/>
            <a:ext cx="4162425" cy="359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4"/>
          <p:cNvSpPr>
            <a:spLocks noChangeArrowheads="1"/>
          </p:cNvSpPr>
          <p:nvPr/>
        </p:nvSpPr>
        <p:spPr bwMode="auto">
          <a:xfrm>
            <a:off x="468313" y="1592287"/>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137878456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1" name="Picture 3" descr="f02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6988"/>
            <a:ext cx="7162800" cy="6831012"/>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4"/>
          <p:cNvSpPr>
            <a:spLocks noGrp="1"/>
          </p:cNvSpPr>
          <p:nvPr>
            <p:ph type="sldNum" sz="quarter" idx="12"/>
          </p:nvPr>
        </p:nvSpPr>
        <p:spPr/>
        <p:txBody>
          <a:bodyPr/>
          <a:lstStyle/>
          <a:p>
            <a:fld id="{93DC7977-DEA3-477A-854B-18B51C1E741D}" type="slidenum">
              <a:rPr lang="en-US"/>
              <a:pPr/>
              <a:t>96</a:t>
            </a:fld>
            <a:endParaRPr lang="en-US"/>
          </a:p>
        </p:txBody>
      </p:sp>
      <p:sp>
        <p:nvSpPr>
          <p:cNvPr id="43010" name="Rectangle 2"/>
          <p:cNvSpPr>
            <a:spLocks noGrp="1" noChangeArrowheads="1"/>
          </p:cNvSpPr>
          <p:nvPr>
            <p:ph type="title"/>
          </p:nvPr>
        </p:nvSpPr>
        <p:spPr>
          <a:xfrm>
            <a:off x="6732240" y="4077072"/>
            <a:ext cx="2329433" cy="1143000"/>
          </a:xfrm>
        </p:spPr>
        <p:txBody>
          <a:bodyPr>
            <a:normAutofit/>
          </a:bodyPr>
          <a:lstStyle/>
          <a:p>
            <a:r>
              <a:rPr lang="en-US" dirty="0"/>
              <a:t>LVDT</a:t>
            </a:r>
          </a:p>
        </p:txBody>
      </p:sp>
      <p:pic>
        <p:nvPicPr>
          <p:cNvPr id="43012" name="Picture 4" descr="f0206c"/>
          <p:cNvPicPr>
            <a:picLocks noChangeAspect="1" noChangeArrowheads="1"/>
          </p:cNvPicPr>
          <p:nvPr/>
        </p:nvPicPr>
        <p:blipFill>
          <a:blip r:embed="rId3">
            <a:extLst>
              <a:ext uri="{28A0092B-C50C-407E-A947-70E740481C1C}">
                <a14:useLocalDpi xmlns:a14="http://schemas.microsoft.com/office/drawing/2010/main" val="0"/>
              </a:ext>
            </a:extLst>
          </a:blip>
          <a:srcRect l="36613"/>
          <a:stretch>
            <a:fillRect/>
          </a:stretch>
        </p:blipFill>
        <p:spPr bwMode="auto">
          <a:xfrm>
            <a:off x="6829425" y="0"/>
            <a:ext cx="2314575" cy="200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64252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1828800"/>
            <a:ext cx="2895600" cy="3733800"/>
          </a:xfrm>
        </p:spPr>
        <p:txBody>
          <a:bodyPr>
            <a:normAutofit fontScale="90000"/>
          </a:bodyPr>
          <a:lstStyle/>
          <a:p>
            <a:r>
              <a:rPr lang="en-US" sz="2400" b="1" dirty="0" smtClean="0">
                <a:ea typeface="MS Mincho" pitchFamily="49" charset="-128"/>
              </a:rPr>
              <a:t>Functional </a:t>
            </a:r>
            <a:r>
              <a:rPr lang="en-US" sz="2400" b="1" dirty="0">
                <a:ea typeface="MS Mincho" pitchFamily="49" charset="-128"/>
              </a:rPr>
              <a:t>operation of a phase-sensitive demodulator</a:t>
            </a:r>
            <a:r>
              <a:rPr lang="en-US" sz="2400" dirty="0">
                <a:ea typeface="MS Mincho" pitchFamily="49" charset="-128"/>
              </a:rPr>
              <a:t> (a) Switching function. (b) Switch. (c), (e), (g), (</a:t>
            </a:r>
            <a:r>
              <a:rPr lang="en-US" sz="2400" dirty="0" err="1">
                <a:ea typeface="MS Mincho" pitchFamily="49" charset="-128"/>
              </a:rPr>
              <a:t>i</a:t>
            </a:r>
            <a:r>
              <a:rPr lang="en-US" sz="2400" dirty="0">
                <a:ea typeface="MS Mincho" pitchFamily="49" charset="-128"/>
              </a:rPr>
              <a:t>) Several input voltages. (d), (f), (h), (j) Corresponding output voltages.</a:t>
            </a:r>
            <a:endParaRPr lang="en-US" sz="2400" dirty="0">
              <a:cs typeface="Times New Roman" pitchFamily="18" charset="0"/>
            </a:endParaRPr>
          </a:p>
        </p:txBody>
      </p:sp>
      <p:pic>
        <p:nvPicPr>
          <p:cNvPr id="115715" name="Picture 3" descr="Fig3-16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81000"/>
            <a:ext cx="4368800" cy="56007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97</a:t>
            </a:fld>
            <a:endParaRPr lang="en-US"/>
          </a:p>
        </p:txBody>
      </p:sp>
    </p:spTree>
    <p:extLst>
      <p:ext uri="{BB962C8B-B14F-4D97-AF65-F5344CB8AC3E}">
        <p14:creationId xmlns:p14="http://schemas.microsoft.com/office/powerpoint/2010/main" val="171349395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609600" y="4419600"/>
            <a:ext cx="7848600" cy="1676400"/>
          </a:xfrm>
        </p:spPr>
        <p:txBody>
          <a:bodyPr/>
          <a:lstStyle/>
          <a:p>
            <a:r>
              <a:rPr lang="en-US" sz="2400">
                <a:ea typeface="MS Mincho" pitchFamily="49" charset="-128"/>
              </a:rPr>
              <a:t>For this phase sensitive demodulator with the switch down, the gain is +1 for the first half cycle set by the reference signal. For the second half cycle the op amp inverter yields a gain of -1.</a:t>
            </a:r>
          </a:p>
        </p:txBody>
      </p:sp>
      <p:sp>
        <p:nvSpPr>
          <p:cNvPr id="123907" name="Rectangle 3"/>
          <p:cNvSpPr>
            <a:spLocks noChangeArrowheads="1"/>
          </p:cNvSpPr>
          <p:nvPr/>
        </p:nvSpPr>
        <p:spPr bwMode="auto">
          <a:xfrm>
            <a:off x="0" y="2386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3908" name="Object 4"/>
          <p:cNvGraphicFramePr>
            <a:graphicFrameLocks noChangeAspect="1"/>
          </p:cNvGraphicFramePr>
          <p:nvPr/>
        </p:nvGraphicFramePr>
        <p:xfrm>
          <a:off x="457200" y="533400"/>
          <a:ext cx="8382000" cy="3313113"/>
        </p:xfrm>
        <a:graphic>
          <a:graphicData uri="http://schemas.openxmlformats.org/presentationml/2006/ole">
            <mc:AlternateContent xmlns:mc="http://schemas.openxmlformats.org/markup-compatibility/2006">
              <mc:Choice xmlns:v="urn:schemas-microsoft-com:vml" Requires="v">
                <p:oleObj spid="_x0000_s44054" r:id="rId3" imgW="5972175" imgH="2366010" progId="Visio.Drawing.11">
                  <p:embed/>
                </p:oleObj>
              </mc:Choice>
              <mc:Fallback>
                <p:oleObj r:id="rId3" imgW="5972175" imgH="236601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33400"/>
                        <a:ext cx="8382000" cy="3313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E0467A51-A3D6-4F6A-9B79-4D13BA45D146}" type="slidenum">
              <a:rPr lang="ar-SA" smtClean="0"/>
              <a:pPr>
                <a:defRPr/>
              </a:pPr>
              <a:t>98</a:t>
            </a:fld>
            <a:endParaRPr lang="en-US"/>
          </a:p>
        </p:txBody>
      </p:sp>
    </p:spTree>
    <p:extLst>
      <p:ext uri="{BB962C8B-B14F-4D97-AF65-F5344CB8AC3E}">
        <p14:creationId xmlns:p14="http://schemas.microsoft.com/office/powerpoint/2010/main" val="358839303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FB5CBE0-5D0A-4D5C-BDE7-C4DF95FD8C2C}" type="slidenum">
              <a:rPr lang="ar-SA" smtClean="0"/>
              <a:pPr>
                <a:defRPr/>
              </a:pPr>
              <a:t>99</a:t>
            </a:fld>
            <a:endParaRPr lang="en-US"/>
          </a:p>
        </p:txBody>
      </p:sp>
      <p:sp>
        <p:nvSpPr>
          <p:cNvPr id="2" name="Title 1"/>
          <p:cNvSpPr>
            <a:spLocks noGrp="1"/>
          </p:cNvSpPr>
          <p:nvPr>
            <p:ph type="title"/>
          </p:nvPr>
        </p:nvSpPr>
        <p:spPr/>
        <p:txBody>
          <a:bodyPr/>
          <a:lstStyle/>
          <a:p>
            <a:r>
              <a:rPr lang="tr-TR" dirty="0" smtClean="0"/>
              <a:t>LVDT Kullanım Alanları</a:t>
            </a:r>
            <a:endParaRPr lang="en-US" dirty="0"/>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8130078"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468313" y="1371600"/>
            <a:ext cx="8243887" cy="36513"/>
          </a:xfrm>
          <a:prstGeom prst="rect">
            <a:avLst/>
          </a:prstGeom>
          <a:solidFill>
            <a:srgbClr val="004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ar-SA"/>
          </a:p>
        </p:txBody>
      </p:sp>
    </p:spTree>
    <p:extLst>
      <p:ext uri="{BB962C8B-B14F-4D97-AF65-F5344CB8AC3E}">
        <p14:creationId xmlns:p14="http://schemas.microsoft.com/office/powerpoint/2010/main" val="31553975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plate_2">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Kalabalı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Kalabalı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Template_2</Template>
  <TotalTime>1783</TotalTime>
  <Words>5339</Words>
  <Application>Microsoft Office PowerPoint</Application>
  <PresentationFormat>Ekran Gösterisi (4:3)</PresentationFormat>
  <Paragraphs>1065</Paragraphs>
  <Slides>136</Slides>
  <Notes>2</Notes>
  <HiddenSlides>2</HiddenSlides>
  <MMClips>0</MMClips>
  <ScaleCrop>false</ScaleCrop>
  <HeadingPairs>
    <vt:vector size="6" baseType="variant">
      <vt:variant>
        <vt:lpstr>Tema</vt:lpstr>
      </vt:variant>
      <vt:variant>
        <vt:i4>1</vt:i4>
      </vt:variant>
      <vt:variant>
        <vt:lpstr>Katıştırılmış OLE Hizmet Programları</vt:lpstr>
      </vt:variant>
      <vt:variant>
        <vt:i4>8</vt:i4>
      </vt:variant>
      <vt:variant>
        <vt:lpstr>Slayt Başlıkları</vt:lpstr>
      </vt:variant>
      <vt:variant>
        <vt:i4>136</vt:i4>
      </vt:variant>
    </vt:vector>
  </HeadingPairs>
  <TitlesOfParts>
    <vt:vector size="145" baseType="lpstr">
      <vt:lpstr>Template_2</vt:lpstr>
      <vt:lpstr>VISIO</vt:lpstr>
      <vt:lpstr>VISIO 5 Drawing</vt:lpstr>
      <vt:lpstr>Visio</vt:lpstr>
      <vt:lpstr>Equation</vt:lpstr>
      <vt:lpstr>Microsoft Equation 3.0</vt:lpstr>
      <vt:lpstr>Picture</vt:lpstr>
      <vt:lpstr>Microsoft Visio Çizimi</vt:lpstr>
      <vt:lpstr>VISIO 2 Drawing</vt:lpstr>
      <vt:lpstr>Biyomedikal Algılayıcılar (Sensors), Dönüştürücüler (Transducers) ve Biyopotensiyellerin Algılanması</vt:lpstr>
      <vt:lpstr>Kaynaklar</vt:lpstr>
      <vt:lpstr>1 Kasım 2013 Gününün Konuları</vt:lpstr>
      <vt:lpstr>Basitleştirilmiş bir ölçüm sistemi</vt:lpstr>
      <vt:lpstr>Algılayıcılar</vt:lpstr>
      <vt:lpstr>Algılayıcı Hata Kaynakları</vt:lpstr>
      <vt:lpstr>Ölçü Aletlerinin Statik Özellikleri</vt:lpstr>
      <vt:lpstr>Duyarlılık (Sensitivity)</vt:lpstr>
      <vt:lpstr>Örnek</vt:lpstr>
      <vt:lpstr>Algılayıcı (Sensor) Terminolojisi</vt:lpstr>
      <vt:lpstr>Sürüklenmeler</vt:lpstr>
      <vt:lpstr>Dengeleme (Offset) Hatası</vt:lpstr>
      <vt:lpstr>Sıfır Dengeli ve Dengesiz İşaretler</vt:lpstr>
      <vt:lpstr>Karışan ve Değiştiren Girişlerden Etkilenen İşaretler</vt:lpstr>
      <vt:lpstr>Doğrusallık (linearity)</vt:lpstr>
      <vt:lpstr>Doğrusal ve Doğrusal Olmayan Sistemler</vt:lpstr>
      <vt:lpstr>Linearity</vt:lpstr>
      <vt:lpstr>Doğrusallığın Belirlenmesi</vt:lpstr>
      <vt:lpstr>Dynamic Linearity</vt:lpstr>
      <vt:lpstr>Dynamic Linearity</vt:lpstr>
      <vt:lpstr>Hysteresis</vt:lpstr>
      <vt:lpstr>Histeriz Etkisi</vt:lpstr>
      <vt:lpstr>Hysteresis</vt:lpstr>
      <vt:lpstr>Giriş Büyüklüğü</vt:lpstr>
      <vt:lpstr>Sensor Terminology</vt:lpstr>
      <vt:lpstr>Sensor Terminology</vt:lpstr>
      <vt:lpstr>Girişin Sınırları</vt:lpstr>
      <vt:lpstr>Accuracy</vt:lpstr>
      <vt:lpstr>PowerPoint Sunusu</vt:lpstr>
      <vt:lpstr>PowerPoint Sunusu</vt:lpstr>
      <vt:lpstr>PowerPoint Sunusu</vt:lpstr>
      <vt:lpstr>PowerPoint Sunusu</vt:lpstr>
      <vt:lpstr>PowerPoint Sunusu</vt:lpstr>
      <vt:lpstr>PowerPoint Sunusu</vt:lpstr>
      <vt:lpstr>PowerPoint Sunusu</vt:lpstr>
      <vt:lpstr>Giriş Empedansı</vt:lpstr>
      <vt:lpstr>Frequency Response of Ideal and Practical System</vt:lpstr>
      <vt:lpstr>Frequency Response of Ideal and Practical System</vt:lpstr>
      <vt:lpstr>Examples of Filters</vt:lpstr>
      <vt:lpstr>Bir Elektrokardiografın Frekans Cevabı</vt:lpstr>
      <vt:lpstr>Sıfır Derece Sistem</vt:lpstr>
      <vt:lpstr>Birinci Derece Sistem</vt:lpstr>
      <vt:lpstr>İkinci Derece Sistem</vt:lpstr>
      <vt:lpstr>Yaygın tıbbi ölçenler</vt:lpstr>
      <vt:lpstr>Kan Basıncı Algılayıcısının Özellikleri</vt:lpstr>
      <vt:lpstr>Bir Elektrokardiografın Özellikleri</vt:lpstr>
      <vt:lpstr>İşaret ve enerji dönüşüm aygıtlarını gösteren 6x6 matris </vt:lpstr>
      <vt:lpstr>Değişken Direnç Temelli Algılayıcılar / Dönüştürücüler</vt:lpstr>
      <vt:lpstr>Potensiyometreler</vt:lpstr>
      <vt:lpstr>Yer Değiştirme Ölçümlerinde Kullanılan Üç Tip Potensiyometre</vt:lpstr>
      <vt:lpstr>Weston Köprüsü</vt:lpstr>
      <vt:lpstr>Devre Konfigürasyonu</vt:lpstr>
      <vt:lpstr>Wheatstone Bridge</vt:lpstr>
      <vt:lpstr>Sıfırlama Modunda Çalışma</vt:lpstr>
      <vt:lpstr>Sapma Modunda Çalışma</vt:lpstr>
      <vt:lpstr>Eşdeğer Devre</vt:lpstr>
      <vt:lpstr>Resistif Gerilme Ölçerler</vt:lpstr>
      <vt:lpstr>Strain Gauges</vt:lpstr>
      <vt:lpstr>Strain Gauges</vt:lpstr>
      <vt:lpstr>Resistance of a metallic bar is given in length and area</vt:lpstr>
      <vt:lpstr>Resistance of a metallic bar is given in length and area</vt:lpstr>
      <vt:lpstr>Piezoresistivity</vt:lpstr>
      <vt:lpstr>PowerPoint Sunusu</vt:lpstr>
      <vt:lpstr>Example of Piezoresistivity</vt:lpstr>
      <vt:lpstr>Example of Piezoresistivity</vt:lpstr>
      <vt:lpstr>Example of Piezoresistivity</vt:lpstr>
      <vt:lpstr>Gauge Factor</vt:lpstr>
      <vt:lpstr>Gauge Factor</vt:lpstr>
      <vt:lpstr>Gauge Factor</vt:lpstr>
      <vt:lpstr>Example of Gauge Factor</vt:lpstr>
      <vt:lpstr>Katlanmamış gerilim ölçerler</vt:lpstr>
      <vt:lpstr>Basınç algılayıcıları için bir Weston köprüsü</vt:lpstr>
      <vt:lpstr>Katlanmış gerilme ölçerler</vt:lpstr>
      <vt:lpstr>Katlanmış ölçer örnekleri</vt:lpstr>
      <vt:lpstr>Yarı-iletken gerilme ölçer birimleri</vt:lpstr>
      <vt:lpstr>PowerPoint Sunusu</vt:lpstr>
      <vt:lpstr>Typical Configurations</vt:lpstr>
      <vt:lpstr>Strain Gauge Example</vt:lpstr>
      <vt:lpstr>Strain Gauge Example</vt:lpstr>
      <vt:lpstr>Transducer Sensitivity (Dönüştürücü Duyarlılığı)</vt:lpstr>
      <vt:lpstr>Transducer Sensitivity</vt:lpstr>
      <vt:lpstr>Transducer Sensitivity</vt:lpstr>
      <vt:lpstr>Metal Dirençlerini Isıl Değişimi</vt:lpstr>
      <vt:lpstr>Dirençsel Isı Ölçer Algılayıcılar</vt:lpstr>
      <vt:lpstr>RTD Kuvvetlendiricisi</vt:lpstr>
      <vt:lpstr>Köprü Tipi RTD Kuvvetlendiricisi</vt:lpstr>
      <vt:lpstr>Termistörler</vt:lpstr>
      <vt:lpstr>Termistör Uygulama Devresi</vt:lpstr>
      <vt:lpstr>Fotodirenç (LDR) (Light Depending Resistors) </vt:lpstr>
      <vt:lpstr>Elektriksel İletkenlik (Direnç) Algılayıcısı</vt:lpstr>
      <vt:lpstr>Hücre sayaçları: Coulter model F</vt:lpstr>
      <vt:lpstr>Bobinli Manyetik (Endüktif) Algılayıcılar</vt:lpstr>
      <vt:lpstr>Endüktif Algılayıcılar</vt:lpstr>
      <vt:lpstr>Bobinli mikrofonlar</vt:lpstr>
      <vt:lpstr>Doğrusal farksal gerilim transformatörü (LVDT) </vt:lpstr>
      <vt:lpstr>LVDT</vt:lpstr>
      <vt:lpstr>Functional operation of a phase-sensitive demodulator (a) Switching function. (b) Switch. (c), (e), (g), (i) Several input voltages. (d), (f), (h), (j) Corresponding output voltages.</vt:lpstr>
      <vt:lpstr>For this phase sensitive demodulator with the switch down, the gain is +1 for the first half cycle set by the reference signal. For the second half cycle the op amp inverter yields a gain of -1.</vt:lpstr>
      <vt:lpstr>LVDT Kullanım Alanları</vt:lpstr>
      <vt:lpstr>LVDT Kullanım Alanları</vt:lpstr>
      <vt:lpstr>Kapasitif Algılayıcılar</vt:lpstr>
      <vt:lpstr>Kapasitif mikrofonlar</vt:lpstr>
      <vt:lpstr>PowerPoint Sunusu</vt:lpstr>
      <vt:lpstr>Kapasitif ince film nem algılayıcısı</vt:lpstr>
      <vt:lpstr>Piezo elektrik algılayıcılar</vt:lpstr>
      <vt:lpstr>Piezo elektrik kristalli (kristal) mikrofonlar </vt:lpstr>
      <vt:lpstr>PowerPoint Sunusu</vt:lpstr>
      <vt:lpstr>Basamak yerdeğiştirmeye cevap</vt:lpstr>
      <vt:lpstr>Yüksek frekans cevabı</vt:lpstr>
      <vt:lpstr>Piezoelektrik dönüştürücü ve yük (charge) kuvvetlendiricisi</vt:lpstr>
      <vt:lpstr>Figure 14.15  Isolation in a disposable blood-pressure sensor. Disposable blood pressure sensors are made of clear plastic so air bubbles are easily seen. Saline flows from an intravenous (IV) bag through the clear IV tubing and the sensor to the patient. This flushes blood out of the tip of the indwelling catheter to prevent clotting. A lever can open or close the flush valve. The silicon chip has a silicon diaphragm with a four-resistor Wheatstone bridge diffused into it. Its electrical connections are protected from the saline by a compliant silicone elastomer gel, which also provides electrical isolation. This prevents electric shock from the sensor to the patient and prevents destructive currents during defibrillation from the patient to the silicon chip.</vt:lpstr>
      <vt:lpstr>Isıl Çift (Thermocouple)</vt:lpstr>
      <vt:lpstr>Thermocouple çeşitleri</vt:lpstr>
      <vt:lpstr>Thermocouple devreleri</vt:lpstr>
      <vt:lpstr>Thermocouple’la ölçme</vt:lpstr>
      <vt:lpstr>Alan Etkili Algılayıcı</vt:lpstr>
      <vt:lpstr>Optik Dönüştürücüler</vt:lpstr>
      <vt:lpstr>Fotodiyot: Karakteristik, sembol, yapı ve kılıfı</vt:lpstr>
      <vt:lpstr>Fotodiyodun kullanım alanları</vt:lpstr>
      <vt:lpstr>LED’in Yapısı, Sembolü, ve Kılıfı</vt:lpstr>
      <vt:lpstr>İnsan gözünün algılayabildiği dalga boyu sınırları</vt:lpstr>
      <vt:lpstr>İki ve üç renkli diyotların yapısı</vt:lpstr>
      <vt:lpstr>İnfrared (kızılötesi) diyodun kullanım alanları</vt:lpstr>
      <vt:lpstr>Foto transistörler</vt:lpstr>
      <vt:lpstr>(a) 300 K deki bir cismin yaydığı ışığın sol dikey eksende şiddetinin tayfının, sağ dikey eksende toplam enerjinin yüzdesinin dalga boyuna göre değişimi.  (b) Bir dizi optik malzemenin iletim spektrumu.  (c) Foton ve termal dedektörler spektral duyarlılığı. </vt:lpstr>
      <vt:lpstr>PowerPoint Sunusu</vt:lpstr>
      <vt:lpstr>PowerPoint Sunusu</vt:lpstr>
      <vt:lpstr>Figure 2.19  Details of the fiber/sensor arrangement for the GaAs semiconductor temperature probe.  </vt:lpstr>
      <vt:lpstr>Figure 2.20 (a) General block diagram of an optical instrument. (b) Highest efficiency is obtained by using an intense lamp, lenses to gather and focus the light on the sample in the cuvette, and a sensitive detector. (c) Solid-state lamps and detectors may simplify the system.</vt:lpstr>
      <vt:lpstr>Figure 2.21 Spectral characteristics of sources, filters, detectors, and combinations thereof  (a) Light sources, Tungsten (W) at 3000 K has a broad spectral output. At 2000 K, output is lower at all wavelengths and peak output shifts to longer wavelengths. Light-emitting diodes yield a narrow spectral output with GaAs in the infrared, GaP in the red, and GaAsP in the green. Monochromatic outputs from common lasers are shown by dashed lines: Ar, 515 nm; HeNe, 633 nm; ruby, 693 nm; Nd, 1064 nm; CO2 (notshown), 10600 nm. (b) Filters. A Corning 5-65 glass filter passes a blue wavelength band. A Kodak 87 gelatin filter passes infrared and blocks visible wavelengths. Germanium lenses pass long wavelengths that cannot be passed by glass. Hemoglobin Hb and oxyhemoglobin HbO pass equally at 805 nm and have maximal difference at 660 nm. (c) Detectors. The S4 response is a typical phototube response. The eye has a relatively narrow response, with colors indicated by VBGYOR. CdS plus a filter has a response that closely matches that of the eye. Si p-n junctions are widely used. PbS is a sensitive infrared detector. InSb is useful in far infrared. Note: These are only relative responses. Peak responses of different detectors differ by 107. (d) Combination. Indicated curves from (a), (b), and (c) are multiplied at each wavelength to yield (d), which shows how well source, filter, and detector are matched. (e) Photon energy: If it is less than 1 eV, it is too weak to cause current flow in Si p-n junctions.</vt:lpstr>
      <vt:lpstr>Figure 2.22 Forward characteristics for p-n junctions. Ordinary silicon diodes have a  band gap of 1.1 eV and are inefficient radiators in the near-infrared. GaAs has a band gap of 1.44 eV and radiates at 900 nm. GaP has a band gap of 2.26 eV and radiates at 700 nm. </vt:lpstr>
      <vt:lpstr>Figure 2.23 Fiber optics. The solid line shows refraction of rays that escape through the wall of the fiber. The dashed line shows total internal reflection within a fiber. </vt:lpstr>
      <vt:lpstr>Figure 2.24 Photomultiplier  An incoming photon strikes the photocathode and liberates an electron. This electron is accelerated toward the first dynode, which is 100 V more positive than the cathode. The impact liberates several electrons by secondary emission. They are accelerated toward the second dynode, which is 100 V more positive than the first dynode, This electron multiplication continues until it reaches the anode, where currents of about 1 mA flow through RL.</vt:lpstr>
      <vt:lpstr>Figure 2.25 Voltage-current characteristics of irradiated silicon p-n junction.  For 0 irradiance, both forward and reverse characteristics are normal. For 1 mW/cm2, open-circuit voltage is 500 mV, and short-circuit current is 0.8mA. For 10 mW/cm2, open-circuit voltage is 600 mV, and short-circuit current is 8mA.</vt:lpstr>
      <vt:lpstr>PowerPoint Sunusu</vt:lpstr>
      <vt:lpstr>Gelecek Ders (22/11) İçin...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Eğitiminde Tasarımın Önemi</dc:title>
  <dc:creator>Bahattin</dc:creator>
  <cp:lastModifiedBy>kadir</cp:lastModifiedBy>
  <cp:revision>72</cp:revision>
  <dcterms:created xsi:type="dcterms:W3CDTF">2013-01-02T13:34:36Z</dcterms:created>
  <dcterms:modified xsi:type="dcterms:W3CDTF">2013-11-01T09:54:14Z</dcterms:modified>
</cp:coreProperties>
</file>