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17"/>
  </p:notesMasterIdLst>
  <p:sldIdLst>
    <p:sldId id="387" r:id="rId2"/>
    <p:sldId id="388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8" r:id="rId33"/>
    <p:sldId id="419" r:id="rId34"/>
    <p:sldId id="420" r:id="rId35"/>
    <p:sldId id="421" r:id="rId36"/>
    <p:sldId id="422" r:id="rId37"/>
    <p:sldId id="423" r:id="rId38"/>
    <p:sldId id="424" r:id="rId39"/>
    <p:sldId id="425" r:id="rId40"/>
    <p:sldId id="426" r:id="rId41"/>
    <p:sldId id="427" r:id="rId42"/>
    <p:sldId id="428" r:id="rId43"/>
    <p:sldId id="429" r:id="rId44"/>
    <p:sldId id="430" r:id="rId45"/>
    <p:sldId id="431" r:id="rId46"/>
    <p:sldId id="432" r:id="rId47"/>
    <p:sldId id="433" r:id="rId48"/>
    <p:sldId id="434" r:id="rId49"/>
    <p:sldId id="435" r:id="rId50"/>
    <p:sldId id="436" r:id="rId51"/>
    <p:sldId id="437" r:id="rId52"/>
    <p:sldId id="438" r:id="rId53"/>
    <p:sldId id="439" r:id="rId54"/>
    <p:sldId id="441" r:id="rId55"/>
    <p:sldId id="442" r:id="rId56"/>
    <p:sldId id="443" r:id="rId57"/>
    <p:sldId id="444" r:id="rId58"/>
    <p:sldId id="445" r:id="rId59"/>
    <p:sldId id="446" r:id="rId60"/>
    <p:sldId id="517" r:id="rId61"/>
    <p:sldId id="518" r:id="rId62"/>
    <p:sldId id="447" r:id="rId63"/>
    <p:sldId id="448" r:id="rId64"/>
    <p:sldId id="449" r:id="rId65"/>
    <p:sldId id="450" r:id="rId66"/>
    <p:sldId id="451" r:id="rId67"/>
    <p:sldId id="452" r:id="rId68"/>
    <p:sldId id="453" r:id="rId69"/>
    <p:sldId id="454" r:id="rId70"/>
    <p:sldId id="455" r:id="rId71"/>
    <p:sldId id="456" r:id="rId72"/>
    <p:sldId id="457" r:id="rId73"/>
    <p:sldId id="458" r:id="rId74"/>
    <p:sldId id="459" r:id="rId75"/>
    <p:sldId id="460" r:id="rId76"/>
    <p:sldId id="461" r:id="rId77"/>
    <p:sldId id="462" r:id="rId78"/>
    <p:sldId id="463" r:id="rId79"/>
    <p:sldId id="464" r:id="rId80"/>
    <p:sldId id="465" r:id="rId81"/>
    <p:sldId id="466" r:id="rId82"/>
    <p:sldId id="467" r:id="rId83"/>
    <p:sldId id="468" r:id="rId84"/>
    <p:sldId id="471" r:id="rId85"/>
    <p:sldId id="472" r:id="rId86"/>
    <p:sldId id="473" r:id="rId87"/>
    <p:sldId id="474" r:id="rId88"/>
    <p:sldId id="475" r:id="rId89"/>
    <p:sldId id="476" r:id="rId90"/>
    <p:sldId id="477" r:id="rId91"/>
    <p:sldId id="478" r:id="rId92"/>
    <p:sldId id="479" r:id="rId93"/>
    <p:sldId id="480" r:id="rId94"/>
    <p:sldId id="481" r:id="rId95"/>
    <p:sldId id="482" r:id="rId96"/>
    <p:sldId id="483" r:id="rId97"/>
    <p:sldId id="484" r:id="rId98"/>
    <p:sldId id="485" r:id="rId99"/>
    <p:sldId id="486" r:id="rId100"/>
    <p:sldId id="487" r:id="rId101"/>
    <p:sldId id="488" r:id="rId102"/>
    <p:sldId id="496" r:id="rId103"/>
    <p:sldId id="497" r:id="rId104"/>
    <p:sldId id="498" r:id="rId105"/>
    <p:sldId id="500" r:id="rId106"/>
    <p:sldId id="502" r:id="rId107"/>
    <p:sldId id="376" r:id="rId108"/>
    <p:sldId id="511" r:id="rId109"/>
    <p:sldId id="507" r:id="rId110"/>
    <p:sldId id="378" r:id="rId111"/>
    <p:sldId id="379" r:id="rId112"/>
    <p:sldId id="512" r:id="rId113"/>
    <p:sldId id="380" r:id="rId114"/>
    <p:sldId id="382" r:id="rId115"/>
    <p:sldId id="383" r:id="rId1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5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png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image" Target="../media/image90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image" Target="../media/image9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AE616-F28C-44B3-A122-BFE657E31BED}" type="datetimeFigureOut">
              <a:rPr lang="tr-TR" smtClean="0"/>
              <a:t>27.12.2013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51B3C-2DC9-4292-A4BC-6A97AFC4B8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91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505886-3BAD-40A9-AC8E-12945861D03B}" type="slidenum">
              <a:rPr lang="en-US"/>
              <a:pPr/>
              <a:t>1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Electrocardiogram</a:t>
            </a:r>
          </a:p>
          <a:p>
            <a:r>
              <a:rPr lang="en-US"/>
              <a:t>The ECG</a:t>
            </a:r>
          </a:p>
          <a:p>
            <a:r>
              <a:rPr lang="en-US"/>
              <a:t>Specific requirements</a:t>
            </a:r>
          </a:p>
          <a:p>
            <a:r>
              <a:rPr lang="en-US"/>
              <a:t>Functional blocks</a:t>
            </a:r>
          </a:p>
          <a:p>
            <a:r>
              <a:rPr lang="en-US"/>
              <a:t>Frequent Problems</a:t>
            </a:r>
          </a:p>
          <a:p>
            <a:r>
              <a:rPr lang="en-US"/>
              <a:t>Some solutions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7F593F-C45A-4011-91C6-37ED8869778A}" type="slidenum">
              <a:rPr lang="en-US"/>
              <a:pPr/>
              <a:t>13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74F49E-6303-4001-8F0A-D6FF5CDEB918}" type="slidenum">
              <a:rPr lang="en-US"/>
              <a:pPr/>
              <a:t>14</a:t>
            </a:fld>
            <a:endParaRPr lang="en-US"/>
          </a:p>
        </p:txBody>
      </p:sp>
      <p:sp>
        <p:nvSpPr>
          <p:cNvPr id="1218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B9CDDB-0067-4583-8144-2F89F19E2E7C}" type="slidenum">
              <a:rPr lang="en-US"/>
              <a:pPr/>
              <a:t>15</a:t>
            </a:fld>
            <a:endParaRPr lang="en-US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C8D0D8-A289-4BC7-95A0-76DA91453FE0}" type="slidenum">
              <a:rPr lang="en-US"/>
              <a:pPr/>
              <a:t>16</a:t>
            </a:fld>
            <a:endParaRPr lang="en-US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B09581-5B8D-4CC5-9F67-A98087AA1317}" type="slidenum">
              <a:rPr lang="en-US"/>
              <a:pPr/>
              <a:t>18</a:t>
            </a:fld>
            <a:endParaRPr lang="en-US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828E96-BA80-4398-A908-4DFE8D97C15F}" type="slidenum">
              <a:rPr lang="en-US"/>
              <a:pPr/>
              <a:t>20</a:t>
            </a:fld>
            <a:endParaRPr lang="en-US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C2-8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B69FA-6C2F-47DE-AC61-CCB4D3A1456D}" type="slidenum">
              <a:rPr lang="en-US"/>
              <a:pPr/>
              <a:t>22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9F8FC9-4284-4C62-A3FA-3774E60AFC47}" type="slidenum">
              <a:rPr lang="en-US"/>
              <a:pPr/>
              <a:t>23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D36CE7-D833-4C09-94C4-32EB1416F1FC}" type="slidenum">
              <a:rPr lang="en-US"/>
              <a:pPr/>
              <a:t>25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F3C993-5683-4FBE-ABC5-BC9B853087AF}" type="slidenum">
              <a:rPr lang="en-US"/>
              <a:pPr/>
              <a:t>26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0305A-7911-4BA0-ADEB-2001A9DB22E2}" type="slidenum">
              <a:rPr lang="en-US"/>
              <a:pPr/>
              <a:t>2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47B3F5-96D4-435F-82DF-A774B3606259}" type="slidenum">
              <a:rPr lang="en-US"/>
              <a:pPr/>
              <a:t>27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F69E56-F91D-4506-B4BC-DD732F368259}" type="slidenum">
              <a:rPr lang="en-US"/>
              <a:pPr/>
              <a:t>28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100529-2E65-4C61-BCDC-0359BD18D683}" type="slidenum">
              <a:rPr lang="en-US"/>
              <a:pPr/>
              <a:t>29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7FAEE7-84C8-414F-A27A-FC7AE57D7791}" type="slidenum">
              <a:rPr lang="en-US"/>
              <a:pPr/>
              <a:t>30</a:t>
            </a:fld>
            <a:endParaRPr lang="en-US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04AFFA-D9C1-4547-8040-E32D93AB87B7}" type="slidenum">
              <a:rPr lang="en-US"/>
              <a:pPr/>
              <a:t>32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4B5464-F07D-406A-8CB4-01A74C856B54}" type="slidenum">
              <a:rPr lang="en-US"/>
              <a:pPr/>
              <a:t>34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 smtClean="0">
                <a:cs typeface="Times New Roman" pitchFamily="18" charset="0"/>
              </a:rPr>
              <a:t>The ECG is drawn against time. </a:t>
            </a:r>
          </a:p>
          <a:p>
            <a:pPr>
              <a:buFontTx/>
              <a:buChar char="•"/>
            </a:pPr>
            <a:r>
              <a:rPr lang="en-US" dirty="0" smtClean="0">
                <a:cs typeface="Times New Roman" pitchFamily="18" charset="0"/>
              </a:rPr>
              <a:t>It contains elements indicating the temporal relationship between different actions taking place during a cardiac cycle. </a:t>
            </a:r>
          </a:p>
          <a:p>
            <a:pPr>
              <a:buFontTx/>
              <a:buChar char="•"/>
            </a:pPr>
            <a:r>
              <a:rPr lang="en-US" dirty="0" smtClean="0">
                <a:cs typeface="Times New Roman" pitchFamily="18" charset="0"/>
              </a:rPr>
              <a:t>The respective amplitudes of these elements and their respective positions are studied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DAB7C-D9DC-4549-8BD7-5DCCDB40619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696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86AD3F-411C-47AA-AFBD-7B7D0186A0A1}" type="slidenum">
              <a:rPr lang="en-US"/>
              <a:pPr/>
              <a:t>39</a:t>
            </a:fld>
            <a:endParaRPr lang="en-US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0DBF76-D237-4073-A877-5CB69305A940}" type="slidenum">
              <a:rPr lang="en-US"/>
              <a:pPr/>
              <a:t>40</a:t>
            </a:fld>
            <a:endParaRPr 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A1E943-793C-4920-9FFD-8F1BBFD79FA8}" type="slidenum">
              <a:rPr lang="en-US"/>
              <a:pPr/>
              <a:t>45</a:t>
            </a:fld>
            <a:endParaRPr lang="en-US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Typical normal ECG cycle recorded with a bipolar limb lead II.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473A9D-4DA4-40D8-B510-02A8698EFFB6}" type="slidenum">
              <a:rPr lang="en-US"/>
              <a:pPr/>
              <a:t>3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0EB03E-E3E9-4706-A10D-CDDC8E542A70}" type="slidenum">
              <a:rPr lang="en-US"/>
              <a:pPr/>
              <a:t>57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E50A26-7685-45E7-BBBF-F17105666414}" type="slidenum">
              <a:rPr lang="en-US"/>
              <a:pPr/>
              <a:t>58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8A072D-C6D5-449F-823D-B1760AA5F5D5}" type="slidenum">
              <a:rPr lang="en-US"/>
              <a:pPr/>
              <a:t>59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FE7EEA-0DE7-4E7F-A4CD-6D79994EF37B}" type="slidenum">
              <a:rPr lang="en-US"/>
              <a:pPr/>
              <a:t>67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C9DD5B-BE32-45AD-8C9D-7B0E8B84922D}" type="slidenum">
              <a:rPr lang="en-US"/>
              <a:pPr/>
              <a:t>68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cs typeface="Times New Roman" pitchFamily="18" charset="0"/>
              </a:rPr>
              <a:t>Figure 6.9</a:t>
            </a:r>
            <a:r>
              <a:rPr lang="en-US">
                <a:cs typeface="Times New Roman" pitchFamily="18" charset="0"/>
              </a:rPr>
              <a:t>  (a) 60 Hz power-line interference. (b) Electromyographic interference on the ECG. Severe 60 Hz interference is also shown on the bottom tracing in Figure 4.13.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C06C4E-FAF4-495C-A8CF-6DDAA9A9EA23}" type="slidenum">
              <a:rPr lang="en-US"/>
              <a:pPr/>
              <a:t>71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30735E-E033-457F-9C29-0EEA850C9F74}" type="slidenum">
              <a:rPr lang="en-US"/>
              <a:pPr/>
              <a:t>72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187323-BF66-459F-A803-29D9105D1A5F}" type="slidenum">
              <a:rPr lang="en-US"/>
              <a:pPr/>
              <a:t>75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1B0A80-37AD-45E5-A27C-077B3FD8CB05}" type="slidenum">
              <a:rPr lang="en-US"/>
              <a:pPr/>
              <a:t>78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1E12EE-508D-4558-B2BB-14072C9FAA60}" type="slidenum">
              <a:rPr lang="en-US"/>
              <a:pPr/>
              <a:t>79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cs typeface="Times New Roman" pitchFamily="18" charset="0"/>
              </a:rPr>
              <a:t>Figure E6.1</a:t>
            </a:r>
            <a:r>
              <a:rPr lang="en-US">
                <a:cs typeface="Times New Roman" pitchFamily="18" charset="0"/>
              </a:rPr>
              <a:t> Equivalent circuit of driven-right-leg system of Figure 6.19.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894831-BED8-455C-9775-F471508AE8FA}" type="slidenum">
              <a:rPr lang="en-US"/>
              <a:pPr/>
              <a:t>4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F3467C-91BC-4656-9B3F-325710CFF398}" type="slidenum">
              <a:rPr lang="en-US"/>
              <a:pPr/>
              <a:t>83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B0D37A-DF9D-4451-A41D-BF929D51CEAC}" type="slidenum">
              <a:rPr lang="en-US"/>
              <a:pPr/>
              <a:t>87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69AD37-DF60-4B43-A0DE-D7F939FCC3B2}" type="slidenum">
              <a:rPr lang="en-US"/>
              <a:pPr/>
              <a:t>88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82200-A52A-4734-AAE6-AEE1D5FF06C9}" type="slidenum">
              <a:rPr lang="en-US"/>
              <a:pPr/>
              <a:t>89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05B6C0-0A3B-49F4-B098-E57B99E15BC5}" type="slidenum">
              <a:rPr lang="en-US"/>
              <a:pPr/>
              <a:t>90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C7D753-0127-4C74-B5C3-266FEDE37242}" type="slidenum">
              <a:rPr lang="en-US"/>
              <a:pPr/>
              <a:t>91</a:t>
            </a:fld>
            <a:endParaRPr lang="en-US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B248B4-2EF8-41D5-906A-84833230CD51}" type="slidenum">
              <a:rPr lang="en-US"/>
              <a:pPr/>
              <a:t>92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human body and the major dynamic physiological events that are monitored.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708D03-3D30-4664-9C9F-07866DEDA5ED}" type="slidenum">
              <a:rPr lang="en-US"/>
              <a:pPr/>
              <a:t>93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335DA-6C98-45FF-8483-DE71C8564B77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0053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E134C5-6354-48B7-B788-ADB0AAF24432}" type="slidenum">
              <a:rPr lang="en-US"/>
              <a:pPr/>
              <a:t>95</a:t>
            </a:fld>
            <a:endParaRPr lang="en-US"/>
          </a:p>
        </p:txBody>
      </p:sp>
      <p:sp>
        <p:nvSpPr>
          <p:cNvPr id="378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cs typeface="Times New Roman" pitchFamily="18" charset="0"/>
              </a:rPr>
              <a:t>Figure 6.21 Block diagram of an integrator for EMG signals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1E6F6-BBDB-4EBF-A80C-F804810BE508}" type="slidenum">
              <a:rPr lang="en-US"/>
              <a:pPr/>
              <a:t>5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C0CA0-F2C3-48C4-B852-3F21F16C90D6}" type="slidenum">
              <a:rPr lang="en-US"/>
              <a:pPr/>
              <a:t>96</a:t>
            </a:fld>
            <a:endParaRPr lang="en-US"/>
          </a:p>
        </p:txBody>
      </p:sp>
      <p:sp>
        <p:nvSpPr>
          <p:cNvPr id="380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cs typeface="Times New Roman" pitchFamily="18" charset="0"/>
              </a:rPr>
              <a:t>Figure 6.22 </a:t>
            </a:r>
            <a:r>
              <a:rPr lang="en-US">
                <a:cs typeface="Times New Roman" pitchFamily="18" charset="0"/>
              </a:rPr>
              <a:t>The various waveforms for the EMG integrator circuit shown in Figure 6.21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B2D25F-EB32-47BB-AFAF-A8E037835CD8}" type="slidenum">
              <a:rPr lang="en-US"/>
              <a:pPr/>
              <a:t>98</a:t>
            </a:fld>
            <a:endParaRPr lang="en-US"/>
          </a:p>
        </p:txBody>
      </p:sp>
      <p:sp>
        <p:nvSpPr>
          <p:cNvPr id="384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cs typeface="Times New Roman" pitchFamily="18" charset="0"/>
              </a:rPr>
              <a:t>Figure 6.23 </a:t>
            </a:r>
            <a:r>
              <a:rPr lang="en-US">
                <a:cs typeface="Times New Roman" pitchFamily="18" charset="0"/>
              </a:rPr>
              <a:t>Signal-averaging technique for improving the SNR in signals that ware repetitive or respond to a known stimulus.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4BFB90-5186-4BDF-9BBC-2504B2671552}" type="slidenum">
              <a:rPr lang="en-US"/>
              <a:pPr/>
              <a:t>100</a:t>
            </a:fld>
            <a:endParaRPr lang="en-US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98CF9F-B2C3-4453-BA51-7B90C61FDCBD}" type="slidenum">
              <a:rPr lang="en-US"/>
              <a:pPr/>
              <a:t>101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8E0A34-DCA9-424A-A6BF-C1690AB92B62}" type="slidenum">
              <a:rPr lang="en-US"/>
              <a:pPr/>
              <a:t>102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4D0C4C-4018-4E3F-970B-EEB87BB9C827}" type="slidenum">
              <a:rPr lang="en-US"/>
              <a:pPr/>
              <a:t>108</a:t>
            </a:fld>
            <a:endParaRPr lang="en-US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7315C2-CD83-4C2A-8875-6E3F8CADADFD}" type="slidenum">
              <a:rPr lang="en-US"/>
              <a:pPr/>
              <a:t>112</a:t>
            </a:fld>
            <a:endParaRPr lang="en-US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F3D9D2-3611-4664-B067-427CF3274832}" type="slidenum">
              <a:rPr lang="en-US"/>
              <a:pPr/>
              <a:t>7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47B67F-98F8-4835-9E5B-150F0D298367}" type="slidenum">
              <a:rPr lang="en-US"/>
              <a:pPr/>
              <a:t>8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6F6EA8-3BEB-42FD-95CE-E8EC2E7401A1}" type="slidenum">
              <a:rPr lang="en-US"/>
              <a:pPr/>
              <a:t>9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DAB7C-D9DC-4549-8BD7-5DCCDB40619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4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pic>
        <p:nvPicPr>
          <p:cNvPr id="13" name="12 Resim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020272" y="5262711"/>
            <a:ext cx="1990725" cy="11906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314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67175"/>
            <a:ext cx="8229600" cy="2314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76988"/>
            <a:ext cx="2530475" cy="323850"/>
          </a:xfrm>
        </p:spPr>
        <p:txBody>
          <a:bodyPr/>
          <a:lstStyle>
            <a:lvl1pPr>
              <a:defRPr smtClean="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kern="1200" smtClean="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t>B. Karagözoğlu</a:t>
            </a:r>
            <a:endParaRPr lang="en-US" altLang="en-US" sz="1200" kern="1200">
              <a:solidFill>
                <a:srgbClr val="000000"/>
              </a:solidFill>
              <a:latin typeface="Garamond"/>
              <a:ea typeface="+mn-ea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kern="1200" smtClean="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t>V. İTUSEM, 17 Mayıs 2013, İzmir</a:t>
            </a:r>
            <a:endParaRPr lang="en-US" altLang="en-US" sz="1200" kern="1200">
              <a:solidFill>
                <a:srgbClr val="000000"/>
              </a:solidFill>
              <a:latin typeface="Garamond"/>
              <a:ea typeface="+mn-ea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76988"/>
            <a:ext cx="2133600" cy="323850"/>
          </a:xfrm>
        </p:spPr>
        <p:txBody>
          <a:bodyPr/>
          <a:lstStyle>
            <a:lvl1pPr>
              <a:defRPr dirty="0" smtClean="0"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kern="120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t>Mobile Comm. : Slide </a:t>
            </a:r>
            <a:fld id="{AE581411-09F9-4261-9C64-3DE05E6401D1}" type="slidenum">
              <a:rPr lang="en-US" altLang="en-US" sz="1200" kern="120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200" kern="1200">
              <a:solidFill>
                <a:srgbClr val="000000"/>
              </a:solidFill>
              <a:latin typeface="Garamond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96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B. Karagözoğlu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V. İTUSEM, 17 Mayıs 2013, İzmir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D0ECDF5-2D48-487C-9390-0E187236FA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129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B. Karagözoğlu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V. İTUSEM, 17 Mayıs 2013, İzmir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BD93B6-26E9-45AB-86D1-760886EFCE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3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pic>
        <p:nvPicPr>
          <p:cNvPr id="8" name="7 Resim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165304"/>
            <a:ext cx="923355" cy="5522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6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B. Karagözoğlu</a:t>
            </a: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V. İTUSEM, 17 Mayıs 2013, İzmir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8" r:id="rId12"/>
    <p:sldLayoutId id="2147483819" r:id="rId13"/>
    <p:sldLayoutId id="2147483820" r:id="rId1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84.png"/><Relationship Id="rId4" Type="http://schemas.openxmlformats.org/officeDocument/2006/relationships/oleObject" Target="../embeddings/oleObject31.bin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8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88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90.png"/><Relationship Id="rId4" Type="http://schemas.openxmlformats.org/officeDocument/2006/relationships/oleObject" Target="../embeddings/oleObject34.bin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93.emf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94.emf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95.png"/><Relationship Id="rId4" Type="http://schemas.openxmlformats.org/officeDocument/2006/relationships/oleObject" Target="../embeddings/oleObject38.bin"/><Relationship Id="rId9" Type="http://schemas.openxmlformats.org/officeDocument/2006/relationships/image" Target="../media/image97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4.bin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5.bin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png"/><Relationship Id="rId5" Type="http://schemas.openxmlformats.org/officeDocument/2006/relationships/oleObject" Target="../embeddings/oleObject6.bin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7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3.png"/><Relationship Id="rId4" Type="http://schemas.openxmlformats.org/officeDocument/2006/relationships/oleObject" Target="../embeddings/oleObject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png"/><Relationship Id="rId5" Type="http://schemas.openxmlformats.org/officeDocument/2006/relationships/oleObject" Target="../embeddings/oleObject9.bin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2.png"/><Relationship Id="rId5" Type="http://schemas.openxmlformats.org/officeDocument/2006/relationships/oleObject" Target="../embeddings/oleObject10.bin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3.png"/><Relationship Id="rId4" Type="http://schemas.openxmlformats.org/officeDocument/2006/relationships/oleObject" Target="../embeddings/oleObject11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image" Target="../media/image6.png"/><Relationship Id="rId4" Type="http://schemas.openxmlformats.org/officeDocument/2006/relationships/oleObject" Target="../embeddings/oleObject3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ECE592Y%20Website\Chapter%206%20Folder\Chapter6_Sound\DS330215.wav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5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3.png"/><Relationship Id="rId5" Type="http://schemas.openxmlformats.org/officeDocument/2006/relationships/oleObject" Target="../embeddings/oleObject14.bin"/><Relationship Id="rId4" Type="http://schemas.openxmlformats.org/officeDocument/2006/relationships/audio" Target="../media/audio2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5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5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6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62.png"/><Relationship Id="rId4" Type="http://schemas.openxmlformats.org/officeDocument/2006/relationships/oleObject" Target="../embeddings/oleObject19.bin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66.png"/><Relationship Id="rId4" Type="http://schemas.openxmlformats.org/officeDocument/2006/relationships/oleObject" Target="../embeddings/oleObject20.bin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70.png"/><Relationship Id="rId4" Type="http://schemas.openxmlformats.org/officeDocument/2006/relationships/oleObject" Target="../embeddings/oleObject22.bin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71.png"/><Relationship Id="rId4" Type="http://schemas.openxmlformats.org/officeDocument/2006/relationships/oleObject" Target="../embeddings/oleObject23.bin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72.png"/><Relationship Id="rId4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73.png"/><Relationship Id="rId4" Type="http://schemas.openxmlformats.org/officeDocument/2006/relationships/oleObject" Target="../embeddings/oleObject25.bin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74.png"/><Relationship Id="rId5" Type="http://schemas.openxmlformats.org/officeDocument/2006/relationships/oleObject" Target="../embeddings/oleObject26.bin"/><Relationship Id="rId4" Type="http://schemas.openxmlformats.org/officeDocument/2006/relationships/image" Target="../media/image75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76.png"/><Relationship Id="rId4" Type="http://schemas.openxmlformats.org/officeDocument/2006/relationships/oleObject" Target="../embeddings/oleObject27.bin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77.png"/><Relationship Id="rId4" Type="http://schemas.openxmlformats.org/officeDocument/2006/relationships/oleObject" Target="../embeddings/oleObject28.bin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7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4704"/>
            <a:ext cx="77724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</a:t>
            </a:r>
            <a:r>
              <a:rPr lang="tr-TR" dirty="0" smtClean="0"/>
              <a:t>İY</a:t>
            </a:r>
            <a:r>
              <a:rPr lang="en-US" dirty="0" smtClean="0"/>
              <a:t>OPOT</a:t>
            </a:r>
            <a:r>
              <a:rPr lang="tr-TR" dirty="0" smtClean="0"/>
              <a:t>A</a:t>
            </a:r>
            <a:r>
              <a:rPr lang="en-US" dirty="0" smtClean="0"/>
              <a:t>N</a:t>
            </a:r>
            <a:r>
              <a:rPr lang="tr-TR" dirty="0" smtClean="0"/>
              <a:t>SİYEL</a:t>
            </a:r>
            <a:r>
              <a:rPr lang="en-US" dirty="0" smtClean="0"/>
              <a:t> </a:t>
            </a:r>
            <a:r>
              <a:rPr lang="tr-TR" dirty="0" smtClean="0"/>
              <a:t>KUVVETLENDİRİCİLER</a:t>
            </a:r>
            <a:br>
              <a:rPr lang="tr-TR" dirty="0" smtClean="0"/>
            </a:br>
            <a:r>
              <a:rPr lang="en-US" dirty="0" smtClean="0"/>
              <a:t>ELEKTROKARD</a:t>
            </a:r>
            <a:r>
              <a:rPr lang="tr-TR" dirty="0"/>
              <a:t>İ</a:t>
            </a:r>
            <a:r>
              <a:rPr lang="en-US" dirty="0" smtClean="0"/>
              <a:t>YOGRAF</a:t>
            </a:r>
            <a:r>
              <a:rPr lang="tr-TR" dirty="0" smtClean="0"/>
              <a:t>İ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tr-TR" dirty="0"/>
              <a:t> </a:t>
            </a:r>
            <a:r>
              <a:rPr lang="tr-TR" dirty="0" smtClean="0"/>
              <a:t>İŞARET İŞLEYİCİLER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858000" cy="1752600"/>
          </a:xfrm>
        </p:spPr>
        <p:txBody>
          <a:bodyPr/>
          <a:lstStyle/>
          <a:p>
            <a:pPr algn="ctr"/>
            <a:r>
              <a:rPr lang="tr-TR" dirty="0" smtClean="0"/>
              <a:t>Temel gereksinimler, özellikleri ve karsılaşılan sorunlar</a:t>
            </a:r>
          </a:p>
          <a:p>
            <a:pPr algn="ctr"/>
            <a:r>
              <a:rPr lang="tr-TR" dirty="0" smtClean="0"/>
              <a:t>27 Aralık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73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G</a:t>
            </a:r>
            <a:r>
              <a:rPr lang="tr-TR" dirty="0" smtClean="0">
                <a:cs typeface="Times New Roman" pitchFamily="18" charset="0"/>
              </a:rPr>
              <a:t>ününKonuları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1310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206456" cy="4114800"/>
          </a:xfrm>
        </p:spPr>
        <p:txBody>
          <a:bodyPr/>
          <a:lstStyle/>
          <a:p>
            <a:r>
              <a:rPr lang="tr-TR" dirty="0" smtClean="0"/>
              <a:t>Elektrokariyoğramın kaynakları</a:t>
            </a:r>
            <a:endParaRPr lang="en-US" dirty="0"/>
          </a:p>
          <a:p>
            <a:r>
              <a:rPr lang="tr-TR" dirty="0" smtClean="0"/>
              <a:t>Kalp (kardiyak) vektörü</a:t>
            </a:r>
            <a:endParaRPr lang="en-US" dirty="0"/>
          </a:p>
          <a:p>
            <a:r>
              <a:rPr lang="tr-TR" dirty="0" smtClean="0"/>
              <a:t>EKG kayıtının </a:t>
            </a:r>
            <a:r>
              <a:rPr lang="en-US" dirty="0" smtClean="0"/>
              <a:t>G </a:t>
            </a:r>
            <a:r>
              <a:rPr lang="tr-TR" dirty="0" smtClean="0"/>
              <a:t>dalga şekli</a:t>
            </a:r>
            <a:endParaRPr lang="en-US" dirty="0"/>
          </a:p>
          <a:p>
            <a:r>
              <a:rPr lang="tr-TR" dirty="0" smtClean="0"/>
              <a:t>Kaliteli bir EKG kayıtının göstergesi.</a:t>
            </a:r>
            <a:endParaRPr lang="en-US" dirty="0"/>
          </a:p>
          <a:p>
            <a:r>
              <a:rPr lang="en-US" dirty="0" smtClean="0"/>
              <a:t>12-</a:t>
            </a:r>
            <a:r>
              <a:rPr lang="tr-TR" dirty="0" smtClean="0"/>
              <a:t>derivasyonlu (</a:t>
            </a:r>
            <a:r>
              <a:rPr lang="en-US" dirty="0" smtClean="0"/>
              <a:t>lead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tr-TR" dirty="0" smtClean="0"/>
              <a:t>k</a:t>
            </a:r>
            <a:r>
              <a:rPr lang="en-US" dirty="0" err="1" smtClean="0"/>
              <a:t>tro</a:t>
            </a:r>
            <a:r>
              <a:rPr lang="tr-TR" dirty="0" smtClean="0"/>
              <a:t>k</a:t>
            </a:r>
            <a:r>
              <a:rPr lang="en-US" dirty="0" err="1" smtClean="0"/>
              <a:t>ardi</a:t>
            </a:r>
            <a:r>
              <a:rPr lang="tr-TR" dirty="0" smtClean="0"/>
              <a:t>y</a:t>
            </a:r>
            <a:r>
              <a:rPr lang="en-US" dirty="0" smtClean="0"/>
              <a:t>o</a:t>
            </a:r>
            <a:r>
              <a:rPr lang="tr-TR" dirty="0" smtClean="0"/>
              <a:t>ğ</a:t>
            </a:r>
            <a:r>
              <a:rPr lang="en-US" dirty="0" err="1" smtClean="0"/>
              <a:t>ra</a:t>
            </a:r>
            <a:r>
              <a:rPr lang="tr-TR" dirty="0" smtClean="0"/>
              <a:t>fi</a:t>
            </a:r>
          </a:p>
          <a:p>
            <a:r>
              <a:rPr lang="tr-TR" dirty="0" smtClean="0"/>
              <a:t>Biyopotansiyel işaret işleme sistemleri</a:t>
            </a:r>
            <a:endParaRPr lang="en-US" dirty="0"/>
          </a:p>
        </p:txBody>
      </p:sp>
      <p:pic>
        <p:nvPicPr>
          <p:cNvPr id="131076" name="Picture 1028" descr="kalp_hareketl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2971800"/>
            <a:ext cx="1458913" cy="1676400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59228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57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4" grpId="0" autoUpdateAnimBg="0"/>
      <p:bldP spid="131075" grpId="0" build="p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>
                <a:solidFill>
                  <a:srgbClr val="3333FF"/>
                </a:solidFill>
              </a:rPr>
              <a:t>Maternal Abdominal </a:t>
            </a:r>
            <a:r>
              <a:rPr lang="en-US" sz="2400" b="1" dirty="0" smtClean="0">
                <a:solidFill>
                  <a:srgbClr val="3333FF"/>
                </a:solidFill>
              </a:rPr>
              <a:t>ECG (</a:t>
            </a:r>
            <a:r>
              <a:rPr lang="en-US" sz="2400" dirty="0"/>
              <a:t>T</a:t>
            </a:r>
            <a:r>
              <a:rPr lang="tr-TR" sz="2400" dirty="0"/>
              <a:t>i</a:t>
            </a:r>
            <a:r>
              <a:rPr lang="en-US" sz="2400" dirty="0"/>
              <a:t>pi</a:t>
            </a:r>
            <a:r>
              <a:rPr lang="tr-TR" sz="2400" dirty="0"/>
              <a:t>k cenin (f</a:t>
            </a:r>
            <a:r>
              <a:rPr lang="en-US" sz="2400" dirty="0" err="1"/>
              <a:t>etal</a:t>
            </a:r>
            <a:r>
              <a:rPr lang="tr-TR" sz="2400" dirty="0"/>
              <a:t>)</a:t>
            </a:r>
            <a:r>
              <a:rPr lang="en-US" sz="2400" dirty="0"/>
              <a:t> E</a:t>
            </a:r>
            <a:r>
              <a:rPr lang="tr-TR" sz="2400" dirty="0"/>
              <a:t>K</a:t>
            </a:r>
            <a:r>
              <a:rPr lang="en-US" sz="2400" dirty="0"/>
              <a:t>G </a:t>
            </a:r>
            <a:r>
              <a:rPr lang="tr-TR" sz="2400" dirty="0"/>
              <a:t>dalga </a:t>
            </a:r>
            <a:r>
              <a:rPr lang="tr-TR" sz="2400" dirty="0" smtClean="0"/>
              <a:t>şekilleri</a:t>
            </a:r>
            <a:r>
              <a:rPr lang="en-US" sz="2400" dirty="0" smtClean="0"/>
              <a:t>)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1143000" y="4876800"/>
            <a:ext cx="7392988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Typical fetal ECG obtained from maternal abdomen.  </a:t>
            </a:r>
            <a:r>
              <a:rPr lang="en-US" i="1" u="sng">
                <a:solidFill>
                  <a:schemeClr val="tx1"/>
                </a:solidFill>
                <a:cs typeface="Times New Roman" pitchFamily="18" charset="0"/>
              </a:rPr>
              <a:t>F represents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i="1" u="sng">
                <a:solidFill>
                  <a:schemeClr val="tx1"/>
                </a:solidFill>
                <a:cs typeface="Times New Roman" pitchFamily="18" charset="0"/>
              </a:rPr>
              <a:t>fetal QRS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 complexes; </a:t>
            </a:r>
            <a:r>
              <a:rPr lang="en-US" i="1" u="sng">
                <a:solidFill>
                  <a:schemeClr val="tx1"/>
                </a:solidFill>
                <a:cs typeface="Times New Roman" pitchFamily="18" charset="0"/>
              </a:rPr>
              <a:t>M represents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i="1" u="sng">
                <a:solidFill>
                  <a:schemeClr val="tx1"/>
                </a:solidFill>
                <a:cs typeface="Times New Roman" pitchFamily="18" charset="0"/>
              </a:rPr>
              <a:t>maternal QRS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 complexes. Maternal ECG and fetal ECG (recorded directly from the fetus) are included for comparison. </a:t>
            </a:r>
          </a:p>
        </p:txBody>
      </p:sp>
      <p:pic>
        <p:nvPicPr>
          <p:cNvPr id="135172" name="Picture 4" descr="Fig6-24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1169144"/>
            <a:ext cx="61976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173" name="Line 5"/>
          <p:cNvSpPr>
            <a:spLocks noChangeShapeType="1"/>
          </p:cNvSpPr>
          <p:nvPr/>
        </p:nvSpPr>
        <p:spPr bwMode="auto">
          <a:xfrm flipH="1">
            <a:off x="6149975" y="947787"/>
            <a:ext cx="0" cy="34893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4" name="Line 6"/>
          <p:cNvSpPr>
            <a:spLocks noChangeShapeType="1"/>
          </p:cNvSpPr>
          <p:nvPr/>
        </p:nvSpPr>
        <p:spPr bwMode="auto">
          <a:xfrm flipH="1">
            <a:off x="5213350" y="947787"/>
            <a:ext cx="0" cy="3489325"/>
          </a:xfrm>
          <a:prstGeom prst="line">
            <a:avLst/>
          </a:prstGeom>
          <a:noFill/>
          <a:ln w="1905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5" name="Line 7"/>
          <p:cNvSpPr>
            <a:spLocks noChangeShapeType="1"/>
          </p:cNvSpPr>
          <p:nvPr/>
        </p:nvSpPr>
        <p:spPr bwMode="auto">
          <a:xfrm flipH="1">
            <a:off x="4598988" y="947787"/>
            <a:ext cx="0" cy="3489325"/>
          </a:xfrm>
          <a:prstGeom prst="line">
            <a:avLst/>
          </a:prstGeom>
          <a:noFill/>
          <a:ln w="1905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6" name="Line 8"/>
          <p:cNvSpPr>
            <a:spLocks noChangeShapeType="1"/>
          </p:cNvSpPr>
          <p:nvPr/>
        </p:nvSpPr>
        <p:spPr bwMode="auto">
          <a:xfrm flipH="1">
            <a:off x="5794375" y="947787"/>
            <a:ext cx="0" cy="3489325"/>
          </a:xfrm>
          <a:prstGeom prst="line">
            <a:avLst/>
          </a:prstGeom>
          <a:noFill/>
          <a:ln w="1905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7" name="Line 9"/>
          <p:cNvSpPr>
            <a:spLocks noChangeShapeType="1"/>
          </p:cNvSpPr>
          <p:nvPr/>
        </p:nvSpPr>
        <p:spPr bwMode="auto">
          <a:xfrm flipH="1">
            <a:off x="5530850" y="947787"/>
            <a:ext cx="0" cy="34893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8" name="Line 10"/>
          <p:cNvSpPr>
            <a:spLocks noChangeShapeType="1"/>
          </p:cNvSpPr>
          <p:nvPr/>
        </p:nvSpPr>
        <p:spPr bwMode="auto">
          <a:xfrm flipH="1">
            <a:off x="5840413" y="947787"/>
            <a:ext cx="0" cy="34893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68313" y="836712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100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40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22263"/>
            <a:ext cx="8114481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>
                <a:solidFill>
                  <a:srgbClr val="3333FF"/>
                </a:solidFill>
              </a:rPr>
              <a:t>Fetal </a:t>
            </a:r>
            <a:r>
              <a:rPr lang="en-US" sz="2400" b="1" dirty="0" smtClean="0">
                <a:solidFill>
                  <a:srgbClr val="3333FF"/>
                </a:solidFill>
              </a:rPr>
              <a:t>ECG - </a:t>
            </a:r>
            <a:r>
              <a:rPr lang="tr-TR" sz="2400" dirty="0"/>
              <a:t>Ceninin EKG sini anneninkinden ayırma için kullanılan bir teknik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137219" name="Rectangle 3"/>
          <p:cNvSpPr>
            <a:spLocks noChangeArrowheads="1"/>
          </p:cNvSpPr>
          <p:nvPr/>
        </p:nvSpPr>
        <p:spPr bwMode="auto">
          <a:xfrm>
            <a:off x="609600" y="5029200"/>
            <a:ext cx="7924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Block diagram of a scheme for isolating fetal ECG from an abdominal signal that contains both fetal and maternal ECGs. </a:t>
            </a:r>
          </a:p>
        </p:txBody>
      </p:sp>
      <p:pic>
        <p:nvPicPr>
          <p:cNvPr id="137220" name="Picture 4" descr="Fig6-25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84200"/>
            <a:ext cx="7743825" cy="30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228600" y="1981200"/>
            <a:ext cx="1989138" cy="1238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8313" y="98072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101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7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314" name="Group 2"/>
          <p:cNvGrpSpPr>
            <a:grpSpLocks/>
          </p:cNvGrpSpPr>
          <p:nvPr/>
        </p:nvGrpSpPr>
        <p:grpSpPr bwMode="auto">
          <a:xfrm>
            <a:off x="990600" y="838200"/>
            <a:ext cx="7708900" cy="3440113"/>
            <a:chOff x="337" y="570"/>
            <a:chExt cx="4856" cy="2167"/>
          </a:xfrm>
        </p:grpSpPr>
        <p:graphicFrame>
          <p:nvGraphicFramePr>
            <p:cNvPr id="141315" name="Object 3"/>
            <p:cNvGraphicFramePr>
              <a:graphicFrameLocks noChangeAspect="1"/>
            </p:cNvGraphicFramePr>
            <p:nvPr/>
          </p:nvGraphicFramePr>
          <p:xfrm>
            <a:off x="1102" y="570"/>
            <a:ext cx="4091" cy="2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04" name="Photo Editor Photo" r:id="rId4" imgW="4793395" imgH="2537680" progId="MSPhotoEd.3">
                    <p:embed/>
                  </p:oleObj>
                </mc:Choice>
                <mc:Fallback>
                  <p:oleObj name="Photo Editor Photo" r:id="rId4" imgW="4793395" imgH="2537680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2" y="570"/>
                          <a:ext cx="4091" cy="21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1316" name="Text Box 4"/>
            <p:cNvSpPr txBox="1">
              <a:spLocks noChangeArrowheads="1"/>
            </p:cNvSpPr>
            <p:nvPr/>
          </p:nvSpPr>
          <p:spPr bwMode="auto">
            <a:xfrm>
              <a:off x="337" y="1327"/>
              <a:ext cx="563" cy="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tx1"/>
                  </a:solidFill>
                  <a:latin typeface="Symbol" pitchFamily="18" charset="2"/>
                </a:rPr>
                <a:t>100 - 200 mA</a:t>
              </a:r>
            </a:p>
            <a:p>
              <a:pPr algn="l" eaLnBrk="0" hangingPunct="0"/>
              <a:r>
                <a:rPr lang="en-US" sz="1400">
                  <a:solidFill>
                    <a:schemeClr val="tx1"/>
                  </a:solidFill>
                </a:rPr>
                <a:t>through the patient</a:t>
              </a:r>
              <a:endParaRPr lang="en-US" sz="1400">
                <a:solidFill>
                  <a:schemeClr val="tx1"/>
                </a:solidFill>
                <a:latin typeface="Symbol" pitchFamily="18" charset="2"/>
              </a:endParaRPr>
            </a:p>
          </p:txBody>
        </p:sp>
        <p:sp>
          <p:nvSpPr>
            <p:cNvPr id="141317" name="Freeform 5"/>
            <p:cNvSpPr>
              <a:spLocks/>
            </p:cNvSpPr>
            <p:nvPr/>
          </p:nvSpPr>
          <p:spPr bwMode="auto">
            <a:xfrm>
              <a:off x="868" y="1513"/>
              <a:ext cx="530" cy="405"/>
            </a:xfrm>
            <a:custGeom>
              <a:avLst/>
              <a:gdLst>
                <a:gd name="T0" fmla="*/ 694 w 694"/>
                <a:gd name="T1" fmla="*/ 0 h 405"/>
                <a:gd name="T2" fmla="*/ 0 w 694"/>
                <a:gd name="T3" fmla="*/ 0 h 405"/>
                <a:gd name="T4" fmla="*/ 0 w 694"/>
                <a:gd name="T5" fmla="*/ 405 h 405"/>
                <a:gd name="T6" fmla="*/ 674 w 694"/>
                <a:gd name="T7" fmla="*/ 40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4" h="405">
                  <a:moveTo>
                    <a:pt x="694" y="0"/>
                  </a:moveTo>
                  <a:lnTo>
                    <a:pt x="0" y="0"/>
                  </a:lnTo>
                  <a:lnTo>
                    <a:pt x="0" y="405"/>
                  </a:lnTo>
                  <a:lnTo>
                    <a:pt x="674" y="405"/>
                  </a:lnTo>
                </a:path>
              </a:pathLst>
            </a:custGeom>
            <a:noFill/>
            <a:ln w="28575" cmpd="sng">
              <a:solidFill>
                <a:srgbClr val="FF0206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1318" name="Rectangle 6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7043439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>
                <a:solidFill>
                  <a:srgbClr val="3333FF"/>
                </a:solidFill>
              </a:rPr>
              <a:t>Lead-Failure </a:t>
            </a:r>
            <a:r>
              <a:rPr lang="en-US" sz="2400" b="1" dirty="0" smtClean="0">
                <a:solidFill>
                  <a:srgbClr val="3333FF"/>
                </a:solidFill>
              </a:rPr>
              <a:t>Alarm (</a:t>
            </a:r>
            <a:r>
              <a:rPr lang="en-US" sz="2400" dirty="0" err="1"/>
              <a:t>Ele</a:t>
            </a:r>
            <a:r>
              <a:rPr lang="tr-TR" sz="2400" dirty="0"/>
              <a:t>k</a:t>
            </a:r>
            <a:r>
              <a:rPr lang="en-US" sz="2400" dirty="0" err="1"/>
              <a:t>tro</a:t>
            </a:r>
            <a:r>
              <a:rPr lang="tr-TR" sz="2400" dirty="0"/>
              <a:t>t</a:t>
            </a:r>
            <a:r>
              <a:rPr lang="en-US" sz="2400" dirty="0"/>
              <a:t> </a:t>
            </a:r>
            <a:r>
              <a:rPr lang="tr-TR" sz="2400" dirty="0"/>
              <a:t>kopma </a:t>
            </a:r>
            <a:r>
              <a:rPr lang="tr-TR" sz="2400" dirty="0" smtClean="0"/>
              <a:t>detektörü</a:t>
            </a:r>
            <a:r>
              <a:rPr lang="en-US" sz="2400" dirty="0" smtClean="0"/>
              <a:t>)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141319" name="Rectangle 7"/>
          <p:cNvSpPr>
            <a:spLocks noChangeArrowheads="1"/>
          </p:cNvSpPr>
          <p:nvPr/>
        </p:nvSpPr>
        <p:spPr bwMode="auto">
          <a:xfrm>
            <a:off x="304800" y="4343400"/>
            <a:ext cx="8610600" cy="215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Block diagram of a system used with cardiac monitors to detect increased electrode impedance, lead wire failure, or electrode fall-off.  When the electrode begins to fall off, the impedance increases and the voltage at 50 Hz rises towards the threshold.  When the threshold is crossed, the alarm sounds.  The back-to-back </a:t>
            </a:r>
            <a:r>
              <a:rPr lang="en-US" dirty="0" err="1">
                <a:solidFill>
                  <a:schemeClr val="tx1"/>
                </a:solidFill>
                <a:cs typeface="Times New Roman" pitchFamily="18" charset="0"/>
              </a:rPr>
              <a:t>Zener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diodes limit the voltage at the current source output and protect the patient and other electronics from high voltage values.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8313" y="764704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102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19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20E6-DA12-49C6-BD8F-98B06E4364F8}" type="slidenum">
              <a:rPr lang="en-US"/>
              <a:pPr/>
              <a:t>103</a:t>
            </a:fld>
            <a:endParaRPr lang="en-US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304800"/>
            <a:ext cx="9036496" cy="8382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Fizyolojik gözlemlemede sayısallaştırma eyilimi</a:t>
            </a:r>
            <a:endParaRPr lang="en-US" sz="3600" dirty="0"/>
          </a:p>
        </p:txBody>
      </p:sp>
      <p:pic>
        <p:nvPicPr>
          <p:cNvPr id="397315" name="Picture 3" descr="figc8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65225"/>
            <a:ext cx="8839200" cy="569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196752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641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7DB1E-498A-45D5-9E3F-195762B550D1}" type="slidenum">
              <a:rPr lang="en-US"/>
              <a:pPr/>
              <a:t>104</a:t>
            </a:fld>
            <a:endParaRPr lang="en-US"/>
          </a:p>
        </p:txBody>
      </p:sp>
      <p:pic>
        <p:nvPicPr>
          <p:cNvPr id="398338" name="Picture 2" descr="figc8-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616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33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Yüksek çözünülürlükde sayısallatıran bir </a:t>
            </a:r>
            <a:r>
              <a:rPr lang="en-US" sz="3600" dirty="0" smtClean="0"/>
              <a:t>E</a:t>
            </a:r>
            <a:r>
              <a:rPr lang="tr-TR" sz="3600" dirty="0" smtClean="0"/>
              <a:t>K</a:t>
            </a:r>
            <a:r>
              <a:rPr lang="en-US" sz="3600" dirty="0" smtClean="0"/>
              <a:t>G s</a:t>
            </a:r>
            <a:r>
              <a:rPr lang="tr-TR" sz="3600" dirty="0" smtClean="0"/>
              <a:t>i</a:t>
            </a:r>
            <a:r>
              <a:rPr lang="en-US" sz="3600" dirty="0" smtClean="0"/>
              <a:t>stem</a:t>
            </a:r>
            <a:r>
              <a:rPr lang="tr-TR" sz="3600" dirty="0" smtClean="0"/>
              <a:t>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4495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9925-38EC-4886-A9E0-0CE3CEFAEFFF}" type="slidenum">
              <a:rPr lang="en-US"/>
              <a:pPr/>
              <a:t>105</a:t>
            </a:fld>
            <a:endParaRPr lang="en-US"/>
          </a:p>
        </p:txBody>
      </p:sp>
      <p:graphicFrame>
        <p:nvGraphicFramePr>
          <p:cNvPr id="402434" name="Object 2"/>
          <p:cNvGraphicFramePr>
            <a:graphicFrameLocks noChangeAspect="1"/>
          </p:cNvGraphicFramePr>
          <p:nvPr/>
        </p:nvGraphicFramePr>
        <p:xfrm>
          <a:off x="0" y="646113"/>
          <a:ext cx="9144000" cy="621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8" name="Clip" r:id="rId3" imgW="3747993" imgH="2651820" progId="MS_ClipArt_Gallery.2">
                  <p:embed/>
                </p:oleObj>
              </mc:Choice>
              <mc:Fallback>
                <p:oleObj name="Clip" r:id="rId3" imgW="3747993" imgH="265182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5659" r="1724"/>
                      <a:stretch>
                        <a:fillRect/>
                      </a:stretch>
                    </p:blipFill>
                    <p:spPr bwMode="auto">
                      <a:xfrm>
                        <a:off x="0" y="646113"/>
                        <a:ext cx="9144000" cy="621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Tipik bir merkezi monitor sistemi</a:t>
            </a:r>
            <a:endParaRPr lang="en-US" sz="36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476672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20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BB5E1-1CCA-45D1-9EB3-C7584AC7254E}" type="slidenum">
              <a:rPr lang="en-US"/>
              <a:pPr/>
              <a:t>106</a:t>
            </a:fld>
            <a:endParaRPr lang="en-US"/>
          </a:p>
        </p:txBody>
      </p:sp>
      <p:graphicFrame>
        <p:nvGraphicFramePr>
          <p:cNvPr id="404482" name="Object 2"/>
          <p:cNvGraphicFramePr>
            <a:graphicFrameLocks noChangeAspect="1"/>
          </p:cNvGraphicFramePr>
          <p:nvPr/>
        </p:nvGraphicFramePr>
        <p:xfrm>
          <a:off x="1501775" y="0"/>
          <a:ext cx="61372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5" name="Clip" r:id="rId3" imgW="2391080" imgH="2669757" progId="MS_ClipArt_Gallery.2">
                  <p:embed/>
                </p:oleObj>
              </mc:Choice>
              <mc:Fallback>
                <p:oleObj name="Clip" r:id="rId3" imgW="2391080" imgH="266975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0"/>
                        <a:ext cx="61372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448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2971800" cy="685800"/>
          </a:xfrm>
        </p:spPr>
        <p:txBody>
          <a:bodyPr/>
          <a:lstStyle/>
          <a:p>
            <a:r>
              <a:rPr lang="tr-TR" sz="3600" dirty="0" smtClean="0"/>
              <a:t>Ağ sistemi</a:t>
            </a:r>
            <a:endParaRPr lang="en-US" dirty="0"/>
          </a:p>
        </p:txBody>
      </p:sp>
      <p:sp>
        <p:nvSpPr>
          <p:cNvPr id="404484" name="Text Box 4"/>
          <p:cNvSpPr txBox="1">
            <a:spLocks noChangeArrowheads="1"/>
          </p:cNvSpPr>
          <p:nvPr/>
        </p:nvSpPr>
        <p:spPr bwMode="auto">
          <a:xfrm>
            <a:off x="3870325" y="2479675"/>
            <a:ext cx="271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Local area controller</a:t>
            </a:r>
          </a:p>
        </p:txBody>
      </p:sp>
      <p:sp>
        <p:nvSpPr>
          <p:cNvPr id="404485" name="Text Box 5"/>
          <p:cNvSpPr txBox="1">
            <a:spLocks noChangeArrowheads="1"/>
          </p:cNvSpPr>
          <p:nvPr/>
        </p:nvSpPr>
        <p:spPr bwMode="auto">
          <a:xfrm>
            <a:off x="441325" y="5451475"/>
            <a:ext cx="26828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Parallel connection configuration</a:t>
            </a:r>
          </a:p>
        </p:txBody>
      </p:sp>
    </p:spTree>
    <p:extLst>
      <p:ext uri="{BB962C8B-B14F-4D97-AF65-F5344CB8AC3E}">
        <p14:creationId xmlns:p14="http://schemas.microsoft.com/office/powerpoint/2010/main" val="236463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Basitleştirilirmiş Bir </a:t>
            </a:r>
            <a:r>
              <a:rPr lang="tr-TR" dirty="0" err="1" smtClean="0"/>
              <a:t>Biyotelemetri</a:t>
            </a:r>
            <a:r>
              <a:rPr lang="tr-TR" dirty="0" smtClean="0"/>
              <a:t> Sistemi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32048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376263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107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16383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62" name="Object 2"/>
          <p:cNvGraphicFramePr>
            <a:graphicFrameLocks noChangeAspect="1"/>
          </p:cNvGraphicFramePr>
          <p:nvPr/>
        </p:nvGraphicFramePr>
        <p:xfrm>
          <a:off x="762000" y="1371600"/>
          <a:ext cx="3811588" cy="282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4" name="Photo Editor Photo" r:id="rId4" imgW="3756986" imgH="2537680" progId="MSPhotoEd.3">
                  <p:embed/>
                </p:oleObj>
              </mc:Choice>
              <mc:Fallback>
                <p:oleObj name="Photo Editor Photo" r:id="rId4" imgW="3756986" imgH="253768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71600"/>
                        <a:ext cx="3811588" cy="282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63" name="Rectangle 3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 err="1" smtClean="0">
                <a:solidFill>
                  <a:srgbClr val="3333FF"/>
                </a:solidFill>
              </a:rPr>
              <a:t>Biyotelemetri</a:t>
            </a:r>
            <a:endParaRPr lang="en-US" sz="2400" b="1" dirty="0">
              <a:solidFill>
                <a:srgbClr val="3333FF"/>
              </a:solidFill>
            </a:endParaRPr>
          </a:p>
        </p:txBody>
      </p:sp>
      <p:graphicFrame>
        <p:nvGraphicFramePr>
          <p:cNvPr id="143364" name="Object 4"/>
          <p:cNvGraphicFramePr>
            <a:graphicFrameLocks noChangeAspect="1"/>
          </p:cNvGraphicFramePr>
          <p:nvPr/>
        </p:nvGraphicFramePr>
        <p:xfrm>
          <a:off x="4876800" y="1371600"/>
          <a:ext cx="3771900" cy="296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5" name="Photo Editor Photo" r:id="rId6" imgW="3772227" imgH="2964437" progId="MSPhotoEd.3">
                  <p:embed/>
                </p:oleObj>
              </mc:Choice>
              <mc:Fallback>
                <p:oleObj name="Photo Editor Photo" r:id="rId6" imgW="3772227" imgH="296443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371600"/>
                        <a:ext cx="3771900" cy="296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762000" y="48006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dirty="0" err="1" smtClean="0">
                <a:cs typeface="Times New Roman" pitchFamily="18" charset="0"/>
              </a:rPr>
              <a:t>Tek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kanallı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bir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radyotelemetrinin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blok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şeması</a:t>
            </a:r>
            <a:endParaRPr lang="en-US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108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78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FC8F-3CBA-4AD0-8160-C3D3D4B89B54}" type="slidenum">
              <a:rPr lang="en-US"/>
              <a:pPr/>
              <a:t>109</a:t>
            </a:fld>
            <a:endParaRPr lang="en-US"/>
          </a:p>
        </p:txBody>
      </p:sp>
      <p:pic>
        <p:nvPicPr>
          <p:cNvPr id="409602" name="Picture 2" descr="figc14-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225"/>
            <a:ext cx="9144000" cy="55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0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0"/>
            <a:ext cx="50292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Taşınabilir </a:t>
            </a:r>
            <a:r>
              <a:rPr lang="en-US" sz="3600" dirty="0" err="1" smtClean="0"/>
              <a:t>telemetr</a:t>
            </a:r>
            <a:r>
              <a:rPr lang="tr-TR" sz="3600" dirty="0" smtClean="0"/>
              <a:t>i</a:t>
            </a:r>
            <a:r>
              <a:rPr lang="en-US" sz="3600" dirty="0" smtClean="0"/>
              <a:t> s</a:t>
            </a:r>
            <a:r>
              <a:rPr lang="tr-TR" sz="3600" dirty="0" smtClean="0"/>
              <a:t>i</a:t>
            </a:r>
            <a:r>
              <a:rPr lang="en-US" sz="3600" dirty="0" smtClean="0"/>
              <a:t>stem</a:t>
            </a:r>
            <a:r>
              <a:rPr lang="tr-TR" sz="3600" dirty="0" smtClean="0"/>
              <a:t>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078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Times New Roman" pitchFamily="18" charset="0"/>
              </a:rPr>
              <a:t>Ele</a:t>
            </a:r>
            <a:r>
              <a:rPr lang="tr-TR" dirty="0">
                <a:cs typeface="Times New Roman" pitchFamily="18" charset="0"/>
              </a:rPr>
              <a:t>ktrokardiyoğraf</a:t>
            </a:r>
            <a:r>
              <a:rPr lang="en-US" dirty="0" err="1">
                <a:cs typeface="Times New Roman" pitchFamily="18" charset="0"/>
              </a:rPr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Kalp, faaliyetleri dışarıdan (invaziv olmadan, non-invasive) ölçülebilen bir elektrikli organdır</a:t>
            </a:r>
          </a:p>
          <a:p>
            <a:r>
              <a:rPr lang="tr-TR" dirty="0" smtClean="0"/>
              <a:t> Elektriksel faaliyeti izleyerek oldukça fazla bilgi edinilir:</a:t>
            </a:r>
          </a:p>
          <a:p>
            <a:pPr lvl="1"/>
            <a:r>
              <a:rPr lang="tr-TR" dirty="0" smtClean="0"/>
              <a:t>Elektriksel davranışın düzgün olup olmadığı</a:t>
            </a:r>
          </a:p>
          <a:p>
            <a:pPr lvl="1"/>
            <a:r>
              <a:rPr lang="tr-TR" dirty="0" smtClean="0"/>
              <a:t>Kalp dokusunun geometrisi</a:t>
            </a:r>
          </a:p>
          <a:p>
            <a:pPr lvl="1"/>
            <a:r>
              <a:rPr lang="tr-TR" dirty="0" smtClean="0"/>
              <a:t>Kalbin metabolik durumu</a:t>
            </a:r>
          </a:p>
          <a:p>
            <a:r>
              <a:rPr lang="tr-TR" dirty="0" smtClean="0"/>
              <a:t>Birçok tıbbi değerlendirmede kullanılan standard bir alettir. </a:t>
            </a:r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34076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94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kern="120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t>Mobile Comm. : Slide </a:t>
            </a:r>
            <a:fld id="{4151BF54-14DF-4315-942E-D4821DF76773}" type="slidenum">
              <a:rPr lang="en-US" altLang="en-US" sz="1200" kern="120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110</a:t>
            </a:fld>
            <a:endParaRPr lang="en-US" altLang="en-US" sz="1200" kern="1200">
              <a:solidFill>
                <a:srgbClr val="000000"/>
              </a:solidFill>
              <a:latin typeface="Garamond"/>
              <a:ea typeface="+mn-ea"/>
              <a:cs typeface="Arial" charset="0"/>
            </a:endParaRPr>
          </a:p>
        </p:txBody>
      </p:sp>
      <p:sp>
        <p:nvSpPr>
          <p:cNvPr id="1946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tr-TR" dirty="0" smtClean="0"/>
              <a:t>Çoklu Ulaşım ve </a:t>
            </a:r>
            <a:r>
              <a:rPr lang="tr-TR" dirty="0" err="1" smtClean="0"/>
              <a:t>Çoğullama</a:t>
            </a:r>
            <a:endParaRPr lang="en-US" dirty="0" smtClean="0"/>
          </a:p>
        </p:txBody>
      </p:sp>
      <p:graphicFrame>
        <p:nvGraphicFramePr>
          <p:cNvPr id="1945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693738" y="1616075"/>
          <a:ext cx="7766050" cy="516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Visio" r:id="rId3" imgW="7851648" imgH="5222875" progId="Visio.Drawing.11">
                  <p:embed/>
                </p:oleObj>
              </mc:Choice>
              <mc:Fallback>
                <p:oleObj name="Visio" r:id="rId3" imgW="7851648" imgH="5222875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738" y="1616075"/>
                        <a:ext cx="7766050" cy="5165725"/>
                      </a:xfrm>
                      <a:prstGeom prst="rect">
                        <a:avLst/>
                      </a:prstGeom>
                      <a:solidFill>
                        <a:srgbClr val="FFFFC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16023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869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kern="120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t>Mobile Comm. : Slide </a:t>
            </a:r>
            <a:fld id="{D2EEF618-16B4-46F3-8758-14415BDF1287}" type="slidenum">
              <a:rPr lang="en-US" altLang="en-US" sz="1200" kern="1200">
                <a:solidFill>
                  <a:srgbClr val="000000"/>
                </a:solidFill>
                <a:latin typeface="Garamond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111</a:t>
            </a:fld>
            <a:endParaRPr lang="en-US" altLang="en-US" sz="1200" kern="1200">
              <a:solidFill>
                <a:srgbClr val="000000"/>
              </a:solidFill>
              <a:latin typeface="Garamond"/>
              <a:ea typeface="+mn-ea"/>
              <a:cs typeface="Arial" charset="0"/>
            </a:endParaRPr>
          </a:p>
        </p:txBody>
      </p:sp>
      <p:sp>
        <p:nvSpPr>
          <p:cNvPr id="2048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rtl="0" eaLnBrk="1" hangingPunct="1"/>
            <a:r>
              <a:rPr lang="tr-TR" dirty="0" smtClean="0"/>
              <a:t>Çoklu Ulaşım Yöntemleri</a:t>
            </a:r>
            <a:endParaRPr lang="en-US" dirty="0" smtClean="0"/>
          </a:p>
        </p:txBody>
      </p:sp>
      <p:sp>
        <p:nvSpPr>
          <p:cNvPr id="204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407219"/>
            <a:ext cx="8229600" cy="2309813"/>
          </a:xfrm>
        </p:spPr>
        <p:txBody>
          <a:bodyPr>
            <a:normAutofit lnSpcReduction="10000"/>
          </a:bodyPr>
          <a:lstStyle/>
          <a:p>
            <a:pPr algn="l" rtl="0" eaLnBrk="1" hangingPunct="1"/>
            <a:r>
              <a:rPr lang="tr-TR" sz="2600" dirty="0" smtClean="0"/>
              <a:t>Üç ana teknik kullanılmaktadır:</a:t>
            </a:r>
            <a:endParaRPr lang="en-US" sz="2600" dirty="0" smtClean="0"/>
          </a:p>
          <a:p>
            <a:pPr lvl="1"/>
            <a:r>
              <a:rPr lang="tr-TR" sz="2000" dirty="0"/>
              <a:t>frekans bölmeli çoklu ulaşım (</a:t>
            </a:r>
            <a:r>
              <a:rPr lang="tr-TR" sz="2000" dirty="0" err="1"/>
              <a:t>Frequency</a:t>
            </a:r>
            <a:r>
              <a:rPr lang="tr-TR" sz="2000" dirty="0"/>
              <a:t> </a:t>
            </a:r>
            <a:r>
              <a:rPr lang="tr-TR" sz="2000" dirty="0" err="1"/>
              <a:t>Division</a:t>
            </a:r>
            <a:r>
              <a:rPr lang="tr-TR" sz="2000" dirty="0"/>
              <a:t> </a:t>
            </a:r>
            <a:r>
              <a:rPr lang="tr-TR" sz="2000" dirty="0" err="1"/>
              <a:t>Multiple</a:t>
            </a:r>
            <a:r>
              <a:rPr lang="tr-TR" sz="2000" dirty="0"/>
              <a:t> Access – FDMA), </a:t>
            </a:r>
            <a:endParaRPr lang="tr-TR" sz="2000" dirty="0" smtClean="0"/>
          </a:p>
          <a:p>
            <a:pPr lvl="1"/>
            <a:r>
              <a:rPr lang="tr-TR" sz="2000" dirty="0" smtClean="0"/>
              <a:t>zaman </a:t>
            </a:r>
            <a:r>
              <a:rPr lang="tr-TR" sz="2000" dirty="0"/>
              <a:t>bölmeli çoklu ulaşım (Time </a:t>
            </a:r>
            <a:r>
              <a:rPr lang="tr-TR" sz="2000" dirty="0" err="1"/>
              <a:t>Division</a:t>
            </a:r>
            <a:r>
              <a:rPr lang="tr-TR" sz="2000" dirty="0"/>
              <a:t> </a:t>
            </a:r>
            <a:r>
              <a:rPr lang="tr-TR" sz="2000" dirty="0" err="1"/>
              <a:t>Multiple</a:t>
            </a:r>
            <a:r>
              <a:rPr lang="tr-TR" sz="2000" dirty="0"/>
              <a:t> Access – TDMA) ve </a:t>
            </a:r>
            <a:endParaRPr lang="tr-TR" sz="2000" dirty="0" smtClean="0"/>
          </a:p>
          <a:p>
            <a:pPr lvl="1"/>
            <a:r>
              <a:rPr lang="tr-TR" sz="2000" dirty="0" smtClean="0"/>
              <a:t>kod </a:t>
            </a:r>
            <a:r>
              <a:rPr lang="tr-TR" sz="2000" dirty="0"/>
              <a:t>bölmeli çoklu ulaşım (</a:t>
            </a:r>
            <a:r>
              <a:rPr lang="tr-TR" sz="2000" dirty="0" err="1"/>
              <a:t>Code</a:t>
            </a:r>
            <a:r>
              <a:rPr lang="tr-TR" sz="2000" dirty="0"/>
              <a:t> </a:t>
            </a:r>
            <a:r>
              <a:rPr lang="tr-TR" sz="2000" dirty="0" err="1"/>
              <a:t>Division</a:t>
            </a:r>
            <a:r>
              <a:rPr lang="tr-TR" sz="2000" dirty="0"/>
              <a:t> </a:t>
            </a:r>
            <a:r>
              <a:rPr lang="tr-TR" sz="2000" dirty="0" err="1"/>
              <a:t>Multiple</a:t>
            </a:r>
            <a:r>
              <a:rPr lang="tr-TR" sz="2000" dirty="0"/>
              <a:t> Access – CDMA</a:t>
            </a:r>
            <a:r>
              <a:rPr lang="tr-TR" sz="2000" dirty="0" smtClean="0"/>
              <a:t>)</a:t>
            </a:r>
            <a:endParaRPr lang="en-US" sz="2200" dirty="0" smtClean="0"/>
          </a:p>
        </p:txBody>
      </p:sp>
      <p:graphicFrame>
        <p:nvGraphicFramePr>
          <p:cNvPr id="20482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320675" y="3571875"/>
          <a:ext cx="8477250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Visio" r:id="rId3" imgW="8664702" imgH="2598738" progId="Visio.Drawing.11">
                  <p:embed/>
                </p:oleObj>
              </mc:Choice>
              <mc:Fallback>
                <p:oleObj name="Visio" r:id="rId3" imgW="8664702" imgH="259873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3571875"/>
                        <a:ext cx="8477250" cy="2543175"/>
                      </a:xfrm>
                      <a:prstGeom prst="rect">
                        <a:avLst/>
                      </a:prstGeom>
                      <a:solidFill>
                        <a:srgbClr val="FFFFC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16023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138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10" name="Object 2"/>
          <p:cNvGraphicFramePr>
            <a:graphicFrameLocks noChangeAspect="1"/>
          </p:cNvGraphicFramePr>
          <p:nvPr/>
        </p:nvGraphicFramePr>
        <p:xfrm>
          <a:off x="3886200" y="685800"/>
          <a:ext cx="4827588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7" name="Photo Editor Photo" r:id="rId4" imgW="4854361" imgH="2232854" progId="MSPhotoEd.3">
                  <p:embed/>
                </p:oleObj>
              </mc:Choice>
              <mc:Fallback>
                <p:oleObj name="Photo Editor Photo" r:id="rId4" imgW="4854361" imgH="223285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685800"/>
                        <a:ext cx="4827588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1" name="Rectangle 3"/>
          <p:cNvSpPr>
            <a:spLocks noGrp="1" noChangeArrowheads="1"/>
          </p:cNvSpPr>
          <p:nvPr>
            <p:ph type="title"/>
          </p:nvPr>
        </p:nvSpPr>
        <p:spPr>
          <a:xfrm>
            <a:off x="1619672" y="87948"/>
            <a:ext cx="5562600" cy="457200"/>
          </a:xfrm>
        </p:spPr>
        <p:txBody>
          <a:bodyPr/>
          <a:lstStyle/>
          <a:p>
            <a:pPr algn="l"/>
            <a:r>
              <a:rPr lang="en-US" sz="2400" b="1" dirty="0" err="1" smtClean="0">
                <a:solidFill>
                  <a:srgbClr val="3333FF"/>
                </a:solidFill>
              </a:rPr>
              <a:t>Zaman</a:t>
            </a:r>
            <a:r>
              <a:rPr lang="en-US" sz="2400" b="1" dirty="0" smtClean="0">
                <a:solidFill>
                  <a:srgbClr val="3333FF"/>
                </a:solidFill>
              </a:rPr>
              <a:t>-</a:t>
            </a:r>
            <a:r>
              <a:rPr lang="tr-TR" sz="2400" b="1" dirty="0" smtClean="0">
                <a:solidFill>
                  <a:srgbClr val="3333FF"/>
                </a:solidFill>
              </a:rPr>
              <a:t>Bölmeli Çoğullama</a:t>
            </a:r>
            <a:endParaRPr lang="en-US" sz="2400" b="1" dirty="0">
              <a:solidFill>
                <a:srgbClr val="3333FF"/>
              </a:solidFill>
            </a:endParaRPr>
          </a:p>
        </p:txBody>
      </p:sp>
      <p:graphicFrame>
        <p:nvGraphicFramePr>
          <p:cNvPr id="145412" name="Object 4"/>
          <p:cNvGraphicFramePr>
            <a:graphicFrameLocks noChangeAspect="1"/>
          </p:cNvGraphicFramePr>
          <p:nvPr/>
        </p:nvGraphicFramePr>
        <p:xfrm>
          <a:off x="914400" y="2514600"/>
          <a:ext cx="3900488" cy="276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8" name="Photo Editor Photo" r:id="rId6" imgW="4854361" imgH="3436918" progId="MSPhotoEd.3">
                  <p:embed/>
                </p:oleObj>
              </mc:Choice>
              <mc:Fallback>
                <p:oleObj name="Photo Editor Photo" r:id="rId6" imgW="4854361" imgH="343691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514600"/>
                        <a:ext cx="3900488" cy="2760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3" name="Freeform 5"/>
          <p:cNvSpPr>
            <a:spLocks/>
          </p:cNvSpPr>
          <p:nvPr/>
        </p:nvSpPr>
        <p:spPr bwMode="auto">
          <a:xfrm>
            <a:off x="2782888" y="4100513"/>
            <a:ext cx="2265362" cy="949325"/>
          </a:xfrm>
          <a:custGeom>
            <a:avLst/>
            <a:gdLst>
              <a:gd name="T0" fmla="*/ 1224 w 1224"/>
              <a:gd name="T1" fmla="*/ 607 h 607"/>
              <a:gd name="T2" fmla="*/ 327 w 1224"/>
              <a:gd name="T3" fmla="*/ 607 h 607"/>
              <a:gd name="T4" fmla="*/ 0 w 1224"/>
              <a:gd name="T5" fmla="*/ 0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4" h="607">
                <a:moveTo>
                  <a:pt x="1224" y="607"/>
                </a:moveTo>
                <a:lnTo>
                  <a:pt x="327" y="607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5414" name="Object 6"/>
          <p:cNvGraphicFramePr>
            <a:graphicFrameLocks noChangeAspect="1"/>
          </p:cNvGraphicFramePr>
          <p:nvPr/>
        </p:nvGraphicFramePr>
        <p:xfrm>
          <a:off x="5362575" y="3508375"/>
          <a:ext cx="32448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9" name="Photo Editor Photo" r:id="rId8" imgW="1950889" imgH="1203810" progId="MSPhotoEd.3">
                  <p:embed/>
                </p:oleObj>
              </mc:Choice>
              <mc:Fallback>
                <p:oleObj name="Photo Editor Photo" r:id="rId8" imgW="1950889" imgH="120381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2575" y="3508375"/>
                        <a:ext cx="3244850" cy="192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5" name="Rectangle 7"/>
          <p:cNvSpPr>
            <a:spLocks noChangeArrowheads="1"/>
          </p:cNvSpPr>
          <p:nvPr/>
        </p:nvSpPr>
        <p:spPr bwMode="auto">
          <a:xfrm>
            <a:off x="5078413" y="3211513"/>
            <a:ext cx="3551237" cy="2274887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416" name="Rectangle 8"/>
          <p:cNvSpPr>
            <a:spLocks noChangeArrowheads="1"/>
          </p:cNvSpPr>
          <p:nvPr/>
        </p:nvSpPr>
        <p:spPr bwMode="auto">
          <a:xfrm>
            <a:off x="685800" y="5867400"/>
            <a:ext cx="7710488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Block diagram of a three-channel time-division multiplexed </a:t>
            </a:r>
            <a:r>
              <a:rPr lang="en-US" dirty="0" err="1">
                <a:solidFill>
                  <a:schemeClr val="tx1"/>
                </a:solidFill>
                <a:cs typeface="Times New Roman" pitchFamily="18" charset="0"/>
              </a:rPr>
              <a:t>radiotelemetry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system (a) Transmitter. (b) Example of output waveform from </a:t>
            </a:r>
            <a:r>
              <a:rPr lang="en-US" dirty="0" err="1">
                <a:solidFill>
                  <a:schemeClr val="tx1"/>
                </a:solidFill>
                <a:cs typeface="Times New Roman" pitchFamily="18" charset="0"/>
              </a:rPr>
              <a:t>commutator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in transmitter. (c) Receiver.</a:t>
            </a:r>
            <a:r>
              <a:rPr lang="en-US" dirty="0">
                <a:solidFill>
                  <a:schemeClr val="tx1"/>
                </a:solidFill>
                <a:ea typeface="MS Mincho" pitchFamily="49" charset="-128"/>
              </a:rPr>
              <a:t> </a:t>
            </a:r>
            <a:endParaRPr lang="en-US" dirty="0">
              <a:solidFill>
                <a:schemeClr val="tx1"/>
              </a:solidFill>
              <a:cs typeface="Courier New" pitchFamily="49" charset="0"/>
            </a:endParaRPr>
          </a:p>
        </p:txBody>
      </p:sp>
      <p:sp>
        <p:nvSpPr>
          <p:cNvPr id="145417" name="Freeform 9"/>
          <p:cNvSpPr>
            <a:spLocks/>
          </p:cNvSpPr>
          <p:nvPr/>
        </p:nvSpPr>
        <p:spPr bwMode="auto">
          <a:xfrm>
            <a:off x="3200400" y="1066800"/>
            <a:ext cx="1295400" cy="1717675"/>
          </a:xfrm>
          <a:custGeom>
            <a:avLst/>
            <a:gdLst>
              <a:gd name="T0" fmla="*/ 1185 w 1185"/>
              <a:gd name="T1" fmla="*/ 1108 h 1108"/>
              <a:gd name="T2" fmla="*/ 1185 w 1185"/>
              <a:gd name="T3" fmla="*/ 848 h 1108"/>
              <a:gd name="T4" fmla="*/ 0 w 1185"/>
              <a:gd name="T5" fmla="*/ 848 h 1108"/>
              <a:gd name="T6" fmla="*/ 0 w 1185"/>
              <a:gd name="T7" fmla="*/ 0 h 1108"/>
              <a:gd name="T8" fmla="*/ 327 w 1185"/>
              <a:gd name="T9" fmla="*/ 0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5" h="1108">
                <a:moveTo>
                  <a:pt x="1185" y="1108"/>
                </a:moveTo>
                <a:lnTo>
                  <a:pt x="1185" y="848"/>
                </a:lnTo>
                <a:lnTo>
                  <a:pt x="0" y="848"/>
                </a:lnTo>
                <a:lnTo>
                  <a:pt x="0" y="0"/>
                </a:lnTo>
                <a:lnTo>
                  <a:pt x="327" y="0"/>
                </a:lnTo>
              </a:path>
            </a:pathLst>
          </a:custGeom>
          <a:noFill/>
          <a:ln w="28575" cap="flat" cmpd="sng">
            <a:solidFill>
              <a:srgbClr val="FF0206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418" name="Text Box 10"/>
          <p:cNvSpPr txBox="1">
            <a:spLocks noChangeArrowheads="1"/>
          </p:cNvSpPr>
          <p:nvPr/>
        </p:nvSpPr>
        <p:spPr bwMode="auto">
          <a:xfrm>
            <a:off x="811213" y="1922463"/>
            <a:ext cx="45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800" b="1">
                <a:solidFill>
                  <a:schemeClr val="tx1"/>
                </a:solidFill>
                <a:latin typeface="Times New Roman" pitchFamily="18" charset="0"/>
              </a:rPr>
              <a:t>(a)</a:t>
            </a:r>
          </a:p>
        </p:txBody>
      </p:sp>
      <p:sp>
        <p:nvSpPr>
          <p:cNvPr id="145419" name="Text Box 11"/>
          <p:cNvSpPr txBox="1">
            <a:spLocks noChangeArrowheads="1"/>
          </p:cNvSpPr>
          <p:nvPr/>
        </p:nvSpPr>
        <p:spPr bwMode="auto">
          <a:xfrm>
            <a:off x="2906713" y="39211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800" b="1">
                <a:solidFill>
                  <a:schemeClr val="tx1"/>
                </a:solidFill>
                <a:latin typeface="Times New Roman" pitchFamily="18" charset="0"/>
              </a:rPr>
              <a:t>(c)</a:t>
            </a:r>
          </a:p>
        </p:txBody>
      </p:sp>
      <p:sp>
        <p:nvSpPr>
          <p:cNvPr id="145420" name="Text Box 12"/>
          <p:cNvSpPr txBox="1">
            <a:spLocks noChangeArrowheads="1"/>
          </p:cNvSpPr>
          <p:nvPr/>
        </p:nvSpPr>
        <p:spPr bwMode="auto">
          <a:xfrm>
            <a:off x="5064125" y="3206750"/>
            <a:ext cx="46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800" b="1">
                <a:solidFill>
                  <a:schemeClr val="tx1"/>
                </a:solidFill>
                <a:latin typeface="Times New Roman" pitchFamily="18" charset="0"/>
              </a:rPr>
              <a:t>(b)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64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Enerji kaynağı</a:t>
            </a:r>
          </a:p>
          <a:p>
            <a:pPr lvl="1"/>
            <a:r>
              <a:rPr lang="tr-TR" dirty="0" smtClean="0"/>
              <a:t>Düşük enerjili sistemler</a:t>
            </a:r>
          </a:p>
          <a:p>
            <a:pPr lvl="1"/>
            <a:r>
              <a:rPr lang="tr-TR" dirty="0" smtClean="0"/>
              <a:t>Yüksek kapasiteli ve güvenilir doldurulabilen piller</a:t>
            </a:r>
          </a:p>
          <a:p>
            <a:pPr lvl="1"/>
            <a:r>
              <a:rPr lang="tr-TR" dirty="0" smtClean="0"/>
              <a:t>RF enerji </a:t>
            </a:r>
            <a:r>
              <a:rPr lang="tr-TR" dirty="0" err="1" smtClean="0"/>
              <a:t>hasatlama</a:t>
            </a:r>
            <a:endParaRPr lang="tr-TR" dirty="0" smtClean="0"/>
          </a:p>
          <a:p>
            <a:r>
              <a:rPr lang="tr-TR" dirty="0" smtClean="0"/>
              <a:t>Hastanın gözlem dışı olması</a:t>
            </a:r>
          </a:p>
          <a:p>
            <a:pPr lvl="1"/>
            <a:r>
              <a:rPr lang="tr-TR" dirty="0" smtClean="0"/>
              <a:t>Hastadan alınacak fiziksel hareket bilgileri</a:t>
            </a:r>
          </a:p>
          <a:p>
            <a:pPr lvl="1"/>
            <a:r>
              <a:rPr lang="tr-TR" dirty="0" smtClean="0"/>
              <a:t>Ses kayıtları</a:t>
            </a:r>
            <a:endParaRPr lang="tr-TR" dirty="0"/>
          </a:p>
          <a:p>
            <a:r>
              <a:rPr lang="tr-TR" dirty="0" smtClean="0"/>
              <a:t>Yorumlanacak bilginin çokluğu</a:t>
            </a:r>
          </a:p>
          <a:p>
            <a:pPr lvl="1"/>
            <a:r>
              <a:rPr lang="tr-TR" dirty="0" smtClean="0"/>
              <a:t>Veri indirgeme yöntemleri</a:t>
            </a:r>
          </a:p>
          <a:p>
            <a:pPr lvl="1"/>
            <a:r>
              <a:rPr lang="tr-TR" dirty="0" smtClean="0"/>
              <a:t>Sıkıştırmalı algılama</a:t>
            </a:r>
          </a:p>
          <a:p>
            <a:r>
              <a:rPr lang="tr-TR" dirty="0" smtClean="0"/>
              <a:t>İletişim hatlarının yoğunluğu</a:t>
            </a:r>
          </a:p>
          <a:p>
            <a:pPr lvl="1"/>
            <a:r>
              <a:rPr lang="tr-TR" dirty="0" smtClean="0"/>
              <a:t>Optik telemetri</a:t>
            </a:r>
          </a:p>
          <a:p>
            <a:pPr lvl="1"/>
            <a:r>
              <a:rPr lang="tr-TR" dirty="0" smtClean="0"/>
              <a:t>Bilişsel (kavramsal)radyo</a:t>
            </a:r>
            <a:endParaRPr lang="tr-TR" dirty="0"/>
          </a:p>
        </p:txBody>
      </p:sp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Biyotelemetrik</a:t>
            </a:r>
            <a:r>
              <a:rPr lang="tr-TR" dirty="0" smtClean="0"/>
              <a:t> Ölçümlerin Zorlukları ve Sınırlamaları</a:t>
            </a:r>
            <a:endParaRPr lang="tr-TR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3" y="1448271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27432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Bilişsel Radyo ve Hasta İzleme</a:t>
            </a:r>
            <a:endParaRPr lang="tr-TR" dirty="0"/>
          </a:p>
        </p:txBody>
      </p:sp>
      <p:pic>
        <p:nvPicPr>
          <p:cNvPr id="4" name="Picture 3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1412776"/>
            <a:ext cx="5400600" cy="4752528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23224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60050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Hareketli Hasta İzleme ve Kollama</a:t>
            </a:r>
            <a:endParaRPr lang="tr-TR" dirty="0"/>
          </a:p>
        </p:txBody>
      </p:sp>
      <p:pic>
        <p:nvPicPr>
          <p:cNvPr id="4" name="Resim 3" descr="Fig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064896" cy="47971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3224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51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Kalp</a:t>
            </a:r>
            <a:endParaRPr lang="en-US" dirty="0"/>
          </a:p>
        </p:txBody>
      </p:sp>
      <p:pic>
        <p:nvPicPr>
          <p:cNvPr id="5" name="Picture 4" descr="L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711349"/>
            <a:ext cx="6908800" cy="45259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810000" y="1524000"/>
            <a:ext cx="5105400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Arial" charset="0"/>
              </a:rPr>
              <a:t>  </a:t>
            </a:r>
            <a:r>
              <a:rPr lang="tr-TR" sz="2400" dirty="0" smtClean="0">
                <a:latin typeface="Arial" charset="0"/>
              </a:rPr>
              <a:t>Vücuttaki herbir hücreye ulaşan kanın dolaşımını bu pompa sağlar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 smtClean="0">
                <a:latin typeface="Arial" charset="0"/>
              </a:rPr>
              <a:t>…</a:t>
            </a:r>
            <a:r>
              <a:rPr lang="tr-TR" sz="2400" dirty="0" smtClean="0">
                <a:latin typeface="Arial" charset="0"/>
              </a:rPr>
              <a:t>Aslında iki pompa vardır</a:t>
            </a:r>
            <a:r>
              <a:rPr lang="en-US" sz="2400" dirty="0" smtClean="0">
                <a:latin typeface="Arial" charset="0"/>
              </a:rPr>
              <a:t>…</a:t>
            </a: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Arial" charset="0"/>
              </a:rPr>
              <a:t>  </a:t>
            </a:r>
            <a:r>
              <a:rPr lang="tr-TR" sz="2400" dirty="0" smtClean="0">
                <a:latin typeface="Arial" charset="0"/>
              </a:rPr>
              <a:t>Kulakcıklar </a:t>
            </a:r>
            <a:r>
              <a:rPr lang="en-US" sz="2400" dirty="0" smtClean="0">
                <a:latin typeface="Arial" charset="0"/>
              </a:rPr>
              <a:t>= </a:t>
            </a:r>
            <a:r>
              <a:rPr lang="tr-TR" sz="2400" dirty="0" smtClean="0">
                <a:latin typeface="Arial" charset="0"/>
              </a:rPr>
              <a:t>turboyükleyiciler (</a:t>
            </a:r>
            <a:r>
              <a:rPr lang="en-US" sz="2400" dirty="0" smtClean="0">
                <a:latin typeface="Arial" charset="0"/>
              </a:rPr>
              <a:t>Atria </a:t>
            </a:r>
            <a:r>
              <a:rPr lang="en-US" sz="2400" dirty="0">
                <a:latin typeface="Arial" charset="0"/>
              </a:rPr>
              <a:t>= </a:t>
            </a:r>
            <a:r>
              <a:rPr lang="en-US" sz="2400" dirty="0" smtClean="0">
                <a:latin typeface="Arial" charset="0"/>
              </a:rPr>
              <a:t>turbochargers</a:t>
            </a:r>
            <a:r>
              <a:rPr lang="en-US" dirty="0" smtClean="0">
                <a:latin typeface="Arial" charset="0"/>
              </a:rPr>
              <a:t>)</a:t>
            </a:r>
            <a:r>
              <a:rPr lang="en-US" sz="2400" dirty="0" smtClean="0">
                <a:latin typeface="Arial" charset="0"/>
              </a:rPr>
              <a:t> </a:t>
            </a: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Arial" charset="0"/>
              </a:rPr>
              <a:t>  </a:t>
            </a:r>
            <a:r>
              <a:rPr lang="tr-TR" sz="2400" dirty="0" smtClean="0">
                <a:latin typeface="Arial" charset="0"/>
              </a:rPr>
              <a:t>Kalp kası (</a:t>
            </a:r>
            <a:r>
              <a:rPr lang="en-US" sz="2400" dirty="0" smtClean="0">
                <a:latin typeface="Arial" charset="0"/>
              </a:rPr>
              <a:t>Myocardium </a:t>
            </a:r>
            <a:r>
              <a:rPr lang="en-US" sz="2400" dirty="0">
                <a:latin typeface="Arial" charset="0"/>
              </a:rPr>
              <a:t>= </a:t>
            </a:r>
            <a:r>
              <a:rPr lang="en-US" sz="2400" dirty="0" smtClean="0">
                <a:latin typeface="Arial" charset="0"/>
              </a:rPr>
              <a:t>muscle</a:t>
            </a:r>
            <a:r>
              <a:rPr lang="tr-TR" sz="2400" dirty="0" smtClean="0">
                <a:latin typeface="Arial" charset="0"/>
              </a:rPr>
              <a:t>)</a:t>
            </a: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Arial" charset="0"/>
              </a:rPr>
              <a:t>  </a:t>
            </a:r>
            <a:r>
              <a:rPr lang="en-US" sz="2400" dirty="0" smtClean="0">
                <a:latin typeface="Arial" charset="0"/>
              </a:rPr>
              <a:t>Me</a:t>
            </a:r>
            <a:r>
              <a:rPr lang="tr-TR" sz="2400" dirty="0" smtClean="0">
                <a:latin typeface="Arial" charset="0"/>
              </a:rPr>
              <a:t>kanik </a:t>
            </a:r>
            <a:r>
              <a:rPr lang="en-US" sz="2400" dirty="0" smtClean="0">
                <a:latin typeface="Arial" charset="0"/>
              </a:rPr>
              <a:t>s</a:t>
            </a:r>
            <a:r>
              <a:rPr lang="tr-TR" sz="2400" dirty="0" smtClean="0">
                <a:latin typeface="Arial" charset="0"/>
              </a:rPr>
              <a:t>istol</a:t>
            </a: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Arial" charset="0"/>
              </a:rPr>
              <a:t>  </a:t>
            </a:r>
            <a:r>
              <a:rPr lang="en-US" sz="2400" dirty="0" err="1" smtClean="0">
                <a:latin typeface="Arial" charset="0"/>
              </a:rPr>
              <a:t>Ele</a:t>
            </a:r>
            <a:r>
              <a:rPr lang="tr-TR" sz="2400" dirty="0" smtClean="0">
                <a:latin typeface="Arial" charset="0"/>
              </a:rPr>
              <a:t>ktriksel sistol</a:t>
            </a: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2400" dirty="0">
              <a:latin typeface="Arial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3" y="137626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32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Kas yapısı ve pompa olarak normal bir kalp</a:t>
            </a:r>
            <a:endParaRPr lang="en-US" sz="3600" dirty="0"/>
          </a:p>
        </p:txBody>
      </p:sp>
      <p:graphicFrame>
        <p:nvGraphicFramePr>
          <p:cNvPr id="118786" name="Object 2"/>
          <p:cNvGraphicFramePr>
            <a:graphicFrameLocks noChangeAspect="1"/>
          </p:cNvGraphicFramePr>
          <p:nvPr/>
        </p:nvGraphicFramePr>
        <p:xfrm>
          <a:off x="685800" y="631825"/>
          <a:ext cx="7467600" cy="616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Clip" r:id="rId5" imgW="8840196" imgH="8166981" progId="MS_ClipArt_Gallery.2">
                  <p:embed/>
                </p:oleObj>
              </mc:Choice>
              <mc:Fallback>
                <p:oleObj name="Clip" r:id="rId5" imgW="8840196" imgH="816698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0625"/>
                      <a:stretch>
                        <a:fillRect/>
                      </a:stretch>
                    </p:blipFill>
                    <p:spPr bwMode="auto">
                      <a:xfrm>
                        <a:off x="685800" y="631825"/>
                        <a:ext cx="7467600" cy="6169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62068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44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34" name="Object 2"/>
          <p:cNvGraphicFramePr>
            <a:graphicFrameLocks noChangeAspect="1"/>
          </p:cNvGraphicFramePr>
          <p:nvPr/>
        </p:nvGraphicFramePr>
        <p:xfrm>
          <a:off x="0" y="0"/>
          <a:ext cx="7620000" cy="681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name="Clip" r:id="rId5" imgW="8554590" imgH="8556206" progId="MS_ClipArt_Gallery.2">
                  <p:embed/>
                </p:oleObj>
              </mc:Choice>
              <mc:Fallback>
                <p:oleObj name="Clip" r:id="rId5" imgW="8554590" imgH="855620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0625"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620000" cy="681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343400" y="0"/>
            <a:ext cx="48006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Kalpdeki iletim mekanizması</a:t>
            </a:r>
            <a:endParaRPr lang="en-US" sz="3600" dirty="0"/>
          </a:p>
        </p:txBody>
      </p:sp>
      <p:pic>
        <p:nvPicPr>
          <p:cNvPr id="120836" name="Picture 4" descr="kalb1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96200" y="1327150"/>
            <a:ext cx="1219200" cy="1119188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46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 descr="Fig4-12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488" y="837654"/>
            <a:ext cx="6421437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250" y="1296888"/>
            <a:ext cx="2486025" cy="4724400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1600" dirty="0" err="1"/>
              <a:t>Sinoatrial</a:t>
            </a:r>
            <a:r>
              <a:rPr lang="en-US" sz="1600" dirty="0"/>
              <a:t> (SA) node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Pacemaker cells</a:t>
            </a:r>
          </a:p>
          <a:p>
            <a:pPr>
              <a:lnSpc>
                <a:spcPct val="90000"/>
              </a:lnSpc>
            </a:pPr>
            <a:r>
              <a:rPr lang="en-US" sz="1600" dirty="0" err="1"/>
              <a:t>Internodal</a:t>
            </a:r>
            <a:r>
              <a:rPr lang="en-US" sz="1600" dirty="0"/>
              <a:t> tracts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Transport to AV node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Bachman’s Bundle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Right atrium to left atrium</a:t>
            </a:r>
          </a:p>
          <a:p>
            <a:pPr>
              <a:lnSpc>
                <a:spcPct val="90000"/>
              </a:lnSpc>
            </a:pPr>
            <a:r>
              <a:rPr lang="en-US" sz="1600" dirty="0" err="1"/>
              <a:t>Atrioventricular</a:t>
            </a:r>
            <a:r>
              <a:rPr lang="en-US" sz="1600" dirty="0"/>
              <a:t> (AV) node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Time delay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Bundle of His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Transport from atria to ventricles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Bundle branches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Distribution within ventricles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Purkinje network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End fibers to muscle units</a:t>
            </a:r>
          </a:p>
        </p:txBody>
      </p:sp>
      <p:sp>
        <p:nvSpPr>
          <p:cNvPr id="198660" name="Line 4"/>
          <p:cNvSpPr>
            <a:spLocks noChangeShapeType="1"/>
          </p:cNvSpPr>
          <p:nvPr/>
        </p:nvSpPr>
        <p:spPr bwMode="auto">
          <a:xfrm>
            <a:off x="3186113" y="2230438"/>
            <a:ext cx="457200" cy="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1" name="Line 5"/>
          <p:cNvSpPr>
            <a:spLocks noChangeShapeType="1"/>
          </p:cNvSpPr>
          <p:nvPr/>
        </p:nvSpPr>
        <p:spPr bwMode="auto">
          <a:xfrm>
            <a:off x="2697163" y="3765550"/>
            <a:ext cx="574675" cy="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2" name="Line 6"/>
          <p:cNvSpPr>
            <a:spLocks noChangeShapeType="1"/>
          </p:cNvSpPr>
          <p:nvPr/>
        </p:nvSpPr>
        <p:spPr bwMode="auto">
          <a:xfrm>
            <a:off x="7232650" y="3243263"/>
            <a:ext cx="885825" cy="11112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3" name="Line 7"/>
          <p:cNvSpPr>
            <a:spLocks noChangeShapeType="1"/>
          </p:cNvSpPr>
          <p:nvPr/>
        </p:nvSpPr>
        <p:spPr bwMode="auto">
          <a:xfrm>
            <a:off x="3265488" y="5778500"/>
            <a:ext cx="931862" cy="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4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5326063" cy="528638"/>
          </a:xfrm>
        </p:spPr>
        <p:txBody>
          <a:bodyPr>
            <a:normAutofit fontScale="90000"/>
          </a:bodyPr>
          <a:lstStyle/>
          <a:p>
            <a:r>
              <a:rPr lang="en-US" sz="2400" b="1" dirty="0" err="1" smtClean="0">
                <a:solidFill>
                  <a:srgbClr val="3333FF"/>
                </a:solidFill>
              </a:rPr>
              <a:t>Kalbin</a:t>
            </a:r>
            <a:r>
              <a:rPr lang="en-US" sz="2400" b="1" dirty="0" smtClean="0">
                <a:solidFill>
                  <a:srgbClr val="3333FF"/>
                </a:solidFill>
              </a:rPr>
              <a:t> </a:t>
            </a:r>
            <a:r>
              <a:rPr lang="en-US" sz="2400" b="1" dirty="0" err="1" smtClean="0">
                <a:solidFill>
                  <a:srgbClr val="3333FF"/>
                </a:solidFill>
              </a:rPr>
              <a:t>Elektriksel</a:t>
            </a:r>
            <a:r>
              <a:rPr lang="en-US" sz="2400" b="1" dirty="0" smtClean="0">
                <a:solidFill>
                  <a:srgbClr val="3333FF"/>
                </a:solidFill>
              </a:rPr>
              <a:t> </a:t>
            </a:r>
            <a:r>
              <a:rPr lang="tr-TR" sz="2400" b="1" dirty="0" err="1">
                <a:solidFill>
                  <a:srgbClr val="3333FF"/>
                </a:solidFill>
              </a:rPr>
              <a:t>İ</a:t>
            </a:r>
            <a:r>
              <a:rPr lang="en-US" sz="2400" b="1" dirty="0" err="1" smtClean="0">
                <a:solidFill>
                  <a:srgbClr val="3333FF"/>
                </a:solidFill>
              </a:rPr>
              <a:t>letim</a:t>
            </a:r>
            <a:r>
              <a:rPr lang="en-US" sz="2400" b="1" dirty="0" smtClean="0">
                <a:solidFill>
                  <a:srgbClr val="3333FF"/>
                </a:solidFill>
              </a:rPr>
              <a:t> </a:t>
            </a:r>
            <a:r>
              <a:rPr lang="en-US" sz="2400" b="1" dirty="0" err="1" smtClean="0">
                <a:solidFill>
                  <a:srgbClr val="3333FF"/>
                </a:solidFill>
              </a:rPr>
              <a:t>Mekan</a:t>
            </a:r>
            <a:r>
              <a:rPr lang="tr-TR" sz="2400" b="1" dirty="0">
                <a:solidFill>
                  <a:srgbClr val="3333FF"/>
                </a:solidFill>
              </a:rPr>
              <a:t>i</a:t>
            </a:r>
            <a:r>
              <a:rPr lang="tr-TR" sz="2400" b="1" dirty="0" smtClean="0">
                <a:solidFill>
                  <a:srgbClr val="3333FF"/>
                </a:solidFill>
              </a:rPr>
              <a:t>zması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68313" y="692696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8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Fig4-14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0200"/>
            <a:ext cx="6845300" cy="260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tr-TR" sz="2400" b="1" dirty="0" smtClean="0">
                <a:solidFill>
                  <a:srgbClr val="3333FF"/>
                </a:solidFill>
                <a:ea typeface="MS Mincho" pitchFamily="49" charset="-128"/>
              </a:rPr>
              <a:t>Kalp Kaslarının Hücre Yapısı</a:t>
            </a:r>
            <a:r>
              <a:rPr lang="en-US" b="1" dirty="0">
                <a:solidFill>
                  <a:schemeClr val="tx1"/>
                </a:solidFill>
                <a:ea typeface="MS Mincho" pitchFamily="49" charset="-128"/>
              </a:rPr>
              <a:t/>
            </a:r>
            <a:br>
              <a:rPr lang="en-US" b="1" dirty="0">
                <a:solidFill>
                  <a:schemeClr val="tx1"/>
                </a:solidFill>
                <a:ea typeface="MS Mincho" pitchFamily="49" charset="-128"/>
              </a:rPr>
            </a:br>
            <a:r>
              <a:rPr lang="en-US" b="1" dirty="0">
                <a:solidFill>
                  <a:schemeClr val="tx1"/>
                </a:solidFill>
                <a:ea typeface="MS Mincho" pitchFamily="49" charset="-128"/>
              </a:rPr>
              <a:t/>
            </a:r>
            <a:br>
              <a:rPr lang="en-US" b="1" dirty="0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 b="1" i="1" dirty="0">
                <a:solidFill>
                  <a:schemeClr val="hlink"/>
                </a:solidFill>
                <a:ea typeface="MS Mincho" pitchFamily="49" charset="-128"/>
              </a:rPr>
              <a:t>Note the centroid nuclei and transverse intercalated disks between cells.</a:t>
            </a:r>
          </a:p>
        </p:txBody>
      </p:sp>
      <p:sp>
        <p:nvSpPr>
          <p:cNvPr id="2048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4648200"/>
            <a:ext cx="7745413" cy="1295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/>
              <a:t>Lower resistance at the intercalated disc as compared to other areas of the cell membrane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000" b="1"/>
          </a:p>
          <a:p>
            <a:pPr>
              <a:lnSpc>
                <a:spcPct val="90000"/>
              </a:lnSpc>
            </a:pPr>
            <a:r>
              <a:rPr lang="en-US" sz="2000" b="1"/>
              <a:t>Preferred direction of conduction is along the fibers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908720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39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cs typeface="Times New Roman" pitchFamily="18" charset="0"/>
              </a:rPr>
              <a:t>Kalp kaslarındaki aksiyon potensiyellerinin kaynağı ve yayılması</a:t>
            </a:r>
            <a:endParaRPr lang="en-US" sz="3600" dirty="0"/>
          </a:p>
        </p:txBody>
      </p:sp>
      <p:pic>
        <p:nvPicPr>
          <p:cNvPr id="4" name="Picture 3" descr="L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7576" y="1268760"/>
            <a:ext cx="6908800" cy="45259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19675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27832" y="4966631"/>
            <a:ext cx="3816176" cy="165618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anchor="ctr"/>
          <a:lstStyle/>
          <a:p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Representative electric activity from various regions of the heart. The bottom trace is a scalar ECG, which has a typical QRS amplitude of 1-3 mV. (by Frank H. Netter, M. D.) </a:t>
            </a:r>
            <a:endParaRPr lang="en-US" sz="1800" dirty="0">
              <a:solidFill>
                <a:schemeClr val="tx1"/>
              </a:solidFill>
              <a:cs typeface="Courier New" pitchFamily="49" charset="0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436096" y="2342493"/>
            <a:ext cx="0" cy="2624138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6154588" y="4473575"/>
            <a:ext cx="1588" cy="45085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6948264" y="3861048"/>
            <a:ext cx="3175" cy="1176338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6985446" y="4149080"/>
            <a:ext cx="2051050" cy="2376264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sz="1600" kern="0" smtClean="0"/>
              <a:t>ECG waveform</a:t>
            </a:r>
          </a:p>
          <a:p>
            <a:r>
              <a:rPr lang="en-US" sz="1600" b="1" u="sng" kern="0" smtClean="0"/>
              <a:t>P wave:    </a:t>
            </a:r>
            <a:r>
              <a:rPr lang="en-US" sz="1600" b="1" kern="0" smtClean="0"/>
              <a:t> atrial depolarization</a:t>
            </a:r>
          </a:p>
          <a:p>
            <a:r>
              <a:rPr lang="en-US" sz="1600" b="1" u="sng" kern="0" smtClean="0"/>
              <a:t>QRS complex:</a:t>
            </a:r>
            <a:r>
              <a:rPr lang="en-US" sz="1600" b="1" kern="0" smtClean="0"/>
              <a:t> ventricular depolarization</a:t>
            </a:r>
          </a:p>
          <a:p>
            <a:r>
              <a:rPr lang="en-US" sz="1600" b="1" u="sng" kern="0" smtClean="0"/>
              <a:t>T wave:</a:t>
            </a:r>
            <a:r>
              <a:rPr lang="en-US" sz="1600" b="1" kern="0" smtClean="0"/>
              <a:t> ventricular repolarization</a:t>
            </a:r>
            <a:endParaRPr lang="en-US" sz="1600" kern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5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850" name="Group 2"/>
          <p:cNvGrpSpPr>
            <a:grpSpLocks/>
          </p:cNvGrpSpPr>
          <p:nvPr/>
        </p:nvGrpSpPr>
        <p:grpSpPr bwMode="auto">
          <a:xfrm>
            <a:off x="2819400" y="609600"/>
            <a:ext cx="6324600" cy="4800600"/>
            <a:chOff x="1913" y="224"/>
            <a:chExt cx="3715" cy="2812"/>
          </a:xfrm>
        </p:grpSpPr>
        <p:pic>
          <p:nvPicPr>
            <p:cNvPr id="206851" name="Picture 3" descr="Fig4-15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3" y="224"/>
              <a:ext cx="3715" cy="2812"/>
            </a:xfrm>
            <a:prstGeom prst="rect">
              <a:avLst/>
            </a:prstGeom>
            <a:pattFill prst="wdUpDiag">
              <a:fgClr>
                <a:srgbClr val="FFFF66"/>
              </a:fgClr>
              <a:bgClr>
                <a:schemeClr val="bg1"/>
              </a:bgClr>
            </a:pattFill>
          </p:spPr>
        </p:pic>
        <p:sp>
          <p:nvSpPr>
            <p:cNvPr id="206852" name="Freeform 4" descr="Small checker board"/>
            <p:cNvSpPr>
              <a:spLocks/>
            </p:cNvSpPr>
            <p:nvPr/>
          </p:nvSpPr>
          <p:spPr bwMode="auto">
            <a:xfrm>
              <a:off x="2480" y="592"/>
              <a:ext cx="1356" cy="1944"/>
            </a:xfrm>
            <a:custGeom>
              <a:avLst/>
              <a:gdLst>
                <a:gd name="T0" fmla="*/ 364 w 1356"/>
                <a:gd name="T1" fmla="*/ 12 h 1944"/>
                <a:gd name="T2" fmla="*/ 388 w 1356"/>
                <a:gd name="T3" fmla="*/ 180 h 1944"/>
                <a:gd name="T4" fmla="*/ 348 w 1356"/>
                <a:gd name="T5" fmla="*/ 324 h 1944"/>
                <a:gd name="T6" fmla="*/ 220 w 1356"/>
                <a:gd name="T7" fmla="*/ 408 h 1944"/>
                <a:gd name="T8" fmla="*/ 32 w 1356"/>
                <a:gd name="T9" fmla="*/ 444 h 1944"/>
                <a:gd name="T10" fmla="*/ 48 w 1356"/>
                <a:gd name="T11" fmla="*/ 592 h 1944"/>
                <a:gd name="T12" fmla="*/ 132 w 1356"/>
                <a:gd name="T13" fmla="*/ 784 h 1944"/>
                <a:gd name="T14" fmla="*/ 124 w 1356"/>
                <a:gd name="T15" fmla="*/ 936 h 1944"/>
                <a:gd name="T16" fmla="*/ 76 w 1356"/>
                <a:gd name="T17" fmla="*/ 1164 h 1944"/>
                <a:gd name="T18" fmla="*/ 124 w 1356"/>
                <a:gd name="T19" fmla="*/ 1380 h 1944"/>
                <a:gd name="T20" fmla="*/ 248 w 1356"/>
                <a:gd name="T21" fmla="*/ 1592 h 1944"/>
                <a:gd name="T22" fmla="*/ 432 w 1356"/>
                <a:gd name="T23" fmla="*/ 1816 h 1944"/>
                <a:gd name="T24" fmla="*/ 648 w 1356"/>
                <a:gd name="T25" fmla="*/ 1944 h 1944"/>
                <a:gd name="T26" fmla="*/ 836 w 1356"/>
                <a:gd name="T27" fmla="*/ 1896 h 1944"/>
                <a:gd name="T28" fmla="*/ 908 w 1356"/>
                <a:gd name="T29" fmla="*/ 1708 h 1944"/>
                <a:gd name="T30" fmla="*/ 924 w 1356"/>
                <a:gd name="T31" fmla="*/ 1404 h 1944"/>
                <a:gd name="T32" fmla="*/ 1060 w 1356"/>
                <a:gd name="T33" fmla="*/ 1196 h 1944"/>
                <a:gd name="T34" fmla="*/ 1232 w 1356"/>
                <a:gd name="T35" fmla="*/ 832 h 1944"/>
                <a:gd name="T36" fmla="*/ 1340 w 1356"/>
                <a:gd name="T37" fmla="*/ 512 h 1944"/>
                <a:gd name="T38" fmla="*/ 1352 w 1356"/>
                <a:gd name="T39" fmla="*/ 200 h 1944"/>
                <a:gd name="T40" fmla="*/ 1324 w 1356"/>
                <a:gd name="T41" fmla="*/ 24 h 1944"/>
                <a:gd name="T42" fmla="*/ 1264 w 1356"/>
                <a:gd name="T43" fmla="*/ 80 h 1944"/>
                <a:gd name="T44" fmla="*/ 1264 w 1356"/>
                <a:gd name="T45" fmla="*/ 424 h 1944"/>
                <a:gd name="T46" fmla="*/ 1216 w 1356"/>
                <a:gd name="T47" fmla="*/ 676 h 1944"/>
                <a:gd name="T48" fmla="*/ 1136 w 1356"/>
                <a:gd name="T49" fmla="*/ 868 h 1944"/>
                <a:gd name="T50" fmla="*/ 988 w 1356"/>
                <a:gd name="T51" fmla="*/ 1056 h 1944"/>
                <a:gd name="T52" fmla="*/ 804 w 1356"/>
                <a:gd name="T53" fmla="*/ 1240 h 1944"/>
                <a:gd name="T54" fmla="*/ 764 w 1356"/>
                <a:gd name="T55" fmla="*/ 1360 h 1944"/>
                <a:gd name="T56" fmla="*/ 800 w 1356"/>
                <a:gd name="T57" fmla="*/ 1432 h 1944"/>
                <a:gd name="T58" fmla="*/ 836 w 1356"/>
                <a:gd name="T59" fmla="*/ 1616 h 1944"/>
                <a:gd name="T60" fmla="*/ 792 w 1356"/>
                <a:gd name="T61" fmla="*/ 1760 h 1944"/>
                <a:gd name="T62" fmla="*/ 760 w 1356"/>
                <a:gd name="T63" fmla="*/ 1836 h 1944"/>
                <a:gd name="T64" fmla="*/ 544 w 1356"/>
                <a:gd name="T65" fmla="*/ 1836 h 1944"/>
                <a:gd name="T66" fmla="*/ 384 w 1356"/>
                <a:gd name="T67" fmla="*/ 1660 h 1944"/>
                <a:gd name="T68" fmla="*/ 352 w 1356"/>
                <a:gd name="T69" fmla="*/ 1416 h 1944"/>
                <a:gd name="T70" fmla="*/ 348 w 1356"/>
                <a:gd name="T71" fmla="*/ 1452 h 1944"/>
                <a:gd name="T72" fmla="*/ 308 w 1356"/>
                <a:gd name="T73" fmla="*/ 1528 h 1944"/>
                <a:gd name="T74" fmla="*/ 188 w 1356"/>
                <a:gd name="T75" fmla="*/ 1360 h 1944"/>
                <a:gd name="T76" fmla="*/ 168 w 1356"/>
                <a:gd name="T77" fmla="*/ 1136 h 1944"/>
                <a:gd name="T78" fmla="*/ 248 w 1356"/>
                <a:gd name="T79" fmla="*/ 900 h 1944"/>
                <a:gd name="T80" fmla="*/ 264 w 1356"/>
                <a:gd name="T81" fmla="*/ 748 h 1944"/>
                <a:gd name="T82" fmla="*/ 188 w 1356"/>
                <a:gd name="T83" fmla="*/ 624 h 1944"/>
                <a:gd name="T84" fmla="*/ 196 w 1356"/>
                <a:gd name="T85" fmla="*/ 492 h 1944"/>
                <a:gd name="T86" fmla="*/ 260 w 1356"/>
                <a:gd name="T87" fmla="*/ 432 h 1944"/>
                <a:gd name="T88" fmla="*/ 356 w 1356"/>
                <a:gd name="T89" fmla="*/ 380 h 1944"/>
                <a:gd name="T90" fmla="*/ 492 w 1356"/>
                <a:gd name="T91" fmla="*/ 300 h 1944"/>
                <a:gd name="T92" fmla="*/ 564 w 1356"/>
                <a:gd name="T93" fmla="*/ 224 h 1944"/>
                <a:gd name="T94" fmla="*/ 564 w 1356"/>
                <a:gd name="T95" fmla="*/ 124 h 1944"/>
                <a:gd name="T96" fmla="*/ 536 w 1356"/>
                <a:gd name="T97" fmla="*/ 28 h 1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56" h="1944">
                  <a:moveTo>
                    <a:pt x="524" y="0"/>
                  </a:moveTo>
                  <a:lnTo>
                    <a:pt x="364" y="12"/>
                  </a:lnTo>
                  <a:lnTo>
                    <a:pt x="384" y="88"/>
                  </a:lnTo>
                  <a:lnTo>
                    <a:pt x="388" y="180"/>
                  </a:lnTo>
                  <a:lnTo>
                    <a:pt x="376" y="268"/>
                  </a:lnTo>
                  <a:lnTo>
                    <a:pt x="348" y="324"/>
                  </a:lnTo>
                  <a:lnTo>
                    <a:pt x="288" y="380"/>
                  </a:lnTo>
                  <a:lnTo>
                    <a:pt x="220" y="408"/>
                  </a:lnTo>
                  <a:lnTo>
                    <a:pt x="112" y="436"/>
                  </a:lnTo>
                  <a:lnTo>
                    <a:pt x="32" y="444"/>
                  </a:lnTo>
                  <a:lnTo>
                    <a:pt x="0" y="512"/>
                  </a:lnTo>
                  <a:lnTo>
                    <a:pt x="48" y="592"/>
                  </a:lnTo>
                  <a:lnTo>
                    <a:pt x="112" y="700"/>
                  </a:lnTo>
                  <a:lnTo>
                    <a:pt x="132" y="784"/>
                  </a:lnTo>
                  <a:lnTo>
                    <a:pt x="140" y="840"/>
                  </a:lnTo>
                  <a:lnTo>
                    <a:pt x="124" y="936"/>
                  </a:lnTo>
                  <a:lnTo>
                    <a:pt x="92" y="1032"/>
                  </a:lnTo>
                  <a:lnTo>
                    <a:pt x="76" y="1164"/>
                  </a:lnTo>
                  <a:lnTo>
                    <a:pt x="96" y="1264"/>
                  </a:lnTo>
                  <a:lnTo>
                    <a:pt x="124" y="1380"/>
                  </a:lnTo>
                  <a:lnTo>
                    <a:pt x="168" y="1476"/>
                  </a:lnTo>
                  <a:lnTo>
                    <a:pt x="248" y="1592"/>
                  </a:lnTo>
                  <a:lnTo>
                    <a:pt x="316" y="1672"/>
                  </a:lnTo>
                  <a:lnTo>
                    <a:pt x="432" y="1816"/>
                  </a:lnTo>
                  <a:cubicBezTo>
                    <a:pt x="553" y="1900"/>
                    <a:pt x="503" y="1900"/>
                    <a:pt x="556" y="1900"/>
                  </a:cubicBezTo>
                  <a:lnTo>
                    <a:pt x="648" y="1944"/>
                  </a:lnTo>
                  <a:lnTo>
                    <a:pt x="760" y="1936"/>
                  </a:lnTo>
                  <a:lnTo>
                    <a:pt x="836" y="1896"/>
                  </a:lnTo>
                  <a:lnTo>
                    <a:pt x="888" y="1836"/>
                  </a:lnTo>
                  <a:lnTo>
                    <a:pt x="908" y="1708"/>
                  </a:lnTo>
                  <a:lnTo>
                    <a:pt x="920" y="1528"/>
                  </a:lnTo>
                  <a:lnTo>
                    <a:pt x="924" y="1404"/>
                  </a:lnTo>
                  <a:lnTo>
                    <a:pt x="960" y="1324"/>
                  </a:lnTo>
                  <a:lnTo>
                    <a:pt x="1060" y="1196"/>
                  </a:lnTo>
                  <a:lnTo>
                    <a:pt x="1140" y="1052"/>
                  </a:lnTo>
                  <a:lnTo>
                    <a:pt x="1232" y="832"/>
                  </a:lnTo>
                  <a:lnTo>
                    <a:pt x="1304" y="656"/>
                  </a:lnTo>
                  <a:lnTo>
                    <a:pt x="1340" y="512"/>
                  </a:lnTo>
                  <a:lnTo>
                    <a:pt x="1356" y="344"/>
                  </a:lnTo>
                  <a:lnTo>
                    <a:pt x="1352" y="200"/>
                  </a:lnTo>
                  <a:lnTo>
                    <a:pt x="1336" y="68"/>
                  </a:lnTo>
                  <a:lnTo>
                    <a:pt x="1324" y="24"/>
                  </a:lnTo>
                  <a:lnTo>
                    <a:pt x="1288" y="20"/>
                  </a:lnTo>
                  <a:lnTo>
                    <a:pt x="1264" y="80"/>
                  </a:lnTo>
                  <a:lnTo>
                    <a:pt x="1264" y="212"/>
                  </a:lnTo>
                  <a:lnTo>
                    <a:pt x="1264" y="424"/>
                  </a:lnTo>
                  <a:lnTo>
                    <a:pt x="1240" y="560"/>
                  </a:lnTo>
                  <a:lnTo>
                    <a:pt x="1216" y="676"/>
                  </a:lnTo>
                  <a:lnTo>
                    <a:pt x="1176" y="788"/>
                  </a:lnTo>
                  <a:lnTo>
                    <a:pt x="1136" y="868"/>
                  </a:lnTo>
                  <a:lnTo>
                    <a:pt x="1080" y="960"/>
                  </a:lnTo>
                  <a:lnTo>
                    <a:pt x="988" y="1056"/>
                  </a:lnTo>
                  <a:lnTo>
                    <a:pt x="876" y="1164"/>
                  </a:lnTo>
                  <a:lnTo>
                    <a:pt x="804" y="1240"/>
                  </a:lnTo>
                  <a:lnTo>
                    <a:pt x="780" y="1276"/>
                  </a:lnTo>
                  <a:lnTo>
                    <a:pt x="764" y="1360"/>
                  </a:lnTo>
                  <a:lnTo>
                    <a:pt x="772" y="1404"/>
                  </a:lnTo>
                  <a:lnTo>
                    <a:pt x="800" y="1432"/>
                  </a:lnTo>
                  <a:lnTo>
                    <a:pt x="824" y="1512"/>
                  </a:lnTo>
                  <a:lnTo>
                    <a:pt x="836" y="1616"/>
                  </a:lnTo>
                  <a:lnTo>
                    <a:pt x="832" y="1696"/>
                  </a:lnTo>
                  <a:lnTo>
                    <a:pt x="792" y="1760"/>
                  </a:lnTo>
                  <a:lnTo>
                    <a:pt x="776" y="1804"/>
                  </a:lnTo>
                  <a:lnTo>
                    <a:pt x="760" y="1836"/>
                  </a:lnTo>
                  <a:lnTo>
                    <a:pt x="656" y="1860"/>
                  </a:lnTo>
                  <a:lnTo>
                    <a:pt x="544" y="1836"/>
                  </a:lnTo>
                  <a:lnTo>
                    <a:pt x="460" y="1772"/>
                  </a:lnTo>
                  <a:lnTo>
                    <a:pt x="384" y="1660"/>
                  </a:lnTo>
                  <a:lnTo>
                    <a:pt x="360" y="1536"/>
                  </a:lnTo>
                  <a:lnTo>
                    <a:pt x="352" y="1416"/>
                  </a:lnTo>
                  <a:lnTo>
                    <a:pt x="368" y="1292"/>
                  </a:lnTo>
                  <a:lnTo>
                    <a:pt x="348" y="1452"/>
                  </a:lnTo>
                  <a:lnTo>
                    <a:pt x="356" y="1544"/>
                  </a:lnTo>
                  <a:cubicBezTo>
                    <a:pt x="305" y="1535"/>
                    <a:pt x="308" y="1552"/>
                    <a:pt x="308" y="1528"/>
                  </a:cubicBezTo>
                  <a:lnTo>
                    <a:pt x="240" y="1460"/>
                  </a:lnTo>
                  <a:lnTo>
                    <a:pt x="188" y="1360"/>
                  </a:lnTo>
                  <a:lnTo>
                    <a:pt x="168" y="1264"/>
                  </a:lnTo>
                  <a:lnTo>
                    <a:pt x="168" y="1136"/>
                  </a:lnTo>
                  <a:lnTo>
                    <a:pt x="208" y="1008"/>
                  </a:lnTo>
                  <a:cubicBezTo>
                    <a:pt x="248" y="902"/>
                    <a:pt x="248" y="941"/>
                    <a:pt x="248" y="900"/>
                  </a:cubicBezTo>
                  <a:lnTo>
                    <a:pt x="268" y="812"/>
                  </a:lnTo>
                  <a:lnTo>
                    <a:pt x="264" y="748"/>
                  </a:lnTo>
                  <a:lnTo>
                    <a:pt x="224" y="700"/>
                  </a:lnTo>
                  <a:lnTo>
                    <a:pt x="188" y="624"/>
                  </a:lnTo>
                  <a:lnTo>
                    <a:pt x="180" y="552"/>
                  </a:lnTo>
                  <a:lnTo>
                    <a:pt x="196" y="492"/>
                  </a:lnTo>
                  <a:lnTo>
                    <a:pt x="216" y="464"/>
                  </a:lnTo>
                  <a:lnTo>
                    <a:pt x="260" y="432"/>
                  </a:lnTo>
                  <a:lnTo>
                    <a:pt x="304" y="408"/>
                  </a:lnTo>
                  <a:lnTo>
                    <a:pt x="356" y="380"/>
                  </a:lnTo>
                  <a:lnTo>
                    <a:pt x="420" y="348"/>
                  </a:lnTo>
                  <a:lnTo>
                    <a:pt x="492" y="300"/>
                  </a:lnTo>
                  <a:lnTo>
                    <a:pt x="544" y="252"/>
                  </a:lnTo>
                  <a:lnTo>
                    <a:pt x="564" y="224"/>
                  </a:lnTo>
                  <a:lnTo>
                    <a:pt x="568" y="176"/>
                  </a:lnTo>
                  <a:lnTo>
                    <a:pt x="564" y="124"/>
                  </a:lnTo>
                  <a:lnTo>
                    <a:pt x="548" y="68"/>
                  </a:lnTo>
                  <a:lnTo>
                    <a:pt x="536" y="28"/>
                  </a:lnTo>
                  <a:lnTo>
                    <a:pt x="524" y="0"/>
                  </a:lnTo>
                  <a:close/>
                </a:path>
              </a:pathLst>
            </a:custGeom>
            <a:pattFill prst="smCheck">
              <a:fgClr>
                <a:schemeClr val="accent2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53" name="Freeform 5" descr="Small checker board"/>
            <p:cNvSpPr>
              <a:spLocks/>
            </p:cNvSpPr>
            <p:nvPr/>
          </p:nvSpPr>
          <p:spPr bwMode="auto">
            <a:xfrm>
              <a:off x="2133" y="1115"/>
              <a:ext cx="340" cy="921"/>
            </a:xfrm>
            <a:custGeom>
              <a:avLst/>
              <a:gdLst>
                <a:gd name="T0" fmla="*/ 130 w 340"/>
                <a:gd name="T1" fmla="*/ 0 h 921"/>
                <a:gd name="T2" fmla="*/ 73 w 340"/>
                <a:gd name="T3" fmla="*/ 81 h 921"/>
                <a:gd name="T4" fmla="*/ 33 w 340"/>
                <a:gd name="T5" fmla="*/ 202 h 921"/>
                <a:gd name="T6" fmla="*/ 0 w 340"/>
                <a:gd name="T7" fmla="*/ 331 h 921"/>
                <a:gd name="T8" fmla="*/ 0 w 340"/>
                <a:gd name="T9" fmla="*/ 445 h 921"/>
                <a:gd name="T10" fmla="*/ 25 w 340"/>
                <a:gd name="T11" fmla="*/ 582 h 921"/>
                <a:gd name="T12" fmla="*/ 49 w 340"/>
                <a:gd name="T13" fmla="*/ 647 h 921"/>
                <a:gd name="T14" fmla="*/ 49 w 340"/>
                <a:gd name="T15" fmla="*/ 703 h 921"/>
                <a:gd name="T16" fmla="*/ 81 w 340"/>
                <a:gd name="T17" fmla="*/ 784 h 921"/>
                <a:gd name="T18" fmla="*/ 130 w 340"/>
                <a:gd name="T19" fmla="*/ 857 h 921"/>
                <a:gd name="T20" fmla="*/ 170 w 340"/>
                <a:gd name="T21" fmla="*/ 897 h 921"/>
                <a:gd name="T22" fmla="*/ 219 w 340"/>
                <a:gd name="T23" fmla="*/ 921 h 921"/>
                <a:gd name="T24" fmla="*/ 275 w 340"/>
                <a:gd name="T25" fmla="*/ 921 h 921"/>
                <a:gd name="T26" fmla="*/ 308 w 340"/>
                <a:gd name="T27" fmla="*/ 881 h 921"/>
                <a:gd name="T28" fmla="*/ 340 w 340"/>
                <a:gd name="T29" fmla="*/ 816 h 921"/>
                <a:gd name="T30" fmla="*/ 340 w 340"/>
                <a:gd name="T31" fmla="*/ 752 h 921"/>
                <a:gd name="T32" fmla="*/ 316 w 340"/>
                <a:gd name="T33" fmla="*/ 630 h 921"/>
                <a:gd name="T34" fmla="*/ 283 w 340"/>
                <a:gd name="T35" fmla="*/ 598 h 921"/>
                <a:gd name="T36" fmla="*/ 243 w 340"/>
                <a:gd name="T37" fmla="*/ 647 h 921"/>
                <a:gd name="T38" fmla="*/ 267 w 340"/>
                <a:gd name="T39" fmla="*/ 687 h 921"/>
                <a:gd name="T40" fmla="*/ 275 w 340"/>
                <a:gd name="T41" fmla="*/ 743 h 921"/>
                <a:gd name="T42" fmla="*/ 259 w 340"/>
                <a:gd name="T43" fmla="*/ 792 h 921"/>
                <a:gd name="T44" fmla="*/ 275 w 340"/>
                <a:gd name="T45" fmla="*/ 849 h 921"/>
                <a:gd name="T46" fmla="*/ 235 w 340"/>
                <a:gd name="T47" fmla="*/ 881 h 921"/>
                <a:gd name="T48" fmla="*/ 178 w 340"/>
                <a:gd name="T49" fmla="*/ 840 h 921"/>
                <a:gd name="T50" fmla="*/ 138 w 340"/>
                <a:gd name="T51" fmla="*/ 784 h 921"/>
                <a:gd name="T52" fmla="*/ 106 w 340"/>
                <a:gd name="T53" fmla="*/ 647 h 921"/>
                <a:gd name="T54" fmla="*/ 106 w 340"/>
                <a:gd name="T55" fmla="*/ 574 h 921"/>
                <a:gd name="T56" fmla="*/ 106 w 340"/>
                <a:gd name="T57" fmla="*/ 509 h 921"/>
                <a:gd name="T58" fmla="*/ 81 w 340"/>
                <a:gd name="T59" fmla="*/ 420 h 921"/>
                <a:gd name="T60" fmla="*/ 97 w 340"/>
                <a:gd name="T61" fmla="*/ 299 h 921"/>
                <a:gd name="T62" fmla="*/ 89 w 340"/>
                <a:gd name="T63" fmla="*/ 194 h 921"/>
                <a:gd name="T64" fmla="*/ 122 w 340"/>
                <a:gd name="T65" fmla="*/ 105 h 921"/>
                <a:gd name="T66" fmla="*/ 130 w 340"/>
                <a:gd name="T67" fmla="*/ 57 h 921"/>
                <a:gd name="T68" fmla="*/ 130 w 340"/>
                <a:gd name="T69" fmla="*/ 0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40" h="921">
                  <a:moveTo>
                    <a:pt x="130" y="0"/>
                  </a:moveTo>
                  <a:lnTo>
                    <a:pt x="73" y="81"/>
                  </a:lnTo>
                  <a:lnTo>
                    <a:pt x="33" y="202"/>
                  </a:lnTo>
                  <a:lnTo>
                    <a:pt x="0" y="331"/>
                  </a:lnTo>
                  <a:lnTo>
                    <a:pt x="0" y="445"/>
                  </a:lnTo>
                  <a:lnTo>
                    <a:pt x="25" y="582"/>
                  </a:lnTo>
                  <a:lnTo>
                    <a:pt x="49" y="647"/>
                  </a:lnTo>
                  <a:lnTo>
                    <a:pt x="49" y="703"/>
                  </a:lnTo>
                  <a:lnTo>
                    <a:pt x="81" y="784"/>
                  </a:lnTo>
                  <a:lnTo>
                    <a:pt x="130" y="857"/>
                  </a:lnTo>
                  <a:lnTo>
                    <a:pt x="170" y="897"/>
                  </a:lnTo>
                  <a:lnTo>
                    <a:pt x="219" y="921"/>
                  </a:lnTo>
                  <a:cubicBezTo>
                    <a:pt x="237" y="921"/>
                    <a:pt x="256" y="921"/>
                    <a:pt x="275" y="921"/>
                  </a:cubicBezTo>
                  <a:lnTo>
                    <a:pt x="308" y="881"/>
                  </a:lnTo>
                  <a:cubicBezTo>
                    <a:pt x="333" y="820"/>
                    <a:pt x="317" y="838"/>
                    <a:pt x="340" y="816"/>
                  </a:cubicBezTo>
                  <a:lnTo>
                    <a:pt x="340" y="752"/>
                  </a:lnTo>
                  <a:lnTo>
                    <a:pt x="316" y="630"/>
                  </a:lnTo>
                  <a:lnTo>
                    <a:pt x="283" y="598"/>
                  </a:lnTo>
                  <a:lnTo>
                    <a:pt x="243" y="647"/>
                  </a:lnTo>
                  <a:lnTo>
                    <a:pt x="267" y="687"/>
                  </a:lnTo>
                  <a:lnTo>
                    <a:pt x="275" y="743"/>
                  </a:lnTo>
                  <a:lnTo>
                    <a:pt x="259" y="792"/>
                  </a:lnTo>
                  <a:lnTo>
                    <a:pt x="275" y="849"/>
                  </a:lnTo>
                  <a:lnTo>
                    <a:pt x="235" y="881"/>
                  </a:lnTo>
                  <a:lnTo>
                    <a:pt x="178" y="840"/>
                  </a:lnTo>
                  <a:lnTo>
                    <a:pt x="138" y="784"/>
                  </a:lnTo>
                  <a:lnTo>
                    <a:pt x="106" y="647"/>
                  </a:lnTo>
                  <a:lnTo>
                    <a:pt x="106" y="574"/>
                  </a:lnTo>
                  <a:lnTo>
                    <a:pt x="106" y="509"/>
                  </a:lnTo>
                  <a:lnTo>
                    <a:pt x="81" y="420"/>
                  </a:lnTo>
                  <a:lnTo>
                    <a:pt x="97" y="299"/>
                  </a:lnTo>
                  <a:lnTo>
                    <a:pt x="89" y="194"/>
                  </a:lnTo>
                  <a:cubicBezTo>
                    <a:pt x="114" y="102"/>
                    <a:pt x="83" y="105"/>
                    <a:pt x="122" y="105"/>
                  </a:cubicBezTo>
                  <a:lnTo>
                    <a:pt x="130" y="57"/>
                  </a:lnTo>
                  <a:lnTo>
                    <a:pt x="130" y="0"/>
                  </a:lnTo>
                  <a:close/>
                </a:path>
              </a:pathLst>
            </a:custGeom>
            <a:pattFill prst="smCheck">
              <a:fgClr>
                <a:schemeClr val="accent2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54" name="Freeform 6" descr="Small checker board"/>
            <p:cNvSpPr>
              <a:spLocks/>
            </p:cNvSpPr>
            <p:nvPr/>
          </p:nvSpPr>
          <p:spPr bwMode="auto">
            <a:xfrm>
              <a:off x="2432" y="1196"/>
              <a:ext cx="114" cy="315"/>
            </a:xfrm>
            <a:custGeom>
              <a:avLst/>
              <a:gdLst>
                <a:gd name="T0" fmla="*/ 0 w 114"/>
                <a:gd name="T1" fmla="*/ 73 h 315"/>
                <a:gd name="T2" fmla="*/ 57 w 114"/>
                <a:gd name="T3" fmla="*/ 129 h 315"/>
                <a:gd name="T4" fmla="*/ 57 w 114"/>
                <a:gd name="T5" fmla="*/ 226 h 315"/>
                <a:gd name="T6" fmla="*/ 9 w 114"/>
                <a:gd name="T7" fmla="*/ 267 h 315"/>
                <a:gd name="T8" fmla="*/ 0 w 114"/>
                <a:gd name="T9" fmla="*/ 315 h 315"/>
                <a:gd name="T10" fmla="*/ 49 w 114"/>
                <a:gd name="T11" fmla="*/ 315 h 315"/>
                <a:gd name="T12" fmla="*/ 81 w 114"/>
                <a:gd name="T13" fmla="*/ 275 h 315"/>
                <a:gd name="T14" fmla="*/ 114 w 114"/>
                <a:gd name="T15" fmla="*/ 226 h 315"/>
                <a:gd name="T16" fmla="*/ 114 w 114"/>
                <a:gd name="T17" fmla="*/ 170 h 315"/>
                <a:gd name="T18" fmla="*/ 106 w 114"/>
                <a:gd name="T19" fmla="*/ 97 h 315"/>
                <a:gd name="T20" fmla="*/ 73 w 114"/>
                <a:gd name="T21" fmla="*/ 40 h 315"/>
                <a:gd name="T22" fmla="*/ 33 w 114"/>
                <a:gd name="T23" fmla="*/ 0 h 315"/>
                <a:gd name="T24" fmla="*/ 0 w 114"/>
                <a:gd name="T25" fmla="*/ 7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4" h="315">
                  <a:moveTo>
                    <a:pt x="0" y="73"/>
                  </a:moveTo>
                  <a:lnTo>
                    <a:pt x="57" y="129"/>
                  </a:lnTo>
                  <a:lnTo>
                    <a:pt x="57" y="226"/>
                  </a:lnTo>
                  <a:lnTo>
                    <a:pt x="9" y="267"/>
                  </a:lnTo>
                  <a:lnTo>
                    <a:pt x="0" y="315"/>
                  </a:lnTo>
                  <a:lnTo>
                    <a:pt x="49" y="315"/>
                  </a:lnTo>
                  <a:lnTo>
                    <a:pt x="81" y="275"/>
                  </a:lnTo>
                  <a:lnTo>
                    <a:pt x="114" y="226"/>
                  </a:lnTo>
                  <a:lnTo>
                    <a:pt x="114" y="170"/>
                  </a:lnTo>
                  <a:lnTo>
                    <a:pt x="106" y="97"/>
                  </a:lnTo>
                  <a:lnTo>
                    <a:pt x="73" y="40"/>
                  </a:lnTo>
                  <a:lnTo>
                    <a:pt x="33" y="0"/>
                  </a:lnTo>
                  <a:lnTo>
                    <a:pt x="0" y="73"/>
                  </a:lnTo>
                  <a:close/>
                </a:path>
              </a:pathLst>
            </a:custGeom>
            <a:pattFill prst="smCheck">
              <a:fgClr>
                <a:schemeClr val="accent2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55" name="Line 7"/>
            <p:cNvSpPr>
              <a:spLocks noChangeShapeType="1"/>
            </p:cNvSpPr>
            <p:nvPr/>
          </p:nvSpPr>
          <p:spPr bwMode="auto">
            <a:xfrm flipV="1">
              <a:off x="2990" y="1713"/>
              <a:ext cx="178" cy="0"/>
            </a:xfrm>
            <a:prstGeom prst="line">
              <a:avLst/>
            </a:prstGeom>
            <a:noFill/>
            <a:ln w="38100">
              <a:solidFill>
                <a:srgbClr val="FF020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6856" name="Rectangle 8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3505200" cy="528638"/>
          </a:xfrm>
        </p:spPr>
        <p:txBody>
          <a:bodyPr/>
          <a:lstStyle/>
          <a:p>
            <a:pPr algn="l"/>
            <a:r>
              <a:rPr lang="en-US" sz="2400" b="1" dirty="0">
                <a:solidFill>
                  <a:srgbClr val="3333FF"/>
                </a:solidFill>
              </a:rPr>
              <a:t>Ventricular Activation</a:t>
            </a:r>
          </a:p>
        </p:txBody>
      </p:sp>
      <p:sp>
        <p:nvSpPr>
          <p:cNvPr id="206857" name="Rectangle 9"/>
          <p:cNvSpPr>
            <a:spLocks noChangeArrowheads="1"/>
          </p:cNvSpPr>
          <p:nvPr/>
        </p:nvSpPr>
        <p:spPr bwMode="auto">
          <a:xfrm>
            <a:off x="5105400" y="5638800"/>
            <a:ext cx="3371850" cy="83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b="1">
                <a:solidFill>
                  <a:srgbClr val="3333FF"/>
                </a:solidFill>
                <a:ea typeface="MS Mincho" pitchFamily="49" charset="-128"/>
              </a:rPr>
              <a:t>Isochronous lines of ventricular activation of the human heart</a:t>
            </a:r>
            <a:endParaRPr lang="en-US" b="1">
              <a:solidFill>
                <a:srgbClr val="3333FF"/>
              </a:solidFill>
              <a:cs typeface="Courier New" pitchFamily="49" charset="0"/>
            </a:endParaRPr>
          </a:p>
        </p:txBody>
      </p:sp>
      <p:sp>
        <p:nvSpPr>
          <p:cNvPr id="20685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2667000" cy="4724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/>
              <a:t>Endocardial to epicardial propagation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800" b="1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/>
              <a:t>Plunge needle electrodes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z="1800" b="1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/>
              <a:t>Isochronous excitation surfaces (note 30 ms contour in blue)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z="1800" b="1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/>
              <a:t>Starts at 5 ms on septal surface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z="1800" b="1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/>
              <a:t>Apex activated at 30 - 40 ms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313" y="692696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9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Kalbin elektriksel faaliyetinin özeti</a:t>
            </a:r>
            <a:endParaRPr lang="en-US" dirty="0"/>
          </a:p>
        </p:txBody>
      </p:sp>
      <p:pic>
        <p:nvPicPr>
          <p:cNvPr id="3" name="Picture 4" descr="firing_sinoatrial_nod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2171030"/>
            <a:ext cx="4605338" cy="3778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880320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37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22263"/>
            <a:ext cx="3332139" cy="627658"/>
          </a:xfrm>
        </p:spPr>
        <p:txBody>
          <a:bodyPr>
            <a:normAutofit fontScale="90000"/>
          </a:bodyPr>
          <a:lstStyle/>
          <a:p>
            <a:r>
              <a:rPr lang="en-US" sz="2400" b="1" dirty="0" err="1" smtClean="0"/>
              <a:t>Genelle</a:t>
            </a:r>
            <a:r>
              <a:rPr lang="tr-TR" sz="2400" b="1" dirty="0" smtClean="0"/>
              <a:t>ştirilmiş bir tıbbi ölçme sistemi</a:t>
            </a:r>
            <a:endParaRPr lang="en-US" sz="2400" b="1" dirty="0"/>
          </a:p>
        </p:txBody>
      </p:sp>
      <p:sp>
        <p:nvSpPr>
          <p:cNvPr id="12490" name="Rectangle 202"/>
          <p:cNvSpPr>
            <a:spLocks noChangeArrowheads="1"/>
          </p:cNvSpPr>
          <p:nvPr/>
        </p:nvSpPr>
        <p:spPr bwMode="auto">
          <a:xfrm>
            <a:off x="2514600" y="4267200"/>
            <a:ext cx="6282536" cy="218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tr-TR" sz="2400" dirty="0" smtClean="0">
                <a:solidFill>
                  <a:schemeClr val="tx1"/>
                </a:solidFill>
                <a:cs typeface="Times New Roman" pitchFamily="18" charset="0"/>
              </a:rPr>
              <a:t>Algılayıcı ölçülen enerji veya bilgiyi elektriksel şekle dönüştürür. İşaret işlenerek insanın anlayabileceği şekle getirilip gösterilir. Kesik çizgili hatlar bazı uygulamalarda kullanılır ve gerekli olmayabilir.</a:t>
            </a: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grpSp>
        <p:nvGrpSpPr>
          <p:cNvPr id="203" name="Group 204"/>
          <p:cNvGrpSpPr>
            <a:grpSpLocks/>
          </p:cNvGrpSpPr>
          <p:nvPr/>
        </p:nvGrpSpPr>
        <p:grpSpPr bwMode="auto">
          <a:xfrm>
            <a:off x="277019" y="268883"/>
            <a:ext cx="8520117" cy="4899025"/>
            <a:chOff x="223" y="104"/>
            <a:chExt cx="5367" cy="3086"/>
          </a:xfrm>
        </p:grpSpPr>
        <p:sp>
          <p:nvSpPr>
            <p:cNvPr id="204" name="Line 6"/>
            <p:cNvSpPr>
              <a:spLocks noChangeShapeType="1"/>
            </p:cNvSpPr>
            <p:nvPr/>
          </p:nvSpPr>
          <p:spPr bwMode="auto">
            <a:xfrm>
              <a:off x="4436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05" name="Line 7"/>
            <p:cNvSpPr>
              <a:spLocks noChangeShapeType="1"/>
            </p:cNvSpPr>
            <p:nvPr/>
          </p:nvSpPr>
          <p:spPr bwMode="auto">
            <a:xfrm>
              <a:off x="4548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06" name="Line 8"/>
            <p:cNvSpPr>
              <a:spLocks noChangeShapeType="1"/>
            </p:cNvSpPr>
            <p:nvPr/>
          </p:nvSpPr>
          <p:spPr bwMode="auto">
            <a:xfrm>
              <a:off x="4660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07" name="Line 9"/>
            <p:cNvSpPr>
              <a:spLocks noChangeShapeType="1"/>
            </p:cNvSpPr>
            <p:nvPr/>
          </p:nvSpPr>
          <p:spPr bwMode="auto">
            <a:xfrm>
              <a:off x="4772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08" name="Freeform 10"/>
            <p:cNvSpPr>
              <a:spLocks/>
            </p:cNvSpPr>
            <p:nvPr/>
          </p:nvSpPr>
          <p:spPr bwMode="auto">
            <a:xfrm>
              <a:off x="4884" y="332"/>
              <a:ext cx="60" cy="16"/>
            </a:xfrm>
            <a:custGeom>
              <a:avLst/>
              <a:gdLst>
                <a:gd name="T0" fmla="*/ 0 w 60"/>
                <a:gd name="T1" fmla="*/ 0 h 16"/>
                <a:gd name="T2" fmla="*/ 60 w 60"/>
                <a:gd name="T3" fmla="*/ 0 h 16"/>
                <a:gd name="T4" fmla="*/ 60 w 60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6">
                  <a:moveTo>
                    <a:pt x="0" y="0"/>
                  </a:moveTo>
                  <a:lnTo>
                    <a:pt x="60" y="0"/>
                  </a:lnTo>
                  <a:lnTo>
                    <a:pt x="60" y="16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09" name="Line 11"/>
            <p:cNvSpPr>
              <a:spLocks noChangeShapeType="1"/>
            </p:cNvSpPr>
            <p:nvPr/>
          </p:nvSpPr>
          <p:spPr bwMode="auto">
            <a:xfrm>
              <a:off x="4944" y="380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0" name="Line 12"/>
            <p:cNvSpPr>
              <a:spLocks noChangeShapeType="1"/>
            </p:cNvSpPr>
            <p:nvPr/>
          </p:nvSpPr>
          <p:spPr bwMode="auto">
            <a:xfrm>
              <a:off x="4944" y="493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1" name="Line 13"/>
            <p:cNvSpPr>
              <a:spLocks noChangeShapeType="1"/>
            </p:cNvSpPr>
            <p:nvPr/>
          </p:nvSpPr>
          <p:spPr bwMode="auto">
            <a:xfrm>
              <a:off x="4944" y="605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2" name="Line 14"/>
            <p:cNvSpPr>
              <a:spLocks noChangeShapeType="1"/>
            </p:cNvSpPr>
            <p:nvPr/>
          </p:nvSpPr>
          <p:spPr bwMode="auto">
            <a:xfrm>
              <a:off x="4944" y="717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3" name="Line 15"/>
            <p:cNvSpPr>
              <a:spLocks noChangeShapeType="1"/>
            </p:cNvSpPr>
            <p:nvPr/>
          </p:nvSpPr>
          <p:spPr bwMode="auto">
            <a:xfrm>
              <a:off x="4944" y="829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4" name="Line 16"/>
            <p:cNvSpPr>
              <a:spLocks noChangeShapeType="1"/>
            </p:cNvSpPr>
            <p:nvPr/>
          </p:nvSpPr>
          <p:spPr bwMode="auto">
            <a:xfrm>
              <a:off x="4944" y="941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5" name="Line 17"/>
            <p:cNvSpPr>
              <a:spLocks noChangeShapeType="1"/>
            </p:cNvSpPr>
            <p:nvPr/>
          </p:nvSpPr>
          <p:spPr bwMode="auto">
            <a:xfrm>
              <a:off x="4944" y="1053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6" name="Line 18"/>
            <p:cNvSpPr>
              <a:spLocks noChangeShapeType="1"/>
            </p:cNvSpPr>
            <p:nvPr/>
          </p:nvSpPr>
          <p:spPr bwMode="auto">
            <a:xfrm>
              <a:off x="4944" y="1165"/>
              <a:ext cx="1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7" name="Line 19"/>
            <p:cNvSpPr>
              <a:spLocks noChangeShapeType="1"/>
            </p:cNvSpPr>
            <p:nvPr/>
          </p:nvSpPr>
          <p:spPr bwMode="auto">
            <a:xfrm>
              <a:off x="4944" y="1278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8" name="Line 20"/>
            <p:cNvSpPr>
              <a:spLocks noChangeShapeType="1"/>
            </p:cNvSpPr>
            <p:nvPr/>
          </p:nvSpPr>
          <p:spPr bwMode="auto">
            <a:xfrm>
              <a:off x="900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19" name="Line 21"/>
            <p:cNvSpPr>
              <a:spLocks noChangeShapeType="1"/>
            </p:cNvSpPr>
            <p:nvPr/>
          </p:nvSpPr>
          <p:spPr bwMode="auto">
            <a:xfrm>
              <a:off x="1012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0" name="Line 22"/>
            <p:cNvSpPr>
              <a:spLocks noChangeShapeType="1"/>
            </p:cNvSpPr>
            <p:nvPr/>
          </p:nvSpPr>
          <p:spPr bwMode="auto">
            <a:xfrm>
              <a:off x="1124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1" name="Line 23"/>
            <p:cNvSpPr>
              <a:spLocks noChangeShapeType="1"/>
            </p:cNvSpPr>
            <p:nvPr/>
          </p:nvSpPr>
          <p:spPr bwMode="auto">
            <a:xfrm>
              <a:off x="1236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2" name="Line 24"/>
            <p:cNvSpPr>
              <a:spLocks noChangeShapeType="1"/>
            </p:cNvSpPr>
            <p:nvPr/>
          </p:nvSpPr>
          <p:spPr bwMode="auto">
            <a:xfrm>
              <a:off x="1348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3" name="Line 25"/>
            <p:cNvSpPr>
              <a:spLocks noChangeShapeType="1"/>
            </p:cNvSpPr>
            <p:nvPr/>
          </p:nvSpPr>
          <p:spPr bwMode="auto">
            <a:xfrm>
              <a:off x="1460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4" name="Line 26"/>
            <p:cNvSpPr>
              <a:spLocks noChangeShapeType="1"/>
            </p:cNvSpPr>
            <p:nvPr/>
          </p:nvSpPr>
          <p:spPr bwMode="auto">
            <a:xfrm>
              <a:off x="1573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5" name="Line 27"/>
            <p:cNvSpPr>
              <a:spLocks noChangeShapeType="1"/>
            </p:cNvSpPr>
            <p:nvPr/>
          </p:nvSpPr>
          <p:spPr bwMode="auto">
            <a:xfrm>
              <a:off x="1685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6" name="Line 28"/>
            <p:cNvSpPr>
              <a:spLocks noChangeShapeType="1"/>
            </p:cNvSpPr>
            <p:nvPr/>
          </p:nvSpPr>
          <p:spPr bwMode="auto">
            <a:xfrm>
              <a:off x="1797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7" name="Line 29"/>
            <p:cNvSpPr>
              <a:spLocks noChangeShapeType="1"/>
            </p:cNvSpPr>
            <p:nvPr/>
          </p:nvSpPr>
          <p:spPr bwMode="auto">
            <a:xfrm>
              <a:off x="1909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8" name="Line 30"/>
            <p:cNvSpPr>
              <a:spLocks noChangeShapeType="1"/>
            </p:cNvSpPr>
            <p:nvPr/>
          </p:nvSpPr>
          <p:spPr bwMode="auto">
            <a:xfrm>
              <a:off x="2021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29" name="Line 31"/>
            <p:cNvSpPr>
              <a:spLocks noChangeShapeType="1"/>
            </p:cNvSpPr>
            <p:nvPr/>
          </p:nvSpPr>
          <p:spPr bwMode="auto">
            <a:xfrm>
              <a:off x="2133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0" name="Line 32"/>
            <p:cNvSpPr>
              <a:spLocks noChangeShapeType="1"/>
            </p:cNvSpPr>
            <p:nvPr/>
          </p:nvSpPr>
          <p:spPr bwMode="auto">
            <a:xfrm>
              <a:off x="2245" y="809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1" name="Freeform 33"/>
            <p:cNvSpPr>
              <a:spLocks/>
            </p:cNvSpPr>
            <p:nvPr/>
          </p:nvSpPr>
          <p:spPr bwMode="auto">
            <a:xfrm>
              <a:off x="2357" y="785"/>
              <a:ext cx="56" cy="24"/>
            </a:xfrm>
            <a:custGeom>
              <a:avLst/>
              <a:gdLst>
                <a:gd name="T0" fmla="*/ 0 w 56"/>
                <a:gd name="T1" fmla="*/ 24 h 24"/>
                <a:gd name="T2" fmla="*/ 56 w 56"/>
                <a:gd name="T3" fmla="*/ 24 h 24"/>
                <a:gd name="T4" fmla="*/ 56 w 56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4">
                  <a:moveTo>
                    <a:pt x="0" y="24"/>
                  </a:moveTo>
                  <a:lnTo>
                    <a:pt x="56" y="24"/>
                  </a:lnTo>
                  <a:lnTo>
                    <a:pt x="5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2" name="Line 34"/>
            <p:cNvSpPr>
              <a:spLocks noChangeShapeType="1"/>
            </p:cNvSpPr>
            <p:nvPr/>
          </p:nvSpPr>
          <p:spPr bwMode="auto">
            <a:xfrm flipV="1">
              <a:off x="2413" y="673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3" name="Line 35"/>
            <p:cNvSpPr>
              <a:spLocks noChangeShapeType="1"/>
            </p:cNvSpPr>
            <p:nvPr/>
          </p:nvSpPr>
          <p:spPr bwMode="auto">
            <a:xfrm flipV="1">
              <a:off x="2413" y="561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4" name="Line 36"/>
            <p:cNvSpPr>
              <a:spLocks noChangeShapeType="1"/>
            </p:cNvSpPr>
            <p:nvPr/>
          </p:nvSpPr>
          <p:spPr bwMode="auto">
            <a:xfrm flipV="1">
              <a:off x="2413" y="448"/>
              <a:ext cx="1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5" name="Line 37"/>
            <p:cNvSpPr>
              <a:spLocks noChangeShapeType="1"/>
            </p:cNvSpPr>
            <p:nvPr/>
          </p:nvSpPr>
          <p:spPr bwMode="auto">
            <a:xfrm flipV="1">
              <a:off x="2413" y="336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6" name="Line 38"/>
            <p:cNvSpPr>
              <a:spLocks noChangeShapeType="1"/>
            </p:cNvSpPr>
            <p:nvPr/>
          </p:nvSpPr>
          <p:spPr bwMode="auto">
            <a:xfrm>
              <a:off x="2442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7" name="Line 39"/>
            <p:cNvSpPr>
              <a:spLocks noChangeShapeType="1"/>
            </p:cNvSpPr>
            <p:nvPr/>
          </p:nvSpPr>
          <p:spPr bwMode="auto">
            <a:xfrm>
              <a:off x="2554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8" name="Line 40"/>
            <p:cNvSpPr>
              <a:spLocks noChangeShapeType="1"/>
            </p:cNvSpPr>
            <p:nvPr/>
          </p:nvSpPr>
          <p:spPr bwMode="auto">
            <a:xfrm>
              <a:off x="2666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9" name="Line 41"/>
            <p:cNvSpPr>
              <a:spLocks noChangeShapeType="1"/>
            </p:cNvSpPr>
            <p:nvPr/>
          </p:nvSpPr>
          <p:spPr bwMode="auto">
            <a:xfrm>
              <a:off x="2778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0" name="Line 42"/>
            <p:cNvSpPr>
              <a:spLocks noChangeShapeType="1"/>
            </p:cNvSpPr>
            <p:nvPr/>
          </p:nvSpPr>
          <p:spPr bwMode="auto">
            <a:xfrm>
              <a:off x="2890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1" name="Line 43"/>
            <p:cNvSpPr>
              <a:spLocks noChangeShapeType="1"/>
            </p:cNvSpPr>
            <p:nvPr/>
          </p:nvSpPr>
          <p:spPr bwMode="auto">
            <a:xfrm>
              <a:off x="3002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2" name="Line 44"/>
            <p:cNvSpPr>
              <a:spLocks noChangeShapeType="1"/>
            </p:cNvSpPr>
            <p:nvPr/>
          </p:nvSpPr>
          <p:spPr bwMode="auto">
            <a:xfrm>
              <a:off x="3114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3" name="Line 45"/>
            <p:cNvSpPr>
              <a:spLocks noChangeShapeType="1"/>
            </p:cNvSpPr>
            <p:nvPr/>
          </p:nvSpPr>
          <p:spPr bwMode="auto">
            <a:xfrm>
              <a:off x="3226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4" name="Line 46"/>
            <p:cNvSpPr>
              <a:spLocks noChangeShapeType="1"/>
            </p:cNvSpPr>
            <p:nvPr/>
          </p:nvSpPr>
          <p:spPr bwMode="auto">
            <a:xfrm>
              <a:off x="3339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5" name="Line 47"/>
            <p:cNvSpPr>
              <a:spLocks noChangeShapeType="1"/>
            </p:cNvSpPr>
            <p:nvPr/>
          </p:nvSpPr>
          <p:spPr bwMode="auto">
            <a:xfrm>
              <a:off x="3451" y="33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6" name="Line 48"/>
            <p:cNvSpPr>
              <a:spLocks noChangeShapeType="1"/>
            </p:cNvSpPr>
            <p:nvPr/>
          </p:nvSpPr>
          <p:spPr bwMode="auto">
            <a:xfrm flipH="1">
              <a:off x="1116" y="809"/>
              <a:ext cx="52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7" name="Line 49"/>
            <p:cNvSpPr>
              <a:spLocks noChangeShapeType="1"/>
            </p:cNvSpPr>
            <p:nvPr/>
          </p:nvSpPr>
          <p:spPr bwMode="auto">
            <a:xfrm flipH="1">
              <a:off x="1040" y="893"/>
              <a:ext cx="56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8" name="Line 50"/>
            <p:cNvSpPr>
              <a:spLocks noChangeShapeType="1"/>
            </p:cNvSpPr>
            <p:nvPr/>
          </p:nvSpPr>
          <p:spPr bwMode="auto">
            <a:xfrm flipH="1">
              <a:off x="968" y="977"/>
              <a:ext cx="52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9" name="Line 51"/>
            <p:cNvSpPr>
              <a:spLocks noChangeShapeType="1"/>
            </p:cNvSpPr>
            <p:nvPr/>
          </p:nvSpPr>
          <p:spPr bwMode="auto">
            <a:xfrm flipH="1">
              <a:off x="916" y="1061"/>
              <a:ext cx="32" cy="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0" name="Line 52"/>
            <p:cNvSpPr>
              <a:spLocks noChangeShapeType="1"/>
            </p:cNvSpPr>
            <p:nvPr/>
          </p:nvSpPr>
          <p:spPr bwMode="auto">
            <a:xfrm>
              <a:off x="4864" y="1370"/>
              <a:ext cx="613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1" name="Line 53"/>
            <p:cNvSpPr>
              <a:spLocks noChangeShapeType="1"/>
            </p:cNvSpPr>
            <p:nvPr/>
          </p:nvSpPr>
          <p:spPr bwMode="auto">
            <a:xfrm>
              <a:off x="3887" y="1370"/>
              <a:ext cx="22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2" name="Line 54"/>
            <p:cNvSpPr>
              <a:spLocks noChangeShapeType="1"/>
            </p:cNvSpPr>
            <p:nvPr/>
          </p:nvSpPr>
          <p:spPr bwMode="auto">
            <a:xfrm>
              <a:off x="2990" y="1370"/>
              <a:ext cx="14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3" name="Line 55"/>
            <p:cNvSpPr>
              <a:spLocks noChangeShapeType="1"/>
            </p:cNvSpPr>
            <p:nvPr/>
          </p:nvSpPr>
          <p:spPr bwMode="auto">
            <a:xfrm>
              <a:off x="2077" y="1370"/>
              <a:ext cx="16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4" name="Line 56"/>
            <p:cNvSpPr>
              <a:spLocks noChangeShapeType="1"/>
            </p:cNvSpPr>
            <p:nvPr/>
          </p:nvSpPr>
          <p:spPr bwMode="auto">
            <a:xfrm>
              <a:off x="1008" y="1370"/>
              <a:ext cx="31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5" name="Line 57"/>
            <p:cNvSpPr>
              <a:spLocks noChangeShapeType="1"/>
            </p:cNvSpPr>
            <p:nvPr/>
          </p:nvSpPr>
          <p:spPr bwMode="auto">
            <a:xfrm>
              <a:off x="223" y="1370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6" name="Line 58"/>
            <p:cNvSpPr>
              <a:spLocks noChangeShapeType="1"/>
            </p:cNvSpPr>
            <p:nvPr/>
          </p:nvSpPr>
          <p:spPr bwMode="auto">
            <a:xfrm flipH="1">
              <a:off x="367" y="281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7" name="Line 59"/>
            <p:cNvSpPr>
              <a:spLocks noChangeShapeType="1"/>
            </p:cNvSpPr>
            <p:nvPr/>
          </p:nvSpPr>
          <p:spPr bwMode="auto">
            <a:xfrm flipH="1">
              <a:off x="255" y="2812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8" name="Freeform 60"/>
            <p:cNvSpPr>
              <a:spLocks/>
            </p:cNvSpPr>
            <p:nvPr/>
          </p:nvSpPr>
          <p:spPr bwMode="auto">
            <a:xfrm>
              <a:off x="223" y="2735"/>
              <a:ext cx="1" cy="77"/>
            </a:xfrm>
            <a:custGeom>
              <a:avLst/>
              <a:gdLst>
                <a:gd name="T0" fmla="*/ 77 h 77"/>
                <a:gd name="T1" fmla="*/ 77 h 77"/>
                <a:gd name="T2" fmla="*/ 0 h 7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77">
                  <a:moveTo>
                    <a:pt x="0" y="77"/>
                  </a:moveTo>
                  <a:lnTo>
                    <a:pt x="0" y="77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59" name="Line 61"/>
            <p:cNvSpPr>
              <a:spLocks noChangeShapeType="1"/>
            </p:cNvSpPr>
            <p:nvPr/>
          </p:nvSpPr>
          <p:spPr bwMode="auto">
            <a:xfrm flipV="1">
              <a:off x="223" y="2623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0" name="Line 62"/>
            <p:cNvSpPr>
              <a:spLocks noChangeShapeType="1"/>
            </p:cNvSpPr>
            <p:nvPr/>
          </p:nvSpPr>
          <p:spPr bwMode="auto">
            <a:xfrm flipV="1">
              <a:off x="223" y="2511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1" name="Line 63"/>
            <p:cNvSpPr>
              <a:spLocks noChangeShapeType="1"/>
            </p:cNvSpPr>
            <p:nvPr/>
          </p:nvSpPr>
          <p:spPr bwMode="auto">
            <a:xfrm flipV="1">
              <a:off x="223" y="2399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2" name="Line 64"/>
            <p:cNvSpPr>
              <a:spLocks noChangeShapeType="1"/>
            </p:cNvSpPr>
            <p:nvPr/>
          </p:nvSpPr>
          <p:spPr bwMode="auto">
            <a:xfrm flipV="1">
              <a:off x="223" y="2287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3" name="Line 65"/>
            <p:cNvSpPr>
              <a:spLocks noChangeShapeType="1"/>
            </p:cNvSpPr>
            <p:nvPr/>
          </p:nvSpPr>
          <p:spPr bwMode="auto">
            <a:xfrm flipV="1">
              <a:off x="223" y="2175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4" name="Line 66"/>
            <p:cNvSpPr>
              <a:spLocks noChangeShapeType="1"/>
            </p:cNvSpPr>
            <p:nvPr/>
          </p:nvSpPr>
          <p:spPr bwMode="auto">
            <a:xfrm flipV="1">
              <a:off x="223" y="2063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5" name="Line 67"/>
            <p:cNvSpPr>
              <a:spLocks noChangeShapeType="1"/>
            </p:cNvSpPr>
            <p:nvPr/>
          </p:nvSpPr>
          <p:spPr bwMode="auto">
            <a:xfrm flipV="1">
              <a:off x="223" y="1950"/>
              <a:ext cx="1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6" name="Line 68"/>
            <p:cNvSpPr>
              <a:spLocks noChangeShapeType="1"/>
            </p:cNvSpPr>
            <p:nvPr/>
          </p:nvSpPr>
          <p:spPr bwMode="auto">
            <a:xfrm flipV="1">
              <a:off x="223" y="1838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7" name="Line 69"/>
            <p:cNvSpPr>
              <a:spLocks noChangeShapeType="1"/>
            </p:cNvSpPr>
            <p:nvPr/>
          </p:nvSpPr>
          <p:spPr bwMode="auto">
            <a:xfrm flipV="1">
              <a:off x="223" y="1726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8" name="Line 70"/>
            <p:cNvSpPr>
              <a:spLocks noChangeShapeType="1"/>
            </p:cNvSpPr>
            <p:nvPr/>
          </p:nvSpPr>
          <p:spPr bwMode="auto">
            <a:xfrm flipV="1">
              <a:off x="223" y="1614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69" name="Line 71"/>
            <p:cNvSpPr>
              <a:spLocks noChangeShapeType="1"/>
            </p:cNvSpPr>
            <p:nvPr/>
          </p:nvSpPr>
          <p:spPr bwMode="auto">
            <a:xfrm flipV="1">
              <a:off x="223" y="1502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0" name="Line 72"/>
            <p:cNvSpPr>
              <a:spLocks noChangeShapeType="1"/>
            </p:cNvSpPr>
            <p:nvPr/>
          </p:nvSpPr>
          <p:spPr bwMode="auto">
            <a:xfrm flipV="1">
              <a:off x="223" y="1390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1" name="Line 73"/>
            <p:cNvSpPr>
              <a:spLocks noChangeShapeType="1"/>
            </p:cNvSpPr>
            <p:nvPr/>
          </p:nvSpPr>
          <p:spPr bwMode="auto">
            <a:xfrm>
              <a:off x="1248" y="1430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2" name="Line 74"/>
            <p:cNvSpPr>
              <a:spLocks noChangeShapeType="1"/>
            </p:cNvSpPr>
            <p:nvPr/>
          </p:nvSpPr>
          <p:spPr bwMode="auto">
            <a:xfrm>
              <a:off x="1248" y="1542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3" name="Line 75"/>
            <p:cNvSpPr>
              <a:spLocks noChangeShapeType="1"/>
            </p:cNvSpPr>
            <p:nvPr/>
          </p:nvSpPr>
          <p:spPr bwMode="auto">
            <a:xfrm>
              <a:off x="1248" y="1654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4" name="Line 76"/>
            <p:cNvSpPr>
              <a:spLocks noChangeShapeType="1"/>
            </p:cNvSpPr>
            <p:nvPr/>
          </p:nvSpPr>
          <p:spPr bwMode="auto">
            <a:xfrm>
              <a:off x="1248" y="1766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5" name="Line 77"/>
            <p:cNvSpPr>
              <a:spLocks noChangeShapeType="1"/>
            </p:cNvSpPr>
            <p:nvPr/>
          </p:nvSpPr>
          <p:spPr bwMode="auto">
            <a:xfrm>
              <a:off x="1248" y="1878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6" name="Line 78"/>
            <p:cNvSpPr>
              <a:spLocks noChangeShapeType="1"/>
            </p:cNvSpPr>
            <p:nvPr/>
          </p:nvSpPr>
          <p:spPr bwMode="auto">
            <a:xfrm>
              <a:off x="1248" y="1990"/>
              <a:ext cx="1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7" name="Line 79"/>
            <p:cNvSpPr>
              <a:spLocks noChangeShapeType="1"/>
            </p:cNvSpPr>
            <p:nvPr/>
          </p:nvSpPr>
          <p:spPr bwMode="auto">
            <a:xfrm>
              <a:off x="1248" y="2103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8" name="Freeform 80"/>
            <p:cNvSpPr>
              <a:spLocks/>
            </p:cNvSpPr>
            <p:nvPr/>
          </p:nvSpPr>
          <p:spPr bwMode="auto">
            <a:xfrm>
              <a:off x="1248" y="2215"/>
              <a:ext cx="60" cy="20"/>
            </a:xfrm>
            <a:custGeom>
              <a:avLst/>
              <a:gdLst>
                <a:gd name="T0" fmla="*/ 0 w 60"/>
                <a:gd name="T1" fmla="*/ 0 h 20"/>
                <a:gd name="T2" fmla="*/ 0 w 60"/>
                <a:gd name="T3" fmla="*/ 20 h 20"/>
                <a:gd name="T4" fmla="*/ 60 w 60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0">
                  <a:moveTo>
                    <a:pt x="0" y="0"/>
                  </a:moveTo>
                  <a:lnTo>
                    <a:pt x="0" y="20"/>
                  </a:lnTo>
                  <a:lnTo>
                    <a:pt x="60" y="2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79" name="Line 81"/>
            <p:cNvSpPr>
              <a:spLocks noChangeShapeType="1"/>
            </p:cNvSpPr>
            <p:nvPr/>
          </p:nvSpPr>
          <p:spPr bwMode="auto">
            <a:xfrm>
              <a:off x="1340" y="2235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0" name="Line 82"/>
            <p:cNvSpPr>
              <a:spLocks noChangeShapeType="1"/>
            </p:cNvSpPr>
            <p:nvPr/>
          </p:nvSpPr>
          <p:spPr bwMode="auto">
            <a:xfrm>
              <a:off x="3070" y="1434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1" name="Line 83"/>
            <p:cNvSpPr>
              <a:spLocks noChangeShapeType="1"/>
            </p:cNvSpPr>
            <p:nvPr/>
          </p:nvSpPr>
          <p:spPr bwMode="auto">
            <a:xfrm>
              <a:off x="3070" y="1546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2" name="Line 84"/>
            <p:cNvSpPr>
              <a:spLocks noChangeShapeType="1"/>
            </p:cNvSpPr>
            <p:nvPr/>
          </p:nvSpPr>
          <p:spPr bwMode="auto">
            <a:xfrm>
              <a:off x="3070" y="1658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3" name="Line 85"/>
            <p:cNvSpPr>
              <a:spLocks noChangeShapeType="1"/>
            </p:cNvSpPr>
            <p:nvPr/>
          </p:nvSpPr>
          <p:spPr bwMode="auto">
            <a:xfrm>
              <a:off x="3070" y="1770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4" name="Line 86"/>
            <p:cNvSpPr>
              <a:spLocks noChangeShapeType="1"/>
            </p:cNvSpPr>
            <p:nvPr/>
          </p:nvSpPr>
          <p:spPr bwMode="auto">
            <a:xfrm>
              <a:off x="3070" y="1882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5" name="Line 87"/>
            <p:cNvSpPr>
              <a:spLocks noChangeShapeType="1"/>
            </p:cNvSpPr>
            <p:nvPr/>
          </p:nvSpPr>
          <p:spPr bwMode="auto">
            <a:xfrm>
              <a:off x="3070" y="1994"/>
              <a:ext cx="1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6" name="Line 88"/>
            <p:cNvSpPr>
              <a:spLocks noChangeShapeType="1"/>
            </p:cNvSpPr>
            <p:nvPr/>
          </p:nvSpPr>
          <p:spPr bwMode="auto">
            <a:xfrm>
              <a:off x="3070" y="2107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7" name="Freeform 89"/>
            <p:cNvSpPr>
              <a:spLocks/>
            </p:cNvSpPr>
            <p:nvPr/>
          </p:nvSpPr>
          <p:spPr bwMode="auto">
            <a:xfrm>
              <a:off x="3070" y="2219"/>
              <a:ext cx="60" cy="16"/>
            </a:xfrm>
            <a:custGeom>
              <a:avLst/>
              <a:gdLst>
                <a:gd name="T0" fmla="*/ 0 w 60"/>
                <a:gd name="T1" fmla="*/ 0 h 16"/>
                <a:gd name="T2" fmla="*/ 0 w 60"/>
                <a:gd name="T3" fmla="*/ 16 h 16"/>
                <a:gd name="T4" fmla="*/ 60 w 60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6">
                  <a:moveTo>
                    <a:pt x="0" y="0"/>
                  </a:moveTo>
                  <a:lnTo>
                    <a:pt x="0" y="16"/>
                  </a:lnTo>
                  <a:lnTo>
                    <a:pt x="60" y="16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8" name="Line 90"/>
            <p:cNvSpPr>
              <a:spLocks noChangeShapeType="1"/>
            </p:cNvSpPr>
            <p:nvPr/>
          </p:nvSpPr>
          <p:spPr bwMode="auto">
            <a:xfrm>
              <a:off x="3947" y="2235"/>
              <a:ext cx="16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89" name="Line 91"/>
            <p:cNvSpPr>
              <a:spLocks noChangeShapeType="1"/>
            </p:cNvSpPr>
            <p:nvPr/>
          </p:nvSpPr>
          <p:spPr bwMode="auto">
            <a:xfrm>
              <a:off x="4059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0" name="Line 92"/>
            <p:cNvSpPr>
              <a:spLocks noChangeShapeType="1"/>
            </p:cNvSpPr>
            <p:nvPr/>
          </p:nvSpPr>
          <p:spPr bwMode="auto">
            <a:xfrm>
              <a:off x="4171" y="861"/>
              <a:ext cx="81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1" name="Line 93"/>
            <p:cNvSpPr>
              <a:spLocks noChangeShapeType="1"/>
            </p:cNvSpPr>
            <p:nvPr/>
          </p:nvSpPr>
          <p:spPr bwMode="auto">
            <a:xfrm>
              <a:off x="4284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2" name="Line 94"/>
            <p:cNvSpPr>
              <a:spLocks noChangeShapeType="1"/>
            </p:cNvSpPr>
            <p:nvPr/>
          </p:nvSpPr>
          <p:spPr bwMode="auto">
            <a:xfrm>
              <a:off x="4396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3" name="Freeform 95"/>
            <p:cNvSpPr>
              <a:spLocks/>
            </p:cNvSpPr>
            <p:nvPr/>
          </p:nvSpPr>
          <p:spPr bwMode="auto">
            <a:xfrm>
              <a:off x="4508" y="861"/>
              <a:ext cx="8" cy="72"/>
            </a:xfrm>
            <a:custGeom>
              <a:avLst/>
              <a:gdLst>
                <a:gd name="T0" fmla="*/ 0 w 8"/>
                <a:gd name="T1" fmla="*/ 0 h 72"/>
                <a:gd name="T2" fmla="*/ 8 w 8"/>
                <a:gd name="T3" fmla="*/ 0 h 72"/>
                <a:gd name="T4" fmla="*/ 8 w 8"/>
                <a:gd name="T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2">
                  <a:moveTo>
                    <a:pt x="0" y="0"/>
                  </a:moveTo>
                  <a:lnTo>
                    <a:pt x="8" y="0"/>
                  </a:lnTo>
                  <a:lnTo>
                    <a:pt x="8" y="7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4" name="Line 96"/>
            <p:cNvSpPr>
              <a:spLocks noChangeShapeType="1"/>
            </p:cNvSpPr>
            <p:nvPr/>
          </p:nvSpPr>
          <p:spPr bwMode="auto">
            <a:xfrm>
              <a:off x="4516" y="965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5" name="Line 97"/>
            <p:cNvSpPr>
              <a:spLocks noChangeShapeType="1"/>
            </p:cNvSpPr>
            <p:nvPr/>
          </p:nvSpPr>
          <p:spPr bwMode="auto">
            <a:xfrm>
              <a:off x="4516" y="1077"/>
              <a:ext cx="1" cy="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6" name="Line 98"/>
            <p:cNvSpPr>
              <a:spLocks noChangeShapeType="1"/>
            </p:cNvSpPr>
            <p:nvPr/>
          </p:nvSpPr>
          <p:spPr bwMode="auto">
            <a:xfrm>
              <a:off x="3887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7" name="Line 99"/>
            <p:cNvSpPr>
              <a:spLocks noChangeShapeType="1"/>
            </p:cNvSpPr>
            <p:nvPr/>
          </p:nvSpPr>
          <p:spPr bwMode="auto">
            <a:xfrm flipV="1">
              <a:off x="2646" y="1005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8" name="Line 100"/>
            <p:cNvSpPr>
              <a:spLocks noChangeShapeType="1"/>
            </p:cNvSpPr>
            <p:nvPr/>
          </p:nvSpPr>
          <p:spPr bwMode="auto">
            <a:xfrm flipV="1">
              <a:off x="2646" y="893"/>
              <a:ext cx="1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99" name="Line 101"/>
            <p:cNvSpPr>
              <a:spLocks noChangeShapeType="1"/>
            </p:cNvSpPr>
            <p:nvPr/>
          </p:nvSpPr>
          <p:spPr bwMode="auto">
            <a:xfrm>
              <a:off x="2646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0" name="Line 102"/>
            <p:cNvSpPr>
              <a:spLocks noChangeShapeType="1"/>
            </p:cNvSpPr>
            <p:nvPr/>
          </p:nvSpPr>
          <p:spPr bwMode="auto">
            <a:xfrm>
              <a:off x="2758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1" name="Line 103"/>
            <p:cNvSpPr>
              <a:spLocks noChangeShapeType="1"/>
            </p:cNvSpPr>
            <p:nvPr/>
          </p:nvSpPr>
          <p:spPr bwMode="auto">
            <a:xfrm>
              <a:off x="2870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2" name="Line 104"/>
            <p:cNvSpPr>
              <a:spLocks noChangeShapeType="1"/>
            </p:cNvSpPr>
            <p:nvPr/>
          </p:nvSpPr>
          <p:spPr bwMode="auto">
            <a:xfrm>
              <a:off x="2982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3" name="Line 105"/>
            <p:cNvSpPr>
              <a:spLocks noChangeShapeType="1"/>
            </p:cNvSpPr>
            <p:nvPr/>
          </p:nvSpPr>
          <p:spPr bwMode="auto">
            <a:xfrm>
              <a:off x="3094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4" name="Line 106"/>
            <p:cNvSpPr>
              <a:spLocks noChangeShapeType="1"/>
            </p:cNvSpPr>
            <p:nvPr/>
          </p:nvSpPr>
          <p:spPr bwMode="auto">
            <a:xfrm>
              <a:off x="4011" y="1426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5" name="Line 107"/>
            <p:cNvSpPr>
              <a:spLocks noChangeShapeType="1"/>
            </p:cNvSpPr>
            <p:nvPr/>
          </p:nvSpPr>
          <p:spPr bwMode="auto">
            <a:xfrm>
              <a:off x="4011" y="1554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6" name="Line 108"/>
            <p:cNvSpPr>
              <a:spLocks noChangeShapeType="1"/>
            </p:cNvSpPr>
            <p:nvPr/>
          </p:nvSpPr>
          <p:spPr bwMode="auto">
            <a:xfrm>
              <a:off x="4011" y="1682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7" name="Line 109"/>
            <p:cNvSpPr>
              <a:spLocks noChangeShapeType="1"/>
            </p:cNvSpPr>
            <p:nvPr/>
          </p:nvSpPr>
          <p:spPr bwMode="auto">
            <a:xfrm>
              <a:off x="4011" y="1810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8" name="Line 110"/>
            <p:cNvSpPr>
              <a:spLocks noChangeShapeType="1"/>
            </p:cNvSpPr>
            <p:nvPr/>
          </p:nvSpPr>
          <p:spPr bwMode="auto">
            <a:xfrm>
              <a:off x="4011" y="1938"/>
              <a:ext cx="1" cy="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09" name="Line 111"/>
            <p:cNvSpPr>
              <a:spLocks noChangeShapeType="1"/>
            </p:cNvSpPr>
            <p:nvPr/>
          </p:nvSpPr>
          <p:spPr bwMode="auto">
            <a:xfrm>
              <a:off x="4011" y="2067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0" name="Line 112"/>
            <p:cNvSpPr>
              <a:spLocks noChangeShapeType="1"/>
            </p:cNvSpPr>
            <p:nvPr/>
          </p:nvSpPr>
          <p:spPr bwMode="auto">
            <a:xfrm>
              <a:off x="4011" y="2195"/>
              <a:ext cx="1" cy="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1" name="Line 113"/>
            <p:cNvSpPr>
              <a:spLocks noChangeShapeType="1"/>
            </p:cNvSpPr>
            <p:nvPr/>
          </p:nvSpPr>
          <p:spPr bwMode="auto">
            <a:xfrm>
              <a:off x="4011" y="617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2" name="Line 114"/>
            <p:cNvSpPr>
              <a:spLocks noChangeShapeType="1"/>
            </p:cNvSpPr>
            <p:nvPr/>
          </p:nvSpPr>
          <p:spPr bwMode="auto">
            <a:xfrm>
              <a:off x="4011" y="745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3" name="Line 115"/>
            <p:cNvSpPr>
              <a:spLocks noChangeShapeType="1"/>
            </p:cNvSpPr>
            <p:nvPr/>
          </p:nvSpPr>
          <p:spPr bwMode="auto">
            <a:xfrm>
              <a:off x="4011" y="873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4" name="Line 116"/>
            <p:cNvSpPr>
              <a:spLocks noChangeShapeType="1"/>
            </p:cNvSpPr>
            <p:nvPr/>
          </p:nvSpPr>
          <p:spPr bwMode="auto">
            <a:xfrm>
              <a:off x="4011" y="1001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5" name="Line 117"/>
            <p:cNvSpPr>
              <a:spLocks noChangeShapeType="1"/>
            </p:cNvSpPr>
            <p:nvPr/>
          </p:nvSpPr>
          <p:spPr bwMode="auto">
            <a:xfrm>
              <a:off x="4011" y="1129"/>
              <a:ext cx="1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6" name="Line 118"/>
            <p:cNvSpPr>
              <a:spLocks noChangeShapeType="1"/>
            </p:cNvSpPr>
            <p:nvPr/>
          </p:nvSpPr>
          <p:spPr bwMode="auto">
            <a:xfrm>
              <a:off x="4011" y="1258"/>
              <a:ext cx="1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7" name="Line 119"/>
            <p:cNvSpPr>
              <a:spLocks noChangeShapeType="1"/>
            </p:cNvSpPr>
            <p:nvPr/>
          </p:nvSpPr>
          <p:spPr bwMode="auto">
            <a:xfrm>
              <a:off x="2209" y="805"/>
              <a:ext cx="1" cy="5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8" name="Freeform 120"/>
            <p:cNvSpPr>
              <a:spLocks/>
            </p:cNvSpPr>
            <p:nvPr/>
          </p:nvSpPr>
          <p:spPr bwMode="auto">
            <a:xfrm>
              <a:off x="315" y="1025"/>
              <a:ext cx="349" cy="637"/>
            </a:xfrm>
            <a:custGeom>
              <a:avLst/>
              <a:gdLst>
                <a:gd name="T0" fmla="*/ 0 w 349"/>
                <a:gd name="T1" fmla="*/ 637 h 637"/>
                <a:gd name="T2" fmla="*/ 0 w 349"/>
                <a:gd name="T3" fmla="*/ 637 h 637"/>
                <a:gd name="T4" fmla="*/ 12 w 349"/>
                <a:gd name="T5" fmla="*/ 513 h 637"/>
                <a:gd name="T6" fmla="*/ 32 w 349"/>
                <a:gd name="T7" fmla="*/ 417 h 637"/>
                <a:gd name="T8" fmla="*/ 52 w 349"/>
                <a:gd name="T9" fmla="*/ 337 h 637"/>
                <a:gd name="T10" fmla="*/ 76 w 349"/>
                <a:gd name="T11" fmla="*/ 273 h 637"/>
                <a:gd name="T12" fmla="*/ 76 w 349"/>
                <a:gd name="T13" fmla="*/ 273 h 637"/>
                <a:gd name="T14" fmla="*/ 88 w 349"/>
                <a:gd name="T15" fmla="*/ 241 h 637"/>
                <a:gd name="T16" fmla="*/ 104 w 349"/>
                <a:gd name="T17" fmla="*/ 208 h 637"/>
                <a:gd name="T18" fmla="*/ 116 w 349"/>
                <a:gd name="T19" fmla="*/ 188 h 637"/>
                <a:gd name="T20" fmla="*/ 132 w 349"/>
                <a:gd name="T21" fmla="*/ 168 h 637"/>
                <a:gd name="T22" fmla="*/ 148 w 349"/>
                <a:gd name="T23" fmla="*/ 156 h 637"/>
                <a:gd name="T24" fmla="*/ 164 w 349"/>
                <a:gd name="T25" fmla="*/ 148 h 637"/>
                <a:gd name="T26" fmla="*/ 176 w 349"/>
                <a:gd name="T27" fmla="*/ 140 h 637"/>
                <a:gd name="T28" fmla="*/ 192 w 349"/>
                <a:gd name="T29" fmla="*/ 140 h 637"/>
                <a:gd name="T30" fmla="*/ 192 w 349"/>
                <a:gd name="T31" fmla="*/ 140 h 637"/>
                <a:gd name="T32" fmla="*/ 256 w 349"/>
                <a:gd name="T33" fmla="*/ 116 h 637"/>
                <a:gd name="T34" fmla="*/ 296 w 349"/>
                <a:gd name="T35" fmla="*/ 92 h 637"/>
                <a:gd name="T36" fmla="*/ 324 w 349"/>
                <a:gd name="T37" fmla="*/ 76 h 637"/>
                <a:gd name="T38" fmla="*/ 340 w 349"/>
                <a:gd name="T39" fmla="*/ 60 h 637"/>
                <a:gd name="T40" fmla="*/ 345 w 349"/>
                <a:gd name="T41" fmla="*/ 48 h 637"/>
                <a:gd name="T42" fmla="*/ 349 w 349"/>
                <a:gd name="T43" fmla="*/ 32 h 637"/>
                <a:gd name="T44" fmla="*/ 345 w 349"/>
                <a:gd name="T45" fmla="*/ 16 h 637"/>
                <a:gd name="T46" fmla="*/ 345 w 349"/>
                <a:gd name="T47" fmla="*/ 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9" h="637">
                  <a:moveTo>
                    <a:pt x="0" y="637"/>
                  </a:moveTo>
                  <a:lnTo>
                    <a:pt x="0" y="637"/>
                  </a:lnTo>
                  <a:lnTo>
                    <a:pt x="12" y="513"/>
                  </a:lnTo>
                  <a:lnTo>
                    <a:pt x="32" y="417"/>
                  </a:lnTo>
                  <a:lnTo>
                    <a:pt x="52" y="337"/>
                  </a:lnTo>
                  <a:lnTo>
                    <a:pt x="76" y="273"/>
                  </a:lnTo>
                  <a:lnTo>
                    <a:pt x="76" y="273"/>
                  </a:lnTo>
                  <a:lnTo>
                    <a:pt x="88" y="241"/>
                  </a:lnTo>
                  <a:lnTo>
                    <a:pt x="104" y="208"/>
                  </a:lnTo>
                  <a:lnTo>
                    <a:pt x="116" y="188"/>
                  </a:lnTo>
                  <a:lnTo>
                    <a:pt x="132" y="168"/>
                  </a:lnTo>
                  <a:lnTo>
                    <a:pt x="148" y="156"/>
                  </a:lnTo>
                  <a:lnTo>
                    <a:pt x="164" y="148"/>
                  </a:lnTo>
                  <a:lnTo>
                    <a:pt x="176" y="140"/>
                  </a:lnTo>
                  <a:lnTo>
                    <a:pt x="192" y="140"/>
                  </a:lnTo>
                  <a:lnTo>
                    <a:pt x="192" y="140"/>
                  </a:lnTo>
                  <a:lnTo>
                    <a:pt x="256" y="116"/>
                  </a:lnTo>
                  <a:lnTo>
                    <a:pt x="296" y="92"/>
                  </a:lnTo>
                  <a:lnTo>
                    <a:pt x="324" y="76"/>
                  </a:lnTo>
                  <a:lnTo>
                    <a:pt x="340" y="60"/>
                  </a:lnTo>
                  <a:lnTo>
                    <a:pt x="345" y="48"/>
                  </a:lnTo>
                  <a:lnTo>
                    <a:pt x="349" y="32"/>
                  </a:lnTo>
                  <a:lnTo>
                    <a:pt x="345" y="16"/>
                  </a:lnTo>
                  <a:lnTo>
                    <a:pt x="345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19" name="Freeform 121"/>
            <p:cNvSpPr>
              <a:spLocks/>
            </p:cNvSpPr>
            <p:nvPr/>
          </p:nvSpPr>
          <p:spPr bwMode="auto">
            <a:xfrm>
              <a:off x="423" y="1538"/>
              <a:ext cx="92" cy="224"/>
            </a:xfrm>
            <a:custGeom>
              <a:avLst/>
              <a:gdLst>
                <a:gd name="T0" fmla="*/ 92 w 92"/>
                <a:gd name="T1" fmla="*/ 224 h 224"/>
                <a:gd name="T2" fmla="*/ 92 w 92"/>
                <a:gd name="T3" fmla="*/ 224 h 224"/>
                <a:gd name="T4" fmla="*/ 92 w 92"/>
                <a:gd name="T5" fmla="*/ 164 h 224"/>
                <a:gd name="T6" fmla="*/ 84 w 92"/>
                <a:gd name="T7" fmla="*/ 108 h 224"/>
                <a:gd name="T8" fmla="*/ 76 w 92"/>
                <a:gd name="T9" fmla="*/ 56 h 224"/>
                <a:gd name="T10" fmla="*/ 60 w 92"/>
                <a:gd name="T11" fmla="*/ 0 h 224"/>
                <a:gd name="T12" fmla="*/ 60 w 92"/>
                <a:gd name="T13" fmla="*/ 0 h 224"/>
                <a:gd name="T14" fmla="*/ 52 w 92"/>
                <a:gd name="T15" fmla="*/ 24 h 224"/>
                <a:gd name="T16" fmla="*/ 36 w 92"/>
                <a:gd name="T17" fmla="*/ 52 h 224"/>
                <a:gd name="T18" fmla="*/ 20 w 92"/>
                <a:gd name="T19" fmla="*/ 92 h 224"/>
                <a:gd name="T20" fmla="*/ 0 w 92"/>
                <a:gd name="T21" fmla="*/ 15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224">
                  <a:moveTo>
                    <a:pt x="92" y="224"/>
                  </a:moveTo>
                  <a:lnTo>
                    <a:pt x="92" y="224"/>
                  </a:lnTo>
                  <a:lnTo>
                    <a:pt x="92" y="164"/>
                  </a:lnTo>
                  <a:lnTo>
                    <a:pt x="84" y="108"/>
                  </a:lnTo>
                  <a:lnTo>
                    <a:pt x="76" y="56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52" y="24"/>
                  </a:lnTo>
                  <a:lnTo>
                    <a:pt x="36" y="52"/>
                  </a:lnTo>
                  <a:lnTo>
                    <a:pt x="20" y="92"/>
                  </a:lnTo>
                  <a:lnTo>
                    <a:pt x="0" y="15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0" name="Freeform 122"/>
            <p:cNvSpPr>
              <a:spLocks/>
            </p:cNvSpPr>
            <p:nvPr/>
          </p:nvSpPr>
          <p:spPr bwMode="auto">
            <a:xfrm>
              <a:off x="932" y="1538"/>
              <a:ext cx="92" cy="224"/>
            </a:xfrm>
            <a:custGeom>
              <a:avLst/>
              <a:gdLst>
                <a:gd name="T0" fmla="*/ 92 w 92"/>
                <a:gd name="T1" fmla="*/ 152 h 224"/>
                <a:gd name="T2" fmla="*/ 92 w 92"/>
                <a:gd name="T3" fmla="*/ 152 h 224"/>
                <a:gd name="T4" fmla="*/ 72 w 92"/>
                <a:gd name="T5" fmla="*/ 92 h 224"/>
                <a:gd name="T6" fmla="*/ 56 w 92"/>
                <a:gd name="T7" fmla="*/ 52 h 224"/>
                <a:gd name="T8" fmla="*/ 40 w 92"/>
                <a:gd name="T9" fmla="*/ 24 h 224"/>
                <a:gd name="T10" fmla="*/ 32 w 92"/>
                <a:gd name="T11" fmla="*/ 0 h 224"/>
                <a:gd name="T12" fmla="*/ 32 w 92"/>
                <a:gd name="T13" fmla="*/ 0 h 224"/>
                <a:gd name="T14" fmla="*/ 16 w 92"/>
                <a:gd name="T15" fmla="*/ 56 h 224"/>
                <a:gd name="T16" fmla="*/ 8 w 92"/>
                <a:gd name="T17" fmla="*/ 108 h 224"/>
                <a:gd name="T18" fmla="*/ 0 w 92"/>
                <a:gd name="T19" fmla="*/ 164 h 224"/>
                <a:gd name="T20" fmla="*/ 0 w 92"/>
                <a:gd name="T21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224">
                  <a:moveTo>
                    <a:pt x="92" y="152"/>
                  </a:moveTo>
                  <a:lnTo>
                    <a:pt x="92" y="152"/>
                  </a:lnTo>
                  <a:lnTo>
                    <a:pt x="72" y="92"/>
                  </a:lnTo>
                  <a:lnTo>
                    <a:pt x="56" y="52"/>
                  </a:lnTo>
                  <a:lnTo>
                    <a:pt x="40" y="24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6" y="56"/>
                  </a:lnTo>
                  <a:lnTo>
                    <a:pt x="8" y="108"/>
                  </a:lnTo>
                  <a:lnTo>
                    <a:pt x="0" y="164"/>
                  </a:lnTo>
                  <a:lnTo>
                    <a:pt x="0" y="224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1" name="Freeform 123"/>
            <p:cNvSpPr>
              <a:spLocks/>
            </p:cNvSpPr>
            <p:nvPr/>
          </p:nvSpPr>
          <p:spPr bwMode="auto">
            <a:xfrm>
              <a:off x="784" y="1025"/>
              <a:ext cx="348" cy="637"/>
            </a:xfrm>
            <a:custGeom>
              <a:avLst/>
              <a:gdLst>
                <a:gd name="T0" fmla="*/ 4 w 348"/>
                <a:gd name="T1" fmla="*/ 0 h 637"/>
                <a:gd name="T2" fmla="*/ 4 w 348"/>
                <a:gd name="T3" fmla="*/ 0 h 637"/>
                <a:gd name="T4" fmla="*/ 4 w 348"/>
                <a:gd name="T5" fmla="*/ 16 h 637"/>
                <a:gd name="T6" fmla="*/ 0 w 348"/>
                <a:gd name="T7" fmla="*/ 32 h 637"/>
                <a:gd name="T8" fmla="*/ 4 w 348"/>
                <a:gd name="T9" fmla="*/ 48 h 637"/>
                <a:gd name="T10" fmla="*/ 8 w 348"/>
                <a:gd name="T11" fmla="*/ 60 h 637"/>
                <a:gd name="T12" fmla="*/ 24 w 348"/>
                <a:gd name="T13" fmla="*/ 76 h 637"/>
                <a:gd name="T14" fmla="*/ 52 w 348"/>
                <a:gd name="T15" fmla="*/ 92 h 637"/>
                <a:gd name="T16" fmla="*/ 96 w 348"/>
                <a:gd name="T17" fmla="*/ 116 h 637"/>
                <a:gd name="T18" fmla="*/ 156 w 348"/>
                <a:gd name="T19" fmla="*/ 140 h 637"/>
                <a:gd name="T20" fmla="*/ 156 w 348"/>
                <a:gd name="T21" fmla="*/ 140 h 637"/>
                <a:gd name="T22" fmla="*/ 172 w 348"/>
                <a:gd name="T23" fmla="*/ 140 h 637"/>
                <a:gd name="T24" fmla="*/ 184 w 348"/>
                <a:gd name="T25" fmla="*/ 148 h 637"/>
                <a:gd name="T26" fmla="*/ 200 w 348"/>
                <a:gd name="T27" fmla="*/ 156 h 637"/>
                <a:gd name="T28" fmla="*/ 216 w 348"/>
                <a:gd name="T29" fmla="*/ 168 h 637"/>
                <a:gd name="T30" fmla="*/ 232 w 348"/>
                <a:gd name="T31" fmla="*/ 188 h 637"/>
                <a:gd name="T32" fmla="*/ 248 w 348"/>
                <a:gd name="T33" fmla="*/ 208 h 637"/>
                <a:gd name="T34" fmla="*/ 260 w 348"/>
                <a:gd name="T35" fmla="*/ 241 h 637"/>
                <a:gd name="T36" fmla="*/ 272 w 348"/>
                <a:gd name="T37" fmla="*/ 273 h 637"/>
                <a:gd name="T38" fmla="*/ 272 w 348"/>
                <a:gd name="T39" fmla="*/ 273 h 637"/>
                <a:gd name="T40" fmla="*/ 296 w 348"/>
                <a:gd name="T41" fmla="*/ 337 h 637"/>
                <a:gd name="T42" fmla="*/ 320 w 348"/>
                <a:gd name="T43" fmla="*/ 417 h 637"/>
                <a:gd name="T44" fmla="*/ 336 w 348"/>
                <a:gd name="T45" fmla="*/ 513 h 637"/>
                <a:gd name="T46" fmla="*/ 348 w 348"/>
                <a:gd name="T47" fmla="*/ 63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8" h="637">
                  <a:moveTo>
                    <a:pt x="4" y="0"/>
                  </a:moveTo>
                  <a:lnTo>
                    <a:pt x="4" y="0"/>
                  </a:lnTo>
                  <a:lnTo>
                    <a:pt x="4" y="16"/>
                  </a:lnTo>
                  <a:lnTo>
                    <a:pt x="0" y="32"/>
                  </a:lnTo>
                  <a:lnTo>
                    <a:pt x="4" y="48"/>
                  </a:lnTo>
                  <a:lnTo>
                    <a:pt x="8" y="60"/>
                  </a:lnTo>
                  <a:lnTo>
                    <a:pt x="24" y="76"/>
                  </a:lnTo>
                  <a:lnTo>
                    <a:pt x="52" y="92"/>
                  </a:lnTo>
                  <a:lnTo>
                    <a:pt x="96" y="116"/>
                  </a:lnTo>
                  <a:lnTo>
                    <a:pt x="156" y="140"/>
                  </a:lnTo>
                  <a:lnTo>
                    <a:pt x="156" y="140"/>
                  </a:lnTo>
                  <a:lnTo>
                    <a:pt x="172" y="140"/>
                  </a:lnTo>
                  <a:lnTo>
                    <a:pt x="184" y="148"/>
                  </a:lnTo>
                  <a:lnTo>
                    <a:pt x="200" y="156"/>
                  </a:lnTo>
                  <a:lnTo>
                    <a:pt x="216" y="168"/>
                  </a:lnTo>
                  <a:lnTo>
                    <a:pt x="232" y="188"/>
                  </a:lnTo>
                  <a:lnTo>
                    <a:pt x="248" y="208"/>
                  </a:lnTo>
                  <a:lnTo>
                    <a:pt x="260" y="241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96" y="337"/>
                  </a:lnTo>
                  <a:lnTo>
                    <a:pt x="320" y="417"/>
                  </a:lnTo>
                  <a:lnTo>
                    <a:pt x="336" y="513"/>
                  </a:lnTo>
                  <a:lnTo>
                    <a:pt x="348" y="63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2" name="Freeform 124"/>
            <p:cNvSpPr>
              <a:spLocks/>
            </p:cNvSpPr>
            <p:nvPr/>
          </p:nvSpPr>
          <p:spPr bwMode="auto">
            <a:xfrm>
              <a:off x="475" y="1350"/>
              <a:ext cx="8" cy="188"/>
            </a:xfrm>
            <a:custGeom>
              <a:avLst/>
              <a:gdLst>
                <a:gd name="T0" fmla="*/ 0 w 8"/>
                <a:gd name="T1" fmla="*/ 0 h 188"/>
                <a:gd name="T2" fmla="*/ 0 w 8"/>
                <a:gd name="T3" fmla="*/ 0 h 188"/>
                <a:gd name="T4" fmla="*/ 8 w 8"/>
                <a:gd name="T5" fmla="*/ 36 h 188"/>
                <a:gd name="T6" fmla="*/ 8 w 8"/>
                <a:gd name="T7" fmla="*/ 72 h 188"/>
                <a:gd name="T8" fmla="*/ 8 w 8"/>
                <a:gd name="T9" fmla="*/ 72 h 188"/>
                <a:gd name="T10" fmla="*/ 4 w 8"/>
                <a:gd name="T11" fmla="*/ 132 h 188"/>
                <a:gd name="T12" fmla="*/ 4 w 8"/>
                <a:gd name="T13" fmla="*/ 164 h 188"/>
                <a:gd name="T14" fmla="*/ 8 w 8"/>
                <a:gd name="T1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88">
                  <a:moveTo>
                    <a:pt x="0" y="0"/>
                  </a:moveTo>
                  <a:lnTo>
                    <a:pt x="0" y="0"/>
                  </a:lnTo>
                  <a:lnTo>
                    <a:pt x="8" y="36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4" y="132"/>
                  </a:lnTo>
                  <a:lnTo>
                    <a:pt x="4" y="164"/>
                  </a:lnTo>
                  <a:lnTo>
                    <a:pt x="8" y="188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3" name="Freeform 125"/>
            <p:cNvSpPr>
              <a:spLocks/>
            </p:cNvSpPr>
            <p:nvPr/>
          </p:nvSpPr>
          <p:spPr bwMode="auto">
            <a:xfrm>
              <a:off x="964" y="1350"/>
              <a:ext cx="8" cy="188"/>
            </a:xfrm>
            <a:custGeom>
              <a:avLst/>
              <a:gdLst>
                <a:gd name="T0" fmla="*/ 8 w 8"/>
                <a:gd name="T1" fmla="*/ 0 h 188"/>
                <a:gd name="T2" fmla="*/ 8 w 8"/>
                <a:gd name="T3" fmla="*/ 0 h 188"/>
                <a:gd name="T4" fmla="*/ 0 w 8"/>
                <a:gd name="T5" fmla="*/ 36 h 188"/>
                <a:gd name="T6" fmla="*/ 0 w 8"/>
                <a:gd name="T7" fmla="*/ 72 h 188"/>
                <a:gd name="T8" fmla="*/ 0 w 8"/>
                <a:gd name="T9" fmla="*/ 72 h 188"/>
                <a:gd name="T10" fmla="*/ 4 w 8"/>
                <a:gd name="T11" fmla="*/ 132 h 188"/>
                <a:gd name="T12" fmla="*/ 4 w 8"/>
                <a:gd name="T13" fmla="*/ 164 h 188"/>
                <a:gd name="T14" fmla="*/ 0 w 8"/>
                <a:gd name="T1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88">
                  <a:moveTo>
                    <a:pt x="8" y="0"/>
                  </a:moveTo>
                  <a:lnTo>
                    <a:pt x="8" y="0"/>
                  </a:lnTo>
                  <a:lnTo>
                    <a:pt x="0" y="36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4" y="132"/>
                  </a:lnTo>
                  <a:lnTo>
                    <a:pt x="4" y="164"/>
                  </a:lnTo>
                  <a:lnTo>
                    <a:pt x="0" y="188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4" name="Freeform 126"/>
            <p:cNvSpPr>
              <a:spLocks/>
            </p:cNvSpPr>
            <p:nvPr/>
          </p:nvSpPr>
          <p:spPr bwMode="auto">
            <a:xfrm>
              <a:off x="591" y="681"/>
              <a:ext cx="265" cy="400"/>
            </a:xfrm>
            <a:custGeom>
              <a:avLst/>
              <a:gdLst>
                <a:gd name="T0" fmla="*/ 133 w 265"/>
                <a:gd name="T1" fmla="*/ 400 h 400"/>
                <a:gd name="T2" fmla="*/ 101 w 265"/>
                <a:gd name="T3" fmla="*/ 392 h 400"/>
                <a:gd name="T4" fmla="*/ 93 w 265"/>
                <a:gd name="T5" fmla="*/ 388 h 400"/>
                <a:gd name="T6" fmla="*/ 44 w 265"/>
                <a:gd name="T7" fmla="*/ 316 h 400"/>
                <a:gd name="T8" fmla="*/ 32 w 265"/>
                <a:gd name="T9" fmla="*/ 272 h 400"/>
                <a:gd name="T10" fmla="*/ 24 w 265"/>
                <a:gd name="T11" fmla="*/ 272 h 400"/>
                <a:gd name="T12" fmla="*/ 12 w 265"/>
                <a:gd name="T13" fmla="*/ 252 h 400"/>
                <a:gd name="T14" fmla="*/ 8 w 265"/>
                <a:gd name="T15" fmla="*/ 240 h 400"/>
                <a:gd name="T16" fmla="*/ 0 w 265"/>
                <a:gd name="T17" fmla="*/ 200 h 400"/>
                <a:gd name="T18" fmla="*/ 8 w 265"/>
                <a:gd name="T19" fmla="*/ 192 h 400"/>
                <a:gd name="T20" fmla="*/ 20 w 265"/>
                <a:gd name="T21" fmla="*/ 196 h 400"/>
                <a:gd name="T22" fmla="*/ 12 w 265"/>
                <a:gd name="T23" fmla="*/ 160 h 400"/>
                <a:gd name="T24" fmla="*/ 16 w 265"/>
                <a:gd name="T25" fmla="*/ 100 h 400"/>
                <a:gd name="T26" fmla="*/ 32 w 265"/>
                <a:gd name="T27" fmla="*/ 60 h 400"/>
                <a:gd name="T28" fmla="*/ 44 w 265"/>
                <a:gd name="T29" fmla="*/ 40 h 400"/>
                <a:gd name="T30" fmla="*/ 81 w 265"/>
                <a:gd name="T31" fmla="*/ 12 h 400"/>
                <a:gd name="T32" fmla="*/ 133 w 265"/>
                <a:gd name="T33" fmla="*/ 0 h 400"/>
                <a:gd name="T34" fmla="*/ 161 w 265"/>
                <a:gd name="T35" fmla="*/ 4 h 400"/>
                <a:gd name="T36" fmla="*/ 205 w 265"/>
                <a:gd name="T37" fmla="*/ 24 h 400"/>
                <a:gd name="T38" fmla="*/ 221 w 265"/>
                <a:gd name="T39" fmla="*/ 40 h 400"/>
                <a:gd name="T40" fmla="*/ 241 w 265"/>
                <a:gd name="T41" fmla="*/ 80 h 400"/>
                <a:gd name="T42" fmla="*/ 253 w 265"/>
                <a:gd name="T43" fmla="*/ 120 h 400"/>
                <a:gd name="T44" fmla="*/ 245 w 265"/>
                <a:gd name="T45" fmla="*/ 196 h 400"/>
                <a:gd name="T46" fmla="*/ 253 w 265"/>
                <a:gd name="T47" fmla="*/ 192 h 400"/>
                <a:gd name="T48" fmla="*/ 261 w 265"/>
                <a:gd name="T49" fmla="*/ 196 h 400"/>
                <a:gd name="T50" fmla="*/ 265 w 265"/>
                <a:gd name="T51" fmla="*/ 216 h 400"/>
                <a:gd name="T52" fmla="*/ 257 w 265"/>
                <a:gd name="T53" fmla="*/ 240 h 400"/>
                <a:gd name="T54" fmla="*/ 249 w 265"/>
                <a:gd name="T55" fmla="*/ 264 h 400"/>
                <a:gd name="T56" fmla="*/ 233 w 265"/>
                <a:gd name="T57" fmla="*/ 272 h 400"/>
                <a:gd name="T58" fmla="*/ 229 w 265"/>
                <a:gd name="T59" fmla="*/ 296 h 400"/>
                <a:gd name="T60" fmla="*/ 205 w 265"/>
                <a:gd name="T61" fmla="*/ 344 h 400"/>
                <a:gd name="T62" fmla="*/ 173 w 265"/>
                <a:gd name="T63" fmla="*/ 388 h 400"/>
                <a:gd name="T64" fmla="*/ 157 w 265"/>
                <a:gd name="T65" fmla="*/ 396 h 400"/>
                <a:gd name="T66" fmla="*/ 133 w 265"/>
                <a:gd name="T67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5" h="400">
                  <a:moveTo>
                    <a:pt x="133" y="400"/>
                  </a:moveTo>
                  <a:lnTo>
                    <a:pt x="133" y="400"/>
                  </a:lnTo>
                  <a:lnTo>
                    <a:pt x="113" y="396"/>
                  </a:lnTo>
                  <a:lnTo>
                    <a:pt x="101" y="392"/>
                  </a:lnTo>
                  <a:lnTo>
                    <a:pt x="93" y="388"/>
                  </a:lnTo>
                  <a:lnTo>
                    <a:pt x="93" y="388"/>
                  </a:lnTo>
                  <a:lnTo>
                    <a:pt x="60" y="344"/>
                  </a:lnTo>
                  <a:lnTo>
                    <a:pt x="44" y="316"/>
                  </a:lnTo>
                  <a:lnTo>
                    <a:pt x="36" y="296"/>
                  </a:lnTo>
                  <a:lnTo>
                    <a:pt x="32" y="272"/>
                  </a:lnTo>
                  <a:lnTo>
                    <a:pt x="32" y="272"/>
                  </a:lnTo>
                  <a:lnTo>
                    <a:pt x="24" y="272"/>
                  </a:lnTo>
                  <a:lnTo>
                    <a:pt x="16" y="264"/>
                  </a:lnTo>
                  <a:lnTo>
                    <a:pt x="12" y="252"/>
                  </a:lnTo>
                  <a:lnTo>
                    <a:pt x="8" y="240"/>
                  </a:lnTo>
                  <a:lnTo>
                    <a:pt x="8" y="240"/>
                  </a:lnTo>
                  <a:lnTo>
                    <a:pt x="0" y="216"/>
                  </a:lnTo>
                  <a:lnTo>
                    <a:pt x="0" y="200"/>
                  </a:lnTo>
                  <a:lnTo>
                    <a:pt x="4" y="196"/>
                  </a:lnTo>
                  <a:lnTo>
                    <a:pt x="8" y="192"/>
                  </a:lnTo>
                  <a:lnTo>
                    <a:pt x="16" y="192"/>
                  </a:lnTo>
                  <a:lnTo>
                    <a:pt x="20" y="196"/>
                  </a:lnTo>
                  <a:lnTo>
                    <a:pt x="20" y="196"/>
                  </a:lnTo>
                  <a:lnTo>
                    <a:pt x="12" y="160"/>
                  </a:lnTo>
                  <a:lnTo>
                    <a:pt x="12" y="120"/>
                  </a:lnTo>
                  <a:lnTo>
                    <a:pt x="16" y="100"/>
                  </a:lnTo>
                  <a:lnTo>
                    <a:pt x="24" y="80"/>
                  </a:lnTo>
                  <a:lnTo>
                    <a:pt x="32" y="6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60" y="24"/>
                  </a:lnTo>
                  <a:lnTo>
                    <a:pt x="81" y="12"/>
                  </a:lnTo>
                  <a:lnTo>
                    <a:pt x="105" y="4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61" y="4"/>
                  </a:lnTo>
                  <a:lnTo>
                    <a:pt x="185" y="12"/>
                  </a:lnTo>
                  <a:lnTo>
                    <a:pt x="205" y="24"/>
                  </a:lnTo>
                  <a:lnTo>
                    <a:pt x="221" y="40"/>
                  </a:lnTo>
                  <a:lnTo>
                    <a:pt x="221" y="40"/>
                  </a:lnTo>
                  <a:lnTo>
                    <a:pt x="233" y="60"/>
                  </a:lnTo>
                  <a:lnTo>
                    <a:pt x="241" y="80"/>
                  </a:lnTo>
                  <a:lnTo>
                    <a:pt x="249" y="100"/>
                  </a:lnTo>
                  <a:lnTo>
                    <a:pt x="253" y="120"/>
                  </a:lnTo>
                  <a:lnTo>
                    <a:pt x="253" y="160"/>
                  </a:lnTo>
                  <a:lnTo>
                    <a:pt x="245" y="196"/>
                  </a:lnTo>
                  <a:lnTo>
                    <a:pt x="245" y="196"/>
                  </a:lnTo>
                  <a:lnTo>
                    <a:pt x="253" y="192"/>
                  </a:lnTo>
                  <a:lnTo>
                    <a:pt x="257" y="192"/>
                  </a:lnTo>
                  <a:lnTo>
                    <a:pt x="261" y="196"/>
                  </a:lnTo>
                  <a:lnTo>
                    <a:pt x="265" y="200"/>
                  </a:lnTo>
                  <a:lnTo>
                    <a:pt x="265" y="216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3" y="252"/>
                  </a:lnTo>
                  <a:lnTo>
                    <a:pt x="249" y="264"/>
                  </a:lnTo>
                  <a:lnTo>
                    <a:pt x="241" y="272"/>
                  </a:lnTo>
                  <a:lnTo>
                    <a:pt x="233" y="272"/>
                  </a:lnTo>
                  <a:lnTo>
                    <a:pt x="233" y="272"/>
                  </a:lnTo>
                  <a:lnTo>
                    <a:pt x="229" y="296"/>
                  </a:lnTo>
                  <a:lnTo>
                    <a:pt x="225" y="316"/>
                  </a:lnTo>
                  <a:lnTo>
                    <a:pt x="205" y="344"/>
                  </a:lnTo>
                  <a:lnTo>
                    <a:pt x="173" y="388"/>
                  </a:lnTo>
                  <a:lnTo>
                    <a:pt x="173" y="388"/>
                  </a:lnTo>
                  <a:lnTo>
                    <a:pt x="165" y="392"/>
                  </a:lnTo>
                  <a:lnTo>
                    <a:pt x="157" y="396"/>
                  </a:lnTo>
                  <a:lnTo>
                    <a:pt x="133" y="400"/>
                  </a:lnTo>
                  <a:lnTo>
                    <a:pt x="133" y="40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5" name="Rectangle 127"/>
            <p:cNvSpPr>
              <a:spLocks noChangeArrowheads="1"/>
            </p:cNvSpPr>
            <p:nvPr/>
          </p:nvSpPr>
          <p:spPr bwMode="auto">
            <a:xfrm>
              <a:off x="1380" y="1141"/>
              <a:ext cx="697" cy="45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6" name="Rectangle 128"/>
            <p:cNvSpPr>
              <a:spLocks noChangeArrowheads="1"/>
            </p:cNvSpPr>
            <p:nvPr/>
          </p:nvSpPr>
          <p:spPr bwMode="auto">
            <a:xfrm>
              <a:off x="1380" y="2007"/>
              <a:ext cx="697" cy="46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7" name="Rectangle 129"/>
            <p:cNvSpPr>
              <a:spLocks noChangeArrowheads="1"/>
            </p:cNvSpPr>
            <p:nvPr/>
          </p:nvSpPr>
          <p:spPr bwMode="auto">
            <a:xfrm>
              <a:off x="447" y="2495"/>
              <a:ext cx="885" cy="695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8" name="Rectangle 130"/>
            <p:cNvSpPr>
              <a:spLocks noChangeArrowheads="1"/>
            </p:cNvSpPr>
            <p:nvPr/>
          </p:nvSpPr>
          <p:spPr bwMode="auto">
            <a:xfrm>
              <a:off x="2297" y="1141"/>
              <a:ext cx="693" cy="45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29" name="Rectangle 131"/>
            <p:cNvSpPr>
              <a:spLocks noChangeArrowheads="1"/>
            </p:cNvSpPr>
            <p:nvPr/>
          </p:nvSpPr>
          <p:spPr bwMode="auto">
            <a:xfrm>
              <a:off x="3194" y="1141"/>
              <a:ext cx="693" cy="45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0" name="Rectangle 132"/>
            <p:cNvSpPr>
              <a:spLocks noChangeArrowheads="1"/>
            </p:cNvSpPr>
            <p:nvPr/>
          </p:nvSpPr>
          <p:spPr bwMode="auto">
            <a:xfrm>
              <a:off x="439" y="1270"/>
              <a:ext cx="569" cy="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1" name="Rectangle 133"/>
            <p:cNvSpPr>
              <a:spLocks noChangeArrowheads="1"/>
            </p:cNvSpPr>
            <p:nvPr/>
          </p:nvSpPr>
          <p:spPr bwMode="auto">
            <a:xfrm>
              <a:off x="4167" y="1141"/>
              <a:ext cx="697" cy="45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2" name="Rectangle 134"/>
            <p:cNvSpPr>
              <a:spLocks noChangeArrowheads="1"/>
            </p:cNvSpPr>
            <p:nvPr/>
          </p:nvSpPr>
          <p:spPr bwMode="auto">
            <a:xfrm>
              <a:off x="3619" y="104"/>
              <a:ext cx="757" cy="45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3" name="Rectangle 135"/>
            <p:cNvSpPr>
              <a:spLocks noChangeArrowheads="1"/>
            </p:cNvSpPr>
            <p:nvPr/>
          </p:nvSpPr>
          <p:spPr bwMode="auto">
            <a:xfrm>
              <a:off x="3194" y="2007"/>
              <a:ext cx="693" cy="456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4" name="Rectangle 136"/>
            <p:cNvSpPr>
              <a:spLocks noChangeArrowheads="1"/>
            </p:cNvSpPr>
            <p:nvPr/>
          </p:nvSpPr>
          <p:spPr bwMode="auto">
            <a:xfrm>
              <a:off x="4167" y="2007"/>
              <a:ext cx="697" cy="456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5" name="Rectangle 137"/>
            <p:cNvSpPr>
              <a:spLocks noChangeArrowheads="1"/>
            </p:cNvSpPr>
            <p:nvPr/>
          </p:nvSpPr>
          <p:spPr bwMode="auto">
            <a:xfrm>
              <a:off x="5012" y="1069"/>
              <a:ext cx="57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Algılanabilir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çıkış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6" name="Rectangle 138"/>
            <p:cNvSpPr>
              <a:spLocks noChangeArrowheads="1"/>
            </p:cNvSpPr>
            <p:nvPr/>
          </p:nvSpPr>
          <p:spPr bwMode="auto">
            <a:xfrm>
              <a:off x="5012" y="1198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7" name="Rectangle 139"/>
            <p:cNvSpPr>
              <a:spLocks noChangeArrowheads="1"/>
            </p:cNvSpPr>
            <p:nvPr/>
          </p:nvSpPr>
          <p:spPr bwMode="auto">
            <a:xfrm>
              <a:off x="4242" y="1254"/>
              <a:ext cx="53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Çıkış göstergesi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8" name="Rectangle 140"/>
            <p:cNvSpPr>
              <a:spLocks noChangeArrowheads="1"/>
            </p:cNvSpPr>
            <p:nvPr/>
          </p:nvSpPr>
          <p:spPr bwMode="auto">
            <a:xfrm>
              <a:off x="4352" y="1362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39" name="Rectangle 141"/>
            <p:cNvSpPr>
              <a:spLocks noChangeArrowheads="1"/>
            </p:cNvSpPr>
            <p:nvPr/>
          </p:nvSpPr>
          <p:spPr bwMode="auto">
            <a:xfrm>
              <a:off x="3696" y="136"/>
              <a:ext cx="60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K</a:t>
              </a:r>
              <a:r>
                <a:rPr lang="en-US" sz="1400" dirty="0" err="1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ontrol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ve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Geri besleme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0" name="Rectangle 142"/>
            <p:cNvSpPr>
              <a:spLocks noChangeArrowheads="1"/>
            </p:cNvSpPr>
            <p:nvPr/>
          </p:nvSpPr>
          <p:spPr bwMode="auto">
            <a:xfrm>
              <a:off x="3791" y="264"/>
              <a:ext cx="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1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1" name="Rectangle 143"/>
            <p:cNvSpPr>
              <a:spLocks noChangeArrowheads="1"/>
            </p:cNvSpPr>
            <p:nvPr/>
          </p:nvSpPr>
          <p:spPr bwMode="auto">
            <a:xfrm>
              <a:off x="3791" y="39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2" name="Rectangle 144"/>
            <p:cNvSpPr>
              <a:spLocks noChangeArrowheads="1"/>
            </p:cNvSpPr>
            <p:nvPr/>
          </p:nvSpPr>
          <p:spPr bwMode="auto">
            <a:xfrm>
              <a:off x="3231" y="1278"/>
              <a:ext cx="57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İşaret işleme</a:t>
              </a:r>
              <a:endParaRPr lang="en-US" sz="2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3" name="Rectangle 145"/>
            <p:cNvSpPr>
              <a:spLocks noChangeArrowheads="1"/>
            </p:cNvSpPr>
            <p:nvPr/>
          </p:nvSpPr>
          <p:spPr bwMode="auto">
            <a:xfrm>
              <a:off x="3290" y="1358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4" name="Rectangle 146"/>
            <p:cNvSpPr>
              <a:spLocks noChangeArrowheads="1"/>
            </p:cNvSpPr>
            <p:nvPr/>
          </p:nvSpPr>
          <p:spPr bwMode="auto">
            <a:xfrm>
              <a:off x="4290" y="2159"/>
              <a:ext cx="44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Veri nakli</a:t>
              </a:r>
              <a:endParaRPr lang="en-US" sz="2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5" name="Rectangle 147"/>
            <p:cNvSpPr>
              <a:spLocks noChangeArrowheads="1"/>
            </p:cNvSpPr>
            <p:nvPr/>
          </p:nvSpPr>
          <p:spPr bwMode="auto">
            <a:xfrm>
              <a:off x="4220" y="2227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6" name="Rectangle 148"/>
            <p:cNvSpPr>
              <a:spLocks noChangeArrowheads="1"/>
            </p:cNvSpPr>
            <p:nvPr/>
          </p:nvSpPr>
          <p:spPr bwMode="auto">
            <a:xfrm>
              <a:off x="3263" y="2089"/>
              <a:ext cx="524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Veri depolama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7" name="Rectangle 149"/>
            <p:cNvSpPr>
              <a:spLocks noChangeArrowheads="1"/>
            </p:cNvSpPr>
            <p:nvPr/>
          </p:nvSpPr>
          <p:spPr bwMode="auto">
            <a:xfrm>
              <a:off x="3363" y="2239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48" name="Rectangle 150"/>
            <p:cNvSpPr>
              <a:spLocks noChangeArrowheads="1"/>
            </p:cNvSpPr>
            <p:nvPr/>
          </p:nvSpPr>
          <p:spPr bwMode="auto">
            <a:xfrm>
              <a:off x="2393" y="1174"/>
              <a:ext cx="517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Variable</a:t>
              </a:r>
            </a:p>
            <a:p>
              <a:r>
                <a:rPr lang="en-US" sz="140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Conversion</a:t>
              </a:r>
            </a:p>
            <a:p>
              <a:r>
                <a:rPr lang="en-US" sz="140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element</a:t>
              </a:r>
            </a:p>
          </p:txBody>
        </p:sp>
        <p:sp>
          <p:nvSpPr>
            <p:cNvPr id="349" name="Rectangle 151"/>
            <p:cNvSpPr>
              <a:spLocks noChangeArrowheads="1"/>
            </p:cNvSpPr>
            <p:nvPr/>
          </p:nvSpPr>
          <p:spPr bwMode="auto">
            <a:xfrm>
              <a:off x="2393" y="1302"/>
              <a:ext cx="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1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0" name="Rectangle 152"/>
            <p:cNvSpPr>
              <a:spLocks noChangeArrowheads="1"/>
            </p:cNvSpPr>
            <p:nvPr/>
          </p:nvSpPr>
          <p:spPr bwMode="auto">
            <a:xfrm>
              <a:off x="2393" y="143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1" name="Rectangle 153"/>
            <p:cNvSpPr>
              <a:spLocks noChangeArrowheads="1"/>
            </p:cNvSpPr>
            <p:nvPr/>
          </p:nvSpPr>
          <p:spPr bwMode="auto">
            <a:xfrm>
              <a:off x="2049" y="893"/>
              <a:ext cx="42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Agılayıcı</a:t>
              </a:r>
              <a:endParaRPr lang="en-US" sz="2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2" name="Rectangle 154"/>
            <p:cNvSpPr>
              <a:spLocks noChangeArrowheads="1"/>
            </p:cNvSpPr>
            <p:nvPr/>
          </p:nvSpPr>
          <p:spPr bwMode="auto">
            <a:xfrm>
              <a:off x="1544" y="1174"/>
              <a:ext cx="36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Primary</a:t>
              </a:r>
            </a:p>
            <a:p>
              <a:r>
                <a:rPr lang="en-US" sz="140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Sensing</a:t>
              </a:r>
            </a:p>
            <a:p>
              <a:r>
                <a:rPr lang="en-US" sz="140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element</a:t>
              </a:r>
            </a:p>
          </p:txBody>
        </p:sp>
        <p:sp>
          <p:nvSpPr>
            <p:cNvPr id="353" name="Rectangle 155"/>
            <p:cNvSpPr>
              <a:spLocks noChangeArrowheads="1"/>
            </p:cNvSpPr>
            <p:nvPr/>
          </p:nvSpPr>
          <p:spPr bwMode="auto">
            <a:xfrm>
              <a:off x="1544" y="1302"/>
              <a:ext cx="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1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4" name="Rectangle 156"/>
            <p:cNvSpPr>
              <a:spLocks noChangeArrowheads="1"/>
            </p:cNvSpPr>
            <p:nvPr/>
          </p:nvSpPr>
          <p:spPr bwMode="auto">
            <a:xfrm>
              <a:off x="1544" y="143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5" name="Rectangle 157"/>
            <p:cNvSpPr>
              <a:spLocks noChangeArrowheads="1"/>
            </p:cNvSpPr>
            <p:nvPr/>
          </p:nvSpPr>
          <p:spPr bwMode="auto">
            <a:xfrm>
              <a:off x="572" y="1306"/>
              <a:ext cx="35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Ölçülen</a:t>
              </a:r>
              <a:endParaRPr lang="en-US" sz="2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6" name="Rectangle 158"/>
            <p:cNvSpPr>
              <a:spLocks noChangeArrowheads="1"/>
            </p:cNvSpPr>
            <p:nvPr/>
          </p:nvSpPr>
          <p:spPr bwMode="auto">
            <a:xfrm>
              <a:off x="1452" y="2107"/>
              <a:ext cx="55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K</a:t>
              </a:r>
              <a:r>
                <a:rPr lang="en-US" sz="1400" dirty="0" err="1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alibra</a:t>
              </a:r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sy</a:t>
              </a:r>
              <a:r>
                <a:rPr lang="en-US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on</a:t>
              </a:r>
              <a:endParaRPr lang="en-US" sz="2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8" name="Rectangle 160"/>
            <p:cNvSpPr>
              <a:spLocks noChangeArrowheads="1"/>
            </p:cNvSpPr>
            <p:nvPr/>
          </p:nvSpPr>
          <p:spPr bwMode="auto">
            <a:xfrm>
              <a:off x="471" y="2511"/>
              <a:ext cx="797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en-US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Rad</a:t>
              </a:r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y</a:t>
              </a:r>
              <a:r>
                <a:rPr lang="en-US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a</a:t>
              </a:r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sy</a:t>
              </a:r>
              <a:r>
                <a:rPr lang="en-US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on,</a:t>
              </a:r>
            </a:p>
            <a:p>
              <a:r>
                <a:rPr lang="en-US" sz="1400" dirty="0" err="1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Ele</a:t>
              </a:r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k</a:t>
              </a:r>
              <a:r>
                <a:rPr lang="en-US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tri</a:t>
              </a:r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k akımı</a:t>
              </a:r>
              <a:r>
                <a:rPr lang="en-US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,</a:t>
              </a:r>
            </a:p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Veya diğer uygulanan enerji türleri</a:t>
              </a:r>
              <a:endParaRPr lang="en-US" sz="1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59" name="Rectangle 161"/>
            <p:cNvSpPr>
              <a:spLocks noChangeArrowheads="1"/>
            </p:cNvSpPr>
            <p:nvPr/>
          </p:nvSpPr>
          <p:spPr bwMode="auto">
            <a:xfrm>
              <a:off x="511" y="2684"/>
              <a:ext cx="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1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0" name="Rectangle 162"/>
            <p:cNvSpPr>
              <a:spLocks noChangeArrowheads="1"/>
            </p:cNvSpPr>
            <p:nvPr/>
          </p:nvSpPr>
          <p:spPr bwMode="auto">
            <a:xfrm>
              <a:off x="511" y="2812"/>
              <a:ext cx="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1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1" name="Rectangle 163"/>
            <p:cNvSpPr>
              <a:spLocks noChangeArrowheads="1"/>
            </p:cNvSpPr>
            <p:nvPr/>
          </p:nvSpPr>
          <p:spPr bwMode="auto">
            <a:xfrm>
              <a:off x="511" y="294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2" name="Freeform 164"/>
            <p:cNvSpPr>
              <a:spLocks/>
            </p:cNvSpPr>
            <p:nvPr/>
          </p:nvSpPr>
          <p:spPr bwMode="auto">
            <a:xfrm>
              <a:off x="1224" y="1370"/>
              <a:ext cx="44" cy="72"/>
            </a:xfrm>
            <a:custGeom>
              <a:avLst/>
              <a:gdLst>
                <a:gd name="T0" fmla="*/ 24 w 44"/>
                <a:gd name="T1" fmla="*/ 68 h 72"/>
                <a:gd name="T2" fmla="*/ 24 w 44"/>
                <a:gd name="T3" fmla="*/ 68 h 72"/>
                <a:gd name="T4" fmla="*/ 36 w 44"/>
                <a:gd name="T5" fmla="*/ 68 h 72"/>
                <a:gd name="T6" fmla="*/ 44 w 44"/>
                <a:gd name="T7" fmla="*/ 72 h 72"/>
                <a:gd name="T8" fmla="*/ 44 w 44"/>
                <a:gd name="T9" fmla="*/ 72 h 72"/>
                <a:gd name="T10" fmla="*/ 32 w 44"/>
                <a:gd name="T11" fmla="*/ 40 h 72"/>
                <a:gd name="T12" fmla="*/ 24 w 44"/>
                <a:gd name="T13" fmla="*/ 0 h 72"/>
                <a:gd name="T14" fmla="*/ 24 w 44"/>
                <a:gd name="T15" fmla="*/ 0 h 72"/>
                <a:gd name="T16" fmla="*/ 16 w 44"/>
                <a:gd name="T17" fmla="*/ 40 h 72"/>
                <a:gd name="T18" fmla="*/ 0 w 44"/>
                <a:gd name="T19" fmla="*/ 72 h 72"/>
                <a:gd name="T20" fmla="*/ 0 w 44"/>
                <a:gd name="T21" fmla="*/ 72 h 72"/>
                <a:gd name="T22" fmla="*/ 16 w 44"/>
                <a:gd name="T23" fmla="*/ 68 h 72"/>
                <a:gd name="T24" fmla="*/ 24 w 44"/>
                <a:gd name="T25" fmla="*/ 68 h 72"/>
                <a:gd name="T26" fmla="*/ 24 w 44"/>
                <a:gd name="T27" fmla="*/ 6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72">
                  <a:moveTo>
                    <a:pt x="24" y="68"/>
                  </a:moveTo>
                  <a:lnTo>
                    <a:pt x="24" y="68"/>
                  </a:lnTo>
                  <a:lnTo>
                    <a:pt x="36" y="68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32" y="4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6" y="4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16" y="68"/>
                  </a:lnTo>
                  <a:lnTo>
                    <a:pt x="24" y="68"/>
                  </a:lnTo>
                  <a:lnTo>
                    <a:pt x="24" y="68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3" name="Freeform 165"/>
            <p:cNvSpPr>
              <a:spLocks/>
            </p:cNvSpPr>
            <p:nvPr/>
          </p:nvSpPr>
          <p:spPr bwMode="auto">
            <a:xfrm>
              <a:off x="367" y="1350"/>
              <a:ext cx="72" cy="44"/>
            </a:xfrm>
            <a:custGeom>
              <a:avLst/>
              <a:gdLst>
                <a:gd name="T0" fmla="*/ 8 w 72"/>
                <a:gd name="T1" fmla="*/ 20 h 44"/>
                <a:gd name="T2" fmla="*/ 8 w 72"/>
                <a:gd name="T3" fmla="*/ 20 h 44"/>
                <a:gd name="T4" fmla="*/ 4 w 72"/>
                <a:gd name="T5" fmla="*/ 12 h 44"/>
                <a:gd name="T6" fmla="*/ 0 w 72"/>
                <a:gd name="T7" fmla="*/ 0 h 44"/>
                <a:gd name="T8" fmla="*/ 0 w 72"/>
                <a:gd name="T9" fmla="*/ 0 h 44"/>
                <a:gd name="T10" fmla="*/ 36 w 72"/>
                <a:gd name="T11" fmla="*/ 12 h 44"/>
                <a:gd name="T12" fmla="*/ 72 w 72"/>
                <a:gd name="T13" fmla="*/ 20 h 44"/>
                <a:gd name="T14" fmla="*/ 72 w 72"/>
                <a:gd name="T15" fmla="*/ 20 h 44"/>
                <a:gd name="T16" fmla="*/ 36 w 72"/>
                <a:gd name="T17" fmla="*/ 32 h 44"/>
                <a:gd name="T18" fmla="*/ 0 w 72"/>
                <a:gd name="T19" fmla="*/ 44 h 44"/>
                <a:gd name="T20" fmla="*/ 0 w 72"/>
                <a:gd name="T21" fmla="*/ 44 h 44"/>
                <a:gd name="T22" fmla="*/ 8 w 72"/>
                <a:gd name="T23" fmla="*/ 28 h 44"/>
                <a:gd name="T24" fmla="*/ 8 w 72"/>
                <a:gd name="T25" fmla="*/ 20 h 44"/>
                <a:gd name="T26" fmla="*/ 8 w 72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4">
                  <a:moveTo>
                    <a:pt x="8" y="20"/>
                  </a:moveTo>
                  <a:lnTo>
                    <a:pt x="8" y="20"/>
                  </a:lnTo>
                  <a:lnTo>
                    <a:pt x="4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36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8" y="28"/>
                  </a:lnTo>
                  <a:lnTo>
                    <a:pt x="8" y="20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4" name="Freeform 166"/>
            <p:cNvSpPr>
              <a:spLocks/>
            </p:cNvSpPr>
            <p:nvPr/>
          </p:nvSpPr>
          <p:spPr bwMode="auto">
            <a:xfrm>
              <a:off x="1308" y="1350"/>
              <a:ext cx="72" cy="44"/>
            </a:xfrm>
            <a:custGeom>
              <a:avLst/>
              <a:gdLst>
                <a:gd name="T0" fmla="*/ 8 w 72"/>
                <a:gd name="T1" fmla="*/ 20 h 44"/>
                <a:gd name="T2" fmla="*/ 8 w 72"/>
                <a:gd name="T3" fmla="*/ 20 h 44"/>
                <a:gd name="T4" fmla="*/ 4 w 72"/>
                <a:gd name="T5" fmla="*/ 12 h 44"/>
                <a:gd name="T6" fmla="*/ 0 w 72"/>
                <a:gd name="T7" fmla="*/ 0 h 44"/>
                <a:gd name="T8" fmla="*/ 0 w 72"/>
                <a:gd name="T9" fmla="*/ 0 h 44"/>
                <a:gd name="T10" fmla="*/ 36 w 72"/>
                <a:gd name="T11" fmla="*/ 12 h 44"/>
                <a:gd name="T12" fmla="*/ 72 w 72"/>
                <a:gd name="T13" fmla="*/ 20 h 44"/>
                <a:gd name="T14" fmla="*/ 72 w 72"/>
                <a:gd name="T15" fmla="*/ 20 h 44"/>
                <a:gd name="T16" fmla="*/ 36 w 72"/>
                <a:gd name="T17" fmla="*/ 32 h 44"/>
                <a:gd name="T18" fmla="*/ 0 w 72"/>
                <a:gd name="T19" fmla="*/ 44 h 44"/>
                <a:gd name="T20" fmla="*/ 0 w 72"/>
                <a:gd name="T21" fmla="*/ 44 h 44"/>
                <a:gd name="T22" fmla="*/ 8 w 72"/>
                <a:gd name="T23" fmla="*/ 28 h 44"/>
                <a:gd name="T24" fmla="*/ 8 w 72"/>
                <a:gd name="T25" fmla="*/ 20 h 44"/>
                <a:gd name="T26" fmla="*/ 8 w 72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4">
                  <a:moveTo>
                    <a:pt x="8" y="20"/>
                  </a:moveTo>
                  <a:lnTo>
                    <a:pt x="8" y="20"/>
                  </a:lnTo>
                  <a:lnTo>
                    <a:pt x="4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36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8" y="28"/>
                  </a:lnTo>
                  <a:lnTo>
                    <a:pt x="8" y="20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5" name="Freeform 167"/>
            <p:cNvSpPr>
              <a:spLocks/>
            </p:cNvSpPr>
            <p:nvPr/>
          </p:nvSpPr>
          <p:spPr bwMode="auto">
            <a:xfrm>
              <a:off x="844" y="785"/>
              <a:ext cx="72" cy="44"/>
            </a:xfrm>
            <a:custGeom>
              <a:avLst/>
              <a:gdLst>
                <a:gd name="T0" fmla="*/ 64 w 72"/>
                <a:gd name="T1" fmla="*/ 24 h 44"/>
                <a:gd name="T2" fmla="*/ 64 w 72"/>
                <a:gd name="T3" fmla="*/ 24 h 44"/>
                <a:gd name="T4" fmla="*/ 68 w 72"/>
                <a:gd name="T5" fmla="*/ 36 h 44"/>
                <a:gd name="T6" fmla="*/ 72 w 72"/>
                <a:gd name="T7" fmla="*/ 44 h 44"/>
                <a:gd name="T8" fmla="*/ 72 w 72"/>
                <a:gd name="T9" fmla="*/ 44 h 44"/>
                <a:gd name="T10" fmla="*/ 36 w 72"/>
                <a:gd name="T11" fmla="*/ 32 h 44"/>
                <a:gd name="T12" fmla="*/ 0 w 72"/>
                <a:gd name="T13" fmla="*/ 24 h 44"/>
                <a:gd name="T14" fmla="*/ 0 w 72"/>
                <a:gd name="T15" fmla="*/ 24 h 44"/>
                <a:gd name="T16" fmla="*/ 36 w 72"/>
                <a:gd name="T17" fmla="*/ 12 h 44"/>
                <a:gd name="T18" fmla="*/ 72 w 72"/>
                <a:gd name="T19" fmla="*/ 0 h 44"/>
                <a:gd name="T20" fmla="*/ 72 w 72"/>
                <a:gd name="T21" fmla="*/ 0 h 44"/>
                <a:gd name="T22" fmla="*/ 64 w 72"/>
                <a:gd name="T23" fmla="*/ 16 h 44"/>
                <a:gd name="T24" fmla="*/ 64 w 72"/>
                <a:gd name="T25" fmla="*/ 24 h 44"/>
                <a:gd name="T26" fmla="*/ 64 w 72"/>
                <a:gd name="T27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4">
                  <a:moveTo>
                    <a:pt x="64" y="24"/>
                  </a:moveTo>
                  <a:lnTo>
                    <a:pt x="64" y="24"/>
                  </a:lnTo>
                  <a:lnTo>
                    <a:pt x="68" y="36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36" y="32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36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64" y="16"/>
                  </a:lnTo>
                  <a:lnTo>
                    <a:pt x="64" y="24"/>
                  </a:lnTo>
                  <a:lnTo>
                    <a:pt x="64" y="24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6" name="Freeform 168"/>
            <p:cNvSpPr>
              <a:spLocks/>
            </p:cNvSpPr>
            <p:nvPr/>
          </p:nvSpPr>
          <p:spPr bwMode="auto">
            <a:xfrm>
              <a:off x="876" y="1073"/>
              <a:ext cx="64" cy="64"/>
            </a:xfrm>
            <a:custGeom>
              <a:avLst/>
              <a:gdLst>
                <a:gd name="T0" fmla="*/ 44 w 64"/>
                <a:gd name="T1" fmla="*/ 16 h 64"/>
                <a:gd name="T2" fmla="*/ 44 w 64"/>
                <a:gd name="T3" fmla="*/ 16 h 64"/>
                <a:gd name="T4" fmla="*/ 56 w 64"/>
                <a:gd name="T5" fmla="*/ 24 h 64"/>
                <a:gd name="T6" fmla="*/ 64 w 64"/>
                <a:gd name="T7" fmla="*/ 28 h 64"/>
                <a:gd name="T8" fmla="*/ 64 w 64"/>
                <a:gd name="T9" fmla="*/ 28 h 64"/>
                <a:gd name="T10" fmla="*/ 32 w 64"/>
                <a:gd name="T11" fmla="*/ 44 h 64"/>
                <a:gd name="T12" fmla="*/ 0 w 64"/>
                <a:gd name="T13" fmla="*/ 64 h 64"/>
                <a:gd name="T14" fmla="*/ 0 w 64"/>
                <a:gd name="T15" fmla="*/ 64 h 64"/>
                <a:gd name="T16" fmla="*/ 20 w 64"/>
                <a:gd name="T17" fmla="*/ 32 h 64"/>
                <a:gd name="T18" fmla="*/ 32 w 64"/>
                <a:gd name="T19" fmla="*/ 0 h 64"/>
                <a:gd name="T20" fmla="*/ 32 w 64"/>
                <a:gd name="T21" fmla="*/ 0 h 64"/>
                <a:gd name="T22" fmla="*/ 40 w 64"/>
                <a:gd name="T23" fmla="*/ 12 h 64"/>
                <a:gd name="T24" fmla="*/ 44 w 64"/>
                <a:gd name="T25" fmla="*/ 16 h 64"/>
                <a:gd name="T26" fmla="*/ 44 w 64"/>
                <a:gd name="T27" fmla="*/ 1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64">
                  <a:moveTo>
                    <a:pt x="44" y="16"/>
                  </a:moveTo>
                  <a:lnTo>
                    <a:pt x="44" y="16"/>
                  </a:lnTo>
                  <a:lnTo>
                    <a:pt x="56" y="24"/>
                  </a:lnTo>
                  <a:lnTo>
                    <a:pt x="64" y="28"/>
                  </a:lnTo>
                  <a:lnTo>
                    <a:pt x="64" y="28"/>
                  </a:lnTo>
                  <a:lnTo>
                    <a:pt x="32" y="44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20" y="32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40" y="12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7" name="Freeform 169"/>
            <p:cNvSpPr>
              <a:spLocks/>
            </p:cNvSpPr>
            <p:nvPr/>
          </p:nvSpPr>
          <p:spPr bwMode="auto">
            <a:xfrm>
              <a:off x="2189" y="845"/>
              <a:ext cx="40" cy="72"/>
            </a:xfrm>
            <a:custGeom>
              <a:avLst/>
              <a:gdLst>
                <a:gd name="T0" fmla="*/ 20 w 40"/>
                <a:gd name="T1" fmla="*/ 8 h 72"/>
                <a:gd name="T2" fmla="*/ 20 w 40"/>
                <a:gd name="T3" fmla="*/ 8 h 72"/>
                <a:gd name="T4" fmla="*/ 32 w 40"/>
                <a:gd name="T5" fmla="*/ 4 h 72"/>
                <a:gd name="T6" fmla="*/ 40 w 40"/>
                <a:gd name="T7" fmla="*/ 0 h 72"/>
                <a:gd name="T8" fmla="*/ 40 w 40"/>
                <a:gd name="T9" fmla="*/ 0 h 72"/>
                <a:gd name="T10" fmla="*/ 28 w 40"/>
                <a:gd name="T11" fmla="*/ 36 h 72"/>
                <a:gd name="T12" fmla="*/ 20 w 40"/>
                <a:gd name="T13" fmla="*/ 72 h 72"/>
                <a:gd name="T14" fmla="*/ 20 w 40"/>
                <a:gd name="T15" fmla="*/ 72 h 72"/>
                <a:gd name="T16" fmla="*/ 12 w 40"/>
                <a:gd name="T17" fmla="*/ 36 h 72"/>
                <a:gd name="T18" fmla="*/ 0 w 40"/>
                <a:gd name="T19" fmla="*/ 0 h 72"/>
                <a:gd name="T20" fmla="*/ 0 w 40"/>
                <a:gd name="T21" fmla="*/ 0 h 72"/>
                <a:gd name="T22" fmla="*/ 12 w 40"/>
                <a:gd name="T23" fmla="*/ 8 h 72"/>
                <a:gd name="T24" fmla="*/ 20 w 40"/>
                <a:gd name="T25" fmla="*/ 8 h 72"/>
                <a:gd name="T26" fmla="*/ 20 w 40"/>
                <a:gd name="T27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20" y="8"/>
                  </a:moveTo>
                  <a:lnTo>
                    <a:pt x="20" y="8"/>
                  </a:lnTo>
                  <a:lnTo>
                    <a:pt x="32" y="4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8" y="36"/>
                  </a:lnTo>
                  <a:lnTo>
                    <a:pt x="20" y="72"/>
                  </a:lnTo>
                  <a:lnTo>
                    <a:pt x="20" y="72"/>
                  </a:lnTo>
                  <a:lnTo>
                    <a:pt x="12" y="36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20" y="8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8" name="Freeform 170"/>
            <p:cNvSpPr>
              <a:spLocks/>
            </p:cNvSpPr>
            <p:nvPr/>
          </p:nvSpPr>
          <p:spPr bwMode="auto">
            <a:xfrm>
              <a:off x="2622" y="1073"/>
              <a:ext cx="44" cy="68"/>
            </a:xfrm>
            <a:custGeom>
              <a:avLst/>
              <a:gdLst>
                <a:gd name="T0" fmla="*/ 24 w 44"/>
                <a:gd name="T1" fmla="*/ 4 h 68"/>
                <a:gd name="T2" fmla="*/ 24 w 44"/>
                <a:gd name="T3" fmla="*/ 4 h 68"/>
                <a:gd name="T4" fmla="*/ 32 w 44"/>
                <a:gd name="T5" fmla="*/ 4 h 68"/>
                <a:gd name="T6" fmla="*/ 44 w 44"/>
                <a:gd name="T7" fmla="*/ 0 h 68"/>
                <a:gd name="T8" fmla="*/ 44 w 44"/>
                <a:gd name="T9" fmla="*/ 0 h 68"/>
                <a:gd name="T10" fmla="*/ 32 w 44"/>
                <a:gd name="T11" fmla="*/ 32 h 68"/>
                <a:gd name="T12" fmla="*/ 24 w 44"/>
                <a:gd name="T13" fmla="*/ 68 h 68"/>
                <a:gd name="T14" fmla="*/ 24 w 44"/>
                <a:gd name="T15" fmla="*/ 68 h 68"/>
                <a:gd name="T16" fmla="*/ 12 w 44"/>
                <a:gd name="T17" fmla="*/ 32 h 68"/>
                <a:gd name="T18" fmla="*/ 0 w 44"/>
                <a:gd name="T19" fmla="*/ 0 h 68"/>
                <a:gd name="T20" fmla="*/ 0 w 44"/>
                <a:gd name="T21" fmla="*/ 0 h 68"/>
                <a:gd name="T22" fmla="*/ 16 w 44"/>
                <a:gd name="T23" fmla="*/ 4 h 68"/>
                <a:gd name="T24" fmla="*/ 24 w 44"/>
                <a:gd name="T25" fmla="*/ 4 h 68"/>
                <a:gd name="T26" fmla="*/ 24 w 44"/>
                <a:gd name="T27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68">
                  <a:moveTo>
                    <a:pt x="24" y="4"/>
                  </a:moveTo>
                  <a:lnTo>
                    <a:pt x="24" y="4"/>
                  </a:lnTo>
                  <a:lnTo>
                    <a:pt x="32" y="4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32" y="3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12" y="3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6" y="4"/>
                  </a:lnTo>
                  <a:lnTo>
                    <a:pt x="24" y="4"/>
                  </a:lnTo>
                  <a:lnTo>
                    <a:pt x="24" y="4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69" name="Freeform 171"/>
            <p:cNvSpPr>
              <a:spLocks/>
            </p:cNvSpPr>
            <p:nvPr/>
          </p:nvSpPr>
          <p:spPr bwMode="auto">
            <a:xfrm>
              <a:off x="2225" y="1350"/>
              <a:ext cx="72" cy="44"/>
            </a:xfrm>
            <a:custGeom>
              <a:avLst/>
              <a:gdLst>
                <a:gd name="T0" fmla="*/ 4 w 72"/>
                <a:gd name="T1" fmla="*/ 20 h 44"/>
                <a:gd name="T2" fmla="*/ 4 w 72"/>
                <a:gd name="T3" fmla="*/ 20 h 44"/>
                <a:gd name="T4" fmla="*/ 4 w 72"/>
                <a:gd name="T5" fmla="*/ 12 h 44"/>
                <a:gd name="T6" fmla="*/ 0 w 72"/>
                <a:gd name="T7" fmla="*/ 0 h 44"/>
                <a:gd name="T8" fmla="*/ 0 w 72"/>
                <a:gd name="T9" fmla="*/ 0 h 44"/>
                <a:gd name="T10" fmla="*/ 36 w 72"/>
                <a:gd name="T11" fmla="*/ 12 h 44"/>
                <a:gd name="T12" fmla="*/ 72 w 72"/>
                <a:gd name="T13" fmla="*/ 20 h 44"/>
                <a:gd name="T14" fmla="*/ 72 w 72"/>
                <a:gd name="T15" fmla="*/ 20 h 44"/>
                <a:gd name="T16" fmla="*/ 36 w 72"/>
                <a:gd name="T17" fmla="*/ 32 h 44"/>
                <a:gd name="T18" fmla="*/ 0 w 72"/>
                <a:gd name="T19" fmla="*/ 44 h 44"/>
                <a:gd name="T20" fmla="*/ 0 w 72"/>
                <a:gd name="T21" fmla="*/ 44 h 44"/>
                <a:gd name="T22" fmla="*/ 4 w 72"/>
                <a:gd name="T23" fmla="*/ 28 h 44"/>
                <a:gd name="T24" fmla="*/ 4 w 72"/>
                <a:gd name="T25" fmla="*/ 20 h 44"/>
                <a:gd name="T26" fmla="*/ 4 w 72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4">
                  <a:moveTo>
                    <a:pt x="4" y="20"/>
                  </a:moveTo>
                  <a:lnTo>
                    <a:pt x="4" y="20"/>
                  </a:lnTo>
                  <a:lnTo>
                    <a:pt x="4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36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4" y="2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0" name="Freeform 172"/>
            <p:cNvSpPr>
              <a:spLocks/>
            </p:cNvSpPr>
            <p:nvPr/>
          </p:nvSpPr>
          <p:spPr bwMode="auto">
            <a:xfrm>
              <a:off x="3046" y="1370"/>
              <a:ext cx="44" cy="72"/>
            </a:xfrm>
            <a:custGeom>
              <a:avLst/>
              <a:gdLst>
                <a:gd name="T0" fmla="*/ 24 w 44"/>
                <a:gd name="T1" fmla="*/ 68 h 72"/>
                <a:gd name="T2" fmla="*/ 24 w 44"/>
                <a:gd name="T3" fmla="*/ 68 h 72"/>
                <a:gd name="T4" fmla="*/ 36 w 44"/>
                <a:gd name="T5" fmla="*/ 68 h 72"/>
                <a:gd name="T6" fmla="*/ 44 w 44"/>
                <a:gd name="T7" fmla="*/ 72 h 72"/>
                <a:gd name="T8" fmla="*/ 44 w 44"/>
                <a:gd name="T9" fmla="*/ 72 h 72"/>
                <a:gd name="T10" fmla="*/ 32 w 44"/>
                <a:gd name="T11" fmla="*/ 40 h 72"/>
                <a:gd name="T12" fmla="*/ 24 w 44"/>
                <a:gd name="T13" fmla="*/ 0 h 72"/>
                <a:gd name="T14" fmla="*/ 24 w 44"/>
                <a:gd name="T15" fmla="*/ 0 h 72"/>
                <a:gd name="T16" fmla="*/ 16 w 44"/>
                <a:gd name="T17" fmla="*/ 40 h 72"/>
                <a:gd name="T18" fmla="*/ 0 w 44"/>
                <a:gd name="T19" fmla="*/ 72 h 72"/>
                <a:gd name="T20" fmla="*/ 0 w 44"/>
                <a:gd name="T21" fmla="*/ 72 h 72"/>
                <a:gd name="T22" fmla="*/ 16 w 44"/>
                <a:gd name="T23" fmla="*/ 68 h 72"/>
                <a:gd name="T24" fmla="*/ 24 w 44"/>
                <a:gd name="T25" fmla="*/ 68 h 72"/>
                <a:gd name="T26" fmla="*/ 24 w 44"/>
                <a:gd name="T27" fmla="*/ 6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72">
                  <a:moveTo>
                    <a:pt x="24" y="68"/>
                  </a:moveTo>
                  <a:lnTo>
                    <a:pt x="24" y="68"/>
                  </a:lnTo>
                  <a:lnTo>
                    <a:pt x="36" y="68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32" y="4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6" y="4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16" y="68"/>
                  </a:lnTo>
                  <a:lnTo>
                    <a:pt x="24" y="68"/>
                  </a:lnTo>
                  <a:lnTo>
                    <a:pt x="24" y="68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1" name="Freeform 173"/>
            <p:cNvSpPr>
              <a:spLocks/>
            </p:cNvSpPr>
            <p:nvPr/>
          </p:nvSpPr>
          <p:spPr bwMode="auto">
            <a:xfrm>
              <a:off x="3122" y="1350"/>
              <a:ext cx="72" cy="44"/>
            </a:xfrm>
            <a:custGeom>
              <a:avLst/>
              <a:gdLst>
                <a:gd name="T0" fmla="*/ 4 w 72"/>
                <a:gd name="T1" fmla="*/ 20 h 44"/>
                <a:gd name="T2" fmla="*/ 4 w 72"/>
                <a:gd name="T3" fmla="*/ 20 h 44"/>
                <a:gd name="T4" fmla="*/ 4 w 72"/>
                <a:gd name="T5" fmla="*/ 12 h 44"/>
                <a:gd name="T6" fmla="*/ 0 w 72"/>
                <a:gd name="T7" fmla="*/ 0 h 44"/>
                <a:gd name="T8" fmla="*/ 0 w 72"/>
                <a:gd name="T9" fmla="*/ 0 h 44"/>
                <a:gd name="T10" fmla="*/ 36 w 72"/>
                <a:gd name="T11" fmla="*/ 12 h 44"/>
                <a:gd name="T12" fmla="*/ 72 w 72"/>
                <a:gd name="T13" fmla="*/ 20 h 44"/>
                <a:gd name="T14" fmla="*/ 72 w 72"/>
                <a:gd name="T15" fmla="*/ 20 h 44"/>
                <a:gd name="T16" fmla="*/ 36 w 72"/>
                <a:gd name="T17" fmla="*/ 32 h 44"/>
                <a:gd name="T18" fmla="*/ 0 w 72"/>
                <a:gd name="T19" fmla="*/ 44 h 44"/>
                <a:gd name="T20" fmla="*/ 0 w 72"/>
                <a:gd name="T21" fmla="*/ 44 h 44"/>
                <a:gd name="T22" fmla="*/ 4 w 72"/>
                <a:gd name="T23" fmla="*/ 28 h 44"/>
                <a:gd name="T24" fmla="*/ 4 w 72"/>
                <a:gd name="T25" fmla="*/ 20 h 44"/>
                <a:gd name="T26" fmla="*/ 4 w 72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4">
                  <a:moveTo>
                    <a:pt x="4" y="20"/>
                  </a:moveTo>
                  <a:lnTo>
                    <a:pt x="4" y="20"/>
                  </a:lnTo>
                  <a:lnTo>
                    <a:pt x="4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36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4" y="2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2" name="Freeform 174"/>
            <p:cNvSpPr>
              <a:spLocks/>
            </p:cNvSpPr>
            <p:nvPr/>
          </p:nvSpPr>
          <p:spPr bwMode="auto">
            <a:xfrm>
              <a:off x="3122" y="2215"/>
              <a:ext cx="72" cy="44"/>
            </a:xfrm>
            <a:custGeom>
              <a:avLst/>
              <a:gdLst>
                <a:gd name="T0" fmla="*/ 4 w 72"/>
                <a:gd name="T1" fmla="*/ 20 h 44"/>
                <a:gd name="T2" fmla="*/ 4 w 72"/>
                <a:gd name="T3" fmla="*/ 20 h 44"/>
                <a:gd name="T4" fmla="*/ 4 w 72"/>
                <a:gd name="T5" fmla="*/ 12 h 44"/>
                <a:gd name="T6" fmla="*/ 0 w 72"/>
                <a:gd name="T7" fmla="*/ 0 h 44"/>
                <a:gd name="T8" fmla="*/ 0 w 72"/>
                <a:gd name="T9" fmla="*/ 0 h 44"/>
                <a:gd name="T10" fmla="*/ 36 w 72"/>
                <a:gd name="T11" fmla="*/ 12 h 44"/>
                <a:gd name="T12" fmla="*/ 72 w 72"/>
                <a:gd name="T13" fmla="*/ 20 h 44"/>
                <a:gd name="T14" fmla="*/ 72 w 72"/>
                <a:gd name="T15" fmla="*/ 20 h 44"/>
                <a:gd name="T16" fmla="*/ 36 w 72"/>
                <a:gd name="T17" fmla="*/ 32 h 44"/>
                <a:gd name="T18" fmla="*/ 0 w 72"/>
                <a:gd name="T19" fmla="*/ 44 h 44"/>
                <a:gd name="T20" fmla="*/ 0 w 72"/>
                <a:gd name="T21" fmla="*/ 44 h 44"/>
                <a:gd name="T22" fmla="*/ 4 w 72"/>
                <a:gd name="T23" fmla="*/ 28 h 44"/>
                <a:gd name="T24" fmla="*/ 4 w 72"/>
                <a:gd name="T25" fmla="*/ 20 h 44"/>
                <a:gd name="T26" fmla="*/ 4 w 72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4">
                  <a:moveTo>
                    <a:pt x="4" y="20"/>
                  </a:moveTo>
                  <a:lnTo>
                    <a:pt x="4" y="20"/>
                  </a:lnTo>
                  <a:lnTo>
                    <a:pt x="4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36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4" y="2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3" name="Freeform 175"/>
            <p:cNvSpPr>
              <a:spLocks/>
            </p:cNvSpPr>
            <p:nvPr/>
          </p:nvSpPr>
          <p:spPr bwMode="auto">
            <a:xfrm>
              <a:off x="3891" y="2215"/>
              <a:ext cx="68" cy="44"/>
            </a:xfrm>
            <a:custGeom>
              <a:avLst/>
              <a:gdLst>
                <a:gd name="T0" fmla="*/ 64 w 68"/>
                <a:gd name="T1" fmla="*/ 20 h 44"/>
                <a:gd name="T2" fmla="*/ 64 w 68"/>
                <a:gd name="T3" fmla="*/ 20 h 44"/>
                <a:gd name="T4" fmla="*/ 64 w 68"/>
                <a:gd name="T5" fmla="*/ 32 h 44"/>
                <a:gd name="T6" fmla="*/ 68 w 68"/>
                <a:gd name="T7" fmla="*/ 44 h 44"/>
                <a:gd name="T8" fmla="*/ 68 w 68"/>
                <a:gd name="T9" fmla="*/ 44 h 44"/>
                <a:gd name="T10" fmla="*/ 36 w 68"/>
                <a:gd name="T11" fmla="*/ 32 h 44"/>
                <a:gd name="T12" fmla="*/ 0 w 68"/>
                <a:gd name="T13" fmla="*/ 20 h 44"/>
                <a:gd name="T14" fmla="*/ 0 w 68"/>
                <a:gd name="T15" fmla="*/ 20 h 44"/>
                <a:gd name="T16" fmla="*/ 36 w 68"/>
                <a:gd name="T17" fmla="*/ 12 h 44"/>
                <a:gd name="T18" fmla="*/ 68 w 68"/>
                <a:gd name="T19" fmla="*/ 0 h 44"/>
                <a:gd name="T20" fmla="*/ 68 w 68"/>
                <a:gd name="T21" fmla="*/ 0 h 44"/>
                <a:gd name="T22" fmla="*/ 64 w 68"/>
                <a:gd name="T23" fmla="*/ 16 h 44"/>
                <a:gd name="T24" fmla="*/ 64 w 68"/>
                <a:gd name="T25" fmla="*/ 20 h 44"/>
                <a:gd name="T26" fmla="*/ 64 w 68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" h="44">
                  <a:moveTo>
                    <a:pt x="64" y="20"/>
                  </a:moveTo>
                  <a:lnTo>
                    <a:pt x="64" y="20"/>
                  </a:lnTo>
                  <a:lnTo>
                    <a:pt x="64" y="32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36" y="3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6" y="1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4" y="16"/>
                  </a:lnTo>
                  <a:lnTo>
                    <a:pt x="64" y="20"/>
                  </a:lnTo>
                  <a:lnTo>
                    <a:pt x="6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4" name="Freeform 176"/>
            <p:cNvSpPr>
              <a:spLocks/>
            </p:cNvSpPr>
            <p:nvPr/>
          </p:nvSpPr>
          <p:spPr bwMode="auto">
            <a:xfrm>
              <a:off x="4099" y="2215"/>
              <a:ext cx="68" cy="44"/>
            </a:xfrm>
            <a:custGeom>
              <a:avLst/>
              <a:gdLst>
                <a:gd name="T0" fmla="*/ 4 w 68"/>
                <a:gd name="T1" fmla="*/ 20 h 44"/>
                <a:gd name="T2" fmla="*/ 4 w 68"/>
                <a:gd name="T3" fmla="*/ 20 h 44"/>
                <a:gd name="T4" fmla="*/ 4 w 68"/>
                <a:gd name="T5" fmla="*/ 32 h 44"/>
                <a:gd name="T6" fmla="*/ 0 w 68"/>
                <a:gd name="T7" fmla="*/ 44 h 44"/>
                <a:gd name="T8" fmla="*/ 0 w 68"/>
                <a:gd name="T9" fmla="*/ 44 h 44"/>
                <a:gd name="T10" fmla="*/ 32 w 68"/>
                <a:gd name="T11" fmla="*/ 32 h 44"/>
                <a:gd name="T12" fmla="*/ 68 w 68"/>
                <a:gd name="T13" fmla="*/ 20 h 44"/>
                <a:gd name="T14" fmla="*/ 68 w 68"/>
                <a:gd name="T15" fmla="*/ 20 h 44"/>
                <a:gd name="T16" fmla="*/ 32 w 68"/>
                <a:gd name="T17" fmla="*/ 12 h 44"/>
                <a:gd name="T18" fmla="*/ 0 w 68"/>
                <a:gd name="T19" fmla="*/ 0 h 44"/>
                <a:gd name="T20" fmla="*/ 0 w 68"/>
                <a:gd name="T21" fmla="*/ 0 h 44"/>
                <a:gd name="T22" fmla="*/ 4 w 68"/>
                <a:gd name="T23" fmla="*/ 16 h 44"/>
                <a:gd name="T24" fmla="*/ 4 w 68"/>
                <a:gd name="T25" fmla="*/ 20 h 44"/>
                <a:gd name="T26" fmla="*/ 4 w 68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" h="44">
                  <a:moveTo>
                    <a:pt x="4" y="20"/>
                  </a:moveTo>
                  <a:lnTo>
                    <a:pt x="4" y="20"/>
                  </a:lnTo>
                  <a:lnTo>
                    <a:pt x="4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2" y="32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32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16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5" name="Freeform 177"/>
            <p:cNvSpPr>
              <a:spLocks/>
            </p:cNvSpPr>
            <p:nvPr/>
          </p:nvSpPr>
          <p:spPr bwMode="auto">
            <a:xfrm>
              <a:off x="3991" y="561"/>
              <a:ext cx="44" cy="72"/>
            </a:xfrm>
            <a:custGeom>
              <a:avLst/>
              <a:gdLst>
                <a:gd name="T0" fmla="*/ 20 w 44"/>
                <a:gd name="T1" fmla="*/ 64 h 72"/>
                <a:gd name="T2" fmla="*/ 20 w 44"/>
                <a:gd name="T3" fmla="*/ 64 h 72"/>
                <a:gd name="T4" fmla="*/ 32 w 44"/>
                <a:gd name="T5" fmla="*/ 68 h 72"/>
                <a:gd name="T6" fmla="*/ 44 w 44"/>
                <a:gd name="T7" fmla="*/ 72 h 72"/>
                <a:gd name="T8" fmla="*/ 44 w 44"/>
                <a:gd name="T9" fmla="*/ 72 h 72"/>
                <a:gd name="T10" fmla="*/ 28 w 44"/>
                <a:gd name="T11" fmla="*/ 36 h 72"/>
                <a:gd name="T12" fmla="*/ 20 w 44"/>
                <a:gd name="T13" fmla="*/ 0 h 72"/>
                <a:gd name="T14" fmla="*/ 20 w 44"/>
                <a:gd name="T15" fmla="*/ 0 h 72"/>
                <a:gd name="T16" fmla="*/ 12 w 44"/>
                <a:gd name="T17" fmla="*/ 36 h 72"/>
                <a:gd name="T18" fmla="*/ 0 w 44"/>
                <a:gd name="T19" fmla="*/ 72 h 72"/>
                <a:gd name="T20" fmla="*/ 0 w 44"/>
                <a:gd name="T21" fmla="*/ 72 h 72"/>
                <a:gd name="T22" fmla="*/ 12 w 44"/>
                <a:gd name="T23" fmla="*/ 64 h 72"/>
                <a:gd name="T24" fmla="*/ 20 w 44"/>
                <a:gd name="T25" fmla="*/ 64 h 72"/>
                <a:gd name="T26" fmla="*/ 20 w 44"/>
                <a:gd name="T27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72">
                  <a:moveTo>
                    <a:pt x="20" y="64"/>
                  </a:moveTo>
                  <a:lnTo>
                    <a:pt x="20" y="64"/>
                  </a:lnTo>
                  <a:lnTo>
                    <a:pt x="32" y="68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28" y="36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2" y="36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12" y="64"/>
                  </a:lnTo>
                  <a:lnTo>
                    <a:pt x="20" y="64"/>
                  </a:lnTo>
                  <a:lnTo>
                    <a:pt x="20" y="64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6" name="Freeform 178"/>
            <p:cNvSpPr>
              <a:spLocks/>
            </p:cNvSpPr>
            <p:nvPr/>
          </p:nvSpPr>
          <p:spPr bwMode="auto">
            <a:xfrm>
              <a:off x="3547" y="312"/>
              <a:ext cx="68" cy="40"/>
            </a:xfrm>
            <a:custGeom>
              <a:avLst/>
              <a:gdLst>
                <a:gd name="T0" fmla="*/ 4 w 68"/>
                <a:gd name="T1" fmla="*/ 20 h 40"/>
                <a:gd name="T2" fmla="*/ 4 w 68"/>
                <a:gd name="T3" fmla="*/ 20 h 40"/>
                <a:gd name="T4" fmla="*/ 4 w 68"/>
                <a:gd name="T5" fmla="*/ 8 h 40"/>
                <a:gd name="T6" fmla="*/ 0 w 68"/>
                <a:gd name="T7" fmla="*/ 0 h 40"/>
                <a:gd name="T8" fmla="*/ 0 w 68"/>
                <a:gd name="T9" fmla="*/ 0 h 40"/>
                <a:gd name="T10" fmla="*/ 32 w 68"/>
                <a:gd name="T11" fmla="*/ 12 h 40"/>
                <a:gd name="T12" fmla="*/ 68 w 68"/>
                <a:gd name="T13" fmla="*/ 20 h 40"/>
                <a:gd name="T14" fmla="*/ 68 w 68"/>
                <a:gd name="T15" fmla="*/ 20 h 40"/>
                <a:gd name="T16" fmla="*/ 32 w 68"/>
                <a:gd name="T17" fmla="*/ 28 h 40"/>
                <a:gd name="T18" fmla="*/ 0 w 68"/>
                <a:gd name="T19" fmla="*/ 40 h 40"/>
                <a:gd name="T20" fmla="*/ 0 w 68"/>
                <a:gd name="T21" fmla="*/ 40 h 40"/>
                <a:gd name="T22" fmla="*/ 4 w 68"/>
                <a:gd name="T23" fmla="*/ 28 h 40"/>
                <a:gd name="T24" fmla="*/ 4 w 68"/>
                <a:gd name="T25" fmla="*/ 20 h 40"/>
                <a:gd name="T26" fmla="*/ 4 w 68"/>
                <a:gd name="T2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" h="40">
                  <a:moveTo>
                    <a:pt x="4" y="20"/>
                  </a:moveTo>
                  <a:lnTo>
                    <a:pt x="4" y="20"/>
                  </a:lnTo>
                  <a:lnTo>
                    <a:pt x="4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32" y="12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32" y="28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4" y="2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7" name="Freeform 179"/>
            <p:cNvSpPr>
              <a:spLocks/>
            </p:cNvSpPr>
            <p:nvPr/>
          </p:nvSpPr>
          <p:spPr bwMode="auto">
            <a:xfrm>
              <a:off x="4376" y="312"/>
              <a:ext cx="72" cy="40"/>
            </a:xfrm>
            <a:custGeom>
              <a:avLst/>
              <a:gdLst>
                <a:gd name="T0" fmla="*/ 68 w 72"/>
                <a:gd name="T1" fmla="*/ 20 h 40"/>
                <a:gd name="T2" fmla="*/ 68 w 72"/>
                <a:gd name="T3" fmla="*/ 20 h 40"/>
                <a:gd name="T4" fmla="*/ 68 w 72"/>
                <a:gd name="T5" fmla="*/ 32 h 40"/>
                <a:gd name="T6" fmla="*/ 72 w 72"/>
                <a:gd name="T7" fmla="*/ 40 h 40"/>
                <a:gd name="T8" fmla="*/ 72 w 72"/>
                <a:gd name="T9" fmla="*/ 40 h 40"/>
                <a:gd name="T10" fmla="*/ 36 w 72"/>
                <a:gd name="T11" fmla="*/ 28 h 40"/>
                <a:gd name="T12" fmla="*/ 0 w 72"/>
                <a:gd name="T13" fmla="*/ 20 h 40"/>
                <a:gd name="T14" fmla="*/ 0 w 72"/>
                <a:gd name="T15" fmla="*/ 20 h 40"/>
                <a:gd name="T16" fmla="*/ 36 w 72"/>
                <a:gd name="T17" fmla="*/ 12 h 40"/>
                <a:gd name="T18" fmla="*/ 72 w 72"/>
                <a:gd name="T19" fmla="*/ 0 h 40"/>
                <a:gd name="T20" fmla="*/ 72 w 72"/>
                <a:gd name="T21" fmla="*/ 0 h 40"/>
                <a:gd name="T22" fmla="*/ 68 w 72"/>
                <a:gd name="T23" fmla="*/ 12 h 40"/>
                <a:gd name="T24" fmla="*/ 68 w 72"/>
                <a:gd name="T25" fmla="*/ 20 h 40"/>
                <a:gd name="T26" fmla="*/ 68 w 72"/>
                <a:gd name="T2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0">
                  <a:moveTo>
                    <a:pt x="68" y="20"/>
                  </a:moveTo>
                  <a:lnTo>
                    <a:pt x="68" y="20"/>
                  </a:lnTo>
                  <a:lnTo>
                    <a:pt x="68" y="32"/>
                  </a:lnTo>
                  <a:lnTo>
                    <a:pt x="72" y="40"/>
                  </a:lnTo>
                  <a:lnTo>
                    <a:pt x="72" y="40"/>
                  </a:lnTo>
                  <a:lnTo>
                    <a:pt x="36" y="28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6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68" y="12"/>
                  </a:lnTo>
                  <a:lnTo>
                    <a:pt x="68" y="20"/>
                  </a:lnTo>
                  <a:lnTo>
                    <a:pt x="68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8" name="Freeform 180"/>
            <p:cNvSpPr>
              <a:spLocks/>
            </p:cNvSpPr>
            <p:nvPr/>
          </p:nvSpPr>
          <p:spPr bwMode="auto">
            <a:xfrm>
              <a:off x="4496" y="1069"/>
              <a:ext cx="40" cy="72"/>
            </a:xfrm>
            <a:custGeom>
              <a:avLst/>
              <a:gdLst>
                <a:gd name="T0" fmla="*/ 20 w 40"/>
                <a:gd name="T1" fmla="*/ 8 h 72"/>
                <a:gd name="T2" fmla="*/ 20 w 40"/>
                <a:gd name="T3" fmla="*/ 8 h 72"/>
                <a:gd name="T4" fmla="*/ 32 w 40"/>
                <a:gd name="T5" fmla="*/ 4 h 72"/>
                <a:gd name="T6" fmla="*/ 40 w 40"/>
                <a:gd name="T7" fmla="*/ 0 h 72"/>
                <a:gd name="T8" fmla="*/ 40 w 40"/>
                <a:gd name="T9" fmla="*/ 0 h 72"/>
                <a:gd name="T10" fmla="*/ 28 w 40"/>
                <a:gd name="T11" fmla="*/ 36 h 72"/>
                <a:gd name="T12" fmla="*/ 20 w 40"/>
                <a:gd name="T13" fmla="*/ 72 h 72"/>
                <a:gd name="T14" fmla="*/ 20 w 40"/>
                <a:gd name="T15" fmla="*/ 72 h 72"/>
                <a:gd name="T16" fmla="*/ 12 w 40"/>
                <a:gd name="T17" fmla="*/ 36 h 72"/>
                <a:gd name="T18" fmla="*/ 0 w 40"/>
                <a:gd name="T19" fmla="*/ 0 h 72"/>
                <a:gd name="T20" fmla="*/ 0 w 40"/>
                <a:gd name="T21" fmla="*/ 0 h 72"/>
                <a:gd name="T22" fmla="*/ 12 w 40"/>
                <a:gd name="T23" fmla="*/ 8 h 72"/>
                <a:gd name="T24" fmla="*/ 20 w 40"/>
                <a:gd name="T25" fmla="*/ 8 h 72"/>
                <a:gd name="T26" fmla="*/ 20 w 40"/>
                <a:gd name="T27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20" y="8"/>
                  </a:moveTo>
                  <a:lnTo>
                    <a:pt x="20" y="8"/>
                  </a:lnTo>
                  <a:lnTo>
                    <a:pt x="32" y="4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8" y="36"/>
                  </a:lnTo>
                  <a:lnTo>
                    <a:pt x="20" y="72"/>
                  </a:lnTo>
                  <a:lnTo>
                    <a:pt x="20" y="72"/>
                  </a:lnTo>
                  <a:lnTo>
                    <a:pt x="12" y="36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20" y="8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79" name="Freeform 181"/>
            <p:cNvSpPr>
              <a:spLocks/>
            </p:cNvSpPr>
            <p:nvPr/>
          </p:nvSpPr>
          <p:spPr bwMode="auto">
            <a:xfrm>
              <a:off x="5465" y="1350"/>
              <a:ext cx="72" cy="44"/>
            </a:xfrm>
            <a:custGeom>
              <a:avLst/>
              <a:gdLst>
                <a:gd name="T0" fmla="*/ 4 w 72"/>
                <a:gd name="T1" fmla="*/ 20 h 44"/>
                <a:gd name="T2" fmla="*/ 4 w 72"/>
                <a:gd name="T3" fmla="*/ 20 h 44"/>
                <a:gd name="T4" fmla="*/ 4 w 72"/>
                <a:gd name="T5" fmla="*/ 12 h 44"/>
                <a:gd name="T6" fmla="*/ 0 w 72"/>
                <a:gd name="T7" fmla="*/ 0 h 44"/>
                <a:gd name="T8" fmla="*/ 0 w 72"/>
                <a:gd name="T9" fmla="*/ 0 h 44"/>
                <a:gd name="T10" fmla="*/ 36 w 72"/>
                <a:gd name="T11" fmla="*/ 12 h 44"/>
                <a:gd name="T12" fmla="*/ 72 w 72"/>
                <a:gd name="T13" fmla="*/ 20 h 44"/>
                <a:gd name="T14" fmla="*/ 72 w 72"/>
                <a:gd name="T15" fmla="*/ 20 h 44"/>
                <a:gd name="T16" fmla="*/ 36 w 72"/>
                <a:gd name="T17" fmla="*/ 32 h 44"/>
                <a:gd name="T18" fmla="*/ 0 w 72"/>
                <a:gd name="T19" fmla="*/ 44 h 44"/>
                <a:gd name="T20" fmla="*/ 0 w 72"/>
                <a:gd name="T21" fmla="*/ 44 h 44"/>
                <a:gd name="T22" fmla="*/ 4 w 72"/>
                <a:gd name="T23" fmla="*/ 28 h 44"/>
                <a:gd name="T24" fmla="*/ 4 w 72"/>
                <a:gd name="T25" fmla="*/ 20 h 44"/>
                <a:gd name="T26" fmla="*/ 4 w 72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44">
                  <a:moveTo>
                    <a:pt x="4" y="20"/>
                  </a:moveTo>
                  <a:lnTo>
                    <a:pt x="4" y="20"/>
                  </a:lnTo>
                  <a:lnTo>
                    <a:pt x="4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36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4" y="2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0" name="Freeform 182"/>
            <p:cNvSpPr>
              <a:spLocks/>
            </p:cNvSpPr>
            <p:nvPr/>
          </p:nvSpPr>
          <p:spPr bwMode="auto">
            <a:xfrm>
              <a:off x="4099" y="1350"/>
              <a:ext cx="68" cy="44"/>
            </a:xfrm>
            <a:custGeom>
              <a:avLst/>
              <a:gdLst>
                <a:gd name="T0" fmla="*/ 4 w 68"/>
                <a:gd name="T1" fmla="*/ 20 h 44"/>
                <a:gd name="T2" fmla="*/ 4 w 68"/>
                <a:gd name="T3" fmla="*/ 20 h 44"/>
                <a:gd name="T4" fmla="*/ 4 w 68"/>
                <a:gd name="T5" fmla="*/ 12 h 44"/>
                <a:gd name="T6" fmla="*/ 0 w 68"/>
                <a:gd name="T7" fmla="*/ 0 h 44"/>
                <a:gd name="T8" fmla="*/ 0 w 68"/>
                <a:gd name="T9" fmla="*/ 0 h 44"/>
                <a:gd name="T10" fmla="*/ 32 w 68"/>
                <a:gd name="T11" fmla="*/ 12 h 44"/>
                <a:gd name="T12" fmla="*/ 68 w 68"/>
                <a:gd name="T13" fmla="*/ 20 h 44"/>
                <a:gd name="T14" fmla="*/ 68 w 68"/>
                <a:gd name="T15" fmla="*/ 20 h 44"/>
                <a:gd name="T16" fmla="*/ 32 w 68"/>
                <a:gd name="T17" fmla="*/ 32 h 44"/>
                <a:gd name="T18" fmla="*/ 0 w 68"/>
                <a:gd name="T19" fmla="*/ 44 h 44"/>
                <a:gd name="T20" fmla="*/ 0 w 68"/>
                <a:gd name="T21" fmla="*/ 44 h 44"/>
                <a:gd name="T22" fmla="*/ 4 w 68"/>
                <a:gd name="T23" fmla="*/ 28 h 44"/>
                <a:gd name="T24" fmla="*/ 4 w 68"/>
                <a:gd name="T25" fmla="*/ 20 h 44"/>
                <a:gd name="T26" fmla="*/ 4 w 68"/>
                <a:gd name="T27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" h="44">
                  <a:moveTo>
                    <a:pt x="4" y="20"/>
                  </a:moveTo>
                  <a:lnTo>
                    <a:pt x="4" y="20"/>
                  </a:lnTo>
                  <a:lnTo>
                    <a:pt x="4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2" y="12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32" y="32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4" y="2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1" name="Freeform 183"/>
            <p:cNvSpPr>
              <a:spLocks/>
            </p:cNvSpPr>
            <p:nvPr/>
          </p:nvSpPr>
          <p:spPr bwMode="auto">
            <a:xfrm>
              <a:off x="2413" y="332"/>
              <a:ext cx="93" cy="64"/>
            </a:xfrm>
            <a:custGeom>
              <a:avLst/>
              <a:gdLst>
                <a:gd name="T0" fmla="*/ 0 w 93"/>
                <a:gd name="T1" fmla="*/ 64 h 64"/>
                <a:gd name="T2" fmla="*/ 0 w 93"/>
                <a:gd name="T3" fmla="*/ 0 h 64"/>
                <a:gd name="T4" fmla="*/ 93 w 93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64">
                  <a:moveTo>
                    <a:pt x="0" y="64"/>
                  </a:moveTo>
                  <a:lnTo>
                    <a:pt x="0" y="0"/>
                  </a:lnTo>
                  <a:lnTo>
                    <a:pt x="9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2" name="Freeform 184"/>
            <p:cNvSpPr>
              <a:spLocks/>
            </p:cNvSpPr>
            <p:nvPr/>
          </p:nvSpPr>
          <p:spPr bwMode="auto">
            <a:xfrm>
              <a:off x="2646" y="861"/>
              <a:ext cx="40" cy="56"/>
            </a:xfrm>
            <a:custGeom>
              <a:avLst/>
              <a:gdLst>
                <a:gd name="T0" fmla="*/ 0 w 40"/>
                <a:gd name="T1" fmla="*/ 56 h 56"/>
                <a:gd name="T2" fmla="*/ 0 w 40"/>
                <a:gd name="T3" fmla="*/ 0 h 56"/>
                <a:gd name="T4" fmla="*/ 40 w 40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6">
                  <a:moveTo>
                    <a:pt x="0" y="56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3" name="Line 185"/>
            <p:cNvSpPr>
              <a:spLocks noChangeShapeType="1"/>
            </p:cNvSpPr>
            <p:nvPr/>
          </p:nvSpPr>
          <p:spPr bwMode="auto">
            <a:xfrm>
              <a:off x="2185" y="805"/>
              <a:ext cx="8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4" name="Line 186"/>
            <p:cNvSpPr>
              <a:spLocks noChangeShapeType="1"/>
            </p:cNvSpPr>
            <p:nvPr/>
          </p:nvSpPr>
          <p:spPr bwMode="auto">
            <a:xfrm>
              <a:off x="3467" y="332"/>
              <a:ext cx="10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5" name="Line 187"/>
            <p:cNvSpPr>
              <a:spLocks noChangeShapeType="1"/>
            </p:cNvSpPr>
            <p:nvPr/>
          </p:nvSpPr>
          <p:spPr bwMode="auto">
            <a:xfrm>
              <a:off x="3154" y="861"/>
              <a:ext cx="8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6" name="Rectangle 188"/>
            <p:cNvSpPr>
              <a:spLocks noChangeArrowheads="1"/>
            </p:cNvSpPr>
            <p:nvPr/>
          </p:nvSpPr>
          <p:spPr bwMode="auto">
            <a:xfrm>
              <a:off x="3194" y="633"/>
              <a:ext cx="693" cy="456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7" name="Rectangle 189"/>
            <p:cNvSpPr>
              <a:spLocks noChangeArrowheads="1"/>
            </p:cNvSpPr>
            <p:nvPr/>
          </p:nvSpPr>
          <p:spPr bwMode="auto">
            <a:xfrm>
              <a:off x="3379" y="733"/>
              <a:ext cx="18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Güç</a:t>
              </a:r>
              <a:endParaRPr lang="en-US" sz="2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8" name="Rectangle 190"/>
            <p:cNvSpPr>
              <a:spLocks noChangeArrowheads="1"/>
            </p:cNvSpPr>
            <p:nvPr/>
          </p:nvSpPr>
          <p:spPr bwMode="auto">
            <a:xfrm>
              <a:off x="3379" y="861"/>
              <a:ext cx="35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sz="1400" dirty="0" smtClean="0">
                  <a:solidFill>
                    <a:srgbClr val="000000"/>
                  </a:solidFill>
                  <a:latin typeface="Times New Roman" pitchFamily="18" charset="0"/>
                  <a:cs typeface="+mn-cs"/>
                </a:rPr>
                <a:t>kaynağı</a:t>
              </a:r>
              <a:endParaRPr lang="en-US" sz="2400" dirty="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89" name="Freeform 191"/>
            <p:cNvSpPr>
              <a:spLocks/>
            </p:cNvSpPr>
            <p:nvPr/>
          </p:nvSpPr>
          <p:spPr bwMode="auto">
            <a:xfrm>
              <a:off x="4432" y="861"/>
              <a:ext cx="84" cy="44"/>
            </a:xfrm>
            <a:custGeom>
              <a:avLst/>
              <a:gdLst>
                <a:gd name="T0" fmla="*/ 0 w 84"/>
                <a:gd name="T1" fmla="*/ 0 h 44"/>
                <a:gd name="T2" fmla="*/ 84 w 84"/>
                <a:gd name="T3" fmla="*/ 0 h 44"/>
                <a:gd name="T4" fmla="*/ 84 w 84"/>
                <a:gd name="T5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44">
                  <a:moveTo>
                    <a:pt x="0" y="0"/>
                  </a:moveTo>
                  <a:lnTo>
                    <a:pt x="84" y="0"/>
                  </a:lnTo>
                  <a:lnTo>
                    <a:pt x="84" y="44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0" name="Line 192"/>
            <p:cNvSpPr>
              <a:spLocks noChangeShapeType="1"/>
            </p:cNvSpPr>
            <p:nvPr/>
          </p:nvSpPr>
          <p:spPr bwMode="auto">
            <a:xfrm flipV="1">
              <a:off x="4944" y="1302"/>
              <a:ext cx="1" cy="6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1" name="Line 193"/>
            <p:cNvSpPr>
              <a:spLocks noChangeShapeType="1"/>
            </p:cNvSpPr>
            <p:nvPr/>
          </p:nvSpPr>
          <p:spPr bwMode="auto">
            <a:xfrm flipV="1">
              <a:off x="4516" y="1029"/>
              <a:ext cx="1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2" name="Freeform 194"/>
            <p:cNvSpPr>
              <a:spLocks/>
            </p:cNvSpPr>
            <p:nvPr/>
          </p:nvSpPr>
          <p:spPr bwMode="auto">
            <a:xfrm>
              <a:off x="223" y="2739"/>
              <a:ext cx="48" cy="73"/>
            </a:xfrm>
            <a:custGeom>
              <a:avLst/>
              <a:gdLst>
                <a:gd name="T0" fmla="*/ 0 w 48"/>
                <a:gd name="T1" fmla="*/ 0 h 73"/>
                <a:gd name="T2" fmla="*/ 0 w 48"/>
                <a:gd name="T3" fmla="*/ 73 h 73"/>
                <a:gd name="T4" fmla="*/ 48 w 48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73">
                  <a:moveTo>
                    <a:pt x="0" y="0"/>
                  </a:moveTo>
                  <a:lnTo>
                    <a:pt x="0" y="73"/>
                  </a:lnTo>
                  <a:lnTo>
                    <a:pt x="48" y="73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3" name="Freeform 195"/>
            <p:cNvSpPr>
              <a:spLocks/>
            </p:cNvSpPr>
            <p:nvPr/>
          </p:nvSpPr>
          <p:spPr bwMode="auto">
            <a:xfrm>
              <a:off x="223" y="1370"/>
              <a:ext cx="32" cy="32"/>
            </a:xfrm>
            <a:custGeom>
              <a:avLst/>
              <a:gdLst>
                <a:gd name="T0" fmla="*/ 0 w 32"/>
                <a:gd name="T1" fmla="*/ 32 h 32"/>
                <a:gd name="T2" fmla="*/ 0 w 32"/>
                <a:gd name="T3" fmla="*/ 0 h 32"/>
                <a:gd name="T4" fmla="*/ 32 w 3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32">
                  <a:moveTo>
                    <a:pt x="0" y="32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4" name="Freeform 196"/>
            <p:cNvSpPr>
              <a:spLocks/>
            </p:cNvSpPr>
            <p:nvPr/>
          </p:nvSpPr>
          <p:spPr bwMode="auto">
            <a:xfrm>
              <a:off x="3991" y="1298"/>
              <a:ext cx="44" cy="72"/>
            </a:xfrm>
            <a:custGeom>
              <a:avLst/>
              <a:gdLst>
                <a:gd name="T0" fmla="*/ 20 w 44"/>
                <a:gd name="T1" fmla="*/ 8 h 72"/>
                <a:gd name="T2" fmla="*/ 20 w 44"/>
                <a:gd name="T3" fmla="*/ 8 h 72"/>
                <a:gd name="T4" fmla="*/ 32 w 44"/>
                <a:gd name="T5" fmla="*/ 4 h 72"/>
                <a:gd name="T6" fmla="*/ 44 w 44"/>
                <a:gd name="T7" fmla="*/ 0 h 72"/>
                <a:gd name="T8" fmla="*/ 44 w 44"/>
                <a:gd name="T9" fmla="*/ 0 h 72"/>
                <a:gd name="T10" fmla="*/ 28 w 44"/>
                <a:gd name="T11" fmla="*/ 36 h 72"/>
                <a:gd name="T12" fmla="*/ 20 w 44"/>
                <a:gd name="T13" fmla="*/ 72 h 72"/>
                <a:gd name="T14" fmla="*/ 20 w 44"/>
                <a:gd name="T15" fmla="*/ 72 h 72"/>
                <a:gd name="T16" fmla="*/ 12 w 44"/>
                <a:gd name="T17" fmla="*/ 36 h 72"/>
                <a:gd name="T18" fmla="*/ 0 w 44"/>
                <a:gd name="T19" fmla="*/ 0 h 72"/>
                <a:gd name="T20" fmla="*/ 0 w 44"/>
                <a:gd name="T21" fmla="*/ 0 h 72"/>
                <a:gd name="T22" fmla="*/ 12 w 44"/>
                <a:gd name="T23" fmla="*/ 8 h 72"/>
                <a:gd name="T24" fmla="*/ 20 w 44"/>
                <a:gd name="T25" fmla="*/ 8 h 72"/>
                <a:gd name="T26" fmla="*/ 20 w 44"/>
                <a:gd name="T27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72">
                  <a:moveTo>
                    <a:pt x="20" y="8"/>
                  </a:moveTo>
                  <a:lnTo>
                    <a:pt x="20" y="8"/>
                  </a:lnTo>
                  <a:lnTo>
                    <a:pt x="32" y="4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28" y="36"/>
                  </a:lnTo>
                  <a:lnTo>
                    <a:pt x="20" y="72"/>
                  </a:lnTo>
                  <a:lnTo>
                    <a:pt x="20" y="72"/>
                  </a:lnTo>
                  <a:lnTo>
                    <a:pt x="12" y="36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20" y="8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5" name="Freeform 197"/>
            <p:cNvSpPr>
              <a:spLocks/>
            </p:cNvSpPr>
            <p:nvPr/>
          </p:nvSpPr>
          <p:spPr bwMode="auto">
            <a:xfrm>
              <a:off x="3991" y="1374"/>
              <a:ext cx="44" cy="68"/>
            </a:xfrm>
            <a:custGeom>
              <a:avLst/>
              <a:gdLst>
                <a:gd name="T0" fmla="*/ 20 w 44"/>
                <a:gd name="T1" fmla="*/ 64 h 68"/>
                <a:gd name="T2" fmla="*/ 20 w 44"/>
                <a:gd name="T3" fmla="*/ 64 h 68"/>
                <a:gd name="T4" fmla="*/ 32 w 44"/>
                <a:gd name="T5" fmla="*/ 64 h 68"/>
                <a:gd name="T6" fmla="*/ 44 w 44"/>
                <a:gd name="T7" fmla="*/ 68 h 68"/>
                <a:gd name="T8" fmla="*/ 44 w 44"/>
                <a:gd name="T9" fmla="*/ 68 h 68"/>
                <a:gd name="T10" fmla="*/ 28 w 44"/>
                <a:gd name="T11" fmla="*/ 36 h 68"/>
                <a:gd name="T12" fmla="*/ 20 w 44"/>
                <a:gd name="T13" fmla="*/ 0 h 68"/>
                <a:gd name="T14" fmla="*/ 20 w 44"/>
                <a:gd name="T15" fmla="*/ 0 h 68"/>
                <a:gd name="T16" fmla="*/ 12 w 44"/>
                <a:gd name="T17" fmla="*/ 36 h 68"/>
                <a:gd name="T18" fmla="*/ 0 w 44"/>
                <a:gd name="T19" fmla="*/ 68 h 68"/>
                <a:gd name="T20" fmla="*/ 0 w 44"/>
                <a:gd name="T21" fmla="*/ 68 h 68"/>
                <a:gd name="T22" fmla="*/ 12 w 44"/>
                <a:gd name="T23" fmla="*/ 64 h 68"/>
                <a:gd name="T24" fmla="*/ 20 w 44"/>
                <a:gd name="T25" fmla="*/ 64 h 68"/>
                <a:gd name="T26" fmla="*/ 20 w 44"/>
                <a:gd name="T2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68">
                  <a:moveTo>
                    <a:pt x="20" y="64"/>
                  </a:moveTo>
                  <a:lnTo>
                    <a:pt x="20" y="64"/>
                  </a:lnTo>
                  <a:lnTo>
                    <a:pt x="32" y="64"/>
                  </a:lnTo>
                  <a:lnTo>
                    <a:pt x="44" y="68"/>
                  </a:lnTo>
                  <a:lnTo>
                    <a:pt x="44" y="68"/>
                  </a:lnTo>
                  <a:lnTo>
                    <a:pt x="28" y="36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2" y="3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" y="64"/>
                  </a:lnTo>
                  <a:lnTo>
                    <a:pt x="20" y="64"/>
                  </a:lnTo>
                  <a:lnTo>
                    <a:pt x="20" y="64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6" name="Freeform 198"/>
            <p:cNvSpPr>
              <a:spLocks/>
            </p:cNvSpPr>
            <p:nvPr/>
          </p:nvSpPr>
          <p:spPr bwMode="auto">
            <a:xfrm>
              <a:off x="3967" y="817"/>
              <a:ext cx="92" cy="44"/>
            </a:xfrm>
            <a:custGeom>
              <a:avLst/>
              <a:gdLst>
                <a:gd name="T0" fmla="*/ 92 w 92"/>
                <a:gd name="T1" fmla="*/ 44 h 44"/>
                <a:gd name="T2" fmla="*/ 92 w 92"/>
                <a:gd name="T3" fmla="*/ 44 h 44"/>
                <a:gd name="T4" fmla="*/ 88 w 92"/>
                <a:gd name="T5" fmla="*/ 28 h 44"/>
                <a:gd name="T6" fmla="*/ 76 w 92"/>
                <a:gd name="T7" fmla="*/ 12 h 44"/>
                <a:gd name="T8" fmla="*/ 64 w 92"/>
                <a:gd name="T9" fmla="*/ 4 h 44"/>
                <a:gd name="T10" fmla="*/ 44 w 92"/>
                <a:gd name="T11" fmla="*/ 0 h 44"/>
                <a:gd name="T12" fmla="*/ 44 w 92"/>
                <a:gd name="T13" fmla="*/ 0 h 44"/>
                <a:gd name="T14" fmla="*/ 28 w 92"/>
                <a:gd name="T15" fmla="*/ 4 h 44"/>
                <a:gd name="T16" fmla="*/ 12 w 92"/>
                <a:gd name="T17" fmla="*/ 12 h 44"/>
                <a:gd name="T18" fmla="*/ 4 w 92"/>
                <a:gd name="T19" fmla="*/ 28 h 44"/>
                <a:gd name="T20" fmla="*/ 0 w 92"/>
                <a:gd name="T21" fmla="*/ 44 h 44"/>
                <a:gd name="T22" fmla="*/ 92 w 92"/>
                <a:gd name="T2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2" h="44">
                  <a:moveTo>
                    <a:pt x="92" y="44"/>
                  </a:moveTo>
                  <a:lnTo>
                    <a:pt x="92" y="44"/>
                  </a:lnTo>
                  <a:lnTo>
                    <a:pt x="88" y="28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28" y="4"/>
                  </a:lnTo>
                  <a:lnTo>
                    <a:pt x="12" y="12"/>
                  </a:lnTo>
                  <a:lnTo>
                    <a:pt x="4" y="28"/>
                  </a:lnTo>
                  <a:lnTo>
                    <a:pt x="0" y="44"/>
                  </a:lnTo>
                  <a:lnTo>
                    <a:pt x="92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7" name="Freeform 199"/>
            <p:cNvSpPr>
              <a:spLocks/>
            </p:cNvSpPr>
            <p:nvPr/>
          </p:nvSpPr>
          <p:spPr bwMode="auto">
            <a:xfrm>
              <a:off x="3967" y="817"/>
              <a:ext cx="92" cy="44"/>
            </a:xfrm>
            <a:custGeom>
              <a:avLst/>
              <a:gdLst>
                <a:gd name="T0" fmla="*/ 92 w 92"/>
                <a:gd name="T1" fmla="*/ 44 h 44"/>
                <a:gd name="T2" fmla="*/ 92 w 92"/>
                <a:gd name="T3" fmla="*/ 44 h 44"/>
                <a:gd name="T4" fmla="*/ 88 w 92"/>
                <a:gd name="T5" fmla="*/ 28 h 44"/>
                <a:gd name="T6" fmla="*/ 76 w 92"/>
                <a:gd name="T7" fmla="*/ 12 h 44"/>
                <a:gd name="T8" fmla="*/ 64 w 92"/>
                <a:gd name="T9" fmla="*/ 4 h 44"/>
                <a:gd name="T10" fmla="*/ 44 w 92"/>
                <a:gd name="T11" fmla="*/ 0 h 44"/>
                <a:gd name="T12" fmla="*/ 44 w 92"/>
                <a:gd name="T13" fmla="*/ 0 h 44"/>
                <a:gd name="T14" fmla="*/ 28 w 92"/>
                <a:gd name="T15" fmla="*/ 4 h 44"/>
                <a:gd name="T16" fmla="*/ 12 w 92"/>
                <a:gd name="T17" fmla="*/ 12 h 44"/>
                <a:gd name="T18" fmla="*/ 4 w 92"/>
                <a:gd name="T19" fmla="*/ 28 h 44"/>
                <a:gd name="T20" fmla="*/ 0 w 92"/>
                <a:gd name="T21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44">
                  <a:moveTo>
                    <a:pt x="92" y="44"/>
                  </a:moveTo>
                  <a:lnTo>
                    <a:pt x="92" y="44"/>
                  </a:lnTo>
                  <a:lnTo>
                    <a:pt x="88" y="28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28" y="4"/>
                  </a:lnTo>
                  <a:lnTo>
                    <a:pt x="12" y="12"/>
                  </a:lnTo>
                  <a:lnTo>
                    <a:pt x="4" y="28"/>
                  </a:lnTo>
                  <a:lnTo>
                    <a:pt x="0" y="44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8" name="Freeform 200"/>
            <p:cNvSpPr>
              <a:spLocks/>
            </p:cNvSpPr>
            <p:nvPr/>
          </p:nvSpPr>
          <p:spPr bwMode="auto">
            <a:xfrm>
              <a:off x="2157" y="1021"/>
              <a:ext cx="52" cy="52"/>
            </a:xfrm>
            <a:custGeom>
              <a:avLst/>
              <a:gdLst>
                <a:gd name="T0" fmla="*/ 52 w 52"/>
                <a:gd name="T1" fmla="*/ 0 h 52"/>
                <a:gd name="T2" fmla="*/ 52 w 52"/>
                <a:gd name="T3" fmla="*/ 0 h 52"/>
                <a:gd name="T4" fmla="*/ 48 w 52"/>
                <a:gd name="T5" fmla="*/ 20 h 52"/>
                <a:gd name="T6" fmla="*/ 40 w 52"/>
                <a:gd name="T7" fmla="*/ 36 h 52"/>
                <a:gd name="T8" fmla="*/ 24 w 52"/>
                <a:gd name="T9" fmla="*/ 48 h 52"/>
                <a:gd name="T10" fmla="*/ 0 w 52"/>
                <a:gd name="T1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52">
                  <a:moveTo>
                    <a:pt x="52" y="0"/>
                  </a:moveTo>
                  <a:lnTo>
                    <a:pt x="52" y="0"/>
                  </a:lnTo>
                  <a:lnTo>
                    <a:pt x="48" y="20"/>
                  </a:lnTo>
                  <a:lnTo>
                    <a:pt x="40" y="36"/>
                  </a:lnTo>
                  <a:lnTo>
                    <a:pt x="24" y="48"/>
                  </a:lnTo>
                  <a:lnTo>
                    <a:pt x="0" y="5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399" name="Freeform 201"/>
            <p:cNvSpPr>
              <a:spLocks/>
            </p:cNvSpPr>
            <p:nvPr/>
          </p:nvSpPr>
          <p:spPr bwMode="auto">
            <a:xfrm>
              <a:off x="1933" y="1073"/>
              <a:ext cx="224" cy="52"/>
            </a:xfrm>
            <a:custGeom>
              <a:avLst/>
              <a:gdLst>
                <a:gd name="T0" fmla="*/ 0 w 224"/>
                <a:gd name="T1" fmla="*/ 52 h 52"/>
                <a:gd name="T2" fmla="*/ 0 w 224"/>
                <a:gd name="T3" fmla="*/ 52 h 52"/>
                <a:gd name="T4" fmla="*/ 0 w 224"/>
                <a:gd name="T5" fmla="*/ 36 h 52"/>
                <a:gd name="T6" fmla="*/ 4 w 224"/>
                <a:gd name="T7" fmla="*/ 20 h 52"/>
                <a:gd name="T8" fmla="*/ 12 w 224"/>
                <a:gd name="T9" fmla="*/ 12 h 52"/>
                <a:gd name="T10" fmla="*/ 20 w 224"/>
                <a:gd name="T11" fmla="*/ 8 h 52"/>
                <a:gd name="T12" fmla="*/ 36 w 224"/>
                <a:gd name="T13" fmla="*/ 0 h 52"/>
                <a:gd name="T14" fmla="*/ 48 w 224"/>
                <a:gd name="T15" fmla="*/ 0 h 52"/>
                <a:gd name="T16" fmla="*/ 224 w 224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52">
                  <a:moveTo>
                    <a:pt x="0" y="52"/>
                  </a:moveTo>
                  <a:lnTo>
                    <a:pt x="0" y="52"/>
                  </a:lnTo>
                  <a:lnTo>
                    <a:pt x="0" y="36"/>
                  </a:lnTo>
                  <a:lnTo>
                    <a:pt x="4" y="20"/>
                  </a:lnTo>
                  <a:lnTo>
                    <a:pt x="12" y="12"/>
                  </a:lnTo>
                  <a:lnTo>
                    <a:pt x="20" y="8"/>
                  </a:lnTo>
                  <a:lnTo>
                    <a:pt x="36" y="0"/>
                  </a:lnTo>
                  <a:lnTo>
                    <a:pt x="48" y="0"/>
                  </a:lnTo>
                  <a:lnTo>
                    <a:pt x="22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400" name="Freeform 202"/>
            <p:cNvSpPr>
              <a:spLocks/>
            </p:cNvSpPr>
            <p:nvPr/>
          </p:nvSpPr>
          <p:spPr bwMode="auto">
            <a:xfrm>
              <a:off x="2209" y="1021"/>
              <a:ext cx="52" cy="52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4 w 52"/>
                <a:gd name="T5" fmla="*/ 20 h 52"/>
                <a:gd name="T6" fmla="*/ 12 w 52"/>
                <a:gd name="T7" fmla="*/ 36 h 52"/>
                <a:gd name="T8" fmla="*/ 28 w 52"/>
                <a:gd name="T9" fmla="*/ 48 h 52"/>
                <a:gd name="T10" fmla="*/ 52 w 52"/>
                <a:gd name="T1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52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12" y="36"/>
                  </a:lnTo>
                  <a:lnTo>
                    <a:pt x="28" y="48"/>
                  </a:lnTo>
                  <a:lnTo>
                    <a:pt x="52" y="5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401" name="Freeform 203"/>
            <p:cNvSpPr>
              <a:spLocks/>
            </p:cNvSpPr>
            <p:nvPr/>
          </p:nvSpPr>
          <p:spPr bwMode="auto">
            <a:xfrm>
              <a:off x="2261" y="1073"/>
              <a:ext cx="225" cy="52"/>
            </a:xfrm>
            <a:custGeom>
              <a:avLst/>
              <a:gdLst>
                <a:gd name="T0" fmla="*/ 225 w 225"/>
                <a:gd name="T1" fmla="*/ 52 h 52"/>
                <a:gd name="T2" fmla="*/ 225 w 225"/>
                <a:gd name="T3" fmla="*/ 52 h 52"/>
                <a:gd name="T4" fmla="*/ 225 w 225"/>
                <a:gd name="T5" fmla="*/ 36 h 52"/>
                <a:gd name="T6" fmla="*/ 221 w 225"/>
                <a:gd name="T7" fmla="*/ 20 h 52"/>
                <a:gd name="T8" fmla="*/ 213 w 225"/>
                <a:gd name="T9" fmla="*/ 12 h 52"/>
                <a:gd name="T10" fmla="*/ 205 w 225"/>
                <a:gd name="T11" fmla="*/ 8 h 52"/>
                <a:gd name="T12" fmla="*/ 189 w 225"/>
                <a:gd name="T13" fmla="*/ 0 h 52"/>
                <a:gd name="T14" fmla="*/ 177 w 225"/>
                <a:gd name="T15" fmla="*/ 0 h 52"/>
                <a:gd name="T16" fmla="*/ 0 w 225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5" h="52">
                  <a:moveTo>
                    <a:pt x="225" y="52"/>
                  </a:moveTo>
                  <a:lnTo>
                    <a:pt x="225" y="52"/>
                  </a:lnTo>
                  <a:lnTo>
                    <a:pt x="225" y="36"/>
                  </a:lnTo>
                  <a:lnTo>
                    <a:pt x="221" y="20"/>
                  </a:lnTo>
                  <a:lnTo>
                    <a:pt x="213" y="12"/>
                  </a:lnTo>
                  <a:lnTo>
                    <a:pt x="205" y="8"/>
                  </a:lnTo>
                  <a:lnTo>
                    <a:pt x="189" y="0"/>
                  </a:lnTo>
                  <a:lnTo>
                    <a:pt x="177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 smtClean="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0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Picture 2" descr="figc2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2988"/>
            <a:ext cx="9144000" cy="58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406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Kalbin </a:t>
            </a:r>
            <a:r>
              <a:rPr lang="en-US" sz="3600" dirty="0" err="1"/>
              <a:t>e</a:t>
            </a:r>
            <a:r>
              <a:rPr lang="en-US" sz="3600" dirty="0" err="1" smtClean="0"/>
              <a:t>le</a:t>
            </a:r>
            <a:r>
              <a:rPr lang="tr-TR" sz="3600" dirty="0" smtClean="0"/>
              <a:t>k</a:t>
            </a:r>
            <a:r>
              <a:rPr lang="en-US" sz="3600" dirty="0" err="1" smtClean="0"/>
              <a:t>tro</a:t>
            </a:r>
            <a:r>
              <a:rPr lang="en-US" sz="3600" dirty="0" smtClean="0"/>
              <a:t> </a:t>
            </a:r>
            <a:r>
              <a:rPr lang="tr-TR" sz="3600" dirty="0" smtClean="0"/>
              <a:t>iletim sistemi ve sonucu olan EKG dalgası</a:t>
            </a:r>
            <a:endParaRPr lang="en-US" sz="36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16023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01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997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010694"/>
              </p:ext>
            </p:extLst>
          </p:nvPr>
        </p:nvGraphicFramePr>
        <p:xfrm>
          <a:off x="323528" y="2276872"/>
          <a:ext cx="8496944" cy="4206240"/>
        </p:xfrm>
        <a:graphic>
          <a:graphicData uri="http://schemas.openxmlformats.org/drawingml/2006/table">
            <a:tbl>
              <a:tblPr/>
              <a:tblGrid>
                <a:gridCol w="2557755"/>
                <a:gridCol w="3338084"/>
                <a:gridCol w="2601105"/>
              </a:tblGrid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Olay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Özellik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75 vuru/dk (devir süresi 0.8 sn) için süre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Atrial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diastol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Ventri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ular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diastol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AV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kapakcıkları açık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Yarımay kapakcıklar kapalı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Ventri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ul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dolmakta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0.4 s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Atrial s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stol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Ventri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ular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diastol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AV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kapakcıkları açık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Yarımay kapakcıklar kapalı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Ventri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ul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dolmakta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0.1 s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Atrial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diastol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Ventri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ular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s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stol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AV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kapakcıklar kapalı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Yarımay kapaklar açık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Kan aort ve pulmoner artere pompalanıyor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.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0.3 seconds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cs typeface="Times New Roman" pitchFamily="18" charset="0"/>
              </a:rPr>
              <a:t>Kalp devrindeki herbir ana olayın süresi ve özelliği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808311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1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54013"/>
            <a:ext cx="6935787" cy="528637"/>
          </a:xfrm>
        </p:spPr>
        <p:txBody>
          <a:bodyPr/>
          <a:lstStyle/>
          <a:p>
            <a:r>
              <a:rPr lang="en-US" sz="2400" b="1">
                <a:solidFill>
                  <a:srgbClr val="3333FF"/>
                </a:solidFill>
              </a:rPr>
              <a:t>Cardiac Rhythms - Normal &amp; Abnormal 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913" y="1109663"/>
            <a:ext cx="7772400" cy="4724400"/>
          </a:xfrm>
          <a:noFill/>
          <a:ln/>
        </p:spPr>
        <p:txBody>
          <a:bodyPr/>
          <a:lstStyle/>
          <a:p>
            <a:r>
              <a:rPr lang="en-US" sz="1800" b="1" dirty="0">
                <a:solidFill>
                  <a:srgbClr val="00FF00"/>
                </a:solidFill>
              </a:rPr>
              <a:t>Normal</a:t>
            </a:r>
          </a:p>
          <a:p>
            <a:pPr lvl="1"/>
            <a:r>
              <a:rPr lang="en-US" sz="1800" dirty="0"/>
              <a:t>Heart rate is about 70 beats per minute (</a:t>
            </a:r>
            <a:r>
              <a:rPr lang="en-US" sz="1800" dirty="0" err="1"/>
              <a:t>bpm</a:t>
            </a:r>
            <a:r>
              <a:rPr lang="en-US" sz="1800" dirty="0"/>
              <a:t>)</a:t>
            </a:r>
          </a:p>
          <a:p>
            <a:pPr lvl="1"/>
            <a:r>
              <a:rPr lang="en-US" sz="1800" b="1" i="1" u="sng" dirty="0" err="1"/>
              <a:t>Bradycardia</a:t>
            </a:r>
            <a:r>
              <a:rPr lang="en-US" sz="1800" dirty="0"/>
              <a:t>: slower that normal (during sleep)</a:t>
            </a:r>
          </a:p>
          <a:p>
            <a:pPr lvl="1"/>
            <a:r>
              <a:rPr lang="en-US" sz="1800" b="1" i="1" u="sng" dirty="0"/>
              <a:t>Tachycardia</a:t>
            </a:r>
            <a:r>
              <a:rPr lang="en-US" sz="1800" dirty="0"/>
              <a:t>: higher than normal (during exercise, emotional episodes, fever, fright)</a:t>
            </a:r>
          </a:p>
          <a:p>
            <a:r>
              <a:rPr lang="en-US" sz="1800" b="1" dirty="0">
                <a:solidFill>
                  <a:srgbClr val="FF3300"/>
                </a:solidFill>
              </a:rPr>
              <a:t>Abnormal</a:t>
            </a:r>
          </a:p>
          <a:p>
            <a:pPr lvl="1"/>
            <a:r>
              <a:rPr lang="en-US" sz="1800" b="1" i="1" u="sng" dirty="0" err="1"/>
              <a:t>Idioventricular</a:t>
            </a:r>
            <a:r>
              <a:rPr lang="en-US" sz="1800" b="1" i="1" u="sng" dirty="0"/>
              <a:t> heart rate</a:t>
            </a:r>
            <a:r>
              <a:rPr lang="en-US" sz="1800" dirty="0"/>
              <a:t> is about 30 - 45 </a:t>
            </a:r>
            <a:r>
              <a:rPr lang="en-US" sz="1800" dirty="0" err="1"/>
              <a:t>bpm</a:t>
            </a:r>
            <a:r>
              <a:rPr lang="en-US" sz="1800" dirty="0"/>
              <a:t> (independent inherent rate with no external control to ventricle)</a:t>
            </a:r>
          </a:p>
          <a:p>
            <a:pPr lvl="1"/>
            <a:r>
              <a:rPr lang="en-US" sz="1800" dirty="0"/>
              <a:t>Disease can alter the conducting pathways (e.g., </a:t>
            </a:r>
            <a:r>
              <a:rPr lang="en-US" sz="1800" dirty="0">
                <a:ea typeface="MS Mincho" pitchFamily="49" charset="-128"/>
              </a:rPr>
              <a:t>rheumatic heart disease and viral infections)</a:t>
            </a:r>
            <a:endParaRPr lang="en-US" sz="1800" dirty="0"/>
          </a:p>
          <a:p>
            <a:pPr lvl="1"/>
            <a:r>
              <a:rPr lang="en-US" sz="1800" dirty="0"/>
              <a:t>Infarction (loss of blood supply and muscle death) can alter the heart muscle conducting pattern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98072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93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Fig4-13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198438"/>
            <a:ext cx="8642350" cy="626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235" name="Line 3"/>
          <p:cNvSpPr>
            <a:spLocks noChangeShapeType="1"/>
          </p:cNvSpPr>
          <p:nvPr/>
        </p:nvSpPr>
        <p:spPr bwMode="auto">
          <a:xfrm>
            <a:off x="5602288" y="1897063"/>
            <a:ext cx="0" cy="347980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36" name="Line 4"/>
          <p:cNvSpPr>
            <a:spLocks noChangeShapeType="1"/>
          </p:cNvSpPr>
          <p:nvPr/>
        </p:nvSpPr>
        <p:spPr bwMode="auto">
          <a:xfrm>
            <a:off x="6419850" y="4748213"/>
            <a:ext cx="12700" cy="617537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37" name="Line 5"/>
          <p:cNvSpPr>
            <a:spLocks noChangeShapeType="1"/>
          </p:cNvSpPr>
          <p:nvPr/>
        </p:nvSpPr>
        <p:spPr bwMode="auto">
          <a:xfrm>
            <a:off x="7459663" y="3783013"/>
            <a:ext cx="3175" cy="1531937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3238" name="Group 6"/>
          <p:cNvGrpSpPr>
            <a:grpSpLocks/>
          </p:cNvGrpSpPr>
          <p:nvPr/>
        </p:nvGrpSpPr>
        <p:grpSpPr bwMode="auto">
          <a:xfrm>
            <a:off x="5265738" y="4351338"/>
            <a:ext cx="3438525" cy="1558925"/>
            <a:chOff x="3317" y="2741"/>
            <a:chExt cx="2166" cy="982"/>
          </a:xfrm>
        </p:grpSpPr>
        <p:sp>
          <p:nvSpPr>
            <p:cNvPr id="223239" name="Freeform 7"/>
            <p:cNvSpPr>
              <a:spLocks/>
            </p:cNvSpPr>
            <p:nvPr/>
          </p:nvSpPr>
          <p:spPr bwMode="auto">
            <a:xfrm>
              <a:off x="3317" y="3335"/>
              <a:ext cx="736" cy="358"/>
            </a:xfrm>
            <a:custGeom>
              <a:avLst/>
              <a:gdLst>
                <a:gd name="T0" fmla="*/ 11 w 736"/>
                <a:gd name="T1" fmla="*/ 110 h 358"/>
                <a:gd name="T2" fmla="*/ 174 w 736"/>
                <a:gd name="T3" fmla="*/ 108 h 358"/>
                <a:gd name="T4" fmla="*/ 206 w 736"/>
                <a:gd name="T5" fmla="*/ 100 h 358"/>
                <a:gd name="T6" fmla="*/ 227 w 736"/>
                <a:gd name="T7" fmla="*/ 65 h 358"/>
                <a:gd name="T8" fmla="*/ 254 w 736"/>
                <a:gd name="T9" fmla="*/ 25 h 358"/>
                <a:gd name="T10" fmla="*/ 302 w 736"/>
                <a:gd name="T11" fmla="*/ 1 h 358"/>
                <a:gd name="T12" fmla="*/ 344 w 736"/>
                <a:gd name="T13" fmla="*/ 12 h 358"/>
                <a:gd name="T14" fmla="*/ 387 w 736"/>
                <a:gd name="T15" fmla="*/ 68 h 358"/>
                <a:gd name="T16" fmla="*/ 416 w 736"/>
                <a:gd name="T17" fmla="*/ 116 h 358"/>
                <a:gd name="T18" fmla="*/ 456 w 736"/>
                <a:gd name="T19" fmla="*/ 145 h 358"/>
                <a:gd name="T20" fmla="*/ 566 w 736"/>
                <a:gd name="T21" fmla="*/ 137 h 358"/>
                <a:gd name="T22" fmla="*/ 635 w 736"/>
                <a:gd name="T23" fmla="*/ 148 h 358"/>
                <a:gd name="T24" fmla="*/ 670 w 736"/>
                <a:gd name="T25" fmla="*/ 156 h 358"/>
                <a:gd name="T26" fmla="*/ 691 w 736"/>
                <a:gd name="T27" fmla="*/ 193 h 358"/>
                <a:gd name="T28" fmla="*/ 736 w 736"/>
                <a:gd name="T29" fmla="*/ 284 h 358"/>
                <a:gd name="T30" fmla="*/ 720 w 736"/>
                <a:gd name="T31" fmla="*/ 358 h 358"/>
                <a:gd name="T32" fmla="*/ 678 w 736"/>
                <a:gd name="T33" fmla="*/ 281 h 358"/>
                <a:gd name="T34" fmla="*/ 611 w 736"/>
                <a:gd name="T35" fmla="*/ 233 h 358"/>
                <a:gd name="T36" fmla="*/ 496 w 736"/>
                <a:gd name="T37" fmla="*/ 238 h 358"/>
                <a:gd name="T38" fmla="*/ 454 w 736"/>
                <a:gd name="T39" fmla="*/ 236 h 358"/>
                <a:gd name="T40" fmla="*/ 387 w 736"/>
                <a:gd name="T41" fmla="*/ 150 h 358"/>
                <a:gd name="T42" fmla="*/ 358 w 736"/>
                <a:gd name="T43" fmla="*/ 116 h 358"/>
                <a:gd name="T44" fmla="*/ 326 w 736"/>
                <a:gd name="T45" fmla="*/ 105 h 358"/>
                <a:gd name="T46" fmla="*/ 291 w 736"/>
                <a:gd name="T47" fmla="*/ 116 h 358"/>
                <a:gd name="T48" fmla="*/ 240 w 736"/>
                <a:gd name="T49" fmla="*/ 180 h 358"/>
                <a:gd name="T50" fmla="*/ 206 w 736"/>
                <a:gd name="T51" fmla="*/ 220 h 358"/>
                <a:gd name="T52" fmla="*/ 139 w 736"/>
                <a:gd name="T53" fmla="*/ 230 h 358"/>
                <a:gd name="T54" fmla="*/ 70 w 736"/>
                <a:gd name="T55" fmla="*/ 236 h 358"/>
                <a:gd name="T56" fmla="*/ 0 w 736"/>
                <a:gd name="T57" fmla="*/ 233 h 358"/>
                <a:gd name="T58" fmla="*/ 11 w 736"/>
                <a:gd name="T59" fmla="*/ 11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36" h="358">
                  <a:moveTo>
                    <a:pt x="11" y="110"/>
                  </a:moveTo>
                  <a:lnTo>
                    <a:pt x="174" y="108"/>
                  </a:lnTo>
                  <a:lnTo>
                    <a:pt x="206" y="100"/>
                  </a:lnTo>
                  <a:lnTo>
                    <a:pt x="227" y="65"/>
                  </a:lnTo>
                  <a:cubicBezTo>
                    <a:pt x="251" y="26"/>
                    <a:pt x="240" y="38"/>
                    <a:pt x="254" y="25"/>
                  </a:cubicBezTo>
                  <a:cubicBezTo>
                    <a:pt x="299" y="0"/>
                    <a:pt x="282" y="1"/>
                    <a:pt x="302" y="1"/>
                  </a:cubicBezTo>
                  <a:lnTo>
                    <a:pt x="344" y="12"/>
                  </a:lnTo>
                  <a:lnTo>
                    <a:pt x="387" y="68"/>
                  </a:lnTo>
                  <a:lnTo>
                    <a:pt x="416" y="116"/>
                  </a:lnTo>
                  <a:lnTo>
                    <a:pt x="456" y="145"/>
                  </a:lnTo>
                  <a:lnTo>
                    <a:pt x="566" y="137"/>
                  </a:lnTo>
                  <a:lnTo>
                    <a:pt x="635" y="148"/>
                  </a:lnTo>
                  <a:cubicBezTo>
                    <a:pt x="668" y="153"/>
                    <a:pt x="659" y="145"/>
                    <a:pt x="670" y="156"/>
                  </a:cubicBezTo>
                  <a:lnTo>
                    <a:pt x="691" y="193"/>
                  </a:lnTo>
                  <a:cubicBezTo>
                    <a:pt x="736" y="281"/>
                    <a:pt x="736" y="248"/>
                    <a:pt x="736" y="284"/>
                  </a:cubicBezTo>
                  <a:lnTo>
                    <a:pt x="720" y="358"/>
                  </a:lnTo>
                  <a:lnTo>
                    <a:pt x="678" y="281"/>
                  </a:lnTo>
                  <a:cubicBezTo>
                    <a:pt x="613" y="232"/>
                    <a:pt x="640" y="233"/>
                    <a:pt x="611" y="233"/>
                  </a:cubicBezTo>
                  <a:lnTo>
                    <a:pt x="496" y="238"/>
                  </a:lnTo>
                  <a:cubicBezTo>
                    <a:pt x="455" y="235"/>
                    <a:pt x="469" y="236"/>
                    <a:pt x="454" y="236"/>
                  </a:cubicBezTo>
                  <a:lnTo>
                    <a:pt x="387" y="150"/>
                  </a:lnTo>
                  <a:lnTo>
                    <a:pt x="358" y="116"/>
                  </a:lnTo>
                  <a:lnTo>
                    <a:pt x="326" y="105"/>
                  </a:lnTo>
                  <a:lnTo>
                    <a:pt x="291" y="116"/>
                  </a:lnTo>
                  <a:lnTo>
                    <a:pt x="240" y="180"/>
                  </a:lnTo>
                  <a:lnTo>
                    <a:pt x="206" y="220"/>
                  </a:lnTo>
                  <a:lnTo>
                    <a:pt x="139" y="230"/>
                  </a:lnTo>
                  <a:lnTo>
                    <a:pt x="70" y="236"/>
                  </a:lnTo>
                  <a:lnTo>
                    <a:pt x="0" y="233"/>
                  </a:lnTo>
                  <a:lnTo>
                    <a:pt x="11" y="1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40" name="Freeform 8"/>
            <p:cNvSpPr>
              <a:spLocks/>
            </p:cNvSpPr>
            <p:nvPr/>
          </p:nvSpPr>
          <p:spPr bwMode="auto">
            <a:xfrm>
              <a:off x="4035" y="2741"/>
              <a:ext cx="178" cy="976"/>
            </a:xfrm>
            <a:custGeom>
              <a:avLst/>
              <a:gdLst>
                <a:gd name="T0" fmla="*/ 0 w 178"/>
                <a:gd name="T1" fmla="*/ 952 h 976"/>
                <a:gd name="T2" fmla="*/ 125 w 178"/>
                <a:gd name="T3" fmla="*/ 0 h 976"/>
                <a:gd name="T4" fmla="*/ 178 w 178"/>
                <a:gd name="T5" fmla="*/ 907 h 976"/>
                <a:gd name="T6" fmla="*/ 168 w 178"/>
                <a:gd name="T7" fmla="*/ 976 h 976"/>
                <a:gd name="T8" fmla="*/ 122 w 178"/>
                <a:gd name="T9" fmla="*/ 110 h 976"/>
                <a:gd name="T10" fmla="*/ 10 w 178"/>
                <a:gd name="T11" fmla="*/ 974 h 976"/>
                <a:gd name="T12" fmla="*/ 0 w 178"/>
                <a:gd name="T13" fmla="*/ 952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976">
                  <a:moveTo>
                    <a:pt x="0" y="952"/>
                  </a:moveTo>
                  <a:lnTo>
                    <a:pt x="125" y="0"/>
                  </a:lnTo>
                  <a:lnTo>
                    <a:pt x="178" y="907"/>
                  </a:lnTo>
                  <a:lnTo>
                    <a:pt x="168" y="976"/>
                  </a:lnTo>
                  <a:lnTo>
                    <a:pt x="122" y="110"/>
                  </a:lnTo>
                  <a:lnTo>
                    <a:pt x="10" y="974"/>
                  </a:lnTo>
                  <a:lnTo>
                    <a:pt x="0" y="9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41" name="Freeform 9"/>
            <p:cNvSpPr>
              <a:spLocks/>
            </p:cNvSpPr>
            <p:nvPr/>
          </p:nvSpPr>
          <p:spPr bwMode="auto">
            <a:xfrm>
              <a:off x="4203" y="3243"/>
              <a:ext cx="738" cy="480"/>
            </a:xfrm>
            <a:custGeom>
              <a:avLst/>
              <a:gdLst>
                <a:gd name="T0" fmla="*/ 10 w 738"/>
                <a:gd name="T1" fmla="*/ 402 h 480"/>
                <a:gd name="T2" fmla="*/ 37 w 738"/>
                <a:gd name="T3" fmla="*/ 320 h 480"/>
                <a:gd name="T4" fmla="*/ 74 w 738"/>
                <a:gd name="T5" fmla="*/ 250 h 480"/>
                <a:gd name="T6" fmla="*/ 120 w 738"/>
                <a:gd name="T7" fmla="*/ 213 h 480"/>
                <a:gd name="T8" fmla="*/ 178 w 738"/>
                <a:gd name="T9" fmla="*/ 208 h 480"/>
                <a:gd name="T10" fmla="*/ 277 w 738"/>
                <a:gd name="T11" fmla="*/ 210 h 480"/>
                <a:gd name="T12" fmla="*/ 384 w 738"/>
                <a:gd name="T13" fmla="*/ 213 h 480"/>
                <a:gd name="T14" fmla="*/ 445 w 738"/>
                <a:gd name="T15" fmla="*/ 210 h 480"/>
                <a:gd name="T16" fmla="*/ 496 w 738"/>
                <a:gd name="T17" fmla="*/ 162 h 480"/>
                <a:gd name="T18" fmla="*/ 541 w 738"/>
                <a:gd name="T19" fmla="*/ 101 h 480"/>
                <a:gd name="T20" fmla="*/ 576 w 738"/>
                <a:gd name="T21" fmla="*/ 56 h 480"/>
                <a:gd name="T22" fmla="*/ 624 w 738"/>
                <a:gd name="T23" fmla="*/ 16 h 480"/>
                <a:gd name="T24" fmla="*/ 658 w 738"/>
                <a:gd name="T25" fmla="*/ 0 h 480"/>
                <a:gd name="T26" fmla="*/ 677 w 738"/>
                <a:gd name="T27" fmla="*/ 0 h 480"/>
                <a:gd name="T28" fmla="*/ 720 w 738"/>
                <a:gd name="T29" fmla="*/ 24 h 480"/>
                <a:gd name="T30" fmla="*/ 738 w 738"/>
                <a:gd name="T31" fmla="*/ 40 h 480"/>
                <a:gd name="T32" fmla="*/ 738 w 738"/>
                <a:gd name="T33" fmla="*/ 162 h 480"/>
                <a:gd name="T34" fmla="*/ 714 w 738"/>
                <a:gd name="T35" fmla="*/ 130 h 480"/>
                <a:gd name="T36" fmla="*/ 672 w 738"/>
                <a:gd name="T37" fmla="*/ 114 h 480"/>
                <a:gd name="T38" fmla="*/ 632 w 738"/>
                <a:gd name="T39" fmla="*/ 141 h 480"/>
                <a:gd name="T40" fmla="*/ 570 w 738"/>
                <a:gd name="T41" fmla="*/ 213 h 480"/>
                <a:gd name="T42" fmla="*/ 517 w 738"/>
                <a:gd name="T43" fmla="*/ 285 h 480"/>
                <a:gd name="T44" fmla="*/ 506 w 738"/>
                <a:gd name="T45" fmla="*/ 304 h 480"/>
                <a:gd name="T46" fmla="*/ 488 w 738"/>
                <a:gd name="T47" fmla="*/ 320 h 480"/>
                <a:gd name="T48" fmla="*/ 437 w 738"/>
                <a:gd name="T49" fmla="*/ 322 h 480"/>
                <a:gd name="T50" fmla="*/ 114 w 738"/>
                <a:gd name="T51" fmla="*/ 325 h 480"/>
                <a:gd name="T52" fmla="*/ 80 w 738"/>
                <a:gd name="T53" fmla="*/ 336 h 480"/>
                <a:gd name="T54" fmla="*/ 50 w 738"/>
                <a:gd name="T55" fmla="*/ 370 h 480"/>
                <a:gd name="T56" fmla="*/ 0 w 738"/>
                <a:gd name="T57" fmla="*/ 480 h 480"/>
                <a:gd name="T58" fmla="*/ 10 w 738"/>
                <a:gd name="T59" fmla="*/ 402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38" h="480">
                  <a:moveTo>
                    <a:pt x="10" y="402"/>
                  </a:moveTo>
                  <a:cubicBezTo>
                    <a:pt x="34" y="320"/>
                    <a:pt x="10" y="337"/>
                    <a:pt x="37" y="320"/>
                  </a:cubicBezTo>
                  <a:lnTo>
                    <a:pt x="74" y="250"/>
                  </a:lnTo>
                  <a:lnTo>
                    <a:pt x="120" y="213"/>
                  </a:lnTo>
                  <a:lnTo>
                    <a:pt x="178" y="208"/>
                  </a:lnTo>
                  <a:lnTo>
                    <a:pt x="277" y="210"/>
                  </a:lnTo>
                  <a:lnTo>
                    <a:pt x="384" y="213"/>
                  </a:lnTo>
                  <a:lnTo>
                    <a:pt x="445" y="210"/>
                  </a:lnTo>
                  <a:lnTo>
                    <a:pt x="496" y="162"/>
                  </a:lnTo>
                  <a:lnTo>
                    <a:pt x="541" y="101"/>
                  </a:lnTo>
                  <a:lnTo>
                    <a:pt x="576" y="56"/>
                  </a:lnTo>
                  <a:lnTo>
                    <a:pt x="624" y="16"/>
                  </a:lnTo>
                  <a:lnTo>
                    <a:pt x="658" y="0"/>
                  </a:lnTo>
                  <a:lnTo>
                    <a:pt x="677" y="0"/>
                  </a:lnTo>
                  <a:lnTo>
                    <a:pt x="720" y="24"/>
                  </a:lnTo>
                  <a:lnTo>
                    <a:pt x="738" y="40"/>
                  </a:lnTo>
                  <a:lnTo>
                    <a:pt x="738" y="162"/>
                  </a:lnTo>
                  <a:cubicBezTo>
                    <a:pt x="713" y="132"/>
                    <a:pt x="714" y="145"/>
                    <a:pt x="714" y="130"/>
                  </a:cubicBezTo>
                  <a:lnTo>
                    <a:pt x="672" y="114"/>
                  </a:lnTo>
                  <a:lnTo>
                    <a:pt x="632" y="141"/>
                  </a:lnTo>
                  <a:lnTo>
                    <a:pt x="570" y="213"/>
                  </a:lnTo>
                  <a:lnTo>
                    <a:pt x="517" y="285"/>
                  </a:lnTo>
                  <a:lnTo>
                    <a:pt x="506" y="304"/>
                  </a:lnTo>
                  <a:cubicBezTo>
                    <a:pt x="487" y="317"/>
                    <a:pt x="488" y="309"/>
                    <a:pt x="488" y="320"/>
                  </a:cubicBezTo>
                  <a:lnTo>
                    <a:pt x="437" y="322"/>
                  </a:lnTo>
                  <a:lnTo>
                    <a:pt x="114" y="325"/>
                  </a:lnTo>
                  <a:lnTo>
                    <a:pt x="80" y="336"/>
                  </a:lnTo>
                  <a:lnTo>
                    <a:pt x="50" y="370"/>
                  </a:lnTo>
                  <a:lnTo>
                    <a:pt x="0" y="480"/>
                  </a:lnTo>
                  <a:lnTo>
                    <a:pt x="10" y="4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42" name="Freeform 10"/>
            <p:cNvSpPr>
              <a:spLocks/>
            </p:cNvSpPr>
            <p:nvPr/>
          </p:nvSpPr>
          <p:spPr bwMode="auto">
            <a:xfrm>
              <a:off x="4939" y="3280"/>
              <a:ext cx="544" cy="296"/>
            </a:xfrm>
            <a:custGeom>
              <a:avLst/>
              <a:gdLst>
                <a:gd name="T0" fmla="*/ 5 w 544"/>
                <a:gd name="T1" fmla="*/ 0 h 296"/>
                <a:gd name="T2" fmla="*/ 45 w 544"/>
                <a:gd name="T3" fmla="*/ 67 h 296"/>
                <a:gd name="T4" fmla="*/ 80 w 544"/>
                <a:gd name="T5" fmla="*/ 133 h 296"/>
                <a:gd name="T6" fmla="*/ 117 w 544"/>
                <a:gd name="T7" fmla="*/ 163 h 296"/>
                <a:gd name="T8" fmla="*/ 154 w 544"/>
                <a:gd name="T9" fmla="*/ 171 h 296"/>
                <a:gd name="T10" fmla="*/ 178 w 544"/>
                <a:gd name="T11" fmla="*/ 160 h 296"/>
                <a:gd name="T12" fmla="*/ 202 w 544"/>
                <a:gd name="T13" fmla="*/ 136 h 296"/>
                <a:gd name="T14" fmla="*/ 224 w 544"/>
                <a:gd name="T15" fmla="*/ 125 h 296"/>
                <a:gd name="T16" fmla="*/ 258 w 544"/>
                <a:gd name="T17" fmla="*/ 141 h 296"/>
                <a:gd name="T18" fmla="*/ 290 w 544"/>
                <a:gd name="T19" fmla="*/ 163 h 296"/>
                <a:gd name="T20" fmla="*/ 336 w 544"/>
                <a:gd name="T21" fmla="*/ 173 h 296"/>
                <a:gd name="T22" fmla="*/ 544 w 544"/>
                <a:gd name="T23" fmla="*/ 168 h 296"/>
                <a:gd name="T24" fmla="*/ 544 w 544"/>
                <a:gd name="T25" fmla="*/ 291 h 296"/>
                <a:gd name="T26" fmla="*/ 338 w 544"/>
                <a:gd name="T27" fmla="*/ 291 h 296"/>
                <a:gd name="T28" fmla="*/ 298 w 544"/>
                <a:gd name="T29" fmla="*/ 291 h 296"/>
                <a:gd name="T30" fmla="*/ 264 w 544"/>
                <a:gd name="T31" fmla="*/ 277 h 296"/>
                <a:gd name="T32" fmla="*/ 245 w 544"/>
                <a:gd name="T33" fmla="*/ 267 h 296"/>
                <a:gd name="T34" fmla="*/ 224 w 544"/>
                <a:gd name="T35" fmla="*/ 261 h 296"/>
                <a:gd name="T36" fmla="*/ 189 w 544"/>
                <a:gd name="T37" fmla="*/ 275 h 296"/>
                <a:gd name="T38" fmla="*/ 157 w 544"/>
                <a:gd name="T39" fmla="*/ 296 h 296"/>
                <a:gd name="T40" fmla="*/ 133 w 544"/>
                <a:gd name="T41" fmla="*/ 296 h 296"/>
                <a:gd name="T42" fmla="*/ 90 w 544"/>
                <a:gd name="T43" fmla="*/ 277 h 296"/>
                <a:gd name="T44" fmla="*/ 0 w 544"/>
                <a:gd name="T45" fmla="*/ 123 h 296"/>
                <a:gd name="T46" fmla="*/ 5 w 544"/>
                <a:gd name="T47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44" h="296">
                  <a:moveTo>
                    <a:pt x="5" y="0"/>
                  </a:moveTo>
                  <a:lnTo>
                    <a:pt x="45" y="67"/>
                  </a:lnTo>
                  <a:lnTo>
                    <a:pt x="80" y="133"/>
                  </a:lnTo>
                  <a:lnTo>
                    <a:pt x="117" y="163"/>
                  </a:lnTo>
                  <a:lnTo>
                    <a:pt x="154" y="171"/>
                  </a:lnTo>
                  <a:lnTo>
                    <a:pt x="178" y="160"/>
                  </a:lnTo>
                  <a:lnTo>
                    <a:pt x="202" y="136"/>
                  </a:lnTo>
                  <a:lnTo>
                    <a:pt x="224" y="125"/>
                  </a:lnTo>
                  <a:lnTo>
                    <a:pt x="258" y="141"/>
                  </a:lnTo>
                  <a:lnTo>
                    <a:pt x="290" y="163"/>
                  </a:lnTo>
                  <a:lnTo>
                    <a:pt x="336" y="173"/>
                  </a:lnTo>
                  <a:lnTo>
                    <a:pt x="544" y="168"/>
                  </a:lnTo>
                  <a:lnTo>
                    <a:pt x="544" y="291"/>
                  </a:lnTo>
                  <a:lnTo>
                    <a:pt x="338" y="291"/>
                  </a:lnTo>
                  <a:lnTo>
                    <a:pt x="298" y="291"/>
                  </a:lnTo>
                  <a:lnTo>
                    <a:pt x="264" y="277"/>
                  </a:lnTo>
                  <a:lnTo>
                    <a:pt x="245" y="267"/>
                  </a:lnTo>
                  <a:lnTo>
                    <a:pt x="224" y="261"/>
                  </a:lnTo>
                  <a:lnTo>
                    <a:pt x="189" y="275"/>
                  </a:lnTo>
                  <a:lnTo>
                    <a:pt x="157" y="296"/>
                  </a:lnTo>
                  <a:lnTo>
                    <a:pt x="133" y="296"/>
                  </a:lnTo>
                  <a:lnTo>
                    <a:pt x="90" y="277"/>
                  </a:lnTo>
                  <a:lnTo>
                    <a:pt x="0" y="12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3243" name="Line 11"/>
          <p:cNvSpPr>
            <a:spLocks noChangeShapeType="1"/>
          </p:cNvSpPr>
          <p:nvPr/>
        </p:nvSpPr>
        <p:spPr bwMode="auto">
          <a:xfrm>
            <a:off x="4048125" y="1150938"/>
            <a:ext cx="450850" cy="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44" name="Line 12"/>
          <p:cNvSpPr>
            <a:spLocks noChangeShapeType="1"/>
          </p:cNvSpPr>
          <p:nvPr/>
        </p:nvSpPr>
        <p:spPr bwMode="auto">
          <a:xfrm>
            <a:off x="4046538" y="2289175"/>
            <a:ext cx="450850" cy="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45" name="Line 13"/>
          <p:cNvSpPr>
            <a:spLocks noChangeShapeType="1"/>
          </p:cNvSpPr>
          <p:nvPr/>
        </p:nvSpPr>
        <p:spPr bwMode="auto">
          <a:xfrm>
            <a:off x="4044950" y="3130550"/>
            <a:ext cx="877888" cy="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46" name="Line 14"/>
          <p:cNvSpPr>
            <a:spLocks noChangeShapeType="1"/>
          </p:cNvSpPr>
          <p:nvPr/>
        </p:nvSpPr>
        <p:spPr bwMode="auto">
          <a:xfrm>
            <a:off x="4030663" y="4195763"/>
            <a:ext cx="830262" cy="0"/>
          </a:xfrm>
          <a:prstGeom prst="line">
            <a:avLst/>
          </a:prstGeom>
          <a:noFill/>
          <a:ln w="3810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47" name="Rectangle 15"/>
          <p:cNvSpPr>
            <a:spLocks noGrp="1" noChangeArrowheads="1"/>
          </p:cNvSpPr>
          <p:nvPr>
            <p:ph type="title"/>
          </p:nvPr>
        </p:nvSpPr>
        <p:spPr>
          <a:xfrm>
            <a:off x="0" y="5638800"/>
            <a:ext cx="5326063" cy="528638"/>
          </a:xfrm>
          <a:noFill/>
          <a:ln/>
        </p:spPr>
        <p:txBody>
          <a:bodyPr/>
          <a:lstStyle/>
          <a:p>
            <a:r>
              <a:rPr lang="en-US" sz="2400" b="1">
                <a:solidFill>
                  <a:srgbClr val="3333FF"/>
                </a:solidFill>
              </a:rPr>
              <a:t>Electrocardiogram (ECG)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920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Normal </a:t>
            </a:r>
            <a:r>
              <a:rPr lang="tr-TR" sz="3600" dirty="0" smtClean="0"/>
              <a:t>ve </a:t>
            </a:r>
            <a:r>
              <a:rPr lang="en-US" sz="3600" dirty="0" err="1" smtClean="0"/>
              <a:t>anormal</a:t>
            </a:r>
            <a:r>
              <a:rPr lang="en-US" sz="3600" dirty="0" smtClean="0"/>
              <a:t> </a:t>
            </a:r>
            <a:r>
              <a:rPr lang="tr-TR" sz="3600" dirty="0" smtClean="0"/>
              <a:t>kalp ritmleri</a:t>
            </a:r>
            <a:endParaRPr lang="en-US" sz="3600" dirty="0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r>
              <a:rPr lang="tr-TR" dirty="0" smtClean="0"/>
              <a:t>Sinoatriyal düğümden (</a:t>
            </a:r>
            <a:r>
              <a:rPr lang="en-US" dirty="0" smtClean="0"/>
              <a:t>pacemaker</a:t>
            </a:r>
            <a:r>
              <a:rPr lang="tr-TR" dirty="0" smtClean="0"/>
              <a:t>) kaynaklanan sorunlar</a:t>
            </a:r>
            <a:endParaRPr lang="en-US" dirty="0"/>
          </a:p>
          <a:p>
            <a:pPr lvl="1"/>
            <a:r>
              <a:rPr lang="en-US" dirty="0" smtClean="0"/>
              <a:t>Brad</a:t>
            </a:r>
            <a:r>
              <a:rPr lang="tr-TR" dirty="0" smtClean="0"/>
              <a:t>ikardi</a:t>
            </a:r>
            <a:endParaRPr lang="en-US" dirty="0"/>
          </a:p>
          <a:p>
            <a:pPr lvl="1"/>
            <a:r>
              <a:rPr lang="en-US" dirty="0" smtClean="0"/>
              <a:t>Ta</a:t>
            </a:r>
            <a:r>
              <a:rPr lang="tr-TR" dirty="0" smtClean="0"/>
              <a:t>şikardi</a:t>
            </a:r>
            <a:endParaRPr lang="en-US" dirty="0"/>
          </a:p>
          <a:p>
            <a:r>
              <a:rPr lang="tr-TR" dirty="0" smtClean="0"/>
              <a:t>İletim sorunları</a:t>
            </a:r>
            <a:endParaRPr lang="en-US" dirty="0"/>
          </a:p>
          <a:p>
            <a:r>
              <a:rPr lang="en-US" dirty="0" smtClean="0"/>
              <a:t>E</a:t>
            </a:r>
            <a:r>
              <a:rPr lang="tr-TR" dirty="0" smtClean="0"/>
              <a:t>k</a:t>
            </a:r>
            <a:r>
              <a:rPr lang="en-US" dirty="0" err="1" smtClean="0"/>
              <a:t>topi</a:t>
            </a:r>
            <a:r>
              <a:rPr lang="tr-TR" dirty="0" smtClean="0"/>
              <a:t>k</a:t>
            </a:r>
            <a:r>
              <a:rPr lang="en-US" dirty="0" smtClean="0"/>
              <a:t> </a:t>
            </a:r>
            <a:r>
              <a:rPr lang="tr-TR" dirty="0" smtClean="0"/>
              <a:t>vurular</a:t>
            </a:r>
            <a:endParaRPr lang="en-US" dirty="0"/>
          </a:p>
          <a:p>
            <a:r>
              <a:rPr lang="en-US" dirty="0" smtClean="0"/>
              <a:t>Is</a:t>
            </a:r>
            <a:r>
              <a:rPr lang="tr-TR" dirty="0" smtClean="0"/>
              <a:t>kemi (kansızlık)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854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Fig4-17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50"/>
          <a:stretch>
            <a:fillRect/>
          </a:stretch>
        </p:blipFill>
        <p:spPr bwMode="auto">
          <a:xfrm>
            <a:off x="3505200" y="3733800"/>
            <a:ext cx="581501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9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dirty="0" err="1"/>
              <a:t>Atrioventri</a:t>
            </a:r>
            <a:r>
              <a:rPr lang="tr-TR" sz="2400" dirty="0"/>
              <a:t>k</a:t>
            </a:r>
            <a:r>
              <a:rPr lang="en-US" sz="2400" dirty="0" err="1"/>
              <a:t>ular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3333FF"/>
                </a:solidFill>
              </a:rPr>
              <a:t>(AV) </a:t>
            </a:r>
            <a:r>
              <a:rPr lang="tr-TR" sz="2400" dirty="0" smtClean="0"/>
              <a:t>tıkanma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2129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2971800" cy="4525963"/>
          </a:xfrm>
          <a:noFill/>
          <a:ln/>
        </p:spPr>
        <p:txBody>
          <a:bodyPr>
            <a:normAutofit lnSpcReduction="10000"/>
          </a:bodyPr>
          <a:lstStyle/>
          <a:p>
            <a:r>
              <a:rPr lang="en-US" sz="1800" b="1">
                <a:solidFill>
                  <a:schemeClr val="hlink"/>
                </a:solidFill>
              </a:rPr>
              <a:t>First degree:</a:t>
            </a:r>
            <a:r>
              <a:rPr lang="en-US" sz="1800"/>
              <a:t> </a:t>
            </a:r>
          </a:p>
          <a:p>
            <a:pPr lvl="1"/>
            <a:r>
              <a:rPr lang="en-US" sz="1800"/>
              <a:t>AV node is diseased; P-R interval is prolonged</a:t>
            </a:r>
          </a:p>
          <a:p>
            <a:r>
              <a:rPr lang="en-US" sz="1800" b="1"/>
              <a:t>Second degree:</a:t>
            </a:r>
          </a:p>
          <a:p>
            <a:pPr lvl="1"/>
            <a:r>
              <a:rPr lang="en-US" sz="1800"/>
              <a:t>Greater damage to the AV node; some pulses are not conducted (2:1, 3:1, etc.)</a:t>
            </a:r>
          </a:p>
          <a:p>
            <a:r>
              <a:rPr lang="en-US" sz="1800" b="1"/>
              <a:t>Third degree:</a:t>
            </a:r>
          </a:p>
          <a:p>
            <a:pPr lvl="1"/>
            <a:r>
              <a:rPr lang="en-US" sz="1800" b="1" i="1" u="sng">
                <a:solidFill>
                  <a:srgbClr val="FF3300"/>
                </a:solidFill>
              </a:rPr>
              <a:t>Complete block</a:t>
            </a:r>
            <a:r>
              <a:rPr lang="en-US" sz="1800"/>
              <a:t>; cells in AV node are dead; atria and ventricles beat independently.</a:t>
            </a:r>
          </a:p>
        </p:txBody>
      </p:sp>
      <p:sp>
        <p:nvSpPr>
          <p:cNvPr id="212997" name="Text Box 5"/>
          <p:cNvSpPr txBox="1">
            <a:spLocks noChangeArrowheads="1"/>
          </p:cNvSpPr>
          <p:nvPr/>
        </p:nvSpPr>
        <p:spPr bwMode="auto">
          <a:xfrm>
            <a:off x="6705600" y="3886200"/>
            <a:ext cx="183832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600" b="1" i="1" u="sng">
                <a:solidFill>
                  <a:srgbClr val="FF3300"/>
                </a:solidFill>
              </a:rPr>
              <a:t>Complete block</a:t>
            </a:r>
          </a:p>
        </p:txBody>
      </p:sp>
      <p:pic>
        <p:nvPicPr>
          <p:cNvPr id="212998" name="Picture 6" descr="Fig4-17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77" b="5170"/>
          <a:stretch>
            <a:fillRect/>
          </a:stretch>
        </p:blipFill>
        <p:spPr>
          <a:xfrm>
            <a:off x="3352800" y="1219200"/>
            <a:ext cx="5791200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6629400" y="1066800"/>
            <a:ext cx="2122488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600" b="1" i="1" u="sng">
                <a:solidFill>
                  <a:schemeClr val="hlink"/>
                </a:solidFill>
              </a:rPr>
              <a:t>First-degree block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8313" y="101622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CDF5-2D48-487C-9390-0E187236FA9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88640"/>
            <a:ext cx="6931496" cy="68607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3333FF"/>
                </a:solidFill>
              </a:rPr>
              <a:t>Premature Ventricular Contraction (PVC)</a:t>
            </a:r>
          </a:p>
        </p:txBody>
      </p:sp>
      <p:sp>
        <p:nvSpPr>
          <p:cNvPr id="215043" name="Rectangle 3"/>
          <p:cNvSpPr>
            <a:spLocks noChangeArrowheads="1"/>
          </p:cNvSpPr>
          <p:nvPr/>
        </p:nvSpPr>
        <p:spPr bwMode="auto">
          <a:xfrm>
            <a:off x="395536" y="4132263"/>
            <a:ext cx="8215064" cy="246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Normal ECG followed by an </a:t>
            </a:r>
            <a:r>
              <a:rPr lang="en-US" sz="1800" b="1" i="1" u="sng" dirty="0">
                <a:solidFill>
                  <a:schemeClr val="tx1"/>
                </a:solidFill>
                <a:ea typeface="MS Mincho" pitchFamily="49" charset="-128"/>
              </a:rPr>
              <a:t>ectopic </a:t>
            </a:r>
            <a:r>
              <a:rPr lang="en-US" sz="1800" b="1" i="1" u="sng" dirty="0" smtClean="0">
                <a:solidFill>
                  <a:schemeClr val="tx1"/>
                </a:solidFill>
                <a:ea typeface="MS Mincho" pitchFamily="49" charset="-128"/>
              </a:rPr>
              <a:t>beat</a:t>
            </a:r>
            <a:r>
              <a:rPr lang="tr-TR" sz="1800" b="1" dirty="0">
                <a:ea typeface="MS Mincho" pitchFamily="49" charset="-128"/>
              </a:rPr>
              <a:t> </a:t>
            </a:r>
            <a:r>
              <a:rPr lang="tr-TR" sz="1800" b="1" dirty="0" smtClean="0">
                <a:ea typeface="MS Mincho" pitchFamily="49" charset="-128"/>
              </a:rPr>
              <a:t>(</a:t>
            </a:r>
            <a:r>
              <a:rPr lang="tr-TR" sz="1800" dirty="0"/>
              <a:t>Normal EKG’yi takip eden ektopik </a:t>
            </a:r>
            <a:r>
              <a:rPr lang="tr-TR" sz="1800" dirty="0" smtClean="0"/>
              <a:t>vuru)</a:t>
            </a: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/>
            </a:r>
            <a:b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  </a:t>
            </a:r>
            <a:b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An irritable focus, or </a:t>
            </a:r>
            <a:r>
              <a:rPr lang="en-US" sz="1800" b="1" i="1" dirty="0">
                <a:solidFill>
                  <a:schemeClr val="tx1"/>
                </a:solidFill>
                <a:ea typeface="MS Mincho" pitchFamily="49" charset="-128"/>
              </a:rPr>
              <a:t>ectopic pacemaker</a:t>
            </a: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, within the ventricle or specialized conduction system may discharge, producing an extra beat, or </a:t>
            </a:r>
            <a:r>
              <a:rPr lang="en-US" sz="1800" b="1" i="1" u="sng" dirty="0" err="1">
                <a:solidFill>
                  <a:schemeClr val="tx1"/>
                </a:solidFill>
                <a:ea typeface="MS Mincho" pitchFamily="49" charset="-128"/>
              </a:rPr>
              <a:t>extrasystole</a:t>
            </a: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, that interrupts the normal rhythm. </a:t>
            </a:r>
            <a:b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/>
            </a:r>
            <a:b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This </a:t>
            </a:r>
            <a:r>
              <a:rPr lang="en-US" sz="1800" b="1" dirty="0" err="1">
                <a:solidFill>
                  <a:schemeClr val="tx1"/>
                </a:solidFill>
                <a:ea typeface="MS Mincho" pitchFamily="49" charset="-128"/>
              </a:rPr>
              <a:t>extrasystole</a:t>
            </a: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 is also referred to as a </a:t>
            </a:r>
            <a:r>
              <a:rPr lang="en-US" sz="1800" b="1" i="1" u="sng" dirty="0">
                <a:solidFill>
                  <a:schemeClr val="tx1"/>
                </a:solidFill>
                <a:ea typeface="MS Mincho" pitchFamily="49" charset="-128"/>
              </a:rPr>
              <a:t>premature ventricular contraction (PVC)</a:t>
            </a:r>
            <a:r>
              <a:rPr lang="en-US" sz="1800" b="1" dirty="0">
                <a:solidFill>
                  <a:schemeClr val="tx1"/>
                </a:solidFill>
                <a:ea typeface="MS Mincho" pitchFamily="49" charset="-128"/>
              </a:rPr>
              <a:t>. </a:t>
            </a:r>
            <a:endParaRPr lang="en-US" sz="1800" b="1" dirty="0">
              <a:solidFill>
                <a:schemeClr val="tx1"/>
              </a:solidFill>
              <a:cs typeface="Courier New" pitchFamily="49" charset="0"/>
            </a:endParaRPr>
          </a:p>
        </p:txBody>
      </p:sp>
      <p:pic>
        <p:nvPicPr>
          <p:cNvPr id="215044" name="Picture 4" descr="Fig4-18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6324600" cy="29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98072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82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4114800" cy="417513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Tachycardia</a:t>
            </a:r>
          </a:p>
        </p:txBody>
      </p:sp>
      <p:sp>
        <p:nvSpPr>
          <p:cNvPr id="217091" name="Rectangle 3"/>
          <p:cNvSpPr>
            <a:spLocks noChangeArrowheads="1"/>
          </p:cNvSpPr>
          <p:nvPr/>
        </p:nvSpPr>
        <p:spPr bwMode="auto">
          <a:xfrm>
            <a:off x="304800" y="1143000"/>
            <a:ext cx="238601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42900" indent="-342900">
              <a:buFont typeface="Times"/>
              <a:buAutoNum type="alphaLcParenBoth"/>
            </a:pPr>
            <a:r>
              <a:rPr lang="en-US" sz="1800" i="1" u="sng">
                <a:solidFill>
                  <a:srgbClr val="FF3300"/>
                </a:solidFill>
                <a:ea typeface="MS Mincho" pitchFamily="49" charset="-128"/>
              </a:rPr>
              <a:t>Paroxysmal tachycardia</a:t>
            </a:r>
            <a:r>
              <a:rPr lang="en-US" sz="1800" b="1">
                <a:solidFill>
                  <a:srgbClr val="FF3300"/>
                </a:solidFill>
                <a:ea typeface="MS Mincho" pitchFamily="49" charset="-128"/>
              </a:rPr>
              <a:t>.</a:t>
            </a:r>
            <a:r>
              <a:rPr lang="en-US" sz="1800" b="1">
                <a:solidFill>
                  <a:schemeClr val="tx1"/>
                </a:solidFill>
                <a:ea typeface="MS Mincho" pitchFamily="49" charset="-128"/>
              </a:rPr>
              <a:t> An ectopic focus may repetitively discharge at a rapid regular rate for minutes, hours, or even days.</a:t>
            </a:r>
            <a:br>
              <a:rPr lang="en-US" sz="1800" b="1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 b="1">
                <a:solidFill>
                  <a:schemeClr val="tx1"/>
                </a:solidFill>
                <a:ea typeface="MS Mincho" pitchFamily="49" charset="-128"/>
              </a:rPr>
              <a:t/>
            </a:r>
            <a:br>
              <a:rPr lang="en-US" sz="1800" b="1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>
                <a:solidFill>
                  <a:schemeClr val="tx1"/>
                </a:solidFill>
                <a:ea typeface="MS Mincho" pitchFamily="49" charset="-128"/>
              </a:rPr>
              <a:t>(b)</a:t>
            </a:r>
            <a:r>
              <a:rPr lang="en-US" sz="1800" b="1">
                <a:solidFill>
                  <a:schemeClr val="tx1"/>
                </a:solidFill>
                <a:ea typeface="MS Mincho" pitchFamily="49" charset="-128"/>
              </a:rPr>
              <a:t> </a:t>
            </a:r>
            <a:r>
              <a:rPr lang="en-US" sz="1800" i="1" u="sng">
                <a:solidFill>
                  <a:srgbClr val="FF3300"/>
                </a:solidFill>
                <a:ea typeface="MS Mincho" pitchFamily="49" charset="-128"/>
              </a:rPr>
              <a:t>Atrial flutter</a:t>
            </a:r>
            <a:r>
              <a:rPr lang="en-US" sz="1800" b="1">
                <a:solidFill>
                  <a:srgbClr val="FF3300"/>
                </a:solidFill>
                <a:ea typeface="MS Mincho" pitchFamily="49" charset="-128"/>
              </a:rPr>
              <a:t>.</a:t>
            </a:r>
            <a:r>
              <a:rPr lang="en-US" sz="1800" b="1">
                <a:solidFill>
                  <a:schemeClr val="tx1"/>
                </a:solidFill>
                <a:ea typeface="MS Mincho" pitchFamily="49" charset="-128"/>
              </a:rPr>
              <a:t> The atria begin a very rapid, perfectly regular "flapping" movement, beating at rates of 200 to 300 beats/min; rapid P waves. </a:t>
            </a:r>
            <a:endParaRPr lang="en-US" sz="1800" b="1">
              <a:solidFill>
                <a:schemeClr val="tx1"/>
              </a:solidFill>
              <a:cs typeface="Courier New" pitchFamily="49" charset="0"/>
            </a:endParaRPr>
          </a:p>
        </p:txBody>
      </p:sp>
      <p:pic>
        <p:nvPicPr>
          <p:cNvPr id="217092" name="Picture 4" descr="Fig4-19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85800"/>
            <a:ext cx="5803900" cy="551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692696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31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Fig4-20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5640388" cy="434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913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5300663" cy="417513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Fibrillation – </a:t>
            </a:r>
            <a:r>
              <a:rPr lang="en-US" sz="2000" b="1" i="1">
                <a:solidFill>
                  <a:srgbClr val="3333FF"/>
                </a:solidFill>
              </a:rPr>
              <a:t>Atrial and Ventricular</a:t>
            </a:r>
          </a:p>
        </p:txBody>
      </p:sp>
      <p:sp>
        <p:nvSpPr>
          <p:cNvPr id="2191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943600" y="1008906"/>
            <a:ext cx="2763838" cy="5732462"/>
          </a:xfrm>
          <a:noFill/>
          <a:ln/>
        </p:spPr>
        <p:txBody>
          <a:bodyPr/>
          <a:lstStyle/>
          <a:p>
            <a:r>
              <a:rPr lang="en-US" sz="1600" b="1" dirty="0">
                <a:solidFill>
                  <a:srgbClr val="3333FF"/>
                </a:solidFill>
              </a:rPr>
              <a:t>Atrial fibrillation</a:t>
            </a:r>
          </a:p>
          <a:p>
            <a:pPr lvl="1"/>
            <a:r>
              <a:rPr lang="en-US" sz="1600" dirty="0"/>
              <a:t>Feeble, uncoordinated twitching</a:t>
            </a:r>
          </a:p>
          <a:p>
            <a:pPr lvl="1"/>
            <a:r>
              <a:rPr lang="en-US" sz="1600" dirty="0"/>
              <a:t>Low-amplitude, irregular ECG</a:t>
            </a:r>
          </a:p>
          <a:p>
            <a:pPr lvl="1"/>
            <a:r>
              <a:rPr lang="en-US" sz="1600" dirty="0"/>
              <a:t>Blood pumping is continued</a:t>
            </a:r>
          </a:p>
          <a:p>
            <a:pPr lvl="1"/>
            <a:endParaRPr lang="en-US" sz="1600" dirty="0"/>
          </a:p>
          <a:p>
            <a:r>
              <a:rPr lang="en-US" sz="1600" b="1" dirty="0">
                <a:solidFill>
                  <a:srgbClr val="3333FF"/>
                </a:solidFill>
              </a:rPr>
              <a:t>Ventricular fibrillation</a:t>
            </a:r>
          </a:p>
          <a:p>
            <a:pPr lvl="1"/>
            <a:r>
              <a:rPr lang="en-US" sz="1600" dirty="0"/>
              <a:t>Disorganized conduction &amp; ECG</a:t>
            </a:r>
          </a:p>
          <a:p>
            <a:pPr lvl="1"/>
            <a:r>
              <a:rPr lang="en-US" sz="1600" dirty="0"/>
              <a:t>Ventricles twitch</a:t>
            </a:r>
          </a:p>
          <a:p>
            <a:pPr lvl="1"/>
            <a:r>
              <a:rPr lang="en-US" sz="1600" dirty="0"/>
              <a:t>No blood is pumped</a:t>
            </a:r>
          </a:p>
          <a:p>
            <a:pPr lvl="1"/>
            <a:endParaRPr lang="en-US" sz="1600" dirty="0"/>
          </a:p>
          <a:p>
            <a:r>
              <a:rPr lang="en-US" sz="1600" dirty="0"/>
              <a:t>Reentrant circuits</a:t>
            </a:r>
          </a:p>
          <a:p>
            <a:pPr lvl="1"/>
            <a:r>
              <a:rPr lang="en-US" sz="1600" dirty="0"/>
              <a:t>Circular conduction around scar tissue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800200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27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4479925" cy="417513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Cardiac Ischemia</a:t>
            </a:r>
          </a:p>
        </p:txBody>
      </p:sp>
      <p:pic>
        <p:nvPicPr>
          <p:cNvPr id="221187" name="Picture 3" descr="Fig4-21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447800"/>
            <a:ext cx="55626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1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2820988" cy="5067300"/>
          </a:xfrm>
          <a:noFill/>
          <a:ln/>
        </p:spPr>
        <p:txBody>
          <a:bodyPr/>
          <a:lstStyle/>
          <a:p>
            <a:r>
              <a:rPr lang="en-US" sz="1600" i="1" u="sng"/>
              <a:t>Control</a:t>
            </a:r>
            <a:r>
              <a:rPr lang="en-US" sz="1600" b="1"/>
              <a:t>: action potentials &amp; ECG waveforms from normal dog myocardium</a:t>
            </a:r>
          </a:p>
          <a:p>
            <a:r>
              <a:rPr lang="en-US" sz="1600" i="1" u="sng"/>
              <a:t>Challenge</a:t>
            </a:r>
            <a:r>
              <a:rPr lang="en-US" sz="1600" b="1"/>
              <a:t>: a coronary artery is occluded; cells become ischemic; lose K</a:t>
            </a:r>
            <a:r>
              <a:rPr lang="en-US" sz="1600" b="1" baseline="50000"/>
              <a:t>+</a:t>
            </a:r>
            <a:r>
              <a:rPr lang="en-US" sz="1600" b="1"/>
              <a:t> and gain Na</a:t>
            </a:r>
            <a:r>
              <a:rPr lang="en-US" sz="1600" b="1" baseline="50000"/>
              <a:t>+</a:t>
            </a:r>
            <a:endParaRPr lang="en-US" sz="1600" b="1"/>
          </a:p>
          <a:p>
            <a:r>
              <a:rPr lang="en-US" sz="1600" i="1" u="sng"/>
              <a:t>Early ischemia</a:t>
            </a:r>
            <a:r>
              <a:rPr lang="en-US" sz="1600" b="1"/>
              <a:t>: the ST segment of the ECG is elevated</a:t>
            </a:r>
          </a:p>
          <a:p>
            <a:r>
              <a:rPr lang="en-US" sz="1600" i="1" u="sng"/>
              <a:t>Late ischemia</a:t>
            </a:r>
            <a:r>
              <a:rPr lang="en-US" sz="1600" b="1"/>
              <a:t>: in addition to ST segment elevation, the TQ segment is depressed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98072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16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7651750" y="0"/>
            <a:ext cx="1492250" cy="1809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7456487" cy="396875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>
                <a:solidFill>
                  <a:srgbClr val="3333FF"/>
                </a:solidFill>
              </a:rPr>
              <a:t>Tıbbi ve Fizyolojik Parametreler </a:t>
            </a:r>
            <a:r>
              <a:rPr lang="en-US" sz="2400" b="1" dirty="0" smtClean="0">
                <a:solidFill>
                  <a:srgbClr val="3333FF"/>
                </a:solidFill>
              </a:rPr>
              <a:t>#1</a:t>
            </a:r>
            <a:endParaRPr lang="en-US" sz="2400" b="1" dirty="0">
              <a:solidFill>
                <a:srgbClr val="3333FF"/>
              </a:solidFill>
            </a:endParaRP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457200" y="1447800"/>
          <a:ext cx="8380413" cy="407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Photo Editor Photo" r:id="rId4" imgW="6408975" imgH="3116190" progId="MSPhotoEd.3">
                  <p:embed/>
                </p:oleObj>
              </mc:Choice>
              <mc:Fallback>
                <p:oleObj name="Photo Editor Photo" r:id="rId4" imgW="6408975" imgH="311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447800"/>
                        <a:ext cx="8380413" cy="407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12474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03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ChangeArrowheads="1"/>
          </p:cNvSpPr>
          <p:nvPr/>
        </p:nvSpPr>
        <p:spPr bwMode="auto">
          <a:xfrm>
            <a:off x="685800" y="4953000"/>
            <a:ext cx="8026400" cy="171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dirty="0">
                <a:solidFill>
                  <a:schemeClr val="hlink"/>
                </a:solidFill>
                <a:ea typeface="MS Mincho" pitchFamily="49" charset="-128"/>
              </a:rPr>
              <a:t>The Electrocardiography Problem</a:t>
            </a: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 </a:t>
            </a:r>
            <a:br>
              <a:rPr lang="en-US" sz="1800" dirty="0">
                <a:solidFill>
                  <a:schemeClr val="tx1"/>
                </a:solidFill>
                <a:ea typeface="MS Mincho" pitchFamily="49" charset="-128"/>
              </a:rPr>
            </a:b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Points A and B are arbitrary observation points on the torso, </a:t>
            </a:r>
            <a:r>
              <a:rPr lang="en-US" sz="1800" i="1" dirty="0">
                <a:solidFill>
                  <a:schemeClr val="tx1"/>
                </a:solidFill>
                <a:ea typeface="MS Mincho" pitchFamily="49" charset="-128"/>
              </a:rPr>
              <a:t>R</a:t>
            </a:r>
            <a:r>
              <a:rPr lang="en-US" sz="1800" baseline="-25000" dirty="0">
                <a:solidFill>
                  <a:schemeClr val="tx1"/>
                </a:solidFill>
                <a:ea typeface="MS Mincho" pitchFamily="49" charset="-128"/>
              </a:rPr>
              <a:t>AB</a:t>
            </a: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 is the resistance between them, and </a:t>
            </a:r>
            <a:r>
              <a:rPr lang="en-US" sz="1800" i="1" dirty="0">
                <a:solidFill>
                  <a:schemeClr val="tx1"/>
                </a:solidFill>
                <a:ea typeface="MS Mincho" pitchFamily="49" charset="-128"/>
              </a:rPr>
              <a:t>R</a:t>
            </a:r>
            <a:r>
              <a:rPr lang="en-US" sz="1800" baseline="-25000" dirty="0">
                <a:solidFill>
                  <a:schemeClr val="tx1"/>
                </a:solidFill>
                <a:ea typeface="MS Mincho" pitchFamily="49" charset="-128"/>
              </a:rPr>
              <a:t>T1</a:t>
            </a: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 , </a:t>
            </a:r>
            <a:r>
              <a:rPr lang="en-US" sz="1800" i="1" dirty="0">
                <a:solidFill>
                  <a:schemeClr val="tx1"/>
                </a:solidFill>
                <a:ea typeface="MS Mincho" pitchFamily="49" charset="-128"/>
              </a:rPr>
              <a:t>R</a:t>
            </a:r>
            <a:r>
              <a:rPr lang="en-US" sz="1800" baseline="-25000" dirty="0">
                <a:solidFill>
                  <a:schemeClr val="tx1"/>
                </a:solidFill>
                <a:ea typeface="MS Mincho" pitchFamily="49" charset="-128"/>
              </a:rPr>
              <a:t>T2</a:t>
            </a: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 are lumped thoracic medium resistances. The bipolar ECG scalar lead voltage is </a:t>
            </a:r>
            <a:r>
              <a:rPr lang="en-US" sz="1800" i="1" dirty="0">
                <a:solidFill>
                  <a:schemeClr val="tx1"/>
                </a:solidFill>
                <a:ea typeface="MS Mincho" pitchFamily="49" charset="-128"/>
                <a:sym typeface="Symbol" pitchFamily="18" charset="2"/>
              </a:rPr>
              <a:t></a:t>
            </a:r>
            <a:r>
              <a:rPr lang="en-US" sz="1800" baseline="-25000" dirty="0">
                <a:solidFill>
                  <a:schemeClr val="tx1"/>
                </a:solidFill>
                <a:ea typeface="MS Mincho" pitchFamily="49" charset="-128"/>
              </a:rPr>
              <a:t>A</a:t>
            </a: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Symbol" pitchFamily="18" charset="2"/>
                <a:ea typeface="MS Mincho" pitchFamily="49" charset="-128"/>
              </a:rPr>
              <a:t>-</a:t>
            </a: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 </a:t>
            </a:r>
            <a:r>
              <a:rPr lang="en-US" sz="1800" i="1" dirty="0">
                <a:solidFill>
                  <a:schemeClr val="tx1"/>
                </a:solidFill>
                <a:ea typeface="MS Mincho" pitchFamily="49" charset="-128"/>
                <a:sym typeface="Symbol" pitchFamily="18" charset="2"/>
              </a:rPr>
              <a:t></a:t>
            </a:r>
            <a:r>
              <a:rPr lang="en-US" sz="1800" baseline="-25000" dirty="0">
                <a:solidFill>
                  <a:schemeClr val="tx1"/>
                </a:solidFill>
                <a:ea typeface="MS Mincho" pitchFamily="49" charset="-128"/>
              </a:rPr>
              <a:t>B</a:t>
            </a:r>
            <a:r>
              <a:rPr lang="en-US" sz="1800" dirty="0">
                <a:solidFill>
                  <a:schemeClr val="tx1"/>
                </a:solidFill>
                <a:ea typeface="MS Mincho" pitchFamily="49" charset="-128"/>
              </a:rPr>
              <a:t>, where these voltages are both measured with respect to an indifferent reference potential. </a:t>
            </a:r>
            <a:endParaRPr lang="en-US" sz="1800" dirty="0">
              <a:solidFill>
                <a:schemeClr val="tx1"/>
              </a:solidFill>
              <a:cs typeface="Courier New" pitchFamily="49" charset="0"/>
            </a:endParaRPr>
          </a:p>
        </p:txBody>
      </p:sp>
      <p:pic>
        <p:nvPicPr>
          <p:cNvPr id="208899" name="Picture 3" descr="Fig4-16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33400"/>
            <a:ext cx="72517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900" name="Rectangle 4"/>
          <p:cNvSpPr>
            <a:spLocks noGrp="1" noChangeArrowheads="1"/>
          </p:cNvSpPr>
          <p:nvPr>
            <p:ph type="title"/>
          </p:nvPr>
        </p:nvSpPr>
        <p:spPr>
          <a:xfrm>
            <a:off x="2514600" y="304800"/>
            <a:ext cx="6477000" cy="528638"/>
          </a:xfrm>
        </p:spPr>
        <p:txBody>
          <a:bodyPr/>
          <a:lstStyle/>
          <a:p>
            <a:r>
              <a:rPr lang="tr-TR" sz="2800" b="1" dirty="0" smtClean="0">
                <a:solidFill>
                  <a:srgbClr val="3333FF"/>
                </a:solidFill>
              </a:rPr>
              <a:t>Vücut Yüzeyindeki Kalp Gerilimleri</a:t>
            </a:r>
            <a:endParaRPr lang="en-US" sz="2800" b="1" dirty="0">
              <a:solidFill>
                <a:srgbClr val="3333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27784" y="827505"/>
            <a:ext cx="6084416" cy="45719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40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47864" y="1783357"/>
            <a:ext cx="5338936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>
                <a:cs typeface="Times New Roman" pitchFamily="18" charset="0"/>
              </a:rPr>
              <a:t>Kalbin elektriksel faaliyeti dışarıdan cilt üzerine uygun yerlere yerleştirilmiş elektrotlarla algılanabilir.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cs typeface="Times New Roman" pitchFamily="18" charset="0"/>
              </a:rPr>
              <a:t>Bu faaliyet iletken bir hacim içindeki bir dipole benzetilebilir</a:t>
            </a:r>
            <a:r>
              <a:rPr lang="en-US" sz="2400" dirty="0"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cs typeface="Times New Roman" pitchFamily="18" charset="0"/>
              </a:rPr>
              <a:t>Dipol zamanla genliği ve yönü değisen bir uzaysal vektör olarak değerlendirilebilir.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cs typeface="Times New Roman" pitchFamily="18" charset="0"/>
              </a:rPr>
              <a:t>Uzaysal vektörün birbirine dik üç düzemlede izdüşümü vektör bileşenleri olabilir.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İdealleştirilmiş küresel bir kaynak modeli</a:t>
            </a:r>
            <a:endParaRPr lang="en-US" dirty="0"/>
          </a:p>
        </p:txBody>
      </p:sp>
      <p:pic>
        <p:nvPicPr>
          <p:cNvPr id="3" name="Picture 4" descr="sphereBoy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2122512"/>
            <a:ext cx="3478212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59228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733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7763519" cy="588962"/>
          </a:xfrm>
        </p:spPr>
        <p:txBody>
          <a:bodyPr>
            <a:normAutofit fontScale="90000"/>
          </a:bodyPr>
          <a:lstStyle/>
          <a:p>
            <a:r>
              <a:rPr lang="tr-TR" sz="2400" dirty="0">
                <a:cs typeface="Times New Roman" pitchFamily="18" charset="0"/>
              </a:rPr>
              <a:t>R-dalgasının en büyük olduğu ana denk düşen kalp dipolünün alanı </a:t>
            </a:r>
            <a:r>
              <a:rPr lang="en-US" sz="2400" b="1" dirty="0" smtClean="0">
                <a:solidFill>
                  <a:srgbClr val="3333FF"/>
                </a:solidFill>
              </a:rPr>
              <a:t>Vector </a:t>
            </a:r>
            <a:r>
              <a:rPr lang="en-US" sz="2400" b="1" dirty="0">
                <a:solidFill>
                  <a:srgbClr val="3333FF"/>
                </a:solidFill>
              </a:rPr>
              <a:t>ECG – Dipole Moment</a:t>
            </a: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609600" y="4953000"/>
            <a:ext cx="4648200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/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Rough sketch of the dipole field of the heart when the R wave is maximal.  The dipole consists of the points of equal positive and negative charge separated from one another and denoted by the dipole moment vector M. </a:t>
            </a:r>
          </a:p>
        </p:txBody>
      </p:sp>
      <p:pic>
        <p:nvPicPr>
          <p:cNvPr id="80900" name="Picture 4" descr="Fig6-1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911225"/>
            <a:ext cx="3952875" cy="355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9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216525" y="1060450"/>
            <a:ext cx="3609975" cy="5092700"/>
          </a:xfrm>
          <a:noFill/>
          <a:ln/>
        </p:spPr>
        <p:txBody>
          <a:bodyPr/>
          <a:lstStyle/>
          <a:p>
            <a:r>
              <a:rPr lang="en-US" sz="2000" b="1"/>
              <a:t>The heart is represented as an electric dipole.</a:t>
            </a:r>
          </a:p>
          <a:p>
            <a:r>
              <a:rPr lang="en-US" sz="2000" b="1"/>
              <a:t>A simple model of the electrical activity of the heart.</a:t>
            </a:r>
          </a:p>
          <a:p>
            <a:r>
              <a:rPr lang="en-US" sz="2000" i="1"/>
              <a:t>Dipole moment (M):</a:t>
            </a:r>
            <a:r>
              <a:rPr lang="en-US" sz="2000" b="1"/>
              <a:t> a vector directed from the negative charge to the positive charge.</a:t>
            </a:r>
          </a:p>
          <a:p>
            <a:r>
              <a:rPr lang="en-US" sz="2000" b="1"/>
              <a:t>At each instant in time, the dipole moment has a specific amplitude and angle.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8313" y="908720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88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Vücudun düzlemleri</a:t>
            </a:r>
            <a:endParaRPr lang="en-US" dirty="0"/>
          </a:p>
        </p:txBody>
      </p:sp>
      <p:sp>
        <p:nvSpPr>
          <p:cNvPr id="168964" name="Rectangle 4"/>
          <p:cNvSpPr>
            <a:spLocks noChangeArrowheads="1"/>
          </p:cNvSpPr>
          <p:nvPr/>
        </p:nvSpPr>
        <p:spPr bwMode="auto">
          <a:xfrm>
            <a:off x="2728913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ar-SA"/>
          </a:p>
        </p:txBody>
      </p:sp>
      <p:pic>
        <p:nvPicPr>
          <p:cNvPr id="168965" name="Picture 5" descr="planes of bod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73993"/>
            <a:ext cx="7620000" cy="5667375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08823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558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6633"/>
            <a:ext cx="8496944" cy="602506"/>
          </a:xfrm>
        </p:spPr>
        <p:txBody>
          <a:bodyPr/>
          <a:lstStyle/>
          <a:p>
            <a:r>
              <a:rPr lang="tr-TR" sz="2400" dirty="0">
                <a:cs typeface="Times New Roman" pitchFamily="18" charset="0"/>
              </a:rPr>
              <a:t>Derivasyon vektörünün bileşenlere </a:t>
            </a:r>
            <a:r>
              <a:rPr lang="tr-TR" sz="2400" dirty="0" smtClean="0">
                <a:cs typeface="Times New Roman" pitchFamily="18" charset="0"/>
              </a:rPr>
              <a:t>ayrılması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595313" y="4470400"/>
            <a:ext cx="4641850" cy="166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Relationships between the two lead vectors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a</a:t>
            </a:r>
            <a:r>
              <a:rPr lang="en-US" sz="1800" baseline="-30000">
                <a:solidFill>
                  <a:schemeClr val="tx1"/>
                </a:solidFill>
                <a:cs typeface="Times New Roman" pitchFamily="18" charset="0"/>
              </a:rPr>
              <a:t>1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and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a</a:t>
            </a:r>
            <a:r>
              <a:rPr lang="en-US" sz="1800" baseline="-30000">
                <a:solidFill>
                  <a:schemeClr val="tx1"/>
                </a:solidFill>
                <a:cs typeface="Times New Roman" pitchFamily="18" charset="0"/>
              </a:rPr>
              <a:t>2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and the cardiac vector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M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. The component of M in the direction of a</a:t>
            </a:r>
            <a:r>
              <a:rPr lang="en-US" sz="1800" b="1" baseline="-30000">
                <a:solidFill>
                  <a:schemeClr val="tx1"/>
                </a:solidFill>
                <a:cs typeface="Times New Roman" pitchFamily="18" charset="0"/>
              </a:rPr>
              <a:t>1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is given by the </a:t>
            </a:r>
            <a:r>
              <a:rPr lang="en-US" sz="1800" b="1" u="sng">
                <a:solidFill>
                  <a:schemeClr val="tx1"/>
                </a:solidFill>
                <a:cs typeface="Times New Roman" pitchFamily="18" charset="0"/>
              </a:rPr>
              <a:t>dot product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of these two vectors and denoted on the figure by </a:t>
            </a:r>
            <a:r>
              <a:rPr lang="en-US" sz="18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800" baseline="-25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. Lead vector a</a:t>
            </a:r>
            <a:r>
              <a:rPr lang="en-US" sz="1800" b="1" baseline="-30000">
                <a:solidFill>
                  <a:schemeClr val="tx1"/>
                </a:solidFill>
                <a:cs typeface="Times New Roman" pitchFamily="18" charset="0"/>
              </a:rPr>
              <a:t>2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is perpendicular to the cardiac vector, so no voltage component is seen in this lead.</a:t>
            </a: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 flipV="1">
            <a:off x="1560513" y="2289175"/>
            <a:ext cx="328612" cy="32861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49" name="Line 5"/>
          <p:cNvSpPr>
            <a:spLocks noChangeShapeType="1"/>
          </p:cNvSpPr>
          <p:nvPr/>
        </p:nvSpPr>
        <p:spPr bwMode="auto">
          <a:xfrm flipV="1">
            <a:off x="1346200" y="2668588"/>
            <a:ext cx="155575" cy="163512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0" name="Line 6"/>
          <p:cNvSpPr>
            <a:spLocks noChangeShapeType="1"/>
          </p:cNvSpPr>
          <p:nvPr/>
        </p:nvSpPr>
        <p:spPr bwMode="auto">
          <a:xfrm flipV="1">
            <a:off x="1552575" y="2454275"/>
            <a:ext cx="163513" cy="163513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1" name="Line 7"/>
          <p:cNvSpPr>
            <a:spLocks noChangeShapeType="1"/>
          </p:cNvSpPr>
          <p:nvPr/>
        </p:nvSpPr>
        <p:spPr bwMode="auto">
          <a:xfrm flipV="1">
            <a:off x="1765300" y="2249488"/>
            <a:ext cx="157163" cy="16510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2" name="Line 8"/>
          <p:cNvSpPr>
            <a:spLocks noChangeShapeType="1"/>
          </p:cNvSpPr>
          <p:nvPr/>
        </p:nvSpPr>
        <p:spPr bwMode="auto">
          <a:xfrm flipV="1">
            <a:off x="1970088" y="2035175"/>
            <a:ext cx="165100" cy="163513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3" name="Line 9"/>
          <p:cNvSpPr>
            <a:spLocks noChangeShapeType="1"/>
          </p:cNvSpPr>
          <p:nvPr/>
        </p:nvSpPr>
        <p:spPr bwMode="auto">
          <a:xfrm flipV="1">
            <a:off x="2176463" y="1830388"/>
            <a:ext cx="165100" cy="163512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4" name="Line 10"/>
          <p:cNvSpPr>
            <a:spLocks noChangeShapeType="1"/>
          </p:cNvSpPr>
          <p:nvPr/>
        </p:nvSpPr>
        <p:spPr bwMode="auto">
          <a:xfrm flipV="1">
            <a:off x="2390775" y="1624013"/>
            <a:ext cx="165100" cy="155575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5" name="Line 11"/>
          <p:cNvSpPr>
            <a:spLocks noChangeShapeType="1"/>
          </p:cNvSpPr>
          <p:nvPr/>
        </p:nvSpPr>
        <p:spPr bwMode="auto">
          <a:xfrm flipV="1">
            <a:off x="2597150" y="1409700"/>
            <a:ext cx="165100" cy="16510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6" name="Line 12"/>
          <p:cNvSpPr>
            <a:spLocks noChangeShapeType="1"/>
          </p:cNvSpPr>
          <p:nvPr/>
        </p:nvSpPr>
        <p:spPr bwMode="auto">
          <a:xfrm flipV="1">
            <a:off x="2809875" y="1204913"/>
            <a:ext cx="165100" cy="157162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7" name="Line 13"/>
          <p:cNvSpPr>
            <a:spLocks noChangeShapeType="1"/>
          </p:cNvSpPr>
          <p:nvPr/>
        </p:nvSpPr>
        <p:spPr bwMode="auto">
          <a:xfrm flipV="1">
            <a:off x="3016250" y="990600"/>
            <a:ext cx="165100" cy="16510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8" name="Line 14"/>
          <p:cNvSpPr>
            <a:spLocks noChangeShapeType="1"/>
          </p:cNvSpPr>
          <p:nvPr/>
        </p:nvSpPr>
        <p:spPr bwMode="auto">
          <a:xfrm flipV="1">
            <a:off x="3230563" y="785813"/>
            <a:ext cx="165100" cy="163512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9" name="Line 15"/>
          <p:cNvSpPr>
            <a:spLocks noChangeShapeType="1"/>
          </p:cNvSpPr>
          <p:nvPr/>
        </p:nvSpPr>
        <p:spPr bwMode="auto">
          <a:xfrm>
            <a:off x="2605088" y="1362075"/>
            <a:ext cx="165100" cy="163513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0" name="Line 16"/>
          <p:cNvSpPr>
            <a:spLocks noChangeShapeType="1"/>
          </p:cNvSpPr>
          <p:nvPr/>
        </p:nvSpPr>
        <p:spPr bwMode="auto">
          <a:xfrm>
            <a:off x="2809875" y="1566863"/>
            <a:ext cx="149225" cy="14763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1" name="Line 17"/>
          <p:cNvSpPr>
            <a:spLocks noChangeShapeType="1"/>
          </p:cNvSpPr>
          <p:nvPr/>
        </p:nvSpPr>
        <p:spPr bwMode="auto">
          <a:xfrm>
            <a:off x="4160838" y="2914650"/>
            <a:ext cx="157162" cy="157163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2" name="Line 18"/>
          <p:cNvSpPr>
            <a:spLocks noChangeShapeType="1"/>
          </p:cNvSpPr>
          <p:nvPr/>
        </p:nvSpPr>
        <p:spPr bwMode="auto">
          <a:xfrm>
            <a:off x="4365625" y="3119438"/>
            <a:ext cx="165100" cy="16510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3" name="Line 19"/>
          <p:cNvSpPr>
            <a:spLocks noChangeShapeType="1"/>
          </p:cNvSpPr>
          <p:nvPr/>
        </p:nvSpPr>
        <p:spPr bwMode="auto">
          <a:xfrm>
            <a:off x="4581525" y="3333750"/>
            <a:ext cx="155575" cy="157163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4" name="Line 20"/>
          <p:cNvSpPr>
            <a:spLocks noChangeShapeType="1"/>
          </p:cNvSpPr>
          <p:nvPr/>
        </p:nvSpPr>
        <p:spPr bwMode="auto">
          <a:xfrm>
            <a:off x="4786313" y="3538538"/>
            <a:ext cx="49212" cy="5080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5" name="Line 21"/>
          <p:cNvSpPr>
            <a:spLocks noChangeShapeType="1"/>
          </p:cNvSpPr>
          <p:nvPr/>
        </p:nvSpPr>
        <p:spPr bwMode="auto">
          <a:xfrm>
            <a:off x="2959100" y="1714500"/>
            <a:ext cx="1054100" cy="1044575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6" name="Line 22"/>
          <p:cNvSpPr>
            <a:spLocks noChangeShapeType="1"/>
          </p:cNvSpPr>
          <p:nvPr/>
        </p:nvSpPr>
        <p:spPr bwMode="auto">
          <a:xfrm>
            <a:off x="769938" y="3490913"/>
            <a:ext cx="690562" cy="0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7" name="Line 23"/>
          <p:cNvSpPr>
            <a:spLocks noChangeShapeType="1"/>
          </p:cNvSpPr>
          <p:nvPr/>
        </p:nvSpPr>
        <p:spPr bwMode="auto">
          <a:xfrm>
            <a:off x="2959100" y="3490913"/>
            <a:ext cx="1193800" cy="0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8" name="Line 24"/>
          <p:cNvSpPr>
            <a:spLocks noChangeShapeType="1"/>
          </p:cNvSpPr>
          <p:nvPr/>
        </p:nvSpPr>
        <p:spPr bwMode="auto">
          <a:xfrm>
            <a:off x="1658938" y="3490913"/>
            <a:ext cx="230187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9" name="Line 25"/>
          <p:cNvSpPr>
            <a:spLocks noChangeShapeType="1"/>
          </p:cNvSpPr>
          <p:nvPr/>
        </p:nvSpPr>
        <p:spPr bwMode="auto">
          <a:xfrm>
            <a:off x="1955800" y="3490913"/>
            <a:ext cx="230188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0" name="Line 26"/>
          <p:cNvSpPr>
            <a:spLocks noChangeShapeType="1"/>
          </p:cNvSpPr>
          <p:nvPr/>
        </p:nvSpPr>
        <p:spPr bwMode="auto">
          <a:xfrm>
            <a:off x="2251075" y="3490913"/>
            <a:ext cx="230188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1" name="Line 27"/>
          <p:cNvSpPr>
            <a:spLocks noChangeShapeType="1"/>
          </p:cNvSpPr>
          <p:nvPr/>
        </p:nvSpPr>
        <p:spPr bwMode="auto">
          <a:xfrm>
            <a:off x="2547938" y="3490913"/>
            <a:ext cx="230187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2" name="Line 28"/>
          <p:cNvSpPr>
            <a:spLocks noChangeShapeType="1"/>
          </p:cNvSpPr>
          <p:nvPr/>
        </p:nvSpPr>
        <p:spPr bwMode="auto">
          <a:xfrm>
            <a:off x="2843213" y="3490913"/>
            <a:ext cx="231775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3" name="Line 29"/>
          <p:cNvSpPr>
            <a:spLocks noChangeShapeType="1"/>
          </p:cNvSpPr>
          <p:nvPr/>
        </p:nvSpPr>
        <p:spPr bwMode="auto">
          <a:xfrm>
            <a:off x="3140075" y="3490913"/>
            <a:ext cx="230188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4" name="Line 30"/>
          <p:cNvSpPr>
            <a:spLocks noChangeShapeType="1"/>
          </p:cNvSpPr>
          <p:nvPr/>
        </p:nvSpPr>
        <p:spPr bwMode="auto">
          <a:xfrm>
            <a:off x="3436938" y="3490913"/>
            <a:ext cx="230187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5" name="Line 31"/>
          <p:cNvSpPr>
            <a:spLocks noChangeShapeType="1"/>
          </p:cNvSpPr>
          <p:nvPr/>
        </p:nvSpPr>
        <p:spPr bwMode="auto">
          <a:xfrm>
            <a:off x="3732213" y="3490913"/>
            <a:ext cx="230187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6" name="Line 32"/>
          <p:cNvSpPr>
            <a:spLocks noChangeShapeType="1"/>
          </p:cNvSpPr>
          <p:nvPr/>
        </p:nvSpPr>
        <p:spPr bwMode="auto">
          <a:xfrm>
            <a:off x="4029075" y="3490913"/>
            <a:ext cx="230188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7" name="Line 33"/>
          <p:cNvSpPr>
            <a:spLocks noChangeShapeType="1"/>
          </p:cNvSpPr>
          <p:nvPr/>
        </p:nvSpPr>
        <p:spPr bwMode="auto">
          <a:xfrm>
            <a:off x="4324350" y="3490913"/>
            <a:ext cx="231775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8" name="Line 34"/>
          <p:cNvSpPr>
            <a:spLocks noChangeShapeType="1"/>
          </p:cNvSpPr>
          <p:nvPr/>
        </p:nvSpPr>
        <p:spPr bwMode="auto">
          <a:xfrm>
            <a:off x="4621213" y="3490913"/>
            <a:ext cx="231775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9" name="Line 35"/>
          <p:cNvSpPr>
            <a:spLocks noChangeShapeType="1"/>
          </p:cNvSpPr>
          <p:nvPr/>
        </p:nvSpPr>
        <p:spPr bwMode="auto">
          <a:xfrm>
            <a:off x="4918075" y="3490913"/>
            <a:ext cx="230188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0" name="Line 36"/>
          <p:cNvSpPr>
            <a:spLocks noChangeShapeType="1"/>
          </p:cNvSpPr>
          <p:nvPr/>
        </p:nvSpPr>
        <p:spPr bwMode="auto">
          <a:xfrm>
            <a:off x="5214938" y="3490913"/>
            <a:ext cx="230187" cy="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1" name="Line 37"/>
          <p:cNvSpPr>
            <a:spLocks noChangeShapeType="1"/>
          </p:cNvSpPr>
          <p:nvPr/>
        </p:nvSpPr>
        <p:spPr bwMode="auto">
          <a:xfrm flipV="1">
            <a:off x="2959100" y="3359150"/>
            <a:ext cx="1588" cy="23018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2" name="Line 38"/>
          <p:cNvSpPr>
            <a:spLocks noChangeShapeType="1"/>
          </p:cNvSpPr>
          <p:nvPr/>
        </p:nvSpPr>
        <p:spPr bwMode="auto">
          <a:xfrm flipV="1">
            <a:off x="2959100" y="3062288"/>
            <a:ext cx="1588" cy="2301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3" name="Line 39"/>
          <p:cNvSpPr>
            <a:spLocks noChangeShapeType="1"/>
          </p:cNvSpPr>
          <p:nvPr/>
        </p:nvSpPr>
        <p:spPr bwMode="auto">
          <a:xfrm flipV="1">
            <a:off x="2959100" y="2767013"/>
            <a:ext cx="1588" cy="2301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4" name="Line 40"/>
          <p:cNvSpPr>
            <a:spLocks noChangeShapeType="1"/>
          </p:cNvSpPr>
          <p:nvPr/>
        </p:nvSpPr>
        <p:spPr bwMode="auto">
          <a:xfrm flipV="1">
            <a:off x="2959100" y="2471738"/>
            <a:ext cx="1588" cy="2301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5" name="Line 41"/>
          <p:cNvSpPr>
            <a:spLocks noChangeShapeType="1"/>
          </p:cNvSpPr>
          <p:nvPr/>
        </p:nvSpPr>
        <p:spPr bwMode="auto">
          <a:xfrm flipV="1">
            <a:off x="2959100" y="2174875"/>
            <a:ext cx="1588" cy="23018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6" name="Line 42"/>
          <p:cNvSpPr>
            <a:spLocks noChangeShapeType="1"/>
          </p:cNvSpPr>
          <p:nvPr/>
        </p:nvSpPr>
        <p:spPr bwMode="auto">
          <a:xfrm flipV="1">
            <a:off x="2959100" y="1879600"/>
            <a:ext cx="1588" cy="23018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7" name="Line 43"/>
          <p:cNvSpPr>
            <a:spLocks noChangeShapeType="1"/>
          </p:cNvSpPr>
          <p:nvPr/>
        </p:nvSpPr>
        <p:spPr bwMode="auto">
          <a:xfrm flipV="1">
            <a:off x="2959100" y="1714500"/>
            <a:ext cx="1588" cy="98425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8" name="Line 44"/>
          <p:cNvSpPr>
            <a:spLocks noChangeShapeType="1"/>
          </p:cNvSpPr>
          <p:nvPr/>
        </p:nvSpPr>
        <p:spPr bwMode="auto">
          <a:xfrm flipV="1">
            <a:off x="4152900" y="3349625"/>
            <a:ext cx="0" cy="23018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9" name="Line 45"/>
          <p:cNvSpPr>
            <a:spLocks noChangeShapeType="1"/>
          </p:cNvSpPr>
          <p:nvPr/>
        </p:nvSpPr>
        <p:spPr bwMode="auto">
          <a:xfrm flipV="1">
            <a:off x="4152900" y="3054350"/>
            <a:ext cx="0" cy="23018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90" name="Line 46"/>
          <p:cNvSpPr>
            <a:spLocks noChangeShapeType="1"/>
          </p:cNvSpPr>
          <p:nvPr/>
        </p:nvSpPr>
        <p:spPr bwMode="auto">
          <a:xfrm flipV="1">
            <a:off x="4152900" y="2906713"/>
            <a:ext cx="0" cy="8255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91" name="Freeform 47"/>
          <p:cNvSpPr>
            <a:spLocks/>
          </p:cNvSpPr>
          <p:nvPr/>
        </p:nvSpPr>
        <p:spPr bwMode="auto">
          <a:xfrm>
            <a:off x="3535363" y="3802063"/>
            <a:ext cx="165100" cy="165100"/>
          </a:xfrm>
          <a:custGeom>
            <a:avLst/>
            <a:gdLst>
              <a:gd name="T0" fmla="*/ 0 w 129"/>
              <a:gd name="T1" fmla="*/ 129 h 129"/>
              <a:gd name="T2" fmla="*/ 0 w 129"/>
              <a:gd name="T3" fmla="*/ 129 h 129"/>
              <a:gd name="T4" fmla="*/ 0 w 129"/>
              <a:gd name="T5" fmla="*/ 109 h 129"/>
              <a:gd name="T6" fmla="*/ 6 w 129"/>
              <a:gd name="T7" fmla="*/ 84 h 129"/>
              <a:gd name="T8" fmla="*/ 19 w 129"/>
              <a:gd name="T9" fmla="*/ 64 h 129"/>
              <a:gd name="T10" fmla="*/ 32 w 129"/>
              <a:gd name="T11" fmla="*/ 45 h 129"/>
              <a:gd name="T12" fmla="*/ 51 w 129"/>
              <a:gd name="T13" fmla="*/ 32 h 129"/>
              <a:gd name="T14" fmla="*/ 71 w 129"/>
              <a:gd name="T15" fmla="*/ 19 h 129"/>
              <a:gd name="T16" fmla="*/ 103 w 129"/>
              <a:gd name="T17" fmla="*/ 6 h 129"/>
              <a:gd name="T18" fmla="*/ 129 w 129"/>
              <a:gd name="T1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9" h="129">
                <a:moveTo>
                  <a:pt x="0" y="129"/>
                </a:moveTo>
                <a:lnTo>
                  <a:pt x="0" y="129"/>
                </a:lnTo>
                <a:lnTo>
                  <a:pt x="0" y="109"/>
                </a:lnTo>
                <a:lnTo>
                  <a:pt x="6" y="84"/>
                </a:lnTo>
                <a:lnTo>
                  <a:pt x="19" y="64"/>
                </a:lnTo>
                <a:lnTo>
                  <a:pt x="32" y="45"/>
                </a:lnTo>
                <a:lnTo>
                  <a:pt x="51" y="32"/>
                </a:lnTo>
                <a:lnTo>
                  <a:pt x="71" y="19"/>
                </a:lnTo>
                <a:lnTo>
                  <a:pt x="103" y="6"/>
                </a:lnTo>
                <a:lnTo>
                  <a:pt x="129" y="0"/>
                </a:lnTo>
              </a:path>
            </a:pathLst>
          </a:custGeom>
          <a:noFill/>
          <a:ln w="301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92" name="Freeform 48"/>
          <p:cNvSpPr>
            <a:spLocks/>
          </p:cNvSpPr>
          <p:nvPr/>
        </p:nvSpPr>
        <p:spPr bwMode="auto">
          <a:xfrm>
            <a:off x="3700463" y="3636963"/>
            <a:ext cx="460375" cy="165100"/>
          </a:xfrm>
          <a:custGeom>
            <a:avLst/>
            <a:gdLst>
              <a:gd name="T0" fmla="*/ 360 w 360"/>
              <a:gd name="T1" fmla="*/ 0 h 129"/>
              <a:gd name="T2" fmla="*/ 360 w 360"/>
              <a:gd name="T3" fmla="*/ 0 h 129"/>
              <a:gd name="T4" fmla="*/ 353 w 360"/>
              <a:gd name="T5" fmla="*/ 45 h 129"/>
              <a:gd name="T6" fmla="*/ 347 w 360"/>
              <a:gd name="T7" fmla="*/ 78 h 129"/>
              <a:gd name="T8" fmla="*/ 334 w 360"/>
              <a:gd name="T9" fmla="*/ 97 h 129"/>
              <a:gd name="T10" fmla="*/ 315 w 360"/>
              <a:gd name="T11" fmla="*/ 116 h 129"/>
              <a:gd name="T12" fmla="*/ 289 w 360"/>
              <a:gd name="T13" fmla="*/ 123 h 129"/>
              <a:gd name="T14" fmla="*/ 270 w 360"/>
              <a:gd name="T15" fmla="*/ 129 h 129"/>
              <a:gd name="T16" fmla="*/ 231 w 360"/>
              <a:gd name="T17" fmla="*/ 129 h 129"/>
              <a:gd name="T18" fmla="*/ 0 w 360"/>
              <a:gd name="T19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129">
                <a:moveTo>
                  <a:pt x="360" y="0"/>
                </a:moveTo>
                <a:lnTo>
                  <a:pt x="360" y="0"/>
                </a:lnTo>
                <a:lnTo>
                  <a:pt x="353" y="45"/>
                </a:lnTo>
                <a:lnTo>
                  <a:pt x="347" y="78"/>
                </a:lnTo>
                <a:lnTo>
                  <a:pt x="334" y="97"/>
                </a:lnTo>
                <a:lnTo>
                  <a:pt x="315" y="116"/>
                </a:lnTo>
                <a:lnTo>
                  <a:pt x="289" y="123"/>
                </a:lnTo>
                <a:lnTo>
                  <a:pt x="270" y="129"/>
                </a:lnTo>
                <a:lnTo>
                  <a:pt x="231" y="129"/>
                </a:lnTo>
                <a:lnTo>
                  <a:pt x="0" y="129"/>
                </a:lnTo>
              </a:path>
            </a:pathLst>
          </a:custGeom>
          <a:noFill/>
          <a:ln w="301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93" name="Freeform 49"/>
          <p:cNvSpPr>
            <a:spLocks/>
          </p:cNvSpPr>
          <p:nvPr/>
        </p:nvSpPr>
        <p:spPr bwMode="auto">
          <a:xfrm>
            <a:off x="3370263" y="3802063"/>
            <a:ext cx="165100" cy="165100"/>
          </a:xfrm>
          <a:custGeom>
            <a:avLst/>
            <a:gdLst>
              <a:gd name="T0" fmla="*/ 129 w 129"/>
              <a:gd name="T1" fmla="*/ 129 h 129"/>
              <a:gd name="T2" fmla="*/ 129 w 129"/>
              <a:gd name="T3" fmla="*/ 129 h 129"/>
              <a:gd name="T4" fmla="*/ 129 w 129"/>
              <a:gd name="T5" fmla="*/ 109 h 129"/>
              <a:gd name="T6" fmla="*/ 123 w 129"/>
              <a:gd name="T7" fmla="*/ 84 h 129"/>
              <a:gd name="T8" fmla="*/ 110 w 129"/>
              <a:gd name="T9" fmla="*/ 64 h 129"/>
              <a:gd name="T10" fmla="*/ 97 w 129"/>
              <a:gd name="T11" fmla="*/ 45 h 129"/>
              <a:gd name="T12" fmla="*/ 78 w 129"/>
              <a:gd name="T13" fmla="*/ 32 h 129"/>
              <a:gd name="T14" fmla="*/ 58 w 129"/>
              <a:gd name="T15" fmla="*/ 19 h 129"/>
              <a:gd name="T16" fmla="*/ 33 w 129"/>
              <a:gd name="T17" fmla="*/ 6 h 129"/>
              <a:gd name="T18" fmla="*/ 0 w 129"/>
              <a:gd name="T1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9" h="129">
                <a:moveTo>
                  <a:pt x="129" y="129"/>
                </a:moveTo>
                <a:lnTo>
                  <a:pt x="129" y="129"/>
                </a:lnTo>
                <a:lnTo>
                  <a:pt x="129" y="109"/>
                </a:lnTo>
                <a:lnTo>
                  <a:pt x="123" y="84"/>
                </a:lnTo>
                <a:lnTo>
                  <a:pt x="110" y="64"/>
                </a:lnTo>
                <a:lnTo>
                  <a:pt x="97" y="45"/>
                </a:lnTo>
                <a:lnTo>
                  <a:pt x="78" y="32"/>
                </a:lnTo>
                <a:lnTo>
                  <a:pt x="58" y="19"/>
                </a:lnTo>
                <a:lnTo>
                  <a:pt x="33" y="6"/>
                </a:lnTo>
                <a:lnTo>
                  <a:pt x="0" y="0"/>
                </a:lnTo>
              </a:path>
            </a:pathLst>
          </a:custGeom>
          <a:noFill/>
          <a:ln w="301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94" name="Freeform 50"/>
          <p:cNvSpPr>
            <a:spLocks/>
          </p:cNvSpPr>
          <p:nvPr/>
        </p:nvSpPr>
        <p:spPr bwMode="auto">
          <a:xfrm>
            <a:off x="2941638" y="3636963"/>
            <a:ext cx="428625" cy="165100"/>
          </a:xfrm>
          <a:custGeom>
            <a:avLst/>
            <a:gdLst>
              <a:gd name="T0" fmla="*/ 0 w 334"/>
              <a:gd name="T1" fmla="*/ 0 h 129"/>
              <a:gd name="T2" fmla="*/ 0 w 334"/>
              <a:gd name="T3" fmla="*/ 0 h 129"/>
              <a:gd name="T4" fmla="*/ 7 w 334"/>
              <a:gd name="T5" fmla="*/ 45 h 129"/>
              <a:gd name="T6" fmla="*/ 13 w 334"/>
              <a:gd name="T7" fmla="*/ 78 h 129"/>
              <a:gd name="T8" fmla="*/ 32 w 334"/>
              <a:gd name="T9" fmla="*/ 97 h 129"/>
              <a:gd name="T10" fmla="*/ 45 w 334"/>
              <a:gd name="T11" fmla="*/ 116 h 129"/>
              <a:gd name="T12" fmla="*/ 71 w 334"/>
              <a:gd name="T13" fmla="*/ 123 h 129"/>
              <a:gd name="T14" fmla="*/ 90 w 334"/>
              <a:gd name="T15" fmla="*/ 129 h 129"/>
              <a:gd name="T16" fmla="*/ 129 w 334"/>
              <a:gd name="T17" fmla="*/ 129 h 129"/>
              <a:gd name="T18" fmla="*/ 334 w 334"/>
              <a:gd name="T19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4" h="129">
                <a:moveTo>
                  <a:pt x="0" y="0"/>
                </a:moveTo>
                <a:lnTo>
                  <a:pt x="0" y="0"/>
                </a:lnTo>
                <a:lnTo>
                  <a:pt x="7" y="45"/>
                </a:lnTo>
                <a:lnTo>
                  <a:pt x="13" y="78"/>
                </a:lnTo>
                <a:lnTo>
                  <a:pt x="32" y="97"/>
                </a:lnTo>
                <a:lnTo>
                  <a:pt x="45" y="116"/>
                </a:lnTo>
                <a:lnTo>
                  <a:pt x="71" y="123"/>
                </a:lnTo>
                <a:lnTo>
                  <a:pt x="90" y="129"/>
                </a:lnTo>
                <a:lnTo>
                  <a:pt x="129" y="129"/>
                </a:lnTo>
                <a:lnTo>
                  <a:pt x="334" y="129"/>
                </a:lnTo>
              </a:path>
            </a:pathLst>
          </a:custGeom>
          <a:noFill/>
          <a:ln w="301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95" name="Rectangle 51"/>
          <p:cNvSpPr>
            <a:spLocks noChangeArrowheads="1"/>
          </p:cNvSpPr>
          <p:nvPr/>
        </p:nvSpPr>
        <p:spPr bwMode="auto">
          <a:xfrm>
            <a:off x="1477963" y="2068513"/>
            <a:ext cx="195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82996" name="Rectangle 52"/>
          <p:cNvSpPr>
            <a:spLocks noChangeArrowheads="1"/>
          </p:cNvSpPr>
          <p:nvPr/>
        </p:nvSpPr>
        <p:spPr bwMode="auto">
          <a:xfrm>
            <a:off x="958850" y="3121025"/>
            <a:ext cx="1952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baseline="-250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82997" name="Rectangle 53"/>
          <p:cNvSpPr>
            <a:spLocks noChangeArrowheads="1"/>
          </p:cNvSpPr>
          <p:nvPr/>
        </p:nvSpPr>
        <p:spPr bwMode="auto">
          <a:xfrm>
            <a:off x="3551238" y="1960563"/>
            <a:ext cx="22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M</a:t>
            </a:r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2998" name="Rectangle 54"/>
          <p:cNvSpPr>
            <a:spLocks noChangeArrowheads="1"/>
          </p:cNvSpPr>
          <p:nvPr/>
        </p:nvSpPr>
        <p:spPr bwMode="auto">
          <a:xfrm>
            <a:off x="4202113" y="3703638"/>
            <a:ext cx="142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2999" name="Freeform 55"/>
          <p:cNvSpPr>
            <a:spLocks/>
          </p:cNvSpPr>
          <p:nvPr/>
        </p:nvSpPr>
        <p:spPr bwMode="auto">
          <a:xfrm>
            <a:off x="3359150" y="565150"/>
            <a:ext cx="692150" cy="723900"/>
          </a:xfrm>
          <a:custGeom>
            <a:avLst/>
            <a:gdLst>
              <a:gd name="T0" fmla="*/ 0 w 540"/>
              <a:gd name="T1" fmla="*/ 334 h 566"/>
              <a:gd name="T2" fmla="*/ 167 w 540"/>
              <a:gd name="T3" fmla="*/ 566 h 566"/>
              <a:gd name="T4" fmla="*/ 540 w 540"/>
              <a:gd name="T5" fmla="*/ 148 h 566"/>
              <a:gd name="T6" fmla="*/ 360 w 540"/>
              <a:gd name="T7" fmla="*/ 0 h 566"/>
              <a:gd name="T8" fmla="*/ 0 w 540"/>
              <a:gd name="T9" fmla="*/ 334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0" h="566">
                <a:moveTo>
                  <a:pt x="0" y="334"/>
                </a:moveTo>
                <a:lnTo>
                  <a:pt x="167" y="566"/>
                </a:lnTo>
                <a:lnTo>
                  <a:pt x="540" y="148"/>
                </a:lnTo>
                <a:lnTo>
                  <a:pt x="360" y="0"/>
                </a:lnTo>
                <a:lnTo>
                  <a:pt x="0" y="3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000" name="Freeform 56"/>
          <p:cNvSpPr>
            <a:spLocks/>
          </p:cNvSpPr>
          <p:nvPr/>
        </p:nvSpPr>
        <p:spPr bwMode="auto">
          <a:xfrm>
            <a:off x="1782763" y="2257425"/>
            <a:ext cx="139700" cy="130175"/>
          </a:xfrm>
          <a:custGeom>
            <a:avLst/>
            <a:gdLst>
              <a:gd name="T0" fmla="*/ 32 w 109"/>
              <a:gd name="T1" fmla="*/ 71 h 103"/>
              <a:gd name="T2" fmla="*/ 32 w 109"/>
              <a:gd name="T3" fmla="*/ 71 h 103"/>
              <a:gd name="T4" fmla="*/ 19 w 109"/>
              <a:gd name="T5" fmla="*/ 65 h 103"/>
              <a:gd name="T6" fmla="*/ 0 w 109"/>
              <a:gd name="T7" fmla="*/ 58 h 103"/>
              <a:gd name="T8" fmla="*/ 0 w 109"/>
              <a:gd name="T9" fmla="*/ 58 h 103"/>
              <a:gd name="T10" fmla="*/ 57 w 109"/>
              <a:gd name="T11" fmla="*/ 33 h 103"/>
              <a:gd name="T12" fmla="*/ 109 w 109"/>
              <a:gd name="T13" fmla="*/ 0 h 103"/>
              <a:gd name="T14" fmla="*/ 109 w 109"/>
              <a:gd name="T15" fmla="*/ 0 h 103"/>
              <a:gd name="T16" fmla="*/ 77 w 109"/>
              <a:gd name="T17" fmla="*/ 52 h 103"/>
              <a:gd name="T18" fmla="*/ 51 w 109"/>
              <a:gd name="T19" fmla="*/ 103 h 103"/>
              <a:gd name="T20" fmla="*/ 51 w 109"/>
              <a:gd name="T21" fmla="*/ 103 h 103"/>
              <a:gd name="T22" fmla="*/ 38 w 109"/>
              <a:gd name="T23" fmla="*/ 84 h 103"/>
              <a:gd name="T24" fmla="*/ 32 w 109"/>
              <a:gd name="T25" fmla="*/ 71 h 103"/>
              <a:gd name="T26" fmla="*/ 32 w 109"/>
              <a:gd name="T27" fmla="*/ 71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9" h="103">
                <a:moveTo>
                  <a:pt x="32" y="71"/>
                </a:moveTo>
                <a:lnTo>
                  <a:pt x="32" y="71"/>
                </a:lnTo>
                <a:lnTo>
                  <a:pt x="19" y="65"/>
                </a:lnTo>
                <a:lnTo>
                  <a:pt x="0" y="58"/>
                </a:lnTo>
                <a:lnTo>
                  <a:pt x="0" y="58"/>
                </a:lnTo>
                <a:lnTo>
                  <a:pt x="57" y="33"/>
                </a:lnTo>
                <a:lnTo>
                  <a:pt x="109" y="0"/>
                </a:lnTo>
                <a:lnTo>
                  <a:pt x="109" y="0"/>
                </a:lnTo>
                <a:lnTo>
                  <a:pt x="77" y="52"/>
                </a:lnTo>
                <a:lnTo>
                  <a:pt x="51" y="103"/>
                </a:lnTo>
                <a:lnTo>
                  <a:pt x="51" y="103"/>
                </a:lnTo>
                <a:lnTo>
                  <a:pt x="38" y="84"/>
                </a:lnTo>
                <a:lnTo>
                  <a:pt x="32" y="71"/>
                </a:lnTo>
                <a:lnTo>
                  <a:pt x="32" y="71"/>
                </a:lnTo>
                <a:close/>
              </a:path>
            </a:pathLst>
          </a:custGeom>
          <a:solidFill>
            <a:srgbClr val="000000"/>
          </a:solidFill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001" name="Freeform 57"/>
          <p:cNvSpPr>
            <a:spLocks/>
          </p:cNvSpPr>
          <p:nvPr/>
        </p:nvSpPr>
        <p:spPr bwMode="auto">
          <a:xfrm>
            <a:off x="1427163" y="3440113"/>
            <a:ext cx="139700" cy="90487"/>
          </a:xfrm>
          <a:custGeom>
            <a:avLst/>
            <a:gdLst>
              <a:gd name="T0" fmla="*/ 7 w 109"/>
              <a:gd name="T1" fmla="*/ 32 h 71"/>
              <a:gd name="T2" fmla="*/ 7 w 109"/>
              <a:gd name="T3" fmla="*/ 32 h 71"/>
              <a:gd name="T4" fmla="*/ 7 w 109"/>
              <a:gd name="T5" fmla="*/ 19 h 71"/>
              <a:gd name="T6" fmla="*/ 0 w 109"/>
              <a:gd name="T7" fmla="*/ 0 h 71"/>
              <a:gd name="T8" fmla="*/ 0 w 109"/>
              <a:gd name="T9" fmla="*/ 0 h 71"/>
              <a:gd name="T10" fmla="*/ 52 w 109"/>
              <a:gd name="T11" fmla="*/ 19 h 71"/>
              <a:gd name="T12" fmla="*/ 109 w 109"/>
              <a:gd name="T13" fmla="*/ 32 h 71"/>
              <a:gd name="T14" fmla="*/ 109 w 109"/>
              <a:gd name="T15" fmla="*/ 32 h 71"/>
              <a:gd name="T16" fmla="*/ 52 w 109"/>
              <a:gd name="T17" fmla="*/ 52 h 71"/>
              <a:gd name="T18" fmla="*/ 0 w 109"/>
              <a:gd name="T19" fmla="*/ 71 h 71"/>
              <a:gd name="T20" fmla="*/ 0 w 109"/>
              <a:gd name="T21" fmla="*/ 71 h 71"/>
              <a:gd name="T22" fmla="*/ 7 w 109"/>
              <a:gd name="T23" fmla="*/ 45 h 71"/>
              <a:gd name="T24" fmla="*/ 7 w 109"/>
              <a:gd name="T25" fmla="*/ 32 h 71"/>
              <a:gd name="T26" fmla="*/ 7 w 109"/>
              <a:gd name="T27" fmla="*/ 32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9" h="71">
                <a:moveTo>
                  <a:pt x="7" y="32"/>
                </a:moveTo>
                <a:lnTo>
                  <a:pt x="7" y="32"/>
                </a:lnTo>
                <a:lnTo>
                  <a:pt x="7" y="19"/>
                </a:lnTo>
                <a:lnTo>
                  <a:pt x="0" y="0"/>
                </a:lnTo>
                <a:lnTo>
                  <a:pt x="0" y="0"/>
                </a:lnTo>
                <a:lnTo>
                  <a:pt x="52" y="19"/>
                </a:lnTo>
                <a:lnTo>
                  <a:pt x="109" y="32"/>
                </a:lnTo>
                <a:lnTo>
                  <a:pt x="109" y="32"/>
                </a:lnTo>
                <a:lnTo>
                  <a:pt x="52" y="52"/>
                </a:lnTo>
                <a:lnTo>
                  <a:pt x="0" y="71"/>
                </a:lnTo>
                <a:lnTo>
                  <a:pt x="0" y="71"/>
                </a:lnTo>
                <a:lnTo>
                  <a:pt x="7" y="45"/>
                </a:lnTo>
                <a:lnTo>
                  <a:pt x="7" y="32"/>
                </a:lnTo>
                <a:lnTo>
                  <a:pt x="7" y="32"/>
                </a:lnTo>
                <a:close/>
              </a:path>
            </a:pathLst>
          </a:custGeom>
          <a:solidFill>
            <a:srgbClr val="000000"/>
          </a:solidFill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002" name="Freeform 58"/>
          <p:cNvSpPr>
            <a:spLocks/>
          </p:cNvSpPr>
          <p:nvPr/>
        </p:nvSpPr>
        <p:spPr bwMode="auto">
          <a:xfrm>
            <a:off x="3954463" y="2709863"/>
            <a:ext cx="139700" cy="138112"/>
          </a:xfrm>
          <a:custGeom>
            <a:avLst/>
            <a:gdLst>
              <a:gd name="T0" fmla="*/ 32 w 109"/>
              <a:gd name="T1" fmla="*/ 32 h 109"/>
              <a:gd name="T2" fmla="*/ 32 w 109"/>
              <a:gd name="T3" fmla="*/ 32 h 109"/>
              <a:gd name="T4" fmla="*/ 45 w 109"/>
              <a:gd name="T5" fmla="*/ 19 h 109"/>
              <a:gd name="T6" fmla="*/ 51 w 109"/>
              <a:gd name="T7" fmla="*/ 0 h 109"/>
              <a:gd name="T8" fmla="*/ 51 w 109"/>
              <a:gd name="T9" fmla="*/ 0 h 109"/>
              <a:gd name="T10" fmla="*/ 77 w 109"/>
              <a:gd name="T11" fmla="*/ 58 h 109"/>
              <a:gd name="T12" fmla="*/ 109 w 109"/>
              <a:gd name="T13" fmla="*/ 109 h 109"/>
              <a:gd name="T14" fmla="*/ 109 w 109"/>
              <a:gd name="T15" fmla="*/ 109 h 109"/>
              <a:gd name="T16" fmla="*/ 58 w 109"/>
              <a:gd name="T17" fmla="*/ 77 h 109"/>
              <a:gd name="T18" fmla="*/ 0 w 109"/>
              <a:gd name="T19" fmla="*/ 51 h 109"/>
              <a:gd name="T20" fmla="*/ 0 w 109"/>
              <a:gd name="T21" fmla="*/ 51 h 109"/>
              <a:gd name="T22" fmla="*/ 26 w 109"/>
              <a:gd name="T23" fmla="*/ 39 h 109"/>
              <a:gd name="T24" fmla="*/ 32 w 109"/>
              <a:gd name="T25" fmla="*/ 32 h 109"/>
              <a:gd name="T26" fmla="*/ 32 w 109"/>
              <a:gd name="T27" fmla="*/ 32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9" h="109">
                <a:moveTo>
                  <a:pt x="32" y="32"/>
                </a:moveTo>
                <a:lnTo>
                  <a:pt x="32" y="32"/>
                </a:lnTo>
                <a:lnTo>
                  <a:pt x="45" y="19"/>
                </a:lnTo>
                <a:lnTo>
                  <a:pt x="51" y="0"/>
                </a:lnTo>
                <a:lnTo>
                  <a:pt x="51" y="0"/>
                </a:lnTo>
                <a:lnTo>
                  <a:pt x="77" y="58"/>
                </a:lnTo>
                <a:lnTo>
                  <a:pt x="109" y="109"/>
                </a:lnTo>
                <a:lnTo>
                  <a:pt x="109" y="109"/>
                </a:lnTo>
                <a:lnTo>
                  <a:pt x="58" y="77"/>
                </a:lnTo>
                <a:lnTo>
                  <a:pt x="0" y="51"/>
                </a:lnTo>
                <a:lnTo>
                  <a:pt x="0" y="51"/>
                </a:lnTo>
                <a:lnTo>
                  <a:pt x="26" y="39"/>
                </a:lnTo>
                <a:lnTo>
                  <a:pt x="32" y="32"/>
                </a:lnTo>
                <a:lnTo>
                  <a:pt x="32" y="32"/>
                </a:lnTo>
                <a:close/>
              </a:path>
            </a:pathLst>
          </a:custGeom>
          <a:solidFill>
            <a:srgbClr val="000000"/>
          </a:solidFill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003" name="Text Box 59"/>
          <p:cNvSpPr txBox="1">
            <a:spLocks noChangeArrowheads="1"/>
          </p:cNvSpPr>
          <p:nvPr/>
        </p:nvSpPr>
        <p:spPr bwMode="auto">
          <a:xfrm>
            <a:off x="4191000" y="3132138"/>
            <a:ext cx="454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  <a:t></a:t>
            </a:r>
            <a:r>
              <a:rPr lang="en-US" baseline="-25000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  <a:t>1</a:t>
            </a:r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3004" name="Rectangle 60"/>
          <p:cNvSpPr>
            <a:spLocks noGrp="1" noChangeArrowheads="1"/>
          </p:cNvSpPr>
          <p:nvPr>
            <p:ph type="body" idx="1"/>
          </p:nvPr>
        </p:nvSpPr>
        <p:spPr>
          <a:xfrm>
            <a:off x="5532438" y="709165"/>
            <a:ext cx="3192462" cy="5960195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sz="1800" b="1" dirty="0"/>
              <a:t>The heart generates electric potentials throughout the body and on its surface</a:t>
            </a:r>
          </a:p>
          <a:p>
            <a:r>
              <a:rPr lang="en-US" sz="1800" b="1" dirty="0" err="1"/>
              <a:t>Biopotential</a:t>
            </a:r>
            <a:r>
              <a:rPr lang="en-US" sz="1800" b="1" dirty="0"/>
              <a:t> electrodes on the surface can measure potential differences.</a:t>
            </a:r>
          </a:p>
          <a:p>
            <a:r>
              <a:rPr lang="en-US" sz="1800" b="1" dirty="0"/>
              <a:t>These potential differences can be modeled as </a:t>
            </a:r>
            <a:r>
              <a:rPr lang="en-US" sz="1800" i="1" u="sng" dirty="0"/>
              <a:t>lead vectors</a:t>
            </a:r>
            <a:r>
              <a:rPr lang="en-US" sz="1800" i="1" dirty="0"/>
              <a:t> (</a:t>
            </a:r>
            <a:r>
              <a:rPr lang="en-US" sz="1800" i="1" dirty="0" err="1"/>
              <a:t>a</a:t>
            </a:r>
            <a:r>
              <a:rPr lang="en-US" sz="1800" i="1" baseline="-25000" dirty="0" err="1"/>
              <a:t>i</a:t>
            </a:r>
            <a:r>
              <a:rPr lang="en-US" sz="1800" i="1" dirty="0"/>
              <a:t>).</a:t>
            </a:r>
          </a:p>
          <a:p>
            <a:r>
              <a:rPr lang="en-US" sz="1800" b="1" dirty="0"/>
              <a:t>The voltage associated with the electrode pair is generated by the dipole moment (M):</a:t>
            </a:r>
          </a:p>
          <a:p>
            <a:pPr lvl="1">
              <a:buFontTx/>
              <a:buNone/>
            </a:pPr>
            <a:r>
              <a:rPr lang="en-US" sz="1800" dirty="0" err="1">
                <a:latin typeface="Times New Roman" pitchFamily="18" charset="0"/>
              </a:rPr>
              <a:t>v</a:t>
            </a:r>
            <a:r>
              <a:rPr lang="en-US" sz="1800" baseline="-25000" dirty="0" err="1">
                <a:latin typeface="Times New Roman" pitchFamily="18" charset="0"/>
              </a:rPr>
              <a:t>a</a:t>
            </a:r>
            <a:r>
              <a:rPr lang="en-US" sz="1800" baseline="-40000" dirty="0" err="1">
                <a:latin typeface="Times New Roman" pitchFamily="18" charset="0"/>
              </a:rPr>
              <a:t>i</a:t>
            </a:r>
            <a:r>
              <a:rPr lang="en-US" sz="1800" dirty="0">
                <a:latin typeface="Times New Roman" pitchFamily="18" charset="0"/>
              </a:rPr>
              <a:t> = |M| </a:t>
            </a:r>
            <a:r>
              <a:rPr lang="en-US" sz="1800" dirty="0" err="1">
                <a:latin typeface="Times New Roman" pitchFamily="18" charset="0"/>
              </a:rPr>
              <a:t>cos</a:t>
            </a:r>
            <a:r>
              <a:rPr lang="en-US" sz="1800" dirty="0"/>
              <a:t> </a:t>
            </a:r>
            <a:r>
              <a:rPr lang="en-US" sz="1800" dirty="0">
                <a:latin typeface="Symbol" pitchFamily="18" charset="2"/>
              </a:rPr>
              <a:t>q</a:t>
            </a:r>
            <a:r>
              <a:rPr lang="en-US" sz="1800" baseline="-25000" dirty="0">
                <a:latin typeface="Times New Roman" pitchFamily="18" charset="0"/>
              </a:rPr>
              <a:t>i </a:t>
            </a:r>
            <a:r>
              <a:rPr lang="en-US" sz="1800" dirty="0"/>
              <a:t>     </a:t>
            </a:r>
            <a:r>
              <a:rPr lang="en-US" sz="1800" b="1" i="1" dirty="0">
                <a:latin typeface="Times New Roman" pitchFamily="18" charset="0"/>
              </a:rPr>
              <a:t>(6.1)</a:t>
            </a:r>
            <a:r>
              <a:rPr lang="en-US" sz="1800" dirty="0"/>
              <a:t> </a:t>
            </a:r>
            <a:endParaRPr lang="tr-TR" sz="1800" dirty="0"/>
          </a:p>
          <a:p>
            <a:r>
              <a:rPr lang="tr-TR" sz="2400" dirty="0">
                <a:cs typeface="Times New Roman" pitchFamily="18" charset="0"/>
              </a:rPr>
              <a:t>Herbir izdüşüm vektörü derivasyon vektör bileşenlere ayrılabilir.</a:t>
            </a:r>
            <a:endParaRPr lang="en-US" sz="24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dirty="0">
                <a:cs typeface="Times New Roman" pitchFamily="18" charset="0"/>
              </a:rPr>
              <a:t>a</a:t>
            </a:r>
            <a:r>
              <a:rPr lang="en-US" sz="2400" b="1" baseline="-30000" dirty="0">
                <a:cs typeface="Times New Roman" pitchFamily="18" charset="0"/>
              </a:rPr>
              <a:t>1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tr-TR" sz="2400" dirty="0">
                <a:cs typeface="Times New Roman" pitchFamily="18" charset="0"/>
              </a:rPr>
              <a:t>yönündeki bileşen </a:t>
            </a:r>
          </a:p>
          <a:p>
            <a:pPr marL="0" indent="0">
              <a:buNone/>
            </a:pPr>
            <a:r>
              <a:rPr lang="en-US" sz="2400" dirty="0">
                <a:cs typeface="Times New Roman" pitchFamily="18" charset="0"/>
              </a:rPr>
              <a:t>v</a:t>
            </a:r>
            <a:r>
              <a:rPr lang="en-US" sz="2400" baseline="-30000" dirty="0">
                <a:cs typeface="Times New Roman" pitchFamily="18" charset="0"/>
              </a:rPr>
              <a:t>a1</a:t>
            </a:r>
            <a:r>
              <a:rPr lang="en-US" sz="2400" dirty="0">
                <a:cs typeface="Times New Roman" pitchFamily="18" charset="0"/>
              </a:rPr>
              <a:t> = </a:t>
            </a:r>
            <a:r>
              <a:rPr lang="en-US" sz="2400" b="1" dirty="0">
                <a:cs typeface="Times New Roman" pitchFamily="18" charset="0"/>
              </a:rPr>
              <a:t>M.a</a:t>
            </a:r>
            <a:r>
              <a:rPr lang="en-US" sz="2400" b="1" baseline="-30000" dirty="0">
                <a:cs typeface="Times New Roman" pitchFamily="18" charset="0"/>
              </a:rPr>
              <a:t>1</a:t>
            </a:r>
            <a:r>
              <a:rPr lang="en-US" sz="2400" dirty="0">
                <a:cs typeface="Times New Roman" pitchFamily="18" charset="0"/>
              </a:rPr>
              <a:t> = </a:t>
            </a:r>
            <a:r>
              <a:rPr lang="en-US" sz="2400" dirty="0" err="1">
                <a:cs typeface="Times New Roman" pitchFamily="18" charset="0"/>
              </a:rPr>
              <a:t>Mcos</a:t>
            </a:r>
            <a:r>
              <a:rPr lang="en-US" sz="2400" dirty="0">
                <a:cs typeface="Times New Roman" pitchFamily="18" charset="0"/>
                <a:sym typeface="Symbol" pitchFamily="18" charset="2"/>
              </a:rPr>
              <a:t></a:t>
            </a:r>
          </a:p>
          <a:p>
            <a:pPr>
              <a:buFontTx/>
              <a:buNone/>
            </a:pPr>
            <a:endParaRPr lang="tr-TR" sz="2200" dirty="0" smtClean="0"/>
          </a:p>
        </p:txBody>
      </p:sp>
      <p:sp>
        <p:nvSpPr>
          <p:cNvPr id="83005" name="Oval 61"/>
          <p:cNvSpPr>
            <a:spLocks noChangeArrowheads="1"/>
          </p:cNvSpPr>
          <p:nvPr/>
        </p:nvSpPr>
        <p:spPr bwMode="auto">
          <a:xfrm>
            <a:off x="2670175" y="1417638"/>
            <a:ext cx="74613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006" name="Rectangle 62"/>
          <p:cNvSpPr>
            <a:spLocks noChangeArrowheads="1"/>
          </p:cNvSpPr>
          <p:nvPr/>
        </p:nvSpPr>
        <p:spPr bwMode="auto">
          <a:xfrm>
            <a:off x="1758950" y="1019175"/>
            <a:ext cx="288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en-US" sz="2800" baseline="-25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sz="1600" baseline="-600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3007" name="Line 63"/>
          <p:cNvSpPr>
            <a:spLocks noChangeShapeType="1"/>
          </p:cNvSpPr>
          <p:nvPr/>
        </p:nvSpPr>
        <p:spPr bwMode="auto">
          <a:xfrm flipH="1" flipV="1">
            <a:off x="2066925" y="1225550"/>
            <a:ext cx="487363" cy="206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008" name="Text Box 64"/>
          <p:cNvSpPr txBox="1">
            <a:spLocks noChangeArrowheads="1"/>
          </p:cNvSpPr>
          <p:nvPr/>
        </p:nvSpPr>
        <p:spPr bwMode="auto">
          <a:xfrm>
            <a:off x="2865438" y="1231900"/>
            <a:ext cx="454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  <a:t></a:t>
            </a:r>
            <a:r>
              <a:rPr lang="en-US" baseline="-25000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  <a:t>2</a:t>
            </a:r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3009" name="Rectangle 65"/>
          <p:cNvSpPr>
            <a:spLocks noChangeArrowheads="1"/>
          </p:cNvSpPr>
          <p:nvPr/>
        </p:nvSpPr>
        <p:spPr bwMode="auto">
          <a:xfrm>
            <a:off x="3389313" y="3933825"/>
            <a:ext cx="288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en-US" sz="2800" baseline="-25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sz="1600" baseline="-600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468313" y="62068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297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49080" y="0"/>
            <a:ext cx="4343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Çiftkutuplu (</a:t>
            </a:r>
            <a:r>
              <a:rPr lang="en-US" sz="3600" dirty="0" smtClean="0"/>
              <a:t>Bipolar</a:t>
            </a:r>
            <a:r>
              <a:rPr lang="tr-TR" sz="3600" dirty="0" smtClean="0"/>
              <a:t>)</a:t>
            </a:r>
            <a:r>
              <a:rPr lang="en-US" sz="3600" dirty="0" smtClean="0"/>
              <a:t> </a:t>
            </a:r>
            <a:r>
              <a:rPr lang="tr-TR" sz="3600" dirty="0" smtClean="0"/>
              <a:t>uzuv derivayonları</a:t>
            </a:r>
            <a:endParaRPr lang="en-US" sz="3600" dirty="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95800" y="1334373"/>
            <a:ext cx="446868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Kalp vektörünün (ön) cephe düzlemindeki görüntüsünün birbirinden 60</a:t>
            </a:r>
            <a:r>
              <a:rPr lang="tr-TR" dirty="0" smtClean="0">
                <a:cs typeface="Times New Roman" pitchFamily="18" charset="0"/>
                <a:sym typeface="Symbol"/>
              </a:rPr>
              <a:t> lik açılarla ayrılan üç yöndeki i</a:t>
            </a:r>
            <a:r>
              <a:rPr lang="tr-TR" dirty="0" smtClean="0">
                <a:cs typeface="Times New Roman" pitchFamily="18" charset="0"/>
              </a:rPr>
              <a:t>zdüşümleri</a:t>
            </a:r>
          </a:p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Derivasyon I, II ve III; sırasıyla Sol Elden Sağ Ele (LA – RA), Sol Ayaktan Sağ Ele (LL – RA) ve Sol Ayaktan Sol Ele (LL – LA).</a:t>
            </a:r>
          </a:p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Sağ ayak (RA) tüm ölçümlerde farksal kuvvetlendiricinin toprak referansı olarak kullanılır.</a:t>
            </a:r>
          </a:p>
          <a:p>
            <a:pPr>
              <a:buFontTx/>
              <a:buChar char="•"/>
            </a:pPr>
            <a:r>
              <a:rPr lang="en-US" dirty="0" smtClean="0">
                <a:cs typeface="Times New Roman" pitchFamily="18" charset="0"/>
              </a:rPr>
              <a:t>I</a:t>
            </a:r>
            <a:r>
              <a:rPr lang="en-US" dirty="0">
                <a:cs typeface="Times New Roman" pitchFamily="18" charset="0"/>
              </a:rPr>
              <a:t>, II </a:t>
            </a:r>
            <a:r>
              <a:rPr lang="tr-TR" dirty="0" smtClean="0">
                <a:cs typeface="Times New Roman" pitchFamily="18" charset="0"/>
              </a:rPr>
              <a:t>ve</a:t>
            </a:r>
            <a:r>
              <a:rPr lang="en-US" dirty="0" smtClean="0">
                <a:cs typeface="Times New Roman" pitchFamily="18" charset="0"/>
              </a:rPr>
              <a:t>III </a:t>
            </a:r>
            <a:r>
              <a:rPr lang="tr-TR" dirty="0" smtClean="0">
                <a:cs typeface="Times New Roman" pitchFamily="18" charset="0"/>
              </a:rPr>
              <a:t>derivasyon vektörleri bir eşdeğer üçgen oluşturur.</a:t>
            </a:r>
          </a:p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Herhangibir anda </a:t>
            </a:r>
            <a:r>
              <a:rPr lang="en-US" b="1" dirty="0" smtClean="0">
                <a:cs typeface="Times New Roman" pitchFamily="18" charset="0"/>
              </a:rPr>
              <a:t>I </a:t>
            </a:r>
            <a:r>
              <a:rPr lang="en-US" b="1" dirty="0">
                <a:cs typeface="Times New Roman" pitchFamily="18" charset="0"/>
              </a:rPr>
              <a:t>– II + III</a:t>
            </a:r>
            <a:r>
              <a:rPr lang="en-US" dirty="0">
                <a:cs typeface="Times New Roman" pitchFamily="18" charset="0"/>
              </a:rPr>
              <a:t> = 0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12474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46726"/>
              </p:ext>
            </p:extLst>
          </p:nvPr>
        </p:nvGraphicFramePr>
        <p:xfrm>
          <a:off x="304800" y="0"/>
          <a:ext cx="42672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Clip" r:id="rId5" imgW="21781513" imgH="22174790" progId="MS_ClipArt_Gallery.2">
                  <p:embed/>
                </p:oleObj>
              </mc:Choice>
              <mc:Fallback>
                <p:oleObj name="Clip" r:id="rId5" imgW="21781513" imgH="2217479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439" r="26225"/>
                      <a:stretch>
                        <a:fillRect/>
                      </a:stretch>
                    </p:blipFill>
                    <p:spPr bwMode="auto">
                      <a:xfrm>
                        <a:off x="304800" y="0"/>
                        <a:ext cx="42672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805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  <p:bldP spid="7173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Yüzeyden EKG kayıtı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05000"/>
            <a:ext cx="33909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7904163" cy="197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664296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30480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47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cs typeface="Times New Roman" pitchFamily="18" charset="0"/>
              </a:rPr>
              <a:t>Normal bir elektrokardioğram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340768"/>
            <a:ext cx="7086600" cy="48529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052736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52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102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>
                <a:cs typeface="Times New Roman" pitchFamily="18" charset="0"/>
              </a:rPr>
              <a:t>Normal bir elektrokardioğramın </a:t>
            </a:r>
            <a:r>
              <a:rPr lang="tr-TR" sz="3600" dirty="0" smtClean="0">
                <a:cs typeface="Times New Roman" pitchFamily="18" charset="0"/>
              </a:rPr>
              <a:t>özellikleri ve kalibrasyon işareti</a:t>
            </a:r>
            <a:endParaRPr lang="en-US" sz="3600" dirty="0"/>
          </a:p>
        </p:txBody>
      </p:sp>
      <p:sp>
        <p:nvSpPr>
          <p:cNvPr id="66565" name="Rectangle 1029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244280" cy="4114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 u="sng" dirty="0" smtClean="0">
                <a:solidFill>
                  <a:schemeClr val="tx2"/>
                </a:solidFill>
                <a:cs typeface="Times New Roman" pitchFamily="18" charset="0"/>
              </a:rPr>
              <a:t>İyi bir EKG’de şunlar bulunmalıdır</a:t>
            </a:r>
            <a:endParaRPr lang="en-US" sz="2800" u="sng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cs typeface="Times New Roman" pitchFamily="18" charset="0"/>
              </a:rPr>
              <a:t>Keskin bir görüntü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cs typeface="Times New Roman" pitchFamily="18" charset="0"/>
              </a:rPr>
              <a:t>Dengeli bir taban çizgisi</a:t>
            </a:r>
            <a:r>
              <a:rPr lang="en-US" sz="2800" dirty="0" smtClean="0">
                <a:cs typeface="Times New Roman" pitchFamily="18" charset="0"/>
              </a:rPr>
              <a:t>;</a:t>
            </a:r>
            <a:endParaRPr lang="en-US" sz="28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cs typeface="Times New Roman" pitchFamily="18" charset="0"/>
              </a:rPr>
              <a:t>Tüm elemanları gösteren açık bir işaret</a:t>
            </a:r>
            <a:r>
              <a:rPr lang="en-US" sz="2800" dirty="0" smtClean="0">
                <a:cs typeface="Times New Roman" pitchFamily="18" charset="0"/>
              </a:rPr>
              <a:t>;</a:t>
            </a:r>
            <a:endParaRPr lang="en-US" sz="28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cs typeface="Times New Roman" pitchFamily="18" charset="0"/>
              </a:rPr>
              <a:t>Ve genlik ve zaman hesaplamalarını yapabilmek </a:t>
            </a:r>
            <a:r>
              <a:rPr lang="tr-TR" sz="2800" dirty="0">
                <a:cs typeface="Times New Roman" pitchFamily="18" charset="0"/>
              </a:rPr>
              <a:t>için </a:t>
            </a:r>
            <a:r>
              <a:rPr lang="tr-TR" sz="2800" dirty="0" smtClean="0">
                <a:cs typeface="Times New Roman" pitchFamily="18" charset="0"/>
              </a:rPr>
              <a:t>doğru.</a:t>
            </a:r>
            <a:endParaRPr lang="en-US" sz="2800" dirty="0">
              <a:solidFill>
                <a:schemeClr val="tx2"/>
              </a:solidFill>
            </a:endParaRPr>
          </a:p>
        </p:txBody>
      </p:sp>
      <p:graphicFrame>
        <p:nvGraphicFramePr>
          <p:cNvPr id="66566" name="Object 1030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304800" y="2568575"/>
          <a:ext cx="4343400" cy="266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Clip" r:id="rId4" imgW="21939120" imgH="13469040" progId="MS_ClipArt_Gallery.2">
                  <p:embed/>
                </p:oleObj>
              </mc:Choice>
              <mc:Fallback>
                <p:oleObj name="Clip" r:id="rId4" imgW="21939120" imgH="134690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3307" r="4048" b="59477"/>
                      <a:stretch>
                        <a:fillRect/>
                      </a:stretch>
                    </p:blipFill>
                    <p:spPr bwMode="auto">
                      <a:xfrm>
                        <a:off x="304800" y="2568575"/>
                        <a:ext cx="4343400" cy="2665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80831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93B6-26E9-45AB-86D1-760886EFCEDA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01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algn="l"/>
            <a:r>
              <a:rPr lang="en-US" sz="2000" b="1">
                <a:solidFill>
                  <a:srgbClr val="3333FF"/>
                </a:solidFill>
              </a:rPr>
              <a:t>Preamplifiers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7772400" cy="472440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sz="2000" i="1" u="sng"/>
              <a:t>The first stage of the amplifier circuit</a:t>
            </a:r>
          </a:p>
          <a:p>
            <a:r>
              <a:rPr lang="en-US" sz="2000"/>
              <a:t>Must be a low-noise device</a:t>
            </a:r>
          </a:p>
          <a:p>
            <a:pPr lvl="1"/>
            <a:r>
              <a:rPr lang="en-US" sz="2000"/>
              <a:t>Its output is amplified many times, so any noise injected here also gets amplified many times!</a:t>
            </a:r>
          </a:p>
          <a:p>
            <a:r>
              <a:rPr lang="en-US" sz="2000"/>
              <a:t>Should be dc coupled to the electrodes</a:t>
            </a:r>
          </a:p>
          <a:p>
            <a:pPr lvl="1"/>
            <a:r>
              <a:rPr lang="en-US" sz="2000"/>
              <a:t>Include no series capacitors in the input leads (input bias currents build charge on series input capacitors).</a:t>
            </a:r>
          </a:p>
          <a:p>
            <a:pPr lvl="1"/>
            <a:r>
              <a:rPr lang="en-US" sz="2000"/>
              <a:t>To preserve low frequency content of the input signals.</a:t>
            </a:r>
          </a:p>
          <a:p>
            <a:r>
              <a:rPr lang="en-US" sz="2000"/>
              <a:t>Use relatively low gain for the preamplifier</a:t>
            </a:r>
          </a:p>
          <a:p>
            <a:pPr lvl="1"/>
            <a:r>
              <a:rPr lang="en-US" sz="2000"/>
              <a:t>Input bias currents can build charge on polarizable electrodes, creating a dc offset in the input signals.</a:t>
            </a:r>
          </a:p>
          <a:p>
            <a:pPr lvl="1"/>
            <a:r>
              <a:rPr lang="en-US" sz="2000"/>
              <a:t>Use a high-input impedance OpAmp to reduce these charging effects.</a:t>
            </a:r>
          </a:p>
          <a:p>
            <a:pPr lvl="1"/>
            <a:r>
              <a:rPr lang="en-US" sz="2000"/>
              <a:t>High gain will saturate the output of the preamplifier.</a:t>
            </a:r>
          </a:p>
          <a:p>
            <a:r>
              <a:rPr lang="en-US" sz="2000"/>
              <a:t>Employ capacitive coupling for later stages of the amplifier circuit to avoid saturation effects.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692696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32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7651750" y="0"/>
            <a:ext cx="1492250" cy="1809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441325" y="1862138"/>
          <a:ext cx="8118475" cy="315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Photo Editor Photo" r:id="rId4" imgW="6203218" imgH="2408129" progId="MSPhotoEd.3">
                  <p:embed/>
                </p:oleObj>
              </mc:Choice>
              <mc:Fallback>
                <p:oleObj name="Photo Editor Photo" r:id="rId4" imgW="6203218" imgH="24081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1862138"/>
                        <a:ext cx="8118475" cy="315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016000"/>
            <a:ext cx="7923212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tr-TR" sz="2400" b="1" dirty="0">
                <a:solidFill>
                  <a:srgbClr val="3333FF"/>
                </a:solidFill>
              </a:rPr>
              <a:t>Tıbbi ve Fizyolojik Parametreler </a:t>
            </a:r>
            <a:r>
              <a:rPr lang="tr-TR" sz="2400" b="1" dirty="0" smtClean="0">
                <a:solidFill>
                  <a:srgbClr val="3333FF"/>
                </a:solidFill>
              </a:rPr>
              <a:t> </a:t>
            </a:r>
            <a:r>
              <a:rPr lang="en-US" sz="2400" b="1" dirty="0" smtClean="0">
                <a:solidFill>
                  <a:srgbClr val="3333FF"/>
                </a:solidFill>
              </a:rPr>
              <a:t>#</a:t>
            </a:r>
            <a:r>
              <a:rPr lang="en-US" sz="2400" b="1" dirty="0">
                <a:solidFill>
                  <a:srgbClr val="3333FF"/>
                </a:solidFill>
              </a:rPr>
              <a:t>2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908720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53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979" name="Object 3"/>
          <p:cNvGraphicFramePr>
            <a:graphicFrameLocks noChangeAspect="1"/>
          </p:cNvGraphicFramePr>
          <p:nvPr/>
        </p:nvGraphicFramePr>
        <p:xfrm>
          <a:off x="2819400" y="1295400"/>
          <a:ext cx="5918200" cy="397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6" name="Photo Editor Photo" r:id="rId4" imgW="5052498" imgH="3391194" progId="MSPhotoEd.3">
                  <p:embed/>
                </p:oleObj>
              </mc:Choice>
              <mc:Fallback>
                <p:oleObj name="Photo Editor Photo" r:id="rId4" imgW="5052498" imgH="339119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295400"/>
                        <a:ext cx="5918200" cy="397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9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2509838" cy="5276850"/>
          </a:xfrm>
          <a:noFill/>
          <a:ln/>
        </p:spPr>
        <p:txBody>
          <a:bodyPr/>
          <a:lstStyle/>
          <a:p>
            <a:r>
              <a:rPr lang="en-US" sz="1600"/>
              <a:t>Gain: 800</a:t>
            </a:r>
          </a:p>
          <a:p>
            <a:pPr lvl="1"/>
            <a:r>
              <a:rPr lang="en-US" sz="1600" i="1" u="sng"/>
              <a:t>DC stage:</a:t>
            </a:r>
            <a:r>
              <a:rPr lang="en-US" sz="1600"/>
              <a:t> G=25 (input signals can be 300 mV)</a:t>
            </a:r>
          </a:p>
          <a:p>
            <a:pPr lvl="1"/>
            <a:r>
              <a:rPr lang="en-US" sz="1600" i="1" u="sng"/>
              <a:t>AC coupled band-pass stage</a:t>
            </a:r>
            <a:r>
              <a:rPr lang="en-US" sz="1600"/>
              <a:t>: G=32</a:t>
            </a:r>
          </a:p>
          <a:p>
            <a:r>
              <a:rPr lang="en-US" sz="1600"/>
              <a:t>With µA 776 OpAmps</a:t>
            </a:r>
          </a:p>
          <a:p>
            <a:pPr lvl="1"/>
            <a:r>
              <a:rPr lang="en-US" sz="1600"/>
              <a:t>CMRR: 86 dB at 100 Hz</a:t>
            </a:r>
          </a:p>
          <a:p>
            <a:pPr lvl="1"/>
            <a:r>
              <a:rPr lang="en-US" sz="1600"/>
              <a:t>Noise: 40 mV p-p</a:t>
            </a:r>
          </a:p>
          <a:p>
            <a:r>
              <a:rPr lang="en-US" sz="1600"/>
              <a:t>Frequency response</a:t>
            </a:r>
          </a:p>
          <a:p>
            <a:pPr lvl="1"/>
            <a:r>
              <a:rPr lang="en-US" sz="1600"/>
              <a:t>.05 to 150 Hz</a:t>
            </a:r>
          </a:p>
          <a:p>
            <a:pPr lvl="1"/>
            <a:r>
              <a:rPr lang="en-US" sz="1600"/>
              <a:t>Flat over 4 - 40 Hz</a:t>
            </a:r>
          </a:p>
        </p:txBody>
      </p:sp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3352800" y="5638800"/>
            <a:ext cx="13827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Common-mode adjustment</a:t>
            </a:r>
          </a:p>
        </p:txBody>
      </p:sp>
      <p:sp>
        <p:nvSpPr>
          <p:cNvPr id="126983" name="Text Box 7"/>
          <p:cNvSpPr txBox="1">
            <a:spLocks noChangeArrowheads="1"/>
          </p:cNvSpPr>
          <p:nvPr/>
        </p:nvSpPr>
        <p:spPr bwMode="auto">
          <a:xfrm>
            <a:off x="5181600" y="5638800"/>
            <a:ext cx="15160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Coupling capacitor (high pass)</a:t>
            </a:r>
          </a:p>
        </p:txBody>
      </p:sp>
      <p:sp>
        <p:nvSpPr>
          <p:cNvPr id="126984" name="Line 8"/>
          <p:cNvSpPr>
            <a:spLocks noChangeShapeType="1"/>
          </p:cNvSpPr>
          <p:nvPr/>
        </p:nvSpPr>
        <p:spPr bwMode="auto">
          <a:xfrm flipV="1">
            <a:off x="4114800" y="5029200"/>
            <a:ext cx="444500" cy="5318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6985" name="Line 9"/>
          <p:cNvSpPr>
            <a:spLocks noChangeShapeType="1"/>
          </p:cNvSpPr>
          <p:nvPr/>
        </p:nvSpPr>
        <p:spPr bwMode="auto">
          <a:xfrm flipV="1">
            <a:off x="5638800" y="4191000"/>
            <a:ext cx="769938" cy="13128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6986" name="Freeform 10"/>
          <p:cNvSpPr>
            <a:spLocks/>
          </p:cNvSpPr>
          <p:nvPr/>
        </p:nvSpPr>
        <p:spPr bwMode="auto">
          <a:xfrm>
            <a:off x="5715000" y="1524000"/>
            <a:ext cx="665163" cy="3957638"/>
          </a:xfrm>
          <a:custGeom>
            <a:avLst/>
            <a:gdLst>
              <a:gd name="T0" fmla="*/ 0 w 419"/>
              <a:gd name="T1" fmla="*/ 0 h 2493"/>
              <a:gd name="T2" fmla="*/ 0 w 419"/>
              <a:gd name="T3" fmla="*/ 865 h 2493"/>
              <a:gd name="T4" fmla="*/ 419 w 419"/>
              <a:gd name="T5" fmla="*/ 865 h 2493"/>
              <a:gd name="T6" fmla="*/ 419 w 419"/>
              <a:gd name="T7" fmla="*/ 2493 h 2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9" h="2493">
                <a:moveTo>
                  <a:pt x="0" y="0"/>
                </a:moveTo>
                <a:lnTo>
                  <a:pt x="0" y="865"/>
                </a:lnTo>
                <a:lnTo>
                  <a:pt x="419" y="865"/>
                </a:lnTo>
                <a:lnTo>
                  <a:pt x="419" y="2493"/>
                </a:lnTo>
              </a:path>
            </a:pathLst>
          </a:custGeom>
          <a:noFill/>
          <a:ln w="28575" cap="flat" cmpd="sng">
            <a:solidFill>
              <a:srgbClr val="FF020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6987" name="Text Box 11"/>
          <p:cNvSpPr txBox="1">
            <a:spLocks noChangeArrowheads="1"/>
          </p:cNvSpPr>
          <p:nvPr/>
        </p:nvSpPr>
        <p:spPr bwMode="auto">
          <a:xfrm>
            <a:off x="7162800" y="762000"/>
            <a:ext cx="124936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2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 bias compen-sation</a:t>
            </a:r>
          </a:p>
        </p:txBody>
      </p:sp>
      <p:sp>
        <p:nvSpPr>
          <p:cNvPr id="126988" name="Text Box 12"/>
          <p:cNvSpPr txBox="1">
            <a:spLocks noChangeArrowheads="1"/>
          </p:cNvSpPr>
          <p:nvPr/>
        </p:nvSpPr>
        <p:spPr bwMode="auto">
          <a:xfrm>
            <a:off x="6553200" y="1371600"/>
            <a:ext cx="15160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</a:t>
            </a:r>
          </a:p>
          <a:p>
            <a:pPr algn="l" eaLnBrk="0" hangingPunct="0"/>
            <a:r>
              <a:rPr lang="en-US" sz="16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pass</a:t>
            </a:r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r>
              <a:rPr lang="en-US" sz="2400" b="1">
                <a:solidFill>
                  <a:srgbClr val="3333FF"/>
                </a:solidFill>
              </a:rPr>
              <a:t>An ECG Amplifier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68313" y="692696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0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Klinikte kullanılan elektrot konumları (derivasyonlar)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2362200"/>
            <a:ext cx="378142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2743200"/>
            <a:ext cx="4457700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7298" y="1946701"/>
            <a:ext cx="5968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Einthoven</a:t>
            </a:r>
            <a:r>
              <a:rPr lang="tr-TR" dirty="0" smtClean="0"/>
              <a:t> uzuv derivasyonları (</a:t>
            </a:r>
            <a:r>
              <a:rPr lang="en-US" dirty="0" smtClean="0"/>
              <a:t>Limb Leads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68313" y="155679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452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12 derivasyonlu (lead) EKG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1624013"/>
            <a:ext cx="5205412" cy="492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34076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610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95" name="Picture 11" descr="bipolar limb lead vector"/>
          <p:cNvPicPr>
            <a:picLocks noChangeAspect="1" noChangeArrowheads="1"/>
          </p:cNvPicPr>
          <p:nvPr/>
        </p:nvPicPr>
        <p:blipFill>
          <a:blip r:embed="rId4"/>
          <a:srcRect b="22858"/>
          <a:stretch>
            <a:fillRect/>
          </a:stretch>
        </p:blipFill>
        <p:spPr bwMode="auto">
          <a:xfrm>
            <a:off x="3810000" y="3429000"/>
            <a:ext cx="5334000" cy="3086100"/>
          </a:xfrm>
          <a:prstGeom prst="rect">
            <a:avLst/>
          </a:prstGeom>
          <a:noFill/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3" y="180831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pic>
        <p:nvPicPr>
          <p:cNvPr id="169994" name="Picture 10" descr="bipolar lim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1000"/>
            <a:ext cx="5126038" cy="5715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dirty="0" smtClean="0"/>
              <a:t>Uzuvlara Bağlantı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12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99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5" name="Picture 1029" descr="figc8-3b"/>
          <p:cNvPicPr>
            <a:picLocks noChangeAspect="1" noChangeArrowheads="1"/>
          </p:cNvPicPr>
          <p:nvPr/>
        </p:nvPicPr>
        <p:blipFill>
          <a:blip r:embed="rId3">
            <a:lum bright="-20000" contrast="20000"/>
          </a:blip>
          <a:srcRect/>
          <a:stretch>
            <a:fillRect/>
          </a:stretch>
        </p:blipFill>
        <p:spPr bwMode="auto">
          <a:xfrm>
            <a:off x="6172200" y="0"/>
            <a:ext cx="2200275" cy="3886200"/>
          </a:xfrm>
          <a:prstGeom prst="rect">
            <a:avLst/>
          </a:prstGeom>
          <a:noFill/>
        </p:spPr>
      </p:pic>
      <p:sp>
        <p:nvSpPr>
          <p:cNvPr id="1433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4038600" cy="20574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Bipolar uzuv derivasyonlarında elektrot bağlantıları</a:t>
            </a:r>
            <a:endParaRPr lang="en-US" sz="3600" dirty="0"/>
          </a:p>
        </p:txBody>
      </p:sp>
      <p:pic>
        <p:nvPicPr>
          <p:cNvPr id="143364" name="Picture 1028" descr="figc8-3-1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304800" y="3806825"/>
            <a:ext cx="8839200" cy="3051175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85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82" name="Object 2"/>
          <p:cNvGraphicFramePr>
            <a:graphicFrameLocks noChangeAspect="1"/>
          </p:cNvGraphicFramePr>
          <p:nvPr/>
        </p:nvGraphicFramePr>
        <p:xfrm>
          <a:off x="0" y="1447800"/>
          <a:ext cx="9144000" cy="506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Clip" r:id="rId5" imgW="10445032" imgH="6576988" progId="MS_ClipArt_Gallery.2">
                  <p:embed/>
                </p:oleObj>
              </mc:Choice>
              <mc:Fallback>
                <p:oleObj name="Clip" r:id="rId5" imgW="10445032" imgH="657698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499" b="14268"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506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88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000000"/>
                </a:solidFill>
                <a:cs typeface="Times New Roman" pitchFamily="18" charset="0"/>
              </a:rPr>
              <a:t>Bipolar derivasyon II den kaydedilmiş tipik bir EKG dalga şekli</a:t>
            </a:r>
            <a:endParaRPr lang="en-US" sz="36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19675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5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0" y="0"/>
          <a:ext cx="622458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Clip" r:id="rId5" imgW="12531351" imgH="13820181" progId="MS_ClipArt_Gallery.2">
                  <p:embed/>
                </p:oleObj>
              </mc:Choice>
              <mc:Fallback>
                <p:oleObj name="Clip" r:id="rId5" imgW="12531351" imgH="1382018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224588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191000" y="304800"/>
            <a:ext cx="4648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Üç uzuv elektrodu eşit değerli dirençlerle bağlanarak değeri herzaman sıfır olan bir terminal elde edilir.</a:t>
            </a:r>
          </a:p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Bu durum Einthoven üçgeninin merkezine sanal bir elektrot yerleştirmeye eşdeğerdir.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3505200" cy="9144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tx1"/>
                </a:solidFill>
                <a:cs typeface="Times New Roman" pitchFamily="18" charset="0"/>
              </a:rPr>
              <a:t>Wilson</a:t>
            </a:r>
            <a:r>
              <a:rPr lang="tr-TR" sz="3600" dirty="0" smtClean="0">
                <a:solidFill>
                  <a:schemeClr val="tx1"/>
                </a:solidFill>
                <a:cs typeface="Times New Roman" pitchFamily="18" charset="0"/>
              </a:rPr>
              <a:t>un merkezi </a:t>
            </a:r>
            <a:r>
              <a:rPr lang="en-US" sz="3600" dirty="0" smtClean="0">
                <a:solidFill>
                  <a:schemeClr val="tx1"/>
                </a:solidFill>
                <a:cs typeface="Times New Roman" pitchFamily="18" charset="0"/>
              </a:rPr>
              <a:t>terminal</a:t>
            </a:r>
            <a:r>
              <a:rPr lang="tr-TR" sz="3600" dirty="0" smtClean="0">
                <a:solidFill>
                  <a:schemeClr val="tx1"/>
                </a:solidFill>
                <a:cs typeface="Times New Roman" pitchFamily="18" charset="0"/>
              </a:rPr>
              <a:t>i</a:t>
            </a:r>
            <a:endParaRPr lang="en-US" sz="3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402262" y="2982456"/>
            <a:ext cx="3778250" cy="3143707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kern="0" smtClean="0"/>
              <a:t>An equivalent reference electrode</a:t>
            </a:r>
          </a:p>
          <a:p>
            <a:r>
              <a:rPr lang="en-US" sz="1800" kern="0" smtClean="0"/>
              <a:t>The average of the voltages on the three limb electrodes </a:t>
            </a:r>
          </a:p>
          <a:p>
            <a:r>
              <a:rPr lang="en-US" sz="1800" kern="0" smtClean="0"/>
              <a:t>Minimize loading:</a:t>
            </a:r>
          </a:p>
          <a:p>
            <a:pPr lvl="1"/>
            <a:r>
              <a:rPr lang="en-US" sz="1800" kern="0" smtClean="0"/>
              <a:t>Use three equal-valued resistors ( &gt; 5 M</a:t>
            </a:r>
            <a:r>
              <a:rPr lang="en-US" sz="1800" kern="0" smtClean="0">
                <a:latin typeface="Symbol" pitchFamily="18" charset="2"/>
              </a:rPr>
              <a:t>W </a:t>
            </a:r>
            <a:r>
              <a:rPr lang="en-US" sz="1800" kern="0" smtClean="0"/>
              <a:t>)</a:t>
            </a:r>
          </a:p>
          <a:p>
            <a:pPr lvl="1"/>
            <a:r>
              <a:rPr lang="en-US" sz="1800" kern="0" smtClean="0"/>
              <a:t>Or use voltage followers and smaller matched resistors.</a:t>
            </a:r>
          </a:p>
          <a:p>
            <a:r>
              <a:rPr lang="en-US" sz="1800" kern="0" smtClean="0"/>
              <a:t>Resulting electrode voltages are VL, VR, and VF</a:t>
            </a:r>
          </a:p>
          <a:p>
            <a:endParaRPr lang="en-US" sz="180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10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 autoUpdateAnimBg="0"/>
      <p:bldP spid="8197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cs typeface="Times New Roman" pitchFamily="18" charset="0"/>
              </a:rPr>
              <a:t>Tek kutuplu (</a:t>
            </a:r>
            <a:r>
              <a:rPr lang="en-US" sz="3600" dirty="0" smtClean="0">
                <a:cs typeface="Times New Roman" pitchFamily="18" charset="0"/>
              </a:rPr>
              <a:t>Unipolar</a:t>
            </a:r>
            <a:r>
              <a:rPr lang="tr-TR" sz="3600" dirty="0" smtClean="0">
                <a:cs typeface="Times New Roman" pitchFamily="18" charset="0"/>
              </a:rPr>
              <a:t>) uzuv derivasyonları</a:t>
            </a:r>
            <a:endParaRPr lang="en-US" sz="3600" dirty="0">
              <a:cs typeface="Times New Roman" pitchFamily="18" charset="0"/>
            </a:endParaRPr>
          </a:p>
        </p:txBody>
      </p:sp>
      <p:sp>
        <p:nvSpPr>
          <p:cNvPr id="13619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304800" y="1556792"/>
            <a:ext cx="8534400" cy="50405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Herhangibir uzuv ile Wilson terminali arasında kayıt yapıldığında Einthoven üçgeninin 30</a:t>
            </a:r>
            <a:r>
              <a:rPr lang="tr-TR" dirty="0" smtClean="0">
                <a:cs typeface="Times New Roman" pitchFamily="18" charset="0"/>
                <a:sym typeface="Symbol"/>
              </a:rPr>
              <a:t> dönmüşü olan bir alternatif üçgen elde edilir.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Ölçüm, değeri sürekli sıfır olan bir referans noktasına göre yapıldığından bu yeni sisteme unipolar uzuv derivasyonları denir ve  </a:t>
            </a:r>
            <a:r>
              <a:rPr lang="en-US" dirty="0" smtClean="0">
                <a:cs typeface="Times New Roman" pitchFamily="18" charset="0"/>
              </a:rPr>
              <a:t>VR</a:t>
            </a:r>
            <a:r>
              <a:rPr lang="tr-TR" dirty="0" smtClean="0">
                <a:cs typeface="Times New Roman" pitchFamily="18" charset="0"/>
              </a:rPr>
              <a:t> (sağ el)</a:t>
            </a:r>
            <a:r>
              <a:rPr lang="en-US" dirty="0" smtClean="0">
                <a:cs typeface="Times New Roman" pitchFamily="18" charset="0"/>
              </a:rPr>
              <a:t>, VL</a:t>
            </a:r>
            <a:r>
              <a:rPr lang="tr-TR" dirty="0" smtClean="0">
                <a:cs typeface="Times New Roman" pitchFamily="18" charset="0"/>
              </a:rPr>
              <a:t> (sol el)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ve </a:t>
            </a:r>
            <a:r>
              <a:rPr lang="en-US" dirty="0" smtClean="0">
                <a:cs typeface="Times New Roman" pitchFamily="18" charset="0"/>
              </a:rPr>
              <a:t>VF </a:t>
            </a:r>
            <a:r>
              <a:rPr lang="tr-TR" dirty="0" smtClean="0">
                <a:cs typeface="Times New Roman" pitchFamily="18" charset="0"/>
              </a:rPr>
              <a:t>(ayak) gerilimleri olarak tanımlanır.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37626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10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 autoUpdateAnimBg="0"/>
      <p:bldP spid="136195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562600" y="1447800"/>
            <a:ext cx="35814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Ölçüm yapılan uzuv Wilson terminalinden ayrılarak ölçüm yönü değişmeden gerilimde </a:t>
            </a:r>
            <a:r>
              <a:rPr lang="en-US" dirty="0" smtClean="0">
                <a:cs typeface="Times New Roman" pitchFamily="18" charset="0"/>
              </a:rPr>
              <a:t>33</a:t>
            </a:r>
            <a:r>
              <a:rPr lang="en-US" dirty="0">
                <a:cs typeface="Times New Roman" pitchFamily="18" charset="0"/>
              </a:rPr>
              <a:t>% </a:t>
            </a:r>
            <a:r>
              <a:rPr lang="tr-TR" dirty="0" smtClean="0">
                <a:cs typeface="Times New Roman" pitchFamily="18" charset="0"/>
              </a:rPr>
              <a:t>lük bir artış meydana gelir.</a:t>
            </a:r>
          </a:p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Yeni uygulamada kısaltmaların başına artış anlamına </a:t>
            </a:r>
            <a:r>
              <a:rPr lang="en-US" dirty="0" smtClean="0">
                <a:cs typeface="Times New Roman" pitchFamily="18" charset="0"/>
              </a:rPr>
              <a:t>“a” </a:t>
            </a:r>
            <a:r>
              <a:rPr lang="en-US" dirty="0" err="1" smtClean="0">
                <a:cs typeface="Times New Roman" pitchFamily="18" charset="0"/>
              </a:rPr>
              <a:t>konarak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aVR</a:t>
            </a:r>
            <a:r>
              <a:rPr lang="en-US" dirty="0">
                <a:cs typeface="Times New Roman" pitchFamily="18" charset="0"/>
              </a:rPr>
              <a:t>, </a:t>
            </a:r>
            <a:r>
              <a:rPr lang="en-US" dirty="0" err="1">
                <a:cs typeface="Times New Roman" pitchFamily="18" charset="0"/>
              </a:rPr>
              <a:t>aVL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ve </a:t>
            </a:r>
            <a:r>
              <a:rPr lang="en-US" dirty="0" err="1" smtClean="0">
                <a:cs typeface="Times New Roman" pitchFamily="18" charset="0"/>
              </a:rPr>
              <a:t>aVF</a:t>
            </a:r>
            <a:r>
              <a:rPr lang="tr-TR" dirty="0" smtClean="0">
                <a:cs typeface="Times New Roman" pitchFamily="18" charset="0"/>
              </a:rPr>
              <a:t> olarak adlanır</a:t>
            </a:r>
            <a:r>
              <a:rPr lang="en-US" dirty="0" smtClean="0">
                <a:cs typeface="Times New Roman" pitchFamily="18" charset="0"/>
              </a:rPr>
              <a:t>. </a:t>
            </a:r>
            <a:endParaRPr lang="en-US" dirty="0"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Farksal kuvvetlendiricinin girişine empedans dengelemesi için </a:t>
            </a:r>
            <a:r>
              <a:rPr lang="en-US" dirty="0" smtClean="0">
                <a:cs typeface="Times New Roman" pitchFamily="18" charset="0"/>
              </a:rPr>
              <a:t>R/2 </a:t>
            </a:r>
            <a:r>
              <a:rPr lang="tr-TR" dirty="0" smtClean="0">
                <a:cs typeface="Times New Roman" pitchFamily="18" charset="0"/>
              </a:rPr>
              <a:t>büyüklüğünde bir direnç eklenir.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85805"/>
              </p:ext>
            </p:extLst>
          </p:nvPr>
        </p:nvGraphicFramePr>
        <p:xfrm>
          <a:off x="107504" y="212725"/>
          <a:ext cx="5043488" cy="649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Photo Editor Photo" r:id="rId4" imgW="4808637" imgH="5997460" progId="MSPhotoEd.3">
                  <p:embed/>
                </p:oleObj>
              </mc:Choice>
              <mc:Fallback>
                <p:oleObj name="Photo Editor Photo" r:id="rId4" imgW="4808637" imgH="599746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12725"/>
                        <a:ext cx="5043488" cy="6491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6"/>
          <p:cNvSpPr>
            <a:spLocks noChangeShapeType="1"/>
          </p:cNvSpPr>
          <p:nvPr/>
        </p:nvSpPr>
        <p:spPr bwMode="auto">
          <a:xfrm>
            <a:off x="199579" y="1054100"/>
            <a:ext cx="133350" cy="309563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2002979" y="5424488"/>
            <a:ext cx="133350" cy="309562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4622354" y="1093788"/>
            <a:ext cx="133350" cy="309562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441379" y="5124450"/>
            <a:ext cx="5143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200">
                <a:solidFill>
                  <a:schemeClr val="tx1"/>
                </a:solidFill>
                <a:latin typeface="Times New Roman" pitchFamily="18" charset="0"/>
              </a:rPr>
              <a:t>-aVR</a:t>
            </a: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623442" y="1076325"/>
            <a:ext cx="133350" cy="3095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4204842" y="1100138"/>
            <a:ext cx="133350" cy="30956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1544192" y="5416550"/>
            <a:ext cx="133350" cy="3095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955729" y="53752"/>
            <a:ext cx="4169513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</a:t>
            </a:r>
            <a:r>
              <a:rPr lang="tr-TR" sz="3600" dirty="0" smtClean="0"/>
              <a:t>rtırılmış </a:t>
            </a:r>
            <a:r>
              <a:rPr lang="en-US" sz="3600" dirty="0" smtClean="0"/>
              <a:t>unipolar </a:t>
            </a:r>
            <a:r>
              <a:rPr lang="tr-TR" sz="3600" dirty="0" smtClean="0"/>
              <a:t>uzuv derivasyonları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66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build="p" autoUpdateAnimBg="0"/>
      <p:bldP spid="9220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3"/>
          <a:stretch/>
        </p:blipFill>
        <p:spPr>
          <a:xfrm>
            <a:off x="152400" y="1128409"/>
            <a:ext cx="8686800" cy="55867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Cephe düzlemi uzuv derivasyonları</a:t>
            </a:r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12474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273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651750" y="0"/>
            <a:ext cx="1492250" cy="1809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715250" y="190500"/>
            <a:ext cx="1217613" cy="1471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603250" y="1749425"/>
          <a:ext cx="7845425" cy="438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name="Photo Editor Photo" r:id="rId4" imgW="6294666" imgH="3520745" progId="MSPhotoEd.3">
                  <p:embed/>
                </p:oleObj>
              </mc:Choice>
              <mc:Fallback>
                <p:oleObj name="Photo Editor Photo" r:id="rId4" imgW="6294666" imgH="352074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" y="1749425"/>
                        <a:ext cx="7845425" cy="438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963613"/>
            <a:ext cx="7605712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0" name="Rectangle 8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487363"/>
          </a:xfrm>
        </p:spPr>
        <p:txBody>
          <a:bodyPr/>
          <a:lstStyle/>
          <a:p>
            <a:r>
              <a:rPr lang="tr-TR" sz="2400" b="1" dirty="0">
                <a:solidFill>
                  <a:srgbClr val="3333FF"/>
                </a:solidFill>
              </a:rPr>
              <a:t>Tıbbi ve Fizyolojik Parametreler </a:t>
            </a:r>
            <a:r>
              <a:rPr lang="tr-TR" sz="2400" b="1" dirty="0" smtClean="0">
                <a:solidFill>
                  <a:srgbClr val="3333FF"/>
                </a:solidFill>
              </a:rPr>
              <a:t> </a:t>
            </a:r>
            <a:r>
              <a:rPr lang="en-US" sz="2400" b="1" dirty="0" smtClean="0">
                <a:solidFill>
                  <a:srgbClr val="3333FF"/>
                </a:solidFill>
              </a:rPr>
              <a:t>#</a:t>
            </a:r>
            <a:r>
              <a:rPr lang="en-US" sz="2400" b="1" dirty="0">
                <a:solidFill>
                  <a:srgbClr val="3333FF"/>
                </a:solidFill>
              </a:rPr>
              <a:t>3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3" y="83671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13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5796136" y="145248"/>
            <a:ext cx="3200400" cy="635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dirty="0">
                <a:solidFill>
                  <a:srgbClr val="0000FF"/>
                </a:solidFill>
                <a:latin typeface="Times" charset="0"/>
                <a:cs typeface="Times New Roman" pitchFamily="18" charset="0"/>
              </a:rPr>
              <a:t>Electrode placement for </a:t>
            </a:r>
            <a:r>
              <a:rPr lang="en-US" sz="2200" b="1" u="sng" dirty="0" err="1">
                <a:solidFill>
                  <a:srgbClr val="0000FF"/>
                </a:solidFill>
                <a:latin typeface="Times" charset="0"/>
                <a:cs typeface="Times New Roman" pitchFamily="18" charset="0"/>
              </a:rPr>
              <a:t>precordial</a:t>
            </a:r>
            <a:r>
              <a:rPr lang="en-US" sz="2200" b="1" u="sng" dirty="0">
                <a:solidFill>
                  <a:srgbClr val="0000FF"/>
                </a:solidFill>
                <a:latin typeface="Times" charset="0"/>
                <a:cs typeface="Times New Roman" pitchFamily="18" charset="0"/>
              </a:rPr>
              <a:t> leads</a:t>
            </a:r>
            <a:r>
              <a:rPr lang="en-US" sz="2200" dirty="0">
                <a:cs typeface="Times New Roman" pitchFamily="18" charset="0"/>
              </a:rPr>
              <a:t> </a:t>
            </a:r>
            <a:br>
              <a:rPr lang="en-US" sz="2200" dirty="0">
                <a:cs typeface="Times New Roman" pitchFamily="18" charset="0"/>
              </a:rPr>
            </a:br>
            <a:r>
              <a:rPr lang="en-US" sz="2200" b="1" dirty="0">
                <a:solidFill>
                  <a:srgbClr val="FF0000"/>
                </a:solidFill>
                <a:latin typeface="Times" charset="0"/>
                <a:cs typeface="Times New Roman" pitchFamily="18" charset="0"/>
              </a:rPr>
              <a:t>V1</a:t>
            </a:r>
            <a:r>
              <a:rPr lang="en-US" sz="2200" dirty="0">
                <a:latin typeface="Times" charset="0"/>
                <a:cs typeface="Times New Roman" pitchFamily="18" charset="0"/>
              </a:rPr>
              <a:t> 4</a:t>
            </a:r>
            <a:r>
              <a:rPr lang="en-US" sz="2200" baseline="30000" dirty="0">
                <a:latin typeface="Times" charset="0"/>
                <a:cs typeface="Times New Roman" pitchFamily="18" charset="0"/>
              </a:rPr>
              <a:t>th</a:t>
            </a:r>
            <a:r>
              <a:rPr lang="en-US" sz="2200" dirty="0">
                <a:latin typeface="Times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" charset="0"/>
                <a:cs typeface="Times New Roman" pitchFamily="18" charset="0"/>
              </a:rPr>
              <a:t>intercostal</a:t>
            </a:r>
            <a:r>
              <a:rPr lang="en-US" sz="2200" dirty="0">
                <a:latin typeface="Times" charset="0"/>
                <a:cs typeface="Times New Roman" pitchFamily="18" charset="0"/>
              </a:rPr>
              <a:t> space, right of sternum</a:t>
            </a:r>
            <a:r>
              <a:rPr lang="en-US" sz="2200" dirty="0"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  <a:latin typeface="Times" charset="0"/>
                <a:cs typeface="Times New Roman" pitchFamily="18" charset="0"/>
              </a:rPr>
              <a:t>V2</a:t>
            </a:r>
            <a:r>
              <a:rPr lang="en-US" sz="2200" dirty="0">
                <a:latin typeface="Times" charset="0"/>
                <a:cs typeface="Times New Roman" pitchFamily="18" charset="0"/>
              </a:rPr>
              <a:t> 4</a:t>
            </a:r>
            <a:r>
              <a:rPr lang="en-US" sz="2200" baseline="30000" dirty="0">
                <a:latin typeface="Times" charset="0"/>
                <a:cs typeface="Times New Roman" pitchFamily="18" charset="0"/>
              </a:rPr>
              <a:t>th</a:t>
            </a:r>
            <a:r>
              <a:rPr lang="en-US" sz="2200" dirty="0">
                <a:latin typeface="Times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" charset="0"/>
                <a:cs typeface="Times New Roman" pitchFamily="18" charset="0"/>
              </a:rPr>
              <a:t>intercostal</a:t>
            </a:r>
            <a:r>
              <a:rPr lang="en-US" sz="2200" dirty="0">
                <a:latin typeface="Times" charset="0"/>
                <a:cs typeface="Times New Roman" pitchFamily="18" charset="0"/>
              </a:rPr>
              <a:t> space, left of sternum</a:t>
            </a:r>
            <a:r>
              <a:rPr lang="en-US" sz="2200" dirty="0"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  <a:latin typeface="Times" charset="0"/>
                <a:cs typeface="Times New Roman" pitchFamily="18" charset="0"/>
              </a:rPr>
              <a:t>V3</a:t>
            </a:r>
            <a:r>
              <a:rPr lang="en-US" sz="2200" dirty="0">
                <a:latin typeface="Times" charset="0"/>
                <a:cs typeface="Times New Roman" pitchFamily="18" charset="0"/>
              </a:rPr>
              <a:t> midway between V2 and V4</a:t>
            </a:r>
            <a:r>
              <a:rPr lang="en-US" sz="2200" dirty="0"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  <a:latin typeface="Times" charset="0"/>
                <a:cs typeface="Times New Roman" pitchFamily="18" charset="0"/>
              </a:rPr>
              <a:t>V4</a:t>
            </a:r>
            <a:r>
              <a:rPr lang="en-US" sz="2200" dirty="0">
                <a:latin typeface="Times" charset="0"/>
                <a:cs typeface="Times New Roman" pitchFamily="18" charset="0"/>
              </a:rPr>
              <a:t> 5</a:t>
            </a:r>
            <a:r>
              <a:rPr lang="en-US" sz="2200" baseline="30000" dirty="0">
                <a:latin typeface="Times" charset="0"/>
                <a:cs typeface="Times New Roman" pitchFamily="18" charset="0"/>
              </a:rPr>
              <a:t>th</a:t>
            </a:r>
            <a:r>
              <a:rPr lang="en-US" sz="2200" dirty="0">
                <a:latin typeface="Times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" charset="0"/>
                <a:cs typeface="Times New Roman" pitchFamily="18" charset="0"/>
              </a:rPr>
              <a:t>intercostal</a:t>
            </a:r>
            <a:r>
              <a:rPr lang="en-US" sz="2200" dirty="0">
                <a:latin typeface="Times" charset="0"/>
                <a:cs typeface="Times New Roman" pitchFamily="18" charset="0"/>
              </a:rPr>
              <a:t> space, in the </a:t>
            </a:r>
            <a:r>
              <a:rPr lang="en-US" sz="2200" dirty="0" err="1">
                <a:latin typeface="Times" charset="0"/>
                <a:cs typeface="Times New Roman" pitchFamily="18" charset="0"/>
              </a:rPr>
              <a:t>midclavicular</a:t>
            </a:r>
            <a:r>
              <a:rPr lang="en-US" sz="2200" dirty="0">
                <a:latin typeface="Times" charset="0"/>
                <a:cs typeface="Times New Roman" pitchFamily="18" charset="0"/>
              </a:rPr>
              <a:t> line</a:t>
            </a:r>
            <a:r>
              <a:rPr lang="en-US" sz="2200" dirty="0"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  <a:latin typeface="Times" charset="0"/>
                <a:cs typeface="Times New Roman" pitchFamily="18" charset="0"/>
              </a:rPr>
              <a:t>V5</a:t>
            </a:r>
            <a:r>
              <a:rPr lang="en-US" sz="2200" dirty="0">
                <a:latin typeface="Times" charset="0"/>
                <a:cs typeface="Times New Roman" pitchFamily="18" charset="0"/>
              </a:rPr>
              <a:t> same level as V4, at anterior </a:t>
            </a:r>
            <a:r>
              <a:rPr lang="en-US" sz="2200" dirty="0" err="1">
                <a:latin typeface="Times" charset="0"/>
                <a:cs typeface="Times New Roman" pitchFamily="18" charset="0"/>
              </a:rPr>
              <a:t>axillary</a:t>
            </a:r>
            <a:r>
              <a:rPr lang="en-US" sz="2200" dirty="0">
                <a:latin typeface="Times" charset="0"/>
                <a:cs typeface="Times New Roman" pitchFamily="18" charset="0"/>
              </a:rPr>
              <a:t> line (between V4 and V6)</a:t>
            </a:r>
            <a:r>
              <a:rPr lang="en-US" sz="2200" dirty="0"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  <a:latin typeface="Times" charset="0"/>
                <a:cs typeface="Times New Roman" pitchFamily="18" charset="0"/>
              </a:rPr>
              <a:t>V6</a:t>
            </a:r>
            <a:r>
              <a:rPr lang="en-US" sz="2200" dirty="0">
                <a:latin typeface="Times" charset="0"/>
                <a:cs typeface="Times New Roman" pitchFamily="18" charset="0"/>
              </a:rPr>
              <a:t> in 5</a:t>
            </a:r>
            <a:r>
              <a:rPr lang="en-US" sz="2200" baseline="30000" dirty="0">
                <a:latin typeface="Times" charset="0"/>
                <a:cs typeface="Times New Roman" pitchFamily="18" charset="0"/>
              </a:rPr>
              <a:t>th</a:t>
            </a:r>
            <a:r>
              <a:rPr lang="en-US" sz="2200" dirty="0">
                <a:latin typeface="Times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" charset="0"/>
                <a:cs typeface="Times New Roman" pitchFamily="18" charset="0"/>
              </a:rPr>
              <a:t>intercostal</a:t>
            </a:r>
            <a:r>
              <a:rPr lang="en-US" sz="2200" dirty="0">
                <a:latin typeface="Times" charset="0"/>
                <a:cs typeface="Times New Roman" pitchFamily="18" charset="0"/>
              </a:rPr>
              <a:t> space, in the </a:t>
            </a:r>
            <a:r>
              <a:rPr lang="en-US" sz="2200" dirty="0" err="1">
                <a:latin typeface="Times" charset="0"/>
                <a:cs typeface="Times New Roman" pitchFamily="18" charset="0"/>
              </a:rPr>
              <a:t>midaxillary</a:t>
            </a:r>
            <a:r>
              <a:rPr lang="en-US" sz="2200" dirty="0">
                <a:latin typeface="Times" charset="0"/>
                <a:cs typeface="Times New Roman" pitchFamily="18" charset="0"/>
              </a:rPr>
              <a:t> line</a:t>
            </a:r>
            <a:r>
              <a:rPr lang="en-US" sz="2200" dirty="0"/>
              <a:t> 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361950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ar-SA"/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3143250" y="1766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ar-SA"/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3143250" y="1766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ar-SA"/>
          </a:p>
        </p:txBody>
      </p:sp>
      <p:pic>
        <p:nvPicPr>
          <p:cNvPr id="172042" name="Picture 10" descr="precordial lea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128" y="1196752"/>
            <a:ext cx="5495822" cy="5661248"/>
          </a:xfrm>
          <a:prstGeom prst="rect">
            <a:avLst/>
          </a:prstGeom>
          <a:noFill/>
        </p:spPr>
      </p:pic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3875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</a:t>
            </a:r>
            <a:r>
              <a:rPr lang="tr-TR" dirty="0" smtClean="0"/>
              <a:t>k</a:t>
            </a:r>
            <a:r>
              <a:rPr lang="en-US" dirty="0" err="1" smtClean="0"/>
              <a:t>ordi</a:t>
            </a:r>
            <a:r>
              <a:rPr lang="tr-TR" dirty="0" smtClean="0"/>
              <a:t>y</a:t>
            </a:r>
            <a:r>
              <a:rPr lang="en-US" dirty="0" smtClean="0"/>
              <a:t>al (</a:t>
            </a:r>
            <a:r>
              <a:rPr lang="tr-TR" dirty="0" smtClean="0"/>
              <a:t>gögüs</a:t>
            </a:r>
            <a:r>
              <a:rPr lang="en-US" dirty="0" smtClean="0"/>
              <a:t>) </a:t>
            </a:r>
            <a:r>
              <a:rPr lang="tr-TR" dirty="0" smtClean="0"/>
              <a:t>derivasyonları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64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0" y="1125538"/>
          <a:ext cx="9144000" cy="460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Clip" r:id="rId6" imgW="23986849" imgH="12092055" progId="MS_ClipArt_Gallery.2">
                  <p:embed/>
                </p:oleObj>
              </mc:Choice>
              <mc:Fallback>
                <p:oleObj name="Clip" r:id="rId6" imgW="23986849" imgH="1209205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5538"/>
                        <a:ext cx="9144000" cy="460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048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Gögüs derivasyonları (precordial leads</a:t>
            </a:r>
            <a:r>
              <a:rPr lang="tr-TR" sz="3600" dirty="0" smtClean="0"/>
              <a:t>) üstten bakış</a:t>
            </a:r>
            <a:endParaRPr lang="en-US" sz="3600" dirty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5867400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Göğüse yerleştirilen elektrotlarla Wilson orta terminali arasında gerilim ölçümü yapılır.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810000" y="1295400"/>
            <a:ext cx="449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tr-TR" dirty="0" smtClean="0">
                <a:cs typeface="Times New Roman" pitchFamily="18" charset="0"/>
              </a:rPr>
              <a:t>Gögüs kemiği (manibrium) ile sol yan orta hattı arasında altı konum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169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build="p" autoUpdateAnimBg="0"/>
      <p:bldP spid="10245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Tek kutuplu (unipolar) gögüs derivasyonları elektrot bağlantıları</a:t>
            </a:r>
            <a:endParaRPr lang="en-US" sz="3600" dirty="0"/>
          </a:p>
        </p:txBody>
      </p:sp>
      <p:pic>
        <p:nvPicPr>
          <p:cNvPr id="145412" name="Picture 1028" descr="figc8-3-3"/>
          <p:cNvPicPr>
            <a:picLocks noChangeAspect="1" noChangeArrowheads="1"/>
          </p:cNvPicPr>
          <p:nvPr/>
        </p:nvPicPr>
        <p:blipFill>
          <a:blip r:embed="rId3">
            <a:lum bright="-20000" contrast="20000"/>
          </a:blip>
          <a:srcRect/>
          <a:stretch>
            <a:fillRect/>
          </a:stretch>
        </p:blipFill>
        <p:spPr bwMode="auto">
          <a:xfrm>
            <a:off x="304800" y="2484438"/>
            <a:ext cx="8839200" cy="3074987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59228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870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/>
              <a:t>Typical tracing of the various ECG leads</a:t>
            </a:r>
          </a:p>
        </p:txBody>
      </p:sp>
      <p:pic>
        <p:nvPicPr>
          <p:cNvPr id="146436" name="Picture 1028" descr="figc8-4"/>
          <p:cNvPicPr>
            <a:picLocks noChangeAspect="1" noChangeArrowheads="1"/>
          </p:cNvPicPr>
          <p:nvPr/>
        </p:nvPicPr>
        <p:blipFill>
          <a:blip r:embed="rId3">
            <a:lum bright="-20000" contrast="20000"/>
          </a:blip>
          <a:srcRect/>
          <a:stretch>
            <a:fillRect/>
          </a:stretch>
        </p:blipFill>
        <p:spPr bwMode="auto">
          <a:xfrm>
            <a:off x="838200" y="7938"/>
            <a:ext cx="7543800" cy="6773862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278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4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Yan görünüş</a:t>
            </a:r>
            <a:r>
              <a:rPr lang="en-US" sz="3600" dirty="0" smtClean="0"/>
              <a:t> (</a:t>
            </a:r>
            <a:r>
              <a:rPr lang="en-US" sz="3600" dirty="0" err="1" smtClean="0"/>
              <a:t>sa</a:t>
            </a:r>
            <a:r>
              <a:rPr lang="tr-TR" sz="3600" dirty="0" smtClean="0"/>
              <a:t>j</a:t>
            </a:r>
            <a:r>
              <a:rPr lang="en-US" sz="3600" dirty="0" err="1" smtClean="0"/>
              <a:t>ital</a:t>
            </a:r>
            <a:r>
              <a:rPr lang="en-US" sz="3600" dirty="0" smtClean="0"/>
              <a:t> </a:t>
            </a:r>
            <a:r>
              <a:rPr lang="tr-TR" sz="3600" dirty="0" smtClean="0"/>
              <a:t>düzlem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1372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Kalbin arka tarafının görüntüsü.</a:t>
            </a:r>
          </a:p>
          <a:p>
            <a:r>
              <a:rPr lang="tr-TR" dirty="0">
                <a:cs typeface="Times New Roman" pitchFamily="18" charset="0"/>
              </a:rPr>
              <a:t>Yandan görünüşü elde etmek (sajital düzlemde) yemek borusuna (</a:t>
            </a:r>
            <a:r>
              <a:rPr lang="en-US" dirty="0">
                <a:cs typeface="Times New Roman" pitchFamily="18" charset="0"/>
              </a:rPr>
              <a:t>esophagus</a:t>
            </a:r>
            <a:r>
              <a:rPr lang="tr-TR" dirty="0">
                <a:cs typeface="Times New Roman" pitchFamily="18" charset="0"/>
              </a:rPr>
              <a:t>) elektrotlar yerleştirilir</a:t>
            </a:r>
            <a:r>
              <a:rPr lang="tr-TR" dirty="0" smtClean="0">
                <a:cs typeface="Times New Roman" pitchFamily="18" charset="0"/>
              </a:rPr>
              <a:t>. Bazı hastalarda kusma refleksi ilaçla önlenir. </a:t>
            </a:r>
          </a:p>
          <a:p>
            <a:r>
              <a:rPr lang="tr-TR" dirty="0" smtClean="0"/>
              <a:t>Gerilim </a:t>
            </a:r>
            <a:r>
              <a:rPr lang="tr-TR" dirty="0" smtClean="0">
                <a:cs typeface="Times New Roman" pitchFamily="18" charset="0"/>
              </a:rPr>
              <a:t>Wilson </a:t>
            </a:r>
            <a:r>
              <a:rPr lang="tr-TR" dirty="0">
                <a:cs typeface="Times New Roman" pitchFamily="18" charset="0"/>
              </a:rPr>
              <a:t>orta </a:t>
            </a:r>
            <a:r>
              <a:rPr lang="tr-TR" dirty="0" smtClean="0">
                <a:cs typeface="Times New Roman" pitchFamily="18" charset="0"/>
              </a:rPr>
              <a:t>terminaline göre </a:t>
            </a:r>
            <a:r>
              <a:rPr lang="tr-TR" dirty="0">
                <a:cs typeface="Times New Roman" pitchFamily="18" charset="0"/>
              </a:rPr>
              <a:t>yapılır.</a:t>
            </a:r>
          </a:p>
          <a:p>
            <a:r>
              <a:rPr lang="tr-TR" dirty="0" smtClean="0">
                <a:cs typeface="Times New Roman" pitchFamily="18" charset="0"/>
              </a:rPr>
              <a:t>Normal </a:t>
            </a:r>
            <a:r>
              <a:rPr lang="tr-TR" dirty="0">
                <a:cs typeface="Times New Roman" pitchFamily="18" charset="0"/>
              </a:rPr>
              <a:t>klinik kullanımda </a:t>
            </a:r>
            <a:r>
              <a:rPr lang="tr-TR" dirty="0" smtClean="0">
                <a:cs typeface="Times New Roman" pitchFamily="18" charset="0"/>
              </a:rPr>
              <a:t>uygulanmaz. Rutin klinik analizlerde altı cephe ve altı gögüs derivasyonları kullanılır ve 12-derivasyonlu EKG denilir.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340768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981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 autoUpdateAnimBg="0"/>
      <p:bldP spid="137219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371600"/>
          </a:xfrm>
        </p:spPr>
        <p:txBody>
          <a:bodyPr/>
          <a:lstStyle/>
          <a:p>
            <a:r>
              <a:rPr lang="en-US" sz="4000" b="1" i="1">
                <a:latin typeface="Times" charset="0"/>
                <a:cs typeface="Times New Roman" pitchFamily="18" charset="0"/>
              </a:rPr>
              <a:t>Hints for minimizing measurement error in ECG recording</a:t>
            </a:r>
            <a:endParaRPr lang="en-US" sz="4000">
              <a:cs typeface="Times New Roman" pitchFamily="18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90000"/>
              </a:lnSpc>
              <a:buFontTx/>
              <a:buAutoNum type="alphaUcPeriod"/>
            </a:pPr>
            <a:r>
              <a:rPr lang="en-US" sz="2400"/>
              <a:t>Apply the electrodes at least 5 minutes before recording. Sweating tends to affect electrode adhesion to the skin. 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</a:pPr>
            <a:r>
              <a:rPr lang="en-US" sz="2400"/>
              <a:t>Nothing should rub against the electrodes</a:t>
            </a:r>
            <a:r>
              <a:rPr lang="en-US" sz="2400" b="1"/>
              <a:t> </a:t>
            </a:r>
            <a:r>
              <a:rPr lang="en-US" sz="2400"/>
              <a:t>and</a:t>
            </a:r>
            <a:r>
              <a:rPr lang="en-US" sz="2400" b="1"/>
              <a:t> Subject’s</a:t>
            </a:r>
            <a:r>
              <a:rPr lang="en-US" sz="2400"/>
              <a:t> clothing should not interfere with electrodes. 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</a:pPr>
            <a:r>
              <a:rPr lang="en-US" sz="2400" b="1"/>
              <a:t>No pressure </a:t>
            </a:r>
            <a:r>
              <a:rPr lang="en-US" sz="2400"/>
              <a:t>should be placed on the electrodes or the baseline will be distorted. 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</a:pPr>
            <a:r>
              <a:rPr lang="en-US" sz="2400" b="1"/>
              <a:t>Subject</a:t>
            </a:r>
            <a:r>
              <a:rPr lang="en-US" sz="2400"/>
              <a:t> should remain still during all recording segments. Any extraneous movement will be passed through the electrodes. </a:t>
            </a:r>
            <a:r>
              <a:rPr lang="en-US" sz="2400" b="1"/>
              <a:t>Subject </a:t>
            </a:r>
            <a:r>
              <a:rPr lang="en-US" sz="2400"/>
              <a:t>should try to minimize EMG artifact generated in the arms and chest, which will interfere with the ECG signal. Do this by relaxing and not moving. 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</a:pPr>
            <a:r>
              <a:rPr lang="en-US" sz="2400" b="1"/>
              <a:t>Subject </a:t>
            </a:r>
            <a:r>
              <a:rPr lang="en-US" sz="2400"/>
              <a:t>should maintain the same position for each recording segment, including angle of arms at rest.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268760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953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/>
              <a:t>Hints for ECG recording (cont.)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>
            <a:normAutofit fontScale="92500"/>
          </a:bodyPr>
          <a:lstStyle/>
          <a:p>
            <a:pPr marL="609600" indent="-609600">
              <a:lnSpc>
                <a:spcPct val="90000"/>
              </a:lnSpc>
              <a:buFontTx/>
              <a:buAutoNum type="alphaUcPeriod" startAt="6"/>
            </a:pPr>
            <a:r>
              <a:rPr lang="en-US" sz="2400" b="1"/>
              <a:t>Subject</a:t>
            </a:r>
            <a:r>
              <a:rPr lang="en-US" sz="2400"/>
              <a:t> should be at rest and should not have exercised within the last hour. 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6"/>
            </a:pPr>
            <a:r>
              <a:rPr lang="en-US" sz="2400"/>
              <a:t>The optimum setup is </a:t>
            </a:r>
            <a:r>
              <a:rPr lang="en-US" sz="2400" b="1"/>
              <a:t>Subject</a:t>
            </a:r>
            <a:r>
              <a:rPr lang="en-US" sz="2400"/>
              <a:t> relaxed and in a supine position. 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6"/>
            </a:pPr>
            <a:r>
              <a:rPr lang="en-US" sz="2400" b="1"/>
              <a:t>Wait at least 30 seconds</a:t>
            </a:r>
            <a:r>
              <a:rPr lang="en-US" sz="2400"/>
              <a:t> after moving the precordial lead before recording each segment. 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6"/>
            </a:pPr>
            <a:r>
              <a:rPr lang="en-US" sz="2400"/>
              <a:t>Someone other than the Subject</a:t>
            </a:r>
            <a:r>
              <a:rPr lang="en-US" sz="2400" b="1"/>
              <a:t> </a:t>
            </a:r>
            <a:r>
              <a:rPr lang="en-US" sz="2400"/>
              <a:t>should unclip/clip the precordial (chest) lead to rotate it from position V1-V6 so Subject does not have to move between or during recording segments — i</a:t>
            </a:r>
            <a:r>
              <a:rPr lang="en-US" sz="2400">
                <a:latin typeface="Times" charset="0"/>
              </a:rPr>
              <a:t>t is imperative that the Subject remain relaxed so the ECG is not corrupted with EMG artifact.</a:t>
            </a:r>
            <a:r>
              <a:rPr lang="en-US" sz="2400"/>
              <a:t> 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6"/>
            </a:pPr>
            <a:r>
              <a:rPr lang="en-US" sz="2400">
                <a:latin typeface="Times" charset="0"/>
                <a:cs typeface="Times New Roman" pitchFamily="18" charset="0"/>
              </a:rPr>
              <a:t>Make sure the electrodes adhere securely to the skin. If they are being pulled up, you will not get a good ECG signal.</a:t>
            </a:r>
            <a:r>
              <a:rPr lang="en-US" sz="2400">
                <a:cs typeface="Times New Roman" pitchFamily="18" charset="0"/>
              </a:rPr>
              <a:t> </a:t>
            </a:r>
            <a:endParaRPr lang="en-US" sz="280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268760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762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Standard ECG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8725" y="930275"/>
            <a:ext cx="6342063" cy="1312863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Has twelve leads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I, II, III, aVL, aVR, aVF, V</a:t>
            </a:r>
            <a:r>
              <a:rPr lang="en-US" sz="2000" baseline="-25000"/>
              <a:t>1</a:t>
            </a:r>
            <a:r>
              <a:rPr lang="en-US" sz="2000"/>
              <a:t>, V</a:t>
            </a:r>
            <a:r>
              <a:rPr lang="en-US" sz="2000" baseline="-25000"/>
              <a:t>2</a:t>
            </a:r>
            <a:r>
              <a:rPr lang="en-US" sz="2000"/>
              <a:t>, V</a:t>
            </a:r>
            <a:r>
              <a:rPr lang="en-US" sz="2000" baseline="-25000"/>
              <a:t>3</a:t>
            </a:r>
            <a:r>
              <a:rPr lang="en-US" sz="2000"/>
              <a:t>, V</a:t>
            </a:r>
            <a:r>
              <a:rPr lang="en-US" sz="2000" baseline="-25000"/>
              <a:t>4</a:t>
            </a:r>
            <a:r>
              <a:rPr lang="en-US" sz="2000"/>
              <a:t>, V</a:t>
            </a:r>
            <a:r>
              <a:rPr lang="en-US" sz="2000" baseline="-25000"/>
              <a:t>5</a:t>
            </a:r>
            <a:r>
              <a:rPr lang="en-US" sz="2000"/>
              <a:t>, V</a:t>
            </a:r>
            <a:r>
              <a:rPr lang="en-US" sz="2000" baseline="-25000"/>
              <a:t>6</a:t>
            </a:r>
          </a:p>
          <a:p>
            <a:pPr>
              <a:lnSpc>
                <a:spcPct val="90000"/>
              </a:lnSpc>
            </a:pPr>
            <a:r>
              <a:rPr lang="en-US" sz="2000"/>
              <a:t>Rhythm strip (Lead II)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  <p:grpSp>
        <p:nvGrpSpPr>
          <p:cNvPr id="95237" name="Group 5"/>
          <p:cNvGrpSpPr>
            <a:grpSpLocks/>
          </p:cNvGrpSpPr>
          <p:nvPr/>
        </p:nvGrpSpPr>
        <p:grpSpPr bwMode="auto">
          <a:xfrm>
            <a:off x="152400" y="2667000"/>
            <a:ext cx="8809038" cy="3700463"/>
            <a:chOff x="121" y="1250"/>
            <a:chExt cx="5549" cy="2331"/>
          </a:xfrm>
        </p:grpSpPr>
        <p:pic>
          <p:nvPicPr>
            <p:cNvPr id="95238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" y="1250"/>
              <a:ext cx="5549" cy="2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5239" name="Rectangle 7"/>
            <p:cNvSpPr>
              <a:spLocks noChangeArrowheads="1"/>
            </p:cNvSpPr>
            <p:nvPr/>
          </p:nvSpPr>
          <p:spPr bwMode="auto">
            <a:xfrm>
              <a:off x="224" y="1279"/>
              <a:ext cx="2199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8313" y="76470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084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82" name="Group 2"/>
          <p:cNvGrpSpPr>
            <a:grpSpLocks/>
          </p:cNvGrpSpPr>
          <p:nvPr/>
        </p:nvGrpSpPr>
        <p:grpSpPr bwMode="auto">
          <a:xfrm>
            <a:off x="331788" y="2032000"/>
            <a:ext cx="8455025" cy="3509963"/>
            <a:chOff x="209" y="1280"/>
            <a:chExt cx="5326" cy="2211"/>
          </a:xfrm>
        </p:grpSpPr>
        <p:pic>
          <p:nvPicPr>
            <p:cNvPr id="972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" y="1280"/>
              <a:ext cx="5263" cy="22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284" name="Rectangle 4"/>
            <p:cNvSpPr>
              <a:spLocks noChangeArrowheads="1"/>
            </p:cNvSpPr>
            <p:nvPr/>
          </p:nvSpPr>
          <p:spPr bwMode="auto">
            <a:xfrm>
              <a:off x="209" y="1309"/>
              <a:ext cx="2214" cy="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7285" name="Rectangle 5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Standard ECG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28725" y="930275"/>
            <a:ext cx="6342063" cy="1312863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Has twelve leads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I, II, III, aVL, aVR, aVF, V</a:t>
            </a:r>
            <a:r>
              <a:rPr lang="en-US" sz="2000" baseline="-25000"/>
              <a:t>1</a:t>
            </a:r>
            <a:r>
              <a:rPr lang="en-US" sz="2000"/>
              <a:t>, V</a:t>
            </a:r>
            <a:r>
              <a:rPr lang="en-US" sz="2000" baseline="-25000"/>
              <a:t>2</a:t>
            </a:r>
            <a:r>
              <a:rPr lang="en-US" sz="2000"/>
              <a:t>, V</a:t>
            </a:r>
            <a:r>
              <a:rPr lang="en-US" sz="2000" baseline="-25000"/>
              <a:t>3</a:t>
            </a:r>
            <a:r>
              <a:rPr lang="en-US" sz="2000"/>
              <a:t>, V</a:t>
            </a:r>
            <a:r>
              <a:rPr lang="en-US" sz="2000" baseline="-25000"/>
              <a:t>4</a:t>
            </a:r>
            <a:r>
              <a:rPr lang="en-US" sz="2000"/>
              <a:t>, V</a:t>
            </a:r>
            <a:r>
              <a:rPr lang="en-US" sz="2000" baseline="-25000"/>
              <a:t>5</a:t>
            </a:r>
            <a:r>
              <a:rPr lang="en-US" sz="2000"/>
              <a:t>, V</a:t>
            </a:r>
            <a:r>
              <a:rPr lang="en-US" sz="2000" baseline="-25000"/>
              <a:t>6</a:t>
            </a:r>
          </a:p>
          <a:p>
            <a:pPr>
              <a:lnSpc>
                <a:spcPct val="90000"/>
              </a:lnSpc>
            </a:pPr>
            <a:r>
              <a:rPr lang="en-US" sz="2000"/>
              <a:t>Rhythm strip (Lead II)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871538" y="3824288"/>
            <a:ext cx="1889125" cy="7239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6692900" y="2927350"/>
            <a:ext cx="1860550" cy="76835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7099300" y="2540000"/>
            <a:ext cx="46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V4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2082800" y="3519488"/>
            <a:ext cx="361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II</a:t>
            </a:r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>
            <a:off x="2790825" y="3013075"/>
            <a:ext cx="0" cy="2495550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2" name="Line 12"/>
          <p:cNvSpPr>
            <a:spLocks noChangeShapeType="1"/>
          </p:cNvSpPr>
          <p:nvPr/>
        </p:nvSpPr>
        <p:spPr bwMode="auto">
          <a:xfrm>
            <a:off x="4700588" y="3001963"/>
            <a:ext cx="0" cy="2540000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3" name="Line 13"/>
          <p:cNvSpPr>
            <a:spLocks noChangeShapeType="1"/>
          </p:cNvSpPr>
          <p:nvPr/>
        </p:nvSpPr>
        <p:spPr bwMode="auto">
          <a:xfrm>
            <a:off x="2790825" y="3071813"/>
            <a:ext cx="0" cy="2495550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4" name="Line 14"/>
          <p:cNvSpPr>
            <a:spLocks noChangeShapeType="1"/>
          </p:cNvSpPr>
          <p:nvPr/>
        </p:nvSpPr>
        <p:spPr bwMode="auto">
          <a:xfrm>
            <a:off x="6664325" y="2825750"/>
            <a:ext cx="0" cy="2701925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5" name="Line 15"/>
          <p:cNvSpPr>
            <a:spLocks noChangeShapeType="1"/>
          </p:cNvSpPr>
          <p:nvPr/>
        </p:nvSpPr>
        <p:spPr bwMode="auto">
          <a:xfrm>
            <a:off x="831850" y="3090863"/>
            <a:ext cx="0" cy="2495550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7296" name="DS330215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376238"/>
            <a:ext cx="244475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68313" y="76470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367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7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33" fill="hold"/>
                                        <p:tgtEl>
                                          <p:spTgt spid="972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29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296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 err="1" smtClean="0">
                <a:solidFill>
                  <a:srgbClr val="3333FF"/>
                </a:solidFill>
              </a:rPr>
              <a:t>Ele</a:t>
            </a:r>
            <a:r>
              <a:rPr lang="tr-TR" sz="2400" b="1" dirty="0" smtClean="0">
                <a:solidFill>
                  <a:srgbClr val="3333FF"/>
                </a:solidFill>
              </a:rPr>
              <a:t>k</a:t>
            </a:r>
            <a:r>
              <a:rPr lang="en-US" sz="2400" b="1" dirty="0" err="1" smtClean="0">
                <a:solidFill>
                  <a:srgbClr val="3333FF"/>
                </a:solidFill>
              </a:rPr>
              <a:t>tro</a:t>
            </a:r>
            <a:r>
              <a:rPr lang="tr-TR" sz="2400" b="1" dirty="0" smtClean="0">
                <a:solidFill>
                  <a:srgbClr val="3333FF"/>
                </a:solidFill>
              </a:rPr>
              <a:t>k</a:t>
            </a:r>
            <a:r>
              <a:rPr lang="en-US" sz="2400" b="1" dirty="0" err="1" smtClean="0">
                <a:solidFill>
                  <a:srgbClr val="3333FF"/>
                </a:solidFill>
              </a:rPr>
              <a:t>ardi</a:t>
            </a:r>
            <a:r>
              <a:rPr lang="tr-TR" sz="2400" b="1" dirty="0" smtClean="0">
                <a:solidFill>
                  <a:srgbClr val="3333FF"/>
                </a:solidFill>
              </a:rPr>
              <a:t>y</a:t>
            </a:r>
            <a:r>
              <a:rPr lang="en-US" sz="2400" b="1" dirty="0" err="1" smtClean="0">
                <a:solidFill>
                  <a:srgbClr val="3333FF"/>
                </a:solidFill>
              </a:rPr>
              <a:t>ogra</a:t>
            </a:r>
            <a:r>
              <a:rPr lang="tr-TR" sz="2400" b="1" dirty="0" smtClean="0">
                <a:solidFill>
                  <a:srgbClr val="3333FF"/>
                </a:solidFill>
              </a:rPr>
              <a:t>f</a:t>
            </a:r>
            <a:endParaRPr lang="en-US" sz="2400" b="1" dirty="0">
              <a:solidFill>
                <a:srgbClr val="3333FF"/>
              </a:solidFill>
            </a:endParaRPr>
          </a:p>
        </p:txBody>
      </p:sp>
      <p:grpSp>
        <p:nvGrpSpPr>
          <p:cNvPr id="99332" name="Group 4"/>
          <p:cNvGrpSpPr>
            <a:grpSpLocks/>
          </p:cNvGrpSpPr>
          <p:nvPr/>
        </p:nvGrpSpPr>
        <p:grpSpPr bwMode="auto">
          <a:xfrm>
            <a:off x="3017838" y="1227733"/>
            <a:ext cx="5775325" cy="5081587"/>
            <a:chOff x="1901" y="223"/>
            <a:chExt cx="3638" cy="3201"/>
          </a:xfrm>
        </p:grpSpPr>
        <p:sp>
          <p:nvSpPr>
            <p:cNvPr id="99333" name="Rectangle 5"/>
            <p:cNvSpPr>
              <a:spLocks noChangeArrowheads="1"/>
            </p:cNvSpPr>
            <p:nvPr/>
          </p:nvSpPr>
          <p:spPr bwMode="auto">
            <a:xfrm>
              <a:off x="3600" y="223"/>
              <a:ext cx="469" cy="220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4" name="Rectangle 6"/>
            <p:cNvSpPr>
              <a:spLocks noChangeArrowheads="1"/>
            </p:cNvSpPr>
            <p:nvPr/>
          </p:nvSpPr>
          <p:spPr bwMode="auto">
            <a:xfrm>
              <a:off x="3481" y="2796"/>
              <a:ext cx="567" cy="219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5" name="Rectangle 7"/>
            <p:cNvSpPr>
              <a:spLocks noChangeArrowheads="1"/>
            </p:cNvSpPr>
            <p:nvPr/>
          </p:nvSpPr>
          <p:spPr bwMode="auto">
            <a:xfrm>
              <a:off x="3481" y="2446"/>
              <a:ext cx="567" cy="220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6" name="Rectangle 8"/>
            <p:cNvSpPr>
              <a:spLocks noChangeArrowheads="1"/>
            </p:cNvSpPr>
            <p:nvPr/>
          </p:nvSpPr>
          <p:spPr bwMode="auto">
            <a:xfrm>
              <a:off x="3434" y="3166"/>
              <a:ext cx="669" cy="258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7" name="Rectangle 9"/>
            <p:cNvSpPr>
              <a:spLocks noChangeArrowheads="1"/>
            </p:cNvSpPr>
            <p:nvPr/>
          </p:nvSpPr>
          <p:spPr bwMode="auto">
            <a:xfrm>
              <a:off x="4386" y="2616"/>
              <a:ext cx="461" cy="256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8" name="Rectangle 10"/>
            <p:cNvSpPr>
              <a:spLocks noChangeArrowheads="1"/>
            </p:cNvSpPr>
            <p:nvPr/>
          </p:nvSpPr>
          <p:spPr bwMode="auto">
            <a:xfrm>
              <a:off x="4386" y="2967"/>
              <a:ext cx="452" cy="182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9" name="Rectangle 11"/>
            <p:cNvSpPr>
              <a:spLocks noChangeArrowheads="1"/>
            </p:cNvSpPr>
            <p:nvPr/>
          </p:nvSpPr>
          <p:spPr bwMode="auto">
            <a:xfrm>
              <a:off x="3646" y="657"/>
              <a:ext cx="404" cy="305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0" name="Rectangle 12"/>
            <p:cNvSpPr>
              <a:spLocks noChangeArrowheads="1"/>
            </p:cNvSpPr>
            <p:nvPr/>
          </p:nvSpPr>
          <p:spPr bwMode="auto">
            <a:xfrm>
              <a:off x="1901" y="1176"/>
              <a:ext cx="474" cy="304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1" name="Rectangle 13"/>
            <p:cNvSpPr>
              <a:spLocks noChangeArrowheads="1"/>
            </p:cNvSpPr>
            <p:nvPr/>
          </p:nvSpPr>
          <p:spPr bwMode="auto">
            <a:xfrm>
              <a:off x="2497" y="1176"/>
              <a:ext cx="418" cy="304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2" name="Freeform 14"/>
            <p:cNvSpPr>
              <a:spLocks/>
            </p:cNvSpPr>
            <p:nvPr/>
          </p:nvSpPr>
          <p:spPr bwMode="auto">
            <a:xfrm>
              <a:off x="3132" y="1176"/>
              <a:ext cx="545" cy="304"/>
            </a:xfrm>
            <a:custGeom>
              <a:avLst/>
              <a:gdLst>
                <a:gd name="T0" fmla="*/ 0 w 545"/>
                <a:gd name="T1" fmla="*/ 0 h 304"/>
                <a:gd name="T2" fmla="*/ 0 w 545"/>
                <a:gd name="T3" fmla="*/ 304 h 304"/>
                <a:gd name="T4" fmla="*/ 545 w 545"/>
                <a:gd name="T5" fmla="*/ 153 h 304"/>
                <a:gd name="T6" fmla="*/ 545 w 545"/>
                <a:gd name="T7" fmla="*/ 153 h 304"/>
                <a:gd name="T8" fmla="*/ 0 w 545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5" h="304">
                  <a:moveTo>
                    <a:pt x="0" y="0"/>
                  </a:moveTo>
                  <a:lnTo>
                    <a:pt x="0" y="304"/>
                  </a:lnTo>
                  <a:lnTo>
                    <a:pt x="545" y="153"/>
                  </a:lnTo>
                  <a:lnTo>
                    <a:pt x="545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19E"/>
            </a:solidFill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3" name="Rectangle 15"/>
            <p:cNvSpPr>
              <a:spLocks noChangeArrowheads="1"/>
            </p:cNvSpPr>
            <p:nvPr/>
          </p:nvSpPr>
          <p:spPr bwMode="auto">
            <a:xfrm>
              <a:off x="1911" y="678"/>
              <a:ext cx="464" cy="305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4" name="Rectangle 16"/>
            <p:cNvSpPr>
              <a:spLocks noChangeArrowheads="1"/>
            </p:cNvSpPr>
            <p:nvPr/>
          </p:nvSpPr>
          <p:spPr bwMode="auto">
            <a:xfrm>
              <a:off x="2497" y="678"/>
              <a:ext cx="418" cy="305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5" name="Rectangle 17"/>
            <p:cNvSpPr>
              <a:spLocks noChangeArrowheads="1"/>
            </p:cNvSpPr>
            <p:nvPr/>
          </p:nvSpPr>
          <p:spPr bwMode="auto">
            <a:xfrm>
              <a:off x="2774" y="1714"/>
              <a:ext cx="438" cy="305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6" name="Rectangle 18"/>
            <p:cNvSpPr>
              <a:spLocks noChangeArrowheads="1"/>
            </p:cNvSpPr>
            <p:nvPr/>
          </p:nvSpPr>
          <p:spPr bwMode="auto">
            <a:xfrm>
              <a:off x="3270" y="1705"/>
              <a:ext cx="418" cy="305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7" name="Rectangle 19"/>
            <p:cNvSpPr>
              <a:spLocks noChangeArrowheads="1"/>
            </p:cNvSpPr>
            <p:nvPr/>
          </p:nvSpPr>
          <p:spPr bwMode="auto">
            <a:xfrm>
              <a:off x="3915" y="1705"/>
              <a:ext cx="419" cy="305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8" name="Rectangle 20"/>
            <p:cNvSpPr>
              <a:spLocks noChangeArrowheads="1"/>
            </p:cNvSpPr>
            <p:nvPr/>
          </p:nvSpPr>
          <p:spPr bwMode="auto">
            <a:xfrm>
              <a:off x="3915" y="1176"/>
              <a:ext cx="419" cy="304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49" name="Rectangle 21"/>
            <p:cNvSpPr>
              <a:spLocks noChangeArrowheads="1"/>
            </p:cNvSpPr>
            <p:nvPr/>
          </p:nvSpPr>
          <p:spPr bwMode="auto">
            <a:xfrm>
              <a:off x="4519" y="1176"/>
              <a:ext cx="418" cy="304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0" name="Rectangle 22"/>
            <p:cNvSpPr>
              <a:spLocks noChangeArrowheads="1"/>
            </p:cNvSpPr>
            <p:nvPr/>
          </p:nvSpPr>
          <p:spPr bwMode="auto">
            <a:xfrm>
              <a:off x="5059" y="1176"/>
              <a:ext cx="480" cy="304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1" name="Rectangle 23"/>
            <p:cNvSpPr>
              <a:spLocks noChangeArrowheads="1"/>
            </p:cNvSpPr>
            <p:nvPr/>
          </p:nvSpPr>
          <p:spPr bwMode="auto">
            <a:xfrm>
              <a:off x="4519" y="721"/>
              <a:ext cx="418" cy="214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2" name="Rectangle 24"/>
            <p:cNvSpPr>
              <a:spLocks noChangeArrowheads="1"/>
            </p:cNvSpPr>
            <p:nvPr/>
          </p:nvSpPr>
          <p:spPr bwMode="auto">
            <a:xfrm>
              <a:off x="5059" y="721"/>
              <a:ext cx="418" cy="214"/>
            </a:xfrm>
            <a:prstGeom prst="rect">
              <a:avLst/>
            </a:prstGeom>
            <a:solidFill>
              <a:srgbClr val="FFE19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53" name="Rectangle 25"/>
            <p:cNvSpPr>
              <a:spLocks noChangeArrowheads="1"/>
            </p:cNvSpPr>
            <p:nvPr/>
          </p:nvSpPr>
          <p:spPr bwMode="auto">
            <a:xfrm>
              <a:off x="3680" y="247"/>
              <a:ext cx="34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Right leg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54" name="Rectangle 26"/>
            <p:cNvSpPr>
              <a:spLocks noChangeArrowheads="1"/>
            </p:cNvSpPr>
            <p:nvPr/>
          </p:nvSpPr>
          <p:spPr bwMode="auto">
            <a:xfrm>
              <a:off x="3680" y="332"/>
              <a:ext cx="36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electrode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55" name="Rectangle 27"/>
            <p:cNvSpPr>
              <a:spLocks noChangeArrowheads="1"/>
            </p:cNvSpPr>
            <p:nvPr/>
          </p:nvSpPr>
          <p:spPr bwMode="auto">
            <a:xfrm>
              <a:off x="3627" y="2819"/>
              <a:ext cx="28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Control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56" name="Rectangle 28"/>
            <p:cNvSpPr>
              <a:spLocks noChangeArrowheads="1"/>
            </p:cNvSpPr>
            <p:nvPr/>
          </p:nvSpPr>
          <p:spPr bwMode="auto">
            <a:xfrm>
              <a:off x="3627" y="2904"/>
              <a:ext cx="32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program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57" name="Rectangle 29"/>
            <p:cNvSpPr>
              <a:spLocks noChangeArrowheads="1"/>
            </p:cNvSpPr>
            <p:nvPr/>
          </p:nvSpPr>
          <p:spPr bwMode="auto">
            <a:xfrm>
              <a:off x="3521" y="2515"/>
              <a:ext cx="58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Microcomputer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58" name="Rectangle 30"/>
            <p:cNvSpPr>
              <a:spLocks noChangeArrowheads="1"/>
            </p:cNvSpPr>
            <p:nvPr/>
          </p:nvSpPr>
          <p:spPr bwMode="auto">
            <a:xfrm>
              <a:off x="3506" y="3190"/>
              <a:ext cx="53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ECG analysis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59" name="Rectangle 31"/>
            <p:cNvSpPr>
              <a:spLocks noChangeArrowheads="1"/>
            </p:cNvSpPr>
            <p:nvPr/>
          </p:nvSpPr>
          <p:spPr bwMode="auto">
            <a:xfrm>
              <a:off x="3553" y="3274"/>
              <a:ext cx="32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program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0" name="Rectangle 32"/>
            <p:cNvSpPr>
              <a:spLocks noChangeArrowheads="1"/>
            </p:cNvSpPr>
            <p:nvPr/>
          </p:nvSpPr>
          <p:spPr bwMode="auto">
            <a:xfrm>
              <a:off x="4447" y="2639"/>
              <a:ext cx="34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Operator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1" name="Rectangle 33"/>
            <p:cNvSpPr>
              <a:spLocks noChangeArrowheads="1"/>
            </p:cNvSpPr>
            <p:nvPr/>
          </p:nvSpPr>
          <p:spPr bwMode="auto">
            <a:xfrm>
              <a:off x="4447" y="2724"/>
              <a:ext cx="27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display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2" name="Rectangle 34"/>
            <p:cNvSpPr>
              <a:spLocks noChangeArrowheads="1"/>
            </p:cNvSpPr>
            <p:nvPr/>
          </p:nvSpPr>
          <p:spPr bwMode="auto">
            <a:xfrm>
              <a:off x="4426" y="3010"/>
              <a:ext cx="37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Keyboard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3" name="Rectangle 35"/>
            <p:cNvSpPr>
              <a:spLocks noChangeArrowheads="1"/>
            </p:cNvSpPr>
            <p:nvPr/>
          </p:nvSpPr>
          <p:spPr bwMode="auto">
            <a:xfrm>
              <a:off x="3696" y="681"/>
              <a:ext cx="25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Driven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4" name="Rectangle 36"/>
            <p:cNvSpPr>
              <a:spLocks noChangeArrowheads="1"/>
            </p:cNvSpPr>
            <p:nvPr/>
          </p:nvSpPr>
          <p:spPr bwMode="auto">
            <a:xfrm>
              <a:off x="3696" y="766"/>
              <a:ext cx="31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right leg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5" name="Rectangle 37"/>
            <p:cNvSpPr>
              <a:spLocks noChangeArrowheads="1"/>
            </p:cNvSpPr>
            <p:nvPr/>
          </p:nvSpPr>
          <p:spPr bwMode="auto">
            <a:xfrm>
              <a:off x="3696" y="850"/>
              <a:ext cx="23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circuit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6" name="Rectangle 38"/>
            <p:cNvSpPr>
              <a:spLocks noChangeArrowheads="1"/>
            </p:cNvSpPr>
            <p:nvPr/>
          </p:nvSpPr>
          <p:spPr bwMode="auto">
            <a:xfrm>
              <a:off x="2002" y="1200"/>
              <a:ext cx="34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Amplifier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7" name="Rectangle 39"/>
            <p:cNvSpPr>
              <a:spLocks noChangeArrowheads="1"/>
            </p:cNvSpPr>
            <p:nvPr/>
          </p:nvSpPr>
          <p:spPr bwMode="auto">
            <a:xfrm>
              <a:off x="1955" y="1284"/>
              <a:ext cx="38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protection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8" name="Rectangle 40"/>
            <p:cNvSpPr>
              <a:spLocks noChangeArrowheads="1"/>
            </p:cNvSpPr>
            <p:nvPr/>
          </p:nvSpPr>
          <p:spPr bwMode="auto">
            <a:xfrm>
              <a:off x="2002" y="1369"/>
              <a:ext cx="23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circuit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69" name="Rectangle 41"/>
            <p:cNvSpPr>
              <a:spLocks noChangeArrowheads="1"/>
            </p:cNvSpPr>
            <p:nvPr/>
          </p:nvSpPr>
          <p:spPr bwMode="auto">
            <a:xfrm>
              <a:off x="2584" y="1242"/>
              <a:ext cx="19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Lead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0" name="Rectangle 42"/>
            <p:cNvSpPr>
              <a:spLocks noChangeArrowheads="1"/>
            </p:cNvSpPr>
            <p:nvPr/>
          </p:nvSpPr>
          <p:spPr bwMode="auto">
            <a:xfrm>
              <a:off x="2584" y="1327"/>
              <a:ext cx="30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selector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1" name="Rectangle 43"/>
            <p:cNvSpPr>
              <a:spLocks noChangeArrowheads="1"/>
            </p:cNvSpPr>
            <p:nvPr/>
          </p:nvSpPr>
          <p:spPr bwMode="auto">
            <a:xfrm>
              <a:off x="2008" y="744"/>
              <a:ext cx="31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Sensing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2" name="Rectangle 44"/>
            <p:cNvSpPr>
              <a:spLocks noChangeArrowheads="1"/>
            </p:cNvSpPr>
            <p:nvPr/>
          </p:nvSpPr>
          <p:spPr bwMode="auto">
            <a:xfrm>
              <a:off x="1952" y="829"/>
              <a:ext cx="40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electrodes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3" name="Rectangle 45"/>
            <p:cNvSpPr>
              <a:spLocks noChangeArrowheads="1"/>
            </p:cNvSpPr>
            <p:nvPr/>
          </p:nvSpPr>
          <p:spPr bwMode="auto">
            <a:xfrm>
              <a:off x="2558" y="750"/>
              <a:ext cx="33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Lead-fail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4" name="Rectangle 46"/>
            <p:cNvSpPr>
              <a:spLocks noChangeArrowheads="1"/>
            </p:cNvSpPr>
            <p:nvPr/>
          </p:nvSpPr>
          <p:spPr bwMode="auto">
            <a:xfrm>
              <a:off x="2558" y="834"/>
              <a:ext cx="23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detect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5" name="Rectangle 47"/>
            <p:cNvSpPr>
              <a:spLocks noChangeArrowheads="1"/>
            </p:cNvSpPr>
            <p:nvPr/>
          </p:nvSpPr>
          <p:spPr bwMode="auto">
            <a:xfrm>
              <a:off x="3151" y="1282"/>
              <a:ext cx="47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Preamplifier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6" name="Rectangle 48"/>
            <p:cNvSpPr>
              <a:spLocks noChangeArrowheads="1"/>
            </p:cNvSpPr>
            <p:nvPr/>
          </p:nvSpPr>
          <p:spPr bwMode="auto">
            <a:xfrm>
              <a:off x="2833" y="1771"/>
              <a:ext cx="18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Auto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7" name="Rectangle 49"/>
            <p:cNvSpPr>
              <a:spLocks noChangeArrowheads="1"/>
            </p:cNvSpPr>
            <p:nvPr/>
          </p:nvSpPr>
          <p:spPr bwMode="auto">
            <a:xfrm>
              <a:off x="2796" y="1856"/>
              <a:ext cx="40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calibration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8" name="Rectangle 50"/>
            <p:cNvSpPr>
              <a:spLocks noChangeArrowheads="1"/>
            </p:cNvSpPr>
            <p:nvPr/>
          </p:nvSpPr>
          <p:spPr bwMode="auto">
            <a:xfrm>
              <a:off x="3304" y="1771"/>
              <a:ext cx="33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Baseline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79" name="Rectangle 51"/>
            <p:cNvSpPr>
              <a:spLocks noChangeArrowheads="1"/>
            </p:cNvSpPr>
            <p:nvPr/>
          </p:nvSpPr>
          <p:spPr bwMode="auto">
            <a:xfrm>
              <a:off x="3304" y="1856"/>
              <a:ext cx="41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restoration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0" name="Rectangle 52"/>
            <p:cNvSpPr>
              <a:spLocks noChangeArrowheads="1"/>
            </p:cNvSpPr>
            <p:nvPr/>
          </p:nvSpPr>
          <p:spPr bwMode="auto">
            <a:xfrm>
              <a:off x="4003" y="1729"/>
              <a:ext cx="30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Isolated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1" name="Rectangle 53"/>
            <p:cNvSpPr>
              <a:spLocks noChangeArrowheads="1"/>
            </p:cNvSpPr>
            <p:nvPr/>
          </p:nvSpPr>
          <p:spPr bwMode="auto">
            <a:xfrm>
              <a:off x="4003" y="1814"/>
              <a:ext cx="24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power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2" name="Rectangle 54"/>
            <p:cNvSpPr>
              <a:spLocks noChangeArrowheads="1"/>
            </p:cNvSpPr>
            <p:nvPr/>
          </p:nvSpPr>
          <p:spPr bwMode="auto">
            <a:xfrm>
              <a:off x="4003" y="1898"/>
              <a:ext cx="25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supply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3" name="Rectangle 55"/>
            <p:cNvSpPr>
              <a:spLocks noChangeArrowheads="1"/>
            </p:cNvSpPr>
            <p:nvPr/>
          </p:nvSpPr>
          <p:spPr bwMode="auto">
            <a:xfrm>
              <a:off x="3987" y="1242"/>
              <a:ext cx="32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Isolation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4" name="Rectangle 56"/>
            <p:cNvSpPr>
              <a:spLocks noChangeArrowheads="1"/>
            </p:cNvSpPr>
            <p:nvPr/>
          </p:nvSpPr>
          <p:spPr bwMode="auto">
            <a:xfrm>
              <a:off x="3987" y="1327"/>
              <a:ext cx="23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circuit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5" name="Rectangle 57"/>
            <p:cNvSpPr>
              <a:spLocks noChangeArrowheads="1"/>
            </p:cNvSpPr>
            <p:nvPr/>
          </p:nvSpPr>
          <p:spPr bwMode="auto">
            <a:xfrm>
              <a:off x="4580" y="1242"/>
              <a:ext cx="23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Driver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6" name="Rectangle 58"/>
            <p:cNvSpPr>
              <a:spLocks noChangeArrowheads="1"/>
            </p:cNvSpPr>
            <p:nvPr/>
          </p:nvSpPr>
          <p:spPr bwMode="auto">
            <a:xfrm>
              <a:off x="4580" y="1327"/>
              <a:ext cx="33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amplifier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7" name="Rectangle 59"/>
            <p:cNvSpPr>
              <a:spLocks noChangeArrowheads="1"/>
            </p:cNvSpPr>
            <p:nvPr/>
          </p:nvSpPr>
          <p:spPr bwMode="auto">
            <a:xfrm>
              <a:off x="5114" y="1242"/>
              <a:ext cx="39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Recorder-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8" name="Rectangle 60"/>
            <p:cNvSpPr>
              <a:spLocks noChangeArrowheads="1"/>
            </p:cNvSpPr>
            <p:nvPr/>
          </p:nvSpPr>
          <p:spPr bwMode="auto">
            <a:xfrm>
              <a:off x="5114" y="1327"/>
              <a:ext cx="2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printer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89" name="Rectangle 61"/>
            <p:cNvSpPr>
              <a:spLocks noChangeArrowheads="1"/>
            </p:cNvSpPr>
            <p:nvPr/>
          </p:nvSpPr>
          <p:spPr bwMode="auto">
            <a:xfrm>
              <a:off x="4646" y="787"/>
              <a:ext cx="18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ADC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90" name="Rectangle 62"/>
            <p:cNvSpPr>
              <a:spLocks noChangeArrowheads="1"/>
            </p:cNvSpPr>
            <p:nvPr/>
          </p:nvSpPr>
          <p:spPr bwMode="auto">
            <a:xfrm>
              <a:off x="5135" y="787"/>
              <a:ext cx="31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Memory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391" name="Freeform 63"/>
            <p:cNvSpPr>
              <a:spLocks/>
            </p:cNvSpPr>
            <p:nvPr/>
          </p:nvSpPr>
          <p:spPr bwMode="auto">
            <a:xfrm>
              <a:off x="2206" y="983"/>
              <a:ext cx="500" cy="74"/>
            </a:xfrm>
            <a:custGeom>
              <a:avLst/>
              <a:gdLst>
                <a:gd name="T0" fmla="*/ 500 w 500"/>
                <a:gd name="T1" fmla="*/ 0 h 74"/>
                <a:gd name="T2" fmla="*/ 500 w 500"/>
                <a:gd name="T3" fmla="*/ 74 h 74"/>
                <a:gd name="T4" fmla="*/ 0 w 500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0" h="74">
                  <a:moveTo>
                    <a:pt x="500" y="0"/>
                  </a:moveTo>
                  <a:lnTo>
                    <a:pt x="500" y="74"/>
                  </a:lnTo>
                  <a:lnTo>
                    <a:pt x="0" y="7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2" name="Line 64"/>
            <p:cNvSpPr>
              <a:spLocks noChangeShapeType="1"/>
            </p:cNvSpPr>
            <p:nvPr/>
          </p:nvSpPr>
          <p:spPr bwMode="auto">
            <a:xfrm>
              <a:off x="2166" y="983"/>
              <a:ext cx="1" cy="15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3" name="Line 65"/>
            <p:cNvSpPr>
              <a:spLocks noChangeShapeType="1"/>
            </p:cNvSpPr>
            <p:nvPr/>
          </p:nvSpPr>
          <p:spPr bwMode="auto">
            <a:xfrm>
              <a:off x="2375" y="1327"/>
              <a:ext cx="85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4" name="Line 66"/>
            <p:cNvSpPr>
              <a:spLocks noChangeShapeType="1"/>
            </p:cNvSpPr>
            <p:nvPr/>
          </p:nvSpPr>
          <p:spPr bwMode="auto">
            <a:xfrm>
              <a:off x="4937" y="1327"/>
              <a:ext cx="82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5" name="Line 67"/>
            <p:cNvSpPr>
              <a:spLocks noChangeShapeType="1"/>
            </p:cNvSpPr>
            <p:nvPr/>
          </p:nvSpPr>
          <p:spPr bwMode="auto">
            <a:xfrm>
              <a:off x="4334" y="1327"/>
              <a:ext cx="148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6" name="Freeform 68"/>
            <p:cNvSpPr>
              <a:spLocks/>
            </p:cNvSpPr>
            <p:nvPr/>
          </p:nvSpPr>
          <p:spPr bwMode="auto">
            <a:xfrm>
              <a:off x="3553" y="1327"/>
              <a:ext cx="323" cy="339"/>
            </a:xfrm>
            <a:custGeom>
              <a:avLst/>
              <a:gdLst>
                <a:gd name="T0" fmla="*/ 323 w 323"/>
                <a:gd name="T1" fmla="*/ 0 h 339"/>
                <a:gd name="T2" fmla="*/ 124 w 323"/>
                <a:gd name="T3" fmla="*/ 0 h 339"/>
                <a:gd name="T4" fmla="*/ 124 w 323"/>
                <a:gd name="T5" fmla="*/ 174 h 339"/>
                <a:gd name="T6" fmla="*/ 0 w 323"/>
                <a:gd name="T7" fmla="*/ 174 h 339"/>
                <a:gd name="T8" fmla="*/ 0 w 323"/>
                <a:gd name="T9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339">
                  <a:moveTo>
                    <a:pt x="323" y="0"/>
                  </a:moveTo>
                  <a:lnTo>
                    <a:pt x="124" y="0"/>
                  </a:lnTo>
                  <a:lnTo>
                    <a:pt x="124" y="174"/>
                  </a:lnTo>
                  <a:lnTo>
                    <a:pt x="0" y="174"/>
                  </a:lnTo>
                  <a:lnTo>
                    <a:pt x="0" y="33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7" name="Line 69"/>
            <p:cNvSpPr>
              <a:spLocks noChangeShapeType="1"/>
            </p:cNvSpPr>
            <p:nvPr/>
          </p:nvSpPr>
          <p:spPr bwMode="auto">
            <a:xfrm>
              <a:off x="2915" y="1327"/>
              <a:ext cx="180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8" name="Freeform 70"/>
            <p:cNvSpPr>
              <a:spLocks/>
            </p:cNvSpPr>
            <p:nvPr/>
          </p:nvSpPr>
          <p:spPr bwMode="auto">
            <a:xfrm>
              <a:off x="4394" y="827"/>
              <a:ext cx="88" cy="500"/>
            </a:xfrm>
            <a:custGeom>
              <a:avLst/>
              <a:gdLst>
                <a:gd name="T0" fmla="*/ 88 w 88"/>
                <a:gd name="T1" fmla="*/ 0 h 500"/>
                <a:gd name="T2" fmla="*/ 0 w 88"/>
                <a:gd name="T3" fmla="*/ 0 h 500"/>
                <a:gd name="T4" fmla="*/ 0 w 88"/>
                <a:gd name="T5" fmla="*/ 50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500">
                  <a:moveTo>
                    <a:pt x="88" y="0"/>
                  </a:moveTo>
                  <a:lnTo>
                    <a:pt x="0" y="0"/>
                  </a:lnTo>
                  <a:lnTo>
                    <a:pt x="0" y="50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99" name="Line 71"/>
            <p:cNvSpPr>
              <a:spLocks noChangeShapeType="1"/>
            </p:cNvSpPr>
            <p:nvPr/>
          </p:nvSpPr>
          <p:spPr bwMode="auto">
            <a:xfrm>
              <a:off x="3828" y="485"/>
              <a:ext cx="1" cy="17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0" name="Line 72"/>
            <p:cNvSpPr>
              <a:spLocks noChangeShapeType="1"/>
            </p:cNvSpPr>
            <p:nvPr/>
          </p:nvSpPr>
          <p:spPr bwMode="auto">
            <a:xfrm>
              <a:off x="2643" y="1480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1" name="Line 73"/>
            <p:cNvSpPr>
              <a:spLocks noChangeShapeType="1"/>
            </p:cNvSpPr>
            <p:nvPr/>
          </p:nvSpPr>
          <p:spPr bwMode="auto">
            <a:xfrm>
              <a:off x="2643" y="1544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2" name="Line 74"/>
            <p:cNvSpPr>
              <a:spLocks noChangeShapeType="1"/>
            </p:cNvSpPr>
            <p:nvPr/>
          </p:nvSpPr>
          <p:spPr bwMode="auto">
            <a:xfrm>
              <a:off x="2643" y="1607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3" name="Line 75"/>
            <p:cNvSpPr>
              <a:spLocks noChangeShapeType="1"/>
            </p:cNvSpPr>
            <p:nvPr/>
          </p:nvSpPr>
          <p:spPr bwMode="auto">
            <a:xfrm>
              <a:off x="2643" y="1671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4" name="Line 76"/>
            <p:cNvSpPr>
              <a:spLocks noChangeShapeType="1"/>
            </p:cNvSpPr>
            <p:nvPr/>
          </p:nvSpPr>
          <p:spPr bwMode="auto">
            <a:xfrm>
              <a:off x="2643" y="1734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5" name="Line 77"/>
            <p:cNvSpPr>
              <a:spLocks noChangeShapeType="1"/>
            </p:cNvSpPr>
            <p:nvPr/>
          </p:nvSpPr>
          <p:spPr bwMode="auto">
            <a:xfrm>
              <a:off x="2643" y="1798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6" name="Line 78"/>
            <p:cNvSpPr>
              <a:spLocks noChangeShapeType="1"/>
            </p:cNvSpPr>
            <p:nvPr/>
          </p:nvSpPr>
          <p:spPr bwMode="auto">
            <a:xfrm>
              <a:off x="2643" y="1861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7" name="Line 79"/>
            <p:cNvSpPr>
              <a:spLocks noChangeShapeType="1"/>
            </p:cNvSpPr>
            <p:nvPr/>
          </p:nvSpPr>
          <p:spPr bwMode="auto">
            <a:xfrm>
              <a:off x="2643" y="1925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8" name="Line 80"/>
            <p:cNvSpPr>
              <a:spLocks noChangeShapeType="1"/>
            </p:cNvSpPr>
            <p:nvPr/>
          </p:nvSpPr>
          <p:spPr bwMode="auto">
            <a:xfrm>
              <a:off x="2643" y="1988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09" name="Line 81"/>
            <p:cNvSpPr>
              <a:spLocks noChangeShapeType="1"/>
            </p:cNvSpPr>
            <p:nvPr/>
          </p:nvSpPr>
          <p:spPr bwMode="auto">
            <a:xfrm>
              <a:off x="2643" y="2052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0" name="Freeform 82"/>
            <p:cNvSpPr>
              <a:spLocks/>
            </p:cNvSpPr>
            <p:nvPr/>
          </p:nvSpPr>
          <p:spPr bwMode="auto">
            <a:xfrm>
              <a:off x="4048" y="2555"/>
              <a:ext cx="299" cy="169"/>
            </a:xfrm>
            <a:custGeom>
              <a:avLst/>
              <a:gdLst>
                <a:gd name="T0" fmla="*/ 0 w 299"/>
                <a:gd name="T1" fmla="*/ 0 h 169"/>
                <a:gd name="T2" fmla="*/ 214 w 299"/>
                <a:gd name="T3" fmla="*/ 0 h 169"/>
                <a:gd name="T4" fmla="*/ 214 w 299"/>
                <a:gd name="T5" fmla="*/ 169 h 169"/>
                <a:gd name="T6" fmla="*/ 299 w 299"/>
                <a:gd name="T7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9" h="169">
                  <a:moveTo>
                    <a:pt x="0" y="0"/>
                  </a:moveTo>
                  <a:lnTo>
                    <a:pt x="214" y="0"/>
                  </a:lnTo>
                  <a:lnTo>
                    <a:pt x="214" y="169"/>
                  </a:lnTo>
                  <a:lnTo>
                    <a:pt x="299" y="16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1" name="Freeform 83"/>
            <p:cNvSpPr>
              <a:spLocks/>
            </p:cNvSpPr>
            <p:nvPr/>
          </p:nvSpPr>
          <p:spPr bwMode="auto">
            <a:xfrm>
              <a:off x="2727" y="1523"/>
              <a:ext cx="754" cy="1069"/>
            </a:xfrm>
            <a:custGeom>
              <a:avLst/>
              <a:gdLst>
                <a:gd name="T0" fmla="*/ 0 w 754"/>
                <a:gd name="T1" fmla="*/ 0 h 1069"/>
                <a:gd name="T2" fmla="*/ 0 w 754"/>
                <a:gd name="T3" fmla="*/ 1069 h 1069"/>
                <a:gd name="T4" fmla="*/ 754 w 754"/>
                <a:gd name="T5" fmla="*/ 1069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4" h="1069">
                  <a:moveTo>
                    <a:pt x="0" y="0"/>
                  </a:moveTo>
                  <a:lnTo>
                    <a:pt x="0" y="1069"/>
                  </a:lnTo>
                  <a:lnTo>
                    <a:pt x="754" y="106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2" name="Freeform 84"/>
            <p:cNvSpPr>
              <a:spLocks/>
            </p:cNvSpPr>
            <p:nvPr/>
          </p:nvSpPr>
          <p:spPr bwMode="auto">
            <a:xfrm>
              <a:off x="3003" y="2049"/>
              <a:ext cx="478" cy="469"/>
            </a:xfrm>
            <a:custGeom>
              <a:avLst/>
              <a:gdLst>
                <a:gd name="T0" fmla="*/ 0 w 478"/>
                <a:gd name="T1" fmla="*/ 0 h 469"/>
                <a:gd name="T2" fmla="*/ 0 w 478"/>
                <a:gd name="T3" fmla="*/ 469 h 469"/>
                <a:gd name="T4" fmla="*/ 478 w 478"/>
                <a:gd name="T5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8" h="469">
                  <a:moveTo>
                    <a:pt x="0" y="0"/>
                  </a:moveTo>
                  <a:lnTo>
                    <a:pt x="0" y="469"/>
                  </a:lnTo>
                  <a:lnTo>
                    <a:pt x="478" y="46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3" name="Line 85"/>
            <p:cNvSpPr>
              <a:spLocks noChangeShapeType="1"/>
            </p:cNvSpPr>
            <p:nvPr/>
          </p:nvSpPr>
          <p:spPr bwMode="auto">
            <a:xfrm>
              <a:off x="3003" y="1369"/>
              <a:ext cx="1" cy="33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4" name="Freeform 86"/>
            <p:cNvSpPr>
              <a:spLocks/>
            </p:cNvSpPr>
            <p:nvPr/>
          </p:nvSpPr>
          <p:spPr bwMode="auto">
            <a:xfrm>
              <a:off x="4048" y="1520"/>
              <a:ext cx="1220" cy="982"/>
            </a:xfrm>
            <a:custGeom>
              <a:avLst/>
              <a:gdLst>
                <a:gd name="T0" fmla="*/ 0 w 1220"/>
                <a:gd name="T1" fmla="*/ 982 h 982"/>
                <a:gd name="T2" fmla="*/ 1220 w 1220"/>
                <a:gd name="T3" fmla="*/ 982 h 982"/>
                <a:gd name="T4" fmla="*/ 1220 w 1220"/>
                <a:gd name="T5" fmla="*/ 0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0" h="982">
                  <a:moveTo>
                    <a:pt x="0" y="982"/>
                  </a:moveTo>
                  <a:lnTo>
                    <a:pt x="1220" y="982"/>
                  </a:lnTo>
                  <a:lnTo>
                    <a:pt x="122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5" name="Line 87"/>
            <p:cNvSpPr>
              <a:spLocks noChangeShapeType="1"/>
            </p:cNvSpPr>
            <p:nvPr/>
          </p:nvSpPr>
          <p:spPr bwMode="auto">
            <a:xfrm>
              <a:off x="4728" y="1480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6" name="Line 88"/>
            <p:cNvSpPr>
              <a:spLocks noChangeShapeType="1"/>
            </p:cNvSpPr>
            <p:nvPr/>
          </p:nvSpPr>
          <p:spPr bwMode="auto">
            <a:xfrm>
              <a:off x="4728" y="1544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7" name="Line 89"/>
            <p:cNvSpPr>
              <a:spLocks noChangeShapeType="1"/>
            </p:cNvSpPr>
            <p:nvPr/>
          </p:nvSpPr>
          <p:spPr bwMode="auto">
            <a:xfrm>
              <a:off x="4728" y="1607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8" name="Line 90"/>
            <p:cNvSpPr>
              <a:spLocks noChangeShapeType="1"/>
            </p:cNvSpPr>
            <p:nvPr/>
          </p:nvSpPr>
          <p:spPr bwMode="auto">
            <a:xfrm>
              <a:off x="4728" y="1671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19" name="Line 91"/>
            <p:cNvSpPr>
              <a:spLocks noChangeShapeType="1"/>
            </p:cNvSpPr>
            <p:nvPr/>
          </p:nvSpPr>
          <p:spPr bwMode="auto">
            <a:xfrm>
              <a:off x="4728" y="1734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0" name="Line 92"/>
            <p:cNvSpPr>
              <a:spLocks noChangeShapeType="1"/>
            </p:cNvSpPr>
            <p:nvPr/>
          </p:nvSpPr>
          <p:spPr bwMode="auto">
            <a:xfrm>
              <a:off x="4728" y="1798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1" name="Line 93"/>
            <p:cNvSpPr>
              <a:spLocks noChangeShapeType="1"/>
            </p:cNvSpPr>
            <p:nvPr/>
          </p:nvSpPr>
          <p:spPr bwMode="auto">
            <a:xfrm>
              <a:off x="4728" y="1861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2" name="Line 94"/>
            <p:cNvSpPr>
              <a:spLocks noChangeShapeType="1"/>
            </p:cNvSpPr>
            <p:nvPr/>
          </p:nvSpPr>
          <p:spPr bwMode="auto">
            <a:xfrm>
              <a:off x="4728" y="1925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3" name="Line 95"/>
            <p:cNvSpPr>
              <a:spLocks noChangeShapeType="1"/>
            </p:cNvSpPr>
            <p:nvPr/>
          </p:nvSpPr>
          <p:spPr bwMode="auto">
            <a:xfrm>
              <a:off x="4728" y="1988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4" name="Line 96"/>
            <p:cNvSpPr>
              <a:spLocks noChangeShapeType="1"/>
            </p:cNvSpPr>
            <p:nvPr/>
          </p:nvSpPr>
          <p:spPr bwMode="auto">
            <a:xfrm>
              <a:off x="4728" y="2052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5" name="Freeform 97"/>
            <p:cNvSpPr>
              <a:spLocks/>
            </p:cNvSpPr>
            <p:nvPr/>
          </p:nvSpPr>
          <p:spPr bwMode="auto">
            <a:xfrm>
              <a:off x="4087" y="2610"/>
              <a:ext cx="299" cy="442"/>
            </a:xfrm>
            <a:custGeom>
              <a:avLst/>
              <a:gdLst>
                <a:gd name="T0" fmla="*/ 0 w 299"/>
                <a:gd name="T1" fmla="*/ 0 h 442"/>
                <a:gd name="T2" fmla="*/ 101 w 299"/>
                <a:gd name="T3" fmla="*/ 0 h 442"/>
                <a:gd name="T4" fmla="*/ 101 w 299"/>
                <a:gd name="T5" fmla="*/ 442 h 442"/>
                <a:gd name="T6" fmla="*/ 299 w 299"/>
                <a:gd name="T7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9" h="442">
                  <a:moveTo>
                    <a:pt x="0" y="0"/>
                  </a:moveTo>
                  <a:lnTo>
                    <a:pt x="101" y="0"/>
                  </a:lnTo>
                  <a:lnTo>
                    <a:pt x="101" y="442"/>
                  </a:lnTo>
                  <a:lnTo>
                    <a:pt x="299" y="442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6" name="Line 98"/>
            <p:cNvSpPr>
              <a:spLocks noChangeShapeType="1"/>
            </p:cNvSpPr>
            <p:nvPr/>
          </p:nvSpPr>
          <p:spPr bwMode="auto">
            <a:xfrm>
              <a:off x="3847" y="1856"/>
              <a:ext cx="68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7" name="Line 99"/>
            <p:cNvSpPr>
              <a:spLocks noChangeShapeType="1"/>
            </p:cNvSpPr>
            <p:nvPr/>
          </p:nvSpPr>
          <p:spPr bwMode="auto">
            <a:xfrm>
              <a:off x="4125" y="2010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8" name="Line 100"/>
            <p:cNvSpPr>
              <a:spLocks noChangeShapeType="1"/>
            </p:cNvSpPr>
            <p:nvPr/>
          </p:nvSpPr>
          <p:spPr bwMode="auto">
            <a:xfrm>
              <a:off x="4125" y="2073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29" name="Line 101"/>
            <p:cNvSpPr>
              <a:spLocks noChangeShapeType="1"/>
            </p:cNvSpPr>
            <p:nvPr/>
          </p:nvSpPr>
          <p:spPr bwMode="auto">
            <a:xfrm>
              <a:off x="4125" y="1480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0" name="Line 102"/>
            <p:cNvSpPr>
              <a:spLocks noChangeShapeType="1"/>
            </p:cNvSpPr>
            <p:nvPr/>
          </p:nvSpPr>
          <p:spPr bwMode="auto">
            <a:xfrm>
              <a:off x="4125" y="1544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1" name="Line 103"/>
            <p:cNvSpPr>
              <a:spLocks noChangeShapeType="1"/>
            </p:cNvSpPr>
            <p:nvPr/>
          </p:nvSpPr>
          <p:spPr bwMode="auto">
            <a:xfrm>
              <a:off x="4125" y="1607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2" name="Line 104"/>
            <p:cNvSpPr>
              <a:spLocks noChangeShapeType="1"/>
            </p:cNvSpPr>
            <p:nvPr/>
          </p:nvSpPr>
          <p:spPr bwMode="auto">
            <a:xfrm>
              <a:off x="4125" y="1671"/>
              <a:ext cx="1" cy="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3" name="Line 105"/>
            <p:cNvSpPr>
              <a:spLocks noChangeShapeType="1"/>
            </p:cNvSpPr>
            <p:nvPr/>
          </p:nvSpPr>
          <p:spPr bwMode="auto">
            <a:xfrm flipV="1">
              <a:off x="3320" y="2073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4" name="Line 106"/>
            <p:cNvSpPr>
              <a:spLocks noChangeShapeType="1"/>
            </p:cNvSpPr>
            <p:nvPr/>
          </p:nvSpPr>
          <p:spPr bwMode="auto">
            <a:xfrm flipV="1">
              <a:off x="3320" y="2010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5" name="Line 107"/>
            <p:cNvSpPr>
              <a:spLocks noChangeShapeType="1"/>
            </p:cNvSpPr>
            <p:nvPr/>
          </p:nvSpPr>
          <p:spPr bwMode="auto">
            <a:xfrm>
              <a:off x="3320" y="1427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6" name="Line 108"/>
            <p:cNvSpPr>
              <a:spLocks noChangeShapeType="1"/>
            </p:cNvSpPr>
            <p:nvPr/>
          </p:nvSpPr>
          <p:spPr bwMode="auto">
            <a:xfrm>
              <a:off x="3320" y="1491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7" name="Line 109"/>
            <p:cNvSpPr>
              <a:spLocks noChangeShapeType="1"/>
            </p:cNvSpPr>
            <p:nvPr/>
          </p:nvSpPr>
          <p:spPr bwMode="auto">
            <a:xfrm>
              <a:off x="3320" y="1554"/>
              <a:ext cx="1" cy="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8" name="Line 110"/>
            <p:cNvSpPr>
              <a:spLocks noChangeShapeType="1"/>
            </p:cNvSpPr>
            <p:nvPr/>
          </p:nvSpPr>
          <p:spPr bwMode="auto">
            <a:xfrm>
              <a:off x="3320" y="1618"/>
              <a:ext cx="1" cy="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39" name="Line 111"/>
            <p:cNvSpPr>
              <a:spLocks noChangeShapeType="1"/>
            </p:cNvSpPr>
            <p:nvPr/>
          </p:nvSpPr>
          <p:spPr bwMode="auto">
            <a:xfrm>
              <a:off x="3320" y="1681"/>
              <a:ext cx="1" cy="2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40" name="Line 112"/>
            <p:cNvSpPr>
              <a:spLocks noChangeShapeType="1"/>
            </p:cNvSpPr>
            <p:nvPr/>
          </p:nvSpPr>
          <p:spPr bwMode="auto">
            <a:xfrm>
              <a:off x="3405" y="1446"/>
              <a:ext cx="1" cy="25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41" name="Freeform 113"/>
            <p:cNvSpPr>
              <a:spLocks/>
            </p:cNvSpPr>
            <p:nvPr/>
          </p:nvSpPr>
          <p:spPr bwMode="auto">
            <a:xfrm>
              <a:off x="2153" y="1128"/>
              <a:ext cx="27" cy="48"/>
            </a:xfrm>
            <a:custGeom>
              <a:avLst/>
              <a:gdLst>
                <a:gd name="T0" fmla="*/ 13 w 27"/>
                <a:gd name="T1" fmla="*/ 6 h 48"/>
                <a:gd name="T2" fmla="*/ 13 w 27"/>
                <a:gd name="T3" fmla="*/ 6 h 48"/>
                <a:gd name="T4" fmla="*/ 21 w 27"/>
                <a:gd name="T5" fmla="*/ 3 h 48"/>
                <a:gd name="T6" fmla="*/ 27 w 27"/>
                <a:gd name="T7" fmla="*/ 0 h 48"/>
                <a:gd name="T8" fmla="*/ 27 w 27"/>
                <a:gd name="T9" fmla="*/ 0 h 48"/>
                <a:gd name="T10" fmla="*/ 19 w 27"/>
                <a:gd name="T11" fmla="*/ 24 h 48"/>
                <a:gd name="T12" fmla="*/ 13 w 27"/>
                <a:gd name="T13" fmla="*/ 48 h 48"/>
                <a:gd name="T14" fmla="*/ 13 w 27"/>
                <a:gd name="T15" fmla="*/ 48 h 48"/>
                <a:gd name="T16" fmla="*/ 8 w 27"/>
                <a:gd name="T17" fmla="*/ 24 h 48"/>
                <a:gd name="T18" fmla="*/ 0 w 27"/>
                <a:gd name="T19" fmla="*/ 0 h 48"/>
                <a:gd name="T20" fmla="*/ 0 w 27"/>
                <a:gd name="T21" fmla="*/ 0 h 48"/>
                <a:gd name="T22" fmla="*/ 8 w 27"/>
                <a:gd name="T23" fmla="*/ 3 h 48"/>
                <a:gd name="T24" fmla="*/ 13 w 27"/>
                <a:gd name="T25" fmla="*/ 6 h 48"/>
                <a:gd name="T26" fmla="*/ 13 w 27"/>
                <a:gd name="T27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8">
                  <a:moveTo>
                    <a:pt x="13" y="6"/>
                  </a:moveTo>
                  <a:lnTo>
                    <a:pt x="13" y="6"/>
                  </a:lnTo>
                  <a:lnTo>
                    <a:pt x="21" y="3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9" y="24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8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3"/>
                  </a:lnTo>
                  <a:lnTo>
                    <a:pt x="13" y="6"/>
                  </a:lnTo>
                  <a:lnTo>
                    <a:pt x="13" y="6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2" name="Freeform 114"/>
            <p:cNvSpPr>
              <a:spLocks/>
            </p:cNvSpPr>
            <p:nvPr/>
          </p:nvSpPr>
          <p:spPr bwMode="auto">
            <a:xfrm>
              <a:off x="2166" y="1044"/>
              <a:ext cx="48" cy="26"/>
            </a:xfrm>
            <a:custGeom>
              <a:avLst/>
              <a:gdLst>
                <a:gd name="T0" fmla="*/ 45 w 48"/>
                <a:gd name="T1" fmla="*/ 13 h 26"/>
                <a:gd name="T2" fmla="*/ 45 w 48"/>
                <a:gd name="T3" fmla="*/ 13 h 26"/>
                <a:gd name="T4" fmla="*/ 45 w 48"/>
                <a:gd name="T5" fmla="*/ 5 h 26"/>
                <a:gd name="T6" fmla="*/ 48 w 48"/>
                <a:gd name="T7" fmla="*/ 0 h 26"/>
                <a:gd name="T8" fmla="*/ 48 w 48"/>
                <a:gd name="T9" fmla="*/ 0 h 26"/>
                <a:gd name="T10" fmla="*/ 27 w 48"/>
                <a:gd name="T11" fmla="*/ 8 h 26"/>
                <a:gd name="T12" fmla="*/ 0 w 48"/>
                <a:gd name="T13" fmla="*/ 13 h 26"/>
                <a:gd name="T14" fmla="*/ 0 w 48"/>
                <a:gd name="T15" fmla="*/ 13 h 26"/>
                <a:gd name="T16" fmla="*/ 24 w 48"/>
                <a:gd name="T17" fmla="*/ 18 h 26"/>
                <a:gd name="T18" fmla="*/ 48 w 48"/>
                <a:gd name="T19" fmla="*/ 26 h 26"/>
                <a:gd name="T20" fmla="*/ 48 w 48"/>
                <a:gd name="T21" fmla="*/ 26 h 26"/>
                <a:gd name="T22" fmla="*/ 45 w 48"/>
                <a:gd name="T23" fmla="*/ 18 h 26"/>
                <a:gd name="T24" fmla="*/ 45 w 48"/>
                <a:gd name="T25" fmla="*/ 13 h 26"/>
                <a:gd name="T26" fmla="*/ 45 w 48"/>
                <a:gd name="T2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26">
                  <a:moveTo>
                    <a:pt x="45" y="13"/>
                  </a:moveTo>
                  <a:lnTo>
                    <a:pt x="45" y="13"/>
                  </a:lnTo>
                  <a:lnTo>
                    <a:pt x="45" y="5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27" y="8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4" y="18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5" y="18"/>
                  </a:lnTo>
                  <a:lnTo>
                    <a:pt x="45" y="13"/>
                  </a:lnTo>
                  <a:lnTo>
                    <a:pt x="45" y="1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3" name="Freeform 115"/>
            <p:cNvSpPr>
              <a:spLocks/>
            </p:cNvSpPr>
            <p:nvPr/>
          </p:nvSpPr>
          <p:spPr bwMode="auto">
            <a:xfrm>
              <a:off x="2449" y="1314"/>
              <a:ext cx="48" cy="29"/>
            </a:xfrm>
            <a:custGeom>
              <a:avLst/>
              <a:gdLst>
                <a:gd name="T0" fmla="*/ 6 w 48"/>
                <a:gd name="T1" fmla="*/ 15 h 29"/>
                <a:gd name="T2" fmla="*/ 6 w 48"/>
                <a:gd name="T3" fmla="*/ 15 h 29"/>
                <a:gd name="T4" fmla="*/ 6 w 48"/>
                <a:gd name="T5" fmla="*/ 21 h 29"/>
                <a:gd name="T6" fmla="*/ 0 w 48"/>
                <a:gd name="T7" fmla="*/ 29 h 29"/>
                <a:gd name="T8" fmla="*/ 0 w 48"/>
                <a:gd name="T9" fmla="*/ 29 h 29"/>
                <a:gd name="T10" fmla="*/ 24 w 48"/>
                <a:gd name="T11" fmla="*/ 21 h 29"/>
                <a:gd name="T12" fmla="*/ 48 w 48"/>
                <a:gd name="T13" fmla="*/ 15 h 29"/>
                <a:gd name="T14" fmla="*/ 48 w 48"/>
                <a:gd name="T15" fmla="*/ 15 h 29"/>
                <a:gd name="T16" fmla="*/ 24 w 48"/>
                <a:gd name="T17" fmla="*/ 8 h 29"/>
                <a:gd name="T18" fmla="*/ 0 w 48"/>
                <a:gd name="T19" fmla="*/ 0 h 29"/>
                <a:gd name="T20" fmla="*/ 0 w 48"/>
                <a:gd name="T21" fmla="*/ 0 h 29"/>
                <a:gd name="T22" fmla="*/ 6 w 48"/>
                <a:gd name="T23" fmla="*/ 10 h 29"/>
                <a:gd name="T24" fmla="*/ 6 w 48"/>
                <a:gd name="T25" fmla="*/ 15 h 29"/>
                <a:gd name="T26" fmla="*/ 6 w 48"/>
                <a:gd name="T27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29">
                  <a:moveTo>
                    <a:pt x="6" y="15"/>
                  </a:moveTo>
                  <a:lnTo>
                    <a:pt x="6" y="15"/>
                  </a:lnTo>
                  <a:lnTo>
                    <a:pt x="6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24" y="21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24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10"/>
                  </a:lnTo>
                  <a:lnTo>
                    <a:pt x="6" y="15"/>
                  </a:lnTo>
                  <a:lnTo>
                    <a:pt x="6" y="1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4" name="Freeform 116"/>
            <p:cNvSpPr>
              <a:spLocks/>
            </p:cNvSpPr>
            <p:nvPr/>
          </p:nvSpPr>
          <p:spPr bwMode="auto">
            <a:xfrm>
              <a:off x="3085" y="1314"/>
              <a:ext cx="47" cy="29"/>
            </a:xfrm>
            <a:custGeom>
              <a:avLst/>
              <a:gdLst>
                <a:gd name="T0" fmla="*/ 5 w 47"/>
                <a:gd name="T1" fmla="*/ 15 h 29"/>
                <a:gd name="T2" fmla="*/ 5 w 47"/>
                <a:gd name="T3" fmla="*/ 15 h 29"/>
                <a:gd name="T4" fmla="*/ 5 w 47"/>
                <a:gd name="T5" fmla="*/ 21 h 29"/>
                <a:gd name="T6" fmla="*/ 0 w 47"/>
                <a:gd name="T7" fmla="*/ 29 h 29"/>
                <a:gd name="T8" fmla="*/ 0 w 47"/>
                <a:gd name="T9" fmla="*/ 29 h 29"/>
                <a:gd name="T10" fmla="*/ 23 w 47"/>
                <a:gd name="T11" fmla="*/ 21 h 29"/>
                <a:gd name="T12" fmla="*/ 47 w 47"/>
                <a:gd name="T13" fmla="*/ 15 h 29"/>
                <a:gd name="T14" fmla="*/ 47 w 47"/>
                <a:gd name="T15" fmla="*/ 15 h 29"/>
                <a:gd name="T16" fmla="*/ 23 w 47"/>
                <a:gd name="T17" fmla="*/ 8 h 29"/>
                <a:gd name="T18" fmla="*/ 0 w 47"/>
                <a:gd name="T19" fmla="*/ 0 h 29"/>
                <a:gd name="T20" fmla="*/ 0 w 47"/>
                <a:gd name="T21" fmla="*/ 0 h 29"/>
                <a:gd name="T22" fmla="*/ 5 w 47"/>
                <a:gd name="T23" fmla="*/ 10 h 29"/>
                <a:gd name="T24" fmla="*/ 5 w 47"/>
                <a:gd name="T25" fmla="*/ 15 h 29"/>
                <a:gd name="T26" fmla="*/ 5 w 47"/>
                <a:gd name="T27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29">
                  <a:moveTo>
                    <a:pt x="5" y="15"/>
                  </a:moveTo>
                  <a:lnTo>
                    <a:pt x="5" y="15"/>
                  </a:lnTo>
                  <a:lnTo>
                    <a:pt x="5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23" y="21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23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5" name="Freeform 117"/>
            <p:cNvSpPr>
              <a:spLocks/>
            </p:cNvSpPr>
            <p:nvPr/>
          </p:nvSpPr>
          <p:spPr bwMode="auto">
            <a:xfrm>
              <a:off x="2989" y="1329"/>
              <a:ext cx="27" cy="48"/>
            </a:xfrm>
            <a:custGeom>
              <a:avLst/>
              <a:gdLst>
                <a:gd name="T0" fmla="*/ 14 w 27"/>
                <a:gd name="T1" fmla="*/ 43 h 48"/>
                <a:gd name="T2" fmla="*/ 14 w 27"/>
                <a:gd name="T3" fmla="*/ 43 h 48"/>
                <a:gd name="T4" fmla="*/ 21 w 27"/>
                <a:gd name="T5" fmla="*/ 43 h 48"/>
                <a:gd name="T6" fmla="*/ 27 w 27"/>
                <a:gd name="T7" fmla="*/ 48 h 48"/>
                <a:gd name="T8" fmla="*/ 27 w 27"/>
                <a:gd name="T9" fmla="*/ 48 h 48"/>
                <a:gd name="T10" fmla="*/ 19 w 27"/>
                <a:gd name="T11" fmla="*/ 24 h 48"/>
                <a:gd name="T12" fmla="*/ 14 w 27"/>
                <a:gd name="T13" fmla="*/ 0 h 48"/>
                <a:gd name="T14" fmla="*/ 14 w 27"/>
                <a:gd name="T15" fmla="*/ 0 h 48"/>
                <a:gd name="T16" fmla="*/ 8 w 27"/>
                <a:gd name="T17" fmla="*/ 24 h 48"/>
                <a:gd name="T18" fmla="*/ 0 w 27"/>
                <a:gd name="T19" fmla="*/ 45 h 48"/>
                <a:gd name="T20" fmla="*/ 0 w 27"/>
                <a:gd name="T21" fmla="*/ 45 h 48"/>
                <a:gd name="T22" fmla="*/ 8 w 27"/>
                <a:gd name="T23" fmla="*/ 43 h 48"/>
                <a:gd name="T24" fmla="*/ 14 w 27"/>
                <a:gd name="T25" fmla="*/ 43 h 48"/>
                <a:gd name="T26" fmla="*/ 14 w 27"/>
                <a:gd name="T27" fmla="*/ 4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8">
                  <a:moveTo>
                    <a:pt x="14" y="43"/>
                  </a:moveTo>
                  <a:lnTo>
                    <a:pt x="14" y="43"/>
                  </a:lnTo>
                  <a:lnTo>
                    <a:pt x="21" y="43"/>
                  </a:lnTo>
                  <a:lnTo>
                    <a:pt x="27" y="48"/>
                  </a:lnTo>
                  <a:lnTo>
                    <a:pt x="27" y="48"/>
                  </a:lnTo>
                  <a:lnTo>
                    <a:pt x="19" y="24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2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3"/>
                  </a:lnTo>
                  <a:lnTo>
                    <a:pt x="14" y="43"/>
                  </a:lnTo>
                  <a:lnTo>
                    <a:pt x="14" y="4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6" name="Freeform 118"/>
            <p:cNvSpPr>
              <a:spLocks/>
            </p:cNvSpPr>
            <p:nvPr/>
          </p:nvSpPr>
          <p:spPr bwMode="auto">
            <a:xfrm>
              <a:off x="3868" y="1314"/>
              <a:ext cx="47" cy="29"/>
            </a:xfrm>
            <a:custGeom>
              <a:avLst/>
              <a:gdLst>
                <a:gd name="T0" fmla="*/ 5 w 47"/>
                <a:gd name="T1" fmla="*/ 15 h 29"/>
                <a:gd name="T2" fmla="*/ 5 w 47"/>
                <a:gd name="T3" fmla="*/ 15 h 29"/>
                <a:gd name="T4" fmla="*/ 5 w 47"/>
                <a:gd name="T5" fmla="*/ 21 h 29"/>
                <a:gd name="T6" fmla="*/ 0 w 47"/>
                <a:gd name="T7" fmla="*/ 29 h 29"/>
                <a:gd name="T8" fmla="*/ 0 w 47"/>
                <a:gd name="T9" fmla="*/ 29 h 29"/>
                <a:gd name="T10" fmla="*/ 24 w 47"/>
                <a:gd name="T11" fmla="*/ 21 h 29"/>
                <a:gd name="T12" fmla="*/ 47 w 47"/>
                <a:gd name="T13" fmla="*/ 15 h 29"/>
                <a:gd name="T14" fmla="*/ 47 w 47"/>
                <a:gd name="T15" fmla="*/ 15 h 29"/>
                <a:gd name="T16" fmla="*/ 24 w 47"/>
                <a:gd name="T17" fmla="*/ 8 h 29"/>
                <a:gd name="T18" fmla="*/ 0 w 47"/>
                <a:gd name="T19" fmla="*/ 0 h 29"/>
                <a:gd name="T20" fmla="*/ 0 w 47"/>
                <a:gd name="T21" fmla="*/ 0 h 29"/>
                <a:gd name="T22" fmla="*/ 5 w 47"/>
                <a:gd name="T23" fmla="*/ 10 h 29"/>
                <a:gd name="T24" fmla="*/ 5 w 47"/>
                <a:gd name="T25" fmla="*/ 15 h 29"/>
                <a:gd name="T26" fmla="*/ 5 w 47"/>
                <a:gd name="T27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29">
                  <a:moveTo>
                    <a:pt x="5" y="15"/>
                  </a:moveTo>
                  <a:lnTo>
                    <a:pt x="5" y="15"/>
                  </a:lnTo>
                  <a:lnTo>
                    <a:pt x="5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24" y="21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24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7" name="Freeform 119"/>
            <p:cNvSpPr>
              <a:spLocks/>
            </p:cNvSpPr>
            <p:nvPr/>
          </p:nvSpPr>
          <p:spPr bwMode="auto">
            <a:xfrm>
              <a:off x="3807" y="1843"/>
              <a:ext cx="48" cy="29"/>
            </a:xfrm>
            <a:custGeom>
              <a:avLst/>
              <a:gdLst>
                <a:gd name="T0" fmla="*/ 42 w 48"/>
                <a:gd name="T1" fmla="*/ 16 h 29"/>
                <a:gd name="T2" fmla="*/ 42 w 48"/>
                <a:gd name="T3" fmla="*/ 16 h 29"/>
                <a:gd name="T4" fmla="*/ 45 w 48"/>
                <a:gd name="T5" fmla="*/ 21 h 29"/>
                <a:gd name="T6" fmla="*/ 48 w 48"/>
                <a:gd name="T7" fmla="*/ 29 h 29"/>
                <a:gd name="T8" fmla="*/ 48 w 48"/>
                <a:gd name="T9" fmla="*/ 29 h 29"/>
                <a:gd name="T10" fmla="*/ 24 w 48"/>
                <a:gd name="T11" fmla="*/ 21 h 29"/>
                <a:gd name="T12" fmla="*/ 0 w 48"/>
                <a:gd name="T13" fmla="*/ 16 h 29"/>
                <a:gd name="T14" fmla="*/ 0 w 48"/>
                <a:gd name="T15" fmla="*/ 16 h 29"/>
                <a:gd name="T16" fmla="*/ 24 w 48"/>
                <a:gd name="T17" fmla="*/ 8 h 29"/>
                <a:gd name="T18" fmla="*/ 48 w 48"/>
                <a:gd name="T19" fmla="*/ 0 h 29"/>
                <a:gd name="T20" fmla="*/ 48 w 48"/>
                <a:gd name="T21" fmla="*/ 0 h 29"/>
                <a:gd name="T22" fmla="*/ 42 w 48"/>
                <a:gd name="T23" fmla="*/ 10 h 29"/>
                <a:gd name="T24" fmla="*/ 42 w 48"/>
                <a:gd name="T25" fmla="*/ 16 h 29"/>
                <a:gd name="T26" fmla="*/ 42 w 48"/>
                <a:gd name="T27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29">
                  <a:moveTo>
                    <a:pt x="42" y="16"/>
                  </a:moveTo>
                  <a:lnTo>
                    <a:pt x="42" y="16"/>
                  </a:lnTo>
                  <a:lnTo>
                    <a:pt x="45" y="21"/>
                  </a:lnTo>
                  <a:lnTo>
                    <a:pt x="48" y="29"/>
                  </a:lnTo>
                  <a:lnTo>
                    <a:pt x="48" y="29"/>
                  </a:lnTo>
                  <a:lnTo>
                    <a:pt x="24" y="2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4" y="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2" y="10"/>
                  </a:lnTo>
                  <a:lnTo>
                    <a:pt x="42" y="16"/>
                  </a:lnTo>
                  <a:lnTo>
                    <a:pt x="42" y="16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48" name="Line 120"/>
            <p:cNvSpPr>
              <a:spLocks noChangeShapeType="1"/>
            </p:cNvSpPr>
            <p:nvPr/>
          </p:nvSpPr>
          <p:spPr bwMode="auto">
            <a:xfrm>
              <a:off x="4373" y="1856"/>
              <a:ext cx="90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49" name="Freeform 121"/>
            <p:cNvSpPr>
              <a:spLocks/>
            </p:cNvSpPr>
            <p:nvPr/>
          </p:nvSpPr>
          <p:spPr bwMode="auto">
            <a:xfrm>
              <a:off x="4334" y="1843"/>
              <a:ext cx="47" cy="29"/>
            </a:xfrm>
            <a:custGeom>
              <a:avLst/>
              <a:gdLst>
                <a:gd name="T0" fmla="*/ 42 w 47"/>
                <a:gd name="T1" fmla="*/ 16 h 29"/>
                <a:gd name="T2" fmla="*/ 42 w 47"/>
                <a:gd name="T3" fmla="*/ 16 h 29"/>
                <a:gd name="T4" fmla="*/ 45 w 47"/>
                <a:gd name="T5" fmla="*/ 21 h 29"/>
                <a:gd name="T6" fmla="*/ 47 w 47"/>
                <a:gd name="T7" fmla="*/ 29 h 29"/>
                <a:gd name="T8" fmla="*/ 47 w 47"/>
                <a:gd name="T9" fmla="*/ 29 h 29"/>
                <a:gd name="T10" fmla="*/ 23 w 47"/>
                <a:gd name="T11" fmla="*/ 21 h 29"/>
                <a:gd name="T12" fmla="*/ 0 w 47"/>
                <a:gd name="T13" fmla="*/ 16 h 29"/>
                <a:gd name="T14" fmla="*/ 0 w 47"/>
                <a:gd name="T15" fmla="*/ 16 h 29"/>
                <a:gd name="T16" fmla="*/ 23 w 47"/>
                <a:gd name="T17" fmla="*/ 8 h 29"/>
                <a:gd name="T18" fmla="*/ 47 w 47"/>
                <a:gd name="T19" fmla="*/ 0 h 29"/>
                <a:gd name="T20" fmla="*/ 47 w 47"/>
                <a:gd name="T21" fmla="*/ 0 h 29"/>
                <a:gd name="T22" fmla="*/ 42 w 47"/>
                <a:gd name="T23" fmla="*/ 10 h 29"/>
                <a:gd name="T24" fmla="*/ 42 w 47"/>
                <a:gd name="T25" fmla="*/ 16 h 29"/>
                <a:gd name="T26" fmla="*/ 42 w 47"/>
                <a:gd name="T27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29">
                  <a:moveTo>
                    <a:pt x="42" y="16"/>
                  </a:moveTo>
                  <a:lnTo>
                    <a:pt x="42" y="16"/>
                  </a:lnTo>
                  <a:lnTo>
                    <a:pt x="45" y="21"/>
                  </a:lnTo>
                  <a:lnTo>
                    <a:pt x="47" y="29"/>
                  </a:lnTo>
                  <a:lnTo>
                    <a:pt x="47" y="29"/>
                  </a:lnTo>
                  <a:lnTo>
                    <a:pt x="23" y="2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3" y="8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2" y="10"/>
                  </a:lnTo>
                  <a:lnTo>
                    <a:pt x="42" y="16"/>
                  </a:lnTo>
                  <a:lnTo>
                    <a:pt x="42" y="16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0" name="Freeform 122"/>
            <p:cNvSpPr>
              <a:spLocks/>
            </p:cNvSpPr>
            <p:nvPr/>
          </p:nvSpPr>
          <p:spPr bwMode="auto">
            <a:xfrm>
              <a:off x="4471" y="1314"/>
              <a:ext cx="48" cy="29"/>
            </a:xfrm>
            <a:custGeom>
              <a:avLst/>
              <a:gdLst>
                <a:gd name="T0" fmla="*/ 5 w 48"/>
                <a:gd name="T1" fmla="*/ 15 h 29"/>
                <a:gd name="T2" fmla="*/ 5 w 48"/>
                <a:gd name="T3" fmla="*/ 15 h 29"/>
                <a:gd name="T4" fmla="*/ 5 w 48"/>
                <a:gd name="T5" fmla="*/ 21 h 29"/>
                <a:gd name="T6" fmla="*/ 0 w 48"/>
                <a:gd name="T7" fmla="*/ 29 h 29"/>
                <a:gd name="T8" fmla="*/ 0 w 48"/>
                <a:gd name="T9" fmla="*/ 29 h 29"/>
                <a:gd name="T10" fmla="*/ 24 w 48"/>
                <a:gd name="T11" fmla="*/ 21 h 29"/>
                <a:gd name="T12" fmla="*/ 48 w 48"/>
                <a:gd name="T13" fmla="*/ 15 h 29"/>
                <a:gd name="T14" fmla="*/ 48 w 48"/>
                <a:gd name="T15" fmla="*/ 15 h 29"/>
                <a:gd name="T16" fmla="*/ 24 w 48"/>
                <a:gd name="T17" fmla="*/ 8 h 29"/>
                <a:gd name="T18" fmla="*/ 0 w 48"/>
                <a:gd name="T19" fmla="*/ 0 h 29"/>
                <a:gd name="T20" fmla="*/ 0 w 48"/>
                <a:gd name="T21" fmla="*/ 0 h 29"/>
                <a:gd name="T22" fmla="*/ 5 w 48"/>
                <a:gd name="T23" fmla="*/ 10 h 29"/>
                <a:gd name="T24" fmla="*/ 5 w 48"/>
                <a:gd name="T25" fmla="*/ 15 h 29"/>
                <a:gd name="T26" fmla="*/ 5 w 48"/>
                <a:gd name="T27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29">
                  <a:moveTo>
                    <a:pt x="5" y="15"/>
                  </a:moveTo>
                  <a:lnTo>
                    <a:pt x="5" y="15"/>
                  </a:lnTo>
                  <a:lnTo>
                    <a:pt x="5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24" y="21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24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1" name="Freeform 123"/>
            <p:cNvSpPr>
              <a:spLocks/>
            </p:cNvSpPr>
            <p:nvPr/>
          </p:nvSpPr>
          <p:spPr bwMode="auto">
            <a:xfrm>
              <a:off x="5011" y="1314"/>
              <a:ext cx="48" cy="29"/>
            </a:xfrm>
            <a:custGeom>
              <a:avLst/>
              <a:gdLst>
                <a:gd name="T0" fmla="*/ 5 w 48"/>
                <a:gd name="T1" fmla="*/ 15 h 29"/>
                <a:gd name="T2" fmla="*/ 5 w 48"/>
                <a:gd name="T3" fmla="*/ 15 h 29"/>
                <a:gd name="T4" fmla="*/ 5 w 48"/>
                <a:gd name="T5" fmla="*/ 21 h 29"/>
                <a:gd name="T6" fmla="*/ 0 w 48"/>
                <a:gd name="T7" fmla="*/ 29 h 29"/>
                <a:gd name="T8" fmla="*/ 0 w 48"/>
                <a:gd name="T9" fmla="*/ 29 h 29"/>
                <a:gd name="T10" fmla="*/ 24 w 48"/>
                <a:gd name="T11" fmla="*/ 21 h 29"/>
                <a:gd name="T12" fmla="*/ 48 w 48"/>
                <a:gd name="T13" fmla="*/ 15 h 29"/>
                <a:gd name="T14" fmla="*/ 48 w 48"/>
                <a:gd name="T15" fmla="*/ 15 h 29"/>
                <a:gd name="T16" fmla="*/ 24 w 48"/>
                <a:gd name="T17" fmla="*/ 8 h 29"/>
                <a:gd name="T18" fmla="*/ 0 w 48"/>
                <a:gd name="T19" fmla="*/ 0 h 29"/>
                <a:gd name="T20" fmla="*/ 0 w 48"/>
                <a:gd name="T21" fmla="*/ 0 h 29"/>
                <a:gd name="T22" fmla="*/ 5 w 48"/>
                <a:gd name="T23" fmla="*/ 10 h 29"/>
                <a:gd name="T24" fmla="*/ 5 w 48"/>
                <a:gd name="T25" fmla="*/ 15 h 29"/>
                <a:gd name="T26" fmla="*/ 5 w 48"/>
                <a:gd name="T27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29">
                  <a:moveTo>
                    <a:pt x="5" y="15"/>
                  </a:moveTo>
                  <a:lnTo>
                    <a:pt x="5" y="15"/>
                  </a:lnTo>
                  <a:lnTo>
                    <a:pt x="5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24" y="21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24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10"/>
                  </a:lnTo>
                  <a:lnTo>
                    <a:pt x="5" y="15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2" name="Freeform 124"/>
            <p:cNvSpPr>
              <a:spLocks/>
            </p:cNvSpPr>
            <p:nvPr/>
          </p:nvSpPr>
          <p:spPr bwMode="auto">
            <a:xfrm>
              <a:off x="3815" y="446"/>
              <a:ext cx="26" cy="45"/>
            </a:xfrm>
            <a:custGeom>
              <a:avLst/>
              <a:gdLst>
                <a:gd name="T0" fmla="*/ 13 w 26"/>
                <a:gd name="T1" fmla="*/ 42 h 45"/>
                <a:gd name="T2" fmla="*/ 13 w 26"/>
                <a:gd name="T3" fmla="*/ 42 h 45"/>
                <a:gd name="T4" fmla="*/ 21 w 26"/>
                <a:gd name="T5" fmla="*/ 42 h 45"/>
                <a:gd name="T6" fmla="*/ 26 w 26"/>
                <a:gd name="T7" fmla="*/ 45 h 45"/>
                <a:gd name="T8" fmla="*/ 26 w 26"/>
                <a:gd name="T9" fmla="*/ 45 h 45"/>
                <a:gd name="T10" fmla="*/ 18 w 26"/>
                <a:gd name="T11" fmla="*/ 23 h 45"/>
                <a:gd name="T12" fmla="*/ 13 w 26"/>
                <a:gd name="T13" fmla="*/ 0 h 45"/>
                <a:gd name="T14" fmla="*/ 13 w 26"/>
                <a:gd name="T15" fmla="*/ 0 h 45"/>
                <a:gd name="T16" fmla="*/ 8 w 26"/>
                <a:gd name="T17" fmla="*/ 23 h 45"/>
                <a:gd name="T18" fmla="*/ 0 w 26"/>
                <a:gd name="T19" fmla="*/ 45 h 45"/>
                <a:gd name="T20" fmla="*/ 0 w 26"/>
                <a:gd name="T21" fmla="*/ 45 h 45"/>
                <a:gd name="T22" fmla="*/ 8 w 26"/>
                <a:gd name="T23" fmla="*/ 42 h 45"/>
                <a:gd name="T24" fmla="*/ 13 w 26"/>
                <a:gd name="T25" fmla="*/ 42 h 45"/>
                <a:gd name="T26" fmla="*/ 13 w 26"/>
                <a:gd name="T27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45">
                  <a:moveTo>
                    <a:pt x="13" y="42"/>
                  </a:moveTo>
                  <a:lnTo>
                    <a:pt x="13" y="42"/>
                  </a:lnTo>
                  <a:lnTo>
                    <a:pt x="21" y="42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18" y="23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23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2"/>
                  </a:lnTo>
                  <a:lnTo>
                    <a:pt x="13" y="42"/>
                  </a:lnTo>
                  <a:lnTo>
                    <a:pt x="13" y="4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3" name="Line 125"/>
            <p:cNvSpPr>
              <a:spLocks noChangeShapeType="1"/>
            </p:cNvSpPr>
            <p:nvPr/>
          </p:nvSpPr>
          <p:spPr bwMode="auto">
            <a:xfrm>
              <a:off x="3828" y="1004"/>
              <a:ext cx="1" cy="32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54" name="Freeform 126"/>
            <p:cNvSpPr>
              <a:spLocks/>
            </p:cNvSpPr>
            <p:nvPr/>
          </p:nvSpPr>
          <p:spPr bwMode="auto">
            <a:xfrm>
              <a:off x="3815" y="964"/>
              <a:ext cx="26" cy="45"/>
            </a:xfrm>
            <a:custGeom>
              <a:avLst/>
              <a:gdLst>
                <a:gd name="T0" fmla="*/ 13 w 26"/>
                <a:gd name="T1" fmla="*/ 43 h 45"/>
                <a:gd name="T2" fmla="*/ 13 w 26"/>
                <a:gd name="T3" fmla="*/ 43 h 45"/>
                <a:gd name="T4" fmla="*/ 21 w 26"/>
                <a:gd name="T5" fmla="*/ 43 h 45"/>
                <a:gd name="T6" fmla="*/ 26 w 26"/>
                <a:gd name="T7" fmla="*/ 45 h 45"/>
                <a:gd name="T8" fmla="*/ 26 w 26"/>
                <a:gd name="T9" fmla="*/ 45 h 45"/>
                <a:gd name="T10" fmla="*/ 18 w 26"/>
                <a:gd name="T11" fmla="*/ 24 h 45"/>
                <a:gd name="T12" fmla="*/ 13 w 26"/>
                <a:gd name="T13" fmla="*/ 0 h 45"/>
                <a:gd name="T14" fmla="*/ 13 w 26"/>
                <a:gd name="T15" fmla="*/ 0 h 45"/>
                <a:gd name="T16" fmla="*/ 8 w 26"/>
                <a:gd name="T17" fmla="*/ 24 h 45"/>
                <a:gd name="T18" fmla="*/ 0 w 26"/>
                <a:gd name="T19" fmla="*/ 45 h 45"/>
                <a:gd name="T20" fmla="*/ 0 w 26"/>
                <a:gd name="T21" fmla="*/ 45 h 45"/>
                <a:gd name="T22" fmla="*/ 8 w 26"/>
                <a:gd name="T23" fmla="*/ 43 h 45"/>
                <a:gd name="T24" fmla="*/ 13 w 26"/>
                <a:gd name="T25" fmla="*/ 43 h 45"/>
                <a:gd name="T26" fmla="*/ 13 w 26"/>
                <a:gd name="T27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45">
                  <a:moveTo>
                    <a:pt x="13" y="43"/>
                  </a:moveTo>
                  <a:lnTo>
                    <a:pt x="13" y="43"/>
                  </a:lnTo>
                  <a:lnTo>
                    <a:pt x="21" y="43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18" y="2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2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3"/>
                  </a:lnTo>
                  <a:lnTo>
                    <a:pt x="13" y="43"/>
                  </a:lnTo>
                  <a:lnTo>
                    <a:pt x="13" y="4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5" name="Line 127"/>
            <p:cNvSpPr>
              <a:spLocks noChangeShapeType="1"/>
            </p:cNvSpPr>
            <p:nvPr/>
          </p:nvSpPr>
          <p:spPr bwMode="auto">
            <a:xfrm flipV="1">
              <a:off x="3765" y="1327"/>
              <a:ext cx="1" cy="108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56" name="Line 128"/>
            <p:cNvSpPr>
              <a:spLocks noChangeShapeType="1"/>
            </p:cNvSpPr>
            <p:nvPr/>
          </p:nvSpPr>
          <p:spPr bwMode="auto">
            <a:xfrm flipV="1">
              <a:off x="3765" y="2706"/>
              <a:ext cx="1" cy="9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57" name="Line 129"/>
            <p:cNvSpPr>
              <a:spLocks noChangeShapeType="1"/>
            </p:cNvSpPr>
            <p:nvPr/>
          </p:nvSpPr>
          <p:spPr bwMode="auto">
            <a:xfrm flipV="1">
              <a:off x="3765" y="3055"/>
              <a:ext cx="1" cy="11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58" name="Freeform 130"/>
            <p:cNvSpPr>
              <a:spLocks/>
            </p:cNvSpPr>
            <p:nvPr/>
          </p:nvSpPr>
          <p:spPr bwMode="auto">
            <a:xfrm>
              <a:off x="3751" y="2399"/>
              <a:ext cx="27" cy="47"/>
            </a:xfrm>
            <a:custGeom>
              <a:avLst/>
              <a:gdLst>
                <a:gd name="T0" fmla="*/ 14 w 27"/>
                <a:gd name="T1" fmla="*/ 5 h 47"/>
                <a:gd name="T2" fmla="*/ 14 w 27"/>
                <a:gd name="T3" fmla="*/ 5 h 47"/>
                <a:gd name="T4" fmla="*/ 22 w 27"/>
                <a:gd name="T5" fmla="*/ 2 h 47"/>
                <a:gd name="T6" fmla="*/ 27 w 27"/>
                <a:gd name="T7" fmla="*/ 0 h 47"/>
                <a:gd name="T8" fmla="*/ 27 w 27"/>
                <a:gd name="T9" fmla="*/ 0 h 47"/>
                <a:gd name="T10" fmla="*/ 19 w 27"/>
                <a:gd name="T11" fmla="*/ 23 h 47"/>
                <a:gd name="T12" fmla="*/ 14 w 27"/>
                <a:gd name="T13" fmla="*/ 47 h 47"/>
                <a:gd name="T14" fmla="*/ 14 w 27"/>
                <a:gd name="T15" fmla="*/ 47 h 47"/>
                <a:gd name="T16" fmla="*/ 8 w 27"/>
                <a:gd name="T17" fmla="*/ 23 h 47"/>
                <a:gd name="T18" fmla="*/ 0 w 27"/>
                <a:gd name="T19" fmla="*/ 0 h 47"/>
                <a:gd name="T20" fmla="*/ 0 w 27"/>
                <a:gd name="T21" fmla="*/ 0 h 47"/>
                <a:gd name="T22" fmla="*/ 8 w 27"/>
                <a:gd name="T23" fmla="*/ 2 h 47"/>
                <a:gd name="T24" fmla="*/ 14 w 27"/>
                <a:gd name="T25" fmla="*/ 5 h 47"/>
                <a:gd name="T26" fmla="*/ 14 w 27"/>
                <a:gd name="T2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7">
                  <a:moveTo>
                    <a:pt x="14" y="5"/>
                  </a:moveTo>
                  <a:lnTo>
                    <a:pt x="14" y="5"/>
                  </a:lnTo>
                  <a:lnTo>
                    <a:pt x="22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9" y="23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8" y="23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"/>
                  </a:lnTo>
                  <a:lnTo>
                    <a:pt x="14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59" name="Freeform 131"/>
            <p:cNvSpPr>
              <a:spLocks/>
            </p:cNvSpPr>
            <p:nvPr/>
          </p:nvSpPr>
          <p:spPr bwMode="auto">
            <a:xfrm>
              <a:off x="4471" y="813"/>
              <a:ext cx="48" cy="30"/>
            </a:xfrm>
            <a:custGeom>
              <a:avLst/>
              <a:gdLst>
                <a:gd name="T0" fmla="*/ 5 w 48"/>
                <a:gd name="T1" fmla="*/ 16 h 30"/>
                <a:gd name="T2" fmla="*/ 5 w 48"/>
                <a:gd name="T3" fmla="*/ 16 h 30"/>
                <a:gd name="T4" fmla="*/ 5 w 48"/>
                <a:gd name="T5" fmla="*/ 22 h 30"/>
                <a:gd name="T6" fmla="*/ 0 w 48"/>
                <a:gd name="T7" fmla="*/ 30 h 30"/>
                <a:gd name="T8" fmla="*/ 0 w 48"/>
                <a:gd name="T9" fmla="*/ 30 h 30"/>
                <a:gd name="T10" fmla="*/ 24 w 48"/>
                <a:gd name="T11" fmla="*/ 22 h 30"/>
                <a:gd name="T12" fmla="*/ 48 w 48"/>
                <a:gd name="T13" fmla="*/ 16 h 30"/>
                <a:gd name="T14" fmla="*/ 48 w 48"/>
                <a:gd name="T15" fmla="*/ 16 h 30"/>
                <a:gd name="T16" fmla="*/ 24 w 48"/>
                <a:gd name="T17" fmla="*/ 8 h 30"/>
                <a:gd name="T18" fmla="*/ 0 w 48"/>
                <a:gd name="T19" fmla="*/ 0 h 30"/>
                <a:gd name="T20" fmla="*/ 0 w 48"/>
                <a:gd name="T21" fmla="*/ 0 h 30"/>
                <a:gd name="T22" fmla="*/ 5 w 48"/>
                <a:gd name="T23" fmla="*/ 11 h 30"/>
                <a:gd name="T24" fmla="*/ 5 w 48"/>
                <a:gd name="T25" fmla="*/ 16 h 30"/>
                <a:gd name="T26" fmla="*/ 5 w 48"/>
                <a:gd name="T2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30">
                  <a:moveTo>
                    <a:pt x="5" y="16"/>
                  </a:moveTo>
                  <a:lnTo>
                    <a:pt x="5" y="16"/>
                  </a:lnTo>
                  <a:lnTo>
                    <a:pt x="5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24" y="22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24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11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0" name="Line 132"/>
            <p:cNvSpPr>
              <a:spLocks noChangeShapeType="1"/>
            </p:cNvSpPr>
            <p:nvPr/>
          </p:nvSpPr>
          <p:spPr bwMode="auto">
            <a:xfrm flipH="1">
              <a:off x="4937" y="827"/>
              <a:ext cx="85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61" name="Freeform 133"/>
            <p:cNvSpPr>
              <a:spLocks/>
            </p:cNvSpPr>
            <p:nvPr/>
          </p:nvSpPr>
          <p:spPr bwMode="auto">
            <a:xfrm>
              <a:off x="5014" y="813"/>
              <a:ext cx="45" cy="30"/>
            </a:xfrm>
            <a:custGeom>
              <a:avLst/>
              <a:gdLst>
                <a:gd name="T0" fmla="*/ 2 w 45"/>
                <a:gd name="T1" fmla="*/ 16 h 30"/>
                <a:gd name="T2" fmla="*/ 2 w 45"/>
                <a:gd name="T3" fmla="*/ 16 h 30"/>
                <a:gd name="T4" fmla="*/ 2 w 45"/>
                <a:gd name="T5" fmla="*/ 22 h 30"/>
                <a:gd name="T6" fmla="*/ 0 w 45"/>
                <a:gd name="T7" fmla="*/ 30 h 30"/>
                <a:gd name="T8" fmla="*/ 0 w 45"/>
                <a:gd name="T9" fmla="*/ 30 h 30"/>
                <a:gd name="T10" fmla="*/ 21 w 45"/>
                <a:gd name="T11" fmla="*/ 22 h 30"/>
                <a:gd name="T12" fmla="*/ 45 w 45"/>
                <a:gd name="T13" fmla="*/ 16 h 30"/>
                <a:gd name="T14" fmla="*/ 45 w 45"/>
                <a:gd name="T15" fmla="*/ 16 h 30"/>
                <a:gd name="T16" fmla="*/ 21 w 45"/>
                <a:gd name="T17" fmla="*/ 8 h 30"/>
                <a:gd name="T18" fmla="*/ 0 w 45"/>
                <a:gd name="T19" fmla="*/ 0 h 30"/>
                <a:gd name="T20" fmla="*/ 0 w 45"/>
                <a:gd name="T21" fmla="*/ 0 h 30"/>
                <a:gd name="T22" fmla="*/ 2 w 45"/>
                <a:gd name="T23" fmla="*/ 11 h 30"/>
                <a:gd name="T24" fmla="*/ 2 w 45"/>
                <a:gd name="T25" fmla="*/ 16 h 30"/>
                <a:gd name="T26" fmla="*/ 2 w 45"/>
                <a:gd name="T2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30">
                  <a:moveTo>
                    <a:pt x="2" y="16"/>
                  </a:moveTo>
                  <a:lnTo>
                    <a:pt x="2" y="16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21" y="22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21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1"/>
                  </a:lnTo>
                  <a:lnTo>
                    <a:pt x="2" y="16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2" name="Freeform 134"/>
            <p:cNvSpPr>
              <a:spLocks/>
            </p:cNvSpPr>
            <p:nvPr/>
          </p:nvSpPr>
          <p:spPr bwMode="auto">
            <a:xfrm>
              <a:off x="5254" y="1483"/>
              <a:ext cx="27" cy="45"/>
            </a:xfrm>
            <a:custGeom>
              <a:avLst/>
              <a:gdLst>
                <a:gd name="T0" fmla="*/ 14 w 27"/>
                <a:gd name="T1" fmla="*/ 42 h 45"/>
                <a:gd name="T2" fmla="*/ 14 w 27"/>
                <a:gd name="T3" fmla="*/ 42 h 45"/>
                <a:gd name="T4" fmla="*/ 22 w 27"/>
                <a:gd name="T5" fmla="*/ 42 h 45"/>
                <a:gd name="T6" fmla="*/ 27 w 27"/>
                <a:gd name="T7" fmla="*/ 45 h 45"/>
                <a:gd name="T8" fmla="*/ 27 w 27"/>
                <a:gd name="T9" fmla="*/ 45 h 45"/>
                <a:gd name="T10" fmla="*/ 19 w 27"/>
                <a:gd name="T11" fmla="*/ 24 h 45"/>
                <a:gd name="T12" fmla="*/ 14 w 27"/>
                <a:gd name="T13" fmla="*/ 0 h 45"/>
                <a:gd name="T14" fmla="*/ 14 w 27"/>
                <a:gd name="T15" fmla="*/ 0 h 45"/>
                <a:gd name="T16" fmla="*/ 8 w 27"/>
                <a:gd name="T17" fmla="*/ 24 h 45"/>
                <a:gd name="T18" fmla="*/ 0 w 27"/>
                <a:gd name="T19" fmla="*/ 45 h 45"/>
                <a:gd name="T20" fmla="*/ 0 w 27"/>
                <a:gd name="T21" fmla="*/ 45 h 45"/>
                <a:gd name="T22" fmla="*/ 8 w 27"/>
                <a:gd name="T23" fmla="*/ 42 h 45"/>
                <a:gd name="T24" fmla="*/ 14 w 27"/>
                <a:gd name="T25" fmla="*/ 42 h 45"/>
                <a:gd name="T26" fmla="*/ 14 w 27"/>
                <a:gd name="T27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5">
                  <a:moveTo>
                    <a:pt x="14" y="42"/>
                  </a:moveTo>
                  <a:lnTo>
                    <a:pt x="14" y="42"/>
                  </a:lnTo>
                  <a:lnTo>
                    <a:pt x="22" y="42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19" y="24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2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2"/>
                  </a:lnTo>
                  <a:lnTo>
                    <a:pt x="14" y="42"/>
                  </a:lnTo>
                  <a:lnTo>
                    <a:pt x="14" y="4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3" name="Freeform 135"/>
            <p:cNvSpPr>
              <a:spLocks/>
            </p:cNvSpPr>
            <p:nvPr/>
          </p:nvSpPr>
          <p:spPr bwMode="auto">
            <a:xfrm>
              <a:off x="3392" y="1406"/>
              <a:ext cx="26" cy="48"/>
            </a:xfrm>
            <a:custGeom>
              <a:avLst/>
              <a:gdLst>
                <a:gd name="T0" fmla="*/ 13 w 26"/>
                <a:gd name="T1" fmla="*/ 43 h 48"/>
                <a:gd name="T2" fmla="*/ 13 w 26"/>
                <a:gd name="T3" fmla="*/ 43 h 48"/>
                <a:gd name="T4" fmla="*/ 21 w 26"/>
                <a:gd name="T5" fmla="*/ 43 h 48"/>
                <a:gd name="T6" fmla="*/ 26 w 26"/>
                <a:gd name="T7" fmla="*/ 48 h 48"/>
                <a:gd name="T8" fmla="*/ 26 w 26"/>
                <a:gd name="T9" fmla="*/ 48 h 48"/>
                <a:gd name="T10" fmla="*/ 18 w 26"/>
                <a:gd name="T11" fmla="*/ 24 h 48"/>
                <a:gd name="T12" fmla="*/ 13 w 26"/>
                <a:gd name="T13" fmla="*/ 0 h 48"/>
                <a:gd name="T14" fmla="*/ 13 w 26"/>
                <a:gd name="T15" fmla="*/ 0 h 48"/>
                <a:gd name="T16" fmla="*/ 7 w 26"/>
                <a:gd name="T17" fmla="*/ 24 h 48"/>
                <a:gd name="T18" fmla="*/ 0 w 26"/>
                <a:gd name="T19" fmla="*/ 45 h 48"/>
                <a:gd name="T20" fmla="*/ 0 w 26"/>
                <a:gd name="T21" fmla="*/ 45 h 48"/>
                <a:gd name="T22" fmla="*/ 7 w 26"/>
                <a:gd name="T23" fmla="*/ 43 h 48"/>
                <a:gd name="T24" fmla="*/ 13 w 26"/>
                <a:gd name="T25" fmla="*/ 43 h 48"/>
                <a:gd name="T26" fmla="*/ 13 w 26"/>
                <a:gd name="T27" fmla="*/ 4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48">
                  <a:moveTo>
                    <a:pt x="13" y="43"/>
                  </a:moveTo>
                  <a:lnTo>
                    <a:pt x="13" y="43"/>
                  </a:lnTo>
                  <a:lnTo>
                    <a:pt x="21" y="43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18" y="2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7" y="2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7" y="43"/>
                  </a:lnTo>
                  <a:lnTo>
                    <a:pt x="13" y="43"/>
                  </a:lnTo>
                  <a:lnTo>
                    <a:pt x="13" y="4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4" name="Freeform 136"/>
            <p:cNvSpPr>
              <a:spLocks/>
            </p:cNvSpPr>
            <p:nvPr/>
          </p:nvSpPr>
          <p:spPr bwMode="auto">
            <a:xfrm>
              <a:off x="2714" y="1483"/>
              <a:ext cx="27" cy="45"/>
            </a:xfrm>
            <a:custGeom>
              <a:avLst/>
              <a:gdLst>
                <a:gd name="T0" fmla="*/ 13 w 27"/>
                <a:gd name="T1" fmla="*/ 42 h 45"/>
                <a:gd name="T2" fmla="*/ 13 w 27"/>
                <a:gd name="T3" fmla="*/ 42 h 45"/>
                <a:gd name="T4" fmla="*/ 21 w 27"/>
                <a:gd name="T5" fmla="*/ 42 h 45"/>
                <a:gd name="T6" fmla="*/ 27 w 27"/>
                <a:gd name="T7" fmla="*/ 45 h 45"/>
                <a:gd name="T8" fmla="*/ 27 w 27"/>
                <a:gd name="T9" fmla="*/ 45 h 45"/>
                <a:gd name="T10" fmla="*/ 19 w 27"/>
                <a:gd name="T11" fmla="*/ 24 h 45"/>
                <a:gd name="T12" fmla="*/ 13 w 27"/>
                <a:gd name="T13" fmla="*/ 0 h 45"/>
                <a:gd name="T14" fmla="*/ 13 w 27"/>
                <a:gd name="T15" fmla="*/ 0 h 45"/>
                <a:gd name="T16" fmla="*/ 8 w 27"/>
                <a:gd name="T17" fmla="*/ 24 h 45"/>
                <a:gd name="T18" fmla="*/ 0 w 27"/>
                <a:gd name="T19" fmla="*/ 45 h 45"/>
                <a:gd name="T20" fmla="*/ 0 w 27"/>
                <a:gd name="T21" fmla="*/ 45 h 45"/>
                <a:gd name="T22" fmla="*/ 8 w 27"/>
                <a:gd name="T23" fmla="*/ 42 h 45"/>
                <a:gd name="T24" fmla="*/ 13 w 27"/>
                <a:gd name="T25" fmla="*/ 42 h 45"/>
                <a:gd name="T26" fmla="*/ 13 w 27"/>
                <a:gd name="T27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5">
                  <a:moveTo>
                    <a:pt x="13" y="42"/>
                  </a:moveTo>
                  <a:lnTo>
                    <a:pt x="13" y="42"/>
                  </a:lnTo>
                  <a:lnTo>
                    <a:pt x="21" y="42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19" y="2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2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2"/>
                  </a:lnTo>
                  <a:lnTo>
                    <a:pt x="13" y="42"/>
                  </a:lnTo>
                  <a:lnTo>
                    <a:pt x="13" y="4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5" name="Freeform 137"/>
            <p:cNvSpPr>
              <a:spLocks/>
            </p:cNvSpPr>
            <p:nvPr/>
          </p:nvSpPr>
          <p:spPr bwMode="auto">
            <a:xfrm>
              <a:off x="3540" y="1658"/>
              <a:ext cx="26" cy="47"/>
            </a:xfrm>
            <a:custGeom>
              <a:avLst/>
              <a:gdLst>
                <a:gd name="T0" fmla="*/ 13 w 26"/>
                <a:gd name="T1" fmla="*/ 5 h 47"/>
                <a:gd name="T2" fmla="*/ 13 w 26"/>
                <a:gd name="T3" fmla="*/ 5 h 47"/>
                <a:gd name="T4" fmla="*/ 21 w 26"/>
                <a:gd name="T5" fmla="*/ 2 h 47"/>
                <a:gd name="T6" fmla="*/ 26 w 26"/>
                <a:gd name="T7" fmla="*/ 0 h 47"/>
                <a:gd name="T8" fmla="*/ 26 w 26"/>
                <a:gd name="T9" fmla="*/ 0 h 47"/>
                <a:gd name="T10" fmla="*/ 18 w 26"/>
                <a:gd name="T11" fmla="*/ 23 h 47"/>
                <a:gd name="T12" fmla="*/ 13 w 26"/>
                <a:gd name="T13" fmla="*/ 47 h 47"/>
                <a:gd name="T14" fmla="*/ 13 w 26"/>
                <a:gd name="T15" fmla="*/ 47 h 47"/>
                <a:gd name="T16" fmla="*/ 8 w 26"/>
                <a:gd name="T17" fmla="*/ 23 h 47"/>
                <a:gd name="T18" fmla="*/ 0 w 26"/>
                <a:gd name="T19" fmla="*/ 0 h 47"/>
                <a:gd name="T20" fmla="*/ 0 w 26"/>
                <a:gd name="T21" fmla="*/ 0 h 47"/>
                <a:gd name="T22" fmla="*/ 8 w 26"/>
                <a:gd name="T23" fmla="*/ 2 h 47"/>
                <a:gd name="T24" fmla="*/ 13 w 26"/>
                <a:gd name="T25" fmla="*/ 5 h 47"/>
                <a:gd name="T26" fmla="*/ 13 w 26"/>
                <a:gd name="T2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47">
                  <a:moveTo>
                    <a:pt x="13" y="5"/>
                  </a:moveTo>
                  <a:lnTo>
                    <a:pt x="13" y="5"/>
                  </a:lnTo>
                  <a:lnTo>
                    <a:pt x="21" y="2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8" y="23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8" y="23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"/>
                  </a:lnTo>
                  <a:lnTo>
                    <a:pt x="13" y="5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6" name="Freeform 138"/>
            <p:cNvSpPr>
              <a:spLocks/>
            </p:cNvSpPr>
            <p:nvPr/>
          </p:nvSpPr>
          <p:spPr bwMode="auto">
            <a:xfrm>
              <a:off x="2989" y="2012"/>
              <a:ext cx="27" cy="45"/>
            </a:xfrm>
            <a:custGeom>
              <a:avLst/>
              <a:gdLst>
                <a:gd name="T0" fmla="*/ 14 w 27"/>
                <a:gd name="T1" fmla="*/ 43 h 45"/>
                <a:gd name="T2" fmla="*/ 14 w 27"/>
                <a:gd name="T3" fmla="*/ 43 h 45"/>
                <a:gd name="T4" fmla="*/ 21 w 27"/>
                <a:gd name="T5" fmla="*/ 43 h 45"/>
                <a:gd name="T6" fmla="*/ 27 w 27"/>
                <a:gd name="T7" fmla="*/ 45 h 45"/>
                <a:gd name="T8" fmla="*/ 27 w 27"/>
                <a:gd name="T9" fmla="*/ 45 h 45"/>
                <a:gd name="T10" fmla="*/ 19 w 27"/>
                <a:gd name="T11" fmla="*/ 24 h 45"/>
                <a:gd name="T12" fmla="*/ 14 w 27"/>
                <a:gd name="T13" fmla="*/ 0 h 45"/>
                <a:gd name="T14" fmla="*/ 14 w 27"/>
                <a:gd name="T15" fmla="*/ 0 h 45"/>
                <a:gd name="T16" fmla="*/ 8 w 27"/>
                <a:gd name="T17" fmla="*/ 24 h 45"/>
                <a:gd name="T18" fmla="*/ 0 w 27"/>
                <a:gd name="T19" fmla="*/ 45 h 45"/>
                <a:gd name="T20" fmla="*/ 0 w 27"/>
                <a:gd name="T21" fmla="*/ 45 h 45"/>
                <a:gd name="T22" fmla="*/ 8 w 27"/>
                <a:gd name="T23" fmla="*/ 43 h 45"/>
                <a:gd name="T24" fmla="*/ 14 w 27"/>
                <a:gd name="T25" fmla="*/ 43 h 45"/>
                <a:gd name="T26" fmla="*/ 14 w 27"/>
                <a:gd name="T27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5">
                  <a:moveTo>
                    <a:pt x="14" y="43"/>
                  </a:moveTo>
                  <a:lnTo>
                    <a:pt x="14" y="43"/>
                  </a:lnTo>
                  <a:lnTo>
                    <a:pt x="21" y="43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19" y="24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2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3"/>
                  </a:lnTo>
                  <a:lnTo>
                    <a:pt x="14" y="43"/>
                  </a:lnTo>
                  <a:lnTo>
                    <a:pt x="14" y="4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7" name="Freeform 139"/>
            <p:cNvSpPr>
              <a:spLocks/>
            </p:cNvSpPr>
            <p:nvPr/>
          </p:nvSpPr>
          <p:spPr bwMode="auto">
            <a:xfrm>
              <a:off x="4050" y="2597"/>
              <a:ext cx="45" cy="29"/>
            </a:xfrm>
            <a:custGeom>
              <a:avLst/>
              <a:gdLst>
                <a:gd name="T0" fmla="*/ 43 w 45"/>
                <a:gd name="T1" fmla="*/ 13 h 29"/>
                <a:gd name="T2" fmla="*/ 43 w 45"/>
                <a:gd name="T3" fmla="*/ 13 h 29"/>
                <a:gd name="T4" fmla="*/ 43 w 45"/>
                <a:gd name="T5" fmla="*/ 8 h 29"/>
                <a:gd name="T6" fmla="*/ 45 w 45"/>
                <a:gd name="T7" fmla="*/ 0 h 29"/>
                <a:gd name="T8" fmla="*/ 45 w 45"/>
                <a:gd name="T9" fmla="*/ 0 h 29"/>
                <a:gd name="T10" fmla="*/ 24 w 45"/>
                <a:gd name="T11" fmla="*/ 8 h 29"/>
                <a:gd name="T12" fmla="*/ 0 w 45"/>
                <a:gd name="T13" fmla="*/ 13 h 29"/>
                <a:gd name="T14" fmla="*/ 0 w 45"/>
                <a:gd name="T15" fmla="*/ 13 h 29"/>
                <a:gd name="T16" fmla="*/ 24 w 45"/>
                <a:gd name="T17" fmla="*/ 21 h 29"/>
                <a:gd name="T18" fmla="*/ 45 w 45"/>
                <a:gd name="T19" fmla="*/ 29 h 29"/>
                <a:gd name="T20" fmla="*/ 45 w 45"/>
                <a:gd name="T21" fmla="*/ 29 h 29"/>
                <a:gd name="T22" fmla="*/ 43 w 45"/>
                <a:gd name="T23" fmla="*/ 19 h 29"/>
                <a:gd name="T24" fmla="*/ 43 w 45"/>
                <a:gd name="T25" fmla="*/ 13 h 29"/>
                <a:gd name="T26" fmla="*/ 43 w 45"/>
                <a:gd name="T27" fmla="*/ 1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29">
                  <a:moveTo>
                    <a:pt x="43" y="13"/>
                  </a:moveTo>
                  <a:lnTo>
                    <a:pt x="43" y="13"/>
                  </a:lnTo>
                  <a:lnTo>
                    <a:pt x="43" y="8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24" y="8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4" y="21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3" y="19"/>
                  </a:lnTo>
                  <a:lnTo>
                    <a:pt x="43" y="13"/>
                  </a:lnTo>
                  <a:lnTo>
                    <a:pt x="43" y="1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8" name="Freeform 140"/>
            <p:cNvSpPr>
              <a:spLocks/>
            </p:cNvSpPr>
            <p:nvPr/>
          </p:nvSpPr>
          <p:spPr bwMode="auto">
            <a:xfrm>
              <a:off x="4339" y="2711"/>
              <a:ext cx="47" cy="29"/>
            </a:xfrm>
            <a:custGeom>
              <a:avLst/>
              <a:gdLst>
                <a:gd name="T0" fmla="*/ 5 w 47"/>
                <a:gd name="T1" fmla="*/ 16 h 29"/>
                <a:gd name="T2" fmla="*/ 5 w 47"/>
                <a:gd name="T3" fmla="*/ 16 h 29"/>
                <a:gd name="T4" fmla="*/ 2 w 47"/>
                <a:gd name="T5" fmla="*/ 21 h 29"/>
                <a:gd name="T6" fmla="*/ 0 w 47"/>
                <a:gd name="T7" fmla="*/ 29 h 29"/>
                <a:gd name="T8" fmla="*/ 0 w 47"/>
                <a:gd name="T9" fmla="*/ 29 h 29"/>
                <a:gd name="T10" fmla="*/ 24 w 47"/>
                <a:gd name="T11" fmla="*/ 21 h 29"/>
                <a:gd name="T12" fmla="*/ 47 w 47"/>
                <a:gd name="T13" fmla="*/ 16 h 29"/>
                <a:gd name="T14" fmla="*/ 47 w 47"/>
                <a:gd name="T15" fmla="*/ 16 h 29"/>
                <a:gd name="T16" fmla="*/ 24 w 47"/>
                <a:gd name="T17" fmla="*/ 8 h 29"/>
                <a:gd name="T18" fmla="*/ 0 w 47"/>
                <a:gd name="T19" fmla="*/ 0 h 29"/>
                <a:gd name="T20" fmla="*/ 0 w 47"/>
                <a:gd name="T21" fmla="*/ 0 h 29"/>
                <a:gd name="T22" fmla="*/ 2 w 47"/>
                <a:gd name="T23" fmla="*/ 10 h 29"/>
                <a:gd name="T24" fmla="*/ 5 w 47"/>
                <a:gd name="T25" fmla="*/ 16 h 29"/>
                <a:gd name="T26" fmla="*/ 5 w 47"/>
                <a:gd name="T27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29">
                  <a:moveTo>
                    <a:pt x="5" y="16"/>
                  </a:moveTo>
                  <a:lnTo>
                    <a:pt x="5" y="16"/>
                  </a:lnTo>
                  <a:lnTo>
                    <a:pt x="2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24" y="21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24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0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69" name="Rectangle 141"/>
            <p:cNvSpPr>
              <a:spLocks noChangeArrowheads="1"/>
            </p:cNvSpPr>
            <p:nvPr/>
          </p:nvSpPr>
          <p:spPr bwMode="auto">
            <a:xfrm>
              <a:off x="2516" y="2115"/>
              <a:ext cx="1365" cy="1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70" name="Rectangle 142"/>
            <p:cNvSpPr>
              <a:spLocks noChangeArrowheads="1"/>
            </p:cNvSpPr>
            <p:nvPr/>
          </p:nvSpPr>
          <p:spPr bwMode="auto">
            <a:xfrm>
              <a:off x="2555" y="2131"/>
              <a:ext cx="247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Parallel circuits for simultaneous recordings from different leads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99471" name="Freeform 143"/>
            <p:cNvSpPr>
              <a:spLocks/>
            </p:cNvSpPr>
            <p:nvPr/>
          </p:nvSpPr>
          <p:spPr bwMode="auto">
            <a:xfrm>
              <a:off x="3751" y="2669"/>
              <a:ext cx="27" cy="45"/>
            </a:xfrm>
            <a:custGeom>
              <a:avLst/>
              <a:gdLst>
                <a:gd name="T0" fmla="*/ 14 w 27"/>
                <a:gd name="T1" fmla="*/ 42 h 45"/>
                <a:gd name="T2" fmla="*/ 14 w 27"/>
                <a:gd name="T3" fmla="*/ 42 h 45"/>
                <a:gd name="T4" fmla="*/ 22 w 27"/>
                <a:gd name="T5" fmla="*/ 42 h 45"/>
                <a:gd name="T6" fmla="*/ 27 w 27"/>
                <a:gd name="T7" fmla="*/ 45 h 45"/>
                <a:gd name="T8" fmla="*/ 27 w 27"/>
                <a:gd name="T9" fmla="*/ 45 h 45"/>
                <a:gd name="T10" fmla="*/ 19 w 27"/>
                <a:gd name="T11" fmla="*/ 23 h 45"/>
                <a:gd name="T12" fmla="*/ 14 w 27"/>
                <a:gd name="T13" fmla="*/ 0 h 45"/>
                <a:gd name="T14" fmla="*/ 14 w 27"/>
                <a:gd name="T15" fmla="*/ 0 h 45"/>
                <a:gd name="T16" fmla="*/ 8 w 27"/>
                <a:gd name="T17" fmla="*/ 23 h 45"/>
                <a:gd name="T18" fmla="*/ 0 w 27"/>
                <a:gd name="T19" fmla="*/ 45 h 45"/>
                <a:gd name="T20" fmla="*/ 0 w 27"/>
                <a:gd name="T21" fmla="*/ 45 h 45"/>
                <a:gd name="T22" fmla="*/ 8 w 27"/>
                <a:gd name="T23" fmla="*/ 42 h 45"/>
                <a:gd name="T24" fmla="*/ 14 w 27"/>
                <a:gd name="T25" fmla="*/ 42 h 45"/>
                <a:gd name="T26" fmla="*/ 14 w 27"/>
                <a:gd name="T27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5">
                  <a:moveTo>
                    <a:pt x="14" y="42"/>
                  </a:moveTo>
                  <a:lnTo>
                    <a:pt x="14" y="42"/>
                  </a:lnTo>
                  <a:lnTo>
                    <a:pt x="22" y="42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19" y="23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23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2"/>
                  </a:lnTo>
                  <a:lnTo>
                    <a:pt x="14" y="42"/>
                  </a:lnTo>
                  <a:lnTo>
                    <a:pt x="14" y="4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72" name="Freeform 144"/>
            <p:cNvSpPr>
              <a:spLocks/>
            </p:cNvSpPr>
            <p:nvPr/>
          </p:nvSpPr>
          <p:spPr bwMode="auto">
            <a:xfrm>
              <a:off x="3751" y="3018"/>
              <a:ext cx="27" cy="45"/>
            </a:xfrm>
            <a:custGeom>
              <a:avLst/>
              <a:gdLst>
                <a:gd name="T0" fmla="*/ 14 w 27"/>
                <a:gd name="T1" fmla="*/ 42 h 45"/>
                <a:gd name="T2" fmla="*/ 14 w 27"/>
                <a:gd name="T3" fmla="*/ 42 h 45"/>
                <a:gd name="T4" fmla="*/ 22 w 27"/>
                <a:gd name="T5" fmla="*/ 42 h 45"/>
                <a:gd name="T6" fmla="*/ 27 w 27"/>
                <a:gd name="T7" fmla="*/ 45 h 45"/>
                <a:gd name="T8" fmla="*/ 27 w 27"/>
                <a:gd name="T9" fmla="*/ 45 h 45"/>
                <a:gd name="T10" fmla="*/ 19 w 27"/>
                <a:gd name="T11" fmla="*/ 24 h 45"/>
                <a:gd name="T12" fmla="*/ 14 w 27"/>
                <a:gd name="T13" fmla="*/ 0 h 45"/>
                <a:gd name="T14" fmla="*/ 14 w 27"/>
                <a:gd name="T15" fmla="*/ 0 h 45"/>
                <a:gd name="T16" fmla="*/ 8 w 27"/>
                <a:gd name="T17" fmla="*/ 24 h 45"/>
                <a:gd name="T18" fmla="*/ 0 w 27"/>
                <a:gd name="T19" fmla="*/ 45 h 45"/>
                <a:gd name="T20" fmla="*/ 0 w 27"/>
                <a:gd name="T21" fmla="*/ 45 h 45"/>
                <a:gd name="T22" fmla="*/ 8 w 27"/>
                <a:gd name="T23" fmla="*/ 42 h 45"/>
                <a:gd name="T24" fmla="*/ 14 w 27"/>
                <a:gd name="T25" fmla="*/ 42 h 45"/>
                <a:gd name="T26" fmla="*/ 14 w 27"/>
                <a:gd name="T27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5">
                  <a:moveTo>
                    <a:pt x="14" y="42"/>
                  </a:moveTo>
                  <a:lnTo>
                    <a:pt x="14" y="42"/>
                  </a:lnTo>
                  <a:lnTo>
                    <a:pt x="22" y="42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19" y="24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2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8" y="42"/>
                  </a:lnTo>
                  <a:lnTo>
                    <a:pt x="14" y="42"/>
                  </a:lnTo>
                  <a:lnTo>
                    <a:pt x="14" y="4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9473" name="Rectangle 145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2484438" cy="4594225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sz="1600" dirty="0"/>
              <a:t>Sensing electrodes</a:t>
            </a:r>
          </a:p>
          <a:p>
            <a:r>
              <a:rPr lang="en-US" sz="1600" dirty="0"/>
              <a:t>Lead fail detect</a:t>
            </a:r>
          </a:p>
          <a:p>
            <a:r>
              <a:rPr lang="en-US" sz="1600" dirty="0"/>
              <a:t>Amplifier protection circuit</a:t>
            </a:r>
          </a:p>
          <a:p>
            <a:r>
              <a:rPr lang="en-US" sz="1600" dirty="0"/>
              <a:t>Lead selector</a:t>
            </a:r>
          </a:p>
          <a:p>
            <a:r>
              <a:rPr lang="en-US" sz="1600" dirty="0"/>
              <a:t>Auto calibration</a:t>
            </a:r>
          </a:p>
          <a:p>
            <a:r>
              <a:rPr lang="en-US" sz="1600" dirty="0"/>
              <a:t>Preamplifier</a:t>
            </a:r>
          </a:p>
          <a:p>
            <a:r>
              <a:rPr lang="en-US" sz="1600" dirty="0"/>
              <a:t>Baseline restoration</a:t>
            </a:r>
          </a:p>
          <a:p>
            <a:r>
              <a:rPr lang="en-US" sz="1600" dirty="0"/>
              <a:t>Driven right leg circuit</a:t>
            </a:r>
          </a:p>
          <a:p>
            <a:r>
              <a:rPr lang="en-US" sz="1600" dirty="0"/>
              <a:t>Isolation circuit</a:t>
            </a:r>
          </a:p>
          <a:p>
            <a:r>
              <a:rPr lang="en-US" sz="1600" dirty="0"/>
              <a:t>ADC &amp; Memory system</a:t>
            </a:r>
          </a:p>
          <a:p>
            <a:r>
              <a:rPr lang="en-US" sz="1600" dirty="0"/>
              <a:t>Driver amplifier</a:t>
            </a:r>
          </a:p>
          <a:p>
            <a:r>
              <a:rPr lang="en-US" sz="1600" dirty="0"/>
              <a:t>Recorder-printer</a:t>
            </a:r>
          </a:p>
          <a:p>
            <a:r>
              <a:rPr lang="en-US" sz="1600" dirty="0"/>
              <a:t>Microcomputer</a:t>
            </a:r>
          </a:p>
          <a:p>
            <a:r>
              <a:rPr lang="en-US" sz="1600" dirty="0"/>
              <a:t>Control software</a:t>
            </a:r>
          </a:p>
          <a:p>
            <a:r>
              <a:rPr lang="en-US" sz="1600" dirty="0"/>
              <a:t>Specifications      (Table 6.1)</a:t>
            </a:r>
          </a:p>
        </p:txBody>
      </p:sp>
      <p:sp>
        <p:nvSpPr>
          <p:cNvPr id="145" name="Rectangle 144"/>
          <p:cNvSpPr>
            <a:spLocks noChangeArrowheads="1"/>
          </p:cNvSpPr>
          <p:nvPr/>
        </p:nvSpPr>
        <p:spPr bwMode="auto">
          <a:xfrm>
            <a:off x="468313" y="83671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3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r>
              <a:rPr lang="tr-TR" sz="3600" dirty="0" smtClean="0">
                <a:cs typeface="Times New Roman" pitchFamily="18" charset="0"/>
              </a:rPr>
              <a:t>Kullanılan kuvvetlendirici tipleri</a:t>
            </a:r>
            <a:endParaRPr lang="en-US" sz="3600" dirty="0"/>
          </a:p>
        </p:txBody>
      </p:sp>
      <p:sp>
        <p:nvSpPr>
          <p:cNvPr id="12902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458200" cy="5029200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cs typeface="Times New Roman" pitchFamily="18" charset="0"/>
              </a:rPr>
              <a:t>Biyopotansiyel elektrotlardan gelen zayıf işaretlerin genliklerini artırmak için normal olarak gerilim kuvvetlendiricileri kullanılır.</a:t>
            </a:r>
          </a:p>
          <a:p>
            <a:r>
              <a:rPr lang="tr-TR" sz="2800" dirty="0" smtClean="0">
                <a:cs typeface="Times New Roman" pitchFamily="18" charset="0"/>
              </a:rPr>
              <a:t>Kayıt cihazları ve benzeri gösterge cihazlarını sürmek için akım kuvvetlendiricileri kullanılır.</a:t>
            </a:r>
          </a:p>
          <a:p>
            <a:r>
              <a:rPr lang="tr-TR" sz="2800" dirty="0" smtClean="0">
                <a:cs typeface="Times New Roman" pitchFamily="18" charset="0"/>
              </a:rPr>
              <a:t>Çoğu uygulamalarda kaynağı devrenin diğer kısımlarından elektriksel olarak yalıtmak gerekir.</a:t>
            </a:r>
          </a:p>
          <a:p>
            <a:r>
              <a:rPr lang="tr-TR" sz="2800" dirty="0" smtClean="0">
                <a:cs typeface="Times New Roman" pitchFamily="18" charset="0"/>
              </a:rPr>
              <a:t>Enerji hatlarından kaynaklanan 50 Hz lik girişimi önlemek için çoğunlukla ortak işaret bastırma oranı yüksek farksal kuvvetlendiriciler kullanılır.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112474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75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 autoUpdateAnimBg="0"/>
      <p:bldP spid="129027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EKG üzerine bir aktif çalışma – 1 </a:t>
            </a:r>
            <a:endParaRPr lang="en-US" dirty="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/>
            <a:r>
              <a:rPr lang="tr-TR" sz="2800" dirty="0" smtClean="0"/>
              <a:t>Tek kutuplu ve çift kutuplu derivasyonlar ve aralarındaki farklar nelerdir</a:t>
            </a:r>
            <a:r>
              <a:rPr lang="en-US" sz="2800" dirty="0" smtClean="0"/>
              <a:t>?</a:t>
            </a:r>
            <a:endParaRPr lang="en-US" sz="2800" dirty="0"/>
          </a:p>
          <a:p>
            <a:pPr marL="609600" indent="-609600"/>
            <a:r>
              <a:rPr lang="tr-TR" sz="2800" dirty="0" smtClean="0"/>
              <a:t>Kardiyak vektörünün hangi konumunda derivasyon II ve III de R dalgasına karşılık aynı genlikte bir işaret üretilir</a:t>
            </a:r>
            <a:r>
              <a:rPr lang="en-US" sz="2800" dirty="0" smtClean="0"/>
              <a:t>? </a:t>
            </a:r>
            <a:r>
              <a:rPr lang="tr-TR" sz="2800" dirty="0" smtClean="0"/>
              <a:t>Kardiyak vektörünün bu konumunda derivasyon I de nasıl bir işaret görülür</a:t>
            </a:r>
            <a:r>
              <a:rPr lang="en-US" sz="2800" dirty="0" smtClean="0"/>
              <a:t>? </a:t>
            </a:r>
            <a:endParaRPr lang="tr-TR" sz="2800" dirty="0" smtClean="0"/>
          </a:p>
          <a:p>
            <a:pPr marL="609600" indent="-609600"/>
            <a:r>
              <a:rPr lang="tr-TR" sz="2800" dirty="0" smtClean="0"/>
              <a:t>Tek kutuplu uzuv derivasyonları ne anlama gelir? Cephe düzleminde artırılmış tek kutuplu derivasyon vektörlerini gösteren şemayı çiziniz.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26876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8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EKG üzerine bir aktif çalışma – 2</a:t>
            </a:r>
            <a:endParaRPr lang="en-US" dirty="0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tr-TR" sz="2400" dirty="0" smtClean="0"/>
              <a:t>Bir EKG kuvvetlendiricsinin farksal kazancı 1000 ve ortak işaret bastırma oranı </a:t>
            </a:r>
            <a:r>
              <a:rPr lang="en-US" sz="2400" dirty="0" smtClean="0"/>
              <a:t>80 dB</a:t>
            </a:r>
            <a:r>
              <a:rPr lang="tr-TR" sz="2400" dirty="0" smtClean="0"/>
              <a:t>’dir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609600" indent="-609600">
              <a:lnSpc>
                <a:spcPct val="90000"/>
              </a:lnSpc>
            </a:pPr>
            <a:r>
              <a:rPr lang="tr-TR" sz="2400" dirty="0" smtClean="0"/>
              <a:t>Kuvvetlendiricin herbir girişi ile toprak arasındaki direnç </a:t>
            </a:r>
            <a:r>
              <a:rPr lang="en-US" sz="2400" dirty="0" smtClean="0"/>
              <a:t>2 </a:t>
            </a:r>
            <a:r>
              <a:rPr lang="en-US" sz="2400" dirty="0"/>
              <a:t>M</a:t>
            </a:r>
            <a:r>
              <a:rPr lang="en-US" sz="2400" dirty="0">
                <a:sym typeface="Symbol" pitchFamily="18" charset="2"/>
              </a:rPr>
              <a:t></a:t>
            </a:r>
            <a:r>
              <a:rPr lang="tr-TR" sz="2400" dirty="0" smtClean="0"/>
              <a:t> ve toprak elektrodunun direnci </a:t>
            </a:r>
            <a:r>
              <a:rPr lang="en-US" sz="2400" dirty="0"/>
              <a:t>40 k</a:t>
            </a:r>
            <a:r>
              <a:rPr lang="en-US" sz="2400" dirty="0" smtClean="0">
                <a:sym typeface="Symbol" pitchFamily="18" charset="2"/>
              </a:rPr>
              <a:t></a:t>
            </a:r>
            <a:r>
              <a:rPr lang="tr-TR" sz="2400" dirty="0" smtClean="0">
                <a:sym typeface="Symbol" pitchFamily="18" charset="2"/>
              </a:rPr>
              <a:t>’dur. Vücuttan akan kaçak akım (50 Hz de) </a:t>
            </a:r>
            <a:r>
              <a:rPr lang="en-US" sz="2400" dirty="0"/>
              <a:t>1 </a:t>
            </a:r>
            <a:r>
              <a:rPr lang="en-US" sz="2400" dirty="0">
                <a:sym typeface="Symbol" pitchFamily="18" charset="2"/>
              </a:rPr>
              <a:t></a:t>
            </a:r>
            <a:r>
              <a:rPr lang="en-US" sz="2400" dirty="0" smtClean="0"/>
              <a:t>A</a:t>
            </a:r>
            <a:r>
              <a:rPr lang="tr-TR" sz="2400" dirty="0" smtClean="0"/>
              <a:t> dir.</a:t>
            </a:r>
            <a:endParaRPr lang="en-US" sz="2400" dirty="0"/>
          </a:p>
          <a:p>
            <a:pPr marL="990600" lvl="1" indent="-533400">
              <a:lnSpc>
                <a:spcPct val="90000"/>
              </a:lnSpc>
            </a:pPr>
            <a:r>
              <a:rPr lang="tr-TR" sz="2000" dirty="0" smtClean="0"/>
              <a:t>Tüm elektrot empedanslarının aynı olduğunu varsayarak çıkışta oluşacak gerilimi hesaplayınız.</a:t>
            </a:r>
            <a:endParaRPr lang="en-US" sz="2000" dirty="0"/>
          </a:p>
          <a:p>
            <a:pPr marL="990600" lvl="1" indent="-533400">
              <a:lnSpc>
                <a:spcPct val="90000"/>
              </a:lnSpc>
            </a:pPr>
            <a:r>
              <a:rPr lang="tr-TR" sz="2000" dirty="0" smtClean="0"/>
              <a:t>İki kutuplu (bipolar) EKG ölçmesi sırasında elektrot empedansları arasında </a:t>
            </a:r>
            <a:r>
              <a:rPr lang="en-US" sz="2000" dirty="0"/>
              <a:t>10 k</a:t>
            </a:r>
            <a:r>
              <a:rPr lang="en-US" sz="2000" dirty="0">
                <a:sym typeface="Symbol" pitchFamily="18" charset="2"/>
              </a:rPr>
              <a:t></a:t>
            </a:r>
            <a:r>
              <a:rPr lang="en-US" sz="2000" dirty="0"/>
              <a:t> </a:t>
            </a:r>
            <a:r>
              <a:rPr lang="tr-TR" sz="2000" dirty="0" smtClean="0"/>
              <a:t>luk bir fak olması durumunda oluşacak çıkış gerilimini hesaplayınız.</a:t>
            </a:r>
          </a:p>
          <a:p>
            <a:pPr marL="990600" lvl="1" indent="-533400">
              <a:lnSpc>
                <a:spcPct val="90000"/>
              </a:lnSpc>
            </a:pPr>
            <a:r>
              <a:rPr lang="tr-TR" sz="2000" dirty="0" smtClean="0"/>
              <a:t>Giriş empedanslarının </a:t>
            </a:r>
            <a:r>
              <a:rPr lang="en-US" sz="2000" dirty="0"/>
              <a:t>%</a:t>
            </a:r>
            <a:r>
              <a:rPr lang="en-US" sz="2000" dirty="0" smtClean="0"/>
              <a:t>10</a:t>
            </a:r>
            <a:r>
              <a:rPr lang="tr-TR" sz="2000" dirty="0" smtClean="0"/>
              <a:t>’luk toleransları olması durumunda çıkışta oluşacak gerilimin büyüklüğünün sınırlarını bulunuz.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26876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72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Elekrokardiyoğrafide sık rastlanan sorunlar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40768"/>
            <a:ext cx="7772400" cy="5212432"/>
          </a:xfrm>
        </p:spPr>
        <p:txBody>
          <a:bodyPr>
            <a:normAutofit/>
          </a:bodyPr>
          <a:lstStyle/>
          <a:p>
            <a:r>
              <a:rPr lang="tr-TR" dirty="0" smtClean="0">
                <a:cs typeface="Times New Roman" pitchFamily="18" charset="0"/>
              </a:rPr>
              <a:t>İşarette bozulma</a:t>
            </a:r>
            <a:endParaRPr lang="en-US" dirty="0">
              <a:cs typeface="Times New Roman" pitchFamily="18" charset="0"/>
            </a:endParaRPr>
          </a:p>
          <a:p>
            <a:pPr lvl="1"/>
            <a:r>
              <a:rPr lang="en-US" dirty="0" err="1" smtClean="0"/>
              <a:t>Fre</a:t>
            </a:r>
            <a:r>
              <a:rPr lang="tr-TR" dirty="0" smtClean="0"/>
              <a:t>kans bozulması</a:t>
            </a:r>
            <a:endParaRPr lang="en-US" dirty="0"/>
          </a:p>
          <a:p>
            <a:pPr lvl="1"/>
            <a:r>
              <a:rPr lang="tr-TR" dirty="0" smtClean="0">
                <a:cs typeface="Times New Roman" pitchFamily="18" charset="0"/>
              </a:rPr>
              <a:t>Doyum ve kesim bozulması</a:t>
            </a:r>
            <a:endParaRPr lang="en-US" dirty="0">
              <a:cs typeface="Times New Roman" pitchFamily="18" charset="0"/>
            </a:endParaRPr>
          </a:p>
          <a:p>
            <a:r>
              <a:rPr lang="tr-TR" dirty="0" smtClean="0">
                <a:cs typeface="Times New Roman" pitchFamily="18" charset="0"/>
              </a:rPr>
              <a:t>Toprak çevrimleri</a:t>
            </a:r>
            <a:endParaRPr lang="en-US" dirty="0">
              <a:cs typeface="Times New Roman" pitchFamily="18" charset="0"/>
            </a:endParaRPr>
          </a:p>
          <a:p>
            <a:r>
              <a:rPr lang="tr-TR" dirty="0" smtClean="0">
                <a:cs typeface="Times New Roman" pitchFamily="18" charset="0"/>
              </a:rPr>
              <a:t>Açık derivasyon telleri</a:t>
            </a:r>
            <a:endParaRPr lang="en-US" dirty="0">
              <a:cs typeface="Times New Roman" pitchFamily="18" charset="0"/>
            </a:endParaRPr>
          </a:p>
          <a:p>
            <a:r>
              <a:rPr lang="tr-TR" dirty="0" smtClean="0">
                <a:cs typeface="Times New Roman" pitchFamily="18" charset="0"/>
              </a:rPr>
              <a:t>Yüksek elektriksel geçici rejimlerden kaynaklanan etkiler</a:t>
            </a:r>
            <a:endParaRPr lang="en-US" dirty="0">
              <a:cs typeface="Times New Roman" pitchFamily="18" charset="0"/>
            </a:endParaRPr>
          </a:p>
          <a:p>
            <a:r>
              <a:rPr lang="tr-TR" dirty="0" smtClean="0">
                <a:cs typeface="Times New Roman" pitchFamily="18" charset="0"/>
              </a:rPr>
              <a:t>İşaret girişimleri</a:t>
            </a:r>
            <a:endParaRPr lang="en-US" dirty="0">
              <a:cs typeface="Times New Roman" pitchFamily="18" charset="0"/>
            </a:endParaRPr>
          </a:p>
          <a:p>
            <a:pPr lvl="1"/>
            <a:r>
              <a:rPr lang="tr-TR" dirty="0" smtClean="0">
                <a:cs typeface="Times New Roman" pitchFamily="18" charset="0"/>
              </a:rPr>
              <a:t>Elektrikli aletlerden girişim</a:t>
            </a:r>
            <a:endParaRPr lang="en-US" dirty="0">
              <a:cs typeface="Times New Roman" pitchFamily="18" charset="0"/>
            </a:endParaRPr>
          </a:p>
          <a:p>
            <a:pPr lvl="1"/>
            <a:r>
              <a:rPr lang="tr-TR" dirty="0" smtClean="0">
                <a:cs typeface="Times New Roman" pitchFamily="18" charset="0"/>
              </a:rPr>
              <a:t>Diğer biyolojik işaretlerden girişim</a:t>
            </a:r>
            <a:endParaRPr lang="en-US" dirty="0"/>
          </a:p>
          <a:p>
            <a:pPr lvl="1"/>
            <a:r>
              <a:rPr lang="en-US" dirty="0" err="1" smtClean="0">
                <a:cs typeface="Times New Roman" pitchFamily="18" charset="0"/>
              </a:rPr>
              <a:t>Ele</a:t>
            </a:r>
            <a:r>
              <a:rPr lang="tr-TR" dirty="0" smtClean="0">
                <a:cs typeface="Times New Roman" pitchFamily="18" charset="0"/>
              </a:rPr>
              <a:t>k</a:t>
            </a:r>
            <a:r>
              <a:rPr lang="en-US" dirty="0" err="1" smtClean="0">
                <a:cs typeface="Times New Roman" pitchFamily="18" charset="0"/>
              </a:rPr>
              <a:t>troman</a:t>
            </a:r>
            <a:r>
              <a:rPr lang="tr-TR" dirty="0" smtClean="0">
                <a:cs typeface="Times New Roman" pitchFamily="18" charset="0"/>
              </a:rPr>
              <a:t>y</a:t>
            </a:r>
            <a:r>
              <a:rPr lang="en-US" dirty="0" err="1" smtClean="0">
                <a:cs typeface="Times New Roman" pitchFamily="18" charset="0"/>
              </a:rPr>
              <a:t>eti</a:t>
            </a:r>
            <a:r>
              <a:rPr lang="tr-TR" dirty="0" smtClean="0">
                <a:cs typeface="Times New Roman" pitchFamily="18" charset="0"/>
              </a:rPr>
              <a:t>k girişim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26876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90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utoUpdateAnimBg="0"/>
      <p:bldP spid="209923" grpId="0" build="p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0946" name="Object 2"/>
          <p:cNvGraphicFramePr>
            <a:graphicFrameLocks noChangeAspect="1"/>
          </p:cNvGraphicFramePr>
          <p:nvPr/>
        </p:nvGraphicFramePr>
        <p:xfrm>
          <a:off x="304800" y="0"/>
          <a:ext cx="564673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" name="Clip" r:id="rId3" imgW="7160559" imgH="9426790" progId="MS_ClipArt_Gallery.2">
                  <p:embed/>
                </p:oleObj>
              </mc:Choice>
              <mc:Fallback>
                <p:oleObj name="Clip" r:id="rId3" imgW="7160559" imgH="942679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7777"/>
                      <a:stretch>
                        <a:fillRect/>
                      </a:stretch>
                    </p:blipFill>
                    <p:spPr bwMode="auto">
                      <a:xfrm>
                        <a:off x="304800" y="0"/>
                        <a:ext cx="5646738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4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0" y="685800"/>
            <a:ext cx="25908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</a:t>
            </a:r>
            <a:r>
              <a:rPr lang="tr-TR" sz="3600" dirty="0" smtClean="0"/>
              <a:t>orunların özeti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25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970" name="Object 2"/>
          <p:cNvGraphicFramePr>
            <a:graphicFrameLocks noChangeAspect="1"/>
          </p:cNvGraphicFramePr>
          <p:nvPr/>
        </p:nvGraphicFramePr>
        <p:xfrm>
          <a:off x="0" y="0"/>
          <a:ext cx="58039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Clip" r:id="rId5" imgW="2182310" imgH="2580127" progId="MS_ClipArt_Gallery.2">
                  <p:embed/>
                </p:oleObj>
              </mc:Choice>
              <mc:Fallback>
                <p:oleObj name="Clip" r:id="rId5" imgW="2182310" imgH="258012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8039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7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0" y="0"/>
            <a:ext cx="3048000" cy="1143000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/>
              <a:t>Frekans</a:t>
            </a:r>
            <a:r>
              <a:rPr lang="en-US" sz="3600" dirty="0" smtClean="0"/>
              <a:t> </a:t>
            </a:r>
            <a:r>
              <a:rPr lang="en-US" sz="3600" dirty="0" err="1" smtClean="0"/>
              <a:t>bozulması</a:t>
            </a:r>
            <a:endParaRPr lang="en-US" sz="3600" dirty="0" smtClean="0"/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5638800" y="1336675"/>
            <a:ext cx="35052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200" dirty="0">
                <a:cs typeface="Times New Roman" pitchFamily="18" charset="0"/>
              </a:rPr>
              <a:t>The high f components of the signal are attenuated yielding a rounding of sharp edges and dropping in the R-wave magnitude. This is a distortion in the signal due to high f limitation.</a:t>
            </a: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5486400" y="4473694"/>
            <a:ext cx="3657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200" dirty="0">
                <a:cs typeface="Times New Roman" pitchFamily="18" charset="0"/>
              </a:rPr>
              <a:t>A distortion due to low f limitation. The signal looks like a differentiated one and the stable baseline needed for the clinical ECG is </a:t>
            </a:r>
            <a:r>
              <a:rPr lang="en-US" sz="2200" dirty="0" smtClean="0">
                <a:cs typeface="Times New Roman" pitchFamily="18" charset="0"/>
              </a:rPr>
              <a:t>lost</a:t>
            </a:r>
            <a:endParaRPr lang="en-US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55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119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1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1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1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1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autoUpdateAnimBg="0"/>
      <p:bldP spid="211972" grpId="0" build="p" autoUpdateAnimBg="0"/>
      <p:bldP spid="211973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9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083953"/>
              </p:ext>
            </p:extLst>
          </p:nvPr>
        </p:nvGraphicFramePr>
        <p:xfrm>
          <a:off x="251520" y="1139921"/>
          <a:ext cx="8676456" cy="5457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Clip" r:id="rId3" imgW="4218922" imgH="2621466" progId="MS_ClipArt_Gallery.2">
                  <p:embed/>
                </p:oleObj>
              </mc:Choice>
              <mc:Fallback>
                <p:oleObj name="Clip" r:id="rId3" imgW="4218922" imgH="262146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42"/>
                      <a:stretch>
                        <a:fillRect/>
                      </a:stretch>
                    </p:blipFill>
                    <p:spPr bwMode="auto">
                      <a:xfrm>
                        <a:off x="251520" y="1139921"/>
                        <a:ext cx="8676456" cy="54574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29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 err="1" smtClean="0"/>
              <a:t>Doyum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kesim</a:t>
            </a:r>
            <a:r>
              <a:rPr lang="en-US" sz="3600" dirty="0" smtClean="0"/>
              <a:t> </a:t>
            </a:r>
            <a:r>
              <a:rPr lang="en-US" sz="3600" dirty="0" err="1" smtClean="0"/>
              <a:t>bozulması</a:t>
            </a:r>
            <a:endParaRPr lang="en-US" sz="3600" dirty="0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98072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5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018" name="Object 2"/>
          <p:cNvGraphicFramePr>
            <a:graphicFrameLocks noChangeAspect="1"/>
          </p:cNvGraphicFramePr>
          <p:nvPr/>
        </p:nvGraphicFramePr>
        <p:xfrm>
          <a:off x="382588" y="0"/>
          <a:ext cx="411162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8" name="Clip" r:id="rId3" imgW="1209616" imgH="2019621" progId="MS_ClipArt_Gallery.2">
                  <p:embed/>
                </p:oleObj>
              </mc:Choice>
              <mc:Fallback>
                <p:oleObj name="Clip" r:id="rId3" imgW="1209616" imgH="201962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0"/>
                        <a:ext cx="411162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419600" y="3276600"/>
            <a:ext cx="4184848" cy="2096616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Toprak</a:t>
            </a:r>
            <a:r>
              <a:rPr lang="en-US" sz="3600" dirty="0" smtClean="0"/>
              <a:t> </a:t>
            </a:r>
            <a:r>
              <a:rPr lang="en-US" sz="3600" dirty="0" err="1" smtClean="0"/>
              <a:t>çevrimleri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tr-TR" sz="3600" dirty="0" smtClean="0"/>
              <a:t>ve önlenmesi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03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Artifacts</a:t>
            </a: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5181600" y="1556792"/>
            <a:ext cx="385489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/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Effect of a voltage transient on an ECG recorded on an electrocardiograph in which the transient causes the amplifier to </a:t>
            </a:r>
            <a:r>
              <a:rPr lang="en-US" sz="2000" i="1" u="sng" dirty="0">
                <a:solidFill>
                  <a:schemeClr val="tx1"/>
                </a:solidFill>
                <a:cs typeface="Times New Roman" pitchFamily="18" charset="0"/>
              </a:rPr>
              <a:t>saturate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, and a finite period of time is required for the charge to bleed off enough to bring the ECG back into the amplifier</a:t>
            </a:r>
            <a:r>
              <a:rPr lang="en-US" sz="2000" dirty="0">
                <a:solidFill>
                  <a:schemeClr val="tx1"/>
                </a:solidFill>
                <a:latin typeface="Times New Roman"/>
                <a:cs typeface="Times New Roman" pitchFamily="18" charset="0"/>
              </a:rPr>
              <a:t>’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s active region of operation. This is followed by a </a:t>
            </a:r>
            <a:r>
              <a:rPr lang="en-US" sz="2000" i="1" u="sng" dirty="0">
                <a:solidFill>
                  <a:schemeClr val="tx1"/>
                </a:solidFill>
                <a:cs typeface="Times New Roman" pitchFamily="18" charset="0"/>
              </a:rPr>
              <a:t>first-order recovery of the system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</p:txBody>
      </p:sp>
      <p:pic>
        <p:nvPicPr>
          <p:cNvPr id="103428" name="Picture 4" descr="Fig 06-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412750"/>
            <a:ext cx="6399212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77838" y="2524125"/>
            <a:ext cx="3675062" cy="3476625"/>
          </a:xfrm>
          <a:noFill/>
          <a:ln/>
        </p:spPr>
        <p:txBody>
          <a:bodyPr>
            <a:normAutofit fontScale="92500" lnSpcReduction="10000"/>
          </a:bodyPr>
          <a:lstStyle/>
          <a:p>
            <a:r>
              <a:rPr lang="en-US" sz="2000"/>
              <a:t>Unwanted voltage transients</a:t>
            </a:r>
          </a:p>
          <a:p>
            <a:pPr lvl="1"/>
            <a:r>
              <a:rPr lang="en-US" sz="2000"/>
              <a:t>Patient movement</a:t>
            </a:r>
          </a:p>
          <a:p>
            <a:pPr lvl="1"/>
            <a:r>
              <a:rPr lang="en-US" sz="2000"/>
              <a:t>Electrical stimulation signals, like defibrillation</a:t>
            </a:r>
          </a:p>
          <a:p>
            <a:r>
              <a:rPr lang="en-US" sz="2000"/>
              <a:t>Amplifier saturates</a:t>
            </a:r>
          </a:p>
          <a:p>
            <a:r>
              <a:rPr lang="en-US" sz="2000"/>
              <a:t>First-order recovery to baseline</a:t>
            </a:r>
          </a:p>
          <a:p>
            <a:pPr lvl="1"/>
            <a:r>
              <a:rPr lang="en-US" sz="2000"/>
              <a:t>Recovery time set by </a:t>
            </a:r>
            <a:r>
              <a:rPr lang="en-US" sz="2000" u="sng"/>
              <a:t>low-frequency corner</a:t>
            </a:r>
            <a:r>
              <a:rPr lang="en-US" sz="2000"/>
              <a:t> of the bandpass amplifier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47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cs typeface="Times New Roman" pitchFamily="18" charset="0"/>
              </a:rPr>
              <a:t>Elektr</a:t>
            </a:r>
            <a:r>
              <a:rPr lang="tr-TR" sz="4000" dirty="0" smtClean="0">
                <a:cs typeface="Times New Roman" pitchFamily="18" charset="0"/>
              </a:rPr>
              <a:t>ikli aletlerden girişim</a:t>
            </a:r>
            <a:endParaRPr lang="en-US" sz="4000" dirty="0">
              <a:cs typeface="Times New Roman" pitchFamily="18" charset="0"/>
            </a:endParaRPr>
          </a:p>
        </p:txBody>
      </p:sp>
      <p:pic>
        <p:nvPicPr>
          <p:cNvPr id="186371" name="Picture 3" descr="Fig6-9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64"/>
          <a:stretch>
            <a:fillRect/>
          </a:stretch>
        </p:blipFill>
        <p:spPr bwMode="auto">
          <a:xfrm>
            <a:off x="323850" y="2708275"/>
            <a:ext cx="8351838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1692275" y="4292600"/>
            <a:ext cx="60179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cs typeface="Times New Roman" pitchFamily="18" charset="0"/>
              </a:rPr>
              <a:t>  </a:t>
            </a:r>
            <a:r>
              <a:rPr lang="en-US" dirty="0" smtClean="0">
                <a:cs typeface="Times New Roman" pitchFamily="18" charset="0"/>
              </a:rPr>
              <a:t>EKG </a:t>
            </a:r>
            <a:r>
              <a:rPr lang="tr-TR" dirty="0" smtClean="0">
                <a:cs typeface="Times New Roman" pitchFamily="18" charset="0"/>
              </a:rPr>
              <a:t>üzerinde 5</a:t>
            </a:r>
            <a:r>
              <a:rPr lang="en-US" dirty="0" smtClean="0">
                <a:cs typeface="Times New Roman" pitchFamily="18" charset="0"/>
              </a:rPr>
              <a:t>0-Hz </a:t>
            </a:r>
            <a:r>
              <a:rPr lang="tr-TR" dirty="0" smtClean="0">
                <a:cs typeface="Times New Roman" pitchFamily="18" charset="0"/>
              </a:rPr>
              <a:t>güç şebekesinin girişimi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3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AC işaretlere e</a:t>
            </a:r>
            <a:r>
              <a:rPr lang="en-US" sz="4000" dirty="0" smtClean="0"/>
              <a:t>le</a:t>
            </a:r>
            <a:r>
              <a:rPr lang="tr-TR" sz="4000" dirty="0" smtClean="0"/>
              <a:t>k</a:t>
            </a:r>
            <a:r>
              <a:rPr lang="en-US" sz="4000" dirty="0" err="1" smtClean="0"/>
              <a:t>trostati</a:t>
            </a:r>
            <a:r>
              <a:rPr lang="tr-TR" sz="4000" dirty="0" smtClean="0"/>
              <a:t>k ve </a:t>
            </a:r>
            <a:r>
              <a:rPr lang="en-US" sz="4000" dirty="0" err="1" smtClean="0"/>
              <a:t>ele</a:t>
            </a:r>
            <a:r>
              <a:rPr lang="tr-TR" sz="4000" dirty="0" smtClean="0"/>
              <a:t>k</a:t>
            </a:r>
            <a:r>
              <a:rPr lang="en-US" sz="4000" dirty="0" err="1" smtClean="0"/>
              <a:t>troman</a:t>
            </a:r>
            <a:r>
              <a:rPr lang="tr-TR" sz="4000" dirty="0" smtClean="0"/>
              <a:t>y</a:t>
            </a:r>
            <a:r>
              <a:rPr lang="en-US" sz="4000" dirty="0" err="1" smtClean="0"/>
              <a:t>eti</a:t>
            </a:r>
            <a:r>
              <a:rPr lang="tr-TR" sz="4000" dirty="0" smtClean="0"/>
              <a:t>k kuplaj</a:t>
            </a:r>
            <a:endParaRPr lang="en-US" sz="4000" dirty="0"/>
          </a:p>
        </p:txBody>
      </p:sp>
      <p:pic>
        <p:nvPicPr>
          <p:cNvPr id="357379" name="Picture 3" descr="Khandpur 4-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2138363"/>
            <a:ext cx="7162800" cy="3806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88031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58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7837487" cy="396875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>
                <a:solidFill>
                  <a:srgbClr val="3333FF"/>
                </a:solidFill>
                <a:cs typeface="Times New Roman" pitchFamily="18" charset="0"/>
              </a:rPr>
              <a:t>Basitleştirilmiş bir Elektrokardiografi Kayıt Sistemi</a:t>
            </a:r>
            <a:endParaRPr lang="en-US" sz="2400" b="1" dirty="0">
              <a:solidFill>
                <a:srgbClr val="3333FF"/>
              </a:solidFill>
              <a:cs typeface="Times New Roman" pitchFamily="18" charset="0"/>
            </a:endParaRP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788988" y="768350"/>
            <a:ext cx="6564312" cy="5002213"/>
            <a:chOff x="777" y="297"/>
            <a:chExt cx="3669" cy="3057"/>
          </a:xfrm>
        </p:grpSpPr>
        <p:sp>
          <p:nvSpPr>
            <p:cNvPr id="24580" name="Freeform 4"/>
            <p:cNvSpPr>
              <a:spLocks/>
            </p:cNvSpPr>
            <p:nvPr/>
          </p:nvSpPr>
          <p:spPr bwMode="auto">
            <a:xfrm>
              <a:off x="777" y="672"/>
              <a:ext cx="985" cy="2522"/>
            </a:xfrm>
            <a:custGeom>
              <a:avLst/>
              <a:gdLst>
                <a:gd name="T0" fmla="*/ 564 w 985"/>
                <a:gd name="T1" fmla="*/ 60 h 2522"/>
                <a:gd name="T2" fmla="*/ 730 w 985"/>
                <a:gd name="T3" fmla="*/ 153 h 2522"/>
                <a:gd name="T4" fmla="*/ 811 w 985"/>
                <a:gd name="T5" fmla="*/ 204 h 2522"/>
                <a:gd name="T6" fmla="*/ 895 w 985"/>
                <a:gd name="T7" fmla="*/ 409 h 2522"/>
                <a:gd name="T8" fmla="*/ 940 w 985"/>
                <a:gd name="T9" fmla="*/ 697 h 2522"/>
                <a:gd name="T10" fmla="*/ 976 w 985"/>
                <a:gd name="T11" fmla="*/ 1072 h 2522"/>
                <a:gd name="T12" fmla="*/ 982 w 985"/>
                <a:gd name="T13" fmla="*/ 1261 h 2522"/>
                <a:gd name="T14" fmla="*/ 922 w 985"/>
                <a:gd name="T15" fmla="*/ 1363 h 2522"/>
                <a:gd name="T16" fmla="*/ 901 w 985"/>
                <a:gd name="T17" fmla="*/ 1366 h 2522"/>
                <a:gd name="T18" fmla="*/ 919 w 985"/>
                <a:gd name="T19" fmla="*/ 1288 h 2522"/>
                <a:gd name="T20" fmla="*/ 889 w 985"/>
                <a:gd name="T21" fmla="*/ 1297 h 2522"/>
                <a:gd name="T22" fmla="*/ 856 w 985"/>
                <a:gd name="T23" fmla="*/ 1312 h 2522"/>
                <a:gd name="T24" fmla="*/ 868 w 985"/>
                <a:gd name="T25" fmla="*/ 1225 h 2522"/>
                <a:gd name="T26" fmla="*/ 898 w 985"/>
                <a:gd name="T27" fmla="*/ 1081 h 2522"/>
                <a:gd name="T28" fmla="*/ 835 w 985"/>
                <a:gd name="T29" fmla="*/ 811 h 2522"/>
                <a:gd name="T30" fmla="*/ 808 w 985"/>
                <a:gd name="T31" fmla="*/ 688 h 2522"/>
                <a:gd name="T32" fmla="*/ 757 w 985"/>
                <a:gd name="T33" fmla="*/ 562 h 2522"/>
                <a:gd name="T34" fmla="*/ 721 w 985"/>
                <a:gd name="T35" fmla="*/ 805 h 2522"/>
                <a:gd name="T36" fmla="*/ 766 w 985"/>
                <a:gd name="T37" fmla="*/ 1117 h 2522"/>
                <a:gd name="T38" fmla="*/ 748 w 985"/>
                <a:gd name="T39" fmla="*/ 1636 h 2522"/>
                <a:gd name="T40" fmla="*/ 769 w 985"/>
                <a:gd name="T41" fmla="*/ 1897 h 2522"/>
                <a:gd name="T42" fmla="*/ 745 w 985"/>
                <a:gd name="T43" fmla="*/ 2234 h 2522"/>
                <a:gd name="T44" fmla="*/ 790 w 985"/>
                <a:gd name="T45" fmla="*/ 2369 h 2522"/>
                <a:gd name="T46" fmla="*/ 832 w 985"/>
                <a:gd name="T47" fmla="*/ 2447 h 2522"/>
                <a:gd name="T48" fmla="*/ 784 w 985"/>
                <a:gd name="T49" fmla="*/ 2519 h 2522"/>
                <a:gd name="T50" fmla="*/ 715 w 985"/>
                <a:gd name="T51" fmla="*/ 2465 h 2522"/>
                <a:gd name="T52" fmla="*/ 664 w 985"/>
                <a:gd name="T53" fmla="*/ 2375 h 2522"/>
                <a:gd name="T54" fmla="*/ 649 w 985"/>
                <a:gd name="T55" fmla="*/ 2306 h 2522"/>
                <a:gd name="T56" fmla="*/ 658 w 985"/>
                <a:gd name="T57" fmla="*/ 2135 h 2522"/>
                <a:gd name="T58" fmla="*/ 582 w 985"/>
                <a:gd name="T59" fmla="*/ 1789 h 2522"/>
                <a:gd name="T60" fmla="*/ 537 w 985"/>
                <a:gd name="T61" fmla="*/ 1510 h 2522"/>
                <a:gd name="T62" fmla="*/ 447 w 985"/>
                <a:gd name="T63" fmla="*/ 1510 h 2522"/>
                <a:gd name="T64" fmla="*/ 402 w 985"/>
                <a:gd name="T65" fmla="*/ 1789 h 2522"/>
                <a:gd name="T66" fmla="*/ 327 w 985"/>
                <a:gd name="T67" fmla="*/ 2135 h 2522"/>
                <a:gd name="T68" fmla="*/ 336 w 985"/>
                <a:gd name="T69" fmla="*/ 2306 h 2522"/>
                <a:gd name="T70" fmla="*/ 321 w 985"/>
                <a:gd name="T71" fmla="*/ 2375 h 2522"/>
                <a:gd name="T72" fmla="*/ 270 w 985"/>
                <a:gd name="T73" fmla="*/ 2465 h 2522"/>
                <a:gd name="T74" fmla="*/ 201 w 985"/>
                <a:gd name="T75" fmla="*/ 2519 h 2522"/>
                <a:gd name="T76" fmla="*/ 153 w 985"/>
                <a:gd name="T77" fmla="*/ 2447 h 2522"/>
                <a:gd name="T78" fmla="*/ 195 w 985"/>
                <a:gd name="T79" fmla="*/ 2369 h 2522"/>
                <a:gd name="T80" fmla="*/ 240 w 985"/>
                <a:gd name="T81" fmla="*/ 2234 h 2522"/>
                <a:gd name="T82" fmla="*/ 216 w 985"/>
                <a:gd name="T83" fmla="*/ 1897 h 2522"/>
                <a:gd name="T84" fmla="*/ 237 w 985"/>
                <a:gd name="T85" fmla="*/ 1636 h 2522"/>
                <a:gd name="T86" fmla="*/ 219 w 985"/>
                <a:gd name="T87" fmla="*/ 1117 h 2522"/>
                <a:gd name="T88" fmla="*/ 264 w 985"/>
                <a:gd name="T89" fmla="*/ 805 h 2522"/>
                <a:gd name="T90" fmla="*/ 228 w 985"/>
                <a:gd name="T91" fmla="*/ 562 h 2522"/>
                <a:gd name="T92" fmla="*/ 177 w 985"/>
                <a:gd name="T93" fmla="*/ 688 h 2522"/>
                <a:gd name="T94" fmla="*/ 150 w 985"/>
                <a:gd name="T95" fmla="*/ 811 h 2522"/>
                <a:gd name="T96" fmla="*/ 87 w 985"/>
                <a:gd name="T97" fmla="*/ 1081 h 2522"/>
                <a:gd name="T98" fmla="*/ 117 w 985"/>
                <a:gd name="T99" fmla="*/ 1225 h 2522"/>
                <a:gd name="T100" fmla="*/ 129 w 985"/>
                <a:gd name="T101" fmla="*/ 1312 h 2522"/>
                <a:gd name="T102" fmla="*/ 96 w 985"/>
                <a:gd name="T103" fmla="*/ 1297 h 2522"/>
                <a:gd name="T104" fmla="*/ 66 w 985"/>
                <a:gd name="T105" fmla="*/ 1288 h 2522"/>
                <a:gd name="T106" fmla="*/ 84 w 985"/>
                <a:gd name="T107" fmla="*/ 1366 h 2522"/>
                <a:gd name="T108" fmla="*/ 63 w 985"/>
                <a:gd name="T109" fmla="*/ 1363 h 2522"/>
                <a:gd name="T110" fmla="*/ 3 w 985"/>
                <a:gd name="T111" fmla="*/ 1261 h 2522"/>
                <a:gd name="T112" fmla="*/ 9 w 985"/>
                <a:gd name="T113" fmla="*/ 1072 h 2522"/>
                <a:gd name="T114" fmla="*/ 45 w 985"/>
                <a:gd name="T115" fmla="*/ 697 h 2522"/>
                <a:gd name="T116" fmla="*/ 90 w 985"/>
                <a:gd name="T117" fmla="*/ 409 h 2522"/>
                <a:gd name="T118" fmla="*/ 174 w 985"/>
                <a:gd name="T119" fmla="*/ 204 h 2522"/>
                <a:gd name="T120" fmla="*/ 255 w 985"/>
                <a:gd name="T121" fmla="*/ 153 h 2522"/>
                <a:gd name="T122" fmla="*/ 420 w 985"/>
                <a:gd name="T123" fmla="*/ 60 h 2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5" h="2522">
                  <a:moveTo>
                    <a:pt x="561" y="0"/>
                  </a:moveTo>
                  <a:lnTo>
                    <a:pt x="561" y="0"/>
                  </a:lnTo>
                  <a:lnTo>
                    <a:pt x="561" y="18"/>
                  </a:lnTo>
                  <a:lnTo>
                    <a:pt x="558" y="36"/>
                  </a:lnTo>
                  <a:lnTo>
                    <a:pt x="561" y="51"/>
                  </a:lnTo>
                  <a:lnTo>
                    <a:pt x="564" y="60"/>
                  </a:lnTo>
                  <a:lnTo>
                    <a:pt x="567" y="66"/>
                  </a:lnTo>
                  <a:lnTo>
                    <a:pt x="573" y="75"/>
                  </a:lnTo>
                  <a:lnTo>
                    <a:pt x="585" y="84"/>
                  </a:lnTo>
                  <a:lnTo>
                    <a:pt x="613" y="102"/>
                  </a:lnTo>
                  <a:lnTo>
                    <a:pt x="661" y="126"/>
                  </a:lnTo>
                  <a:lnTo>
                    <a:pt x="730" y="153"/>
                  </a:lnTo>
                  <a:lnTo>
                    <a:pt x="730" y="153"/>
                  </a:lnTo>
                  <a:lnTo>
                    <a:pt x="745" y="153"/>
                  </a:lnTo>
                  <a:lnTo>
                    <a:pt x="760" y="159"/>
                  </a:lnTo>
                  <a:lnTo>
                    <a:pt x="778" y="171"/>
                  </a:lnTo>
                  <a:lnTo>
                    <a:pt x="796" y="183"/>
                  </a:lnTo>
                  <a:lnTo>
                    <a:pt x="811" y="204"/>
                  </a:lnTo>
                  <a:lnTo>
                    <a:pt x="829" y="228"/>
                  </a:lnTo>
                  <a:lnTo>
                    <a:pt x="841" y="261"/>
                  </a:lnTo>
                  <a:lnTo>
                    <a:pt x="856" y="297"/>
                  </a:lnTo>
                  <a:lnTo>
                    <a:pt x="856" y="297"/>
                  </a:lnTo>
                  <a:lnTo>
                    <a:pt x="883" y="369"/>
                  </a:lnTo>
                  <a:lnTo>
                    <a:pt x="895" y="409"/>
                  </a:lnTo>
                  <a:lnTo>
                    <a:pt x="907" y="454"/>
                  </a:lnTo>
                  <a:lnTo>
                    <a:pt x="916" y="505"/>
                  </a:lnTo>
                  <a:lnTo>
                    <a:pt x="925" y="562"/>
                  </a:lnTo>
                  <a:lnTo>
                    <a:pt x="934" y="625"/>
                  </a:lnTo>
                  <a:lnTo>
                    <a:pt x="940" y="697"/>
                  </a:lnTo>
                  <a:lnTo>
                    <a:pt x="940" y="697"/>
                  </a:lnTo>
                  <a:lnTo>
                    <a:pt x="949" y="727"/>
                  </a:lnTo>
                  <a:lnTo>
                    <a:pt x="958" y="763"/>
                  </a:lnTo>
                  <a:lnTo>
                    <a:pt x="964" y="802"/>
                  </a:lnTo>
                  <a:lnTo>
                    <a:pt x="970" y="847"/>
                  </a:lnTo>
                  <a:lnTo>
                    <a:pt x="976" y="952"/>
                  </a:lnTo>
                  <a:lnTo>
                    <a:pt x="976" y="1072"/>
                  </a:lnTo>
                  <a:lnTo>
                    <a:pt x="976" y="1072"/>
                  </a:lnTo>
                  <a:lnTo>
                    <a:pt x="973" y="1120"/>
                  </a:lnTo>
                  <a:lnTo>
                    <a:pt x="979" y="1159"/>
                  </a:lnTo>
                  <a:lnTo>
                    <a:pt x="982" y="1195"/>
                  </a:lnTo>
                  <a:lnTo>
                    <a:pt x="985" y="1228"/>
                  </a:lnTo>
                  <a:lnTo>
                    <a:pt x="982" y="1261"/>
                  </a:lnTo>
                  <a:lnTo>
                    <a:pt x="979" y="1276"/>
                  </a:lnTo>
                  <a:lnTo>
                    <a:pt x="973" y="1291"/>
                  </a:lnTo>
                  <a:lnTo>
                    <a:pt x="967" y="1309"/>
                  </a:lnTo>
                  <a:lnTo>
                    <a:pt x="955" y="1324"/>
                  </a:lnTo>
                  <a:lnTo>
                    <a:pt x="940" y="1345"/>
                  </a:lnTo>
                  <a:lnTo>
                    <a:pt x="922" y="1363"/>
                  </a:lnTo>
                  <a:lnTo>
                    <a:pt x="922" y="1363"/>
                  </a:lnTo>
                  <a:lnTo>
                    <a:pt x="916" y="1369"/>
                  </a:lnTo>
                  <a:lnTo>
                    <a:pt x="910" y="1375"/>
                  </a:lnTo>
                  <a:lnTo>
                    <a:pt x="907" y="1375"/>
                  </a:lnTo>
                  <a:lnTo>
                    <a:pt x="904" y="1372"/>
                  </a:lnTo>
                  <a:lnTo>
                    <a:pt x="901" y="1366"/>
                  </a:lnTo>
                  <a:lnTo>
                    <a:pt x="901" y="1357"/>
                  </a:lnTo>
                  <a:lnTo>
                    <a:pt x="904" y="1345"/>
                  </a:lnTo>
                  <a:lnTo>
                    <a:pt x="907" y="1336"/>
                  </a:lnTo>
                  <a:lnTo>
                    <a:pt x="907" y="1336"/>
                  </a:lnTo>
                  <a:lnTo>
                    <a:pt x="919" y="1300"/>
                  </a:lnTo>
                  <a:lnTo>
                    <a:pt x="919" y="1288"/>
                  </a:lnTo>
                  <a:lnTo>
                    <a:pt x="919" y="1279"/>
                  </a:lnTo>
                  <a:lnTo>
                    <a:pt x="913" y="1267"/>
                  </a:lnTo>
                  <a:lnTo>
                    <a:pt x="904" y="1252"/>
                  </a:lnTo>
                  <a:lnTo>
                    <a:pt x="904" y="1252"/>
                  </a:lnTo>
                  <a:lnTo>
                    <a:pt x="898" y="1279"/>
                  </a:lnTo>
                  <a:lnTo>
                    <a:pt x="889" y="1297"/>
                  </a:lnTo>
                  <a:lnTo>
                    <a:pt x="883" y="1309"/>
                  </a:lnTo>
                  <a:lnTo>
                    <a:pt x="871" y="1315"/>
                  </a:lnTo>
                  <a:lnTo>
                    <a:pt x="871" y="1315"/>
                  </a:lnTo>
                  <a:lnTo>
                    <a:pt x="862" y="1315"/>
                  </a:lnTo>
                  <a:lnTo>
                    <a:pt x="856" y="1315"/>
                  </a:lnTo>
                  <a:lnTo>
                    <a:pt x="856" y="1312"/>
                  </a:lnTo>
                  <a:lnTo>
                    <a:pt x="856" y="1306"/>
                  </a:lnTo>
                  <a:lnTo>
                    <a:pt x="859" y="1291"/>
                  </a:lnTo>
                  <a:lnTo>
                    <a:pt x="862" y="1273"/>
                  </a:lnTo>
                  <a:lnTo>
                    <a:pt x="862" y="1273"/>
                  </a:lnTo>
                  <a:lnTo>
                    <a:pt x="862" y="1249"/>
                  </a:lnTo>
                  <a:lnTo>
                    <a:pt x="868" y="1225"/>
                  </a:lnTo>
                  <a:lnTo>
                    <a:pt x="874" y="1201"/>
                  </a:lnTo>
                  <a:lnTo>
                    <a:pt x="883" y="1174"/>
                  </a:lnTo>
                  <a:lnTo>
                    <a:pt x="883" y="1174"/>
                  </a:lnTo>
                  <a:lnTo>
                    <a:pt x="892" y="1150"/>
                  </a:lnTo>
                  <a:lnTo>
                    <a:pt x="895" y="1120"/>
                  </a:lnTo>
                  <a:lnTo>
                    <a:pt x="898" y="1081"/>
                  </a:lnTo>
                  <a:lnTo>
                    <a:pt x="898" y="1024"/>
                  </a:lnTo>
                  <a:lnTo>
                    <a:pt x="898" y="1024"/>
                  </a:lnTo>
                  <a:lnTo>
                    <a:pt x="889" y="982"/>
                  </a:lnTo>
                  <a:lnTo>
                    <a:pt x="880" y="940"/>
                  </a:lnTo>
                  <a:lnTo>
                    <a:pt x="847" y="850"/>
                  </a:lnTo>
                  <a:lnTo>
                    <a:pt x="835" y="811"/>
                  </a:lnTo>
                  <a:lnTo>
                    <a:pt x="823" y="775"/>
                  </a:lnTo>
                  <a:lnTo>
                    <a:pt x="817" y="745"/>
                  </a:lnTo>
                  <a:lnTo>
                    <a:pt x="817" y="733"/>
                  </a:lnTo>
                  <a:lnTo>
                    <a:pt x="820" y="724"/>
                  </a:lnTo>
                  <a:lnTo>
                    <a:pt x="820" y="724"/>
                  </a:lnTo>
                  <a:lnTo>
                    <a:pt x="808" y="688"/>
                  </a:lnTo>
                  <a:lnTo>
                    <a:pt x="799" y="661"/>
                  </a:lnTo>
                  <a:lnTo>
                    <a:pt x="781" y="616"/>
                  </a:lnTo>
                  <a:lnTo>
                    <a:pt x="766" y="589"/>
                  </a:lnTo>
                  <a:lnTo>
                    <a:pt x="760" y="574"/>
                  </a:lnTo>
                  <a:lnTo>
                    <a:pt x="757" y="562"/>
                  </a:lnTo>
                  <a:lnTo>
                    <a:pt x="757" y="562"/>
                  </a:lnTo>
                  <a:lnTo>
                    <a:pt x="748" y="592"/>
                  </a:lnTo>
                  <a:lnTo>
                    <a:pt x="739" y="619"/>
                  </a:lnTo>
                  <a:lnTo>
                    <a:pt x="727" y="679"/>
                  </a:lnTo>
                  <a:lnTo>
                    <a:pt x="721" y="742"/>
                  </a:lnTo>
                  <a:lnTo>
                    <a:pt x="721" y="805"/>
                  </a:lnTo>
                  <a:lnTo>
                    <a:pt x="721" y="805"/>
                  </a:lnTo>
                  <a:lnTo>
                    <a:pt x="724" y="829"/>
                  </a:lnTo>
                  <a:lnTo>
                    <a:pt x="730" y="859"/>
                  </a:lnTo>
                  <a:lnTo>
                    <a:pt x="745" y="931"/>
                  </a:lnTo>
                  <a:lnTo>
                    <a:pt x="760" y="1021"/>
                  </a:lnTo>
                  <a:lnTo>
                    <a:pt x="766" y="1066"/>
                  </a:lnTo>
                  <a:lnTo>
                    <a:pt x="766" y="1117"/>
                  </a:lnTo>
                  <a:lnTo>
                    <a:pt x="766" y="1117"/>
                  </a:lnTo>
                  <a:lnTo>
                    <a:pt x="766" y="1189"/>
                  </a:lnTo>
                  <a:lnTo>
                    <a:pt x="766" y="1288"/>
                  </a:lnTo>
                  <a:lnTo>
                    <a:pt x="760" y="1432"/>
                  </a:lnTo>
                  <a:lnTo>
                    <a:pt x="748" y="1636"/>
                  </a:lnTo>
                  <a:lnTo>
                    <a:pt x="748" y="1636"/>
                  </a:lnTo>
                  <a:lnTo>
                    <a:pt x="754" y="1675"/>
                  </a:lnTo>
                  <a:lnTo>
                    <a:pt x="760" y="1720"/>
                  </a:lnTo>
                  <a:lnTo>
                    <a:pt x="766" y="1774"/>
                  </a:lnTo>
                  <a:lnTo>
                    <a:pt x="769" y="1843"/>
                  </a:lnTo>
                  <a:lnTo>
                    <a:pt x="769" y="1843"/>
                  </a:lnTo>
                  <a:lnTo>
                    <a:pt x="769" y="1897"/>
                  </a:lnTo>
                  <a:lnTo>
                    <a:pt x="766" y="1964"/>
                  </a:lnTo>
                  <a:lnTo>
                    <a:pt x="763" y="2048"/>
                  </a:lnTo>
                  <a:lnTo>
                    <a:pt x="751" y="2159"/>
                  </a:lnTo>
                  <a:lnTo>
                    <a:pt x="748" y="2213"/>
                  </a:lnTo>
                  <a:lnTo>
                    <a:pt x="748" y="2213"/>
                  </a:lnTo>
                  <a:lnTo>
                    <a:pt x="745" y="2234"/>
                  </a:lnTo>
                  <a:lnTo>
                    <a:pt x="748" y="2255"/>
                  </a:lnTo>
                  <a:lnTo>
                    <a:pt x="751" y="2276"/>
                  </a:lnTo>
                  <a:lnTo>
                    <a:pt x="757" y="2297"/>
                  </a:lnTo>
                  <a:lnTo>
                    <a:pt x="763" y="2318"/>
                  </a:lnTo>
                  <a:lnTo>
                    <a:pt x="775" y="2342"/>
                  </a:lnTo>
                  <a:lnTo>
                    <a:pt x="790" y="2369"/>
                  </a:lnTo>
                  <a:lnTo>
                    <a:pt x="811" y="2396"/>
                  </a:lnTo>
                  <a:lnTo>
                    <a:pt x="811" y="2396"/>
                  </a:lnTo>
                  <a:lnTo>
                    <a:pt x="820" y="2408"/>
                  </a:lnTo>
                  <a:lnTo>
                    <a:pt x="826" y="2423"/>
                  </a:lnTo>
                  <a:lnTo>
                    <a:pt x="832" y="2435"/>
                  </a:lnTo>
                  <a:lnTo>
                    <a:pt x="832" y="2447"/>
                  </a:lnTo>
                  <a:lnTo>
                    <a:pt x="829" y="2459"/>
                  </a:lnTo>
                  <a:lnTo>
                    <a:pt x="820" y="2474"/>
                  </a:lnTo>
                  <a:lnTo>
                    <a:pt x="811" y="2492"/>
                  </a:lnTo>
                  <a:lnTo>
                    <a:pt x="793" y="2510"/>
                  </a:lnTo>
                  <a:lnTo>
                    <a:pt x="793" y="2510"/>
                  </a:lnTo>
                  <a:lnTo>
                    <a:pt x="784" y="2519"/>
                  </a:lnTo>
                  <a:lnTo>
                    <a:pt x="772" y="2522"/>
                  </a:lnTo>
                  <a:lnTo>
                    <a:pt x="760" y="2522"/>
                  </a:lnTo>
                  <a:lnTo>
                    <a:pt x="748" y="2516"/>
                  </a:lnTo>
                  <a:lnTo>
                    <a:pt x="736" y="2504"/>
                  </a:lnTo>
                  <a:lnTo>
                    <a:pt x="724" y="2489"/>
                  </a:lnTo>
                  <a:lnTo>
                    <a:pt x="715" y="2465"/>
                  </a:lnTo>
                  <a:lnTo>
                    <a:pt x="706" y="2438"/>
                  </a:lnTo>
                  <a:lnTo>
                    <a:pt x="706" y="2438"/>
                  </a:lnTo>
                  <a:lnTo>
                    <a:pt x="697" y="2414"/>
                  </a:lnTo>
                  <a:lnTo>
                    <a:pt x="685" y="2396"/>
                  </a:lnTo>
                  <a:lnTo>
                    <a:pt x="673" y="2384"/>
                  </a:lnTo>
                  <a:lnTo>
                    <a:pt x="664" y="2375"/>
                  </a:lnTo>
                  <a:lnTo>
                    <a:pt x="664" y="2375"/>
                  </a:lnTo>
                  <a:lnTo>
                    <a:pt x="652" y="2363"/>
                  </a:lnTo>
                  <a:lnTo>
                    <a:pt x="646" y="2351"/>
                  </a:lnTo>
                  <a:lnTo>
                    <a:pt x="643" y="2339"/>
                  </a:lnTo>
                  <a:lnTo>
                    <a:pt x="643" y="2330"/>
                  </a:lnTo>
                  <a:lnTo>
                    <a:pt x="649" y="2306"/>
                  </a:lnTo>
                  <a:lnTo>
                    <a:pt x="658" y="2282"/>
                  </a:lnTo>
                  <a:lnTo>
                    <a:pt x="658" y="2282"/>
                  </a:lnTo>
                  <a:lnTo>
                    <a:pt x="664" y="2258"/>
                  </a:lnTo>
                  <a:lnTo>
                    <a:pt x="667" y="2228"/>
                  </a:lnTo>
                  <a:lnTo>
                    <a:pt x="664" y="2189"/>
                  </a:lnTo>
                  <a:lnTo>
                    <a:pt x="658" y="2135"/>
                  </a:lnTo>
                  <a:lnTo>
                    <a:pt x="658" y="2135"/>
                  </a:lnTo>
                  <a:lnTo>
                    <a:pt x="631" y="2036"/>
                  </a:lnTo>
                  <a:lnTo>
                    <a:pt x="603" y="1931"/>
                  </a:lnTo>
                  <a:lnTo>
                    <a:pt x="594" y="1879"/>
                  </a:lnTo>
                  <a:lnTo>
                    <a:pt x="585" y="1834"/>
                  </a:lnTo>
                  <a:lnTo>
                    <a:pt x="582" y="1789"/>
                  </a:lnTo>
                  <a:lnTo>
                    <a:pt x="585" y="1771"/>
                  </a:lnTo>
                  <a:lnTo>
                    <a:pt x="585" y="1753"/>
                  </a:lnTo>
                  <a:lnTo>
                    <a:pt x="585" y="1753"/>
                  </a:lnTo>
                  <a:lnTo>
                    <a:pt x="570" y="1699"/>
                  </a:lnTo>
                  <a:lnTo>
                    <a:pt x="558" y="1639"/>
                  </a:lnTo>
                  <a:lnTo>
                    <a:pt x="537" y="1510"/>
                  </a:lnTo>
                  <a:lnTo>
                    <a:pt x="516" y="1372"/>
                  </a:lnTo>
                  <a:lnTo>
                    <a:pt x="492" y="1222"/>
                  </a:lnTo>
                  <a:lnTo>
                    <a:pt x="492" y="1222"/>
                  </a:lnTo>
                  <a:lnTo>
                    <a:pt x="492" y="1222"/>
                  </a:lnTo>
                  <a:lnTo>
                    <a:pt x="468" y="1372"/>
                  </a:lnTo>
                  <a:lnTo>
                    <a:pt x="447" y="1510"/>
                  </a:lnTo>
                  <a:lnTo>
                    <a:pt x="426" y="1639"/>
                  </a:lnTo>
                  <a:lnTo>
                    <a:pt x="414" y="1699"/>
                  </a:lnTo>
                  <a:lnTo>
                    <a:pt x="399" y="1753"/>
                  </a:lnTo>
                  <a:lnTo>
                    <a:pt x="399" y="1753"/>
                  </a:lnTo>
                  <a:lnTo>
                    <a:pt x="399" y="1771"/>
                  </a:lnTo>
                  <a:lnTo>
                    <a:pt x="402" y="1789"/>
                  </a:lnTo>
                  <a:lnTo>
                    <a:pt x="399" y="1834"/>
                  </a:lnTo>
                  <a:lnTo>
                    <a:pt x="390" y="1879"/>
                  </a:lnTo>
                  <a:lnTo>
                    <a:pt x="381" y="1931"/>
                  </a:lnTo>
                  <a:lnTo>
                    <a:pt x="354" y="2036"/>
                  </a:lnTo>
                  <a:lnTo>
                    <a:pt x="327" y="2135"/>
                  </a:lnTo>
                  <a:lnTo>
                    <a:pt x="327" y="2135"/>
                  </a:lnTo>
                  <a:lnTo>
                    <a:pt x="321" y="2189"/>
                  </a:lnTo>
                  <a:lnTo>
                    <a:pt x="318" y="2228"/>
                  </a:lnTo>
                  <a:lnTo>
                    <a:pt x="321" y="2258"/>
                  </a:lnTo>
                  <a:lnTo>
                    <a:pt x="327" y="2282"/>
                  </a:lnTo>
                  <a:lnTo>
                    <a:pt x="327" y="2282"/>
                  </a:lnTo>
                  <a:lnTo>
                    <a:pt x="336" y="2306"/>
                  </a:lnTo>
                  <a:lnTo>
                    <a:pt x="342" y="2330"/>
                  </a:lnTo>
                  <a:lnTo>
                    <a:pt x="342" y="2339"/>
                  </a:lnTo>
                  <a:lnTo>
                    <a:pt x="339" y="2351"/>
                  </a:lnTo>
                  <a:lnTo>
                    <a:pt x="333" y="2363"/>
                  </a:lnTo>
                  <a:lnTo>
                    <a:pt x="321" y="2375"/>
                  </a:lnTo>
                  <a:lnTo>
                    <a:pt x="321" y="2375"/>
                  </a:lnTo>
                  <a:lnTo>
                    <a:pt x="312" y="2384"/>
                  </a:lnTo>
                  <a:lnTo>
                    <a:pt x="300" y="2396"/>
                  </a:lnTo>
                  <a:lnTo>
                    <a:pt x="288" y="2414"/>
                  </a:lnTo>
                  <a:lnTo>
                    <a:pt x="279" y="2438"/>
                  </a:lnTo>
                  <a:lnTo>
                    <a:pt x="279" y="2438"/>
                  </a:lnTo>
                  <a:lnTo>
                    <a:pt x="270" y="2465"/>
                  </a:lnTo>
                  <a:lnTo>
                    <a:pt x="261" y="2489"/>
                  </a:lnTo>
                  <a:lnTo>
                    <a:pt x="249" y="2504"/>
                  </a:lnTo>
                  <a:lnTo>
                    <a:pt x="237" y="2516"/>
                  </a:lnTo>
                  <a:lnTo>
                    <a:pt x="225" y="2522"/>
                  </a:lnTo>
                  <a:lnTo>
                    <a:pt x="213" y="2522"/>
                  </a:lnTo>
                  <a:lnTo>
                    <a:pt x="201" y="2519"/>
                  </a:lnTo>
                  <a:lnTo>
                    <a:pt x="192" y="2510"/>
                  </a:lnTo>
                  <a:lnTo>
                    <a:pt x="192" y="2510"/>
                  </a:lnTo>
                  <a:lnTo>
                    <a:pt x="174" y="2492"/>
                  </a:lnTo>
                  <a:lnTo>
                    <a:pt x="165" y="2474"/>
                  </a:lnTo>
                  <a:lnTo>
                    <a:pt x="156" y="2459"/>
                  </a:lnTo>
                  <a:lnTo>
                    <a:pt x="153" y="2447"/>
                  </a:lnTo>
                  <a:lnTo>
                    <a:pt x="153" y="2435"/>
                  </a:lnTo>
                  <a:lnTo>
                    <a:pt x="159" y="2423"/>
                  </a:lnTo>
                  <a:lnTo>
                    <a:pt x="165" y="2408"/>
                  </a:lnTo>
                  <a:lnTo>
                    <a:pt x="174" y="2396"/>
                  </a:lnTo>
                  <a:lnTo>
                    <a:pt x="174" y="2396"/>
                  </a:lnTo>
                  <a:lnTo>
                    <a:pt x="195" y="2369"/>
                  </a:lnTo>
                  <a:lnTo>
                    <a:pt x="210" y="2342"/>
                  </a:lnTo>
                  <a:lnTo>
                    <a:pt x="222" y="2318"/>
                  </a:lnTo>
                  <a:lnTo>
                    <a:pt x="228" y="2297"/>
                  </a:lnTo>
                  <a:lnTo>
                    <a:pt x="234" y="2276"/>
                  </a:lnTo>
                  <a:lnTo>
                    <a:pt x="237" y="2255"/>
                  </a:lnTo>
                  <a:lnTo>
                    <a:pt x="240" y="2234"/>
                  </a:lnTo>
                  <a:lnTo>
                    <a:pt x="237" y="2213"/>
                  </a:lnTo>
                  <a:lnTo>
                    <a:pt x="234" y="2159"/>
                  </a:lnTo>
                  <a:lnTo>
                    <a:pt x="234" y="2159"/>
                  </a:lnTo>
                  <a:lnTo>
                    <a:pt x="222" y="2048"/>
                  </a:lnTo>
                  <a:lnTo>
                    <a:pt x="219" y="1964"/>
                  </a:lnTo>
                  <a:lnTo>
                    <a:pt x="216" y="1897"/>
                  </a:lnTo>
                  <a:lnTo>
                    <a:pt x="216" y="1843"/>
                  </a:lnTo>
                  <a:lnTo>
                    <a:pt x="216" y="1843"/>
                  </a:lnTo>
                  <a:lnTo>
                    <a:pt x="219" y="1774"/>
                  </a:lnTo>
                  <a:lnTo>
                    <a:pt x="225" y="1720"/>
                  </a:lnTo>
                  <a:lnTo>
                    <a:pt x="231" y="1675"/>
                  </a:lnTo>
                  <a:lnTo>
                    <a:pt x="237" y="1636"/>
                  </a:lnTo>
                  <a:lnTo>
                    <a:pt x="237" y="1636"/>
                  </a:lnTo>
                  <a:lnTo>
                    <a:pt x="225" y="1432"/>
                  </a:lnTo>
                  <a:lnTo>
                    <a:pt x="219" y="1288"/>
                  </a:lnTo>
                  <a:lnTo>
                    <a:pt x="219" y="1189"/>
                  </a:lnTo>
                  <a:lnTo>
                    <a:pt x="219" y="1117"/>
                  </a:lnTo>
                  <a:lnTo>
                    <a:pt x="219" y="1117"/>
                  </a:lnTo>
                  <a:lnTo>
                    <a:pt x="219" y="1066"/>
                  </a:lnTo>
                  <a:lnTo>
                    <a:pt x="225" y="1021"/>
                  </a:lnTo>
                  <a:lnTo>
                    <a:pt x="240" y="931"/>
                  </a:lnTo>
                  <a:lnTo>
                    <a:pt x="255" y="859"/>
                  </a:lnTo>
                  <a:lnTo>
                    <a:pt x="261" y="829"/>
                  </a:lnTo>
                  <a:lnTo>
                    <a:pt x="264" y="805"/>
                  </a:lnTo>
                  <a:lnTo>
                    <a:pt x="264" y="805"/>
                  </a:lnTo>
                  <a:lnTo>
                    <a:pt x="264" y="742"/>
                  </a:lnTo>
                  <a:lnTo>
                    <a:pt x="258" y="679"/>
                  </a:lnTo>
                  <a:lnTo>
                    <a:pt x="246" y="619"/>
                  </a:lnTo>
                  <a:lnTo>
                    <a:pt x="237" y="592"/>
                  </a:lnTo>
                  <a:lnTo>
                    <a:pt x="228" y="562"/>
                  </a:lnTo>
                  <a:lnTo>
                    <a:pt x="228" y="562"/>
                  </a:lnTo>
                  <a:lnTo>
                    <a:pt x="225" y="574"/>
                  </a:lnTo>
                  <a:lnTo>
                    <a:pt x="219" y="589"/>
                  </a:lnTo>
                  <a:lnTo>
                    <a:pt x="204" y="616"/>
                  </a:lnTo>
                  <a:lnTo>
                    <a:pt x="186" y="661"/>
                  </a:lnTo>
                  <a:lnTo>
                    <a:pt x="177" y="688"/>
                  </a:lnTo>
                  <a:lnTo>
                    <a:pt x="165" y="724"/>
                  </a:lnTo>
                  <a:lnTo>
                    <a:pt x="165" y="724"/>
                  </a:lnTo>
                  <a:lnTo>
                    <a:pt x="168" y="733"/>
                  </a:lnTo>
                  <a:lnTo>
                    <a:pt x="168" y="745"/>
                  </a:lnTo>
                  <a:lnTo>
                    <a:pt x="162" y="775"/>
                  </a:lnTo>
                  <a:lnTo>
                    <a:pt x="150" y="811"/>
                  </a:lnTo>
                  <a:lnTo>
                    <a:pt x="138" y="850"/>
                  </a:lnTo>
                  <a:lnTo>
                    <a:pt x="105" y="940"/>
                  </a:lnTo>
                  <a:lnTo>
                    <a:pt x="96" y="982"/>
                  </a:lnTo>
                  <a:lnTo>
                    <a:pt x="87" y="1024"/>
                  </a:lnTo>
                  <a:lnTo>
                    <a:pt x="87" y="1024"/>
                  </a:lnTo>
                  <a:lnTo>
                    <a:pt x="87" y="1081"/>
                  </a:lnTo>
                  <a:lnTo>
                    <a:pt x="90" y="1120"/>
                  </a:lnTo>
                  <a:lnTo>
                    <a:pt x="93" y="1150"/>
                  </a:lnTo>
                  <a:lnTo>
                    <a:pt x="102" y="1174"/>
                  </a:lnTo>
                  <a:lnTo>
                    <a:pt x="102" y="1174"/>
                  </a:lnTo>
                  <a:lnTo>
                    <a:pt x="111" y="1201"/>
                  </a:lnTo>
                  <a:lnTo>
                    <a:pt x="117" y="1225"/>
                  </a:lnTo>
                  <a:lnTo>
                    <a:pt x="123" y="1249"/>
                  </a:lnTo>
                  <a:lnTo>
                    <a:pt x="123" y="1273"/>
                  </a:lnTo>
                  <a:lnTo>
                    <a:pt x="123" y="1273"/>
                  </a:lnTo>
                  <a:lnTo>
                    <a:pt x="126" y="1291"/>
                  </a:lnTo>
                  <a:lnTo>
                    <a:pt x="129" y="1306"/>
                  </a:lnTo>
                  <a:lnTo>
                    <a:pt x="129" y="1312"/>
                  </a:lnTo>
                  <a:lnTo>
                    <a:pt x="129" y="1315"/>
                  </a:lnTo>
                  <a:lnTo>
                    <a:pt x="123" y="1315"/>
                  </a:lnTo>
                  <a:lnTo>
                    <a:pt x="114" y="1315"/>
                  </a:lnTo>
                  <a:lnTo>
                    <a:pt x="114" y="1315"/>
                  </a:lnTo>
                  <a:lnTo>
                    <a:pt x="102" y="1309"/>
                  </a:lnTo>
                  <a:lnTo>
                    <a:pt x="96" y="1297"/>
                  </a:lnTo>
                  <a:lnTo>
                    <a:pt x="87" y="1279"/>
                  </a:lnTo>
                  <a:lnTo>
                    <a:pt x="81" y="1252"/>
                  </a:lnTo>
                  <a:lnTo>
                    <a:pt x="81" y="1252"/>
                  </a:lnTo>
                  <a:lnTo>
                    <a:pt x="72" y="1267"/>
                  </a:lnTo>
                  <a:lnTo>
                    <a:pt x="66" y="1279"/>
                  </a:lnTo>
                  <a:lnTo>
                    <a:pt x="66" y="1288"/>
                  </a:lnTo>
                  <a:lnTo>
                    <a:pt x="66" y="1300"/>
                  </a:lnTo>
                  <a:lnTo>
                    <a:pt x="78" y="1336"/>
                  </a:lnTo>
                  <a:lnTo>
                    <a:pt x="78" y="1336"/>
                  </a:lnTo>
                  <a:lnTo>
                    <a:pt x="81" y="1345"/>
                  </a:lnTo>
                  <a:lnTo>
                    <a:pt x="84" y="1357"/>
                  </a:lnTo>
                  <a:lnTo>
                    <a:pt x="84" y="1366"/>
                  </a:lnTo>
                  <a:lnTo>
                    <a:pt x="81" y="1372"/>
                  </a:lnTo>
                  <a:lnTo>
                    <a:pt x="78" y="1375"/>
                  </a:lnTo>
                  <a:lnTo>
                    <a:pt x="75" y="1375"/>
                  </a:lnTo>
                  <a:lnTo>
                    <a:pt x="69" y="1369"/>
                  </a:lnTo>
                  <a:lnTo>
                    <a:pt x="63" y="1363"/>
                  </a:lnTo>
                  <a:lnTo>
                    <a:pt x="63" y="1363"/>
                  </a:lnTo>
                  <a:lnTo>
                    <a:pt x="45" y="1345"/>
                  </a:lnTo>
                  <a:lnTo>
                    <a:pt x="30" y="1324"/>
                  </a:lnTo>
                  <a:lnTo>
                    <a:pt x="18" y="1309"/>
                  </a:lnTo>
                  <a:lnTo>
                    <a:pt x="12" y="1291"/>
                  </a:lnTo>
                  <a:lnTo>
                    <a:pt x="6" y="1276"/>
                  </a:lnTo>
                  <a:lnTo>
                    <a:pt x="3" y="1261"/>
                  </a:lnTo>
                  <a:lnTo>
                    <a:pt x="0" y="1228"/>
                  </a:lnTo>
                  <a:lnTo>
                    <a:pt x="3" y="1195"/>
                  </a:lnTo>
                  <a:lnTo>
                    <a:pt x="6" y="1159"/>
                  </a:lnTo>
                  <a:lnTo>
                    <a:pt x="12" y="1120"/>
                  </a:lnTo>
                  <a:lnTo>
                    <a:pt x="9" y="1072"/>
                  </a:lnTo>
                  <a:lnTo>
                    <a:pt x="9" y="1072"/>
                  </a:lnTo>
                  <a:lnTo>
                    <a:pt x="9" y="952"/>
                  </a:lnTo>
                  <a:lnTo>
                    <a:pt x="15" y="847"/>
                  </a:lnTo>
                  <a:lnTo>
                    <a:pt x="21" y="802"/>
                  </a:lnTo>
                  <a:lnTo>
                    <a:pt x="27" y="763"/>
                  </a:lnTo>
                  <a:lnTo>
                    <a:pt x="36" y="727"/>
                  </a:lnTo>
                  <a:lnTo>
                    <a:pt x="45" y="697"/>
                  </a:lnTo>
                  <a:lnTo>
                    <a:pt x="45" y="697"/>
                  </a:lnTo>
                  <a:lnTo>
                    <a:pt x="51" y="625"/>
                  </a:lnTo>
                  <a:lnTo>
                    <a:pt x="60" y="562"/>
                  </a:lnTo>
                  <a:lnTo>
                    <a:pt x="69" y="505"/>
                  </a:lnTo>
                  <a:lnTo>
                    <a:pt x="78" y="454"/>
                  </a:lnTo>
                  <a:lnTo>
                    <a:pt x="90" y="409"/>
                  </a:lnTo>
                  <a:lnTo>
                    <a:pt x="102" y="369"/>
                  </a:lnTo>
                  <a:lnTo>
                    <a:pt x="129" y="297"/>
                  </a:lnTo>
                  <a:lnTo>
                    <a:pt x="129" y="297"/>
                  </a:lnTo>
                  <a:lnTo>
                    <a:pt x="144" y="261"/>
                  </a:lnTo>
                  <a:lnTo>
                    <a:pt x="156" y="228"/>
                  </a:lnTo>
                  <a:lnTo>
                    <a:pt x="174" y="204"/>
                  </a:lnTo>
                  <a:lnTo>
                    <a:pt x="189" y="183"/>
                  </a:lnTo>
                  <a:lnTo>
                    <a:pt x="207" y="171"/>
                  </a:lnTo>
                  <a:lnTo>
                    <a:pt x="225" y="159"/>
                  </a:lnTo>
                  <a:lnTo>
                    <a:pt x="240" y="153"/>
                  </a:lnTo>
                  <a:lnTo>
                    <a:pt x="255" y="153"/>
                  </a:lnTo>
                  <a:lnTo>
                    <a:pt x="255" y="153"/>
                  </a:lnTo>
                  <a:lnTo>
                    <a:pt x="324" y="126"/>
                  </a:lnTo>
                  <a:lnTo>
                    <a:pt x="372" y="102"/>
                  </a:lnTo>
                  <a:lnTo>
                    <a:pt x="399" y="84"/>
                  </a:lnTo>
                  <a:lnTo>
                    <a:pt x="411" y="75"/>
                  </a:lnTo>
                  <a:lnTo>
                    <a:pt x="417" y="66"/>
                  </a:lnTo>
                  <a:lnTo>
                    <a:pt x="420" y="60"/>
                  </a:lnTo>
                  <a:lnTo>
                    <a:pt x="423" y="51"/>
                  </a:lnTo>
                  <a:lnTo>
                    <a:pt x="426" y="36"/>
                  </a:lnTo>
                  <a:lnTo>
                    <a:pt x="423" y="18"/>
                  </a:lnTo>
                  <a:lnTo>
                    <a:pt x="423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auto">
            <a:xfrm>
              <a:off x="999" y="1026"/>
              <a:ext cx="9" cy="208"/>
            </a:xfrm>
            <a:custGeom>
              <a:avLst/>
              <a:gdLst>
                <a:gd name="T0" fmla="*/ 0 w 9"/>
                <a:gd name="T1" fmla="*/ 0 h 208"/>
                <a:gd name="T2" fmla="*/ 0 w 9"/>
                <a:gd name="T3" fmla="*/ 0 h 208"/>
                <a:gd name="T4" fmla="*/ 3 w 9"/>
                <a:gd name="T5" fmla="*/ 21 h 208"/>
                <a:gd name="T6" fmla="*/ 9 w 9"/>
                <a:gd name="T7" fmla="*/ 40 h 208"/>
                <a:gd name="T8" fmla="*/ 9 w 9"/>
                <a:gd name="T9" fmla="*/ 61 h 208"/>
                <a:gd name="T10" fmla="*/ 9 w 9"/>
                <a:gd name="T11" fmla="*/ 82 h 208"/>
                <a:gd name="T12" fmla="*/ 9 w 9"/>
                <a:gd name="T13" fmla="*/ 82 h 208"/>
                <a:gd name="T14" fmla="*/ 3 w 9"/>
                <a:gd name="T15" fmla="*/ 148 h 208"/>
                <a:gd name="T16" fmla="*/ 3 w 9"/>
                <a:gd name="T17" fmla="*/ 181 h 208"/>
                <a:gd name="T18" fmla="*/ 6 w 9"/>
                <a:gd name="T1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208">
                  <a:moveTo>
                    <a:pt x="0" y="0"/>
                  </a:moveTo>
                  <a:lnTo>
                    <a:pt x="0" y="0"/>
                  </a:lnTo>
                  <a:lnTo>
                    <a:pt x="3" y="21"/>
                  </a:lnTo>
                  <a:lnTo>
                    <a:pt x="9" y="40"/>
                  </a:lnTo>
                  <a:lnTo>
                    <a:pt x="9" y="61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3" y="148"/>
                  </a:lnTo>
                  <a:lnTo>
                    <a:pt x="3" y="181"/>
                  </a:lnTo>
                  <a:lnTo>
                    <a:pt x="6" y="208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2" name="Freeform 6"/>
            <p:cNvSpPr>
              <a:spLocks/>
            </p:cNvSpPr>
            <p:nvPr/>
          </p:nvSpPr>
          <p:spPr bwMode="auto">
            <a:xfrm>
              <a:off x="1531" y="1026"/>
              <a:ext cx="9" cy="208"/>
            </a:xfrm>
            <a:custGeom>
              <a:avLst/>
              <a:gdLst>
                <a:gd name="T0" fmla="*/ 9 w 9"/>
                <a:gd name="T1" fmla="*/ 0 h 208"/>
                <a:gd name="T2" fmla="*/ 9 w 9"/>
                <a:gd name="T3" fmla="*/ 0 h 208"/>
                <a:gd name="T4" fmla="*/ 6 w 9"/>
                <a:gd name="T5" fmla="*/ 21 h 208"/>
                <a:gd name="T6" fmla="*/ 0 w 9"/>
                <a:gd name="T7" fmla="*/ 40 h 208"/>
                <a:gd name="T8" fmla="*/ 0 w 9"/>
                <a:gd name="T9" fmla="*/ 61 h 208"/>
                <a:gd name="T10" fmla="*/ 0 w 9"/>
                <a:gd name="T11" fmla="*/ 82 h 208"/>
                <a:gd name="T12" fmla="*/ 0 w 9"/>
                <a:gd name="T13" fmla="*/ 82 h 208"/>
                <a:gd name="T14" fmla="*/ 6 w 9"/>
                <a:gd name="T15" fmla="*/ 148 h 208"/>
                <a:gd name="T16" fmla="*/ 6 w 9"/>
                <a:gd name="T17" fmla="*/ 181 h 208"/>
                <a:gd name="T18" fmla="*/ 3 w 9"/>
                <a:gd name="T1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208">
                  <a:moveTo>
                    <a:pt x="9" y="0"/>
                  </a:moveTo>
                  <a:lnTo>
                    <a:pt x="9" y="0"/>
                  </a:lnTo>
                  <a:lnTo>
                    <a:pt x="6" y="21"/>
                  </a:lnTo>
                  <a:lnTo>
                    <a:pt x="0" y="40"/>
                  </a:lnTo>
                  <a:lnTo>
                    <a:pt x="0" y="61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6" y="148"/>
                  </a:lnTo>
                  <a:lnTo>
                    <a:pt x="6" y="181"/>
                  </a:lnTo>
                  <a:lnTo>
                    <a:pt x="3" y="208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3" name="Freeform 7"/>
            <p:cNvSpPr>
              <a:spLocks/>
            </p:cNvSpPr>
            <p:nvPr/>
          </p:nvSpPr>
          <p:spPr bwMode="auto">
            <a:xfrm>
              <a:off x="1125" y="297"/>
              <a:ext cx="289" cy="435"/>
            </a:xfrm>
            <a:custGeom>
              <a:avLst/>
              <a:gdLst>
                <a:gd name="T0" fmla="*/ 144 w 289"/>
                <a:gd name="T1" fmla="*/ 435 h 435"/>
                <a:gd name="T2" fmla="*/ 108 w 289"/>
                <a:gd name="T3" fmla="*/ 426 h 435"/>
                <a:gd name="T4" fmla="*/ 102 w 289"/>
                <a:gd name="T5" fmla="*/ 420 h 435"/>
                <a:gd name="T6" fmla="*/ 54 w 289"/>
                <a:gd name="T7" fmla="*/ 360 h 435"/>
                <a:gd name="T8" fmla="*/ 42 w 289"/>
                <a:gd name="T9" fmla="*/ 333 h 435"/>
                <a:gd name="T10" fmla="*/ 36 w 289"/>
                <a:gd name="T11" fmla="*/ 297 h 435"/>
                <a:gd name="T12" fmla="*/ 24 w 289"/>
                <a:gd name="T13" fmla="*/ 294 h 435"/>
                <a:gd name="T14" fmla="*/ 12 w 289"/>
                <a:gd name="T15" fmla="*/ 276 h 435"/>
                <a:gd name="T16" fmla="*/ 9 w 289"/>
                <a:gd name="T17" fmla="*/ 261 h 435"/>
                <a:gd name="T18" fmla="*/ 0 w 289"/>
                <a:gd name="T19" fmla="*/ 234 h 435"/>
                <a:gd name="T20" fmla="*/ 0 w 289"/>
                <a:gd name="T21" fmla="*/ 216 h 435"/>
                <a:gd name="T22" fmla="*/ 9 w 289"/>
                <a:gd name="T23" fmla="*/ 207 h 435"/>
                <a:gd name="T24" fmla="*/ 21 w 289"/>
                <a:gd name="T25" fmla="*/ 213 h 435"/>
                <a:gd name="T26" fmla="*/ 15 w 289"/>
                <a:gd name="T27" fmla="*/ 192 h 435"/>
                <a:gd name="T28" fmla="*/ 12 w 289"/>
                <a:gd name="T29" fmla="*/ 150 h 435"/>
                <a:gd name="T30" fmla="*/ 18 w 289"/>
                <a:gd name="T31" fmla="*/ 105 h 435"/>
                <a:gd name="T32" fmla="*/ 36 w 289"/>
                <a:gd name="T33" fmla="*/ 63 h 435"/>
                <a:gd name="T34" fmla="*/ 51 w 289"/>
                <a:gd name="T35" fmla="*/ 42 h 435"/>
                <a:gd name="T36" fmla="*/ 87 w 289"/>
                <a:gd name="T37" fmla="*/ 9 h 435"/>
                <a:gd name="T38" fmla="*/ 144 w 289"/>
                <a:gd name="T39" fmla="*/ 0 h 435"/>
                <a:gd name="T40" fmla="*/ 177 w 289"/>
                <a:gd name="T41" fmla="*/ 3 h 435"/>
                <a:gd name="T42" fmla="*/ 222 w 289"/>
                <a:gd name="T43" fmla="*/ 24 h 435"/>
                <a:gd name="T44" fmla="*/ 240 w 289"/>
                <a:gd name="T45" fmla="*/ 42 h 435"/>
                <a:gd name="T46" fmla="*/ 265 w 289"/>
                <a:gd name="T47" fmla="*/ 84 h 435"/>
                <a:gd name="T48" fmla="*/ 274 w 289"/>
                <a:gd name="T49" fmla="*/ 129 h 435"/>
                <a:gd name="T50" fmla="*/ 277 w 289"/>
                <a:gd name="T51" fmla="*/ 174 h 435"/>
                <a:gd name="T52" fmla="*/ 268 w 289"/>
                <a:gd name="T53" fmla="*/ 213 h 435"/>
                <a:gd name="T54" fmla="*/ 274 w 289"/>
                <a:gd name="T55" fmla="*/ 210 h 435"/>
                <a:gd name="T56" fmla="*/ 286 w 289"/>
                <a:gd name="T57" fmla="*/ 210 h 435"/>
                <a:gd name="T58" fmla="*/ 289 w 289"/>
                <a:gd name="T59" fmla="*/ 222 h 435"/>
                <a:gd name="T60" fmla="*/ 286 w 289"/>
                <a:gd name="T61" fmla="*/ 246 h 435"/>
                <a:gd name="T62" fmla="*/ 283 w 289"/>
                <a:gd name="T63" fmla="*/ 261 h 435"/>
                <a:gd name="T64" fmla="*/ 274 w 289"/>
                <a:gd name="T65" fmla="*/ 285 h 435"/>
                <a:gd name="T66" fmla="*/ 252 w 289"/>
                <a:gd name="T67" fmla="*/ 297 h 435"/>
                <a:gd name="T68" fmla="*/ 249 w 289"/>
                <a:gd name="T69" fmla="*/ 321 h 435"/>
                <a:gd name="T70" fmla="*/ 243 w 289"/>
                <a:gd name="T71" fmla="*/ 345 h 435"/>
                <a:gd name="T72" fmla="*/ 225 w 289"/>
                <a:gd name="T73" fmla="*/ 375 h 435"/>
                <a:gd name="T74" fmla="*/ 189 w 289"/>
                <a:gd name="T75" fmla="*/ 420 h 435"/>
                <a:gd name="T76" fmla="*/ 168 w 289"/>
                <a:gd name="T77" fmla="*/ 432 h 435"/>
                <a:gd name="T78" fmla="*/ 144 w 289"/>
                <a:gd name="T79" fmla="*/ 435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9" h="435">
                  <a:moveTo>
                    <a:pt x="144" y="435"/>
                  </a:moveTo>
                  <a:lnTo>
                    <a:pt x="144" y="435"/>
                  </a:lnTo>
                  <a:lnTo>
                    <a:pt x="120" y="432"/>
                  </a:lnTo>
                  <a:lnTo>
                    <a:pt x="108" y="426"/>
                  </a:lnTo>
                  <a:lnTo>
                    <a:pt x="102" y="420"/>
                  </a:lnTo>
                  <a:lnTo>
                    <a:pt x="102" y="420"/>
                  </a:lnTo>
                  <a:lnTo>
                    <a:pt x="63" y="375"/>
                  </a:lnTo>
                  <a:lnTo>
                    <a:pt x="54" y="360"/>
                  </a:lnTo>
                  <a:lnTo>
                    <a:pt x="45" y="345"/>
                  </a:lnTo>
                  <a:lnTo>
                    <a:pt x="42" y="333"/>
                  </a:lnTo>
                  <a:lnTo>
                    <a:pt x="39" y="321"/>
                  </a:lnTo>
                  <a:lnTo>
                    <a:pt x="36" y="297"/>
                  </a:lnTo>
                  <a:lnTo>
                    <a:pt x="36" y="297"/>
                  </a:lnTo>
                  <a:lnTo>
                    <a:pt x="24" y="294"/>
                  </a:lnTo>
                  <a:lnTo>
                    <a:pt x="18" y="285"/>
                  </a:lnTo>
                  <a:lnTo>
                    <a:pt x="12" y="276"/>
                  </a:lnTo>
                  <a:lnTo>
                    <a:pt x="9" y="261"/>
                  </a:lnTo>
                  <a:lnTo>
                    <a:pt x="9" y="261"/>
                  </a:lnTo>
                  <a:lnTo>
                    <a:pt x="3" y="246"/>
                  </a:lnTo>
                  <a:lnTo>
                    <a:pt x="0" y="234"/>
                  </a:lnTo>
                  <a:lnTo>
                    <a:pt x="0" y="222"/>
                  </a:lnTo>
                  <a:lnTo>
                    <a:pt x="0" y="216"/>
                  </a:lnTo>
                  <a:lnTo>
                    <a:pt x="6" y="210"/>
                  </a:lnTo>
                  <a:lnTo>
                    <a:pt x="9" y="207"/>
                  </a:lnTo>
                  <a:lnTo>
                    <a:pt x="15" y="210"/>
                  </a:lnTo>
                  <a:lnTo>
                    <a:pt x="21" y="213"/>
                  </a:lnTo>
                  <a:lnTo>
                    <a:pt x="21" y="213"/>
                  </a:lnTo>
                  <a:lnTo>
                    <a:pt x="15" y="192"/>
                  </a:lnTo>
                  <a:lnTo>
                    <a:pt x="12" y="174"/>
                  </a:lnTo>
                  <a:lnTo>
                    <a:pt x="12" y="150"/>
                  </a:lnTo>
                  <a:lnTo>
                    <a:pt x="15" y="129"/>
                  </a:lnTo>
                  <a:lnTo>
                    <a:pt x="18" y="105"/>
                  </a:lnTo>
                  <a:lnTo>
                    <a:pt x="24" y="84"/>
                  </a:lnTo>
                  <a:lnTo>
                    <a:pt x="36" y="63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66" y="24"/>
                  </a:lnTo>
                  <a:lnTo>
                    <a:pt x="87" y="9"/>
                  </a:lnTo>
                  <a:lnTo>
                    <a:pt x="114" y="3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77" y="3"/>
                  </a:lnTo>
                  <a:lnTo>
                    <a:pt x="201" y="9"/>
                  </a:lnTo>
                  <a:lnTo>
                    <a:pt x="222" y="24"/>
                  </a:lnTo>
                  <a:lnTo>
                    <a:pt x="240" y="42"/>
                  </a:lnTo>
                  <a:lnTo>
                    <a:pt x="240" y="42"/>
                  </a:lnTo>
                  <a:lnTo>
                    <a:pt x="252" y="63"/>
                  </a:lnTo>
                  <a:lnTo>
                    <a:pt x="265" y="84"/>
                  </a:lnTo>
                  <a:lnTo>
                    <a:pt x="271" y="105"/>
                  </a:lnTo>
                  <a:lnTo>
                    <a:pt x="274" y="129"/>
                  </a:lnTo>
                  <a:lnTo>
                    <a:pt x="277" y="150"/>
                  </a:lnTo>
                  <a:lnTo>
                    <a:pt x="277" y="174"/>
                  </a:lnTo>
                  <a:lnTo>
                    <a:pt x="274" y="192"/>
                  </a:lnTo>
                  <a:lnTo>
                    <a:pt x="268" y="213"/>
                  </a:lnTo>
                  <a:lnTo>
                    <a:pt x="268" y="213"/>
                  </a:lnTo>
                  <a:lnTo>
                    <a:pt x="274" y="210"/>
                  </a:lnTo>
                  <a:lnTo>
                    <a:pt x="280" y="207"/>
                  </a:lnTo>
                  <a:lnTo>
                    <a:pt x="286" y="210"/>
                  </a:lnTo>
                  <a:lnTo>
                    <a:pt x="289" y="216"/>
                  </a:lnTo>
                  <a:lnTo>
                    <a:pt x="289" y="222"/>
                  </a:lnTo>
                  <a:lnTo>
                    <a:pt x="289" y="234"/>
                  </a:lnTo>
                  <a:lnTo>
                    <a:pt x="286" y="246"/>
                  </a:lnTo>
                  <a:lnTo>
                    <a:pt x="283" y="261"/>
                  </a:lnTo>
                  <a:lnTo>
                    <a:pt x="283" y="261"/>
                  </a:lnTo>
                  <a:lnTo>
                    <a:pt x="277" y="276"/>
                  </a:lnTo>
                  <a:lnTo>
                    <a:pt x="274" y="285"/>
                  </a:lnTo>
                  <a:lnTo>
                    <a:pt x="265" y="294"/>
                  </a:lnTo>
                  <a:lnTo>
                    <a:pt x="252" y="297"/>
                  </a:lnTo>
                  <a:lnTo>
                    <a:pt x="252" y="297"/>
                  </a:lnTo>
                  <a:lnTo>
                    <a:pt x="249" y="321"/>
                  </a:lnTo>
                  <a:lnTo>
                    <a:pt x="246" y="333"/>
                  </a:lnTo>
                  <a:lnTo>
                    <a:pt x="243" y="345"/>
                  </a:lnTo>
                  <a:lnTo>
                    <a:pt x="234" y="360"/>
                  </a:lnTo>
                  <a:lnTo>
                    <a:pt x="225" y="375"/>
                  </a:lnTo>
                  <a:lnTo>
                    <a:pt x="189" y="420"/>
                  </a:lnTo>
                  <a:lnTo>
                    <a:pt x="189" y="420"/>
                  </a:lnTo>
                  <a:lnTo>
                    <a:pt x="180" y="426"/>
                  </a:lnTo>
                  <a:lnTo>
                    <a:pt x="168" y="432"/>
                  </a:lnTo>
                  <a:lnTo>
                    <a:pt x="144" y="435"/>
                  </a:lnTo>
                  <a:lnTo>
                    <a:pt x="144" y="435"/>
                  </a:lnTo>
                  <a:close/>
                </a:path>
              </a:pathLst>
            </a:custGeom>
            <a:solidFill>
              <a:srgbClr val="FFFFFF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4" name="Freeform 8"/>
            <p:cNvSpPr>
              <a:spLocks/>
            </p:cNvSpPr>
            <p:nvPr/>
          </p:nvSpPr>
          <p:spPr bwMode="auto">
            <a:xfrm>
              <a:off x="1092" y="918"/>
              <a:ext cx="2141" cy="850"/>
            </a:xfrm>
            <a:custGeom>
              <a:avLst/>
              <a:gdLst>
                <a:gd name="T0" fmla="*/ 2141 w 2141"/>
                <a:gd name="T1" fmla="*/ 412 h 850"/>
                <a:gd name="T2" fmla="*/ 1078 w 2141"/>
                <a:gd name="T3" fmla="*/ 412 h 850"/>
                <a:gd name="T4" fmla="*/ 613 w 2141"/>
                <a:gd name="T5" fmla="*/ 132 h 850"/>
                <a:gd name="T6" fmla="*/ 616 w 2141"/>
                <a:gd name="T7" fmla="*/ 102 h 850"/>
                <a:gd name="T8" fmla="*/ 616 w 2141"/>
                <a:gd name="T9" fmla="*/ 99 h 850"/>
                <a:gd name="T10" fmla="*/ 559 w 2141"/>
                <a:gd name="T11" fmla="*/ 139 h 850"/>
                <a:gd name="T12" fmla="*/ 568 w 2141"/>
                <a:gd name="T13" fmla="*/ 75 h 850"/>
                <a:gd name="T14" fmla="*/ 568 w 2141"/>
                <a:gd name="T15" fmla="*/ 69 h 850"/>
                <a:gd name="T16" fmla="*/ 511 w 2141"/>
                <a:gd name="T17" fmla="*/ 111 h 850"/>
                <a:gd name="T18" fmla="*/ 517 w 2141"/>
                <a:gd name="T19" fmla="*/ 45 h 850"/>
                <a:gd name="T20" fmla="*/ 517 w 2141"/>
                <a:gd name="T21" fmla="*/ 39 h 850"/>
                <a:gd name="T22" fmla="*/ 490 w 2141"/>
                <a:gd name="T23" fmla="*/ 60 h 850"/>
                <a:gd name="T24" fmla="*/ 451 w 2141"/>
                <a:gd name="T25" fmla="*/ 39 h 850"/>
                <a:gd name="T26" fmla="*/ 394 w 2141"/>
                <a:gd name="T27" fmla="*/ 39 h 850"/>
                <a:gd name="T28" fmla="*/ 379 w 2141"/>
                <a:gd name="T29" fmla="*/ 69 h 850"/>
                <a:gd name="T30" fmla="*/ 376 w 2141"/>
                <a:gd name="T31" fmla="*/ 66 h 850"/>
                <a:gd name="T32" fmla="*/ 349 w 2141"/>
                <a:gd name="T33" fmla="*/ 6 h 850"/>
                <a:gd name="T34" fmla="*/ 322 w 2141"/>
                <a:gd name="T35" fmla="*/ 69 h 850"/>
                <a:gd name="T36" fmla="*/ 319 w 2141"/>
                <a:gd name="T37" fmla="*/ 66 h 850"/>
                <a:gd name="T38" fmla="*/ 291 w 2141"/>
                <a:gd name="T39" fmla="*/ 6 h 850"/>
                <a:gd name="T40" fmla="*/ 261 w 2141"/>
                <a:gd name="T41" fmla="*/ 69 h 850"/>
                <a:gd name="T42" fmla="*/ 261 w 2141"/>
                <a:gd name="T43" fmla="*/ 66 h 850"/>
                <a:gd name="T44" fmla="*/ 234 w 2141"/>
                <a:gd name="T45" fmla="*/ 6 h 850"/>
                <a:gd name="T46" fmla="*/ 204 w 2141"/>
                <a:gd name="T47" fmla="*/ 69 h 850"/>
                <a:gd name="T48" fmla="*/ 201 w 2141"/>
                <a:gd name="T49" fmla="*/ 66 h 850"/>
                <a:gd name="T50" fmla="*/ 189 w 2141"/>
                <a:gd name="T51" fmla="*/ 39 h 850"/>
                <a:gd name="T52" fmla="*/ 153 w 2141"/>
                <a:gd name="T53" fmla="*/ 39 h 850"/>
                <a:gd name="T54" fmla="*/ 153 w 2141"/>
                <a:gd name="T55" fmla="*/ 39 h 850"/>
                <a:gd name="T56" fmla="*/ 144 w 2141"/>
                <a:gd name="T57" fmla="*/ 30 h 850"/>
                <a:gd name="T58" fmla="*/ 138 w 2141"/>
                <a:gd name="T59" fmla="*/ 21 h 850"/>
                <a:gd name="T60" fmla="*/ 138 w 2141"/>
                <a:gd name="T61" fmla="*/ 21 h 850"/>
                <a:gd name="T62" fmla="*/ 132 w 2141"/>
                <a:gd name="T63" fmla="*/ 18 h 850"/>
                <a:gd name="T64" fmla="*/ 129 w 2141"/>
                <a:gd name="T65" fmla="*/ 15 h 850"/>
                <a:gd name="T66" fmla="*/ 123 w 2141"/>
                <a:gd name="T67" fmla="*/ 18 h 850"/>
                <a:gd name="T68" fmla="*/ 120 w 2141"/>
                <a:gd name="T69" fmla="*/ 18 h 850"/>
                <a:gd name="T70" fmla="*/ 117 w 2141"/>
                <a:gd name="T71" fmla="*/ 33 h 850"/>
                <a:gd name="T72" fmla="*/ 117 w 2141"/>
                <a:gd name="T73" fmla="*/ 33 h 850"/>
                <a:gd name="T74" fmla="*/ 114 w 2141"/>
                <a:gd name="T75" fmla="*/ 30 h 850"/>
                <a:gd name="T76" fmla="*/ 111 w 2141"/>
                <a:gd name="T77" fmla="*/ 24 h 850"/>
                <a:gd name="T78" fmla="*/ 108 w 2141"/>
                <a:gd name="T79" fmla="*/ 6 h 850"/>
                <a:gd name="T80" fmla="*/ 108 w 2141"/>
                <a:gd name="T81" fmla="*/ 6 h 850"/>
                <a:gd name="T82" fmla="*/ 105 w 2141"/>
                <a:gd name="T83" fmla="*/ 3 h 850"/>
                <a:gd name="T84" fmla="*/ 99 w 2141"/>
                <a:gd name="T85" fmla="*/ 0 h 850"/>
                <a:gd name="T86" fmla="*/ 96 w 2141"/>
                <a:gd name="T87" fmla="*/ 3 h 850"/>
                <a:gd name="T88" fmla="*/ 93 w 2141"/>
                <a:gd name="T89" fmla="*/ 6 h 850"/>
                <a:gd name="T90" fmla="*/ 93 w 2141"/>
                <a:gd name="T91" fmla="*/ 6 h 850"/>
                <a:gd name="T92" fmla="*/ 84 w 2141"/>
                <a:gd name="T93" fmla="*/ 36 h 850"/>
                <a:gd name="T94" fmla="*/ 0 w 2141"/>
                <a:gd name="T95" fmla="*/ 36 h 850"/>
                <a:gd name="T96" fmla="*/ 126 w 2141"/>
                <a:gd name="T97" fmla="*/ 111 h 850"/>
                <a:gd name="T98" fmla="*/ 153 w 2141"/>
                <a:gd name="T99" fmla="*/ 90 h 850"/>
                <a:gd name="T100" fmla="*/ 153 w 2141"/>
                <a:gd name="T101" fmla="*/ 96 h 850"/>
                <a:gd name="T102" fmla="*/ 147 w 2141"/>
                <a:gd name="T103" fmla="*/ 160 h 850"/>
                <a:gd name="T104" fmla="*/ 204 w 2141"/>
                <a:gd name="T105" fmla="*/ 120 h 850"/>
                <a:gd name="T106" fmla="*/ 204 w 2141"/>
                <a:gd name="T107" fmla="*/ 123 h 850"/>
                <a:gd name="T108" fmla="*/ 198 w 2141"/>
                <a:gd name="T109" fmla="*/ 190 h 850"/>
                <a:gd name="T110" fmla="*/ 255 w 2141"/>
                <a:gd name="T111" fmla="*/ 148 h 850"/>
                <a:gd name="T112" fmla="*/ 252 w 2141"/>
                <a:gd name="T113" fmla="*/ 154 h 850"/>
                <a:gd name="T114" fmla="*/ 249 w 2141"/>
                <a:gd name="T115" fmla="*/ 184 h 850"/>
                <a:gd name="T116" fmla="*/ 1402 w 2141"/>
                <a:gd name="T117" fmla="*/ 850 h 850"/>
                <a:gd name="T118" fmla="*/ 2141 w 2141"/>
                <a:gd name="T119" fmla="*/ 850 h 850"/>
                <a:gd name="T120" fmla="*/ 2141 w 2141"/>
                <a:gd name="T121" fmla="*/ 412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41" h="850">
                  <a:moveTo>
                    <a:pt x="2141" y="412"/>
                  </a:moveTo>
                  <a:lnTo>
                    <a:pt x="1078" y="412"/>
                  </a:lnTo>
                  <a:lnTo>
                    <a:pt x="613" y="132"/>
                  </a:lnTo>
                  <a:lnTo>
                    <a:pt x="616" y="102"/>
                  </a:lnTo>
                  <a:lnTo>
                    <a:pt x="616" y="99"/>
                  </a:lnTo>
                  <a:lnTo>
                    <a:pt x="559" y="139"/>
                  </a:lnTo>
                  <a:lnTo>
                    <a:pt x="568" y="75"/>
                  </a:lnTo>
                  <a:lnTo>
                    <a:pt x="568" y="69"/>
                  </a:lnTo>
                  <a:lnTo>
                    <a:pt x="511" y="111"/>
                  </a:lnTo>
                  <a:lnTo>
                    <a:pt x="517" y="45"/>
                  </a:lnTo>
                  <a:lnTo>
                    <a:pt x="517" y="39"/>
                  </a:lnTo>
                  <a:lnTo>
                    <a:pt x="490" y="60"/>
                  </a:lnTo>
                  <a:lnTo>
                    <a:pt x="451" y="39"/>
                  </a:lnTo>
                  <a:lnTo>
                    <a:pt x="394" y="39"/>
                  </a:lnTo>
                  <a:lnTo>
                    <a:pt x="379" y="69"/>
                  </a:lnTo>
                  <a:lnTo>
                    <a:pt x="376" y="66"/>
                  </a:lnTo>
                  <a:lnTo>
                    <a:pt x="349" y="6"/>
                  </a:lnTo>
                  <a:lnTo>
                    <a:pt x="322" y="69"/>
                  </a:lnTo>
                  <a:lnTo>
                    <a:pt x="319" y="66"/>
                  </a:lnTo>
                  <a:lnTo>
                    <a:pt x="291" y="6"/>
                  </a:lnTo>
                  <a:lnTo>
                    <a:pt x="261" y="69"/>
                  </a:lnTo>
                  <a:lnTo>
                    <a:pt x="261" y="66"/>
                  </a:lnTo>
                  <a:lnTo>
                    <a:pt x="234" y="6"/>
                  </a:lnTo>
                  <a:lnTo>
                    <a:pt x="204" y="69"/>
                  </a:lnTo>
                  <a:lnTo>
                    <a:pt x="201" y="66"/>
                  </a:lnTo>
                  <a:lnTo>
                    <a:pt x="189" y="39"/>
                  </a:lnTo>
                  <a:lnTo>
                    <a:pt x="153" y="39"/>
                  </a:lnTo>
                  <a:lnTo>
                    <a:pt x="153" y="39"/>
                  </a:lnTo>
                  <a:lnTo>
                    <a:pt x="144" y="30"/>
                  </a:lnTo>
                  <a:lnTo>
                    <a:pt x="138" y="21"/>
                  </a:lnTo>
                  <a:lnTo>
                    <a:pt x="138" y="21"/>
                  </a:lnTo>
                  <a:lnTo>
                    <a:pt x="132" y="18"/>
                  </a:lnTo>
                  <a:lnTo>
                    <a:pt x="129" y="15"/>
                  </a:lnTo>
                  <a:lnTo>
                    <a:pt x="123" y="18"/>
                  </a:lnTo>
                  <a:lnTo>
                    <a:pt x="120" y="18"/>
                  </a:lnTo>
                  <a:lnTo>
                    <a:pt x="117" y="33"/>
                  </a:lnTo>
                  <a:lnTo>
                    <a:pt x="117" y="33"/>
                  </a:lnTo>
                  <a:lnTo>
                    <a:pt x="114" y="30"/>
                  </a:lnTo>
                  <a:lnTo>
                    <a:pt x="111" y="24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5" y="3"/>
                  </a:lnTo>
                  <a:lnTo>
                    <a:pt x="99" y="0"/>
                  </a:lnTo>
                  <a:lnTo>
                    <a:pt x="96" y="3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84" y="36"/>
                  </a:lnTo>
                  <a:lnTo>
                    <a:pt x="0" y="36"/>
                  </a:lnTo>
                  <a:lnTo>
                    <a:pt x="126" y="111"/>
                  </a:lnTo>
                  <a:lnTo>
                    <a:pt x="153" y="90"/>
                  </a:lnTo>
                  <a:lnTo>
                    <a:pt x="153" y="96"/>
                  </a:lnTo>
                  <a:lnTo>
                    <a:pt x="147" y="160"/>
                  </a:lnTo>
                  <a:lnTo>
                    <a:pt x="204" y="120"/>
                  </a:lnTo>
                  <a:lnTo>
                    <a:pt x="204" y="123"/>
                  </a:lnTo>
                  <a:lnTo>
                    <a:pt x="198" y="190"/>
                  </a:lnTo>
                  <a:lnTo>
                    <a:pt x="255" y="148"/>
                  </a:lnTo>
                  <a:lnTo>
                    <a:pt x="252" y="154"/>
                  </a:lnTo>
                  <a:lnTo>
                    <a:pt x="249" y="184"/>
                  </a:lnTo>
                  <a:lnTo>
                    <a:pt x="1402" y="850"/>
                  </a:lnTo>
                  <a:lnTo>
                    <a:pt x="2141" y="850"/>
                  </a:lnTo>
                  <a:lnTo>
                    <a:pt x="2141" y="41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5" name="Freeform 9"/>
            <p:cNvSpPr>
              <a:spLocks/>
            </p:cNvSpPr>
            <p:nvPr/>
          </p:nvSpPr>
          <p:spPr bwMode="auto">
            <a:xfrm>
              <a:off x="1092" y="918"/>
              <a:ext cx="2141" cy="850"/>
            </a:xfrm>
            <a:custGeom>
              <a:avLst/>
              <a:gdLst>
                <a:gd name="T0" fmla="*/ 2141 w 2141"/>
                <a:gd name="T1" fmla="*/ 412 h 850"/>
                <a:gd name="T2" fmla="*/ 1078 w 2141"/>
                <a:gd name="T3" fmla="*/ 412 h 850"/>
                <a:gd name="T4" fmla="*/ 613 w 2141"/>
                <a:gd name="T5" fmla="*/ 132 h 850"/>
                <a:gd name="T6" fmla="*/ 616 w 2141"/>
                <a:gd name="T7" fmla="*/ 102 h 850"/>
                <a:gd name="T8" fmla="*/ 616 w 2141"/>
                <a:gd name="T9" fmla="*/ 99 h 850"/>
                <a:gd name="T10" fmla="*/ 559 w 2141"/>
                <a:gd name="T11" fmla="*/ 139 h 850"/>
                <a:gd name="T12" fmla="*/ 568 w 2141"/>
                <a:gd name="T13" fmla="*/ 75 h 850"/>
                <a:gd name="T14" fmla="*/ 568 w 2141"/>
                <a:gd name="T15" fmla="*/ 69 h 850"/>
                <a:gd name="T16" fmla="*/ 511 w 2141"/>
                <a:gd name="T17" fmla="*/ 111 h 850"/>
                <a:gd name="T18" fmla="*/ 517 w 2141"/>
                <a:gd name="T19" fmla="*/ 45 h 850"/>
                <a:gd name="T20" fmla="*/ 517 w 2141"/>
                <a:gd name="T21" fmla="*/ 39 h 850"/>
                <a:gd name="T22" fmla="*/ 490 w 2141"/>
                <a:gd name="T23" fmla="*/ 60 h 850"/>
                <a:gd name="T24" fmla="*/ 451 w 2141"/>
                <a:gd name="T25" fmla="*/ 39 h 850"/>
                <a:gd name="T26" fmla="*/ 394 w 2141"/>
                <a:gd name="T27" fmla="*/ 39 h 850"/>
                <a:gd name="T28" fmla="*/ 379 w 2141"/>
                <a:gd name="T29" fmla="*/ 69 h 850"/>
                <a:gd name="T30" fmla="*/ 376 w 2141"/>
                <a:gd name="T31" fmla="*/ 66 h 850"/>
                <a:gd name="T32" fmla="*/ 349 w 2141"/>
                <a:gd name="T33" fmla="*/ 6 h 850"/>
                <a:gd name="T34" fmla="*/ 322 w 2141"/>
                <a:gd name="T35" fmla="*/ 69 h 850"/>
                <a:gd name="T36" fmla="*/ 319 w 2141"/>
                <a:gd name="T37" fmla="*/ 66 h 850"/>
                <a:gd name="T38" fmla="*/ 291 w 2141"/>
                <a:gd name="T39" fmla="*/ 6 h 850"/>
                <a:gd name="T40" fmla="*/ 261 w 2141"/>
                <a:gd name="T41" fmla="*/ 69 h 850"/>
                <a:gd name="T42" fmla="*/ 261 w 2141"/>
                <a:gd name="T43" fmla="*/ 66 h 850"/>
                <a:gd name="T44" fmla="*/ 234 w 2141"/>
                <a:gd name="T45" fmla="*/ 6 h 850"/>
                <a:gd name="T46" fmla="*/ 204 w 2141"/>
                <a:gd name="T47" fmla="*/ 69 h 850"/>
                <a:gd name="T48" fmla="*/ 201 w 2141"/>
                <a:gd name="T49" fmla="*/ 66 h 850"/>
                <a:gd name="T50" fmla="*/ 189 w 2141"/>
                <a:gd name="T51" fmla="*/ 39 h 850"/>
                <a:gd name="T52" fmla="*/ 153 w 2141"/>
                <a:gd name="T53" fmla="*/ 39 h 850"/>
                <a:gd name="T54" fmla="*/ 153 w 2141"/>
                <a:gd name="T55" fmla="*/ 39 h 850"/>
                <a:gd name="T56" fmla="*/ 144 w 2141"/>
                <a:gd name="T57" fmla="*/ 30 h 850"/>
                <a:gd name="T58" fmla="*/ 138 w 2141"/>
                <a:gd name="T59" fmla="*/ 21 h 850"/>
                <a:gd name="T60" fmla="*/ 138 w 2141"/>
                <a:gd name="T61" fmla="*/ 21 h 850"/>
                <a:gd name="T62" fmla="*/ 132 w 2141"/>
                <a:gd name="T63" fmla="*/ 18 h 850"/>
                <a:gd name="T64" fmla="*/ 129 w 2141"/>
                <a:gd name="T65" fmla="*/ 15 h 850"/>
                <a:gd name="T66" fmla="*/ 123 w 2141"/>
                <a:gd name="T67" fmla="*/ 18 h 850"/>
                <a:gd name="T68" fmla="*/ 120 w 2141"/>
                <a:gd name="T69" fmla="*/ 18 h 850"/>
                <a:gd name="T70" fmla="*/ 117 w 2141"/>
                <a:gd name="T71" fmla="*/ 33 h 850"/>
                <a:gd name="T72" fmla="*/ 117 w 2141"/>
                <a:gd name="T73" fmla="*/ 33 h 850"/>
                <a:gd name="T74" fmla="*/ 114 w 2141"/>
                <a:gd name="T75" fmla="*/ 30 h 850"/>
                <a:gd name="T76" fmla="*/ 111 w 2141"/>
                <a:gd name="T77" fmla="*/ 24 h 850"/>
                <a:gd name="T78" fmla="*/ 108 w 2141"/>
                <a:gd name="T79" fmla="*/ 6 h 850"/>
                <a:gd name="T80" fmla="*/ 108 w 2141"/>
                <a:gd name="T81" fmla="*/ 6 h 850"/>
                <a:gd name="T82" fmla="*/ 105 w 2141"/>
                <a:gd name="T83" fmla="*/ 3 h 850"/>
                <a:gd name="T84" fmla="*/ 99 w 2141"/>
                <a:gd name="T85" fmla="*/ 0 h 850"/>
                <a:gd name="T86" fmla="*/ 96 w 2141"/>
                <a:gd name="T87" fmla="*/ 3 h 850"/>
                <a:gd name="T88" fmla="*/ 93 w 2141"/>
                <a:gd name="T89" fmla="*/ 6 h 850"/>
                <a:gd name="T90" fmla="*/ 93 w 2141"/>
                <a:gd name="T91" fmla="*/ 6 h 850"/>
                <a:gd name="T92" fmla="*/ 84 w 2141"/>
                <a:gd name="T93" fmla="*/ 36 h 850"/>
                <a:gd name="T94" fmla="*/ 0 w 2141"/>
                <a:gd name="T95" fmla="*/ 36 h 850"/>
                <a:gd name="T96" fmla="*/ 126 w 2141"/>
                <a:gd name="T97" fmla="*/ 111 h 850"/>
                <a:gd name="T98" fmla="*/ 153 w 2141"/>
                <a:gd name="T99" fmla="*/ 90 h 850"/>
                <a:gd name="T100" fmla="*/ 153 w 2141"/>
                <a:gd name="T101" fmla="*/ 96 h 850"/>
                <a:gd name="T102" fmla="*/ 147 w 2141"/>
                <a:gd name="T103" fmla="*/ 160 h 850"/>
                <a:gd name="T104" fmla="*/ 204 w 2141"/>
                <a:gd name="T105" fmla="*/ 120 h 850"/>
                <a:gd name="T106" fmla="*/ 204 w 2141"/>
                <a:gd name="T107" fmla="*/ 123 h 850"/>
                <a:gd name="T108" fmla="*/ 198 w 2141"/>
                <a:gd name="T109" fmla="*/ 190 h 850"/>
                <a:gd name="T110" fmla="*/ 255 w 2141"/>
                <a:gd name="T111" fmla="*/ 148 h 850"/>
                <a:gd name="T112" fmla="*/ 252 w 2141"/>
                <a:gd name="T113" fmla="*/ 154 h 850"/>
                <a:gd name="T114" fmla="*/ 249 w 2141"/>
                <a:gd name="T115" fmla="*/ 184 h 850"/>
                <a:gd name="T116" fmla="*/ 1402 w 2141"/>
                <a:gd name="T117" fmla="*/ 850 h 850"/>
                <a:gd name="T118" fmla="*/ 2141 w 2141"/>
                <a:gd name="T119" fmla="*/ 850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41" h="850">
                  <a:moveTo>
                    <a:pt x="2141" y="412"/>
                  </a:moveTo>
                  <a:lnTo>
                    <a:pt x="1078" y="412"/>
                  </a:lnTo>
                  <a:lnTo>
                    <a:pt x="613" y="132"/>
                  </a:lnTo>
                  <a:lnTo>
                    <a:pt x="616" y="102"/>
                  </a:lnTo>
                  <a:lnTo>
                    <a:pt x="616" y="99"/>
                  </a:lnTo>
                  <a:lnTo>
                    <a:pt x="559" y="139"/>
                  </a:lnTo>
                  <a:lnTo>
                    <a:pt x="568" y="75"/>
                  </a:lnTo>
                  <a:lnTo>
                    <a:pt x="568" y="69"/>
                  </a:lnTo>
                  <a:lnTo>
                    <a:pt x="511" y="111"/>
                  </a:lnTo>
                  <a:lnTo>
                    <a:pt x="517" y="45"/>
                  </a:lnTo>
                  <a:lnTo>
                    <a:pt x="517" y="39"/>
                  </a:lnTo>
                  <a:lnTo>
                    <a:pt x="490" y="60"/>
                  </a:lnTo>
                  <a:lnTo>
                    <a:pt x="451" y="39"/>
                  </a:lnTo>
                  <a:lnTo>
                    <a:pt x="394" y="39"/>
                  </a:lnTo>
                  <a:lnTo>
                    <a:pt x="379" y="69"/>
                  </a:lnTo>
                  <a:lnTo>
                    <a:pt x="376" y="66"/>
                  </a:lnTo>
                  <a:lnTo>
                    <a:pt x="349" y="6"/>
                  </a:lnTo>
                  <a:lnTo>
                    <a:pt x="322" y="69"/>
                  </a:lnTo>
                  <a:lnTo>
                    <a:pt x="319" y="66"/>
                  </a:lnTo>
                  <a:lnTo>
                    <a:pt x="291" y="6"/>
                  </a:lnTo>
                  <a:lnTo>
                    <a:pt x="261" y="69"/>
                  </a:lnTo>
                  <a:lnTo>
                    <a:pt x="261" y="66"/>
                  </a:lnTo>
                  <a:lnTo>
                    <a:pt x="234" y="6"/>
                  </a:lnTo>
                  <a:lnTo>
                    <a:pt x="204" y="69"/>
                  </a:lnTo>
                  <a:lnTo>
                    <a:pt x="201" y="66"/>
                  </a:lnTo>
                  <a:lnTo>
                    <a:pt x="189" y="39"/>
                  </a:lnTo>
                  <a:lnTo>
                    <a:pt x="153" y="39"/>
                  </a:lnTo>
                  <a:lnTo>
                    <a:pt x="153" y="39"/>
                  </a:lnTo>
                  <a:lnTo>
                    <a:pt x="144" y="30"/>
                  </a:lnTo>
                  <a:lnTo>
                    <a:pt x="138" y="21"/>
                  </a:lnTo>
                  <a:lnTo>
                    <a:pt x="138" y="21"/>
                  </a:lnTo>
                  <a:lnTo>
                    <a:pt x="132" y="18"/>
                  </a:lnTo>
                  <a:lnTo>
                    <a:pt x="129" y="15"/>
                  </a:lnTo>
                  <a:lnTo>
                    <a:pt x="123" y="18"/>
                  </a:lnTo>
                  <a:lnTo>
                    <a:pt x="120" y="18"/>
                  </a:lnTo>
                  <a:lnTo>
                    <a:pt x="117" y="33"/>
                  </a:lnTo>
                  <a:lnTo>
                    <a:pt x="117" y="33"/>
                  </a:lnTo>
                  <a:lnTo>
                    <a:pt x="114" y="30"/>
                  </a:lnTo>
                  <a:lnTo>
                    <a:pt x="111" y="24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5" y="3"/>
                  </a:lnTo>
                  <a:lnTo>
                    <a:pt x="99" y="0"/>
                  </a:lnTo>
                  <a:lnTo>
                    <a:pt x="96" y="3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84" y="36"/>
                  </a:lnTo>
                  <a:lnTo>
                    <a:pt x="0" y="36"/>
                  </a:lnTo>
                  <a:lnTo>
                    <a:pt x="126" y="111"/>
                  </a:lnTo>
                  <a:lnTo>
                    <a:pt x="153" y="90"/>
                  </a:lnTo>
                  <a:lnTo>
                    <a:pt x="153" y="96"/>
                  </a:lnTo>
                  <a:lnTo>
                    <a:pt x="147" y="160"/>
                  </a:lnTo>
                  <a:lnTo>
                    <a:pt x="204" y="120"/>
                  </a:lnTo>
                  <a:lnTo>
                    <a:pt x="204" y="123"/>
                  </a:lnTo>
                  <a:lnTo>
                    <a:pt x="198" y="190"/>
                  </a:lnTo>
                  <a:lnTo>
                    <a:pt x="255" y="148"/>
                  </a:lnTo>
                  <a:lnTo>
                    <a:pt x="252" y="154"/>
                  </a:lnTo>
                  <a:lnTo>
                    <a:pt x="249" y="184"/>
                  </a:lnTo>
                  <a:lnTo>
                    <a:pt x="1402" y="850"/>
                  </a:lnTo>
                  <a:lnTo>
                    <a:pt x="2141" y="85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6" name="Freeform 10"/>
            <p:cNvSpPr>
              <a:spLocks/>
            </p:cNvSpPr>
            <p:nvPr/>
          </p:nvSpPr>
          <p:spPr bwMode="auto">
            <a:xfrm>
              <a:off x="1071" y="933"/>
              <a:ext cx="42" cy="42"/>
            </a:xfrm>
            <a:custGeom>
              <a:avLst/>
              <a:gdLst>
                <a:gd name="T0" fmla="*/ 21 w 42"/>
                <a:gd name="T1" fmla="*/ 42 h 42"/>
                <a:gd name="T2" fmla="*/ 21 w 42"/>
                <a:gd name="T3" fmla="*/ 42 h 42"/>
                <a:gd name="T4" fmla="*/ 30 w 42"/>
                <a:gd name="T5" fmla="*/ 42 h 42"/>
                <a:gd name="T6" fmla="*/ 36 w 42"/>
                <a:gd name="T7" fmla="*/ 36 h 42"/>
                <a:gd name="T8" fmla="*/ 42 w 42"/>
                <a:gd name="T9" fmla="*/ 30 h 42"/>
                <a:gd name="T10" fmla="*/ 42 w 42"/>
                <a:gd name="T11" fmla="*/ 21 h 42"/>
                <a:gd name="T12" fmla="*/ 42 w 42"/>
                <a:gd name="T13" fmla="*/ 21 h 42"/>
                <a:gd name="T14" fmla="*/ 42 w 42"/>
                <a:gd name="T15" fmla="*/ 15 h 42"/>
                <a:gd name="T16" fmla="*/ 36 w 42"/>
                <a:gd name="T17" fmla="*/ 9 h 42"/>
                <a:gd name="T18" fmla="*/ 30 w 42"/>
                <a:gd name="T19" fmla="*/ 3 h 42"/>
                <a:gd name="T20" fmla="*/ 21 w 42"/>
                <a:gd name="T21" fmla="*/ 0 h 42"/>
                <a:gd name="T22" fmla="*/ 21 w 42"/>
                <a:gd name="T23" fmla="*/ 0 h 42"/>
                <a:gd name="T24" fmla="*/ 15 w 42"/>
                <a:gd name="T25" fmla="*/ 3 h 42"/>
                <a:gd name="T26" fmla="*/ 6 w 42"/>
                <a:gd name="T27" fmla="*/ 9 h 42"/>
                <a:gd name="T28" fmla="*/ 3 w 42"/>
                <a:gd name="T29" fmla="*/ 15 h 42"/>
                <a:gd name="T30" fmla="*/ 0 w 42"/>
                <a:gd name="T31" fmla="*/ 21 h 42"/>
                <a:gd name="T32" fmla="*/ 0 w 42"/>
                <a:gd name="T33" fmla="*/ 21 h 42"/>
                <a:gd name="T34" fmla="*/ 3 w 42"/>
                <a:gd name="T35" fmla="*/ 30 h 42"/>
                <a:gd name="T36" fmla="*/ 6 w 42"/>
                <a:gd name="T37" fmla="*/ 36 h 42"/>
                <a:gd name="T38" fmla="*/ 15 w 42"/>
                <a:gd name="T39" fmla="*/ 42 h 42"/>
                <a:gd name="T40" fmla="*/ 21 w 42"/>
                <a:gd name="T41" fmla="*/ 42 h 42"/>
                <a:gd name="T42" fmla="*/ 21 w 42"/>
                <a:gd name="T4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lnTo>
                    <a:pt x="21" y="42"/>
                  </a:lnTo>
                  <a:lnTo>
                    <a:pt x="30" y="42"/>
                  </a:lnTo>
                  <a:lnTo>
                    <a:pt x="36" y="36"/>
                  </a:lnTo>
                  <a:lnTo>
                    <a:pt x="42" y="30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42" y="15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5" y="3"/>
                  </a:lnTo>
                  <a:lnTo>
                    <a:pt x="6" y="9"/>
                  </a:lnTo>
                  <a:lnTo>
                    <a:pt x="3" y="15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3" y="30"/>
                  </a:lnTo>
                  <a:lnTo>
                    <a:pt x="6" y="36"/>
                  </a:lnTo>
                  <a:lnTo>
                    <a:pt x="15" y="42"/>
                  </a:lnTo>
                  <a:lnTo>
                    <a:pt x="21" y="42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7" name="Line 11"/>
            <p:cNvSpPr>
              <a:spLocks noChangeShapeType="1"/>
            </p:cNvSpPr>
            <p:nvPr/>
          </p:nvSpPr>
          <p:spPr bwMode="auto">
            <a:xfrm>
              <a:off x="1092" y="954"/>
              <a:ext cx="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Freeform 12"/>
            <p:cNvSpPr>
              <a:spLocks/>
            </p:cNvSpPr>
            <p:nvPr/>
          </p:nvSpPr>
          <p:spPr bwMode="auto">
            <a:xfrm>
              <a:off x="1522" y="933"/>
              <a:ext cx="42" cy="42"/>
            </a:xfrm>
            <a:custGeom>
              <a:avLst/>
              <a:gdLst>
                <a:gd name="T0" fmla="*/ 21 w 42"/>
                <a:gd name="T1" fmla="*/ 42 h 42"/>
                <a:gd name="T2" fmla="*/ 21 w 42"/>
                <a:gd name="T3" fmla="*/ 42 h 42"/>
                <a:gd name="T4" fmla="*/ 27 w 42"/>
                <a:gd name="T5" fmla="*/ 42 h 42"/>
                <a:gd name="T6" fmla="*/ 36 w 42"/>
                <a:gd name="T7" fmla="*/ 36 h 42"/>
                <a:gd name="T8" fmla="*/ 39 w 42"/>
                <a:gd name="T9" fmla="*/ 30 h 42"/>
                <a:gd name="T10" fmla="*/ 42 w 42"/>
                <a:gd name="T11" fmla="*/ 21 h 42"/>
                <a:gd name="T12" fmla="*/ 42 w 42"/>
                <a:gd name="T13" fmla="*/ 21 h 42"/>
                <a:gd name="T14" fmla="*/ 39 w 42"/>
                <a:gd name="T15" fmla="*/ 15 h 42"/>
                <a:gd name="T16" fmla="*/ 36 w 42"/>
                <a:gd name="T17" fmla="*/ 9 h 42"/>
                <a:gd name="T18" fmla="*/ 27 w 42"/>
                <a:gd name="T19" fmla="*/ 3 h 42"/>
                <a:gd name="T20" fmla="*/ 21 w 42"/>
                <a:gd name="T21" fmla="*/ 0 h 42"/>
                <a:gd name="T22" fmla="*/ 21 w 42"/>
                <a:gd name="T23" fmla="*/ 0 h 42"/>
                <a:gd name="T24" fmla="*/ 12 w 42"/>
                <a:gd name="T25" fmla="*/ 3 h 42"/>
                <a:gd name="T26" fmla="*/ 6 w 42"/>
                <a:gd name="T27" fmla="*/ 9 h 42"/>
                <a:gd name="T28" fmla="*/ 0 w 42"/>
                <a:gd name="T29" fmla="*/ 15 h 42"/>
                <a:gd name="T30" fmla="*/ 0 w 42"/>
                <a:gd name="T31" fmla="*/ 21 h 42"/>
                <a:gd name="T32" fmla="*/ 0 w 42"/>
                <a:gd name="T33" fmla="*/ 21 h 42"/>
                <a:gd name="T34" fmla="*/ 0 w 42"/>
                <a:gd name="T35" fmla="*/ 30 h 42"/>
                <a:gd name="T36" fmla="*/ 6 w 42"/>
                <a:gd name="T37" fmla="*/ 36 h 42"/>
                <a:gd name="T38" fmla="*/ 12 w 42"/>
                <a:gd name="T39" fmla="*/ 42 h 42"/>
                <a:gd name="T40" fmla="*/ 21 w 42"/>
                <a:gd name="T41" fmla="*/ 42 h 42"/>
                <a:gd name="T42" fmla="*/ 21 w 42"/>
                <a:gd name="T4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lnTo>
                    <a:pt x="21" y="42"/>
                  </a:lnTo>
                  <a:lnTo>
                    <a:pt x="27" y="42"/>
                  </a:lnTo>
                  <a:lnTo>
                    <a:pt x="36" y="36"/>
                  </a:lnTo>
                  <a:lnTo>
                    <a:pt x="39" y="30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39" y="15"/>
                  </a:lnTo>
                  <a:lnTo>
                    <a:pt x="36" y="9"/>
                  </a:lnTo>
                  <a:lnTo>
                    <a:pt x="27" y="3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6" y="9"/>
                  </a:lnTo>
                  <a:lnTo>
                    <a:pt x="0" y="15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30"/>
                  </a:lnTo>
                  <a:lnTo>
                    <a:pt x="6" y="36"/>
                  </a:lnTo>
                  <a:lnTo>
                    <a:pt x="12" y="42"/>
                  </a:lnTo>
                  <a:lnTo>
                    <a:pt x="21" y="42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1543" y="954"/>
              <a:ext cx="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0" name="Freeform 14"/>
            <p:cNvSpPr>
              <a:spLocks/>
            </p:cNvSpPr>
            <p:nvPr/>
          </p:nvSpPr>
          <p:spPr bwMode="auto">
            <a:xfrm>
              <a:off x="1113" y="495"/>
              <a:ext cx="766" cy="438"/>
            </a:xfrm>
            <a:custGeom>
              <a:avLst/>
              <a:gdLst>
                <a:gd name="T0" fmla="*/ 0 w 766"/>
                <a:gd name="T1" fmla="*/ 438 h 438"/>
                <a:gd name="T2" fmla="*/ 102 w 766"/>
                <a:gd name="T3" fmla="*/ 315 h 438"/>
                <a:gd name="T4" fmla="*/ 766 w 766"/>
                <a:gd name="T5" fmla="*/ 0 h 438"/>
                <a:gd name="T6" fmla="*/ 448 w 766"/>
                <a:gd name="T7" fmla="*/ 435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6" h="438">
                  <a:moveTo>
                    <a:pt x="0" y="438"/>
                  </a:moveTo>
                  <a:lnTo>
                    <a:pt x="102" y="315"/>
                  </a:lnTo>
                  <a:lnTo>
                    <a:pt x="766" y="0"/>
                  </a:lnTo>
                  <a:lnTo>
                    <a:pt x="448" y="435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Freeform 15"/>
            <p:cNvSpPr>
              <a:spLocks/>
            </p:cNvSpPr>
            <p:nvPr/>
          </p:nvSpPr>
          <p:spPr bwMode="auto">
            <a:xfrm>
              <a:off x="1155" y="897"/>
              <a:ext cx="96" cy="99"/>
            </a:xfrm>
            <a:custGeom>
              <a:avLst/>
              <a:gdLst>
                <a:gd name="T0" fmla="*/ 48 w 96"/>
                <a:gd name="T1" fmla="*/ 99 h 99"/>
                <a:gd name="T2" fmla="*/ 48 w 96"/>
                <a:gd name="T3" fmla="*/ 99 h 99"/>
                <a:gd name="T4" fmla="*/ 57 w 96"/>
                <a:gd name="T5" fmla="*/ 96 h 99"/>
                <a:gd name="T6" fmla="*/ 66 w 96"/>
                <a:gd name="T7" fmla="*/ 93 h 99"/>
                <a:gd name="T8" fmla="*/ 75 w 96"/>
                <a:gd name="T9" fmla="*/ 90 h 99"/>
                <a:gd name="T10" fmla="*/ 84 w 96"/>
                <a:gd name="T11" fmla="*/ 84 h 99"/>
                <a:gd name="T12" fmla="*/ 87 w 96"/>
                <a:gd name="T13" fmla="*/ 78 h 99"/>
                <a:gd name="T14" fmla="*/ 93 w 96"/>
                <a:gd name="T15" fmla="*/ 69 h 99"/>
                <a:gd name="T16" fmla="*/ 96 w 96"/>
                <a:gd name="T17" fmla="*/ 60 h 99"/>
                <a:gd name="T18" fmla="*/ 96 w 96"/>
                <a:gd name="T19" fmla="*/ 48 h 99"/>
                <a:gd name="T20" fmla="*/ 96 w 96"/>
                <a:gd name="T21" fmla="*/ 48 h 99"/>
                <a:gd name="T22" fmla="*/ 96 w 96"/>
                <a:gd name="T23" fmla="*/ 39 h 99"/>
                <a:gd name="T24" fmla="*/ 93 w 96"/>
                <a:gd name="T25" fmla="*/ 30 h 99"/>
                <a:gd name="T26" fmla="*/ 87 w 96"/>
                <a:gd name="T27" fmla="*/ 21 h 99"/>
                <a:gd name="T28" fmla="*/ 84 w 96"/>
                <a:gd name="T29" fmla="*/ 15 h 99"/>
                <a:gd name="T30" fmla="*/ 75 w 96"/>
                <a:gd name="T31" fmla="*/ 9 h 99"/>
                <a:gd name="T32" fmla="*/ 66 w 96"/>
                <a:gd name="T33" fmla="*/ 6 h 99"/>
                <a:gd name="T34" fmla="*/ 57 w 96"/>
                <a:gd name="T35" fmla="*/ 3 h 99"/>
                <a:gd name="T36" fmla="*/ 48 w 96"/>
                <a:gd name="T37" fmla="*/ 0 h 99"/>
                <a:gd name="T38" fmla="*/ 48 w 96"/>
                <a:gd name="T39" fmla="*/ 0 h 99"/>
                <a:gd name="T40" fmla="*/ 39 w 96"/>
                <a:gd name="T41" fmla="*/ 3 h 99"/>
                <a:gd name="T42" fmla="*/ 30 w 96"/>
                <a:gd name="T43" fmla="*/ 6 h 99"/>
                <a:gd name="T44" fmla="*/ 21 w 96"/>
                <a:gd name="T45" fmla="*/ 9 h 99"/>
                <a:gd name="T46" fmla="*/ 12 w 96"/>
                <a:gd name="T47" fmla="*/ 15 h 99"/>
                <a:gd name="T48" fmla="*/ 9 w 96"/>
                <a:gd name="T49" fmla="*/ 21 h 99"/>
                <a:gd name="T50" fmla="*/ 3 w 96"/>
                <a:gd name="T51" fmla="*/ 30 h 99"/>
                <a:gd name="T52" fmla="*/ 0 w 96"/>
                <a:gd name="T53" fmla="*/ 39 h 99"/>
                <a:gd name="T54" fmla="*/ 0 w 96"/>
                <a:gd name="T55" fmla="*/ 48 h 99"/>
                <a:gd name="T56" fmla="*/ 0 w 96"/>
                <a:gd name="T57" fmla="*/ 48 h 99"/>
                <a:gd name="T58" fmla="*/ 0 w 96"/>
                <a:gd name="T59" fmla="*/ 60 h 99"/>
                <a:gd name="T60" fmla="*/ 3 w 96"/>
                <a:gd name="T61" fmla="*/ 69 h 99"/>
                <a:gd name="T62" fmla="*/ 9 w 96"/>
                <a:gd name="T63" fmla="*/ 78 h 99"/>
                <a:gd name="T64" fmla="*/ 12 w 96"/>
                <a:gd name="T65" fmla="*/ 84 h 99"/>
                <a:gd name="T66" fmla="*/ 21 w 96"/>
                <a:gd name="T67" fmla="*/ 90 h 99"/>
                <a:gd name="T68" fmla="*/ 30 w 96"/>
                <a:gd name="T69" fmla="*/ 93 h 99"/>
                <a:gd name="T70" fmla="*/ 39 w 96"/>
                <a:gd name="T71" fmla="*/ 96 h 99"/>
                <a:gd name="T72" fmla="*/ 48 w 96"/>
                <a:gd name="T73" fmla="*/ 99 h 99"/>
                <a:gd name="T74" fmla="*/ 48 w 96"/>
                <a:gd name="T7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99">
                  <a:moveTo>
                    <a:pt x="48" y="99"/>
                  </a:moveTo>
                  <a:lnTo>
                    <a:pt x="48" y="99"/>
                  </a:lnTo>
                  <a:lnTo>
                    <a:pt x="57" y="96"/>
                  </a:lnTo>
                  <a:lnTo>
                    <a:pt x="66" y="93"/>
                  </a:lnTo>
                  <a:lnTo>
                    <a:pt x="75" y="90"/>
                  </a:lnTo>
                  <a:lnTo>
                    <a:pt x="84" y="84"/>
                  </a:lnTo>
                  <a:lnTo>
                    <a:pt x="87" y="78"/>
                  </a:lnTo>
                  <a:lnTo>
                    <a:pt x="93" y="69"/>
                  </a:lnTo>
                  <a:lnTo>
                    <a:pt x="96" y="6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39"/>
                  </a:lnTo>
                  <a:lnTo>
                    <a:pt x="93" y="30"/>
                  </a:lnTo>
                  <a:lnTo>
                    <a:pt x="87" y="21"/>
                  </a:lnTo>
                  <a:lnTo>
                    <a:pt x="84" y="15"/>
                  </a:lnTo>
                  <a:lnTo>
                    <a:pt x="75" y="9"/>
                  </a:lnTo>
                  <a:lnTo>
                    <a:pt x="66" y="6"/>
                  </a:lnTo>
                  <a:lnTo>
                    <a:pt x="57" y="3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" y="3"/>
                  </a:lnTo>
                  <a:lnTo>
                    <a:pt x="30" y="6"/>
                  </a:lnTo>
                  <a:lnTo>
                    <a:pt x="21" y="9"/>
                  </a:lnTo>
                  <a:lnTo>
                    <a:pt x="12" y="15"/>
                  </a:lnTo>
                  <a:lnTo>
                    <a:pt x="9" y="21"/>
                  </a:lnTo>
                  <a:lnTo>
                    <a:pt x="3" y="30"/>
                  </a:lnTo>
                  <a:lnTo>
                    <a:pt x="0" y="39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3" y="69"/>
                  </a:lnTo>
                  <a:lnTo>
                    <a:pt x="9" y="78"/>
                  </a:lnTo>
                  <a:lnTo>
                    <a:pt x="12" y="84"/>
                  </a:lnTo>
                  <a:lnTo>
                    <a:pt x="21" y="90"/>
                  </a:lnTo>
                  <a:lnTo>
                    <a:pt x="30" y="93"/>
                  </a:lnTo>
                  <a:lnTo>
                    <a:pt x="39" y="96"/>
                  </a:lnTo>
                  <a:lnTo>
                    <a:pt x="48" y="99"/>
                  </a:lnTo>
                  <a:lnTo>
                    <a:pt x="48" y="99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2" name="Freeform 16"/>
            <p:cNvSpPr>
              <a:spLocks/>
            </p:cNvSpPr>
            <p:nvPr/>
          </p:nvSpPr>
          <p:spPr bwMode="auto">
            <a:xfrm>
              <a:off x="3233" y="1126"/>
              <a:ext cx="712" cy="825"/>
            </a:xfrm>
            <a:custGeom>
              <a:avLst/>
              <a:gdLst>
                <a:gd name="T0" fmla="*/ 712 w 712"/>
                <a:gd name="T1" fmla="*/ 414 h 825"/>
                <a:gd name="T2" fmla="*/ 712 w 712"/>
                <a:gd name="T3" fmla="*/ 414 h 825"/>
                <a:gd name="T4" fmla="*/ 0 w 712"/>
                <a:gd name="T5" fmla="*/ 825 h 825"/>
                <a:gd name="T6" fmla="*/ 0 w 712"/>
                <a:gd name="T7" fmla="*/ 0 h 825"/>
                <a:gd name="T8" fmla="*/ 712 w 712"/>
                <a:gd name="T9" fmla="*/ 414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2" h="825">
                  <a:moveTo>
                    <a:pt x="712" y="414"/>
                  </a:moveTo>
                  <a:lnTo>
                    <a:pt x="712" y="414"/>
                  </a:lnTo>
                  <a:lnTo>
                    <a:pt x="0" y="825"/>
                  </a:lnTo>
                  <a:lnTo>
                    <a:pt x="0" y="0"/>
                  </a:lnTo>
                  <a:lnTo>
                    <a:pt x="712" y="41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3" name="Freeform 17"/>
            <p:cNvSpPr>
              <a:spLocks/>
            </p:cNvSpPr>
            <p:nvPr/>
          </p:nvSpPr>
          <p:spPr bwMode="auto">
            <a:xfrm>
              <a:off x="1032" y="3005"/>
              <a:ext cx="42" cy="42"/>
            </a:xfrm>
            <a:custGeom>
              <a:avLst/>
              <a:gdLst>
                <a:gd name="T0" fmla="*/ 21 w 42"/>
                <a:gd name="T1" fmla="*/ 42 h 42"/>
                <a:gd name="T2" fmla="*/ 21 w 42"/>
                <a:gd name="T3" fmla="*/ 42 h 42"/>
                <a:gd name="T4" fmla="*/ 27 w 42"/>
                <a:gd name="T5" fmla="*/ 39 h 42"/>
                <a:gd name="T6" fmla="*/ 36 w 42"/>
                <a:gd name="T7" fmla="*/ 36 h 42"/>
                <a:gd name="T8" fmla="*/ 39 w 42"/>
                <a:gd name="T9" fmla="*/ 27 h 42"/>
                <a:gd name="T10" fmla="*/ 42 w 42"/>
                <a:gd name="T11" fmla="*/ 21 h 42"/>
                <a:gd name="T12" fmla="*/ 42 w 42"/>
                <a:gd name="T13" fmla="*/ 21 h 42"/>
                <a:gd name="T14" fmla="*/ 39 w 42"/>
                <a:gd name="T15" fmla="*/ 12 h 42"/>
                <a:gd name="T16" fmla="*/ 36 w 42"/>
                <a:gd name="T17" fmla="*/ 6 h 42"/>
                <a:gd name="T18" fmla="*/ 27 w 42"/>
                <a:gd name="T19" fmla="*/ 0 h 42"/>
                <a:gd name="T20" fmla="*/ 21 w 42"/>
                <a:gd name="T21" fmla="*/ 0 h 42"/>
                <a:gd name="T22" fmla="*/ 21 w 42"/>
                <a:gd name="T23" fmla="*/ 0 h 42"/>
                <a:gd name="T24" fmla="*/ 12 w 42"/>
                <a:gd name="T25" fmla="*/ 0 h 42"/>
                <a:gd name="T26" fmla="*/ 6 w 42"/>
                <a:gd name="T27" fmla="*/ 6 h 42"/>
                <a:gd name="T28" fmla="*/ 0 w 42"/>
                <a:gd name="T29" fmla="*/ 12 h 42"/>
                <a:gd name="T30" fmla="*/ 0 w 42"/>
                <a:gd name="T31" fmla="*/ 21 h 42"/>
                <a:gd name="T32" fmla="*/ 0 w 42"/>
                <a:gd name="T33" fmla="*/ 21 h 42"/>
                <a:gd name="T34" fmla="*/ 0 w 42"/>
                <a:gd name="T35" fmla="*/ 27 h 42"/>
                <a:gd name="T36" fmla="*/ 6 w 42"/>
                <a:gd name="T37" fmla="*/ 36 h 42"/>
                <a:gd name="T38" fmla="*/ 12 w 42"/>
                <a:gd name="T39" fmla="*/ 39 h 42"/>
                <a:gd name="T40" fmla="*/ 21 w 42"/>
                <a:gd name="T41" fmla="*/ 42 h 42"/>
                <a:gd name="T42" fmla="*/ 21 w 42"/>
                <a:gd name="T4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lnTo>
                    <a:pt x="21" y="42"/>
                  </a:lnTo>
                  <a:lnTo>
                    <a:pt x="27" y="39"/>
                  </a:lnTo>
                  <a:lnTo>
                    <a:pt x="36" y="36"/>
                  </a:lnTo>
                  <a:lnTo>
                    <a:pt x="39" y="27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39" y="12"/>
                  </a:lnTo>
                  <a:lnTo>
                    <a:pt x="36" y="6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6" y="36"/>
                  </a:lnTo>
                  <a:lnTo>
                    <a:pt x="12" y="39"/>
                  </a:lnTo>
                  <a:lnTo>
                    <a:pt x="21" y="42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1053" y="3026"/>
              <a:ext cx="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Line 19"/>
            <p:cNvSpPr>
              <a:spLocks noChangeShapeType="1"/>
            </p:cNvSpPr>
            <p:nvPr/>
          </p:nvSpPr>
          <p:spPr bwMode="auto">
            <a:xfrm>
              <a:off x="2605" y="1186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6" name="Line 20"/>
            <p:cNvSpPr>
              <a:spLocks noChangeShapeType="1"/>
            </p:cNvSpPr>
            <p:nvPr/>
          </p:nvSpPr>
          <p:spPr bwMode="auto">
            <a:xfrm>
              <a:off x="2605" y="981"/>
              <a:ext cx="1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>
              <a:off x="2972" y="1132"/>
              <a:ext cx="1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3590" y="1005"/>
              <a:ext cx="1" cy="3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>
              <a:off x="3857" y="1594"/>
              <a:ext cx="1" cy="5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24"/>
            <p:cNvSpPr>
              <a:spLocks noChangeShapeType="1"/>
            </p:cNvSpPr>
            <p:nvPr/>
          </p:nvSpPr>
          <p:spPr bwMode="auto">
            <a:xfrm>
              <a:off x="2536" y="1123"/>
              <a:ext cx="1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25"/>
            <p:cNvSpPr>
              <a:spLocks noChangeShapeType="1"/>
            </p:cNvSpPr>
            <p:nvPr/>
          </p:nvSpPr>
          <p:spPr bwMode="auto">
            <a:xfrm>
              <a:off x="2536" y="1186"/>
              <a:ext cx="1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Freeform 26"/>
            <p:cNvSpPr>
              <a:spLocks/>
            </p:cNvSpPr>
            <p:nvPr/>
          </p:nvSpPr>
          <p:spPr bwMode="auto">
            <a:xfrm>
              <a:off x="2587" y="1276"/>
              <a:ext cx="33" cy="51"/>
            </a:xfrm>
            <a:custGeom>
              <a:avLst/>
              <a:gdLst>
                <a:gd name="T0" fmla="*/ 18 w 33"/>
                <a:gd name="T1" fmla="*/ 3 h 51"/>
                <a:gd name="T2" fmla="*/ 18 w 33"/>
                <a:gd name="T3" fmla="*/ 3 h 51"/>
                <a:gd name="T4" fmla="*/ 24 w 33"/>
                <a:gd name="T5" fmla="*/ 3 h 51"/>
                <a:gd name="T6" fmla="*/ 33 w 33"/>
                <a:gd name="T7" fmla="*/ 0 h 51"/>
                <a:gd name="T8" fmla="*/ 33 w 33"/>
                <a:gd name="T9" fmla="*/ 0 h 51"/>
                <a:gd name="T10" fmla="*/ 24 w 33"/>
                <a:gd name="T11" fmla="*/ 24 h 51"/>
                <a:gd name="T12" fmla="*/ 18 w 33"/>
                <a:gd name="T13" fmla="*/ 51 h 51"/>
                <a:gd name="T14" fmla="*/ 18 w 33"/>
                <a:gd name="T15" fmla="*/ 51 h 51"/>
                <a:gd name="T16" fmla="*/ 9 w 33"/>
                <a:gd name="T17" fmla="*/ 24 h 51"/>
                <a:gd name="T18" fmla="*/ 0 w 33"/>
                <a:gd name="T19" fmla="*/ 0 h 51"/>
                <a:gd name="T20" fmla="*/ 0 w 33"/>
                <a:gd name="T21" fmla="*/ 0 h 51"/>
                <a:gd name="T22" fmla="*/ 12 w 33"/>
                <a:gd name="T23" fmla="*/ 3 h 51"/>
                <a:gd name="T24" fmla="*/ 18 w 33"/>
                <a:gd name="T25" fmla="*/ 3 h 51"/>
                <a:gd name="T26" fmla="*/ 18 w 33"/>
                <a:gd name="T27" fmla="*/ 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51">
                  <a:moveTo>
                    <a:pt x="18" y="3"/>
                  </a:moveTo>
                  <a:lnTo>
                    <a:pt x="18" y="3"/>
                  </a:lnTo>
                  <a:lnTo>
                    <a:pt x="24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4" y="24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9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3"/>
                  </a:lnTo>
                  <a:lnTo>
                    <a:pt x="18" y="3"/>
                  </a:lnTo>
                  <a:lnTo>
                    <a:pt x="18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3" name="Line 27"/>
            <p:cNvSpPr>
              <a:spLocks noChangeShapeType="1"/>
            </p:cNvSpPr>
            <p:nvPr/>
          </p:nvSpPr>
          <p:spPr bwMode="auto">
            <a:xfrm flipV="1">
              <a:off x="2605" y="1813"/>
              <a:ext cx="1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4" name="Line 28"/>
            <p:cNvSpPr>
              <a:spLocks noChangeShapeType="1"/>
            </p:cNvSpPr>
            <p:nvPr/>
          </p:nvSpPr>
          <p:spPr bwMode="auto">
            <a:xfrm flipV="1">
              <a:off x="2605" y="1978"/>
              <a:ext cx="1" cy="1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5" name="Line 29"/>
            <p:cNvSpPr>
              <a:spLocks noChangeShapeType="1"/>
            </p:cNvSpPr>
            <p:nvPr/>
          </p:nvSpPr>
          <p:spPr bwMode="auto">
            <a:xfrm>
              <a:off x="2536" y="1975"/>
              <a:ext cx="1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6" name="Line 30"/>
            <p:cNvSpPr>
              <a:spLocks noChangeShapeType="1"/>
            </p:cNvSpPr>
            <p:nvPr/>
          </p:nvSpPr>
          <p:spPr bwMode="auto">
            <a:xfrm>
              <a:off x="2536" y="1912"/>
              <a:ext cx="1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7" name="Freeform 31"/>
            <p:cNvSpPr>
              <a:spLocks/>
            </p:cNvSpPr>
            <p:nvPr/>
          </p:nvSpPr>
          <p:spPr bwMode="auto">
            <a:xfrm>
              <a:off x="2587" y="1771"/>
              <a:ext cx="33" cy="51"/>
            </a:xfrm>
            <a:custGeom>
              <a:avLst/>
              <a:gdLst>
                <a:gd name="T0" fmla="*/ 18 w 33"/>
                <a:gd name="T1" fmla="*/ 48 h 51"/>
                <a:gd name="T2" fmla="*/ 18 w 33"/>
                <a:gd name="T3" fmla="*/ 48 h 51"/>
                <a:gd name="T4" fmla="*/ 24 w 33"/>
                <a:gd name="T5" fmla="*/ 48 h 51"/>
                <a:gd name="T6" fmla="*/ 33 w 33"/>
                <a:gd name="T7" fmla="*/ 51 h 51"/>
                <a:gd name="T8" fmla="*/ 33 w 33"/>
                <a:gd name="T9" fmla="*/ 51 h 51"/>
                <a:gd name="T10" fmla="*/ 24 w 33"/>
                <a:gd name="T11" fmla="*/ 27 h 51"/>
                <a:gd name="T12" fmla="*/ 18 w 33"/>
                <a:gd name="T13" fmla="*/ 0 h 51"/>
                <a:gd name="T14" fmla="*/ 18 w 33"/>
                <a:gd name="T15" fmla="*/ 0 h 51"/>
                <a:gd name="T16" fmla="*/ 9 w 33"/>
                <a:gd name="T17" fmla="*/ 27 h 51"/>
                <a:gd name="T18" fmla="*/ 0 w 33"/>
                <a:gd name="T19" fmla="*/ 51 h 51"/>
                <a:gd name="T20" fmla="*/ 0 w 33"/>
                <a:gd name="T21" fmla="*/ 51 h 51"/>
                <a:gd name="T22" fmla="*/ 12 w 33"/>
                <a:gd name="T23" fmla="*/ 48 h 51"/>
                <a:gd name="T24" fmla="*/ 18 w 33"/>
                <a:gd name="T25" fmla="*/ 48 h 51"/>
                <a:gd name="T26" fmla="*/ 18 w 33"/>
                <a:gd name="T2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51">
                  <a:moveTo>
                    <a:pt x="18" y="48"/>
                  </a:moveTo>
                  <a:lnTo>
                    <a:pt x="18" y="48"/>
                  </a:lnTo>
                  <a:lnTo>
                    <a:pt x="24" y="48"/>
                  </a:lnTo>
                  <a:lnTo>
                    <a:pt x="33" y="51"/>
                  </a:lnTo>
                  <a:lnTo>
                    <a:pt x="33" y="51"/>
                  </a:lnTo>
                  <a:lnTo>
                    <a:pt x="24" y="27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9" y="27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8" name="Freeform 32"/>
            <p:cNvSpPr>
              <a:spLocks/>
            </p:cNvSpPr>
            <p:nvPr/>
          </p:nvSpPr>
          <p:spPr bwMode="auto">
            <a:xfrm>
              <a:off x="2957" y="1507"/>
              <a:ext cx="33" cy="54"/>
            </a:xfrm>
            <a:custGeom>
              <a:avLst/>
              <a:gdLst>
                <a:gd name="T0" fmla="*/ 15 w 33"/>
                <a:gd name="T1" fmla="*/ 3 h 54"/>
                <a:gd name="T2" fmla="*/ 15 w 33"/>
                <a:gd name="T3" fmla="*/ 3 h 54"/>
                <a:gd name="T4" fmla="*/ 24 w 33"/>
                <a:gd name="T5" fmla="*/ 3 h 54"/>
                <a:gd name="T6" fmla="*/ 33 w 33"/>
                <a:gd name="T7" fmla="*/ 0 h 54"/>
                <a:gd name="T8" fmla="*/ 33 w 33"/>
                <a:gd name="T9" fmla="*/ 0 h 54"/>
                <a:gd name="T10" fmla="*/ 21 w 33"/>
                <a:gd name="T11" fmla="*/ 27 h 54"/>
                <a:gd name="T12" fmla="*/ 15 w 33"/>
                <a:gd name="T13" fmla="*/ 54 h 54"/>
                <a:gd name="T14" fmla="*/ 15 w 33"/>
                <a:gd name="T15" fmla="*/ 54 h 54"/>
                <a:gd name="T16" fmla="*/ 9 w 33"/>
                <a:gd name="T17" fmla="*/ 27 h 54"/>
                <a:gd name="T18" fmla="*/ 0 w 33"/>
                <a:gd name="T19" fmla="*/ 0 h 54"/>
                <a:gd name="T20" fmla="*/ 0 w 33"/>
                <a:gd name="T21" fmla="*/ 0 h 54"/>
                <a:gd name="T22" fmla="*/ 9 w 33"/>
                <a:gd name="T23" fmla="*/ 3 h 54"/>
                <a:gd name="T24" fmla="*/ 15 w 33"/>
                <a:gd name="T25" fmla="*/ 3 h 54"/>
                <a:gd name="T26" fmla="*/ 15 w 33"/>
                <a:gd name="T27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54">
                  <a:moveTo>
                    <a:pt x="15" y="3"/>
                  </a:moveTo>
                  <a:lnTo>
                    <a:pt x="15" y="3"/>
                  </a:lnTo>
                  <a:lnTo>
                    <a:pt x="24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1" y="27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9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9" y="3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9" name="Freeform 33"/>
            <p:cNvSpPr>
              <a:spLocks/>
            </p:cNvSpPr>
            <p:nvPr/>
          </p:nvSpPr>
          <p:spPr bwMode="auto">
            <a:xfrm>
              <a:off x="3569" y="960"/>
              <a:ext cx="42" cy="42"/>
            </a:xfrm>
            <a:custGeom>
              <a:avLst/>
              <a:gdLst>
                <a:gd name="T0" fmla="*/ 21 w 42"/>
                <a:gd name="T1" fmla="*/ 42 h 42"/>
                <a:gd name="T2" fmla="*/ 21 w 42"/>
                <a:gd name="T3" fmla="*/ 42 h 42"/>
                <a:gd name="T4" fmla="*/ 27 w 42"/>
                <a:gd name="T5" fmla="*/ 42 h 42"/>
                <a:gd name="T6" fmla="*/ 36 w 42"/>
                <a:gd name="T7" fmla="*/ 36 h 42"/>
                <a:gd name="T8" fmla="*/ 39 w 42"/>
                <a:gd name="T9" fmla="*/ 30 h 42"/>
                <a:gd name="T10" fmla="*/ 42 w 42"/>
                <a:gd name="T11" fmla="*/ 21 h 42"/>
                <a:gd name="T12" fmla="*/ 42 w 42"/>
                <a:gd name="T13" fmla="*/ 21 h 42"/>
                <a:gd name="T14" fmla="*/ 39 w 42"/>
                <a:gd name="T15" fmla="*/ 15 h 42"/>
                <a:gd name="T16" fmla="*/ 36 w 42"/>
                <a:gd name="T17" fmla="*/ 9 h 42"/>
                <a:gd name="T18" fmla="*/ 27 w 42"/>
                <a:gd name="T19" fmla="*/ 3 h 42"/>
                <a:gd name="T20" fmla="*/ 21 w 42"/>
                <a:gd name="T21" fmla="*/ 0 h 42"/>
                <a:gd name="T22" fmla="*/ 21 w 42"/>
                <a:gd name="T23" fmla="*/ 0 h 42"/>
                <a:gd name="T24" fmla="*/ 12 w 42"/>
                <a:gd name="T25" fmla="*/ 3 h 42"/>
                <a:gd name="T26" fmla="*/ 6 w 42"/>
                <a:gd name="T27" fmla="*/ 9 h 42"/>
                <a:gd name="T28" fmla="*/ 0 w 42"/>
                <a:gd name="T29" fmla="*/ 15 h 42"/>
                <a:gd name="T30" fmla="*/ 0 w 42"/>
                <a:gd name="T31" fmla="*/ 21 h 42"/>
                <a:gd name="T32" fmla="*/ 0 w 42"/>
                <a:gd name="T33" fmla="*/ 21 h 42"/>
                <a:gd name="T34" fmla="*/ 0 w 42"/>
                <a:gd name="T35" fmla="*/ 30 h 42"/>
                <a:gd name="T36" fmla="*/ 6 w 42"/>
                <a:gd name="T37" fmla="*/ 36 h 42"/>
                <a:gd name="T38" fmla="*/ 12 w 42"/>
                <a:gd name="T39" fmla="*/ 42 h 42"/>
                <a:gd name="T40" fmla="*/ 21 w 42"/>
                <a:gd name="T41" fmla="*/ 42 h 42"/>
                <a:gd name="T42" fmla="*/ 21 w 42"/>
                <a:gd name="T4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lnTo>
                    <a:pt x="21" y="42"/>
                  </a:lnTo>
                  <a:lnTo>
                    <a:pt x="27" y="42"/>
                  </a:lnTo>
                  <a:lnTo>
                    <a:pt x="36" y="36"/>
                  </a:lnTo>
                  <a:lnTo>
                    <a:pt x="39" y="30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39" y="15"/>
                  </a:lnTo>
                  <a:lnTo>
                    <a:pt x="36" y="9"/>
                  </a:lnTo>
                  <a:lnTo>
                    <a:pt x="27" y="3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6" y="9"/>
                  </a:lnTo>
                  <a:lnTo>
                    <a:pt x="0" y="15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30"/>
                  </a:lnTo>
                  <a:lnTo>
                    <a:pt x="6" y="36"/>
                  </a:lnTo>
                  <a:lnTo>
                    <a:pt x="12" y="42"/>
                  </a:lnTo>
                  <a:lnTo>
                    <a:pt x="21" y="42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0" name="Line 34"/>
            <p:cNvSpPr>
              <a:spLocks noChangeShapeType="1"/>
            </p:cNvSpPr>
            <p:nvPr/>
          </p:nvSpPr>
          <p:spPr bwMode="auto">
            <a:xfrm>
              <a:off x="3590" y="981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1" name="Line 35"/>
            <p:cNvSpPr>
              <a:spLocks noChangeShapeType="1"/>
            </p:cNvSpPr>
            <p:nvPr/>
          </p:nvSpPr>
          <p:spPr bwMode="auto">
            <a:xfrm>
              <a:off x="4359" y="1789"/>
              <a:ext cx="1" cy="3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2" name="Freeform 36"/>
            <p:cNvSpPr>
              <a:spLocks/>
            </p:cNvSpPr>
            <p:nvPr/>
          </p:nvSpPr>
          <p:spPr bwMode="auto">
            <a:xfrm>
              <a:off x="4338" y="1747"/>
              <a:ext cx="42" cy="42"/>
            </a:xfrm>
            <a:custGeom>
              <a:avLst/>
              <a:gdLst>
                <a:gd name="T0" fmla="*/ 21 w 42"/>
                <a:gd name="T1" fmla="*/ 42 h 42"/>
                <a:gd name="T2" fmla="*/ 21 w 42"/>
                <a:gd name="T3" fmla="*/ 42 h 42"/>
                <a:gd name="T4" fmla="*/ 27 w 42"/>
                <a:gd name="T5" fmla="*/ 39 h 42"/>
                <a:gd name="T6" fmla="*/ 36 w 42"/>
                <a:gd name="T7" fmla="*/ 36 h 42"/>
                <a:gd name="T8" fmla="*/ 39 w 42"/>
                <a:gd name="T9" fmla="*/ 30 h 42"/>
                <a:gd name="T10" fmla="*/ 42 w 42"/>
                <a:gd name="T11" fmla="*/ 21 h 42"/>
                <a:gd name="T12" fmla="*/ 42 w 42"/>
                <a:gd name="T13" fmla="*/ 21 h 42"/>
                <a:gd name="T14" fmla="*/ 39 w 42"/>
                <a:gd name="T15" fmla="*/ 12 h 42"/>
                <a:gd name="T16" fmla="*/ 36 w 42"/>
                <a:gd name="T17" fmla="*/ 6 h 42"/>
                <a:gd name="T18" fmla="*/ 27 w 42"/>
                <a:gd name="T19" fmla="*/ 0 h 42"/>
                <a:gd name="T20" fmla="*/ 21 w 42"/>
                <a:gd name="T21" fmla="*/ 0 h 42"/>
                <a:gd name="T22" fmla="*/ 21 w 42"/>
                <a:gd name="T23" fmla="*/ 0 h 42"/>
                <a:gd name="T24" fmla="*/ 12 w 42"/>
                <a:gd name="T25" fmla="*/ 0 h 42"/>
                <a:gd name="T26" fmla="*/ 6 w 42"/>
                <a:gd name="T27" fmla="*/ 6 h 42"/>
                <a:gd name="T28" fmla="*/ 0 w 42"/>
                <a:gd name="T29" fmla="*/ 12 h 42"/>
                <a:gd name="T30" fmla="*/ 0 w 42"/>
                <a:gd name="T31" fmla="*/ 21 h 42"/>
                <a:gd name="T32" fmla="*/ 0 w 42"/>
                <a:gd name="T33" fmla="*/ 21 h 42"/>
                <a:gd name="T34" fmla="*/ 0 w 42"/>
                <a:gd name="T35" fmla="*/ 30 h 42"/>
                <a:gd name="T36" fmla="*/ 6 w 42"/>
                <a:gd name="T37" fmla="*/ 36 h 42"/>
                <a:gd name="T38" fmla="*/ 12 w 42"/>
                <a:gd name="T39" fmla="*/ 39 h 42"/>
                <a:gd name="T40" fmla="*/ 21 w 42"/>
                <a:gd name="T41" fmla="*/ 42 h 42"/>
                <a:gd name="T42" fmla="*/ 21 w 42"/>
                <a:gd name="T4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lnTo>
                    <a:pt x="21" y="42"/>
                  </a:lnTo>
                  <a:lnTo>
                    <a:pt x="27" y="39"/>
                  </a:lnTo>
                  <a:lnTo>
                    <a:pt x="36" y="36"/>
                  </a:lnTo>
                  <a:lnTo>
                    <a:pt x="39" y="30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39" y="12"/>
                  </a:lnTo>
                  <a:lnTo>
                    <a:pt x="36" y="6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30"/>
                  </a:lnTo>
                  <a:lnTo>
                    <a:pt x="6" y="36"/>
                  </a:lnTo>
                  <a:lnTo>
                    <a:pt x="12" y="39"/>
                  </a:lnTo>
                  <a:lnTo>
                    <a:pt x="21" y="42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3" name="Line 37"/>
            <p:cNvSpPr>
              <a:spLocks noChangeShapeType="1"/>
            </p:cNvSpPr>
            <p:nvPr/>
          </p:nvSpPr>
          <p:spPr bwMode="auto">
            <a:xfrm>
              <a:off x="4359" y="1768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4" name="Line 38"/>
            <p:cNvSpPr>
              <a:spLocks noChangeShapeType="1"/>
            </p:cNvSpPr>
            <p:nvPr/>
          </p:nvSpPr>
          <p:spPr bwMode="auto">
            <a:xfrm flipV="1">
              <a:off x="3590" y="1744"/>
              <a:ext cx="1" cy="3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5" name="Freeform 39"/>
            <p:cNvSpPr>
              <a:spLocks/>
            </p:cNvSpPr>
            <p:nvPr/>
          </p:nvSpPr>
          <p:spPr bwMode="auto">
            <a:xfrm>
              <a:off x="3569" y="2125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21 w 42"/>
                <a:gd name="T3" fmla="*/ 0 h 42"/>
                <a:gd name="T4" fmla="*/ 27 w 42"/>
                <a:gd name="T5" fmla="*/ 3 h 42"/>
                <a:gd name="T6" fmla="*/ 36 w 42"/>
                <a:gd name="T7" fmla="*/ 6 h 42"/>
                <a:gd name="T8" fmla="*/ 39 w 42"/>
                <a:gd name="T9" fmla="*/ 12 h 42"/>
                <a:gd name="T10" fmla="*/ 42 w 42"/>
                <a:gd name="T11" fmla="*/ 21 h 42"/>
                <a:gd name="T12" fmla="*/ 42 w 42"/>
                <a:gd name="T13" fmla="*/ 21 h 42"/>
                <a:gd name="T14" fmla="*/ 39 w 42"/>
                <a:gd name="T15" fmla="*/ 30 h 42"/>
                <a:gd name="T16" fmla="*/ 36 w 42"/>
                <a:gd name="T17" fmla="*/ 36 h 42"/>
                <a:gd name="T18" fmla="*/ 27 w 42"/>
                <a:gd name="T19" fmla="*/ 42 h 42"/>
                <a:gd name="T20" fmla="*/ 21 w 42"/>
                <a:gd name="T21" fmla="*/ 42 h 42"/>
                <a:gd name="T22" fmla="*/ 21 w 42"/>
                <a:gd name="T23" fmla="*/ 42 h 42"/>
                <a:gd name="T24" fmla="*/ 12 w 42"/>
                <a:gd name="T25" fmla="*/ 42 h 42"/>
                <a:gd name="T26" fmla="*/ 6 w 42"/>
                <a:gd name="T27" fmla="*/ 36 h 42"/>
                <a:gd name="T28" fmla="*/ 0 w 42"/>
                <a:gd name="T29" fmla="*/ 30 h 42"/>
                <a:gd name="T30" fmla="*/ 0 w 42"/>
                <a:gd name="T31" fmla="*/ 21 h 42"/>
                <a:gd name="T32" fmla="*/ 0 w 42"/>
                <a:gd name="T33" fmla="*/ 21 h 42"/>
                <a:gd name="T34" fmla="*/ 0 w 42"/>
                <a:gd name="T35" fmla="*/ 12 h 42"/>
                <a:gd name="T36" fmla="*/ 6 w 42"/>
                <a:gd name="T37" fmla="*/ 6 h 42"/>
                <a:gd name="T38" fmla="*/ 12 w 42"/>
                <a:gd name="T39" fmla="*/ 3 h 42"/>
                <a:gd name="T40" fmla="*/ 21 w 42"/>
                <a:gd name="T41" fmla="*/ 0 h 42"/>
                <a:gd name="T42" fmla="*/ 21 w 42"/>
                <a:gd name="T4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21" y="0"/>
                  </a:lnTo>
                  <a:lnTo>
                    <a:pt x="27" y="3"/>
                  </a:lnTo>
                  <a:lnTo>
                    <a:pt x="36" y="6"/>
                  </a:lnTo>
                  <a:lnTo>
                    <a:pt x="39" y="12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39" y="30"/>
                  </a:lnTo>
                  <a:lnTo>
                    <a:pt x="36" y="36"/>
                  </a:lnTo>
                  <a:lnTo>
                    <a:pt x="27" y="42"/>
                  </a:lnTo>
                  <a:lnTo>
                    <a:pt x="21" y="42"/>
                  </a:lnTo>
                  <a:lnTo>
                    <a:pt x="21" y="42"/>
                  </a:lnTo>
                  <a:lnTo>
                    <a:pt x="12" y="42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3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6" name="Line 40"/>
            <p:cNvSpPr>
              <a:spLocks noChangeShapeType="1"/>
            </p:cNvSpPr>
            <p:nvPr/>
          </p:nvSpPr>
          <p:spPr bwMode="auto">
            <a:xfrm>
              <a:off x="3590" y="2146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7" name="Line 41"/>
            <p:cNvSpPr>
              <a:spLocks noChangeShapeType="1"/>
            </p:cNvSpPr>
            <p:nvPr/>
          </p:nvSpPr>
          <p:spPr bwMode="auto">
            <a:xfrm flipH="1">
              <a:off x="3945" y="1540"/>
              <a:ext cx="39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8" name="Freeform 42"/>
            <p:cNvSpPr>
              <a:spLocks/>
            </p:cNvSpPr>
            <p:nvPr/>
          </p:nvSpPr>
          <p:spPr bwMode="auto">
            <a:xfrm>
              <a:off x="4338" y="1519"/>
              <a:ext cx="42" cy="42"/>
            </a:xfrm>
            <a:custGeom>
              <a:avLst/>
              <a:gdLst>
                <a:gd name="T0" fmla="*/ 0 w 42"/>
                <a:gd name="T1" fmla="*/ 21 h 42"/>
                <a:gd name="T2" fmla="*/ 0 w 42"/>
                <a:gd name="T3" fmla="*/ 21 h 42"/>
                <a:gd name="T4" fmla="*/ 3 w 42"/>
                <a:gd name="T5" fmla="*/ 12 h 42"/>
                <a:gd name="T6" fmla="*/ 6 w 42"/>
                <a:gd name="T7" fmla="*/ 6 h 42"/>
                <a:gd name="T8" fmla="*/ 12 w 42"/>
                <a:gd name="T9" fmla="*/ 0 h 42"/>
                <a:gd name="T10" fmla="*/ 21 w 42"/>
                <a:gd name="T11" fmla="*/ 0 h 42"/>
                <a:gd name="T12" fmla="*/ 21 w 42"/>
                <a:gd name="T13" fmla="*/ 0 h 42"/>
                <a:gd name="T14" fmla="*/ 30 w 42"/>
                <a:gd name="T15" fmla="*/ 0 h 42"/>
                <a:gd name="T16" fmla="*/ 36 w 42"/>
                <a:gd name="T17" fmla="*/ 6 h 42"/>
                <a:gd name="T18" fmla="*/ 42 w 42"/>
                <a:gd name="T19" fmla="*/ 12 h 42"/>
                <a:gd name="T20" fmla="*/ 42 w 42"/>
                <a:gd name="T21" fmla="*/ 21 h 42"/>
                <a:gd name="T22" fmla="*/ 42 w 42"/>
                <a:gd name="T23" fmla="*/ 21 h 42"/>
                <a:gd name="T24" fmla="*/ 42 w 42"/>
                <a:gd name="T25" fmla="*/ 27 h 42"/>
                <a:gd name="T26" fmla="*/ 36 w 42"/>
                <a:gd name="T27" fmla="*/ 36 h 42"/>
                <a:gd name="T28" fmla="*/ 30 w 42"/>
                <a:gd name="T29" fmla="*/ 39 h 42"/>
                <a:gd name="T30" fmla="*/ 21 w 42"/>
                <a:gd name="T31" fmla="*/ 42 h 42"/>
                <a:gd name="T32" fmla="*/ 21 w 42"/>
                <a:gd name="T33" fmla="*/ 42 h 42"/>
                <a:gd name="T34" fmla="*/ 12 w 42"/>
                <a:gd name="T35" fmla="*/ 39 h 42"/>
                <a:gd name="T36" fmla="*/ 6 w 42"/>
                <a:gd name="T37" fmla="*/ 36 h 42"/>
                <a:gd name="T38" fmla="*/ 3 w 42"/>
                <a:gd name="T39" fmla="*/ 27 h 42"/>
                <a:gd name="T40" fmla="*/ 0 w 42"/>
                <a:gd name="T41" fmla="*/ 21 h 42"/>
                <a:gd name="T42" fmla="*/ 0 w 42"/>
                <a:gd name="T4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lnTo>
                    <a:pt x="0" y="21"/>
                  </a:lnTo>
                  <a:lnTo>
                    <a:pt x="3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42" y="12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42" y="27"/>
                  </a:lnTo>
                  <a:lnTo>
                    <a:pt x="36" y="36"/>
                  </a:lnTo>
                  <a:lnTo>
                    <a:pt x="30" y="39"/>
                  </a:lnTo>
                  <a:lnTo>
                    <a:pt x="21" y="42"/>
                  </a:lnTo>
                  <a:lnTo>
                    <a:pt x="21" y="42"/>
                  </a:lnTo>
                  <a:lnTo>
                    <a:pt x="12" y="39"/>
                  </a:lnTo>
                  <a:lnTo>
                    <a:pt x="6" y="36"/>
                  </a:lnTo>
                  <a:lnTo>
                    <a:pt x="3" y="27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9" name="Line 43"/>
            <p:cNvSpPr>
              <a:spLocks noChangeShapeType="1"/>
            </p:cNvSpPr>
            <p:nvPr/>
          </p:nvSpPr>
          <p:spPr bwMode="auto">
            <a:xfrm>
              <a:off x="4359" y="1540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0" name="Line 44"/>
            <p:cNvSpPr>
              <a:spLocks noChangeShapeType="1"/>
            </p:cNvSpPr>
            <p:nvPr/>
          </p:nvSpPr>
          <p:spPr bwMode="auto">
            <a:xfrm>
              <a:off x="4269" y="2104"/>
              <a:ext cx="17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1" name="Line 45"/>
            <p:cNvSpPr>
              <a:spLocks noChangeShapeType="1"/>
            </p:cNvSpPr>
            <p:nvPr/>
          </p:nvSpPr>
          <p:spPr bwMode="auto">
            <a:xfrm>
              <a:off x="4299" y="2137"/>
              <a:ext cx="11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2" name="Line 46"/>
            <p:cNvSpPr>
              <a:spLocks noChangeShapeType="1"/>
            </p:cNvSpPr>
            <p:nvPr/>
          </p:nvSpPr>
          <p:spPr bwMode="auto">
            <a:xfrm>
              <a:off x="4329" y="2167"/>
              <a:ext cx="5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3" name="Line 47"/>
            <p:cNvSpPr>
              <a:spLocks noChangeShapeType="1"/>
            </p:cNvSpPr>
            <p:nvPr/>
          </p:nvSpPr>
          <p:spPr bwMode="auto">
            <a:xfrm>
              <a:off x="1053" y="3026"/>
              <a:ext cx="1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4" name="Line 48"/>
            <p:cNvSpPr>
              <a:spLocks noChangeShapeType="1"/>
            </p:cNvSpPr>
            <p:nvPr/>
          </p:nvSpPr>
          <p:spPr bwMode="auto">
            <a:xfrm>
              <a:off x="963" y="3290"/>
              <a:ext cx="17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5" name="Line 49"/>
            <p:cNvSpPr>
              <a:spLocks noChangeShapeType="1"/>
            </p:cNvSpPr>
            <p:nvPr/>
          </p:nvSpPr>
          <p:spPr bwMode="auto">
            <a:xfrm>
              <a:off x="993" y="3320"/>
              <a:ext cx="11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6" name="Line 50"/>
            <p:cNvSpPr>
              <a:spLocks noChangeShapeType="1"/>
            </p:cNvSpPr>
            <p:nvPr/>
          </p:nvSpPr>
          <p:spPr bwMode="auto">
            <a:xfrm>
              <a:off x="1023" y="3353"/>
              <a:ext cx="5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7" name="Line 51"/>
            <p:cNvSpPr>
              <a:spLocks noChangeShapeType="1"/>
            </p:cNvSpPr>
            <p:nvPr/>
          </p:nvSpPr>
          <p:spPr bwMode="auto">
            <a:xfrm>
              <a:off x="3770" y="2104"/>
              <a:ext cx="17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8" name="Line 52"/>
            <p:cNvSpPr>
              <a:spLocks noChangeShapeType="1"/>
            </p:cNvSpPr>
            <p:nvPr/>
          </p:nvSpPr>
          <p:spPr bwMode="auto">
            <a:xfrm>
              <a:off x="3800" y="2137"/>
              <a:ext cx="11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9" name="Line 53"/>
            <p:cNvSpPr>
              <a:spLocks noChangeShapeType="1"/>
            </p:cNvSpPr>
            <p:nvPr/>
          </p:nvSpPr>
          <p:spPr bwMode="auto">
            <a:xfrm>
              <a:off x="3830" y="2167"/>
              <a:ext cx="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0" name="Rectangle 54"/>
            <p:cNvSpPr>
              <a:spLocks noChangeArrowheads="1"/>
            </p:cNvSpPr>
            <p:nvPr/>
          </p:nvSpPr>
          <p:spPr bwMode="auto">
            <a:xfrm>
              <a:off x="1912" y="423"/>
              <a:ext cx="346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dirty="0" err="1" smtClean="0">
                  <a:solidFill>
                    <a:srgbClr val="000000"/>
                  </a:solidFill>
                </a:rPr>
                <a:t>Ele</a:t>
              </a:r>
              <a:r>
                <a:rPr lang="tr-TR" sz="1200" dirty="0" smtClean="0">
                  <a:solidFill>
                    <a:srgbClr val="000000"/>
                  </a:solidFill>
                </a:rPr>
                <a:t>k</a:t>
              </a:r>
              <a:r>
                <a:rPr lang="en-US" sz="1200" dirty="0" err="1" smtClean="0">
                  <a:solidFill>
                    <a:srgbClr val="000000"/>
                  </a:solidFill>
                </a:rPr>
                <a:t>tro</a:t>
              </a:r>
              <a:r>
                <a:rPr lang="tr-TR" sz="1200" dirty="0" smtClean="0">
                  <a:solidFill>
                    <a:srgbClr val="000000"/>
                  </a:solidFill>
                </a:rPr>
                <a:t>lar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4631" name="Rectangle 55"/>
            <p:cNvSpPr>
              <a:spLocks noChangeArrowheads="1"/>
            </p:cNvSpPr>
            <p:nvPr/>
          </p:nvSpPr>
          <p:spPr bwMode="auto">
            <a:xfrm>
              <a:off x="2777" y="846"/>
              <a:ext cx="429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b="1" i="1" dirty="0">
                  <a:solidFill>
                    <a:schemeClr val="accent2"/>
                  </a:solidFill>
                </a:rPr>
                <a:t>60-Hz</a:t>
              </a:r>
            </a:p>
            <a:p>
              <a:pPr algn="l"/>
              <a:r>
                <a:rPr lang="en-US" sz="1200" b="1" i="1" dirty="0">
                  <a:solidFill>
                    <a:schemeClr val="accent2"/>
                  </a:solidFill>
                </a:rPr>
                <a:t>ac </a:t>
              </a:r>
              <a:r>
                <a:rPr lang="en-US" sz="1200" b="1" i="1" dirty="0" smtClean="0">
                  <a:solidFill>
                    <a:schemeClr val="accent2"/>
                  </a:solidFill>
                </a:rPr>
                <a:t>ma</a:t>
              </a:r>
              <a:r>
                <a:rPr lang="tr-TR" sz="1200" b="1" i="1" dirty="0" smtClean="0">
                  <a:solidFill>
                    <a:schemeClr val="accent2"/>
                  </a:solidFill>
                </a:rPr>
                <a:t>nyetik</a:t>
              </a:r>
              <a:endParaRPr lang="en-US" sz="1200" b="1" i="1" dirty="0">
                <a:solidFill>
                  <a:schemeClr val="accent2"/>
                </a:solidFill>
              </a:endParaRPr>
            </a:p>
            <a:p>
              <a:pPr algn="l"/>
              <a:r>
                <a:rPr lang="tr-TR" sz="1200" b="1" i="1" dirty="0" smtClean="0">
                  <a:solidFill>
                    <a:schemeClr val="accent2"/>
                  </a:solidFill>
                </a:rPr>
                <a:t>alan</a:t>
              </a:r>
              <a:endParaRPr lang="en-US" sz="1100" dirty="0">
                <a:solidFill>
                  <a:srgbClr val="000000"/>
                </a:solidFill>
              </a:endParaRPr>
            </a:p>
          </p:txBody>
        </p:sp>
        <p:sp>
          <p:nvSpPr>
            <p:cNvPr id="24632" name="Rectangle 56"/>
            <p:cNvSpPr>
              <a:spLocks noChangeArrowheads="1"/>
            </p:cNvSpPr>
            <p:nvPr/>
          </p:nvSpPr>
          <p:spPr bwMode="auto">
            <a:xfrm>
              <a:off x="2347" y="2101"/>
              <a:ext cx="484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tr-TR" sz="1200" b="1" i="1" dirty="0" smtClean="0">
                  <a:solidFill>
                    <a:schemeClr val="accent2"/>
                  </a:solidFill>
                </a:rPr>
                <a:t>Yerdeğiştirme</a:t>
              </a:r>
              <a:endParaRPr lang="en-US" sz="1200" b="1" i="1" dirty="0">
                <a:solidFill>
                  <a:schemeClr val="accent2"/>
                </a:solidFill>
              </a:endParaRPr>
            </a:p>
            <a:p>
              <a:pPr algn="l"/>
              <a:r>
                <a:rPr lang="tr-TR" sz="1200" b="1" i="1" dirty="0" smtClean="0">
                  <a:solidFill>
                    <a:schemeClr val="accent2"/>
                  </a:solidFill>
                </a:rPr>
                <a:t>akımları</a:t>
              </a:r>
              <a:endParaRPr lang="en-US" sz="1100" dirty="0">
                <a:solidFill>
                  <a:srgbClr val="000000"/>
                </a:solidFill>
              </a:endParaRPr>
            </a:p>
          </p:txBody>
        </p:sp>
        <p:sp>
          <p:nvSpPr>
            <p:cNvPr id="24633" name="Rectangle 57"/>
            <p:cNvSpPr>
              <a:spLocks noChangeArrowheads="1"/>
            </p:cNvSpPr>
            <p:nvPr/>
          </p:nvSpPr>
          <p:spPr bwMode="auto">
            <a:xfrm>
              <a:off x="3287" y="1435"/>
              <a:ext cx="523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tr-TR" sz="1200" dirty="0" smtClean="0">
                  <a:solidFill>
                    <a:srgbClr val="000000"/>
                  </a:solidFill>
                </a:rPr>
                <a:t>Farksal</a:t>
              </a:r>
              <a:endParaRPr lang="en-US" sz="1200" dirty="0">
                <a:solidFill>
                  <a:srgbClr val="000000"/>
                </a:solidFill>
              </a:endParaRPr>
            </a:p>
            <a:p>
              <a:pPr algn="l"/>
              <a:r>
                <a:rPr lang="tr-TR" sz="1200" dirty="0" smtClean="0">
                  <a:solidFill>
                    <a:srgbClr val="000000"/>
                  </a:solidFill>
                </a:rPr>
                <a:t>kuvvetlendirici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4634" name="Rectangle 58"/>
            <p:cNvSpPr>
              <a:spLocks noChangeArrowheads="1"/>
            </p:cNvSpPr>
            <p:nvPr/>
          </p:nvSpPr>
          <p:spPr bwMode="auto">
            <a:xfrm>
              <a:off x="3263" y="1273"/>
              <a:ext cx="45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+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4635" name="Rectangle 59"/>
            <p:cNvSpPr>
              <a:spLocks noChangeArrowheads="1"/>
            </p:cNvSpPr>
            <p:nvPr/>
          </p:nvSpPr>
          <p:spPr bwMode="auto">
            <a:xfrm>
              <a:off x="3263" y="1708"/>
              <a:ext cx="26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-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4636" name="Rectangle 60"/>
            <p:cNvSpPr>
              <a:spLocks noChangeArrowheads="1"/>
            </p:cNvSpPr>
            <p:nvPr/>
          </p:nvSpPr>
          <p:spPr bwMode="auto">
            <a:xfrm>
              <a:off x="3512" y="843"/>
              <a:ext cx="45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</a:rPr>
                <a:t>+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4637" name="Rectangle 61"/>
            <p:cNvSpPr>
              <a:spLocks noChangeArrowheads="1"/>
            </p:cNvSpPr>
            <p:nvPr/>
          </p:nvSpPr>
          <p:spPr bwMode="auto">
            <a:xfrm>
              <a:off x="3560" y="843"/>
              <a:ext cx="102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 i="1">
                  <a:solidFill>
                    <a:srgbClr val="000000"/>
                  </a:solidFill>
                </a:rPr>
                <a:t>V</a:t>
              </a:r>
              <a:r>
                <a:rPr lang="en-US" sz="1100" i="1" baseline="-25000">
                  <a:solidFill>
                    <a:srgbClr val="000000"/>
                  </a:solidFill>
                </a:rPr>
                <a:t>cc</a:t>
              </a:r>
            </a:p>
          </p:txBody>
        </p:sp>
        <p:sp>
          <p:nvSpPr>
            <p:cNvPr id="24638" name="Rectangle 62"/>
            <p:cNvSpPr>
              <a:spLocks noChangeArrowheads="1"/>
            </p:cNvSpPr>
            <p:nvPr/>
          </p:nvSpPr>
          <p:spPr bwMode="auto">
            <a:xfrm>
              <a:off x="3509" y="2176"/>
              <a:ext cx="123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</a:rPr>
                <a:t>-</a:t>
              </a:r>
              <a:r>
                <a:rPr lang="en-US" sz="1100" i="1">
                  <a:solidFill>
                    <a:srgbClr val="000000"/>
                  </a:solidFill>
                </a:rPr>
                <a:t>V</a:t>
              </a:r>
              <a:r>
                <a:rPr lang="en-US" sz="1100" i="1" baseline="-25000">
                  <a:solidFill>
                    <a:srgbClr val="000000"/>
                  </a:solidFill>
                </a:rPr>
                <a:t>cc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4639" name="Rectangle 63"/>
            <p:cNvSpPr>
              <a:spLocks noChangeArrowheads="1"/>
            </p:cNvSpPr>
            <p:nvPr/>
          </p:nvSpPr>
          <p:spPr bwMode="auto">
            <a:xfrm>
              <a:off x="1669" y="873"/>
              <a:ext cx="90" cy="1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0" name="Rectangle 64"/>
            <p:cNvSpPr>
              <a:spLocks noChangeArrowheads="1"/>
            </p:cNvSpPr>
            <p:nvPr/>
          </p:nvSpPr>
          <p:spPr bwMode="auto">
            <a:xfrm>
              <a:off x="1657" y="882"/>
              <a:ext cx="76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 i="1">
                  <a:solidFill>
                    <a:srgbClr val="000000"/>
                  </a:solidFill>
                </a:rPr>
                <a:t>Z</a:t>
              </a:r>
              <a:r>
                <a:rPr lang="en-US" sz="1100" baseline="-25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24641" name="Rectangle 65"/>
            <p:cNvSpPr>
              <a:spLocks noChangeArrowheads="1"/>
            </p:cNvSpPr>
            <p:nvPr/>
          </p:nvSpPr>
          <p:spPr bwMode="auto">
            <a:xfrm>
              <a:off x="1377" y="997"/>
              <a:ext cx="172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 i="1">
                  <a:solidFill>
                    <a:srgbClr val="000000"/>
                  </a:solidFill>
                </a:rPr>
                <a:t>Z</a:t>
              </a:r>
              <a:r>
                <a:rPr lang="en-US" sz="1200" baseline="-25000">
                  <a:solidFill>
                    <a:srgbClr val="000000"/>
                  </a:solidFill>
                </a:rPr>
                <a:t>body</a:t>
              </a:r>
            </a:p>
          </p:txBody>
        </p:sp>
        <p:sp>
          <p:nvSpPr>
            <p:cNvPr id="24642" name="Rectangle 66"/>
            <p:cNvSpPr>
              <a:spLocks noChangeArrowheads="1"/>
            </p:cNvSpPr>
            <p:nvPr/>
          </p:nvSpPr>
          <p:spPr bwMode="auto">
            <a:xfrm>
              <a:off x="1426" y="1048"/>
              <a:ext cx="16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800">
                  <a:solidFill>
                    <a:srgbClr val="000000"/>
                  </a:solidFill>
                </a:rPr>
                <a:t> 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4643" name="Rectangle 67"/>
            <p:cNvSpPr>
              <a:spLocks noChangeArrowheads="1"/>
            </p:cNvSpPr>
            <p:nvPr/>
          </p:nvSpPr>
          <p:spPr bwMode="auto">
            <a:xfrm>
              <a:off x="1197" y="1090"/>
              <a:ext cx="80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 i="1">
                  <a:solidFill>
                    <a:srgbClr val="000000"/>
                  </a:solidFill>
                </a:rPr>
                <a:t>Z</a:t>
              </a:r>
              <a:r>
                <a:rPr lang="en-US" sz="1200" baseline="-250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24644" name="Freeform 68"/>
            <p:cNvSpPr>
              <a:spLocks/>
            </p:cNvSpPr>
            <p:nvPr/>
          </p:nvSpPr>
          <p:spPr bwMode="auto">
            <a:xfrm>
              <a:off x="831" y="1891"/>
              <a:ext cx="27" cy="72"/>
            </a:xfrm>
            <a:custGeom>
              <a:avLst/>
              <a:gdLst>
                <a:gd name="T0" fmla="*/ 27 w 27"/>
                <a:gd name="T1" fmla="*/ 30 h 72"/>
                <a:gd name="T2" fmla="*/ 27 w 27"/>
                <a:gd name="T3" fmla="*/ 30 h 72"/>
                <a:gd name="T4" fmla="*/ 24 w 27"/>
                <a:gd name="T5" fmla="*/ 24 h 72"/>
                <a:gd name="T6" fmla="*/ 21 w 27"/>
                <a:gd name="T7" fmla="*/ 18 h 72"/>
                <a:gd name="T8" fmla="*/ 15 w 27"/>
                <a:gd name="T9" fmla="*/ 12 h 72"/>
                <a:gd name="T10" fmla="*/ 12 w 27"/>
                <a:gd name="T11" fmla="*/ 0 h 72"/>
                <a:gd name="T12" fmla="*/ 12 w 27"/>
                <a:gd name="T13" fmla="*/ 0 h 72"/>
                <a:gd name="T14" fmla="*/ 3 w 27"/>
                <a:gd name="T15" fmla="*/ 15 h 72"/>
                <a:gd name="T16" fmla="*/ 0 w 27"/>
                <a:gd name="T17" fmla="*/ 27 h 72"/>
                <a:gd name="T18" fmla="*/ 3 w 27"/>
                <a:gd name="T19" fmla="*/ 42 h 72"/>
                <a:gd name="T20" fmla="*/ 12 w 27"/>
                <a:gd name="T2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72">
                  <a:moveTo>
                    <a:pt x="27" y="30"/>
                  </a:moveTo>
                  <a:lnTo>
                    <a:pt x="27" y="30"/>
                  </a:lnTo>
                  <a:lnTo>
                    <a:pt x="24" y="24"/>
                  </a:lnTo>
                  <a:lnTo>
                    <a:pt x="21" y="18"/>
                  </a:lnTo>
                  <a:lnTo>
                    <a:pt x="15" y="1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3" y="15"/>
                  </a:lnTo>
                  <a:lnTo>
                    <a:pt x="0" y="27"/>
                  </a:lnTo>
                  <a:lnTo>
                    <a:pt x="3" y="42"/>
                  </a:lnTo>
                  <a:lnTo>
                    <a:pt x="12" y="72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5" name="Freeform 69"/>
            <p:cNvSpPr>
              <a:spLocks/>
            </p:cNvSpPr>
            <p:nvPr/>
          </p:nvSpPr>
          <p:spPr bwMode="auto">
            <a:xfrm>
              <a:off x="1681" y="1891"/>
              <a:ext cx="27" cy="72"/>
            </a:xfrm>
            <a:custGeom>
              <a:avLst/>
              <a:gdLst>
                <a:gd name="T0" fmla="*/ 0 w 27"/>
                <a:gd name="T1" fmla="*/ 30 h 72"/>
                <a:gd name="T2" fmla="*/ 0 w 27"/>
                <a:gd name="T3" fmla="*/ 30 h 72"/>
                <a:gd name="T4" fmla="*/ 0 w 27"/>
                <a:gd name="T5" fmla="*/ 24 h 72"/>
                <a:gd name="T6" fmla="*/ 6 w 27"/>
                <a:gd name="T7" fmla="*/ 18 h 72"/>
                <a:gd name="T8" fmla="*/ 12 w 27"/>
                <a:gd name="T9" fmla="*/ 12 h 72"/>
                <a:gd name="T10" fmla="*/ 15 w 27"/>
                <a:gd name="T11" fmla="*/ 0 h 72"/>
                <a:gd name="T12" fmla="*/ 15 w 27"/>
                <a:gd name="T13" fmla="*/ 0 h 72"/>
                <a:gd name="T14" fmla="*/ 24 w 27"/>
                <a:gd name="T15" fmla="*/ 15 h 72"/>
                <a:gd name="T16" fmla="*/ 27 w 27"/>
                <a:gd name="T17" fmla="*/ 27 h 72"/>
                <a:gd name="T18" fmla="*/ 24 w 27"/>
                <a:gd name="T19" fmla="*/ 42 h 72"/>
                <a:gd name="T20" fmla="*/ 15 w 27"/>
                <a:gd name="T2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72">
                  <a:moveTo>
                    <a:pt x="0" y="30"/>
                  </a:moveTo>
                  <a:lnTo>
                    <a:pt x="0" y="30"/>
                  </a:lnTo>
                  <a:lnTo>
                    <a:pt x="0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24" y="15"/>
                  </a:lnTo>
                  <a:lnTo>
                    <a:pt x="27" y="27"/>
                  </a:lnTo>
                  <a:lnTo>
                    <a:pt x="24" y="42"/>
                  </a:lnTo>
                  <a:lnTo>
                    <a:pt x="15" y="72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6" name="Freeform 70"/>
            <p:cNvSpPr>
              <a:spLocks/>
            </p:cNvSpPr>
            <p:nvPr/>
          </p:nvSpPr>
          <p:spPr bwMode="auto">
            <a:xfrm>
              <a:off x="1092" y="2903"/>
              <a:ext cx="3" cy="81"/>
            </a:xfrm>
            <a:custGeom>
              <a:avLst/>
              <a:gdLst>
                <a:gd name="T0" fmla="*/ 3 w 3"/>
                <a:gd name="T1" fmla="*/ 0 h 81"/>
                <a:gd name="T2" fmla="*/ 3 w 3"/>
                <a:gd name="T3" fmla="*/ 0 h 81"/>
                <a:gd name="T4" fmla="*/ 0 w 3"/>
                <a:gd name="T5" fmla="*/ 39 h 81"/>
                <a:gd name="T6" fmla="*/ 3 w 3"/>
                <a:gd name="T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1">
                  <a:moveTo>
                    <a:pt x="3" y="0"/>
                  </a:moveTo>
                  <a:lnTo>
                    <a:pt x="3" y="0"/>
                  </a:lnTo>
                  <a:lnTo>
                    <a:pt x="0" y="39"/>
                  </a:lnTo>
                  <a:lnTo>
                    <a:pt x="3" y="81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7" name="Freeform 71"/>
            <p:cNvSpPr>
              <a:spLocks/>
            </p:cNvSpPr>
            <p:nvPr/>
          </p:nvSpPr>
          <p:spPr bwMode="auto">
            <a:xfrm>
              <a:off x="1444" y="2903"/>
              <a:ext cx="1" cy="81"/>
            </a:xfrm>
            <a:custGeom>
              <a:avLst/>
              <a:gdLst>
                <a:gd name="T0" fmla="*/ 0 h 81"/>
                <a:gd name="T1" fmla="*/ 0 h 81"/>
                <a:gd name="T2" fmla="*/ 39 h 81"/>
                <a:gd name="T3" fmla="*/ 81 h 8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81">
                  <a:moveTo>
                    <a:pt x="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81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8" name="Line 72"/>
            <p:cNvSpPr>
              <a:spLocks noChangeShapeType="1"/>
            </p:cNvSpPr>
            <p:nvPr/>
          </p:nvSpPr>
          <p:spPr bwMode="auto">
            <a:xfrm>
              <a:off x="819" y="1945"/>
              <a:ext cx="42" cy="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9" name="Line 73"/>
            <p:cNvSpPr>
              <a:spLocks noChangeShapeType="1"/>
            </p:cNvSpPr>
            <p:nvPr/>
          </p:nvSpPr>
          <p:spPr bwMode="auto">
            <a:xfrm flipH="1">
              <a:off x="1678" y="1945"/>
              <a:ext cx="42" cy="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0" name="Freeform 74"/>
            <p:cNvSpPr>
              <a:spLocks/>
            </p:cNvSpPr>
            <p:nvPr/>
          </p:nvSpPr>
          <p:spPr bwMode="auto">
            <a:xfrm>
              <a:off x="972" y="3134"/>
              <a:ext cx="21" cy="51"/>
            </a:xfrm>
            <a:custGeom>
              <a:avLst/>
              <a:gdLst>
                <a:gd name="T0" fmla="*/ 0 w 21"/>
                <a:gd name="T1" fmla="*/ 51 h 51"/>
                <a:gd name="T2" fmla="*/ 0 w 21"/>
                <a:gd name="T3" fmla="*/ 51 h 51"/>
                <a:gd name="T4" fmla="*/ 0 w 21"/>
                <a:gd name="T5" fmla="*/ 39 h 51"/>
                <a:gd name="T6" fmla="*/ 6 w 21"/>
                <a:gd name="T7" fmla="*/ 30 h 51"/>
                <a:gd name="T8" fmla="*/ 15 w 21"/>
                <a:gd name="T9" fmla="*/ 18 h 51"/>
                <a:gd name="T10" fmla="*/ 21 w 21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51">
                  <a:moveTo>
                    <a:pt x="0" y="51"/>
                  </a:moveTo>
                  <a:lnTo>
                    <a:pt x="0" y="51"/>
                  </a:lnTo>
                  <a:lnTo>
                    <a:pt x="0" y="39"/>
                  </a:lnTo>
                  <a:lnTo>
                    <a:pt x="6" y="30"/>
                  </a:lnTo>
                  <a:lnTo>
                    <a:pt x="15" y="18"/>
                  </a:lnTo>
                  <a:lnTo>
                    <a:pt x="21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1" name="Freeform 75"/>
            <p:cNvSpPr>
              <a:spLocks/>
            </p:cNvSpPr>
            <p:nvPr/>
          </p:nvSpPr>
          <p:spPr bwMode="auto">
            <a:xfrm>
              <a:off x="957" y="3134"/>
              <a:ext cx="15" cy="36"/>
            </a:xfrm>
            <a:custGeom>
              <a:avLst/>
              <a:gdLst>
                <a:gd name="T0" fmla="*/ 3 w 15"/>
                <a:gd name="T1" fmla="*/ 36 h 36"/>
                <a:gd name="T2" fmla="*/ 3 w 15"/>
                <a:gd name="T3" fmla="*/ 36 h 36"/>
                <a:gd name="T4" fmla="*/ 0 w 15"/>
                <a:gd name="T5" fmla="*/ 24 h 36"/>
                <a:gd name="T6" fmla="*/ 3 w 15"/>
                <a:gd name="T7" fmla="*/ 18 h 36"/>
                <a:gd name="T8" fmla="*/ 15 w 15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6">
                  <a:moveTo>
                    <a:pt x="3" y="36"/>
                  </a:moveTo>
                  <a:lnTo>
                    <a:pt x="3" y="36"/>
                  </a:lnTo>
                  <a:lnTo>
                    <a:pt x="0" y="24"/>
                  </a:lnTo>
                  <a:lnTo>
                    <a:pt x="3" y="18"/>
                  </a:lnTo>
                  <a:lnTo>
                    <a:pt x="15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2" name="Freeform 76"/>
            <p:cNvSpPr>
              <a:spLocks/>
            </p:cNvSpPr>
            <p:nvPr/>
          </p:nvSpPr>
          <p:spPr bwMode="auto">
            <a:xfrm>
              <a:off x="945" y="3125"/>
              <a:ext cx="12" cy="27"/>
            </a:xfrm>
            <a:custGeom>
              <a:avLst/>
              <a:gdLst>
                <a:gd name="T0" fmla="*/ 0 w 12"/>
                <a:gd name="T1" fmla="*/ 27 h 27"/>
                <a:gd name="T2" fmla="*/ 0 w 12"/>
                <a:gd name="T3" fmla="*/ 27 h 27"/>
                <a:gd name="T4" fmla="*/ 0 w 12"/>
                <a:gd name="T5" fmla="*/ 18 h 27"/>
                <a:gd name="T6" fmla="*/ 3 w 12"/>
                <a:gd name="T7" fmla="*/ 12 h 27"/>
                <a:gd name="T8" fmla="*/ 6 w 12"/>
                <a:gd name="T9" fmla="*/ 9 h 27"/>
                <a:gd name="T10" fmla="*/ 12 w 12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7">
                  <a:moveTo>
                    <a:pt x="0" y="27"/>
                  </a:moveTo>
                  <a:lnTo>
                    <a:pt x="0" y="27"/>
                  </a:lnTo>
                  <a:lnTo>
                    <a:pt x="0" y="18"/>
                  </a:lnTo>
                  <a:lnTo>
                    <a:pt x="3" y="12"/>
                  </a:lnTo>
                  <a:lnTo>
                    <a:pt x="6" y="9"/>
                  </a:lnTo>
                  <a:lnTo>
                    <a:pt x="1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3" name="Freeform 77"/>
            <p:cNvSpPr>
              <a:spLocks/>
            </p:cNvSpPr>
            <p:nvPr/>
          </p:nvSpPr>
          <p:spPr bwMode="auto">
            <a:xfrm>
              <a:off x="933" y="3116"/>
              <a:ext cx="9" cy="15"/>
            </a:xfrm>
            <a:custGeom>
              <a:avLst/>
              <a:gdLst>
                <a:gd name="T0" fmla="*/ 0 w 9"/>
                <a:gd name="T1" fmla="*/ 15 h 15"/>
                <a:gd name="T2" fmla="*/ 0 w 9"/>
                <a:gd name="T3" fmla="*/ 15 h 15"/>
                <a:gd name="T4" fmla="*/ 3 w 9"/>
                <a:gd name="T5" fmla="*/ 9 h 15"/>
                <a:gd name="T6" fmla="*/ 9 w 9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5">
                  <a:moveTo>
                    <a:pt x="0" y="15"/>
                  </a:moveTo>
                  <a:lnTo>
                    <a:pt x="0" y="15"/>
                  </a:lnTo>
                  <a:lnTo>
                    <a:pt x="3" y="9"/>
                  </a:lnTo>
                  <a:lnTo>
                    <a:pt x="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4" name="Freeform 78"/>
            <p:cNvSpPr>
              <a:spLocks/>
            </p:cNvSpPr>
            <p:nvPr/>
          </p:nvSpPr>
          <p:spPr bwMode="auto">
            <a:xfrm>
              <a:off x="1546" y="3134"/>
              <a:ext cx="21" cy="51"/>
            </a:xfrm>
            <a:custGeom>
              <a:avLst/>
              <a:gdLst>
                <a:gd name="T0" fmla="*/ 21 w 21"/>
                <a:gd name="T1" fmla="*/ 51 h 51"/>
                <a:gd name="T2" fmla="*/ 21 w 21"/>
                <a:gd name="T3" fmla="*/ 51 h 51"/>
                <a:gd name="T4" fmla="*/ 21 w 21"/>
                <a:gd name="T5" fmla="*/ 39 h 51"/>
                <a:gd name="T6" fmla="*/ 15 w 21"/>
                <a:gd name="T7" fmla="*/ 30 h 51"/>
                <a:gd name="T8" fmla="*/ 6 w 21"/>
                <a:gd name="T9" fmla="*/ 18 h 51"/>
                <a:gd name="T10" fmla="*/ 0 w 21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51">
                  <a:moveTo>
                    <a:pt x="21" y="51"/>
                  </a:moveTo>
                  <a:lnTo>
                    <a:pt x="21" y="51"/>
                  </a:lnTo>
                  <a:lnTo>
                    <a:pt x="21" y="39"/>
                  </a:lnTo>
                  <a:lnTo>
                    <a:pt x="15" y="30"/>
                  </a:lnTo>
                  <a:lnTo>
                    <a:pt x="6" y="18"/>
                  </a:ln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5" name="Freeform 79"/>
            <p:cNvSpPr>
              <a:spLocks/>
            </p:cNvSpPr>
            <p:nvPr/>
          </p:nvSpPr>
          <p:spPr bwMode="auto">
            <a:xfrm>
              <a:off x="1567" y="3134"/>
              <a:ext cx="15" cy="36"/>
            </a:xfrm>
            <a:custGeom>
              <a:avLst/>
              <a:gdLst>
                <a:gd name="T0" fmla="*/ 12 w 15"/>
                <a:gd name="T1" fmla="*/ 36 h 36"/>
                <a:gd name="T2" fmla="*/ 12 w 15"/>
                <a:gd name="T3" fmla="*/ 36 h 36"/>
                <a:gd name="T4" fmla="*/ 15 w 15"/>
                <a:gd name="T5" fmla="*/ 24 h 36"/>
                <a:gd name="T6" fmla="*/ 12 w 15"/>
                <a:gd name="T7" fmla="*/ 18 h 36"/>
                <a:gd name="T8" fmla="*/ 0 w 15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6">
                  <a:moveTo>
                    <a:pt x="12" y="36"/>
                  </a:moveTo>
                  <a:lnTo>
                    <a:pt x="12" y="36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6" name="Freeform 80"/>
            <p:cNvSpPr>
              <a:spLocks/>
            </p:cNvSpPr>
            <p:nvPr/>
          </p:nvSpPr>
          <p:spPr bwMode="auto">
            <a:xfrm>
              <a:off x="1582" y="3125"/>
              <a:ext cx="12" cy="27"/>
            </a:xfrm>
            <a:custGeom>
              <a:avLst/>
              <a:gdLst>
                <a:gd name="T0" fmla="*/ 12 w 12"/>
                <a:gd name="T1" fmla="*/ 27 h 27"/>
                <a:gd name="T2" fmla="*/ 12 w 12"/>
                <a:gd name="T3" fmla="*/ 27 h 27"/>
                <a:gd name="T4" fmla="*/ 12 w 12"/>
                <a:gd name="T5" fmla="*/ 18 h 27"/>
                <a:gd name="T6" fmla="*/ 9 w 12"/>
                <a:gd name="T7" fmla="*/ 12 h 27"/>
                <a:gd name="T8" fmla="*/ 6 w 12"/>
                <a:gd name="T9" fmla="*/ 9 h 27"/>
                <a:gd name="T10" fmla="*/ 0 w 12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7">
                  <a:moveTo>
                    <a:pt x="12" y="27"/>
                  </a:moveTo>
                  <a:lnTo>
                    <a:pt x="12" y="27"/>
                  </a:lnTo>
                  <a:lnTo>
                    <a:pt x="12" y="18"/>
                  </a:lnTo>
                  <a:lnTo>
                    <a:pt x="9" y="12"/>
                  </a:lnTo>
                  <a:lnTo>
                    <a:pt x="6" y="9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7" name="Freeform 81"/>
            <p:cNvSpPr>
              <a:spLocks/>
            </p:cNvSpPr>
            <p:nvPr/>
          </p:nvSpPr>
          <p:spPr bwMode="auto">
            <a:xfrm>
              <a:off x="1597" y="3116"/>
              <a:ext cx="9" cy="15"/>
            </a:xfrm>
            <a:custGeom>
              <a:avLst/>
              <a:gdLst>
                <a:gd name="T0" fmla="*/ 9 w 9"/>
                <a:gd name="T1" fmla="*/ 15 h 15"/>
                <a:gd name="T2" fmla="*/ 9 w 9"/>
                <a:gd name="T3" fmla="*/ 15 h 15"/>
                <a:gd name="T4" fmla="*/ 6 w 9"/>
                <a:gd name="T5" fmla="*/ 9 h 15"/>
                <a:gd name="T6" fmla="*/ 0 w 9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5">
                  <a:moveTo>
                    <a:pt x="9" y="15"/>
                  </a:moveTo>
                  <a:lnTo>
                    <a:pt x="9" y="15"/>
                  </a:lnTo>
                  <a:lnTo>
                    <a:pt x="6" y="9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8" name="Rectangle 82"/>
            <p:cNvSpPr>
              <a:spLocks noChangeArrowheads="1"/>
            </p:cNvSpPr>
            <p:nvPr/>
          </p:nvSpPr>
          <p:spPr bwMode="auto">
            <a:xfrm>
              <a:off x="4368" y="1584"/>
              <a:ext cx="77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i="1">
                  <a:solidFill>
                    <a:srgbClr val="000000"/>
                  </a:solidFill>
                </a:rPr>
                <a:t>v</a:t>
              </a:r>
              <a:r>
                <a:rPr lang="en-US" sz="1200" b="1" baseline="-25000">
                  <a:solidFill>
                    <a:srgbClr val="000000"/>
                  </a:solidFill>
                </a:rPr>
                <a:t>o</a:t>
              </a:r>
              <a:endParaRPr lang="en-US" sz="1100" b="1" baseline="-25000">
                <a:solidFill>
                  <a:srgbClr val="000000"/>
                </a:solidFill>
              </a:endParaRPr>
            </a:p>
          </p:txBody>
        </p:sp>
        <p:sp>
          <p:nvSpPr>
            <p:cNvPr id="24659" name="Rectangle 83"/>
            <p:cNvSpPr>
              <a:spLocks noChangeArrowheads="1"/>
            </p:cNvSpPr>
            <p:nvPr/>
          </p:nvSpPr>
          <p:spPr bwMode="auto">
            <a:xfrm>
              <a:off x="1248" y="768"/>
              <a:ext cx="14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i="1">
                  <a:solidFill>
                    <a:srgbClr val="000000"/>
                  </a:solidFill>
                </a:rPr>
                <a:t>v</a:t>
              </a:r>
              <a:r>
                <a:rPr lang="en-US" sz="1200" b="1" baseline="-25000">
                  <a:solidFill>
                    <a:srgbClr val="000000"/>
                  </a:solidFill>
                </a:rPr>
                <a:t>ecg</a:t>
              </a:r>
              <a:endParaRPr lang="en-US" sz="1100" b="1" baseline="-25000">
                <a:solidFill>
                  <a:srgbClr val="000000"/>
                </a:solidFill>
              </a:endParaRPr>
            </a:p>
          </p:txBody>
        </p:sp>
      </p:grpSp>
      <p:sp>
        <p:nvSpPr>
          <p:cNvPr id="24660" name="Rectangle 84"/>
          <p:cNvSpPr>
            <a:spLocks noChangeArrowheads="1"/>
          </p:cNvSpPr>
          <p:nvPr/>
        </p:nvSpPr>
        <p:spPr bwMode="auto">
          <a:xfrm>
            <a:off x="2495550" y="4295775"/>
            <a:ext cx="5930900" cy="175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tr-TR" sz="1800" b="1" dirty="0" smtClean="0">
                <a:solidFill>
                  <a:schemeClr val="tx1"/>
                </a:solidFill>
                <a:cs typeface="Times New Roman" pitchFamily="18" charset="0"/>
              </a:rPr>
              <a:t>Olası girişim yapan (karışan) iki giriş </a:t>
            </a:r>
            <a:r>
              <a:rPr lang="tr-TR" sz="1800" i="1" u="sng" dirty="0" smtClean="0">
                <a:solidFill>
                  <a:schemeClr val="tx1"/>
                </a:solidFill>
                <a:cs typeface="Times New Roman" pitchFamily="18" charset="0"/>
              </a:rPr>
              <a:t>kaçak manyetik alanlar </a:t>
            </a:r>
            <a:r>
              <a:rPr lang="tr-TR" sz="1800" b="1" dirty="0" smtClean="0">
                <a:solidFill>
                  <a:schemeClr val="tx1"/>
                </a:solidFill>
                <a:cs typeface="Times New Roman" pitchFamily="18" charset="0"/>
              </a:rPr>
              <a:t> ve </a:t>
            </a:r>
            <a:r>
              <a:rPr lang="tr-TR" sz="1800" i="1" u="sng" dirty="0" smtClean="0">
                <a:solidFill>
                  <a:schemeClr val="tx1"/>
                </a:solidFill>
                <a:cs typeface="Times New Roman" pitchFamily="18" charset="0"/>
              </a:rPr>
              <a:t>k</a:t>
            </a:r>
            <a:r>
              <a:rPr lang="en-US" sz="1800" i="1" u="sng" dirty="0" err="1" smtClean="0">
                <a:solidFill>
                  <a:schemeClr val="tx1"/>
                </a:solidFill>
                <a:cs typeface="Times New Roman" pitchFamily="18" charset="0"/>
              </a:rPr>
              <a:t>apa</a:t>
            </a:r>
            <a:r>
              <a:rPr lang="tr-TR" sz="1800" i="1" u="sng" dirty="0" smtClean="0">
                <a:solidFill>
                  <a:schemeClr val="tx1"/>
                </a:solidFill>
                <a:cs typeface="Times New Roman" pitchFamily="18" charset="0"/>
              </a:rPr>
              <a:t>sitif kuplajlanmış gürültü</a:t>
            </a:r>
            <a:r>
              <a:rPr lang="en-US" sz="1800" b="1" dirty="0" smtClean="0">
                <a:solidFill>
                  <a:schemeClr val="tx1"/>
                </a:solidFill>
                <a:cs typeface="Times New Roman" pitchFamily="18" charset="0"/>
              </a:rPr>
              <a:t>.  </a:t>
            </a:r>
            <a:r>
              <a:rPr lang="tr-TR" sz="1800" b="1" dirty="0" smtClean="0">
                <a:solidFill>
                  <a:schemeClr val="tx1"/>
                </a:solidFill>
                <a:cs typeface="Times New Roman" pitchFamily="18" charset="0"/>
              </a:rPr>
              <a:t>Hasta kablolarının konumu ve elektrot-deri empedansındaki değişiklikler de olası iki değiştiren girişlerdir.</a:t>
            </a:r>
            <a:r>
              <a:rPr lang="en-US" sz="18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  <a:r>
              <a:rPr lang="en-US" sz="1800" b="1" i="1" dirty="0">
                <a:solidFill>
                  <a:schemeClr val="tx1"/>
                </a:solidFill>
                <a:cs typeface="Times New Roman" pitchFamily="18" charset="0"/>
              </a:rPr>
              <a:t>Z</a:t>
            </a:r>
            <a:r>
              <a:rPr lang="en-US" sz="1800" b="1" baseline="-30000" dirty="0">
                <a:solidFill>
                  <a:schemeClr val="tx1"/>
                </a:solidFill>
                <a:cs typeface="Times New Roman" pitchFamily="18" charset="0"/>
              </a:rPr>
              <a:t>1</a:t>
            </a:r>
            <a:r>
              <a:rPr lang="en-US" sz="18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cs typeface="Times New Roman" pitchFamily="18" charset="0"/>
              </a:rPr>
              <a:t>ve </a:t>
            </a:r>
            <a:r>
              <a:rPr lang="en-US" sz="1800" b="1" i="1" dirty="0" smtClean="0">
                <a:solidFill>
                  <a:schemeClr val="tx1"/>
                </a:solidFill>
                <a:cs typeface="Times New Roman" pitchFamily="18" charset="0"/>
              </a:rPr>
              <a:t>Z</a:t>
            </a:r>
            <a:r>
              <a:rPr lang="en-US" sz="1800" b="1" baseline="-30000" dirty="0" smtClean="0">
                <a:solidFill>
                  <a:schemeClr val="tx1"/>
                </a:solidFill>
                <a:cs typeface="Times New Roman" pitchFamily="18" charset="0"/>
              </a:rPr>
              <a:t>2</a:t>
            </a:r>
            <a:r>
              <a:rPr lang="en-US" sz="18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cs typeface="Times New Roman" pitchFamily="18" charset="0"/>
              </a:rPr>
              <a:t>elektrot-deri arayüzü empadanslarıdır</a:t>
            </a:r>
            <a:r>
              <a:rPr lang="en-US" sz="18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n-US" sz="1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85" name="Rectangle 4"/>
          <p:cNvSpPr>
            <a:spLocks noChangeArrowheads="1"/>
          </p:cNvSpPr>
          <p:nvPr/>
        </p:nvSpPr>
        <p:spPr bwMode="auto">
          <a:xfrm>
            <a:off x="468313" y="65618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26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Bir EKG kuvvetlendiricisinin girişinin eşdeğer devresi</a:t>
            </a:r>
            <a:endParaRPr lang="en-US" sz="4000" dirty="0"/>
          </a:p>
        </p:txBody>
      </p:sp>
      <p:pic>
        <p:nvPicPr>
          <p:cNvPr id="358403" name="Picture 3" descr="Khandpur 4-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205038"/>
            <a:ext cx="8642350" cy="3933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88031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64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Power-Line Coupling</a:t>
            </a: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3962400" y="5257800"/>
            <a:ext cx="46577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800" dirty="0">
                <a:solidFill>
                  <a:schemeClr val="tx1"/>
                </a:solidFill>
                <a:cs typeface="Times New Roman" pitchFamily="18" charset="0"/>
              </a:rPr>
              <a:t>A mechanism of electric-field pickup of an electrocardiograph resulting from the power line. Coupling capacitance between the hot side of the power line and lead wires causes current to flow through skin-electrode impedances on its way to ground.</a:t>
            </a:r>
          </a:p>
        </p:txBody>
      </p:sp>
      <p:sp>
        <p:nvSpPr>
          <p:cNvPr id="107524" name="Freeform 4"/>
          <p:cNvSpPr>
            <a:spLocks/>
          </p:cNvSpPr>
          <p:nvPr/>
        </p:nvSpPr>
        <p:spPr bwMode="auto">
          <a:xfrm>
            <a:off x="4243388" y="941388"/>
            <a:ext cx="1268412" cy="3251200"/>
          </a:xfrm>
          <a:custGeom>
            <a:avLst/>
            <a:gdLst>
              <a:gd name="T0" fmla="*/ 565 w 981"/>
              <a:gd name="T1" fmla="*/ 67 h 2502"/>
              <a:gd name="T2" fmla="*/ 742 w 981"/>
              <a:gd name="T3" fmla="*/ 153 h 2502"/>
              <a:gd name="T4" fmla="*/ 836 w 981"/>
              <a:gd name="T5" fmla="*/ 259 h 2502"/>
              <a:gd name="T6" fmla="*/ 922 w 981"/>
              <a:gd name="T7" fmla="*/ 557 h 2502"/>
              <a:gd name="T8" fmla="*/ 965 w 981"/>
              <a:gd name="T9" fmla="*/ 839 h 2502"/>
              <a:gd name="T10" fmla="*/ 981 w 981"/>
              <a:gd name="T11" fmla="*/ 1220 h 2502"/>
              <a:gd name="T12" fmla="*/ 910 w 981"/>
              <a:gd name="T13" fmla="*/ 1361 h 2502"/>
              <a:gd name="T14" fmla="*/ 902 w 981"/>
              <a:gd name="T15" fmla="*/ 1325 h 2502"/>
              <a:gd name="T16" fmla="*/ 890 w 981"/>
              <a:gd name="T17" fmla="*/ 1270 h 2502"/>
              <a:gd name="T18" fmla="*/ 851 w 981"/>
              <a:gd name="T19" fmla="*/ 1302 h 2502"/>
              <a:gd name="T20" fmla="*/ 863 w 981"/>
              <a:gd name="T21" fmla="*/ 1216 h 2502"/>
              <a:gd name="T22" fmla="*/ 890 w 981"/>
              <a:gd name="T23" fmla="*/ 1016 h 2502"/>
              <a:gd name="T24" fmla="*/ 812 w 981"/>
              <a:gd name="T25" fmla="*/ 737 h 2502"/>
              <a:gd name="T26" fmla="*/ 761 w 981"/>
              <a:gd name="T27" fmla="*/ 580 h 2502"/>
              <a:gd name="T28" fmla="*/ 718 w 981"/>
              <a:gd name="T29" fmla="*/ 796 h 2502"/>
              <a:gd name="T30" fmla="*/ 761 w 981"/>
              <a:gd name="T31" fmla="*/ 1106 h 2502"/>
              <a:gd name="T32" fmla="*/ 749 w 981"/>
              <a:gd name="T33" fmla="*/ 1663 h 2502"/>
              <a:gd name="T34" fmla="*/ 757 w 981"/>
              <a:gd name="T35" fmla="*/ 2031 h 2502"/>
              <a:gd name="T36" fmla="*/ 749 w 981"/>
              <a:gd name="T37" fmla="*/ 2278 h 2502"/>
              <a:gd name="T38" fmla="*/ 828 w 981"/>
              <a:gd name="T39" fmla="*/ 2415 h 2502"/>
              <a:gd name="T40" fmla="*/ 777 w 981"/>
              <a:gd name="T41" fmla="*/ 2498 h 2502"/>
              <a:gd name="T42" fmla="*/ 710 w 981"/>
              <a:gd name="T43" fmla="*/ 2447 h 2502"/>
              <a:gd name="T44" fmla="*/ 659 w 981"/>
              <a:gd name="T45" fmla="*/ 2356 h 2502"/>
              <a:gd name="T46" fmla="*/ 655 w 981"/>
              <a:gd name="T47" fmla="*/ 2262 h 2502"/>
              <a:gd name="T48" fmla="*/ 651 w 981"/>
              <a:gd name="T49" fmla="*/ 2117 h 2502"/>
              <a:gd name="T50" fmla="*/ 585 w 981"/>
              <a:gd name="T51" fmla="*/ 1741 h 2502"/>
              <a:gd name="T52" fmla="*/ 491 w 981"/>
              <a:gd name="T53" fmla="*/ 1212 h 2502"/>
              <a:gd name="T54" fmla="*/ 412 w 981"/>
              <a:gd name="T55" fmla="*/ 1686 h 2502"/>
              <a:gd name="T56" fmla="*/ 381 w 981"/>
              <a:gd name="T57" fmla="*/ 1917 h 2502"/>
              <a:gd name="T58" fmla="*/ 322 w 981"/>
              <a:gd name="T59" fmla="*/ 2239 h 2502"/>
              <a:gd name="T60" fmla="*/ 338 w 981"/>
              <a:gd name="T61" fmla="*/ 2333 h 2502"/>
              <a:gd name="T62" fmla="*/ 279 w 981"/>
              <a:gd name="T63" fmla="*/ 2419 h 2502"/>
              <a:gd name="T64" fmla="*/ 224 w 981"/>
              <a:gd name="T65" fmla="*/ 2502 h 2502"/>
              <a:gd name="T66" fmla="*/ 157 w 981"/>
              <a:gd name="T67" fmla="*/ 2439 h 2502"/>
              <a:gd name="T68" fmla="*/ 208 w 981"/>
              <a:gd name="T69" fmla="*/ 2325 h 2502"/>
              <a:gd name="T70" fmla="*/ 236 w 981"/>
              <a:gd name="T71" fmla="*/ 2141 h 2502"/>
              <a:gd name="T72" fmla="*/ 220 w 981"/>
              <a:gd name="T73" fmla="*/ 1761 h 2502"/>
              <a:gd name="T74" fmla="*/ 220 w 981"/>
              <a:gd name="T75" fmla="*/ 1278 h 2502"/>
              <a:gd name="T76" fmla="*/ 255 w 981"/>
              <a:gd name="T77" fmla="*/ 851 h 2502"/>
              <a:gd name="T78" fmla="*/ 228 w 981"/>
              <a:gd name="T79" fmla="*/ 557 h 2502"/>
              <a:gd name="T80" fmla="*/ 165 w 981"/>
              <a:gd name="T81" fmla="*/ 718 h 2502"/>
              <a:gd name="T82" fmla="*/ 95 w 981"/>
              <a:gd name="T83" fmla="*/ 973 h 2502"/>
              <a:gd name="T84" fmla="*/ 102 w 981"/>
              <a:gd name="T85" fmla="*/ 1165 h 2502"/>
              <a:gd name="T86" fmla="*/ 126 w 981"/>
              <a:gd name="T87" fmla="*/ 1282 h 2502"/>
              <a:gd name="T88" fmla="*/ 102 w 981"/>
              <a:gd name="T89" fmla="*/ 1298 h 2502"/>
              <a:gd name="T90" fmla="*/ 67 w 981"/>
              <a:gd name="T91" fmla="*/ 1270 h 2502"/>
              <a:gd name="T92" fmla="*/ 79 w 981"/>
              <a:gd name="T93" fmla="*/ 1365 h 2502"/>
              <a:gd name="T94" fmla="*/ 12 w 981"/>
              <a:gd name="T95" fmla="*/ 1282 h 2502"/>
              <a:gd name="T96" fmla="*/ 12 w 981"/>
              <a:gd name="T97" fmla="*/ 1063 h 2502"/>
              <a:gd name="T98" fmla="*/ 48 w 981"/>
              <a:gd name="T99" fmla="*/ 690 h 2502"/>
              <a:gd name="T100" fmla="*/ 130 w 981"/>
              <a:gd name="T101" fmla="*/ 294 h 2502"/>
              <a:gd name="T102" fmla="*/ 208 w 981"/>
              <a:gd name="T103" fmla="*/ 169 h 2502"/>
              <a:gd name="T104" fmla="*/ 369 w 981"/>
              <a:gd name="T105" fmla="*/ 102 h 2502"/>
              <a:gd name="T106" fmla="*/ 424 w 981"/>
              <a:gd name="T107" fmla="*/ 0 h 2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1" h="2502">
                <a:moveTo>
                  <a:pt x="557" y="0"/>
                </a:moveTo>
                <a:lnTo>
                  <a:pt x="557" y="0"/>
                </a:lnTo>
                <a:lnTo>
                  <a:pt x="557" y="20"/>
                </a:lnTo>
                <a:lnTo>
                  <a:pt x="557" y="36"/>
                </a:lnTo>
                <a:lnTo>
                  <a:pt x="557" y="51"/>
                </a:lnTo>
                <a:lnTo>
                  <a:pt x="565" y="67"/>
                </a:lnTo>
                <a:lnTo>
                  <a:pt x="581" y="83"/>
                </a:lnTo>
                <a:lnTo>
                  <a:pt x="612" y="102"/>
                </a:lnTo>
                <a:lnTo>
                  <a:pt x="659" y="122"/>
                </a:lnTo>
                <a:lnTo>
                  <a:pt x="726" y="149"/>
                </a:lnTo>
                <a:lnTo>
                  <a:pt x="726" y="149"/>
                </a:lnTo>
                <a:lnTo>
                  <a:pt x="742" y="153"/>
                </a:lnTo>
                <a:lnTo>
                  <a:pt x="757" y="157"/>
                </a:lnTo>
                <a:lnTo>
                  <a:pt x="773" y="169"/>
                </a:lnTo>
                <a:lnTo>
                  <a:pt x="792" y="181"/>
                </a:lnTo>
                <a:lnTo>
                  <a:pt x="808" y="200"/>
                </a:lnTo>
                <a:lnTo>
                  <a:pt x="824" y="228"/>
                </a:lnTo>
                <a:lnTo>
                  <a:pt x="836" y="259"/>
                </a:lnTo>
                <a:lnTo>
                  <a:pt x="851" y="294"/>
                </a:lnTo>
                <a:lnTo>
                  <a:pt x="851" y="294"/>
                </a:lnTo>
                <a:lnTo>
                  <a:pt x="879" y="365"/>
                </a:lnTo>
                <a:lnTo>
                  <a:pt x="902" y="451"/>
                </a:lnTo>
                <a:lnTo>
                  <a:pt x="910" y="502"/>
                </a:lnTo>
                <a:lnTo>
                  <a:pt x="922" y="557"/>
                </a:lnTo>
                <a:lnTo>
                  <a:pt x="930" y="620"/>
                </a:lnTo>
                <a:lnTo>
                  <a:pt x="934" y="690"/>
                </a:lnTo>
                <a:lnTo>
                  <a:pt x="934" y="690"/>
                </a:lnTo>
                <a:lnTo>
                  <a:pt x="945" y="722"/>
                </a:lnTo>
                <a:lnTo>
                  <a:pt x="953" y="753"/>
                </a:lnTo>
                <a:lnTo>
                  <a:pt x="965" y="839"/>
                </a:lnTo>
                <a:lnTo>
                  <a:pt x="969" y="941"/>
                </a:lnTo>
                <a:lnTo>
                  <a:pt x="969" y="1063"/>
                </a:lnTo>
                <a:lnTo>
                  <a:pt x="969" y="1063"/>
                </a:lnTo>
                <a:lnTo>
                  <a:pt x="969" y="1110"/>
                </a:lnTo>
                <a:lnTo>
                  <a:pt x="973" y="1149"/>
                </a:lnTo>
                <a:lnTo>
                  <a:pt x="981" y="1220"/>
                </a:lnTo>
                <a:lnTo>
                  <a:pt x="977" y="1251"/>
                </a:lnTo>
                <a:lnTo>
                  <a:pt x="969" y="1282"/>
                </a:lnTo>
                <a:lnTo>
                  <a:pt x="949" y="1314"/>
                </a:lnTo>
                <a:lnTo>
                  <a:pt x="918" y="1353"/>
                </a:lnTo>
                <a:lnTo>
                  <a:pt x="918" y="1353"/>
                </a:lnTo>
                <a:lnTo>
                  <a:pt x="910" y="1361"/>
                </a:lnTo>
                <a:lnTo>
                  <a:pt x="906" y="1365"/>
                </a:lnTo>
                <a:lnTo>
                  <a:pt x="902" y="1365"/>
                </a:lnTo>
                <a:lnTo>
                  <a:pt x="898" y="1361"/>
                </a:lnTo>
                <a:lnTo>
                  <a:pt x="894" y="1345"/>
                </a:lnTo>
                <a:lnTo>
                  <a:pt x="902" y="1325"/>
                </a:lnTo>
                <a:lnTo>
                  <a:pt x="902" y="1325"/>
                </a:lnTo>
                <a:lnTo>
                  <a:pt x="914" y="1290"/>
                </a:lnTo>
                <a:lnTo>
                  <a:pt x="914" y="1270"/>
                </a:lnTo>
                <a:lnTo>
                  <a:pt x="906" y="1259"/>
                </a:lnTo>
                <a:lnTo>
                  <a:pt x="898" y="1239"/>
                </a:lnTo>
                <a:lnTo>
                  <a:pt x="898" y="1239"/>
                </a:lnTo>
                <a:lnTo>
                  <a:pt x="890" y="1270"/>
                </a:lnTo>
                <a:lnTo>
                  <a:pt x="887" y="1286"/>
                </a:lnTo>
                <a:lnTo>
                  <a:pt x="879" y="1298"/>
                </a:lnTo>
                <a:lnTo>
                  <a:pt x="867" y="1306"/>
                </a:lnTo>
                <a:lnTo>
                  <a:pt x="867" y="1306"/>
                </a:lnTo>
                <a:lnTo>
                  <a:pt x="851" y="1306"/>
                </a:lnTo>
                <a:lnTo>
                  <a:pt x="851" y="1302"/>
                </a:lnTo>
                <a:lnTo>
                  <a:pt x="851" y="1294"/>
                </a:lnTo>
                <a:lnTo>
                  <a:pt x="855" y="1282"/>
                </a:lnTo>
                <a:lnTo>
                  <a:pt x="855" y="1263"/>
                </a:lnTo>
                <a:lnTo>
                  <a:pt x="855" y="1263"/>
                </a:lnTo>
                <a:lnTo>
                  <a:pt x="859" y="1239"/>
                </a:lnTo>
                <a:lnTo>
                  <a:pt x="863" y="1216"/>
                </a:lnTo>
                <a:lnTo>
                  <a:pt x="867" y="1188"/>
                </a:lnTo>
                <a:lnTo>
                  <a:pt x="879" y="1165"/>
                </a:lnTo>
                <a:lnTo>
                  <a:pt x="879" y="1165"/>
                </a:lnTo>
                <a:lnTo>
                  <a:pt x="887" y="1141"/>
                </a:lnTo>
                <a:lnTo>
                  <a:pt x="890" y="1110"/>
                </a:lnTo>
                <a:lnTo>
                  <a:pt x="890" y="1016"/>
                </a:lnTo>
                <a:lnTo>
                  <a:pt x="890" y="1016"/>
                </a:lnTo>
                <a:lnTo>
                  <a:pt x="887" y="973"/>
                </a:lnTo>
                <a:lnTo>
                  <a:pt x="875" y="929"/>
                </a:lnTo>
                <a:lnTo>
                  <a:pt x="843" y="843"/>
                </a:lnTo>
                <a:lnTo>
                  <a:pt x="820" y="769"/>
                </a:lnTo>
                <a:lnTo>
                  <a:pt x="812" y="737"/>
                </a:lnTo>
                <a:lnTo>
                  <a:pt x="812" y="726"/>
                </a:lnTo>
                <a:lnTo>
                  <a:pt x="816" y="718"/>
                </a:lnTo>
                <a:lnTo>
                  <a:pt x="816" y="718"/>
                </a:lnTo>
                <a:lnTo>
                  <a:pt x="796" y="655"/>
                </a:lnTo>
                <a:lnTo>
                  <a:pt x="777" y="612"/>
                </a:lnTo>
                <a:lnTo>
                  <a:pt x="761" y="580"/>
                </a:lnTo>
                <a:lnTo>
                  <a:pt x="753" y="557"/>
                </a:lnTo>
                <a:lnTo>
                  <a:pt x="753" y="557"/>
                </a:lnTo>
                <a:lnTo>
                  <a:pt x="734" y="616"/>
                </a:lnTo>
                <a:lnTo>
                  <a:pt x="722" y="675"/>
                </a:lnTo>
                <a:lnTo>
                  <a:pt x="718" y="733"/>
                </a:lnTo>
                <a:lnTo>
                  <a:pt x="718" y="796"/>
                </a:lnTo>
                <a:lnTo>
                  <a:pt x="718" y="796"/>
                </a:lnTo>
                <a:lnTo>
                  <a:pt x="726" y="851"/>
                </a:lnTo>
                <a:lnTo>
                  <a:pt x="742" y="925"/>
                </a:lnTo>
                <a:lnTo>
                  <a:pt x="757" y="1012"/>
                </a:lnTo>
                <a:lnTo>
                  <a:pt x="761" y="1059"/>
                </a:lnTo>
                <a:lnTo>
                  <a:pt x="761" y="1106"/>
                </a:lnTo>
                <a:lnTo>
                  <a:pt x="761" y="1106"/>
                </a:lnTo>
                <a:lnTo>
                  <a:pt x="761" y="1278"/>
                </a:lnTo>
                <a:lnTo>
                  <a:pt x="757" y="1419"/>
                </a:lnTo>
                <a:lnTo>
                  <a:pt x="745" y="1623"/>
                </a:lnTo>
                <a:lnTo>
                  <a:pt x="745" y="1623"/>
                </a:lnTo>
                <a:lnTo>
                  <a:pt x="749" y="1663"/>
                </a:lnTo>
                <a:lnTo>
                  <a:pt x="753" y="1706"/>
                </a:lnTo>
                <a:lnTo>
                  <a:pt x="761" y="1761"/>
                </a:lnTo>
                <a:lnTo>
                  <a:pt x="765" y="1827"/>
                </a:lnTo>
                <a:lnTo>
                  <a:pt x="765" y="1827"/>
                </a:lnTo>
                <a:lnTo>
                  <a:pt x="761" y="1949"/>
                </a:lnTo>
                <a:lnTo>
                  <a:pt x="757" y="2031"/>
                </a:lnTo>
                <a:lnTo>
                  <a:pt x="745" y="2141"/>
                </a:lnTo>
                <a:lnTo>
                  <a:pt x="742" y="2196"/>
                </a:lnTo>
                <a:lnTo>
                  <a:pt x="742" y="2196"/>
                </a:lnTo>
                <a:lnTo>
                  <a:pt x="742" y="2239"/>
                </a:lnTo>
                <a:lnTo>
                  <a:pt x="745" y="2258"/>
                </a:lnTo>
                <a:lnTo>
                  <a:pt x="749" y="2278"/>
                </a:lnTo>
                <a:lnTo>
                  <a:pt x="761" y="2302"/>
                </a:lnTo>
                <a:lnTo>
                  <a:pt x="773" y="2325"/>
                </a:lnTo>
                <a:lnTo>
                  <a:pt x="804" y="2376"/>
                </a:lnTo>
                <a:lnTo>
                  <a:pt x="804" y="2376"/>
                </a:lnTo>
                <a:lnTo>
                  <a:pt x="824" y="2404"/>
                </a:lnTo>
                <a:lnTo>
                  <a:pt x="828" y="2415"/>
                </a:lnTo>
                <a:lnTo>
                  <a:pt x="828" y="2427"/>
                </a:lnTo>
                <a:lnTo>
                  <a:pt x="824" y="2439"/>
                </a:lnTo>
                <a:lnTo>
                  <a:pt x="816" y="2455"/>
                </a:lnTo>
                <a:lnTo>
                  <a:pt x="789" y="2490"/>
                </a:lnTo>
                <a:lnTo>
                  <a:pt x="789" y="2490"/>
                </a:lnTo>
                <a:lnTo>
                  <a:pt x="777" y="2498"/>
                </a:lnTo>
                <a:lnTo>
                  <a:pt x="769" y="2502"/>
                </a:lnTo>
                <a:lnTo>
                  <a:pt x="757" y="2502"/>
                </a:lnTo>
                <a:lnTo>
                  <a:pt x="742" y="2494"/>
                </a:lnTo>
                <a:lnTo>
                  <a:pt x="730" y="2486"/>
                </a:lnTo>
                <a:lnTo>
                  <a:pt x="722" y="2466"/>
                </a:lnTo>
                <a:lnTo>
                  <a:pt x="710" y="2447"/>
                </a:lnTo>
                <a:lnTo>
                  <a:pt x="702" y="2419"/>
                </a:lnTo>
                <a:lnTo>
                  <a:pt x="702" y="2419"/>
                </a:lnTo>
                <a:lnTo>
                  <a:pt x="694" y="2396"/>
                </a:lnTo>
                <a:lnTo>
                  <a:pt x="683" y="2376"/>
                </a:lnTo>
                <a:lnTo>
                  <a:pt x="659" y="2356"/>
                </a:lnTo>
                <a:lnTo>
                  <a:pt x="659" y="2356"/>
                </a:lnTo>
                <a:lnTo>
                  <a:pt x="651" y="2345"/>
                </a:lnTo>
                <a:lnTo>
                  <a:pt x="643" y="2333"/>
                </a:lnTo>
                <a:lnTo>
                  <a:pt x="640" y="2321"/>
                </a:lnTo>
                <a:lnTo>
                  <a:pt x="640" y="2309"/>
                </a:lnTo>
                <a:lnTo>
                  <a:pt x="647" y="2290"/>
                </a:lnTo>
                <a:lnTo>
                  <a:pt x="655" y="2262"/>
                </a:lnTo>
                <a:lnTo>
                  <a:pt x="655" y="2262"/>
                </a:lnTo>
                <a:lnTo>
                  <a:pt x="659" y="2239"/>
                </a:lnTo>
                <a:lnTo>
                  <a:pt x="663" y="2211"/>
                </a:lnTo>
                <a:lnTo>
                  <a:pt x="663" y="2172"/>
                </a:lnTo>
                <a:lnTo>
                  <a:pt x="651" y="2117"/>
                </a:lnTo>
                <a:lnTo>
                  <a:pt x="651" y="2117"/>
                </a:lnTo>
                <a:lnTo>
                  <a:pt x="628" y="2019"/>
                </a:lnTo>
                <a:lnTo>
                  <a:pt x="600" y="1917"/>
                </a:lnTo>
                <a:lnTo>
                  <a:pt x="593" y="1866"/>
                </a:lnTo>
                <a:lnTo>
                  <a:pt x="585" y="1819"/>
                </a:lnTo>
                <a:lnTo>
                  <a:pt x="581" y="1776"/>
                </a:lnTo>
                <a:lnTo>
                  <a:pt x="585" y="1741"/>
                </a:lnTo>
                <a:lnTo>
                  <a:pt x="585" y="1741"/>
                </a:lnTo>
                <a:lnTo>
                  <a:pt x="569" y="1686"/>
                </a:lnTo>
                <a:lnTo>
                  <a:pt x="557" y="1627"/>
                </a:lnTo>
                <a:lnTo>
                  <a:pt x="534" y="1498"/>
                </a:lnTo>
                <a:lnTo>
                  <a:pt x="514" y="1361"/>
                </a:lnTo>
                <a:lnTo>
                  <a:pt x="491" y="1212"/>
                </a:lnTo>
                <a:lnTo>
                  <a:pt x="491" y="1212"/>
                </a:lnTo>
                <a:lnTo>
                  <a:pt x="491" y="1212"/>
                </a:lnTo>
                <a:lnTo>
                  <a:pt x="467" y="1361"/>
                </a:lnTo>
                <a:lnTo>
                  <a:pt x="447" y="1498"/>
                </a:lnTo>
                <a:lnTo>
                  <a:pt x="424" y="1627"/>
                </a:lnTo>
                <a:lnTo>
                  <a:pt x="412" y="1686"/>
                </a:lnTo>
                <a:lnTo>
                  <a:pt x="396" y="1741"/>
                </a:lnTo>
                <a:lnTo>
                  <a:pt x="396" y="1741"/>
                </a:lnTo>
                <a:lnTo>
                  <a:pt x="400" y="1776"/>
                </a:lnTo>
                <a:lnTo>
                  <a:pt x="396" y="1819"/>
                </a:lnTo>
                <a:lnTo>
                  <a:pt x="389" y="1866"/>
                </a:lnTo>
                <a:lnTo>
                  <a:pt x="381" y="1917"/>
                </a:lnTo>
                <a:lnTo>
                  <a:pt x="353" y="2019"/>
                </a:lnTo>
                <a:lnTo>
                  <a:pt x="330" y="2117"/>
                </a:lnTo>
                <a:lnTo>
                  <a:pt x="330" y="2117"/>
                </a:lnTo>
                <a:lnTo>
                  <a:pt x="318" y="2172"/>
                </a:lnTo>
                <a:lnTo>
                  <a:pt x="318" y="2211"/>
                </a:lnTo>
                <a:lnTo>
                  <a:pt x="322" y="2239"/>
                </a:lnTo>
                <a:lnTo>
                  <a:pt x="326" y="2262"/>
                </a:lnTo>
                <a:lnTo>
                  <a:pt x="326" y="2262"/>
                </a:lnTo>
                <a:lnTo>
                  <a:pt x="334" y="2290"/>
                </a:lnTo>
                <a:lnTo>
                  <a:pt x="342" y="2309"/>
                </a:lnTo>
                <a:lnTo>
                  <a:pt x="342" y="2321"/>
                </a:lnTo>
                <a:lnTo>
                  <a:pt x="338" y="2333"/>
                </a:lnTo>
                <a:lnTo>
                  <a:pt x="330" y="2345"/>
                </a:lnTo>
                <a:lnTo>
                  <a:pt x="322" y="2356"/>
                </a:lnTo>
                <a:lnTo>
                  <a:pt x="322" y="2356"/>
                </a:lnTo>
                <a:lnTo>
                  <a:pt x="298" y="2376"/>
                </a:lnTo>
                <a:lnTo>
                  <a:pt x="287" y="2396"/>
                </a:lnTo>
                <a:lnTo>
                  <a:pt x="279" y="2419"/>
                </a:lnTo>
                <a:lnTo>
                  <a:pt x="279" y="2419"/>
                </a:lnTo>
                <a:lnTo>
                  <a:pt x="271" y="2447"/>
                </a:lnTo>
                <a:lnTo>
                  <a:pt x="259" y="2466"/>
                </a:lnTo>
                <a:lnTo>
                  <a:pt x="251" y="2486"/>
                </a:lnTo>
                <a:lnTo>
                  <a:pt x="240" y="2494"/>
                </a:lnTo>
                <a:lnTo>
                  <a:pt x="224" y="2502"/>
                </a:lnTo>
                <a:lnTo>
                  <a:pt x="212" y="2502"/>
                </a:lnTo>
                <a:lnTo>
                  <a:pt x="204" y="2498"/>
                </a:lnTo>
                <a:lnTo>
                  <a:pt x="193" y="2490"/>
                </a:lnTo>
                <a:lnTo>
                  <a:pt x="193" y="2490"/>
                </a:lnTo>
                <a:lnTo>
                  <a:pt x="165" y="2455"/>
                </a:lnTo>
                <a:lnTo>
                  <a:pt x="157" y="2439"/>
                </a:lnTo>
                <a:lnTo>
                  <a:pt x="153" y="2427"/>
                </a:lnTo>
                <a:lnTo>
                  <a:pt x="153" y="2415"/>
                </a:lnTo>
                <a:lnTo>
                  <a:pt x="157" y="2404"/>
                </a:lnTo>
                <a:lnTo>
                  <a:pt x="177" y="2376"/>
                </a:lnTo>
                <a:lnTo>
                  <a:pt x="177" y="2376"/>
                </a:lnTo>
                <a:lnTo>
                  <a:pt x="208" y="2325"/>
                </a:lnTo>
                <a:lnTo>
                  <a:pt x="220" y="2302"/>
                </a:lnTo>
                <a:lnTo>
                  <a:pt x="232" y="2278"/>
                </a:lnTo>
                <a:lnTo>
                  <a:pt x="236" y="2258"/>
                </a:lnTo>
                <a:lnTo>
                  <a:pt x="240" y="2239"/>
                </a:lnTo>
                <a:lnTo>
                  <a:pt x="240" y="2196"/>
                </a:lnTo>
                <a:lnTo>
                  <a:pt x="236" y="2141"/>
                </a:lnTo>
                <a:lnTo>
                  <a:pt x="236" y="2141"/>
                </a:lnTo>
                <a:lnTo>
                  <a:pt x="224" y="2031"/>
                </a:lnTo>
                <a:lnTo>
                  <a:pt x="220" y="1949"/>
                </a:lnTo>
                <a:lnTo>
                  <a:pt x="216" y="1827"/>
                </a:lnTo>
                <a:lnTo>
                  <a:pt x="216" y="1827"/>
                </a:lnTo>
                <a:lnTo>
                  <a:pt x="220" y="1761"/>
                </a:lnTo>
                <a:lnTo>
                  <a:pt x="228" y="1706"/>
                </a:lnTo>
                <a:lnTo>
                  <a:pt x="232" y="1663"/>
                </a:lnTo>
                <a:lnTo>
                  <a:pt x="236" y="1623"/>
                </a:lnTo>
                <a:lnTo>
                  <a:pt x="236" y="1623"/>
                </a:lnTo>
                <a:lnTo>
                  <a:pt x="224" y="1419"/>
                </a:lnTo>
                <a:lnTo>
                  <a:pt x="220" y="1278"/>
                </a:lnTo>
                <a:lnTo>
                  <a:pt x="220" y="1106"/>
                </a:lnTo>
                <a:lnTo>
                  <a:pt x="220" y="1106"/>
                </a:lnTo>
                <a:lnTo>
                  <a:pt x="220" y="1059"/>
                </a:lnTo>
                <a:lnTo>
                  <a:pt x="224" y="1012"/>
                </a:lnTo>
                <a:lnTo>
                  <a:pt x="240" y="925"/>
                </a:lnTo>
                <a:lnTo>
                  <a:pt x="255" y="851"/>
                </a:lnTo>
                <a:lnTo>
                  <a:pt x="263" y="796"/>
                </a:lnTo>
                <a:lnTo>
                  <a:pt x="263" y="796"/>
                </a:lnTo>
                <a:lnTo>
                  <a:pt x="263" y="733"/>
                </a:lnTo>
                <a:lnTo>
                  <a:pt x="259" y="675"/>
                </a:lnTo>
                <a:lnTo>
                  <a:pt x="247" y="616"/>
                </a:lnTo>
                <a:lnTo>
                  <a:pt x="228" y="557"/>
                </a:lnTo>
                <a:lnTo>
                  <a:pt x="228" y="557"/>
                </a:lnTo>
                <a:lnTo>
                  <a:pt x="220" y="580"/>
                </a:lnTo>
                <a:lnTo>
                  <a:pt x="204" y="612"/>
                </a:lnTo>
                <a:lnTo>
                  <a:pt x="185" y="655"/>
                </a:lnTo>
                <a:lnTo>
                  <a:pt x="165" y="718"/>
                </a:lnTo>
                <a:lnTo>
                  <a:pt x="165" y="718"/>
                </a:lnTo>
                <a:lnTo>
                  <a:pt x="169" y="726"/>
                </a:lnTo>
                <a:lnTo>
                  <a:pt x="169" y="737"/>
                </a:lnTo>
                <a:lnTo>
                  <a:pt x="161" y="769"/>
                </a:lnTo>
                <a:lnTo>
                  <a:pt x="138" y="843"/>
                </a:lnTo>
                <a:lnTo>
                  <a:pt x="106" y="929"/>
                </a:lnTo>
                <a:lnTo>
                  <a:pt x="95" y="973"/>
                </a:lnTo>
                <a:lnTo>
                  <a:pt x="91" y="1016"/>
                </a:lnTo>
                <a:lnTo>
                  <a:pt x="91" y="1016"/>
                </a:lnTo>
                <a:lnTo>
                  <a:pt x="91" y="1110"/>
                </a:lnTo>
                <a:lnTo>
                  <a:pt x="95" y="1141"/>
                </a:lnTo>
                <a:lnTo>
                  <a:pt x="102" y="1165"/>
                </a:lnTo>
                <a:lnTo>
                  <a:pt x="102" y="1165"/>
                </a:lnTo>
                <a:lnTo>
                  <a:pt x="114" y="1188"/>
                </a:lnTo>
                <a:lnTo>
                  <a:pt x="118" y="1216"/>
                </a:lnTo>
                <a:lnTo>
                  <a:pt x="122" y="1239"/>
                </a:lnTo>
                <a:lnTo>
                  <a:pt x="126" y="1263"/>
                </a:lnTo>
                <a:lnTo>
                  <a:pt x="126" y="1263"/>
                </a:lnTo>
                <a:lnTo>
                  <a:pt x="126" y="1282"/>
                </a:lnTo>
                <a:lnTo>
                  <a:pt x="130" y="1294"/>
                </a:lnTo>
                <a:lnTo>
                  <a:pt x="130" y="1302"/>
                </a:lnTo>
                <a:lnTo>
                  <a:pt x="130" y="1306"/>
                </a:lnTo>
                <a:lnTo>
                  <a:pt x="114" y="1306"/>
                </a:lnTo>
                <a:lnTo>
                  <a:pt x="114" y="1306"/>
                </a:lnTo>
                <a:lnTo>
                  <a:pt x="102" y="1298"/>
                </a:lnTo>
                <a:lnTo>
                  <a:pt x="95" y="1286"/>
                </a:lnTo>
                <a:lnTo>
                  <a:pt x="91" y="1270"/>
                </a:lnTo>
                <a:lnTo>
                  <a:pt x="83" y="1239"/>
                </a:lnTo>
                <a:lnTo>
                  <a:pt x="83" y="1239"/>
                </a:lnTo>
                <a:lnTo>
                  <a:pt x="75" y="1259"/>
                </a:lnTo>
                <a:lnTo>
                  <a:pt x="67" y="1270"/>
                </a:lnTo>
                <a:lnTo>
                  <a:pt x="67" y="1290"/>
                </a:lnTo>
                <a:lnTo>
                  <a:pt x="79" y="1325"/>
                </a:lnTo>
                <a:lnTo>
                  <a:pt x="79" y="1325"/>
                </a:lnTo>
                <a:lnTo>
                  <a:pt x="87" y="1345"/>
                </a:lnTo>
                <a:lnTo>
                  <a:pt x="83" y="1361"/>
                </a:lnTo>
                <a:lnTo>
                  <a:pt x="79" y="1365"/>
                </a:lnTo>
                <a:lnTo>
                  <a:pt x="75" y="1365"/>
                </a:lnTo>
                <a:lnTo>
                  <a:pt x="71" y="1361"/>
                </a:lnTo>
                <a:lnTo>
                  <a:pt x="63" y="1353"/>
                </a:lnTo>
                <a:lnTo>
                  <a:pt x="63" y="1353"/>
                </a:lnTo>
                <a:lnTo>
                  <a:pt x="32" y="1314"/>
                </a:lnTo>
                <a:lnTo>
                  <a:pt x="12" y="1282"/>
                </a:lnTo>
                <a:lnTo>
                  <a:pt x="4" y="1251"/>
                </a:lnTo>
                <a:lnTo>
                  <a:pt x="0" y="1220"/>
                </a:lnTo>
                <a:lnTo>
                  <a:pt x="8" y="1149"/>
                </a:lnTo>
                <a:lnTo>
                  <a:pt x="12" y="1110"/>
                </a:lnTo>
                <a:lnTo>
                  <a:pt x="12" y="1063"/>
                </a:lnTo>
                <a:lnTo>
                  <a:pt x="12" y="1063"/>
                </a:lnTo>
                <a:lnTo>
                  <a:pt x="12" y="941"/>
                </a:lnTo>
                <a:lnTo>
                  <a:pt x="16" y="839"/>
                </a:lnTo>
                <a:lnTo>
                  <a:pt x="28" y="753"/>
                </a:lnTo>
                <a:lnTo>
                  <a:pt x="36" y="722"/>
                </a:lnTo>
                <a:lnTo>
                  <a:pt x="48" y="690"/>
                </a:lnTo>
                <a:lnTo>
                  <a:pt x="48" y="690"/>
                </a:lnTo>
                <a:lnTo>
                  <a:pt x="51" y="620"/>
                </a:lnTo>
                <a:lnTo>
                  <a:pt x="59" y="557"/>
                </a:lnTo>
                <a:lnTo>
                  <a:pt x="71" y="502"/>
                </a:lnTo>
                <a:lnTo>
                  <a:pt x="79" y="451"/>
                </a:lnTo>
                <a:lnTo>
                  <a:pt x="102" y="365"/>
                </a:lnTo>
                <a:lnTo>
                  <a:pt x="130" y="294"/>
                </a:lnTo>
                <a:lnTo>
                  <a:pt x="130" y="294"/>
                </a:lnTo>
                <a:lnTo>
                  <a:pt x="146" y="259"/>
                </a:lnTo>
                <a:lnTo>
                  <a:pt x="157" y="228"/>
                </a:lnTo>
                <a:lnTo>
                  <a:pt x="173" y="200"/>
                </a:lnTo>
                <a:lnTo>
                  <a:pt x="189" y="181"/>
                </a:lnTo>
                <a:lnTo>
                  <a:pt x="208" y="169"/>
                </a:lnTo>
                <a:lnTo>
                  <a:pt x="224" y="157"/>
                </a:lnTo>
                <a:lnTo>
                  <a:pt x="240" y="153"/>
                </a:lnTo>
                <a:lnTo>
                  <a:pt x="255" y="149"/>
                </a:lnTo>
                <a:lnTo>
                  <a:pt x="255" y="149"/>
                </a:lnTo>
                <a:lnTo>
                  <a:pt x="322" y="122"/>
                </a:lnTo>
                <a:lnTo>
                  <a:pt x="369" y="102"/>
                </a:lnTo>
                <a:lnTo>
                  <a:pt x="400" y="83"/>
                </a:lnTo>
                <a:lnTo>
                  <a:pt x="416" y="67"/>
                </a:lnTo>
                <a:lnTo>
                  <a:pt x="424" y="51"/>
                </a:lnTo>
                <a:lnTo>
                  <a:pt x="424" y="36"/>
                </a:lnTo>
                <a:lnTo>
                  <a:pt x="424" y="20"/>
                </a:lnTo>
                <a:lnTo>
                  <a:pt x="424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25" name="Freeform 5"/>
          <p:cNvSpPr>
            <a:spLocks/>
          </p:cNvSpPr>
          <p:nvPr/>
        </p:nvSpPr>
        <p:spPr bwMode="auto">
          <a:xfrm>
            <a:off x="4527550" y="1400175"/>
            <a:ext cx="15875" cy="265113"/>
          </a:xfrm>
          <a:custGeom>
            <a:avLst/>
            <a:gdLst>
              <a:gd name="T0" fmla="*/ 0 w 12"/>
              <a:gd name="T1" fmla="*/ 0 h 204"/>
              <a:gd name="T2" fmla="*/ 0 w 12"/>
              <a:gd name="T3" fmla="*/ 0 h 204"/>
              <a:gd name="T4" fmla="*/ 12 w 12"/>
              <a:gd name="T5" fmla="*/ 35 h 204"/>
              <a:gd name="T6" fmla="*/ 12 w 12"/>
              <a:gd name="T7" fmla="*/ 78 h 204"/>
              <a:gd name="T8" fmla="*/ 12 w 12"/>
              <a:gd name="T9" fmla="*/ 78 h 204"/>
              <a:gd name="T10" fmla="*/ 4 w 12"/>
              <a:gd name="T11" fmla="*/ 141 h 204"/>
              <a:gd name="T12" fmla="*/ 4 w 12"/>
              <a:gd name="T13" fmla="*/ 176 h 204"/>
              <a:gd name="T14" fmla="*/ 8 w 12"/>
              <a:gd name="T15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204">
                <a:moveTo>
                  <a:pt x="0" y="0"/>
                </a:moveTo>
                <a:lnTo>
                  <a:pt x="0" y="0"/>
                </a:lnTo>
                <a:lnTo>
                  <a:pt x="12" y="35"/>
                </a:lnTo>
                <a:lnTo>
                  <a:pt x="12" y="78"/>
                </a:lnTo>
                <a:lnTo>
                  <a:pt x="12" y="78"/>
                </a:lnTo>
                <a:lnTo>
                  <a:pt x="4" y="141"/>
                </a:lnTo>
                <a:lnTo>
                  <a:pt x="4" y="176"/>
                </a:lnTo>
                <a:lnTo>
                  <a:pt x="8" y="204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26" name="Freeform 6"/>
          <p:cNvSpPr>
            <a:spLocks/>
          </p:cNvSpPr>
          <p:nvPr/>
        </p:nvSpPr>
        <p:spPr bwMode="auto">
          <a:xfrm>
            <a:off x="5211763" y="1400175"/>
            <a:ext cx="15875" cy="265113"/>
          </a:xfrm>
          <a:custGeom>
            <a:avLst/>
            <a:gdLst>
              <a:gd name="T0" fmla="*/ 12 w 12"/>
              <a:gd name="T1" fmla="*/ 0 h 204"/>
              <a:gd name="T2" fmla="*/ 12 w 12"/>
              <a:gd name="T3" fmla="*/ 0 h 204"/>
              <a:gd name="T4" fmla="*/ 0 w 12"/>
              <a:gd name="T5" fmla="*/ 35 h 204"/>
              <a:gd name="T6" fmla="*/ 0 w 12"/>
              <a:gd name="T7" fmla="*/ 78 h 204"/>
              <a:gd name="T8" fmla="*/ 0 w 12"/>
              <a:gd name="T9" fmla="*/ 78 h 204"/>
              <a:gd name="T10" fmla="*/ 8 w 12"/>
              <a:gd name="T11" fmla="*/ 141 h 204"/>
              <a:gd name="T12" fmla="*/ 8 w 12"/>
              <a:gd name="T13" fmla="*/ 176 h 204"/>
              <a:gd name="T14" fmla="*/ 4 w 12"/>
              <a:gd name="T15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204">
                <a:moveTo>
                  <a:pt x="12" y="0"/>
                </a:moveTo>
                <a:lnTo>
                  <a:pt x="12" y="0"/>
                </a:lnTo>
                <a:lnTo>
                  <a:pt x="0" y="35"/>
                </a:lnTo>
                <a:lnTo>
                  <a:pt x="0" y="78"/>
                </a:lnTo>
                <a:lnTo>
                  <a:pt x="0" y="78"/>
                </a:lnTo>
                <a:lnTo>
                  <a:pt x="8" y="141"/>
                </a:lnTo>
                <a:lnTo>
                  <a:pt x="8" y="176"/>
                </a:lnTo>
                <a:lnTo>
                  <a:pt x="4" y="204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27" name="Freeform 7"/>
          <p:cNvSpPr>
            <a:spLocks/>
          </p:cNvSpPr>
          <p:nvPr/>
        </p:nvSpPr>
        <p:spPr bwMode="auto">
          <a:xfrm>
            <a:off x="4691063" y="457200"/>
            <a:ext cx="374650" cy="560388"/>
          </a:xfrm>
          <a:custGeom>
            <a:avLst/>
            <a:gdLst>
              <a:gd name="T0" fmla="*/ 145 w 290"/>
              <a:gd name="T1" fmla="*/ 431 h 431"/>
              <a:gd name="T2" fmla="*/ 109 w 290"/>
              <a:gd name="T3" fmla="*/ 423 h 431"/>
              <a:gd name="T4" fmla="*/ 101 w 290"/>
              <a:gd name="T5" fmla="*/ 415 h 431"/>
              <a:gd name="T6" fmla="*/ 47 w 290"/>
              <a:gd name="T7" fmla="*/ 341 h 431"/>
              <a:gd name="T8" fmla="*/ 39 w 290"/>
              <a:gd name="T9" fmla="*/ 294 h 431"/>
              <a:gd name="T10" fmla="*/ 27 w 290"/>
              <a:gd name="T11" fmla="*/ 290 h 431"/>
              <a:gd name="T12" fmla="*/ 11 w 290"/>
              <a:gd name="T13" fmla="*/ 270 h 431"/>
              <a:gd name="T14" fmla="*/ 7 w 290"/>
              <a:gd name="T15" fmla="*/ 259 h 431"/>
              <a:gd name="T16" fmla="*/ 0 w 290"/>
              <a:gd name="T17" fmla="*/ 219 h 431"/>
              <a:gd name="T18" fmla="*/ 7 w 290"/>
              <a:gd name="T19" fmla="*/ 208 h 431"/>
              <a:gd name="T20" fmla="*/ 15 w 290"/>
              <a:gd name="T21" fmla="*/ 208 h 431"/>
              <a:gd name="T22" fmla="*/ 23 w 290"/>
              <a:gd name="T23" fmla="*/ 211 h 431"/>
              <a:gd name="T24" fmla="*/ 15 w 290"/>
              <a:gd name="T25" fmla="*/ 149 h 431"/>
              <a:gd name="T26" fmla="*/ 19 w 290"/>
              <a:gd name="T27" fmla="*/ 106 h 431"/>
              <a:gd name="T28" fmla="*/ 39 w 290"/>
              <a:gd name="T29" fmla="*/ 62 h 431"/>
              <a:gd name="T30" fmla="*/ 50 w 290"/>
              <a:gd name="T31" fmla="*/ 43 h 431"/>
              <a:gd name="T32" fmla="*/ 90 w 290"/>
              <a:gd name="T33" fmla="*/ 8 h 431"/>
              <a:gd name="T34" fmla="*/ 145 w 290"/>
              <a:gd name="T35" fmla="*/ 0 h 431"/>
              <a:gd name="T36" fmla="*/ 176 w 290"/>
              <a:gd name="T37" fmla="*/ 0 h 431"/>
              <a:gd name="T38" fmla="*/ 223 w 290"/>
              <a:gd name="T39" fmla="*/ 23 h 431"/>
              <a:gd name="T40" fmla="*/ 239 w 290"/>
              <a:gd name="T41" fmla="*/ 43 h 431"/>
              <a:gd name="T42" fmla="*/ 262 w 290"/>
              <a:gd name="T43" fmla="*/ 82 h 431"/>
              <a:gd name="T44" fmla="*/ 274 w 290"/>
              <a:gd name="T45" fmla="*/ 125 h 431"/>
              <a:gd name="T46" fmla="*/ 274 w 290"/>
              <a:gd name="T47" fmla="*/ 172 h 431"/>
              <a:gd name="T48" fmla="*/ 266 w 290"/>
              <a:gd name="T49" fmla="*/ 211 h 431"/>
              <a:gd name="T50" fmla="*/ 278 w 290"/>
              <a:gd name="T51" fmla="*/ 208 h 431"/>
              <a:gd name="T52" fmla="*/ 286 w 290"/>
              <a:gd name="T53" fmla="*/ 211 h 431"/>
              <a:gd name="T54" fmla="*/ 290 w 290"/>
              <a:gd name="T55" fmla="*/ 231 h 431"/>
              <a:gd name="T56" fmla="*/ 282 w 290"/>
              <a:gd name="T57" fmla="*/ 259 h 431"/>
              <a:gd name="T58" fmla="*/ 270 w 290"/>
              <a:gd name="T59" fmla="*/ 282 h 431"/>
              <a:gd name="T60" fmla="*/ 250 w 290"/>
              <a:gd name="T61" fmla="*/ 294 h 431"/>
              <a:gd name="T62" fmla="*/ 250 w 290"/>
              <a:gd name="T63" fmla="*/ 317 h 431"/>
              <a:gd name="T64" fmla="*/ 223 w 290"/>
              <a:gd name="T65" fmla="*/ 372 h 431"/>
              <a:gd name="T66" fmla="*/ 188 w 290"/>
              <a:gd name="T67" fmla="*/ 415 h 431"/>
              <a:gd name="T68" fmla="*/ 168 w 290"/>
              <a:gd name="T69" fmla="*/ 427 h 431"/>
              <a:gd name="T70" fmla="*/ 145 w 290"/>
              <a:gd name="T71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90" h="431">
                <a:moveTo>
                  <a:pt x="145" y="431"/>
                </a:moveTo>
                <a:lnTo>
                  <a:pt x="145" y="431"/>
                </a:lnTo>
                <a:lnTo>
                  <a:pt x="121" y="427"/>
                </a:lnTo>
                <a:lnTo>
                  <a:pt x="109" y="423"/>
                </a:lnTo>
                <a:lnTo>
                  <a:pt x="101" y="415"/>
                </a:lnTo>
                <a:lnTo>
                  <a:pt x="101" y="415"/>
                </a:lnTo>
                <a:lnTo>
                  <a:pt x="66" y="372"/>
                </a:lnTo>
                <a:lnTo>
                  <a:pt x="47" y="341"/>
                </a:lnTo>
                <a:lnTo>
                  <a:pt x="39" y="317"/>
                </a:lnTo>
                <a:lnTo>
                  <a:pt x="39" y="294"/>
                </a:lnTo>
                <a:lnTo>
                  <a:pt x="39" y="294"/>
                </a:lnTo>
                <a:lnTo>
                  <a:pt x="27" y="290"/>
                </a:lnTo>
                <a:lnTo>
                  <a:pt x="19" y="282"/>
                </a:lnTo>
                <a:lnTo>
                  <a:pt x="11" y="270"/>
                </a:lnTo>
                <a:lnTo>
                  <a:pt x="7" y="259"/>
                </a:lnTo>
                <a:lnTo>
                  <a:pt x="7" y="259"/>
                </a:lnTo>
                <a:lnTo>
                  <a:pt x="0" y="231"/>
                </a:lnTo>
                <a:lnTo>
                  <a:pt x="0" y="219"/>
                </a:lnTo>
                <a:lnTo>
                  <a:pt x="3" y="211"/>
                </a:lnTo>
                <a:lnTo>
                  <a:pt x="7" y="208"/>
                </a:lnTo>
                <a:lnTo>
                  <a:pt x="11" y="208"/>
                </a:lnTo>
                <a:lnTo>
                  <a:pt x="15" y="208"/>
                </a:lnTo>
                <a:lnTo>
                  <a:pt x="23" y="211"/>
                </a:lnTo>
                <a:lnTo>
                  <a:pt x="23" y="211"/>
                </a:lnTo>
                <a:lnTo>
                  <a:pt x="15" y="172"/>
                </a:lnTo>
                <a:lnTo>
                  <a:pt x="15" y="149"/>
                </a:lnTo>
                <a:lnTo>
                  <a:pt x="15" y="125"/>
                </a:lnTo>
                <a:lnTo>
                  <a:pt x="19" y="106"/>
                </a:lnTo>
                <a:lnTo>
                  <a:pt x="27" y="82"/>
                </a:lnTo>
                <a:lnTo>
                  <a:pt x="39" y="62"/>
                </a:lnTo>
                <a:lnTo>
                  <a:pt x="50" y="43"/>
                </a:lnTo>
                <a:lnTo>
                  <a:pt x="50" y="43"/>
                </a:lnTo>
                <a:lnTo>
                  <a:pt x="66" y="23"/>
                </a:lnTo>
                <a:lnTo>
                  <a:pt x="90" y="8"/>
                </a:lnTo>
                <a:lnTo>
                  <a:pt x="113" y="0"/>
                </a:lnTo>
                <a:lnTo>
                  <a:pt x="145" y="0"/>
                </a:lnTo>
                <a:lnTo>
                  <a:pt x="145" y="0"/>
                </a:lnTo>
                <a:lnTo>
                  <a:pt x="176" y="0"/>
                </a:lnTo>
                <a:lnTo>
                  <a:pt x="199" y="8"/>
                </a:lnTo>
                <a:lnTo>
                  <a:pt x="223" y="23"/>
                </a:lnTo>
                <a:lnTo>
                  <a:pt x="239" y="43"/>
                </a:lnTo>
                <a:lnTo>
                  <a:pt x="239" y="43"/>
                </a:lnTo>
                <a:lnTo>
                  <a:pt x="254" y="62"/>
                </a:lnTo>
                <a:lnTo>
                  <a:pt x="262" y="82"/>
                </a:lnTo>
                <a:lnTo>
                  <a:pt x="270" y="106"/>
                </a:lnTo>
                <a:lnTo>
                  <a:pt x="274" y="125"/>
                </a:lnTo>
                <a:lnTo>
                  <a:pt x="274" y="149"/>
                </a:lnTo>
                <a:lnTo>
                  <a:pt x="274" y="172"/>
                </a:lnTo>
                <a:lnTo>
                  <a:pt x="266" y="211"/>
                </a:lnTo>
                <a:lnTo>
                  <a:pt x="266" y="211"/>
                </a:lnTo>
                <a:lnTo>
                  <a:pt x="274" y="208"/>
                </a:lnTo>
                <a:lnTo>
                  <a:pt x="278" y="208"/>
                </a:lnTo>
                <a:lnTo>
                  <a:pt x="282" y="208"/>
                </a:lnTo>
                <a:lnTo>
                  <a:pt x="286" y="211"/>
                </a:lnTo>
                <a:lnTo>
                  <a:pt x="290" y="219"/>
                </a:lnTo>
                <a:lnTo>
                  <a:pt x="290" y="231"/>
                </a:lnTo>
                <a:lnTo>
                  <a:pt x="282" y="259"/>
                </a:lnTo>
                <a:lnTo>
                  <a:pt x="282" y="259"/>
                </a:lnTo>
                <a:lnTo>
                  <a:pt x="278" y="270"/>
                </a:lnTo>
                <a:lnTo>
                  <a:pt x="270" y="282"/>
                </a:lnTo>
                <a:lnTo>
                  <a:pt x="262" y="290"/>
                </a:lnTo>
                <a:lnTo>
                  <a:pt x="250" y="294"/>
                </a:lnTo>
                <a:lnTo>
                  <a:pt x="250" y="294"/>
                </a:lnTo>
                <a:lnTo>
                  <a:pt x="250" y="317"/>
                </a:lnTo>
                <a:lnTo>
                  <a:pt x="243" y="341"/>
                </a:lnTo>
                <a:lnTo>
                  <a:pt x="223" y="372"/>
                </a:lnTo>
                <a:lnTo>
                  <a:pt x="188" y="415"/>
                </a:lnTo>
                <a:lnTo>
                  <a:pt x="188" y="415"/>
                </a:lnTo>
                <a:lnTo>
                  <a:pt x="180" y="423"/>
                </a:lnTo>
                <a:lnTo>
                  <a:pt x="168" y="427"/>
                </a:lnTo>
                <a:lnTo>
                  <a:pt x="145" y="431"/>
                </a:lnTo>
                <a:lnTo>
                  <a:pt x="145" y="431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28" name="Freeform 8"/>
          <p:cNvSpPr>
            <a:spLocks/>
          </p:cNvSpPr>
          <p:nvPr/>
        </p:nvSpPr>
        <p:spPr bwMode="auto">
          <a:xfrm>
            <a:off x="4314825" y="2516188"/>
            <a:ext cx="34925" cy="90487"/>
          </a:xfrm>
          <a:custGeom>
            <a:avLst/>
            <a:gdLst>
              <a:gd name="T0" fmla="*/ 28 w 28"/>
              <a:gd name="T1" fmla="*/ 27 h 70"/>
              <a:gd name="T2" fmla="*/ 28 w 28"/>
              <a:gd name="T3" fmla="*/ 27 h 70"/>
              <a:gd name="T4" fmla="*/ 24 w 28"/>
              <a:gd name="T5" fmla="*/ 19 h 70"/>
              <a:gd name="T6" fmla="*/ 20 w 28"/>
              <a:gd name="T7" fmla="*/ 15 h 70"/>
              <a:gd name="T8" fmla="*/ 16 w 28"/>
              <a:gd name="T9" fmla="*/ 8 h 70"/>
              <a:gd name="T10" fmla="*/ 12 w 28"/>
              <a:gd name="T11" fmla="*/ 0 h 70"/>
              <a:gd name="T12" fmla="*/ 12 w 28"/>
              <a:gd name="T13" fmla="*/ 0 h 70"/>
              <a:gd name="T14" fmla="*/ 4 w 28"/>
              <a:gd name="T15" fmla="*/ 11 h 70"/>
              <a:gd name="T16" fmla="*/ 0 w 28"/>
              <a:gd name="T17" fmla="*/ 23 h 70"/>
              <a:gd name="T18" fmla="*/ 4 w 28"/>
              <a:gd name="T19" fmla="*/ 39 h 70"/>
              <a:gd name="T20" fmla="*/ 12 w 28"/>
              <a:gd name="T21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" h="70">
                <a:moveTo>
                  <a:pt x="28" y="27"/>
                </a:moveTo>
                <a:lnTo>
                  <a:pt x="28" y="27"/>
                </a:lnTo>
                <a:lnTo>
                  <a:pt x="24" y="19"/>
                </a:lnTo>
                <a:lnTo>
                  <a:pt x="20" y="15"/>
                </a:lnTo>
                <a:lnTo>
                  <a:pt x="16" y="8"/>
                </a:lnTo>
                <a:lnTo>
                  <a:pt x="12" y="0"/>
                </a:lnTo>
                <a:lnTo>
                  <a:pt x="12" y="0"/>
                </a:lnTo>
                <a:lnTo>
                  <a:pt x="4" y="11"/>
                </a:lnTo>
                <a:lnTo>
                  <a:pt x="0" y="23"/>
                </a:lnTo>
                <a:lnTo>
                  <a:pt x="4" y="39"/>
                </a:lnTo>
                <a:lnTo>
                  <a:pt x="12" y="7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29" name="Freeform 9"/>
          <p:cNvSpPr>
            <a:spLocks/>
          </p:cNvSpPr>
          <p:nvPr/>
        </p:nvSpPr>
        <p:spPr bwMode="auto">
          <a:xfrm>
            <a:off x="5403850" y="2516188"/>
            <a:ext cx="36513" cy="90487"/>
          </a:xfrm>
          <a:custGeom>
            <a:avLst/>
            <a:gdLst>
              <a:gd name="T0" fmla="*/ 0 w 28"/>
              <a:gd name="T1" fmla="*/ 27 h 70"/>
              <a:gd name="T2" fmla="*/ 0 w 28"/>
              <a:gd name="T3" fmla="*/ 27 h 70"/>
              <a:gd name="T4" fmla="*/ 0 w 28"/>
              <a:gd name="T5" fmla="*/ 19 h 70"/>
              <a:gd name="T6" fmla="*/ 8 w 28"/>
              <a:gd name="T7" fmla="*/ 15 h 70"/>
              <a:gd name="T8" fmla="*/ 12 w 28"/>
              <a:gd name="T9" fmla="*/ 8 h 70"/>
              <a:gd name="T10" fmla="*/ 16 w 28"/>
              <a:gd name="T11" fmla="*/ 0 h 70"/>
              <a:gd name="T12" fmla="*/ 16 w 28"/>
              <a:gd name="T13" fmla="*/ 0 h 70"/>
              <a:gd name="T14" fmla="*/ 24 w 28"/>
              <a:gd name="T15" fmla="*/ 11 h 70"/>
              <a:gd name="T16" fmla="*/ 28 w 28"/>
              <a:gd name="T17" fmla="*/ 23 h 70"/>
              <a:gd name="T18" fmla="*/ 24 w 28"/>
              <a:gd name="T19" fmla="*/ 39 h 70"/>
              <a:gd name="T20" fmla="*/ 16 w 28"/>
              <a:gd name="T21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" h="70">
                <a:moveTo>
                  <a:pt x="0" y="27"/>
                </a:moveTo>
                <a:lnTo>
                  <a:pt x="0" y="27"/>
                </a:lnTo>
                <a:lnTo>
                  <a:pt x="0" y="19"/>
                </a:lnTo>
                <a:lnTo>
                  <a:pt x="8" y="15"/>
                </a:lnTo>
                <a:lnTo>
                  <a:pt x="12" y="8"/>
                </a:lnTo>
                <a:lnTo>
                  <a:pt x="16" y="0"/>
                </a:lnTo>
                <a:lnTo>
                  <a:pt x="16" y="0"/>
                </a:lnTo>
                <a:lnTo>
                  <a:pt x="24" y="11"/>
                </a:lnTo>
                <a:lnTo>
                  <a:pt x="28" y="23"/>
                </a:lnTo>
                <a:lnTo>
                  <a:pt x="24" y="39"/>
                </a:lnTo>
                <a:lnTo>
                  <a:pt x="16" y="7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0" name="Freeform 10"/>
          <p:cNvSpPr>
            <a:spLocks/>
          </p:cNvSpPr>
          <p:nvPr/>
        </p:nvSpPr>
        <p:spPr bwMode="auto">
          <a:xfrm>
            <a:off x="5100638" y="3819525"/>
            <a:ext cx="1587" cy="103188"/>
          </a:xfrm>
          <a:custGeom>
            <a:avLst/>
            <a:gdLst>
              <a:gd name="T0" fmla="*/ 0 h 79"/>
              <a:gd name="T1" fmla="*/ 0 h 79"/>
              <a:gd name="T2" fmla="*/ 36 h 79"/>
              <a:gd name="T3" fmla="*/ 79 h 7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79">
                <a:moveTo>
                  <a:pt x="0" y="0"/>
                </a:moveTo>
                <a:lnTo>
                  <a:pt x="0" y="0"/>
                </a:lnTo>
                <a:lnTo>
                  <a:pt x="0" y="36"/>
                </a:lnTo>
                <a:lnTo>
                  <a:pt x="0" y="79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1" name="Line 11"/>
          <p:cNvSpPr>
            <a:spLocks noChangeShapeType="1"/>
          </p:cNvSpPr>
          <p:nvPr/>
        </p:nvSpPr>
        <p:spPr bwMode="auto">
          <a:xfrm>
            <a:off x="4300538" y="2582863"/>
            <a:ext cx="49212" cy="1111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 flipH="1">
            <a:off x="5399088" y="2582863"/>
            <a:ext cx="57150" cy="1111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3" name="Freeform 13"/>
          <p:cNvSpPr>
            <a:spLocks/>
          </p:cNvSpPr>
          <p:nvPr/>
        </p:nvSpPr>
        <p:spPr bwMode="auto">
          <a:xfrm>
            <a:off x="4497388" y="4116388"/>
            <a:ext cx="25400" cy="66675"/>
          </a:xfrm>
          <a:custGeom>
            <a:avLst/>
            <a:gdLst>
              <a:gd name="T0" fmla="*/ 0 w 19"/>
              <a:gd name="T1" fmla="*/ 51 h 51"/>
              <a:gd name="T2" fmla="*/ 0 w 19"/>
              <a:gd name="T3" fmla="*/ 51 h 51"/>
              <a:gd name="T4" fmla="*/ 0 w 19"/>
              <a:gd name="T5" fmla="*/ 39 h 51"/>
              <a:gd name="T6" fmla="*/ 3 w 19"/>
              <a:gd name="T7" fmla="*/ 27 h 51"/>
              <a:gd name="T8" fmla="*/ 11 w 19"/>
              <a:gd name="T9" fmla="*/ 19 h 51"/>
              <a:gd name="T10" fmla="*/ 19 w 19"/>
              <a:gd name="T11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51">
                <a:moveTo>
                  <a:pt x="0" y="51"/>
                </a:moveTo>
                <a:lnTo>
                  <a:pt x="0" y="51"/>
                </a:lnTo>
                <a:lnTo>
                  <a:pt x="0" y="39"/>
                </a:lnTo>
                <a:lnTo>
                  <a:pt x="3" y="27"/>
                </a:lnTo>
                <a:lnTo>
                  <a:pt x="11" y="19"/>
                </a:lnTo>
                <a:lnTo>
                  <a:pt x="19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4" name="Freeform 14"/>
          <p:cNvSpPr>
            <a:spLocks/>
          </p:cNvSpPr>
          <p:nvPr/>
        </p:nvSpPr>
        <p:spPr bwMode="auto">
          <a:xfrm>
            <a:off x="4476750" y="4116388"/>
            <a:ext cx="20638" cy="44450"/>
          </a:xfrm>
          <a:custGeom>
            <a:avLst/>
            <a:gdLst>
              <a:gd name="T0" fmla="*/ 0 w 16"/>
              <a:gd name="T1" fmla="*/ 35 h 35"/>
              <a:gd name="T2" fmla="*/ 0 w 16"/>
              <a:gd name="T3" fmla="*/ 35 h 35"/>
              <a:gd name="T4" fmla="*/ 0 w 16"/>
              <a:gd name="T5" fmla="*/ 23 h 35"/>
              <a:gd name="T6" fmla="*/ 4 w 16"/>
              <a:gd name="T7" fmla="*/ 15 h 35"/>
              <a:gd name="T8" fmla="*/ 16 w 16"/>
              <a:gd name="T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35">
                <a:moveTo>
                  <a:pt x="0" y="35"/>
                </a:moveTo>
                <a:lnTo>
                  <a:pt x="0" y="35"/>
                </a:lnTo>
                <a:lnTo>
                  <a:pt x="0" y="23"/>
                </a:lnTo>
                <a:lnTo>
                  <a:pt x="4" y="15"/>
                </a:lnTo>
                <a:lnTo>
                  <a:pt x="16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5" name="Freeform 15"/>
          <p:cNvSpPr>
            <a:spLocks/>
          </p:cNvSpPr>
          <p:nvPr/>
        </p:nvSpPr>
        <p:spPr bwMode="auto">
          <a:xfrm>
            <a:off x="4460875" y="4105275"/>
            <a:ext cx="15875" cy="34925"/>
          </a:xfrm>
          <a:custGeom>
            <a:avLst/>
            <a:gdLst>
              <a:gd name="T0" fmla="*/ 0 w 12"/>
              <a:gd name="T1" fmla="*/ 27 h 27"/>
              <a:gd name="T2" fmla="*/ 0 w 12"/>
              <a:gd name="T3" fmla="*/ 27 h 27"/>
              <a:gd name="T4" fmla="*/ 0 w 12"/>
              <a:gd name="T5" fmla="*/ 16 h 27"/>
              <a:gd name="T6" fmla="*/ 4 w 12"/>
              <a:gd name="T7" fmla="*/ 12 h 27"/>
              <a:gd name="T8" fmla="*/ 12 w 12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27">
                <a:moveTo>
                  <a:pt x="0" y="27"/>
                </a:moveTo>
                <a:lnTo>
                  <a:pt x="0" y="27"/>
                </a:lnTo>
                <a:lnTo>
                  <a:pt x="0" y="16"/>
                </a:lnTo>
                <a:lnTo>
                  <a:pt x="4" y="12"/>
                </a:lnTo>
                <a:lnTo>
                  <a:pt x="12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6" name="Freeform 16"/>
          <p:cNvSpPr>
            <a:spLocks/>
          </p:cNvSpPr>
          <p:nvPr/>
        </p:nvSpPr>
        <p:spPr bwMode="auto">
          <a:xfrm>
            <a:off x="4446588" y="4095750"/>
            <a:ext cx="9525" cy="20638"/>
          </a:xfrm>
          <a:custGeom>
            <a:avLst/>
            <a:gdLst>
              <a:gd name="T0" fmla="*/ 0 w 8"/>
              <a:gd name="T1" fmla="*/ 16 h 16"/>
              <a:gd name="T2" fmla="*/ 0 w 8"/>
              <a:gd name="T3" fmla="*/ 16 h 16"/>
              <a:gd name="T4" fmla="*/ 4 w 8"/>
              <a:gd name="T5" fmla="*/ 8 h 16"/>
              <a:gd name="T6" fmla="*/ 8 w 8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6">
                <a:moveTo>
                  <a:pt x="0" y="16"/>
                </a:moveTo>
                <a:lnTo>
                  <a:pt x="0" y="16"/>
                </a:lnTo>
                <a:lnTo>
                  <a:pt x="4" y="8"/>
                </a:lnTo>
                <a:lnTo>
                  <a:pt x="8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7" name="Freeform 17"/>
          <p:cNvSpPr>
            <a:spLocks/>
          </p:cNvSpPr>
          <p:nvPr/>
        </p:nvSpPr>
        <p:spPr bwMode="auto">
          <a:xfrm>
            <a:off x="5232400" y="4116388"/>
            <a:ext cx="25400" cy="66675"/>
          </a:xfrm>
          <a:custGeom>
            <a:avLst/>
            <a:gdLst>
              <a:gd name="T0" fmla="*/ 20 w 20"/>
              <a:gd name="T1" fmla="*/ 51 h 51"/>
              <a:gd name="T2" fmla="*/ 20 w 20"/>
              <a:gd name="T3" fmla="*/ 51 h 51"/>
              <a:gd name="T4" fmla="*/ 20 w 20"/>
              <a:gd name="T5" fmla="*/ 39 h 51"/>
              <a:gd name="T6" fmla="*/ 16 w 20"/>
              <a:gd name="T7" fmla="*/ 27 h 51"/>
              <a:gd name="T8" fmla="*/ 8 w 20"/>
              <a:gd name="T9" fmla="*/ 19 h 51"/>
              <a:gd name="T10" fmla="*/ 0 w 20"/>
              <a:gd name="T11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51">
                <a:moveTo>
                  <a:pt x="20" y="51"/>
                </a:moveTo>
                <a:lnTo>
                  <a:pt x="20" y="51"/>
                </a:lnTo>
                <a:lnTo>
                  <a:pt x="20" y="39"/>
                </a:lnTo>
                <a:lnTo>
                  <a:pt x="16" y="27"/>
                </a:lnTo>
                <a:lnTo>
                  <a:pt x="8" y="19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8" name="Freeform 18"/>
          <p:cNvSpPr>
            <a:spLocks/>
          </p:cNvSpPr>
          <p:nvPr/>
        </p:nvSpPr>
        <p:spPr bwMode="auto">
          <a:xfrm>
            <a:off x="5257800" y="4116388"/>
            <a:ext cx="19050" cy="44450"/>
          </a:xfrm>
          <a:custGeom>
            <a:avLst/>
            <a:gdLst>
              <a:gd name="T0" fmla="*/ 15 w 15"/>
              <a:gd name="T1" fmla="*/ 35 h 35"/>
              <a:gd name="T2" fmla="*/ 15 w 15"/>
              <a:gd name="T3" fmla="*/ 35 h 35"/>
              <a:gd name="T4" fmla="*/ 15 w 15"/>
              <a:gd name="T5" fmla="*/ 23 h 35"/>
              <a:gd name="T6" fmla="*/ 11 w 15"/>
              <a:gd name="T7" fmla="*/ 15 h 35"/>
              <a:gd name="T8" fmla="*/ 0 w 15"/>
              <a:gd name="T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35">
                <a:moveTo>
                  <a:pt x="15" y="35"/>
                </a:moveTo>
                <a:lnTo>
                  <a:pt x="15" y="35"/>
                </a:lnTo>
                <a:lnTo>
                  <a:pt x="15" y="23"/>
                </a:lnTo>
                <a:lnTo>
                  <a:pt x="11" y="15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39" name="Freeform 19"/>
          <p:cNvSpPr>
            <a:spLocks/>
          </p:cNvSpPr>
          <p:nvPr/>
        </p:nvSpPr>
        <p:spPr bwMode="auto">
          <a:xfrm>
            <a:off x="5276850" y="4105275"/>
            <a:ext cx="15875" cy="34925"/>
          </a:xfrm>
          <a:custGeom>
            <a:avLst/>
            <a:gdLst>
              <a:gd name="T0" fmla="*/ 12 w 12"/>
              <a:gd name="T1" fmla="*/ 27 h 27"/>
              <a:gd name="T2" fmla="*/ 12 w 12"/>
              <a:gd name="T3" fmla="*/ 27 h 27"/>
              <a:gd name="T4" fmla="*/ 12 w 12"/>
              <a:gd name="T5" fmla="*/ 16 h 27"/>
              <a:gd name="T6" fmla="*/ 8 w 12"/>
              <a:gd name="T7" fmla="*/ 12 h 27"/>
              <a:gd name="T8" fmla="*/ 0 w 12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27">
                <a:moveTo>
                  <a:pt x="12" y="27"/>
                </a:moveTo>
                <a:lnTo>
                  <a:pt x="12" y="27"/>
                </a:lnTo>
                <a:lnTo>
                  <a:pt x="12" y="16"/>
                </a:lnTo>
                <a:lnTo>
                  <a:pt x="8" y="12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0" name="Freeform 20"/>
          <p:cNvSpPr>
            <a:spLocks/>
          </p:cNvSpPr>
          <p:nvPr/>
        </p:nvSpPr>
        <p:spPr bwMode="auto">
          <a:xfrm>
            <a:off x="5297488" y="4095750"/>
            <a:ext cx="11112" cy="20638"/>
          </a:xfrm>
          <a:custGeom>
            <a:avLst/>
            <a:gdLst>
              <a:gd name="T0" fmla="*/ 8 w 8"/>
              <a:gd name="T1" fmla="*/ 16 h 16"/>
              <a:gd name="T2" fmla="*/ 8 w 8"/>
              <a:gd name="T3" fmla="*/ 16 h 16"/>
              <a:gd name="T4" fmla="*/ 4 w 8"/>
              <a:gd name="T5" fmla="*/ 8 h 16"/>
              <a:gd name="T6" fmla="*/ 0 w 8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6">
                <a:moveTo>
                  <a:pt x="8" y="16"/>
                </a:moveTo>
                <a:lnTo>
                  <a:pt x="8" y="16"/>
                </a:lnTo>
                <a:lnTo>
                  <a:pt x="4" y="8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1" name="Freeform 21"/>
          <p:cNvSpPr>
            <a:spLocks/>
          </p:cNvSpPr>
          <p:nvPr/>
        </p:nvSpPr>
        <p:spPr bwMode="auto">
          <a:xfrm>
            <a:off x="4791075" y="731838"/>
            <a:ext cx="55563" cy="20637"/>
          </a:xfrm>
          <a:custGeom>
            <a:avLst/>
            <a:gdLst>
              <a:gd name="T0" fmla="*/ 20 w 43"/>
              <a:gd name="T1" fmla="*/ 16 h 16"/>
              <a:gd name="T2" fmla="*/ 20 w 43"/>
              <a:gd name="T3" fmla="*/ 16 h 16"/>
              <a:gd name="T4" fmla="*/ 35 w 43"/>
              <a:gd name="T5" fmla="*/ 16 h 16"/>
              <a:gd name="T6" fmla="*/ 39 w 43"/>
              <a:gd name="T7" fmla="*/ 12 h 16"/>
              <a:gd name="T8" fmla="*/ 43 w 43"/>
              <a:gd name="T9" fmla="*/ 8 h 16"/>
              <a:gd name="T10" fmla="*/ 43 w 43"/>
              <a:gd name="T11" fmla="*/ 8 h 16"/>
              <a:gd name="T12" fmla="*/ 39 w 43"/>
              <a:gd name="T13" fmla="*/ 4 h 16"/>
              <a:gd name="T14" fmla="*/ 35 w 43"/>
              <a:gd name="T15" fmla="*/ 4 h 16"/>
              <a:gd name="T16" fmla="*/ 20 w 43"/>
              <a:gd name="T17" fmla="*/ 0 h 16"/>
              <a:gd name="T18" fmla="*/ 20 w 43"/>
              <a:gd name="T19" fmla="*/ 0 h 16"/>
              <a:gd name="T20" fmla="*/ 8 w 43"/>
              <a:gd name="T21" fmla="*/ 4 h 16"/>
              <a:gd name="T22" fmla="*/ 4 w 43"/>
              <a:gd name="T23" fmla="*/ 4 h 16"/>
              <a:gd name="T24" fmla="*/ 0 w 43"/>
              <a:gd name="T25" fmla="*/ 8 h 16"/>
              <a:gd name="T26" fmla="*/ 0 w 43"/>
              <a:gd name="T27" fmla="*/ 8 h 16"/>
              <a:gd name="T28" fmla="*/ 4 w 43"/>
              <a:gd name="T29" fmla="*/ 12 h 16"/>
              <a:gd name="T30" fmla="*/ 8 w 43"/>
              <a:gd name="T31" fmla="*/ 16 h 16"/>
              <a:gd name="T32" fmla="*/ 20 w 43"/>
              <a:gd name="T33" fmla="*/ 16 h 16"/>
              <a:gd name="T34" fmla="*/ 20 w 43"/>
              <a:gd name="T3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3" h="16">
                <a:moveTo>
                  <a:pt x="20" y="16"/>
                </a:moveTo>
                <a:lnTo>
                  <a:pt x="20" y="16"/>
                </a:lnTo>
                <a:lnTo>
                  <a:pt x="35" y="16"/>
                </a:lnTo>
                <a:lnTo>
                  <a:pt x="39" y="12"/>
                </a:lnTo>
                <a:lnTo>
                  <a:pt x="43" y="8"/>
                </a:lnTo>
                <a:lnTo>
                  <a:pt x="43" y="8"/>
                </a:lnTo>
                <a:lnTo>
                  <a:pt x="39" y="4"/>
                </a:lnTo>
                <a:lnTo>
                  <a:pt x="35" y="4"/>
                </a:lnTo>
                <a:lnTo>
                  <a:pt x="20" y="0"/>
                </a:lnTo>
                <a:lnTo>
                  <a:pt x="20" y="0"/>
                </a:lnTo>
                <a:lnTo>
                  <a:pt x="8" y="4"/>
                </a:lnTo>
                <a:lnTo>
                  <a:pt x="4" y="4"/>
                </a:lnTo>
                <a:lnTo>
                  <a:pt x="0" y="8"/>
                </a:lnTo>
                <a:lnTo>
                  <a:pt x="0" y="8"/>
                </a:lnTo>
                <a:lnTo>
                  <a:pt x="4" y="12"/>
                </a:lnTo>
                <a:lnTo>
                  <a:pt x="8" y="16"/>
                </a:lnTo>
                <a:lnTo>
                  <a:pt x="20" y="16"/>
                </a:lnTo>
                <a:lnTo>
                  <a:pt x="20" y="16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2" name="Freeform 22"/>
          <p:cNvSpPr>
            <a:spLocks/>
          </p:cNvSpPr>
          <p:nvPr/>
        </p:nvSpPr>
        <p:spPr bwMode="auto">
          <a:xfrm>
            <a:off x="4906963" y="731838"/>
            <a:ext cx="50800" cy="20637"/>
          </a:xfrm>
          <a:custGeom>
            <a:avLst/>
            <a:gdLst>
              <a:gd name="T0" fmla="*/ 20 w 39"/>
              <a:gd name="T1" fmla="*/ 16 h 16"/>
              <a:gd name="T2" fmla="*/ 20 w 39"/>
              <a:gd name="T3" fmla="*/ 16 h 16"/>
              <a:gd name="T4" fmla="*/ 31 w 39"/>
              <a:gd name="T5" fmla="*/ 16 h 16"/>
              <a:gd name="T6" fmla="*/ 39 w 39"/>
              <a:gd name="T7" fmla="*/ 12 h 16"/>
              <a:gd name="T8" fmla="*/ 39 w 39"/>
              <a:gd name="T9" fmla="*/ 8 h 16"/>
              <a:gd name="T10" fmla="*/ 39 w 39"/>
              <a:gd name="T11" fmla="*/ 8 h 16"/>
              <a:gd name="T12" fmla="*/ 39 w 39"/>
              <a:gd name="T13" fmla="*/ 4 h 16"/>
              <a:gd name="T14" fmla="*/ 31 w 39"/>
              <a:gd name="T15" fmla="*/ 4 h 16"/>
              <a:gd name="T16" fmla="*/ 20 w 39"/>
              <a:gd name="T17" fmla="*/ 0 h 16"/>
              <a:gd name="T18" fmla="*/ 20 w 39"/>
              <a:gd name="T19" fmla="*/ 0 h 16"/>
              <a:gd name="T20" fmla="*/ 4 w 39"/>
              <a:gd name="T21" fmla="*/ 4 h 16"/>
              <a:gd name="T22" fmla="*/ 0 w 39"/>
              <a:gd name="T23" fmla="*/ 4 h 16"/>
              <a:gd name="T24" fmla="*/ 0 w 39"/>
              <a:gd name="T25" fmla="*/ 8 h 16"/>
              <a:gd name="T26" fmla="*/ 0 w 39"/>
              <a:gd name="T27" fmla="*/ 8 h 16"/>
              <a:gd name="T28" fmla="*/ 0 w 39"/>
              <a:gd name="T29" fmla="*/ 12 h 16"/>
              <a:gd name="T30" fmla="*/ 4 w 39"/>
              <a:gd name="T31" fmla="*/ 16 h 16"/>
              <a:gd name="T32" fmla="*/ 20 w 39"/>
              <a:gd name="T33" fmla="*/ 16 h 16"/>
              <a:gd name="T34" fmla="*/ 20 w 39"/>
              <a:gd name="T3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9" h="16">
                <a:moveTo>
                  <a:pt x="20" y="16"/>
                </a:moveTo>
                <a:lnTo>
                  <a:pt x="20" y="16"/>
                </a:lnTo>
                <a:lnTo>
                  <a:pt x="31" y="16"/>
                </a:lnTo>
                <a:lnTo>
                  <a:pt x="39" y="12"/>
                </a:lnTo>
                <a:lnTo>
                  <a:pt x="39" y="8"/>
                </a:lnTo>
                <a:lnTo>
                  <a:pt x="39" y="8"/>
                </a:lnTo>
                <a:lnTo>
                  <a:pt x="39" y="4"/>
                </a:lnTo>
                <a:lnTo>
                  <a:pt x="31" y="4"/>
                </a:lnTo>
                <a:lnTo>
                  <a:pt x="20" y="0"/>
                </a:lnTo>
                <a:lnTo>
                  <a:pt x="20" y="0"/>
                </a:lnTo>
                <a:lnTo>
                  <a:pt x="4" y="4"/>
                </a:lnTo>
                <a:lnTo>
                  <a:pt x="0" y="4"/>
                </a:lnTo>
                <a:lnTo>
                  <a:pt x="0" y="8"/>
                </a:lnTo>
                <a:lnTo>
                  <a:pt x="0" y="8"/>
                </a:lnTo>
                <a:lnTo>
                  <a:pt x="0" y="12"/>
                </a:lnTo>
                <a:lnTo>
                  <a:pt x="4" y="16"/>
                </a:lnTo>
                <a:lnTo>
                  <a:pt x="20" y="16"/>
                </a:lnTo>
                <a:lnTo>
                  <a:pt x="20" y="16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3" name="Freeform 23"/>
          <p:cNvSpPr>
            <a:spLocks/>
          </p:cNvSpPr>
          <p:nvPr/>
        </p:nvSpPr>
        <p:spPr bwMode="auto">
          <a:xfrm>
            <a:off x="4821238" y="884238"/>
            <a:ext cx="117475" cy="15875"/>
          </a:xfrm>
          <a:custGeom>
            <a:avLst/>
            <a:gdLst>
              <a:gd name="T0" fmla="*/ 0 w 91"/>
              <a:gd name="T1" fmla="*/ 0 h 12"/>
              <a:gd name="T2" fmla="*/ 0 w 91"/>
              <a:gd name="T3" fmla="*/ 0 h 12"/>
              <a:gd name="T4" fmla="*/ 8 w 91"/>
              <a:gd name="T5" fmla="*/ 4 h 12"/>
              <a:gd name="T6" fmla="*/ 20 w 91"/>
              <a:gd name="T7" fmla="*/ 8 h 12"/>
              <a:gd name="T8" fmla="*/ 44 w 91"/>
              <a:gd name="T9" fmla="*/ 12 h 12"/>
              <a:gd name="T10" fmla="*/ 71 w 91"/>
              <a:gd name="T11" fmla="*/ 8 h 12"/>
              <a:gd name="T12" fmla="*/ 91 w 91"/>
              <a:gd name="T13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12">
                <a:moveTo>
                  <a:pt x="0" y="0"/>
                </a:moveTo>
                <a:lnTo>
                  <a:pt x="0" y="0"/>
                </a:lnTo>
                <a:lnTo>
                  <a:pt x="8" y="4"/>
                </a:lnTo>
                <a:lnTo>
                  <a:pt x="20" y="8"/>
                </a:lnTo>
                <a:lnTo>
                  <a:pt x="44" y="12"/>
                </a:lnTo>
                <a:lnTo>
                  <a:pt x="71" y="8"/>
                </a:lnTo>
                <a:lnTo>
                  <a:pt x="91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4" name="Freeform 24"/>
          <p:cNvSpPr>
            <a:spLocks/>
          </p:cNvSpPr>
          <p:nvPr/>
        </p:nvSpPr>
        <p:spPr bwMode="auto">
          <a:xfrm>
            <a:off x="4846638" y="823913"/>
            <a:ext cx="60325" cy="25400"/>
          </a:xfrm>
          <a:custGeom>
            <a:avLst/>
            <a:gdLst>
              <a:gd name="T0" fmla="*/ 4 w 47"/>
              <a:gd name="T1" fmla="*/ 0 h 20"/>
              <a:gd name="T2" fmla="*/ 4 w 47"/>
              <a:gd name="T3" fmla="*/ 0 h 20"/>
              <a:gd name="T4" fmla="*/ 0 w 47"/>
              <a:gd name="T5" fmla="*/ 4 h 20"/>
              <a:gd name="T6" fmla="*/ 4 w 47"/>
              <a:gd name="T7" fmla="*/ 8 h 20"/>
              <a:gd name="T8" fmla="*/ 16 w 47"/>
              <a:gd name="T9" fmla="*/ 16 h 20"/>
              <a:gd name="T10" fmla="*/ 16 w 47"/>
              <a:gd name="T11" fmla="*/ 16 h 20"/>
              <a:gd name="T12" fmla="*/ 24 w 47"/>
              <a:gd name="T13" fmla="*/ 20 h 20"/>
              <a:gd name="T14" fmla="*/ 31 w 47"/>
              <a:gd name="T15" fmla="*/ 16 h 20"/>
              <a:gd name="T16" fmla="*/ 31 w 47"/>
              <a:gd name="T17" fmla="*/ 16 h 20"/>
              <a:gd name="T18" fmla="*/ 43 w 47"/>
              <a:gd name="T19" fmla="*/ 8 h 20"/>
              <a:gd name="T20" fmla="*/ 47 w 47"/>
              <a:gd name="T21" fmla="*/ 4 h 20"/>
              <a:gd name="T22" fmla="*/ 43 w 47"/>
              <a:gd name="T23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7" h="20">
                <a:moveTo>
                  <a:pt x="4" y="0"/>
                </a:moveTo>
                <a:lnTo>
                  <a:pt x="4" y="0"/>
                </a:lnTo>
                <a:lnTo>
                  <a:pt x="0" y="4"/>
                </a:lnTo>
                <a:lnTo>
                  <a:pt x="4" y="8"/>
                </a:lnTo>
                <a:lnTo>
                  <a:pt x="16" y="16"/>
                </a:lnTo>
                <a:lnTo>
                  <a:pt x="16" y="16"/>
                </a:lnTo>
                <a:lnTo>
                  <a:pt x="24" y="20"/>
                </a:lnTo>
                <a:lnTo>
                  <a:pt x="31" y="16"/>
                </a:lnTo>
                <a:lnTo>
                  <a:pt x="31" y="16"/>
                </a:lnTo>
                <a:lnTo>
                  <a:pt x="43" y="8"/>
                </a:lnTo>
                <a:lnTo>
                  <a:pt x="47" y="4"/>
                </a:lnTo>
                <a:lnTo>
                  <a:pt x="43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5" name="Freeform 25"/>
          <p:cNvSpPr>
            <a:spLocks/>
          </p:cNvSpPr>
          <p:nvPr/>
        </p:nvSpPr>
        <p:spPr bwMode="auto">
          <a:xfrm>
            <a:off x="4775200" y="701675"/>
            <a:ext cx="71438" cy="15875"/>
          </a:xfrm>
          <a:custGeom>
            <a:avLst/>
            <a:gdLst>
              <a:gd name="T0" fmla="*/ 0 w 55"/>
              <a:gd name="T1" fmla="*/ 12 h 12"/>
              <a:gd name="T2" fmla="*/ 0 w 55"/>
              <a:gd name="T3" fmla="*/ 12 h 12"/>
              <a:gd name="T4" fmla="*/ 12 w 55"/>
              <a:gd name="T5" fmla="*/ 4 h 12"/>
              <a:gd name="T6" fmla="*/ 24 w 55"/>
              <a:gd name="T7" fmla="*/ 0 h 12"/>
              <a:gd name="T8" fmla="*/ 39 w 55"/>
              <a:gd name="T9" fmla="*/ 4 h 12"/>
              <a:gd name="T10" fmla="*/ 55 w 55"/>
              <a:gd name="T11" fmla="*/ 8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12">
                <a:moveTo>
                  <a:pt x="0" y="12"/>
                </a:moveTo>
                <a:lnTo>
                  <a:pt x="0" y="12"/>
                </a:lnTo>
                <a:lnTo>
                  <a:pt x="12" y="4"/>
                </a:lnTo>
                <a:lnTo>
                  <a:pt x="24" y="0"/>
                </a:lnTo>
                <a:lnTo>
                  <a:pt x="39" y="4"/>
                </a:lnTo>
                <a:lnTo>
                  <a:pt x="55" y="8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6" name="Freeform 26"/>
          <p:cNvSpPr>
            <a:spLocks/>
          </p:cNvSpPr>
          <p:nvPr/>
        </p:nvSpPr>
        <p:spPr bwMode="auto">
          <a:xfrm>
            <a:off x="4902200" y="701675"/>
            <a:ext cx="71438" cy="15875"/>
          </a:xfrm>
          <a:custGeom>
            <a:avLst/>
            <a:gdLst>
              <a:gd name="T0" fmla="*/ 55 w 55"/>
              <a:gd name="T1" fmla="*/ 12 h 12"/>
              <a:gd name="T2" fmla="*/ 55 w 55"/>
              <a:gd name="T3" fmla="*/ 12 h 12"/>
              <a:gd name="T4" fmla="*/ 43 w 55"/>
              <a:gd name="T5" fmla="*/ 4 h 12"/>
              <a:gd name="T6" fmla="*/ 32 w 55"/>
              <a:gd name="T7" fmla="*/ 0 h 12"/>
              <a:gd name="T8" fmla="*/ 16 w 55"/>
              <a:gd name="T9" fmla="*/ 4 h 12"/>
              <a:gd name="T10" fmla="*/ 0 w 55"/>
              <a:gd name="T11" fmla="*/ 8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12">
                <a:moveTo>
                  <a:pt x="55" y="12"/>
                </a:moveTo>
                <a:lnTo>
                  <a:pt x="55" y="12"/>
                </a:lnTo>
                <a:lnTo>
                  <a:pt x="43" y="4"/>
                </a:lnTo>
                <a:lnTo>
                  <a:pt x="32" y="0"/>
                </a:lnTo>
                <a:lnTo>
                  <a:pt x="16" y="4"/>
                </a:lnTo>
                <a:lnTo>
                  <a:pt x="0" y="8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7" name="Line 27"/>
          <p:cNvSpPr>
            <a:spLocks noChangeShapeType="1"/>
          </p:cNvSpPr>
          <p:nvPr/>
        </p:nvSpPr>
        <p:spPr bwMode="auto">
          <a:xfrm>
            <a:off x="5946775" y="1243013"/>
            <a:ext cx="142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8" name="Line 28"/>
          <p:cNvSpPr>
            <a:spLocks noChangeShapeType="1"/>
          </p:cNvSpPr>
          <p:nvPr/>
        </p:nvSpPr>
        <p:spPr bwMode="auto">
          <a:xfrm>
            <a:off x="6129338" y="1243013"/>
            <a:ext cx="142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9" name="Line 29"/>
          <p:cNvSpPr>
            <a:spLocks noChangeShapeType="1"/>
          </p:cNvSpPr>
          <p:nvPr/>
        </p:nvSpPr>
        <p:spPr bwMode="auto">
          <a:xfrm>
            <a:off x="6311900" y="1243013"/>
            <a:ext cx="141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0" name="Line 30"/>
          <p:cNvSpPr>
            <a:spLocks noChangeShapeType="1"/>
          </p:cNvSpPr>
          <p:nvPr/>
        </p:nvSpPr>
        <p:spPr bwMode="auto">
          <a:xfrm>
            <a:off x="6494463" y="1243013"/>
            <a:ext cx="14128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1" name="Line 31"/>
          <p:cNvSpPr>
            <a:spLocks noChangeShapeType="1"/>
          </p:cNvSpPr>
          <p:nvPr/>
        </p:nvSpPr>
        <p:spPr bwMode="auto">
          <a:xfrm>
            <a:off x="6675438" y="1243013"/>
            <a:ext cx="142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2" name="Line 32"/>
          <p:cNvSpPr>
            <a:spLocks noChangeShapeType="1"/>
          </p:cNvSpPr>
          <p:nvPr/>
        </p:nvSpPr>
        <p:spPr bwMode="auto">
          <a:xfrm>
            <a:off x="6859588" y="1243013"/>
            <a:ext cx="14128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3" name="Line 33"/>
          <p:cNvSpPr>
            <a:spLocks noChangeShapeType="1"/>
          </p:cNvSpPr>
          <p:nvPr/>
        </p:nvSpPr>
        <p:spPr bwMode="auto">
          <a:xfrm>
            <a:off x="7042150" y="1243013"/>
            <a:ext cx="141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4" name="Line 34"/>
          <p:cNvSpPr>
            <a:spLocks noChangeShapeType="1"/>
          </p:cNvSpPr>
          <p:nvPr/>
        </p:nvSpPr>
        <p:spPr bwMode="auto">
          <a:xfrm>
            <a:off x="7224713" y="1243013"/>
            <a:ext cx="14128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5" name="Line 35"/>
          <p:cNvSpPr>
            <a:spLocks noChangeShapeType="1"/>
          </p:cNvSpPr>
          <p:nvPr/>
        </p:nvSpPr>
        <p:spPr bwMode="auto">
          <a:xfrm>
            <a:off x="7405688" y="1243013"/>
            <a:ext cx="142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6" name="Line 36"/>
          <p:cNvSpPr>
            <a:spLocks noChangeShapeType="1"/>
          </p:cNvSpPr>
          <p:nvPr/>
        </p:nvSpPr>
        <p:spPr bwMode="auto">
          <a:xfrm>
            <a:off x="7588250" y="1243013"/>
            <a:ext cx="142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7" name="Line 37"/>
          <p:cNvSpPr>
            <a:spLocks noChangeShapeType="1"/>
          </p:cNvSpPr>
          <p:nvPr/>
        </p:nvSpPr>
        <p:spPr bwMode="auto">
          <a:xfrm>
            <a:off x="7770813" y="1243013"/>
            <a:ext cx="142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8" name="Line 38"/>
          <p:cNvSpPr>
            <a:spLocks noChangeShapeType="1"/>
          </p:cNvSpPr>
          <p:nvPr/>
        </p:nvSpPr>
        <p:spPr bwMode="auto">
          <a:xfrm>
            <a:off x="7953375" y="1243013"/>
            <a:ext cx="142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9" name="Line 39"/>
          <p:cNvSpPr>
            <a:spLocks noChangeShapeType="1"/>
          </p:cNvSpPr>
          <p:nvPr/>
        </p:nvSpPr>
        <p:spPr bwMode="auto">
          <a:xfrm>
            <a:off x="8137525" y="1243013"/>
            <a:ext cx="1397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0" name="Line 40"/>
          <p:cNvSpPr>
            <a:spLocks noChangeShapeType="1"/>
          </p:cNvSpPr>
          <p:nvPr/>
        </p:nvSpPr>
        <p:spPr bwMode="auto">
          <a:xfrm>
            <a:off x="8318500" y="1243013"/>
            <a:ext cx="1111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1" name="Line 41"/>
          <p:cNvSpPr>
            <a:spLocks noChangeShapeType="1"/>
          </p:cNvSpPr>
          <p:nvPr/>
        </p:nvSpPr>
        <p:spPr bwMode="auto">
          <a:xfrm>
            <a:off x="6408738" y="1243013"/>
            <a:ext cx="1587" cy="5143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2" name="Line 42"/>
          <p:cNvSpPr>
            <a:spLocks noChangeShapeType="1"/>
          </p:cNvSpPr>
          <p:nvPr/>
        </p:nvSpPr>
        <p:spPr bwMode="auto">
          <a:xfrm>
            <a:off x="6873875" y="1812925"/>
            <a:ext cx="1588" cy="509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3" name="Line 43"/>
          <p:cNvSpPr>
            <a:spLocks noChangeShapeType="1"/>
          </p:cNvSpPr>
          <p:nvPr/>
        </p:nvSpPr>
        <p:spPr bwMode="auto">
          <a:xfrm>
            <a:off x="6873875" y="1243013"/>
            <a:ext cx="1588" cy="5143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4" name="Line 44"/>
          <p:cNvSpPr>
            <a:spLocks noChangeShapeType="1"/>
          </p:cNvSpPr>
          <p:nvPr/>
        </p:nvSpPr>
        <p:spPr bwMode="auto">
          <a:xfrm>
            <a:off x="7943850" y="1812925"/>
            <a:ext cx="1588" cy="146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5" name="Line 45"/>
          <p:cNvSpPr>
            <a:spLocks noChangeShapeType="1"/>
          </p:cNvSpPr>
          <p:nvPr/>
        </p:nvSpPr>
        <p:spPr bwMode="auto">
          <a:xfrm>
            <a:off x="7943850" y="1243013"/>
            <a:ext cx="1588" cy="5143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6" name="Freeform 46"/>
          <p:cNvSpPr>
            <a:spLocks/>
          </p:cNvSpPr>
          <p:nvPr/>
        </p:nvSpPr>
        <p:spPr bwMode="auto">
          <a:xfrm>
            <a:off x="6296025" y="1812925"/>
            <a:ext cx="219075" cy="30163"/>
          </a:xfrm>
          <a:custGeom>
            <a:avLst/>
            <a:gdLst>
              <a:gd name="T0" fmla="*/ 169 w 169"/>
              <a:gd name="T1" fmla="*/ 23 h 23"/>
              <a:gd name="T2" fmla="*/ 169 w 169"/>
              <a:gd name="T3" fmla="*/ 23 h 23"/>
              <a:gd name="T4" fmla="*/ 153 w 169"/>
              <a:gd name="T5" fmla="*/ 15 h 23"/>
              <a:gd name="T6" fmla="*/ 134 w 169"/>
              <a:gd name="T7" fmla="*/ 7 h 23"/>
              <a:gd name="T8" fmla="*/ 110 w 169"/>
              <a:gd name="T9" fmla="*/ 4 h 23"/>
              <a:gd name="T10" fmla="*/ 87 w 169"/>
              <a:gd name="T11" fmla="*/ 0 h 23"/>
              <a:gd name="T12" fmla="*/ 87 w 169"/>
              <a:gd name="T13" fmla="*/ 0 h 23"/>
              <a:gd name="T14" fmla="*/ 63 w 169"/>
              <a:gd name="T15" fmla="*/ 4 h 23"/>
              <a:gd name="T16" fmla="*/ 40 w 169"/>
              <a:gd name="T17" fmla="*/ 7 h 23"/>
              <a:gd name="T18" fmla="*/ 20 w 169"/>
              <a:gd name="T19" fmla="*/ 15 h 23"/>
              <a:gd name="T20" fmla="*/ 0 w 169"/>
              <a:gd name="T21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9" h="23">
                <a:moveTo>
                  <a:pt x="169" y="23"/>
                </a:moveTo>
                <a:lnTo>
                  <a:pt x="169" y="23"/>
                </a:lnTo>
                <a:lnTo>
                  <a:pt x="153" y="15"/>
                </a:lnTo>
                <a:lnTo>
                  <a:pt x="134" y="7"/>
                </a:lnTo>
                <a:lnTo>
                  <a:pt x="110" y="4"/>
                </a:lnTo>
                <a:lnTo>
                  <a:pt x="87" y="0"/>
                </a:lnTo>
                <a:lnTo>
                  <a:pt x="87" y="0"/>
                </a:lnTo>
                <a:lnTo>
                  <a:pt x="63" y="4"/>
                </a:lnTo>
                <a:lnTo>
                  <a:pt x="40" y="7"/>
                </a:lnTo>
                <a:lnTo>
                  <a:pt x="20" y="15"/>
                </a:lnTo>
                <a:lnTo>
                  <a:pt x="0" y="23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7" name="Line 47"/>
          <p:cNvSpPr>
            <a:spLocks noChangeShapeType="1"/>
          </p:cNvSpPr>
          <p:nvPr/>
        </p:nvSpPr>
        <p:spPr bwMode="auto">
          <a:xfrm flipH="1">
            <a:off x="6296025" y="1757363"/>
            <a:ext cx="223838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8" name="Freeform 48"/>
          <p:cNvSpPr>
            <a:spLocks/>
          </p:cNvSpPr>
          <p:nvPr/>
        </p:nvSpPr>
        <p:spPr bwMode="auto">
          <a:xfrm>
            <a:off x="6762750" y="1812925"/>
            <a:ext cx="219075" cy="30163"/>
          </a:xfrm>
          <a:custGeom>
            <a:avLst/>
            <a:gdLst>
              <a:gd name="T0" fmla="*/ 169 w 169"/>
              <a:gd name="T1" fmla="*/ 23 h 23"/>
              <a:gd name="T2" fmla="*/ 169 w 169"/>
              <a:gd name="T3" fmla="*/ 23 h 23"/>
              <a:gd name="T4" fmla="*/ 153 w 169"/>
              <a:gd name="T5" fmla="*/ 15 h 23"/>
              <a:gd name="T6" fmla="*/ 133 w 169"/>
              <a:gd name="T7" fmla="*/ 7 h 23"/>
              <a:gd name="T8" fmla="*/ 110 w 169"/>
              <a:gd name="T9" fmla="*/ 4 h 23"/>
              <a:gd name="T10" fmla="*/ 86 w 169"/>
              <a:gd name="T11" fmla="*/ 0 h 23"/>
              <a:gd name="T12" fmla="*/ 86 w 169"/>
              <a:gd name="T13" fmla="*/ 0 h 23"/>
              <a:gd name="T14" fmla="*/ 63 w 169"/>
              <a:gd name="T15" fmla="*/ 4 h 23"/>
              <a:gd name="T16" fmla="*/ 39 w 169"/>
              <a:gd name="T17" fmla="*/ 7 h 23"/>
              <a:gd name="T18" fmla="*/ 20 w 169"/>
              <a:gd name="T19" fmla="*/ 15 h 23"/>
              <a:gd name="T20" fmla="*/ 0 w 169"/>
              <a:gd name="T21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9" h="23">
                <a:moveTo>
                  <a:pt x="169" y="23"/>
                </a:moveTo>
                <a:lnTo>
                  <a:pt x="169" y="23"/>
                </a:lnTo>
                <a:lnTo>
                  <a:pt x="153" y="15"/>
                </a:lnTo>
                <a:lnTo>
                  <a:pt x="133" y="7"/>
                </a:lnTo>
                <a:lnTo>
                  <a:pt x="110" y="4"/>
                </a:lnTo>
                <a:lnTo>
                  <a:pt x="86" y="0"/>
                </a:lnTo>
                <a:lnTo>
                  <a:pt x="86" y="0"/>
                </a:lnTo>
                <a:lnTo>
                  <a:pt x="63" y="4"/>
                </a:lnTo>
                <a:lnTo>
                  <a:pt x="39" y="7"/>
                </a:lnTo>
                <a:lnTo>
                  <a:pt x="20" y="15"/>
                </a:lnTo>
                <a:lnTo>
                  <a:pt x="0" y="23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9" name="Line 49"/>
          <p:cNvSpPr>
            <a:spLocks noChangeShapeType="1"/>
          </p:cNvSpPr>
          <p:nvPr/>
        </p:nvSpPr>
        <p:spPr bwMode="auto">
          <a:xfrm flipH="1">
            <a:off x="6762750" y="1757363"/>
            <a:ext cx="223838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0" name="Freeform 50"/>
          <p:cNvSpPr>
            <a:spLocks/>
          </p:cNvSpPr>
          <p:nvPr/>
        </p:nvSpPr>
        <p:spPr bwMode="auto">
          <a:xfrm>
            <a:off x="7831138" y="1812925"/>
            <a:ext cx="219075" cy="30163"/>
          </a:xfrm>
          <a:custGeom>
            <a:avLst/>
            <a:gdLst>
              <a:gd name="T0" fmla="*/ 169 w 169"/>
              <a:gd name="T1" fmla="*/ 23 h 23"/>
              <a:gd name="T2" fmla="*/ 169 w 169"/>
              <a:gd name="T3" fmla="*/ 23 h 23"/>
              <a:gd name="T4" fmla="*/ 153 w 169"/>
              <a:gd name="T5" fmla="*/ 15 h 23"/>
              <a:gd name="T6" fmla="*/ 130 w 169"/>
              <a:gd name="T7" fmla="*/ 7 h 23"/>
              <a:gd name="T8" fmla="*/ 110 w 169"/>
              <a:gd name="T9" fmla="*/ 4 h 23"/>
              <a:gd name="T10" fmla="*/ 87 w 169"/>
              <a:gd name="T11" fmla="*/ 0 h 23"/>
              <a:gd name="T12" fmla="*/ 87 w 169"/>
              <a:gd name="T13" fmla="*/ 0 h 23"/>
              <a:gd name="T14" fmla="*/ 59 w 169"/>
              <a:gd name="T15" fmla="*/ 4 h 23"/>
              <a:gd name="T16" fmla="*/ 40 w 169"/>
              <a:gd name="T17" fmla="*/ 7 h 23"/>
              <a:gd name="T18" fmla="*/ 20 w 169"/>
              <a:gd name="T19" fmla="*/ 15 h 23"/>
              <a:gd name="T20" fmla="*/ 0 w 169"/>
              <a:gd name="T21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9" h="23">
                <a:moveTo>
                  <a:pt x="169" y="23"/>
                </a:moveTo>
                <a:lnTo>
                  <a:pt x="169" y="23"/>
                </a:lnTo>
                <a:lnTo>
                  <a:pt x="153" y="15"/>
                </a:lnTo>
                <a:lnTo>
                  <a:pt x="130" y="7"/>
                </a:lnTo>
                <a:lnTo>
                  <a:pt x="110" y="4"/>
                </a:lnTo>
                <a:lnTo>
                  <a:pt x="87" y="0"/>
                </a:lnTo>
                <a:lnTo>
                  <a:pt x="87" y="0"/>
                </a:lnTo>
                <a:lnTo>
                  <a:pt x="59" y="4"/>
                </a:lnTo>
                <a:lnTo>
                  <a:pt x="40" y="7"/>
                </a:lnTo>
                <a:lnTo>
                  <a:pt x="20" y="15"/>
                </a:lnTo>
                <a:lnTo>
                  <a:pt x="0" y="23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1" name="Line 51"/>
          <p:cNvSpPr>
            <a:spLocks noChangeShapeType="1"/>
          </p:cNvSpPr>
          <p:nvPr/>
        </p:nvSpPr>
        <p:spPr bwMode="auto">
          <a:xfrm flipH="1">
            <a:off x="7831138" y="1757363"/>
            <a:ext cx="219075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2" name="Freeform 52"/>
          <p:cNvSpPr>
            <a:spLocks/>
          </p:cNvSpPr>
          <p:nvPr/>
        </p:nvSpPr>
        <p:spPr bwMode="auto">
          <a:xfrm>
            <a:off x="6408738" y="1812925"/>
            <a:ext cx="79375" cy="1042988"/>
          </a:xfrm>
          <a:custGeom>
            <a:avLst/>
            <a:gdLst>
              <a:gd name="T0" fmla="*/ 0 w 62"/>
              <a:gd name="T1" fmla="*/ 0 h 803"/>
              <a:gd name="T2" fmla="*/ 0 w 62"/>
              <a:gd name="T3" fmla="*/ 388 h 803"/>
              <a:gd name="T4" fmla="*/ 0 w 62"/>
              <a:gd name="T5" fmla="*/ 388 h 803"/>
              <a:gd name="T6" fmla="*/ 11 w 62"/>
              <a:gd name="T7" fmla="*/ 388 h 803"/>
              <a:gd name="T8" fmla="*/ 23 w 62"/>
              <a:gd name="T9" fmla="*/ 392 h 803"/>
              <a:gd name="T10" fmla="*/ 43 w 62"/>
              <a:gd name="T11" fmla="*/ 403 h 803"/>
              <a:gd name="T12" fmla="*/ 55 w 62"/>
              <a:gd name="T13" fmla="*/ 427 h 803"/>
              <a:gd name="T14" fmla="*/ 58 w 62"/>
              <a:gd name="T15" fmla="*/ 439 h 803"/>
              <a:gd name="T16" fmla="*/ 62 w 62"/>
              <a:gd name="T17" fmla="*/ 451 h 803"/>
              <a:gd name="T18" fmla="*/ 62 w 62"/>
              <a:gd name="T19" fmla="*/ 451 h 803"/>
              <a:gd name="T20" fmla="*/ 58 w 62"/>
              <a:gd name="T21" fmla="*/ 462 h 803"/>
              <a:gd name="T22" fmla="*/ 55 w 62"/>
              <a:gd name="T23" fmla="*/ 474 h 803"/>
              <a:gd name="T24" fmla="*/ 43 w 62"/>
              <a:gd name="T25" fmla="*/ 494 h 803"/>
              <a:gd name="T26" fmla="*/ 23 w 62"/>
              <a:gd name="T27" fmla="*/ 505 h 803"/>
              <a:gd name="T28" fmla="*/ 11 w 62"/>
              <a:gd name="T29" fmla="*/ 509 h 803"/>
              <a:gd name="T30" fmla="*/ 0 w 62"/>
              <a:gd name="T31" fmla="*/ 513 h 803"/>
              <a:gd name="T32" fmla="*/ 0 w 62"/>
              <a:gd name="T33" fmla="*/ 803 h 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2" h="803">
                <a:moveTo>
                  <a:pt x="0" y="0"/>
                </a:moveTo>
                <a:lnTo>
                  <a:pt x="0" y="388"/>
                </a:lnTo>
                <a:lnTo>
                  <a:pt x="0" y="388"/>
                </a:lnTo>
                <a:lnTo>
                  <a:pt x="11" y="388"/>
                </a:lnTo>
                <a:lnTo>
                  <a:pt x="23" y="392"/>
                </a:lnTo>
                <a:lnTo>
                  <a:pt x="43" y="403"/>
                </a:lnTo>
                <a:lnTo>
                  <a:pt x="55" y="427"/>
                </a:lnTo>
                <a:lnTo>
                  <a:pt x="58" y="439"/>
                </a:lnTo>
                <a:lnTo>
                  <a:pt x="62" y="451"/>
                </a:lnTo>
                <a:lnTo>
                  <a:pt x="62" y="451"/>
                </a:lnTo>
                <a:lnTo>
                  <a:pt x="58" y="462"/>
                </a:lnTo>
                <a:lnTo>
                  <a:pt x="55" y="474"/>
                </a:lnTo>
                <a:lnTo>
                  <a:pt x="43" y="494"/>
                </a:lnTo>
                <a:lnTo>
                  <a:pt x="23" y="505"/>
                </a:lnTo>
                <a:lnTo>
                  <a:pt x="11" y="509"/>
                </a:lnTo>
                <a:lnTo>
                  <a:pt x="0" y="513"/>
                </a:lnTo>
                <a:lnTo>
                  <a:pt x="0" y="803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3" name="Freeform 53"/>
          <p:cNvSpPr>
            <a:spLocks/>
          </p:cNvSpPr>
          <p:nvPr/>
        </p:nvSpPr>
        <p:spPr bwMode="auto">
          <a:xfrm>
            <a:off x="5429250" y="2092325"/>
            <a:ext cx="1789113" cy="352425"/>
          </a:xfrm>
          <a:custGeom>
            <a:avLst/>
            <a:gdLst>
              <a:gd name="T0" fmla="*/ 1384 w 1384"/>
              <a:gd name="T1" fmla="*/ 236 h 271"/>
              <a:gd name="T2" fmla="*/ 482 w 1384"/>
              <a:gd name="T3" fmla="*/ 236 h 271"/>
              <a:gd name="T4" fmla="*/ 463 w 1384"/>
              <a:gd name="T5" fmla="*/ 271 h 271"/>
              <a:gd name="T6" fmla="*/ 427 w 1384"/>
              <a:gd name="T7" fmla="*/ 196 h 271"/>
              <a:gd name="T8" fmla="*/ 388 w 1384"/>
              <a:gd name="T9" fmla="*/ 271 h 271"/>
              <a:gd name="T10" fmla="*/ 349 w 1384"/>
              <a:gd name="T11" fmla="*/ 196 h 271"/>
              <a:gd name="T12" fmla="*/ 314 w 1384"/>
              <a:gd name="T13" fmla="*/ 271 h 271"/>
              <a:gd name="T14" fmla="*/ 274 w 1384"/>
              <a:gd name="T15" fmla="*/ 196 h 271"/>
              <a:gd name="T16" fmla="*/ 255 w 1384"/>
              <a:gd name="T17" fmla="*/ 236 h 271"/>
              <a:gd name="T18" fmla="*/ 0 w 1384"/>
              <a:gd name="T19" fmla="*/ 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84" h="271">
                <a:moveTo>
                  <a:pt x="1384" y="236"/>
                </a:moveTo>
                <a:lnTo>
                  <a:pt x="482" y="236"/>
                </a:lnTo>
                <a:lnTo>
                  <a:pt x="463" y="271"/>
                </a:lnTo>
                <a:lnTo>
                  <a:pt x="427" y="196"/>
                </a:lnTo>
                <a:lnTo>
                  <a:pt x="388" y="271"/>
                </a:lnTo>
                <a:lnTo>
                  <a:pt x="349" y="196"/>
                </a:lnTo>
                <a:lnTo>
                  <a:pt x="314" y="271"/>
                </a:lnTo>
                <a:lnTo>
                  <a:pt x="274" y="196"/>
                </a:lnTo>
                <a:lnTo>
                  <a:pt x="255" y="236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4" name="Freeform 54"/>
          <p:cNvSpPr>
            <a:spLocks/>
          </p:cNvSpPr>
          <p:nvPr/>
        </p:nvSpPr>
        <p:spPr bwMode="auto">
          <a:xfrm>
            <a:off x="4567238" y="3713163"/>
            <a:ext cx="3041650" cy="790575"/>
          </a:xfrm>
          <a:custGeom>
            <a:avLst/>
            <a:gdLst>
              <a:gd name="T0" fmla="*/ 40 w 2353"/>
              <a:gd name="T1" fmla="*/ 145 h 608"/>
              <a:gd name="T2" fmla="*/ 40 w 2353"/>
              <a:gd name="T3" fmla="*/ 314 h 608"/>
              <a:gd name="T4" fmla="*/ 75 w 2353"/>
              <a:gd name="T5" fmla="*/ 333 h 608"/>
              <a:gd name="T6" fmla="*/ 0 w 2353"/>
              <a:gd name="T7" fmla="*/ 369 h 608"/>
              <a:gd name="T8" fmla="*/ 75 w 2353"/>
              <a:gd name="T9" fmla="*/ 408 h 608"/>
              <a:gd name="T10" fmla="*/ 0 w 2353"/>
              <a:gd name="T11" fmla="*/ 447 h 608"/>
              <a:gd name="T12" fmla="*/ 75 w 2353"/>
              <a:gd name="T13" fmla="*/ 482 h 608"/>
              <a:gd name="T14" fmla="*/ 0 w 2353"/>
              <a:gd name="T15" fmla="*/ 521 h 608"/>
              <a:gd name="T16" fmla="*/ 40 w 2353"/>
              <a:gd name="T17" fmla="*/ 541 h 608"/>
              <a:gd name="T18" fmla="*/ 40 w 2353"/>
              <a:gd name="T19" fmla="*/ 608 h 608"/>
              <a:gd name="T20" fmla="*/ 1561 w 2353"/>
              <a:gd name="T21" fmla="*/ 608 h 608"/>
              <a:gd name="T22" fmla="*/ 2353 w 2353"/>
              <a:gd name="T23" fmla="*/ 0 h 608"/>
              <a:gd name="T24" fmla="*/ 2353 w 2353"/>
              <a:gd name="T25" fmla="*/ 467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53" h="608">
                <a:moveTo>
                  <a:pt x="40" y="145"/>
                </a:moveTo>
                <a:lnTo>
                  <a:pt x="40" y="314"/>
                </a:lnTo>
                <a:lnTo>
                  <a:pt x="75" y="333"/>
                </a:lnTo>
                <a:lnTo>
                  <a:pt x="0" y="369"/>
                </a:lnTo>
                <a:lnTo>
                  <a:pt x="75" y="408"/>
                </a:lnTo>
                <a:lnTo>
                  <a:pt x="0" y="447"/>
                </a:lnTo>
                <a:lnTo>
                  <a:pt x="75" y="482"/>
                </a:lnTo>
                <a:lnTo>
                  <a:pt x="0" y="521"/>
                </a:lnTo>
                <a:lnTo>
                  <a:pt x="40" y="541"/>
                </a:lnTo>
                <a:lnTo>
                  <a:pt x="40" y="608"/>
                </a:lnTo>
                <a:lnTo>
                  <a:pt x="1561" y="608"/>
                </a:lnTo>
                <a:lnTo>
                  <a:pt x="2353" y="0"/>
                </a:lnTo>
                <a:lnTo>
                  <a:pt x="2353" y="467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5" name="Freeform 55"/>
          <p:cNvSpPr>
            <a:spLocks/>
          </p:cNvSpPr>
          <p:nvPr/>
        </p:nvSpPr>
        <p:spPr bwMode="auto">
          <a:xfrm>
            <a:off x="4076700" y="2424113"/>
            <a:ext cx="3121025" cy="503237"/>
          </a:xfrm>
          <a:custGeom>
            <a:avLst/>
            <a:gdLst>
              <a:gd name="T0" fmla="*/ 180 w 2415"/>
              <a:gd name="T1" fmla="*/ 0 h 388"/>
              <a:gd name="T2" fmla="*/ 118 w 2415"/>
              <a:gd name="T3" fmla="*/ 149 h 388"/>
              <a:gd name="T4" fmla="*/ 145 w 2415"/>
              <a:gd name="T5" fmla="*/ 180 h 388"/>
              <a:gd name="T6" fmla="*/ 63 w 2415"/>
              <a:gd name="T7" fmla="*/ 184 h 388"/>
              <a:gd name="T8" fmla="*/ 114 w 2415"/>
              <a:gd name="T9" fmla="*/ 251 h 388"/>
              <a:gd name="T10" fmla="*/ 31 w 2415"/>
              <a:gd name="T11" fmla="*/ 255 h 388"/>
              <a:gd name="T12" fmla="*/ 86 w 2415"/>
              <a:gd name="T13" fmla="*/ 318 h 388"/>
              <a:gd name="T14" fmla="*/ 0 w 2415"/>
              <a:gd name="T15" fmla="*/ 326 h 388"/>
              <a:gd name="T16" fmla="*/ 28 w 2415"/>
              <a:gd name="T17" fmla="*/ 357 h 388"/>
              <a:gd name="T18" fmla="*/ 16 w 2415"/>
              <a:gd name="T19" fmla="*/ 388 h 388"/>
              <a:gd name="T20" fmla="*/ 2415 w 2415"/>
              <a:gd name="T21" fmla="*/ 388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15" h="388">
                <a:moveTo>
                  <a:pt x="180" y="0"/>
                </a:moveTo>
                <a:lnTo>
                  <a:pt x="118" y="149"/>
                </a:lnTo>
                <a:lnTo>
                  <a:pt x="145" y="180"/>
                </a:lnTo>
                <a:lnTo>
                  <a:pt x="63" y="184"/>
                </a:lnTo>
                <a:lnTo>
                  <a:pt x="114" y="251"/>
                </a:lnTo>
                <a:lnTo>
                  <a:pt x="31" y="255"/>
                </a:lnTo>
                <a:lnTo>
                  <a:pt x="86" y="318"/>
                </a:lnTo>
                <a:lnTo>
                  <a:pt x="0" y="326"/>
                </a:lnTo>
                <a:lnTo>
                  <a:pt x="28" y="357"/>
                </a:lnTo>
                <a:lnTo>
                  <a:pt x="16" y="388"/>
                </a:lnTo>
                <a:lnTo>
                  <a:pt x="2415" y="388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6" name="Freeform 56"/>
          <p:cNvSpPr>
            <a:spLocks/>
          </p:cNvSpPr>
          <p:nvPr/>
        </p:nvSpPr>
        <p:spPr bwMode="auto">
          <a:xfrm>
            <a:off x="6850063" y="2306638"/>
            <a:ext cx="49212" cy="92075"/>
          </a:xfrm>
          <a:custGeom>
            <a:avLst/>
            <a:gdLst>
              <a:gd name="T0" fmla="*/ 19 w 39"/>
              <a:gd name="T1" fmla="*/ 4 h 71"/>
              <a:gd name="T2" fmla="*/ 19 w 39"/>
              <a:gd name="T3" fmla="*/ 4 h 71"/>
              <a:gd name="T4" fmla="*/ 31 w 39"/>
              <a:gd name="T5" fmla="*/ 4 h 71"/>
              <a:gd name="T6" fmla="*/ 39 w 39"/>
              <a:gd name="T7" fmla="*/ 0 h 71"/>
              <a:gd name="T8" fmla="*/ 39 w 39"/>
              <a:gd name="T9" fmla="*/ 0 h 71"/>
              <a:gd name="T10" fmla="*/ 27 w 39"/>
              <a:gd name="T11" fmla="*/ 31 h 71"/>
              <a:gd name="T12" fmla="*/ 19 w 39"/>
              <a:gd name="T13" fmla="*/ 71 h 71"/>
              <a:gd name="T14" fmla="*/ 19 w 39"/>
              <a:gd name="T15" fmla="*/ 71 h 71"/>
              <a:gd name="T16" fmla="*/ 12 w 39"/>
              <a:gd name="T17" fmla="*/ 35 h 71"/>
              <a:gd name="T18" fmla="*/ 0 w 39"/>
              <a:gd name="T19" fmla="*/ 0 h 71"/>
              <a:gd name="T20" fmla="*/ 0 w 39"/>
              <a:gd name="T21" fmla="*/ 0 h 71"/>
              <a:gd name="T22" fmla="*/ 12 w 39"/>
              <a:gd name="T23" fmla="*/ 4 h 71"/>
              <a:gd name="T24" fmla="*/ 19 w 39"/>
              <a:gd name="T25" fmla="*/ 4 h 71"/>
              <a:gd name="T26" fmla="*/ 19 w 39"/>
              <a:gd name="T27" fmla="*/ 4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" h="71">
                <a:moveTo>
                  <a:pt x="19" y="4"/>
                </a:moveTo>
                <a:lnTo>
                  <a:pt x="19" y="4"/>
                </a:lnTo>
                <a:lnTo>
                  <a:pt x="31" y="4"/>
                </a:lnTo>
                <a:lnTo>
                  <a:pt x="39" y="0"/>
                </a:lnTo>
                <a:lnTo>
                  <a:pt x="39" y="0"/>
                </a:lnTo>
                <a:lnTo>
                  <a:pt x="27" y="31"/>
                </a:lnTo>
                <a:lnTo>
                  <a:pt x="19" y="71"/>
                </a:lnTo>
                <a:lnTo>
                  <a:pt x="19" y="71"/>
                </a:lnTo>
                <a:lnTo>
                  <a:pt x="12" y="35"/>
                </a:lnTo>
                <a:lnTo>
                  <a:pt x="0" y="0"/>
                </a:lnTo>
                <a:lnTo>
                  <a:pt x="0" y="0"/>
                </a:lnTo>
                <a:lnTo>
                  <a:pt x="12" y="4"/>
                </a:lnTo>
                <a:lnTo>
                  <a:pt x="19" y="4"/>
                </a:lnTo>
                <a:lnTo>
                  <a:pt x="19" y="4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7" name="Freeform 57"/>
          <p:cNvSpPr>
            <a:spLocks/>
          </p:cNvSpPr>
          <p:nvPr/>
        </p:nvSpPr>
        <p:spPr bwMode="auto">
          <a:xfrm>
            <a:off x="7913688" y="1939925"/>
            <a:ext cx="55562" cy="92075"/>
          </a:xfrm>
          <a:custGeom>
            <a:avLst/>
            <a:gdLst>
              <a:gd name="T0" fmla="*/ 24 w 43"/>
              <a:gd name="T1" fmla="*/ 7 h 70"/>
              <a:gd name="T2" fmla="*/ 24 w 43"/>
              <a:gd name="T3" fmla="*/ 7 h 70"/>
              <a:gd name="T4" fmla="*/ 31 w 43"/>
              <a:gd name="T5" fmla="*/ 4 h 70"/>
              <a:gd name="T6" fmla="*/ 43 w 43"/>
              <a:gd name="T7" fmla="*/ 0 h 70"/>
              <a:gd name="T8" fmla="*/ 43 w 43"/>
              <a:gd name="T9" fmla="*/ 0 h 70"/>
              <a:gd name="T10" fmla="*/ 31 w 43"/>
              <a:gd name="T11" fmla="*/ 35 h 70"/>
              <a:gd name="T12" fmla="*/ 24 w 43"/>
              <a:gd name="T13" fmla="*/ 70 h 70"/>
              <a:gd name="T14" fmla="*/ 24 w 43"/>
              <a:gd name="T15" fmla="*/ 70 h 70"/>
              <a:gd name="T16" fmla="*/ 12 w 43"/>
              <a:gd name="T17" fmla="*/ 35 h 70"/>
              <a:gd name="T18" fmla="*/ 0 w 43"/>
              <a:gd name="T19" fmla="*/ 0 h 70"/>
              <a:gd name="T20" fmla="*/ 0 w 43"/>
              <a:gd name="T21" fmla="*/ 0 h 70"/>
              <a:gd name="T22" fmla="*/ 16 w 43"/>
              <a:gd name="T23" fmla="*/ 7 h 70"/>
              <a:gd name="T24" fmla="*/ 24 w 43"/>
              <a:gd name="T25" fmla="*/ 7 h 70"/>
              <a:gd name="T26" fmla="*/ 24 w 43"/>
              <a:gd name="T27" fmla="*/ 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70">
                <a:moveTo>
                  <a:pt x="24" y="7"/>
                </a:moveTo>
                <a:lnTo>
                  <a:pt x="24" y="7"/>
                </a:lnTo>
                <a:lnTo>
                  <a:pt x="31" y="4"/>
                </a:lnTo>
                <a:lnTo>
                  <a:pt x="43" y="0"/>
                </a:lnTo>
                <a:lnTo>
                  <a:pt x="43" y="0"/>
                </a:lnTo>
                <a:lnTo>
                  <a:pt x="31" y="35"/>
                </a:lnTo>
                <a:lnTo>
                  <a:pt x="24" y="70"/>
                </a:lnTo>
                <a:lnTo>
                  <a:pt x="24" y="70"/>
                </a:lnTo>
                <a:lnTo>
                  <a:pt x="12" y="35"/>
                </a:lnTo>
                <a:lnTo>
                  <a:pt x="0" y="0"/>
                </a:lnTo>
                <a:lnTo>
                  <a:pt x="0" y="0"/>
                </a:lnTo>
                <a:lnTo>
                  <a:pt x="16" y="7"/>
                </a:lnTo>
                <a:lnTo>
                  <a:pt x="24" y="7"/>
                </a:lnTo>
                <a:lnTo>
                  <a:pt x="24" y="7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8" name="Freeform 58"/>
          <p:cNvSpPr>
            <a:spLocks/>
          </p:cNvSpPr>
          <p:nvPr/>
        </p:nvSpPr>
        <p:spPr bwMode="auto">
          <a:xfrm>
            <a:off x="6383338" y="2836863"/>
            <a:ext cx="49212" cy="90487"/>
          </a:xfrm>
          <a:custGeom>
            <a:avLst/>
            <a:gdLst>
              <a:gd name="T0" fmla="*/ 20 w 39"/>
              <a:gd name="T1" fmla="*/ 4 h 70"/>
              <a:gd name="T2" fmla="*/ 20 w 39"/>
              <a:gd name="T3" fmla="*/ 4 h 70"/>
              <a:gd name="T4" fmla="*/ 31 w 39"/>
              <a:gd name="T5" fmla="*/ 4 h 70"/>
              <a:gd name="T6" fmla="*/ 39 w 39"/>
              <a:gd name="T7" fmla="*/ 0 h 70"/>
              <a:gd name="T8" fmla="*/ 39 w 39"/>
              <a:gd name="T9" fmla="*/ 0 h 70"/>
              <a:gd name="T10" fmla="*/ 27 w 39"/>
              <a:gd name="T11" fmla="*/ 35 h 70"/>
              <a:gd name="T12" fmla="*/ 20 w 39"/>
              <a:gd name="T13" fmla="*/ 70 h 70"/>
              <a:gd name="T14" fmla="*/ 20 w 39"/>
              <a:gd name="T15" fmla="*/ 70 h 70"/>
              <a:gd name="T16" fmla="*/ 12 w 39"/>
              <a:gd name="T17" fmla="*/ 35 h 70"/>
              <a:gd name="T18" fmla="*/ 0 w 39"/>
              <a:gd name="T19" fmla="*/ 0 h 70"/>
              <a:gd name="T20" fmla="*/ 0 w 39"/>
              <a:gd name="T21" fmla="*/ 0 h 70"/>
              <a:gd name="T22" fmla="*/ 12 w 39"/>
              <a:gd name="T23" fmla="*/ 4 h 70"/>
              <a:gd name="T24" fmla="*/ 20 w 39"/>
              <a:gd name="T25" fmla="*/ 4 h 70"/>
              <a:gd name="T26" fmla="*/ 20 w 39"/>
              <a:gd name="T27" fmla="*/ 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" h="70">
                <a:moveTo>
                  <a:pt x="20" y="4"/>
                </a:moveTo>
                <a:lnTo>
                  <a:pt x="20" y="4"/>
                </a:lnTo>
                <a:lnTo>
                  <a:pt x="31" y="4"/>
                </a:lnTo>
                <a:lnTo>
                  <a:pt x="39" y="0"/>
                </a:lnTo>
                <a:lnTo>
                  <a:pt x="39" y="0"/>
                </a:lnTo>
                <a:lnTo>
                  <a:pt x="27" y="35"/>
                </a:lnTo>
                <a:lnTo>
                  <a:pt x="20" y="70"/>
                </a:lnTo>
                <a:lnTo>
                  <a:pt x="20" y="70"/>
                </a:lnTo>
                <a:lnTo>
                  <a:pt x="12" y="35"/>
                </a:lnTo>
                <a:lnTo>
                  <a:pt x="0" y="0"/>
                </a:lnTo>
                <a:lnTo>
                  <a:pt x="0" y="0"/>
                </a:lnTo>
                <a:lnTo>
                  <a:pt x="12" y="4"/>
                </a:lnTo>
                <a:lnTo>
                  <a:pt x="20" y="4"/>
                </a:lnTo>
                <a:lnTo>
                  <a:pt x="20" y="4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9" name="Freeform 59"/>
          <p:cNvSpPr>
            <a:spLocks/>
          </p:cNvSpPr>
          <p:nvPr/>
        </p:nvSpPr>
        <p:spPr bwMode="auto">
          <a:xfrm>
            <a:off x="5627688" y="4476750"/>
            <a:ext cx="87312" cy="57150"/>
          </a:xfrm>
          <a:custGeom>
            <a:avLst/>
            <a:gdLst>
              <a:gd name="T0" fmla="*/ 4 w 67"/>
              <a:gd name="T1" fmla="*/ 20 h 43"/>
              <a:gd name="T2" fmla="*/ 4 w 67"/>
              <a:gd name="T3" fmla="*/ 20 h 43"/>
              <a:gd name="T4" fmla="*/ 4 w 67"/>
              <a:gd name="T5" fmla="*/ 12 h 43"/>
              <a:gd name="T6" fmla="*/ 0 w 67"/>
              <a:gd name="T7" fmla="*/ 0 h 43"/>
              <a:gd name="T8" fmla="*/ 0 w 67"/>
              <a:gd name="T9" fmla="*/ 0 h 43"/>
              <a:gd name="T10" fmla="*/ 31 w 67"/>
              <a:gd name="T11" fmla="*/ 12 h 43"/>
              <a:gd name="T12" fmla="*/ 67 w 67"/>
              <a:gd name="T13" fmla="*/ 20 h 43"/>
              <a:gd name="T14" fmla="*/ 67 w 67"/>
              <a:gd name="T15" fmla="*/ 20 h 43"/>
              <a:gd name="T16" fmla="*/ 31 w 67"/>
              <a:gd name="T17" fmla="*/ 31 h 43"/>
              <a:gd name="T18" fmla="*/ 0 w 67"/>
              <a:gd name="T19" fmla="*/ 43 h 43"/>
              <a:gd name="T20" fmla="*/ 0 w 67"/>
              <a:gd name="T21" fmla="*/ 43 h 43"/>
              <a:gd name="T22" fmla="*/ 4 w 67"/>
              <a:gd name="T23" fmla="*/ 28 h 43"/>
              <a:gd name="T24" fmla="*/ 4 w 67"/>
              <a:gd name="T25" fmla="*/ 20 h 43"/>
              <a:gd name="T26" fmla="*/ 4 w 67"/>
              <a:gd name="T27" fmla="*/ 2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7" h="43">
                <a:moveTo>
                  <a:pt x="4" y="20"/>
                </a:moveTo>
                <a:lnTo>
                  <a:pt x="4" y="20"/>
                </a:lnTo>
                <a:lnTo>
                  <a:pt x="4" y="12"/>
                </a:lnTo>
                <a:lnTo>
                  <a:pt x="0" y="0"/>
                </a:lnTo>
                <a:lnTo>
                  <a:pt x="0" y="0"/>
                </a:lnTo>
                <a:lnTo>
                  <a:pt x="31" y="12"/>
                </a:lnTo>
                <a:lnTo>
                  <a:pt x="67" y="20"/>
                </a:lnTo>
                <a:lnTo>
                  <a:pt x="67" y="20"/>
                </a:lnTo>
                <a:lnTo>
                  <a:pt x="31" y="31"/>
                </a:lnTo>
                <a:lnTo>
                  <a:pt x="0" y="43"/>
                </a:lnTo>
                <a:lnTo>
                  <a:pt x="0" y="43"/>
                </a:lnTo>
                <a:lnTo>
                  <a:pt x="4" y="28"/>
                </a:lnTo>
                <a:lnTo>
                  <a:pt x="4" y="20"/>
                </a:lnTo>
                <a:lnTo>
                  <a:pt x="4" y="20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0" name="Rectangle 60"/>
          <p:cNvSpPr>
            <a:spLocks noChangeArrowheads="1"/>
          </p:cNvSpPr>
          <p:nvPr/>
        </p:nvSpPr>
        <p:spPr bwMode="auto">
          <a:xfrm>
            <a:off x="7178675" y="2032000"/>
            <a:ext cx="1500188" cy="1681163"/>
          </a:xfrm>
          <a:prstGeom prst="rect">
            <a:avLst/>
          </a:prstGeom>
          <a:solidFill>
            <a:srgbClr val="FFE19E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1" name="Freeform 61"/>
          <p:cNvSpPr>
            <a:spLocks/>
          </p:cNvSpPr>
          <p:nvPr/>
        </p:nvSpPr>
        <p:spPr bwMode="auto">
          <a:xfrm>
            <a:off x="7573963" y="3678238"/>
            <a:ext cx="69850" cy="69850"/>
          </a:xfrm>
          <a:custGeom>
            <a:avLst/>
            <a:gdLst>
              <a:gd name="T0" fmla="*/ 28 w 55"/>
              <a:gd name="T1" fmla="*/ 54 h 54"/>
              <a:gd name="T2" fmla="*/ 28 w 55"/>
              <a:gd name="T3" fmla="*/ 54 h 54"/>
              <a:gd name="T4" fmla="*/ 40 w 55"/>
              <a:gd name="T5" fmla="*/ 51 h 54"/>
              <a:gd name="T6" fmla="*/ 47 w 55"/>
              <a:gd name="T7" fmla="*/ 47 h 54"/>
              <a:gd name="T8" fmla="*/ 55 w 55"/>
              <a:gd name="T9" fmla="*/ 39 h 54"/>
              <a:gd name="T10" fmla="*/ 55 w 55"/>
              <a:gd name="T11" fmla="*/ 27 h 54"/>
              <a:gd name="T12" fmla="*/ 55 w 55"/>
              <a:gd name="T13" fmla="*/ 27 h 54"/>
              <a:gd name="T14" fmla="*/ 55 w 55"/>
              <a:gd name="T15" fmla="*/ 15 h 54"/>
              <a:gd name="T16" fmla="*/ 47 w 55"/>
              <a:gd name="T17" fmla="*/ 7 h 54"/>
              <a:gd name="T18" fmla="*/ 40 w 55"/>
              <a:gd name="T19" fmla="*/ 3 h 54"/>
              <a:gd name="T20" fmla="*/ 28 w 55"/>
              <a:gd name="T21" fmla="*/ 0 h 54"/>
              <a:gd name="T22" fmla="*/ 28 w 55"/>
              <a:gd name="T23" fmla="*/ 0 h 54"/>
              <a:gd name="T24" fmla="*/ 20 w 55"/>
              <a:gd name="T25" fmla="*/ 3 h 54"/>
              <a:gd name="T26" fmla="*/ 8 w 55"/>
              <a:gd name="T27" fmla="*/ 7 h 54"/>
              <a:gd name="T28" fmla="*/ 4 w 55"/>
              <a:gd name="T29" fmla="*/ 15 h 54"/>
              <a:gd name="T30" fmla="*/ 0 w 55"/>
              <a:gd name="T31" fmla="*/ 27 h 54"/>
              <a:gd name="T32" fmla="*/ 0 w 55"/>
              <a:gd name="T33" fmla="*/ 27 h 54"/>
              <a:gd name="T34" fmla="*/ 4 w 55"/>
              <a:gd name="T35" fmla="*/ 39 h 54"/>
              <a:gd name="T36" fmla="*/ 8 w 55"/>
              <a:gd name="T37" fmla="*/ 47 h 54"/>
              <a:gd name="T38" fmla="*/ 20 w 55"/>
              <a:gd name="T39" fmla="*/ 51 h 54"/>
              <a:gd name="T40" fmla="*/ 28 w 55"/>
              <a:gd name="T41" fmla="*/ 54 h 54"/>
              <a:gd name="T42" fmla="*/ 28 w 55"/>
              <a:gd name="T43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5" h="54">
                <a:moveTo>
                  <a:pt x="28" y="54"/>
                </a:moveTo>
                <a:lnTo>
                  <a:pt x="28" y="54"/>
                </a:lnTo>
                <a:lnTo>
                  <a:pt x="40" y="51"/>
                </a:lnTo>
                <a:lnTo>
                  <a:pt x="47" y="47"/>
                </a:lnTo>
                <a:lnTo>
                  <a:pt x="55" y="39"/>
                </a:lnTo>
                <a:lnTo>
                  <a:pt x="55" y="27"/>
                </a:lnTo>
                <a:lnTo>
                  <a:pt x="55" y="27"/>
                </a:lnTo>
                <a:lnTo>
                  <a:pt x="55" y="15"/>
                </a:lnTo>
                <a:lnTo>
                  <a:pt x="47" y="7"/>
                </a:lnTo>
                <a:lnTo>
                  <a:pt x="40" y="3"/>
                </a:lnTo>
                <a:lnTo>
                  <a:pt x="28" y="0"/>
                </a:lnTo>
                <a:lnTo>
                  <a:pt x="28" y="0"/>
                </a:lnTo>
                <a:lnTo>
                  <a:pt x="20" y="3"/>
                </a:lnTo>
                <a:lnTo>
                  <a:pt x="8" y="7"/>
                </a:lnTo>
                <a:lnTo>
                  <a:pt x="4" y="15"/>
                </a:lnTo>
                <a:lnTo>
                  <a:pt x="0" y="27"/>
                </a:lnTo>
                <a:lnTo>
                  <a:pt x="0" y="27"/>
                </a:lnTo>
                <a:lnTo>
                  <a:pt x="4" y="39"/>
                </a:lnTo>
                <a:lnTo>
                  <a:pt x="8" y="47"/>
                </a:lnTo>
                <a:lnTo>
                  <a:pt x="20" y="51"/>
                </a:lnTo>
                <a:lnTo>
                  <a:pt x="28" y="54"/>
                </a:lnTo>
                <a:lnTo>
                  <a:pt x="28" y="54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2" name="Line 62"/>
          <p:cNvSpPr>
            <a:spLocks noChangeShapeType="1"/>
          </p:cNvSpPr>
          <p:nvPr/>
        </p:nvSpPr>
        <p:spPr bwMode="auto">
          <a:xfrm>
            <a:off x="7608888" y="3713163"/>
            <a:ext cx="1587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3" name="Freeform 63"/>
          <p:cNvSpPr>
            <a:spLocks/>
          </p:cNvSpPr>
          <p:nvPr/>
        </p:nvSpPr>
        <p:spPr bwMode="auto">
          <a:xfrm>
            <a:off x="5394325" y="2057400"/>
            <a:ext cx="69850" cy="71438"/>
          </a:xfrm>
          <a:custGeom>
            <a:avLst/>
            <a:gdLst>
              <a:gd name="T0" fmla="*/ 28 w 55"/>
              <a:gd name="T1" fmla="*/ 55 h 55"/>
              <a:gd name="T2" fmla="*/ 28 w 55"/>
              <a:gd name="T3" fmla="*/ 55 h 55"/>
              <a:gd name="T4" fmla="*/ 40 w 55"/>
              <a:gd name="T5" fmla="*/ 51 h 55"/>
              <a:gd name="T6" fmla="*/ 48 w 55"/>
              <a:gd name="T7" fmla="*/ 47 h 55"/>
              <a:gd name="T8" fmla="*/ 55 w 55"/>
              <a:gd name="T9" fmla="*/ 39 h 55"/>
              <a:gd name="T10" fmla="*/ 55 w 55"/>
              <a:gd name="T11" fmla="*/ 27 h 55"/>
              <a:gd name="T12" fmla="*/ 55 w 55"/>
              <a:gd name="T13" fmla="*/ 27 h 55"/>
              <a:gd name="T14" fmla="*/ 55 w 55"/>
              <a:gd name="T15" fmla="*/ 16 h 55"/>
              <a:gd name="T16" fmla="*/ 48 w 55"/>
              <a:gd name="T17" fmla="*/ 8 h 55"/>
              <a:gd name="T18" fmla="*/ 40 w 55"/>
              <a:gd name="T19" fmla="*/ 4 h 55"/>
              <a:gd name="T20" fmla="*/ 28 w 55"/>
              <a:gd name="T21" fmla="*/ 0 h 55"/>
              <a:gd name="T22" fmla="*/ 28 w 55"/>
              <a:gd name="T23" fmla="*/ 0 h 55"/>
              <a:gd name="T24" fmla="*/ 20 w 55"/>
              <a:gd name="T25" fmla="*/ 4 h 55"/>
              <a:gd name="T26" fmla="*/ 8 w 55"/>
              <a:gd name="T27" fmla="*/ 8 h 55"/>
              <a:gd name="T28" fmla="*/ 4 w 55"/>
              <a:gd name="T29" fmla="*/ 16 h 55"/>
              <a:gd name="T30" fmla="*/ 0 w 55"/>
              <a:gd name="T31" fmla="*/ 27 h 55"/>
              <a:gd name="T32" fmla="*/ 0 w 55"/>
              <a:gd name="T33" fmla="*/ 27 h 55"/>
              <a:gd name="T34" fmla="*/ 4 w 55"/>
              <a:gd name="T35" fmla="*/ 39 h 55"/>
              <a:gd name="T36" fmla="*/ 8 w 55"/>
              <a:gd name="T37" fmla="*/ 47 h 55"/>
              <a:gd name="T38" fmla="*/ 20 w 55"/>
              <a:gd name="T39" fmla="*/ 51 h 55"/>
              <a:gd name="T40" fmla="*/ 28 w 55"/>
              <a:gd name="T41" fmla="*/ 55 h 55"/>
              <a:gd name="T42" fmla="*/ 28 w 55"/>
              <a:gd name="T43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5" h="55">
                <a:moveTo>
                  <a:pt x="28" y="55"/>
                </a:moveTo>
                <a:lnTo>
                  <a:pt x="28" y="55"/>
                </a:lnTo>
                <a:lnTo>
                  <a:pt x="40" y="51"/>
                </a:lnTo>
                <a:lnTo>
                  <a:pt x="48" y="47"/>
                </a:lnTo>
                <a:lnTo>
                  <a:pt x="55" y="39"/>
                </a:lnTo>
                <a:lnTo>
                  <a:pt x="55" y="27"/>
                </a:lnTo>
                <a:lnTo>
                  <a:pt x="55" y="27"/>
                </a:lnTo>
                <a:lnTo>
                  <a:pt x="55" y="16"/>
                </a:lnTo>
                <a:lnTo>
                  <a:pt x="48" y="8"/>
                </a:lnTo>
                <a:lnTo>
                  <a:pt x="40" y="4"/>
                </a:lnTo>
                <a:lnTo>
                  <a:pt x="28" y="0"/>
                </a:lnTo>
                <a:lnTo>
                  <a:pt x="28" y="0"/>
                </a:lnTo>
                <a:lnTo>
                  <a:pt x="20" y="4"/>
                </a:lnTo>
                <a:lnTo>
                  <a:pt x="8" y="8"/>
                </a:lnTo>
                <a:lnTo>
                  <a:pt x="4" y="16"/>
                </a:lnTo>
                <a:lnTo>
                  <a:pt x="0" y="27"/>
                </a:lnTo>
                <a:lnTo>
                  <a:pt x="0" y="27"/>
                </a:lnTo>
                <a:lnTo>
                  <a:pt x="4" y="39"/>
                </a:lnTo>
                <a:lnTo>
                  <a:pt x="8" y="47"/>
                </a:lnTo>
                <a:lnTo>
                  <a:pt x="20" y="51"/>
                </a:lnTo>
                <a:lnTo>
                  <a:pt x="28" y="55"/>
                </a:lnTo>
                <a:lnTo>
                  <a:pt x="28" y="55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4" name="Line 64"/>
          <p:cNvSpPr>
            <a:spLocks noChangeShapeType="1"/>
          </p:cNvSpPr>
          <p:nvPr/>
        </p:nvSpPr>
        <p:spPr bwMode="auto">
          <a:xfrm>
            <a:off x="5429250" y="2092325"/>
            <a:ext cx="1588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5" name="Freeform 65"/>
          <p:cNvSpPr>
            <a:spLocks/>
          </p:cNvSpPr>
          <p:nvPr/>
        </p:nvSpPr>
        <p:spPr bwMode="auto">
          <a:xfrm>
            <a:off x="4583113" y="3867150"/>
            <a:ext cx="71437" cy="71438"/>
          </a:xfrm>
          <a:custGeom>
            <a:avLst/>
            <a:gdLst>
              <a:gd name="T0" fmla="*/ 28 w 55"/>
              <a:gd name="T1" fmla="*/ 55 h 55"/>
              <a:gd name="T2" fmla="*/ 28 w 55"/>
              <a:gd name="T3" fmla="*/ 55 h 55"/>
              <a:gd name="T4" fmla="*/ 35 w 55"/>
              <a:gd name="T5" fmla="*/ 51 h 55"/>
              <a:gd name="T6" fmla="*/ 47 w 55"/>
              <a:gd name="T7" fmla="*/ 47 h 55"/>
              <a:gd name="T8" fmla="*/ 51 w 55"/>
              <a:gd name="T9" fmla="*/ 39 h 55"/>
              <a:gd name="T10" fmla="*/ 55 w 55"/>
              <a:gd name="T11" fmla="*/ 27 h 55"/>
              <a:gd name="T12" fmla="*/ 55 w 55"/>
              <a:gd name="T13" fmla="*/ 27 h 55"/>
              <a:gd name="T14" fmla="*/ 51 w 55"/>
              <a:gd name="T15" fmla="*/ 15 h 55"/>
              <a:gd name="T16" fmla="*/ 47 w 55"/>
              <a:gd name="T17" fmla="*/ 7 h 55"/>
              <a:gd name="T18" fmla="*/ 35 w 55"/>
              <a:gd name="T19" fmla="*/ 4 h 55"/>
              <a:gd name="T20" fmla="*/ 28 w 55"/>
              <a:gd name="T21" fmla="*/ 0 h 55"/>
              <a:gd name="T22" fmla="*/ 28 w 55"/>
              <a:gd name="T23" fmla="*/ 0 h 55"/>
              <a:gd name="T24" fmla="*/ 16 w 55"/>
              <a:gd name="T25" fmla="*/ 4 h 55"/>
              <a:gd name="T26" fmla="*/ 8 w 55"/>
              <a:gd name="T27" fmla="*/ 7 h 55"/>
              <a:gd name="T28" fmla="*/ 0 w 55"/>
              <a:gd name="T29" fmla="*/ 15 h 55"/>
              <a:gd name="T30" fmla="*/ 0 w 55"/>
              <a:gd name="T31" fmla="*/ 27 h 55"/>
              <a:gd name="T32" fmla="*/ 0 w 55"/>
              <a:gd name="T33" fmla="*/ 27 h 55"/>
              <a:gd name="T34" fmla="*/ 0 w 55"/>
              <a:gd name="T35" fmla="*/ 39 h 55"/>
              <a:gd name="T36" fmla="*/ 8 w 55"/>
              <a:gd name="T37" fmla="*/ 47 h 55"/>
              <a:gd name="T38" fmla="*/ 16 w 55"/>
              <a:gd name="T39" fmla="*/ 51 h 55"/>
              <a:gd name="T40" fmla="*/ 28 w 55"/>
              <a:gd name="T41" fmla="*/ 55 h 55"/>
              <a:gd name="T42" fmla="*/ 28 w 55"/>
              <a:gd name="T43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5" h="55">
                <a:moveTo>
                  <a:pt x="28" y="55"/>
                </a:moveTo>
                <a:lnTo>
                  <a:pt x="28" y="55"/>
                </a:lnTo>
                <a:lnTo>
                  <a:pt x="35" y="51"/>
                </a:lnTo>
                <a:lnTo>
                  <a:pt x="47" y="47"/>
                </a:lnTo>
                <a:lnTo>
                  <a:pt x="51" y="39"/>
                </a:lnTo>
                <a:lnTo>
                  <a:pt x="55" y="27"/>
                </a:lnTo>
                <a:lnTo>
                  <a:pt x="55" y="27"/>
                </a:lnTo>
                <a:lnTo>
                  <a:pt x="51" y="15"/>
                </a:lnTo>
                <a:lnTo>
                  <a:pt x="47" y="7"/>
                </a:lnTo>
                <a:lnTo>
                  <a:pt x="35" y="4"/>
                </a:lnTo>
                <a:lnTo>
                  <a:pt x="28" y="0"/>
                </a:lnTo>
                <a:lnTo>
                  <a:pt x="28" y="0"/>
                </a:lnTo>
                <a:lnTo>
                  <a:pt x="16" y="4"/>
                </a:lnTo>
                <a:lnTo>
                  <a:pt x="8" y="7"/>
                </a:lnTo>
                <a:lnTo>
                  <a:pt x="0" y="15"/>
                </a:lnTo>
                <a:lnTo>
                  <a:pt x="0" y="27"/>
                </a:lnTo>
                <a:lnTo>
                  <a:pt x="0" y="27"/>
                </a:lnTo>
                <a:lnTo>
                  <a:pt x="0" y="39"/>
                </a:lnTo>
                <a:lnTo>
                  <a:pt x="8" y="47"/>
                </a:lnTo>
                <a:lnTo>
                  <a:pt x="16" y="51"/>
                </a:lnTo>
                <a:lnTo>
                  <a:pt x="28" y="55"/>
                </a:lnTo>
                <a:lnTo>
                  <a:pt x="28" y="55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6" name="Line 66"/>
          <p:cNvSpPr>
            <a:spLocks noChangeShapeType="1"/>
          </p:cNvSpPr>
          <p:nvPr/>
        </p:nvSpPr>
        <p:spPr bwMode="auto">
          <a:xfrm>
            <a:off x="4619625" y="3902075"/>
            <a:ext cx="1588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7" name="Line 67"/>
          <p:cNvSpPr>
            <a:spLocks noChangeShapeType="1"/>
          </p:cNvSpPr>
          <p:nvPr/>
        </p:nvSpPr>
        <p:spPr bwMode="auto">
          <a:xfrm flipH="1">
            <a:off x="7488238" y="4319588"/>
            <a:ext cx="242887" cy="158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8" name="Line 68"/>
          <p:cNvSpPr>
            <a:spLocks noChangeShapeType="1"/>
          </p:cNvSpPr>
          <p:nvPr/>
        </p:nvSpPr>
        <p:spPr bwMode="auto">
          <a:xfrm flipH="1">
            <a:off x="7532688" y="4381500"/>
            <a:ext cx="152400" cy="15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9" name="Line 69"/>
          <p:cNvSpPr>
            <a:spLocks noChangeShapeType="1"/>
          </p:cNvSpPr>
          <p:nvPr/>
        </p:nvSpPr>
        <p:spPr bwMode="auto">
          <a:xfrm flipH="1">
            <a:off x="7564438" y="4441825"/>
            <a:ext cx="90487" cy="15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90" name="Rectangle 70"/>
          <p:cNvSpPr>
            <a:spLocks noChangeArrowheads="1"/>
          </p:cNvSpPr>
          <p:nvPr/>
        </p:nvSpPr>
        <p:spPr bwMode="auto">
          <a:xfrm>
            <a:off x="7540625" y="2854325"/>
            <a:ext cx="9731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Electro-</a:t>
            </a:r>
          </a:p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cardiograph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7591" name="Rectangle 71"/>
          <p:cNvSpPr>
            <a:spLocks noChangeArrowheads="1"/>
          </p:cNvSpPr>
          <p:nvPr/>
        </p:nvSpPr>
        <p:spPr bwMode="auto">
          <a:xfrm>
            <a:off x="7229475" y="2306638"/>
            <a:ext cx="1238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7592" name="Rectangle 72"/>
          <p:cNvSpPr>
            <a:spLocks noChangeArrowheads="1"/>
          </p:cNvSpPr>
          <p:nvPr/>
        </p:nvSpPr>
        <p:spPr bwMode="auto">
          <a:xfrm>
            <a:off x="6465888" y="1006475"/>
            <a:ext cx="876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Power line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7593" name="Rectangle 73"/>
          <p:cNvSpPr>
            <a:spLocks noChangeArrowheads="1"/>
          </p:cNvSpPr>
          <p:nvPr/>
        </p:nvSpPr>
        <p:spPr bwMode="auto">
          <a:xfrm>
            <a:off x="7512050" y="1006475"/>
            <a:ext cx="501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120 V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7594" name="Rectangle 74"/>
          <p:cNvSpPr>
            <a:spLocks noChangeArrowheads="1"/>
          </p:cNvSpPr>
          <p:nvPr/>
        </p:nvSpPr>
        <p:spPr bwMode="auto">
          <a:xfrm>
            <a:off x="7229475" y="2843213"/>
            <a:ext cx="1238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7595" name="Rectangle 75"/>
          <p:cNvSpPr>
            <a:spLocks noChangeArrowheads="1"/>
          </p:cNvSpPr>
          <p:nvPr/>
        </p:nvSpPr>
        <p:spPr bwMode="auto">
          <a:xfrm>
            <a:off x="7569200" y="3449638"/>
            <a:ext cx="146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G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7596" name="Rectangle 76"/>
          <p:cNvSpPr>
            <a:spLocks noChangeArrowheads="1"/>
          </p:cNvSpPr>
          <p:nvPr/>
        </p:nvSpPr>
        <p:spPr bwMode="auto">
          <a:xfrm>
            <a:off x="8067675" y="1535113"/>
            <a:ext cx="204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07597" name="Rectangle 77"/>
          <p:cNvSpPr>
            <a:spLocks noChangeArrowheads="1"/>
          </p:cNvSpPr>
          <p:nvPr/>
        </p:nvSpPr>
        <p:spPr bwMode="auto">
          <a:xfrm>
            <a:off x="6988175" y="1536700"/>
            <a:ext cx="204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7598" name="Rectangle 78"/>
          <p:cNvSpPr>
            <a:spLocks noChangeArrowheads="1"/>
          </p:cNvSpPr>
          <p:nvPr/>
        </p:nvSpPr>
        <p:spPr bwMode="auto">
          <a:xfrm>
            <a:off x="5835650" y="2065338"/>
            <a:ext cx="1825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7599" name="Rectangle 79"/>
          <p:cNvSpPr>
            <a:spLocks noChangeArrowheads="1"/>
          </p:cNvSpPr>
          <p:nvPr/>
        </p:nvSpPr>
        <p:spPr bwMode="auto">
          <a:xfrm>
            <a:off x="3876675" y="2501900"/>
            <a:ext cx="1825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07600" name="Rectangle 80"/>
          <p:cNvSpPr>
            <a:spLocks noChangeArrowheads="1"/>
          </p:cNvSpPr>
          <p:nvPr/>
        </p:nvSpPr>
        <p:spPr bwMode="auto">
          <a:xfrm>
            <a:off x="4284663" y="4241800"/>
            <a:ext cx="2143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107601" name="Rectangle 81"/>
          <p:cNvSpPr>
            <a:spLocks noChangeArrowheads="1"/>
          </p:cNvSpPr>
          <p:nvPr/>
        </p:nvSpPr>
        <p:spPr bwMode="auto">
          <a:xfrm>
            <a:off x="6489700" y="1520825"/>
            <a:ext cx="204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07602" name="Rectangle 82"/>
          <p:cNvSpPr>
            <a:spLocks noChangeArrowheads="1"/>
          </p:cNvSpPr>
          <p:nvPr/>
        </p:nvSpPr>
        <p:spPr bwMode="auto">
          <a:xfrm>
            <a:off x="6630988" y="2101850"/>
            <a:ext cx="2079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d1</a:t>
            </a:r>
          </a:p>
        </p:txBody>
      </p:sp>
      <p:sp>
        <p:nvSpPr>
          <p:cNvPr id="107603" name="Rectangle 83"/>
          <p:cNvSpPr>
            <a:spLocks noChangeArrowheads="1"/>
          </p:cNvSpPr>
          <p:nvPr/>
        </p:nvSpPr>
        <p:spPr bwMode="auto">
          <a:xfrm>
            <a:off x="6469063" y="2640013"/>
            <a:ext cx="2079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d2</a:t>
            </a:r>
          </a:p>
        </p:txBody>
      </p:sp>
      <p:sp>
        <p:nvSpPr>
          <p:cNvPr id="107604" name="Freeform 84"/>
          <p:cNvSpPr>
            <a:spLocks/>
          </p:cNvSpPr>
          <p:nvPr/>
        </p:nvSpPr>
        <p:spPr bwMode="auto">
          <a:xfrm>
            <a:off x="4273550" y="2389188"/>
            <a:ext cx="71438" cy="71437"/>
          </a:xfrm>
          <a:custGeom>
            <a:avLst/>
            <a:gdLst>
              <a:gd name="T0" fmla="*/ 27 w 55"/>
              <a:gd name="T1" fmla="*/ 55 h 55"/>
              <a:gd name="T2" fmla="*/ 27 w 55"/>
              <a:gd name="T3" fmla="*/ 55 h 55"/>
              <a:gd name="T4" fmla="*/ 39 w 55"/>
              <a:gd name="T5" fmla="*/ 51 h 55"/>
              <a:gd name="T6" fmla="*/ 47 w 55"/>
              <a:gd name="T7" fmla="*/ 47 h 55"/>
              <a:gd name="T8" fmla="*/ 55 w 55"/>
              <a:gd name="T9" fmla="*/ 39 h 55"/>
              <a:gd name="T10" fmla="*/ 55 w 55"/>
              <a:gd name="T11" fmla="*/ 27 h 55"/>
              <a:gd name="T12" fmla="*/ 55 w 55"/>
              <a:gd name="T13" fmla="*/ 27 h 55"/>
              <a:gd name="T14" fmla="*/ 55 w 55"/>
              <a:gd name="T15" fmla="*/ 15 h 55"/>
              <a:gd name="T16" fmla="*/ 47 w 55"/>
              <a:gd name="T17" fmla="*/ 8 h 55"/>
              <a:gd name="T18" fmla="*/ 39 w 55"/>
              <a:gd name="T19" fmla="*/ 4 h 55"/>
              <a:gd name="T20" fmla="*/ 27 w 55"/>
              <a:gd name="T21" fmla="*/ 0 h 55"/>
              <a:gd name="T22" fmla="*/ 27 w 55"/>
              <a:gd name="T23" fmla="*/ 0 h 55"/>
              <a:gd name="T24" fmla="*/ 20 w 55"/>
              <a:gd name="T25" fmla="*/ 4 h 55"/>
              <a:gd name="T26" fmla="*/ 8 w 55"/>
              <a:gd name="T27" fmla="*/ 8 h 55"/>
              <a:gd name="T28" fmla="*/ 4 w 55"/>
              <a:gd name="T29" fmla="*/ 15 h 55"/>
              <a:gd name="T30" fmla="*/ 0 w 55"/>
              <a:gd name="T31" fmla="*/ 27 h 55"/>
              <a:gd name="T32" fmla="*/ 0 w 55"/>
              <a:gd name="T33" fmla="*/ 27 h 55"/>
              <a:gd name="T34" fmla="*/ 4 w 55"/>
              <a:gd name="T35" fmla="*/ 39 h 55"/>
              <a:gd name="T36" fmla="*/ 8 w 55"/>
              <a:gd name="T37" fmla="*/ 47 h 55"/>
              <a:gd name="T38" fmla="*/ 20 w 55"/>
              <a:gd name="T39" fmla="*/ 51 h 55"/>
              <a:gd name="T40" fmla="*/ 27 w 55"/>
              <a:gd name="T41" fmla="*/ 55 h 55"/>
              <a:gd name="T42" fmla="*/ 27 w 55"/>
              <a:gd name="T43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5" h="55">
                <a:moveTo>
                  <a:pt x="27" y="55"/>
                </a:moveTo>
                <a:lnTo>
                  <a:pt x="27" y="55"/>
                </a:lnTo>
                <a:lnTo>
                  <a:pt x="39" y="51"/>
                </a:lnTo>
                <a:lnTo>
                  <a:pt x="47" y="47"/>
                </a:lnTo>
                <a:lnTo>
                  <a:pt x="55" y="39"/>
                </a:lnTo>
                <a:lnTo>
                  <a:pt x="55" y="27"/>
                </a:lnTo>
                <a:lnTo>
                  <a:pt x="55" y="27"/>
                </a:lnTo>
                <a:lnTo>
                  <a:pt x="55" y="15"/>
                </a:lnTo>
                <a:lnTo>
                  <a:pt x="47" y="8"/>
                </a:lnTo>
                <a:lnTo>
                  <a:pt x="39" y="4"/>
                </a:lnTo>
                <a:lnTo>
                  <a:pt x="27" y="0"/>
                </a:lnTo>
                <a:lnTo>
                  <a:pt x="27" y="0"/>
                </a:lnTo>
                <a:lnTo>
                  <a:pt x="20" y="4"/>
                </a:lnTo>
                <a:lnTo>
                  <a:pt x="8" y="8"/>
                </a:lnTo>
                <a:lnTo>
                  <a:pt x="4" y="15"/>
                </a:lnTo>
                <a:lnTo>
                  <a:pt x="0" y="27"/>
                </a:lnTo>
                <a:lnTo>
                  <a:pt x="0" y="27"/>
                </a:lnTo>
                <a:lnTo>
                  <a:pt x="4" y="39"/>
                </a:lnTo>
                <a:lnTo>
                  <a:pt x="8" y="47"/>
                </a:lnTo>
                <a:lnTo>
                  <a:pt x="20" y="51"/>
                </a:lnTo>
                <a:lnTo>
                  <a:pt x="27" y="55"/>
                </a:lnTo>
                <a:lnTo>
                  <a:pt x="27" y="55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5" name="Line 85"/>
          <p:cNvSpPr>
            <a:spLocks noChangeShapeType="1"/>
          </p:cNvSpPr>
          <p:nvPr/>
        </p:nvSpPr>
        <p:spPr bwMode="auto">
          <a:xfrm>
            <a:off x="4308475" y="2424113"/>
            <a:ext cx="1588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606" name="Text Box 86"/>
          <p:cNvSpPr txBox="1">
            <a:spLocks noChangeArrowheads="1"/>
          </p:cNvSpPr>
          <p:nvPr/>
        </p:nvSpPr>
        <p:spPr bwMode="auto">
          <a:xfrm>
            <a:off x="5387975" y="4127500"/>
            <a:ext cx="873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d1+  </a:t>
            </a:r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d2</a:t>
            </a:r>
          </a:p>
        </p:txBody>
      </p:sp>
      <p:sp>
        <p:nvSpPr>
          <p:cNvPr id="107607" name="Rectangle 87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3357563" cy="5419725"/>
          </a:xfrm>
          <a:noFill/>
          <a:ln/>
        </p:spPr>
        <p:txBody>
          <a:bodyPr/>
          <a:lstStyle/>
          <a:p>
            <a:r>
              <a:rPr lang="en-US" sz="1400" i="1"/>
              <a:t>Small parasitic capacitors</a:t>
            </a:r>
            <a:r>
              <a:rPr lang="en-US" sz="1400" b="1"/>
              <a:t> connect the power line to the RA and LA leads, and the grounded instrument case</a:t>
            </a:r>
          </a:p>
          <a:p>
            <a:r>
              <a:rPr lang="en-US" sz="1400" i="1"/>
              <a:t>Small ac displacement currents</a:t>
            </a:r>
            <a:r>
              <a:rPr lang="en-US" sz="1400" b="1"/>
              <a:t> I</a:t>
            </a:r>
            <a:r>
              <a:rPr lang="en-US" sz="1400" b="1" baseline="-25000"/>
              <a:t>d1</a:t>
            </a:r>
            <a:r>
              <a:rPr lang="en-US" sz="1400" b="1"/>
              <a:t> and I</a:t>
            </a:r>
            <a:r>
              <a:rPr lang="en-US" sz="1400" b="1" baseline="-25000"/>
              <a:t>d2</a:t>
            </a:r>
            <a:r>
              <a:rPr lang="en-US" sz="1400" b="1"/>
              <a:t> are generated</a:t>
            </a:r>
          </a:p>
          <a:p>
            <a:r>
              <a:rPr lang="en-US" sz="1400" b="1"/>
              <a:t>The body impedance is about 500 </a:t>
            </a:r>
            <a:r>
              <a:rPr lang="en-US" sz="1400" b="1">
                <a:latin typeface="Symbol" pitchFamily="18" charset="2"/>
              </a:rPr>
              <a:t>W</a:t>
            </a:r>
            <a:r>
              <a:rPr lang="en-US" sz="1400" b="1"/>
              <a:t> and can be neglected</a:t>
            </a:r>
          </a:p>
          <a:p>
            <a:pPr>
              <a:buFontTx/>
              <a:buNone/>
            </a:pPr>
            <a:r>
              <a:rPr lang="en-US" sz="1400" b="1"/>
              <a:t>	    v</a:t>
            </a:r>
            <a:r>
              <a:rPr lang="en-US" sz="1400" b="1" baseline="-25000"/>
              <a:t>A</a:t>
            </a:r>
            <a:r>
              <a:rPr lang="en-US" sz="1400" b="1"/>
              <a:t> - v</a:t>
            </a:r>
            <a:r>
              <a:rPr lang="en-US" sz="1400" b="1" baseline="-25000"/>
              <a:t>B</a:t>
            </a:r>
            <a:r>
              <a:rPr lang="en-US" sz="1400" b="1"/>
              <a:t>  = i</a:t>
            </a:r>
            <a:r>
              <a:rPr lang="en-US" sz="1400" b="1" baseline="-25000"/>
              <a:t>d1</a:t>
            </a:r>
            <a:r>
              <a:rPr lang="en-US" sz="1400" b="1"/>
              <a:t> Z</a:t>
            </a:r>
            <a:r>
              <a:rPr lang="en-US" sz="1400" b="1" baseline="-25000"/>
              <a:t>1</a:t>
            </a:r>
            <a:r>
              <a:rPr lang="en-US" sz="1400" b="1"/>
              <a:t> - i</a:t>
            </a:r>
            <a:r>
              <a:rPr lang="en-US" sz="1400" b="1" baseline="-25000"/>
              <a:t>d2</a:t>
            </a:r>
            <a:r>
              <a:rPr lang="en-US" sz="1400" b="1"/>
              <a:t> Z</a:t>
            </a:r>
            <a:r>
              <a:rPr lang="en-US" sz="1400" b="1" baseline="-25000"/>
              <a:t>2   </a:t>
            </a:r>
            <a:r>
              <a:rPr lang="en-US" sz="1400">
                <a:latin typeface="Times New Roman" pitchFamily="18" charset="0"/>
              </a:rPr>
              <a:t>(6.3)</a:t>
            </a:r>
            <a:endParaRPr lang="en-US" sz="1400" b="1" baseline="-25000"/>
          </a:p>
          <a:p>
            <a:r>
              <a:rPr lang="en-US" sz="1400" i="1"/>
              <a:t>If I</a:t>
            </a:r>
            <a:r>
              <a:rPr lang="en-US" sz="1400" i="1" baseline="-25000"/>
              <a:t>d1</a:t>
            </a:r>
            <a:r>
              <a:rPr lang="en-US" sz="1400" i="1"/>
              <a:t> and I</a:t>
            </a:r>
            <a:r>
              <a:rPr lang="en-US" sz="1400" i="1" baseline="-25000"/>
              <a:t>d2</a:t>
            </a:r>
            <a:r>
              <a:rPr lang="en-US" sz="1400" i="1"/>
              <a:t> are</a:t>
            </a:r>
            <a:r>
              <a:rPr lang="en-US" sz="1400" b="1"/>
              <a:t> </a:t>
            </a:r>
            <a:r>
              <a:rPr lang="en-US" sz="1400" i="1"/>
              <a:t>approximately equal:</a:t>
            </a:r>
          </a:p>
          <a:p>
            <a:pPr>
              <a:buFontTx/>
              <a:buNone/>
            </a:pPr>
            <a:r>
              <a:rPr lang="en-US" sz="1400" b="1"/>
              <a:t>	     v</a:t>
            </a:r>
            <a:r>
              <a:rPr lang="en-US" sz="1400" b="1" baseline="-25000"/>
              <a:t>A</a:t>
            </a:r>
            <a:r>
              <a:rPr lang="en-US" sz="1400" b="1"/>
              <a:t> - v</a:t>
            </a:r>
            <a:r>
              <a:rPr lang="en-US" sz="1400" b="1" baseline="-25000"/>
              <a:t>B</a:t>
            </a:r>
            <a:r>
              <a:rPr lang="en-US" sz="1400" b="1"/>
              <a:t> =  i</a:t>
            </a:r>
            <a:r>
              <a:rPr lang="en-US" sz="1400" b="1" baseline="-25000"/>
              <a:t>d1</a:t>
            </a:r>
            <a:r>
              <a:rPr lang="en-US" sz="1400" b="1"/>
              <a:t> (Z</a:t>
            </a:r>
            <a:r>
              <a:rPr lang="en-US" sz="1400" b="1" baseline="-25000"/>
              <a:t>1</a:t>
            </a:r>
            <a:r>
              <a:rPr lang="en-US" sz="1400" b="1"/>
              <a:t> - Z</a:t>
            </a:r>
            <a:r>
              <a:rPr lang="en-US" sz="1400" b="1" baseline="-25000"/>
              <a:t>2</a:t>
            </a:r>
            <a:r>
              <a:rPr lang="en-US" sz="1400" b="1"/>
              <a:t>)    </a:t>
            </a:r>
            <a:r>
              <a:rPr lang="en-US" sz="1400">
                <a:latin typeface="Times New Roman" pitchFamily="18" charset="0"/>
              </a:rPr>
              <a:t>(6.4)</a:t>
            </a:r>
            <a:endParaRPr lang="en-US" sz="1400" b="1"/>
          </a:p>
          <a:p>
            <a:pPr>
              <a:buFontTx/>
              <a:buNone/>
            </a:pPr>
            <a:r>
              <a:rPr lang="en-US" sz="1400" b="1"/>
              <a:t>		     = (6 nA) (20 K </a:t>
            </a:r>
            <a:r>
              <a:rPr lang="en-US" sz="1400" b="1">
                <a:latin typeface="Symbol" pitchFamily="18" charset="2"/>
              </a:rPr>
              <a:t>W</a:t>
            </a:r>
            <a:r>
              <a:rPr lang="en-US" sz="1400" b="1"/>
              <a:t>)</a:t>
            </a:r>
          </a:p>
          <a:p>
            <a:pPr>
              <a:buFontTx/>
              <a:buNone/>
            </a:pPr>
            <a:r>
              <a:rPr lang="en-US" sz="1400" b="1"/>
              <a:t>		     = 120 µV</a:t>
            </a:r>
          </a:p>
          <a:p>
            <a:r>
              <a:rPr lang="en-US" sz="1400" i="1"/>
              <a:t>Remedies</a:t>
            </a:r>
          </a:p>
          <a:p>
            <a:pPr lvl="1"/>
            <a:r>
              <a:rPr lang="en-US" sz="1400"/>
              <a:t>Shield electrodes &amp; connect to electrocardiograph (grounding tree) to reduce </a:t>
            </a:r>
            <a:r>
              <a:rPr lang="en-US" sz="1400" b="1"/>
              <a:t>i</a:t>
            </a:r>
            <a:r>
              <a:rPr lang="en-US" sz="1400" b="1" baseline="-25000"/>
              <a:t>d</a:t>
            </a:r>
            <a:endParaRPr lang="en-US" sz="1400"/>
          </a:p>
          <a:p>
            <a:pPr lvl="1"/>
            <a:r>
              <a:rPr lang="en-US" sz="1400"/>
              <a:t>Reduce or match the electrode skin impedances (minimize </a:t>
            </a:r>
            <a:r>
              <a:rPr lang="en-US" sz="1400" b="1"/>
              <a:t>Z</a:t>
            </a:r>
            <a:r>
              <a:rPr lang="en-US" sz="1400" b="1" baseline="-25000"/>
              <a:t>1</a:t>
            </a:r>
            <a:r>
              <a:rPr lang="en-US" sz="1400" b="1"/>
              <a:t> - Z</a:t>
            </a:r>
            <a:r>
              <a:rPr lang="en-US" sz="1400" b="1" baseline="-25000"/>
              <a:t>2 </a:t>
            </a:r>
            <a:r>
              <a:rPr lang="en-US" sz="1400"/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8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Power-Line Coupling</a:t>
            </a: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4038600" y="5410200"/>
            <a:ext cx="47085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600" b="1" dirty="0">
                <a:solidFill>
                  <a:schemeClr val="tx1"/>
                </a:solidFill>
                <a:cs typeface="Times New Roman" pitchFamily="18" charset="0"/>
              </a:rPr>
              <a:t>Current flows from the power line through the body and ground impedance, thus creating a common-mode voltage everywhere on the body. </a:t>
            </a:r>
            <a:r>
              <a:rPr lang="en-US" sz="1600" b="1" i="1" dirty="0" err="1">
                <a:solidFill>
                  <a:schemeClr val="tx1"/>
                </a:solidFill>
                <a:cs typeface="Times New Roman" pitchFamily="18" charset="0"/>
              </a:rPr>
              <a:t>Z</a:t>
            </a:r>
            <a:r>
              <a:rPr lang="en-US" sz="1600" b="1" baseline="-30000" dirty="0" err="1">
                <a:solidFill>
                  <a:schemeClr val="tx1"/>
                </a:solidFill>
                <a:cs typeface="Times New Roman" pitchFamily="18" charset="0"/>
              </a:rPr>
              <a:t>in</a:t>
            </a:r>
            <a:r>
              <a:rPr lang="en-US" sz="1600" b="1" dirty="0">
                <a:solidFill>
                  <a:schemeClr val="tx1"/>
                </a:solidFill>
                <a:cs typeface="Times New Roman" pitchFamily="18" charset="0"/>
              </a:rPr>
              <a:t> is not only resistive but, as a result of RF bypass capacitors at the amplifier input, has a reactive component as well. </a:t>
            </a:r>
          </a:p>
        </p:txBody>
      </p:sp>
      <p:sp>
        <p:nvSpPr>
          <p:cNvPr id="109572" name="Line 4"/>
          <p:cNvSpPr>
            <a:spLocks noChangeShapeType="1"/>
          </p:cNvSpPr>
          <p:nvPr/>
        </p:nvSpPr>
        <p:spPr bwMode="auto">
          <a:xfrm>
            <a:off x="7056438" y="24479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6686550" y="2266950"/>
            <a:ext cx="1674813" cy="1906588"/>
          </a:xfrm>
          <a:prstGeom prst="rect">
            <a:avLst/>
          </a:prstGeom>
          <a:solidFill>
            <a:srgbClr val="FFE19E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9574" name="Group 6"/>
          <p:cNvGrpSpPr>
            <a:grpSpLocks/>
          </p:cNvGrpSpPr>
          <p:nvPr/>
        </p:nvGrpSpPr>
        <p:grpSpPr bwMode="auto">
          <a:xfrm>
            <a:off x="4154488" y="641350"/>
            <a:ext cx="4508500" cy="1588"/>
            <a:chOff x="2411" y="275"/>
            <a:chExt cx="2840" cy="1"/>
          </a:xfrm>
        </p:grpSpPr>
        <p:sp>
          <p:nvSpPr>
            <p:cNvPr id="109575" name="Line 7"/>
            <p:cNvSpPr>
              <a:spLocks noChangeShapeType="1"/>
            </p:cNvSpPr>
            <p:nvPr/>
          </p:nvSpPr>
          <p:spPr bwMode="auto">
            <a:xfrm>
              <a:off x="2411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76" name="Line 8"/>
            <p:cNvSpPr>
              <a:spLocks noChangeShapeType="1"/>
            </p:cNvSpPr>
            <p:nvPr/>
          </p:nvSpPr>
          <p:spPr bwMode="auto">
            <a:xfrm>
              <a:off x="2531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77" name="Line 9"/>
            <p:cNvSpPr>
              <a:spLocks noChangeShapeType="1"/>
            </p:cNvSpPr>
            <p:nvPr/>
          </p:nvSpPr>
          <p:spPr bwMode="auto">
            <a:xfrm>
              <a:off x="2650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78" name="Line 10"/>
            <p:cNvSpPr>
              <a:spLocks noChangeShapeType="1"/>
            </p:cNvSpPr>
            <p:nvPr/>
          </p:nvSpPr>
          <p:spPr bwMode="auto">
            <a:xfrm>
              <a:off x="2770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79" name="Line 11"/>
            <p:cNvSpPr>
              <a:spLocks noChangeShapeType="1"/>
            </p:cNvSpPr>
            <p:nvPr/>
          </p:nvSpPr>
          <p:spPr bwMode="auto">
            <a:xfrm>
              <a:off x="2889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0" name="Line 12"/>
            <p:cNvSpPr>
              <a:spLocks noChangeShapeType="1"/>
            </p:cNvSpPr>
            <p:nvPr/>
          </p:nvSpPr>
          <p:spPr bwMode="auto">
            <a:xfrm>
              <a:off x="3009" y="275"/>
              <a:ext cx="92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1" name="Line 13"/>
            <p:cNvSpPr>
              <a:spLocks noChangeShapeType="1"/>
            </p:cNvSpPr>
            <p:nvPr/>
          </p:nvSpPr>
          <p:spPr bwMode="auto">
            <a:xfrm>
              <a:off x="3128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2" name="Line 14"/>
            <p:cNvSpPr>
              <a:spLocks noChangeShapeType="1"/>
            </p:cNvSpPr>
            <p:nvPr/>
          </p:nvSpPr>
          <p:spPr bwMode="auto">
            <a:xfrm>
              <a:off x="3247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3" name="Line 15"/>
            <p:cNvSpPr>
              <a:spLocks noChangeShapeType="1"/>
            </p:cNvSpPr>
            <p:nvPr/>
          </p:nvSpPr>
          <p:spPr bwMode="auto">
            <a:xfrm>
              <a:off x="3367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4" name="Line 16"/>
            <p:cNvSpPr>
              <a:spLocks noChangeShapeType="1"/>
            </p:cNvSpPr>
            <p:nvPr/>
          </p:nvSpPr>
          <p:spPr bwMode="auto">
            <a:xfrm>
              <a:off x="3486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5" name="Line 17"/>
            <p:cNvSpPr>
              <a:spLocks noChangeShapeType="1"/>
            </p:cNvSpPr>
            <p:nvPr/>
          </p:nvSpPr>
          <p:spPr bwMode="auto">
            <a:xfrm>
              <a:off x="3606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6" name="Line 18"/>
            <p:cNvSpPr>
              <a:spLocks noChangeShapeType="1"/>
            </p:cNvSpPr>
            <p:nvPr/>
          </p:nvSpPr>
          <p:spPr bwMode="auto">
            <a:xfrm>
              <a:off x="3725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7" name="Line 19"/>
            <p:cNvSpPr>
              <a:spLocks noChangeShapeType="1"/>
            </p:cNvSpPr>
            <p:nvPr/>
          </p:nvSpPr>
          <p:spPr bwMode="auto">
            <a:xfrm>
              <a:off x="3845" y="275"/>
              <a:ext cx="92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8" name="Line 20"/>
            <p:cNvSpPr>
              <a:spLocks noChangeShapeType="1"/>
            </p:cNvSpPr>
            <p:nvPr/>
          </p:nvSpPr>
          <p:spPr bwMode="auto">
            <a:xfrm>
              <a:off x="3964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9" name="Line 21"/>
            <p:cNvSpPr>
              <a:spLocks noChangeShapeType="1"/>
            </p:cNvSpPr>
            <p:nvPr/>
          </p:nvSpPr>
          <p:spPr bwMode="auto">
            <a:xfrm>
              <a:off x="4083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0" name="Line 22"/>
            <p:cNvSpPr>
              <a:spLocks noChangeShapeType="1"/>
            </p:cNvSpPr>
            <p:nvPr/>
          </p:nvSpPr>
          <p:spPr bwMode="auto">
            <a:xfrm>
              <a:off x="4203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1" name="Line 23"/>
            <p:cNvSpPr>
              <a:spLocks noChangeShapeType="1"/>
            </p:cNvSpPr>
            <p:nvPr/>
          </p:nvSpPr>
          <p:spPr bwMode="auto">
            <a:xfrm>
              <a:off x="4322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2" name="Line 24"/>
            <p:cNvSpPr>
              <a:spLocks noChangeShapeType="1"/>
            </p:cNvSpPr>
            <p:nvPr/>
          </p:nvSpPr>
          <p:spPr bwMode="auto">
            <a:xfrm>
              <a:off x="4442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3" name="Line 25"/>
            <p:cNvSpPr>
              <a:spLocks noChangeShapeType="1"/>
            </p:cNvSpPr>
            <p:nvPr/>
          </p:nvSpPr>
          <p:spPr bwMode="auto">
            <a:xfrm>
              <a:off x="4561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4" name="Line 26"/>
            <p:cNvSpPr>
              <a:spLocks noChangeShapeType="1"/>
            </p:cNvSpPr>
            <p:nvPr/>
          </p:nvSpPr>
          <p:spPr bwMode="auto">
            <a:xfrm>
              <a:off x="4680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5" name="Line 27"/>
            <p:cNvSpPr>
              <a:spLocks noChangeShapeType="1"/>
            </p:cNvSpPr>
            <p:nvPr/>
          </p:nvSpPr>
          <p:spPr bwMode="auto">
            <a:xfrm>
              <a:off x="4800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6" name="Line 28"/>
            <p:cNvSpPr>
              <a:spLocks noChangeShapeType="1"/>
            </p:cNvSpPr>
            <p:nvPr/>
          </p:nvSpPr>
          <p:spPr bwMode="auto">
            <a:xfrm>
              <a:off x="4919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7" name="Line 29"/>
            <p:cNvSpPr>
              <a:spLocks noChangeShapeType="1"/>
            </p:cNvSpPr>
            <p:nvPr/>
          </p:nvSpPr>
          <p:spPr bwMode="auto">
            <a:xfrm>
              <a:off x="5039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8" name="Line 30"/>
            <p:cNvSpPr>
              <a:spLocks noChangeShapeType="1"/>
            </p:cNvSpPr>
            <p:nvPr/>
          </p:nvSpPr>
          <p:spPr bwMode="auto">
            <a:xfrm>
              <a:off x="5158" y="275"/>
              <a:ext cx="9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9599" name="Line 31"/>
          <p:cNvSpPr>
            <a:spLocks noChangeShapeType="1"/>
          </p:cNvSpPr>
          <p:nvPr/>
        </p:nvSpPr>
        <p:spPr bwMode="auto">
          <a:xfrm>
            <a:off x="4986338" y="627063"/>
            <a:ext cx="1587" cy="1381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0" name="Line 32"/>
          <p:cNvSpPr>
            <a:spLocks noChangeShapeType="1"/>
          </p:cNvSpPr>
          <p:nvPr/>
        </p:nvSpPr>
        <p:spPr bwMode="auto">
          <a:xfrm>
            <a:off x="4986338" y="823913"/>
            <a:ext cx="1587" cy="1635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1" name="Freeform 33"/>
          <p:cNvSpPr>
            <a:spLocks/>
          </p:cNvSpPr>
          <p:nvPr/>
        </p:nvSpPr>
        <p:spPr bwMode="auto">
          <a:xfrm>
            <a:off x="4384675" y="1519238"/>
            <a:ext cx="1185863" cy="3033712"/>
          </a:xfrm>
          <a:custGeom>
            <a:avLst/>
            <a:gdLst>
              <a:gd name="T0" fmla="*/ 425 w 747"/>
              <a:gd name="T1" fmla="*/ 40 h 1911"/>
              <a:gd name="T2" fmla="*/ 551 w 747"/>
              <a:gd name="T3" fmla="*/ 116 h 1911"/>
              <a:gd name="T4" fmla="*/ 601 w 747"/>
              <a:gd name="T5" fmla="*/ 139 h 1911"/>
              <a:gd name="T6" fmla="*/ 647 w 747"/>
              <a:gd name="T7" fmla="*/ 225 h 1911"/>
              <a:gd name="T8" fmla="*/ 710 w 747"/>
              <a:gd name="T9" fmla="*/ 527 h 1911"/>
              <a:gd name="T10" fmla="*/ 740 w 747"/>
              <a:gd name="T11" fmla="*/ 813 h 1911"/>
              <a:gd name="T12" fmla="*/ 744 w 747"/>
              <a:gd name="T13" fmla="*/ 955 h 1911"/>
              <a:gd name="T14" fmla="*/ 690 w 747"/>
              <a:gd name="T15" fmla="*/ 1042 h 1911"/>
              <a:gd name="T16" fmla="*/ 687 w 747"/>
              <a:gd name="T17" fmla="*/ 1012 h 1911"/>
              <a:gd name="T18" fmla="*/ 684 w 747"/>
              <a:gd name="T19" fmla="*/ 949 h 1911"/>
              <a:gd name="T20" fmla="*/ 661 w 747"/>
              <a:gd name="T21" fmla="*/ 998 h 1911"/>
              <a:gd name="T22" fmla="*/ 654 w 747"/>
              <a:gd name="T23" fmla="*/ 965 h 1911"/>
              <a:gd name="T24" fmla="*/ 671 w 747"/>
              <a:gd name="T25" fmla="*/ 892 h 1911"/>
              <a:gd name="T26" fmla="*/ 674 w 747"/>
              <a:gd name="T27" fmla="*/ 746 h 1911"/>
              <a:gd name="T28" fmla="*/ 621 w 747"/>
              <a:gd name="T29" fmla="*/ 551 h 1911"/>
              <a:gd name="T30" fmla="*/ 574 w 747"/>
              <a:gd name="T31" fmla="*/ 425 h 1911"/>
              <a:gd name="T32" fmla="*/ 548 w 747"/>
              <a:gd name="T33" fmla="*/ 610 h 1911"/>
              <a:gd name="T34" fmla="*/ 578 w 747"/>
              <a:gd name="T35" fmla="*/ 809 h 1911"/>
              <a:gd name="T36" fmla="*/ 568 w 747"/>
              <a:gd name="T37" fmla="*/ 1241 h 1911"/>
              <a:gd name="T38" fmla="*/ 581 w 747"/>
              <a:gd name="T39" fmla="*/ 1489 h 1911"/>
              <a:gd name="T40" fmla="*/ 564 w 747"/>
              <a:gd name="T41" fmla="*/ 1708 h 1911"/>
              <a:gd name="T42" fmla="*/ 627 w 747"/>
              <a:gd name="T43" fmla="*/ 1838 h 1911"/>
              <a:gd name="T44" fmla="*/ 601 w 747"/>
              <a:gd name="T45" fmla="*/ 1904 h 1911"/>
              <a:gd name="T46" fmla="*/ 568 w 747"/>
              <a:gd name="T47" fmla="*/ 1908 h 1911"/>
              <a:gd name="T48" fmla="*/ 535 w 747"/>
              <a:gd name="T49" fmla="*/ 1848 h 1911"/>
              <a:gd name="T50" fmla="*/ 495 w 747"/>
              <a:gd name="T51" fmla="*/ 1791 h 1911"/>
              <a:gd name="T52" fmla="*/ 498 w 747"/>
              <a:gd name="T53" fmla="*/ 1728 h 1911"/>
              <a:gd name="T54" fmla="*/ 498 w 747"/>
              <a:gd name="T55" fmla="*/ 1619 h 1911"/>
              <a:gd name="T56" fmla="*/ 445 w 747"/>
              <a:gd name="T57" fmla="*/ 1390 h 1911"/>
              <a:gd name="T58" fmla="*/ 425 w 747"/>
              <a:gd name="T59" fmla="*/ 1244 h 1911"/>
              <a:gd name="T60" fmla="*/ 372 w 747"/>
              <a:gd name="T61" fmla="*/ 925 h 1911"/>
              <a:gd name="T62" fmla="*/ 302 w 747"/>
              <a:gd name="T63" fmla="*/ 1330 h 1911"/>
              <a:gd name="T64" fmla="*/ 289 w 747"/>
              <a:gd name="T65" fmla="*/ 1463 h 1911"/>
              <a:gd name="T66" fmla="*/ 243 w 747"/>
              <a:gd name="T67" fmla="*/ 1689 h 1911"/>
              <a:gd name="T68" fmla="*/ 259 w 747"/>
              <a:gd name="T69" fmla="*/ 1765 h 1911"/>
              <a:gd name="T70" fmla="*/ 246 w 747"/>
              <a:gd name="T71" fmla="*/ 1798 h 1911"/>
              <a:gd name="T72" fmla="*/ 206 w 747"/>
              <a:gd name="T73" fmla="*/ 1868 h 1911"/>
              <a:gd name="T74" fmla="*/ 163 w 747"/>
              <a:gd name="T75" fmla="*/ 1911 h 1911"/>
              <a:gd name="T76" fmla="*/ 120 w 747"/>
              <a:gd name="T77" fmla="*/ 1864 h 1911"/>
              <a:gd name="T78" fmla="*/ 133 w 747"/>
              <a:gd name="T79" fmla="*/ 1818 h 1911"/>
              <a:gd name="T80" fmla="*/ 176 w 747"/>
              <a:gd name="T81" fmla="*/ 1635 h 1911"/>
              <a:gd name="T82" fmla="*/ 163 w 747"/>
              <a:gd name="T83" fmla="*/ 1397 h 1911"/>
              <a:gd name="T84" fmla="*/ 166 w 747"/>
              <a:gd name="T85" fmla="*/ 979 h 1911"/>
              <a:gd name="T86" fmla="*/ 183 w 747"/>
              <a:gd name="T87" fmla="*/ 707 h 1911"/>
              <a:gd name="T88" fmla="*/ 196 w 747"/>
              <a:gd name="T89" fmla="*/ 514 h 1911"/>
              <a:gd name="T90" fmla="*/ 156 w 747"/>
              <a:gd name="T91" fmla="*/ 468 h 1911"/>
              <a:gd name="T92" fmla="*/ 123 w 747"/>
              <a:gd name="T93" fmla="*/ 587 h 1911"/>
              <a:gd name="T94" fmla="*/ 67 w 747"/>
              <a:gd name="T95" fmla="*/ 776 h 1911"/>
              <a:gd name="T96" fmla="*/ 83 w 747"/>
              <a:gd name="T97" fmla="*/ 909 h 1911"/>
              <a:gd name="T98" fmla="*/ 97 w 747"/>
              <a:gd name="T99" fmla="*/ 992 h 1911"/>
              <a:gd name="T100" fmla="*/ 77 w 747"/>
              <a:gd name="T101" fmla="*/ 992 h 1911"/>
              <a:gd name="T102" fmla="*/ 54 w 747"/>
              <a:gd name="T103" fmla="*/ 962 h 1911"/>
              <a:gd name="T104" fmla="*/ 63 w 747"/>
              <a:gd name="T105" fmla="*/ 1028 h 1911"/>
              <a:gd name="T106" fmla="*/ 47 w 747"/>
              <a:gd name="T107" fmla="*/ 1035 h 1911"/>
              <a:gd name="T108" fmla="*/ 7 w 747"/>
              <a:gd name="T109" fmla="*/ 879 h 1911"/>
              <a:gd name="T110" fmla="*/ 10 w 747"/>
              <a:gd name="T111" fmla="*/ 643 h 1911"/>
              <a:gd name="T112" fmla="*/ 44 w 747"/>
              <a:gd name="T113" fmla="*/ 425 h 1911"/>
              <a:gd name="T114" fmla="*/ 107 w 747"/>
              <a:gd name="T115" fmla="*/ 199 h 1911"/>
              <a:gd name="T116" fmla="*/ 170 w 747"/>
              <a:gd name="T117" fmla="*/ 123 h 1911"/>
              <a:gd name="T118" fmla="*/ 282 w 747"/>
              <a:gd name="T119" fmla="*/ 79 h 1911"/>
              <a:gd name="T120" fmla="*/ 322 w 747"/>
              <a:gd name="T121" fmla="*/ 16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47" h="1911">
                <a:moveTo>
                  <a:pt x="425" y="0"/>
                </a:moveTo>
                <a:lnTo>
                  <a:pt x="425" y="0"/>
                </a:lnTo>
                <a:lnTo>
                  <a:pt x="425" y="16"/>
                </a:lnTo>
                <a:lnTo>
                  <a:pt x="425" y="26"/>
                </a:lnTo>
                <a:lnTo>
                  <a:pt x="425" y="40"/>
                </a:lnTo>
                <a:lnTo>
                  <a:pt x="428" y="50"/>
                </a:lnTo>
                <a:lnTo>
                  <a:pt x="442" y="63"/>
                </a:lnTo>
                <a:lnTo>
                  <a:pt x="465" y="79"/>
                </a:lnTo>
                <a:lnTo>
                  <a:pt x="501" y="96"/>
                </a:lnTo>
                <a:lnTo>
                  <a:pt x="551" y="116"/>
                </a:lnTo>
                <a:lnTo>
                  <a:pt x="551" y="116"/>
                </a:lnTo>
                <a:lnTo>
                  <a:pt x="564" y="116"/>
                </a:lnTo>
                <a:lnTo>
                  <a:pt x="578" y="123"/>
                </a:lnTo>
                <a:lnTo>
                  <a:pt x="591" y="129"/>
                </a:lnTo>
                <a:lnTo>
                  <a:pt x="601" y="139"/>
                </a:lnTo>
                <a:lnTo>
                  <a:pt x="614" y="156"/>
                </a:lnTo>
                <a:lnTo>
                  <a:pt x="627" y="176"/>
                </a:lnTo>
                <a:lnTo>
                  <a:pt x="637" y="199"/>
                </a:lnTo>
                <a:lnTo>
                  <a:pt x="647" y="225"/>
                </a:lnTo>
                <a:lnTo>
                  <a:pt x="647" y="225"/>
                </a:lnTo>
                <a:lnTo>
                  <a:pt x="667" y="282"/>
                </a:lnTo>
                <a:lnTo>
                  <a:pt x="687" y="345"/>
                </a:lnTo>
                <a:lnTo>
                  <a:pt x="700" y="425"/>
                </a:lnTo>
                <a:lnTo>
                  <a:pt x="710" y="527"/>
                </a:lnTo>
                <a:lnTo>
                  <a:pt x="710" y="527"/>
                </a:lnTo>
                <a:lnTo>
                  <a:pt x="720" y="551"/>
                </a:lnTo>
                <a:lnTo>
                  <a:pt x="724" y="577"/>
                </a:lnTo>
                <a:lnTo>
                  <a:pt x="734" y="643"/>
                </a:lnTo>
                <a:lnTo>
                  <a:pt x="740" y="720"/>
                </a:lnTo>
                <a:lnTo>
                  <a:pt x="740" y="813"/>
                </a:lnTo>
                <a:lnTo>
                  <a:pt x="740" y="813"/>
                </a:lnTo>
                <a:lnTo>
                  <a:pt x="737" y="849"/>
                </a:lnTo>
                <a:lnTo>
                  <a:pt x="740" y="879"/>
                </a:lnTo>
                <a:lnTo>
                  <a:pt x="747" y="932"/>
                </a:lnTo>
                <a:lnTo>
                  <a:pt x="744" y="955"/>
                </a:lnTo>
                <a:lnTo>
                  <a:pt x="737" y="979"/>
                </a:lnTo>
                <a:lnTo>
                  <a:pt x="724" y="1005"/>
                </a:lnTo>
                <a:lnTo>
                  <a:pt x="700" y="1035"/>
                </a:lnTo>
                <a:lnTo>
                  <a:pt x="700" y="1035"/>
                </a:lnTo>
                <a:lnTo>
                  <a:pt x="690" y="1042"/>
                </a:lnTo>
                <a:lnTo>
                  <a:pt x="687" y="1042"/>
                </a:lnTo>
                <a:lnTo>
                  <a:pt x="684" y="1038"/>
                </a:lnTo>
                <a:lnTo>
                  <a:pt x="684" y="1028"/>
                </a:lnTo>
                <a:lnTo>
                  <a:pt x="687" y="1012"/>
                </a:lnTo>
                <a:lnTo>
                  <a:pt x="687" y="1012"/>
                </a:lnTo>
                <a:lnTo>
                  <a:pt x="694" y="985"/>
                </a:lnTo>
                <a:lnTo>
                  <a:pt x="697" y="972"/>
                </a:lnTo>
                <a:lnTo>
                  <a:pt x="690" y="962"/>
                </a:lnTo>
                <a:lnTo>
                  <a:pt x="684" y="949"/>
                </a:lnTo>
                <a:lnTo>
                  <a:pt x="684" y="949"/>
                </a:lnTo>
                <a:lnTo>
                  <a:pt x="680" y="972"/>
                </a:lnTo>
                <a:lnTo>
                  <a:pt x="674" y="985"/>
                </a:lnTo>
                <a:lnTo>
                  <a:pt x="667" y="992"/>
                </a:lnTo>
                <a:lnTo>
                  <a:pt x="661" y="998"/>
                </a:lnTo>
                <a:lnTo>
                  <a:pt x="661" y="998"/>
                </a:lnTo>
                <a:lnTo>
                  <a:pt x="651" y="998"/>
                </a:lnTo>
                <a:lnTo>
                  <a:pt x="647" y="995"/>
                </a:lnTo>
                <a:lnTo>
                  <a:pt x="647" y="992"/>
                </a:lnTo>
                <a:lnTo>
                  <a:pt x="651" y="979"/>
                </a:lnTo>
                <a:lnTo>
                  <a:pt x="654" y="965"/>
                </a:lnTo>
                <a:lnTo>
                  <a:pt x="654" y="965"/>
                </a:lnTo>
                <a:lnTo>
                  <a:pt x="657" y="929"/>
                </a:lnTo>
                <a:lnTo>
                  <a:pt x="661" y="909"/>
                </a:lnTo>
                <a:lnTo>
                  <a:pt x="671" y="892"/>
                </a:lnTo>
                <a:lnTo>
                  <a:pt x="671" y="892"/>
                </a:lnTo>
                <a:lnTo>
                  <a:pt x="674" y="872"/>
                </a:lnTo>
                <a:lnTo>
                  <a:pt x="677" y="849"/>
                </a:lnTo>
                <a:lnTo>
                  <a:pt x="680" y="776"/>
                </a:lnTo>
                <a:lnTo>
                  <a:pt x="680" y="776"/>
                </a:lnTo>
                <a:lnTo>
                  <a:pt x="674" y="746"/>
                </a:lnTo>
                <a:lnTo>
                  <a:pt x="664" y="713"/>
                </a:lnTo>
                <a:lnTo>
                  <a:pt x="644" y="643"/>
                </a:lnTo>
                <a:lnTo>
                  <a:pt x="624" y="587"/>
                </a:lnTo>
                <a:lnTo>
                  <a:pt x="621" y="564"/>
                </a:lnTo>
                <a:lnTo>
                  <a:pt x="621" y="551"/>
                </a:lnTo>
                <a:lnTo>
                  <a:pt x="621" y="551"/>
                </a:lnTo>
                <a:lnTo>
                  <a:pt x="604" y="501"/>
                </a:lnTo>
                <a:lnTo>
                  <a:pt x="591" y="468"/>
                </a:lnTo>
                <a:lnTo>
                  <a:pt x="581" y="444"/>
                </a:lnTo>
                <a:lnTo>
                  <a:pt x="574" y="425"/>
                </a:lnTo>
                <a:lnTo>
                  <a:pt x="574" y="425"/>
                </a:lnTo>
                <a:lnTo>
                  <a:pt x="561" y="471"/>
                </a:lnTo>
                <a:lnTo>
                  <a:pt x="551" y="514"/>
                </a:lnTo>
                <a:lnTo>
                  <a:pt x="548" y="561"/>
                </a:lnTo>
                <a:lnTo>
                  <a:pt x="548" y="610"/>
                </a:lnTo>
                <a:lnTo>
                  <a:pt x="548" y="610"/>
                </a:lnTo>
                <a:lnTo>
                  <a:pt x="551" y="650"/>
                </a:lnTo>
                <a:lnTo>
                  <a:pt x="564" y="707"/>
                </a:lnTo>
                <a:lnTo>
                  <a:pt x="574" y="773"/>
                </a:lnTo>
                <a:lnTo>
                  <a:pt x="578" y="809"/>
                </a:lnTo>
                <a:lnTo>
                  <a:pt x="581" y="846"/>
                </a:lnTo>
                <a:lnTo>
                  <a:pt x="581" y="846"/>
                </a:lnTo>
                <a:lnTo>
                  <a:pt x="581" y="979"/>
                </a:lnTo>
                <a:lnTo>
                  <a:pt x="568" y="1241"/>
                </a:lnTo>
                <a:lnTo>
                  <a:pt x="568" y="1241"/>
                </a:lnTo>
                <a:lnTo>
                  <a:pt x="574" y="1304"/>
                </a:lnTo>
                <a:lnTo>
                  <a:pt x="581" y="1347"/>
                </a:lnTo>
                <a:lnTo>
                  <a:pt x="581" y="1397"/>
                </a:lnTo>
                <a:lnTo>
                  <a:pt x="581" y="1397"/>
                </a:lnTo>
                <a:lnTo>
                  <a:pt x="581" y="1489"/>
                </a:lnTo>
                <a:lnTo>
                  <a:pt x="578" y="1553"/>
                </a:lnTo>
                <a:lnTo>
                  <a:pt x="568" y="1635"/>
                </a:lnTo>
                <a:lnTo>
                  <a:pt x="564" y="1679"/>
                </a:lnTo>
                <a:lnTo>
                  <a:pt x="564" y="1679"/>
                </a:lnTo>
                <a:lnTo>
                  <a:pt x="564" y="1708"/>
                </a:lnTo>
                <a:lnTo>
                  <a:pt x="571" y="1742"/>
                </a:lnTo>
                <a:lnTo>
                  <a:pt x="588" y="1775"/>
                </a:lnTo>
                <a:lnTo>
                  <a:pt x="614" y="1818"/>
                </a:lnTo>
                <a:lnTo>
                  <a:pt x="614" y="1818"/>
                </a:lnTo>
                <a:lnTo>
                  <a:pt x="627" y="1838"/>
                </a:lnTo>
                <a:lnTo>
                  <a:pt x="631" y="1844"/>
                </a:lnTo>
                <a:lnTo>
                  <a:pt x="631" y="1854"/>
                </a:lnTo>
                <a:lnTo>
                  <a:pt x="627" y="1864"/>
                </a:lnTo>
                <a:lnTo>
                  <a:pt x="621" y="1878"/>
                </a:lnTo>
                <a:lnTo>
                  <a:pt x="601" y="1904"/>
                </a:lnTo>
                <a:lnTo>
                  <a:pt x="601" y="1904"/>
                </a:lnTo>
                <a:lnTo>
                  <a:pt x="594" y="1908"/>
                </a:lnTo>
                <a:lnTo>
                  <a:pt x="584" y="1911"/>
                </a:lnTo>
                <a:lnTo>
                  <a:pt x="574" y="1911"/>
                </a:lnTo>
                <a:lnTo>
                  <a:pt x="568" y="1908"/>
                </a:lnTo>
                <a:lnTo>
                  <a:pt x="558" y="1898"/>
                </a:lnTo>
                <a:lnTo>
                  <a:pt x="548" y="1884"/>
                </a:lnTo>
                <a:lnTo>
                  <a:pt x="541" y="1868"/>
                </a:lnTo>
                <a:lnTo>
                  <a:pt x="535" y="1848"/>
                </a:lnTo>
                <a:lnTo>
                  <a:pt x="535" y="1848"/>
                </a:lnTo>
                <a:lnTo>
                  <a:pt x="528" y="1831"/>
                </a:lnTo>
                <a:lnTo>
                  <a:pt x="518" y="1818"/>
                </a:lnTo>
                <a:lnTo>
                  <a:pt x="501" y="1798"/>
                </a:lnTo>
                <a:lnTo>
                  <a:pt x="501" y="1798"/>
                </a:lnTo>
                <a:lnTo>
                  <a:pt x="495" y="1791"/>
                </a:lnTo>
                <a:lnTo>
                  <a:pt x="491" y="1781"/>
                </a:lnTo>
                <a:lnTo>
                  <a:pt x="488" y="1775"/>
                </a:lnTo>
                <a:lnTo>
                  <a:pt x="488" y="1765"/>
                </a:lnTo>
                <a:lnTo>
                  <a:pt x="491" y="1748"/>
                </a:lnTo>
                <a:lnTo>
                  <a:pt x="498" y="1728"/>
                </a:lnTo>
                <a:lnTo>
                  <a:pt x="498" y="1728"/>
                </a:lnTo>
                <a:lnTo>
                  <a:pt x="501" y="1712"/>
                </a:lnTo>
                <a:lnTo>
                  <a:pt x="505" y="1689"/>
                </a:lnTo>
                <a:lnTo>
                  <a:pt x="505" y="1659"/>
                </a:lnTo>
                <a:lnTo>
                  <a:pt x="498" y="1619"/>
                </a:lnTo>
                <a:lnTo>
                  <a:pt x="498" y="1619"/>
                </a:lnTo>
                <a:lnTo>
                  <a:pt x="478" y="1543"/>
                </a:lnTo>
                <a:lnTo>
                  <a:pt x="458" y="1463"/>
                </a:lnTo>
                <a:lnTo>
                  <a:pt x="448" y="1426"/>
                </a:lnTo>
                <a:lnTo>
                  <a:pt x="445" y="1390"/>
                </a:lnTo>
                <a:lnTo>
                  <a:pt x="442" y="1357"/>
                </a:lnTo>
                <a:lnTo>
                  <a:pt x="445" y="1330"/>
                </a:lnTo>
                <a:lnTo>
                  <a:pt x="445" y="1330"/>
                </a:lnTo>
                <a:lnTo>
                  <a:pt x="432" y="1287"/>
                </a:lnTo>
                <a:lnTo>
                  <a:pt x="425" y="1244"/>
                </a:lnTo>
                <a:lnTo>
                  <a:pt x="408" y="1148"/>
                </a:lnTo>
                <a:lnTo>
                  <a:pt x="392" y="1042"/>
                </a:lnTo>
                <a:lnTo>
                  <a:pt x="372" y="925"/>
                </a:lnTo>
                <a:lnTo>
                  <a:pt x="372" y="925"/>
                </a:lnTo>
                <a:lnTo>
                  <a:pt x="372" y="925"/>
                </a:lnTo>
                <a:lnTo>
                  <a:pt x="355" y="1042"/>
                </a:lnTo>
                <a:lnTo>
                  <a:pt x="339" y="1148"/>
                </a:lnTo>
                <a:lnTo>
                  <a:pt x="322" y="1244"/>
                </a:lnTo>
                <a:lnTo>
                  <a:pt x="312" y="1287"/>
                </a:lnTo>
                <a:lnTo>
                  <a:pt x="302" y="1330"/>
                </a:lnTo>
                <a:lnTo>
                  <a:pt x="302" y="1330"/>
                </a:lnTo>
                <a:lnTo>
                  <a:pt x="306" y="1357"/>
                </a:lnTo>
                <a:lnTo>
                  <a:pt x="302" y="1390"/>
                </a:lnTo>
                <a:lnTo>
                  <a:pt x="296" y="1426"/>
                </a:lnTo>
                <a:lnTo>
                  <a:pt x="289" y="1463"/>
                </a:lnTo>
                <a:lnTo>
                  <a:pt x="269" y="1543"/>
                </a:lnTo>
                <a:lnTo>
                  <a:pt x="249" y="1619"/>
                </a:lnTo>
                <a:lnTo>
                  <a:pt x="249" y="1619"/>
                </a:lnTo>
                <a:lnTo>
                  <a:pt x="243" y="1659"/>
                </a:lnTo>
                <a:lnTo>
                  <a:pt x="243" y="1689"/>
                </a:lnTo>
                <a:lnTo>
                  <a:pt x="243" y="1712"/>
                </a:lnTo>
                <a:lnTo>
                  <a:pt x="246" y="1728"/>
                </a:lnTo>
                <a:lnTo>
                  <a:pt x="246" y="1728"/>
                </a:lnTo>
                <a:lnTo>
                  <a:pt x="253" y="1748"/>
                </a:lnTo>
                <a:lnTo>
                  <a:pt x="259" y="1765"/>
                </a:lnTo>
                <a:lnTo>
                  <a:pt x="259" y="1775"/>
                </a:lnTo>
                <a:lnTo>
                  <a:pt x="256" y="1781"/>
                </a:lnTo>
                <a:lnTo>
                  <a:pt x="253" y="1791"/>
                </a:lnTo>
                <a:lnTo>
                  <a:pt x="246" y="1798"/>
                </a:lnTo>
                <a:lnTo>
                  <a:pt x="246" y="1798"/>
                </a:lnTo>
                <a:lnTo>
                  <a:pt x="226" y="1818"/>
                </a:lnTo>
                <a:lnTo>
                  <a:pt x="219" y="1831"/>
                </a:lnTo>
                <a:lnTo>
                  <a:pt x="209" y="1848"/>
                </a:lnTo>
                <a:lnTo>
                  <a:pt x="209" y="1848"/>
                </a:lnTo>
                <a:lnTo>
                  <a:pt x="206" y="1868"/>
                </a:lnTo>
                <a:lnTo>
                  <a:pt x="196" y="1884"/>
                </a:lnTo>
                <a:lnTo>
                  <a:pt x="190" y="1898"/>
                </a:lnTo>
                <a:lnTo>
                  <a:pt x="180" y="1908"/>
                </a:lnTo>
                <a:lnTo>
                  <a:pt x="170" y="1911"/>
                </a:lnTo>
                <a:lnTo>
                  <a:pt x="163" y="1911"/>
                </a:lnTo>
                <a:lnTo>
                  <a:pt x="153" y="1908"/>
                </a:lnTo>
                <a:lnTo>
                  <a:pt x="146" y="1904"/>
                </a:lnTo>
                <a:lnTo>
                  <a:pt x="146" y="1904"/>
                </a:lnTo>
                <a:lnTo>
                  <a:pt x="123" y="1878"/>
                </a:lnTo>
                <a:lnTo>
                  <a:pt x="120" y="1864"/>
                </a:lnTo>
                <a:lnTo>
                  <a:pt x="117" y="1854"/>
                </a:lnTo>
                <a:lnTo>
                  <a:pt x="117" y="1844"/>
                </a:lnTo>
                <a:lnTo>
                  <a:pt x="120" y="1838"/>
                </a:lnTo>
                <a:lnTo>
                  <a:pt x="133" y="1818"/>
                </a:lnTo>
                <a:lnTo>
                  <a:pt x="133" y="1818"/>
                </a:lnTo>
                <a:lnTo>
                  <a:pt x="160" y="1775"/>
                </a:lnTo>
                <a:lnTo>
                  <a:pt x="173" y="1742"/>
                </a:lnTo>
                <a:lnTo>
                  <a:pt x="180" y="1708"/>
                </a:lnTo>
                <a:lnTo>
                  <a:pt x="180" y="1679"/>
                </a:lnTo>
                <a:lnTo>
                  <a:pt x="176" y="1635"/>
                </a:lnTo>
                <a:lnTo>
                  <a:pt x="176" y="1635"/>
                </a:lnTo>
                <a:lnTo>
                  <a:pt x="170" y="1553"/>
                </a:lnTo>
                <a:lnTo>
                  <a:pt x="166" y="1489"/>
                </a:lnTo>
                <a:lnTo>
                  <a:pt x="163" y="1397"/>
                </a:lnTo>
                <a:lnTo>
                  <a:pt x="163" y="1397"/>
                </a:lnTo>
                <a:lnTo>
                  <a:pt x="166" y="1347"/>
                </a:lnTo>
                <a:lnTo>
                  <a:pt x="170" y="1304"/>
                </a:lnTo>
                <a:lnTo>
                  <a:pt x="180" y="1241"/>
                </a:lnTo>
                <a:lnTo>
                  <a:pt x="180" y="1241"/>
                </a:lnTo>
                <a:lnTo>
                  <a:pt x="166" y="979"/>
                </a:lnTo>
                <a:lnTo>
                  <a:pt x="166" y="846"/>
                </a:lnTo>
                <a:lnTo>
                  <a:pt x="166" y="846"/>
                </a:lnTo>
                <a:lnTo>
                  <a:pt x="166" y="809"/>
                </a:lnTo>
                <a:lnTo>
                  <a:pt x="170" y="773"/>
                </a:lnTo>
                <a:lnTo>
                  <a:pt x="183" y="707"/>
                </a:lnTo>
                <a:lnTo>
                  <a:pt x="193" y="650"/>
                </a:lnTo>
                <a:lnTo>
                  <a:pt x="199" y="610"/>
                </a:lnTo>
                <a:lnTo>
                  <a:pt x="199" y="610"/>
                </a:lnTo>
                <a:lnTo>
                  <a:pt x="199" y="561"/>
                </a:lnTo>
                <a:lnTo>
                  <a:pt x="196" y="514"/>
                </a:lnTo>
                <a:lnTo>
                  <a:pt x="186" y="471"/>
                </a:lnTo>
                <a:lnTo>
                  <a:pt x="173" y="425"/>
                </a:lnTo>
                <a:lnTo>
                  <a:pt x="173" y="425"/>
                </a:lnTo>
                <a:lnTo>
                  <a:pt x="166" y="444"/>
                </a:lnTo>
                <a:lnTo>
                  <a:pt x="156" y="468"/>
                </a:lnTo>
                <a:lnTo>
                  <a:pt x="140" y="501"/>
                </a:lnTo>
                <a:lnTo>
                  <a:pt x="127" y="551"/>
                </a:lnTo>
                <a:lnTo>
                  <a:pt x="127" y="551"/>
                </a:lnTo>
                <a:lnTo>
                  <a:pt x="127" y="564"/>
                </a:lnTo>
                <a:lnTo>
                  <a:pt x="123" y="587"/>
                </a:lnTo>
                <a:lnTo>
                  <a:pt x="103" y="643"/>
                </a:lnTo>
                <a:lnTo>
                  <a:pt x="80" y="713"/>
                </a:lnTo>
                <a:lnTo>
                  <a:pt x="70" y="746"/>
                </a:lnTo>
                <a:lnTo>
                  <a:pt x="67" y="776"/>
                </a:lnTo>
                <a:lnTo>
                  <a:pt x="67" y="776"/>
                </a:lnTo>
                <a:lnTo>
                  <a:pt x="67" y="849"/>
                </a:lnTo>
                <a:lnTo>
                  <a:pt x="70" y="872"/>
                </a:lnTo>
                <a:lnTo>
                  <a:pt x="77" y="892"/>
                </a:lnTo>
                <a:lnTo>
                  <a:pt x="77" y="892"/>
                </a:lnTo>
                <a:lnTo>
                  <a:pt x="83" y="909"/>
                </a:lnTo>
                <a:lnTo>
                  <a:pt x="90" y="929"/>
                </a:lnTo>
                <a:lnTo>
                  <a:pt x="93" y="965"/>
                </a:lnTo>
                <a:lnTo>
                  <a:pt x="93" y="965"/>
                </a:lnTo>
                <a:lnTo>
                  <a:pt x="97" y="979"/>
                </a:lnTo>
                <a:lnTo>
                  <a:pt x="97" y="992"/>
                </a:lnTo>
                <a:lnTo>
                  <a:pt x="97" y="995"/>
                </a:lnTo>
                <a:lnTo>
                  <a:pt x="97" y="998"/>
                </a:lnTo>
                <a:lnTo>
                  <a:pt x="87" y="998"/>
                </a:lnTo>
                <a:lnTo>
                  <a:pt x="87" y="998"/>
                </a:lnTo>
                <a:lnTo>
                  <a:pt x="77" y="992"/>
                </a:lnTo>
                <a:lnTo>
                  <a:pt x="73" y="985"/>
                </a:lnTo>
                <a:lnTo>
                  <a:pt x="67" y="972"/>
                </a:lnTo>
                <a:lnTo>
                  <a:pt x="63" y="949"/>
                </a:lnTo>
                <a:lnTo>
                  <a:pt x="63" y="949"/>
                </a:lnTo>
                <a:lnTo>
                  <a:pt x="54" y="962"/>
                </a:lnTo>
                <a:lnTo>
                  <a:pt x="50" y="972"/>
                </a:lnTo>
                <a:lnTo>
                  <a:pt x="50" y="985"/>
                </a:lnTo>
                <a:lnTo>
                  <a:pt x="60" y="1012"/>
                </a:lnTo>
                <a:lnTo>
                  <a:pt x="60" y="1012"/>
                </a:lnTo>
                <a:lnTo>
                  <a:pt x="63" y="1028"/>
                </a:lnTo>
                <a:lnTo>
                  <a:pt x="63" y="1038"/>
                </a:lnTo>
                <a:lnTo>
                  <a:pt x="60" y="1042"/>
                </a:lnTo>
                <a:lnTo>
                  <a:pt x="57" y="1042"/>
                </a:lnTo>
                <a:lnTo>
                  <a:pt x="47" y="1035"/>
                </a:lnTo>
                <a:lnTo>
                  <a:pt x="47" y="1035"/>
                </a:lnTo>
                <a:lnTo>
                  <a:pt x="24" y="1005"/>
                </a:lnTo>
                <a:lnTo>
                  <a:pt x="7" y="979"/>
                </a:lnTo>
                <a:lnTo>
                  <a:pt x="0" y="955"/>
                </a:lnTo>
                <a:lnTo>
                  <a:pt x="0" y="932"/>
                </a:lnTo>
                <a:lnTo>
                  <a:pt x="7" y="879"/>
                </a:lnTo>
                <a:lnTo>
                  <a:pt x="7" y="849"/>
                </a:lnTo>
                <a:lnTo>
                  <a:pt x="7" y="813"/>
                </a:lnTo>
                <a:lnTo>
                  <a:pt x="7" y="813"/>
                </a:lnTo>
                <a:lnTo>
                  <a:pt x="7" y="720"/>
                </a:lnTo>
                <a:lnTo>
                  <a:pt x="10" y="643"/>
                </a:lnTo>
                <a:lnTo>
                  <a:pt x="20" y="577"/>
                </a:lnTo>
                <a:lnTo>
                  <a:pt x="27" y="551"/>
                </a:lnTo>
                <a:lnTo>
                  <a:pt x="34" y="527"/>
                </a:lnTo>
                <a:lnTo>
                  <a:pt x="34" y="527"/>
                </a:lnTo>
                <a:lnTo>
                  <a:pt x="44" y="425"/>
                </a:lnTo>
                <a:lnTo>
                  <a:pt x="60" y="345"/>
                </a:lnTo>
                <a:lnTo>
                  <a:pt x="77" y="282"/>
                </a:lnTo>
                <a:lnTo>
                  <a:pt x="100" y="225"/>
                </a:lnTo>
                <a:lnTo>
                  <a:pt x="100" y="225"/>
                </a:lnTo>
                <a:lnTo>
                  <a:pt x="107" y="199"/>
                </a:lnTo>
                <a:lnTo>
                  <a:pt x="120" y="176"/>
                </a:lnTo>
                <a:lnTo>
                  <a:pt x="130" y="156"/>
                </a:lnTo>
                <a:lnTo>
                  <a:pt x="143" y="139"/>
                </a:lnTo>
                <a:lnTo>
                  <a:pt x="156" y="129"/>
                </a:lnTo>
                <a:lnTo>
                  <a:pt x="170" y="123"/>
                </a:lnTo>
                <a:lnTo>
                  <a:pt x="183" y="116"/>
                </a:lnTo>
                <a:lnTo>
                  <a:pt x="193" y="116"/>
                </a:lnTo>
                <a:lnTo>
                  <a:pt x="193" y="116"/>
                </a:lnTo>
                <a:lnTo>
                  <a:pt x="246" y="96"/>
                </a:lnTo>
                <a:lnTo>
                  <a:pt x="282" y="79"/>
                </a:lnTo>
                <a:lnTo>
                  <a:pt x="302" y="63"/>
                </a:lnTo>
                <a:lnTo>
                  <a:pt x="316" y="50"/>
                </a:lnTo>
                <a:lnTo>
                  <a:pt x="322" y="40"/>
                </a:lnTo>
                <a:lnTo>
                  <a:pt x="322" y="26"/>
                </a:lnTo>
                <a:lnTo>
                  <a:pt x="322" y="16"/>
                </a:lnTo>
                <a:lnTo>
                  <a:pt x="322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2" name="Freeform 34"/>
          <p:cNvSpPr>
            <a:spLocks/>
          </p:cNvSpPr>
          <p:nvPr/>
        </p:nvSpPr>
        <p:spPr bwMode="auto">
          <a:xfrm>
            <a:off x="4648200" y="1946275"/>
            <a:ext cx="15875" cy="247650"/>
          </a:xfrm>
          <a:custGeom>
            <a:avLst/>
            <a:gdLst>
              <a:gd name="T0" fmla="*/ 0 w 10"/>
              <a:gd name="T1" fmla="*/ 0 h 156"/>
              <a:gd name="T2" fmla="*/ 0 w 10"/>
              <a:gd name="T3" fmla="*/ 0 h 156"/>
              <a:gd name="T4" fmla="*/ 7 w 10"/>
              <a:gd name="T5" fmla="*/ 29 h 156"/>
              <a:gd name="T6" fmla="*/ 10 w 10"/>
              <a:gd name="T7" fmla="*/ 59 h 156"/>
              <a:gd name="T8" fmla="*/ 10 w 10"/>
              <a:gd name="T9" fmla="*/ 59 h 156"/>
              <a:gd name="T10" fmla="*/ 4 w 10"/>
              <a:gd name="T11" fmla="*/ 112 h 156"/>
              <a:gd name="T12" fmla="*/ 4 w 10"/>
              <a:gd name="T13" fmla="*/ 139 h 156"/>
              <a:gd name="T14" fmla="*/ 7 w 10"/>
              <a:gd name="T15" fmla="*/ 15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" h="156">
                <a:moveTo>
                  <a:pt x="0" y="0"/>
                </a:moveTo>
                <a:lnTo>
                  <a:pt x="0" y="0"/>
                </a:lnTo>
                <a:lnTo>
                  <a:pt x="7" y="29"/>
                </a:lnTo>
                <a:lnTo>
                  <a:pt x="10" y="59"/>
                </a:lnTo>
                <a:lnTo>
                  <a:pt x="10" y="59"/>
                </a:lnTo>
                <a:lnTo>
                  <a:pt x="4" y="112"/>
                </a:lnTo>
                <a:lnTo>
                  <a:pt x="4" y="139"/>
                </a:lnTo>
                <a:lnTo>
                  <a:pt x="7" y="156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3" name="Freeform 35"/>
          <p:cNvSpPr>
            <a:spLocks/>
          </p:cNvSpPr>
          <p:nvPr/>
        </p:nvSpPr>
        <p:spPr bwMode="auto">
          <a:xfrm>
            <a:off x="5291138" y="1946275"/>
            <a:ext cx="11112" cy="247650"/>
          </a:xfrm>
          <a:custGeom>
            <a:avLst/>
            <a:gdLst>
              <a:gd name="T0" fmla="*/ 7 w 7"/>
              <a:gd name="T1" fmla="*/ 0 h 156"/>
              <a:gd name="T2" fmla="*/ 7 w 7"/>
              <a:gd name="T3" fmla="*/ 0 h 156"/>
              <a:gd name="T4" fmla="*/ 0 w 7"/>
              <a:gd name="T5" fmla="*/ 29 h 156"/>
              <a:gd name="T6" fmla="*/ 0 w 7"/>
              <a:gd name="T7" fmla="*/ 59 h 156"/>
              <a:gd name="T8" fmla="*/ 0 w 7"/>
              <a:gd name="T9" fmla="*/ 59 h 156"/>
              <a:gd name="T10" fmla="*/ 3 w 7"/>
              <a:gd name="T11" fmla="*/ 112 h 156"/>
              <a:gd name="T12" fmla="*/ 3 w 7"/>
              <a:gd name="T13" fmla="*/ 139 h 156"/>
              <a:gd name="T14" fmla="*/ 3 w 7"/>
              <a:gd name="T15" fmla="*/ 15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" h="156">
                <a:moveTo>
                  <a:pt x="7" y="0"/>
                </a:moveTo>
                <a:lnTo>
                  <a:pt x="7" y="0"/>
                </a:lnTo>
                <a:lnTo>
                  <a:pt x="0" y="29"/>
                </a:lnTo>
                <a:lnTo>
                  <a:pt x="0" y="59"/>
                </a:lnTo>
                <a:lnTo>
                  <a:pt x="0" y="59"/>
                </a:lnTo>
                <a:lnTo>
                  <a:pt x="3" y="112"/>
                </a:lnTo>
                <a:lnTo>
                  <a:pt x="3" y="139"/>
                </a:lnTo>
                <a:lnTo>
                  <a:pt x="3" y="156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4" name="Freeform 36"/>
          <p:cNvSpPr>
            <a:spLocks/>
          </p:cNvSpPr>
          <p:nvPr/>
        </p:nvSpPr>
        <p:spPr bwMode="auto">
          <a:xfrm>
            <a:off x="4802188" y="1066800"/>
            <a:ext cx="352425" cy="525463"/>
          </a:xfrm>
          <a:custGeom>
            <a:avLst/>
            <a:gdLst>
              <a:gd name="T0" fmla="*/ 109 w 222"/>
              <a:gd name="T1" fmla="*/ 331 h 331"/>
              <a:gd name="T2" fmla="*/ 82 w 222"/>
              <a:gd name="T3" fmla="*/ 325 h 331"/>
              <a:gd name="T4" fmla="*/ 76 w 222"/>
              <a:gd name="T5" fmla="*/ 321 h 331"/>
              <a:gd name="T6" fmla="*/ 36 w 222"/>
              <a:gd name="T7" fmla="*/ 262 h 331"/>
              <a:gd name="T8" fmla="*/ 29 w 222"/>
              <a:gd name="T9" fmla="*/ 228 h 331"/>
              <a:gd name="T10" fmla="*/ 19 w 222"/>
              <a:gd name="T11" fmla="*/ 225 h 331"/>
              <a:gd name="T12" fmla="*/ 9 w 222"/>
              <a:gd name="T13" fmla="*/ 209 h 331"/>
              <a:gd name="T14" fmla="*/ 6 w 222"/>
              <a:gd name="T15" fmla="*/ 199 h 331"/>
              <a:gd name="T16" fmla="*/ 3 w 222"/>
              <a:gd name="T17" fmla="*/ 165 h 331"/>
              <a:gd name="T18" fmla="*/ 9 w 222"/>
              <a:gd name="T19" fmla="*/ 159 h 331"/>
              <a:gd name="T20" fmla="*/ 16 w 222"/>
              <a:gd name="T21" fmla="*/ 162 h 331"/>
              <a:gd name="T22" fmla="*/ 9 w 222"/>
              <a:gd name="T23" fmla="*/ 132 h 331"/>
              <a:gd name="T24" fmla="*/ 16 w 222"/>
              <a:gd name="T25" fmla="*/ 83 h 331"/>
              <a:gd name="T26" fmla="*/ 29 w 222"/>
              <a:gd name="T27" fmla="*/ 49 h 331"/>
              <a:gd name="T28" fmla="*/ 39 w 222"/>
              <a:gd name="T29" fmla="*/ 33 h 331"/>
              <a:gd name="T30" fmla="*/ 66 w 222"/>
              <a:gd name="T31" fmla="*/ 10 h 331"/>
              <a:gd name="T32" fmla="*/ 109 w 222"/>
              <a:gd name="T33" fmla="*/ 0 h 331"/>
              <a:gd name="T34" fmla="*/ 136 w 222"/>
              <a:gd name="T35" fmla="*/ 3 h 331"/>
              <a:gd name="T36" fmla="*/ 169 w 222"/>
              <a:gd name="T37" fmla="*/ 19 h 331"/>
              <a:gd name="T38" fmla="*/ 182 w 222"/>
              <a:gd name="T39" fmla="*/ 33 h 331"/>
              <a:gd name="T40" fmla="*/ 202 w 222"/>
              <a:gd name="T41" fmla="*/ 66 h 331"/>
              <a:gd name="T42" fmla="*/ 209 w 222"/>
              <a:gd name="T43" fmla="*/ 99 h 331"/>
              <a:gd name="T44" fmla="*/ 205 w 222"/>
              <a:gd name="T45" fmla="*/ 162 h 331"/>
              <a:gd name="T46" fmla="*/ 209 w 222"/>
              <a:gd name="T47" fmla="*/ 159 h 331"/>
              <a:gd name="T48" fmla="*/ 215 w 222"/>
              <a:gd name="T49" fmla="*/ 162 h 331"/>
              <a:gd name="T50" fmla="*/ 222 w 222"/>
              <a:gd name="T51" fmla="*/ 179 h 331"/>
              <a:gd name="T52" fmla="*/ 215 w 222"/>
              <a:gd name="T53" fmla="*/ 199 h 331"/>
              <a:gd name="T54" fmla="*/ 205 w 222"/>
              <a:gd name="T55" fmla="*/ 219 h 331"/>
              <a:gd name="T56" fmla="*/ 192 w 222"/>
              <a:gd name="T57" fmla="*/ 228 h 331"/>
              <a:gd name="T58" fmla="*/ 189 w 222"/>
              <a:gd name="T59" fmla="*/ 245 h 331"/>
              <a:gd name="T60" fmla="*/ 172 w 222"/>
              <a:gd name="T61" fmla="*/ 285 h 331"/>
              <a:gd name="T62" fmla="*/ 142 w 222"/>
              <a:gd name="T63" fmla="*/ 321 h 331"/>
              <a:gd name="T64" fmla="*/ 129 w 222"/>
              <a:gd name="T65" fmla="*/ 328 h 331"/>
              <a:gd name="T66" fmla="*/ 109 w 222"/>
              <a:gd name="T67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22" h="331">
                <a:moveTo>
                  <a:pt x="109" y="331"/>
                </a:moveTo>
                <a:lnTo>
                  <a:pt x="109" y="331"/>
                </a:lnTo>
                <a:lnTo>
                  <a:pt x="92" y="328"/>
                </a:lnTo>
                <a:lnTo>
                  <a:pt x="82" y="325"/>
                </a:lnTo>
                <a:lnTo>
                  <a:pt x="76" y="321"/>
                </a:lnTo>
                <a:lnTo>
                  <a:pt x="76" y="321"/>
                </a:lnTo>
                <a:lnTo>
                  <a:pt x="49" y="285"/>
                </a:lnTo>
                <a:lnTo>
                  <a:pt x="36" y="262"/>
                </a:lnTo>
                <a:lnTo>
                  <a:pt x="29" y="245"/>
                </a:lnTo>
                <a:lnTo>
                  <a:pt x="29" y="228"/>
                </a:lnTo>
                <a:lnTo>
                  <a:pt x="29" y="228"/>
                </a:lnTo>
                <a:lnTo>
                  <a:pt x="19" y="225"/>
                </a:lnTo>
                <a:lnTo>
                  <a:pt x="13" y="219"/>
                </a:lnTo>
                <a:lnTo>
                  <a:pt x="9" y="209"/>
                </a:lnTo>
                <a:lnTo>
                  <a:pt x="6" y="199"/>
                </a:lnTo>
                <a:lnTo>
                  <a:pt x="6" y="199"/>
                </a:lnTo>
                <a:lnTo>
                  <a:pt x="0" y="179"/>
                </a:lnTo>
                <a:lnTo>
                  <a:pt x="3" y="165"/>
                </a:lnTo>
                <a:lnTo>
                  <a:pt x="3" y="162"/>
                </a:lnTo>
                <a:lnTo>
                  <a:pt x="9" y="159"/>
                </a:lnTo>
                <a:lnTo>
                  <a:pt x="13" y="159"/>
                </a:lnTo>
                <a:lnTo>
                  <a:pt x="16" y="162"/>
                </a:lnTo>
                <a:lnTo>
                  <a:pt x="16" y="162"/>
                </a:lnTo>
                <a:lnTo>
                  <a:pt x="9" y="132"/>
                </a:lnTo>
                <a:lnTo>
                  <a:pt x="13" y="99"/>
                </a:lnTo>
                <a:lnTo>
                  <a:pt x="16" y="83"/>
                </a:lnTo>
                <a:lnTo>
                  <a:pt x="19" y="66"/>
                </a:lnTo>
                <a:lnTo>
                  <a:pt x="29" y="49"/>
                </a:lnTo>
                <a:lnTo>
                  <a:pt x="39" y="33"/>
                </a:lnTo>
                <a:lnTo>
                  <a:pt x="39" y="33"/>
                </a:lnTo>
                <a:lnTo>
                  <a:pt x="53" y="19"/>
                </a:lnTo>
                <a:lnTo>
                  <a:pt x="66" y="10"/>
                </a:lnTo>
                <a:lnTo>
                  <a:pt x="86" y="3"/>
                </a:lnTo>
                <a:lnTo>
                  <a:pt x="109" y="0"/>
                </a:lnTo>
                <a:lnTo>
                  <a:pt x="109" y="0"/>
                </a:lnTo>
                <a:lnTo>
                  <a:pt x="136" y="3"/>
                </a:lnTo>
                <a:lnTo>
                  <a:pt x="152" y="10"/>
                </a:lnTo>
                <a:lnTo>
                  <a:pt x="169" y="19"/>
                </a:lnTo>
                <a:lnTo>
                  <a:pt x="182" y="33"/>
                </a:lnTo>
                <a:lnTo>
                  <a:pt x="182" y="33"/>
                </a:lnTo>
                <a:lnTo>
                  <a:pt x="192" y="49"/>
                </a:lnTo>
                <a:lnTo>
                  <a:pt x="202" y="66"/>
                </a:lnTo>
                <a:lnTo>
                  <a:pt x="205" y="83"/>
                </a:lnTo>
                <a:lnTo>
                  <a:pt x="209" y="99"/>
                </a:lnTo>
                <a:lnTo>
                  <a:pt x="209" y="132"/>
                </a:lnTo>
                <a:lnTo>
                  <a:pt x="205" y="162"/>
                </a:lnTo>
                <a:lnTo>
                  <a:pt x="205" y="162"/>
                </a:lnTo>
                <a:lnTo>
                  <a:pt x="209" y="159"/>
                </a:lnTo>
                <a:lnTo>
                  <a:pt x="212" y="159"/>
                </a:lnTo>
                <a:lnTo>
                  <a:pt x="215" y="162"/>
                </a:lnTo>
                <a:lnTo>
                  <a:pt x="218" y="165"/>
                </a:lnTo>
                <a:lnTo>
                  <a:pt x="222" y="179"/>
                </a:lnTo>
                <a:lnTo>
                  <a:pt x="215" y="199"/>
                </a:lnTo>
                <a:lnTo>
                  <a:pt x="215" y="199"/>
                </a:lnTo>
                <a:lnTo>
                  <a:pt x="212" y="209"/>
                </a:lnTo>
                <a:lnTo>
                  <a:pt x="205" y="219"/>
                </a:lnTo>
                <a:lnTo>
                  <a:pt x="202" y="225"/>
                </a:lnTo>
                <a:lnTo>
                  <a:pt x="192" y="228"/>
                </a:lnTo>
                <a:lnTo>
                  <a:pt x="192" y="228"/>
                </a:lnTo>
                <a:lnTo>
                  <a:pt x="189" y="245"/>
                </a:lnTo>
                <a:lnTo>
                  <a:pt x="185" y="262"/>
                </a:lnTo>
                <a:lnTo>
                  <a:pt x="172" y="285"/>
                </a:lnTo>
                <a:lnTo>
                  <a:pt x="142" y="321"/>
                </a:lnTo>
                <a:lnTo>
                  <a:pt x="142" y="321"/>
                </a:lnTo>
                <a:lnTo>
                  <a:pt x="136" y="325"/>
                </a:lnTo>
                <a:lnTo>
                  <a:pt x="129" y="328"/>
                </a:lnTo>
                <a:lnTo>
                  <a:pt x="109" y="331"/>
                </a:lnTo>
                <a:lnTo>
                  <a:pt x="109" y="331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05" name="Freeform 37"/>
          <p:cNvSpPr>
            <a:spLocks/>
          </p:cNvSpPr>
          <p:nvPr/>
        </p:nvSpPr>
        <p:spPr bwMode="auto">
          <a:xfrm>
            <a:off x="4448175" y="2987675"/>
            <a:ext cx="36513" cy="85725"/>
          </a:xfrm>
          <a:custGeom>
            <a:avLst/>
            <a:gdLst>
              <a:gd name="T0" fmla="*/ 23 w 23"/>
              <a:gd name="T1" fmla="*/ 24 h 54"/>
              <a:gd name="T2" fmla="*/ 23 w 23"/>
              <a:gd name="T3" fmla="*/ 24 h 54"/>
              <a:gd name="T4" fmla="*/ 20 w 23"/>
              <a:gd name="T5" fmla="*/ 17 h 54"/>
              <a:gd name="T6" fmla="*/ 17 w 23"/>
              <a:gd name="T7" fmla="*/ 14 h 54"/>
              <a:gd name="T8" fmla="*/ 14 w 23"/>
              <a:gd name="T9" fmla="*/ 7 h 54"/>
              <a:gd name="T10" fmla="*/ 10 w 23"/>
              <a:gd name="T11" fmla="*/ 0 h 54"/>
              <a:gd name="T12" fmla="*/ 10 w 23"/>
              <a:gd name="T13" fmla="*/ 0 h 54"/>
              <a:gd name="T14" fmla="*/ 4 w 23"/>
              <a:gd name="T15" fmla="*/ 10 h 54"/>
              <a:gd name="T16" fmla="*/ 0 w 23"/>
              <a:gd name="T17" fmla="*/ 20 h 54"/>
              <a:gd name="T18" fmla="*/ 10 w 23"/>
              <a:gd name="T19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54">
                <a:moveTo>
                  <a:pt x="23" y="24"/>
                </a:moveTo>
                <a:lnTo>
                  <a:pt x="23" y="24"/>
                </a:lnTo>
                <a:lnTo>
                  <a:pt x="20" y="17"/>
                </a:lnTo>
                <a:lnTo>
                  <a:pt x="17" y="14"/>
                </a:lnTo>
                <a:lnTo>
                  <a:pt x="14" y="7"/>
                </a:lnTo>
                <a:lnTo>
                  <a:pt x="10" y="0"/>
                </a:lnTo>
                <a:lnTo>
                  <a:pt x="10" y="0"/>
                </a:lnTo>
                <a:lnTo>
                  <a:pt x="4" y="10"/>
                </a:lnTo>
                <a:lnTo>
                  <a:pt x="0" y="20"/>
                </a:lnTo>
                <a:lnTo>
                  <a:pt x="10" y="54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6" name="Freeform 38"/>
          <p:cNvSpPr>
            <a:spLocks/>
          </p:cNvSpPr>
          <p:nvPr/>
        </p:nvSpPr>
        <p:spPr bwMode="auto">
          <a:xfrm>
            <a:off x="5470525" y="2987675"/>
            <a:ext cx="31750" cy="85725"/>
          </a:xfrm>
          <a:custGeom>
            <a:avLst/>
            <a:gdLst>
              <a:gd name="T0" fmla="*/ 0 w 20"/>
              <a:gd name="T1" fmla="*/ 24 h 54"/>
              <a:gd name="T2" fmla="*/ 0 w 20"/>
              <a:gd name="T3" fmla="*/ 24 h 54"/>
              <a:gd name="T4" fmla="*/ 3 w 20"/>
              <a:gd name="T5" fmla="*/ 17 h 54"/>
              <a:gd name="T6" fmla="*/ 6 w 20"/>
              <a:gd name="T7" fmla="*/ 14 h 54"/>
              <a:gd name="T8" fmla="*/ 10 w 20"/>
              <a:gd name="T9" fmla="*/ 7 h 54"/>
              <a:gd name="T10" fmla="*/ 13 w 20"/>
              <a:gd name="T11" fmla="*/ 0 h 54"/>
              <a:gd name="T12" fmla="*/ 13 w 20"/>
              <a:gd name="T13" fmla="*/ 0 h 54"/>
              <a:gd name="T14" fmla="*/ 20 w 20"/>
              <a:gd name="T15" fmla="*/ 10 h 54"/>
              <a:gd name="T16" fmla="*/ 20 w 20"/>
              <a:gd name="T17" fmla="*/ 20 h 54"/>
              <a:gd name="T18" fmla="*/ 13 w 20"/>
              <a:gd name="T19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54">
                <a:moveTo>
                  <a:pt x="0" y="24"/>
                </a:moveTo>
                <a:lnTo>
                  <a:pt x="0" y="24"/>
                </a:lnTo>
                <a:lnTo>
                  <a:pt x="3" y="17"/>
                </a:lnTo>
                <a:lnTo>
                  <a:pt x="6" y="14"/>
                </a:lnTo>
                <a:lnTo>
                  <a:pt x="10" y="7"/>
                </a:lnTo>
                <a:lnTo>
                  <a:pt x="13" y="0"/>
                </a:lnTo>
                <a:lnTo>
                  <a:pt x="13" y="0"/>
                </a:lnTo>
                <a:lnTo>
                  <a:pt x="20" y="10"/>
                </a:lnTo>
                <a:lnTo>
                  <a:pt x="20" y="20"/>
                </a:lnTo>
                <a:lnTo>
                  <a:pt x="13" y="54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7" name="Freeform 39"/>
          <p:cNvSpPr>
            <a:spLocks/>
          </p:cNvSpPr>
          <p:nvPr/>
        </p:nvSpPr>
        <p:spPr bwMode="auto">
          <a:xfrm>
            <a:off x="5186363" y="4205288"/>
            <a:ext cx="1587" cy="95250"/>
          </a:xfrm>
          <a:custGeom>
            <a:avLst/>
            <a:gdLst>
              <a:gd name="T0" fmla="*/ 0 h 60"/>
              <a:gd name="T1" fmla="*/ 0 h 60"/>
              <a:gd name="T2" fmla="*/ 30 h 60"/>
              <a:gd name="T3" fmla="*/ 60 h 6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60">
                <a:moveTo>
                  <a:pt x="0" y="0"/>
                </a:moveTo>
                <a:lnTo>
                  <a:pt x="0" y="0"/>
                </a:lnTo>
                <a:lnTo>
                  <a:pt x="0" y="30"/>
                </a:lnTo>
                <a:lnTo>
                  <a:pt x="0" y="6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8" name="Line 40"/>
          <p:cNvSpPr>
            <a:spLocks noChangeShapeType="1"/>
          </p:cNvSpPr>
          <p:nvPr/>
        </p:nvSpPr>
        <p:spPr bwMode="auto">
          <a:xfrm>
            <a:off x="4432300" y="3051175"/>
            <a:ext cx="52388" cy="1063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9" name="Line 41"/>
          <p:cNvSpPr>
            <a:spLocks noChangeShapeType="1"/>
          </p:cNvSpPr>
          <p:nvPr/>
        </p:nvSpPr>
        <p:spPr bwMode="auto">
          <a:xfrm flipH="1">
            <a:off x="5470525" y="3051175"/>
            <a:ext cx="47625" cy="1063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0" name="Freeform 42"/>
          <p:cNvSpPr>
            <a:spLocks/>
          </p:cNvSpPr>
          <p:nvPr/>
        </p:nvSpPr>
        <p:spPr bwMode="auto">
          <a:xfrm>
            <a:off x="4622800" y="4484688"/>
            <a:ext cx="20638" cy="57150"/>
          </a:xfrm>
          <a:custGeom>
            <a:avLst/>
            <a:gdLst>
              <a:gd name="T0" fmla="*/ 0 w 13"/>
              <a:gd name="T1" fmla="*/ 36 h 36"/>
              <a:gd name="T2" fmla="*/ 0 w 13"/>
              <a:gd name="T3" fmla="*/ 36 h 36"/>
              <a:gd name="T4" fmla="*/ 0 w 13"/>
              <a:gd name="T5" fmla="*/ 26 h 36"/>
              <a:gd name="T6" fmla="*/ 3 w 13"/>
              <a:gd name="T7" fmla="*/ 20 h 36"/>
              <a:gd name="T8" fmla="*/ 10 w 13"/>
              <a:gd name="T9" fmla="*/ 13 h 36"/>
              <a:gd name="T10" fmla="*/ 13 w 13"/>
              <a:gd name="T1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36">
                <a:moveTo>
                  <a:pt x="0" y="36"/>
                </a:moveTo>
                <a:lnTo>
                  <a:pt x="0" y="36"/>
                </a:lnTo>
                <a:lnTo>
                  <a:pt x="0" y="26"/>
                </a:lnTo>
                <a:lnTo>
                  <a:pt x="3" y="20"/>
                </a:lnTo>
                <a:lnTo>
                  <a:pt x="10" y="13"/>
                </a:lnTo>
                <a:lnTo>
                  <a:pt x="13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1" name="Freeform 43"/>
          <p:cNvSpPr>
            <a:spLocks/>
          </p:cNvSpPr>
          <p:nvPr/>
        </p:nvSpPr>
        <p:spPr bwMode="auto">
          <a:xfrm>
            <a:off x="4600575" y="4484688"/>
            <a:ext cx="15875" cy="41275"/>
          </a:xfrm>
          <a:custGeom>
            <a:avLst/>
            <a:gdLst>
              <a:gd name="T0" fmla="*/ 0 w 10"/>
              <a:gd name="T1" fmla="*/ 26 h 26"/>
              <a:gd name="T2" fmla="*/ 0 w 10"/>
              <a:gd name="T3" fmla="*/ 26 h 26"/>
              <a:gd name="T4" fmla="*/ 0 w 10"/>
              <a:gd name="T5" fmla="*/ 16 h 26"/>
              <a:gd name="T6" fmla="*/ 4 w 10"/>
              <a:gd name="T7" fmla="*/ 13 h 26"/>
              <a:gd name="T8" fmla="*/ 10 w 10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26">
                <a:moveTo>
                  <a:pt x="0" y="26"/>
                </a:moveTo>
                <a:lnTo>
                  <a:pt x="0" y="26"/>
                </a:lnTo>
                <a:lnTo>
                  <a:pt x="0" y="16"/>
                </a:lnTo>
                <a:lnTo>
                  <a:pt x="4" y="13"/>
                </a:lnTo>
                <a:lnTo>
                  <a:pt x="1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2" name="Freeform 44"/>
          <p:cNvSpPr>
            <a:spLocks/>
          </p:cNvSpPr>
          <p:nvPr/>
        </p:nvSpPr>
        <p:spPr bwMode="auto">
          <a:xfrm>
            <a:off x="4586288" y="4473575"/>
            <a:ext cx="14287" cy="31750"/>
          </a:xfrm>
          <a:custGeom>
            <a:avLst/>
            <a:gdLst>
              <a:gd name="T0" fmla="*/ 0 w 9"/>
              <a:gd name="T1" fmla="*/ 20 h 20"/>
              <a:gd name="T2" fmla="*/ 0 w 9"/>
              <a:gd name="T3" fmla="*/ 20 h 20"/>
              <a:gd name="T4" fmla="*/ 0 w 9"/>
              <a:gd name="T5" fmla="*/ 13 h 20"/>
              <a:gd name="T6" fmla="*/ 3 w 9"/>
              <a:gd name="T7" fmla="*/ 10 h 20"/>
              <a:gd name="T8" fmla="*/ 9 w 9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20">
                <a:moveTo>
                  <a:pt x="0" y="20"/>
                </a:moveTo>
                <a:lnTo>
                  <a:pt x="0" y="20"/>
                </a:lnTo>
                <a:lnTo>
                  <a:pt x="0" y="13"/>
                </a:lnTo>
                <a:lnTo>
                  <a:pt x="3" y="10"/>
                </a:lnTo>
                <a:lnTo>
                  <a:pt x="9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3" name="Freeform 45"/>
          <p:cNvSpPr>
            <a:spLocks/>
          </p:cNvSpPr>
          <p:nvPr/>
        </p:nvSpPr>
        <p:spPr bwMode="auto">
          <a:xfrm>
            <a:off x="4575175" y="4462463"/>
            <a:ext cx="11113" cy="15875"/>
          </a:xfrm>
          <a:custGeom>
            <a:avLst/>
            <a:gdLst>
              <a:gd name="T0" fmla="*/ 0 w 7"/>
              <a:gd name="T1" fmla="*/ 10 h 10"/>
              <a:gd name="T2" fmla="*/ 0 w 7"/>
              <a:gd name="T3" fmla="*/ 10 h 10"/>
              <a:gd name="T4" fmla="*/ 0 w 7"/>
              <a:gd name="T5" fmla="*/ 4 h 10"/>
              <a:gd name="T6" fmla="*/ 7 w 7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0">
                <a:moveTo>
                  <a:pt x="0" y="10"/>
                </a:moveTo>
                <a:lnTo>
                  <a:pt x="0" y="10"/>
                </a:lnTo>
                <a:lnTo>
                  <a:pt x="0" y="4"/>
                </a:lnTo>
                <a:lnTo>
                  <a:pt x="7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4" name="Freeform 46"/>
          <p:cNvSpPr>
            <a:spLocks/>
          </p:cNvSpPr>
          <p:nvPr/>
        </p:nvSpPr>
        <p:spPr bwMode="auto">
          <a:xfrm>
            <a:off x="5307013" y="4484688"/>
            <a:ext cx="26987" cy="57150"/>
          </a:xfrm>
          <a:custGeom>
            <a:avLst/>
            <a:gdLst>
              <a:gd name="T0" fmla="*/ 17 w 17"/>
              <a:gd name="T1" fmla="*/ 36 h 36"/>
              <a:gd name="T2" fmla="*/ 17 w 17"/>
              <a:gd name="T3" fmla="*/ 36 h 36"/>
              <a:gd name="T4" fmla="*/ 17 w 17"/>
              <a:gd name="T5" fmla="*/ 26 h 36"/>
              <a:gd name="T6" fmla="*/ 13 w 17"/>
              <a:gd name="T7" fmla="*/ 20 h 36"/>
              <a:gd name="T8" fmla="*/ 7 w 17"/>
              <a:gd name="T9" fmla="*/ 13 h 36"/>
              <a:gd name="T10" fmla="*/ 0 w 17"/>
              <a:gd name="T1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36">
                <a:moveTo>
                  <a:pt x="17" y="36"/>
                </a:moveTo>
                <a:lnTo>
                  <a:pt x="17" y="36"/>
                </a:lnTo>
                <a:lnTo>
                  <a:pt x="17" y="26"/>
                </a:lnTo>
                <a:lnTo>
                  <a:pt x="13" y="20"/>
                </a:lnTo>
                <a:lnTo>
                  <a:pt x="7" y="13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5" name="Freeform 47"/>
          <p:cNvSpPr>
            <a:spLocks/>
          </p:cNvSpPr>
          <p:nvPr/>
        </p:nvSpPr>
        <p:spPr bwMode="auto">
          <a:xfrm>
            <a:off x="5334000" y="4484688"/>
            <a:ext cx="20638" cy="41275"/>
          </a:xfrm>
          <a:custGeom>
            <a:avLst/>
            <a:gdLst>
              <a:gd name="T0" fmla="*/ 10 w 13"/>
              <a:gd name="T1" fmla="*/ 26 h 26"/>
              <a:gd name="T2" fmla="*/ 10 w 13"/>
              <a:gd name="T3" fmla="*/ 26 h 26"/>
              <a:gd name="T4" fmla="*/ 13 w 13"/>
              <a:gd name="T5" fmla="*/ 16 h 26"/>
              <a:gd name="T6" fmla="*/ 10 w 13"/>
              <a:gd name="T7" fmla="*/ 13 h 26"/>
              <a:gd name="T8" fmla="*/ 0 w 13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26">
                <a:moveTo>
                  <a:pt x="10" y="26"/>
                </a:moveTo>
                <a:lnTo>
                  <a:pt x="10" y="26"/>
                </a:lnTo>
                <a:lnTo>
                  <a:pt x="13" y="16"/>
                </a:lnTo>
                <a:lnTo>
                  <a:pt x="10" y="13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6" name="Freeform 48"/>
          <p:cNvSpPr>
            <a:spLocks/>
          </p:cNvSpPr>
          <p:nvPr/>
        </p:nvSpPr>
        <p:spPr bwMode="auto">
          <a:xfrm>
            <a:off x="5354638" y="4473575"/>
            <a:ext cx="9525" cy="31750"/>
          </a:xfrm>
          <a:custGeom>
            <a:avLst/>
            <a:gdLst>
              <a:gd name="T0" fmla="*/ 6 w 6"/>
              <a:gd name="T1" fmla="*/ 20 h 20"/>
              <a:gd name="T2" fmla="*/ 6 w 6"/>
              <a:gd name="T3" fmla="*/ 20 h 20"/>
              <a:gd name="T4" fmla="*/ 6 w 6"/>
              <a:gd name="T5" fmla="*/ 13 h 20"/>
              <a:gd name="T6" fmla="*/ 6 w 6"/>
              <a:gd name="T7" fmla="*/ 10 h 20"/>
              <a:gd name="T8" fmla="*/ 0 w 6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20">
                <a:moveTo>
                  <a:pt x="6" y="20"/>
                </a:moveTo>
                <a:lnTo>
                  <a:pt x="6" y="20"/>
                </a:lnTo>
                <a:lnTo>
                  <a:pt x="6" y="13"/>
                </a:lnTo>
                <a:lnTo>
                  <a:pt x="6" y="10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7" name="Freeform 49"/>
          <p:cNvSpPr>
            <a:spLocks/>
          </p:cNvSpPr>
          <p:nvPr/>
        </p:nvSpPr>
        <p:spPr bwMode="auto">
          <a:xfrm>
            <a:off x="5370513" y="4462463"/>
            <a:ext cx="9525" cy="15875"/>
          </a:xfrm>
          <a:custGeom>
            <a:avLst/>
            <a:gdLst>
              <a:gd name="T0" fmla="*/ 6 w 6"/>
              <a:gd name="T1" fmla="*/ 10 h 10"/>
              <a:gd name="T2" fmla="*/ 6 w 6"/>
              <a:gd name="T3" fmla="*/ 10 h 10"/>
              <a:gd name="T4" fmla="*/ 3 w 6"/>
              <a:gd name="T5" fmla="*/ 4 h 10"/>
              <a:gd name="T6" fmla="*/ 0 w 6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0">
                <a:moveTo>
                  <a:pt x="6" y="10"/>
                </a:moveTo>
                <a:lnTo>
                  <a:pt x="6" y="10"/>
                </a:lnTo>
                <a:lnTo>
                  <a:pt x="3" y="4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8" name="Freeform 50"/>
          <p:cNvSpPr>
            <a:spLocks/>
          </p:cNvSpPr>
          <p:nvPr/>
        </p:nvSpPr>
        <p:spPr bwMode="auto">
          <a:xfrm>
            <a:off x="4895850" y="1328738"/>
            <a:ext cx="52388" cy="15875"/>
          </a:xfrm>
          <a:custGeom>
            <a:avLst/>
            <a:gdLst>
              <a:gd name="T0" fmla="*/ 17 w 33"/>
              <a:gd name="T1" fmla="*/ 10 h 10"/>
              <a:gd name="T2" fmla="*/ 17 w 33"/>
              <a:gd name="T3" fmla="*/ 10 h 10"/>
              <a:gd name="T4" fmla="*/ 27 w 33"/>
              <a:gd name="T5" fmla="*/ 10 h 10"/>
              <a:gd name="T6" fmla="*/ 33 w 33"/>
              <a:gd name="T7" fmla="*/ 4 h 10"/>
              <a:gd name="T8" fmla="*/ 33 w 33"/>
              <a:gd name="T9" fmla="*/ 4 h 10"/>
              <a:gd name="T10" fmla="*/ 27 w 33"/>
              <a:gd name="T11" fmla="*/ 0 h 10"/>
              <a:gd name="T12" fmla="*/ 17 w 33"/>
              <a:gd name="T13" fmla="*/ 0 h 10"/>
              <a:gd name="T14" fmla="*/ 17 w 33"/>
              <a:gd name="T15" fmla="*/ 0 h 10"/>
              <a:gd name="T16" fmla="*/ 7 w 33"/>
              <a:gd name="T17" fmla="*/ 0 h 10"/>
              <a:gd name="T18" fmla="*/ 0 w 33"/>
              <a:gd name="T19" fmla="*/ 4 h 10"/>
              <a:gd name="T20" fmla="*/ 0 w 33"/>
              <a:gd name="T21" fmla="*/ 4 h 10"/>
              <a:gd name="T22" fmla="*/ 7 w 33"/>
              <a:gd name="T23" fmla="*/ 10 h 10"/>
              <a:gd name="T24" fmla="*/ 17 w 33"/>
              <a:gd name="T25" fmla="*/ 10 h 10"/>
              <a:gd name="T26" fmla="*/ 17 w 33"/>
              <a:gd name="T2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" h="10">
                <a:moveTo>
                  <a:pt x="17" y="10"/>
                </a:moveTo>
                <a:lnTo>
                  <a:pt x="17" y="10"/>
                </a:lnTo>
                <a:lnTo>
                  <a:pt x="27" y="10"/>
                </a:lnTo>
                <a:lnTo>
                  <a:pt x="33" y="4"/>
                </a:lnTo>
                <a:lnTo>
                  <a:pt x="33" y="4"/>
                </a:lnTo>
                <a:lnTo>
                  <a:pt x="27" y="0"/>
                </a:lnTo>
                <a:lnTo>
                  <a:pt x="17" y="0"/>
                </a:lnTo>
                <a:lnTo>
                  <a:pt x="17" y="0"/>
                </a:lnTo>
                <a:lnTo>
                  <a:pt x="7" y="0"/>
                </a:lnTo>
                <a:lnTo>
                  <a:pt x="0" y="4"/>
                </a:lnTo>
                <a:lnTo>
                  <a:pt x="0" y="4"/>
                </a:lnTo>
                <a:lnTo>
                  <a:pt x="7" y="10"/>
                </a:lnTo>
                <a:lnTo>
                  <a:pt x="17" y="10"/>
                </a:lnTo>
                <a:lnTo>
                  <a:pt x="17" y="10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9" name="Freeform 51"/>
          <p:cNvSpPr>
            <a:spLocks/>
          </p:cNvSpPr>
          <p:nvPr/>
        </p:nvSpPr>
        <p:spPr bwMode="auto">
          <a:xfrm>
            <a:off x="5002213" y="1328738"/>
            <a:ext cx="52387" cy="15875"/>
          </a:xfrm>
          <a:custGeom>
            <a:avLst/>
            <a:gdLst>
              <a:gd name="T0" fmla="*/ 16 w 33"/>
              <a:gd name="T1" fmla="*/ 10 h 10"/>
              <a:gd name="T2" fmla="*/ 16 w 33"/>
              <a:gd name="T3" fmla="*/ 10 h 10"/>
              <a:gd name="T4" fmla="*/ 26 w 33"/>
              <a:gd name="T5" fmla="*/ 10 h 10"/>
              <a:gd name="T6" fmla="*/ 33 w 33"/>
              <a:gd name="T7" fmla="*/ 4 h 10"/>
              <a:gd name="T8" fmla="*/ 33 w 33"/>
              <a:gd name="T9" fmla="*/ 4 h 10"/>
              <a:gd name="T10" fmla="*/ 26 w 33"/>
              <a:gd name="T11" fmla="*/ 0 h 10"/>
              <a:gd name="T12" fmla="*/ 16 w 33"/>
              <a:gd name="T13" fmla="*/ 0 h 10"/>
              <a:gd name="T14" fmla="*/ 16 w 33"/>
              <a:gd name="T15" fmla="*/ 0 h 10"/>
              <a:gd name="T16" fmla="*/ 6 w 33"/>
              <a:gd name="T17" fmla="*/ 0 h 10"/>
              <a:gd name="T18" fmla="*/ 0 w 33"/>
              <a:gd name="T19" fmla="*/ 4 h 10"/>
              <a:gd name="T20" fmla="*/ 0 w 33"/>
              <a:gd name="T21" fmla="*/ 4 h 10"/>
              <a:gd name="T22" fmla="*/ 6 w 33"/>
              <a:gd name="T23" fmla="*/ 10 h 10"/>
              <a:gd name="T24" fmla="*/ 16 w 33"/>
              <a:gd name="T25" fmla="*/ 10 h 10"/>
              <a:gd name="T26" fmla="*/ 16 w 33"/>
              <a:gd name="T2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" h="10">
                <a:moveTo>
                  <a:pt x="16" y="10"/>
                </a:moveTo>
                <a:lnTo>
                  <a:pt x="16" y="10"/>
                </a:lnTo>
                <a:lnTo>
                  <a:pt x="26" y="10"/>
                </a:lnTo>
                <a:lnTo>
                  <a:pt x="33" y="4"/>
                </a:lnTo>
                <a:lnTo>
                  <a:pt x="33" y="4"/>
                </a:lnTo>
                <a:lnTo>
                  <a:pt x="26" y="0"/>
                </a:lnTo>
                <a:lnTo>
                  <a:pt x="16" y="0"/>
                </a:lnTo>
                <a:lnTo>
                  <a:pt x="16" y="0"/>
                </a:lnTo>
                <a:lnTo>
                  <a:pt x="6" y="0"/>
                </a:lnTo>
                <a:lnTo>
                  <a:pt x="0" y="4"/>
                </a:lnTo>
                <a:lnTo>
                  <a:pt x="0" y="4"/>
                </a:lnTo>
                <a:lnTo>
                  <a:pt x="6" y="10"/>
                </a:lnTo>
                <a:lnTo>
                  <a:pt x="16" y="10"/>
                </a:lnTo>
                <a:lnTo>
                  <a:pt x="16" y="10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20" name="Freeform 52"/>
          <p:cNvSpPr>
            <a:spLocks/>
          </p:cNvSpPr>
          <p:nvPr/>
        </p:nvSpPr>
        <p:spPr bwMode="auto">
          <a:xfrm>
            <a:off x="4922838" y="1471613"/>
            <a:ext cx="109537" cy="11112"/>
          </a:xfrm>
          <a:custGeom>
            <a:avLst/>
            <a:gdLst>
              <a:gd name="T0" fmla="*/ 0 w 69"/>
              <a:gd name="T1" fmla="*/ 0 h 7"/>
              <a:gd name="T2" fmla="*/ 0 w 69"/>
              <a:gd name="T3" fmla="*/ 0 h 7"/>
              <a:gd name="T4" fmla="*/ 16 w 69"/>
              <a:gd name="T5" fmla="*/ 3 h 7"/>
              <a:gd name="T6" fmla="*/ 36 w 69"/>
              <a:gd name="T7" fmla="*/ 7 h 7"/>
              <a:gd name="T8" fmla="*/ 56 w 69"/>
              <a:gd name="T9" fmla="*/ 3 h 7"/>
              <a:gd name="T10" fmla="*/ 69 w 69"/>
              <a:gd name="T1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" h="7">
                <a:moveTo>
                  <a:pt x="0" y="0"/>
                </a:moveTo>
                <a:lnTo>
                  <a:pt x="0" y="0"/>
                </a:lnTo>
                <a:lnTo>
                  <a:pt x="16" y="3"/>
                </a:lnTo>
                <a:lnTo>
                  <a:pt x="36" y="7"/>
                </a:lnTo>
                <a:lnTo>
                  <a:pt x="56" y="3"/>
                </a:lnTo>
                <a:lnTo>
                  <a:pt x="69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21" name="Freeform 53"/>
          <p:cNvSpPr>
            <a:spLocks/>
          </p:cNvSpPr>
          <p:nvPr/>
        </p:nvSpPr>
        <p:spPr bwMode="auto">
          <a:xfrm>
            <a:off x="4948238" y="1408113"/>
            <a:ext cx="58737" cy="26987"/>
          </a:xfrm>
          <a:custGeom>
            <a:avLst/>
            <a:gdLst>
              <a:gd name="T0" fmla="*/ 4 w 37"/>
              <a:gd name="T1" fmla="*/ 0 h 17"/>
              <a:gd name="T2" fmla="*/ 4 w 37"/>
              <a:gd name="T3" fmla="*/ 0 h 17"/>
              <a:gd name="T4" fmla="*/ 0 w 37"/>
              <a:gd name="T5" fmla="*/ 4 h 17"/>
              <a:gd name="T6" fmla="*/ 4 w 37"/>
              <a:gd name="T7" fmla="*/ 7 h 17"/>
              <a:gd name="T8" fmla="*/ 14 w 37"/>
              <a:gd name="T9" fmla="*/ 13 h 17"/>
              <a:gd name="T10" fmla="*/ 14 w 37"/>
              <a:gd name="T11" fmla="*/ 13 h 17"/>
              <a:gd name="T12" fmla="*/ 20 w 37"/>
              <a:gd name="T13" fmla="*/ 17 h 17"/>
              <a:gd name="T14" fmla="*/ 24 w 37"/>
              <a:gd name="T15" fmla="*/ 13 h 17"/>
              <a:gd name="T16" fmla="*/ 24 w 37"/>
              <a:gd name="T17" fmla="*/ 13 h 17"/>
              <a:gd name="T18" fmla="*/ 34 w 37"/>
              <a:gd name="T19" fmla="*/ 7 h 17"/>
              <a:gd name="T20" fmla="*/ 37 w 37"/>
              <a:gd name="T21" fmla="*/ 4 h 17"/>
              <a:gd name="T22" fmla="*/ 34 w 37"/>
              <a:gd name="T23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" h="17">
                <a:moveTo>
                  <a:pt x="4" y="0"/>
                </a:moveTo>
                <a:lnTo>
                  <a:pt x="4" y="0"/>
                </a:lnTo>
                <a:lnTo>
                  <a:pt x="0" y="4"/>
                </a:lnTo>
                <a:lnTo>
                  <a:pt x="4" y="7"/>
                </a:lnTo>
                <a:lnTo>
                  <a:pt x="14" y="13"/>
                </a:lnTo>
                <a:lnTo>
                  <a:pt x="14" y="13"/>
                </a:lnTo>
                <a:lnTo>
                  <a:pt x="20" y="17"/>
                </a:lnTo>
                <a:lnTo>
                  <a:pt x="24" y="13"/>
                </a:lnTo>
                <a:lnTo>
                  <a:pt x="24" y="13"/>
                </a:lnTo>
                <a:lnTo>
                  <a:pt x="34" y="7"/>
                </a:lnTo>
                <a:lnTo>
                  <a:pt x="37" y="4"/>
                </a:lnTo>
                <a:lnTo>
                  <a:pt x="34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22" name="Freeform 54"/>
          <p:cNvSpPr>
            <a:spLocks/>
          </p:cNvSpPr>
          <p:nvPr/>
        </p:nvSpPr>
        <p:spPr bwMode="auto">
          <a:xfrm>
            <a:off x="4886325" y="1298575"/>
            <a:ext cx="61913" cy="14288"/>
          </a:xfrm>
          <a:custGeom>
            <a:avLst/>
            <a:gdLst>
              <a:gd name="T0" fmla="*/ 0 w 39"/>
              <a:gd name="T1" fmla="*/ 9 h 9"/>
              <a:gd name="T2" fmla="*/ 0 w 39"/>
              <a:gd name="T3" fmla="*/ 9 h 9"/>
              <a:gd name="T4" fmla="*/ 6 w 39"/>
              <a:gd name="T5" fmla="*/ 3 h 9"/>
              <a:gd name="T6" fmla="*/ 16 w 39"/>
              <a:gd name="T7" fmla="*/ 0 h 9"/>
              <a:gd name="T8" fmla="*/ 26 w 39"/>
              <a:gd name="T9" fmla="*/ 3 h 9"/>
              <a:gd name="T10" fmla="*/ 39 w 39"/>
              <a:gd name="T11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9">
                <a:moveTo>
                  <a:pt x="0" y="9"/>
                </a:moveTo>
                <a:lnTo>
                  <a:pt x="0" y="9"/>
                </a:lnTo>
                <a:lnTo>
                  <a:pt x="6" y="3"/>
                </a:lnTo>
                <a:lnTo>
                  <a:pt x="16" y="0"/>
                </a:lnTo>
                <a:lnTo>
                  <a:pt x="26" y="3"/>
                </a:lnTo>
                <a:lnTo>
                  <a:pt x="39" y="6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23" name="Freeform 55"/>
          <p:cNvSpPr>
            <a:spLocks/>
          </p:cNvSpPr>
          <p:nvPr/>
        </p:nvSpPr>
        <p:spPr bwMode="auto">
          <a:xfrm>
            <a:off x="5002213" y="1298575"/>
            <a:ext cx="61912" cy="14288"/>
          </a:xfrm>
          <a:custGeom>
            <a:avLst/>
            <a:gdLst>
              <a:gd name="T0" fmla="*/ 39 w 39"/>
              <a:gd name="T1" fmla="*/ 9 h 9"/>
              <a:gd name="T2" fmla="*/ 39 w 39"/>
              <a:gd name="T3" fmla="*/ 9 h 9"/>
              <a:gd name="T4" fmla="*/ 33 w 39"/>
              <a:gd name="T5" fmla="*/ 3 h 9"/>
              <a:gd name="T6" fmla="*/ 23 w 39"/>
              <a:gd name="T7" fmla="*/ 0 h 9"/>
              <a:gd name="T8" fmla="*/ 13 w 39"/>
              <a:gd name="T9" fmla="*/ 3 h 9"/>
              <a:gd name="T10" fmla="*/ 0 w 39"/>
              <a:gd name="T11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9">
                <a:moveTo>
                  <a:pt x="39" y="9"/>
                </a:moveTo>
                <a:lnTo>
                  <a:pt x="39" y="9"/>
                </a:lnTo>
                <a:lnTo>
                  <a:pt x="33" y="3"/>
                </a:lnTo>
                <a:lnTo>
                  <a:pt x="23" y="0"/>
                </a:lnTo>
                <a:lnTo>
                  <a:pt x="13" y="3"/>
                </a:lnTo>
                <a:lnTo>
                  <a:pt x="0" y="6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24" name="Freeform 56"/>
          <p:cNvSpPr>
            <a:spLocks/>
          </p:cNvSpPr>
          <p:nvPr/>
        </p:nvSpPr>
        <p:spPr bwMode="auto">
          <a:xfrm>
            <a:off x="5438775" y="2498725"/>
            <a:ext cx="73025" cy="73025"/>
          </a:xfrm>
          <a:custGeom>
            <a:avLst/>
            <a:gdLst>
              <a:gd name="T0" fmla="*/ 23 w 46"/>
              <a:gd name="T1" fmla="*/ 46 h 46"/>
              <a:gd name="T2" fmla="*/ 23 w 46"/>
              <a:gd name="T3" fmla="*/ 46 h 46"/>
              <a:gd name="T4" fmla="*/ 33 w 46"/>
              <a:gd name="T5" fmla="*/ 43 h 46"/>
              <a:gd name="T6" fmla="*/ 40 w 46"/>
              <a:gd name="T7" fmla="*/ 40 h 46"/>
              <a:gd name="T8" fmla="*/ 46 w 46"/>
              <a:gd name="T9" fmla="*/ 30 h 46"/>
              <a:gd name="T10" fmla="*/ 46 w 46"/>
              <a:gd name="T11" fmla="*/ 23 h 46"/>
              <a:gd name="T12" fmla="*/ 46 w 46"/>
              <a:gd name="T13" fmla="*/ 23 h 46"/>
              <a:gd name="T14" fmla="*/ 46 w 46"/>
              <a:gd name="T15" fmla="*/ 13 h 46"/>
              <a:gd name="T16" fmla="*/ 40 w 46"/>
              <a:gd name="T17" fmla="*/ 7 h 46"/>
              <a:gd name="T18" fmla="*/ 33 w 46"/>
              <a:gd name="T19" fmla="*/ 0 h 46"/>
              <a:gd name="T20" fmla="*/ 23 w 46"/>
              <a:gd name="T21" fmla="*/ 0 h 46"/>
              <a:gd name="T22" fmla="*/ 23 w 46"/>
              <a:gd name="T23" fmla="*/ 0 h 46"/>
              <a:gd name="T24" fmla="*/ 13 w 46"/>
              <a:gd name="T25" fmla="*/ 0 h 46"/>
              <a:gd name="T26" fmla="*/ 7 w 46"/>
              <a:gd name="T27" fmla="*/ 7 h 46"/>
              <a:gd name="T28" fmla="*/ 3 w 46"/>
              <a:gd name="T29" fmla="*/ 13 h 46"/>
              <a:gd name="T30" fmla="*/ 0 w 46"/>
              <a:gd name="T31" fmla="*/ 23 h 46"/>
              <a:gd name="T32" fmla="*/ 0 w 46"/>
              <a:gd name="T33" fmla="*/ 23 h 46"/>
              <a:gd name="T34" fmla="*/ 3 w 46"/>
              <a:gd name="T35" fmla="*/ 30 h 46"/>
              <a:gd name="T36" fmla="*/ 7 w 46"/>
              <a:gd name="T37" fmla="*/ 40 h 46"/>
              <a:gd name="T38" fmla="*/ 13 w 46"/>
              <a:gd name="T39" fmla="*/ 43 h 46"/>
              <a:gd name="T40" fmla="*/ 23 w 46"/>
              <a:gd name="T41" fmla="*/ 46 h 46"/>
              <a:gd name="T42" fmla="*/ 23 w 46"/>
              <a:gd name="T4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" h="46">
                <a:moveTo>
                  <a:pt x="23" y="46"/>
                </a:moveTo>
                <a:lnTo>
                  <a:pt x="23" y="46"/>
                </a:lnTo>
                <a:lnTo>
                  <a:pt x="33" y="43"/>
                </a:lnTo>
                <a:lnTo>
                  <a:pt x="40" y="40"/>
                </a:lnTo>
                <a:lnTo>
                  <a:pt x="46" y="30"/>
                </a:lnTo>
                <a:lnTo>
                  <a:pt x="46" y="23"/>
                </a:lnTo>
                <a:lnTo>
                  <a:pt x="46" y="23"/>
                </a:lnTo>
                <a:lnTo>
                  <a:pt x="46" y="13"/>
                </a:lnTo>
                <a:lnTo>
                  <a:pt x="40" y="7"/>
                </a:lnTo>
                <a:lnTo>
                  <a:pt x="33" y="0"/>
                </a:lnTo>
                <a:lnTo>
                  <a:pt x="23" y="0"/>
                </a:lnTo>
                <a:lnTo>
                  <a:pt x="23" y="0"/>
                </a:lnTo>
                <a:lnTo>
                  <a:pt x="13" y="0"/>
                </a:lnTo>
                <a:lnTo>
                  <a:pt x="7" y="7"/>
                </a:lnTo>
                <a:lnTo>
                  <a:pt x="3" y="13"/>
                </a:lnTo>
                <a:lnTo>
                  <a:pt x="0" y="23"/>
                </a:lnTo>
                <a:lnTo>
                  <a:pt x="0" y="23"/>
                </a:lnTo>
                <a:lnTo>
                  <a:pt x="3" y="30"/>
                </a:lnTo>
                <a:lnTo>
                  <a:pt x="7" y="40"/>
                </a:lnTo>
                <a:lnTo>
                  <a:pt x="13" y="43"/>
                </a:lnTo>
                <a:lnTo>
                  <a:pt x="23" y="46"/>
                </a:lnTo>
                <a:lnTo>
                  <a:pt x="23" y="46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25" name="Line 57"/>
          <p:cNvSpPr>
            <a:spLocks noChangeShapeType="1"/>
          </p:cNvSpPr>
          <p:nvPr/>
        </p:nvSpPr>
        <p:spPr bwMode="auto">
          <a:xfrm>
            <a:off x="5475288" y="2535238"/>
            <a:ext cx="1587" cy="1587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26" name="Freeform 58"/>
          <p:cNvSpPr>
            <a:spLocks/>
          </p:cNvSpPr>
          <p:nvPr/>
        </p:nvSpPr>
        <p:spPr bwMode="auto">
          <a:xfrm>
            <a:off x="4438650" y="2493963"/>
            <a:ext cx="73025" cy="73025"/>
          </a:xfrm>
          <a:custGeom>
            <a:avLst/>
            <a:gdLst>
              <a:gd name="T0" fmla="*/ 23 w 46"/>
              <a:gd name="T1" fmla="*/ 46 h 46"/>
              <a:gd name="T2" fmla="*/ 23 w 46"/>
              <a:gd name="T3" fmla="*/ 46 h 46"/>
              <a:gd name="T4" fmla="*/ 33 w 46"/>
              <a:gd name="T5" fmla="*/ 46 h 46"/>
              <a:gd name="T6" fmla="*/ 39 w 46"/>
              <a:gd name="T7" fmla="*/ 39 h 46"/>
              <a:gd name="T8" fmla="*/ 43 w 46"/>
              <a:gd name="T9" fmla="*/ 33 h 46"/>
              <a:gd name="T10" fmla="*/ 46 w 46"/>
              <a:gd name="T11" fmla="*/ 23 h 46"/>
              <a:gd name="T12" fmla="*/ 46 w 46"/>
              <a:gd name="T13" fmla="*/ 23 h 46"/>
              <a:gd name="T14" fmla="*/ 43 w 46"/>
              <a:gd name="T15" fmla="*/ 13 h 46"/>
              <a:gd name="T16" fmla="*/ 39 w 46"/>
              <a:gd name="T17" fmla="*/ 6 h 46"/>
              <a:gd name="T18" fmla="*/ 33 w 46"/>
              <a:gd name="T19" fmla="*/ 3 h 46"/>
              <a:gd name="T20" fmla="*/ 23 w 46"/>
              <a:gd name="T21" fmla="*/ 0 h 46"/>
              <a:gd name="T22" fmla="*/ 23 w 46"/>
              <a:gd name="T23" fmla="*/ 0 h 46"/>
              <a:gd name="T24" fmla="*/ 13 w 46"/>
              <a:gd name="T25" fmla="*/ 3 h 46"/>
              <a:gd name="T26" fmla="*/ 6 w 46"/>
              <a:gd name="T27" fmla="*/ 6 h 46"/>
              <a:gd name="T28" fmla="*/ 0 w 46"/>
              <a:gd name="T29" fmla="*/ 13 h 46"/>
              <a:gd name="T30" fmla="*/ 0 w 46"/>
              <a:gd name="T31" fmla="*/ 23 h 46"/>
              <a:gd name="T32" fmla="*/ 0 w 46"/>
              <a:gd name="T33" fmla="*/ 23 h 46"/>
              <a:gd name="T34" fmla="*/ 0 w 46"/>
              <a:gd name="T35" fmla="*/ 33 h 46"/>
              <a:gd name="T36" fmla="*/ 6 w 46"/>
              <a:gd name="T37" fmla="*/ 39 h 46"/>
              <a:gd name="T38" fmla="*/ 13 w 46"/>
              <a:gd name="T39" fmla="*/ 46 h 46"/>
              <a:gd name="T40" fmla="*/ 23 w 46"/>
              <a:gd name="T41" fmla="*/ 46 h 46"/>
              <a:gd name="T42" fmla="*/ 23 w 46"/>
              <a:gd name="T4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" h="46">
                <a:moveTo>
                  <a:pt x="23" y="46"/>
                </a:moveTo>
                <a:lnTo>
                  <a:pt x="23" y="46"/>
                </a:lnTo>
                <a:lnTo>
                  <a:pt x="33" y="46"/>
                </a:lnTo>
                <a:lnTo>
                  <a:pt x="39" y="39"/>
                </a:lnTo>
                <a:lnTo>
                  <a:pt x="43" y="33"/>
                </a:lnTo>
                <a:lnTo>
                  <a:pt x="46" y="23"/>
                </a:lnTo>
                <a:lnTo>
                  <a:pt x="46" y="23"/>
                </a:lnTo>
                <a:lnTo>
                  <a:pt x="43" y="13"/>
                </a:lnTo>
                <a:lnTo>
                  <a:pt x="39" y="6"/>
                </a:lnTo>
                <a:lnTo>
                  <a:pt x="33" y="3"/>
                </a:lnTo>
                <a:lnTo>
                  <a:pt x="23" y="0"/>
                </a:lnTo>
                <a:lnTo>
                  <a:pt x="23" y="0"/>
                </a:lnTo>
                <a:lnTo>
                  <a:pt x="13" y="3"/>
                </a:lnTo>
                <a:lnTo>
                  <a:pt x="6" y="6"/>
                </a:lnTo>
                <a:lnTo>
                  <a:pt x="0" y="13"/>
                </a:lnTo>
                <a:lnTo>
                  <a:pt x="0" y="23"/>
                </a:lnTo>
                <a:lnTo>
                  <a:pt x="0" y="23"/>
                </a:lnTo>
                <a:lnTo>
                  <a:pt x="0" y="33"/>
                </a:lnTo>
                <a:lnTo>
                  <a:pt x="6" y="39"/>
                </a:lnTo>
                <a:lnTo>
                  <a:pt x="13" y="46"/>
                </a:lnTo>
                <a:lnTo>
                  <a:pt x="23" y="46"/>
                </a:lnTo>
                <a:lnTo>
                  <a:pt x="23" y="46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27" name="Line 59"/>
          <p:cNvSpPr>
            <a:spLocks noChangeShapeType="1"/>
          </p:cNvSpPr>
          <p:nvPr/>
        </p:nvSpPr>
        <p:spPr bwMode="auto">
          <a:xfrm>
            <a:off x="4475163" y="2530475"/>
            <a:ext cx="1587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28" name="Freeform 60"/>
          <p:cNvSpPr>
            <a:spLocks/>
          </p:cNvSpPr>
          <p:nvPr/>
        </p:nvSpPr>
        <p:spPr bwMode="auto">
          <a:xfrm>
            <a:off x="4686300" y="4237038"/>
            <a:ext cx="73025" cy="73025"/>
          </a:xfrm>
          <a:custGeom>
            <a:avLst/>
            <a:gdLst>
              <a:gd name="T0" fmla="*/ 23 w 46"/>
              <a:gd name="T1" fmla="*/ 46 h 46"/>
              <a:gd name="T2" fmla="*/ 23 w 46"/>
              <a:gd name="T3" fmla="*/ 46 h 46"/>
              <a:gd name="T4" fmla="*/ 33 w 46"/>
              <a:gd name="T5" fmla="*/ 43 h 46"/>
              <a:gd name="T6" fmla="*/ 39 w 46"/>
              <a:gd name="T7" fmla="*/ 40 h 46"/>
              <a:gd name="T8" fmla="*/ 46 w 46"/>
              <a:gd name="T9" fmla="*/ 33 h 46"/>
              <a:gd name="T10" fmla="*/ 46 w 46"/>
              <a:gd name="T11" fmla="*/ 23 h 46"/>
              <a:gd name="T12" fmla="*/ 46 w 46"/>
              <a:gd name="T13" fmla="*/ 23 h 46"/>
              <a:gd name="T14" fmla="*/ 46 w 46"/>
              <a:gd name="T15" fmla="*/ 13 h 46"/>
              <a:gd name="T16" fmla="*/ 39 w 46"/>
              <a:gd name="T17" fmla="*/ 6 h 46"/>
              <a:gd name="T18" fmla="*/ 33 w 46"/>
              <a:gd name="T19" fmla="*/ 0 h 46"/>
              <a:gd name="T20" fmla="*/ 23 w 46"/>
              <a:gd name="T21" fmla="*/ 0 h 46"/>
              <a:gd name="T22" fmla="*/ 23 w 46"/>
              <a:gd name="T23" fmla="*/ 0 h 46"/>
              <a:gd name="T24" fmla="*/ 13 w 46"/>
              <a:gd name="T25" fmla="*/ 0 h 46"/>
              <a:gd name="T26" fmla="*/ 6 w 46"/>
              <a:gd name="T27" fmla="*/ 6 h 46"/>
              <a:gd name="T28" fmla="*/ 3 w 46"/>
              <a:gd name="T29" fmla="*/ 13 h 46"/>
              <a:gd name="T30" fmla="*/ 0 w 46"/>
              <a:gd name="T31" fmla="*/ 23 h 46"/>
              <a:gd name="T32" fmla="*/ 0 w 46"/>
              <a:gd name="T33" fmla="*/ 23 h 46"/>
              <a:gd name="T34" fmla="*/ 3 w 46"/>
              <a:gd name="T35" fmla="*/ 33 h 46"/>
              <a:gd name="T36" fmla="*/ 6 w 46"/>
              <a:gd name="T37" fmla="*/ 40 h 46"/>
              <a:gd name="T38" fmla="*/ 13 w 46"/>
              <a:gd name="T39" fmla="*/ 43 h 46"/>
              <a:gd name="T40" fmla="*/ 23 w 46"/>
              <a:gd name="T41" fmla="*/ 46 h 46"/>
              <a:gd name="T42" fmla="*/ 23 w 46"/>
              <a:gd name="T4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" h="46">
                <a:moveTo>
                  <a:pt x="23" y="46"/>
                </a:moveTo>
                <a:lnTo>
                  <a:pt x="23" y="46"/>
                </a:lnTo>
                <a:lnTo>
                  <a:pt x="33" y="43"/>
                </a:lnTo>
                <a:lnTo>
                  <a:pt x="39" y="40"/>
                </a:lnTo>
                <a:lnTo>
                  <a:pt x="46" y="33"/>
                </a:lnTo>
                <a:lnTo>
                  <a:pt x="46" y="23"/>
                </a:lnTo>
                <a:lnTo>
                  <a:pt x="46" y="23"/>
                </a:lnTo>
                <a:lnTo>
                  <a:pt x="46" y="13"/>
                </a:lnTo>
                <a:lnTo>
                  <a:pt x="39" y="6"/>
                </a:lnTo>
                <a:lnTo>
                  <a:pt x="33" y="0"/>
                </a:lnTo>
                <a:lnTo>
                  <a:pt x="23" y="0"/>
                </a:lnTo>
                <a:lnTo>
                  <a:pt x="23" y="0"/>
                </a:lnTo>
                <a:lnTo>
                  <a:pt x="13" y="0"/>
                </a:lnTo>
                <a:lnTo>
                  <a:pt x="6" y="6"/>
                </a:lnTo>
                <a:lnTo>
                  <a:pt x="3" y="13"/>
                </a:lnTo>
                <a:lnTo>
                  <a:pt x="0" y="23"/>
                </a:lnTo>
                <a:lnTo>
                  <a:pt x="0" y="23"/>
                </a:lnTo>
                <a:lnTo>
                  <a:pt x="3" y="33"/>
                </a:lnTo>
                <a:lnTo>
                  <a:pt x="6" y="40"/>
                </a:lnTo>
                <a:lnTo>
                  <a:pt x="13" y="43"/>
                </a:lnTo>
                <a:lnTo>
                  <a:pt x="23" y="46"/>
                </a:lnTo>
                <a:lnTo>
                  <a:pt x="23" y="46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29" name="Line 61"/>
          <p:cNvSpPr>
            <a:spLocks noChangeShapeType="1"/>
          </p:cNvSpPr>
          <p:nvPr/>
        </p:nvSpPr>
        <p:spPr bwMode="auto">
          <a:xfrm>
            <a:off x="4722813" y="4273550"/>
            <a:ext cx="1587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30" name="Freeform 62"/>
          <p:cNvSpPr>
            <a:spLocks/>
          </p:cNvSpPr>
          <p:nvPr/>
        </p:nvSpPr>
        <p:spPr bwMode="auto">
          <a:xfrm>
            <a:off x="7361238" y="2498725"/>
            <a:ext cx="73025" cy="73025"/>
          </a:xfrm>
          <a:custGeom>
            <a:avLst/>
            <a:gdLst>
              <a:gd name="T0" fmla="*/ 23 w 46"/>
              <a:gd name="T1" fmla="*/ 46 h 46"/>
              <a:gd name="T2" fmla="*/ 23 w 46"/>
              <a:gd name="T3" fmla="*/ 46 h 46"/>
              <a:gd name="T4" fmla="*/ 33 w 46"/>
              <a:gd name="T5" fmla="*/ 43 h 46"/>
              <a:gd name="T6" fmla="*/ 40 w 46"/>
              <a:gd name="T7" fmla="*/ 40 h 46"/>
              <a:gd name="T8" fmla="*/ 46 w 46"/>
              <a:gd name="T9" fmla="*/ 30 h 46"/>
              <a:gd name="T10" fmla="*/ 46 w 46"/>
              <a:gd name="T11" fmla="*/ 23 h 46"/>
              <a:gd name="T12" fmla="*/ 46 w 46"/>
              <a:gd name="T13" fmla="*/ 23 h 46"/>
              <a:gd name="T14" fmla="*/ 46 w 46"/>
              <a:gd name="T15" fmla="*/ 13 h 46"/>
              <a:gd name="T16" fmla="*/ 40 w 46"/>
              <a:gd name="T17" fmla="*/ 7 h 46"/>
              <a:gd name="T18" fmla="*/ 33 w 46"/>
              <a:gd name="T19" fmla="*/ 0 h 46"/>
              <a:gd name="T20" fmla="*/ 23 w 46"/>
              <a:gd name="T21" fmla="*/ 0 h 46"/>
              <a:gd name="T22" fmla="*/ 23 w 46"/>
              <a:gd name="T23" fmla="*/ 0 h 46"/>
              <a:gd name="T24" fmla="*/ 16 w 46"/>
              <a:gd name="T25" fmla="*/ 0 h 46"/>
              <a:gd name="T26" fmla="*/ 6 w 46"/>
              <a:gd name="T27" fmla="*/ 7 h 46"/>
              <a:gd name="T28" fmla="*/ 3 w 46"/>
              <a:gd name="T29" fmla="*/ 13 h 46"/>
              <a:gd name="T30" fmla="*/ 0 w 46"/>
              <a:gd name="T31" fmla="*/ 23 h 46"/>
              <a:gd name="T32" fmla="*/ 0 w 46"/>
              <a:gd name="T33" fmla="*/ 23 h 46"/>
              <a:gd name="T34" fmla="*/ 3 w 46"/>
              <a:gd name="T35" fmla="*/ 30 h 46"/>
              <a:gd name="T36" fmla="*/ 6 w 46"/>
              <a:gd name="T37" fmla="*/ 40 h 46"/>
              <a:gd name="T38" fmla="*/ 16 w 46"/>
              <a:gd name="T39" fmla="*/ 43 h 46"/>
              <a:gd name="T40" fmla="*/ 23 w 46"/>
              <a:gd name="T41" fmla="*/ 46 h 46"/>
              <a:gd name="T42" fmla="*/ 23 w 46"/>
              <a:gd name="T4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" h="46">
                <a:moveTo>
                  <a:pt x="23" y="46"/>
                </a:moveTo>
                <a:lnTo>
                  <a:pt x="23" y="46"/>
                </a:lnTo>
                <a:lnTo>
                  <a:pt x="33" y="43"/>
                </a:lnTo>
                <a:lnTo>
                  <a:pt x="40" y="40"/>
                </a:lnTo>
                <a:lnTo>
                  <a:pt x="46" y="30"/>
                </a:lnTo>
                <a:lnTo>
                  <a:pt x="46" y="23"/>
                </a:lnTo>
                <a:lnTo>
                  <a:pt x="46" y="23"/>
                </a:lnTo>
                <a:lnTo>
                  <a:pt x="46" y="13"/>
                </a:lnTo>
                <a:lnTo>
                  <a:pt x="40" y="7"/>
                </a:lnTo>
                <a:lnTo>
                  <a:pt x="33" y="0"/>
                </a:lnTo>
                <a:lnTo>
                  <a:pt x="23" y="0"/>
                </a:lnTo>
                <a:lnTo>
                  <a:pt x="23" y="0"/>
                </a:lnTo>
                <a:lnTo>
                  <a:pt x="16" y="0"/>
                </a:lnTo>
                <a:lnTo>
                  <a:pt x="6" y="7"/>
                </a:lnTo>
                <a:lnTo>
                  <a:pt x="3" y="13"/>
                </a:lnTo>
                <a:lnTo>
                  <a:pt x="0" y="23"/>
                </a:lnTo>
                <a:lnTo>
                  <a:pt x="0" y="23"/>
                </a:lnTo>
                <a:lnTo>
                  <a:pt x="3" y="30"/>
                </a:lnTo>
                <a:lnTo>
                  <a:pt x="6" y="40"/>
                </a:lnTo>
                <a:lnTo>
                  <a:pt x="16" y="43"/>
                </a:lnTo>
                <a:lnTo>
                  <a:pt x="23" y="46"/>
                </a:lnTo>
                <a:lnTo>
                  <a:pt x="23" y="46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31" name="Line 63"/>
          <p:cNvSpPr>
            <a:spLocks noChangeShapeType="1"/>
          </p:cNvSpPr>
          <p:nvPr/>
        </p:nvSpPr>
        <p:spPr bwMode="auto">
          <a:xfrm>
            <a:off x="7397750" y="2535238"/>
            <a:ext cx="1588" cy="1587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32" name="Freeform 64"/>
          <p:cNvSpPr>
            <a:spLocks/>
          </p:cNvSpPr>
          <p:nvPr/>
        </p:nvSpPr>
        <p:spPr bwMode="auto">
          <a:xfrm>
            <a:off x="6938963" y="3298825"/>
            <a:ext cx="74612" cy="74613"/>
          </a:xfrm>
          <a:custGeom>
            <a:avLst/>
            <a:gdLst>
              <a:gd name="T0" fmla="*/ 24 w 47"/>
              <a:gd name="T1" fmla="*/ 47 h 47"/>
              <a:gd name="T2" fmla="*/ 24 w 47"/>
              <a:gd name="T3" fmla="*/ 47 h 47"/>
              <a:gd name="T4" fmla="*/ 34 w 47"/>
              <a:gd name="T5" fmla="*/ 43 h 47"/>
              <a:gd name="T6" fmla="*/ 40 w 47"/>
              <a:gd name="T7" fmla="*/ 40 h 47"/>
              <a:gd name="T8" fmla="*/ 47 w 47"/>
              <a:gd name="T9" fmla="*/ 30 h 47"/>
              <a:gd name="T10" fmla="*/ 47 w 47"/>
              <a:gd name="T11" fmla="*/ 23 h 47"/>
              <a:gd name="T12" fmla="*/ 47 w 47"/>
              <a:gd name="T13" fmla="*/ 23 h 47"/>
              <a:gd name="T14" fmla="*/ 47 w 47"/>
              <a:gd name="T15" fmla="*/ 13 h 47"/>
              <a:gd name="T16" fmla="*/ 40 w 47"/>
              <a:gd name="T17" fmla="*/ 7 h 47"/>
              <a:gd name="T18" fmla="*/ 34 w 47"/>
              <a:gd name="T19" fmla="*/ 0 h 47"/>
              <a:gd name="T20" fmla="*/ 24 w 47"/>
              <a:gd name="T21" fmla="*/ 0 h 47"/>
              <a:gd name="T22" fmla="*/ 24 w 47"/>
              <a:gd name="T23" fmla="*/ 0 h 47"/>
              <a:gd name="T24" fmla="*/ 17 w 47"/>
              <a:gd name="T25" fmla="*/ 0 h 47"/>
              <a:gd name="T26" fmla="*/ 7 w 47"/>
              <a:gd name="T27" fmla="*/ 7 h 47"/>
              <a:gd name="T28" fmla="*/ 4 w 47"/>
              <a:gd name="T29" fmla="*/ 13 h 47"/>
              <a:gd name="T30" fmla="*/ 0 w 47"/>
              <a:gd name="T31" fmla="*/ 23 h 47"/>
              <a:gd name="T32" fmla="*/ 0 w 47"/>
              <a:gd name="T33" fmla="*/ 23 h 47"/>
              <a:gd name="T34" fmla="*/ 4 w 47"/>
              <a:gd name="T35" fmla="*/ 30 h 47"/>
              <a:gd name="T36" fmla="*/ 7 w 47"/>
              <a:gd name="T37" fmla="*/ 40 h 47"/>
              <a:gd name="T38" fmla="*/ 17 w 47"/>
              <a:gd name="T39" fmla="*/ 43 h 47"/>
              <a:gd name="T40" fmla="*/ 24 w 47"/>
              <a:gd name="T41" fmla="*/ 47 h 47"/>
              <a:gd name="T42" fmla="*/ 24 w 47"/>
              <a:gd name="T43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" h="47">
                <a:moveTo>
                  <a:pt x="24" y="47"/>
                </a:moveTo>
                <a:lnTo>
                  <a:pt x="24" y="47"/>
                </a:lnTo>
                <a:lnTo>
                  <a:pt x="34" y="43"/>
                </a:lnTo>
                <a:lnTo>
                  <a:pt x="40" y="40"/>
                </a:lnTo>
                <a:lnTo>
                  <a:pt x="47" y="30"/>
                </a:lnTo>
                <a:lnTo>
                  <a:pt x="47" y="23"/>
                </a:lnTo>
                <a:lnTo>
                  <a:pt x="47" y="23"/>
                </a:lnTo>
                <a:lnTo>
                  <a:pt x="47" y="13"/>
                </a:lnTo>
                <a:lnTo>
                  <a:pt x="40" y="7"/>
                </a:lnTo>
                <a:lnTo>
                  <a:pt x="34" y="0"/>
                </a:lnTo>
                <a:lnTo>
                  <a:pt x="24" y="0"/>
                </a:lnTo>
                <a:lnTo>
                  <a:pt x="24" y="0"/>
                </a:lnTo>
                <a:lnTo>
                  <a:pt x="17" y="0"/>
                </a:lnTo>
                <a:lnTo>
                  <a:pt x="7" y="7"/>
                </a:lnTo>
                <a:lnTo>
                  <a:pt x="4" y="13"/>
                </a:lnTo>
                <a:lnTo>
                  <a:pt x="0" y="23"/>
                </a:lnTo>
                <a:lnTo>
                  <a:pt x="0" y="23"/>
                </a:lnTo>
                <a:lnTo>
                  <a:pt x="4" y="30"/>
                </a:lnTo>
                <a:lnTo>
                  <a:pt x="7" y="40"/>
                </a:lnTo>
                <a:lnTo>
                  <a:pt x="17" y="43"/>
                </a:lnTo>
                <a:lnTo>
                  <a:pt x="24" y="47"/>
                </a:lnTo>
                <a:lnTo>
                  <a:pt x="24" y="47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33" name="Line 65"/>
          <p:cNvSpPr>
            <a:spLocks noChangeShapeType="1"/>
          </p:cNvSpPr>
          <p:nvPr/>
        </p:nvSpPr>
        <p:spPr bwMode="auto">
          <a:xfrm>
            <a:off x="6977063" y="3335338"/>
            <a:ext cx="1587" cy="1587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34" name="Freeform 66"/>
          <p:cNvSpPr>
            <a:spLocks/>
          </p:cNvSpPr>
          <p:nvPr/>
        </p:nvSpPr>
        <p:spPr bwMode="auto">
          <a:xfrm>
            <a:off x="6938963" y="4137025"/>
            <a:ext cx="74612" cy="73025"/>
          </a:xfrm>
          <a:custGeom>
            <a:avLst/>
            <a:gdLst>
              <a:gd name="T0" fmla="*/ 24 w 47"/>
              <a:gd name="T1" fmla="*/ 46 h 46"/>
              <a:gd name="T2" fmla="*/ 24 w 47"/>
              <a:gd name="T3" fmla="*/ 46 h 46"/>
              <a:gd name="T4" fmla="*/ 34 w 47"/>
              <a:gd name="T5" fmla="*/ 43 h 46"/>
              <a:gd name="T6" fmla="*/ 40 w 47"/>
              <a:gd name="T7" fmla="*/ 40 h 46"/>
              <a:gd name="T8" fmla="*/ 47 w 47"/>
              <a:gd name="T9" fmla="*/ 33 h 46"/>
              <a:gd name="T10" fmla="*/ 47 w 47"/>
              <a:gd name="T11" fmla="*/ 23 h 46"/>
              <a:gd name="T12" fmla="*/ 47 w 47"/>
              <a:gd name="T13" fmla="*/ 23 h 46"/>
              <a:gd name="T14" fmla="*/ 47 w 47"/>
              <a:gd name="T15" fmla="*/ 13 h 46"/>
              <a:gd name="T16" fmla="*/ 40 w 47"/>
              <a:gd name="T17" fmla="*/ 6 h 46"/>
              <a:gd name="T18" fmla="*/ 34 w 47"/>
              <a:gd name="T19" fmla="*/ 0 h 46"/>
              <a:gd name="T20" fmla="*/ 24 w 47"/>
              <a:gd name="T21" fmla="*/ 0 h 46"/>
              <a:gd name="T22" fmla="*/ 24 w 47"/>
              <a:gd name="T23" fmla="*/ 0 h 46"/>
              <a:gd name="T24" fmla="*/ 17 w 47"/>
              <a:gd name="T25" fmla="*/ 0 h 46"/>
              <a:gd name="T26" fmla="*/ 7 w 47"/>
              <a:gd name="T27" fmla="*/ 6 h 46"/>
              <a:gd name="T28" fmla="*/ 4 w 47"/>
              <a:gd name="T29" fmla="*/ 13 h 46"/>
              <a:gd name="T30" fmla="*/ 0 w 47"/>
              <a:gd name="T31" fmla="*/ 23 h 46"/>
              <a:gd name="T32" fmla="*/ 0 w 47"/>
              <a:gd name="T33" fmla="*/ 23 h 46"/>
              <a:gd name="T34" fmla="*/ 4 w 47"/>
              <a:gd name="T35" fmla="*/ 33 h 46"/>
              <a:gd name="T36" fmla="*/ 7 w 47"/>
              <a:gd name="T37" fmla="*/ 40 h 46"/>
              <a:gd name="T38" fmla="*/ 17 w 47"/>
              <a:gd name="T39" fmla="*/ 43 h 46"/>
              <a:gd name="T40" fmla="*/ 24 w 47"/>
              <a:gd name="T41" fmla="*/ 46 h 46"/>
              <a:gd name="T42" fmla="*/ 24 w 47"/>
              <a:gd name="T4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" h="46">
                <a:moveTo>
                  <a:pt x="24" y="46"/>
                </a:moveTo>
                <a:lnTo>
                  <a:pt x="24" y="46"/>
                </a:lnTo>
                <a:lnTo>
                  <a:pt x="34" y="43"/>
                </a:lnTo>
                <a:lnTo>
                  <a:pt x="40" y="40"/>
                </a:lnTo>
                <a:lnTo>
                  <a:pt x="47" y="33"/>
                </a:lnTo>
                <a:lnTo>
                  <a:pt x="47" y="23"/>
                </a:lnTo>
                <a:lnTo>
                  <a:pt x="47" y="23"/>
                </a:lnTo>
                <a:lnTo>
                  <a:pt x="47" y="13"/>
                </a:lnTo>
                <a:lnTo>
                  <a:pt x="40" y="6"/>
                </a:lnTo>
                <a:lnTo>
                  <a:pt x="34" y="0"/>
                </a:lnTo>
                <a:lnTo>
                  <a:pt x="24" y="0"/>
                </a:lnTo>
                <a:lnTo>
                  <a:pt x="24" y="0"/>
                </a:lnTo>
                <a:lnTo>
                  <a:pt x="17" y="0"/>
                </a:lnTo>
                <a:lnTo>
                  <a:pt x="7" y="6"/>
                </a:lnTo>
                <a:lnTo>
                  <a:pt x="4" y="13"/>
                </a:lnTo>
                <a:lnTo>
                  <a:pt x="0" y="23"/>
                </a:lnTo>
                <a:lnTo>
                  <a:pt x="0" y="23"/>
                </a:lnTo>
                <a:lnTo>
                  <a:pt x="4" y="33"/>
                </a:lnTo>
                <a:lnTo>
                  <a:pt x="7" y="40"/>
                </a:lnTo>
                <a:lnTo>
                  <a:pt x="17" y="43"/>
                </a:lnTo>
                <a:lnTo>
                  <a:pt x="24" y="46"/>
                </a:lnTo>
                <a:lnTo>
                  <a:pt x="24" y="46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35" name="Line 67"/>
          <p:cNvSpPr>
            <a:spLocks noChangeShapeType="1"/>
          </p:cNvSpPr>
          <p:nvPr/>
        </p:nvSpPr>
        <p:spPr bwMode="auto">
          <a:xfrm>
            <a:off x="6977063" y="4173538"/>
            <a:ext cx="1587" cy="1587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36" name="Freeform 68"/>
          <p:cNvSpPr>
            <a:spLocks/>
          </p:cNvSpPr>
          <p:nvPr/>
        </p:nvSpPr>
        <p:spPr bwMode="auto">
          <a:xfrm>
            <a:off x="7361238" y="4137025"/>
            <a:ext cx="73025" cy="73025"/>
          </a:xfrm>
          <a:custGeom>
            <a:avLst/>
            <a:gdLst>
              <a:gd name="T0" fmla="*/ 23 w 46"/>
              <a:gd name="T1" fmla="*/ 46 h 46"/>
              <a:gd name="T2" fmla="*/ 23 w 46"/>
              <a:gd name="T3" fmla="*/ 46 h 46"/>
              <a:gd name="T4" fmla="*/ 33 w 46"/>
              <a:gd name="T5" fmla="*/ 43 h 46"/>
              <a:gd name="T6" fmla="*/ 40 w 46"/>
              <a:gd name="T7" fmla="*/ 40 h 46"/>
              <a:gd name="T8" fmla="*/ 46 w 46"/>
              <a:gd name="T9" fmla="*/ 33 h 46"/>
              <a:gd name="T10" fmla="*/ 46 w 46"/>
              <a:gd name="T11" fmla="*/ 23 h 46"/>
              <a:gd name="T12" fmla="*/ 46 w 46"/>
              <a:gd name="T13" fmla="*/ 23 h 46"/>
              <a:gd name="T14" fmla="*/ 46 w 46"/>
              <a:gd name="T15" fmla="*/ 13 h 46"/>
              <a:gd name="T16" fmla="*/ 40 w 46"/>
              <a:gd name="T17" fmla="*/ 6 h 46"/>
              <a:gd name="T18" fmla="*/ 33 w 46"/>
              <a:gd name="T19" fmla="*/ 0 h 46"/>
              <a:gd name="T20" fmla="*/ 23 w 46"/>
              <a:gd name="T21" fmla="*/ 0 h 46"/>
              <a:gd name="T22" fmla="*/ 23 w 46"/>
              <a:gd name="T23" fmla="*/ 0 h 46"/>
              <a:gd name="T24" fmla="*/ 16 w 46"/>
              <a:gd name="T25" fmla="*/ 0 h 46"/>
              <a:gd name="T26" fmla="*/ 6 w 46"/>
              <a:gd name="T27" fmla="*/ 6 h 46"/>
              <a:gd name="T28" fmla="*/ 3 w 46"/>
              <a:gd name="T29" fmla="*/ 13 h 46"/>
              <a:gd name="T30" fmla="*/ 0 w 46"/>
              <a:gd name="T31" fmla="*/ 23 h 46"/>
              <a:gd name="T32" fmla="*/ 0 w 46"/>
              <a:gd name="T33" fmla="*/ 23 h 46"/>
              <a:gd name="T34" fmla="*/ 3 w 46"/>
              <a:gd name="T35" fmla="*/ 33 h 46"/>
              <a:gd name="T36" fmla="*/ 6 w 46"/>
              <a:gd name="T37" fmla="*/ 40 h 46"/>
              <a:gd name="T38" fmla="*/ 16 w 46"/>
              <a:gd name="T39" fmla="*/ 43 h 46"/>
              <a:gd name="T40" fmla="*/ 23 w 46"/>
              <a:gd name="T41" fmla="*/ 46 h 46"/>
              <a:gd name="T42" fmla="*/ 23 w 46"/>
              <a:gd name="T4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" h="46">
                <a:moveTo>
                  <a:pt x="23" y="46"/>
                </a:moveTo>
                <a:lnTo>
                  <a:pt x="23" y="46"/>
                </a:lnTo>
                <a:lnTo>
                  <a:pt x="33" y="43"/>
                </a:lnTo>
                <a:lnTo>
                  <a:pt x="40" y="40"/>
                </a:lnTo>
                <a:lnTo>
                  <a:pt x="46" y="33"/>
                </a:lnTo>
                <a:lnTo>
                  <a:pt x="46" y="23"/>
                </a:lnTo>
                <a:lnTo>
                  <a:pt x="46" y="23"/>
                </a:lnTo>
                <a:lnTo>
                  <a:pt x="46" y="13"/>
                </a:lnTo>
                <a:lnTo>
                  <a:pt x="40" y="6"/>
                </a:lnTo>
                <a:lnTo>
                  <a:pt x="33" y="0"/>
                </a:lnTo>
                <a:lnTo>
                  <a:pt x="23" y="0"/>
                </a:lnTo>
                <a:lnTo>
                  <a:pt x="23" y="0"/>
                </a:lnTo>
                <a:lnTo>
                  <a:pt x="16" y="0"/>
                </a:lnTo>
                <a:lnTo>
                  <a:pt x="6" y="6"/>
                </a:lnTo>
                <a:lnTo>
                  <a:pt x="3" y="13"/>
                </a:lnTo>
                <a:lnTo>
                  <a:pt x="0" y="23"/>
                </a:lnTo>
                <a:lnTo>
                  <a:pt x="0" y="23"/>
                </a:lnTo>
                <a:lnTo>
                  <a:pt x="3" y="33"/>
                </a:lnTo>
                <a:lnTo>
                  <a:pt x="6" y="40"/>
                </a:lnTo>
                <a:lnTo>
                  <a:pt x="16" y="43"/>
                </a:lnTo>
                <a:lnTo>
                  <a:pt x="23" y="46"/>
                </a:lnTo>
                <a:lnTo>
                  <a:pt x="23" y="46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37" name="Line 69"/>
          <p:cNvSpPr>
            <a:spLocks noChangeShapeType="1"/>
          </p:cNvSpPr>
          <p:nvPr/>
        </p:nvSpPr>
        <p:spPr bwMode="auto">
          <a:xfrm>
            <a:off x="7397750" y="4173538"/>
            <a:ext cx="1588" cy="1587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38" name="Freeform 70"/>
          <p:cNvSpPr>
            <a:spLocks/>
          </p:cNvSpPr>
          <p:nvPr/>
        </p:nvSpPr>
        <p:spPr bwMode="auto">
          <a:xfrm>
            <a:off x="4870450" y="823913"/>
            <a:ext cx="225425" cy="26987"/>
          </a:xfrm>
          <a:custGeom>
            <a:avLst/>
            <a:gdLst>
              <a:gd name="T0" fmla="*/ 142 w 142"/>
              <a:gd name="T1" fmla="*/ 17 h 17"/>
              <a:gd name="T2" fmla="*/ 142 w 142"/>
              <a:gd name="T3" fmla="*/ 17 h 17"/>
              <a:gd name="T4" fmla="*/ 129 w 142"/>
              <a:gd name="T5" fmla="*/ 10 h 17"/>
              <a:gd name="T6" fmla="*/ 109 w 142"/>
              <a:gd name="T7" fmla="*/ 3 h 17"/>
              <a:gd name="T8" fmla="*/ 93 w 142"/>
              <a:gd name="T9" fmla="*/ 0 h 17"/>
              <a:gd name="T10" fmla="*/ 73 w 142"/>
              <a:gd name="T11" fmla="*/ 0 h 17"/>
              <a:gd name="T12" fmla="*/ 73 w 142"/>
              <a:gd name="T13" fmla="*/ 0 h 17"/>
              <a:gd name="T14" fmla="*/ 49 w 142"/>
              <a:gd name="T15" fmla="*/ 0 h 17"/>
              <a:gd name="T16" fmla="*/ 33 w 142"/>
              <a:gd name="T17" fmla="*/ 3 h 17"/>
              <a:gd name="T18" fmla="*/ 16 w 142"/>
              <a:gd name="T19" fmla="*/ 10 h 17"/>
              <a:gd name="T20" fmla="*/ 0 w 142"/>
              <a:gd name="T21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2" h="17">
                <a:moveTo>
                  <a:pt x="142" y="17"/>
                </a:moveTo>
                <a:lnTo>
                  <a:pt x="142" y="17"/>
                </a:lnTo>
                <a:lnTo>
                  <a:pt x="129" y="10"/>
                </a:lnTo>
                <a:lnTo>
                  <a:pt x="109" y="3"/>
                </a:lnTo>
                <a:lnTo>
                  <a:pt x="93" y="0"/>
                </a:lnTo>
                <a:lnTo>
                  <a:pt x="73" y="0"/>
                </a:lnTo>
                <a:lnTo>
                  <a:pt x="73" y="0"/>
                </a:lnTo>
                <a:lnTo>
                  <a:pt x="49" y="0"/>
                </a:lnTo>
                <a:lnTo>
                  <a:pt x="33" y="3"/>
                </a:lnTo>
                <a:lnTo>
                  <a:pt x="16" y="10"/>
                </a:lnTo>
                <a:lnTo>
                  <a:pt x="0" y="1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39" name="Line 71"/>
          <p:cNvSpPr>
            <a:spLocks noChangeShapeType="1"/>
          </p:cNvSpPr>
          <p:nvPr/>
        </p:nvSpPr>
        <p:spPr bwMode="auto">
          <a:xfrm flipH="1">
            <a:off x="4870450" y="765175"/>
            <a:ext cx="225425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40" name="Freeform 72"/>
          <p:cNvSpPr>
            <a:spLocks/>
          </p:cNvSpPr>
          <p:nvPr/>
        </p:nvSpPr>
        <p:spPr bwMode="auto">
          <a:xfrm>
            <a:off x="5475288" y="2482850"/>
            <a:ext cx="2290762" cy="100013"/>
          </a:xfrm>
          <a:custGeom>
            <a:avLst/>
            <a:gdLst>
              <a:gd name="T0" fmla="*/ 0 w 1443"/>
              <a:gd name="T1" fmla="*/ 33 h 63"/>
              <a:gd name="T2" fmla="*/ 438 w 1443"/>
              <a:gd name="T3" fmla="*/ 33 h 63"/>
              <a:gd name="T4" fmla="*/ 455 w 1443"/>
              <a:gd name="T5" fmla="*/ 63 h 63"/>
              <a:gd name="T6" fmla="*/ 488 w 1443"/>
              <a:gd name="T7" fmla="*/ 0 h 63"/>
              <a:gd name="T8" fmla="*/ 518 w 1443"/>
              <a:gd name="T9" fmla="*/ 63 h 63"/>
              <a:gd name="T10" fmla="*/ 551 w 1443"/>
              <a:gd name="T11" fmla="*/ 0 h 63"/>
              <a:gd name="T12" fmla="*/ 584 w 1443"/>
              <a:gd name="T13" fmla="*/ 63 h 63"/>
              <a:gd name="T14" fmla="*/ 614 w 1443"/>
              <a:gd name="T15" fmla="*/ 0 h 63"/>
              <a:gd name="T16" fmla="*/ 630 w 1443"/>
              <a:gd name="T17" fmla="*/ 33 h 63"/>
              <a:gd name="T18" fmla="*/ 1443 w 1443"/>
              <a:gd name="T19" fmla="*/ 3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43" h="63">
                <a:moveTo>
                  <a:pt x="0" y="33"/>
                </a:moveTo>
                <a:lnTo>
                  <a:pt x="438" y="33"/>
                </a:lnTo>
                <a:lnTo>
                  <a:pt x="455" y="63"/>
                </a:lnTo>
                <a:lnTo>
                  <a:pt x="488" y="0"/>
                </a:lnTo>
                <a:lnTo>
                  <a:pt x="518" y="63"/>
                </a:lnTo>
                <a:lnTo>
                  <a:pt x="551" y="0"/>
                </a:lnTo>
                <a:lnTo>
                  <a:pt x="584" y="63"/>
                </a:lnTo>
                <a:lnTo>
                  <a:pt x="614" y="0"/>
                </a:lnTo>
                <a:lnTo>
                  <a:pt x="630" y="33"/>
                </a:lnTo>
                <a:lnTo>
                  <a:pt x="1443" y="33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41" name="Freeform 73"/>
          <p:cNvSpPr>
            <a:spLocks/>
          </p:cNvSpPr>
          <p:nvPr/>
        </p:nvSpPr>
        <p:spPr bwMode="auto">
          <a:xfrm>
            <a:off x="4675188" y="4146550"/>
            <a:ext cx="2317750" cy="884238"/>
          </a:xfrm>
          <a:custGeom>
            <a:avLst/>
            <a:gdLst>
              <a:gd name="T0" fmla="*/ 30 w 1460"/>
              <a:gd name="T1" fmla="*/ 80 h 753"/>
              <a:gd name="T2" fmla="*/ 30 w 1460"/>
              <a:gd name="T3" fmla="*/ 375 h 753"/>
              <a:gd name="T4" fmla="*/ 0 w 1460"/>
              <a:gd name="T5" fmla="*/ 392 h 753"/>
              <a:gd name="T6" fmla="*/ 63 w 1460"/>
              <a:gd name="T7" fmla="*/ 425 h 753"/>
              <a:gd name="T8" fmla="*/ 0 w 1460"/>
              <a:gd name="T9" fmla="*/ 455 h 753"/>
              <a:gd name="T10" fmla="*/ 63 w 1460"/>
              <a:gd name="T11" fmla="*/ 488 h 753"/>
              <a:gd name="T12" fmla="*/ 0 w 1460"/>
              <a:gd name="T13" fmla="*/ 521 h 753"/>
              <a:gd name="T14" fmla="*/ 63 w 1460"/>
              <a:gd name="T15" fmla="*/ 551 h 753"/>
              <a:gd name="T16" fmla="*/ 30 w 1460"/>
              <a:gd name="T17" fmla="*/ 568 h 753"/>
              <a:gd name="T18" fmla="*/ 30 w 1460"/>
              <a:gd name="T19" fmla="*/ 753 h 753"/>
              <a:gd name="T20" fmla="*/ 955 w 1460"/>
              <a:gd name="T21" fmla="*/ 753 h 753"/>
              <a:gd name="T22" fmla="*/ 1460 w 1460"/>
              <a:gd name="T23" fmla="*/ 0 h 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60" h="753">
                <a:moveTo>
                  <a:pt x="30" y="80"/>
                </a:moveTo>
                <a:lnTo>
                  <a:pt x="30" y="375"/>
                </a:lnTo>
                <a:lnTo>
                  <a:pt x="0" y="392"/>
                </a:lnTo>
                <a:lnTo>
                  <a:pt x="63" y="425"/>
                </a:lnTo>
                <a:lnTo>
                  <a:pt x="0" y="455"/>
                </a:lnTo>
                <a:lnTo>
                  <a:pt x="63" y="488"/>
                </a:lnTo>
                <a:lnTo>
                  <a:pt x="0" y="521"/>
                </a:lnTo>
                <a:lnTo>
                  <a:pt x="63" y="551"/>
                </a:lnTo>
                <a:lnTo>
                  <a:pt x="30" y="568"/>
                </a:lnTo>
                <a:lnTo>
                  <a:pt x="30" y="753"/>
                </a:lnTo>
                <a:lnTo>
                  <a:pt x="955" y="753"/>
                </a:lnTo>
                <a:lnTo>
                  <a:pt x="146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42" name="Freeform 74"/>
          <p:cNvSpPr>
            <a:spLocks/>
          </p:cNvSpPr>
          <p:nvPr/>
        </p:nvSpPr>
        <p:spPr bwMode="auto">
          <a:xfrm>
            <a:off x="4243388" y="2540000"/>
            <a:ext cx="3522662" cy="795338"/>
          </a:xfrm>
          <a:custGeom>
            <a:avLst/>
            <a:gdLst>
              <a:gd name="T0" fmla="*/ 2219 w 2219"/>
              <a:gd name="T1" fmla="*/ 501 h 501"/>
              <a:gd name="T2" fmla="*/ 166 w 2219"/>
              <a:gd name="T3" fmla="*/ 501 h 501"/>
              <a:gd name="T4" fmla="*/ 169 w 2219"/>
              <a:gd name="T5" fmla="*/ 465 h 501"/>
              <a:gd name="T6" fmla="*/ 109 w 2219"/>
              <a:gd name="T7" fmla="*/ 501 h 501"/>
              <a:gd name="T8" fmla="*/ 116 w 2219"/>
              <a:gd name="T9" fmla="*/ 432 h 501"/>
              <a:gd name="T10" fmla="*/ 53 w 2219"/>
              <a:gd name="T11" fmla="*/ 468 h 501"/>
              <a:gd name="T12" fmla="*/ 63 w 2219"/>
              <a:gd name="T13" fmla="*/ 395 h 501"/>
              <a:gd name="T14" fmla="*/ 0 w 2219"/>
              <a:gd name="T15" fmla="*/ 432 h 501"/>
              <a:gd name="T16" fmla="*/ 3 w 2219"/>
              <a:gd name="T17" fmla="*/ 395 h 501"/>
              <a:gd name="T18" fmla="*/ 143 w 2219"/>
              <a:gd name="T19" fmla="*/ 0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19" h="501">
                <a:moveTo>
                  <a:pt x="2219" y="501"/>
                </a:moveTo>
                <a:lnTo>
                  <a:pt x="166" y="501"/>
                </a:lnTo>
                <a:lnTo>
                  <a:pt x="169" y="465"/>
                </a:lnTo>
                <a:lnTo>
                  <a:pt x="109" y="501"/>
                </a:lnTo>
                <a:lnTo>
                  <a:pt x="116" y="432"/>
                </a:lnTo>
                <a:lnTo>
                  <a:pt x="53" y="468"/>
                </a:lnTo>
                <a:lnTo>
                  <a:pt x="63" y="395"/>
                </a:lnTo>
                <a:lnTo>
                  <a:pt x="0" y="432"/>
                </a:lnTo>
                <a:lnTo>
                  <a:pt x="3" y="395"/>
                </a:lnTo>
                <a:lnTo>
                  <a:pt x="143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43" name="Line 75"/>
          <p:cNvSpPr>
            <a:spLocks noChangeShapeType="1"/>
          </p:cNvSpPr>
          <p:nvPr/>
        </p:nvSpPr>
        <p:spPr bwMode="auto">
          <a:xfrm flipH="1">
            <a:off x="6850063" y="4557713"/>
            <a:ext cx="252412" cy="15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44" name="Line 76"/>
          <p:cNvSpPr>
            <a:spLocks noChangeShapeType="1"/>
          </p:cNvSpPr>
          <p:nvPr/>
        </p:nvSpPr>
        <p:spPr bwMode="auto">
          <a:xfrm flipH="1">
            <a:off x="6897688" y="4621213"/>
            <a:ext cx="157162" cy="15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45" name="Line 77"/>
          <p:cNvSpPr>
            <a:spLocks noChangeShapeType="1"/>
          </p:cNvSpPr>
          <p:nvPr/>
        </p:nvSpPr>
        <p:spPr bwMode="auto">
          <a:xfrm flipH="1">
            <a:off x="6929438" y="4684713"/>
            <a:ext cx="93662" cy="15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46" name="Rectangle 78"/>
          <p:cNvSpPr>
            <a:spLocks noChangeArrowheads="1"/>
          </p:cNvSpPr>
          <p:nvPr/>
        </p:nvSpPr>
        <p:spPr bwMode="auto">
          <a:xfrm>
            <a:off x="6773863" y="2030413"/>
            <a:ext cx="14874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00"/>
                </a:solidFill>
              </a:rPr>
              <a:t>Electrocardiograph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09647" name="Rectangle 79"/>
          <p:cNvSpPr>
            <a:spLocks noChangeArrowheads="1"/>
          </p:cNvSpPr>
          <p:nvPr/>
        </p:nvSpPr>
        <p:spPr bwMode="auto">
          <a:xfrm>
            <a:off x="6153150" y="654050"/>
            <a:ext cx="8286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00"/>
                </a:solidFill>
              </a:rPr>
              <a:t>Power line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09648" name="Rectangle 80"/>
          <p:cNvSpPr>
            <a:spLocks noChangeArrowheads="1"/>
          </p:cNvSpPr>
          <p:nvPr/>
        </p:nvSpPr>
        <p:spPr bwMode="auto">
          <a:xfrm>
            <a:off x="7172325" y="652463"/>
            <a:ext cx="4397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00"/>
                </a:solidFill>
                <a:latin typeface="Times New Roman" pitchFamily="18" charset="0"/>
              </a:rPr>
              <a:t>120 V</a:t>
            </a:r>
            <a:endParaRPr lang="en-US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9649" name="Rectangle 81"/>
          <p:cNvSpPr>
            <a:spLocks noChangeArrowheads="1"/>
          </p:cNvSpPr>
          <p:nvPr/>
        </p:nvSpPr>
        <p:spPr bwMode="auto">
          <a:xfrm>
            <a:off x="7802563" y="2451100"/>
            <a:ext cx="1079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9650" name="Rectangle 82"/>
          <p:cNvSpPr>
            <a:spLocks noChangeArrowheads="1"/>
          </p:cNvSpPr>
          <p:nvPr/>
        </p:nvSpPr>
        <p:spPr bwMode="auto">
          <a:xfrm>
            <a:off x="7518400" y="2782888"/>
            <a:ext cx="1873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in</a:t>
            </a:r>
          </a:p>
        </p:txBody>
      </p:sp>
      <p:sp>
        <p:nvSpPr>
          <p:cNvPr id="109651" name="Rectangle 83"/>
          <p:cNvSpPr>
            <a:spLocks noChangeArrowheads="1"/>
          </p:cNvSpPr>
          <p:nvPr/>
        </p:nvSpPr>
        <p:spPr bwMode="auto">
          <a:xfrm>
            <a:off x="6238875" y="2251075"/>
            <a:ext cx="1555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9652" name="Rectangle 84"/>
          <p:cNvSpPr>
            <a:spLocks noChangeArrowheads="1"/>
          </p:cNvSpPr>
          <p:nvPr/>
        </p:nvSpPr>
        <p:spPr bwMode="auto">
          <a:xfrm>
            <a:off x="5133975" y="723900"/>
            <a:ext cx="1762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109653" name="Rectangle 85"/>
          <p:cNvSpPr>
            <a:spLocks noChangeArrowheads="1"/>
          </p:cNvSpPr>
          <p:nvPr/>
        </p:nvSpPr>
        <p:spPr bwMode="auto">
          <a:xfrm>
            <a:off x="5095875" y="939800"/>
            <a:ext cx="1635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db</a:t>
            </a:r>
          </a:p>
        </p:txBody>
      </p:sp>
      <p:sp>
        <p:nvSpPr>
          <p:cNvPr id="109654" name="Rectangle 86"/>
          <p:cNvSpPr>
            <a:spLocks noChangeArrowheads="1"/>
          </p:cNvSpPr>
          <p:nvPr/>
        </p:nvSpPr>
        <p:spPr bwMode="auto">
          <a:xfrm>
            <a:off x="4843463" y="4656138"/>
            <a:ext cx="1809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109655" name="Rectangle 87"/>
          <p:cNvSpPr>
            <a:spLocks noChangeArrowheads="1"/>
          </p:cNvSpPr>
          <p:nvPr/>
        </p:nvSpPr>
        <p:spPr bwMode="auto">
          <a:xfrm>
            <a:off x="4216400" y="3294063"/>
            <a:ext cx="1555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09656" name="Rectangle 88"/>
          <p:cNvSpPr>
            <a:spLocks noChangeArrowheads="1"/>
          </p:cNvSpPr>
          <p:nvPr/>
        </p:nvSpPr>
        <p:spPr bwMode="auto">
          <a:xfrm>
            <a:off x="4090988" y="2382838"/>
            <a:ext cx="2428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00"/>
                </a:solidFill>
                <a:latin typeface="Symbol" pitchFamily="18" charset="2"/>
              </a:rPr>
              <a:t>u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cm</a:t>
            </a:r>
          </a:p>
        </p:txBody>
      </p:sp>
      <p:sp>
        <p:nvSpPr>
          <p:cNvPr id="109657" name="Rectangle 89"/>
          <p:cNvSpPr>
            <a:spLocks noChangeArrowheads="1"/>
          </p:cNvSpPr>
          <p:nvPr/>
        </p:nvSpPr>
        <p:spPr bwMode="auto">
          <a:xfrm>
            <a:off x="7802563" y="3252788"/>
            <a:ext cx="1079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9658" name="Rectangle 90"/>
          <p:cNvSpPr>
            <a:spLocks noChangeArrowheads="1"/>
          </p:cNvSpPr>
          <p:nvPr/>
        </p:nvSpPr>
        <p:spPr bwMode="auto">
          <a:xfrm>
            <a:off x="7045325" y="4189413"/>
            <a:ext cx="1285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00"/>
                </a:solidFill>
                <a:latin typeface="Times New Roman" pitchFamily="18" charset="0"/>
              </a:rPr>
              <a:t>G</a:t>
            </a:r>
            <a:endParaRPr lang="en-US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9659" name="Rectangle 91"/>
          <p:cNvSpPr>
            <a:spLocks noChangeArrowheads="1"/>
          </p:cNvSpPr>
          <p:nvPr/>
        </p:nvSpPr>
        <p:spPr bwMode="auto">
          <a:xfrm>
            <a:off x="7324725" y="2709863"/>
            <a:ext cx="146050" cy="3317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60" name="Rectangle 92"/>
          <p:cNvSpPr>
            <a:spLocks noChangeArrowheads="1"/>
          </p:cNvSpPr>
          <p:nvPr/>
        </p:nvSpPr>
        <p:spPr bwMode="auto">
          <a:xfrm>
            <a:off x="7097713" y="3578225"/>
            <a:ext cx="1873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in</a:t>
            </a:r>
          </a:p>
        </p:txBody>
      </p:sp>
      <p:sp>
        <p:nvSpPr>
          <p:cNvPr id="109661" name="Rectangle 93"/>
          <p:cNvSpPr>
            <a:spLocks noChangeArrowheads="1"/>
          </p:cNvSpPr>
          <p:nvPr/>
        </p:nvSpPr>
        <p:spPr bwMode="auto">
          <a:xfrm>
            <a:off x="6902450" y="3505200"/>
            <a:ext cx="147638" cy="3317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62" name="Freeform 94"/>
          <p:cNvSpPr>
            <a:spLocks/>
          </p:cNvSpPr>
          <p:nvPr/>
        </p:nvSpPr>
        <p:spPr bwMode="auto">
          <a:xfrm>
            <a:off x="7350125" y="2555875"/>
            <a:ext cx="131763" cy="1597025"/>
          </a:xfrm>
          <a:custGeom>
            <a:avLst/>
            <a:gdLst>
              <a:gd name="T0" fmla="*/ 30 w 83"/>
              <a:gd name="T1" fmla="*/ 0 h 1006"/>
              <a:gd name="T2" fmla="*/ 30 w 83"/>
              <a:gd name="T3" fmla="*/ 107 h 1006"/>
              <a:gd name="T4" fmla="*/ 0 w 83"/>
              <a:gd name="T5" fmla="*/ 123 h 1006"/>
              <a:gd name="T6" fmla="*/ 63 w 83"/>
              <a:gd name="T7" fmla="*/ 156 h 1006"/>
              <a:gd name="T8" fmla="*/ 0 w 83"/>
              <a:gd name="T9" fmla="*/ 186 h 1006"/>
              <a:gd name="T10" fmla="*/ 63 w 83"/>
              <a:gd name="T11" fmla="*/ 219 h 1006"/>
              <a:gd name="T12" fmla="*/ 0 w 83"/>
              <a:gd name="T13" fmla="*/ 249 h 1006"/>
              <a:gd name="T14" fmla="*/ 63 w 83"/>
              <a:gd name="T15" fmla="*/ 282 h 1006"/>
              <a:gd name="T16" fmla="*/ 30 w 83"/>
              <a:gd name="T17" fmla="*/ 299 h 1006"/>
              <a:gd name="T18" fmla="*/ 30 w 83"/>
              <a:gd name="T19" fmla="*/ 438 h 1006"/>
              <a:gd name="T20" fmla="*/ 30 w 83"/>
              <a:gd name="T21" fmla="*/ 438 h 1006"/>
              <a:gd name="T22" fmla="*/ 43 w 83"/>
              <a:gd name="T23" fmla="*/ 438 h 1006"/>
              <a:gd name="T24" fmla="*/ 50 w 83"/>
              <a:gd name="T25" fmla="*/ 442 h 1006"/>
              <a:gd name="T26" fmla="*/ 70 w 83"/>
              <a:gd name="T27" fmla="*/ 452 h 1006"/>
              <a:gd name="T28" fmla="*/ 80 w 83"/>
              <a:gd name="T29" fmla="*/ 468 h 1006"/>
              <a:gd name="T30" fmla="*/ 83 w 83"/>
              <a:gd name="T31" fmla="*/ 478 h 1006"/>
              <a:gd name="T32" fmla="*/ 83 w 83"/>
              <a:gd name="T33" fmla="*/ 491 h 1006"/>
              <a:gd name="T34" fmla="*/ 83 w 83"/>
              <a:gd name="T35" fmla="*/ 491 h 1006"/>
              <a:gd name="T36" fmla="*/ 83 w 83"/>
              <a:gd name="T37" fmla="*/ 501 h 1006"/>
              <a:gd name="T38" fmla="*/ 80 w 83"/>
              <a:gd name="T39" fmla="*/ 511 h 1006"/>
              <a:gd name="T40" fmla="*/ 70 w 83"/>
              <a:gd name="T41" fmla="*/ 528 h 1006"/>
              <a:gd name="T42" fmla="*/ 50 w 83"/>
              <a:gd name="T43" fmla="*/ 538 h 1006"/>
              <a:gd name="T44" fmla="*/ 43 w 83"/>
              <a:gd name="T45" fmla="*/ 541 h 1006"/>
              <a:gd name="T46" fmla="*/ 30 w 83"/>
              <a:gd name="T47" fmla="*/ 541 h 1006"/>
              <a:gd name="T48" fmla="*/ 30 w 83"/>
              <a:gd name="T49" fmla="*/ 1006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83" h="1006">
                <a:moveTo>
                  <a:pt x="30" y="0"/>
                </a:moveTo>
                <a:lnTo>
                  <a:pt x="30" y="107"/>
                </a:lnTo>
                <a:lnTo>
                  <a:pt x="0" y="123"/>
                </a:lnTo>
                <a:lnTo>
                  <a:pt x="63" y="156"/>
                </a:lnTo>
                <a:lnTo>
                  <a:pt x="0" y="186"/>
                </a:lnTo>
                <a:lnTo>
                  <a:pt x="63" y="219"/>
                </a:lnTo>
                <a:lnTo>
                  <a:pt x="0" y="249"/>
                </a:lnTo>
                <a:lnTo>
                  <a:pt x="63" y="282"/>
                </a:lnTo>
                <a:lnTo>
                  <a:pt x="30" y="299"/>
                </a:lnTo>
                <a:lnTo>
                  <a:pt x="30" y="438"/>
                </a:lnTo>
                <a:lnTo>
                  <a:pt x="30" y="438"/>
                </a:lnTo>
                <a:lnTo>
                  <a:pt x="43" y="438"/>
                </a:lnTo>
                <a:lnTo>
                  <a:pt x="50" y="442"/>
                </a:lnTo>
                <a:lnTo>
                  <a:pt x="70" y="452"/>
                </a:lnTo>
                <a:lnTo>
                  <a:pt x="80" y="468"/>
                </a:lnTo>
                <a:lnTo>
                  <a:pt x="83" y="478"/>
                </a:lnTo>
                <a:lnTo>
                  <a:pt x="83" y="491"/>
                </a:lnTo>
                <a:lnTo>
                  <a:pt x="83" y="491"/>
                </a:lnTo>
                <a:lnTo>
                  <a:pt x="83" y="501"/>
                </a:lnTo>
                <a:lnTo>
                  <a:pt x="80" y="511"/>
                </a:lnTo>
                <a:lnTo>
                  <a:pt x="70" y="528"/>
                </a:lnTo>
                <a:lnTo>
                  <a:pt x="50" y="538"/>
                </a:lnTo>
                <a:lnTo>
                  <a:pt x="43" y="541"/>
                </a:lnTo>
                <a:lnTo>
                  <a:pt x="30" y="541"/>
                </a:lnTo>
                <a:lnTo>
                  <a:pt x="30" y="1006"/>
                </a:lnTo>
              </a:path>
            </a:pathLst>
          </a:custGeom>
          <a:solidFill>
            <a:srgbClr val="FFE19E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63" name="Freeform 95"/>
          <p:cNvSpPr>
            <a:spLocks/>
          </p:cNvSpPr>
          <p:nvPr/>
        </p:nvSpPr>
        <p:spPr bwMode="auto">
          <a:xfrm>
            <a:off x="6929438" y="3357563"/>
            <a:ext cx="100012" cy="1200150"/>
          </a:xfrm>
          <a:custGeom>
            <a:avLst/>
            <a:gdLst>
              <a:gd name="T0" fmla="*/ 30 w 63"/>
              <a:gd name="T1" fmla="*/ 756 h 756"/>
              <a:gd name="T2" fmla="*/ 30 w 63"/>
              <a:gd name="T3" fmla="*/ 295 h 756"/>
              <a:gd name="T4" fmla="*/ 63 w 63"/>
              <a:gd name="T5" fmla="*/ 278 h 756"/>
              <a:gd name="T6" fmla="*/ 0 w 63"/>
              <a:gd name="T7" fmla="*/ 249 h 756"/>
              <a:gd name="T8" fmla="*/ 63 w 63"/>
              <a:gd name="T9" fmla="*/ 215 h 756"/>
              <a:gd name="T10" fmla="*/ 0 w 63"/>
              <a:gd name="T11" fmla="*/ 182 h 756"/>
              <a:gd name="T12" fmla="*/ 63 w 63"/>
              <a:gd name="T13" fmla="*/ 152 h 756"/>
              <a:gd name="T14" fmla="*/ 0 w 63"/>
              <a:gd name="T15" fmla="*/ 119 h 756"/>
              <a:gd name="T16" fmla="*/ 30 w 63"/>
              <a:gd name="T17" fmla="*/ 106 h 756"/>
              <a:gd name="T18" fmla="*/ 30 w 63"/>
              <a:gd name="T19" fmla="*/ 0 h 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3" h="756">
                <a:moveTo>
                  <a:pt x="30" y="756"/>
                </a:moveTo>
                <a:lnTo>
                  <a:pt x="30" y="295"/>
                </a:lnTo>
                <a:lnTo>
                  <a:pt x="63" y="278"/>
                </a:lnTo>
                <a:lnTo>
                  <a:pt x="0" y="249"/>
                </a:lnTo>
                <a:lnTo>
                  <a:pt x="63" y="215"/>
                </a:lnTo>
                <a:lnTo>
                  <a:pt x="0" y="182"/>
                </a:lnTo>
                <a:lnTo>
                  <a:pt x="63" y="152"/>
                </a:lnTo>
                <a:lnTo>
                  <a:pt x="0" y="119"/>
                </a:lnTo>
                <a:lnTo>
                  <a:pt x="30" y="106"/>
                </a:lnTo>
                <a:lnTo>
                  <a:pt x="3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64" name="Freeform 96"/>
          <p:cNvSpPr>
            <a:spLocks/>
          </p:cNvSpPr>
          <p:nvPr/>
        </p:nvSpPr>
        <p:spPr bwMode="auto">
          <a:xfrm>
            <a:off x="5543550" y="5005388"/>
            <a:ext cx="88900" cy="52387"/>
          </a:xfrm>
          <a:custGeom>
            <a:avLst/>
            <a:gdLst>
              <a:gd name="T0" fmla="*/ 3 w 56"/>
              <a:gd name="T1" fmla="*/ 16 h 33"/>
              <a:gd name="T2" fmla="*/ 3 w 56"/>
              <a:gd name="T3" fmla="*/ 16 h 33"/>
              <a:gd name="T4" fmla="*/ 3 w 56"/>
              <a:gd name="T5" fmla="*/ 7 h 33"/>
              <a:gd name="T6" fmla="*/ 0 w 56"/>
              <a:gd name="T7" fmla="*/ 0 h 33"/>
              <a:gd name="T8" fmla="*/ 0 w 56"/>
              <a:gd name="T9" fmla="*/ 0 h 33"/>
              <a:gd name="T10" fmla="*/ 26 w 56"/>
              <a:gd name="T11" fmla="*/ 10 h 33"/>
              <a:gd name="T12" fmla="*/ 56 w 56"/>
              <a:gd name="T13" fmla="*/ 16 h 33"/>
              <a:gd name="T14" fmla="*/ 56 w 56"/>
              <a:gd name="T15" fmla="*/ 16 h 33"/>
              <a:gd name="T16" fmla="*/ 26 w 56"/>
              <a:gd name="T17" fmla="*/ 23 h 33"/>
              <a:gd name="T18" fmla="*/ 0 w 56"/>
              <a:gd name="T19" fmla="*/ 33 h 33"/>
              <a:gd name="T20" fmla="*/ 0 w 56"/>
              <a:gd name="T21" fmla="*/ 33 h 33"/>
              <a:gd name="T22" fmla="*/ 3 w 56"/>
              <a:gd name="T23" fmla="*/ 23 h 33"/>
              <a:gd name="T24" fmla="*/ 3 w 56"/>
              <a:gd name="T25" fmla="*/ 16 h 33"/>
              <a:gd name="T26" fmla="*/ 3 w 56"/>
              <a:gd name="T27" fmla="*/ 1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6" h="33">
                <a:moveTo>
                  <a:pt x="3" y="16"/>
                </a:moveTo>
                <a:lnTo>
                  <a:pt x="3" y="16"/>
                </a:lnTo>
                <a:lnTo>
                  <a:pt x="3" y="7"/>
                </a:lnTo>
                <a:lnTo>
                  <a:pt x="0" y="0"/>
                </a:lnTo>
                <a:lnTo>
                  <a:pt x="0" y="0"/>
                </a:lnTo>
                <a:lnTo>
                  <a:pt x="26" y="10"/>
                </a:lnTo>
                <a:lnTo>
                  <a:pt x="56" y="16"/>
                </a:lnTo>
                <a:lnTo>
                  <a:pt x="56" y="16"/>
                </a:lnTo>
                <a:lnTo>
                  <a:pt x="26" y="23"/>
                </a:lnTo>
                <a:lnTo>
                  <a:pt x="0" y="33"/>
                </a:lnTo>
                <a:lnTo>
                  <a:pt x="0" y="33"/>
                </a:lnTo>
                <a:lnTo>
                  <a:pt x="3" y="23"/>
                </a:lnTo>
                <a:lnTo>
                  <a:pt x="3" y="16"/>
                </a:lnTo>
                <a:lnTo>
                  <a:pt x="3" y="16"/>
                </a:lnTo>
                <a:close/>
              </a:path>
            </a:pathLst>
          </a:custGeom>
          <a:solidFill>
            <a:srgbClr val="000000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65" name="Freeform 97"/>
          <p:cNvSpPr>
            <a:spLocks/>
          </p:cNvSpPr>
          <p:nvPr/>
        </p:nvSpPr>
        <p:spPr bwMode="auto">
          <a:xfrm>
            <a:off x="4954588" y="971550"/>
            <a:ext cx="57150" cy="95250"/>
          </a:xfrm>
          <a:custGeom>
            <a:avLst/>
            <a:gdLst>
              <a:gd name="T0" fmla="*/ 20 w 36"/>
              <a:gd name="T1" fmla="*/ 6 h 60"/>
              <a:gd name="T2" fmla="*/ 20 w 36"/>
              <a:gd name="T3" fmla="*/ 6 h 60"/>
              <a:gd name="T4" fmla="*/ 26 w 36"/>
              <a:gd name="T5" fmla="*/ 6 h 60"/>
              <a:gd name="T6" fmla="*/ 36 w 36"/>
              <a:gd name="T7" fmla="*/ 0 h 60"/>
              <a:gd name="T8" fmla="*/ 36 w 36"/>
              <a:gd name="T9" fmla="*/ 0 h 60"/>
              <a:gd name="T10" fmla="*/ 26 w 36"/>
              <a:gd name="T11" fmla="*/ 30 h 60"/>
              <a:gd name="T12" fmla="*/ 20 w 36"/>
              <a:gd name="T13" fmla="*/ 60 h 60"/>
              <a:gd name="T14" fmla="*/ 20 w 36"/>
              <a:gd name="T15" fmla="*/ 60 h 60"/>
              <a:gd name="T16" fmla="*/ 10 w 36"/>
              <a:gd name="T17" fmla="*/ 30 h 60"/>
              <a:gd name="T18" fmla="*/ 0 w 36"/>
              <a:gd name="T19" fmla="*/ 3 h 60"/>
              <a:gd name="T20" fmla="*/ 0 w 36"/>
              <a:gd name="T21" fmla="*/ 3 h 60"/>
              <a:gd name="T22" fmla="*/ 13 w 36"/>
              <a:gd name="T23" fmla="*/ 6 h 60"/>
              <a:gd name="T24" fmla="*/ 20 w 36"/>
              <a:gd name="T25" fmla="*/ 6 h 60"/>
              <a:gd name="T26" fmla="*/ 20 w 36"/>
              <a:gd name="T27" fmla="*/ 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" h="60">
                <a:moveTo>
                  <a:pt x="20" y="6"/>
                </a:moveTo>
                <a:lnTo>
                  <a:pt x="20" y="6"/>
                </a:lnTo>
                <a:lnTo>
                  <a:pt x="26" y="6"/>
                </a:lnTo>
                <a:lnTo>
                  <a:pt x="36" y="0"/>
                </a:lnTo>
                <a:lnTo>
                  <a:pt x="36" y="0"/>
                </a:lnTo>
                <a:lnTo>
                  <a:pt x="26" y="30"/>
                </a:lnTo>
                <a:lnTo>
                  <a:pt x="20" y="60"/>
                </a:lnTo>
                <a:lnTo>
                  <a:pt x="20" y="60"/>
                </a:lnTo>
                <a:lnTo>
                  <a:pt x="10" y="30"/>
                </a:lnTo>
                <a:lnTo>
                  <a:pt x="0" y="3"/>
                </a:lnTo>
                <a:lnTo>
                  <a:pt x="0" y="3"/>
                </a:lnTo>
                <a:lnTo>
                  <a:pt x="13" y="6"/>
                </a:lnTo>
                <a:lnTo>
                  <a:pt x="20" y="6"/>
                </a:lnTo>
                <a:lnTo>
                  <a:pt x="20" y="6"/>
                </a:lnTo>
                <a:close/>
              </a:path>
            </a:pathLst>
          </a:custGeom>
          <a:solidFill>
            <a:srgbClr val="000000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66" name="Rectangle 98"/>
          <p:cNvSpPr>
            <a:spLocks noChangeArrowheads="1"/>
          </p:cNvSpPr>
          <p:nvPr/>
        </p:nvSpPr>
        <p:spPr bwMode="auto">
          <a:xfrm>
            <a:off x="5653088" y="2582863"/>
            <a:ext cx="2428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00"/>
                </a:solidFill>
                <a:latin typeface="Symbol" pitchFamily="18" charset="2"/>
              </a:rPr>
              <a:t>u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cm</a:t>
            </a:r>
          </a:p>
        </p:txBody>
      </p:sp>
      <p:sp>
        <p:nvSpPr>
          <p:cNvPr id="109667" name="Rectangle 99"/>
          <p:cNvSpPr>
            <a:spLocks noChangeArrowheads="1"/>
          </p:cNvSpPr>
          <p:nvPr/>
        </p:nvSpPr>
        <p:spPr bwMode="auto">
          <a:xfrm>
            <a:off x="4319588" y="4164013"/>
            <a:ext cx="2428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00"/>
                </a:solidFill>
                <a:latin typeface="Symbol" pitchFamily="18" charset="2"/>
              </a:rPr>
              <a:t>u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cm</a:t>
            </a:r>
          </a:p>
        </p:txBody>
      </p:sp>
      <p:sp>
        <p:nvSpPr>
          <p:cNvPr id="109668" name="Rectangle 100"/>
          <p:cNvSpPr>
            <a:spLocks noChangeArrowheads="1"/>
          </p:cNvSpPr>
          <p:nvPr/>
        </p:nvSpPr>
        <p:spPr bwMode="auto">
          <a:xfrm>
            <a:off x="5540375" y="4670425"/>
            <a:ext cx="1635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400" baseline="-25000">
                <a:solidFill>
                  <a:srgbClr val="000000"/>
                </a:solidFill>
                <a:latin typeface="Times New Roman" pitchFamily="18" charset="0"/>
              </a:rPr>
              <a:t>db</a:t>
            </a:r>
          </a:p>
        </p:txBody>
      </p:sp>
      <p:sp>
        <p:nvSpPr>
          <p:cNvPr id="109669" name="Rectangle 101"/>
          <p:cNvSpPr>
            <a:spLocks noChangeArrowheads="1"/>
          </p:cNvSpPr>
          <p:nvPr/>
        </p:nvSpPr>
        <p:spPr bwMode="auto">
          <a:xfrm>
            <a:off x="0" y="1066800"/>
            <a:ext cx="3962400" cy="541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1600" i="1">
                <a:solidFill>
                  <a:schemeClr val="tx1"/>
                </a:solidFill>
              </a:rPr>
              <a:t>Power line</a:t>
            </a:r>
            <a:r>
              <a:rPr lang="en-US" sz="1600" b="1">
                <a:solidFill>
                  <a:schemeClr val="tx1"/>
                </a:solidFill>
              </a:rPr>
              <a:t> is coupled into the body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1600" i="1">
                <a:solidFill>
                  <a:schemeClr val="tx1"/>
                </a:solidFill>
              </a:rPr>
              <a:t>Small ac displacement current  </a:t>
            </a:r>
            <a:r>
              <a:rPr lang="en-US" sz="1600" b="1">
                <a:solidFill>
                  <a:schemeClr val="tx1"/>
                </a:solidFill>
              </a:rPr>
              <a:t> I</a:t>
            </a:r>
            <a:r>
              <a:rPr lang="en-US" sz="1600" b="1" baseline="-25000">
                <a:solidFill>
                  <a:schemeClr val="tx1"/>
                </a:solidFill>
              </a:rPr>
              <a:t>db</a:t>
            </a:r>
            <a:r>
              <a:rPr lang="en-US" sz="1600" b="1">
                <a:solidFill>
                  <a:schemeClr val="tx1"/>
                </a:solidFill>
              </a:rPr>
              <a:t> is generated, which produces    a common mode voltage </a:t>
            </a:r>
          </a:p>
          <a:p>
            <a:pPr marL="342900" indent="-342900" algn="l">
              <a:spcBef>
                <a:spcPct val="20000"/>
              </a:spcBef>
            </a:pPr>
            <a:r>
              <a:rPr lang="en-US" sz="1600" b="1">
                <a:solidFill>
                  <a:schemeClr val="tx1"/>
                </a:solidFill>
              </a:rPr>
              <a:t>	    v</a:t>
            </a:r>
            <a:r>
              <a:rPr lang="en-US" sz="1600" b="1" baseline="-25000">
                <a:solidFill>
                  <a:schemeClr val="tx1"/>
                </a:solidFill>
              </a:rPr>
              <a:t>cm</a:t>
            </a:r>
            <a:r>
              <a:rPr lang="en-US" sz="1600" b="1">
                <a:solidFill>
                  <a:schemeClr val="tx1"/>
                </a:solidFill>
              </a:rPr>
              <a:t>  =  i</a:t>
            </a:r>
            <a:r>
              <a:rPr lang="en-US" sz="1600" b="1" baseline="-25000">
                <a:solidFill>
                  <a:schemeClr val="tx1"/>
                </a:solidFill>
              </a:rPr>
              <a:t>db</a:t>
            </a:r>
            <a:r>
              <a:rPr lang="en-US" sz="1600" b="1">
                <a:solidFill>
                  <a:schemeClr val="tx1"/>
                </a:solidFill>
              </a:rPr>
              <a:t> Z</a:t>
            </a:r>
            <a:r>
              <a:rPr lang="en-US" sz="1600" b="1" baseline="-25000">
                <a:solidFill>
                  <a:schemeClr val="tx1"/>
                </a:solidFill>
              </a:rPr>
              <a:t>G		   </a:t>
            </a:r>
            <a:r>
              <a:rPr lang="en-US" sz="1600">
                <a:solidFill>
                  <a:schemeClr val="tx1"/>
                </a:solidFill>
                <a:latin typeface="Times New Roman" pitchFamily="18" charset="0"/>
              </a:rPr>
              <a:t>(6.6)</a:t>
            </a:r>
            <a:endParaRPr lang="en-US" sz="1600" b="1" baseline="-25000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US" sz="1600" b="1">
                <a:solidFill>
                  <a:schemeClr val="tx1"/>
                </a:solidFill>
              </a:rPr>
              <a:t>	           =  (0.2 µA) (50 K </a:t>
            </a:r>
            <a:r>
              <a:rPr lang="en-US" sz="1600" b="1">
                <a:solidFill>
                  <a:schemeClr val="tx1"/>
                </a:solidFill>
                <a:latin typeface="Symbol" pitchFamily="18" charset="2"/>
              </a:rPr>
              <a:t>W</a:t>
            </a:r>
            <a:r>
              <a:rPr lang="en-US" sz="1600" b="1">
                <a:solidFill>
                  <a:schemeClr val="tx1"/>
                </a:solidFill>
              </a:rPr>
              <a:t>)</a:t>
            </a:r>
          </a:p>
          <a:p>
            <a:pPr marL="342900" indent="-342900" algn="l">
              <a:spcBef>
                <a:spcPct val="20000"/>
              </a:spcBef>
            </a:pPr>
            <a:r>
              <a:rPr lang="en-US" sz="1600" b="1">
                <a:solidFill>
                  <a:schemeClr val="tx1"/>
                </a:solidFill>
              </a:rPr>
              <a:t>	           =  10 mV</a:t>
            </a:r>
          </a:p>
          <a:p>
            <a:pPr marL="342900" indent="-342900" algn="l">
              <a:spcBef>
                <a:spcPct val="20000"/>
              </a:spcBef>
            </a:pPr>
            <a:endParaRPr lang="en-US" sz="1600" b="1" baseline="-25000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1600" i="1">
                <a:solidFill>
                  <a:schemeClr val="tx1"/>
                </a:solidFill>
              </a:rPr>
              <a:t>At the amplifier inputs:</a:t>
            </a:r>
          </a:p>
          <a:p>
            <a:pPr marL="342900" indent="-342900" algn="l">
              <a:spcBef>
                <a:spcPct val="20000"/>
              </a:spcBef>
            </a:pPr>
            <a:r>
              <a:rPr lang="en-US" sz="1600" b="1">
                <a:solidFill>
                  <a:schemeClr val="tx1"/>
                </a:solidFill>
              </a:rPr>
              <a:t>	  v</a:t>
            </a:r>
            <a:r>
              <a:rPr lang="en-US" sz="1600" b="1" baseline="-25000">
                <a:solidFill>
                  <a:schemeClr val="tx1"/>
                </a:solidFill>
              </a:rPr>
              <a:t>A</a:t>
            </a:r>
            <a:r>
              <a:rPr lang="en-US" sz="1600" b="1">
                <a:solidFill>
                  <a:schemeClr val="tx1"/>
                </a:solidFill>
              </a:rPr>
              <a:t> - v</a:t>
            </a:r>
            <a:r>
              <a:rPr lang="en-US" sz="1600" b="1" baseline="-25000">
                <a:solidFill>
                  <a:schemeClr val="tx1"/>
                </a:solidFill>
              </a:rPr>
              <a:t>B</a:t>
            </a:r>
            <a:r>
              <a:rPr lang="en-US" sz="1600" b="1">
                <a:solidFill>
                  <a:schemeClr val="tx1"/>
                </a:solidFill>
              </a:rPr>
              <a:t> =  v</a:t>
            </a:r>
            <a:r>
              <a:rPr lang="en-US" sz="1600" b="1" baseline="-25000">
                <a:solidFill>
                  <a:schemeClr val="tx1"/>
                </a:solidFill>
              </a:rPr>
              <a:t>cm</a:t>
            </a:r>
            <a:r>
              <a:rPr lang="en-US" sz="1600" b="1">
                <a:solidFill>
                  <a:schemeClr val="tx1"/>
                </a:solidFill>
              </a:rPr>
              <a:t> (Z</a:t>
            </a:r>
            <a:r>
              <a:rPr lang="en-US" sz="1600" b="1" baseline="-25000">
                <a:solidFill>
                  <a:schemeClr val="tx1"/>
                </a:solidFill>
              </a:rPr>
              <a:t>1</a:t>
            </a:r>
            <a:r>
              <a:rPr lang="en-US" sz="1600" b="1">
                <a:solidFill>
                  <a:schemeClr val="tx1"/>
                </a:solidFill>
              </a:rPr>
              <a:t> - Z</a:t>
            </a:r>
            <a:r>
              <a:rPr lang="en-US" sz="1600" b="1" baseline="-25000">
                <a:solidFill>
                  <a:schemeClr val="tx1"/>
                </a:solidFill>
              </a:rPr>
              <a:t>2</a:t>
            </a:r>
            <a:r>
              <a:rPr lang="en-US" sz="1600" b="1">
                <a:solidFill>
                  <a:schemeClr val="tx1"/>
                </a:solidFill>
              </a:rPr>
              <a:t>)/ Z</a:t>
            </a:r>
            <a:r>
              <a:rPr lang="en-US" sz="1600" b="1" baseline="-25000">
                <a:solidFill>
                  <a:schemeClr val="tx1"/>
                </a:solidFill>
              </a:rPr>
              <a:t>in	     </a:t>
            </a:r>
            <a:r>
              <a:rPr lang="en-US" sz="1600">
                <a:solidFill>
                  <a:schemeClr val="tx1"/>
                </a:solidFill>
                <a:latin typeface="Times New Roman" pitchFamily="18" charset="0"/>
              </a:rPr>
              <a:t>(6.9)</a:t>
            </a:r>
            <a:endParaRPr lang="en-US" sz="1600" b="1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US" sz="1600" b="1">
                <a:solidFill>
                  <a:schemeClr val="tx1"/>
                </a:solidFill>
              </a:rPr>
              <a:t>		   =  (10 mV) (20 K</a:t>
            </a:r>
            <a:r>
              <a:rPr lang="en-US" sz="1600" b="1">
                <a:solidFill>
                  <a:schemeClr val="tx1"/>
                </a:solidFill>
                <a:latin typeface="Symbol" pitchFamily="18" charset="2"/>
              </a:rPr>
              <a:t>W </a:t>
            </a:r>
            <a:r>
              <a:rPr lang="en-US" sz="1600" b="1">
                <a:solidFill>
                  <a:schemeClr val="tx1"/>
                </a:solidFill>
              </a:rPr>
              <a:t>/ 5 M</a:t>
            </a:r>
            <a:r>
              <a:rPr lang="en-US" sz="1600" b="1">
                <a:solidFill>
                  <a:schemeClr val="tx1"/>
                </a:solidFill>
                <a:latin typeface="Symbol" pitchFamily="18" charset="2"/>
              </a:rPr>
              <a:t>W)</a:t>
            </a:r>
            <a:endParaRPr lang="en-US" sz="1600" b="1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US" sz="1600" b="1">
                <a:solidFill>
                  <a:schemeClr val="tx1"/>
                </a:solidFill>
              </a:rPr>
              <a:t>		   =  40 µV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1600" i="1">
                <a:solidFill>
                  <a:schemeClr val="tx1"/>
                </a:solidFill>
              </a:rPr>
              <a:t>Remedies: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sz="1600">
                <a:solidFill>
                  <a:schemeClr val="tx1"/>
                </a:solidFill>
              </a:rPr>
              <a:t>Reduce or match the electrode skin impedances (minimize </a:t>
            </a:r>
            <a:r>
              <a:rPr lang="en-US" sz="1600" b="1">
                <a:solidFill>
                  <a:schemeClr val="tx1"/>
                </a:solidFill>
              </a:rPr>
              <a:t>Z</a:t>
            </a:r>
            <a:r>
              <a:rPr lang="en-US" sz="1600" b="1" baseline="-25000">
                <a:solidFill>
                  <a:schemeClr val="tx1"/>
                </a:solidFill>
              </a:rPr>
              <a:t>1</a:t>
            </a:r>
            <a:r>
              <a:rPr lang="en-US" sz="1600" b="1">
                <a:solidFill>
                  <a:schemeClr val="tx1"/>
                </a:solidFill>
              </a:rPr>
              <a:t> - Z</a:t>
            </a:r>
            <a:r>
              <a:rPr lang="en-US" sz="1600" b="1" baseline="-25000">
                <a:solidFill>
                  <a:schemeClr val="tx1"/>
                </a:solidFill>
              </a:rPr>
              <a:t>2 </a:t>
            </a:r>
            <a:r>
              <a:rPr lang="en-US" sz="1600">
                <a:solidFill>
                  <a:schemeClr val="tx1"/>
                </a:solidFill>
              </a:rPr>
              <a:t>)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sz="1600">
                <a:solidFill>
                  <a:schemeClr val="tx1"/>
                </a:solidFill>
              </a:rPr>
              <a:t>Increase Z</a:t>
            </a:r>
            <a:r>
              <a:rPr lang="en-US" sz="1600" baseline="-2500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36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2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063952"/>
              </p:ext>
            </p:extLst>
          </p:nvPr>
        </p:nvGraphicFramePr>
        <p:xfrm>
          <a:off x="971600" y="1196752"/>
          <a:ext cx="4680520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1" name="Clip" r:id="rId3" imgW="4047117" imgH="3878011" progId="MS_ClipArt_Gallery.2">
                  <p:embed/>
                </p:oleObj>
              </mc:Choice>
              <mc:Fallback>
                <p:oleObj name="Clip" r:id="rId3" imgW="4047117" imgH="387801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275" r="19261"/>
                      <a:stretch>
                        <a:fillRect/>
                      </a:stretch>
                    </p:blipFill>
                    <p:spPr bwMode="auto">
                      <a:xfrm>
                        <a:off x="971600" y="1196752"/>
                        <a:ext cx="4680520" cy="547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47664" y="0"/>
            <a:ext cx="7062936" cy="1143000"/>
          </a:xfrm>
        </p:spPr>
        <p:txBody>
          <a:bodyPr/>
          <a:lstStyle/>
          <a:p>
            <a:r>
              <a:rPr lang="en-US" sz="3600" dirty="0" err="1" smtClean="0">
                <a:cs typeface="Times New Roman" pitchFamily="18" charset="0"/>
              </a:rPr>
              <a:t>Ele</a:t>
            </a:r>
            <a:r>
              <a:rPr lang="tr-TR" sz="3600" dirty="0" smtClean="0">
                <a:cs typeface="Times New Roman" pitchFamily="18" charset="0"/>
              </a:rPr>
              <a:t>k</a:t>
            </a:r>
            <a:r>
              <a:rPr lang="en-US" sz="3600" dirty="0" err="1" smtClean="0">
                <a:cs typeface="Times New Roman" pitchFamily="18" charset="0"/>
              </a:rPr>
              <a:t>trostati</a:t>
            </a:r>
            <a:r>
              <a:rPr lang="tr-TR" sz="3600" dirty="0" smtClean="0">
                <a:cs typeface="Times New Roman" pitchFamily="18" charset="0"/>
              </a:rPr>
              <a:t>k ekranlama</a:t>
            </a:r>
            <a:endParaRPr lang="en-US" sz="3600" dirty="0"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98072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11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9138" name="Object 2"/>
          <p:cNvGraphicFramePr>
            <a:graphicFrameLocks noChangeAspect="1"/>
          </p:cNvGraphicFramePr>
          <p:nvPr/>
        </p:nvGraphicFramePr>
        <p:xfrm>
          <a:off x="2047875" y="0"/>
          <a:ext cx="504666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5" name="Clip" r:id="rId3" imgW="4269688" imgH="5801625" progId="MS_ClipArt_Gallery.2">
                  <p:embed/>
                </p:oleObj>
              </mc:Choice>
              <mc:Fallback>
                <p:oleObj name="Clip" r:id="rId3" imgW="4269688" imgH="580162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75" y="0"/>
                        <a:ext cx="504666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0" y="609600"/>
            <a:ext cx="2362200" cy="22098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Manyetik alanın oluşumu ve etkisi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16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Magnetic Field Coupling</a:t>
            </a:r>
          </a:p>
        </p:txBody>
      </p:sp>
      <p:graphicFrame>
        <p:nvGraphicFramePr>
          <p:cNvPr id="111619" name="Object 3"/>
          <p:cNvGraphicFramePr>
            <a:graphicFrameLocks noChangeAspect="1"/>
          </p:cNvGraphicFramePr>
          <p:nvPr/>
        </p:nvGraphicFramePr>
        <p:xfrm>
          <a:off x="639763" y="720725"/>
          <a:ext cx="5643562" cy="334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Photo Editor Photo" r:id="rId4" imgW="4747671" imgH="2812024" progId="MSPhotoEd.3">
                  <p:embed/>
                </p:oleObj>
              </mc:Choice>
              <mc:Fallback>
                <p:oleObj name="Photo Editor Photo" r:id="rId4" imgW="4747671" imgH="28120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3" y="720725"/>
                        <a:ext cx="5643562" cy="334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26150" y="500063"/>
            <a:ext cx="2713038" cy="4724400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sz="2000"/>
              <a:t>Sources</a:t>
            </a:r>
          </a:p>
          <a:p>
            <a:pPr lvl="1"/>
            <a:r>
              <a:rPr lang="en-US" sz="2000"/>
              <a:t>Power lines</a:t>
            </a:r>
          </a:p>
          <a:p>
            <a:pPr lvl="1"/>
            <a:r>
              <a:rPr lang="en-US" sz="2000"/>
              <a:t>Transformers and ballasts in fluorescent lights</a:t>
            </a:r>
          </a:p>
          <a:p>
            <a:r>
              <a:rPr lang="en-US" sz="2000"/>
              <a:t>Remedies</a:t>
            </a:r>
          </a:p>
          <a:p>
            <a:pPr lvl="1"/>
            <a:r>
              <a:rPr lang="en-US" sz="2000"/>
              <a:t>Shielding</a:t>
            </a:r>
          </a:p>
          <a:p>
            <a:pPr lvl="1"/>
            <a:r>
              <a:rPr lang="en-US" sz="2000"/>
              <a:t>Route leads away from potential sources</a:t>
            </a:r>
          </a:p>
          <a:p>
            <a:pPr lvl="1"/>
            <a:r>
              <a:rPr lang="en-US" sz="2000"/>
              <a:t>Reduce the effective area of the single-turn coil (twist the lead wires)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627063" y="4183063"/>
            <a:ext cx="5705475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Magnetic-field pickup by the elctrocardiograph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(a)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Lead wires make a closed loop (shaded area) when patient and electrocardiograph are considered in the circuit. The change in magnetic field passing through this area induces a current in the loop. </a:t>
            </a:r>
            <a:br>
              <a:rPr lang="en-US" sz="1800" b="1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(b)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This effect can be minimized by twisting the lead wires together and keeping them close to the body in order to subtend a much smaller area.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72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427" name="Picture 3" descr="Khandpur 4-1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7" y="1772816"/>
            <a:ext cx="7877026" cy="403244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Topraklama sorunu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13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Düzgün topraklama</a:t>
            </a:r>
            <a:endParaRPr lang="en-US" dirty="0"/>
          </a:p>
        </p:txBody>
      </p:sp>
      <p:pic>
        <p:nvPicPr>
          <p:cNvPr id="360451" name="Picture 3" descr="Khandpur 4-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260600"/>
            <a:ext cx="8353425" cy="435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90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343400" y="228600"/>
            <a:ext cx="4257675" cy="3968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>
                <a:solidFill>
                  <a:srgbClr val="3333FF"/>
                </a:solidFill>
              </a:rPr>
              <a:t>Driven Right Leg Circuit</a:t>
            </a:r>
          </a:p>
        </p:txBody>
      </p:sp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3657600" y="5257800"/>
            <a:ext cx="492918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Minimizes common- mode interference. The circuit derives common-mode voltage from a pair of averaging resistors connected to </a:t>
            </a:r>
            <a:r>
              <a:rPr lang="en-US" sz="1800" b="1" i="1">
                <a:solidFill>
                  <a:schemeClr val="tx1"/>
                </a:solidFill>
                <a:cs typeface="Times New Roman" pitchFamily="18" charset="0"/>
              </a:rPr>
              <a:t>v</a:t>
            </a:r>
            <a:r>
              <a:rPr lang="en-US" sz="1800" b="1" baseline="-30000">
                <a:solidFill>
                  <a:schemeClr val="tx1"/>
                </a:solidFill>
                <a:cs typeface="Times New Roman" pitchFamily="18" charset="0"/>
              </a:rPr>
              <a:t>3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and </a:t>
            </a:r>
            <a:r>
              <a:rPr lang="en-US" sz="1800" b="1" i="1">
                <a:solidFill>
                  <a:schemeClr val="tx1"/>
                </a:solidFill>
                <a:cs typeface="Times New Roman" pitchFamily="18" charset="0"/>
              </a:rPr>
              <a:t>v</a:t>
            </a:r>
            <a:r>
              <a:rPr lang="en-US" sz="1800" b="1" baseline="-30000">
                <a:solidFill>
                  <a:schemeClr val="tx1"/>
                </a:solidFill>
                <a:cs typeface="Times New Roman" pitchFamily="18" charset="0"/>
              </a:rPr>
              <a:t>4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in the </a:t>
            </a:r>
            <a:r>
              <a:rPr lang="en-US" sz="1800" b="1" u="sng">
                <a:solidFill>
                  <a:schemeClr val="tx1"/>
                </a:solidFill>
                <a:cs typeface="Times New Roman" pitchFamily="18" charset="0"/>
              </a:rPr>
              <a:t>instrumentation amp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. The right leg is not grounded but is connected to output of the auxiliary op amp.</a:t>
            </a:r>
          </a:p>
        </p:txBody>
      </p:sp>
      <p:sp>
        <p:nvSpPr>
          <p:cNvPr id="117764" name="Freeform 4"/>
          <p:cNvSpPr>
            <a:spLocks/>
          </p:cNvSpPr>
          <p:nvPr/>
        </p:nvSpPr>
        <p:spPr bwMode="auto">
          <a:xfrm>
            <a:off x="4675188" y="860425"/>
            <a:ext cx="682625" cy="728663"/>
          </a:xfrm>
          <a:custGeom>
            <a:avLst/>
            <a:gdLst>
              <a:gd name="T0" fmla="*/ 508 w 508"/>
              <a:gd name="T1" fmla="*/ 266 h 529"/>
              <a:gd name="T2" fmla="*/ 508 w 508"/>
              <a:gd name="T3" fmla="*/ 266 h 529"/>
              <a:gd name="T4" fmla="*/ 0 w 508"/>
              <a:gd name="T5" fmla="*/ 0 h 529"/>
              <a:gd name="T6" fmla="*/ 0 w 508"/>
              <a:gd name="T7" fmla="*/ 529 h 529"/>
              <a:gd name="T8" fmla="*/ 508 w 508"/>
              <a:gd name="T9" fmla="*/ 26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8" h="529">
                <a:moveTo>
                  <a:pt x="508" y="266"/>
                </a:moveTo>
                <a:lnTo>
                  <a:pt x="508" y="266"/>
                </a:lnTo>
                <a:lnTo>
                  <a:pt x="0" y="0"/>
                </a:lnTo>
                <a:lnTo>
                  <a:pt x="0" y="529"/>
                </a:lnTo>
                <a:lnTo>
                  <a:pt x="508" y="266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5" name="Freeform 5"/>
          <p:cNvSpPr>
            <a:spLocks/>
          </p:cNvSpPr>
          <p:nvPr/>
        </p:nvSpPr>
        <p:spPr bwMode="auto">
          <a:xfrm>
            <a:off x="4318000" y="1403350"/>
            <a:ext cx="84138" cy="66675"/>
          </a:xfrm>
          <a:custGeom>
            <a:avLst/>
            <a:gdLst>
              <a:gd name="T0" fmla="*/ 62 w 62"/>
              <a:gd name="T1" fmla="*/ 0 h 48"/>
              <a:gd name="T2" fmla="*/ 45 w 62"/>
              <a:gd name="T3" fmla="*/ 3 h 48"/>
              <a:gd name="T4" fmla="*/ 31 w 62"/>
              <a:gd name="T5" fmla="*/ 7 h 48"/>
              <a:gd name="T6" fmla="*/ 21 w 62"/>
              <a:gd name="T7" fmla="*/ 14 h 48"/>
              <a:gd name="T8" fmla="*/ 14 w 62"/>
              <a:gd name="T9" fmla="*/ 24 h 48"/>
              <a:gd name="T10" fmla="*/ 3 w 62"/>
              <a:gd name="T11" fmla="*/ 38 h 48"/>
              <a:gd name="T12" fmla="*/ 0 w 62"/>
              <a:gd name="T1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" h="48">
                <a:moveTo>
                  <a:pt x="62" y="0"/>
                </a:moveTo>
                <a:lnTo>
                  <a:pt x="45" y="3"/>
                </a:lnTo>
                <a:lnTo>
                  <a:pt x="31" y="7"/>
                </a:lnTo>
                <a:lnTo>
                  <a:pt x="21" y="14"/>
                </a:lnTo>
                <a:lnTo>
                  <a:pt x="14" y="24"/>
                </a:lnTo>
                <a:lnTo>
                  <a:pt x="3" y="38"/>
                </a:lnTo>
                <a:lnTo>
                  <a:pt x="0" y="48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6" name="Freeform 6"/>
          <p:cNvSpPr>
            <a:spLocks/>
          </p:cNvSpPr>
          <p:nvPr/>
        </p:nvSpPr>
        <p:spPr bwMode="auto">
          <a:xfrm>
            <a:off x="4295775" y="1508125"/>
            <a:ext cx="12700" cy="114300"/>
          </a:xfrm>
          <a:custGeom>
            <a:avLst/>
            <a:gdLst>
              <a:gd name="T0" fmla="*/ 10 w 10"/>
              <a:gd name="T1" fmla="*/ 0 h 83"/>
              <a:gd name="T2" fmla="*/ 7 w 10"/>
              <a:gd name="T3" fmla="*/ 17 h 83"/>
              <a:gd name="T4" fmla="*/ 0 w 10"/>
              <a:gd name="T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83">
                <a:moveTo>
                  <a:pt x="10" y="0"/>
                </a:moveTo>
                <a:lnTo>
                  <a:pt x="7" y="17"/>
                </a:lnTo>
                <a:lnTo>
                  <a:pt x="0" y="83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7" name="Line 7"/>
          <p:cNvSpPr>
            <a:spLocks noChangeShapeType="1"/>
          </p:cNvSpPr>
          <p:nvPr/>
        </p:nvSpPr>
        <p:spPr bwMode="auto">
          <a:xfrm flipH="1">
            <a:off x="4276725" y="1658938"/>
            <a:ext cx="12700" cy="1111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8" name="Line 8"/>
          <p:cNvSpPr>
            <a:spLocks noChangeShapeType="1"/>
          </p:cNvSpPr>
          <p:nvPr/>
        </p:nvSpPr>
        <p:spPr bwMode="auto">
          <a:xfrm flipH="1">
            <a:off x="4262438" y="1806575"/>
            <a:ext cx="7937" cy="1143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 flipH="1">
            <a:off x="4244975" y="1960563"/>
            <a:ext cx="12700" cy="1143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 flipH="1">
            <a:off x="4229100" y="2112963"/>
            <a:ext cx="9525" cy="1143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 flipH="1">
            <a:off x="4210050" y="2265363"/>
            <a:ext cx="15875" cy="1143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5354638" y="1220788"/>
            <a:ext cx="1447800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3" name="Freeform 13"/>
          <p:cNvSpPr>
            <a:spLocks/>
          </p:cNvSpPr>
          <p:nvPr/>
        </p:nvSpPr>
        <p:spPr bwMode="auto">
          <a:xfrm>
            <a:off x="7150100" y="3222625"/>
            <a:ext cx="682625" cy="728663"/>
          </a:xfrm>
          <a:custGeom>
            <a:avLst/>
            <a:gdLst>
              <a:gd name="T0" fmla="*/ 508 w 508"/>
              <a:gd name="T1" fmla="*/ 266 h 528"/>
              <a:gd name="T2" fmla="*/ 508 w 508"/>
              <a:gd name="T3" fmla="*/ 266 h 528"/>
              <a:gd name="T4" fmla="*/ 0 w 508"/>
              <a:gd name="T5" fmla="*/ 0 h 528"/>
              <a:gd name="T6" fmla="*/ 0 w 508"/>
              <a:gd name="T7" fmla="*/ 528 h 528"/>
              <a:gd name="T8" fmla="*/ 508 w 508"/>
              <a:gd name="T9" fmla="*/ 266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8" h="528">
                <a:moveTo>
                  <a:pt x="508" y="266"/>
                </a:moveTo>
                <a:lnTo>
                  <a:pt x="508" y="266"/>
                </a:lnTo>
                <a:lnTo>
                  <a:pt x="0" y="0"/>
                </a:lnTo>
                <a:lnTo>
                  <a:pt x="0" y="528"/>
                </a:lnTo>
                <a:lnTo>
                  <a:pt x="508" y="266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4" name="Freeform 14"/>
          <p:cNvSpPr>
            <a:spLocks/>
          </p:cNvSpPr>
          <p:nvPr/>
        </p:nvSpPr>
        <p:spPr bwMode="auto">
          <a:xfrm>
            <a:off x="6464300" y="1960563"/>
            <a:ext cx="685800" cy="1443037"/>
          </a:xfrm>
          <a:custGeom>
            <a:avLst/>
            <a:gdLst>
              <a:gd name="T0" fmla="*/ 511 w 511"/>
              <a:gd name="T1" fmla="*/ 1047 h 1047"/>
              <a:gd name="T2" fmla="*/ 387 w 511"/>
              <a:gd name="T3" fmla="*/ 1047 h 1047"/>
              <a:gd name="T4" fmla="*/ 387 w 511"/>
              <a:gd name="T5" fmla="*/ 0 h 1047"/>
              <a:gd name="T6" fmla="*/ 0 w 511"/>
              <a:gd name="T7" fmla="*/ 0 h 1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1" h="1047">
                <a:moveTo>
                  <a:pt x="511" y="1047"/>
                </a:moveTo>
                <a:lnTo>
                  <a:pt x="387" y="1047"/>
                </a:lnTo>
                <a:lnTo>
                  <a:pt x="387" y="0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5" name="Freeform 15"/>
          <p:cNvSpPr>
            <a:spLocks/>
          </p:cNvSpPr>
          <p:nvPr/>
        </p:nvSpPr>
        <p:spPr bwMode="auto">
          <a:xfrm>
            <a:off x="6983413" y="3765550"/>
            <a:ext cx="166687" cy="585788"/>
          </a:xfrm>
          <a:custGeom>
            <a:avLst/>
            <a:gdLst>
              <a:gd name="T0" fmla="*/ 124 w 124"/>
              <a:gd name="T1" fmla="*/ 0 h 425"/>
              <a:gd name="T2" fmla="*/ 0 w 124"/>
              <a:gd name="T3" fmla="*/ 0 h 425"/>
              <a:gd name="T4" fmla="*/ 0 w 124"/>
              <a:gd name="T5" fmla="*/ 425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425">
                <a:moveTo>
                  <a:pt x="124" y="0"/>
                </a:moveTo>
                <a:lnTo>
                  <a:pt x="0" y="0"/>
                </a:lnTo>
                <a:lnTo>
                  <a:pt x="0" y="42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6" name="Freeform 16"/>
          <p:cNvSpPr>
            <a:spLocks/>
          </p:cNvSpPr>
          <p:nvPr/>
        </p:nvSpPr>
        <p:spPr bwMode="auto">
          <a:xfrm>
            <a:off x="4681538" y="2308225"/>
            <a:ext cx="682625" cy="728663"/>
          </a:xfrm>
          <a:custGeom>
            <a:avLst/>
            <a:gdLst>
              <a:gd name="T0" fmla="*/ 508 w 508"/>
              <a:gd name="T1" fmla="*/ 266 h 529"/>
              <a:gd name="T2" fmla="*/ 508 w 508"/>
              <a:gd name="T3" fmla="*/ 266 h 529"/>
              <a:gd name="T4" fmla="*/ 0 w 508"/>
              <a:gd name="T5" fmla="*/ 0 h 529"/>
              <a:gd name="T6" fmla="*/ 0 w 508"/>
              <a:gd name="T7" fmla="*/ 529 h 529"/>
              <a:gd name="T8" fmla="*/ 508 w 508"/>
              <a:gd name="T9" fmla="*/ 26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8" h="529">
                <a:moveTo>
                  <a:pt x="508" y="266"/>
                </a:moveTo>
                <a:lnTo>
                  <a:pt x="508" y="266"/>
                </a:lnTo>
                <a:lnTo>
                  <a:pt x="0" y="0"/>
                </a:lnTo>
                <a:lnTo>
                  <a:pt x="0" y="529"/>
                </a:lnTo>
                <a:lnTo>
                  <a:pt x="508" y="266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7" name="Freeform 17"/>
          <p:cNvSpPr>
            <a:spLocks/>
          </p:cNvSpPr>
          <p:nvPr/>
        </p:nvSpPr>
        <p:spPr bwMode="auto">
          <a:xfrm>
            <a:off x="4513263" y="2170113"/>
            <a:ext cx="1374775" cy="319087"/>
          </a:xfrm>
          <a:custGeom>
            <a:avLst/>
            <a:gdLst>
              <a:gd name="T0" fmla="*/ 125 w 1023"/>
              <a:gd name="T1" fmla="*/ 232 h 232"/>
              <a:gd name="T2" fmla="*/ 0 w 1023"/>
              <a:gd name="T3" fmla="*/ 232 h 232"/>
              <a:gd name="T4" fmla="*/ 0 w 1023"/>
              <a:gd name="T5" fmla="*/ 0 h 232"/>
              <a:gd name="T6" fmla="*/ 1023 w 1023"/>
              <a:gd name="T7" fmla="*/ 0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23" h="232">
                <a:moveTo>
                  <a:pt x="125" y="232"/>
                </a:moveTo>
                <a:lnTo>
                  <a:pt x="0" y="232"/>
                </a:lnTo>
                <a:lnTo>
                  <a:pt x="0" y="0"/>
                </a:lnTo>
                <a:lnTo>
                  <a:pt x="1023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8" name="Freeform 18"/>
          <p:cNvSpPr>
            <a:spLocks/>
          </p:cNvSpPr>
          <p:nvPr/>
        </p:nvSpPr>
        <p:spPr bwMode="auto">
          <a:xfrm>
            <a:off x="4305300" y="2846388"/>
            <a:ext cx="111125" cy="4762"/>
          </a:xfrm>
          <a:custGeom>
            <a:avLst/>
            <a:gdLst>
              <a:gd name="T0" fmla="*/ 83 w 83"/>
              <a:gd name="T1" fmla="*/ 3 h 3"/>
              <a:gd name="T2" fmla="*/ 7 w 83"/>
              <a:gd name="T3" fmla="*/ 0 h 3"/>
              <a:gd name="T4" fmla="*/ 0 w 8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3">
                <a:moveTo>
                  <a:pt x="83" y="3"/>
                </a:moveTo>
                <a:lnTo>
                  <a:pt x="7" y="0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9" name="Freeform 19"/>
          <p:cNvSpPr>
            <a:spLocks/>
          </p:cNvSpPr>
          <p:nvPr/>
        </p:nvSpPr>
        <p:spPr bwMode="auto">
          <a:xfrm>
            <a:off x="4156075" y="2820988"/>
            <a:ext cx="111125" cy="20637"/>
          </a:xfrm>
          <a:custGeom>
            <a:avLst/>
            <a:gdLst>
              <a:gd name="T0" fmla="*/ 83 w 83"/>
              <a:gd name="T1" fmla="*/ 14 h 14"/>
              <a:gd name="T2" fmla="*/ 38 w 83"/>
              <a:gd name="T3" fmla="*/ 7 h 14"/>
              <a:gd name="T4" fmla="*/ 0 w 83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14">
                <a:moveTo>
                  <a:pt x="83" y="14"/>
                </a:moveTo>
                <a:lnTo>
                  <a:pt x="38" y="7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0" name="Freeform 20"/>
          <p:cNvSpPr>
            <a:spLocks/>
          </p:cNvSpPr>
          <p:nvPr/>
        </p:nvSpPr>
        <p:spPr bwMode="auto">
          <a:xfrm>
            <a:off x="4011613" y="2784475"/>
            <a:ext cx="106362" cy="28575"/>
          </a:xfrm>
          <a:custGeom>
            <a:avLst/>
            <a:gdLst>
              <a:gd name="T0" fmla="*/ 79 w 79"/>
              <a:gd name="T1" fmla="*/ 21 h 21"/>
              <a:gd name="T2" fmla="*/ 59 w 79"/>
              <a:gd name="T3" fmla="*/ 17 h 21"/>
              <a:gd name="T4" fmla="*/ 14 w 79"/>
              <a:gd name="T5" fmla="*/ 3 h 21"/>
              <a:gd name="T6" fmla="*/ 0 w 79"/>
              <a:gd name="T7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9" h="21">
                <a:moveTo>
                  <a:pt x="79" y="21"/>
                </a:moveTo>
                <a:lnTo>
                  <a:pt x="59" y="17"/>
                </a:lnTo>
                <a:lnTo>
                  <a:pt x="14" y="3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1" name="Freeform 21"/>
          <p:cNvSpPr>
            <a:spLocks/>
          </p:cNvSpPr>
          <p:nvPr/>
        </p:nvSpPr>
        <p:spPr bwMode="auto">
          <a:xfrm>
            <a:off x="3876675" y="2725738"/>
            <a:ext cx="103188" cy="42862"/>
          </a:xfrm>
          <a:custGeom>
            <a:avLst/>
            <a:gdLst>
              <a:gd name="T0" fmla="*/ 76 w 76"/>
              <a:gd name="T1" fmla="*/ 31 h 31"/>
              <a:gd name="T2" fmla="*/ 65 w 76"/>
              <a:gd name="T3" fmla="*/ 28 h 31"/>
              <a:gd name="T4" fmla="*/ 17 w 76"/>
              <a:gd name="T5" fmla="*/ 11 h 31"/>
              <a:gd name="T6" fmla="*/ 0 w 76"/>
              <a:gd name="T7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" h="31">
                <a:moveTo>
                  <a:pt x="76" y="31"/>
                </a:moveTo>
                <a:lnTo>
                  <a:pt x="65" y="28"/>
                </a:lnTo>
                <a:lnTo>
                  <a:pt x="17" y="11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2" name="Freeform 22"/>
          <p:cNvSpPr>
            <a:spLocks/>
          </p:cNvSpPr>
          <p:nvPr/>
        </p:nvSpPr>
        <p:spPr bwMode="auto">
          <a:xfrm>
            <a:off x="3741738" y="2660650"/>
            <a:ext cx="98425" cy="52388"/>
          </a:xfrm>
          <a:custGeom>
            <a:avLst/>
            <a:gdLst>
              <a:gd name="T0" fmla="*/ 73 w 73"/>
              <a:gd name="T1" fmla="*/ 38 h 38"/>
              <a:gd name="T2" fmla="*/ 70 w 73"/>
              <a:gd name="T3" fmla="*/ 35 h 38"/>
              <a:gd name="T4" fmla="*/ 14 w 73"/>
              <a:gd name="T5" fmla="*/ 10 h 38"/>
              <a:gd name="T6" fmla="*/ 0 w 73"/>
              <a:gd name="T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38">
                <a:moveTo>
                  <a:pt x="73" y="38"/>
                </a:moveTo>
                <a:lnTo>
                  <a:pt x="70" y="35"/>
                </a:lnTo>
                <a:lnTo>
                  <a:pt x="14" y="10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3" name="Freeform 23"/>
          <p:cNvSpPr>
            <a:spLocks/>
          </p:cNvSpPr>
          <p:nvPr/>
        </p:nvSpPr>
        <p:spPr bwMode="auto">
          <a:xfrm>
            <a:off x="3613150" y="2584450"/>
            <a:ext cx="96838" cy="57150"/>
          </a:xfrm>
          <a:custGeom>
            <a:avLst/>
            <a:gdLst>
              <a:gd name="T0" fmla="*/ 72 w 72"/>
              <a:gd name="T1" fmla="*/ 41 h 41"/>
              <a:gd name="T2" fmla="*/ 58 w 72"/>
              <a:gd name="T3" fmla="*/ 34 h 41"/>
              <a:gd name="T4" fmla="*/ 0 w 72"/>
              <a:gd name="T5" fmla="*/ 3 h 41"/>
              <a:gd name="T6" fmla="*/ 0 w 72"/>
              <a:gd name="T7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41">
                <a:moveTo>
                  <a:pt x="72" y="41"/>
                </a:moveTo>
                <a:lnTo>
                  <a:pt x="58" y="34"/>
                </a:lnTo>
                <a:lnTo>
                  <a:pt x="0" y="3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4" name="Freeform 24"/>
          <p:cNvSpPr>
            <a:spLocks/>
          </p:cNvSpPr>
          <p:nvPr/>
        </p:nvSpPr>
        <p:spPr bwMode="auto">
          <a:xfrm>
            <a:off x="3486150" y="2503488"/>
            <a:ext cx="93663" cy="61912"/>
          </a:xfrm>
          <a:custGeom>
            <a:avLst/>
            <a:gdLst>
              <a:gd name="T0" fmla="*/ 69 w 69"/>
              <a:gd name="T1" fmla="*/ 45 h 45"/>
              <a:gd name="T2" fmla="*/ 38 w 69"/>
              <a:gd name="T3" fmla="*/ 24 h 45"/>
              <a:gd name="T4" fmla="*/ 0 w 69"/>
              <a:gd name="T5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45">
                <a:moveTo>
                  <a:pt x="69" y="45"/>
                </a:moveTo>
                <a:lnTo>
                  <a:pt x="38" y="24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5" name="Freeform 25"/>
          <p:cNvSpPr>
            <a:spLocks/>
          </p:cNvSpPr>
          <p:nvPr/>
        </p:nvSpPr>
        <p:spPr bwMode="auto">
          <a:xfrm>
            <a:off x="3370263" y="2422525"/>
            <a:ext cx="84137" cy="61913"/>
          </a:xfrm>
          <a:custGeom>
            <a:avLst/>
            <a:gdLst>
              <a:gd name="T0" fmla="*/ 62 w 62"/>
              <a:gd name="T1" fmla="*/ 45 h 45"/>
              <a:gd name="T2" fmla="*/ 62 w 62"/>
              <a:gd name="T3" fmla="*/ 45 h 45"/>
              <a:gd name="T4" fmla="*/ 0 w 62"/>
              <a:gd name="T5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" h="45">
                <a:moveTo>
                  <a:pt x="62" y="45"/>
                </a:moveTo>
                <a:lnTo>
                  <a:pt x="62" y="45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6" name="Line 26"/>
          <p:cNvSpPr>
            <a:spLocks noChangeShapeType="1"/>
          </p:cNvSpPr>
          <p:nvPr/>
        </p:nvSpPr>
        <p:spPr bwMode="auto">
          <a:xfrm flipH="1">
            <a:off x="4416425" y="2851150"/>
            <a:ext cx="265113" cy="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7" name="Line 27"/>
          <p:cNvSpPr>
            <a:spLocks noChangeShapeType="1"/>
          </p:cNvSpPr>
          <p:nvPr/>
        </p:nvSpPr>
        <p:spPr bwMode="auto">
          <a:xfrm>
            <a:off x="5364163" y="2670175"/>
            <a:ext cx="1425575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8" name="Line 28"/>
          <p:cNvSpPr>
            <a:spLocks noChangeShapeType="1"/>
          </p:cNvSpPr>
          <p:nvPr/>
        </p:nvSpPr>
        <p:spPr bwMode="auto">
          <a:xfrm>
            <a:off x="3816350" y="3898900"/>
            <a:ext cx="96838" cy="476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9" name="Freeform 29"/>
          <p:cNvSpPr>
            <a:spLocks/>
          </p:cNvSpPr>
          <p:nvPr/>
        </p:nvSpPr>
        <p:spPr bwMode="auto">
          <a:xfrm>
            <a:off x="3951288" y="3960813"/>
            <a:ext cx="101600" cy="47625"/>
          </a:xfrm>
          <a:custGeom>
            <a:avLst/>
            <a:gdLst>
              <a:gd name="T0" fmla="*/ 0 w 76"/>
              <a:gd name="T1" fmla="*/ 0 h 35"/>
              <a:gd name="T2" fmla="*/ 66 w 76"/>
              <a:gd name="T3" fmla="*/ 31 h 35"/>
              <a:gd name="T4" fmla="*/ 76 w 76"/>
              <a:gd name="T5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35">
                <a:moveTo>
                  <a:pt x="0" y="0"/>
                </a:moveTo>
                <a:lnTo>
                  <a:pt x="66" y="31"/>
                </a:lnTo>
                <a:lnTo>
                  <a:pt x="76" y="3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0" name="Line 30"/>
          <p:cNvSpPr>
            <a:spLocks noChangeShapeType="1"/>
          </p:cNvSpPr>
          <p:nvPr/>
        </p:nvSpPr>
        <p:spPr bwMode="auto">
          <a:xfrm>
            <a:off x="4086225" y="4022725"/>
            <a:ext cx="101600" cy="428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1" name="Freeform 31"/>
          <p:cNvSpPr>
            <a:spLocks/>
          </p:cNvSpPr>
          <p:nvPr/>
        </p:nvSpPr>
        <p:spPr bwMode="auto">
          <a:xfrm>
            <a:off x="4225925" y="4079875"/>
            <a:ext cx="101600" cy="38100"/>
          </a:xfrm>
          <a:custGeom>
            <a:avLst/>
            <a:gdLst>
              <a:gd name="T0" fmla="*/ 0 w 76"/>
              <a:gd name="T1" fmla="*/ 0 h 27"/>
              <a:gd name="T2" fmla="*/ 38 w 76"/>
              <a:gd name="T3" fmla="*/ 13 h 27"/>
              <a:gd name="T4" fmla="*/ 76 w 76"/>
              <a:gd name="T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27">
                <a:moveTo>
                  <a:pt x="0" y="0"/>
                </a:moveTo>
                <a:lnTo>
                  <a:pt x="38" y="13"/>
                </a:lnTo>
                <a:lnTo>
                  <a:pt x="76" y="2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2" name="Line 32"/>
          <p:cNvSpPr>
            <a:spLocks noChangeShapeType="1"/>
          </p:cNvSpPr>
          <p:nvPr/>
        </p:nvSpPr>
        <p:spPr bwMode="auto">
          <a:xfrm>
            <a:off x="4365625" y="4132263"/>
            <a:ext cx="101600" cy="381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3" name="Freeform 33"/>
          <p:cNvSpPr>
            <a:spLocks/>
          </p:cNvSpPr>
          <p:nvPr/>
        </p:nvSpPr>
        <p:spPr bwMode="auto">
          <a:xfrm>
            <a:off x="4503738" y="4184650"/>
            <a:ext cx="107950" cy="33338"/>
          </a:xfrm>
          <a:custGeom>
            <a:avLst/>
            <a:gdLst>
              <a:gd name="T0" fmla="*/ 0 w 80"/>
              <a:gd name="T1" fmla="*/ 0 h 24"/>
              <a:gd name="T2" fmla="*/ 7 w 80"/>
              <a:gd name="T3" fmla="*/ 3 h 24"/>
              <a:gd name="T4" fmla="*/ 80 w 80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24">
                <a:moveTo>
                  <a:pt x="0" y="0"/>
                </a:moveTo>
                <a:lnTo>
                  <a:pt x="7" y="3"/>
                </a:lnTo>
                <a:lnTo>
                  <a:pt x="80" y="24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4" name="Freeform 34"/>
          <p:cNvSpPr>
            <a:spLocks/>
          </p:cNvSpPr>
          <p:nvPr/>
        </p:nvSpPr>
        <p:spPr bwMode="auto">
          <a:xfrm>
            <a:off x="4643438" y="4232275"/>
            <a:ext cx="106362" cy="31750"/>
          </a:xfrm>
          <a:custGeom>
            <a:avLst/>
            <a:gdLst>
              <a:gd name="T0" fmla="*/ 0 w 79"/>
              <a:gd name="T1" fmla="*/ 0 h 24"/>
              <a:gd name="T2" fmla="*/ 76 w 79"/>
              <a:gd name="T3" fmla="*/ 24 h 24"/>
              <a:gd name="T4" fmla="*/ 79 w 79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24">
                <a:moveTo>
                  <a:pt x="0" y="0"/>
                </a:moveTo>
                <a:lnTo>
                  <a:pt x="76" y="24"/>
                </a:lnTo>
                <a:lnTo>
                  <a:pt x="79" y="24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5" name="Line 35"/>
          <p:cNvSpPr>
            <a:spLocks noChangeShapeType="1"/>
          </p:cNvSpPr>
          <p:nvPr/>
        </p:nvSpPr>
        <p:spPr bwMode="auto">
          <a:xfrm>
            <a:off x="4786313" y="4279900"/>
            <a:ext cx="107950" cy="3333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6" name="Freeform 36"/>
          <p:cNvSpPr>
            <a:spLocks/>
          </p:cNvSpPr>
          <p:nvPr/>
        </p:nvSpPr>
        <p:spPr bwMode="auto">
          <a:xfrm>
            <a:off x="4927600" y="4322763"/>
            <a:ext cx="104775" cy="33337"/>
          </a:xfrm>
          <a:custGeom>
            <a:avLst/>
            <a:gdLst>
              <a:gd name="T0" fmla="*/ 0 w 79"/>
              <a:gd name="T1" fmla="*/ 0 h 24"/>
              <a:gd name="T2" fmla="*/ 38 w 79"/>
              <a:gd name="T3" fmla="*/ 10 h 24"/>
              <a:gd name="T4" fmla="*/ 79 w 79"/>
              <a:gd name="T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24">
                <a:moveTo>
                  <a:pt x="0" y="0"/>
                </a:moveTo>
                <a:lnTo>
                  <a:pt x="38" y="10"/>
                </a:lnTo>
                <a:lnTo>
                  <a:pt x="79" y="24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7" name="Line 37"/>
          <p:cNvSpPr>
            <a:spLocks noChangeShapeType="1"/>
          </p:cNvSpPr>
          <p:nvPr/>
        </p:nvSpPr>
        <p:spPr bwMode="auto">
          <a:xfrm>
            <a:off x="5070475" y="4365625"/>
            <a:ext cx="106363" cy="3333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8" name="Line 38"/>
          <p:cNvSpPr>
            <a:spLocks noChangeShapeType="1"/>
          </p:cNvSpPr>
          <p:nvPr/>
        </p:nvSpPr>
        <p:spPr bwMode="auto">
          <a:xfrm>
            <a:off x="5214938" y="4408488"/>
            <a:ext cx="106362" cy="285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9" name="Line 39"/>
          <p:cNvSpPr>
            <a:spLocks noChangeShapeType="1"/>
          </p:cNvSpPr>
          <p:nvPr/>
        </p:nvSpPr>
        <p:spPr bwMode="auto">
          <a:xfrm>
            <a:off x="5357813" y="4446588"/>
            <a:ext cx="107950" cy="269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0" name="Freeform 40"/>
          <p:cNvSpPr>
            <a:spLocks/>
          </p:cNvSpPr>
          <p:nvPr/>
        </p:nvSpPr>
        <p:spPr bwMode="auto">
          <a:xfrm>
            <a:off x="5502275" y="4489450"/>
            <a:ext cx="106363" cy="28575"/>
          </a:xfrm>
          <a:custGeom>
            <a:avLst/>
            <a:gdLst>
              <a:gd name="T0" fmla="*/ 0 w 80"/>
              <a:gd name="T1" fmla="*/ 0 h 21"/>
              <a:gd name="T2" fmla="*/ 69 w 80"/>
              <a:gd name="T3" fmla="*/ 17 h 21"/>
              <a:gd name="T4" fmla="*/ 80 w 80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21">
                <a:moveTo>
                  <a:pt x="0" y="0"/>
                </a:moveTo>
                <a:lnTo>
                  <a:pt x="69" y="17"/>
                </a:lnTo>
                <a:lnTo>
                  <a:pt x="80" y="21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1" name="Line 41"/>
          <p:cNvSpPr>
            <a:spLocks noChangeShapeType="1"/>
          </p:cNvSpPr>
          <p:nvPr/>
        </p:nvSpPr>
        <p:spPr bwMode="auto">
          <a:xfrm>
            <a:off x="5645150" y="4522788"/>
            <a:ext cx="107950" cy="285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2" name="Line 42"/>
          <p:cNvSpPr>
            <a:spLocks noChangeShapeType="1"/>
          </p:cNvSpPr>
          <p:nvPr/>
        </p:nvSpPr>
        <p:spPr bwMode="auto">
          <a:xfrm>
            <a:off x="5791200" y="4556125"/>
            <a:ext cx="106363" cy="285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3" name="Freeform 43"/>
          <p:cNvSpPr>
            <a:spLocks/>
          </p:cNvSpPr>
          <p:nvPr/>
        </p:nvSpPr>
        <p:spPr bwMode="auto">
          <a:xfrm>
            <a:off x="5934075" y="4589463"/>
            <a:ext cx="106363" cy="23812"/>
          </a:xfrm>
          <a:custGeom>
            <a:avLst/>
            <a:gdLst>
              <a:gd name="T0" fmla="*/ 0 w 79"/>
              <a:gd name="T1" fmla="*/ 0 h 18"/>
              <a:gd name="T2" fmla="*/ 34 w 79"/>
              <a:gd name="T3" fmla="*/ 11 h 18"/>
              <a:gd name="T4" fmla="*/ 79 w 79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18">
                <a:moveTo>
                  <a:pt x="0" y="0"/>
                </a:moveTo>
                <a:lnTo>
                  <a:pt x="34" y="11"/>
                </a:lnTo>
                <a:lnTo>
                  <a:pt x="79" y="18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4" name="Freeform 44"/>
          <p:cNvSpPr>
            <a:spLocks/>
          </p:cNvSpPr>
          <p:nvPr/>
        </p:nvSpPr>
        <p:spPr bwMode="auto">
          <a:xfrm>
            <a:off x="6078538" y="4622800"/>
            <a:ext cx="111125" cy="19050"/>
          </a:xfrm>
          <a:custGeom>
            <a:avLst/>
            <a:gdLst>
              <a:gd name="T0" fmla="*/ 0 w 83"/>
              <a:gd name="T1" fmla="*/ 0 h 13"/>
              <a:gd name="T2" fmla="*/ 55 w 83"/>
              <a:gd name="T3" fmla="*/ 10 h 13"/>
              <a:gd name="T4" fmla="*/ 83 w 83"/>
              <a:gd name="T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13">
                <a:moveTo>
                  <a:pt x="0" y="0"/>
                </a:moveTo>
                <a:lnTo>
                  <a:pt x="55" y="10"/>
                </a:lnTo>
                <a:lnTo>
                  <a:pt x="83" y="13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5" name="Freeform 45"/>
          <p:cNvSpPr>
            <a:spLocks/>
          </p:cNvSpPr>
          <p:nvPr/>
        </p:nvSpPr>
        <p:spPr bwMode="auto">
          <a:xfrm>
            <a:off x="6226175" y="4651375"/>
            <a:ext cx="107950" cy="19050"/>
          </a:xfrm>
          <a:custGeom>
            <a:avLst/>
            <a:gdLst>
              <a:gd name="T0" fmla="*/ 0 w 80"/>
              <a:gd name="T1" fmla="*/ 0 h 14"/>
              <a:gd name="T2" fmla="*/ 69 w 80"/>
              <a:gd name="T3" fmla="*/ 11 h 14"/>
              <a:gd name="T4" fmla="*/ 80 w 80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14">
                <a:moveTo>
                  <a:pt x="0" y="0"/>
                </a:moveTo>
                <a:lnTo>
                  <a:pt x="69" y="11"/>
                </a:lnTo>
                <a:lnTo>
                  <a:pt x="80" y="14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6" name="Freeform 46"/>
          <p:cNvSpPr>
            <a:spLocks/>
          </p:cNvSpPr>
          <p:nvPr/>
        </p:nvSpPr>
        <p:spPr bwMode="auto">
          <a:xfrm>
            <a:off x="6370638" y="4675188"/>
            <a:ext cx="111125" cy="14287"/>
          </a:xfrm>
          <a:custGeom>
            <a:avLst/>
            <a:gdLst>
              <a:gd name="T0" fmla="*/ 0 w 82"/>
              <a:gd name="T1" fmla="*/ 0 h 10"/>
              <a:gd name="T2" fmla="*/ 82 w 82"/>
              <a:gd name="T3" fmla="*/ 10 h 10"/>
              <a:gd name="T4" fmla="*/ 82 w 82"/>
              <a:gd name="T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" h="10">
                <a:moveTo>
                  <a:pt x="0" y="0"/>
                </a:moveTo>
                <a:lnTo>
                  <a:pt x="82" y="10"/>
                </a:lnTo>
                <a:lnTo>
                  <a:pt x="82" y="1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7" name="Line 47"/>
          <p:cNvSpPr>
            <a:spLocks noChangeShapeType="1"/>
          </p:cNvSpPr>
          <p:nvPr/>
        </p:nvSpPr>
        <p:spPr bwMode="auto">
          <a:xfrm>
            <a:off x="6519863" y="4694238"/>
            <a:ext cx="111125" cy="95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8" name="Line 48"/>
          <p:cNvSpPr>
            <a:spLocks noChangeShapeType="1"/>
          </p:cNvSpPr>
          <p:nvPr/>
        </p:nvSpPr>
        <p:spPr bwMode="auto">
          <a:xfrm>
            <a:off x="6667500" y="4703763"/>
            <a:ext cx="112713" cy="95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9" name="Freeform 49"/>
          <p:cNvSpPr>
            <a:spLocks/>
          </p:cNvSpPr>
          <p:nvPr/>
        </p:nvSpPr>
        <p:spPr bwMode="auto">
          <a:xfrm>
            <a:off x="6816725" y="4713288"/>
            <a:ext cx="111125" cy="4762"/>
          </a:xfrm>
          <a:custGeom>
            <a:avLst/>
            <a:gdLst>
              <a:gd name="T0" fmla="*/ 0 w 83"/>
              <a:gd name="T1" fmla="*/ 0 h 4"/>
              <a:gd name="T2" fmla="*/ 18 w 83"/>
              <a:gd name="T3" fmla="*/ 0 h 4"/>
              <a:gd name="T4" fmla="*/ 83 w 83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4">
                <a:moveTo>
                  <a:pt x="0" y="0"/>
                </a:moveTo>
                <a:lnTo>
                  <a:pt x="18" y="0"/>
                </a:lnTo>
                <a:lnTo>
                  <a:pt x="83" y="4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0" name="Freeform 50"/>
          <p:cNvSpPr>
            <a:spLocks/>
          </p:cNvSpPr>
          <p:nvPr/>
        </p:nvSpPr>
        <p:spPr bwMode="auto">
          <a:xfrm>
            <a:off x="6965950" y="4718050"/>
            <a:ext cx="111125" cy="1588"/>
          </a:xfrm>
          <a:custGeom>
            <a:avLst/>
            <a:gdLst>
              <a:gd name="T0" fmla="*/ 0 w 83"/>
              <a:gd name="T1" fmla="*/ 55 w 83"/>
              <a:gd name="T2" fmla="*/ 83 w 8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83">
                <a:moveTo>
                  <a:pt x="0" y="0"/>
                </a:moveTo>
                <a:lnTo>
                  <a:pt x="55" y="0"/>
                </a:lnTo>
                <a:lnTo>
                  <a:pt x="83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1" name="Line 51"/>
          <p:cNvSpPr>
            <a:spLocks noChangeShapeType="1"/>
          </p:cNvSpPr>
          <p:nvPr/>
        </p:nvSpPr>
        <p:spPr bwMode="auto">
          <a:xfrm flipV="1">
            <a:off x="7113588" y="4713288"/>
            <a:ext cx="111125" cy="47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2" name="Line 52"/>
          <p:cNvSpPr>
            <a:spLocks noChangeShapeType="1"/>
          </p:cNvSpPr>
          <p:nvPr/>
        </p:nvSpPr>
        <p:spPr bwMode="auto">
          <a:xfrm flipV="1">
            <a:off x="7262813" y="4703763"/>
            <a:ext cx="111125" cy="95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3" name="Freeform 53"/>
          <p:cNvSpPr>
            <a:spLocks/>
          </p:cNvSpPr>
          <p:nvPr/>
        </p:nvSpPr>
        <p:spPr bwMode="auto">
          <a:xfrm>
            <a:off x="7412038" y="4694238"/>
            <a:ext cx="111125" cy="9525"/>
          </a:xfrm>
          <a:custGeom>
            <a:avLst/>
            <a:gdLst>
              <a:gd name="T0" fmla="*/ 0 w 83"/>
              <a:gd name="T1" fmla="*/ 7 h 7"/>
              <a:gd name="T2" fmla="*/ 24 w 83"/>
              <a:gd name="T3" fmla="*/ 4 h 7"/>
              <a:gd name="T4" fmla="*/ 83 w 83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7">
                <a:moveTo>
                  <a:pt x="0" y="7"/>
                </a:moveTo>
                <a:lnTo>
                  <a:pt x="24" y="4"/>
                </a:lnTo>
                <a:lnTo>
                  <a:pt x="83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4" name="Freeform 54"/>
          <p:cNvSpPr>
            <a:spLocks/>
          </p:cNvSpPr>
          <p:nvPr/>
        </p:nvSpPr>
        <p:spPr bwMode="auto">
          <a:xfrm>
            <a:off x="7559675" y="4670425"/>
            <a:ext cx="106363" cy="19050"/>
          </a:xfrm>
          <a:custGeom>
            <a:avLst/>
            <a:gdLst>
              <a:gd name="T0" fmla="*/ 0 w 80"/>
              <a:gd name="T1" fmla="*/ 14 h 14"/>
              <a:gd name="T2" fmla="*/ 42 w 80"/>
              <a:gd name="T3" fmla="*/ 7 h 14"/>
              <a:gd name="T4" fmla="*/ 80 w 80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14">
                <a:moveTo>
                  <a:pt x="0" y="14"/>
                </a:moveTo>
                <a:lnTo>
                  <a:pt x="42" y="7"/>
                </a:lnTo>
                <a:lnTo>
                  <a:pt x="8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5" name="Freeform 55"/>
          <p:cNvSpPr>
            <a:spLocks/>
          </p:cNvSpPr>
          <p:nvPr/>
        </p:nvSpPr>
        <p:spPr bwMode="auto">
          <a:xfrm>
            <a:off x="7702550" y="4637088"/>
            <a:ext cx="111125" cy="23812"/>
          </a:xfrm>
          <a:custGeom>
            <a:avLst/>
            <a:gdLst>
              <a:gd name="T0" fmla="*/ 0 w 83"/>
              <a:gd name="T1" fmla="*/ 17 h 17"/>
              <a:gd name="T2" fmla="*/ 45 w 83"/>
              <a:gd name="T3" fmla="*/ 7 h 17"/>
              <a:gd name="T4" fmla="*/ 83 w 83"/>
              <a:gd name="T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17">
                <a:moveTo>
                  <a:pt x="0" y="17"/>
                </a:moveTo>
                <a:lnTo>
                  <a:pt x="45" y="7"/>
                </a:lnTo>
                <a:lnTo>
                  <a:pt x="83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6" name="Freeform 56"/>
          <p:cNvSpPr>
            <a:spLocks/>
          </p:cNvSpPr>
          <p:nvPr/>
        </p:nvSpPr>
        <p:spPr bwMode="auto">
          <a:xfrm>
            <a:off x="7848600" y="4589463"/>
            <a:ext cx="106363" cy="33337"/>
          </a:xfrm>
          <a:custGeom>
            <a:avLst/>
            <a:gdLst>
              <a:gd name="T0" fmla="*/ 0 w 79"/>
              <a:gd name="T1" fmla="*/ 25 h 25"/>
              <a:gd name="T2" fmla="*/ 44 w 79"/>
              <a:gd name="T3" fmla="*/ 11 h 25"/>
              <a:gd name="T4" fmla="*/ 79 w 79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44" y="11"/>
                </a:lnTo>
                <a:lnTo>
                  <a:pt x="79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7" name="Freeform 57"/>
          <p:cNvSpPr>
            <a:spLocks/>
          </p:cNvSpPr>
          <p:nvPr/>
        </p:nvSpPr>
        <p:spPr bwMode="auto">
          <a:xfrm>
            <a:off x="7991475" y="4532313"/>
            <a:ext cx="103188" cy="42862"/>
          </a:xfrm>
          <a:custGeom>
            <a:avLst/>
            <a:gdLst>
              <a:gd name="T0" fmla="*/ 0 w 76"/>
              <a:gd name="T1" fmla="*/ 31 h 31"/>
              <a:gd name="T2" fmla="*/ 38 w 76"/>
              <a:gd name="T3" fmla="*/ 14 h 31"/>
              <a:gd name="T4" fmla="*/ 76 w 76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31">
                <a:moveTo>
                  <a:pt x="0" y="31"/>
                </a:moveTo>
                <a:lnTo>
                  <a:pt x="38" y="14"/>
                </a:lnTo>
                <a:lnTo>
                  <a:pt x="76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8" name="Freeform 58"/>
          <p:cNvSpPr>
            <a:spLocks/>
          </p:cNvSpPr>
          <p:nvPr/>
        </p:nvSpPr>
        <p:spPr bwMode="auto">
          <a:xfrm>
            <a:off x="8126413" y="4465638"/>
            <a:ext cx="96837" cy="47625"/>
          </a:xfrm>
          <a:custGeom>
            <a:avLst/>
            <a:gdLst>
              <a:gd name="T0" fmla="*/ 0 w 72"/>
              <a:gd name="T1" fmla="*/ 34 h 34"/>
              <a:gd name="T2" fmla="*/ 38 w 72"/>
              <a:gd name="T3" fmla="*/ 17 h 34"/>
              <a:gd name="T4" fmla="*/ 72 w 72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34">
                <a:moveTo>
                  <a:pt x="0" y="34"/>
                </a:moveTo>
                <a:lnTo>
                  <a:pt x="38" y="17"/>
                </a:lnTo>
                <a:lnTo>
                  <a:pt x="72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9" name="Freeform 59"/>
          <p:cNvSpPr>
            <a:spLocks/>
          </p:cNvSpPr>
          <p:nvPr/>
        </p:nvSpPr>
        <p:spPr bwMode="auto">
          <a:xfrm>
            <a:off x="8261350" y="4389438"/>
            <a:ext cx="92075" cy="57150"/>
          </a:xfrm>
          <a:custGeom>
            <a:avLst/>
            <a:gdLst>
              <a:gd name="T0" fmla="*/ 0 w 69"/>
              <a:gd name="T1" fmla="*/ 42 h 42"/>
              <a:gd name="T2" fmla="*/ 45 w 69"/>
              <a:gd name="T3" fmla="*/ 17 h 42"/>
              <a:gd name="T4" fmla="*/ 69 w 69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42">
                <a:moveTo>
                  <a:pt x="0" y="42"/>
                </a:moveTo>
                <a:lnTo>
                  <a:pt x="45" y="17"/>
                </a:lnTo>
                <a:lnTo>
                  <a:pt x="69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0" name="Freeform 60"/>
          <p:cNvSpPr>
            <a:spLocks/>
          </p:cNvSpPr>
          <p:nvPr/>
        </p:nvSpPr>
        <p:spPr bwMode="auto">
          <a:xfrm>
            <a:off x="8385175" y="4294188"/>
            <a:ext cx="85725" cy="71437"/>
          </a:xfrm>
          <a:custGeom>
            <a:avLst/>
            <a:gdLst>
              <a:gd name="T0" fmla="*/ 0 w 63"/>
              <a:gd name="T1" fmla="*/ 52 h 52"/>
              <a:gd name="T2" fmla="*/ 38 w 63"/>
              <a:gd name="T3" fmla="*/ 21 h 52"/>
              <a:gd name="T4" fmla="*/ 63 w 63"/>
              <a:gd name="T5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" h="52">
                <a:moveTo>
                  <a:pt x="0" y="52"/>
                </a:moveTo>
                <a:lnTo>
                  <a:pt x="38" y="21"/>
                </a:lnTo>
                <a:lnTo>
                  <a:pt x="63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1" name="Freeform 61"/>
          <p:cNvSpPr>
            <a:spLocks/>
          </p:cNvSpPr>
          <p:nvPr/>
        </p:nvSpPr>
        <p:spPr bwMode="auto">
          <a:xfrm>
            <a:off x="8496300" y="4179888"/>
            <a:ext cx="69850" cy="84137"/>
          </a:xfrm>
          <a:custGeom>
            <a:avLst/>
            <a:gdLst>
              <a:gd name="T0" fmla="*/ 0 w 52"/>
              <a:gd name="T1" fmla="*/ 62 h 62"/>
              <a:gd name="T2" fmla="*/ 28 w 52"/>
              <a:gd name="T3" fmla="*/ 31 h 62"/>
              <a:gd name="T4" fmla="*/ 52 w 52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62">
                <a:moveTo>
                  <a:pt x="0" y="62"/>
                </a:moveTo>
                <a:lnTo>
                  <a:pt x="28" y="31"/>
                </a:lnTo>
                <a:lnTo>
                  <a:pt x="52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2" name="Freeform 62"/>
          <p:cNvSpPr>
            <a:spLocks/>
          </p:cNvSpPr>
          <p:nvPr/>
        </p:nvSpPr>
        <p:spPr bwMode="auto">
          <a:xfrm>
            <a:off x="8589963" y="4051300"/>
            <a:ext cx="55562" cy="95250"/>
          </a:xfrm>
          <a:custGeom>
            <a:avLst/>
            <a:gdLst>
              <a:gd name="T0" fmla="*/ 0 w 42"/>
              <a:gd name="T1" fmla="*/ 69 h 69"/>
              <a:gd name="T2" fmla="*/ 14 w 42"/>
              <a:gd name="T3" fmla="*/ 48 h 69"/>
              <a:gd name="T4" fmla="*/ 38 w 42"/>
              <a:gd name="T5" fmla="*/ 10 h 69"/>
              <a:gd name="T6" fmla="*/ 42 w 42"/>
              <a:gd name="T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69">
                <a:moveTo>
                  <a:pt x="0" y="69"/>
                </a:moveTo>
                <a:lnTo>
                  <a:pt x="14" y="48"/>
                </a:lnTo>
                <a:lnTo>
                  <a:pt x="38" y="10"/>
                </a:lnTo>
                <a:lnTo>
                  <a:pt x="42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3" name="Freeform 63"/>
          <p:cNvSpPr>
            <a:spLocks/>
          </p:cNvSpPr>
          <p:nvPr/>
        </p:nvSpPr>
        <p:spPr bwMode="auto">
          <a:xfrm>
            <a:off x="8664575" y="3913188"/>
            <a:ext cx="42863" cy="104775"/>
          </a:xfrm>
          <a:custGeom>
            <a:avLst/>
            <a:gdLst>
              <a:gd name="T0" fmla="*/ 0 w 31"/>
              <a:gd name="T1" fmla="*/ 76 h 76"/>
              <a:gd name="T2" fmla="*/ 3 w 31"/>
              <a:gd name="T3" fmla="*/ 69 h 76"/>
              <a:gd name="T4" fmla="*/ 21 w 31"/>
              <a:gd name="T5" fmla="*/ 31 h 76"/>
              <a:gd name="T6" fmla="*/ 31 w 31"/>
              <a:gd name="T7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76">
                <a:moveTo>
                  <a:pt x="0" y="76"/>
                </a:moveTo>
                <a:lnTo>
                  <a:pt x="3" y="69"/>
                </a:lnTo>
                <a:lnTo>
                  <a:pt x="21" y="31"/>
                </a:lnTo>
                <a:lnTo>
                  <a:pt x="31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4" name="Freeform 64"/>
          <p:cNvSpPr>
            <a:spLocks/>
          </p:cNvSpPr>
          <p:nvPr/>
        </p:nvSpPr>
        <p:spPr bwMode="auto">
          <a:xfrm>
            <a:off x="8715375" y="3765550"/>
            <a:ext cx="28575" cy="109538"/>
          </a:xfrm>
          <a:custGeom>
            <a:avLst/>
            <a:gdLst>
              <a:gd name="T0" fmla="*/ 0 w 21"/>
              <a:gd name="T1" fmla="*/ 79 h 79"/>
              <a:gd name="T2" fmla="*/ 7 w 21"/>
              <a:gd name="T3" fmla="*/ 58 h 79"/>
              <a:gd name="T4" fmla="*/ 17 w 21"/>
              <a:gd name="T5" fmla="*/ 20 h 79"/>
              <a:gd name="T6" fmla="*/ 21 w 21"/>
              <a:gd name="T7" fmla="*/ 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79">
                <a:moveTo>
                  <a:pt x="0" y="79"/>
                </a:moveTo>
                <a:lnTo>
                  <a:pt x="7" y="58"/>
                </a:lnTo>
                <a:lnTo>
                  <a:pt x="17" y="20"/>
                </a:lnTo>
                <a:lnTo>
                  <a:pt x="21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5" name="Freeform 65"/>
          <p:cNvSpPr>
            <a:spLocks/>
          </p:cNvSpPr>
          <p:nvPr/>
        </p:nvSpPr>
        <p:spPr bwMode="auto">
          <a:xfrm>
            <a:off x="8748713" y="3613150"/>
            <a:ext cx="9525" cy="114300"/>
          </a:xfrm>
          <a:custGeom>
            <a:avLst/>
            <a:gdLst>
              <a:gd name="T0" fmla="*/ 0 w 7"/>
              <a:gd name="T1" fmla="*/ 83 h 83"/>
              <a:gd name="T2" fmla="*/ 3 w 7"/>
              <a:gd name="T3" fmla="*/ 62 h 83"/>
              <a:gd name="T4" fmla="*/ 7 w 7"/>
              <a:gd name="T5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83">
                <a:moveTo>
                  <a:pt x="0" y="83"/>
                </a:moveTo>
                <a:lnTo>
                  <a:pt x="3" y="62"/>
                </a:lnTo>
                <a:lnTo>
                  <a:pt x="7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6" name="Freeform 66"/>
          <p:cNvSpPr>
            <a:spLocks/>
          </p:cNvSpPr>
          <p:nvPr/>
        </p:nvSpPr>
        <p:spPr bwMode="auto">
          <a:xfrm>
            <a:off x="3314700" y="1282700"/>
            <a:ext cx="938213" cy="2478088"/>
          </a:xfrm>
          <a:custGeom>
            <a:avLst/>
            <a:gdLst>
              <a:gd name="T0" fmla="*/ 401 w 699"/>
              <a:gd name="T1" fmla="*/ 49 h 1797"/>
              <a:gd name="T2" fmla="*/ 519 w 699"/>
              <a:gd name="T3" fmla="*/ 108 h 1797"/>
              <a:gd name="T4" fmla="*/ 578 w 699"/>
              <a:gd name="T5" fmla="*/ 146 h 1797"/>
              <a:gd name="T6" fmla="*/ 626 w 699"/>
              <a:gd name="T7" fmla="*/ 263 h 1797"/>
              <a:gd name="T8" fmla="*/ 681 w 699"/>
              <a:gd name="T9" fmla="*/ 543 h 1797"/>
              <a:gd name="T10" fmla="*/ 692 w 699"/>
              <a:gd name="T11" fmla="*/ 795 h 1797"/>
              <a:gd name="T12" fmla="*/ 678 w 699"/>
              <a:gd name="T13" fmla="*/ 944 h 1797"/>
              <a:gd name="T14" fmla="*/ 643 w 699"/>
              <a:gd name="T15" fmla="*/ 975 h 1797"/>
              <a:gd name="T16" fmla="*/ 654 w 699"/>
              <a:gd name="T17" fmla="*/ 913 h 1797"/>
              <a:gd name="T18" fmla="*/ 633 w 699"/>
              <a:gd name="T19" fmla="*/ 926 h 1797"/>
              <a:gd name="T20" fmla="*/ 609 w 699"/>
              <a:gd name="T21" fmla="*/ 930 h 1797"/>
              <a:gd name="T22" fmla="*/ 629 w 699"/>
              <a:gd name="T23" fmla="*/ 837 h 1797"/>
              <a:gd name="T24" fmla="*/ 636 w 699"/>
              <a:gd name="T25" fmla="*/ 729 h 1797"/>
              <a:gd name="T26" fmla="*/ 581 w 699"/>
              <a:gd name="T27" fmla="*/ 529 h 1797"/>
              <a:gd name="T28" fmla="*/ 543 w 699"/>
              <a:gd name="T29" fmla="*/ 418 h 1797"/>
              <a:gd name="T30" fmla="*/ 512 w 699"/>
              <a:gd name="T31" fmla="*/ 526 h 1797"/>
              <a:gd name="T32" fmla="*/ 540 w 699"/>
              <a:gd name="T33" fmla="*/ 726 h 1797"/>
              <a:gd name="T34" fmla="*/ 533 w 699"/>
              <a:gd name="T35" fmla="*/ 1165 h 1797"/>
              <a:gd name="T36" fmla="*/ 547 w 699"/>
              <a:gd name="T37" fmla="*/ 1313 h 1797"/>
              <a:gd name="T38" fmla="*/ 529 w 699"/>
              <a:gd name="T39" fmla="*/ 1576 h 1797"/>
              <a:gd name="T40" fmla="*/ 578 w 699"/>
              <a:gd name="T41" fmla="*/ 1707 h 1797"/>
              <a:gd name="T42" fmla="*/ 585 w 699"/>
              <a:gd name="T43" fmla="*/ 1763 h 1797"/>
              <a:gd name="T44" fmla="*/ 540 w 699"/>
              <a:gd name="T45" fmla="*/ 1797 h 1797"/>
              <a:gd name="T46" fmla="*/ 502 w 699"/>
              <a:gd name="T47" fmla="*/ 1735 h 1797"/>
              <a:gd name="T48" fmla="*/ 470 w 699"/>
              <a:gd name="T49" fmla="*/ 1690 h 1797"/>
              <a:gd name="T50" fmla="*/ 467 w 699"/>
              <a:gd name="T51" fmla="*/ 1624 h 1797"/>
              <a:gd name="T52" fmla="*/ 467 w 699"/>
              <a:gd name="T53" fmla="*/ 1521 h 1797"/>
              <a:gd name="T54" fmla="*/ 415 w 699"/>
              <a:gd name="T55" fmla="*/ 1248 h 1797"/>
              <a:gd name="T56" fmla="*/ 367 w 699"/>
              <a:gd name="T57" fmla="*/ 978 h 1797"/>
              <a:gd name="T58" fmla="*/ 318 w 699"/>
              <a:gd name="T59" fmla="*/ 1075 h 1797"/>
              <a:gd name="T60" fmla="*/ 284 w 699"/>
              <a:gd name="T61" fmla="*/ 1275 h 1797"/>
              <a:gd name="T62" fmla="*/ 232 w 699"/>
              <a:gd name="T63" fmla="*/ 1521 h 1797"/>
              <a:gd name="T64" fmla="*/ 232 w 699"/>
              <a:gd name="T65" fmla="*/ 1624 h 1797"/>
              <a:gd name="T66" fmla="*/ 229 w 699"/>
              <a:gd name="T67" fmla="*/ 1690 h 1797"/>
              <a:gd name="T68" fmla="*/ 191 w 699"/>
              <a:gd name="T69" fmla="*/ 1756 h 1797"/>
              <a:gd name="T70" fmla="*/ 149 w 699"/>
              <a:gd name="T71" fmla="*/ 1797 h 1797"/>
              <a:gd name="T72" fmla="*/ 111 w 699"/>
              <a:gd name="T73" fmla="*/ 1752 h 1797"/>
              <a:gd name="T74" fmla="*/ 121 w 699"/>
              <a:gd name="T75" fmla="*/ 1707 h 1797"/>
              <a:gd name="T76" fmla="*/ 166 w 699"/>
              <a:gd name="T77" fmla="*/ 1538 h 1797"/>
              <a:gd name="T78" fmla="*/ 153 w 699"/>
              <a:gd name="T79" fmla="*/ 1313 h 1797"/>
              <a:gd name="T80" fmla="*/ 156 w 699"/>
              <a:gd name="T81" fmla="*/ 916 h 1797"/>
              <a:gd name="T82" fmla="*/ 170 w 699"/>
              <a:gd name="T83" fmla="*/ 664 h 1797"/>
              <a:gd name="T84" fmla="*/ 184 w 699"/>
              <a:gd name="T85" fmla="*/ 484 h 1797"/>
              <a:gd name="T86" fmla="*/ 146 w 699"/>
              <a:gd name="T87" fmla="*/ 439 h 1797"/>
              <a:gd name="T88" fmla="*/ 115 w 699"/>
              <a:gd name="T89" fmla="*/ 550 h 1797"/>
              <a:gd name="T90" fmla="*/ 63 w 699"/>
              <a:gd name="T91" fmla="*/ 729 h 1797"/>
              <a:gd name="T92" fmla="*/ 83 w 699"/>
              <a:gd name="T93" fmla="*/ 871 h 1797"/>
              <a:gd name="T94" fmla="*/ 90 w 699"/>
              <a:gd name="T95" fmla="*/ 937 h 1797"/>
              <a:gd name="T96" fmla="*/ 63 w 699"/>
              <a:gd name="T97" fmla="*/ 913 h 1797"/>
              <a:gd name="T98" fmla="*/ 45 w 699"/>
              <a:gd name="T99" fmla="*/ 926 h 1797"/>
              <a:gd name="T100" fmla="*/ 56 w 699"/>
              <a:gd name="T101" fmla="*/ 978 h 1797"/>
              <a:gd name="T102" fmla="*/ 7 w 699"/>
              <a:gd name="T103" fmla="*/ 920 h 1797"/>
              <a:gd name="T104" fmla="*/ 4 w 699"/>
              <a:gd name="T105" fmla="*/ 764 h 1797"/>
              <a:gd name="T106" fmla="*/ 32 w 699"/>
              <a:gd name="T107" fmla="*/ 495 h 1797"/>
              <a:gd name="T108" fmla="*/ 90 w 699"/>
              <a:gd name="T109" fmla="*/ 211 h 1797"/>
              <a:gd name="T110" fmla="*/ 135 w 699"/>
              <a:gd name="T111" fmla="*/ 132 h 1797"/>
              <a:gd name="T112" fmla="*/ 180 w 699"/>
              <a:gd name="T113" fmla="*/ 108 h 1797"/>
              <a:gd name="T114" fmla="*/ 301 w 699"/>
              <a:gd name="T115" fmla="*/ 35 h 17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99" h="1797">
                <a:moveTo>
                  <a:pt x="398" y="0"/>
                </a:moveTo>
                <a:lnTo>
                  <a:pt x="398" y="0"/>
                </a:lnTo>
                <a:lnTo>
                  <a:pt x="398" y="25"/>
                </a:lnTo>
                <a:lnTo>
                  <a:pt x="398" y="35"/>
                </a:lnTo>
                <a:lnTo>
                  <a:pt x="401" y="49"/>
                </a:lnTo>
                <a:lnTo>
                  <a:pt x="415" y="59"/>
                </a:lnTo>
                <a:lnTo>
                  <a:pt x="436" y="73"/>
                </a:lnTo>
                <a:lnTo>
                  <a:pt x="470" y="87"/>
                </a:lnTo>
                <a:lnTo>
                  <a:pt x="519" y="108"/>
                </a:lnTo>
                <a:lnTo>
                  <a:pt x="519" y="108"/>
                </a:lnTo>
                <a:lnTo>
                  <a:pt x="529" y="111"/>
                </a:lnTo>
                <a:lnTo>
                  <a:pt x="540" y="114"/>
                </a:lnTo>
                <a:lnTo>
                  <a:pt x="553" y="121"/>
                </a:lnTo>
                <a:lnTo>
                  <a:pt x="564" y="132"/>
                </a:lnTo>
                <a:lnTo>
                  <a:pt x="578" y="146"/>
                </a:lnTo>
                <a:lnTo>
                  <a:pt x="588" y="163"/>
                </a:lnTo>
                <a:lnTo>
                  <a:pt x="598" y="184"/>
                </a:lnTo>
                <a:lnTo>
                  <a:pt x="609" y="211"/>
                </a:lnTo>
                <a:lnTo>
                  <a:pt x="609" y="211"/>
                </a:lnTo>
                <a:lnTo>
                  <a:pt x="626" y="263"/>
                </a:lnTo>
                <a:lnTo>
                  <a:pt x="643" y="322"/>
                </a:lnTo>
                <a:lnTo>
                  <a:pt x="657" y="398"/>
                </a:lnTo>
                <a:lnTo>
                  <a:pt x="667" y="495"/>
                </a:lnTo>
                <a:lnTo>
                  <a:pt x="667" y="495"/>
                </a:lnTo>
                <a:lnTo>
                  <a:pt x="681" y="543"/>
                </a:lnTo>
                <a:lnTo>
                  <a:pt x="688" y="602"/>
                </a:lnTo>
                <a:lnTo>
                  <a:pt x="695" y="678"/>
                </a:lnTo>
                <a:lnTo>
                  <a:pt x="695" y="764"/>
                </a:lnTo>
                <a:lnTo>
                  <a:pt x="695" y="764"/>
                </a:lnTo>
                <a:lnTo>
                  <a:pt x="692" y="795"/>
                </a:lnTo>
                <a:lnTo>
                  <a:pt x="695" y="826"/>
                </a:lnTo>
                <a:lnTo>
                  <a:pt x="699" y="875"/>
                </a:lnTo>
                <a:lnTo>
                  <a:pt x="699" y="899"/>
                </a:lnTo>
                <a:lnTo>
                  <a:pt x="692" y="920"/>
                </a:lnTo>
                <a:lnTo>
                  <a:pt x="678" y="944"/>
                </a:lnTo>
                <a:lnTo>
                  <a:pt x="657" y="971"/>
                </a:lnTo>
                <a:lnTo>
                  <a:pt x="657" y="971"/>
                </a:lnTo>
                <a:lnTo>
                  <a:pt x="647" y="978"/>
                </a:lnTo>
                <a:lnTo>
                  <a:pt x="643" y="978"/>
                </a:lnTo>
                <a:lnTo>
                  <a:pt x="643" y="975"/>
                </a:lnTo>
                <a:lnTo>
                  <a:pt x="640" y="964"/>
                </a:lnTo>
                <a:lnTo>
                  <a:pt x="643" y="951"/>
                </a:lnTo>
                <a:lnTo>
                  <a:pt x="643" y="951"/>
                </a:lnTo>
                <a:lnTo>
                  <a:pt x="654" y="926"/>
                </a:lnTo>
                <a:lnTo>
                  <a:pt x="654" y="913"/>
                </a:lnTo>
                <a:lnTo>
                  <a:pt x="650" y="902"/>
                </a:lnTo>
                <a:lnTo>
                  <a:pt x="643" y="892"/>
                </a:lnTo>
                <a:lnTo>
                  <a:pt x="643" y="892"/>
                </a:lnTo>
                <a:lnTo>
                  <a:pt x="636" y="913"/>
                </a:lnTo>
                <a:lnTo>
                  <a:pt x="633" y="926"/>
                </a:lnTo>
                <a:lnTo>
                  <a:pt x="626" y="933"/>
                </a:lnTo>
                <a:lnTo>
                  <a:pt x="619" y="937"/>
                </a:lnTo>
                <a:lnTo>
                  <a:pt x="619" y="937"/>
                </a:lnTo>
                <a:lnTo>
                  <a:pt x="609" y="937"/>
                </a:lnTo>
                <a:lnTo>
                  <a:pt x="609" y="930"/>
                </a:lnTo>
                <a:lnTo>
                  <a:pt x="612" y="920"/>
                </a:lnTo>
                <a:lnTo>
                  <a:pt x="612" y="906"/>
                </a:lnTo>
                <a:lnTo>
                  <a:pt x="612" y="906"/>
                </a:lnTo>
                <a:lnTo>
                  <a:pt x="616" y="871"/>
                </a:lnTo>
                <a:lnTo>
                  <a:pt x="629" y="837"/>
                </a:lnTo>
                <a:lnTo>
                  <a:pt x="629" y="837"/>
                </a:lnTo>
                <a:lnTo>
                  <a:pt x="633" y="819"/>
                </a:lnTo>
                <a:lnTo>
                  <a:pt x="636" y="799"/>
                </a:lnTo>
                <a:lnTo>
                  <a:pt x="636" y="729"/>
                </a:lnTo>
                <a:lnTo>
                  <a:pt x="636" y="729"/>
                </a:lnTo>
                <a:lnTo>
                  <a:pt x="633" y="698"/>
                </a:lnTo>
                <a:lnTo>
                  <a:pt x="626" y="667"/>
                </a:lnTo>
                <a:lnTo>
                  <a:pt x="602" y="605"/>
                </a:lnTo>
                <a:lnTo>
                  <a:pt x="585" y="550"/>
                </a:lnTo>
                <a:lnTo>
                  <a:pt x="581" y="529"/>
                </a:lnTo>
                <a:lnTo>
                  <a:pt x="581" y="515"/>
                </a:lnTo>
                <a:lnTo>
                  <a:pt x="581" y="515"/>
                </a:lnTo>
                <a:lnTo>
                  <a:pt x="567" y="470"/>
                </a:lnTo>
                <a:lnTo>
                  <a:pt x="553" y="439"/>
                </a:lnTo>
                <a:lnTo>
                  <a:pt x="543" y="418"/>
                </a:lnTo>
                <a:lnTo>
                  <a:pt x="540" y="398"/>
                </a:lnTo>
                <a:lnTo>
                  <a:pt x="540" y="398"/>
                </a:lnTo>
                <a:lnTo>
                  <a:pt x="526" y="443"/>
                </a:lnTo>
                <a:lnTo>
                  <a:pt x="515" y="484"/>
                </a:lnTo>
                <a:lnTo>
                  <a:pt x="512" y="526"/>
                </a:lnTo>
                <a:lnTo>
                  <a:pt x="512" y="574"/>
                </a:lnTo>
                <a:lnTo>
                  <a:pt x="512" y="574"/>
                </a:lnTo>
                <a:lnTo>
                  <a:pt x="519" y="612"/>
                </a:lnTo>
                <a:lnTo>
                  <a:pt x="529" y="664"/>
                </a:lnTo>
                <a:lnTo>
                  <a:pt x="540" y="726"/>
                </a:lnTo>
                <a:lnTo>
                  <a:pt x="543" y="761"/>
                </a:lnTo>
                <a:lnTo>
                  <a:pt x="547" y="795"/>
                </a:lnTo>
                <a:lnTo>
                  <a:pt x="547" y="795"/>
                </a:lnTo>
                <a:lnTo>
                  <a:pt x="543" y="916"/>
                </a:lnTo>
                <a:lnTo>
                  <a:pt x="533" y="1165"/>
                </a:lnTo>
                <a:lnTo>
                  <a:pt x="533" y="1165"/>
                </a:lnTo>
                <a:lnTo>
                  <a:pt x="540" y="1224"/>
                </a:lnTo>
                <a:lnTo>
                  <a:pt x="543" y="1265"/>
                </a:lnTo>
                <a:lnTo>
                  <a:pt x="547" y="1313"/>
                </a:lnTo>
                <a:lnTo>
                  <a:pt x="547" y="1313"/>
                </a:lnTo>
                <a:lnTo>
                  <a:pt x="547" y="1400"/>
                </a:lnTo>
                <a:lnTo>
                  <a:pt x="540" y="1459"/>
                </a:lnTo>
                <a:lnTo>
                  <a:pt x="533" y="1538"/>
                </a:lnTo>
                <a:lnTo>
                  <a:pt x="529" y="1576"/>
                </a:lnTo>
                <a:lnTo>
                  <a:pt x="529" y="1576"/>
                </a:lnTo>
                <a:lnTo>
                  <a:pt x="529" y="1607"/>
                </a:lnTo>
                <a:lnTo>
                  <a:pt x="536" y="1635"/>
                </a:lnTo>
                <a:lnTo>
                  <a:pt x="550" y="1669"/>
                </a:lnTo>
                <a:lnTo>
                  <a:pt x="578" y="1707"/>
                </a:lnTo>
                <a:lnTo>
                  <a:pt x="578" y="1707"/>
                </a:lnTo>
                <a:lnTo>
                  <a:pt x="588" y="1725"/>
                </a:lnTo>
                <a:lnTo>
                  <a:pt x="591" y="1735"/>
                </a:lnTo>
                <a:lnTo>
                  <a:pt x="591" y="1742"/>
                </a:lnTo>
                <a:lnTo>
                  <a:pt x="588" y="1752"/>
                </a:lnTo>
                <a:lnTo>
                  <a:pt x="585" y="1763"/>
                </a:lnTo>
                <a:lnTo>
                  <a:pt x="564" y="1787"/>
                </a:lnTo>
                <a:lnTo>
                  <a:pt x="564" y="1787"/>
                </a:lnTo>
                <a:lnTo>
                  <a:pt x="557" y="1794"/>
                </a:lnTo>
                <a:lnTo>
                  <a:pt x="550" y="1797"/>
                </a:lnTo>
                <a:lnTo>
                  <a:pt x="540" y="1797"/>
                </a:lnTo>
                <a:lnTo>
                  <a:pt x="533" y="1790"/>
                </a:lnTo>
                <a:lnTo>
                  <a:pt x="522" y="1783"/>
                </a:lnTo>
                <a:lnTo>
                  <a:pt x="515" y="1773"/>
                </a:lnTo>
                <a:lnTo>
                  <a:pt x="509" y="1756"/>
                </a:lnTo>
                <a:lnTo>
                  <a:pt x="502" y="1735"/>
                </a:lnTo>
                <a:lnTo>
                  <a:pt x="502" y="1735"/>
                </a:lnTo>
                <a:lnTo>
                  <a:pt x="495" y="1721"/>
                </a:lnTo>
                <a:lnTo>
                  <a:pt x="488" y="1707"/>
                </a:lnTo>
                <a:lnTo>
                  <a:pt x="470" y="1690"/>
                </a:lnTo>
                <a:lnTo>
                  <a:pt x="470" y="1690"/>
                </a:lnTo>
                <a:lnTo>
                  <a:pt x="460" y="1673"/>
                </a:lnTo>
                <a:lnTo>
                  <a:pt x="457" y="1659"/>
                </a:lnTo>
                <a:lnTo>
                  <a:pt x="460" y="1642"/>
                </a:lnTo>
                <a:lnTo>
                  <a:pt x="467" y="1624"/>
                </a:lnTo>
                <a:lnTo>
                  <a:pt x="467" y="1624"/>
                </a:lnTo>
                <a:lnTo>
                  <a:pt x="470" y="1607"/>
                </a:lnTo>
                <a:lnTo>
                  <a:pt x="474" y="1586"/>
                </a:lnTo>
                <a:lnTo>
                  <a:pt x="470" y="1559"/>
                </a:lnTo>
                <a:lnTo>
                  <a:pt x="467" y="1521"/>
                </a:lnTo>
                <a:lnTo>
                  <a:pt x="467" y="1521"/>
                </a:lnTo>
                <a:lnTo>
                  <a:pt x="429" y="1376"/>
                </a:lnTo>
                <a:lnTo>
                  <a:pt x="422" y="1341"/>
                </a:lnTo>
                <a:lnTo>
                  <a:pt x="415" y="1306"/>
                </a:lnTo>
                <a:lnTo>
                  <a:pt x="415" y="1275"/>
                </a:lnTo>
                <a:lnTo>
                  <a:pt x="415" y="1248"/>
                </a:lnTo>
                <a:lnTo>
                  <a:pt x="415" y="1248"/>
                </a:lnTo>
                <a:lnTo>
                  <a:pt x="405" y="1210"/>
                </a:lnTo>
                <a:lnTo>
                  <a:pt x="398" y="1168"/>
                </a:lnTo>
                <a:lnTo>
                  <a:pt x="381" y="1075"/>
                </a:lnTo>
                <a:lnTo>
                  <a:pt x="367" y="978"/>
                </a:lnTo>
                <a:lnTo>
                  <a:pt x="350" y="868"/>
                </a:lnTo>
                <a:lnTo>
                  <a:pt x="350" y="868"/>
                </a:lnTo>
                <a:lnTo>
                  <a:pt x="350" y="868"/>
                </a:lnTo>
                <a:lnTo>
                  <a:pt x="332" y="978"/>
                </a:lnTo>
                <a:lnTo>
                  <a:pt x="318" y="1075"/>
                </a:lnTo>
                <a:lnTo>
                  <a:pt x="301" y="1168"/>
                </a:lnTo>
                <a:lnTo>
                  <a:pt x="294" y="1210"/>
                </a:lnTo>
                <a:lnTo>
                  <a:pt x="284" y="1248"/>
                </a:lnTo>
                <a:lnTo>
                  <a:pt x="284" y="1248"/>
                </a:lnTo>
                <a:lnTo>
                  <a:pt x="284" y="1275"/>
                </a:lnTo>
                <a:lnTo>
                  <a:pt x="284" y="1306"/>
                </a:lnTo>
                <a:lnTo>
                  <a:pt x="277" y="1341"/>
                </a:lnTo>
                <a:lnTo>
                  <a:pt x="270" y="1376"/>
                </a:lnTo>
                <a:lnTo>
                  <a:pt x="232" y="1521"/>
                </a:lnTo>
                <a:lnTo>
                  <a:pt x="232" y="1521"/>
                </a:lnTo>
                <a:lnTo>
                  <a:pt x="229" y="1559"/>
                </a:lnTo>
                <a:lnTo>
                  <a:pt x="225" y="1586"/>
                </a:lnTo>
                <a:lnTo>
                  <a:pt x="229" y="1607"/>
                </a:lnTo>
                <a:lnTo>
                  <a:pt x="232" y="1624"/>
                </a:lnTo>
                <a:lnTo>
                  <a:pt x="232" y="1624"/>
                </a:lnTo>
                <a:lnTo>
                  <a:pt x="239" y="1642"/>
                </a:lnTo>
                <a:lnTo>
                  <a:pt x="242" y="1659"/>
                </a:lnTo>
                <a:lnTo>
                  <a:pt x="239" y="1673"/>
                </a:lnTo>
                <a:lnTo>
                  <a:pt x="229" y="1690"/>
                </a:lnTo>
                <a:lnTo>
                  <a:pt x="229" y="1690"/>
                </a:lnTo>
                <a:lnTo>
                  <a:pt x="211" y="1707"/>
                </a:lnTo>
                <a:lnTo>
                  <a:pt x="204" y="1721"/>
                </a:lnTo>
                <a:lnTo>
                  <a:pt x="197" y="1735"/>
                </a:lnTo>
                <a:lnTo>
                  <a:pt x="197" y="1735"/>
                </a:lnTo>
                <a:lnTo>
                  <a:pt x="191" y="1756"/>
                </a:lnTo>
                <a:lnTo>
                  <a:pt x="184" y="1773"/>
                </a:lnTo>
                <a:lnTo>
                  <a:pt x="177" y="1783"/>
                </a:lnTo>
                <a:lnTo>
                  <a:pt x="166" y="1790"/>
                </a:lnTo>
                <a:lnTo>
                  <a:pt x="159" y="1797"/>
                </a:lnTo>
                <a:lnTo>
                  <a:pt x="149" y="1797"/>
                </a:lnTo>
                <a:lnTo>
                  <a:pt x="142" y="1794"/>
                </a:lnTo>
                <a:lnTo>
                  <a:pt x="135" y="1787"/>
                </a:lnTo>
                <a:lnTo>
                  <a:pt x="135" y="1787"/>
                </a:lnTo>
                <a:lnTo>
                  <a:pt x="115" y="1763"/>
                </a:lnTo>
                <a:lnTo>
                  <a:pt x="111" y="1752"/>
                </a:lnTo>
                <a:lnTo>
                  <a:pt x="108" y="1742"/>
                </a:lnTo>
                <a:lnTo>
                  <a:pt x="108" y="1735"/>
                </a:lnTo>
                <a:lnTo>
                  <a:pt x="111" y="1725"/>
                </a:lnTo>
                <a:lnTo>
                  <a:pt x="121" y="1707"/>
                </a:lnTo>
                <a:lnTo>
                  <a:pt x="121" y="1707"/>
                </a:lnTo>
                <a:lnTo>
                  <a:pt x="149" y="1669"/>
                </a:lnTo>
                <a:lnTo>
                  <a:pt x="163" y="1635"/>
                </a:lnTo>
                <a:lnTo>
                  <a:pt x="170" y="1607"/>
                </a:lnTo>
                <a:lnTo>
                  <a:pt x="170" y="1576"/>
                </a:lnTo>
                <a:lnTo>
                  <a:pt x="166" y="1538"/>
                </a:lnTo>
                <a:lnTo>
                  <a:pt x="166" y="1538"/>
                </a:lnTo>
                <a:lnTo>
                  <a:pt x="159" y="1459"/>
                </a:lnTo>
                <a:lnTo>
                  <a:pt x="153" y="1400"/>
                </a:lnTo>
                <a:lnTo>
                  <a:pt x="153" y="1313"/>
                </a:lnTo>
                <a:lnTo>
                  <a:pt x="153" y="1313"/>
                </a:lnTo>
                <a:lnTo>
                  <a:pt x="156" y="1265"/>
                </a:lnTo>
                <a:lnTo>
                  <a:pt x="159" y="1224"/>
                </a:lnTo>
                <a:lnTo>
                  <a:pt x="166" y="1165"/>
                </a:lnTo>
                <a:lnTo>
                  <a:pt x="166" y="1165"/>
                </a:lnTo>
                <a:lnTo>
                  <a:pt x="156" y="916"/>
                </a:lnTo>
                <a:lnTo>
                  <a:pt x="153" y="795"/>
                </a:lnTo>
                <a:lnTo>
                  <a:pt x="153" y="795"/>
                </a:lnTo>
                <a:lnTo>
                  <a:pt x="156" y="761"/>
                </a:lnTo>
                <a:lnTo>
                  <a:pt x="159" y="726"/>
                </a:lnTo>
                <a:lnTo>
                  <a:pt x="170" y="664"/>
                </a:lnTo>
                <a:lnTo>
                  <a:pt x="180" y="612"/>
                </a:lnTo>
                <a:lnTo>
                  <a:pt x="187" y="574"/>
                </a:lnTo>
                <a:lnTo>
                  <a:pt x="187" y="574"/>
                </a:lnTo>
                <a:lnTo>
                  <a:pt x="187" y="526"/>
                </a:lnTo>
                <a:lnTo>
                  <a:pt x="184" y="484"/>
                </a:lnTo>
                <a:lnTo>
                  <a:pt x="173" y="443"/>
                </a:lnTo>
                <a:lnTo>
                  <a:pt x="159" y="398"/>
                </a:lnTo>
                <a:lnTo>
                  <a:pt x="159" y="398"/>
                </a:lnTo>
                <a:lnTo>
                  <a:pt x="156" y="418"/>
                </a:lnTo>
                <a:lnTo>
                  <a:pt x="146" y="439"/>
                </a:lnTo>
                <a:lnTo>
                  <a:pt x="132" y="470"/>
                </a:lnTo>
                <a:lnTo>
                  <a:pt x="118" y="515"/>
                </a:lnTo>
                <a:lnTo>
                  <a:pt x="118" y="515"/>
                </a:lnTo>
                <a:lnTo>
                  <a:pt x="118" y="529"/>
                </a:lnTo>
                <a:lnTo>
                  <a:pt x="115" y="550"/>
                </a:lnTo>
                <a:lnTo>
                  <a:pt x="97" y="605"/>
                </a:lnTo>
                <a:lnTo>
                  <a:pt x="73" y="667"/>
                </a:lnTo>
                <a:lnTo>
                  <a:pt x="66" y="698"/>
                </a:lnTo>
                <a:lnTo>
                  <a:pt x="63" y="729"/>
                </a:lnTo>
                <a:lnTo>
                  <a:pt x="63" y="729"/>
                </a:lnTo>
                <a:lnTo>
                  <a:pt x="63" y="799"/>
                </a:lnTo>
                <a:lnTo>
                  <a:pt x="66" y="819"/>
                </a:lnTo>
                <a:lnTo>
                  <a:pt x="70" y="837"/>
                </a:lnTo>
                <a:lnTo>
                  <a:pt x="70" y="837"/>
                </a:lnTo>
                <a:lnTo>
                  <a:pt x="83" y="871"/>
                </a:lnTo>
                <a:lnTo>
                  <a:pt x="87" y="906"/>
                </a:lnTo>
                <a:lnTo>
                  <a:pt x="87" y="906"/>
                </a:lnTo>
                <a:lnTo>
                  <a:pt x="87" y="920"/>
                </a:lnTo>
                <a:lnTo>
                  <a:pt x="90" y="930"/>
                </a:lnTo>
                <a:lnTo>
                  <a:pt x="90" y="937"/>
                </a:lnTo>
                <a:lnTo>
                  <a:pt x="80" y="937"/>
                </a:lnTo>
                <a:lnTo>
                  <a:pt x="80" y="937"/>
                </a:lnTo>
                <a:lnTo>
                  <a:pt x="73" y="933"/>
                </a:lnTo>
                <a:lnTo>
                  <a:pt x="66" y="926"/>
                </a:lnTo>
                <a:lnTo>
                  <a:pt x="63" y="913"/>
                </a:lnTo>
                <a:lnTo>
                  <a:pt x="56" y="892"/>
                </a:lnTo>
                <a:lnTo>
                  <a:pt x="56" y="892"/>
                </a:lnTo>
                <a:lnTo>
                  <a:pt x="49" y="902"/>
                </a:lnTo>
                <a:lnTo>
                  <a:pt x="45" y="913"/>
                </a:lnTo>
                <a:lnTo>
                  <a:pt x="45" y="926"/>
                </a:lnTo>
                <a:lnTo>
                  <a:pt x="56" y="951"/>
                </a:lnTo>
                <a:lnTo>
                  <a:pt x="56" y="951"/>
                </a:lnTo>
                <a:lnTo>
                  <a:pt x="59" y="964"/>
                </a:lnTo>
                <a:lnTo>
                  <a:pt x="56" y="975"/>
                </a:lnTo>
                <a:lnTo>
                  <a:pt x="56" y="978"/>
                </a:lnTo>
                <a:lnTo>
                  <a:pt x="52" y="978"/>
                </a:lnTo>
                <a:lnTo>
                  <a:pt x="42" y="971"/>
                </a:lnTo>
                <a:lnTo>
                  <a:pt x="42" y="971"/>
                </a:lnTo>
                <a:lnTo>
                  <a:pt x="21" y="944"/>
                </a:lnTo>
                <a:lnTo>
                  <a:pt x="7" y="920"/>
                </a:lnTo>
                <a:lnTo>
                  <a:pt x="0" y="899"/>
                </a:lnTo>
                <a:lnTo>
                  <a:pt x="0" y="875"/>
                </a:lnTo>
                <a:lnTo>
                  <a:pt x="4" y="826"/>
                </a:lnTo>
                <a:lnTo>
                  <a:pt x="7" y="795"/>
                </a:lnTo>
                <a:lnTo>
                  <a:pt x="4" y="764"/>
                </a:lnTo>
                <a:lnTo>
                  <a:pt x="4" y="764"/>
                </a:lnTo>
                <a:lnTo>
                  <a:pt x="4" y="678"/>
                </a:lnTo>
                <a:lnTo>
                  <a:pt x="11" y="602"/>
                </a:lnTo>
                <a:lnTo>
                  <a:pt x="18" y="543"/>
                </a:lnTo>
                <a:lnTo>
                  <a:pt x="32" y="495"/>
                </a:lnTo>
                <a:lnTo>
                  <a:pt x="32" y="495"/>
                </a:lnTo>
                <a:lnTo>
                  <a:pt x="42" y="398"/>
                </a:lnTo>
                <a:lnTo>
                  <a:pt x="56" y="322"/>
                </a:lnTo>
                <a:lnTo>
                  <a:pt x="73" y="263"/>
                </a:lnTo>
                <a:lnTo>
                  <a:pt x="90" y="211"/>
                </a:lnTo>
                <a:lnTo>
                  <a:pt x="90" y="211"/>
                </a:lnTo>
                <a:lnTo>
                  <a:pt x="101" y="184"/>
                </a:lnTo>
                <a:lnTo>
                  <a:pt x="111" y="163"/>
                </a:lnTo>
                <a:lnTo>
                  <a:pt x="121" y="146"/>
                </a:lnTo>
                <a:lnTo>
                  <a:pt x="135" y="132"/>
                </a:lnTo>
                <a:lnTo>
                  <a:pt x="146" y="121"/>
                </a:lnTo>
                <a:lnTo>
                  <a:pt x="159" y="114"/>
                </a:lnTo>
                <a:lnTo>
                  <a:pt x="170" y="111"/>
                </a:lnTo>
                <a:lnTo>
                  <a:pt x="180" y="108"/>
                </a:lnTo>
                <a:lnTo>
                  <a:pt x="180" y="108"/>
                </a:lnTo>
                <a:lnTo>
                  <a:pt x="229" y="87"/>
                </a:lnTo>
                <a:lnTo>
                  <a:pt x="263" y="73"/>
                </a:lnTo>
                <a:lnTo>
                  <a:pt x="284" y="59"/>
                </a:lnTo>
                <a:lnTo>
                  <a:pt x="298" y="49"/>
                </a:lnTo>
                <a:lnTo>
                  <a:pt x="301" y="35"/>
                </a:lnTo>
                <a:lnTo>
                  <a:pt x="301" y="25"/>
                </a:lnTo>
                <a:lnTo>
                  <a:pt x="301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7" name="Freeform 67"/>
          <p:cNvSpPr>
            <a:spLocks/>
          </p:cNvSpPr>
          <p:nvPr/>
        </p:nvSpPr>
        <p:spPr bwMode="auto">
          <a:xfrm>
            <a:off x="3524250" y="1631950"/>
            <a:ext cx="9525" cy="200025"/>
          </a:xfrm>
          <a:custGeom>
            <a:avLst/>
            <a:gdLst>
              <a:gd name="T0" fmla="*/ 0 w 7"/>
              <a:gd name="T1" fmla="*/ 0 h 145"/>
              <a:gd name="T2" fmla="*/ 0 w 7"/>
              <a:gd name="T3" fmla="*/ 0 h 145"/>
              <a:gd name="T4" fmla="*/ 7 w 7"/>
              <a:gd name="T5" fmla="*/ 27 h 145"/>
              <a:gd name="T6" fmla="*/ 7 w 7"/>
              <a:gd name="T7" fmla="*/ 55 h 145"/>
              <a:gd name="T8" fmla="*/ 7 w 7"/>
              <a:gd name="T9" fmla="*/ 55 h 145"/>
              <a:gd name="T10" fmla="*/ 3 w 7"/>
              <a:gd name="T11" fmla="*/ 103 h 145"/>
              <a:gd name="T12" fmla="*/ 3 w 7"/>
              <a:gd name="T13" fmla="*/ 127 h 145"/>
              <a:gd name="T14" fmla="*/ 3 w 7"/>
              <a:gd name="T15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" h="145">
                <a:moveTo>
                  <a:pt x="0" y="0"/>
                </a:moveTo>
                <a:lnTo>
                  <a:pt x="0" y="0"/>
                </a:lnTo>
                <a:lnTo>
                  <a:pt x="7" y="27"/>
                </a:lnTo>
                <a:lnTo>
                  <a:pt x="7" y="55"/>
                </a:lnTo>
                <a:lnTo>
                  <a:pt x="7" y="55"/>
                </a:lnTo>
                <a:lnTo>
                  <a:pt x="3" y="103"/>
                </a:lnTo>
                <a:lnTo>
                  <a:pt x="3" y="127"/>
                </a:lnTo>
                <a:lnTo>
                  <a:pt x="3" y="14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8" name="Freeform 68"/>
          <p:cNvSpPr>
            <a:spLocks/>
          </p:cNvSpPr>
          <p:nvPr/>
        </p:nvSpPr>
        <p:spPr bwMode="auto">
          <a:xfrm>
            <a:off x="4033838" y="1631950"/>
            <a:ext cx="9525" cy="200025"/>
          </a:xfrm>
          <a:custGeom>
            <a:avLst/>
            <a:gdLst>
              <a:gd name="T0" fmla="*/ 7 w 7"/>
              <a:gd name="T1" fmla="*/ 0 h 145"/>
              <a:gd name="T2" fmla="*/ 7 w 7"/>
              <a:gd name="T3" fmla="*/ 0 h 145"/>
              <a:gd name="T4" fmla="*/ 0 w 7"/>
              <a:gd name="T5" fmla="*/ 27 h 145"/>
              <a:gd name="T6" fmla="*/ 0 w 7"/>
              <a:gd name="T7" fmla="*/ 55 h 145"/>
              <a:gd name="T8" fmla="*/ 0 w 7"/>
              <a:gd name="T9" fmla="*/ 55 h 145"/>
              <a:gd name="T10" fmla="*/ 4 w 7"/>
              <a:gd name="T11" fmla="*/ 103 h 145"/>
              <a:gd name="T12" fmla="*/ 4 w 7"/>
              <a:gd name="T13" fmla="*/ 127 h 145"/>
              <a:gd name="T14" fmla="*/ 4 w 7"/>
              <a:gd name="T15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" h="145">
                <a:moveTo>
                  <a:pt x="7" y="0"/>
                </a:moveTo>
                <a:lnTo>
                  <a:pt x="7" y="0"/>
                </a:lnTo>
                <a:lnTo>
                  <a:pt x="0" y="27"/>
                </a:lnTo>
                <a:lnTo>
                  <a:pt x="0" y="55"/>
                </a:lnTo>
                <a:lnTo>
                  <a:pt x="0" y="55"/>
                </a:lnTo>
                <a:lnTo>
                  <a:pt x="4" y="103"/>
                </a:lnTo>
                <a:lnTo>
                  <a:pt x="4" y="127"/>
                </a:lnTo>
                <a:lnTo>
                  <a:pt x="4" y="14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9" name="Freeform 69"/>
          <p:cNvSpPr>
            <a:spLocks/>
          </p:cNvSpPr>
          <p:nvPr/>
        </p:nvSpPr>
        <p:spPr bwMode="auto">
          <a:xfrm>
            <a:off x="3644900" y="912813"/>
            <a:ext cx="277813" cy="428625"/>
          </a:xfrm>
          <a:custGeom>
            <a:avLst/>
            <a:gdLst>
              <a:gd name="T0" fmla="*/ 104 w 207"/>
              <a:gd name="T1" fmla="*/ 311 h 311"/>
              <a:gd name="T2" fmla="*/ 79 w 207"/>
              <a:gd name="T3" fmla="*/ 307 h 311"/>
              <a:gd name="T4" fmla="*/ 72 w 207"/>
              <a:gd name="T5" fmla="*/ 301 h 311"/>
              <a:gd name="T6" fmla="*/ 34 w 207"/>
              <a:gd name="T7" fmla="*/ 249 h 311"/>
              <a:gd name="T8" fmla="*/ 27 w 207"/>
              <a:gd name="T9" fmla="*/ 214 h 311"/>
              <a:gd name="T10" fmla="*/ 17 w 207"/>
              <a:gd name="T11" fmla="*/ 211 h 311"/>
              <a:gd name="T12" fmla="*/ 7 w 207"/>
              <a:gd name="T13" fmla="*/ 186 h 311"/>
              <a:gd name="T14" fmla="*/ 0 w 207"/>
              <a:gd name="T15" fmla="*/ 169 h 311"/>
              <a:gd name="T16" fmla="*/ 3 w 207"/>
              <a:gd name="T17" fmla="*/ 152 h 311"/>
              <a:gd name="T18" fmla="*/ 17 w 207"/>
              <a:gd name="T19" fmla="*/ 152 h 311"/>
              <a:gd name="T20" fmla="*/ 10 w 207"/>
              <a:gd name="T21" fmla="*/ 124 h 311"/>
              <a:gd name="T22" fmla="*/ 14 w 207"/>
              <a:gd name="T23" fmla="*/ 76 h 311"/>
              <a:gd name="T24" fmla="*/ 27 w 207"/>
              <a:gd name="T25" fmla="*/ 45 h 311"/>
              <a:gd name="T26" fmla="*/ 38 w 207"/>
              <a:gd name="T27" fmla="*/ 31 h 311"/>
              <a:gd name="T28" fmla="*/ 62 w 207"/>
              <a:gd name="T29" fmla="*/ 10 h 311"/>
              <a:gd name="T30" fmla="*/ 104 w 207"/>
              <a:gd name="T31" fmla="*/ 0 h 311"/>
              <a:gd name="T32" fmla="*/ 128 w 207"/>
              <a:gd name="T33" fmla="*/ 3 h 311"/>
              <a:gd name="T34" fmla="*/ 159 w 207"/>
              <a:gd name="T35" fmla="*/ 17 h 311"/>
              <a:gd name="T36" fmla="*/ 173 w 207"/>
              <a:gd name="T37" fmla="*/ 31 h 311"/>
              <a:gd name="T38" fmla="*/ 190 w 207"/>
              <a:gd name="T39" fmla="*/ 62 h 311"/>
              <a:gd name="T40" fmla="*/ 197 w 207"/>
              <a:gd name="T41" fmla="*/ 93 h 311"/>
              <a:gd name="T42" fmla="*/ 190 w 207"/>
              <a:gd name="T43" fmla="*/ 152 h 311"/>
              <a:gd name="T44" fmla="*/ 200 w 207"/>
              <a:gd name="T45" fmla="*/ 148 h 311"/>
              <a:gd name="T46" fmla="*/ 207 w 207"/>
              <a:gd name="T47" fmla="*/ 155 h 311"/>
              <a:gd name="T48" fmla="*/ 200 w 207"/>
              <a:gd name="T49" fmla="*/ 186 h 311"/>
              <a:gd name="T50" fmla="*/ 193 w 207"/>
              <a:gd name="T51" fmla="*/ 204 h 311"/>
              <a:gd name="T52" fmla="*/ 180 w 207"/>
              <a:gd name="T53" fmla="*/ 214 h 311"/>
              <a:gd name="T54" fmla="*/ 180 w 207"/>
              <a:gd name="T55" fmla="*/ 231 h 311"/>
              <a:gd name="T56" fmla="*/ 162 w 207"/>
              <a:gd name="T57" fmla="*/ 269 h 311"/>
              <a:gd name="T58" fmla="*/ 135 w 207"/>
              <a:gd name="T59" fmla="*/ 301 h 311"/>
              <a:gd name="T60" fmla="*/ 121 w 207"/>
              <a:gd name="T61" fmla="*/ 307 h 311"/>
              <a:gd name="T62" fmla="*/ 104 w 207"/>
              <a:gd name="T63" fmla="*/ 311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7" h="311">
                <a:moveTo>
                  <a:pt x="104" y="311"/>
                </a:moveTo>
                <a:lnTo>
                  <a:pt x="104" y="311"/>
                </a:lnTo>
                <a:lnTo>
                  <a:pt x="86" y="307"/>
                </a:lnTo>
                <a:lnTo>
                  <a:pt x="79" y="307"/>
                </a:lnTo>
                <a:lnTo>
                  <a:pt x="72" y="301"/>
                </a:lnTo>
                <a:lnTo>
                  <a:pt x="72" y="301"/>
                </a:lnTo>
                <a:lnTo>
                  <a:pt x="48" y="269"/>
                </a:lnTo>
                <a:lnTo>
                  <a:pt x="34" y="249"/>
                </a:lnTo>
                <a:lnTo>
                  <a:pt x="27" y="231"/>
                </a:lnTo>
                <a:lnTo>
                  <a:pt x="27" y="214"/>
                </a:lnTo>
                <a:lnTo>
                  <a:pt x="27" y="214"/>
                </a:lnTo>
                <a:lnTo>
                  <a:pt x="17" y="211"/>
                </a:lnTo>
                <a:lnTo>
                  <a:pt x="14" y="204"/>
                </a:lnTo>
                <a:lnTo>
                  <a:pt x="7" y="186"/>
                </a:lnTo>
                <a:lnTo>
                  <a:pt x="7" y="186"/>
                </a:lnTo>
                <a:lnTo>
                  <a:pt x="0" y="169"/>
                </a:lnTo>
                <a:lnTo>
                  <a:pt x="0" y="155"/>
                </a:lnTo>
                <a:lnTo>
                  <a:pt x="3" y="152"/>
                </a:lnTo>
                <a:lnTo>
                  <a:pt x="7" y="148"/>
                </a:lnTo>
                <a:lnTo>
                  <a:pt x="17" y="152"/>
                </a:lnTo>
                <a:lnTo>
                  <a:pt x="17" y="152"/>
                </a:lnTo>
                <a:lnTo>
                  <a:pt x="10" y="124"/>
                </a:lnTo>
                <a:lnTo>
                  <a:pt x="10" y="93"/>
                </a:lnTo>
                <a:lnTo>
                  <a:pt x="14" y="76"/>
                </a:lnTo>
                <a:lnTo>
                  <a:pt x="21" y="62"/>
                </a:lnTo>
                <a:lnTo>
                  <a:pt x="27" y="45"/>
                </a:lnTo>
                <a:lnTo>
                  <a:pt x="38" y="31"/>
                </a:lnTo>
                <a:lnTo>
                  <a:pt x="38" y="31"/>
                </a:lnTo>
                <a:lnTo>
                  <a:pt x="48" y="17"/>
                </a:lnTo>
                <a:lnTo>
                  <a:pt x="62" y="10"/>
                </a:lnTo>
                <a:lnTo>
                  <a:pt x="83" y="3"/>
                </a:lnTo>
                <a:lnTo>
                  <a:pt x="104" y="0"/>
                </a:lnTo>
                <a:lnTo>
                  <a:pt x="104" y="0"/>
                </a:lnTo>
                <a:lnTo>
                  <a:pt x="128" y="3"/>
                </a:lnTo>
                <a:lnTo>
                  <a:pt x="145" y="10"/>
                </a:lnTo>
                <a:lnTo>
                  <a:pt x="159" y="17"/>
                </a:lnTo>
                <a:lnTo>
                  <a:pt x="173" y="31"/>
                </a:lnTo>
                <a:lnTo>
                  <a:pt x="173" y="31"/>
                </a:lnTo>
                <a:lnTo>
                  <a:pt x="180" y="45"/>
                </a:lnTo>
                <a:lnTo>
                  <a:pt x="190" y="62"/>
                </a:lnTo>
                <a:lnTo>
                  <a:pt x="193" y="76"/>
                </a:lnTo>
                <a:lnTo>
                  <a:pt x="197" y="93"/>
                </a:lnTo>
                <a:lnTo>
                  <a:pt x="197" y="124"/>
                </a:lnTo>
                <a:lnTo>
                  <a:pt x="190" y="152"/>
                </a:lnTo>
                <a:lnTo>
                  <a:pt x="190" y="152"/>
                </a:lnTo>
                <a:lnTo>
                  <a:pt x="200" y="148"/>
                </a:lnTo>
                <a:lnTo>
                  <a:pt x="204" y="152"/>
                </a:lnTo>
                <a:lnTo>
                  <a:pt x="207" y="155"/>
                </a:lnTo>
                <a:lnTo>
                  <a:pt x="207" y="169"/>
                </a:lnTo>
                <a:lnTo>
                  <a:pt x="200" y="186"/>
                </a:lnTo>
                <a:lnTo>
                  <a:pt x="200" y="186"/>
                </a:lnTo>
                <a:lnTo>
                  <a:pt x="193" y="204"/>
                </a:lnTo>
                <a:lnTo>
                  <a:pt x="190" y="211"/>
                </a:lnTo>
                <a:lnTo>
                  <a:pt x="180" y="214"/>
                </a:lnTo>
                <a:lnTo>
                  <a:pt x="180" y="214"/>
                </a:lnTo>
                <a:lnTo>
                  <a:pt x="180" y="231"/>
                </a:lnTo>
                <a:lnTo>
                  <a:pt x="173" y="249"/>
                </a:lnTo>
                <a:lnTo>
                  <a:pt x="162" y="269"/>
                </a:lnTo>
                <a:lnTo>
                  <a:pt x="135" y="301"/>
                </a:lnTo>
                <a:lnTo>
                  <a:pt x="135" y="301"/>
                </a:lnTo>
                <a:lnTo>
                  <a:pt x="128" y="307"/>
                </a:lnTo>
                <a:lnTo>
                  <a:pt x="121" y="307"/>
                </a:lnTo>
                <a:lnTo>
                  <a:pt x="104" y="311"/>
                </a:lnTo>
                <a:lnTo>
                  <a:pt x="104" y="311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30" name="Freeform 70"/>
          <p:cNvSpPr>
            <a:spLocks/>
          </p:cNvSpPr>
          <p:nvPr/>
        </p:nvSpPr>
        <p:spPr bwMode="auto">
          <a:xfrm>
            <a:off x="3365500" y="2479675"/>
            <a:ext cx="23813" cy="71438"/>
          </a:xfrm>
          <a:custGeom>
            <a:avLst/>
            <a:gdLst>
              <a:gd name="T0" fmla="*/ 18 w 18"/>
              <a:gd name="T1" fmla="*/ 24 h 52"/>
              <a:gd name="T2" fmla="*/ 18 w 18"/>
              <a:gd name="T3" fmla="*/ 24 h 52"/>
              <a:gd name="T4" fmla="*/ 18 w 18"/>
              <a:gd name="T5" fmla="*/ 17 h 52"/>
              <a:gd name="T6" fmla="*/ 14 w 18"/>
              <a:gd name="T7" fmla="*/ 13 h 52"/>
              <a:gd name="T8" fmla="*/ 11 w 18"/>
              <a:gd name="T9" fmla="*/ 7 h 52"/>
              <a:gd name="T10" fmla="*/ 7 w 18"/>
              <a:gd name="T11" fmla="*/ 0 h 52"/>
              <a:gd name="T12" fmla="*/ 7 w 18"/>
              <a:gd name="T13" fmla="*/ 0 h 52"/>
              <a:gd name="T14" fmla="*/ 0 w 18"/>
              <a:gd name="T15" fmla="*/ 10 h 52"/>
              <a:gd name="T16" fmla="*/ 0 w 18"/>
              <a:gd name="T17" fmla="*/ 17 h 52"/>
              <a:gd name="T18" fmla="*/ 7 w 18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52">
                <a:moveTo>
                  <a:pt x="18" y="24"/>
                </a:moveTo>
                <a:lnTo>
                  <a:pt x="18" y="24"/>
                </a:lnTo>
                <a:lnTo>
                  <a:pt x="18" y="17"/>
                </a:lnTo>
                <a:lnTo>
                  <a:pt x="14" y="13"/>
                </a:lnTo>
                <a:lnTo>
                  <a:pt x="11" y="7"/>
                </a:lnTo>
                <a:lnTo>
                  <a:pt x="7" y="0"/>
                </a:lnTo>
                <a:lnTo>
                  <a:pt x="7" y="0"/>
                </a:lnTo>
                <a:lnTo>
                  <a:pt x="0" y="10"/>
                </a:lnTo>
                <a:lnTo>
                  <a:pt x="0" y="17"/>
                </a:lnTo>
                <a:lnTo>
                  <a:pt x="7" y="52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1" name="Freeform 71"/>
          <p:cNvSpPr>
            <a:spLocks/>
          </p:cNvSpPr>
          <p:nvPr/>
        </p:nvSpPr>
        <p:spPr bwMode="auto">
          <a:xfrm>
            <a:off x="4178300" y="2479675"/>
            <a:ext cx="23813" cy="71438"/>
          </a:xfrm>
          <a:custGeom>
            <a:avLst/>
            <a:gdLst>
              <a:gd name="T0" fmla="*/ 0 w 18"/>
              <a:gd name="T1" fmla="*/ 24 h 52"/>
              <a:gd name="T2" fmla="*/ 0 w 18"/>
              <a:gd name="T3" fmla="*/ 24 h 52"/>
              <a:gd name="T4" fmla="*/ 0 w 18"/>
              <a:gd name="T5" fmla="*/ 17 h 52"/>
              <a:gd name="T6" fmla="*/ 4 w 18"/>
              <a:gd name="T7" fmla="*/ 13 h 52"/>
              <a:gd name="T8" fmla="*/ 7 w 18"/>
              <a:gd name="T9" fmla="*/ 7 h 52"/>
              <a:gd name="T10" fmla="*/ 11 w 18"/>
              <a:gd name="T11" fmla="*/ 0 h 52"/>
              <a:gd name="T12" fmla="*/ 11 w 18"/>
              <a:gd name="T13" fmla="*/ 0 h 52"/>
              <a:gd name="T14" fmla="*/ 18 w 18"/>
              <a:gd name="T15" fmla="*/ 10 h 52"/>
              <a:gd name="T16" fmla="*/ 18 w 18"/>
              <a:gd name="T17" fmla="*/ 17 h 52"/>
              <a:gd name="T18" fmla="*/ 11 w 18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52">
                <a:moveTo>
                  <a:pt x="0" y="24"/>
                </a:moveTo>
                <a:lnTo>
                  <a:pt x="0" y="24"/>
                </a:lnTo>
                <a:lnTo>
                  <a:pt x="0" y="17"/>
                </a:lnTo>
                <a:lnTo>
                  <a:pt x="4" y="13"/>
                </a:lnTo>
                <a:lnTo>
                  <a:pt x="7" y="7"/>
                </a:lnTo>
                <a:lnTo>
                  <a:pt x="11" y="0"/>
                </a:lnTo>
                <a:lnTo>
                  <a:pt x="11" y="0"/>
                </a:lnTo>
                <a:lnTo>
                  <a:pt x="18" y="10"/>
                </a:lnTo>
                <a:lnTo>
                  <a:pt x="18" y="17"/>
                </a:lnTo>
                <a:lnTo>
                  <a:pt x="11" y="52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2" name="Freeform 72"/>
          <p:cNvSpPr>
            <a:spLocks/>
          </p:cNvSpPr>
          <p:nvPr/>
        </p:nvSpPr>
        <p:spPr bwMode="auto">
          <a:xfrm>
            <a:off x="3951288" y="3475038"/>
            <a:ext cx="1587" cy="76200"/>
          </a:xfrm>
          <a:custGeom>
            <a:avLst/>
            <a:gdLst>
              <a:gd name="T0" fmla="*/ 0 h 55"/>
              <a:gd name="T1" fmla="*/ 0 h 55"/>
              <a:gd name="T2" fmla="*/ 27 h 55"/>
              <a:gd name="T3" fmla="*/ 55 h 5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5">
                <a:moveTo>
                  <a:pt x="0" y="0"/>
                </a:moveTo>
                <a:lnTo>
                  <a:pt x="0" y="0"/>
                </a:lnTo>
                <a:lnTo>
                  <a:pt x="0" y="27"/>
                </a:lnTo>
                <a:lnTo>
                  <a:pt x="0" y="5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3" name="Line 73"/>
          <p:cNvSpPr>
            <a:spLocks noChangeShapeType="1"/>
          </p:cNvSpPr>
          <p:nvPr/>
        </p:nvSpPr>
        <p:spPr bwMode="auto">
          <a:xfrm>
            <a:off x="3351213" y="2532063"/>
            <a:ext cx="42862" cy="857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4" name="Line 74"/>
          <p:cNvSpPr>
            <a:spLocks noChangeShapeType="1"/>
          </p:cNvSpPr>
          <p:nvPr/>
        </p:nvSpPr>
        <p:spPr bwMode="auto">
          <a:xfrm flipH="1">
            <a:off x="4175125" y="2532063"/>
            <a:ext cx="41275" cy="857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5" name="Freeform 75"/>
          <p:cNvSpPr>
            <a:spLocks/>
          </p:cNvSpPr>
          <p:nvPr/>
        </p:nvSpPr>
        <p:spPr bwMode="auto">
          <a:xfrm>
            <a:off x="3500438" y="3698875"/>
            <a:ext cx="19050" cy="52388"/>
          </a:xfrm>
          <a:custGeom>
            <a:avLst/>
            <a:gdLst>
              <a:gd name="T0" fmla="*/ 0 w 14"/>
              <a:gd name="T1" fmla="*/ 38 h 38"/>
              <a:gd name="T2" fmla="*/ 0 w 14"/>
              <a:gd name="T3" fmla="*/ 38 h 38"/>
              <a:gd name="T4" fmla="*/ 0 w 14"/>
              <a:gd name="T5" fmla="*/ 28 h 38"/>
              <a:gd name="T6" fmla="*/ 3 w 14"/>
              <a:gd name="T7" fmla="*/ 21 h 38"/>
              <a:gd name="T8" fmla="*/ 10 w 14"/>
              <a:gd name="T9" fmla="*/ 14 h 38"/>
              <a:gd name="T10" fmla="*/ 14 w 14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38">
                <a:moveTo>
                  <a:pt x="0" y="38"/>
                </a:moveTo>
                <a:lnTo>
                  <a:pt x="0" y="38"/>
                </a:lnTo>
                <a:lnTo>
                  <a:pt x="0" y="28"/>
                </a:lnTo>
                <a:lnTo>
                  <a:pt x="3" y="21"/>
                </a:lnTo>
                <a:lnTo>
                  <a:pt x="10" y="14"/>
                </a:lnTo>
                <a:lnTo>
                  <a:pt x="14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6" name="Freeform 76"/>
          <p:cNvSpPr>
            <a:spLocks/>
          </p:cNvSpPr>
          <p:nvPr/>
        </p:nvSpPr>
        <p:spPr bwMode="auto">
          <a:xfrm>
            <a:off x="3486150" y="3703638"/>
            <a:ext cx="14288" cy="33337"/>
          </a:xfrm>
          <a:custGeom>
            <a:avLst/>
            <a:gdLst>
              <a:gd name="T0" fmla="*/ 0 w 11"/>
              <a:gd name="T1" fmla="*/ 24 h 24"/>
              <a:gd name="T2" fmla="*/ 0 w 11"/>
              <a:gd name="T3" fmla="*/ 24 h 24"/>
              <a:gd name="T4" fmla="*/ 0 w 11"/>
              <a:gd name="T5" fmla="*/ 17 h 24"/>
              <a:gd name="T6" fmla="*/ 0 w 11"/>
              <a:gd name="T7" fmla="*/ 10 h 24"/>
              <a:gd name="T8" fmla="*/ 11 w 11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24">
                <a:moveTo>
                  <a:pt x="0" y="24"/>
                </a:moveTo>
                <a:lnTo>
                  <a:pt x="0" y="24"/>
                </a:lnTo>
                <a:lnTo>
                  <a:pt x="0" y="17"/>
                </a:lnTo>
                <a:lnTo>
                  <a:pt x="0" y="10"/>
                </a:lnTo>
                <a:lnTo>
                  <a:pt x="11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7" name="Freeform 77"/>
          <p:cNvSpPr>
            <a:spLocks/>
          </p:cNvSpPr>
          <p:nvPr/>
        </p:nvSpPr>
        <p:spPr bwMode="auto">
          <a:xfrm>
            <a:off x="3473450" y="3694113"/>
            <a:ext cx="9525" cy="23812"/>
          </a:xfrm>
          <a:custGeom>
            <a:avLst/>
            <a:gdLst>
              <a:gd name="T0" fmla="*/ 0 w 7"/>
              <a:gd name="T1" fmla="*/ 17 h 17"/>
              <a:gd name="T2" fmla="*/ 0 w 7"/>
              <a:gd name="T3" fmla="*/ 17 h 17"/>
              <a:gd name="T4" fmla="*/ 0 w 7"/>
              <a:gd name="T5" fmla="*/ 10 h 17"/>
              <a:gd name="T6" fmla="*/ 3 w 7"/>
              <a:gd name="T7" fmla="*/ 7 h 17"/>
              <a:gd name="T8" fmla="*/ 7 w 7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7">
                <a:moveTo>
                  <a:pt x="0" y="17"/>
                </a:moveTo>
                <a:lnTo>
                  <a:pt x="0" y="17"/>
                </a:lnTo>
                <a:lnTo>
                  <a:pt x="0" y="10"/>
                </a:lnTo>
                <a:lnTo>
                  <a:pt x="3" y="7"/>
                </a:lnTo>
                <a:lnTo>
                  <a:pt x="7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8" name="Freeform 78"/>
          <p:cNvSpPr>
            <a:spLocks/>
          </p:cNvSpPr>
          <p:nvPr/>
        </p:nvSpPr>
        <p:spPr bwMode="auto">
          <a:xfrm>
            <a:off x="3463925" y="3684588"/>
            <a:ext cx="9525" cy="14287"/>
          </a:xfrm>
          <a:custGeom>
            <a:avLst/>
            <a:gdLst>
              <a:gd name="T0" fmla="*/ 0 w 7"/>
              <a:gd name="T1" fmla="*/ 10 h 10"/>
              <a:gd name="T2" fmla="*/ 0 w 7"/>
              <a:gd name="T3" fmla="*/ 10 h 10"/>
              <a:gd name="T4" fmla="*/ 0 w 7"/>
              <a:gd name="T5" fmla="*/ 3 h 10"/>
              <a:gd name="T6" fmla="*/ 7 w 7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0">
                <a:moveTo>
                  <a:pt x="0" y="10"/>
                </a:moveTo>
                <a:lnTo>
                  <a:pt x="0" y="10"/>
                </a:lnTo>
                <a:lnTo>
                  <a:pt x="0" y="3"/>
                </a:lnTo>
                <a:lnTo>
                  <a:pt x="7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9" name="Freeform 79"/>
          <p:cNvSpPr>
            <a:spLocks/>
          </p:cNvSpPr>
          <p:nvPr/>
        </p:nvSpPr>
        <p:spPr bwMode="auto">
          <a:xfrm>
            <a:off x="4049713" y="3698875"/>
            <a:ext cx="17462" cy="52388"/>
          </a:xfrm>
          <a:custGeom>
            <a:avLst/>
            <a:gdLst>
              <a:gd name="T0" fmla="*/ 13 w 13"/>
              <a:gd name="T1" fmla="*/ 38 h 38"/>
              <a:gd name="T2" fmla="*/ 13 w 13"/>
              <a:gd name="T3" fmla="*/ 38 h 38"/>
              <a:gd name="T4" fmla="*/ 13 w 13"/>
              <a:gd name="T5" fmla="*/ 28 h 38"/>
              <a:gd name="T6" fmla="*/ 10 w 13"/>
              <a:gd name="T7" fmla="*/ 21 h 38"/>
              <a:gd name="T8" fmla="*/ 3 w 13"/>
              <a:gd name="T9" fmla="*/ 14 h 38"/>
              <a:gd name="T10" fmla="*/ 0 w 13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38">
                <a:moveTo>
                  <a:pt x="13" y="38"/>
                </a:moveTo>
                <a:lnTo>
                  <a:pt x="13" y="38"/>
                </a:lnTo>
                <a:lnTo>
                  <a:pt x="13" y="28"/>
                </a:lnTo>
                <a:lnTo>
                  <a:pt x="10" y="21"/>
                </a:lnTo>
                <a:lnTo>
                  <a:pt x="3" y="14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0" name="Freeform 80"/>
          <p:cNvSpPr>
            <a:spLocks/>
          </p:cNvSpPr>
          <p:nvPr/>
        </p:nvSpPr>
        <p:spPr bwMode="auto">
          <a:xfrm>
            <a:off x="4067175" y="3703638"/>
            <a:ext cx="14288" cy="33337"/>
          </a:xfrm>
          <a:custGeom>
            <a:avLst/>
            <a:gdLst>
              <a:gd name="T0" fmla="*/ 11 w 11"/>
              <a:gd name="T1" fmla="*/ 24 h 24"/>
              <a:gd name="T2" fmla="*/ 11 w 11"/>
              <a:gd name="T3" fmla="*/ 24 h 24"/>
              <a:gd name="T4" fmla="*/ 11 w 11"/>
              <a:gd name="T5" fmla="*/ 17 h 24"/>
              <a:gd name="T6" fmla="*/ 11 w 11"/>
              <a:gd name="T7" fmla="*/ 10 h 24"/>
              <a:gd name="T8" fmla="*/ 0 w 11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24">
                <a:moveTo>
                  <a:pt x="11" y="24"/>
                </a:moveTo>
                <a:lnTo>
                  <a:pt x="11" y="24"/>
                </a:lnTo>
                <a:lnTo>
                  <a:pt x="11" y="17"/>
                </a:lnTo>
                <a:lnTo>
                  <a:pt x="11" y="10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1" name="Freeform 81"/>
          <p:cNvSpPr>
            <a:spLocks/>
          </p:cNvSpPr>
          <p:nvPr/>
        </p:nvSpPr>
        <p:spPr bwMode="auto">
          <a:xfrm>
            <a:off x="4086225" y="3694113"/>
            <a:ext cx="9525" cy="23812"/>
          </a:xfrm>
          <a:custGeom>
            <a:avLst/>
            <a:gdLst>
              <a:gd name="T0" fmla="*/ 7 w 7"/>
              <a:gd name="T1" fmla="*/ 17 h 17"/>
              <a:gd name="T2" fmla="*/ 7 w 7"/>
              <a:gd name="T3" fmla="*/ 17 h 17"/>
              <a:gd name="T4" fmla="*/ 7 w 7"/>
              <a:gd name="T5" fmla="*/ 10 h 17"/>
              <a:gd name="T6" fmla="*/ 4 w 7"/>
              <a:gd name="T7" fmla="*/ 7 h 17"/>
              <a:gd name="T8" fmla="*/ 0 w 7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7">
                <a:moveTo>
                  <a:pt x="7" y="17"/>
                </a:moveTo>
                <a:lnTo>
                  <a:pt x="7" y="17"/>
                </a:lnTo>
                <a:lnTo>
                  <a:pt x="7" y="10"/>
                </a:lnTo>
                <a:lnTo>
                  <a:pt x="4" y="7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2" name="Freeform 82"/>
          <p:cNvSpPr>
            <a:spLocks/>
          </p:cNvSpPr>
          <p:nvPr/>
        </p:nvSpPr>
        <p:spPr bwMode="auto">
          <a:xfrm>
            <a:off x="4095750" y="3684588"/>
            <a:ext cx="7938" cy="14287"/>
          </a:xfrm>
          <a:custGeom>
            <a:avLst/>
            <a:gdLst>
              <a:gd name="T0" fmla="*/ 7 w 7"/>
              <a:gd name="T1" fmla="*/ 10 h 10"/>
              <a:gd name="T2" fmla="*/ 7 w 7"/>
              <a:gd name="T3" fmla="*/ 10 h 10"/>
              <a:gd name="T4" fmla="*/ 7 w 7"/>
              <a:gd name="T5" fmla="*/ 3 h 10"/>
              <a:gd name="T6" fmla="*/ 0 w 7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0">
                <a:moveTo>
                  <a:pt x="7" y="10"/>
                </a:moveTo>
                <a:lnTo>
                  <a:pt x="7" y="10"/>
                </a:lnTo>
                <a:lnTo>
                  <a:pt x="7" y="3"/>
                </a:lnTo>
                <a:lnTo>
                  <a:pt x="0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3" name="Freeform 83"/>
          <p:cNvSpPr>
            <a:spLocks/>
          </p:cNvSpPr>
          <p:nvPr/>
        </p:nvSpPr>
        <p:spPr bwMode="auto">
          <a:xfrm>
            <a:off x="3719513" y="1125538"/>
            <a:ext cx="41275" cy="15875"/>
          </a:xfrm>
          <a:custGeom>
            <a:avLst/>
            <a:gdLst>
              <a:gd name="T0" fmla="*/ 17 w 31"/>
              <a:gd name="T1" fmla="*/ 11 h 11"/>
              <a:gd name="T2" fmla="*/ 17 w 31"/>
              <a:gd name="T3" fmla="*/ 11 h 11"/>
              <a:gd name="T4" fmla="*/ 28 w 31"/>
              <a:gd name="T5" fmla="*/ 11 h 11"/>
              <a:gd name="T6" fmla="*/ 31 w 31"/>
              <a:gd name="T7" fmla="*/ 4 h 11"/>
              <a:gd name="T8" fmla="*/ 31 w 31"/>
              <a:gd name="T9" fmla="*/ 4 h 11"/>
              <a:gd name="T10" fmla="*/ 28 w 31"/>
              <a:gd name="T11" fmla="*/ 0 h 11"/>
              <a:gd name="T12" fmla="*/ 17 w 31"/>
              <a:gd name="T13" fmla="*/ 0 h 11"/>
              <a:gd name="T14" fmla="*/ 17 w 31"/>
              <a:gd name="T15" fmla="*/ 0 h 11"/>
              <a:gd name="T16" fmla="*/ 7 w 31"/>
              <a:gd name="T17" fmla="*/ 0 h 11"/>
              <a:gd name="T18" fmla="*/ 0 w 31"/>
              <a:gd name="T19" fmla="*/ 4 h 11"/>
              <a:gd name="T20" fmla="*/ 0 w 31"/>
              <a:gd name="T21" fmla="*/ 4 h 11"/>
              <a:gd name="T22" fmla="*/ 7 w 31"/>
              <a:gd name="T23" fmla="*/ 11 h 11"/>
              <a:gd name="T24" fmla="*/ 17 w 31"/>
              <a:gd name="T25" fmla="*/ 11 h 11"/>
              <a:gd name="T26" fmla="*/ 17 w 31"/>
              <a:gd name="T27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1" h="11">
                <a:moveTo>
                  <a:pt x="17" y="11"/>
                </a:moveTo>
                <a:lnTo>
                  <a:pt x="17" y="11"/>
                </a:lnTo>
                <a:lnTo>
                  <a:pt x="28" y="11"/>
                </a:lnTo>
                <a:lnTo>
                  <a:pt x="31" y="4"/>
                </a:lnTo>
                <a:lnTo>
                  <a:pt x="31" y="4"/>
                </a:lnTo>
                <a:lnTo>
                  <a:pt x="28" y="0"/>
                </a:lnTo>
                <a:lnTo>
                  <a:pt x="17" y="0"/>
                </a:lnTo>
                <a:lnTo>
                  <a:pt x="17" y="0"/>
                </a:lnTo>
                <a:lnTo>
                  <a:pt x="7" y="0"/>
                </a:lnTo>
                <a:lnTo>
                  <a:pt x="0" y="4"/>
                </a:lnTo>
                <a:lnTo>
                  <a:pt x="0" y="4"/>
                </a:lnTo>
                <a:lnTo>
                  <a:pt x="7" y="11"/>
                </a:lnTo>
                <a:lnTo>
                  <a:pt x="17" y="11"/>
                </a:lnTo>
                <a:lnTo>
                  <a:pt x="17" y="11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4" name="Freeform 84"/>
          <p:cNvSpPr>
            <a:spLocks/>
          </p:cNvSpPr>
          <p:nvPr/>
        </p:nvSpPr>
        <p:spPr bwMode="auto">
          <a:xfrm>
            <a:off x="3806825" y="1125538"/>
            <a:ext cx="36513" cy="15875"/>
          </a:xfrm>
          <a:custGeom>
            <a:avLst/>
            <a:gdLst>
              <a:gd name="T0" fmla="*/ 14 w 27"/>
              <a:gd name="T1" fmla="*/ 11 h 11"/>
              <a:gd name="T2" fmla="*/ 14 w 27"/>
              <a:gd name="T3" fmla="*/ 11 h 11"/>
              <a:gd name="T4" fmla="*/ 24 w 27"/>
              <a:gd name="T5" fmla="*/ 11 h 11"/>
              <a:gd name="T6" fmla="*/ 27 w 27"/>
              <a:gd name="T7" fmla="*/ 4 h 11"/>
              <a:gd name="T8" fmla="*/ 27 w 27"/>
              <a:gd name="T9" fmla="*/ 4 h 11"/>
              <a:gd name="T10" fmla="*/ 24 w 27"/>
              <a:gd name="T11" fmla="*/ 0 h 11"/>
              <a:gd name="T12" fmla="*/ 14 w 27"/>
              <a:gd name="T13" fmla="*/ 0 h 11"/>
              <a:gd name="T14" fmla="*/ 14 w 27"/>
              <a:gd name="T15" fmla="*/ 0 h 11"/>
              <a:gd name="T16" fmla="*/ 3 w 27"/>
              <a:gd name="T17" fmla="*/ 0 h 11"/>
              <a:gd name="T18" fmla="*/ 0 w 27"/>
              <a:gd name="T19" fmla="*/ 4 h 11"/>
              <a:gd name="T20" fmla="*/ 0 w 27"/>
              <a:gd name="T21" fmla="*/ 4 h 11"/>
              <a:gd name="T22" fmla="*/ 3 w 27"/>
              <a:gd name="T23" fmla="*/ 11 h 11"/>
              <a:gd name="T24" fmla="*/ 14 w 27"/>
              <a:gd name="T25" fmla="*/ 11 h 11"/>
              <a:gd name="T26" fmla="*/ 14 w 27"/>
              <a:gd name="T27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7" h="11">
                <a:moveTo>
                  <a:pt x="14" y="11"/>
                </a:moveTo>
                <a:lnTo>
                  <a:pt x="14" y="11"/>
                </a:lnTo>
                <a:lnTo>
                  <a:pt x="24" y="11"/>
                </a:lnTo>
                <a:lnTo>
                  <a:pt x="27" y="4"/>
                </a:lnTo>
                <a:lnTo>
                  <a:pt x="27" y="4"/>
                </a:lnTo>
                <a:lnTo>
                  <a:pt x="24" y="0"/>
                </a:lnTo>
                <a:lnTo>
                  <a:pt x="14" y="0"/>
                </a:lnTo>
                <a:lnTo>
                  <a:pt x="14" y="0"/>
                </a:lnTo>
                <a:lnTo>
                  <a:pt x="3" y="0"/>
                </a:lnTo>
                <a:lnTo>
                  <a:pt x="0" y="4"/>
                </a:lnTo>
                <a:lnTo>
                  <a:pt x="0" y="4"/>
                </a:lnTo>
                <a:lnTo>
                  <a:pt x="3" y="11"/>
                </a:lnTo>
                <a:lnTo>
                  <a:pt x="14" y="11"/>
                </a:lnTo>
                <a:lnTo>
                  <a:pt x="14" y="11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5" name="Freeform 85"/>
          <p:cNvSpPr>
            <a:spLocks/>
          </p:cNvSpPr>
          <p:nvPr/>
        </p:nvSpPr>
        <p:spPr bwMode="auto">
          <a:xfrm>
            <a:off x="3741738" y="1239838"/>
            <a:ext cx="88900" cy="11112"/>
          </a:xfrm>
          <a:custGeom>
            <a:avLst/>
            <a:gdLst>
              <a:gd name="T0" fmla="*/ 0 w 66"/>
              <a:gd name="T1" fmla="*/ 0 h 7"/>
              <a:gd name="T2" fmla="*/ 0 w 66"/>
              <a:gd name="T3" fmla="*/ 0 h 7"/>
              <a:gd name="T4" fmla="*/ 14 w 66"/>
              <a:gd name="T5" fmla="*/ 7 h 7"/>
              <a:gd name="T6" fmla="*/ 32 w 66"/>
              <a:gd name="T7" fmla="*/ 7 h 7"/>
              <a:gd name="T8" fmla="*/ 52 w 66"/>
              <a:gd name="T9" fmla="*/ 7 h 7"/>
              <a:gd name="T10" fmla="*/ 66 w 66"/>
              <a:gd name="T1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6" h="7">
                <a:moveTo>
                  <a:pt x="0" y="0"/>
                </a:moveTo>
                <a:lnTo>
                  <a:pt x="0" y="0"/>
                </a:lnTo>
                <a:lnTo>
                  <a:pt x="14" y="7"/>
                </a:lnTo>
                <a:lnTo>
                  <a:pt x="32" y="7"/>
                </a:lnTo>
                <a:lnTo>
                  <a:pt x="52" y="7"/>
                </a:lnTo>
                <a:lnTo>
                  <a:pt x="66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6" name="Freeform 86"/>
          <p:cNvSpPr>
            <a:spLocks/>
          </p:cNvSpPr>
          <p:nvPr/>
        </p:nvSpPr>
        <p:spPr bwMode="auto">
          <a:xfrm>
            <a:off x="3760788" y="1193800"/>
            <a:ext cx="46037" cy="19050"/>
          </a:xfrm>
          <a:custGeom>
            <a:avLst/>
            <a:gdLst>
              <a:gd name="T0" fmla="*/ 4 w 35"/>
              <a:gd name="T1" fmla="*/ 0 h 14"/>
              <a:gd name="T2" fmla="*/ 4 w 35"/>
              <a:gd name="T3" fmla="*/ 0 h 14"/>
              <a:gd name="T4" fmla="*/ 0 w 35"/>
              <a:gd name="T5" fmla="*/ 3 h 14"/>
              <a:gd name="T6" fmla="*/ 4 w 35"/>
              <a:gd name="T7" fmla="*/ 7 h 14"/>
              <a:gd name="T8" fmla="*/ 11 w 35"/>
              <a:gd name="T9" fmla="*/ 14 h 14"/>
              <a:gd name="T10" fmla="*/ 11 w 35"/>
              <a:gd name="T11" fmla="*/ 14 h 14"/>
              <a:gd name="T12" fmla="*/ 18 w 35"/>
              <a:gd name="T13" fmla="*/ 14 h 14"/>
              <a:gd name="T14" fmla="*/ 24 w 35"/>
              <a:gd name="T15" fmla="*/ 14 h 14"/>
              <a:gd name="T16" fmla="*/ 24 w 35"/>
              <a:gd name="T17" fmla="*/ 14 h 14"/>
              <a:gd name="T18" fmla="*/ 31 w 35"/>
              <a:gd name="T19" fmla="*/ 7 h 14"/>
              <a:gd name="T20" fmla="*/ 35 w 35"/>
              <a:gd name="T21" fmla="*/ 3 h 14"/>
              <a:gd name="T22" fmla="*/ 31 w 35"/>
              <a:gd name="T23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" h="14">
                <a:moveTo>
                  <a:pt x="4" y="0"/>
                </a:moveTo>
                <a:lnTo>
                  <a:pt x="4" y="0"/>
                </a:lnTo>
                <a:lnTo>
                  <a:pt x="0" y="3"/>
                </a:lnTo>
                <a:lnTo>
                  <a:pt x="4" y="7"/>
                </a:lnTo>
                <a:lnTo>
                  <a:pt x="11" y="14"/>
                </a:lnTo>
                <a:lnTo>
                  <a:pt x="11" y="14"/>
                </a:lnTo>
                <a:lnTo>
                  <a:pt x="18" y="14"/>
                </a:lnTo>
                <a:lnTo>
                  <a:pt x="24" y="14"/>
                </a:lnTo>
                <a:lnTo>
                  <a:pt x="24" y="14"/>
                </a:lnTo>
                <a:lnTo>
                  <a:pt x="31" y="7"/>
                </a:lnTo>
                <a:lnTo>
                  <a:pt x="35" y="3"/>
                </a:lnTo>
                <a:lnTo>
                  <a:pt x="31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7" name="Freeform 87"/>
          <p:cNvSpPr>
            <a:spLocks/>
          </p:cNvSpPr>
          <p:nvPr/>
        </p:nvSpPr>
        <p:spPr bwMode="auto">
          <a:xfrm>
            <a:off x="3709988" y="1103313"/>
            <a:ext cx="50800" cy="9525"/>
          </a:xfrm>
          <a:custGeom>
            <a:avLst/>
            <a:gdLst>
              <a:gd name="T0" fmla="*/ 0 w 38"/>
              <a:gd name="T1" fmla="*/ 7 h 7"/>
              <a:gd name="T2" fmla="*/ 0 w 38"/>
              <a:gd name="T3" fmla="*/ 7 h 7"/>
              <a:gd name="T4" fmla="*/ 7 w 38"/>
              <a:gd name="T5" fmla="*/ 4 h 7"/>
              <a:gd name="T6" fmla="*/ 18 w 38"/>
              <a:gd name="T7" fmla="*/ 0 h 7"/>
              <a:gd name="T8" fmla="*/ 28 w 38"/>
              <a:gd name="T9" fmla="*/ 0 h 7"/>
              <a:gd name="T10" fmla="*/ 38 w 38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7">
                <a:moveTo>
                  <a:pt x="0" y="7"/>
                </a:moveTo>
                <a:lnTo>
                  <a:pt x="0" y="7"/>
                </a:lnTo>
                <a:lnTo>
                  <a:pt x="7" y="4"/>
                </a:lnTo>
                <a:lnTo>
                  <a:pt x="18" y="0"/>
                </a:lnTo>
                <a:lnTo>
                  <a:pt x="28" y="0"/>
                </a:lnTo>
                <a:lnTo>
                  <a:pt x="38" y="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8" name="Freeform 88"/>
          <p:cNvSpPr>
            <a:spLocks/>
          </p:cNvSpPr>
          <p:nvPr/>
        </p:nvSpPr>
        <p:spPr bwMode="auto">
          <a:xfrm>
            <a:off x="3802063" y="1103313"/>
            <a:ext cx="50800" cy="9525"/>
          </a:xfrm>
          <a:custGeom>
            <a:avLst/>
            <a:gdLst>
              <a:gd name="T0" fmla="*/ 38 w 38"/>
              <a:gd name="T1" fmla="*/ 7 h 7"/>
              <a:gd name="T2" fmla="*/ 38 w 38"/>
              <a:gd name="T3" fmla="*/ 7 h 7"/>
              <a:gd name="T4" fmla="*/ 31 w 38"/>
              <a:gd name="T5" fmla="*/ 4 h 7"/>
              <a:gd name="T6" fmla="*/ 25 w 38"/>
              <a:gd name="T7" fmla="*/ 0 h 7"/>
              <a:gd name="T8" fmla="*/ 11 w 38"/>
              <a:gd name="T9" fmla="*/ 0 h 7"/>
              <a:gd name="T10" fmla="*/ 0 w 38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7">
                <a:moveTo>
                  <a:pt x="38" y="7"/>
                </a:moveTo>
                <a:lnTo>
                  <a:pt x="38" y="7"/>
                </a:lnTo>
                <a:lnTo>
                  <a:pt x="31" y="4"/>
                </a:lnTo>
                <a:lnTo>
                  <a:pt x="25" y="0"/>
                </a:lnTo>
                <a:lnTo>
                  <a:pt x="11" y="0"/>
                </a:lnTo>
                <a:lnTo>
                  <a:pt x="0" y="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9" name="Line 89"/>
          <p:cNvSpPr>
            <a:spLocks noChangeShapeType="1"/>
          </p:cNvSpPr>
          <p:nvPr/>
        </p:nvSpPr>
        <p:spPr bwMode="auto">
          <a:xfrm flipH="1">
            <a:off x="4402138" y="1403350"/>
            <a:ext cx="273050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0" name="Freeform 90"/>
          <p:cNvSpPr>
            <a:spLocks/>
          </p:cNvSpPr>
          <p:nvPr/>
        </p:nvSpPr>
        <p:spPr bwMode="auto">
          <a:xfrm>
            <a:off x="6403975" y="1920875"/>
            <a:ext cx="63500" cy="68263"/>
          </a:xfrm>
          <a:custGeom>
            <a:avLst/>
            <a:gdLst>
              <a:gd name="T0" fmla="*/ 24 w 48"/>
              <a:gd name="T1" fmla="*/ 49 h 49"/>
              <a:gd name="T2" fmla="*/ 24 w 48"/>
              <a:gd name="T3" fmla="*/ 49 h 49"/>
              <a:gd name="T4" fmla="*/ 34 w 48"/>
              <a:gd name="T5" fmla="*/ 49 h 49"/>
              <a:gd name="T6" fmla="*/ 41 w 48"/>
              <a:gd name="T7" fmla="*/ 42 h 49"/>
              <a:gd name="T8" fmla="*/ 45 w 48"/>
              <a:gd name="T9" fmla="*/ 35 h 49"/>
              <a:gd name="T10" fmla="*/ 48 w 48"/>
              <a:gd name="T11" fmla="*/ 25 h 49"/>
              <a:gd name="T12" fmla="*/ 48 w 48"/>
              <a:gd name="T13" fmla="*/ 25 h 49"/>
              <a:gd name="T14" fmla="*/ 45 w 48"/>
              <a:gd name="T15" fmla="*/ 18 h 49"/>
              <a:gd name="T16" fmla="*/ 41 w 48"/>
              <a:gd name="T17" fmla="*/ 11 h 49"/>
              <a:gd name="T18" fmla="*/ 34 w 48"/>
              <a:gd name="T19" fmla="*/ 4 h 49"/>
              <a:gd name="T20" fmla="*/ 24 w 48"/>
              <a:gd name="T21" fmla="*/ 0 h 49"/>
              <a:gd name="T22" fmla="*/ 24 w 48"/>
              <a:gd name="T23" fmla="*/ 0 h 49"/>
              <a:gd name="T24" fmla="*/ 14 w 48"/>
              <a:gd name="T25" fmla="*/ 4 h 49"/>
              <a:gd name="T26" fmla="*/ 7 w 48"/>
              <a:gd name="T27" fmla="*/ 11 h 49"/>
              <a:gd name="T28" fmla="*/ 3 w 48"/>
              <a:gd name="T29" fmla="*/ 18 h 49"/>
              <a:gd name="T30" fmla="*/ 0 w 48"/>
              <a:gd name="T31" fmla="*/ 25 h 49"/>
              <a:gd name="T32" fmla="*/ 0 w 48"/>
              <a:gd name="T33" fmla="*/ 25 h 49"/>
              <a:gd name="T34" fmla="*/ 3 w 48"/>
              <a:gd name="T35" fmla="*/ 35 h 49"/>
              <a:gd name="T36" fmla="*/ 7 w 48"/>
              <a:gd name="T37" fmla="*/ 42 h 49"/>
              <a:gd name="T38" fmla="*/ 14 w 48"/>
              <a:gd name="T39" fmla="*/ 49 h 49"/>
              <a:gd name="T40" fmla="*/ 24 w 48"/>
              <a:gd name="T41" fmla="*/ 49 h 49"/>
              <a:gd name="T42" fmla="*/ 24 w 48"/>
              <a:gd name="T43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9">
                <a:moveTo>
                  <a:pt x="24" y="49"/>
                </a:moveTo>
                <a:lnTo>
                  <a:pt x="24" y="49"/>
                </a:lnTo>
                <a:lnTo>
                  <a:pt x="34" y="49"/>
                </a:lnTo>
                <a:lnTo>
                  <a:pt x="41" y="42"/>
                </a:lnTo>
                <a:lnTo>
                  <a:pt x="45" y="35"/>
                </a:lnTo>
                <a:lnTo>
                  <a:pt x="48" y="25"/>
                </a:lnTo>
                <a:lnTo>
                  <a:pt x="48" y="25"/>
                </a:lnTo>
                <a:lnTo>
                  <a:pt x="45" y="18"/>
                </a:lnTo>
                <a:lnTo>
                  <a:pt x="41" y="11"/>
                </a:lnTo>
                <a:lnTo>
                  <a:pt x="34" y="4"/>
                </a:lnTo>
                <a:lnTo>
                  <a:pt x="24" y="0"/>
                </a:lnTo>
                <a:lnTo>
                  <a:pt x="24" y="0"/>
                </a:lnTo>
                <a:lnTo>
                  <a:pt x="14" y="4"/>
                </a:lnTo>
                <a:lnTo>
                  <a:pt x="7" y="11"/>
                </a:lnTo>
                <a:lnTo>
                  <a:pt x="3" y="18"/>
                </a:lnTo>
                <a:lnTo>
                  <a:pt x="0" y="25"/>
                </a:lnTo>
                <a:lnTo>
                  <a:pt x="0" y="25"/>
                </a:lnTo>
                <a:lnTo>
                  <a:pt x="3" y="35"/>
                </a:lnTo>
                <a:lnTo>
                  <a:pt x="7" y="42"/>
                </a:lnTo>
                <a:lnTo>
                  <a:pt x="14" y="49"/>
                </a:lnTo>
                <a:lnTo>
                  <a:pt x="24" y="49"/>
                </a:lnTo>
                <a:lnTo>
                  <a:pt x="24" y="49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51" name="Line 91"/>
          <p:cNvSpPr>
            <a:spLocks noChangeShapeType="1"/>
          </p:cNvSpPr>
          <p:nvPr/>
        </p:nvSpPr>
        <p:spPr bwMode="auto">
          <a:xfrm>
            <a:off x="6435725" y="1955800"/>
            <a:ext cx="1588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2" name="Freeform 92"/>
          <p:cNvSpPr>
            <a:spLocks/>
          </p:cNvSpPr>
          <p:nvPr/>
        </p:nvSpPr>
        <p:spPr bwMode="auto">
          <a:xfrm>
            <a:off x="6403975" y="1187450"/>
            <a:ext cx="63500" cy="68263"/>
          </a:xfrm>
          <a:custGeom>
            <a:avLst/>
            <a:gdLst>
              <a:gd name="T0" fmla="*/ 24 w 48"/>
              <a:gd name="T1" fmla="*/ 49 h 49"/>
              <a:gd name="T2" fmla="*/ 24 w 48"/>
              <a:gd name="T3" fmla="*/ 49 h 49"/>
              <a:gd name="T4" fmla="*/ 34 w 48"/>
              <a:gd name="T5" fmla="*/ 49 h 49"/>
              <a:gd name="T6" fmla="*/ 41 w 48"/>
              <a:gd name="T7" fmla="*/ 42 h 49"/>
              <a:gd name="T8" fmla="*/ 45 w 48"/>
              <a:gd name="T9" fmla="*/ 35 h 49"/>
              <a:gd name="T10" fmla="*/ 48 w 48"/>
              <a:gd name="T11" fmla="*/ 24 h 49"/>
              <a:gd name="T12" fmla="*/ 48 w 48"/>
              <a:gd name="T13" fmla="*/ 24 h 49"/>
              <a:gd name="T14" fmla="*/ 45 w 48"/>
              <a:gd name="T15" fmla="*/ 18 h 49"/>
              <a:gd name="T16" fmla="*/ 41 w 48"/>
              <a:gd name="T17" fmla="*/ 11 h 49"/>
              <a:gd name="T18" fmla="*/ 34 w 48"/>
              <a:gd name="T19" fmla="*/ 4 h 49"/>
              <a:gd name="T20" fmla="*/ 24 w 48"/>
              <a:gd name="T21" fmla="*/ 0 h 49"/>
              <a:gd name="T22" fmla="*/ 24 w 48"/>
              <a:gd name="T23" fmla="*/ 0 h 49"/>
              <a:gd name="T24" fmla="*/ 14 w 48"/>
              <a:gd name="T25" fmla="*/ 4 h 49"/>
              <a:gd name="T26" fmla="*/ 7 w 48"/>
              <a:gd name="T27" fmla="*/ 11 h 49"/>
              <a:gd name="T28" fmla="*/ 3 w 48"/>
              <a:gd name="T29" fmla="*/ 18 h 49"/>
              <a:gd name="T30" fmla="*/ 0 w 48"/>
              <a:gd name="T31" fmla="*/ 24 h 49"/>
              <a:gd name="T32" fmla="*/ 0 w 48"/>
              <a:gd name="T33" fmla="*/ 24 h 49"/>
              <a:gd name="T34" fmla="*/ 3 w 48"/>
              <a:gd name="T35" fmla="*/ 35 h 49"/>
              <a:gd name="T36" fmla="*/ 7 w 48"/>
              <a:gd name="T37" fmla="*/ 42 h 49"/>
              <a:gd name="T38" fmla="*/ 14 w 48"/>
              <a:gd name="T39" fmla="*/ 49 h 49"/>
              <a:gd name="T40" fmla="*/ 24 w 48"/>
              <a:gd name="T41" fmla="*/ 49 h 49"/>
              <a:gd name="T42" fmla="*/ 24 w 48"/>
              <a:gd name="T43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9">
                <a:moveTo>
                  <a:pt x="24" y="49"/>
                </a:moveTo>
                <a:lnTo>
                  <a:pt x="24" y="49"/>
                </a:lnTo>
                <a:lnTo>
                  <a:pt x="34" y="49"/>
                </a:lnTo>
                <a:lnTo>
                  <a:pt x="41" y="42"/>
                </a:lnTo>
                <a:lnTo>
                  <a:pt x="45" y="35"/>
                </a:lnTo>
                <a:lnTo>
                  <a:pt x="48" y="24"/>
                </a:lnTo>
                <a:lnTo>
                  <a:pt x="48" y="24"/>
                </a:lnTo>
                <a:lnTo>
                  <a:pt x="45" y="18"/>
                </a:lnTo>
                <a:lnTo>
                  <a:pt x="41" y="11"/>
                </a:lnTo>
                <a:lnTo>
                  <a:pt x="34" y="4"/>
                </a:lnTo>
                <a:lnTo>
                  <a:pt x="24" y="0"/>
                </a:lnTo>
                <a:lnTo>
                  <a:pt x="24" y="0"/>
                </a:lnTo>
                <a:lnTo>
                  <a:pt x="14" y="4"/>
                </a:lnTo>
                <a:lnTo>
                  <a:pt x="7" y="11"/>
                </a:lnTo>
                <a:lnTo>
                  <a:pt x="3" y="18"/>
                </a:lnTo>
                <a:lnTo>
                  <a:pt x="0" y="24"/>
                </a:lnTo>
                <a:lnTo>
                  <a:pt x="0" y="24"/>
                </a:lnTo>
                <a:lnTo>
                  <a:pt x="3" y="35"/>
                </a:lnTo>
                <a:lnTo>
                  <a:pt x="7" y="42"/>
                </a:lnTo>
                <a:lnTo>
                  <a:pt x="14" y="49"/>
                </a:lnTo>
                <a:lnTo>
                  <a:pt x="24" y="49"/>
                </a:lnTo>
                <a:lnTo>
                  <a:pt x="24" y="49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53" name="Line 93"/>
          <p:cNvSpPr>
            <a:spLocks noChangeShapeType="1"/>
          </p:cNvSpPr>
          <p:nvPr/>
        </p:nvSpPr>
        <p:spPr bwMode="auto">
          <a:xfrm>
            <a:off x="6435725" y="1220788"/>
            <a:ext cx="1588" cy="1587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4" name="Freeform 94"/>
          <p:cNvSpPr>
            <a:spLocks/>
          </p:cNvSpPr>
          <p:nvPr/>
        </p:nvSpPr>
        <p:spPr bwMode="auto">
          <a:xfrm>
            <a:off x="5883275" y="1187450"/>
            <a:ext cx="65088" cy="68263"/>
          </a:xfrm>
          <a:custGeom>
            <a:avLst/>
            <a:gdLst>
              <a:gd name="T0" fmla="*/ 24 w 48"/>
              <a:gd name="T1" fmla="*/ 49 h 49"/>
              <a:gd name="T2" fmla="*/ 24 w 48"/>
              <a:gd name="T3" fmla="*/ 49 h 49"/>
              <a:gd name="T4" fmla="*/ 34 w 48"/>
              <a:gd name="T5" fmla="*/ 49 h 49"/>
              <a:gd name="T6" fmla="*/ 41 w 48"/>
              <a:gd name="T7" fmla="*/ 42 h 49"/>
              <a:gd name="T8" fmla="*/ 45 w 48"/>
              <a:gd name="T9" fmla="*/ 35 h 49"/>
              <a:gd name="T10" fmla="*/ 48 w 48"/>
              <a:gd name="T11" fmla="*/ 24 h 49"/>
              <a:gd name="T12" fmla="*/ 48 w 48"/>
              <a:gd name="T13" fmla="*/ 24 h 49"/>
              <a:gd name="T14" fmla="*/ 45 w 48"/>
              <a:gd name="T15" fmla="*/ 18 h 49"/>
              <a:gd name="T16" fmla="*/ 41 w 48"/>
              <a:gd name="T17" fmla="*/ 11 h 49"/>
              <a:gd name="T18" fmla="*/ 34 w 48"/>
              <a:gd name="T19" fmla="*/ 4 h 49"/>
              <a:gd name="T20" fmla="*/ 24 w 48"/>
              <a:gd name="T21" fmla="*/ 0 h 49"/>
              <a:gd name="T22" fmla="*/ 24 w 48"/>
              <a:gd name="T23" fmla="*/ 0 h 49"/>
              <a:gd name="T24" fmla="*/ 13 w 48"/>
              <a:gd name="T25" fmla="*/ 4 h 49"/>
              <a:gd name="T26" fmla="*/ 7 w 48"/>
              <a:gd name="T27" fmla="*/ 11 h 49"/>
              <a:gd name="T28" fmla="*/ 3 w 48"/>
              <a:gd name="T29" fmla="*/ 18 h 49"/>
              <a:gd name="T30" fmla="*/ 0 w 48"/>
              <a:gd name="T31" fmla="*/ 24 h 49"/>
              <a:gd name="T32" fmla="*/ 0 w 48"/>
              <a:gd name="T33" fmla="*/ 24 h 49"/>
              <a:gd name="T34" fmla="*/ 3 w 48"/>
              <a:gd name="T35" fmla="*/ 35 h 49"/>
              <a:gd name="T36" fmla="*/ 7 w 48"/>
              <a:gd name="T37" fmla="*/ 42 h 49"/>
              <a:gd name="T38" fmla="*/ 13 w 48"/>
              <a:gd name="T39" fmla="*/ 49 h 49"/>
              <a:gd name="T40" fmla="*/ 24 w 48"/>
              <a:gd name="T41" fmla="*/ 49 h 49"/>
              <a:gd name="T42" fmla="*/ 24 w 48"/>
              <a:gd name="T43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9">
                <a:moveTo>
                  <a:pt x="24" y="49"/>
                </a:moveTo>
                <a:lnTo>
                  <a:pt x="24" y="49"/>
                </a:lnTo>
                <a:lnTo>
                  <a:pt x="34" y="49"/>
                </a:lnTo>
                <a:lnTo>
                  <a:pt x="41" y="42"/>
                </a:lnTo>
                <a:lnTo>
                  <a:pt x="45" y="35"/>
                </a:lnTo>
                <a:lnTo>
                  <a:pt x="48" y="24"/>
                </a:lnTo>
                <a:lnTo>
                  <a:pt x="48" y="24"/>
                </a:lnTo>
                <a:lnTo>
                  <a:pt x="45" y="18"/>
                </a:lnTo>
                <a:lnTo>
                  <a:pt x="41" y="11"/>
                </a:lnTo>
                <a:lnTo>
                  <a:pt x="34" y="4"/>
                </a:lnTo>
                <a:lnTo>
                  <a:pt x="24" y="0"/>
                </a:lnTo>
                <a:lnTo>
                  <a:pt x="24" y="0"/>
                </a:lnTo>
                <a:lnTo>
                  <a:pt x="13" y="4"/>
                </a:lnTo>
                <a:lnTo>
                  <a:pt x="7" y="11"/>
                </a:lnTo>
                <a:lnTo>
                  <a:pt x="3" y="18"/>
                </a:lnTo>
                <a:lnTo>
                  <a:pt x="0" y="24"/>
                </a:lnTo>
                <a:lnTo>
                  <a:pt x="0" y="24"/>
                </a:lnTo>
                <a:lnTo>
                  <a:pt x="3" y="35"/>
                </a:lnTo>
                <a:lnTo>
                  <a:pt x="7" y="42"/>
                </a:lnTo>
                <a:lnTo>
                  <a:pt x="13" y="49"/>
                </a:lnTo>
                <a:lnTo>
                  <a:pt x="24" y="49"/>
                </a:lnTo>
                <a:lnTo>
                  <a:pt x="24" y="49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55" name="Line 95"/>
          <p:cNvSpPr>
            <a:spLocks noChangeShapeType="1"/>
          </p:cNvSpPr>
          <p:nvPr/>
        </p:nvSpPr>
        <p:spPr bwMode="auto">
          <a:xfrm>
            <a:off x="5915025" y="1220788"/>
            <a:ext cx="1588" cy="1587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6" name="Freeform 96"/>
          <p:cNvSpPr>
            <a:spLocks/>
          </p:cNvSpPr>
          <p:nvPr/>
        </p:nvSpPr>
        <p:spPr bwMode="auto">
          <a:xfrm>
            <a:off x="5883275" y="1693863"/>
            <a:ext cx="65088" cy="66675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4 w 48"/>
              <a:gd name="T5" fmla="*/ 48 h 48"/>
              <a:gd name="T6" fmla="*/ 41 w 48"/>
              <a:gd name="T7" fmla="*/ 41 h 48"/>
              <a:gd name="T8" fmla="*/ 45 w 48"/>
              <a:gd name="T9" fmla="*/ 34 h 48"/>
              <a:gd name="T10" fmla="*/ 48 w 48"/>
              <a:gd name="T11" fmla="*/ 24 h 48"/>
              <a:gd name="T12" fmla="*/ 48 w 48"/>
              <a:gd name="T13" fmla="*/ 24 h 48"/>
              <a:gd name="T14" fmla="*/ 45 w 48"/>
              <a:gd name="T15" fmla="*/ 17 h 48"/>
              <a:gd name="T16" fmla="*/ 41 w 48"/>
              <a:gd name="T17" fmla="*/ 10 h 48"/>
              <a:gd name="T18" fmla="*/ 34 w 48"/>
              <a:gd name="T19" fmla="*/ 3 h 48"/>
              <a:gd name="T20" fmla="*/ 24 w 48"/>
              <a:gd name="T21" fmla="*/ 0 h 48"/>
              <a:gd name="T22" fmla="*/ 24 w 48"/>
              <a:gd name="T23" fmla="*/ 0 h 48"/>
              <a:gd name="T24" fmla="*/ 13 w 48"/>
              <a:gd name="T25" fmla="*/ 3 h 48"/>
              <a:gd name="T26" fmla="*/ 7 w 48"/>
              <a:gd name="T27" fmla="*/ 10 h 48"/>
              <a:gd name="T28" fmla="*/ 3 w 48"/>
              <a:gd name="T29" fmla="*/ 17 h 48"/>
              <a:gd name="T30" fmla="*/ 0 w 48"/>
              <a:gd name="T31" fmla="*/ 24 h 48"/>
              <a:gd name="T32" fmla="*/ 0 w 48"/>
              <a:gd name="T33" fmla="*/ 24 h 48"/>
              <a:gd name="T34" fmla="*/ 3 w 48"/>
              <a:gd name="T35" fmla="*/ 34 h 48"/>
              <a:gd name="T36" fmla="*/ 7 w 48"/>
              <a:gd name="T37" fmla="*/ 41 h 48"/>
              <a:gd name="T38" fmla="*/ 13 w 48"/>
              <a:gd name="T39" fmla="*/ 48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4" y="48"/>
                </a:lnTo>
                <a:lnTo>
                  <a:pt x="41" y="41"/>
                </a:lnTo>
                <a:lnTo>
                  <a:pt x="45" y="34"/>
                </a:lnTo>
                <a:lnTo>
                  <a:pt x="48" y="24"/>
                </a:lnTo>
                <a:lnTo>
                  <a:pt x="48" y="24"/>
                </a:lnTo>
                <a:lnTo>
                  <a:pt x="45" y="17"/>
                </a:lnTo>
                <a:lnTo>
                  <a:pt x="41" y="10"/>
                </a:lnTo>
                <a:lnTo>
                  <a:pt x="34" y="3"/>
                </a:lnTo>
                <a:lnTo>
                  <a:pt x="24" y="0"/>
                </a:lnTo>
                <a:lnTo>
                  <a:pt x="24" y="0"/>
                </a:lnTo>
                <a:lnTo>
                  <a:pt x="13" y="3"/>
                </a:lnTo>
                <a:lnTo>
                  <a:pt x="7" y="10"/>
                </a:lnTo>
                <a:lnTo>
                  <a:pt x="3" y="17"/>
                </a:lnTo>
                <a:lnTo>
                  <a:pt x="0" y="24"/>
                </a:lnTo>
                <a:lnTo>
                  <a:pt x="0" y="24"/>
                </a:lnTo>
                <a:lnTo>
                  <a:pt x="3" y="34"/>
                </a:lnTo>
                <a:lnTo>
                  <a:pt x="7" y="41"/>
                </a:lnTo>
                <a:lnTo>
                  <a:pt x="13" y="48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57" name="Line 97"/>
          <p:cNvSpPr>
            <a:spLocks noChangeShapeType="1"/>
          </p:cNvSpPr>
          <p:nvPr/>
        </p:nvSpPr>
        <p:spPr bwMode="auto">
          <a:xfrm>
            <a:off x="5915025" y="1727200"/>
            <a:ext cx="1588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8" name="Freeform 98"/>
          <p:cNvSpPr>
            <a:spLocks/>
          </p:cNvSpPr>
          <p:nvPr/>
        </p:nvSpPr>
        <p:spPr bwMode="auto">
          <a:xfrm>
            <a:off x="5883275" y="2130425"/>
            <a:ext cx="65088" cy="68263"/>
          </a:xfrm>
          <a:custGeom>
            <a:avLst/>
            <a:gdLst>
              <a:gd name="T0" fmla="*/ 24 w 48"/>
              <a:gd name="T1" fmla="*/ 49 h 49"/>
              <a:gd name="T2" fmla="*/ 24 w 48"/>
              <a:gd name="T3" fmla="*/ 49 h 49"/>
              <a:gd name="T4" fmla="*/ 34 w 48"/>
              <a:gd name="T5" fmla="*/ 49 h 49"/>
              <a:gd name="T6" fmla="*/ 41 w 48"/>
              <a:gd name="T7" fmla="*/ 42 h 49"/>
              <a:gd name="T8" fmla="*/ 45 w 48"/>
              <a:gd name="T9" fmla="*/ 35 h 49"/>
              <a:gd name="T10" fmla="*/ 48 w 48"/>
              <a:gd name="T11" fmla="*/ 25 h 49"/>
              <a:gd name="T12" fmla="*/ 48 w 48"/>
              <a:gd name="T13" fmla="*/ 25 h 49"/>
              <a:gd name="T14" fmla="*/ 45 w 48"/>
              <a:gd name="T15" fmla="*/ 18 h 49"/>
              <a:gd name="T16" fmla="*/ 41 w 48"/>
              <a:gd name="T17" fmla="*/ 11 h 49"/>
              <a:gd name="T18" fmla="*/ 34 w 48"/>
              <a:gd name="T19" fmla="*/ 4 h 49"/>
              <a:gd name="T20" fmla="*/ 24 w 48"/>
              <a:gd name="T21" fmla="*/ 0 h 49"/>
              <a:gd name="T22" fmla="*/ 24 w 48"/>
              <a:gd name="T23" fmla="*/ 0 h 49"/>
              <a:gd name="T24" fmla="*/ 13 w 48"/>
              <a:gd name="T25" fmla="*/ 4 h 49"/>
              <a:gd name="T26" fmla="*/ 7 w 48"/>
              <a:gd name="T27" fmla="*/ 11 h 49"/>
              <a:gd name="T28" fmla="*/ 3 w 48"/>
              <a:gd name="T29" fmla="*/ 18 h 49"/>
              <a:gd name="T30" fmla="*/ 0 w 48"/>
              <a:gd name="T31" fmla="*/ 25 h 49"/>
              <a:gd name="T32" fmla="*/ 0 w 48"/>
              <a:gd name="T33" fmla="*/ 25 h 49"/>
              <a:gd name="T34" fmla="*/ 3 w 48"/>
              <a:gd name="T35" fmla="*/ 35 h 49"/>
              <a:gd name="T36" fmla="*/ 7 w 48"/>
              <a:gd name="T37" fmla="*/ 42 h 49"/>
              <a:gd name="T38" fmla="*/ 13 w 48"/>
              <a:gd name="T39" fmla="*/ 49 h 49"/>
              <a:gd name="T40" fmla="*/ 24 w 48"/>
              <a:gd name="T41" fmla="*/ 49 h 49"/>
              <a:gd name="T42" fmla="*/ 24 w 48"/>
              <a:gd name="T43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9">
                <a:moveTo>
                  <a:pt x="24" y="49"/>
                </a:moveTo>
                <a:lnTo>
                  <a:pt x="24" y="49"/>
                </a:lnTo>
                <a:lnTo>
                  <a:pt x="34" y="49"/>
                </a:lnTo>
                <a:lnTo>
                  <a:pt x="41" y="42"/>
                </a:lnTo>
                <a:lnTo>
                  <a:pt x="45" y="35"/>
                </a:lnTo>
                <a:lnTo>
                  <a:pt x="48" y="25"/>
                </a:lnTo>
                <a:lnTo>
                  <a:pt x="48" y="25"/>
                </a:lnTo>
                <a:lnTo>
                  <a:pt x="45" y="18"/>
                </a:lnTo>
                <a:lnTo>
                  <a:pt x="41" y="11"/>
                </a:lnTo>
                <a:lnTo>
                  <a:pt x="34" y="4"/>
                </a:lnTo>
                <a:lnTo>
                  <a:pt x="24" y="0"/>
                </a:lnTo>
                <a:lnTo>
                  <a:pt x="24" y="0"/>
                </a:lnTo>
                <a:lnTo>
                  <a:pt x="13" y="4"/>
                </a:lnTo>
                <a:lnTo>
                  <a:pt x="7" y="11"/>
                </a:lnTo>
                <a:lnTo>
                  <a:pt x="3" y="18"/>
                </a:lnTo>
                <a:lnTo>
                  <a:pt x="0" y="25"/>
                </a:lnTo>
                <a:lnTo>
                  <a:pt x="0" y="25"/>
                </a:lnTo>
                <a:lnTo>
                  <a:pt x="3" y="35"/>
                </a:lnTo>
                <a:lnTo>
                  <a:pt x="7" y="42"/>
                </a:lnTo>
                <a:lnTo>
                  <a:pt x="13" y="49"/>
                </a:lnTo>
                <a:lnTo>
                  <a:pt x="24" y="49"/>
                </a:lnTo>
                <a:lnTo>
                  <a:pt x="24" y="49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59" name="Line 99"/>
          <p:cNvSpPr>
            <a:spLocks noChangeShapeType="1"/>
          </p:cNvSpPr>
          <p:nvPr/>
        </p:nvSpPr>
        <p:spPr bwMode="auto">
          <a:xfrm>
            <a:off x="5915025" y="2165350"/>
            <a:ext cx="1588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60" name="Freeform 100"/>
          <p:cNvSpPr>
            <a:spLocks/>
          </p:cNvSpPr>
          <p:nvPr/>
        </p:nvSpPr>
        <p:spPr bwMode="auto">
          <a:xfrm>
            <a:off x="5883275" y="2636838"/>
            <a:ext cx="65088" cy="66675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4 w 48"/>
              <a:gd name="T5" fmla="*/ 48 h 48"/>
              <a:gd name="T6" fmla="*/ 41 w 48"/>
              <a:gd name="T7" fmla="*/ 41 h 48"/>
              <a:gd name="T8" fmla="*/ 45 w 48"/>
              <a:gd name="T9" fmla="*/ 34 h 48"/>
              <a:gd name="T10" fmla="*/ 48 w 48"/>
              <a:gd name="T11" fmla="*/ 24 h 48"/>
              <a:gd name="T12" fmla="*/ 48 w 48"/>
              <a:gd name="T13" fmla="*/ 24 h 48"/>
              <a:gd name="T14" fmla="*/ 45 w 48"/>
              <a:gd name="T15" fmla="*/ 17 h 48"/>
              <a:gd name="T16" fmla="*/ 41 w 48"/>
              <a:gd name="T17" fmla="*/ 10 h 48"/>
              <a:gd name="T18" fmla="*/ 34 w 48"/>
              <a:gd name="T19" fmla="*/ 3 h 48"/>
              <a:gd name="T20" fmla="*/ 24 w 48"/>
              <a:gd name="T21" fmla="*/ 0 h 48"/>
              <a:gd name="T22" fmla="*/ 24 w 48"/>
              <a:gd name="T23" fmla="*/ 0 h 48"/>
              <a:gd name="T24" fmla="*/ 13 w 48"/>
              <a:gd name="T25" fmla="*/ 3 h 48"/>
              <a:gd name="T26" fmla="*/ 7 w 48"/>
              <a:gd name="T27" fmla="*/ 10 h 48"/>
              <a:gd name="T28" fmla="*/ 3 w 48"/>
              <a:gd name="T29" fmla="*/ 17 h 48"/>
              <a:gd name="T30" fmla="*/ 0 w 48"/>
              <a:gd name="T31" fmla="*/ 24 h 48"/>
              <a:gd name="T32" fmla="*/ 0 w 48"/>
              <a:gd name="T33" fmla="*/ 24 h 48"/>
              <a:gd name="T34" fmla="*/ 3 w 48"/>
              <a:gd name="T35" fmla="*/ 34 h 48"/>
              <a:gd name="T36" fmla="*/ 7 w 48"/>
              <a:gd name="T37" fmla="*/ 41 h 48"/>
              <a:gd name="T38" fmla="*/ 13 w 48"/>
              <a:gd name="T39" fmla="*/ 48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4" y="48"/>
                </a:lnTo>
                <a:lnTo>
                  <a:pt x="41" y="41"/>
                </a:lnTo>
                <a:lnTo>
                  <a:pt x="45" y="34"/>
                </a:lnTo>
                <a:lnTo>
                  <a:pt x="48" y="24"/>
                </a:lnTo>
                <a:lnTo>
                  <a:pt x="48" y="24"/>
                </a:lnTo>
                <a:lnTo>
                  <a:pt x="45" y="17"/>
                </a:lnTo>
                <a:lnTo>
                  <a:pt x="41" y="10"/>
                </a:lnTo>
                <a:lnTo>
                  <a:pt x="34" y="3"/>
                </a:lnTo>
                <a:lnTo>
                  <a:pt x="24" y="0"/>
                </a:lnTo>
                <a:lnTo>
                  <a:pt x="24" y="0"/>
                </a:lnTo>
                <a:lnTo>
                  <a:pt x="13" y="3"/>
                </a:lnTo>
                <a:lnTo>
                  <a:pt x="7" y="10"/>
                </a:lnTo>
                <a:lnTo>
                  <a:pt x="3" y="17"/>
                </a:lnTo>
                <a:lnTo>
                  <a:pt x="0" y="24"/>
                </a:lnTo>
                <a:lnTo>
                  <a:pt x="0" y="24"/>
                </a:lnTo>
                <a:lnTo>
                  <a:pt x="3" y="34"/>
                </a:lnTo>
                <a:lnTo>
                  <a:pt x="7" y="41"/>
                </a:lnTo>
                <a:lnTo>
                  <a:pt x="13" y="48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61" name="Line 101"/>
          <p:cNvSpPr>
            <a:spLocks noChangeShapeType="1"/>
          </p:cNvSpPr>
          <p:nvPr/>
        </p:nvSpPr>
        <p:spPr bwMode="auto">
          <a:xfrm>
            <a:off x="5915025" y="2670175"/>
            <a:ext cx="1588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62" name="Freeform 102"/>
          <p:cNvSpPr>
            <a:spLocks/>
          </p:cNvSpPr>
          <p:nvPr/>
        </p:nvSpPr>
        <p:spPr bwMode="auto">
          <a:xfrm>
            <a:off x="6403975" y="2636838"/>
            <a:ext cx="63500" cy="66675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4 w 48"/>
              <a:gd name="T5" fmla="*/ 48 h 48"/>
              <a:gd name="T6" fmla="*/ 41 w 48"/>
              <a:gd name="T7" fmla="*/ 41 h 48"/>
              <a:gd name="T8" fmla="*/ 45 w 48"/>
              <a:gd name="T9" fmla="*/ 34 h 48"/>
              <a:gd name="T10" fmla="*/ 48 w 48"/>
              <a:gd name="T11" fmla="*/ 24 h 48"/>
              <a:gd name="T12" fmla="*/ 48 w 48"/>
              <a:gd name="T13" fmla="*/ 24 h 48"/>
              <a:gd name="T14" fmla="*/ 45 w 48"/>
              <a:gd name="T15" fmla="*/ 17 h 48"/>
              <a:gd name="T16" fmla="*/ 41 w 48"/>
              <a:gd name="T17" fmla="*/ 10 h 48"/>
              <a:gd name="T18" fmla="*/ 34 w 48"/>
              <a:gd name="T19" fmla="*/ 3 h 48"/>
              <a:gd name="T20" fmla="*/ 24 w 48"/>
              <a:gd name="T21" fmla="*/ 0 h 48"/>
              <a:gd name="T22" fmla="*/ 24 w 48"/>
              <a:gd name="T23" fmla="*/ 0 h 48"/>
              <a:gd name="T24" fmla="*/ 14 w 48"/>
              <a:gd name="T25" fmla="*/ 3 h 48"/>
              <a:gd name="T26" fmla="*/ 7 w 48"/>
              <a:gd name="T27" fmla="*/ 10 h 48"/>
              <a:gd name="T28" fmla="*/ 3 w 48"/>
              <a:gd name="T29" fmla="*/ 17 h 48"/>
              <a:gd name="T30" fmla="*/ 0 w 48"/>
              <a:gd name="T31" fmla="*/ 24 h 48"/>
              <a:gd name="T32" fmla="*/ 0 w 48"/>
              <a:gd name="T33" fmla="*/ 24 h 48"/>
              <a:gd name="T34" fmla="*/ 3 w 48"/>
              <a:gd name="T35" fmla="*/ 34 h 48"/>
              <a:gd name="T36" fmla="*/ 7 w 48"/>
              <a:gd name="T37" fmla="*/ 41 h 48"/>
              <a:gd name="T38" fmla="*/ 14 w 48"/>
              <a:gd name="T39" fmla="*/ 48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4" y="48"/>
                </a:lnTo>
                <a:lnTo>
                  <a:pt x="41" y="41"/>
                </a:lnTo>
                <a:lnTo>
                  <a:pt x="45" y="34"/>
                </a:lnTo>
                <a:lnTo>
                  <a:pt x="48" y="24"/>
                </a:lnTo>
                <a:lnTo>
                  <a:pt x="48" y="24"/>
                </a:lnTo>
                <a:lnTo>
                  <a:pt x="45" y="17"/>
                </a:lnTo>
                <a:lnTo>
                  <a:pt x="41" y="10"/>
                </a:lnTo>
                <a:lnTo>
                  <a:pt x="34" y="3"/>
                </a:lnTo>
                <a:lnTo>
                  <a:pt x="24" y="0"/>
                </a:lnTo>
                <a:lnTo>
                  <a:pt x="24" y="0"/>
                </a:lnTo>
                <a:lnTo>
                  <a:pt x="14" y="3"/>
                </a:lnTo>
                <a:lnTo>
                  <a:pt x="7" y="10"/>
                </a:lnTo>
                <a:lnTo>
                  <a:pt x="3" y="17"/>
                </a:lnTo>
                <a:lnTo>
                  <a:pt x="0" y="24"/>
                </a:lnTo>
                <a:lnTo>
                  <a:pt x="0" y="24"/>
                </a:lnTo>
                <a:lnTo>
                  <a:pt x="3" y="34"/>
                </a:lnTo>
                <a:lnTo>
                  <a:pt x="7" y="41"/>
                </a:lnTo>
                <a:lnTo>
                  <a:pt x="14" y="48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63" name="Line 103"/>
          <p:cNvSpPr>
            <a:spLocks noChangeShapeType="1"/>
          </p:cNvSpPr>
          <p:nvPr/>
        </p:nvSpPr>
        <p:spPr bwMode="auto">
          <a:xfrm>
            <a:off x="6435725" y="2670175"/>
            <a:ext cx="1588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64" name="Freeform 104"/>
          <p:cNvSpPr>
            <a:spLocks/>
          </p:cNvSpPr>
          <p:nvPr/>
        </p:nvSpPr>
        <p:spPr bwMode="auto">
          <a:xfrm>
            <a:off x="6951663" y="2941638"/>
            <a:ext cx="65087" cy="66675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1 w 48"/>
              <a:gd name="T5" fmla="*/ 45 h 48"/>
              <a:gd name="T6" fmla="*/ 38 w 48"/>
              <a:gd name="T7" fmla="*/ 41 h 48"/>
              <a:gd name="T8" fmla="*/ 44 w 48"/>
              <a:gd name="T9" fmla="*/ 34 h 48"/>
              <a:gd name="T10" fmla="*/ 48 w 48"/>
              <a:gd name="T11" fmla="*/ 24 h 48"/>
              <a:gd name="T12" fmla="*/ 48 w 48"/>
              <a:gd name="T13" fmla="*/ 24 h 48"/>
              <a:gd name="T14" fmla="*/ 44 w 48"/>
              <a:gd name="T15" fmla="*/ 14 h 48"/>
              <a:gd name="T16" fmla="*/ 38 w 48"/>
              <a:gd name="T17" fmla="*/ 7 h 48"/>
              <a:gd name="T18" fmla="*/ 31 w 48"/>
              <a:gd name="T19" fmla="*/ 3 h 48"/>
              <a:gd name="T20" fmla="*/ 24 w 48"/>
              <a:gd name="T21" fmla="*/ 0 h 48"/>
              <a:gd name="T22" fmla="*/ 24 w 48"/>
              <a:gd name="T23" fmla="*/ 0 h 48"/>
              <a:gd name="T24" fmla="*/ 13 w 48"/>
              <a:gd name="T25" fmla="*/ 3 h 48"/>
              <a:gd name="T26" fmla="*/ 6 w 48"/>
              <a:gd name="T27" fmla="*/ 7 h 48"/>
              <a:gd name="T28" fmla="*/ 0 w 48"/>
              <a:gd name="T29" fmla="*/ 14 h 48"/>
              <a:gd name="T30" fmla="*/ 0 w 48"/>
              <a:gd name="T31" fmla="*/ 24 h 48"/>
              <a:gd name="T32" fmla="*/ 0 w 48"/>
              <a:gd name="T33" fmla="*/ 24 h 48"/>
              <a:gd name="T34" fmla="*/ 0 w 48"/>
              <a:gd name="T35" fmla="*/ 34 h 48"/>
              <a:gd name="T36" fmla="*/ 6 w 48"/>
              <a:gd name="T37" fmla="*/ 41 h 48"/>
              <a:gd name="T38" fmla="*/ 13 w 48"/>
              <a:gd name="T39" fmla="*/ 45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1" y="45"/>
                </a:lnTo>
                <a:lnTo>
                  <a:pt x="38" y="41"/>
                </a:lnTo>
                <a:lnTo>
                  <a:pt x="44" y="34"/>
                </a:lnTo>
                <a:lnTo>
                  <a:pt x="48" y="24"/>
                </a:lnTo>
                <a:lnTo>
                  <a:pt x="48" y="24"/>
                </a:lnTo>
                <a:lnTo>
                  <a:pt x="44" y="14"/>
                </a:lnTo>
                <a:lnTo>
                  <a:pt x="38" y="7"/>
                </a:lnTo>
                <a:lnTo>
                  <a:pt x="31" y="3"/>
                </a:lnTo>
                <a:lnTo>
                  <a:pt x="24" y="0"/>
                </a:lnTo>
                <a:lnTo>
                  <a:pt x="24" y="0"/>
                </a:lnTo>
                <a:lnTo>
                  <a:pt x="13" y="3"/>
                </a:lnTo>
                <a:lnTo>
                  <a:pt x="6" y="7"/>
                </a:lnTo>
                <a:lnTo>
                  <a:pt x="0" y="14"/>
                </a:lnTo>
                <a:lnTo>
                  <a:pt x="0" y="24"/>
                </a:lnTo>
                <a:lnTo>
                  <a:pt x="0" y="24"/>
                </a:lnTo>
                <a:lnTo>
                  <a:pt x="0" y="34"/>
                </a:lnTo>
                <a:lnTo>
                  <a:pt x="6" y="41"/>
                </a:lnTo>
                <a:lnTo>
                  <a:pt x="13" y="45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65" name="Line 105"/>
          <p:cNvSpPr>
            <a:spLocks noChangeShapeType="1"/>
          </p:cNvSpPr>
          <p:nvPr/>
        </p:nvSpPr>
        <p:spPr bwMode="auto">
          <a:xfrm>
            <a:off x="6983413" y="2974975"/>
            <a:ext cx="1587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66" name="Freeform 106"/>
          <p:cNvSpPr>
            <a:spLocks/>
          </p:cNvSpPr>
          <p:nvPr/>
        </p:nvSpPr>
        <p:spPr bwMode="auto">
          <a:xfrm>
            <a:off x="4175125" y="2379663"/>
            <a:ext cx="63500" cy="65087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4 w 48"/>
              <a:gd name="T5" fmla="*/ 48 h 48"/>
              <a:gd name="T6" fmla="*/ 41 w 48"/>
              <a:gd name="T7" fmla="*/ 42 h 48"/>
              <a:gd name="T8" fmla="*/ 45 w 48"/>
              <a:gd name="T9" fmla="*/ 35 h 48"/>
              <a:gd name="T10" fmla="*/ 48 w 48"/>
              <a:gd name="T11" fmla="*/ 24 h 48"/>
              <a:gd name="T12" fmla="*/ 48 w 48"/>
              <a:gd name="T13" fmla="*/ 24 h 48"/>
              <a:gd name="T14" fmla="*/ 45 w 48"/>
              <a:gd name="T15" fmla="*/ 17 h 48"/>
              <a:gd name="T16" fmla="*/ 41 w 48"/>
              <a:gd name="T17" fmla="*/ 10 h 48"/>
              <a:gd name="T18" fmla="*/ 34 w 48"/>
              <a:gd name="T19" fmla="*/ 4 h 48"/>
              <a:gd name="T20" fmla="*/ 24 w 48"/>
              <a:gd name="T21" fmla="*/ 0 h 48"/>
              <a:gd name="T22" fmla="*/ 24 w 48"/>
              <a:gd name="T23" fmla="*/ 0 h 48"/>
              <a:gd name="T24" fmla="*/ 14 w 48"/>
              <a:gd name="T25" fmla="*/ 4 h 48"/>
              <a:gd name="T26" fmla="*/ 7 w 48"/>
              <a:gd name="T27" fmla="*/ 10 h 48"/>
              <a:gd name="T28" fmla="*/ 3 w 48"/>
              <a:gd name="T29" fmla="*/ 17 h 48"/>
              <a:gd name="T30" fmla="*/ 0 w 48"/>
              <a:gd name="T31" fmla="*/ 24 h 48"/>
              <a:gd name="T32" fmla="*/ 0 w 48"/>
              <a:gd name="T33" fmla="*/ 24 h 48"/>
              <a:gd name="T34" fmla="*/ 3 w 48"/>
              <a:gd name="T35" fmla="*/ 35 h 48"/>
              <a:gd name="T36" fmla="*/ 7 w 48"/>
              <a:gd name="T37" fmla="*/ 42 h 48"/>
              <a:gd name="T38" fmla="*/ 14 w 48"/>
              <a:gd name="T39" fmla="*/ 48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4" y="48"/>
                </a:lnTo>
                <a:lnTo>
                  <a:pt x="41" y="42"/>
                </a:lnTo>
                <a:lnTo>
                  <a:pt x="45" y="35"/>
                </a:lnTo>
                <a:lnTo>
                  <a:pt x="48" y="24"/>
                </a:lnTo>
                <a:lnTo>
                  <a:pt x="48" y="24"/>
                </a:lnTo>
                <a:lnTo>
                  <a:pt x="45" y="17"/>
                </a:lnTo>
                <a:lnTo>
                  <a:pt x="41" y="10"/>
                </a:lnTo>
                <a:lnTo>
                  <a:pt x="34" y="4"/>
                </a:lnTo>
                <a:lnTo>
                  <a:pt x="24" y="0"/>
                </a:lnTo>
                <a:lnTo>
                  <a:pt x="24" y="0"/>
                </a:lnTo>
                <a:lnTo>
                  <a:pt x="14" y="4"/>
                </a:lnTo>
                <a:lnTo>
                  <a:pt x="7" y="10"/>
                </a:lnTo>
                <a:lnTo>
                  <a:pt x="3" y="17"/>
                </a:lnTo>
                <a:lnTo>
                  <a:pt x="0" y="24"/>
                </a:lnTo>
                <a:lnTo>
                  <a:pt x="0" y="24"/>
                </a:lnTo>
                <a:lnTo>
                  <a:pt x="3" y="35"/>
                </a:lnTo>
                <a:lnTo>
                  <a:pt x="7" y="42"/>
                </a:lnTo>
                <a:lnTo>
                  <a:pt x="14" y="48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67" name="Line 107"/>
          <p:cNvSpPr>
            <a:spLocks noChangeShapeType="1"/>
          </p:cNvSpPr>
          <p:nvPr/>
        </p:nvSpPr>
        <p:spPr bwMode="auto">
          <a:xfrm>
            <a:off x="4206875" y="2413000"/>
            <a:ext cx="1588" cy="0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68" name="Freeform 108"/>
          <p:cNvSpPr>
            <a:spLocks/>
          </p:cNvSpPr>
          <p:nvPr/>
        </p:nvSpPr>
        <p:spPr bwMode="auto">
          <a:xfrm>
            <a:off x="3328988" y="2379663"/>
            <a:ext cx="65087" cy="65087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4 w 48"/>
              <a:gd name="T5" fmla="*/ 45 h 48"/>
              <a:gd name="T6" fmla="*/ 41 w 48"/>
              <a:gd name="T7" fmla="*/ 42 h 48"/>
              <a:gd name="T8" fmla="*/ 45 w 48"/>
              <a:gd name="T9" fmla="*/ 31 h 48"/>
              <a:gd name="T10" fmla="*/ 48 w 48"/>
              <a:gd name="T11" fmla="*/ 24 h 48"/>
              <a:gd name="T12" fmla="*/ 48 w 48"/>
              <a:gd name="T13" fmla="*/ 24 h 48"/>
              <a:gd name="T14" fmla="*/ 45 w 48"/>
              <a:gd name="T15" fmla="*/ 14 h 48"/>
              <a:gd name="T16" fmla="*/ 41 w 48"/>
              <a:gd name="T17" fmla="*/ 7 h 48"/>
              <a:gd name="T18" fmla="*/ 34 w 48"/>
              <a:gd name="T19" fmla="*/ 0 h 48"/>
              <a:gd name="T20" fmla="*/ 24 w 48"/>
              <a:gd name="T21" fmla="*/ 0 h 48"/>
              <a:gd name="T22" fmla="*/ 24 w 48"/>
              <a:gd name="T23" fmla="*/ 0 h 48"/>
              <a:gd name="T24" fmla="*/ 14 w 48"/>
              <a:gd name="T25" fmla="*/ 0 h 48"/>
              <a:gd name="T26" fmla="*/ 7 w 48"/>
              <a:gd name="T27" fmla="*/ 7 h 48"/>
              <a:gd name="T28" fmla="*/ 3 w 48"/>
              <a:gd name="T29" fmla="*/ 14 h 48"/>
              <a:gd name="T30" fmla="*/ 0 w 48"/>
              <a:gd name="T31" fmla="*/ 24 h 48"/>
              <a:gd name="T32" fmla="*/ 0 w 48"/>
              <a:gd name="T33" fmla="*/ 24 h 48"/>
              <a:gd name="T34" fmla="*/ 3 w 48"/>
              <a:gd name="T35" fmla="*/ 31 h 48"/>
              <a:gd name="T36" fmla="*/ 7 w 48"/>
              <a:gd name="T37" fmla="*/ 42 h 48"/>
              <a:gd name="T38" fmla="*/ 14 w 48"/>
              <a:gd name="T39" fmla="*/ 45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4" y="45"/>
                </a:lnTo>
                <a:lnTo>
                  <a:pt x="41" y="42"/>
                </a:lnTo>
                <a:lnTo>
                  <a:pt x="45" y="31"/>
                </a:lnTo>
                <a:lnTo>
                  <a:pt x="48" y="24"/>
                </a:lnTo>
                <a:lnTo>
                  <a:pt x="48" y="24"/>
                </a:lnTo>
                <a:lnTo>
                  <a:pt x="45" y="14"/>
                </a:lnTo>
                <a:lnTo>
                  <a:pt x="41" y="7"/>
                </a:lnTo>
                <a:lnTo>
                  <a:pt x="34" y="0"/>
                </a:lnTo>
                <a:lnTo>
                  <a:pt x="24" y="0"/>
                </a:lnTo>
                <a:lnTo>
                  <a:pt x="24" y="0"/>
                </a:lnTo>
                <a:lnTo>
                  <a:pt x="14" y="0"/>
                </a:lnTo>
                <a:lnTo>
                  <a:pt x="7" y="7"/>
                </a:lnTo>
                <a:lnTo>
                  <a:pt x="3" y="14"/>
                </a:lnTo>
                <a:lnTo>
                  <a:pt x="0" y="24"/>
                </a:lnTo>
                <a:lnTo>
                  <a:pt x="0" y="24"/>
                </a:lnTo>
                <a:lnTo>
                  <a:pt x="3" y="31"/>
                </a:lnTo>
                <a:lnTo>
                  <a:pt x="7" y="42"/>
                </a:lnTo>
                <a:lnTo>
                  <a:pt x="14" y="45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69" name="Line 109"/>
          <p:cNvSpPr>
            <a:spLocks noChangeShapeType="1"/>
          </p:cNvSpPr>
          <p:nvPr/>
        </p:nvSpPr>
        <p:spPr bwMode="auto">
          <a:xfrm>
            <a:off x="3360738" y="2413000"/>
            <a:ext cx="1587" cy="0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0" name="Freeform 110"/>
          <p:cNvSpPr>
            <a:spLocks/>
          </p:cNvSpPr>
          <p:nvPr/>
        </p:nvSpPr>
        <p:spPr bwMode="auto">
          <a:xfrm>
            <a:off x="3552825" y="3503613"/>
            <a:ext cx="63500" cy="66675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1 w 48"/>
              <a:gd name="T5" fmla="*/ 44 h 48"/>
              <a:gd name="T6" fmla="*/ 41 w 48"/>
              <a:gd name="T7" fmla="*/ 41 h 48"/>
              <a:gd name="T8" fmla="*/ 45 w 48"/>
              <a:gd name="T9" fmla="*/ 34 h 48"/>
              <a:gd name="T10" fmla="*/ 48 w 48"/>
              <a:gd name="T11" fmla="*/ 24 h 48"/>
              <a:gd name="T12" fmla="*/ 48 w 48"/>
              <a:gd name="T13" fmla="*/ 24 h 48"/>
              <a:gd name="T14" fmla="*/ 45 w 48"/>
              <a:gd name="T15" fmla="*/ 13 h 48"/>
              <a:gd name="T16" fmla="*/ 41 w 48"/>
              <a:gd name="T17" fmla="*/ 6 h 48"/>
              <a:gd name="T18" fmla="*/ 31 w 48"/>
              <a:gd name="T19" fmla="*/ 3 h 48"/>
              <a:gd name="T20" fmla="*/ 24 w 48"/>
              <a:gd name="T21" fmla="*/ 0 h 48"/>
              <a:gd name="T22" fmla="*/ 24 w 48"/>
              <a:gd name="T23" fmla="*/ 0 h 48"/>
              <a:gd name="T24" fmla="*/ 14 w 48"/>
              <a:gd name="T25" fmla="*/ 3 h 48"/>
              <a:gd name="T26" fmla="*/ 7 w 48"/>
              <a:gd name="T27" fmla="*/ 6 h 48"/>
              <a:gd name="T28" fmla="*/ 0 w 48"/>
              <a:gd name="T29" fmla="*/ 13 h 48"/>
              <a:gd name="T30" fmla="*/ 0 w 48"/>
              <a:gd name="T31" fmla="*/ 24 h 48"/>
              <a:gd name="T32" fmla="*/ 0 w 48"/>
              <a:gd name="T33" fmla="*/ 24 h 48"/>
              <a:gd name="T34" fmla="*/ 0 w 48"/>
              <a:gd name="T35" fmla="*/ 34 h 48"/>
              <a:gd name="T36" fmla="*/ 7 w 48"/>
              <a:gd name="T37" fmla="*/ 41 h 48"/>
              <a:gd name="T38" fmla="*/ 14 w 48"/>
              <a:gd name="T39" fmla="*/ 44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1" y="44"/>
                </a:lnTo>
                <a:lnTo>
                  <a:pt x="41" y="41"/>
                </a:lnTo>
                <a:lnTo>
                  <a:pt x="45" y="34"/>
                </a:lnTo>
                <a:lnTo>
                  <a:pt x="48" y="24"/>
                </a:lnTo>
                <a:lnTo>
                  <a:pt x="48" y="24"/>
                </a:lnTo>
                <a:lnTo>
                  <a:pt x="45" y="13"/>
                </a:lnTo>
                <a:lnTo>
                  <a:pt x="41" y="6"/>
                </a:lnTo>
                <a:lnTo>
                  <a:pt x="31" y="3"/>
                </a:lnTo>
                <a:lnTo>
                  <a:pt x="24" y="0"/>
                </a:lnTo>
                <a:lnTo>
                  <a:pt x="24" y="0"/>
                </a:lnTo>
                <a:lnTo>
                  <a:pt x="14" y="3"/>
                </a:lnTo>
                <a:lnTo>
                  <a:pt x="7" y="6"/>
                </a:lnTo>
                <a:lnTo>
                  <a:pt x="0" y="13"/>
                </a:lnTo>
                <a:lnTo>
                  <a:pt x="0" y="24"/>
                </a:lnTo>
                <a:lnTo>
                  <a:pt x="0" y="24"/>
                </a:lnTo>
                <a:lnTo>
                  <a:pt x="0" y="34"/>
                </a:lnTo>
                <a:lnTo>
                  <a:pt x="7" y="41"/>
                </a:lnTo>
                <a:lnTo>
                  <a:pt x="14" y="44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000000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71" name="Line 111"/>
          <p:cNvSpPr>
            <a:spLocks noChangeShapeType="1"/>
          </p:cNvSpPr>
          <p:nvPr/>
        </p:nvSpPr>
        <p:spPr bwMode="auto">
          <a:xfrm>
            <a:off x="3584575" y="3536950"/>
            <a:ext cx="1588" cy="1588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2" name="Line 112"/>
          <p:cNvSpPr>
            <a:spLocks noChangeShapeType="1"/>
          </p:cNvSpPr>
          <p:nvPr/>
        </p:nvSpPr>
        <p:spPr bwMode="auto">
          <a:xfrm flipH="1">
            <a:off x="6872288" y="4351338"/>
            <a:ext cx="223837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3" name="Line 113"/>
          <p:cNvSpPr>
            <a:spLocks noChangeShapeType="1"/>
          </p:cNvSpPr>
          <p:nvPr/>
        </p:nvSpPr>
        <p:spPr bwMode="auto">
          <a:xfrm flipH="1">
            <a:off x="6913563" y="4408488"/>
            <a:ext cx="139700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4" name="Line 114"/>
          <p:cNvSpPr>
            <a:spLocks noChangeShapeType="1"/>
          </p:cNvSpPr>
          <p:nvPr/>
        </p:nvSpPr>
        <p:spPr bwMode="auto">
          <a:xfrm flipH="1">
            <a:off x="6942138" y="4465638"/>
            <a:ext cx="84137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5" name="Freeform 115"/>
          <p:cNvSpPr>
            <a:spLocks/>
          </p:cNvSpPr>
          <p:nvPr/>
        </p:nvSpPr>
        <p:spPr bwMode="auto">
          <a:xfrm>
            <a:off x="4503738" y="1041400"/>
            <a:ext cx="1403350" cy="690563"/>
          </a:xfrm>
          <a:custGeom>
            <a:avLst/>
            <a:gdLst>
              <a:gd name="T0" fmla="*/ 128 w 1044"/>
              <a:gd name="T1" fmla="*/ 0 h 501"/>
              <a:gd name="T2" fmla="*/ 0 w 1044"/>
              <a:gd name="T3" fmla="*/ 0 h 501"/>
              <a:gd name="T4" fmla="*/ 0 w 1044"/>
              <a:gd name="T5" fmla="*/ 208 h 501"/>
              <a:gd name="T6" fmla="*/ 0 w 1044"/>
              <a:gd name="T7" fmla="*/ 208 h 501"/>
              <a:gd name="T8" fmla="*/ 14 w 1044"/>
              <a:gd name="T9" fmla="*/ 208 h 501"/>
              <a:gd name="T10" fmla="*/ 21 w 1044"/>
              <a:gd name="T11" fmla="*/ 211 h 501"/>
              <a:gd name="T12" fmla="*/ 42 w 1044"/>
              <a:gd name="T13" fmla="*/ 225 h 501"/>
              <a:gd name="T14" fmla="*/ 52 w 1044"/>
              <a:gd name="T15" fmla="*/ 242 h 501"/>
              <a:gd name="T16" fmla="*/ 56 w 1044"/>
              <a:gd name="T17" fmla="*/ 252 h 501"/>
              <a:gd name="T18" fmla="*/ 56 w 1044"/>
              <a:gd name="T19" fmla="*/ 263 h 501"/>
              <a:gd name="T20" fmla="*/ 56 w 1044"/>
              <a:gd name="T21" fmla="*/ 263 h 501"/>
              <a:gd name="T22" fmla="*/ 56 w 1044"/>
              <a:gd name="T23" fmla="*/ 273 h 501"/>
              <a:gd name="T24" fmla="*/ 52 w 1044"/>
              <a:gd name="T25" fmla="*/ 284 h 501"/>
              <a:gd name="T26" fmla="*/ 42 w 1044"/>
              <a:gd name="T27" fmla="*/ 301 h 501"/>
              <a:gd name="T28" fmla="*/ 21 w 1044"/>
              <a:gd name="T29" fmla="*/ 315 h 501"/>
              <a:gd name="T30" fmla="*/ 14 w 1044"/>
              <a:gd name="T31" fmla="*/ 318 h 501"/>
              <a:gd name="T32" fmla="*/ 0 w 1044"/>
              <a:gd name="T33" fmla="*/ 318 h 501"/>
              <a:gd name="T34" fmla="*/ 0 w 1044"/>
              <a:gd name="T35" fmla="*/ 501 h 501"/>
              <a:gd name="T36" fmla="*/ 1044 w 1044"/>
              <a:gd name="T37" fmla="*/ 501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44" h="501">
                <a:moveTo>
                  <a:pt x="128" y="0"/>
                </a:moveTo>
                <a:lnTo>
                  <a:pt x="0" y="0"/>
                </a:lnTo>
                <a:lnTo>
                  <a:pt x="0" y="208"/>
                </a:lnTo>
                <a:lnTo>
                  <a:pt x="0" y="208"/>
                </a:lnTo>
                <a:lnTo>
                  <a:pt x="14" y="208"/>
                </a:lnTo>
                <a:lnTo>
                  <a:pt x="21" y="211"/>
                </a:lnTo>
                <a:lnTo>
                  <a:pt x="42" y="225"/>
                </a:lnTo>
                <a:lnTo>
                  <a:pt x="52" y="242"/>
                </a:lnTo>
                <a:lnTo>
                  <a:pt x="56" y="252"/>
                </a:lnTo>
                <a:lnTo>
                  <a:pt x="56" y="263"/>
                </a:lnTo>
                <a:lnTo>
                  <a:pt x="56" y="263"/>
                </a:lnTo>
                <a:lnTo>
                  <a:pt x="56" y="273"/>
                </a:lnTo>
                <a:lnTo>
                  <a:pt x="52" y="284"/>
                </a:lnTo>
                <a:lnTo>
                  <a:pt x="42" y="301"/>
                </a:lnTo>
                <a:lnTo>
                  <a:pt x="21" y="315"/>
                </a:lnTo>
                <a:lnTo>
                  <a:pt x="14" y="318"/>
                </a:lnTo>
                <a:lnTo>
                  <a:pt x="0" y="318"/>
                </a:lnTo>
                <a:lnTo>
                  <a:pt x="0" y="501"/>
                </a:lnTo>
                <a:lnTo>
                  <a:pt x="1044" y="501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6" name="Freeform 116"/>
          <p:cNvSpPr>
            <a:spLocks/>
          </p:cNvSpPr>
          <p:nvPr/>
        </p:nvSpPr>
        <p:spPr bwMode="auto">
          <a:xfrm>
            <a:off x="3594100" y="3551238"/>
            <a:ext cx="217488" cy="357187"/>
          </a:xfrm>
          <a:custGeom>
            <a:avLst/>
            <a:gdLst>
              <a:gd name="T0" fmla="*/ 0 w 162"/>
              <a:gd name="T1" fmla="*/ 0 h 259"/>
              <a:gd name="T2" fmla="*/ 45 w 162"/>
              <a:gd name="T3" fmla="*/ 86 h 259"/>
              <a:gd name="T4" fmla="*/ 83 w 162"/>
              <a:gd name="T5" fmla="*/ 83 h 259"/>
              <a:gd name="T6" fmla="*/ 45 w 162"/>
              <a:gd name="T7" fmla="*/ 145 h 259"/>
              <a:gd name="T8" fmla="*/ 117 w 162"/>
              <a:gd name="T9" fmla="*/ 138 h 259"/>
              <a:gd name="T10" fmla="*/ 79 w 162"/>
              <a:gd name="T11" fmla="*/ 204 h 259"/>
              <a:gd name="T12" fmla="*/ 155 w 162"/>
              <a:gd name="T13" fmla="*/ 194 h 259"/>
              <a:gd name="T14" fmla="*/ 117 w 162"/>
              <a:gd name="T15" fmla="*/ 259 h 259"/>
              <a:gd name="T16" fmla="*/ 162 w 162"/>
              <a:gd name="T17" fmla="*/ 252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" h="259">
                <a:moveTo>
                  <a:pt x="0" y="0"/>
                </a:moveTo>
                <a:lnTo>
                  <a:pt x="45" y="86"/>
                </a:lnTo>
                <a:lnTo>
                  <a:pt x="83" y="83"/>
                </a:lnTo>
                <a:lnTo>
                  <a:pt x="45" y="145"/>
                </a:lnTo>
                <a:lnTo>
                  <a:pt x="117" y="138"/>
                </a:lnTo>
                <a:lnTo>
                  <a:pt x="79" y="204"/>
                </a:lnTo>
                <a:lnTo>
                  <a:pt x="155" y="194"/>
                </a:lnTo>
                <a:lnTo>
                  <a:pt x="117" y="259"/>
                </a:lnTo>
                <a:lnTo>
                  <a:pt x="162" y="252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7" name="Freeform 117"/>
          <p:cNvSpPr>
            <a:spLocks/>
          </p:cNvSpPr>
          <p:nvPr/>
        </p:nvSpPr>
        <p:spPr bwMode="auto">
          <a:xfrm>
            <a:off x="5873750" y="1239838"/>
            <a:ext cx="87313" cy="1420812"/>
          </a:xfrm>
          <a:custGeom>
            <a:avLst/>
            <a:gdLst>
              <a:gd name="T0" fmla="*/ 31 w 65"/>
              <a:gd name="T1" fmla="*/ 0 h 1030"/>
              <a:gd name="T2" fmla="*/ 31 w 65"/>
              <a:gd name="T3" fmla="*/ 76 h 1030"/>
              <a:gd name="T4" fmla="*/ 0 w 65"/>
              <a:gd name="T5" fmla="*/ 90 h 1030"/>
              <a:gd name="T6" fmla="*/ 65 w 65"/>
              <a:gd name="T7" fmla="*/ 125 h 1030"/>
              <a:gd name="T8" fmla="*/ 0 w 65"/>
              <a:gd name="T9" fmla="*/ 156 h 1030"/>
              <a:gd name="T10" fmla="*/ 65 w 65"/>
              <a:gd name="T11" fmla="*/ 190 h 1030"/>
              <a:gd name="T12" fmla="*/ 0 w 65"/>
              <a:gd name="T13" fmla="*/ 225 h 1030"/>
              <a:gd name="T14" fmla="*/ 65 w 65"/>
              <a:gd name="T15" fmla="*/ 256 h 1030"/>
              <a:gd name="T16" fmla="*/ 31 w 65"/>
              <a:gd name="T17" fmla="*/ 273 h 1030"/>
              <a:gd name="T18" fmla="*/ 31 w 65"/>
              <a:gd name="T19" fmla="*/ 415 h 1030"/>
              <a:gd name="T20" fmla="*/ 0 w 65"/>
              <a:gd name="T21" fmla="*/ 432 h 1030"/>
              <a:gd name="T22" fmla="*/ 65 w 65"/>
              <a:gd name="T23" fmla="*/ 467 h 1030"/>
              <a:gd name="T24" fmla="*/ 0 w 65"/>
              <a:gd name="T25" fmla="*/ 498 h 1030"/>
              <a:gd name="T26" fmla="*/ 65 w 65"/>
              <a:gd name="T27" fmla="*/ 532 h 1030"/>
              <a:gd name="T28" fmla="*/ 0 w 65"/>
              <a:gd name="T29" fmla="*/ 564 h 1030"/>
              <a:gd name="T30" fmla="*/ 65 w 65"/>
              <a:gd name="T31" fmla="*/ 598 h 1030"/>
              <a:gd name="T32" fmla="*/ 31 w 65"/>
              <a:gd name="T33" fmla="*/ 615 h 1030"/>
              <a:gd name="T34" fmla="*/ 31 w 65"/>
              <a:gd name="T35" fmla="*/ 754 h 1030"/>
              <a:gd name="T36" fmla="*/ 0 w 65"/>
              <a:gd name="T37" fmla="*/ 767 h 1030"/>
              <a:gd name="T38" fmla="*/ 65 w 65"/>
              <a:gd name="T39" fmla="*/ 802 h 1030"/>
              <a:gd name="T40" fmla="*/ 0 w 65"/>
              <a:gd name="T41" fmla="*/ 836 h 1030"/>
              <a:gd name="T42" fmla="*/ 65 w 65"/>
              <a:gd name="T43" fmla="*/ 868 h 1030"/>
              <a:gd name="T44" fmla="*/ 0 w 65"/>
              <a:gd name="T45" fmla="*/ 902 h 1030"/>
              <a:gd name="T46" fmla="*/ 65 w 65"/>
              <a:gd name="T47" fmla="*/ 933 h 1030"/>
              <a:gd name="T48" fmla="*/ 31 w 65"/>
              <a:gd name="T49" fmla="*/ 954 h 1030"/>
              <a:gd name="T50" fmla="*/ 31 w 65"/>
              <a:gd name="T51" fmla="*/ 1030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5" h="1030">
                <a:moveTo>
                  <a:pt x="31" y="0"/>
                </a:moveTo>
                <a:lnTo>
                  <a:pt x="31" y="76"/>
                </a:lnTo>
                <a:lnTo>
                  <a:pt x="0" y="90"/>
                </a:lnTo>
                <a:lnTo>
                  <a:pt x="65" y="125"/>
                </a:lnTo>
                <a:lnTo>
                  <a:pt x="0" y="156"/>
                </a:lnTo>
                <a:lnTo>
                  <a:pt x="65" y="190"/>
                </a:lnTo>
                <a:lnTo>
                  <a:pt x="0" y="225"/>
                </a:lnTo>
                <a:lnTo>
                  <a:pt x="65" y="256"/>
                </a:lnTo>
                <a:lnTo>
                  <a:pt x="31" y="273"/>
                </a:lnTo>
                <a:lnTo>
                  <a:pt x="31" y="415"/>
                </a:lnTo>
                <a:lnTo>
                  <a:pt x="0" y="432"/>
                </a:lnTo>
                <a:lnTo>
                  <a:pt x="65" y="467"/>
                </a:lnTo>
                <a:lnTo>
                  <a:pt x="0" y="498"/>
                </a:lnTo>
                <a:lnTo>
                  <a:pt x="65" y="532"/>
                </a:lnTo>
                <a:lnTo>
                  <a:pt x="0" y="564"/>
                </a:lnTo>
                <a:lnTo>
                  <a:pt x="65" y="598"/>
                </a:lnTo>
                <a:lnTo>
                  <a:pt x="31" y="615"/>
                </a:lnTo>
                <a:lnTo>
                  <a:pt x="31" y="754"/>
                </a:lnTo>
                <a:lnTo>
                  <a:pt x="0" y="767"/>
                </a:lnTo>
                <a:lnTo>
                  <a:pt x="65" y="802"/>
                </a:lnTo>
                <a:lnTo>
                  <a:pt x="0" y="836"/>
                </a:lnTo>
                <a:lnTo>
                  <a:pt x="65" y="868"/>
                </a:lnTo>
                <a:lnTo>
                  <a:pt x="0" y="902"/>
                </a:lnTo>
                <a:lnTo>
                  <a:pt x="65" y="933"/>
                </a:lnTo>
                <a:lnTo>
                  <a:pt x="31" y="954"/>
                </a:lnTo>
                <a:lnTo>
                  <a:pt x="31" y="103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8" name="Freeform 118"/>
          <p:cNvSpPr>
            <a:spLocks/>
          </p:cNvSpPr>
          <p:nvPr/>
        </p:nvSpPr>
        <p:spPr bwMode="auto">
          <a:xfrm>
            <a:off x="6388100" y="1246188"/>
            <a:ext cx="93663" cy="1404937"/>
          </a:xfrm>
          <a:custGeom>
            <a:avLst/>
            <a:gdLst>
              <a:gd name="T0" fmla="*/ 35 w 69"/>
              <a:gd name="T1" fmla="*/ 0 h 1019"/>
              <a:gd name="T2" fmla="*/ 35 w 69"/>
              <a:gd name="T3" fmla="*/ 72 h 1019"/>
              <a:gd name="T4" fmla="*/ 69 w 69"/>
              <a:gd name="T5" fmla="*/ 86 h 1019"/>
              <a:gd name="T6" fmla="*/ 0 w 69"/>
              <a:gd name="T7" fmla="*/ 121 h 1019"/>
              <a:gd name="T8" fmla="*/ 69 w 69"/>
              <a:gd name="T9" fmla="*/ 152 h 1019"/>
              <a:gd name="T10" fmla="*/ 0 w 69"/>
              <a:gd name="T11" fmla="*/ 186 h 1019"/>
              <a:gd name="T12" fmla="*/ 69 w 69"/>
              <a:gd name="T13" fmla="*/ 221 h 1019"/>
              <a:gd name="T14" fmla="*/ 0 w 69"/>
              <a:gd name="T15" fmla="*/ 252 h 1019"/>
              <a:gd name="T16" fmla="*/ 35 w 69"/>
              <a:gd name="T17" fmla="*/ 269 h 1019"/>
              <a:gd name="T18" fmla="*/ 35 w 69"/>
              <a:gd name="T19" fmla="*/ 750 h 1019"/>
              <a:gd name="T20" fmla="*/ 69 w 69"/>
              <a:gd name="T21" fmla="*/ 763 h 1019"/>
              <a:gd name="T22" fmla="*/ 0 w 69"/>
              <a:gd name="T23" fmla="*/ 798 h 1019"/>
              <a:gd name="T24" fmla="*/ 69 w 69"/>
              <a:gd name="T25" fmla="*/ 832 h 1019"/>
              <a:gd name="T26" fmla="*/ 0 w 69"/>
              <a:gd name="T27" fmla="*/ 864 h 1019"/>
              <a:gd name="T28" fmla="*/ 69 w 69"/>
              <a:gd name="T29" fmla="*/ 898 h 1019"/>
              <a:gd name="T30" fmla="*/ 0 w 69"/>
              <a:gd name="T31" fmla="*/ 929 h 1019"/>
              <a:gd name="T32" fmla="*/ 35 w 69"/>
              <a:gd name="T33" fmla="*/ 950 h 1019"/>
              <a:gd name="T34" fmla="*/ 35 w 69"/>
              <a:gd name="T35" fmla="*/ 1019 h 10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" h="1019">
                <a:moveTo>
                  <a:pt x="35" y="0"/>
                </a:moveTo>
                <a:lnTo>
                  <a:pt x="35" y="72"/>
                </a:lnTo>
                <a:lnTo>
                  <a:pt x="69" y="86"/>
                </a:lnTo>
                <a:lnTo>
                  <a:pt x="0" y="121"/>
                </a:lnTo>
                <a:lnTo>
                  <a:pt x="69" y="152"/>
                </a:lnTo>
                <a:lnTo>
                  <a:pt x="0" y="186"/>
                </a:lnTo>
                <a:lnTo>
                  <a:pt x="69" y="221"/>
                </a:lnTo>
                <a:lnTo>
                  <a:pt x="0" y="252"/>
                </a:lnTo>
                <a:lnTo>
                  <a:pt x="35" y="269"/>
                </a:lnTo>
                <a:lnTo>
                  <a:pt x="35" y="750"/>
                </a:lnTo>
                <a:lnTo>
                  <a:pt x="69" y="763"/>
                </a:lnTo>
                <a:lnTo>
                  <a:pt x="0" y="798"/>
                </a:lnTo>
                <a:lnTo>
                  <a:pt x="69" y="832"/>
                </a:lnTo>
                <a:lnTo>
                  <a:pt x="0" y="864"/>
                </a:lnTo>
                <a:lnTo>
                  <a:pt x="69" y="898"/>
                </a:lnTo>
                <a:lnTo>
                  <a:pt x="0" y="929"/>
                </a:lnTo>
                <a:lnTo>
                  <a:pt x="35" y="950"/>
                </a:lnTo>
                <a:lnTo>
                  <a:pt x="35" y="1019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79" name="Freeform 119"/>
          <p:cNvSpPr>
            <a:spLocks/>
          </p:cNvSpPr>
          <p:nvPr/>
        </p:nvSpPr>
        <p:spPr bwMode="auto">
          <a:xfrm>
            <a:off x="7832725" y="3541713"/>
            <a:ext cx="919163" cy="90487"/>
          </a:xfrm>
          <a:custGeom>
            <a:avLst/>
            <a:gdLst>
              <a:gd name="T0" fmla="*/ 684 w 684"/>
              <a:gd name="T1" fmla="*/ 35 h 66"/>
              <a:gd name="T2" fmla="*/ 474 w 684"/>
              <a:gd name="T3" fmla="*/ 35 h 66"/>
              <a:gd name="T4" fmla="*/ 456 w 684"/>
              <a:gd name="T5" fmla="*/ 66 h 66"/>
              <a:gd name="T6" fmla="*/ 425 w 684"/>
              <a:gd name="T7" fmla="*/ 0 h 66"/>
              <a:gd name="T8" fmla="*/ 391 w 684"/>
              <a:gd name="T9" fmla="*/ 66 h 66"/>
              <a:gd name="T10" fmla="*/ 356 w 684"/>
              <a:gd name="T11" fmla="*/ 0 h 66"/>
              <a:gd name="T12" fmla="*/ 325 w 684"/>
              <a:gd name="T13" fmla="*/ 66 h 66"/>
              <a:gd name="T14" fmla="*/ 290 w 684"/>
              <a:gd name="T15" fmla="*/ 0 h 66"/>
              <a:gd name="T16" fmla="*/ 273 w 684"/>
              <a:gd name="T17" fmla="*/ 35 h 66"/>
              <a:gd name="T18" fmla="*/ 0 w 684"/>
              <a:gd name="T19" fmla="*/ 35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4" h="66">
                <a:moveTo>
                  <a:pt x="684" y="35"/>
                </a:moveTo>
                <a:lnTo>
                  <a:pt x="474" y="35"/>
                </a:lnTo>
                <a:lnTo>
                  <a:pt x="456" y="66"/>
                </a:lnTo>
                <a:lnTo>
                  <a:pt x="425" y="0"/>
                </a:lnTo>
                <a:lnTo>
                  <a:pt x="391" y="66"/>
                </a:lnTo>
                <a:lnTo>
                  <a:pt x="356" y="0"/>
                </a:lnTo>
                <a:lnTo>
                  <a:pt x="325" y="66"/>
                </a:lnTo>
                <a:lnTo>
                  <a:pt x="290" y="0"/>
                </a:lnTo>
                <a:lnTo>
                  <a:pt x="273" y="35"/>
                </a:lnTo>
                <a:lnTo>
                  <a:pt x="0" y="3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80" name="Freeform 120"/>
          <p:cNvSpPr>
            <a:spLocks/>
          </p:cNvSpPr>
          <p:nvPr/>
        </p:nvSpPr>
        <p:spPr bwMode="auto">
          <a:xfrm>
            <a:off x="6988175" y="2932113"/>
            <a:ext cx="1770063" cy="652462"/>
          </a:xfrm>
          <a:custGeom>
            <a:avLst/>
            <a:gdLst>
              <a:gd name="T0" fmla="*/ 0 w 1317"/>
              <a:gd name="T1" fmla="*/ 31 h 473"/>
              <a:gd name="T2" fmla="*/ 273 w 1317"/>
              <a:gd name="T3" fmla="*/ 31 h 473"/>
              <a:gd name="T4" fmla="*/ 290 w 1317"/>
              <a:gd name="T5" fmla="*/ 66 h 473"/>
              <a:gd name="T6" fmla="*/ 322 w 1317"/>
              <a:gd name="T7" fmla="*/ 0 h 473"/>
              <a:gd name="T8" fmla="*/ 356 w 1317"/>
              <a:gd name="T9" fmla="*/ 66 h 473"/>
              <a:gd name="T10" fmla="*/ 391 w 1317"/>
              <a:gd name="T11" fmla="*/ 0 h 473"/>
              <a:gd name="T12" fmla="*/ 422 w 1317"/>
              <a:gd name="T13" fmla="*/ 66 h 473"/>
              <a:gd name="T14" fmla="*/ 456 w 1317"/>
              <a:gd name="T15" fmla="*/ 0 h 473"/>
              <a:gd name="T16" fmla="*/ 470 w 1317"/>
              <a:gd name="T17" fmla="*/ 31 h 473"/>
              <a:gd name="T18" fmla="*/ 1317 w 1317"/>
              <a:gd name="T19" fmla="*/ 31 h 473"/>
              <a:gd name="T20" fmla="*/ 1317 w 1317"/>
              <a:gd name="T21" fmla="*/ 473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17" h="473">
                <a:moveTo>
                  <a:pt x="0" y="31"/>
                </a:moveTo>
                <a:lnTo>
                  <a:pt x="273" y="31"/>
                </a:lnTo>
                <a:lnTo>
                  <a:pt x="290" y="66"/>
                </a:lnTo>
                <a:lnTo>
                  <a:pt x="322" y="0"/>
                </a:lnTo>
                <a:lnTo>
                  <a:pt x="356" y="66"/>
                </a:lnTo>
                <a:lnTo>
                  <a:pt x="391" y="0"/>
                </a:lnTo>
                <a:lnTo>
                  <a:pt x="422" y="66"/>
                </a:lnTo>
                <a:lnTo>
                  <a:pt x="456" y="0"/>
                </a:lnTo>
                <a:lnTo>
                  <a:pt x="470" y="31"/>
                </a:lnTo>
                <a:lnTo>
                  <a:pt x="1317" y="31"/>
                </a:lnTo>
                <a:lnTo>
                  <a:pt x="1317" y="473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81" name="Freeform 121"/>
          <p:cNvSpPr>
            <a:spLocks/>
          </p:cNvSpPr>
          <p:nvPr/>
        </p:nvSpPr>
        <p:spPr bwMode="auto">
          <a:xfrm>
            <a:off x="8724900" y="3551238"/>
            <a:ext cx="65088" cy="65087"/>
          </a:xfrm>
          <a:custGeom>
            <a:avLst/>
            <a:gdLst>
              <a:gd name="T0" fmla="*/ 24 w 48"/>
              <a:gd name="T1" fmla="*/ 48 h 48"/>
              <a:gd name="T2" fmla="*/ 24 w 48"/>
              <a:gd name="T3" fmla="*/ 48 h 48"/>
              <a:gd name="T4" fmla="*/ 34 w 48"/>
              <a:gd name="T5" fmla="*/ 48 h 48"/>
              <a:gd name="T6" fmla="*/ 41 w 48"/>
              <a:gd name="T7" fmla="*/ 42 h 48"/>
              <a:gd name="T8" fmla="*/ 48 w 48"/>
              <a:gd name="T9" fmla="*/ 35 h 48"/>
              <a:gd name="T10" fmla="*/ 48 w 48"/>
              <a:gd name="T11" fmla="*/ 24 h 48"/>
              <a:gd name="T12" fmla="*/ 48 w 48"/>
              <a:gd name="T13" fmla="*/ 24 h 48"/>
              <a:gd name="T14" fmla="*/ 48 w 48"/>
              <a:gd name="T15" fmla="*/ 17 h 48"/>
              <a:gd name="T16" fmla="*/ 41 w 48"/>
              <a:gd name="T17" fmla="*/ 10 h 48"/>
              <a:gd name="T18" fmla="*/ 34 w 48"/>
              <a:gd name="T19" fmla="*/ 4 h 48"/>
              <a:gd name="T20" fmla="*/ 24 w 48"/>
              <a:gd name="T21" fmla="*/ 0 h 48"/>
              <a:gd name="T22" fmla="*/ 24 w 48"/>
              <a:gd name="T23" fmla="*/ 0 h 48"/>
              <a:gd name="T24" fmla="*/ 17 w 48"/>
              <a:gd name="T25" fmla="*/ 4 h 48"/>
              <a:gd name="T26" fmla="*/ 7 w 48"/>
              <a:gd name="T27" fmla="*/ 10 h 48"/>
              <a:gd name="T28" fmla="*/ 3 w 48"/>
              <a:gd name="T29" fmla="*/ 17 h 48"/>
              <a:gd name="T30" fmla="*/ 0 w 48"/>
              <a:gd name="T31" fmla="*/ 24 h 48"/>
              <a:gd name="T32" fmla="*/ 0 w 48"/>
              <a:gd name="T33" fmla="*/ 24 h 48"/>
              <a:gd name="T34" fmla="*/ 3 w 48"/>
              <a:gd name="T35" fmla="*/ 35 h 48"/>
              <a:gd name="T36" fmla="*/ 7 w 48"/>
              <a:gd name="T37" fmla="*/ 42 h 48"/>
              <a:gd name="T38" fmla="*/ 17 w 48"/>
              <a:gd name="T39" fmla="*/ 48 h 48"/>
              <a:gd name="T40" fmla="*/ 24 w 48"/>
              <a:gd name="T41" fmla="*/ 48 h 48"/>
              <a:gd name="T42" fmla="*/ 24 w 48"/>
              <a:gd name="T43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" h="48">
                <a:moveTo>
                  <a:pt x="24" y="48"/>
                </a:moveTo>
                <a:lnTo>
                  <a:pt x="24" y="48"/>
                </a:lnTo>
                <a:lnTo>
                  <a:pt x="34" y="48"/>
                </a:lnTo>
                <a:lnTo>
                  <a:pt x="41" y="42"/>
                </a:lnTo>
                <a:lnTo>
                  <a:pt x="48" y="35"/>
                </a:lnTo>
                <a:lnTo>
                  <a:pt x="48" y="24"/>
                </a:lnTo>
                <a:lnTo>
                  <a:pt x="48" y="24"/>
                </a:lnTo>
                <a:lnTo>
                  <a:pt x="48" y="17"/>
                </a:lnTo>
                <a:lnTo>
                  <a:pt x="41" y="10"/>
                </a:lnTo>
                <a:lnTo>
                  <a:pt x="34" y="4"/>
                </a:lnTo>
                <a:lnTo>
                  <a:pt x="24" y="0"/>
                </a:lnTo>
                <a:lnTo>
                  <a:pt x="24" y="0"/>
                </a:lnTo>
                <a:lnTo>
                  <a:pt x="17" y="4"/>
                </a:lnTo>
                <a:lnTo>
                  <a:pt x="7" y="10"/>
                </a:lnTo>
                <a:lnTo>
                  <a:pt x="3" y="17"/>
                </a:lnTo>
                <a:lnTo>
                  <a:pt x="0" y="24"/>
                </a:lnTo>
                <a:lnTo>
                  <a:pt x="0" y="24"/>
                </a:lnTo>
                <a:lnTo>
                  <a:pt x="3" y="35"/>
                </a:lnTo>
                <a:lnTo>
                  <a:pt x="7" y="42"/>
                </a:lnTo>
                <a:lnTo>
                  <a:pt x="17" y="48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82" name="Line 122"/>
          <p:cNvSpPr>
            <a:spLocks noChangeShapeType="1"/>
          </p:cNvSpPr>
          <p:nvPr/>
        </p:nvSpPr>
        <p:spPr bwMode="auto">
          <a:xfrm>
            <a:off x="8758238" y="3584575"/>
            <a:ext cx="1587" cy="0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83" name="Freeform 123"/>
          <p:cNvSpPr>
            <a:spLocks/>
          </p:cNvSpPr>
          <p:nvPr/>
        </p:nvSpPr>
        <p:spPr bwMode="auto">
          <a:xfrm>
            <a:off x="3760788" y="827088"/>
            <a:ext cx="46037" cy="85725"/>
          </a:xfrm>
          <a:custGeom>
            <a:avLst/>
            <a:gdLst>
              <a:gd name="T0" fmla="*/ 18 w 35"/>
              <a:gd name="T1" fmla="*/ 7 h 62"/>
              <a:gd name="T2" fmla="*/ 18 w 35"/>
              <a:gd name="T3" fmla="*/ 7 h 62"/>
              <a:gd name="T4" fmla="*/ 28 w 35"/>
              <a:gd name="T5" fmla="*/ 3 h 62"/>
              <a:gd name="T6" fmla="*/ 35 w 35"/>
              <a:gd name="T7" fmla="*/ 0 h 62"/>
              <a:gd name="T8" fmla="*/ 35 w 35"/>
              <a:gd name="T9" fmla="*/ 0 h 62"/>
              <a:gd name="T10" fmla="*/ 24 w 35"/>
              <a:gd name="T11" fmla="*/ 31 h 62"/>
              <a:gd name="T12" fmla="*/ 18 w 35"/>
              <a:gd name="T13" fmla="*/ 62 h 62"/>
              <a:gd name="T14" fmla="*/ 18 w 35"/>
              <a:gd name="T15" fmla="*/ 62 h 62"/>
              <a:gd name="T16" fmla="*/ 11 w 35"/>
              <a:gd name="T17" fmla="*/ 31 h 62"/>
              <a:gd name="T18" fmla="*/ 0 w 35"/>
              <a:gd name="T19" fmla="*/ 0 h 62"/>
              <a:gd name="T20" fmla="*/ 0 w 35"/>
              <a:gd name="T21" fmla="*/ 0 h 62"/>
              <a:gd name="T22" fmla="*/ 11 w 35"/>
              <a:gd name="T23" fmla="*/ 7 h 62"/>
              <a:gd name="T24" fmla="*/ 18 w 35"/>
              <a:gd name="T25" fmla="*/ 7 h 62"/>
              <a:gd name="T26" fmla="*/ 18 w 35"/>
              <a:gd name="T27" fmla="*/ 7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5" h="62">
                <a:moveTo>
                  <a:pt x="18" y="7"/>
                </a:moveTo>
                <a:lnTo>
                  <a:pt x="18" y="7"/>
                </a:lnTo>
                <a:lnTo>
                  <a:pt x="28" y="3"/>
                </a:lnTo>
                <a:lnTo>
                  <a:pt x="35" y="0"/>
                </a:lnTo>
                <a:lnTo>
                  <a:pt x="35" y="0"/>
                </a:lnTo>
                <a:lnTo>
                  <a:pt x="24" y="31"/>
                </a:lnTo>
                <a:lnTo>
                  <a:pt x="18" y="62"/>
                </a:lnTo>
                <a:lnTo>
                  <a:pt x="18" y="62"/>
                </a:lnTo>
                <a:lnTo>
                  <a:pt x="11" y="31"/>
                </a:lnTo>
                <a:lnTo>
                  <a:pt x="0" y="0"/>
                </a:lnTo>
                <a:lnTo>
                  <a:pt x="0" y="0"/>
                </a:lnTo>
                <a:lnTo>
                  <a:pt x="11" y="7"/>
                </a:lnTo>
                <a:lnTo>
                  <a:pt x="18" y="7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884" name="Rectangle 124"/>
          <p:cNvSpPr>
            <a:spLocks noChangeArrowheads="1"/>
          </p:cNvSpPr>
          <p:nvPr/>
        </p:nvSpPr>
        <p:spPr bwMode="auto">
          <a:xfrm>
            <a:off x="6519863" y="1408113"/>
            <a:ext cx="1857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17885" name="Rectangle 125"/>
          <p:cNvSpPr>
            <a:spLocks noChangeArrowheads="1"/>
          </p:cNvSpPr>
          <p:nvPr/>
        </p:nvSpPr>
        <p:spPr bwMode="auto">
          <a:xfrm>
            <a:off x="3486150" y="3779838"/>
            <a:ext cx="3032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RL</a:t>
            </a:r>
          </a:p>
        </p:txBody>
      </p:sp>
      <p:sp>
        <p:nvSpPr>
          <p:cNvPr id="117886" name="Rectangle 126"/>
          <p:cNvSpPr>
            <a:spLocks noChangeArrowheads="1"/>
          </p:cNvSpPr>
          <p:nvPr/>
        </p:nvSpPr>
        <p:spPr bwMode="auto">
          <a:xfrm>
            <a:off x="6519863" y="2355850"/>
            <a:ext cx="1857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117887" name="Rectangle 127"/>
          <p:cNvSpPr>
            <a:spLocks noChangeArrowheads="1"/>
          </p:cNvSpPr>
          <p:nvPr/>
        </p:nvSpPr>
        <p:spPr bwMode="auto">
          <a:xfrm>
            <a:off x="7394575" y="2652713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117888" name="Rectangle 128"/>
          <p:cNvSpPr>
            <a:spLocks noChangeArrowheads="1"/>
          </p:cNvSpPr>
          <p:nvPr/>
        </p:nvSpPr>
        <p:spPr bwMode="auto">
          <a:xfrm>
            <a:off x="8229600" y="3246438"/>
            <a:ext cx="1936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117889" name="Rectangle 129"/>
          <p:cNvSpPr>
            <a:spLocks noChangeArrowheads="1"/>
          </p:cNvSpPr>
          <p:nvPr/>
        </p:nvSpPr>
        <p:spPr bwMode="auto">
          <a:xfrm>
            <a:off x="6300788" y="3417888"/>
            <a:ext cx="7810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Auxiliary</a:t>
            </a:r>
          </a:p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op amp</a:t>
            </a:r>
          </a:p>
        </p:txBody>
      </p:sp>
      <p:sp>
        <p:nvSpPr>
          <p:cNvPr id="117890" name="Rectangle 130"/>
          <p:cNvSpPr>
            <a:spLocks noChangeArrowheads="1"/>
          </p:cNvSpPr>
          <p:nvPr/>
        </p:nvSpPr>
        <p:spPr bwMode="auto">
          <a:xfrm>
            <a:off x="4745038" y="1316038"/>
            <a:ext cx="114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7891" name="Rectangle 131"/>
          <p:cNvSpPr>
            <a:spLocks noChangeArrowheads="1"/>
          </p:cNvSpPr>
          <p:nvPr/>
        </p:nvSpPr>
        <p:spPr bwMode="auto">
          <a:xfrm>
            <a:off x="4749800" y="955675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-</a:t>
            </a:r>
          </a:p>
        </p:txBody>
      </p:sp>
      <p:sp>
        <p:nvSpPr>
          <p:cNvPr id="117892" name="Rectangle 132"/>
          <p:cNvSpPr>
            <a:spLocks noChangeArrowheads="1"/>
          </p:cNvSpPr>
          <p:nvPr/>
        </p:nvSpPr>
        <p:spPr bwMode="auto">
          <a:xfrm>
            <a:off x="7219950" y="3678238"/>
            <a:ext cx="114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7893" name="Rectangle 133"/>
          <p:cNvSpPr>
            <a:spLocks noChangeArrowheads="1"/>
          </p:cNvSpPr>
          <p:nvPr/>
        </p:nvSpPr>
        <p:spPr bwMode="auto">
          <a:xfrm>
            <a:off x="7223125" y="3316288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-</a:t>
            </a:r>
          </a:p>
        </p:txBody>
      </p:sp>
      <p:sp>
        <p:nvSpPr>
          <p:cNvPr id="117894" name="Rectangle 134"/>
          <p:cNvSpPr>
            <a:spLocks noChangeArrowheads="1"/>
          </p:cNvSpPr>
          <p:nvPr/>
        </p:nvSpPr>
        <p:spPr bwMode="auto">
          <a:xfrm>
            <a:off x="4749800" y="2765425"/>
            <a:ext cx="114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7895" name="Rectangle 135"/>
          <p:cNvSpPr>
            <a:spLocks noChangeArrowheads="1"/>
          </p:cNvSpPr>
          <p:nvPr/>
        </p:nvSpPr>
        <p:spPr bwMode="auto">
          <a:xfrm>
            <a:off x="4754563" y="2401888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-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7896" name="Rectangle 136"/>
          <p:cNvSpPr>
            <a:spLocks noChangeArrowheads="1"/>
          </p:cNvSpPr>
          <p:nvPr/>
        </p:nvSpPr>
        <p:spPr bwMode="auto">
          <a:xfrm>
            <a:off x="3252788" y="3400425"/>
            <a:ext cx="258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RL</a:t>
            </a:r>
            <a:endParaRPr lang="en-US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7897" name="Rectangle 137"/>
          <p:cNvSpPr>
            <a:spLocks noChangeArrowheads="1"/>
          </p:cNvSpPr>
          <p:nvPr/>
        </p:nvSpPr>
        <p:spPr bwMode="auto">
          <a:xfrm>
            <a:off x="5849938" y="2679700"/>
            <a:ext cx="1714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117898" name="Rectangle 138"/>
          <p:cNvSpPr>
            <a:spLocks noChangeArrowheads="1"/>
          </p:cNvSpPr>
          <p:nvPr/>
        </p:nvSpPr>
        <p:spPr bwMode="auto">
          <a:xfrm>
            <a:off x="3197225" y="3027363"/>
            <a:ext cx="2714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cm</a:t>
            </a:r>
          </a:p>
        </p:txBody>
      </p:sp>
      <p:sp>
        <p:nvSpPr>
          <p:cNvPr id="117899" name="Rectangle 139"/>
          <p:cNvSpPr>
            <a:spLocks noChangeArrowheads="1"/>
          </p:cNvSpPr>
          <p:nvPr/>
        </p:nvSpPr>
        <p:spPr bwMode="auto">
          <a:xfrm>
            <a:off x="5842000" y="957263"/>
            <a:ext cx="1714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17900" name="Line 140"/>
          <p:cNvSpPr>
            <a:spLocks noChangeShapeType="1"/>
          </p:cNvSpPr>
          <p:nvPr/>
        </p:nvSpPr>
        <p:spPr bwMode="auto">
          <a:xfrm>
            <a:off x="3775075" y="300038"/>
            <a:ext cx="1588" cy="52705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901" name="Rectangle 141"/>
          <p:cNvSpPr>
            <a:spLocks noChangeArrowheads="1"/>
          </p:cNvSpPr>
          <p:nvPr/>
        </p:nvSpPr>
        <p:spPr bwMode="auto">
          <a:xfrm>
            <a:off x="3840163" y="404813"/>
            <a:ext cx="127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117902" name="Rectangle 142"/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2803525" cy="4724400"/>
          </a:xfrm>
          <a:noFill/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1800" b="1"/>
              <a:t>Patient is not grounded</a:t>
            </a:r>
          </a:p>
          <a:p>
            <a:pPr>
              <a:lnSpc>
                <a:spcPct val="90000"/>
              </a:lnSpc>
            </a:pPr>
            <a:r>
              <a:rPr lang="en-US" sz="1800" b="1"/>
              <a:t>Common mode voltage is sensed by two averaging resistors (R</a:t>
            </a:r>
            <a:r>
              <a:rPr lang="en-US" sz="1800" b="1" baseline="-25000"/>
              <a:t>a</a:t>
            </a:r>
            <a:r>
              <a:rPr lang="en-US" sz="1800" b="1"/>
              <a:t>)</a:t>
            </a:r>
          </a:p>
          <a:p>
            <a:pPr>
              <a:lnSpc>
                <a:spcPct val="90000"/>
              </a:lnSpc>
            </a:pPr>
            <a:r>
              <a:rPr lang="en-US" sz="1800" b="1"/>
              <a:t>Resistor output is inverted, amplified, and fed-back to the right leg</a:t>
            </a:r>
          </a:p>
          <a:p>
            <a:pPr>
              <a:lnSpc>
                <a:spcPct val="90000"/>
              </a:lnSpc>
            </a:pPr>
            <a:r>
              <a:rPr lang="en-US" sz="1800" b="1"/>
              <a:t>Negative feedback drives the common mode to a low value</a:t>
            </a:r>
          </a:p>
          <a:p>
            <a:pPr>
              <a:lnSpc>
                <a:spcPct val="90000"/>
              </a:lnSpc>
            </a:pPr>
            <a:r>
              <a:rPr lang="en-US" sz="1800" b="1"/>
              <a:t>Body displacement current flows to the inverting OpAmp</a:t>
            </a:r>
          </a:p>
          <a:p>
            <a:pPr>
              <a:lnSpc>
                <a:spcPct val="90000"/>
              </a:lnSpc>
            </a:pPr>
            <a:r>
              <a:rPr lang="en-US" sz="1800" i="1"/>
              <a:t>Provides safety:</a:t>
            </a:r>
            <a:r>
              <a:rPr lang="en-US" sz="1800" b="1"/>
              <a:t> if the OpAmp saturates, an alarm sounds; R</a:t>
            </a:r>
            <a:r>
              <a:rPr lang="en-US" sz="1800" b="1" baseline="-25000"/>
              <a:t>o</a:t>
            </a:r>
            <a:r>
              <a:rPr lang="en-US" sz="1800" b="1"/>
              <a:t> limits current out of the feedback OpAmp.</a:t>
            </a:r>
          </a:p>
          <a:p>
            <a:pPr>
              <a:lnSpc>
                <a:spcPct val="90000"/>
              </a:lnSpc>
            </a:pPr>
            <a:endParaRPr lang="en-US" sz="1800" b="1"/>
          </a:p>
        </p:txBody>
      </p:sp>
      <p:sp>
        <p:nvSpPr>
          <p:cNvPr id="117903" name="Line 143"/>
          <p:cNvSpPr>
            <a:spLocks noChangeShapeType="1"/>
          </p:cNvSpPr>
          <p:nvPr/>
        </p:nvSpPr>
        <p:spPr bwMode="auto">
          <a:xfrm>
            <a:off x="6186488" y="827088"/>
            <a:ext cx="0" cy="2657475"/>
          </a:xfrm>
          <a:prstGeom prst="line">
            <a:avLst/>
          </a:prstGeom>
          <a:noFill/>
          <a:ln w="1905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904" name="Line 144"/>
          <p:cNvSpPr>
            <a:spLocks noChangeShapeType="1"/>
          </p:cNvSpPr>
          <p:nvPr/>
        </p:nvSpPr>
        <p:spPr bwMode="auto">
          <a:xfrm>
            <a:off x="4360863" y="846138"/>
            <a:ext cx="0" cy="2613025"/>
          </a:xfrm>
          <a:prstGeom prst="line">
            <a:avLst/>
          </a:prstGeom>
          <a:noFill/>
          <a:ln w="19050">
            <a:solidFill>
              <a:srgbClr val="FF020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905" name="Line 145"/>
          <p:cNvSpPr>
            <a:spLocks noChangeShapeType="1"/>
          </p:cNvSpPr>
          <p:nvPr/>
        </p:nvSpPr>
        <p:spPr bwMode="auto">
          <a:xfrm>
            <a:off x="4414838" y="3278188"/>
            <a:ext cx="1727200" cy="0"/>
          </a:xfrm>
          <a:prstGeom prst="line">
            <a:avLst/>
          </a:prstGeom>
          <a:noFill/>
          <a:ln w="28575">
            <a:solidFill>
              <a:srgbClr val="FF0206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906" name="Text Box 146"/>
          <p:cNvSpPr txBox="1">
            <a:spLocks noChangeArrowheads="1"/>
          </p:cNvSpPr>
          <p:nvPr/>
        </p:nvSpPr>
        <p:spPr bwMode="auto">
          <a:xfrm>
            <a:off x="4767263" y="3044825"/>
            <a:ext cx="987425" cy="942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400" b="1">
                <a:solidFill>
                  <a:srgbClr val="FF020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Common-mode gain is unity</a:t>
            </a:r>
          </a:p>
        </p:txBody>
      </p:sp>
      <p:sp>
        <p:nvSpPr>
          <p:cNvPr id="117907" name="Rectangle 147"/>
          <p:cNvSpPr>
            <a:spLocks noChangeArrowheads="1"/>
          </p:cNvSpPr>
          <p:nvPr/>
        </p:nvSpPr>
        <p:spPr bwMode="auto">
          <a:xfrm>
            <a:off x="3724275" y="2189163"/>
            <a:ext cx="2714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cm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6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1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Sürülmüş sağ ayak devresinin analizi</a:t>
            </a:r>
            <a:endParaRPr lang="en-US" sz="3600" dirty="0"/>
          </a:p>
        </p:txBody>
      </p:sp>
      <p:grpSp>
        <p:nvGrpSpPr>
          <p:cNvPr id="222212" name="Group 4"/>
          <p:cNvGrpSpPr>
            <a:grpSpLocks/>
          </p:cNvGrpSpPr>
          <p:nvPr/>
        </p:nvGrpSpPr>
        <p:grpSpPr bwMode="auto">
          <a:xfrm>
            <a:off x="250825" y="981075"/>
            <a:ext cx="8609013" cy="5827713"/>
            <a:chOff x="340" y="112"/>
            <a:chExt cx="5005" cy="3127"/>
          </a:xfrm>
        </p:grpSpPr>
        <p:sp>
          <p:nvSpPr>
            <p:cNvPr id="222213" name="Freeform 5"/>
            <p:cNvSpPr>
              <a:spLocks/>
            </p:cNvSpPr>
            <p:nvPr/>
          </p:nvSpPr>
          <p:spPr bwMode="auto">
            <a:xfrm>
              <a:off x="3196" y="1025"/>
              <a:ext cx="794" cy="838"/>
            </a:xfrm>
            <a:custGeom>
              <a:avLst/>
              <a:gdLst>
                <a:gd name="T0" fmla="*/ 794 w 794"/>
                <a:gd name="T1" fmla="*/ 419 h 838"/>
                <a:gd name="T2" fmla="*/ 794 w 794"/>
                <a:gd name="T3" fmla="*/ 419 h 838"/>
                <a:gd name="T4" fmla="*/ 0 w 794"/>
                <a:gd name="T5" fmla="*/ 0 h 838"/>
                <a:gd name="T6" fmla="*/ 0 w 794"/>
                <a:gd name="T7" fmla="*/ 838 h 838"/>
                <a:gd name="T8" fmla="*/ 794 w 794"/>
                <a:gd name="T9" fmla="*/ 419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4" h="838">
                  <a:moveTo>
                    <a:pt x="794" y="419"/>
                  </a:moveTo>
                  <a:lnTo>
                    <a:pt x="794" y="419"/>
                  </a:lnTo>
                  <a:lnTo>
                    <a:pt x="0" y="0"/>
                  </a:lnTo>
                  <a:lnTo>
                    <a:pt x="0" y="838"/>
                  </a:lnTo>
                  <a:lnTo>
                    <a:pt x="794" y="419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14" name="Freeform 6"/>
            <p:cNvSpPr>
              <a:spLocks/>
            </p:cNvSpPr>
            <p:nvPr/>
          </p:nvSpPr>
          <p:spPr bwMode="auto">
            <a:xfrm>
              <a:off x="2978" y="400"/>
              <a:ext cx="218" cy="843"/>
            </a:xfrm>
            <a:custGeom>
              <a:avLst/>
              <a:gdLst>
                <a:gd name="T0" fmla="*/ 218 w 218"/>
                <a:gd name="T1" fmla="*/ 843 h 843"/>
                <a:gd name="T2" fmla="*/ 0 w 218"/>
                <a:gd name="T3" fmla="*/ 843 h 843"/>
                <a:gd name="T4" fmla="*/ 0 w 218"/>
                <a:gd name="T5" fmla="*/ 0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" h="843">
                  <a:moveTo>
                    <a:pt x="218" y="843"/>
                  </a:moveTo>
                  <a:lnTo>
                    <a:pt x="0" y="843"/>
                  </a:lnTo>
                  <a:lnTo>
                    <a:pt x="0" y="0"/>
                  </a:lnTo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15" name="Freeform 7"/>
            <p:cNvSpPr>
              <a:spLocks/>
            </p:cNvSpPr>
            <p:nvPr/>
          </p:nvSpPr>
          <p:spPr bwMode="auto">
            <a:xfrm>
              <a:off x="2978" y="1645"/>
              <a:ext cx="218" cy="408"/>
            </a:xfrm>
            <a:custGeom>
              <a:avLst/>
              <a:gdLst>
                <a:gd name="T0" fmla="*/ 218 w 218"/>
                <a:gd name="T1" fmla="*/ 0 h 408"/>
                <a:gd name="T2" fmla="*/ 0 w 218"/>
                <a:gd name="T3" fmla="*/ 0 h 408"/>
                <a:gd name="T4" fmla="*/ 0 w 218"/>
                <a:gd name="T5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" h="408">
                  <a:moveTo>
                    <a:pt x="218" y="0"/>
                  </a:moveTo>
                  <a:lnTo>
                    <a:pt x="0" y="0"/>
                  </a:lnTo>
                  <a:lnTo>
                    <a:pt x="0" y="408"/>
                  </a:lnTo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16" name="Line 8"/>
            <p:cNvSpPr>
              <a:spLocks noChangeShapeType="1"/>
            </p:cNvSpPr>
            <p:nvPr/>
          </p:nvSpPr>
          <p:spPr bwMode="auto">
            <a:xfrm flipH="1">
              <a:off x="2032" y="2053"/>
              <a:ext cx="261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17" name="Line 9"/>
            <p:cNvSpPr>
              <a:spLocks noChangeShapeType="1"/>
            </p:cNvSpPr>
            <p:nvPr/>
          </p:nvSpPr>
          <p:spPr bwMode="auto">
            <a:xfrm flipH="1">
              <a:off x="2081" y="2118"/>
              <a:ext cx="163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18" name="Line 10"/>
            <p:cNvSpPr>
              <a:spLocks noChangeShapeType="1"/>
            </p:cNvSpPr>
            <p:nvPr/>
          </p:nvSpPr>
          <p:spPr bwMode="auto">
            <a:xfrm flipH="1">
              <a:off x="2114" y="2184"/>
              <a:ext cx="98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19" name="Line 11"/>
            <p:cNvSpPr>
              <a:spLocks noChangeShapeType="1"/>
            </p:cNvSpPr>
            <p:nvPr/>
          </p:nvSpPr>
          <p:spPr bwMode="auto">
            <a:xfrm flipH="1">
              <a:off x="2848" y="2053"/>
              <a:ext cx="261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0" name="Line 12"/>
            <p:cNvSpPr>
              <a:spLocks noChangeShapeType="1"/>
            </p:cNvSpPr>
            <p:nvPr/>
          </p:nvSpPr>
          <p:spPr bwMode="auto">
            <a:xfrm flipH="1">
              <a:off x="2897" y="2118"/>
              <a:ext cx="163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1" name="Line 13"/>
            <p:cNvSpPr>
              <a:spLocks noChangeShapeType="1"/>
            </p:cNvSpPr>
            <p:nvPr/>
          </p:nvSpPr>
          <p:spPr bwMode="auto">
            <a:xfrm flipH="1">
              <a:off x="2929" y="2184"/>
              <a:ext cx="98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2" name="Freeform 14"/>
            <p:cNvSpPr>
              <a:spLocks/>
            </p:cNvSpPr>
            <p:nvPr/>
          </p:nvSpPr>
          <p:spPr bwMode="auto">
            <a:xfrm>
              <a:off x="3990" y="1390"/>
              <a:ext cx="1077" cy="108"/>
            </a:xfrm>
            <a:custGeom>
              <a:avLst/>
              <a:gdLst>
                <a:gd name="T0" fmla="*/ 0 w 1077"/>
                <a:gd name="T1" fmla="*/ 54 h 108"/>
                <a:gd name="T2" fmla="*/ 386 w 1077"/>
                <a:gd name="T3" fmla="*/ 54 h 108"/>
                <a:gd name="T4" fmla="*/ 413 w 1077"/>
                <a:gd name="T5" fmla="*/ 0 h 108"/>
                <a:gd name="T6" fmla="*/ 468 w 1077"/>
                <a:gd name="T7" fmla="*/ 108 h 108"/>
                <a:gd name="T8" fmla="*/ 522 w 1077"/>
                <a:gd name="T9" fmla="*/ 0 h 108"/>
                <a:gd name="T10" fmla="*/ 571 w 1077"/>
                <a:gd name="T11" fmla="*/ 108 h 108"/>
                <a:gd name="T12" fmla="*/ 626 w 1077"/>
                <a:gd name="T13" fmla="*/ 0 h 108"/>
                <a:gd name="T14" fmla="*/ 675 w 1077"/>
                <a:gd name="T15" fmla="*/ 108 h 108"/>
                <a:gd name="T16" fmla="*/ 702 w 1077"/>
                <a:gd name="T17" fmla="*/ 54 h 108"/>
                <a:gd name="T18" fmla="*/ 1077 w 1077"/>
                <a:gd name="T19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77" h="108">
                  <a:moveTo>
                    <a:pt x="0" y="54"/>
                  </a:moveTo>
                  <a:lnTo>
                    <a:pt x="386" y="54"/>
                  </a:lnTo>
                  <a:lnTo>
                    <a:pt x="413" y="0"/>
                  </a:lnTo>
                  <a:lnTo>
                    <a:pt x="468" y="108"/>
                  </a:lnTo>
                  <a:lnTo>
                    <a:pt x="522" y="0"/>
                  </a:lnTo>
                  <a:lnTo>
                    <a:pt x="571" y="108"/>
                  </a:lnTo>
                  <a:lnTo>
                    <a:pt x="626" y="0"/>
                  </a:lnTo>
                  <a:lnTo>
                    <a:pt x="675" y="108"/>
                  </a:lnTo>
                  <a:lnTo>
                    <a:pt x="702" y="54"/>
                  </a:lnTo>
                  <a:lnTo>
                    <a:pt x="1077" y="54"/>
                  </a:lnTo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3" name="Freeform 15"/>
            <p:cNvSpPr>
              <a:spLocks/>
            </p:cNvSpPr>
            <p:nvPr/>
          </p:nvSpPr>
          <p:spPr bwMode="auto">
            <a:xfrm>
              <a:off x="716" y="345"/>
              <a:ext cx="4351" cy="2600"/>
            </a:xfrm>
            <a:custGeom>
              <a:avLst/>
              <a:gdLst>
                <a:gd name="T0" fmla="*/ 0 w 4351"/>
                <a:gd name="T1" fmla="*/ 832 h 2600"/>
                <a:gd name="T2" fmla="*/ 0 w 4351"/>
                <a:gd name="T3" fmla="*/ 2546 h 2600"/>
                <a:gd name="T4" fmla="*/ 2219 w 4351"/>
                <a:gd name="T5" fmla="*/ 2546 h 2600"/>
                <a:gd name="T6" fmla="*/ 2246 w 4351"/>
                <a:gd name="T7" fmla="*/ 2491 h 2600"/>
                <a:gd name="T8" fmla="*/ 2295 w 4351"/>
                <a:gd name="T9" fmla="*/ 2600 h 2600"/>
                <a:gd name="T10" fmla="*/ 2349 w 4351"/>
                <a:gd name="T11" fmla="*/ 2491 h 2600"/>
                <a:gd name="T12" fmla="*/ 2404 w 4351"/>
                <a:gd name="T13" fmla="*/ 2600 h 2600"/>
                <a:gd name="T14" fmla="*/ 2453 w 4351"/>
                <a:gd name="T15" fmla="*/ 2491 h 2600"/>
                <a:gd name="T16" fmla="*/ 2507 w 4351"/>
                <a:gd name="T17" fmla="*/ 2600 h 2600"/>
                <a:gd name="T18" fmla="*/ 2534 w 4351"/>
                <a:gd name="T19" fmla="*/ 2546 h 2600"/>
                <a:gd name="T20" fmla="*/ 4351 w 4351"/>
                <a:gd name="T21" fmla="*/ 2546 h 2600"/>
                <a:gd name="T22" fmla="*/ 4351 w 4351"/>
                <a:gd name="T23" fmla="*/ 55 h 2600"/>
                <a:gd name="T24" fmla="*/ 3410 w 4351"/>
                <a:gd name="T25" fmla="*/ 55 h 2600"/>
                <a:gd name="T26" fmla="*/ 3383 w 4351"/>
                <a:gd name="T27" fmla="*/ 109 h 2600"/>
                <a:gd name="T28" fmla="*/ 3328 w 4351"/>
                <a:gd name="T29" fmla="*/ 0 h 2600"/>
                <a:gd name="T30" fmla="*/ 3280 w 4351"/>
                <a:gd name="T31" fmla="*/ 109 h 2600"/>
                <a:gd name="T32" fmla="*/ 3225 w 4351"/>
                <a:gd name="T33" fmla="*/ 0 h 2600"/>
                <a:gd name="T34" fmla="*/ 3176 w 4351"/>
                <a:gd name="T35" fmla="*/ 109 h 2600"/>
                <a:gd name="T36" fmla="*/ 3122 w 4351"/>
                <a:gd name="T37" fmla="*/ 0 h 2600"/>
                <a:gd name="T38" fmla="*/ 3095 w 4351"/>
                <a:gd name="T39" fmla="*/ 55 h 2600"/>
                <a:gd name="T40" fmla="*/ 2001 w 4351"/>
                <a:gd name="T41" fmla="*/ 55 h 2600"/>
                <a:gd name="T42" fmla="*/ 1974 w 4351"/>
                <a:gd name="T43" fmla="*/ 109 h 2600"/>
                <a:gd name="T44" fmla="*/ 1920 w 4351"/>
                <a:gd name="T45" fmla="*/ 0 h 2600"/>
                <a:gd name="T46" fmla="*/ 1871 w 4351"/>
                <a:gd name="T47" fmla="*/ 109 h 2600"/>
                <a:gd name="T48" fmla="*/ 1816 w 4351"/>
                <a:gd name="T49" fmla="*/ 0 h 2600"/>
                <a:gd name="T50" fmla="*/ 1767 w 4351"/>
                <a:gd name="T51" fmla="*/ 109 h 2600"/>
                <a:gd name="T52" fmla="*/ 1713 w 4351"/>
                <a:gd name="T53" fmla="*/ 0 h 2600"/>
                <a:gd name="T54" fmla="*/ 1686 w 4351"/>
                <a:gd name="T55" fmla="*/ 55 h 2600"/>
                <a:gd name="T56" fmla="*/ 1447 w 4351"/>
                <a:gd name="T57" fmla="*/ 55 h 2600"/>
                <a:gd name="T58" fmla="*/ 1447 w 4351"/>
                <a:gd name="T59" fmla="*/ 1708 h 2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51" h="2600">
                  <a:moveTo>
                    <a:pt x="0" y="832"/>
                  </a:moveTo>
                  <a:lnTo>
                    <a:pt x="0" y="2546"/>
                  </a:lnTo>
                  <a:lnTo>
                    <a:pt x="2219" y="2546"/>
                  </a:lnTo>
                  <a:lnTo>
                    <a:pt x="2246" y="2491"/>
                  </a:lnTo>
                  <a:lnTo>
                    <a:pt x="2295" y="2600"/>
                  </a:lnTo>
                  <a:lnTo>
                    <a:pt x="2349" y="2491"/>
                  </a:lnTo>
                  <a:lnTo>
                    <a:pt x="2404" y="2600"/>
                  </a:lnTo>
                  <a:lnTo>
                    <a:pt x="2453" y="2491"/>
                  </a:lnTo>
                  <a:lnTo>
                    <a:pt x="2507" y="2600"/>
                  </a:lnTo>
                  <a:lnTo>
                    <a:pt x="2534" y="2546"/>
                  </a:lnTo>
                  <a:lnTo>
                    <a:pt x="4351" y="2546"/>
                  </a:lnTo>
                  <a:lnTo>
                    <a:pt x="4351" y="55"/>
                  </a:lnTo>
                  <a:lnTo>
                    <a:pt x="3410" y="55"/>
                  </a:lnTo>
                  <a:lnTo>
                    <a:pt x="3383" y="109"/>
                  </a:lnTo>
                  <a:lnTo>
                    <a:pt x="3328" y="0"/>
                  </a:lnTo>
                  <a:lnTo>
                    <a:pt x="3280" y="109"/>
                  </a:lnTo>
                  <a:lnTo>
                    <a:pt x="3225" y="0"/>
                  </a:lnTo>
                  <a:lnTo>
                    <a:pt x="3176" y="109"/>
                  </a:lnTo>
                  <a:lnTo>
                    <a:pt x="3122" y="0"/>
                  </a:lnTo>
                  <a:lnTo>
                    <a:pt x="3095" y="55"/>
                  </a:lnTo>
                  <a:lnTo>
                    <a:pt x="2001" y="55"/>
                  </a:lnTo>
                  <a:lnTo>
                    <a:pt x="1974" y="109"/>
                  </a:lnTo>
                  <a:lnTo>
                    <a:pt x="1920" y="0"/>
                  </a:lnTo>
                  <a:lnTo>
                    <a:pt x="1871" y="109"/>
                  </a:lnTo>
                  <a:lnTo>
                    <a:pt x="1816" y="0"/>
                  </a:lnTo>
                  <a:lnTo>
                    <a:pt x="1767" y="109"/>
                  </a:lnTo>
                  <a:lnTo>
                    <a:pt x="1713" y="0"/>
                  </a:lnTo>
                  <a:lnTo>
                    <a:pt x="1686" y="55"/>
                  </a:lnTo>
                  <a:lnTo>
                    <a:pt x="1447" y="55"/>
                  </a:lnTo>
                  <a:lnTo>
                    <a:pt x="1447" y="1708"/>
                  </a:lnTo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4" name="Line 16"/>
            <p:cNvSpPr>
              <a:spLocks noChangeShapeType="1"/>
            </p:cNvSpPr>
            <p:nvPr/>
          </p:nvSpPr>
          <p:spPr bwMode="auto">
            <a:xfrm>
              <a:off x="716" y="411"/>
              <a:ext cx="1" cy="5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5" name="Line 17"/>
            <p:cNvSpPr>
              <a:spLocks noChangeShapeType="1"/>
            </p:cNvSpPr>
            <p:nvPr/>
          </p:nvSpPr>
          <p:spPr bwMode="auto">
            <a:xfrm>
              <a:off x="3876" y="574"/>
              <a:ext cx="25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6" name="Freeform 18"/>
            <p:cNvSpPr>
              <a:spLocks/>
            </p:cNvSpPr>
            <p:nvPr/>
          </p:nvSpPr>
          <p:spPr bwMode="auto">
            <a:xfrm>
              <a:off x="3794" y="541"/>
              <a:ext cx="98" cy="60"/>
            </a:xfrm>
            <a:custGeom>
              <a:avLst/>
              <a:gdLst>
                <a:gd name="T0" fmla="*/ 87 w 98"/>
                <a:gd name="T1" fmla="*/ 33 h 60"/>
                <a:gd name="T2" fmla="*/ 87 w 98"/>
                <a:gd name="T3" fmla="*/ 33 h 60"/>
                <a:gd name="T4" fmla="*/ 87 w 98"/>
                <a:gd name="T5" fmla="*/ 44 h 60"/>
                <a:gd name="T6" fmla="*/ 98 w 98"/>
                <a:gd name="T7" fmla="*/ 60 h 60"/>
                <a:gd name="T8" fmla="*/ 98 w 98"/>
                <a:gd name="T9" fmla="*/ 60 h 60"/>
                <a:gd name="T10" fmla="*/ 49 w 98"/>
                <a:gd name="T11" fmla="*/ 44 h 60"/>
                <a:gd name="T12" fmla="*/ 0 w 98"/>
                <a:gd name="T13" fmla="*/ 33 h 60"/>
                <a:gd name="T14" fmla="*/ 0 w 98"/>
                <a:gd name="T15" fmla="*/ 33 h 60"/>
                <a:gd name="T16" fmla="*/ 49 w 98"/>
                <a:gd name="T17" fmla="*/ 16 h 60"/>
                <a:gd name="T18" fmla="*/ 93 w 98"/>
                <a:gd name="T19" fmla="*/ 0 h 60"/>
                <a:gd name="T20" fmla="*/ 93 w 98"/>
                <a:gd name="T21" fmla="*/ 0 h 60"/>
                <a:gd name="T22" fmla="*/ 87 w 98"/>
                <a:gd name="T23" fmla="*/ 22 h 60"/>
                <a:gd name="T24" fmla="*/ 87 w 98"/>
                <a:gd name="T25" fmla="*/ 33 h 60"/>
                <a:gd name="T26" fmla="*/ 87 w 98"/>
                <a:gd name="T2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8" h="60">
                  <a:moveTo>
                    <a:pt x="87" y="33"/>
                  </a:moveTo>
                  <a:lnTo>
                    <a:pt x="87" y="33"/>
                  </a:lnTo>
                  <a:lnTo>
                    <a:pt x="87" y="44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49" y="4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9" y="16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87" y="22"/>
                  </a:lnTo>
                  <a:lnTo>
                    <a:pt x="87" y="33"/>
                  </a:lnTo>
                  <a:lnTo>
                    <a:pt x="87" y="33"/>
                  </a:lnTo>
                  <a:close/>
                </a:path>
              </a:pathLst>
            </a:custGeom>
            <a:solidFill>
              <a:srgbClr val="000000"/>
            </a:solidFill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27" name="Line 19"/>
            <p:cNvSpPr>
              <a:spLocks noChangeShapeType="1"/>
            </p:cNvSpPr>
            <p:nvPr/>
          </p:nvSpPr>
          <p:spPr bwMode="auto">
            <a:xfrm flipH="1">
              <a:off x="2391" y="574"/>
              <a:ext cx="25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28" name="Freeform 20"/>
            <p:cNvSpPr>
              <a:spLocks/>
            </p:cNvSpPr>
            <p:nvPr/>
          </p:nvSpPr>
          <p:spPr bwMode="auto">
            <a:xfrm>
              <a:off x="2625" y="541"/>
              <a:ext cx="98" cy="60"/>
            </a:xfrm>
            <a:custGeom>
              <a:avLst/>
              <a:gdLst>
                <a:gd name="T0" fmla="*/ 5 w 98"/>
                <a:gd name="T1" fmla="*/ 33 h 60"/>
                <a:gd name="T2" fmla="*/ 5 w 98"/>
                <a:gd name="T3" fmla="*/ 33 h 60"/>
                <a:gd name="T4" fmla="*/ 5 w 98"/>
                <a:gd name="T5" fmla="*/ 44 h 60"/>
                <a:gd name="T6" fmla="*/ 0 w 98"/>
                <a:gd name="T7" fmla="*/ 60 h 60"/>
                <a:gd name="T8" fmla="*/ 0 w 98"/>
                <a:gd name="T9" fmla="*/ 60 h 60"/>
                <a:gd name="T10" fmla="*/ 43 w 98"/>
                <a:gd name="T11" fmla="*/ 44 h 60"/>
                <a:gd name="T12" fmla="*/ 98 w 98"/>
                <a:gd name="T13" fmla="*/ 33 h 60"/>
                <a:gd name="T14" fmla="*/ 98 w 98"/>
                <a:gd name="T15" fmla="*/ 33 h 60"/>
                <a:gd name="T16" fmla="*/ 49 w 98"/>
                <a:gd name="T17" fmla="*/ 16 h 60"/>
                <a:gd name="T18" fmla="*/ 0 w 98"/>
                <a:gd name="T19" fmla="*/ 0 h 60"/>
                <a:gd name="T20" fmla="*/ 0 w 98"/>
                <a:gd name="T21" fmla="*/ 0 h 60"/>
                <a:gd name="T22" fmla="*/ 5 w 98"/>
                <a:gd name="T23" fmla="*/ 22 h 60"/>
                <a:gd name="T24" fmla="*/ 5 w 98"/>
                <a:gd name="T25" fmla="*/ 33 h 60"/>
                <a:gd name="T26" fmla="*/ 5 w 98"/>
                <a:gd name="T2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8" h="60">
                  <a:moveTo>
                    <a:pt x="5" y="33"/>
                  </a:moveTo>
                  <a:lnTo>
                    <a:pt x="5" y="33"/>
                  </a:lnTo>
                  <a:lnTo>
                    <a:pt x="5" y="44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43" y="44"/>
                  </a:lnTo>
                  <a:lnTo>
                    <a:pt x="98" y="33"/>
                  </a:lnTo>
                  <a:lnTo>
                    <a:pt x="98" y="33"/>
                  </a:lnTo>
                  <a:lnTo>
                    <a:pt x="49" y="16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22"/>
                  </a:lnTo>
                  <a:lnTo>
                    <a:pt x="5" y="33"/>
                  </a:lnTo>
                  <a:lnTo>
                    <a:pt x="5" y="33"/>
                  </a:lnTo>
                  <a:close/>
                </a:path>
              </a:pathLst>
            </a:custGeom>
            <a:solidFill>
              <a:srgbClr val="000000"/>
            </a:solidFill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29" name="Line 21"/>
            <p:cNvSpPr>
              <a:spLocks noChangeShapeType="1"/>
            </p:cNvSpPr>
            <p:nvPr/>
          </p:nvSpPr>
          <p:spPr bwMode="auto">
            <a:xfrm flipH="1">
              <a:off x="2919" y="3054"/>
              <a:ext cx="25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30" name="Freeform 22"/>
            <p:cNvSpPr>
              <a:spLocks/>
            </p:cNvSpPr>
            <p:nvPr/>
          </p:nvSpPr>
          <p:spPr bwMode="auto">
            <a:xfrm>
              <a:off x="3152" y="3027"/>
              <a:ext cx="98" cy="54"/>
            </a:xfrm>
            <a:custGeom>
              <a:avLst/>
              <a:gdLst>
                <a:gd name="T0" fmla="*/ 11 w 98"/>
                <a:gd name="T1" fmla="*/ 27 h 54"/>
                <a:gd name="T2" fmla="*/ 11 w 98"/>
                <a:gd name="T3" fmla="*/ 27 h 54"/>
                <a:gd name="T4" fmla="*/ 6 w 98"/>
                <a:gd name="T5" fmla="*/ 43 h 54"/>
                <a:gd name="T6" fmla="*/ 0 w 98"/>
                <a:gd name="T7" fmla="*/ 54 h 54"/>
                <a:gd name="T8" fmla="*/ 0 w 98"/>
                <a:gd name="T9" fmla="*/ 54 h 54"/>
                <a:gd name="T10" fmla="*/ 49 w 98"/>
                <a:gd name="T11" fmla="*/ 38 h 54"/>
                <a:gd name="T12" fmla="*/ 98 w 98"/>
                <a:gd name="T13" fmla="*/ 27 h 54"/>
                <a:gd name="T14" fmla="*/ 98 w 98"/>
                <a:gd name="T15" fmla="*/ 27 h 54"/>
                <a:gd name="T16" fmla="*/ 49 w 98"/>
                <a:gd name="T17" fmla="*/ 16 h 54"/>
                <a:gd name="T18" fmla="*/ 0 w 98"/>
                <a:gd name="T19" fmla="*/ 0 h 54"/>
                <a:gd name="T20" fmla="*/ 0 w 98"/>
                <a:gd name="T21" fmla="*/ 0 h 54"/>
                <a:gd name="T22" fmla="*/ 6 w 98"/>
                <a:gd name="T23" fmla="*/ 16 h 54"/>
                <a:gd name="T24" fmla="*/ 11 w 98"/>
                <a:gd name="T25" fmla="*/ 27 h 54"/>
                <a:gd name="T26" fmla="*/ 11 w 98"/>
                <a:gd name="T27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8" h="54">
                  <a:moveTo>
                    <a:pt x="11" y="27"/>
                  </a:moveTo>
                  <a:lnTo>
                    <a:pt x="11" y="27"/>
                  </a:lnTo>
                  <a:lnTo>
                    <a:pt x="6" y="43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49" y="38"/>
                  </a:lnTo>
                  <a:lnTo>
                    <a:pt x="98" y="27"/>
                  </a:lnTo>
                  <a:lnTo>
                    <a:pt x="98" y="27"/>
                  </a:lnTo>
                  <a:lnTo>
                    <a:pt x="49" y="16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16"/>
                  </a:lnTo>
                  <a:lnTo>
                    <a:pt x="11" y="27"/>
                  </a:lnTo>
                  <a:lnTo>
                    <a:pt x="11" y="27"/>
                  </a:lnTo>
                  <a:close/>
                </a:path>
              </a:pathLst>
            </a:custGeom>
            <a:solidFill>
              <a:srgbClr val="000000"/>
            </a:solidFill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31" name="Freeform 23"/>
            <p:cNvSpPr>
              <a:spLocks/>
            </p:cNvSpPr>
            <p:nvPr/>
          </p:nvSpPr>
          <p:spPr bwMode="auto">
            <a:xfrm>
              <a:off x="689" y="922"/>
              <a:ext cx="54" cy="98"/>
            </a:xfrm>
            <a:custGeom>
              <a:avLst/>
              <a:gdLst>
                <a:gd name="T0" fmla="*/ 27 w 54"/>
                <a:gd name="T1" fmla="*/ 11 h 98"/>
                <a:gd name="T2" fmla="*/ 27 w 54"/>
                <a:gd name="T3" fmla="*/ 11 h 98"/>
                <a:gd name="T4" fmla="*/ 43 w 54"/>
                <a:gd name="T5" fmla="*/ 11 h 98"/>
                <a:gd name="T6" fmla="*/ 54 w 54"/>
                <a:gd name="T7" fmla="*/ 0 h 98"/>
                <a:gd name="T8" fmla="*/ 54 w 54"/>
                <a:gd name="T9" fmla="*/ 0 h 98"/>
                <a:gd name="T10" fmla="*/ 38 w 54"/>
                <a:gd name="T11" fmla="*/ 49 h 98"/>
                <a:gd name="T12" fmla="*/ 27 w 54"/>
                <a:gd name="T13" fmla="*/ 98 h 98"/>
                <a:gd name="T14" fmla="*/ 27 w 54"/>
                <a:gd name="T15" fmla="*/ 98 h 98"/>
                <a:gd name="T16" fmla="*/ 16 w 54"/>
                <a:gd name="T17" fmla="*/ 49 h 98"/>
                <a:gd name="T18" fmla="*/ 0 w 54"/>
                <a:gd name="T19" fmla="*/ 5 h 98"/>
                <a:gd name="T20" fmla="*/ 0 w 54"/>
                <a:gd name="T21" fmla="*/ 5 h 98"/>
                <a:gd name="T22" fmla="*/ 16 w 54"/>
                <a:gd name="T23" fmla="*/ 11 h 98"/>
                <a:gd name="T24" fmla="*/ 27 w 54"/>
                <a:gd name="T25" fmla="*/ 11 h 98"/>
                <a:gd name="T26" fmla="*/ 27 w 54"/>
                <a:gd name="T27" fmla="*/ 1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" h="98">
                  <a:moveTo>
                    <a:pt x="27" y="11"/>
                  </a:moveTo>
                  <a:lnTo>
                    <a:pt x="27" y="11"/>
                  </a:lnTo>
                  <a:lnTo>
                    <a:pt x="43" y="1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38" y="49"/>
                  </a:lnTo>
                  <a:lnTo>
                    <a:pt x="27" y="98"/>
                  </a:lnTo>
                  <a:lnTo>
                    <a:pt x="27" y="98"/>
                  </a:lnTo>
                  <a:lnTo>
                    <a:pt x="16" y="49"/>
                  </a:lnTo>
                  <a:lnTo>
                    <a:pt x="0" y="5"/>
                  </a:lnTo>
                  <a:lnTo>
                    <a:pt x="0" y="5"/>
                  </a:lnTo>
                  <a:lnTo>
                    <a:pt x="16" y="11"/>
                  </a:lnTo>
                  <a:lnTo>
                    <a:pt x="27" y="11"/>
                  </a:lnTo>
                  <a:lnTo>
                    <a:pt x="27" y="11"/>
                  </a:lnTo>
                  <a:close/>
                </a:path>
              </a:pathLst>
            </a:custGeom>
            <a:solidFill>
              <a:srgbClr val="000000"/>
            </a:solidFill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32" name="Freeform 24"/>
            <p:cNvSpPr>
              <a:spLocks/>
            </p:cNvSpPr>
            <p:nvPr/>
          </p:nvSpPr>
          <p:spPr bwMode="auto">
            <a:xfrm>
              <a:off x="678" y="1139"/>
              <a:ext cx="76" cy="77"/>
            </a:xfrm>
            <a:custGeom>
              <a:avLst/>
              <a:gdLst>
                <a:gd name="T0" fmla="*/ 38 w 76"/>
                <a:gd name="T1" fmla="*/ 77 h 77"/>
                <a:gd name="T2" fmla="*/ 38 w 76"/>
                <a:gd name="T3" fmla="*/ 77 h 77"/>
                <a:gd name="T4" fmla="*/ 54 w 76"/>
                <a:gd name="T5" fmla="*/ 77 h 77"/>
                <a:gd name="T6" fmla="*/ 65 w 76"/>
                <a:gd name="T7" fmla="*/ 66 h 77"/>
                <a:gd name="T8" fmla="*/ 76 w 76"/>
                <a:gd name="T9" fmla="*/ 55 h 77"/>
                <a:gd name="T10" fmla="*/ 76 w 76"/>
                <a:gd name="T11" fmla="*/ 38 h 77"/>
                <a:gd name="T12" fmla="*/ 76 w 76"/>
                <a:gd name="T13" fmla="*/ 38 h 77"/>
                <a:gd name="T14" fmla="*/ 76 w 76"/>
                <a:gd name="T15" fmla="*/ 28 h 77"/>
                <a:gd name="T16" fmla="*/ 65 w 76"/>
                <a:gd name="T17" fmla="*/ 17 h 77"/>
                <a:gd name="T18" fmla="*/ 54 w 76"/>
                <a:gd name="T19" fmla="*/ 6 h 77"/>
                <a:gd name="T20" fmla="*/ 38 w 76"/>
                <a:gd name="T21" fmla="*/ 0 h 77"/>
                <a:gd name="T22" fmla="*/ 38 w 76"/>
                <a:gd name="T23" fmla="*/ 0 h 77"/>
                <a:gd name="T24" fmla="*/ 21 w 76"/>
                <a:gd name="T25" fmla="*/ 6 h 77"/>
                <a:gd name="T26" fmla="*/ 11 w 76"/>
                <a:gd name="T27" fmla="*/ 17 h 77"/>
                <a:gd name="T28" fmla="*/ 5 w 76"/>
                <a:gd name="T29" fmla="*/ 28 h 77"/>
                <a:gd name="T30" fmla="*/ 0 w 76"/>
                <a:gd name="T31" fmla="*/ 38 h 77"/>
                <a:gd name="T32" fmla="*/ 0 w 76"/>
                <a:gd name="T33" fmla="*/ 38 h 77"/>
                <a:gd name="T34" fmla="*/ 5 w 76"/>
                <a:gd name="T35" fmla="*/ 55 h 77"/>
                <a:gd name="T36" fmla="*/ 11 w 76"/>
                <a:gd name="T37" fmla="*/ 66 h 77"/>
                <a:gd name="T38" fmla="*/ 21 w 76"/>
                <a:gd name="T39" fmla="*/ 77 h 77"/>
                <a:gd name="T40" fmla="*/ 38 w 76"/>
                <a:gd name="T41" fmla="*/ 77 h 77"/>
                <a:gd name="T42" fmla="*/ 38 w 76"/>
                <a:gd name="T4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6" h="77">
                  <a:moveTo>
                    <a:pt x="38" y="77"/>
                  </a:moveTo>
                  <a:lnTo>
                    <a:pt x="38" y="77"/>
                  </a:lnTo>
                  <a:lnTo>
                    <a:pt x="54" y="77"/>
                  </a:lnTo>
                  <a:lnTo>
                    <a:pt x="65" y="66"/>
                  </a:lnTo>
                  <a:lnTo>
                    <a:pt x="76" y="55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28"/>
                  </a:lnTo>
                  <a:lnTo>
                    <a:pt x="65" y="17"/>
                  </a:lnTo>
                  <a:lnTo>
                    <a:pt x="54" y="6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21" y="6"/>
                  </a:lnTo>
                  <a:lnTo>
                    <a:pt x="11" y="17"/>
                  </a:lnTo>
                  <a:lnTo>
                    <a:pt x="5" y="2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5" y="55"/>
                  </a:lnTo>
                  <a:lnTo>
                    <a:pt x="11" y="66"/>
                  </a:lnTo>
                  <a:lnTo>
                    <a:pt x="21" y="77"/>
                  </a:lnTo>
                  <a:lnTo>
                    <a:pt x="38" y="77"/>
                  </a:lnTo>
                  <a:lnTo>
                    <a:pt x="38" y="77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33" name="Line 25"/>
            <p:cNvSpPr>
              <a:spLocks noChangeShapeType="1"/>
            </p:cNvSpPr>
            <p:nvPr/>
          </p:nvSpPr>
          <p:spPr bwMode="auto">
            <a:xfrm>
              <a:off x="716" y="1177"/>
              <a:ext cx="1" cy="1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34" name="Line 26"/>
            <p:cNvSpPr>
              <a:spLocks noChangeShapeType="1"/>
            </p:cNvSpPr>
            <p:nvPr/>
          </p:nvSpPr>
          <p:spPr bwMode="auto">
            <a:xfrm>
              <a:off x="716" y="1177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235" name="Rectangle 27"/>
            <p:cNvSpPr>
              <a:spLocks noChangeArrowheads="1"/>
            </p:cNvSpPr>
            <p:nvPr/>
          </p:nvSpPr>
          <p:spPr bwMode="auto">
            <a:xfrm>
              <a:off x="3272" y="1548"/>
              <a:ext cx="75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>
                  <a:solidFill>
                    <a:srgbClr val="000000"/>
                  </a:solidFill>
                </a:rPr>
                <a:t>+</a:t>
              </a:r>
              <a:endParaRPr lang="en-US" sz="1800"/>
            </a:p>
          </p:txBody>
        </p:sp>
        <p:sp>
          <p:nvSpPr>
            <p:cNvPr id="222236" name="Rectangle 28"/>
            <p:cNvSpPr>
              <a:spLocks noChangeArrowheads="1"/>
            </p:cNvSpPr>
            <p:nvPr/>
          </p:nvSpPr>
          <p:spPr bwMode="auto">
            <a:xfrm>
              <a:off x="2233" y="933"/>
              <a:ext cx="75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>
                  <a:solidFill>
                    <a:srgbClr val="000000"/>
                  </a:solidFill>
                </a:rPr>
                <a:t>+</a:t>
              </a:r>
              <a:endParaRPr lang="en-US" sz="1800"/>
            </a:p>
          </p:txBody>
        </p:sp>
        <p:sp>
          <p:nvSpPr>
            <p:cNvPr id="222237" name="Rectangle 29"/>
            <p:cNvSpPr>
              <a:spLocks noChangeArrowheads="1"/>
            </p:cNvSpPr>
            <p:nvPr/>
          </p:nvSpPr>
          <p:spPr bwMode="auto">
            <a:xfrm>
              <a:off x="3278" y="1140"/>
              <a:ext cx="73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>
                  <a:solidFill>
                    <a:srgbClr val="000000"/>
                  </a:solidFill>
                  <a:latin typeface="Symbol" pitchFamily="18" charset="2"/>
                </a:rPr>
                <a:t>-</a:t>
              </a:r>
              <a:endParaRPr lang="en-US" sz="1800">
                <a:latin typeface="Symbol" pitchFamily="18" charset="2"/>
              </a:endParaRPr>
            </a:p>
          </p:txBody>
        </p:sp>
        <p:sp>
          <p:nvSpPr>
            <p:cNvPr id="222238" name="Rectangle 30"/>
            <p:cNvSpPr>
              <a:spLocks noChangeArrowheads="1"/>
            </p:cNvSpPr>
            <p:nvPr/>
          </p:nvSpPr>
          <p:spPr bwMode="auto">
            <a:xfrm>
              <a:off x="2957" y="2597"/>
              <a:ext cx="211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</a:rPr>
                <a:t>R</a:t>
              </a:r>
              <a:r>
                <a:rPr lang="en-US" sz="1800" baseline="-25000">
                  <a:solidFill>
                    <a:srgbClr val="000000"/>
                  </a:solidFill>
                </a:rPr>
                <a:t>RL</a:t>
              </a:r>
            </a:p>
          </p:txBody>
        </p:sp>
        <p:sp>
          <p:nvSpPr>
            <p:cNvPr id="222239" name="Rectangle 31"/>
            <p:cNvSpPr>
              <a:spLocks noChangeArrowheads="1"/>
            </p:cNvSpPr>
            <p:nvPr/>
          </p:nvSpPr>
          <p:spPr bwMode="auto">
            <a:xfrm>
              <a:off x="3038" y="3092"/>
              <a:ext cx="81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</a:rPr>
                <a:t>i</a:t>
              </a:r>
              <a:r>
                <a:rPr lang="en-US" sz="1800" baseline="-25000">
                  <a:solidFill>
                    <a:srgbClr val="000000"/>
                  </a:solidFill>
                </a:rPr>
                <a:t>d</a:t>
              </a:r>
            </a:p>
          </p:txBody>
        </p:sp>
        <p:sp>
          <p:nvSpPr>
            <p:cNvPr id="222240" name="Rectangle 32"/>
            <p:cNvSpPr>
              <a:spLocks noChangeArrowheads="1"/>
            </p:cNvSpPr>
            <p:nvPr/>
          </p:nvSpPr>
          <p:spPr bwMode="auto">
            <a:xfrm>
              <a:off x="4452" y="1151"/>
              <a:ext cx="125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</a:rPr>
                <a:t>R</a:t>
              </a:r>
              <a:r>
                <a:rPr lang="en-US" sz="1800" baseline="-250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222241" name="Rectangle 33"/>
            <p:cNvSpPr>
              <a:spLocks noChangeArrowheads="1"/>
            </p:cNvSpPr>
            <p:nvPr/>
          </p:nvSpPr>
          <p:spPr bwMode="auto">
            <a:xfrm>
              <a:off x="3908" y="112"/>
              <a:ext cx="111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</a:rPr>
                <a:t>R</a:t>
              </a:r>
              <a:r>
                <a:rPr lang="en-US" sz="1800" baseline="-25000">
                  <a:solidFill>
                    <a:srgbClr val="000000"/>
                  </a:solidFill>
                </a:rPr>
                <a:t>f</a:t>
              </a:r>
            </a:p>
          </p:txBody>
        </p:sp>
        <p:sp>
          <p:nvSpPr>
            <p:cNvPr id="222242" name="Rectangle 34"/>
            <p:cNvSpPr>
              <a:spLocks noChangeArrowheads="1"/>
            </p:cNvSpPr>
            <p:nvPr/>
          </p:nvSpPr>
          <p:spPr bwMode="auto">
            <a:xfrm>
              <a:off x="776" y="340"/>
              <a:ext cx="81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</a:rPr>
                <a:t>i</a:t>
              </a:r>
              <a:r>
                <a:rPr lang="en-US" sz="1800" baseline="-25000">
                  <a:solidFill>
                    <a:srgbClr val="000000"/>
                  </a:solidFill>
                </a:rPr>
                <a:t>d</a:t>
              </a:r>
            </a:p>
          </p:txBody>
        </p:sp>
        <p:sp>
          <p:nvSpPr>
            <p:cNvPr id="222243" name="Rectangle 35"/>
            <p:cNvSpPr>
              <a:spLocks noChangeArrowheads="1"/>
            </p:cNvSpPr>
            <p:nvPr/>
          </p:nvSpPr>
          <p:spPr bwMode="auto">
            <a:xfrm>
              <a:off x="3877" y="578"/>
              <a:ext cx="268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800" baseline="-25000">
                  <a:solidFill>
                    <a:srgbClr val="000000"/>
                  </a:solidFill>
                </a:rPr>
                <a:t>o</a:t>
              </a:r>
              <a:r>
                <a:rPr lang="en-US" sz="1800">
                  <a:solidFill>
                    <a:srgbClr val="000000"/>
                  </a:solidFill>
                </a:rPr>
                <a:t>/</a:t>
              </a:r>
              <a:r>
                <a:rPr lang="en-US" sz="1800" i="1">
                  <a:solidFill>
                    <a:srgbClr val="000000"/>
                  </a:solidFill>
                </a:rPr>
                <a:t>R</a:t>
              </a:r>
              <a:r>
                <a:rPr lang="en-US" sz="1800" baseline="-25000">
                  <a:solidFill>
                    <a:srgbClr val="000000"/>
                  </a:solidFill>
                </a:rPr>
                <a:t>f</a:t>
              </a:r>
            </a:p>
          </p:txBody>
        </p:sp>
        <p:sp>
          <p:nvSpPr>
            <p:cNvPr id="222244" name="Rectangle 36"/>
            <p:cNvSpPr>
              <a:spLocks noChangeArrowheads="1"/>
            </p:cNvSpPr>
            <p:nvPr/>
          </p:nvSpPr>
          <p:spPr bwMode="auto">
            <a:xfrm>
              <a:off x="2260" y="596"/>
              <a:ext cx="409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>
                  <a:solidFill>
                    <a:srgbClr val="000000"/>
                  </a:solidFill>
                </a:rPr>
                <a:t>2</a:t>
              </a:r>
              <a:r>
                <a:rPr lang="en-US" sz="1800" i="1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800" baseline="-25000">
                  <a:solidFill>
                    <a:srgbClr val="000000"/>
                  </a:solidFill>
                </a:rPr>
                <a:t>cm</a:t>
              </a:r>
              <a:r>
                <a:rPr lang="en-US" sz="1800">
                  <a:solidFill>
                    <a:srgbClr val="000000"/>
                  </a:solidFill>
                </a:rPr>
                <a:t>/</a:t>
              </a:r>
              <a:r>
                <a:rPr lang="en-US" sz="1800" i="1">
                  <a:solidFill>
                    <a:srgbClr val="000000"/>
                  </a:solidFill>
                </a:rPr>
                <a:t>R</a:t>
              </a:r>
              <a:r>
                <a:rPr lang="en-US" sz="1800" baseline="-2500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222245" name="Rectangle 37"/>
            <p:cNvSpPr>
              <a:spLocks noChangeArrowheads="1"/>
            </p:cNvSpPr>
            <p:nvPr/>
          </p:nvSpPr>
          <p:spPr bwMode="auto">
            <a:xfrm>
              <a:off x="2424" y="112"/>
              <a:ext cx="224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</a:rPr>
                <a:t>R</a:t>
              </a:r>
              <a:r>
                <a:rPr lang="en-US" sz="1800" baseline="-25000">
                  <a:solidFill>
                    <a:srgbClr val="000000"/>
                  </a:solidFill>
                </a:rPr>
                <a:t>a</a:t>
              </a:r>
              <a:r>
                <a:rPr lang="en-US" sz="1800">
                  <a:solidFill>
                    <a:srgbClr val="000000"/>
                  </a:solidFill>
                </a:rPr>
                <a:t>/2</a:t>
              </a:r>
            </a:p>
          </p:txBody>
        </p:sp>
        <p:sp>
          <p:nvSpPr>
            <p:cNvPr id="222246" name="Freeform 38"/>
            <p:cNvSpPr>
              <a:spLocks/>
            </p:cNvSpPr>
            <p:nvPr/>
          </p:nvSpPr>
          <p:spPr bwMode="auto">
            <a:xfrm>
              <a:off x="1972" y="1096"/>
              <a:ext cx="381" cy="386"/>
            </a:xfrm>
            <a:custGeom>
              <a:avLst/>
              <a:gdLst>
                <a:gd name="T0" fmla="*/ 191 w 381"/>
                <a:gd name="T1" fmla="*/ 386 h 386"/>
                <a:gd name="T2" fmla="*/ 191 w 381"/>
                <a:gd name="T3" fmla="*/ 386 h 386"/>
                <a:gd name="T4" fmla="*/ 229 w 381"/>
                <a:gd name="T5" fmla="*/ 381 h 386"/>
                <a:gd name="T6" fmla="*/ 267 w 381"/>
                <a:gd name="T7" fmla="*/ 370 h 386"/>
                <a:gd name="T8" fmla="*/ 299 w 381"/>
                <a:gd name="T9" fmla="*/ 353 h 386"/>
                <a:gd name="T10" fmla="*/ 327 w 381"/>
                <a:gd name="T11" fmla="*/ 326 h 386"/>
                <a:gd name="T12" fmla="*/ 348 w 381"/>
                <a:gd name="T13" fmla="*/ 299 h 386"/>
                <a:gd name="T14" fmla="*/ 365 w 381"/>
                <a:gd name="T15" fmla="*/ 266 h 386"/>
                <a:gd name="T16" fmla="*/ 375 w 381"/>
                <a:gd name="T17" fmla="*/ 234 h 386"/>
                <a:gd name="T18" fmla="*/ 381 w 381"/>
                <a:gd name="T19" fmla="*/ 190 h 386"/>
                <a:gd name="T20" fmla="*/ 381 w 381"/>
                <a:gd name="T21" fmla="*/ 190 h 386"/>
                <a:gd name="T22" fmla="*/ 375 w 381"/>
                <a:gd name="T23" fmla="*/ 152 h 386"/>
                <a:gd name="T24" fmla="*/ 365 w 381"/>
                <a:gd name="T25" fmla="*/ 120 h 386"/>
                <a:gd name="T26" fmla="*/ 348 w 381"/>
                <a:gd name="T27" fmla="*/ 87 h 386"/>
                <a:gd name="T28" fmla="*/ 327 w 381"/>
                <a:gd name="T29" fmla="*/ 60 h 386"/>
                <a:gd name="T30" fmla="*/ 299 w 381"/>
                <a:gd name="T31" fmla="*/ 32 h 386"/>
                <a:gd name="T32" fmla="*/ 267 w 381"/>
                <a:gd name="T33" fmla="*/ 16 h 386"/>
                <a:gd name="T34" fmla="*/ 229 w 381"/>
                <a:gd name="T35" fmla="*/ 5 h 386"/>
                <a:gd name="T36" fmla="*/ 191 w 381"/>
                <a:gd name="T37" fmla="*/ 0 h 386"/>
                <a:gd name="T38" fmla="*/ 191 w 381"/>
                <a:gd name="T39" fmla="*/ 0 h 386"/>
                <a:gd name="T40" fmla="*/ 152 w 381"/>
                <a:gd name="T41" fmla="*/ 5 h 386"/>
                <a:gd name="T42" fmla="*/ 114 w 381"/>
                <a:gd name="T43" fmla="*/ 16 h 386"/>
                <a:gd name="T44" fmla="*/ 82 w 381"/>
                <a:gd name="T45" fmla="*/ 32 h 386"/>
                <a:gd name="T46" fmla="*/ 55 w 381"/>
                <a:gd name="T47" fmla="*/ 60 h 386"/>
                <a:gd name="T48" fmla="*/ 33 w 381"/>
                <a:gd name="T49" fmla="*/ 87 h 386"/>
                <a:gd name="T50" fmla="*/ 17 w 381"/>
                <a:gd name="T51" fmla="*/ 120 h 386"/>
                <a:gd name="T52" fmla="*/ 6 w 381"/>
                <a:gd name="T53" fmla="*/ 152 h 386"/>
                <a:gd name="T54" fmla="*/ 0 w 381"/>
                <a:gd name="T55" fmla="*/ 190 h 386"/>
                <a:gd name="T56" fmla="*/ 0 w 381"/>
                <a:gd name="T57" fmla="*/ 190 h 386"/>
                <a:gd name="T58" fmla="*/ 6 w 381"/>
                <a:gd name="T59" fmla="*/ 234 h 386"/>
                <a:gd name="T60" fmla="*/ 17 w 381"/>
                <a:gd name="T61" fmla="*/ 266 h 386"/>
                <a:gd name="T62" fmla="*/ 33 w 381"/>
                <a:gd name="T63" fmla="*/ 299 h 386"/>
                <a:gd name="T64" fmla="*/ 55 w 381"/>
                <a:gd name="T65" fmla="*/ 326 h 386"/>
                <a:gd name="T66" fmla="*/ 82 w 381"/>
                <a:gd name="T67" fmla="*/ 353 h 386"/>
                <a:gd name="T68" fmla="*/ 114 w 381"/>
                <a:gd name="T69" fmla="*/ 370 h 386"/>
                <a:gd name="T70" fmla="*/ 152 w 381"/>
                <a:gd name="T71" fmla="*/ 381 h 386"/>
                <a:gd name="T72" fmla="*/ 191 w 381"/>
                <a:gd name="T73" fmla="*/ 386 h 386"/>
                <a:gd name="T74" fmla="*/ 191 w 381"/>
                <a:gd name="T75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81" h="386">
                  <a:moveTo>
                    <a:pt x="191" y="386"/>
                  </a:moveTo>
                  <a:lnTo>
                    <a:pt x="191" y="386"/>
                  </a:lnTo>
                  <a:lnTo>
                    <a:pt x="229" y="381"/>
                  </a:lnTo>
                  <a:lnTo>
                    <a:pt x="267" y="370"/>
                  </a:lnTo>
                  <a:lnTo>
                    <a:pt x="299" y="353"/>
                  </a:lnTo>
                  <a:lnTo>
                    <a:pt x="327" y="326"/>
                  </a:lnTo>
                  <a:lnTo>
                    <a:pt x="348" y="299"/>
                  </a:lnTo>
                  <a:lnTo>
                    <a:pt x="365" y="266"/>
                  </a:lnTo>
                  <a:lnTo>
                    <a:pt x="375" y="234"/>
                  </a:lnTo>
                  <a:lnTo>
                    <a:pt x="381" y="190"/>
                  </a:lnTo>
                  <a:lnTo>
                    <a:pt x="381" y="190"/>
                  </a:lnTo>
                  <a:lnTo>
                    <a:pt x="375" y="152"/>
                  </a:lnTo>
                  <a:lnTo>
                    <a:pt x="365" y="120"/>
                  </a:lnTo>
                  <a:lnTo>
                    <a:pt x="348" y="87"/>
                  </a:lnTo>
                  <a:lnTo>
                    <a:pt x="327" y="60"/>
                  </a:lnTo>
                  <a:lnTo>
                    <a:pt x="299" y="32"/>
                  </a:lnTo>
                  <a:lnTo>
                    <a:pt x="267" y="16"/>
                  </a:lnTo>
                  <a:lnTo>
                    <a:pt x="229" y="5"/>
                  </a:lnTo>
                  <a:lnTo>
                    <a:pt x="191" y="0"/>
                  </a:lnTo>
                  <a:lnTo>
                    <a:pt x="191" y="0"/>
                  </a:lnTo>
                  <a:lnTo>
                    <a:pt x="152" y="5"/>
                  </a:lnTo>
                  <a:lnTo>
                    <a:pt x="114" y="16"/>
                  </a:lnTo>
                  <a:lnTo>
                    <a:pt x="82" y="32"/>
                  </a:lnTo>
                  <a:lnTo>
                    <a:pt x="55" y="60"/>
                  </a:lnTo>
                  <a:lnTo>
                    <a:pt x="33" y="87"/>
                  </a:lnTo>
                  <a:lnTo>
                    <a:pt x="17" y="120"/>
                  </a:lnTo>
                  <a:lnTo>
                    <a:pt x="6" y="152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6" y="234"/>
                  </a:lnTo>
                  <a:lnTo>
                    <a:pt x="17" y="266"/>
                  </a:lnTo>
                  <a:lnTo>
                    <a:pt x="33" y="299"/>
                  </a:lnTo>
                  <a:lnTo>
                    <a:pt x="55" y="326"/>
                  </a:lnTo>
                  <a:lnTo>
                    <a:pt x="82" y="353"/>
                  </a:lnTo>
                  <a:lnTo>
                    <a:pt x="114" y="370"/>
                  </a:lnTo>
                  <a:lnTo>
                    <a:pt x="152" y="381"/>
                  </a:lnTo>
                  <a:lnTo>
                    <a:pt x="191" y="386"/>
                  </a:lnTo>
                  <a:lnTo>
                    <a:pt x="191" y="386"/>
                  </a:lnTo>
                  <a:close/>
                </a:path>
              </a:pathLst>
            </a:custGeom>
            <a:solidFill>
              <a:srgbClr val="FFFFFF"/>
            </a:solidFill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47" name="Rectangle 39"/>
            <p:cNvSpPr>
              <a:spLocks noChangeArrowheads="1"/>
            </p:cNvSpPr>
            <p:nvPr/>
          </p:nvSpPr>
          <p:spPr bwMode="auto">
            <a:xfrm>
              <a:off x="5117" y="1292"/>
              <a:ext cx="228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800" baseline="-250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222248" name="Rectangle 40"/>
            <p:cNvSpPr>
              <a:spLocks noChangeArrowheads="1"/>
            </p:cNvSpPr>
            <p:nvPr/>
          </p:nvSpPr>
          <p:spPr bwMode="auto">
            <a:xfrm>
              <a:off x="340" y="1028"/>
              <a:ext cx="293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 i="1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800" baseline="-25000">
                  <a:solidFill>
                    <a:srgbClr val="000000"/>
                  </a:solidFill>
                </a:rPr>
                <a:t>cm</a:t>
              </a:r>
            </a:p>
          </p:txBody>
        </p:sp>
        <p:sp>
          <p:nvSpPr>
            <p:cNvPr id="222249" name="Rectangle 41"/>
            <p:cNvSpPr>
              <a:spLocks noChangeArrowheads="1"/>
            </p:cNvSpPr>
            <p:nvPr/>
          </p:nvSpPr>
          <p:spPr bwMode="auto">
            <a:xfrm>
              <a:off x="2208" y="1488"/>
              <a:ext cx="292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800" baseline="-25000">
                  <a:solidFill>
                    <a:srgbClr val="000000"/>
                  </a:solidFill>
                </a:rPr>
                <a:t>cm</a:t>
              </a:r>
            </a:p>
          </p:txBody>
        </p:sp>
      </p:grp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468313" y="87220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1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7685087" cy="396875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>
                <a:solidFill>
                  <a:srgbClr val="3333FF"/>
                </a:solidFill>
              </a:rPr>
              <a:t>Cihaz Sisteminin </a:t>
            </a:r>
            <a:r>
              <a:rPr lang="en-US" sz="2400" b="1" dirty="0" smtClean="0">
                <a:solidFill>
                  <a:srgbClr val="3333FF"/>
                </a:solidFill>
              </a:rPr>
              <a:t>Gene</a:t>
            </a:r>
            <a:r>
              <a:rPr lang="tr-TR" sz="2400" b="1" dirty="0" smtClean="0">
                <a:solidFill>
                  <a:srgbClr val="3333FF"/>
                </a:solidFill>
              </a:rPr>
              <a:t>lleştirilmiş </a:t>
            </a:r>
            <a:r>
              <a:rPr lang="en-US" sz="2400" b="1" dirty="0" err="1" smtClean="0">
                <a:solidFill>
                  <a:srgbClr val="3333FF"/>
                </a:solidFill>
              </a:rPr>
              <a:t>Stati</a:t>
            </a:r>
            <a:r>
              <a:rPr lang="tr-TR" sz="2400" b="1" dirty="0" smtClean="0">
                <a:solidFill>
                  <a:srgbClr val="3333FF"/>
                </a:solidFill>
              </a:rPr>
              <a:t>k</a:t>
            </a:r>
            <a:r>
              <a:rPr lang="en-US" sz="2400" b="1" dirty="0" smtClean="0">
                <a:solidFill>
                  <a:srgbClr val="3333FF"/>
                </a:solidFill>
              </a:rPr>
              <a:t> </a:t>
            </a:r>
            <a:r>
              <a:rPr lang="tr-TR" sz="2400" b="1" dirty="0" smtClean="0">
                <a:solidFill>
                  <a:srgbClr val="3333FF"/>
                </a:solidFill>
              </a:rPr>
              <a:t>K</a:t>
            </a:r>
            <a:r>
              <a:rPr lang="en-US" sz="2400" b="1" dirty="0" err="1" smtClean="0">
                <a:solidFill>
                  <a:srgbClr val="3333FF"/>
                </a:solidFill>
              </a:rPr>
              <a:t>ar</a:t>
            </a:r>
            <a:r>
              <a:rPr lang="tr-TR" sz="2400" b="1" dirty="0" smtClean="0">
                <a:solidFill>
                  <a:srgbClr val="3333FF"/>
                </a:solidFill>
              </a:rPr>
              <a:t>ek</a:t>
            </a:r>
            <a:r>
              <a:rPr lang="en-US" sz="2400" b="1" dirty="0" err="1" smtClean="0">
                <a:solidFill>
                  <a:srgbClr val="3333FF"/>
                </a:solidFill>
              </a:rPr>
              <a:t>teristi</a:t>
            </a:r>
            <a:r>
              <a:rPr lang="tr-TR" sz="2400" b="1" dirty="0" smtClean="0">
                <a:solidFill>
                  <a:srgbClr val="3333FF"/>
                </a:solidFill>
              </a:rPr>
              <a:t>kleri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022350"/>
            <a:ext cx="7772400" cy="51371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1800" dirty="0" smtClean="0"/>
              <a:t>Doğruluk (</a:t>
            </a:r>
            <a:r>
              <a:rPr lang="en-US" sz="1800" dirty="0" smtClean="0"/>
              <a:t>Accuracy</a:t>
            </a:r>
            <a:r>
              <a:rPr lang="tr-TR" sz="1800" dirty="0" smtClean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dirty="0"/>
              <a:t>Difference between the true value and the measured value divided by the true value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True value is a traceable standard to NIST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Expressed as a percentage of the reading or of full scale, or ± the smallest analog division</a:t>
            </a:r>
          </a:p>
          <a:p>
            <a:pPr>
              <a:lnSpc>
                <a:spcPct val="90000"/>
              </a:lnSpc>
            </a:pPr>
            <a:r>
              <a:rPr lang="tr-TR" sz="1800" dirty="0" smtClean="0"/>
              <a:t>Hassasiyet (</a:t>
            </a:r>
            <a:r>
              <a:rPr lang="en-US" sz="1800" dirty="0" smtClean="0"/>
              <a:t>Precision</a:t>
            </a:r>
            <a:r>
              <a:rPr lang="tr-TR" sz="1800" dirty="0" smtClean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dirty="0"/>
              <a:t>Number of distinguishable alternatives (</a:t>
            </a:r>
            <a:r>
              <a:rPr lang="en-US" sz="1800" dirty="0" err="1"/>
              <a:t>eg</a:t>
            </a:r>
            <a:r>
              <a:rPr lang="en-US" sz="1800" dirty="0"/>
              <a:t>., a meter with a five digit readout)</a:t>
            </a:r>
          </a:p>
          <a:p>
            <a:pPr>
              <a:lnSpc>
                <a:spcPct val="90000"/>
              </a:lnSpc>
            </a:pPr>
            <a:r>
              <a:rPr lang="tr-TR" sz="1800" dirty="0" smtClean="0"/>
              <a:t>Çözünülürlük (</a:t>
            </a:r>
            <a:r>
              <a:rPr lang="en-US" sz="1800" dirty="0" smtClean="0"/>
              <a:t>Resolution</a:t>
            </a:r>
            <a:r>
              <a:rPr lang="tr-TR" sz="1800" dirty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dirty="0"/>
              <a:t>Smallest incremental quantity that can be measured with certainty</a:t>
            </a:r>
          </a:p>
          <a:p>
            <a:pPr>
              <a:lnSpc>
                <a:spcPct val="90000"/>
              </a:lnSpc>
            </a:pPr>
            <a:r>
              <a:rPr lang="tr-TR" sz="1800" dirty="0" smtClean="0"/>
              <a:t>Tekrarlanabilirlik (</a:t>
            </a:r>
            <a:r>
              <a:rPr lang="en-US" sz="1800" dirty="0" smtClean="0"/>
              <a:t>Reproducibility</a:t>
            </a:r>
            <a:r>
              <a:rPr lang="tr-TR" sz="1800" dirty="0" smtClean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dirty="0"/>
              <a:t>Produces the same output for a given input over a period of time</a:t>
            </a:r>
          </a:p>
          <a:p>
            <a:pPr>
              <a:lnSpc>
                <a:spcPct val="90000"/>
              </a:lnSpc>
            </a:pPr>
            <a:r>
              <a:rPr lang="tr-TR" sz="1800" dirty="0" smtClean="0"/>
              <a:t>İstatistiksel Kontrol (</a:t>
            </a:r>
            <a:r>
              <a:rPr lang="en-US" sz="1800" dirty="0" smtClean="0"/>
              <a:t>Statistical Control</a:t>
            </a:r>
            <a:r>
              <a:rPr lang="tr-TR" sz="1800" dirty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dirty="0"/>
              <a:t>Systematic and bias error can be removed by calibration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Random errors can be removed by taking multiple measurements and averaging the results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83671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6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09600"/>
            <a:ext cx="8371656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Sağ ayak ve ekran sürücülü tek-yonga</a:t>
            </a:r>
            <a:r>
              <a:rPr lang="en-US" sz="3600" dirty="0" smtClean="0"/>
              <a:t> (</a:t>
            </a:r>
            <a:r>
              <a:rPr lang="en-US" sz="3600" dirty="0"/>
              <a:t>monolithic) </a:t>
            </a:r>
            <a:r>
              <a:rPr lang="en-US" sz="3600" dirty="0" smtClean="0"/>
              <a:t>E</a:t>
            </a:r>
            <a:r>
              <a:rPr lang="tr-TR" sz="3600" dirty="0" smtClean="0"/>
              <a:t>K</a:t>
            </a:r>
            <a:r>
              <a:rPr lang="en-US" sz="3600" dirty="0" smtClean="0"/>
              <a:t>G </a:t>
            </a:r>
            <a:r>
              <a:rPr lang="tr-TR" sz="3600" dirty="0" smtClean="0"/>
              <a:t>kuvvetlendiricisi (</a:t>
            </a:r>
            <a:r>
              <a:rPr lang="en-US" sz="3600" dirty="0" smtClean="0"/>
              <a:t>Burr-Brown)</a:t>
            </a:r>
            <a:endParaRPr lang="en-US" sz="3600" dirty="0"/>
          </a:p>
        </p:txBody>
      </p:sp>
      <p:pic>
        <p:nvPicPr>
          <p:cNvPr id="313347" name="Picture 3" descr="figc8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71800"/>
            <a:ext cx="8534400" cy="339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736303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0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/>
              <a:t>Diğer</a:t>
            </a:r>
            <a:r>
              <a:rPr lang="en-US" sz="4000" dirty="0"/>
              <a:t> </a:t>
            </a:r>
            <a:r>
              <a:rPr lang="en-US" sz="4000" dirty="0" err="1"/>
              <a:t>biyolojik</a:t>
            </a:r>
            <a:r>
              <a:rPr lang="en-US" sz="4000" dirty="0"/>
              <a:t> </a:t>
            </a:r>
            <a:r>
              <a:rPr lang="en-US" sz="4000" dirty="0" err="1"/>
              <a:t>işaretlerden</a:t>
            </a:r>
            <a:r>
              <a:rPr lang="en-US" sz="4000" dirty="0"/>
              <a:t> </a:t>
            </a:r>
            <a:r>
              <a:rPr lang="en-US" sz="4000" dirty="0" err="1"/>
              <a:t>girişim</a:t>
            </a:r>
            <a:endParaRPr lang="en-US" sz="4000" dirty="0"/>
          </a:p>
        </p:txBody>
      </p:sp>
      <p:pic>
        <p:nvPicPr>
          <p:cNvPr id="250885" name="Picture 5" descr="Fig6-9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00"/>
          <a:stretch>
            <a:fillRect/>
          </a:stretch>
        </p:blipFill>
        <p:spPr bwMode="auto">
          <a:xfrm>
            <a:off x="250825" y="2708275"/>
            <a:ext cx="8351838" cy="176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886" name="Text Box 6"/>
          <p:cNvSpPr txBox="1">
            <a:spLocks noChangeArrowheads="1"/>
          </p:cNvSpPr>
          <p:nvPr/>
        </p:nvSpPr>
        <p:spPr bwMode="auto">
          <a:xfrm>
            <a:off x="1476375" y="4724400"/>
            <a:ext cx="50930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dirty="0" smtClean="0">
                <a:cs typeface="Times New Roman" pitchFamily="18" charset="0"/>
              </a:rPr>
              <a:t>EKG üzerinde e</a:t>
            </a:r>
            <a:r>
              <a:rPr lang="en-US" dirty="0" err="1" smtClean="0">
                <a:cs typeface="Times New Roman" pitchFamily="18" charset="0"/>
              </a:rPr>
              <a:t>lectromyogra</a:t>
            </a:r>
            <a:r>
              <a:rPr lang="tr-TR" dirty="0" smtClean="0">
                <a:cs typeface="Times New Roman" pitchFamily="18" charset="0"/>
              </a:rPr>
              <a:t>fik girişim</a:t>
            </a:r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72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 err="1">
                <a:cs typeface="Times New Roman" pitchFamily="18" charset="0"/>
              </a:rPr>
              <a:t>Elektromanyetik</a:t>
            </a:r>
            <a:r>
              <a:rPr lang="en-US" sz="3600" dirty="0">
                <a:cs typeface="Times New Roman" pitchFamily="18" charset="0"/>
              </a:rPr>
              <a:t> </a:t>
            </a:r>
            <a:r>
              <a:rPr lang="en-US" sz="3600" dirty="0" err="1">
                <a:cs typeface="Times New Roman" pitchFamily="18" charset="0"/>
              </a:rPr>
              <a:t>girişim</a:t>
            </a:r>
            <a:endParaRPr lang="en-US" sz="3600" dirty="0">
              <a:cs typeface="Times New Roman" pitchFamily="18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776"/>
            <a:ext cx="7772400" cy="468322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EM </a:t>
            </a:r>
            <a:r>
              <a:rPr lang="tr-TR" sz="2800" dirty="0" smtClean="0"/>
              <a:t>dalgaları üretenler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Radar </a:t>
            </a:r>
            <a:r>
              <a:rPr lang="tr-TR" sz="2400" dirty="0" smtClean="0"/>
              <a:t>kurulumları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X-</a:t>
            </a:r>
            <a:r>
              <a:rPr lang="tr-TR" sz="2400" dirty="0" smtClean="0"/>
              <a:t>ışını makineleri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Yakındak trafolar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Rad</a:t>
            </a:r>
            <a:r>
              <a:rPr lang="tr-TR" sz="2400" dirty="0" smtClean="0"/>
              <a:t>y</a:t>
            </a:r>
            <a:r>
              <a:rPr lang="en-US" sz="2400" dirty="0" smtClean="0"/>
              <a:t>o </a:t>
            </a:r>
            <a:r>
              <a:rPr lang="tr-TR" sz="2400" dirty="0" smtClean="0"/>
              <a:t>dalgaları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/>
              <a:t>EM </a:t>
            </a:r>
            <a:r>
              <a:rPr lang="tr-TR" sz="2800" dirty="0" smtClean="0"/>
              <a:t>dalgalar hasta ve bağlantı tellerine vurur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tr-TR" sz="2800" dirty="0" smtClean="0"/>
              <a:t>Transistörlerin ve elektrot-elektrolit arakesitinin p-n jonksiyonlarınca d</a:t>
            </a:r>
            <a:r>
              <a:rPr lang="en-US" sz="2800" dirty="0" err="1" smtClean="0"/>
              <a:t>emodul</a:t>
            </a:r>
            <a:r>
              <a:rPr lang="tr-TR" sz="2800" dirty="0" smtClean="0"/>
              <a:t>e edilir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Modul</a:t>
            </a:r>
            <a:r>
              <a:rPr lang="tr-TR" sz="2800" dirty="0" smtClean="0"/>
              <a:t>e edilmiş ses işaretleri EKG işaretinin üstünde girişim olarak görülür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EKG kuvvetlendiricisinin giriş uçlarını küçük kapasitörlerle </a:t>
            </a:r>
            <a:r>
              <a:rPr lang="en-US" sz="2800" dirty="0" smtClean="0"/>
              <a:t>(200pF</a:t>
            </a:r>
            <a:r>
              <a:rPr lang="tr-TR" sz="2800" dirty="0" smtClean="0"/>
              <a:t> civarında</a:t>
            </a:r>
            <a:r>
              <a:rPr lang="en-US" sz="2800" dirty="0" smtClean="0"/>
              <a:t>)</a:t>
            </a:r>
            <a:r>
              <a:rPr lang="tr-TR" sz="2800" dirty="0" smtClean="0"/>
              <a:t> şöntleyerek (toprağa bağlayarak) önlenebilir.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124744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84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 autoUpdateAnimBg="0"/>
      <p:bldP spid="233475" grpId="0" build="p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14" name="Object 2"/>
          <p:cNvGraphicFramePr>
            <a:graphicFrameLocks noChangeAspect="1"/>
          </p:cNvGraphicFramePr>
          <p:nvPr/>
        </p:nvGraphicFramePr>
        <p:xfrm>
          <a:off x="609600" y="990600"/>
          <a:ext cx="5259388" cy="233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4" name="Photo Editor Photo" r:id="rId4" imgW="4580017" imgH="2034716" progId="MSPhotoEd.3">
                  <p:embed/>
                </p:oleObj>
              </mc:Choice>
              <mc:Fallback>
                <p:oleObj name="Photo Editor Photo" r:id="rId4" imgW="4580017" imgH="203471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990600"/>
                        <a:ext cx="5259388" cy="233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5" name="Rectangle 3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8015287" cy="396875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3333FF"/>
                </a:solidFill>
              </a:rPr>
              <a:t>Amplifier </a:t>
            </a:r>
            <a:r>
              <a:rPr lang="en-US" sz="2400" b="1" dirty="0" smtClean="0">
                <a:solidFill>
                  <a:srgbClr val="3333FF"/>
                </a:solidFill>
              </a:rPr>
              <a:t>Protection</a:t>
            </a:r>
            <a:r>
              <a:rPr lang="tr-TR" sz="2400" b="1" dirty="0" smtClean="0">
                <a:solidFill>
                  <a:srgbClr val="3333FF"/>
                </a:solidFill>
              </a:rPr>
              <a:t> - </a:t>
            </a:r>
            <a:r>
              <a:rPr lang="tr-TR" sz="2400" dirty="0"/>
              <a:t>Geçici rejim (t</a:t>
            </a:r>
            <a:r>
              <a:rPr lang="en-US" sz="2400" dirty="0" err="1"/>
              <a:t>ransient</a:t>
            </a:r>
            <a:r>
              <a:rPr lang="tr-TR" sz="2400" dirty="0"/>
              <a:t>) koruması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19800" y="1828800"/>
            <a:ext cx="2794000" cy="4724400"/>
          </a:xfrm>
          <a:noFill/>
          <a:ln/>
        </p:spPr>
        <p:txBody>
          <a:bodyPr/>
          <a:lstStyle/>
          <a:p>
            <a:r>
              <a:rPr lang="en-US" sz="2000" b="1"/>
              <a:t>Electrostatic discharge</a:t>
            </a:r>
          </a:p>
          <a:p>
            <a:r>
              <a:rPr lang="en-US" sz="2000" b="1"/>
              <a:t>High voltages due to electrosurgical equipment</a:t>
            </a:r>
          </a:p>
          <a:p>
            <a:r>
              <a:rPr lang="en-US" sz="2000" b="1"/>
              <a:t>Leads shorted to high voltage by hospital personnel</a:t>
            </a:r>
          </a:p>
          <a:p>
            <a:r>
              <a:rPr lang="en-US" sz="2000" b="1"/>
              <a:t>Voltage limiting devices on each input lead are used to protect the equipment</a:t>
            </a:r>
          </a:p>
        </p:txBody>
      </p:sp>
      <p:sp useBgFill="1">
        <p:nvSpPr>
          <p:cNvPr id="115717" name="Rectangle 5"/>
          <p:cNvSpPr>
            <a:spLocks noChangeArrowheads="1"/>
          </p:cNvSpPr>
          <p:nvPr/>
        </p:nvSpPr>
        <p:spPr bwMode="auto">
          <a:xfrm>
            <a:off x="639763" y="3676650"/>
            <a:ext cx="4614862" cy="2316163"/>
          </a:xfrm>
          <a:prstGeom prst="rect">
            <a:avLst/>
          </a:prstGeom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5718" name="Object 6"/>
          <p:cNvGraphicFramePr>
            <a:graphicFrameLocks noChangeAspect="1"/>
          </p:cNvGraphicFramePr>
          <p:nvPr/>
        </p:nvGraphicFramePr>
        <p:xfrm>
          <a:off x="673100" y="3805238"/>
          <a:ext cx="4532313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5" name="Photo Editor Photo" r:id="rId6" imgW="4808637" imgH="2156190" progId="MSPhotoEd.3">
                  <p:embed/>
                </p:oleObj>
              </mc:Choice>
              <mc:Fallback>
                <p:oleObj name="Photo Editor Photo" r:id="rId6" imgW="4808637" imgH="215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" y="3805238"/>
                        <a:ext cx="4532313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21" name="Line 9"/>
          <p:cNvSpPr>
            <a:spLocks noChangeShapeType="1"/>
          </p:cNvSpPr>
          <p:nvPr/>
        </p:nvSpPr>
        <p:spPr bwMode="auto">
          <a:xfrm>
            <a:off x="2820988" y="2495550"/>
            <a:ext cx="206375" cy="11969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8313" y="764704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48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 err="1" smtClean="0"/>
              <a:t>Defibrilat</a:t>
            </a:r>
            <a:r>
              <a:rPr lang="tr-TR" sz="3600" dirty="0" smtClean="0"/>
              <a:t>ö</a:t>
            </a:r>
            <a:r>
              <a:rPr lang="en-US" sz="3600" dirty="0" smtClean="0"/>
              <a:t>r </a:t>
            </a:r>
            <a:r>
              <a:rPr lang="tr-TR" sz="3600" dirty="0" smtClean="0"/>
              <a:t>koruma devresi</a:t>
            </a:r>
            <a:endParaRPr lang="en-US" sz="3600" dirty="0"/>
          </a:p>
        </p:txBody>
      </p:sp>
      <p:pic>
        <p:nvPicPr>
          <p:cNvPr id="257027" name="Picture 3" descr="figc8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88392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98072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32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</a:t>
            </a:r>
            <a:r>
              <a:rPr lang="tr-TR" sz="3600" dirty="0" smtClean="0"/>
              <a:t>şirurji girişimini önleme süzgeci</a:t>
            </a:r>
            <a:endParaRPr lang="en-US" sz="3600" dirty="0"/>
          </a:p>
        </p:txBody>
      </p:sp>
      <p:pic>
        <p:nvPicPr>
          <p:cNvPr id="258051" name="Picture 3" descr="figc8-8"/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839200" cy="389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82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</a:t>
            </a:r>
            <a:r>
              <a:rPr lang="en-US" dirty="0" err="1" smtClean="0"/>
              <a:t>ardiota</a:t>
            </a:r>
            <a:r>
              <a:rPr lang="tr-TR" dirty="0" smtClean="0"/>
              <a:t>k</a:t>
            </a:r>
            <a:r>
              <a:rPr lang="en-US" dirty="0" err="1" smtClean="0"/>
              <a:t>omet</a:t>
            </a:r>
            <a:r>
              <a:rPr lang="tr-TR" dirty="0" smtClean="0"/>
              <a:t>reler</a:t>
            </a:r>
            <a:endParaRPr lang="en-US" dirty="0"/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090459"/>
          </a:xfrm>
        </p:spPr>
        <p:txBody>
          <a:bodyPr/>
          <a:lstStyle/>
          <a:p>
            <a:r>
              <a:rPr lang="tr-TR" dirty="0" smtClean="0"/>
              <a:t>Ortalama alma tipi</a:t>
            </a:r>
            <a:endParaRPr lang="en-US" dirty="0"/>
          </a:p>
          <a:p>
            <a:r>
              <a:rPr lang="tr-TR" dirty="0" smtClean="0"/>
              <a:t>Vurudan vuruya (b</a:t>
            </a:r>
            <a:r>
              <a:rPr lang="en-US" dirty="0" smtClean="0"/>
              <a:t>eat-to-beat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tr-TR" dirty="0" smtClean="0"/>
              <a:t>tipi</a:t>
            </a:r>
            <a:endParaRPr lang="en-US" dirty="0"/>
          </a:p>
          <a:p>
            <a:r>
              <a:rPr lang="tr-TR" dirty="0" smtClean="0"/>
              <a:t>Önceki iki tipin birleştirilmişi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532311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50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graphicFrame>
        <p:nvGraphicFramePr>
          <p:cNvPr id="253954" name="Object 2"/>
          <p:cNvGraphicFramePr>
            <a:graphicFrameLocks noChangeAspect="1"/>
          </p:cNvGraphicFramePr>
          <p:nvPr/>
        </p:nvGraphicFramePr>
        <p:xfrm>
          <a:off x="990600" y="0"/>
          <a:ext cx="29495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7" name="Clip" r:id="rId4" imgW="8955799" imgH="10406197" progId="MS_ClipArt_Gallery.2">
                  <p:embed/>
                </p:oleObj>
              </mc:Choice>
              <mc:Fallback>
                <p:oleObj name="Clip" r:id="rId4" imgW="8955799" imgH="1040619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014"/>
                      <a:stretch>
                        <a:fillRect/>
                      </a:stretch>
                    </p:blipFill>
                    <p:spPr bwMode="auto">
                      <a:xfrm>
                        <a:off x="990600" y="0"/>
                        <a:ext cx="29495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95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733800" y="381000"/>
            <a:ext cx="4724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Sürekli izleme için tipik EKG derivasyonları</a:t>
            </a:r>
            <a:endParaRPr lang="en-US" dirty="0"/>
          </a:p>
        </p:txBody>
      </p:sp>
      <p:sp>
        <p:nvSpPr>
          <p:cNvPr id="253956" name="Text Box 4"/>
          <p:cNvSpPr txBox="1">
            <a:spLocks noChangeArrowheads="1"/>
          </p:cNvSpPr>
          <p:nvPr/>
        </p:nvSpPr>
        <p:spPr bwMode="auto">
          <a:xfrm>
            <a:off x="4251325" y="2251075"/>
            <a:ext cx="471718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dirty="0" smtClean="0"/>
              <a:t>Gerilim farkları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/>
              <a:t>I’, LA-RA; II’, LL-RA, III’, LL-LA</a:t>
            </a:r>
          </a:p>
          <a:p>
            <a:r>
              <a:rPr lang="tr-TR" dirty="0" smtClean="0"/>
              <a:t>Gögüs</a:t>
            </a:r>
            <a:r>
              <a:rPr lang="en-US" dirty="0" smtClean="0"/>
              <a:t>: </a:t>
            </a:r>
            <a:r>
              <a:rPr lang="en-US" dirty="0"/>
              <a:t>V-1/3(LL+LA+RA)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02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02" name="Object 2"/>
          <p:cNvGraphicFramePr>
            <a:graphicFrameLocks noChangeAspect="1"/>
          </p:cNvGraphicFramePr>
          <p:nvPr/>
        </p:nvGraphicFramePr>
        <p:xfrm>
          <a:off x="228600" y="12700"/>
          <a:ext cx="8458200" cy="671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1" name="Clip" r:id="rId4" imgW="16881411" imgH="12009764" progId="MS_ClipArt_Gallery.2">
                  <p:embed/>
                </p:oleObj>
              </mc:Choice>
              <mc:Fallback>
                <p:oleObj name="Clip" r:id="rId4" imgW="16881411" imgH="12009764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479" t="1962" r="10294" b="1923"/>
                      <a:stretch>
                        <a:fillRect/>
                      </a:stretch>
                    </p:blipFill>
                    <p:spPr bwMode="auto">
                      <a:xfrm>
                        <a:off x="228600" y="12700"/>
                        <a:ext cx="8458200" cy="671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0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505200"/>
            <a:ext cx="4195192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Kardiyotakometrenin blok şeması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42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095207"/>
              </p:ext>
            </p:extLst>
          </p:nvPr>
        </p:nvGraphicFramePr>
        <p:xfrm>
          <a:off x="1559346" y="1340768"/>
          <a:ext cx="6171357" cy="5458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6" name="Clip" r:id="rId4" imgW="3912525" imgH="3460678" progId="MS_ClipArt_Gallery.2">
                  <p:embed/>
                </p:oleObj>
              </mc:Choice>
              <mc:Fallback>
                <p:oleObj name="Clip" r:id="rId4" imgW="3912525" imgH="346067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9346" y="1340768"/>
                        <a:ext cx="6171357" cy="54584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805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Bir analog ortalama alma tipi kardiyotakometre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304255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89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6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3" y="322263"/>
            <a:ext cx="7761287" cy="396875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3333FF"/>
                </a:solidFill>
              </a:rPr>
              <a:t>Bi</a:t>
            </a:r>
            <a:r>
              <a:rPr lang="tr-TR" sz="2400" b="1" dirty="0" smtClean="0">
                <a:solidFill>
                  <a:srgbClr val="3333FF"/>
                </a:solidFill>
              </a:rPr>
              <a:t>y</a:t>
            </a:r>
            <a:r>
              <a:rPr lang="en-US" sz="2400" b="1" dirty="0" err="1" smtClean="0">
                <a:solidFill>
                  <a:srgbClr val="3333FF"/>
                </a:solidFill>
              </a:rPr>
              <a:t>opot</a:t>
            </a:r>
            <a:r>
              <a:rPr lang="tr-TR" sz="2400" b="1" dirty="0" smtClean="0">
                <a:solidFill>
                  <a:srgbClr val="3333FF"/>
                </a:solidFill>
              </a:rPr>
              <a:t>a</a:t>
            </a:r>
            <a:r>
              <a:rPr lang="en-US" sz="2400" b="1" dirty="0" smtClean="0">
                <a:solidFill>
                  <a:srgbClr val="3333FF"/>
                </a:solidFill>
              </a:rPr>
              <a:t>n</a:t>
            </a:r>
            <a:r>
              <a:rPr lang="tr-TR" sz="2400" b="1" dirty="0" smtClean="0">
                <a:solidFill>
                  <a:srgbClr val="3333FF"/>
                </a:solidFill>
              </a:rPr>
              <a:t>siyel Kuvvetlendiricinin Temel Gereksinimleri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04200" cy="5098504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1800" dirty="0" smtClean="0"/>
              <a:t>Amaç</a:t>
            </a:r>
            <a:r>
              <a:rPr lang="en-US" sz="1800" dirty="0" smtClean="0"/>
              <a:t>: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tr-TR" sz="1800" dirty="0" smtClean="0"/>
              <a:t>Biyopotensiyel kaynağından alınan zayıf işaretleri gerilim ve</a:t>
            </a:r>
            <a:r>
              <a:rPr lang="en-US" sz="1800" dirty="0" smtClean="0"/>
              <a:t>/</a:t>
            </a:r>
            <a:r>
              <a:rPr lang="tr-TR" sz="1800" dirty="0" smtClean="0"/>
              <a:t>veya akım kazancı sağlayarak genliklerini artırmak</a:t>
            </a:r>
          </a:p>
          <a:p>
            <a:pPr>
              <a:lnSpc>
                <a:spcPct val="90000"/>
              </a:lnSpc>
            </a:pPr>
            <a:r>
              <a:rPr lang="tr-TR" sz="1800" dirty="0" smtClean="0"/>
              <a:t>Özellikleri</a:t>
            </a:r>
            <a:r>
              <a:rPr lang="en-US" sz="1800" dirty="0" smtClean="0"/>
              <a:t>: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tr-TR" sz="1800" i="1" u="sng" dirty="0" smtClean="0"/>
              <a:t>Yüksek giriş empedansı</a:t>
            </a:r>
            <a:r>
              <a:rPr lang="en-US" sz="1800" i="1" u="sng" dirty="0" smtClean="0"/>
              <a:t> </a:t>
            </a:r>
            <a:r>
              <a:rPr lang="en-US" sz="1800" dirty="0" smtClean="0"/>
              <a:t>(</a:t>
            </a:r>
            <a:r>
              <a:rPr lang="tr-TR" sz="1800" dirty="0" smtClean="0"/>
              <a:t>girişlerinin yükleme etkisini azaltmak için </a:t>
            </a:r>
            <a:r>
              <a:rPr lang="en-US" sz="1800" dirty="0" smtClean="0">
                <a:cs typeface="Times New Roman" pitchFamily="18" charset="0"/>
              </a:rPr>
              <a:t>10 </a:t>
            </a:r>
            <a:r>
              <a:rPr lang="en-US" sz="1800" dirty="0">
                <a:cs typeface="Times New Roman" pitchFamily="18" charset="0"/>
              </a:rPr>
              <a:t>M</a:t>
            </a:r>
            <a:r>
              <a:rPr lang="en-US" sz="1800" dirty="0">
                <a:cs typeface="Times New Roman" pitchFamily="18" charset="0"/>
                <a:sym typeface="Symbol" pitchFamily="18" charset="2"/>
              </a:rPr>
              <a:t></a:t>
            </a:r>
            <a:r>
              <a:rPr lang="tr-TR" sz="18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tr-TR" sz="1800" dirty="0" smtClean="0">
                <a:cs typeface="Times New Roman" pitchFamily="18" charset="0"/>
                <a:sym typeface="Symbol" pitchFamily="18" charset="2"/>
              </a:rPr>
              <a:t>mertebesinde</a:t>
            </a:r>
            <a:r>
              <a:rPr lang="en-US" sz="1800" dirty="0" smtClean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tr-TR" sz="1800" i="1" u="sng" dirty="0" smtClean="0"/>
              <a:t>Koruyucu devreler</a:t>
            </a:r>
            <a:r>
              <a:rPr lang="en-US" sz="1800" i="1" u="sng" dirty="0" smtClean="0"/>
              <a:t> </a:t>
            </a:r>
            <a:r>
              <a:rPr lang="en-US" sz="1800" dirty="0" smtClean="0"/>
              <a:t>(</a:t>
            </a:r>
            <a:r>
              <a:rPr lang="tr-TR" sz="1800" dirty="0" smtClean="0">
                <a:cs typeface="Times New Roman" pitchFamily="18" charset="0"/>
              </a:rPr>
              <a:t>elektrotlarla </a:t>
            </a:r>
            <a:r>
              <a:rPr lang="tr-TR" sz="1800" dirty="0">
                <a:cs typeface="Times New Roman" pitchFamily="18" charset="0"/>
              </a:rPr>
              <a:t>vücuda </a:t>
            </a:r>
            <a:r>
              <a:rPr lang="tr-TR" sz="1800" dirty="0" smtClean="0">
                <a:cs typeface="Times New Roman" pitchFamily="18" charset="0"/>
              </a:rPr>
              <a:t>bağlandıklarında giriş uçlarından hastaya geçebilecek olası mikroşok veya makroşok </a:t>
            </a:r>
            <a:r>
              <a:rPr lang="tr-TR" sz="1800" dirty="0">
                <a:cs typeface="Times New Roman" pitchFamily="18" charset="0"/>
              </a:rPr>
              <a:t>tehlikelerine karşı </a:t>
            </a:r>
            <a:r>
              <a:rPr lang="tr-TR" sz="1800" dirty="0" smtClean="0">
                <a:cs typeface="Times New Roman" pitchFamily="18" charset="0"/>
              </a:rPr>
              <a:t>koruma sağlamalı - </a:t>
            </a:r>
            <a:r>
              <a:rPr lang="tr-TR" sz="1800" dirty="0">
                <a:cs typeface="Times New Roman" pitchFamily="18" charset="0"/>
              </a:rPr>
              <a:t>yalıtım ve koruma devreleri </a:t>
            </a:r>
            <a:r>
              <a:rPr lang="tr-TR" sz="1800" dirty="0" smtClean="0">
                <a:cs typeface="Times New Roman" pitchFamily="18" charset="0"/>
              </a:rPr>
              <a:t>ile)</a:t>
            </a:r>
          </a:p>
          <a:p>
            <a:pPr lvl="1">
              <a:lnSpc>
                <a:spcPct val="90000"/>
              </a:lnSpc>
            </a:pPr>
            <a:r>
              <a:rPr lang="tr-TR" sz="1800" i="1" u="sng" dirty="0" smtClean="0"/>
              <a:t>Düşük çıkış empedansı</a:t>
            </a:r>
            <a:r>
              <a:rPr lang="en-US" sz="1800" i="1" u="sng" dirty="0" smtClean="0"/>
              <a:t> </a:t>
            </a:r>
            <a:r>
              <a:rPr lang="en-US" sz="1800" dirty="0" smtClean="0"/>
              <a:t>(</a:t>
            </a:r>
            <a:r>
              <a:rPr lang="tr-TR" sz="1800" dirty="0" smtClean="0"/>
              <a:t>sürülecek yüke göre düşük</a:t>
            </a:r>
            <a:r>
              <a:rPr lang="en-US" sz="1800" dirty="0" smtClean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tr-TR" sz="1800" i="1" u="sng" dirty="0" smtClean="0"/>
              <a:t>Yeterli çıkış akımı</a:t>
            </a:r>
            <a:r>
              <a:rPr lang="en-US" sz="1800" i="1" u="sng" dirty="0" smtClean="0"/>
              <a:t> </a:t>
            </a:r>
            <a:r>
              <a:rPr lang="en-US" sz="1800" dirty="0" smtClean="0"/>
              <a:t>(</a:t>
            </a:r>
            <a:r>
              <a:rPr lang="tr-TR" sz="1800" dirty="0" smtClean="0"/>
              <a:t>yükü sürebilecek gücü sağlayabilmek için</a:t>
            </a:r>
            <a:r>
              <a:rPr lang="en-US" sz="1800" dirty="0" smtClean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tr-TR" sz="1800" i="1" u="sng" dirty="0" smtClean="0"/>
              <a:t>Frekans cevabı için yeterli bant genişliği</a:t>
            </a:r>
            <a:r>
              <a:rPr lang="en-US" sz="1800" i="1" u="sng" dirty="0" smtClean="0"/>
              <a:t> </a:t>
            </a:r>
            <a:r>
              <a:rPr lang="en-US" sz="1800" dirty="0" smtClean="0"/>
              <a:t>(</a:t>
            </a:r>
            <a:r>
              <a:rPr lang="tr-TR" sz="1800" dirty="0" smtClean="0">
                <a:cs typeface="Times New Roman" pitchFamily="18" charset="0"/>
              </a:rPr>
              <a:t>bant </a:t>
            </a:r>
            <a:r>
              <a:rPr lang="tr-TR" sz="1800" dirty="0">
                <a:cs typeface="Times New Roman" pitchFamily="18" charset="0"/>
              </a:rPr>
              <a:t>genişliği işaretin frekans bandını kapsayacak kadar </a:t>
            </a:r>
            <a:r>
              <a:rPr lang="tr-TR" sz="1800" dirty="0" smtClean="0">
                <a:cs typeface="Times New Roman" pitchFamily="18" charset="0"/>
              </a:rPr>
              <a:t>olmalı, gereğinden </a:t>
            </a:r>
            <a:r>
              <a:rPr lang="tr-TR" sz="1800" dirty="0">
                <a:cs typeface="Times New Roman" pitchFamily="18" charset="0"/>
              </a:rPr>
              <a:t>fazla geniş bant çıkış gürültüsünü </a:t>
            </a:r>
            <a:r>
              <a:rPr lang="tr-TR" sz="1800" dirty="0" smtClean="0">
                <a:cs typeface="Times New Roman" pitchFamily="18" charset="0"/>
              </a:rPr>
              <a:t>artırır)</a:t>
            </a:r>
            <a:endParaRPr lang="tr-TR" sz="18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tr-TR" sz="1800" i="1" u="sng" dirty="0" smtClean="0"/>
              <a:t>Hızlı kalibrasyon</a:t>
            </a:r>
            <a:r>
              <a:rPr lang="en-US" sz="1800" i="1" u="sng" dirty="0" smtClean="0"/>
              <a:t> </a:t>
            </a:r>
            <a:r>
              <a:rPr lang="en-US" sz="1800" dirty="0" smtClean="0"/>
              <a:t>(</a:t>
            </a:r>
            <a:r>
              <a:rPr lang="tr-TR" sz="1800" dirty="0">
                <a:cs typeface="Times New Roman" pitchFamily="18" charset="0"/>
              </a:rPr>
              <a:t>Bilinmeyen bir biyolojik işaretin genliğini belirleyebilmek için </a:t>
            </a:r>
            <a:r>
              <a:rPr lang="tr-TR" sz="1800" dirty="0" smtClean="0">
                <a:cs typeface="Times New Roman" pitchFamily="18" charset="0"/>
              </a:rPr>
              <a:t>harici bir </a:t>
            </a:r>
            <a:r>
              <a:rPr lang="tr-TR" sz="1800" dirty="0">
                <a:cs typeface="Times New Roman" pitchFamily="18" charset="0"/>
              </a:rPr>
              <a:t>kalibrasyon </a:t>
            </a:r>
            <a:r>
              <a:rPr lang="tr-TR" sz="1800" dirty="0" smtClean="0">
                <a:cs typeface="Times New Roman" pitchFamily="18" charset="0"/>
              </a:rPr>
              <a:t>işareti</a:t>
            </a:r>
            <a:r>
              <a:rPr lang="en-US" sz="1800" dirty="0" smtClean="0"/>
              <a:t>)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tr-TR" sz="1800" dirty="0" smtClean="0"/>
              <a:t>Farksal kuvvetleniriciler için </a:t>
            </a:r>
            <a:r>
              <a:rPr lang="tr-TR" sz="1800" i="1" u="sng" dirty="0"/>
              <a:t>y</a:t>
            </a:r>
            <a:r>
              <a:rPr lang="tr-TR" sz="1800" i="1" u="sng" dirty="0" smtClean="0"/>
              <a:t>üksek ortak işaret bastırma </a:t>
            </a:r>
            <a:r>
              <a:rPr lang="en-US" sz="1800" dirty="0" smtClean="0"/>
              <a:t>(</a:t>
            </a:r>
            <a:r>
              <a:rPr lang="tr-TR" sz="1800" dirty="0" smtClean="0"/>
              <a:t>genellikle ortak işaretler farksal işaretlerden çok daha büyüktür)</a:t>
            </a:r>
          </a:p>
          <a:p>
            <a:pPr lvl="1">
              <a:lnSpc>
                <a:spcPct val="90000"/>
              </a:lnSpc>
            </a:pPr>
            <a:r>
              <a:rPr lang="tr-TR" sz="1800" dirty="0">
                <a:cs typeface="Times New Roman" pitchFamily="18" charset="0"/>
              </a:rPr>
              <a:t>Yüksek </a:t>
            </a:r>
            <a:r>
              <a:rPr lang="tr-TR" sz="1800" dirty="0" smtClean="0">
                <a:cs typeface="Times New Roman" pitchFamily="18" charset="0"/>
              </a:rPr>
              <a:t>kazanç (1000 </a:t>
            </a:r>
            <a:r>
              <a:rPr lang="tr-TR" sz="1800" dirty="0">
                <a:cs typeface="Times New Roman" pitchFamily="18" charset="0"/>
              </a:rPr>
              <a:t>ler </a:t>
            </a:r>
            <a:r>
              <a:rPr lang="tr-TR" sz="1800" dirty="0" smtClean="0">
                <a:cs typeface="Times New Roman" pitchFamily="18" charset="0"/>
              </a:rPr>
              <a:t>mertebesinde; sürekli </a:t>
            </a:r>
            <a:r>
              <a:rPr lang="tr-TR" sz="1800" dirty="0">
                <a:cs typeface="Times New Roman" pitchFamily="18" charset="0"/>
              </a:rPr>
              <a:t>kazanç ayarı yerine kademeli kazanç ayarı tercih </a:t>
            </a:r>
            <a:r>
              <a:rPr lang="tr-TR" sz="1800" dirty="0" smtClean="0">
                <a:cs typeface="Times New Roman" pitchFamily="18" charset="0"/>
              </a:rPr>
              <a:t>edilir)</a:t>
            </a:r>
            <a:endParaRPr lang="tr-TR" sz="1800" dirty="0" smtClean="0"/>
          </a:p>
          <a:p>
            <a:pPr>
              <a:lnSpc>
                <a:spcPct val="90000"/>
              </a:lnSpc>
            </a:pPr>
            <a:r>
              <a:rPr lang="tr-TR" sz="1800" dirty="0" smtClean="0"/>
              <a:t>Uygulamaya yönelik gereksinmeler.</a:t>
            </a: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836712"/>
            <a:ext cx="8243887" cy="36512"/>
          </a:xfrm>
          <a:prstGeom prst="rect">
            <a:avLst/>
          </a:prstGeom>
          <a:solidFill>
            <a:srgbClr val="004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46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3258"/>
              </p:ext>
            </p:extLst>
          </p:nvPr>
        </p:nvGraphicFramePr>
        <p:xfrm>
          <a:off x="539552" y="2060848"/>
          <a:ext cx="8102201" cy="4480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9" name="Clip" r:id="rId4" imgW="21196406" imgH="11902481" progId="MS_ClipArt_Gallery.2">
                  <p:embed/>
                </p:oleObj>
              </mc:Choice>
              <mc:Fallback>
                <p:oleObj name="Clip" r:id="rId4" imgW="21196406" imgH="1190248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50" r="5000" b="7697"/>
                      <a:stretch>
                        <a:fillRect/>
                      </a:stretch>
                    </p:blipFill>
                    <p:spPr bwMode="auto">
                      <a:xfrm>
                        <a:off x="539552" y="2060848"/>
                        <a:ext cx="8102201" cy="44801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00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Bir sayısal ortalama alma tipi kardiyotakometre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520279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66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5157788" y="307975"/>
            <a:ext cx="3452812" cy="396875"/>
          </a:xfrm>
        </p:spPr>
        <p:txBody>
          <a:bodyPr>
            <a:normAutofit fontScale="90000"/>
          </a:bodyPr>
          <a:lstStyle/>
          <a:p>
            <a:pPr algn="r"/>
            <a:r>
              <a:rPr lang="en-US" sz="2400" b="1">
                <a:solidFill>
                  <a:srgbClr val="3333FF"/>
                </a:solidFill>
              </a:rPr>
              <a:t>Cardiotachometers</a:t>
            </a:r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685800" y="5791200"/>
            <a:ext cx="3851275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Block diagram of a beat-to-beat instantaneous cardiotachometer</a:t>
            </a:r>
          </a:p>
        </p:txBody>
      </p:sp>
      <p:pic>
        <p:nvPicPr>
          <p:cNvPr id="129028" name="Picture 4" descr="Fig6-19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04800"/>
            <a:ext cx="4179888" cy="521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9029" name="Object 5"/>
          <p:cNvGraphicFramePr>
            <a:graphicFrameLocks noChangeAspect="1"/>
          </p:cNvGraphicFramePr>
          <p:nvPr/>
        </p:nvGraphicFramePr>
        <p:xfrm>
          <a:off x="4783138" y="876300"/>
          <a:ext cx="3917950" cy="484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3" name="Photo Editor Photo" r:id="rId5" imgW="3528366" imgH="4366638" progId="MSPhotoEd.3">
                  <p:embed/>
                </p:oleObj>
              </mc:Choice>
              <mc:Fallback>
                <p:oleObj name="Photo Editor Photo" r:id="rId5" imgW="3528366" imgH="436663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3138" y="876300"/>
                        <a:ext cx="3917950" cy="4849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4987925" y="5545138"/>
            <a:ext cx="39751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Timing diagram for beat-to-beat cardiotachometer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16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714" name="Object 2"/>
          <p:cNvGraphicFramePr>
            <a:graphicFrameLocks noChangeAspect="1"/>
          </p:cNvGraphicFramePr>
          <p:nvPr/>
        </p:nvGraphicFramePr>
        <p:xfrm>
          <a:off x="457200" y="0"/>
          <a:ext cx="568642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7" name="Clip" r:id="rId4" imgW="10227427" imgH="12637068" progId="MS_ClipArt_Gallery.2">
                  <p:embed/>
                </p:oleObj>
              </mc:Choice>
              <mc:Fallback>
                <p:oleObj name="Clip" r:id="rId4" imgW="10227427" imgH="1263706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059" r="1352" b="6667"/>
                      <a:stretch>
                        <a:fillRect/>
                      </a:stretch>
                    </p:blipFill>
                    <p:spPr bwMode="auto">
                      <a:xfrm>
                        <a:off x="457200" y="0"/>
                        <a:ext cx="568642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7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581400" y="4038600"/>
            <a:ext cx="5105400" cy="2514600"/>
          </a:xfrm>
        </p:spPr>
        <p:txBody>
          <a:bodyPr/>
          <a:lstStyle/>
          <a:p>
            <a:r>
              <a:rPr lang="tr-TR" sz="3600" dirty="0" smtClean="0"/>
              <a:t>İnsan vücudu </a:t>
            </a:r>
            <a:r>
              <a:rPr lang="tr-TR" sz="3600" dirty="0"/>
              <a:t>ve </a:t>
            </a:r>
            <a:r>
              <a:rPr lang="tr-TR" sz="3600" dirty="0" smtClean="0"/>
              <a:t>dinamik olarak </a:t>
            </a:r>
            <a:r>
              <a:rPr lang="tr-TR" sz="3600" dirty="0"/>
              <a:t>gözlenen ana </a:t>
            </a:r>
            <a:r>
              <a:rPr lang="tr-TR" sz="3600" dirty="0" smtClean="0"/>
              <a:t>fizyolojik olaylar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55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858" name="Object 2"/>
          <p:cNvGraphicFramePr>
            <a:graphicFrameLocks noChangeAspect="1"/>
          </p:cNvGraphicFramePr>
          <p:nvPr/>
        </p:nvGraphicFramePr>
        <p:xfrm>
          <a:off x="750888" y="366713"/>
          <a:ext cx="6731000" cy="443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Photo Editor Photo" r:id="rId4" imgW="4793395" imgH="3162574" progId="MSPhotoEd.3">
                  <p:embed/>
                </p:oleObj>
              </mc:Choice>
              <mc:Fallback>
                <p:oleObj name="Photo Editor Photo" r:id="rId4" imgW="4793395" imgH="316257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366713"/>
                        <a:ext cx="6731000" cy="443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59" name="Rectangle 3"/>
          <p:cNvSpPr>
            <a:spLocks noGrp="1" noChangeArrowheads="1"/>
          </p:cNvSpPr>
          <p:nvPr>
            <p:ph type="title"/>
          </p:nvPr>
        </p:nvSpPr>
        <p:spPr>
          <a:xfrm>
            <a:off x="3505200" y="381000"/>
            <a:ext cx="4919663" cy="743744"/>
          </a:xfrm>
        </p:spPr>
        <p:txBody>
          <a:bodyPr>
            <a:normAutofit fontScale="90000"/>
          </a:bodyPr>
          <a:lstStyle/>
          <a:p>
            <a:r>
              <a:rPr lang="tr-TR" sz="2400" dirty="0"/>
              <a:t>Bazı ortak biyopotensiyel işaretlerin gerilim ve frekans aralıkları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609600" y="5181600"/>
            <a:ext cx="822960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Voltage and frequency ranges of some common biopotential signals; dc potentials include intracellular voltages as well as voltages measured from several points on the body.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EOG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is the electrooculogram,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EEG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is the elctroencephalogram,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ECG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is the electrocardiogram,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EMG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is the electromyogram, and </a:t>
            </a:r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AAP</a:t>
            </a:r>
            <a:r>
              <a:rPr lang="en-US" sz="1800" b="1">
                <a:solidFill>
                  <a:schemeClr val="tx1"/>
                </a:solidFill>
                <a:cs typeface="Times New Roman" pitchFamily="18" charset="0"/>
              </a:rPr>
              <a:t> is the axon action potential.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60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Bi</a:t>
            </a:r>
            <a:r>
              <a:rPr lang="tr-TR" sz="4000" dirty="0" smtClean="0"/>
              <a:t>y</a:t>
            </a:r>
            <a:r>
              <a:rPr lang="en-US" sz="4000" dirty="0" err="1" smtClean="0"/>
              <a:t>omedi</a:t>
            </a:r>
            <a:r>
              <a:rPr lang="tr-TR" sz="4000" dirty="0" smtClean="0"/>
              <a:t>k</a:t>
            </a:r>
            <a:r>
              <a:rPr lang="en-US" sz="4000" dirty="0" smtClean="0"/>
              <a:t>al </a:t>
            </a:r>
            <a:r>
              <a:rPr lang="tr-TR" sz="4000" dirty="0" smtClean="0"/>
              <a:t>İşaret İşleme Örnekleri</a:t>
            </a:r>
            <a:endParaRPr lang="en-US" sz="4000" dirty="0"/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Ele</a:t>
            </a:r>
            <a:r>
              <a:rPr lang="tr-TR" dirty="0" smtClean="0"/>
              <a:t>k</a:t>
            </a:r>
            <a:r>
              <a:rPr lang="en-US" dirty="0" err="1" smtClean="0"/>
              <a:t>tromyogram</a:t>
            </a:r>
            <a:r>
              <a:rPr lang="en-US" dirty="0" smtClean="0"/>
              <a:t> </a:t>
            </a:r>
            <a:r>
              <a:rPr lang="tr-TR" dirty="0" smtClean="0"/>
              <a:t>e</a:t>
            </a:r>
            <a:r>
              <a:rPr lang="en-US" dirty="0" err="1" smtClean="0"/>
              <a:t>ntegrat</a:t>
            </a:r>
            <a:r>
              <a:rPr lang="tr-TR" dirty="0" smtClean="0"/>
              <a:t>ö</a:t>
            </a:r>
            <a:r>
              <a:rPr lang="en-US" dirty="0" smtClean="0"/>
              <a:t>r</a:t>
            </a:r>
            <a:r>
              <a:rPr lang="tr-TR" dirty="0" smtClean="0"/>
              <a:t>leri</a:t>
            </a:r>
            <a:endParaRPr lang="en-US" dirty="0"/>
          </a:p>
          <a:p>
            <a:r>
              <a:rPr lang="tr-TR" dirty="0" smtClean="0"/>
              <a:t>Uyarı gerilimi ve işaret ortalamacıları</a:t>
            </a:r>
            <a:endParaRPr lang="en-US" dirty="0"/>
          </a:p>
          <a:p>
            <a:r>
              <a:rPr lang="tr-TR" dirty="0" smtClean="0"/>
              <a:t>Cenin (f</a:t>
            </a:r>
            <a:r>
              <a:rPr lang="en-US" dirty="0" err="1" smtClean="0"/>
              <a:t>etal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tr-TR" dirty="0" smtClean="0"/>
              <a:t>k</a:t>
            </a:r>
            <a:r>
              <a:rPr lang="en-US" dirty="0" err="1" smtClean="0"/>
              <a:t>tro</a:t>
            </a:r>
            <a:r>
              <a:rPr lang="tr-TR" dirty="0" smtClean="0"/>
              <a:t>k</a:t>
            </a:r>
            <a:r>
              <a:rPr lang="en-US" dirty="0" err="1" smtClean="0"/>
              <a:t>ardi</a:t>
            </a:r>
            <a:r>
              <a:rPr lang="tr-TR" dirty="0" smtClean="0"/>
              <a:t>y</a:t>
            </a:r>
            <a:r>
              <a:rPr lang="en-US" dirty="0" err="1" smtClean="0"/>
              <a:t>ogra</a:t>
            </a:r>
            <a:r>
              <a:rPr lang="tr-TR" dirty="0" smtClean="0"/>
              <a:t>fi</a:t>
            </a:r>
            <a:endParaRPr lang="en-US" dirty="0"/>
          </a:p>
          <a:p>
            <a:r>
              <a:rPr lang="tr-TR" dirty="0" smtClean="0"/>
              <a:t>Kalp </a:t>
            </a:r>
            <a:r>
              <a:rPr lang="en-US" dirty="0" err="1" smtClean="0"/>
              <a:t>monit</a:t>
            </a:r>
            <a:r>
              <a:rPr lang="tr-TR" dirty="0" smtClean="0"/>
              <a:t>ö</a:t>
            </a:r>
            <a:r>
              <a:rPr lang="en-US" dirty="0" smtClean="0"/>
              <a:t>r</a:t>
            </a:r>
            <a:r>
              <a:rPr lang="tr-TR" dirty="0" smtClean="0"/>
              <a:t>leri</a:t>
            </a:r>
            <a:endParaRPr lang="en-US" dirty="0"/>
          </a:p>
          <a:p>
            <a:r>
              <a:rPr lang="en-US" dirty="0" smtClean="0"/>
              <a:t>Bi</a:t>
            </a:r>
            <a:r>
              <a:rPr lang="tr-TR" dirty="0" smtClean="0"/>
              <a:t>y</a:t>
            </a:r>
            <a:r>
              <a:rPr lang="en-US" dirty="0" err="1" smtClean="0"/>
              <a:t>otelemetr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34076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0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Bir </a:t>
            </a:r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tromyogra</a:t>
            </a:r>
            <a:r>
              <a:rPr lang="tr-TR" sz="3600" dirty="0" smtClean="0"/>
              <a:t>fik işaret entegratörü</a:t>
            </a:r>
            <a:endParaRPr lang="en-US" sz="3600" dirty="0"/>
          </a:p>
        </p:txBody>
      </p:sp>
      <p:grpSp>
        <p:nvGrpSpPr>
          <p:cNvPr id="2" name="Group 1"/>
          <p:cNvGrpSpPr/>
          <p:nvPr/>
        </p:nvGrpSpPr>
        <p:grpSpPr>
          <a:xfrm>
            <a:off x="844550" y="1484784"/>
            <a:ext cx="7264400" cy="5027771"/>
            <a:chOff x="844550" y="851247"/>
            <a:chExt cx="7264400" cy="5027771"/>
          </a:xfrm>
        </p:grpSpPr>
        <p:sp>
          <p:nvSpPr>
            <p:cNvPr id="377859" name="Freeform 3"/>
            <p:cNvSpPr>
              <a:spLocks/>
            </p:cNvSpPr>
            <p:nvPr/>
          </p:nvSpPr>
          <p:spPr bwMode="auto">
            <a:xfrm>
              <a:off x="4348163" y="2460972"/>
              <a:ext cx="1692275" cy="1785937"/>
            </a:xfrm>
            <a:custGeom>
              <a:avLst/>
              <a:gdLst>
                <a:gd name="T0" fmla="*/ 1066 w 1066"/>
                <a:gd name="T1" fmla="*/ 1125 h 1125"/>
                <a:gd name="T2" fmla="*/ 1066 w 1066"/>
                <a:gd name="T3" fmla="*/ 0 h 1125"/>
                <a:gd name="T4" fmla="*/ 0 w 1066"/>
                <a:gd name="T5" fmla="*/ 0 h 1125"/>
                <a:gd name="T6" fmla="*/ 0 w 1066"/>
                <a:gd name="T7" fmla="*/ 971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125">
                  <a:moveTo>
                    <a:pt x="1066" y="1125"/>
                  </a:moveTo>
                  <a:lnTo>
                    <a:pt x="1066" y="0"/>
                  </a:lnTo>
                  <a:lnTo>
                    <a:pt x="0" y="0"/>
                  </a:lnTo>
                  <a:lnTo>
                    <a:pt x="0" y="971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0" name="Rectangle 4"/>
            <p:cNvSpPr>
              <a:spLocks noChangeArrowheads="1"/>
            </p:cNvSpPr>
            <p:nvPr/>
          </p:nvSpPr>
          <p:spPr bwMode="auto">
            <a:xfrm>
              <a:off x="4721225" y="2210147"/>
              <a:ext cx="946150" cy="49371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1" name="Rectangle 5"/>
            <p:cNvSpPr>
              <a:spLocks noChangeArrowheads="1"/>
            </p:cNvSpPr>
            <p:nvPr/>
          </p:nvSpPr>
          <p:spPr bwMode="auto">
            <a:xfrm>
              <a:off x="6892925" y="2480022"/>
              <a:ext cx="1216025" cy="4953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2" name="Rectangle 6"/>
            <p:cNvSpPr>
              <a:spLocks noChangeArrowheads="1"/>
            </p:cNvSpPr>
            <p:nvPr/>
          </p:nvSpPr>
          <p:spPr bwMode="auto">
            <a:xfrm>
              <a:off x="5849938" y="851247"/>
              <a:ext cx="1198562" cy="70961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3" name="Rectangle 7"/>
            <p:cNvSpPr>
              <a:spLocks noChangeArrowheads="1"/>
            </p:cNvSpPr>
            <p:nvPr/>
          </p:nvSpPr>
          <p:spPr bwMode="auto">
            <a:xfrm>
              <a:off x="2854325" y="959197"/>
              <a:ext cx="1109663" cy="49371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4" name="Rectangle 8"/>
            <p:cNvSpPr>
              <a:spLocks noChangeArrowheads="1"/>
            </p:cNvSpPr>
            <p:nvPr/>
          </p:nvSpPr>
          <p:spPr bwMode="auto">
            <a:xfrm>
              <a:off x="1852613" y="3589684"/>
              <a:ext cx="1001712" cy="873125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5" name="Line 9"/>
            <p:cNvSpPr>
              <a:spLocks noChangeShapeType="1"/>
            </p:cNvSpPr>
            <p:nvPr/>
          </p:nvSpPr>
          <p:spPr bwMode="auto">
            <a:xfrm flipV="1">
              <a:off x="6364288" y="5375622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6" name="Line 10"/>
            <p:cNvSpPr>
              <a:spLocks noChangeShapeType="1"/>
            </p:cNvSpPr>
            <p:nvPr/>
          </p:nvSpPr>
          <p:spPr bwMode="auto">
            <a:xfrm flipV="1">
              <a:off x="6364288" y="5159722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7" name="Line 11"/>
            <p:cNvSpPr>
              <a:spLocks noChangeShapeType="1"/>
            </p:cNvSpPr>
            <p:nvPr/>
          </p:nvSpPr>
          <p:spPr bwMode="auto">
            <a:xfrm flipV="1">
              <a:off x="6364288" y="4942234"/>
              <a:ext cx="1587" cy="16351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8" name="Line 12"/>
            <p:cNvSpPr>
              <a:spLocks noChangeShapeType="1"/>
            </p:cNvSpPr>
            <p:nvPr/>
          </p:nvSpPr>
          <p:spPr bwMode="auto">
            <a:xfrm flipV="1">
              <a:off x="6364288" y="4726334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69" name="Line 13"/>
            <p:cNvSpPr>
              <a:spLocks noChangeShapeType="1"/>
            </p:cNvSpPr>
            <p:nvPr/>
          </p:nvSpPr>
          <p:spPr bwMode="auto">
            <a:xfrm flipV="1">
              <a:off x="6364288" y="4510434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0" name="Line 14"/>
            <p:cNvSpPr>
              <a:spLocks noChangeShapeType="1"/>
            </p:cNvSpPr>
            <p:nvPr/>
          </p:nvSpPr>
          <p:spPr bwMode="auto">
            <a:xfrm flipV="1">
              <a:off x="6364288" y="4292947"/>
              <a:ext cx="1587" cy="16351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1" name="Line 15"/>
            <p:cNvSpPr>
              <a:spLocks noChangeShapeType="1"/>
            </p:cNvSpPr>
            <p:nvPr/>
          </p:nvSpPr>
          <p:spPr bwMode="auto">
            <a:xfrm flipV="1">
              <a:off x="6364288" y="4077047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2" name="Line 16"/>
            <p:cNvSpPr>
              <a:spLocks noChangeShapeType="1"/>
            </p:cNvSpPr>
            <p:nvPr/>
          </p:nvSpPr>
          <p:spPr bwMode="auto">
            <a:xfrm flipV="1">
              <a:off x="6364288" y="3861147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3" name="Line 17"/>
            <p:cNvSpPr>
              <a:spLocks noChangeShapeType="1"/>
            </p:cNvSpPr>
            <p:nvPr/>
          </p:nvSpPr>
          <p:spPr bwMode="auto">
            <a:xfrm flipV="1">
              <a:off x="6364288" y="3643659"/>
              <a:ext cx="1587" cy="16351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4" name="Line 18"/>
            <p:cNvSpPr>
              <a:spLocks noChangeShapeType="1"/>
            </p:cNvSpPr>
            <p:nvPr/>
          </p:nvSpPr>
          <p:spPr bwMode="auto">
            <a:xfrm flipV="1">
              <a:off x="6364288" y="3427759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5" name="Line 19"/>
            <p:cNvSpPr>
              <a:spLocks noChangeShapeType="1"/>
            </p:cNvSpPr>
            <p:nvPr/>
          </p:nvSpPr>
          <p:spPr bwMode="auto">
            <a:xfrm flipV="1">
              <a:off x="6364288" y="3211859"/>
              <a:ext cx="1587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6" name="Line 20"/>
            <p:cNvSpPr>
              <a:spLocks noChangeShapeType="1"/>
            </p:cNvSpPr>
            <p:nvPr/>
          </p:nvSpPr>
          <p:spPr bwMode="auto">
            <a:xfrm flipV="1">
              <a:off x="6364288" y="2994372"/>
              <a:ext cx="1587" cy="16351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7" name="Line 21"/>
            <p:cNvSpPr>
              <a:spLocks noChangeShapeType="1"/>
            </p:cNvSpPr>
            <p:nvPr/>
          </p:nvSpPr>
          <p:spPr bwMode="auto">
            <a:xfrm flipH="1">
              <a:off x="6188075" y="2946747"/>
              <a:ext cx="163513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8" name="Line 22"/>
            <p:cNvSpPr>
              <a:spLocks noChangeShapeType="1"/>
            </p:cNvSpPr>
            <p:nvPr/>
          </p:nvSpPr>
          <p:spPr bwMode="auto">
            <a:xfrm flipH="1">
              <a:off x="5972175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79" name="Line 23"/>
            <p:cNvSpPr>
              <a:spLocks noChangeShapeType="1"/>
            </p:cNvSpPr>
            <p:nvPr/>
          </p:nvSpPr>
          <p:spPr bwMode="auto">
            <a:xfrm flipH="1">
              <a:off x="5756275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0" name="Line 24"/>
            <p:cNvSpPr>
              <a:spLocks noChangeShapeType="1"/>
            </p:cNvSpPr>
            <p:nvPr/>
          </p:nvSpPr>
          <p:spPr bwMode="auto">
            <a:xfrm flipH="1">
              <a:off x="5538788" y="2946747"/>
              <a:ext cx="163512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1" name="Line 25"/>
            <p:cNvSpPr>
              <a:spLocks noChangeShapeType="1"/>
            </p:cNvSpPr>
            <p:nvPr/>
          </p:nvSpPr>
          <p:spPr bwMode="auto">
            <a:xfrm flipH="1">
              <a:off x="5322888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2" name="Line 26"/>
            <p:cNvSpPr>
              <a:spLocks noChangeShapeType="1"/>
            </p:cNvSpPr>
            <p:nvPr/>
          </p:nvSpPr>
          <p:spPr bwMode="auto">
            <a:xfrm flipH="1">
              <a:off x="5106988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3" name="Line 27"/>
            <p:cNvSpPr>
              <a:spLocks noChangeShapeType="1"/>
            </p:cNvSpPr>
            <p:nvPr/>
          </p:nvSpPr>
          <p:spPr bwMode="auto">
            <a:xfrm flipH="1">
              <a:off x="4889500" y="2946747"/>
              <a:ext cx="163513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4" name="Line 28"/>
            <p:cNvSpPr>
              <a:spLocks noChangeShapeType="1"/>
            </p:cNvSpPr>
            <p:nvPr/>
          </p:nvSpPr>
          <p:spPr bwMode="auto">
            <a:xfrm flipH="1">
              <a:off x="4673600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5" name="Line 29"/>
            <p:cNvSpPr>
              <a:spLocks noChangeShapeType="1"/>
            </p:cNvSpPr>
            <p:nvPr/>
          </p:nvSpPr>
          <p:spPr bwMode="auto">
            <a:xfrm flipH="1">
              <a:off x="4457700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6" name="Line 30"/>
            <p:cNvSpPr>
              <a:spLocks noChangeShapeType="1"/>
            </p:cNvSpPr>
            <p:nvPr/>
          </p:nvSpPr>
          <p:spPr bwMode="auto">
            <a:xfrm flipH="1">
              <a:off x="4240213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7" name="Line 31"/>
            <p:cNvSpPr>
              <a:spLocks noChangeShapeType="1"/>
            </p:cNvSpPr>
            <p:nvPr/>
          </p:nvSpPr>
          <p:spPr bwMode="auto">
            <a:xfrm flipH="1">
              <a:off x="4024313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8" name="Line 32"/>
            <p:cNvSpPr>
              <a:spLocks noChangeShapeType="1"/>
            </p:cNvSpPr>
            <p:nvPr/>
          </p:nvSpPr>
          <p:spPr bwMode="auto">
            <a:xfrm flipH="1">
              <a:off x="3808413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89" name="Line 33"/>
            <p:cNvSpPr>
              <a:spLocks noChangeShapeType="1"/>
            </p:cNvSpPr>
            <p:nvPr/>
          </p:nvSpPr>
          <p:spPr bwMode="auto">
            <a:xfrm flipH="1">
              <a:off x="3590925" y="29467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0" name="Freeform 34"/>
            <p:cNvSpPr>
              <a:spLocks/>
            </p:cNvSpPr>
            <p:nvPr/>
          </p:nvSpPr>
          <p:spPr bwMode="auto">
            <a:xfrm>
              <a:off x="3482975" y="2946747"/>
              <a:ext cx="53975" cy="109537"/>
            </a:xfrm>
            <a:custGeom>
              <a:avLst/>
              <a:gdLst>
                <a:gd name="T0" fmla="*/ 34 w 34"/>
                <a:gd name="T1" fmla="*/ 0 h 69"/>
                <a:gd name="T2" fmla="*/ 0 w 34"/>
                <a:gd name="T3" fmla="*/ 0 h 69"/>
                <a:gd name="T4" fmla="*/ 0 w 3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69">
                  <a:moveTo>
                    <a:pt x="34" y="0"/>
                  </a:moveTo>
                  <a:lnTo>
                    <a:pt x="0" y="0"/>
                  </a:lnTo>
                  <a:lnTo>
                    <a:pt x="0" y="69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1" name="Line 35"/>
            <p:cNvSpPr>
              <a:spLocks noChangeShapeType="1"/>
            </p:cNvSpPr>
            <p:nvPr/>
          </p:nvSpPr>
          <p:spPr bwMode="auto">
            <a:xfrm>
              <a:off x="3482975" y="3110259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2" name="Line 36"/>
            <p:cNvSpPr>
              <a:spLocks noChangeShapeType="1"/>
            </p:cNvSpPr>
            <p:nvPr/>
          </p:nvSpPr>
          <p:spPr bwMode="auto">
            <a:xfrm>
              <a:off x="3482975" y="3326159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3" name="Line 37"/>
            <p:cNvSpPr>
              <a:spLocks noChangeShapeType="1"/>
            </p:cNvSpPr>
            <p:nvPr/>
          </p:nvSpPr>
          <p:spPr bwMode="auto">
            <a:xfrm>
              <a:off x="3482975" y="3542059"/>
              <a:ext cx="1588" cy="16351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4" name="Line 38"/>
            <p:cNvSpPr>
              <a:spLocks noChangeShapeType="1"/>
            </p:cNvSpPr>
            <p:nvPr/>
          </p:nvSpPr>
          <p:spPr bwMode="auto">
            <a:xfrm>
              <a:off x="3482975" y="3759547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5" name="Line 39"/>
            <p:cNvSpPr>
              <a:spLocks noChangeShapeType="1"/>
            </p:cNvSpPr>
            <p:nvPr/>
          </p:nvSpPr>
          <p:spPr bwMode="auto">
            <a:xfrm>
              <a:off x="3482975" y="3975447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6" name="Line 40"/>
            <p:cNvSpPr>
              <a:spLocks noChangeShapeType="1"/>
            </p:cNvSpPr>
            <p:nvPr/>
          </p:nvSpPr>
          <p:spPr bwMode="auto">
            <a:xfrm>
              <a:off x="3482975" y="4192934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7" name="Line 41"/>
            <p:cNvSpPr>
              <a:spLocks noChangeShapeType="1"/>
            </p:cNvSpPr>
            <p:nvPr/>
          </p:nvSpPr>
          <p:spPr bwMode="auto">
            <a:xfrm>
              <a:off x="3482975" y="4408834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8" name="Line 42"/>
            <p:cNvSpPr>
              <a:spLocks noChangeShapeType="1"/>
            </p:cNvSpPr>
            <p:nvPr/>
          </p:nvSpPr>
          <p:spPr bwMode="auto">
            <a:xfrm>
              <a:off x="3482975" y="4624734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899" name="Line 43"/>
            <p:cNvSpPr>
              <a:spLocks noChangeShapeType="1"/>
            </p:cNvSpPr>
            <p:nvPr/>
          </p:nvSpPr>
          <p:spPr bwMode="auto">
            <a:xfrm>
              <a:off x="3482975" y="4842222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0" name="Line 44"/>
            <p:cNvSpPr>
              <a:spLocks noChangeShapeType="1"/>
            </p:cNvSpPr>
            <p:nvPr/>
          </p:nvSpPr>
          <p:spPr bwMode="auto">
            <a:xfrm>
              <a:off x="3482975" y="5058122"/>
              <a:ext cx="1588" cy="1619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1" name="Line 45"/>
            <p:cNvSpPr>
              <a:spLocks noChangeShapeType="1"/>
            </p:cNvSpPr>
            <p:nvPr/>
          </p:nvSpPr>
          <p:spPr bwMode="auto">
            <a:xfrm>
              <a:off x="3482975" y="5274022"/>
              <a:ext cx="1588" cy="16351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2" name="Freeform 46"/>
            <p:cNvSpPr>
              <a:spLocks/>
            </p:cNvSpPr>
            <p:nvPr/>
          </p:nvSpPr>
          <p:spPr bwMode="auto">
            <a:xfrm>
              <a:off x="3482975" y="5491509"/>
              <a:ext cx="122238" cy="46038"/>
            </a:xfrm>
            <a:custGeom>
              <a:avLst/>
              <a:gdLst>
                <a:gd name="T0" fmla="*/ 0 w 77"/>
                <a:gd name="T1" fmla="*/ 0 h 29"/>
                <a:gd name="T2" fmla="*/ 0 w 77"/>
                <a:gd name="T3" fmla="*/ 29 h 29"/>
                <a:gd name="T4" fmla="*/ 77 w 77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29">
                  <a:moveTo>
                    <a:pt x="0" y="0"/>
                  </a:moveTo>
                  <a:lnTo>
                    <a:pt x="0" y="29"/>
                  </a:lnTo>
                  <a:lnTo>
                    <a:pt x="77" y="29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3" name="Line 47"/>
            <p:cNvSpPr>
              <a:spLocks noChangeShapeType="1"/>
            </p:cNvSpPr>
            <p:nvPr/>
          </p:nvSpPr>
          <p:spPr bwMode="auto">
            <a:xfrm>
              <a:off x="3659188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4" name="Line 48"/>
            <p:cNvSpPr>
              <a:spLocks noChangeShapeType="1"/>
            </p:cNvSpPr>
            <p:nvPr/>
          </p:nvSpPr>
          <p:spPr bwMode="auto">
            <a:xfrm>
              <a:off x="3875088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5" name="Line 49"/>
            <p:cNvSpPr>
              <a:spLocks noChangeShapeType="1"/>
            </p:cNvSpPr>
            <p:nvPr/>
          </p:nvSpPr>
          <p:spPr bwMode="auto">
            <a:xfrm>
              <a:off x="4090988" y="5537547"/>
              <a:ext cx="163512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6" name="Line 50"/>
            <p:cNvSpPr>
              <a:spLocks noChangeShapeType="1"/>
            </p:cNvSpPr>
            <p:nvPr/>
          </p:nvSpPr>
          <p:spPr bwMode="auto">
            <a:xfrm>
              <a:off x="4308475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7" name="Line 51"/>
            <p:cNvSpPr>
              <a:spLocks noChangeShapeType="1"/>
            </p:cNvSpPr>
            <p:nvPr/>
          </p:nvSpPr>
          <p:spPr bwMode="auto">
            <a:xfrm>
              <a:off x="4524375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8" name="Line 52"/>
            <p:cNvSpPr>
              <a:spLocks noChangeShapeType="1"/>
            </p:cNvSpPr>
            <p:nvPr/>
          </p:nvSpPr>
          <p:spPr bwMode="auto">
            <a:xfrm>
              <a:off x="4741863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09" name="Line 53"/>
            <p:cNvSpPr>
              <a:spLocks noChangeShapeType="1"/>
            </p:cNvSpPr>
            <p:nvPr/>
          </p:nvSpPr>
          <p:spPr bwMode="auto">
            <a:xfrm>
              <a:off x="4957763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0" name="Line 54"/>
            <p:cNvSpPr>
              <a:spLocks noChangeShapeType="1"/>
            </p:cNvSpPr>
            <p:nvPr/>
          </p:nvSpPr>
          <p:spPr bwMode="auto">
            <a:xfrm>
              <a:off x="5173663" y="5537547"/>
              <a:ext cx="163512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1" name="Line 55"/>
            <p:cNvSpPr>
              <a:spLocks noChangeShapeType="1"/>
            </p:cNvSpPr>
            <p:nvPr/>
          </p:nvSpPr>
          <p:spPr bwMode="auto">
            <a:xfrm>
              <a:off x="5391150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2" name="Line 56"/>
            <p:cNvSpPr>
              <a:spLocks noChangeShapeType="1"/>
            </p:cNvSpPr>
            <p:nvPr/>
          </p:nvSpPr>
          <p:spPr bwMode="auto">
            <a:xfrm>
              <a:off x="5607050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3" name="Line 57"/>
            <p:cNvSpPr>
              <a:spLocks noChangeShapeType="1"/>
            </p:cNvSpPr>
            <p:nvPr/>
          </p:nvSpPr>
          <p:spPr bwMode="auto">
            <a:xfrm>
              <a:off x="5822950" y="5537547"/>
              <a:ext cx="163513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4" name="Line 58"/>
            <p:cNvSpPr>
              <a:spLocks noChangeShapeType="1"/>
            </p:cNvSpPr>
            <p:nvPr/>
          </p:nvSpPr>
          <p:spPr bwMode="auto">
            <a:xfrm>
              <a:off x="6040438" y="5537547"/>
              <a:ext cx="16192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5" name="Line 59"/>
            <p:cNvSpPr>
              <a:spLocks noChangeShapeType="1"/>
            </p:cNvSpPr>
            <p:nvPr/>
          </p:nvSpPr>
          <p:spPr bwMode="auto">
            <a:xfrm>
              <a:off x="6256338" y="5537547"/>
              <a:ext cx="107950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6" name="Freeform 60"/>
            <p:cNvSpPr>
              <a:spLocks/>
            </p:cNvSpPr>
            <p:nvPr/>
          </p:nvSpPr>
          <p:spPr bwMode="auto">
            <a:xfrm>
              <a:off x="4673600" y="3759547"/>
              <a:ext cx="1020763" cy="1008062"/>
            </a:xfrm>
            <a:custGeom>
              <a:avLst/>
              <a:gdLst>
                <a:gd name="T0" fmla="*/ 643 w 643"/>
                <a:gd name="T1" fmla="*/ 319 h 635"/>
                <a:gd name="T2" fmla="*/ 643 w 643"/>
                <a:gd name="T3" fmla="*/ 319 h 635"/>
                <a:gd name="T4" fmla="*/ 0 w 643"/>
                <a:gd name="T5" fmla="*/ 0 h 635"/>
                <a:gd name="T6" fmla="*/ 0 w 643"/>
                <a:gd name="T7" fmla="*/ 635 h 635"/>
                <a:gd name="T8" fmla="*/ 643 w 643"/>
                <a:gd name="T9" fmla="*/ 319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3" h="635">
                  <a:moveTo>
                    <a:pt x="643" y="319"/>
                  </a:moveTo>
                  <a:lnTo>
                    <a:pt x="643" y="319"/>
                  </a:lnTo>
                  <a:lnTo>
                    <a:pt x="0" y="0"/>
                  </a:lnTo>
                  <a:lnTo>
                    <a:pt x="0" y="635"/>
                  </a:lnTo>
                  <a:lnTo>
                    <a:pt x="643" y="319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7" name="Line 61"/>
            <p:cNvSpPr>
              <a:spLocks noChangeShapeType="1"/>
            </p:cNvSpPr>
            <p:nvPr/>
          </p:nvSpPr>
          <p:spPr bwMode="auto">
            <a:xfrm flipH="1">
              <a:off x="4064000" y="1208434"/>
              <a:ext cx="1785938" cy="15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8" name="Freeform 62"/>
            <p:cNvSpPr>
              <a:spLocks/>
            </p:cNvSpPr>
            <p:nvPr/>
          </p:nvSpPr>
          <p:spPr bwMode="auto">
            <a:xfrm>
              <a:off x="7142163" y="1208434"/>
              <a:ext cx="358775" cy="1271588"/>
            </a:xfrm>
            <a:custGeom>
              <a:avLst/>
              <a:gdLst>
                <a:gd name="T0" fmla="*/ 226 w 226"/>
                <a:gd name="T1" fmla="*/ 801 h 801"/>
                <a:gd name="T2" fmla="*/ 226 w 226"/>
                <a:gd name="T3" fmla="*/ 0 h 801"/>
                <a:gd name="T4" fmla="*/ 0 w 226"/>
                <a:gd name="T5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" h="801">
                  <a:moveTo>
                    <a:pt x="226" y="801"/>
                  </a:moveTo>
                  <a:lnTo>
                    <a:pt x="226" y="0"/>
                  </a:ln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19" name="Freeform 63"/>
            <p:cNvSpPr>
              <a:spLocks/>
            </p:cNvSpPr>
            <p:nvPr/>
          </p:nvSpPr>
          <p:spPr bwMode="auto">
            <a:xfrm>
              <a:off x="5694363" y="3075334"/>
              <a:ext cx="1806575" cy="1190625"/>
            </a:xfrm>
            <a:custGeom>
              <a:avLst/>
              <a:gdLst>
                <a:gd name="T0" fmla="*/ 0 w 1138"/>
                <a:gd name="T1" fmla="*/ 750 h 750"/>
                <a:gd name="T2" fmla="*/ 1138 w 1138"/>
                <a:gd name="T3" fmla="*/ 750 h 750"/>
                <a:gd name="T4" fmla="*/ 1138 w 1138"/>
                <a:gd name="T5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8" h="750">
                  <a:moveTo>
                    <a:pt x="0" y="750"/>
                  </a:moveTo>
                  <a:lnTo>
                    <a:pt x="1138" y="750"/>
                  </a:lnTo>
                  <a:lnTo>
                    <a:pt x="1138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0" name="Line 64"/>
            <p:cNvSpPr>
              <a:spLocks noChangeShapeType="1"/>
            </p:cNvSpPr>
            <p:nvPr/>
          </p:nvSpPr>
          <p:spPr bwMode="auto">
            <a:xfrm>
              <a:off x="5194300" y="1208434"/>
              <a:ext cx="1588" cy="90011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1" name="Line 65"/>
            <p:cNvSpPr>
              <a:spLocks noChangeShapeType="1"/>
            </p:cNvSpPr>
            <p:nvPr/>
          </p:nvSpPr>
          <p:spPr bwMode="auto">
            <a:xfrm>
              <a:off x="5241925" y="3386484"/>
              <a:ext cx="771525" cy="15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2" name="Line 66"/>
            <p:cNvSpPr>
              <a:spLocks noChangeShapeType="1"/>
            </p:cNvSpPr>
            <p:nvPr/>
          </p:nvSpPr>
          <p:spPr bwMode="auto">
            <a:xfrm>
              <a:off x="4389438" y="3386484"/>
              <a:ext cx="777875" cy="15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3" name="Freeform 67"/>
            <p:cNvSpPr>
              <a:spLocks/>
            </p:cNvSpPr>
            <p:nvPr/>
          </p:nvSpPr>
          <p:spPr bwMode="auto">
            <a:xfrm>
              <a:off x="4402138" y="4496147"/>
              <a:ext cx="271462" cy="520700"/>
            </a:xfrm>
            <a:custGeom>
              <a:avLst/>
              <a:gdLst>
                <a:gd name="T0" fmla="*/ 171 w 171"/>
                <a:gd name="T1" fmla="*/ 0 h 328"/>
                <a:gd name="T2" fmla="*/ 0 w 171"/>
                <a:gd name="T3" fmla="*/ 0 h 328"/>
                <a:gd name="T4" fmla="*/ 0 w 171"/>
                <a:gd name="T5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328">
                  <a:moveTo>
                    <a:pt x="171" y="0"/>
                  </a:moveTo>
                  <a:lnTo>
                    <a:pt x="0" y="0"/>
                  </a:lnTo>
                  <a:lnTo>
                    <a:pt x="0" y="328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4" name="Line 68"/>
            <p:cNvSpPr>
              <a:spLocks noChangeShapeType="1"/>
            </p:cNvSpPr>
            <p:nvPr/>
          </p:nvSpPr>
          <p:spPr bwMode="auto">
            <a:xfrm>
              <a:off x="6507163" y="4639022"/>
              <a:ext cx="1587" cy="89217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5" name="Line 69"/>
            <p:cNvSpPr>
              <a:spLocks noChangeShapeType="1"/>
            </p:cNvSpPr>
            <p:nvPr/>
          </p:nvSpPr>
          <p:spPr bwMode="auto">
            <a:xfrm>
              <a:off x="6507163" y="5043834"/>
              <a:ext cx="987425" cy="15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6" name="Line 70"/>
            <p:cNvSpPr>
              <a:spLocks noChangeShapeType="1"/>
            </p:cNvSpPr>
            <p:nvPr/>
          </p:nvSpPr>
          <p:spPr bwMode="auto">
            <a:xfrm>
              <a:off x="7886700" y="3068984"/>
              <a:ext cx="1588" cy="47307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7" name="Freeform 71"/>
            <p:cNvSpPr>
              <a:spLocks/>
            </p:cNvSpPr>
            <p:nvPr/>
          </p:nvSpPr>
          <p:spPr bwMode="auto">
            <a:xfrm>
              <a:off x="2941638" y="3353147"/>
              <a:ext cx="487362" cy="176212"/>
            </a:xfrm>
            <a:custGeom>
              <a:avLst/>
              <a:gdLst>
                <a:gd name="T0" fmla="*/ 0 w 307"/>
                <a:gd name="T1" fmla="*/ 111 h 111"/>
                <a:gd name="T2" fmla="*/ 13 w 307"/>
                <a:gd name="T3" fmla="*/ 68 h 111"/>
                <a:gd name="T4" fmla="*/ 21 w 307"/>
                <a:gd name="T5" fmla="*/ 68 h 111"/>
                <a:gd name="T6" fmla="*/ 34 w 307"/>
                <a:gd name="T7" fmla="*/ 111 h 111"/>
                <a:gd name="T8" fmla="*/ 38 w 307"/>
                <a:gd name="T9" fmla="*/ 77 h 111"/>
                <a:gd name="T10" fmla="*/ 51 w 307"/>
                <a:gd name="T11" fmla="*/ 38 h 111"/>
                <a:gd name="T12" fmla="*/ 64 w 307"/>
                <a:gd name="T13" fmla="*/ 38 h 111"/>
                <a:gd name="T14" fmla="*/ 77 w 307"/>
                <a:gd name="T15" fmla="*/ 77 h 111"/>
                <a:gd name="T16" fmla="*/ 81 w 307"/>
                <a:gd name="T17" fmla="*/ 111 h 111"/>
                <a:gd name="T18" fmla="*/ 94 w 307"/>
                <a:gd name="T19" fmla="*/ 38 h 111"/>
                <a:gd name="T20" fmla="*/ 107 w 307"/>
                <a:gd name="T21" fmla="*/ 13 h 111"/>
                <a:gd name="T22" fmla="*/ 124 w 307"/>
                <a:gd name="T23" fmla="*/ 38 h 111"/>
                <a:gd name="T24" fmla="*/ 132 w 307"/>
                <a:gd name="T25" fmla="*/ 111 h 111"/>
                <a:gd name="T26" fmla="*/ 141 w 307"/>
                <a:gd name="T27" fmla="*/ 64 h 111"/>
                <a:gd name="T28" fmla="*/ 154 w 307"/>
                <a:gd name="T29" fmla="*/ 9 h 111"/>
                <a:gd name="T30" fmla="*/ 166 w 307"/>
                <a:gd name="T31" fmla="*/ 4 h 111"/>
                <a:gd name="T32" fmla="*/ 175 w 307"/>
                <a:gd name="T33" fmla="*/ 30 h 111"/>
                <a:gd name="T34" fmla="*/ 188 w 307"/>
                <a:gd name="T35" fmla="*/ 111 h 111"/>
                <a:gd name="T36" fmla="*/ 196 w 307"/>
                <a:gd name="T37" fmla="*/ 56 h 111"/>
                <a:gd name="T38" fmla="*/ 205 w 307"/>
                <a:gd name="T39" fmla="*/ 38 h 111"/>
                <a:gd name="T40" fmla="*/ 213 w 307"/>
                <a:gd name="T41" fmla="*/ 56 h 111"/>
                <a:gd name="T42" fmla="*/ 222 w 307"/>
                <a:gd name="T43" fmla="*/ 111 h 111"/>
                <a:gd name="T44" fmla="*/ 234 w 307"/>
                <a:gd name="T45" fmla="*/ 60 h 111"/>
                <a:gd name="T46" fmla="*/ 243 w 307"/>
                <a:gd name="T47" fmla="*/ 60 h 111"/>
                <a:gd name="T48" fmla="*/ 252 w 307"/>
                <a:gd name="T49" fmla="*/ 111 h 111"/>
                <a:gd name="T50" fmla="*/ 256 w 307"/>
                <a:gd name="T51" fmla="*/ 73 h 111"/>
                <a:gd name="T52" fmla="*/ 264 w 307"/>
                <a:gd name="T53" fmla="*/ 60 h 111"/>
                <a:gd name="T54" fmla="*/ 273 w 307"/>
                <a:gd name="T55" fmla="*/ 73 h 111"/>
                <a:gd name="T56" fmla="*/ 281 w 307"/>
                <a:gd name="T57" fmla="*/ 111 h 111"/>
                <a:gd name="T58" fmla="*/ 290 w 307"/>
                <a:gd name="T59" fmla="*/ 73 h 111"/>
                <a:gd name="T60" fmla="*/ 298 w 307"/>
                <a:gd name="T61" fmla="*/ 73 h 111"/>
                <a:gd name="T62" fmla="*/ 307 w 307"/>
                <a:gd name="T63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7" h="111">
                  <a:moveTo>
                    <a:pt x="0" y="111"/>
                  </a:moveTo>
                  <a:lnTo>
                    <a:pt x="0" y="111"/>
                  </a:lnTo>
                  <a:lnTo>
                    <a:pt x="9" y="77"/>
                  </a:lnTo>
                  <a:lnTo>
                    <a:pt x="13" y="68"/>
                  </a:lnTo>
                  <a:lnTo>
                    <a:pt x="17" y="64"/>
                  </a:lnTo>
                  <a:lnTo>
                    <a:pt x="21" y="68"/>
                  </a:lnTo>
                  <a:lnTo>
                    <a:pt x="26" y="77"/>
                  </a:lnTo>
                  <a:lnTo>
                    <a:pt x="34" y="111"/>
                  </a:lnTo>
                  <a:lnTo>
                    <a:pt x="34" y="111"/>
                  </a:lnTo>
                  <a:lnTo>
                    <a:pt x="38" y="77"/>
                  </a:lnTo>
                  <a:lnTo>
                    <a:pt x="43" y="51"/>
                  </a:lnTo>
                  <a:lnTo>
                    <a:pt x="51" y="38"/>
                  </a:lnTo>
                  <a:lnTo>
                    <a:pt x="56" y="34"/>
                  </a:lnTo>
                  <a:lnTo>
                    <a:pt x="64" y="38"/>
                  </a:lnTo>
                  <a:lnTo>
                    <a:pt x="68" y="51"/>
                  </a:lnTo>
                  <a:lnTo>
                    <a:pt x="77" y="77"/>
                  </a:lnTo>
                  <a:lnTo>
                    <a:pt x="81" y="111"/>
                  </a:lnTo>
                  <a:lnTo>
                    <a:pt x="81" y="111"/>
                  </a:lnTo>
                  <a:lnTo>
                    <a:pt x="85" y="68"/>
                  </a:lnTo>
                  <a:lnTo>
                    <a:pt x="94" y="38"/>
                  </a:lnTo>
                  <a:lnTo>
                    <a:pt x="98" y="21"/>
                  </a:lnTo>
                  <a:lnTo>
                    <a:pt x="107" y="13"/>
                  </a:lnTo>
                  <a:lnTo>
                    <a:pt x="115" y="21"/>
                  </a:lnTo>
                  <a:lnTo>
                    <a:pt x="124" y="38"/>
                  </a:lnTo>
                  <a:lnTo>
                    <a:pt x="128" y="68"/>
                  </a:lnTo>
                  <a:lnTo>
                    <a:pt x="132" y="111"/>
                  </a:lnTo>
                  <a:lnTo>
                    <a:pt x="132" y="111"/>
                  </a:lnTo>
                  <a:lnTo>
                    <a:pt x="141" y="64"/>
                  </a:lnTo>
                  <a:lnTo>
                    <a:pt x="145" y="30"/>
                  </a:lnTo>
                  <a:lnTo>
                    <a:pt x="154" y="9"/>
                  </a:lnTo>
                  <a:lnTo>
                    <a:pt x="162" y="0"/>
                  </a:lnTo>
                  <a:lnTo>
                    <a:pt x="166" y="4"/>
                  </a:lnTo>
                  <a:lnTo>
                    <a:pt x="171" y="9"/>
                  </a:lnTo>
                  <a:lnTo>
                    <a:pt x="175" y="30"/>
                  </a:lnTo>
                  <a:lnTo>
                    <a:pt x="179" y="64"/>
                  </a:lnTo>
                  <a:lnTo>
                    <a:pt x="188" y="111"/>
                  </a:lnTo>
                  <a:lnTo>
                    <a:pt x="188" y="111"/>
                  </a:lnTo>
                  <a:lnTo>
                    <a:pt x="196" y="56"/>
                  </a:lnTo>
                  <a:lnTo>
                    <a:pt x="200" y="43"/>
                  </a:lnTo>
                  <a:lnTo>
                    <a:pt x="205" y="38"/>
                  </a:lnTo>
                  <a:lnTo>
                    <a:pt x="209" y="43"/>
                  </a:lnTo>
                  <a:lnTo>
                    <a:pt x="213" y="56"/>
                  </a:lnTo>
                  <a:lnTo>
                    <a:pt x="222" y="111"/>
                  </a:lnTo>
                  <a:lnTo>
                    <a:pt x="222" y="111"/>
                  </a:lnTo>
                  <a:lnTo>
                    <a:pt x="230" y="68"/>
                  </a:lnTo>
                  <a:lnTo>
                    <a:pt x="234" y="60"/>
                  </a:lnTo>
                  <a:lnTo>
                    <a:pt x="239" y="56"/>
                  </a:lnTo>
                  <a:lnTo>
                    <a:pt x="243" y="60"/>
                  </a:lnTo>
                  <a:lnTo>
                    <a:pt x="247" y="68"/>
                  </a:lnTo>
                  <a:lnTo>
                    <a:pt x="252" y="111"/>
                  </a:lnTo>
                  <a:lnTo>
                    <a:pt x="252" y="111"/>
                  </a:lnTo>
                  <a:lnTo>
                    <a:pt x="256" y="73"/>
                  </a:lnTo>
                  <a:lnTo>
                    <a:pt x="260" y="64"/>
                  </a:lnTo>
                  <a:lnTo>
                    <a:pt x="264" y="60"/>
                  </a:lnTo>
                  <a:lnTo>
                    <a:pt x="269" y="64"/>
                  </a:lnTo>
                  <a:lnTo>
                    <a:pt x="273" y="73"/>
                  </a:lnTo>
                  <a:lnTo>
                    <a:pt x="281" y="111"/>
                  </a:lnTo>
                  <a:lnTo>
                    <a:pt x="281" y="111"/>
                  </a:lnTo>
                  <a:lnTo>
                    <a:pt x="286" y="81"/>
                  </a:lnTo>
                  <a:lnTo>
                    <a:pt x="290" y="73"/>
                  </a:lnTo>
                  <a:lnTo>
                    <a:pt x="294" y="68"/>
                  </a:lnTo>
                  <a:lnTo>
                    <a:pt x="298" y="73"/>
                  </a:lnTo>
                  <a:lnTo>
                    <a:pt x="303" y="81"/>
                  </a:lnTo>
                  <a:lnTo>
                    <a:pt x="307" y="111"/>
                  </a:lnTo>
                  <a:lnTo>
                    <a:pt x="0" y="111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8" name="Freeform 72"/>
            <p:cNvSpPr>
              <a:spLocks/>
            </p:cNvSpPr>
            <p:nvPr/>
          </p:nvSpPr>
          <p:spPr bwMode="auto">
            <a:xfrm>
              <a:off x="1135063" y="3380134"/>
              <a:ext cx="400050" cy="277813"/>
            </a:xfrm>
            <a:custGeom>
              <a:avLst/>
              <a:gdLst>
                <a:gd name="T0" fmla="*/ 0 w 252"/>
                <a:gd name="T1" fmla="*/ 90 h 175"/>
                <a:gd name="T2" fmla="*/ 9 w 252"/>
                <a:gd name="T3" fmla="*/ 56 h 175"/>
                <a:gd name="T4" fmla="*/ 13 w 252"/>
                <a:gd name="T5" fmla="*/ 60 h 175"/>
                <a:gd name="T6" fmla="*/ 18 w 252"/>
                <a:gd name="T7" fmla="*/ 90 h 175"/>
                <a:gd name="T8" fmla="*/ 26 w 252"/>
                <a:gd name="T9" fmla="*/ 154 h 175"/>
                <a:gd name="T10" fmla="*/ 35 w 252"/>
                <a:gd name="T11" fmla="*/ 154 h 175"/>
                <a:gd name="T12" fmla="*/ 43 w 252"/>
                <a:gd name="T13" fmla="*/ 90 h 175"/>
                <a:gd name="T14" fmla="*/ 52 w 252"/>
                <a:gd name="T15" fmla="*/ 39 h 175"/>
                <a:gd name="T16" fmla="*/ 56 w 252"/>
                <a:gd name="T17" fmla="*/ 21 h 175"/>
                <a:gd name="T18" fmla="*/ 64 w 252"/>
                <a:gd name="T19" fmla="*/ 39 h 175"/>
                <a:gd name="T20" fmla="*/ 69 w 252"/>
                <a:gd name="T21" fmla="*/ 94 h 175"/>
                <a:gd name="T22" fmla="*/ 77 w 252"/>
                <a:gd name="T23" fmla="*/ 171 h 175"/>
                <a:gd name="T24" fmla="*/ 81 w 252"/>
                <a:gd name="T25" fmla="*/ 171 h 175"/>
                <a:gd name="T26" fmla="*/ 94 w 252"/>
                <a:gd name="T27" fmla="*/ 90 h 175"/>
                <a:gd name="T28" fmla="*/ 103 w 252"/>
                <a:gd name="T29" fmla="*/ 21 h 175"/>
                <a:gd name="T30" fmla="*/ 107 w 252"/>
                <a:gd name="T31" fmla="*/ 0 h 175"/>
                <a:gd name="T32" fmla="*/ 116 w 252"/>
                <a:gd name="T33" fmla="*/ 21 h 175"/>
                <a:gd name="T34" fmla="*/ 124 w 252"/>
                <a:gd name="T35" fmla="*/ 90 h 175"/>
                <a:gd name="T36" fmla="*/ 133 w 252"/>
                <a:gd name="T37" fmla="*/ 158 h 175"/>
                <a:gd name="T38" fmla="*/ 141 w 252"/>
                <a:gd name="T39" fmla="*/ 158 h 175"/>
                <a:gd name="T40" fmla="*/ 150 w 252"/>
                <a:gd name="T41" fmla="*/ 90 h 175"/>
                <a:gd name="T42" fmla="*/ 154 w 252"/>
                <a:gd name="T43" fmla="*/ 56 h 175"/>
                <a:gd name="T44" fmla="*/ 162 w 252"/>
                <a:gd name="T45" fmla="*/ 43 h 175"/>
                <a:gd name="T46" fmla="*/ 167 w 252"/>
                <a:gd name="T47" fmla="*/ 56 h 175"/>
                <a:gd name="T48" fmla="*/ 171 w 252"/>
                <a:gd name="T49" fmla="*/ 94 h 175"/>
                <a:gd name="T50" fmla="*/ 184 w 252"/>
                <a:gd name="T51" fmla="*/ 141 h 175"/>
                <a:gd name="T52" fmla="*/ 188 w 252"/>
                <a:gd name="T53" fmla="*/ 141 h 175"/>
                <a:gd name="T54" fmla="*/ 196 w 252"/>
                <a:gd name="T55" fmla="*/ 94 h 175"/>
                <a:gd name="T56" fmla="*/ 201 w 252"/>
                <a:gd name="T57" fmla="*/ 68 h 175"/>
                <a:gd name="T58" fmla="*/ 209 w 252"/>
                <a:gd name="T59" fmla="*/ 60 h 175"/>
                <a:gd name="T60" fmla="*/ 218 w 252"/>
                <a:gd name="T61" fmla="*/ 90 h 175"/>
                <a:gd name="T62" fmla="*/ 218 w 252"/>
                <a:gd name="T63" fmla="*/ 119 h 175"/>
                <a:gd name="T64" fmla="*/ 231 w 252"/>
                <a:gd name="T65" fmla="*/ 115 h 175"/>
                <a:gd name="T66" fmla="*/ 235 w 252"/>
                <a:gd name="T67" fmla="*/ 90 h 175"/>
                <a:gd name="T68" fmla="*/ 243 w 252"/>
                <a:gd name="T69" fmla="*/ 77 h 175"/>
                <a:gd name="T70" fmla="*/ 252 w 252"/>
                <a:gd name="T71" fmla="*/ 94 h 175"/>
                <a:gd name="T72" fmla="*/ 0 w 252"/>
                <a:gd name="T73" fmla="*/ 9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2" h="175">
                  <a:moveTo>
                    <a:pt x="0" y="90"/>
                  </a:moveTo>
                  <a:lnTo>
                    <a:pt x="0" y="90"/>
                  </a:lnTo>
                  <a:lnTo>
                    <a:pt x="5" y="73"/>
                  </a:lnTo>
                  <a:lnTo>
                    <a:pt x="9" y="56"/>
                  </a:lnTo>
                  <a:lnTo>
                    <a:pt x="9" y="56"/>
                  </a:lnTo>
                  <a:lnTo>
                    <a:pt x="13" y="6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26" y="141"/>
                  </a:lnTo>
                  <a:lnTo>
                    <a:pt x="26" y="154"/>
                  </a:lnTo>
                  <a:lnTo>
                    <a:pt x="30" y="158"/>
                  </a:lnTo>
                  <a:lnTo>
                    <a:pt x="35" y="154"/>
                  </a:lnTo>
                  <a:lnTo>
                    <a:pt x="35" y="141"/>
                  </a:lnTo>
                  <a:lnTo>
                    <a:pt x="43" y="90"/>
                  </a:lnTo>
                  <a:lnTo>
                    <a:pt x="43" y="90"/>
                  </a:lnTo>
                  <a:lnTo>
                    <a:pt x="52" y="39"/>
                  </a:lnTo>
                  <a:lnTo>
                    <a:pt x="56" y="26"/>
                  </a:lnTo>
                  <a:lnTo>
                    <a:pt x="56" y="21"/>
                  </a:lnTo>
                  <a:lnTo>
                    <a:pt x="60" y="26"/>
                  </a:lnTo>
                  <a:lnTo>
                    <a:pt x="64" y="39"/>
                  </a:lnTo>
                  <a:lnTo>
                    <a:pt x="69" y="94"/>
                  </a:lnTo>
                  <a:lnTo>
                    <a:pt x="69" y="94"/>
                  </a:lnTo>
                  <a:lnTo>
                    <a:pt x="73" y="154"/>
                  </a:lnTo>
                  <a:lnTo>
                    <a:pt x="77" y="171"/>
                  </a:lnTo>
                  <a:lnTo>
                    <a:pt x="77" y="175"/>
                  </a:lnTo>
                  <a:lnTo>
                    <a:pt x="81" y="171"/>
                  </a:lnTo>
                  <a:lnTo>
                    <a:pt x="86" y="154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103" y="21"/>
                  </a:lnTo>
                  <a:lnTo>
                    <a:pt x="103" y="4"/>
                  </a:lnTo>
                  <a:lnTo>
                    <a:pt x="107" y="0"/>
                  </a:lnTo>
                  <a:lnTo>
                    <a:pt x="111" y="4"/>
                  </a:lnTo>
                  <a:lnTo>
                    <a:pt x="116" y="21"/>
                  </a:lnTo>
                  <a:lnTo>
                    <a:pt x="124" y="90"/>
                  </a:lnTo>
                  <a:lnTo>
                    <a:pt x="124" y="90"/>
                  </a:lnTo>
                  <a:lnTo>
                    <a:pt x="128" y="145"/>
                  </a:lnTo>
                  <a:lnTo>
                    <a:pt x="133" y="158"/>
                  </a:lnTo>
                  <a:lnTo>
                    <a:pt x="137" y="162"/>
                  </a:lnTo>
                  <a:lnTo>
                    <a:pt x="141" y="158"/>
                  </a:lnTo>
                  <a:lnTo>
                    <a:pt x="145" y="145"/>
                  </a:lnTo>
                  <a:lnTo>
                    <a:pt x="150" y="90"/>
                  </a:lnTo>
                  <a:lnTo>
                    <a:pt x="150" y="90"/>
                  </a:lnTo>
                  <a:lnTo>
                    <a:pt x="154" y="56"/>
                  </a:lnTo>
                  <a:lnTo>
                    <a:pt x="158" y="47"/>
                  </a:lnTo>
                  <a:lnTo>
                    <a:pt x="162" y="43"/>
                  </a:lnTo>
                  <a:lnTo>
                    <a:pt x="167" y="47"/>
                  </a:lnTo>
                  <a:lnTo>
                    <a:pt x="167" y="56"/>
                  </a:lnTo>
                  <a:lnTo>
                    <a:pt x="171" y="94"/>
                  </a:lnTo>
                  <a:lnTo>
                    <a:pt x="171" y="94"/>
                  </a:lnTo>
                  <a:lnTo>
                    <a:pt x="179" y="132"/>
                  </a:lnTo>
                  <a:lnTo>
                    <a:pt x="184" y="141"/>
                  </a:lnTo>
                  <a:lnTo>
                    <a:pt x="188" y="145"/>
                  </a:lnTo>
                  <a:lnTo>
                    <a:pt x="188" y="141"/>
                  </a:lnTo>
                  <a:lnTo>
                    <a:pt x="192" y="132"/>
                  </a:lnTo>
                  <a:lnTo>
                    <a:pt x="196" y="94"/>
                  </a:lnTo>
                  <a:lnTo>
                    <a:pt x="196" y="94"/>
                  </a:lnTo>
                  <a:lnTo>
                    <a:pt x="201" y="68"/>
                  </a:lnTo>
                  <a:lnTo>
                    <a:pt x="205" y="60"/>
                  </a:lnTo>
                  <a:lnTo>
                    <a:pt x="209" y="60"/>
                  </a:lnTo>
                  <a:lnTo>
                    <a:pt x="214" y="68"/>
                  </a:lnTo>
                  <a:lnTo>
                    <a:pt x="218" y="90"/>
                  </a:lnTo>
                  <a:lnTo>
                    <a:pt x="218" y="90"/>
                  </a:lnTo>
                  <a:lnTo>
                    <a:pt x="218" y="119"/>
                  </a:lnTo>
                  <a:lnTo>
                    <a:pt x="226" y="124"/>
                  </a:lnTo>
                  <a:lnTo>
                    <a:pt x="231" y="115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9" y="81"/>
                  </a:lnTo>
                  <a:lnTo>
                    <a:pt x="243" y="77"/>
                  </a:lnTo>
                  <a:lnTo>
                    <a:pt x="248" y="85"/>
                  </a:lnTo>
                  <a:lnTo>
                    <a:pt x="252" y="94"/>
                  </a:lnTo>
                  <a:lnTo>
                    <a:pt x="0" y="94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29" name="Line 73"/>
            <p:cNvSpPr>
              <a:spLocks noChangeShapeType="1"/>
            </p:cNvSpPr>
            <p:nvPr/>
          </p:nvSpPr>
          <p:spPr bwMode="auto">
            <a:xfrm flipH="1">
              <a:off x="4240213" y="5016847"/>
              <a:ext cx="325437" cy="1587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0" name="Line 74"/>
            <p:cNvSpPr>
              <a:spLocks noChangeShapeType="1"/>
            </p:cNvSpPr>
            <p:nvPr/>
          </p:nvSpPr>
          <p:spPr bwMode="auto">
            <a:xfrm flipH="1">
              <a:off x="4302125" y="5097809"/>
              <a:ext cx="201613" cy="1588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1" name="Line 75"/>
            <p:cNvSpPr>
              <a:spLocks noChangeShapeType="1"/>
            </p:cNvSpPr>
            <p:nvPr/>
          </p:nvSpPr>
          <p:spPr bwMode="auto">
            <a:xfrm flipH="1">
              <a:off x="4341813" y="5180359"/>
              <a:ext cx="122237" cy="1588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2" name="Freeform 76"/>
            <p:cNvSpPr>
              <a:spLocks/>
            </p:cNvSpPr>
            <p:nvPr/>
          </p:nvSpPr>
          <p:spPr bwMode="auto">
            <a:xfrm>
              <a:off x="6507163" y="5043834"/>
              <a:ext cx="831850" cy="433388"/>
            </a:xfrm>
            <a:custGeom>
              <a:avLst/>
              <a:gdLst>
                <a:gd name="T0" fmla="*/ 524 w 524"/>
                <a:gd name="T1" fmla="*/ 273 h 273"/>
                <a:gd name="T2" fmla="*/ 524 w 524"/>
                <a:gd name="T3" fmla="*/ 273 h 273"/>
                <a:gd name="T4" fmla="*/ 468 w 524"/>
                <a:gd name="T5" fmla="*/ 269 h 273"/>
                <a:gd name="T6" fmla="*/ 456 w 524"/>
                <a:gd name="T7" fmla="*/ 260 h 273"/>
                <a:gd name="T8" fmla="*/ 451 w 524"/>
                <a:gd name="T9" fmla="*/ 256 h 273"/>
                <a:gd name="T10" fmla="*/ 447 w 524"/>
                <a:gd name="T11" fmla="*/ 248 h 273"/>
                <a:gd name="T12" fmla="*/ 447 w 524"/>
                <a:gd name="T13" fmla="*/ 248 h 273"/>
                <a:gd name="T14" fmla="*/ 443 w 524"/>
                <a:gd name="T15" fmla="*/ 222 h 273"/>
                <a:gd name="T16" fmla="*/ 439 w 524"/>
                <a:gd name="T17" fmla="*/ 218 h 273"/>
                <a:gd name="T18" fmla="*/ 430 w 524"/>
                <a:gd name="T19" fmla="*/ 218 h 273"/>
                <a:gd name="T20" fmla="*/ 430 w 524"/>
                <a:gd name="T21" fmla="*/ 218 h 273"/>
                <a:gd name="T22" fmla="*/ 396 w 524"/>
                <a:gd name="T23" fmla="*/ 218 h 273"/>
                <a:gd name="T24" fmla="*/ 362 w 524"/>
                <a:gd name="T25" fmla="*/ 209 h 273"/>
                <a:gd name="T26" fmla="*/ 362 w 524"/>
                <a:gd name="T27" fmla="*/ 209 h 273"/>
                <a:gd name="T28" fmla="*/ 366 w 524"/>
                <a:gd name="T29" fmla="*/ 179 h 273"/>
                <a:gd name="T30" fmla="*/ 362 w 524"/>
                <a:gd name="T31" fmla="*/ 171 h 273"/>
                <a:gd name="T32" fmla="*/ 358 w 524"/>
                <a:gd name="T33" fmla="*/ 171 h 273"/>
                <a:gd name="T34" fmla="*/ 345 w 524"/>
                <a:gd name="T35" fmla="*/ 171 h 273"/>
                <a:gd name="T36" fmla="*/ 345 w 524"/>
                <a:gd name="T37" fmla="*/ 171 h 273"/>
                <a:gd name="T38" fmla="*/ 345 w 524"/>
                <a:gd name="T39" fmla="*/ 167 h 273"/>
                <a:gd name="T40" fmla="*/ 341 w 524"/>
                <a:gd name="T41" fmla="*/ 162 h 273"/>
                <a:gd name="T42" fmla="*/ 328 w 524"/>
                <a:gd name="T43" fmla="*/ 162 h 273"/>
                <a:gd name="T44" fmla="*/ 328 w 524"/>
                <a:gd name="T45" fmla="*/ 162 h 273"/>
                <a:gd name="T46" fmla="*/ 323 w 524"/>
                <a:gd name="T47" fmla="*/ 158 h 273"/>
                <a:gd name="T48" fmla="*/ 319 w 524"/>
                <a:gd name="T49" fmla="*/ 158 h 273"/>
                <a:gd name="T50" fmla="*/ 302 w 524"/>
                <a:gd name="T51" fmla="*/ 158 h 273"/>
                <a:gd name="T52" fmla="*/ 302 w 524"/>
                <a:gd name="T53" fmla="*/ 158 h 273"/>
                <a:gd name="T54" fmla="*/ 298 w 524"/>
                <a:gd name="T55" fmla="*/ 150 h 273"/>
                <a:gd name="T56" fmla="*/ 294 w 524"/>
                <a:gd name="T57" fmla="*/ 150 h 273"/>
                <a:gd name="T58" fmla="*/ 264 w 524"/>
                <a:gd name="T59" fmla="*/ 158 h 273"/>
                <a:gd name="T60" fmla="*/ 264 w 524"/>
                <a:gd name="T61" fmla="*/ 158 h 273"/>
                <a:gd name="T62" fmla="*/ 264 w 524"/>
                <a:gd name="T63" fmla="*/ 128 h 273"/>
                <a:gd name="T64" fmla="*/ 260 w 524"/>
                <a:gd name="T65" fmla="*/ 120 h 273"/>
                <a:gd name="T66" fmla="*/ 251 w 524"/>
                <a:gd name="T67" fmla="*/ 111 h 273"/>
                <a:gd name="T68" fmla="*/ 251 w 524"/>
                <a:gd name="T69" fmla="*/ 111 h 273"/>
                <a:gd name="T70" fmla="*/ 208 w 524"/>
                <a:gd name="T71" fmla="*/ 77 h 273"/>
                <a:gd name="T72" fmla="*/ 179 w 524"/>
                <a:gd name="T73" fmla="*/ 56 h 273"/>
                <a:gd name="T74" fmla="*/ 166 w 524"/>
                <a:gd name="T75" fmla="*/ 52 h 273"/>
                <a:gd name="T76" fmla="*/ 153 w 524"/>
                <a:gd name="T77" fmla="*/ 47 h 273"/>
                <a:gd name="T78" fmla="*/ 115 w 524"/>
                <a:gd name="T79" fmla="*/ 52 h 273"/>
                <a:gd name="T80" fmla="*/ 115 w 524"/>
                <a:gd name="T81" fmla="*/ 52 h 273"/>
                <a:gd name="T82" fmla="*/ 106 w 524"/>
                <a:gd name="T83" fmla="*/ 34 h 273"/>
                <a:gd name="T84" fmla="*/ 98 w 524"/>
                <a:gd name="T85" fmla="*/ 26 h 273"/>
                <a:gd name="T86" fmla="*/ 89 w 524"/>
                <a:gd name="T87" fmla="*/ 17 h 273"/>
                <a:gd name="T88" fmla="*/ 72 w 524"/>
                <a:gd name="T89" fmla="*/ 13 h 273"/>
                <a:gd name="T90" fmla="*/ 42 w 524"/>
                <a:gd name="T91" fmla="*/ 5 h 273"/>
                <a:gd name="T92" fmla="*/ 0 w 524"/>
                <a:gd name="T9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24" h="273">
                  <a:moveTo>
                    <a:pt x="524" y="273"/>
                  </a:moveTo>
                  <a:lnTo>
                    <a:pt x="524" y="273"/>
                  </a:lnTo>
                  <a:lnTo>
                    <a:pt x="468" y="269"/>
                  </a:lnTo>
                  <a:lnTo>
                    <a:pt x="456" y="260"/>
                  </a:lnTo>
                  <a:lnTo>
                    <a:pt x="451" y="256"/>
                  </a:lnTo>
                  <a:lnTo>
                    <a:pt x="447" y="248"/>
                  </a:lnTo>
                  <a:lnTo>
                    <a:pt x="447" y="248"/>
                  </a:lnTo>
                  <a:lnTo>
                    <a:pt x="443" y="222"/>
                  </a:lnTo>
                  <a:lnTo>
                    <a:pt x="439" y="218"/>
                  </a:lnTo>
                  <a:lnTo>
                    <a:pt x="430" y="218"/>
                  </a:lnTo>
                  <a:lnTo>
                    <a:pt x="430" y="218"/>
                  </a:lnTo>
                  <a:lnTo>
                    <a:pt x="396" y="218"/>
                  </a:lnTo>
                  <a:lnTo>
                    <a:pt x="362" y="209"/>
                  </a:lnTo>
                  <a:lnTo>
                    <a:pt x="362" y="209"/>
                  </a:lnTo>
                  <a:lnTo>
                    <a:pt x="366" y="179"/>
                  </a:lnTo>
                  <a:lnTo>
                    <a:pt x="362" y="171"/>
                  </a:lnTo>
                  <a:lnTo>
                    <a:pt x="358" y="171"/>
                  </a:lnTo>
                  <a:lnTo>
                    <a:pt x="345" y="171"/>
                  </a:lnTo>
                  <a:lnTo>
                    <a:pt x="345" y="171"/>
                  </a:lnTo>
                  <a:lnTo>
                    <a:pt x="345" y="167"/>
                  </a:lnTo>
                  <a:lnTo>
                    <a:pt x="341" y="162"/>
                  </a:lnTo>
                  <a:lnTo>
                    <a:pt x="328" y="162"/>
                  </a:lnTo>
                  <a:lnTo>
                    <a:pt x="328" y="162"/>
                  </a:lnTo>
                  <a:lnTo>
                    <a:pt x="323" y="158"/>
                  </a:lnTo>
                  <a:lnTo>
                    <a:pt x="319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298" y="150"/>
                  </a:lnTo>
                  <a:lnTo>
                    <a:pt x="294" y="150"/>
                  </a:lnTo>
                  <a:lnTo>
                    <a:pt x="264" y="158"/>
                  </a:lnTo>
                  <a:lnTo>
                    <a:pt x="264" y="158"/>
                  </a:lnTo>
                  <a:lnTo>
                    <a:pt x="264" y="128"/>
                  </a:lnTo>
                  <a:lnTo>
                    <a:pt x="260" y="120"/>
                  </a:lnTo>
                  <a:lnTo>
                    <a:pt x="251" y="111"/>
                  </a:lnTo>
                  <a:lnTo>
                    <a:pt x="251" y="111"/>
                  </a:lnTo>
                  <a:lnTo>
                    <a:pt x="208" y="77"/>
                  </a:lnTo>
                  <a:lnTo>
                    <a:pt x="179" y="56"/>
                  </a:lnTo>
                  <a:lnTo>
                    <a:pt x="166" y="52"/>
                  </a:lnTo>
                  <a:lnTo>
                    <a:pt x="153" y="47"/>
                  </a:lnTo>
                  <a:lnTo>
                    <a:pt x="115" y="52"/>
                  </a:lnTo>
                  <a:lnTo>
                    <a:pt x="115" y="52"/>
                  </a:lnTo>
                  <a:lnTo>
                    <a:pt x="106" y="34"/>
                  </a:lnTo>
                  <a:lnTo>
                    <a:pt x="98" y="26"/>
                  </a:lnTo>
                  <a:lnTo>
                    <a:pt x="89" y="17"/>
                  </a:lnTo>
                  <a:lnTo>
                    <a:pt x="72" y="13"/>
                  </a:lnTo>
                  <a:lnTo>
                    <a:pt x="42" y="5"/>
                  </a:ln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3" name="Freeform 77"/>
            <p:cNvSpPr>
              <a:spLocks/>
            </p:cNvSpPr>
            <p:nvPr/>
          </p:nvSpPr>
          <p:spPr bwMode="auto">
            <a:xfrm>
              <a:off x="5241925" y="3245197"/>
              <a:ext cx="39688" cy="290512"/>
            </a:xfrm>
            <a:custGeom>
              <a:avLst/>
              <a:gdLst>
                <a:gd name="T0" fmla="*/ 25 w 25"/>
                <a:gd name="T1" fmla="*/ 0 h 183"/>
                <a:gd name="T2" fmla="*/ 25 w 25"/>
                <a:gd name="T3" fmla="*/ 0 h 183"/>
                <a:gd name="T4" fmla="*/ 13 w 25"/>
                <a:gd name="T5" fmla="*/ 17 h 183"/>
                <a:gd name="T6" fmla="*/ 8 w 25"/>
                <a:gd name="T7" fmla="*/ 43 h 183"/>
                <a:gd name="T8" fmla="*/ 0 w 25"/>
                <a:gd name="T9" fmla="*/ 64 h 183"/>
                <a:gd name="T10" fmla="*/ 0 w 25"/>
                <a:gd name="T11" fmla="*/ 89 h 183"/>
                <a:gd name="T12" fmla="*/ 0 w 25"/>
                <a:gd name="T13" fmla="*/ 89 h 183"/>
                <a:gd name="T14" fmla="*/ 0 w 25"/>
                <a:gd name="T15" fmla="*/ 119 h 183"/>
                <a:gd name="T16" fmla="*/ 8 w 25"/>
                <a:gd name="T17" fmla="*/ 141 h 183"/>
                <a:gd name="T18" fmla="*/ 13 w 25"/>
                <a:gd name="T19" fmla="*/ 162 h 183"/>
                <a:gd name="T20" fmla="*/ 25 w 25"/>
                <a:gd name="T21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183">
                  <a:moveTo>
                    <a:pt x="25" y="0"/>
                  </a:moveTo>
                  <a:lnTo>
                    <a:pt x="25" y="0"/>
                  </a:lnTo>
                  <a:lnTo>
                    <a:pt x="13" y="17"/>
                  </a:lnTo>
                  <a:lnTo>
                    <a:pt x="8" y="43"/>
                  </a:lnTo>
                  <a:lnTo>
                    <a:pt x="0" y="64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119"/>
                  </a:lnTo>
                  <a:lnTo>
                    <a:pt x="8" y="141"/>
                  </a:lnTo>
                  <a:lnTo>
                    <a:pt x="13" y="162"/>
                  </a:lnTo>
                  <a:lnTo>
                    <a:pt x="25" y="183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4" name="Line 78"/>
            <p:cNvSpPr>
              <a:spLocks noChangeShapeType="1"/>
            </p:cNvSpPr>
            <p:nvPr/>
          </p:nvSpPr>
          <p:spPr bwMode="auto">
            <a:xfrm>
              <a:off x="5167313" y="3245197"/>
              <a:ext cx="1587" cy="29051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5" name="Freeform 79"/>
            <p:cNvSpPr>
              <a:spLocks/>
            </p:cNvSpPr>
            <p:nvPr/>
          </p:nvSpPr>
          <p:spPr bwMode="auto">
            <a:xfrm>
              <a:off x="2854325" y="3962747"/>
              <a:ext cx="1819275" cy="128587"/>
            </a:xfrm>
            <a:custGeom>
              <a:avLst/>
              <a:gdLst>
                <a:gd name="T0" fmla="*/ 0 w 1146"/>
                <a:gd name="T1" fmla="*/ 42 h 81"/>
                <a:gd name="T2" fmla="*/ 494 w 1146"/>
                <a:gd name="T3" fmla="*/ 42 h 81"/>
                <a:gd name="T4" fmla="*/ 515 w 1146"/>
                <a:gd name="T5" fmla="*/ 0 h 81"/>
                <a:gd name="T6" fmla="*/ 554 w 1146"/>
                <a:gd name="T7" fmla="*/ 81 h 81"/>
                <a:gd name="T8" fmla="*/ 596 w 1146"/>
                <a:gd name="T9" fmla="*/ 0 h 81"/>
                <a:gd name="T10" fmla="*/ 639 w 1146"/>
                <a:gd name="T11" fmla="*/ 81 h 81"/>
                <a:gd name="T12" fmla="*/ 677 w 1146"/>
                <a:gd name="T13" fmla="*/ 0 h 81"/>
                <a:gd name="T14" fmla="*/ 720 w 1146"/>
                <a:gd name="T15" fmla="*/ 81 h 81"/>
                <a:gd name="T16" fmla="*/ 741 w 1146"/>
                <a:gd name="T17" fmla="*/ 42 h 81"/>
                <a:gd name="T18" fmla="*/ 1146 w 1146"/>
                <a:gd name="T19" fmla="*/ 4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6" h="81">
                  <a:moveTo>
                    <a:pt x="0" y="42"/>
                  </a:moveTo>
                  <a:lnTo>
                    <a:pt x="494" y="42"/>
                  </a:lnTo>
                  <a:lnTo>
                    <a:pt x="515" y="0"/>
                  </a:lnTo>
                  <a:lnTo>
                    <a:pt x="554" y="81"/>
                  </a:lnTo>
                  <a:lnTo>
                    <a:pt x="596" y="0"/>
                  </a:lnTo>
                  <a:lnTo>
                    <a:pt x="639" y="81"/>
                  </a:lnTo>
                  <a:lnTo>
                    <a:pt x="677" y="0"/>
                  </a:lnTo>
                  <a:lnTo>
                    <a:pt x="720" y="81"/>
                  </a:lnTo>
                  <a:lnTo>
                    <a:pt x="741" y="42"/>
                  </a:lnTo>
                  <a:lnTo>
                    <a:pt x="1146" y="42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6" name="Line 80"/>
            <p:cNvSpPr>
              <a:spLocks noChangeShapeType="1"/>
            </p:cNvSpPr>
            <p:nvPr/>
          </p:nvSpPr>
          <p:spPr bwMode="auto">
            <a:xfrm>
              <a:off x="858838" y="4029422"/>
              <a:ext cx="892175" cy="15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7" name="Freeform 81"/>
            <p:cNvSpPr>
              <a:spLocks/>
            </p:cNvSpPr>
            <p:nvPr/>
          </p:nvSpPr>
          <p:spPr bwMode="auto">
            <a:xfrm>
              <a:off x="5146675" y="1154459"/>
              <a:ext cx="95250" cy="95250"/>
            </a:xfrm>
            <a:custGeom>
              <a:avLst/>
              <a:gdLst>
                <a:gd name="T0" fmla="*/ 30 w 60"/>
                <a:gd name="T1" fmla="*/ 60 h 60"/>
                <a:gd name="T2" fmla="*/ 30 w 60"/>
                <a:gd name="T3" fmla="*/ 60 h 60"/>
                <a:gd name="T4" fmla="*/ 39 w 60"/>
                <a:gd name="T5" fmla="*/ 60 h 60"/>
                <a:gd name="T6" fmla="*/ 51 w 60"/>
                <a:gd name="T7" fmla="*/ 51 h 60"/>
                <a:gd name="T8" fmla="*/ 56 w 60"/>
                <a:gd name="T9" fmla="*/ 43 h 60"/>
                <a:gd name="T10" fmla="*/ 60 w 60"/>
                <a:gd name="T11" fmla="*/ 30 h 60"/>
                <a:gd name="T12" fmla="*/ 60 w 60"/>
                <a:gd name="T13" fmla="*/ 30 h 60"/>
                <a:gd name="T14" fmla="*/ 56 w 60"/>
                <a:gd name="T15" fmla="*/ 22 h 60"/>
                <a:gd name="T16" fmla="*/ 51 w 60"/>
                <a:gd name="T17" fmla="*/ 13 h 60"/>
                <a:gd name="T18" fmla="*/ 39 w 60"/>
                <a:gd name="T19" fmla="*/ 5 h 60"/>
                <a:gd name="T20" fmla="*/ 30 w 60"/>
                <a:gd name="T21" fmla="*/ 0 h 60"/>
                <a:gd name="T22" fmla="*/ 30 w 60"/>
                <a:gd name="T23" fmla="*/ 0 h 60"/>
                <a:gd name="T24" fmla="*/ 17 w 60"/>
                <a:gd name="T25" fmla="*/ 5 h 60"/>
                <a:gd name="T26" fmla="*/ 9 w 60"/>
                <a:gd name="T27" fmla="*/ 13 h 60"/>
                <a:gd name="T28" fmla="*/ 0 w 60"/>
                <a:gd name="T29" fmla="*/ 22 h 60"/>
                <a:gd name="T30" fmla="*/ 0 w 60"/>
                <a:gd name="T31" fmla="*/ 30 h 60"/>
                <a:gd name="T32" fmla="*/ 0 w 60"/>
                <a:gd name="T33" fmla="*/ 30 h 60"/>
                <a:gd name="T34" fmla="*/ 0 w 60"/>
                <a:gd name="T35" fmla="*/ 43 h 60"/>
                <a:gd name="T36" fmla="*/ 9 w 60"/>
                <a:gd name="T37" fmla="*/ 51 h 60"/>
                <a:gd name="T38" fmla="*/ 17 w 60"/>
                <a:gd name="T39" fmla="*/ 60 h 60"/>
                <a:gd name="T40" fmla="*/ 30 w 60"/>
                <a:gd name="T41" fmla="*/ 60 h 60"/>
                <a:gd name="T42" fmla="*/ 30 w 60"/>
                <a:gd name="T4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lnTo>
                    <a:pt x="30" y="60"/>
                  </a:lnTo>
                  <a:lnTo>
                    <a:pt x="39" y="60"/>
                  </a:lnTo>
                  <a:lnTo>
                    <a:pt x="51" y="51"/>
                  </a:lnTo>
                  <a:lnTo>
                    <a:pt x="56" y="43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56" y="22"/>
                  </a:lnTo>
                  <a:lnTo>
                    <a:pt x="51" y="13"/>
                  </a:lnTo>
                  <a:lnTo>
                    <a:pt x="39" y="5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7" y="5"/>
                  </a:lnTo>
                  <a:lnTo>
                    <a:pt x="9" y="13"/>
                  </a:lnTo>
                  <a:lnTo>
                    <a:pt x="0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43"/>
                  </a:lnTo>
                  <a:lnTo>
                    <a:pt x="9" y="51"/>
                  </a:lnTo>
                  <a:lnTo>
                    <a:pt x="17" y="60"/>
                  </a:lnTo>
                  <a:lnTo>
                    <a:pt x="30" y="60"/>
                  </a:lnTo>
                  <a:lnTo>
                    <a:pt x="30" y="6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38" name="Line 82"/>
            <p:cNvSpPr>
              <a:spLocks noChangeShapeType="1"/>
            </p:cNvSpPr>
            <p:nvPr/>
          </p:nvSpPr>
          <p:spPr bwMode="auto">
            <a:xfrm>
              <a:off x="5194300" y="1202084"/>
              <a:ext cx="1588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39" name="Line 83"/>
            <p:cNvSpPr>
              <a:spLocks noChangeShapeType="1"/>
            </p:cNvSpPr>
            <p:nvPr/>
          </p:nvSpPr>
          <p:spPr bwMode="auto">
            <a:xfrm>
              <a:off x="5194300" y="1202084"/>
              <a:ext cx="1588" cy="15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40" name="Freeform 84"/>
            <p:cNvSpPr>
              <a:spLocks/>
            </p:cNvSpPr>
            <p:nvPr/>
          </p:nvSpPr>
          <p:spPr bwMode="auto">
            <a:xfrm>
              <a:off x="4302125" y="3340447"/>
              <a:ext cx="93663" cy="93662"/>
            </a:xfrm>
            <a:custGeom>
              <a:avLst/>
              <a:gdLst>
                <a:gd name="T0" fmla="*/ 29 w 59"/>
                <a:gd name="T1" fmla="*/ 59 h 59"/>
                <a:gd name="T2" fmla="*/ 29 w 59"/>
                <a:gd name="T3" fmla="*/ 59 h 59"/>
                <a:gd name="T4" fmla="*/ 42 w 59"/>
                <a:gd name="T5" fmla="*/ 59 h 59"/>
                <a:gd name="T6" fmla="*/ 51 w 59"/>
                <a:gd name="T7" fmla="*/ 51 h 59"/>
                <a:gd name="T8" fmla="*/ 59 w 59"/>
                <a:gd name="T9" fmla="*/ 42 h 59"/>
                <a:gd name="T10" fmla="*/ 59 w 59"/>
                <a:gd name="T11" fmla="*/ 29 h 59"/>
                <a:gd name="T12" fmla="*/ 59 w 59"/>
                <a:gd name="T13" fmla="*/ 29 h 59"/>
                <a:gd name="T14" fmla="*/ 59 w 59"/>
                <a:gd name="T15" fmla="*/ 21 h 59"/>
                <a:gd name="T16" fmla="*/ 51 w 59"/>
                <a:gd name="T17" fmla="*/ 8 h 59"/>
                <a:gd name="T18" fmla="*/ 42 w 59"/>
                <a:gd name="T19" fmla="*/ 4 h 59"/>
                <a:gd name="T20" fmla="*/ 29 w 59"/>
                <a:gd name="T21" fmla="*/ 0 h 59"/>
                <a:gd name="T22" fmla="*/ 29 w 59"/>
                <a:gd name="T23" fmla="*/ 0 h 59"/>
                <a:gd name="T24" fmla="*/ 21 w 59"/>
                <a:gd name="T25" fmla="*/ 4 h 59"/>
                <a:gd name="T26" fmla="*/ 8 w 59"/>
                <a:gd name="T27" fmla="*/ 8 h 59"/>
                <a:gd name="T28" fmla="*/ 4 w 59"/>
                <a:gd name="T29" fmla="*/ 21 h 59"/>
                <a:gd name="T30" fmla="*/ 0 w 59"/>
                <a:gd name="T31" fmla="*/ 29 h 59"/>
                <a:gd name="T32" fmla="*/ 0 w 59"/>
                <a:gd name="T33" fmla="*/ 29 h 59"/>
                <a:gd name="T34" fmla="*/ 4 w 59"/>
                <a:gd name="T35" fmla="*/ 42 h 59"/>
                <a:gd name="T36" fmla="*/ 8 w 59"/>
                <a:gd name="T37" fmla="*/ 51 h 59"/>
                <a:gd name="T38" fmla="*/ 21 w 59"/>
                <a:gd name="T39" fmla="*/ 59 h 59"/>
                <a:gd name="T40" fmla="*/ 29 w 59"/>
                <a:gd name="T41" fmla="*/ 59 h 59"/>
                <a:gd name="T42" fmla="*/ 29 w 59"/>
                <a:gd name="T4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" h="59">
                  <a:moveTo>
                    <a:pt x="29" y="59"/>
                  </a:moveTo>
                  <a:lnTo>
                    <a:pt x="29" y="59"/>
                  </a:lnTo>
                  <a:lnTo>
                    <a:pt x="42" y="59"/>
                  </a:lnTo>
                  <a:lnTo>
                    <a:pt x="51" y="51"/>
                  </a:lnTo>
                  <a:lnTo>
                    <a:pt x="59" y="42"/>
                  </a:lnTo>
                  <a:lnTo>
                    <a:pt x="59" y="29"/>
                  </a:lnTo>
                  <a:lnTo>
                    <a:pt x="59" y="29"/>
                  </a:lnTo>
                  <a:lnTo>
                    <a:pt x="59" y="21"/>
                  </a:lnTo>
                  <a:lnTo>
                    <a:pt x="51" y="8"/>
                  </a:lnTo>
                  <a:lnTo>
                    <a:pt x="42" y="4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1" y="4"/>
                  </a:lnTo>
                  <a:lnTo>
                    <a:pt x="8" y="8"/>
                  </a:lnTo>
                  <a:lnTo>
                    <a:pt x="4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4" y="42"/>
                  </a:lnTo>
                  <a:lnTo>
                    <a:pt x="8" y="51"/>
                  </a:lnTo>
                  <a:lnTo>
                    <a:pt x="21" y="59"/>
                  </a:lnTo>
                  <a:lnTo>
                    <a:pt x="29" y="59"/>
                  </a:lnTo>
                  <a:lnTo>
                    <a:pt x="29" y="59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41" name="Line 85"/>
            <p:cNvSpPr>
              <a:spLocks noChangeShapeType="1"/>
            </p:cNvSpPr>
            <p:nvPr/>
          </p:nvSpPr>
          <p:spPr bwMode="auto">
            <a:xfrm>
              <a:off x="4348163" y="3386484"/>
              <a:ext cx="1587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42" name="Line 86"/>
            <p:cNvSpPr>
              <a:spLocks noChangeShapeType="1"/>
            </p:cNvSpPr>
            <p:nvPr/>
          </p:nvSpPr>
          <p:spPr bwMode="auto">
            <a:xfrm>
              <a:off x="4348163" y="3386484"/>
              <a:ext cx="1587" cy="15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43" name="Freeform 87"/>
            <p:cNvSpPr>
              <a:spLocks/>
            </p:cNvSpPr>
            <p:nvPr/>
          </p:nvSpPr>
          <p:spPr bwMode="auto">
            <a:xfrm>
              <a:off x="5992813" y="3340447"/>
              <a:ext cx="93662" cy="93662"/>
            </a:xfrm>
            <a:custGeom>
              <a:avLst/>
              <a:gdLst>
                <a:gd name="T0" fmla="*/ 30 w 59"/>
                <a:gd name="T1" fmla="*/ 59 h 59"/>
                <a:gd name="T2" fmla="*/ 30 w 59"/>
                <a:gd name="T3" fmla="*/ 59 h 59"/>
                <a:gd name="T4" fmla="*/ 38 w 59"/>
                <a:gd name="T5" fmla="*/ 59 h 59"/>
                <a:gd name="T6" fmla="*/ 47 w 59"/>
                <a:gd name="T7" fmla="*/ 51 h 59"/>
                <a:gd name="T8" fmla="*/ 55 w 59"/>
                <a:gd name="T9" fmla="*/ 42 h 59"/>
                <a:gd name="T10" fmla="*/ 59 w 59"/>
                <a:gd name="T11" fmla="*/ 29 h 59"/>
                <a:gd name="T12" fmla="*/ 59 w 59"/>
                <a:gd name="T13" fmla="*/ 29 h 59"/>
                <a:gd name="T14" fmla="*/ 55 w 59"/>
                <a:gd name="T15" fmla="*/ 21 h 59"/>
                <a:gd name="T16" fmla="*/ 47 w 59"/>
                <a:gd name="T17" fmla="*/ 8 h 59"/>
                <a:gd name="T18" fmla="*/ 38 w 59"/>
                <a:gd name="T19" fmla="*/ 4 h 59"/>
                <a:gd name="T20" fmla="*/ 30 w 59"/>
                <a:gd name="T21" fmla="*/ 0 h 59"/>
                <a:gd name="T22" fmla="*/ 30 w 59"/>
                <a:gd name="T23" fmla="*/ 0 h 59"/>
                <a:gd name="T24" fmla="*/ 17 w 59"/>
                <a:gd name="T25" fmla="*/ 4 h 59"/>
                <a:gd name="T26" fmla="*/ 8 w 59"/>
                <a:gd name="T27" fmla="*/ 8 h 59"/>
                <a:gd name="T28" fmla="*/ 0 w 59"/>
                <a:gd name="T29" fmla="*/ 21 h 59"/>
                <a:gd name="T30" fmla="*/ 0 w 59"/>
                <a:gd name="T31" fmla="*/ 29 h 59"/>
                <a:gd name="T32" fmla="*/ 0 w 59"/>
                <a:gd name="T33" fmla="*/ 29 h 59"/>
                <a:gd name="T34" fmla="*/ 0 w 59"/>
                <a:gd name="T35" fmla="*/ 42 h 59"/>
                <a:gd name="T36" fmla="*/ 8 w 59"/>
                <a:gd name="T37" fmla="*/ 51 h 59"/>
                <a:gd name="T38" fmla="*/ 17 w 59"/>
                <a:gd name="T39" fmla="*/ 59 h 59"/>
                <a:gd name="T40" fmla="*/ 30 w 59"/>
                <a:gd name="T41" fmla="*/ 59 h 59"/>
                <a:gd name="T42" fmla="*/ 30 w 59"/>
                <a:gd name="T4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" h="59">
                  <a:moveTo>
                    <a:pt x="30" y="59"/>
                  </a:moveTo>
                  <a:lnTo>
                    <a:pt x="30" y="59"/>
                  </a:lnTo>
                  <a:lnTo>
                    <a:pt x="38" y="59"/>
                  </a:lnTo>
                  <a:lnTo>
                    <a:pt x="47" y="51"/>
                  </a:lnTo>
                  <a:lnTo>
                    <a:pt x="55" y="42"/>
                  </a:lnTo>
                  <a:lnTo>
                    <a:pt x="59" y="29"/>
                  </a:lnTo>
                  <a:lnTo>
                    <a:pt x="59" y="29"/>
                  </a:lnTo>
                  <a:lnTo>
                    <a:pt x="55" y="21"/>
                  </a:lnTo>
                  <a:lnTo>
                    <a:pt x="47" y="8"/>
                  </a:lnTo>
                  <a:lnTo>
                    <a:pt x="38" y="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7" y="4"/>
                  </a:lnTo>
                  <a:lnTo>
                    <a:pt x="8" y="8"/>
                  </a:lnTo>
                  <a:lnTo>
                    <a:pt x="0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42"/>
                  </a:lnTo>
                  <a:lnTo>
                    <a:pt x="8" y="51"/>
                  </a:lnTo>
                  <a:lnTo>
                    <a:pt x="17" y="59"/>
                  </a:lnTo>
                  <a:lnTo>
                    <a:pt x="30" y="59"/>
                  </a:lnTo>
                  <a:lnTo>
                    <a:pt x="30" y="59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44" name="Line 88"/>
            <p:cNvSpPr>
              <a:spLocks noChangeShapeType="1"/>
            </p:cNvSpPr>
            <p:nvPr/>
          </p:nvSpPr>
          <p:spPr bwMode="auto">
            <a:xfrm>
              <a:off x="6040438" y="3386484"/>
              <a:ext cx="1587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45" name="Line 89"/>
            <p:cNvSpPr>
              <a:spLocks noChangeShapeType="1"/>
            </p:cNvSpPr>
            <p:nvPr/>
          </p:nvSpPr>
          <p:spPr bwMode="auto">
            <a:xfrm>
              <a:off x="6040438" y="3386484"/>
              <a:ext cx="1587" cy="15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46" name="Freeform 90"/>
            <p:cNvSpPr>
              <a:spLocks/>
            </p:cNvSpPr>
            <p:nvPr/>
          </p:nvSpPr>
          <p:spPr bwMode="auto">
            <a:xfrm>
              <a:off x="5992813" y="4211984"/>
              <a:ext cx="93662" cy="95250"/>
            </a:xfrm>
            <a:custGeom>
              <a:avLst/>
              <a:gdLst>
                <a:gd name="T0" fmla="*/ 30 w 59"/>
                <a:gd name="T1" fmla="*/ 60 h 60"/>
                <a:gd name="T2" fmla="*/ 30 w 59"/>
                <a:gd name="T3" fmla="*/ 60 h 60"/>
                <a:gd name="T4" fmla="*/ 38 w 59"/>
                <a:gd name="T5" fmla="*/ 60 h 60"/>
                <a:gd name="T6" fmla="*/ 47 w 59"/>
                <a:gd name="T7" fmla="*/ 51 h 60"/>
                <a:gd name="T8" fmla="*/ 55 w 59"/>
                <a:gd name="T9" fmla="*/ 43 h 60"/>
                <a:gd name="T10" fmla="*/ 59 w 59"/>
                <a:gd name="T11" fmla="*/ 30 h 60"/>
                <a:gd name="T12" fmla="*/ 59 w 59"/>
                <a:gd name="T13" fmla="*/ 30 h 60"/>
                <a:gd name="T14" fmla="*/ 55 w 59"/>
                <a:gd name="T15" fmla="*/ 22 h 60"/>
                <a:gd name="T16" fmla="*/ 47 w 59"/>
                <a:gd name="T17" fmla="*/ 13 h 60"/>
                <a:gd name="T18" fmla="*/ 38 w 59"/>
                <a:gd name="T19" fmla="*/ 5 h 60"/>
                <a:gd name="T20" fmla="*/ 30 w 59"/>
                <a:gd name="T21" fmla="*/ 0 h 60"/>
                <a:gd name="T22" fmla="*/ 30 w 59"/>
                <a:gd name="T23" fmla="*/ 0 h 60"/>
                <a:gd name="T24" fmla="*/ 17 w 59"/>
                <a:gd name="T25" fmla="*/ 5 h 60"/>
                <a:gd name="T26" fmla="*/ 8 w 59"/>
                <a:gd name="T27" fmla="*/ 13 h 60"/>
                <a:gd name="T28" fmla="*/ 0 w 59"/>
                <a:gd name="T29" fmla="*/ 22 h 60"/>
                <a:gd name="T30" fmla="*/ 0 w 59"/>
                <a:gd name="T31" fmla="*/ 30 h 60"/>
                <a:gd name="T32" fmla="*/ 0 w 59"/>
                <a:gd name="T33" fmla="*/ 30 h 60"/>
                <a:gd name="T34" fmla="*/ 0 w 59"/>
                <a:gd name="T35" fmla="*/ 43 h 60"/>
                <a:gd name="T36" fmla="*/ 8 w 59"/>
                <a:gd name="T37" fmla="*/ 51 h 60"/>
                <a:gd name="T38" fmla="*/ 17 w 59"/>
                <a:gd name="T39" fmla="*/ 60 h 60"/>
                <a:gd name="T40" fmla="*/ 30 w 59"/>
                <a:gd name="T41" fmla="*/ 60 h 60"/>
                <a:gd name="T42" fmla="*/ 30 w 59"/>
                <a:gd name="T4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" h="60">
                  <a:moveTo>
                    <a:pt x="30" y="60"/>
                  </a:moveTo>
                  <a:lnTo>
                    <a:pt x="30" y="60"/>
                  </a:lnTo>
                  <a:lnTo>
                    <a:pt x="38" y="60"/>
                  </a:lnTo>
                  <a:lnTo>
                    <a:pt x="47" y="51"/>
                  </a:lnTo>
                  <a:lnTo>
                    <a:pt x="55" y="43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5" y="22"/>
                  </a:lnTo>
                  <a:lnTo>
                    <a:pt x="47" y="13"/>
                  </a:lnTo>
                  <a:lnTo>
                    <a:pt x="38" y="5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7" y="5"/>
                  </a:lnTo>
                  <a:lnTo>
                    <a:pt x="8" y="13"/>
                  </a:lnTo>
                  <a:lnTo>
                    <a:pt x="0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43"/>
                  </a:lnTo>
                  <a:lnTo>
                    <a:pt x="8" y="51"/>
                  </a:lnTo>
                  <a:lnTo>
                    <a:pt x="17" y="60"/>
                  </a:lnTo>
                  <a:lnTo>
                    <a:pt x="30" y="60"/>
                  </a:lnTo>
                  <a:lnTo>
                    <a:pt x="30" y="6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47" name="Line 91"/>
            <p:cNvSpPr>
              <a:spLocks noChangeShapeType="1"/>
            </p:cNvSpPr>
            <p:nvPr/>
          </p:nvSpPr>
          <p:spPr bwMode="auto">
            <a:xfrm>
              <a:off x="6040438" y="4259609"/>
              <a:ext cx="1587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48" name="Line 92"/>
            <p:cNvSpPr>
              <a:spLocks noChangeShapeType="1"/>
            </p:cNvSpPr>
            <p:nvPr/>
          </p:nvSpPr>
          <p:spPr bwMode="auto">
            <a:xfrm>
              <a:off x="6040438" y="4259609"/>
              <a:ext cx="1587" cy="15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49" name="Freeform 93"/>
            <p:cNvSpPr>
              <a:spLocks/>
            </p:cNvSpPr>
            <p:nvPr/>
          </p:nvSpPr>
          <p:spPr bwMode="auto">
            <a:xfrm>
              <a:off x="4302125" y="3981797"/>
              <a:ext cx="93663" cy="95250"/>
            </a:xfrm>
            <a:custGeom>
              <a:avLst/>
              <a:gdLst>
                <a:gd name="T0" fmla="*/ 29 w 59"/>
                <a:gd name="T1" fmla="*/ 60 h 60"/>
                <a:gd name="T2" fmla="*/ 29 w 59"/>
                <a:gd name="T3" fmla="*/ 60 h 60"/>
                <a:gd name="T4" fmla="*/ 42 w 59"/>
                <a:gd name="T5" fmla="*/ 56 h 60"/>
                <a:gd name="T6" fmla="*/ 51 w 59"/>
                <a:gd name="T7" fmla="*/ 52 h 60"/>
                <a:gd name="T8" fmla="*/ 59 w 59"/>
                <a:gd name="T9" fmla="*/ 39 h 60"/>
                <a:gd name="T10" fmla="*/ 59 w 59"/>
                <a:gd name="T11" fmla="*/ 30 h 60"/>
                <a:gd name="T12" fmla="*/ 59 w 59"/>
                <a:gd name="T13" fmla="*/ 30 h 60"/>
                <a:gd name="T14" fmla="*/ 59 w 59"/>
                <a:gd name="T15" fmla="*/ 17 h 60"/>
                <a:gd name="T16" fmla="*/ 51 w 59"/>
                <a:gd name="T17" fmla="*/ 9 h 60"/>
                <a:gd name="T18" fmla="*/ 42 w 59"/>
                <a:gd name="T19" fmla="*/ 0 h 60"/>
                <a:gd name="T20" fmla="*/ 29 w 59"/>
                <a:gd name="T21" fmla="*/ 0 h 60"/>
                <a:gd name="T22" fmla="*/ 29 w 59"/>
                <a:gd name="T23" fmla="*/ 0 h 60"/>
                <a:gd name="T24" fmla="*/ 21 w 59"/>
                <a:gd name="T25" fmla="*/ 0 h 60"/>
                <a:gd name="T26" fmla="*/ 8 w 59"/>
                <a:gd name="T27" fmla="*/ 9 h 60"/>
                <a:gd name="T28" fmla="*/ 4 w 59"/>
                <a:gd name="T29" fmla="*/ 17 h 60"/>
                <a:gd name="T30" fmla="*/ 0 w 59"/>
                <a:gd name="T31" fmla="*/ 30 h 60"/>
                <a:gd name="T32" fmla="*/ 0 w 59"/>
                <a:gd name="T33" fmla="*/ 30 h 60"/>
                <a:gd name="T34" fmla="*/ 4 w 59"/>
                <a:gd name="T35" fmla="*/ 39 h 60"/>
                <a:gd name="T36" fmla="*/ 8 w 59"/>
                <a:gd name="T37" fmla="*/ 52 h 60"/>
                <a:gd name="T38" fmla="*/ 21 w 59"/>
                <a:gd name="T39" fmla="*/ 56 h 60"/>
                <a:gd name="T40" fmla="*/ 29 w 59"/>
                <a:gd name="T41" fmla="*/ 60 h 60"/>
                <a:gd name="T42" fmla="*/ 29 w 59"/>
                <a:gd name="T4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" h="60">
                  <a:moveTo>
                    <a:pt x="29" y="60"/>
                  </a:moveTo>
                  <a:lnTo>
                    <a:pt x="29" y="60"/>
                  </a:lnTo>
                  <a:lnTo>
                    <a:pt x="42" y="56"/>
                  </a:lnTo>
                  <a:lnTo>
                    <a:pt x="51" y="52"/>
                  </a:lnTo>
                  <a:lnTo>
                    <a:pt x="59" y="39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9" y="17"/>
                  </a:lnTo>
                  <a:lnTo>
                    <a:pt x="51" y="9"/>
                  </a:lnTo>
                  <a:lnTo>
                    <a:pt x="42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1" y="0"/>
                  </a:lnTo>
                  <a:lnTo>
                    <a:pt x="8" y="9"/>
                  </a:lnTo>
                  <a:lnTo>
                    <a:pt x="4" y="17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4" y="39"/>
                  </a:lnTo>
                  <a:lnTo>
                    <a:pt x="8" y="52"/>
                  </a:lnTo>
                  <a:lnTo>
                    <a:pt x="21" y="56"/>
                  </a:lnTo>
                  <a:lnTo>
                    <a:pt x="29" y="60"/>
                  </a:lnTo>
                  <a:lnTo>
                    <a:pt x="29" y="6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50" name="Line 94"/>
            <p:cNvSpPr>
              <a:spLocks noChangeShapeType="1"/>
            </p:cNvSpPr>
            <p:nvPr/>
          </p:nvSpPr>
          <p:spPr bwMode="auto">
            <a:xfrm>
              <a:off x="4348163" y="4029422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51" name="Line 95"/>
            <p:cNvSpPr>
              <a:spLocks noChangeShapeType="1"/>
            </p:cNvSpPr>
            <p:nvPr/>
          </p:nvSpPr>
          <p:spPr bwMode="auto">
            <a:xfrm>
              <a:off x="4348163" y="4029422"/>
              <a:ext cx="1587" cy="158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952" name="Freeform 96"/>
            <p:cNvSpPr>
              <a:spLocks/>
            </p:cNvSpPr>
            <p:nvPr/>
          </p:nvSpPr>
          <p:spPr bwMode="auto">
            <a:xfrm>
              <a:off x="3963988" y="1168747"/>
              <a:ext cx="120650" cy="74612"/>
            </a:xfrm>
            <a:custGeom>
              <a:avLst/>
              <a:gdLst>
                <a:gd name="T0" fmla="*/ 68 w 76"/>
                <a:gd name="T1" fmla="*/ 21 h 47"/>
                <a:gd name="T2" fmla="*/ 68 w 76"/>
                <a:gd name="T3" fmla="*/ 21 h 47"/>
                <a:gd name="T4" fmla="*/ 72 w 76"/>
                <a:gd name="T5" fmla="*/ 34 h 47"/>
                <a:gd name="T6" fmla="*/ 76 w 76"/>
                <a:gd name="T7" fmla="*/ 47 h 47"/>
                <a:gd name="T8" fmla="*/ 76 w 76"/>
                <a:gd name="T9" fmla="*/ 47 h 47"/>
                <a:gd name="T10" fmla="*/ 38 w 76"/>
                <a:gd name="T11" fmla="*/ 34 h 47"/>
                <a:gd name="T12" fmla="*/ 0 w 76"/>
                <a:gd name="T13" fmla="*/ 25 h 47"/>
                <a:gd name="T14" fmla="*/ 0 w 76"/>
                <a:gd name="T15" fmla="*/ 25 h 47"/>
                <a:gd name="T16" fmla="*/ 38 w 76"/>
                <a:gd name="T17" fmla="*/ 13 h 47"/>
                <a:gd name="T18" fmla="*/ 76 w 76"/>
                <a:gd name="T19" fmla="*/ 0 h 47"/>
                <a:gd name="T20" fmla="*/ 76 w 76"/>
                <a:gd name="T21" fmla="*/ 0 h 47"/>
                <a:gd name="T22" fmla="*/ 68 w 76"/>
                <a:gd name="T23" fmla="*/ 13 h 47"/>
                <a:gd name="T24" fmla="*/ 68 w 76"/>
                <a:gd name="T25" fmla="*/ 21 h 47"/>
                <a:gd name="T26" fmla="*/ 68 w 76"/>
                <a:gd name="T27" fmla="*/ 2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47">
                  <a:moveTo>
                    <a:pt x="68" y="21"/>
                  </a:moveTo>
                  <a:lnTo>
                    <a:pt x="68" y="21"/>
                  </a:lnTo>
                  <a:lnTo>
                    <a:pt x="72" y="34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38" y="34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8" y="1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68" y="13"/>
                  </a:lnTo>
                  <a:lnTo>
                    <a:pt x="68" y="21"/>
                  </a:lnTo>
                  <a:lnTo>
                    <a:pt x="68" y="21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53" name="Freeform 97"/>
            <p:cNvSpPr>
              <a:spLocks/>
            </p:cNvSpPr>
            <p:nvPr/>
          </p:nvSpPr>
          <p:spPr bwMode="auto">
            <a:xfrm>
              <a:off x="7048500" y="1168747"/>
              <a:ext cx="120650" cy="74612"/>
            </a:xfrm>
            <a:custGeom>
              <a:avLst/>
              <a:gdLst>
                <a:gd name="T0" fmla="*/ 68 w 76"/>
                <a:gd name="T1" fmla="*/ 25 h 47"/>
                <a:gd name="T2" fmla="*/ 68 w 76"/>
                <a:gd name="T3" fmla="*/ 25 h 47"/>
                <a:gd name="T4" fmla="*/ 72 w 76"/>
                <a:gd name="T5" fmla="*/ 34 h 47"/>
                <a:gd name="T6" fmla="*/ 76 w 76"/>
                <a:gd name="T7" fmla="*/ 47 h 47"/>
                <a:gd name="T8" fmla="*/ 76 w 76"/>
                <a:gd name="T9" fmla="*/ 47 h 47"/>
                <a:gd name="T10" fmla="*/ 38 w 76"/>
                <a:gd name="T11" fmla="*/ 34 h 47"/>
                <a:gd name="T12" fmla="*/ 0 w 76"/>
                <a:gd name="T13" fmla="*/ 25 h 47"/>
                <a:gd name="T14" fmla="*/ 0 w 76"/>
                <a:gd name="T15" fmla="*/ 25 h 47"/>
                <a:gd name="T16" fmla="*/ 38 w 76"/>
                <a:gd name="T17" fmla="*/ 13 h 47"/>
                <a:gd name="T18" fmla="*/ 76 w 76"/>
                <a:gd name="T19" fmla="*/ 0 h 47"/>
                <a:gd name="T20" fmla="*/ 76 w 76"/>
                <a:gd name="T21" fmla="*/ 0 h 47"/>
                <a:gd name="T22" fmla="*/ 68 w 76"/>
                <a:gd name="T23" fmla="*/ 17 h 47"/>
                <a:gd name="T24" fmla="*/ 68 w 76"/>
                <a:gd name="T25" fmla="*/ 25 h 47"/>
                <a:gd name="T26" fmla="*/ 68 w 76"/>
                <a:gd name="T27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47">
                  <a:moveTo>
                    <a:pt x="68" y="25"/>
                  </a:moveTo>
                  <a:lnTo>
                    <a:pt x="68" y="25"/>
                  </a:lnTo>
                  <a:lnTo>
                    <a:pt x="72" y="34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38" y="34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8" y="1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68" y="17"/>
                  </a:lnTo>
                  <a:lnTo>
                    <a:pt x="68" y="25"/>
                  </a:lnTo>
                  <a:lnTo>
                    <a:pt x="68" y="25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54" name="Freeform 98"/>
            <p:cNvSpPr>
              <a:spLocks/>
            </p:cNvSpPr>
            <p:nvPr/>
          </p:nvSpPr>
          <p:spPr bwMode="auto">
            <a:xfrm>
              <a:off x="5153025" y="2087909"/>
              <a:ext cx="74613" cy="122238"/>
            </a:xfrm>
            <a:custGeom>
              <a:avLst/>
              <a:gdLst>
                <a:gd name="T0" fmla="*/ 26 w 47"/>
                <a:gd name="T1" fmla="*/ 9 h 77"/>
                <a:gd name="T2" fmla="*/ 26 w 47"/>
                <a:gd name="T3" fmla="*/ 9 h 77"/>
                <a:gd name="T4" fmla="*/ 39 w 47"/>
                <a:gd name="T5" fmla="*/ 5 h 77"/>
                <a:gd name="T6" fmla="*/ 47 w 47"/>
                <a:gd name="T7" fmla="*/ 0 h 77"/>
                <a:gd name="T8" fmla="*/ 47 w 47"/>
                <a:gd name="T9" fmla="*/ 0 h 77"/>
                <a:gd name="T10" fmla="*/ 35 w 47"/>
                <a:gd name="T11" fmla="*/ 39 h 77"/>
                <a:gd name="T12" fmla="*/ 26 w 47"/>
                <a:gd name="T13" fmla="*/ 77 h 77"/>
                <a:gd name="T14" fmla="*/ 26 w 47"/>
                <a:gd name="T15" fmla="*/ 77 h 77"/>
                <a:gd name="T16" fmla="*/ 18 w 47"/>
                <a:gd name="T17" fmla="*/ 39 h 77"/>
                <a:gd name="T18" fmla="*/ 0 w 47"/>
                <a:gd name="T19" fmla="*/ 0 h 77"/>
                <a:gd name="T20" fmla="*/ 0 w 47"/>
                <a:gd name="T21" fmla="*/ 0 h 77"/>
                <a:gd name="T22" fmla="*/ 18 w 47"/>
                <a:gd name="T23" fmla="*/ 9 h 77"/>
                <a:gd name="T24" fmla="*/ 26 w 47"/>
                <a:gd name="T25" fmla="*/ 9 h 77"/>
                <a:gd name="T26" fmla="*/ 26 w 47"/>
                <a:gd name="T27" fmla="*/ 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77">
                  <a:moveTo>
                    <a:pt x="26" y="9"/>
                  </a:moveTo>
                  <a:lnTo>
                    <a:pt x="26" y="9"/>
                  </a:lnTo>
                  <a:lnTo>
                    <a:pt x="3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35" y="39"/>
                  </a:lnTo>
                  <a:lnTo>
                    <a:pt x="26" y="77"/>
                  </a:lnTo>
                  <a:lnTo>
                    <a:pt x="26" y="77"/>
                  </a:lnTo>
                  <a:lnTo>
                    <a:pt x="18" y="39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" y="9"/>
                  </a:lnTo>
                  <a:lnTo>
                    <a:pt x="26" y="9"/>
                  </a:lnTo>
                  <a:lnTo>
                    <a:pt x="26" y="9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55" name="Freeform 99"/>
            <p:cNvSpPr>
              <a:spLocks/>
            </p:cNvSpPr>
            <p:nvPr/>
          </p:nvSpPr>
          <p:spPr bwMode="auto">
            <a:xfrm>
              <a:off x="7459663" y="2975322"/>
              <a:ext cx="74612" cy="120650"/>
            </a:xfrm>
            <a:custGeom>
              <a:avLst/>
              <a:gdLst>
                <a:gd name="T0" fmla="*/ 26 w 47"/>
                <a:gd name="T1" fmla="*/ 68 h 76"/>
                <a:gd name="T2" fmla="*/ 26 w 47"/>
                <a:gd name="T3" fmla="*/ 68 h 76"/>
                <a:gd name="T4" fmla="*/ 35 w 47"/>
                <a:gd name="T5" fmla="*/ 72 h 76"/>
                <a:gd name="T6" fmla="*/ 47 w 47"/>
                <a:gd name="T7" fmla="*/ 76 h 76"/>
                <a:gd name="T8" fmla="*/ 47 w 47"/>
                <a:gd name="T9" fmla="*/ 76 h 76"/>
                <a:gd name="T10" fmla="*/ 35 w 47"/>
                <a:gd name="T11" fmla="*/ 38 h 76"/>
                <a:gd name="T12" fmla="*/ 26 w 47"/>
                <a:gd name="T13" fmla="*/ 0 h 76"/>
                <a:gd name="T14" fmla="*/ 26 w 47"/>
                <a:gd name="T15" fmla="*/ 0 h 76"/>
                <a:gd name="T16" fmla="*/ 13 w 47"/>
                <a:gd name="T17" fmla="*/ 38 h 76"/>
                <a:gd name="T18" fmla="*/ 0 w 47"/>
                <a:gd name="T19" fmla="*/ 76 h 76"/>
                <a:gd name="T20" fmla="*/ 0 w 47"/>
                <a:gd name="T21" fmla="*/ 76 h 76"/>
                <a:gd name="T22" fmla="*/ 17 w 47"/>
                <a:gd name="T23" fmla="*/ 72 h 76"/>
                <a:gd name="T24" fmla="*/ 26 w 47"/>
                <a:gd name="T25" fmla="*/ 68 h 76"/>
                <a:gd name="T26" fmla="*/ 26 w 47"/>
                <a:gd name="T27" fmla="*/ 6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76">
                  <a:moveTo>
                    <a:pt x="26" y="68"/>
                  </a:moveTo>
                  <a:lnTo>
                    <a:pt x="26" y="68"/>
                  </a:lnTo>
                  <a:lnTo>
                    <a:pt x="35" y="72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35" y="38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3" y="38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17" y="72"/>
                  </a:lnTo>
                  <a:lnTo>
                    <a:pt x="26" y="68"/>
                  </a:lnTo>
                  <a:lnTo>
                    <a:pt x="26" y="68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56" name="Freeform 100"/>
            <p:cNvSpPr>
              <a:spLocks/>
            </p:cNvSpPr>
            <p:nvPr/>
          </p:nvSpPr>
          <p:spPr bwMode="auto">
            <a:xfrm>
              <a:off x="7845425" y="2975322"/>
              <a:ext cx="74613" cy="120650"/>
            </a:xfrm>
            <a:custGeom>
              <a:avLst/>
              <a:gdLst>
                <a:gd name="T0" fmla="*/ 26 w 47"/>
                <a:gd name="T1" fmla="*/ 68 h 76"/>
                <a:gd name="T2" fmla="*/ 26 w 47"/>
                <a:gd name="T3" fmla="*/ 68 h 76"/>
                <a:gd name="T4" fmla="*/ 39 w 47"/>
                <a:gd name="T5" fmla="*/ 72 h 76"/>
                <a:gd name="T6" fmla="*/ 47 w 47"/>
                <a:gd name="T7" fmla="*/ 76 h 76"/>
                <a:gd name="T8" fmla="*/ 47 w 47"/>
                <a:gd name="T9" fmla="*/ 76 h 76"/>
                <a:gd name="T10" fmla="*/ 34 w 47"/>
                <a:gd name="T11" fmla="*/ 38 h 76"/>
                <a:gd name="T12" fmla="*/ 26 w 47"/>
                <a:gd name="T13" fmla="*/ 0 h 76"/>
                <a:gd name="T14" fmla="*/ 26 w 47"/>
                <a:gd name="T15" fmla="*/ 0 h 76"/>
                <a:gd name="T16" fmla="*/ 17 w 47"/>
                <a:gd name="T17" fmla="*/ 38 h 76"/>
                <a:gd name="T18" fmla="*/ 0 w 47"/>
                <a:gd name="T19" fmla="*/ 76 h 76"/>
                <a:gd name="T20" fmla="*/ 0 w 47"/>
                <a:gd name="T21" fmla="*/ 76 h 76"/>
                <a:gd name="T22" fmla="*/ 17 w 47"/>
                <a:gd name="T23" fmla="*/ 72 h 76"/>
                <a:gd name="T24" fmla="*/ 26 w 47"/>
                <a:gd name="T25" fmla="*/ 68 h 76"/>
                <a:gd name="T26" fmla="*/ 26 w 47"/>
                <a:gd name="T27" fmla="*/ 6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76">
                  <a:moveTo>
                    <a:pt x="26" y="68"/>
                  </a:moveTo>
                  <a:lnTo>
                    <a:pt x="26" y="68"/>
                  </a:lnTo>
                  <a:lnTo>
                    <a:pt x="39" y="72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34" y="38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7" y="38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17" y="72"/>
                  </a:lnTo>
                  <a:lnTo>
                    <a:pt x="26" y="68"/>
                  </a:lnTo>
                  <a:lnTo>
                    <a:pt x="26" y="68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57" name="Freeform 101"/>
            <p:cNvSpPr>
              <a:spLocks/>
            </p:cNvSpPr>
            <p:nvPr/>
          </p:nvSpPr>
          <p:spPr bwMode="auto">
            <a:xfrm>
              <a:off x="1730375" y="3996084"/>
              <a:ext cx="122238" cy="68263"/>
            </a:xfrm>
            <a:custGeom>
              <a:avLst/>
              <a:gdLst>
                <a:gd name="T0" fmla="*/ 5 w 77"/>
                <a:gd name="T1" fmla="*/ 21 h 43"/>
                <a:gd name="T2" fmla="*/ 5 w 77"/>
                <a:gd name="T3" fmla="*/ 21 h 43"/>
                <a:gd name="T4" fmla="*/ 5 w 77"/>
                <a:gd name="T5" fmla="*/ 8 h 43"/>
                <a:gd name="T6" fmla="*/ 0 w 77"/>
                <a:gd name="T7" fmla="*/ 0 h 43"/>
                <a:gd name="T8" fmla="*/ 0 w 77"/>
                <a:gd name="T9" fmla="*/ 0 h 43"/>
                <a:gd name="T10" fmla="*/ 39 w 77"/>
                <a:gd name="T11" fmla="*/ 13 h 43"/>
                <a:gd name="T12" fmla="*/ 77 w 77"/>
                <a:gd name="T13" fmla="*/ 21 h 43"/>
                <a:gd name="T14" fmla="*/ 77 w 77"/>
                <a:gd name="T15" fmla="*/ 21 h 43"/>
                <a:gd name="T16" fmla="*/ 39 w 77"/>
                <a:gd name="T17" fmla="*/ 30 h 43"/>
                <a:gd name="T18" fmla="*/ 0 w 77"/>
                <a:gd name="T19" fmla="*/ 43 h 43"/>
                <a:gd name="T20" fmla="*/ 0 w 77"/>
                <a:gd name="T21" fmla="*/ 43 h 43"/>
                <a:gd name="T22" fmla="*/ 5 w 77"/>
                <a:gd name="T23" fmla="*/ 30 h 43"/>
                <a:gd name="T24" fmla="*/ 5 w 77"/>
                <a:gd name="T25" fmla="*/ 21 h 43"/>
                <a:gd name="T26" fmla="*/ 5 w 77"/>
                <a:gd name="T27" fmla="*/ 2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7" h="43">
                  <a:moveTo>
                    <a:pt x="5" y="21"/>
                  </a:moveTo>
                  <a:lnTo>
                    <a:pt x="5" y="21"/>
                  </a:lnTo>
                  <a:lnTo>
                    <a:pt x="5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39" y="13"/>
                  </a:lnTo>
                  <a:lnTo>
                    <a:pt x="77" y="21"/>
                  </a:lnTo>
                  <a:lnTo>
                    <a:pt x="77" y="21"/>
                  </a:lnTo>
                  <a:lnTo>
                    <a:pt x="39" y="30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5" y="30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000000"/>
            </a:solid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958" name="Rectangle 102"/>
            <p:cNvSpPr>
              <a:spLocks noChangeArrowheads="1"/>
            </p:cNvSpPr>
            <p:nvPr/>
          </p:nvSpPr>
          <p:spPr bwMode="auto">
            <a:xfrm>
              <a:off x="4846063" y="2345084"/>
              <a:ext cx="66204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Anahtar</a:t>
              </a:r>
              <a:endParaRPr lang="en-US" sz="1600" dirty="0"/>
            </a:p>
          </p:txBody>
        </p:sp>
        <p:sp>
          <p:nvSpPr>
            <p:cNvPr id="377959" name="Rectangle 103"/>
            <p:cNvSpPr>
              <a:spLocks noChangeArrowheads="1"/>
            </p:cNvSpPr>
            <p:nvPr/>
          </p:nvSpPr>
          <p:spPr bwMode="auto">
            <a:xfrm>
              <a:off x="1954213" y="3703984"/>
              <a:ext cx="5947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Mutlak</a:t>
              </a:r>
              <a:endParaRPr lang="en-US" sz="1600" dirty="0"/>
            </a:p>
          </p:txBody>
        </p:sp>
        <p:sp>
          <p:nvSpPr>
            <p:cNvPr id="377960" name="Rectangle 104"/>
            <p:cNvSpPr>
              <a:spLocks noChangeArrowheads="1"/>
            </p:cNvSpPr>
            <p:nvPr/>
          </p:nvSpPr>
          <p:spPr bwMode="auto">
            <a:xfrm>
              <a:off x="1954213" y="3921472"/>
              <a:ext cx="45685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değer</a:t>
              </a:r>
              <a:endParaRPr lang="en-US" sz="1600" dirty="0"/>
            </a:p>
          </p:txBody>
        </p:sp>
        <p:sp>
          <p:nvSpPr>
            <p:cNvPr id="377961" name="Rectangle 105"/>
            <p:cNvSpPr>
              <a:spLocks noChangeArrowheads="1"/>
            </p:cNvSpPr>
            <p:nvPr/>
          </p:nvSpPr>
          <p:spPr bwMode="auto">
            <a:xfrm>
              <a:off x="1954213" y="4137372"/>
              <a:ext cx="5947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devresi</a:t>
              </a:r>
              <a:endParaRPr lang="en-US" sz="1600" dirty="0"/>
            </a:p>
          </p:txBody>
        </p:sp>
        <p:sp>
          <p:nvSpPr>
            <p:cNvPr id="377962" name="Rectangle 106"/>
            <p:cNvSpPr>
              <a:spLocks noChangeArrowheads="1"/>
            </p:cNvSpPr>
            <p:nvPr/>
          </p:nvSpPr>
          <p:spPr bwMode="auto">
            <a:xfrm>
              <a:off x="5918200" y="978247"/>
              <a:ext cx="1088439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Tek atımlı</a:t>
              </a:r>
              <a:endParaRPr lang="en-US" sz="1600" dirty="0">
                <a:solidFill>
                  <a:srgbClr val="000000"/>
                </a:solidFill>
              </a:endParaRPr>
            </a:p>
            <a:p>
              <a:pPr eaLnBrk="1" hangingPunct="1"/>
              <a:r>
                <a:rPr lang="en-US" sz="1600" dirty="0" err="1">
                  <a:solidFill>
                    <a:srgbClr val="000000"/>
                  </a:solidFill>
                </a:rPr>
                <a:t>multivibrator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7963" name="Rectangle 107"/>
            <p:cNvSpPr>
              <a:spLocks noChangeArrowheads="1"/>
            </p:cNvSpPr>
            <p:nvPr/>
          </p:nvSpPr>
          <p:spPr bwMode="auto">
            <a:xfrm>
              <a:off x="6948264" y="2602259"/>
              <a:ext cx="10659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Karşılaştırıcı</a:t>
              </a:r>
              <a:endParaRPr lang="en-US" sz="1600" dirty="0"/>
            </a:p>
          </p:txBody>
        </p:sp>
        <p:sp>
          <p:nvSpPr>
            <p:cNvPr id="377964" name="Rectangle 108"/>
            <p:cNvSpPr>
              <a:spLocks noChangeArrowheads="1"/>
            </p:cNvSpPr>
            <p:nvPr/>
          </p:nvSpPr>
          <p:spPr bwMode="auto">
            <a:xfrm>
              <a:off x="5302250" y="3508722"/>
              <a:ext cx="13493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 i="1">
                  <a:solidFill>
                    <a:srgbClr val="000000"/>
                  </a:solidFill>
                </a:rPr>
                <a:t>C</a:t>
              </a:r>
              <a:endParaRPr lang="en-US" sz="1600"/>
            </a:p>
          </p:txBody>
        </p:sp>
        <p:sp>
          <p:nvSpPr>
            <p:cNvPr id="377965" name="Rectangle 109"/>
            <p:cNvSpPr>
              <a:spLocks noChangeArrowheads="1"/>
            </p:cNvSpPr>
            <p:nvPr/>
          </p:nvSpPr>
          <p:spPr bwMode="auto">
            <a:xfrm>
              <a:off x="852488" y="3778597"/>
              <a:ext cx="45085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>
                  <a:solidFill>
                    <a:srgbClr val="000000"/>
                  </a:solidFill>
                </a:rPr>
                <a:t>EMG</a:t>
              </a:r>
              <a:endParaRPr lang="en-US" sz="1600"/>
            </a:p>
          </p:txBody>
        </p:sp>
        <p:sp>
          <p:nvSpPr>
            <p:cNvPr id="377966" name="Rectangle 110"/>
            <p:cNvSpPr>
              <a:spLocks noChangeArrowheads="1"/>
            </p:cNvSpPr>
            <p:nvPr/>
          </p:nvSpPr>
          <p:spPr bwMode="auto">
            <a:xfrm>
              <a:off x="4524375" y="5632797"/>
              <a:ext cx="86882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E</a:t>
              </a:r>
              <a:r>
                <a:rPr lang="en-US" sz="1600" dirty="0" err="1" smtClean="0">
                  <a:solidFill>
                    <a:srgbClr val="000000"/>
                  </a:solidFill>
                </a:rPr>
                <a:t>ntegrat</a:t>
              </a:r>
              <a:r>
                <a:rPr lang="tr-TR" sz="1600" dirty="0" smtClean="0">
                  <a:solidFill>
                    <a:srgbClr val="000000"/>
                  </a:solidFill>
                </a:rPr>
                <a:t>ö</a:t>
              </a:r>
              <a:r>
                <a:rPr lang="en-US" sz="1600" dirty="0" smtClean="0">
                  <a:solidFill>
                    <a:srgbClr val="000000"/>
                  </a:solidFill>
                </a:rPr>
                <a:t>r</a:t>
              </a:r>
              <a:endParaRPr lang="en-US" sz="1600" dirty="0"/>
            </a:p>
          </p:txBody>
        </p:sp>
        <p:sp>
          <p:nvSpPr>
            <p:cNvPr id="377967" name="Rectangle 111"/>
            <p:cNvSpPr>
              <a:spLocks noChangeArrowheads="1"/>
            </p:cNvSpPr>
            <p:nvPr/>
          </p:nvSpPr>
          <p:spPr bwMode="auto">
            <a:xfrm>
              <a:off x="4781550" y="3900834"/>
              <a:ext cx="1111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Symbol" pitchFamily="18" charset="2"/>
                </a:rPr>
                <a:t>-</a:t>
              </a:r>
              <a:endParaRPr lang="en-US" sz="1600">
                <a:latin typeface="Symbol" pitchFamily="18" charset="2"/>
              </a:endParaRPr>
            </a:p>
          </p:txBody>
        </p:sp>
        <p:sp>
          <p:nvSpPr>
            <p:cNvPr id="377968" name="Rectangle 112"/>
            <p:cNvSpPr>
              <a:spLocks noChangeArrowheads="1"/>
            </p:cNvSpPr>
            <p:nvPr/>
          </p:nvSpPr>
          <p:spPr bwMode="auto">
            <a:xfrm>
              <a:off x="4775200" y="4373909"/>
              <a:ext cx="1143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>
                  <a:solidFill>
                    <a:srgbClr val="000000"/>
                  </a:solidFill>
                </a:rPr>
                <a:t>+</a:t>
              </a:r>
              <a:endParaRPr lang="en-US" sz="1600"/>
            </a:p>
          </p:txBody>
        </p:sp>
        <p:sp>
          <p:nvSpPr>
            <p:cNvPr id="377969" name="Rectangle 113"/>
            <p:cNvSpPr>
              <a:spLocks noChangeArrowheads="1"/>
            </p:cNvSpPr>
            <p:nvPr/>
          </p:nvSpPr>
          <p:spPr bwMode="auto">
            <a:xfrm>
              <a:off x="3794125" y="3724622"/>
              <a:ext cx="1238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 i="1">
                  <a:solidFill>
                    <a:srgbClr val="000000"/>
                  </a:solidFill>
                </a:rPr>
                <a:t>R</a:t>
              </a:r>
              <a:endParaRPr lang="en-US" sz="1600"/>
            </a:p>
          </p:txBody>
        </p:sp>
        <p:sp>
          <p:nvSpPr>
            <p:cNvPr id="377970" name="Rectangle 114"/>
            <p:cNvSpPr>
              <a:spLocks noChangeArrowheads="1"/>
            </p:cNvSpPr>
            <p:nvPr/>
          </p:nvSpPr>
          <p:spPr bwMode="auto">
            <a:xfrm>
              <a:off x="4659313" y="911572"/>
              <a:ext cx="19367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 i="1">
                  <a:solidFill>
                    <a:srgbClr val="000000"/>
                  </a:solidFill>
                </a:rPr>
                <a:t>P</a:t>
              </a:r>
              <a:r>
                <a:rPr lang="en-US" sz="1600" baseline="-25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377971" name="Rectangle 115"/>
            <p:cNvSpPr>
              <a:spLocks noChangeArrowheads="1"/>
            </p:cNvSpPr>
            <p:nvPr/>
          </p:nvSpPr>
          <p:spPr bwMode="auto">
            <a:xfrm>
              <a:off x="7805738" y="3548409"/>
              <a:ext cx="90487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 i="1">
                  <a:solidFill>
                    <a:srgbClr val="000000"/>
                  </a:solidFill>
                </a:rPr>
                <a:t>v</a:t>
              </a:r>
              <a:endParaRPr lang="en-US" sz="1600" i="1"/>
            </a:p>
          </p:txBody>
        </p:sp>
        <p:sp>
          <p:nvSpPr>
            <p:cNvPr id="377972" name="Rectangle 116"/>
            <p:cNvSpPr>
              <a:spLocks noChangeArrowheads="1"/>
            </p:cNvSpPr>
            <p:nvPr/>
          </p:nvSpPr>
          <p:spPr bwMode="auto">
            <a:xfrm>
              <a:off x="7913688" y="3638897"/>
              <a:ext cx="5715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>
                  <a:solidFill>
                    <a:srgbClr val="000000"/>
                  </a:solidFill>
                </a:rPr>
                <a:t>t</a:t>
              </a:r>
              <a:endParaRPr lang="en-US" sz="1600"/>
            </a:p>
          </p:txBody>
        </p:sp>
        <p:sp>
          <p:nvSpPr>
            <p:cNvPr id="377973" name="Rectangle 117"/>
            <p:cNvSpPr>
              <a:spLocks noChangeArrowheads="1"/>
            </p:cNvSpPr>
            <p:nvPr/>
          </p:nvSpPr>
          <p:spPr bwMode="auto">
            <a:xfrm>
              <a:off x="844550" y="4016722"/>
              <a:ext cx="1873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 i="1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600" baseline="-25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377974" name="Rectangle 118"/>
            <p:cNvSpPr>
              <a:spLocks noChangeArrowheads="1"/>
            </p:cNvSpPr>
            <p:nvPr/>
          </p:nvSpPr>
          <p:spPr bwMode="auto">
            <a:xfrm>
              <a:off x="3084513" y="1086197"/>
              <a:ext cx="51456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600" dirty="0" smtClean="0">
                  <a:solidFill>
                    <a:srgbClr val="000000"/>
                  </a:solidFill>
                </a:rPr>
                <a:t>Sayıcı</a:t>
              </a:r>
              <a:endParaRPr lang="en-US" sz="1600" dirty="0"/>
            </a:p>
          </p:txBody>
        </p:sp>
        <p:sp>
          <p:nvSpPr>
            <p:cNvPr id="377975" name="Rectangle 119"/>
            <p:cNvSpPr>
              <a:spLocks noChangeArrowheads="1"/>
            </p:cNvSpPr>
            <p:nvPr/>
          </p:nvSpPr>
          <p:spPr bwMode="auto">
            <a:xfrm>
              <a:off x="3167063" y="4108797"/>
              <a:ext cx="1873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 i="1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600" baseline="-250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377976" name="Rectangle 120"/>
            <p:cNvSpPr>
              <a:spLocks noChangeArrowheads="1"/>
            </p:cNvSpPr>
            <p:nvPr/>
          </p:nvSpPr>
          <p:spPr bwMode="auto">
            <a:xfrm>
              <a:off x="6461125" y="3892897"/>
              <a:ext cx="1873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600" i="1">
                  <a:solidFill>
                    <a:srgbClr val="000000"/>
                  </a:solidFill>
                  <a:latin typeface="Symbol" pitchFamily="18" charset="2"/>
                </a:rPr>
                <a:t>u</a:t>
              </a:r>
              <a:r>
                <a:rPr lang="en-US" sz="1600" baseline="-25000">
                  <a:solidFill>
                    <a:srgbClr val="000000"/>
                  </a:solidFill>
                </a:rPr>
                <a:t>3</a:t>
              </a:r>
            </a:p>
          </p:txBody>
        </p:sp>
      </p:grpSp>
      <p:sp>
        <p:nvSpPr>
          <p:cNvPr id="123" name="Rectangle 122"/>
          <p:cNvSpPr>
            <a:spLocks noChangeArrowheads="1"/>
          </p:cNvSpPr>
          <p:nvPr/>
        </p:nvSpPr>
        <p:spPr bwMode="auto">
          <a:xfrm>
            <a:off x="468313" y="1196752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43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EMG entegratöründe görülen tipik dalga şekilleri</a:t>
            </a:r>
            <a:endParaRPr lang="en-US" sz="4000" dirty="0"/>
          </a:p>
        </p:txBody>
      </p:sp>
      <p:pic>
        <p:nvPicPr>
          <p:cNvPr id="379907" name="Picture 3" descr="Fig6-22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84784"/>
            <a:ext cx="6892925" cy="520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8313" y="1376263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5399-64A8-43B0-A5C5-2D48ACAF8409}" type="slidenum">
              <a:rPr lang="tr-TR" smtClean="0"/>
              <a:t>96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312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6BF1-BD49-42C2-97EC-57242006607C}" type="slidenum">
              <a:rPr lang="en-US"/>
              <a:pPr/>
              <a:t>97</a:t>
            </a:fld>
            <a:endParaRPr lang="en-US"/>
          </a:p>
        </p:txBody>
      </p:sp>
      <p:graphicFrame>
        <p:nvGraphicFramePr>
          <p:cNvPr id="381954" name="Object 2"/>
          <p:cNvGraphicFramePr>
            <a:graphicFrameLocks noChangeAspect="1"/>
          </p:cNvGraphicFramePr>
          <p:nvPr/>
        </p:nvGraphicFramePr>
        <p:xfrm>
          <a:off x="0" y="1447800"/>
          <a:ext cx="9144000" cy="487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6" name="Clip" r:id="rId3" imgW="4069131" imgH="2170398" progId="MS_ClipArt_Gallery.2">
                  <p:embed/>
                </p:oleObj>
              </mc:Choice>
              <mc:Fallback>
                <p:oleObj name="Clip" r:id="rId3" imgW="4069131" imgH="217039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487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195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2576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Sesli ve görüntülü uyarı gerilimleri sisteminin blok şeması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34076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910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C8BC-AE1B-4CD9-910F-AC6C3DB92366}" type="slidenum">
              <a:rPr lang="en-US"/>
              <a:pPr/>
              <a:t>98</a:t>
            </a:fld>
            <a:endParaRPr lang="en-US"/>
          </a:p>
        </p:txBody>
      </p:sp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484784"/>
            <a:ext cx="3024188" cy="3672408"/>
          </a:xfrm>
        </p:spPr>
        <p:txBody>
          <a:bodyPr>
            <a:normAutofit fontScale="90000"/>
          </a:bodyPr>
          <a:lstStyle/>
          <a:p>
            <a:r>
              <a:rPr lang="tr-TR" sz="4000" dirty="0" smtClean="0"/>
              <a:t>SNR’yi artırmak için işaret ortalama alma uygulaması</a:t>
            </a:r>
            <a:endParaRPr lang="en-US" sz="4000" dirty="0"/>
          </a:p>
        </p:txBody>
      </p:sp>
      <p:pic>
        <p:nvPicPr>
          <p:cNvPr id="382979" name="Picture 3" descr="Fig6-23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04800"/>
            <a:ext cx="5273675" cy="629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83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3F6B-7861-4384-B7B1-AEC4A2DF4E82}" type="slidenum">
              <a:rPr lang="en-US"/>
              <a:pPr/>
              <a:t>99</a:t>
            </a:fld>
            <a:endParaRPr lang="en-US"/>
          </a:p>
        </p:txBody>
      </p:sp>
      <p:graphicFrame>
        <p:nvGraphicFramePr>
          <p:cNvPr id="385026" name="Object 2"/>
          <p:cNvGraphicFramePr>
            <a:graphicFrameLocks noChangeAspect="1"/>
          </p:cNvGraphicFramePr>
          <p:nvPr/>
        </p:nvGraphicFramePr>
        <p:xfrm>
          <a:off x="0" y="-123825"/>
          <a:ext cx="9144000" cy="710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9" name="Clip" r:id="rId3" imgW="4285515" imgH="3326512" progId="MS_ClipArt_Gallery.2">
                  <p:embed/>
                </p:oleObj>
              </mc:Choice>
              <mc:Fallback>
                <p:oleObj name="Clip" r:id="rId3" imgW="4285515" imgH="3326512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23825"/>
                        <a:ext cx="9144000" cy="710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02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895600" y="1295400"/>
            <a:ext cx="6248400" cy="16002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22 yaşındaki bir erkeğin sesli uyarı (tone burst) gerilimi</a:t>
            </a:r>
            <a:endParaRPr lang="en-US" dirty="0"/>
          </a:p>
        </p:txBody>
      </p:sp>
      <p:sp>
        <p:nvSpPr>
          <p:cNvPr id="385028" name="Text Box 4"/>
          <p:cNvSpPr txBox="1">
            <a:spLocks noChangeArrowheads="1"/>
          </p:cNvSpPr>
          <p:nvPr/>
        </p:nvSpPr>
        <p:spPr bwMode="auto">
          <a:xfrm>
            <a:off x="4038600" y="4940300"/>
            <a:ext cx="30638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dirty="0" smtClean="0"/>
              <a:t>İşaret gürültü oranı </a:t>
            </a:r>
            <a:r>
              <a:rPr lang="en-US" dirty="0" smtClean="0"/>
              <a:t>(</a:t>
            </a:r>
            <a:r>
              <a:rPr lang="en-US" dirty="0"/>
              <a:t>SNR) </a:t>
            </a:r>
            <a:r>
              <a:rPr lang="en-US" dirty="0" smtClean="0">
                <a:sym typeface="Symbol" pitchFamily="18" charset="2"/>
              </a:rPr>
              <a:t>n</a:t>
            </a:r>
            <a:r>
              <a:rPr lang="tr-TR" dirty="0" smtClean="0">
                <a:sym typeface="Symbol" pitchFamily="18" charset="2"/>
              </a:rPr>
              <a:t> kat iyileşmiştir</a:t>
            </a:r>
            <a:endParaRPr lang="en-US" dirty="0">
              <a:sym typeface="Symbol" pitchFamily="18" charset="2"/>
            </a:endParaRPr>
          </a:p>
          <a:p>
            <a:r>
              <a:rPr lang="tr-TR" dirty="0" smtClean="0">
                <a:sym typeface="Symbol" pitchFamily="18" charset="2"/>
              </a:rPr>
              <a:t>Alçak geçiren süzgeç özelliğine dikkat ediniz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58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_2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Template_2</Template>
  <TotalTime>566</TotalTime>
  <Words>4693</Words>
  <Application>Microsoft Office PowerPoint</Application>
  <PresentationFormat>Ekran Gösterisi (4:3)</PresentationFormat>
  <Paragraphs>863</Paragraphs>
  <Slides>115</Slides>
  <Notes>56</Notes>
  <HiddenSlides>25</HiddenSlides>
  <MMClips>1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3</vt:i4>
      </vt:variant>
      <vt:variant>
        <vt:lpstr>Slayt Başlıkları</vt:lpstr>
      </vt:variant>
      <vt:variant>
        <vt:i4>115</vt:i4>
      </vt:variant>
    </vt:vector>
  </HeadingPairs>
  <TitlesOfParts>
    <vt:vector size="119" baseType="lpstr">
      <vt:lpstr>Template_2</vt:lpstr>
      <vt:lpstr>Photo Editor Photo</vt:lpstr>
      <vt:lpstr>Clip</vt:lpstr>
      <vt:lpstr>Visio</vt:lpstr>
      <vt:lpstr>BİYOPOTANSİYEL KUVVETLENDİRİCİLER ELEKTROKARDİYOGRAFİ ve İŞARET İŞLEYİCİLER</vt:lpstr>
      <vt:lpstr>Genelleştirilmiş bir tıbbi ölçme sistemi</vt:lpstr>
      <vt:lpstr>Tıbbi ve Fizyolojik Parametreler #1</vt:lpstr>
      <vt:lpstr>Tıbbi ve Fizyolojik Parametreler  #2</vt:lpstr>
      <vt:lpstr>Tıbbi ve Fizyolojik Parametreler  #3</vt:lpstr>
      <vt:lpstr>Kullanılan kuvvetlendirici tipleri</vt:lpstr>
      <vt:lpstr>Basitleştirilmiş bir Elektrokardiografi Kayıt Sistemi</vt:lpstr>
      <vt:lpstr>Cihaz Sisteminin Genelleştirilmiş Statik Karekteristikleri</vt:lpstr>
      <vt:lpstr>Biyopotansiyel Kuvvetlendiricinin Temel Gereksinimleri</vt:lpstr>
      <vt:lpstr>GününKonuları</vt:lpstr>
      <vt:lpstr>Elektrokardiyoğrafi</vt:lpstr>
      <vt:lpstr>Kalp</vt:lpstr>
      <vt:lpstr>Kas yapısı ve pompa olarak normal bir kalp</vt:lpstr>
      <vt:lpstr>Kalpdeki iletim mekanizması</vt:lpstr>
      <vt:lpstr>Kalbin Elektriksel İletim Mekanizması</vt:lpstr>
      <vt:lpstr>PowerPoint Sunusu</vt:lpstr>
      <vt:lpstr>Kalp kaslarındaki aksiyon potensiyellerinin kaynağı ve yayılması</vt:lpstr>
      <vt:lpstr>Ventricular Activation</vt:lpstr>
      <vt:lpstr>Kalbin elektriksel faaliyetinin özeti</vt:lpstr>
      <vt:lpstr>Kalbin elektro iletim sistemi ve sonucu olan EKG dalgası</vt:lpstr>
      <vt:lpstr>Kalp devrindeki herbir ana olayın süresi ve özelliği</vt:lpstr>
      <vt:lpstr>Cardiac Rhythms - Normal &amp; Abnormal </vt:lpstr>
      <vt:lpstr>Electrocardiogram (ECG)</vt:lpstr>
      <vt:lpstr>Normal ve anormal kalp ritmleri</vt:lpstr>
      <vt:lpstr>Atrioventrikular (AV) tıkanma</vt:lpstr>
      <vt:lpstr>Premature Ventricular Contraction (PVC)</vt:lpstr>
      <vt:lpstr>Tachycardia</vt:lpstr>
      <vt:lpstr>Fibrillation – Atrial and Ventricular</vt:lpstr>
      <vt:lpstr>Cardiac Ischemia</vt:lpstr>
      <vt:lpstr>Vücut Yüzeyindeki Kalp Gerilimleri</vt:lpstr>
      <vt:lpstr>İdealleştirilmiş küresel bir kaynak modeli</vt:lpstr>
      <vt:lpstr>R-dalgasının en büyük olduğu ana denk düşen kalp dipolünün alanı Vector ECG – Dipole Moment</vt:lpstr>
      <vt:lpstr>Vücudun düzlemleri</vt:lpstr>
      <vt:lpstr>Derivasyon vektörünün bileşenlere ayrılması</vt:lpstr>
      <vt:lpstr>Çiftkutuplu (Bipolar) uzuv derivayonları</vt:lpstr>
      <vt:lpstr>Yüzeyden EKG kayıtı</vt:lpstr>
      <vt:lpstr>Normal bir elektrokardioğram</vt:lpstr>
      <vt:lpstr>Normal bir elektrokardioğramın özellikleri ve kalibrasyon işareti</vt:lpstr>
      <vt:lpstr>Preamplifiers</vt:lpstr>
      <vt:lpstr>An ECG Amplifier</vt:lpstr>
      <vt:lpstr>Klinikte kullanılan elektrot konumları (derivasyonlar)</vt:lpstr>
      <vt:lpstr>12 derivasyonlu (lead) EKG</vt:lpstr>
      <vt:lpstr>Uzuvlara Bağlantı</vt:lpstr>
      <vt:lpstr>Bipolar uzuv derivasyonlarında elektrot bağlantıları</vt:lpstr>
      <vt:lpstr>Bipolar derivasyon II den kaydedilmiş tipik bir EKG dalga şekli</vt:lpstr>
      <vt:lpstr>Wilsonun merkezi terminali</vt:lpstr>
      <vt:lpstr>Tek kutuplu (Unipolar) uzuv derivasyonları</vt:lpstr>
      <vt:lpstr>Artırılmış unipolar uzuv derivasyonları</vt:lpstr>
      <vt:lpstr>Cephe düzlemi uzuv derivasyonları</vt:lpstr>
      <vt:lpstr>Prekordiyal (gögüs) derivasyonları</vt:lpstr>
      <vt:lpstr>Gögüs derivasyonları (precordial leads) üstten bakış</vt:lpstr>
      <vt:lpstr>Tek kutuplu (unipolar) gögüs derivasyonları elektrot bağlantıları</vt:lpstr>
      <vt:lpstr>Typical tracing of the various ECG leads</vt:lpstr>
      <vt:lpstr>Yan görünüş (sajital düzlem)</vt:lpstr>
      <vt:lpstr>Hints for minimizing measurement error in ECG recording</vt:lpstr>
      <vt:lpstr>Hints for ECG recording (cont.)</vt:lpstr>
      <vt:lpstr>Standard ECG</vt:lpstr>
      <vt:lpstr>Standard ECG</vt:lpstr>
      <vt:lpstr>Elektrokardiyograf</vt:lpstr>
      <vt:lpstr>EKG üzerine bir aktif çalışma – 1 </vt:lpstr>
      <vt:lpstr>EKG üzerine bir aktif çalışma – 2</vt:lpstr>
      <vt:lpstr>Elekrokardiyoğrafide sık rastlanan sorunlar</vt:lpstr>
      <vt:lpstr>Sorunların özeti</vt:lpstr>
      <vt:lpstr>Frekans bozulması</vt:lpstr>
      <vt:lpstr>Doyum ve kesim bozulması</vt:lpstr>
      <vt:lpstr>Toprak çevrimleri ve önlenmesi</vt:lpstr>
      <vt:lpstr>Artifacts</vt:lpstr>
      <vt:lpstr>Elektrikli aletlerden girişim</vt:lpstr>
      <vt:lpstr>AC işaretlere elektrostatik ve elektromanyetik kuplaj</vt:lpstr>
      <vt:lpstr>Bir EKG kuvvetlendiricisinin girişinin eşdeğer devresi</vt:lpstr>
      <vt:lpstr>Power-Line Coupling</vt:lpstr>
      <vt:lpstr>Power-Line Coupling</vt:lpstr>
      <vt:lpstr>Elektrostatik ekranlama</vt:lpstr>
      <vt:lpstr>Manyetik alanın oluşumu ve etkisi</vt:lpstr>
      <vt:lpstr>Magnetic Field Coupling</vt:lpstr>
      <vt:lpstr>Topraklama sorunu</vt:lpstr>
      <vt:lpstr>Düzgün topraklama</vt:lpstr>
      <vt:lpstr>Driven Right Leg Circuit</vt:lpstr>
      <vt:lpstr>Sürülmüş sağ ayak devresinin analizi</vt:lpstr>
      <vt:lpstr>Sağ ayak ve ekran sürücülü tek-yonga (monolithic) EKG kuvvetlendiricisi (Burr-Brown)</vt:lpstr>
      <vt:lpstr>Diğer biyolojik işaretlerden girişim</vt:lpstr>
      <vt:lpstr>Elektromanyetik girişim</vt:lpstr>
      <vt:lpstr>Amplifier Protection - Geçici rejim (transient) koruması</vt:lpstr>
      <vt:lpstr>Defibrilatör koruma devresi</vt:lpstr>
      <vt:lpstr>Elektroşirurji girişimini önleme süzgeci</vt:lpstr>
      <vt:lpstr>Kardiotakometreler</vt:lpstr>
      <vt:lpstr>Sürekli izleme için tipik EKG derivasyonları</vt:lpstr>
      <vt:lpstr>Kardiyotakometrenin blok şeması</vt:lpstr>
      <vt:lpstr>Bir analog ortalama alma tipi kardiyotakometre</vt:lpstr>
      <vt:lpstr>Bir sayısal ortalama alma tipi kardiyotakometre</vt:lpstr>
      <vt:lpstr>Cardiotachometers</vt:lpstr>
      <vt:lpstr>İnsan vücudu ve dinamik olarak gözlenen ana fizyolojik olaylar</vt:lpstr>
      <vt:lpstr>Bazı ortak biyopotensiyel işaretlerin gerilim ve frekans aralıkları</vt:lpstr>
      <vt:lpstr>Biyomedikal İşaret İşleme Örnekleri</vt:lpstr>
      <vt:lpstr>Bir elektromyografik işaret entegratörü</vt:lpstr>
      <vt:lpstr>EMG entegratöründe görülen tipik dalga şekilleri</vt:lpstr>
      <vt:lpstr>Sesli ve görüntülü uyarı gerilimleri sisteminin blok şeması</vt:lpstr>
      <vt:lpstr>SNR’yi artırmak için işaret ortalama alma uygulaması</vt:lpstr>
      <vt:lpstr>22 yaşındaki bir erkeğin sesli uyarı (tone burst) gerilimi</vt:lpstr>
      <vt:lpstr>Maternal Abdominal ECG (Tipik cenin (fetal) EKG dalga şekilleri)</vt:lpstr>
      <vt:lpstr>Fetal ECG - Ceninin EKG sini anneninkinden ayırma için kullanılan bir teknik</vt:lpstr>
      <vt:lpstr>Lead-Failure Alarm (Elektrot kopma detektörü)</vt:lpstr>
      <vt:lpstr>Fizyolojik gözlemlemede sayısallaştırma eyilimi</vt:lpstr>
      <vt:lpstr>Yüksek çözünülürlükde sayısallatıran bir EKG sistemi</vt:lpstr>
      <vt:lpstr>Tipik bir merkezi monitor sistemi</vt:lpstr>
      <vt:lpstr>Ağ sistemi</vt:lpstr>
      <vt:lpstr>Basitleştirilirmiş Bir Biyotelemetri Sistemi</vt:lpstr>
      <vt:lpstr>Biyotelemetri</vt:lpstr>
      <vt:lpstr>Taşınabilir telemetri sistemi</vt:lpstr>
      <vt:lpstr>Çoklu Ulaşım ve Çoğullama</vt:lpstr>
      <vt:lpstr>Çoklu Ulaşım Yöntemleri</vt:lpstr>
      <vt:lpstr>Zaman-Bölmeli Çoğullama</vt:lpstr>
      <vt:lpstr>Biyotelemetrik Ölçümlerin Zorlukları ve Sınırlamaları</vt:lpstr>
      <vt:lpstr>Bilişsel Radyo ve Hasta İzleme</vt:lpstr>
      <vt:lpstr>Hareketli Hasta İzleme ve Kollama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BİYOTELEMETRİ VE HAREKETLİ HASTALARIN İZLENMESİ – BIOTELEMETRY AND AMBULATORY MONITORING</dc:title>
  <dc:creator>kadir</dc:creator>
  <cp:lastModifiedBy>kadir</cp:lastModifiedBy>
  <cp:revision>43</cp:revision>
  <dcterms:created xsi:type="dcterms:W3CDTF">2013-01-02T13:34:36Z</dcterms:created>
  <dcterms:modified xsi:type="dcterms:W3CDTF">2013-12-27T06:37:58Z</dcterms:modified>
</cp:coreProperties>
</file>