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35"/>
  </p:notesMasterIdLst>
  <p:sldIdLst>
    <p:sldId id="643" r:id="rId2"/>
    <p:sldId id="644" r:id="rId3"/>
    <p:sldId id="645" r:id="rId4"/>
    <p:sldId id="646" r:id="rId5"/>
    <p:sldId id="647" r:id="rId6"/>
    <p:sldId id="648" r:id="rId7"/>
    <p:sldId id="649" r:id="rId8"/>
    <p:sldId id="650" r:id="rId9"/>
    <p:sldId id="651" r:id="rId10"/>
    <p:sldId id="652" r:id="rId11"/>
    <p:sldId id="653" r:id="rId12"/>
    <p:sldId id="654" r:id="rId13"/>
    <p:sldId id="655" r:id="rId14"/>
    <p:sldId id="656" r:id="rId15"/>
    <p:sldId id="657" r:id="rId16"/>
    <p:sldId id="658" r:id="rId17"/>
    <p:sldId id="659" r:id="rId18"/>
    <p:sldId id="660" r:id="rId19"/>
    <p:sldId id="661" r:id="rId20"/>
    <p:sldId id="662" r:id="rId21"/>
    <p:sldId id="663" r:id="rId22"/>
    <p:sldId id="664" r:id="rId23"/>
    <p:sldId id="665" r:id="rId24"/>
    <p:sldId id="666" r:id="rId25"/>
    <p:sldId id="667" r:id="rId26"/>
    <p:sldId id="668" r:id="rId27"/>
    <p:sldId id="669" r:id="rId28"/>
    <p:sldId id="670" r:id="rId29"/>
    <p:sldId id="671" r:id="rId30"/>
    <p:sldId id="672" r:id="rId31"/>
    <p:sldId id="673" r:id="rId32"/>
    <p:sldId id="674" r:id="rId33"/>
    <p:sldId id="675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38" autoAdjust="0"/>
  </p:normalViewPr>
  <p:slideViewPr>
    <p:cSldViewPr>
      <p:cViewPr>
        <p:scale>
          <a:sx n="60" d="100"/>
          <a:sy n="60" d="100"/>
        </p:scale>
        <p:origin x="-165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AE616-F28C-44B3-A122-BFE657E31BED}" type="datetimeFigureOut">
              <a:rPr lang="tr-TR" smtClean="0"/>
              <a:t>20.11.2013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51B3C-2DC9-4292-A4BC-6A97AFC4B8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91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4B974F-2438-4E13-8BF3-10E6B3F10536}" type="slidenum">
              <a:rPr lang="en-US"/>
              <a:pPr/>
              <a:t>2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 6-11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129B84-320E-433C-99B6-DEDC7A57E9D4}" type="slidenum">
              <a:rPr lang="en-US"/>
              <a:pPr/>
              <a:t>19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W5-9, Carr 6-15a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0BC296-1151-4B34-9778-F926B585FCF9}" type="slidenum">
              <a:rPr lang="en-US"/>
              <a:pPr/>
              <a:t>20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W5-10, Carr 6-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AB6F89-1002-48A4-B531-179F14DB36D4}" type="slidenum">
              <a:rPr lang="en-US"/>
              <a:pPr/>
              <a:t>21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W5-11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A912B1-2356-41FD-80D9-D7899AA4E927}" type="slidenum">
              <a:rPr lang="en-US"/>
              <a:pPr/>
              <a:t>22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W5-12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00B3A1-B546-43FA-92BD-666609687C59}" type="slidenum">
              <a:rPr lang="en-US"/>
              <a:pPr/>
              <a:t>3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 6-12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8B2C5-4643-4FFF-94C9-8290AA368518}" type="slidenum">
              <a:rPr lang="en-US"/>
              <a:pPr/>
              <a:t>4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W5-1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EAD81C-7D32-4E59-AF4B-9F4A4028C28F}" type="slidenum">
              <a:rPr lang="en-US"/>
              <a:pPr/>
              <a:t>9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83201B-43DE-405C-B18E-26631E620257}" type="slidenum">
              <a:rPr lang="en-US"/>
              <a:pPr/>
              <a:t>10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 6-13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58413F-5402-4BAB-8A4D-4AE764EE79AD}" type="slidenum">
              <a:rPr lang="en-US"/>
              <a:pPr/>
              <a:t>11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W5-4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D6F5AD-EC2B-41F4-8F66-F85CA3628A21}" type="slidenum">
              <a:rPr lang="en-US"/>
              <a:pPr/>
              <a:t>12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W5-7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3FE86-09FD-4C10-BD7E-9D7500734780}" type="slidenum">
              <a:rPr lang="en-US"/>
              <a:pPr/>
              <a:t>13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W5-8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0481E0-8E48-407E-8E17-FB7C1ECB458F}" type="slidenum">
              <a:rPr lang="en-US"/>
              <a:pPr/>
              <a:t>16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 6-14a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63BBA9-4449-4508-A569-1ABC02092B69}" type="datetime1">
              <a:rPr lang="tr-TR" smtClean="0"/>
              <a:t>20.11.2013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pic>
        <p:nvPicPr>
          <p:cNvPr id="13" name="12 Resim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020272" y="5262711"/>
            <a:ext cx="1990725" cy="11906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27DACD-70E3-4224-9C24-4809347480D5}" type="datetime1">
              <a:rPr lang="tr-TR" smtClean="0"/>
              <a:t>20.11.2013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B74273-569E-452D-B37D-60E47DDA3128}" type="datetime1">
              <a:rPr lang="tr-TR" smtClean="0"/>
              <a:t>20.11.2013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C6994-6FD5-4582-815A-EBCF9C206C47}" type="datetime1">
              <a:rPr lang="tr-TR" smtClean="0"/>
              <a:t>20.11.2013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pic>
        <p:nvPicPr>
          <p:cNvPr id="8" name="7 Resim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165304"/>
            <a:ext cx="923355" cy="5522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5A5AD-3ECF-4DAA-AF87-A0F22355B192}" type="datetime1">
              <a:rPr lang="tr-TR" smtClean="0"/>
              <a:t>20.11.2013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DF289-B91A-45EF-BBF7-21B206BD3AA1}" type="datetime1">
              <a:rPr lang="tr-TR" smtClean="0"/>
              <a:t>20.11.2013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BA268B-673E-4802-985E-34E23C5A03B9}" type="datetime1">
              <a:rPr lang="tr-TR" smtClean="0"/>
              <a:t>20.11.2013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83F84E-A1DF-4037-9C30-84A54D3E259B}" type="datetime1">
              <a:rPr lang="tr-TR" smtClean="0"/>
              <a:t>20.11.2013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B5BBE4-B494-4C98-B896-8677E8FD832B}" type="datetime1">
              <a:rPr lang="tr-TR" smtClean="0"/>
              <a:t>20.11.2013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FDEE310-F031-4318-A773-C48612E722F7}" type="datetime1">
              <a:rPr lang="tr-TR" smtClean="0"/>
              <a:t>20.11.2013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C3AFE5-129F-48BC-A0E2-9FF764B58968}" type="datetime1">
              <a:rPr lang="tr-TR" smtClean="0"/>
              <a:t>20.11.2013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D3169AD-DDE4-4125-8E5E-15434F4F64FC}" type="datetime1">
              <a:rPr lang="tr-TR" smtClean="0"/>
              <a:t>20.11.2013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jpe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Bi</a:t>
            </a:r>
            <a:r>
              <a:rPr lang="tr-TR" dirty="0" smtClean="0"/>
              <a:t>y</a:t>
            </a:r>
            <a:r>
              <a:rPr lang="en-US" dirty="0" err="1" smtClean="0"/>
              <a:t>opot</a:t>
            </a:r>
            <a:r>
              <a:rPr lang="tr-TR" dirty="0" smtClean="0"/>
              <a:t>a</a:t>
            </a:r>
            <a:r>
              <a:rPr lang="en-US" dirty="0" smtClean="0"/>
              <a:t>n</a:t>
            </a:r>
            <a:r>
              <a:rPr lang="tr-TR" dirty="0" smtClean="0"/>
              <a:t>s</a:t>
            </a:r>
            <a:r>
              <a:rPr lang="en-US" dirty="0" err="1" smtClean="0"/>
              <a:t>i</a:t>
            </a:r>
            <a:r>
              <a:rPr lang="tr-TR" dirty="0" smtClean="0"/>
              <a:t>ye</a:t>
            </a:r>
            <a:r>
              <a:rPr lang="en-US" dirty="0" smtClean="0"/>
              <a:t>l </a:t>
            </a:r>
            <a:r>
              <a:rPr lang="en-US" dirty="0" err="1" smtClean="0"/>
              <a:t>Ele</a:t>
            </a:r>
            <a:r>
              <a:rPr lang="tr-TR" dirty="0" smtClean="0"/>
              <a:t>k</a:t>
            </a:r>
            <a:r>
              <a:rPr lang="en-US" dirty="0" err="1" smtClean="0"/>
              <a:t>tro</a:t>
            </a:r>
            <a:r>
              <a:rPr lang="tr-TR" dirty="0" smtClean="0"/>
              <a:t>tlar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dirty="0" smtClean="0"/>
              <a:t>Yalova Üniversitesi</a:t>
            </a:r>
          </a:p>
          <a:p>
            <a:pPr algn="ctr"/>
            <a:r>
              <a:rPr lang="en-US" dirty="0" smtClean="0"/>
              <a:t>2</a:t>
            </a:r>
            <a:r>
              <a:rPr lang="tr-TR" dirty="0" smtClean="0"/>
              <a:t>2 Kasım </a:t>
            </a:r>
            <a:r>
              <a:rPr lang="tr-TR" dirty="0" smtClean="0"/>
              <a:t>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4800"/>
            <a:ext cx="8153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Gümüş-gümüş klorür elektrotların davranışı</a:t>
            </a:r>
            <a:endParaRPr lang="en-US" sz="3600" dirty="0"/>
          </a:p>
        </p:txBody>
      </p:sp>
      <p:pic>
        <p:nvPicPr>
          <p:cNvPr id="34820" name="Picture 4" descr="C:\My Documents\Courses\EE 470\electrodes\carr6-13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35188"/>
            <a:ext cx="5486400" cy="25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2286000" y="5181600"/>
          <a:ext cx="3276600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8" name="Equation" r:id="rId7" imgW="1358640" imgH="482400" progId="Equation.3">
                  <p:embed/>
                </p:oleObj>
              </mc:Choice>
              <mc:Fallback>
                <p:oleObj name="Equation" r:id="rId7" imgW="13586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181600"/>
                        <a:ext cx="3276600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1487487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700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Elektrolitle temas halindeki bir biyopotensiyel elektrotun eşdeğer devresi</a:t>
            </a:r>
            <a:endParaRPr lang="en-US" sz="3600" dirty="0"/>
          </a:p>
        </p:txBody>
      </p:sp>
      <p:pic>
        <p:nvPicPr>
          <p:cNvPr id="6" name="Picture 4" descr="Fig5-4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62200"/>
            <a:ext cx="5943600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2" y="19050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702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ig5-7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02" y="1295400"/>
            <a:ext cx="7437120" cy="445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3600" dirty="0" err="1" smtClean="0"/>
              <a:t>Ele</a:t>
            </a:r>
            <a:r>
              <a:rPr lang="tr-TR" sz="3600" dirty="0" smtClean="0"/>
              <a:t>k</a:t>
            </a:r>
            <a:r>
              <a:rPr lang="en-US" sz="3600" dirty="0" err="1" smtClean="0"/>
              <a:t>tro</a:t>
            </a:r>
            <a:r>
              <a:rPr lang="tr-TR" sz="3600" dirty="0" smtClean="0"/>
              <a:t>t</a:t>
            </a:r>
            <a:r>
              <a:rPr lang="en-US" sz="3600" dirty="0" smtClean="0"/>
              <a:t>-</a:t>
            </a:r>
            <a:r>
              <a:rPr lang="tr-TR" sz="3600" dirty="0" smtClean="0"/>
              <a:t>deri arayüzü ve hareket hataları</a:t>
            </a:r>
            <a:endParaRPr lang="en-US" sz="3600" dirty="0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494834" y="4665902"/>
            <a:ext cx="23622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tx2"/>
                </a:solidFill>
              </a:rPr>
              <a:t>Derinin çeşitli kademelerinin büyütülmüş bir görüntüsü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9906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852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utoUpdateAnimBg="0"/>
      <p:bldP spid="2355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15000" cy="1143000"/>
          </a:xfrm>
        </p:spPr>
        <p:txBody>
          <a:bodyPr/>
          <a:lstStyle/>
          <a:p>
            <a:r>
              <a:rPr lang="tr-TR" sz="3600" dirty="0" smtClean="0"/>
              <a:t>Deri arayüzlü bir model</a:t>
            </a:r>
            <a:endParaRPr lang="en-US" sz="3600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026794" y="1143000"/>
            <a:ext cx="6440806" cy="5459730"/>
            <a:chOff x="1993900" y="238125"/>
            <a:chExt cx="5367338" cy="4549775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017713" y="3314700"/>
              <a:ext cx="2314575" cy="1276350"/>
            </a:xfrm>
            <a:custGeom>
              <a:avLst/>
              <a:gdLst>
                <a:gd name="T0" fmla="*/ 1424 w 1458"/>
                <a:gd name="T1" fmla="*/ 804 h 804"/>
                <a:gd name="T2" fmla="*/ 1314 w 1458"/>
                <a:gd name="T3" fmla="*/ 790 h 804"/>
                <a:gd name="T4" fmla="*/ 1204 w 1458"/>
                <a:gd name="T5" fmla="*/ 736 h 804"/>
                <a:gd name="T6" fmla="*/ 1117 w 1458"/>
                <a:gd name="T7" fmla="*/ 683 h 804"/>
                <a:gd name="T8" fmla="*/ 1018 w 1458"/>
                <a:gd name="T9" fmla="*/ 655 h 804"/>
                <a:gd name="T10" fmla="*/ 905 w 1458"/>
                <a:gd name="T11" fmla="*/ 663 h 804"/>
                <a:gd name="T12" fmla="*/ 792 w 1458"/>
                <a:gd name="T13" fmla="*/ 694 h 804"/>
                <a:gd name="T14" fmla="*/ 620 w 1458"/>
                <a:gd name="T15" fmla="*/ 717 h 804"/>
                <a:gd name="T16" fmla="*/ 524 w 1458"/>
                <a:gd name="T17" fmla="*/ 708 h 804"/>
                <a:gd name="T18" fmla="*/ 437 w 1458"/>
                <a:gd name="T19" fmla="*/ 686 h 804"/>
                <a:gd name="T20" fmla="*/ 358 w 1458"/>
                <a:gd name="T21" fmla="*/ 646 h 804"/>
                <a:gd name="T22" fmla="*/ 316 w 1458"/>
                <a:gd name="T23" fmla="*/ 626 h 804"/>
                <a:gd name="T24" fmla="*/ 254 w 1458"/>
                <a:gd name="T25" fmla="*/ 624 h 804"/>
                <a:gd name="T26" fmla="*/ 152 w 1458"/>
                <a:gd name="T27" fmla="*/ 657 h 804"/>
                <a:gd name="T28" fmla="*/ 59 w 1458"/>
                <a:gd name="T29" fmla="*/ 689 h 804"/>
                <a:gd name="T30" fmla="*/ 8 w 1458"/>
                <a:gd name="T31" fmla="*/ 691 h 804"/>
                <a:gd name="T32" fmla="*/ 0 w 1458"/>
                <a:gd name="T33" fmla="*/ 449 h 804"/>
                <a:gd name="T34" fmla="*/ 8 w 1458"/>
                <a:gd name="T35" fmla="*/ 169 h 804"/>
                <a:gd name="T36" fmla="*/ 14 w 1458"/>
                <a:gd name="T37" fmla="*/ 119 h 804"/>
                <a:gd name="T38" fmla="*/ 48 w 1458"/>
                <a:gd name="T39" fmla="*/ 135 h 804"/>
                <a:gd name="T40" fmla="*/ 96 w 1458"/>
                <a:gd name="T41" fmla="*/ 130 h 804"/>
                <a:gd name="T42" fmla="*/ 158 w 1458"/>
                <a:gd name="T43" fmla="*/ 88 h 804"/>
                <a:gd name="T44" fmla="*/ 200 w 1458"/>
                <a:gd name="T45" fmla="*/ 37 h 804"/>
                <a:gd name="T46" fmla="*/ 245 w 1458"/>
                <a:gd name="T47" fmla="*/ 3 h 804"/>
                <a:gd name="T48" fmla="*/ 276 w 1458"/>
                <a:gd name="T49" fmla="*/ 3 h 804"/>
                <a:gd name="T50" fmla="*/ 310 w 1458"/>
                <a:gd name="T51" fmla="*/ 34 h 804"/>
                <a:gd name="T52" fmla="*/ 366 w 1458"/>
                <a:gd name="T53" fmla="*/ 124 h 804"/>
                <a:gd name="T54" fmla="*/ 414 w 1458"/>
                <a:gd name="T55" fmla="*/ 209 h 804"/>
                <a:gd name="T56" fmla="*/ 448 w 1458"/>
                <a:gd name="T57" fmla="*/ 234 h 804"/>
                <a:gd name="T58" fmla="*/ 485 w 1458"/>
                <a:gd name="T59" fmla="*/ 229 h 804"/>
                <a:gd name="T60" fmla="*/ 536 w 1458"/>
                <a:gd name="T61" fmla="*/ 175 h 804"/>
                <a:gd name="T62" fmla="*/ 589 w 1458"/>
                <a:gd name="T63" fmla="*/ 85 h 804"/>
                <a:gd name="T64" fmla="*/ 629 w 1458"/>
                <a:gd name="T65" fmla="*/ 42 h 804"/>
                <a:gd name="T66" fmla="*/ 671 w 1458"/>
                <a:gd name="T67" fmla="*/ 28 h 804"/>
                <a:gd name="T68" fmla="*/ 711 w 1458"/>
                <a:gd name="T69" fmla="*/ 42 h 804"/>
                <a:gd name="T70" fmla="*/ 753 w 1458"/>
                <a:gd name="T71" fmla="*/ 85 h 804"/>
                <a:gd name="T72" fmla="*/ 778 w 1458"/>
                <a:gd name="T73" fmla="*/ 130 h 804"/>
                <a:gd name="T74" fmla="*/ 849 w 1458"/>
                <a:gd name="T75" fmla="*/ 234 h 804"/>
                <a:gd name="T76" fmla="*/ 877 w 1458"/>
                <a:gd name="T77" fmla="*/ 251 h 804"/>
                <a:gd name="T78" fmla="*/ 900 w 1458"/>
                <a:gd name="T79" fmla="*/ 246 h 804"/>
                <a:gd name="T80" fmla="*/ 931 w 1458"/>
                <a:gd name="T81" fmla="*/ 203 h 804"/>
                <a:gd name="T82" fmla="*/ 953 w 1458"/>
                <a:gd name="T83" fmla="*/ 161 h 804"/>
                <a:gd name="T84" fmla="*/ 979 w 1458"/>
                <a:gd name="T85" fmla="*/ 144 h 804"/>
                <a:gd name="T86" fmla="*/ 998 w 1458"/>
                <a:gd name="T87" fmla="*/ 164 h 804"/>
                <a:gd name="T88" fmla="*/ 1015 w 1458"/>
                <a:gd name="T89" fmla="*/ 186 h 804"/>
                <a:gd name="T90" fmla="*/ 1044 w 1458"/>
                <a:gd name="T91" fmla="*/ 167 h 804"/>
                <a:gd name="T92" fmla="*/ 1089 w 1458"/>
                <a:gd name="T93" fmla="*/ 102 h 804"/>
                <a:gd name="T94" fmla="*/ 1123 w 1458"/>
                <a:gd name="T95" fmla="*/ 68 h 804"/>
                <a:gd name="T96" fmla="*/ 1145 w 1458"/>
                <a:gd name="T97" fmla="*/ 68 h 804"/>
                <a:gd name="T98" fmla="*/ 1185 w 1458"/>
                <a:gd name="T99" fmla="*/ 104 h 804"/>
                <a:gd name="T100" fmla="*/ 1216 w 1458"/>
                <a:gd name="T101" fmla="*/ 152 h 804"/>
                <a:gd name="T102" fmla="*/ 1272 w 1458"/>
                <a:gd name="T103" fmla="*/ 220 h 804"/>
                <a:gd name="T104" fmla="*/ 1312 w 1458"/>
                <a:gd name="T105" fmla="*/ 237 h 804"/>
                <a:gd name="T106" fmla="*/ 1354 w 1458"/>
                <a:gd name="T107" fmla="*/ 229 h 804"/>
                <a:gd name="T108" fmla="*/ 1407 w 1458"/>
                <a:gd name="T109" fmla="*/ 183 h 804"/>
                <a:gd name="T110" fmla="*/ 1450 w 1458"/>
                <a:gd name="T111" fmla="*/ 130 h 804"/>
                <a:gd name="T112" fmla="*/ 1455 w 1458"/>
                <a:gd name="T113" fmla="*/ 322 h 804"/>
                <a:gd name="T114" fmla="*/ 1453 w 1458"/>
                <a:gd name="T115" fmla="*/ 491 h 804"/>
                <a:gd name="T116" fmla="*/ 1436 w 1458"/>
                <a:gd name="T117" fmla="*/ 629 h 804"/>
                <a:gd name="T118" fmla="*/ 1439 w 1458"/>
                <a:gd name="T119" fmla="*/ 751 h 804"/>
                <a:gd name="T120" fmla="*/ 1450 w 1458"/>
                <a:gd name="T121" fmla="*/ 80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58" h="804">
                  <a:moveTo>
                    <a:pt x="1450" y="804"/>
                  </a:moveTo>
                  <a:lnTo>
                    <a:pt x="1450" y="804"/>
                  </a:lnTo>
                  <a:lnTo>
                    <a:pt x="1424" y="804"/>
                  </a:lnTo>
                  <a:lnTo>
                    <a:pt x="1402" y="804"/>
                  </a:lnTo>
                  <a:lnTo>
                    <a:pt x="1357" y="799"/>
                  </a:lnTo>
                  <a:lnTo>
                    <a:pt x="1314" y="790"/>
                  </a:lnTo>
                  <a:lnTo>
                    <a:pt x="1275" y="773"/>
                  </a:lnTo>
                  <a:lnTo>
                    <a:pt x="1238" y="756"/>
                  </a:lnTo>
                  <a:lnTo>
                    <a:pt x="1204" y="736"/>
                  </a:lnTo>
                  <a:lnTo>
                    <a:pt x="1145" y="700"/>
                  </a:lnTo>
                  <a:lnTo>
                    <a:pt x="1145" y="700"/>
                  </a:lnTo>
                  <a:lnTo>
                    <a:pt x="1117" y="683"/>
                  </a:lnTo>
                  <a:lnTo>
                    <a:pt x="1086" y="672"/>
                  </a:lnTo>
                  <a:lnTo>
                    <a:pt x="1052" y="663"/>
                  </a:lnTo>
                  <a:lnTo>
                    <a:pt x="1018" y="655"/>
                  </a:lnTo>
                  <a:lnTo>
                    <a:pt x="981" y="655"/>
                  </a:lnTo>
                  <a:lnTo>
                    <a:pt x="942" y="655"/>
                  </a:lnTo>
                  <a:lnTo>
                    <a:pt x="905" y="663"/>
                  </a:lnTo>
                  <a:lnTo>
                    <a:pt x="866" y="672"/>
                  </a:lnTo>
                  <a:lnTo>
                    <a:pt x="866" y="672"/>
                  </a:lnTo>
                  <a:lnTo>
                    <a:pt x="792" y="694"/>
                  </a:lnTo>
                  <a:lnTo>
                    <a:pt x="722" y="708"/>
                  </a:lnTo>
                  <a:lnTo>
                    <a:pt x="654" y="714"/>
                  </a:lnTo>
                  <a:lnTo>
                    <a:pt x="620" y="717"/>
                  </a:lnTo>
                  <a:lnTo>
                    <a:pt x="589" y="717"/>
                  </a:lnTo>
                  <a:lnTo>
                    <a:pt x="555" y="714"/>
                  </a:lnTo>
                  <a:lnTo>
                    <a:pt x="524" y="708"/>
                  </a:lnTo>
                  <a:lnTo>
                    <a:pt x="496" y="703"/>
                  </a:lnTo>
                  <a:lnTo>
                    <a:pt x="465" y="697"/>
                  </a:lnTo>
                  <a:lnTo>
                    <a:pt x="437" y="686"/>
                  </a:lnTo>
                  <a:lnTo>
                    <a:pt x="412" y="674"/>
                  </a:lnTo>
                  <a:lnTo>
                    <a:pt x="383" y="660"/>
                  </a:lnTo>
                  <a:lnTo>
                    <a:pt x="358" y="646"/>
                  </a:lnTo>
                  <a:lnTo>
                    <a:pt x="358" y="646"/>
                  </a:lnTo>
                  <a:lnTo>
                    <a:pt x="335" y="635"/>
                  </a:lnTo>
                  <a:lnTo>
                    <a:pt x="316" y="626"/>
                  </a:lnTo>
                  <a:lnTo>
                    <a:pt x="296" y="624"/>
                  </a:lnTo>
                  <a:lnTo>
                    <a:pt x="273" y="621"/>
                  </a:lnTo>
                  <a:lnTo>
                    <a:pt x="254" y="624"/>
                  </a:lnTo>
                  <a:lnTo>
                    <a:pt x="234" y="629"/>
                  </a:lnTo>
                  <a:lnTo>
                    <a:pt x="191" y="643"/>
                  </a:lnTo>
                  <a:lnTo>
                    <a:pt x="152" y="657"/>
                  </a:lnTo>
                  <a:lnTo>
                    <a:pt x="107" y="674"/>
                  </a:lnTo>
                  <a:lnTo>
                    <a:pt x="84" y="683"/>
                  </a:lnTo>
                  <a:lnTo>
                    <a:pt x="59" y="689"/>
                  </a:lnTo>
                  <a:lnTo>
                    <a:pt x="33" y="691"/>
                  </a:lnTo>
                  <a:lnTo>
                    <a:pt x="8" y="691"/>
                  </a:lnTo>
                  <a:lnTo>
                    <a:pt x="8" y="691"/>
                  </a:lnTo>
                  <a:lnTo>
                    <a:pt x="2" y="607"/>
                  </a:lnTo>
                  <a:lnTo>
                    <a:pt x="0" y="525"/>
                  </a:lnTo>
                  <a:lnTo>
                    <a:pt x="0" y="449"/>
                  </a:lnTo>
                  <a:lnTo>
                    <a:pt x="2" y="373"/>
                  </a:lnTo>
                  <a:lnTo>
                    <a:pt x="8" y="234"/>
                  </a:lnTo>
                  <a:lnTo>
                    <a:pt x="8" y="169"/>
                  </a:lnTo>
                  <a:lnTo>
                    <a:pt x="5" y="107"/>
                  </a:lnTo>
                  <a:lnTo>
                    <a:pt x="5" y="107"/>
                  </a:lnTo>
                  <a:lnTo>
                    <a:pt x="14" y="119"/>
                  </a:lnTo>
                  <a:lnTo>
                    <a:pt x="25" y="127"/>
                  </a:lnTo>
                  <a:lnTo>
                    <a:pt x="36" y="133"/>
                  </a:lnTo>
                  <a:lnTo>
                    <a:pt x="48" y="135"/>
                  </a:lnTo>
                  <a:lnTo>
                    <a:pt x="59" y="135"/>
                  </a:lnTo>
                  <a:lnTo>
                    <a:pt x="73" y="135"/>
                  </a:lnTo>
                  <a:lnTo>
                    <a:pt x="96" y="130"/>
                  </a:lnTo>
                  <a:lnTo>
                    <a:pt x="118" y="121"/>
                  </a:lnTo>
                  <a:lnTo>
                    <a:pt x="141" y="104"/>
                  </a:lnTo>
                  <a:lnTo>
                    <a:pt x="158" y="88"/>
                  </a:lnTo>
                  <a:lnTo>
                    <a:pt x="175" y="68"/>
                  </a:lnTo>
                  <a:lnTo>
                    <a:pt x="175" y="68"/>
                  </a:lnTo>
                  <a:lnTo>
                    <a:pt x="200" y="37"/>
                  </a:lnTo>
                  <a:lnTo>
                    <a:pt x="222" y="14"/>
                  </a:lnTo>
                  <a:lnTo>
                    <a:pt x="234" y="9"/>
                  </a:lnTo>
                  <a:lnTo>
                    <a:pt x="245" y="3"/>
                  </a:lnTo>
                  <a:lnTo>
                    <a:pt x="256" y="0"/>
                  </a:lnTo>
                  <a:lnTo>
                    <a:pt x="268" y="0"/>
                  </a:lnTo>
                  <a:lnTo>
                    <a:pt x="276" y="3"/>
                  </a:lnTo>
                  <a:lnTo>
                    <a:pt x="287" y="11"/>
                  </a:lnTo>
                  <a:lnTo>
                    <a:pt x="299" y="20"/>
                  </a:lnTo>
                  <a:lnTo>
                    <a:pt x="310" y="34"/>
                  </a:lnTo>
                  <a:lnTo>
                    <a:pt x="335" y="71"/>
                  </a:lnTo>
                  <a:lnTo>
                    <a:pt x="366" y="124"/>
                  </a:lnTo>
                  <a:lnTo>
                    <a:pt x="366" y="124"/>
                  </a:lnTo>
                  <a:lnTo>
                    <a:pt x="392" y="172"/>
                  </a:lnTo>
                  <a:lnTo>
                    <a:pt x="403" y="192"/>
                  </a:lnTo>
                  <a:lnTo>
                    <a:pt x="414" y="209"/>
                  </a:lnTo>
                  <a:lnTo>
                    <a:pt x="426" y="220"/>
                  </a:lnTo>
                  <a:lnTo>
                    <a:pt x="437" y="229"/>
                  </a:lnTo>
                  <a:lnTo>
                    <a:pt x="448" y="234"/>
                  </a:lnTo>
                  <a:lnTo>
                    <a:pt x="462" y="237"/>
                  </a:lnTo>
                  <a:lnTo>
                    <a:pt x="474" y="234"/>
                  </a:lnTo>
                  <a:lnTo>
                    <a:pt x="485" y="229"/>
                  </a:lnTo>
                  <a:lnTo>
                    <a:pt x="496" y="220"/>
                  </a:lnTo>
                  <a:lnTo>
                    <a:pt x="507" y="209"/>
                  </a:lnTo>
                  <a:lnTo>
                    <a:pt x="536" y="175"/>
                  </a:lnTo>
                  <a:lnTo>
                    <a:pt x="564" y="127"/>
                  </a:lnTo>
                  <a:lnTo>
                    <a:pt x="564" y="127"/>
                  </a:lnTo>
                  <a:lnTo>
                    <a:pt x="589" y="85"/>
                  </a:lnTo>
                  <a:lnTo>
                    <a:pt x="603" y="68"/>
                  </a:lnTo>
                  <a:lnTo>
                    <a:pt x="617" y="54"/>
                  </a:lnTo>
                  <a:lnTo>
                    <a:pt x="629" y="42"/>
                  </a:lnTo>
                  <a:lnTo>
                    <a:pt x="643" y="34"/>
                  </a:lnTo>
                  <a:lnTo>
                    <a:pt x="657" y="28"/>
                  </a:lnTo>
                  <a:lnTo>
                    <a:pt x="671" y="28"/>
                  </a:lnTo>
                  <a:lnTo>
                    <a:pt x="685" y="28"/>
                  </a:lnTo>
                  <a:lnTo>
                    <a:pt x="696" y="34"/>
                  </a:lnTo>
                  <a:lnTo>
                    <a:pt x="711" y="42"/>
                  </a:lnTo>
                  <a:lnTo>
                    <a:pt x="725" y="54"/>
                  </a:lnTo>
                  <a:lnTo>
                    <a:pt x="739" y="68"/>
                  </a:lnTo>
                  <a:lnTo>
                    <a:pt x="753" y="85"/>
                  </a:lnTo>
                  <a:lnTo>
                    <a:pt x="767" y="107"/>
                  </a:lnTo>
                  <a:lnTo>
                    <a:pt x="778" y="130"/>
                  </a:lnTo>
                  <a:lnTo>
                    <a:pt x="778" y="130"/>
                  </a:lnTo>
                  <a:lnTo>
                    <a:pt x="804" y="175"/>
                  </a:lnTo>
                  <a:lnTo>
                    <a:pt x="829" y="212"/>
                  </a:lnTo>
                  <a:lnTo>
                    <a:pt x="849" y="234"/>
                  </a:lnTo>
                  <a:lnTo>
                    <a:pt x="857" y="243"/>
                  </a:lnTo>
                  <a:lnTo>
                    <a:pt x="869" y="248"/>
                  </a:lnTo>
                  <a:lnTo>
                    <a:pt x="877" y="251"/>
                  </a:lnTo>
                  <a:lnTo>
                    <a:pt x="886" y="254"/>
                  </a:lnTo>
                  <a:lnTo>
                    <a:pt x="894" y="251"/>
                  </a:lnTo>
                  <a:lnTo>
                    <a:pt x="900" y="246"/>
                  </a:lnTo>
                  <a:lnTo>
                    <a:pt x="908" y="240"/>
                  </a:lnTo>
                  <a:lnTo>
                    <a:pt x="917" y="229"/>
                  </a:lnTo>
                  <a:lnTo>
                    <a:pt x="931" y="203"/>
                  </a:lnTo>
                  <a:lnTo>
                    <a:pt x="931" y="203"/>
                  </a:lnTo>
                  <a:lnTo>
                    <a:pt x="942" y="178"/>
                  </a:lnTo>
                  <a:lnTo>
                    <a:pt x="953" y="161"/>
                  </a:lnTo>
                  <a:lnTo>
                    <a:pt x="965" y="150"/>
                  </a:lnTo>
                  <a:lnTo>
                    <a:pt x="973" y="144"/>
                  </a:lnTo>
                  <a:lnTo>
                    <a:pt x="979" y="144"/>
                  </a:lnTo>
                  <a:lnTo>
                    <a:pt x="987" y="150"/>
                  </a:lnTo>
                  <a:lnTo>
                    <a:pt x="993" y="155"/>
                  </a:lnTo>
                  <a:lnTo>
                    <a:pt x="998" y="164"/>
                  </a:lnTo>
                  <a:lnTo>
                    <a:pt x="998" y="164"/>
                  </a:lnTo>
                  <a:lnTo>
                    <a:pt x="1007" y="178"/>
                  </a:lnTo>
                  <a:lnTo>
                    <a:pt x="1015" y="186"/>
                  </a:lnTo>
                  <a:lnTo>
                    <a:pt x="1024" y="186"/>
                  </a:lnTo>
                  <a:lnTo>
                    <a:pt x="1032" y="178"/>
                  </a:lnTo>
                  <a:lnTo>
                    <a:pt x="1044" y="167"/>
                  </a:lnTo>
                  <a:lnTo>
                    <a:pt x="1055" y="150"/>
                  </a:lnTo>
                  <a:lnTo>
                    <a:pt x="1089" y="102"/>
                  </a:lnTo>
                  <a:lnTo>
                    <a:pt x="1089" y="102"/>
                  </a:lnTo>
                  <a:lnTo>
                    <a:pt x="1106" y="79"/>
                  </a:lnTo>
                  <a:lnTo>
                    <a:pt x="1114" y="73"/>
                  </a:lnTo>
                  <a:lnTo>
                    <a:pt x="1123" y="68"/>
                  </a:lnTo>
                  <a:lnTo>
                    <a:pt x="1131" y="68"/>
                  </a:lnTo>
                  <a:lnTo>
                    <a:pt x="1139" y="68"/>
                  </a:lnTo>
                  <a:lnTo>
                    <a:pt x="1145" y="68"/>
                  </a:lnTo>
                  <a:lnTo>
                    <a:pt x="1154" y="73"/>
                  </a:lnTo>
                  <a:lnTo>
                    <a:pt x="1170" y="85"/>
                  </a:lnTo>
                  <a:lnTo>
                    <a:pt x="1185" y="104"/>
                  </a:lnTo>
                  <a:lnTo>
                    <a:pt x="1202" y="127"/>
                  </a:lnTo>
                  <a:lnTo>
                    <a:pt x="1216" y="152"/>
                  </a:lnTo>
                  <a:lnTo>
                    <a:pt x="1216" y="152"/>
                  </a:lnTo>
                  <a:lnTo>
                    <a:pt x="1238" y="183"/>
                  </a:lnTo>
                  <a:lnTo>
                    <a:pt x="1261" y="209"/>
                  </a:lnTo>
                  <a:lnTo>
                    <a:pt x="1272" y="220"/>
                  </a:lnTo>
                  <a:lnTo>
                    <a:pt x="1286" y="229"/>
                  </a:lnTo>
                  <a:lnTo>
                    <a:pt x="1297" y="234"/>
                  </a:lnTo>
                  <a:lnTo>
                    <a:pt x="1312" y="237"/>
                  </a:lnTo>
                  <a:lnTo>
                    <a:pt x="1326" y="240"/>
                  </a:lnTo>
                  <a:lnTo>
                    <a:pt x="1340" y="237"/>
                  </a:lnTo>
                  <a:lnTo>
                    <a:pt x="1354" y="229"/>
                  </a:lnTo>
                  <a:lnTo>
                    <a:pt x="1371" y="220"/>
                  </a:lnTo>
                  <a:lnTo>
                    <a:pt x="1391" y="203"/>
                  </a:lnTo>
                  <a:lnTo>
                    <a:pt x="1407" y="183"/>
                  </a:lnTo>
                  <a:lnTo>
                    <a:pt x="1427" y="161"/>
                  </a:lnTo>
                  <a:lnTo>
                    <a:pt x="1450" y="130"/>
                  </a:lnTo>
                  <a:lnTo>
                    <a:pt x="1450" y="130"/>
                  </a:lnTo>
                  <a:lnTo>
                    <a:pt x="1447" y="178"/>
                  </a:lnTo>
                  <a:lnTo>
                    <a:pt x="1450" y="223"/>
                  </a:lnTo>
                  <a:lnTo>
                    <a:pt x="1455" y="322"/>
                  </a:lnTo>
                  <a:lnTo>
                    <a:pt x="1458" y="375"/>
                  </a:lnTo>
                  <a:lnTo>
                    <a:pt x="1458" y="432"/>
                  </a:lnTo>
                  <a:lnTo>
                    <a:pt x="1453" y="491"/>
                  </a:lnTo>
                  <a:lnTo>
                    <a:pt x="1444" y="559"/>
                  </a:lnTo>
                  <a:lnTo>
                    <a:pt x="1444" y="559"/>
                  </a:lnTo>
                  <a:lnTo>
                    <a:pt x="1436" y="629"/>
                  </a:lnTo>
                  <a:lnTo>
                    <a:pt x="1436" y="691"/>
                  </a:lnTo>
                  <a:lnTo>
                    <a:pt x="1436" y="722"/>
                  </a:lnTo>
                  <a:lnTo>
                    <a:pt x="1439" y="751"/>
                  </a:lnTo>
                  <a:lnTo>
                    <a:pt x="1441" y="776"/>
                  </a:lnTo>
                  <a:lnTo>
                    <a:pt x="1450" y="804"/>
                  </a:lnTo>
                  <a:lnTo>
                    <a:pt x="1450" y="80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993900" y="2500313"/>
              <a:ext cx="2433638" cy="1217612"/>
            </a:xfrm>
            <a:custGeom>
              <a:avLst/>
              <a:gdLst>
                <a:gd name="T0" fmla="*/ 1422 w 1533"/>
                <a:gd name="T1" fmla="*/ 696 h 767"/>
                <a:gd name="T2" fmla="*/ 1355 w 1533"/>
                <a:gd name="T3" fmla="*/ 750 h 767"/>
                <a:gd name="T4" fmla="*/ 1301 w 1533"/>
                <a:gd name="T5" fmla="*/ 742 h 767"/>
                <a:gd name="T6" fmla="*/ 1231 w 1533"/>
                <a:gd name="T7" fmla="*/ 665 h 767"/>
                <a:gd name="T8" fmla="*/ 1185 w 1533"/>
                <a:gd name="T9" fmla="*/ 598 h 767"/>
                <a:gd name="T10" fmla="*/ 1146 w 1533"/>
                <a:gd name="T11" fmla="*/ 581 h 767"/>
                <a:gd name="T12" fmla="*/ 1104 w 1533"/>
                <a:gd name="T13" fmla="*/ 615 h 767"/>
                <a:gd name="T14" fmla="*/ 1047 w 1533"/>
                <a:gd name="T15" fmla="*/ 691 h 767"/>
                <a:gd name="T16" fmla="*/ 1013 w 1533"/>
                <a:gd name="T17" fmla="*/ 677 h 767"/>
                <a:gd name="T18" fmla="*/ 994 w 1533"/>
                <a:gd name="T19" fmla="*/ 657 h 767"/>
                <a:gd name="T20" fmla="*/ 957 w 1533"/>
                <a:gd name="T21" fmla="*/ 691 h 767"/>
                <a:gd name="T22" fmla="*/ 923 w 1533"/>
                <a:gd name="T23" fmla="*/ 753 h 767"/>
                <a:gd name="T24" fmla="*/ 892 w 1533"/>
                <a:gd name="T25" fmla="*/ 764 h 767"/>
                <a:gd name="T26" fmla="*/ 844 w 1533"/>
                <a:gd name="T27" fmla="*/ 725 h 767"/>
                <a:gd name="T28" fmla="*/ 782 w 1533"/>
                <a:gd name="T29" fmla="*/ 620 h 767"/>
                <a:gd name="T30" fmla="*/ 726 w 1533"/>
                <a:gd name="T31" fmla="*/ 555 h 767"/>
                <a:gd name="T32" fmla="*/ 672 w 1533"/>
                <a:gd name="T33" fmla="*/ 541 h 767"/>
                <a:gd name="T34" fmla="*/ 618 w 1533"/>
                <a:gd name="T35" fmla="*/ 581 h 767"/>
                <a:gd name="T36" fmla="*/ 551 w 1533"/>
                <a:gd name="T37" fmla="*/ 688 h 767"/>
                <a:gd name="T38" fmla="*/ 489 w 1533"/>
                <a:gd name="T39" fmla="*/ 747 h 767"/>
                <a:gd name="T40" fmla="*/ 441 w 1533"/>
                <a:gd name="T41" fmla="*/ 733 h 767"/>
                <a:gd name="T42" fmla="*/ 381 w 1533"/>
                <a:gd name="T43" fmla="*/ 637 h 767"/>
                <a:gd name="T44" fmla="*/ 314 w 1533"/>
                <a:gd name="T45" fmla="*/ 533 h 767"/>
                <a:gd name="T46" fmla="*/ 271 w 1533"/>
                <a:gd name="T47" fmla="*/ 513 h 767"/>
                <a:gd name="T48" fmla="*/ 215 w 1533"/>
                <a:gd name="T49" fmla="*/ 550 h 767"/>
                <a:gd name="T50" fmla="*/ 156 w 1533"/>
                <a:gd name="T51" fmla="*/ 617 h 767"/>
                <a:gd name="T52" fmla="*/ 74 w 1533"/>
                <a:gd name="T53" fmla="*/ 648 h 767"/>
                <a:gd name="T54" fmla="*/ 29 w 1533"/>
                <a:gd name="T55" fmla="*/ 632 h 767"/>
                <a:gd name="T56" fmla="*/ 26 w 1533"/>
                <a:gd name="T57" fmla="*/ 499 h 767"/>
                <a:gd name="T58" fmla="*/ 6 w 1533"/>
                <a:gd name="T59" fmla="*/ 332 h 767"/>
                <a:gd name="T60" fmla="*/ 23 w 1533"/>
                <a:gd name="T61" fmla="*/ 222 h 767"/>
                <a:gd name="T62" fmla="*/ 6 w 1533"/>
                <a:gd name="T63" fmla="*/ 76 h 767"/>
                <a:gd name="T64" fmla="*/ 12 w 1533"/>
                <a:gd name="T65" fmla="*/ 11 h 767"/>
                <a:gd name="T66" fmla="*/ 116 w 1533"/>
                <a:gd name="T67" fmla="*/ 5 h 767"/>
                <a:gd name="T68" fmla="*/ 229 w 1533"/>
                <a:gd name="T69" fmla="*/ 11 h 767"/>
                <a:gd name="T70" fmla="*/ 314 w 1533"/>
                <a:gd name="T71" fmla="*/ 14 h 767"/>
                <a:gd name="T72" fmla="*/ 412 w 1533"/>
                <a:gd name="T73" fmla="*/ 2 h 767"/>
                <a:gd name="T74" fmla="*/ 503 w 1533"/>
                <a:gd name="T75" fmla="*/ 16 h 767"/>
                <a:gd name="T76" fmla="*/ 596 w 1533"/>
                <a:gd name="T77" fmla="*/ 2 h 767"/>
                <a:gd name="T78" fmla="*/ 689 w 1533"/>
                <a:gd name="T79" fmla="*/ 19 h 767"/>
                <a:gd name="T80" fmla="*/ 779 w 1533"/>
                <a:gd name="T81" fmla="*/ 8 h 767"/>
                <a:gd name="T82" fmla="*/ 872 w 1533"/>
                <a:gd name="T83" fmla="*/ 19 h 767"/>
                <a:gd name="T84" fmla="*/ 963 w 1533"/>
                <a:gd name="T85" fmla="*/ 19 h 767"/>
                <a:gd name="T86" fmla="*/ 1064 w 1533"/>
                <a:gd name="T87" fmla="*/ 5 h 767"/>
                <a:gd name="T88" fmla="*/ 1123 w 1533"/>
                <a:gd name="T89" fmla="*/ 19 h 767"/>
                <a:gd name="T90" fmla="*/ 1222 w 1533"/>
                <a:gd name="T91" fmla="*/ 5 h 767"/>
                <a:gd name="T92" fmla="*/ 1321 w 1533"/>
                <a:gd name="T93" fmla="*/ 16 h 767"/>
                <a:gd name="T94" fmla="*/ 1420 w 1533"/>
                <a:gd name="T95" fmla="*/ 11 h 767"/>
                <a:gd name="T96" fmla="*/ 1533 w 1533"/>
                <a:gd name="T97" fmla="*/ 14 h 767"/>
                <a:gd name="T98" fmla="*/ 1482 w 1533"/>
                <a:gd name="T99" fmla="*/ 163 h 767"/>
                <a:gd name="T100" fmla="*/ 1470 w 1533"/>
                <a:gd name="T101" fmla="*/ 369 h 767"/>
                <a:gd name="T102" fmla="*/ 1487 w 1533"/>
                <a:gd name="T103" fmla="*/ 493 h 767"/>
                <a:gd name="T104" fmla="*/ 1465 w 1533"/>
                <a:gd name="T105" fmla="*/ 592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33" h="767">
                  <a:moveTo>
                    <a:pt x="1465" y="643"/>
                  </a:moveTo>
                  <a:lnTo>
                    <a:pt x="1465" y="643"/>
                  </a:lnTo>
                  <a:lnTo>
                    <a:pt x="1442" y="674"/>
                  </a:lnTo>
                  <a:lnTo>
                    <a:pt x="1422" y="696"/>
                  </a:lnTo>
                  <a:lnTo>
                    <a:pt x="1406" y="716"/>
                  </a:lnTo>
                  <a:lnTo>
                    <a:pt x="1386" y="733"/>
                  </a:lnTo>
                  <a:lnTo>
                    <a:pt x="1369" y="742"/>
                  </a:lnTo>
                  <a:lnTo>
                    <a:pt x="1355" y="750"/>
                  </a:lnTo>
                  <a:lnTo>
                    <a:pt x="1341" y="753"/>
                  </a:lnTo>
                  <a:lnTo>
                    <a:pt x="1327" y="750"/>
                  </a:lnTo>
                  <a:lnTo>
                    <a:pt x="1312" y="747"/>
                  </a:lnTo>
                  <a:lnTo>
                    <a:pt x="1301" y="742"/>
                  </a:lnTo>
                  <a:lnTo>
                    <a:pt x="1287" y="733"/>
                  </a:lnTo>
                  <a:lnTo>
                    <a:pt x="1276" y="722"/>
                  </a:lnTo>
                  <a:lnTo>
                    <a:pt x="1253" y="696"/>
                  </a:lnTo>
                  <a:lnTo>
                    <a:pt x="1231" y="665"/>
                  </a:lnTo>
                  <a:lnTo>
                    <a:pt x="1231" y="665"/>
                  </a:lnTo>
                  <a:lnTo>
                    <a:pt x="1217" y="640"/>
                  </a:lnTo>
                  <a:lnTo>
                    <a:pt x="1200" y="617"/>
                  </a:lnTo>
                  <a:lnTo>
                    <a:pt x="1185" y="598"/>
                  </a:lnTo>
                  <a:lnTo>
                    <a:pt x="1169" y="586"/>
                  </a:lnTo>
                  <a:lnTo>
                    <a:pt x="1160" y="581"/>
                  </a:lnTo>
                  <a:lnTo>
                    <a:pt x="1154" y="581"/>
                  </a:lnTo>
                  <a:lnTo>
                    <a:pt x="1146" y="581"/>
                  </a:lnTo>
                  <a:lnTo>
                    <a:pt x="1138" y="581"/>
                  </a:lnTo>
                  <a:lnTo>
                    <a:pt x="1129" y="586"/>
                  </a:lnTo>
                  <a:lnTo>
                    <a:pt x="1121" y="592"/>
                  </a:lnTo>
                  <a:lnTo>
                    <a:pt x="1104" y="615"/>
                  </a:lnTo>
                  <a:lnTo>
                    <a:pt x="1104" y="615"/>
                  </a:lnTo>
                  <a:lnTo>
                    <a:pt x="1070" y="663"/>
                  </a:lnTo>
                  <a:lnTo>
                    <a:pt x="1059" y="680"/>
                  </a:lnTo>
                  <a:lnTo>
                    <a:pt x="1047" y="691"/>
                  </a:lnTo>
                  <a:lnTo>
                    <a:pt x="1039" y="699"/>
                  </a:lnTo>
                  <a:lnTo>
                    <a:pt x="1030" y="699"/>
                  </a:lnTo>
                  <a:lnTo>
                    <a:pt x="1022" y="691"/>
                  </a:lnTo>
                  <a:lnTo>
                    <a:pt x="1013" y="677"/>
                  </a:lnTo>
                  <a:lnTo>
                    <a:pt x="1013" y="677"/>
                  </a:lnTo>
                  <a:lnTo>
                    <a:pt x="1008" y="668"/>
                  </a:lnTo>
                  <a:lnTo>
                    <a:pt x="1002" y="663"/>
                  </a:lnTo>
                  <a:lnTo>
                    <a:pt x="994" y="657"/>
                  </a:lnTo>
                  <a:lnTo>
                    <a:pt x="988" y="657"/>
                  </a:lnTo>
                  <a:lnTo>
                    <a:pt x="980" y="663"/>
                  </a:lnTo>
                  <a:lnTo>
                    <a:pt x="968" y="674"/>
                  </a:lnTo>
                  <a:lnTo>
                    <a:pt x="957" y="691"/>
                  </a:lnTo>
                  <a:lnTo>
                    <a:pt x="946" y="716"/>
                  </a:lnTo>
                  <a:lnTo>
                    <a:pt x="946" y="716"/>
                  </a:lnTo>
                  <a:lnTo>
                    <a:pt x="932" y="742"/>
                  </a:lnTo>
                  <a:lnTo>
                    <a:pt x="923" y="753"/>
                  </a:lnTo>
                  <a:lnTo>
                    <a:pt x="915" y="759"/>
                  </a:lnTo>
                  <a:lnTo>
                    <a:pt x="909" y="764"/>
                  </a:lnTo>
                  <a:lnTo>
                    <a:pt x="901" y="767"/>
                  </a:lnTo>
                  <a:lnTo>
                    <a:pt x="892" y="764"/>
                  </a:lnTo>
                  <a:lnTo>
                    <a:pt x="884" y="761"/>
                  </a:lnTo>
                  <a:lnTo>
                    <a:pt x="872" y="756"/>
                  </a:lnTo>
                  <a:lnTo>
                    <a:pt x="864" y="747"/>
                  </a:lnTo>
                  <a:lnTo>
                    <a:pt x="844" y="725"/>
                  </a:lnTo>
                  <a:lnTo>
                    <a:pt x="819" y="688"/>
                  </a:lnTo>
                  <a:lnTo>
                    <a:pt x="793" y="643"/>
                  </a:lnTo>
                  <a:lnTo>
                    <a:pt x="793" y="643"/>
                  </a:lnTo>
                  <a:lnTo>
                    <a:pt x="782" y="620"/>
                  </a:lnTo>
                  <a:lnTo>
                    <a:pt x="768" y="598"/>
                  </a:lnTo>
                  <a:lnTo>
                    <a:pt x="754" y="581"/>
                  </a:lnTo>
                  <a:lnTo>
                    <a:pt x="740" y="567"/>
                  </a:lnTo>
                  <a:lnTo>
                    <a:pt x="726" y="555"/>
                  </a:lnTo>
                  <a:lnTo>
                    <a:pt x="711" y="547"/>
                  </a:lnTo>
                  <a:lnTo>
                    <a:pt x="700" y="541"/>
                  </a:lnTo>
                  <a:lnTo>
                    <a:pt x="686" y="541"/>
                  </a:lnTo>
                  <a:lnTo>
                    <a:pt x="672" y="541"/>
                  </a:lnTo>
                  <a:lnTo>
                    <a:pt x="658" y="547"/>
                  </a:lnTo>
                  <a:lnTo>
                    <a:pt x="644" y="555"/>
                  </a:lnTo>
                  <a:lnTo>
                    <a:pt x="632" y="567"/>
                  </a:lnTo>
                  <a:lnTo>
                    <a:pt x="618" y="581"/>
                  </a:lnTo>
                  <a:lnTo>
                    <a:pt x="604" y="598"/>
                  </a:lnTo>
                  <a:lnTo>
                    <a:pt x="579" y="640"/>
                  </a:lnTo>
                  <a:lnTo>
                    <a:pt x="579" y="640"/>
                  </a:lnTo>
                  <a:lnTo>
                    <a:pt x="551" y="688"/>
                  </a:lnTo>
                  <a:lnTo>
                    <a:pt x="522" y="722"/>
                  </a:lnTo>
                  <a:lnTo>
                    <a:pt x="511" y="733"/>
                  </a:lnTo>
                  <a:lnTo>
                    <a:pt x="500" y="742"/>
                  </a:lnTo>
                  <a:lnTo>
                    <a:pt x="489" y="747"/>
                  </a:lnTo>
                  <a:lnTo>
                    <a:pt x="477" y="750"/>
                  </a:lnTo>
                  <a:lnTo>
                    <a:pt x="463" y="747"/>
                  </a:lnTo>
                  <a:lnTo>
                    <a:pt x="452" y="742"/>
                  </a:lnTo>
                  <a:lnTo>
                    <a:pt x="441" y="733"/>
                  </a:lnTo>
                  <a:lnTo>
                    <a:pt x="429" y="722"/>
                  </a:lnTo>
                  <a:lnTo>
                    <a:pt x="418" y="705"/>
                  </a:lnTo>
                  <a:lnTo>
                    <a:pt x="407" y="685"/>
                  </a:lnTo>
                  <a:lnTo>
                    <a:pt x="381" y="637"/>
                  </a:lnTo>
                  <a:lnTo>
                    <a:pt x="381" y="637"/>
                  </a:lnTo>
                  <a:lnTo>
                    <a:pt x="350" y="584"/>
                  </a:lnTo>
                  <a:lnTo>
                    <a:pt x="325" y="547"/>
                  </a:lnTo>
                  <a:lnTo>
                    <a:pt x="314" y="533"/>
                  </a:lnTo>
                  <a:lnTo>
                    <a:pt x="302" y="524"/>
                  </a:lnTo>
                  <a:lnTo>
                    <a:pt x="291" y="516"/>
                  </a:lnTo>
                  <a:lnTo>
                    <a:pt x="283" y="513"/>
                  </a:lnTo>
                  <a:lnTo>
                    <a:pt x="271" y="513"/>
                  </a:lnTo>
                  <a:lnTo>
                    <a:pt x="260" y="516"/>
                  </a:lnTo>
                  <a:lnTo>
                    <a:pt x="249" y="522"/>
                  </a:lnTo>
                  <a:lnTo>
                    <a:pt x="237" y="527"/>
                  </a:lnTo>
                  <a:lnTo>
                    <a:pt x="215" y="550"/>
                  </a:lnTo>
                  <a:lnTo>
                    <a:pt x="190" y="581"/>
                  </a:lnTo>
                  <a:lnTo>
                    <a:pt x="190" y="581"/>
                  </a:lnTo>
                  <a:lnTo>
                    <a:pt x="173" y="601"/>
                  </a:lnTo>
                  <a:lnTo>
                    <a:pt x="156" y="617"/>
                  </a:lnTo>
                  <a:lnTo>
                    <a:pt x="133" y="634"/>
                  </a:lnTo>
                  <a:lnTo>
                    <a:pt x="111" y="643"/>
                  </a:lnTo>
                  <a:lnTo>
                    <a:pt x="88" y="648"/>
                  </a:lnTo>
                  <a:lnTo>
                    <a:pt x="74" y="648"/>
                  </a:lnTo>
                  <a:lnTo>
                    <a:pt x="63" y="648"/>
                  </a:lnTo>
                  <a:lnTo>
                    <a:pt x="51" y="646"/>
                  </a:lnTo>
                  <a:lnTo>
                    <a:pt x="40" y="640"/>
                  </a:lnTo>
                  <a:lnTo>
                    <a:pt x="29" y="632"/>
                  </a:lnTo>
                  <a:lnTo>
                    <a:pt x="20" y="620"/>
                  </a:lnTo>
                  <a:lnTo>
                    <a:pt x="20" y="620"/>
                  </a:lnTo>
                  <a:lnTo>
                    <a:pt x="26" y="555"/>
                  </a:lnTo>
                  <a:lnTo>
                    <a:pt x="26" y="499"/>
                  </a:lnTo>
                  <a:lnTo>
                    <a:pt x="23" y="448"/>
                  </a:lnTo>
                  <a:lnTo>
                    <a:pt x="17" y="406"/>
                  </a:lnTo>
                  <a:lnTo>
                    <a:pt x="12" y="366"/>
                  </a:lnTo>
                  <a:lnTo>
                    <a:pt x="6" y="332"/>
                  </a:lnTo>
                  <a:lnTo>
                    <a:pt x="6" y="299"/>
                  </a:lnTo>
                  <a:lnTo>
                    <a:pt x="12" y="268"/>
                  </a:lnTo>
                  <a:lnTo>
                    <a:pt x="12" y="268"/>
                  </a:lnTo>
                  <a:lnTo>
                    <a:pt x="23" y="222"/>
                  </a:lnTo>
                  <a:lnTo>
                    <a:pt x="26" y="186"/>
                  </a:lnTo>
                  <a:lnTo>
                    <a:pt x="26" y="155"/>
                  </a:lnTo>
                  <a:lnTo>
                    <a:pt x="20" y="129"/>
                  </a:lnTo>
                  <a:lnTo>
                    <a:pt x="6" y="76"/>
                  </a:lnTo>
                  <a:lnTo>
                    <a:pt x="0" y="45"/>
                  </a:lnTo>
                  <a:lnTo>
                    <a:pt x="0" y="8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46" y="14"/>
                  </a:lnTo>
                  <a:lnTo>
                    <a:pt x="74" y="14"/>
                  </a:lnTo>
                  <a:lnTo>
                    <a:pt x="96" y="11"/>
                  </a:lnTo>
                  <a:lnTo>
                    <a:pt x="116" y="5"/>
                  </a:lnTo>
                  <a:lnTo>
                    <a:pt x="139" y="2"/>
                  </a:lnTo>
                  <a:lnTo>
                    <a:pt x="161" y="0"/>
                  </a:lnTo>
                  <a:lnTo>
                    <a:pt x="192" y="2"/>
                  </a:lnTo>
                  <a:lnTo>
                    <a:pt x="229" y="11"/>
                  </a:lnTo>
                  <a:lnTo>
                    <a:pt x="229" y="11"/>
                  </a:lnTo>
                  <a:lnTo>
                    <a:pt x="260" y="16"/>
                  </a:lnTo>
                  <a:lnTo>
                    <a:pt x="288" y="16"/>
                  </a:lnTo>
                  <a:lnTo>
                    <a:pt x="314" y="14"/>
                  </a:lnTo>
                  <a:lnTo>
                    <a:pt x="336" y="8"/>
                  </a:lnTo>
                  <a:lnTo>
                    <a:pt x="362" y="2"/>
                  </a:lnTo>
                  <a:lnTo>
                    <a:pt x="384" y="0"/>
                  </a:lnTo>
                  <a:lnTo>
                    <a:pt x="412" y="2"/>
                  </a:lnTo>
                  <a:lnTo>
                    <a:pt x="443" y="11"/>
                  </a:lnTo>
                  <a:lnTo>
                    <a:pt x="443" y="11"/>
                  </a:lnTo>
                  <a:lnTo>
                    <a:pt x="477" y="16"/>
                  </a:lnTo>
                  <a:lnTo>
                    <a:pt x="503" y="16"/>
                  </a:lnTo>
                  <a:lnTo>
                    <a:pt x="528" y="14"/>
                  </a:lnTo>
                  <a:lnTo>
                    <a:pt x="548" y="11"/>
                  </a:lnTo>
                  <a:lnTo>
                    <a:pt x="570" y="5"/>
                  </a:lnTo>
                  <a:lnTo>
                    <a:pt x="596" y="2"/>
                  </a:lnTo>
                  <a:lnTo>
                    <a:pt x="621" y="5"/>
                  </a:lnTo>
                  <a:lnTo>
                    <a:pt x="655" y="11"/>
                  </a:lnTo>
                  <a:lnTo>
                    <a:pt x="655" y="11"/>
                  </a:lnTo>
                  <a:lnTo>
                    <a:pt x="689" y="19"/>
                  </a:lnTo>
                  <a:lnTo>
                    <a:pt x="714" y="19"/>
                  </a:lnTo>
                  <a:lnTo>
                    <a:pt x="737" y="16"/>
                  </a:lnTo>
                  <a:lnTo>
                    <a:pt x="757" y="14"/>
                  </a:lnTo>
                  <a:lnTo>
                    <a:pt x="779" y="8"/>
                  </a:lnTo>
                  <a:lnTo>
                    <a:pt x="805" y="8"/>
                  </a:lnTo>
                  <a:lnTo>
                    <a:pt x="836" y="11"/>
                  </a:lnTo>
                  <a:lnTo>
                    <a:pt x="872" y="19"/>
                  </a:lnTo>
                  <a:lnTo>
                    <a:pt x="872" y="19"/>
                  </a:lnTo>
                  <a:lnTo>
                    <a:pt x="889" y="22"/>
                  </a:lnTo>
                  <a:lnTo>
                    <a:pt x="906" y="25"/>
                  </a:lnTo>
                  <a:lnTo>
                    <a:pt x="937" y="25"/>
                  </a:lnTo>
                  <a:lnTo>
                    <a:pt x="963" y="19"/>
                  </a:lnTo>
                  <a:lnTo>
                    <a:pt x="988" y="14"/>
                  </a:lnTo>
                  <a:lnTo>
                    <a:pt x="1013" y="8"/>
                  </a:lnTo>
                  <a:lnTo>
                    <a:pt x="1039" y="2"/>
                  </a:lnTo>
                  <a:lnTo>
                    <a:pt x="1064" y="5"/>
                  </a:lnTo>
                  <a:lnTo>
                    <a:pt x="1081" y="8"/>
                  </a:lnTo>
                  <a:lnTo>
                    <a:pt x="1095" y="11"/>
                  </a:lnTo>
                  <a:lnTo>
                    <a:pt x="1095" y="11"/>
                  </a:lnTo>
                  <a:lnTo>
                    <a:pt x="1123" y="19"/>
                  </a:lnTo>
                  <a:lnTo>
                    <a:pt x="1149" y="19"/>
                  </a:lnTo>
                  <a:lnTo>
                    <a:pt x="1174" y="16"/>
                  </a:lnTo>
                  <a:lnTo>
                    <a:pt x="1197" y="11"/>
                  </a:lnTo>
                  <a:lnTo>
                    <a:pt x="1222" y="5"/>
                  </a:lnTo>
                  <a:lnTo>
                    <a:pt x="1250" y="5"/>
                  </a:lnTo>
                  <a:lnTo>
                    <a:pt x="1281" y="5"/>
                  </a:lnTo>
                  <a:lnTo>
                    <a:pt x="1321" y="16"/>
                  </a:lnTo>
                  <a:lnTo>
                    <a:pt x="1321" y="16"/>
                  </a:lnTo>
                  <a:lnTo>
                    <a:pt x="1352" y="22"/>
                  </a:lnTo>
                  <a:lnTo>
                    <a:pt x="1380" y="22"/>
                  </a:lnTo>
                  <a:lnTo>
                    <a:pt x="1400" y="16"/>
                  </a:lnTo>
                  <a:lnTo>
                    <a:pt x="1420" y="11"/>
                  </a:lnTo>
                  <a:lnTo>
                    <a:pt x="1439" y="2"/>
                  </a:lnTo>
                  <a:lnTo>
                    <a:pt x="1465" y="0"/>
                  </a:lnTo>
                  <a:lnTo>
                    <a:pt x="1493" y="2"/>
                  </a:lnTo>
                  <a:lnTo>
                    <a:pt x="1533" y="14"/>
                  </a:lnTo>
                  <a:lnTo>
                    <a:pt x="1533" y="14"/>
                  </a:lnTo>
                  <a:lnTo>
                    <a:pt x="1513" y="62"/>
                  </a:lnTo>
                  <a:lnTo>
                    <a:pt x="1496" y="112"/>
                  </a:lnTo>
                  <a:lnTo>
                    <a:pt x="1482" y="163"/>
                  </a:lnTo>
                  <a:lnTo>
                    <a:pt x="1470" y="211"/>
                  </a:lnTo>
                  <a:lnTo>
                    <a:pt x="1465" y="262"/>
                  </a:lnTo>
                  <a:lnTo>
                    <a:pt x="1465" y="316"/>
                  </a:lnTo>
                  <a:lnTo>
                    <a:pt x="1470" y="369"/>
                  </a:lnTo>
                  <a:lnTo>
                    <a:pt x="1482" y="423"/>
                  </a:lnTo>
                  <a:lnTo>
                    <a:pt x="1482" y="423"/>
                  </a:lnTo>
                  <a:lnTo>
                    <a:pt x="1487" y="459"/>
                  </a:lnTo>
                  <a:lnTo>
                    <a:pt x="1487" y="493"/>
                  </a:lnTo>
                  <a:lnTo>
                    <a:pt x="1482" y="522"/>
                  </a:lnTo>
                  <a:lnTo>
                    <a:pt x="1476" y="544"/>
                  </a:lnTo>
                  <a:lnTo>
                    <a:pt x="1470" y="569"/>
                  </a:lnTo>
                  <a:lnTo>
                    <a:pt x="1465" y="592"/>
                  </a:lnTo>
                  <a:lnTo>
                    <a:pt x="1462" y="617"/>
                  </a:lnTo>
                  <a:lnTo>
                    <a:pt x="1465" y="643"/>
                  </a:lnTo>
                  <a:lnTo>
                    <a:pt x="1465" y="64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2173288" y="971550"/>
              <a:ext cx="2020887" cy="50641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017713" y="1443038"/>
              <a:ext cx="155575" cy="1074737"/>
            </a:xfrm>
            <a:custGeom>
              <a:avLst/>
              <a:gdLst>
                <a:gd name="T0" fmla="*/ 0 w 98"/>
                <a:gd name="T1" fmla="*/ 677 h 677"/>
                <a:gd name="T2" fmla="*/ 84 w 98"/>
                <a:gd name="T3" fmla="*/ 22 h 677"/>
                <a:gd name="T4" fmla="*/ 98 w 98"/>
                <a:gd name="T5" fmla="*/ 0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" h="677">
                  <a:moveTo>
                    <a:pt x="0" y="677"/>
                  </a:moveTo>
                  <a:lnTo>
                    <a:pt x="84" y="22"/>
                  </a:lnTo>
                  <a:lnTo>
                    <a:pt x="98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4194175" y="1443038"/>
              <a:ext cx="209550" cy="1069975"/>
            </a:xfrm>
            <a:custGeom>
              <a:avLst/>
              <a:gdLst>
                <a:gd name="T0" fmla="*/ 132 w 132"/>
                <a:gd name="T1" fmla="*/ 674 h 674"/>
                <a:gd name="T2" fmla="*/ 14 w 132"/>
                <a:gd name="T3" fmla="*/ 22 h 674"/>
                <a:gd name="T4" fmla="*/ 0 w 132"/>
                <a:gd name="T5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674">
                  <a:moveTo>
                    <a:pt x="132" y="674"/>
                  </a:moveTo>
                  <a:lnTo>
                    <a:pt x="14" y="22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5251450" y="2808288"/>
              <a:ext cx="61913" cy="63500"/>
            </a:xfrm>
            <a:custGeom>
              <a:avLst/>
              <a:gdLst>
                <a:gd name="T0" fmla="*/ 19 w 39"/>
                <a:gd name="T1" fmla="*/ 40 h 40"/>
                <a:gd name="T2" fmla="*/ 19 w 39"/>
                <a:gd name="T3" fmla="*/ 40 h 40"/>
                <a:gd name="T4" fmla="*/ 28 w 39"/>
                <a:gd name="T5" fmla="*/ 40 h 40"/>
                <a:gd name="T6" fmla="*/ 34 w 39"/>
                <a:gd name="T7" fmla="*/ 34 h 40"/>
                <a:gd name="T8" fmla="*/ 39 w 39"/>
                <a:gd name="T9" fmla="*/ 28 h 40"/>
                <a:gd name="T10" fmla="*/ 39 w 39"/>
                <a:gd name="T11" fmla="*/ 20 h 40"/>
                <a:gd name="T12" fmla="*/ 39 w 39"/>
                <a:gd name="T13" fmla="*/ 20 h 40"/>
                <a:gd name="T14" fmla="*/ 39 w 39"/>
                <a:gd name="T15" fmla="*/ 14 h 40"/>
                <a:gd name="T16" fmla="*/ 34 w 39"/>
                <a:gd name="T17" fmla="*/ 6 h 40"/>
                <a:gd name="T18" fmla="*/ 28 w 39"/>
                <a:gd name="T19" fmla="*/ 3 h 40"/>
                <a:gd name="T20" fmla="*/ 19 w 39"/>
                <a:gd name="T21" fmla="*/ 0 h 40"/>
                <a:gd name="T22" fmla="*/ 19 w 39"/>
                <a:gd name="T23" fmla="*/ 0 h 40"/>
                <a:gd name="T24" fmla="*/ 14 w 39"/>
                <a:gd name="T25" fmla="*/ 3 h 40"/>
                <a:gd name="T26" fmla="*/ 5 w 39"/>
                <a:gd name="T27" fmla="*/ 6 h 40"/>
                <a:gd name="T28" fmla="*/ 2 w 39"/>
                <a:gd name="T29" fmla="*/ 14 h 40"/>
                <a:gd name="T30" fmla="*/ 0 w 39"/>
                <a:gd name="T31" fmla="*/ 20 h 40"/>
                <a:gd name="T32" fmla="*/ 0 w 39"/>
                <a:gd name="T33" fmla="*/ 20 h 40"/>
                <a:gd name="T34" fmla="*/ 2 w 39"/>
                <a:gd name="T35" fmla="*/ 28 h 40"/>
                <a:gd name="T36" fmla="*/ 5 w 39"/>
                <a:gd name="T37" fmla="*/ 34 h 40"/>
                <a:gd name="T38" fmla="*/ 14 w 39"/>
                <a:gd name="T39" fmla="*/ 40 h 40"/>
                <a:gd name="T40" fmla="*/ 19 w 39"/>
                <a:gd name="T41" fmla="*/ 40 h 40"/>
                <a:gd name="T42" fmla="*/ 19 w 39"/>
                <a:gd name="T4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19" y="40"/>
                  </a:lnTo>
                  <a:lnTo>
                    <a:pt x="28" y="40"/>
                  </a:lnTo>
                  <a:lnTo>
                    <a:pt x="34" y="34"/>
                  </a:lnTo>
                  <a:lnTo>
                    <a:pt x="39" y="28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9" y="14"/>
                  </a:lnTo>
                  <a:lnTo>
                    <a:pt x="34" y="6"/>
                  </a:lnTo>
                  <a:lnTo>
                    <a:pt x="28" y="3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5" y="6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5" y="34"/>
                  </a:lnTo>
                  <a:lnTo>
                    <a:pt x="14" y="40"/>
                  </a:lnTo>
                  <a:lnTo>
                    <a:pt x="19" y="40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5281613" y="2840038"/>
              <a:ext cx="1587" cy="15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5281613" y="2840038"/>
              <a:ext cx="1587" cy="158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5251450" y="2249488"/>
              <a:ext cx="61913" cy="61912"/>
            </a:xfrm>
            <a:custGeom>
              <a:avLst/>
              <a:gdLst>
                <a:gd name="T0" fmla="*/ 19 w 39"/>
                <a:gd name="T1" fmla="*/ 39 h 39"/>
                <a:gd name="T2" fmla="*/ 19 w 39"/>
                <a:gd name="T3" fmla="*/ 39 h 39"/>
                <a:gd name="T4" fmla="*/ 28 w 39"/>
                <a:gd name="T5" fmla="*/ 36 h 39"/>
                <a:gd name="T6" fmla="*/ 34 w 39"/>
                <a:gd name="T7" fmla="*/ 33 h 39"/>
                <a:gd name="T8" fmla="*/ 39 w 39"/>
                <a:gd name="T9" fmla="*/ 25 h 39"/>
                <a:gd name="T10" fmla="*/ 39 w 39"/>
                <a:gd name="T11" fmla="*/ 19 h 39"/>
                <a:gd name="T12" fmla="*/ 39 w 39"/>
                <a:gd name="T13" fmla="*/ 19 h 39"/>
                <a:gd name="T14" fmla="*/ 39 w 39"/>
                <a:gd name="T15" fmla="*/ 11 h 39"/>
                <a:gd name="T16" fmla="*/ 34 w 39"/>
                <a:gd name="T17" fmla="*/ 5 h 39"/>
                <a:gd name="T18" fmla="*/ 28 w 39"/>
                <a:gd name="T19" fmla="*/ 0 h 39"/>
                <a:gd name="T20" fmla="*/ 19 w 39"/>
                <a:gd name="T21" fmla="*/ 0 h 39"/>
                <a:gd name="T22" fmla="*/ 19 w 39"/>
                <a:gd name="T23" fmla="*/ 0 h 39"/>
                <a:gd name="T24" fmla="*/ 14 w 39"/>
                <a:gd name="T25" fmla="*/ 0 h 39"/>
                <a:gd name="T26" fmla="*/ 5 w 39"/>
                <a:gd name="T27" fmla="*/ 5 h 39"/>
                <a:gd name="T28" fmla="*/ 2 w 39"/>
                <a:gd name="T29" fmla="*/ 11 h 39"/>
                <a:gd name="T30" fmla="*/ 0 w 39"/>
                <a:gd name="T31" fmla="*/ 19 h 39"/>
                <a:gd name="T32" fmla="*/ 0 w 39"/>
                <a:gd name="T33" fmla="*/ 19 h 39"/>
                <a:gd name="T34" fmla="*/ 2 w 39"/>
                <a:gd name="T35" fmla="*/ 25 h 39"/>
                <a:gd name="T36" fmla="*/ 5 w 39"/>
                <a:gd name="T37" fmla="*/ 33 h 39"/>
                <a:gd name="T38" fmla="*/ 14 w 39"/>
                <a:gd name="T39" fmla="*/ 36 h 39"/>
                <a:gd name="T40" fmla="*/ 19 w 39"/>
                <a:gd name="T41" fmla="*/ 39 h 39"/>
                <a:gd name="T42" fmla="*/ 19 w 39"/>
                <a:gd name="T4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19" y="39"/>
                  </a:lnTo>
                  <a:lnTo>
                    <a:pt x="28" y="36"/>
                  </a:lnTo>
                  <a:lnTo>
                    <a:pt x="34" y="33"/>
                  </a:lnTo>
                  <a:lnTo>
                    <a:pt x="39" y="25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9" y="11"/>
                  </a:lnTo>
                  <a:lnTo>
                    <a:pt x="34" y="5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5" y="5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5" y="33"/>
                  </a:lnTo>
                  <a:lnTo>
                    <a:pt x="14" y="36"/>
                  </a:lnTo>
                  <a:lnTo>
                    <a:pt x="19" y="39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>
              <a:off x="5281613" y="2279650"/>
              <a:ext cx="1587" cy="158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5281613" y="2279650"/>
              <a:ext cx="1587" cy="1588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5251450" y="3503613"/>
              <a:ext cx="61913" cy="61912"/>
            </a:xfrm>
            <a:custGeom>
              <a:avLst/>
              <a:gdLst>
                <a:gd name="T0" fmla="*/ 19 w 39"/>
                <a:gd name="T1" fmla="*/ 39 h 39"/>
                <a:gd name="T2" fmla="*/ 19 w 39"/>
                <a:gd name="T3" fmla="*/ 39 h 39"/>
                <a:gd name="T4" fmla="*/ 28 w 39"/>
                <a:gd name="T5" fmla="*/ 39 h 39"/>
                <a:gd name="T6" fmla="*/ 34 w 39"/>
                <a:gd name="T7" fmla="*/ 33 h 39"/>
                <a:gd name="T8" fmla="*/ 39 w 39"/>
                <a:gd name="T9" fmla="*/ 28 h 39"/>
                <a:gd name="T10" fmla="*/ 39 w 39"/>
                <a:gd name="T11" fmla="*/ 19 h 39"/>
                <a:gd name="T12" fmla="*/ 39 w 39"/>
                <a:gd name="T13" fmla="*/ 19 h 39"/>
                <a:gd name="T14" fmla="*/ 39 w 39"/>
                <a:gd name="T15" fmla="*/ 11 h 39"/>
                <a:gd name="T16" fmla="*/ 34 w 39"/>
                <a:gd name="T17" fmla="*/ 5 h 39"/>
                <a:gd name="T18" fmla="*/ 28 w 39"/>
                <a:gd name="T19" fmla="*/ 2 h 39"/>
                <a:gd name="T20" fmla="*/ 19 w 39"/>
                <a:gd name="T21" fmla="*/ 0 h 39"/>
                <a:gd name="T22" fmla="*/ 19 w 39"/>
                <a:gd name="T23" fmla="*/ 0 h 39"/>
                <a:gd name="T24" fmla="*/ 14 w 39"/>
                <a:gd name="T25" fmla="*/ 2 h 39"/>
                <a:gd name="T26" fmla="*/ 5 w 39"/>
                <a:gd name="T27" fmla="*/ 5 h 39"/>
                <a:gd name="T28" fmla="*/ 2 w 39"/>
                <a:gd name="T29" fmla="*/ 11 h 39"/>
                <a:gd name="T30" fmla="*/ 0 w 39"/>
                <a:gd name="T31" fmla="*/ 19 h 39"/>
                <a:gd name="T32" fmla="*/ 0 w 39"/>
                <a:gd name="T33" fmla="*/ 19 h 39"/>
                <a:gd name="T34" fmla="*/ 2 w 39"/>
                <a:gd name="T35" fmla="*/ 28 h 39"/>
                <a:gd name="T36" fmla="*/ 5 w 39"/>
                <a:gd name="T37" fmla="*/ 33 h 39"/>
                <a:gd name="T38" fmla="*/ 14 w 39"/>
                <a:gd name="T39" fmla="*/ 39 h 39"/>
                <a:gd name="T40" fmla="*/ 19 w 39"/>
                <a:gd name="T41" fmla="*/ 39 h 39"/>
                <a:gd name="T42" fmla="*/ 19 w 39"/>
                <a:gd name="T4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19" y="39"/>
                  </a:lnTo>
                  <a:lnTo>
                    <a:pt x="28" y="39"/>
                  </a:lnTo>
                  <a:lnTo>
                    <a:pt x="34" y="33"/>
                  </a:lnTo>
                  <a:lnTo>
                    <a:pt x="39" y="28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9" y="11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4" y="2"/>
                  </a:lnTo>
                  <a:lnTo>
                    <a:pt x="5" y="5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5" y="33"/>
                  </a:lnTo>
                  <a:lnTo>
                    <a:pt x="14" y="39"/>
                  </a:lnTo>
                  <a:lnTo>
                    <a:pt x="19" y="39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>
              <a:off x="5281613" y="3533775"/>
              <a:ext cx="1587" cy="158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281613" y="3533775"/>
              <a:ext cx="1587" cy="1588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5251450" y="3727450"/>
              <a:ext cx="61913" cy="61913"/>
            </a:xfrm>
            <a:custGeom>
              <a:avLst/>
              <a:gdLst>
                <a:gd name="T0" fmla="*/ 19 w 39"/>
                <a:gd name="T1" fmla="*/ 39 h 39"/>
                <a:gd name="T2" fmla="*/ 19 w 39"/>
                <a:gd name="T3" fmla="*/ 39 h 39"/>
                <a:gd name="T4" fmla="*/ 28 w 39"/>
                <a:gd name="T5" fmla="*/ 36 h 39"/>
                <a:gd name="T6" fmla="*/ 34 w 39"/>
                <a:gd name="T7" fmla="*/ 34 h 39"/>
                <a:gd name="T8" fmla="*/ 39 w 39"/>
                <a:gd name="T9" fmla="*/ 28 h 39"/>
                <a:gd name="T10" fmla="*/ 39 w 39"/>
                <a:gd name="T11" fmla="*/ 19 h 39"/>
                <a:gd name="T12" fmla="*/ 39 w 39"/>
                <a:gd name="T13" fmla="*/ 19 h 39"/>
                <a:gd name="T14" fmla="*/ 39 w 39"/>
                <a:gd name="T15" fmla="*/ 11 h 39"/>
                <a:gd name="T16" fmla="*/ 34 w 39"/>
                <a:gd name="T17" fmla="*/ 5 h 39"/>
                <a:gd name="T18" fmla="*/ 28 w 39"/>
                <a:gd name="T19" fmla="*/ 0 h 39"/>
                <a:gd name="T20" fmla="*/ 19 w 39"/>
                <a:gd name="T21" fmla="*/ 0 h 39"/>
                <a:gd name="T22" fmla="*/ 19 w 39"/>
                <a:gd name="T23" fmla="*/ 0 h 39"/>
                <a:gd name="T24" fmla="*/ 14 w 39"/>
                <a:gd name="T25" fmla="*/ 0 h 39"/>
                <a:gd name="T26" fmla="*/ 5 w 39"/>
                <a:gd name="T27" fmla="*/ 5 h 39"/>
                <a:gd name="T28" fmla="*/ 2 w 39"/>
                <a:gd name="T29" fmla="*/ 11 h 39"/>
                <a:gd name="T30" fmla="*/ 0 w 39"/>
                <a:gd name="T31" fmla="*/ 19 h 39"/>
                <a:gd name="T32" fmla="*/ 0 w 39"/>
                <a:gd name="T33" fmla="*/ 19 h 39"/>
                <a:gd name="T34" fmla="*/ 2 w 39"/>
                <a:gd name="T35" fmla="*/ 28 h 39"/>
                <a:gd name="T36" fmla="*/ 5 w 39"/>
                <a:gd name="T37" fmla="*/ 34 h 39"/>
                <a:gd name="T38" fmla="*/ 14 w 39"/>
                <a:gd name="T39" fmla="*/ 36 h 39"/>
                <a:gd name="T40" fmla="*/ 19 w 39"/>
                <a:gd name="T41" fmla="*/ 39 h 39"/>
                <a:gd name="T42" fmla="*/ 19 w 39"/>
                <a:gd name="T4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19" y="39"/>
                  </a:lnTo>
                  <a:lnTo>
                    <a:pt x="28" y="36"/>
                  </a:lnTo>
                  <a:lnTo>
                    <a:pt x="34" y="34"/>
                  </a:lnTo>
                  <a:lnTo>
                    <a:pt x="39" y="28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9" y="11"/>
                  </a:lnTo>
                  <a:lnTo>
                    <a:pt x="34" y="5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5" y="5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5" y="34"/>
                  </a:lnTo>
                  <a:lnTo>
                    <a:pt x="14" y="36"/>
                  </a:lnTo>
                  <a:lnTo>
                    <a:pt x="19" y="39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5281613" y="3757613"/>
              <a:ext cx="1587" cy="15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5281613" y="3757613"/>
              <a:ext cx="1587" cy="158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4614863" y="3203575"/>
              <a:ext cx="192087" cy="22225"/>
            </a:xfrm>
            <a:custGeom>
              <a:avLst/>
              <a:gdLst>
                <a:gd name="T0" fmla="*/ 121 w 121"/>
                <a:gd name="T1" fmla="*/ 14 h 14"/>
                <a:gd name="T2" fmla="*/ 121 w 121"/>
                <a:gd name="T3" fmla="*/ 14 h 14"/>
                <a:gd name="T4" fmla="*/ 110 w 121"/>
                <a:gd name="T5" fmla="*/ 8 h 14"/>
                <a:gd name="T6" fmla="*/ 96 w 121"/>
                <a:gd name="T7" fmla="*/ 2 h 14"/>
                <a:gd name="T8" fmla="*/ 79 w 121"/>
                <a:gd name="T9" fmla="*/ 0 h 14"/>
                <a:gd name="T10" fmla="*/ 62 w 121"/>
                <a:gd name="T11" fmla="*/ 0 h 14"/>
                <a:gd name="T12" fmla="*/ 62 w 121"/>
                <a:gd name="T13" fmla="*/ 0 h 14"/>
                <a:gd name="T14" fmla="*/ 45 w 121"/>
                <a:gd name="T15" fmla="*/ 0 h 14"/>
                <a:gd name="T16" fmla="*/ 28 w 121"/>
                <a:gd name="T17" fmla="*/ 2 h 14"/>
                <a:gd name="T18" fmla="*/ 14 w 121"/>
                <a:gd name="T19" fmla="*/ 8 h 14"/>
                <a:gd name="T20" fmla="*/ 0 w 121"/>
                <a:gd name="T2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1" h="14">
                  <a:moveTo>
                    <a:pt x="121" y="14"/>
                  </a:moveTo>
                  <a:lnTo>
                    <a:pt x="121" y="14"/>
                  </a:lnTo>
                  <a:lnTo>
                    <a:pt x="110" y="8"/>
                  </a:lnTo>
                  <a:lnTo>
                    <a:pt x="96" y="2"/>
                  </a:lnTo>
                  <a:lnTo>
                    <a:pt x="79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45" y="0"/>
                  </a:lnTo>
                  <a:lnTo>
                    <a:pt x="28" y="2"/>
                  </a:lnTo>
                  <a:lnTo>
                    <a:pt x="14" y="8"/>
                  </a:lnTo>
                  <a:lnTo>
                    <a:pt x="0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 flipH="1">
              <a:off x="4614863" y="3152775"/>
              <a:ext cx="192087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4713288" y="2840038"/>
              <a:ext cx="1143000" cy="693737"/>
            </a:xfrm>
            <a:custGeom>
              <a:avLst/>
              <a:gdLst>
                <a:gd name="T0" fmla="*/ 0 w 720"/>
                <a:gd name="T1" fmla="*/ 197 h 437"/>
                <a:gd name="T2" fmla="*/ 0 w 720"/>
                <a:gd name="T3" fmla="*/ 0 h 437"/>
                <a:gd name="T4" fmla="*/ 691 w 720"/>
                <a:gd name="T5" fmla="*/ 0 h 437"/>
                <a:gd name="T6" fmla="*/ 691 w 720"/>
                <a:gd name="T7" fmla="*/ 155 h 437"/>
                <a:gd name="T8" fmla="*/ 663 w 720"/>
                <a:gd name="T9" fmla="*/ 169 h 437"/>
                <a:gd name="T10" fmla="*/ 720 w 720"/>
                <a:gd name="T11" fmla="*/ 197 h 437"/>
                <a:gd name="T12" fmla="*/ 663 w 720"/>
                <a:gd name="T13" fmla="*/ 223 h 437"/>
                <a:gd name="T14" fmla="*/ 720 w 720"/>
                <a:gd name="T15" fmla="*/ 251 h 437"/>
                <a:gd name="T16" fmla="*/ 663 w 720"/>
                <a:gd name="T17" fmla="*/ 279 h 437"/>
                <a:gd name="T18" fmla="*/ 691 w 720"/>
                <a:gd name="T19" fmla="*/ 291 h 437"/>
                <a:gd name="T20" fmla="*/ 691 w 720"/>
                <a:gd name="T21" fmla="*/ 437 h 437"/>
                <a:gd name="T22" fmla="*/ 0 w 720"/>
                <a:gd name="T23" fmla="*/ 437 h 437"/>
                <a:gd name="T24" fmla="*/ 0 w 720"/>
                <a:gd name="T25" fmla="*/ 226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0" h="437">
                  <a:moveTo>
                    <a:pt x="0" y="197"/>
                  </a:moveTo>
                  <a:lnTo>
                    <a:pt x="0" y="0"/>
                  </a:lnTo>
                  <a:lnTo>
                    <a:pt x="691" y="0"/>
                  </a:lnTo>
                  <a:lnTo>
                    <a:pt x="691" y="155"/>
                  </a:lnTo>
                  <a:lnTo>
                    <a:pt x="663" y="169"/>
                  </a:lnTo>
                  <a:lnTo>
                    <a:pt x="720" y="197"/>
                  </a:lnTo>
                  <a:lnTo>
                    <a:pt x="663" y="223"/>
                  </a:lnTo>
                  <a:lnTo>
                    <a:pt x="720" y="251"/>
                  </a:lnTo>
                  <a:lnTo>
                    <a:pt x="663" y="279"/>
                  </a:lnTo>
                  <a:lnTo>
                    <a:pt x="691" y="291"/>
                  </a:lnTo>
                  <a:lnTo>
                    <a:pt x="691" y="437"/>
                  </a:lnTo>
                  <a:lnTo>
                    <a:pt x="0" y="437"/>
                  </a:lnTo>
                  <a:lnTo>
                    <a:pt x="0" y="22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7270750" y="3086100"/>
              <a:ext cx="90488" cy="215900"/>
            </a:xfrm>
            <a:custGeom>
              <a:avLst/>
              <a:gdLst>
                <a:gd name="T0" fmla="*/ 28 w 57"/>
                <a:gd name="T1" fmla="*/ 0 h 136"/>
                <a:gd name="T2" fmla="*/ 0 w 57"/>
                <a:gd name="T3" fmla="*/ 14 h 136"/>
                <a:gd name="T4" fmla="*/ 57 w 57"/>
                <a:gd name="T5" fmla="*/ 42 h 136"/>
                <a:gd name="T6" fmla="*/ 0 w 57"/>
                <a:gd name="T7" fmla="*/ 68 h 136"/>
                <a:gd name="T8" fmla="*/ 57 w 57"/>
                <a:gd name="T9" fmla="*/ 96 h 136"/>
                <a:gd name="T10" fmla="*/ 0 w 57"/>
                <a:gd name="T11" fmla="*/ 124 h 136"/>
                <a:gd name="T12" fmla="*/ 28 w 57"/>
                <a:gd name="T1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36">
                  <a:moveTo>
                    <a:pt x="28" y="0"/>
                  </a:moveTo>
                  <a:lnTo>
                    <a:pt x="0" y="14"/>
                  </a:lnTo>
                  <a:lnTo>
                    <a:pt x="57" y="42"/>
                  </a:lnTo>
                  <a:lnTo>
                    <a:pt x="0" y="68"/>
                  </a:lnTo>
                  <a:lnTo>
                    <a:pt x="57" y="96"/>
                  </a:lnTo>
                  <a:lnTo>
                    <a:pt x="0" y="124"/>
                  </a:lnTo>
                  <a:lnTo>
                    <a:pt x="28" y="1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6756400" y="2808288"/>
              <a:ext cx="61913" cy="63500"/>
            </a:xfrm>
            <a:custGeom>
              <a:avLst/>
              <a:gdLst>
                <a:gd name="T0" fmla="*/ 19 w 39"/>
                <a:gd name="T1" fmla="*/ 40 h 40"/>
                <a:gd name="T2" fmla="*/ 19 w 39"/>
                <a:gd name="T3" fmla="*/ 40 h 40"/>
                <a:gd name="T4" fmla="*/ 28 w 39"/>
                <a:gd name="T5" fmla="*/ 40 h 40"/>
                <a:gd name="T6" fmla="*/ 34 w 39"/>
                <a:gd name="T7" fmla="*/ 34 h 40"/>
                <a:gd name="T8" fmla="*/ 39 w 39"/>
                <a:gd name="T9" fmla="*/ 28 h 40"/>
                <a:gd name="T10" fmla="*/ 39 w 39"/>
                <a:gd name="T11" fmla="*/ 20 h 40"/>
                <a:gd name="T12" fmla="*/ 39 w 39"/>
                <a:gd name="T13" fmla="*/ 20 h 40"/>
                <a:gd name="T14" fmla="*/ 39 w 39"/>
                <a:gd name="T15" fmla="*/ 14 h 40"/>
                <a:gd name="T16" fmla="*/ 34 w 39"/>
                <a:gd name="T17" fmla="*/ 6 h 40"/>
                <a:gd name="T18" fmla="*/ 28 w 39"/>
                <a:gd name="T19" fmla="*/ 3 h 40"/>
                <a:gd name="T20" fmla="*/ 19 w 39"/>
                <a:gd name="T21" fmla="*/ 0 h 40"/>
                <a:gd name="T22" fmla="*/ 19 w 39"/>
                <a:gd name="T23" fmla="*/ 0 h 40"/>
                <a:gd name="T24" fmla="*/ 14 w 39"/>
                <a:gd name="T25" fmla="*/ 3 h 40"/>
                <a:gd name="T26" fmla="*/ 5 w 39"/>
                <a:gd name="T27" fmla="*/ 6 h 40"/>
                <a:gd name="T28" fmla="*/ 2 w 39"/>
                <a:gd name="T29" fmla="*/ 14 h 40"/>
                <a:gd name="T30" fmla="*/ 0 w 39"/>
                <a:gd name="T31" fmla="*/ 20 h 40"/>
                <a:gd name="T32" fmla="*/ 0 w 39"/>
                <a:gd name="T33" fmla="*/ 20 h 40"/>
                <a:gd name="T34" fmla="*/ 2 w 39"/>
                <a:gd name="T35" fmla="*/ 28 h 40"/>
                <a:gd name="T36" fmla="*/ 5 w 39"/>
                <a:gd name="T37" fmla="*/ 34 h 40"/>
                <a:gd name="T38" fmla="*/ 14 w 39"/>
                <a:gd name="T39" fmla="*/ 40 h 40"/>
                <a:gd name="T40" fmla="*/ 19 w 39"/>
                <a:gd name="T41" fmla="*/ 40 h 40"/>
                <a:gd name="T42" fmla="*/ 19 w 39"/>
                <a:gd name="T4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19" y="40"/>
                  </a:lnTo>
                  <a:lnTo>
                    <a:pt x="28" y="40"/>
                  </a:lnTo>
                  <a:lnTo>
                    <a:pt x="34" y="34"/>
                  </a:lnTo>
                  <a:lnTo>
                    <a:pt x="39" y="28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9" y="14"/>
                  </a:lnTo>
                  <a:lnTo>
                    <a:pt x="34" y="6"/>
                  </a:lnTo>
                  <a:lnTo>
                    <a:pt x="28" y="3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5" y="6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5" y="34"/>
                  </a:lnTo>
                  <a:lnTo>
                    <a:pt x="14" y="40"/>
                  </a:lnTo>
                  <a:lnTo>
                    <a:pt x="19" y="40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6786563" y="2840038"/>
              <a:ext cx="1587" cy="15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6786563" y="2840038"/>
              <a:ext cx="1587" cy="158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6756400" y="3503613"/>
              <a:ext cx="61913" cy="61912"/>
            </a:xfrm>
            <a:custGeom>
              <a:avLst/>
              <a:gdLst>
                <a:gd name="T0" fmla="*/ 19 w 39"/>
                <a:gd name="T1" fmla="*/ 39 h 39"/>
                <a:gd name="T2" fmla="*/ 19 w 39"/>
                <a:gd name="T3" fmla="*/ 39 h 39"/>
                <a:gd name="T4" fmla="*/ 28 w 39"/>
                <a:gd name="T5" fmla="*/ 39 h 39"/>
                <a:gd name="T6" fmla="*/ 34 w 39"/>
                <a:gd name="T7" fmla="*/ 33 h 39"/>
                <a:gd name="T8" fmla="*/ 39 w 39"/>
                <a:gd name="T9" fmla="*/ 28 h 39"/>
                <a:gd name="T10" fmla="*/ 39 w 39"/>
                <a:gd name="T11" fmla="*/ 19 h 39"/>
                <a:gd name="T12" fmla="*/ 39 w 39"/>
                <a:gd name="T13" fmla="*/ 19 h 39"/>
                <a:gd name="T14" fmla="*/ 39 w 39"/>
                <a:gd name="T15" fmla="*/ 11 h 39"/>
                <a:gd name="T16" fmla="*/ 34 w 39"/>
                <a:gd name="T17" fmla="*/ 5 h 39"/>
                <a:gd name="T18" fmla="*/ 28 w 39"/>
                <a:gd name="T19" fmla="*/ 2 h 39"/>
                <a:gd name="T20" fmla="*/ 19 w 39"/>
                <a:gd name="T21" fmla="*/ 0 h 39"/>
                <a:gd name="T22" fmla="*/ 19 w 39"/>
                <a:gd name="T23" fmla="*/ 0 h 39"/>
                <a:gd name="T24" fmla="*/ 14 w 39"/>
                <a:gd name="T25" fmla="*/ 2 h 39"/>
                <a:gd name="T26" fmla="*/ 5 w 39"/>
                <a:gd name="T27" fmla="*/ 5 h 39"/>
                <a:gd name="T28" fmla="*/ 2 w 39"/>
                <a:gd name="T29" fmla="*/ 11 h 39"/>
                <a:gd name="T30" fmla="*/ 0 w 39"/>
                <a:gd name="T31" fmla="*/ 19 h 39"/>
                <a:gd name="T32" fmla="*/ 0 w 39"/>
                <a:gd name="T33" fmla="*/ 19 h 39"/>
                <a:gd name="T34" fmla="*/ 2 w 39"/>
                <a:gd name="T35" fmla="*/ 28 h 39"/>
                <a:gd name="T36" fmla="*/ 5 w 39"/>
                <a:gd name="T37" fmla="*/ 33 h 39"/>
                <a:gd name="T38" fmla="*/ 14 w 39"/>
                <a:gd name="T39" fmla="*/ 39 h 39"/>
                <a:gd name="T40" fmla="*/ 19 w 39"/>
                <a:gd name="T41" fmla="*/ 39 h 39"/>
                <a:gd name="T42" fmla="*/ 19 w 39"/>
                <a:gd name="T4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19" y="39"/>
                  </a:lnTo>
                  <a:lnTo>
                    <a:pt x="28" y="39"/>
                  </a:lnTo>
                  <a:lnTo>
                    <a:pt x="34" y="33"/>
                  </a:lnTo>
                  <a:lnTo>
                    <a:pt x="39" y="28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9" y="11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4" y="2"/>
                  </a:lnTo>
                  <a:lnTo>
                    <a:pt x="5" y="5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5" y="33"/>
                  </a:lnTo>
                  <a:lnTo>
                    <a:pt x="14" y="39"/>
                  </a:lnTo>
                  <a:lnTo>
                    <a:pt x="19" y="39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>
              <a:off x="6786563" y="3533775"/>
              <a:ext cx="1587" cy="158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>
              <a:off x="6786563" y="3533775"/>
              <a:ext cx="1587" cy="1588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6262688" y="3206750"/>
              <a:ext cx="49212" cy="19050"/>
            </a:xfrm>
            <a:custGeom>
              <a:avLst/>
              <a:gdLst>
                <a:gd name="T0" fmla="*/ 31 w 31"/>
                <a:gd name="T1" fmla="*/ 12 h 12"/>
                <a:gd name="T2" fmla="*/ 20 w 31"/>
                <a:gd name="T3" fmla="*/ 6 h 12"/>
                <a:gd name="T4" fmla="*/ 6 w 31"/>
                <a:gd name="T5" fmla="*/ 0 h 12"/>
                <a:gd name="T6" fmla="*/ 0 w 31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2">
                  <a:moveTo>
                    <a:pt x="31" y="12"/>
                  </a:moveTo>
                  <a:lnTo>
                    <a:pt x="20" y="6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6173788" y="3203575"/>
              <a:ext cx="53975" cy="3175"/>
            </a:xfrm>
            <a:custGeom>
              <a:avLst/>
              <a:gdLst>
                <a:gd name="T0" fmla="*/ 34 w 34"/>
                <a:gd name="T1" fmla="*/ 0 h 2"/>
                <a:gd name="T2" fmla="*/ 28 w 34"/>
                <a:gd name="T3" fmla="*/ 0 h 2"/>
                <a:gd name="T4" fmla="*/ 11 w 34"/>
                <a:gd name="T5" fmla="*/ 0 h 2"/>
                <a:gd name="T6" fmla="*/ 0 w 34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2">
                  <a:moveTo>
                    <a:pt x="34" y="0"/>
                  </a:moveTo>
                  <a:lnTo>
                    <a:pt x="28" y="0"/>
                  </a:lnTo>
                  <a:lnTo>
                    <a:pt x="11" y="0"/>
                  </a:lnTo>
                  <a:lnTo>
                    <a:pt x="0" y="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6119813" y="3216275"/>
              <a:ext cx="22225" cy="9525"/>
            </a:xfrm>
            <a:custGeom>
              <a:avLst/>
              <a:gdLst>
                <a:gd name="T0" fmla="*/ 14 w 14"/>
                <a:gd name="T1" fmla="*/ 0 h 6"/>
                <a:gd name="T2" fmla="*/ 14 w 14"/>
                <a:gd name="T3" fmla="*/ 0 h 6"/>
                <a:gd name="T4" fmla="*/ 0 w 14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6">
                  <a:moveTo>
                    <a:pt x="14" y="0"/>
                  </a:moveTo>
                  <a:lnTo>
                    <a:pt x="14" y="0"/>
                  </a:lnTo>
                  <a:lnTo>
                    <a:pt x="0" y="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5"/>
            <p:cNvSpPr>
              <a:spLocks noChangeShapeType="1"/>
            </p:cNvSpPr>
            <p:nvPr/>
          </p:nvSpPr>
          <p:spPr bwMode="auto">
            <a:xfrm flipH="1">
              <a:off x="6257925" y="3152775"/>
              <a:ext cx="53975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 flipH="1">
              <a:off x="6169025" y="3152775"/>
              <a:ext cx="53975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37"/>
            <p:cNvSpPr>
              <a:spLocks noChangeShapeType="1"/>
            </p:cNvSpPr>
            <p:nvPr/>
          </p:nvSpPr>
          <p:spPr bwMode="auto">
            <a:xfrm flipH="1">
              <a:off x="6119813" y="3152775"/>
              <a:ext cx="1270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8"/>
            <p:cNvSpPr>
              <a:spLocks noChangeShapeType="1"/>
            </p:cNvSpPr>
            <p:nvPr/>
          </p:nvSpPr>
          <p:spPr bwMode="auto">
            <a:xfrm>
              <a:off x="7315200" y="3302000"/>
              <a:ext cx="1588" cy="714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9"/>
            <p:cNvSpPr>
              <a:spLocks noChangeShapeType="1"/>
            </p:cNvSpPr>
            <p:nvPr/>
          </p:nvSpPr>
          <p:spPr bwMode="auto">
            <a:xfrm>
              <a:off x="7315200" y="3408363"/>
              <a:ext cx="1588" cy="714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7261225" y="3516313"/>
              <a:ext cx="53975" cy="17462"/>
            </a:xfrm>
            <a:custGeom>
              <a:avLst/>
              <a:gdLst>
                <a:gd name="T0" fmla="*/ 34 w 34"/>
                <a:gd name="T1" fmla="*/ 0 h 11"/>
                <a:gd name="T2" fmla="*/ 34 w 34"/>
                <a:gd name="T3" fmla="*/ 11 h 11"/>
                <a:gd name="T4" fmla="*/ 0 w 34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11">
                  <a:moveTo>
                    <a:pt x="34" y="0"/>
                  </a:moveTo>
                  <a:lnTo>
                    <a:pt x="34" y="11"/>
                  </a:lnTo>
                  <a:lnTo>
                    <a:pt x="0" y="1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1"/>
            <p:cNvSpPr>
              <a:spLocks noChangeShapeType="1"/>
            </p:cNvSpPr>
            <p:nvPr/>
          </p:nvSpPr>
          <p:spPr bwMode="auto">
            <a:xfrm flipH="1">
              <a:off x="7154863" y="3533775"/>
              <a:ext cx="71437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42"/>
            <p:cNvSpPr>
              <a:spLocks noChangeShapeType="1"/>
            </p:cNvSpPr>
            <p:nvPr/>
          </p:nvSpPr>
          <p:spPr bwMode="auto">
            <a:xfrm flipH="1">
              <a:off x="7046913" y="3533775"/>
              <a:ext cx="71437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43"/>
            <p:cNvSpPr>
              <a:spLocks noChangeShapeType="1"/>
            </p:cNvSpPr>
            <p:nvPr/>
          </p:nvSpPr>
          <p:spPr bwMode="auto">
            <a:xfrm flipH="1">
              <a:off x="6938963" y="3533775"/>
              <a:ext cx="71437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auto">
            <a:xfrm flipH="1">
              <a:off x="6832600" y="3533775"/>
              <a:ext cx="71438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5"/>
            <p:cNvSpPr>
              <a:spLocks noChangeShapeType="1"/>
            </p:cNvSpPr>
            <p:nvPr/>
          </p:nvSpPr>
          <p:spPr bwMode="auto">
            <a:xfrm flipH="1">
              <a:off x="6724650" y="3533775"/>
              <a:ext cx="71438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6"/>
            <p:cNvSpPr>
              <a:spLocks noChangeShapeType="1"/>
            </p:cNvSpPr>
            <p:nvPr/>
          </p:nvSpPr>
          <p:spPr bwMode="auto">
            <a:xfrm flipH="1">
              <a:off x="6616700" y="3533775"/>
              <a:ext cx="71438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47"/>
            <p:cNvSpPr>
              <a:spLocks noChangeShapeType="1"/>
            </p:cNvSpPr>
            <p:nvPr/>
          </p:nvSpPr>
          <p:spPr bwMode="auto">
            <a:xfrm flipH="1">
              <a:off x="6508750" y="3533775"/>
              <a:ext cx="73025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48"/>
            <p:cNvSpPr>
              <a:spLocks noChangeShapeType="1"/>
            </p:cNvSpPr>
            <p:nvPr/>
          </p:nvSpPr>
          <p:spPr bwMode="auto">
            <a:xfrm flipH="1">
              <a:off x="6402388" y="3533775"/>
              <a:ext cx="71437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49"/>
            <p:cNvSpPr>
              <a:spLocks noChangeShapeType="1"/>
            </p:cNvSpPr>
            <p:nvPr/>
          </p:nvSpPr>
          <p:spPr bwMode="auto">
            <a:xfrm flipH="1">
              <a:off x="6294438" y="3533775"/>
              <a:ext cx="71437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6218238" y="3503613"/>
              <a:ext cx="39687" cy="30162"/>
            </a:xfrm>
            <a:custGeom>
              <a:avLst/>
              <a:gdLst>
                <a:gd name="T0" fmla="*/ 25 w 25"/>
                <a:gd name="T1" fmla="*/ 19 h 19"/>
                <a:gd name="T2" fmla="*/ 0 w 25"/>
                <a:gd name="T3" fmla="*/ 19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25" y="19"/>
                  </a:moveTo>
                  <a:lnTo>
                    <a:pt x="0" y="19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auto">
            <a:xfrm flipV="1">
              <a:off x="6218238" y="3395663"/>
              <a:ext cx="1587" cy="714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52"/>
            <p:cNvSpPr>
              <a:spLocks noChangeShapeType="1"/>
            </p:cNvSpPr>
            <p:nvPr/>
          </p:nvSpPr>
          <p:spPr bwMode="auto">
            <a:xfrm flipV="1">
              <a:off x="6218238" y="3287713"/>
              <a:ext cx="1587" cy="714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53"/>
            <p:cNvSpPr>
              <a:spLocks noChangeShapeType="1"/>
            </p:cNvSpPr>
            <p:nvPr/>
          </p:nvSpPr>
          <p:spPr bwMode="auto">
            <a:xfrm flipV="1">
              <a:off x="6218238" y="3198813"/>
              <a:ext cx="1587" cy="53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54"/>
            <p:cNvSpPr>
              <a:spLocks noChangeShapeType="1"/>
            </p:cNvSpPr>
            <p:nvPr/>
          </p:nvSpPr>
          <p:spPr bwMode="auto">
            <a:xfrm flipV="1">
              <a:off x="6218238" y="3081338"/>
              <a:ext cx="1587" cy="714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55"/>
            <p:cNvSpPr>
              <a:spLocks noChangeShapeType="1"/>
            </p:cNvSpPr>
            <p:nvPr/>
          </p:nvSpPr>
          <p:spPr bwMode="auto">
            <a:xfrm flipV="1">
              <a:off x="6218238" y="2974975"/>
              <a:ext cx="1587" cy="714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56"/>
            <p:cNvSpPr>
              <a:spLocks noChangeShapeType="1"/>
            </p:cNvSpPr>
            <p:nvPr/>
          </p:nvSpPr>
          <p:spPr bwMode="auto">
            <a:xfrm flipV="1">
              <a:off x="6218238" y="2867025"/>
              <a:ext cx="1587" cy="714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57"/>
            <p:cNvSpPr>
              <a:spLocks noChangeShapeType="1"/>
            </p:cNvSpPr>
            <p:nvPr/>
          </p:nvSpPr>
          <p:spPr bwMode="auto">
            <a:xfrm>
              <a:off x="6227763" y="2840038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58"/>
            <p:cNvSpPr>
              <a:spLocks noChangeShapeType="1"/>
            </p:cNvSpPr>
            <p:nvPr/>
          </p:nvSpPr>
          <p:spPr bwMode="auto">
            <a:xfrm>
              <a:off x="6334125" y="2840038"/>
              <a:ext cx="7302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Line 59"/>
            <p:cNvSpPr>
              <a:spLocks noChangeShapeType="1"/>
            </p:cNvSpPr>
            <p:nvPr/>
          </p:nvSpPr>
          <p:spPr bwMode="auto">
            <a:xfrm>
              <a:off x="6442075" y="2840038"/>
              <a:ext cx="7143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60"/>
            <p:cNvSpPr>
              <a:spLocks noChangeShapeType="1"/>
            </p:cNvSpPr>
            <p:nvPr/>
          </p:nvSpPr>
          <p:spPr bwMode="auto">
            <a:xfrm>
              <a:off x="6550025" y="2840038"/>
              <a:ext cx="7143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61"/>
            <p:cNvSpPr>
              <a:spLocks noChangeShapeType="1"/>
            </p:cNvSpPr>
            <p:nvPr/>
          </p:nvSpPr>
          <p:spPr bwMode="auto">
            <a:xfrm>
              <a:off x="6657975" y="2840038"/>
              <a:ext cx="7143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62"/>
            <p:cNvSpPr>
              <a:spLocks noChangeShapeType="1"/>
            </p:cNvSpPr>
            <p:nvPr/>
          </p:nvSpPr>
          <p:spPr bwMode="auto">
            <a:xfrm>
              <a:off x="6764338" y="2840038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Line 63"/>
            <p:cNvSpPr>
              <a:spLocks noChangeShapeType="1"/>
            </p:cNvSpPr>
            <p:nvPr/>
          </p:nvSpPr>
          <p:spPr bwMode="auto">
            <a:xfrm>
              <a:off x="6872288" y="2840038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Line 64"/>
            <p:cNvSpPr>
              <a:spLocks noChangeShapeType="1"/>
            </p:cNvSpPr>
            <p:nvPr/>
          </p:nvSpPr>
          <p:spPr bwMode="auto">
            <a:xfrm>
              <a:off x="6980238" y="2840038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65"/>
            <p:cNvSpPr>
              <a:spLocks noChangeShapeType="1"/>
            </p:cNvSpPr>
            <p:nvPr/>
          </p:nvSpPr>
          <p:spPr bwMode="auto">
            <a:xfrm>
              <a:off x="7086600" y="2840038"/>
              <a:ext cx="7302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66"/>
            <p:cNvSpPr>
              <a:spLocks noChangeShapeType="1"/>
            </p:cNvSpPr>
            <p:nvPr/>
          </p:nvSpPr>
          <p:spPr bwMode="auto">
            <a:xfrm>
              <a:off x="7194550" y="2840038"/>
              <a:ext cx="7143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7"/>
            <p:cNvSpPr>
              <a:spLocks/>
            </p:cNvSpPr>
            <p:nvPr/>
          </p:nvSpPr>
          <p:spPr bwMode="auto">
            <a:xfrm>
              <a:off x="7302500" y="2840038"/>
              <a:ext cx="12700" cy="61912"/>
            </a:xfrm>
            <a:custGeom>
              <a:avLst/>
              <a:gdLst>
                <a:gd name="T0" fmla="*/ 0 w 8"/>
                <a:gd name="T1" fmla="*/ 0 h 39"/>
                <a:gd name="T2" fmla="*/ 8 w 8"/>
                <a:gd name="T3" fmla="*/ 0 h 39"/>
                <a:gd name="T4" fmla="*/ 8 w 8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39">
                  <a:moveTo>
                    <a:pt x="0" y="0"/>
                  </a:moveTo>
                  <a:lnTo>
                    <a:pt x="8" y="0"/>
                  </a:lnTo>
                  <a:lnTo>
                    <a:pt x="8" y="3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Line 68"/>
            <p:cNvSpPr>
              <a:spLocks noChangeShapeType="1"/>
            </p:cNvSpPr>
            <p:nvPr/>
          </p:nvSpPr>
          <p:spPr bwMode="auto">
            <a:xfrm>
              <a:off x="7315200" y="2938463"/>
              <a:ext cx="1588" cy="714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69"/>
            <p:cNvSpPr>
              <a:spLocks noChangeShapeType="1"/>
            </p:cNvSpPr>
            <p:nvPr/>
          </p:nvSpPr>
          <p:spPr bwMode="auto">
            <a:xfrm>
              <a:off x="7315200" y="3046413"/>
              <a:ext cx="1588" cy="396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70"/>
            <p:cNvSpPr>
              <a:spLocks/>
            </p:cNvSpPr>
            <p:nvPr/>
          </p:nvSpPr>
          <p:spPr bwMode="auto">
            <a:xfrm>
              <a:off x="5237163" y="1585913"/>
              <a:ext cx="90487" cy="895350"/>
            </a:xfrm>
            <a:custGeom>
              <a:avLst/>
              <a:gdLst>
                <a:gd name="T0" fmla="*/ 28 w 57"/>
                <a:gd name="T1" fmla="*/ 0 h 564"/>
                <a:gd name="T2" fmla="*/ 28 w 57"/>
                <a:gd name="T3" fmla="*/ 181 h 564"/>
                <a:gd name="T4" fmla="*/ 0 w 57"/>
                <a:gd name="T5" fmla="*/ 195 h 564"/>
                <a:gd name="T6" fmla="*/ 57 w 57"/>
                <a:gd name="T7" fmla="*/ 220 h 564"/>
                <a:gd name="T8" fmla="*/ 0 w 57"/>
                <a:gd name="T9" fmla="*/ 248 h 564"/>
                <a:gd name="T10" fmla="*/ 57 w 57"/>
                <a:gd name="T11" fmla="*/ 274 h 564"/>
                <a:gd name="T12" fmla="*/ 0 w 57"/>
                <a:gd name="T13" fmla="*/ 302 h 564"/>
                <a:gd name="T14" fmla="*/ 28 w 57"/>
                <a:gd name="T15" fmla="*/ 316 h 564"/>
                <a:gd name="T16" fmla="*/ 28 w 57"/>
                <a:gd name="T17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564">
                  <a:moveTo>
                    <a:pt x="28" y="0"/>
                  </a:moveTo>
                  <a:lnTo>
                    <a:pt x="28" y="181"/>
                  </a:lnTo>
                  <a:lnTo>
                    <a:pt x="0" y="195"/>
                  </a:lnTo>
                  <a:lnTo>
                    <a:pt x="57" y="220"/>
                  </a:lnTo>
                  <a:lnTo>
                    <a:pt x="0" y="248"/>
                  </a:lnTo>
                  <a:lnTo>
                    <a:pt x="57" y="274"/>
                  </a:lnTo>
                  <a:lnTo>
                    <a:pt x="0" y="302"/>
                  </a:lnTo>
                  <a:lnTo>
                    <a:pt x="28" y="316"/>
                  </a:lnTo>
                  <a:lnTo>
                    <a:pt x="28" y="56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71"/>
            <p:cNvSpPr>
              <a:spLocks noChangeShapeType="1"/>
            </p:cNvSpPr>
            <p:nvPr/>
          </p:nvSpPr>
          <p:spPr bwMode="auto">
            <a:xfrm flipV="1">
              <a:off x="6786563" y="2427288"/>
              <a:ext cx="1587" cy="53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72"/>
            <p:cNvSpPr>
              <a:spLocks noChangeShapeType="1"/>
            </p:cNvSpPr>
            <p:nvPr/>
          </p:nvSpPr>
          <p:spPr bwMode="auto">
            <a:xfrm flipV="1">
              <a:off x="6786563" y="2338388"/>
              <a:ext cx="1587" cy="53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73"/>
            <p:cNvSpPr>
              <a:spLocks/>
            </p:cNvSpPr>
            <p:nvPr/>
          </p:nvSpPr>
          <p:spPr bwMode="auto">
            <a:xfrm>
              <a:off x="6759575" y="2274888"/>
              <a:ext cx="26988" cy="26987"/>
            </a:xfrm>
            <a:custGeom>
              <a:avLst/>
              <a:gdLst>
                <a:gd name="T0" fmla="*/ 17 w 17"/>
                <a:gd name="T1" fmla="*/ 17 h 17"/>
                <a:gd name="T2" fmla="*/ 17 w 17"/>
                <a:gd name="T3" fmla="*/ 0 h 17"/>
                <a:gd name="T4" fmla="*/ 0 w 17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74"/>
            <p:cNvSpPr>
              <a:spLocks noChangeShapeType="1"/>
            </p:cNvSpPr>
            <p:nvPr/>
          </p:nvSpPr>
          <p:spPr bwMode="auto">
            <a:xfrm flipH="1">
              <a:off x="6670675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75"/>
            <p:cNvSpPr>
              <a:spLocks noChangeShapeType="1"/>
            </p:cNvSpPr>
            <p:nvPr/>
          </p:nvSpPr>
          <p:spPr bwMode="auto">
            <a:xfrm flipH="1">
              <a:off x="6581775" y="2274888"/>
              <a:ext cx="5238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76"/>
            <p:cNvSpPr>
              <a:spLocks noChangeShapeType="1"/>
            </p:cNvSpPr>
            <p:nvPr/>
          </p:nvSpPr>
          <p:spPr bwMode="auto">
            <a:xfrm flipH="1">
              <a:off x="6491288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77"/>
            <p:cNvSpPr>
              <a:spLocks noChangeShapeType="1"/>
            </p:cNvSpPr>
            <p:nvPr/>
          </p:nvSpPr>
          <p:spPr bwMode="auto">
            <a:xfrm flipH="1">
              <a:off x="6402388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78"/>
            <p:cNvSpPr>
              <a:spLocks noChangeShapeType="1"/>
            </p:cNvSpPr>
            <p:nvPr/>
          </p:nvSpPr>
          <p:spPr bwMode="auto">
            <a:xfrm flipH="1">
              <a:off x="6311900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79"/>
            <p:cNvSpPr>
              <a:spLocks noChangeShapeType="1"/>
            </p:cNvSpPr>
            <p:nvPr/>
          </p:nvSpPr>
          <p:spPr bwMode="auto">
            <a:xfrm flipH="1">
              <a:off x="6223000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Line 80"/>
            <p:cNvSpPr>
              <a:spLocks noChangeShapeType="1"/>
            </p:cNvSpPr>
            <p:nvPr/>
          </p:nvSpPr>
          <p:spPr bwMode="auto">
            <a:xfrm flipH="1">
              <a:off x="6132513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81"/>
            <p:cNvSpPr>
              <a:spLocks noChangeShapeType="1"/>
            </p:cNvSpPr>
            <p:nvPr/>
          </p:nvSpPr>
          <p:spPr bwMode="auto">
            <a:xfrm flipH="1">
              <a:off x="6043613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Line 82"/>
            <p:cNvSpPr>
              <a:spLocks noChangeShapeType="1"/>
            </p:cNvSpPr>
            <p:nvPr/>
          </p:nvSpPr>
          <p:spPr bwMode="auto">
            <a:xfrm flipH="1">
              <a:off x="5954713" y="2274888"/>
              <a:ext cx="5238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Line 83"/>
            <p:cNvSpPr>
              <a:spLocks noChangeShapeType="1"/>
            </p:cNvSpPr>
            <p:nvPr/>
          </p:nvSpPr>
          <p:spPr bwMode="auto">
            <a:xfrm flipH="1">
              <a:off x="5864225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Line 84"/>
            <p:cNvSpPr>
              <a:spLocks noChangeShapeType="1"/>
            </p:cNvSpPr>
            <p:nvPr/>
          </p:nvSpPr>
          <p:spPr bwMode="auto">
            <a:xfrm flipH="1">
              <a:off x="5775325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Line 85"/>
            <p:cNvSpPr>
              <a:spLocks noChangeShapeType="1"/>
            </p:cNvSpPr>
            <p:nvPr/>
          </p:nvSpPr>
          <p:spPr bwMode="auto">
            <a:xfrm flipH="1">
              <a:off x="5684838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Line 86"/>
            <p:cNvSpPr>
              <a:spLocks noChangeShapeType="1"/>
            </p:cNvSpPr>
            <p:nvPr/>
          </p:nvSpPr>
          <p:spPr bwMode="auto">
            <a:xfrm flipH="1">
              <a:off x="5595938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87"/>
            <p:cNvSpPr>
              <a:spLocks noChangeShapeType="1"/>
            </p:cNvSpPr>
            <p:nvPr/>
          </p:nvSpPr>
          <p:spPr bwMode="auto">
            <a:xfrm flipH="1">
              <a:off x="5505450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Line 88"/>
            <p:cNvSpPr>
              <a:spLocks noChangeShapeType="1"/>
            </p:cNvSpPr>
            <p:nvPr/>
          </p:nvSpPr>
          <p:spPr bwMode="auto">
            <a:xfrm flipH="1">
              <a:off x="5416550" y="2274888"/>
              <a:ext cx="5397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89"/>
            <p:cNvSpPr>
              <a:spLocks noChangeShapeType="1"/>
            </p:cNvSpPr>
            <p:nvPr/>
          </p:nvSpPr>
          <p:spPr bwMode="auto">
            <a:xfrm flipH="1">
              <a:off x="5327650" y="2274888"/>
              <a:ext cx="5238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90"/>
            <p:cNvSpPr>
              <a:spLocks noChangeShapeType="1"/>
            </p:cNvSpPr>
            <p:nvPr/>
          </p:nvSpPr>
          <p:spPr bwMode="auto">
            <a:xfrm flipH="1">
              <a:off x="5286375" y="2274888"/>
              <a:ext cx="4763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91"/>
            <p:cNvSpPr>
              <a:spLocks noChangeShapeType="1"/>
            </p:cNvSpPr>
            <p:nvPr/>
          </p:nvSpPr>
          <p:spPr bwMode="auto">
            <a:xfrm>
              <a:off x="6786563" y="2840038"/>
              <a:ext cx="158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92"/>
            <p:cNvSpPr>
              <a:spLocks noChangeShapeType="1"/>
            </p:cNvSpPr>
            <p:nvPr/>
          </p:nvSpPr>
          <p:spPr bwMode="auto">
            <a:xfrm>
              <a:off x="6786563" y="3533775"/>
              <a:ext cx="1587" cy="714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Line 93"/>
            <p:cNvSpPr>
              <a:spLocks noChangeShapeType="1"/>
            </p:cNvSpPr>
            <p:nvPr/>
          </p:nvSpPr>
          <p:spPr bwMode="auto">
            <a:xfrm>
              <a:off x="6786563" y="3641725"/>
              <a:ext cx="1587" cy="714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94"/>
            <p:cNvSpPr>
              <a:spLocks/>
            </p:cNvSpPr>
            <p:nvPr/>
          </p:nvSpPr>
          <p:spPr bwMode="auto">
            <a:xfrm>
              <a:off x="6724650" y="3749675"/>
              <a:ext cx="61913" cy="7938"/>
            </a:xfrm>
            <a:custGeom>
              <a:avLst/>
              <a:gdLst>
                <a:gd name="T0" fmla="*/ 39 w 39"/>
                <a:gd name="T1" fmla="*/ 0 h 5"/>
                <a:gd name="T2" fmla="*/ 39 w 39"/>
                <a:gd name="T3" fmla="*/ 5 h 5"/>
                <a:gd name="T4" fmla="*/ 0 w 39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">
                  <a:moveTo>
                    <a:pt x="39" y="0"/>
                  </a:moveTo>
                  <a:lnTo>
                    <a:pt x="39" y="5"/>
                  </a:lnTo>
                  <a:lnTo>
                    <a:pt x="0" y="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95"/>
            <p:cNvSpPr>
              <a:spLocks noChangeShapeType="1"/>
            </p:cNvSpPr>
            <p:nvPr/>
          </p:nvSpPr>
          <p:spPr bwMode="auto">
            <a:xfrm flipH="1">
              <a:off x="6616700" y="3757613"/>
              <a:ext cx="7143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96"/>
            <p:cNvSpPr>
              <a:spLocks noChangeShapeType="1"/>
            </p:cNvSpPr>
            <p:nvPr/>
          </p:nvSpPr>
          <p:spPr bwMode="auto">
            <a:xfrm flipH="1">
              <a:off x="6508750" y="3757613"/>
              <a:ext cx="7302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97"/>
            <p:cNvSpPr>
              <a:spLocks noChangeShapeType="1"/>
            </p:cNvSpPr>
            <p:nvPr/>
          </p:nvSpPr>
          <p:spPr bwMode="auto">
            <a:xfrm flipH="1">
              <a:off x="6402388" y="3757613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98"/>
            <p:cNvSpPr>
              <a:spLocks noChangeShapeType="1"/>
            </p:cNvSpPr>
            <p:nvPr/>
          </p:nvSpPr>
          <p:spPr bwMode="auto">
            <a:xfrm flipH="1">
              <a:off x="6294438" y="3757613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99"/>
            <p:cNvSpPr>
              <a:spLocks noChangeShapeType="1"/>
            </p:cNvSpPr>
            <p:nvPr/>
          </p:nvSpPr>
          <p:spPr bwMode="auto">
            <a:xfrm flipH="1">
              <a:off x="6186488" y="3757613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100"/>
            <p:cNvSpPr>
              <a:spLocks noChangeShapeType="1"/>
            </p:cNvSpPr>
            <p:nvPr/>
          </p:nvSpPr>
          <p:spPr bwMode="auto">
            <a:xfrm flipH="1">
              <a:off x="6080125" y="3757613"/>
              <a:ext cx="7143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Line 101"/>
            <p:cNvSpPr>
              <a:spLocks noChangeShapeType="1"/>
            </p:cNvSpPr>
            <p:nvPr/>
          </p:nvSpPr>
          <p:spPr bwMode="auto">
            <a:xfrm flipH="1">
              <a:off x="5972175" y="3757613"/>
              <a:ext cx="7143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102"/>
            <p:cNvSpPr>
              <a:spLocks noChangeShapeType="1"/>
            </p:cNvSpPr>
            <p:nvPr/>
          </p:nvSpPr>
          <p:spPr bwMode="auto">
            <a:xfrm flipH="1">
              <a:off x="5864225" y="3757613"/>
              <a:ext cx="7143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103"/>
            <p:cNvSpPr>
              <a:spLocks noChangeShapeType="1"/>
            </p:cNvSpPr>
            <p:nvPr/>
          </p:nvSpPr>
          <p:spPr bwMode="auto">
            <a:xfrm flipH="1">
              <a:off x="5756275" y="3757613"/>
              <a:ext cx="73025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Line 104"/>
            <p:cNvSpPr>
              <a:spLocks noChangeShapeType="1"/>
            </p:cNvSpPr>
            <p:nvPr/>
          </p:nvSpPr>
          <p:spPr bwMode="auto">
            <a:xfrm flipH="1">
              <a:off x="5649913" y="3757613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105"/>
            <p:cNvSpPr>
              <a:spLocks noChangeShapeType="1"/>
            </p:cNvSpPr>
            <p:nvPr/>
          </p:nvSpPr>
          <p:spPr bwMode="auto">
            <a:xfrm flipH="1">
              <a:off x="5541963" y="3757613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106"/>
            <p:cNvSpPr>
              <a:spLocks noChangeShapeType="1"/>
            </p:cNvSpPr>
            <p:nvPr/>
          </p:nvSpPr>
          <p:spPr bwMode="auto">
            <a:xfrm flipH="1">
              <a:off x="5434013" y="3757613"/>
              <a:ext cx="7143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Line 107"/>
            <p:cNvSpPr>
              <a:spLocks noChangeShapeType="1"/>
            </p:cNvSpPr>
            <p:nvPr/>
          </p:nvSpPr>
          <p:spPr bwMode="auto">
            <a:xfrm flipH="1">
              <a:off x="5327650" y="3757613"/>
              <a:ext cx="7143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108"/>
            <p:cNvSpPr>
              <a:spLocks noChangeShapeType="1"/>
            </p:cNvSpPr>
            <p:nvPr/>
          </p:nvSpPr>
          <p:spPr bwMode="auto">
            <a:xfrm flipH="1">
              <a:off x="5278438" y="3757613"/>
              <a:ext cx="12700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09"/>
            <p:cNvSpPr>
              <a:spLocks/>
            </p:cNvSpPr>
            <p:nvPr/>
          </p:nvSpPr>
          <p:spPr bwMode="auto">
            <a:xfrm>
              <a:off x="5251450" y="855663"/>
              <a:ext cx="61913" cy="63500"/>
            </a:xfrm>
            <a:custGeom>
              <a:avLst/>
              <a:gdLst>
                <a:gd name="T0" fmla="*/ 19 w 39"/>
                <a:gd name="T1" fmla="*/ 40 h 40"/>
                <a:gd name="T2" fmla="*/ 19 w 39"/>
                <a:gd name="T3" fmla="*/ 40 h 40"/>
                <a:gd name="T4" fmla="*/ 28 w 39"/>
                <a:gd name="T5" fmla="*/ 40 h 40"/>
                <a:gd name="T6" fmla="*/ 34 w 39"/>
                <a:gd name="T7" fmla="*/ 34 h 40"/>
                <a:gd name="T8" fmla="*/ 39 w 39"/>
                <a:gd name="T9" fmla="*/ 28 h 40"/>
                <a:gd name="T10" fmla="*/ 39 w 39"/>
                <a:gd name="T11" fmla="*/ 20 h 40"/>
                <a:gd name="T12" fmla="*/ 39 w 39"/>
                <a:gd name="T13" fmla="*/ 20 h 40"/>
                <a:gd name="T14" fmla="*/ 39 w 39"/>
                <a:gd name="T15" fmla="*/ 14 h 40"/>
                <a:gd name="T16" fmla="*/ 34 w 39"/>
                <a:gd name="T17" fmla="*/ 6 h 40"/>
                <a:gd name="T18" fmla="*/ 28 w 39"/>
                <a:gd name="T19" fmla="*/ 3 h 40"/>
                <a:gd name="T20" fmla="*/ 19 w 39"/>
                <a:gd name="T21" fmla="*/ 0 h 40"/>
                <a:gd name="T22" fmla="*/ 19 w 39"/>
                <a:gd name="T23" fmla="*/ 0 h 40"/>
                <a:gd name="T24" fmla="*/ 14 w 39"/>
                <a:gd name="T25" fmla="*/ 3 h 40"/>
                <a:gd name="T26" fmla="*/ 5 w 39"/>
                <a:gd name="T27" fmla="*/ 6 h 40"/>
                <a:gd name="T28" fmla="*/ 2 w 39"/>
                <a:gd name="T29" fmla="*/ 14 h 40"/>
                <a:gd name="T30" fmla="*/ 0 w 39"/>
                <a:gd name="T31" fmla="*/ 20 h 40"/>
                <a:gd name="T32" fmla="*/ 0 w 39"/>
                <a:gd name="T33" fmla="*/ 20 h 40"/>
                <a:gd name="T34" fmla="*/ 2 w 39"/>
                <a:gd name="T35" fmla="*/ 28 h 40"/>
                <a:gd name="T36" fmla="*/ 5 w 39"/>
                <a:gd name="T37" fmla="*/ 34 h 40"/>
                <a:gd name="T38" fmla="*/ 14 w 39"/>
                <a:gd name="T39" fmla="*/ 40 h 40"/>
                <a:gd name="T40" fmla="*/ 19 w 39"/>
                <a:gd name="T41" fmla="*/ 40 h 40"/>
                <a:gd name="T42" fmla="*/ 19 w 39"/>
                <a:gd name="T4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19" y="40"/>
                  </a:lnTo>
                  <a:lnTo>
                    <a:pt x="28" y="40"/>
                  </a:lnTo>
                  <a:lnTo>
                    <a:pt x="34" y="34"/>
                  </a:lnTo>
                  <a:lnTo>
                    <a:pt x="39" y="28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9" y="14"/>
                  </a:lnTo>
                  <a:lnTo>
                    <a:pt x="34" y="6"/>
                  </a:lnTo>
                  <a:lnTo>
                    <a:pt x="28" y="3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5" y="6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5" y="34"/>
                  </a:lnTo>
                  <a:lnTo>
                    <a:pt x="14" y="40"/>
                  </a:lnTo>
                  <a:lnTo>
                    <a:pt x="19" y="40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Line 110"/>
            <p:cNvSpPr>
              <a:spLocks noChangeShapeType="1"/>
            </p:cNvSpPr>
            <p:nvPr/>
          </p:nvSpPr>
          <p:spPr bwMode="auto">
            <a:xfrm>
              <a:off x="5281613" y="887413"/>
              <a:ext cx="1587" cy="15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111"/>
            <p:cNvSpPr>
              <a:spLocks noChangeShapeType="1"/>
            </p:cNvSpPr>
            <p:nvPr/>
          </p:nvSpPr>
          <p:spPr bwMode="auto">
            <a:xfrm>
              <a:off x="5281613" y="887413"/>
              <a:ext cx="1587" cy="158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12"/>
            <p:cNvSpPr>
              <a:spLocks/>
            </p:cNvSpPr>
            <p:nvPr/>
          </p:nvSpPr>
          <p:spPr bwMode="auto">
            <a:xfrm>
              <a:off x="5251450" y="1549400"/>
              <a:ext cx="61913" cy="63500"/>
            </a:xfrm>
            <a:custGeom>
              <a:avLst/>
              <a:gdLst>
                <a:gd name="T0" fmla="*/ 19 w 39"/>
                <a:gd name="T1" fmla="*/ 40 h 40"/>
                <a:gd name="T2" fmla="*/ 19 w 39"/>
                <a:gd name="T3" fmla="*/ 40 h 40"/>
                <a:gd name="T4" fmla="*/ 28 w 39"/>
                <a:gd name="T5" fmla="*/ 40 h 40"/>
                <a:gd name="T6" fmla="*/ 34 w 39"/>
                <a:gd name="T7" fmla="*/ 34 h 40"/>
                <a:gd name="T8" fmla="*/ 39 w 39"/>
                <a:gd name="T9" fmla="*/ 29 h 40"/>
                <a:gd name="T10" fmla="*/ 39 w 39"/>
                <a:gd name="T11" fmla="*/ 20 h 40"/>
                <a:gd name="T12" fmla="*/ 39 w 39"/>
                <a:gd name="T13" fmla="*/ 20 h 40"/>
                <a:gd name="T14" fmla="*/ 39 w 39"/>
                <a:gd name="T15" fmla="*/ 12 h 40"/>
                <a:gd name="T16" fmla="*/ 34 w 39"/>
                <a:gd name="T17" fmla="*/ 6 h 40"/>
                <a:gd name="T18" fmla="*/ 28 w 39"/>
                <a:gd name="T19" fmla="*/ 3 h 40"/>
                <a:gd name="T20" fmla="*/ 19 w 39"/>
                <a:gd name="T21" fmla="*/ 0 h 40"/>
                <a:gd name="T22" fmla="*/ 19 w 39"/>
                <a:gd name="T23" fmla="*/ 0 h 40"/>
                <a:gd name="T24" fmla="*/ 14 w 39"/>
                <a:gd name="T25" fmla="*/ 3 h 40"/>
                <a:gd name="T26" fmla="*/ 5 w 39"/>
                <a:gd name="T27" fmla="*/ 6 h 40"/>
                <a:gd name="T28" fmla="*/ 2 w 39"/>
                <a:gd name="T29" fmla="*/ 12 h 40"/>
                <a:gd name="T30" fmla="*/ 0 w 39"/>
                <a:gd name="T31" fmla="*/ 20 h 40"/>
                <a:gd name="T32" fmla="*/ 0 w 39"/>
                <a:gd name="T33" fmla="*/ 20 h 40"/>
                <a:gd name="T34" fmla="*/ 2 w 39"/>
                <a:gd name="T35" fmla="*/ 29 h 40"/>
                <a:gd name="T36" fmla="*/ 5 w 39"/>
                <a:gd name="T37" fmla="*/ 34 h 40"/>
                <a:gd name="T38" fmla="*/ 14 w 39"/>
                <a:gd name="T39" fmla="*/ 40 h 40"/>
                <a:gd name="T40" fmla="*/ 19 w 39"/>
                <a:gd name="T41" fmla="*/ 40 h 40"/>
                <a:gd name="T42" fmla="*/ 19 w 39"/>
                <a:gd name="T4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19" y="40"/>
                  </a:lnTo>
                  <a:lnTo>
                    <a:pt x="28" y="40"/>
                  </a:lnTo>
                  <a:lnTo>
                    <a:pt x="34" y="34"/>
                  </a:lnTo>
                  <a:lnTo>
                    <a:pt x="39" y="29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9" y="12"/>
                  </a:lnTo>
                  <a:lnTo>
                    <a:pt x="34" y="6"/>
                  </a:lnTo>
                  <a:lnTo>
                    <a:pt x="28" y="3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5" y="6"/>
                  </a:lnTo>
                  <a:lnTo>
                    <a:pt x="2" y="1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29"/>
                  </a:lnTo>
                  <a:lnTo>
                    <a:pt x="5" y="34"/>
                  </a:lnTo>
                  <a:lnTo>
                    <a:pt x="14" y="40"/>
                  </a:lnTo>
                  <a:lnTo>
                    <a:pt x="19" y="40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Line 113"/>
            <p:cNvSpPr>
              <a:spLocks noChangeShapeType="1"/>
            </p:cNvSpPr>
            <p:nvPr/>
          </p:nvSpPr>
          <p:spPr bwMode="auto">
            <a:xfrm>
              <a:off x="5281613" y="1581150"/>
              <a:ext cx="1587" cy="158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114"/>
            <p:cNvSpPr>
              <a:spLocks noChangeShapeType="1"/>
            </p:cNvSpPr>
            <p:nvPr/>
          </p:nvSpPr>
          <p:spPr bwMode="auto">
            <a:xfrm>
              <a:off x="5281613" y="1581150"/>
              <a:ext cx="1587" cy="1588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15"/>
            <p:cNvSpPr>
              <a:spLocks/>
            </p:cNvSpPr>
            <p:nvPr/>
          </p:nvSpPr>
          <p:spPr bwMode="auto">
            <a:xfrm>
              <a:off x="4614863" y="1249363"/>
              <a:ext cx="192087" cy="22225"/>
            </a:xfrm>
            <a:custGeom>
              <a:avLst/>
              <a:gdLst>
                <a:gd name="T0" fmla="*/ 121 w 121"/>
                <a:gd name="T1" fmla="*/ 14 h 14"/>
                <a:gd name="T2" fmla="*/ 121 w 121"/>
                <a:gd name="T3" fmla="*/ 14 h 14"/>
                <a:gd name="T4" fmla="*/ 110 w 121"/>
                <a:gd name="T5" fmla="*/ 9 h 14"/>
                <a:gd name="T6" fmla="*/ 96 w 121"/>
                <a:gd name="T7" fmla="*/ 3 h 14"/>
                <a:gd name="T8" fmla="*/ 79 w 121"/>
                <a:gd name="T9" fmla="*/ 0 h 14"/>
                <a:gd name="T10" fmla="*/ 62 w 121"/>
                <a:gd name="T11" fmla="*/ 0 h 14"/>
                <a:gd name="T12" fmla="*/ 62 w 121"/>
                <a:gd name="T13" fmla="*/ 0 h 14"/>
                <a:gd name="T14" fmla="*/ 45 w 121"/>
                <a:gd name="T15" fmla="*/ 0 h 14"/>
                <a:gd name="T16" fmla="*/ 28 w 121"/>
                <a:gd name="T17" fmla="*/ 3 h 14"/>
                <a:gd name="T18" fmla="*/ 14 w 121"/>
                <a:gd name="T19" fmla="*/ 9 h 14"/>
                <a:gd name="T20" fmla="*/ 0 w 121"/>
                <a:gd name="T2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1" h="14">
                  <a:moveTo>
                    <a:pt x="121" y="14"/>
                  </a:moveTo>
                  <a:lnTo>
                    <a:pt x="121" y="14"/>
                  </a:lnTo>
                  <a:lnTo>
                    <a:pt x="110" y="9"/>
                  </a:lnTo>
                  <a:lnTo>
                    <a:pt x="96" y="3"/>
                  </a:lnTo>
                  <a:lnTo>
                    <a:pt x="79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45" y="0"/>
                  </a:lnTo>
                  <a:lnTo>
                    <a:pt x="28" y="3"/>
                  </a:lnTo>
                  <a:lnTo>
                    <a:pt x="14" y="9"/>
                  </a:lnTo>
                  <a:lnTo>
                    <a:pt x="0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116"/>
            <p:cNvSpPr>
              <a:spLocks noChangeShapeType="1"/>
            </p:cNvSpPr>
            <p:nvPr/>
          </p:nvSpPr>
          <p:spPr bwMode="auto">
            <a:xfrm flipH="1">
              <a:off x="4614863" y="1200150"/>
              <a:ext cx="192087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17"/>
            <p:cNvSpPr>
              <a:spLocks/>
            </p:cNvSpPr>
            <p:nvPr/>
          </p:nvSpPr>
          <p:spPr bwMode="auto">
            <a:xfrm>
              <a:off x="4713288" y="887413"/>
              <a:ext cx="1143000" cy="693737"/>
            </a:xfrm>
            <a:custGeom>
              <a:avLst/>
              <a:gdLst>
                <a:gd name="T0" fmla="*/ 0 w 720"/>
                <a:gd name="T1" fmla="*/ 197 h 437"/>
                <a:gd name="T2" fmla="*/ 0 w 720"/>
                <a:gd name="T3" fmla="*/ 0 h 437"/>
                <a:gd name="T4" fmla="*/ 691 w 720"/>
                <a:gd name="T5" fmla="*/ 0 h 437"/>
                <a:gd name="T6" fmla="*/ 691 w 720"/>
                <a:gd name="T7" fmla="*/ 155 h 437"/>
                <a:gd name="T8" fmla="*/ 663 w 720"/>
                <a:gd name="T9" fmla="*/ 169 h 437"/>
                <a:gd name="T10" fmla="*/ 720 w 720"/>
                <a:gd name="T11" fmla="*/ 197 h 437"/>
                <a:gd name="T12" fmla="*/ 663 w 720"/>
                <a:gd name="T13" fmla="*/ 223 h 437"/>
                <a:gd name="T14" fmla="*/ 720 w 720"/>
                <a:gd name="T15" fmla="*/ 251 h 437"/>
                <a:gd name="T16" fmla="*/ 663 w 720"/>
                <a:gd name="T17" fmla="*/ 279 h 437"/>
                <a:gd name="T18" fmla="*/ 691 w 720"/>
                <a:gd name="T19" fmla="*/ 290 h 437"/>
                <a:gd name="T20" fmla="*/ 691 w 720"/>
                <a:gd name="T21" fmla="*/ 437 h 437"/>
                <a:gd name="T22" fmla="*/ 0 w 720"/>
                <a:gd name="T23" fmla="*/ 437 h 437"/>
                <a:gd name="T24" fmla="*/ 0 w 720"/>
                <a:gd name="T25" fmla="*/ 225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0" h="437">
                  <a:moveTo>
                    <a:pt x="0" y="197"/>
                  </a:moveTo>
                  <a:lnTo>
                    <a:pt x="0" y="0"/>
                  </a:lnTo>
                  <a:lnTo>
                    <a:pt x="691" y="0"/>
                  </a:lnTo>
                  <a:lnTo>
                    <a:pt x="691" y="155"/>
                  </a:lnTo>
                  <a:lnTo>
                    <a:pt x="663" y="169"/>
                  </a:lnTo>
                  <a:lnTo>
                    <a:pt x="720" y="197"/>
                  </a:lnTo>
                  <a:lnTo>
                    <a:pt x="663" y="223"/>
                  </a:lnTo>
                  <a:lnTo>
                    <a:pt x="720" y="251"/>
                  </a:lnTo>
                  <a:lnTo>
                    <a:pt x="663" y="279"/>
                  </a:lnTo>
                  <a:lnTo>
                    <a:pt x="691" y="290"/>
                  </a:lnTo>
                  <a:lnTo>
                    <a:pt x="691" y="437"/>
                  </a:lnTo>
                  <a:lnTo>
                    <a:pt x="0" y="437"/>
                  </a:lnTo>
                  <a:lnTo>
                    <a:pt x="0" y="22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18"/>
            <p:cNvSpPr>
              <a:spLocks/>
            </p:cNvSpPr>
            <p:nvPr/>
          </p:nvSpPr>
          <p:spPr bwMode="auto">
            <a:xfrm>
              <a:off x="5237163" y="3533775"/>
              <a:ext cx="90487" cy="1223963"/>
            </a:xfrm>
            <a:custGeom>
              <a:avLst/>
              <a:gdLst>
                <a:gd name="T0" fmla="*/ 28 w 57"/>
                <a:gd name="T1" fmla="*/ 0 h 771"/>
                <a:gd name="T2" fmla="*/ 28 w 57"/>
                <a:gd name="T3" fmla="*/ 333 h 771"/>
                <a:gd name="T4" fmla="*/ 0 w 57"/>
                <a:gd name="T5" fmla="*/ 347 h 771"/>
                <a:gd name="T6" fmla="*/ 57 w 57"/>
                <a:gd name="T7" fmla="*/ 376 h 771"/>
                <a:gd name="T8" fmla="*/ 0 w 57"/>
                <a:gd name="T9" fmla="*/ 401 h 771"/>
                <a:gd name="T10" fmla="*/ 57 w 57"/>
                <a:gd name="T11" fmla="*/ 429 h 771"/>
                <a:gd name="T12" fmla="*/ 0 w 57"/>
                <a:gd name="T13" fmla="*/ 457 h 771"/>
                <a:gd name="T14" fmla="*/ 28 w 57"/>
                <a:gd name="T15" fmla="*/ 469 h 771"/>
                <a:gd name="T16" fmla="*/ 28 w 57"/>
                <a:gd name="T17" fmla="*/ 771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771">
                  <a:moveTo>
                    <a:pt x="28" y="0"/>
                  </a:moveTo>
                  <a:lnTo>
                    <a:pt x="28" y="333"/>
                  </a:lnTo>
                  <a:lnTo>
                    <a:pt x="0" y="347"/>
                  </a:lnTo>
                  <a:lnTo>
                    <a:pt x="57" y="376"/>
                  </a:lnTo>
                  <a:lnTo>
                    <a:pt x="0" y="401"/>
                  </a:lnTo>
                  <a:lnTo>
                    <a:pt x="57" y="429"/>
                  </a:lnTo>
                  <a:lnTo>
                    <a:pt x="0" y="457"/>
                  </a:lnTo>
                  <a:lnTo>
                    <a:pt x="28" y="469"/>
                  </a:lnTo>
                  <a:lnTo>
                    <a:pt x="28" y="77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Line 119"/>
            <p:cNvSpPr>
              <a:spLocks noChangeShapeType="1"/>
            </p:cNvSpPr>
            <p:nvPr/>
          </p:nvSpPr>
          <p:spPr bwMode="auto">
            <a:xfrm>
              <a:off x="5281613" y="604838"/>
              <a:ext cx="1587" cy="2825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Line 120"/>
            <p:cNvSpPr>
              <a:spLocks noChangeShapeType="1"/>
            </p:cNvSpPr>
            <p:nvPr/>
          </p:nvSpPr>
          <p:spPr bwMode="auto">
            <a:xfrm>
              <a:off x="5281613" y="268288"/>
              <a:ext cx="1587" cy="269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Line 121"/>
            <p:cNvSpPr>
              <a:spLocks noChangeShapeType="1"/>
            </p:cNvSpPr>
            <p:nvPr/>
          </p:nvSpPr>
          <p:spPr bwMode="auto">
            <a:xfrm>
              <a:off x="5281613" y="2840038"/>
              <a:ext cx="1587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22"/>
            <p:cNvSpPr>
              <a:spLocks/>
            </p:cNvSpPr>
            <p:nvPr/>
          </p:nvSpPr>
          <p:spPr bwMode="auto">
            <a:xfrm>
              <a:off x="1993900" y="2500313"/>
              <a:ext cx="2433638" cy="39687"/>
            </a:xfrm>
            <a:custGeom>
              <a:avLst/>
              <a:gdLst>
                <a:gd name="T0" fmla="*/ 12 w 1533"/>
                <a:gd name="T1" fmla="*/ 11 h 25"/>
                <a:gd name="T2" fmla="*/ 46 w 1533"/>
                <a:gd name="T3" fmla="*/ 14 h 25"/>
                <a:gd name="T4" fmla="*/ 96 w 1533"/>
                <a:gd name="T5" fmla="*/ 11 h 25"/>
                <a:gd name="T6" fmla="*/ 139 w 1533"/>
                <a:gd name="T7" fmla="*/ 2 h 25"/>
                <a:gd name="T8" fmla="*/ 192 w 1533"/>
                <a:gd name="T9" fmla="*/ 2 h 25"/>
                <a:gd name="T10" fmla="*/ 229 w 1533"/>
                <a:gd name="T11" fmla="*/ 11 h 25"/>
                <a:gd name="T12" fmla="*/ 288 w 1533"/>
                <a:gd name="T13" fmla="*/ 16 h 25"/>
                <a:gd name="T14" fmla="*/ 336 w 1533"/>
                <a:gd name="T15" fmla="*/ 8 h 25"/>
                <a:gd name="T16" fmla="*/ 384 w 1533"/>
                <a:gd name="T17" fmla="*/ 0 h 25"/>
                <a:gd name="T18" fmla="*/ 443 w 1533"/>
                <a:gd name="T19" fmla="*/ 11 h 25"/>
                <a:gd name="T20" fmla="*/ 477 w 1533"/>
                <a:gd name="T21" fmla="*/ 16 h 25"/>
                <a:gd name="T22" fmla="*/ 528 w 1533"/>
                <a:gd name="T23" fmla="*/ 14 h 25"/>
                <a:gd name="T24" fmla="*/ 570 w 1533"/>
                <a:gd name="T25" fmla="*/ 5 h 25"/>
                <a:gd name="T26" fmla="*/ 621 w 1533"/>
                <a:gd name="T27" fmla="*/ 5 h 25"/>
                <a:gd name="T28" fmla="*/ 655 w 1533"/>
                <a:gd name="T29" fmla="*/ 11 h 25"/>
                <a:gd name="T30" fmla="*/ 714 w 1533"/>
                <a:gd name="T31" fmla="*/ 19 h 25"/>
                <a:gd name="T32" fmla="*/ 757 w 1533"/>
                <a:gd name="T33" fmla="*/ 14 h 25"/>
                <a:gd name="T34" fmla="*/ 805 w 1533"/>
                <a:gd name="T35" fmla="*/ 8 h 25"/>
                <a:gd name="T36" fmla="*/ 872 w 1533"/>
                <a:gd name="T37" fmla="*/ 19 h 25"/>
                <a:gd name="T38" fmla="*/ 889 w 1533"/>
                <a:gd name="T39" fmla="*/ 22 h 25"/>
                <a:gd name="T40" fmla="*/ 937 w 1533"/>
                <a:gd name="T41" fmla="*/ 25 h 25"/>
                <a:gd name="T42" fmla="*/ 988 w 1533"/>
                <a:gd name="T43" fmla="*/ 14 h 25"/>
                <a:gd name="T44" fmla="*/ 1039 w 1533"/>
                <a:gd name="T45" fmla="*/ 2 h 25"/>
                <a:gd name="T46" fmla="*/ 1081 w 1533"/>
                <a:gd name="T47" fmla="*/ 8 h 25"/>
                <a:gd name="T48" fmla="*/ 1095 w 1533"/>
                <a:gd name="T49" fmla="*/ 11 h 25"/>
                <a:gd name="T50" fmla="*/ 1149 w 1533"/>
                <a:gd name="T51" fmla="*/ 19 h 25"/>
                <a:gd name="T52" fmla="*/ 1197 w 1533"/>
                <a:gd name="T53" fmla="*/ 11 h 25"/>
                <a:gd name="T54" fmla="*/ 1250 w 1533"/>
                <a:gd name="T55" fmla="*/ 5 h 25"/>
                <a:gd name="T56" fmla="*/ 1321 w 1533"/>
                <a:gd name="T57" fmla="*/ 16 h 25"/>
                <a:gd name="T58" fmla="*/ 1352 w 1533"/>
                <a:gd name="T59" fmla="*/ 22 h 25"/>
                <a:gd name="T60" fmla="*/ 1400 w 1533"/>
                <a:gd name="T61" fmla="*/ 16 h 25"/>
                <a:gd name="T62" fmla="*/ 1439 w 1533"/>
                <a:gd name="T63" fmla="*/ 2 h 25"/>
                <a:gd name="T64" fmla="*/ 1493 w 1533"/>
                <a:gd name="T65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33" h="25">
                  <a:moveTo>
                    <a:pt x="0" y="8"/>
                  </a:moveTo>
                  <a:lnTo>
                    <a:pt x="12" y="11"/>
                  </a:lnTo>
                  <a:lnTo>
                    <a:pt x="12" y="11"/>
                  </a:lnTo>
                  <a:lnTo>
                    <a:pt x="46" y="14"/>
                  </a:lnTo>
                  <a:lnTo>
                    <a:pt x="74" y="14"/>
                  </a:lnTo>
                  <a:lnTo>
                    <a:pt x="96" y="11"/>
                  </a:lnTo>
                  <a:lnTo>
                    <a:pt x="116" y="5"/>
                  </a:lnTo>
                  <a:lnTo>
                    <a:pt x="139" y="2"/>
                  </a:lnTo>
                  <a:lnTo>
                    <a:pt x="161" y="0"/>
                  </a:lnTo>
                  <a:lnTo>
                    <a:pt x="192" y="2"/>
                  </a:lnTo>
                  <a:lnTo>
                    <a:pt x="229" y="11"/>
                  </a:lnTo>
                  <a:lnTo>
                    <a:pt x="229" y="11"/>
                  </a:lnTo>
                  <a:lnTo>
                    <a:pt x="260" y="16"/>
                  </a:lnTo>
                  <a:lnTo>
                    <a:pt x="288" y="16"/>
                  </a:lnTo>
                  <a:lnTo>
                    <a:pt x="314" y="14"/>
                  </a:lnTo>
                  <a:lnTo>
                    <a:pt x="336" y="8"/>
                  </a:lnTo>
                  <a:lnTo>
                    <a:pt x="362" y="2"/>
                  </a:lnTo>
                  <a:lnTo>
                    <a:pt x="384" y="0"/>
                  </a:lnTo>
                  <a:lnTo>
                    <a:pt x="412" y="2"/>
                  </a:lnTo>
                  <a:lnTo>
                    <a:pt x="443" y="11"/>
                  </a:lnTo>
                  <a:lnTo>
                    <a:pt x="443" y="11"/>
                  </a:lnTo>
                  <a:lnTo>
                    <a:pt x="477" y="16"/>
                  </a:lnTo>
                  <a:lnTo>
                    <a:pt x="503" y="16"/>
                  </a:lnTo>
                  <a:lnTo>
                    <a:pt x="528" y="14"/>
                  </a:lnTo>
                  <a:lnTo>
                    <a:pt x="548" y="11"/>
                  </a:lnTo>
                  <a:lnTo>
                    <a:pt x="570" y="5"/>
                  </a:lnTo>
                  <a:lnTo>
                    <a:pt x="596" y="2"/>
                  </a:lnTo>
                  <a:lnTo>
                    <a:pt x="621" y="5"/>
                  </a:lnTo>
                  <a:lnTo>
                    <a:pt x="655" y="11"/>
                  </a:lnTo>
                  <a:lnTo>
                    <a:pt x="655" y="11"/>
                  </a:lnTo>
                  <a:lnTo>
                    <a:pt x="689" y="19"/>
                  </a:lnTo>
                  <a:lnTo>
                    <a:pt x="714" y="19"/>
                  </a:lnTo>
                  <a:lnTo>
                    <a:pt x="737" y="16"/>
                  </a:lnTo>
                  <a:lnTo>
                    <a:pt x="757" y="14"/>
                  </a:lnTo>
                  <a:lnTo>
                    <a:pt x="779" y="8"/>
                  </a:lnTo>
                  <a:lnTo>
                    <a:pt x="805" y="8"/>
                  </a:lnTo>
                  <a:lnTo>
                    <a:pt x="836" y="11"/>
                  </a:lnTo>
                  <a:lnTo>
                    <a:pt x="872" y="19"/>
                  </a:lnTo>
                  <a:lnTo>
                    <a:pt x="872" y="19"/>
                  </a:lnTo>
                  <a:lnTo>
                    <a:pt x="889" y="22"/>
                  </a:lnTo>
                  <a:lnTo>
                    <a:pt x="906" y="25"/>
                  </a:lnTo>
                  <a:lnTo>
                    <a:pt x="937" y="25"/>
                  </a:lnTo>
                  <a:lnTo>
                    <a:pt x="963" y="19"/>
                  </a:lnTo>
                  <a:lnTo>
                    <a:pt x="988" y="14"/>
                  </a:lnTo>
                  <a:lnTo>
                    <a:pt x="1013" y="8"/>
                  </a:lnTo>
                  <a:lnTo>
                    <a:pt x="1039" y="2"/>
                  </a:lnTo>
                  <a:lnTo>
                    <a:pt x="1064" y="5"/>
                  </a:lnTo>
                  <a:lnTo>
                    <a:pt x="1081" y="8"/>
                  </a:lnTo>
                  <a:lnTo>
                    <a:pt x="1095" y="11"/>
                  </a:lnTo>
                  <a:lnTo>
                    <a:pt x="1095" y="11"/>
                  </a:lnTo>
                  <a:lnTo>
                    <a:pt x="1123" y="19"/>
                  </a:lnTo>
                  <a:lnTo>
                    <a:pt x="1149" y="19"/>
                  </a:lnTo>
                  <a:lnTo>
                    <a:pt x="1174" y="16"/>
                  </a:lnTo>
                  <a:lnTo>
                    <a:pt x="1197" y="11"/>
                  </a:lnTo>
                  <a:lnTo>
                    <a:pt x="1222" y="5"/>
                  </a:lnTo>
                  <a:lnTo>
                    <a:pt x="1250" y="5"/>
                  </a:lnTo>
                  <a:lnTo>
                    <a:pt x="1281" y="5"/>
                  </a:lnTo>
                  <a:lnTo>
                    <a:pt x="1321" y="16"/>
                  </a:lnTo>
                  <a:lnTo>
                    <a:pt x="1321" y="16"/>
                  </a:lnTo>
                  <a:lnTo>
                    <a:pt x="1352" y="22"/>
                  </a:lnTo>
                  <a:lnTo>
                    <a:pt x="1380" y="22"/>
                  </a:lnTo>
                  <a:lnTo>
                    <a:pt x="1400" y="16"/>
                  </a:lnTo>
                  <a:lnTo>
                    <a:pt x="1420" y="11"/>
                  </a:lnTo>
                  <a:lnTo>
                    <a:pt x="1439" y="2"/>
                  </a:lnTo>
                  <a:lnTo>
                    <a:pt x="1465" y="0"/>
                  </a:lnTo>
                  <a:lnTo>
                    <a:pt x="1493" y="2"/>
                  </a:lnTo>
                  <a:lnTo>
                    <a:pt x="1533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23"/>
            <p:cNvSpPr>
              <a:spLocks/>
            </p:cNvSpPr>
            <p:nvPr/>
          </p:nvSpPr>
          <p:spPr bwMode="auto">
            <a:xfrm>
              <a:off x="2025650" y="3314700"/>
              <a:ext cx="2293938" cy="403225"/>
            </a:xfrm>
            <a:custGeom>
              <a:avLst/>
              <a:gdLst>
                <a:gd name="T0" fmla="*/ 1445 w 1445"/>
                <a:gd name="T1" fmla="*/ 130 h 254"/>
                <a:gd name="T2" fmla="*/ 1402 w 1445"/>
                <a:gd name="T3" fmla="*/ 183 h 254"/>
                <a:gd name="T4" fmla="*/ 1366 w 1445"/>
                <a:gd name="T5" fmla="*/ 220 h 254"/>
                <a:gd name="T6" fmla="*/ 1335 w 1445"/>
                <a:gd name="T7" fmla="*/ 237 h 254"/>
                <a:gd name="T8" fmla="*/ 1307 w 1445"/>
                <a:gd name="T9" fmla="*/ 237 h 254"/>
                <a:gd name="T10" fmla="*/ 1281 w 1445"/>
                <a:gd name="T11" fmla="*/ 229 h 254"/>
                <a:gd name="T12" fmla="*/ 1256 w 1445"/>
                <a:gd name="T13" fmla="*/ 209 h 254"/>
                <a:gd name="T14" fmla="*/ 1211 w 1445"/>
                <a:gd name="T15" fmla="*/ 152 h 254"/>
                <a:gd name="T16" fmla="*/ 1197 w 1445"/>
                <a:gd name="T17" fmla="*/ 127 h 254"/>
                <a:gd name="T18" fmla="*/ 1165 w 1445"/>
                <a:gd name="T19" fmla="*/ 85 h 254"/>
                <a:gd name="T20" fmla="*/ 1140 w 1445"/>
                <a:gd name="T21" fmla="*/ 68 h 254"/>
                <a:gd name="T22" fmla="*/ 1126 w 1445"/>
                <a:gd name="T23" fmla="*/ 68 h 254"/>
                <a:gd name="T24" fmla="*/ 1109 w 1445"/>
                <a:gd name="T25" fmla="*/ 73 h 254"/>
                <a:gd name="T26" fmla="*/ 1084 w 1445"/>
                <a:gd name="T27" fmla="*/ 102 h 254"/>
                <a:gd name="T28" fmla="*/ 1050 w 1445"/>
                <a:gd name="T29" fmla="*/ 150 h 254"/>
                <a:gd name="T30" fmla="*/ 1027 w 1445"/>
                <a:gd name="T31" fmla="*/ 178 h 254"/>
                <a:gd name="T32" fmla="*/ 1010 w 1445"/>
                <a:gd name="T33" fmla="*/ 186 h 254"/>
                <a:gd name="T34" fmla="*/ 993 w 1445"/>
                <a:gd name="T35" fmla="*/ 164 h 254"/>
                <a:gd name="T36" fmla="*/ 988 w 1445"/>
                <a:gd name="T37" fmla="*/ 155 h 254"/>
                <a:gd name="T38" fmla="*/ 974 w 1445"/>
                <a:gd name="T39" fmla="*/ 144 h 254"/>
                <a:gd name="T40" fmla="*/ 960 w 1445"/>
                <a:gd name="T41" fmla="*/ 150 h 254"/>
                <a:gd name="T42" fmla="*/ 937 w 1445"/>
                <a:gd name="T43" fmla="*/ 178 h 254"/>
                <a:gd name="T44" fmla="*/ 926 w 1445"/>
                <a:gd name="T45" fmla="*/ 203 h 254"/>
                <a:gd name="T46" fmla="*/ 903 w 1445"/>
                <a:gd name="T47" fmla="*/ 240 h 254"/>
                <a:gd name="T48" fmla="*/ 889 w 1445"/>
                <a:gd name="T49" fmla="*/ 251 h 254"/>
                <a:gd name="T50" fmla="*/ 872 w 1445"/>
                <a:gd name="T51" fmla="*/ 251 h 254"/>
                <a:gd name="T52" fmla="*/ 852 w 1445"/>
                <a:gd name="T53" fmla="*/ 243 h 254"/>
                <a:gd name="T54" fmla="*/ 824 w 1445"/>
                <a:gd name="T55" fmla="*/ 212 h 254"/>
                <a:gd name="T56" fmla="*/ 773 w 1445"/>
                <a:gd name="T57" fmla="*/ 130 h 254"/>
                <a:gd name="T58" fmla="*/ 762 w 1445"/>
                <a:gd name="T59" fmla="*/ 107 h 254"/>
                <a:gd name="T60" fmla="*/ 734 w 1445"/>
                <a:gd name="T61" fmla="*/ 68 h 254"/>
                <a:gd name="T62" fmla="*/ 706 w 1445"/>
                <a:gd name="T63" fmla="*/ 42 h 254"/>
                <a:gd name="T64" fmla="*/ 680 w 1445"/>
                <a:gd name="T65" fmla="*/ 28 h 254"/>
                <a:gd name="T66" fmla="*/ 652 w 1445"/>
                <a:gd name="T67" fmla="*/ 28 h 254"/>
                <a:gd name="T68" fmla="*/ 624 w 1445"/>
                <a:gd name="T69" fmla="*/ 42 h 254"/>
                <a:gd name="T70" fmla="*/ 598 w 1445"/>
                <a:gd name="T71" fmla="*/ 68 h 254"/>
                <a:gd name="T72" fmla="*/ 559 w 1445"/>
                <a:gd name="T73" fmla="*/ 127 h 254"/>
                <a:gd name="T74" fmla="*/ 531 w 1445"/>
                <a:gd name="T75" fmla="*/ 175 h 254"/>
                <a:gd name="T76" fmla="*/ 491 w 1445"/>
                <a:gd name="T77" fmla="*/ 220 h 254"/>
                <a:gd name="T78" fmla="*/ 469 w 1445"/>
                <a:gd name="T79" fmla="*/ 234 h 254"/>
                <a:gd name="T80" fmla="*/ 443 w 1445"/>
                <a:gd name="T81" fmla="*/ 234 h 254"/>
                <a:gd name="T82" fmla="*/ 421 w 1445"/>
                <a:gd name="T83" fmla="*/ 220 h 254"/>
                <a:gd name="T84" fmla="*/ 398 w 1445"/>
                <a:gd name="T85" fmla="*/ 192 h 254"/>
                <a:gd name="T86" fmla="*/ 361 w 1445"/>
                <a:gd name="T87" fmla="*/ 124 h 254"/>
                <a:gd name="T88" fmla="*/ 330 w 1445"/>
                <a:gd name="T89" fmla="*/ 71 h 254"/>
                <a:gd name="T90" fmla="*/ 294 w 1445"/>
                <a:gd name="T91" fmla="*/ 20 h 254"/>
                <a:gd name="T92" fmla="*/ 271 w 1445"/>
                <a:gd name="T93" fmla="*/ 3 h 254"/>
                <a:gd name="T94" fmla="*/ 251 w 1445"/>
                <a:gd name="T95" fmla="*/ 0 h 254"/>
                <a:gd name="T96" fmla="*/ 229 w 1445"/>
                <a:gd name="T97" fmla="*/ 9 h 254"/>
                <a:gd name="T98" fmla="*/ 195 w 1445"/>
                <a:gd name="T99" fmla="*/ 37 h 254"/>
                <a:gd name="T100" fmla="*/ 170 w 1445"/>
                <a:gd name="T101" fmla="*/ 68 h 254"/>
                <a:gd name="T102" fmla="*/ 136 w 1445"/>
                <a:gd name="T103" fmla="*/ 104 h 254"/>
                <a:gd name="T104" fmla="*/ 91 w 1445"/>
                <a:gd name="T105" fmla="*/ 130 h 254"/>
                <a:gd name="T106" fmla="*/ 54 w 1445"/>
                <a:gd name="T107" fmla="*/ 135 h 254"/>
                <a:gd name="T108" fmla="*/ 31 w 1445"/>
                <a:gd name="T109" fmla="*/ 133 h 254"/>
                <a:gd name="T110" fmla="*/ 9 w 1445"/>
                <a:gd name="T111" fmla="*/ 11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45" h="254">
                  <a:moveTo>
                    <a:pt x="1445" y="130"/>
                  </a:moveTo>
                  <a:lnTo>
                    <a:pt x="1445" y="130"/>
                  </a:lnTo>
                  <a:lnTo>
                    <a:pt x="1422" y="161"/>
                  </a:lnTo>
                  <a:lnTo>
                    <a:pt x="1402" y="183"/>
                  </a:lnTo>
                  <a:lnTo>
                    <a:pt x="1386" y="203"/>
                  </a:lnTo>
                  <a:lnTo>
                    <a:pt x="1366" y="220"/>
                  </a:lnTo>
                  <a:lnTo>
                    <a:pt x="1349" y="229"/>
                  </a:lnTo>
                  <a:lnTo>
                    <a:pt x="1335" y="237"/>
                  </a:lnTo>
                  <a:lnTo>
                    <a:pt x="1321" y="240"/>
                  </a:lnTo>
                  <a:lnTo>
                    <a:pt x="1307" y="237"/>
                  </a:lnTo>
                  <a:lnTo>
                    <a:pt x="1292" y="234"/>
                  </a:lnTo>
                  <a:lnTo>
                    <a:pt x="1281" y="229"/>
                  </a:lnTo>
                  <a:lnTo>
                    <a:pt x="1267" y="220"/>
                  </a:lnTo>
                  <a:lnTo>
                    <a:pt x="1256" y="209"/>
                  </a:lnTo>
                  <a:lnTo>
                    <a:pt x="1233" y="183"/>
                  </a:lnTo>
                  <a:lnTo>
                    <a:pt x="1211" y="152"/>
                  </a:lnTo>
                  <a:lnTo>
                    <a:pt x="1211" y="152"/>
                  </a:lnTo>
                  <a:lnTo>
                    <a:pt x="1197" y="127"/>
                  </a:lnTo>
                  <a:lnTo>
                    <a:pt x="1180" y="104"/>
                  </a:lnTo>
                  <a:lnTo>
                    <a:pt x="1165" y="85"/>
                  </a:lnTo>
                  <a:lnTo>
                    <a:pt x="1149" y="73"/>
                  </a:lnTo>
                  <a:lnTo>
                    <a:pt x="1140" y="68"/>
                  </a:lnTo>
                  <a:lnTo>
                    <a:pt x="1134" y="68"/>
                  </a:lnTo>
                  <a:lnTo>
                    <a:pt x="1126" y="68"/>
                  </a:lnTo>
                  <a:lnTo>
                    <a:pt x="1118" y="68"/>
                  </a:lnTo>
                  <a:lnTo>
                    <a:pt x="1109" y="73"/>
                  </a:lnTo>
                  <a:lnTo>
                    <a:pt x="1101" y="79"/>
                  </a:lnTo>
                  <a:lnTo>
                    <a:pt x="1084" y="102"/>
                  </a:lnTo>
                  <a:lnTo>
                    <a:pt x="1084" y="102"/>
                  </a:lnTo>
                  <a:lnTo>
                    <a:pt x="1050" y="150"/>
                  </a:lnTo>
                  <a:lnTo>
                    <a:pt x="1039" y="167"/>
                  </a:lnTo>
                  <a:lnTo>
                    <a:pt x="1027" y="178"/>
                  </a:lnTo>
                  <a:lnTo>
                    <a:pt x="1019" y="186"/>
                  </a:lnTo>
                  <a:lnTo>
                    <a:pt x="1010" y="186"/>
                  </a:lnTo>
                  <a:lnTo>
                    <a:pt x="1002" y="178"/>
                  </a:lnTo>
                  <a:lnTo>
                    <a:pt x="993" y="164"/>
                  </a:lnTo>
                  <a:lnTo>
                    <a:pt x="993" y="164"/>
                  </a:lnTo>
                  <a:lnTo>
                    <a:pt x="988" y="155"/>
                  </a:lnTo>
                  <a:lnTo>
                    <a:pt x="982" y="150"/>
                  </a:lnTo>
                  <a:lnTo>
                    <a:pt x="974" y="144"/>
                  </a:lnTo>
                  <a:lnTo>
                    <a:pt x="968" y="144"/>
                  </a:lnTo>
                  <a:lnTo>
                    <a:pt x="960" y="150"/>
                  </a:lnTo>
                  <a:lnTo>
                    <a:pt x="948" y="161"/>
                  </a:lnTo>
                  <a:lnTo>
                    <a:pt x="937" y="178"/>
                  </a:lnTo>
                  <a:lnTo>
                    <a:pt x="926" y="203"/>
                  </a:lnTo>
                  <a:lnTo>
                    <a:pt x="926" y="203"/>
                  </a:lnTo>
                  <a:lnTo>
                    <a:pt x="912" y="229"/>
                  </a:lnTo>
                  <a:lnTo>
                    <a:pt x="903" y="240"/>
                  </a:lnTo>
                  <a:lnTo>
                    <a:pt x="895" y="246"/>
                  </a:lnTo>
                  <a:lnTo>
                    <a:pt x="889" y="251"/>
                  </a:lnTo>
                  <a:lnTo>
                    <a:pt x="881" y="254"/>
                  </a:lnTo>
                  <a:lnTo>
                    <a:pt x="872" y="251"/>
                  </a:lnTo>
                  <a:lnTo>
                    <a:pt x="864" y="248"/>
                  </a:lnTo>
                  <a:lnTo>
                    <a:pt x="852" y="243"/>
                  </a:lnTo>
                  <a:lnTo>
                    <a:pt x="844" y="234"/>
                  </a:lnTo>
                  <a:lnTo>
                    <a:pt x="824" y="212"/>
                  </a:lnTo>
                  <a:lnTo>
                    <a:pt x="799" y="175"/>
                  </a:lnTo>
                  <a:lnTo>
                    <a:pt x="773" y="130"/>
                  </a:lnTo>
                  <a:lnTo>
                    <a:pt x="773" y="130"/>
                  </a:lnTo>
                  <a:lnTo>
                    <a:pt x="762" y="107"/>
                  </a:lnTo>
                  <a:lnTo>
                    <a:pt x="748" y="85"/>
                  </a:lnTo>
                  <a:lnTo>
                    <a:pt x="734" y="68"/>
                  </a:lnTo>
                  <a:lnTo>
                    <a:pt x="720" y="54"/>
                  </a:lnTo>
                  <a:lnTo>
                    <a:pt x="706" y="42"/>
                  </a:lnTo>
                  <a:lnTo>
                    <a:pt x="691" y="34"/>
                  </a:lnTo>
                  <a:lnTo>
                    <a:pt x="680" y="28"/>
                  </a:lnTo>
                  <a:lnTo>
                    <a:pt x="666" y="28"/>
                  </a:lnTo>
                  <a:lnTo>
                    <a:pt x="652" y="28"/>
                  </a:lnTo>
                  <a:lnTo>
                    <a:pt x="638" y="34"/>
                  </a:lnTo>
                  <a:lnTo>
                    <a:pt x="624" y="42"/>
                  </a:lnTo>
                  <a:lnTo>
                    <a:pt x="612" y="54"/>
                  </a:lnTo>
                  <a:lnTo>
                    <a:pt x="598" y="68"/>
                  </a:lnTo>
                  <a:lnTo>
                    <a:pt x="584" y="85"/>
                  </a:lnTo>
                  <a:lnTo>
                    <a:pt x="559" y="127"/>
                  </a:lnTo>
                  <a:lnTo>
                    <a:pt x="559" y="127"/>
                  </a:lnTo>
                  <a:lnTo>
                    <a:pt x="531" y="175"/>
                  </a:lnTo>
                  <a:lnTo>
                    <a:pt x="502" y="209"/>
                  </a:lnTo>
                  <a:lnTo>
                    <a:pt x="491" y="220"/>
                  </a:lnTo>
                  <a:lnTo>
                    <a:pt x="480" y="229"/>
                  </a:lnTo>
                  <a:lnTo>
                    <a:pt x="469" y="234"/>
                  </a:lnTo>
                  <a:lnTo>
                    <a:pt x="457" y="237"/>
                  </a:lnTo>
                  <a:lnTo>
                    <a:pt x="443" y="234"/>
                  </a:lnTo>
                  <a:lnTo>
                    <a:pt x="432" y="229"/>
                  </a:lnTo>
                  <a:lnTo>
                    <a:pt x="421" y="220"/>
                  </a:lnTo>
                  <a:lnTo>
                    <a:pt x="409" y="209"/>
                  </a:lnTo>
                  <a:lnTo>
                    <a:pt x="398" y="192"/>
                  </a:lnTo>
                  <a:lnTo>
                    <a:pt x="387" y="172"/>
                  </a:lnTo>
                  <a:lnTo>
                    <a:pt x="361" y="124"/>
                  </a:lnTo>
                  <a:lnTo>
                    <a:pt x="361" y="124"/>
                  </a:lnTo>
                  <a:lnTo>
                    <a:pt x="330" y="71"/>
                  </a:lnTo>
                  <a:lnTo>
                    <a:pt x="305" y="34"/>
                  </a:lnTo>
                  <a:lnTo>
                    <a:pt x="294" y="20"/>
                  </a:lnTo>
                  <a:lnTo>
                    <a:pt x="282" y="11"/>
                  </a:lnTo>
                  <a:lnTo>
                    <a:pt x="271" y="3"/>
                  </a:lnTo>
                  <a:lnTo>
                    <a:pt x="263" y="0"/>
                  </a:lnTo>
                  <a:lnTo>
                    <a:pt x="251" y="0"/>
                  </a:lnTo>
                  <a:lnTo>
                    <a:pt x="240" y="3"/>
                  </a:lnTo>
                  <a:lnTo>
                    <a:pt x="229" y="9"/>
                  </a:lnTo>
                  <a:lnTo>
                    <a:pt x="217" y="14"/>
                  </a:lnTo>
                  <a:lnTo>
                    <a:pt x="195" y="37"/>
                  </a:lnTo>
                  <a:lnTo>
                    <a:pt x="170" y="68"/>
                  </a:lnTo>
                  <a:lnTo>
                    <a:pt x="170" y="68"/>
                  </a:lnTo>
                  <a:lnTo>
                    <a:pt x="153" y="88"/>
                  </a:lnTo>
                  <a:lnTo>
                    <a:pt x="136" y="104"/>
                  </a:lnTo>
                  <a:lnTo>
                    <a:pt x="113" y="121"/>
                  </a:lnTo>
                  <a:lnTo>
                    <a:pt x="91" y="130"/>
                  </a:lnTo>
                  <a:lnTo>
                    <a:pt x="68" y="135"/>
                  </a:lnTo>
                  <a:lnTo>
                    <a:pt x="54" y="135"/>
                  </a:lnTo>
                  <a:lnTo>
                    <a:pt x="43" y="135"/>
                  </a:lnTo>
                  <a:lnTo>
                    <a:pt x="31" y="133"/>
                  </a:lnTo>
                  <a:lnTo>
                    <a:pt x="20" y="127"/>
                  </a:lnTo>
                  <a:lnTo>
                    <a:pt x="9" y="119"/>
                  </a:lnTo>
                  <a:lnTo>
                    <a:pt x="0" y="107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Line 124"/>
            <p:cNvSpPr>
              <a:spLocks noChangeShapeType="1"/>
            </p:cNvSpPr>
            <p:nvPr/>
          </p:nvSpPr>
          <p:spPr bwMode="auto">
            <a:xfrm>
              <a:off x="5281613" y="2549525"/>
              <a:ext cx="1587" cy="2905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Line 125"/>
            <p:cNvSpPr>
              <a:spLocks noChangeShapeType="1"/>
            </p:cNvSpPr>
            <p:nvPr/>
          </p:nvSpPr>
          <p:spPr bwMode="auto">
            <a:xfrm flipH="1">
              <a:off x="5175250" y="2486025"/>
              <a:ext cx="214313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Line 126"/>
            <p:cNvSpPr>
              <a:spLocks noChangeShapeType="1"/>
            </p:cNvSpPr>
            <p:nvPr/>
          </p:nvSpPr>
          <p:spPr bwMode="auto">
            <a:xfrm flipH="1">
              <a:off x="5219700" y="2549525"/>
              <a:ext cx="12541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Line 127"/>
            <p:cNvSpPr>
              <a:spLocks noChangeShapeType="1"/>
            </p:cNvSpPr>
            <p:nvPr/>
          </p:nvSpPr>
          <p:spPr bwMode="auto">
            <a:xfrm>
              <a:off x="6786563" y="2549525"/>
              <a:ext cx="1587" cy="523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Line 128"/>
            <p:cNvSpPr>
              <a:spLocks noChangeShapeType="1"/>
            </p:cNvSpPr>
            <p:nvPr/>
          </p:nvSpPr>
          <p:spPr bwMode="auto">
            <a:xfrm>
              <a:off x="6786563" y="2638425"/>
              <a:ext cx="1587" cy="53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Line 129"/>
            <p:cNvSpPr>
              <a:spLocks noChangeShapeType="1"/>
            </p:cNvSpPr>
            <p:nvPr/>
          </p:nvSpPr>
          <p:spPr bwMode="auto">
            <a:xfrm>
              <a:off x="6786563" y="2727325"/>
              <a:ext cx="1587" cy="53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Line 130"/>
            <p:cNvSpPr>
              <a:spLocks noChangeShapeType="1"/>
            </p:cNvSpPr>
            <p:nvPr/>
          </p:nvSpPr>
          <p:spPr bwMode="auto">
            <a:xfrm>
              <a:off x="6786563" y="2817813"/>
              <a:ext cx="1587" cy="22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Line 131"/>
            <p:cNvSpPr>
              <a:spLocks noChangeShapeType="1"/>
            </p:cNvSpPr>
            <p:nvPr/>
          </p:nvSpPr>
          <p:spPr bwMode="auto">
            <a:xfrm flipH="1">
              <a:off x="6840538" y="2486025"/>
              <a:ext cx="53975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Line 132"/>
            <p:cNvSpPr>
              <a:spLocks noChangeShapeType="1"/>
            </p:cNvSpPr>
            <p:nvPr/>
          </p:nvSpPr>
          <p:spPr bwMode="auto">
            <a:xfrm flipH="1">
              <a:off x="6751638" y="2486025"/>
              <a:ext cx="53975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Line 133"/>
            <p:cNvSpPr>
              <a:spLocks noChangeShapeType="1"/>
            </p:cNvSpPr>
            <p:nvPr/>
          </p:nvSpPr>
          <p:spPr bwMode="auto">
            <a:xfrm flipH="1">
              <a:off x="6680200" y="2486025"/>
              <a:ext cx="34925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Line 134"/>
            <p:cNvSpPr>
              <a:spLocks noChangeShapeType="1"/>
            </p:cNvSpPr>
            <p:nvPr/>
          </p:nvSpPr>
          <p:spPr bwMode="auto">
            <a:xfrm flipH="1">
              <a:off x="6796088" y="2549525"/>
              <a:ext cx="5397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Line 135"/>
            <p:cNvSpPr>
              <a:spLocks noChangeShapeType="1"/>
            </p:cNvSpPr>
            <p:nvPr/>
          </p:nvSpPr>
          <p:spPr bwMode="auto">
            <a:xfrm flipH="1">
              <a:off x="6724650" y="2549525"/>
              <a:ext cx="34925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Line 136"/>
            <p:cNvSpPr>
              <a:spLocks noChangeShapeType="1"/>
            </p:cNvSpPr>
            <p:nvPr/>
          </p:nvSpPr>
          <p:spPr bwMode="auto">
            <a:xfrm flipH="1">
              <a:off x="5175250" y="538163"/>
              <a:ext cx="214313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Line 137"/>
            <p:cNvSpPr>
              <a:spLocks noChangeShapeType="1"/>
            </p:cNvSpPr>
            <p:nvPr/>
          </p:nvSpPr>
          <p:spPr bwMode="auto">
            <a:xfrm flipH="1">
              <a:off x="5224463" y="604838"/>
              <a:ext cx="120650" cy="158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38"/>
            <p:cNvSpPr>
              <a:spLocks/>
            </p:cNvSpPr>
            <p:nvPr/>
          </p:nvSpPr>
          <p:spPr bwMode="auto">
            <a:xfrm>
              <a:off x="4368800" y="1236663"/>
              <a:ext cx="66675" cy="71437"/>
            </a:xfrm>
            <a:custGeom>
              <a:avLst/>
              <a:gdLst>
                <a:gd name="T0" fmla="*/ 0 w 42"/>
                <a:gd name="T1" fmla="*/ 0 h 45"/>
                <a:gd name="T2" fmla="*/ 0 w 42"/>
                <a:gd name="T3" fmla="*/ 0 h 45"/>
                <a:gd name="T4" fmla="*/ 14 w 42"/>
                <a:gd name="T5" fmla="*/ 3 h 45"/>
                <a:gd name="T6" fmla="*/ 28 w 42"/>
                <a:gd name="T7" fmla="*/ 11 h 45"/>
                <a:gd name="T8" fmla="*/ 34 w 42"/>
                <a:gd name="T9" fmla="*/ 17 h 45"/>
                <a:gd name="T10" fmla="*/ 39 w 42"/>
                <a:gd name="T11" fmla="*/ 25 h 45"/>
                <a:gd name="T12" fmla="*/ 42 w 42"/>
                <a:gd name="T13" fmla="*/ 34 h 45"/>
                <a:gd name="T14" fmla="*/ 42 w 42"/>
                <a:gd name="T1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5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28" y="11"/>
                  </a:lnTo>
                  <a:lnTo>
                    <a:pt x="34" y="17"/>
                  </a:lnTo>
                  <a:lnTo>
                    <a:pt x="39" y="25"/>
                  </a:lnTo>
                  <a:lnTo>
                    <a:pt x="42" y="34"/>
                  </a:lnTo>
                  <a:lnTo>
                    <a:pt x="42" y="4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39"/>
            <p:cNvSpPr>
              <a:spLocks/>
            </p:cNvSpPr>
            <p:nvPr/>
          </p:nvSpPr>
          <p:spPr bwMode="auto">
            <a:xfrm>
              <a:off x="4435475" y="1308100"/>
              <a:ext cx="76200" cy="277813"/>
            </a:xfrm>
            <a:custGeom>
              <a:avLst/>
              <a:gdLst>
                <a:gd name="T0" fmla="*/ 48 w 48"/>
                <a:gd name="T1" fmla="*/ 175 h 175"/>
                <a:gd name="T2" fmla="*/ 48 w 48"/>
                <a:gd name="T3" fmla="*/ 175 h 175"/>
                <a:gd name="T4" fmla="*/ 31 w 48"/>
                <a:gd name="T5" fmla="*/ 175 h 175"/>
                <a:gd name="T6" fmla="*/ 20 w 48"/>
                <a:gd name="T7" fmla="*/ 169 h 175"/>
                <a:gd name="T8" fmla="*/ 11 w 48"/>
                <a:gd name="T9" fmla="*/ 164 h 175"/>
                <a:gd name="T10" fmla="*/ 9 w 48"/>
                <a:gd name="T11" fmla="*/ 158 h 175"/>
                <a:gd name="T12" fmla="*/ 3 w 48"/>
                <a:gd name="T13" fmla="*/ 152 h 175"/>
                <a:gd name="T14" fmla="*/ 3 w 48"/>
                <a:gd name="T15" fmla="*/ 144 h 175"/>
                <a:gd name="T16" fmla="*/ 0 w 48"/>
                <a:gd name="T17" fmla="*/ 130 h 175"/>
                <a:gd name="T18" fmla="*/ 0 w 48"/>
                <a:gd name="T19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175">
                  <a:moveTo>
                    <a:pt x="48" y="175"/>
                  </a:moveTo>
                  <a:lnTo>
                    <a:pt x="48" y="175"/>
                  </a:lnTo>
                  <a:lnTo>
                    <a:pt x="31" y="175"/>
                  </a:lnTo>
                  <a:lnTo>
                    <a:pt x="20" y="169"/>
                  </a:lnTo>
                  <a:lnTo>
                    <a:pt x="11" y="164"/>
                  </a:lnTo>
                  <a:lnTo>
                    <a:pt x="9" y="158"/>
                  </a:lnTo>
                  <a:lnTo>
                    <a:pt x="3" y="152"/>
                  </a:lnTo>
                  <a:lnTo>
                    <a:pt x="3" y="144"/>
                  </a:lnTo>
                  <a:lnTo>
                    <a:pt x="0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40"/>
            <p:cNvSpPr>
              <a:spLocks/>
            </p:cNvSpPr>
            <p:nvPr/>
          </p:nvSpPr>
          <p:spPr bwMode="auto">
            <a:xfrm>
              <a:off x="4368800" y="1160463"/>
              <a:ext cx="66675" cy="76200"/>
            </a:xfrm>
            <a:custGeom>
              <a:avLst/>
              <a:gdLst>
                <a:gd name="T0" fmla="*/ 0 w 42"/>
                <a:gd name="T1" fmla="*/ 48 h 48"/>
                <a:gd name="T2" fmla="*/ 0 w 42"/>
                <a:gd name="T3" fmla="*/ 48 h 48"/>
                <a:gd name="T4" fmla="*/ 14 w 42"/>
                <a:gd name="T5" fmla="*/ 45 h 48"/>
                <a:gd name="T6" fmla="*/ 28 w 42"/>
                <a:gd name="T7" fmla="*/ 37 h 48"/>
                <a:gd name="T8" fmla="*/ 34 w 42"/>
                <a:gd name="T9" fmla="*/ 28 h 48"/>
                <a:gd name="T10" fmla="*/ 39 w 42"/>
                <a:gd name="T11" fmla="*/ 22 h 48"/>
                <a:gd name="T12" fmla="*/ 42 w 42"/>
                <a:gd name="T13" fmla="*/ 11 h 48"/>
                <a:gd name="T14" fmla="*/ 42 w 42"/>
                <a:gd name="T1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8">
                  <a:moveTo>
                    <a:pt x="0" y="48"/>
                  </a:moveTo>
                  <a:lnTo>
                    <a:pt x="0" y="48"/>
                  </a:lnTo>
                  <a:lnTo>
                    <a:pt x="14" y="45"/>
                  </a:lnTo>
                  <a:lnTo>
                    <a:pt x="28" y="37"/>
                  </a:lnTo>
                  <a:lnTo>
                    <a:pt x="34" y="28"/>
                  </a:lnTo>
                  <a:lnTo>
                    <a:pt x="39" y="22"/>
                  </a:lnTo>
                  <a:lnTo>
                    <a:pt x="42" y="11"/>
                  </a:lnTo>
                  <a:lnTo>
                    <a:pt x="4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41"/>
            <p:cNvSpPr>
              <a:spLocks/>
            </p:cNvSpPr>
            <p:nvPr/>
          </p:nvSpPr>
          <p:spPr bwMode="auto">
            <a:xfrm>
              <a:off x="4435475" y="882650"/>
              <a:ext cx="76200" cy="277813"/>
            </a:xfrm>
            <a:custGeom>
              <a:avLst/>
              <a:gdLst>
                <a:gd name="T0" fmla="*/ 48 w 48"/>
                <a:gd name="T1" fmla="*/ 0 h 175"/>
                <a:gd name="T2" fmla="*/ 48 w 48"/>
                <a:gd name="T3" fmla="*/ 0 h 175"/>
                <a:gd name="T4" fmla="*/ 31 w 48"/>
                <a:gd name="T5" fmla="*/ 3 h 175"/>
                <a:gd name="T6" fmla="*/ 20 w 48"/>
                <a:gd name="T7" fmla="*/ 6 h 175"/>
                <a:gd name="T8" fmla="*/ 11 w 48"/>
                <a:gd name="T9" fmla="*/ 11 h 175"/>
                <a:gd name="T10" fmla="*/ 9 w 48"/>
                <a:gd name="T11" fmla="*/ 17 h 175"/>
                <a:gd name="T12" fmla="*/ 3 w 48"/>
                <a:gd name="T13" fmla="*/ 25 h 175"/>
                <a:gd name="T14" fmla="*/ 3 w 48"/>
                <a:gd name="T15" fmla="*/ 31 h 175"/>
                <a:gd name="T16" fmla="*/ 0 w 48"/>
                <a:gd name="T17" fmla="*/ 45 h 175"/>
                <a:gd name="T18" fmla="*/ 0 w 48"/>
                <a:gd name="T19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175">
                  <a:moveTo>
                    <a:pt x="48" y="0"/>
                  </a:moveTo>
                  <a:lnTo>
                    <a:pt x="48" y="0"/>
                  </a:lnTo>
                  <a:lnTo>
                    <a:pt x="31" y="3"/>
                  </a:lnTo>
                  <a:lnTo>
                    <a:pt x="20" y="6"/>
                  </a:lnTo>
                  <a:lnTo>
                    <a:pt x="11" y="11"/>
                  </a:lnTo>
                  <a:lnTo>
                    <a:pt x="9" y="17"/>
                  </a:lnTo>
                  <a:lnTo>
                    <a:pt x="3" y="25"/>
                  </a:lnTo>
                  <a:lnTo>
                    <a:pt x="3" y="31"/>
                  </a:lnTo>
                  <a:lnTo>
                    <a:pt x="0" y="45"/>
                  </a:lnTo>
                  <a:lnTo>
                    <a:pt x="0" y="17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42"/>
            <p:cNvSpPr>
              <a:spLocks/>
            </p:cNvSpPr>
            <p:nvPr/>
          </p:nvSpPr>
          <p:spPr bwMode="auto">
            <a:xfrm>
              <a:off x="6715125" y="2028825"/>
              <a:ext cx="71438" cy="71438"/>
            </a:xfrm>
            <a:custGeom>
              <a:avLst/>
              <a:gdLst>
                <a:gd name="T0" fmla="*/ 45 w 45"/>
                <a:gd name="T1" fmla="*/ 0 h 45"/>
                <a:gd name="T2" fmla="*/ 45 w 45"/>
                <a:gd name="T3" fmla="*/ 0 h 45"/>
                <a:gd name="T4" fmla="*/ 43 w 45"/>
                <a:gd name="T5" fmla="*/ 17 h 45"/>
                <a:gd name="T6" fmla="*/ 34 w 45"/>
                <a:gd name="T7" fmla="*/ 28 h 45"/>
                <a:gd name="T8" fmla="*/ 28 w 45"/>
                <a:gd name="T9" fmla="*/ 34 h 45"/>
                <a:gd name="T10" fmla="*/ 20 w 45"/>
                <a:gd name="T11" fmla="*/ 40 h 45"/>
                <a:gd name="T12" fmla="*/ 12 w 45"/>
                <a:gd name="T13" fmla="*/ 43 h 45"/>
                <a:gd name="T14" fmla="*/ 0 w 45"/>
                <a:gd name="T1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45">
                  <a:moveTo>
                    <a:pt x="45" y="0"/>
                  </a:moveTo>
                  <a:lnTo>
                    <a:pt x="45" y="0"/>
                  </a:lnTo>
                  <a:lnTo>
                    <a:pt x="43" y="17"/>
                  </a:lnTo>
                  <a:lnTo>
                    <a:pt x="34" y="28"/>
                  </a:lnTo>
                  <a:lnTo>
                    <a:pt x="28" y="34"/>
                  </a:lnTo>
                  <a:lnTo>
                    <a:pt x="20" y="40"/>
                  </a:lnTo>
                  <a:lnTo>
                    <a:pt x="12" y="43"/>
                  </a:lnTo>
                  <a:lnTo>
                    <a:pt x="0" y="4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43"/>
            <p:cNvSpPr>
              <a:spLocks/>
            </p:cNvSpPr>
            <p:nvPr/>
          </p:nvSpPr>
          <p:spPr bwMode="auto">
            <a:xfrm>
              <a:off x="6276975" y="2100263"/>
              <a:ext cx="438150" cy="73025"/>
            </a:xfrm>
            <a:custGeom>
              <a:avLst/>
              <a:gdLst>
                <a:gd name="T0" fmla="*/ 0 w 276"/>
                <a:gd name="T1" fmla="*/ 46 h 46"/>
                <a:gd name="T2" fmla="*/ 0 w 276"/>
                <a:gd name="T3" fmla="*/ 46 h 46"/>
                <a:gd name="T4" fmla="*/ 0 w 276"/>
                <a:gd name="T5" fmla="*/ 31 h 46"/>
                <a:gd name="T6" fmla="*/ 5 w 276"/>
                <a:gd name="T7" fmla="*/ 20 h 46"/>
                <a:gd name="T8" fmla="*/ 8 w 276"/>
                <a:gd name="T9" fmla="*/ 12 h 46"/>
                <a:gd name="T10" fmla="*/ 17 w 276"/>
                <a:gd name="T11" fmla="*/ 6 h 46"/>
                <a:gd name="T12" fmla="*/ 22 w 276"/>
                <a:gd name="T13" fmla="*/ 3 h 46"/>
                <a:gd name="T14" fmla="*/ 31 w 276"/>
                <a:gd name="T15" fmla="*/ 0 h 46"/>
                <a:gd name="T16" fmla="*/ 42 w 276"/>
                <a:gd name="T17" fmla="*/ 0 h 46"/>
                <a:gd name="T18" fmla="*/ 276 w 276"/>
                <a:gd name="T1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46">
                  <a:moveTo>
                    <a:pt x="0" y="46"/>
                  </a:moveTo>
                  <a:lnTo>
                    <a:pt x="0" y="46"/>
                  </a:lnTo>
                  <a:lnTo>
                    <a:pt x="0" y="31"/>
                  </a:lnTo>
                  <a:lnTo>
                    <a:pt x="5" y="20"/>
                  </a:lnTo>
                  <a:lnTo>
                    <a:pt x="8" y="12"/>
                  </a:lnTo>
                  <a:lnTo>
                    <a:pt x="17" y="6"/>
                  </a:lnTo>
                  <a:lnTo>
                    <a:pt x="22" y="3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27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44"/>
            <p:cNvSpPr>
              <a:spLocks/>
            </p:cNvSpPr>
            <p:nvPr/>
          </p:nvSpPr>
          <p:spPr bwMode="auto">
            <a:xfrm>
              <a:off x="6786563" y="2028825"/>
              <a:ext cx="76200" cy="71438"/>
            </a:xfrm>
            <a:custGeom>
              <a:avLst/>
              <a:gdLst>
                <a:gd name="T0" fmla="*/ 0 w 48"/>
                <a:gd name="T1" fmla="*/ 0 h 45"/>
                <a:gd name="T2" fmla="*/ 0 w 48"/>
                <a:gd name="T3" fmla="*/ 0 h 45"/>
                <a:gd name="T4" fmla="*/ 3 w 48"/>
                <a:gd name="T5" fmla="*/ 17 h 45"/>
                <a:gd name="T6" fmla="*/ 12 w 48"/>
                <a:gd name="T7" fmla="*/ 28 h 45"/>
                <a:gd name="T8" fmla="*/ 17 w 48"/>
                <a:gd name="T9" fmla="*/ 34 h 45"/>
                <a:gd name="T10" fmla="*/ 26 w 48"/>
                <a:gd name="T11" fmla="*/ 40 h 45"/>
                <a:gd name="T12" fmla="*/ 37 w 48"/>
                <a:gd name="T13" fmla="*/ 43 h 45"/>
                <a:gd name="T14" fmla="*/ 48 w 48"/>
                <a:gd name="T1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45">
                  <a:moveTo>
                    <a:pt x="0" y="0"/>
                  </a:moveTo>
                  <a:lnTo>
                    <a:pt x="0" y="0"/>
                  </a:lnTo>
                  <a:lnTo>
                    <a:pt x="3" y="17"/>
                  </a:lnTo>
                  <a:lnTo>
                    <a:pt x="12" y="28"/>
                  </a:lnTo>
                  <a:lnTo>
                    <a:pt x="17" y="34"/>
                  </a:lnTo>
                  <a:lnTo>
                    <a:pt x="26" y="40"/>
                  </a:lnTo>
                  <a:lnTo>
                    <a:pt x="37" y="43"/>
                  </a:lnTo>
                  <a:lnTo>
                    <a:pt x="48" y="4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45"/>
            <p:cNvSpPr>
              <a:spLocks/>
            </p:cNvSpPr>
            <p:nvPr/>
          </p:nvSpPr>
          <p:spPr bwMode="auto">
            <a:xfrm>
              <a:off x="6862763" y="2100263"/>
              <a:ext cx="439737" cy="73025"/>
            </a:xfrm>
            <a:custGeom>
              <a:avLst/>
              <a:gdLst>
                <a:gd name="T0" fmla="*/ 277 w 277"/>
                <a:gd name="T1" fmla="*/ 46 h 46"/>
                <a:gd name="T2" fmla="*/ 277 w 277"/>
                <a:gd name="T3" fmla="*/ 46 h 46"/>
                <a:gd name="T4" fmla="*/ 274 w 277"/>
                <a:gd name="T5" fmla="*/ 31 h 46"/>
                <a:gd name="T6" fmla="*/ 271 w 277"/>
                <a:gd name="T7" fmla="*/ 20 h 46"/>
                <a:gd name="T8" fmla="*/ 266 w 277"/>
                <a:gd name="T9" fmla="*/ 12 h 46"/>
                <a:gd name="T10" fmla="*/ 260 w 277"/>
                <a:gd name="T11" fmla="*/ 6 h 46"/>
                <a:gd name="T12" fmla="*/ 251 w 277"/>
                <a:gd name="T13" fmla="*/ 3 h 46"/>
                <a:gd name="T14" fmla="*/ 246 w 277"/>
                <a:gd name="T15" fmla="*/ 0 h 46"/>
                <a:gd name="T16" fmla="*/ 232 w 277"/>
                <a:gd name="T17" fmla="*/ 0 h 46"/>
                <a:gd name="T18" fmla="*/ 0 w 277"/>
                <a:gd name="T1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7" h="46">
                  <a:moveTo>
                    <a:pt x="277" y="46"/>
                  </a:moveTo>
                  <a:lnTo>
                    <a:pt x="277" y="46"/>
                  </a:lnTo>
                  <a:lnTo>
                    <a:pt x="274" y="31"/>
                  </a:lnTo>
                  <a:lnTo>
                    <a:pt x="271" y="20"/>
                  </a:lnTo>
                  <a:lnTo>
                    <a:pt x="266" y="12"/>
                  </a:lnTo>
                  <a:lnTo>
                    <a:pt x="260" y="6"/>
                  </a:lnTo>
                  <a:lnTo>
                    <a:pt x="251" y="3"/>
                  </a:lnTo>
                  <a:lnTo>
                    <a:pt x="246" y="0"/>
                  </a:lnTo>
                  <a:lnTo>
                    <a:pt x="232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46"/>
            <p:cNvSpPr>
              <a:spLocks/>
            </p:cNvSpPr>
            <p:nvPr/>
          </p:nvSpPr>
          <p:spPr bwMode="auto">
            <a:xfrm>
              <a:off x="4476750" y="3189288"/>
              <a:ext cx="66675" cy="71437"/>
            </a:xfrm>
            <a:custGeom>
              <a:avLst/>
              <a:gdLst>
                <a:gd name="T0" fmla="*/ 0 w 42"/>
                <a:gd name="T1" fmla="*/ 0 h 45"/>
                <a:gd name="T2" fmla="*/ 0 w 42"/>
                <a:gd name="T3" fmla="*/ 0 h 45"/>
                <a:gd name="T4" fmla="*/ 14 w 42"/>
                <a:gd name="T5" fmla="*/ 3 h 45"/>
                <a:gd name="T6" fmla="*/ 28 w 42"/>
                <a:gd name="T7" fmla="*/ 11 h 45"/>
                <a:gd name="T8" fmla="*/ 33 w 42"/>
                <a:gd name="T9" fmla="*/ 17 h 45"/>
                <a:gd name="T10" fmla="*/ 39 w 42"/>
                <a:gd name="T11" fmla="*/ 25 h 45"/>
                <a:gd name="T12" fmla="*/ 42 w 42"/>
                <a:gd name="T13" fmla="*/ 34 h 45"/>
                <a:gd name="T14" fmla="*/ 42 w 42"/>
                <a:gd name="T1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5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28" y="11"/>
                  </a:lnTo>
                  <a:lnTo>
                    <a:pt x="33" y="17"/>
                  </a:lnTo>
                  <a:lnTo>
                    <a:pt x="39" y="25"/>
                  </a:lnTo>
                  <a:lnTo>
                    <a:pt x="42" y="34"/>
                  </a:lnTo>
                  <a:lnTo>
                    <a:pt x="42" y="4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47"/>
            <p:cNvSpPr>
              <a:spLocks/>
            </p:cNvSpPr>
            <p:nvPr/>
          </p:nvSpPr>
          <p:spPr bwMode="auto">
            <a:xfrm>
              <a:off x="4543425" y="3260725"/>
              <a:ext cx="76200" cy="98425"/>
            </a:xfrm>
            <a:custGeom>
              <a:avLst/>
              <a:gdLst>
                <a:gd name="T0" fmla="*/ 48 w 48"/>
                <a:gd name="T1" fmla="*/ 62 h 62"/>
                <a:gd name="T2" fmla="*/ 48 w 48"/>
                <a:gd name="T3" fmla="*/ 62 h 62"/>
                <a:gd name="T4" fmla="*/ 31 w 48"/>
                <a:gd name="T5" fmla="*/ 62 h 62"/>
                <a:gd name="T6" fmla="*/ 20 w 48"/>
                <a:gd name="T7" fmla="*/ 57 h 62"/>
                <a:gd name="T8" fmla="*/ 11 w 48"/>
                <a:gd name="T9" fmla="*/ 51 h 62"/>
                <a:gd name="T10" fmla="*/ 8 w 48"/>
                <a:gd name="T11" fmla="*/ 45 h 62"/>
                <a:gd name="T12" fmla="*/ 3 w 48"/>
                <a:gd name="T13" fmla="*/ 40 h 62"/>
                <a:gd name="T14" fmla="*/ 3 w 48"/>
                <a:gd name="T15" fmla="*/ 31 h 62"/>
                <a:gd name="T16" fmla="*/ 0 w 48"/>
                <a:gd name="T17" fmla="*/ 17 h 62"/>
                <a:gd name="T18" fmla="*/ 0 w 48"/>
                <a:gd name="T1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62">
                  <a:moveTo>
                    <a:pt x="48" y="62"/>
                  </a:moveTo>
                  <a:lnTo>
                    <a:pt x="48" y="62"/>
                  </a:lnTo>
                  <a:lnTo>
                    <a:pt x="31" y="62"/>
                  </a:lnTo>
                  <a:lnTo>
                    <a:pt x="20" y="57"/>
                  </a:lnTo>
                  <a:lnTo>
                    <a:pt x="11" y="51"/>
                  </a:lnTo>
                  <a:lnTo>
                    <a:pt x="8" y="45"/>
                  </a:lnTo>
                  <a:lnTo>
                    <a:pt x="3" y="40"/>
                  </a:lnTo>
                  <a:lnTo>
                    <a:pt x="3" y="31"/>
                  </a:lnTo>
                  <a:lnTo>
                    <a:pt x="0" y="17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48"/>
            <p:cNvSpPr>
              <a:spLocks/>
            </p:cNvSpPr>
            <p:nvPr/>
          </p:nvSpPr>
          <p:spPr bwMode="auto">
            <a:xfrm>
              <a:off x="4476750" y="3113088"/>
              <a:ext cx="66675" cy="76200"/>
            </a:xfrm>
            <a:custGeom>
              <a:avLst/>
              <a:gdLst>
                <a:gd name="T0" fmla="*/ 0 w 42"/>
                <a:gd name="T1" fmla="*/ 48 h 48"/>
                <a:gd name="T2" fmla="*/ 0 w 42"/>
                <a:gd name="T3" fmla="*/ 48 h 48"/>
                <a:gd name="T4" fmla="*/ 14 w 42"/>
                <a:gd name="T5" fmla="*/ 45 h 48"/>
                <a:gd name="T6" fmla="*/ 28 w 42"/>
                <a:gd name="T7" fmla="*/ 37 h 48"/>
                <a:gd name="T8" fmla="*/ 33 w 42"/>
                <a:gd name="T9" fmla="*/ 28 h 48"/>
                <a:gd name="T10" fmla="*/ 39 w 42"/>
                <a:gd name="T11" fmla="*/ 23 h 48"/>
                <a:gd name="T12" fmla="*/ 42 w 42"/>
                <a:gd name="T13" fmla="*/ 11 h 48"/>
                <a:gd name="T14" fmla="*/ 42 w 42"/>
                <a:gd name="T1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8">
                  <a:moveTo>
                    <a:pt x="0" y="48"/>
                  </a:moveTo>
                  <a:lnTo>
                    <a:pt x="0" y="48"/>
                  </a:lnTo>
                  <a:lnTo>
                    <a:pt x="14" y="45"/>
                  </a:lnTo>
                  <a:lnTo>
                    <a:pt x="28" y="37"/>
                  </a:lnTo>
                  <a:lnTo>
                    <a:pt x="33" y="28"/>
                  </a:lnTo>
                  <a:lnTo>
                    <a:pt x="39" y="23"/>
                  </a:lnTo>
                  <a:lnTo>
                    <a:pt x="42" y="11"/>
                  </a:lnTo>
                  <a:lnTo>
                    <a:pt x="4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49"/>
            <p:cNvSpPr>
              <a:spLocks/>
            </p:cNvSpPr>
            <p:nvPr/>
          </p:nvSpPr>
          <p:spPr bwMode="auto">
            <a:xfrm>
              <a:off x="4543425" y="3014663"/>
              <a:ext cx="76200" cy="98425"/>
            </a:xfrm>
            <a:custGeom>
              <a:avLst/>
              <a:gdLst>
                <a:gd name="T0" fmla="*/ 48 w 48"/>
                <a:gd name="T1" fmla="*/ 0 h 62"/>
                <a:gd name="T2" fmla="*/ 48 w 48"/>
                <a:gd name="T3" fmla="*/ 0 h 62"/>
                <a:gd name="T4" fmla="*/ 31 w 48"/>
                <a:gd name="T5" fmla="*/ 3 h 62"/>
                <a:gd name="T6" fmla="*/ 20 w 48"/>
                <a:gd name="T7" fmla="*/ 6 h 62"/>
                <a:gd name="T8" fmla="*/ 11 w 48"/>
                <a:gd name="T9" fmla="*/ 11 h 62"/>
                <a:gd name="T10" fmla="*/ 8 w 48"/>
                <a:gd name="T11" fmla="*/ 17 h 62"/>
                <a:gd name="T12" fmla="*/ 3 w 48"/>
                <a:gd name="T13" fmla="*/ 25 h 62"/>
                <a:gd name="T14" fmla="*/ 3 w 48"/>
                <a:gd name="T15" fmla="*/ 31 h 62"/>
                <a:gd name="T16" fmla="*/ 0 w 48"/>
                <a:gd name="T17" fmla="*/ 45 h 62"/>
                <a:gd name="T18" fmla="*/ 0 w 48"/>
                <a:gd name="T1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62">
                  <a:moveTo>
                    <a:pt x="48" y="0"/>
                  </a:moveTo>
                  <a:lnTo>
                    <a:pt x="48" y="0"/>
                  </a:lnTo>
                  <a:lnTo>
                    <a:pt x="31" y="3"/>
                  </a:lnTo>
                  <a:lnTo>
                    <a:pt x="20" y="6"/>
                  </a:lnTo>
                  <a:lnTo>
                    <a:pt x="11" y="11"/>
                  </a:lnTo>
                  <a:lnTo>
                    <a:pt x="8" y="17"/>
                  </a:lnTo>
                  <a:lnTo>
                    <a:pt x="3" y="25"/>
                  </a:lnTo>
                  <a:lnTo>
                    <a:pt x="3" y="31"/>
                  </a:lnTo>
                  <a:lnTo>
                    <a:pt x="0" y="45"/>
                  </a:lnTo>
                  <a:lnTo>
                    <a:pt x="0" y="6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50"/>
            <p:cNvSpPr>
              <a:spLocks/>
            </p:cNvSpPr>
            <p:nvPr/>
          </p:nvSpPr>
          <p:spPr bwMode="auto">
            <a:xfrm>
              <a:off x="4476750" y="4175125"/>
              <a:ext cx="66675" cy="71438"/>
            </a:xfrm>
            <a:custGeom>
              <a:avLst/>
              <a:gdLst>
                <a:gd name="T0" fmla="*/ 0 w 42"/>
                <a:gd name="T1" fmla="*/ 0 h 45"/>
                <a:gd name="T2" fmla="*/ 0 w 42"/>
                <a:gd name="T3" fmla="*/ 0 h 45"/>
                <a:gd name="T4" fmla="*/ 14 w 42"/>
                <a:gd name="T5" fmla="*/ 3 h 45"/>
                <a:gd name="T6" fmla="*/ 28 w 42"/>
                <a:gd name="T7" fmla="*/ 11 h 45"/>
                <a:gd name="T8" fmla="*/ 33 w 42"/>
                <a:gd name="T9" fmla="*/ 17 h 45"/>
                <a:gd name="T10" fmla="*/ 39 w 42"/>
                <a:gd name="T11" fmla="*/ 25 h 45"/>
                <a:gd name="T12" fmla="*/ 42 w 42"/>
                <a:gd name="T13" fmla="*/ 34 h 45"/>
                <a:gd name="T14" fmla="*/ 42 w 42"/>
                <a:gd name="T1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5">
                  <a:moveTo>
                    <a:pt x="0" y="0"/>
                  </a:moveTo>
                  <a:lnTo>
                    <a:pt x="0" y="0"/>
                  </a:lnTo>
                  <a:lnTo>
                    <a:pt x="14" y="3"/>
                  </a:lnTo>
                  <a:lnTo>
                    <a:pt x="28" y="11"/>
                  </a:lnTo>
                  <a:lnTo>
                    <a:pt x="33" y="17"/>
                  </a:lnTo>
                  <a:lnTo>
                    <a:pt x="39" y="25"/>
                  </a:lnTo>
                  <a:lnTo>
                    <a:pt x="42" y="34"/>
                  </a:lnTo>
                  <a:lnTo>
                    <a:pt x="42" y="4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51"/>
            <p:cNvSpPr>
              <a:spLocks/>
            </p:cNvSpPr>
            <p:nvPr/>
          </p:nvSpPr>
          <p:spPr bwMode="auto">
            <a:xfrm>
              <a:off x="4543425" y="4246563"/>
              <a:ext cx="76200" cy="98425"/>
            </a:xfrm>
            <a:custGeom>
              <a:avLst/>
              <a:gdLst>
                <a:gd name="T0" fmla="*/ 48 w 48"/>
                <a:gd name="T1" fmla="*/ 62 h 62"/>
                <a:gd name="T2" fmla="*/ 48 w 48"/>
                <a:gd name="T3" fmla="*/ 62 h 62"/>
                <a:gd name="T4" fmla="*/ 31 w 48"/>
                <a:gd name="T5" fmla="*/ 62 h 62"/>
                <a:gd name="T6" fmla="*/ 20 w 48"/>
                <a:gd name="T7" fmla="*/ 56 h 62"/>
                <a:gd name="T8" fmla="*/ 11 w 48"/>
                <a:gd name="T9" fmla="*/ 51 h 62"/>
                <a:gd name="T10" fmla="*/ 8 w 48"/>
                <a:gd name="T11" fmla="*/ 45 h 62"/>
                <a:gd name="T12" fmla="*/ 3 w 48"/>
                <a:gd name="T13" fmla="*/ 39 h 62"/>
                <a:gd name="T14" fmla="*/ 3 w 48"/>
                <a:gd name="T15" fmla="*/ 31 h 62"/>
                <a:gd name="T16" fmla="*/ 0 w 48"/>
                <a:gd name="T17" fmla="*/ 17 h 62"/>
                <a:gd name="T18" fmla="*/ 0 w 48"/>
                <a:gd name="T1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62">
                  <a:moveTo>
                    <a:pt x="48" y="62"/>
                  </a:moveTo>
                  <a:lnTo>
                    <a:pt x="48" y="62"/>
                  </a:lnTo>
                  <a:lnTo>
                    <a:pt x="31" y="62"/>
                  </a:lnTo>
                  <a:lnTo>
                    <a:pt x="20" y="56"/>
                  </a:lnTo>
                  <a:lnTo>
                    <a:pt x="11" y="51"/>
                  </a:lnTo>
                  <a:lnTo>
                    <a:pt x="8" y="45"/>
                  </a:lnTo>
                  <a:lnTo>
                    <a:pt x="3" y="39"/>
                  </a:lnTo>
                  <a:lnTo>
                    <a:pt x="3" y="31"/>
                  </a:lnTo>
                  <a:lnTo>
                    <a:pt x="0" y="17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52"/>
            <p:cNvSpPr>
              <a:spLocks/>
            </p:cNvSpPr>
            <p:nvPr/>
          </p:nvSpPr>
          <p:spPr bwMode="auto">
            <a:xfrm>
              <a:off x="4476750" y="4098925"/>
              <a:ext cx="66675" cy="76200"/>
            </a:xfrm>
            <a:custGeom>
              <a:avLst/>
              <a:gdLst>
                <a:gd name="T0" fmla="*/ 0 w 42"/>
                <a:gd name="T1" fmla="*/ 48 h 48"/>
                <a:gd name="T2" fmla="*/ 0 w 42"/>
                <a:gd name="T3" fmla="*/ 48 h 48"/>
                <a:gd name="T4" fmla="*/ 14 w 42"/>
                <a:gd name="T5" fmla="*/ 45 h 48"/>
                <a:gd name="T6" fmla="*/ 28 w 42"/>
                <a:gd name="T7" fmla="*/ 37 h 48"/>
                <a:gd name="T8" fmla="*/ 33 w 42"/>
                <a:gd name="T9" fmla="*/ 28 h 48"/>
                <a:gd name="T10" fmla="*/ 39 w 42"/>
                <a:gd name="T11" fmla="*/ 22 h 48"/>
                <a:gd name="T12" fmla="*/ 42 w 42"/>
                <a:gd name="T13" fmla="*/ 11 h 48"/>
                <a:gd name="T14" fmla="*/ 42 w 42"/>
                <a:gd name="T1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8">
                  <a:moveTo>
                    <a:pt x="0" y="48"/>
                  </a:moveTo>
                  <a:lnTo>
                    <a:pt x="0" y="48"/>
                  </a:lnTo>
                  <a:lnTo>
                    <a:pt x="14" y="45"/>
                  </a:lnTo>
                  <a:lnTo>
                    <a:pt x="28" y="37"/>
                  </a:lnTo>
                  <a:lnTo>
                    <a:pt x="33" y="28"/>
                  </a:lnTo>
                  <a:lnTo>
                    <a:pt x="39" y="22"/>
                  </a:lnTo>
                  <a:lnTo>
                    <a:pt x="42" y="11"/>
                  </a:lnTo>
                  <a:lnTo>
                    <a:pt x="4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53"/>
            <p:cNvSpPr>
              <a:spLocks/>
            </p:cNvSpPr>
            <p:nvPr/>
          </p:nvSpPr>
          <p:spPr bwMode="auto">
            <a:xfrm>
              <a:off x="4543425" y="4000500"/>
              <a:ext cx="76200" cy="98425"/>
            </a:xfrm>
            <a:custGeom>
              <a:avLst/>
              <a:gdLst>
                <a:gd name="T0" fmla="*/ 48 w 48"/>
                <a:gd name="T1" fmla="*/ 0 h 62"/>
                <a:gd name="T2" fmla="*/ 48 w 48"/>
                <a:gd name="T3" fmla="*/ 0 h 62"/>
                <a:gd name="T4" fmla="*/ 31 w 48"/>
                <a:gd name="T5" fmla="*/ 3 h 62"/>
                <a:gd name="T6" fmla="*/ 20 w 48"/>
                <a:gd name="T7" fmla="*/ 5 h 62"/>
                <a:gd name="T8" fmla="*/ 11 w 48"/>
                <a:gd name="T9" fmla="*/ 11 h 62"/>
                <a:gd name="T10" fmla="*/ 8 w 48"/>
                <a:gd name="T11" fmla="*/ 17 h 62"/>
                <a:gd name="T12" fmla="*/ 3 w 48"/>
                <a:gd name="T13" fmla="*/ 25 h 62"/>
                <a:gd name="T14" fmla="*/ 3 w 48"/>
                <a:gd name="T15" fmla="*/ 31 h 62"/>
                <a:gd name="T16" fmla="*/ 0 w 48"/>
                <a:gd name="T17" fmla="*/ 45 h 62"/>
                <a:gd name="T18" fmla="*/ 0 w 48"/>
                <a:gd name="T1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62">
                  <a:moveTo>
                    <a:pt x="48" y="0"/>
                  </a:moveTo>
                  <a:lnTo>
                    <a:pt x="48" y="0"/>
                  </a:lnTo>
                  <a:lnTo>
                    <a:pt x="31" y="3"/>
                  </a:lnTo>
                  <a:lnTo>
                    <a:pt x="20" y="5"/>
                  </a:lnTo>
                  <a:lnTo>
                    <a:pt x="11" y="11"/>
                  </a:lnTo>
                  <a:lnTo>
                    <a:pt x="8" y="17"/>
                  </a:lnTo>
                  <a:lnTo>
                    <a:pt x="3" y="25"/>
                  </a:lnTo>
                  <a:lnTo>
                    <a:pt x="3" y="31"/>
                  </a:lnTo>
                  <a:lnTo>
                    <a:pt x="0" y="45"/>
                  </a:lnTo>
                  <a:lnTo>
                    <a:pt x="0" y="6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Line 154"/>
            <p:cNvSpPr>
              <a:spLocks noChangeShapeType="1"/>
            </p:cNvSpPr>
            <p:nvPr/>
          </p:nvSpPr>
          <p:spPr bwMode="auto">
            <a:xfrm>
              <a:off x="3181350" y="469900"/>
              <a:ext cx="1588" cy="5016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Line 155"/>
            <p:cNvSpPr>
              <a:spLocks noChangeShapeType="1"/>
            </p:cNvSpPr>
            <p:nvPr/>
          </p:nvSpPr>
          <p:spPr bwMode="auto">
            <a:xfrm>
              <a:off x="4610100" y="2517775"/>
              <a:ext cx="484188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Line 156"/>
            <p:cNvSpPr>
              <a:spLocks noChangeShapeType="1"/>
            </p:cNvSpPr>
            <p:nvPr/>
          </p:nvSpPr>
          <p:spPr bwMode="auto">
            <a:xfrm>
              <a:off x="4610100" y="1947863"/>
              <a:ext cx="484188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57"/>
            <p:cNvSpPr>
              <a:spLocks/>
            </p:cNvSpPr>
            <p:nvPr/>
          </p:nvSpPr>
          <p:spPr bwMode="auto">
            <a:xfrm>
              <a:off x="5251450" y="238125"/>
              <a:ext cx="61913" cy="61913"/>
            </a:xfrm>
            <a:custGeom>
              <a:avLst/>
              <a:gdLst>
                <a:gd name="T0" fmla="*/ 19 w 39"/>
                <a:gd name="T1" fmla="*/ 39 h 39"/>
                <a:gd name="T2" fmla="*/ 19 w 39"/>
                <a:gd name="T3" fmla="*/ 39 h 39"/>
                <a:gd name="T4" fmla="*/ 28 w 39"/>
                <a:gd name="T5" fmla="*/ 39 h 39"/>
                <a:gd name="T6" fmla="*/ 34 w 39"/>
                <a:gd name="T7" fmla="*/ 34 h 39"/>
                <a:gd name="T8" fmla="*/ 39 w 39"/>
                <a:gd name="T9" fmla="*/ 28 h 39"/>
                <a:gd name="T10" fmla="*/ 39 w 39"/>
                <a:gd name="T11" fmla="*/ 19 h 39"/>
                <a:gd name="T12" fmla="*/ 39 w 39"/>
                <a:gd name="T13" fmla="*/ 19 h 39"/>
                <a:gd name="T14" fmla="*/ 39 w 39"/>
                <a:gd name="T15" fmla="*/ 14 h 39"/>
                <a:gd name="T16" fmla="*/ 34 w 39"/>
                <a:gd name="T17" fmla="*/ 8 h 39"/>
                <a:gd name="T18" fmla="*/ 28 w 39"/>
                <a:gd name="T19" fmla="*/ 2 h 39"/>
                <a:gd name="T20" fmla="*/ 19 w 39"/>
                <a:gd name="T21" fmla="*/ 0 h 39"/>
                <a:gd name="T22" fmla="*/ 19 w 39"/>
                <a:gd name="T23" fmla="*/ 0 h 39"/>
                <a:gd name="T24" fmla="*/ 11 w 39"/>
                <a:gd name="T25" fmla="*/ 2 h 39"/>
                <a:gd name="T26" fmla="*/ 5 w 39"/>
                <a:gd name="T27" fmla="*/ 8 h 39"/>
                <a:gd name="T28" fmla="*/ 2 w 39"/>
                <a:gd name="T29" fmla="*/ 14 h 39"/>
                <a:gd name="T30" fmla="*/ 0 w 39"/>
                <a:gd name="T31" fmla="*/ 19 h 39"/>
                <a:gd name="T32" fmla="*/ 0 w 39"/>
                <a:gd name="T33" fmla="*/ 19 h 39"/>
                <a:gd name="T34" fmla="*/ 2 w 39"/>
                <a:gd name="T35" fmla="*/ 28 h 39"/>
                <a:gd name="T36" fmla="*/ 5 w 39"/>
                <a:gd name="T37" fmla="*/ 34 h 39"/>
                <a:gd name="T38" fmla="*/ 11 w 39"/>
                <a:gd name="T39" fmla="*/ 39 h 39"/>
                <a:gd name="T40" fmla="*/ 19 w 39"/>
                <a:gd name="T41" fmla="*/ 39 h 39"/>
                <a:gd name="T42" fmla="*/ 19 w 39"/>
                <a:gd name="T4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19" y="39"/>
                  </a:lnTo>
                  <a:lnTo>
                    <a:pt x="28" y="39"/>
                  </a:lnTo>
                  <a:lnTo>
                    <a:pt x="34" y="34"/>
                  </a:lnTo>
                  <a:lnTo>
                    <a:pt x="39" y="28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9" y="14"/>
                  </a:lnTo>
                  <a:lnTo>
                    <a:pt x="34" y="8"/>
                  </a:lnTo>
                  <a:lnTo>
                    <a:pt x="28" y="2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1" y="2"/>
                  </a:lnTo>
                  <a:lnTo>
                    <a:pt x="5" y="8"/>
                  </a:lnTo>
                  <a:lnTo>
                    <a:pt x="2" y="14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5" y="34"/>
                  </a:lnTo>
                  <a:lnTo>
                    <a:pt x="11" y="39"/>
                  </a:lnTo>
                  <a:lnTo>
                    <a:pt x="19" y="39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FFFFFF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Line 158"/>
            <p:cNvSpPr>
              <a:spLocks noChangeShapeType="1"/>
            </p:cNvSpPr>
            <p:nvPr/>
          </p:nvSpPr>
          <p:spPr bwMode="auto">
            <a:xfrm>
              <a:off x="5281613" y="268288"/>
              <a:ext cx="1587" cy="15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Line 159"/>
            <p:cNvSpPr>
              <a:spLocks noChangeShapeType="1"/>
            </p:cNvSpPr>
            <p:nvPr/>
          </p:nvSpPr>
          <p:spPr bwMode="auto">
            <a:xfrm>
              <a:off x="5281613" y="268288"/>
              <a:ext cx="1587" cy="158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60"/>
            <p:cNvSpPr>
              <a:spLocks/>
            </p:cNvSpPr>
            <p:nvPr/>
          </p:nvSpPr>
          <p:spPr bwMode="auto">
            <a:xfrm>
              <a:off x="5251450" y="4725988"/>
              <a:ext cx="61913" cy="61912"/>
            </a:xfrm>
            <a:custGeom>
              <a:avLst/>
              <a:gdLst>
                <a:gd name="T0" fmla="*/ 19 w 39"/>
                <a:gd name="T1" fmla="*/ 39 h 39"/>
                <a:gd name="T2" fmla="*/ 19 w 39"/>
                <a:gd name="T3" fmla="*/ 39 h 39"/>
                <a:gd name="T4" fmla="*/ 28 w 39"/>
                <a:gd name="T5" fmla="*/ 39 h 39"/>
                <a:gd name="T6" fmla="*/ 34 w 39"/>
                <a:gd name="T7" fmla="*/ 34 h 39"/>
                <a:gd name="T8" fmla="*/ 39 w 39"/>
                <a:gd name="T9" fmla="*/ 28 h 39"/>
                <a:gd name="T10" fmla="*/ 39 w 39"/>
                <a:gd name="T11" fmla="*/ 20 h 39"/>
                <a:gd name="T12" fmla="*/ 39 w 39"/>
                <a:gd name="T13" fmla="*/ 20 h 39"/>
                <a:gd name="T14" fmla="*/ 39 w 39"/>
                <a:gd name="T15" fmla="*/ 14 h 39"/>
                <a:gd name="T16" fmla="*/ 34 w 39"/>
                <a:gd name="T17" fmla="*/ 8 h 39"/>
                <a:gd name="T18" fmla="*/ 28 w 39"/>
                <a:gd name="T19" fmla="*/ 3 h 39"/>
                <a:gd name="T20" fmla="*/ 19 w 39"/>
                <a:gd name="T21" fmla="*/ 0 h 39"/>
                <a:gd name="T22" fmla="*/ 19 w 39"/>
                <a:gd name="T23" fmla="*/ 0 h 39"/>
                <a:gd name="T24" fmla="*/ 11 w 39"/>
                <a:gd name="T25" fmla="*/ 3 h 39"/>
                <a:gd name="T26" fmla="*/ 5 w 39"/>
                <a:gd name="T27" fmla="*/ 8 h 39"/>
                <a:gd name="T28" fmla="*/ 2 w 39"/>
                <a:gd name="T29" fmla="*/ 14 h 39"/>
                <a:gd name="T30" fmla="*/ 0 w 39"/>
                <a:gd name="T31" fmla="*/ 20 h 39"/>
                <a:gd name="T32" fmla="*/ 0 w 39"/>
                <a:gd name="T33" fmla="*/ 20 h 39"/>
                <a:gd name="T34" fmla="*/ 2 w 39"/>
                <a:gd name="T35" fmla="*/ 28 h 39"/>
                <a:gd name="T36" fmla="*/ 5 w 39"/>
                <a:gd name="T37" fmla="*/ 34 h 39"/>
                <a:gd name="T38" fmla="*/ 11 w 39"/>
                <a:gd name="T39" fmla="*/ 39 h 39"/>
                <a:gd name="T40" fmla="*/ 19 w 39"/>
                <a:gd name="T41" fmla="*/ 39 h 39"/>
                <a:gd name="T42" fmla="*/ 19 w 39"/>
                <a:gd name="T4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19" y="39"/>
                  </a:lnTo>
                  <a:lnTo>
                    <a:pt x="28" y="39"/>
                  </a:lnTo>
                  <a:lnTo>
                    <a:pt x="34" y="34"/>
                  </a:lnTo>
                  <a:lnTo>
                    <a:pt x="39" y="28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9" y="14"/>
                  </a:lnTo>
                  <a:lnTo>
                    <a:pt x="34" y="8"/>
                  </a:lnTo>
                  <a:lnTo>
                    <a:pt x="28" y="3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1" y="3"/>
                  </a:lnTo>
                  <a:lnTo>
                    <a:pt x="5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5" y="34"/>
                  </a:lnTo>
                  <a:lnTo>
                    <a:pt x="11" y="39"/>
                  </a:lnTo>
                  <a:lnTo>
                    <a:pt x="19" y="39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FFFFFF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Line 161"/>
            <p:cNvSpPr>
              <a:spLocks noChangeShapeType="1"/>
            </p:cNvSpPr>
            <p:nvPr/>
          </p:nvSpPr>
          <p:spPr bwMode="auto">
            <a:xfrm>
              <a:off x="5281613" y="4757738"/>
              <a:ext cx="1587" cy="15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Line 162"/>
            <p:cNvSpPr>
              <a:spLocks noChangeShapeType="1"/>
            </p:cNvSpPr>
            <p:nvPr/>
          </p:nvSpPr>
          <p:spPr bwMode="auto">
            <a:xfrm>
              <a:off x="5281613" y="4757738"/>
              <a:ext cx="1587" cy="158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Rectangle 163"/>
            <p:cNvSpPr>
              <a:spLocks noChangeArrowheads="1"/>
            </p:cNvSpPr>
            <p:nvPr/>
          </p:nvSpPr>
          <p:spPr bwMode="auto">
            <a:xfrm>
              <a:off x="6459538" y="1725613"/>
              <a:ext cx="809625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Sweat glands</a:t>
              </a:r>
              <a:endParaRPr lang="en-US" sz="1200"/>
            </a:p>
          </p:txBody>
        </p:sp>
        <p:sp>
          <p:nvSpPr>
            <p:cNvPr id="166" name="Rectangle 164"/>
            <p:cNvSpPr>
              <a:spLocks noChangeArrowheads="1"/>
            </p:cNvSpPr>
            <p:nvPr/>
          </p:nvSpPr>
          <p:spPr bwMode="auto">
            <a:xfrm>
              <a:off x="6459538" y="1868488"/>
              <a:ext cx="581025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and ducts</a:t>
              </a:r>
              <a:endParaRPr lang="en-US" sz="1200"/>
            </a:p>
          </p:txBody>
        </p:sp>
        <p:sp>
          <p:nvSpPr>
            <p:cNvPr id="167" name="Rectangle 165"/>
            <p:cNvSpPr>
              <a:spLocks noChangeArrowheads="1"/>
            </p:cNvSpPr>
            <p:nvPr/>
          </p:nvSpPr>
          <p:spPr bwMode="auto">
            <a:xfrm>
              <a:off x="2925763" y="1147763"/>
              <a:ext cx="587375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Electrode</a:t>
              </a:r>
              <a:endParaRPr lang="en-US" sz="1200"/>
            </a:p>
          </p:txBody>
        </p:sp>
        <p:sp>
          <p:nvSpPr>
            <p:cNvPr id="168" name="Rectangle 166"/>
            <p:cNvSpPr>
              <a:spLocks noChangeArrowheads="1"/>
            </p:cNvSpPr>
            <p:nvPr/>
          </p:nvSpPr>
          <p:spPr bwMode="auto">
            <a:xfrm>
              <a:off x="2908300" y="2876550"/>
              <a:ext cx="62865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Epidermis</a:t>
              </a:r>
              <a:endParaRPr lang="en-US" sz="1200"/>
            </a:p>
          </p:txBody>
        </p:sp>
        <p:sp>
          <p:nvSpPr>
            <p:cNvPr id="169" name="Rectangle 167"/>
            <p:cNvSpPr>
              <a:spLocks noChangeArrowheads="1"/>
            </p:cNvSpPr>
            <p:nvPr/>
          </p:nvSpPr>
          <p:spPr bwMode="auto">
            <a:xfrm>
              <a:off x="2674938" y="3862388"/>
              <a:ext cx="708025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Dermis and</a:t>
              </a:r>
              <a:endParaRPr lang="en-US" sz="1200"/>
            </a:p>
          </p:txBody>
        </p:sp>
        <p:sp>
          <p:nvSpPr>
            <p:cNvPr id="170" name="Rectangle 168"/>
            <p:cNvSpPr>
              <a:spLocks noChangeArrowheads="1"/>
            </p:cNvSpPr>
            <p:nvPr/>
          </p:nvSpPr>
          <p:spPr bwMode="auto">
            <a:xfrm>
              <a:off x="2674938" y="4005263"/>
              <a:ext cx="116681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subcutaneous layer</a:t>
              </a:r>
              <a:endParaRPr lang="en-US" sz="1200"/>
            </a:p>
          </p:txBody>
        </p:sp>
        <p:sp>
          <p:nvSpPr>
            <p:cNvPr id="171" name="Rectangle 169"/>
            <p:cNvSpPr>
              <a:spLocks noChangeArrowheads="1"/>
            </p:cNvSpPr>
            <p:nvPr/>
          </p:nvSpPr>
          <p:spPr bwMode="auto">
            <a:xfrm>
              <a:off x="5372100" y="4076700"/>
              <a:ext cx="144463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R</a:t>
              </a:r>
              <a:r>
                <a:rPr lang="en-US" sz="1200" i="1" baseline="-25000">
                  <a:solidFill>
                    <a:srgbClr val="000000"/>
                  </a:solidFill>
                </a:rPr>
                <a:t>u</a:t>
              </a:r>
            </a:p>
          </p:txBody>
        </p:sp>
        <p:sp>
          <p:nvSpPr>
            <p:cNvPr id="172" name="Rectangle 171"/>
            <p:cNvSpPr>
              <a:spLocks noChangeArrowheads="1"/>
            </p:cNvSpPr>
            <p:nvPr/>
          </p:nvSpPr>
          <p:spPr bwMode="auto">
            <a:xfrm>
              <a:off x="5586413" y="3090863"/>
              <a:ext cx="13811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R</a:t>
              </a:r>
              <a:r>
                <a:rPr lang="en-US" sz="1200" i="1" baseline="-25000">
                  <a:solidFill>
                    <a:srgbClr val="000000"/>
                  </a:solidFill>
                </a:rPr>
                <a:t>e</a:t>
              </a:r>
            </a:p>
          </p:txBody>
        </p:sp>
        <p:sp>
          <p:nvSpPr>
            <p:cNvPr id="173" name="Rectangle 173"/>
            <p:cNvSpPr>
              <a:spLocks noChangeArrowheads="1"/>
            </p:cNvSpPr>
            <p:nvPr/>
          </p:nvSpPr>
          <p:spPr bwMode="auto">
            <a:xfrm>
              <a:off x="5434013" y="2428875"/>
              <a:ext cx="17780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E</a:t>
              </a:r>
              <a:r>
                <a:rPr lang="en-US" sz="1200" i="1" baseline="-25000">
                  <a:solidFill>
                    <a:srgbClr val="000000"/>
                  </a:solidFill>
                </a:rPr>
                <a:t>se</a:t>
              </a:r>
            </a:p>
          </p:txBody>
        </p:sp>
        <p:sp>
          <p:nvSpPr>
            <p:cNvPr id="174" name="Rectangle 175"/>
            <p:cNvSpPr>
              <a:spLocks noChangeArrowheads="1"/>
            </p:cNvSpPr>
            <p:nvPr/>
          </p:nvSpPr>
          <p:spPr bwMode="auto">
            <a:xfrm>
              <a:off x="5434013" y="493713"/>
              <a:ext cx="18891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E</a:t>
              </a:r>
              <a:r>
                <a:rPr lang="en-US" sz="1200" i="1" baseline="-25000">
                  <a:solidFill>
                    <a:srgbClr val="000000"/>
                  </a:solidFill>
                </a:rPr>
                <a:t>he</a:t>
              </a:r>
            </a:p>
          </p:txBody>
        </p:sp>
        <p:sp>
          <p:nvSpPr>
            <p:cNvPr id="175" name="Rectangle 177"/>
            <p:cNvSpPr>
              <a:spLocks noChangeArrowheads="1"/>
            </p:cNvSpPr>
            <p:nvPr/>
          </p:nvSpPr>
          <p:spPr bwMode="auto">
            <a:xfrm>
              <a:off x="5380038" y="1908175"/>
              <a:ext cx="13335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R</a:t>
              </a:r>
              <a:r>
                <a:rPr lang="en-US" sz="1200" i="1" baseline="-25000">
                  <a:solidFill>
                    <a:srgbClr val="000000"/>
                  </a:solidFill>
                </a:rPr>
                <a:t>s</a:t>
              </a:r>
            </a:p>
          </p:txBody>
        </p:sp>
        <p:sp>
          <p:nvSpPr>
            <p:cNvPr id="176" name="Rectangle 179"/>
            <p:cNvSpPr>
              <a:spLocks noChangeArrowheads="1"/>
            </p:cNvSpPr>
            <p:nvPr/>
          </p:nvSpPr>
          <p:spPr bwMode="auto">
            <a:xfrm>
              <a:off x="5900738" y="1147763"/>
              <a:ext cx="14446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R</a:t>
              </a:r>
              <a:r>
                <a:rPr lang="en-US" sz="1200" i="1" baseline="-25000">
                  <a:solidFill>
                    <a:srgbClr val="000000"/>
                  </a:solidFill>
                </a:rPr>
                <a:t>d</a:t>
              </a:r>
            </a:p>
          </p:txBody>
        </p:sp>
        <p:sp>
          <p:nvSpPr>
            <p:cNvPr id="177" name="Rectangle 181"/>
            <p:cNvSpPr>
              <a:spLocks noChangeArrowheads="1"/>
            </p:cNvSpPr>
            <p:nvPr/>
          </p:nvSpPr>
          <p:spPr bwMode="auto">
            <a:xfrm>
              <a:off x="4440238" y="1147763"/>
              <a:ext cx="15240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C</a:t>
              </a:r>
              <a:r>
                <a:rPr lang="en-US" sz="1200" i="1" baseline="-25000">
                  <a:solidFill>
                    <a:srgbClr val="000000"/>
                  </a:solidFill>
                </a:rPr>
                <a:t>d</a:t>
              </a:r>
            </a:p>
          </p:txBody>
        </p:sp>
        <p:sp>
          <p:nvSpPr>
            <p:cNvPr id="178" name="Rectangle 183"/>
            <p:cNvSpPr>
              <a:spLocks noChangeArrowheads="1"/>
            </p:cNvSpPr>
            <p:nvPr/>
          </p:nvSpPr>
          <p:spPr bwMode="auto">
            <a:xfrm>
              <a:off x="6500813" y="2428875"/>
              <a:ext cx="155575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E</a:t>
              </a:r>
              <a:r>
                <a:rPr lang="en-US" sz="1200" i="1" baseline="-25000">
                  <a:solidFill>
                    <a:srgbClr val="000000"/>
                  </a:solidFill>
                </a:rPr>
                <a:t>P</a:t>
              </a:r>
            </a:p>
          </p:txBody>
        </p:sp>
        <p:sp>
          <p:nvSpPr>
            <p:cNvPr id="179" name="Rectangle 185"/>
            <p:cNvSpPr>
              <a:spLocks noChangeArrowheads="1"/>
            </p:cNvSpPr>
            <p:nvPr/>
          </p:nvSpPr>
          <p:spPr bwMode="auto">
            <a:xfrm>
              <a:off x="7083425" y="3090863"/>
              <a:ext cx="155575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R</a:t>
              </a:r>
              <a:r>
                <a:rPr lang="en-US" sz="1200" i="1" baseline="-25000">
                  <a:solidFill>
                    <a:srgbClr val="000000"/>
                  </a:solidFill>
                </a:rPr>
                <a:t>P</a:t>
              </a:r>
            </a:p>
          </p:txBody>
        </p:sp>
        <p:sp>
          <p:nvSpPr>
            <p:cNvPr id="180" name="Rectangle 187"/>
            <p:cNvSpPr>
              <a:spLocks noChangeArrowheads="1"/>
            </p:cNvSpPr>
            <p:nvPr/>
          </p:nvSpPr>
          <p:spPr bwMode="auto">
            <a:xfrm>
              <a:off x="6365875" y="3090863"/>
              <a:ext cx="163513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C</a:t>
              </a:r>
              <a:r>
                <a:rPr lang="en-US" sz="1200" i="1" baseline="-25000">
                  <a:solidFill>
                    <a:srgbClr val="000000"/>
                  </a:solidFill>
                </a:rPr>
                <a:t>P</a:t>
              </a:r>
            </a:p>
          </p:txBody>
        </p:sp>
        <p:sp>
          <p:nvSpPr>
            <p:cNvPr id="181" name="Rectangle 189"/>
            <p:cNvSpPr>
              <a:spLocks noChangeArrowheads="1"/>
            </p:cNvSpPr>
            <p:nvPr/>
          </p:nvSpPr>
          <p:spPr bwMode="auto">
            <a:xfrm>
              <a:off x="4860925" y="3090863"/>
              <a:ext cx="14605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</a:rPr>
                <a:t>C</a:t>
              </a:r>
              <a:r>
                <a:rPr lang="en-US" sz="1200" i="1" baseline="-25000">
                  <a:solidFill>
                    <a:srgbClr val="000000"/>
                  </a:solidFill>
                </a:rPr>
                <a:t>e</a:t>
              </a:r>
            </a:p>
          </p:txBody>
        </p:sp>
        <p:sp>
          <p:nvSpPr>
            <p:cNvPr id="182" name="Rectangle 191"/>
            <p:cNvSpPr>
              <a:spLocks noChangeArrowheads="1"/>
            </p:cNvSpPr>
            <p:nvPr/>
          </p:nvSpPr>
          <p:spPr bwMode="auto">
            <a:xfrm>
              <a:off x="3087688" y="1900238"/>
              <a:ext cx="22066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Gel</a:t>
              </a:r>
              <a:endParaRPr lang="en-US" sz="1200"/>
            </a:p>
          </p:txBody>
        </p:sp>
        <p:sp>
          <p:nvSpPr>
            <p:cNvPr id="183" name="Freeform 192"/>
            <p:cNvSpPr>
              <a:spLocks/>
            </p:cNvSpPr>
            <p:nvPr/>
          </p:nvSpPr>
          <p:spPr bwMode="auto">
            <a:xfrm>
              <a:off x="4229100" y="1209675"/>
              <a:ext cx="80963" cy="49213"/>
            </a:xfrm>
            <a:custGeom>
              <a:avLst/>
              <a:gdLst>
                <a:gd name="T0" fmla="*/ 46 w 51"/>
                <a:gd name="T1" fmla="*/ 17 h 31"/>
                <a:gd name="T2" fmla="*/ 46 w 51"/>
                <a:gd name="T3" fmla="*/ 17 h 31"/>
                <a:gd name="T4" fmla="*/ 48 w 51"/>
                <a:gd name="T5" fmla="*/ 8 h 31"/>
                <a:gd name="T6" fmla="*/ 51 w 51"/>
                <a:gd name="T7" fmla="*/ 0 h 31"/>
                <a:gd name="T8" fmla="*/ 51 w 51"/>
                <a:gd name="T9" fmla="*/ 0 h 31"/>
                <a:gd name="T10" fmla="*/ 26 w 51"/>
                <a:gd name="T11" fmla="*/ 8 h 31"/>
                <a:gd name="T12" fmla="*/ 0 w 51"/>
                <a:gd name="T13" fmla="*/ 17 h 31"/>
                <a:gd name="T14" fmla="*/ 0 w 51"/>
                <a:gd name="T15" fmla="*/ 17 h 31"/>
                <a:gd name="T16" fmla="*/ 26 w 51"/>
                <a:gd name="T17" fmla="*/ 22 h 31"/>
                <a:gd name="T18" fmla="*/ 51 w 51"/>
                <a:gd name="T19" fmla="*/ 31 h 31"/>
                <a:gd name="T20" fmla="*/ 51 w 51"/>
                <a:gd name="T21" fmla="*/ 31 h 31"/>
                <a:gd name="T22" fmla="*/ 46 w 51"/>
                <a:gd name="T23" fmla="*/ 22 h 31"/>
                <a:gd name="T24" fmla="*/ 46 w 51"/>
                <a:gd name="T25" fmla="*/ 17 h 31"/>
                <a:gd name="T26" fmla="*/ 46 w 51"/>
                <a:gd name="T27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31">
                  <a:moveTo>
                    <a:pt x="46" y="17"/>
                  </a:moveTo>
                  <a:lnTo>
                    <a:pt x="46" y="17"/>
                  </a:lnTo>
                  <a:lnTo>
                    <a:pt x="48" y="8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26" y="8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6" y="22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46" y="22"/>
                  </a:lnTo>
                  <a:lnTo>
                    <a:pt x="46" y="17"/>
                  </a:lnTo>
                  <a:lnTo>
                    <a:pt x="4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93"/>
            <p:cNvSpPr>
              <a:spLocks/>
            </p:cNvSpPr>
            <p:nvPr/>
          </p:nvSpPr>
          <p:spPr bwMode="auto">
            <a:xfrm>
              <a:off x="4548188" y="1925638"/>
              <a:ext cx="79375" cy="49212"/>
            </a:xfrm>
            <a:custGeom>
              <a:avLst/>
              <a:gdLst>
                <a:gd name="T0" fmla="*/ 45 w 50"/>
                <a:gd name="T1" fmla="*/ 17 h 31"/>
                <a:gd name="T2" fmla="*/ 45 w 50"/>
                <a:gd name="T3" fmla="*/ 17 h 31"/>
                <a:gd name="T4" fmla="*/ 48 w 50"/>
                <a:gd name="T5" fmla="*/ 9 h 31"/>
                <a:gd name="T6" fmla="*/ 50 w 50"/>
                <a:gd name="T7" fmla="*/ 0 h 31"/>
                <a:gd name="T8" fmla="*/ 50 w 50"/>
                <a:gd name="T9" fmla="*/ 0 h 31"/>
                <a:gd name="T10" fmla="*/ 25 w 50"/>
                <a:gd name="T11" fmla="*/ 9 h 31"/>
                <a:gd name="T12" fmla="*/ 0 w 50"/>
                <a:gd name="T13" fmla="*/ 17 h 31"/>
                <a:gd name="T14" fmla="*/ 0 w 50"/>
                <a:gd name="T15" fmla="*/ 17 h 31"/>
                <a:gd name="T16" fmla="*/ 25 w 50"/>
                <a:gd name="T17" fmla="*/ 23 h 31"/>
                <a:gd name="T18" fmla="*/ 50 w 50"/>
                <a:gd name="T19" fmla="*/ 31 h 31"/>
                <a:gd name="T20" fmla="*/ 50 w 50"/>
                <a:gd name="T21" fmla="*/ 31 h 31"/>
                <a:gd name="T22" fmla="*/ 48 w 50"/>
                <a:gd name="T23" fmla="*/ 23 h 31"/>
                <a:gd name="T24" fmla="*/ 45 w 50"/>
                <a:gd name="T25" fmla="*/ 17 h 31"/>
                <a:gd name="T26" fmla="*/ 45 w 50"/>
                <a:gd name="T27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31">
                  <a:moveTo>
                    <a:pt x="45" y="17"/>
                  </a:moveTo>
                  <a:lnTo>
                    <a:pt x="45" y="17"/>
                  </a:lnTo>
                  <a:lnTo>
                    <a:pt x="48" y="9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25" y="9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5" y="23"/>
                  </a:lnTo>
                  <a:lnTo>
                    <a:pt x="50" y="31"/>
                  </a:lnTo>
                  <a:lnTo>
                    <a:pt x="50" y="31"/>
                  </a:lnTo>
                  <a:lnTo>
                    <a:pt x="48" y="23"/>
                  </a:lnTo>
                  <a:lnTo>
                    <a:pt x="45" y="17"/>
                  </a:lnTo>
                  <a:lnTo>
                    <a:pt x="45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94"/>
            <p:cNvSpPr>
              <a:spLocks/>
            </p:cNvSpPr>
            <p:nvPr/>
          </p:nvSpPr>
          <p:spPr bwMode="auto">
            <a:xfrm>
              <a:off x="4548188" y="2495550"/>
              <a:ext cx="79375" cy="44450"/>
            </a:xfrm>
            <a:custGeom>
              <a:avLst/>
              <a:gdLst>
                <a:gd name="T0" fmla="*/ 45 w 50"/>
                <a:gd name="T1" fmla="*/ 14 h 28"/>
                <a:gd name="T2" fmla="*/ 45 w 50"/>
                <a:gd name="T3" fmla="*/ 14 h 28"/>
                <a:gd name="T4" fmla="*/ 48 w 50"/>
                <a:gd name="T5" fmla="*/ 5 h 28"/>
                <a:gd name="T6" fmla="*/ 50 w 50"/>
                <a:gd name="T7" fmla="*/ 0 h 28"/>
                <a:gd name="T8" fmla="*/ 50 w 50"/>
                <a:gd name="T9" fmla="*/ 0 h 28"/>
                <a:gd name="T10" fmla="*/ 25 w 50"/>
                <a:gd name="T11" fmla="*/ 8 h 28"/>
                <a:gd name="T12" fmla="*/ 0 w 50"/>
                <a:gd name="T13" fmla="*/ 14 h 28"/>
                <a:gd name="T14" fmla="*/ 0 w 50"/>
                <a:gd name="T15" fmla="*/ 14 h 28"/>
                <a:gd name="T16" fmla="*/ 25 w 50"/>
                <a:gd name="T17" fmla="*/ 19 h 28"/>
                <a:gd name="T18" fmla="*/ 50 w 50"/>
                <a:gd name="T19" fmla="*/ 28 h 28"/>
                <a:gd name="T20" fmla="*/ 50 w 50"/>
                <a:gd name="T21" fmla="*/ 28 h 28"/>
                <a:gd name="T22" fmla="*/ 48 w 50"/>
                <a:gd name="T23" fmla="*/ 19 h 28"/>
                <a:gd name="T24" fmla="*/ 45 w 50"/>
                <a:gd name="T25" fmla="*/ 14 h 28"/>
                <a:gd name="T26" fmla="*/ 45 w 50"/>
                <a:gd name="T27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28">
                  <a:moveTo>
                    <a:pt x="45" y="14"/>
                  </a:moveTo>
                  <a:lnTo>
                    <a:pt x="45" y="14"/>
                  </a:lnTo>
                  <a:lnTo>
                    <a:pt x="48" y="5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25" y="8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5" y="19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48" y="19"/>
                  </a:lnTo>
                  <a:lnTo>
                    <a:pt x="45" y="14"/>
                  </a:lnTo>
                  <a:lnTo>
                    <a:pt x="45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Line 195"/>
            <p:cNvSpPr>
              <a:spLocks noChangeShapeType="1"/>
            </p:cNvSpPr>
            <p:nvPr/>
          </p:nvSpPr>
          <p:spPr bwMode="auto">
            <a:xfrm>
              <a:off x="4297363" y="1231900"/>
              <a:ext cx="7620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6"/>
            <p:cNvSpPr>
              <a:spLocks/>
            </p:cNvSpPr>
            <p:nvPr/>
          </p:nvSpPr>
          <p:spPr bwMode="auto">
            <a:xfrm>
              <a:off x="4373563" y="3162300"/>
              <a:ext cx="79375" cy="49213"/>
            </a:xfrm>
            <a:custGeom>
              <a:avLst/>
              <a:gdLst>
                <a:gd name="T0" fmla="*/ 48 w 50"/>
                <a:gd name="T1" fmla="*/ 17 h 31"/>
                <a:gd name="T2" fmla="*/ 48 w 50"/>
                <a:gd name="T3" fmla="*/ 17 h 31"/>
                <a:gd name="T4" fmla="*/ 48 w 50"/>
                <a:gd name="T5" fmla="*/ 9 h 31"/>
                <a:gd name="T6" fmla="*/ 50 w 50"/>
                <a:gd name="T7" fmla="*/ 0 h 31"/>
                <a:gd name="T8" fmla="*/ 50 w 50"/>
                <a:gd name="T9" fmla="*/ 0 h 31"/>
                <a:gd name="T10" fmla="*/ 28 w 50"/>
                <a:gd name="T11" fmla="*/ 9 h 31"/>
                <a:gd name="T12" fmla="*/ 0 w 50"/>
                <a:gd name="T13" fmla="*/ 17 h 31"/>
                <a:gd name="T14" fmla="*/ 0 w 50"/>
                <a:gd name="T15" fmla="*/ 17 h 31"/>
                <a:gd name="T16" fmla="*/ 28 w 50"/>
                <a:gd name="T17" fmla="*/ 23 h 31"/>
                <a:gd name="T18" fmla="*/ 50 w 50"/>
                <a:gd name="T19" fmla="*/ 31 h 31"/>
                <a:gd name="T20" fmla="*/ 50 w 50"/>
                <a:gd name="T21" fmla="*/ 31 h 31"/>
                <a:gd name="T22" fmla="*/ 48 w 50"/>
                <a:gd name="T23" fmla="*/ 23 h 31"/>
                <a:gd name="T24" fmla="*/ 48 w 50"/>
                <a:gd name="T25" fmla="*/ 17 h 31"/>
                <a:gd name="T26" fmla="*/ 48 w 50"/>
                <a:gd name="T27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31">
                  <a:moveTo>
                    <a:pt x="48" y="17"/>
                  </a:moveTo>
                  <a:lnTo>
                    <a:pt x="48" y="17"/>
                  </a:lnTo>
                  <a:lnTo>
                    <a:pt x="48" y="9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28" y="9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8" y="23"/>
                  </a:lnTo>
                  <a:lnTo>
                    <a:pt x="50" y="31"/>
                  </a:lnTo>
                  <a:lnTo>
                    <a:pt x="50" y="31"/>
                  </a:lnTo>
                  <a:lnTo>
                    <a:pt x="48" y="23"/>
                  </a:lnTo>
                  <a:lnTo>
                    <a:pt x="48" y="17"/>
                  </a:lnTo>
                  <a:lnTo>
                    <a:pt x="4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Line 197"/>
            <p:cNvSpPr>
              <a:spLocks noChangeShapeType="1"/>
            </p:cNvSpPr>
            <p:nvPr/>
          </p:nvSpPr>
          <p:spPr bwMode="auto">
            <a:xfrm>
              <a:off x="4440238" y="3184525"/>
              <a:ext cx="4445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98"/>
            <p:cNvSpPr>
              <a:spLocks/>
            </p:cNvSpPr>
            <p:nvPr/>
          </p:nvSpPr>
          <p:spPr bwMode="auto">
            <a:xfrm>
              <a:off x="4373563" y="4148138"/>
              <a:ext cx="79375" cy="49212"/>
            </a:xfrm>
            <a:custGeom>
              <a:avLst/>
              <a:gdLst>
                <a:gd name="T0" fmla="*/ 48 w 50"/>
                <a:gd name="T1" fmla="*/ 17 h 31"/>
                <a:gd name="T2" fmla="*/ 48 w 50"/>
                <a:gd name="T3" fmla="*/ 17 h 31"/>
                <a:gd name="T4" fmla="*/ 48 w 50"/>
                <a:gd name="T5" fmla="*/ 8 h 31"/>
                <a:gd name="T6" fmla="*/ 50 w 50"/>
                <a:gd name="T7" fmla="*/ 0 h 31"/>
                <a:gd name="T8" fmla="*/ 50 w 50"/>
                <a:gd name="T9" fmla="*/ 0 h 31"/>
                <a:gd name="T10" fmla="*/ 28 w 50"/>
                <a:gd name="T11" fmla="*/ 8 h 31"/>
                <a:gd name="T12" fmla="*/ 0 w 50"/>
                <a:gd name="T13" fmla="*/ 17 h 31"/>
                <a:gd name="T14" fmla="*/ 0 w 50"/>
                <a:gd name="T15" fmla="*/ 17 h 31"/>
                <a:gd name="T16" fmla="*/ 28 w 50"/>
                <a:gd name="T17" fmla="*/ 22 h 31"/>
                <a:gd name="T18" fmla="*/ 50 w 50"/>
                <a:gd name="T19" fmla="*/ 31 h 31"/>
                <a:gd name="T20" fmla="*/ 50 w 50"/>
                <a:gd name="T21" fmla="*/ 31 h 31"/>
                <a:gd name="T22" fmla="*/ 48 w 50"/>
                <a:gd name="T23" fmla="*/ 22 h 31"/>
                <a:gd name="T24" fmla="*/ 48 w 50"/>
                <a:gd name="T25" fmla="*/ 17 h 31"/>
                <a:gd name="T26" fmla="*/ 48 w 50"/>
                <a:gd name="T27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31">
                  <a:moveTo>
                    <a:pt x="48" y="17"/>
                  </a:moveTo>
                  <a:lnTo>
                    <a:pt x="48" y="17"/>
                  </a:lnTo>
                  <a:lnTo>
                    <a:pt x="48" y="8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28" y="8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8" y="22"/>
                  </a:lnTo>
                  <a:lnTo>
                    <a:pt x="50" y="31"/>
                  </a:lnTo>
                  <a:lnTo>
                    <a:pt x="50" y="31"/>
                  </a:lnTo>
                  <a:lnTo>
                    <a:pt x="48" y="22"/>
                  </a:lnTo>
                  <a:lnTo>
                    <a:pt x="48" y="17"/>
                  </a:lnTo>
                  <a:lnTo>
                    <a:pt x="4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Line 199"/>
            <p:cNvSpPr>
              <a:spLocks noChangeShapeType="1"/>
            </p:cNvSpPr>
            <p:nvPr/>
          </p:nvSpPr>
          <p:spPr bwMode="auto">
            <a:xfrm>
              <a:off x="4440238" y="4170363"/>
              <a:ext cx="44450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91" name="Rectangle 4"/>
          <p:cNvSpPr>
            <a:spLocks noChangeArrowheads="1"/>
          </p:cNvSpPr>
          <p:nvPr/>
        </p:nvSpPr>
        <p:spPr bwMode="auto">
          <a:xfrm>
            <a:off x="468313" y="9144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615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BA84-9E01-4959-8293-0B014F3052F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Ag/AgCl elektrotların empedansının frekansla değişimi</a:t>
            </a:r>
            <a:endParaRPr lang="en-US" dirty="0"/>
          </a:p>
        </p:txBody>
      </p:sp>
      <p:pic>
        <p:nvPicPr>
          <p:cNvPr id="6" name="Picture 5" descr="Fig5-5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88723"/>
            <a:ext cx="7071360" cy="382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944687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6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BA84-9E01-4959-8293-0B014F3052F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Elektrot empedansının frekansla değişiminin deneysel sonucu </a:t>
            </a:r>
            <a:endParaRPr lang="en-US" dirty="0"/>
          </a:p>
        </p:txBody>
      </p:sp>
      <p:pic>
        <p:nvPicPr>
          <p:cNvPr id="3" name="Picture 4" descr="Fig5-6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0"/>
            <a:ext cx="6667500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944687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616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Biyopotensiyel kaydı için deri üzerine yerleştirilen iki biyopotansiyel elektrot</a:t>
            </a:r>
            <a:endParaRPr lang="en-US" sz="3600" dirty="0"/>
          </a:p>
        </p:txBody>
      </p:sp>
      <p:pic>
        <p:nvPicPr>
          <p:cNvPr id="17412" name="Picture 4" descr="C:\My Documents\Courses\EE 470\electrodes\carr6-14a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63725"/>
            <a:ext cx="6477000" cy="428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7526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873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Bir biyomedikal kayıtın devre modeli</a:t>
            </a:r>
            <a:endParaRPr lang="en-US" sz="3600" dirty="0"/>
          </a:p>
        </p:txBody>
      </p:sp>
      <p:pic>
        <p:nvPicPr>
          <p:cNvPr id="20484" name="Picture 4" descr="C:\My Documents\Courses\EE 470\electrodes\carr6-1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0763"/>
            <a:ext cx="9144000" cy="566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9144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332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27029"/>
            <a:ext cx="7772400" cy="1143000"/>
          </a:xfrm>
        </p:spPr>
        <p:txBody>
          <a:bodyPr/>
          <a:lstStyle/>
          <a:p>
            <a:r>
              <a:rPr lang="tr-TR" sz="3600" dirty="0" smtClean="0"/>
              <a:t>Elektrot tipleri</a:t>
            </a:r>
            <a:endParaRPr lang="en-US" sz="36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5029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z="2800" dirty="0" smtClean="0"/>
              <a:t>Vücut yüzeyinden kayıt için elektrotlar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Metal-</a:t>
            </a:r>
            <a:r>
              <a:rPr lang="en-US" sz="2400" dirty="0" err="1" smtClean="0"/>
              <a:t>pla</a:t>
            </a:r>
            <a:r>
              <a:rPr lang="tr-TR" sz="2400" dirty="0" smtClean="0"/>
              <a:t>ka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tr-TR" sz="2400" dirty="0" smtClean="0"/>
              <a:t>Emme (</a:t>
            </a:r>
            <a:r>
              <a:rPr lang="en-US" sz="2400" dirty="0" smtClean="0"/>
              <a:t>Suction</a:t>
            </a:r>
            <a:r>
              <a:rPr lang="tr-TR" sz="2400" dirty="0"/>
              <a:t>)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tr-TR" sz="2400" dirty="0" smtClean="0"/>
              <a:t>Yüzer (gömme – sütun) (</a:t>
            </a:r>
            <a:r>
              <a:rPr lang="en-US" sz="2400" dirty="0" smtClean="0"/>
              <a:t>Floating </a:t>
            </a:r>
            <a:r>
              <a:rPr lang="en-US" sz="2400" dirty="0"/>
              <a:t>(recessed -column</a:t>
            </a:r>
            <a:r>
              <a:rPr lang="en-US" sz="2400" dirty="0" smtClean="0"/>
              <a:t>)</a:t>
            </a:r>
            <a:r>
              <a:rPr lang="tr-TR" sz="2400" dirty="0" smtClean="0"/>
              <a:t>)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tr-TR" sz="2400" dirty="0" smtClean="0"/>
              <a:t>Esnek (elastiki)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tr-TR" sz="2800" dirty="0" smtClean="0"/>
              <a:t>İç (i</a:t>
            </a:r>
            <a:r>
              <a:rPr lang="en-US" sz="2800" dirty="0" err="1" smtClean="0"/>
              <a:t>nternal</a:t>
            </a:r>
            <a:r>
              <a:rPr lang="tr-TR" sz="2800" dirty="0" smtClean="0"/>
              <a:t>)</a:t>
            </a:r>
            <a:r>
              <a:rPr lang="en-US" sz="2800" dirty="0" smtClean="0"/>
              <a:t> </a:t>
            </a:r>
            <a:r>
              <a:rPr lang="en-US" sz="2800" dirty="0" err="1" smtClean="0"/>
              <a:t>ele</a:t>
            </a:r>
            <a:r>
              <a:rPr lang="tr-TR" sz="2800" dirty="0" smtClean="0"/>
              <a:t>k</a:t>
            </a:r>
            <a:r>
              <a:rPr lang="en-US" sz="2800" dirty="0" err="1" smtClean="0"/>
              <a:t>tro</a:t>
            </a:r>
            <a:r>
              <a:rPr lang="tr-TR" sz="2800" dirty="0" smtClean="0"/>
              <a:t>tlar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tr-TR" sz="2400" dirty="0" smtClean="0"/>
              <a:t>İğne </a:t>
            </a:r>
            <a:r>
              <a:rPr lang="en-US" sz="2400" dirty="0" smtClean="0"/>
              <a:t>Needle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tr-TR" sz="2400" dirty="0" smtClean="0"/>
              <a:t>Tel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tr-TR" sz="2400" dirty="0" smtClean="0"/>
              <a:t>Yerleştirilmiş (i</a:t>
            </a:r>
            <a:r>
              <a:rPr lang="en-US" sz="2400" dirty="0" err="1" smtClean="0"/>
              <a:t>ndwelling</a:t>
            </a:r>
            <a:r>
              <a:rPr lang="tr-TR" sz="2400" dirty="0" smtClean="0"/>
              <a:t>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Ele</a:t>
            </a:r>
            <a:r>
              <a:rPr lang="tr-TR" sz="2800" dirty="0" smtClean="0"/>
              <a:t>k</a:t>
            </a:r>
            <a:r>
              <a:rPr lang="en-US" sz="2800" dirty="0" err="1" smtClean="0"/>
              <a:t>tro</a:t>
            </a:r>
            <a:r>
              <a:rPr lang="tr-TR" sz="2800" dirty="0" smtClean="0"/>
              <a:t>t</a:t>
            </a:r>
            <a:r>
              <a:rPr lang="en-US" sz="2800" dirty="0" smtClean="0"/>
              <a:t> </a:t>
            </a:r>
            <a:r>
              <a:rPr lang="tr-TR" sz="2800" dirty="0" smtClean="0"/>
              <a:t>dizileri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Mi</a:t>
            </a:r>
            <a:r>
              <a:rPr lang="tr-TR" sz="2800" dirty="0" smtClean="0"/>
              <a:t>k</a:t>
            </a:r>
            <a:r>
              <a:rPr lang="en-US" sz="2800" dirty="0" err="1" smtClean="0"/>
              <a:t>ro</a:t>
            </a:r>
            <a:r>
              <a:rPr lang="en-US" sz="2800" dirty="0" smtClean="0"/>
              <a:t> </a:t>
            </a:r>
            <a:r>
              <a:rPr lang="en-US" sz="2800" dirty="0" err="1" smtClean="0"/>
              <a:t>ele</a:t>
            </a:r>
            <a:r>
              <a:rPr lang="tr-TR" sz="2800" dirty="0" smtClean="0"/>
              <a:t>k</a:t>
            </a:r>
            <a:r>
              <a:rPr lang="en-US" sz="2800" dirty="0" err="1" smtClean="0"/>
              <a:t>tro</a:t>
            </a:r>
            <a:r>
              <a:rPr lang="tr-TR" sz="2800" dirty="0" smtClean="0"/>
              <a:t>tlar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Metal</a:t>
            </a:r>
          </a:p>
          <a:p>
            <a:pPr lvl="1">
              <a:lnSpc>
                <a:spcPct val="90000"/>
              </a:lnSpc>
            </a:pPr>
            <a:r>
              <a:rPr lang="tr-TR" sz="2400" dirty="0" smtClean="0"/>
              <a:t>Destekli </a:t>
            </a:r>
            <a:r>
              <a:rPr lang="en-US" sz="2400" dirty="0" smtClean="0"/>
              <a:t>metal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mi</a:t>
            </a:r>
            <a:r>
              <a:rPr lang="tr-TR" sz="2400" dirty="0" smtClean="0"/>
              <a:t>k</a:t>
            </a:r>
            <a:r>
              <a:rPr lang="en-US" sz="2400" dirty="0" err="1" smtClean="0"/>
              <a:t>ropipet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913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utoUpdateAnimBg="0"/>
      <p:bldP spid="3686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Fig5-9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828800"/>
            <a:ext cx="5867400" cy="486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Biyopotansiyel vücut yüzeyi elektrotları</a:t>
            </a:r>
            <a:endParaRPr lang="en-US" sz="3600" dirty="0"/>
          </a:p>
        </p:txBody>
      </p:sp>
      <p:pic>
        <p:nvPicPr>
          <p:cNvPr id="27653" name="Picture 5" descr="C:\My Documents\Courses\EE 470\electrodes\carr6-15a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47800"/>
            <a:ext cx="37338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727325" y="1108075"/>
            <a:ext cx="16433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Metal </a:t>
            </a:r>
            <a:r>
              <a:rPr lang="en-US" dirty="0" err="1" smtClean="0"/>
              <a:t>pla</a:t>
            </a:r>
            <a:r>
              <a:rPr lang="tr-TR" dirty="0" smtClean="0"/>
              <a:t>ka</a:t>
            </a:r>
            <a:endParaRPr lang="en-US" dirty="0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H="1">
            <a:off x="2667000" y="16002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4038600" y="1524000"/>
            <a:ext cx="2362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3505200" y="3810000"/>
            <a:ext cx="1477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Metal disk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6057900" y="5029200"/>
            <a:ext cx="28575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tr-TR" dirty="0" smtClean="0"/>
              <a:t>EKG kayıtlrında sık kullanılan köpük arkalıklı tek kullanımlık elektrode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68313" y="9906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852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  <p:bldP spid="27654" grpId="0" build="p" autoUpdateAnimBg="0"/>
      <p:bldP spid="27655" grpId="0" animBg="1"/>
      <p:bldP spid="27656" grpId="0" animBg="1"/>
      <p:bldP spid="27657" grpId="0" build="p" autoUpdateAnimBg="0"/>
      <p:bldP spid="27658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r>
              <a:rPr lang="tr-TR" sz="3600" dirty="0" smtClean="0"/>
              <a:t>Yarım-hücre gerilimi</a:t>
            </a:r>
            <a:endParaRPr lang="en-US" sz="3600" dirty="0"/>
          </a:p>
        </p:txBody>
      </p:sp>
      <p:pic>
        <p:nvPicPr>
          <p:cNvPr id="3076" name="Picture 4" descr="C:\My Documents\Courses\EE 470\electrodes\carr6-11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67088"/>
            <a:ext cx="5257800" cy="349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867400" y="3733800"/>
            <a:ext cx="275907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dirty="0" smtClean="0"/>
              <a:t>Yarım-hücre gerilimi </a:t>
            </a:r>
            <a:r>
              <a:rPr lang="en-US" dirty="0" smtClean="0"/>
              <a:t>=</a:t>
            </a:r>
            <a:r>
              <a:rPr lang="tr-TR" dirty="0" smtClean="0"/>
              <a:t>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hc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V</a:t>
            </a:r>
            <a:r>
              <a:rPr lang="en-US" baseline="-25000" dirty="0" err="1"/>
              <a:t>e</a:t>
            </a:r>
            <a:endParaRPr lang="en-US" dirty="0"/>
          </a:p>
          <a:p>
            <a:r>
              <a:rPr lang="tr-TR" dirty="0" smtClean="0"/>
              <a:t>Elekrot-elektrolit arayüzeyinde oluşan iyon dengesizliklerinden dolayı</a:t>
            </a:r>
            <a:endParaRPr lang="en-US" dirty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457200" y="1219200"/>
            <a:ext cx="81692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tr-TR" dirty="0" smtClean="0"/>
              <a:t>Üç ayrı tip madde üç şekilde birbiriyle temas haline getirilebilir</a:t>
            </a:r>
          </a:p>
          <a:p>
            <a:pPr>
              <a:buFontTx/>
              <a:buChar char="•"/>
            </a:pPr>
            <a:r>
              <a:rPr lang="tr-TR" dirty="0" smtClean="0"/>
              <a:t>Katı</a:t>
            </a:r>
            <a:r>
              <a:rPr lang="en-US" dirty="0" smtClean="0"/>
              <a:t>–</a:t>
            </a:r>
            <a:r>
              <a:rPr lang="tr-TR" dirty="0" smtClean="0"/>
              <a:t>katı; ısıl çift (</a:t>
            </a:r>
            <a:r>
              <a:rPr lang="en-US" dirty="0" smtClean="0"/>
              <a:t>thermocouple</a:t>
            </a:r>
            <a:r>
              <a:rPr lang="tr-TR" dirty="0" smtClean="0"/>
              <a:t>)</a:t>
            </a:r>
            <a:endParaRPr lang="en-US" dirty="0"/>
          </a:p>
          <a:p>
            <a:pPr>
              <a:buFontTx/>
              <a:buChar char="•"/>
            </a:pPr>
            <a:r>
              <a:rPr lang="tr-TR" dirty="0" smtClean="0"/>
              <a:t>Katı-sıvı; </a:t>
            </a:r>
            <a:r>
              <a:rPr lang="en-US" dirty="0" err="1" smtClean="0"/>
              <a:t>ele</a:t>
            </a:r>
            <a:r>
              <a:rPr lang="tr-TR" dirty="0" smtClean="0"/>
              <a:t>k</a:t>
            </a:r>
            <a:r>
              <a:rPr lang="en-US" dirty="0" err="1" smtClean="0"/>
              <a:t>tro</a:t>
            </a:r>
            <a:r>
              <a:rPr lang="tr-TR" dirty="0" smtClean="0"/>
              <a:t>t</a:t>
            </a:r>
            <a:endParaRPr lang="en-US" dirty="0"/>
          </a:p>
          <a:p>
            <a:pPr>
              <a:buFontTx/>
              <a:buChar char="•"/>
            </a:pPr>
            <a:r>
              <a:rPr lang="tr-TR" dirty="0" smtClean="0"/>
              <a:t>Sııvı</a:t>
            </a:r>
            <a:r>
              <a:rPr lang="en-US" dirty="0" smtClean="0"/>
              <a:t>-</a:t>
            </a:r>
            <a:r>
              <a:rPr lang="tr-TR" dirty="0" smtClean="0"/>
              <a:t>sıvı; iyon </a:t>
            </a:r>
            <a:r>
              <a:rPr lang="en-US" dirty="0" smtClean="0"/>
              <a:t>se</a:t>
            </a:r>
            <a:r>
              <a:rPr lang="tr-TR" dirty="0" smtClean="0"/>
              <a:t>çici bir membranla ayrılmış, hücre gerilimlerinde olduğu gibi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8313" y="9144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939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7" grpId="0" build="p" autoUpdateAnimBg="0"/>
      <p:bldP spid="3078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2281" y="816603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  <p:pic>
        <p:nvPicPr>
          <p:cNvPr id="8" name="Picture 5" descr="Fig5-10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60898"/>
            <a:ext cx="53721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6248400" cy="990600"/>
          </a:xfrm>
        </p:spPr>
        <p:txBody>
          <a:bodyPr/>
          <a:lstStyle/>
          <a:p>
            <a:r>
              <a:rPr lang="en-US" sz="3600" dirty="0" smtClean="0"/>
              <a:t>Metal</a:t>
            </a:r>
            <a:r>
              <a:rPr lang="tr-TR" sz="3600" dirty="0" smtClean="0"/>
              <a:t>ik emme elektrot</a:t>
            </a:r>
            <a:endParaRPr lang="en-US" sz="3600" dirty="0"/>
          </a:p>
        </p:txBody>
      </p:sp>
      <p:pic>
        <p:nvPicPr>
          <p:cNvPr id="29701" name="Picture 5" descr="C:\My Documents\Courses\EE 470\electrodes\carr6-15b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09600"/>
            <a:ext cx="2490788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11163" y="5715000"/>
            <a:ext cx="83216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dirty="0" smtClean="0"/>
              <a:t>Genellilkle klinik elektrokardiograf uygulamalarında gögüs üzerine yerleştirilen bir metalik emme elektrodu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56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  <p:bldP spid="29702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Yüzer (gömme – sütun)</a:t>
            </a:r>
            <a:r>
              <a:rPr lang="en-US" sz="3600" dirty="0" smtClean="0"/>
              <a:t> </a:t>
            </a:r>
            <a:r>
              <a:rPr lang="en-US" sz="3600" dirty="0" err="1" smtClean="0"/>
              <a:t>ele</a:t>
            </a:r>
            <a:r>
              <a:rPr lang="tr-TR" sz="3600" dirty="0" smtClean="0"/>
              <a:t>k</a:t>
            </a:r>
            <a:r>
              <a:rPr lang="en-US" sz="3600" dirty="0" err="1" smtClean="0"/>
              <a:t>tro</a:t>
            </a:r>
            <a:r>
              <a:rPr lang="tr-TR" sz="3600" dirty="0" smtClean="0"/>
              <a:t>t</a:t>
            </a:r>
            <a:endParaRPr lang="en-US" sz="3600" dirty="0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727325" y="2708275"/>
            <a:ext cx="35972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Recessed electrode with top-hat structure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33400" y="4572000"/>
            <a:ext cx="15398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Disposable recessed electrode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92943" y="795337"/>
            <a:ext cx="7460457" cy="5757863"/>
            <a:chOff x="1539875" y="125413"/>
            <a:chExt cx="6321425" cy="4645025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2503488" y="777875"/>
              <a:ext cx="1027112" cy="317500"/>
            </a:xfrm>
            <a:custGeom>
              <a:avLst/>
              <a:gdLst>
                <a:gd name="T0" fmla="*/ 0 w 647"/>
                <a:gd name="T1" fmla="*/ 200 h 200"/>
                <a:gd name="T2" fmla="*/ 0 w 647"/>
                <a:gd name="T3" fmla="*/ 200 h 200"/>
                <a:gd name="T4" fmla="*/ 70 w 647"/>
                <a:gd name="T5" fmla="*/ 163 h 200"/>
                <a:gd name="T6" fmla="*/ 143 w 647"/>
                <a:gd name="T7" fmla="*/ 123 h 200"/>
                <a:gd name="T8" fmla="*/ 180 w 647"/>
                <a:gd name="T9" fmla="*/ 110 h 200"/>
                <a:gd name="T10" fmla="*/ 213 w 647"/>
                <a:gd name="T11" fmla="*/ 96 h 200"/>
                <a:gd name="T12" fmla="*/ 243 w 647"/>
                <a:gd name="T13" fmla="*/ 90 h 200"/>
                <a:gd name="T14" fmla="*/ 270 w 647"/>
                <a:gd name="T15" fmla="*/ 86 h 200"/>
                <a:gd name="T16" fmla="*/ 270 w 647"/>
                <a:gd name="T17" fmla="*/ 86 h 200"/>
                <a:gd name="T18" fmla="*/ 293 w 647"/>
                <a:gd name="T19" fmla="*/ 90 h 200"/>
                <a:gd name="T20" fmla="*/ 313 w 647"/>
                <a:gd name="T21" fmla="*/ 83 h 200"/>
                <a:gd name="T22" fmla="*/ 327 w 647"/>
                <a:gd name="T23" fmla="*/ 73 h 200"/>
                <a:gd name="T24" fmla="*/ 343 w 647"/>
                <a:gd name="T25" fmla="*/ 56 h 200"/>
                <a:gd name="T26" fmla="*/ 343 w 647"/>
                <a:gd name="T27" fmla="*/ 56 h 200"/>
                <a:gd name="T28" fmla="*/ 353 w 647"/>
                <a:gd name="T29" fmla="*/ 46 h 200"/>
                <a:gd name="T30" fmla="*/ 373 w 647"/>
                <a:gd name="T31" fmla="*/ 33 h 200"/>
                <a:gd name="T32" fmla="*/ 397 w 647"/>
                <a:gd name="T33" fmla="*/ 23 h 200"/>
                <a:gd name="T34" fmla="*/ 430 w 647"/>
                <a:gd name="T35" fmla="*/ 16 h 200"/>
                <a:gd name="T36" fmla="*/ 470 w 647"/>
                <a:gd name="T37" fmla="*/ 10 h 200"/>
                <a:gd name="T38" fmla="*/ 520 w 647"/>
                <a:gd name="T39" fmla="*/ 3 h 200"/>
                <a:gd name="T40" fmla="*/ 577 w 647"/>
                <a:gd name="T41" fmla="*/ 0 h 200"/>
                <a:gd name="T42" fmla="*/ 647 w 647"/>
                <a:gd name="T43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47" h="200">
                  <a:moveTo>
                    <a:pt x="0" y="200"/>
                  </a:moveTo>
                  <a:lnTo>
                    <a:pt x="0" y="200"/>
                  </a:lnTo>
                  <a:lnTo>
                    <a:pt x="70" y="163"/>
                  </a:lnTo>
                  <a:lnTo>
                    <a:pt x="143" y="123"/>
                  </a:lnTo>
                  <a:lnTo>
                    <a:pt x="180" y="110"/>
                  </a:lnTo>
                  <a:lnTo>
                    <a:pt x="213" y="96"/>
                  </a:lnTo>
                  <a:lnTo>
                    <a:pt x="243" y="90"/>
                  </a:lnTo>
                  <a:lnTo>
                    <a:pt x="270" y="86"/>
                  </a:lnTo>
                  <a:lnTo>
                    <a:pt x="270" y="86"/>
                  </a:lnTo>
                  <a:lnTo>
                    <a:pt x="293" y="90"/>
                  </a:lnTo>
                  <a:lnTo>
                    <a:pt x="313" y="83"/>
                  </a:lnTo>
                  <a:lnTo>
                    <a:pt x="327" y="73"/>
                  </a:lnTo>
                  <a:lnTo>
                    <a:pt x="343" y="56"/>
                  </a:lnTo>
                  <a:lnTo>
                    <a:pt x="343" y="56"/>
                  </a:lnTo>
                  <a:lnTo>
                    <a:pt x="353" y="46"/>
                  </a:lnTo>
                  <a:lnTo>
                    <a:pt x="373" y="33"/>
                  </a:lnTo>
                  <a:lnTo>
                    <a:pt x="397" y="23"/>
                  </a:lnTo>
                  <a:lnTo>
                    <a:pt x="430" y="16"/>
                  </a:lnTo>
                  <a:lnTo>
                    <a:pt x="470" y="10"/>
                  </a:lnTo>
                  <a:lnTo>
                    <a:pt x="520" y="3"/>
                  </a:lnTo>
                  <a:lnTo>
                    <a:pt x="577" y="0"/>
                  </a:lnTo>
                  <a:lnTo>
                    <a:pt x="647" y="0"/>
                  </a:lnTo>
                </a:path>
              </a:pathLst>
            </a:custGeom>
            <a:noFill/>
            <a:ln w="746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2503488" y="777875"/>
              <a:ext cx="1027112" cy="317500"/>
            </a:xfrm>
            <a:custGeom>
              <a:avLst/>
              <a:gdLst>
                <a:gd name="T0" fmla="*/ 0 w 647"/>
                <a:gd name="T1" fmla="*/ 200 h 200"/>
                <a:gd name="T2" fmla="*/ 0 w 647"/>
                <a:gd name="T3" fmla="*/ 200 h 200"/>
                <a:gd name="T4" fmla="*/ 70 w 647"/>
                <a:gd name="T5" fmla="*/ 163 h 200"/>
                <a:gd name="T6" fmla="*/ 143 w 647"/>
                <a:gd name="T7" fmla="*/ 123 h 200"/>
                <a:gd name="T8" fmla="*/ 180 w 647"/>
                <a:gd name="T9" fmla="*/ 110 h 200"/>
                <a:gd name="T10" fmla="*/ 213 w 647"/>
                <a:gd name="T11" fmla="*/ 96 h 200"/>
                <a:gd name="T12" fmla="*/ 243 w 647"/>
                <a:gd name="T13" fmla="*/ 90 h 200"/>
                <a:gd name="T14" fmla="*/ 270 w 647"/>
                <a:gd name="T15" fmla="*/ 86 h 200"/>
                <a:gd name="T16" fmla="*/ 270 w 647"/>
                <a:gd name="T17" fmla="*/ 86 h 200"/>
                <a:gd name="T18" fmla="*/ 293 w 647"/>
                <a:gd name="T19" fmla="*/ 90 h 200"/>
                <a:gd name="T20" fmla="*/ 313 w 647"/>
                <a:gd name="T21" fmla="*/ 83 h 200"/>
                <a:gd name="T22" fmla="*/ 327 w 647"/>
                <a:gd name="T23" fmla="*/ 73 h 200"/>
                <a:gd name="T24" fmla="*/ 343 w 647"/>
                <a:gd name="T25" fmla="*/ 56 h 200"/>
                <a:gd name="T26" fmla="*/ 343 w 647"/>
                <a:gd name="T27" fmla="*/ 56 h 200"/>
                <a:gd name="T28" fmla="*/ 353 w 647"/>
                <a:gd name="T29" fmla="*/ 46 h 200"/>
                <a:gd name="T30" fmla="*/ 373 w 647"/>
                <a:gd name="T31" fmla="*/ 33 h 200"/>
                <a:gd name="T32" fmla="*/ 397 w 647"/>
                <a:gd name="T33" fmla="*/ 23 h 200"/>
                <a:gd name="T34" fmla="*/ 430 w 647"/>
                <a:gd name="T35" fmla="*/ 16 h 200"/>
                <a:gd name="T36" fmla="*/ 470 w 647"/>
                <a:gd name="T37" fmla="*/ 10 h 200"/>
                <a:gd name="T38" fmla="*/ 520 w 647"/>
                <a:gd name="T39" fmla="*/ 3 h 200"/>
                <a:gd name="T40" fmla="*/ 577 w 647"/>
                <a:gd name="T41" fmla="*/ 0 h 200"/>
                <a:gd name="T42" fmla="*/ 647 w 647"/>
                <a:gd name="T43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47" h="200">
                  <a:moveTo>
                    <a:pt x="0" y="200"/>
                  </a:moveTo>
                  <a:lnTo>
                    <a:pt x="0" y="200"/>
                  </a:lnTo>
                  <a:lnTo>
                    <a:pt x="70" y="163"/>
                  </a:lnTo>
                  <a:lnTo>
                    <a:pt x="143" y="123"/>
                  </a:lnTo>
                  <a:lnTo>
                    <a:pt x="180" y="110"/>
                  </a:lnTo>
                  <a:lnTo>
                    <a:pt x="213" y="96"/>
                  </a:lnTo>
                  <a:lnTo>
                    <a:pt x="243" y="90"/>
                  </a:lnTo>
                  <a:lnTo>
                    <a:pt x="270" y="86"/>
                  </a:lnTo>
                  <a:lnTo>
                    <a:pt x="270" y="86"/>
                  </a:lnTo>
                  <a:lnTo>
                    <a:pt x="293" y="90"/>
                  </a:lnTo>
                  <a:lnTo>
                    <a:pt x="313" y="83"/>
                  </a:lnTo>
                  <a:lnTo>
                    <a:pt x="327" y="73"/>
                  </a:lnTo>
                  <a:lnTo>
                    <a:pt x="343" y="56"/>
                  </a:lnTo>
                  <a:lnTo>
                    <a:pt x="343" y="56"/>
                  </a:lnTo>
                  <a:lnTo>
                    <a:pt x="353" y="46"/>
                  </a:lnTo>
                  <a:lnTo>
                    <a:pt x="373" y="33"/>
                  </a:lnTo>
                  <a:lnTo>
                    <a:pt x="397" y="23"/>
                  </a:lnTo>
                  <a:lnTo>
                    <a:pt x="430" y="16"/>
                  </a:lnTo>
                  <a:lnTo>
                    <a:pt x="470" y="10"/>
                  </a:lnTo>
                  <a:lnTo>
                    <a:pt x="520" y="3"/>
                  </a:lnTo>
                  <a:lnTo>
                    <a:pt x="577" y="0"/>
                  </a:lnTo>
                  <a:lnTo>
                    <a:pt x="647" y="0"/>
                  </a:lnTo>
                </a:path>
              </a:pathLst>
            </a:custGeom>
            <a:noFill/>
            <a:ln w="523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4850" y="3598863"/>
              <a:ext cx="3113088" cy="158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3446463" y="3403600"/>
              <a:ext cx="762000" cy="1428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5287963" y="3403600"/>
              <a:ext cx="762000" cy="1428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4154488" y="3324225"/>
              <a:ext cx="1192212" cy="79375"/>
            </a:xfrm>
            <a:custGeom>
              <a:avLst/>
              <a:gdLst>
                <a:gd name="T0" fmla="*/ 751 w 751"/>
                <a:gd name="T1" fmla="*/ 50 h 50"/>
                <a:gd name="T2" fmla="*/ 751 w 751"/>
                <a:gd name="T3" fmla="*/ 50 h 50"/>
                <a:gd name="T4" fmla="*/ 731 w 751"/>
                <a:gd name="T5" fmla="*/ 47 h 50"/>
                <a:gd name="T6" fmla="*/ 708 w 751"/>
                <a:gd name="T7" fmla="*/ 40 h 50"/>
                <a:gd name="T8" fmla="*/ 678 w 751"/>
                <a:gd name="T9" fmla="*/ 30 h 50"/>
                <a:gd name="T10" fmla="*/ 641 w 751"/>
                <a:gd name="T11" fmla="*/ 13 h 50"/>
                <a:gd name="T12" fmla="*/ 641 w 751"/>
                <a:gd name="T13" fmla="*/ 13 h 50"/>
                <a:gd name="T14" fmla="*/ 617 w 751"/>
                <a:gd name="T15" fmla="*/ 3 h 50"/>
                <a:gd name="T16" fmla="*/ 594 w 751"/>
                <a:gd name="T17" fmla="*/ 0 h 50"/>
                <a:gd name="T18" fmla="*/ 157 w 751"/>
                <a:gd name="T19" fmla="*/ 0 h 50"/>
                <a:gd name="T20" fmla="*/ 157 w 751"/>
                <a:gd name="T21" fmla="*/ 0 h 50"/>
                <a:gd name="T22" fmla="*/ 134 w 751"/>
                <a:gd name="T23" fmla="*/ 3 h 50"/>
                <a:gd name="T24" fmla="*/ 111 w 751"/>
                <a:gd name="T25" fmla="*/ 13 h 50"/>
                <a:gd name="T26" fmla="*/ 111 w 751"/>
                <a:gd name="T27" fmla="*/ 13 h 50"/>
                <a:gd name="T28" fmla="*/ 74 w 751"/>
                <a:gd name="T29" fmla="*/ 30 h 50"/>
                <a:gd name="T30" fmla="*/ 44 w 751"/>
                <a:gd name="T31" fmla="*/ 40 h 50"/>
                <a:gd name="T32" fmla="*/ 21 w 751"/>
                <a:gd name="T33" fmla="*/ 47 h 50"/>
                <a:gd name="T34" fmla="*/ 0 w 751"/>
                <a:gd name="T3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1" h="50">
                  <a:moveTo>
                    <a:pt x="751" y="50"/>
                  </a:moveTo>
                  <a:lnTo>
                    <a:pt x="751" y="50"/>
                  </a:lnTo>
                  <a:lnTo>
                    <a:pt x="731" y="47"/>
                  </a:lnTo>
                  <a:lnTo>
                    <a:pt x="708" y="40"/>
                  </a:lnTo>
                  <a:lnTo>
                    <a:pt x="678" y="30"/>
                  </a:lnTo>
                  <a:lnTo>
                    <a:pt x="641" y="13"/>
                  </a:lnTo>
                  <a:lnTo>
                    <a:pt x="641" y="13"/>
                  </a:lnTo>
                  <a:lnTo>
                    <a:pt x="617" y="3"/>
                  </a:lnTo>
                  <a:lnTo>
                    <a:pt x="594" y="0"/>
                  </a:lnTo>
                  <a:lnTo>
                    <a:pt x="157" y="0"/>
                  </a:lnTo>
                  <a:lnTo>
                    <a:pt x="157" y="0"/>
                  </a:lnTo>
                  <a:lnTo>
                    <a:pt x="134" y="3"/>
                  </a:lnTo>
                  <a:lnTo>
                    <a:pt x="111" y="13"/>
                  </a:lnTo>
                  <a:lnTo>
                    <a:pt x="111" y="13"/>
                  </a:lnTo>
                  <a:lnTo>
                    <a:pt x="74" y="30"/>
                  </a:lnTo>
                  <a:lnTo>
                    <a:pt x="44" y="40"/>
                  </a:lnTo>
                  <a:lnTo>
                    <a:pt x="21" y="47"/>
                  </a:lnTo>
                  <a:lnTo>
                    <a:pt x="0" y="5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4260850" y="3340100"/>
              <a:ext cx="979488" cy="222250"/>
            </a:xfrm>
            <a:custGeom>
              <a:avLst/>
              <a:gdLst>
                <a:gd name="T0" fmla="*/ 564 w 617"/>
                <a:gd name="T1" fmla="*/ 0 h 140"/>
                <a:gd name="T2" fmla="*/ 564 w 617"/>
                <a:gd name="T3" fmla="*/ 0 h 140"/>
                <a:gd name="T4" fmla="*/ 577 w 617"/>
                <a:gd name="T5" fmla="*/ 6 h 140"/>
                <a:gd name="T6" fmla="*/ 587 w 617"/>
                <a:gd name="T7" fmla="*/ 17 h 140"/>
                <a:gd name="T8" fmla="*/ 597 w 617"/>
                <a:gd name="T9" fmla="*/ 30 h 140"/>
                <a:gd name="T10" fmla="*/ 604 w 617"/>
                <a:gd name="T11" fmla="*/ 43 h 140"/>
                <a:gd name="T12" fmla="*/ 614 w 617"/>
                <a:gd name="T13" fmla="*/ 73 h 140"/>
                <a:gd name="T14" fmla="*/ 617 w 617"/>
                <a:gd name="T15" fmla="*/ 103 h 140"/>
                <a:gd name="T16" fmla="*/ 617 w 617"/>
                <a:gd name="T17" fmla="*/ 103 h 140"/>
                <a:gd name="T18" fmla="*/ 614 w 617"/>
                <a:gd name="T19" fmla="*/ 117 h 140"/>
                <a:gd name="T20" fmla="*/ 611 w 617"/>
                <a:gd name="T21" fmla="*/ 130 h 140"/>
                <a:gd name="T22" fmla="*/ 600 w 617"/>
                <a:gd name="T23" fmla="*/ 137 h 140"/>
                <a:gd name="T24" fmla="*/ 584 w 617"/>
                <a:gd name="T25" fmla="*/ 140 h 140"/>
                <a:gd name="T26" fmla="*/ 584 w 617"/>
                <a:gd name="T27" fmla="*/ 140 h 140"/>
                <a:gd name="T28" fmla="*/ 574 w 617"/>
                <a:gd name="T29" fmla="*/ 140 h 140"/>
                <a:gd name="T30" fmla="*/ 564 w 617"/>
                <a:gd name="T31" fmla="*/ 140 h 140"/>
                <a:gd name="T32" fmla="*/ 557 w 617"/>
                <a:gd name="T33" fmla="*/ 137 h 140"/>
                <a:gd name="T34" fmla="*/ 550 w 617"/>
                <a:gd name="T35" fmla="*/ 130 h 140"/>
                <a:gd name="T36" fmla="*/ 540 w 617"/>
                <a:gd name="T37" fmla="*/ 103 h 140"/>
                <a:gd name="T38" fmla="*/ 530 w 617"/>
                <a:gd name="T39" fmla="*/ 63 h 140"/>
                <a:gd name="T40" fmla="*/ 530 w 617"/>
                <a:gd name="T41" fmla="*/ 63 h 140"/>
                <a:gd name="T42" fmla="*/ 524 w 617"/>
                <a:gd name="T43" fmla="*/ 50 h 140"/>
                <a:gd name="T44" fmla="*/ 514 w 617"/>
                <a:gd name="T45" fmla="*/ 37 h 140"/>
                <a:gd name="T46" fmla="*/ 504 w 617"/>
                <a:gd name="T47" fmla="*/ 33 h 140"/>
                <a:gd name="T48" fmla="*/ 490 w 617"/>
                <a:gd name="T49" fmla="*/ 27 h 140"/>
                <a:gd name="T50" fmla="*/ 477 w 617"/>
                <a:gd name="T51" fmla="*/ 23 h 140"/>
                <a:gd name="T52" fmla="*/ 457 w 617"/>
                <a:gd name="T53" fmla="*/ 20 h 140"/>
                <a:gd name="T54" fmla="*/ 160 w 617"/>
                <a:gd name="T55" fmla="*/ 20 h 140"/>
                <a:gd name="T56" fmla="*/ 160 w 617"/>
                <a:gd name="T57" fmla="*/ 20 h 140"/>
                <a:gd name="T58" fmla="*/ 140 w 617"/>
                <a:gd name="T59" fmla="*/ 23 h 140"/>
                <a:gd name="T60" fmla="*/ 124 w 617"/>
                <a:gd name="T61" fmla="*/ 27 h 140"/>
                <a:gd name="T62" fmla="*/ 114 w 617"/>
                <a:gd name="T63" fmla="*/ 33 h 140"/>
                <a:gd name="T64" fmla="*/ 104 w 617"/>
                <a:gd name="T65" fmla="*/ 37 h 140"/>
                <a:gd name="T66" fmla="*/ 94 w 617"/>
                <a:gd name="T67" fmla="*/ 50 h 140"/>
                <a:gd name="T68" fmla="*/ 87 w 617"/>
                <a:gd name="T69" fmla="*/ 63 h 140"/>
                <a:gd name="T70" fmla="*/ 87 w 617"/>
                <a:gd name="T71" fmla="*/ 63 h 140"/>
                <a:gd name="T72" fmla="*/ 77 w 617"/>
                <a:gd name="T73" fmla="*/ 103 h 140"/>
                <a:gd name="T74" fmla="*/ 67 w 617"/>
                <a:gd name="T75" fmla="*/ 130 h 140"/>
                <a:gd name="T76" fmla="*/ 60 w 617"/>
                <a:gd name="T77" fmla="*/ 137 h 140"/>
                <a:gd name="T78" fmla="*/ 54 w 617"/>
                <a:gd name="T79" fmla="*/ 140 h 140"/>
                <a:gd name="T80" fmla="*/ 44 w 617"/>
                <a:gd name="T81" fmla="*/ 140 h 140"/>
                <a:gd name="T82" fmla="*/ 34 w 617"/>
                <a:gd name="T83" fmla="*/ 140 h 140"/>
                <a:gd name="T84" fmla="*/ 34 w 617"/>
                <a:gd name="T85" fmla="*/ 140 h 140"/>
                <a:gd name="T86" fmla="*/ 17 w 617"/>
                <a:gd name="T87" fmla="*/ 137 h 140"/>
                <a:gd name="T88" fmla="*/ 7 w 617"/>
                <a:gd name="T89" fmla="*/ 130 h 140"/>
                <a:gd name="T90" fmla="*/ 0 w 617"/>
                <a:gd name="T91" fmla="*/ 117 h 140"/>
                <a:gd name="T92" fmla="*/ 0 w 617"/>
                <a:gd name="T93" fmla="*/ 103 h 140"/>
                <a:gd name="T94" fmla="*/ 0 w 617"/>
                <a:gd name="T95" fmla="*/ 103 h 140"/>
                <a:gd name="T96" fmla="*/ 4 w 617"/>
                <a:gd name="T97" fmla="*/ 73 h 140"/>
                <a:gd name="T98" fmla="*/ 14 w 617"/>
                <a:gd name="T99" fmla="*/ 43 h 140"/>
                <a:gd name="T100" fmla="*/ 20 w 617"/>
                <a:gd name="T101" fmla="*/ 30 h 140"/>
                <a:gd name="T102" fmla="*/ 30 w 617"/>
                <a:gd name="T103" fmla="*/ 17 h 140"/>
                <a:gd name="T104" fmla="*/ 40 w 617"/>
                <a:gd name="T105" fmla="*/ 6 h 140"/>
                <a:gd name="T106" fmla="*/ 54 w 617"/>
                <a:gd name="T10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7" h="140">
                  <a:moveTo>
                    <a:pt x="564" y="0"/>
                  </a:moveTo>
                  <a:lnTo>
                    <a:pt x="564" y="0"/>
                  </a:lnTo>
                  <a:lnTo>
                    <a:pt x="577" y="6"/>
                  </a:lnTo>
                  <a:lnTo>
                    <a:pt x="587" y="17"/>
                  </a:lnTo>
                  <a:lnTo>
                    <a:pt x="597" y="30"/>
                  </a:lnTo>
                  <a:lnTo>
                    <a:pt x="604" y="43"/>
                  </a:lnTo>
                  <a:lnTo>
                    <a:pt x="614" y="73"/>
                  </a:lnTo>
                  <a:lnTo>
                    <a:pt x="617" y="103"/>
                  </a:lnTo>
                  <a:lnTo>
                    <a:pt x="617" y="103"/>
                  </a:lnTo>
                  <a:lnTo>
                    <a:pt x="614" y="117"/>
                  </a:lnTo>
                  <a:lnTo>
                    <a:pt x="611" y="130"/>
                  </a:lnTo>
                  <a:lnTo>
                    <a:pt x="600" y="137"/>
                  </a:lnTo>
                  <a:lnTo>
                    <a:pt x="584" y="140"/>
                  </a:lnTo>
                  <a:lnTo>
                    <a:pt x="584" y="140"/>
                  </a:lnTo>
                  <a:lnTo>
                    <a:pt x="574" y="140"/>
                  </a:lnTo>
                  <a:lnTo>
                    <a:pt x="564" y="140"/>
                  </a:lnTo>
                  <a:lnTo>
                    <a:pt x="557" y="137"/>
                  </a:lnTo>
                  <a:lnTo>
                    <a:pt x="550" y="130"/>
                  </a:lnTo>
                  <a:lnTo>
                    <a:pt x="540" y="103"/>
                  </a:lnTo>
                  <a:lnTo>
                    <a:pt x="530" y="63"/>
                  </a:lnTo>
                  <a:lnTo>
                    <a:pt x="530" y="63"/>
                  </a:lnTo>
                  <a:lnTo>
                    <a:pt x="524" y="50"/>
                  </a:lnTo>
                  <a:lnTo>
                    <a:pt x="514" y="37"/>
                  </a:lnTo>
                  <a:lnTo>
                    <a:pt x="504" y="33"/>
                  </a:lnTo>
                  <a:lnTo>
                    <a:pt x="490" y="27"/>
                  </a:lnTo>
                  <a:lnTo>
                    <a:pt x="477" y="23"/>
                  </a:lnTo>
                  <a:lnTo>
                    <a:pt x="457" y="20"/>
                  </a:lnTo>
                  <a:lnTo>
                    <a:pt x="160" y="20"/>
                  </a:lnTo>
                  <a:lnTo>
                    <a:pt x="160" y="20"/>
                  </a:lnTo>
                  <a:lnTo>
                    <a:pt x="140" y="23"/>
                  </a:lnTo>
                  <a:lnTo>
                    <a:pt x="124" y="27"/>
                  </a:lnTo>
                  <a:lnTo>
                    <a:pt x="114" y="33"/>
                  </a:lnTo>
                  <a:lnTo>
                    <a:pt x="104" y="37"/>
                  </a:lnTo>
                  <a:lnTo>
                    <a:pt x="94" y="50"/>
                  </a:lnTo>
                  <a:lnTo>
                    <a:pt x="87" y="63"/>
                  </a:lnTo>
                  <a:lnTo>
                    <a:pt x="87" y="63"/>
                  </a:lnTo>
                  <a:lnTo>
                    <a:pt x="77" y="103"/>
                  </a:lnTo>
                  <a:lnTo>
                    <a:pt x="67" y="130"/>
                  </a:lnTo>
                  <a:lnTo>
                    <a:pt x="60" y="137"/>
                  </a:lnTo>
                  <a:lnTo>
                    <a:pt x="54" y="140"/>
                  </a:lnTo>
                  <a:lnTo>
                    <a:pt x="44" y="140"/>
                  </a:lnTo>
                  <a:lnTo>
                    <a:pt x="34" y="140"/>
                  </a:lnTo>
                  <a:lnTo>
                    <a:pt x="34" y="140"/>
                  </a:lnTo>
                  <a:lnTo>
                    <a:pt x="17" y="137"/>
                  </a:lnTo>
                  <a:lnTo>
                    <a:pt x="7" y="130"/>
                  </a:lnTo>
                  <a:lnTo>
                    <a:pt x="0" y="117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4" y="73"/>
                  </a:lnTo>
                  <a:lnTo>
                    <a:pt x="14" y="43"/>
                  </a:lnTo>
                  <a:lnTo>
                    <a:pt x="20" y="30"/>
                  </a:lnTo>
                  <a:lnTo>
                    <a:pt x="30" y="17"/>
                  </a:lnTo>
                  <a:lnTo>
                    <a:pt x="40" y="6"/>
                  </a:lnTo>
                  <a:lnTo>
                    <a:pt x="54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4573588" y="3043238"/>
              <a:ext cx="354012" cy="242887"/>
            </a:xfrm>
            <a:custGeom>
              <a:avLst/>
              <a:gdLst>
                <a:gd name="T0" fmla="*/ 223 w 223"/>
                <a:gd name="T1" fmla="*/ 153 h 153"/>
                <a:gd name="T2" fmla="*/ 223 w 223"/>
                <a:gd name="T3" fmla="*/ 133 h 153"/>
                <a:gd name="T4" fmla="*/ 160 w 223"/>
                <a:gd name="T5" fmla="*/ 133 h 153"/>
                <a:gd name="T6" fmla="*/ 160 w 223"/>
                <a:gd name="T7" fmla="*/ 133 h 153"/>
                <a:gd name="T8" fmla="*/ 150 w 223"/>
                <a:gd name="T9" fmla="*/ 130 h 153"/>
                <a:gd name="T10" fmla="*/ 147 w 223"/>
                <a:gd name="T11" fmla="*/ 123 h 153"/>
                <a:gd name="T12" fmla="*/ 147 w 223"/>
                <a:gd name="T13" fmla="*/ 113 h 153"/>
                <a:gd name="T14" fmla="*/ 150 w 223"/>
                <a:gd name="T15" fmla="*/ 103 h 153"/>
                <a:gd name="T16" fmla="*/ 157 w 223"/>
                <a:gd name="T17" fmla="*/ 100 h 153"/>
                <a:gd name="T18" fmla="*/ 157 w 223"/>
                <a:gd name="T19" fmla="*/ 100 h 153"/>
                <a:gd name="T20" fmla="*/ 163 w 223"/>
                <a:gd name="T21" fmla="*/ 93 h 153"/>
                <a:gd name="T22" fmla="*/ 167 w 223"/>
                <a:gd name="T23" fmla="*/ 83 h 153"/>
                <a:gd name="T24" fmla="*/ 170 w 223"/>
                <a:gd name="T25" fmla="*/ 73 h 153"/>
                <a:gd name="T26" fmla="*/ 173 w 223"/>
                <a:gd name="T27" fmla="*/ 60 h 153"/>
                <a:gd name="T28" fmla="*/ 173 w 223"/>
                <a:gd name="T29" fmla="*/ 60 h 153"/>
                <a:gd name="T30" fmla="*/ 170 w 223"/>
                <a:gd name="T31" fmla="*/ 47 h 153"/>
                <a:gd name="T32" fmla="*/ 167 w 223"/>
                <a:gd name="T33" fmla="*/ 37 h 153"/>
                <a:gd name="T34" fmla="*/ 163 w 223"/>
                <a:gd name="T35" fmla="*/ 27 h 153"/>
                <a:gd name="T36" fmla="*/ 153 w 223"/>
                <a:gd name="T37" fmla="*/ 17 h 153"/>
                <a:gd name="T38" fmla="*/ 147 w 223"/>
                <a:gd name="T39" fmla="*/ 10 h 153"/>
                <a:gd name="T40" fmla="*/ 137 w 223"/>
                <a:gd name="T41" fmla="*/ 3 h 153"/>
                <a:gd name="T42" fmla="*/ 123 w 223"/>
                <a:gd name="T43" fmla="*/ 0 h 153"/>
                <a:gd name="T44" fmla="*/ 113 w 223"/>
                <a:gd name="T45" fmla="*/ 0 h 153"/>
                <a:gd name="T46" fmla="*/ 113 w 223"/>
                <a:gd name="T47" fmla="*/ 0 h 153"/>
                <a:gd name="T48" fmla="*/ 113 w 223"/>
                <a:gd name="T49" fmla="*/ 0 h 153"/>
                <a:gd name="T50" fmla="*/ 100 w 223"/>
                <a:gd name="T51" fmla="*/ 0 h 153"/>
                <a:gd name="T52" fmla="*/ 90 w 223"/>
                <a:gd name="T53" fmla="*/ 3 h 153"/>
                <a:gd name="T54" fmla="*/ 80 w 223"/>
                <a:gd name="T55" fmla="*/ 10 h 153"/>
                <a:gd name="T56" fmla="*/ 70 w 223"/>
                <a:gd name="T57" fmla="*/ 17 h 153"/>
                <a:gd name="T58" fmla="*/ 63 w 223"/>
                <a:gd name="T59" fmla="*/ 27 h 153"/>
                <a:gd name="T60" fmla="*/ 57 w 223"/>
                <a:gd name="T61" fmla="*/ 37 h 153"/>
                <a:gd name="T62" fmla="*/ 53 w 223"/>
                <a:gd name="T63" fmla="*/ 47 h 153"/>
                <a:gd name="T64" fmla="*/ 53 w 223"/>
                <a:gd name="T65" fmla="*/ 60 h 153"/>
                <a:gd name="T66" fmla="*/ 53 w 223"/>
                <a:gd name="T67" fmla="*/ 60 h 153"/>
                <a:gd name="T68" fmla="*/ 53 w 223"/>
                <a:gd name="T69" fmla="*/ 73 h 153"/>
                <a:gd name="T70" fmla="*/ 57 w 223"/>
                <a:gd name="T71" fmla="*/ 83 h 153"/>
                <a:gd name="T72" fmla="*/ 63 w 223"/>
                <a:gd name="T73" fmla="*/ 93 h 153"/>
                <a:gd name="T74" fmla="*/ 70 w 223"/>
                <a:gd name="T75" fmla="*/ 100 h 153"/>
                <a:gd name="T76" fmla="*/ 73 w 223"/>
                <a:gd name="T77" fmla="*/ 103 h 153"/>
                <a:gd name="T78" fmla="*/ 73 w 223"/>
                <a:gd name="T79" fmla="*/ 103 h 153"/>
                <a:gd name="T80" fmla="*/ 80 w 223"/>
                <a:gd name="T81" fmla="*/ 113 h 153"/>
                <a:gd name="T82" fmla="*/ 80 w 223"/>
                <a:gd name="T83" fmla="*/ 123 h 153"/>
                <a:gd name="T84" fmla="*/ 73 w 223"/>
                <a:gd name="T85" fmla="*/ 130 h 153"/>
                <a:gd name="T86" fmla="*/ 67 w 223"/>
                <a:gd name="T87" fmla="*/ 133 h 153"/>
                <a:gd name="T88" fmla="*/ 0 w 223"/>
                <a:gd name="T89" fmla="*/ 133 h 153"/>
                <a:gd name="T90" fmla="*/ 0 w 223"/>
                <a:gd name="T91" fmla="*/ 153 h 153"/>
                <a:gd name="T92" fmla="*/ 223 w 223"/>
                <a:gd name="T93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3" h="153">
                  <a:moveTo>
                    <a:pt x="223" y="153"/>
                  </a:moveTo>
                  <a:lnTo>
                    <a:pt x="223" y="133"/>
                  </a:lnTo>
                  <a:lnTo>
                    <a:pt x="160" y="133"/>
                  </a:lnTo>
                  <a:lnTo>
                    <a:pt x="160" y="133"/>
                  </a:lnTo>
                  <a:lnTo>
                    <a:pt x="150" y="130"/>
                  </a:lnTo>
                  <a:lnTo>
                    <a:pt x="147" y="123"/>
                  </a:lnTo>
                  <a:lnTo>
                    <a:pt x="147" y="113"/>
                  </a:lnTo>
                  <a:lnTo>
                    <a:pt x="150" y="103"/>
                  </a:lnTo>
                  <a:lnTo>
                    <a:pt x="157" y="100"/>
                  </a:lnTo>
                  <a:lnTo>
                    <a:pt x="157" y="100"/>
                  </a:lnTo>
                  <a:lnTo>
                    <a:pt x="163" y="93"/>
                  </a:lnTo>
                  <a:lnTo>
                    <a:pt x="167" y="83"/>
                  </a:lnTo>
                  <a:lnTo>
                    <a:pt x="170" y="73"/>
                  </a:lnTo>
                  <a:lnTo>
                    <a:pt x="173" y="60"/>
                  </a:lnTo>
                  <a:lnTo>
                    <a:pt x="173" y="60"/>
                  </a:lnTo>
                  <a:lnTo>
                    <a:pt x="170" y="47"/>
                  </a:lnTo>
                  <a:lnTo>
                    <a:pt x="167" y="37"/>
                  </a:lnTo>
                  <a:lnTo>
                    <a:pt x="163" y="27"/>
                  </a:lnTo>
                  <a:lnTo>
                    <a:pt x="153" y="17"/>
                  </a:lnTo>
                  <a:lnTo>
                    <a:pt x="147" y="10"/>
                  </a:lnTo>
                  <a:lnTo>
                    <a:pt x="137" y="3"/>
                  </a:lnTo>
                  <a:lnTo>
                    <a:pt x="123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00" y="0"/>
                  </a:lnTo>
                  <a:lnTo>
                    <a:pt x="90" y="3"/>
                  </a:lnTo>
                  <a:lnTo>
                    <a:pt x="80" y="10"/>
                  </a:lnTo>
                  <a:lnTo>
                    <a:pt x="70" y="17"/>
                  </a:lnTo>
                  <a:lnTo>
                    <a:pt x="63" y="27"/>
                  </a:lnTo>
                  <a:lnTo>
                    <a:pt x="57" y="37"/>
                  </a:lnTo>
                  <a:lnTo>
                    <a:pt x="53" y="47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73"/>
                  </a:lnTo>
                  <a:lnTo>
                    <a:pt x="57" y="83"/>
                  </a:lnTo>
                  <a:lnTo>
                    <a:pt x="63" y="93"/>
                  </a:lnTo>
                  <a:lnTo>
                    <a:pt x="70" y="100"/>
                  </a:lnTo>
                  <a:lnTo>
                    <a:pt x="73" y="103"/>
                  </a:lnTo>
                  <a:lnTo>
                    <a:pt x="73" y="103"/>
                  </a:lnTo>
                  <a:lnTo>
                    <a:pt x="80" y="113"/>
                  </a:lnTo>
                  <a:lnTo>
                    <a:pt x="80" y="123"/>
                  </a:lnTo>
                  <a:lnTo>
                    <a:pt x="73" y="130"/>
                  </a:lnTo>
                  <a:lnTo>
                    <a:pt x="67" y="133"/>
                  </a:lnTo>
                  <a:lnTo>
                    <a:pt x="0" y="133"/>
                  </a:lnTo>
                  <a:lnTo>
                    <a:pt x="0" y="153"/>
                  </a:lnTo>
                  <a:lnTo>
                    <a:pt x="223" y="15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4573588" y="3043238"/>
              <a:ext cx="354012" cy="242887"/>
            </a:xfrm>
            <a:custGeom>
              <a:avLst/>
              <a:gdLst>
                <a:gd name="T0" fmla="*/ 223 w 223"/>
                <a:gd name="T1" fmla="*/ 153 h 153"/>
                <a:gd name="T2" fmla="*/ 223 w 223"/>
                <a:gd name="T3" fmla="*/ 133 h 153"/>
                <a:gd name="T4" fmla="*/ 160 w 223"/>
                <a:gd name="T5" fmla="*/ 133 h 153"/>
                <a:gd name="T6" fmla="*/ 160 w 223"/>
                <a:gd name="T7" fmla="*/ 133 h 153"/>
                <a:gd name="T8" fmla="*/ 150 w 223"/>
                <a:gd name="T9" fmla="*/ 130 h 153"/>
                <a:gd name="T10" fmla="*/ 147 w 223"/>
                <a:gd name="T11" fmla="*/ 123 h 153"/>
                <a:gd name="T12" fmla="*/ 147 w 223"/>
                <a:gd name="T13" fmla="*/ 113 h 153"/>
                <a:gd name="T14" fmla="*/ 150 w 223"/>
                <a:gd name="T15" fmla="*/ 103 h 153"/>
                <a:gd name="T16" fmla="*/ 157 w 223"/>
                <a:gd name="T17" fmla="*/ 100 h 153"/>
                <a:gd name="T18" fmla="*/ 157 w 223"/>
                <a:gd name="T19" fmla="*/ 100 h 153"/>
                <a:gd name="T20" fmla="*/ 163 w 223"/>
                <a:gd name="T21" fmla="*/ 93 h 153"/>
                <a:gd name="T22" fmla="*/ 167 w 223"/>
                <a:gd name="T23" fmla="*/ 83 h 153"/>
                <a:gd name="T24" fmla="*/ 170 w 223"/>
                <a:gd name="T25" fmla="*/ 73 h 153"/>
                <a:gd name="T26" fmla="*/ 173 w 223"/>
                <a:gd name="T27" fmla="*/ 60 h 153"/>
                <a:gd name="T28" fmla="*/ 173 w 223"/>
                <a:gd name="T29" fmla="*/ 60 h 153"/>
                <a:gd name="T30" fmla="*/ 170 w 223"/>
                <a:gd name="T31" fmla="*/ 47 h 153"/>
                <a:gd name="T32" fmla="*/ 167 w 223"/>
                <a:gd name="T33" fmla="*/ 37 h 153"/>
                <a:gd name="T34" fmla="*/ 163 w 223"/>
                <a:gd name="T35" fmla="*/ 27 h 153"/>
                <a:gd name="T36" fmla="*/ 153 w 223"/>
                <a:gd name="T37" fmla="*/ 17 h 153"/>
                <a:gd name="T38" fmla="*/ 147 w 223"/>
                <a:gd name="T39" fmla="*/ 10 h 153"/>
                <a:gd name="T40" fmla="*/ 137 w 223"/>
                <a:gd name="T41" fmla="*/ 3 h 153"/>
                <a:gd name="T42" fmla="*/ 123 w 223"/>
                <a:gd name="T43" fmla="*/ 0 h 153"/>
                <a:gd name="T44" fmla="*/ 113 w 223"/>
                <a:gd name="T45" fmla="*/ 0 h 153"/>
                <a:gd name="T46" fmla="*/ 113 w 223"/>
                <a:gd name="T47" fmla="*/ 0 h 153"/>
                <a:gd name="T48" fmla="*/ 113 w 223"/>
                <a:gd name="T49" fmla="*/ 0 h 153"/>
                <a:gd name="T50" fmla="*/ 100 w 223"/>
                <a:gd name="T51" fmla="*/ 0 h 153"/>
                <a:gd name="T52" fmla="*/ 90 w 223"/>
                <a:gd name="T53" fmla="*/ 3 h 153"/>
                <a:gd name="T54" fmla="*/ 80 w 223"/>
                <a:gd name="T55" fmla="*/ 10 h 153"/>
                <a:gd name="T56" fmla="*/ 70 w 223"/>
                <a:gd name="T57" fmla="*/ 17 h 153"/>
                <a:gd name="T58" fmla="*/ 63 w 223"/>
                <a:gd name="T59" fmla="*/ 27 h 153"/>
                <a:gd name="T60" fmla="*/ 57 w 223"/>
                <a:gd name="T61" fmla="*/ 37 h 153"/>
                <a:gd name="T62" fmla="*/ 53 w 223"/>
                <a:gd name="T63" fmla="*/ 47 h 153"/>
                <a:gd name="T64" fmla="*/ 53 w 223"/>
                <a:gd name="T65" fmla="*/ 60 h 153"/>
                <a:gd name="T66" fmla="*/ 53 w 223"/>
                <a:gd name="T67" fmla="*/ 60 h 153"/>
                <a:gd name="T68" fmla="*/ 53 w 223"/>
                <a:gd name="T69" fmla="*/ 73 h 153"/>
                <a:gd name="T70" fmla="*/ 57 w 223"/>
                <a:gd name="T71" fmla="*/ 83 h 153"/>
                <a:gd name="T72" fmla="*/ 63 w 223"/>
                <a:gd name="T73" fmla="*/ 93 h 153"/>
                <a:gd name="T74" fmla="*/ 70 w 223"/>
                <a:gd name="T75" fmla="*/ 100 h 153"/>
                <a:gd name="T76" fmla="*/ 73 w 223"/>
                <a:gd name="T77" fmla="*/ 103 h 153"/>
                <a:gd name="T78" fmla="*/ 73 w 223"/>
                <a:gd name="T79" fmla="*/ 103 h 153"/>
                <a:gd name="T80" fmla="*/ 80 w 223"/>
                <a:gd name="T81" fmla="*/ 113 h 153"/>
                <a:gd name="T82" fmla="*/ 80 w 223"/>
                <a:gd name="T83" fmla="*/ 123 h 153"/>
                <a:gd name="T84" fmla="*/ 73 w 223"/>
                <a:gd name="T85" fmla="*/ 130 h 153"/>
                <a:gd name="T86" fmla="*/ 67 w 223"/>
                <a:gd name="T87" fmla="*/ 133 h 153"/>
                <a:gd name="T88" fmla="*/ 0 w 223"/>
                <a:gd name="T89" fmla="*/ 133 h 153"/>
                <a:gd name="T90" fmla="*/ 0 w 223"/>
                <a:gd name="T91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3" h="153">
                  <a:moveTo>
                    <a:pt x="223" y="153"/>
                  </a:moveTo>
                  <a:lnTo>
                    <a:pt x="223" y="133"/>
                  </a:lnTo>
                  <a:lnTo>
                    <a:pt x="160" y="133"/>
                  </a:lnTo>
                  <a:lnTo>
                    <a:pt x="160" y="133"/>
                  </a:lnTo>
                  <a:lnTo>
                    <a:pt x="150" y="130"/>
                  </a:lnTo>
                  <a:lnTo>
                    <a:pt x="147" y="123"/>
                  </a:lnTo>
                  <a:lnTo>
                    <a:pt x="147" y="113"/>
                  </a:lnTo>
                  <a:lnTo>
                    <a:pt x="150" y="103"/>
                  </a:lnTo>
                  <a:lnTo>
                    <a:pt x="157" y="100"/>
                  </a:lnTo>
                  <a:lnTo>
                    <a:pt x="157" y="100"/>
                  </a:lnTo>
                  <a:lnTo>
                    <a:pt x="163" y="93"/>
                  </a:lnTo>
                  <a:lnTo>
                    <a:pt x="167" y="83"/>
                  </a:lnTo>
                  <a:lnTo>
                    <a:pt x="170" y="73"/>
                  </a:lnTo>
                  <a:lnTo>
                    <a:pt x="173" y="60"/>
                  </a:lnTo>
                  <a:lnTo>
                    <a:pt x="173" y="60"/>
                  </a:lnTo>
                  <a:lnTo>
                    <a:pt x="170" y="47"/>
                  </a:lnTo>
                  <a:lnTo>
                    <a:pt x="167" y="37"/>
                  </a:lnTo>
                  <a:lnTo>
                    <a:pt x="163" y="27"/>
                  </a:lnTo>
                  <a:lnTo>
                    <a:pt x="153" y="17"/>
                  </a:lnTo>
                  <a:lnTo>
                    <a:pt x="147" y="10"/>
                  </a:lnTo>
                  <a:lnTo>
                    <a:pt x="137" y="3"/>
                  </a:lnTo>
                  <a:lnTo>
                    <a:pt x="123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00" y="0"/>
                  </a:lnTo>
                  <a:lnTo>
                    <a:pt x="90" y="3"/>
                  </a:lnTo>
                  <a:lnTo>
                    <a:pt x="80" y="10"/>
                  </a:lnTo>
                  <a:lnTo>
                    <a:pt x="70" y="17"/>
                  </a:lnTo>
                  <a:lnTo>
                    <a:pt x="63" y="27"/>
                  </a:lnTo>
                  <a:lnTo>
                    <a:pt x="57" y="37"/>
                  </a:lnTo>
                  <a:lnTo>
                    <a:pt x="53" y="47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73"/>
                  </a:lnTo>
                  <a:lnTo>
                    <a:pt x="57" y="83"/>
                  </a:lnTo>
                  <a:lnTo>
                    <a:pt x="63" y="93"/>
                  </a:lnTo>
                  <a:lnTo>
                    <a:pt x="70" y="100"/>
                  </a:lnTo>
                  <a:lnTo>
                    <a:pt x="73" y="103"/>
                  </a:lnTo>
                  <a:lnTo>
                    <a:pt x="73" y="103"/>
                  </a:lnTo>
                  <a:lnTo>
                    <a:pt x="80" y="113"/>
                  </a:lnTo>
                  <a:lnTo>
                    <a:pt x="80" y="123"/>
                  </a:lnTo>
                  <a:lnTo>
                    <a:pt x="73" y="130"/>
                  </a:lnTo>
                  <a:lnTo>
                    <a:pt x="67" y="133"/>
                  </a:lnTo>
                  <a:lnTo>
                    <a:pt x="0" y="133"/>
                  </a:lnTo>
                  <a:lnTo>
                    <a:pt x="0" y="153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4689475" y="3079750"/>
              <a:ext cx="122238" cy="206375"/>
            </a:xfrm>
            <a:custGeom>
              <a:avLst/>
              <a:gdLst>
                <a:gd name="T0" fmla="*/ 77 w 77"/>
                <a:gd name="T1" fmla="*/ 130 h 130"/>
                <a:gd name="T2" fmla="*/ 77 w 77"/>
                <a:gd name="T3" fmla="*/ 130 h 130"/>
                <a:gd name="T4" fmla="*/ 67 w 77"/>
                <a:gd name="T5" fmla="*/ 127 h 130"/>
                <a:gd name="T6" fmla="*/ 57 w 77"/>
                <a:gd name="T7" fmla="*/ 120 h 130"/>
                <a:gd name="T8" fmla="*/ 54 w 77"/>
                <a:gd name="T9" fmla="*/ 114 h 130"/>
                <a:gd name="T10" fmla="*/ 50 w 77"/>
                <a:gd name="T11" fmla="*/ 100 h 130"/>
                <a:gd name="T12" fmla="*/ 50 w 77"/>
                <a:gd name="T13" fmla="*/ 100 h 130"/>
                <a:gd name="T14" fmla="*/ 50 w 77"/>
                <a:gd name="T15" fmla="*/ 90 h 130"/>
                <a:gd name="T16" fmla="*/ 54 w 77"/>
                <a:gd name="T17" fmla="*/ 84 h 130"/>
                <a:gd name="T18" fmla="*/ 57 w 77"/>
                <a:gd name="T19" fmla="*/ 74 h 130"/>
                <a:gd name="T20" fmla="*/ 64 w 77"/>
                <a:gd name="T21" fmla="*/ 67 h 130"/>
                <a:gd name="T22" fmla="*/ 67 w 77"/>
                <a:gd name="T23" fmla="*/ 60 h 130"/>
                <a:gd name="T24" fmla="*/ 67 w 77"/>
                <a:gd name="T25" fmla="*/ 60 h 130"/>
                <a:gd name="T26" fmla="*/ 74 w 77"/>
                <a:gd name="T27" fmla="*/ 50 h 130"/>
                <a:gd name="T28" fmla="*/ 77 w 77"/>
                <a:gd name="T29" fmla="*/ 37 h 130"/>
                <a:gd name="T30" fmla="*/ 77 w 77"/>
                <a:gd name="T31" fmla="*/ 37 h 130"/>
                <a:gd name="T32" fmla="*/ 74 w 77"/>
                <a:gd name="T33" fmla="*/ 24 h 130"/>
                <a:gd name="T34" fmla="*/ 67 w 77"/>
                <a:gd name="T35" fmla="*/ 10 h 130"/>
                <a:gd name="T36" fmla="*/ 54 w 77"/>
                <a:gd name="T37" fmla="*/ 4 h 130"/>
                <a:gd name="T38" fmla="*/ 40 w 77"/>
                <a:gd name="T39" fmla="*/ 0 h 130"/>
                <a:gd name="T40" fmla="*/ 40 w 77"/>
                <a:gd name="T41" fmla="*/ 0 h 130"/>
                <a:gd name="T42" fmla="*/ 40 w 77"/>
                <a:gd name="T43" fmla="*/ 0 h 130"/>
                <a:gd name="T44" fmla="*/ 24 w 77"/>
                <a:gd name="T45" fmla="*/ 4 h 130"/>
                <a:gd name="T46" fmla="*/ 14 w 77"/>
                <a:gd name="T47" fmla="*/ 10 h 130"/>
                <a:gd name="T48" fmla="*/ 4 w 77"/>
                <a:gd name="T49" fmla="*/ 24 h 130"/>
                <a:gd name="T50" fmla="*/ 0 w 77"/>
                <a:gd name="T51" fmla="*/ 37 h 130"/>
                <a:gd name="T52" fmla="*/ 0 w 77"/>
                <a:gd name="T53" fmla="*/ 37 h 130"/>
                <a:gd name="T54" fmla="*/ 4 w 77"/>
                <a:gd name="T55" fmla="*/ 50 h 130"/>
                <a:gd name="T56" fmla="*/ 10 w 77"/>
                <a:gd name="T57" fmla="*/ 60 h 130"/>
                <a:gd name="T58" fmla="*/ 17 w 77"/>
                <a:gd name="T59" fmla="*/ 67 h 130"/>
                <a:gd name="T60" fmla="*/ 17 w 77"/>
                <a:gd name="T61" fmla="*/ 67 h 130"/>
                <a:gd name="T62" fmla="*/ 24 w 77"/>
                <a:gd name="T63" fmla="*/ 77 h 130"/>
                <a:gd name="T64" fmla="*/ 27 w 77"/>
                <a:gd name="T65" fmla="*/ 84 h 130"/>
                <a:gd name="T66" fmla="*/ 27 w 77"/>
                <a:gd name="T67" fmla="*/ 100 h 130"/>
                <a:gd name="T68" fmla="*/ 27 w 77"/>
                <a:gd name="T69" fmla="*/ 100 h 130"/>
                <a:gd name="T70" fmla="*/ 27 w 77"/>
                <a:gd name="T71" fmla="*/ 114 h 130"/>
                <a:gd name="T72" fmla="*/ 20 w 77"/>
                <a:gd name="T73" fmla="*/ 120 h 130"/>
                <a:gd name="T74" fmla="*/ 14 w 77"/>
                <a:gd name="T75" fmla="*/ 127 h 130"/>
                <a:gd name="T76" fmla="*/ 0 w 77"/>
                <a:gd name="T77" fmla="*/ 130 h 130"/>
                <a:gd name="T78" fmla="*/ 77 w 77"/>
                <a:gd name="T79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" h="130">
                  <a:moveTo>
                    <a:pt x="77" y="130"/>
                  </a:moveTo>
                  <a:lnTo>
                    <a:pt x="77" y="130"/>
                  </a:lnTo>
                  <a:lnTo>
                    <a:pt x="67" y="127"/>
                  </a:lnTo>
                  <a:lnTo>
                    <a:pt x="57" y="120"/>
                  </a:lnTo>
                  <a:lnTo>
                    <a:pt x="54" y="114"/>
                  </a:lnTo>
                  <a:lnTo>
                    <a:pt x="50" y="100"/>
                  </a:lnTo>
                  <a:lnTo>
                    <a:pt x="50" y="100"/>
                  </a:lnTo>
                  <a:lnTo>
                    <a:pt x="50" y="90"/>
                  </a:lnTo>
                  <a:lnTo>
                    <a:pt x="54" y="84"/>
                  </a:lnTo>
                  <a:lnTo>
                    <a:pt x="57" y="74"/>
                  </a:lnTo>
                  <a:lnTo>
                    <a:pt x="64" y="67"/>
                  </a:lnTo>
                  <a:lnTo>
                    <a:pt x="67" y="60"/>
                  </a:lnTo>
                  <a:lnTo>
                    <a:pt x="67" y="60"/>
                  </a:lnTo>
                  <a:lnTo>
                    <a:pt x="74" y="50"/>
                  </a:lnTo>
                  <a:lnTo>
                    <a:pt x="77" y="37"/>
                  </a:lnTo>
                  <a:lnTo>
                    <a:pt x="77" y="37"/>
                  </a:lnTo>
                  <a:lnTo>
                    <a:pt x="74" y="24"/>
                  </a:lnTo>
                  <a:lnTo>
                    <a:pt x="67" y="10"/>
                  </a:lnTo>
                  <a:lnTo>
                    <a:pt x="54" y="4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4" y="4"/>
                  </a:lnTo>
                  <a:lnTo>
                    <a:pt x="14" y="10"/>
                  </a:lnTo>
                  <a:lnTo>
                    <a:pt x="4" y="24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4" y="50"/>
                  </a:lnTo>
                  <a:lnTo>
                    <a:pt x="10" y="60"/>
                  </a:lnTo>
                  <a:lnTo>
                    <a:pt x="17" y="67"/>
                  </a:lnTo>
                  <a:lnTo>
                    <a:pt x="17" y="67"/>
                  </a:lnTo>
                  <a:lnTo>
                    <a:pt x="24" y="77"/>
                  </a:lnTo>
                  <a:lnTo>
                    <a:pt x="27" y="84"/>
                  </a:lnTo>
                  <a:lnTo>
                    <a:pt x="27" y="100"/>
                  </a:lnTo>
                  <a:lnTo>
                    <a:pt x="27" y="100"/>
                  </a:lnTo>
                  <a:lnTo>
                    <a:pt x="27" y="114"/>
                  </a:lnTo>
                  <a:lnTo>
                    <a:pt x="20" y="120"/>
                  </a:lnTo>
                  <a:lnTo>
                    <a:pt x="14" y="127"/>
                  </a:lnTo>
                  <a:lnTo>
                    <a:pt x="0" y="130"/>
                  </a:lnTo>
                  <a:lnTo>
                    <a:pt x="77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4689475" y="3079750"/>
              <a:ext cx="122238" cy="206375"/>
            </a:xfrm>
            <a:custGeom>
              <a:avLst/>
              <a:gdLst>
                <a:gd name="T0" fmla="*/ 77 w 77"/>
                <a:gd name="T1" fmla="*/ 130 h 130"/>
                <a:gd name="T2" fmla="*/ 77 w 77"/>
                <a:gd name="T3" fmla="*/ 130 h 130"/>
                <a:gd name="T4" fmla="*/ 67 w 77"/>
                <a:gd name="T5" fmla="*/ 127 h 130"/>
                <a:gd name="T6" fmla="*/ 57 w 77"/>
                <a:gd name="T7" fmla="*/ 120 h 130"/>
                <a:gd name="T8" fmla="*/ 54 w 77"/>
                <a:gd name="T9" fmla="*/ 114 h 130"/>
                <a:gd name="T10" fmla="*/ 50 w 77"/>
                <a:gd name="T11" fmla="*/ 100 h 130"/>
                <a:gd name="T12" fmla="*/ 50 w 77"/>
                <a:gd name="T13" fmla="*/ 100 h 130"/>
                <a:gd name="T14" fmla="*/ 50 w 77"/>
                <a:gd name="T15" fmla="*/ 90 h 130"/>
                <a:gd name="T16" fmla="*/ 54 w 77"/>
                <a:gd name="T17" fmla="*/ 84 h 130"/>
                <a:gd name="T18" fmla="*/ 57 w 77"/>
                <a:gd name="T19" fmla="*/ 74 h 130"/>
                <a:gd name="T20" fmla="*/ 64 w 77"/>
                <a:gd name="T21" fmla="*/ 67 h 130"/>
                <a:gd name="T22" fmla="*/ 67 w 77"/>
                <a:gd name="T23" fmla="*/ 60 h 130"/>
                <a:gd name="T24" fmla="*/ 67 w 77"/>
                <a:gd name="T25" fmla="*/ 60 h 130"/>
                <a:gd name="T26" fmla="*/ 74 w 77"/>
                <a:gd name="T27" fmla="*/ 50 h 130"/>
                <a:gd name="T28" fmla="*/ 77 w 77"/>
                <a:gd name="T29" fmla="*/ 37 h 130"/>
                <a:gd name="T30" fmla="*/ 77 w 77"/>
                <a:gd name="T31" fmla="*/ 37 h 130"/>
                <a:gd name="T32" fmla="*/ 74 w 77"/>
                <a:gd name="T33" fmla="*/ 24 h 130"/>
                <a:gd name="T34" fmla="*/ 67 w 77"/>
                <a:gd name="T35" fmla="*/ 10 h 130"/>
                <a:gd name="T36" fmla="*/ 54 w 77"/>
                <a:gd name="T37" fmla="*/ 4 h 130"/>
                <a:gd name="T38" fmla="*/ 40 w 77"/>
                <a:gd name="T39" fmla="*/ 0 h 130"/>
                <a:gd name="T40" fmla="*/ 40 w 77"/>
                <a:gd name="T41" fmla="*/ 0 h 130"/>
                <a:gd name="T42" fmla="*/ 40 w 77"/>
                <a:gd name="T43" fmla="*/ 0 h 130"/>
                <a:gd name="T44" fmla="*/ 24 w 77"/>
                <a:gd name="T45" fmla="*/ 4 h 130"/>
                <a:gd name="T46" fmla="*/ 14 w 77"/>
                <a:gd name="T47" fmla="*/ 10 h 130"/>
                <a:gd name="T48" fmla="*/ 4 w 77"/>
                <a:gd name="T49" fmla="*/ 24 h 130"/>
                <a:gd name="T50" fmla="*/ 0 w 77"/>
                <a:gd name="T51" fmla="*/ 37 h 130"/>
                <a:gd name="T52" fmla="*/ 0 w 77"/>
                <a:gd name="T53" fmla="*/ 37 h 130"/>
                <a:gd name="T54" fmla="*/ 4 w 77"/>
                <a:gd name="T55" fmla="*/ 50 h 130"/>
                <a:gd name="T56" fmla="*/ 10 w 77"/>
                <a:gd name="T57" fmla="*/ 60 h 130"/>
                <a:gd name="T58" fmla="*/ 17 w 77"/>
                <a:gd name="T59" fmla="*/ 67 h 130"/>
                <a:gd name="T60" fmla="*/ 17 w 77"/>
                <a:gd name="T61" fmla="*/ 67 h 130"/>
                <a:gd name="T62" fmla="*/ 24 w 77"/>
                <a:gd name="T63" fmla="*/ 77 h 130"/>
                <a:gd name="T64" fmla="*/ 27 w 77"/>
                <a:gd name="T65" fmla="*/ 84 h 130"/>
                <a:gd name="T66" fmla="*/ 27 w 77"/>
                <a:gd name="T67" fmla="*/ 100 h 130"/>
                <a:gd name="T68" fmla="*/ 27 w 77"/>
                <a:gd name="T69" fmla="*/ 100 h 130"/>
                <a:gd name="T70" fmla="*/ 27 w 77"/>
                <a:gd name="T71" fmla="*/ 114 h 130"/>
                <a:gd name="T72" fmla="*/ 20 w 77"/>
                <a:gd name="T73" fmla="*/ 120 h 130"/>
                <a:gd name="T74" fmla="*/ 14 w 77"/>
                <a:gd name="T75" fmla="*/ 127 h 130"/>
                <a:gd name="T76" fmla="*/ 0 w 77"/>
                <a:gd name="T77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130">
                  <a:moveTo>
                    <a:pt x="77" y="130"/>
                  </a:moveTo>
                  <a:lnTo>
                    <a:pt x="77" y="130"/>
                  </a:lnTo>
                  <a:lnTo>
                    <a:pt x="67" y="127"/>
                  </a:lnTo>
                  <a:lnTo>
                    <a:pt x="57" y="120"/>
                  </a:lnTo>
                  <a:lnTo>
                    <a:pt x="54" y="114"/>
                  </a:lnTo>
                  <a:lnTo>
                    <a:pt x="50" y="100"/>
                  </a:lnTo>
                  <a:lnTo>
                    <a:pt x="50" y="100"/>
                  </a:lnTo>
                  <a:lnTo>
                    <a:pt x="50" y="90"/>
                  </a:lnTo>
                  <a:lnTo>
                    <a:pt x="54" y="84"/>
                  </a:lnTo>
                  <a:lnTo>
                    <a:pt x="57" y="74"/>
                  </a:lnTo>
                  <a:lnTo>
                    <a:pt x="64" y="67"/>
                  </a:lnTo>
                  <a:lnTo>
                    <a:pt x="67" y="60"/>
                  </a:lnTo>
                  <a:lnTo>
                    <a:pt x="67" y="60"/>
                  </a:lnTo>
                  <a:lnTo>
                    <a:pt x="74" y="50"/>
                  </a:lnTo>
                  <a:lnTo>
                    <a:pt x="77" y="37"/>
                  </a:lnTo>
                  <a:lnTo>
                    <a:pt x="77" y="37"/>
                  </a:lnTo>
                  <a:lnTo>
                    <a:pt x="74" y="24"/>
                  </a:lnTo>
                  <a:lnTo>
                    <a:pt x="67" y="10"/>
                  </a:lnTo>
                  <a:lnTo>
                    <a:pt x="54" y="4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4" y="4"/>
                  </a:lnTo>
                  <a:lnTo>
                    <a:pt x="14" y="10"/>
                  </a:lnTo>
                  <a:lnTo>
                    <a:pt x="4" y="24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4" y="50"/>
                  </a:lnTo>
                  <a:lnTo>
                    <a:pt x="10" y="60"/>
                  </a:lnTo>
                  <a:lnTo>
                    <a:pt x="17" y="67"/>
                  </a:lnTo>
                  <a:lnTo>
                    <a:pt x="17" y="67"/>
                  </a:lnTo>
                  <a:lnTo>
                    <a:pt x="24" y="77"/>
                  </a:lnTo>
                  <a:lnTo>
                    <a:pt x="27" y="84"/>
                  </a:lnTo>
                  <a:lnTo>
                    <a:pt x="27" y="100"/>
                  </a:lnTo>
                  <a:lnTo>
                    <a:pt x="27" y="100"/>
                  </a:lnTo>
                  <a:lnTo>
                    <a:pt x="27" y="114"/>
                  </a:lnTo>
                  <a:lnTo>
                    <a:pt x="20" y="120"/>
                  </a:lnTo>
                  <a:lnTo>
                    <a:pt x="14" y="127"/>
                  </a:lnTo>
                  <a:lnTo>
                    <a:pt x="0" y="13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1735138" y="1825625"/>
              <a:ext cx="614362" cy="211138"/>
            </a:xfrm>
            <a:custGeom>
              <a:avLst/>
              <a:gdLst>
                <a:gd name="T0" fmla="*/ 194 w 387"/>
                <a:gd name="T1" fmla="*/ 133 h 133"/>
                <a:gd name="T2" fmla="*/ 194 w 387"/>
                <a:gd name="T3" fmla="*/ 133 h 133"/>
                <a:gd name="T4" fmla="*/ 234 w 387"/>
                <a:gd name="T5" fmla="*/ 130 h 133"/>
                <a:gd name="T6" fmla="*/ 267 w 387"/>
                <a:gd name="T7" fmla="*/ 127 h 133"/>
                <a:gd name="T8" fmla="*/ 301 w 387"/>
                <a:gd name="T9" fmla="*/ 120 h 133"/>
                <a:gd name="T10" fmla="*/ 331 w 387"/>
                <a:gd name="T11" fmla="*/ 113 h 133"/>
                <a:gd name="T12" fmla="*/ 354 w 387"/>
                <a:gd name="T13" fmla="*/ 103 h 133"/>
                <a:gd name="T14" fmla="*/ 371 w 387"/>
                <a:gd name="T15" fmla="*/ 93 h 133"/>
                <a:gd name="T16" fmla="*/ 381 w 387"/>
                <a:gd name="T17" fmla="*/ 80 h 133"/>
                <a:gd name="T18" fmla="*/ 387 w 387"/>
                <a:gd name="T19" fmla="*/ 67 h 133"/>
                <a:gd name="T20" fmla="*/ 387 w 387"/>
                <a:gd name="T21" fmla="*/ 67 h 133"/>
                <a:gd name="T22" fmla="*/ 381 w 387"/>
                <a:gd name="T23" fmla="*/ 53 h 133"/>
                <a:gd name="T24" fmla="*/ 371 w 387"/>
                <a:gd name="T25" fmla="*/ 40 h 133"/>
                <a:gd name="T26" fmla="*/ 354 w 387"/>
                <a:gd name="T27" fmla="*/ 30 h 133"/>
                <a:gd name="T28" fmla="*/ 331 w 387"/>
                <a:gd name="T29" fmla="*/ 20 h 133"/>
                <a:gd name="T30" fmla="*/ 301 w 387"/>
                <a:gd name="T31" fmla="*/ 10 h 133"/>
                <a:gd name="T32" fmla="*/ 267 w 387"/>
                <a:gd name="T33" fmla="*/ 7 h 133"/>
                <a:gd name="T34" fmla="*/ 234 w 387"/>
                <a:gd name="T35" fmla="*/ 3 h 133"/>
                <a:gd name="T36" fmla="*/ 194 w 387"/>
                <a:gd name="T37" fmla="*/ 0 h 133"/>
                <a:gd name="T38" fmla="*/ 194 w 387"/>
                <a:gd name="T39" fmla="*/ 0 h 133"/>
                <a:gd name="T40" fmla="*/ 154 w 387"/>
                <a:gd name="T41" fmla="*/ 3 h 133"/>
                <a:gd name="T42" fmla="*/ 120 w 387"/>
                <a:gd name="T43" fmla="*/ 7 h 133"/>
                <a:gd name="T44" fmla="*/ 87 w 387"/>
                <a:gd name="T45" fmla="*/ 10 h 133"/>
                <a:gd name="T46" fmla="*/ 57 w 387"/>
                <a:gd name="T47" fmla="*/ 20 h 133"/>
                <a:gd name="T48" fmla="*/ 34 w 387"/>
                <a:gd name="T49" fmla="*/ 30 h 133"/>
                <a:gd name="T50" fmla="*/ 17 w 387"/>
                <a:gd name="T51" fmla="*/ 40 h 133"/>
                <a:gd name="T52" fmla="*/ 7 w 387"/>
                <a:gd name="T53" fmla="*/ 53 h 133"/>
                <a:gd name="T54" fmla="*/ 0 w 387"/>
                <a:gd name="T55" fmla="*/ 67 h 133"/>
                <a:gd name="T56" fmla="*/ 0 w 387"/>
                <a:gd name="T57" fmla="*/ 67 h 133"/>
                <a:gd name="T58" fmla="*/ 7 w 387"/>
                <a:gd name="T59" fmla="*/ 80 h 133"/>
                <a:gd name="T60" fmla="*/ 17 w 387"/>
                <a:gd name="T61" fmla="*/ 93 h 133"/>
                <a:gd name="T62" fmla="*/ 34 w 387"/>
                <a:gd name="T63" fmla="*/ 103 h 133"/>
                <a:gd name="T64" fmla="*/ 57 w 387"/>
                <a:gd name="T65" fmla="*/ 113 h 133"/>
                <a:gd name="T66" fmla="*/ 87 w 387"/>
                <a:gd name="T67" fmla="*/ 120 h 133"/>
                <a:gd name="T68" fmla="*/ 120 w 387"/>
                <a:gd name="T69" fmla="*/ 127 h 133"/>
                <a:gd name="T70" fmla="*/ 154 w 387"/>
                <a:gd name="T71" fmla="*/ 130 h 133"/>
                <a:gd name="T72" fmla="*/ 194 w 387"/>
                <a:gd name="T73" fmla="*/ 133 h 133"/>
                <a:gd name="T74" fmla="*/ 194 w 387"/>
                <a:gd name="T75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87" h="133">
                  <a:moveTo>
                    <a:pt x="194" y="133"/>
                  </a:moveTo>
                  <a:lnTo>
                    <a:pt x="194" y="133"/>
                  </a:lnTo>
                  <a:lnTo>
                    <a:pt x="234" y="130"/>
                  </a:lnTo>
                  <a:lnTo>
                    <a:pt x="267" y="127"/>
                  </a:lnTo>
                  <a:lnTo>
                    <a:pt x="301" y="120"/>
                  </a:lnTo>
                  <a:lnTo>
                    <a:pt x="331" y="113"/>
                  </a:lnTo>
                  <a:lnTo>
                    <a:pt x="354" y="103"/>
                  </a:lnTo>
                  <a:lnTo>
                    <a:pt x="371" y="93"/>
                  </a:lnTo>
                  <a:lnTo>
                    <a:pt x="381" y="80"/>
                  </a:lnTo>
                  <a:lnTo>
                    <a:pt x="387" y="67"/>
                  </a:lnTo>
                  <a:lnTo>
                    <a:pt x="387" y="67"/>
                  </a:lnTo>
                  <a:lnTo>
                    <a:pt x="381" y="53"/>
                  </a:lnTo>
                  <a:lnTo>
                    <a:pt x="371" y="40"/>
                  </a:lnTo>
                  <a:lnTo>
                    <a:pt x="354" y="30"/>
                  </a:lnTo>
                  <a:lnTo>
                    <a:pt x="331" y="20"/>
                  </a:lnTo>
                  <a:lnTo>
                    <a:pt x="301" y="10"/>
                  </a:lnTo>
                  <a:lnTo>
                    <a:pt x="267" y="7"/>
                  </a:lnTo>
                  <a:lnTo>
                    <a:pt x="234" y="3"/>
                  </a:lnTo>
                  <a:lnTo>
                    <a:pt x="194" y="0"/>
                  </a:lnTo>
                  <a:lnTo>
                    <a:pt x="194" y="0"/>
                  </a:lnTo>
                  <a:lnTo>
                    <a:pt x="154" y="3"/>
                  </a:lnTo>
                  <a:lnTo>
                    <a:pt x="120" y="7"/>
                  </a:lnTo>
                  <a:lnTo>
                    <a:pt x="87" y="10"/>
                  </a:lnTo>
                  <a:lnTo>
                    <a:pt x="57" y="20"/>
                  </a:lnTo>
                  <a:lnTo>
                    <a:pt x="34" y="30"/>
                  </a:lnTo>
                  <a:lnTo>
                    <a:pt x="17" y="40"/>
                  </a:lnTo>
                  <a:lnTo>
                    <a:pt x="7" y="53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7" y="80"/>
                  </a:lnTo>
                  <a:lnTo>
                    <a:pt x="17" y="93"/>
                  </a:lnTo>
                  <a:lnTo>
                    <a:pt x="34" y="103"/>
                  </a:lnTo>
                  <a:lnTo>
                    <a:pt x="57" y="113"/>
                  </a:lnTo>
                  <a:lnTo>
                    <a:pt x="87" y="120"/>
                  </a:lnTo>
                  <a:lnTo>
                    <a:pt x="120" y="127"/>
                  </a:lnTo>
                  <a:lnTo>
                    <a:pt x="154" y="130"/>
                  </a:lnTo>
                  <a:lnTo>
                    <a:pt x="194" y="133"/>
                  </a:lnTo>
                  <a:lnTo>
                    <a:pt x="194" y="133"/>
                  </a:lnTo>
                  <a:close/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1539875" y="1079500"/>
              <a:ext cx="1196975" cy="412750"/>
            </a:xfrm>
            <a:custGeom>
              <a:avLst/>
              <a:gdLst>
                <a:gd name="T0" fmla="*/ 377 w 754"/>
                <a:gd name="T1" fmla="*/ 260 h 260"/>
                <a:gd name="T2" fmla="*/ 377 w 754"/>
                <a:gd name="T3" fmla="*/ 260 h 260"/>
                <a:gd name="T4" fmla="*/ 454 w 754"/>
                <a:gd name="T5" fmla="*/ 256 h 260"/>
                <a:gd name="T6" fmla="*/ 524 w 754"/>
                <a:gd name="T7" fmla="*/ 250 h 260"/>
                <a:gd name="T8" fmla="*/ 587 w 754"/>
                <a:gd name="T9" fmla="*/ 236 h 260"/>
                <a:gd name="T10" fmla="*/ 644 w 754"/>
                <a:gd name="T11" fmla="*/ 223 h 260"/>
                <a:gd name="T12" fmla="*/ 690 w 754"/>
                <a:gd name="T13" fmla="*/ 203 h 260"/>
                <a:gd name="T14" fmla="*/ 710 w 754"/>
                <a:gd name="T15" fmla="*/ 193 h 260"/>
                <a:gd name="T16" fmla="*/ 727 w 754"/>
                <a:gd name="T17" fmla="*/ 180 h 260"/>
                <a:gd name="T18" fmla="*/ 737 w 754"/>
                <a:gd name="T19" fmla="*/ 170 h 260"/>
                <a:gd name="T20" fmla="*/ 747 w 754"/>
                <a:gd name="T21" fmla="*/ 156 h 260"/>
                <a:gd name="T22" fmla="*/ 754 w 754"/>
                <a:gd name="T23" fmla="*/ 143 h 260"/>
                <a:gd name="T24" fmla="*/ 754 w 754"/>
                <a:gd name="T25" fmla="*/ 130 h 260"/>
                <a:gd name="T26" fmla="*/ 754 w 754"/>
                <a:gd name="T27" fmla="*/ 130 h 260"/>
                <a:gd name="T28" fmla="*/ 754 w 754"/>
                <a:gd name="T29" fmla="*/ 116 h 260"/>
                <a:gd name="T30" fmla="*/ 747 w 754"/>
                <a:gd name="T31" fmla="*/ 103 h 260"/>
                <a:gd name="T32" fmla="*/ 737 w 754"/>
                <a:gd name="T33" fmla="*/ 90 h 260"/>
                <a:gd name="T34" fmla="*/ 727 w 754"/>
                <a:gd name="T35" fmla="*/ 80 h 260"/>
                <a:gd name="T36" fmla="*/ 710 w 754"/>
                <a:gd name="T37" fmla="*/ 66 h 260"/>
                <a:gd name="T38" fmla="*/ 690 w 754"/>
                <a:gd name="T39" fmla="*/ 56 h 260"/>
                <a:gd name="T40" fmla="*/ 644 w 754"/>
                <a:gd name="T41" fmla="*/ 36 h 260"/>
                <a:gd name="T42" fmla="*/ 587 w 754"/>
                <a:gd name="T43" fmla="*/ 23 h 260"/>
                <a:gd name="T44" fmla="*/ 524 w 754"/>
                <a:gd name="T45" fmla="*/ 10 h 260"/>
                <a:gd name="T46" fmla="*/ 454 w 754"/>
                <a:gd name="T47" fmla="*/ 3 h 260"/>
                <a:gd name="T48" fmla="*/ 377 w 754"/>
                <a:gd name="T49" fmla="*/ 0 h 260"/>
                <a:gd name="T50" fmla="*/ 377 w 754"/>
                <a:gd name="T51" fmla="*/ 0 h 260"/>
                <a:gd name="T52" fmla="*/ 300 w 754"/>
                <a:gd name="T53" fmla="*/ 3 h 260"/>
                <a:gd name="T54" fmla="*/ 230 w 754"/>
                <a:gd name="T55" fmla="*/ 10 h 260"/>
                <a:gd name="T56" fmla="*/ 167 w 754"/>
                <a:gd name="T57" fmla="*/ 23 h 260"/>
                <a:gd name="T58" fmla="*/ 110 w 754"/>
                <a:gd name="T59" fmla="*/ 36 h 260"/>
                <a:gd name="T60" fmla="*/ 63 w 754"/>
                <a:gd name="T61" fmla="*/ 56 h 260"/>
                <a:gd name="T62" fmla="*/ 43 w 754"/>
                <a:gd name="T63" fmla="*/ 66 h 260"/>
                <a:gd name="T64" fmla="*/ 27 w 754"/>
                <a:gd name="T65" fmla="*/ 80 h 260"/>
                <a:gd name="T66" fmla="*/ 17 w 754"/>
                <a:gd name="T67" fmla="*/ 90 h 260"/>
                <a:gd name="T68" fmla="*/ 7 w 754"/>
                <a:gd name="T69" fmla="*/ 103 h 260"/>
                <a:gd name="T70" fmla="*/ 0 w 754"/>
                <a:gd name="T71" fmla="*/ 116 h 260"/>
                <a:gd name="T72" fmla="*/ 0 w 754"/>
                <a:gd name="T73" fmla="*/ 130 h 260"/>
                <a:gd name="T74" fmla="*/ 0 w 754"/>
                <a:gd name="T75" fmla="*/ 130 h 260"/>
                <a:gd name="T76" fmla="*/ 0 w 754"/>
                <a:gd name="T77" fmla="*/ 143 h 260"/>
                <a:gd name="T78" fmla="*/ 7 w 754"/>
                <a:gd name="T79" fmla="*/ 156 h 260"/>
                <a:gd name="T80" fmla="*/ 17 w 754"/>
                <a:gd name="T81" fmla="*/ 170 h 260"/>
                <a:gd name="T82" fmla="*/ 27 w 754"/>
                <a:gd name="T83" fmla="*/ 180 h 260"/>
                <a:gd name="T84" fmla="*/ 43 w 754"/>
                <a:gd name="T85" fmla="*/ 193 h 260"/>
                <a:gd name="T86" fmla="*/ 63 w 754"/>
                <a:gd name="T87" fmla="*/ 203 h 260"/>
                <a:gd name="T88" fmla="*/ 110 w 754"/>
                <a:gd name="T89" fmla="*/ 223 h 260"/>
                <a:gd name="T90" fmla="*/ 167 w 754"/>
                <a:gd name="T91" fmla="*/ 236 h 260"/>
                <a:gd name="T92" fmla="*/ 230 w 754"/>
                <a:gd name="T93" fmla="*/ 250 h 260"/>
                <a:gd name="T94" fmla="*/ 300 w 754"/>
                <a:gd name="T95" fmla="*/ 256 h 260"/>
                <a:gd name="T96" fmla="*/ 377 w 754"/>
                <a:gd name="T97" fmla="*/ 260 h 260"/>
                <a:gd name="T98" fmla="*/ 377 w 754"/>
                <a:gd name="T99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54" h="260">
                  <a:moveTo>
                    <a:pt x="377" y="260"/>
                  </a:moveTo>
                  <a:lnTo>
                    <a:pt x="377" y="260"/>
                  </a:lnTo>
                  <a:lnTo>
                    <a:pt x="454" y="256"/>
                  </a:lnTo>
                  <a:lnTo>
                    <a:pt x="524" y="250"/>
                  </a:lnTo>
                  <a:lnTo>
                    <a:pt x="587" y="236"/>
                  </a:lnTo>
                  <a:lnTo>
                    <a:pt x="644" y="223"/>
                  </a:lnTo>
                  <a:lnTo>
                    <a:pt x="690" y="203"/>
                  </a:lnTo>
                  <a:lnTo>
                    <a:pt x="710" y="193"/>
                  </a:lnTo>
                  <a:lnTo>
                    <a:pt x="727" y="180"/>
                  </a:lnTo>
                  <a:lnTo>
                    <a:pt x="737" y="170"/>
                  </a:lnTo>
                  <a:lnTo>
                    <a:pt x="747" y="156"/>
                  </a:lnTo>
                  <a:lnTo>
                    <a:pt x="754" y="143"/>
                  </a:lnTo>
                  <a:lnTo>
                    <a:pt x="754" y="130"/>
                  </a:lnTo>
                  <a:lnTo>
                    <a:pt x="754" y="130"/>
                  </a:lnTo>
                  <a:lnTo>
                    <a:pt x="754" y="116"/>
                  </a:lnTo>
                  <a:lnTo>
                    <a:pt x="747" y="103"/>
                  </a:lnTo>
                  <a:lnTo>
                    <a:pt x="737" y="90"/>
                  </a:lnTo>
                  <a:lnTo>
                    <a:pt x="727" y="80"/>
                  </a:lnTo>
                  <a:lnTo>
                    <a:pt x="710" y="66"/>
                  </a:lnTo>
                  <a:lnTo>
                    <a:pt x="690" y="56"/>
                  </a:lnTo>
                  <a:lnTo>
                    <a:pt x="644" y="36"/>
                  </a:lnTo>
                  <a:lnTo>
                    <a:pt x="587" y="23"/>
                  </a:lnTo>
                  <a:lnTo>
                    <a:pt x="524" y="10"/>
                  </a:lnTo>
                  <a:lnTo>
                    <a:pt x="454" y="3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00" y="3"/>
                  </a:lnTo>
                  <a:lnTo>
                    <a:pt x="230" y="10"/>
                  </a:lnTo>
                  <a:lnTo>
                    <a:pt x="167" y="23"/>
                  </a:lnTo>
                  <a:lnTo>
                    <a:pt x="110" y="36"/>
                  </a:lnTo>
                  <a:lnTo>
                    <a:pt x="63" y="56"/>
                  </a:lnTo>
                  <a:lnTo>
                    <a:pt x="43" y="66"/>
                  </a:lnTo>
                  <a:lnTo>
                    <a:pt x="27" y="80"/>
                  </a:lnTo>
                  <a:lnTo>
                    <a:pt x="17" y="90"/>
                  </a:lnTo>
                  <a:lnTo>
                    <a:pt x="7" y="103"/>
                  </a:lnTo>
                  <a:lnTo>
                    <a:pt x="0" y="11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43"/>
                  </a:lnTo>
                  <a:lnTo>
                    <a:pt x="7" y="156"/>
                  </a:lnTo>
                  <a:lnTo>
                    <a:pt x="17" y="170"/>
                  </a:lnTo>
                  <a:lnTo>
                    <a:pt x="27" y="180"/>
                  </a:lnTo>
                  <a:lnTo>
                    <a:pt x="43" y="193"/>
                  </a:lnTo>
                  <a:lnTo>
                    <a:pt x="63" y="203"/>
                  </a:lnTo>
                  <a:lnTo>
                    <a:pt x="110" y="223"/>
                  </a:lnTo>
                  <a:lnTo>
                    <a:pt x="167" y="236"/>
                  </a:lnTo>
                  <a:lnTo>
                    <a:pt x="230" y="250"/>
                  </a:lnTo>
                  <a:lnTo>
                    <a:pt x="300" y="256"/>
                  </a:lnTo>
                  <a:lnTo>
                    <a:pt x="377" y="260"/>
                  </a:lnTo>
                  <a:lnTo>
                    <a:pt x="377" y="260"/>
                  </a:lnTo>
                  <a:close/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1539875" y="1285875"/>
              <a:ext cx="1196975" cy="254000"/>
            </a:xfrm>
            <a:custGeom>
              <a:avLst/>
              <a:gdLst>
                <a:gd name="T0" fmla="*/ 0 w 754"/>
                <a:gd name="T1" fmla="*/ 0 h 160"/>
                <a:gd name="T2" fmla="*/ 0 w 754"/>
                <a:gd name="T3" fmla="*/ 30 h 160"/>
                <a:gd name="T4" fmla="*/ 0 w 754"/>
                <a:gd name="T5" fmla="*/ 30 h 160"/>
                <a:gd name="T6" fmla="*/ 0 w 754"/>
                <a:gd name="T7" fmla="*/ 43 h 160"/>
                <a:gd name="T8" fmla="*/ 7 w 754"/>
                <a:gd name="T9" fmla="*/ 56 h 160"/>
                <a:gd name="T10" fmla="*/ 17 w 754"/>
                <a:gd name="T11" fmla="*/ 66 h 160"/>
                <a:gd name="T12" fmla="*/ 27 w 754"/>
                <a:gd name="T13" fmla="*/ 80 h 160"/>
                <a:gd name="T14" fmla="*/ 43 w 754"/>
                <a:gd name="T15" fmla="*/ 90 h 160"/>
                <a:gd name="T16" fmla="*/ 63 w 754"/>
                <a:gd name="T17" fmla="*/ 103 h 160"/>
                <a:gd name="T18" fmla="*/ 110 w 754"/>
                <a:gd name="T19" fmla="*/ 120 h 160"/>
                <a:gd name="T20" fmla="*/ 167 w 754"/>
                <a:gd name="T21" fmla="*/ 136 h 160"/>
                <a:gd name="T22" fmla="*/ 230 w 754"/>
                <a:gd name="T23" fmla="*/ 150 h 160"/>
                <a:gd name="T24" fmla="*/ 300 w 754"/>
                <a:gd name="T25" fmla="*/ 157 h 160"/>
                <a:gd name="T26" fmla="*/ 377 w 754"/>
                <a:gd name="T27" fmla="*/ 160 h 160"/>
                <a:gd name="T28" fmla="*/ 377 w 754"/>
                <a:gd name="T29" fmla="*/ 160 h 160"/>
                <a:gd name="T30" fmla="*/ 454 w 754"/>
                <a:gd name="T31" fmla="*/ 157 h 160"/>
                <a:gd name="T32" fmla="*/ 524 w 754"/>
                <a:gd name="T33" fmla="*/ 150 h 160"/>
                <a:gd name="T34" fmla="*/ 587 w 754"/>
                <a:gd name="T35" fmla="*/ 136 h 160"/>
                <a:gd name="T36" fmla="*/ 644 w 754"/>
                <a:gd name="T37" fmla="*/ 120 h 160"/>
                <a:gd name="T38" fmla="*/ 690 w 754"/>
                <a:gd name="T39" fmla="*/ 103 h 160"/>
                <a:gd name="T40" fmla="*/ 710 w 754"/>
                <a:gd name="T41" fmla="*/ 90 h 160"/>
                <a:gd name="T42" fmla="*/ 727 w 754"/>
                <a:gd name="T43" fmla="*/ 80 h 160"/>
                <a:gd name="T44" fmla="*/ 737 w 754"/>
                <a:gd name="T45" fmla="*/ 66 h 160"/>
                <a:gd name="T46" fmla="*/ 747 w 754"/>
                <a:gd name="T47" fmla="*/ 56 h 160"/>
                <a:gd name="T48" fmla="*/ 754 w 754"/>
                <a:gd name="T49" fmla="*/ 43 h 160"/>
                <a:gd name="T50" fmla="*/ 754 w 754"/>
                <a:gd name="T51" fmla="*/ 30 h 160"/>
                <a:gd name="T52" fmla="*/ 754 w 754"/>
                <a:gd name="T53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54" h="160">
                  <a:moveTo>
                    <a:pt x="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0" y="43"/>
                  </a:lnTo>
                  <a:lnTo>
                    <a:pt x="7" y="56"/>
                  </a:lnTo>
                  <a:lnTo>
                    <a:pt x="17" y="66"/>
                  </a:lnTo>
                  <a:lnTo>
                    <a:pt x="27" y="80"/>
                  </a:lnTo>
                  <a:lnTo>
                    <a:pt x="43" y="90"/>
                  </a:lnTo>
                  <a:lnTo>
                    <a:pt x="63" y="103"/>
                  </a:lnTo>
                  <a:lnTo>
                    <a:pt x="110" y="120"/>
                  </a:lnTo>
                  <a:lnTo>
                    <a:pt x="167" y="136"/>
                  </a:lnTo>
                  <a:lnTo>
                    <a:pt x="230" y="150"/>
                  </a:lnTo>
                  <a:lnTo>
                    <a:pt x="300" y="157"/>
                  </a:lnTo>
                  <a:lnTo>
                    <a:pt x="377" y="160"/>
                  </a:lnTo>
                  <a:lnTo>
                    <a:pt x="377" y="160"/>
                  </a:lnTo>
                  <a:lnTo>
                    <a:pt x="454" y="157"/>
                  </a:lnTo>
                  <a:lnTo>
                    <a:pt x="524" y="150"/>
                  </a:lnTo>
                  <a:lnTo>
                    <a:pt x="587" y="136"/>
                  </a:lnTo>
                  <a:lnTo>
                    <a:pt x="644" y="120"/>
                  </a:lnTo>
                  <a:lnTo>
                    <a:pt x="690" y="103"/>
                  </a:lnTo>
                  <a:lnTo>
                    <a:pt x="710" y="90"/>
                  </a:lnTo>
                  <a:lnTo>
                    <a:pt x="727" y="80"/>
                  </a:lnTo>
                  <a:lnTo>
                    <a:pt x="737" y="66"/>
                  </a:lnTo>
                  <a:lnTo>
                    <a:pt x="747" y="56"/>
                  </a:lnTo>
                  <a:lnTo>
                    <a:pt x="754" y="43"/>
                  </a:lnTo>
                  <a:lnTo>
                    <a:pt x="754" y="30"/>
                  </a:lnTo>
                  <a:lnTo>
                    <a:pt x="754" y="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1539875" y="1725613"/>
              <a:ext cx="1308100" cy="412750"/>
            </a:xfrm>
            <a:custGeom>
              <a:avLst/>
              <a:gdLst>
                <a:gd name="T0" fmla="*/ 824 w 824"/>
                <a:gd name="T1" fmla="*/ 53 h 260"/>
                <a:gd name="T2" fmla="*/ 824 w 824"/>
                <a:gd name="T3" fmla="*/ 206 h 260"/>
                <a:gd name="T4" fmla="*/ 727 w 824"/>
                <a:gd name="T5" fmla="*/ 180 h 260"/>
                <a:gd name="T6" fmla="*/ 727 w 824"/>
                <a:gd name="T7" fmla="*/ 180 h 260"/>
                <a:gd name="T8" fmla="*/ 700 w 824"/>
                <a:gd name="T9" fmla="*/ 196 h 260"/>
                <a:gd name="T10" fmla="*/ 670 w 824"/>
                <a:gd name="T11" fmla="*/ 213 h 260"/>
                <a:gd name="T12" fmla="*/ 630 w 824"/>
                <a:gd name="T13" fmla="*/ 226 h 260"/>
                <a:gd name="T14" fmla="*/ 587 w 824"/>
                <a:gd name="T15" fmla="*/ 236 h 260"/>
                <a:gd name="T16" fmla="*/ 540 w 824"/>
                <a:gd name="T17" fmla="*/ 246 h 260"/>
                <a:gd name="T18" fmla="*/ 490 w 824"/>
                <a:gd name="T19" fmla="*/ 253 h 260"/>
                <a:gd name="T20" fmla="*/ 434 w 824"/>
                <a:gd name="T21" fmla="*/ 260 h 260"/>
                <a:gd name="T22" fmla="*/ 377 w 824"/>
                <a:gd name="T23" fmla="*/ 260 h 260"/>
                <a:gd name="T24" fmla="*/ 377 w 824"/>
                <a:gd name="T25" fmla="*/ 260 h 260"/>
                <a:gd name="T26" fmla="*/ 300 w 824"/>
                <a:gd name="T27" fmla="*/ 256 h 260"/>
                <a:gd name="T28" fmla="*/ 230 w 824"/>
                <a:gd name="T29" fmla="*/ 250 h 260"/>
                <a:gd name="T30" fmla="*/ 167 w 824"/>
                <a:gd name="T31" fmla="*/ 236 h 260"/>
                <a:gd name="T32" fmla="*/ 110 w 824"/>
                <a:gd name="T33" fmla="*/ 223 h 260"/>
                <a:gd name="T34" fmla="*/ 63 w 824"/>
                <a:gd name="T35" fmla="*/ 203 h 260"/>
                <a:gd name="T36" fmla="*/ 43 w 824"/>
                <a:gd name="T37" fmla="*/ 193 h 260"/>
                <a:gd name="T38" fmla="*/ 27 w 824"/>
                <a:gd name="T39" fmla="*/ 180 h 260"/>
                <a:gd name="T40" fmla="*/ 17 w 824"/>
                <a:gd name="T41" fmla="*/ 170 h 260"/>
                <a:gd name="T42" fmla="*/ 7 w 824"/>
                <a:gd name="T43" fmla="*/ 156 h 260"/>
                <a:gd name="T44" fmla="*/ 0 w 824"/>
                <a:gd name="T45" fmla="*/ 143 h 260"/>
                <a:gd name="T46" fmla="*/ 0 w 824"/>
                <a:gd name="T47" fmla="*/ 130 h 260"/>
                <a:gd name="T48" fmla="*/ 0 w 824"/>
                <a:gd name="T49" fmla="*/ 130 h 260"/>
                <a:gd name="T50" fmla="*/ 0 w 824"/>
                <a:gd name="T51" fmla="*/ 116 h 260"/>
                <a:gd name="T52" fmla="*/ 7 w 824"/>
                <a:gd name="T53" fmla="*/ 103 h 260"/>
                <a:gd name="T54" fmla="*/ 17 w 824"/>
                <a:gd name="T55" fmla="*/ 90 h 260"/>
                <a:gd name="T56" fmla="*/ 27 w 824"/>
                <a:gd name="T57" fmla="*/ 80 h 260"/>
                <a:gd name="T58" fmla="*/ 43 w 824"/>
                <a:gd name="T59" fmla="*/ 66 h 260"/>
                <a:gd name="T60" fmla="*/ 63 w 824"/>
                <a:gd name="T61" fmla="*/ 56 h 260"/>
                <a:gd name="T62" fmla="*/ 110 w 824"/>
                <a:gd name="T63" fmla="*/ 36 h 260"/>
                <a:gd name="T64" fmla="*/ 167 w 824"/>
                <a:gd name="T65" fmla="*/ 23 h 260"/>
                <a:gd name="T66" fmla="*/ 230 w 824"/>
                <a:gd name="T67" fmla="*/ 10 h 260"/>
                <a:gd name="T68" fmla="*/ 300 w 824"/>
                <a:gd name="T69" fmla="*/ 3 h 260"/>
                <a:gd name="T70" fmla="*/ 377 w 824"/>
                <a:gd name="T71" fmla="*/ 0 h 260"/>
                <a:gd name="T72" fmla="*/ 377 w 824"/>
                <a:gd name="T73" fmla="*/ 0 h 260"/>
                <a:gd name="T74" fmla="*/ 434 w 824"/>
                <a:gd name="T75" fmla="*/ 0 h 260"/>
                <a:gd name="T76" fmla="*/ 490 w 824"/>
                <a:gd name="T77" fmla="*/ 6 h 260"/>
                <a:gd name="T78" fmla="*/ 540 w 824"/>
                <a:gd name="T79" fmla="*/ 13 h 260"/>
                <a:gd name="T80" fmla="*/ 587 w 824"/>
                <a:gd name="T81" fmla="*/ 23 h 260"/>
                <a:gd name="T82" fmla="*/ 630 w 824"/>
                <a:gd name="T83" fmla="*/ 33 h 260"/>
                <a:gd name="T84" fmla="*/ 670 w 824"/>
                <a:gd name="T85" fmla="*/ 46 h 260"/>
                <a:gd name="T86" fmla="*/ 700 w 824"/>
                <a:gd name="T87" fmla="*/ 63 h 260"/>
                <a:gd name="T88" fmla="*/ 727 w 824"/>
                <a:gd name="T89" fmla="*/ 80 h 260"/>
                <a:gd name="T90" fmla="*/ 824 w 824"/>
                <a:gd name="T91" fmla="*/ 53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4" h="260">
                  <a:moveTo>
                    <a:pt x="824" y="53"/>
                  </a:moveTo>
                  <a:lnTo>
                    <a:pt x="824" y="206"/>
                  </a:lnTo>
                  <a:lnTo>
                    <a:pt x="727" y="180"/>
                  </a:lnTo>
                  <a:lnTo>
                    <a:pt x="727" y="180"/>
                  </a:lnTo>
                  <a:lnTo>
                    <a:pt x="700" y="196"/>
                  </a:lnTo>
                  <a:lnTo>
                    <a:pt x="670" y="213"/>
                  </a:lnTo>
                  <a:lnTo>
                    <a:pt x="630" y="226"/>
                  </a:lnTo>
                  <a:lnTo>
                    <a:pt x="587" y="236"/>
                  </a:lnTo>
                  <a:lnTo>
                    <a:pt x="540" y="246"/>
                  </a:lnTo>
                  <a:lnTo>
                    <a:pt x="490" y="253"/>
                  </a:lnTo>
                  <a:lnTo>
                    <a:pt x="434" y="260"/>
                  </a:lnTo>
                  <a:lnTo>
                    <a:pt x="377" y="260"/>
                  </a:lnTo>
                  <a:lnTo>
                    <a:pt x="377" y="260"/>
                  </a:lnTo>
                  <a:lnTo>
                    <a:pt x="300" y="256"/>
                  </a:lnTo>
                  <a:lnTo>
                    <a:pt x="230" y="250"/>
                  </a:lnTo>
                  <a:lnTo>
                    <a:pt x="167" y="236"/>
                  </a:lnTo>
                  <a:lnTo>
                    <a:pt x="110" y="223"/>
                  </a:lnTo>
                  <a:lnTo>
                    <a:pt x="63" y="203"/>
                  </a:lnTo>
                  <a:lnTo>
                    <a:pt x="43" y="193"/>
                  </a:lnTo>
                  <a:lnTo>
                    <a:pt x="27" y="180"/>
                  </a:lnTo>
                  <a:lnTo>
                    <a:pt x="17" y="170"/>
                  </a:lnTo>
                  <a:lnTo>
                    <a:pt x="7" y="156"/>
                  </a:lnTo>
                  <a:lnTo>
                    <a:pt x="0" y="143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16"/>
                  </a:lnTo>
                  <a:lnTo>
                    <a:pt x="7" y="103"/>
                  </a:lnTo>
                  <a:lnTo>
                    <a:pt x="17" y="90"/>
                  </a:lnTo>
                  <a:lnTo>
                    <a:pt x="27" y="80"/>
                  </a:lnTo>
                  <a:lnTo>
                    <a:pt x="43" y="66"/>
                  </a:lnTo>
                  <a:lnTo>
                    <a:pt x="63" y="56"/>
                  </a:lnTo>
                  <a:lnTo>
                    <a:pt x="110" y="36"/>
                  </a:lnTo>
                  <a:lnTo>
                    <a:pt x="167" y="23"/>
                  </a:lnTo>
                  <a:lnTo>
                    <a:pt x="230" y="10"/>
                  </a:lnTo>
                  <a:lnTo>
                    <a:pt x="300" y="3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434" y="0"/>
                  </a:lnTo>
                  <a:lnTo>
                    <a:pt x="490" y="6"/>
                  </a:lnTo>
                  <a:lnTo>
                    <a:pt x="540" y="13"/>
                  </a:lnTo>
                  <a:lnTo>
                    <a:pt x="587" y="23"/>
                  </a:lnTo>
                  <a:lnTo>
                    <a:pt x="630" y="33"/>
                  </a:lnTo>
                  <a:lnTo>
                    <a:pt x="670" y="46"/>
                  </a:lnTo>
                  <a:lnTo>
                    <a:pt x="700" y="63"/>
                  </a:lnTo>
                  <a:lnTo>
                    <a:pt x="727" y="80"/>
                  </a:lnTo>
                  <a:lnTo>
                    <a:pt x="824" y="53"/>
                  </a:lnTo>
                  <a:close/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3271838" y="3684588"/>
              <a:ext cx="3070225" cy="41275"/>
            </a:xfrm>
            <a:custGeom>
              <a:avLst/>
              <a:gdLst>
                <a:gd name="T0" fmla="*/ 1934 w 1934"/>
                <a:gd name="T1" fmla="*/ 0 h 26"/>
                <a:gd name="T2" fmla="*/ 1857 w 1934"/>
                <a:gd name="T3" fmla="*/ 13 h 26"/>
                <a:gd name="T4" fmla="*/ 1820 w 1934"/>
                <a:gd name="T5" fmla="*/ 23 h 26"/>
                <a:gd name="T6" fmla="*/ 1747 w 1934"/>
                <a:gd name="T7" fmla="*/ 23 h 26"/>
                <a:gd name="T8" fmla="*/ 1714 w 1934"/>
                <a:gd name="T9" fmla="*/ 13 h 26"/>
                <a:gd name="T10" fmla="*/ 1647 w 1934"/>
                <a:gd name="T11" fmla="*/ 0 h 26"/>
                <a:gd name="T12" fmla="*/ 1570 w 1934"/>
                <a:gd name="T13" fmla="*/ 13 h 26"/>
                <a:gd name="T14" fmla="*/ 1534 w 1934"/>
                <a:gd name="T15" fmla="*/ 23 h 26"/>
                <a:gd name="T16" fmla="*/ 1460 w 1934"/>
                <a:gd name="T17" fmla="*/ 23 h 26"/>
                <a:gd name="T18" fmla="*/ 1427 w 1934"/>
                <a:gd name="T19" fmla="*/ 13 h 26"/>
                <a:gd name="T20" fmla="*/ 1360 w 1934"/>
                <a:gd name="T21" fmla="*/ 0 h 26"/>
                <a:gd name="T22" fmla="*/ 1287 w 1934"/>
                <a:gd name="T23" fmla="*/ 13 h 26"/>
                <a:gd name="T24" fmla="*/ 1247 w 1934"/>
                <a:gd name="T25" fmla="*/ 23 h 26"/>
                <a:gd name="T26" fmla="*/ 1173 w 1934"/>
                <a:gd name="T27" fmla="*/ 23 h 26"/>
                <a:gd name="T28" fmla="*/ 1143 w 1934"/>
                <a:gd name="T29" fmla="*/ 13 h 26"/>
                <a:gd name="T30" fmla="*/ 1077 w 1934"/>
                <a:gd name="T31" fmla="*/ 0 h 26"/>
                <a:gd name="T32" fmla="*/ 1000 w 1934"/>
                <a:gd name="T33" fmla="*/ 13 h 26"/>
                <a:gd name="T34" fmla="*/ 963 w 1934"/>
                <a:gd name="T35" fmla="*/ 23 h 26"/>
                <a:gd name="T36" fmla="*/ 887 w 1934"/>
                <a:gd name="T37" fmla="*/ 23 h 26"/>
                <a:gd name="T38" fmla="*/ 857 w 1934"/>
                <a:gd name="T39" fmla="*/ 13 h 26"/>
                <a:gd name="T40" fmla="*/ 790 w 1934"/>
                <a:gd name="T41" fmla="*/ 0 h 26"/>
                <a:gd name="T42" fmla="*/ 713 w 1934"/>
                <a:gd name="T43" fmla="*/ 13 h 26"/>
                <a:gd name="T44" fmla="*/ 677 w 1934"/>
                <a:gd name="T45" fmla="*/ 23 h 26"/>
                <a:gd name="T46" fmla="*/ 603 w 1934"/>
                <a:gd name="T47" fmla="*/ 23 h 26"/>
                <a:gd name="T48" fmla="*/ 570 w 1934"/>
                <a:gd name="T49" fmla="*/ 13 h 26"/>
                <a:gd name="T50" fmla="*/ 503 w 1934"/>
                <a:gd name="T51" fmla="*/ 0 h 26"/>
                <a:gd name="T52" fmla="*/ 426 w 1934"/>
                <a:gd name="T53" fmla="*/ 13 h 26"/>
                <a:gd name="T54" fmla="*/ 390 w 1934"/>
                <a:gd name="T55" fmla="*/ 23 h 26"/>
                <a:gd name="T56" fmla="*/ 316 w 1934"/>
                <a:gd name="T57" fmla="*/ 23 h 26"/>
                <a:gd name="T58" fmla="*/ 283 w 1934"/>
                <a:gd name="T59" fmla="*/ 13 h 26"/>
                <a:gd name="T60" fmla="*/ 216 w 1934"/>
                <a:gd name="T61" fmla="*/ 0 h 26"/>
                <a:gd name="T62" fmla="*/ 143 w 1934"/>
                <a:gd name="T63" fmla="*/ 13 h 26"/>
                <a:gd name="T64" fmla="*/ 103 w 1934"/>
                <a:gd name="T65" fmla="*/ 23 h 26"/>
                <a:gd name="T66" fmla="*/ 30 w 1934"/>
                <a:gd name="T67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34" h="26">
                  <a:moveTo>
                    <a:pt x="1934" y="0"/>
                  </a:moveTo>
                  <a:lnTo>
                    <a:pt x="1934" y="0"/>
                  </a:lnTo>
                  <a:lnTo>
                    <a:pt x="1897" y="3"/>
                  </a:lnTo>
                  <a:lnTo>
                    <a:pt x="1857" y="13"/>
                  </a:lnTo>
                  <a:lnTo>
                    <a:pt x="1857" y="13"/>
                  </a:lnTo>
                  <a:lnTo>
                    <a:pt x="1820" y="23"/>
                  </a:lnTo>
                  <a:lnTo>
                    <a:pt x="1784" y="26"/>
                  </a:lnTo>
                  <a:lnTo>
                    <a:pt x="1747" y="23"/>
                  </a:lnTo>
                  <a:lnTo>
                    <a:pt x="1714" y="13"/>
                  </a:lnTo>
                  <a:lnTo>
                    <a:pt x="1714" y="13"/>
                  </a:lnTo>
                  <a:lnTo>
                    <a:pt x="1684" y="3"/>
                  </a:lnTo>
                  <a:lnTo>
                    <a:pt x="1647" y="0"/>
                  </a:lnTo>
                  <a:lnTo>
                    <a:pt x="1610" y="3"/>
                  </a:lnTo>
                  <a:lnTo>
                    <a:pt x="1570" y="13"/>
                  </a:lnTo>
                  <a:lnTo>
                    <a:pt x="1570" y="13"/>
                  </a:lnTo>
                  <a:lnTo>
                    <a:pt x="1534" y="23"/>
                  </a:lnTo>
                  <a:lnTo>
                    <a:pt x="1497" y="26"/>
                  </a:lnTo>
                  <a:lnTo>
                    <a:pt x="1460" y="23"/>
                  </a:lnTo>
                  <a:lnTo>
                    <a:pt x="1427" y="13"/>
                  </a:lnTo>
                  <a:lnTo>
                    <a:pt x="1427" y="13"/>
                  </a:lnTo>
                  <a:lnTo>
                    <a:pt x="1397" y="3"/>
                  </a:lnTo>
                  <a:lnTo>
                    <a:pt x="1360" y="0"/>
                  </a:lnTo>
                  <a:lnTo>
                    <a:pt x="1324" y="3"/>
                  </a:lnTo>
                  <a:lnTo>
                    <a:pt x="1287" y="13"/>
                  </a:lnTo>
                  <a:lnTo>
                    <a:pt x="1287" y="13"/>
                  </a:lnTo>
                  <a:lnTo>
                    <a:pt x="1247" y="23"/>
                  </a:lnTo>
                  <a:lnTo>
                    <a:pt x="1210" y="26"/>
                  </a:lnTo>
                  <a:lnTo>
                    <a:pt x="1173" y="23"/>
                  </a:lnTo>
                  <a:lnTo>
                    <a:pt x="1143" y="13"/>
                  </a:lnTo>
                  <a:lnTo>
                    <a:pt x="1143" y="13"/>
                  </a:lnTo>
                  <a:lnTo>
                    <a:pt x="1110" y="3"/>
                  </a:lnTo>
                  <a:lnTo>
                    <a:pt x="1077" y="0"/>
                  </a:lnTo>
                  <a:lnTo>
                    <a:pt x="1037" y="3"/>
                  </a:lnTo>
                  <a:lnTo>
                    <a:pt x="1000" y="13"/>
                  </a:lnTo>
                  <a:lnTo>
                    <a:pt x="1000" y="13"/>
                  </a:lnTo>
                  <a:lnTo>
                    <a:pt x="963" y="23"/>
                  </a:lnTo>
                  <a:lnTo>
                    <a:pt x="923" y="26"/>
                  </a:lnTo>
                  <a:lnTo>
                    <a:pt x="887" y="23"/>
                  </a:lnTo>
                  <a:lnTo>
                    <a:pt x="857" y="13"/>
                  </a:lnTo>
                  <a:lnTo>
                    <a:pt x="857" y="13"/>
                  </a:lnTo>
                  <a:lnTo>
                    <a:pt x="827" y="3"/>
                  </a:lnTo>
                  <a:lnTo>
                    <a:pt x="790" y="0"/>
                  </a:lnTo>
                  <a:lnTo>
                    <a:pt x="753" y="3"/>
                  </a:lnTo>
                  <a:lnTo>
                    <a:pt x="713" y="13"/>
                  </a:lnTo>
                  <a:lnTo>
                    <a:pt x="713" y="13"/>
                  </a:lnTo>
                  <a:lnTo>
                    <a:pt x="677" y="23"/>
                  </a:lnTo>
                  <a:lnTo>
                    <a:pt x="640" y="26"/>
                  </a:lnTo>
                  <a:lnTo>
                    <a:pt x="603" y="23"/>
                  </a:lnTo>
                  <a:lnTo>
                    <a:pt x="570" y="13"/>
                  </a:lnTo>
                  <a:lnTo>
                    <a:pt x="570" y="13"/>
                  </a:lnTo>
                  <a:lnTo>
                    <a:pt x="540" y="3"/>
                  </a:lnTo>
                  <a:lnTo>
                    <a:pt x="503" y="0"/>
                  </a:lnTo>
                  <a:lnTo>
                    <a:pt x="466" y="3"/>
                  </a:lnTo>
                  <a:lnTo>
                    <a:pt x="426" y="13"/>
                  </a:lnTo>
                  <a:lnTo>
                    <a:pt x="426" y="13"/>
                  </a:lnTo>
                  <a:lnTo>
                    <a:pt x="390" y="23"/>
                  </a:lnTo>
                  <a:lnTo>
                    <a:pt x="353" y="26"/>
                  </a:lnTo>
                  <a:lnTo>
                    <a:pt x="316" y="23"/>
                  </a:lnTo>
                  <a:lnTo>
                    <a:pt x="283" y="13"/>
                  </a:lnTo>
                  <a:lnTo>
                    <a:pt x="283" y="13"/>
                  </a:lnTo>
                  <a:lnTo>
                    <a:pt x="253" y="3"/>
                  </a:lnTo>
                  <a:lnTo>
                    <a:pt x="216" y="0"/>
                  </a:lnTo>
                  <a:lnTo>
                    <a:pt x="180" y="3"/>
                  </a:lnTo>
                  <a:lnTo>
                    <a:pt x="143" y="13"/>
                  </a:lnTo>
                  <a:lnTo>
                    <a:pt x="143" y="13"/>
                  </a:lnTo>
                  <a:lnTo>
                    <a:pt x="103" y="23"/>
                  </a:lnTo>
                  <a:lnTo>
                    <a:pt x="66" y="26"/>
                  </a:lnTo>
                  <a:lnTo>
                    <a:pt x="30" y="23"/>
                  </a:lnTo>
                  <a:lnTo>
                    <a:pt x="0" y="13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>
              <a:off x="3265488" y="3614738"/>
              <a:ext cx="3076575" cy="158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2"/>
            <p:cNvSpPr>
              <a:spLocks noChangeShapeType="1"/>
            </p:cNvSpPr>
            <p:nvPr/>
          </p:nvSpPr>
          <p:spPr bwMode="auto">
            <a:xfrm>
              <a:off x="3265488" y="3582988"/>
              <a:ext cx="3076575" cy="158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3562350" y="3732213"/>
              <a:ext cx="74613" cy="152400"/>
            </a:xfrm>
            <a:custGeom>
              <a:avLst/>
              <a:gdLst>
                <a:gd name="T0" fmla="*/ 0 w 47"/>
                <a:gd name="T1" fmla="*/ 96 h 96"/>
                <a:gd name="T2" fmla="*/ 0 w 47"/>
                <a:gd name="T3" fmla="*/ 96 h 96"/>
                <a:gd name="T4" fmla="*/ 0 w 47"/>
                <a:gd name="T5" fmla="*/ 53 h 96"/>
                <a:gd name="T6" fmla="*/ 7 w 47"/>
                <a:gd name="T7" fmla="*/ 23 h 96"/>
                <a:gd name="T8" fmla="*/ 13 w 47"/>
                <a:gd name="T9" fmla="*/ 6 h 96"/>
                <a:gd name="T10" fmla="*/ 20 w 47"/>
                <a:gd name="T11" fmla="*/ 3 h 96"/>
                <a:gd name="T12" fmla="*/ 23 w 47"/>
                <a:gd name="T13" fmla="*/ 0 h 96"/>
                <a:gd name="T14" fmla="*/ 27 w 47"/>
                <a:gd name="T15" fmla="*/ 3 h 96"/>
                <a:gd name="T16" fmla="*/ 33 w 47"/>
                <a:gd name="T17" fmla="*/ 6 h 96"/>
                <a:gd name="T18" fmla="*/ 40 w 47"/>
                <a:gd name="T19" fmla="*/ 23 h 96"/>
                <a:gd name="T20" fmla="*/ 47 w 47"/>
                <a:gd name="T21" fmla="*/ 53 h 96"/>
                <a:gd name="T22" fmla="*/ 47 w 47"/>
                <a:gd name="T2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96">
                  <a:moveTo>
                    <a:pt x="0" y="96"/>
                  </a:moveTo>
                  <a:lnTo>
                    <a:pt x="0" y="96"/>
                  </a:lnTo>
                  <a:lnTo>
                    <a:pt x="0" y="53"/>
                  </a:lnTo>
                  <a:lnTo>
                    <a:pt x="7" y="23"/>
                  </a:lnTo>
                  <a:lnTo>
                    <a:pt x="13" y="6"/>
                  </a:lnTo>
                  <a:lnTo>
                    <a:pt x="20" y="3"/>
                  </a:lnTo>
                  <a:lnTo>
                    <a:pt x="23" y="0"/>
                  </a:lnTo>
                  <a:lnTo>
                    <a:pt x="27" y="3"/>
                  </a:lnTo>
                  <a:lnTo>
                    <a:pt x="33" y="6"/>
                  </a:lnTo>
                  <a:lnTo>
                    <a:pt x="40" y="23"/>
                  </a:lnTo>
                  <a:lnTo>
                    <a:pt x="47" y="53"/>
                  </a:lnTo>
                  <a:lnTo>
                    <a:pt x="47" y="96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4"/>
            <p:cNvSpPr>
              <a:spLocks/>
            </p:cNvSpPr>
            <p:nvPr/>
          </p:nvSpPr>
          <p:spPr bwMode="auto">
            <a:xfrm>
              <a:off x="3827463" y="3773488"/>
              <a:ext cx="79375" cy="117475"/>
            </a:xfrm>
            <a:custGeom>
              <a:avLst/>
              <a:gdLst>
                <a:gd name="T0" fmla="*/ 0 w 50"/>
                <a:gd name="T1" fmla="*/ 70 h 74"/>
                <a:gd name="T2" fmla="*/ 0 w 50"/>
                <a:gd name="T3" fmla="*/ 70 h 74"/>
                <a:gd name="T4" fmla="*/ 3 w 50"/>
                <a:gd name="T5" fmla="*/ 40 h 74"/>
                <a:gd name="T6" fmla="*/ 6 w 50"/>
                <a:gd name="T7" fmla="*/ 17 h 74"/>
                <a:gd name="T8" fmla="*/ 16 w 50"/>
                <a:gd name="T9" fmla="*/ 4 h 74"/>
                <a:gd name="T10" fmla="*/ 20 w 50"/>
                <a:gd name="T11" fmla="*/ 0 h 74"/>
                <a:gd name="T12" fmla="*/ 23 w 50"/>
                <a:gd name="T13" fmla="*/ 0 h 74"/>
                <a:gd name="T14" fmla="*/ 26 w 50"/>
                <a:gd name="T15" fmla="*/ 0 h 74"/>
                <a:gd name="T16" fmla="*/ 33 w 50"/>
                <a:gd name="T17" fmla="*/ 4 h 74"/>
                <a:gd name="T18" fmla="*/ 40 w 50"/>
                <a:gd name="T19" fmla="*/ 17 h 74"/>
                <a:gd name="T20" fmla="*/ 46 w 50"/>
                <a:gd name="T21" fmla="*/ 40 h 74"/>
                <a:gd name="T22" fmla="*/ 50 w 50"/>
                <a:gd name="T2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74">
                  <a:moveTo>
                    <a:pt x="0" y="70"/>
                  </a:moveTo>
                  <a:lnTo>
                    <a:pt x="0" y="70"/>
                  </a:lnTo>
                  <a:lnTo>
                    <a:pt x="3" y="40"/>
                  </a:lnTo>
                  <a:lnTo>
                    <a:pt x="6" y="17"/>
                  </a:lnTo>
                  <a:lnTo>
                    <a:pt x="16" y="4"/>
                  </a:lnTo>
                  <a:lnTo>
                    <a:pt x="20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33" y="4"/>
                  </a:lnTo>
                  <a:lnTo>
                    <a:pt x="40" y="17"/>
                  </a:lnTo>
                  <a:lnTo>
                    <a:pt x="46" y="40"/>
                  </a:lnTo>
                  <a:lnTo>
                    <a:pt x="50" y="74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4043363" y="3732213"/>
              <a:ext cx="79375" cy="152400"/>
            </a:xfrm>
            <a:custGeom>
              <a:avLst/>
              <a:gdLst>
                <a:gd name="T0" fmla="*/ 0 w 50"/>
                <a:gd name="T1" fmla="*/ 96 h 96"/>
                <a:gd name="T2" fmla="*/ 0 w 50"/>
                <a:gd name="T3" fmla="*/ 96 h 96"/>
                <a:gd name="T4" fmla="*/ 0 w 50"/>
                <a:gd name="T5" fmla="*/ 53 h 96"/>
                <a:gd name="T6" fmla="*/ 7 w 50"/>
                <a:gd name="T7" fmla="*/ 23 h 96"/>
                <a:gd name="T8" fmla="*/ 17 w 50"/>
                <a:gd name="T9" fmla="*/ 6 h 96"/>
                <a:gd name="T10" fmla="*/ 20 w 50"/>
                <a:gd name="T11" fmla="*/ 3 h 96"/>
                <a:gd name="T12" fmla="*/ 24 w 50"/>
                <a:gd name="T13" fmla="*/ 0 h 96"/>
                <a:gd name="T14" fmla="*/ 30 w 50"/>
                <a:gd name="T15" fmla="*/ 3 h 96"/>
                <a:gd name="T16" fmla="*/ 34 w 50"/>
                <a:gd name="T17" fmla="*/ 6 h 96"/>
                <a:gd name="T18" fmla="*/ 44 w 50"/>
                <a:gd name="T19" fmla="*/ 23 h 96"/>
                <a:gd name="T20" fmla="*/ 47 w 50"/>
                <a:gd name="T21" fmla="*/ 53 h 96"/>
                <a:gd name="T22" fmla="*/ 50 w 50"/>
                <a:gd name="T2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96">
                  <a:moveTo>
                    <a:pt x="0" y="96"/>
                  </a:moveTo>
                  <a:lnTo>
                    <a:pt x="0" y="96"/>
                  </a:lnTo>
                  <a:lnTo>
                    <a:pt x="0" y="53"/>
                  </a:lnTo>
                  <a:lnTo>
                    <a:pt x="7" y="23"/>
                  </a:lnTo>
                  <a:lnTo>
                    <a:pt x="17" y="6"/>
                  </a:lnTo>
                  <a:lnTo>
                    <a:pt x="20" y="3"/>
                  </a:lnTo>
                  <a:lnTo>
                    <a:pt x="24" y="0"/>
                  </a:lnTo>
                  <a:lnTo>
                    <a:pt x="30" y="3"/>
                  </a:lnTo>
                  <a:lnTo>
                    <a:pt x="34" y="6"/>
                  </a:lnTo>
                  <a:lnTo>
                    <a:pt x="44" y="23"/>
                  </a:lnTo>
                  <a:lnTo>
                    <a:pt x="47" y="53"/>
                  </a:lnTo>
                  <a:lnTo>
                    <a:pt x="50" y="96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6"/>
            <p:cNvSpPr>
              <a:spLocks/>
            </p:cNvSpPr>
            <p:nvPr/>
          </p:nvSpPr>
          <p:spPr bwMode="auto">
            <a:xfrm>
              <a:off x="4283075" y="3773488"/>
              <a:ext cx="79375" cy="117475"/>
            </a:xfrm>
            <a:custGeom>
              <a:avLst/>
              <a:gdLst>
                <a:gd name="T0" fmla="*/ 0 w 50"/>
                <a:gd name="T1" fmla="*/ 70 h 74"/>
                <a:gd name="T2" fmla="*/ 0 w 50"/>
                <a:gd name="T3" fmla="*/ 70 h 74"/>
                <a:gd name="T4" fmla="*/ 3 w 50"/>
                <a:gd name="T5" fmla="*/ 40 h 74"/>
                <a:gd name="T6" fmla="*/ 6 w 50"/>
                <a:gd name="T7" fmla="*/ 17 h 74"/>
                <a:gd name="T8" fmla="*/ 16 w 50"/>
                <a:gd name="T9" fmla="*/ 4 h 74"/>
                <a:gd name="T10" fmla="*/ 20 w 50"/>
                <a:gd name="T11" fmla="*/ 0 h 74"/>
                <a:gd name="T12" fmla="*/ 23 w 50"/>
                <a:gd name="T13" fmla="*/ 0 h 74"/>
                <a:gd name="T14" fmla="*/ 26 w 50"/>
                <a:gd name="T15" fmla="*/ 0 h 74"/>
                <a:gd name="T16" fmla="*/ 33 w 50"/>
                <a:gd name="T17" fmla="*/ 4 h 74"/>
                <a:gd name="T18" fmla="*/ 40 w 50"/>
                <a:gd name="T19" fmla="*/ 17 h 74"/>
                <a:gd name="T20" fmla="*/ 46 w 50"/>
                <a:gd name="T21" fmla="*/ 40 h 74"/>
                <a:gd name="T22" fmla="*/ 50 w 50"/>
                <a:gd name="T2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74">
                  <a:moveTo>
                    <a:pt x="0" y="70"/>
                  </a:moveTo>
                  <a:lnTo>
                    <a:pt x="0" y="70"/>
                  </a:lnTo>
                  <a:lnTo>
                    <a:pt x="3" y="40"/>
                  </a:lnTo>
                  <a:lnTo>
                    <a:pt x="6" y="17"/>
                  </a:lnTo>
                  <a:lnTo>
                    <a:pt x="16" y="4"/>
                  </a:lnTo>
                  <a:lnTo>
                    <a:pt x="20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33" y="4"/>
                  </a:lnTo>
                  <a:lnTo>
                    <a:pt x="40" y="17"/>
                  </a:lnTo>
                  <a:lnTo>
                    <a:pt x="46" y="40"/>
                  </a:lnTo>
                  <a:lnTo>
                    <a:pt x="50" y="74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7"/>
            <p:cNvSpPr>
              <a:spLocks/>
            </p:cNvSpPr>
            <p:nvPr/>
          </p:nvSpPr>
          <p:spPr bwMode="auto">
            <a:xfrm>
              <a:off x="4505325" y="3732213"/>
              <a:ext cx="73025" cy="152400"/>
            </a:xfrm>
            <a:custGeom>
              <a:avLst/>
              <a:gdLst>
                <a:gd name="T0" fmla="*/ 0 w 46"/>
                <a:gd name="T1" fmla="*/ 96 h 96"/>
                <a:gd name="T2" fmla="*/ 0 w 46"/>
                <a:gd name="T3" fmla="*/ 96 h 96"/>
                <a:gd name="T4" fmla="*/ 0 w 46"/>
                <a:gd name="T5" fmla="*/ 53 h 96"/>
                <a:gd name="T6" fmla="*/ 6 w 46"/>
                <a:gd name="T7" fmla="*/ 23 h 96"/>
                <a:gd name="T8" fmla="*/ 13 w 46"/>
                <a:gd name="T9" fmla="*/ 6 h 96"/>
                <a:gd name="T10" fmla="*/ 20 w 46"/>
                <a:gd name="T11" fmla="*/ 3 h 96"/>
                <a:gd name="T12" fmla="*/ 23 w 46"/>
                <a:gd name="T13" fmla="*/ 0 h 96"/>
                <a:gd name="T14" fmla="*/ 26 w 46"/>
                <a:gd name="T15" fmla="*/ 3 h 96"/>
                <a:gd name="T16" fmla="*/ 33 w 46"/>
                <a:gd name="T17" fmla="*/ 6 h 96"/>
                <a:gd name="T18" fmla="*/ 40 w 46"/>
                <a:gd name="T19" fmla="*/ 23 h 96"/>
                <a:gd name="T20" fmla="*/ 46 w 46"/>
                <a:gd name="T21" fmla="*/ 53 h 96"/>
                <a:gd name="T22" fmla="*/ 46 w 46"/>
                <a:gd name="T2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96">
                  <a:moveTo>
                    <a:pt x="0" y="96"/>
                  </a:moveTo>
                  <a:lnTo>
                    <a:pt x="0" y="96"/>
                  </a:lnTo>
                  <a:lnTo>
                    <a:pt x="0" y="53"/>
                  </a:lnTo>
                  <a:lnTo>
                    <a:pt x="6" y="23"/>
                  </a:lnTo>
                  <a:lnTo>
                    <a:pt x="13" y="6"/>
                  </a:lnTo>
                  <a:lnTo>
                    <a:pt x="20" y="3"/>
                  </a:lnTo>
                  <a:lnTo>
                    <a:pt x="23" y="0"/>
                  </a:lnTo>
                  <a:lnTo>
                    <a:pt x="26" y="3"/>
                  </a:lnTo>
                  <a:lnTo>
                    <a:pt x="33" y="6"/>
                  </a:lnTo>
                  <a:lnTo>
                    <a:pt x="40" y="23"/>
                  </a:lnTo>
                  <a:lnTo>
                    <a:pt x="46" y="53"/>
                  </a:lnTo>
                  <a:lnTo>
                    <a:pt x="46" y="96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8"/>
            <p:cNvSpPr>
              <a:spLocks/>
            </p:cNvSpPr>
            <p:nvPr/>
          </p:nvSpPr>
          <p:spPr bwMode="auto">
            <a:xfrm>
              <a:off x="4743450" y="3773488"/>
              <a:ext cx="73025" cy="117475"/>
            </a:xfrm>
            <a:custGeom>
              <a:avLst/>
              <a:gdLst>
                <a:gd name="T0" fmla="*/ 0 w 46"/>
                <a:gd name="T1" fmla="*/ 70 h 74"/>
                <a:gd name="T2" fmla="*/ 0 w 46"/>
                <a:gd name="T3" fmla="*/ 70 h 74"/>
                <a:gd name="T4" fmla="*/ 0 w 46"/>
                <a:gd name="T5" fmla="*/ 40 h 74"/>
                <a:gd name="T6" fmla="*/ 6 w 46"/>
                <a:gd name="T7" fmla="*/ 17 h 74"/>
                <a:gd name="T8" fmla="*/ 13 w 46"/>
                <a:gd name="T9" fmla="*/ 4 h 74"/>
                <a:gd name="T10" fmla="*/ 20 w 46"/>
                <a:gd name="T11" fmla="*/ 0 h 74"/>
                <a:gd name="T12" fmla="*/ 23 w 46"/>
                <a:gd name="T13" fmla="*/ 0 h 74"/>
                <a:gd name="T14" fmla="*/ 26 w 46"/>
                <a:gd name="T15" fmla="*/ 0 h 74"/>
                <a:gd name="T16" fmla="*/ 30 w 46"/>
                <a:gd name="T17" fmla="*/ 4 h 74"/>
                <a:gd name="T18" fmla="*/ 40 w 46"/>
                <a:gd name="T19" fmla="*/ 17 h 74"/>
                <a:gd name="T20" fmla="*/ 43 w 46"/>
                <a:gd name="T21" fmla="*/ 40 h 74"/>
                <a:gd name="T22" fmla="*/ 46 w 46"/>
                <a:gd name="T2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74">
                  <a:moveTo>
                    <a:pt x="0" y="70"/>
                  </a:moveTo>
                  <a:lnTo>
                    <a:pt x="0" y="70"/>
                  </a:lnTo>
                  <a:lnTo>
                    <a:pt x="0" y="40"/>
                  </a:lnTo>
                  <a:lnTo>
                    <a:pt x="6" y="17"/>
                  </a:lnTo>
                  <a:lnTo>
                    <a:pt x="13" y="4"/>
                  </a:lnTo>
                  <a:lnTo>
                    <a:pt x="20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30" y="4"/>
                  </a:lnTo>
                  <a:lnTo>
                    <a:pt x="40" y="17"/>
                  </a:lnTo>
                  <a:lnTo>
                    <a:pt x="43" y="40"/>
                  </a:lnTo>
                  <a:lnTo>
                    <a:pt x="46" y="74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9"/>
            <p:cNvSpPr>
              <a:spLocks/>
            </p:cNvSpPr>
            <p:nvPr/>
          </p:nvSpPr>
          <p:spPr bwMode="auto">
            <a:xfrm>
              <a:off x="4959350" y="3732213"/>
              <a:ext cx="74613" cy="152400"/>
            </a:xfrm>
            <a:custGeom>
              <a:avLst/>
              <a:gdLst>
                <a:gd name="T0" fmla="*/ 0 w 47"/>
                <a:gd name="T1" fmla="*/ 96 h 96"/>
                <a:gd name="T2" fmla="*/ 0 w 47"/>
                <a:gd name="T3" fmla="*/ 96 h 96"/>
                <a:gd name="T4" fmla="*/ 0 w 47"/>
                <a:gd name="T5" fmla="*/ 53 h 96"/>
                <a:gd name="T6" fmla="*/ 7 w 47"/>
                <a:gd name="T7" fmla="*/ 23 h 96"/>
                <a:gd name="T8" fmla="*/ 14 w 47"/>
                <a:gd name="T9" fmla="*/ 6 h 96"/>
                <a:gd name="T10" fmla="*/ 20 w 47"/>
                <a:gd name="T11" fmla="*/ 3 h 96"/>
                <a:gd name="T12" fmla="*/ 24 w 47"/>
                <a:gd name="T13" fmla="*/ 0 h 96"/>
                <a:gd name="T14" fmla="*/ 27 w 47"/>
                <a:gd name="T15" fmla="*/ 3 h 96"/>
                <a:gd name="T16" fmla="*/ 34 w 47"/>
                <a:gd name="T17" fmla="*/ 6 h 96"/>
                <a:gd name="T18" fmla="*/ 40 w 47"/>
                <a:gd name="T19" fmla="*/ 23 h 96"/>
                <a:gd name="T20" fmla="*/ 47 w 47"/>
                <a:gd name="T21" fmla="*/ 53 h 96"/>
                <a:gd name="T22" fmla="*/ 47 w 47"/>
                <a:gd name="T2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96">
                  <a:moveTo>
                    <a:pt x="0" y="96"/>
                  </a:moveTo>
                  <a:lnTo>
                    <a:pt x="0" y="96"/>
                  </a:lnTo>
                  <a:lnTo>
                    <a:pt x="0" y="53"/>
                  </a:lnTo>
                  <a:lnTo>
                    <a:pt x="7" y="23"/>
                  </a:lnTo>
                  <a:lnTo>
                    <a:pt x="14" y="6"/>
                  </a:lnTo>
                  <a:lnTo>
                    <a:pt x="20" y="3"/>
                  </a:lnTo>
                  <a:lnTo>
                    <a:pt x="24" y="0"/>
                  </a:lnTo>
                  <a:lnTo>
                    <a:pt x="27" y="3"/>
                  </a:lnTo>
                  <a:lnTo>
                    <a:pt x="34" y="6"/>
                  </a:lnTo>
                  <a:lnTo>
                    <a:pt x="40" y="23"/>
                  </a:lnTo>
                  <a:lnTo>
                    <a:pt x="47" y="53"/>
                  </a:lnTo>
                  <a:lnTo>
                    <a:pt x="47" y="96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>
              <a:off x="5197475" y="3773488"/>
              <a:ext cx="74613" cy="117475"/>
            </a:xfrm>
            <a:custGeom>
              <a:avLst/>
              <a:gdLst>
                <a:gd name="T0" fmla="*/ 0 w 47"/>
                <a:gd name="T1" fmla="*/ 70 h 74"/>
                <a:gd name="T2" fmla="*/ 0 w 47"/>
                <a:gd name="T3" fmla="*/ 70 h 74"/>
                <a:gd name="T4" fmla="*/ 0 w 47"/>
                <a:gd name="T5" fmla="*/ 40 h 74"/>
                <a:gd name="T6" fmla="*/ 7 w 47"/>
                <a:gd name="T7" fmla="*/ 17 h 74"/>
                <a:gd name="T8" fmla="*/ 14 w 47"/>
                <a:gd name="T9" fmla="*/ 4 h 74"/>
                <a:gd name="T10" fmla="*/ 21 w 47"/>
                <a:gd name="T11" fmla="*/ 0 h 74"/>
                <a:gd name="T12" fmla="*/ 24 w 47"/>
                <a:gd name="T13" fmla="*/ 0 h 74"/>
                <a:gd name="T14" fmla="*/ 27 w 47"/>
                <a:gd name="T15" fmla="*/ 0 h 74"/>
                <a:gd name="T16" fmla="*/ 31 w 47"/>
                <a:gd name="T17" fmla="*/ 4 h 74"/>
                <a:gd name="T18" fmla="*/ 41 w 47"/>
                <a:gd name="T19" fmla="*/ 17 h 74"/>
                <a:gd name="T20" fmla="*/ 44 w 47"/>
                <a:gd name="T21" fmla="*/ 40 h 74"/>
                <a:gd name="T22" fmla="*/ 47 w 47"/>
                <a:gd name="T2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74">
                  <a:moveTo>
                    <a:pt x="0" y="70"/>
                  </a:moveTo>
                  <a:lnTo>
                    <a:pt x="0" y="70"/>
                  </a:lnTo>
                  <a:lnTo>
                    <a:pt x="0" y="40"/>
                  </a:lnTo>
                  <a:lnTo>
                    <a:pt x="7" y="17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1" y="4"/>
                  </a:lnTo>
                  <a:lnTo>
                    <a:pt x="41" y="17"/>
                  </a:lnTo>
                  <a:lnTo>
                    <a:pt x="44" y="40"/>
                  </a:lnTo>
                  <a:lnTo>
                    <a:pt x="47" y="74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1"/>
            <p:cNvSpPr>
              <a:spLocks/>
            </p:cNvSpPr>
            <p:nvPr/>
          </p:nvSpPr>
          <p:spPr bwMode="auto">
            <a:xfrm>
              <a:off x="5437188" y="3732213"/>
              <a:ext cx="79375" cy="152400"/>
            </a:xfrm>
            <a:custGeom>
              <a:avLst/>
              <a:gdLst>
                <a:gd name="T0" fmla="*/ 0 w 50"/>
                <a:gd name="T1" fmla="*/ 96 h 96"/>
                <a:gd name="T2" fmla="*/ 0 w 50"/>
                <a:gd name="T3" fmla="*/ 96 h 96"/>
                <a:gd name="T4" fmla="*/ 3 w 50"/>
                <a:gd name="T5" fmla="*/ 53 h 96"/>
                <a:gd name="T6" fmla="*/ 6 w 50"/>
                <a:gd name="T7" fmla="*/ 23 h 96"/>
                <a:gd name="T8" fmla="*/ 16 w 50"/>
                <a:gd name="T9" fmla="*/ 6 h 96"/>
                <a:gd name="T10" fmla="*/ 20 w 50"/>
                <a:gd name="T11" fmla="*/ 3 h 96"/>
                <a:gd name="T12" fmla="*/ 26 w 50"/>
                <a:gd name="T13" fmla="*/ 0 h 96"/>
                <a:gd name="T14" fmla="*/ 30 w 50"/>
                <a:gd name="T15" fmla="*/ 3 h 96"/>
                <a:gd name="T16" fmla="*/ 33 w 50"/>
                <a:gd name="T17" fmla="*/ 6 h 96"/>
                <a:gd name="T18" fmla="*/ 43 w 50"/>
                <a:gd name="T19" fmla="*/ 23 h 96"/>
                <a:gd name="T20" fmla="*/ 50 w 50"/>
                <a:gd name="T21" fmla="*/ 53 h 96"/>
                <a:gd name="T22" fmla="*/ 50 w 50"/>
                <a:gd name="T2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96">
                  <a:moveTo>
                    <a:pt x="0" y="96"/>
                  </a:moveTo>
                  <a:lnTo>
                    <a:pt x="0" y="96"/>
                  </a:lnTo>
                  <a:lnTo>
                    <a:pt x="3" y="53"/>
                  </a:lnTo>
                  <a:lnTo>
                    <a:pt x="6" y="23"/>
                  </a:lnTo>
                  <a:lnTo>
                    <a:pt x="16" y="6"/>
                  </a:lnTo>
                  <a:lnTo>
                    <a:pt x="20" y="3"/>
                  </a:lnTo>
                  <a:lnTo>
                    <a:pt x="26" y="0"/>
                  </a:lnTo>
                  <a:lnTo>
                    <a:pt x="30" y="3"/>
                  </a:lnTo>
                  <a:lnTo>
                    <a:pt x="33" y="6"/>
                  </a:lnTo>
                  <a:lnTo>
                    <a:pt x="43" y="23"/>
                  </a:lnTo>
                  <a:lnTo>
                    <a:pt x="50" y="53"/>
                  </a:lnTo>
                  <a:lnTo>
                    <a:pt x="50" y="96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5664200" y="3773488"/>
              <a:ext cx="74613" cy="117475"/>
            </a:xfrm>
            <a:custGeom>
              <a:avLst/>
              <a:gdLst>
                <a:gd name="T0" fmla="*/ 0 w 47"/>
                <a:gd name="T1" fmla="*/ 70 h 74"/>
                <a:gd name="T2" fmla="*/ 0 w 47"/>
                <a:gd name="T3" fmla="*/ 70 h 74"/>
                <a:gd name="T4" fmla="*/ 0 w 47"/>
                <a:gd name="T5" fmla="*/ 40 h 74"/>
                <a:gd name="T6" fmla="*/ 7 w 47"/>
                <a:gd name="T7" fmla="*/ 17 h 74"/>
                <a:gd name="T8" fmla="*/ 13 w 47"/>
                <a:gd name="T9" fmla="*/ 4 h 74"/>
                <a:gd name="T10" fmla="*/ 20 w 47"/>
                <a:gd name="T11" fmla="*/ 0 h 74"/>
                <a:gd name="T12" fmla="*/ 23 w 47"/>
                <a:gd name="T13" fmla="*/ 0 h 74"/>
                <a:gd name="T14" fmla="*/ 27 w 47"/>
                <a:gd name="T15" fmla="*/ 0 h 74"/>
                <a:gd name="T16" fmla="*/ 30 w 47"/>
                <a:gd name="T17" fmla="*/ 4 h 74"/>
                <a:gd name="T18" fmla="*/ 40 w 47"/>
                <a:gd name="T19" fmla="*/ 17 h 74"/>
                <a:gd name="T20" fmla="*/ 43 w 47"/>
                <a:gd name="T21" fmla="*/ 40 h 74"/>
                <a:gd name="T22" fmla="*/ 47 w 47"/>
                <a:gd name="T2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74">
                  <a:moveTo>
                    <a:pt x="0" y="70"/>
                  </a:moveTo>
                  <a:lnTo>
                    <a:pt x="0" y="70"/>
                  </a:lnTo>
                  <a:lnTo>
                    <a:pt x="0" y="40"/>
                  </a:lnTo>
                  <a:lnTo>
                    <a:pt x="7" y="17"/>
                  </a:lnTo>
                  <a:lnTo>
                    <a:pt x="13" y="4"/>
                  </a:lnTo>
                  <a:lnTo>
                    <a:pt x="20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0" y="4"/>
                  </a:lnTo>
                  <a:lnTo>
                    <a:pt x="40" y="17"/>
                  </a:lnTo>
                  <a:lnTo>
                    <a:pt x="43" y="40"/>
                  </a:lnTo>
                  <a:lnTo>
                    <a:pt x="47" y="74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3"/>
            <p:cNvSpPr>
              <a:spLocks/>
            </p:cNvSpPr>
            <p:nvPr/>
          </p:nvSpPr>
          <p:spPr bwMode="auto">
            <a:xfrm>
              <a:off x="5881688" y="3732213"/>
              <a:ext cx="79375" cy="152400"/>
            </a:xfrm>
            <a:custGeom>
              <a:avLst/>
              <a:gdLst>
                <a:gd name="T0" fmla="*/ 0 w 50"/>
                <a:gd name="T1" fmla="*/ 96 h 96"/>
                <a:gd name="T2" fmla="*/ 0 w 50"/>
                <a:gd name="T3" fmla="*/ 96 h 96"/>
                <a:gd name="T4" fmla="*/ 3 w 50"/>
                <a:gd name="T5" fmla="*/ 53 h 96"/>
                <a:gd name="T6" fmla="*/ 6 w 50"/>
                <a:gd name="T7" fmla="*/ 23 h 96"/>
                <a:gd name="T8" fmla="*/ 16 w 50"/>
                <a:gd name="T9" fmla="*/ 6 h 96"/>
                <a:gd name="T10" fmla="*/ 20 w 50"/>
                <a:gd name="T11" fmla="*/ 3 h 96"/>
                <a:gd name="T12" fmla="*/ 26 w 50"/>
                <a:gd name="T13" fmla="*/ 0 h 96"/>
                <a:gd name="T14" fmla="*/ 30 w 50"/>
                <a:gd name="T15" fmla="*/ 3 h 96"/>
                <a:gd name="T16" fmla="*/ 33 w 50"/>
                <a:gd name="T17" fmla="*/ 6 h 96"/>
                <a:gd name="T18" fmla="*/ 43 w 50"/>
                <a:gd name="T19" fmla="*/ 23 h 96"/>
                <a:gd name="T20" fmla="*/ 50 w 50"/>
                <a:gd name="T21" fmla="*/ 53 h 96"/>
                <a:gd name="T22" fmla="*/ 50 w 50"/>
                <a:gd name="T2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96">
                  <a:moveTo>
                    <a:pt x="0" y="96"/>
                  </a:moveTo>
                  <a:lnTo>
                    <a:pt x="0" y="96"/>
                  </a:lnTo>
                  <a:lnTo>
                    <a:pt x="3" y="53"/>
                  </a:lnTo>
                  <a:lnTo>
                    <a:pt x="6" y="23"/>
                  </a:lnTo>
                  <a:lnTo>
                    <a:pt x="16" y="6"/>
                  </a:lnTo>
                  <a:lnTo>
                    <a:pt x="20" y="3"/>
                  </a:lnTo>
                  <a:lnTo>
                    <a:pt x="26" y="0"/>
                  </a:lnTo>
                  <a:lnTo>
                    <a:pt x="30" y="3"/>
                  </a:lnTo>
                  <a:lnTo>
                    <a:pt x="33" y="6"/>
                  </a:lnTo>
                  <a:lnTo>
                    <a:pt x="43" y="23"/>
                  </a:lnTo>
                  <a:lnTo>
                    <a:pt x="50" y="53"/>
                  </a:lnTo>
                  <a:lnTo>
                    <a:pt x="50" y="96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4"/>
            <p:cNvSpPr>
              <a:spLocks/>
            </p:cNvSpPr>
            <p:nvPr/>
          </p:nvSpPr>
          <p:spPr bwMode="auto">
            <a:xfrm>
              <a:off x="6076950" y="3773488"/>
              <a:ext cx="79375" cy="117475"/>
            </a:xfrm>
            <a:custGeom>
              <a:avLst/>
              <a:gdLst>
                <a:gd name="T0" fmla="*/ 0 w 50"/>
                <a:gd name="T1" fmla="*/ 70 h 74"/>
                <a:gd name="T2" fmla="*/ 0 w 50"/>
                <a:gd name="T3" fmla="*/ 70 h 74"/>
                <a:gd name="T4" fmla="*/ 3 w 50"/>
                <a:gd name="T5" fmla="*/ 40 h 74"/>
                <a:gd name="T6" fmla="*/ 10 w 50"/>
                <a:gd name="T7" fmla="*/ 17 h 74"/>
                <a:gd name="T8" fmla="*/ 17 w 50"/>
                <a:gd name="T9" fmla="*/ 4 h 74"/>
                <a:gd name="T10" fmla="*/ 20 w 50"/>
                <a:gd name="T11" fmla="*/ 0 h 74"/>
                <a:gd name="T12" fmla="*/ 27 w 50"/>
                <a:gd name="T13" fmla="*/ 0 h 74"/>
                <a:gd name="T14" fmla="*/ 30 w 50"/>
                <a:gd name="T15" fmla="*/ 0 h 74"/>
                <a:gd name="T16" fmla="*/ 33 w 50"/>
                <a:gd name="T17" fmla="*/ 4 h 74"/>
                <a:gd name="T18" fmla="*/ 40 w 50"/>
                <a:gd name="T19" fmla="*/ 17 h 74"/>
                <a:gd name="T20" fmla="*/ 47 w 50"/>
                <a:gd name="T21" fmla="*/ 40 h 74"/>
                <a:gd name="T22" fmla="*/ 50 w 50"/>
                <a:gd name="T2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74">
                  <a:moveTo>
                    <a:pt x="0" y="70"/>
                  </a:moveTo>
                  <a:lnTo>
                    <a:pt x="0" y="70"/>
                  </a:lnTo>
                  <a:lnTo>
                    <a:pt x="3" y="40"/>
                  </a:lnTo>
                  <a:lnTo>
                    <a:pt x="10" y="17"/>
                  </a:lnTo>
                  <a:lnTo>
                    <a:pt x="17" y="4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30" y="0"/>
                  </a:lnTo>
                  <a:lnTo>
                    <a:pt x="33" y="4"/>
                  </a:lnTo>
                  <a:lnTo>
                    <a:pt x="40" y="17"/>
                  </a:lnTo>
                  <a:lnTo>
                    <a:pt x="47" y="40"/>
                  </a:lnTo>
                  <a:lnTo>
                    <a:pt x="50" y="74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5"/>
            <p:cNvSpPr>
              <a:spLocks/>
            </p:cNvSpPr>
            <p:nvPr/>
          </p:nvSpPr>
          <p:spPr bwMode="auto">
            <a:xfrm>
              <a:off x="5192713" y="644525"/>
              <a:ext cx="2457450" cy="530225"/>
            </a:xfrm>
            <a:custGeom>
              <a:avLst/>
              <a:gdLst>
                <a:gd name="T0" fmla="*/ 1121 w 1548"/>
                <a:gd name="T1" fmla="*/ 77 h 334"/>
                <a:gd name="T2" fmla="*/ 1301 w 1548"/>
                <a:gd name="T3" fmla="*/ 334 h 334"/>
                <a:gd name="T4" fmla="*/ 1548 w 1548"/>
                <a:gd name="T5" fmla="*/ 334 h 334"/>
                <a:gd name="T6" fmla="*/ 1548 w 1548"/>
                <a:gd name="T7" fmla="*/ 257 h 334"/>
                <a:gd name="T8" fmla="*/ 1347 w 1548"/>
                <a:gd name="T9" fmla="*/ 257 h 334"/>
                <a:gd name="T10" fmla="*/ 1164 w 1548"/>
                <a:gd name="T11" fmla="*/ 0 h 334"/>
                <a:gd name="T12" fmla="*/ 384 w 1548"/>
                <a:gd name="T13" fmla="*/ 0 h 334"/>
                <a:gd name="T14" fmla="*/ 200 w 1548"/>
                <a:gd name="T15" fmla="*/ 257 h 334"/>
                <a:gd name="T16" fmla="*/ 0 w 1548"/>
                <a:gd name="T17" fmla="*/ 257 h 334"/>
                <a:gd name="T18" fmla="*/ 0 w 1548"/>
                <a:gd name="T19" fmla="*/ 334 h 334"/>
                <a:gd name="T20" fmla="*/ 244 w 1548"/>
                <a:gd name="T21" fmla="*/ 334 h 334"/>
                <a:gd name="T22" fmla="*/ 427 w 1548"/>
                <a:gd name="T23" fmla="*/ 77 h 334"/>
                <a:gd name="T24" fmla="*/ 1121 w 1548"/>
                <a:gd name="T25" fmla="*/ 7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8" h="334">
                  <a:moveTo>
                    <a:pt x="1121" y="77"/>
                  </a:moveTo>
                  <a:lnTo>
                    <a:pt x="1301" y="334"/>
                  </a:lnTo>
                  <a:lnTo>
                    <a:pt x="1548" y="334"/>
                  </a:lnTo>
                  <a:lnTo>
                    <a:pt x="1548" y="257"/>
                  </a:lnTo>
                  <a:lnTo>
                    <a:pt x="1347" y="257"/>
                  </a:lnTo>
                  <a:lnTo>
                    <a:pt x="1164" y="0"/>
                  </a:lnTo>
                  <a:lnTo>
                    <a:pt x="384" y="0"/>
                  </a:lnTo>
                  <a:lnTo>
                    <a:pt x="200" y="257"/>
                  </a:lnTo>
                  <a:lnTo>
                    <a:pt x="0" y="257"/>
                  </a:lnTo>
                  <a:lnTo>
                    <a:pt x="0" y="334"/>
                  </a:lnTo>
                  <a:lnTo>
                    <a:pt x="244" y="334"/>
                  </a:lnTo>
                  <a:lnTo>
                    <a:pt x="427" y="77"/>
                  </a:lnTo>
                  <a:lnTo>
                    <a:pt x="1121" y="77"/>
                  </a:lnTo>
                  <a:close/>
                </a:path>
              </a:pathLst>
            </a:custGeom>
            <a:solidFill>
              <a:srgbClr val="E6E6E6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36"/>
            <p:cNvSpPr>
              <a:spLocks noChangeShapeType="1"/>
            </p:cNvSpPr>
            <p:nvPr/>
          </p:nvSpPr>
          <p:spPr bwMode="auto">
            <a:xfrm>
              <a:off x="5580063" y="1174750"/>
              <a:ext cx="1677987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37"/>
            <p:cNvSpPr>
              <a:spLocks noChangeShapeType="1"/>
            </p:cNvSpPr>
            <p:nvPr/>
          </p:nvSpPr>
          <p:spPr bwMode="auto">
            <a:xfrm>
              <a:off x="5192713" y="1306513"/>
              <a:ext cx="2457450" cy="158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8"/>
            <p:cNvSpPr>
              <a:spLocks noChangeShapeType="1"/>
            </p:cNvSpPr>
            <p:nvPr/>
          </p:nvSpPr>
          <p:spPr bwMode="auto">
            <a:xfrm>
              <a:off x="5192713" y="1381125"/>
              <a:ext cx="2457450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Rectangle 39"/>
            <p:cNvSpPr>
              <a:spLocks noChangeArrowheads="1"/>
            </p:cNvSpPr>
            <p:nvPr/>
          </p:nvSpPr>
          <p:spPr bwMode="auto">
            <a:xfrm>
              <a:off x="5192713" y="1306513"/>
              <a:ext cx="387350" cy="74612"/>
            </a:xfrm>
            <a:prstGeom prst="rect">
              <a:avLst/>
            </a:prstGeom>
            <a:solidFill>
              <a:srgbClr val="E6E6E6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40"/>
            <p:cNvSpPr>
              <a:spLocks noChangeArrowheads="1"/>
            </p:cNvSpPr>
            <p:nvPr/>
          </p:nvSpPr>
          <p:spPr bwMode="auto">
            <a:xfrm>
              <a:off x="7258050" y="1306513"/>
              <a:ext cx="392113" cy="74612"/>
            </a:xfrm>
            <a:prstGeom prst="rect">
              <a:avLst/>
            </a:prstGeom>
            <a:solidFill>
              <a:srgbClr val="E6E6E6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1"/>
            <p:cNvSpPr>
              <a:spLocks/>
            </p:cNvSpPr>
            <p:nvPr/>
          </p:nvSpPr>
          <p:spPr bwMode="auto">
            <a:xfrm>
              <a:off x="6765925" y="719138"/>
              <a:ext cx="1095375" cy="169862"/>
            </a:xfrm>
            <a:custGeom>
              <a:avLst/>
              <a:gdLst>
                <a:gd name="T0" fmla="*/ 677 w 690"/>
                <a:gd name="T1" fmla="*/ 0 h 107"/>
                <a:gd name="T2" fmla="*/ 677 w 690"/>
                <a:gd name="T3" fmla="*/ 0 h 107"/>
                <a:gd name="T4" fmla="*/ 590 w 690"/>
                <a:gd name="T5" fmla="*/ 13 h 107"/>
                <a:gd name="T6" fmla="*/ 490 w 690"/>
                <a:gd name="T7" fmla="*/ 23 h 107"/>
                <a:gd name="T8" fmla="*/ 390 w 690"/>
                <a:gd name="T9" fmla="*/ 30 h 107"/>
                <a:gd name="T10" fmla="*/ 310 w 690"/>
                <a:gd name="T11" fmla="*/ 30 h 107"/>
                <a:gd name="T12" fmla="*/ 310 w 690"/>
                <a:gd name="T13" fmla="*/ 30 h 107"/>
                <a:gd name="T14" fmla="*/ 193 w 690"/>
                <a:gd name="T15" fmla="*/ 37 h 107"/>
                <a:gd name="T16" fmla="*/ 10 w 690"/>
                <a:gd name="T17" fmla="*/ 50 h 107"/>
                <a:gd name="T18" fmla="*/ 10 w 690"/>
                <a:gd name="T19" fmla="*/ 50 h 107"/>
                <a:gd name="T20" fmla="*/ 3 w 690"/>
                <a:gd name="T21" fmla="*/ 53 h 107"/>
                <a:gd name="T22" fmla="*/ 0 w 690"/>
                <a:gd name="T23" fmla="*/ 60 h 107"/>
                <a:gd name="T24" fmla="*/ 0 w 690"/>
                <a:gd name="T25" fmla="*/ 70 h 107"/>
                <a:gd name="T26" fmla="*/ 0 w 690"/>
                <a:gd name="T27" fmla="*/ 80 h 107"/>
                <a:gd name="T28" fmla="*/ 3 w 690"/>
                <a:gd name="T29" fmla="*/ 90 h 107"/>
                <a:gd name="T30" fmla="*/ 10 w 690"/>
                <a:gd name="T31" fmla="*/ 100 h 107"/>
                <a:gd name="T32" fmla="*/ 16 w 690"/>
                <a:gd name="T33" fmla="*/ 107 h 107"/>
                <a:gd name="T34" fmla="*/ 26 w 690"/>
                <a:gd name="T35" fmla="*/ 107 h 107"/>
                <a:gd name="T36" fmla="*/ 26 w 690"/>
                <a:gd name="T37" fmla="*/ 107 h 107"/>
                <a:gd name="T38" fmla="*/ 206 w 690"/>
                <a:gd name="T39" fmla="*/ 93 h 107"/>
                <a:gd name="T40" fmla="*/ 326 w 690"/>
                <a:gd name="T41" fmla="*/ 87 h 107"/>
                <a:gd name="T42" fmla="*/ 326 w 690"/>
                <a:gd name="T43" fmla="*/ 87 h 107"/>
                <a:gd name="T44" fmla="*/ 407 w 690"/>
                <a:gd name="T45" fmla="*/ 87 h 107"/>
                <a:gd name="T46" fmla="*/ 503 w 690"/>
                <a:gd name="T47" fmla="*/ 80 h 107"/>
                <a:gd name="T48" fmla="*/ 603 w 690"/>
                <a:gd name="T49" fmla="*/ 70 h 107"/>
                <a:gd name="T50" fmla="*/ 690 w 690"/>
                <a:gd name="T51" fmla="*/ 57 h 107"/>
                <a:gd name="T52" fmla="*/ 677 w 690"/>
                <a:gd name="T53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0" h="107">
                  <a:moveTo>
                    <a:pt x="677" y="0"/>
                  </a:moveTo>
                  <a:lnTo>
                    <a:pt x="677" y="0"/>
                  </a:lnTo>
                  <a:lnTo>
                    <a:pt x="590" y="13"/>
                  </a:lnTo>
                  <a:lnTo>
                    <a:pt x="490" y="23"/>
                  </a:lnTo>
                  <a:lnTo>
                    <a:pt x="390" y="30"/>
                  </a:lnTo>
                  <a:lnTo>
                    <a:pt x="310" y="30"/>
                  </a:lnTo>
                  <a:lnTo>
                    <a:pt x="310" y="30"/>
                  </a:lnTo>
                  <a:lnTo>
                    <a:pt x="193" y="37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3" y="53"/>
                  </a:lnTo>
                  <a:lnTo>
                    <a:pt x="0" y="60"/>
                  </a:lnTo>
                  <a:lnTo>
                    <a:pt x="0" y="70"/>
                  </a:lnTo>
                  <a:lnTo>
                    <a:pt x="0" y="80"/>
                  </a:lnTo>
                  <a:lnTo>
                    <a:pt x="3" y="90"/>
                  </a:lnTo>
                  <a:lnTo>
                    <a:pt x="10" y="100"/>
                  </a:lnTo>
                  <a:lnTo>
                    <a:pt x="16" y="107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06" y="93"/>
                  </a:lnTo>
                  <a:lnTo>
                    <a:pt x="326" y="87"/>
                  </a:lnTo>
                  <a:lnTo>
                    <a:pt x="326" y="87"/>
                  </a:lnTo>
                  <a:lnTo>
                    <a:pt x="407" y="87"/>
                  </a:lnTo>
                  <a:lnTo>
                    <a:pt x="503" y="80"/>
                  </a:lnTo>
                  <a:lnTo>
                    <a:pt x="603" y="70"/>
                  </a:lnTo>
                  <a:lnTo>
                    <a:pt x="690" y="57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6765925" y="719138"/>
              <a:ext cx="1095375" cy="169862"/>
            </a:xfrm>
            <a:custGeom>
              <a:avLst/>
              <a:gdLst>
                <a:gd name="T0" fmla="*/ 677 w 690"/>
                <a:gd name="T1" fmla="*/ 0 h 107"/>
                <a:gd name="T2" fmla="*/ 677 w 690"/>
                <a:gd name="T3" fmla="*/ 0 h 107"/>
                <a:gd name="T4" fmla="*/ 590 w 690"/>
                <a:gd name="T5" fmla="*/ 13 h 107"/>
                <a:gd name="T6" fmla="*/ 490 w 690"/>
                <a:gd name="T7" fmla="*/ 23 h 107"/>
                <a:gd name="T8" fmla="*/ 390 w 690"/>
                <a:gd name="T9" fmla="*/ 30 h 107"/>
                <a:gd name="T10" fmla="*/ 310 w 690"/>
                <a:gd name="T11" fmla="*/ 30 h 107"/>
                <a:gd name="T12" fmla="*/ 310 w 690"/>
                <a:gd name="T13" fmla="*/ 30 h 107"/>
                <a:gd name="T14" fmla="*/ 193 w 690"/>
                <a:gd name="T15" fmla="*/ 37 h 107"/>
                <a:gd name="T16" fmla="*/ 10 w 690"/>
                <a:gd name="T17" fmla="*/ 50 h 107"/>
                <a:gd name="T18" fmla="*/ 10 w 690"/>
                <a:gd name="T19" fmla="*/ 50 h 107"/>
                <a:gd name="T20" fmla="*/ 3 w 690"/>
                <a:gd name="T21" fmla="*/ 53 h 107"/>
                <a:gd name="T22" fmla="*/ 0 w 690"/>
                <a:gd name="T23" fmla="*/ 60 h 107"/>
                <a:gd name="T24" fmla="*/ 0 w 690"/>
                <a:gd name="T25" fmla="*/ 70 h 107"/>
                <a:gd name="T26" fmla="*/ 0 w 690"/>
                <a:gd name="T27" fmla="*/ 80 h 107"/>
                <a:gd name="T28" fmla="*/ 3 w 690"/>
                <a:gd name="T29" fmla="*/ 90 h 107"/>
                <a:gd name="T30" fmla="*/ 10 w 690"/>
                <a:gd name="T31" fmla="*/ 100 h 107"/>
                <a:gd name="T32" fmla="*/ 16 w 690"/>
                <a:gd name="T33" fmla="*/ 107 h 107"/>
                <a:gd name="T34" fmla="*/ 26 w 690"/>
                <a:gd name="T35" fmla="*/ 107 h 107"/>
                <a:gd name="T36" fmla="*/ 26 w 690"/>
                <a:gd name="T37" fmla="*/ 107 h 107"/>
                <a:gd name="T38" fmla="*/ 206 w 690"/>
                <a:gd name="T39" fmla="*/ 93 h 107"/>
                <a:gd name="T40" fmla="*/ 326 w 690"/>
                <a:gd name="T41" fmla="*/ 87 h 107"/>
                <a:gd name="T42" fmla="*/ 326 w 690"/>
                <a:gd name="T43" fmla="*/ 87 h 107"/>
                <a:gd name="T44" fmla="*/ 407 w 690"/>
                <a:gd name="T45" fmla="*/ 87 h 107"/>
                <a:gd name="T46" fmla="*/ 503 w 690"/>
                <a:gd name="T47" fmla="*/ 80 h 107"/>
                <a:gd name="T48" fmla="*/ 603 w 690"/>
                <a:gd name="T49" fmla="*/ 70 h 107"/>
                <a:gd name="T50" fmla="*/ 690 w 690"/>
                <a:gd name="T51" fmla="*/ 5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90" h="107">
                  <a:moveTo>
                    <a:pt x="677" y="0"/>
                  </a:moveTo>
                  <a:lnTo>
                    <a:pt x="677" y="0"/>
                  </a:lnTo>
                  <a:lnTo>
                    <a:pt x="590" y="13"/>
                  </a:lnTo>
                  <a:lnTo>
                    <a:pt x="490" y="23"/>
                  </a:lnTo>
                  <a:lnTo>
                    <a:pt x="390" y="30"/>
                  </a:lnTo>
                  <a:lnTo>
                    <a:pt x="310" y="30"/>
                  </a:lnTo>
                  <a:lnTo>
                    <a:pt x="310" y="30"/>
                  </a:lnTo>
                  <a:lnTo>
                    <a:pt x="193" y="37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3" y="53"/>
                  </a:lnTo>
                  <a:lnTo>
                    <a:pt x="0" y="60"/>
                  </a:lnTo>
                  <a:lnTo>
                    <a:pt x="0" y="70"/>
                  </a:lnTo>
                  <a:lnTo>
                    <a:pt x="0" y="80"/>
                  </a:lnTo>
                  <a:lnTo>
                    <a:pt x="3" y="90"/>
                  </a:lnTo>
                  <a:lnTo>
                    <a:pt x="10" y="100"/>
                  </a:lnTo>
                  <a:lnTo>
                    <a:pt x="16" y="107"/>
                  </a:lnTo>
                  <a:lnTo>
                    <a:pt x="26" y="107"/>
                  </a:lnTo>
                  <a:lnTo>
                    <a:pt x="26" y="107"/>
                  </a:lnTo>
                  <a:lnTo>
                    <a:pt x="206" y="93"/>
                  </a:lnTo>
                  <a:lnTo>
                    <a:pt x="326" y="87"/>
                  </a:lnTo>
                  <a:lnTo>
                    <a:pt x="326" y="87"/>
                  </a:lnTo>
                  <a:lnTo>
                    <a:pt x="407" y="87"/>
                  </a:lnTo>
                  <a:lnTo>
                    <a:pt x="503" y="80"/>
                  </a:lnTo>
                  <a:lnTo>
                    <a:pt x="603" y="70"/>
                  </a:lnTo>
                  <a:lnTo>
                    <a:pt x="690" y="57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Rectangle 43"/>
            <p:cNvSpPr>
              <a:spLocks noChangeArrowheads="1"/>
            </p:cNvSpPr>
            <p:nvPr/>
          </p:nvSpPr>
          <p:spPr bwMode="auto">
            <a:xfrm>
              <a:off x="6167438" y="803275"/>
              <a:ext cx="503237" cy="85725"/>
            </a:xfrm>
            <a:prstGeom prst="rect">
              <a:avLst/>
            </a:prstGeom>
            <a:solidFill>
              <a:srgbClr val="999999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4"/>
            <p:cNvSpPr>
              <a:spLocks noChangeShapeType="1"/>
            </p:cNvSpPr>
            <p:nvPr/>
          </p:nvSpPr>
          <p:spPr bwMode="auto">
            <a:xfrm flipV="1">
              <a:off x="6167438" y="766763"/>
              <a:ext cx="1587" cy="3651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45"/>
            <p:cNvSpPr>
              <a:spLocks noChangeShapeType="1"/>
            </p:cNvSpPr>
            <p:nvPr/>
          </p:nvSpPr>
          <p:spPr bwMode="auto">
            <a:xfrm flipV="1">
              <a:off x="6670675" y="766763"/>
              <a:ext cx="1588" cy="3651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46"/>
            <p:cNvSpPr>
              <a:spLocks noChangeShapeType="1"/>
            </p:cNvSpPr>
            <p:nvPr/>
          </p:nvSpPr>
          <p:spPr bwMode="auto">
            <a:xfrm>
              <a:off x="6670675" y="846138"/>
              <a:ext cx="95250" cy="158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Rectangle 47"/>
            <p:cNvSpPr>
              <a:spLocks noChangeArrowheads="1"/>
            </p:cNvSpPr>
            <p:nvPr/>
          </p:nvSpPr>
          <p:spPr bwMode="auto">
            <a:xfrm>
              <a:off x="3419475" y="1220788"/>
              <a:ext cx="1028700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Double-sided</a:t>
              </a:r>
            </a:p>
            <a:p>
              <a:r>
                <a:rPr lang="en-US" sz="1400">
                  <a:solidFill>
                    <a:srgbClr val="000000"/>
                  </a:solidFill>
                </a:rPr>
                <a:t>Adhesive-tape</a:t>
              </a:r>
            </a:p>
            <a:p>
              <a:r>
                <a:rPr lang="en-US" sz="1400">
                  <a:solidFill>
                    <a:srgbClr val="000000"/>
                  </a:solidFill>
                </a:rPr>
                <a:t>ring</a:t>
              </a:r>
            </a:p>
          </p:txBody>
        </p:sp>
        <p:sp>
          <p:nvSpPr>
            <p:cNvPr id="52" name="Rectangle 54"/>
            <p:cNvSpPr>
              <a:spLocks noChangeArrowheads="1"/>
            </p:cNvSpPr>
            <p:nvPr/>
          </p:nvSpPr>
          <p:spPr bwMode="auto">
            <a:xfrm>
              <a:off x="4552950" y="295275"/>
              <a:ext cx="711200" cy="42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Insulating</a:t>
              </a:r>
            </a:p>
            <a:p>
              <a:r>
                <a:rPr lang="en-US" sz="1400">
                  <a:solidFill>
                    <a:srgbClr val="000000"/>
                  </a:solidFill>
                </a:rPr>
                <a:t>package</a:t>
              </a:r>
            </a:p>
          </p:txBody>
        </p:sp>
        <p:sp>
          <p:nvSpPr>
            <p:cNvPr id="53" name="Rectangle 56"/>
            <p:cNvSpPr>
              <a:spLocks noChangeArrowheads="1"/>
            </p:cNvSpPr>
            <p:nvPr/>
          </p:nvSpPr>
          <p:spPr bwMode="auto">
            <a:xfrm>
              <a:off x="6410325" y="125413"/>
              <a:ext cx="7572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Metal disk</a:t>
              </a:r>
              <a:endParaRPr lang="en-US" sz="1400"/>
            </a:p>
          </p:txBody>
        </p:sp>
        <p:sp>
          <p:nvSpPr>
            <p:cNvPr id="54" name="Rectangle 57"/>
            <p:cNvSpPr>
              <a:spLocks noChangeArrowheads="1"/>
            </p:cNvSpPr>
            <p:nvPr/>
          </p:nvSpPr>
          <p:spPr bwMode="auto">
            <a:xfrm>
              <a:off x="6389688" y="1628775"/>
              <a:ext cx="1041400" cy="42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Electrolyte gel</a:t>
              </a:r>
            </a:p>
            <a:p>
              <a:r>
                <a:rPr lang="en-US" sz="1400">
                  <a:solidFill>
                    <a:srgbClr val="000000"/>
                  </a:solidFill>
                </a:rPr>
                <a:t>in recess</a:t>
              </a:r>
              <a:endParaRPr lang="en-US" sz="1400"/>
            </a:p>
          </p:txBody>
        </p:sp>
        <p:sp>
          <p:nvSpPr>
            <p:cNvPr id="55" name="Rectangle 59"/>
            <p:cNvSpPr>
              <a:spLocks noChangeArrowheads="1"/>
            </p:cNvSpPr>
            <p:nvPr/>
          </p:nvSpPr>
          <p:spPr bwMode="auto">
            <a:xfrm>
              <a:off x="2047875" y="2247900"/>
              <a:ext cx="1968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(a)</a:t>
              </a:r>
              <a:endParaRPr lang="en-US" sz="1400"/>
            </a:p>
          </p:txBody>
        </p:sp>
        <p:sp>
          <p:nvSpPr>
            <p:cNvPr id="56" name="Rectangle 60"/>
            <p:cNvSpPr>
              <a:spLocks noChangeArrowheads="1"/>
            </p:cNvSpPr>
            <p:nvPr/>
          </p:nvSpPr>
          <p:spPr bwMode="auto">
            <a:xfrm>
              <a:off x="6326188" y="2247900"/>
              <a:ext cx="2063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(b)</a:t>
              </a:r>
              <a:endParaRPr lang="en-US" sz="1400"/>
            </a:p>
          </p:txBody>
        </p:sp>
        <p:sp>
          <p:nvSpPr>
            <p:cNvPr id="57" name="Rectangle 61"/>
            <p:cNvSpPr>
              <a:spLocks noChangeArrowheads="1"/>
            </p:cNvSpPr>
            <p:nvPr/>
          </p:nvSpPr>
          <p:spPr bwMode="auto">
            <a:xfrm>
              <a:off x="4716463" y="4557713"/>
              <a:ext cx="1968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(c)</a:t>
              </a:r>
              <a:endParaRPr lang="en-US" sz="1400"/>
            </a:p>
          </p:txBody>
        </p:sp>
        <p:sp>
          <p:nvSpPr>
            <p:cNvPr id="58" name="Rectangle 62"/>
            <p:cNvSpPr>
              <a:spLocks noChangeArrowheads="1"/>
            </p:cNvSpPr>
            <p:nvPr/>
          </p:nvSpPr>
          <p:spPr bwMode="auto">
            <a:xfrm>
              <a:off x="2366963" y="2582863"/>
              <a:ext cx="1931987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00"/>
                  </a:solidFill>
                </a:rPr>
                <a:t>Snap coated with Ag-</a:t>
              </a:r>
              <a:r>
                <a:rPr lang="en-US" sz="1400" dirty="0" err="1">
                  <a:solidFill>
                    <a:srgbClr val="000000"/>
                  </a:solidFill>
                </a:rPr>
                <a:t>AgCl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59" name="Rectangle 65"/>
            <p:cNvSpPr>
              <a:spLocks noChangeArrowheads="1"/>
            </p:cNvSpPr>
            <p:nvPr/>
          </p:nvSpPr>
          <p:spPr bwMode="auto">
            <a:xfrm>
              <a:off x="4824413" y="2570163"/>
              <a:ext cx="973137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External snap</a:t>
              </a:r>
              <a:endParaRPr lang="en-US" sz="1400"/>
            </a:p>
          </p:txBody>
        </p:sp>
        <p:sp>
          <p:nvSpPr>
            <p:cNvPr id="60" name="Rectangle 66"/>
            <p:cNvSpPr>
              <a:spLocks noChangeArrowheads="1"/>
            </p:cNvSpPr>
            <p:nvPr/>
          </p:nvSpPr>
          <p:spPr bwMode="auto">
            <a:xfrm>
              <a:off x="3024188" y="3009900"/>
              <a:ext cx="776287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Plastic cup</a:t>
              </a:r>
              <a:endParaRPr lang="en-US" sz="1400"/>
            </a:p>
          </p:txBody>
        </p:sp>
        <p:sp>
          <p:nvSpPr>
            <p:cNvPr id="61" name="Rectangle 67"/>
            <p:cNvSpPr>
              <a:spLocks noChangeArrowheads="1"/>
            </p:cNvSpPr>
            <p:nvPr/>
          </p:nvSpPr>
          <p:spPr bwMode="auto">
            <a:xfrm>
              <a:off x="4133850" y="3990975"/>
              <a:ext cx="3556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Tack</a:t>
              </a:r>
              <a:endParaRPr lang="en-US" sz="1400"/>
            </a:p>
          </p:txBody>
        </p:sp>
        <p:sp>
          <p:nvSpPr>
            <p:cNvPr id="62" name="Rectangle 68"/>
            <p:cNvSpPr>
              <a:spLocks noChangeArrowheads="1"/>
            </p:cNvSpPr>
            <p:nvPr/>
          </p:nvSpPr>
          <p:spPr bwMode="auto">
            <a:xfrm>
              <a:off x="5700713" y="3016250"/>
              <a:ext cx="8159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Plastic disk</a:t>
              </a:r>
              <a:endParaRPr lang="en-US" sz="1400"/>
            </a:p>
          </p:txBody>
        </p:sp>
        <p:sp>
          <p:nvSpPr>
            <p:cNvPr id="63" name="Rectangle 69"/>
            <p:cNvSpPr>
              <a:spLocks noChangeArrowheads="1"/>
            </p:cNvSpPr>
            <p:nvPr/>
          </p:nvSpPr>
          <p:spPr bwMode="auto">
            <a:xfrm>
              <a:off x="3360738" y="4054475"/>
              <a:ext cx="706437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Foam pad</a:t>
              </a:r>
              <a:endParaRPr lang="en-US" sz="1400"/>
            </a:p>
          </p:txBody>
        </p:sp>
        <p:sp>
          <p:nvSpPr>
            <p:cNvPr id="64" name="Rectangle 70"/>
            <p:cNvSpPr>
              <a:spLocks noChangeArrowheads="1"/>
            </p:cNvSpPr>
            <p:nvPr/>
          </p:nvSpPr>
          <p:spPr bwMode="auto">
            <a:xfrm>
              <a:off x="4171950" y="4287838"/>
              <a:ext cx="10922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Capillary loops</a:t>
              </a:r>
              <a:endParaRPr lang="en-US" sz="1400"/>
            </a:p>
          </p:txBody>
        </p:sp>
        <p:sp>
          <p:nvSpPr>
            <p:cNvPr id="65" name="Rectangle 71"/>
            <p:cNvSpPr>
              <a:spLocks noChangeArrowheads="1"/>
            </p:cNvSpPr>
            <p:nvPr/>
          </p:nvSpPr>
          <p:spPr bwMode="auto">
            <a:xfrm>
              <a:off x="5691188" y="4000500"/>
              <a:ext cx="15811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Dead cellular material</a:t>
              </a:r>
              <a:endParaRPr lang="en-US" sz="1400"/>
            </a:p>
          </p:txBody>
        </p:sp>
        <p:sp>
          <p:nvSpPr>
            <p:cNvPr id="66" name="Rectangle 72"/>
            <p:cNvSpPr>
              <a:spLocks noChangeArrowheads="1"/>
            </p:cNvSpPr>
            <p:nvPr/>
          </p:nvSpPr>
          <p:spPr bwMode="auto">
            <a:xfrm>
              <a:off x="5383213" y="4287838"/>
              <a:ext cx="12985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Germinating layer</a:t>
              </a:r>
              <a:endParaRPr lang="en-US" sz="1400"/>
            </a:p>
          </p:txBody>
        </p:sp>
        <p:sp>
          <p:nvSpPr>
            <p:cNvPr id="67" name="Rectangle 73"/>
            <p:cNvSpPr>
              <a:spLocks noChangeArrowheads="1"/>
            </p:cNvSpPr>
            <p:nvPr/>
          </p:nvSpPr>
          <p:spPr bwMode="auto">
            <a:xfrm>
              <a:off x="5478463" y="2814638"/>
              <a:ext cx="133032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 dirty="0">
                  <a:solidFill>
                    <a:srgbClr val="000000"/>
                  </a:solidFill>
                </a:rPr>
                <a:t>Gel-coated sponge</a:t>
              </a:r>
              <a:endParaRPr lang="en-US" sz="1400" dirty="0"/>
            </a:p>
          </p:txBody>
        </p:sp>
        <p:sp>
          <p:nvSpPr>
            <p:cNvPr id="68" name="Line 76"/>
            <p:cNvSpPr>
              <a:spLocks noChangeShapeType="1"/>
            </p:cNvSpPr>
            <p:nvPr/>
          </p:nvSpPr>
          <p:spPr bwMode="auto">
            <a:xfrm flipH="1">
              <a:off x="2471738" y="1501775"/>
              <a:ext cx="863600" cy="32861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77"/>
            <p:cNvSpPr>
              <a:spLocks noChangeShapeType="1"/>
            </p:cNvSpPr>
            <p:nvPr/>
          </p:nvSpPr>
          <p:spPr bwMode="auto">
            <a:xfrm flipV="1">
              <a:off x="4572000" y="1370013"/>
              <a:ext cx="536575" cy="15398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78"/>
            <p:cNvSpPr>
              <a:spLocks/>
            </p:cNvSpPr>
            <p:nvPr/>
          </p:nvSpPr>
          <p:spPr bwMode="auto">
            <a:xfrm>
              <a:off x="2408238" y="1793875"/>
              <a:ext cx="95250" cy="63500"/>
            </a:xfrm>
            <a:custGeom>
              <a:avLst/>
              <a:gdLst>
                <a:gd name="T0" fmla="*/ 50 w 60"/>
                <a:gd name="T1" fmla="*/ 20 h 40"/>
                <a:gd name="T2" fmla="*/ 50 w 60"/>
                <a:gd name="T3" fmla="*/ 20 h 40"/>
                <a:gd name="T4" fmla="*/ 53 w 60"/>
                <a:gd name="T5" fmla="*/ 27 h 40"/>
                <a:gd name="T6" fmla="*/ 60 w 60"/>
                <a:gd name="T7" fmla="*/ 33 h 40"/>
                <a:gd name="T8" fmla="*/ 60 w 60"/>
                <a:gd name="T9" fmla="*/ 33 h 40"/>
                <a:gd name="T10" fmla="*/ 30 w 60"/>
                <a:gd name="T11" fmla="*/ 33 h 40"/>
                <a:gd name="T12" fmla="*/ 0 w 60"/>
                <a:gd name="T13" fmla="*/ 40 h 40"/>
                <a:gd name="T14" fmla="*/ 0 w 60"/>
                <a:gd name="T15" fmla="*/ 40 h 40"/>
                <a:gd name="T16" fmla="*/ 23 w 60"/>
                <a:gd name="T17" fmla="*/ 20 h 40"/>
                <a:gd name="T18" fmla="*/ 47 w 60"/>
                <a:gd name="T19" fmla="*/ 0 h 40"/>
                <a:gd name="T20" fmla="*/ 47 w 60"/>
                <a:gd name="T21" fmla="*/ 0 h 40"/>
                <a:gd name="T22" fmla="*/ 47 w 60"/>
                <a:gd name="T23" fmla="*/ 13 h 40"/>
                <a:gd name="T24" fmla="*/ 50 w 60"/>
                <a:gd name="T25" fmla="*/ 20 h 40"/>
                <a:gd name="T26" fmla="*/ 50 w 60"/>
                <a:gd name="T2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40">
                  <a:moveTo>
                    <a:pt x="50" y="20"/>
                  </a:moveTo>
                  <a:lnTo>
                    <a:pt x="50" y="20"/>
                  </a:lnTo>
                  <a:lnTo>
                    <a:pt x="53" y="27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30" y="33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3" y="2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13"/>
                  </a:lnTo>
                  <a:lnTo>
                    <a:pt x="50" y="20"/>
                  </a:lnTo>
                  <a:lnTo>
                    <a:pt x="50" y="20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79"/>
            <p:cNvSpPr>
              <a:spLocks/>
            </p:cNvSpPr>
            <p:nvPr/>
          </p:nvSpPr>
          <p:spPr bwMode="auto">
            <a:xfrm>
              <a:off x="5092700" y="1349375"/>
              <a:ext cx="95250" cy="52388"/>
            </a:xfrm>
            <a:custGeom>
              <a:avLst/>
              <a:gdLst>
                <a:gd name="T0" fmla="*/ 6 w 60"/>
                <a:gd name="T1" fmla="*/ 13 h 33"/>
                <a:gd name="T2" fmla="*/ 6 w 60"/>
                <a:gd name="T3" fmla="*/ 13 h 33"/>
                <a:gd name="T4" fmla="*/ 3 w 60"/>
                <a:gd name="T5" fmla="*/ 6 h 33"/>
                <a:gd name="T6" fmla="*/ 0 w 60"/>
                <a:gd name="T7" fmla="*/ 0 h 33"/>
                <a:gd name="T8" fmla="*/ 0 w 60"/>
                <a:gd name="T9" fmla="*/ 0 h 33"/>
                <a:gd name="T10" fmla="*/ 30 w 60"/>
                <a:gd name="T11" fmla="*/ 3 h 33"/>
                <a:gd name="T12" fmla="*/ 60 w 60"/>
                <a:gd name="T13" fmla="*/ 3 h 33"/>
                <a:gd name="T14" fmla="*/ 60 w 60"/>
                <a:gd name="T15" fmla="*/ 3 h 33"/>
                <a:gd name="T16" fmla="*/ 33 w 60"/>
                <a:gd name="T17" fmla="*/ 16 h 33"/>
                <a:gd name="T18" fmla="*/ 6 w 60"/>
                <a:gd name="T19" fmla="*/ 33 h 33"/>
                <a:gd name="T20" fmla="*/ 6 w 60"/>
                <a:gd name="T21" fmla="*/ 33 h 33"/>
                <a:gd name="T22" fmla="*/ 6 w 60"/>
                <a:gd name="T23" fmla="*/ 20 h 33"/>
                <a:gd name="T24" fmla="*/ 6 w 60"/>
                <a:gd name="T25" fmla="*/ 13 h 33"/>
                <a:gd name="T26" fmla="*/ 6 w 60"/>
                <a:gd name="T27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33">
                  <a:moveTo>
                    <a:pt x="6" y="13"/>
                  </a:moveTo>
                  <a:lnTo>
                    <a:pt x="6" y="13"/>
                  </a:lnTo>
                  <a:lnTo>
                    <a:pt x="3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30" y="3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33" y="16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6" y="20"/>
                  </a:lnTo>
                  <a:lnTo>
                    <a:pt x="6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80"/>
            <p:cNvSpPr>
              <a:spLocks noChangeShapeType="1"/>
            </p:cNvSpPr>
            <p:nvPr/>
          </p:nvSpPr>
          <p:spPr bwMode="auto">
            <a:xfrm>
              <a:off x="5187950" y="522288"/>
              <a:ext cx="460375" cy="30321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81"/>
            <p:cNvSpPr>
              <a:spLocks noChangeShapeType="1"/>
            </p:cNvSpPr>
            <p:nvPr/>
          </p:nvSpPr>
          <p:spPr bwMode="auto">
            <a:xfrm flipH="1">
              <a:off x="6464300" y="295275"/>
              <a:ext cx="274638" cy="48736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82"/>
            <p:cNvSpPr>
              <a:spLocks noChangeShapeType="1"/>
            </p:cNvSpPr>
            <p:nvPr/>
          </p:nvSpPr>
          <p:spPr bwMode="auto">
            <a:xfrm flipH="1" flipV="1">
              <a:off x="6464300" y="1100138"/>
              <a:ext cx="274638" cy="48736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83"/>
            <p:cNvSpPr>
              <a:spLocks noChangeShapeType="1"/>
            </p:cNvSpPr>
            <p:nvPr/>
          </p:nvSpPr>
          <p:spPr bwMode="auto">
            <a:xfrm>
              <a:off x="3694113" y="2768600"/>
              <a:ext cx="858837" cy="57626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84"/>
            <p:cNvSpPr>
              <a:spLocks noChangeShapeType="1"/>
            </p:cNvSpPr>
            <p:nvPr/>
          </p:nvSpPr>
          <p:spPr bwMode="auto">
            <a:xfrm flipH="1">
              <a:off x="4879975" y="2768600"/>
              <a:ext cx="360363" cy="26352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85"/>
            <p:cNvSpPr>
              <a:spLocks noChangeShapeType="1"/>
            </p:cNvSpPr>
            <p:nvPr/>
          </p:nvSpPr>
          <p:spPr bwMode="auto">
            <a:xfrm flipH="1">
              <a:off x="5389563" y="3117850"/>
              <a:ext cx="263525" cy="19526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86"/>
            <p:cNvSpPr>
              <a:spLocks noChangeShapeType="1"/>
            </p:cNvSpPr>
            <p:nvPr/>
          </p:nvSpPr>
          <p:spPr bwMode="auto">
            <a:xfrm>
              <a:off x="3852863" y="3117850"/>
              <a:ext cx="414337" cy="26511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87"/>
            <p:cNvSpPr>
              <a:spLocks noChangeShapeType="1"/>
            </p:cNvSpPr>
            <p:nvPr/>
          </p:nvSpPr>
          <p:spPr bwMode="auto">
            <a:xfrm flipV="1">
              <a:off x="3673475" y="3487738"/>
              <a:ext cx="242888" cy="60325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88"/>
            <p:cNvSpPr>
              <a:spLocks noChangeShapeType="1"/>
            </p:cNvSpPr>
            <p:nvPr/>
          </p:nvSpPr>
          <p:spPr bwMode="auto">
            <a:xfrm flipH="1" flipV="1">
              <a:off x="4138613" y="3684588"/>
              <a:ext cx="138112" cy="30162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89"/>
            <p:cNvSpPr>
              <a:spLocks noChangeShapeType="1"/>
            </p:cNvSpPr>
            <p:nvPr/>
          </p:nvSpPr>
          <p:spPr bwMode="auto">
            <a:xfrm flipH="1" flipV="1">
              <a:off x="6183313" y="3668713"/>
              <a:ext cx="147637" cy="31750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Line 90"/>
            <p:cNvSpPr>
              <a:spLocks noChangeShapeType="1"/>
            </p:cNvSpPr>
            <p:nvPr/>
          </p:nvSpPr>
          <p:spPr bwMode="auto">
            <a:xfrm flipV="1">
              <a:off x="4625975" y="3922713"/>
              <a:ext cx="149225" cy="36036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91"/>
            <p:cNvSpPr>
              <a:spLocks/>
            </p:cNvSpPr>
            <p:nvPr/>
          </p:nvSpPr>
          <p:spPr bwMode="auto">
            <a:xfrm>
              <a:off x="3884613" y="3424238"/>
              <a:ext cx="58737" cy="95250"/>
            </a:xfrm>
            <a:custGeom>
              <a:avLst/>
              <a:gdLst>
                <a:gd name="T0" fmla="*/ 17 w 37"/>
                <a:gd name="T1" fmla="*/ 50 h 60"/>
                <a:gd name="T2" fmla="*/ 17 w 37"/>
                <a:gd name="T3" fmla="*/ 50 h 60"/>
                <a:gd name="T4" fmla="*/ 7 w 37"/>
                <a:gd name="T5" fmla="*/ 47 h 60"/>
                <a:gd name="T6" fmla="*/ 0 w 37"/>
                <a:gd name="T7" fmla="*/ 50 h 60"/>
                <a:gd name="T8" fmla="*/ 0 w 37"/>
                <a:gd name="T9" fmla="*/ 50 h 60"/>
                <a:gd name="T10" fmla="*/ 20 w 37"/>
                <a:gd name="T11" fmla="*/ 27 h 60"/>
                <a:gd name="T12" fmla="*/ 37 w 37"/>
                <a:gd name="T13" fmla="*/ 0 h 60"/>
                <a:gd name="T14" fmla="*/ 37 w 37"/>
                <a:gd name="T15" fmla="*/ 0 h 60"/>
                <a:gd name="T16" fmla="*/ 34 w 37"/>
                <a:gd name="T17" fmla="*/ 30 h 60"/>
                <a:gd name="T18" fmla="*/ 30 w 37"/>
                <a:gd name="T19" fmla="*/ 60 h 60"/>
                <a:gd name="T20" fmla="*/ 30 w 37"/>
                <a:gd name="T21" fmla="*/ 60 h 60"/>
                <a:gd name="T22" fmla="*/ 24 w 37"/>
                <a:gd name="T23" fmla="*/ 54 h 60"/>
                <a:gd name="T24" fmla="*/ 17 w 37"/>
                <a:gd name="T25" fmla="*/ 50 h 60"/>
                <a:gd name="T26" fmla="*/ 17 w 37"/>
                <a:gd name="T27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60">
                  <a:moveTo>
                    <a:pt x="17" y="50"/>
                  </a:moveTo>
                  <a:lnTo>
                    <a:pt x="17" y="50"/>
                  </a:lnTo>
                  <a:lnTo>
                    <a:pt x="7" y="47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0" y="27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4" y="30"/>
                  </a:lnTo>
                  <a:lnTo>
                    <a:pt x="30" y="60"/>
                  </a:lnTo>
                  <a:lnTo>
                    <a:pt x="30" y="60"/>
                  </a:lnTo>
                  <a:lnTo>
                    <a:pt x="24" y="54"/>
                  </a:lnTo>
                  <a:lnTo>
                    <a:pt x="17" y="50"/>
                  </a:lnTo>
                  <a:lnTo>
                    <a:pt x="17" y="50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92"/>
            <p:cNvSpPr>
              <a:spLocks/>
            </p:cNvSpPr>
            <p:nvPr/>
          </p:nvSpPr>
          <p:spPr bwMode="auto">
            <a:xfrm>
              <a:off x="4106863" y="3621088"/>
              <a:ext cx="65087" cy="95250"/>
            </a:xfrm>
            <a:custGeom>
              <a:avLst/>
              <a:gdLst>
                <a:gd name="T0" fmla="*/ 24 w 41"/>
                <a:gd name="T1" fmla="*/ 46 h 60"/>
                <a:gd name="T2" fmla="*/ 24 w 41"/>
                <a:gd name="T3" fmla="*/ 46 h 60"/>
                <a:gd name="T4" fmla="*/ 17 w 41"/>
                <a:gd name="T5" fmla="*/ 53 h 60"/>
                <a:gd name="T6" fmla="*/ 10 w 41"/>
                <a:gd name="T7" fmla="*/ 60 h 60"/>
                <a:gd name="T8" fmla="*/ 10 w 41"/>
                <a:gd name="T9" fmla="*/ 60 h 60"/>
                <a:gd name="T10" fmla="*/ 7 w 41"/>
                <a:gd name="T11" fmla="*/ 30 h 60"/>
                <a:gd name="T12" fmla="*/ 0 w 41"/>
                <a:gd name="T13" fmla="*/ 0 h 60"/>
                <a:gd name="T14" fmla="*/ 0 w 41"/>
                <a:gd name="T15" fmla="*/ 0 h 60"/>
                <a:gd name="T16" fmla="*/ 20 w 41"/>
                <a:gd name="T17" fmla="*/ 23 h 60"/>
                <a:gd name="T18" fmla="*/ 41 w 41"/>
                <a:gd name="T19" fmla="*/ 46 h 60"/>
                <a:gd name="T20" fmla="*/ 41 w 41"/>
                <a:gd name="T21" fmla="*/ 46 h 60"/>
                <a:gd name="T22" fmla="*/ 30 w 41"/>
                <a:gd name="T23" fmla="*/ 46 h 60"/>
                <a:gd name="T24" fmla="*/ 24 w 41"/>
                <a:gd name="T25" fmla="*/ 46 h 60"/>
                <a:gd name="T26" fmla="*/ 24 w 41"/>
                <a:gd name="T27" fmla="*/ 4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" h="60">
                  <a:moveTo>
                    <a:pt x="24" y="46"/>
                  </a:moveTo>
                  <a:lnTo>
                    <a:pt x="24" y="46"/>
                  </a:lnTo>
                  <a:lnTo>
                    <a:pt x="17" y="53"/>
                  </a:lnTo>
                  <a:lnTo>
                    <a:pt x="10" y="60"/>
                  </a:lnTo>
                  <a:lnTo>
                    <a:pt x="10" y="60"/>
                  </a:lnTo>
                  <a:lnTo>
                    <a:pt x="7" y="3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23"/>
                  </a:lnTo>
                  <a:lnTo>
                    <a:pt x="41" y="46"/>
                  </a:lnTo>
                  <a:lnTo>
                    <a:pt x="41" y="46"/>
                  </a:lnTo>
                  <a:lnTo>
                    <a:pt x="30" y="46"/>
                  </a:lnTo>
                  <a:lnTo>
                    <a:pt x="24" y="46"/>
                  </a:lnTo>
                  <a:lnTo>
                    <a:pt x="24" y="46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3"/>
            <p:cNvSpPr>
              <a:spLocks/>
            </p:cNvSpPr>
            <p:nvPr/>
          </p:nvSpPr>
          <p:spPr bwMode="auto">
            <a:xfrm>
              <a:off x="4240213" y="3349625"/>
              <a:ext cx="90487" cy="74613"/>
            </a:xfrm>
            <a:custGeom>
              <a:avLst/>
              <a:gdLst>
                <a:gd name="T0" fmla="*/ 10 w 57"/>
                <a:gd name="T1" fmla="*/ 17 h 47"/>
                <a:gd name="T2" fmla="*/ 10 w 57"/>
                <a:gd name="T3" fmla="*/ 17 h 47"/>
                <a:gd name="T4" fmla="*/ 17 w 57"/>
                <a:gd name="T5" fmla="*/ 11 h 47"/>
                <a:gd name="T6" fmla="*/ 17 w 57"/>
                <a:gd name="T7" fmla="*/ 0 h 47"/>
                <a:gd name="T8" fmla="*/ 17 w 57"/>
                <a:gd name="T9" fmla="*/ 0 h 47"/>
                <a:gd name="T10" fmla="*/ 37 w 57"/>
                <a:gd name="T11" fmla="*/ 24 h 47"/>
                <a:gd name="T12" fmla="*/ 57 w 57"/>
                <a:gd name="T13" fmla="*/ 47 h 47"/>
                <a:gd name="T14" fmla="*/ 57 w 57"/>
                <a:gd name="T15" fmla="*/ 47 h 47"/>
                <a:gd name="T16" fmla="*/ 27 w 57"/>
                <a:gd name="T17" fmla="*/ 37 h 47"/>
                <a:gd name="T18" fmla="*/ 0 w 57"/>
                <a:gd name="T19" fmla="*/ 31 h 47"/>
                <a:gd name="T20" fmla="*/ 0 w 57"/>
                <a:gd name="T21" fmla="*/ 31 h 47"/>
                <a:gd name="T22" fmla="*/ 7 w 57"/>
                <a:gd name="T23" fmla="*/ 24 h 47"/>
                <a:gd name="T24" fmla="*/ 10 w 57"/>
                <a:gd name="T25" fmla="*/ 17 h 47"/>
                <a:gd name="T26" fmla="*/ 10 w 57"/>
                <a:gd name="T27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47">
                  <a:moveTo>
                    <a:pt x="10" y="17"/>
                  </a:moveTo>
                  <a:lnTo>
                    <a:pt x="10" y="17"/>
                  </a:lnTo>
                  <a:lnTo>
                    <a:pt x="17" y="1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37" y="24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27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7" y="24"/>
                  </a:lnTo>
                  <a:lnTo>
                    <a:pt x="10" y="17"/>
                  </a:lnTo>
                  <a:lnTo>
                    <a:pt x="10" y="17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94"/>
            <p:cNvSpPr>
              <a:spLocks/>
            </p:cNvSpPr>
            <p:nvPr/>
          </p:nvSpPr>
          <p:spPr bwMode="auto">
            <a:xfrm>
              <a:off x="4521200" y="3313113"/>
              <a:ext cx="88900" cy="74612"/>
            </a:xfrm>
            <a:custGeom>
              <a:avLst/>
              <a:gdLst>
                <a:gd name="T0" fmla="*/ 13 w 56"/>
                <a:gd name="T1" fmla="*/ 17 h 47"/>
                <a:gd name="T2" fmla="*/ 13 w 56"/>
                <a:gd name="T3" fmla="*/ 17 h 47"/>
                <a:gd name="T4" fmla="*/ 16 w 56"/>
                <a:gd name="T5" fmla="*/ 10 h 47"/>
                <a:gd name="T6" fmla="*/ 16 w 56"/>
                <a:gd name="T7" fmla="*/ 0 h 47"/>
                <a:gd name="T8" fmla="*/ 16 w 56"/>
                <a:gd name="T9" fmla="*/ 0 h 47"/>
                <a:gd name="T10" fmla="*/ 36 w 56"/>
                <a:gd name="T11" fmla="*/ 27 h 47"/>
                <a:gd name="T12" fmla="*/ 56 w 56"/>
                <a:gd name="T13" fmla="*/ 47 h 47"/>
                <a:gd name="T14" fmla="*/ 56 w 56"/>
                <a:gd name="T15" fmla="*/ 47 h 47"/>
                <a:gd name="T16" fmla="*/ 26 w 56"/>
                <a:gd name="T17" fmla="*/ 37 h 47"/>
                <a:gd name="T18" fmla="*/ 0 w 56"/>
                <a:gd name="T19" fmla="*/ 30 h 47"/>
                <a:gd name="T20" fmla="*/ 0 w 56"/>
                <a:gd name="T21" fmla="*/ 30 h 47"/>
                <a:gd name="T22" fmla="*/ 6 w 56"/>
                <a:gd name="T23" fmla="*/ 23 h 47"/>
                <a:gd name="T24" fmla="*/ 13 w 56"/>
                <a:gd name="T25" fmla="*/ 17 h 47"/>
                <a:gd name="T26" fmla="*/ 13 w 56"/>
                <a:gd name="T27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47">
                  <a:moveTo>
                    <a:pt x="13" y="17"/>
                  </a:moveTo>
                  <a:lnTo>
                    <a:pt x="13" y="17"/>
                  </a:lnTo>
                  <a:lnTo>
                    <a:pt x="16" y="1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36" y="27"/>
                  </a:lnTo>
                  <a:lnTo>
                    <a:pt x="56" y="47"/>
                  </a:lnTo>
                  <a:lnTo>
                    <a:pt x="56" y="47"/>
                  </a:lnTo>
                  <a:lnTo>
                    <a:pt x="26" y="37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6" y="23"/>
                  </a:lnTo>
                  <a:lnTo>
                    <a:pt x="13" y="17"/>
                  </a:lnTo>
                  <a:lnTo>
                    <a:pt x="13" y="17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95"/>
            <p:cNvSpPr>
              <a:spLocks/>
            </p:cNvSpPr>
            <p:nvPr/>
          </p:nvSpPr>
          <p:spPr bwMode="auto">
            <a:xfrm>
              <a:off x="4816475" y="3000375"/>
              <a:ext cx="95250" cy="79375"/>
            </a:xfrm>
            <a:custGeom>
              <a:avLst/>
              <a:gdLst>
                <a:gd name="T0" fmla="*/ 44 w 60"/>
                <a:gd name="T1" fmla="*/ 17 h 50"/>
                <a:gd name="T2" fmla="*/ 44 w 60"/>
                <a:gd name="T3" fmla="*/ 17 h 50"/>
                <a:gd name="T4" fmla="*/ 50 w 60"/>
                <a:gd name="T5" fmla="*/ 24 h 50"/>
                <a:gd name="T6" fmla="*/ 60 w 60"/>
                <a:gd name="T7" fmla="*/ 30 h 50"/>
                <a:gd name="T8" fmla="*/ 60 w 60"/>
                <a:gd name="T9" fmla="*/ 30 h 50"/>
                <a:gd name="T10" fmla="*/ 30 w 60"/>
                <a:gd name="T11" fmla="*/ 37 h 50"/>
                <a:gd name="T12" fmla="*/ 0 w 60"/>
                <a:gd name="T13" fmla="*/ 50 h 50"/>
                <a:gd name="T14" fmla="*/ 0 w 60"/>
                <a:gd name="T15" fmla="*/ 50 h 50"/>
                <a:gd name="T16" fmla="*/ 20 w 60"/>
                <a:gd name="T17" fmla="*/ 27 h 50"/>
                <a:gd name="T18" fmla="*/ 37 w 60"/>
                <a:gd name="T19" fmla="*/ 0 h 50"/>
                <a:gd name="T20" fmla="*/ 37 w 60"/>
                <a:gd name="T21" fmla="*/ 0 h 50"/>
                <a:gd name="T22" fmla="*/ 40 w 60"/>
                <a:gd name="T23" fmla="*/ 14 h 50"/>
                <a:gd name="T24" fmla="*/ 44 w 60"/>
                <a:gd name="T25" fmla="*/ 17 h 50"/>
                <a:gd name="T26" fmla="*/ 44 w 60"/>
                <a:gd name="T27" fmla="*/ 1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50">
                  <a:moveTo>
                    <a:pt x="44" y="17"/>
                  </a:moveTo>
                  <a:lnTo>
                    <a:pt x="44" y="17"/>
                  </a:lnTo>
                  <a:lnTo>
                    <a:pt x="50" y="2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30" y="37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0" y="27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0" y="14"/>
                  </a:lnTo>
                  <a:lnTo>
                    <a:pt x="44" y="17"/>
                  </a:lnTo>
                  <a:lnTo>
                    <a:pt x="44" y="17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96"/>
            <p:cNvSpPr>
              <a:spLocks/>
            </p:cNvSpPr>
            <p:nvPr/>
          </p:nvSpPr>
          <p:spPr bwMode="auto">
            <a:xfrm>
              <a:off x="5326063" y="3281363"/>
              <a:ext cx="95250" cy="79375"/>
            </a:xfrm>
            <a:custGeom>
              <a:avLst/>
              <a:gdLst>
                <a:gd name="T0" fmla="*/ 46 w 60"/>
                <a:gd name="T1" fmla="*/ 17 h 50"/>
                <a:gd name="T2" fmla="*/ 46 w 60"/>
                <a:gd name="T3" fmla="*/ 17 h 50"/>
                <a:gd name="T4" fmla="*/ 53 w 60"/>
                <a:gd name="T5" fmla="*/ 23 h 50"/>
                <a:gd name="T6" fmla="*/ 60 w 60"/>
                <a:gd name="T7" fmla="*/ 30 h 50"/>
                <a:gd name="T8" fmla="*/ 60 w 60"/>
                <a:gd name="T9" fmla="*/ 30 h 50"/>
                <a:gd name="T10" fmla="*/ 30 w 60"/>
                <a:gd name="T11" fmla="*/ 37 h 50"/>
                <a:gd name="T12" fmla="*/ 0 w 60"/>
                <a:gd name="T13" fmla="*/ 50 h 50"/>
                <a:gd name="T14" fmla="*/ 0 w 60"/>
                <a:gd name="T15" fmla="*/ 50 h 50"/>
                <a:gd name="T16" fmla="*/ 23 w 60"/>
                <a:gd name="T17" fmla="*/ 27 h 50"/>
                <a:gd name="T18" fmla="*/ 40 w 60"/>
                <a:gd name="T19" fmla="*/ 0 h 50"/>
                <a:gd name="T20" fmla="*/ 40 w 60"/>
                <a:gd name="T21" fmla="*/ 0 h 50"/>
                <a:gd name="T22" fmla="*/ 43 w 60"/>
                <a:gd name="T23" fmla="*/ 13 h 50"/>
                <a:gd name="T24" fmla="*/ 46 w 60"/>
                <a:gd name="T25" fmla="*/ 17 h 50"/>
                <a:gd name="T26" fmla="*/ 46 w 60"/>
                <a:gd name="T27" fmla="*/ 1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50">
                  <a:moveTo>
                    <a:pt x="46" y="17"/>
                  </a:moveTo>
                  <a:lnTo>
                    <a:pt x="46" y="17"/>
                  </a:lnTo>
                  <a:lnTo>
                    <a:pt x="53" y="23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30" y="37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3" y="27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3" y="13"/>
                  </a:lnTo>
                  <a:lnTo>
                    <a:pt x="46" y="17"/>
                  </a:lnTo>
                  <a:lnTo>
                    <a:pt x="46" y="17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97"/>
            <p:cNvSpPr>
              <a:spLocks/>
            </p:cNvSpPr>
            <p:nvPr/>
          </p:nvSpPr>
          <p:spPr bwMode="auto">
            <a:xfrm>
              <a:off x="4743450" y="3852863"/>
              <a:ext cx="63500" cy="95250"/>
            </a:xfrm>
            <a:custGeom>
              <a:avLst/>
              <a:gdLst>
                <a:gd name="T0" fmla="*/ 20 w 40"/>
                <a:gd name="T1" fmla="*/ 50 h 60"/>
                <a:gd name="T2" fmla="*/ 20 w 40"/>
                <a:gd name="T3" fmla="*/ 50 h 60"/>
                <a:gd name="T4" fmla="*/ 10 w 40"/>
                <a:gd name="T5" fmla="*/ 47 h 60"/>
                <a:gd name="T6" fmla="*/ 0 w 40"/>
                <a:gd name="T7" fmla="*/ 47 h 60"/>
                <a:gd name="T8" fmla="*/ 0 w 40"/>
                <a:gd name="T9" fmla="*/ 47 h 60"/>
                <a:gd name="T10" fmla="*/ 20 w 40"/>
                <a:gd name="T11" fmla="*/ 24 h 60"/>
                <a:gd name="T12" fmla="*/ 40 w 40"/>
                <a:gd name="T13" fmla="*/ 0 h 60"/>
                <a:gd name="T14" fmla="*/ 40 w 40"/>
                <a:gd name="T15" fmla="*/ 0 h 60"/>
                <a:gd name="T16" fmla="*/ 33 w 40"/>
                <a:gd name="T17" fmla="*/ 30 h 60"/>
                <a:gd name="T18" fmla="*/ 33 w 40"/>
                <a:gd name="T19" fmla="*/ 60 h 60"/>
                <a:gd name="T20" fmla="*/ 33 w 40"/>
                <a:gd name="T21" fmla="*/ 60 h 60"/>
                <a:gd name="T22" fmla="*/ 23 w 40"/>
                <a:gd name="T23" fmla="*/ 54 h 60"/>
                <a:gd name="T24" fmla="*/ 20 w 40"/>
                <a:gd name="T25" fmla="*/ 50 h 60"/>
                <a:gd name="T26" fmla="*/ 20 w 40"/>
                <a:gd name="T27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60">
                  <a:moveTo>
                    <a:pt x="20" y="50"/>
                  </a:moveTo>
                  <a:lnTo>
                    <a:pt x="20" y="50"/>
                  </a:lnTo>
                  <a:lnTo>
                    <a:pt x="1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20" y="24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3" y="30"/>
                  </a:lnTo>
                  <a:lnTo>
                    <a:pt x="33" y="60"/>
                  </a:lnTo>
                  <a:lnTo>
                    <a:pt x="33" y="60"/>
                  </a:lnTo>
                  <a:lnTo>
                    <a:pt x="23" y="54"/>
                  </a:lnTo>
                  <a:lnTo>
                    <a:pt x="20" y="50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98"/>
            <p:cNvSpPr>
              <a:spLocks/>
            </p:cNvSpPr>
            <p:nvPr/>
          </p:nvSpPr>
          <p:spPr bwMode="auto">
            <a:xfrm>
              <a:off x="6156325" y="3598863"/>
              <a:ext cx="63500" cy="101600"/>
            </a:xfrm>
            <a:custGeom>
              <a:avLst/>
              <a:gdLst>
                <a:gd name="T0" fmla="*/ 20 w 40"/>
                <a:gd name="T1" fmla="*/ 50 h 64"/>
                <a:gd name="T2" fmla="*/ 20 w 40"/>
                <a:gd name="T3" fmla="*/ 50 h 64"/>
                <a:gd name="T4" fmla="*/ 13 w 40"/>
                <a:gd name="T5" fmla="*/ 54 h 64"/>
                <a:gd name="T6" fmla="*/ 7 w 40"/>
                <a:gd name="T7" fmla="*/ 64 h 64"/>
                <a:gd name="T8" fmla="*/ 7 w 40"/>
                <a:gd name="T9" fmla="*/ 64 h 64"/>
                <a:gd name="T10" fmla="*/ 3 w 40"/>
                <a:gd name="T11" fmla="*/ 30 h 64"/>
                <a:gd name="T12" fmla="*/ 0 w 40"/>
                <a:gd name="T13" fmla="*/ 0 h 64"/>
                <a:gd name="T14" fmla="*/ 0 w 40"/>
                <a:gd name="T15" fmla="*/ 0 h 64"/>
                <a:gd name="T16" fmla="*/ 17 w 40"/>
                <a:gd name="T17" fmla="*/ 27 h 64"/>
                <a:gd name="T18" fmla="*/ 40 w 40"/>
                <a:gd name="T19" fmla="*/ 47 h 64"/>
                <a:gd name="T20" fmla="*/ 40 w 40"/>
                <a:gd name="T21" fmla="*/ 47 h 64"/>
                <a:gd name="T22" fmla="*/ 27 w 40"/>
                <a:gd name="T23" fmla="*/ 47 h 64"/>
                <a:gd name="T24" fmla="*/ 20 w 40"/>
                <a:gd name="T25" fmla="*/ 50 h 64"/>
                <a:gd name="T26" fmla="*/ 20 w 40"/>
                <a:gd name="T27" fmla="*/ 5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64">
                  <a:moveTo>
                    <a:pt x="20" y="50"/>
                  </a:moveTo>
                  <a:lnTo>
                    <a:pt x="20" y="50"/>
                  </a:lnTo>
                  <a:lnTo>
                    <a:pt x="13" y="54"/>
                  </a:lnTo>
                  <a:lnTo>
                    <a:pt x="7" y="64"/>
                  </a:lnTo>
                  <a:lnTo>
                    <a:pt x="7" y="64"/>
                  </a:lnTo>
                  <a:lnTo>
                    <a:pt x="3" y="3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7" y="27"/>
                  </a:lnTo>
                  <a:lnTo>
                    <a:pt x="40" y="47"/>
                  </a:lnTo>
                  <a:lnTo>
                    <a:pt x="40" y="47"/>
                  </a:lnTo>
                  <a:lnTo>
                    <a:pt x="27" y="47"/>
                  </a:lnTo>
                  <a:lnTo>
                    <a:pt x="20" y="50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99"/>
            <p:cNvSpPr>
              <a:spLocks noChangeShapeType="1"/>
            </p:cNvSpPr>
            <p:nvPr/>
          </p:nvSpPr>
          <p:spPr bwMode="auto">
            <a:xfrm flipH="1" flipV="1">
              <a:off x="5303838" y="3736975"/>
              <a:ext cx="249237" cy="55086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00"/>
            <p:cNvSpPr>
              <a:spLocks/>
            </p:cNvSpPr>
            <p:nvPr/>
          </p:nvSpPr>
          <p:spPr bwMode="auto">
            <a:xfrm>
              <a:off x="5272088" y="3673475"/>
              <a:ext cx="63500" cy="95250"/>
            </a:xfrm>
            <a:custGeom>
              <a:avLst/>
              <a:gdLst>
                <a:gd name="T0" fmla="*/ 24 w 40"/>
                <a:gd name="T1" fmla="*/ 47 h 60"/>
                <a:gd name="T2" fmla="*/ 24 w 40"/>
                <a:gd name="T3" fmla="*/ 47 h 60"/>
                <a:gd name="T4" fmla="*/ 14 w 40"/>
                <a:gd name="T5" fmla="*/ 53 h 60"/>
                <a:gd name="T6" fmla="*/ 7 w 40"/>
                <a:gd name="T7" fmla="*/ 60 h 60"/>
                <a:gd name="T8" fmla="*/ 7 w 40"/>
                <a:gd name="T9" fmla="*/ 60 h 60"/>
                <a:gd name="T10" fmla="*/ 7 w 40"/>
                <a:gd name="T11" fmla="*/ 30 h 60"/>
                <a:gd name="T12" fmla="*/ 0 w 40"/>
                <a:gd name="T13" fmla="*/ 0 h 60"/>
                <a:gd name="T14" fmla="*/ 0 w 40"/>
                <a:gd name="T15" fmla="*/ 0 h 60"/>
                <a:gd name="T16" fmla="*/ 20 w 40"/>
                <a:gd name="T17" fmla="*/ 23 h 60"/>
                <a:gd name="T18" fmla="*/ 40 w 40"/>
                <a:gd name="T19" fmla="*/ 43 h 60"/>
                <a:gd name="T20" fmla="*/ 40 w 40"/>
                <a:gd name="T21" fmla="*/ 43 h 60"/>
                <a:gd name="T22" fmla="*/ 27 w 40"/>
                <a:gd name="T23" fmla="*/ 47 h 60"/>
                <a:gd name="T24" fmla="*/ 24 w 40"/>
                <a:gd name="T25" fmla="*/ 47 h 60"/>
                <a:gd name="T26" fmla="*/ 24 w 40"/>
                <a:gd name="T27" fmla="*/ 4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60">
                  <a:moveTo>
                    <a:pt x="24" y="47"/>
                  </a:moveTo>
                  <a:lnTo>
                    <a:pt x="24" y="47"/>
                  </a:lnTo>
                  <a:lnTo>
                    <a:pt x="14" y="5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3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23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27" y="47"/>
                  </a:lnTo>
                  <a:lnTo>
                    <a:pt x="24" y="47"/>
                  </a:lnTo>
                  <a:lnTo>
                    <a:pt x="24" y="47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01"/>
            <p:cNvSpPr>
              <a:spLocks/>
            </p:cNvSpPr>
            <p:nvPr/>
          </p:nvSpPr>
          <p:spPr bwMode="auto">
            <a:xfrm>
              <a:off x="5616575" y="793750"/>
              <a:ext cx="95250" cy="79375"/>
            </a:xfrm>
            <a:custGeom>
              <a:avLst/>
              <a:gdLst>
                <a:gd name="T0" fmla="*/ 13 w 60"/>
                <a:gd name="T1" fmla="*/ 20 h 50"/>
                <a:gd name="T2" fmla="*/ 13 w 60"/>
                <a:gd name="T3" fmla="*/ 20 h 50"/>
                <a:gd name="T4" fmla="*/ 17 w 60"/>
                <a:gd name="T5" fmla="*/ 10 h 50"/>
                <a:gd name="T6" fmla="*/ 20 w 60"/>
                <a:gd name="T7" fmla="*/ 0 h 50"/>
                <a:gd name="T8" fmla="*/ 20 w 60"/>
                <a:gd name="T9" fmla="*/ 0 h 50"/>
                <a:gd name="T10" fmla="*/ 37 w 60"/>
                <a:gd name="T11" fmla="*/ 26 h 50"/>
                <a:gd name="T12" fmla="*/ 60 w 60"/>
                <a:gd name="T13" fmla="*/ 50 h 50"/>
                <a:gd name="T14" fmla="*/ 60 w 60"/>
                <a:gd name="T15" fmla="*/ 50 h 50"/>
                <a:gd name="T16" fmla="*/ 30 w 60"/>
                <a:gd name="T17" fmla="*/ 36 h 50"/>
                <a:gd name="T18" fmla="*/ 0 w 60"/>
                <a:gd name="T19" fmla="*/ 30 h 50"/>
                <a:gd name="T20" fmla="*/ 0 w 60"/>
                <a:gd name="T21" fmla="*/ 30 h 50"/>
                <a:gd name="T22" fmla="*/ 10 w 60"/>
                <a:gd name="T23" fmla="*/ 23 h 50"/>
                <a:gd name="T24" fmla="*/ 13 w 60"/>
                <a:gd name="T25" fmla="*/ 20 h 50"/>
                <a:gd name="T26" fmla="*/ 13 w 60"/>
                <a:gd name="T27" fmla="*/ 2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50">
                  <a:moveTo>
                    <a:pt x="13" y="20"/>
                  </a:moveTo>
                  <a:lnTo>
                    <a:pt x="13" y="20"/>
                  </a:lnTo>
                  <a:lnTo>
                    <a:pt x="17" y="1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37" y="26"/>
                  </a:lnTo>
                  <a:lnTo>
                    <a:pt x="60" y="50"/>
                  </a:lnTo>
                  <a:lnTo>
                    <a:pt x="60" y="50"/>
                  </a:lnTo>
                  <a:lnTo>
                    <a:pt x="30" y="36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0" y="23"/>
                  </a:lnTo>
                  <a:lnTo>
                    <a:pt x="13" y="20"/>
                  </a:lnTo>
                  <a:lnTo>
                    <a:pt x="13" y="20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02"/>
            <p:cNvSpPr>
              <a:spLocks/>
            </p:cNvSpPr>
            <p:nvPr/>
          </p:nvSpPr>
          <p:spPr bwMode="auto">
            <a:xfrm>
              <a:off x="6421438" y="755650"/>
              <a:ext cx="74612" cy="95250"/>
            </a:xfrm>
            <a:custGeom>
              <a:avLst/>
              <a:gdLst>
                <a:gd name="T0" fmla="*/ 27 w 47"/>
                <a:gd name="T1" fmla="*/ 14 h 60"/>
                <a:gd name="T2" fmla="*/ 27 w 47"/>
                <a:gd name="T3" fmla="*/ 14 h 60"/>
                <a:gd name="T4" fmla="*/ 37 w 47"/>
                <a:gd name="T5" fmla="*/ 17 h 60"/>
                <a:gd name="T6" fmla="*/ 47 w 47"/>
                <a:gd name="T7" fmla="*/ 17 h 60"/>
                <a:gd name="T8" fmla="*/ 47 w 47"/>
                <a:gd name="T9" fmla="*/ 17 h 60"/>
                <a:gd name="T10" fmla="*/ 23 w 47"/>
                <a:gd name="T11" fmla="*/ 37 h 60"/>
                <a:gd name="T12" fmla="*/ 0 w 47"/>
                <a:gd name="T13" fmla="*/ 60 h 60"/>
                <a:gd name="T14" fmla="*/ 0 w 47"/>
                <a:gd name="T15" fmla="*/ 60 h 60"/>
                <a:gd name="T16" fmla="*/ 10 w 47"/>
                <a:gd name="T17" fmla="*/ 30 h 60"/>
                <a:gd name="T18" fmla="*/ 17 w 47"/>
                <a:gd name="T19" fmla="*/ 0 h 60"/>
                <a:gd name="T20" fmla="*/ 17 w 47"/>
                <a:gd name="T21" fmla="*/ 0 h 60"/>
                <a:gd name="T22" fmla="*/ 23 w 47"/>
                <a:gd name="T23" fmla="*/ 10 h 60"/>
                <a:gd name="T24" fmla="*/ 27 w 47"/>
                <a:gd name="T25" fmla="*/ 14 h 60"/>
                <a:gd name="T26" fmla="*/ 27 w 47"/>
                <a:gd name="T27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60">
                  <a:moveTo>
                    <a:pt x="27" y="14"/>
                  </a:moveTo>
                  <a:lnTo>
                    <a:pt x="27" y="14"/>
                  </a:lnTo>
                  <a:lnTo>
                    <a:pt x="37" y="17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23" y="37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10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3" y="10"/>
                  </a:lnTo>
                  <a:lnTo>
                    <a:pt x="27" y="14"/>
                  </a:lnTo>
                  <a:lnTo>
                    <a:pt x="27" y="14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3"/>
            <p:cNvSpPr>
              <a:spLocks/>
            </p:cNvSpPr>
            <p:nvPr/>
          </p:nvSpPr>
          <p:spPr bwMode="auto">
            <a:xfrm>
              <a:off x="6426200" y="1036638"/>
              <a:ext cx="69850" cy="95250"/>
            </a:xfrm>
            <a:custGeom>
              <a:avLst/>
              <a:gdLst>
                <a:gd name="T0" fmla="*/ 27 w 44"/>
                <a:gd name="T1" fmla="*/ 47 h 60"/>
                <a:gd name="T2" fmla="*/ 27 w 44"/>
                <a:gd name="T3" fmla="*/ 47 h 60"/>
                <a:gd name="T4" fmla="*/ 20 w 44"/>
                <a:gd name="T5" fmla="*/ 50 h 60"/>
                <a:gd name="T6" fmla="*/ 14 w 44"/>
                <a:gd name="T7" fmla="*/ 60 h 60"/>
                <a:gd name="T8" fmla="*/ 14 w 44"/>
                <a:gd name="T9" fmla="*/ 60 h 60"/>
                <a:gd name="T10" fmla="*/ 7 w 44"/>
                <a:gd name="T11" fmla="*/ 30 h 60"/>
                <a:gd name="T12" fmla="*/ 0 w 44"/>
                <a:gd name="T13" fmla="*/ 0 h 60"/>
                <a:gd name="T14" fmla="*/ 0 w 44"/>
                <a:gd name="T15" fmla="*/ 0 h 60"/>
                <a:gd name="T16" fmla="*/ 20 w 44"/>
                <a:gd name="T17" fmla="*/ 20 h 60"/>
                <a:gd name="T18" fmla="*/ 44 w 44"/>
                <a:gd name="T19" fmla="*/ 40 h 60"/>
                <a:gd name="T20" fmla="*/ 44 w 44"/>
                <a:gd name="T21" fmla="*/ 40 h 60"/>
                <a:gd name="T22" fmla="*/ 34 w 44"/>
                <a:gd name="T23" fmla="*/ 43 h 60"/>
                <a:gd name="T24" fmla="*/ 27 w 44"/>
                <a:gd name="T25" fmla="*/ 47 h 60"/>
                <a:gd name="T26" fmla="*/ 27 w 44"/>
                <a:gd name="T27" fmla="*/ 4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60">
                  <a:moveTo>
                    <a:pt x="27" y="47"/>
                  </a:moveTo>
                  <a:lnTo>
                    <a:pt x="27" y="47"/>
                  </a:lnTo>
                  <a:lnTo>
                    <a:pt x="20" y="50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7" y="3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2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34" y="43"/>
                  </a:lnTo>
                  <a:lnTo>
                    <a:pt x="27" y="47"/>
                  </a:lnTo>
                  <a:lnTo>
                    <a:pt x="27" y="47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04"/>
            <p:cNvSpPr>
              <a:spLocks/>
            </p:cNvSpPr>
            <p:nvPr/>
          </p:nvSpPr>
          <p:spPr bwMode="auto">
            <a:xfrm>
              <a:off x="1830388" y="782638"/>
              <a:ext cx="614362" cy="206375"/>
            </a:xfrm>
            <a:custGeom>
              <a:avLst/>
              <a:gdLst>
                <a:gd name="T0" fmla="*/ 194 w 387"/>
                <a:gd name="T1" fmla="*/ 130 h 130"/>
                <a:gd name="T2" fmla="*/ 194 w 387"/>
                <a:gd name="T3" fmla="*/ 130 h 130"/>
                <a:gd name="T4" fmla="*/ 234 w 387"/>
                <a:gd name="T5" fmla="*/ 130 h 130"/>
                <a:gd name="T6" fmla="*/ 267 w 387"/>
                <a:gd name="T7" fmla="*/ 127 h 130"/>
                <a:gd name="T8" fmla="*/ 301 w 387"/>
                <a:gd name="T9" fmla="*/ 120 h 130"/>
                <a:gd name="T10" fmla="*/ 331 w 387"/>
                <a:gd name="T11" fmla="*/ 113 h 130"/>
                <a:gd name="T12" fmla="*/ 354 w 387"/>
                <a:gd name="T13" fmla="*/ 103 h 130"/>
                <a:gd name="T14" fmla="*/ 371 w 387"/>
                <a:gd name="T15" fmla="*/ 90 h 130"/>
                <a:gd name="T16" fmla="*/ 381 w 387"/>
                <a:gd name="T17" fmla="*/ 80 h 130"/>
                <a:gd name="T18" fmla="*/ 387 w 387"/>
                <a:gd name="T19" fmla="*/ 67 h 130"/>
                <a:gd name="T20" fmla="*/ 387 w 387"/>
                <a:gd name="T21" fmla="*/ 67 h 130"/>
                <a:gd name="T22" fmla="*/ 381 w 387"/>
                <a:gd name="T23" fmla="*/ 53 h 130"/>
                <a:gd name="T24" fmla="*/ 371 w 387"/>
                <a:gd name="T25" fmla="*/ 40 h 130"/>
                <a:gd name="T26" fmla="*/ 354 w 387"/>
                <a:gd name="T27" fmla="*/ 30 h 130"/>
                <a:gd name="T28" fmla="*/ 331 w 387"/>
                <a:gd name="T29" fmla="*/ 20 h 130"/>
                <a:gd name="T30" fmla="*/ 301 w 387"/>
                <a:gd name="T31" fmla="*/ 10 h 130"/>
                <a:gd name="T32" fmla="*/ 267 w 387"/>
                <a:gd name="T33" fmla="*/ 3 h 130"/>
                <a:gd name="T34" fmla="*/ 234 w 387"/>
                <a:gd name="T35" fmla="*/ 0 h 130"/>
                <a:gd name="T36" fmla="*/ 194 w 387"/>
                <a:gd name="T37" fmla="*/ 0 h 130"/>
                <a:gd name="T38" fmla="*/ 194 w 387"/>
                <a:gd name="T39" fmla="*/ 0 h 130"/>
                <a:gd name="T40" fmla="*/ 154 w 387"/>
                <a:gd name="T41" fmla="*/ 0 h 130"/>
                <a:gd name="T42" fmla="*/ 120 w 387"/>
                <a:gd name="T43" fmla="*/ 3 h 130"/>
                <a:gd name="T44" fmla="*/ 87 w 387"/>
                <a:gd name="T45" fmla="*/ 10 h 130"/>
                <a:gd name="T46" fmla="*/ 57 w 387"/>
                <a:gd name="T47" fmla="*/ 20 h 130"/>
                <a:gd name="T48" fmla="*/ 34 w 387"/>
                <a:gd name="T49" fmla="*/ 30 h 130"/>
                <a:gd name="T50" fmla="*/ 17 w 387"/>
                <a:gd name="T51" fmla="*/ 40 h 130"/>
                <a:gd name="T52" fmla="*/ 7 w 387"/>
                <a:gd name="T53" fmla="*/ 53 h 130"/>
                <a:gd name="T54" fmla="*/ 0 w 387"/>
                <a:gd name="T55" fmla="*/ 67 h 130"/>
                <a:gd name="T56" fmla="*/ 0 w 387"/>
                <a:gd name="T57" fmla="*/ 67 h 130"/>
                <a:gd name="T58" fmla="*/ 7 w 387"/>
                <a:gd name="T59" fmla="*/ 80 h 130"/>
                <a:gd name="T60" fmla="*/ 17 w 387"/>
                <a:gd name="T61" fmla="*/ 90 h 130"/>
                <a:gd name="T62" fmla="*/ 34 w 387"/>
                <a:gd name="T63" fmla="*/ 103 h 130"/>
                <a:gd name="T64" fmla="*/ 57 w 387"/>
                <a:gd name="T65" fmla="*/ 113 h 130"/>
                <a:gd name="T66" fmla="*/ 87 w 387"/>
                <a:gd name="T67" fmla="*/ 120 h 130"/>
                <a:gd name="T68" fmla="*/ 120 w 387"/>
                <a:gd name="T69" fmla="*/ 127 h 130"/>
                <a:gd name="T70" fmla="*/ 154 w 387"/>
                <a:gd name="T71" fmla="*/ 130 h 130"/>
                <a:gd name="T72" fmla="*/ 194 w 387"/>
                <a:gd name="T73" fmla="*/ 130 h 130"/>
                <a:gd name="T74" fmla="*/ 194 w 387"/>
                <a:gd name="T75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87" h="130">
                  <a:moveTo>
                    <a:pt x="194" y="130"/>
                  </a:moveTo>
                  <a:lnTo>
                    <a:pt x="194" y="130"/>
                  </a:lnTo>
                  <a:lnTo>
                    <a:pt x="234" y="130"/>
                  </a:lnTo>
                  <a:lnTo>
                    <a:pt x="267" y="127"/>
                  </a:lnTo>
                  <a:lnTo>
                    <a:pt x="301" y="120"/>
                  </a:lnTo>
                  <a:lnTo>
                    <a:pt x="331" y="113"/>
                  </a:lnTo>
                  <a:lnTo>
                    <a:pt x="354" y="103"/>
                  </a:lnTo>
                  <a:lnTo>
                    <a:pt x="371" y="90"/>
                  </a:lnTo>
                  <a:lnTo>
                    <a:pt x="381" y="80"/>
                  </a:lnTo>
                  <a:lnTo>
                    <a:pt x="387" y="67"/>
                  </a:lnTo>
                  <a:lnTo>
                    <a:pt x="387" y="67"/>
                  </a:lnTo>
                  <a:lnTo>
                    <a:pt x="381" y="53"/>
                  </a:lnTo>
                  <a:lnTo>
                    <a:pt x="371" y="40"/>
                  </a:lnTo>
                  <a:lnTo>
                    <a:pt x="354" y="30"/>
                  </a:lnTo>
                  <a:lnTo>
                    <a:pt x="331" y="20"/>
                  </a:lnTo>
                  <a:lnTo>
                    <a:pt x="301" y="10"/>
                  </a:lnTo>
                  <a:lnTo>
                    <a:pt x="267" y="3"/>
                  </a:lnTo>
                  <a:lnTo>
                    <a:pt x="234" y="0"/>
                  </a:lnTo>
                  <a:lnTo>
                    <a:pt x="194" y="0"/>
                  </a:lnTo>
                  <a:lnTo>
                    <a:pt x="194" y="0"/>
                  </a:lnTo>
                  <a:lnTo>
                    <a:pt x="154" y="0"/>
                  </a:lnTo>
                  <a:lnTo>
                    <a:pt x="120" y="3"/>
                  </a:lnTo>
                  <a:lnTo>
                    <a:pt x="87" y="10"/>
                  </a:lnTo>
                  <a:lnTo>
                    <a:pt x="57" y="20"/>
                  </a:lnTo>
                  <a:lnTo>
                    <a:pt x="34" y="30"/>
                  </a:lnTo>
                  <a:lnTo>
                    <a:pt x="17" y="40"/>
                  </a:lnTo>
                  <a:lnTo>
                    <a:pt x="7" y="53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7" y="80"/>
                  </a:lnTo>
                  <a:lnTo>
                    <a:pt x="17" y="90"/>
                  </a:lnTo>
                  <a:lnTo>
                    <a:pt x="34" y="103"/>
                  </a:lnTo>
                  <a:lnTo>
                    <a:pt x="57" y="113"/>
                  </a:lnTo>
                  <a:lnTo>
                    <a:pt x="87" y="120"/>
                  </a:lnTo>
                  <a:lnTo>
                    <a:pt x="120" y="127"/>
                  </a:lnTo>
                  <a:lnTo>
                    <a:pt x="154" y="130"/>
                  </a:lnTo>
                  <a:lnTo>
                    <a:pt x="194" y="130"/>
                  </a:lnTo>
                  <a:lnTo>
                    <a:pt x="194" y="130"/>
                  </a:lnTo>
                  <a:close/>
                </a:path>
              </a:pathLst>
            </a:custGeom>
            <a:solidFill>
              <a:srgbClr val="FFFFFF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05"/>
            <p:cNvSpPr>
              <a:spLocks/>
            </p:cNvSpPr>
            <p:nvPr/>
          </p:nvSpPr>
          <p:spPr bwMode="auto">
            <a:xfrm>
              <a:off x="1730375" y="889000"/>
              <a:ext cx="815975" cy="492125"/>
            </a:xfrm>
            <a:custGeom>
              <a:avLst/>
              <a:gdLst>
                <a:gd name="T0" fmla="*/ 514 w 514"/>
                <a:gd name="T1" fmla="*/ 223 h 310"/>
                <a:gd name="T2" fmla="*/ 514 w 514"/>
                <a:gd name="T3" fmla="*/ 223 h 310"/>
                <a:gd name="T4" fmla="*/ 510 w 514"/>
                <a:gd name="T5" fmla="*/ 233 h 310"/>
                <a:gd name="T6" fmla="*/ 507 w 514"/>
                <a:gd name="T7" fmla="*/ 240 h 310"/>
                <a:gd name="T8" fmla="*/ 494 w 514"/>
                <a:gd name="T9" fmla="*/ 256 h 310"/>
                <a:gd name="T10" fmla="*/ 467 w 514"/>
                <a:gd name="T11" fmla="*/ 273 h 310"/>
                <a:gd name="T12" fmla="*/ 437 w 514"/>
                <a:gd name="T13" fmla="*/ 286 h 310"/>
                <a:gd name="T14" fmla="*/ 400 w 514"/>
                <a:gd name="T15" fmla="*/ 296 h 310"/>
                <a:gd name="T16" fmla="*/ 357 w 514"/>
                <a:gd name="T17" fmla="*/ 303 h 310"/>
                <a:gd name="T18" fmla="*/ 307 w 514"/>
                <a:gd name="T19" fmla="*/ 310 h 310"/>
                <a:gd name="T20" fmla="*/ 257 w 514"/>
                <a:gd name="T21" fmla="*/ 310 h 310"/>
                <a:gd name="T22" fmla="*/ 257 w 514"/>
                <a:gd name="T23" fmla="*/ 310 h 310"/>
                <a:gd name="T24" fmla="*/ 207 w 514"/>
                <a:gd name="T25" fmla="*/ 310 h 310"/>
                <a:gd name="T26" fmla="*/ 157 w 514"/>
                <a:gd name="T27" fmla="*/ 303 h 310"/>
                <a:gd name="T28" fmla="*/ 113 w 514"/>
                <a:gd name="T29" fmla="*/ 296 h 310"/>
                <a:gd name="T30" fmla="*/ 77 w 514"/>
                <a:gd name="T31" fmla="*/ 286 h 310"/>
                <a:gd name="T32" fmla="*/ 47 w 514"/>
                <a:gd name="T33" fmla="*/ 273 h 310"/>
                <a:gd name="T34" fmla="*/ 20 w 514"/>
                <a:gd name="T35" fmla="*/ 256 h 310"/>
                <a:gd name="T36" fmla="*/ 7 w 514"/>
                <a:gd name="T37" fmla="*/ 240 h 310"/>
                <a:gd name="T38" fmla="*/ 3 w 514"/>
                <a:gd name="T39" fmla="*/ 233 h 310"/>
                <a:gd name="T40" fmla="*/ 0 w 514"/>
                <a:gd name="T41" fmla="*/ 223 h 310"/>
                <a:gd name="T42" fmla="*/ 63 w 514"/>
                <a:gd name="T43" fmla="*/ 0 h 310"/>
                <a:gd name="T44" fmla="*/ 63 w 514"/>
                <a:gd name="T45" fmla="*/ 0 h 310"/>
                <a:gd name="T46" fmla="*/ 70 w 514"/>
                <a:gd name="T47" fmla="*/ 13 h 310"/>
                <a:gd name="T48" fmla="*/ 80 w 514"/>
                <a:gd name="T49" fmla="*/ 23 h 310"/>
                <a:gd name="T50" fmla="*/ 97 w 514"/>
                <a:gd name="T51" fmla="*/ 36 h 310"/>
                <a:gd name="T52" fmla="*/ 120 w 514"/>
                <a:gd name="T53" fmla="*/ 46 h 310"/>
                <a:gd name="T54" fmla="*/ 150 w 514"/>
                <a:gd name="T55" fmla="*/ 53 h 310"/>
                <a:gd name="T56" fmla="*/ 183 w 514"/>
                <a:gd name="T57" fmla="*/ 60 h 310"/>
                <a:gd name="T58" fmla="*/ 217 w 514"/>
                <a:gd name="T59" fmla="*/ 63 h 310"/>
                <a:gd name="T60" fmla="*/ 257 w 514"/>
                <a:gd name="T61" fmla="*/ 63 h 310"/>
                <a:gd name="T62" fmla="*/ 257 w 514"/>
                <a:gd name="T63" fmla="*/ 63 h 310"/>
                <a:gd name="T64" fmla="*/ 297 w 514"/>
                <a:gd name="T65" fmla="*/ 63 h 310"/>
                <a:gd name="T66" fmla="*/ 330 w 514"/>
                <a:gd name="T67" fmla="*/ 60 h 310"/>
                <a:gd name="T68" fmla="*/ 364 w 514"/>
                <a:gd name="T69" fmla="*/ 53 h 310"/>
                <a:gd name="T70" fmla="*/ 394 w 514"/>
                <a:gd name="T71" fmla="*/ 46 h 310"/>
                <a:gd name="T72" fmla="*/ 417 w 514"/>
                <a:gd name="T73" fmla="*/ 36 h 310"/>
                <a:gd name="T74" fmla="*/ 434 w 514"/>
                <a:gd name="T75" fmla="*/ 23 h 310"/>
                <a:gd name="T76" fmla="*/ 444 w 514"/>
                <a:gd name="T77" fmla="*/ 13 h 310"/>
                <a:gd name="T78" fmla="*/ 450 w 514"/>
                <a:gd name="T79" fmla="*/ 0 h 310"/>
                <a:gd name="T80" fmla="*/ 514 w 514"/>
                <a:gd name="T81" fmla="*/ 2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14" h="310">
                  <a:moveTo>
                    <a:pt x="514" y="223"/>
                  </a:moveTo>
                  <a:lnTo>
                    <a:pt x="514" y="223"/>
                  </a:lnTo>
                  <a:lnTo>
                    <a:pt x="510" y="233"/>
                  </a:lnTo>
                  <a:lnTo>
                    <a:pt x="507" y="240"/>
                  </a:lnTo>
                  <a:lnTo>
                    <a:pt x="494" y="256"/>
                  </a:lnTo>
                  <a:lnTo>
                    <a:pt x="467" y="273"/>
                  </a:lnTo>
                  <a:lnTo>
                    <a:pt x="437" y="286"/>
                  </a:lnTo>
                  <a:lnTo>
                    <a:pt x="400" y="296"/>
                  </a:lnTo>
                  <a:lnTo>
                    <a:pt x="357" y="303"/>
                  </a:lnTo>
                  <a:lnTo>
                    <a:pt x="307" y="310"/>
                  </a:lnTo>
                  <a:lnTo>
                    <a:pt x="257" y="310"/>
                  </a:lnTo>
                  <a:lnTo>
                    <a:pt x="257" y="310"/>
                  </a:lnTo>
                  <a:lnTo>
                    <a:pt x="207" y="310"/>
                  </a:lnTo>
                  <a:lnTo>
                    <a:pt x="157" y="303"/>
                  </a:lnTo>
                  <a:lnTo>
                    <a:pt x="113" y="296"/>
                  </a:lnTo>
                  <a:lnTo>
                    <a:pt x="77" y="286"/>
                  </a:lnTo>
                  <a:lnTo>
                    <a:pt x="47" y="273"/>
                  </a:lnTo>
                  <a:lnTo>
                    <a:pt x="20" y="256"/>
                  </a:lnTo>
                  <a:lnTo>
                    <a:pt x="7" y="240"/>
                  </a:lnTo>
                  <a:lnTo>
                    <a:pt x="3" y="233"/>
                  </a:lnTo>
                  <a:lnTo>
                    <a:pt x="0" y="223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70" y="13"/>
                  </a:lnTo>
                  <a:lnTo>
                    <a:pt x="80" y="23"/>
                  </a:lnTo>
                  <a:lnTo>
                    <a:pt x="97" y="36"/>
                  </a:lnTo>
                  <a:lnTo>
                    <a:pt x="120" y="46"/>
                  </a:lnTo>
                  <a:lnTo>
                    <a:pt x="150" y="53"/>
                  </a:lnTo>
                  <a:lnTo>
                    <a:pt x="183" y="60"/>
                  </a:lnTo>
                  <a:lnTo>
                    <a:pt x="217" y="63"/>
                  </a:lnTo>
                  <a:lnTo>
                    <a:pt x="257" y="63"/>
                  </a:lnTo>
                  <a:lnTo>
                    <a:pt x="257" y="63"/>
                  </a:lnTo>
                  <a:lnTo>
                    <a:pt x="297" y="63"/>
                  </a:lnTo>
                  <a:lnTo>
                    <a:pt x="330" y="60"/>
                  </a:lnTo>
                  <a:lnTo>
                    <a:pt x="364" y="53"/>
                  </a:lnTo>
                  <a:lnTo>
                    <a:pt x="394" y="46"/>
                  </a:lnTo>
                  <a:lnTo>
                    <a:pt x="417" y="36"/>
                  </a:lnTo>
                  <a:lnTo>
                    <a:pt x="434" y="23"/>
                  </a:lnTo>
                  <a:lnTo>
                    <a:pt x="444" y="13"/>
                  </a:lnTo>
                  <a:lnTo>
                    <a:pt x="450" y="0"/>
                  </a:lnTo>
                  <a:lnTo>
                    <a:pt x="514" y="223"/>
                  </a:lnTo>
                  <a:close/>
                </a:path>
              </a:pathLst>
            </a:custGeom>
            <a:solidFill>
              <a:srgbClr val="FFFFFF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06"/>
            <p:cNvSpPr>
              <a:spLocks/>
            </p:cNvSpPr>
            <p:nvPr/>
          </p:nvSpPr>
          <p:spPr bwMode="auto">
            <a:xfrm>
              <a:off x="3852863" y="3286125"/>
              <a:ext cx="1795462" cy="117475"/>
            </a:xfrm>
            <a:custGeom>
              <a:avLst/>
              <a:gdLst>
                <a:gd name="T0" fmla="*/ 1131 w 1131"/>
                <a:gd name="T1" fmla="*/ 74 h 74"/>
                <a:gd name="T2" fmla="*/ 1131 w 1131"/>
                <a:gd name="T3" fmla="*/ 54 h 74"/>
                <a:gd name="T4" fmla="*/ 974 w 1131"/>
                <a:gd name="T5" fmla="*/ 54 h 74"/>
                <a:gd name="T6" fmla="*/ 974 w 1131"/>
                <a:gd name="T7" fmla="*/ 54 h 74"/>
                <a:gd name="T8" fmla="*/ 948 w 1131"/>
                <a:gd name="T9" fmla="*/ 51 h 74"/>
                <a:gd name="T10" fmla="*/ 914 w 1131"/>
                <a:gd name="T11" fmla="*/ 44 h 74"/>
                <a:gd name="T12" fmla="*/ 878 w 1131"/>
                <a:gd name="T13" fmla="*/ 30 h 74"/>
                <a:gd name="T14" fmla="*/ 837 w 1131"/>
                <a:gd name="T15" fmla="*/ 10 h 74"/>
                <a:gd name="T16" fmla="*/ 837 w 1131"/>
                <a:gd name="T17" fmla="*/ 10 h 74"/>
                <a:gd name="T18" fmla="*/ 811 w 1131"/>
                <a:gd name="T19" fmla="*/ 4 h 74"/>
                <a:gd name="T20" fmla="*/ 781 w 1131"/>
                <a:gd name="T21" fmla="*/ 0 h 74"/>
                <a:gd name="T22" fmla="*/ 347 w 1131"/>
                <a:gd name="T23" fmla="*/ 0 h 74"/>
                <a:gd name="T24" fmla="*/ 347 w 1131"/>
                <a:gd name="T25" fmla="*/ 0 h 74"/>
                <a:gd name="T26" fmla="*/ 321 w 1131"/>
                <a:gd name="T27" fmla="*/ 4 h 74"/>
                <a:gd name="T28" fmla="*/ 294 w 1131"/>
                <a:gd name="T29" fmla="*/ 10 h 74"/>
                <a:gd name="T30" fmla="*/ 294 w 1131"/>
                <a:gd name="T31" fmla="*/ 10 h 74"/>
                <a:gd name="T32" fmla="*/ 251 w 1131"/>
                <a:gd name="T33" fmla="*/ 30 h 74"/>
                <a:gd name="T34" fmla="*/ 214 w 1131"/>
                <a:gd name="T35" fmla="*/ 44 h 74"/>
                <a:gd name="T36" fmla="*/ 184 w 1131"/>
                <a:gd name="T37" fmla="*/ 51 h 74"/>
                <a:gd name="T38" fmla="*/ 157 w 1131"/>
                <a:gd name="T39" fmla="*/ 54 h 74"/>
                <a:gd name="T40" fmla="*/ 0 w 1131"/>
                <a:gd name="T41" fmla="*/ 54 h 74"/>
                <a:gd name="T42" fmla="*/ 0 w 1131"/>
                <a:gd name="T4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31" h="74">
                  <a:moveTo>
                    <a:pt x="1131" y="74"/>
                  </a:moveTo>
                  <a:lnTo>
                    <a:pt x="1131" y="54"/>
                  </a:lnTo>
                  <a:lnTo>
                    <a:pt x="974" y="54"/>
                  </a:lnTo>
                  <a:lnTo>
                    <a:pt x="974" y="54"/>
                  </a:lnTo>
                  <a:lnTo>
                    <a:pt x="948" y="51"/>
                  </a:lnTo>
                  <a:lnTo>
                    <a:pt x="914" y="44"/>
                  </a:lnTo>
                  <a:lnTo>
                    <a:pt x="878" y="30"/>
                  </a:lnTo>
                  <a:lnTo>
                    <a:pt x="837" y="10"/>
                  </a:lnTo>
                  <a:lnTo>
                    <a:pt x="837" y="10"/>
                  </a:lnTo>
                  <a:lnTo>
                    <a:pt x="811" y="4"/>
                  </a:lnTo>
                  <a:lnTo>
                    <a:pt x="781" y="0"/>
                  </a:lnTo>
                  <a:lnTo>
                    <a:pt x="347" y="0"/>
                  </a:lnTo>
                  <a:lnTo>
                    <a:pt x="347" y="0"/>
                  </a:lnTo>
                  <a:lnTo>
                    <a:pt x="321" y="4"/>
                  </a:lnTo>
                  <a:lnTo>
                    <a:pt x="294" y="10"/>
                  </a:lnTo>
                  <a:lnTo>
                    <a:pt x="294" y="10"/>
                  </a:lnTo>
                  <a:lnTo>
                    <a:pt x="251" y="30"/>
                  </a:lnTo>
                  <a:lnTo>
                    <a:pt x="214" y="44"/>
                  </a:lnTo>
                  <a:lnTo>
                    <a:pt x="184" y="51"/>
                  </a:lnTo>
                  <a:lnTo>
                    <a:pt x="157" y="54"/>
                  </a:lnTo>
                  <a:lnTo>
                    <a:pt x="0" y="54"/>
                  </a:lnTo>
                  <a:lnTo>
                    <a:pt x="0" y="74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07"/>
            <p:cNvSpPr>
              <a:spLocks/>
            </p:cNvSpPr>
            <p:nvPr/>
          </p:nvSpPr>
          <p:spPr bwMode="auto">
            <a:xfrm>
              <a:off x="4573588" y="3133725"/>
              <a:ext cx="360362" cy="269875"/>
            </a:xfrm>
            <a:custGeom>
              <a:avLst/>
              <a:gdLst>
                <a:gd name="T0" fmla="*/ 227 w 227"/>
                <a:gd name="T1" fmla="*/ 170 h 170"/>
                <a:gd name="T2" fmla="*/ 227 w 227"/>
                <a:gd name="T3" fmla="*/ 150 h 170"/>
                <a:gd name="T4" fmla="*/ 140 w 227"/>
                <a:gd name="T5" fmla="*/ 150 h 170"/>
                <a:gd name="T6" fmla="*/ 140 w 227"/>
                <a:gd name="T7" fmla="*/ 150 h 170"/>
                <a:gd name="T8" fmla="*/ 130 w 227"/>
                <a:gd name="T9" fmla="*/ 150 h 170"/>
                <a:gd name="T10" fmla="*/ 127 w 227"/>
                <a:gd name="T11" fmla="*/ 147 h 170"/>
                <a:gd name="T12" fmla="*/ 127 w 227"/>
                <a:gd name="T13" fmla="*/ 140 h 170"/>
                <a:gd name="T14" fmla="*/ 123 w 227"/>
                <a:gd name="T15" fmla="*/ 130 h 170"/>
                <a:gd name="T16" fmla="*/ 123 w 227"/>
                <a:gd name="T17" fmla="*/ 13 h 170"/>
                <a:gd name="T18" fmla="*/ 123 w 227"/>
                <a:gd name="T19" fmla="*/ 13 h 170"/>
                <a:gd name="T20" fmla="*/ 123 w 227"/>
                <a:gd name="T21" fmla="*/ 3 h 170"/>
                <a:gd name="T22" fmla="*/ 120 w 227"/>
                <a:gd name="T23" fmla="*/ 0 h 170"/>
                <a:gd name="T24" fmla="*/ 113 w 227"/>
                <a:gd name="T25" fmla="*/ 0 h 170"/>
                <a:gd name="T26" fmla="*/ 113 w 227"/>
                <a:gd name="T27" fmla="*/ 0 h 170"/>
                <a:gd name="T28" fmla="*/ 113 w 227"/>
                <a:gd name="T29" fmla="*/ 0 h 170"/>
                <a:gd name="T30" fmla="*/ 107 w 227"/>
                <a:gd name="T31" fmla="*/ 0 h 170"/>
                <a:gd name="T32" fmla="*/ 103 w 227"/>
                <a:gd name="T33" fmla="*/ 3 h 170"/>
                <a:gd name="T34" fmla="*/ 100 w 227"/>
                <a:gd name="T35" fmla="*/ 13 h 170"/>
                <a:gd name="T36" fmla="*/ 100 w 227"/>
                <a:gd name="T37" fmla="*/ 130 h 170"/>
                <a:gd name="T38" fmla="*/ 100 w 227"/>
                <a:gd name="T39" fmla="*/ 130 h 170"/>
                <a:gd name="T40" fmla="*/ 100 w 227"/>
                <a:gd name="T41" fmla="*/ 140 h 170"/>
                <a:gd name="T42" fmla="*/ 100 w 227"/>
                <a:gd name="T43" fmla="*/ 147 h 170"/>
                <a:gd name="T44" fmla="*/ 93 w 227"/>
                <a:gd name="T45" fmla="*/ 150 h 170"/>
                <a:gd name="T46" fmla="*/ 87 w 227"/>
                <a:gd name="T47" fmla="*/ 150 h 170"/>
                <a:gd name="T48" fmla="*/ 0 w 227"/>
                <a:gd name="T49" fmla="*/ 150 h 170"/>
                <a:gd name="T50" fmla="*/ 0 w 227"/>
                <a:gd name="T51" fmla="*/ 170 h 170"/>
                <a:gd name="T52" fmla="*/ 227 w 227"/>
                <a:gd name="T53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7" h="170">
                  <a:moveTo>
                    <a:pt x="227" y="170"/>
                  </a:moveTo>
                  <a:lnTo>
                    <a:pt x="227" y="150"/>
                  </a:lnTo>
                  <a:lnTo>
                    <a:pt x="140" y="150"/>
                  </a:lnTo>
                  <a:lnTo>
                    <a:pt x="140" y="150"/>
                  </a:lnTo>
                  <a:lnTo>
                    <a:pt x="130" y="150"/>
                  </a:lnTo>
                  <a:lnTo>
                    <a:pt x="127" y="147"/>
                  </a:lnTo>
                  <a:lnTo>
                    <a:pt x="127" y="140"/>
                  </a:lnTo>
                  <a:lnTo>
                    <a:pt x="123" y="130"/>
                  </a:lnTo>
                  <a:lnTo>
                    <a:pt x="123" y="13"/>
                  </a:lnTo>
                  <a:lnTo>
                    <a:pt x="123" y="13"/>
                  </a:lnTo>
                  <a:lnTo>
                    <a:pt x="123" y="3"/>
                  </a:lnTo>
                  <a:lnTo>
                    <a:pt x="120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07" y="0"/>
                  </a:lnTo>
                  <a:lnTo>
                    <a:pt x="103" y="3"/>
                  </a:lnTo>
                  <a:lnTo>
                    <a:pt x="100" y="13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40"/>
                  </a:lnTo>
                  <a:lnTo>
                    <a:pt x="100" y="147"/>
                  </a:lnTo>
                  <a:lnTo>
                    <a:pt x="93" y="150"/>
                  </a:lnTo>
                  <a:lnTo>
                    <a:pt x="87" y="150"/>
                  </a:lnTo>
                  <a:lnTo>
                    <a:pt x="0" y="150"/>
                  </a:lnTo>
                  <a:lnTo>
                    <a:pt x="0" y="170"/>
                  </a:lnTo>
                  <a:lnTo>
                    <a:pt x="227" y="17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08"/>
            <p:cNvSpPr>
              <a:spLocks/>
            </p:cNvSpPr>
            <p:nvPr/>
          </p:nvSpPr>
          <p:spPr bwMode="auto">
            <a:xfrm>
              <a:off x="4573588" y="3133725"/>
              <a:ext cx="360362" cy="269875"/>
            </a:xfrm>
            <a:custGeom>
              <a:avLst/>
              <a:gdLst>
                <a:gd name="T0" fmla="*/ 227 w 227"/>
                <a:gd name="T1" fmla="*/ 170 h 170"/>
                <a:gd name="T2" fmla="*/ 227 w 227"/>
                <a:gd name="T3" fmla="*/ 150 h 170"/>
                <a:gd name="T4" fmla="*/ 140 w 227"/>
                <a:gd name="T5" fmla="*/ 150 h 170"/>
                <a:gd name="T6" fmla="*/ 140 w 227"/>
                <a:gd name="T7" fmla="*/ 150 h 170"/>
                <a:gd name="T8" fmla="*/ 130 w 227"/>
                <a:gd name="T9" fmla="*/ 150 h 170"/>
                <a:gd name="T10" fmla="*/ 127 w 227"/>
                <a:gd name="T11" fmla="*/ 147 h 170"/>
                <a:gd name="T12" fmla="*/ 127 w 227"/>
                <a:gd name="T13" fmla="*/ 140 h 170"/>
                <a:gd name="T14" fmla="*/ 123 w 227"/>
                <a:gd name="T15" fmla="*/ 130 h 170"/>
                <a:gd name="T16" fmla="*/ 123 w 227"/>
                <a:gd name="T17" fmla="*/ 13 h 170"/>
                <a:gd name="T18" fmla="*/ 123 w 227"/>
                <a:gd name="T19" fmla="*/ 13 h 170"/>
                <a:gd name="T20" fmla="*/ 123 w 227"/>
                <a:gd name="T21" fmla="*/ 3 h 170"/>
                <a:gd name="T22" fmla="*/ 120 w 227"/>
                <a:gd name="T23" fmla="*/ 0 h 170"/>
                <a:gd name="T24" fmla="*/ 113 w 227"/>
                <a:gd name="T25" fmla="*/ 0 h 170"/>
                <a:gd name="T26" fmla="*/ 113 w 227"/>
                <a:gd name="T27" fmla="*/ 0 h 170"/>
                <a:gd name="T28" fmla="*/ 113 w 227"/>
                <a:gd name="T29" fmla="*/ 0 h 170"/>
                <a:gd name="T30" fmla="*/ 107 w 227"/>
                <a:gd name="T31" fmla="*/ 0 h 170"/>
                <a:gd name="T32" fmla="*/ 103 w 227"/>
                <a:gd name="T33" fmla="*/ 3 h 170"/>
                <a:gd name="T34" fmla="*/ 100 w 227"/>
                <a:gd name="T35" fmla="*/ 13 h 170"/>
                <a:gd name="T36" fmla="*/ 100 w 227"/>
                <a:gd name="T37" fmla="*/ 130 h 170"/>
                <a:gd name="T38" fmla="*/ 100 w 227"/>
                <a:gd name="T39" fmla="*/ 130 h 170"/>
                <a:gd name="T40" fmla="*/ 100 w 227"/>
                <a:gd name="T41" fmla="*/ 140 h 170"/>
                <a:gd name="T42" fmla="*/ 100 w 227"/>
                <a:gd name="T43" fmla="*/ 147 h 170"/>
                <a:gd name="T44" fmla="*/ 93 w 227"/>
                <a:gd name="T45" fmla="*/ 150 h 170"/>
                <a:gd name="T46" fmla="*/ 87 w 227"/>
                <a:gd name="T47" fmla="*/ 150 h 170"/>
                <a:gd name="T48" fmla="*/ 0 w 227"/>
                <a:gd name="T49" fmla="*/ 150 h 170"/>
                <a:gd name="T50" fmla="*/ 0 w 227"/>
                <a:gd name="T51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7" h="170">
                  <a:moveTo>
                    <a:pt x="227" y="170"/>
                  </a:moveTo>
                  <a:lnTo>
                    <a:pt x="227" y="150"/>
                  </a:lnTo>
                  <a:lnTo>
                    <a:pt x="140" y="150"/>
                  </a:lnTo>
                  <a:lnTo>
                    <a:pt x="140" y="150"/>
                  </a:lnTo>
                  <a:lnTo>
                    <a:pt x="130" y="150"/>
                  </a:lnTo>
                  <a:lnTo>
                    <a:pt x="127" y="147"/>
                  </a:lnTo>
                  <a:lnTo>
                    <a:pt x="127" y="140"/>
                  </a:lnTo>
                  <a:lnTo>
                    <a:pt x="123" y="130"/>
                  </a:lnTo>
                  <a:lnTo>
                    <a:pt x="123" y="13"/>
                  </a:lnTo>
                  <a:lnTo>
                    <a:pt x="123" y="13"/>
                  </a:lnTo>
                  <a:lnTo>
                    <a:pt x="123" y="3"/>
                  </a:lnTo>
                  <a:lnTo>
                    <a:pt x="120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07" y="0"/>
                  </a:lnTo>
                  <a:lnTo>
                    <a:pt x="103" y="3"/>
                  </a:lnTo>
                  <a:lnTo>
                    <a:pt x="100" y="13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40"/>
                  </a:lnTo>
                  <a:lnTo>
                    <a:pt x="100" y="147"/>
                  </a:lnTo>
                  <a:lnTo>
                    <a:pt x="93" y="150"/>
                  </a:lnTo>
                  <a:lnTo>
                    <a:pt x="87" y="150"/>
                  </a:lnTo>
                  <a:lnTo>
                    <a:pt x="0" y="150"/>
                  </a:lnTo>
                  <a:lnTo>
                    <a:pt x="0" y="170"/>
                  </a:lnTo>
                </a:path>
              </a:pathLst>
            </a:cu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Rectangle 109"/>
            <p:cNvSpPr>
              <a:spLocks noChangeArrowheads="1"/>
            </p:cNvSpPr>
            <p:nvPr/>
          </p:nvSpPr>
          <p:spPr bwMode="auto">
            <a:xfrm>
              <a:off x="4483100" y="3408363"/>
              <a:ext cx="530225" cy="17462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110"/>
            <p:cNvSpPr>
              <a:spLocks noChangeShapeType="1"/>
            </p:cNvSpPr>
            <p:nvPr/>
          </p:nvSpPr>
          <p:spPr bwMode="auto">
            <a:xfrm flipH="1">
              <a:off x="4752975" y="2927350"/>
              <a:ext cx="688975" cy="50800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11"/>
            <p:cNvSpPr>
              <a:spLocks/>
            </p:cNvSpPr>
            <p:nvPr/>
          </p:nvSpPr>
          <p:spPr bwMode="auto">
            <a:xfrm>
              <a:off x="4689475" y="3403600"/>
              <a:ext cx="90488" cy="79375"/>
            </a:xfrm>
            <a:custGeom>
              <a:avLst/>
              <a:gdLst>
                <a:gd name="T0" fmla="*/ 44 w 57"/>
                <a:gd name="T1" fmla="*/ 17 h 50"/>
                <a:gd name="T2" fmla="*/ 44 w 57"/>
                <a:gd name="T3" fmla="*/ 17 h 50"/>
                <a:gd name="T4" fmla="*/ 50 w 57"/>
                <a:gd name="T5" fmla="*/ 27 h 50"/>
                <a:gd name="T6" fmla="*/ 57 w 57"/>
                <a:gd name="T7" fmla="*/ 30 h 50"/>
                <a:gd name="T8" fmla="*/ 57 w 57"/>
                <a:gd name="T9" fmla="*/ 30 h 50"/>
                <a:gd name="T10" fmla="*/ 30 w 57"/>
                <a:gd name="T11" fmla="*/ 37 h 50"/>
                <a:gd name="T12" fmla="*/ 0 w 57"/>
                <a:gd name="T13" fmla="*/ 50 h 50"/>
                <a:gd name="T14" fmla="*/ 0 w 57"/>
                <a:gd name="T15" fmla="*/ 50 h 50"/>
                <a:gd name="T16" fmla="*/ 20 w 57"/>
                <a:gd name="T17" fmla="*/ 27 h 50"/>
                <a:gd name="T18" fmla="*/ 37 w 57"/>
                <a:gd name="T19" fmla="*/ 0 h 50"/>
                <a:gd name="T20" fmla="*/ 37 w 57"/>
                <a:gd name="T21" fmla="*/ 0 h 50"/>
                <a:gd name="T22" fmla="*/ 40 w 57"/>
                <a:gd name="T23" fmla="*/ 13 h 50"/>
                <a:gd name="T24" fmla="*/ 44 w 57"/>
                <a:gd name="T25" fmla="*/ 17 h 50"/>
                <a:gd name="T26" fmla="*/ 44 w 57"/>
                <a:gd name="T27" fmla="*/ 1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50">
                  <a:moveTo>
                    <a:pt x="44" y="17"/>
                  </a:moveTo>
                  <a:lnTo>
                    <a:pt x="44" y="17"/>
                  </a:lnTo>
                  <a:lnTo>
                    <a:pt x="50" y="27"/>
                  </a:lnTo>
                  <a:lnTo>
                    <a:pt x="57" y="30"/>
                  </a:lnTo>
                  <a:lnTo>
                    <a:pt x="57" y="30"/>
                  </a:lnTo>
                  <a:lnTo>
                    <a:pt x="30" y="37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0" y="27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0" y="13"/>
                  </a:lnTo>
                  <a:lnTo>
                    <a:pt x="44" y="17"/>
                  </a:lnTo>
                  <a:lnTo>
                    <a:pt x="44" y="17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04" name="Rectangle 4"/>
          <p:cNvSpPr>
            <a:spLocks noChangeArrowheads="1"/>
          </p:cNvSpPr>
          <p:nvPr/>
        </p:nvSpPr>
        <p:spPr bwMode="auto">
          <a:xfrm>
            <a:off x="468313" y="6858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802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5" grpId="0" build="p" autoUpdateAnimBg="0"/>
      <p:bldP spid="30726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Fig5-12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533400"/>
            <a:ext cx="6873875" cy="622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0"/>
            <a:ext cx="5334000" cy="9906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Esnek yüzey elektrotları</a:t>
            </a:r>
            <a:endParaRPr lang="en-US" sz="3600" dirty="0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09600" y="3017838"/>
            <a:ext cx="28352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Carbon-filled silicon rubber electrode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5775325" y="3546475"/>
            <a:ext cx="3368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Flexible thin-film neonatal electrode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6553200" y="4953000"/>
            <a:ext cx="22256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Cross-sectional view of thin-film electrode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5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31749" grpId="0" build="p" autoUpdateAnimBg="0"/>
      <p:bldP spid="31750" grpId="0" build="p" autoUpdateAnimBg="0"/>
      <p:bldP spid="3175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3554288" cy="6120680"/>
          </a:xfrm>
        </p:spPr>
        <p:txBody>
          <a:bodyPr>
            <a:noAutofit/>
          </a:bodyPr>
          <a:lstStyle/>
          <a:p>
            <a:r>
              <a:rPr lang="en-US" sz="2200" b="1" dirty="0">
                <a:ea typeface="MS Mincho" pitchFamily="49" charset="-128"/>
              </a:rPr>
              <a:t>Figure 5.13</a:t>
            </a:r>
            <a:r>
              <a:rPr lang="en-US" sz="2200" dirty="0">
                <a:ea typeface="MS Mincho" pitchFamily="49" charset="-128"/>
              </a:rPr>
              <a:t>  Needle and wire electrodes for percutaneous measurement of </a:t>
            </a:r>
            <a:r>
              <a:rPr lang="en-US" sz="2200" dirty="0" err="1">
                <a:ea typeface="MS Mincho" pitchFamily="49" charset="-128"/>
              </a:rPr>
              <a:t>biopotentials</a:t>
            </a:r>
            <a:r>
              <a:rPr lang="en-US" sz="2200" dirty="0">
                <a:ea typeface="MS Mincho" pitchFamily="49" charset="-128"/>
              </a:rPr>
              <a:t> (a) Insulated needle electrode. (b) Coaxial needle electrode. (c) Bipolar coaxial electrode. (d) Fine-wire electrode connected to hypodermic needle, before being inserted. (e) Cross-sectional view of skin and muscle, showing coiled fine-wire electrode in place. </a:t>
            </a:r>
            <a:endParaRPr lang="en-US" sz="2200" dirty="0">
              <a:cs typeface="Courier New" pitchFamily="49" charset="0"/>
            </a:endParaRPr>
          </a:p>
        </p:txBody>
      </p:sp>
      <p:pic>
        <p:nvPicPr>
          <p:cNvPr id="189444" name="Picture 4" descr="Fig5-13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914400"/>
            <a:ext cx="5016500" cy="519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04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8" name="Picture 4" descr="Fig5-14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41" y="476672"/>
            <a:ext cx="6435725" cy="358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4797152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5.14 Electrodes for detecting fetal electrocardiogram during labor, by means </a:t>
            </a:r>
            <a:r>
              <a:rPr lang="en-US" b="1" dirty="0" smtClean="0">
                <a:ea typeface="MS Mincho" pitchFamily="49" charset="-128"/>
              </a:rPr>
              <a:t>of </a:t>
            </a:r>
            <a:r>
              <a:rPr lang="en-US" b="1" dirty="0" err="1">
                <a:ea typeface="MS Mincho" pitchFamily="49" charset="-128"/>
              </a:rPr>
              <a:t>intracutaneous</a:t>
            </a:r>
            <a:r>
              <a:rPr lang="en-US" b="1" dirty="0">
                <a:ea typeface="MS Mincho" pitchFamily="49" charset="-128"/>
              </a:rPr>
              <a:t> needles</a:t>
            </a:r>
            <a:r>
              <a:rPr lang="en-US" dirty="0">
                <a:ea typeface="MS Mincho" pitchFamily="49" charset="-128"/>
              </a:rPr>
              <a:t> (a) Suction electrode. (b) Cross-sectional view of suction electrode in place, showing penetration of probe through epidermis. (c) Helical electrode, which is attached to fetal skin by corkscrew type action.</a:t>
            </a:r>
            <a:endParaRPr lang="en-US" dirty="0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015524" y="3429000"/>
            <a:ext cx="469086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cs typeface="Courier New" pitchFamily="49" charset="0"/>
              </a:rPr>
              <a:t>FECG Electrodes</a:t>
            </a:r>
            <a:endParaRPr lang="en-US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75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cs typeface="Courier New" pitchFamily="49" charset="0"/>
              </a:rPr>
              <a:t>Implantable Electrodes</a:t>
            </a:r>
            <a:endParaRPr lang="en-US" dirty="0">
              <a:cs typeface="Courier New" pitchFamily="49" charset="0"/>
            </a:endParaRPr>
          </a:p>
        </p:txBody>
      </p:sp>
      <p:pic>
        <p:nvPicPr>
          <p:cNvPr id="191492" name="Picture 4" descr="Fig5-15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61595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2" y="5291395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5.15 Implantable electrodes for detecting </a:t>
            </a:r>
            <a:r>
              <a:rPr lang="en-US" b="1" dirty="0" err="1">
                <a:ea typeface="MS Mincho" pitchFamily="49" charset="-128"/>
              </a:rPr>
              <a:t>biopotentials</a:t>
            </a:r>
            <a:r>
              <a:rPr lang="en-US" dirty="0">
                <a:ea typeface="MS Mincho" pitchFamily="49" charset="-128"/>
              </a:rPr>
              <a:t>  (a) Wire-loop electrode. (b) Silver-sphere cortical-surface potential electrode. (c) </a:t>
            </a:r>
            <a:r>
              <a:rPr lang="en-US" dirty="0" err="1">
                <a:ea typeface="MS Mincho" pitchFamily="49" charset="-128"/>
              </a:rPr>
              <a:t>Multielement</a:t>
            </a:r>
            <a:r>
              <a:rPr lang="en-US" dirty="0">
                <a:ea typeface="MS Mincho" pitchFamily="49" charset="-128"/>
              </a:rPr>
              <a:t> depth electrode.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69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789" name="Group 277"/>
          <p:cNvGrpSpPr>
            <a:grpSpLocks/>
          </p:cNvGrpSpPr>
          <p:nvPr/>
        </p:nvGrpSpPr>
        <p:grpSpPr bwMode="auto">
          <a:xfrm>
            <a:off x="5791200" y="3763963"/>
            <a:ext cx="2436813" cy="1955800"/>
            <a:chOff x="3612" y="2355"/>
            <a:chExt cx="1535" cy="1232"/>
          </a:xfrm>
        </p:grpSpPr>
        <p:sp>
          <p:nvSpPr>
            <p:cNvPr id="192517" name="Freeform 5"/>
            <p:cNvSpPr>
              <a:spLocks noChangeAspect="1"/>
            </p:cNvSpPr>
            <p:nvPr/>
          </p:nvSpPr>
          <p:spPr bwMode="auto">
            <a:xfrm>
              <a:off x="3613" y="2355"/>
              <a:ext cx="1534" cy="1178"/>
            </a:xfrm>
            <a:custGeom>
              <a:avLst/>
              <a:gdLst>
                <a:gd name="T0" fmla="*/ 1328 w 1328"/>
                <a:gd name="T1" fmla="*/ 470 h 1020"/>
                <a:gd name="T2" fmla="*/ 444 w 1328"/>
                <a:gd name="T3" fmla="*/ 1020 h 1020"/>
                <a:gd name="T4" fmla="*/ 0 w 1328"/>
                <a:gd name="T5" fmla="*/ 520 h 1020"/>
                <a:gd name="T6" fmla="*/ 882 w 1328"/>
                <a:gd name="T7" fmla="*/ 0 h 1020"/>
                <a:gd name="T8" fmla="*/ 1328 w 1328"/>
                <a:gd name="T9" fmla="*/ 47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8" h="1020">
                  <a:moveTo>
                    <a:pt x="1328" y="470"/>
                  </a:moveTo>
                  <a:lnTo>
                    <a:pt x="444" y="1020"/>
                  </a:lnTo>
                  <a:lnTo>
                    <a:pt x="0" y="520"/>
                  </a:lnTo>
                  <a:lnTo>
                    <a:pt x="882" y="0"/>
                  </a:lnTo>
                  <a:lnTo>
                    <a:pt x="1328" y="470"/>
                  </a:lnTo>
                  <a:close/>
                </a:path>
              </a:pathLst>
            </a:custGeom>
            <a:solidFill>
              <a:srgbClr val="D9D9D9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2731" name="Freeform 219"/>
            <p:cNvSpPr>
              <a:spLocks noChangeAspect="1"/>
            </p:cNvSpPr>
            <p:nvPr/>
          </p:nvSpPr>
          <p:spPr bwMode="auto">
            <a:xfrm>
              <a:off x="3612" y="2949"/>
              <a:ext cx="513" cy="638"/>
            </a:xfrm>
            <a:custGeom>
              <a:avLst/>
              <a:gdLst>
                <a:gd name="T0" fmla="*/ 444 w 444"/>
                <a:gd name="T1" fmla="*/ 500 h 552"/>
                <a:gd name="T2" fmla="*/ 444 w 444"/>
                <a:gd name="T3" fmla="*/ 552 h 552"/>
                <a:gd name="T4" fmla="*/ 0 w 444"/>
                <a:gd name="T5" fmla="*/ 52 h 552"/>
                <a:gd name="T6" fmla="*/ 0 w 444"/>
                <a:gd name="T7" fmla="*/ 0 h 552"/>
                <a:gd name="T8" fmla="*/ 444 w 444"/>
                <a:gd name="T9" fmla="*/ 500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552">
                  <a:moveTo>
                    <a:pt x="444" y="500"/>
                  </a:moveTo>
                  <a:lnTo>
                    <a:pt x="444" y="552"/>
                  </a:lnTo>
                  <a:lnTo>
                    <a:pt x="0" y="52"/>
                  </a:lnTo>
                  <a:lnTo>
                    <a:pt x="0" y="0"/>
                  </a:lnTo>
                  <a:lnTo>
                    <a:pt x="444" y="500"/>
                  </a:lnTo>
                  <a:close/>
                </a:path>
              </a:pathLst>
            </a:custGeom>
            <a:solidFill>
              <a:srgbClr val="D9D9D9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2732" name="Freeform 220"/>
            <p:cNvSpPr>
              <a:spLocks noChangeAspect="1"/>
            </p:cNvSpPr>
            <p:nvPr/>
          </p:nvSpPr>
          <p:spPr bwMode="auto">
            <a:xfrm>
              <a:off x="4125" y="2892"/>
              <a:ext cx="1021" cy="695"/>
            </a:xfrm>
            <a:custGeom>
              <a:avLst/>
              <a:gdLst>
                <a:gd name="T0" fmla="*/ 884 w 884"/>
                <a:gd name="T1" fmla="*/ 52 h 602"/>
                <a:gd name="T2" fmla="*/ 884 w 884"/>
                <a:gd name="T3" fmla="*/ 0 h 602"/>
                <a:gd name="T4" fmla="*/ 0 w 884"/>
                <a:gd name="T5" fmla="*/ 550 h 602"/>
                <a:gd name="T6" fmla="*/ 0 w 884"/>
                <a:gd name="T7" fmla="*/ 602 h 602"/>
                <a:gd name="T8" fmla="*/ 884 w 884"/>
                <a:gd name="T9" fmla="*/ 5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4" h="602">
                  <a:moveTo>
                    <a:pt x="884" y="52"/>
                  </a:moveTo>
                  <a:lnTo>
                    <a:pt x="884" y="0"/>
                  </a:lnTo>
                  <a:lnTo>
                    <a:pt x="0" y="550"/>
                  </a:lnTo>
                  <a:lnTo>
                    <a:pt x="0" y="602"/>
                  </a:lnTo>
                  <a:lnTo>
                    <a:pt x="884" y="52"/>
                  </a:lnTo>
                  <a:close/>
                </a:path>
              </a:pathLst>
            </a:custGeom>
            <a:solidFill>
              <a:srgbClr val="D9D9D9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50" y="53756"/>
            <a:ext cx="4800600" cy="1981200"/>
          </a:xfrm>
        </p:spPr>
        <p:txBody>
          <a:bodyPr>
            <a:normAutofit/>
          </a:bodyPr>
          <a:lstStyle/>
          <a:p>
            <a:r>
              <a:rPr lang="tr-TR" dirty="0" smtClean="0">
                <a:cs typeface="Courier New" pitchFamily="49" charset="0"/>
              </a:rPr>
              <a:t>Microarray electordes</a:t>
            </a:r>
            <a:endParaRPr lang="en-US" dirty="0">
              <a:cs typeface="Courier New" pitchFamily="49" charset="0"/>
            </a:endParaRPr>
          </a:p>
        </p:txBody>
      </p:sp>
      <p:sp>
        <p:nvSpPr>
          <p:cNvPr id="192518" name="Freeform 6"/>
          <p:cNvSpPr>
            <a:spLocks noChangeAspect="1"/>
          </p:cNvSpPr>
          <p:nvPr/>
        </p:nvSpPr>
        <p:spPr bwMode="auto">
          <a:xfrm>
            <a:off x="7300913" y="3381375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19" name="Freeform 7"/>
          <p:cNvSpPr>
            <a:spLocks noChangeAspect="1"/>
          </p:cNvSpPr>
          <p:nvPr/>
        </p:nvSpPr>
        <p:spPr bwMode="auto">
          <a:xfrm>
            <a:off x="7373938" y="3386138"/>
            <a:ext cx="7937" cy="655637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0" name="Line 8"/>
          <p:cNvSpPr>
            <a:spLocks noChangeAspect="1" noChangeShapeType="1"/>
          </p:cNvSpPr>
          <p:nvPr/>
        </p:nvSpPr>
        <p:spPr bwMode="auto">
          <a:xfrm flipH="1" flipV="1">
            <a:off x="7373938" y="3386138"/>
            <a:ext cx="7937" cy="6556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1" name="Freeform 9"/>
          <p:cNvSpPr>
            <a:spLocks noChangeAspect="1"/>
          </p:cNvSpPr>
          <p:nvPr/>
        </p:nvSpPr>
        <p:spPr bwMode="auto">
          <a:xfrm>
            <a:off x="7446963" y="3551238"/>
            <a:ext cx="169862" cy="658812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2" name="Freeform 10"/>
          <p:cNvSpPr>
            <a:spLocks noChangeAspect="1"/>
          </p:cNvSpPr>
          <p:nvPr/>
        </p:nvSpPr>
        <p:spPr bwMode="auto">
          <a:xfrm>
            <a:off x="7521575" y="3554413"/>
            <a:ext cx="6350" cy="655637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3" name="Line 11"/>
          <p:cNvSpPr>
            <a:spLocks noChangeAspect="1" noChangeShapeType="1"/>
          </p:cNvSpPr>
          <p:nvPr/>
        </p:nvSpPr>
        <p:spPr bwMode="auto">
          <a:xfrm flipH="1" flipV="1">
            <a:off x="7521575" y="3554413"/>
            <a:ext cx="6350" cy="6556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4" name="Freeform 12"/>
          <p:cNvSpPr>
            <a:spLocks noChangeAspect="1"/>
          </p:cNvSpPr>
          <p:nvPr/>
        </p:nvSpPr>
        <p:spPr bwMode="auto">
          <a:xfrm>
            <a:off x="7594600" y="3719513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5" name="Freeform 13"/>
          <p:cNvSpPr>
            <a:spLocks noChangeAspect="1"/>
          </p:cNvSpPr>
          <p:nvPr/>
        </p:nvSpPr>
        <p:spPr bwMode="auto">
          <a:xfrm>
            <a:off x="7667625" y="3722688"/>
            <a:ext cx="7938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6" name="Line 14"/>
          <p:cNvSpPr>
            <a:spLocks noChangeAspect="1" noChangeShapeType="1"/>
          </p:cNvSpPr>
          <p:nvPr/>
        </p:nvSpPr>
        <p:spPr bwMode="auto">
          <a:xfrm flipH="1" flipV="1">
            <a:off x="7667625" y="3722688"/>
            <a:ext cx="7938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7" name="Freeform 15"/>
          <p:cNvSpPr>
            <a:spLocks noChangeAspect="1"/>
          </p:cNvSpPr>
          <p:nvPr/>
        </p:nvSpPr>
        <p:spPr bwMode="auto">
          <a:xfrm>
            <a:off x="7740650" y="3887788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8" name="Freeform 16"/>
          <p:cNvSpPr>
            <a:spLocks noChangeAspect="1"/>
          </p:cNvSpPr>
          <p:nvPr/>
        </p:nvSpPr>
        <p:spPr bwMode="auto">
          <a:xfrm>
            <a:off x="7813675" y="3890963"/>
            <a:ext cx="7938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29" name="Line 17"/>
          <p:cNvSpPr>
            <a:spLocks noChangeAspect="1" noChangeShapeType="1"/>
          </p:cNvSpPr>
          <p:nvPr/>
        </p:nvSpPr>
        <p:spPr bwMode="auto">
          <a:xfrm flipH="1" flipV="1">
            <a:off x="7813675" y="3890963"/>
            <a:ext cx="7938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0" name="Freeform 18"/>
          <p:cNvSpPr>
            <a:spLocks noChangeAspect="1"/>
          </p:cNvSpPr>
          <p:nvPr/>
        </p:nvSpPr>
        <p:spPr bwMode="auto">
          <a:xfrm>
            <a:off x="7888288" y="4056063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1" name="Freeform 19"/>
          <p:cNvSpPr>
            <a:spLocks noChangeAspect="1"/>
          </p:cNvSpPr>
          <p:nvPr/>
        </p:nvSpPr>
        <p:spPr bwMode="auto">
          <a:xfrm>
            <a:off x="7961313" y="4060825"/>
            <a:ext cx="6350" cy="655638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2" name="Line 20"/>
          <p:cNvSpPr>
            <a:spLocks noChangeAspect="1" noChangeShapeType="1"/>
          </p:cNvSpPr>
          <p:nvPr/>
        </p:nvSpPr>
        <p:spPr bwMode="auto">
          <a:xfrm flipH="1" flipV="1">
            <a:off x="7961313" y="4060825"/>
            <a:ext cx="6350" cy="6556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3" name="Freeform 21"/>
          <p:cNvSpPr>
            <a:spLocks noChangeAspect="1"/>
          </p:cNvSpPr>
          <p:nvPr/>
        </p:nvSpPr>
        <p:spPr bwMode="auto">
          <a:xfrm>
            <a:off x="6962775" y="3587750"/>
            <a:ext cx="169863" cy="658813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4" name="Freeform 22"/>
          <p:cNvSpPr>
            <a:spLocks noChangeAspect="1"/>
          </p:cNvSpPr>
          <p:nvPr/>
        </p:nvSpPr>
        <p:spPr bwMode="auto">
          <a:xfrm>
            <a:off x="7037388" y="3590925"/>
            <a:ext cx="6350" cy="655638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5" name="Line 23"/>
          <p:cNvSpPr>
            <a:spLocks noChangeAspect="1" noChangeShapeType="1"/>
          </p:cNvSpPr>
          <p:nvPr/>
        </p:nvSpPr>
        <p:spPr bwMode="auto">
          <a:xfrm flipH="1" flipV="1">
            <a:off x="7037388" y="3590925"/>
            <a:ext cx="6350" cy="6556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6" name="Freeform 24"/>
          <p:cNvSpPr>
            <a:spLocks noChangeAspect="1"/>
          </p:cNvSpPr>
          <p:nvPr/>
        </p:nvSpPr>
        <p:spPr bwMode="auto">
          <a:xfrm>
            <a:off x="7110413" y="3756025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7" name="Freeform 25"/>
          <p:cNvSpPr>
            <a:spLocks noChangeAspect="1"/>
          </p:cNvSpPr>
          <p:nvPr/>
        </p:nvSpPr>
        <p:spPr bwMode="auto">
          <a:xfrm>
            <a:off x="7183438" y="3759200"/>
            <a:ext cx="7937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8" name="Line 26"/>
          <p:cNvSpPr>
            <a:spLocks noChangeAspect="1" noChangeShapeType="1"/>
          </p:cNvSpPr>
          <p:nvPr/>
        </p:nvSpPr>
        <p:spPr bwMode="auto">
          <a:xfrm flipH="1" flipV="1">
            <a:off x="7183438" y="3759200"/>
            <a:ext cx="7937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39" name="Freeform 27"/>
          <p:cNvSpPr>
            <a:spLocks noChangeAspect="1"/>
          </p:cNvSpPr>
          <p:nvPr/>
        </p:nvSpPr>
        <p:spPr bwMode="auto">
          <a:xfrm>
            <a:off x="7256463" y="3924300"/>
            <a:ext cx="169862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0" name="Freeform 28"/>
          <p:cNvSpPr>
            <a:spLocks noChangeAspect="1"/>
          </p:cNvSpPr>
          <p:nvPr/>
        </p:nvSpPr>
        <p:spPr bwMode="auto">
          <a:xfrm>
            <a:off x="7329488" y="3929063"/>
            <a:ext cx="7937" cy="655637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1" name="Line 29"/>
          <p:cNvSpPr>
            <a:spLocks noChangeAspect="1" noChangeShapeType="1"/>
          </p:cNvSpPr>
          <p:nvPr/>
        </p:nvSpPr>
        <p:spPr bwMode="auto">
          <a:xfrm flipH="1" flipV="1">
            <a:off x="7329488" y="3929063"/>
            <a:ext cx="7937" cy="6556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2" name="Freeform 30"/>
          <p:cNvSpPr>
            <a:spLocks noChangeAspect="1"/>
          </p:cNvSpPr>
          <p:nvPr/>
        </p:nvSpPr>
        <p:spPr bwMode="auto">
          <a:xfrm>
            <a:off x="7404100" y="4092575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3" name="Freeform 31"/>
          <p:cNvSpPr>
            <a:spLocks noChangeAspect="1"/>
          </p:cNvSpPr>
          <p:nvPr/>
        </p:nvSpPr>
        <p:spPr bwMode="auto">
          <a:xfrm>
            <a:off x="7477125" y="4097338"/>
            <a:ext cx="6350" cy="655637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4" name="Line 32"/>
          <p:cNvSpPr>
            <a:spLocks noChangeAspect="1" noChangeShapeType="1"/>
          </p:cNvSpPr>
          <p:nvPr/>
        </p:nvSpPr>
        <p:spPr bwMode="auto">
          <a:xfrm flipH="1" flipV="1">
            <a:off x="7477125" y="4097338"/>
            <a:ext cx="6350" cy="6556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5" name="Freeform 33"/>
          <p:cNvSpPr>
            <a:spLocks noChangeAspect="1"/>
          </p:cNvSpPr>
          <p:nvPr/>
        </p:nvSpPr>
        <p:spPr bwMode="auto">
          <a:xfrm>
            <a:off x="7550150" y="4262438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6" name="Freeform 34"/>
          <p:cNvSpPr>
            <a:spLocks noChangeAspect="1"/>
          </p:cNvSpPr>
          <p:nvPr/>
        </p:nvSpPr>
        <p:spPr bwMode="auto">
          <a:xfrm>
            <a:off x="7623175" y="4265613"/>
            <a:ext cx="7938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7" name="Line 35"/>
          <p:cNvSpPr>
            <a:spLocks noChangeAspect="1" noChangeShapeType="1"/>
          </p:cNvSpPr>
          <p:nvPr/>
        </p:nvSpPr>
        <p:spPr bwMode="auto">
          <a:xfrm flipH="1" flipV="1">
            <a:off x="7623175" y="4265613"/>
            <a:ext cx="7938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8" name="Freeform 36"/>
          <p:cNvSpPr>
            <a:spLocks noChangeAspect="1"/>
          </p:cNvSpPr>
          <p:nvPr/>
        </p:nvSpPr>
        <p:spPr bwMode="auto">
          <a:xfrm>
            <a:off x="6626225" y="3792538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49" name="Freeform 37"/>
          <p:cNvSpPr>
            <a:spLocks noChangeAspect="1"/>
          </p:cNvSpPr>
          <p:nvPr/>
        </p:nvSpPr>
        <p:spPr bwMode="auto">
          <a:xfrm>
            <a:off x="6699250" y="3795713"/>
            <a:ext cx="7938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0" name="Line 38"/>
          <p:cNvSpPr>
            <a:spLocks noChangeAspect="1" noChangeShapeType="1"/>
          </p:cNvSpPr>
          <p:nvPr/>
        </p:nvSpPr>
        <p:spPr bwMode="auto">
          <a:xfrm flipH="1" flipV="1">
            <a:off x="6699250" y="3795713"/>
            <a:ext cx="7938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1" name="Freeform 39"/>
          <p:cNvSpPr>
            <a:spLocks noChangeAspect="1"/>
          </p:cNvSpPr>
          <p:nvPr/>
        </p:nvSpPr>
        <p:spPr bwMode="auto">
          <a:xfrm>
            <a:off x="6772275" y="3960813"/>
            <a:ext cx="169863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2" name="Freeform 40"/>
          <p:cNvSpPr>
            <a:spLocks noChangeAspect="1"/>
          </p:cNvSpPr>
          <p:nvPr/>
        </p:nvSpPr>
        <p:spPr bwMode="auto">
          <a:xfrm>
            <a:off x="6846888" y="3965575"/>
            <a:ext cx="6350" cy="655638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3" name="Line 41"/>
          <p:cNvSpPr>
            <a:spLocks noChangeAspect="1" noChangeShapeType="1"/>
          </p:cNvSpPr>
          <p:nvPr/>
        </p:nvSpPr>
        <p:spPr bwMode="auto">
          <a:xfrm flipH="1" flipV="1">
            <a:off x="6846888" y="3965575"/>
            <a:ext cx="6350" cy="6556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4" name="Freeform 42"/>
          <p:cNvSpPr>
            <a:spLocks noChangeAspect="1"/>
          </p:cNvSpPr>
          <p:nvPr/>
        </p:nvSpPr>
        <p:spPr bwMode="auto">
          <a:xfrm>
            <a:off x="6919913" y="4130675"/>
            <a:ext cx="168275" cy="658813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5" name="Freeform 43"/>
          <p:cNvSpPr>
            <a:spLocks noChangeAspect="1"/>
          </p:cNvSpPr>
          <p:nvPr/>
        </p:nvSpPr>
        <p:spPr bwMode="auto">
          <a:xfrm>
            <a:off x="6992938" y="4133850"/>
            <a:ext cx="7937" cy="655638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6" name="Line 44"/>
          <p:cNvSpPr>
            <a:spLocks noChangeAspect="1" noChangeShapeType="1"/>
          </p:cNvSpPr>
          <p:nvPr/>
        </p:nvSpPr>
        <p:spPr bwMode="auto">
          <a:xfrm flipH="1" flipV="1">
            <a:off x="6992938" y="4133850"/>
            <a:ext cx="7937" cy="6556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7" name="Freeform 45"/>
          <p:cNvSpPr>
            <a:spLocks noChangeAspect="1"/>
          </p:cNvSpPr>
          <p:nvPr/>
        </p:nvSpPr>
        <p:spPr bwMode="auto">
          <a:xfrm>
            <a:off x="7065963" y="4298950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8" name="Freeform 46"/>
          <p:cNvSpPr>
            <a:spLocks noChangeAspect="1"/>
          </p:cNvSpPr>
          <p:nvPr/>
        </p:nvSpPr>
        <p:spPr bwMode="auto">
          <a:xfrm>
            <a:off x="7138988" y="4302125"/>
            <a:ext cx="7937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59" name="Line 47"/>
          <p:cNvSpPr>
            <a:spLocks noChangeAspect="1" noChangeShapeType="1"/>
          </p:cNvSpPr>
          <p:nvPr/>
        </p:nvSpPr>
        <p:spPr bwMode="auto">
          <a:xfrm flipH="1" flipV="1">
            <a:off x="7138988" y="4302125"/>
            <a:ext cx="7937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0" name="Freeform 48"/>
          <p:cNvSpPr>
            <a:spLocks noChangeAspect="1"/>
          </p:cNvSpPr>
          <p:nvPr/>
        </p:nvSpPr>
        <p:spPr bwMode="auto">
          <a:xfrm>
            <a:off x="7213600" y="4467225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1" name="Freeform 49"/>
          <p:cNvSpPr>
            <a:spLocks noChangeAspect="1"/>
          </p:cNvSpPr>
          <p:nvPr/>
        </p:nvSpPr>
        <p:spPr bwMode="auto">
          <a:xfrm>
            <a:off x="7286625" y="4470400"/>
            <a:ext cx="6350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2" name="Line 50"/>
          <p:cNvSpPr>
            <a:spLocks noChangeAspect="1" noChangeShapeType="1"/>
          </p:cNvSpPr>
          <p:nvPr/>
        </p:nvSpPr>
        <p:spPr bwMode="auto">
          <a:xfrm flipH="1" flipV="1">
            <a:off x="7286625" y="4470400"/>
            <a:ext cx="6350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0" name="Freeform 188"/>
          <p:cNvSpPr>
            <a:spLocks noChangeAspect="1"/>
          </p:cNvSpPr>
          <p:nvPr/>
        </p:nvSpPr>
        <p:spPr bwMode="auto">
          <a:xfrm>
            <a:off x="5951538" y="4203700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1" name="Freeform 189"/>
          <p:cNvSpPr>
            <a:spLocks noChangeAspect="1"/>
          </p:cNvSpPr>
          <p:nvPr/>
        </p:nvSpPr>
        <p:spPr bwMode="auto">
          <a:xfrm>
            <a:off x="6024563" y="4206875"/>
            <a:ext cx="7937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2" name="Line 190"/>
          <p:cNvSpPr>
            <a:spLocks noChangeAspect="1" noChangeShapeType="1"/>
          </p:cNvSpPr>
          <p:nvPr/>
        </p:nvSpPr>
        <p:spPr bwMode="auto">
          <a:xfrm flipH="1" flipV="1">
            <a:off x="6024563" y="4206875"/>
            <a:ext cx="7937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3" name="Freeform 191"/>
          <p:cNvSpPr>
            <a:spLocks noChangeAspect="1"/>
          </p:cNvSpPr>
          <p:nvPr/>
        </p:nvSpPr>
        <p:spPr bwMode="auto">
          <a:xfrm>
            <a:off x="6097588" y="4371975"/>
            <a:ext cx="169862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4" name="Freeform 192"/>
          <p:cNvSpPr>
            <a:spLocks noChangeAspect="1"/>
          </p:cNvSpPr>
          <p:nvPr/>
        </p:nvSpPr>
        <p:spPr bwMode="auto">
          <a:xfrm>
            <a:off x="6170613" y="4375150"/>
            <a:ext cx="7937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5" name="Line 193"/>
          <p:cNvSpPr>
            <a:spLocks noChangeAspect="1" noChangeShapeType="1"/>
          </p:cNvSpPr>
          <p:nvPr/>
        </p:nvSpPr>
        <p:spPr bwMode="auto">
          <a:xfrm flipH="1" flipV="1">
            <a:off x="6170613" y="4375150"/>
            <a:ext cx="7937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6" name="Freeform 194"/>
          <p:cNvSpPr>
            <a:spLocks noChangeAspect="1"/>
          </p:cNvSpPr>
          <p:nvPr/>
        </p:nvSpPr>
        <p:spPr bwMode="auto">
          <a:xfrm>
            <a:off x="6288088" y="3997325"/>
            <a:ext cx="169862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7" name="Freeform 195"/>
          <p:cNvSpPr>
            <a:spLocks noChangeAspect="1"/>
          </p:cNvSpPr>
          <p:nvPr/>
        </p:nvSpPr>
        <p:spPr bwMode="auto">
          <a:xfrm>
            <a:off x="6362700" y="4002088"/>
            <a:ext cx="6350" cy="655637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8" name="Line 196"/>
          <p:cNvSpPr>
            <a:spLocks noChangeAspect="1" noChangeShapeType="1"/>
          </p:cNvSpPr>
          <p:nvPr/>
        </p:nvSpPr>
        <p:spPr bwMode="auto">
          <a:xfrm flipH="1" flipV="1">
            <a:off x="6362700" y="4002088"/>
            <a:ext cx="6350" cy="6556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09" name="Freeform 197"/>
          <p:cNvSpPr>
            <a:spLocks noChangeAspect="1"/>
          </p:cNvSpPr>
          <p:nvPr/>
        </p:nvSpPr>
        <p:spPr bwMode="auto">
          <a:xfrm>
            <a:off x="6435725" y="4167188"/>
            <a:ext cx="168275" cy="658812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10" name="Freeform 198"/>
          <p:cNvSpPr>
            <a:spLocks noChangeAspect="1"/>
          </p:cNvSpPr>
          <p:nvPr/>
        </p:nvSpPr>
        <p:spPr bwMode="auto">
          <a:xfrm>
            <a:off x="6508750" y="4170363"/>
            <a:ext cx="7938" cy="655637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11" name="Line 199"/>
          <p:cNvSpPr>
            <a:spLocks noChangeAspect="1" noChangeShapeType="1"/>
          </p:cNvSpPr>
          <p:nvPr/>
        </p:nvSpPr>
        <p:spPr bwMode="auto">
          <a:xfrm flipH="1" flipV="1">
            <a:off x="6508750" y="4170363"/>
            <a:ext cx="7938" cy="6556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12" name="Freeform 200"/>
          <p:cNvSpPr>
            <a:spLocks noChangeAspect="1"/>
          </p:cNvSpPr>
          <p:nvPr/>
        </p:nvSpPr>
        <p:spPr bwMode="auto">
          <a:xfrm>
            <a:off x="6581775" y="4335463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13" name="Freeform 201"/>
          <p:cNvSpPr>
            <a:spLocks noChangeAspect="1"/>
          </p:cNvSpPr>
          <p:nvPr/>
        </p:nvSpPr>
        <p:spPr bwMode="auto">
          <a:xfrm>
            <a:off x="6654800" y="4338638"/>
            <a:ext cx="7938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14" name="Line 202"/>
          <p:cNvSpPr>
            <a:spLocks noChangeAspect="1" noChangeShapeType="1"/>
          </p:cNvSpPr>
          <p:nvPr/>
        </p:nvSpPr>
        <p:spPr bwMode="auto">
          <a:xfrm flipH="1" flipV="1">
            <a:off x="6654800" y="4338638"/>
            <a:ext cx="7938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15" name="Freeform 203"/>
          <p:cNvSpPr>
            <a:spLocks noChangeAspect="1"/>
          </p:cNvSpPr>
          <p:nvPr/>
        </p:nvSpPr>
        <p:spPr bwMode="auto">
          <a:xfrm>
            <a:off x="6729413" y="4503738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16" name="Freeform 204"/>
          <p:cNvSpPr>
            <a:spLocks noChangeAspect="1"/>
          </p:cNvSpPr>
          <p:nvPr/>
        </p:nvSpPr>
        <p:spPr bwMode="auto">
          <a:xfrm>
            <a:off x="6802438" y="4506913"/>
            <a:ext cx="6350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19" name="Freeform 207"/>
          <p:cNvSpPr>
            <a:spLocks noChangeAspect="1"/>
          </p:cNvSpPr>
          <p:nvPr/>
        </p:nvSpPr>
        <p:spPr bwMode="auto">
          <a:xfrm>
            <a:off x="6477000" y="4876800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0" name="Freeform 208"/>
          <p:cNvSpPr>
            <a:spLocks noChangeAspect="1"/>
          </p:cNvSpPr>
          <p:nvPr/>
        </p:nvSpPr>
        <p:spPr bwMode="auto">
          <a:xfrm>
            <a:off x="6699250" y="4546600"/>
            <a:ext cx="7938" cy="655638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1" name="Line 209"/>
          <p:cNvSpPr>
            <a:spLocks noChangeAspect="1" noChangeShapeType="1"/>
          </p:cNvSpPr>
          <p:nvPr/>
        </p:nvSpPr>
        <p:spPr bwMode="auto">
          <a:xfrm flipH="1" flipV="1">
            <a:off x="6800850" y="4508500"/>
            <a:ext cx="7938" cy="6556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2" name="Freeform 210"/>
          <p:cNvSpPr>
            <a:spLocks noChangeAspect="1"/>
          </p:cNvSpPr>
          <p:nvPr/>
        </p:nvSpPr>
        <p:spPr bwMode="auto">
          <a:xfrm>
            <a:off x="6942138" y="4645025"/>
            <a:ext cx="168275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3" name="Freeform 211"/>
          <p:cNvSpPr>
            <a:spLocks noChangeAspect="1"/>
          </p:cNvSpPr>
          <p:nvPr/>
        </p:nvSpPr>
        <p:spPr bwMode="auto">
          <a:xfrm>
            <a:off x="6069013" y="4414838"/>
            <a:ext cx="6350" cy="655637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4" name="Line 212"/>
          <p:cNvSpPr>
            <a:spLocks noChangeAspect="1" noChangeShapeType="1"/>
          </p:cNvSpPr>
          <p:nvPr/>
        </p:nvSpPr>
        <p:spPr bwMode="auto">
          <a:xfrm flipH="1" flipV="1">
            <a:off x="7015163" y="4649788"/>
            <a:ext cx="6350" cy="6556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5" name="Freeform 213"/>
          <p:cNvSpPr>
            <a:spLocks noChangeAspect="1"/>
          </p:cNvSpPr>
          <p:nvPr/>
        </p:nvSpPr>
        <p:spPr bwMode="auto">
          <a:xfrm>
            <a:off x="6218238" y="4522788"/>
            <a:ext cx="168275" cy="658812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6" name="Freeform 214"/>
          <p:cNvSpPr>
            <a:spLocks noChangeAspect="1"/>
          </p:cNvSpPr>
          <p:nvPr/>
        </p:nvSpPr>
        <p:spPr bwMode="auto">
          <a:xfrm>
            <a:off x="6215063" y="4583113"/>
            <a:ext cx="7937" cy="655637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7" name="Line 215"/>
          <p:cNvSpPr>
            <a:spLocks noChangeAspect="1" noChangeShapeType="1"/>
          </p:cNvSpPr>
          <p:nvPr/>
        </p:nvSpPr>
        <p:spPr bwMode="auto">
          <a:xfrm flipH="1" flipV="1">
            <a:off x="6291263" y="4519613"/>
            <a:ext cx="7937" cy="6556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8" name="Freeform 216"/>
          <p:cNvSpPr>
            <a:spLocks noChangeAspect="1"/>
          </p:cNvSpPr>
          <p:nvPr/>
        </p:nvSpPr>
        <p:spPr bwMode="auto">
          <a:xfrm>
            <a:off x="6364288" y="4691063"/>
            <a:ext cx="169862" cy="660400"/>
          </a:xfrm>
          <a:custGeom>
            <a:avLst/>
            <a:gdLst>
              <a:gd name="T0" fmla="*/ 0 w 92"/>
              <a:gd name="T1" fmla="*/ 320 h 360"/>
              <a:gd name="T2" fmla="*/ 44 w 92"/>
              <a:gd name="T3" fmla="*/ 360 h 360"/>
              <a:gd name="T4" fmla="*/ 92 w 92"/>
              <a:gd name="T5" fmla="*/ 276 h 360"/>
              <a:gd name="T6" fmla="*/ 40 w 92"/>
              <a:gd name="T7" fmla="*/ 0 h 360"/>
              <a:gd name="T8" fmla="*/ 0 w 92"/>
              <a:gd name="T9" fmla="*/ 32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360">
                <a:moveTo>
                  <a:pt x="0" y="320"/>
                </a:moveTo>
                <a:lnTo>
                  <a:pt x="44" y="360"/>
                </a:lnTo>
                <a:lnTo>
                  <a:pt x="92" y="276"/>
                </a:lnTo>
                <a:lnTo>
                  <a:pt x="40" y="0"/>
                </a:lnTo>
                <a:lnTo>
                  <a:pt x="0" y="320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29" name="Freeform 217"/>
          <p:cNvSpPr>
            <a:spLocks noChangeAspect="1"/>
          </p:cNvSpPr>
          <p:nvPr/>
        </p:nvSpPr>
        <p:spPr bwMode="auto">
          <a:xfrm>
            <a:off x="6362700" y="4751388"/>
            <a:ext cx="6350" cy="657225"/>
          </a:xfrm>
          <a:custGeom>
            <a:avLst/>
            <a:gdLst>
              <a:gd name="T0" fmla="*/ 4 w 4"/>
              <a:gd name="T1" fmla="*/ 358 h 358"/>
              <a:gd name="T2" fmla="*/ 0 w 4"/>
              <a:gd name="T3" fmla="*/ 0 h 358"/>
              <a:gd name="T4" fmla="*/ 4 w 4"/>
              <a:gd name="T5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58">
                <a:moveTo>
                  <a:pt x="4" y="358"/>
                </a:moveTo>
                <a:lnTo>
                  <a:pt x="0" y="0"/>
                </a:lnTo>
                <a:lnTo>
                  <a:pt x="4" y="3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30" name="Line 218"/>
          <p:cNvSpPr>
            <a:spLocks noChangeAspect="1" noChangeShapeType="1"/>
          </p:cNvSpPr>
          <p:nvPr/>
        </p:nvSpPr>
        <p:spPr bwMode="auto">
          <a:xfrm flipH="1" flipV="1">
            <a:off x="6438900" y="4694238"/>
            <a:ext cx="6350" cy="65722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40" name="Rectangle 228"/>
          <p:cNvSpPr>
            <a:spLocks noChangeAspect="1" noChangeArrowheads="1"/>
          </p:cNvSpPr>
          <p:nvPr/>
        </p:nvSpPr>
        <p:spPr bwMode="auto">
          <a:xfrm>
            <a:off x="7086600" y="5867400"/>
            <a:ext cx="1698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(c)</a:t>
            </a:r>
          </a:p>
        </p:txBody>
      </p:sp>
      <p:sp>
        <p:nvSpPr>
          <p:cNvPr id="192743" name="Rectangle 231"/>
          <p:cNvSpPr>
            <a:spLocks noChangeAspect="1" noChangeArrowheads="1"/>
          </p:cNvSpPr>
          <p:nvPr/>
        </p:nvSpPr>
        <p:spPr bwMode="auto">
          <a:xfrm>
            <a:off x="8037513" y="3308350"/>
            <a:ext cx="339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Tines</a:t>
            </a:r>
          </a:p>
        </p:txBody>
      </p:sp>
      <p:sp>
        <p:nvSpPr>
          <p:cNvPr id="192744" name="Rectangle 232"/>
          <p:cNvSpPr>
            <a:spLocks noChangeAspect="1" noChangeArrowheads="1"/>
          </p:cNvSpPr>
          <p:nvPr/>
        </p:nvSpPr>
        <p:spPr bwMode="auto">
          <a:xfrm>
            <a:off x="7467600" y="5410200"/>
            <a:ext cx="2968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Base</a:t>
            </a:r>
          </a:p>
        </p:txBody>
      </p:sp>
      <p:sp>
        <p:nvSpPr>
          <p:cNvPr id="192745" name="Rectangle 233"/>
          <p:cNvSpPr>
            <a:spLocks noChangeAspect="1" noChangeArrowheads="1"/>
          </p:cNvSpPr>
          <p:nvPr/>
        </p:nvSpPr>
        <p:spPr bwMode="auto">
          <a:xfrm>
            <a:off x="5715000" y="3365500"/>
            <a:ext cx="7254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Exposed tip</a:t>
            </a:r>
          </a:p>
        </p:txBody>
      </p:sp>
      <p:sp>
        <p:nvSpPr>
          <p:cNvPr id="192757" name="Line 245"/>
          <p:cNvSpPr>
            <a:spLocks noChangeAspect="1" noChangeShapeType="1"/>
          </p:cNvSpPr>
          <p:nvPr/>
        </p:nvSpPr>
        <p:spPr bwMode="auto">
          <a:xfrm flipH="1" flipV="1">
            <a:off x="7134225" y="5359400"/>
            <a:ext cx="296863" cy="10953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64" name="Freeform 252"/>
          <p:cNvSpPr>
            <a:spLocks noChangeAspect="1"/>
          </p:cNvSpPr>
          <p:nvPr/>
        </p:nvSpPr>
        <p:spPr bwMode="auto">
          <a:xfrm>
            <a:off x="7089775" y="5340350"/>
            <a:ext cx="66675" cy="41275"/>
          </a:xfrm>
          <a:custGeom>
            <a:avLst/>
            <a:gdLst>
              <a:gd name="T0" fmla="*/ 30 w 36"/>
              <a:gd name="T1" fmla="*/ 12 h 22"/>
              <a:gd name="T2" fmla="*/ 30 w 36"/>
              <a:gd name="T3" fmla="*/ 12 h 22"/>
              <a:gd name="T4" fmla="*/ 28 w 36"/>
              <a:gd name="T5" fmla="*/ 18 h 22"/>
              <a:gd name="T6" fmla="*/ 28 w 36"/>
              <a:gd name="T7" fmla="*/ 22 h 22"/>
              <a:gd name="T8" fmla="*/ 28 w 36"/>
              <a:gd name="T9" fmla="*/ 22 h 22"/>
              <a:gd name="T10" fmla="*/ 16 w 36"/>
              <a:gd name="T11" fmla="*/ 10 h 22"/>
              <a:gd name="T12" fmla="*/ 0 w 36"/>
              <a:gd name="T13" fmla="*/ 0 h 22"/>
              <a:gd name="T14" fmla="*/ 0 w 36"/>
              <a:gd name="T15" fmla="*/ 0 h 22"/>
              <a:gd name="T16" fmla="*/ 18 w 36"/>
              <a:gd name="T17" fmla="*/ 2 h 22"/>
              <a:gd name="T18" fmla="*/ 36 w 36"/>
              <a:gd name="T19" fmla="*/ 4 h 22"/>
              <a:gd name="T20" fmla="*/ 36 w 36"/>
              <a:gd name="T21" fmla="*/ 4 h 22"/>
              <a:gd name="T22" fmla="*/ 32 w 36"/>
              <a:gd name="T23" fmla="*/ 8 h 22"/>
              <a:gd name="T24" fmla="*/ 30 w 36"/>
              <a:gd name="T25" fmla="*/ 12 h 22"/>
              <a:gd name="T26" fmla="*/ 30 w 36"/>
              <a:gd name="T27" fmla="*/ 1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" h="22">
                <a:moveTo>
                  <a:pt x="30" y="12"/>
                </a:moveTo>
                <a:lnTo>
                  <a:pt x="30" y="12"/>
                </a:lnTo>
                <a:lnTo>
                  <a:pt x="28" y="18"/>
                </a:lnTo>
                <a:lnTo>
                  <a:pt x="28" y="22"/>
                </a:lnTo>
                <a:lnTo>
                  <a:pt x="28" y="22"/>
                </a:lnTo>
                <a:lnTo>
                  <a:pt x="16" y="10"/>
                </a:lnTo>
                <a:lnTo>
                  <a:pt x="0" y="0"/>
                </a:lnTo>
                <a:lnTo>
                  <a:pt x="0" y="0"/>
                </a:lnTo>
                <a:lnTo>
                  <a:pt x="18" y="2"/>
                </a:lnTo>
                <a:lnTo>
                  <a:pt x="36" y="4"/>
                </a:lnTo>
                <a:lnTo>
                  <a:pt x="36" y="4"/>
                </a:lnTo>
                <a:lnTo>
                  <a:pt x="32" y="8"/>
                </a:lnTo>
                <a:lnTo>
                  <a:pt x="30" y="12"/>
                </a:lnTo>
                <a:lnTo>
                  <a:pt x="30" y="12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0" name="Freeform 88"/>
          <p:cNvSpPr>
            <a:spLocks noChangeAspect="1"/>
          </p:cNvSpPr>
          <p:nvPr/>
        </p:nvSpPr>
        <p:spPr bwMode="auto">
          <a:xfrm>
            <a:off x="6117532" y="495300"/>
            <a:ext cx="1657350" cy="2251075"/>
          </a:xfrm>
          <a:custGeom>
            <a:avLst/>
            <a:gdLst>
              <a:gd name="T0" fmla="*/ 284 w 904"/>
              <a:gd name="T1" fmla="*/ 1228 h 1228"/>
              <a:gd name="T2" fmla="*/ 904 w 904"/>
              <a:gd name="T3" fmla="*/ 614 h 1228"/>
              <a:gd name="T4" fmla="*/ 284 w 904"/>
              <a:gd name="T5" fmla="*/ 0 h 1228"/>
              <a:gd name="T6" fmla="*/ 0 w 904"/>
              <a:gd name="T7" fmla="*/ 0 h 1228"/>
              <a:gd name="T8" fmla="*/ 0 w 904"/>
              <a:gd name="T9" fmla="*/ 1228 h 1228"/>
              <a:gd name="T10" fmla="*/ 284 w 904"/>
              <a:gd name="T11" fmla="*/ 1228 h 1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04" h="1228">
                <a:moveTo>
                  <a:pt x="284" y="1228"/>
                </a:moveTo>
                <a:lnTo>
                  <a:pt x="904" y="614"/>
                </a:lnTo>
                <a:lnTo>
                  <a:pt x="284" y="0"/>
                </a:lnTo>
                <a:lnTo>
                  <a:pt x="0" y="0"/>
                </a:lnTo>
                <a:lnTo>
                  <a:pt x="0" y="1228"/>
                </a:lnTo>
                <a:lnTo>
                  <a:pt x="284" y="1228"/>
                </a:lnTo>
                <a:close/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1" name="Freeform 89"/>
          <p:cNvSpPr>
            <a:spLocks noChangeAspect="1"/>
          </p:cNvSpPr>
          <p:nvPr/>
        </p:nvSpPr>
        <p:spPr bwMode="auto">
          <a:xfrm>
            <a:off x="6828732" y="1565275"/>
            <a:ext cx="58737" cy="58738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8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8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6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6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2" name="Freeform 90"/>
          <p:cNvSpPr>
            <a:spLocks noChangeAspect="1"/>
          </p:cNvSpPr>
          <p:nvPr/>
        </p:nvSpPr>
        <p:spPr bwMode="auto">
          <a:xfrm>
            <a:off x="6898582" y="1500188"/>
            <a:ext cx="55562" cy="53975"/>
          </a:xfrm>
          <a:custGeom>
            <a:avLst/>
            <a:gdLst>
              <a:gd name="T0" fmla="*/ 14 w 30"/>
              <a:gd name="T1" fmla="*/ 30 h 30"/>
              <a:gd name="T2" fmla="*/ 14 w 30"/>
              <a:gd name="T3" fmla="*/ 30 h 30"/>
              <a:gd name="T4" fmla="*/ 20 w 30"/>
              <a:gd name="T5" fmla="*/ 30 h 30"/>
              <a:gd name="T6" fmla="*/ 26 w 30"/>
              <a:gd name="T7" fmla="*/ 26 h 30"/>
              <a:gd name="T8" fmla="*/ 30 w 30"/>
              <a:gd name="T9" fmla="*/ 22 h 30"/>
              <a:gd name="T10" fmla="*/ 30 w 30"/>
              <a:gd name="T11" fmla="*/ 16 h 30"/>
              <a:gd name="T12" fmla="*/ 30 w 30"/>
              <a:gd name="T13" fmla="*/ 16 h 30"/>
              <a:gd name="T14" fmla="*/ 30 w 30"/>
              <a:gd name="T15" fmla="*/ 10 h 30"/>
              <a:gd name="T16" fmla="*/ 26 w 30"/>
              <a:gd name="T17" fmla="*/ 4 h 30"/>
              <a:gd name="T18" fmla="*/ 20 w 30"/>
              <a:gd name="T19" fmla="*/ 0 h 30"/>
              <a:gd name="T20" fmla="*/ 14 w 30"/>
              <a:gd name="T21" fmla="*/ 0 h 30"/>
              <a:gd name="T22" fmla="*/ 14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10 h 30"/>
              <a:gd name="T30" fmla="*/ 0 w 30"/>
              <a:gd name="T31" fmla="*/ 16 h 30"/>
              <a:gd name="T32" fmla="*/ 0 w 30"/>
              <a:gd name="T33" fmla="*/ 16 h 30"/>
              <a:gd name="T34" fmla="*/ 0 w 30"/>
              <a:gd name="T35" fmla="*/ 22 h 30"/>
              <a:gd name="T36" fmla="*/ 4 w 30"/>
              <a:gd name="T37" fmla="*/ 26 h 30"/>
              <a:gd name="T38" fmla="*/ 8 w 30"/>
              <a:gd name="T39" fmla="*/ 30 h 30"/>
              <a:gd name="T40" fmla="*/ 14 w 30"/>
              <a:gd name="T41" fmla="*/ 30 h 30"/>
              <a:gd name="T42" fmla="*/ 14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4" y="30"/>
                </a:moveTo>
                <a:lnTo>
                  <a:pt x="14" y="30"/>
                </a:lnTo>
                <a:lnTo>
                  <a:pt x="20" y="30"/>
                </a:lnTo>
                <a:lnTo>
                  <a:pt x="26" y="26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4"/>
                </a:lnTo>
                <a:lnTo>
                  <a:pt x="20" y="0"/>
                </a:lnTo>
                <a:lnTo>
                  <a:pt x="14" y="0"/>
                </a:lnTo>
                <a:lnTo>
                  <a:pt x="14" y="0"/>
                </a:lnTo>
                <a:lnTo>
                  <a:pt x="8" y="0"/>
                </a:lnTo>
                <a:lnTo>
                  <a:pt x="4" y="4"/>
                </a:lnTo>
                <a:lnTo>
                  <a:pt x="0" y="10"/>
                </a:lnTo>
                <a:lnTo>
                  <a:pt x="0" y="16"/>
                </a:lnTo>
                <a:lnTo>
                  <a:pt x="0" y="16"/>
                </a:lnTo>
                <a:lnTo>
                  <a:pt x="0" y="22"/>
                </a:lnTo>
                <a:lnTo>
                  <a:pt x="4" y="26"/>
                </a:lnTo>
                <a:lnTo>
                  <a:pt x="8" y="30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3" name="Freeform 91"/>
          <p:cNvSpPr>
            <a:spLocks noChangeAspect="1"/>
          </p:cNvSpPr>
          <p:nvPr/>
        </p:nvSpPr>
        <p:spPr bwMode="auto">
          <a:xfrm>
            <a:off x="6965257" y="1430338"/>
            <a:ext cx="58737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8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6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6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8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4" name="Freeform 92"/>
          <p:cNvSpPr>
            <a:spLocks noChangeAspect="1"/>
          </p:cNvSpPr>
          <p:nvPr/>
        </p:nvSpPr>
        <p:spPr bwMode="auto">
          <a:xfrm>
            <a:off x="7031932" y="1363663"/>
            <a:ext cx="57150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8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8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6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6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5" name="Freeform 93"/>
          <p:cNvSpPr>
            <a:spLocks noChangeAspect="1"/>
          </p:cNvSpPr>
          <p:nvPr/>
        </p:nvSpPr>
        <p:spPr bwMode="auto">
          <a:xfrm>
            <a:off x="7100194" y="1298575"/>
            <a:ext cx="55563" cy="53975"/>
          </a:xfrm>
          <a:custGeom>
            <a:avLst/>
            <a:gdLst>
              <a:gd name="T0" fmla="*/ 16 w 30"/>
              <a:gd name="T1" fmla="*/ 30 h 30"/>
              <a:gd name="T2" fmla="*/ 16 w 30"/>
              <a:gd name="T3" fmla="*/ 30 h 30"/>
              <a:gd name="T4" fmla="*/ 22 w 30"/>
              <a:gd name="T5" fmla="*/ 30 h 30"/>
              <a:gd name="T6" fmla="*/ 26 w 30"/>
              <a:gd name="T7" fmla="*/ 26 h 30"/>
              <a:gd name="T8" fmla="*/ 30 w 30"/>
              <a:gd name="T9" fmla="*/ 20 h 30"/>
              <a:gd name="T10" fmla="*/ 30 w 30"/>
              <a:gd name="T11" fmla="*/ 14 h 30"/>
              <a:gd name="T12" fmla="*/ 30 w 30"/>
              <a:gd name="T13" fmla="*/ 14 h 30"/>
              <a:gd name="T14" fmla="*/ 30 w 30"/>
              <a:gd name="T15" fmla="*/ 8 h 30"/>
              <a:gd name="T16" fmla="*/ 26 w 30"/>
              <a:gd name="T17" fmla="*/ 4 h 30"/>
              <a:gd name="T18" fmla="*/ 22 w 30"/>
              <a:gd name="T19" fmla="*/ 0 h 30"/>
              <a:gd name="T20" fmla="*/ 16 w 30"/>
              <a:gd name="T21" fmla="*/ 0 h 30"/>
              <a:gd name="T22" fmla="*/ 16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8 h 30"/>
              <a:gd name="T30" fmla="*/ 0 w 30"/>
              <a:gd name="T31" fmla="*/ 14 h 30"/>
              <a:gd name="T32" fmla="*/ 0 w 30"/>
              <a:gd name="T33" fmla="*/ 14 h 30"/>
              <a:gd name="T34" fmla="*/ 0 w 30"/>
              <a:gd name="T35" fmla="*/ 20 h 30"/>
              <a:gd name="T36" fmla="*/ 4 w 30"/>
              <a:gd name="T37" fmla="*/ 26 h 30"/>
              <a:gd name="T38" fmla="*/ 8 w 30"/>
              <a:gd name="T39" fmla="*/ 30 h 30"/>
              <a:gd name="T40" fmla="*/ 16 w 30"/>
              <a:gd name="T41" fmla="*/ 30 h 30"/>
              <a:gd name="T42" fmla="*/ 16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6" y="26"/>
                </a:lnTo>
                <a:lnTo>
                  <a:pt x="30" y="20"/>
                </a:lnTo>
                <a:lnTo>
                  <a:pt x="30" y="14"/>
                </a:lnTo>
                <a:lnTo>
                  <a:pt x="30" y="14"/>
                </a:lnTo>
                <a:lnTo>
                  <a:pt x="30" y="8"/>
                </a:lnTo>
                <a:lnTo>
                  <a:pt x="26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8" y="0"/>
                </a:lnTo>
                <a:lnTo>
                  <a:pt x="4" y="4"/>
                </a:lnTo>
                <a:lnTo>
                  <a:pt x="0" y="8"/>
                </a:lnTo>
                <a:lnTo>
                  <a:pt x="0" y="14"/>
                </a:lnTo>
                <a:lnTo>
                  <a:pt x="0" y="14"/>
                </a:lnTo>
                <a:lnTo>
                  <a:pt x="0" y="20"/>
                </a:lnTo>
                <a:lnTo>
                  <a:pt x="4" y="26"/>
                </a:lnTo>
                <a:lnTo>
                  <a:pt x="8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6" name="Freeform 94"/>
          <p:cNvSpPr>
            <a:spLocks noChangeAspect="1"/>
          </p:cNvSpPr>
          <p:nvPr/>
        </p:nvSpPr>
        <p:spPr bwMode="auto">
          <a:xfrm>
            <a:off x="7166869" y="1228725"/>
            <a:ext cx="58738" cy="58738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8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6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6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8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7" name="Freeform 95"/>
          <p:cNvSpPr>
            <a:spLocks noChangeAspect="1"/>
          </p:cNvSpPr>
          <p:nvPr/>
        </p:nvSpPr>
        <p:spPr bwMode="auto">
          <a:xfrm>
            <a:off x="7233544" y="1162050"/>
            <a:ext cx="58738" cy="55563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2 h 30"/>
              <a:gd name="T10" fmla="*/ 32 w 32"/>
              <a:gd name="T11" fmla="*/ 16 h 30"/>
              <a:gd name="T12" fmla="*/ 32 w 32"/>
              <a:gd name="T13" fmla="*/ 16 h 30"/>
              <a:gd name="T14" fmla="*/ 30 w 32"/>
              <a:gd name="T15" fmla="*/ 10 h 30"/>
              <a:gd name="T16" fmla="*/ 28 w 32"/>
              <a:gd name="T17" fmla="*/ 4 h 30"/>
              <a:gd name="T18" fmla="*/ 22 w 32"/>
              <a:gd name="T19" fmla="*/ 2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2 h 30"/>
              <a:gd name="T26" fmla="*/ 6 w 32"/>
              <a:gd name="T27" fmla="*/ 4 h 30"/>
              <a:gd name="T28" fmla="*/ 2 w 32"/>
              <a:gd name="T29" fmla="*/ 10 h 30"/>
              <a:gd name="T30" fmla="*/ 0 w 32"/>
              <a:gd name="T31" fmla="*/ 16 h 30"/>
              <a:gd name="T32" fmla="*/ 0 w 32"/>
              <a:gd name="T33" fmla="*/ 16 h 30"/>
              <a:gd name="T34" fmla="*/ 2 w 32"/>
              <a:gd name="T35" fmla="*/ 22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8" name="Freeform 96"/>
          <p:cNvSpPr>
            <a:spLocks noChangeAspect="1"/>
          </p:cNvSpPr>
          <p:nvPr/>
        </p:nvSpPr>
        <p:spPr bwMode="auto">
          <a:xfrm>
            <a:off x="6898582" y="1635125"/>
            <a:ext cx="55562" cy="55563"/>
          </a:xfrm>
          <a:custGeom>
            <a:avLst/>
            <a:gdLst>
              <a:gd name="T0" fmla="*/ 14 w 30"/>
              <a:gd name="T1" fmla="*/ 30 h 30"/>
              <a:gd name="T2" fmla="*/ 14 w 30"/>
              <a:gd name="T3" fmla="*/ 30 h 30"/>
              <a:gd name="T4" fmla="*/ 22 w 30"/>
              <a:gd name="T5" fmla="*/ 30 h 30"/>
              <a:gd name="T6" fmla="*/ 26 w 30"/>
              <a:gd name="T7" fmla="*/ 26 h 30"/>
              <a:gd name="T8" fmla="*/ 30 w 30"/>
              <a:gd name="T9" fmla="*/ 20 h 30"/>
              <a:gd name="T10" fmla="*/ 30 w 30"/>
              <a:gd name="T11" fmla="*/ 14 h 30"/>
              <a:gd name="T12" fmla="*/ 30 w 30"/>
              <a:gd name="T13" fmla="*/ 14 h 30"/>
              <a:gd name="T14" fmla="*/ 30 w 30"/>
              <a:gd name="T15" fmla="*/ 8 h 30"/>
              <a:gd name="T16" fmla="*/ 26 w 30"/>
              <a:gd name="T17" fmla="*/ 4 h 30"/>
              <a:gd name="T18" fmla="*/ 22 w 30"/>
              <a:gd name="T19" fmla="*/ 0 h 30"/>
              <a:gd name="T20" fmla="*/ 14 w 30"/>
              <a:gd name="T21" fmla="*/ 0 h 30"/>
              <a:gd name="T22" fmla="*/ 14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8 h 30"/>
              <a:gd name="T30" fmla="*/ 0 w 30"/>
              <a:gd name="T31" fmla="*/ 14 h 30"/>
              <a:gd name="T32" fmla="*/ 0 w 30"/>
              <a:gd name="T33" fmla="*/ 14 h 30"/>
              <a:gd name="T34" fmla="*/ 0 w 30"/>
              <a:gd name="T35" fmla="*/ 20 h 30"/>
              <a:gd name="T36" fmla="*/ 4 w 30"/>
              <a:gd name="T37" fmla="*/ 26 h 30"/>
              <a:gd name="T38" fmla="*/ 8 w 30"/>
              <a:gd name="T39" fmla="*/ 30 h 30"/>
              <a:gd name="T40" fmla="*/ 14 w 30"/>
              <a:gd name="T41" fmla="*/ 30 h 30"/>
              <a:gd name="T42" fmla="*/ 14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4" y="30"/>
                </a:moveTo>
                <a:lnTo>
                  <a:pt x="14" y="30"/>
                </a:lnTo>
                <a:lnTo>
                  <a:pt x="22" y="30"/>
                </a:lnTo>
                <a:lnTo>
                  <a:pt x="26" y="26"/>
                </a:lnTo>
                <a:lnTo>
                  <a:pt x="30" y="20"/>
                </a:lnTo>
                <a:lnTo>
                  <a:pt x="30" y="14"/>
                </a:lnTo>
                <a:lnTo>
                  <a:pt x="30" y="14"/>
                </a:lnTo>
                <a:lnTo>
                  <a:pt x="30" y="8"/>
                </a:lnTo>
                <a:lnTo>
                  <a:pt x="26" y="4"/>
                </a:lnTo>
                <a:lnTo>
                  <a:pt x="22" y="0"/>
                </a:lnTo>
                <a:lnTo>
                  <a:pt x="14" y="0"/>
                </a:lnTo>
                <a:lnTo>
                  <a:pt x="14" y="0"/>
                </a:lnTo>
                <a:lnTo>
                  <a:pt x="8" y="0"/>
                </a:lnTo>
                <a:lnTo>
                  <a:pt x="4" y="4"/>
                </a:lnTo>
                <a:lnTo>
                  <a:pt x="0" y="8"/>
                </a:lnTo>
                <a:lnTo>
                  <a:pt x="0" y="14"/>
                </a:lnTo>
                <a:lnTo>
                  <a:pt x="0" y="14"/>
                </a:lnTo>
                <a:lnTo>
                  <a:pt x="0" y="20"/>
                </a:lnTo>
                <a:lnTo>
                  <a:pt x="4" y="26"/>
                </a:lnTo>
                <a:lnTo>
                  <a:pt x="8" y="30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09" name="Freeform 97"/>
          <p:cNvSpPr>
            <a:spLocks noChangeAspect="1"/>
          </p:cNvSpPr>
          <p:nvPr/>
        </p:nvSpPr>
        <p:spPr bwMode="auto">
          <a:xfrm>
            <a:off x="6965257" y="1565275"/>
            <a:ext cx="58737" cy="58738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8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6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6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8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0" name="Freeform 98"/>
          <p:cNvSpPr>
            <a:spLocks noChangeAspect="1"/>
          </p:cNvSpPr>
          <p:nvPr/>
        </p:nvSpPr>
        <p:spPr bwMode="auto">
          <a:xfrm>
            <a:off x="7031932" y="1500188"/>
            <a:ext cx="57150" cy="53975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2 h 30"/>
              <a:gd name="T10" fmla="*/ 32 w 32"/>
              <a:gd name="T11" fmla="*/ 16 h 30"/>
              <a:gd name="T12" fmla="*/ 32 w 32"/>
              <a:gd name="T13" fmla="*/ 16 h 30"/>
              <a:gd name="T14" fmla="*/ 30 w 32"/>
              <a:gd name="T15" fmla="*/ 10 h 30"/>
              <a:gd name="T16" fmla="*/ 28 w 32"/>
              <a:gd name="T17" fmla="*/ 4 h 30"/>
              <a:gd name="T18" fmla="*/ 22 w 32"/>
              <a:gd name="T19" fmla="*/ 2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2 h 30"/>
              <a:gd name="T26" fmla="*/ 6 w 32"/>
              <a:gd name="T27" fmla="*/ 4 h 30"/>
              <a:gd name="T28" fmla="*/ 2 w 32"/>
              <a:gd name="T29" fmla="*/ 10 h 30"/>
              <a:gd name="T30" fmla="*/ 0 w 32"/>
              <a:gd name="T31" fmla="*/ 16 h 30"/>
              <a:gd name="T32" fmla="*/ 0 w 32"/>
              <a:gd name="T33" fmla="*/ 16 h 30"/>
              <a:gd name="T34" fmla="*/ 2 w 32"/>
              <a:gd name="T35" fmla="*/ 22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1" name="Freeform 99"/>
          <p:cNvSpPr>
            <a:spLocks noChangeAspect="1"/>
          </p:cNvSpPr>
          <p:nvPr/>
        </p:nvSpPr>
        <p:spPr bwMode="auto">
          <a:xfrm>
            <a:off x="7100194" y="1433513"/>
            <a:ext cx="55563" cy="55562"/>
          </a:xfrm>
          <a:custGeom>
            <a:avLst/>
            <a:gdLst>
              <a:gd name="T0" fmla="*/ 16 w 30"/>
              <a:gd name="T1" fmla="*/ 30 h 30"/>
              <a:gd name="T2" fmla="*/ 16 w 30"/>
              <a:gd name="T3" fmla="*/ 30 h 30"/>
              <a:gd name="T4" fmla="*/ 22 w 30"/>
              <a:gd name="T5" fmla="*/ 28 h 30"/>
              <a:gd name="T6" fmla="*/ 26 w 30"/>
              <a:gd name="T7" fmla="*/ 26 h 30"/>
              <a:gd name="T8" fmla="*/ 30 w 30"/>
              <a:gd name="T9" fmla="*/ 20 h 30"/>
              <a:gd name="T10" fmla="*/ 30 w 30"/>
              <a:gd name="T11" fmla="*/ 14 h 30"/>
              <a:gd name="T12" fmla="*/ 30 w 30"/>
              <a:gd name="T13" fmla="*/ 14 h 30"/>
              <a:gd name="T14" fmla="*/ 30 w 30"/>
              <a:gd name="T15" fmla="*/ 8 h 30"/>
              <a:gd name="T16" fmla="*/ 26 w 30"/>
              <a:gd name="T17" fmla="*/ 4 h 30"/>
              <a:gd name="T18" fmla="*/ 22 w 30"/>
              <a:gd name="T19" fmla="*/ 0 h 30"/>
              <a:gd name="T20" fmla="*/ 16 w 30"/>
              <a:gd name="T21" fmla="*/ 0 h 30"/>
              <a:gd name="T22" fmla="*/ 16 w 30"/>
              <a:gd name="T23" fmla="*/ 0 h 30"/>
              <a:gd name="T24" fmla="*/ 10 w 30"/>
              <a:gd name="T25" fmla="*/ 0 h 30"/>
              <a:gd name="T26" fmla="*/ 4 w 30"/>
              <a:gd name="T27" fmla="*/ 4 h 30"/>
              <a:gd name="T28" fmla="*/ 0 w 30"/>
              <a:gd name="T29" fmla="*/ 8 h 30"/>
              <a:gd name="T30" fmla="*/ 0 w 30"/>
              <a:gd name="T31" fmla="*/ 14 h 30"/>
              <a:gd name="T32" fmla="*/ 0 w 30"/>
              <a:gd name="T33" fmla="*/ 14 h 30"/>
              <a:gd name="T34" fmla="*/ 0 w 30"/>
              <a:gd name="T35" fmla="*/ 20 h 30"/>
              <a:gd name="T36" fmla="*/ 4 w 30"/>
              <a:gd name="T37" fmla="*/ 26 h 30"/>
              <a:gd name="T38" fmla="*/ 10 w 30"/>
              <a:gd name="T39" fmla="*/ 28 h 30"/>
              <a:gd name="T40" fmla="*/ 16 w 30"/>
              <a:gd name="T41" fmla="*/ 30 h 30"/>
              <a:gd name="T42" fmla="*/ 16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6" y="30"/>
                </a:moveTo>
                <a:lnTo>
                  <a:pt x="16" y="30"/>
                </a:lnTo>
                <a:lnTo>
                  <a:pt x="22" y="28"/>
                </a:lnTo>
                <a:lnTo>
                  <a:pt x="26" y="26"/>
                </a:lnTo>
                <a:lnTo>
                  <a:pt x="30" y="20"/>
                </a:lnTo>
                <a:lnTo>
                  <a:pt x="30" y="14"/>
                </a:lnTo>
                <a:lnTo>
                  <a:pt x="30" y="14"/>
                </a:lnTo>
                <a:lnTo>
                  <a:pt x="30" y="8"/>
                </a:lnTo>
                <a:lnTo>
                  <a:pt x="26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4" y="4"/>
                </a:lnTo>
                <a:lnTo>
                  <a:pt x="0" y="8"/>
                </a:lnTo>
                <a:lnTo>
                  <a:pt x="0" y="14"/>
                </a:lnTo>
                <a:lnTo>
                  <a:pt x="0" y="14"/>
                </a:lnTo>
                <a:lnTo>
                  <a:pt x="0" y="20"/>
                </a:lnTo>
                <a:lnTo>
                  <a:pt x="4" y="26"/>
                </a:lnTo>
                <a:lnTo>
                  <a:pt x="10" y="28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2" name="Freeform 100"/>
          <p:cNvSpPr>
            <a:spLocks noChangeAspect="1"/>
          </p:cNvSpPr>
          <p:nvPr/>
        </p:nvSpPr>
        <p:spPr bwMode="auto">
          <a:xfrm>
            <a:off x="7166869" y="1363663"/>
            <a:ext cx="58738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3" name="Freeform 101"/>
          <p:cNvSpPr>
            <a:spLocks noChangeAspect="1"/>
          </p:cNvSpPr>
          <p:nvPr/>
        </p:nvSpPr>
        <p:spPr bwMode="auto">
          <a:xfrm>
            <a:off x="7236719" y="1298575"/>
            <a:ext cx="55563" cy="53975"/>
          </a:xfrm>
          <a:custGeom>
            <a:avLst/>
            <a:gdLst>
              <a:gd name="T0" fmla="*/ 14 w 30"/>
              <a:gd name="T1" fmla="*/ 30 h 30"/>
              <a:gd name="T2" fmla="*/ 14 w 30"/>
              <a:gd name="T3" fmla="*/ 30 h 30"/>
              <a:gd name="T4" fmla="*/ 20 w 30"/>
              <a:gd name="T5" fmla="*/ 30 h 30"/>
              <a:gd name="T6" fmla="*/ 26 w 30"/>
              <a:gd name="T7" fmla="*/ 26 h 30"/>
              <a:gd name="T8" fmla="*/ 30 w 30"/>
              <a:gd name="T9" fmla="*/ 22 h 30"/>
              <a:gd name="T10" fmla="*/ 30 w 30"/>
              <a:gd name="T11" fmla="*/ 16 h 30"/>
              <a:gd name="T12" fmla="*/ 30 w 30"/>
              <a:gd name="T13" fmla="*/ 16 h 30"/>
              <a:gd name="T14" fmla="*/ 30 w 30"/>
              <a:gd name="T15" fmla="*/ 10 h 30"/>
              <a:gd name="T16" fmla="*/ 26 w 30"/>
              <a:gd name="T17" fmla="*/ 4 h 30"/>
              <a:gd name="T18" fmla="*/ 20 w 30"/>
              <a:gd name="T19" fmla="*/ 0 h 30"/>
              <a:gd name="T20" fmla="*/ 14 w 30"/>
              <a:gd name="T21" fmla="*/ 0 h 30"/>
              <a:gd name="T22" fmla="*/ 14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10 h 30"/>
              <a:gd name="T30" fmla="*/ 0 w 30"/>
              <a:gd name="T31" fmla="*/ 16 h 30"/>
              <a:gd name="T32" fmla="*/ 0 w 30"/>
              <a:gd name="T33" fmla="*/ 16 h 30"/>
              <a:gd name="T34" fmla="*/ 0 w 30"/>
              <a:gd name="T35" fmla="*/ 22 h 30"/>
              <a:gd name="T36" fmla="*/ 4 w 30"/>
              <a:gd name="T37" fmla="*/ 26 h 30"/>
              <a:gd name="T38" fmla="*/ 8 w 30"/>
              <a:gd name="T39" fmla="*/ 30 h 30"/>
              <a:gd name="T40" fmla="*/ 14 w 30"/>
              <a:gd name="T41" fmla="*/ 30 h 30"/>
              <a:gd name="T42" fmla="*/ 14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4" y="30"/>
                </a:moveTo>
                <a:lnTo>
                  <a:pt x="14" y="30"/>
                </a:lnTo>
                <a:lnTo>
                  <a:pt x="20" y="30"/>
                </a:lnTo>
                <a:lnTo>
                  <a:pt x="26" y="26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4"/>
                </a:lnTo>
                <a:lnTo>
                  <a:pt x="20" y="0"/>
                </a:lnTo>
                <a:lnTo>
                  <a:pt x="14" y="0"/>
                </a:lnTo>
                <a:lnTo>
                  <a:pt x="14" y="0"/>
                </a:lnTo>
                <a:lnTo>
                  <a:pt x="8" y="0"/>
                </a:lnTo>
                <a:lnTo>
                  <a:pt x="4" y="4"/>
                </a:lnTo>
                <a:lnTo>
                  <a:pt x="0" y="10"/>
                </a:lnTo>
                <a:lnTo>
                  <a:pt x="0" y="16"/>
                </a:lnTo>
                <a:lnTo>
                  <a:pt x="0" y="16"/>
                </a:lnTo>
                <a:lnTo>
                  <a:pt x="0" y="22"/>
                </a:lnTo>
                <a:lnTo>
                  <a:pt x="4" y="26"/>
                </a:lnTo>
                <a:lnTo>
                  <a:pt x="8" y="30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4" name="Freeform 102"/>
          <p:cNvSpPr>
            <a:spLocks noChangeAspect="1"/>
          </p:cNvSpPr>
          <p:nvPr/>
        </p:nvSpPr>
        <p:spPr bwMode="auto">
          <a:xfrm>
            <a:off x="7301807" y="1228725"/>
            <a:ext cx="58737" cy="58738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8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6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6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8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5" name="Freeform 103"/>
          <p:cNvSpPr>
            <a:spLocks noChangeAspect="1"/>
          </p:cNvSpPr>
          <p:nvPr/>
        </p:nvSpPr>
        <p:spPr bwMode="auto">
          <a:xfrm>
            <a:off x="6965257" y="1701800"/>
            <a:ext cx="58737" cy="58738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6" name="Freeform 104"/>
          <p:cNvSpPr>
            <a:spLocks noChangeAspect="1"/>
          </p:cNvSpPr>
          <p:nvPr/>
        </p:nvSpPr>
        <p:spPr bwMode="auto">
          <a:xfrm>
            <a:off x="7035107" y="1635125"/>
            <a:ext cx="53975" cy="55563"/>
          </a:xfrm>
          <a:custGeom>
            <a:avLst/>
            <a:gdLst>
              <a:gd name="T0" fmla="*/ 14 w 30"/>
              <a:gd name="T1" fmla="*/ 30 h 30"/>
              <a:gd name="T2" fmla="*/ 14 w 30"/>
              <a:gd name="T3" fmla="*/ 30 h 30"/>
              <a:gd name="T4" fmla="*/ 20 w 30"/>
              <a:gd name="T5" fmla="*/ 30 h 30"/>
              <a:gd name="T6" fmla="*/ 26 w 30"/>
              <a:gd name="T7" fmla="*/ 26 h 30"/>
              <a:gd name="T8" fmla="*/ 30 w 30"/>
              <a:gd name="T9" fmla="*/ 22 h 30"/>
              <a:gd name="T10" fmla="*/ 30 w 30"/>
              <a:gd name="T11" fmla="*/ 16 h 30"/>
              <a:gd name="T12" fmla="*/ 30 w 30"/>
              <a:gd name="T13" fmla="*/ 16 h 30"/>
              <a:gd name="T14" fmla="*/ 30 w 30"/>
              <a:gd name="T15" fmla="*/ 8 h 30"/>
              <a:gd name="T16" fmla="*/ 26 w 30"/>
              <a:gd name="T17" fmla="*/ 4 h 30"/>
              <a:gd name="T18" fmla="*/ 20 w 30"/>
              <a:gd name="T19" fmla="*/ 0 h 30"/>
              <a:gd name="T20" fmla="*/ 14 w 30"/>
              <a:gd name="T21" fmla="*/ 0 h 30"/>
              <a:gd name="T22" fmla="*/ 14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8 h 30"/>
              <a:gd name="T30" fmla="*/ 0 w 30"/>
              <a:gd name="T31" fmla="*/ 16 h 30"/>
              <a:gd name="T32" fmla="*/ 0 w 30"/>
              <a:gd name="T33" fmla="*/ 16 h 30"/>
              <a:gd name="T34" fmla="*/ 0 w 30"/>
              <a:gd name="T35" fmla="*/ 22 h 30"/>
              <a:gd name="T36" fmla="*/ 4 w 30"/>
              <a:gd name="T37" fmla="*/ 26 h 30"/>
              <a:gd name="T38" fmla="*/ 8 w 30"/>
              <a:gd name="T39" fmla="*/ 30 h 30"/>
              <a:gd name="T40" fmla="*/ 14 w 30"/>
              <a:gd name="T41" fmla="*/ 30 h 30"/>
              <a:gd name="T42" fmla="*/ 14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4" y="30"/>
                </a:moveTo>
                <a:lnTo>
                  <a:pt x="14" y="30"/>
                </a:lnTo>
                <a:lnTo>
                  <a:pt x="20" y="30"/>
                </a:lnTo>
                <a:lnTo>
                  <a:pt x="26" y="26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8"/>
                </a:lnTo>
                <a:lnTo>
                  <a:pt x="26" y="4"/>
                </a:lnTo>
                <a:lnTo>
                  <a:pt x="20" y="0"/>
                </a:lnTo>
                <a:lnTo>
                  <a:pt x="14" y="0"/>
                </a:lnTo>
                <a:lnTo>
                  <a:pt x="14" y="0"/>
                </a:lnTo>
                <a:lnTo>
                  <a:pt x="8" y="0"/>
                </a:lnTo>
                <a:lnTo>
                  <a:pt x="4" y="4"/>
                </a:lnTo>
                <a:lnTo>
                  <a:pt x="0" y="8"/>
                </a:lnTo>
                <a:lnTo>
                  <a:pt x="0" y="16"/>
                </a:lnTo>
                <a:lnTo>
                  <a:pt x="0" y="16"/>
                </a:lnTo>
                <a:lnTo>
                  <a:pt x="0" y="22"/>
                </a:lnTo>
                <a:lnTo>
                  <a:pt x="4" y="26"/>
                </a:lnTo>
                <a:lnTo>
                  <a:pt x="8" y="30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7" name="Freeform 105"/>
          <p:cNvSpPr>
            <a:spLocks noChangeAspect="1"/>
          </p:cNvSpPr>
          <p:nvPr/>
        </p:nvSpPr>
        <p:spPr bwMode="auto">
          <a:xfrm>
            <a:off x="7100194" y="1565275"/>
            <a:ext cx="55563" cy="58738"/>
          </a:xfrm>
          <a:custGeom>
            <a:avLst/>
            <a:gdLst>
              <a:gd name="T0" fmla="*/ 16 w 30"/>
              <a:gd name="T1" fmla="*/ 32 h 32"/>
              <a:gd name="T2" fmla="*/ 16 w 30"/>
              <a:gd name="T3" fmla="*/ 32 h 32"/>
              <a:gd name="T4" fmla="*/ 22 w 30"/>
              <a:gd name="T5" fmla="*/ 30 h 32"/>
              <a:gd name="T6" fmla="*/ 26 w 30"/>
              <a:gd name="T7" fmla="*/ 28 h 32"/>
              <a:gd name="T8" fmla="*/ 30 w 30"/>
              <a:gd name="T9" fmla="*/ 22 h 32"/>
              <a:gd name="T10" fmla="*/ 30 w 30"/>
              <a:gd name="T11" fmla="*/ 16 h 32"/>
              <a:gd name="T12" fmla="*/ 30 w 30"/>
              <a:gd name="T13" fmla="*/ 16 h 32"/>
              <a:gd name="T14" fmla="*/ 30 w 30"/>
              <a:gd name="T15" fmla="*/ 10 h 32"/>
              <a:gd name="T16" fmla="*/ 26 w 30"/>
              <a:gd name="T17" fmla="*/ 6 h 32"/>
              <a:gd name="T18" fmla="*/ 22 w 30"/>
              <a:gd name="T19" fmla="*/ 2 h 32"/>
              <a:gd name="T20" fmla="*/ 16 w 30"/>
              <a:gd name="T21" fmla="*/ 0 h 32"/>
              <a:gd name="T22" fmla="*/ 16 w 30"/>
              <a:gd name="T23" fmla="*/ 0 h 32"/>
              <a:gd name="T24" fmla="*/ 10 w 30"/>
              <a:gd name="T25" fmla="*/ 2 h 32"/>
              <a:gd name="T26" fmla="*/ 4 w 30"/>
              <a:gd name="T27" fmla="*/ 6 h 32"/>
              <a:gd name="T28" fmla="*/ 2 w 30"/>
              <a:gd name="T29" fmla="*/ 10 h 32"/>
              <a:gd name="T30" fmla="*/ 0 w 30"/>
              <a:gd name="T31" fmla="*/ 16 h 32"/>
              <a:gd name="T32" fmla="*/ 0 w 30"/>
              <a:gd name="T33" fmla="*/ 16 h 32"/>
              <a:gd name="T34" fmla="*/ 2 w 30"/>
              <a:gd name="T35" fmla="*/ 22 h 32"/>
              <a:gd name="T36" fmla="*/ 4 w 30"/>
              <a:gd name="T37" fmla="*/ 28 h 32"/>
              <a:gd name="T38" fmla="*/ 10 w 30"/>
              <a:gd name="T39" fmla="*/ 30 h 32"/>
              <a:gd name="T40" fmla="*/ 16 w 30"/>
              <a:gd name="T41" fmla="*/ 32 h 32"/>
              <a:gd name="T42" fmla="*/ 16 w 30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8" name="Freeform 106"/>
          <p:cNvSpPr>
            <a:spLocks noChangeAspect="1"/>
          </p:cNvSpPr>
          <p:nvPr/>
        </p:nvSpPr>
        <p:spPr bwMode="auto">
          <a:xfrm>
            <a:off x="7166869" y="1500188"/>
            <a:ext cx="58738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8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8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6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6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19" name="Freeform 107"/>
          <p:cNvSpPr>
            <a:spLocks noChangeAspect="1"/>
          </p:cNvSpPr>
          <p:nvPr/>
        </p:nvSpPr>
        <p:spPr bwMode="auto">
          <a:xfrm>
            <a:off x="7236719" y="1433513"/>
            <a:ext cx="55563" cy="55562"/>
          </a:xfrm>
          <a:custGeom>
            <a:avLst/>
            <a:gdLst>
              <a:gd name="T0" fmla="*/ 14 w 30"/>
              <a:gd name="T1" fmla="*/ 30 h 30"/>
              <a:gd name="T2" fmla="*/ 14 w 30"/>
              <a:gd name="T3" fmla="*/ 30 h 30"/>
              <a:gd name="T4" fmla="*/ 20 w 30"/>
              <a:gd name="T5" fmla="*/ 30 h 30"/>
              <a:gd name="T6" fmla="*/ 26 w 30"/>
              <a:gd name="T7" fmla="*/ 26 h 30"/>
              <a:gd name="T8" fmla="*/ 30 w 30"/>
              <a:gd name="T9" fmla="*/ 20 h 30"/>
              <a:gd name="T10" fmla="*/ 30 w 30"/>
              <a:gd name="T11" fmla="*/ 14 h 30"/>
              <a:gd name="T12" fmla="*/ 30 w 30"/>
              <a:gd name="T13" fmla="*/ 14 h 30"/>
              <a:gd name="T14" fmla="*/ 30 w 30"/>
              <a:gd name="T15" fmla="*/ 8 h 30"/>
              <a:gd name="T16" fmla="*/ 26 w 30"/>
              <a:gd name="T17" fmla="*/ 4 h 30"/>
              <a:gd name="T18" fmla="*/ 20 w 30"/>
              <a:gd name="T19" fmla="*/ 0 h 30"/>
              <a:gd name="T20" fmla="*/ 14 w 30"/>
              <a:gd name="T21" fmla="*/ 0 h 30"/>
              <a:gd name="T22" fmla="*/ 14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8 h 30"/>
              <a:gd name="T30" fmla="*/ 0 w 30"/>
              <a:gd name="T31" fmla="*/ 14 h 30"/>
              <a:gd name="T32" fmla="*/ 0 w 30"/>
              <a:gd name="T33" fmla="*/ 14 h 30"/>
              <a:gd name="T34" fmla="*/ 0 w 30"/>
              <a:gd name="T35" fmla="*/ 20 h 30"/>
              <a:gd name="T36" fmla="*/ 4 w 30"/>
              <a:gd name="T37" fmla="*/ 26 h 30"/>
              <a:gd name="T38" fmla="*/ 8 w 30"/>
              <a:gd name="T39" fmla="*/ 30 h 30"/>
              <a:gd name="T40" fmla="*/ 14 w 30"/>
              <a:gd name="T41" fmla="*/ 30 h 30"/>
              <a:gd name="T42" fmla="*/ 14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4" y="30"/>
                </a:moveTo>
                <a:lnTo>
                  <a:pt x="14" y="30"/>
                </a:lnTo>
                <a:lnTo>
                  <a:pt x="20" y="30"/>
                </a:lnTo>
                <a:lnTo>
                  <a:pt x="26" y="26"/>
                </a:lnTo>
                <a:lnTo>
                  <a:pt x="30" y="20"/>
                </a:lnTo>
                <a:lnTo>
                  <a:pt x="30" y="14"/>
                </a:lnTo>
                <a:lnTo>
                  <a:pt x="30" y="14"/>
                </a:lnTo>
                <a:lnTo>
                  <a:pt x="30" y="8"/>
                </a:lnTo>
                <a:lnTo>
                  <a:pt x="26" y="4"/>
                </a:lnTo>
                <a:lnTo>
                  <a:pt x="20" y="0"/>
                </a:lnTo>
                <a:lnTo>
                  <a:pt x="14" y="0"/>
                </a:lnTo>
                <a:lnTo>
                  <a:pt x="14" y="0"/>
                </a:lnTo>
                <a:lnTo>
                  <a:pt x="8" y="0"/>
                </a:lnTo>
                <a:lnTo>
                  <a:pt x="4" y="4"/>
                </a:lnTo>
                <a:lnTo>
                  <a:pt x="0" y="8"/>
                </a:lnTo>
                <a:lnTo>
                  <a:pt x="0" y="14"/>
                </a:lnTo>
                <a:lnTo>
                  <a:pt x="0" y="14"/>
                </a:lnTo>
                <a:lnTo>
                  <a:pt x="0" y="20"/>
                </a:lnTo>
                <a:lnTo>
                  <a:pt x="4" y="26"/>
                </a:lnTo>
                <a:lnTo>
                  <a:pt x="8" y="30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0" name="Freeform 108"/>
          <p:cNvSpPr>
            <a:spLocks noChangeAspect="1"/>
          </p:cNvSpPr>
          <p:nvPr/>
        </p:nvSpPr>
        <p:spPr bwMode="auto">
          <a:xfrm>
            <a:off x="7301807" y="1363663"/>
            <a:ext cx="58737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8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6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6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8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1" name="Freeform 109"/>
          <p:cNvSpPr>
            <a:spLocks noChangeAspect="1"/>
          </p:cNvSpPr>
          <p:nvPr/>
        </p:nvSpPr>
        <p:spPr bwMode="auto">
          <a:xfrm>
            <a:off x="7368482" y="1298575"/>
            <a:ext cx="58737" cy="53975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2 h 30"/>
              <a:gd name="T10" fmla="*/ 32 w 32"/>
              <a:gd name="T11" fmla="*/ 16 h 30"/>
              <a:gd name="T12" fmla="*/ 32 w 32"/>
              <a:gd name="T13" fmla="*/ 16 h 30"/>
              <a:gd name="T14" fmla="*/ 30 w 32"/>
              <a:gd name="T15" fmla="*/ 10 h 30"/>
              <a:gd name="T16" fmla="*/ 28 w 32"/>
              <a:gd name="T17" fmla="*/ 4 h 30"/>
              <a:gd name="T18" fmla="*/ 22 w 32"/>
              <a:gd name="T19" fmla="*/ 0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0 h 30"/>
              <a:gd name="T26" fmla="*/ 6 w 32"/>
              <a:gd name="T27" fmla="*/ 4 h 30"/>
              <a:gd name="T28" fmla="*/ 2 w 32"/>
              <a:gd name="T29" fmla="*/ 10 h 30"/>
              <a:gd name="T30" fmla="*/ 0 w 32"/>
              <a:gd name="T31" fmla="*/ 16 h 30"/>
              <a:gd name="T32" fmla="*/ 0 w 32"/>
              <a:gd name="T33" fmla="*/ 16 h 30"/>
              <a:gd name="T34" fmla="*/ 2 w 32"/>
              <a:gd name="T35" fmla="*/ 22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2" name="Freeform 110"/>
          <p:cNvSpPr>
            <a:spLocks noChangeAspect="1"/>
          </p:cNvSpPr>
          <p:nvPr/>
        </p:nvSpPr>
        <p:spPr bwMode="auto">
          <a:xfrm>
            <a:off x="7035107" y="1771650"/>
            <a:ext cx="53975" cy="53975"/>
          </a:xfrm>
          <a:custGeom>
            <a:avLst/>
            <a:gdLst>
              <a:gd name="T0" fmla="*/ 14 w 30"/>
              <a:gd name="T1" fmla="*/ 30 h 30"/>
              <a:gd name="T2" fmla="*/ 14 w 30"/>
              <a:gd name="T3" fmla="*/ 30 h 30"/>
              <a:gd name="T4" fmla="*/ 20 w 30"/>
              <a:gd name="T5" fmla="*/ 30 h 30"/>
              <a:gd name="T6" fmla="*/ 26 w 30"/>
              <a:gd name="T7" fmla="*/ 26 h 30"/>
              <a:gd name="T8" fmla="*/ 30 w 30"/>
              <a:gd name="T9" fmla="*/ 20 h 30"/>
              <a:gd name="T10" fmla="*/ 30 w 30"/>
              <a:gd name="T11" fmla="*/ 14 h 30"/>
              <a:gd name="T12" fmla="*/ 30 w 30"/>
              <a:gd name="T13" fmla="*/ 14 h 30"/>
              <a:gd name="T14" fmla="*/ 30 w 30"/>
              <a:gd name="T15" fmla="*/ 8 h 30"/>
              <a:gd name="T16" fmla="*/ 26 w 30"/>
              <a:gd name="T17" fmla="*/ 4 h 30"/>
              <a:gd name="T18" fmla="*/ 20 w 30"/>
              <a:gd name="T19" fmla="*/ 0 h 30"/>
              <a:gd name="T20" fmla="*/ 14 w 30"/>
              <a:gd name="T21" fmla="*/ 0 h 30"/>
              <a:gd name="T22" fmla="*/ 14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8 h 30"/>
              <a:gd name="T30" fmla="*/ 0 w 30"/>
              <a:gd name="T31" fmla="*/ 14 h 30"/>
              <a:gd name="T32" fmla="*/ 0 w 30"/>
              <a:gd name="T33" fmla="*/ 14 h 30"/>
              <a:gd name="T34" fmla="*/ 0 w 30"/>
              <a:gd name="T35" fmla="*/ 20 h 30"/>
              <a:gd name="T36" fmla="*/ 4 w 30"/>
              <a:gd name="T37" fmla="*/ 26 h 30"/>
              <a:gd name="T38" fmla="*/ 8 w 30"/>
              <a:gd name="T39" fmla="*/ 30 h 30"/>
              <a:gd name="T40" fmla="*/ 14 w 30"/>
              <a:gd name="T41" fmla="*/ 30 h 30"/>
              <a:gd name="T42" fmla="*/ 14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4" y="30"/>
                </a:moveTo>
                <a:lnTo>
                  <a:pt x="14" y="30"/>
                </a:lnTo>
                <a:lnTo>
                  <a:pt x="20" y="30"/>
                </a:lnTo>
                <a:lnTo>
                  <a:pt x="26" y="26"/>
                </a:lnTo>
                <a:lnTo>
                  <a:pt x="30" y="20"/>
                </a:lnTo>
                <a:lnTo>
                  <a:pt x="30" y="14"/>
                </a:lnTo>
                <a:lnTo>
                  <a:pt x="30" y="14"/>
                </a:lnTo>
                <a:lnTo>
                  <a:pt x="30" y="8"/>
                </a:lnTo>
                <a:lnTo>
                  <a:pt x="26" y="4"/>
                </a:lnTo>
                <a:lnTo>
                  <a:pt x="20" y="0"/>
                </a:lnTo>
                <a:lnTo>
                  <a:pt x="14" y="0"/>
                </a:lnTo>
                <a:lnTo>
                  <a:pt x="14" y="0"/>
                </a:lnTo>
                <a:lnTo>
                  <a:pt x="8" y="0"/>
                </a:lnTo>
                <a:lnTo>
                  <a:pt x="4" y="4"/>
                </a:lnTo>
                <a:lnTo>
                  <a:pt x="0" y="8"/>
                </a:lnTo>
                <a:lnTo>
                  <a:pt x="0" y="14"/>
                </a:lnTo>
                <a:lnTo>
                  <a:pt x="0" y="14"/>
                </a:lnTo>
                <a:lnTo>
                  <a:pt x="0" y="20"/>
                </a:lnTo>
                <a:lnTo>
                  <a:pt x="4" y="26"/>
                </a:lnTo>
                <a:lnTo>
                  <a:pt x="8" y="30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3" name="Freeform 111"/>
          <p:cNvSpPr>
            <a:spLocks noChangeAspect="1"/>
          </p:cNvSpPr>
          <p:nvPr/>
        </p:nvSpPr>
        <p:spPr bwMode="auto">
          <a:xfrm>
            <a:off x="7100194" y="1701800"/>
            <a:ext cx="58738" cy="58738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4" name="Freeform 112"/>
          <p:cNvSpPr>
            <a:spLocks noChangeAspect="1"/>
          </p:cNvSpPr>
          <p:nvPr/>
        </p:nvSpPr>
        <p:spPr bwMode="auto">
          <a:xfrm>
            <a:off x="7166869" y="1635125"/>
            <a:ext cx="58738" cy="55563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2 h 30"/>
              <a:gd name="T10" fmla="*/ 32 w 32"/>
              <a:gd name="T11" fmla="*/ 16 h 30"/>
              <a:gd name="T12" fmla="*/ 32 w 32"/>
              <a:gd name="T13" fmla="*/ 16 h 30"/>
              <a:gd name="T14" fmla="*/ 30 w 32"/>
              <a:gd name="T15" fmla="*/ 10 h 30"/>
              <a:gd name="T16" fmla="*/ 28 w 32"/>
              <a:gd name="T17" fmla="*/ 4 h 30"/>
              <a:gd name="T18" fmla="*/ 22 w 32"/>
              <a:gd name="T19" fmla="*/ 0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0 h 30"/>
              <a:gd name="T26" fmla="*/ 6 w 32"/>
              <a:gd name="T27" fmla="*/ 4 h 30"/>
              <a:gd name="T28" fmla="*/ 2 w 32"/>
              <a:gd name="T29" fmla="*/ 10 h 30"/>
              <a:gd name="T30" fmla="*/ 0 w 32"/>
              <a:gd name="T31" fmla="*/ 16 h 30"/>
              <a:gd name="T32" fmla="*/ 0 w 32"/>
              <a:gd name="T33" fmla="*/ 16 h 30"/>
              <a:gd name="T34" fmla="*/ 2 w 32"/>
              <a:gd name="T35" fmla="*/ 22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5" name="Freeform 113"/>
          <p:cNvSpPr>
            <a:spLocks noChangeAspect="1"/>
          </p:cNvSpPr>
          <p:nvPr/>
        </p:nvSpPr>
        <p:spPr bwMode="auto">
          <a:xfrm>
            <a:off x="7236719" y="1565275"/>
            <a:ext cx="55563" cy="58738"/>
          </a:xfrm>
          <a:custGeom>
            <a:avLst/>
            <a:gdLst>
              <a:gd name="T0" fmla="*/ 16 w 30"/>
              <a:gd name="T1" fmla="*/ 32 h 32"/>
              <a:gd name="T2" fmla="*/ 16 w 30"/>
              <a:gd name="T3" fmla="*/ 32 h 32"/>
              <a:gd name="T4" fmla="*/ 22 w 30"/>
              <a:gd name="T5" fmla="*/ 30 h 32"/>
              <a:gd name="T6" fmla="*/ 26 w 30"/>
              <a:gd name="T7" fmla="*/ 28 h 32"/>
              <a:gd name="T8" fmla="*/ 30 w 30"/>
              <a:gd name="T9" fmla="*/ 22 h 32"/>
              <a:gd name="T10" fmla="*/ 30 w 30"/>
              <a:gd name="T11" fmla="*/ 16 h 32"/>
              <a:gd name="T12" fmla="*/ 30 w 30"/>
              <a:gd name="T13" fmla="*/ 16 h 32"/>
              <a:gd name="T14" fmla="*/ 30 w 30"/>
              <a:gd name="T15" fmla="*/ 10 h 32"/>
              <a:gd name="T16" fmla="*/ 26 w 30"/>
              <a:gd name="T17" fmla="*/ 6 h 32"/>
              <a:gd name="T18" fmla="*/ 22 w 30"/>
              <a:gd name="T19" fmla="*/ 2 h 32"/>
              <a:gd name="T20" fmla="*/ 16 w 30"/>
              <a:gd name="T21" fmla="*/ 0 h 32"/>
              <a:gd name="T22" fmla="*/ 16 w 30"/>
              <a:gd name="T23" fmla="*/ 0 h 32"/>
              <a:gd name="T24" fmla="*/ 10 w 30"/>
              <a:gd name="T25" fmla="*/ 2 h 32"/>
              <a:gd name="T26" fmla="*/ 4 w 30"/>
              <a:gd name="T27" fmla="*/ 6 h 32"/>
              <a:gd name="T28" fmla="*/ 0 w 30"/>
              <a:gd name="T29" fmla="*/ 10 h 32"/>
              <a:gd name="T30" fmla="*/ 0 w 30"/>
              <a:gd name="T31" fmla="*/ 16 h 32"/>
              <a:gd name="T32" fmla="*/ 0 w 30"/>
              <a:gd name="T33" fmla="*/ 16 h 32"/>
              <a:gd name="T34" fmla="*/ 0 w 30"/>
              <a:gd name="T35" fmla="*/ 22 h 32"/>
              <a:gd name="T36" fmla="*/ 4 w 30"/>
              <a:gd name="T37" fmla="*/ 28 h 32"/>
              <a:gd name="T38" fmla="*/ 10 w 30"/>
              <a:gd name="T39" fmla="*/ 30 h 32"/>
              <a:gd name="T40" fmla="*/ 16 w 30"/>
              <a:gd name="T41" fmla="*/ 32 h 32"/>
              <a:gd name="T42" fmla="*/ 16 w 30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0" y="10"/>
                </a:lnTo>
                <a:lnTo>
                  <a:pt x="0" y="16"/>
                </a:lnTo>
                <a:lnTo>
                  <a:pt x="0" y="16"/>
                </a:lnTo>
                <a:lnTo>
                  <a:pt x="0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6" name="Freeform 114"/>
          <p:cNvSpPr>
            <a:spLocks noChangeAspect="1"/>
          </p:cNvSpPr>
          <p:nvPr/>
        </p:nvSpPr>
        <p:spPr bwMode="auto">
          <a:xfrm>
            <a:off x="7301807" y="1500188"/>
            <a:ext cx="58737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7" name="Freeform 115"/>
          <p:cNvSpPr>
            <a:spLocks noChangeAspect="1"/>
          </p:cNvSpPr>
          <p:nvPr/>
        </p:nvSpPr>
        <p:spPr bwMode="auto">
          <a:xfrm>
            <a:off x="7371657" y="1433513"/>
            <a:ext cx="55562" cy="55562"/>
          </a:xfrm>
          <a:custGeom>
            <a:avLst/>
            <a:gdLst>
              <a:gd name="T0" fmla="*/ 14 w 30"/>
              <a:gd name="T1" fmla="*/ 30 h 30"/>
              <a:gd name="T2" fmla="*/ 14 w 30"/>
              <a:gd name="T3" fmla="*/ 30 h 30"/>
              <a:gd name="T4" fmla="*/ 20 w 30"/>
              <a:gd name="T5" fmla="*/ 30 h 30"/>
              <a:gd name="T6" fmla="*/ 26 w 30"/>
              <a:gd name="T7" fmla="*/ 26 h 30"/>
              <a:gd name="T8" fmla="*/ 28 w 30"/>
              <a:gd name="T9" fmla="*/ 22 h 30"/>
              <a:gd name="T10" fmla="*/ 30 w 30"/>
              <a:gd name="T11" fmla="*/ 14 h 30"/>
              <a:gd name="T12" fmla="*/ 30 w 30"/>
              <a:gd name="T13" fmla="*/ 14 h 30"/>
              <a:gd name="T14" fmla="*/ 28 w 30"/>
              <a:gd name="T15" fmla="*/ 8 h 30"/>
              <a:gd name="T16" fmla="*/ 26 w 30"/>
              <a:gd name="T17" fmla="*/ 4 h 30"/>
              <a:gd name="T18" fmla="*/ 20 w 30"/>
              <a:gd name="T19" fmla="*/ 0 h 30"/>
              <a:gd name="T20" fmla="*/ 14 w 30"/>
              <a:gd name="T21" fmla="*/ 0 h 30"/>
              <a:gd name="T22" fmla="*/ 14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8 h 30"/>
              <a:gd name="T30" fmla="*/ 0 w 30"/>
              <a:gd name="T31" fmla="*/ 14 h 30"/>
              <a:gd name="T32" fmla="*/ 0 w 30"/>
              <a:gd name="T33" fmla="*/ 14 h 30"/>
              <a:gd name="T34" fmla="*/ 0 w 30"/>
              <a:gd name="T35" fmla="*/ 22 h 30"/>
              <a:gd name="T36" fmla="*/ 4 w 30"/>
              <a:gd name="T37" fmla="*/ 26 h 30"/>
              <a:gd name="T38" fmla="*/ 8 w 30"/>
              <a:gd name="T39" fmla="*/ 30 h 30"/>
              <a:gd name="T40" fmla="*/ 14 w 30"/>
              <a:gd name="T41" fmla="*/ 30 h 30"/>
              <a:gd name="T42" fmla="*/ 14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4" y="30"/>
                </a:moveTo>
                <a:lnTo>
                  <a:pt x="14" y="30"/>
                </a:lnTo>
                <a:lnTo>
                  <a:pt x="20" y="30"/>
                </a:lnTo>
                <a:lnTo>
                  <a:pt x="26" y="26"/>
                </a:lnTo>
                <a:lnTo>
                  <a:pt x="28" y="22"/>
                </a:lnTo>
                <a:lnTo>
                  <a:pt x="30" y="14"/>
                </a:lnTo>
                <a:lnTo>
                  <a:pt x="30" y="14"/>
                </a:lnTo>
                <a:lnTo>
                  <a:pt x="28" y="8"/>
                </a:lnTo>
                <a:lnTo>
                  <a:pt x="26" y="4"/>
                </a:lnTo>
                <a:lnTo>
                  <a:pt x="20" y="0"/>
                </a:lnTo>
                <a:lnTo>
                  <a:pt x="14" y="0"/>
                </a:lnTo>
                <a:lnTo>
                  <a:pt x="14" y="0"/>
                </a:lnTo>
                <a:lnTo>
                  <a:pt x="8" y="0"/>
                </a:lnTo>
                <a:lnTo>
                  <a:pt x="4" y="4"/>
                </a:lnTo>
                <a:lnTo>
                  <a:pt x="0" y="8"/>
                </a:lnTo>
                <a:lnTo>
                  <a:pt x="0" y="14"/>
                </a:lnTo>
                <a:lnTo>
                  <a:pt x="0" y="14"/>
                </a:lnTo>
                <a:lnTo>
                  <a:pt x="0" y="22"/>
                </a:lnTo>
                <a:lnTo>
                  <a:pt x="4" y="26"/>
                </a:lnTo>
                <a:lnTo>
                  <a:pt x="8" y="30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8" name="Freeform 116"/>
          <p:cNvSpPr>
            <a:spLocks noChangeAspect="1"/>
          </p:cNvSpPr>
          <p:nvPr/>
        </p:nvSpPr>
        <p:spPr bwMode="auto">
          <a:xfrm>
            <a:off x="7438332" y="1363663"/>
            <a:ext cx="55562" cy="58737"/>
          </a:xfrm>
          <a:custGeom>
            <a:avLst/>
            <a:gdLst>
              <a:gd name="T0" fmla="*/ 16 w 30"/>
              <a:gd name="T1" fmla="*/ 32 h 32"/>
              <a:gd name="T2" fmla="*/ 16 w 30"/>
              <a:gd name="T3" fmla="*/ 32 h 32"/>
              <a:gd name="T4" fmla="*/ 22 w 30"/>
              <a:gd name="T5" fmla="*/ 30 h 32"/>
              <a:gd name="T6" fmla="*/ 26 w 30"/>
              <a:gd name="T7" fmla="*/ 28 h 32"/>
              <a:gd name="T8" fmla="*/ 30 w 30"/>
              <a:gd name="T9" fmla="*/ 22 h 32"/>
              <a:gd name="T10" fmla="*/ 30 w 30"/>
              <a:gd name="T11" fmla="*/ 16 h 32"/>
              <a:gd name="T12" fmla="*/ 30 w 30"/>
              <a:gd name="T13" fmla="*/ 16 h 32"/>
              <a:gd name="T14" fmla="*/ 30 w 30"/>
              <a:gd name="T15" fmla="*/ 10 h 32"/>
              <a:gd name="T16" fmla="*/ 26 w 30"/>
              <a:gd name="T17" fmla="*/ 6 h 32"/>
              <a:gd name="T18" fmla="*/ 22 w 30"/>
              <a:gd name="T19" fmla="*/ 2 h 32"/>
              <a:gd name="T20" fmla="*/ 16 w 30"/>
              <a:gd name="T21" fmla="*/ 0 h 32"/>
              <a:gd name="T22" fmla="*/ 16 w 30"/>
              <a:gd name="T23" fmla="*/ 0 h 32"/>
              <a:gd name="T24" fmla="*/ 10 w 30"/>
              <a:gd name="T25" fmla="*/ 2 h 32"/>
              <a:gd name="T26" fmla="*/ 4 w 30"/>
              <a:gd name="T27" fmla="*/ 6 h 32"/>
              <a:gd name="T28" fmla="*/ 2 w 30"/>
              <a:gd name="T29" fmla="*/ 10 h 32"/>
              <a:gd name="T30" fmla="*/ 0 w 30"/>
              <a:gd name="T31" fmla="*/ 16 h 32"/>
              <a:gd name="T32" fmla="*/ 0 w 30"/>
              <a:gd name="T33" fmla="*/ 16 h 32"/>
              <a:gd name="T34" fmla="*/ 2 w 30"/>
              <a:gd name="T35" fmla="*/ 22 h 32"/>
              <a:gd name="T36" fmla="*/ 4 w 30"/>
              <a:gd name="T37" fmla="*/ 28 h 32"/>
              <a:gd name="T38" fmla="*/ 10 w 30"/>
              <a:gd name="T39" fmla="*/ 30 h 32"/>
              <a:gd name="T40" fmla="*/ 16 w 30"/>
              <a:gd name="T41" fmla="*/ 32 h 32"/>
              <a:gd name="T42" fmla="*/ 16 w 30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29" name="Freeform 117"/>
          <p:cNvSpPr>
            <a:spLocks noChangeAspect="1"/>
          </p:cNvSpPr>
          <p:nvPr/>
        </p:nvSpPr>
        <p:spPr bwMode="auto">
          <a:xfrm>
            <a:off x="7100194" y="1836738"/>
            <a:ext cx="58738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0" name="Freeform 118"/>
          <p:cNvSpPr>
            <a:spLocks noChangeAspect="1"/>
          </p:cNvSpPr>
          <p:nvPr/>
        </p:nvSpPr>
        <p:spPr bwMode="auto">
          <a:xfrm>
            <a:off x="7166869" y="1771650"/>
            <a:ext cx="58738" cy="53975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0 h 30"/>
              <a:gd name="T10" fmla="*/ 32 w 32"/>
              <a:gd name="T11" fmla="*/ 14 h 30"/>
              <a:gd name="T12" fmla="*/ 32 w 32"/>
              <a:gd name="T13" fmla="*/ 14 h 30"/>
              <a:gd name="T14" fmla="*/ 30 w 32"/>
              <a:gd name="T15" fmla="*/ 8 h 30"/>
              <a:gd name="T16" fmla="*/ 28 w 32"/>
              <a:gd name="T17" fmla="*/ 4 h 30"/>
              <a:gd name="T18" fmla="*/ 22 w 32"/>
              <a:gd name="T19" fmla="*/ 0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0 h 30"/>
              <a:gd name="T26" fmla="*/ 6 w 32"/>
              <a:gd name="T27" fmla="*/ 4 h 30"/>
              <a:gd name="T28" fmla="*/ 2 w 32"/>
              <a:gd name="T29" fmla="*/ 8 h 30"/>
              <a:gd name="T30" fmla="*/ 0 w 32"/>
              <a:gd name="T31" fmla="*/ 14 h 30"/>
              <a:gd name="T32" fmla="*/ 0 w 32"/>
              <a:gd name="T33" fmla="*/ 14 h 30"/>
              <a:gd name="T34" fmla="*/ 2 w 32"/>
              <a:gd name="T35" fmla="*/ 20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0"/>
                </a:lnTo>
                <a:lnTo>
                  <a:pt x="32" y="14"/>
                </a:lnTo>
                <a:lnTo>
                  <a:pt x="32" y="14"/>
                </a:lnTo>
                <a:lnTo>
                  <a:pt x="30" y="8"/>
                </a:lnTo>
                <a:lnTo>
                  <a:pt x="28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6" y="4"/>
                </a:lnTo>
                <a:lnTo>
                  <a:pt x="2" y="8"/>
                </a:lnTo>
                <a:lnTo>
                  <a:pt x="0" y="14"/>
                </a:lnTo>
                <a:lnTo>
                  <a:pt x="0" y="14"/>
                </a:lnTo>
                <a:lnTo>
                  <a:pt x="2" y="20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1" name="Freeform 119"/>
          <p:cNvSpPr>
            <a:spLocks noChangeAspect="1"/>
          </p:cNvSpPr>
          <p:nvPr/>
        </p:nvSpPr>
        <p:spPr bwMode="auto">
          <a:xfrm>
            <a:off x="7236719" y="1701800"/>
            <a:ext cx="55563" cy="58738"/>
          </a:xfrm>
          <a:custGeom>
            <a:avLst/>
            <a:gdLst>
              <a:gd name="T0" fmla="*/ 16 w 30"/>
              <a:gd name="T1" fmla="*/ 32 h 32"/>
              <a:gd name="T2" fmla="*/ 16 w 30"/>
              <a:gd name="T3" fmla="*/ 32 h 32"/>
              <a:gd name="T4" fmla="*/ 22 w 30"/>
              <a:gd name="T5" fmla="*/ 30 h 32"/>
              <a:gd name="T6" fmla="*/ 26 w 30"/>
              <a:gd name="T7" fmla="*/ 28 h 32"/>
              <a:gd name="T8" fmla="*/ 30 w 30"/>
              <a:gd name="T9" fmla="*/ 22 h 32"/>
              <a:gd name="T10" fmla="*/ 30 w 30"/>
              <a:gd name="T11" fmla="*/ 16 h 32"/>
              <a:gd name="T12" fmla="*/ 30 w 30"/>
              <a:gd name="T13" fmla="*/ 16 h 32"/>
              <a:gd name="T14" fmla="*/ 30 w 30"/>
              <a:gd name="T15" fmla="*/ 10 h 32"/>
              <a:gd name="T16" fmla="*/ 26 w 30"/>
              <a:gd name="T17" fmla="*/ 6 h 32"/>
              <a:gd name="T18" fmla="*/ 22 w 30"/>
              <a:gd name="T19" fmla="*/ 2 h 32"/>
              <a:gd name="T20" fmla="*/ 16 w 30"/>
              <a:gd name="T21" fmla="*/ 0 h 32"/>
              <a:gd name="T22" fmla="*/ 16 w 30"/>
              <a:gd name="T23" fmla="*/ 0 h 32"/>
              <a:gd name="T24" fmla="*/ 10 w 30"/>
              <a:gd name="T25" fmla="*/ 2 h 32"/>
              <a:gd name="T26" fmla="*/ 4 w 30"/>
              <a:gd name="T27" fmla="*/ 6 h 32"/>
              <a:gd name="T28" fmla="*/ 0 w 30"/>
              <a:gd name="T29" fmla="*/ 10 h 32"/>
              <a:gd name="T30" fmla="*/ 0 w 30"/>
              <a:gd name="T31" fmla="*/ 16 h 32"/>
              <a:gd name="T32" fmla="*/ 0 w 30"/>
              <a:gd name="T33" fmla="*/ 16 h 32"/>
              <a:gd name="T34" fmla="*/ 0 w 30"/>
              <a:gd name="T35" fmla="*/ 22 h 32"/>
              <a:gd name="T36" fmla="*/ 4 w 30"/>
              <a:gd name="T37" fmla="*/ 28 h 32"/>
              <a:gd name="T38" fmla="*/ 10 w 30"/>
              <a:gd name="T39" fmla="*/ 30 h 32"/>
              <a:gd name="T40" fmla="*/ 16 w 30"/>
              <a:gd name="T41" fmla="*/ 32 h 32"/>
              <a:gd name="T42" fmla="*/ 16 w 30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0" y="10"/>
                </a:lnTo>
                <a:lnTo>
                  <a:pt x="0" y="16"/>
                </a:lnTo>
                <a:lnTo>
                  <a:pt x="0" y="16"/>
                </a:lnTo>
                <a:lnTo>
                  <a:pt x="0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2" name="Freeform 120"/>
          <p:cNvSpPr>
            <a:spLocks noChangeAspect="1"/>
          </p:cNvSpPr>
          <p:nvPr/>
        </p:nvSpPr>
        <p:spPr bwMode="auto">
          <a:xfrm>
            <a:off x="7301807" y="1635125"/>
            <a:ext cx="58737" cy="55563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2 h 30"/>
              <a:gd name="T10" fmla="*/ 32 w 32"/>
              <a:gd name="T11" fmla="*/ 16 h 30"/>
              <a:gd name="T12" fmla="*/ 32 w 32"/>
              <a:gd name="T13" fmla="*/ 16 h 30"/>
              <a:gd name="T14" fmla="*/ 30 w 32"/>
              <a:gd name="T15" fmla="*/ 10 h 30"/>
              <a:gd name="T16" fmla="*/ 28 w 32"/>
              <a:gd name="T17" fmla="*/ 4 h 30"/>
              <a:gd name="T18" fmla="*/ 22 w 32"/>
              <a:gd name="T19" fmla="*/ 2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2 h 30"/>
              <a:gd name="T26" fmla="*/ 6 w 32"/>
              <a:gd name="T27" fmla="*/ 4 h 30"/>
              <a:gd name="T28" fmla="*/ 2 w 32"/>
              <a:gd name="T29" fmla="*/ 10 h 30"/>
              <a:gd name="T30" fmla="*/ 0 w 32"/>
              <a:gd name="T31" fmla="*/ 16 h 30"/>
              <a:gd name="T32" fmla="*/ 0 w 32"/>
              <a:gd name="T33" fmla="*/ 16 h 30"/>
              <a:gd name="T34" fmla="*/ 2 w 32"/>
              <a:gd name="T35" fmla="*/ 22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3" name="Freeform 121"/>
          <p:cNvSpPr>
            <a:spLocks noChangeAspect="1"/>
          </p:cNvSpPr>
          <p:nvPr/>
        </p:nvSpPr>
        <p:spPr bwMode="auto">
          <a:xfrm>
            <a:off x="7371657" y="1570038"/>
            <a:ext cx="55562" cy="53975"/>
          </a:xfrm>
          <a:custGeom>
            <a:avLst/>
            <a:gdLst>
              <a:gd name="T0" fmla="*/ 14 w 30"/>
              <a:gd name="T1" fmla="*/ 30 h 30"/>
              <a:gd name="T2" fmla="*/ 14 w 30"/>
              <a:gd name="T3" fmla="*/ 30 h 30"/>
              <a:gd name="T4" fmla="*/ 20 w 30"/>
              <a:gd name="T5" fmla="*/ 28 h 30"/>
              <a:gd name="T6" fmla="*/ 26 w 30"/>
              <a:gd name="T7" fmla="*/ 26 h 30"/>
              <a:gd name="T8" fmla="*/ 30 w 30"/>
              <a:gd name="T9" fmla="*/ 20 h 30"/>
              <a:gd name="T10" fmla="*/ 30 w 30"/>
              <a:gd name="T11" fmla="*/ 14 h 30"/>
              <a:gd name="T12" fmla="*/ 30 w 30"/>
              <a:gd name="T13" fmla="*/ 14 h 30"/>
              <a:gd name="T14" fmla="*/ 30 w 30"/>
              <a:gd name="T15" fmla="*/ 8 h 30"/>
              <a:gd name="T16" fmla="*/ 26 w 30"/>
              <a:gd name="T17" fmla="*/ 4 h 30"/>
              <a:gd name="T18" fmla="*/ 20 w 30"/>
              <a:gd name="T19" fmla="*/ 0 h 30"/>
              <a:gd name="T20" fmla="*/ 14 w 30"/>
              <a:gd name="T21" fmla="*/ 0 h 30"/>
              <a:gd name="T22" fmla="*/ 14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8 h 30"/>
              <a:gd name="T30" fmla="*/ 0 w 30"/>
              <a:gd name="T31" fmla="*/ 14 h 30"/>
              <a:gd name="T32" fmla="*/ 0 w 30"/>
              <a:gd name="T33" fmla="*/ 14 h 30"/>
              <a:gd name="T34" fmla="*/ 0 w 30"/>
              <a:gd name="T35" fmla="*/ 20 h 30"/>
              <a:gd name="T36" fmla="*/ 4 w 30"/>
              <a:gd name="T37" fmla="*/ 26 h 30"/>
              <a:gd name="T38" fmla="*/ 8 w 30"/>
              <a:gd name="T39" fmla="*/ 28 h 30"/>
              <a:gd name="T40" fmla="*/ 14 w 30"/>
              <a:gd name="T41" fmla="*/ 30 h 30"/>
              <a:gd name="T42" fmla="*/ 14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4" y="30"/>
                </a:moveTo>
                <a:lnTo>
                  <a:pt x="14" y="30"/>
                </a:lnTo>
                <a:lnTo>
                  <a:pt x="20" y="28"/>
                </a:lnTo>
                <a:lnTo>
                  <a:pt x="26" y="26"/>
                </a:lnTo>
                <a:lnTo>
                  <a:pt x="30" y="20"/>
                </a:lnTo>
                <a:lnTo>
                  <a:pt x="30" y="14"/>
                </a:lnTo>
                <a:lnTo>
                  <a:pt x="30" y="14"/>
                </a:lnTo>
                <a:lnTo>
                  <a:pt x="30" y="8"/>
                </a:lnTo>
                <a:lnTo>
                  <a:pt x="26" y="4"/>
                </a:lnTo>
                <a:lnTo>
                  <a:pt x="20" y="0"/>
                </a:lnTo>
                <a:lnTo>
                  <a:pt x="14" y="0"/>
                </a:lnTo>
                <a:lnTo>
                  <a:pt x="14" y="0"/>
                </a:lnTo>
                <a:lnTo>
                  <a:pt x="8" y="0"/>
                </a:lnTo>
                <a:lnTo>
                  <a:pt x="4" y="4"/>
                </a:lnTo>
                <a:lnTo>
                  <a:pt x="0" y="8"/>
                </a:lnTo>
                <a:lnTo>
                  <a:pt x="0" y="14"/>
                </a:lnTo>
                <a:lnTo>
                  <a:pt x="0" y="14"/>
                </a:lnTo>
                <a:lnTo>
                  <a:pt x="0" y="20"/>
                </a:lnTo>
                <a:lnTo>
                  <a:pt x="4" y="26"/>
                </a:lnTo>
                <a:lnTo>
                  <a:pt x="8" y="28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4" name="Freeform 122"/>
          <p:cNvSpPr>
            <a:spLocks noChangeAspect="1"/>
          </p:cNvSpPr>
          <p:nvPr/>
        </p:nvSpPr>
        <p:spPr bwMode="auto">
          <a:xfrm>
            <a:off x="7438332" y="1500188"/>
            <a:ext cx="58737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5" name="Freeform 123"/>
          <p:cNvSpPr>
            <a:spLocks noChangeAspect="1"/>
          </p:cNvSpPr>
          <p:nvPr/>
        </p:nvSpPr>
        <p:spPr bwMode="auto">
          <a:xfrm>
            <a:off x="7505007" y="1433513"/>
            <a:ext cx="57150" cy="55562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2 h 30"/>
              <a:gd name="T10" fmla="*/ 32 w 32"/>
              <a:gd name="T11" fmla="*/ 16 h 30"/>
              <a:gd name="T12" fmla="*/ 32 w 32"/>
              <a:gd name="T13" fmla="*/ 16 h 30"/>
              <a:gd name="T14" fmla="*/ 30 w 32"/>
              <a:gd name="T15" fmla="*/ 10 h 30"/>
              <a:gd name="T16" fmla="*/ 28 w 32"/>
              <a:gd name="T17" fmla="*/ 4 h 30"/>
              <a:gd name="T18" fmla="*/ 22 w 32"/>
              <a:gd name="T19" fmla="*/ 0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0 h 30"/>
              <a:gd name="T26" fmla="*/ 6 w 32"/>
              <a:gd name="T27" fmla="*/ 4 h 30"/>
              <a:gd name="T28" fmla="*/ 2 w 32"/>
              <a:gd name="T29" fmla="*/ 10 h 30"/>
              <a:gd name="T30" fmla="*/ 0 w 32"/>
              <a:gd name="T31" fmla="*/ 16 h 30"/>
              <a:gd name="T32" fmla="*/ 0 w 32"/>
              <a:gd name="T33" fmla="*/ 16 h 30"/>
              <a:gd name="T34" fmla="*/ 2 w 32"/>
              <a:gd name="T35" fmla="*/ 22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6" name="Freeform 124"/>
          <p:cNvSpPr>
            <a:spLocks noChangeAspect="1"/>
          </p:cNvSpPr>
          <p:nvPr/>
        </p:nvSpPr>
        <p:spPr bwMode="auto">
          <a:xfrm>
            <a:off x="7170044" y="1906588"/>
            <a:ext cx="55563" cy="55562"/>
          </a:xfrm>
          <a:custGeom>
            <a:avLst/>
            <a:gdLst>
              <a:gd name="T0" fmla="*/ 14 w 30"/>
              <a:gd name="T1" fmla="*/ 30 h 30"/>
              <a:gd name="T2" fmla="*/ 14 w 30"/>
              <a:gd name="T3" fmla="*/ 30 h 30"/>
              <a:gd name="T4" fmla="*/ 20 w 30"/>
              <a:gd name="T5" fmla="*/ 28 h 30"/>
              <a:gd name="T6" fmla="*/ 26 w 30"/>
              <a:gd name="T7" fmla="*/ 26 h 30"/>
              <a:gd name="T8" fmla="*/ 30 w 30"/>
              <a:gd name="T9" fmla="*/ 20 h 30"/>
              <a:gd name="T10" fmla="*/ 30 w 30"/>
              <a:gd name="T11" fmla="*/ 14 h 30"/>
              <a:gd name="T12" fmla="*/ 30 w 30"/>
              <a:gd name="T13" fmla="*/ 14 h 30"/>
              <a:gd name="T14" fmla="*/ 30 w 30"/>
              <a:gd name="T15" fmla="*/ 8 h 30"/>
              <a:gd name="T16" fmla="*/ 26 w 30"/>
              <a:gd name="T17" fmla="*/ 4 h 30"/>
              <a:gd name="T18" fmla="*/ 20 w 30"/>
              <a:gd name="T19" fmla="*/ 0 h 30"/>
              <a:gd name="T20" fmla="*/ 14 w 30"/>
              <a:gd name="T21" fmla="*/ 0 h 30"/>
              <a:gd name="T22" fmla="*/ 14 w 30"/>
              <a:gd name="T23" fmla="*/ 0 h 30"/>
              <a:gd name="T24" fmla="*/ 8 w 30"/>
              <a:gd name="T25" fmla="*/ 0 h 30"/>
              <a:gd name="T26" fmla="*/ 4 w 30"/>
              <a:gd name="T27" fmla="*/ 4 h 30"/>
              <a:gd name="T28" fmla="*/ 0 w 30"/>
              <a:gd name="T29" fmla="*/ 8 h 30"/>
              <a:gd name="T30" fmla="*/ 0 w 30"/>
              <a:gd name="T31" fmla="*/ 14 h 30"/>
              <a:gd name="T32" fmla="*/ 0 w 30"/>
              <a:gd name="T33" fmla="*/ 14 h 30"/>
              <a:gd name="T34" fmla="*/ 0 w 30"/>
              <a:gd name="T35" fmla="*/ 20 h 30"/>
              <a:gd name="T36" fmla="*/ 4 w 30"/>
              <a:gd name="T37" fmla="*/ 26 h 30"/>
              <a:gd name="T38" fmla="*/ 8 w 30"/>
              <a:gd name="T39" fmla="*/ 28 h 30"/>
              <a:gd name="T40" fmla="*/ 14 w 30"/>
              <a:gd name="T41" fmla="*/ 30 h 30"/>
              <a:gd name="T42" fmla="*/ 14 w 30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14" y="30"/>
                </a:moveTo>
                <a:lnTo>
                  <a:pt x="14" y="30"/>
                </a:lnTo>
                <a:lnTo>
                  <a:pt x="20" y="28"/>
                </a:lnTo>
                <a:lnTo>
                  <a:pt x="26" y="26"/>
                </a:lnTo>
                <a:lnTo>
                  <a:pt x="30" y="20"/>
                </a:lnTo>
                <a:lnTo>
                  <a:pt x="30" y="14"/>
                </a:lnTo>
                <a:lnTo>
                  <a:pt x="30" y="14"/>
                </a:lnTo>
                <a:lnTo>
                  <a:pt x="30" y="8"/>
                </a:lnTo>
                <a:lnTo>
                  <a:pt x="26" y="4"/>
                </a:lnTo>
                <a:lnTo>
                  <a:pt x="20" y="0"/>
                </a:lnTo>
                <a:lnTo>
                  <a:pt x="14" y="0"/>
                </a:lnTo>
                <a:lnTo>
                  <a:pt x="14" y="0"/>
                </a:lnTo>
                <a:lnTo>
                  <a:pt x="8" y="0"/>
                </a:lnTo>
                <a:lnTo>
                  <a:pt x="4" y="4"/>
                </a:lnTo>
                <a:lnTo>
                  <a:pt x="0" y="8"/>
                </a:lnTo>
                <a:lnTo>
                  <a:pt x="0" y="14"/>
                </a:lnTo>
                <a:lnTo>
                  <a:pt x="0" y="14"/>
                </a:lnTo>
                <a:lnTo>
                  <a:pt x="0" y="20"/>
                </a:lnTo>
                <a:lnTo>
                  <a:pt x="4" y="26"/>
                </a:lnTo>
                <a:lnTo>
                  <a:pt x="8" y="28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7" name="Freeform 125"/>
          <p:cNvSpPr>
            <a:spLocks noChangeAspect="1"/>
          </p:cNvSpPr>
          <p:nvPr/>
        </p:nvSpPr>
        <p:spPr bwMode="auto">
          <a:xfrm>
            <a:off x="7236719" y="1836738"/>
            <a:ext cx="58738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8" name="Freeform 126"/>
          <p:cNvSpPr>
            <a:spLocks noChangeAspect="1"/>
          </p:cNvSpPr>
          <p:nvPr/>
        </p:nvSpPr>
        <p:spPr bwMode="auto">
          <a:xfrm>
            <a:off x="7301807" y="1771650"/>
            <a:ext cx="58737" cy="53975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2 h 30"/>
              <a:gd name="T10" fmla="*/ 32 w 32"/>
              <a:gd name="T11" fmla="*/ 16 h 30"/>
              <a:gd name="T12" fmla="*/ 32 w 32"/>
              <a:gd name="T13" fmla="*/ 16 h 30"/>
              <a:gd name="T14" fmla="*/ 30 w 32"/>
              <a:gd name="T15" fmla="*/ 10 h 30"/>
              <a:gd name="T16" fmla="*/ 28 w 32"/>
              <a:gd name="T17" fmla="*/ 4 h 30"/>
              <a:gd name="T18" fmla="*/ 22 w 32"/>
              <a:gd name="T19" fmla="*/ 0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0 h 30"/>
              <a:gd name="T26" fmla="*/ 6 w 32"/>
              <a:gd name="T27" fmla="*/ 4 h 30"/>
              <a:gd name="T28" fmla="*/ 2 w 32"/>
              <a:gd name="T29" fmla="*/ 10 h 30"/>
              <a:gd name="T30" fmla="*/ 0 w 32"/>
              <a:gd name="T31" fmla="*/ 16 h 30"/>
              <a:gd name="T32" fmla="*/ 0 w 32"/>
              <a:gd name="T33" fmla="*/ 16 h 30"/>
              <a:gd name="T34" fmla="*/ 2 w 32"/>
              <a:gd name="T35" fmla="*/ 22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8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6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39" name="Freeform 127"/>
          <p:cNvSpPr>
            <a:spLocks noChangeAspect="1"/>
          </p:cNvSpPr>
          <p:nvPr/>
        </p:nvSpPr>
        <p:spPr bwMode="auto">
          <a:xfrm>
            <a:off x="7371657" y="1701800"/>
            <a:ext cx="55562" cy="58738"/>
          </a:xfrm>
          <a:custGeom>
            <a:avLst/>
            <a:gdLst>
              <a:gd name="T0" fmla="*/ 14 w 30"/>
              <a:gd name="T1" fmla="*/ 32 h 32"/>
              <a:gd name="T2" fmla="*/ 14 w 30"/>
              <a:gd name="T3" fmla="*/ 32 h 32"/>
              <a:gd name="T4" fmla="*/ 22 w 30"/>
              <a:gd name="T5" fmla="*/ 30 h 32"/>
              <a:gd name="T6" fmla="*/ 26 w 30"/>
              <a:gd name="T7" fmla="*/ 28 h 32"/>
              <a:gd name="T8" fmla="*/ 30 w 30"/>
              <a:gd name="T9" fmla="*/ 22 h 32"/>
              <a:gd name="T10" fmla="*/ 30 w 30"/>
              <a:gd name="T11" fmla="*/ 16 h 32"/>
              <a:gd name="T12" fmla="*/ 30 w 30"/>
              <a:gd name="T13" fmla="*/ 16 h 32"/>
              <a:gd name="T14" fmla="*/ 30 w 30"/>
              <a:gd name="T15" fmla="*/ 10 h 32"/>
              <a:gd name="T16" fmla="*/ 26 w 30"/>
              <a:gd name="T17" fmla="*/ 6 h 32"/>
              <a:gd name="T18" fmla="*/ 22 w 30"/>
              <a:gd name="T19" fmla="*/ 2 h 32"/>
              <a:gd name="T20" fmla="*/ 14 w 30"/>
              <a:gd name="T21" fmla="*/ 0 h 32"/>
              <a:gd name="T22" fmla="*/ 14 w 30"/>
              <a:gd name="T23" fmla="*/ 0 h 32"/>
              <a:gd name="T24" fmla="*/ 8 w 30"/>
              <a:gd name="T25" fmla="*/ 2 h 32"/>
              <a:gd name="T26" fmla="*/ 4 w 30"/>
              <a:gd name="T27" fmla="*/ 6 h 32"/>
              <a:gd name="T28" fmla="*/ 0 w 30"/>
              <a:gd name="T29" fmla="*/ 10 h 32"/>
              <a:gd name="T30" fmla="*/ 0 w 30"/>
              <a:gd name="T31" fmla="*/ 16 h 32"/>
              <a:gd name="T32" fmla="*/ 0 w 30"/>
              <a:gd name="T33" fmla="*/ 16 h 32"/>
              <a:gd name="T34" fmla="*/ 0 w 30"/>
              <a:gd name="T35" fmla="*/ 22 h 32"/>
              <a:gd name="T36" fmla="*/ 4 w 30"/>
              <a:gd name="T37" fmla="*/ 28 h 32"/>
              <a:gd name="T38" fmla="*/ 8 w 30"/>
              <a:gd name="T39" fmla="*/ 30 h 32"/>
              <a:gd name="T40" fmla="*/ 14 w 30"/>
              <a:gd name="T41" fmla="*/ 32 h 32"/>
              <a:gd name="T42" fmla="*/ 14 w 30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2">
                <a:moveTo>
                  <a:pt x="14" y="32"/>
                </a:moveTo>
                <a:lnTo>
                  <a:pt x="14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4" y="0"/>
                </a:lnTo>
                <a:lnTo>
                  <a:pt x="14" y="0"/>
                </a:lnTo>
                <a:lnTo>
                  <a:pt x="8" y="2"/>
                </a:lnTo>
                <a:lnTo>
                  <a:pt x="4" y="6"/>
                </a:lnTo>
                <a:lnTo>
                  <a:pt x="0" y="10"/>
                </a:lnTo>
                <a:lnTo>
                  <a:pt x="0" y="16"/>
                </a:lnTo>
                <a:lnTo>
                  <a:pt x="0" y="16"/>
                </a:lnTo>
                <a:lnTo>
                  <a:pt x="0" y="22"/>
                </a:lnTo>
                <a:lnTo>
                  <a:pt x="4" y="28"/>
                </a:lnTo>
                <a:lnTo>
                  <a:pt x="8" y="30"/>
                </a:lnTo>
                <a:lnTo>
                  <a:pt x="14" y="32"/>
                </a:lnTo>
                <a:lnTo>
                  <a:pt x="14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0" name="Freeform 128"/>
          <p:cNvSpPr>
            <a:spLocks noChangeAspect="1"/>
          </p:cNvSpPr>
          <p:nvPr/>
        </p:nvSpPr>
        <p:spPr bwMode="auto">
          <a:xfrm>
            <a:off x="7438332" y="1635125"/>
            <a:ext cx="58737" cy="58738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1" name="Freeform 129"/>
          <p:cNvSpPr>
            <a:spLocks noChangeAspect="1"/>
          </p:cNvSpPr>
          <p:nvPr/>
        </p:nvSpPr>
        <p:spPr bwMode="auto">
          <a:xfrm>
            <a:off x="7505007" y="1570038"/>
            <a:ext cx="57150" cy="53975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0 h 30"/>
              <a:gd name="T10" fmla="*/ 32 w 32"/>
              <a:gd name="T11" fmla="*/ 14 h 30"/>
              <a:gd name="T12" fmla="*/ 32 w 32"/>
              <a:gd name="T13" fmla="*/ 14 h 30"/>
              <a:gd name="T14" fmla="*/ 30 w 32"/>
              <a:gd name="T15" fmla="*/ 8 h 30"/>
              <a:gd name="T16" fmla="*/ 28 w 32"/>
              <a:gd name="T17" fmla="*/ 4 h 30"/>
              <a:gd name="T18" fmla="*/ 22 w 32"/>
              <a:gd name="T19" fmla="*/ 0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0 h 30"/>
              <a:gd name="T26" fmla="*/ 6 w 32"/>
              <a:gd name="T27" fmla="*/ 4 h 30"/>
              <a:gd name="T28" fmla="*/ 2 w 32"/>
              <a:gd name="T29" fmla="*/ 8 h 30"/>
              <a:gd name="T30" fmla="*/ 0 w 32"/>
              <a:gd name="T31" fmla="*/ 14 h 30"/>
              <a:gd name="T32" fmla="*/ 0 w 32"/>
              <a:gd name="T33" fmla="*/ 14 h 30"/>
              <a:gd name="T34" fmla="*/ 2 w 32"/>
              <a:gd name="T35" fmla="*/ 20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0"/>
                </a:lnTo>
                <a:lnTo>
                  <a:pt x="32" y="14"/>
                </a:lnTo>
                <a:lnTo>
                  <a:pt x="32" y="14"/>
                </a:lnTo>
                <a:lnTo>
                  <a:pt x="30" y="8"/>
                </a:lnTo>
                <a:lnTo>
                  <a:pt x="28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6" y="4"/>
                </a:lnTo>
                <a:lnTo>
                  <a:pt x="2" y="8"/>
                </a:lnTo>
                <a:lnTo>
                  <a:pt x="0" y="14"/>
                </a:lnTo>
                <a:lnTo>
                  <a:pt x="0" y="14"/>
                </a:lnTo>
                <a:lnTo>
                  <a:pt x="2" y="20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2" name="Freeform 130"/>
          <p:cNvSpPr>
            <a:spLocks noChangeAspect="1"/>
          </p:cNvSpPr>
          <p:nvPr/>
        </p:nvSpPr>
        <p:spPr bwMode="auto">
          <a:xfrm>
            <a:off x="7573269" y="1500188"/>
            <a:ext cx="55563" cy="58737"/>
          </a:xfrm>
          <a:custGeom>
            <a:avLst/>
            <a:gdLst>
              <a:gd name="T0" fmla="*/ 16 w 30"/>
              <a:gd name="T1" fmla="*/ 32 h 32"/>
              <a:gd name="T2" fmla="*/ 16 w 30"/>
              <a:gd name="T3" fmla="*/ 32 h 32"/>
              <a:gd name="T4" fmla="*/ 22 w 30"/>
              <a:gd name="T5" fmla="*/ 30 h 32"/>
              <a:gd name="T6" fmla="*/ 26 w 30"/>
              <a:gd name="T7" fmla="*/ 28 h 32"/>
              <a:gd name="T8" fmla="*/ 30 w 30"/>
              <a:gd name="T9" fmla="*/ 22 h 32"/>
              <a:gd name="T10" fmla="*/ 30 w 30"/>
              <a:gd name="T11" fmla="*/ 16 h 32"/>
              <a:gd name="T12" fmla="*/ 30 w 30"/>
              <a:gd name="T13" fmla="*/ 16 h 32"/>
              <a:gd name="T14" fmla="*/ 30 w 30"/>
              <a:gd name="T15" fmla="*/ 10 h 32"/>
              <a:gd name="T16" fmla="*/ 26 w 30"/>
              <a:gd name="T17" fmla="*/ 6 h 32"/>
              <a:gd name="T18" fmla="*/ 22 w 30"/>
              <a:gd name="T19" fmla="*/ 2 h 32"/>
              <a:gd name="T20" fmla="*/ 16 w 30"/>
              <a:gd name="T21" fmla="*/ 0 h 32"/>
              <a:gd name="T22" fmla="*/ 16 w 30"/>
              <a:gd name="T23" fmla="*/ 0 h 32"/>
              <a:gd name="T24" fmla="*/ 10 w 30"/>
              <a:gd name="T25" fmla="*/ 2 h 32"/>
              <a:gd name="T26" fmla="*/ 4 w 30"/>
              <a:gd name="T27" fmla="*/ 6 h 32"/>
              <a:gd name="T28" fmla="*/ 0 w 30"/>
              <a:gd name="T29" fmla="*/ 10 h 32"/>
              <a:gd name="T30" fmla="*/ 0 w 30"/>
              <a:gd name="T31" fmla="*/ 16 h 32"/>
              <a:gd name="T32" fmla="*/ 0 w 30"/>
              <a:gd name="T33" fmla="*/ 16 h 32"/>
              <a:gd name="T34" fmla="*/ 0 w 30"/>
              <a:gd name="T35" fmla="*/ 22 h 32"/>
              <a:gd name="T36" fmla="*/ 4 w 30"/>
              <a:gd name="T37" fmla="*/ 28 h 32"/>
              <a:gd name="T38" fmla="*/ 10 w 30"/>
              <a:gd name="T39" fmla="*/ 30 h 32"/>
              <a:gd name="T40" fmla="*/ 16 w 30"/>
              <a:gd name="T41" fmla="*/ 32 h 32"/>
              <a:gd name="T42" fmla="*/ 16 w 30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0" y="10"/>
                </a:lnTo>
                <a:lnTo>
                  <a:pt x="0" y="16"/>
                </a:lnTo>
                <a:lnTo>
                  <a:pt x="0" y="16"/>
                </a:lnTo>
                <a:lnTo>
                  <a:pt x="0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3" name="Freeform 131"/>
          <p:cNvSpPr>
            <a:spLocks noChangeAspect="1"/>
          </p:cNvSpPr>
          <p:nvPr/>
        </p:nvSpPr>
        <p:spPr bwMode="auto">
          <a:xfrm>
            <a:off x="7236719" y="1973263"/>
            <a:ext cx="58738" cy="58737"/>
          </a:xfrm>
          <a:custGeom>
            <a:avLst/>
            <a:gdLst>
              <a:gd name="T0" fmla="*/ 16 w 32"/>
              <a:gd name="T1" fmla="*/ 32 h 32"/>
              <a:gd name="T2" fmla="*/ 16 w 32"/>
              <a:gd name="T3" fmla="*/ 32 h 32"/>
              <a:gd name="T4" fmla="*/ 22 w 32"/>
              <a:gd name="T5" fmla="*/ 30 h 32"/>
              <a:gd name="T6" fmla="*/ 26 w 32"/>
              <a:gd name="T7" fmla="*/ 26 h 32"/>
              <a:gd name="T8" fmla="*/ 30 w 32"/>
              <a:gd name="T9" fmla="*/ 22 h 32"/>
              <a:gd name="T10" fmla="*/ 32 w 32"/>
              <a:gd name="T11" fmla="*/ 16 h 32"/>
              <a:gd name="T12" fmla="*/ 32 w 32"/>
              <a:gd name="T13" fmla="*/ 16 h 32"/>
              <a:gd name="T14" fmla="*/ 30 w 32"/>
              <a:gd name="T15" fmla="*/ 10 h 32"/>
              <a:gd name="T16" fmla="*/ 26 w 32"/>
              <a:gd name="T17" fmla="*/ 4 h 32"/>
              <a:gd name="T18" fmla="*/ 22 w 32"/>
              <a:gd name="T19" fmla="*/ 2 h 32"/>
              <a:gd name="T20" fmla="*/ 16 w 32"/>
              <a:gd name="T21" fmla="*/ 0 h 32"/>
              <a:gd name="T22" fmla="*/ 16 w 32"/>
              <a:gd name="T23" fmla="*/ 0 h 32"/>
              <a:gd name="T24" fmla="*/ 10 w 32"/>
              <a:gd name="T25" fmla="*/ 2 h 32"/>
              <a:gd name="T26" fmla="*/ 4 w 32"/>
              <a:gd name="T27" fmla="*/ 4 h 32"/>
              <a:gd name="T28" fmla="*/ 2 w 32"/>
              <a:gd name="T29" fmla="*/ 10 h 32"/>
              <a:gd name="T30" fmla="*/ 0 w 32"/>
              <a:gd name="T31" fmla="*/ 16 h 32"/>
              <a:gd name="T32" fmla="*/ 0 w 32"/>
              <a:gd name="T33" fmla="*/ 16 h 32"/>
              <a:gd name="T34" fmla="*/ 2 w 32"/>
              <a:gd name="T35" fmla="*/ 22 h 32"/>
              <a:gd name="T36" fmla="*/ 4 w 32"/>
              <a:gd name="T37" fmla="*/ 26 h 32"/>
              <a:gd name="T38" fmla="*/ 10 w 32"/>
              <a:gd name="T39" fmla="*/ 30 h 32"/>
              <a:gd name="T40" fmla="*/ 16 w 32"/>
              <a:gd name="T41" fmla="*/ 32 h 32"/>
              <a:gd name="T42" fmla="*/ 16 w 32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4" name="Freeform 132"/>
          <p:cNvSpPr>
            <a:spLocks noChangeAspect="1"/>
          </p:cNvSpPr>
          <p:nvPr/>
        </p:nvSpPr>
        <p:spPr bwMode="auto">
          <a:xfrm>
            <a:off x="7301807" y="1906588"/>
            <a:ext cx="58737" cy="55562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0 h 30"/>
              <a:gd name="T10" fmla="*/ 32 w 32"/>
              <a:gd name="T11" fmla="*/ 14 h 30"/>
              <a:gd name="T12" fmla="*/ 32 w 32"/>
              <a:gd name="T13" fmla="*/ 14 h 30"/>
              <a:gd name="T14" fmla="*/ 30 w 32"/>
              <a:gd name="T15" fmla="*/ 8 h 30"/>
              <a:gd name="T16" fmla="*/ 28 w 32"/>
              <a:gd name="T17" fmla="*/ 4 h 30"/>
              <a:gd name="T18" fmla="*/ 22 w 32"/>
              <a:gd name="T19" fmla="*/ 0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0 h 30"/>
              <a:gd name="T26" fmla="*/ 6 w 32"/>
              <a:gd name="T27" fmla="*/ 4 h 30"/>
              <a:gd name="T28" fmla="*/ 2 w 32"/>
              <a:gd name="T29" fmla="*/ 8 h 30"/>
              <a:gd name="T30" fmla="*/ 0 w 32"/>
              <a:gd name="T31" fmla="*/ 14 h 30"/>
              <a:gd name="T32" fmla="*/ 0 w 32"/>
              <a:gd name="T33" fmla="*/ 14 h 30"/>
              <a:gd name="T34" fmla="*/ 2 w 32"/>
              <a:gd name="T35" fmla="*/ 20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0"/>
                </a:lnTo>
                <a:lnTo>
                  <a:pt x="32" y="14"/>
                </a:lnTo>
                <a:lnTo>
                  <a:pt x="32" y="14"/>
                </a:lnTo>
                <a:lnTo>
                  <a:pt x="30" y="8"/>
                </a:lnTo>
                <a:lnTo>
                  <a:pt x="28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6" y="4"/>
                </a:lnTo>
                <a:lnTo>
                  <a:pt x="2" y="8"/>
                </a:lnTo>
                <a:lnTo>
                  <a:pt x="0" y="14"/>
                </a:lnTo>
                <a:lnTo>
                  <a:pt x="0" y="14"/>
                </a:lnTo>
                <a:lnTo>
                  <a:pt x="2" y="20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5" name="Freeform 133"/>
          <p:cNvSpPr>
            <a:spLocks noChangeAspect="1"/>
          </p:cNvSpPr>
          <p:nvPr/>
        </p:nvSpPr>
        <p:spPr bwMode="auto">
          <a:xfrm>
            <a:off x="7371657" y="1836738"/>
            <a:ext cx="55562" cy="58737"/>
          </a:xfrm>
          <a:custGeom>
            <a:avLst/>
            <a:gdLst>
              <a:gd name="T0" fmla="*/ 16 w 30"/>
              <a:gd name="T1" fmla="*/ 32 h 32"/>
              <a:gd name="T2" fmla="*/ 16 w 30"/>
              <a:gd name="T3" fmla="*/ 32 h 32"/>
              <a:gd name="T4" fmla="*/ 22 w 30"/>
              <a:gd name="T5" fmla="*/ 30 h 32"/>
              <a:gd name="T6" fmla="*/ 26 w 30"/>
              <a:gd name="T7" fmla="*/ 28 h 32"/>
              <a:gd name="T8" fmla="*/ 30 w 30"/>
              <a:gd name="T9" fmla="*/ 22 h 32"/>
              <a:gd name="T10" fmla="*/ 30 w 30"/>
              <a:gd name="T11" fmla="*/ 16 h 32"/>
              <a:gd name="T12" fmla="*/ 30 w 30"/>
              <a:gd name="T13" fmla="*/ 16 h 32"/>
              <a:gd name="T14" fmla="*/ 30 w 30"/>
              <a:gd name="T15" fmla="*/ 10 h 32"/>
              <a:gd name="T16" fmla="*/ 26 w 30"/>
              <a:gd name="T17" fmla="*/ 6 h 32"/>
              <a:gd name="T18" fmla="*/ 22 w 30"/>
              <a:gd name="T19" fmla="*/ 2 h 32"/>
              <a:gd name="T20" fmla="*/ 16 w 30"/>
              <a:gd name="T21" fmla="*/ 0 h 32"/>
              <a:gd name="T22" fmla="*/ 16 w 30"/>
              <a:gd name="T23" fmla="*/ 0 h 32"/>
              <a:gd name="T24" fmla="*/ 10 w 30"/>
              <a:gd name="T25" fmla="*/ 2 h 32"/>
              <a:gd name="T26" fmla="*/ 4 w 30"/>
              <a:gd name="T27" fmla="*/ 6 h 32"/>
              <a:gd name="T28" fmla="*/ 0 w 30"/>
              <a:gd name="T29" fmla="*/ 10 h 32"/>
              <a:gd name="T30" fmla="*/ 0 w 30"/>
              <a:gd name="T31" fmla="*/ 16 h 32"/>
              <a:gd name="T32" fmla="*/ 0 w 30"/>
              <a:gd name="T33" fmla="*/ 16 h 32"/>
              <a:gd name="T34" fmla="*/ 0 w 30"/>
              <a:gd name="T35" fmla="*/ 22 h 32"/>
              <a:gd name="T36" fmla="*/ 4 w 30"/>
              <a:gd name="T37" fmla="*/ 28 h 32"/>
              <a:gd name="T38" fmla="*/ 10 w 30"/>
              <a:gd name="T39" fmla="*/ 30 h 32"/>
              <a:gd name="T40" fmla="*/ 16 w 30"/>
              <a:gd name="T41" fmla="*/ 32 h 32"/>
              <a:gd name="T42" fmla="*/ 16 w 30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8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6"/>
                </a:lnTo>
                <a:lnTo>
                  <a:pt x="0" y="10"/>
                </a:lnTo>
                <a:lnTo>
                  <a:pt x="0" y="16"/>
                </a:lnTo>
                <a:lnTo>
                  <a:pt x="0" y="16"/>
                </a:lnTo>
                <a:lnTo>
                  <a:pt x="0" y="22"/>
                </a:lnTo>
                <a:lnTo>
                  <a:pt x="4" y="28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6" name="Freeform 134"/>
          <p:cNvSpPr>
            <a:spLocks noChangeAspect="1"/>
          </p:cNvSpPr>
          <p:nvPr/>
        </p:nvSpPr>
        <p:spPr bwMode="auto">
          <a:xfrm>
            <a:off x="7438332" y="1771650"/>
            <a:ext cx="58737" cy="53975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6 w 32"/>
              <a:gd name="T7" fmla="*/ 26 h 30"/>
              <a:gd name="T8" fmla="*/ 30 w 32"/>
              <a:gd name="T9" fmla="*/ 22 h 30"/>
              <a:gd name="T10" fmla="*/ 32 w 32"/>
              <a:gd name="T11" fmla="*/ 16 h 30"/>
              <a:gd name="T12" fmla="*/ 32 w 32"/>
              <a:gd name="T13" fmla="*/ 16 h 30"/>
              <a:gd name="T14" fmla="*/ 30 w 32"/>
              <a:gd name="T15" fmla="*/ 10 h 30"/>
              <a:gd name="T16" fmla="*/ 26 w 32"/>
              <a:gd name="T17" fmla="*/ 4 h 30"/>
              <a:gd name="T18" fmla="*/ 22 w 32"/>
              <a:gd name="T19" fmla="*/ 0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0 h 30"/>
              <a:gd name="T26" fmla="*/ 4 w 32"/>
              <a:gd name="T27" fmla="*/ 4 h 30"/>
              <a:gd name="T28" fmla="*/ 2 w 32"/>
              <a:gd name="T29" fmla="*/ 10 h 30"/>
              <a:gd name="T30" fmla="*/ 0 w 32"/>
              <a:gd name="T31" fmla="*/ 16 h 30"/>
              <a:gd name="T32" fmla="*/ 0 w 32"/>
              <a:gd name="T33" fmla="*/ 16 h 30"/>
              <a:gd name="T34" fmla="*/ 2 w 32"/>
              <a:gd name="T35" fmla="*/ 22 h 30"/>
              <a:gd name="T36" fmla="*/ 4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10"/>
                </a:lnTo>
                <a:lnTo>
                  <a:pt x="26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7" name="Freeform 135"/>
          <p:cNvSpPr>
            <a:spLocks noChangeAspect="1"/>
          </p:cNvSpPr>
          <p:nvPr/>
        </p:nvSpPr>
        <p:spPr bwMode="auto">
          <a:xfrm>
            <a:off x="7508182" y="1701800"/>
            <a:ext cx="53975" cy="58738"/>
          </a:xfrm>
          <a:custGeom>
            <a:avLst/>
            <a:gdLst>
              <a:gd name="T0" fmla="*/ 14 w 30"/>
              <a:gd name="T1" fmla="*/ 32 h 32"/>
              <a:gd name="T2" fmla="*/ 14 w 30"/>
              <a:gd name="T3" fmla="*/ 32 h 32"/>
              <a:gd name="T4" fmla="*/ 20 w 30"/>
              <a:gd name="T5" fmla="*/ 30 h 32"/>
              <a:gd name="T6" fmla="*/ 26 w 30"/>
              <a:gd name="T7" fmla="*/ 28 h 32"/>
              <a:gd name="T8" fmla="*/ 30 w 30"/>
              <a:gd name="T9" fmla="*/ 22 h 32"/>
              <a:gd name="T10" fmla="*/ 30 w 30"/>
              <a:gd name="T11" fmla="*/ 16 h 32"/>
              <a:gd name="T12" fmla="*/ 30 w 30"/>
              <a:gd name="T13" fmla="*/ 16 h 32"/>
              <a:gd name="T14" fmla="*/ 30 w 30"/>
              <a:gd name="T15" fmla="*/ 10 h 32"/>
              <a:gd name="T16" fmla="*/ 26 w 30"/>
              <a:gd name="T17" fmla="*/ 6 h 32"/>
              <a:gd name="T18" fmla="*/ 20 w 30"/>
              <a:gd name="T19" fmla="*/ 2 h 32"/>
              <a:gd name="T20" fmla="*/ 14 w 30"/>
              <a:gd name="T21" fmla="*/ 0 h 32"/>
              <a:gd name="T22" fmla="*/ 14 w 30"/>
              <a:gd name="T23" fmla="*/ 0 h 32"/>
              <a:gd name="T24" fmla="*/ 8 w 30"/>
              <a:gd name="T25" fmla="*/ 2 h 32"/>
              <a:gd name="T26" fmla="*/ 4 w 30"/>
              <a:gd name="T27" fmla="*/ 6 h 32"/>
              <a:gd name="T28" fmla="*/ 0 w 30"/>
              <a:gd name="T29" fmla="*/ 10 h 32"/>
              <a:gd name="T30" fmla="*/ 0 w 30"/>
              <a:gd name="T31" fmla="*/ 16 h 32"/>
              <a:gd name="T32" fmla="*/ 0 w 30"/>
              <a:gd name="T33" fmla="*/ 16 h 32"/>
              <a:gd name="T34" fmla="*/ 0 w 30"/>
              <a:gd name="T35" fmla="*/ 22 h 32"/>
              <a:gd name="T36" fmla="*/ 4 w 30"/>
              <a:gd name="T37" fmla="*/ 28 h 32"/>
              <a:gd name="T38" fmla="*/ 8 w 30"/>
              <a:gd name="T39" fmla="*/ 30 h 32"/>
              <a:gd name="T40" fmla="*/ 14 w 30"/>
              <a:gd name="T41" fmla="*/ 32 h 32"/>
              <a:gd name="T42" fmla="*/ 14 w 30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2">
                <a:moveTo>
                  <a:pt x="14" y="32"/>
                </a:moveTo>
                <a:lnTo>
                  <a:pt x="14" y="32"/>
                </a:lnTo>
                <a:lnTo>
                  <a:pt x="20" y="30"/>
                </a:lnTo>
                <a:lnTo>
                  <a:pt x="26" y="28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6"/>
                </a:lnTo>
                <a:lnTo>
                  <a:pt x="20" y="2"/>
                </a:lnTo>
                <a:lnTo>
                  <a:pt x="14" y="0"/>
                </a:lnTo>
                <a:lnTo>
                  <a:pt x="14" y="0"/>
                </a:lnTo>
                <a:lnTo>
                  <a:pt x="8" y="2"/>
                </a:lnTo>
                <a:lnTo>
                  <a:pt x="4" y="6"/>
                </a:lnTo>
                <a:lnTo>
                  <a:pt x="0" y="10"/>
                </a:lnTo>
                <a:lnTo>
                  <a:pt x="0" y="16"/>
                </a:lnTo>
                <a:lnTo>
                  <a:pt x="0" y="16"/>
                </a:lnTo>
                <a:lnTo>
                  <a:pt x="0" y="22"/>
                </a:lnTo>
                <a:lnTo>
                  <a:pt x="4" y="28"/>
                </a:lnTo>
                <a:lnTo>
                  <a:pt x="8" y="30"/>
                </a:lnTo>
                <a:lnTo>
                  <a:pt x="14" y="32"/>
                </a:lnTo>
                <a:lnTo>
                  <a:pt x="14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8" name="Freeform 136"/>
          <p:cNvSpPr>
            <a:spLocks noChangeAspect="1"/>
          </p:cNvSpPr>
          <p:nvPr/>
        </p:nvSpPr>
        <p:spPr bwMode="auto">
          <a:xfrm>
            <a:off x="7573269" y="1635125"/>
            <a:ext cx="55563" cy="58738"/>
          </a:xfrm>
          <a:custGeom>
            <a:avLst/>
            <a:gdLst>
              <a:gd name="T0" fmla="*/ 16 w 30"/>
              <a:gd name="T1" fmla="*/ 32 h 32"/>
              <a:gd name="T2" fmla="*/ 16 w 30"/>
              <a:gd name="T3" fmla="*/ 32 h 32"/>
              <a:gd name="T4" fmla="*/ 22 w 30"/>
              <a:gd name="T5" fmla="*/ 30 h 32"/>
              <a:gd name="T6" fmla="*/ 26 w 30"/>
              <a:gd name="T7" fmla="*/ 26 h 32"/>
              <a:gd name="T8" fmla="*/ 30 w 30"/>
              <a:gd name="T9" fmla="*/ 22 h 32"/>
              <a:gd name="T10" fmla="*/ 30 w 30"/>
              <a:gd name="T11" fmla="*/ 16 h 32"/>
              <a:gd name="T12" fmla="*/ 30 w 30"/>
              <a:gd name="T13" fmla="*/ 16 h 32"/>
              <a:gd name="T14" fmla="*/ 30 w 30"/>
              <a:gd name="T15" fmla="*/ 10 h 32"/>
              <a:gd name="T16" fmla="*/ 26 w 30"/>
              <a:gd name="T17" fmla="*/ 4 h 32"/>
              <a:gd name="T18" fmla="*/ 22 w 30"/>
              <a:gd name="T19" fmla="*/ 2 h 32"/>
              <a:gd name="T20" fmla="*/ 16 w 30"/>
              <a:gd name="T21" fmla="*/ 0 h 32"/>
              <a:gd name="T22" fmla="*/ 16 w 30"/>
              <a:gd name="T23" fmla="*/ 0 h 32"/>
              <a:gd name="T24" fmla="*/ 10 w 30"/>
              <a:gd name="T25" fmla="*/ 2 h 32"/>
              <a:gd name="T26" fmla="*/ 4 w 30"/>
              <a:gd name="T27" fmla="*/ 4 h 32"/>
              <a:gd name="T28" fmla="*/ 2 w 30"/>
              <a:gd name="T29" fmla="*/ 10 h 32"/>
              <a:gd name="T30" fmla="*/ 0 w 30"/>
              <a:gd name="T31" fmla="*/ 16 h 32"/>
              <a:gd name="T32" fmla="*/ 0 w 30"/>
              <a:gd name="T33" fmla="*/ 16 h 32"/>
              <a:gd name="T34" fmla="*/ 2 w 30"/>
              <a:gd name="T35" fmla="*/ 22 h 32"/>
              <a:gd name="T36" fmla="*/ 4 w 30"/>
              <a:gd name="T37" fmla="*/ 26 h 32"/>
              <a:gd name="T38" fmla="*/ 10 w 30"/>
              <a:gd name="T39" fmla="*/ 30 h 32"/>
              <a:gd name="T40" fmla="*/ 16 w 30"/>
              <a:gd name="T41" fmla="*/ 32 h 32"/>
              <a:gd name="T42" fmla="*/ 16 w 30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6" y="26"/>
                </a:lnTo>
                <a:lnTo>
                  <a:pt x="30" y="22"/>
                </a:lnTo>
                <a:lnTo>
                  <a:pt x="30" y="16"/>
                </a:lnTo>
                <a:lnTo>
                  <a:pt x="30" y="16"/>
                </a:lnTo>
                <a:lnTo>
                  <a:pt x="30" y="10"/>
                </a:lnTo>
                <a:lnTo>
                  <a:pt x="26" y="4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10" y="2"/>
                </a:lnTo>
                <a:lnTo>
                  <a:pt x="4" y="4"/>
                </a:lnTo>
                <a:lnTo>
                  <a:pt x="2" y="10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6"/>
                </a:lnTo>
                <a:lnTo>
                  <a:pt x="10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49" name="Freeform 137"/>
          <p:cNvSpPr>
            <a:spLocks noChangeAspect="1"/>
          </p:cNvSpPr>
          <p:nvPr/>
        </p:nvSpPr>
        <p:spPr bwMode="auto">
          <a:xfrm>
            <a:off x="7639944" y="1570038"/>
            <a:ext cx="58738" cy="53975"/>
          </a:xfrm>
          <a:custGeom>
            <a:avLst/>
            <a:gdLst>
              <a:gd name="T0" fmla="*/ 16 w 32"/>
              <a:gd name="T1" fmla="*/ 30 h 30"/>
              <a:gd name="T2" fmla="*/ 16 w 32"/>
              <a:gd name="T3" fmla="*/ 30 h 30"/>
              <a:gd name="T4" fmla="*/ 22 w 32"/>
              <a:gd name="T5" fmla="*/ 30 h 30"/>
              <a:gd name="T6" fmla="*/ 28 w 32"/>
              <a:gd name="T7" fmla="*/ 26 h 30"/>
              <a:gd name="T8" fmla="*/ 30 w 32"/>
              <a:gd name="T9" fmla="*/ 22 h 30"/>
              <a:gd name="T10" fmla="*/ 32 w 32"/>
              <a:gd name="T11" fmla="*/ 16 h 30"/>
              <a:gd name="T12" fmla="*/ 32 w 32"/>
              <a:gd name="T13" fmla="*/ 16 h 30"/>
              <a:gd name="T14" fmla="*/ 30 w 32"/>
              <a:gd name="T15" fmla="*/ 8 h 30"/>
              <a:gd name="T16" fmla="*/ 28 w 32"/>
              <a:gd name="T17" fmla="*/ 4 h 30"/>
              <a:gd name="T18" fmla="*/ 22 w 32"/>
              <a:gd name="T19" fmla="*/ 0 h 30"/>
              <a:gd name="T20" fmla="*/ 16 w 32"/>
              <a:gd name="T21" fmla="*/ 0 h 30"/>
              <a:gd name="T22" fmla="*/ 16 w 32"/>
              <a:gd name="T23" fmla="*/ 0 h 30"/>
              <a:gd name="T24" fmla="*/ 10 w 32"/>
              <a:gd name="T25" fmla="*/ 0 h 30"/>
              <a:gd name="T26" fmla="*/ 6 w 32"/>
              <a:gd name="T27" fmla="*/ 4 h 30"/>
              <a:gd name="T28" fmla="*/ 2 w 32"/>
              <a:gd name="T29" fmla="*/ 8 h 30"/>
              <a:gd name="T30" fmla="*/ 0 w 32"/>
              <a:gd name="T31" fmla="*/ 16 h 30"/>
              <a:gd name="T32" fmla="*/ 0 w 32"/>
              <a:gd name="T33" fmla="*/ 16 h 30"/>
              <a:gd name="T34" fmla="*/ 2 w 32"/>
              <a:gd name="T35" fmla="*/ 22 h 30"/>
              <a:gd name="T36" fmla="*/ 6 w 32"/>
              <a:gd name="T37" fmla="*/ 26 h 30"/>
              <a:gd name="T38" fmla="*/ 10 w 32"/>
              <a:gd name="T39" fmla="*/ 30 h 30"/>
              <a:gd name="T40" fmla="*/ 16 w 32"/>
              <a:gd name="T41" fmla="*/ 30 h 30"/>
              <a:gd name="T42" fmla="*/ 16 w 32"/>
              <a:gd name="T43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30">
                <a:moveTo>
                  <a:pt x="16" y="30"/>
                </a:moveTo>
                <a:lnTo>
                  <a:pt x="16" y="30"/>
                </a:lnTo>
                <a:lnTo>
                  <a:pt x="22" y="30"/>
                </a:lnTo>
                <a:lnTo>
                  <a:pt x="28" y="26"/>
                </a:lnTo>
                <a:lnTo>
                  <a:pt x="30" y="22"/>
                </a:lnTo>
                <a:lnTo>
                  <a:pt x="32" y="16"/>
                </a:lnTo>
                <a:lnTo>
                  <a:pt x="32" y="16"/>
                </a:lnTo>
                <a:lnTo>
                  <a:pt x="30" y="8"/>
                </a:lnTo>
                <a:lnTo>
                  <a:pt x="28" y="4"/>
                </a:lnTo>
                <a:lnTo>
                  <a:pt x="22" y="0"/>
                </a:lnTo>
                <a:lnTo>
                  <a:pt x="16" y="0"/>
                </a:lnTo>
                <a:lnTo>
                  <a:pt x="16" y="0"/>
                </a:lnTo>
                <a:lnTo>
                  <a:pt x="10" y="0"/>
                </a:lnTo>
                <a:lnTo>
                  <a:pt x="6" y="4"/>
                </a:lnTo>
                <a:lnTo>
                  <a:pt x="2" y="8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6" y="26"/>
                </a:lnTo>
                <a:lnTo>
                  <a:pt x="10" y="30"/>
                </a:lnTo>
                <a:lnTo>
                  <a:pt x="16" y="30"/>
                </a:lnTo>
                <a:lnTo>
                  <a:pt x="16" y="30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0" name="Line 138"/>
          <p:cNvSpPr>
            <a:spLocks noChangeAspect="1" noChangeShapeType="1"/>
          </p:cNvSpPr>
          <p:nvPr/>
        </p:nvSpPr>
        <p:spPr bwMode="auto">
          <a:xfrm>
            <a:off x="6377882" y="615950"/>
            <a:ext cx="884237" cy="576263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1" name="Line 139"/>
          <p:cNvSpPr>
            <a:spLocks noChangeAspect="1" noChangeShapeType="1"/>
          </p:cNvSpPr>
          <p:nvPr/>
        </p:nvSpPr>
        <p:spPr bwMode="auto">
          <a:xfrm>
            <a:off x="6377882" y="685800"/>
            <a:ext cx="954087" cy="57150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2" name="Line 140"/>
          <p:cNvSpPr>
            <a:spLocks noChangeAspect="1" noChangeShapeType="1"/>
          </p:cNvSpPr>
          <p:nvPr/>
        </p:nvSpPr>
        <p:spPr bwMode="auto">
          <a:xfrm>
            <a:off x="6377882" y="752475"/>
            <a:ext cx="1020762" cy="57467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3" name="Line 141"/>
          <p:cNvSpPr>
            <a:spLocks noChangeAspect="1" noChangeShapeType="1"/>
          </p:cNvSpPr>
          <p:nvPr/>
        </p:nvSpPr>
        <p:spPr bwMode="auto">
          <a:xfrm>
            <a:off x="6377882" y="817563"/>
            <a:ext cx="817562" cy="4397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4" name="Line 142"/>
          <p:cNvSpPr>
            <a:spLocks noChangeAspect="1" noChangeShapeType="1"/>
          </p:cNvSpPr>
          <p:nvPr/>
        </p:nvSpPr>
        <p:spPr bwMode="auto">
          <a:xfrm>
            <a:off x="6377882" y="884238"/>
            <a:ext cx="884237" cy="43973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5" name="Line 143"/>
          <p:cNvSpPr>
            <a:spLocks noChangeAspect="1" noChangeShapeType="1"/>
          </p:cNvSpPr>
          <p:nvPr/>
        </p:nvSpPr>
        <p:spPr bwMode="auto">
          <a:xfrm>
            <a:off x="6377882" y="949325"/>
            <a:ext cx="749300" cy="37465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6" name="Line 144"/>
          <p:cNvSpPr>
            <a:spLocks noChangeAspect="1" noChangeShapeType="1"/>
          </p:cNvSpPr>
          <p:nvPr/>
        </p:nvSpPr>
        <p:spPr bwMode="auto">
          <a:xfrm flipV="1">
            <a:off x="6377882" y="2001838"/>
            <a:ext cx="887412" cy="671512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7" name="Line 145"/>
          <p:cNvSpPr>
            <a:spLocks noChangeAspect="1" noChangeShapeType="1"/>
          </p:cNvSpPr>
          <p:nvPr/>
        </p:nvSpPr>
        <p:spPr bwMode="auto">
          <a:xfrm>
            <a:off x="6117532" y="615950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8" name="Line 146"/>
          <p:cNvSpPr>
            <a:spLocks noChangeAspect="1" noChangeShapeType="1"/>
          </p:cNvSpPr>
          <p:nvPr/>
        </p:nvSpPr>
        <p:spPr bwMode="auto">
          <a:xfrm>
            <a:off x="6117532" y="685800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59" name="Line 147"/>
          <p:cNvSpPr>
            <a:spLocks noChangeAspect="1" noChangeShapeType="1"/>
          </p:cNvSpPr>
          <p:nvPr/>
        </p:nvSpPr>
        <p:spPr bwMode="auto">
          <a:xfrm>
            <a:off x="6117532" y="752475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0" name="Line 148"/>
          <p:cNvSpPr>
            <a:spLocks noChangeAspect="1" noChangeShapeType="1"/>
          </p:cNvSpPr>
          <p:nvPr/>
        </p:nvSpPr>
        <p:spPr bwMode="auto">
          <a:xfrm>
            <a:off x="6117532" y="817563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1" name="Line 149"/>
          <p:cNvSpPr>
            <a:spLocks noChangeAspect="1" noChangeShapeType="1"/>
          </p:cNvSpPr>
          <p:nvPr/>
        </p:nvSpPr>
        <p:spPr bwMode="auto">
          <a:xfrm>
            <a:off x="6117532" y="884238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2" name="Line 150"/>
          <p:cNvSpPr>
            <a:spLocks noChangeAspect="1" noChangeShapeType="1"/>
          </p:cNvSpPr>
          <p:nvPr/>
        </p:nvSpPr>
        <p:spPr bwMode="auto">
          <a:xfrm>
            <a:off x="6117532" y="949325"/>
            <a:ext cx="260350" cy="3175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3" name="Line 151"/>
          <p:cNvSpPr>
            <a:spLocks noChangeAspect="1" noChangeShapeType="1"/>
          </p:cNvSpPr>
          <p:nvPr/>
        </p:nvSpPr>
        <p:spPr bwMode="auto">
          <a:xfrm>
            <a:off x="6117532" y="1016000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4" name="Line 152"/>
          <p:cNvSpPr>
            <a:spLocks noChangeAspect="1" noChangeShapeType="1"/>
          </p:cNvSpPr>
          <p:nvPr/>
        </p:nvSpPr>
        <p:spPr bwMode="auto">
          <a:xfrm>
            <a:off x="6117532" y="1082675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5" name="Line 153"/>
          <p:cNvSpPr>
            <a:spLocks noChangeAspect="1" noChangeShapeType="1"/>
          </p:cNvSpPr>
          <p:nvPr/>
        </p:nvSpPr>
        <p:spPr bwMode="auto">
          <a:xfrm>
            <a:off x="6117532" y="1147763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6" name="Line 154"/>
          <p:cNvSpPr>
            <a:spLocks noChangeAspect="1" noChangeShapeType="1"/>
          </p:cNvSpPr>
          <p:nvPr/>
        </p:nvSpPr>
        <p:spPr bwMode="auto">
          <a:xfrm>
            <a:off x="6117532" y="1214438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7" name="Line 155"/>
          <p:cNvSpPr>
            <a:spLocks noChangeAspect="1" noChangeShapeType="1"/>
          </p:cNvSpPr>
          <p:nvPr/>
        </p:nvSpPr>
        <p:spPr bwMode="auto">
          <a:xfrm>
            <a:off x="6117532" y="1279525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8" name="Line 156"/>
          <p:cNvSpPr>
            <a:spLocks noChangeAspect="1" noChangeShapeType="1"/>
          </p:cNvSpPr>
          <p:nvPr/>
        </p:nvSpPr>
        <p:spPr bwMode="auto">
          <a:xfrm>
            <a:off x="6117532" y="1349375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69" name="Line 157"/>
          <p:cNvSpPr>
            <a:spLocks noChangeAspect="1" noChangeShapeType="1"/>
          </p:cNvSpPr>
          <p:nvPr/>
        </p:nvSpPr>
        <p:spPr bwMode="auto">
          <a:xfrm>
            <a:off x="6117532" y="1416050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0" name="Line 158"/>
          <p:cNvSpPr>
            <a:spLocks noChangeAspect="1" noChangeShapeType="1"/>
          </p:cNvSpPr>
          <p:nvPr/>
        </p:nvSpPr>
        <p:spPr bwMode="auto">
          <a:xfrm>
            <a:off x="6117532" y="1471613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1" name="Line 159"/>
          <p:cNvSpPr>
            <a:spLocks noChangeAspect="1" noChangeShapeType="1"/>
          </p:cNvSpPr>
          <p:nvPr/>
        </p:nvSpPr>
        <p:spPr bwMode="auto">
          <a:xfrm>
            <a:off x="6117532" y="1547813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2" name="Line 160"/>
          <p:cNvSpPr>
            <a:spLocks noChangeAspect="1" noChangeShapeType="1"/>
          </p:cNvSpPr>
          <p:nvPr/>
        </p:nvSpPr>
        <p:spPr bwMode="auto">
          <a:xfrm>
            <a:off x="6117532" y="1612900"/>
            <a:ext cx="260350" cy="3175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3" name="Line 161"/>
          <p:cNvSpPr>
            <a:spLocks noChangeAspect="1" noChangeShapeType="1"/>
          </p:cNvSpPr>
          <p:nvPr/>
        </p:nvSpPr>
        <p:spPr bwMode="auto">
          <a:xfrm>
            <a:off x="6117532" y="1679575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4" name="Line 162"/>
          <p:cNvSpPr>
            <a:spLocks noChangeAspect="1" noChangeShapeType="1"/>
          </p:cNvSpPr>
          <p:nvPr/>
        </p:nvSpPr>
        <p:spPr bwMode="auto">
          <a:xfrm>
            <a:off x="6117532" y="1746250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5" name="Line 163"/>
          <p:cNvSpPr>
            <a:spLocks noChangeAspect="1" noChangeShapeType="1"/>
          </p:cNvSpPr>
          <p:nvPr/>
        </p:nvSpPr>
        <p:spPr bwMode="auto">
          <a:xfrm>
            <a:off x="6117532" y="1811338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6" name="Line 164"/>
          <p:cNvSpPr>
            <a:spLocks noChangeAspect="1" noChangeShapeType="1"/>
          </p:cNvSpPr>
          <p:nvPr/>
        </p:nvSpPr>
        <p:spPr bwMode="auto">
          <a:xfrm>
            <a:off x="6117532" y="1878013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7" name="Line 165"/>
          <p:cNvSpPr>
            <a:spLocks noChangeAspect="1" noChangeShapeType="1"/>
          </p:cNvSpPr>
          <p:nvPr/>
        </p:nvSpPr>
        <p:spPr bwMode="auto">
          <a:xfrm>
            <a:off x="6117532" y="1943100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8" name="Line 166"/>
          <p:cNvSpPr>
            <a:spLocks noChangeAspect="1" noChangeShapeType="1"/>
          </p:cNvSpPr>
          <p:nvPr/>
        </p:nvSpPr>
        <p:spPr bwMode="auto">
          <a:xfrm>
            <a:off x="6117532" y="2009775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79" name="Line 167"/>
          <p:cNvSpPr>
            <a:spLocks noChangeAspect="1" noChangeShapeType="1"/>
          </p:cNvSpPr>
          <p:nvPr/>
        </p:nvSpPr>
        <p:spPr bwMode="auto">
          <a:xfrm>
            <a:off x="6117532" y="2079625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0" name="Line 168"/>
          <p:cNvSpPr>
            <a:spLocks noChangeAspect="1" noChangeShapeType="1"/>
          </p:cNvSpPr>
          <p:nvPr/>
        </p:nvSpPr>
        <p:spPr bwMode="auto">
          <a:xfrm>
            <a:off x="6117532" y="2144713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1" name="Line 169"/>
          <p:cNvSpPr>
            <a:spLocks noChangeAspect="1" noChangeShapeType="1"/>
          </p:cNvSpPr>
          <p:nvPr/>
        </p:nvSpPr>
        <p:spPr bwMode="auto">
          <a:xfrm>
            <a:off x="6117532" y="2211388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2" name="Line 170"/>
          <p:cNvSpPr>
            <a:spLocks noChangeAspect="1" noChangeShapeType="1"/>
          </p:cNvSpPr>
          <p:nvPr/>
        </p:nvSpPr>
        <p:spPr bwMode="auto">
          <a:xfrm>
            <a:off x="6117532" y="2276475"/>
            <a:ext cx="260350" cy="3175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3" name="Line 171"/>
          <p:cNvSpPr>
            <a:spLocks noChangeAspect="1" noChangeShapeType="1"/>
          </p:cNvSpPr>
          <p:nvPr/>
        </p:nvSpPr>
        <p:spPr bwMode="auto">
          <a:xfrm>
            <a:off x="6117532" y="2343150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4" name="Line 172"/>
          <p:cNvSpPr>
            <a:spLocks noChangeAspect="1" noChangeShapeType="1"/>
          </p:cNvSpPr>
          <p:nvPr/>
        </p:nvSpPr>
        <p:spPr bwMode="auto">
          <a:xfrm>
            <a:off x="6117532" y="2409825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5" name="Line 173"/>
          <p:cNvSpPr>
            <a:spLocks noChangeAspect="1" noChangeShapeType="1"/>
          </p:cNvSpPr>
          <p:nvPr/>
        </p:nvSpPr>
        <p:spPr bwMode="auto">
          <a:xfrm>
            <a:off x="6117532" y="2474913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6" name="Line 174"/>
          <p:cNvSpPr>
            <a:spLocks noChangeAspect="1" noChangeShapeType="1"/>
          </p:cNvSpPr>
          <p:nvPr/>
        </p:nvSpPr>
        <p:spPr bwMode="auto">
          <a:xfrm>
            <a:off x="6117532" y="2541588"/>
            <a:ext cx="260350" cy="1587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7" name="Line 175"/>
          <p:cNvSpPr>
            <a:spLocks noChangeAspect="1" noChangeShapeType="1"/>
          </p:cNvSpPr>
          <p:nvPr/>
        </p:nvSpPr>
        <p:spPr bwMode="auto">
          <a:xfrm>
            <a:off x="6117532" y="2606675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8" name="Line 176"/>
          <p:cNvSpPr>
            <a:spLocks noChangeAspect="1" noChangeShapeType="1"/>
          </p:cNvSpPr>
          <p:nvPr/>
        </p:nvSpPr>
        <p:spPr bwMode="auto">
          <a:xfrm>
            <a:off x="6117532" y="2673350"/>
            <a:ext cx="260350" cy="1588"/>
          </a:xfrm>
          <a:prstGeom prst="lin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89" name="Line 177"/>
          <p:cNvSpPr>
            <a:spLocks noChangeAspect="1" noChangeShapeType="1"/>
          </p:cNvSpPr>
          <p:nvPr/>
        </p:nvSpPr>
        <p:spPr bwMode="auto">
          <a:xfrm>
            <a:off x="6623944" y="1139825"/>
            <a:ext cx="1588" cy="1031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0" name="Line 178"/>
          <p:cNvSpPr>
            <a:spLocks noChangeAspect="1" noChangeShapeType="1"/>
          </p:cNvSpPr>
          <p:nvPr/>
        </p:nvSpPr>
        <p:spPr bwMode="auto">
          <a:xfrm>
            <a:off x="6623944" y="1273175"/>
            <a:ext cx="1588" cy="10160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1" name="Line 179"/>
          <p:cNvSpPr>
            <a:spLocks noChangeAspect="1" noChangeShapeType="1"/>
          </p:cNvSpPr>
          <p:nvPr/>
        </p:nvSpPr>
        <p:spPr bwMode="auto">
          <a:xfrm>
            <a:off x="6623944" y="1404938"/>
            <a:ext cx="1588" cy="10160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2" name="Line 180"/>
          <p:cNvSpPr>
            <a:spLocks noChangeAspect="1" noChangeShapeType="1"/>
          </p:cNvSpPr>
          <p:nvPr/>
        </p:nvSpPr>
        <p:spPr bwMode="auto">
          <a:xfrm>
            <a:off x="6623944" y="1536700"/>
            <a:ext cx="1588" cy="1031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3" name="Line 181"/>
          <p:cNvSpPr>
            <a:spLocks noChangeAspect="1" noChangeShapeType="1"/>
          </p:cNvSpPr>
          <p:nvPr/>
        </p:nvSpPr>
        <p:spPr bwMode="auto">
          <a:xfrm>
            <a:off x="6623944" y="1668463"/>
            <a:ext cx="1588" cy="1031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4" name="Line 182"/>
          <p:cNvSpPr>
            <a:spLocks noChangeAspect="1" noChangeShapeType="1"/>
          </p:cNvSpPr>
          <p:nvPr/>
        </p:nvSpPr>
        <p:spPr bwMode="auto">
          <a:xfrm>
            <a:off x="6623944" y="1800225"/>
            <a:ext cx="1588" cy="1031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5" name="Line 183"/>
          <p:cNvSpPr>
            <a:spLocks noChangeAspect="1" noChangeShapeType="1"/>
          </p:cNvSpPr>
          <p:nvPr/>
        </p:nvSpPr>
        <p:spPr bwMode="auto">
          <a:xfrm>
            <a:off x="6623944" y="1931988"/>
            <a:ext cx="1588" cy="1031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6" name="Line 184"/>
          <p:cNvSpPr>
            <a:spLocks noChangeAspect="1" noChangeShapeType="1"/>
          </p:cNvSpPr>
          <p:nvPr/>
        </p:nvSpPr>
        <p:spPr bwMode="auto">
          <a:xfrm>
            <a:off x="6623944" y="2063750"/>
            <a:ext cx="1588" cy="1031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7" name="Line 185"/>
          <p:cNvSpPr>
            <a:spLocks noChangeAspect="1" noChangeShapeType="1"/>
          </p:cNvSpPr>
          <p:nvPr/>
        </p:nvSpPr>
        <p:spPr bwMode="auto">
          <a:xfrm>
            <a:off x="6623944" y="2197100"/>
            <a:ext cx="1588" cy="10160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8" name="Line 186"/>
          <p:cNvSpPr>
            <a:spLocks noChangeAspect="1" noChangeShapeType="1"/>
          </p:cNvSpPr>
          <p:nvPr/>
        </p:nvSpPr>
        <p:spPr bwMode="auto">
          <a:xfrm>
            <a:off x="6623944" y="2328863"/>
            <a:ext cx="1588" cy="10160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699" name="Line 187"/>
          <p:cNvSpPr>
            <a:spLocks noChangeAspect="1" noChangeShapeType="1"/>
          </p:cNvSpPr>
          <p:nvPr/>
        </p:nvSpPr>
        <p:spPr bwMode="auto">
          <a:xfrm>
            <a:off x="6623944" y="2460625"/>
            <a:ext cx="1588" cy="28575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33" name="Rectangle 221"/>
          <p:cNvSpPr>
            <a:spLocks noChangeAspect="1" noChangeArrowheads="1"/>
          </p:cNvSpPr>
          <p:nvPr/>
        </p:nvSpPr>
        <p:spPr bwMode="auto">
          <a:xfrm>
            <a:off x="5307907" y="612775"/>
            <a:ext cx="53498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Contacts</a:t>
            </a:r>
          </a:p>
        </p:txBody>
      </p:sp>
      <p:sp>
        <p:nvSpPr>
          <p:cNvPr id="192734" name="Rectangle 222"/>
          <p:cNvSpPr>
            <a:spLocks noChangeAspect="1" noChangeArrowheads="1"/>
          </p:cNvSpPr>
          <p:nvPr/>
        </p:nvSpPr>
        <p:spPr bwMode="auto">
          <a:xfrm>
            <a:off x="7117657" y="474663"/>
            <a:ext cx="9128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Insulated leads</a:t>
            </a:r>
          </a:p>
        </p:txBody>
      </p:sp>
      <p:sp>
        <p:nvSpPr>
          <p:cNvPr id="192739" name="Rectangle 227"/>
          <p:cNvSpPr>
            <a:spLocks noChangeAspect="1" noChangeArrowheads="1"/>
          </p:cNvSpPr>
          <p:nvPr/>
        </p:nvSpPr>
        <p:spPr bwMode="auto">
          <a:xfrm>
            <a:off x="6914457" y="2703513"/>
            <a:ext cx="1778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(b)</a:t>
            </a:r>
          </a:p>
        </p:txBody>
      </p:sp>
      <p:sp>
        <p:nvSpPr>
          <p:cNvPr id="192741" name="Rectangle 229"/>
          <p:cNvSpPr>
            <a:spLocks noChangeAspect="1" noChangeArrowheads="1"/>
          </p:cNvSpPr>
          <p:nvPr/>
        </p:nvSpPr>
        <p:spPr bwMode="auto">
          <a:xfrm>
            <a:off x="7219257" y="2474913"/>
            <a:ext cx="29686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Base</a:t>
            </a:r>
          </a:p>
        </p:txBody>
      </p:sp>
      <p:sp>
        <p:nvSpPr>
          <p:cNvPr id="192742" name="Rectangle 230"/>
          <p:cNvSpPr>
            <a:spLocks noChangeAspect="1" noChangeArrowheads="1"/>
          </p:cNvSpPr>
          <p:nvPr/>
        </p:nvSpPr>
        <p:spPr bwMode="auto">
          <a:xfrm>
            <a:off x="7590732" y="879475"/>
            <a:ext cx="121761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Ag/AgCl electrodes</a:t>
            </a:r>
          </a:p>
        </p:txBody>
      </p:sp>
      <p:sp>
        <p:nvSpPr>
          <p:cNvPr id="192749" name="Line 237"/>
          <p:cNvSpPr>
            <a:spLocks noChangeAspect="1" noChangeShapeType="1"/>
          </p:cNvSpPr>
          <p:nvPr/>
        </p:nvSpPr>
        <p:spPr bwMode="auto">
          <a:xfrm>
            <a:off x="5900044" y="730250"/>
            <a:ext cx="161925" cy="650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50" name="Line 238"/>
          <p:cNvSpPr>
            <a:spLocks noChangeAspect="1" noChangeShapeType="1"/>
          </p:cNvSpPr>
          <p:nvPr/>
        </p:nvSpPr>
        <p:spPr bwMode="auto">
          <a:xfrm flipH="1">
            <a:off x="6749357" y="620713"/>
            <a:ext cx="330200" cy="17303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51" name="Line 239"/>
          <p:cNvSpPr>
            <a:spLocks noChangeAspect="1" noChangeShapeType="1"/>
          </p:cNvSpPr>
          <p:nvPr/>
        </p:nvSpPr>
        <p:spPr bwMode="auto">
          <a:xfrm flipH="1">
            <a:off x="7524057" y="1096963"/>
            <a:ext cx="271462" cy="2428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52" name="Line 240"/>
          <p:cNvSpPr>
            <a:spLocks noChangeAspect="1" noChangeShapeType="1"/>
          </p:cNvSpPr>
          <p:nvPr/>
        </p:nvSpPr>
        <p:spPr bwMode="auto">
          <a:xfrm flipH="1" flipV="1">
            <a:off x="6890644" y="2408238"/>
            <a:ext cx="285750" cy="117475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65" name="Freeform 253"/>
          <p:cNvSpPr>
            <a:spLocks noChangeAspect="1"/>
          </p:cNvSpPr>
          <p:nvPr/>
        </p:nvSpPr>
        <p:spPr bwMode="auto">
          <a:xfrm>
            <a:off x="6838257" y="2390775"/>
            <a:ext cx="69850" cy="39688"/>
          </a:xfrm>
          <a:custGeom>
            <a:avLst/>
            <a:gdLst>
              <a:gd name="T0" fmla="*/ 32 w 38"/>
              <a:gd name="T1" fmla="*/ 12 h 22"/>
              <a:gd name="T2" fmla="*/ 32 w 38"/>
              <a:gd name="T3" fmla="*/ 12 h 22"/>
              <a:gd name="T4" fmla="*/ 30 w 38"/>
              <a:gd name="T5" fmla="*/ 16 h 22"/>
              <a:gd name="T6" fmla="*/ 30 w 38"/>
              <a:gd name="T7" fmla="*/ 22 h 22"/>
              <a:gd name="T8" fmla="*/ 30 w 38"/>
              <a:gd name="T9" fmla="*/ 22 h 22"/>
              <a:gd name="T10" fmla="*/ 16 w 38"/>
              <a:gd name="T11" fmla="*/ 10 h 22"/>
              <a:gd name="T12" fmla="*/ 0 w 38"/>
              <a:gd name="T13" fmla="*/ 0 h 22"/>
              <a:gd name="T14" fmla="*/ 0 w 38"/>
              <a:gd name="T15" fmla="*/ 0 h 22"/>
              <a:gd name="T16" fmla="*/ 20 w 38"/>
              <a:gd name="T17" fmla="*/ 2 h 22"/>
              <a:gd name="T18" fmla="*/ 38 w 38"/>
              <a:gd name="T19" fmla="*/ 2 h 22"/>
              <a:gd name="T20" fmla="*/ 38 w 38"/>
              <a:gd name="T21" fmla="*/ 2 h 22"/>
              <a:gd name="T22" fmla="*/ 32 w 38"/>
              <a:gd name="T23" fmla="*/ 8 h 22"/>
              <a:gd name="T24" fmla="*/ 32 w 38"/>
              <a:gd name="T25" fmla="*/ 12 h 22"/>
              <a:gd name="T26" fmla="*/ 32 w 38"/>
              <a:gd name="T27" fmla="*/ 1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22">
                <a:moveTo>
                  <a:pt x="32" y="12"/>
                </a:moveTo>
                <a:lnTo>
                  <a:pt x="32" y="12"/>
                </a:lnTo>
                <a:lnTo>
                  <a:pt x="30" y="16"/>
                </a:lnTo>
                <a:lnTo>
                  <a:pt x="30" y="22"/>
                </a:lnTo>
                <a:lnTo>
                  <a:pt x="30" y="22"/>
                </a:lnTo>
                <a:lnTo>
                  <a:pt x="16" y="10"/>
                </a:lnTo>
                <a:lnTo>
                  <a:pt x="0" y="0"/>
                </a:lnTo>
                <a:lnTo>
                  <a:pt x="0" y="0"/>
                </a:lnTo>
                <a:lnTo>
                  <a:pt x="20" y="2"/>
                </a:lnTo>
                <a:lnTo>
                  <a:pt x="38" y="2"/>
                </a:lnTo>
                <a:lnTo>
                  <a:pt x="38" y="2"/>
                </a:lnTo>
                <a:lnTo>
                  <a:pt x="32" y="8"/>
                </a:lnTo>
                <a:lnTo>
                  <a:pt x="32" y="12"/>
                </a:lnTo>
                <a:lnTo>
                  <a:pt x="32" y="12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66" name="Freeform 254"/>
          <p:cNvSpPr>
            <a:spLocks noChangeAspect="1"/>
          </p:cNvSpPr>
          <p:nvPr/>
        </p:nvSpPr>
        <p:spPr bwMode="auto">
          <a:xfrm>
            <a:off x="7487544" y="1317625"/>
            <a:ext cx="61913" cy="53975"/>
          </a:xfrm>
          <a:custGeom>
            <a:avLst/>
            <a:gdLst>
              <a:gd name="T0" fmla="*/ 24 w 34"/>
              <a:gd name="T1" fmla="*/ 10 h 30"/>
              <a:gd name="T2" fmla="*/ 24 w 34"/>
              <a:gd name="T3" fmla="*/ 10 h 30"/>
              <a:gd name="T4" fmla="*/ 28 w 34"/>
              <a:gd name="T5" fmla="*/ 14 h 30"/>
              <a:gd name="T6" fmla="*/ 34 w 34"/>
              <a:gd name="T7" fmla="*/ 16 h 30"/>
              <a:gd name="T8" fmla="*/ 34 w 34"/>
              <a:gd name="T9" fmla="*/ 16 h 30"/>
              <a:gd name="T10" fmla="*/ 16 w 34"/>
              <a:gd name="T11" fmla="*/ 22 h 30"/>
              <a:gd name="T12" fmla="*/ 0 w 34"/>
              <a:gd name="T13" fmla="*/ 30 h 30"/>
              <a:gd name="T14" fmla="*/ 0 w 34"/>
              <a:gd name="T15" fmla="*/ 30 h 30"/>
              <a:gd name="T16" fmla="*/ 10 w 34"/>
              <a:gd name="T17" fmla="*/ 16 h 30"/>
              <a:gd name="T18" fmla="*/ 20 w 34"/>
              <a:gd name="T19" fmla="*/ 0 h 30"/>
              <a:gd name="T20" fmla="*/ 20 w 34"/>
              <a:gd name="T21" fmla="*/ 0 h 30"/>
              <a:gd name="T22" fmla="*/ 22 w 34"/>
              <a:gd name="T23" fmla="*/ 6 h 30"/>
              <a:gd name="T24" fmla="*/ 24 w 34"/>
              <a:gd name="T25" fmla="*/ 10 h 30"/>
              <a:gd name="T26" fmla="*/ 24 w 34"/>
              <a:gd name="T27" fmla="*/ 1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4" h="30">
                <a:moveTo>
                  <a:pt x="24" y="10"/>
                </a:moveTo>
                <a:lnTo>
                  <a:pt x="24" y="10"/>
                </a:lnTo>
                <a:lnTo>
                  <a:pt x="28" y="14"/>
                </a:lnTo>
                <a:lnTo>
                  <a:pt x="34" y="16"/>
                </a:lnTo>
                <a:lnTo>
                  <a:pt x="34" y="16"/>
                </a:lnTo>
                <a:lnTo>
                  <a:pt x="16" y="22"/>
                </a:lnTo>
                <a:lnTo>
                  <a:pt x="0" y="30"/>
                </a:lnTo>
                <a:lnTo>
                  <a:pt x="0" y="30"/>
                </a:lnTo>
                <a:lnTo>
                  <a:pt x="10" y="16"/>
                </a:lnTo>
                <a:lnTo>
                  <a:pt x="20" y="0"/>
                </a:lnTo>
                <a:lnTo>
                  <a:pt x="20" y="0"/>
                </a:lnTo>
                <a:lnTo>
                  <a:pt x="22" y="6"/>
                </a:lnTo>
                <a:lnTo>
                  <a:pt x="24" y="10"/>
                </a:lnTo>
                <a:lnTo>
                  <a:pt x="24" y="10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67" name="Freeform 255"/>
          <p:cNvSpPr>
            <a:spLocks noChangeAspect="1"/>
          </p:cNvSpPr>
          <p:nvPr/>
        </p:nvSpPr>
        <p:spPr bwMode="auto">
          <a:xfrm>
            <a:off x="6701732" y="771525"/>
            <a:ext cx="66675" cy="47625"/>
          </a:xfrm>
          <a:custGeom>
            <a:avLst/>
            <a:gdLst>
              <a:gd name="T0" fmla="*/ 30 w 36"/>
              <a:gd name="T1" fmla="*/ 12 h 26"/>
              <a:gd name="T2" fmla="*/ 30 w 36"/>
              <a:gd name="T3" fmla="*/ 12 h 26"/>
              <a:gd name="T4" fmla="*/ 32 w 36"/>
              <a:gd name="T5" fmla="*/ 16 h 26"/>
              <a:gd name="T6" fmla="*/ 36 w 36"/>
              <a:gd name="T7" fmla="*/ 20 h 26"/>
              <a:gd name="T8" fmla="*/ 36 w 36"/>
              <a:gd name="T9" fmla="*/ 20 h 26"/>
              <a:gd name="T10" fmla="*/ 18 w 36"/>
              <a:gd name="T11" fmla="*/ 22 h 26"/>
              <a:gd name="T12" fmla="*/ 0 w 36"/>
              <a:gd name="T13" fmla="*/ 26 h 26"/>
              <a:gd name="T14" fmla="*/ 0 w 36"/>
              <a:gd name="T15" fmla="*/ 26 h 26"/>
              <a:gd name="T16" fmla="*/ 14 w 36"/>
              <a:gd name="T17" fmla="*/ 14 h 26"/>
              <a:gd name="T18" fmla="*/ 26 w 36"/>
              <a:gd name="T19" fmla="*/ 0 h 26"/>
              <a:gd name="T20" fmla="*/ 26 w 36"/>
              <a:gd name="T21" fmla="*/ 0 h 26"/>
              <a:gd name="T22" fmla="*/ 28 w 36"/>
              <a:gd name="T23" fmla="*/ 8 h 26"/>
              <a:gd name="T24" fmla="*/ 30 w 36"/>
              <a:gd name="T25" fmla="*/ 12 h 26"/>
              <a:gd name="T26" fmla="*/ 30 w 36"/>
              <a:gd name="T27" fmla="*/ 1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" h="26">
                <a:moveTo>
                  <a:pt x="30" y="12"/>
                </a:moveTo>
                <a:lnTo>
                  <a:pt x="30" y="12"/>
                </a:lnTo>
                <a:lnTo>
                  <a:pt x="32" y="16"/>
                </a:lnTo>
                <a:lnTo>
                  <a:pt x="36" y="20"/>
                </a:lnTo>
                <a:lnTo>
                  <a:pt x="36" y="20"/>
                </a:lnTo>
                <a:lnTo>
                  <a:pt x="18" y="22"/>
                </a:lnTo>
                <a:lnTo>
                  <a:pt x="0" y="26"/>
                </a:lnTo>
                <a:lnTo>
                  <a:pt x="0" y="26"/>
                </a:lnTo>
                <a:lnTo>
                  <a:pt x="14" y="14"/>
                </a:lnTo>
                <a:lnTo>
                  <a:pt x="26" y="0"/>
                </a:lnTo>
                <a:lnTo>
                  <a:pt x="26" y="0"/>
                </a:lnTo>
                <a:lnTo>
                  <a:pt x="28" y="8"/>
                </a:lnTo>
                <a:lnTo>
                  <a:pt x="30" y="12"/>
                </a:lnTo>
                <a:lnTo>
                  <a:pt x="30" y="12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68" name="Freeform 256"/>
          <p:cNvSpPr>
            <a:spLocks noChangeAspect="1"/>
          </p:cNvSpPr>
          <p:nvPr/>
        </p:nvSpPr>
        <p:spPr bwMode="auto">
          <a:xfrm>
            <a:off x="6046094" y="777875"/>
            <a:ext cx="66675" cy="39688"/>
          </a:xfrm>
          <a:custGeom>
            <a:avLst/>
            <a:gdLst>
              <a:gd name="T0" fmla="*/ 6 w 36"/>
              <a:gd name="T1" fmla="*/ 10 h 22"/>
              <a:gd name="T2" fmla="*/ 6 w 36"/>
              <a:gd name="T3" fmla="*/ 10 h 22"/>
              <a:gd name="T4" fmla="*/ 8 w 36"/>
              <a:gd name="T5" fmla="*/ 4 h 22"/>
              <a:gd name="T6" fmla="*/ 8 w 36"/>
              <a:gd name="T7" fmla="*/ 0 h 22"/>
              <a:gd name="T8" fmla="*/ 8 w 36"/>
              <a:gd name="T9" fmla="*/ 0 h 22"/>
              <a:gd name="T10" fmla="*/ 20 w 36"/>
              <a:gd name="T11" fmla="*/ 12 h 22"/>
              <a:gd name="T12" fmla="*/ 36 w 36"/>
              <a:gd name="T13" fmla="*/ 22 h 22"/>
              <a:gd name="T14" fmla="*/ 36 w 36"/>
              <a:gd name="T15" fmla="*/ 22 h 22"/>
              <a:gd name="T16" fmla="*/ 18 w 36"/>
              <a:gd name="T17" fmla="*/ 20 h 22"/>
              <a:gd name="T18" fmla="*/ 0 w 36"/>
              <a:gd name="T19" fmla="*/ 18 h 22"/>
              <a:gd name="T20" fmla="*/ 0 w 36"/>
              <a:gd name="T21" fmla="*/ 18 h 22"/>
              <a:gd name="T22" fmla="*/ 4 w 36"/>
              <a:gd name="T23" fmla="*/ 14 h 22"/>
              <a:gd name="T24" fmla="*/ 6 w 36"/>
              <a:gd name="T25" fmla="*/ 10 h 22"/>
              <a:gd name="T26" fmla="*/ 6 w 36"/>
              <a:gd name="T27" fmla="*/ 1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" h="22">
                <a:moveTo>
                  <a:pt x="6" y="10"/>
                </a:moveTo>
                <a:lnTo>
                  <a:pt x="6" y="10"/>
                </a:lnTo>
                <a:lnTo>
                  <a:pt x="8" y="4"/>
                </a:lnTo>
                <a:lnTo>
                  <a:pt x="8" y="0"/>
                </a:lnTo>
                <a:lnTo>
                  <a:pt x="8" y="0"/>
                </a:lnTo>
                <a:lnTo>
                  <a:pt x="20" y="12"/>
                </a:lnTo>
                <a:lnTo>
                  <a:pt x="36" y="22"/>
                </a:lnTo>
                <a:lnTo>
                  <a:pt x="36" y="22"/>
                </a:lnTo>
                <a:lnTo>
                  <a:pt x="18" y="20"/>
                </a:lnTo>
                <a:lnTo>
                  <a:pt x="0" y="18"/>
                </a:lnTo>
                <a:lnTo>
                  <a:pt x="0" y="18"/>
                </a:lnTo>
                <a:lnTo>
                  <a:pt x="4" y="14"/>
                </a:lnTo>
                <a:lnTo>
                  <a:pt x="6" y="10"/>
                </a:lnTo>
                <a:lnTo>
                  <a:pt x="6" y="10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3" name="Freeform 51"/>
          <p:cNvSpPr>
            <a:spLocks noChangeAspect="1"/>
          </p:cNvSpPr>
          <p:nvPr/>
        </p:nvSpPr>
        <p:spPr bwMode="auto">
          <a:xfrm>
            <a:off x="1958974" y="2825916"/>
            <a:ext cx="881063" cy="98425"/>
          </a:xfrm>
          <a:custGeom>
            <a:avLst/>
            <a:gdLst>
              <a:gd name="T0" fmla="*/ 0 w 480"/>
              <a:gd name="T1" fmla="*/ 0 h 54"/>
              <a:gd name="T2" fmla="*/ 0 w 480"/>
              <a:gd name="T3" fmla="*/ 36 h 54"/>
              <a:gd name="T4" fmla="*/ 480 w 480"/>
              <a:gd name="T5" fmla="*/ 36 h 54"/>
              <a:gd name="T6" fmla="*/ 480 w 480"/>
              <a:gd name="T7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0" h="54">
                <a:moveTo>
                  <a:pt x="0" y="0"/>
                </a:moveTo>
                <a:lnTo>
                  <a:pt x="0" y="36"/>
                </a:lnTo>
                <a:lnTo>
                  <a:pt x="480" y="36"/>
                </a:lnTo>
                <a:lnTo>
                  <a:pt x="480" y="54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4" name="Freeform 52"/>
          <p:cNvSpPr>
            <a:spLocks noChangeAspect="1"/>
          </p:cNvSpPr>
          <p:nvPr/>
        </p:nvSpPr>
        <p:spPr bwMode="auto">
          <a:xfrm>
            <a:off x="1958974" y="2663991"/>
            <a:ext cx="1144588" cy="260350"/>
          </a:xfrm>
          <a:custGeom>
            <a:avLst/>
            <a:gdLst>
              <a:gd name="T0" fmla="*/ 0 w 624"/>
              <a:gd name="T1" fmla="*/ 0 h 142"/>
              <a:gd name="T2" fmla="*/ 12 w 624"/>
              <a:gd name="T3" fmla="*/ 0 h 142"/>
              <a:gd name="T4" fmla="*/ 12 w 624"/>
              <a:gd name="T5" fmla="*/ 112 h 142"/>
              <a:gd name="T6" fmla="*/ 624 w 624"/>
              <a:gd name="T7" fmla="*/ 112 h 142"/>
              <a:gd name="T8" fmla="*/ 624 w 624"/>
              <a:gd name="T9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4" h="142">
                <a:moveTo>
                  <a:pt x="0" y="0"/>
                </a:moveTo>
                <a:lnTo>
                  <a:pt x="12" y="0"/>
                </a:lnTo>
                <a:lnTo>
                  <a:pt x="12" y="112"/>
                </a:lnTo>
                <a:lnTo>
                  <a:pt x="624" y="112"/>
                </a:lnTo>
                <a:lnTo>
                  <a:pt x="624" y="142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5" name="Freeform 53"/>
          <p:cNvSpPr>
            <a:spLocks noChangeAspect="1"/>
          </p:cNvSpPr>
          <p:nvPr/>
        </p:nvSpPr>
        <p:spPr bwMode="auto">
          <a:xfrm>
            <a:off x="1958974" y="2502066"/>
            <a:ext cx="1408113" cy="422275"/>
          </a:xfrm>
          <a:custGeom>
            <a:avLst/>
            <a:gdLst>
              <a:gd name="T0" fmla="*/ 0 w 768"/>
              <a:gd name="T1" fmla="*/ 0 h 230"/>
              <a:gd name="T2" fmla="*/ 24 w 768"/>
              <a:gd name="T3" fmla="*/ 0 h 230"/>
              <a:gd name="T4" fmla="*/ 24 w 768"/>
              <a:gd name="T5" fmla="*/ 188 h 230"/>
              <a:gd name="T6" fmla="*/ 768 w 768"/>
              <a:gd name="T7" fmla="*/ 188 h 230"/>
              <a:gd name="T8" fmla="*/ 768 w 768"/>
              <a:gd name="T9" fmla="*/ 230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8" h="230">
                <a:moveTo>
                  <a:pt x="0" y="0"/>
                </a:moveTo>
                <a:lnTo>
                  <a:pt x="24" y="0"/>
                </a:lnTo>
                <a:lnTo>
                  <a:pt x="24" y="188"/>
                </a:lnTo>
                <a:lnTo>
                  <a:pt x="768" y="188"/>
                </a:lnTo>
                <a:lnTo>
                  <a:pt x="768" y="23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6" name="Freeform 54"/>
          <p:cNvSpPr>
            <a:spLocks noChangeAspect="1"/>
          </p:cNvSpPr>
          <p:nvPr/>
        </p:nvSpPr>
        <p:spPr bwMode="auto">
          <a:xfrm>
            <a:off x="2154237" y="2825916"/>
            <a:ext cx="1477962" cy="98425"/>
          </a:xfrm>
          <a:custGeom>
            <a:avLst/>
            <a:gdLst>
              <a:gd name="T0" fmla="*/ 0 w 806"/>
              <a:gd name="T1" fmla="*/ 0 h 54"/>
              <a:gd name="T2" fmla="*/ 806 w 806"/>
              <a:gd name="T3" fmla="*/ 0 h 54"/>
              <a:gd name="T4" fmla="*/ 806 w 806"/>
              <a:gd name="T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6" h="54">
                <a:moveTo>
                  <a:pt x="0" y="0"/>
                </a:moveTo>
                <a:lnTo>
                  <a:pt x="806" y="0"/>
                </a:lnTo>
                <a:lnTo>
                  <a:pt x="806" y="54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7" name="Freeform 55"/>
          <p:cNvSpPr>
            <a:spLocks noChangeAspect="1"/>
          </p:cNvSpPr>
          <p:nvPr/>
        </p:nvSpPr>
        <p:spPr bwMode="auto">
          <a:xfrm>
            <a:off x="2154237" y="2663991"/>
            <a:ext cx="1741487" cy="260350"/>
          </a:xfrm>
          <a:custGeom>
            <a:avLst/>
            <a:gdLst>
              <a:gd name="T0" fmla="*/ 0 w 950"/>
              <a:gd name="T1" fmla="*/ 0 h 142"/>
              <a:gd name="T2" fmla="*/ 12 w 950"/>
              <a:gd name="T3" fmla="*/ 0 h 142"/>
              <a:gd name="T4" fmla="*/ 12 w 950"/>
              <a:gd name="T5" fmla="*/ 76 h 142"/>
              <a:gd name="T6" fmla="*/ 950 w 950"/>
              <a:gd name="T7" fmla="*/ 76 h 142"/>
              <a:gd name="T8" fmla="*/ 950 w 950"/>
              <a:gd name="T9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142">
                <a:moveTo>
                  <a:pt x="0" y="0"/>
                </a:moveTo>
                <a:lnTo>
                  <a:pt x="12" y="0"/>
                </a:lnTo>
                <a:lnTo>
                  <a:pt x="12" y="76"/>
                </a:lnTo>
                <a:lnTo>
                  <a:pt x="950" y="76"/>
                </a:lnTo>
                <a:lnTo>
                  <a:pt x="950" y="142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8" name="Freeform 56"/>
          <p:cNvSpPr>
            <a:spLocks noChangeAspect="1"/>
          </p:cNvSpPr>
          <p:nvPr/>
        </p:nvSpPr>
        <p:spPr bwMode="auto">
          <a:xfrm>
            <a:off x="2154237" y="2502066"/>
            <a:ext cx="2005012" cy="422275"/>
          </a:xfrm>
          <a:custGeom>
            <a:avLst/>
            <a:gdLst>
              <a:gd name="T0" fmla="*/ 0 w 1094"/>
              <a:gd name="T1" fmla="*/ 0 h 230"/>
              <a:gd name="T2" fmla="*/ 24 w 1094"/>
              <a:gd name="T3" fmla="*/ 0 h 230"/>
              <a:gd name="T4" fmla="*/ 24 w 1094"/>
              <a:gd name="T5" fmla="*/ 152 h 230"/>
              <a:gd name="T6" fmla="*/ 1094 w 1094"/>
              <a:gd name="T7" fmla="*/ 152 h 230"/>
              <a:gd name="T8" fmla="*/ 1094 w 1094"/>
              <a:gd name="T9" fmla="*/ 230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94" h="230">
                <a:moveTo>
                  <a:pt x="0" y="0"/>
                </a:moveTo>
                <a:lnTo>
                  <a:pt x="24" y="0"/>
                </a:lnTo>
                <a:lnTo>
                  <a:pt x="24" y="152"/>
                </a:lnTo>
                <a:lnTo>
                  <a:pt x="1094" y="152"/>
                </a:lnTo>
                <a:lnTo>
                  <a:pt x="1094" y="23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69" name="Freeform 57"/>
          <p:cNvSpPr>
            <a:spLocks noChangeAspect="1"/>
          </p:cNvSpPr>
          <p:nvPr/>
        </p:nvSpPr>
        <p:spPr bwMode="auto">
          <a:xfrm>
            <a:off x="1868487" y="2435391"/>
            <a:ext cx="2794000" cy="1117600"/>
          </a:xfrm>
          <a:custGeom>
            <a:avLst/>
            <a:gdLst>
              <a:gd name="T0" fmla="*/ 1398 w 1524"/>
              <a:gd name="T1" fmla="*/ 396 h 610"/>
              <a:gd name="T2" fmla="*/ 214 w 1524"/>
              <a:gd name="T3" fmla="*/ 396 h 610"/>
              <a:gd name="T4" fmla="*/ 214 w 1524"/>
              <a:gd name="T5" fmla="*/ 610 h 610"/>
              <a:gd name="T6" fmla="*/ 0 w 1524"/>
              <a:gd name="T7" fmla="*/ 610 h 610"/>
              <a:gd name="T8" fmla="*/ 0 w 1524"/>
              <a:gd name="T9" fmla="*/ 0 h 610"/>
              <a:gd name="T10" fmla="*/ 214 w 1524"/>
              <a:gd name="T11" fmla="*/ 0 h 610"/>
              <a:gd name="T12" fmla="*/ 214 w 1524"/>
              <a:gd name="T13" fmla="*/ 214 h 610"/>
              <a:gd name="T14" fmla="*/ 1398 w 1524"/>
              <a:gd name="T15" fmla="*/ 214 h 610"/>
              <a:gd name="T16" fmla="*/ 1524 w 1524"/>
              <a:gd name="T17" fmla="*/ 304 h 610"/>
              <a:gd name="T18" fmla="*/ 1398 w 1524"/>
              <a:gd name="T19" fmla="*/ 396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4" h="610">
                <a:moveTo>
                  <a:pt x="1398" y="396"/>
                </a:moveTo>
                <a:lnTo>
                  <a:pt x="214" y="396"/>
                </a:lnTo>
                <a:lnTo>
                  <a:pt x="214" y="610"/>
                </a:lnTo>
                <a:lnTo>
                  <a:pt x="0" y="610"/>
                </a:lnTo>
                <a:lnTo>
                  <a:pt x="0" y="0"/>
                </a:lnTo>
                <a:lnTo>
                  <a:pt x="214" y="0"/>
                </a:lnTo>
                <a:lnTo>
                  <a:pt x="214" y="214"/>
                </a:lnTo>
                <a:lnTo>
                  <a:pt x="1398" y="214"/>
                </a:lnTo>
                <a:lnTo>
                  <a:pt x="1524" y="304"/>
                </a:lnTo>
                <a:lnTo>
                  <a:pt x="1398" y="396"/>
                </a:lnTo>
                <a:close/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0" name="Freeform 58"/>
          <p:cNvSpPr>
            <a:spLocks noChangeAspect="1"/>
          </p:cNvSpPr>
          <p:nvPr/>
        </p:nvSpPr>
        <p:spPr bwMode="auto">
          <a:xfrm>
            <a:off x="2817812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1" name="Freeform 59"/>
          <p:cNvSpPr>
            <a:spLocks noChangeAspect="1"/>
          </p:cNvSpPr>
          <p:nvPr/>
        </p:nvSpPr>
        <p:spPr bwMode="auto">
          <a:xfrm>
            <a:off x="2949574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2" name="Freeform 60"/>
          <p:cNvSpPr>
            <a:spLocks noChangeAspect="1"/>
          </p:cNvSpPr>
          <p:nvPr/>
        </p:nvSpPr>
        <p:spPr bwMode="auto">
          <a:xfrm>
            <a:off x="3081337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3" name="Freeform 61"/>
          <p:cNvSpPr>
            <a:spLocks noChangeAspect="1"/>
          </p:cNvSpPr>
          <p:nvPr/>
        </p:nvSpPr>
        <p:spPr bwMode="auto">
          <a:xfrm>
            <a:off x="3213099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4" name="Freeform 62"/>
          <p:cNvSpPr>
            <a:spLocks noChangeAspect="1"/>
          </p:cNvSpPr>
          <p:nvPr/>
        </p:nvSpPr>
        <p:spPr bwMode="auto">
          <a:xfrm>
            <a:off x="3344862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5" name="Freeform 63"/>
          <p:cNvSpPr>
            <a:spLocks noChangeAspect="1"/>
          </p:cNvSpPr>
          <p:nvPr/>
        </p:nvSpPr>
        <p:spPr bwMode="auto">
          <a:xfrm>
            <a:off x="3478212" y="2902116"/>
            <a:ext cx="42862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6" name="Freeform 64"/>
          <p:cNvSpPr>
            <a:spLocks noChangeAspect="1"/>
          </p:cNvSpPr>
          <p:nvPr/>
        </p:nvSpPr>
        <p:spPr bwMode="auto">
          <a:xfrm>
            <a:off x="3609974" y="2902116"/>
            <a:ext cx="42863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7" name="Freeform 65"/>
          <p:cNvSpPr>
            <a:spLocks noChangeAspect="1"/>
          </p:cNvSpPr>
          <p:nvPr/>
        </p:nvSpPr>
        <p:spPr bwMode="auto">
          <a:xfrm>
            <a:off x="3741737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8" name="Freeform 66"/>
          <p:cNvSpPr>
            <a:spLocks noChangeAspect="1"/>
          </p:cNvSpPr>
          <p:nvPr/>
        </p:nvSpPr>
        <p:spPr bwMode="auto">
          <a:xfrm>
            <a:off x="3873499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79" name="Freeform 67"/>
          <p:cNvSpPr>
            <a:spLocks noChangeAspect="1"/>
          </p:cNvSpPr>
          <p:nvPr/>
        </p:nvSpPr>
        <p:spPr bwMode="auto">
          <a:xfrm>
            <a:off x="4005262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0" name="Freeform 68"/>
          <p:cNvSpPr>
            <a:spLocks noChangeAspect="1"/>
          </p:cNvSpPr>
          <p:nvPr/>
        </p:nvSpPr>
        <p:spPr bwMode="auto">
          <a:xfrm>
            <a:off x="4137024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1" name="Freeform 69"/>
          <p:cNvSpPr>
            <a:spLocks noChangeAspect="1"/>
          </p:cNvSpPr>
          <p:nvPr/>
        </p:nvSpPr>
        <p:spPr bwMode="auto">
          <a:xfrm>
            <a:off x="4268787" y="2902116"/>
            <a:ext cx="44450" cy="44450"/>
          </a:xfrm>
          <a:custGeom>
            <a:avLst/>
            <a:gdLst>
              <a:gd name="T0" fmla="*/ 12 w 24"/>
              <a:gd name="T1" fmla="*/ 24 h 24"/>
              <a:gd name="T2" fmla="*/ 12 w 24"/>
              <a:gd name="T3" fmla="*/ 24 h 24"/>
              <a:gd name="T4" fmla="*/ 18 w 24"/>
              <a:gd name="T5" fmla="*/ 24 h 24"/>
              <a:gd name="T6" fmla="*/ 20 w 24"/>
              <a:gd name="T7" fmla="*/ 20 h 24"/>
              <a:gd name="T8" fmla="*/ 24 w 24"/>
              <a:gd name="T9" fmla="*/ 16 h 24"/>
              <a:gd name="T10" fmla="*/ 24 w 24"/>
              <a:gd name="T11" fmla="*/ 12 h 24"/>
              <a:gd name="T12" fmla="*/ 24 w 24"/>
              <a:gd name="T13" fmla="*/ 12 h 24"/>
              <a:gd name="T14" fmla="*/ 24 w 24"/>
              <a:gd name="T15" fmla="*/ 8 h 24"/>
              <a:gd name="T16" fmla="*/ 20 w 24"/>
              <a:gd name="T17" fmla="*/ 4 h 24"/>
              <a:gd name="T18" fmla="*/ 18 w 24"/>
              <a:gd name="T19" fmla="*/ 2 h 24"/>
              <a:gd name="T20" fmla="*/ 12 w 24"/>
              <a:gd name="T21" fmla="*/ 0 h 24"/>
              <a:gd name="T22" fmla="*/ 12 w 24"/>
              <a:gd name="T23" fmla="*/ 0 h 24"/>
              <a:gd name="T24" fmla="*/ 8 w 24"/>
              <a:gd name="T25" fmla="*/ 2 h 24"/>
              <a:gd name="T26" fmla="*/ 4 w 24"/>
              <a:gd name="T27" fmla="*/ 4 h 24"/>
              <a:gd name="T28" fmla="*/ 2 w 24"/>
              <a:gd name="T29" fmla="*/ 8 h 24"/>
              <a:gd name="T30" fmla="*/ 0 w 24"/>
              <a:gd name="T31" fmla="*/ 12 h 24"/>
              <a:gd name="T32" fmla="*/ 0 w 24"/>
              <a:gd name="T33" fmla="*/ 12 h 24"/>
              <a:gd name="T34" fmla="*/ 2 w 24"/>
              <a:gd name="T35" fmla="*/ 16 h 24"/>
              <a:gd name="T36" fmla="*/ 4 w 24"/>
              <a:gd name="T37" fmla="*/ 20 h 24"/>
              <a:gd name="T38" fmla="*/ 8 w 24"/>
              <a:gd name="T39" fmla="*/ 24 h 24"/>
              <a:gd name="T40" fmla="*/ 12 w 24"/>
              <a:gd name="T41" fmla="*/ 24 h 24"/>
              <a:gd name="T42" fmla="*/ 12 w 24"/>
              <a:gd name="T4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4">
                <a:moveTo>
                  <a:pt x="12" y="24"/>
                </a:moveTo>
                <a:lnTo>
                  <a:pt x="12" y="24"/>
                </a:lnTo>
                <a:lnTo>
                  <a:pt x="18" y="24"/>
                </a:lnTo>
                <a:lnTo>
                  <a:pt x="20" y="20"/>
                </a:lnTo>
                <a:lnTo>
                  <a:pt x="24" y="16"/>
                </a:lnTo>
                <a:lnTo>
                  <a:pt x="24" y="12"/>
                </a:lnTo>
                <a:lnTo>
                  <a:pt x="24" y="12"/>
                </a:lnTo>
                <a:lnTo>
                  <a:pt x="24" y="8"/>
                </a:lnTo>
                <a:lnTo>
                  <a:pt x="20" y="4"/>
                </a:lnTo>
                <a:lnTo>
                  <a:pt x="18" y="2"/>
                </a:lnTo>
                <a:lnTo>
                  <a:pt x="12" y="0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4"/>
                </a:lnTo>
                <a:lnTo>
                  <a:pt x="12" y="24"/>
                </a:lnTo>
                <a:lnTo>
                  <a:pt x="12" y="2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2" name="Rectangle 70"/>
          <p:cNvSpPr>
            <a:spLocks noChangeAspect="1" noChangeArrowheads="1"/>
          </p:cNvSpPr>
          <p:nvPr/>
        </p:nvSpPr>
        <p:spPr bwMode="auto">
          <a:xfrm>
            <a:off x="1868487" y="2733841"/>
            <a:ext cx="90487" cy="92075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3" name="Rectangle 71"/>
          <p:cNvSpPr>
            <a:spLocks noChangeAspect="1" noChangeArrowheads="1"/>
          </p:cNvSpPr>
          <p:nvPr/>
        </p:nvSpPr>
        <p:spPr bwMode="auto">
          <a:xfrm>
            <a:off x="1868487" y="2571916"/>
            <a:ext cx="90487" cy="92075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4" name="Rectangle 72"/>
          <p:cNvSpPr>
            <a:spLocks noChangeAspect="1" noChangeArrowheads="1"/>
          </p:cNvSpPr>
          <p:nvPr/>
        </p:nvSpPr>
        <p:spPr bwMode="auto">
          <a:xfrm>
            <a:off x="1868487" y="2411578"/>
            <a:ext cx="90487" cy="90488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5" name="Rectangle 73"/>
          <p:cNvSpPr>
            <a:spLocks noChangeAspect="1" noChangeArrowheads="1"/>
          </p:cNvSpPr>
          <p:nvPr/>
        </p:nvSpPr>
        <p:spPr bwMode="auto">
          <a:xfrm>
            <a:off x="2062162" y="2733841"/>
            <a:ext cx="92075" cy="92075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6" name="Rectangle 74"/>
          <p:cNvSpPr>
            <a:spLocks noChangeAspect="1" noChangeArrowheads="1"/>
          </p:cNvSpPr>
          <p:nvPr/>
        </p:nvSpPr>
        <p:spPr bwMode="auto">
          <a:xfrm>
            <a:off x="2062162" y="2571916"/>
            <a:ext cx="92075" cy="92075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7" name="Rectangle 75"/>
          <p:cNvSpPr>
            <a:spLocks noChangeAspect="1" noChangeArrowheads="1"/>
          </p:cNvSpPr>
          <p:nvPr/>
        </p:nvSpPr>
        <p:spPr bwMode="auto">
          <a:xfrm>
            <a:off x="2062162" y="2411578"/>
            <a:ext cx="92075" cy="90488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8" name="Rectangle 76"/>
          <p:cNvSpPr>
            <a:spLocks noChangeAspect="1" noChangeArrowheads="1"/>
          </p:cNvSpPr>
          <p:nvPr/>
        </p:nvSpPr>
        <p:spPr bwMode="auto">
          <a:xfrm>
            <a:off x="1868487" y="3027528"/>
            <a:ext cx="90487" cy="90488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89" name="Rectangle 77"/>
          <p:cNvSpPr>
            <a:spLocks noChangeAspect="1" noChangeArrowheads="1"/>
          </p:cNvSpPr>
          <p:nvPr/>
        </p:nvSpPr>
        <p:spPr bwMode="auto">
          <a:xfrm>
            <a:off x="1868487" y="3187866"/>
            <a:ext cx="90487" cy="92075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0" name="Rectangle 78"/>
          <p:cNvSpPr>
            <a:spLocks noChangeAspect="1" noChangeArrowheads="1"/>
          </p:cNvSpPr>
          <p:nvPr/>
        </p:nvSpPr>
        <p:spPr bwMode="auto">
          <a:xfrm>
            <a:off x="1868487" y="3349791"/>
            <a:ext cx="90487" cy="90487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1" name="Rectangle 79"/>
          <p:cNvSpPr>
            <a:spLocks noChangeAspect="1" noChangeArrowheads="1"/>
          </p:cNvSpPr>
          <p:nvPr/>
        </p:nvSpPr>
        <p:spPr bwMode="auto">
          <a:xfrm>
            <a:off x="2062162" y="3027528"/>
            <a:ext cx="92075" cy="90488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2" name="Rectangle 80"/>
          <p:cNvSpPr>
            <a:spLocks noChangeAspect="1" noChangeArrowheads="1"/>
          </p:cNvSpPr>
          <p:nvPr/>
        </p:nvSpPr>
        <p:spPr bwMode="auto">
          <a:xfrm>
            <a:off x="2062162" y="3187866"/>
            <a:ext cx="92075" cy="92075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3" name="Rectangle 81"/>
          <p:cNvSpPr>
            <a:spLocks noChangeAspect="1" noChangeArrowheads="1"/>
          </p:cNvSpPr>
          <p:nvPr/>
        </p:nvSpPr>
        <p:spPr bwMode="auto">
          <a:xfrm>
            <a:off x="2062162" y="3349791"/>
            <a:ext cx="92075" cy="90487"/>
          </a:xfrm>
          <a:prstGeom prst="rect">
            <a:avLst/>
          </a:prstGeom>
          <a:solidFill>
            <a:srgbClr val="0000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4" name="Freeform 82"/>
          <p:cNvSpPr>
            <a:spLocks noChangeAspect="1"/>
          </p:cNvSpPr>
          <p:nvPr/>
        </p:nvSpPr>
        <p:spPr bwMode="auto">
          <a:xfrm>
            <a:off x="1958974" y="2924341"/>
            <a:ext cx="1012825" cy="103187"/>
          </a:xfrm>
          <a:custGeom>
            <a:avLst/>
            <a:gdLst>
              <a:gd name="T0" fmla="*/ 0 w 552"/>
              <a:gd name="T1" fmla="*/ 56 h 56"/>
              <a:gd name="T2" fmla="*/ 0 w 552"/>
              <a:gd name="T3" fmla="*/ 20 h 56"/>
              <a:gd name="T4" fmla="*/ 552 w 552"/>
              <a:gd name="T5" fmla="*/ 20 h 56"/>
              <a:gd name="T6" fmla="*/ 552 w 552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2" h="56">
                <a:moveTo>
                  <a:pt x="0" y="56"/>
                </a:moveTo>
                <a:lnTo>
                  <a:pt x="0" y="20"/>
                </a:lnTo>
                <a:lnTo>
                  <a:pt x="552" y="20"/>
                </a:lnTo>
                <a:lnTo>
                  <a:pt x="552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5" name="Freeform 83"/>
          <p:cNvSpPr>
            <a:spLocks noChangeAspect="1"/>
          </p:cNvSpPr>
          <p:nvPr/>
        </p:nvSpPr>
        <p:spPr bwMode="auto">
          <a:xfrm>
            <a:off x="1958974" y="2924341"/>
            <a:ext cx="1276350" cy="263525"/>
          </a:xfrm>
          <a:custGeom>
            <a:avLst/>
            <a:gdLst>
              <a:gd name="T0" fmla="*/ 0 w 696"/>
              <a:gd name="T1" fmla="*/ 144 h 144"/>
              <a:gd name="T2" fmla="*/ 12 w 696"/>
              <a:gd name="T3" fmla="*/ 144 h 144"/>
              <a:gd name="T4" fmla="*/ 12 w 696"/>
              <a:gd name="T5" fmla="*/ 32 h 144"/>
              <a:gd name="T6" fmla="*/ 696 w 696"/>
              <a:gd name="T7" fmla="*/ 32 h 144"/>
              <a:gd name="T8" fmla="*/ 696 w 696"/>
              <a:gd name="T9" fmla="*/ 0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6" h="144">
                <a:moveTo>
                  <a:pt x="0" y="144"/>
                </a:moveTo>
                <a:lnTo>
                  <a:pt x="12" y="144"/>
                </a:lnTo>
                <a:lnTo>
                  <a:pt x="12" y="32"/>
                </a:lnTo>
                <a:lnTo>
                  <a:pt x="696" y="32"/>
                </a:lnTo>
                <a:lnTo>
                  <a:pt x="696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6" name="Freeform 84"/>
          <p:cNvSpPr>
            <a:spLocks noChangeAspect="1"/>
          </p:cNvSpPr>
          <p:nvPr/>
        </p:nvSpPr>
        <p:spPr bwMode="auto">
          <a:xfrm>
            <a:off x="1958974" y="2924341"/>
            <a:ext cx="1539875" cy="425450"/>
          </a:xfrm>
          <a:custGeom>
            <a:avLst/>
            <a:gdLst>
              <a:gd name="T0" fmla="*/ 0 w 840"/>
              <a:gd name="T1" fmla="*/ 232 h 232"/>
              <a:gd name="T2" fmla="*/ 24 w 840"/>
              <a:gd name="T3" fmla="*/ 232 h 232"/>
              <a:gd name="T4" fmla="*/ 24 w 840"/>
              <a:gd name="T5" fmla="*/ 44 h 232"/>
              <a:gd name="T6" fmla="*/ 840 w 840"/>
              <a:gd name="T7" fmla="*/ 44 h 232"/>
              <a:gd name="T8" fmla="*/ 840 w 840"/>
              <a:gd name="T9" fmla="*/ 0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0" h="232">
                <a:moveTo>
                  <a:pt x="0" y="232"/>
                </a:moveTo>
                <a:lnTo>
                  <a:pt x="24" y="232"/>
                </a:lnTo>
                <a:lnTo>
                  <a:pt x="24" y="44"/>
                </a:lnTo>
                <a:lnTo>
                  <a:pt x="840" y="44"/>
                </a:lnTo>
                <a:lnTo>
                  <a:pt x="840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7" name="Freeform 85"/>
          <p:cNvSpPr>
            <a:spLocks noChangeAspect="1"/>
          </p:cNvSpPr>
          <p:nvPr/>
        </p:nvSpPr>
        <p:spPr bwMode="auto">
          <a:xfrm>
            <a:off x="2154237" y="2924341"/>
            <a:ext cx="1609725" cy="103187"/>
          </a:xfrm>
          <a:custGeom>
            <a:avLst/>
            <a:gdLst>
              <a:gd name="T0" fmla="*/ 0 w 878"/>
              <a:gd name="T1" fmla="*/ 56 h 56"/>
              <a:gd name="T2" fmla="*/ 878 w 878"/>
              <a:gd name="T3" fmla="*/ 56 h 56"/>
              <a:gd name="T4" fmla="*/ 878 w 878"/>
              <a:gd name="T5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78" h="56">
                <a:moveTo>
                  <a:pt x="0" y="56"/>
                </a:moveTo>
                <a:lnTo>
                  <a:pt x="878" y="56"/>
                </a:lnTo>
                <a:lnTo>
                  <a:pt x="878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8" name="Freeform 86"/>
          <p:cNvSpPr>
            <a:spLocks noChangeAspect="1"/>
          </p:cNvSpPr>
          <p:nvPr/>
        </p:nvSpPr>
        <p:spPr bwMode="auto">
          <a:xfrm>
            <a:off x="2154237" y="2924341"/>
            <a:ext cx="1873250" cy="263525"/>
          </a:xfrm>
          <a:custGeom>
            <a:avLst/>
            <a:gdLst>
              <a:gd name="T0" fmla="*/ 0 w 1022"/>
              <a:gd name="T1" fmla="*/ 144 h 144"/>
              <a:gd name="T2" fmla="*/ 12 w 1022"/>
              <a:gd name="T3" fmla="*/ 144 h 144"/>
              <a:gd name="T4" fmla="*/ 12 w 1022"/>
              <a:gd name="T5" fmla="*/ 68 h 144"/>
              <a:gd name="T6" fmla="*/ 1022 w 1022"/>
              <a:gd name="T7" fmla="*/ 68 h 144"/>
              <a:gd name="T8" fmla="*/ 1022 w 1022"/>
              <a:gd name="T9" fmla="*/ 0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2" h="144">
                <a:moveTo>
                  <a:pt x="0" y="144"/>
                </a:moveTo>
                <a:lnTo>
                  <a:pt x="12" y="144"/>
                </a:lnTo>
                <a:lnTo>
                  <a:pt x="12" y="68"/>
                </a:lnTo>
                <a:lnTo>
                  <a:pt x="1022" y="68"/>
                </a:lnTo>
                <a:lnTo>
                  <a:pt x="1022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599" name="Freeform 87"/>
          <p:cNvSpPr>
            <a:spLocks noChangeAspect="1"/>
          </p:cNvSpPr>
          <p:nvPr/>
        </p:nvSpPr>
        <p:spPr bwMode="auto">
          <a:xfrm>
            <a:off x="2154237" y="2924341"/>
            <a:ext cx="2136775" cy="425450"/>
          </a:xfrm>
          <a:custGeom>
            <a:avLst/>
            <a:gdLst>
              <a:gd name="T0" fmla="*/ 0 w 1166"/>
              <a:gd name="T1" fmla="*/ 232 h 232"/>
              <a:gd name="T2" fmla="*/ 24 w 1166"/>
              <a:gd name="T3" fmla="*/ 232 h 232"/>
              <a:gd name="T4" fmla="*/ 24 w 1166"/>
              <a:gd name="T5" fmla="*/ 80 h 232"/>
              <a:gd name="T6" fmla="*/ 1166 w 1166"/>
              <a:gd name="T7" fmla="*/ 80 h 232"/>
              <a:gd name="T8" fmla="*/ 1166 w 1166"/>
              <a:gd name="T9" fmla="*/ 0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66" h="232">
                <a:moveTo>
                  <a:pt x="0" y="232"/>
                </a:moveTo>
                <a:lnTo>
                  <a:pt x="24" y="232"/>
                </a:lnTo>
                <a:lnTo>
                  <a:pt x="24" y="80"/>
                </a:lnTo>
                <a:lnTo>
                  <a:pt x="1166" y="80"/>
                </a:lnTo>
                <a:lnTo>
                  <a:pt x="1166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35" name="Rectangle 223"/>
          <p:cNvSpPr>
            <a:spLocks noChangeAspect="1" noChangeArrowheads="1"/>
          </p:cNvSpPr>
          <p:nvPr/>
        </p:nvSpPr>
        <p:spPr bwMode="auto">
          <a:xfrm>
            <a:off x="2905124" y="2170278"/>
            <a:ext cx="12176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Ag/AgCl electrodes</a:t>
            </a:r>
          </a:p>
        </p:txBody>
      </p:sp>
      <p:sp>
        <p:nvSpPr>
          <p:cNvPr id="192736" name="Rectangle 224"/>
          <p:cNvSpPr>
            <a:spLocks noChangeAspect="1" noChangeArrowheads="1"/>
          </p:cNvSpPr>
          <p:nvPr/>
        </p:nvSpPr>
        <p:spPr bwMode="auto">
          <a:xfrm>
            <a:off x="4492624" y="3272003"/>
            <a:ext cx="2968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Base</a:t>
            </a:r>
          </a:p>
        </p:txBody>
      </p:sp>
      <p:sp>
        <p:nvSpPr>
          <p:cNvPr id="192737" name="Rectangle 225"/>
          <p:cNvSpPr>
            <a:spLocks noChangeAspect="1" noChangeArrowheads="1"/>
          </p:cNvSpPr>
          <p:nvPr/>
        </p:nvSpPr>
        <p:spPr bwMode="auto">
          <a:xfrm>
            <a:off x="2506662" y="3275178"/>
            <a:ext cx="91281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Insulated leads</a:t>
            </a:r>
          </a:p>
        </p:txBody>
      </p:sp>
      <p:sp>
        <p:nvSpPr>
          <p:cNvPr id="192738" name="Rectangle 226"/>
          <p:cNvSpPr>
            <a:spLocks noChangeAspect="1" noChangeArrowheads="1"/>
          </p:cNvSpPr>
          <p:nvPr/>
        </p:nvSpPr>
        <p:spPr bwMode="auto">
          <a:xfrm>
            <a:off x="2930524" y="3613316"/>
            <a:ext cx="16986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(a)</a:t>
            </a:r>
          </a:p>
        </p:txBody>
      </p:sp>
      <p:sp>
        <p:nvSpPr>
          <p:cNvPr id="192746" name="Line 234"/>
          <p:cNvSpPr>
            <a:spLocks noChangeAspect="1" noChangeShapeType="1"/>
          </p:cNvSpPr>
          <p:nvPr/>
        </p:nvSpPr>
        <p:spPr bwMode="auto">
          <a:xfrm flipH="1">
            <a:off x="3025774" y="2383003"/>
            <a:ext cx="201613" cy="34925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47" name="Line 235"/>
          <p:cNvSpPr>
            <a:spLocks noChangeAspect="1" noChangeShapeType="1"/>
          </p:cNvSpPr>
          <p:nvPr/>
        </p:nvSpPr>
        <p:spPr bwMode="auto">
          <a:xfrm flipH="1" flipV="1">
            <a:off x="2457449" y="2925928"/>
            <a:ext cx="153988" cy="33655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48" name="Line 236"/>
          <p:cNvSpPr>
            <a:spLocks noChangeAspect="1" noChangeShapeType="1"/>
          </p:cNvSpPr>
          <p:nvPr/>
        </p:nvSpPr>
        <p:spPr bwMode="auto">
          <a:xfrm flipH="1" flipV="1">
            <a:off x="4438649" y="2975141"/>
            <a:ext cx="149225" cy="30480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69" name="Rectangle 257"/>
          <p:cNvSpPr>
            <a:spLocks noChangeAspect="1" noChangeArrowheads="1"/>
          </p:cNvSpPr>
          <p:nvPr/>
        </p:nvSpPr>
        <p:spPr bwMode="auto">
          <a:xfrm>
            <a:off x="939799" y="2303628"/>
            <a:ext cx="5349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Contacts</a:t>
            </a:r>
          </a:p>
        </p:txBody>
      </p:sp>
      <p:sp>
        <p:nvSpPr>
          <p:cNvPr id="192770" name="Line 258"/>
          <p:cNvSpPr>
            <a:spLocks noChangeAspect="1" noChangeShapeType="1"/>
          </p:cNvSpPr>
          <p:nvPr/>
        </p:nvSpPr>
        <p:spPr bwMode="auto">
          <a:xfrm>
            <a:off x="1492249" y="2435391"/>
            <a:ext cx="290513" cy="117475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71" name="Freeform 259"/>
          <p:cNvSpPr>
            <a:spLocks noChangeAspect="1"/>
          </p:cNvSpPr>
          <p:nvPr/>
        </p:nvSpPr>
        <p:spPr bwMode="auto">
          <a:xfrm>
            <a:off x="1763712" y="2535403"/>
            <a:ext cx="69850" cy="39688"/>
          </a:xfrm>
          <a:custGeom>
            <a:avLst/>
            <a:gdLst>
              <a:gd name="T0" fmla="*/ 8 w 38"/>
              <a:gd name="T1" fmla="*/ 10 h 22"/>
              <a:gd name="T2" fmla="*/ 8 w 38"/>
              <a:gd name="T3" fmla="*/ 10 h 22"/>
              <a:gd name="T4" fmla="*/ 10 w 38"/>
              <a:gd name="T5" fmla="*/ 4 h 22"/>
              <a:gd name="T6" fmla="*/ 8 w 38"/>
              <a:gd name="T7" fmla="*/ 0 h 22"/>
              <a:gd name="T8" fmla="*/ 8 w 38"/>
              <a:gd name="T9" fmla="*/ 0 h 22"/>
              <a:gd name="T10" fmla="*/ 22 w 38"/>
              <a:gd name="T11" fmla="*/ 12 h 22"/>
              <a:gd name="T12" fmla="*/ 38 w 38"/>
              <a:gd name="T13" fmla="*/ 22 h 22"/>
              <a:gd name="T14" fmla="*/ 38 w 38"/>
              <a:gd name="T15" fmla="*/ 22 h 22"/>
              <a:gd name="T16" fmla="*/ 18 w 38"/>
              <a:gd name="T17" fmla="*/ 20 h 22"/>
              <a:gd name="T18" fmla="*/ 0 w 38"/>
              <a:gd name="T19" fmla="*/ 18 h 22"/>
              <a:gd name="T20" fmla="*/ 0 w 38"/>
              <a:gd name="T21" fmla="*/ 18 h 22"/>
              <a:gd name="T22" fmla="*/ 6 w 38"/>
              <a:gd name="T23" fmla="*/ 14 h 22"/>
              <a:gd name="T24" fmla="*/ 8 w 38"/>
              <a:gd name="T25" fmla="*/ 10 h 22"/>
              <a:gd name="T26" fmla="*/ 8 w 38"/>
              <a:gd name="T27" fmla="*/ 1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22">
                <a:moveTo>
                  <a:pt x="8" y="10"/>
                </a:moveTo>
                <a:lnTo>
                  <a:pt x="8" y="10"/>
                </a:lnTo>
                <a:lnTo>
                  <a:pt x="10" y="4"/>
                </a:lnTo>
                <a:lnTo>
                  <a:pt x="8" y="0"/>
                </a:lnTo>
                <a:lnTo>
                  <a:pt x="8" y="0"/>
                </a:lnTo>
                <a:lnTo>
                  <a:pt x="22" y="12"/>
                </a:lnTo>
                <a:lnTo>
                  <a:pt x="38" y="22"/>
                </a:lnTo>
                <a:lnTo>
                  <a:pt x="38" y="22"/>
                </a:lnTo>
                <a:lnTo>
                  <a:pt x="18" y="20"/>
                </a:lnTo>
                <a:lnTo>
                  <a:pt x="0" y="18"/>
                </a:lnTo>
                <a:lnTo>
                  <a:pt x="0" y="18"/>
                </a:lnTo>
                <a:lnTo>
                  <a:pt x="6" y="14"/>
                </a:lnTo>
                <a:lnTo>
                  <a:pt x="8" y="10"/>
                </a:lnTo>
                <a:lnTo>
                  <a:pt x="8" y="10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72" name="Freeform 260"/>
          <p:cNvSpPr>
            <a:spLocks noChangeAspect="1"/>
          </p:cNvSpPr>
          <p:nvPr/>
        </p:nvSpPr>
        <p:spPr bwMode="auto">
          <a:xfrm>
            <a:off x="2432049" y="2875128"/>
            <a:ext cx="47625" cy="69850"/>
          </a:xfrm>
          <a:custGeom>
            <a:avLst/>
            <a:gdLst>
              <a:gd name="T0" fmla="*/ 14 w 26"/>
              <a:gd name="T1" fmla="*/ 30 h 38"/>
              <a:gd name="T2" fmla="*/ 14 w 26"/>
              <a:gd name="T3" fmla="*/ 30 h 38"/>
              <a:gd name="T4" fmla="*/ 10 w 26"/>
              <a:gd name="T5" fmla="*/ 34 h 38"/>
              <a:gd name="T6" fmla="*/ 6 w 26"/>
              <a:gd name="T7" fmla="*/ 38 h 38"/>
              <a:gd name="T8" fmla="*/ 6 w 26"/>
              <a:gd name="T9" fmla="*/ 38 h 38"/>
              <a:gd name="T10" fmla="*/ 4 w 26"/>
              <a:gd name="T11" fmla="*/ 20 h 38"/>
              <a:gd name="T12" fmla="*/ 0 w 26"/>
              <a:gd name="T13" fmla="*/ 0 h 38"/>
              <a:gd name="T14" fmla="*/ 0 w 26"/>
              <a:gd name="T15" fmla="*/ 0 h 38"/>
              <a:gd name="T16" fmla="*/ 12 w 26"/>
              <a:gd name="T17" fmla="*/ 16 h 38"/>
              <a:gd name="T18" fmla="*/ 26 w 26"/>
              <a:gd name="T19" fmla="*/ 28 h 38"/>
              <a:gd name="T20" fmla="*/ 26 w 26"/>
              <a:gd name="T21" fmla="*/ 28 h 38"/>
              <a:gd name="T22" fmla="*/ 18 w 26"/>
              <a:gd name="T23" fmla="*/ 28 h 38"/>
              <a:gd name="T24" fmla="*/ 14 w 26"/>
              <a:gd name="T25" fmla="*/ 30 h 38"/>
              <a:gd name="T26" fmla="*/ 14 w 26"/>
              <a:gd name="T27" fmla="*/ 3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6" h="38">
                <a:moveTo>
                  <a:pt x="14" y="30"/>
                </a:moveTo>
                <a:lnTo>
                  <a:pt x="14" y="30"/>
                </a:lnTo>
                <a:lnTo>
                  <a:pt x="10" y="34"/>
                </a:lnTo>
                <a:lnTo>
                  <a:pt x="6" y="38"/>
                </a:lnTo>
                <a:lnTo>
                  <a:pt x="6" y="38"/>
                </a:lnTo>
                <a:lnTo>
                  <a:pt x="4" y="20"/>
                </a:lnTo>
                <a:lnTo>
                  <a:pt x="0" y="0"/>
                </a:lnTo>
                <a:lnTo>
                  <a:pt x="0" y="0"/>
                </a:lnTo>
                <a:lnTo>
                  <a:pt x="12" y="16"/>
                </a:lnTo>
                <a:lnTo>
                  <a:pt x="26" y="28"/>
                </a:lnTo>
                <a:lnTo>
                  <a:pt x="26" y="28"/>
                </a:lnTo>
                <a:lnTo>
                  <a:pt x="18" y="28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73" name="Freeform 261"/>
          <p:cNvSpPr>
            <a:spLocks noChangeAspect="1"/>
          </p:cNvSpPr>
          <p:nvPr/>
        </p:nvSpPr>
        <p:spPr bwMode="auto">
          <a:xfrm>
            <a:off x="2997199" y="2710028"/>
            <a:ext cx="50800" cy="65088"/>
          </a:xfrm>
          <a:custGeom>
            <a:avLst/>
            <a:gdLst>
              <a:gd name="T0" fmla="*/ 16 w 28"/>
              <a:gd name="T1" fmla="*/ 8 h 36"/>
              <a:gd name="T2" fmla="*/ 16 w 28"/>
              <a:gd name="T3" fmla="*/ 8 h 36"/>
              <a:gd name="T4" fmla="*/ 22 w 28"/>
              <a:gd name="T5" fmla="*/ 10 h 36"/>
              <a:gd name="T6" fmla="*/ 28 w 28"/>
              <a:gd name="T7" fmla="*/ 12 h 36"/>
              <a:gd name="T8" fmla="*/ 28 w 28"/>
              <a:gd name="T9" fmla="*/ 12 h 36"/>
              <a:gd name="T10" fmla="*/ 14 w 28"/>
              <a:gd name="T11" fmla="*/ 24 h 36"/>
              <a:gd name="T12" fmla="*/ 0 w 28"/>
              <a:gd name="T13" fmla="*/ 36 h 36"/>
              <a:gd name="T14" fmla="*/ 0 w 28"/>
              <a:gd name="T15" fmla="*/ 36 h 36"/>
              <a:gd name="T16" fmla="*/ 6 w 28"/>
              <a:gd name="T17" fmla="*/ 18 h 36"/>
              <a:gd name="T18" fmla="*/ 8 w 28"/>
              <a:gd name="T19" fmla="*/ 0 h 36"/>
              <a:gd name="T20" fmla="*/ 8 w 28"/>
              <a:gd name="T21" fmla="*/ 0 h 36"/>
              <a:gd name="T22" fmla="*/ 14 w 28"/>
              <a:gd name="T23" fmla="*/ 6 h 36"/>
              <a:gd name="T24" fmla="*/ 16 w 28"/>
              <a:gd name="T25" fmla="*/ 8 h 36"/>
              <a:gd name="T26" fmla="*/ 16 w 28"/>
              <a:gd name="T27" fmla="*/ 8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8" h="36">
                <a:moveTo>
                  <a:pt x="16" y="8"/>
                </a:moveTo>
                <a:lnTo>
                  <a:pt x="16" y="8"/>
                </a:lnTo>
                <a:lnTo>
                  <a:pt x="22" y="10"/>
                </a:lnTo>
                <a:lnTo>
                  <a:pt x="28" y="12"/>
                </a:lnTo>
                <a:lnTo>
                  <a:pt x="28" y="12"/>
                </a:lnTo>
                <a:lnTo>
                  <a:pt x="14" y="24"/>
                </a:lnTo>
                <a:lnTo>
                  <a:pt x="0" y="36"/>
                </a:lnTo>
                <a:lnTo>
                  <a:pt x="0" y="36"/>
                </a:lnTo>
                <a:lnTo>
                  <a:pt x="6" y="18"/>
                </a:lnTo>
                <a:lnTo>
                  <a:pt x="8" y="0"/>
                </a:lnTo>
                <a:lnTo>
                  <a:pt x="8" y="0"/>
                </a:lnTo>
                <a:lnTo>
                  <a:pt x="14" y="6"/>
                </a:lnTo>
                <a:lnTo>
                  <a:pt x="16" y="8"/>
                </a:lnTo>
                <a:lnTo>
                  <a:pt x="16" y="8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74" name="Freeform 262"/>
          <p:cNvSpPr>
            <a:spLocks noChangeAspect="1"/>
          </p:cNvSpPr>
          <p:nvPr/>
        </p:nvSpPr>
        <p:spPr bwMode="auto">
          <a:xfrm>
            <a:off x="4283968" y="2927516"/>
            <a:ext cx="44450" cy="66675"/>
          </a:xfrm>
          <a:custGeom>
            <a:avLst/>
            <a:gdLst>
              <a:gd name="T0" fmla="*/ 14 w 24"/>
              <a:gd name="T1" fmla="*/ 30 h 36"/>
              <a:gd name="T2" fmla="*/ 14 w 24"/>
              <a:gd name="T3" fmla="*/ 30 h 36"/>
              <a:gd name="T4" fmla="*/ 8 w 24"/>
              <a:gd name="T5" fmla="*/ 32 h 36"/>
              <a:gd name="T6" fmla="*/ 6 w 24"/>
              <a:gd name="T7" fmla="*/ 36 h 36"/>
              <a:gd name="T8" fmla="*/ 6 w 24"/>
              <a:gd name="T9" fmla="*/ 36 h 36"/>
              <a:gd name="T10" fmla="*/ 4 w 24"/>
              <a:gd name="T11" fmla="*/ 18 h 36"/>
              <a:gd name="T12" fmla="*/ 0 w 24"/>
              <a:gd name="T13" fmla="*/ 0 h 36"/>
              <a:gd name="T14" fmla="*/ 0 w 24"/>
              <a:gd name="T15" fmla="*/ 0 h 36"/>
              <a:gd name="T16" fmla="*/ 12 w 24"/>
              <a:gd name="T17" fmla="*/ 14 h 36"/>
              <a:gd name="T18" fmla="*/ 24 w 24"/>
              <a:gd name="T19" fmla="*/ 28 h 36"/>
              <a:gd name="T20" fmla="*/ 24 w 24"/>
              <a:gd name="T21" fmla="*/ 28 h 36"/>
              <a:gd name="T22" fmla="*/ 16 w 24"/>
              <a:gd name="T23" fmla="*/ 28 h 36"/>
              <a:gd name="T24" fmla="*/ 14 w 24"/>
              <a:gd name="T25" fmla="*/ 30 h 36"/>
              <a:gd name="T26" fmla="*/ 14 w 24"/>
              <a:gd name="T27" fmla="*/ 3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4" h="36">
                <a:moveTo>
                  <a:pt x="14" y="30"/>
                </a:moveTo>
                <a:lnTo>
                  <a:pt x="14" y="30"/>
                </a:lnTo>
                <a:lnTo>
                  <a:pt x="8" y="32"/>
                </a:lnTo>
                <a:lnTo>
                  <a:pt x="6" y="36"/>
                </a:lnTo>
                <a:lnTo>
                  <a:pt x="6" y="36"/>
                </a:lnTo>
                <a:lnTo>
                  <a:pt x="4" y="18"/>
                </a:lnTo>
                <a:lnTo>
                  <a:pt x="0" y="0"/>
                </a:lnTo>
                <a:lnTo>
                  <a:pt x="0" y="0"/>
                </a:lnTo>
                <a:lnTo>
                  <a:pt x="12" y="14"/>
                </a:lnTo>
                <a:lnTo>
                  <a:pt x="24" y="28"/>
                </a:lnTo>
                <a:lnTo>
                  <a:pt x="24" y="28"/>
                </a:lnTo>
                <a:lnTo>
                  <a:pt x="16" y="28"/>
                </a:lnTo>
                <a:lnTo>
                  <a:pt x="14" y="30"/>
                </a:lnTo>
                <a:lnTo>
                  <a:pt x="14" y="30"/>
                </a:lnTo>
                <a:close/>
              </a:path>
            </a:pathLst>
          </a:custGeom>
          <a:solidFill>
            <a:srgbClr val="000000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81" name="Line 269"/>
          <p:cNvSpPr>
            <a:spLocks noChangeShapeType="1"/>
          </p:cNvSpPr>
          <p:nvPr/>
        </p:nvSpPr>
        <p:spPr bwMode="auto">
          <a:xfrm flipH="1">
            <a:off x="7524750" y="3429000"/>
            <a:ext cx="476250" cy="1460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82" name="Line 270"/>
          <p:cNvSpPr>
            <a:spLocks noChangeShapeType="1"/>
          </p:cNvSpPr>
          <p:nvPr/>
        </p:nvSpPr>
        <p:spPr bwMode="auto">
          <a:xfrm flipH="1">
            <a:off x="7683500" y="3429000"/>
            <a:ext cx="317500" cy="2921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83" name="Line 271"/>
          <p:cNvSpPr>
            <a:spLocks noChangeShapeType="1"/>
          </p:cNvSpPr>
          <p:nvPr/>
        </p:nvSpPr>
        <p:spPr bwMode="auto">
          <a:xfrm flipH="1">
            <a:off x="7823200" y="3429000"/>
            <a:ext cx="177800" cy="457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86" name="Line 274"/>
          <p:cNvSpPr>
            <a:spLocks noChangeShapeType="1"/>
          </p:cNvSpPr>
          <p:nvPr/>
        </p:nvSpPr>
        <p:spPr bwMode="auto">
          <a:xfrm>
            <a:off x="6477000" y="3505200"/>
            <a:ext cx="565150" cy="10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87" name="Line 275"/>
          <p:cNvSpPr>
            <a:spLocks noChangeShapeType="1"/>
          </p:cNvSpPr>
          <p:nvPr/>
        </p:nvSpPr>
        <p:spPr bwMode="auto">
          <a:xfrm>
            <a:off x="6477000" y="3505200"/>
            <a:ext cx="22225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88" name="Line 276"/>
          <p:cNvSpPr>
            <a:spLocks noChangeShapeType="1"/>
          </p:cNvSpPr>
          <p:nvPr/>
        </p:nvSpPr>
        <p:spPr bwMode="auto">
          <a:xfrm flipH="1">
            <a:off x="6369050" y="3505200"/>
            <a:ext cx="107950" cy="48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2790" name="Line 278"/>
          <p:cNvSpPr>
            <a:spLocks noChangeAspect="1" noChangeShapeType="1"/>
          </p:cNvSpPr>
          <p:nvPr/>
        </p:nvSpPr>
        <p:spPr bwMode="auto">
          <a:xfrm flipH="1" flipV="1">
            <a:off x="6565900" y="4883150"/>
            <a:ext cx="7938" cy="65563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7480" y="4113074"/>
            <a:ext cx="50448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5.16</a:t>
            </a:r>
            <a:r>
              <a:rPr lang="en-US" dirty="0">
                <a:ea typeface="MS Mincho" pitchFamily="49" charset="-128"/>
              </a:rPr>
              <a:t> Examples of </a:t>
            </a:r>
            <a:r>
              <a:rPr lang="en-US" dirty="0" err="1">
                <a:ea typeface="MS Mincho" pitchFamily="49" charset="-128"/>
              </a:rPr>
              <a:t>microfabricated</a:t>
            </a:r>
            <a:r>
              <a:rPr lang="en-US" dirty="0">
                <a:ea typeface="MS Mincho" pitchFamily="49" charset="-128"/>
              </a:rPr>
              <a:t> electrode arrays. (a) One-dimensional plunge electrode array (after </a:t>
            </a:r>
            <a:r>
              <a:rPr lang="en-US" dirty="0" err="1">
                <a:ea typeface="MS Mincho" pitchFamily="49" charset="-128"/>
              </a:rPr>
              <a:t>Mastrototaro</a:t>
            </a:r>
            <a:r>
              <a:rPr lang="en-US" dirty="0">
                <a:ea typeface="MS Mincho" pitchFamily="49" charset="-128"/>
              </a:rPr>
              <a:t> </a:t>
            </a:r>
            <a:r>
              <a:rPr lang="en-US" i="1" dirty="0">
                <a:ea typeface="MS Mincho" pitchFamily="49" charset="-128"/>
              </a:rPr>
              <a:t>et al</a:t>
            </a:r>
            <a:r>
              <a:rPr lang="en-US" dirty="0">
                <a:ea typeface="MS Mincho" pitchFamily="49" charset="-128"/>
              </a:rPr>
              <a:t>., 1992), (b) Two-dimensional array, and (c) Three-dimensional array (after Campbell </a:t>
            </a:r>
            <a:r>
              <a:rPr lang="en-US" i="1" dirty="0">
                <a:ea typeface="MS Mincho" pitchFamily="49" charset="-128"/>
              </a:rPr>
              <a:t>et al</a:t>
            </a:r>
            <a:r>
              <a:rPr lang="en-US" dirty="0">
                <a:ea typeface="MS Mincho" pitchFamily="49" charset="-128"/>
              </a:rPr>
              <a:t>., 1991).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5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cs typeface="Courier New" pitchFamily="49" charset="0"/>
              </a:rPr>
              <a:t>Metal Microelectrodes</a:t>
            </a:r>
            <a:endParaRPr lang="en-US" dirty="0">
              <a:cs typeface="Courier New" pitchFamily="49" charset="0"/>
            </a:endParaRPr>
          </a:p>
        </p:txBody>
      </p:sp>
      <p:pic>
        <p:nvPicPr>
          <p:cNvPr id="193540" name="Picture 4" descr="Fig5-17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64904"/>
            <a:ext cx="655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5229200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5.17</a:t>
            </a:r>
            <a:r>
              <a:rPr lang="en-US" dirty="0">
                <a:ea typeface="MS Mincho" pitchFamily="49" charset="-128"/>
              </a:rPr>
              <a:t>  The structure of a metal microelectrode for intracellular recordings.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97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cs typeface="Courier New" pitchFamily="49" charset="0"/>
              </a:rPr>
              <a:t>Microelectrodes</a:t>
            </a:r>
            <a:endParaRPr lang="en-US" dirty="0">
              <a:cs typeface="Courier New" pitchFamily="49" charset="0"/>
            </a:endParaRPr>
          </a:p>
        </p:txBody>
      </p:sp>
      <p:pic>
        <p:nvPicPr>
          <p:cNvPr id="194564" name="Picture 4" descr="Fig5-18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32644"/>
            <a:ext cx="7035800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085184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5.18 Structures of two supported metal microelectrodes </a:t>
            </a:r>
            <a:r>
              <a:rPr lang="en-US" dirty="0">
                <a:ea typeface="MS Mincho" pitchFamily="49" charset="-128"/>
              </a:rPr>
              <a:t> (a) Metal-filled glass </a:t>
            </a:r>
            <a:r>
              <a:rPr lang="en-US" dirty="0" err="1">
                <a:ea typeface="MS Mincho" pitchFamily="49" charset="-128"/>
              </a:rPr>
              <a:t>micropipet</a:t>
            </a:r>
            <a:r>
              <a:rPr lang="en-US" dirty="0">
                <a:ea typeface="MS Mincho" pitchFamily="49" charset="-128"/>
              </a:rPr>
              <a:t>. (b) Glass </a:t>
            </a:r>
            <a:r>
              <a:rPr lang="en-US" dirty="0" err="1">
                <a:ea typeface="MS Mincho" pitchFamily="49" charset="-128"/>
              </a:rPr>
              <a:t>micropipet</a:t>
            </a:r>
            <a:r>
              <a:rPr lang="en-US" dirty="0">
                <a:ea typeface="MS Mincho" pitchFamily="49" charset="-128"/>
              </a:rPr>
              <a:t> or probe, coated with metal film.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13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cs typeface="Courier New" pitchFamily="49" charset="0"/>
              </a:rPr>
              <a:t>Glass Micropipet Electrodes</a:t>
            </a:r>
            <a:endParaRPr lang="en-US" dirty="0">
              <a:cs typeface="Courier New" pitchFamily="49" charset="0"/>
            </a:endParaRPr>
          </a:p>
        </p:txBody>
      </p:sp>
      <p:pic>
        <p:nvPicPr>
          <p:cNvPr id="195588" name="Picture 4" descr="Fig5-19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53356"/>
            <a:ext cx="6591300" cy="427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03251" y="4299697"/>
            <a:ext cx="33123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5.19 A glass </a:t>
            </a:r>
            <a:r>
              <a:rPr lang="en-US" b="1" dirty="0" err="1">
                <a:ea typeface="MS Mincho" pitchFamily="49" charset="-128"/>
              </a:rPr>
              <a:t>micropipet</a:t>
            </a:r>
            <a:r>
              <a:rPr lang="en-US" b="1" dirty="0">
                <a:ea typeface="MS Mincho" pitchFamily="49" charset="-128"/>
              </a:rPr>
              <a:t> electrode filled with an electrolytic solution</a:t>
            </a:r>
            <a:r>
              <a:rPr lang="en-US" dirty="0">
                <a:ea typeface="MS Mincho" pitchFamily="49" charset="-128"/>
              </a:rPr>
              <a:t> (a) Section of fine-bore glass capillary. (b) Capillary narrowed through heating and stretching. (c) Final structure of glass-pipet microelectrode.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38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Ortak bir elektrolitik çözeltideki farklı iki metal</a:t>
            </a:r>
            <a:endParaRPr lang="en-US" sz="3600" dirty="0"/>
          </a:p>
        </p:txBody>
      </p:sp>
      <p:pic>
        <p:nvPicPr>
          <p:cNvPr id="6148" name="Picture 4" descr="C:\My Documents\Courses\EE 470\electrodes\carr6-1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21722"/>
            <a:ext cx="405765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6380" y="3082949"/>
            <a:ext cx="42530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dirty="0" smtClean="0"/>
              <a:t>Elektrotlar arasındaki net gerilim</a:t>
            </a:r>
            <a:endParaRPr lang="en-US" dirty="0"/>
          </a:p>
          <a:p>
            <a:r>
              <a:rPr lang="en-US" dirty="0"/>
              <a:t>= V</a:t>
            </a:r>
            <a:r>
              <a:rPr lang="en-US" baseline="-25000" dirty="0"/>
              <a:t>EA</a:t>
            </a:r>
            <a:r>
              <a:rPr lang="en-US" dirty="0"/>
              <a:t> – V</a:t>
            </a:r>
            <a:r>
              <a:rPr lang="en-US" baseline="-25000" dirty="0"/>
              <a:t>EB</a:t>
            </a:r>
            <a:r>
              <a:rPr lang="en-US" dirty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1487487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636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9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6477"/>
            <a:ext cx="3223419" cy="2625725"/>
          </a:xfrm>
        </p:spPr>
        <p:txBody>
          <a:bodyPr>
            <a:normAutofit/>
          </a:bodyPr>
          <a:lstStyle/>
          <a:p>
            <a:r>
              <a:rPr lang="tr-TR" dirty="0" smtClean="0">
                <a:cs typeface="Courier New" pitchFamily="49" charset="0"/>
              </a:rPr>
              <a:t>Yarı-iletken Mikro-elektrodes</a:t>
            </a:r>
            <a:endParaRPr lang="en-US" dirty="0">
              <a:cs typeface="Courier New" pitchFamily="49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23419" y="326778"/>
            <a:ext cx="5827712" cy="4070350"/>
            <a:chOff x="1792288" y="179388"/>
            <a:chExt cx="5827712" cy="4070350"/>
          </a:xfrm>
        </p:grpSpPr>
        <p:sp>
          <p:nvSpPr>
            <p:cNvPr id="196613" name="Freeform 5"/>
            <p:cNvSpPr>
              <a:spLocks/>
            </p:cNvSpPr>
            <p:nvPr/>
          </p:nvSpPr>
          <p:spPr bwMode="auto">
            <a:xfrm>
              <a:off x="2597150" y="704850"/>
              <a:ext cx="1373188" cy="741363"/>
            </a:xfrm>
            <a:custGeom>
              <a:avLst/>
              <a:gdLst>
                <a:gd name="T0" fmla="*/ 865 w 865"/>
                <a:gd name="T1" fmla="*/ 467 h 467"/>
                <a:gd name="T2" fmla="*/ 814 w 865"/>
                <a:gd name="T3" fmla="*/ 384 h 467"/>
                <a:gd name="T4" fmla="*/ 108 w 865"/>
                <a:gd name="T5" fmla="*/ 0 h 467"/>
                <a:gd name="T6" fmla="*/ 0 w 865"/>
                <a:gd name="T7" fmla="*/ 5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5" h="467">
                  <a:moveTo>
                    <a:pt x="865" y="467"/>
                  </a:moveTo>
                  <a:lnTo>
                    <a:pt x="814" y="384"/>
                  </a:lnTo>
                  <a:lnTo>
                    <a:pt x="108" y="0"/>
                  </a:lnTo>
                  <a:lnTo>
                    <a:pt x="0" y="57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14" name="Freeform 6"/>
            <p:cNvSpPr>
              <a:spLocks/>
            </p:cNvSpPr>
            <p:nvPr/>
          </p:nvSpPr>
          <p:spPr bwMode="auto">
            <a:xfrm>
              <a:off x="1992313" y="1120775"/>
              <a:ext cx="1695450" cy="519113"/>
            </a:xfrm>
            <a:custGeom>
              <a:avLst/>
              <a:gdLst>
                <a:gd name="T0" fmla="*/ 1068 w 1068"/>
                <a:gd name="T1" fmla="*/ 41 h 327"/>
                <a:gd name="T2" fmla="*/ 606 w 1068"/>
                <a:gd name="T3" fmla="*/ 327 h 327"/>
                <a:gd name="T4" fmla="*/ 606 w 1068"/>
                <a:gd name="T5" fmla="*/ 327 h 327"/>
                <a:gd name="T6" fmla="*/ 574 w 1068"/>
                <a:gd name="T7" fmla="*/ 305 h 327"/>
                <a:gd name="T8" fmla="*/ 538 w 1068"/>
                <a:gd name="T9" fmla="*/ 285 h 327"/>
                <a:gd name="T10" fmla="*/ 494 w 1068"/>
                <a:gd name="T11" fmla="*/ 261 h 327"/>
                <a:gd name="T12" fmla="*/ 435 w 1068"/>
                <a:gd name="T13" fmla="*/ 237 h 327"/>
                <a:gd name="T14" fmla="*/ 362 w 1068"/>
                <a:gd name="T15" fmla="*/ 210 h 327"/>
                <a:gd name="T16" fmla="*/ 267 w 1068"/>
                <a:gd name="T17" fmla="*/ 178 h 327"/>
                <a:gd name="T18" fmla="*/ 147 w 1068"/>
                <a:gd name="T19" fmla="*/ 144 h 327"/>
                <a:gd name="T20" fmla="*/ 0 w 1068"/>
                <a:gd name="T21" fmla="*/ 105 h 327"/>
                <a:gd name="T22" fmla="*/ 0 w 1068"/>
                <a:gd name="T23" fmla="*/ 63 h 327"/>
                <a:gd name="T24" fmla="*/ 0 w 1068"/>
                <a:gd name="T25" fmla="*/ 63 h 327"/>
                <a:gd name="T26" fmla="*/ 147 w 1068"/>
                <a:gd name="T27" fmla="*/ 102 h 327"/>
                <a:gd name="T28" fmla="*/ 267 w 1068"/>
                <a:gd name="T29" fmla="*/ 137 h 327"/>
                <a:gd name="T30" fmla="*/ 362 w 1068"/>
                <a:gd name="T31" fmla="*/ 168 h 327"/>
                <a:gd name="T32" fmla="*/ 435 w 1068"/>
                <a:gd name="T33" fmla="*/ 195 h 327"/>
                <a:gd name="T34" fmla="*/ 494 w 1068"/>
                <a:gd name="T35" fmla="*/ 220 h 327"/>
                <a:gd name="T36" fmla="*/ 538 w 1068"/>
                <a:gd name="T37" fmla="*/ 244 h 327"/>
                <a:gd name="T38" fmla="*/ 574 w 1068"/>
                <a:gd name="T39" fmla="*/ 264 h 327"/>
                <a:gd name="T40" fmla="*/ 606 w 1068"/>
                <a:gd name="T41" fmla="*/ 285 h 327"/>
                <a:gd name="T42" fmla="*/ 1068 w 1068"/>
                <a:gd name="T43" fmla="*/ 0 h 327"/>
                <a:gd name="T44" fmla="*/ 1068 w 1068"/>
                <a:gd name="T45" fmla="*/ 41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68" h="327">
                  <a:moveTo>
                    <a:pt x="1068" y="41"/>
                  </a:moveTo>
                  <a:lnTo>
                    <a:pt x="606" y="327"/>
                  </a:lnTo>
                  <a:lnTo>
                    <a:pt x="606" y="327"/>
                  </a:lnTo>
                  <a:lnTo>
                    <a:pt x="574" y="305"/>
                  </a:lnTo>
                  <a:lnTo>
                    <a:pt x="538" y="285"/>
                  </a:lnTo>
                  <a:lnTo>
                    <a:pt x="494" y="261"/>
                  </a:lnTo>
                  <a:lnTo>
                    <a:pt x="435" y="237"/>
                  </a:lnTo>
                  <a:lnTo>
                    <a:pt x="362" y="210"/>
                  </a:lnTo>
                  <a:lnTo>
                    <a:pt x="267" y="178"/>
                  </a:lnTo>
                  <a:lnTo>
                    <a:pt x="147" y="144"/>
                  </a:lnTo>
                  <a:lnTo>
                    <a:pt x="0" y="10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47" y="102"/>
                  </a:lnTo>
                  <a:lnTo>
                    <a:pt x="267" y="137"/>
                  </a:lnTo>
                  <a:lnTo>
                    <a:pt x="362" y="168"/>
                  </a:lnTo>
                  <a:lnTo>
                    <a:pt x="435" y="195"/>
                  </a:lnTo>
                  <a:lnTo>
                    <a:pt x="494" y="220"/>
                  </a:lnTo>
                  <a:lnTo>
                    <a:pt x="538" y="244"/>
                  </a:lnTo>
                  <a:lnTo>
                    <a:pt x="574" y="264"/>
                  </a:lnTo>
                  <a:lnTo>
                    <a:pt x="606" y="285"/>
                  </a:lnTo>
                  <a:lnTo>
                    <a:pt x="1068" y="0"/>
                  </a:lnTo>
                  <a:lnTo>
                    <a:pt x="1068" y="41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15" name="Freeform 7"/>
            <p:cNvSpPr>
              <a:spLocks/>
            </p:cNvSpPr>
            <p:nvPr/>
          </p:nvSpPr>
          <p:spPr bwMode="auto">
            <a:xfrm>
              <a:off x="1992313" y="1050925"/>
              <a:ext cx="287337" cy="169863"/>
            </a:xfrm>
            <a:custGeom>
              <a:avLst/>
              <a:gdLst>
                <a:gd name="T0" fmla="*/ 0 w 181"/>
                <a:gd name="T1" fmla="*/ 107 h 107"/>
                <a:gd name="T2" fmla="*/ 0 w 181"/>
                <a:gd name="T3" fmla="*/ 107 h 107"/>
                <a:gd name="T4" fmla="*/ 35 w 181"/>
                <a:gd name="T5" fmla="*/ 83 h 107"/>
                <a:gd name="T6" fmla="*/ 56 w 181"/>
                <a:gd name="T7" fmla="*/ 66 h 107"/>
                <a:gd name="T8" fmla="*/ 74 w 181"/>
                <a:gd name="T9" fmla="*/ 51 h 107"/>
                <a:gd name="T10" fmla="*/ 83 w 181"/>
                <a:gd name="T11" fmla="*/ 44 h 107"/>
                <a:gd name="T12" fmla="*/ 96 w 181"/>
                <a:gd name="T13" fmla="*/ 39 h 107"/>
                <a:gd name="T14" fmla="*/ 96 w 181"/>
                <a:gd name="T15" fmla="*/ 39 h 107"/>
                <a:gd name="T16" fmla="*/ 108 w 181"/>
                <a:gd name="T17" fmla="*/ 36 h 107"/>
                <a:gd name="T18" fmla="*/ 135 w 181"/>
                <a:gd name="T19" fmla="*/ 36 h 107"/>
                <a:gd name="T20" fmla="*/ 137 w 181"/>
                <a:gd name="T21" fmla="*/ 19 h 107"/>
                <a:gd name="T22" fmla="*/ 137 w 181"/>
                <a:gd name="T23" fmla="*/ 19 h 107"/>
                <a:gd name="T24" fmla="*/ 149 w 181"/>
                <a:gd name="T25" fmla="*/ 19 h 107"/>
                <a:gd name="T26" fmla="*/ 157 w 181"/>
                <a:gd name="T27" fmla="*/ 17 h 107"/>
                <a:gd name="T28" fmla="*/ 162 w 181"/>
                <a:gd name="T29" fmla="*/ 14 h 107"/>
                <a:gd name="T30" fmla="*/ 164 w 181"/>
                <a:gd name="T31" fmla="*/ 10 h 107"/>
                <a:gd name="T32" fmla="*/ 169 w 181"/>
                <a:gd name="T33" fmla="*/ 5 h 107"/>
                <a:gd name="T34" fmla="*/ 174 w 181"/>
                <a:gd name="T35" fmla="*/ 2 h 107"/>
                <a:gd name="T36" fmla="*/ 181 w 181"/>
                <a:gd name="T3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" h="107">
                  <a:moveTo>
                    <a:pt x="0" y="107"/>
                  </a:moveTo>
                  <a:lnTo>
                    <a:pt x="0" y="107"/>
                  </a:lnTo>
                  <a:lnTo>
                    <a:pt x="35" y="83"/>
                  </a:lnTo>
                  <a:lnTo>
                    <a:pt x="56" y="66"/>
                  </a:lnTo>
                  <a:lnTo>
                    <a:pt x="74" y="51"/>
                  </a:lnTo>
                  <a:lnTo>
                    <a:pt x="83" y="44"/>
                  </a:lnTo>
                  <a:lnTo>
                    <a:pt x="96" y="39"/>
                  </a:lnTo>
                  <a:lnTo>
                    <a:pt x="96" y="39"/>
                  </a:lnTo>
                  <a:lnTo>
                    <a:pt x="108" y="36"/>
                  </a:lnTo>
                  <a:lnTo>
                    <a:pt x="135" y="36"/>
                  </a:lnTo>
                  <a:lnTo>
                    <a:pt x="137" y="19"/>
                  </a:lnTo>
                  <a:lnTo>
                    <a:pt x="137" y="19"/>
                  </a:lnTo>
                  <a:lnTo>
                    <a:pt x="149" y="19"/>
                  </a:lnTo>
                  <a:lnTo>
                    <a:pt x="157" y="17"/>
                  </a:lnTo>
                  <a:lnTo>
                    <a:pt x="162" y="14"/>
                  </a:lnTo>
                  <a:lnTo>
                    <a:pt x="164" y="10"/>
                  </a:lnTo>
                  <a:lnTo>
                    <a:pt x="169" y="5"/>
                  </a:lnTo>
                  <a:lnTo>
                    <a:pt x="174" y="2"/>
                  </a:lnTo>
                  <a:lnTo>
                    <a:pt x="181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16" name="Freeform 8"/>
            <p:cNvSpPr>
              <a:spLocks/>
            </p:cNvSpPr>
            <p:nvPr/>
          </p:nvSpPr>
          <p:spPr bwMode="auto">
            <a:xfrm>
              <a:off x="2508250" y="849313"/>
              <a:ext cx="88900" cy="92075"/>
            </a:xfrm>
            <a:custGeom>
              <a:avLst/>
              <a:gdLst>
                <a:gd name="T0" fmla="*/ 0 w 56"/>
                <a:gd name="T1" fmla="*/ 58 h 58"/>
                <a:gd name="T2" fmla="*/ 0 w 56"/>
                <a:gd name="T3" fmla="*/ 58 h 58"/>
                <a:gd name="T4" fmla="*/ 3 w 56"/>
                <a:gd name="T5" fmla="*/ 51 h 58"/>
                <a:gd name="T6" fmla="*/ 5 w 56"/>
                <a:gd name="T7" fmla="*/ 44 h 58"/>
                <a:gd name="T8" fmla="*/ 5 w 56"/>
                <a:gd name="T9" fmla="*/ 27 h 58"/>
                <a:gd name="T10" fmla="*/ 5 w 56"/>
                <a:gd name="T11" fmla="*/ 27 h 58"/>
                <a:gd name="T12" fmla="*/ 25 w 56"/>
                <a:gd name="T13" fmla="*/ 24 h 58"/>
                <a:gd name="T14" fmla="*/ 37 w 56"/>
                <a:gd name="T15" fmla="*/ 19 h 58"/>
                <a:gd name="T16" fmla="*/ 47 w 56"/>
                <a:gd name="T17" fmla="*/ 12 h 58"/>
                <a:gd name="T18" fmla="*/ 56 w 56"/>
                <a:gd name="T1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8">
                  <a:moveTo>
                    <a:pt x="0" y="58"/>
                  </a:moveTo>
                  <a:lnTo>
                    <a:pt x="0" y="58"/>
                  </a:lnTo>
                  <a:lnTo>
                    <a:pt x="3" y="51"/>
                  </a:lnTo>
                  <a:lnTo>
                    <a:pt x="5" y="44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25" y="24"/>
                  </a:lnTo>
                  <a:lnTo>
                    <a:pt x="37" y="19"/>
                  </a:lnTo>
                  <a:lnTo>
                    <a:pt x="47" y="12"/>
                  </a:lnTo>
                  <a:lnTo>
                    <a:pt x="56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17" name="Freeform 9"/>
            <p:cNvSpPr>
              <a:spLocks/>
            </p:cNvSpPr>
            <p:nvPr/>
          </p:nvSpPr>
          <p:spPr bwMode="auto">
            <a:xfrm>
              <a:off x="2811463" y="581025"/>
              <a:ext cx="876300" cy="539750"/>
            </a:xfrm>
            <a:custGeom>
              <a:avLst/>
              <a:gdLst>
                <a:gd name="T0" fmla="*/ 0 w 552"/>
                <a:gd name="T1" fmla="*/ 93 h 340"/>
                <a:gd name="T2" fmla="*/ 0 w 552"/>
                <a:gd name="T3" fmla="*/ 81 h 340"/>
                <a:gd name="T4" fmla="*/ 0 w 552"/>
                <a:gd name="T5" fmla="*/ 81 h 340"/>
                <a:gd name="T6" fmla="*/ 19 w 552"/>
                <a:gd name="T7" fmla="*/ 78 h 340"/>
                <a:gd name="T8" fmla="*/ 34 w 552"/>
                <a:gd name="T9" fmla="*/ 76 h 340"/>
                <a:gd name="T10" fmla="*/ 44 w 552"/>
                <a:gd name="T11" fmla="*/ 71 h 340"/>
                <a:gd name="T12" fmla="*/ 51 w 552"/>
                <a:gd name="T13" fmla="*/ 66 h 340"/>
                <a:gd name="T14" fmla="*/ 53 w 552"/>
                <a:gd name="T15" fmla="*/ 61 h 340"/>
                <a:gd name="T16" fmla="*/ 56 w 552"/>
                <a:gd name="T17" fmla="*/ 54 h 340"/>
                <a:gd name="T18" fmla="*/ 58 w 552"/>
                <a:gd name="T19" fmla="*/ 42 h 340"/>
                <a:gd name="T20" fmla="*/ 58 w 552"/>
                <a:gd name="T21" fmla="*/ 42 h 340"/>
                <a:gd name="T22" fmla="*/ 58 w 552"/>
                <a:gd name="T23" fmla="*/ 42 h 340"/>
                <a:gd name="T24" fmla="*/ 63 w 552"/>
                <a:gd name="T25" fmla="*/ 42 h 340"/>
                <a:gd name="T26" fmla="*/ 75 w 552"/>
                <a:gd name="T27" fmla="*/ 42 h 340"/>
                <a:gd name="T28" fmla="*/ 90 w 552"/>
                <a:gd name="T29" fmla="*/ 39 h 340"/>
                <a:gd name="T30" fmla="*/ 97 w 552"/>
                <a:gd name="T31" fmla="*/ 37 h 340"/>
                <a:gd name="T32" fmla="*/ 102 w 552"/>
                <a:gd name="T33" fmla="*/ 30 h 340"/>
                <a:gd name="T34" fmla="*/ 102 w 552"/>
                <a:gd name="T35" fmla="*/ 30 h 340"/>
                <a:gd name="T36" fmla="*/ 110 w 552"/>
                <a:gd name="T37" fmla="*/ 17 h 340"/>
                <a:gd name="T38" fmla="*/ 117 w 552"/>
                <a:gd name="T39" fmla="*/ 10 h 340"/>
                <a:gd name="T40" fmla="*/ 129 w 552"/>
                <a:gd name="T41" fmla="*/ 3 h 340"/>
                <a:gd name="T42" fmla="*/ 141 w 552"/>
                <a:gd name="T43" fmla="*/ 0 h 340"/>
                <a:gd name="T44" fmla="*/ 141 w 552"/>
                <a:gd name="T45" fmla="*/ 0 h 340"/>
                <a:gd name="T46" fmla="*/ 163 w 552"/>
                <a:gd name="T47" fmla="*/ 42 h 340"/>
                <a:gd name="T48" fmla="*/ 190 w 552"/>
                <a:gd name="T49" fmla="*/ 81 h 340"/>
                <a:gd name="T50" fmla="*/ 205 w 552"/>
                <a:gd name="T51" fmla="*/ 100 h 340"/>
                <a:gd name="T52" fmla="*/ 222 w 552"/>
                <a:gd name="T53" fmla="*/ 117 h 340"/>
                <a:gd name="T54" fmla="*/ 263 w 552"/>
                <a:gd name="T55" fmla="*/ 154 h 340"/>
                <a:gd name="T56" fmla="*/ 315 w 552"/>
                <a:gd name="T57" fmla="*/ 193 h 340"/>
                <a:gd name="T58" fmla="*/ 378 w 552"/>
                <a:gd name="T59" fmla="*/ 235 h 340"/>
                <a:gd name="T60" fmla="*/ 456 w 552"/>
                <a:gd name="T61" fmla="*/ 284 h 340"/>
                <a:gd name="T62" fmla="*/ 552 w 552"/>
                <a:gd name="T63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52" h="340">
                  <a:moveTo>
                    <a:pt x="0" y="93"/>
                  </a:moveTo>
                  <a:lnTo>
                    <a:pt x="0" y="81"/>
                  </a:lnTo>
                  <a:lnTo>
                    <a:pt x="0" y="81"/>
                  </a:lnTo>
                  <a:lnTo>
                    <a:pt x="19" y="78"/>
                  </a:lnTo>
                  <a:lnTo>
                    <a:pt x="34" y="76"/>
                  </a:lnTo>
                  <a:lnTo>
                    <a:pt x="44" y="71"/>
                  </a:lnTo>
                  <a:lnTo>
                    <a:pt x="51" y="66"/>
                  </a:lnTo>
                  <a:lnTo>
                    <a:pt x="53" y="61"/>
                  </a:lnTo>
                  <a:lnTo>
                    <a:pt x="56" y="54"/>
                  </a:lnTo>
                  <a:lnTo>
                    <a:pt x="58" y="42"/>
                  </a:lnTo>
                  <a:lnTo>
                    <a:pt x="58" y="42"/>
                  </a:lnTo>
                  <a:lnTo>
                    <a:pt x="58" y="42"/>
                  </a:lnTo>
                  <a:lnTo>
                    <a:pt x="63" y="42"/>
                  </a:lnTo>
                  <a:lnTo>
                    <a:pt x="75" y="42"/>
                  </a:lnTo>
                  <a:lnTo>
                    <a:pt x="90" y="39"/>
                  </a:lnTo>
                  <a:lnTo>
                    <a:pt x="97" y="37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110" y="17"/>
                  </a:lnTo>
                  <a:lnTo>
                    <a:pt x="117" y="10"/>
                  </a:lnTo>
                  <a:lnTo>
                    <a:pt x="129" y="3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63" y="42"/>
                  </a:lnTo>
                  <a:lnTo>
                    <a:pt x="190" y="81"/>
                  </a:lnTo>
                  <a:lnTo>
                    <a:pt x="205" y="100"/>
                  </a:lnTo>
                  <a:lnTo>
                    <a:pt x="222" y="117"/>
                  </a:lnTo>
                  <a:lnTo>
                    <a:pt x="263" y="154"/>
                  </a:lnTo>
                  <a:lnTo>
                    <a:pt x="315" y="193"/>
                  </a:lnTo>
                  <a:lnTo>
                    <a:pt x="378" y="235"/>
                  </a:lnTo>
                  <a:lnTo>
                    <a:pt x="456" y="284"/>
                  </a:lnTo>
                  <a:lnTo>
                    <a:pt x="552" y="34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18" name="Line 10"/>
            <p:cNvSpPr>
              <a:spLocks noChangeShapeType="1"/>
            </p:cNvSpPr>
            <p:nvPr/>
          </p:nvSpPr>
          <p:spPr bwMode="auto">
            <a:xfrm flipV="1">
              <a:off x="2395538" y="1338263"/>
              <a:ext cx="144462" cy="32861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19" name="Freeform 11"/>
            <p:cNvSpPr>
              <a:spLocks/>
            </p:cNvSpPr>
            <p:nvPr/>
          </p:nvSpPr>
          <p:spPr bwMode="auto">
            <a:xfrm>
              <a:off x="3698875" y="1550988"/>
              <a:ext cx="217488" cy="239712"/>
            </a:xfrm>
            <a:custGeom>
              <a:avLst/>
              <a:gdLst>
                <a:gd name="T0" fmla="*/ 0 w 137"/>
                <a:gd name="T1" fmla="*/ 88 h 151"/>
                <a:gd name="T2" fmla="*/ 110 w 137"/>
                <a:gd name="T3" fmla="*/ 151 h 151"/>
                <a:gd name="T4" fmla="*/ 137 w 137"/>
                <a:gd name="T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" h="151">
                  <a:moveTo>
                    <a:pt x="0" y="88"/>
                  </a:moveTo>
                  <a:lnTo>
                    <a:pt x="110" y="151"/>
                  </a:lnTo>
                  <a:lnTo>
                    <a:pt x="137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0" name="Rectangle 12"/>
            <p:cNvSpPr>
              <a:spLocks noChangeArrowheads="1"/>
            </p:cNvSpPr>
            <p:nvPr/>
          </p:nvSpPr>
          <p:spPr bwMode="auto">
            <a:xfrm>
              <a:off x="2279650" y="3186113"/>
              <a:ext cx="539750" cy="98425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1" name="Freeform 13"/>
            <p:cNvSpPr>
              <a:spLocks/>
            </p:cNvSpPr>
            <p:nvPr/>
          </p:nvSpPr>
          <p:spPr bwMode="auto">
            <a:xfrm>
              <a:off x="1992313" y="3284538"/>
              <a:ext cx="2403475" cy="207962"/>
            </a:xfrm>
            <a:custGeom>
              <a:avLst/>
              <a:gdLst>
                <a:gd name="T0" fmla="*/ 1514 w 1514"/>
                <a:gd name="T1" fmla="*/ 131 h 131"/>
                <a:gd name="T2" fmla="*/ 342 w 1514"/>
                <a:gd name="T3" fmla="*/ 131 h 131"/>
                <a:gd name="T4" fmla="*/ 342 w 1514"/>
                <a:gd name="T5" fmla="*/ 131 h 131"/>
                <a:gd name="T6" fmla="*/ 303 w 1514"/>
                <a:gd name="T7" fmla="*/ 131 h 131"/>
                <a:gd name="T8" fmla="*/ 267 w 1514"/>
                <a:gd name="T9" fmla="*/ 129 h 131"/>
                <a:gd name="T10" fmla="*/ 230 w 1514"/>
                <a:gd name="T11" fmla="*/ 124 h 131"/>
                <a:gd name="T12" fmla="*/ 198 w 1514"/>
                <a:gd name="T13" fmla="*/ 119 h 131"/>
                <a:gd name="T14" fmla="*/ 169 w 1514"/>
                <a:gd name="T15" fmla="*/ 114 h 131"/>
                <a:gd name="T16" fmla="*/ 140 w 1514"/>
                <a:gd name="T17" fmla="*/ 107 h 131"/>
                <a:gd name="T18" fmla="*/ 115 w 1514"/>
                <a:gd name="T19" fmla="*/ 100 h 131"/>
                <a:gd name="T20" fmla="*/ 91 w 1514"/>
                <a:gd name="T21" fmla="*/ 90 h 131"/>
                <a:gd name="T22" fmla="*/ 71 w 1514"/>
                <a:gd name="T23" fmla="*/ 83 h 131"/>
                <a:gd name="T24" fmla="*/ 52 w 1514"/>
                <a:gd name="T25" fmla="*/ 70 h 131"/>
                <a:gd name="T26" fmla="*/ 37 w 1514"/>
                <a:gd name="T27" fmla="*/ 61 h 131"/>
                <a:gd name="T28" fmla="*/ 25 w 1514"/>
                <a:gd name="T29" fmla="*/ 48 h 131"/>
                <a:gd name="T30" fmla="*/ 13 w 1514"/>
                <a:gd name="T31" fmla="*/ 36 h 131"/>
                <a:gd name="T32" fmla="*/ 5 w 1514"/>
                <a:gd name="T33" fmla="*/ 24 h 131"/>
                <a:gd name="T34" fmla="*/ 3 w 1514"/>
                <a:gd name="T35" fmla="*/ 12 h 131"/>
                <a:gd name="T36" fmla="*/ 0 w 1514"/>
                <a:gd name="T37" fmla="*/ 0 h 131"/>
                <a:gd name="T38" fmla="*/ 1514 w 1514"/>
                <a:gd name="T3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4" h="131">
                  <a:moveTo>
                    <a:pt x="1514" y="131"/>
                  </a:moveTo>
                  <a:lnTo>
                    <a:pt x="342" y="131"/>
                  </a:lnTo>
                  <a:lnTo>
                    <a:pt x="342" y="131"/>
                  </a:lnTo>
                  <a:lnTo>
                    <a:pt x="303" y="131"/>
                  </a:lnTo>
                  <a:lnTo>
                    <a:pt x="267" y="129"/>
                  </a:lnTo>
                  <a:lnTo>
                    <a:pt x="230" y="124"/>
                  </a:lnTo>
                  <a:lnTo>
                    <a:pt x="198" y="119"/>
                  </a:lnTo>
                  <a:lnTo>
                    <a:pt x="169" y="114"/>
                  </a:lnTo>
                  <a:lnTo>
                    <a:pt x="140" y="107"/>
                  </a:lnTo>
                  <a:lnTo>
                    <a:pt x="115" y="100"/>
                  </a:lnTo>
                  <a:lnTo>
                    <a:pt x="91" y="90"/>
                  </a:lnTo>
                  <a:lnTo>
                    <a:pt x="71" y="83"/>
                  </a:lnTo>
                  <a:lnTo>
                    <a:pt x="52" y="70"/>
                  </a:lnTo>
                  <a:lnTo>
                    <a:pt x="37" y="61"/>
                  </a:lnTo>
                  <a:lnTo>
                    <a:pt x="25" y="48"/>
                  </a:lnTo>
                  <a:lnTo>
                    <a:pt x="13" y="36"/>
                  </a:lnTo>
                  <a:lnTo>
                    <a:pt x="5" y="24"/>
                  </a:lnTo>
                  <a:lnTo>
                    <a:pt x="3" y="12"/>
                  </a:lnTo>
                  <a:lnTo>
                    <a:pt x="0" y="0"/>
                  </a:lnTo>
                  <a:lnTo>
                    <a:pt x="1514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2" name="Rectangle 14"/>
            <p:cNvSpPr>
              <a:spLocks noChangeArrowheads="1"/>
            </p:cNvSpPr>
            <p:nvPr/>
          </p:nvSpPr>
          <p:spPr bwMode="auto">
            <a:xfrm>
              <a:off x="2451100" y="3284538"/>
              <a:ext cx="234950" cy="73025"/>
            </a:xfrm>
            <a:prstGeom prst="rect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3" name="Line 15"/>
            <p:cNvSpPr>
              <a:spLocks noChangeShapeType="1"/>
            </p:cNvSpPr>
            <p:nvPr/>
          </p:nvSpPr>
          <p:spPr bwMode="auto">
            <a:xfrm>
              <a:off x="2686050" y="3341688"/>
              <a:ext cx="1709738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4" name="Line 16"/>
            <p:cNvSpPr>
              <a:spLocks noChangeShapeType="1"/>
            </p:cNvSpPr>
            <p:nvPr/>
          </p:nvSpPr>
          <p:spPr bwMode="auto">
            <a:xfrm>
              <a:off x="2686050" y="3311525"/>
              <a:ext cx="1709738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5" name="Line 17"/>
            <p:cNvSpPr>
              <a:spLocks noChangeShapeType="1"/>
            </p:cNvSpPr>
            <p:nvPr/>
          </p:nvSpPr>
          <p:spPr bwMode="auto">
            <a:xfrm>
              <a:off x="2255838" y="3027363"/>
              <a:ext cx="90487" cy="11271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6" name="Line 18"/>
            <p:cNvSpPr>
              <a:spLocks noChangeShapeType="1"/>
            </p:cNvSpPr>
            <p:nvPr/>
          </p:nvSpPr>
          <p:spPr bwMode="auto">
            <a:xfrm flipV="1">
              <a:off x="2574925" y="2954338"/>
              <a:ext cx="88900" cy="2365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7" name="Line 19"/>
            <p:cNvSpPr>
              <a:spLocks noChangeShapeType="1"/>
            </p:cNvSpPr>
            <p:nvPr/>
          </p:nvSpPr>
          <p:spPr bwMode="auto">
            <a:xfrm flipH="1">
              <a:off x="2465388" y="3411538"/>
              <a:ext cx="50800" cy="27622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8" name="Line 20"/>
            <p:cNvSpPr>
              <a:spLocks noChangeShapeType="1"/>
            </p:cNvSpPr>
            <p:nvPr/>
          </p:nvSpPr>
          <p:spPr bwMode="auto">
            <a:xfrm>
              <a:off x="3892550" y="3086100"/>
              <a:ext cx="46038" cy="16986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29" name="Freeform 21"/>
            <p:cNvSpPr>
              <a:spLocks/>
            </p:cNvSpPr>
            <p:nvPr/>
          </p:nvSpPr>
          <p:spPr bwMode="auto">
            <a:xfrm>
              <a:off x="4559300" y="287338"/>
              <a:ext cx="2574925" cy="1538287"/>
            </a:xfrm>
            <a:custGeom>
              <a:avLst/>
              <a:gdLst>
                <a:gd name="T0" fmla="*/ 0 w 1622"/>
                <a:gd name="T1" fmla="*/ 959 h 969"/>
                <a:gd name="T2" fmla="*/ 0 w 1622"/>
                <a:gd name="T3" fmla="*/ 959 h 969"/>
                <a:gd name="T4" fmla="*/ 73 w 1622"/>
                <a:gd name="T5" fmla="*/ 967 h 969"/>
                <a:gd name="T6" fmla="*/ 137 w 1622"/>
                <a:gd name="T7" fmla="*/ 969 h 969"/>
                <a:gd name="T8" fmla="*/ 195 w 1622"/>
                <a:gd name="T9" fmla="*/ 964 h 969"/>
                <a:gd name="T10" fmla="*/ 249 w 1622"/>
                <a:gd name="T11" fmla="*/ 959 h 969"/>
                <a:gd name="T12" fmla="*/ 296 w 1622"/>
                <a:gd name="T13" fmla="*/ 950 h 969"/>
                <a:gd name="T14" fmla="*/ 335 w 1622"/>
                <a:gd name="T15" fmla="*/ 937 h 969"/>
                <a:gd name="T16" fmla="*/ 369 w 1622"/>
                <a:gd name="T17" fmla="*/ 923 h 969"/>
                <a:gd name="T18" fmla="*/ 401 w 1622"/>
                <a:gd name="T19" fmla="*/ 911 h 969"/>
                <a:gd name="T20" fmla="*/ 1065 w 1622"/>
                <a:gd name="T21" fmla="*/ 505 h 969"/>
                <a:gd name="T22" fmla="*/ 1417 w 1622"/>
                <a:gd name="T23" fmla="*/ 537 h 969"/>
                <a:gd name="T24" fmla="*/ 1622 w 1622"/>
                <a:gd name="T25" fmla="*/ 408 h 969"/>
                <a:gd name="T26" fmla="*/ 1622 w 1622"/>
                <a:gd name="T27" fmla="*/ 346 h 969"/>
                <a:gd name="T28" fmla="*/ 1417 w 1622"/>
                <a:gd name="T29" fmla="*/ 476 h 969"/>
                <a:gd name="T30" fmla="*/ 1065 w 1622"/>
                <a:gd name="T31" fmla="*/ 444 h 969"/>
                <a:gd name="T32" fmla="*/ 320 w 1622"/>
                <a:gd name="T33" fmla="*/ 896 h 969"/>
                <a:gd name="T34" fmla="*/ 320 w 1622"/>
                <a:gd name="T35" fmla="*/ 896 h 969"/>
                <a:gd name="T36" fmla="*/ 296 w 1622"/>
                <a:gd name="T37" fmla="*/ 908 h 969"/>
                <a:gd name="T38" fmla="*/ 269 w 1622"/>
                <a:gd name="T39" fmla="*/ 920 h 969"/>
                <a:gd name="T40" fmla="*/ 239 w 1622"/>
                <a:gd name="T41" fmla="*/ 933 h 969"/>
                <a:gd name="T42" fmla="*/ 208 w 1622"/>
                <a:gd name="T43" fmla="*/ 940 h 969"/>
                <a:gd name="T44" fmla="*/ 169 w 1622"/>
                <a:gd name="T45" fmla="*/ 950 h 969"/>
                <a:gd name="T46" fmla="*/ 122 w 1622"/>
                <a:gd name="T47" fmla="*/ 955 h 969"/>
                <a:gd name="T48" fmla="*/ 66 w 1622"/>
                <a:gd name="T49" fmla="*/ 959 h 969"/>
                <a:gd name="T50" fmla="*/ 0 w 1622"/>
                <a:gd name="T51" fmla="*/ 962 h 969"/>
                <a:gd name="T52" fmla="*/ 0 w 1622"/>
                <a:gd name="T53" fmla="*/ 962 h 969"/>
                <a:gd name="T54" fmla="*/ 10 w 1622"/>
                <a:gd name="T55" fmla="*/ 920 h 969"/>
                <a:gd name="T56" fmla="*/ 22 w 1622"/>
                <a:gd name="T57" fmla="*/ 884 h 969"/>
                <a:gd name="T58" fmla="*/ 39 w 1622"/>
                <a:gd name="T59" fmla="*/ 854 h 969"/>
                <a:gd name="T60" fmla="*/ 59 w 1622"/>
                <a:gd name="T61" fmla="*/ 828 h 969"/>
                <a:gd name="T62" fmla="*/ 81 w 1622"/>
                <a:gd name="T63" fmla="*/ 803 h 969"/>
                <a:gd name="T64" fmla="*/ 108 w 1622"/>
                <a:gd name="T65" fmla="*/ 781 h 969"/>
                <a:gd name="T66" fmla="*/ 137 w 1622"/>
                <a:gd name="T67" fmla="*/ 759 h 969"/>
                <a:gd name="T68" fmla="*/ 166 w 1622"/>
                <a:gd name="T69" fmla="*/ 740 h 969"/>
                <a:gd name="T70" fmla="*/ 855 w 1622"/>
                <a:gd name="T71" fmla="*/ 320 h 969"/>
                <a:gd name="T72" fmla="*/ 786 w 1622"/>
                <a:gd name="T73" fmla="*/ 127 h 969"/>
                <a:gd name="T74" fmla="*/ 996 w 1622"/>
                <a:gd name="T75" fmla="*/ 0 h 969"/>
                <a:gd name="T76" fmla="*/ 1622 w 1622"/>
                <a:gd name="T77" fmla="*/ 346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22" h="969">
                  <a:moveTo>
                    <a:pt x="0" y="959"/>
                  </a:moveTo>
                  <a:lnTo>
                    <a:pt x="0" y="959"/>
                  </a:lnTo>
                  <a:lnTo>
                    <a:pt x="73" y="967"/>
                  </a:lnTo>
                  <a:lnTo>
                    <a:pt x="137" y="969"/>
                  </a:lnTo>
                  <a:lnTo>
                    <a:pt x="195" y="964"/>
                  </a:lnTo>
                  <a:lnTo>
                    <a:pt x="249" y="959"/>
                  </a:lnTo>
                  <a:lnTo>
                    <a:pt x="296" y="950"/>
                  </a:lnTo>
                  <a:lnTo>
                    <a:pt x="335" y="937"/>
                  </a:lnTo>
                  <a:lnTo>
                    <a:pt x="369" y="923"/>
                  </a:lnTo>
                  <a:lnTo>
                    <a:pt x="401" y="911"/>
                  </a:lnTo>
                  <a:lnTo>
                    <a:pt x="1065" y="505"/>
                  </a:lnTo>
                  <a:lnTo>
                    <a:pt x="1417" y="537"/>
                  </a:lnTo>
                  <a:lnTo>
                    <a:pt x="1622" y="408"/>
                  </a:lnTo>
                  <a:lnTo>
                    <a:pt x="1622" y="346"/>
                  </a:lnTo>
                  <a:lnTo>
                    <a:pt x="1417" y="476"/>
                  </a:lnTo>
                  <a:lnTo>
                    <a:pt x="1065" y="444"/>
                  </a:lnTo>
                  <a:lnTo>
                    <a:pt x="320" y="896"/>
                  </a:lnTo>
                  <a:lnTo>
                    <a:pt x="320" y="896"/>
                  </a:lnTo>
                  <a:lnTo>
                    <a:pt x="296" y="908"/>
                  </a:lnTo>
                  <a:lnTo>
                    <a:pt x="269" y="920"/>
                  </a:lnTo>
                  <a:lnTo>
                    <a:pt x="239" y="933"/>
                  </a:lnTo>
                  <a:lnTo>
                    <a:pt x="208" y="940"/>
                  </a:lnTo>
                  <a:lnTo>
                    <a:pt x="169" y="950"/>
                  </a:lnTo>
                  <a:lnTo>
                    <a:pt x="122" y="955"/>
                  </a:lnTo>
                  <a:lnTo>
                    <a:pt x="66" y="959"/>
                  </a:lnTo>
                  <a:lnTo>
                    <a:pt x="0" y="962"/>
                  </a:lnTo>
                  <a:lnTo>
                    <a:pt x="0" y="962"/>
                  </a:lnTo>
                  <a:lnTo>
                    <a:pt x="10" y="920"/>
                  </a:lnTo>
                  <a:lnTo>
                    <a:pt x="22" y="884"/>
                  </a:lnTo>
                  <a:lnTo>
                    <a:pt x="39" y="854"/>
                  </a:lnTo>
                  <a:lnTo>
                    <a:pt x="59" y="828"/>
                  </a:lnTo>
                  <a:lnTo>
                    <a:pt x="81" y="803"/>
                  </a:lnTo>
                  <a:lnTo>
                    <a:pt x="108" y="781"/>
                  </a:lnTo>
                  <a:lnTo>
                    <a:pt x="137" y="759"/>
                  </a:lnTo>
                  <a:lnTo>
                    <a:pt x="166" y="740"/>
                  </a:lnTo>
                  <a:lnTo>
                    <a:pt x="855" y="320"/>
                  </a:lnTo>
                  <a:lnTo>
                    <a:pt x="786" y="127"/>
                  </a:lnTo>
                  <a:lnTo>
                    <a:pt x="996" y="0"/>
                  </a:lnTo>
                  <a:lnTo>
                    <a:pt x="1622" y="346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0" name="Freeform 22"/>
            <p:cNvSpPr>
              <a:spLocks/>
            </p:cNvSpPr>
            <p:nvPr/>
          </p:nvSpPr>
          <p:spPr bwMode="auto">
            <a:xfrm>
              <a:off x="5807075" y="488950"/>
              <a:ext cx="77788" cy="320675"/>
            </a:xfrm>
            <a:custGeom>
              <a:avLst/>
              <a:gdLst>
                <a:gd name="T0" fmla="*/ 49 w 49"/>
                <a:gd name="T1" fmla="*/ 202 h 202"/>
                <a:gd name="T2" fmla="*/ 0 w 49"/>
                <a:gd name="T3" fmla="*/ 63 h 202"/>
                <a:gd name="T4" fmla="*/ 0 w 49"/>
                <a:gd name="T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202">
                  <a:moveTo>
                    <a:pt x="49" y="202"/>
                  </a:moveTo>
                  <a:lnTo>
                    <a:pt x="0" y="63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1" name="Line 23"/>
            <p:cNvSpPr>
              <a:spLocks noChangeShapeType="1"/>
            </p:cNvSpPr>
            <p:nvPr/>
          </p:nvSpPr>
          <p:spPr bwMode="auto">
            <a:xfrm>
              <a:off x="6249988" y="989013"/>
              <a:ext cx="1587" cy="10001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2" name="Line 24"/>
            <p:cNvSpPr>
              <a:spLocks noChangeShapeType="1"/>
            </p:cNvSpPr>
            <p:nvPr/>
          </p:nvSpPr>
          <p:spPr bwMode="auto">
            <a:xfrm>
              <a:off x="6808788" y="1042988"/>
              <a:ext cx="1587" cy="968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3" name="Freeform 25"/>
            <p:cNvSpPr>
              <a:spLocks/>
            </p:cNvSpPr>
            <p:nvPr/>
          </p:nvSpPr>
          <p:spPr bwMode="auto">
            <a:xfrm>
              <a:off x="6091238" y="368300"/>
              <a:ext cx="228600" cy="139700"/>
            </a:xfrm>
            <a:custGeom>
              <a:avLst/>
              <a:gdLst>
                <a:gd name="T0" fmla="*/ 144 w 144"/>
                <a:gd name="T1" fmla="*/ 34 h 88"/>
                <a:gd name="T2" fmla="*/ 80 w 144"/>
                <a:gd name="T3" fmla="*/ 0 h 88"/>
                <a:gd name="T4" fmla="*/ 0 w 144"/>
                <a:gd name="T5" fmla="*/ 54 h 88"/>
                <a:gd name="T6" fmla="*/ 61 w 144"/>
                <a:gd name="T7" fmla="*/ 88 h 88"/>
                <a:gd name="T8" fmla="*/ 144 w 144"/>
                <a:gd name="T9" fmla="*/ 3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88">
                  <a:moveTo>
                    <a:pt x="144" y="34"/>
                  </a:moveTo>
                  <a:lnTo>
                    <a:pt x="80" y="0"/>
                  </a:lnTo>
                  <a:lnTo>
                    <a:pt x="0" y="54"/>
                  </a:lnTo>
                  <a:lnTo>
                    <a:pt x="61" y="88"/>
                  </a:lnTo>
                  <a:lnTo>
                    <a:pt x="144" y="34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4" name="Freeform 26"/>
            <p:cNvSpPr>
              <a:spLocks/>
            </p:cNvSpPr>
            <p:nvPr/>
          </p:nvSpPr>
          <p:spPr bwMode="auto">
            <a:xfrm>
              <a:off x="6253163" y="461963"/>
              <a:ext cx="233362" cy="134937"/>
            </a:xfrm>
            <a:custGeom>
              <a:avLst/>
              <a:gdLst>
                <a:gd name="T0" fmla="*/ 147 w 147"/>
                <a:gd name="T1" fmla="*/ 34 h 85"/>
                <a:gd name="T2" fmla="*/ 83 w 147"/>
                <a:gd name="T3" fmla="*/ 0 h 85"/>
                <a:gd name="T4" fmla="*/ 0 w 147"/>
                <a:gd name="T5" fmla="*/ 51 h 85"/>
                <a:gd name="T6" fmla="*/ 61 w 147"/>
                <a:gd name="T7" fmla="*/ 85 h 85"/>
                <a:gd name="T8" fmla="*/ 147 w 147"/>
                <a:gd name="T9" fmla="*/ 3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85">
                  <a:moveTo>
                    <a:pt x="147" y="34"/>
                  </a:moveTo>
                  <a:lnTo>
                    <a:pt x="83" y="0"/>
                  </a:lnTo>
                  <a:lnTo>
                    <a:pt x="0" y="51"/>
                  </a:lnTo>
                  <a:lnTo>
                    <a:pt x="61" y="85"/>
                  </a:lnTo>
                  <a:lnTo>
                    <a:pt x="147" y="34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5" name="Freeform 27"/>
            <p:cNvSpPr>
              <a:spLocks/>
            </p:cNvSpPr>
            <p:nvPr/>
          </p:nvSpPr>
          <p:spPr bwMode="auto">
            <a:xfrm>
              <a:off x="6419850" y="550863"/>
              <a:ext cx="228600" cy="139700"/>
            </a:xfrm>
            <a:custGeom>
              <a:avLst/>
              <a:gdLst>
                <a:gd name="T0" fmla="*/ 144 w 144"/>
                <a:gd name="T1" fmla="*/ 36 h 88"/>
                <a:gd name="T2" fmla="*/ 81 w 144"/>
                <a:gd name="T3" fmla="*/ 0 h 88"/>
                <a:gd name="T4" fmla="*/ 0 w 144"/>
                <a:gd name="T5" fmla="*/ 53 h 88"/>
                <a:gd name="T6" fmla="*/ 61 w 144"/>
                <a:gd name="T7" fmla="*/ 88 h 88"/>
                <a:gd name="T8" fmla="*/ 144 w 144"/>
                <a:gd name="T9" fmla="*/ 3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88">
                  <a:moveTo>
                    <a:pt x="144" y="36"/>
                  </a:moveTo>
                  <a:lnTo>
                    <a:pt x="81" y="0"/>
                  </a:lnTo>
                  <a:lnTo>
                    <a:pt x="0" y="53"/>
                  </a:lnTo>
                  <a:lnTo>
                    <a:pt x="61" y="88"/>
                  </a:lnTo>
                  <a:lnTo>
                    <a:pt x="144" y="36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6" name="Freeform 28"/>
            <p:cNvSpPr>
              <a:spLocks/>
            </p:cNvSpPr>
            <p:nvPr/>
          </p:nvSpPr>
          <p:spPr bwMode="auto">
            <a:xfrm>
              <a:off x="6583363" y="642938"/>
              <a:ext cx="231775" cy="139700"/>
            </a:xfrm>
            <a:custGeom>
              <a:avLst/>
              <a:gdLst>
                <a:gd name="T0" fmla="*/ 146 w 146"/>
                <a:gd name="T1" fmla="*/ 35 h 88"/>
                <a:gd name="T2" fmla="*/ 83 w 146"/>
                <a:gd name="T3" fmla="*/ 0 h 88"/>
                <a:gd name="T4" fmla="*/ 0 w 146"/>
                <a:gd name="T5" fmla="*/ 54 h 88"/>
                <a:gd name="T6" fmla="*/ 61 w 146"/>
                <a:gd name="T7" fmla="*/ 88 h 88"/>
                <a:gd name="T8" fmla="*/ 146 w 146"/>
                <a:gd name="T9" fmla="*/ 3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88">
                  <a:moveTo>
                    <a:pt x="146" y="35"/>
                  </a:moveTo>
                  <a:lnTo>
                    <a:pt x="83" y="0"/>
                  </a:lnTo>
                  <a:lnTo>
                    <a:pt x="0" y="54"/>
                  </a:lnTo>
                  <a:lnTo>
                    <a:pt x="61" y="88"/>
                  </a:lnTo>
                  <a:lnTo>
                    <a:pt x="146" y="35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7" name="Freeform 29"/>
            <p:cNvSpPr>
              <a:spLocks/>
            </p:cNvSpPr>
            <p:nvPr/>
          </p:nvSpPr>
          <p:spPr bwMode="auto">
            <a:xfrm>
              <a:off x="6750050" y="733425"/>
              <a:ext cx="228600" cy="138113"/>
            </a:xfrm>
            <a:custGeom>
              <a:avLst/>
              <a:gdLst>
                <a:gd name="T0" fmla="*/ 144 w 144"/>
                <a:gd name="T1" fmla="*/ 36 h 87"/>
                <a:gd name="T2" fmla="*/ 83 w 144"/>
                <a:gd name="T3" fmla="*/ 0 h 87"/>
                <a:gd name="T4" fmla="*/ 0 w 144"/>
                <a:gd name="T5" fmla="*/ 53 h 87"/>
                <a:gd name="T6" fmla="*/ 61 w 144"/>
                <a:gd name="T7" fmla="*/ 87 h 87"/>
                <a:gd name="T8" fmla="*/ 144 w 144"/>
                <a:gd name="T9" fmla="*/ 3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87">
                  <a:moveTo>
                    <a:pt x="144" y="36"/>
                  </a:moveTo>
                  <a:lnTo>
                    <a:pt x="83" y="0"/>
                  </a:lnTo>
                  <a:lnTo>
                    <a:pt x="0" y="53"/>
                  </a:lnTo>
                  <a:lnTo>
                    <a:pt x="61" y="87"/>
                  </a:lnTo>
                  <a:lnTo>
                    <a:pt x="144" y="36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8" name="Freeform 30"/>
            <p:cNvSpPr>
              <a:spLocks/>
            </p:cNvSpPr>
            <p:nvPr/>
          </p:nvSpPr>
          <p:spPr bwMode="auto">
            <a:xfrm>
              <a:off x="5145088" y="481013"/>
              <a:ext cx="992187" cy="946150"/>
            </a:xfrm>
            <a:custGeom>
              <a:avLst/>
              <a:gdLst>
                <a:gd name="T0" fmla="*/ 625 w 625"/>
                <a:gd name="T1" fmla="*/ 0 h 596"/>
                <a:gd name="T2" fmla="*/ 542 w 625"/>
                <a:gd name="T3" fmla="*/ 53 h 596"/>
                <a:gd name="T4" fmla="*/ 542 w 625"/>
                <a:gd name="T5" fmla="*/ 53 h 596"/>
                <a:gd name="T6" fmla="*/ 535 w 625"/>
                <a:gd name="T7" fmla="*/ 61 h 596"/>
                <a:gd name="T8" fmla="*/ 530 w 625"/>
                <a:gd name="T9" fmla="*/ 71 h 596"/>
                <a:gd name="T10" fmla="*/ 527 w 625"/>
                <a:gd name="T11" fmla="*/ 80 h 596"/>
                <a:gd name="T12" fmla="*/ 525 w 625"/>
                <a:gd name="T13" fmla="*/ 90 h 596"/>
                <a:gd name="T14" fmla="*/ 515 w 625"/>
                <a:gd name="T15" fmla="*/ 198 h 596"/>
                <a:gd name="T16" fmla="*/ 515 w 625"/>
                <a:gd name="T17" fmla="*/ 198 h 596"/>
                <a:gd name="T18" fmla="*/ 513 w 625"/>
                <a:gd name="T19" fmla="*/ 210 h 596"/>
                <a:gd name="T20" fmla="*/ 508 w 625"/>
                <a:gd name="T21" fmla="*/ 217 h 596"/>
                <a:gd name="T22" fmla="*/ 503 w 625"/>
                <a:gd name="T23" fmla="*/ 227 h 596"/>
                <a:gd name="T24" fmla="*/ 491 w 625"/>
                <a:gd name="T25" fmla="*/ 234 h 596"/>
                <a:gd name="T26" fmla="*/ 10 w 625"/>
                <a:gd name="T27" fmla="*/ 527 h 596"/>
                <a:gd name="T28" fmla="*/ 10 w 625"/>
                <a:gd name="T29" fmla="*/ 527 h 596"/>
                <a:gd name="T30" fmla="*/ 5 w 625"/>
                <a:gd name="T31" fmla="*/ 535 h 596"/>
                <a:gd name="T32" fmla="*/ 0 w 625"/>
                <a:gd name="T33" fmla="*/ 542 h 596"/>
                <a:gd name="T34" fmla="*/ 0 w 625"/>
                <a:gd name="T35" fmla="*/ 549 h 596"/>
                <a:gd name="T36" fmla="*/ 2 w 625"/>
                <a:gd name="T37" fmla="*/ 559 h 596"/>
                <a:gd name="T38" fmla="*/ 5 w 625"/>
                <a:gd name="T39" fmla="*/ 569 h 596"/>
                <a:gd name="T40" fmla="*/ 10 w 625"/>
                <a:gd name="T41" fmla="*/ 579 h 596"/>
                <a:gd name="T42" fmla="*/ 27 w 625"/>
                <a:gd name="T43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5" h="596">
                  <a:moveTo>
                    <a:pt x="625" y="0"/>
                  </a:moveTo>
                  <a:lnTo>
                    <a:pt x="542" y="53"/>
                  </a:lnTo>
                  <a:lnTo>
                    <a:pt x="542" y="53"/>
                  </a:lnTo>
                  <a:lnTo>
                    <a:pt x="535" y="61"/>
                  </a:lnTo>
                  <a:lnTo>
                    <a:pt x="530" y="71"/>
                  </a:lnTo>
                  <a:lnTo>
                    <a:pt x="527" y="80"/>
                  </a:lnTo>
                  <a:lnTo>
                    <a:pt x="525" y="90"/>
                  </a:lnTo>
                  <a:lnTo>
                    <a:pt x="515" y="198"/>
                  </a:lnTo>
                  <a:lnTo>
                    <a:pt x="515" y="198"/>
                  </a:lnTo>
                  <a:lnTo>
                    <a:pt x="513" y="210"/>
                  </a:lnTo>
                  <a:lnTo>
                    <a:pt x="508" y="217"/>
                  </a:lnTo>
                  <a:lnTo>
                    <a:pt x="503" y="227"/>
                  </a:lnTo>
                  <a:lnTo>
                    <a:pt x="491" y="234"/>
                  </a:lnTo>
                  <a:lnTo>
                    <a:pt x="10" y="527"/>
                  </a:lnTo>
                  <a:lnTo>
                    <a:pt x="10" y="527"/>
                  </a:lnTo>
                  <a:lnTo>
                    <a:pt x="5" y="535"/>
                  </a:lnTo>
                  <a:lnTo>
                    <a:pt x="0" y="542"/>
                  </a:lnTo>
                  <a:lnTo>
                    <a:pt x="0" y="549"/>
                  </a:lnTo>
                  <a:lnTo>
                    <a:pt x="2" y="559"/>
                  </a:lnTo>
                  <a:lnTo>
                    <a:pt x="5" y="569"/>
                  </a:lnTo>
                  <a:lnTo>
                    <a:pt x="10" y="579"/>
                  </a:lnTo>
                  <a:lnTo>
                    <a:pt x="27" y="596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39" name="Freeform 31"/>
            <p:cNvSpPr>
              <a:spLocks/>
            </p:cNvSpPr>
            <p:nvPr/>
          </p:nvSpPr>
          <p:spPr bwMode="auto">
            <a:xfrm>
              <a:off x="5307013" y="569913"/>
              <a:ext cx="993775" cy="779462"/>
            </a:xfrm>
            <a:custGeom>
              <a:avLst/>
              <a:gdLst>
                <a:gd name="T0" fmla="*/ 626 w 626"/>
                <a:gd name="T1" fmla="*/ 0 h 491"/>
                <a:gd name="T2" fmla="*/ 547 w 626"/>
                <a:gd name="T3" fmla="*/ 46 h 491"/>
                <a:gd name="T4" fmla="*/ 547 w 626"/>
                <a:gd name="T5" fmla="*/ 46 h 491"/>
                <a:gd name="T6" fmla="*/ 533 w 626"/>
                <a:gd name="T7" fmla="*/ 59 h 491"/>
                <a:gd name="T8" fmla="*/ 525 w 626"/>
                <a:gd name="T9" fmla="*/ 71 h 491"/>
                <a:gd name="T10" fmla="*/ 506 w 626"/>
                <a:gd name="T11" fmla="*/ 110 h 491"/>
                <a:gd name="T12" fmla="*/ 506 w 626"/>
                <a:gd name="T13" fmla="*/ 110 h 491"/>
                <a:gd name="T14" fmla="*/ 499 w 626"/>
                <a:gd name="T15" fmla="*/ 127 h 491"/>
                <a:gd name="T16" fmla="*/ 491 w 626"/>
                <a:gd name="T17" fmla="*/ 142 h 491"/>
                <a:gd name="T18" fmla="*/ 484 w 626"/>
                <a:gd name="T19" fmla="*/ 151 h 491"/>
                <a:gd name="T20" fmla="*/ 474 w 626"/>
                <a:gd name="T21" fmla="*/ 161 h 491"/>
                <a:gd name="T22" fmla="*/ 457 w 626"/>
                <a:gd name="T23" fmla="*/ 178 h 491"/>
                <a:gd name="T24" fmla="*/ 438 w 626"/>
                <a:gd name="T25" fmla="*/ 190 h 491"/>
                <a:gd name="T26" fmla="*/ 13 w 626"/>
                <a:gd name="T27" fmla="*/ 449 h 491"/>
                <a:gd name="T28" fmla="*/ 13 w 626"/>
                <a:gd name="T29" fmla="*/ 449 h 491"/>
                <a:gd name="T30" fmla="*/ 5 w 626"/>
                <a:gd name="T31" fmla="*/ 459 h 491"/>
                <a:gd name="T32" fmla="*/ 0 w 626"/>
                <a:gd name="T33" fmla="*/ 469 h 491"/>
                <a:gd name="T34" fmla="*/ 0 w 626"/>
                <a:gd name="T35" fmla="*/ 476 h 491"/>
                <a:gd name="T36" fmla="*/ 3 w 626"/>
                <a:gd name="T37" fmla="*/ 481 h 491"/>
                <a:gd name="T38" fmla="*/ 5 w 626"/>
                <a:gd name="T39" fmla="*/ 486 h 491"/>
                <a:gd name="T40" fmla="*/ 13 w 626"/>
                <a:gd name="T41" fmla="*/ 49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26" h="491">
                  <a:moveTo>
                    <a:pt x="626" y="0"/>
                  </a:moveTo>
                  <a:lnTo>
                    <a:pt x="547" y="46"/>
                  </a:lnTo>
                  <a:lnTo>
                    <a:pt x="547" y="46"/>
                  </a:lnTo>
                  <a:lnTo>
                    <a:pt x="533" y="59"/>
                  </a:lnTo>
                  <a:lnTo>
                    <a:pt x="525" y="71"/>
                  </a:lnTo>
                  <a:lnTo>
                    <a:pt x="506" y="110"/>
                  </a:lnTo>
                  <a:lnTo>
                    <a:pt x="506" y="110"/>
                  </a:lnTo>
                  <a:lnTo>
                    <a:pt x="499" y="127"/>
                  </a:lnTo>
                  <a:lnTo>
                    <a:pt x="491" y="142"/>
                  </a:lnTo>
                  <a:lnTo>
                    <a:pt x="484" y="151"/>
                  </a:lnTo>
                  <a:lnTo>
                    <a:pt x="474" y="161"/>
                  </a:lnTo>
                  <a:lnTo>
                    <a:pt x="457" y="178"/>
                  </a:lnTo>
                  <a:lnTo>
                    <a:pt x="438" y="190"/>
                  </a:lnTo>
                  <a:lnTo>
                    <a:pt x="13" y="449"/>
                  </a:lnTo>
                  <a:lnTo>
                    <a:pt x="13" y="449"/>
                  </a:lnTo>
                  <a:lnTo>
                    <a:pt x="5" y="459"/>
                  </a:lnTo>
                  <a:lnTo>
                    <a:pt x="0" y="469"/>
                  </a:lnTo>
                  <a:lnTo>
                    <a:pt x="0" y="476"/>
                  </a:lnTo>
                  <a:lnTo>
                    <a:pt x="3" y="481"/>
                  </a:lnTo>
                  <a:lnTo>
                    <a:pt x="5" y="486"/>
                  </a:lnTo>
                  <a:lnTo>
                    <a:pt x="13" y="491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0" name="Freeform 32"/>
            <p:cNvSpPr>
              <a:spLocks/>
            </p:cNvSpPr>
            <p:nvPr/>
          </p:nvSpPr>
          <p:spPr bwMode="auto">
            <a:xfrm>
              <a:off x="5070475" y="666750"/>
              <a:ext cx="1400175" cy="865188"/>
            </a:xfrm>
            <a:custGeom>
              <a:avLst/>
              <a:gdLst>
                <a:gd name="T0" fmla="*/ 882 w 882"/>
                <a:gd name="T1" fmla="*/ 0 h 545"/>
                <a:gd name="T2" fmla="*/ 386 w 882"/>
                <a:gd name="T3" fmla="*/ 298 h 545"/>
                <a:gd name="T4" fmla="*/ 315 w 882"/>
                <a:gd name="T5" fmla="*/ 379 h 545"/>
                <a:gd name="T6" fmla="*/ 61 w 882"/>
                <a:gd name="T7" fmla="*/ 532 h 545"/>
                <a:gd name="T8" fmla="*/ 61 w 882"/>
                <a:gd name="T9" fmla="*/ 532 h 545"/>
                <a:gd name="T10" fmla="*/ 44 w 882"/>
                <a:gd name="T11" fmla="*/ 540 h 545"/>
                <a:gd name="T12" fmla="*/ 27 w 882"/>
                <a:gd name="T13" fmla="*/ 545 h 545"/>
                <a:gd name="T14" fmla="*/ 13 w 882"/>
                <a:gd name="T15" fmla="*/ 542 h 545"/>
                <a:gd name="T16" fmla="*/ 5 w 882"/>
                <a:gd name="T17" fmla="*/ 542 h 545"/>
                <a:gd name="T18" fmla="*/ 0 w 882"/>
                <a:gd name="T19" fmla="*/ 537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545">
                  <a:moveTo>
                    <a:pt x="882" y="0"/>
                  </a:moveTo>
                  <a:lnTo>
                    <a:pt x="386" y="298"/>
                  </a:lnTo>
                  <a:lnTo>
                    <a:pt x="315" y="379"/>
                  </a:lnTo>
                  <a:lnTo>
                    <a:pt x="61" y="532"/>
                  </a:lnTo>
                  <a:lnTo>
                    <a:pt x="61" y="532"/>
                  </a:lnTo>
                  <a:lnTo>
                    <a:pt x="44" y="540"/>
                  </a:lnTo>
                  <a:lnTo>
                    <a:pt x="27" y="545"/>
                  </a:lnTo>
                  <a:lnTo>
                    <a:pt x="13" y="542"/>
                  </a:lnTo>
                  <a:lnTo>
                    <a:pt x="5" y="542"/>
                  </a:lnTo>
                  <a:lnTo>
                    <a:pt x="0" y="537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1" name="Freeform 33"/>
            <p:cNvSpPr>
              <a:spLocks/>
            </p:cNvSpPr>
            <p:nvPr/>
          </p:nvSpPr>
          <p:spPr bwMode="auto">
            <a:xfrm>
              <a:off x="4946650" y="755650"/>
              <a:ext cx="1687513" cy="868363"/>
            </a:xfrm>
            <a:custGeom>
              <a:avLst/>
              <a:gdLst>
                <a:gd name="T0" fmla="*/ 1063 w 1063"/>
                <a:gd name="T1" fmla="*/ 0 h 547"/>
                <a:gd name="T2" fmla="*/ 987 w 1063"/>
                <a:gd name="T3" fmla="*/ 42 h 547"/>
                <a:gd name="T4" fmla="*/ 987 w 1063"/>
                <a:gd name="T5" fmla="*/ 42 h 547"/>
                <a:gd name="T6" fmla="*/ 977 w 1063"/>
                <a:gd name="T7" fmla="*/ 47 h 547"/>
                <a:gd name="T8" fmla="*/ 965 w 1063"/>
                <a:gd name="T9" fmla="*/ 49 h 547"/>
                <a:gd name="T10" fmla="*/ 950 w 1063"/>
                <a:gd name="T11" fmla="*/ 49 h 547"/>
                <a:gd name="T12" fmla="*/ 933 w 1063"/>
                <a:gd name="T13" fmla="*/ 49 h 547"/>
                <a:gd name="T14" fmla="*/ 933 w 1063"/>
                <a:gd name="T15" fmla="*/ 49 h 547"/>
                <a:gd name="T16" fmla="*/ 901 w 1063"/>
                <a:gd name="T17" fmla="*/ 49 h 547"/>
                <a:gd name="T18" fmla="*/ 889 w 1063"/>
                <a:gd name="T19" fmla="*/ 51 h 547"/>
                <a:gd name="T20" fmla="*/ 875 w 1063"/>
                <a:gd name="T21" fmla="*/ 56 h 547"/>
                <a:gd name="T22" fmla="*/ 66 w 1063"/>
                <a:gd name="T23" fmla="*/ 540 h 547"/>
                <a:gd name="T24" fmla="*/ 66 w 1063"/>
                <a:gd name="T25" fmla="*/ 540 h 547"/>
                <a:gd name="T26" fmla="*/ 52 w 1063"/>
                <a:gd name="T27" fmla="*/ 545 h 547"/>
                <a:gd name="T28" fmla="*/ 34 w 1063"/>
                <a:gd name="T29" fmla="*/ 547 h 547"/>
                <a:gd name="T30" fmla="*/ 27 w 1063"/>
                <a:gd name="T31" fmla="*/ 545 h 547"/>
                <a:gd name="T32" fmla="*/ 17 w 1063"/>
                <a:gd name="T33" fmla="*/ 542 h 547"/>
                <a:gd name="T34" fmla="*/ 8 w 1063"/>
                <a:gd name="T35" fmla="*/ 537 h 547"/>
                <a:gd name="T36" fmla="*/ 0 w 1063"/>
                <a:gd name="T37" fmla="*/ 53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63" h="547">
                  <a:moveTo>
                    <a:pt x="1063" y="0"/>
                  </a:moveTo>
                  <a:lnTo>
                    <a:pt x="987" y="42"/>
                  </a:lnTo>
                  <a:lnTo>
                    <a:pt x="987" y="42"/>
                  </a:lnTo>
                  <a:lnTo>
                    <a:pt x="977" y="47"/>
                  </a:lnTo>
                  <a:lnTo>
                    <a:pt x="965" y="49"/>
                  </a:lnTo>
                  <a:lnTo>
                    <a:pt x="950" y="49"/>
                  </a:lnTo>
                  <a:lnTo>
                    <a:pt x="933" y="49"/>
                  </a:lnTo>
                  <a:lnTo>
                    <a:pt x="933" y="49"/>
                  </a:lnTo>
                  <a:lnTo>
                    <a:pt x="901" y="49"/>
                  </a:lnTo>
                  <a:lnTo>
                    <a:pt x="889" y="51"/>
                  </a:lnTo>
                  <a:lnTo>
                    <a:pt x="875" y="56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52" y="545"/>
                  </a:lnTo>
                  <a:lnTo>
                    <a:pt x="34" y="547"/>
                  </a:lnTo>
                  <a:lnTo>
                    <a:pt x="27" y="545"/>
                  </a:lnTo>
                  <a:lnTo>
                    <a:pt x="17" y="542"/>
                  </a:lnTo>
                  <a:lnTo>
                    <a:pt x="8" y="537"/>
                  </a:lnTo>
                  <a:lnTo>
                    <a:pt x="0" y="53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2" name="Freeform 34"/>
            <p:cNvSpPr>
              <a:spLocks/>
            </p:cNvSpPr>
            <p:nvPr/>
          </p:nvSpPr>
          <p:spPr bwMode="auto">
            <a:xfrm>
              <a:off x="4803775" y="844550"/>
              <a:ext cx="1997075" cy="868363"/>
            </a:xfrm>
            <a:custGeom>
              <a:avLst/>
              <a:gdLst>
                <a:gd name="T0" fmla="*/ 1258 w 1258"/>
                <a:gd name="T1" fmla="*/ 0 h 547"/>
                <a:gd name="T2" fmla="*/ 1184 w 1258"/>
                <a:gd name="T3" fmla="*/ 47 h 547"/>
                <a:gd name="T4" fmla="*/ 1184 w 1258"/>
                <a:gd name="T5" fmla="*/ 47 h 547"/>
                <a:gd name="T6" fmla="*/ 1175 w 1258"/>
                <a:gd name="T7" fmla="*/ 54 h 547"/>
                <a:gd name="T8" fmla="*/ 1165 w 1258"/>
                <a:gd name="T9" fmla="*/ 57 h 547"/>
                <a:gd name="T10" fmla="*/ 1153 w 1258"/>
                <a:gd name="T11" fmla="*/ 57 h 547"/>
                <a:gd name="T12" fmla="*/ 1138 w 1258"/>
                <a:gd name="T13" fmla="*/ 57 h 547"/>
                <a:gd name="T14" fmla="*/ 965 w 1258"/>
                <a:gd name="T15" fmla="*/ 44 h 547"/>
                <a:gd name="T16" fmla="*/ 965 w 1258"/>
                <a:gd name="T17" fmla="*/ 44 h 547"/>
                <a:gd name="T18" fmla="*/ 933 w 1258"/>
                <a:gd name="T19" fmla="*/ 47 h 547"/>
                <a:gd name="T20" fmla="*/ 921 w 1258"/>
                <a:gd name="T21" fmla="*/ 49 h 547"/>
                <a:gd name="T22" fmla="*/ 908 w 1258"/>
                <a:gd name="T23" fmla="*/ 54 h 547"/>
                <a:gd name="T24" fmla="*/ 107 w 1258"/>
                <a:gd name="T25" fmla="*/ 538 h 547"/>
                <a:gd name="T26" fmla="*/ 107 w 1258"/>
                <a:gd name="T27" fmla="*/ 538 h 547"/>
                <a:gd name="T28" fmla="*/ 98 w 1258"/>
                <a:gd name="T29" fmla="*/ 543 h 547"/>
                <a:gd name="T30" fmla="*/ 88 w 1258"/>
                <a:gd name="T31" fmla="*/ 545 h 547"/>
                <a:gd name="T32" fmla="*/ 78 w 1258"/>
                <a:gd name="T33" fmla="*/ 547 h 547"/>
                <a:gd name="T34" fmla="*/ 66 w 1258"/>
                <a:gd name="T35" fmla="*/ 547 h 547"/>
                <a:gd name="T36" fmla="*/ 51 w 1258"/>
                <a:gd name="T37" fmla="*/ 547 h 547"/>
                <a:gd name="T38" fmla="*/ 37 w 1258"/>
                <a:gd name="T39" fmla="*/ 543 h 547"/>
                <a:gd name="T40" fmla="*/ 19 w 1258"/>
                <a:gd name="T41" fmla="*/ 538 h 547"/>
                <a:gd name="T42" fmla="*/ 0 w 1258"/>
                <a:gd name="T43" fmla="*/ 528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58" h="547">
                  <a:moveTo>
                    <a:pt x="1258" y="0"/>
                  </a:moveTo>
                  <a:lnTo>
                    <a:pt x="1184" y="47"/>
                  </a:lnTo>
                  <a:lnTo>
                    <a:pt x="1184" y="47"/>
                  </a:lnTo>
                  <a:lnTo>
                    <a:pt x="1175" y="54"/>
                  </a:lnTo>
                  <a:lnTo>
                    <a:pt x="1165" y="57"/>
                  </a:lnTo>
                  <a:lnTo>
                    <a:pt x="1153" y="57"/>
                  </a:lnTo>
                  <a:lnTo>
                    <a:pt x="1138" y="57"/>
                  </a:lnTo>
                  <a:lnTo>
                    <a:pt x="965" y="44"/>
                  </a:lnTo>
                  <a:lnTo>
                    <a:pt x="965" y="44"/>
                  </a:lnTo>
                  <a:lnTo>
                    <a:pt x="933" y="47"/>
                  </a:lnTo>
                  <a:lnTo>
                    <a:pt x="921" y="49"/>
                  </a:lnTo>
                  <a:lnTo>
                    <a:pt x="908" y="54"/>
                  </a:lnTo>
                  <a:lnTo>
                    <a:pt x="107" y="538"/>
                  </a:lnTo>
                  <a:lnTo>
                    <a:pt x="107" y="538"/>
                  </a:lnTo>
                  <a:lnTo>
                    <a:pt x="98" y="543"/>
                  </a:lnTo>
                  <a:lnTo>
                    <a:pt x="88" y="545"/>
                  </a:lnTo>
                  <a:lnTo>
                    <a:pt x="78" y="547"/>
                  </a:lnTo>
                  <a:lnTo>
                    <a:pt x="66" y="547"/>
                  </a:lnTo>
                  <a:lnTo>
                    <a:pt x="51" y="547"/>
                  </a:lnTo>
                  <a:lnTo>
                    <a:pt x="37" y="543"/>
                  </a:lnTo>
                  <a:lnTo>
                    <a:pt x="19" y="538"/>
                  </a:lnTo>
                  <a:lnTo>
                    <a:pt x="0" y="528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3" name="Freeform 35"/>
            <p:cNvSpPr>
              <a:spLocks/>
            </p:cNvSpPr>
            <p:nvPr/>
          </p:nvSpPr>
          <p:spPr bwMode="auto">
            <a:xfrm>
              <a:off x="5392738" y="2562225"/>
              <a:ext cx="1338262" cy="1687513"/>
            </a:xfrm>
            <a:custGeom>
              <a:avLst/>
              <a:gdLst>
                <a:gd name="T0" fmla="*/ 843 w 843"/>
                <a:gd name="T1" fmla="*/ 1063 h 1063"/>
                <a:gd name="T2" fmla="*/ 843 w 843"/>
                <a:gd name="T3" fmla="*/ 452 h 1063"/>
                <a:gd name="T4" fmla="*/ 0 w 843"/>
                <a:gd name="T5" fmla="*/ 0 h 1063"/>
                <a:gd name="T6" fmla="*/ 0 w 843"/>
                <a:gd name="T7" fmla="*/ 608 h 1063"/>
                <a:gd name="T8" fmla="*/ 843 w 843"/>
                <a:gd name="T9" fmla="*/ 1063 h 1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3" h="1063">
                  <a:moveTo>
                    <a:pt x="843" y="1063"/>
                  </a:moveTo>
                  <a:lnTo>
                    <a:pt x="843" y="452"/>
                  </a:lnTo>
                  <a:lnTo>
                    <a:pt x="0" y="0"/>
                  </a:lnTo>
                  <a:lnTo>
                    <a:pt x="0" y="608"/>
                  </a:lnTo>
                  <a:lnTo>
                    <a:pt x="843" y="1063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4" name="Freeform 36"/>
            <p:cNvSpPr>
              <a:spLocks/>
            </p:cNvSpPr>
            <p:nvPr/>
          </p:nvSpPr>
          <p:spPr bwMode="auto">
            <a:xfrm>
              <a:off x="5392738" y="2516188"/>
              <a:ext cx="1416050" cy="1728787"/>
            </a:xfrm>
            <a:custGeom>
              <a:avLst/>
              <a:gdLst>
                <a:gd name="T0" fmla="*/ 0 w 892"/>
                <a:gd name="T1" fmla="*/ 29 h 1089"/>
                <a:gd name="T2" fmla="*/ 49 w 892"/>
                <a:gd name="T3" fmla="*/ 0 h 1089"/>
                <a:gd name="T4" fmla="*/ 892 w 892"/>
                <a:gd name="T5" fmla="*/ 452 h 1089"/>
                <a:gd name="T6" fmla="*/ 892 w 892"/>
                <a:gd name="T7" fmla="*/ 1062 h 1089"/>
                <a:gd name="T8" fmla="*/ 843 w 892"/>
                <a:gd name="T9" fmla="*/ 1089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2" h="1089">
                  <a:moveTo>
                    <a:pt x="0" y="29"/>
                  </a:moveTo>
                  <a:lnTo>
                    <a:pt x="49" y="0"/>
                  </a:lnTo>
                  <a:lnTo>
                    <a:pt x="892" y="452"/>
                  </a:lnTo>
                  <a:lnTo>
                    <a:pt x="892" y="1062"/>
                  </a:lnTo>
                  <a:lnTo>
                    <a:pt x="843" y="1089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5" name="Line 37"/>
            <p:cNvSpPr>
              <a:spLocks noChangeShapeType="1"/>
            </p:cNvSpPr>
            <p:nvPr/>
          </p:nvSpPr>
          <p:spPr bwMode="auto">
            <a:xfrm flipV="1">
              <a:off x="6731000" y="3233738"/>
              <a:ext cx="77788" cy="460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6" name="Freeform 38"/>
            <p:cNvSpPr>
              <a:spLocks/>
            </p:cNvSpPr>
            <p:nvPr/>
          </p:nvSpPr>
          <p:spPr bwMode="auto">
            <a:xfrm>
              <a:off x="5924550" y="3152775"/>
              <a:ext cx="271463" cy="339725"/>
            </a:xfrm>
            <a:custGeom>
              <a:avLst/>
              <a:gdLst>
                <a:gd name="T0" fmla="*/ 0 w 171"/>
                <a:gd name="T1" fmla="*/ 56 h 214"/>
                <a:gd name="T2" fmla="*/ 41 w 171"/>
                <a:gd name="T3" fmla="*/ 0 h 214"/>
                <a:gd name="T4" fmla="*/ 122 w 171"/>
                <a:gd name="T5" fmla="*/ 46 h 214"/>
                <a:gd name="T6" fmla="*/ 171 w 171"/>
                <a:gd name="T7" fmla="*/ 153 h 214"/>
                <a:gd name="T8" fmla="*/ 127 w 171"/>
                <a:gd name="T9" fmla="*/ 214 h 214"/>
                <a:gd name="T10" fmla="*/ 39 w 171"/>
                <a:gd name="T11" fmla="*/ 168 h 214"/>
                <a:gd name="T12" fmla="*/ 0 w 171"/>
                <a:gd name="T13" fmla="*/ 5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" h="214">
                  <a:moveTo>
                    <a:pt x="0" y="56"/>
                  </a:moveTo>
                  <a:lnTo>
                    <a:pt x="41" y="0"/>
                  </a:lnTo>
                  <a:lnTo>
                    <a:pt x="122" y="46"/>
                  </a:lnTo>
                  <a:lnTo>
                    <a:pt x="171" y="153"/>
                  </a:lnTo>
                  <a:lnTo>
                    <a:pt x="127" y="214"/>
                  </a:lnTo>
                  <a:lnTo>
                    <a:pt x="39" y="168"/>
                  </a:lnTo>
                  <a:lnTo>
                    <a:pt x="0" y="56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7" name="Freeform 39"/>
            <p:cNvSpPr>
              <a:spLocks/>
            </p:cNvSpPr>
            <p:nvPr/>
          </p:nvSpPr>
          <p:spPr bwMode="auto">
            <a:xfrm>
              <a:off x="5997575" y="3175000"/>
              <a:ext cx="166688" cy="260350"/>
            </a:xfrm>
            <a:custGeom>
              <a:avLst/>
              <a:gdLst>
                <a:gd name="T0" fmla="*/ 17 w 105"/>
                <a:gd name="T1" fmla="*/ 0 h 164"/>
                <a:gd name="T2" fmla="*/ 0 w 105"/>
                <a:gd name="T3" fmla="*/ 27 h 164"/>
                <a:gd name="T4" fmla="*/ 42 w 105"/>
                <a:gd name="T5" fmla="*/ 130 h 164"/>
                <a:gd name="T6" fmla="*/ 105 w 105"/>
                <a:gd name="T7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164">
                  <a:moveTo>
                    <a:pt x="17" y="0"/>
                  </a:moveTo>
                  <a:lnTo>
                    <a:pt x="0" y="27"/>
                  </a:lnTo>
                  <a:lnTo>
                    <a:pt x="42" y="130"/>
                  </a:lnTo>
                  <a:lnTo>
                    <a:pt x="105" y="16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8" name="Line 40"/>
            <p:cNvSpPr>
              <a:spLocks noChangeShapeType="1"/>
            </p:cNvSpPr>
            <p:nvPr/>
          </p:nvSpPr>
          <p:spPr bwMode="auto">
            <a:xfrm flipV="1">
              <a:off x="5924550" y="3217863"/>
              <a:ext cx="73025" cy="269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49" name="Line 41"/>
            <p:cNvSpPr>
              <a:spLocks noChangeShapeType="1"/>
            </p:cNvSpPr>
            <p:nvPr/>
          </p:nvSpPr>
          <p:spPr bwMode="auto">
            <a:xfrm flipV="1">
              <a:off x="5986463" y="3357563"/>
              <a:ext cx="114300" cy="6191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0" name="Freeform 42"/>
            <p:cNvSpPr>
              <a:spLocks/>
            </p:cNvSpPr>
            <p:nvPr/>
          </p:nvSpPr>
          <p:spPr bwMode="auto">
            <a:xfrm>
              <a:off x="6249988" y="3152775"/>
              <a:ext cx="271462" cy="339725"/>
            </a:xfrm>
            <a:custGeom>
              <a:avLst/>
              <a:gdLst>
                <a:gd name="T0" fmla="*/ 0 w 171"/>
                <a:gd name="T1" fmla="*/ 56 h 214"/>
                <a:gd name="T2" fmla="*/ 41 w 171"/>
                <a:gd name="T3" fmla="*/ 0 h 214"/>
                <a:gd name="T4" fmla="*/ 122 w 171"/>
                <a:gd name="T5" fmla="*/ 46 h 214"/>
                <a:gd name="T6" fmla="*/ 171 w 171"/>
                <a:gd name="T7" fmla="*/ 153 h 214"/>
                <a:gd name="T8" fmla="*/ 127 w 171"/>
                <a:gd name="T9" fmla="*/ 214 h 214"/>
                <a:gd name="T10" fmla="*/ 41 w 171"/>
                <a:gd name="T11" fmla="*/ 168 h 214"/>
                <a:gd name="T12" fmla="*/ 0 w 171"/>
                <a:gd name="T13" fmla="*/ 5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" h="214">
                  <a:moveTo>
                    <a:pt x="0" y="56"/>
                  </a:moveTo>
                  <a:lnTo>
                    <a:pt x="41" y="0"/>
                  </a:lnTo>
                  <a:lnTo>
                    <a:pt x="122" y="46"/>
                  </a:lnTo>
                  <a:lnTo>
                    <a:pt x="171" y="153"/>
                  </a:lnTo>
                  <a:lnTo>
                    <a:pt x="127" y="214"/>
                  </a:lnTo>
                  <a:lnTo>
                    <a:pt x="41" y="168"/>
                  </a:lnTo>
                  <a:lnTo>
                    <a:pt x="0" y="56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1" name="Freeform 43"/>
            <p:cNvSpPr>
              <a:spLocks/>
            </p:cNvSpPr>
            <p:nvPr/>
          </p:nvSpPr>
          <p:spPr bwMode="auto">
            <a:xfrm>
              <a:off x="6323013" y="3175000"/>
              <a:ext cx="171450" cy="260350"/>
            </a:xfrm>
            <a:custGeom>
              <a:avLst/>
              <a:gdLst>
                <a:gd name="T0" fmla="*/ 20 w 108"/>
                <a:gd name="T1" fmla="*/ 0 h 164"/>
                <a:gd name="T2" fmla="*/ 0 w 108"/>
                <a:gd name="T3" fmla="*/ 27 h 164"/>
                <a:gd name="T4" fmla="*/ 42 w 108"/>
                <a:gd name="T5" fmla="*/ 130 h 164"/>
                <a:gd name="T6" fmla="*/ 108 w 108"/>
                <a:gd name="T7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64">
                  <a:moveTo>
                    <a:pt x="20" y="0"/>
                  </a:moveTo>
                  <a:lnTo>
                    <a:pt x="0" y="27"/>
                  </a:lnTo>
                  <a:lnTo>
                    <a:pt x="42" y="130"/>
                  </a:lnTo>
                  <a:lnTo>
                    <a:pt x="108" y="16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2" name="Line 44"/>
            <p:cNvSpPr>
              <a:spLocks noChangeShapeType="1"/>
            </p:cNvSpPr>
            <p:nvPr/>
          </p:nvSpPr>
          <p:spPr bwMode="auto">
            <a:xfrm flipV="1">
              <a:off x="6249988" y="3217863"/>
              <a:ext cx="73025" cy="269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3" name="Line 45"/>
            <p:cNvSpPr>
              <a:spLocks noChangeShapeType="1"/>
            </p:cNvSpPr>
            <p:nvPr/>
          </p:nvSpPr>
          <p:spPr bwMode="auto">
            <a:xfrm flipV="1">
              <a:off x="6315075" y="3381375"/>
              <a:ext cx="74613" cy="3810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4" name="Freeform 46"/>
            <p:cNvSpPr>
              <a:spLocks/>
            </p:cNvSpPr>
            <p:nvPr/>
          </p:nvSpPr>
          <p:spPr bwMode="auto">
            <a:xfrm>
              <a:off x="6249988" y="3513138"/>
              <a:ext cx="271462" cy="341312"/>
            </a:xfrm>
            <a:custGeom>
              <a:avLst/>
              <a:gdLst>
                <a:gd name="T0" fmla="*/ 0 w 171"/>
                <a:gd name="T1" fmla="*/ 56 h 215"/>
                <a:gd name="T2" fmla="*/ 41 w 171"/>
                <a:gd name="T3" fmla="*/ 0 h 215"/>
                <a:gd name="T4" fmla="*/ 122 w 171"/>
                <a:gd name="T5" fmla="*/ 46 h 215"/>
                <a:gd name="T6" fmla="*/ 171 w 171"/>
                <a:gd name="T7" fmla="*/ 154 h 215"/>
                <a:gd name="T8" fmla="*/ 127 w 171"/>
                <a:gd name="T9" fmla="*/ 215 h 215"/>
                <a:gd name="T10" fmla="*/ 41 w 171"/>
                <a:gd name="T11" fmla="*/ 168 h 215"/>
                <a:gd name="T12" fmla="*/ 0 w 171"/>
                <a:gd name="T13" fmla="*/ 56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" h="215">
                  <a:moveTo>
                    <a:pt x="0" y="56"/>
                  </a:moveTo>
                  <a:lnTo>
                    <a:pt x="41" y="0"/>
                  </a:lnTo>
                  <a:lnTo>
                    <a:pt x="122" y="46"/>
                  </a:lnTo>
                  <a:lnTo>
                    <a:pt x="171" y="154"/>
                  </a:lnTo>
                  <a:lnTo>
                    <a:pt x="127" y="215"/>
                  </a:lnTo>
                  <a:lnTo>
                    <a:pt x="41" y="168"/>
                  </a:lnTo>
                  <a:lnTo>
                    <a:pt x="0" y="56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5" name="Freeform 47"/>
            <p:cNvSpPr>
              <a:spLocks/>
            </p:cNvSpPr>
            <p:nvPr/>
          </p:nvSpPr>
          <p:spPr bwMode="auto">
            <a:xfrm>
              <a:off x="6323013" y="3535363"/>
              <a:ext cx="171450" cy="260350"/>
            </a:xfrm>
            <a:custGeom>
              <a:avLst/>
              <a:gdLst>
                <a:gd name="T0" fmla="*/ 20 w 108"/>
                <a:gd name="T1" fmla="*/ 0 h 164"/>
                <a:gd name="T2" fmla="*/ 0 w 108"/>
                <a:gd name="T3" fmla="*/ 27 h 164"/>
                <a:gd name="T4" fmla="*/ 42 w 108"/>
                <a:gd name="T5" fmla="*/ 130 h 164"/>
                <a:gd name="T6" fmla="*/ 108 w 108"/>
                <a:gd name="T7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64">
                  <a:moveTo>
                    <a:pt x="20" y="0"/>
                  </a:moveTo>
                  <a:lnTo>
                    <a:pt x="0" y="27"/>
                  </a:lnTo>
                  <a:lnTo>
                    <a:pt x="42" y="130"/>
                  </a:lnTo>
                  <a:lnTo>
                    <a:pt x="108" y="16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6" name="Line 48"/>
            <p:cNvSpPr>
              <a:spLocks noChangeShapeType="1"/>
            </p:cNvSpPr>
            <p:nvPr/>
          </p:nvSpPr>
          <p:spPr bwMode="auto">
            <a:xfrm flipV="1">
              <a:off x="6249988" y="3578225"/>
              <a:ext cx="73025" cy="269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7" name="Line 49"/>
            <p:cNvSpPr>
              <a:spLocks noChangeShapeType="1"/>
            </p:cNvSpPr>
            <p:nvPr/>
          </p:nvSpPr>
          <p:spPr bwMode="auto">
            <a:xfrm flipV="1">
              <a:off x="6315075" y="3741738"/>
              <a:ext cx="74613" cy="3810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8" name="Freeform 50"/>
            <p:cNvSpPr>
              <a:spLocks/>
            </p:cNvSpPr>
            <p:nvPr/>
          </p:nvSpPr>
          <p:spPr bwMode="auto">
            <a:xfrm>
              <a:off x="5599113" y="2790825"/>
              <a:ext cx="271462" cy="341313"/>
            </a:xfrm>
            <a:custGeom>
              <a:avLst/>
              <a:gdLst>
                <a:gd name="T0" fmla="*/ 0 w 171"/>
                <a:gd name="T1" fmla="*/ 57 h 215"/>
                <a:gd name="T2" fmla="*/ 41 w 171"/>
                <a:gd name="T3" fmla="*/ 0 h 215"/>
                <a:gd name="T4" fmla="*/ 122 w 171"/>
                <a:gd name="T5" fmla="*/ 47 h 215"/>
                <a:gd name="T6" fmla="*/ 171 w 171"/>
                <a:gd name="T7" fmla="*/ 154 h 215"/>
                <a:gd name="T8" fmla="*/ 127 w 171"/>
                <a:gd name="T9" fmla="*/ 215 h 215"/>
                <a:gd name="T10" fmla="*/ 41 w 171"/>
                <a:gd name="T11" fmla="*/ 169 h 215"/>
                <a:gd name="T12" fmla="*/ 0 w 171"/>
                <a:gd name="T13" fmla="*/ 5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" h="215">
                  <a:moveTo>
                    <a:pt x="0" y="57"/>
                  </a:moveTo>
                  <a:lnTo>
                    <a:pt x="41" y="0"/>
                  </a:lnTo>
                  <a:lnTo>
                    <a:pt x="122" y="47"/>
                  </a:lnTo>
                  <a:lnTo>
                    <a:pt x="171" y="154"/>
                  </a:lnTo>
                  <a:lnTo>
                    <a:pt x="127" y="215"/>
                  </a:lnTo>
                  <a:lnTo>
                    <a:pt x="41" y="169"/>
                  </a:lnTo>
                  <a:lnTo>
                    <a:pt x="0" y="57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59" name="Freeform 51"/>
            <p:cNvSpPr>
              <a:spLocks/>
            </p:cNvSpPr>
            <p:nvPr/>
          </p:nvSpPr>
          <p:spPr bwMode="auto">
            <a:xfrm>
              <a:off x="5672138" y="2814638"/>
              <a:ext cx="169862" cy="260350"/>
            </a:xfrm>
            <a:custGeom>
              <a:avLst/>
              <a:gdLst>
                <a:gd name="T0" fmla="*/ 20 w 107"/>
                <a:gd name="T1" fmla="*/ 0 h 164"/>
                <a:gd name="T2" fmla="*/ 0 w 107"/>
                <a:gd name="T3" fmla="*/ 27 h 164"/>
                <a:gd name="T4" fmla="*/ 41 w 107"/>
                <a:gd name="T5" fmla="*/ 129 h 164"/>
                <a:gd name="T6" fmla="*/ 107 w 107"/>
                <a:gd name="T7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164">
                  <a:moveTo>
                    <a:pt x="20" y="0"/>
                  </a:moveTo>
                  <a:lnTo>
                    <a:pt x="0" y="27"/>
                  </a:lnTo>
                  <a:lnTo>
                    <a:pt x="41" y="129"/>
                  </a:lnTo>
                  <a:lnTo>
                    <a:pt x="107" y="16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0" name="Line 52"/>
            <p:cNvSpPr>
              <a:spLocks noChangeShapeType="1"/>
            </p:cNvSpPr>
            <p:nvPr/>
          </p:nvSpPr>
          <p:spPr bwMode="auto">
            <a:xfrm flipV="1">
              <a:off x="5599113" y="2857500"/>
              <a:ext cx="73025" cy="269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1" name="Line 53"/>
            <p:cNvSpPr>
              <a:spLocks noChangeShapeType="1"/>
            </p:cNvSpPr>
            <p:nvPr/>
          </p:nvSpPr>
          <p:spPr bwMode="auto">
            <a:xfrm flipV="1">
              <a:off x="5664200" y="3019425"/>
              <a:ext cx="73025" cy="396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2" name="Freeform 54"/>
            <p:cNvSpPr>
              <a:spLocks/>
            </p:cNvSpPr>
            <p:nvPr/>
          </p:nvSpPr>
          <p:spPr bwMode="auto">
            <a:xfrm>
              <a:off x="5599113" y="3152775"/>
              <a:ext cx="271462" cy="339725"/>
            </a:xfrm>
            <a:custGeom>
              <a:avLst/>
              <a:gdLst>
                <a:gd name="T0" fmla="*/ 41 w 171"/>
                <a:gd name="T1" fmla="*/ 168 h 214"/>
                <a:gd name="T2" fmla="*/ 0 w 171"/>
                <a:gd name="T3" fmla="*/ 56 h 214"/>
                <a:gd name="T4" fmla="*/ 41 w 171"/>
                <a:gd name="T5" fmla="*/ 0 h 214"/>
                <a:gd name="T6" fmla="*/ 122 w 171"/>
                <a:gd name="T7" fmla="*/ 46 h 214"/>
                <a:gd name="T8" fmla="*/ 171 w 171"/>
                <a:gd name="T9" fmla="*/ 153 h 214"/>
                <a:gd name="T10" fmla="*/ 127 w 171"/>
                <a:gd name="T11" fmla="*/ 21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1" h="214">
                  <a:moveTo>
                    <a:pt x="41" y="168"/>
                  </a:moveTo>
                  <a:lnTo>
                    <a:pt x="0" y="56"/>
                  </a:lnTo>
                  <a:lnTo>
                    <a:pt x="41" y="0"/>
                  </a:lnTo>
                  <a:lnTo>
                    <a:pt x="122" y="46"/>
                  </a:lnTo>
                  <a:lnTo>
                    <a:pt x="171" y="153"/>
                  </a:lnTo>
                  <a:lnTo>
                    <a:pt x="127" y="21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3" name="Freeform 55"/>
            <p:cNvSpPr>
              <a:spLocks/>
            </p:cNvSpPr>
            <p:nvPr/>
          </p:nvSpPr>
          <p:spPr bwMode="auto">
            <a:xfrm>
              <a:off x="5672138" y="3175000"/>
              <a:ext cx="169862" cy="260350"/>
            </a:xfrm>
            <a:custGeom>
              <a:avLst/>
              <a:gdLst>
                <a:gd name="T0" fmla="*/ 20 w 107"/>
                <a:gd name="T1" fmla="*/ 0 h 164"/>
                <a:gd name="T2" fmla="*/ 0 w 107"/>
                <a:gd name="T3" fmla="*/ 27 h 164"/>
                <a:gd name="T4" fmla="*/ 41 w 107"/>
                <a:gd name="T5" fmla="*/ 130 h 164"/>
                <a:gd name="T6" fmla="*/ 107 w 107"/>
                <a:gd name="T7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164">
                  <a:moveTo>
                    <a:pt x="20" y="0"/>
                  </a:moveTo>
                  <a:lnTo>
                    <a:pt x="0" y="27"/>
                  </a:lnTo>
                  <a:lnTo>
                    <a:pt x="41" y="130"/>
                  </a:lnTo>
                  <a:lnTo>
                    <a:pt x="107" y="16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4" name="Line 56"/>
            <p:cNvSpPr>
              <a:spLocks noChangeShapeType="1"/>
            </p:cNvSpPr>
            <p:nvPr/>
          </p:nvSpPr>
          <p:spPr bwMode="auto">
            <a:xfrm flipV="1">
              <a:off x="5599113" y="3217863"/>
              <a:ext cx="73025" cy="269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5" name="Line 57"/>
            <p:cNvSpPr>
              <a:spLocks noChangeShapeType="1"/>
            </p:cNvSpPr>
            <p:nvPr/>
          </p:nvSpPr>
          <p:spPr bwMode="auto">
            <a:xfrm flipV="1">
              <a:off x="5664200" y="3381375"/>
              <a:ext cx="73025" cy="3810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6" name="Freeform 58"/>
            <p:cNvSpPr>
              <a:spLocks/>
            </p:cNvSpPr>
            <p:nvPr/>
          </p:nvSpPr>
          <p:spPr bwMode="auto">
            <a:xfrm>
              <a:off x="5602288" y="3387725"/>
              <a:ext cx="263525" cy="249238"/>
            </a:xfrm>
            <a:custGeom>
              <a:avLst/>
              <a:gdLst>
                <a:gd name="T0" fmla="*/ 166 w 166"/>
                <a:gd name="T1" fmla="*/ 157 h 157"/>
                <a:gd name="T2" fmla="*/ 166 w 166"/>
                <a:gd name="T3" fmla="*/ 88 h 157"/>
                <a:gd name="T4" fmla="*/ 0 w 166"/>
                <a:gd name="T5" fmla="*/ 0 h 157"/>
                <a:gd name="T6" fmla="*/ 0 w 166"/>
                <a:gd name="T7" fmla="*/ 69 h 157"/>
                <a:gd name="T8" fmla="*/ 166 w 166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157">
                  <a:moveTo>
                    <a:pt x="166" y="157"/>
                  </a:moveTo>
                  <a:lnTo>
                    <a:pt x="166" y="88"/>
                  </a:lnTo>
                  <a:lnTo>
                    <a:pt x="0" y="0"/>
                  </a:lnTo>
                  <a:lnTo>
                    <a:pt x="0" y="69"/>
                  </a:lnTo>
                  <a:lnTo>
                    <a:pt x="166" y="157"/>
                  </a:lnTo>
                  <a:close/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7" name="Line 59"/>
            <p:cNvSpPr>
              <a:spLocks noChangeShapeType="1"/>
            </p:cNvSpPr>
            <p:nvPr/>
          </p:nvSpPr>
          <p:spPr bwMode="auto">
            <a:xfrm flipH="1">
              <a:off x="5300663" y="3521075"/>
              <a:ext cx="441325" cy="8413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8" name="Line 60"/>
            <p:cNvSpPr>
              <a:spLocks noChangeShapeType="1"/>
            </p:cNvSpPr>
            <p:nvPr/>
          </p:nvSpPr>
          <p:spPr bwMode="auto">
            <a:xfrm>
              <a:off x="5276850" y="2811463"/>
              <a:ext cx="363538" cy="920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69" name="Line 61"/>
            <p:cNvSpPr>
              <a:spLocks noChangeShapeType="1"/>
            </p:cNvSpPr>
            <p:nvPr/>
          </p:nvSpPr>
          <p:spPr bwMode="auto">
            <a:xfrm>
              <a:off x="4865688" y="1193800"/>
              <a:ext cx="158750" cy="25241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70" name="Line 62"/>
            <p:cNvSpPr>
              <a:spLocks noChangeShapeType="1"/>
            </p:cNvSpPr>
            <p:nvPr/>
          </p:nvSpPr>
          <p:spPr bwMode="auto">
            <a:xfrm>
              <a:off x="5284788" y="809625"/>
              <a:ext cx="166687" cy="26352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71" name="Line 63"/>
            <p:cNvSpPr>
              <a:spLocks noChangeShapeType="1"/>
            </p:cNvSpPr>
            <p:nvPr/>
          </p:nvSpPr>
          <p:spPr bwMode="auto">
            <a:xfrm flipV="1">
              <a:off x="6572250" y="344488"/>
              <a:ext cx="177800" cy="2444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672" name="Rectangle 64"/>
            <p:cNvSpPr>
              <a:spLocks noChangeArrowheads="1"/>
            </p:cNvSpPr>
            <p:nvPr/>
          </p:nvSpPr>
          <p:spPr bwMode="auto">
            <a:xfrm>
              <a:off x="6777038" y="179388"/>
              <a:ext cx="84296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Bonding pads</a:t>
              </a:r>
            </a:p>
          </p:txBody>
        </p:sp>
        <p:sp>
          <p:nvSpPr>
            <p:cNvPr id="196673" name="Rectangle 65"/>
            <p:cNvSpPr>
              <a:spLocks noChangeArrowheads="1"/>
            </p:cNvSpPr>
            <p:nvPr/>
          </p:nvSpPr>
          <p:spPr bwMode="auto">
            <a:xfrm>
              <a:off x="2097088" y="1670050"/>
              <a:ext cx="708025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Si substrate</a:t>
              </a:r>
            </a:p>
          </p:txBody>
        </p:sp>
        <p:sp>
          <p:nvSpPr>
            <p:cNvPr id="196674" name="Rectangle 66"/>
            <p:cNvSpPr>
              <a:spLocks noChangeArrowheads="1"/>
            </p:cNvSpPr>
            <p:nvPr/>
          </p:nvSpPr>
          <p:spPr bwMode="auto">
            <a:xfrm>
              <a:off x="3613150" y="1785938"/>
              <a:ext cx="784225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Exposed tips</a:t>
              </a:r>
            </a:p>
          </p:txBody>
        </p:sp>
        <p:sp>
          <p:nvSpPr>
            <p:cNvPr id="196675" name="Rectangle 67"/>
            <p:cNvSpPr>
              <a:spLocks noChangeArrowheads="1"/>
            </p:cNvSpPr>
            <p:nvPr/>
          </p:nvSpPr>
          <p:spPr bwMode="auto">
            <a:xfrm>
              <a:off x="3667125" y="2881313"/>
              <a:ext cx="531813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Lead via</a:t>
              </a:r>
            </a:p>
          </p:txBody>
        </p:sp>
        <p:sp>
          <p:nvSpPr>
            <p:cNvPr id="196676" name="Rectangle 68"/>
            <p:cNvSpPr>
              <a:spLocks noChangeArrowheads="1"/>
            </p:cNvSpPr>
            <p:nvPr/>
          </p:nvSpPr>
          <p:spPr bwMode="auto">
            <a:xfrm>
              <a:off x="4678363" y="2701925"/>
              <a:ext cx="568325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Channels</a:t>
              </a:r>
            </a:p>
          </p:txBody>
        </p:sp>
        <p:sp>
          <p:nvSpPr>
            <p:cNvPr id="196677" name="Rectangle 69"/>
            <p:cNvSpPr>
              <a:spLocks noChangeArrowheads="1"/>
            </p:cNvSpPr>
            <p:nvPr/>
          </p:nvSpPr>
          <p:spPr bwMode="auto">
            <a:xfrm>
              <a:off x="2225675" y="3697288"/>
              <a:ext cx="587375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Electrode</a:t>
              </a:r>
            </a:p>
          </p:txBody>
        </p:sp>
        <p:sp>
          <p:nvSpPr>
            <p:cNvPr id="196678" name="Rectangle 70"/>
            <p:cNvSpPr>
              <a:spLocks noChangeArrowheads="1"/>
            </p:cNvSpPr>
            <p:nvPr/>
          </p:nvSpPr>
          <p:spPr bwMode="auto">
            <a:xfrm>
              <a:off x="3048000" y="3319463"/>
              <a:ext cx="81915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Silicon probe</a:t>
              </a:r>
            </a:p>
          </p:txBody>
        </p:sp>
        <p:sp>
          <p:nvSpPr>
            <p:cNvPr id="196679" name="Rectangle 71"/>
            <p:cNvSpPr>
              <a:spLocks noChangeArrowheads="1"/>
            </p:cNvSpPr>
            <p:nvPr/>
          </p:nvSpPr>
          <p:spPr bwMode="auto">
            <a:xfrm>
              <a:off x="6307138" y="2713038"/>
              <a:ext cx="73501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Silicon chip</a:t>
              </a:r>
            </a:p>
          </p:txBody>
        </p:sp>
        <p:sp>
          <p:nvSpPr>
            <p:cNvPr id="196680" name="Rectangle 72"/>
            <p:cNvSpPr>
              <a:spLocks noChangeArrowheads="1"/>
            </p:cNvSpPr>
            <p:nvPr/>
          </p:nvSpPr>
          <p:spPr bwMode="auto">
            <a:xfrm>
              <a:off x="1792288" y="2471738"/>
              <a:ext cx="603250" cy="547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Miniature</a:t>
              </a:r>
            </a:p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insulating</a:t>
              </a:r>
            </a:p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chamber</a:t>
              </a:r>
            </a:p>
          </p:txBody>
        </p:sp>
        <p:sp>
          <p:nvSpPr>
            <p:cNvPr id="196683" name="Rectangle 75"/>
            <p:cNvSpPr>
              <a:spLocks noChangeArrowheads="1"/>
            </p:cNvSpPr>
            <p:nvPr/>
          </p:nvSpPr>
          <p:spPr bwMode="auto">
            <a:xfrm>
              <a:off x="4718050" y="3524250"/>
              <a:ext cx="6350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Contact</a:t>
              </a:r>
            </a:p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metal film</a:t>
              </a:r>
            </a:p>
          </p:txBody>
        </p:sp>
        <p:sp>
          <p:nvSpPr>
            <p:cNvPr id="196685" name="Rectangle 77"/>
            <p:cNvSpPr>
              <a:spLocks noChangeArrowheads="1"/>
            </p:cNvSpPr>
            <p:nvPr/>
          </p:nvSpPr>
          <p:spPr bwMode="auto">
            <a:xfrm>
              <a:off x="2655888" y="2752725"/>
              <a:ext cx="296862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Hole</a:t>
              </a:r>
            </a:p>
          </p:txBody>
        </p:sp>
        <p:sp>
          <p:nvSpPr>
            <p:cNvPr id="196686" name="Rectangle 78"/>
            <p:cNvSpPr>
              <a:spLocks noChangeArrowheads="1"/>
            </p:cNvSpPr>
            <p:nvPr/>
          </p:nvSpPr>
          <p:spPr bwMode="auto">
            <a:xfrm>
              <a:off x="3467100" y="477838"/>
              <a:ext cx="915988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SiO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2</a:t>
              </a:r>
              <a:r>
                <a:rPr lang="en-US" sz="1200">
                  <a:solidFill>
                    <a:srgbClr val="000000"/>
                  </a:solidFill>
                  <a:cs typeface="+mn-cs"/>
                </a:rPr>
                <a:t>  insulated</a:t>
              </a:r>
            </a:p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Au probes</a:t>
              </a:r>
            </a:p>
          </p:txBody>
        </p:sp>
        <p:sp>
          <p:nvSpPr>
            <p:cNvPr id="196690" name="Rectangle 82"/>
            <p:cNvSpPr>
              <a:spLocks noChangeArrowheads="1"/>
            </p:cNvSpPr>
            <p:nvPr/>
          </p:nvSpPr>
          <p:spPr bwMode="auto">
            <a:xfrm>
              <a:off x="6032500" y="1336675"/>
              <a:ext cx="81915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Silicon probe</a:t>
              </a:r>
            </a:p>
          </p:txBody>
        </p:sp>
        <p:sp>
          <p:nvSpPr>
            <p:cNvPr id="196691" name="Rectangle 83"/>
            <p:cNvSpPr>
              <a:spLocks noChangeArrowheads="1"/>
            </p:cNvSpPr>
            <p:nvPr/>
          </p:nvSpPr>
          <p:spPr bwMode="auto">
            <a:xfrm>
              <a:off x="4413250" y="819150"/>
              <a:ext cx="620713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Exposed</a:t>
              </a:r>
            </a:p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electrodes</a:t>
              </a:r>
            </a:p>
          </p:txBody>
        </p:sp>
        <p:sp>
          <p:nvSpPr>
            <p:cNvPr id="196693" name="Rectangle 85"/>
            <p:cNvSpPr>
              <a:spLocks noChangeArrowheads="1"/>
            </p:cNvSpPr>
            <p:nvPr/>
          </p:nvSpPr>
          <p:spPr bwMode="auto">
            <a:xfrm>
              <a:off x="5048250" y="447675"/>
              <a:ext cx="560388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Insulated</a:t>
              </a:r>
            </a:p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lead vias</a:t>
              </a:r>
            </a:p>
          </p:txBody>
        </p:sp>
        <p:sp>
          <p:nvSpPr>
            <p:cNvPr id="196695" name="Rectangle 87"/>
            <p:cNvSpPr>
              <a:spLocks noChangeArrowheads="1"/>
            </p:cNvSpPr>
            <p:nvPr/>
          </p:nvSpPr>
          <p:spPr bwMode="auto">
            <a:xfrm>
              <a:off x="4551363" y="1992313"/>
              <a:ext cx="17780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(b)</a:t>
              </a:r>
            </a:p>
          </p:txBody>
        </p:sp>
        <p:sp>
          <p:nvSpPr>
            <p:cNvPr id="196696" name="Rectangle 88"/>
            <p:cNvSpPr>
              <a:spLocks noChangeArrowheads="1"/>
            </p:cNvSpPr>
            <p:nvPr/>
          </p:nvSpPr>
          <p:spPr bwMode="auto">
            <a:xfrm>
              <a:off x="5511800" y="3794125"/>
              <a:ext cx="17780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(d)</a:t>
              </a:r>
            </a:p>
          </p:txBody>
        </p:sp>
        <p:sp>
          <p:nvSpPr>
            <p:cNvPr id="196697" name="Rectangle 89"/>
            <p:cNvSpPr>
              <a:spLocks noChangeArrowheads="1"/>
            </p:cNvSpPr>
            <p:nvPr/>
          </p:nvSpPr>
          <p:spPr bwMode="auto">
            <a:xfrm>
              <a:off x="1984375" y="1992313"/>
              <a:ext cx="169863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(a)</a:t>
              </a:r>
            </a:p>
          </p:txBody>
        </p:sp>
        <p:sp>
          <p:nvSpPr>
            <p:cNvPr id="196698" name="Rectangle 90"/>
            <p:cNvSpPr>
              <a:spLocks noChangeArrowheads="1"/>
            </p:cNvSpPr>
            <p:nvPr/>
          </p:nvSpPr>
          <p:spPr bwMode="auto">
            <a:xfrm>
              <a:off x="1984375" y="3822700"/>
              <a:ext cx="169863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(c)</a:t>
              </a:r>
            </a:p>
          </p:txBody>
        </p:sp>
        <p:sp>
          <p:nvSpPr>
            <p:cNvPr id="196699" name="Freeform 91"/>
            <p:cNvSpPr>
              <a:spLocks/>
            </p:cNvSpPr>
            <p:nvPr/>
          </p:nvSpPr>
          <p:spPr bwMode="auto">
            <a:xfrm>
              <a:off x="2519363" y="1282700"/>
              <a:ext cx="42862" cy="74613"/>
            </a:xfrm>
            <a:custGeom>
              <a:avLst/>
              <a:gdLst>
                <a:gd name="T0" fmla="*/ 13 w 27"/>
                <a:gd name="T1" fmla="*/ 37 h 47"/>
                <a:gd name="T2" fmla="*/ 13 w 27"/>
                <a:gd name="T3" fmla="*/ 37 h 47"/>
                <a:gd name="T4" fmla="*/ 5 w 27"/>
                <a:gd name="T5" fmla="*/ 35 h 47"/>
                <a:gd name="T6" fmla="*/ 0 w 27"/>
                <a:gd name="T7" fmla="*/ 37 h 47"/>
                <a:gd name="T8" fmla="*/ 0 w 27"/>
                <a:gd name="T9" fmla="*/ 37 h 47"/>
                <a:gd name="T10" fmla="*/ 15 w 27"/>
                <a:gd name="T11" fmla="*/ 20 h 47"/>
                <a:gd name="T12" fmla="*/ 27 w 27"/>
                <a:gd name="T13" fmla="*/ 0 h 47"/>
                <a:gd name="T14" fmla="*/ 27 w 27"/>
                <a:gd name="T15" fmla="*/ 0 h 47"/>
                <a:gd name="T16" fmla="*/ 25 w 27"/>
                <a:gd name="T17" fmla="*/ 25 h 47"/>
                <a:gd name="T18" fmla="*/ 22 w 27"/>
                <a:gd name="T19" fmla="*/ 47 h 47"/>
                <a:gd name="T20" fmla="*/ 22 w 27"/>
                <a:gd name="T21" fmla="*/ 47 h 47"/>
                <a:gd name="T22" fmla="*/ 18 w 27"/>
                <a:gd name="T23" fmla="*/ 39 h 47"/>
                <a:gd name="T24" fmla="*/ 13 w 27"/>
                <a:gd name="T25" fmla="*/ 37 h 47"/>
                <a:gd name="T26" fmla="*/ 13 w 27"/>
                <a:gd name="T27" fmla="*/ 3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7">
                  <a:moveTo>
                    <a:pt x="13" y="37"/>
                  </a:moveTo>
                  <a:lnTo>
                    <a:pt x="13" y="37"/>
                  </a:lnTo>
                  <a:lnTo>
                    <a:pt x="5" y="35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15" y="2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5" y="25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18" y="39"/>
                  </a:lnTo>
                  <a:lnTo>
                    <a:pt x="13" y="37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0" name="Freeform 92"/>
            <p:cNvSpPr>
              <a:spLocks/>
            </p:cNvSpPr>
            <p:nvPr/>
          </p:nvSpPr>
          <p:spPr bwMode="auto">
            <a:xfrm>
              <a:off x="3895725" y="1492250"/>
              <a:ext cx="39688" cy="69850"/>
            </a:xfrm>
            <a:custGeom>
              <a:avLst/>
              <a:gdLst>
                <a:gd name="T0" fmla="*/ 13 w 25"/>
                <a:gd name="T1" fmla="*/ 39 h 44"/>
                <a:gd name="T2" fmla="*/ 13 w 25"/>
                <a:gd name="T3" fmla="*/ 39 h 44"/>
                <a:gd name="T4" fmla="*/ 5 w 25"/>
                <a:gd name="T5" fmla="*/ 39 h 44"/>
                <a:gd name="T6" fmla="*/ 0 w 25"/>
                <a:gd name="T7" fmla="*/ 42 h 44"/>
                <a:gd name="T8" fmla="*/ 0 w 25"/>
                <a:gd name="T9" fmla="*/ 42 h 44"/>
                <a:gd name="T10" fmla="*/ 10 w 25"/>
                <a:gd name="T11" fmla="*/ 22 h 44"/>
                <a:gd name="T12" fmla="*/ 20 w 25"/>
                <a:gd name="T13" fmla="*/ 0 h 44"/>
                <a:gd name="T14" fmla="*/ 20 w 25"/>
                <a:gd name="T15" fmla="*/ 0 h 44"/>
                <a:gd name="T16" fmla="*/ 22 w 25"/>
                <a:gd name="T17" fmla="*/ 22 h 44"/>
                <a:gd name="T18" fmla="*/ 25 w 25"/>
                <a:gd name="T19" fmla="*/ 44 h 44"/>
                <a:gd name="T20" fmla="*/ 25 w 25"/>
                <a:gd name="T21" fmla="*/ 44 h 44"/>
                <a:gd name="T22" fmla="*/ 18 w 25"/>
                <a:gd name="T23" fmla="*/ 42 h 44"/>
                <a:gd name="T24" fmla="*/ 13 w 25"/>
                <a:gd name="T25" fmla="*/ 39 h 44"/>
                <a:gd name="T26" fmla="*/ 13 w 25"/>
                <a:gd name="T27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44">
                  <a:moveTo>
                    <a:pt x="13" y="39"/>
                  </a:moveTo>
                  <a:lnTo>
                    <a:pt x="13" y="39"/>
                  </a:lnTo>
                  <a:lnTo>
                    <a:pt x="5" y="39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0" y="22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2" y="22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18" y="42"/>
                  </a:lnTo>
                  <a:lnTo>
                    <a:pt x="13" y="39"/>
                  </a:lnTo>
                  <a:lnTo>
                    <a:pt x="13" y="39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1" name="Freeform 93"/>
            <p:cNvSpPr>
              <a:spLocks/>
            </p:cNvSpPr>
            <p:nvPr/>
          </p:nvSpPr>
          <p:spPr bwMode="auto">
            <a:xfrm>
              <a:off x="3652838" y="1663700"/>
              <a:ext cx="69850" cy="53975"/>
            </a:xfrm>
            <a:custGeom>
              <a:avLst/>
              <a:gdLst>
                <a:gd name="T0" fmla="*/ 34 w 44"/>
                <a:gd name="T1" fmla="*/ 22 h 34"/>
                <a:gd name="T2" fmla="*/ 34 w 44"/>
                <a:gd name="T3" fmla="*/ 22 h 34"/>
                <a:gd name="T4" fmla="*/ 31 w 44"/>
                <a:gd name="T5" fmla="*/ 27 h 34"/>
                <a:gd name="T6" fmla="*/ 31 w 44"/>
                <a:gd name="T7" fmla="*/ 34 h 34"/>
                <a:gd name="T8" fmla="*/ 31 w 44"/>
                <a:gd name="T9" fmla="*/ 34 h 34"/>
                <a:gd name="T10" fmla="*/ 17 w 44"/>
                <a:gd name="T11" fmla="*/ 17 h 34"/>
                <a:gd name="T12" fmla="*/ 0 w 44"/>
                <a:gd name="T13" fmla="*/ 0 h 34"/>
                <a:gd name="T14" fmla="*/ 0 w 44"/>
                <a:gd name="T15" fmla="*/ 0 h 34"/>
                <a:gd name="T16" fmla="*/ 22 w 44"/>
                <a:gd name="T17" fmla="*/ 7 h 34"/>
                <a:gd name="T18" fmla="*/ 44 w 44"/>
                <a:gd name="T19" fmla="*/ 12 h 34"/>
                <a:gd name="T20" fmla="*/ 44 w 44"/>
                <a:gd name="T21" fmla="*/ 12 h 34"/>
                <a:gd name="T22" fmla="*/ 39 w 44"/>
                <a:gd name="T23" fmla="*/ 17 h 34"/>
                <a:gd name="T24" fmla="*/ 34 w 44"/>
                <a:gd name="T25" fmla="*/ 22 h 34"/>
                <a:gd name="T26" fmla="*/ 34 w 44"/>
                <a:gd name="T27" fmla="*/ 2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34">
                  <a:moveTo>
                    <a:pt x="34" y="22"/>
                  </a:moveTo>
                  <a:lnTo>
                    <a:pt x="34" y="22"/>
                  </a:lnTo>
                  <a:lnTo>
                    <a:pt x="31" y="27"/>
                  </a:lnTo>
                  <a:lnTo>
                    <a:pt x="31" y="34"/>
                  </a:lnTo>
                  <a:lnTo>
                    <a:pt x="31" y="34"/>
                  </a:lnTo>
                  <a:lnTo>
                    <a:pt x="17" y="1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2" y="7"/>
                  </a:lnTo>
                  <a:lnTo>
                    <a:pt x="44" y="12"/>
                  </a:lnTo>
                  <a:lnTo>
                    <a:pt x="44" y="12"/>
                  </a:lnTo>
                  <a:lnTo>
                    <a:pt x="39" y="17"/>
                  </a:lnTo>
                  <a:lnTo>
                    <a:pt x="34" y="22"/>
                  </a:lnTo>
                  <a:lnTo>
                    <a:pt x="34" y="22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2" name="Freeform 94"/>
            <p:cNvSpPr>
              <a:spLocks/>
            </p:cNvSpPr>
            <p:nvPr/>
          </p:nvSpPr>
          <p:spPr bwMode="auto">
            <a:xfrm>
              <a:off x="5000625" y="1427163"/>
              <a:ext cx="55563" cy="69850"/>
            </a:xfrm>
            <a:custGeom>
              <a:avLst/>
              <a:gdLst>
                <a:gd name="T0" fmla="*/ 13 w 35"/>
                <a:gd name="T1" fmla="*/ 9 h 44"/>
                <a:gd name="T2" fmla="*/ 13 w 35"/>
                <a:gd name="T3" fmla="*/ 9 h 44"/>
                <a:gd name="T4" fmla="*/ 18 w 35"/>
                <a:gd name="T5" fmla="*/ 5 h 44"/>
                <a:gd name="T6" fmla="*/ 22 w 35"/>
                <a:gd name="T7" fmla="*/ 0 h 44"/>
                <a:gd name="T8" fmla="*/ 22 w 35"/>
                <a:gd name="T9" fmla="*/ 0 h 44"/>
                <a:gd name="T10" fmla="*/ 27 w 35"/>
                <a:gd name="T11" fmla="*/ 22 h 44"/>
                <a:gd name="T12" fmla="*/ 35 w 35"/>
                <a:gd name="T13" fmla="*/ 44 h 44"/>
                <a:gd name="T14" fmla="*/ 35 w 35"/>
                <a:gd name="T15" fmla="*/ 44 h 44"/>
                <a:gd name="T16" fmla="*/ 18 w 35"/>
                <a:gd name="T17" fmla="*/ 27 h 44"/>
                <a:gd name="T18" fmla="*/ 0 w 35"/>
                <a:gd name="T19" fmla="*/ 12 h 44"/>
                <a:gd name="T20" fmla="*/ 0 w 35"/>
                <a:gd name="T21" fmla="*/ 12 h 44"/>
                <a:gd name="T22" fmla="*/ 8 w 35"/>
                <a:gd name="T23" fmla="*/ 12 h 44"/>
                <a:gd name="T24" fmla="*/ 13 w 35"/>
                <a:gd name="T25" fmla="*/ 9 h 44"/>
                <a:gd name="T26" fmla="*/ 13 w 35"/>
                <a:gd name="T27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44">
                  <a:moveTo>
                    <a:pt x="13" y="9"/>
                  </a:moveTo>
                  <a:lnTo>
                    <a:pt x="13" y="9"/>
                  </a:lnTo>
                  <a:lnTo>
                    <a:pt x="18" y="5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7" y="22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18" y="27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8" y="12"/>
                  </a:lnTo>
                  <a:lnTo>
                    <a:pt x="13" y="9"/>
                  </a:lnTo>
                  <a:lnTo>
                    <a:pt x="13" y="9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3" name="Freeform 95"/>
            <p:cNvSpPr>
              <a:spLocks/>
            </p:cNvSpPr>
            <p:nvPr/>
          </p:nvSpPr>
          <p:spPr bwMode="auto">
            <a:xfrm>
              <a:off x="5292725" y="1325563"/>
              <a:ext cx="65088" cy="50800"/>
            </a:xfrm>
            <a:custGeom>
              <a:avLst/>
              <a:gdLst>
                <a:gd name="T0" fmla="*/ 26 w 41"/>
                <a:gd name="T1" fmla="*/ 27 h 32"/>
                <a:gd name="T2" fmla="*/ 26 w 41"/>
                <a:gd name="T3" fmla="*/ 27 h 32"/>
                <a:gd name="T4" fmla="*/ 34 w 41"/>
                <a:gd name="T5" fmla="*/ 22 h 32"/>
                <a:gd name="T6" fmla="*/ 39 w 41"/>
                <a:gd name="T7" fmla="*/ 17 h 32"/>
                <a:gd name="T8" fmla="*/ 41 w 41"/>
                <a:gd name="T9" fmla="*/ 12 h 32"/>
                <a:gd name="T10" fmla="*/ 39 w 41"/>
                <a:gd name="T11" fmla="*/ 5 h 32"/>
                <a:gd name="T12" fmla="*/ 39 w 41"/>
                <a:gd name="T13" fmla="*/ 5 h 32"/>
                <a:gd name="T14" fmla="*/ 36 w 41"/>
                <a:gd name="T15" fmla="*/ 3 h 32"/>
                <a:gd name="T16" fmla="*/ 29 w 41"/>
                <a:gd name="T17" fmla="*/ 0 h 32"/>
                <a:gd name="T18" fmla="*/ 22 w 41"/>
                <a:gd name="T19" fmla="*/ 3 h 32"/>
                <a:gd name="T20" fmla="*/ 14 w 41"/>
                <a:gd name="T21" fmla="*/ 5 h 32"/>
                <a:gd name="T22" fmla="*/ 14 w 41"/>
                <a:gd name="T23" fmla="*/ 5 h 32"/>
                <a:gd name="T24" fmla="*/ 7 w 41"/>
                <a:gd name="T25" fmla="*/ 10 h 32"/>
                <a:gd name="T26" fmla="*/ 2 w 41"/>
                <a:gd name="T27" fmla="*/ 15 h 32"/>
                <a:gd name="T28" fmla="*/ 0 w 41"/>
                <a:gd name="T29" fmla="*/ 22 h 32"/>
                <a:gd name="T30" fmla="*/ 2 w 41"/>
                <a:gd name="T31" fmla="*/ 27 h 32"/>
                <a:gd name="T32" fmla="*/ 2 w 41"/>
                <a:gd name="T33" fmla="*/ 27 h 32"/>
                <a:gd name="T34" fmla="*/ 5 w 41"/>
                <a:gd name="T35" fmla="*/ 29 h 32"/>
                <a:gd name="T36" fmla="*/ 12 w 41"/>
                <a:gd name="T37" fmla="*/ 32 h 32"/>
                <a:gd name="T38" fmla="*/ 19 w 41"/>
                <a:gd name="T39" fmla="*/ 32 h 32"/>
                <a:gd name="T40" fmla="*/ 26 w 41"/>
                <a:gd name="T41" fmla="*/ 27 h 32"/>
                <a:gd name="T42" fmla="*/ 26 w 41"/>
                <a:gd name="T43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" h="32">
                  <a:moveTo>
                    <a:pt x="26" y="27"/>
                  </a:moveTo>
                  <a:lnTo>
                    <a:pt x="26" y="27"/>
                  </a:lnTo>
                  <a:lnTo>
                    <a:pt x="34" y="22"/>
                  </a:lnTo>
                  <a:lnTo>
                    <a:pt x="39" y="17"/>
                  </a:lnTo>
                  <a:lnTo>
                    <a:pt x="41" y="12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3"/>
                  </a:lnTo>
                  <a:lnTo>
                    <a:pt x="29" y="0"/>
                  </a:lnTo>
                  <a:lnTo>
                    <a:pt x="22" y="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7" y="10"/>
                  </a:lnTo>
                  <a:lnTo>
                    <a:pt x="2" y="15"/>
                  </a:lnTo>
                  <a:lnTo>
                    <a:pt x="0" y="22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5" y="29"/>
                  </a:lnTo>
                  <a:lnTo>
                    <a:pt x="12" y="32"/>
                  </a:lnTo>
                  <a:lnTo>
                    <a:pt x="19" y="32"/>
                  </a:lnTo>
                  <a:lnTo>
                    <a:pt x="26" y="27"/>
                  </a:lnTo>
                  <a:lnTo>
                    <a:pt x="26" y="27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4" name="Freeform 96"/>
            <p:cNvSpPr>
              <a:spLocks/>
            </p:cNvSpPr>
            <p:nvPr/>
          </p:nvSpPr>
          <p:spPr bwMode="auto">
            <a:xfrm>
              <a:off x="5156200" y="1406525"/>
              <a:ext cx="66675" cy="50800"/>
            </a:xfrm>
            <a:custGeom>
              <a:avLst/>
              <a:gdLst>
                <a:gd name="T0" fmla="*/ 27 w 42"/>
                <a:gd name="T1" fmla="*/ 27 h 32"/>
                <a:gd name="T2" fmla="*/ 27 w 42"/>
                <a:gd name="T3" fmla="*/ 27 h 32"/>
                <a:gd name="T4" fmla="*/ 34 w 42"/>
                <a:gd name="T5" fmla="*/ 22 h 32"/>
                <a:gd name="T6" fmla="*/ 39 w 42"/>
                <a:gd name="T7" fmla="*/ 18 h 32"/>
                <a:gd name="T8" fmla="*/ 42 w 42"/>
                <a:gd name="T9" fmla="*/ 13 h 32"/>
                <a:gd name="T10" fmla="*/ 39 w 42"/>
                <a:gd name="T11" fmla="*/ 5 h 32"/>
                <a:gd name="T12" fmla="*/ 39 w 42"/>
                <a:gd name="T13" fmla="*/ 5 h 32"/>
                <a:gd name="T14" fmla="*/ 37 w 42"/>
                <a:gd name="T15" fmla="*/ 3 h 32"/>
                <a:gd name="T16" fmla="*/ 29 w 42"/>
                <a:gd name="T17" fmla="*/ 0 h 32"/>
                <a:gd name="T18" fmla="*/ 22 w 42"/>
                <a:gd name="T19" fmla="*/ 3 h 32"/>
                <a:gd name="T20" fmla="*/ 15 w 42"/>
                <a:gd name="T21" fmla="*/ 5 h 32"/>
                <a:gd name="T22" fmla="*/ 15 w 42"/>
                <a:gd name="T23" fmla="*/ 5 h 32"/>
                <a:gd name="T24" fmla="*/ 7 w 42"/>
                <a:gd name="T25" fmla="*/ 10 h 32"/>
                <a:gd name="T26" fmla="*/ 3 w 42"/>
                <a:gd name="T27" fmla="*/ 15 h 32"/>
                <a:gd name="T28" fmla="*/ 0 w 42"/>
                <a:gd name="T29" fmla="*/ 22 h 32"/>
                <a:gd name="T30" fmla="*/ 3 w 42"/>
                <a:gd name="T31" fmla="*/ 27 h 32"/>
                <a:gd name="T32" fmla="*/ 3 w 42"/>
                <a:gd name="T33" fmla="*/ 27 h 32"/>
                <a:gd name="T34" fmla="*/ 5 w 42"/>
                <a:gd name="T35" fmla="*/ 30 h 32"/>
                <a:gd name="T36" fmla="*/ 12 w 42"/>
                <a:gd name="T37" fmla="*/ 32 h 32"/>
                <a:gd name="T38" fmla="*/ 20 w 42"/>
                <a:gd name="T39" fmla="*/ 32 h 32"/>
                <a:gd name="T40" fmla="*/ 27 w 42"/>
                <a:gd name="T41" fmla="*/ 27 h 32"/>
                <a:gd name="T42" fmla="*/ 27 w 42"/>
                <a:gd name="T43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32">
                  <a:moveTo>
                    <a:pt x="27" y="27"/>
                  </a:moveTo>
                  <a:lnTo>
                    <a:pt x="27" y="27"/>
                  </a:lnTo>
                  <a:lnTo>
                    <a:pt x="34" y="22"/>
                  </a:lnTo>
                  <a:lnTo>
                    <a:pt x="39" y="18"/>
                  </a:lnTo>
                  <a:lnTo>
                    <a:pt x="42" y="13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7" y="3"/>
                  </a:lnTo>
                  <a:lnTo>
                    <a:pt x="29" y="0"/>
                  </a:lnTo>
                  <a:lnTo>
                    <a:pt x="22" y="3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7" y="10"/>
                  </a:lnTo>
                  <a:lnTo>
                    <a:pt x="3" y="15"/>
                  </a:lnTo>
                  <a:lnTo>
                    <a:pt x="0" y="22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5" y="30"/>
                  </a:lnTo>
                  <a:lnTo>
                    <a:pt x="12" y="32"/>
                  </a:lnTo>
                  <a:lnTo>
                    <a:pt x="20" y="32"/>
                  </a:lnTo>
                  <a:lnTo>
                    <a:pt x="27" y="27"/>
                  </a:lnTo>
                  <a:lnTo>
                    <a:pt x="27" y="27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5" name="Freeform 97"/>
            <p:cNvSpPr>
              <a:spLocks/>
            </p:cNvSpPr>
            <p:nvPr/>
          </p:nvSpPr>
          <p:spPr bwMode="auto">
            <a:xfrm>
              <a:off x="5035550" y="1489075"/>
              <a:ext cx="63500" cy="50800"/>
            </a:xfrm>
            <a:custGeom>
              <a:avLst/>
              <a:gdLst>
                <a:gd name="T0" fmla="*/ 25 w 40"/>
                <a:gd name="T1" fmla="*/ 27 h 32"/>
                <a:gd name="T2" fmla="*/ 25 w 40"/>
                <a:gd name="T3" fmla="*/ 27 h 32"/>
                <a:gd name="T4" fmla="*/ 32 w 40"/>
                <a:gd name="T5" fmla="*/ 22 h 32"/>
                <a:gd name="T6" fmla="*/ 37 w 40"/>
                <a:gd name="T7" fmla="*/ 17 h 32"/>
                <a:gd name="T8" fmla="*/ 40 w 40"/>
                <a:gd name="T9" fmla="*/ 12 h 32"/>
                <a:gd name="T10" fmla="*/ 40 w 40"/>
                <a:gd name="T11" fmla="*/ 5 h 32"/>
                <a:gd name="T12" fmla="*/ 40 w 40"/>
                <a:gd name="T13" fmla="*/ 5 h 32"/>
                <a:gd name="T14" fmla="*/ 35 w 40"/>
                <a:gd name="T15" fmla="*/ 2 h 32"/>
                <a:gd name="T16" fmla="*/ 30 w 40"/>
                <a:gd name="T17" fmla="*/ 0 h 32"/>
                <a:gd name="T18" fmla="*/ 20 w 40"/>
                <a:gd name="T19" fmla="*/ 2 h 32"/>
                <a:gd name="T20" fmla="*/ 13 w 40"/>
                <a:gd name="T21" fmla="*/ 5 h 32"/>
                <a:gd name="T22" fmla="*/ 13 w 40"/>
                <a:gd name="T23" fmla="*/ 5 h 32"/>
                <a:gd name="T24" fmla="*/ 5 w 40"/>
                <a:gd name="T25" fmla="*/ 10 h 32"/>
                <a:gd name="T26" fmla="*/ 0 w 40"/>
                <a:gd name="T27" fmla="*/ 14 h 32"/>
                <a:gd name="T28" fmla="*/ 0 w 40"/>
                <a:gd name="T29" fmla="*/ 22 h 32"/>
                <a:gd name="T30" fmla="*/ 0 w 40"/>
                <a:gd name="T31" fmla="*/ 27 h 32"/>
                <a:gd name="T32" fmla="*/ 0 w 40"/>
                <a:gd name="T33" fmla="*/ 27 h 32"/>
                <a:gd name="T34" fmla="*/ 5 w 40"/>
                <a:gd name="T35" fmla="*/ 29 h 32"/>
                <a:gd name="T36" fmla="*/ 10 w 40"/>
                <a:gd name="T37" fmla="*/ 32 h 32"/>
                <a:gd name="T38" fmla="*/ 18 w 40"/>
                <a:gd name="T39" fmla="*/ 32 h 32"/>
                <a:gd name="T40" fmla="*/ 25 w 40"/>
                <a:gd name="T41" fmla="*/ 27 h 32"/>
                <a:gd name="T42" fmla="*/ 25 w 40"/>
                <a:gd name="T43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0" h="32">
                  <a:moveTo>
                    <a:pt x="25" y="27"/>
                  </a:moveTo>
                  <a:lnTo>
                    <a:pt x="25" y="27"/>
                  </a:lnTo>
                  <a:lnTo>
                    <a:pt x="32" y="22"/>
                  </a:lnTo>
                  <a:lnTo>
                    <a:pt x="37" y="17"/>
                  </a:lnTo>
                  <a:lnTo>
                    <a:pt x="40" y="12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20" y="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5" y="10"/>
                  </a:lnTo>
                  <a:lnTo>
                    <a:pt x="0" y="14"/>
                  </a:lnTo>
                  <a:lnTo>
                    <a:pt x="0" y="22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5" y="29"/>
                  </a:lnTo>
                  <a:lnTo>
                    <a:pt x="10" y="32"/>
                  </a:lnTo>
                  <a:lnTo>
                    <a:pt x="18" y="32"/>
                  </a:lnTo>
                  <a:lnTo>
                    <a:pt x="25" y="27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6" name="Freeform 98"/>
            <p:cNvSpPr>
              <a:spLocks/>
            </p:cNvSpPr>
            <p:nvPr/>
          </p:nvSpPr>
          <p:spPr bwMode="auto">
            <a:xfrm>
              <a:off x="4903788" y="1566863"/>
              <a:ext cx="66675" cy="49212"/>
            </a:xfrm>
            <a:custGeom>
              <a:avLst/>
              <a:gdLst>
                <a:gd name="T0" fmla="*/ 27 w 42"/>
                <a:gd name="T1" fmla="*/ 26 h 31"/>
                <a:gd name="T2" fmla="*/ 27 w 42"/>
                <a:gd name="T3" fmla="*/ 26 h 31"/>
                <a:gd name="T4" fmla="*/ 35 w 42"/>
                <a:gd name="T5" fmla="*/ 22 h 31"/>
                <a:gd name="T6" fmla="*/ 39 w 42"/>
                <a:gd name="T7" fmla="*/ 17 h 31"/>
                <a:gd name="T8" fmla="*/ 42 w 42"/>
                <a:gd name="T9" fmla="*/ 9 h 31"/>
                <a:gd name="T10" fmla="*/ 39 w 42"/>
                <a:gd name="T11" fmla="*/ 4 h 31"/>
                <a:gd name="T12" fmla="*/ 39 w 42"/>
                <a:gd name="T13" fmla="*/ 4 h 31"/>
                <a:gd name="T14" fmla="*/ 35 w 42"/>
                <a:gd name="T15" fmla="*/ 2 h 31"/>
                <a:gd name="T16" fmla="*/ 30 w 42"/>
                <a:gd name="T17" fmla="*/ 0 h 31"/>
                <a:gd name="T18" fmla="*/ 22 w 42"/>
                <a:gd name="T19" fmla="*/ 0 h 31"/>
                <a:gd name="T20" fmla="*/ 15 w 42"/>
                <a:gd name="T21" fmla="*/ 4 h 31"/>
                <a:gd name="T22" fmla="*/ 15 w 42"/>
                <a:gd name="T23" fmla="*/ 4 h 31"/>
                <a:gd name="T24" fmla="*/ 8 w 42"/>
                <a:gd name="T25" fmla="*/ 9 h 31"/>
                <a:gd name="T26" fmla="*/ 3 w 42"/>
                <a:gd name="T27" fmla="*/ 14 h 31"/>
                <a:gd name="T28" fmla="*/ 0 w 42"/>
                <a:gd name="T29" fmla="*/ 19 h 31"/>
                <a:gd name="T30" fmla="*/ 3 w 42"/>
                <a:gd name="T31" fmla="*/ 26 h 31"/>
                <a:gd name="T32" fmla="*/ 3 w 42"/>
                <a:gd name="T33" fmla="*/ 26 h 31"/>
                <a:gd name="T34" fmla="*/ 5 w 42"/>
                <a:gd name="T35" fmla="*/ 29 h 31"/>
                <a:gd name="T36" fmla="*/ 13 w 42"/>
                <a:gd name="T37" fmla="*/ 31 h 31"/>
                <a:gd name="T38" fmla="*/ 20 w 42"/>
                <a:gd name="T39" fmla="*/ 29 h 31"/>
                <a:gd name="T40" fmla="*/ 27 w 42"/>
                <a:gd name="T41" fmla="*/ 26 h 31"/>
                <a:gd name="T42" fmla="*/ 27 w 42"/>
                <a:gd name="T43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31">
                  <a:moveTo>
                    <a:pt x="27" y="26"/>
                  </a:moveTo>
                  <a:lnTo>
                    <a:pt x="27" y="26"/>
                  </a:lnTo>
                  <a:lnTo>
                    <a:pt x="35" y="22"/>
                  </a:lnTo>
                  <a:lnTo>
                    <a:pt x="39" y="17"/>
                  </a:lnTo>
                  <a:lnTo>
                    <a:pt x="42" y="9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22" y="0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8" y="9"/>
                  </a:lnTo>
                  <a:lnTo>
                    <a:pt x="3" y="14"/>
                  </a:lnTo>
                  <a:lnTo>
                    <a:pt x="0" y="19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5" y="29"/>
                  </a:lnTo>
                  <a:lnTo>
                    <a:pt x="13" y="31"/>
                  </a:lnTo>
                  <a:lnTo>
                    <a:pt x="20" y="29"/>
                  </a:lnTo>
                  <a:lnTo>
                    <a:pt x="27" y="26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7" name="Freeform 99"/>
            <p:cNvSpPr>
              <a:spLocks/>
            </p:cNvSpPr>
            <p:nvPr/>
          </p:nvSpPr>
          <p:spPr bwMode="auto">
            <a:xfrm>
              <a:off x="4768850" y="1655763"/>
              <a:ext cx="61913" cy="50800"/>
            </a:xfrm>
            <a:custGeom>
              <a:avLst/>
              <a:gdLst>
                <a:gd name="T0" fmla="*/ 24 w 39"/>
                <a:gd name="T1" fmla="*/ 27 h 32"/>
                <a:gd name="T2" fmla="*/ 24 w 39"/>
                <a:gd name="T3" fmla="*/ 27 h 32"/>
                <a:gd name="T4" fmla="*/ 32 w 39"/>
                <a:gd name="T5" fmla="*/ 22 h 32"/>
                <a:gd name="T6" fmla="*/ 37 w 39"/>
                <a:gd name="T7" fmla="*/ 17 h 32"/>
                <a:gd name="T8" fmla="*/ 39 w 39"/>
                <a:gd name="T9" fmla="*/ 10 h 32"/>
                <a:gd name="T10" fmla="*/ 39 w 39"/>
                <a:gd name="T11" fmla="*/ 5 h 32"/>
                <a:gd name="T12" fmla="*/ 39 w 39"/>
                <a:gd name="T13" fmla="*/ 5 h 32"/>
                <a:gd name="T14" fmla="*/ 34 w 39"/>
                <a:gd name="T15" fmla="*/ 2 h 32"/>
                <a:gd name="T16" fmla="*/ 29 w 39"/>
                <a:gd name="T17" fmla="*/ 0 h 32"/>
                <a:gd name="T18" fmla="*/ 19 w 39"/>
                <a:gd name="T19" fmla="*/ 0 h 32"/>
                <a:gd name="T20" fmla="*/ 12 w 39"/>
                <a:gd name="T21" fmla="*/ 5 h 32"/>
                <a:gd name="T22" fmla="*/ 12 w 39"/>
                <a:gd name="T23" fmla="*/ 5 h 32"/>
                <a:gd name="T24" fmla="*/ 5 w 39"/>
                <a:gd name="T25" fmla="*/ 10 h 32"/>
                <a:gd name="T26" fmla="*/ 0 w 39"/>
                <a:gd name="T27" fmla="*/ 14 h 32"/>
                <a:gd name="T28" fmla="*/ 0 w 39"/>
                <a:gd name="T29" fmla="*/ 19 h 32"/>
                <a:gd name="T30" fmla="*/ 0 w 39"/>
                <a:gd name="T31" fmla="*/ 27 h 32"/>
                <a:gd name="T32" fmla="*/ 0 w 39"/>
                <a:gd name="T33" fmla="*/ 27 h 32"/>
                <a:gd name="T34" fmla="*/ 5 w 39"/>
                <a:gd name="T35" fmla="*/ 29 h 32"/>
                <a:gd name="T36" fmla="*/ 10 w 39"/>
                <a:gd name="T37" fmla="*/ 32 h 32"/>
                <a:gd name="T38" fmla="*/ 17 w 39"/>
                <a:gd name="T39" fmla="*/ 29 h 32"/>
                <a:gd name="T40" fmla="*/ 24 w 39"/>
                <a:gd name="T41" fmla="*/ 27 h 32"/>
                <a:gd name="T42" fmla="*/ 24 w 39"/>
                <a:gd name="T43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32">
                  <a:moveTo>
                    <a:pt x="24" y="27"/>
                  </a:moveTo>
                  <a:lnTo>
                    <a:pt x="24" y="27"/>
                  </a:lnTo>
                  <a:lnTo>
                    <a:pt x="32" y="22"/>
                  </a:lnTo>
                  <a:lnTo>
                    <a:pt x="37" y="17"/>
                  </a:lnTo>
                  <a:lnTo>
                    <a:pt x="39" y="10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4" y="2"/>
                  </a:lnTo>
                  <a:lnTo>
                    <a:pt x="29" y="0"/>
                  </a:lnTo>
                  <a:lnTo>
                    <a:pt x="19" y="0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5" y="10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5" y="29"/>
                  </a:lnTo>
                  <a:lnTo>
                    <a:pt x="10" y="32"/>
                  </a:lnTo>
                  <a:lnTo>
                    <a:pt x="17" y="29"/>
                  </a:lnTo>
                  <a:lnTo>
                    <a:pt x="24" y="27"/>
                  </a:lnTo>
                  <a:lnTo>
                    <a:pt x="24" y="27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8" name="Freeform 100"/>
            <p:cNvSpPr>
              <a:spLocks/>
            </p:cNvSpPr>
            <p:nvPr/>
          </p:nvSpPr>
          <p:spPr bwMode="auto">
            <a:xfrm>
              <a:off x="5427663" y="1054100"/>
              <a:ext cx="50800" cy="69850"/>
            </a:xfrm>
            <a:custGeom>
              <a:avLst/>
              <a:gdLst>
                <a:gd name="T0" fmla="*/ 12 w 32"/>
                <a:gd name="T1" fmla="*/ 10 h 44"/>
                <a:gd name="T2" fmla="*/ 12 w 32"/>
                <a:gd name="T3" fmla="*/ 10 h 44"/>
                <a:gd name="T4" fmla="*/ 17 w 32"/>
                <a:gd name="T5" fmla="*/ 5 h 44"/>
                <a:gd name="T6" fmla="*/ 22 w 32"/>
                <a:gd name="T7" fmla="*/ 0 h 44"/>
                <a:gd name="T8" fmla="*/ 22 w 32"/>
                <a:gd name="T9" fmla="*/ 0 h 44"/>
                <a:gd name="T10" fmla="*/ 27 w 32"/>
                <a:gd name="T11" fmla="*/ 22 h 44"/>
                <a:gd name="T12" fmla="*/ 32 w 32"/>
                <a:gd name="T13" fmla="*/ 44 h 44"/>
                <a:gd name="T14" fmla="*/ 32 w 32"/>
                <a:gd name="T15" fmla="*/ 44 h 44"/>
                <a:gd name="T16" fmla="*/ 17 w 32"/>
                <a:gd name="T17" fmla="*/ 27 h 44"/>
                <a:gd name="T18" fmla="*/ 0 w 32"/>
                <a:gd name="T19" fmla="*/ 12 h 44"/>
                <a:gd name="T20" fmla="*/ 0 w 32"/>
                <a:gd name="T21" fmla="*/ 12 h 44"/>
                <a:gd name="T22" fmla="*/ 7 w 32"/>
                <a:gd name="T23" fmla="*/ 12 h 44"/>
                <a:gd name="T24" fmla="*/ 12 w 32"/>
                <a:gd name="T25" fmla="*/ 10 h 44"/>
                <a:gd name="T26" fmla="*/ 12 w 32"/>
                <a:gd name="T27" fmla="*/ 1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44">
                  <a:moveTo>
                    <a:pt x="12" y="10"/>
                  </a:moveTo>
                  <a:lnTo>
                    <a:pt x="12" y="10"/>
                  </a:lnTo>
                  <a:lnTo>
                    <a:pt x="17" y="5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7" y="22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17" y="27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7" y="12"/>
                  </a:lnTo>
                  <a:lnTo>
                    <a:pt x="12" y="1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09" name="Freeform 101"/>
            <p:cNvSpPr>
              <a:spLocks/>
            </p:cNvSpPr>
            <p:nvPr/>
          </p:nvSpPr>
          <p:spPr bwMode="auto">
            <a:xfrm>
              <a:off x="6537325" y="569913"/>
              <a:ext cx="57150" cy="65087"/>
            </a:xfrm>
            <a:custGeom>
              <a:avLst/>
              <a:gdLst>
                <a:gd name="T0" fmla="*/ 24 w 36"/>
                <a:gd name="T1" fmla="*/ 10 h 41"/>
                <a:gd name="T2" fmla="*/ 24 w 36"/>
                <a:gd name="T3" fmla="*/ 10 h 41"/>
                <a:gd name="T4" fmla="*/ 31 w 36"/>
                <a:gd name="T5" fmla="*/ 12 h 41"/>
                <a:gd name="T6" fmla="*/ 36 w 36"/>
                <a:gd name="T7" fmla="*/ 15 h 41"/>
                <a:gd name="T8" fmla="*/ 36 w 36"/>
                <a:gd name="T9" fmla="*/ 15 h 41"/>
                <a:gd name="T10" fmla="*/ 19 w 36"/>
                <a:gd name="T11" fmla="*/ 27 h 41"/>
                <a:gd name="T12" fmla="*/ 0 w 36"/>
                <a:gd name="T13" fmla="*/ 41 h 41"/>
                <a:gd name="T14" fmla="*/ 0 w 36"/>
                <a:gd name="T15" fmla="*/ 41 h 41"/>
                <a:gd name="T16" fmla="*/ 9 w 36"/>
                <a:gd name="T17" fmla="*/ 19 h 41"/>
                <a:gd name="T18" fmla="*/ 17 w 36"/>
                <a:gd name="T19" fmla="*/ 0 h 41"/>
                <a:gd name="T20" fmla="*/ 17 w 36"/>
                <a:gd name="T21" fmla="*/ 0 h 41"/>
                <a:gd name="T22" fmla="*/ 22 w 36"/>
                <a:gd name="T23" fmla="*/ 7 h 41"/>
                <a:gd name="T24" fmla="*/ 24 w 36"/>
                <a:gd name="T25" fmla="*/ 10 h 41"/>
                <a:gd name="T26" fmla="*/ 24 w 36"/>
                <a:gd name="T2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1">
                  <a:moveTo>
                    <a:pt x="24" y="10"/>
                  </a:moveTo>
                  <a:lnTo>
                    <a:pt x="24" y="10"/>
                  </a:lnTo>
                  <a:lnTo>
                    <a:pt x="31" y="12"/>
                  </a:lnTo>
                  <a:lnTo>
                    <a:pt x="36" y="15"/>
                  </a:lnTo>
                  <a:lnTo>
                    <a:pt x="36" y="15"/>
                  </a:lnTo>
                  <a:lnTo>
                    <a:pt x="19" y="2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9" y="19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7"/>
                  </a:lnTo>
                  <a:lnTo>
                    <a:pt x="24" y="10"/>
                  </a:lnTo>
                  <a:lnTo>
                    <a:pt x="24" y="10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0" name="Freeform 102"/>
            <p:cNvSpPr>
              <a:spLocks/>
            </p:cNvSpPr>
            <p:nvPr/>
          </p:nvSpPr>
          <p:spPr bwMode="auto">
            <a:xfrm>
              <a:off x="2317750" y="3117850"/>
              <a:ext cx="58738" cy="68263"/>
            </a:xfrm>
            <a:custGeom>
              <a:avLst/>
              <a:gdLst>
                <a:gd name="T0" fmla="*/ 13 w 37"/>
                <a:gd name="T1" fmla="*/ 12 h 43"/>
                <a:gd name="T2" fmla="*/ 13 w 37"/>
                <a:gd name="T3" fmla="*/ 12 h 43"/>
                <a:gd name="T4" fmla="*/ 20 w 37"/>
                <a:gd name="T5" fmla="*/ 7 h 43"/>
                <a:gd name="T6" fmla="*/ 22 w 37"/>
                <a:gd name="T7" fmla="*/ 0 h 43"/>
                <a:gd name="T8" fmla="*/ 22 w 37"/>
                <a:gd name="T9" fmla="*/ 0 h 43"/>
                <a:gd name="T10" fmla="*/ 27 w 37"/>
                <a:gd name="T11" fmla="*/ 22 h 43"/>
                <a:gd name="T12" fmla="*/ 37 w 37"/>
                <a:gd name="T13" fmla="*/ 43 h 43"/>
                <a:gd name="T14" fmla="*/ 37 w 37"/>
                <a:gd name="T15" fmla="*/ 43 h 43"/>
                <a:gd name="T16" fmla="*/ 20 w 37"/>
                <a:gd name="T17" fmla="*/ 29 h 43"/>
                <a:gd name="T18" fmla="*/ 0 w 37"/>
                <a:gd name="T19" fmla="*/ 17 h 43"/>
                <a:gd name="T20" fmla="*/ 0 w 37"/>
                <a:gd name="T21" fmla="*/ 17 h 43"/>
                <a:gd name="T22" fmla="*/ 10 w 37"/>
                <a:gd name="T23" fmla="*/ 14 h 43"/>
                <a:gd name="T24" fmla="*/ 13 w 37"/>
                <a:gd name="T25" fmla="*/ 12 h 43"/>
                <a:gd name="T26" fmla="*/ 13 w 37"/>
                <a:gd name="T27" fmla="*/ 1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43">
                  <a:moveTo>
                    <a:pt x="13" y="12"/>
                  </a:moveTo>
                  <a:lnTo>
                    <a:pt x="13" y="12"/>
                  </a:lnTo>
                  <a:lnTo>
                    <a:pt x="20" y="7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7" y="22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20" y="29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0" y="14"/>
                  </a:lnTo>
                  <a:lnTo>
                    <a:pt x="13" y="12"/>
                  </a:lnTo>
                  <a:lnTo>
                    <a:pt x="13" y="12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1" name="Freeform 103"/>
            <p:cNvSpPr>
              <a:spLocks/>
            </p:cNvSpPr>
            <p:nvPr/>
          </p:nvSpPr>
          <p:spPr bwMode="auto">
            <a:xfrm>
              <a:off x="2554288" y="3171825"/>
              <a:ext cx="47625" cy="69850"/>
            </a:xfrm>
            <a:custGeom>
              <a:avLst/>
              <a:gdLst>
                <a:gd name="T0" fmla="*/ 15 w 30"/>
                <a:gd name="T1" fmla="*/ 7 h 44"/>
                <a:gd name="T2" fmla="*/ 15 w 30"/>
                <a:gd name="T3" fmla="*/ 7 h 44"/>
                <a:gd name="T4" fmla="*/ 22 w 30"/>
                <a:gd name="T5" fmla="*/ 9 h 44"/>
                <a:gd name="T6" fmla="*/ 30 w 30"/>
                <a:gd name="T7" fmla="*/ 7 h 44"/>
                <a:gd name="T8" fmla="*/ 30 w 30"/>
                <a:gd name="T9" fmla="*/ 7 h 44"/>
                <a:gd name="T10" fmla="*/ 13 w 30"/>
                <a:gd name="T11" fmla="*/ 24 h 44"/>
                <a:gd name="T12" fmla="*/ 0 w 30"/>
                <a:gd name="T13" fmla="*/ 44 h 44"/>
                <a:gd name="T14" fmla="*/ 0 w 30"/>
                <a:gd name="T15" fmla="*/ 44 h 44"/>
                <a:gd name="T16" fmla="*/ 3 w 30"/>
                <a:gd name="T17" fmla="*/ 22 h 44"/>
                <a:gd name="T18" fmla="*/ 5 w 30"/>
                <a:gd name="T19" fmla="*/ 0 h 44"/>
                <a:gd name="T20" fmla="*/ 5 w 30"/>
                <a:gd name="T21" fmla="*/ 0 h 44"/>
                <a:gd name="T22" fmla="*/ 10 w 30"/>
                <a:gd name="T23" fmla="*/ 5 h 44"/>
                <a:gd name="T24" fmla="*/ 15 w 30"/>
                <a:gd name="T25" fmla="*/ 7 h 44"/>
                <a:gd name="T26" fmla="*/ 15 w 30"/>
                <a:gd name="T27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44">
                  <a:moveTo>
                    <a:pt x="15" y="7"/>
                  </a:moveTo>
                  <a:lnTo>
                    <a:pt x="15" y="7"/>
                  </a:lnTo>
                  <a:lnTo>
                    <a:pt x="22" y="9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13" y="2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22"/>
                  </a:lnTo>
                  <a:lnTo>
                    <a:pt x="5" y="0"/>
                  </a:lnTo>
                  <a:lnTo>
                    <a:pt x="5" y="0"/>
                  </a:lnTo>
                  <a:lnTo>
                    <a:pt x="10" y="5"/>
                  </a:lnTo>
                  <a:lnTo>
                    <a:pt x="15" y="7"/>
                  </a:lnTo>
                  <a:lnTo>
                    <a:pt x="15" y="7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2" name="Freeform 104"/>
            <p:cNvSpPr>
              <a:spLocks/>
            </p:cNvSpPr>
            <p:nvPr/>
          </p:nvSpPr>
          <p:spPr bwMode="auto">
            <a:xfrm>
              <a:off x="2497138" y="3357563"/>
              <a:ext cx="38100" cy="73025"/>
            </a:xfrm>
            <a:custGeom>
              <a:avLst/>
              <a:gdLst>
                <a:gd name="T0" fmla="*/ 12 w 24"/>
                <a:gd name="T1" fmla="*/ 39 h 46"/>
                <a:gd name="T2" fmla="*/ 12 w 24"/>
                <a:gd name="T3" fmla="*/ 39 h 46"/>
                <a:gd name="T4" fmla="*/ 5 w 24"/>
                <a:gd name="T5" fmla="*/ 39 h 46"/>
                <a:gd name="T6" fmla="*/ 0 w 24"/>
                <a:gd name="T7" fmla="*/ 41 h 46"/>
                <a:gd name="T8" fmla="*/ 0 w 24"/>
                <a:gd name="T9" fmla="*/ 41 h 46"/>
                <a:gd name="T10" fmla="*/ 10 w 24"/>
                <a:gd name="T11" fmla="*/ 22 h 46"/>
                <a:gd name="T12" fmla="*/ 19 w 24"/>
                <a:gd name="T13" fmla="*/ 0 h 46"/>
                <a:gd name="T14" fmla="*/ 19 w 24"/>
                <a:gd name="T15" fmla="*/ 0 h 46"/>
                <a:gd name="T16" fmla="*/ 22 w 24"/>
                <a:gd name="T17" fmla="*/ 24 h 46"/>
                <a:gd name="T18" fmla="*/ 24 w 24"/>
                <a:gd name="T19" fmla="*/ 46 h 46"/>
                <a:gd name="T20" fmla="*/ 24 w 24"/>
                <a:gd name="T21" fmla="*/ 46 h 46"/>
                <a:gd name="T22" fmla="*/ 17 w 24"/>
                <a:gd name="T23" fmla="*/ 41 h 46"/>
                <a:gd name="T24" fmla="*/ 12 w 24"/>
                <a:gd name="T25" fmla="*/ 39 h 46"/>
                <a:gd name="T26" fmla="*/ 12 w 24"/>
                <a:gd name="T27" fmla="*/ 3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" h="46">
                  <a:moveTo>
                    <a:pt x="12" y="39"/>
                  </a:moveTo>
                  <a:lnTo>
                    <a:pt x="12" y="39"/>
                  </a:lnTo>
                  <a:lnTo>
                    <a:pt x="5" y="39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0" y="22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24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17" y="41"/>
                  </a:lnTo>
                  <a:lnTo>
                    <a:pt x="12" y="39"/>
                  </a:lnTo>
                  <a:lnTo>
                    <a:pt x="12" y="39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3" name="Freeform 105"/>
            <p:cNvSpPr>
              <a:spLocks/>
            </p:cNvSpPr>
            <p:nvPr/>
          </p:nvSpPr>
          <p:spPr bwMode="auto">
            <a:xfrm>
              <a:off x="3919538" y="3241675"/>
              <a:ext cx="39687" cy="69850"/>
            </a:xfrm>
            <a:custGeom>
              <a:avLst/>
              <a:gdLst>
                <a:gd name="T0" fmla="*/ 12 w 25"/>
                <a:gd name="T1" fmla="*/ 7 h 44"/>
                <a:gd name="T2" fmla="*/ 12 w 25"/>
                <a:gd name="T3" fmla="*/ 7 h 44"/>
                <a:gd name="T4" fmla="*/ 20 w 25"/>
                <a:gd name="T5" fmla="*/ 5 h 44"/>
                <a:gd name="T6" fmla="*/ 25 w 25"/>
                <a:gd name="T7" fmla="*/ 0 h 44"/>
                <a:gd name="T8" fmla="*/ 25 w 25"/>
                <a:gd name="T9" fmla="*/ 0 h 44"/>
                <a:gd name="T10" fmla="*/ 22 w 25"/>
                <a:gd name="T11" fmla="*/ 22 h 44"/>
                <a:gd name="T12" fmla="*/ 25 w 25"/>
                <a:gd name="T13" fmla="*/ 44 h 44"/>
                <a:gd name="T14" fmla="*/ 25 w 25"/>
                <a:gd name="T15" fmla="*/ 44 h 44"/>
                <a:gd name="T16" fmla="*/ 12 w 25"/>
                <a:gd name="T17" fmla="*/ 24 h 44"/>
                <a:gd name="T18" fmla="*/ 0 w 25"/>
                <a:gd name="T19" fmla="*/ 7 h 44"/>
                <a:gd name="T20" fmla="*/ 0 w 25"/>
                <a:gd name="T21" fmla="*/ 7 h 44"/>
                <a:gd name="T22" fmla="*/ 7 w 25"/>
                <a:gd name="T23" fmla="*/ 7 h 44"/>
                <a:gd name="T24" fmla="*/ 12 w 25"/>
                <a:gd name="T25" fmla="*/ 7 h 44"/>
                <a:gd name="T26" fmla="*/ 12 w 25"/>
                <a:gd name="T27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44">
                  <a:moveTo>
                    <a:pt x="12" y="7"/>
                  </a:moveTo>
                  <a:lnTo>
                    <a:pt x="12" y="7"/>
                  </a:lnTo>
                  <a:lnTo>
                    <a:pt x="20" y="5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2" y="22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12" y="24"/>
                  </a:lnTo>
                  <a:lnTo>
                    <a:pt x="0" y="7"/>
                  </a:lnTo>
                  <a:lnTo>
                    <a:pt x="0" y="7"/>
                  </a:lnTo>
                  <a:lnTo>
                    <a:pt x="7" y="7"/>
                  </a:lnTo>
                  <a:lnTo>
                    <a:pt x="12" y="7"/>
                  </a:lnTo>
                  <a:lnTo>
                    <a:pt x="12" y="7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4" name="Freeform 106"/>
            <p:cNvSpPr>
              <a:spLocks/>
            </p:cNvSpPr>
            <p:nvPr/>
          </p:nvSpPr>
          <p:spPr bwMode="auto">
            <a:xfrm>
              <a:off x="5626100" y="2884488"/>
              <a:ext cx="69850" cy="38100"/>
            </a:xfrm>
            <a:custGeom>
              <a:avLst/>
              <a:gdLst>
                <a:gd name="T0" fmla="*/ 7 w 44"/>
                <a:gd name="T1" fmla="*/ 12 h 24"/>
                <a:gd name="T2" fmla="*/ 7 w 44"/>
                <a:gd name="T3" fmla="*/ 12 h 24"/>
                <a:gd name="T4" fmla="*/ 7 w 44"/>
                <a:gd name="T5" fmla="*/ 5 h 24"/>
                <a:gd name="T6" fmla="*/ 7 w 44"/>
                <a:gd name="T7" fmla="*/ 0 h 24"/>
                <a:gd name="T8" fmla="*/ 7 w 44"/>
                <a:gd name="T9" fmla="*/ 0 h 24"/>
                <a:gd name="T10" fmla="*/ 24 w 44"/>
                <a:gd name="T11" fmla="*/ 12 h 24"/>
                <a:gd name="T12" fmla="*/ 44 w 44"/>
                <a:gd name="T13" fmla="*/ 22 h 24"/>
                <a:gd name="T14" fmla="*/ 44 w 44"/>
                <a:gd name="T15" fmla="*/ 22 h 24"/>
                <a:gd name="T16" fmla="*/ 22 w 44"/>
                <a:gd name="T17" fmla="*/ 22 h 24"/>
                <a:gd name="T18" fmla="*/ 0 w 44"/>
                <a:gd name="T19" fmla="*/ 24 h 24"/>
                <a:gd name="T20" fmla="*/ 0 w 44"/>
                <a:gd name="T21" fmla="*/ 24 h 24"/>
                <a:gd name="T22" fmla="*/ 5 w 44"/>
                <a:gd name="T23" fmla="*/ 17 h 24"/>
                <a:gd name="T24" fmla="*/ 7 w 44"/>
                <a:gd name="T25" fmla="*/ 12 h 24"/>
                <a:gd name="T26" fmla="*/ 7 w 44"/>
                <a:gd name="T27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24">
                  <a:moveTo>
                    <a:pt x="7" y="12"/>
                  </a:moveTo>
                  <a:lnTo>
                    <a:pt x="7" y="12"/>
                  </a:lnTo>
                  <a:lnTo>
                    <a:pt x="7" y="5"/>
                  </a:lnTo>
                  <a:lnTo>
                    <a:pt x="7" y="0"/>
                  </a:lnTo>
                  <a:lnTo>
                    <a:pt x="7" y="0"/>
                  </a:lnTo>
                  <a:lnTo>
                    <a:pt x="24" y="12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22" y="22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7" y="12"/>
                  </a:lnTo>
                  <a:lnTo>
                    <a:pt x="7" y="12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5" name="Freeform 107"/>
            <p:cNvSpPr>
              <a:spLocks/>
            </p:cNvSpPr>
            <p:nvPr/>
          </p:nvSpPr>
          <p:spPr bwMode="auto">
            <a:xfrm>
              <a:off x="5730875" y="3500438"/>
              <a:ext cx="69850" cy="42862"/>
            </a:xfrm>
            <a:custGeom>
              <a:avLst/>
              <a:gdLst>
                <a:gd name="T0" fmla="*/ 4 w 44"/>
                <a:gd name="T1" fmla="*/ 13 h 27"/>
                <a:gd name="T2" fmla="*/ 4 w 44"/>
                <a:gd name="T3" fmla="*/ 13 h 27"/>
                <a:gd name="T4" fmla="*/ 2 w 44"/>
                <a:gd name="T5" fmla="*/ 5 h 27"/>
                <a:gd name="T6" fmla="*/ 0 w 44"/>
                <a:gd name="T7" fmla="*/ 0 h 27"/>
                <a:gd name="T8" fmla="*/ 0 w 44"/>
                <a:gd name="T9" fmla="*/ 0 h 27"/>
                <a:gd name="T10" fmla="*/ 22 w 44"/>
                <a:gd name="T11" fmla="*/ 5 h 27"/>
                <a:gd name="T12" fmla="*/ 44 w 44"/>
                <a:gd name="T13" fmla="*/ 5 h 27"/>
                <a:gd name="T14" fmla="*/ 44 w 44"/>
                <a:gd name="T15" fmla="*/ 5 h 27"/>
                <a:gd name="T16" fmla="*/ 22 w 44"/>
                <a:gd name="T17" fmla="*/ 15 h 27"/>
                <a:gd name="T18" fmla="*/ 4 w 44"/>
                <a:gd name="T19" fmla="*/ 27 h 27"/>
                <a:gd name="T20" fmla="*/ 4 w 44"/>
                <a:gd name="T21" fmla="*/ 27 h 27"/>
                <a:gd name="T22" fmla="*/ 4 w 44"/>
                <a:gd name="T23" fmla="*/ 17 h 27"/>
                <a:gd name="T24" fmla="*/ 4 w 44"/>
                <a:gd name="T25" fmla="*/ 13 h 27"/>
                <a:gd name="T26" fmla="*/ 4 w 44"/>
                <a:gd name="T27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27">
                  <a:moveTo>
                    <a:pt x="4" y="13"/>
                  </a:moveTo>
                  <a:lnTo>
                    <a:pt x="4" y="13"/>
                  </a:lnTo>
                  <a:lnTo>
                    <a:pt x="2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2" y="5"/>
                  </a:lnTo>
                  <a:lnTo>
                    <a:pt x="44" y="5"/>
                  </a:lnTo>
                  <a:lnTo>
                    <a:pt x="44" y="5"/>
                  </a:lnTo>
                  <a:lnTo>
                    <a:pt x="22" y="15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17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6" name="Freeform 108"/>
            <p:cNvSpPr>
              <a:spLocks/>
            </p:cNvSpPr>
            <p:nvPr/>
          </p:nvSpPr>
          <p:spPr bwMode="auto">
            <a:xfrm>
              <a:off x="2279650" y="906463"/>
              <a:ext cx="1373188" cy="795337"/>
            </a:xfrm>
            <a:custGeom>
              <a:avLst/>
              <a:gdLst>
                <a:gd name="T0" fmla="*/ 813 w 865"/>
                <a:gd name="T1" fmla="*/ 384 h 501"/>
                <a:gd name="T2" fmla="*/ 108 w 865"/>
                <a:gd name="T3" fmla="*/ 0 h 501"/>
                <a:gd name="T4" fmla="*/ 0 w 865"/>
                <a:gd name="T5" fmla="*/ 57 h 501"/>
                <a:gd name="T6" fmla="*/ 0 w 865"/>
                <a:gd name="T7" fmla="*/ 91 h 501"/>
                <a:gd name="T8" fmla="*/ 706 w 865"/>
                <a:gd name="T9" fmla="*/ 474 h 501"/>
                <a:gd name="T10" fmla="*/ 865 w 865"/>
                <a:gd name="T11" fmla="*/ 501 h 501"/>
                <a:gd name="T12" fmla="*/ 865 w 865"/>
                <a:gd name="T13" fmla="*/ 467 h 501"/>
                <a:gd name="T14" fmla="*/ 813 w 865"/>
                <a:gd name="T15" fmla="*/ 384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5" h="501">
                  <a:moveTo>
                    <a:pt x="813" y="384"/>
                  </a:moveTo>
                  <a:lnTo>
                    <a:pt x="108" y="0"/>
                  </a:lnTo>
                  <a:lnTo>
                    <a:pt x="0" y="57"/>
                  </a:lnTo>
                  <a:lnTo>
                    <a:pt x="0" y="91"/>
                  </a:lnTo>
                  <a:lnTo>
                    <a:pt x="706" y="474"/>
                  </a:lnTo>
                  <a:lnTo>
                    <a:pt x="865" y="501"/>
                  </a:lnTo>
                  <a:lnTo>
                    <a:pt x="865" y="467"/>
                  </a:lnTo>
                  <a:lnTo>
                    <a:pt x="813" y="384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7" name="Freeform 109"/>
            <p:cNvSpPr>
              <a:spLocks/>
            </p:cNvSpPr>
            <p:nvPr/>
          </p:nvSpPr>
          <p:spPr bwMode="auto">
            <a:xfrm>
              <a:off x="2279650" y="996950"/>
              <a:ext cx="1373188" cy="650875"/>
            </a:xfrm>
            <a:custGeom>
              <a:avLst/>
              <a:gdLst>
                <a:gd name="T0" fmla="*/ 865 w 865"/>
                <a:gd name="T1" fmla="*/ 410 h 410"/>
                <a:gd name="T2" fmla="*/ 706 w 865"/>
                <a:gd name="T3" fmla="*/ 383 h 410"/>
                <a:gd name="T4" fmla="*/ 0 w 865"/>
                <a:gd name="T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5" h="410">
                  <a:moveTo>
                    <a:pt x="865" y="410"/>
                  </a:moveTo>
                  <a:lnTo>
                    <a:pt x="706" y="383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8" name="Freeform 110"/>
            <p:cNvSpPr>
              <a:spLocks/>
            </p:cNvSpPr>
            <p:nvPr/>
          </p:nvSpPr>
          <p:spPr bwMode="auto">
            <a:xfrm>
              <a:off x="3516313" y="1577975"/>
              <a:ext cx="93662" cy="100013"/>
            </a:xfrm>
            <a:custGeom>
              <a:avLst/>
              <a:gdLst>
                <a:gd name="T0" fmla="*/ 59 w 59"/>
                <a:gd name="T1" fmla="*/ 0 h 63"/>
                <a:gd name="T2" fmla="*/ 0 w 59"/>
                <a:gd name="T3" fmla="*/ 29 h 63"/>
                <a:gd name="T4" fmla="*/ 0 w 59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63">
                  <a:moveTo>
                    <a:pt x="59" y="0"/>
                  </a:moveTo>
                  <a:lnTo>
                    <a:pt x="0" y="29"/>
                  </a:lnTo>
                  <a:lnTo>
                    <a:pt x="0" y="63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19" name="Line 111"/>
            <p:cNvSpPr>
              <a:spLocks noChangeShapeType="1"/>
            </p:cNvSpPr>
            <p:nvPr/>
          </p:nvSpPr>
          <p:spPr bwMode="auto">
            <a:xfrm>
              <a:off x="3400425" y="1604963"/>
              <a:ext cx="1588" cy="539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20" name="Freeform 112"/>
            <p:cNvSpPr>
              <a:spLocks/>
            </p:cNvSpPr>
            <p:nvPr/>
          </p:nvSpPr>
          <p:spPr bwMode="auto">
            <a:xfrm>
              <a:off x="2597150" y="704850"/>
              <a:ext cx="1373188" cy="795338"/>
            </a:xfrm>
            <a:custGeom>
              <a:avLst/>
              <a:gdLst>
                <a:gd name="T0" fmla="*/ 814 w 865"/>
                <a:gd name="T1" fmla="*/ 384 h 501"/>
                <a:gd name="T2" fmla="*/ 108 w 865"/>
                <a:gd name="T3" fmla="*/ 0 h 501"/>
                <a:gd name="T4" fmla="*/ 0 w 865"/>
                <a:gd name="T5" fmla="*/ 57 h 501"/>
                <a:gd name="T6" fmla="*/ 0 w 865"/>
                <a:gd name="T7" fmla="*/ 91 h 501"/>
                <a:gd name="T8" fmla="*/ 706 w 865"/>
                <a:gd name="T9" fmla="*/ 474 h 501"/>
                <a:gd name="T10" fmla="*/ 865 w 865"/>
                <a:gd name="T11" fmla="*/ 501 h 501"/>
                <a:gd name="T12" fmla="*/ 865 w 865"/>
                <a:gd name="T13" fmla="*/ 467 h 501"/>
                <a:gd name="T14" fmla="*/ 814 w 865"/>
                <a:gd name="T15" fmla="*/ 384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5" h="501">
                  <a:moveTo>
                    <a:pt x="814" y="384"/>
                  </a:moveTo>
                  <a:lnTo>
                    <a:pt x="108" y="0"/>
                  </a:lnTo>
                  <a:lnTo>
                    <a:pt x="0" y="57"/>
                  </a:lnTo>
                  <a:lnTo>
                    <a:pt x="0" y="91"/>
                  </a:lnTo>
                  <a:lnTo>
                    <a:pt x="706" y="474"/>
                  </a:lnTo>
                  <a:lnTo>
                    <a:pt x="865" y="501"/>
                  </a:lnTo>
                  <a:lnTo>
                    <a:pt x="865" y="467"/>
                  </a:lnTo>
                  <a:lnTo>
                    <a:pt x="814" y="384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21" name="Freeform 113"/>
            <p:cNvSpPr>
              <a:spLocks/>
            </p:cNvSpPr>
            <p:nvPr/>
          </p:nvSpPr>
          <p:spPr bwMode="auto">
            <a:xfrm>
              <a:off x="2597150" y="795338"/>
              <a:ext cx="1373188" cy="650875"/>
            </a:xfrm>
            <a:custGeom>
              <a:avLst/>
              <a:gdLst>
                <a:gd name="T0" fmla="*/ 865 w 865"/>
                <a:gd name="T1" fmla="*/ 410 h 410"/>
                <a:gd name="T2" fmla="*/ 706 w 865"/>
                <a:gd name="T3" fmla="*/ 383 h 410"/>
                <a:gd name="T4" fmla="*/ 0 w 865"/>
                <a:gd name="T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5" h="410">
                  <a:moveTo>
                    <a:pt x="865" y="410"/>
                  </a:moveTo>
                  <a:lnTo>
                    <a:pt x="706" y="383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22" name="Freeform 114"/>
            <p:cNvSpPr>
              <a:spLocks/>
            </p:cNvSpPr>
            <p:nvPr/>
          </p:nvSpPr>
          <p:spPr bwMode="auto">
            <a:xfrm>
              <a:off x="3833813" y="1376363"/>
              <a:ext cx="93662" cy="100012"/>
            </a:xfrm>
            <a:custGeom>
              <a:avLst/>
              <a:gdLst>
                <a:gd name="T0" fmla="*/ 59 w 59"/>
                <a:gd name="T1" fmla="*/ 0 h 63"/>
                <a:gd name="T2" fmla="*/ 0 w 59"/>
                <a:gd name="T3" fmla="*/ 29 h 63"/>
                <a:gd name="T4" fmla="*/ 0 w 59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63">
                  <a:moveTo>
                    <a:pt x="59" y="0"/>
                  </a:moveTo>
                  <a:lnTo>
                    <a:pt x="0" y="29"/>
                  </a:lnTo>
                  <a:lnTo>
                    <a:pt x="0" y="63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23" name="Line 115"/>
            <p:cNvSpPr>
              <a:spLocks noChangeShapeType="1"/>
            </p:cNvSpPr>
            <p:nvPr/>
          </p:nvSpPr>
          <p:spPr bwMode="auto">
            <a:xfrm>
              <a:off x="3717925" y="1403350"/>
              <a:ext cx="1588" cy="539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24" name="Freeform 116"/>
            <p:cNvSpPr>
              <a:spLocks/>
            </p:cNvSpPr>
            <p:nvPr/>
          </p:nvSpPr>
          <p:spPr bwMode="auto">
            <a:xfrm>
              <a:off x="3702050" y="1271588"/>
              <a:ext cx="42863" cy="69850"/>
            </a:xfrm>
            <a:custGeom>
              <a:avLst/>
              <a:gdLst>
                <a:gd name="T0" fmla="*/ 13 w 27"/>
                <a:gd name="T1" fmla="*/ 5 h 44"/>
                <a:gd name="T2" fmla="*/ 13 w 27"/>
                <a:gd name="T3" fmla="*/ 5 h 44"/>
                <a:gd name="T4" fmla="*/ 20 w 27"/>
                <a:gd name="T5" fmla="*/ 2 h 44"/>
                <a:gd name="T6" fmla="*/ 27 w 27"/>
                <a:gd name="T7" fmla="*/ 0 h 44"/>
                <a:gd name="T8" fmla="*/ 27 w 27"/>
                <a:gd name="T9" fmla="*/ 0 h 44"/>
                <a:gd name="T10" fmla="*/ 20 w 27"/>
                <a:gd name="T11" fmla="*/ 22 h 44"/>
                <a:gd name="T12" fmla="*/ 13 w 27"/>
                <a:gd name="T13" fmla="*/ 44 h 44"/>
                <a:gd name="T14" fmla="*/ 13 w 27"/>
                <a:gd name="T15" fmla="*/ 44 h 44"/>
                <a:gd name="T16" fmla="*/ 8 w 27"/>
                <a:gd name="T17" fmla="*/ 22 h 44"/>
                <a:gd name="T18" fmla="*/ 0 w 27"/>
                <a:gd name="T19" fmla="*/ 0 h 44"/>
                <a:gd name="T20" fmla="*/ 0 w 27"/>
                <a:gd name="T21" fmla="*/ 0 h 44"/>
                <a:gd name="T22" fmla="*/ 8 w 27"/>
                <a:gd name="T23" fmla="*/ 2 h 44"/>
                <a:gd name="T24" fmla="*/ 13 w 27"/>
                <a:gd name="T25" fmla="*/ 5 h 44"/>
                <a:gd name="T26" fmla="*/ 13 w 27"/>
                <a:gd name="T27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44">
                  <a:moveTo>
                    <a:pt x="13" y="5"/>
                  </a:moveTo>
                  <a:lnTo>
                    <a:pt x="13" y="5"/>
                  </a:lnTo>
                  <a:lnTo>
                    <a:pt x="20" y="2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0" y="22"/>
                  </a:lnTo>
                  <a:lnTo>
                    <a:pt x="13" y="44"/>
                  </a:lnTo>
                  <a:lnTo>
                    <a:pt x="13" y="44"/>
                  </a:lnTo>
                  <a:lnTo>
                    <a:pt x="8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2"/>
                  </a:lnTo>
                  <a:lnTo>
                    <a:pt x="13" y="5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25" name="Freeform 117"/>
            <p:cNvSpPr>
              <a:spLocks/>
            </p:cNvSpPr>
            <p:nvPr/>
          </p:nvSpPr>
          <p:spPr bwMode="auto">
            <a:xfrm>
              <a:off x="3349625" y="844550"/>
              <a:ext cx="373063" cy="601663"/>
            </a:xfrm>
            <a:custGeom>
              <a:avLst/>
              <a:gdLst>
                <a:gd name="T0" fmla="*/ 0 w 235"/>
                <a:gd name="T1" fmla="*/ 379 h 379"/>
                <a:gd name="T2" fmla="*/ 235 w 235"/>
                <a:gd name="T3" fmla="*/ 0 h 379"/>
                <a:gd name="T4" fmla="*/ 235 w 235"/>
                <a:gd name="T5" fmla="*/ 276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5" h="379">
                  <a:moveTo>
                    <a:pt x="0" y="379"/>
                  </a:moveTo>
                  <a:lnTo>
                    <a:pt x="235" y="0"/>
                  </a:lnTo>
                  <a:lnTo>
                    <a:pt x="235" y="276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6726" name="Freeform 118"/>
            <p:cNvSpPr>
              <a:spLocks/>
            </p:cNvSpPr>
            <p:nvPr/>
          </p:nvSpPr>
          <p:spPr bwMode="auto">
            <a:xfrm>
              <a:off x="3319463" y="1427163"/>
              <a:ext cx="53975" cy="65087"/>
            </a:xfrm>
            <a:custGeom>
              <a:avLst/>
              <a:gdLst>
                <a:gd name="T0" fmla="*/ 22 w 34"/>
                <a:gd name="T1" fmla="*/ 9 h 41"/>
                <a:gd name="T2" fmla="*/ 22 w 34"/>
                <a:gd name="T3" fmla="*/ 9 h 41"/>
                <a:gd name="T4" fmla="*/ 26 w 34"/>
                <a:gd name="T5" fmla="*/ 12 h 41"/>
                <a:gd name="T6" fmla="*/ 34 w 34"/>
                <a:gd name="T7" fmla="*/ 12 h 41"/>
                <a:gd name="T8" fmla="*/ 34 w 34"/>
                <a:gd name="T9" fmla="*/ 12 h 41"/>
                <a:gd name="T10" fmla="*/ 17 w 34"/>
                <a:gd name="T11" fmla="*/ 27 h 41"/>
                <a:gd name="T12" fmla="*/ 0 w 34"/>
                <a:gd name="T13" fmla="*/ 41 h 41"/>
                <a:gd name="T14" fmla="*/ 0 w 34"/>
                <a:gd name="T15" fmla="*/ 41 h 41"/>
                <a:gd name="T16" fmla="*/ 7 w 34"/>
                <a:gd name="T17" fmla="*/ 22 h 41"/>
                <a:gd name="T18" fmla="*/ 12 w 34"/>
                <a:gd name="T19" fmla="*/ 0 h 41"/>
                <a:gd name="T20" fmla="*/ 12 w 34"/>
                <a:gd name="T21" fmla="*/ 0 h 41"/>
                <a:gd name="T22" fmla="*/ 17 w 34"/>
                <a:gd name="T23" fmla="*/ 7 h 41"/>
                <a:gd name="T24" fmla="*/ 22 w 34"/>
                <a:gd name="T25" fmla="*/ 9 h 41"/>
                <a:gd name="T26" fmla="*/ 22 w 34"/>
                <a:gd name="T27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41">
                  <a:moveTo>
                    <a:pt x="22" y="9"/>
                  </a:moveTo>
                  <a:lnTo>
                    <a:pt x="22" y="9"/>
                  </a:lnTo>
                  <a:lnTo>
                    <a:pt x="26" y="1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17" y="2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7" y="2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7" y="7"/>
                  </a:lnTo>
                  <a:lnTo>
                    <a:pt x="22" y="9"/>
                  </a:lnTo>
                  <a:lnTo>
                    <a:pt x="22" y="9"/>
                  </a:lnTo>
                  <a:close/>
                </a:path>
              </a:pathLst>
            </a:custGeom>
            <a:solidFill>
              <a:srgbClr val="00000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51520" y="4365104"/>
            <a:ext cx="8568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5.20 Different types of microelectrodes fabricated using microelectronic technology</a:t>
            </a:r>
            <a:r>
              <a:rPr lang="en-US" dirty="0">
                <a:ea typeface="MS Mincho" pitchFamily="49" charset="-128"/>
              </a:rPr>
              <a:t> (a) Beam-lead multiple electrode. (Based on Figure 7 in K. D. Wise, J.B. Angell, and A. Starr, "An Integrated Circuit Approach to Extracellular Microelectrodes." Reprinted with permission from </a:t>
            </a:r>
            <a:r>
              <a:rPr lang="en-US" i="1" dirty="0">
                <a:ea typeface="MS Mincho" pitchFamily="49" charset="-128"/>
              </a:rPr>
              <a:t>IEEE Trans. Biomed. Eng</a:t>
            </a:r>
            <a:r>
              <a:rPr lang="en-US" dirty="0">
                <a:ea typeface="MS Mincho" pitchFamily="49" charset="-128"/>
              </a:rPr>
              <a:t>., 1970, BME-17, pp. 238-246. Copyright (C) 1970 by the institute of Electrical and Electronics Engineers.) (b) </a:t>
            </a:r>
            <a:r>
              <a:rPr lang="en-US" dirty="0" err="1">
                <a:ea typeface="MS Mincho" pitchFamily="49" charset="-128"/>
              </a:rPr>
              <a:t>Multielectrode</a:t>
            </a:r>
            <a:r>
              <a:rPr lang="en-US" dirty="0">
                <a:ea typeface="MS Mincho" pitchFamily="49" charset="-128"/>
              </a:rPr>
              <a:t> silicon probe after Drake </a:t>
            </a:r>
            <a:r>
              <a:rPr lang="en-US" i="1" dirty="0">
                <a:ea typeface="MS Mincho" pitchFamily="49" charset="-128"/>
              </a:rPr>
              <a:t>et al</a:t>
            </a:r>
            <a:r>
              <a:rPr lang="en-US" dirty="0">
                <a:ea typeface="MS Mincho" pitchFamily="49" charset="-128"/>
              </a:rPr>
              <a:t>. (c) Multiple-chamber electrode after </a:t>
            </a:r>
            <a:r>
              <a:rPr lang="en-US" dirty="0" err="1">
                <a:ea typeface="MS Mincho" pitchFamily="49" charset="-128"/>
              </a:rPr>
              <a:t>Prohaska</a:t>
            </a:r>
            <a:r>
              <a:rPr lang="en-US" dirty="0">
                <a:ea typeface="MS Mincho" pitchFamily="49" charset="-128"/>
              </a:rPr>
              <a:t> </a:t>
            </a:r>
            <a:r>
              <a:rPr lang="en-US" i="1" dirty="0">
                <a:ea typeface="MS Mincho" pitchFamily="49" charset="-128"/>
              </a:rPr>
              <a:t>et al</a:t>
            </a:r>
            <a:r>
              <a:rPr lang="en-US" dirty="0">
                <a:ea typeface="MS Mincho" pitchFamily="49" charset="-128"/>
              </a:rPr>
              <a:t>. (d) Peripheral-nerve electrode based on the design of </a:t>
            </a:r>
            <a:r>
              <a:rPr lang="en-US" dirty="0" err="1">
                <a:ea typeface="MS Mincho" pitchFamily="49" charset="-128"/>
              </a:rPr>
              <a:t>Edell</a:t>
            </a:r>
            <a:r>
              <a:rPr lang="en-US" dirty="0">
                <a:ea typeface="MS Mincho" pitchFamily="49" charset="-128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06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379913" y="25400"/>
            <a:ext cx="4267200" cy="1239838"/>
          </a:xfrm>
        </p:spPr>
        <p:txBody>
          <a:bodyPr>
            <a:normAutofit/>
          </a:bodyPr>
          <a:lstStyle/>
          <a:p>
            <a:r>
              <a:rPr lang="tr-TR" dirty="0" smtClean="0">
                <a:cs typeface="Courier New" pitchFamily="49" charset="0"/>
              </a:rPr>
              <a:t>Eşdeğer devre</a:t>
            </a:r>
            <a:endParaRPr lang="en-US" dirty="0">
              <a:cs typeface="Courier New" pitchFamily="49" charset="0"/>
            </a:endParaRPr>
          </a:p>
        </p:txBody>
      </p:sp>
      <p:sp>
        <p:nvSpPr>
          <p:cNvPr id="197637" name="Freeform 5"/>
          <p:cNvSpPr>
            <a:spLocks/>
          </p:cNvSpPr>
          <p:nvPr/>
        </p:nvSpPr>
        <p:spPr bwMode="auto">
          <a:xfrm>
            <a:off x="2708275" y="1251050"/>
            <a:ext cx="1350963" cy="215900"/>
          </a:xfrm>
          <a:custGeom>
            <a:avLst/>
            <a:gdLst>
              <a:gd name="T0" fmla="*/ 0 w 851"/>
              <a:gd name="T1" fmla="*/ 136 h 136"/>
              <a:gd name="T2" fmla="*/ 86 w 851"/>
              <a:gd name="T3" fmla="*/ 0 h 136"/>
              <a:gd name="T4" fmla="*/ 851 w 851"/>
              <a:gd name="T5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51" h="136">
                <a:moveTo>
                  <a:pt x="0" y="136"/>
                </a:moveTo>
                <a:lnTo>
                  <a:pt x="86" y="0"/>
                </a:lnTo>
                <a:lnTo>
                  <a:pt x="851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38" name="Freeform 6"/>
          <p:cNvSpPr>
            <a:spLocks/>
          </p:cNvSpPr>
          <p:nvPr/>
        </p:nvSpPr>
        <p:spPr bwMode="auto">
          <a:xfrm>
            <a:off x="990600" y="1751112"/>
            <a:ext cx="3186113" cy="1352550"/>
          </a:xfrm>
          <a:custGeom>
            <a:avLst/>
            <a:gdLst>
              <a:gd name="T0" fmla="*/ 0 w 2007"/>
              <a:gd name="T1" fmla="*/ 9 h 852"/>
              <a:gd name="T2" fmla="*/ 49 w 2007"/>
              <a:gd name="T3" fmla="*/ 2 h 852"/>
              <a:gd name="T4" fmla="*/ 88 w 2007"/>
              <a:gd name="T5" fmla="*/ 15 h 852"/>
              <a:gd name="T6" fmla="*/ 138 w 2007"/>
              <a:gd name="T7" fmla="*/ 9 h 852"/>
              <a:gd name="T8" fmla="*/ 174 w 2007"/>
              <a:gd name="T9" fmla="*/ 0 h 852"/>
              <a:gd name="T10" fmla="*/ 208 w 2007"/>
              <a:gd name="T11" fmla="*/ 9 h 852"/>
              <a:gd name="T12" fmla="*/ 257 w 2007"/>
              <a:gd name="T13" fmla="*/ 15 h 852"/>
              <a:gd name="T14" fmla="*/ 296 w 2007"/>
              <a:gd name="T15" fmla="*/ 2 h 852"/>
              <a:gd name="T16" fmla="*/ 345 w 2007"/>
              <a:gd name="T17" fmla="*/ 9 h 852"/>
              <a:gd name="T18" fmla="*/ 379 w 2007"/>
              <a:gd name="T19" fmla="*/ 18 h 852"/>
              <a:gd name="T20" fmla="*/ 413 w 2007"/>
              <a:gd name="T21" fmla="*/ 9 h 852"/>
              <a:gd name="T22" fmla="*/ 465 w 2007"/>
              <a:gd name="T23" fmla="*/ 2 h 852"/>
              <a:gd name="T24" fmla="*/ 483 w 2007"/>
              <a:gd name="T25" fmla="*/ 9 h 852"/>
              <a:gd name="T26" fmla="*/ 533 w 2007"/>
              <a:gd name="T27" fmla="*/ 15 h 852"/>
              <a:gd name="T28" fmla="*/ 572 w 2007"/>
              <a:gd name="T29" fmla="*/ 2 h 852"/>
              <a:gd name="T30" fmla="*/ 624 w 2007"/>
              <a:gd name="T31" fmla="*/ 9 h 852"/>
              <a:gd name="T32" fmla="*/ 655 w 2007"/>
              <a:gd name="T33" fmla="*/ 18 h 852"/>
              <a:gd name="T34" fmla="*/ 691 w 2007"/>
              <a:gd name="T35" fmla="*/ 9 h 852"/>
              <a:gd name="T36" fmla="*/ 741 w 2007"/>
              <a:gd name="T37" fmla="*/ 2 h 852"/>
              <a:gd name="T38" fmla="*/ 780 w 2007"/>
              <a:gd name="T39" fmla="*/ 15 h 852"/>
              <a:gd name="T40" fmla="*/ 829 w 2007"/>
              <a:gd name="T41" fmla="*/ 9 h 852"/>
              <a:gd name="T42" fmla="*/ 865 w 2007"/>
              <a:gd name="T43" fmla="*/ 0 h 852"/>
              <a:gd name="T44" fmla="*/ 899 w 2007"/>
              <a:gd name="T45" fmla="*/ 9 h 852"/>
              <a:gd name="T46" fmla="*/ 933 w 2007"/>
              <a:gd name="T47" fmla="*/ 18 h 852"/>
              <a:gd name="T48" fmla="*/ 967 w 2007"/>
              <a:gd name="T49" fmla="*/ 9 h 852"/>
              <a:gd name="T50" fmla="*/ 1019 w 2007"/>
              <a:gd name="T51" fmla="*/ 2 h 852"/>
              <a:gd name="T52" fmla="*/ 1055 w 2007"/>
              <a:gd name="T53" fmla="*/ 15 h 852"/>
              <a:gd name="T54" fmla="*/ 1107 w 2007"/>
              <a:gd name="T55" fmla="*/ 9 h 852"/>
              <a:gd name="T56" fmla="*/ 1141 w 2007"/>
              <a:gd name="T57" fmla="*/ 0 h 852"/>
              <a:gd name="T58" fmla="*/ 1175 w 2007"/>
              <a:gd name="T59" fmla="*/ 9 h 852"/>
              <a:gd name="T60" fmla="*/ 1225 w 2007"/>
              <a:gd name="T61" fmla="*/ 15 h 852"/>
              <a:gd name="T62" fmla="*/ 1263 w 2007"/>
              <a:gd name="T63" fmla="*/ 2 h 852"/>
              <a:gd name="T64" fmla="*/ 1313 w 2007"/>
              <a:gd name="T65" fmla="*/ 9 h 852"/>
              <a:gd name="T66" fmla="*/ 1333 w 2007"/>
              <a:gd name="T67" fmla="*/ 15 h 852"/>
              <a:gd name="T68" fmla="*/ 1383 w 2007"/>
              <a:gd name="T69" fmla="*/ 9 h 852"/>
              <a:gd name="T70" fmla="*/ 1419 w 2007"/>
              <a:gd name="T71" fmla="*/ 0 h 852"/>
              <a:gd name="T72" fmla="*/ 1453 w 2007"/>
              <a:gd name="T73" fmla="*/ 9 h 852"/>
              <a:gd name="T74" fmla="*/ 1503 w 2007"/>
              <a:gd name="T75" fmla="*/ 15 h 852"/>
              <a:gd name="T76" fmla="*/ 1541 w 2007"/>
              <a:gd name="T77" fmla="*/ 2 h 852"/>
              <a:gd name="T78" fmla="*/ 1591 w 2007"/>
              <a:gd name="T79" fmla="*/ 9 h 852"/>
              <a:gd name="T80" fmla="*/ 1625 w 2007"/>
              <a:gd name="T81" fmla="*/ 18 h 852"/>
              <a:gd name="T82" fmla="*/ 1659 w 2007"/>
              <a:gd name="T83" fmla="*/ 9 h 852"/>
              <a:gd name="T84" fmla="*/ 1711 w 2007"/>
              <a:gd name="T85" fmla="*/ 2 h 852"/>
              <a:gd name="T86" fmla="*/ 1729 w 2007"/>
              <a:gd name="T87" fmla="*/ 9 h 852"/>
              <a:gd name="T88" fmla="*/ 1779 w 2007"/>
              <a:gd name="T89" fmla="*/ 15 h 852"/>
              <a:gd name="T90" fmla="*/ 1817 w 2007"/>
              <a:gd name="T91" fmla="*/ 2 h 852"/>
              <a:gd name="T92" fmla="*/ 1869 w 2007"/>
              <a:gd name="T93" fmla="*/ 9 h 852"/>
              <a:gd name="T94" fmla="*/ 1901 w 2007"/>
              <a:gd name="T95" fmla="*/ 18 h 852"/>
              <a:gd name="T96" fmla="*/ 1937 w 2007"/>
              <a:gd name="T97" fmla="*/ 9 h 852"/>
              <a:gd name="T98" fmla="*/ 1987 w 2007"/>
              <a:gd name="T99" fmla="*/ 2 h 852"/>
              <a:gd name="T100" fmla="*/ 0 w 2007"/>
              <a:gd name="T101" fmla="*/ 852 h 8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07" h="852">
                <a:moveTo>
                  <a:pt x="0" y="852"/>
                </a:moveTo>
                <a:lnTo>
                  <a:pt x="0" y="9"/>
                </a:lnTo>
                <a:lnTo>
                  <a:pt x="0" y="9"/>
                </a:lnTo>
                <a:lnTo>
                  <a:pt x="20" y="2"/>
                </a:lnTo>
                <a:lnTo>
                  <a:pt x="34" y="0"/>
                </a:lnTo>
                <a:lnTo>
                  <a:pt x="49" y="2"/>
                </a:lnTo>
                <a:lnTo>
                  <a:pt x="70" y="9"/>
                </a:lnTo>
                <a:lnTo>
                  <a:pt x="70" y="9"/>
                </a:lnTo>
                <a:lnTo>
                  <a:pt x="88" y="15"/>
                </a:lnTo>
                <a:lnTo>
                  <a:pt x="104" y="18"/>
                </a:lnTo>
                <a:lnTo>
                  <a:pt x="119" y="15"/>
                </a:lnTo>
                <a:lnTo>
                  <a:pt x="138" y="9"/>
                </a:lnTo>
                <a:lnTo>
                  <a:pt x="138" y="9"/>
                </a:lnTo>
                <a:lnTo>
                  <a:pt x="158" y="2"/>
                </a:lnTo>
                <a:lnTo>
                  <a:pt x="174" y="0"/>
                </a:lnTo>
                <a:lnTo>
                  <a:pt x="190" y="2"/>
                </a:lnTo>
                <a:lnTo>
                  <a:pt x="208" y="9"/>
                </a:lnTo>
                <a:lnTo>
                  <a:pt x="208" y="9"/>
                </a:lnTo>
                <a:lnTo>
                  <a:pt x="226" y="15"/>
                </a:lnTo>
                <a:lnTo>
                  <a:pt x="241" y="18"/>
                </a:lnTo>
                <a:lnTo>
                  <a:pt x="257" y="15"/>
                </a:lnTo>
                <a:lnTo>
                  <a:pt x="275" y="9"/>
                </a:lnTo>
                <a:lnTo>
                  <a:pt x="275" y="9"/>
                </a:lnTo>
                <a:lnTo>
                  <a:pt x="296" y="2"/>
                </a:lnTo>
                <a:lnTo>
                  <a:pt x="312" y="0"/>
                </a:lnTo>
                <a:lnTo>
                  <a:pt x="327" y="2"/>
                </a:lnTo>
                <a:lnTo>
                  <a:pt x="345" y="9"/>
                </a:lnTo>
                <a:lnTo>
                  <a:pt x="345" y="9"/>
                </a:lnTo>
                <a:lnTo>
                  <a:pt x="364" y="15"/>
                </a:lnTo>
                <a:lnTo>
                  <a:pt x="379" y="18"/>
                </a:lnTo>
                <a:lnTo>
                  <a:pt x="395" y="15"/>
                </a:lnTo>
                <a:lnTo>
                  <a:pt x="413" y="9"/>
                </a:lnTo>
                <a:lnTo>
                  <a:pt x="413" y="9"/>
                </a:lnTo>
                <a:lnTo>
                  <a:pt x="434" y="2"/>
                </a:lnTo>
                <a:lnTo>
                  <a:pt x="449" y="0"/>
                </a:lnTo>
                <a:lnTo>
                  <a:pt x="465" y="2"/>
                </a:lnTo>
                <a:lnTo>
                  <a:pt x="483" y="9"/>
                </a:lnTo>
                <a:lnTo>
                  <a:pt x="483" y="9"/>
                </a:lnTo>
                <a:lnTo>
                  <a:pt x="483" y="9"/>
                </a:lnTo>
                <a:lnTo>
                  <a:pt x="501" y="15"/>
                </a:lnTo>
                <a:lnTo>
                  <a:pt x="517" y="18"/>
                </a:lnTo>
                <a:lnTo>
                  <a:pt x="533" y="15"/>
                </a:lnTo>
                <a:lnTo>
                  <a:pt x="553" y="9"/>
                </a:lnTo>
                <a:lnTo>
                  <a:pt x="553" y="9"/>
                </a:lnTo>
                <a:lnTo>
                  <a:pt x="572" y="2"/>
                </a:lnTo>
                <a:lnTo>
                  <a:pt x="587" y="0"/>
                </a:lnTo>
                <a:lnTo>
                  <a:pt x="603" y="2"/>
                </a:lnTo>
                <a:lnTo>
                  <a:pt x="624" y="9"/>
                </a:lnTo>
                <a:lnTo>
                  <a:pt x="624" y="9"/>
                </a:lnTo>
                <a:lnTo>
                  <a:pt x="642" y="15"/>
                </a:lnTo>
                <a:lnTo>
                  <a:pt x="655" y="18"/>
                </a:lnTo>
                <a:lnTo>
                  <a:pt x="671" y="15"/>
                </a:lnTo>
                <a:lnTo>
                  <a:pt x="691" y="9"/>
                </a:lnTo>
                <a:lnTo>
                  <a:pt x="691" y="9"/>
                </a:lnTo>
                <a:lnTo>
                  <a:pt x="712" y="2"/>
                </a:lnTo>
                <a:lnTo>
                  <a:pt x="728" y="0"/>
                </a:lnTo>
                <a:lnTo>
                  <a:pt x="741" y="2"/>
                </a:lnTo>
                <a:lnTo>
                  <a:pt x="761" y="9"/>
                </a:lnTo>
                <a:lnTo>
                  <a:pt x="761" y="9"/>
                </a:lnTo>
                <a:lnTo>
                  <a:pt x="780" y="15"/>
                </a:lnTo>
                <a:lnTo>
                  <a:pt x="795" y="18"/>
                </a:lnTo>
                <a:lnTo>
                  <a:pt x="811" y="15"/>
                </a:lnTo>
                <a:lnTo>
                  <a:pt x="829" y="9"/>
                </a:lnTo>
                <a:lnTo>
                  <a:pt x="829" y="9"/>
                </a:lnTo>
                <a:lnTo>
                  <a:pt x="850" y="2"/>
                </a:lnTo>
                <a:lnTo>
                  <a:pt x="865" y="0"/>
                </a:lnTo>
                <a:lnTo>
                  <a:pt x="881" y="2"/>
                </a:lnTo>
                <a:lnTo>
                  <a:pt x="899" y="9"/>
                </a:lnTo>
                <a:lnTo>
                  <a:pt x="899" y="9"/>
                </a:lnTo>
                <a:lnTo>
                  <a:pt x="899" y="9"/>
                </a:lnTo>
                <a:lnTo>
                  <a:pt x="917" y="15"/>
                </a:lnTo>
                <a:lnTo>
                  <a:pt x="933" y="18"/>
                </a:lnTo>
                <a:lnTo>
                  <a:pt x="949" y="15"/>
                </a:lnTo>
                <a:lnTo>
                  <a:pt x="967" y="9"/>
                </a:lnTo>
                <a:lnTo>
                  <a:pt x="967" y="9"/>
                </a:lnTo>
                <a:lnTo>
                  <a:pt x="988" y="2"/>
                </a:lnTo>
                <a:lnTo>
                  <a:pt x="1003" y="0"/>
                </a:lnTo>
                <a:lnTo>
                  <a:pt x="1019" y="2"/>
                </a:lnTo>
                <a:lnTo>
                  <a:pt x="1037" y="9"/>
                </a:lnTo>
                <a:lnTo>
                  <a:pt x="1037" y="9"/>
                </a:lnTo>
                <a:lnTo>
                  <a:pt x="1055" y="15"/>
                </a:lnTo>
                <a:lnTo>
                  <a:pt x="1071" y="18"/>
                </a:lnTo>
                <a:lnTo>
                  <a:pt x="1087" y="15"/>
                </a:lnTo>
                <a:lnTo>
                  <a:pt x="1107" y="9"/>
                </a:lnTo>
                <a:lnTo>
                  <a:pt x="1107" y="9"/>
                </a:lnTo>
                <a:lnTo>
                  <a:pt x="1125" y="2"/>
                </a:lnTo>
                <a:lnTo>
                  <a:pt x="1141" y="0"/>
                </a:lnTo>
                <a:lnTo>
                  <a:pt x="1157" y="2"/>
                </a:lnTo>
                <a:lnTo>
                  <a:pt x="1175" y="9"/>
                </a:lnTo>
                <a:lnTo>
                  <a:pt x="1175" y="9"/>
                </a:lnTo>
                <a:lnTo>
                  <a:pt x="1193" y="15"/>
                </a:lnTo>
                <a:lnTo>
                  <a:pt x="1209" y="18"/>
                </a:lnTo>
                <a:lnTo>
                  <a:pt x="1225" y="15"/>
                </a:lnTo>
                <a:lnTo>
                  <a:pt x="1245" y="9"/>
                </a:lnTo>
                <a:lnTo>
                  <a:pt x="1245" y="9"/>
                </a:lnTo>
                <a:lnTo>
                  <a:pt x="1263" y="2"/>
                </a:lnTo>
                <a:lnTo>
                  <a:pt x="1279" y="0"/>
                </a:lnTo>
                <a:lnTo>
                  <a:pt x="1295" y="2"/>
                </a:lnTo>
                <a:lnTo>
                  <a:pt x="1313" y="9"/>
                </a:lnTo>
                <a:lnTo>
                  <a:pt x="1315" y="9"/>
                </a:lnTo>
                <a:lnTo>
                  <a:pt x="1315" y="9"/>
                </a:lnTo>
                <a:lnTo>
                  <a:pt x="1333" y="15"/>
                </a:lnTo>
                <a:lnTo>
                  <a:pt x="1349" y="18"/>
                </a:lnTo>
                <a:lnTo>
                  <a:pt x="1365" y="15"/>
                </a:lnTo>
                <a:lnTo>
                  <a:pt x="1383" y="9"/>
                </a:lnTo>
                <a:lnTo>
                  <a:pt x="1383" y="9"/>
                </a:lnTo>
                <a:lnTo>
                  <a:pt x="1404" y="2"/>
                </a:lnTo>
                <a:lnTo>
                  <a:pt x="1419" y="0"/>
                </a:lnTo>
                <a:lnTo>
                  <a:pt x="1435" y="2"/>
                </a:lnTo>
                <a:lnTo>
                  <a:pt x="1453" y="9"/>
                </a:lnTo>
                <a:lnTo>
                  <a:pt x="1453" y="9"/>
                </a:lnTo>
                <a:lnTo>
                  <a:pt x="1471" y="15"/>
                </a:lnTo>
                <a:lnTo>
                  <a:pt x="1487" y="18"/>
                </a:lnTo>
                <a:lnTo>
                  <a:pt x="1503" y="15"/>
                </a:lnTo>
                <a:lnTo>
                  <a:pt x="1521" y="9"/>
                </a:lnTo>
                <a:lnTo>
                  <a:pt x="1521" y="9"/>
                </a:lnTo>
                <a:lnTo>
                  <a:pt x="1541" y="2"/>
                </a:lnTo>
                <a:lnTo>
                  <a:pt x="1557" y="0"/>
                </a:lnTo>
                <a:lnTo>
                  <a:pt x="1573" y="2"/>
                </a:lnTo>
                <a:lnTo>
                  <a:pt x="1591" y="9"/>
                </a:lnTo>
                <a:lnTo>
                  <a:pt x="1591" y="9"/>
                </a:lnTo>
                <a:lnTo>
                  <a:pt x="1609" y="15"/>
                </a:lnTo>
                <a:lnTo>
                  <a:pt x="1625" y="18"/>
                </a:lnTo>
                <a:lnTo>
                  <a:pt x="1641" y="15"/>
                </a:lnTo>
                <a:lnTo>
                  <a:pt x="1659" y="9"/>
                </a:lnTo>
                <a:lnTo>
                  <a:pt x="1659" y="9"/>
                </a:lnTo>
                <a:lnTo>
                  <a:pt x="1679" y="2"/>
                </a:lnTo>
                <a:lnTo>
                  <a:pt x="1695" y="0"/>
                </a:lnTo>
                <a:lnTo>
                  <a:pt x="1711" y="2"/>
                </a:lnTo>
                <a:lnTo>
                  <a:pt x="1729" y="9"/>
                </a:lnTo>
                <a:lnTo>
                  <a:pt x="1729" y="9"/>
                </a:lnTo>
                <a:lnTo>
                  <a:pt x="1729" y="9"/>
                </a:lnTo>
                <a:lnTo>
                  <a:pt x="1747" y="15"/>
                </a:lnTo>
                <a:lnTo>
                  <a:pt x="1763" y="18"/>
                </a:lnTo>
                <a:lnTo>
                  <a:pt x="1779" y="15"/>
                </a:lnTo>
                <a:lnTo>
                  <a:pt x="1799" y="9"/>
                </a:lnTo>
                <a:lnTo>
                  <a:pt x="1799" y="9"/>
                </a:lnTo>
                <a:lnTo>
                  <a:pt x="1817" y="2"/>
                </a:lnTo>
                <a:lnTo>
                  <a:pt x="1833" y="0"/>
                </a:lnTo>
                <a:lnTo>
                  <a:pt x="1849" y="2"/>
                </a:lnTo>
                <a:lnTo>
                  <a:pt x="1869" y="9"/>
                </a:lnTo>
                <a:lnTo>
                  <a:pt x="1869" y="9"/>
                </a:lnTo>
                <a:lnTo>
                  <a:pt x="1887" y="15"/>
                </a:lnTo>
                <a:lnTo>
                  <a:pt x="1901" y="18"/>
                </a:lnTo>
                <a:lnTo>
                  <a:pt x="1917" y="15"/>
                </a:lnTo>
                <a:lnTo>
                  <a:pt x="1937" y="9"/>
                </a:lnTo>
                <a:lnTo>
                  <a:pt x="1937" y="9"/>
                </a:lnTo>
                <a:lnTo>
                  <a:pt x="1957" y="2"/>
                </a:lnTo>
                <a:lnTo>
                  <a:pt x="1973" y="0"/>
                </a:lnTo>
                <a:lnTo>
                  <a:pt x="1987" y="2"/>
                </a:lnTo>
                <a:lnTo>
                  <a:pt x="2007" y="9"/>
                </a:lnTo>
                <a:lnTo>
                  <a:pt x="2007" y="852"/>
                </a:lnTo>
                <a:lnTo>
                  <a:pt x="0" y="852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39" name="Freeform 7"/>
          <p:cNvSpPr>
            <a:spLocks/>
          </p:cNvSpPr>
          <p:nvPr/>
        </p:nvSpPr>
        <p:spPr bwMode="auto">
          <a:xfrm>
            <a:off x="1130300" y="2076550"/>
            <a:ext cx="1668463" cy="962025"/>
          </a:xfrm>
          <a:custGeom>
            <a:avLst/>
            <a:gdLst>
              <a:gd name="T0" fmla="*/ 545 w 1051"/>
              <a:gd name="T1" fmla="*/ 41 h 606"/>
              <a:gd name="T2" fmla="*/ 499 w 1051"/>
              <a:gd name="T3" fmla="*/ 9 h 606"/>
              <a:gd name="T4" fmla="*/ 452 w 1051"/>
              <a:gd name="T5" fmla="*/ 7 h 606"/>
              <a:gd name="T6" fmla="*/ 395 w 1051"/>
              <a:gd name="T7" fmla="*/ 45 h 606"/>
              <a:gd name="T8" fmla="*/ 341 w 1051"/>
              <a:gd name="T9" fmla="*/ 34 h 606"/>
              <a:gd name="T10" fmla="*/ 278 w 1051"/>
              <a:gd name="T11" fmla="*/ 41 h 606"/>
              <a:gd name="T12" fmla="*/ 205 w 1051"/>
              <a:gd name="T13" fmla="*/ 48 h 606"/>
              <a:gd name="T14" fmla="*/ 135 w 1051"/>
              <a:gd name="T15" fmla="*/ 84 h 606"/>
              <a:gd name="T16" fmla="*/ 97 w 1051"/>
              <a:gd name="T17" fmla="*/ 138 h 606"/>
              <a:gd name="T18" fmla="*/ 108 w 1051"/>
              <a:gd name="T19" fmla="*/ 170 h 606"/>
              <a:gd name="T20" fmla="*/ 97 w 1051"/>
              <a:gd name="T21" fmla="*/ 190 h 606"/>
              <a:gd name="T22" fmla="*/ 72 w 1051"/>
              <a:gd name="T23" fmla="*/ 197 h 606"/>
              <a:gd name="T24" fmla="*/ 54 w 1051"/>
              <a:gd name="T25" fmla="*/ 269 h 606"/>
              <a:gd name="T26" fmla="*/ 38 w 1051"/>
              <a:gd name="T27" fmla="*/ 308 h 606"/>
              <a:gd name="T28" fmla="*/ 31 w 1051"/>
              <a:gd name="T29" fmla="*/ 382 h 606"/>
              <a:gd name="T30" fmla="*/ 0 w 1051"/>
              <a:gd name="T31" fmla="*/ 446 h 606"/>
              <a:gd name="T32" fmla="*/ 92 w 1051"/>
              <a:gd name="T33" fmla="*/ 505 h 606"/>
              <a:gd name="T34" fmla="*/ 147 w 1051"/>
              <a:gd name="T35" fmla="*/ 529 h 606"/>
              <a:gd name="T36" fmla="*/ 217 w 1051"/>
              <a:gd name="T37" fmla="*/ 527 h 606"/>
              <a:gd name="T38" fmla="*/ 248 w 1051"/>
              <a:gd name="T39" fmla="*/ 554 h 606"/>
              <a:gd name="T40" fmla="*/ 289 w 1051"/>
              <a:gd name="T41" fmla="*/ 559 h 606"/>
              <a:gd name="T42" fmla="*/ 357 w 1051"/>
              <a:gd name="T43" fmla="*/ 554 h 606"/>
              <a:gd name="T44" fmla="*/ 391 w 1051"/>
              <a:gd name="T45" fmla="*/ 581 h 606"/>
              <a:gd name="T46" fmla="*/ 445 w 1051"/>
              <a:gd name="T47" fmla="*/ 575 h 606"/>
              <a:gd name="T48" fmla="*/ 479 w 1051"/>
              <a:gd name="T49" fmla="*/ 563 h 606"/>
              <a:gd name="T50" fmla="*/ 540 w 1051"/>
              <a:gd name="T51" fmla="*/ 586 h 606"/>
              <a:gd name="T52" fmla="*/ 608 w 1051"/>
              <a:gd name="T53" fmla="*/ 584 h 606"/>
              <a:gd name="T54" fmla="*/ 653 w 1051"/>
              <a:gd name="T55" fmla="*/ 575 h 606"/>
              <a:gd name="T56" fmla="*/ 719 w 1051"/>
              <a:gd name="T57" fmla="*/ 599 h 606"/>
              <a:gd name="T58" fmla="*/ 780 w 1051"/>
              <a:gd name="T59" fmla="*/ 590 h 606"/>
              <a:gd name="T60" fmla="*/ 827 w 1051"/>
              <a:gd name="T61" fmla="*/ 568 h 606"/>
              <a:gd name="T62" fmla="*/ 857 w 1051"/>
              <a:gd name="T63" fmla="*/ 581 h 606"/>
              <a:gd name="T64" fmla="*/ 868 w 1051"/>
              <a:gd name="T65" fmla="*/ 586 h 606"/>
              <a:gd name="T66" fmla="*/ 884 w 1051"/>
              <a:gd name="T67" fmla="*/ 595 h 606"/>
              <a:gd name="T68" fmla="*/ 920 w 1051"/>
              <a:gd name="T69" fmla="*/ 602 h 606"/>
              <a:gd name="T70" fmla="*/ 972 w 1051"/>
              <a:gd name="T71" fmla="*/ 604 h 606"/>
              <a:gd name="T72" fmla="*/ 1017 w 1051"/>
              <a:gd name="T73" fmla="*/ 568 h 606"/>
              <a:gd name="T74" fmla="*/ 1010 w 1051"/>
              <a:gd name="T75" fmla="*/ 536 h 606"/>
              <a:gd name="T76" fmla="*/ 952 w 1051"/>
              <a:gd name="T77" fmla="*/ 502 h 606"/>
              <a:gd name="T78" fmla="*/ 933 w 1051"/>
              <a:gd name="T79" fmla="*/ 486 h 606"/>
              <a:gd name="T80" fmla="*/ 933 w 1051"/>
              <a:gd name="T81" fmla="*/ 459 h 606"/>
              <a:gd name="T82" fmla="*/ 970 w 1051"/>
              <a:gd name="T83" fmla="*/ 434 h 606"/>
              <a:gd name="T84" fmla="*/ 1010 w 1051"/>
              <a:gd name="T85" fmla="*/ 419 h 606"/>
              <a:gd name="T86" fmla="*/ 1010 w 1051"/>
              <a:gd name="T87" fmla="*/ 380 h 606"/>
              <a:gd name="T88" fmla="*/ 1001 w 1051"/>
              <a:gd name="T89" fmla="*/ 353 h 606"/>
              <a:gd name="T90" fmla="*/ 1049 w 1051"/>
              <a:gd name="T91" fmla="*/ 290 h 606"/>
              <a:gd name="T92" fmla="*/ 1022 w 1051"/>
              <a:gd name="T93" fmla="*/ 251 h 606"/>
              <a:gd name="T94" fmla="*/ 958 w 1051"/>
              <a:gd name="T95" fmla="*/ 254 h 606"/>
              <a:gd name="T96" fmla="*/ 940 w 1051"/>
              <a:gd name="T97" fmla="*/ 217 h 606"/>
              <a:gd name="T98" fmla="*/ 897 w 1051"/>
              <a:gd name="T99" fmla="*/ 192 h 606"/>
              <a:gd name="T100" fmla="*/ 897 w 1051"/>
              <a:gd name="T101" fmla="*/ 165 h 606"/>
              <a:gd name="T102" fmla="*/ 861 w 1051"/>
              <a:gd name="T103" fmla="*/ 163 h 606"/>
              <a:gd name="T104" fmla="*/ 599 w 1051"/>
              <a:gd name="T105" fmla="*/ 34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51" h="606">
                <a:moveTo>
                  <a:pt x="599" y="34"/>
                </a:moveTo>
                <a:lnTo>
                  <a:pt x="599" y="34"/>
                </a:lnTo>
                <a:lnTo>
                  <a:pt x="576" y="39"/>
                </a:lnTo>
                <a:lnTo>
                  <a:pt x="558" y="41"/>
                </a:lnTo>
                <a:lnTo>
                  <a:pt x="545" y="41"/>
                </a:lnTo>
                <a:lnTo>
                  <a:pt x="531" y="36"/>
                </a:lnTo>
                <a:lnTo>
                  <a:pt x="522" y="32"/>
                </a:lnTo>
                <a:lnTo>
                  <a:pt x="515" y="25"/>
                </a:lnTo>
                <a:lnTo>
                  <a:pt x="499" y="9"/>
                </a:lnTo>
                <a:lnTo>
                  <a:pt x="499" y="9"/>
                </a:lnTo>
                <a:lnTo>
                  <a:pt x="493" y="3"/>
                </a:lnTo>
                <a:lnTo>
                  <a:pt x="486" y="0"/>
                </a:lnTo>
                <a:lnTo>
                  <a:pt x="477" y="0"/>
                </a:lnTo>
                <a:lnTo>
                  <a:pt x="465" y="3"/>
                </a:lnTo>
                <a:lnTo>
                  <a:pt x="452" y="7"/>
                </a:lnTo>
                <a:lnTo>
                  <a:pt x="438" y="14"/>
                </a:lnTo>
                <a:lnTo>
                  <a:pt x="404" y="39"/>
                </a:lnTo>
                <a:lnTo>
                  <a:pt x="404" y="39"/>
                </a:lnTo>
                <a:lnTo>
                  <a:pt x="400" y="43"/>
                </a:lnTo>
                <a:lnTo>
                  <a:pt x="395" y="45"/>
                </a:lnTo>
                <a:lnTo>
                  <a:pt x="386" y="45"/>
                </a:lnTo>
                <a:lnTo>
                  <a:pt x="380" y="45"/>
                </a:lnTo>
                <a:lnTo>
                  <a:pt x="361" y="41"/>
                </a:lnTo>
                <a:lnTo>
                  <a:pt x="341" y="34"/>
                </a:lnTo>
                <a:lnTo>
                  <a:pt x="341" y="34"/>
                </a:lnTo>
                <a:lnTo>
                  <a:pt x="323" y="30"/>
                </a:lnTo>
                <a:lnTo>
                  <a:pt x="309" y="27"/>
                </a:lnTo>
                <a:lnTo>
                  <a:pt x="294" y="32"/>
                </a:lnTo>
                <a:lnTo>
                  <a:pt x="278" y="41"/>
                </a:lnTo>
                <a:lnTo>
                  <a:pt x="278" y="41"/>
                </a:lnTo>
                <a:lnTo>
                  <a:pt x="262" y="48"/>
                </a:lnTo>
                <a:lnTo>
                  <a:pt x="248" y="52"/>
                </a:lnTo>
                <a:lnTo>
                  <a:pt x="233" y="52"/>
                </a:lnTo>
                <a:lnTo>
                  <a:pt x="219" y="50"/>
                </a:lnTo>
                <a:lnTo>
                  <a:pt x="205" y="48"/>
                </a:lnTo>
                <a:lnTo>
                  <a:pt x="190" y="48"/>
                </a:lnTo>
                <a:lnTo>
                  <a:pt x="176" y="52"/>
                </a:lnTo>
                <a:lnTo>
                  <a:pt x="165" y="59"/>
                </a:lnTo>
                <a:lnTo>
                  <a:pt x="165" y="59"/>
                </a:lnTo>
                <a:lnTo>
                  <a:pt x="135" y="84"/>
                </a:lnTo>
                <a:lnTo>
                  <a:pt x="122" y="98"/>
                </a:lnTo>
                <a:lnTo>
                  <a:pt x="108" y="111"/>
                </a:lnTo>
                <a:lnTo>
                  <a:pt x="102" y="125"/>
                </a:lnTo>
                <a:lnTo>
                  <a:pt x="97" y="131"/>
                </a:lnTo>
                <a:lnTo>
                  <a:pt x="97" y="138"/>
                </a:lnTo>
                <a:lnTo>
                  <a:pt x="97" y="145"/>
                </a:lnTo>
                <a:lnTo>
                  <a:pt x="99" y="152"/>
                </a:lnTo>
                <a:lnTo>
                  <a:pt x="102" y="161"/>
                </a:lnTo>
                <a:lnTo>
                  <a:pt x="108" y="170"/>
                </a:lnTo>
                <a:lnTo>
                  <a:pt x="108" y="170"/>
                </a:lnTo>
                <a:lnTo>
                  <a:pt x="111" y="174"/>
                </a:lnTo>
                <a:lnTo>
                  <a:pt x="111" y="179"/>
                </a:lnTo>
                <a:lnTo>
                  <a:pt x="108" y="181"/>
                </a:lnTo>
                <a:lnTo>
                  <a:pt x="104" y="186"/>
                </a:lnTo>
                <a:lnTo>
                  <a:pt x="97" y="190"/>
                </a:lnTo>
                <a:lnTo>
                  <a:pt x="88" y="192"/>
                </a:lnTo>
                <a:lnTo>
                  <a:pt x="88" y="192"/>
                </a:lnTo>
                <a:lnTo>
                  <a:pt x="83" y="190"/>
                </a:lnTo>
                <a:lnTo>
                  <a:pt x="77" y="192"/>
                </a:lnTo>
                <a:lnTo>
                  <a:pt x="72" y="197"/>
                </a:lnTo>
                <a:lnTo>
                  <a:pt x="68" y="202"/>
                </a:lnTo>
                <a:lnTo>
                  <a:pt x="61" y="220"/>
                </a:lnTo>
                <a:lnTo>
                  <a:pt x="56" y="251"/>
                </a:lnTo>
                <a:lnTo>
                  <a:pt x="56" y="251"/>
                </a:lnTo>
                <a:lnTo>
                  <a:pt x="54" y="269"/>
                </a:lnTo>
                <a:lnTo>
                  <a:pt x="50" y="283"/>
                </a:lnTo>
                <a:lnTo>
                  <a:pt x="47" y="290"/>
                </a:lnTo>
                <a:lnTo>
                  <a:pt x="43" y="294"/>
                </a:lnTo>
                <a:lnTo>
                  <a:pt x="40" y="301"/>
                </a:lnTo>
                <a:lnTo>
                  <a:pt x="38" y="308"/>
                </a:lnTo>
                <a:lnTo>
                  <a:pt x="36" y="324"/>
                </a:lnTo>
                <a:lnTo>
                  <a:pt x="38" y="344"/>
                </a:lnTo>
                <a:lnTo>
                  <a:pt x="38" y="344"/>
                </a:lnTo>
                <a:lnTo>
                  <a:pt x="36" y="364"/>
                </a:lnTo>
                <a:lnTo>
                  <a:pt x="31" y="382"/>
                </a:lnTo>
                <a:lnTo>
                  <a:pt x="22" y="403"/>
                </a:lnTo>
                <a:lnTo>
                  <a:pt x="4" y="430"/>
                </a:lnTo>
                <a:lnTo>
                  <a:pt x="4" y="430"/>
                </a:lnTo>
                <a:lnTo>
                  <a:pt x="0" y="439"/>
                </a:lnTo>
                <a:lnTo>
                  <a:pt x="0" y="446"/>
                </a:lnTo>
                <a:lnTo>
                  <a:pt x="4" y="455"/>
                </a:lnTo>
                <a:lnTo>
                  <a:pt x="13" y="464"/>
                </a:lnTo>
                <a:lnTo>
                  <a:pt x="27" y="473"/>
                </a:lnTo>
                <a:lnTo>
                  <a:pt x="45" y="484"/>
                </a:lnTo>
                <a:lnTo>
                  <a:pt x="92" y="505"/>
                </a:lnTo>
                <a:lnTo>
                  <a:pt x="92" y="505"/>
                </a:lnTo>
                <a:lnTo>
                  <a:pt x="113" y="514"/>
                </a:lnTo>
                <a:lnTo>
                  <a:pt x="131" y="523"/>
                </a:lnTo>
                <a:lnTo>
                  <a:pt x="138" y="527"/>
                </a:lnTo>
                <a:lnTo>
                  <a:pt x="147" y="529"/>
                </a:lnTo>
                <a:lnTo>
                  <a:pt x="156" y="529"/>
                </a:lnTo>
                <a:lnTo>
                  <a:pt x="167" y="529"/>
                </a:lnTo>
                <a:lnTo>
                  <a:pt x="167" y="529"/>
                </a:lnTo>
                <a:lnTo>
                  <a:pt x="203" y="527"/>
                </a:lnTo>
                <a:lnTo>
                  <a:pt x="217" y="527"/>
                </a:lnTo>
                <a:lnTo>
                  <a:pt x="226" y="529"/>
                </a:lnTo>
                <a:lnTo>
                  <a:pt x="230" y="534"/>
                </a:lnTo>
                <a:lnTo>
                  <a:pt x="237" y="538"/>
                </a:lnTo>
                <a:lnTo>
                  <a:pt x="248" y="554"/>
                </a:lnTo>
                <a:lnTo>
                  <a:pt x="248" y="554"/>
                </a:lnTo>
                <a:lnTo>
                  <a:pt x="253" y="559"/>
                </a:lnTo>
                <a:lnTo>
                  <a:pt x="260" y="561"/>
                </a:lnTo>
                <a:lnTo>
                  <a:pt x="267" y="561"/>
                </a:lnTo>
                <a:lnTo>
                  <a:pt x="273" y="561"/>
                </a:lnTo>
                <a:lnTo>
                  <a:pt x="289" y="559"/>
                </a:lnTo>
                <a:lnTo>
                  <a:pt x="305" y="554"/>
                </a:lnTo>
                <a:lnTo>
                  <a:pt x="323" y="550"/>
                </a:lnTo>
                <a:lnTo>
                  <a:pt x="341" y="550"/>
                </a:lnTo>
                <a:lnTo>
                  <a:pt x="350" y="552"/>
                </a:lnTo>
                <a:lnTo>
                  <a:pt x="357" y="554"/>
                </a:lnTo>
                <a:lnTo>
                  <a:pt x="366" y="561"/>
                </a:lnTo>
                <a:lnTo>
                  <a:pt x="373" y="568"/>
                </a:lnTo>
                <a:lnTo>
                  <a:pt x="373" y="568"/>
                </a:lnTo>
                <a:lnTo>
                  <a:pt x="382" y="577"/>
                </a:lnTo>
                <a:lnTo>
                  <a:pt x="391" y="581"/>
                </a:lnTo>
                <a:lnTo>
                  <a:pt x="402" y="584"/>
                </a:lnTo>
                <a:lnTo>
                  <a:pt x="413" y="584"/>
                </a:lnTo>
                <a:lnTo>
                  <a:pt x="425" y="581"/>
                </a:lnTo>
                <a:lnTo>
                  <a:pt x="436" y="579"/>
                </a:lnTo>
                <a:lnTo>
                  <a:pt x="445" y="575"/>
                </a:lnTo>
                <a:lnTo>
                  <a:pt x="450" y="570"/>
                </a:lnTo>
                <a:lnTo>
                  <a:pt x="450" y="570"/>
                </a:lnTo>
                <a:lnTo>
                  <a:pt x="459" y="566"/>
                </a:lnTo>
                <a:lnTo>
                  <a:pt x="468" y="563"/>
                </a:lnTo>
                <a:lnTo>
                  <a:pt x="479" y="563"/>
                </a:lnTo>
                <a:lnTo>
                  <a:pt x="488" y="563"/>
                </a:lnTo>
                <a:lnTo>
                  <a:pt x="504" y="570"/>
                </a:lnTo>
                <a:lnTo>
                  <a:pt x="515" y="577"/>
                </a:lnTo>
                <a:lnTo>
                  <a:pt x="515" y="577"/>
                </a:lnTo>
                <a:lnTo>
                  <a:pt x="540" y="586"/>
                </a:lnTo>
                <a:lnTo>
                  <a:pt x="551" y="588"/>
                </a:lnTo>
                <a:lnTo>
                  <a:pt x="565" y="590"/>
                </a:lnTo>
                <a:lnTo>
                  <a:pt x="579" y="590"/>
                </a:lnTo>
                <a:lnTo>
                  <a:pt x="592" y="588"/>
                </a:lnTo>
                <a:lnTo>
                  <a:pt x="608" y="584"/>
                </a:lnTo>
                <a:lnTo>
                  <a:pt x="621" y="579"/>
                </a:lnTo>
                <a:lnTo>
                  <a:pt x="621" y="579"/>
                </a:lnTo>
                <a:lnTo>
                  <a:pt x="633" y="577"/>
                </a:lnTo>
                <a:lnTo>
                  <a:pt x="642" y="575"/>
                </a:lnTo>
                <a:lnTo>
                  <a:pt x="653" y="575"/>
                </a:lnTo>
                <a:lnTo>
                  <a:pt x="660" y="577"/>
                </a:lnTo>
                <a:lnTo>
                  <a:pt x="678" y="584"/>
                </a:lnTo>
                <a:lnTo>
                  <a:pt x="694" y="590"/>
                </a:lnTo>
                <a:lnTo>
                  <a:pt x="694" y="590"/>
                </a:lnTo>
                <a:lnTo>
                  <a:pt x="719" y="599"/>
                </a:lnTo>
                <a:lnTo>
                  <a:pt x="730" y="602"/>
                </a:lnTo>
                <a:lnTo>
                  <a:pt x="741" y="602"/>
                </a:lnTo>
                <a:lnTo>
                  <a:pt x="753" y="599"/>
                </a:lnTo>
                <a:lnTo>
                  <a:pt x="766" y="597"/>
                </a:lnTo>
                <a:lnTo>
                  <a:pt x="780" y="590"/>
                </a:lnTo>
                <a:lnTo>
                  <a:pt x="793" y="584"/>
                </a:lnTo>
                <a:lnTo>
                  <a:pt x="793" y="584"/>
                </a:lnTo>
                <a:lnTo>
                  <a:pt x="805" y="577"/>
                </a:lnTo>
                <a:lnTo>
                  <a:pt x="818" y="570"/>
                </a:lnTo>
                <a:lnTo>
                  <a:pt x="827" y="568"/>
                </a:lnTo>
                <a:lnTo>
                  <a:pt x="836" y="568"/>
                </a:lnTo>
                <a:lnTo>
                  <a:pt x="843" y="568"/>
                </a:lnTo>
                <a:lnTo>
                  <a:pt x="850" y="572"/>
                </a:lnTo>
                <a:lnTo>
                  <a:pt x="854" y="575"/>
                </a:lnTo>
                <a:lnTo>
                  <a:pt x="857" y="581"/>
                </a:lnTo>
                <a:lnTo>
                  <a:pt x="857" y="581"/>
                </a:lnTo>
                <a:lnTo>
                  <a:pt x="857" y="586"/>
                </a:lnTo>
                <a:lnTo>
                  <a:pt x="859" y="588"/>
                </a:lnTo>
                <a:lnTo>
                  <a:pt x="863" y="588"/>
                </a:lnTo>
                <a:lnTo>
                  <a:pt x="868" y="586"/>
                </a:lnTo>
                <a:lnTo>
                  <a:pt x="872" y="584"/>
                </a:lnTo>
                <a:lnTo>
                  <a:pt x="877" y="584"/>
                </a:lnTo>
                <a:lnTo>
                  <a:pt x="881" y="586"/>
                </a:lnTo>
                <a:lnTo>
                  <a:pt x="884" y="595"/>
                </a:lnTo>
                <a:lnTo>
                  <a:pt x="884" y="595"/>
                </a:lnTo>
                <a:lnTo>
                  <a:pt x="881" y="602"/>
                </a:lnTo>
                <a:lnTo>
                  <a:pt x="886" y="606"/>
                </a:lnTo>
                <a:lnTo>
                  <a:pt x="891" y="606"/>
                </a:lnTo>
                <a:lnTo>
                  <a:pt x="900" y="606"/>
                </a:lnTo>
                <a:lnTo>
                  <a:pt x="920" y="602"/>
                </a:lnTo>
                <a:lnTo>
                  <a:pt x="933" y="599"/>
                </a:lnTo>
                <a:lnTo>
                  <a:pt x="945" y="602"/>
                </a:lnTo>
                <a:lnTo>
                  <a:pt x="945" y="602"/>
                </a:lnTo>
                <a:lnTo>
                  <a:pt x="961" y="604"/>
                </a:lnTo>
                <a:lnTo>
                  <a:pt x="972" y="604"/>
                </a:lnTo>
                <a:lnTo>
                  <a:pt x="983" y="602"/>
                </a:lnTo>
                <a:lnTo>
                  <a:pt x="990" y="599"/>
                </a:lnTo>
                <a:lnTo>
                  <a:pt x="997" y="593"/>
                </a:lnTo>
                <a:lnTo>
                  <a:pt x="1004" y="586"/>
                </a:lnTo>
                <a:lnTo>
                  <a:pt x="1017" y="568"/>
                </a:lnTo>
                <a:lnTo>
                  <a:pt x="1017" y="568"/>
                </a:lnTo>
                <a:lnTo>
                  <a:pt x="1019" y="563"/>
                </a:lnTo>
                <a:lnTo>
                  <a:pt x="1019" y="559"/>
                </a:lnTo>
                <a:lnTo>
                  <a:pt x="1017" y="547"/>
                </a:lnTo>
                <a:lnTo>
                  <a:pt x="1010" y="536"/>
                </a:lnTo>
                <a:lnTo>
                  <a:pt x="1001" y="525"/>
                </a:lnTo>
                <a:lnTo>
                  <a:pt x="988" y="516"/>
                </a:lnTo>
                <a:lnTo>
                  <a:pt x="976" y="509"/>
                </a:lnTo>
                <a:lnTo>
                  <a:pt x="963" y="505"/>
                </a:lnTo>
                <a:lnTo>
                  <a:pt x="952" y="502"/>
                </a:lnTo>
                <a:lnTo>
                  <a:pt x="952" y="502"/>
                </a:lnTo>
                <a:lnTo>
                  <a:pt x="947" y="502"/>
                </a:lnTo>
                <a:lnTo>
                  <a:pt x="940" y="498"/>
                </a:lnTo>
                <a:lnTo>
                  <a:pt x="936" y="493"/>
                </a:lnTo>
                <a:lnTo>
                  <a:pt x="933" y="486"/>
                </a:lnTo>
                <a:lnTo>
                  <a:pt x="931" y="480"/>
                </a:lnTo>
                <a:lnTo>
                  <a:pt x="929" y="471"/>
                </a:lnTo>
                <a:lnTo>
                  <a:pt x="931" y="466"/>
                </a:lnTo>
                <a:lnTo>
                  <a:pt x="933" y="459"/>
                </a:lnTo>
                <a:lnTo>
                  <a:pt x="933" y="459"/>
                </a:lnTo>
                <a:lnTo>
                  <a:pt x="945" y="455"/>
                </a:lnTo>
                <a:lnTo>
                  <a:pt x="952" y="450"/>
                </a:lnTo>
                <a:lnTo>
                  <a:pt x="961" y="441"/>
                </a:lnTo>
                <a:lnTo>
                  <a:pt x="963" y="437"/>
                </a:lnTo>
                <a:lnTo>
                  <a:pt x="970" y="434"/>
                </a:lnTo>
                <a:lnTo>
                  <a:pt x="979" y="432"/>
                </a:lnTo>
                <a:lnTo>
                  <a:pt x="992" y="428"/>
                </a:lnTo>
                <a:lnTo>
                  <a:pt x="992" y="428"/>
                </a:lnTo>
                <a:lnTo>
                  <a:pt x="1004" y="425"/>
                </a:lnTo>
                <a:lnTo>
                  <a:pt x="1010" y="419"/>
                </a:lnTo>
                <a:lnTo>
                  <a:pt x="1017" y="412"/>
                </a:lnTo>
                <a:lnTo>
                  <a:pt x="1017" y="405"/>
                </a:lnTo>
                <a:lnTo>
                  <a:pt x="1017" y="396"/>
                </a:lnTo>
                <a:lnTo>
                  <a:pt x="1015" y="389"/>
                </a:lnTo>
                <a:lnTo>
                  <a:pt x="1010" y="380"/>
                </a:lnTo>
                <a:lnTo>
                  <a:pt x="1006" y="373"/>
                </a:lnTo>
                <a:lnTo>
                  <a:pt x="1006" y="373"/>
                </a:lnTo>
                <a:lnTo>
                  <a:pt x="999" y="369"/>
                </a:lnTo>
                <a:lnTo>
                  <a:pt x="999" y="360"/>
                </a:lnTo>
                <a:lnTo>
                  <a:pt x="1001" y="353"/>
                </a:lnTo>
                <a:lnTo>
                  <a:pt x="1006" y="342"/>
                </a:lnTo>
                <a:lnTo>
                  <a:pt x="1022" y="321"/>
                </a:lnTo>
                <a:lnTo>
                  <a:pt x="1042" y="301"/>
                </a:lnTo>
                <a:lnTo>
                  <a:pt x="1042" y="301"/>
                </a:lnTo>
                <a:lnTo>
                  <a:pt x="1049" y="290"/>
                </a:lnTo>
                <a:lnTo>
                  <a:pt x="1051" y="281"/>
                </a:lnTo>
                <a:lnTo>
                  <a:pt x="1051" y="272"/>
                </a:lnTo>
                <a:lnTo>
                  <a:pt x="1046" y="263"/>
                </a:lnTo>
                <a:lnTo>
                  <a:pt x="1037" y="256"/>
                </a:lnTo>
                <a:lnTo>
                  <a:pt x="1022" y="251"/>
                </a:lnTo>
                <a:lnTo>
                  <a:pt x="1004" y="251"/>
                </a:lnTo>
                <a:lnTo>
                  <a:pt x="979" y="256"/>
                </a:lnTo>
                <a:lnTo>
                  <a:pt x="979" y="256"/>
                </a:lnTo>
                <a:lnTo>
                  <a:pt x="963" y="254"/>
                </a:lnTo>
                <a:lnTo>
                  <a:pt x="958" y="254"/>
                </a:lnTo>
                <a:lnTo>
                  <a:pt x="954" y="251"/>
                </a:lnTo>
                <a:lnTo>
                  <a:pt x="952" y="244"/>
                </a:lnTo>
                <a:lnTo>
                  <a:pt x="949" y="235"/>
                </a:lnTo>
                <a:lnTo>
                  <a:pt x="945" y="226"/>
                </a:lnTo>
                <a:lnTo>
                  <a:pt x="940" y="217"/>
                </a:lnTo>
                <a:lnTo>
                  <a:pt x="931" y="208"/>
                </a:lnTo>
                <a:lnTo>
                  <a:pt x="913" y="202"/>
                </a:lnTo>
                <a:lnTo>
                  <a:pt x="913" y="202"/>
                </a:lnTo>
                <a:lnTo>
                  <a:pt x="902" y="197"/>
                </a:lnTo>
                <a:lnTo>
                  <a:pt x="897" y="192"/>
                </a:lnTo>
                <a:lnTo>
                  <a:pt x="897" y="186"/>
                </a:lnTo>
                <a:lnTo>
                  <a:pt x="897" y="181"/>
                </a:lnTo>
                <a:lnTo>
                  <a:pt x="900" y="177"/>
                </a:lnTo>
                <a:lnTo>
                  <a:pt x="900" y="170"/>
                </a:lnTo>
                <a:lnTo>
                  <a:pt x="897" y="165"/>
                </a:lnTo>
                <a:lnTo>
                  <a:pt x="891" y="161"/>
                </a:lnTo>
                <a:lnTo>
                  <a:pt x="891" y="161"/>
                </a:lnTo>
                <a:lnTo>
                  <a:pt x="881" y="159"/>
                </a:lnTo>
                <a:lnTo>
                  <a:pt x="875" y="159"/>
                </a:lnTo>
                <a:lnTo>
                  <a:pt x="861" y="163"/>
                </a:lnTo>
                <a:lnTo>
                  <a:pt x="854" y="165"/>
                </a:lnTo>
                <a:lnTo>
                  <a:pt x="843" y="165"/>
                </a:lnTo>
                <a:lnTo>
                  <a:pt x="829" y="163"/>
                </a:lnTo>
                <a:lnTo>
                  <a:pt x="811" y="156"/>
                </a:lnTo>
                <a:lnTo>
                  <a:pt x="599" y="3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0" name="Freeform 8"/>
          <p:cNvSpPr>
            <a:spLocks/>
          </p:cNvSpPr>
          <p:nvPr/>
        </p:nvSpPr>
        <p:spPr bwMode="auto">
          <a:xfrm>
            <a:off x="1130300" y="2076550"/>
            <a:ext cx="1668463" cy="962025"/>
          </a:xfrm>
          <a:custGeom>
            <a:avLst/>
            <a:gdLst>
              <a:gd name="T0" fmla="*/ 545 w 1051"/>
              <a:gd name="T1" fmla="*/ 41 h 606"/>
              <a:gd name="T2" fmla="*/ 499 w 1051"/>
              <a:gd name="T3" fmla="*/ 9 h 606"/>
              <a:gd name="T4" fmla="*/ 452 w 1051"/>
              <a:gd name="T5" fmla="*/ 7 h 606"/>
              <a:gd name="T6" fmla="*/ 395 w 1051"/>
              <a:gd name="T7" fmla="*/ 45 h 606"/>
              <a:gd name="T8" fmla="*/ 341 w 1051"/>
              <a:gd name="T9" fmla="*/ 34 h 606"/>
              <a:gd name="T10" fmla="*/ 278 w 1051"/>
              <a:gd name="T11" fmla="*/ 41 h 606"/>
              <a:gd name="T12" fmla="*/ 205 w 1051"/>
              <a:gd name="T13" fmla="*/ 48 h 606"/>
              <a:gd name="T14" fmla="*/ 135 w 1051"/>
              <a:gd name="T15" fmla="*/ 84 h 606"/>
              <a:gd name="T16" fmla="*/ 97 w 1051"/>
              <a:gd name="T17" fmla="*/ 138 h 606"/>
              <a:gd name="T18" fmla="*/ 108 w 1051"/>
              <a:gd name="T19" fmla="*/ 170 h 606"/>
              <a:gd name="T20" fmla="*/ 97 w 1051"/>
              <a:gd name="T21" fmla="*/ 190 h 606"/>
              <a:gd name="T22" fmla="*/ 72 w 1051"/>
              <a:gd name="T23" fmla="*/ 197 h 606"/>
              <a:gd name="T24" fmla="*/ 54 w 1051"/>
              <a:gd name="T25" fmla="*/ 269 h 606"/>
              <a:gd name="T26" fmla="*/ 38 w 1051"/>
              <a:gd name="T27" fmla="*/ 308 h 606"/>
              <a:gd name="T28" fmla="*/ 31 w 1051"/>
              <a:gd name="T29" fmla="*/ 382 h 606"/>
              <a:gd name="T30" fmla="*/ 0 w 1051"/>
              <a:gd name="T31" fmla="*/ 446 h 606"/>
              <a:gd name="T32" fmla="*/ 92 w 1051"/>
              <a:gd name="T33" fmla="*/ 505 h 606"/>
              <a:gd name="T34" fmla="*/ 147 w 1051"/>
              <a:gd name="T35" fmla="*/ 529 h 606"/>
              <a:gd name="T36" fmla="*/ 217 w 1051"/>
              <a:gd name="T37" fmla="*/ 527 h 606"/>
              <a:gd name="T38" fmla="*/ 248 w 1051"/>
              <a:gd name="T39" fmla="*/ 554 h 606"/>
              <a:gd name="T40" fmla="*/ 289 w 1051"/>
              <a:gd name="T41" fmla="*/ 559 h 606"/>
              <a:gd name="T42" fmla="*/ 357 w 1051"/>
              <a:gd name="T43" fmla="*/ 554 h 606"/>
              <a:gd name="T44" fmla="*/ 391 w 1051"/>
              <a:gd name="T45" fmla="*/ 581 h 606"/>
              <a:gd name="T46" fmla="*/ 445 w 1051"/>
              <a:gd name="T47" fmla="*/ 575 h 606"/>
              <a:gd name="T48" fmla="*/ 479 w 1051"/>
              <a:gd name="T49" fmla="*/ 563 h 606"/>
              <a:gd name="T50" fmla="*/ 540 w 1051"/>
              <a:gd name="T51" fmla="*/ 586 h 606"/>
              <a:gd name="T52" fmla="*/ 608 w 1051"/>
              <a:gd name="T53" fmla="*/ 584 h 606"/>
              <a:gd name="T54" fmla="*/ 653 w 1051"/>
              <a:gd name="T55" fmla="*/ 575 h 606"/>
              <a:gd name="T56" fmla="*/ 719 w 1051"/>
              <a:gd name="T57" fmla="*/ 599 h 606"/>
              <a:gd name="T58" fmla="*/ 780 w 1051"/>
              <a:gd name="T59" fmla="*/ 590 h 606"/>
              <a:gd name="T60" fmla="*/ 827 w 1051"/>
              <a:gd name="T61" fmla="*/ 568 h 606"/>
              <a:gd name="T62" fmla="*/ 857 w 1051"/>
              <a:gd name="T63" fmla="*/ 581 h 606"/>
              <a:gd name="T64" fmla="*/ 868 w 1051"/>
              <a:gd name="T65" fmla="*/ 586 h 606"/>
              <a:gd name="T66" fmla="*/ 884 w 1051"/>
              <a:gd name="T67" fmla="*/ 595 h 606"/>
              <a:gd name="T68" fmla="*/ 920 w 1051"/>
              <a:gd name="T69" fmla="*/ 602 h 606"/>
              <a:gd name="T70" fmla="*/ 972 w 1051"/>
              <a:gd name="T71" fmla="*/ 604 h 606"/>
              <a:gd name="T72" fmla="*/ 1017 w 1051"/>
              <a:gd name="T73" fmla="*/ 568 h 606"/>
              <a:gd name="T74" fmla="*/ 1010 w 1051"/>
              <a:gd name="T75" fmla="*/ 536 h 606"/>
              <a:gd name="T76" fmla="*/ 952 w 1051"/>
              <a:gd name="T77" fmla="*/ 502 h 606"/>
              <a:gd name="T78" fmla="*/ 933 w 1051"/>
              <a:gd name="T79" fmla="*/ 486 h 606"/>
              <a:gd name="T80" fmla="*/ 933 w 1051"/>
              <a:gd name="T81" fmla="*/ 459 h 606"/>
              <a:gd name="T82" fmla="*/ 970 w 1051"/>
              <a:gd name="T83" fmla="*/ 434 h 606"/>
              <a:gd name="T84" fmla="*/ 1010 w 1051"/>
              <a:gd name="T85" fmla="*/ 419 h 606"/>
              <a:gd name="T86" fmla="*/ 1010 w 1051"/>
              <a:gd name="T87" fmla="*/ 380 h 606"/>
              <a:gd name="T88" fmla="*/ 1001 w 1051"/>
              <a:gd name="T89" fmla="*/ 353 h 606"/>
              <a:gd name="T90" fmla="*/ 1049 w 1051"/>
              <a:gd name="T91" fmla="*/ 290 h 606"/>
              <a:gd name="T92" fmla="*/ 1022 w 1051"/>
              <a:gd name="T93" fmla="*/ 251 h 606"/>
              <a:gd name="T94" fmla="*/ 958 w 1051"/>
              <a:gd name="T95" fmla="*/ 254 h 606"/>
              <a:gd name="T96" fmla="*/ 940 w 1051"/>
              <a:gd name="T97" fmla="*/ 217 h 606"/>
              <a:gd name="T98" fmla="*/ 897 w 1051"/>
              <a:gd name="T99" fmla="*/ 192 h 606"/>
              <a:gd name="T100" fmla="*/ 897 w 1051"/>
              <a:gd name="T101" fmla="*/ 165 h 606"/>
              <a:gd name="T102" fmla="*/ 861 w 1051"/>
              <a:gd name="T103" fmla="*/ 163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051" h="606">
                <a:moveTo>
                  <a:pt x="599" y="34"/>
                </a:moveTo>
                <a:lnTo>
                  <a:pt x="599" y="34"/>
                </a:lnTo>
                <a:lnTo>
                  <a:pt x="576" y="39"/>
                </a:lnTo>
                <a:lnTo>
                  <a:pt x="558" y="41"/>
                </a:lnTo>
                <a:lnTo>
                  <a:pt x="545" y="41"/>
                </a:lnTo>
                <a:lnTo>
                  <a:pt x="531" y="36"/>
                </a:lnTo>
                <a:lnTo>
                  <a:pt x="522" y="32"/>
                </a:lnTo>
                <a:lnTo>
                  <a:pt x="515" y="25"/>
                </a:lnTo>
                <a:lnTo>
                  <a:pt x="499" y="9"/>
                </a:lnTo>
                <a:lnTo>
                  <a:pt x="499" y="9"/>
                </a:lnTo>
                <a:lnTo>
                  <a:pt x="493" y="3"/>
                </a:lnTo>
                <a:lnTo>
                  <a:pt x="486" y="0"/>
                </a:lnTo>
                <a:lnTo>
                  <a:pt x="477" y="0"/>
                </a:lnTo>
                <a:lnTo>
                  <a:pt x="465" y="3"/>
                </a:lnTo>
                <a:lnTo>
                  <a:pt x="452" y="7"/>
                </a:lnTo>
                <a:lnTo>
                  <a:pt x="438" y="14"/>
                </a:lnTo>
                <a:lnTo>
                  <a:pt x="404" y="39"/>
                </a:lnTo>
                <a:lnTo>
                  <a:pt x="404" y="39"/>
                </a:lnTo>
                <a:lnTo>
                  <a:pt x="400" y="43"/>
                </a:lnTo>
                <a:lnTo>
                  <a:pt x="395" y="45"/>
                </a:lnTo>
                <a:lnTo>
                  <a:pt x="386" y="45"/>
                </a:lnTo>
                <a:lnTo>
                  <a:pt x="380" y="45"/>
                </a:lnTo>
                <a:lnTo>
                  <a:pt x="361" y="41"/>
                </a:lnTo>
                <a:lnTo>
                  <a:pt x="341" y="34"/>
                </a:lnTo>
                <a:lnTo>
                  <a:pt x="341" y="34"/>
                </a:lnTo>
                <a:lnTo>
                  <a:pt x="323" y="30"/>
                </a:lnTo>
                <a:lnTo>
                  <a:pt x="309" y="27"/>
                </a:lnTo>
                <a:lnTo>
                  <a:pt x="294" y="32"/>
                </a:lnTo>
                <a:lnTo>
                  <a:pt x="278" y="41"/>
                </a:lnTo>
                <a:lnTo>
                  <a:pt x="278" y="41"/>
                </a:lnTo>
                <a:lnTo>
                  <a:pt x="262" y="48"/>
                </a:lnTo>
                <a:lnTo>
                  <a:pt x="248" y="52"/>
                </a:lnTo>
                <a:lnTo>
                  <a:pt x="233" y="52"/>
                </a:lnTo>
                <a:lnTo>
                  <a:pt x="219" y="50"/>
                </a:lnTo>
                <a:lnTo>
                  <a:pt x="205" y="48"/>
                </a:lnTo>
                <a:lnTo>
                  <a:pt x="190" y="48"/>
                </a:lnTo>
                <a:lnTo>
                  <a:pt x="176" y="52"/>
                </a:lnTo>
                <a:lnTo>
                  <a:pt x="165" y="59"/>
                </a:lnTo>
                <a:lnTo>
                  <a:pt x="165" y="59"/>
                </a:lnTo>
                <a:lnTo>
                  <a:pt x="135" y="84"/>
                </a:lnTo>
                <a:lnTo>
                  <a:pt x="122" y="98"/>
                </a:lnTo>
                <a:lnTo>
                  <a:pt x="108" y="111"/>
                </a:lnTo>
                <a:lnTo>
                  <a:pt x="102" y="125"/>
                </a:lnTo>
                <a:lnTo>
                  <a:pt x="97" y="131"/>
                </a:lnTo>
                <a:lnTo>
                  <a:pt x="97" y="138"/>
                </a:lnTo>
                <a:lnTo>
                  <a:pt x="97" y="145"/>
                </a:lnTo>
                <a:lnTo>
                  <a:pt x="99" y="152"/>
                </a:lnTo>
                <a:lnTo>
                  <a:pt x="102" y="161"/>
                </a:lnTo>
                <a:lnTo>
                  <a:pt x="108" y="170"/>
                </a:lnTo>
                <a:lnTo>
                  <a:pt x="108" y="170"/>
                </a:lnTo>
                <a:lnTo>
                  <a:pt x="111" y="174"/>
                </a:lnTo>
                <a:lnTo>
                  <a:pt x="111" y="179"/>
                </a:lnTo>
                <a:lnTo>
                  <a:pt x="108" y="181"/>
                </a:lnTo>
                <a:lnTo>
                  <a:pt x="104" y="186"/>
                </a:lnTo>
                <a:lnTo>
                  <a:pt x="97" y="190"/>
                </a:lnTo>
                <a:lnTo>
                  <a:pt x="88" y="192"/>
                </a:lnTo>
                <a:lnTo>
                  <a:pt x="88" y="192"/>
                </a:lnTo>
                <a:lnTo>
                  <a:pt x="83" y="190"/>
                </a:lnTo>
                <a:lnTo>
                  <a:pt x="77" y="192"/>
                </a:lnTo>
                <a:lnTo>
                  <a:pt x="72" y="197"/>
                </a:lnTo>
                <a:lnTo>
                  <a:pt x="68" y="202"/>
                </a:lnTo>
                <a:lnTo>
                  <a:pt x="61" y="220"/>
                </a:lnTo>
                <a:lnTo>
                  <a:pt x="56" y="251"/>
                </a:lnTo>
                <a:lnTo>
                  <a:pt x="56" y="251"/>
                </a:lnTo>
                <a:lnTo>
                  <a:pt x="54" y="269"/>
                </a:lnTo>
                <a:lnTo>
                  <a:pt x="50" y="283"/>
                </a:lnTo>
                <a:lnTo>
                  <a:pt x="47" y="290"/>
                </a:lnTo>
                <a:lnTo>
                  <a:pt x="43" y="294"/>
                </a:lnTo>
                <a:lnTo>
                  <a:pt x="40" y="301"/>
                </a:lnTo>
                <a:lnTo>
                  <a:pt x="38" y="308"/>
                </a:lnTo>
                <a:lnTo>
                  <a:pt x="36" y="324"/>
                </a:lnTo>
                <a:lnTo>
                  <a:pt x="38" y="344"/>
                </a:lnTo>
                <a:lnTo>
                  <a:pt x="38" y="344"/>
                </a:lnTo>
                <a:lnTo>
                  <a:pt x="36" y="364"/>
                </a:lnTo>
                <a:lnTo>
                  <a:pt x="31" y="382"/>
                </a:lnTo>
                <a:lnTo>
                  <a:pt x="22" y="403"/>
                </a:lnTo>
                <a:lnTo>
                  <a:pt x="4" y="430"/>
                </a:lnTo>
                <a:lnTo>
                  <a:pt x="4" y="430"/>
                </a:lnTo>
                <a:lnTo>
                  <a:pt x="0" y="439"/>
                </a:lnTo>
                <a:lnTo>
                  <a:pt x="0" y="446"/>
                </a:lnTo>
                <a:lnTo>
                  <a:pt x="4" y="455"/>
                </a:lnTo>
                <a:lnTo>
                  <a:pt x="13" y="464"/>
                </a:lnTo>
                <a:lnTo>
                  <a:pt x="27" y="473"/>
                </a:lnTo>
                <a:lnTo>
                  <a:pt x="45" y="484"/>
                </a:lnTo>
                <a:lnTo>
                  <a:pt x="92" y="505"/>
                </a:lnTo>
                <a:lnTo>
                  <a:pt x="92" y="505"/>
                </a:lnTo>
                <a:lnTo>
                  <a:pt x="113" y="514"/>
                </a:lnTo>
                <a:lnTo>
                  <a:pt x="131" y="523"/>
                </a:lnTo>
                <a:lnTo>
                  <a:pt x="138" y="527"/>
                </a:lnTo>
                <a:lnTo>
                  <a:pt x="147" y="529"/>
                </a:lnTo>
                <a:lnTo>
                  <a:pt x="156" y="529"/>
                </a:lnTo>
                <a:lnTo>
                  <a:pt x="167" y="529"/>
                </a:lnTo>
                <a:lnTo>
                  <a:pt x="167" y="529"/>
                </a:lnTo>
                <a:lnTo>
                  <a:pt x="203" y="527"/>
                </a:lnTo>
                <a:lnTo>
                  <a:pt x="217" y="527"/>
                </a:lnTo>
                <a:lnTo>
                  <a:pt x="226" y="529"/>
                </a:lnTo>
                <a:lnTo>
                  <a:pt x="230" y="534"/>
                </a:lnTo>
                <a:lnTo>
                  <a:pt x="237" y="538"/>
                </a:lnTo>
                <a:lnTo>
                  <a:pt x="248" y="554"/>
                </a:lnTo>
                <a:lnTo>
                  <a:pt x="248" y="554"/>
                </a:lnTo>
                <a:lnTo>
                  <a:pt x="253" y="559"/>
                </a:lnTo>
                <a:lnTo>
                  <a:pt x="260" y="561"/>
                </a:lnTo>
                <a:lnTo>
                  <a:pt x="267" y="561"/>
                </a:lnTo>
                <a:lnTo>
                  <a:pt x="273" y="561"/>
                </a:lnTo>
                <a:lnTo>
                  <a:pt x="289" y="559"/>
                </a:lnTo>
                <a:lnTo>
                  <a:pt x="305" y="554"/>
                </a:lnTo>
                <a:lnTo>
                  <a:pt x="323" y="550"/>
                </a:lnTo>
                <a:lnTo>
                  <a:pt x="341" y="550"/>
                </a:lnTo>
                <a:lnTo>
                  <a:pt x="350" y="552"/>
                </a:lnTo>
                <a:lnTo>
                  <a:pt x="357" y="554"/>
                </a:lnTo>
                <a:lnTo>
                  <a:pt x="366" y="561"/>
                </a:lnTo>
                <a:lnTo>
                  <a:pt x="373" y="568"/>
                </a:lnTo>
                <a:lnTo>
                  <a:pt x="373" y="568"/>
                </a:lnTo>
                <a:lnTo>
                  <a:pt x="382" y="577"/>
                </a:lnTo>
                <a:lnTo>
                  <a:pt x="391" y="581"/>
                </a:lnTo>
                <a:lnTo>
                  <a:pt x="402" y="584"/>
                </a:lnTo>
                <a:lnTo>
                  <a:pt x="413" y="584"/>
                </a:lnTo>
                <a:lnTo>
                  <a:pt x="425" y="581"/>
                </a:lnTo>
                <a:lnTo>
                  <a:pt x="436" y="579"/>
                </a:lnTo>
                <a:lnTo>
                  <a:pt x="445" y="575"/>
                </a:lnTo>
                <a:lnTo>
                  <a:pt x="450" y="570"/>
                </a:lnTo>
                <a:lnTo>
                  <a:pt x="450" y="570"/>
                </a:lnTo>
                <a:lnTo>
                  <a:pt x="459" y="566"/>
                </a:lnTo>
                <a:lnTo>
                  <a:pt x="468" y="563"/>
                </a:lnTo>
                <a:lnTo>
                  <a:pt x="479" y="563"/>
                </a:lnTo>
                <a:lnTo>
                  <a:pt x="488" y="563"/>
                </a:lnTo>
                <a:lnTo>
                  <a:pt x="504" y="570"/>
                </a:lnTo>
                <a:lnTo>
                  <a:pt x="515" y="577"/>
                </a:lnTo>
                <a:lnTo>
                  <a:pt x="515" y="577"/>
                </a:lnTo>
                <a:lnTo>
                  <a:pt x="540" y="586"/>
                </a:lnTo>
                <a:lnTo>
                  <a:pt x="551" y="588"/>
                </a:lnTo>
                <a:lnTo>
                  <a:pt x="565" y="590"/>
                </a:lnTo>
                <a:lnTo>
                  <a:pt x="579" y="590"/>
                </a:lnTo>
                <a:lnTo>
                  <a:pt x="592" y="588"/>
                </a:lnTo>
                <a:lnTo>
                  <a:pt x="608" y="584"/>
                </a:lnTo>
                <a:lnTo>
                  <a:pt x="621" y="579"/>
                </a:lnTo>
                <a:lnTo>
                  <a:pt x="621" y="579"/>
                </a:lnTo>
                <a:lnTo>
                  <a:pt x="633" y="577"/>
                </a:lnTo>
                <a:lnTo>
                  <a:pt x="642" y="575"/>
                </a:lnTo>
                <a:lnTo>
                  <a:pt x="653" y="575"/>
                </a:lnTo>
                <a:lnTo>
                  <a:pt x="660" y="577"/>
                </a:lnTo>
                <a:lnTo>
                  <a:pt x="678" y="584"/>
                </a:lnTo>
                <a:lnTo>
                  <a:pt x="694" y="590"/>
                </a:lnTo>
                <a:lnTo>
                  <a:pt x="694" y="590"/>
                </a:lnTo>
                <a:lnTo>
                  <a:pt x="719" y="599"/>
                </a:lnTo>
                <a:lnTo>
                  <a:pt x="730" y="602"/>
                </a:lnTo>
                <a:lnTo>
                  <a:pt x="741" y="602"/>
                </a:lnTo>
                <a:lnTo>
                  <a:pt x="753" y="599"/>
                </a:lnTo>
                <a:lnTo>
                  <a:pt x="766" y="597"/>
                </a:lnTo>
                <a:lnTo>
                  <a:pt x="780" y="590"/>
                </a:lnTo>
                <a:lnTo>
                  <a:pt x="793" y="584"/>
                </a:lnTo>
                <a:lnTo>
                  <a:pt x="793" y="584"/>
                </a:lnTo>
                <a:lnTo>
                  <a:pt x="805" y="577"/>
                </a:lnTo>
                <a:lnTo>
                  <a:pt x="818" y="570"/>
                </a:lnTo>
                <a:lnTo>
                  <a:pt x="827" y="568"/>
                </a:lnTo>
                <a:lnTo>
                  <a:pt x="836" y="568"/>
                </a:lnTo>
                <a:lnTo>
                  <a:pt x="843" y="568"/>
                </a:lnTo>
                <a:lnTo>
                  <a:pt x="850" y="572"/>
                </a:lnTo>
                <a:lnTo>
                  <a:pt x="854" y="575"/>
                </a:lnTo>
                <a:lnTo>
                  <a:pt x="857" y="581"/>
                </a:lnTo>
                <a:lnTo>
                  <a:pt x="857" y="581"/>
                </a:lnTo>
                <a:lnTo>
                  <a:pt x="857" y="586"/>
                </a:lnTo>
                <a:lnTo>
                  <a:pt x="859" y="588"/>
                </a:lnTo>
                <a:lnTo>
                  <a:pt x="863" y="588"/>
                </a:lnTo>
                <a:lnTo>
                  <a:pt x="868" y="586"/>
                </a:lnTo>
                <a:lnTo>
                  <a:pt x="872" y="584"/>
                </a:lnTo>
                <a:lnTo>
                  <a:pt x="877" y="584"/>
                </a:lnTo>
                <a:lnTo>
                  <a:pt x="881" y="586"/>
                </a:lnTo>
                <a:lnTo>
                  <a:pt x="884" y="595"/>
                </a:lnTo>
                <a:lnTo>
                  <a:pt x="884" y="595"/>
                </a:lnTo>
                <a:lnTo>
                  <a:pt x="881" y="602"/>
                </a:lnTo>
                <a:lnTo>
                  <a:pt x="886" y="606"/>
                </a:lnTo>
                <a:lnTo>
                  <a:pt x="891" y="606"/>
                </a:lnTo>
                <a:lnTo>
                  <a:pt x="900" y="606"/>
                </a:lnTo>
                <a:lnTo>
                  <a:pt x="920" y="602"/>
                </a:lnTo>
                <a:lnTo>
                  <a:pt x="933" y="599"/>
                </a:lnTo>
                <a:lnTo>
                  <a:pt x="945" y="602"/>
                </a:lnTo>
                <a:lnTo>
                  <a:pt x="945" y="602"/>
                </a:lnTo>
                <a:lnTo>
                  <a:pt x="961" y="604"/>
                </a:lnTo>
                <a:lnTo>
                  <a:pt x="972" y="604"/>
                </a:lnTo>
                <a:lnTo>
                  <a:pt x="983" y="602"/>
                </a:lnTo>
                <a:lnTo>
                  <a:pt x="990" y="599"/>
                </a:lnTo>
                <a:lnTo>
                  <a:pt x="997" y="593"/>
                </a:lnTo>
                <a:lnTo>
                  <a:pt x="1004" y="586"/>
                </a:lnTo>
                <a:lnTo>
                  <a:pt x="1017" y="568"/>
                </a:lnTo>
                <a:lnTo>
                  <a:pt x="1017" y="568"/>
                </a:lnTo>
                <a:lnTo>
                  <a:pt x="1019" y="563"/>
                </a:lnTo>
                <a:lnTo>
                  <a:pt x="1019" y="559"/>
                </a:lnTo>
                <a:lnTo>
                  <a:pt x="1017" y="547"/>
                </a:lnTo>
                <a:lnTo>
                  <a:pt x="1010" y="536"/>
                </a:lnTo>
                <a:lnTo>
                  <a:pt x="1001" y="525"/>
                </a:lnTo>
                <a:lnTo>
                  <a:pt x="988" y="516"/>
                </a:lnTo>
                <a:lnTo>
                  <a:pt x="976" y="509"/>
                </a:lnTo>
                <a:lnTo>
                  <a:pt x="963" y="505"/>
                </a:lnTo>
                <a:lnTo>
                  <a:pt x="952" y="502"/>
                </a:lnTo>
                <a:lnTo>
                  <a:pt x="952" y="502"/>
                </a:lnTo>
                <a:lnTo>
                  <a:pt x="947" y="502"/>
                </a:lnTo>
                <a:lnTo>
                  <a:pt x="940" y="498"/>
                </a:lnTo>
                <a:lnTo>
                  <a:pt x="936" y="493"/>
                </a:lnTo>
                <a:lnTo>
                  <a:pt x="933" y="486"/>
                </a:lnTo>
                <a:lnTo>
                  <a:pt x="931" y="480"/>
                </a:lnTo>
                <a:lnTo>
                  <a:pt x="929" y="471"/>
                </a:lnTo>
                <a:lnTo>
                  <a:pt x="931" y="466"/>
                </a:lnTo>
                <a:lnTo>
                  <a:pt x="933" y="459"/>
                </a:lnTo>
                <a:lnTo>
                  <a:pt x="933" y="459"/>
                </a:lnTo>
                <a:lnTo>
                  <a:pt x="945" y="455"/>
                </a:lnTo>
                <a:lnTo>
                  <a:pt x="952" y="450"/>
                </a:lnTo>
                <a:lnTo>
                  <a:pt x="961" y="441"/>
                </a:lnTo>
                <a:lnTo>
                  <a:pt x="963" y="437"/>
                </a:lnTo>
                <a:lnTo>
                  <a:pt x="970" y="434"/>
                </a:lnTo>
                <a:lnTo>
                  <a:pt x="979" y="432"/>
                </a:lnTo>
                <a:lnTo>
                  <a:pt x="992" y="428"/>
                </a:lnTo>
                <a:lnTo>
                  <a:pt x="992" y="428"/>
                </a:lnTo>
                <a:lnTo>
                  <a:pt x="1004" y="425"/>
                </a:lnTo>
                <a:lnTo>
                  <a:pt x="1010" y="419"/>
                </a:lnTo>
                <a:lnTo>
                  <a:pt x="1017" y="412"/>
                </a:lnTo>
                <a:lnTo>
                  <a:pt x="1017" y="405"/>
                </a:lnTo>
                <a:lnTo>
                  <a:pt x="1017" y="396"/>
                </a:lnTo>
                <a:lnTo>
                  <a:pt x="1015" y="389"/>
                </a:lnTo>
                <a:lnTo>
                  <a:pt x="1010" y="380"/>
                </a:lnTo>
                <a:lnTo>
                  <a:pt x="1006" y="373"/>
                </a:lnTo>
                <a:lnTo>
                  <a:pt x="1006" y="373"/>
                </a:lnTo>
                <a:lnTo>
                  <a:pt x="999" y="369"/>
                </a:lnTo>
                <a:lnTo>
                  <a:pt x="999" y="360"/>
                </a:lnTo>
                <a:lnTo>
                  <a:pt x="1001" y="353"/>
                </a:lnTo>
                <a:lnTo>
                  <a:pt x="1006" y="342"/>
                </a:lnTo>
                <a:lnTo>
                  <a:pt x="1022" y="321"/>
                </a:lnTo>
                <a:lnTo>
                  <a:pt x="1042" y="301"/>
                </a:lnTo>
                <a:lnTo>
                  <a:pt x="1042" y="301"/>
                </a:lnTo>
                <a:lnTo>
                  <a:pt x="1049" y="290"/>
                </a:lnTo>
                <a:lnTo>
                  <a:pt x="1051" y="281"/>
                </a:lnTo>
                <a:lnTo>
                  <a:pt x="1051" y="272"/>
                </a:lnTo>
                <a:lnTo>
                  <a:pt x="1046" y="263"/>
                </a:lnTo>
                <a:lnTo>
                  <a:pt x="1037" y="256"/>
                </a:lnTo>
                <a:lnTo>
                  <a:pt x="1022" y="251"/>
                </a:lnTo>
                <a:lnTo>
                  <a:pt x="1004" y="251"/>
                </a:lnTo>
                <a:lnTo>
                  <a:pt x="979" y="256"/>
                </a:lnTo>
                <a:lnTo>
                  <a:pt x="979" y="256"/>
                </a:lnTo>
                <a:lnTo>
                  <a:pt x="963" y="254"/>
                </a:lnTo>
                <a:lnTo>
                  <a:pt x="958" y="254"/>
                </a:lnTo>
                <a:lnTo>
                  <a:pt x="954" y="251"/>
                </a:lnTo>
                <a:lnTo>
                  <a:pt x="952" y="244"/>
                </a:lnTo>
                <a:lnTo>
                  <a:pt x="949" y="235"/>
                </a:lnTo>
                <a:lnTo>
                  <a:pt x="945" y="226"/>
                </a:lnTo>
                <a:lnTo>
                  <a:pt x="940" y="217"/>
                </a:lnTo>
                <a:lnTo>
                  <a:pt x="931" y="208"/>
                </a:lnTo>
                <a:lnTo>
                  <a:pt x="913" y="202"/>
                </a:lnTo>
                <a:lnTo>
                  <a:pt x="913" y="202"/>
                </a:lnTo>
                <a:lnTo>
                  <a:pt x="902" y="197"/>
                </a:lnTo>
                <a:lnTo>
                  <a:pt x="897" y="192"/>
                </a:lnTo>
                <a:lnTo>
                  <a:pt x="897" y="186"/>
                </a:lnTo>
                <a:lnTo>
                  <a:pt x="897" y="181"/>
                </a:lnTo>
                <a:lnTo>
                  <a:pt x="900" y="177"/>
                </a:lnTo>
                <a:lnTo>
                  <a:pt x="900" y="170"/>
                </a:lnTo>
                <a:lnTo>
                  <a:pt x="897" y="165"/>
                </a:lnTo>
                <a:lnTo>
                  <a:pt x="891" y="161"/>
                </a:lnTo>
                <a:lnTo>
                  <a:pt x="891" y="161"/>
                </a:lnTo>
                <a:lnTo>
                  <a:pt x="881" y="159"/>
                </a:lnTo>
                <a:lnTo>
                  <a:pt x="875" y="159"/>
                </a:lnTo>
                <a:lnTo>
                  <a:pt x="861" y="163"/>
                </a:lnTo>
                <a:lnTo>
                  <a:pt x="854" y="165"/>
                </a:lnTo>
                <a:lnTo>
                  <a:pt x="843" y="165"/>
                </a:lnTo>
                <a:lnTo>
                  <a:pt x="829" y="163"/>
                </a:lnTo>
                <a:lnTo>
                  <a:pt x="811" y="156"/>
                </a:lnTo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1" name="Freeform 9"/>
          <p:cNvSpPr>
            <a:spLocks/>
          </p:cNvSpPr>
          <p:nvPr/>
        </p:nvSpPr>
        <p:spPr bwMode="auto">
          <a:xfrm>
            <a:off x="990600" y="1751112"/>
            <a:ext cx="3186113" cy="28575"/>
          </a:xfrm>
          <a:custGeom>
            <a:avLst/>
            <a:gdLst>
              <a:gd name="T0" fmla="*/ 20 w 2007"/>
              <a:gd name="T1" fmla="*/ 2 h 18"/>
              <a:gd name="T2" fmla="*/ 70 w 2007"/>
              <a:gd name="T3" fmla="*/ 9 h 18"/>
              <a:gd name="T4" fmla="*/ 104 w 2007"/>
              <a:gd name="T5" fmla="*/ 18 h 18"/>
              <a:gd name="T6" fmla="*/ 138 w 2007"/>
              <a:gd name="T7" fmla="*/ 9 h 18"/>
              <a:gd name="T8" fmla="*/ 190 w 2007"/>
              <a:gd name="T9" fmla="*/ 2 h 18"/>
              <a:gd name="T10" fmla="*/ 226 w 2007"/>
              <a:gd name="T11" fmla="*/ 15 h 18"/>
              <a:gd name="T12" fmla="*/ 275 w 2007"/>
              <a:gd name="T13" fmla="*/ 9 h 18"/>
              <a:gd name="T14" fmla="*/ 312 w 2007"/>
              <a:gd name="T15" fmla="*/ 0 h 18"/>
              <a:gd name="T16" fmla="*/ 345 w 2007"/>
              <a:gd name="T17" fmla="*/ 9 h 18"/>
              <a:gd name="T18" fmla="*/ 395 w 2007"/>
              <a:gd name="T19" fmla="*/ 15 h 18"/>
              <a:gd name="T20" fmla="*/ 434 w 2007"/>
              <a:gd name="T21" fmla="*/ 2 h 18"/>
              <a:gd name="T22" fmla="*/ 483 w 2007"/>
              <a:gd name="T23" fmla="*/ 9 h 18"/>
              <a:gd name="T24" fmla="*/ 501 w 2007"/>
              <a:gd name="T25" fmla="*/ 15 h 18"/>
              <a:gd name="T26" fmla="*/ 553 w 2007"/>
              <a:gd name="T27" fmla="*/ 9 h 18"/>
              <a:gd name="T28" fmla="*/ 587 w 2007"/>
              <a:gd name="T29" fmla="*/ 0 h 18"/>
              <a:gd name="T30" fmla="*/ 624 w 2007"/>
              <a:gd name="T31" fmla="*/ 9 h 18"/>
              <a:gd name="T32" fmla="*/ 671 w 2007"/>
              <a:gd name="T33" fmla="*/ 15 h 18"/>
              <a:gd name="T34" fmla="*/ 712 w 2007"/>
              <a:gd name="T35" fmla="*/ 2 h 18"/>
              <a:gd name="T36" fmla="*/ 761 w 2007"/>
              <a:gd name="T37" fmla="*/ 9 h 18"/>
              <a:gd name="T38" fmla="*/ 795 w 2007"/>
              <a:gd name="T39" fmla="*/ 18 h 18"/>
              <a:gd name="T40" fmla="*/ 829 w 2007"/>
              <a:gd name="T41" fmla="*/ 9 h 18"/>
              <a:gd name="T42" fmla="*/ 881 w 2007"/>
              <a:gd name="T43" fmla="*/ 2 h 18"/>
              <a:gd name="T44" fmla="*/ 899 w 2007"/>
              <a:gd name="T45" fmla="*/ 9 h 18"/>
              <a:gd name="T46" fmla="*/ 949 w 2007"/>
              <a:gd name="T47" fmla="*/ 15 h 18"/>
              <a:gd name="T48" fmla="*/ 988 w 2007"/>
              <a:gd name="T49" fmla="*/ 2 h 18"/>
              <a:gd name="T50" fmla="*/ 1037 w 2007"/>
              <a:gd name="T51" fmla="*/ 9 h 18"/>
              <a:gd name="T52" fmla="*/ 1071 w 2007"/>
              <a:gd name="T53" fmla="*/ 18 h 18"/>
              <a:gd name="T54" fmla="*/ 1107 w 2007"/>
              <a:gd name="T55" fmla="*/ 9 h 18"/>
              <a:gd name="T56" fmla="*/ 1157 w 2007"/>
              <a:gd name="T57" fmla="*/ 2 h 18"/>
              <a:gd name="T58" fmla="*/ 1193 w 2007"/>
              <a:gd name="T59" fmla="*/ 15 h 18"/>
              <a:gd name="T60" fmla="*/ 1245 w 2007"/>
              <a:gd name="T61" fmla="*/ 9 h 18"/>
              <a:gd name="T62" fmla="*/ 1279 w 2007"/>
              <a:gd name="T63" fmla="*/ 0 h 18"/>
              <a:gd name="T64" fmla="*/ 1315 w 2007"/>
              <a:gd name="T65" fmla="*/ 9 h 18"/>
              <a:gd name="T66" fmla="*/ 1349 w 2007"/>
              <a:gd name="T67" fmla="*/ 18 h 18"/>
              <a:gd name="T68" fmla="*/ 1383 w 2007"/>
              <a:gd name="T69" fmla="*/ 9 h 18"/>
              <a:gd name="T70" fmla="*/ 1435 w 2007"/>
              <a:gd name="T71" fmla="*/ 2 h 18"/>
              <a:gd name="T72" fmla="*/ 1471 w 2007"/>
              <a:gd name="T73" fmla="*/ 15 h 18"/>
              <a:gd name="T74" fmla="*/ 1521 w 2007"/>
              <a:gd name="T75" fmla="*/ 9 h 18"/>
              <a:gd name="T76" fmla="*/ 1557 w 2007"/>
              <a:gd name="T77" fmla="*/ 0 h 18"/>
              <a:gd name="T78" fmla="*/ 1591 w 2007"/>
              <a:gd name="T79" fmla="*/ 9 h 18"/>
              <a:gd name="T80" fmla="*/ 1641 w 2007"/>
              <a:gd name="T81" fmla="*/ 15 h 18"/>
              <a:gd name="T82" fmla="*/ 1679 w 2007"/>
              <a:gd name="T83" fmla="*/ 2 h 18"/>
              <a:gd name="T84" fmla="*/ 1729 w 2007"/>
              <a:gd name="T85" fmla="*/ 9 h 18"/>
              <a:gd name="T86" fmla="*/ 1747 w 2007"/>
              <a:gd name="T87" fmla="*/ 15 h 18"/>
              <a:gd name="T88" fmla="*/ 1799 w 2007"/>
              <a:gd name="T89" fmla="*/ 9 h 18"/>
              <a:gd name="T90" fmla="*/ 1833 w 2007"/>
              <a:gd name="T91" fmla="*/ 0 h 18"/>
              <a:gd name="T92" fmla="*/ 1869 w 2007"/>
              <a:gd name="T93" fmla="*/ 9 h 18"/>
              <a:gd name="T94" fmla="*/ 1917 w 2007"/>
              <a:gd name="T95" fmla="*/ 15 h 18"/>
              <a:gd name="T96" fmla="*/ 1957 w 2007"/>
              <a:gd name="T97" fmla="*/ 2 h 18"/>
              <a:gd name="T98" fmla="*/ 2007 w 2007"/>
              <a:gd name="T99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007" h="18">
                <a:moveTo>
                  <a:pt x="0" y="9"/>
                </a:moveTo>
                <a:lnTo>
                  <a:pt x="0" y="9"/>
                </a:lnTo>
                <a:lnTo>
                  <a:pt x="20" y="2"/>
                </a:lnTo>
                <a:lnTo>
                  <a:pt x="34" y="0"/>
                </a:lnTo>
                <a:lnTo>
                  <a:pt x="49" y="2"/>
                </a:lnTo>
                <a:lnTo>
                  <a:pt x="70" y="9"/>
                </a:lnTo>
                <a:lnTo>
                  <a:pt x="70" y="9"/>
                </a:lnTo>
                <a:lnTo>
                  <a:pt x="88" y="15"/>
                </a:lnTo>
                <a:lnTo>
                  <a:pt x="104" y="18"/>
                </a:lnTo>
                <a:lnTo>
                  <a:pt x="119" y="15"/>
                </a:lnTo>
                <a:lnTo>
                  <a:pt x="138" y="9"/>
                </a:lnTo>
                <a:lnTo>
                  <a:pt x="138" y="9"/>
                </a:lnTo>
                <a:lnTo>
                  <a:pt x="158" y="2"/>
                </a:lnTo>
                <a:lnTo>
                  <a:pt x="174" y="0"/>
                </a:lnTo>
                <a:lnTo>
                  <a:pt x="190" y="2"/>
                </a:lnTo>
                <a:lnTo>
                  <a:pt x="208" y="9"/>
                </a:lnTo>
                <a:lnTo>
                  <a:pt x="208" y="9"/>
                </a:lnTo>
                <a:lnTo>
                  <a:pt x="226" y="15"/>
                </a:lnTo>
                <a:lnTo>
                  <a:pt x="241" y="18"/>
                </a:lnTo>
                <a:lnTo>
                  <a:pt x="257" y="15"/>
                </a:lnTo>
                <a:lnTo>
                  <a:pt x="275" y="9"/>
                </a:lnTo>
                <a:lnTo>
                  <a:pt x="275" y="9"/>
                </a:lnTo>
                <a:lnTo>
                  <a:pt x="296" y="2"/>
                </a:lnTo>
                <a:lnTo>
                  <a:pt x="312" y="0"/>
                </a:lnTo>
                <a:lnTo>
                  <a:pt x="327" y="2"/>
                </a:lnTo>
                <a:lnTo>
                  <a:pt x="345" y="9"/>
                </a:lnTo>
                <a:lnTo>
                  <a:pt x="345" y="9"/>
                </a:lnTo>
                <a:lnTo>
                  <a:pt x="364" y="15"/>
                </a:lnTo>
                <a:lnTo>
                  <a:pt x="379" y="18"/>
                </a:lnTo>
                <a:lnTo>
                  <a:pt x="395" y="15"/>
                </a:lnTo>
                <a:lnTo>
                  <a:pt x="413" y="9"/>
                </a:lnTo>
                <a:lnTo>
                  <a:pt x="413" y="9"/>
                </a:lnTo>
                <a:lnTo>
                  <a:pt x="434" y="2"/>
                </a:lnTo>
                <a:lnTo>
                  <a:pt x="449" y="0"/>
                </a:lnTo>
                <a:lnTo>
                  <a:pt x="465" y="2"/>
                </a:lnTo>
                <a:lnTo>
                  <a:pt x="483" y="9"/>
                </a:lnTo>
                <a:lnTo>
                  <a:pt x="483" y="9"/>
                </a:lnTo>
                <a:lnTo>
                  <a:pt x="483" y="9"/>
                </a:lnTo>
                <a:lnTo>
                  <a:pt x="501" y="15"/>
                </a:lnTo>
                <a:lnTo>
                  <a:pt x="517" y="18"/>
                </a:lnTo>
                <a:lnTo>
                  <a:pt x="533" y="15"/>
                </a:lnTo>
                <a:lnTo>
                  <a:pt x="553" y="9"/>
                </a:lnTo>
                <a:lnTo>
                  <a:pt x="553" y="9"/>
                </a:lnTo>
                <a:lnTo>
                  <a:pt x="572" y="2"/>
                </a:lnTo>
                <a:lnTo>
                  <a:pt x="587" y="0"/>
                </a:lnTo>
                <a:lnTo>
                  <a:pt x="603" y="2"/>
                </a:lnTo>
                <a:lnTo>
                  <a:pt x="624" y="9"/>
                </a:lnTo>
                <a:lnTo>
                  <a:pt x="624" y="9"/>
                </a:lnTo>
                <a:lnTo>
                  <a:pt x="642" y="15"/>
                </a:lnTo>
                <a:lnTo>
                  <a:pt x="655" y="18"/>
                </a:lnTo>
                <a:lnTo>
                  <a:pt x="671" y="15"/>
                </a:lnTo>
                <a:lnTo>
                  <a:pt x="691" y="9"/>
                </a:lnTo>
                <a:lnTo>
                  <a:pt x="691" y="9"/>
                </a:lnTo>
                <a:lnTo>
                  <a:pt x="712" y="2"/>
                </a:lnTo>
                <a:lnTo>
                  <a:pt x="728" y="0"/>
                </a:lnTo>
                <a:lnTo>
                  <a:pt x="741" y="2"/>
                </a:lnTo>
                <a:lnTo>
                  <a:pt x="761" y="9"/>
                </a:lnTo>
                <a:lnTo>
                  <a:pt x="761" y="9"/>
                </a:lnTo>
                <a:lnTo>
                  <a:pt x="780" y="15"/>
                </a:lnTo>
                <a:lnTo>
                  <a:pt x="795" y="18"/>
                </a:lnTo>
                <a:lnTo>
                  <a:pt x="811" y="15"/>
                </a:lnTo>
                <a:lnTo>
                  <a:pt x="829" y="9"/>
                </a:lnTo>
                <a:lnTo>
                  <a:pt x="829" y="9"/>
                </a:lnTo>
                <a:lnTo>
                  <a:pt x="850" y="2"/>
                </a:lnTo>
                <a:lnTo>
                  <a:pt x="865" y="0"/>
                </a:lnTo>
                <a:lnTo>
                  <a:pt x="881" y="2"/>
                </a:lnTo>
                <a:lnTo>
                  <a:pt x="899" y="9"/>
                </a:lnTo>
                <a:lnTo>
                  <a:pt x="899" y="9"/>
                </a:lnTo>
                <a:lnTo>
                  <a:pt x="899" y="9"/>
                </a:lnTo>
                <a:lnTo>
                  <a:pt x="917" y="15"/>
                </a:lnTo>
                <a:lnTo>
                  <a:pt x="933" y="18"/>
                </a:lnTo>
                <a:lnTo>
                  <a:pt x="949" y="15"/>
                </a:lnTo>
                <a:lnTo>
                  <a:pt x="967" y="9"/>
                </a:lnTo>
                <a:lnTo>
                  <a:pt x="967" y="9"/>
                </a:lnTo>
                <a:lnTo>
                  <a:pt x="988" y="2"/>
                </a:lnTo>
                <a:lnTo>
                  <a:pt x="1003" y="0"/>
                </a:lnTo>
                <a:lnTo>
                  <a:pt x="1019" y="2"/>
                </a:lnTo>
                <a:lnTo>
                  <a:pt x="1037" y="9"/>
                </a:lnTo>
                <a:lnTo>
                  <a:pt x="1037" y="9"/>
                </a:lnTo>
                <a:lnTo>
                  <a:pt x="1055" y="15"/>
                </a:lnTo>
                <a:lnTo>
                  <a:pt x="1071" y="18"/>
                </a:lnTo>
                <a:lnTo>
                  <a:pt x="1087" y="15"/>
                </a:lnTo>
                <a:lnTo>
                  <a:pt x="1107" y="9"/>
                </a:lnTo>
                <a:lnTo>
                  <a:pt x="1107" y="9"/>
                </a:lnTo>
                <a:lnTo>
                  <a:pt x="1125" y="2"/>
                </a:lnTo>
                <a:lnTo>
                  <a:pt x="1141" y="0"/>
                </a:lnTo>
                <a:lnTo>
                  <a:pt x="1157" y="2"/>
                </a:lnTo>
                <a:lnTo>
                  <a:pt x="1175" y="9"/>
                </a:lnTo>
                <a:lnTo>
                  <a:pt x="1175" y="9"/>
                </a:lnTo>
                <a:lnTo>
                  <a:pt x="1193" y="15"/>
                </a:lnTo>
                <a:lnTo>
                  <a:pt x="1209" y="18"/>
                </a:lnTo>
                <a:lnTo>
                  <a:pt x="1225" y="15"/>
                </a:lnTo>
                <a:lnTo>
                  <a:pt x="1245" y="9"/>
                </a:lnTo>
                <a:lnTo>
                  <a:pt x="1245" y="9"/>
                </a:lnTo>
                <a:lnTo>
                  <a:pt x="1263" y="2"/>
                </a:lnTo>
                <a:lnTo>
                  <a:pt x="1279" y="0"/>
                </a:lnTo>
                <a:lnTo>
                  <a:pt x="1295" y="2"/>
                </a:lnTo>
                <a:lnTo>
                  <a:pt x="1313" y="9"/>
                </a:lnTo>
                <a:lnTo>
                  <a:pt x="1315" y="9"/>
                </a:lnTo>
                <a:lnTo>
                  <a:pt x="1315" y="9"/>
                </a:lnTo>
                <a:lnTo>
                  <a:pt x="1333" y="15"/>
                </a:lnTo>
                <a:lnTo>
                  <a:pt x="1349" y="18"/>
                </a:lnTo>
                <a:lnTo>
                  <a:pt x="1365" y="15"/>
                </a:lnTo>
                <a:lnTo>
                  <a:pt x="1383" y="9"/>
                </a:lnTo>
                <a:lnTo>
                  <a:pt x="1383" y="9"/>
                </a:lnTo>
                <a:lnTo>
                  <a:pt x="1404" y="2"/>
                </a:lnTo>
                <a:lnTo>
                  <a:pt x="1419" y="0"/>
                </a:lnTo>
                <a:lnTo>
                  <a:pt x="1435" y="2"/>
                </a:lnTo>
                <a:lnTo>
                  <a:pt x="1453" y="9"/>
                </a:lnTo>
                <a:lnTo>
                  <a:pt x="1453" y="9"/>
                </a:lnTo>
                <a:lnTo>
                  <a:pt x="1471" y="15"/>
                </a:lnTo>
                <a:lnTo>
                  <a:pt x="1487" y="18"/>
                </a:lnTo>
                <a:lnTo>
                  <a:pt x="1503" y="15"/>
                </a:lnTo>
                <a:lnTo>
                  <a:pt x="1521" y="9"/>
                </a:lnTo>
                <a:lnTo>
                  <a:pt x="1521" y="9"/>
                </a:lnTo>
                <a:lnTo>
                  <a:pt x="1541" y="2"/>
                </a:lnTo>
                <a:lnTo>
                  <a:pt x="1557" y="0"/>
                </a:lnTo>
                <a:lnTo>
                  <a:pt x="1573" y="2"/>
                </a:lnTo>
                <a:lnTo>
                  <a:pt x="1591" y="9"/>
                </a:lnTo>
                <a:lnTo>
                  <a:pt x="1591" y="9"/>
                </a:lnTo>
                <a:lnTo>
                  <a:pt x="1609" y="15"/>
                </a:lnTo>
                <a:lnTo>
                  <a:pt x="1625" y="18"/>
                </a:lnTo>
                <a:lnTo>
                  <a:pt x="1641" y="15"/>
                </a:lnTo>
                <a:lnTo>
                  <a:pt x="1659" y="9"/>
                </a:lnTo>
                <a:lnTo>
                  <a:pt x="1659" y="9"/>
                </a:lnTo>
                <a:lnTo>
                  <a:pt x="1679" y="2"/>
                </a:lnTo>
                <a:lnTo>
                  <a:pt x="1695" y="0"/>
                </a:lnTo>
                <a:lnTo>
                  <a:pt x="1711" y="2"/>
                </a:lnTo>
                <a:lnTo>
                  <a:pt x="1729" y="9"/>
                </a:lnTo>
                <a:lnTo>
                  <a:pt x="1729" y="9"/>
                </a:lnTo>
                <a:lnTo>
                  <a:pt x="1729" y="9"/>
                </a:lnTo>
                <a:lnTo>
                  <a:pt x="1747" y="15"/>
                </a:lnTo>
                <a:lnTo>
                  <a:pt x="1763" y="18"/>
                </a:lnTo>
                <a:lnTo>
                  <a:pt x="1779" y="15"/>
                </a:lnTo>
                <a:lnTo>
                  <a:pt x="1799" y="9"/>
                </a:lnTo>
                <a:lnTo>
                  <a:pt x="1799" y="9"/>
                </a:lnTo>
                <a:lnTo>
                  <a:pt x="1817" y="2"/>
                </a:lnTo>
                <a:lnTo>
                  <a:pt x="1833" y="0"/>
                </a:lnTo>
                <a:lnTo>
                  <a:pt x="1849" y="2"/>
                </a:lnTo>
                <a:lnTo>
                  <a:pt x="1869" y="9"/>
                </a:lnTo>
                <a:lnTo>
                  <a:pt x="1869" y="9"/>
                </a:lnTo>
                <a:lnTo>
                  <a:pt x="1887" y="15"/>
                </a:lnTo>
                <a:lnTo>
                  <a:pt x="1901" y="18"/>
                </a:lnTo>
                <a:lnTo>
                  <a:pt x="1917" y="15"/>
                </a:lnTo>
                <a:lnTo>
                  <a:pt x="1937" y="9"/>
                </a:lnTo>
                <a:lnTo>
                  <a:pt x="1937" y="9"/>
                </a:lnTo>
                <a:lnTo>
                  <a:pt x="1957" y="2"/>
                </a:lnTo>
                <a:lnTo>
                  <a:pt x="1973" y="0"/>
                </a:lnTo>
                <a:lnTo>
                  <a:pt x="1987" y="2"/>
                </a:lnTo>
                <a:lnTo>
                  <a:pt x="2007" y="9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2" name="Freeform 10"/>
          <p:cNvSpPr>
            <a:spLocks/>
          </p:cNvSpPr>
          <p:nvPr/>
        </p:nvSpPr>
        <p:spPr bwMode="auto">
          <a:xfrm>
            <a:off x="1990725" y="1517750"/>
            <a:ext cx="793750" cy="1022350"/>
          </a:xfrm>
          <a:custGeom>
            <a:avLst/>
            <a:gdLst>
              <a:gd name="T0" fmla="*/ 68 w 500"/>
              <a:gd name="T1" fmla="*/ 644 h 644"/>
              <a:gd name="T2" fmla="*/ 211 w 500"/>
              <a:gd name="T3" fmla="*/ 608 h 644"/>
              <a:gd name="T4" fmla="*/ 500 w 500"/>
              <a:gd name="T5" fmla="*/ 128 h 644"/>
              <a:gd name="T6" fmla="*/ 290 w 500"/>
              <a:gd name="T7" fmla="*/ 0 h 644"/>
              <a:gd name="T8" fmla="*/ 0 w 500"/>
              <a:gd name="T9" fmla="*/ 479 h 644"/>
              <a:gd name="T10" fmla="*/ 34 w 500"/>
              <a:gd name="T11" fmla="*/ 624 h 644"/>
              <a:gd name="T12" fmla="*/ 68 w 500"/>
              <a:gd name="T13" fmla="*/ 64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0" h="644">
                <a:moveTo>
                  <a:pt x="68" y="644"/>
                </a:moveTo>
                <a:lnTo>
                  <a:pt x="211" y="608"/>
                </a:lnTo>
                <a:lnTo>
                  <a:pt x="500" y="128"/>
                </a:lnTo>
                <a:lnTo>
                  <a:pt x="290" y="0"/>
                </a:lnTo>
                <a:lnTo>
                  <a:pt x="0" y="479"/>
                </a:lnTo>
                <a:lnTo>
                  <a:pt x="34" y="624"/>
                </a:lnTo>
                <a:lnTo>
                  <a:pt x="68" y="6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3" name="Freeform 11"/>
          <p:cNvSpPr>
            <a:spLocks/>
          </p:cNvSpPr>
          <p:nvPr/>
        </p:nvSpPr>
        <p:spPr bwMode="auto">
          <a:xfrm>
            <a:off x="1990725" y="1517750"/>
            <a:ext cx="793750" cy="1022350"/>
          </a:xfrm>
          <a:custGeom>
            <a:avLst/>
            <a:gdLst>
              <a:gd name="T0" fmla="*/ 68 w 500"/>
              <a:gd name="T1" fmla="*/ 644 h 644"/>
              <a:gd name="T2" fmla="*/ 211 w 500"/>
              <a:gd name="T3" fmla="*/ 608 h 644"/>
              <a:gd name="T4" fmla="*/ 500 w 500"/>
              <a:gd name="T5" fmla="*/ 128 h 644"/>
              <a:gd name="T6" fmla="*/ 290 w 500"/>
              <a:gd name="T7" fmla="*/ 0 h 644"/>
              <a:gd name="T8" fmla="*/ 0 w 500"/>
              <a:gd name="T9" fmla="*/ 479 h 644"/>
              <a:gd name="T10" fmla="*/ 34 w 500"/>
              <a:gd name="T11" fmla="*/ 62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0" h="644">
                <a:moveTo>
                  <a:pt x="68" y="644"/>
                </a:moveTo>
                <a:lnTo>
                  <a:pt x="211" y="608"/>
                </a:lnTo>
                <a:lnTo>
                  <a:pt x="500" y="128"/>
                </a:lnTo>
                <a:lnTo>
                  <a:pt x="290" y="0"/>
                </a:lnTo>
                <a:lnTo>
                  <a:pt x="0" y="479"/>
                </a:lnTo>
                <a:lnTo>
                  <a:pt x="34" y="624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4" name="Line 12"/>
          <p:cNvSpPr>
            <a:spLocks noChangeShapeType="1"/>
          </p:cNvSpPr>
          <p:nvPr/>
        </p:nvSpPr>
        <p:spPr bwMode="auto">
          <a:xfrm flipH="1">
            <a:off x="2422525" y="1589187"/>
            <a:ext cx="42863" cy="746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5" name="Line 13"/>
          <p:cNvSpPr>
            <a:spLocks noChangeShapeType="1"/>
          </p:cNvSpPr>
          <p:nvPr/>
        </p:nvSpPr>
        <p:spPr bwMode="auto">
          <a:xfrm flipH="1">
            <a:off x="2360613" y="1689200"/>
            <a:ext cx="47625" cy="7143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6" name="Line 14"/>
          <p:cNvSpPr>
            <a:spLocks noChangeShapeType="1"/>
          </p:cNvSpPr>
          <p:nvPr/>
        </p:nvSpPr>
        <p:spPr bwMode="auto">
          <a:xfrm flipH="1">
            <a:off x="2303463" y="1786037"/>
            <a:ext cx="42862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7" name="Line 15"/>
          <p:cNvSpPr>
            <a:spLocks noChangeShapeType="1"/>
          </p:cNvSpPr>
          <p:nvPr/>
        </p:nvSpPr>
        <p:spPr bwMode="auto">
          <a:xfrm flipH="1">
            <a:off x="2243138" y="1886050"/>
            <a:ext cx="46037" cy="730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8" name="Line 16"/>
          <p:cNvSpPr>
            <a:spLocks noChangeShapeType="1"/>
          </p:cNvSpPr>
          <p:nvPr/>
        </p:nvSpPr>
        <p:spPr bwMode="auto">
          <a:xfrm flipH="1">
            <a:off x="2184400" y="1982887"/>
            <a:ext cx="44450" cy="730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49" name="Line 17"/>
          <p:cNvSpPr>
            <a:spLocks noChangeShapeType="1"/>
          </p:cNvSpPr>
          <p:nvPr/>
        </p:nvSpPr>
        <p:spPr bwMode="auto">
          <a:xfrm flipH="1">
            <a:off x="2124075" y="2081312"/>
            <a:ext cx="46038" cy="746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0" name="Line 18"/>
          <p:cNvSpPr>
            <a:spLocks noChangeShapeType="1"/>
          </p:cNvSpPr>
          <p:nvPr/>
        </p:nvSpPr>
        <p:spPr bwMode="auto">
          <a:xfrm flipH="1">
            <a:off x="2066925" y="2181325"/>
            <a:ext cx="42863" cy="7143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1" name="Line 19"/>
          <p:cNvSpPr>
            <a:spLocks noChangeShapeType="1"/>
          </p:cNvSpPr>
          <p:nvPr/>
        </p:nvSpPr>
        <p:spPr bwMode="auto">
          <a:xfrm flipH="1">
            <a:off x="2016125" y="2278162"/>
            <a:ext cx="36513" cy="539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2" name="Line 20"/>
          <p:cNvSpPr>
            <a:spLocks noChangeShapeType="1"/>
          </p:cNvSpPr>
          <p:nvPr/>
        </p:nvSpPr>
        <p:spPr bwMode="auto">
          <a:xfrm flipH="1">
            <a:off x="2451100" y="1606650"/>
            <a:ext cx="46038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3" name="Line 21"/>
          <p:cNvSpPr>
            <a:spLocks noChangeShapeType="1"/>
          </p:cNvSpPr>
          <p:nvPr/>
        </p:nvSpPr>
        <p:spPr bwMode="auto">
          <a:xfrm flipH="1">
            <a:off x="2393950" y="1706662"/>
            <a:ext cx="42863" cy="730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4" name="Line 22"/>
          <p:cNvSpPr>
            <a:spLocks noChangeShapeType="1"/>
          </p:cNvSpPr>
          <p:nvPr/>
        </p:nvSpPr>
        <p:spPr bwMode="auto">
          <a:xfrm flipH="1">
            <a:off x="2332038" y="1803500"/>
            <a:ext cx="47625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5" name="Line 23"/>
          <p:cNvSpPr>
            <a:spLocks noChangeShapeType="1"/>
          </p:cNvSpPr>
          <p:nvPr/>
        </p:nvSpPr>
        <p:spPr bwMode="auto">
          <a:xfrm flipH="1">
            <a:off x="2274888" y="1905100"/>
            <a:ext cx="42862" cy="7143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6" name="Line 24"/>
          <p:cNvSpPr>
            <a:spLocks noChangeShapeType="1"/>
          </p:cNvSpPr>
          <p:nvPr/>
        </p:nvSpPr>
        <p:spPr bwMode="auto">
          <a:xfrm flipH="1">
            <a:off x="2214563" y="2001937"/>
            <a:ext cx="42862" cy="714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7" name="Line 25"/>
          <p:cNvSpPr>
            <a:spLocks noChangeShapeType="1"/>
          </p:cNvSpPr>
          <p:nvPr/>
        </p:nvSpPr>
        <p:spPr bwMode="auto">
          <a:xfrm flipH="1">
            <a:off x="2152650" y="2098775"/>
            <a:ext cx="46038" cy="74612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8" name="Line 26"/>
          <p:cNvSpPr>
            <a:spLocks noChangeShapeType="1"/>
          </p:cNvSpPr>
          <p:nvPr/>
        </p:nvSpPr>
        <p:spPr bwMode="auto">
          <a:xfrm flipH="1">
            <a:off x="2095500" y="2198787"/>
            <a:ext cx="42863" cy="714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59" name="Line 27"/>
          <p:cNvSpPr>
            <a:spLocks noChangeShapeType="1"/>
          </p:cNvSpPr>
          <p:nvPr/>
        </p:nvSpPr>
        <p:spPr bwMode="auto">
          <a:xfrm flipH="1">
            <a:off x="2049463" y="2295625"/>
            <a:ext cx="31750" cy="539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0" name="Freeform 28"/>
          <p:cNvSpPr>
            <a:spLocks/>
          </p:cNvSpPr>
          <p:nvPr/>
        </p:nvSpPr>
        <p:spPr bwMode="auto">
          <a:xfrm>
            <a:off x="2016125" y="1416150"/>
            <a:ext cx="746125" cy="1198562"/>
          </a:xfrm>
          <a:custGeom>
            <a:avLst/>
            <a:gdLst>
              <a:gd name="T0" fmla="*/ 470 w 470"/>
              <a:gd name="T1" fmla="*/ 32 h 755"/>
              <a:gd name="T2" fmla="*/ 52 w 470"/>
              <a:gd name="T3" fmla="*/ 728 h 755"/>
              <a:gd name="T4" fmla="*/ 0 w 470"/>
              <a:gd name="T5" fmla="*/ 755 h 755"/>
              <a:gd name="T6" fmla="*/ 0 w 470"/>
              <a:gd name="T7" fmla="*/ 694 h 755"/>
              <a:gd name="T8" fmla="*/ 421 w 470"/>
              <a:gd name="T9" fmla="*/ 0 h 755"/>
              <a:gd name="T10" fmla="*/ 470 w 470"/>
              <a:gd name="T11" fmla="*/ 32 h 7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0" h="755">
                <a:moveTo>
                  <a:pt x="470" y="32"/>
                </a:moveTo>
                <a:lnTo>
                  <a:pt x="52" y="728"/>
                </a:lnTo>
                <a:lnTo>
                  <a:pt x="0" y="755"/>
                </a:lnTo>
                <a:lnTo>
                  <a:pt x="0" y="694"/>
                </a:lnTo>
                <a:lnTo>
                  <a:pt x="421" y="0"/>
                </a:lnTo>
                <a:lnTo>
                  <a:pt x="470" y="32"/>
                </a:lnTo>
                <a:close/>
              </a:path>
            </a:pathLst>
          </a:custGeom>
          <a:solidFill>
            <a:srgbClr val="404040"/>
          </a:solidFill>
          <a:ln w="3175">
            <a:solidFill>
              <a:srgbClr val="40404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1" name="Freeform 29"/>
          <p:cNvSpPr>
            <a:spLocks/>
          </p:cNvSpPr>
          <p:nvPr/>
        </p:nvSpPr>
        <p:spPr bwMode="auto">
          <a:xfrm>
            <a:off x="3344863" y="2482950"/>
            <a:ext cx="466725" cy="461962"/>
          </a:xfrm>
          <a:custGeom>
            <a:avLst/>
            <a:gdLst>
              <a:gd name="T0" fmla="*/ 294 w 294"/>
              <a:gd name="T1" fmla="*/ 219 h 291"/>
              <a:gd name="T2" fmla="*/ 294 w 294"/>
              <a:gd name="T3" fmla="*/ 0 h 291"/>
              <a:gd name="T4" fmla="*/ 0 w 294"/>
              <a:gd name="T5" fmla="*/ 72 h 291"/>
              <a:gd name="T6" fmla="*/ 0 w 294"/>
              <a:gd name="T7" fmla="*/ 291 h 291"/>
              <a:gd name="T8" fmla="*/ 294 w 294"/>
              <a:gd name="T9" fmla="*/ 21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4" h="291">
                <a:moveTo>
                  <a:pt x="294" y="219"/>
                </a:moveTo>
                <a:lnTo>
                  <a:pt x="294" y="0"/>
                </a:lnTo>
                <a:lnTo>
                  <a:pt x="0" y="72"/>
                </a:lnTo>
                <a:lnTo>
                  <a:pt x="0" y="291"/>
                </a:lnTo>
                <a:lnTo>
                  <a:pt x="294" y="219"/>
                </a:lnTo>
                <a:close/>
              </a:path>
            </a:pathLst>
          </a:custGeom>
          <a:solidFill>
            <a:srgbClr val="FFFFFF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2" name="Freeform 30"/>
          <p:cNvSpPr>
            <a:spLocks/>
          </p:cNvSpPr>
          <p:nvPr/>
        </p:nvSpPr>
        <p:spPr bwMode="auto">
          <a:xfrm>
            <a:off x="3592513" y="1570137"/>
            <a:ext cx="450850" cy="966788"/>
          </a:xfrm>
          <a:custGeom>
            <a:avLst/>
            <a:gdLst>
              <a:gd name="T0" fmla="*/ 0 w 284"/>
              <a:gd name="T1" fmla="*/ 609 h 609"/>
              <a:gd name="T2" fmla="*/ 0 w 284"/>
              <a:gd name="T3" fmla="*/ 0 h 609"/>
              <a:gd name="T4" fmla="*/ 284 w 284"/>
              <a:gd name="T5" fmla="*/ 0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4" h="609">
                <a:moveTo>
                  <a:pt x="0" y="609"/>
                </a:moveTo>
                <a:lnTo>
                  <a:pt x="0" y="0"/>
                </a:lnTo>
                <a:lnTo>
                  <a:pt x="284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3" name="Freeform 31"/>
          <p:cNvSpPr>
            <a:spLocks/>
          </p:cNvSpPr>
          <p:nvPr/>
        </p:nvSpPr>
        <p:spPr bwMode="auto">
          <a:xfrm>
            <a:off x="1471613" y="2576612"/>
            <a:ext cx="228600" cy="165100"/>
          </a:xfrm>
          <a:custGeom>
            <a:avLst/>
            <a:gdLst>
              <a:gd name="T0" fmla="*/ 2 w 144"/>
              <a:gd name="T1" fmla="*/ 36 h 104"/>
              <a:gd name="T2" fmla="*/ 18 w 144"/>
              <a:gd name="T3" fmla="*/ 24 h 104"/>
              <a:gd name="T4" fmla="*/ 22 w 144"/>
              <a:gd name="T5" fmla="*/ 9 h 104"/>
              <a:gd name="T6" fmla="*/ 22 w 144"/>
              <a:gd name="T7" fmla="*/ 6 h 104"/>
              <a:gd name="T8" fmla="*/ 31 w 144"/>
              <a:gd name="T9" fmla="*/ 2 h 104"/>
              <a:gd name="T10" fmla="*/ 49 w 144"/>
              <a:gd name="T11" fmla="*/ 6 h 104"/>
              <a:gd name="T12" fmla="*/ 49 w 144"/>
              <a:gd name="T13" fmla="*/ 4 h 104"/>
              <a:gd name="T14" fmla="*/ 58 w 144"/>
              <a:gd name="T15" fmla="*/ 0 h 104"/>
              <a:gd name="T16" fmla="*/ 70 w 144"/>
              <a:gd name="T17" fmla="*/ 4 h 104"/>
              <a:gd name="T18" fmla="*/ 90 w 144"/>
              <a:gd name="T19" fmla="*/ 15 h 104"/>
              <a:gd name="T20" fmla="*/ 104 w 144"/>
              <a:gd name="T21" fmla="*/ 24 h 104"/>
              <a:gd name="T22" fmla="*/ 140 w 144"/>
              <a:gd name="T23" fmla="*/ 27 h 104"/>
              <a:gd name="T24" fmla="*/ 142 w 144"/>
              <a:gd name="T25" fmla="*/ 29 h 104"/>
              <a:gd name="T26" fmla="*/ 144 w 144"/>
              <a:gd name="T27" fmla="*/ 38 h 104"/>
              <a:gd name="T28" fmla="*/ 144 w 144"/>
              <a:gd name="T29" fmla="*/ 40 h 104"/>
              <a:gd name="T30" fmla="*/ 137 w 144"/>
              <a:gd name="T31" fmla="*/ 45 h 104"/>
              <a:gd name="T32" fmla="*/ 128 w 144"/>
              <a:gd name="T33" fmla="*/ 86 h 104"/>
              <a:gd name="T34" fmla="*/ 122 w 144"/>
              <a:gd name="T35" fmla="*/ 86 h 104"/>
              <a:gd name="T36" fmla="*/ 115 w 144"/>
              <a:gd name="T37" fmla="*/ 86 h 104"/>
              <a:gd name="T38" fmla="*/ 104 w 144"/>
              <a:gd name="T39" fmla="*/ 101 h 104"/>
              <a:gd name="T40" fmla="*/ 90 w 144"/>
              <a:gd name="T41" fmla="*/ 104 h 104"/>
              <a:gd name="T42" fmla="*/ 81 w 144"/>
              <a:gd name="T43" fmla="*/ 101 h 104"/>
              <a:gd name="T44" fmla="*/ 65 w 144"/>
              <a:gd name="T45" fmla="*/ 86 h 104"/>
              <a:gd name="T46" fmla="*/ 52 w 144"/>
              <a:gd name="T47" fmla="*/ 83 h 104"/>
              <a:gd name="T48" fmla="*/ 36 w 144"/>
              <a:gd name="T49" fmla="*/ 88 h 104"/>
              <a:gd name="T50" fmla="*/ 31 w 144"/>
              <a:gd name="T51" fmla="*/ 90 h 104"/>
              <a:gd name="T52" fmla="*/ 13 w 144"/>
              <a:gd name="T53" fmla="*/ 88 h 104"/>
              <a:gd name="T54" fmla="*/ 9 w 144"/>
              <a:gd name="T55" fmla="*/ 83 h 104"/>
              <a:gd name="T56" fmla="*/ 9 w 144"/>
              <a:gd name="T57" fmla="*/ 63 h 104"/>
              <a:gd name="T58" fmla="*/ 6 w 144"/>
              <a:gd name="T59" fmla="*/ 49 h 104"/>
              <a:gd name="T60" fmla="*/ 4 w 144"/>
              <a:gd name="T61" fmla="*/ 45 h 104"/>
              <a:gd name="T62" fmla="*/ 0 w 144"/>
              <a:gd name="T63" fmla="*/ 38 h 104"/>
              <a:gd name="T64" fmla="*/ 2 w 144"/>
              <a:gd name="T65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104">
                <a:moveTo>
                  <a:pt x="2" y="36"/>
                </a:moveTo>
                <a:lnTo>
                  <a:pt x="2" y="36"/>
                </a:lnTo>
                <a:lnTo>
                  <a:pt x="13" y="29"/>
                </a:lnTo>
                <a:lnTo>
                  <a:pt x="18" y="24"/>
                </a:lnTo>
                <a:lnTo>
                  <a:pt x="20" y="18"/>
                </a:lnTo>
                <a:lnTo>
                  <a:pt x="22" y="9"/>
                </a:lnTo>
                <a:lnTo>
                  <a:pt x="22" y="9"/>
                </a:lnTo>
                <a:lnTo>
                  <a:pt x="22" y="6"/>
                </a:lnTo>
                <a:lnTo>
                  <a:pt x="24" y="4"/>
                </a:lnTo>
                <a:lnTo>
                  <a:pt x="31" y="2"/>
                </a:lnTo>
                <a:lnTo>
                  <a:pt x="40" y="2"/>
                </a:lnTo>
                <a:lnTo>
                  <a:pt x="49" y="6"/>
                </a:lnTo>
                <a:lnTo>
                  <a:pt x="49" y="6"/>
                </a:lnTo>
                <a:lnTo>
                  <a:pt x="49" y="4"/>
                </a:lnTo>
                <a:lnTo>
                  <a:pt x="54" y="0"/>
                </a:lnTo>
                <a:lnTo>
                  <a:pt x="58" y="0"/>
                </a:lnTo>
                <a:lnTo>
                  <a:pt x="70" y="4"/>
                </a:lnTo>
                <a:lnTo>
                  <a:pt x="70" y="4"/>
                </a:lnTo>
                <a:lnTo>
                  <a:pt x="81" y="9"/>
                </a:lnTo>
                <a:lnTo>
                  <a:pt x="90" y="15"/>
                </a:lnTo>
                <a:lnTo>
                  <a:pt x="99" y="22"/>
                </a:lnTo>
                <a:lnTo>
                  <a:pt x="104" y="24"/>
                </a:lnTo>
                <a:lnTo>
                  <a:pt x="110" y="27"/>
                </a:lnTo>
                <a:lnTo>
                  <a:pt x="140" y="27"/>
                </a:lnTo>
                <a:lnTo>
                  <a:pt x="140" y="27"/>
                </a:lnTo>
                <a:lnTo>
                  <a:pt x="142" y="29"/>
                </a:lnTo>
                <a:lnTo>
                  <a:pt x="144" y="33"/>
                </a:lnTo>
                <a:lnTo>
                  <a:pt x="144" y="38"/>
                </a:lnTo>
                <a:lnTo>
                  <a:pt x="144" y="40"/>
                </a:lnTo>
                <a:lnTo>
                  <a:pt x="144" y="40"/>
                </a:lnTo>
                <a:lnTo>
                  <a:pt x="144" y="40"/>
                </a:lnTo>
                <a:lnTo>
                  <a:pt x="137" y="45"/>
                </a:lnTo>
                <a:lnTo>
                  <a:pt x="135" y="54"/>
                </a:lnTo>
                <a:lnTo>
                  <a:pt x="128" y="86"/>
                </a:lnTo>
                <a:lnTo>
                  <a:pt x="128" y="86"/>
                </a:lnTo>
                <a:lnTo>
                  <a:pt x="122" y="86"/>
                </a:lnTo>
                <a:lnTo>
                  <a:pt x="115" y="86"/>
                </a:lnTo>
                <a:lnTo>
                  <a:pt x="115" y="86"/>
                </a:lnTo>
                <a:lnTo>
                  <a:pt x="108" y="92"/>
                </a:lnTo>
                <a:lnTo>
                  <a:pt x="104" y="101"/>
                </a:lnTo>
                <a:lnTo>
                  <a:pt x="104" y="101"/>
                </a:lnTo>
                <a:lnTo>
                  <a:pt x="90" y="104"/>
                </a:lnTo>
                <a:lnTo>
                  <a:pt x="81" y="101"/>
                </a:lnTo>
                <a:lnTo>
                  <a:pt x="81" y="101"/>
                </a:lnTo>
                <a:lnTo>
                  <a:pt x="74" y="92"/>
                </a:lnTo>
                <a:lnTo>
                  <a:pt x="65" y="86"/>
                </a:lnTo>
                <a:lnTo>
                  <a:pt x="58" y="83"/>
                </a:lnTo>
                <a:lnTo>
                  <a:pt x="52" y="83"/>
                </a:lnTo>
                <a:lnTo>
                  <a:pt x="42" y="83"/>
                </a:lnTo>
                <a:lnTo>
                  <a:pt x="36" y="88"/>
                </a:lnTo>
                <a:lnTo>
                  <a:pt x="36" y="88"/>
                </a:lnTo>
                <a:lnTo>
                  <a:pt x="31" y="90"/>
                </a:lnTo>
                <a:lnTo>
                  <a:pt x="22" y="90"/>
                </a:lnTo>
                <a:lnTo>
                  <a:pt x="13" y="88"/>
                </a:lnTo>
                <a:lnTo>
                  <a:pt x="9" y="83"/>
                </a:lnTo>
                <a:lnTo>
                  <a:pt x="9" y="83"/>
                </a:lnTo>
                <a:lnTo>
                  <a:pt x="9" y="72"/>
                </a:lnTo>
                <a:lnTo>
                  <a:pt x="9" y="63"/>
                </a:lnTo>
                <a:lnTo>
                  <a:pt x="6" y="52"/>
                </a:lnTo>
                <a:lnTo>
                  <a:pt x="6" y="49"/>
                </a:lnTo>
                <a:lnTo>
                  <a:pt x="4" y="45"/>
                </a:lnTo>
                <a:lnTo>
                  <a:pt x="4" y="45"/>
                </a:lnTo>
                <a:lnTo>
                  <a:pt x="0" y="40"/>
                </a:lnTo>
                <a:lnTo>
                  <a:pt x="0" y="38"/>
                </a:lnTo>
                <a:lnTo>
                  <a:pt x="2" y="36"/>
                </a:lnTo>
                <a:lnTo>
                  <a:pt x="2" y="36"/>
                </a:lnTo>
                <a:close/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4" name="Line 32"/>
          <p:cNvSpPr>
            <a:spLocks noChangeShapeType="1"/>
          </p:cNvSpPr>
          <p:nvPr/>
        </p:nvSpPr>
        <p:spPr bwMode="auto">
          <a:xfrm>
            <a:off x="1119188" y="2124175"/>
            <a:ext cx="150812" cy="857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5" name="Line 33"/>
          <p:cNvSpPr>
            <a:spLocks noChangeShapeType="1"/>
          </p:cNvSpPr>
          <p:nvPr/>
        </p:nvSpPr>
        <p:spPr bwMode="auto">
          <a:xfrm>
            <a:off x="2155825" y="1563787"/>
            <a:ext cx="150813" cy="9366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6" name="Line 34"/>
          <p:cNvSpPr>
            <a:spLocks noChangeShapeType="1"/>
          </p:cNvSpPr>
          <p:nvPr/>
        </p:nvSpPr>
        <p:spPr bwMode="auto">
          <a:xfrm>
            <a:off x="2781300" y="1541562"/>
            <a:ext cx="92075" cy="587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7" name="Line 35"/>
          <p:cNvSpPr>
            <a:spLocks noChangeShapeType="1"/>
          </p:cNvSpPr>
          <p:nvPr/>
        </p:nvSpPr>
        <p:spPr bwMode="auto">
          <a:xfrm flipV="1">
            <a:off x="3843338" y="2343250"/>
            <a:ext cx="82550" cy="100012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8" name="Freeform 36"/>
          <p:cNvSpPr>
            <a:spLocks/>
          </p:cNvSpPr>
          <p:nvPr/>
        </p:nvSpPr>
        <p:spPr bwMode="auto">
          <a:xfrm>
            <a:off x="5630863" y="2373313"/>
            <a:ext cx="757237" cy="188912"/>
          </a:xfrm>
          <a:custGeom>
            <a:avLst/>
            <a:gdLst>
              <a:gd name="T0" fmla="*/ 477 w 477"/>
              <a:gd name="T1" fmla="*/ 97 h 119"/>
              <a:gd name="T2" fmla="*/ 231 w 477"/>
              <a:gd name="T3" fmla="*/ 97 h 119"/>
              <a:gd name="T4" fmla="*/ 220 w 477"/>
              <a:gd name="T5" fmla="*/ 76 h 119"/>
              <a:gd name="T6" fmla="*/ 197 w 477"/>
              <a:gd name="T7" fmla="*/ 119 h 119"/>
              <a:gd name="T8" fmla="*/ 177 w 477"/>
              <a:gd name="T9" fmla="*/ 76 h 119"/>
              <a:gd name="T10" fmla="*/ 154 w 477"/>
              <a:gd name="T11" fmla="*/ 119 h 119"/>
              <a:gd name="T12" fmla="*/ 134 w 477"/>
              <a:gd name="T13" fmla="*/ 76 h 119"/>
              <a:gd name="T14" fmla="*/ 111 w 477"/>
              <a:gd name="T15" fmla="*/ 119 h 119"/>
              <a:gd name="T16" fmla="*/ 100 w 477"/>
              <a:gd name="T17" fmla="*/ 97 h 119"/>
              <a:gd name="T18" fmla="*/ 0 w 477"/>
              <a:gd name="T19" fmla="*/ 97 h 119"/>
              <a:gd name="T20" fmla="*/ 0 w 477"/>
              <a:gd name="T21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77" h="119">
                <a:moveTo>
                  <a:pt x="477" y="97"/>
                </a:moveTo>
                <a:lnTo>
                  <a:pt x="231" y="97"/>
                </a:lnTo>
                <a:lnTo>
                  <a:pt x="220" y="76"/>
                </a:lnTo>
                <a:lnTo>
                  <a:pt x="197" y="119"/>
                </a:lnTo>
                <a:lnTo>
                  <a:pt x="177" y="76"/>
                </a:lnTo>
                <a:lnTo>
                  <a:pt x="154" y="119"/>
                </a:lnTo>
                <a:lnTo>
                  <a:pt x="134" y="76"/>
                </a:lnTo>
                <a:lnTo>
                  <a:pt x="111" y="119"/>
                </a:lnTo>
                <a:lnTo>
                  <a:pt x="100" y="97"/>
                </a:lnTo>
                <a:lnTo>
                  <a:pt x="0" y="97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69" name="Freeform 37"/>
          <p:cNvSpPr>
            <a:spLocks/>
          </p:cNvSpPr>
          <p:nvPr/>
        </p:nvSpPr>
        <p:spPr bwMode="auto">
          <a:xfrm>
            <a:off x="6438900" y="2373313"/>
            <a:ext cx="1697038" cy="188912"/>
          </a:xfrm>
          <a:custGeom>
            <a:avLst/>
            <a:gdLst>
              <a:gd name="T0" fmla="*/ 1069 w 1069"/>
              <a:gd name="T1" fmla="*/ 0 h 119"/>
              <a:gd name="T2" fmla="*/ 1069 w 1069"/>
              <a:gd name="T3" fmla="*/ 97 h 119"/>
              <a:gd name="T4" fmla="*/ 882 w 1069"/>
              <a:gd name="T5" fmla="*/ 97 h 119"/>
              <a:gd name="T6" fmla="*/ 870 w 1069"/>
              <a:gd name="T7" fmla="*/ 119 h 119"/>
              <a:gd name="T8" fmla="*/ 850 w 1069"/>
              <a:gd name="T9" fmla="*/ 76 h 119"/>
              <a:gd name="T10" fmla="*/ 827 w 1069"/>
              <a:gd name="T11" fmla="*/ 119 h 119"/>
              <a:gd name="T12" fmla="*/ 807 w 1069"/>
              <a:gd name="T13" fmla="*/ 76 h 119"/>
              <a:gd name="T14" fmla="*/ 784 w 1069"/>
              <a:gd name="T15" fmla="*/ 119 h 119"/>
              <a:gd name="T16" fmla="*/ 762 w 1069"/>
              <a:gd name="T17" fmla="*/ 76 h 119"/>
              <a:gd name="T18" fmla="*/ 741 w 1069"/>
              <a:gd name="T19" fmla="*/ 119 h 119"/>
              <a:gd name="T20" fmla="*/ 719 w 1069"/>
              <a:gd name="T21" fmla="*/ 76 h 119"/>
              <a:gd name="T22" fmla="*/ 699 w 1069"/>
              <a:gd name="T23" fmla="*/ 119 h 119"/>
              <a:gd name="T24" fmla="*/ 676 w 1069"/>
              <a:gd name="T25" fmla="*/ 76 h 119"/>
              <a:gd name="T26" fmla="*/ 653 w 1069"/>
              <a:gd name="T27" fmla="*/ 119 h 119"/>
              <a:gd name="T28" fmla="*/ 633 w 1069"/>
              <a:gd name="T29" fmla="*/ 76 h 119"/>
              <a:gd name="T30" fmla="*/ 610 w 1069"/>
              <a:gd name="T31" fmla="*/ 119 h 119"/>
              <a:gd name="T32" fmla="*/ 590 w 1069"/>
              <a:gd name="T33" fmla="*/ 76 h 119"/>
              <a:gd name="T34" fmla="*/ 567 w 1069"/>
              <a:gd name="T35" fmla="*/ 119 h 119"/>
              <a:gd name="T36" fmla="*/ 547 w 1069"/>
              <a:gd name="T37" fmla="*/ 76 h 119"/>
              <a:gd name="T38" fmla="*/ 524 w 1069"/>
              <a:gd name="T39" fmla="*/ 119 h 119"/>
              <a:gd name="T40" fmla="*/ 502 w 1069"/>
              <a:gd name="T41" fmla="*/ 76 h 119"/>
              <a:gd name="T42" fmla="*/ 481 w 1069"/>
              <a:gd name="T43" fmla="*/ 119 h 119"/>
              <a:gd name="T44" fmla="*/ 459 w 1069"/>
              <a:gd name="T45" fmla="*/ 76 h 119"/>
              <a:gd name="T46" fmla="*/ 439 w 1069"/>
              <a:gd name="T47" fmla="*/ 119 h 119"/>
              <a:gd name="T48" fmla="*/ 416 w 1069"/>
              <a:gd name="T49" fmla="*/ 76 h 119"/>
              <a:gd name="T50" fmla="*/ 393 w 1069"/>
              <a:gd name="T51" fmla="*/ 119 h 119"/>
              <a:gd name="T52" fmla="*/ 373 w 1069"/>
              <a:gd name="T53" fmla="*/ 76 h 119"/>
              <a:gd name="T54" fmla="*/ 350 w 1069"/>
              <a:gd name="T55" fmla="*/ 119 h 119"/>
              <a:gd name="T56" fmla="*/ 330 w 1069"/>
              <a:gd name="T57" fmla="*/ 76 h 119"/>
              <a:gd name="T58" fmla="*/ 307 w 1069"/>
              <a:gd name="T59" fmla="*/ 119 h 119"/>
              <a:gd name="T60" fmla="*/ 296 w 1069"/>
              <a:gd name="T61" fmla="*/ 97 h 119"/>
              <a:gd name="T62" fmla="*/ 0 w 1069"/>
              <a:gd name="T63" fmla="*/ 97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69" h="119">
                <a:moveTo>
                  <a:pt x="1069" y="0"/>
                </a:moveTo>
                <a:lnTo>
                  <a:pt x="1069" y="97"/>
                </a:lnTo>
                <a:lnTo>
                  <a:pt x="882" y="97"/>
                </a:lnTo>
                <a:lnTo>
                  <a:pt x="870" y="119"/>
                </a:lnTo>
                <a:lnTo>
                  <a:pt x="850" y="76"/>
                </a:lnTo>
                <a:lnTo>
                  <a:pt x="827" y="119"/>
                </a:lnTo>
                <a:lnTo>
                  <a:pt x="807" y="76"/>
                </a:lnTo>
                <a:lnTo>
                  <a:pt x="784" y="119"/>
                </a:lnTo>
                <a:lnTo>
                  <a:pt x="762" y="76"/>
                </a:lnTo>
                <a:lnTo>
                  <a:pt x="741" y="119"/>
                </a:lnTo>
                <a:lnTo>
                  <a:pt x="719" y="76"/>
                </a:lnTo>
                <a:lnTo>
                  <a:pt x="699" y="119"/>
                </a:lnTo>
                <a:lnTo>
                  <a:pt x="676" y="76"/>
                </a:lnTo>
                <a:lnTo>
                  <a:pt x="653" y="119"/>
                </a:lnTo>
                <a:lnTo>
                  <a:pt x="633" y="76"/>
                </a:lnTo>
                <a:lnTo>
                  <a:pt x="610" y="119"/>
                </a:lnTo>
                <a:lnTo>
                  <a:pt x="590" y="76"/>
                </a:lnTo>
                <a:lnTo>
                  <a:pt x="567" y="119"/>
                </a:lnTo>
                <a:lnTo>
                  <a:pt x="547" y="76"/>
                </a:lnTo>
                <a:lnTo>
                  <a:pt x="524" y="119"/>
                </a:lnTo>
                <a:lnTo>
                  <a:pt x="502" y="76"/>
                </a:lnTo>
                <a:lnTo>
                  <a:pt x="481" y="119"/>
                </a:lnTo>
                <a:lnTo>
                  <a:pt x="459" y="76"/>
                </a:lnTo>
                <a:lnTo>
                  <a:pt x="439" y="119"/>
                </a:lnTo>
                <a:lnTo>
                  <a:pt x="416" y="76"/>
                </a:lnTo>
                <a:lnTo>
                  <a:pt x="393" y="119"/>
                </a:lnTo>
                <a:lnTo>
                  <a:pt x="373" y="76"/>
                </a:lnTo>
                <a:lnTo>
                  <a:pt x="350" y="119"/>
                </a:lnTo>
                <a:lnTo>
                  <a:pt x="330" y="76"/>
                </a:lnTo>
                <a:lnTo>
                  <a:pt x="307" y="119"/>
                </a:lnTo>
                <a:lnTo>
                  <a:pt x="296" y="97"/>
                </a:lnTo>
                <a:lnTo>
                  <a:pt x="0" y="97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0" name="Line 38"/>
          <p:cNvSpPr>
            <a:spLocks noChangeShapeType="1"/>
          </p:cNvSpPr>
          <p:nvPr/>
        </p:nvSpPr>
        <p:spPr bwMode="auto">
          <a:xfrm>
            <a:off x="8135938" y="2035175"/>
            <a:ext cx="1587" cy="2873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1" name="Line 39"/>
          <p:cNvSpPr>
            <a:spLocks noChangeShapeType="1"/>
          </p:cNvSpPr>
          <p:nvPr/>
        </p:nvSpPr>
        <p:spPr bwMode="auto">
          <a:xfrm>
            <a:off x="8135938" y="1428750"/>
            <a:ext cx="1587" cy="5667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2" name="Freeform 40"/>
          <p:cNvSpPr>
            <a:spLocks/>
          </p:cNvSpPr>
          <p:nvPr/>
        </p:nvSpPr>
        <p:spPr bwMode="auto">
          <a:xfrm>
            <a:off x="5630863" y="1295400"/>
            <a:ext cx="2505075" cy="700088"/>
          </a:xfrm>
          <a:custGeom>
            <a:avLst/>
            <a:gdLst>
              <a:gd name="T0" fmla="*/ 0 w 1578"/>
              <a:gd name="T1" fmla="*/ 441 h 441"/>
              <a:gd name="T2" fmla="*/ 0 w 1578"/>
              <a:gd name="T3" fmla="*/ 380 h 441"/>
              <a:gd name="T4" fmla="*/ 125 w 1578"/>
              <a:gd name="T5" fmla="*/ 251 h 441"/>
              <a:gd name="T6" fmla="*/ 147 w 1578"/>
              <a:gd name="T7" fmla="*/ 258 h 441"/>
              <a:gd name="T8" fmla="*/ 131 w 1578"/>
              <a:gd name="T9" fmla="*/ 213 h 441"/>
              <a:gd name="T10" fmla="*/ 179 w 1578"/>
              <a:gd name="T11" fmla="*/ 229 h 441"/>
              <a:gd name="T12" fmla="*/ 163 w 1578"/>
              <a:gd name="T13" fmla="*/ 181 h 441"/>
              <a:gd name="T14" fmla="*/ 208 w 1578"/>
              <a:gd name="T15" fmla="*/ 197 h 441"/>
              <a:gd name="T16" fmla="*/ 192 w 1578"/>
              <a:gd name="T17" fmla="*/ 152 h 441"/>
              <a:gd name="T18" fmla="*/ 240 w 1578"/>
              <a:gd name="T19" fmla="*/ 165 h 441"/>
              <a:gd name="T20" fmla="*/ 224 w 1578"/>
              <a:gd name="T21" fmla="*/ 120 h 441"/>
              <a:gd name="T22" fmla="*/ 269 w 1578"/>
              <a:gd name="T23" fmla="*/ 136 h 441"/>
              <a:gd name="T24" fmla="*/ 253 w 1578"/>
              <a:gd name="T25" fmla="*/ 88 h 441"/>
              <a:gd name="T26" fmla="*/ 301 w 1578"/>
              <a:gd name="T27" fmla="*/ 104 h 441"/>
              <a:gd name="T28" fmla="*/ 292 w 1578"/>
              <a:gd name="T29" fmla="*/ 82 h 441"/>
              <a:gd name="T30" fmla="*/ 371 w 1578"/>
              <a:gd name="T31" fmla="*/ 0 h 441"/>
              <a:gd name="T32" fmla="*/ 1578 w 1578"/>
              <a:gd name="T33" fmla="*/ 0 h 441"/>
              <a:gd name="T34" fmla="*/ 1578 w 1578"/>
              <a:gd name="T35" fmla="*/ 61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578" h="441">
                <a:moveTo>
                  <a:pt x="0" y="441"/>
                </a:moveTo>
                <a:lnTo>
                  <a:pt x="0" y="380"/>
                </a:lnTo>
                <a:lnTo>
                  <a:pt x="125" y="251"/>
                </a:lnTo>
                <a:lnTo>
                  <a:pt x="147" y="258"/>
                </a:lnTo>
                <a:lnTo>
                  <a:pt x="131" y="213"/>
                </a:lnTo>
                <a:lnTo>
                  <a:pt x="179" y="229"/>
                </a:lnTo>
                <a:lnTo>
                  <a:pt x="163" y="181"/>
                </a:lnTo>
                <a:lnTo>
                  <a:pt x="208" y="197"/>
                </a:lnTo>
                <a:lnTo>
                  <a:pt x="192" y="152"/>
                </a:lnTo>
                <a:lnTo>
                  <a:pt x="240" y="165"/>
                </a:lnTo>
                <a:lnTo>
                  <a:pt x="224" y="120"/>
                </a:lnTo>
                <a:lnTo>
                  <a:pt x="269" y="136"/>
                </a:lnTo>
                <a:lnTo>
                  <a:pt x="253" y="88"/>
                </a:lnTo>
                <a:lnTo>
                  <a:pt x="301" y="104"/>
                </a:lnTo>
                <a:lnTo>
                  <a:pt x="292" y="82"/>
                </a:lnTo>
                <a:lnTo>
                  <a:pt x="371" y="0"/>
                </a:lnTo>
                <a:lnTo>
                  <a:pt x="1578" y="0"/>
                </a:lnTo>
                <a:lnTo>
                  <a:pt x="1578" y="61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3" name="Line 41"/>
          <p:cNvSpPr>
            <a:spLocks noChangeShapeType="1"/>
          </p:cNvSpPr>
          <p:nvPr/>
        </p:nvSpPr>
        <p:spPr bwMode="auto">
          <a:xfrm flipV="1">
            <a:off x="5630863" y="2035175"/>
            <a:ext cx="1587" cy="2873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4" name="Freeform 42"/>
          <p:cNvSpPr>
            <a:spLocks/>
          </p:cNvSpPr>
          <p:nvPr/>
        </p:nvSpPr>
        <p:spPr bwMode="auto">
          <a:xfrm>
            <a:off x="5376863" y="1898650"/>
            <a:ext cx="254000" cy="230188"/>
          </a:xfrm>
          <a:custGeom>
            <a:avLst/>
            <a:gdLst>
              <a:gd name="T0" fmla="*/ 160 w 160"/>
              <a:gd name="T1" fmla="*/ 0 h 145"/>
              <a:gd name="T2" fmla="*/ 20 w 160"/>
              <a:gd name="T3" fmla="*/ 0 h 145"/>
              <a:gd name="T4" fmla="*/ 20 w 160"/>
              <a:gd name="T5" fmla="*/ 14 h 145"/>
              <a:gd name="T6" fmla="*/ 0 w 160"/>
              <a:gd name="T7" fmla="*/ 25 h 145"/>
              <a:gd name="T8" fmla="*/ 38 w 160"/>
              <a:gd name="T9" fmla="*/ 45 h 145"/>
              <a:gd name="T10" fmla="*/ 0 w 160"/>
              <a:gd name="T11" fmla="*/ 63 h 145"/>
              <a:gd name="T12" fmla="*/ 38 w 160"/>
              <a:gd name="T13" fmla="*/ 84 h 145"/>
              <a:gd name="T14" fmla="*/ 0 w 160"/>
              <a:gd name="T15" fmla="*/ 104 h 145"/>
              <a:gd name="T16" fmla="*/ 38 w 160"/>
              <a:gd name="T17" fmla="*/ 122 h 145"/>
              <a:gd name="T18" fmla="*/ 20 w 160"/>
              <a:gd name="T19" fmla="*/ 131 h 145"/>
              <a:gd name="T20" fmla="*/ 20 w 160"/>
              <a:gd name="T21" fmla="*/ 145 h 145"/>
              <a:gd name="T22" fmla="*/ 160 w 160"/>
              <a:gd name="T23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0" h="145">
                <a:moveTo>
                  <a:pt x="160" y="0"/>
                </a:moveTo>
                <a:lnTo>
                  <a:pt x="20" y="0"/>
                </a:lnTo>
                <a:lnTo>
                  <a:pt x="20" y="14"/>
                </a:lnTo>
                <a:lnTo>
                  <a:pt x="0" y="25"/>
                </a:lnTo>
                <a:lnTo>
                  <a:pt x="38" y="45"/>
                </a:lnTo>
                <a:lnTo>
                  <a:pt x="0" y="63"/>
                </a:lnTo>
                <a:lnTo>
                  <a:pt x="38" y="84"/>
                </a:lnTo>
                <a:lnTo>
                  <a:pt x="0" y="104"/>
                </a:lnTo>
                <a:lnTo>
                  <a:pt x="38" y="122"/>
                </a:lnTo>
                <a:lnTo>
                  <a:pt x="20" y="131"/>
                </a:lnTo>
                <a:lnTo>
                  <a:pt x="20" y="145"/>
                </a:lnTo>
                <a:lnTo>
                  <a:pt x="160" y="145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5" name="Freeform 43"/>
          <p:cNvSpPr>
            <a:spLocks/>
          </p:cNvSpPr>
          <p:nvPr/>
        </p:nvSpPr>
        <p:spPr bwMode="auto">
          <a:xfrm>
            <a:off x="8135938" y="1898650"/>
            <a:ext cx="255587" cy="230188"/>
          </a:xfrm>
          <a:custGeom>
            <a:avLst/>
            <a:gdLst>
              <a:gd name="T0" fmla="*/ 0 w 161"/>
              <a:gd name="T1" fmla="*/ 0 h 145"/>
              <a:gd name="T2" fmla="*/ 140 w 161"/>
              <a:gd name="T3" fmla="*/ 0 h 145"/>
              <a:gd name="T4" fmla="*/ 140 w 161"/>
              <a:gd name="T5" fmla="*/ 14 h 145"/>
              <a:gd name="T6" fmla="*/ 161 w 161"/>
              <a:gd name="T7" fmla="*/ 25 h 145"/>
              <a:gd name="T8" fmla="*/ 120 w 161"/>
              <a:gd name="T9" fmla="*/ 45 h 145"/>
              <a:gd name="T10" fmla="*/ 161 w 161"/>
              <a:gd name="T11" fmla="*/ 63 h 145"/>
              <a:gd name="T12" fmla="*/ 120 w 161"/>
              <a:gd name="T13" fmla="*/ 84 h 145"/>
              <a:gd name="T14" fmla="*/ 161 w 161"/>
              <a:gd name="T15" fmla="*/ 104 h 145"/>
              <a:gd name="T16" fmla="*/ 120 w 161"/>
              <a:gd name="T17" fmla="*/ 122 h 145"/>
              <a:gd name="T18" fmla="*/ 140 w 161"/>
              <a:gd name="T19" fmla="*/ 131 h 145"/>
              <a:gd name="T20" fmla="*/ 140 w 161"/>
              <a:gd name="T21" fmla="*/ 145 h 145"/>
              <a:gd name="T22" fmla="*/ 0 w 161"/>
              <a:gd name="T23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1" h="145">
                <a:moveTo>
                  <a:pt x="0" y="0"/>
                </a:moveTo>
                <a:lnTo>
                  <a:pt x="140" y="0"/>
                </a:lnTo>
                <a:lnTo>
                  <a:pt x="140" y="14"/>
                </a:lnTo>
                <a:lnTo>
                  <a:pt x="161" y="25"/>
                </a:lnTo>
                <a:lnTo>
                  <a:pt x="120" y="45"/>
                </a:lnTo>
                <a:lnTo>
                  <a:pt x="161" y="63"/>
                </a:lnTo>
                <a:lnTo>
                  <a:pt x="120" y="84"/>
                </a:lnTo>
                <a:lnTo>
                  <a:pt x="161" y="104"/>
                </a:lnTo>
                <a:lnTo>
                  <a:pt x="120" y="122"/>
                </a:lnTo>
                <a:lnTo>
                  <a:pt x="140" y="131"/>
                </a:lnTo>
                <a:lnTo>
                  <a:pt x="140" y="145"/>
                </a:lnTo>
                <a:lnTo>
                  <a:pt x="0" y="145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6" name="Line 44"/>
          <p:cNvSpPr>
            <a:spLocks noChangeShapeType="1"/>
          </p:cNvSpPr>
          <p:nvPr/>
        </p:nvSpPr>
        <p:spPr bwMode="auto">
          <a:xfrm>
            <a:off x="6330950" y="1895475"/>
            <a:ext cx="1044575" cy="5984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7" name="Line 45"/>
          <p:cNvSpPr>
            <a:spLocks noChangeShapeType="1"/>
          </p:cNvSpPr>
          <p:nvPr/>
        </p:nvSpPr>
        <p:spPr bwMode="auto">
          <a:xfrm>
            <a:off x="5915025" y="1658938"/>
            <a:ext cx="381000" cy="2190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8" name="Line 46"/>
          <p:cNvSpPr>
            <a:spLocks noChangeShapeType="1"/>
          </p:cNvSpPr>
          <p:nvPr/>
        </p:nvSpPr>
        <p:spPr bwMode="auto">
          <a:xfrm>
            <a:off x="6427788" y="1744663"/>
            <a:ext cx="1220787" cy="7461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79" name="Line 47"/>
          <p:cNvSpPr>
            <a:spLocks noChangeShapeType="1"/>
          </p:cNvSpPr>
          <p:nvPr/>
        </p:nvSpPr>
        <p:spPr bwMode="auto">
          <a:xfrm>
            <a:off x="5986463" y="1485900"/>
            <a:ext cx="406400" cy="2365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80" name="Freeform 48"/>
          <p:cNvSpPr>
            <a:spLocks/>
          </p:cNvSpPr>
          <p:nvPr/>
        </p:nvSpPr>
        <p:spPr bwMode="auto">
          <a:xfrm>
            <a:off x="5778500" y="1747838"/>
            <a:ext cx="284163" cy="412750"/>
          </a:xfrm>
          <a:custGeom>
            <a:avLst/>
            <a:gdLst>
              <a:gd name="T0" fmla="*/ 179 w 179"/>
              <a:gd name="T1" fmla="*/ 260 h 260"/>
              <a:gd name="T2" fmla="*/ 179 w 179"/>
              <a:gd name="T3" fmla="*/ 158 h 260"/>
              <a:gd name="T4" fmla="*/ 0 w 179"/>
              <a:gd name="T5" fmla="*/ 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9" h="260">
                <a:moveTo>
                  <a:pt x="179" y="260"/>
                </a:moveTo>
                <a:lnTo>
                  <a:pt x="179" y="158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81" name="Freeform 49"/>
          <p:cNvSpPr>
            <a:spLocks/>
          </p:cNvSpPr>
          <p:nvPr/>
        </p:nvSpPr>
        <p:spPr bwMode="auto">
          <a:xfrm>
            <a:off x="5911850" y="2197100"/>
            <a:ext cx="150813" cy="296863"/>
          </a:xfrm>
          <a:custGeom>
            <a:avLst/>
            <a:gdLst>
              <a:gd name="T0" fmla="*/ 0 w 95"/>
              <a:gd name="T1" fmla="*/ 187 h 187"/>
              <a:gd name="T2" fmla="*/ 95 w 95"/>
              <a:gd name="T3" fmla="*/ 97 h 187"/>
              <a:gd name="T4" fmla="*/ 95 w 95"/>
              <a:gd name="T5" fmla="*/ 0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5" h="187">
                <a:moveTo>
                  <a:pt x="0" y="187"/>
                </a:moveTo>
                <a:lnTo>
                  <a:pt x="95" y="97"/>
                </a:lnTo>
                <a:lnTo>
                  <a:pt x="95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82" name="Line 50"/>
          <p:cNvSpPr>
            <a:spLocks noChangeShapeType="1"/>
          </p:cNvSpPr>
          <p:nvPr/>
        </p:nvSpPr>
        <p:spPr bwMode="auto">
          <a:xfrm>
            <a:off x="8135938" y="1295400"/>
            <a:ext cx="377825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83" name="Line 51"/>
          <p:cNvSpPr>
            <a:spLocks noChangeShapeType="1"/>
          </p:cNvSpPr>
          <p:nvPr/>
        </p:nvSpPr>
        <p:spPr bwMode="auto">
          <a:xfrm>
            <a:off x="8135938" y="1550988"/>
            <a:ext cx="377825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84" name="Freeform 52"/>
          <p:cNvSpPr>
            <a:spLocks/>
          </p:cNvSpPr>
          <p:nvPr/>
        </p:nvSpPr>
        <p:spPr bwMode="auto">
          <a:xfrm>
            <a:off x="8061325" y="1431925"/>
            <a:ext cx="153988" cy="17463"/>
          </a:xfrm>
          <a:custGeom>
            <a:avLst/>
            <a:gdLst>
              <a:gd name="T0" fmla="*/ 97 w 97"/>
              <a:gd name="T1" fmla="*/ 11 h 11"/>
              <a:gd name="T2" fmla="*/ 97 w 97"/>
              <a:gd name="T3" fmla="*/ 11 h 11"/>
              <a:gd name="T4" fmla="*/ 86 w 97"/>
              <a:gd name="T5" fmla="*/ 7 h 11"/>
              <a:gd name="T6" fmla="*/ 74 w 97"/>
              <a:gd name="T7" fmla="*/ 2 h 11"/>
              <a:gd name="T8" fmla="*/ 61 w 97"/>
              <a:gd name="T9" fmla="*/ 0 h 11"/>
              <a:gd name="T10" fmla="*/ 47 w 97"/>
              <a:gd name="T11" fmla="*/ 0 h 11"/>
              <a:gd name="T12" fmla="*/ 47 w 97"/>
              <a:gd name="T13" fmla="*/ 0 h 11"/>
              <a:gd name="T14" fmla="*/ 34 w 97"/>
              <a:gd name="T15" fmla="*/ 0 h 11"/>
              <a:gd name="T16" fmla="*/ 22 w 97"/>
              <a:gd name="T17" fmla="*/ 2 h 11"/>
              <a:gd name="T18" fmla="*/ 9 w 97"/>
              <a:gd name="T19" fmla="*/ 7 h 11"/>
              <a:gd name="T20" fmla="*/ 0 w 97"/>
              <a:gd name="T2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7" h="11">
                <a:moveTo>
                  <a:pt x="97" y="11"/>
                </a:moveTo>
                <a:lnTo>
                  <a:pt x="97" y="11"/>
                </a:lnTo>
                <a:lnTo>
                  <a:pt x="86" y="7"/>
                </a:lnTo>
                <a:lnTo>
                  <a:pt x="74" y="2"/>
                </a:lnTo>
                <a:lnTo>
                  <a:pt x="61" y="0"/>
                </a:lnTo>
                <a:lnTo>
                  <a:pt x="47" y="0"/>
                </a:lnTo>
                <a:lnTo>
                  <a:pt x="47" y="0"/>
                </a:lnTo>
                <a:lnTo>
                  <a:pt x="34" y="0"/>
                </a:lnTo>
                <a:lnTo>
                  <a:pt x="22" y="2"/>
                </a:lnTo>
                <a:lnTo>
                  <a:pt x="9" y="7"/>
                </a:lnTo>
                <a:lnTo>
                  <a:pt x="0" y="11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85" name="Line 53"/>
          <p:cNvSpPr>
            <a:spLocks noChangeShapeType="1"/>
          </p:cNvSpPr>
          <p:nvPr/>
        </p:nvSpPr>
        <p:spPr bwMode="auto">
          <a:xfrm flipH="1">
            <a:off x="8061325" y="1392238"/>
            <a:ext cx="153988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86" name="Freeform 54"/>
          <p:cNvSpPr>
            <a:spLocks/>
          </p:cNvSpPr>
          <p:nvPr/>
        </p:nvSpPr>
        <p:spPr bwMode="auto">
          <a:xfrm>
            <a:off x="5986463" y="2200275"/>
            <a:ext cx="153987" cy="17463"/>
          </a:xfrm>
          <a:custGeom>
            <a:avLst/>
            <a:gdLst>
              <a:gd name="T0" fmla="*/ 97 w 97"/>
              <a:gd name="T1" fmla="*/ 11 h 11"/>
              <a:gd name="T2" fmla="*/ 97 w 97"/>
              <a:gd name="T3" fmla="*/ 11 h 11"/>
              <a:gd name="T4" fmla="*/ 86 w 97"/>
              <a:gd name="T5" fmla="*/ 7 h 11"/>
              <a:gd name="T6" fmla="*/ 75 w 97"/>
              <a:gd name="T7" fmla="*/ 2 h 11"/>
              <a:gd name="T8" fmla="*/ 61 w 97"/>
              <a:gd name="T9" fmla="*/ 0 h 11"/>
              <a:gd name="T10" fmla="*/ 48 w 97"/>
              <a:gd name="T11" fmla="*/ 0 h 11"/>
              <a:gd name="T12" fmla="*/ 48 w 97"/>
              <a:gd name="T13" fmla="*/ 0 h 11"/>
              <a:gd name="T14" fmla="*/ 34 w 97"/>
              <a:gd name="T15" fmla="*/ 0 h 11"/>
              <a:gd name="T16" fmla="*/ 23 w 97"/>
              <a:gd name="T17" fmla="*/ 2 h 11"/>
              <a:gd name="T18" fmla="*/ 9 w 97"/>
              <a:gd name="T19" fmla="*/ 7 h 11"/>
              <a:gd name="T20" fmla="*/ 0 w 97"/>
              <a:gd name="T2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7" h="11">
                <a:moveTo>
                  <a:pt x="97" y="11"/>
                </a:moveTo>
                <a:lnTo>
                  <a:pt x="97" y="11"/>
                </a:lnTo>
                <a:lnTo>
                  <a:pt x="86" y="7"/>
                </a:lnTo>
                <a:lnTo>
                  <a:pt x="75" y="2"/>
                </a:lnTo>
                <a:lnTo>
                  <a:pt x="61" y="0"/>
                </a:lnTo>
                <a:lnTo>
                  <a:pt x="48" y="0"/>
                </a:lnTo>
                <a:lnTo>
                  <a:pt x="48" y="0"/>
                </a:lnTo>
                <a:lnTo>
                  <a:pt x="34" y="0"/>
                </a:lnTo>
                <a:lnTo>
                  <a:pt x="23" y="2"/>
                </a:lnTo>
                <a:lnTo>
                  <a:pt x="9" y="7"/>
                </a:lnTo>
                <a:lnTo>
                  <a:pt x="0" y="11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87" name="Line 55"/>
          <p:cNvSpPr>
            <a:spLocks noChangeShapeType="1"/>
          </p:cNvSpPr>
          <p:nvPr/>
        </p:nvSpPr>
        <p:spPr bwMode="auto">
          <a:xfrm flipH="1">
            <a:off x="5986463" y="2160588"/>
            <a:ext cx="153987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90" name="Freeform 58"/>
          <p:cNvSpPr>
            <a:spLocks/>
          </p:cNvSpPr>
          <p:nvPr/>
        </p:nvSpPr>
        <p:spPr bwMode="auto">
          <a:xfrm>
            <a:off x="6305550" y="1841500"/>
            <a:ext cx="82550" cy="133350"/>
          </a:xfrm>
          <a:custGeom>
            <a:avLst/>
            <a:gdLst>
              <a:gd name="T0" fmla="*/ 52 w 52"/>
              <a:gd name="T1" fmla="*/ 0 h 84"/>
              <a:gd name="T2" fmla="*/ 52 w 52"/>
              <a:gd name="T3" fmla="*/ 0 h 84"/>
              <a:gd name="T4" fmla="*/ 43 w 52"/>
              <a:gd name="T5" fmla="*/ 7 h 84"/>
              <a:gd name="T6" fmla="*/ 32 w 52"/>
              <a:gd name="T7" fmla="*/ 13 h 84"/>
              <a:gd name="T8" fmla="*/ 23 w 52"/>
              <a:gd name="T9" fmla="*/ 23 h 84"/>
              <a:gd name="T10" fmla="*/ 16 w 52"/>
              <a:gd name="T11" fmla="*/ 34 h 84"/>
              <a:gd name="T12" fmla="*/ 16 w 52"/>
              <a:gd name="T13" fmla="*/ 34 h 84"/>
              <a:gd name="T14" fmla="*/ 9 w 52"/>
              <a:gd name="T15" fmla="*/ 47 h 84"/>
              <a:gd name="T16" fmla="*/ 5 w 52"/>
              <a:gd name="T17" fmla="*/ 59 h 84"/>
              <a:gd name="T18" fmla="*/ 3 w 52"/>
              <a:gd name="T19" fmla="*/ 70 h 84"/>
              <a:gd name="T20" fmla="*/ 0 w 52"/>
              <a:gd name="T21" fmla="*/ 84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2" h="84">
                <a:moveTo>
                  <a:pt x="52" y="0"/>
                </a:moveTo>
                <a:lnTo>
                  <a:pt x="52" y="0"/>
                </a:lnTo>
                <a:lnTo>
                  <a:pt x="43" y="7"/>
                </a:lnTo>
                <a:lnTo>
                  <a:pt x="32" y="13"/>
                </a:lnTo>
                <a:lnTo>
                  <a:pt x="23" y="23"/>
                </a:lnTo>
                <a:lnTo>
                  <a:pt x="16" y="34"/>
                </a:lnTo>
                <a:lnTo>
                  <a:pt x="16" y="34"/>
                </a:lnTo>
                <a:lnTo>
                  <a:pt x="9" y="47"/>
                </a:lnTo>
                <a:lnTo>
                  <a:pt x="5" y="59"/>
                </a:lnTo>
                <a:lnTo>
                  <a:pt x="3" y="70"/>
                </a:lnTo>
                <a:lnTo>
                  <a:pt x="0" y="84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91" name="Line 59"/>
          <p:cNvSpPr>
            <a:spLocks noChangeShapeType="1"/>
          </p:cNvSpPr>
          <p:nvPr/>
        </p:nvSpPr>
        <p:spPr bwMode="auto">
          <a:xfrm flipH="1">
            <a:off x="6256338" y="1809750"/>
            <a:ext cx="82550" cy="13176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92" name="Freeform 60"/>
          <p:cNvSpPr>
            <a:spLocks/>
          </p:cNvSpPr>
          <p:nvPr/>
        </p:nvSpPr>
        <p:spPr bwMode="auto">
          <a:xfrm>
            <a:off x="6402388" y="1687513"/>
            <a:ext cx="82550" cy="131762"/>
          </a:xfrm>
          <a:custGeom>
            <a:avLst/>
            <a:gdLst>
              <a:gd name="T0" fmla="*/ 52 w 52"/>
              <a:gd name="T1" fmla="*/ 0 h 83"/>
              <a:gd name="T2" fmla="*/ 52 w 52"/>
              <a:gd name="T3" fmla="*/ 0 h 83"/>
              <a:gd name="T4" fmla="*/ 41 w 52"/>
              <a:gd name="T5" fmla="*/ 6 h 83"/>
              <a:gd name="T6" fmla="*/ 32 w 52"/>
              <a:gd name="T7" fmla="*/ 13 h 83"/>
              <a:gd name="T8" fmla="*/ 23 w 52"/>
              <a:gd name="T9" fmla="*/ 25 h 83"/>
              <a:gd name="T10" fmla="*/ 16 w 52"/>
              <a:gd name="T11" fmla="*/ 34 h 83"/>
              <a:gd name="T12" fmla="*/ 16 w 52"/>
              <a:gd name="T13" fmla="*/ 34 h 83"/>
              <a:gd name="T14" fmla="*/ 9 w 52"/>
              <a:gd name="T15" fmla="*/ 47 h 83"/>
              <a:gd name="T16" fmla="*/ 5 w 52"/>
              <a:gd name="T17" fmla="*/ 58 h 83"/>
              <a:gd name="T18" fmla="*/ 0 w 52"/>
              <a:gd name="T19" fmla="*/ 72 h 83"/>
              <a:gd name="T20" fmla="*/ 0 w 52"/>
              <a:gd name="T21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2" h="83">
                <a:moveTo>
                  <a:pt x="52" y="0"/>
                </a:moveTo>
                <a:lnTo>
                  <a:pt x="52" y="0"/>
                </a:lnTo>
                <a:lnTo>
                  <a:pt x="41" y="6"/>
                </a:lnTo>
                <a:lnTo>
                  <a:pt x="32" y="13"/>
                </a:lnTo>
                <a:lnTo>
                  <a:pt x="23" y="25"/>
                </a:lnTo>
                <a:lnTo>
                  <a:pt x="16" y="34"/>
                </a:lnTo>
                <a:lnTo>
                  <a:pt x="16" y="34"/>
                </a:lnTo>
                <a:lnTo>
                  <a:pt x="9" y="47"/>
                </a:lnTo>
                <a:lnTo>
                  <a:pt x="5" y="58"/>
                </a:lnTo>
                <a:lnTo>
                  <a:pt x="0" y="72"/>
                </a:lnTo>
                <a:lnTo>
                  <a:pt x="0" y="83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93" name="Line 61"/>
          <p:cNvSpPr>
            <a:spLocks noChangeShapeType="1"/>
          </p:cNvSpPr>
          <p:nvPr/>
        </p:nvSpPr>
        <p:spPr bwMode="auto">
          <a:xfrm flipH="1">
            <a:off x="6353175" y="1654175"/>
            <a:ext cx="82550" cy="13335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94" name="Freeform 62"/>
          <p:cNvSpPr>
            <a:spLocks/>
          </p:cNvSpPr>
          <p:nvPr/>
        </p:nvSpPr>
        <p:spPr bwMode="auto">
          <a:xfrm>
            <a:off x="8061325" y="2035175"/>
            <a:ext cx="153988" cy="22225"/>
          </a:xfrm>
          <a:custGeom>
            <a:avLst/>
            <a:gdLst>
              <a:gd name="T0" fmla="*/ 97 w 97"/>
              <a:gd name="T1" fmla="*/ 14 h 14"/>
              <a:gd name="T2" fmla="*/ 97 w 97"/>
              <a:gd name="T3" fmla="*/ 14 h 14"/>
              <a:gd name="T4" fmla="*/ 86 w 97"/>
              <a:gd name="T5" fmla="*/ 7 h 14"/>
              <a:gd name="T6" fmla="*/ 74 w 97"/>
              <a:gd name="T7" fmla="*/ 2 h 14"/>
              <a:gd name="T8" fmla="*/ 61 w 97"/>
              <a:gd name="T9" fmla="*/ 0 h 14"/>
              <a:gd name="T10" fmla="*/ 47 w 97"/>
              <a:gd name="T11" fmla="*/ 0 h 14"/>
              <a:gd name="T12" fmla="*/ 47 w 97"/>
              <a:gd name="T13" fmla="*/ 0 h 14"/>
              <a:gd name="T14" fmla="*/ 34 w 97"/>
              <a:gd name="T15" fmla="*/ 0 h 14"/>
              <a:gd name="T16" fmla="*/ 22 w 97"/>
              <a:gd name="T17" fmla="*/ 2 h 14"/>
              <a:gd name="T18" fmla="*/ 9 w 97"/>
              <a:gd name="T19" fmla="*/ 7 h 14"/>
              <a:gd name="T20" fmla="*/ 0 w 97"/>
              <a:gd name="T2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7" h="14">
                <a:moveTo>
                  <a:pt x="97" y="14"/>
                </a:moveTo>
                <a:lnTo>
                  <a:pt x="97" y="14"/>
                </a:lnTo>
                <a:lnTo>
                  <a:pt x="86" y="7"/>
                </a:lnTo>
                <a:lnTo>
                  <a:pt x="74" y="2"/>
                </a:lnTo>
                <a:lnTo>
                  <a:pt x="61" y="0"/>
                </a:lnTo>
                <a:lnTo>
                  <a:pt x="47" y="0"/>
                </a:lnTo>
                <a:lnTo>
                  <a:pt x="47" y="0"/>
                </a:lnTo>
                <a:lnTo>
                  <a:pt x="34" y="0"/>
                </a:lnTo>
                <a:lnTo>
                  <a:pt x="22" y="2"/>
                </a:lnTo>
                <a:lnTo>
                  <a:pt x="9" y="7"/>
                </a:lnTo>
                <a:lnTo>
                  <a:pt x="0" y="14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95" name="Line 63"/>
          <p:cNvSpPr>
            <a:spLocks noChangeShapeType="1"/>
          </p:cNvSpPr>
          <p:nvPr/>
        </p:nvSpPr>
        <p:spPr bwMode="auto">
          <a:xfrm flipH="1">
            <a:off x="8061325" y="1995488"/>
            <a:ext cx="153988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96" name="Freeform 64"/>
          <p:cNvSpPr>
            <a:spLocks/>
          </p:cNvSpPr>
          <p:nvPr/>
        </p:nvSpPr>
        <p:spPr bwMode="auto">
          <a:xfrm>
            <a:off x="5553075" y="2035175"/>
            <a:ext cx="153988" cy="22225"/>
          </a:xfrm>
          <a:custGeom>
            <a:avLst/>
            <a:gdLst>
              <a:gd name="T0" fmla="*/ 97 w 97"/>
              <a:gd name="T1" fmla="*/ 14 h 14"/>
              <a:gd name="T2" fmla="*/ 97 w 97"/>
              <a:gd name="T3" fmla="*/ 14 h 14"/>
              <a:gd name="T4" fmla="*/ 88 w 97"/>
              <a:gd name="T5" fmla="*/ 7 h 14"/>
              <a:gd name="T6" fmla="*/ 74 w 97"/>
              <a:gd name="T7" fmla="*/ 2 h 14"/>
              <a:gd name="T8" fmla="*/ 63 w 97"/>
              <a:gd name="T9" fmla="*/ 0 h 14"/>
              <a:gd name="T10" fmla="*/ 49 w 97"/>
              <a:gd name="T11" fmla="*/ 0 h 14"/>
              <a:gd name="T12" fmla="*/ 49 w 97"/>
              <a:gd name="T13" fmla="*/ 0 h 14"/>
              <a:gd name="T14" fmla="*/ 33 w 97"/>
              <a:gd name="T15" fmla="*/ 0 h 14"/>
              <a:gd name="T16" fmla="*/ 22 w 97"/>
              <a:gd name="T17" fmla="*/ 2 h 14"/>
              <a:gd name="T18" fmla="*/ 11 w 97"/>
              <a:gd name="T19" fmla="*/ 7 h 14"/>
              <a:gd name="T20" fmla="*/ 0 w 97"/>
              <a:gd name="T2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7" h="14">
                <a:moveTo>
                  <a:pt x="97" y="14"/>
                </a:moveTo>
                <a:lnTo>
                  <a:pt x="97" y="14"/>
                </a:lnTo>
                <a:lnTo>
                  <a:pt x="88" y="7"/>
                </a:lnTo>
                <a:lnTo>
                  <a:pt x="74" y="2"/>
                </a:lnTo>
                <a:lnTo>
                  <a:pt x="63" y="0"/>
                </a:lnTo>
                <a:lnTo>
                  <a:pt x="49" y="0"/>
                </a:lnTo>
                <a:lnTo>
                  <a:pt x="49" y="0"/>
                </a:lnTo>
                <a:lnTo>
                  <a:pt x="33" y="0"/>
                </a:lnTo>
                <a:lnTo>
                  <a:pt x="22" y="2"/>
                </a:lnTo>
                <a:lnTo>
                  <a:pt x="11" y="7"/>
                </a:lnTo>
                <a:lnTo>
                  <a:pt x="0" y="14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697" name="Line 65"/>
          <p:cNvSpPr>
            <a:spLocks noChangeShapeType="1"/>
          </p:cNvSpPr>
          <p:nvPr/>
        </p:nvSpPr>
        <p:spPr bwMode="auto">
          <a:xfrm flipH="1">
            <a:off x="5553075" y="1995488"/>
            <a:ext cx="153988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01" name="Line 69"/>
          <p:cNvSpPr>
            <a:spLocks noChangeShapeType="1"/>
          </p:cNvSpPr>
          <p:nvPr/>
        </p:nvSpPr>
        <p:spPr bwMode="auto">
          <a:xfrm>
            <a:off x="6438900" y="2441575"/>
            <a:ext cx="1588" cy="17145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02" name="Line 70"/>
          <p:cNvSpPr>
            <a:spLocks noChangeShapeType="1"/>
          </p:cNvSpPr>
          <p:nvPr/>
        </p:nvSpPr>
        <p:spPr bwMode="auto">
          <a:xfrm>
            <a:off x="6388100" y="2476500"/>
            <a:ext cx="1588" cy="100013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05" name="Line 73"/>
          <p:cNvSpPr>
            <a:spLocks noChangeShapeType="1"/>
          </p:cNvSpPr>
          <p:nvPr/>
        </p:nvSpPr>
        <p:spPr bwMode="auto">
          <a:xfrm flipH="1">
            <a:off x="5545138" y="2322513"/>
            <a:ext cx="168275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06" name="Line 74"/>
          <p:cNvSpPr>
            <a:spLocks noChangeShapeType="1"/>
          </p:cNvSpPr>
          <p:nvPr/>
        </p:nvSpPr>
        <p:spPr bwMode="auto">
          <a:xfrm flipH="1">
            <a:off x="5581650" y="2376488"/>
            <a:ext cx="96838" cy="1587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07" name="Line 75"/>
          <p:cNvSpPr>
            <a:spLocks noChangeShapeType="1"/>
          </p:cNvSpPr>
          <p:nvPr/>
        </p:nvSpPr>
        <p:spPr bwMode="auto">
          <a:xfrm flipH="1">
            <a:off x="8053388" y="2322513"/>
            <a:ext cx="169862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08" name="Line 76"/>
          <p:cNvSpPr>
            <a:spLocks noChangeShapeType="1"/>
          </p:cNvSpPr>
          <p:nvPr/>
        </p:nvSpPr>
        <p:spPr bwMode="auto">
          <a:xfrm flipH="1">
            <a:off x="8089900" y="2376488"/>
            <a:ext cx="96838" cy="1587"/>
          </a:xfrm>
          <a:prstGeom prst="line">
            <a:avLst/>
          </a:prstGeom>
          <a:noFill/>
          <a:ln w="174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27" name="Freeform 95"/>
          <p:cNvSpPr>
            <a:spLocks/>
          </p:cNvSpPr>
          <p:nvPr/>
        </p:nvSpPr>
        <p:spPr bwMode="auto">
          <a:xfrm>
            <a:off x="8488363" y="1270000"/>
            <a:ext cx="49212" cy="50800"/>
          </a:xfrm>
          <a:custGeom>
            <a:avLst/>
            <a:gdLst>
              <a:gd name="T0" fmla="*/ 16 w 31"/>
              <a:gd name="T1" fmla="*/ 32 h 32"/>
              <a:gd name="T2" fmla="*/ 16 w 31"/>
              <a:gd name="T3" fmla="*/ 32 h 32"/>
              <a:gd name="T4" fmla="*/ 22 w 31"/>
              <a:gd name="T5" fmla="*/ 32 h 32"/>
              <a:gd name="T6" fmla="*/ 27 w 31"/>
              <a:gd name="T7" fmla="*/ 28 h 32"/>
              <a:gd name="T8" fmla="*/ 31 w 31"/>
              <a:gd name="T9" fmla="*/ 23 h 32"/>
              <a:gd name="T10" fmla="*/ 31 w 31"/>
              <a:gd name="T11" fmla="*/ 16 h 32"/>
              <a:gd name="T12" fmla="*/ 31 w 31"/>
              <a:gd name="T13" fmla="*/ 16 h 32"/>
              <a:gd name="T14" fmla="*/ 31 w 31"/>
              <a:gd name="T15" fmla="*/ 12 h 32"/>
              <a:gd name="T16" fmla="*/ 27 w 31"/>
              <a:gd name="T17" fmla="*/ 5 h 32"/>
              <a:gd name="T18" fmla="*/ 22 w 31"/>
              <a:gd name="T19" fmla="*/ 3 h 32"/>
              <a:gd name="T20" fmla="*/ 16 w 31"/>
              <a:gd name="T21" fmla="*/ 0 h 32"/>
              <a:gd name="T22" fmla="*/ 16 w 31"/>
              <a:gd name="T23" fmla="*/ 0 h 32"/>
              <a:gd name="T24" fmla="*/ 9 w 31"/>
              <a:gd name="T25" fmla="*/ 3 h 32"/>
              <a:gd name="T26" fmla="*/ 4 w 31"/>
              <a:gd name="T27" fmla="*/ 5 h 32"/>
              <a:gd name="T28" fmla="*/ 2 w 31"/>
              <a:gd name="T29" fmla="*/ 12 h 32"/>
              <a:gd name="T30" fmla="*/ 0 w 31"/>
              <a:gd name="T31" fmla="*/ 16 h 32"/>
              <a:gd name="T32" fmla="*/ 0 w 31"/>
              <a:gd name="T33" fmla="*/ 16 h 32"/>
              <a:gd name="T34" fmla="*/ 2 w 31"/>
              <a:gd name="T35" fmla="*/ 23 h 32"/>
              <a:gd name="T36" fmla="*/ 4 w 31"/>
              <a:gd name="T37" fmla="*/ 28 h 32"/>
              <a:gd name="T38" fmla="*/ 9 w 31"/>
              <a:gd name="T39" fmla="*/ 32 h 32"/>
              <a:gd name="T40" fmla="*/ 16 w 31"/>
              <a:gd name="T41" fmla="*/ 32 h 32"/>
              <a:gd name="T42" fmla="*/ 16 w 31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" h="32">
                <a:moveTo>
                  <a:pt x="16" y="32"/>
                </a:moveTo>
                <a:lnTo>
                  <a:pt x="16" y="32"/>
                </a:lnTo>
                <a:lnTo>
                  <a:pt x="22" y="32"/>
                </a:lnTo>
                <a:lnTo>
                  <a:pt x="27" y="28"/>
                </a:lnTo>
                <a:lnTo>
                  <a:pt x="31" y="23"/>
                </a:lnTo>
                <a:lnTo>
                  <a:pt x="31" y="16"/>
                </a:lnTo>
                <a:lnTo>
                  <a:pt x="31" y="16"/>
                </a:lnTo>
                <a:lnTo>
                  <a:pt x="31" y="12"/>
                </a:lnTo>
                <a:lnTo>
                  <a:pt x="27" y="5"/>
                </a:lnTo>
                <a:lnTo>
                  <a:pt x="22" y="3"/>
                </a:lnTo>
                <a:lnTo>
                  <a:pt x="16" y="0"/>
                </a:lnTo>
                <a:lnTo>
                  <a:pt x="16" y="0"/>
                </a:lnTo>
                <a:lnTo>
                  <a:pt x="9" y="3"/>
                </a:lnTo>
                <a:lnTo>
                  <a:pt x="4" y="5"/>
                </a:lnTo>
                <a:lnTo>
                  <a:pt x="2" y="12"/>
                </a:lnTo>
                <a:lnTo>
                  <a:pt x="0" y="16"/>
                </a:lnTo>
                <a:lnTo>
                  <a:pt x="0" y="16"/>
                </a:lnTo>
                <a:lnTo>
                  <a:pt x="2" y="23"/>
                </a:lnTo>
                <a:lnTo>
                  <a:pt x="4" y="28"/>
                </a:lnTo>
                <a:lnTo>
                  <a:pt x="9" y="32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28" name="Line 96"/>
          <p:cNvSpPr>
            <a:spLocks noChangeShapeType="1"/>
          </p:cNvSpPr>
          <p:nvPr/>
        </p:nvSpPr>
        <p:spPr bwMode="auto">
          <a:xfrm>
            <a:off x="8513763" y="12954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29" name="Line 97"/>
          <p:cNvSpPr>
            <a:spLocks noChangeShapeType="1"/>
          </p:cNvSpPr>
          <p:nvPr/>
        </p:nvSpPr>
        <p:spPr bwMode="auto">
          <a:xfrm>
            <a:off x="8513763" y="1295400"/>
            <a:ext cx="1587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0" name="Freeform 98"/>
          <p:cNvSpPr>
            <a:spLocks/>
          </p:cNvSpPr>
          <p:nvPr/>
        </p:nvSpPr>
        <p:spPr bwMode="auto">
          <a:xfrm>
            <a:off x="8488363" y="1522413"/>
            <a:ext cx="49212" cy="49212"/>
          </a:xfrm>
          <a:custGeom>
            <a:avLst/>
            <a:gdLst>
              <a:gd name="T0" fmla="*/ 16 w 31"/>
              <a:gd name="T1" fmla="*/ 31 h 31"/>
              <a:gd name="T2" fmla="*/ 16 w 31"/>
              <a:gd name="T3" fmla="*/ 31 h 31"/>
              <a:gd name="T4" fmla="*/ 22 w 31"/>
              <a:gd name="T5" fmla="*/ 31 h 31"/>
              <a:gd name="T6" fmla="*/ 27 w 31"/>
              <a:gd name="T7" fmla="*/ 27 h 31"/>
              <a:gd name="T8" fmla="*/ 31 w 31"/>
              <a:gd name="T9" fmla="*/ 22 h 31"/>
              <a:gd name="T10" fmla="*/ 31 w 31"/>
              <a:gd name="T11" fmla="*/ 16 h 31"/>
              <a:gd name="T12" fmla="*/ 31 w 31"/>
              <a:gd name="T13" fmla="*/ 16 h 31"/>
              <a:gd name="T14" fmla="*/ 31 w 31"/>
              <a:gd name="T15" fmla="*/ 11 h 31"/>
              <a:gd name="T16" fmla="*/ 27 w 31"/>
              <a:gd name="T17" fmla="*/ 6 h 31"/>
              <a:gd name="T18" fmla="*/ 22 w 31"/>
              <a:gd name="T19" fmla="*/ 2 h 31"/>
              <a:gd name="T20" fmla="*/ 16 w 31"/>
              <a:gd name="T21" fmla="*/ 0 h 31"/>
              <a:gd name="T22" fmla="*/ 16 w 31"/>
              <a:gd name="T23" fmla="*/ 0 h 31"/>
              <a:gd name="T24" fmla="*/ 9 w 31"/>
              <a:gd name="T25" fmla="*/ 2 h 31"/>
              <a:gd name="T26" fmla="*/ 4 w 31"/>
              <a:gd name="T27" fmla="*/ 6 h 31"/>
              <a:gd name="T28" fmla="*/ 2 w 31"/>
              <a:gd name="T29" fmla="*/ 11 h 31"/>
              <a:gd name="T30" fmla="*/ 0 w 31"/>
              <a:gd name="T31" fmla="*/ 16 h 31"/>
              <a:gd name="T32" fmla="*/ 0 w 31"/>
              <a:gd name="T33" fmla="*/ 16 h 31"/>
              <a:gd name="T34" fmla="*/ 2 w 31"/>
              <a:gd name="T35" fmla="*/ 22 h 31"/>
              <a:gd name="T36" fmla="*/ 4 w 31"/>
              <a:gd name="T37" fmla="*/ 27 h 31"/>
              <a:gd name="T38" fmla="*/ 9 w 31"/>
              <a:gd name="T39" fmla="*/ 31 h 31"/>
              <a:gd name="T40" fmla="*/ 16 w 31"/>
              <a:gd name="T41" fmla="*/ 31 h 31"/>
              <a:gd name="T42" fmla="*/ 16 w 31"/>
              <a:gd name="T4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" h="31">
                <a:moveTo>
                  <a:pt x="16" y="31"/>
                </a:moveTo>
                <a:lnTo>
                  <a:pt x="16" y="31"/>
                </a:lnTo>
                <a:lnTo>
                  <a:pt x="22" y="31"/>
                </a:lnTo>
                <a:lnTo>
                  <a:pt x="27" y="27"/>
                </a:lnTo>
                <a:lnTo>
                  <a:pt x="31" y="22"/>
                </a:lnTo>
                <a:lnTo>
                  <a:pt x="31" y="16"/>
                </a:lnTo>
                <a:lnTo>
                  <a:pt x="31" y="16"/>
                </a:lnTo>
                <a:lnTo>
                  <a:pt x="31" y="11"/>
                </a:lnTo>
                <a:lnTo>
                  <a:pt x="27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9" y="2"/>
                </a:lnTo>
                <a:lnTo>
                  <a:pt x="4" y="6"/>
                </a:lnTo>
                <a:lnTo>
                  <a:pt x="2" y="11"/>
                </a:lnTo>
                <a:lnTo>
                  <a:pt x="0" y="16"/>
                </a:lnTo>
                <a:lnTo>
                  <a:pt x="0" y="16"/>
                </a:lnTo>
                <a:lnTo>
                  <a:pt x="2" y="22"/>
                </a:lnTo>
                <a:lnTo>
                  <a:pt x="4" y="27"/>
                </a:lnTo>
                <a:lnTo>
                  <a:pt x="9" y="31"/>
                </a:lnTo>
                <a:lnTo>
                  <a:pt x="16" y="31"/>
                </a:lnTo>
                <a:lnTo>
                  <a:pt x="16" y="31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1" name="Line 99"/>
          <p:cNvSpPr>
            <a:spLocks noChangeShapeType="1"/>
          </p:cNvSpPr>
          <p:nvPr/>
        </p:nvSpPr>
        <p:spPr bwMode="auto">
          <a:xfrm>
            <a:off x="8513763" y="15478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2" name="Line 100"/>
          <p:cNvSpPr>
            <a:spLocks noChangeShapeType="1"/>
          </p:cNvSpPr>
          <p:nvPr/>
        </p:nvSpPr>
        <p:spPr bwMode="auto">
          <a:xfrm>
            <a:off x="8513763" y="1547813"/>
            <a:ext cx="1587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3" name="Freeform 101"/>
          <p:cNvSpPr>
            <a:spLocks/>
          </p:cNvSpPr>
          <p:nvPr/>
        </p:nvSpPr>
        <p:spPr bwMode="auto">
          <a:xfrm>
            <a:off x="4033838" y="1225650"/>
            <a:ext cx="49212" cy="50800"/>
          </a:xfrm>
          <a:custGeom>
            <a:avLst/>
            <a:gdLst>
              <a:gd name="T0" fmla="*/ 16 w 31"/>
              <a:gd name="T1" fmla="*/ 32 h 32"/>
              <a:gd name="T2" fmla="*/ 16 w 31"/>
              <a:gd name="T3" fmla="*/ 32 h 32"/>
              <a:gd name="T4" fmla="*/ 22 w 31"/>
              <a:gd name="T5" fmla="*/ 30 h 32"/>
              <a:gd name="T6" fmla="*/ 27 w 31"/>
              <a:gd name="T7" fmla="*/ 28 h 32"/>
              <a:gd name="T8" fmla="*/ 31 w 31"/>
              <a:gd name="T9" fmla="*/ 23 h 32"/>
              <a:gd name="T10" fmla="*/ 31 w 31"/>
              <a:gd name="T11" fmla="*/ 16 h 32"/>
              <a:gd name="T12" fmla="*/ 31 w 31"/>
              <a:gd name="T13" fmla="*/ 16 h 32"/>
              <a:gd name="T14" fmla="*/ 31 w 31"/>
              <a:gd name="T15" fmla="*/ 9 h 32"/>
              <a:gd name="T16" fmla="*/ 27 w 31"/>
              <a:gd name="T17" fmla="*/ 5 h 32"/>
              <a:gd name="T18" fmla="*/ 22 w 31"/>
              <a:gd name="T19" fmla="*/ 3 h 32"/>
              <a:gd name="T20" fmla="*/ 16 w 31"/>
              <a:gd name="T21" fmla="*/ 0 h 32"/>
              <a:gd name="T22" fmla="*/ 16 w 31"/>
              <a:gd name="T23" fmla="*/ 0 h 32"/>
              <a:gd name="T24" fmla="*/ 9 w 31"/>
              <a:gd name="T25" fmla="*/ 3 h 32"/>
              <a:gd name="T26" fmla="*/ 4 w 31"/>
              <a:gd name="T27" fmla="*/ 5 h 32"/>
              <a:gd name="T28" fmla="*/ 2 w 31"/>
              <a:gd name="T29" fmla="*/ 9 h 32"/>
              <a:gd name="T30" fmla="*/ 0 w 31"/>
              <a:gd name="T31" fmla="*/ 16 h 32"/>
              <a:gd name="T32" fmla="*/ 0 w 31"/>
              <a:gd name="T33" fmla="*/ 16 h 32"/>
              <a:gd name="T34" fmla="*/ 2 w 31"/>
              <a:gd name="T35" fmla="*/ 23 h 32"/>
              <a:gd name="T36" fmla="*/ 4 w 31"/>
              <a:gd name="T37" fmla="*/ 28 h 32"/>
              <a:gd name="T38" fmla="*/ 9 w 31"/>
              <a:gd name="T39" fmla="*/ 30 h 32"/>
              <a:gd name="T40" fmla="*/ 16 w 31"/>
              <a:gd name="T41" fmla="*/ 32 h 32"/>
              <a:gd name="T42" fmla="*/ 16 w 31"/>
              <a:gd name="T43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" h="32">
                <a:moveTo>
                  <a:pt x="16" y="32"/>
                </a:moveTo>
                <a:lnTo>
                  <a:pt x="16" y="32"/>
                </a:lnTo>
                <a:lnTo>
                  <a:pt x="22" y="30"/>
                </a:lnTo>
                <a:lnTo>
                  <a:pt x="27" y="28"/>
                </a:lnTo>
                <a:lnTo>
                  <a:pt x="31" y="23"/>
                </a:lnTo>
                <a:lnTo>
                  <a:pt x="31" y="16"/>
                </a:lnTo>
                <a:lnTo>
                  <a:pt x="31" y="16"/>
                </a:lnTo>
                <a:lnTo>
                  <a:pt x="31" y="9"/>
                </a:lnTo>
                <a:lnTo>
                  <a:pt x="27" y="5"/>
                </a:lnTo>
                <a:lnTo>
                  <a:pt x="22" y="3"/>
                </a:lnTo>
                <a:lnTo>
                  <a:pt x="16" y="0"/>
                </a:lnTo>
                <a:lnTo>
                  <a:pt x="16" y="0"/>
                </a:lnTo>
                <a:lnTo>
                  <a:pt x="9" y="3"/>
                </a:lnTo>
                <a:lnTo>
                  <a:pt x="4" y="5"/>
                </a:lnTo>
                <a:lnTo>
                  <a:pt x="2" y="9"/>
                </a:lnTo>
                <a:lnTo>
                  <a:pt x="0" y="16"/>
                </a:lnTo>
                <a:lnTo>
                  <a:pt x="0" y="16"/>
                </a:lnTo>
                <a:lnTo>
                  <a:pt x="2" y="23"/>
                </a:lnTo>
                <a:lnTo>
                  <a:pt x="4" y="28"/>
                </a:lnTo>
                <a:lnTo>
                  <a:pt x="9" y="30"/>
                </a:lnTo>
                <a:lnTo>
                  <a:pt x="16" y="32"/>
                </a:lnTo>
                <a:lnTo>
                  <a:pt x="16" y="3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4" name="Line 102"/>
          <p:cNvSpPr>
            <a:spLocks noChangeShapeType="1"/>
          </p:cNvSpPr>
          <p:nvPr/>
        </p:nvSpPr>
        <p:spPr bwMode="auto">
          <a:xfrm>
            <a:off x="8305800" y="908050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5" name="Line 103"/>
          <p:cNvSpPr>
            <a:spLocks noChangeShapeType="1"/>
          </p:cNvSpPr>
          <p:nvPr/>
        </p:nvSpPr>
        <p:spPr bwMode="auto">
          <a:xfrm>
            <a:off x="4059238" y="1251050"/>
            <a:ext cx="1587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6" name="Freeform 104"/>
          <p:cNvSpPr>
            <a:spLocks/>
          </p:cNvSpPr>
          <p:nvPr/>
        </p:nvSpPr>
        <p:spPr bwMode="auto">
          <a:xfrm>
            <a:off x="4033838" y="1546325"/>
            <a:ext cx="49212" cy="49212"/>
          </a:xfrm>
          <a:custGeom>
            <a:avLst/>
            <a:gdLst>
              <a:gd name="T0" fmla="*/ 16 w 31"/>
              <a:gd name="T1" fmla="*/ 31 h 31"/>
              <a:gd name="T2" fmla="*/ 16 w 31"/>
              <a:gd name="T3" fmla="*/ 31 h 31"/>
              <a:gd name="T4" fmla="*/ 22 w 31"/>
              <a:gd name="T5" fmla="*/ 31 h 31"/>
              <a:gd name="T6" fmla="*/ 27 w 31"/>
              <a:gd name="T7" fmla="*/ 27 h 31"/>
              <a:gd name="T8" fmla="*/ 31 w 31"/>
              <a:gd name="T9" fmla="*/ 22 h 31"/>
              <a:gd name="T10" fmla="*/ 31 w 31"/>
              <a:gd name="T11" fmla="*/ 15 h 31"/>
              <a:gd name="T12" fmla="*/ 31 w 31"/>
              <a:gd name="T13" fmla="*/ 15 h 31"/>
              <a:gd name="T14" fmla="*/ 31 w 31"/>
              <a:gd name="T15" fmla="*/ 11 h 31"/>
              <a:gd name="T16" fmla="*/ 27 w 31"/>
              <a:gd name="T17" fmla="*/ 6 h 31"/>
              <a:gd name="T18" fmla="*/ 22 w 31"/>
              <a:gd name="T19" fmla="*/ 2 h 31"/>
              <a:gd name="T20" fmla="*/ 16 w 31"/>
              <a:gd name="T21" fmla="*/ 0 h 31"/>
              <a:gd name="T22" fmla="*/ 16 w 31"/>
              <a:gd name="T23" fmla="*/ 0 h 31"/>
              <a:gd name="T24" fmla="*/ 9 w 31"/>
              <a:gd name="T25" fmla="*/ 2 h 31"/>
              <a:gd name="T26" fmla="*/ 4 w 31"/>
              <a:gd name="T27" fmla="*/ 6 h 31"/>
              <a:gd name="T28" fmla="*/ 2 w 31"/>
              <a:gd name="T29" fmla="*/ 11 h 31"/>
              <a:gd name="T30" fmla="*/ 0 w 31"/>
              <a:gd name="T31" fmla="*/ 15 h 31"/>
              <a:gd name="T32" fmla="*/ 0 w 31"/>
              <a:gd name="T33" fmla="*/ 15 h 31"/>
              <a:gd name="T34" fmla="*/ 2 w 31"/>
              <a:gd name="T35" fmla="*/ 22 h 31"/>
              <a:gd name="T36" fmla="*/ 4 w 31"/>
              <a:gd name="T37" fmla="*/ 27 h 31"/>
              <a:gd name="T38" fmla="*/ 9 w 31"/>
              <a:gd name="T39" fmla="*/ 31 h 31"/>
              <a:gd name="T40" fmla="*/ 16 w 31"/>
              <a:gd name="T41" fmla="*/ 31 h 31"/>
              <a:gd name="T42" fmla="*/ 16 w 31"/>
              <a:gd name="T4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" h="31">
                <a:moveTo>
                  <a:pt x="16" y="31"/>
                </a:moveTo>
                <a:lnTo>
                  <a:pt x="16" y="31"/>
                </a:lnTo>
                <a:lnTo>
                  <a:pt x="22" y="31"/>
                </a:lnTo>
                <a:lnTo>
                  <a:pt x="27" y="27"/>
                </a:lnTo>
                <a:lnTo>
                  <a:pt x="31" y="22"/>
                </a:lnTo>
                <a:lnTo>
                  <a:pt x="31" y="15"/>
                </a:lnTo>
                <a:lnTo>
                  <a:pt x="31" y="15"/>
                </a:lnTo>
                <a:lnTo>
                  <a:pt x="31" y="11"/>
                </a:lnTo>
                <a:lnTo>
                  <a:pt x="27" y="6"/>
                </a:lnTo>
                <a:lnTo>
                  <a:pt x="22" y="2"/>
                </a:lnTo>
                <a:lnTo>
                  <a:pt x="16" y="0"/>
                </a:lnTo>
                <a:lnTo>
                  <a:pt x="16" y="0"/>
                </a:lnTo>
                <a:lnTo>
                  <a:pt x="9" y="2"/>
                </a:lnTo>
                <a:lnTo>
                  <a:pt x="4" y="6"/>
                </a:lnTo>
                <a:lnTo>
                  <a:pt x="2" y="11"/>
                </a:lnTo>
                <a:lnTo>
                  <a:pt x="0" y="15"/>
                </a:lnTo>
                <a:lnTo>
                  <a:pt x="0" y="15"/>
                </a:lnTo>
                <a:lnTo>
                  <a:pt x="2" y="22"/>
                </a:lnTo>
                <a:lnTo>
                  <a:pt x="4" y="27"/>
                </a:lnTo>
                <a:lnTo>
                  <a:pt x="9" y="31"/>
                </a:lnTo>
                <a:lnTo>
                  <a:pt x="16" y="31"/>
                </a:lnTo>
                <a:lnTo>
                  <a:pt x="16" y="31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7" name="Line 105"/>
          <p:cNvSpPr>
            <a:spLocks noChangeShapeType="1"/>
          </p:cNvSpPr>
          <p:nvPr/>
        </p:nvSpPr>
        <p:spPr bwMode="auto">
          <a:xfrm>
            <a:off x="8305800" y="1227138"/>
            <a:ext cx="1588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8" name="Line 106"/>
          <p:cNvSpPr>
            <a:spLocks noChangeShapeType="1"/>
          </p:cNvSpPr>
          <p:nvPr/>
        </p:nvSpPr>
        <p:spPr bwMode="auto">
          <a:xfrm>
            <a:off x="4059238" y="1570137"/>
            <a:ext cx="1587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39" name="Freeform 107"/>
          <p:cNvSpPr>
            <a:spLocks/>
          </p:cNvSpPr>
          <p:nvPr/>
        </p:nvSpPr>
        <p:spPr bwMode="auto">
          <a:xfrm>
            <a:off x="2044700" y="2187675"/>
            <a:ext cx="125413" cy="76200"/>
          </a:xfrm>
          <a:custGeom>
            <a:avLst/>
            <a:gdLst>
              <a:gd name="T0" fmla="*/ 0 w 79"/>
              <a:gd name="T1" fmla="*/ 0 h 48"/>
              <a:gd name="T2" fmla="*/ 79 w 79"/>
              <a:gd name="T3" fmla="*/ 48 h 48"/>
              <a:gd name="T4" fmla="*/ 0 w 79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8">
                <a:moveTo>
                  <a:pt x="0" y="0"/>
                </a:moveTo>
                <a:lnTo>
                  <a:pt x="79" y="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0" name="Line 108"/>
          <p:cNvSpPr>
            <a:spLocks noChangeShapeType="1"/>
          </p:cNvSpPr>
          <p:nvPr/>
        </p:nvSpPr>
        <p:spPr bwMode="auto">
          <a:xfrm>
            <a:off x="2044700" y="2187675"/>
            <a:ext cx="125413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1" name="Freeform 109"/>
          <p:cNvSpPr>
            <a:spLocks/>
          </p:cNvSpPr>
          <p:nvPr/>
        </p:nvSpPr>
        <p:spPr bwMode="auto">
          <a:xfrm>
            <a:off x="1990725" y="2278162"/>
            <a:ext cx="125413" cy="79375"/>
          </a:xfrm>
          <a:custGeom>
            <a:avLst/>
            <a:gdLst>
              <a:gd name="T0" fmla="*/ 0 w 79"/>
              <a:gd name="T1" fmla="*/ 0 h 50"/>
              <a:gd name="T2" fmla="*/ 79 w 79"/>
              <a:gd name="T3" fmla="*/ 50 h 50"/>
              <a:gd name="T4" fmla="*/ 0 w 79"/>
              <a:gd name="T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50">
                <a:moveTo>
                  <a:pt x="0" y="0"/>
                </a:moveTo>
                <a:lnTo>
                  <a:pt x="79" y="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2" name="Line 110"/>
          <p:cNvSpPr>
            <a:spLocks noChangeShapeType="1"/>
          </p:cNvSpPr>
          <p:nvPr/>
        </p:nvSpPr>
        <p:spPr bwMode="auto">
          <a:xfrm>
            <a:off x="1990725" y="2278162"/>
            <a:ext cx="125413" cy="793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3" name="Freeform 111"/>
          <p:cNvSpPr>
            <a:spLocks/>
          </p:cNvSpPr>
          <p:nvPr/>
        </p:nvSpPr>
        <p:spPr bwMode="auto">
          <a:xfrm>
            <a:off x="2106613" y="2090837"/>
            <a:ext cx="125412" cy="76200"/>
          </a:xfrm>
          <a:custGeom>
            <a:avLst/>
            <a:gdLst>
              <a:gd name="T0" fmla="*/ 0 w 79"/>
              <a:gd name="T1" fmla="*/ 0 h 48"/>
              <a:gd name="T2" fmla="*/ 79 w 79"/>
              <a:gd name="T3" fmla="*/ 48 h 48"/>
              <a:gd name="T4" fmla="*/ 0 w 79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8">
                <a:moveTo>
                  <a:pt x="0" y="0"/>
                </a:moveTo>
                <a:lnTo>
                  <a:pt x="79" y="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4" name="Line 112"/>
          <p:cNvSpPr>
            <a:spLocks noChangeShapeType="1"/>
          </p:cNvSpPr>
          <p:nvPr/>
        </p:nvSpPr>
        <p:spPr bwMode="auto">
          <a:xfrm>
            <a:off x="2106613" y="2090837"/>
            <a:ext cx="125412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5" name="Freeform 113"/>
          <p:cNvSpPr>
            <a:spLocks/>
          </p:cNvSpPr>
          <p:nvPr/>
        </p:nvSpPr>
        <p:spPr bwMode="auto">
          <a:xfrm>
            <a:off x="2163763" y="1990825"/>
            <a:ext cx="125412" cy="79375"/>
          </a:xfrm>
          <a:custGeom>
            <a:avLst/>
            <a:gdLst>
              <a:gd name="T0" fmla="*/ 0 w 79"/>
              <a:gd name="T1" fmla="*/ 0 h 50"/>
              <a:gd name="T2" fmla="*/ 79 w 79"/>
              <a:gd name="T3" fmla="*/ 50 h 50"/>
              <a:gd name="T4" fmla="*/ 0 w 79"/>
              <a:gd name="T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50">
                <a:moveTo>
                  <a:pt x="0" y="0"/>
                </a:moveTo>
                <a:lnTo>
                  <a:pt x="79" y="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6" name="Line 114"/>
          <p:cNvSpPr>
            <a:spLocks noChangeShapeType="1"/>
          </p:cNvSpPr>
          <p:nvPr/>
        </p:nvSpPr>
        <p:spPr bwMode="auto">
          <a:xfrm>
            <a:off x="2163763" y="1990825"/>
            <a:ext cx="125412" cy="793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7" name="Freeform 115"/>
          <p:cNvSpPr>
            <a:spLocks/>
          </p:cNvSpPr>
          <p:nvPr/>
        </p:nvSpPr>
        <p:spPr bwMode="auto">
          <a:xfrm>
            <a:off x="2224088" y="1897162"/>
            <a:ext cx="125412" cy="76200"/>
          </a:xfrm>
          <a:custGeom>
            <a:avLst/>
            <a:gdLst>
              <a:gd name="T0" fmla="*/ 0 w 79"/>
              <a:gd name="T1" fmla="*/ 0 h 48"/>
              <a:gd name="T2" fmla="*/ 79 w 79"/>
              <a:gd name="T3" fmla="*/ 48 h 48"/>
              <a:gd name="T4" fmla="*/ 0 w 79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8">
                <a:moveTo>
                  <a:pt x="0" y="0"/>
                </a:moveTo>
                <a:lnTo>
                  <a:pt x="79" y="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8" name="Line 116"/>
          <p:cNvSpPr>
            <a:spLocks noChangeShapeType="1"/>
          </p:cNvSpPr>
          <p:nvPr/>
        </p:nvSpPr>
        <p:spPr bwMode="auto">
          <a:xfrm>
            <a:off x="2224088" y="1897162"/>
            <a:ext cx="125412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49" name="Freeform 117"/>
          <p:cNvSpPr>
            <a:spLocks/>
          </p:cNvSpPr>
          <p:nvPr/>
        </p:nvSpPr>
        <p:spPr bwMode="auto">
          <a:xfrm>
            <a:off x="2281238" y="1797150"/>
            <a:ext cx="127000" cy="79375"/>
          </a:xfrm>
          <a:custGeom>
            <a:avLst/>
            <a:gdLst>
              <a:gd name="T0" fmla="*/ 0 w 80"/>
              <a:gd name="T1" fmla="*/ 0 h 50"/>
              <a:gd name="T2" fmla="*/ 80 w 80"/>
              <a:gd name="T3" fmla="*/ 50 h 50"/>
              <a:gd name="T4" fmla="*/ 0 w 80"/>
              <a:gd name="T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50">
                <a:moveTo>
                  <a:pt x="0" y="0"/>
                </a:moveTo>
                <a:lnTo>
                  <a:pt x="80" y="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0" name="Line 118"/>
          <p:cNvSpPr>
            <a:spLocks noChangeShapeType="1"/>
          </p:cNvSpPr>
          <p:nvPr/>
        </p:nvSpPr>
        <p:spPr bwMode="auto">
          <a:xfrm>
            <a:off x="2281238" y="1797150"/>
            <a:ext cx="127000" cy="793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1" name="Freeform 119"/>
          <p:cNvSpPr>
            <a:spLocks/>
          </p:cNvSpPr>
          <p:nvPr/>
        </p:nvSpPr>
        <p:spPr bwMode="auto">
          <a:xfrm>
            <a:off x="2339975" y="1700312"/>
            <a:ext cx="125413" cy="74613"/>
          </a:xfrm>
          <a:custGeom>
            <a:avLst/>
            <a:gdLst>
              <a:gd name="T0" fmla="*/ 0 w 79"/>
              <a:gd name="T1" fmla="*/ 0 h 47"/>
              <a:gd name="T2" fmla="*/ 79 w 79"/>
              <a:gd name="T3" fmla="*/ 47 h 47"/>
              <a:gd name="T4" fmla="*/ 0 w 79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7">
                <a:moveTo>
                  <a:pt x="0" y="0"/>
                </a:moveTo>
                <a:lnTo>
                  <a:pt x="79" y="4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2" name="Line 120"/>
          <p:cNvSpPr>
            <a:spLocks noChangeShapeType="1"/>
          </p:cNvSpPr>
          <p:nvPr/>
        </p:nvSpPr>
        <p:spPr bwMode="auto">
          <a:xfrm>
            <a:off x="2339975" y="1700312"/>
            <a:ext cx="125413" cy="746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3" name="Freeform 121"/>
          <p:cNvSpPr>
            <a:spLocks/>
          </p:cNvSpPr>
          <p:nvPr/>
        </p:nvSpPr>
        <p:spPr bwMode="auto">
          <a:xfrm>
            <a:off x="2400300" y="1603475"/>
            <a:ext cx="125413" cy="74612"/>
          </a:xfrm>
          <a:custGeom>
            <a:avLst/>
            <a:gdLst>
              <a:gd name="T0" fmla="*/ 0 w 79"/>
              <a:gd name="T1" fmla="*/ 0 h 47"/>
              <a:gd name="T2" fmla="*/ 79 w 79"/>
              <a:gd name="T3" fmla="*/ 47 h 47"/>
              <a:gd name="T4" fmla="*/ 0 w 79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7">
                <a:moveTo>
                  <a:pt x="0" y="0"/>
                </a:moveTo>
                <a:lnTo>
                  <a:pt x="79" y="4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4" name="Line 122"/>
          <p:cNvSpPr>
            <a:spLocks noChangeShapeType="1"/>
          </p:cNvSpPr>
          <p:nvPr/>
        </p:nvSpPr>
        <p:spPr bwMode="auto">
          <a:xfrm>
            <a:off x="2400300" y="1603475"/>
            <a:ext cx="125413" cy="74612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5" name="Line 123"/>
          <p:cNvSpPr>
            <a:spLocks noChangeShapeType="1"/>
          </p:cNvSpPr>
          <p:nvPr/>
        </p:nvSpPr>
        <p:spPr bwMode="auto">
          <a:xfrm flipH="1">
            <a:off x="2630488" y="1717775"/>
            <a:ext cx="42862" cy="7143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6" name="Line 124"/>
          <p:cNvSpPr>
            <a:spLocks noChangeShapeType="1"/>
          </p:cNvSpPr>
          <p:nvPr/>
        </p:nvSpPr>
        <p:spPr bwMode="auto">
          <a:xfrm flipH="1">
            <a:off x="2568575" y="1814612"/>
            <a:ext cx="47625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7" name="Line 125"/>
          <p:cNvSpPr>
            <a:spLocks noChangeShapeType="1"/>
          </p:cNvSpPr>
          <p:nvPr/>
        </p:nvSpPr>
        <p:spPr bwMode="auto">
          <a:xfrm flipH="1">
            <a:off x="2511425" y="1916212"/>
            <a:ext cx="42863" cy="714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8" name="Line 126"/>
          <p:cNvSpPr>
            <a:spLocks noChangeShapeType="1"/>
          </p:cNvSpPr>
          <p:nvPr/>
        </p:nvSpPr>
        <p:spPr bwMode="auto">
          <a:xfrm flipH="1">
            <a:off x="2451100" y="2013050"/>
            <a:ext cx="46038" cy="74612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59" name="Line 127"/>
          <p:cNvSpPr>
            <a:spLocks noChangeShapeType="1"/>
          </p:cNvSpPr>
          <p:nvPr/>
        </p:nvSpPr>
        <p:spPr bwMode="auto">
          <a:xfrm flipH="1">
            <a:off x="2393950" y="2109887"/>
            <a:ext cx="42863" cy="746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0" name="Line 128"/>
          <p:cNvSpPr>
            <a:spLocks noChangeShapeType="1"/>
          </p:cNvSpPr>
          <p:nvPr/>
        </p:nvSpPr>
        <p:spPr bwMode="auto">
          <a:xfrm flipH="1">
            <a:off x="2332038" y="2209900"/>
            <a:ext cx="47625" cy="7143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1" name="Line 129"/>
          <p:cNvSpPr>
            <a:spLocks noChangeShapeType="1"/>
          </p:cNvSpPr>
          <p:nvPr/>
        </p:nvSpPr>
        <p:spPr bwMode="auto">
          <a:xfrm flipH="1">
            <a:off x="2274888" y="2306737"/>
            <a:ext cx="42862" cy="746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2" name="Line 130"/>
          <p:cNvSpPr>
            <a:spLocks noChangeShapeType="1"/>
          </p:cNvSpPr>
          <p:nvPr/>
        </p:nvSpPr>
        <p:spPr bwMode="auto">
          <a:xfrm flipH="1">
            <a:off x="2224088" y="2406750"/>
            <a:ext cx="33337" cy="539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3" name="Line 131"/>
          <p:cNvSpPr>
            <a:spLocks noChangeShapeType="1"/>
          </p:cNvSpPr>
          <p:nvPr/>
        </p:nvSpPr>
        <p:spPr bwMode="auto">
          <a:xfrm flipH="1">
            <a:off x="2659063" y="1735237"/>
            <a:ext cx="46037" cy="730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4" name="Line 132"/>
          <p:cNvSpPr>
            <a:spLocks noChangeShapeType="1"/>
          </p:cNvSpPr>
          <p:nvPr/>
        </p:nvSpPr>
        <p:spPr bwMode="auto">
          <a:xfrm flipH="1">
            <a:off x="2601913" y="1833662"/>
            <a:ext cx="42862" cy="746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5" name="Line 133"/>
          <p:cNvSpPr>
            <a:spLocks noChangeShapeType="1"/>
          </p:cNvSpPr>
          <p:nvPr/>
        </p:nvSpPr>
        <p:spPr bwMode="auto">
          <a:xfrm flipH="1">
            <a:off x="2540000" y="1933675"/>
            <a:ext cx="42863" cy="7143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6" name="Line 134"/>
          <p:cNvSpPr>
            <a:spLocks noChangeShapeType="1"/>
          </p:cNvSpPr>
          <p:nvPr/>
        </p:nvSpPr>
        <p:spPr bwMode="auto">
          <a:xfrm flipH="1">
            <a:off x="2479675" y="2030512"/>
            <a:ext cx="46038" cy="746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7" name="Line 135"/>
          <p:cNvSpPr>
            <a:spLocks noChangeShapeType="1"/>
          </p:cNvSpPr>
          <p:nvPr/>
        </p:nvSpPr>
        <p:spPr bwMode="auto">
          <a:xfrm flipH="1">
            <a:off x="2422525" y="2127350"/>
            <a:ext cx="42863" cy="74612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8" name="Line 136"/>
          <p:cNvSpPr>
            <a:spLocks noChangeShapeType="1"/>
          </p:cNvSpPr>
          <p:nvPr/>
        </p:nvSpPr>
        <p:spPr bwMode="auto">
          <a:xfrm flipH="1">
            <a:off x="2360613" y="2227362"/>
            <a:ext cx="47625" cy="714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69" name="Line 137"/>
          <p:cNvSpPr>
            <a:spLocks noChangeShapeType="1"/>
          </p:cNvSpPr>
          <p:nvPr/>
        </p:nvSpPr>
        <p:spPr bwMode="auto">
          <a:xfrm flipH="1">
            <a:off x="2303463" y="2324200"/>
            <a:ext cx="42862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0" name="Line 138"/>
          <p:cNvSpPr>
            <a:spLocks noChangeShapeType="1"/>
          </p:cNvSpPr>
          <p:nvPr/>
        </p:nvSpPr>
        <p:spPr bwMode="auto">
          <a:xfrm flipH="1">
            <a:off x="2257425" y="2425800"/>
            <a:ext cx="31750" cy="539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1" name="Freeform 139"/>
          <p:cNvSpPr>
            <a:spLocks/>
          </p:cNvSpPr>
          <p:nvPr/>
        </p:nvSpPr>
        <p:spPr bwMode="auto">
          <a:xfrm>
            <a:off x="2252663" y="2317850"/>
            <a:ext cx="127000" cy="74612"/>
          </a:xfrm>
          <a:custGeom>
            <a:avLst/>
            <a:gdLst>
              <a:gd name="T0" fmla="*/ 0 w 80"/>
              <a:gd name="T1" fmla="*/ 0 h 47"/>
              <a:gd name="T2" fmla="*/ 80 w 80"/>
              <a:gd name="T3" fmla="*/ 47 h 47"/>
              <a:gd name="T4" fmla="*/ 0 w 80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47">
                <a:moveTo>
                  <a:pt x="0" y="0"/>
                </a:moveTo>
                <a:lnTo>
                  <a:pt x="80" y="4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2" name="Line 140"/>
          <p:cNvSpPr>
            <a:spLocks noChangeShapeType="1"/>
          </p:cNvSpPr>
          <p:nvPr/>
        </p:nvSpPr>
        <p:spPr bwMode="auto">
          <a:xfrm>
            <a:off x="2252663" y="2317850"/>
            <a:ext cx="127000" cy="74612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3" name="Freeform 141"/>
          <p:cNvSpPr>
            <a:spLocks/>
          </p:cNvSpPr>
          <p:nvPr/>
        </p:nvSpPr>
        <p:spPr bwMode="auto">
          <a:xfrm>
            <a:off x="2198688" y="2406750"/>
            <a:ext cx="127000" cy="76200"/>
          </a:xfrm>
          <a:custGeom>
            <a:avLst/>
            <a:gdLst>
              <a:gd name="T0" fmla="*/ 0 w 80"/>
              <a:gd name="T1" fmla="*/ 0 h 48"/>
              <a:gd name="T2" fmla="*/ 80 w 80"/>
              <a:gd name="T3" fmla="*/ 48 h 48"/>
              <a:gd name="T4" fmla="*/ 0 w 80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48">
                <a:moveTo>
                  <a:pt x="0" y="0"/>
                </a:moveTo>
                <a:lnTo>
                  <a:pt x="80" y="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4" name="Line 142"/>
          <p:cNvSpPr>
            <a:spLocks noChangeShapeType="1"/>
          </p:cNvSpPr>
          <p:nvPr/>
        </p:nvSpPr>
        <p:spPr bwMode="auto">
          <a:xfrm>
            <a:off x="2198688" y="2406750"/>
            <a:ext cx="127000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5" name="Freeform 143"/>
          <p:cNvSpPr>
            <a:spLocks/>
          </p:cNvSpPr>
          <p:nvPr/>
        </p:nvSpPr>
        <p:spPr bwMode="auto">
          <a:xfrm>
            <a:off x="2311400" y="2221012"/>
            <a:ext cx="125413" cy="74613"/>
          </a:xfrm>
          <a:custGeom>
            <a:avLst/>
            <a:gdLst>
              <a:gd name="T0" fmla="*/ 0 w 79"/>
              <a:gd name="T1" fmla="*/ 0 h 47"/>
              <a:gd name="T2" fmla="*/ 79 w 79"/>
              <a:gd name="T3" fmla="*/ 47 h 47"/>
              <a:gd name="T4" fmla="*/ 0 w 79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7">
                <a:moveTo>
                  <a:pt x="0" y="0"/>
                </a:moveTo>
                <a:lnTo>
                  <a:pt x="79" y="4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6" name="Line 144"/>
          <p:cNvSpPr>
            <a:spLocks noChangeShapeType="1"/>
          </p:cNvSpPr>
          <p:nvPr/>
        </p:nvSpPr>
        <p:spPr bwMode="auto">
          <a:xfrm>
            <a:off x="2311400" y="2221012"/>
            <a:ext cx="125413" cy="746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7" name="Freeform 145"/>
          <p:cNvSpPr>
            <a:spLocks/>
          </p:cNvSpPr>
          <p:nvPr/>
        </p:nvSpPr>
        <p:spPr bwMode="auto">
          <a:xfrm>
            <a:off x="2371725" y="2119412"/>
            <a:ext cx="125413" cy="76200"/>
          </a:xfrm>
          <a:custGeom>
            <a:avLst/>
            <a:gdLst>
              <a:gd name="T0" fmla="*/ 0 w 79"/>
              <a:gd name="T1" fmla="*/ 0 h 48"/>
              <a:gd name="T2" fmla="*/ 79 w 79"/>
              <a:gd name="T3" fmla="*/ 48 h 48"/>
              <a:gd name="T4" fmla="*/ 0 w 79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8">
                <a:moveTo>
                  <a:pt x="0" y="0"/>
                </a:moveTo>
                <a:lnTo>
                  <a:pt x="79" y="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8" name="Line 146"/>
          <p:cNvSpPr>
            <a:spLocks noChangeShapeType="1"/>
          </p:cNvSpPr>
          <p:nvPr/>
        </p:nvSpPr>
        <p:spPr bwMode="auto">
          <a:xfrm>
            <a:off x="2371725" y="2119412"/>
            <a:ext cx="125413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79" name="Freeform 147"/>
          <p:cNvSpPr>
            <a:spLocks/>
          </p:cNvSpPr>
          <p:nvPr/>
        </p:nvSpPr>
        <p:spPr bwMode="auto">
          <a:xfrm>
            <a:off x="2432050" y="2022575"/>
            <a:ext cx="122238" cy="79375"/>
          </a:xfrm>
          <a:custGeom>
            <a:avLst/>
            <a:gdLst>
              <a:gd name="T0" fmla="*/ 0 w 77"/>
              <a:gd name="T1" fmla="*/ 0 h 50"/>
              <a:gd name="T2" fmla="*/ 77 w 77"/>
              <a:gd name="T3" fmla="*/ 50 h 50"/>
              <a:gd name="T4" fmla="*/ 0 w 77"/>
              <a:gd name="T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" h="50">
                <a:moveTo>
                  <a:pt x="0" y="0"/>
                </a:moveTo>
                <a:lnTo>
                  <a:pt x="77" y="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80" name="Line 148"/>
          <p:cNvSpPr>
            <a:spLocks noChangeShapeType="1"/>
          </p:cNvSpPr>
          <p:nvPr/>
        </p:nvSpPr>
        <p:spPr bwMode="auto">
          <a:xfrm>
            <a:off x="2432050" y="2022575"/>
            <a:ext cx="122238" cy="793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81" name="Freeform 149"/>
          <p:cNvSpPr>
            <a:spLocks/>
          </p:cNvSpPr>
          <p:nvPr/>
        </p:nvSpPr>
        <p:spPr bwMode="auto">
          <a:xfrm>
            <a:off x="2490788" y="1925737"/>
            <a:ext cx="125412" cy="76200"/>
          </a:xfrm>
          <a:custGeom>
            <a:avLst/>
            <a:gdLst>
              <a:gd name="T0" fmla="*/ 0 w 79"/>
              <a:gd name="T1" fmla="*/ 0 h 48"/>
              <a:gd name="T2" fmla="*/ 79 w 79"/>
              <a:gd name="T3" fmla="*/ 48 h 48"/>
              <a:gd name="T4" fmla="*/ 0 w 79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8">
                <a:moveTo>
                  <a:pt x="0" y="0"/>
                </a:moveTo>
                <a:lnTo>
                  <a:pt x="79" y="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82" name="Line 150"/>
          <p:cNvSpPr>
            <a:spLocks noChangeShapeType="1"/>
          </p:cNvSpPr>
          <p:nvPr/>
        </p:nvSpPr>
        <p:spPr bwMode="auto">
          <a:xfrm>
            <a:off x="2490788" y="1925737"/>
            <a:ext cx="125412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83" name="Freeform 151"/>
          <p:cNvSpPr>
            <a:spLocks/>
          </p:cNvSpPr>
          <p:nvPr/>
        </p:nvSpPr>
        <p:spPr bwMode="auto">
          <a:xfrm>
            <a:off x="2547938" y="1828900"/>
            <a:ext cx="125412" cy="76200"/>
          </a:xfrm>
          <a:custGeom>
            <a:avLst/>
            <a:gdLst>
              <a:gd name="T0" fmla="*/ 0 w 79"/>
              <a:gd name="T1" fmla="*/ 0 h 48"/>
              <a:gd name="T2" fmla="*/ 79 w 79"/>
              <a:gd name="T3" fmla="*/ 48 h 48"/>
              <a:gd name="T4" fmla="*/ 0 w 79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8">
                <a:moveTo>
                  <a:pt x="0" y="0"/>
                </a:moveTo>
                <a:lnTo>
                  <a:pt x="79" y="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84" name="Line 152"/>
          <p:cNvSpPr>
            <a:spLocks noChangeShapeType="1"/>
          </p:cNvSpPr>
          <p:nvPr/>
        </p:nvSpPr>
        <p:spPr bwMode="auto">
          <a:xfrm>
            <a:off x="2547938" y="1828900"/>
            <a:ext cx="125412" cy="762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85" name="Freeform 153"/>
          <p:cNvSpPr>
            <a:spLocks/>
          </p:cNvSpPr>
          <p:nvPr/>
        </p:nvSpPr>
        <p:spPr bwMode="auto">
          <a:xfrm>
            <a:off x="2608263" y="1728887"/>
            <a:ext cx="125412" cy="74613"/>
          </a:xfrm>
          <a:custGeom>
            <a:avLst/>
            <a:gdLst>
              <a:gd name="T0" fmla="*/ 0 w 79"/>
              <a:gd name="T1" fmla="*/ 0 h 47"/>
              <a:gd name="T2" fmla="*/ 79 w 79"/>
              <a:gd name="T3" fmla="*/ 47 h 47"/>
              <a:gd name="T4" fmla="*/ 0 w 79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47">
                <a:moveTo>
                  <a:pt x="0" y="0"/>
                </a:moveTo>
                <a:lnTo>
                  <a:pt x="79" y="4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86" name="Line 154"/>
          <p:cNvSpPr>
            <a:spLocks noChangeShapeType="1"/>
          </p:cNvSpPr>
          <p:nvPr/>
        </p:nvSpPr>
        <p:spPr bwMode="auto">
          <a:xfrm>
            <a:off x="2608263" y="1728887"/>
            <a:ext cx="125412" cy="746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787" name="Rectangle 155"/>
          <p:cNvSpPr>
            <a:spLocks noChangeArrowheads="1"/>
          </p:cNvSpPr>
          <p:nvPr/>
        </p:nvSpPr>
        <p:spPr bwMode="auto">
          <a:xfrm>
            <a:off x="2898775" y="1481237"/>
            <a:ext cx="5984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Metal rod</a:t>
            </a:r>
          </a:p>
        </p:txBody>
      </p:sp>
      <p:sp>
        <p:nvSpPr>
          <p:cNvPr id="197789" name="Rectangle 157"/>
          <p:cNvSpPr>
            <a:spLocks noChangeArrowheads="1"/>
          </p:cNvSpPr>
          <p:nvPr/>
        </p:nvSpPr>
        <p:spPr bwMode="auto">
          <a:xfrm>
            <a:off x="2743200" y="1827312"/>
            <a:ext cx="7254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Tissue fluid</a:t>
            </a:r>
          </a:p>
        </p:txBody>
      </p:sp>
      <p:sp>
        <p:nvSpPr>
          <p:cNvPr id="197791" name="Rectangle 159"/>
          <p:cNvSpPr>
            <a:spLocks noChangeArrowheads="1"/>
          </p:cNvSpPr>
          <p:nvPr/>
        </p:nvSpPr>
        <p:spPr bwMode="auto">
          <a:xfrm>
            <a:off x="2901950" y="2062262"/>
            <a:ext cx="66198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Membrane</a:t>
            </a:r>
          </a:p>
          <a:p>
            <a:pPr>
              <a:lnSpc>
                <a:spcPct val="7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potential</a:t>
            </a:r>
          </a:p>
        </p:txBody>
      </p:sp>
      <p:sp>
        <p:nvSpPr>
          <p:cNvPr id="197793" name="Rectangle 161"/>
          <p:cNvSpPr>
            <a:spLocks noChangeArrowheads="1"/>
          </p:cNvSpPr>
          <p:nvPr/>
        </p:nvSpPr>
        <p:spPr bwMode="auto">
          <a:xfrm>
            <a:off x="1508125" y="2555975"/>
            <a:ext cx="1095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N</a:t>
            </a:r>
          </a:p>
        </p:txBody>
      </p:sp>
      <p:sp>
        <p:nvSpPr>
          <p:cNvPr id="197794" name="Rectangle 162"/>
          <p:cNvSpPr>
            <a:spLocks noChangeArrowheads="1"/>
          </p:cNvSpPr>
          <p:nvPr/>
        </p:nvSpPr>
        <p:spPr bwMode="auto">
          <a:xfrm>
            <a:off x="1574800" y="2292450"/>
            <a:ext cx="1016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C</a:t>
            </a:r>
          </a:p>
        </p:txBody>
      </p:sp>
      <p:sp>
        <p:nvSpPr>
          <p:cNvPr id="197795" name="Rectangle 163"/>
          <p:cNvSpPr>
            <a:spLocks noChangeArrowheads="1"/>
          </p:cNvSpPr>
          <p:nvPr/>
        </p:nvSpPr>
        <p:spPr bwMode="auto">
          <a:xfrm>
            <a:off x="4146550" y="1512987"/>
            <a:ext cx="1016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B</a:t>
            </a:r>
          </a:p>
        </p:txBody>
      </p:sp>
      <p:sp>
        <p:nvSpPr>
          <p:cNvPr id="197796" name="Rectangle 164"/>
          <p:cNvSpPr>
            <a:spLocks noChangeArrowheads="1"/>
          </p:cNvSpPr>
          <p:nvPr/>
        </p:nvSpPr>
        <p:spPr bwMode="auto">
          <a:xfrm>
            <a:off x="8556625" y="1489075"/>
            <a:ext cx="1016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B</a:t>
            </a:r>
          </a:p>
        </p:txBody>
      </p:sp>
      <p:sp>
        <p:nvSpPr>
          <p:cNvPr id="197820" name="Rectangle 188"/>
          <p:cNvSpPr>
            <a:spLocks noChangeArrowheads="1"/>
          </p:cNvSpPr>
          <p:nvPr/>
        </p:nvSpPr>
        <p:spPr bwMode="auto">
          <a:xfrm>
            <a:off x="982663" y="3149700"/>
            <a:ext cx="16986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(a)</a:t>
            </a:r>
          </a:p>
        </p:txBody>
      </p:sp>
      <p:sp>
        <p:nvSpPr>
          <p:cNvPr id="197821" name="Rectangle 189"/>
          <p:cNvSpPr>
            <a:spLocks noChangeArrowheads="1"/>
          </p:cNvSpPr>
          <p:nvPr/>
        </p:nvSpPr>
        <p:spPr bwMode="auto">
          <a:xfrm>
            <a:off x="990600" y="836712"/>
            <a:ext cx="9255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 dirty="0">
                <a:solidFill>
                  <a:srgbClr val="000000"/>
                </a:solidFill>
                <a:cs typeface="+mn-cs"/>
              </a:rPr>
              <a:t>N </a:t>
            </a:r>
            <a:r>
              <a:rPr lang="en-US" sz="1200" dirty="0">
                <a:solidFill>
                  <a:srgbClr val="000000"/>
                </a:solidFill>
                <a:cs typeface="+mn-cs"/>
              </a:rPr>
              <a:t>= Nucleus</a:t>
            </a:r>
          </a:p>
          <a:p>
            <a:r>
              <a:rPr lang="en-US" sz="1200" i="1" dirty="0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dirty="0">
                <a:solidFill>
                  <a:srgbClr val="000000"/>
                </a:solidFill>
                <a:cs typeface="+mn-cs"/>
              </a:rPr>
              <a:t> = Cytoplasm</a:t>
            </a:r>
          </a:p>
        </p:txBody>
      </p:sp>
      <p:sp>
        <p:nvSpPr>
          <p:cNvPr id="197825" name="Rectangle 193"/>
          <p:cNvSpPr>
            <a:spLocks noChangeArrowheads="1"/>
          </p:cNvSpPr>
          <p:nvPr/>
        </p:nvSpPr>
        <p:spPr bwMode="auto">
          <a:xfrm>
            <a:off x="5226050" y="2767013"/>
            <a:ext cx="1778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(b)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60895" y="3532981"/>
            <a:ext cx="2930525" cy="2303462"/>
            <a:chOff x="5327650" y="3789363"/>
            <a:chExt cx="2930525" cy="2303462"/>
          </a:xfrm>
        </p:grpSpPr>
        <p:sp>
          <p:nvSpPr>
            <p:cNvPr id="197688" name="Freeform 56"/>
            <p:cNvSpPr>
              <a:spLocks/>
            </p:cNvSpPr>
            <p:nvPr/>
          </p:nvSpPr>
          <p:spPr bwMode="auto">
            <a:xfrm>
              <a:off x="7499350" y="4700588"/>
              <a:ext cx="157163" cy="22225"/>
            </a:xfrm>
            <a:custGeom>
              <a:avLst/>
              <a:gdLst>
                <a:gd name="T0" fmla="*/ 99 w 99"/>
                <a:gd name="T1" fmla="*/ 14 h 14"/>
                <a:gd name="T2" fmla="*/ 99 w 99"/>
                <a:gd name="T3" fmla="*/ 14 h 14"/>
                <a:gd name="T4" fmla="*/ 88 w 99"/>
                <a:gd name="T5" fmla="*/ 7 h 14"/>
                <a:gd name="T6" fmla="*/ 76 w 99"/>
                <a:gd name="T7" fmla="*/ 3 h 14"/>
                <a:gd name="T8" fmla="*/ 63 w 99"/>
                <a:gd name="T9" fmla="*/ 0 h 14"/>
                <a:gd name="T10" fmla="*/ 49 w 99"/>
                <a:gd name="T11" fmla="*/ 0 h 14"/>
                <a:gd name="T12" fmla="*/ 49 w 99"/>
                <a:gd name="T13" fmla="*/ 0 h 14"/>
                <a:gd name="T14" fmla="*/ 36 w 99"/>
                <a:gd name="T15" fmla="*/ 0 h 14"/>
                <a:gd name="T16" fmla="*/ 22 w 99"/>
                <a:gd name="T17" fmla="*/ 3 h 14"/>
                <a:gd name="T18" fmla="*/ 11 w 99"/>
                <a:gd name="T19" fmla="*/ 7 h 14"/>
                <a:gd name="T20" fmla="*/ 0 w 99"/>
                <a:gd name="T2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14">
                  <a:moveTo>
                    <a:pt x="99" y="14"/>
                  </a:moveTo>
                  <a:lnTo>
                    <a:pt x="99" y="14"/>
                  </a:lnTo>
                  <a:lnTo>
                    <a:pt x="88" y="7"/>
                  </a:lnTo>
                  <a:lnTo>
                    <a:pt x="76" y="3"/>
                  </a:lnTo>
                  <a:lnTo>
                    <a:pt x="63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36" y="0"/>
                  </a:lnTo>
                  <a:lnTo>
                    <a:pt x="22" y="3"/>
                  </a:lnTo>
                  <a:lnTo>
                    <a:pt x="11" y="7"/>
                  </a:lnTo>
                  <a:lnTo>
                    <a:pt x="0" y="1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689" name="Line 57"/>
            <p:cNvSpPr>
              <a:spLocks noChangeShapeType="1"/>
            </p:cNvSpPr>
            <p:nvPr/>
          </p:nvSpPr>
          <p:spPr bwMode="auto">
            <a:xfrm flipH="1">
              <a:off x="7502525" y="4660900"/>
              <a:ext cx="153988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698" name="Freeform 66"/>
            <p:cNvSpPr>
              <a:spLocks/>
            </p:cNvSpPr>
            <p:nvPr/>
          </p:nvSpPr>
          <p:spPr bwMode="auto">
            <a:xfrm>
              <a:off x="6192838" y="4014788"/>
              <a:ext cx="228600" cy="252412"/>
            </a:xfrm>
            <a:custGeom>
              <a:avLst/>
              <a:gdLst>
                <a:gd name="T0" fmla="*/ 144 w 144"/>
                <a:gd name="T1" fmla="*/ 159 h 159"/>
                <a:gd name="T2" fmla="*/ 144 w 144"/>
                <a:gd name="T3" fmla="*/ 21 h 159"/>
                <a:gd name="T4" fmla="*/ 131 w 144"/>
                <a:gd name="T5" fmla="*/ 21 h 159"/>
                <a:gd name="T6" fmla="*/ 119 w 144"/>
                <a:gd name="T7" fmla="*/ 0 h 159"/>
                <a:gd name="T8" fmla="*/ 101 w 144"/>
                <a:gd name="T9" fmla="*/ 39 h 159"/>
                <a:gd name="T10" fmla="*/ 81 w 144"/>
                <a:gd name="T11" fmla="*/ 0 h 159"/>
                <a:gd name="T12" fmla="*/ 61 w 144"/>
                <a:gd name="T13" fmla="*/ 39 h 159"/>
                <a:gd name="T14" fmla="*/ 43 w 144"/>
                <a:gd name="T15" fmla="*/ 0 h 159"/>
                <a:gd name="T16" fmla="*/ 22 w 144"/>
                <a:gd name="T17" fmla="*/ 39 h 159"/>
                <a:gd name="T18" fmla="*/ 13 w 144"/>
                <a:gd name="T19" fmla="*/ 21 h 159"/>
                <a:gd name="T20" fmla="*/ 0 w 144"/>
                <a:gd name="T21" fmla="*/ 21 h 159"/>
                <a:gd name="T22" fmla="*/ 0 w 144"/>
                <a:gd name="T23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4" h="159">
                  <a:moveTo>
                    <a:pt x="144" y="159"/>
                  </a:moveTo>
                  <a:lnTo>
                    <a:pt x="144" y="21"/>
                  </a:lnTo>
                  <a:lnTo>
                    <a:pt x="131" y="21"/>
                  </a:lnTo>
                  <a:lnTo>
                    <a:pt x="119" y="0"/>
                  </a:lnTo>
                  <a:lnTo>
                    <a:pt x="101" y="39"/>
                  </a:lnTo>
                  <a:lnTo>
                    <a:pt x="81" y="0"/>
                  </a:lnTo>
                  <a:lnTo>
                    <a:pt x="61" y="39"/>
                  </a:lnTo>
                  <a:lnTo>
                    <a:pt x="43" y="0"/>
                  </a:lnTo>
                  <a:lnTo>
                    <a:pt x="22" y="39"/>
                  </a:lnTo>
                  <a:lnTo>
                    <a:pt x="13" y="21"/>
                  </a:lnTo>
                  <a:lnTo>
                    <a:pt x="0" y="21"/>
                  </a:lnTo>
                  <a:lnTo>
                    <a:pt x="0" y="159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699" name="Freeform 67"/>
            <p:cNvSpPr>
              <a:spLocks/>
            </p:cNvSpPr>
            <p:nvPr/>
          </p:nvSpPr>
          <p:spPr bwMode="auto">
            <a:xfrm>
              <a:off x="6267450" y="4191000"/>
              <a:ext cx="17463" cy="153988"/>
            </a:xfrm>
            <a:custGeom>
              <a:avLst/>
              <a:gdLst>
                <a:gd name="T0" fmla="*/ 0 w 11"/>
                <a:gd name="T1" fmla="*/ 97 h 97"/>
                <a:gd name="T2" fmla="*/ 0 w 11"/>
                <a:gd name="T3" fmla="*/ 97 h 97"/>
                <a:gd name="T4" fmla="*/ 5 w 11"/>
                <a:gd name="T5" fmla="*/ 86 h 97"/>
                <a:gd name="T6" fmla="*/ 9 w 11"/>
                <a:gd name="T7" fmla="*/ 75 h 97"/>
                <a:gd name="T8" fmla="*/ 11 w 11"/>
                <a:gd name="T9" fmla="*/ 61 h 97"/>
                <a:gd name="T10" fmla="*/ 11 w 11"/>
                <a:gd name="T11" fmla="*/ 48 h 97"/>
                <a:gd name="T12" fmla="*/ 11 w 11"/>
                <a:gd name="T13" fmla="*/ 48 h 97"/>
                <a:gd name="T14" fmla="*/ 11 w 11"/>
                <a:gd name="T15" fmla="*/ 34 h 97"/>
                <a:gd name="T16" fmla="*/ 9 w 11"/>
                <a:gd name="T17" fmla="*/ 21 h 97"/>
                <a:gd name="T18" fmla="*/ 5 w 11"/>
                <a:gd name="T19" fmla="*/ 9 h 97"/>
                <a:gd name="T20" fmla="*/ 0 w 11"/>
                <a:gd name="T2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97">
                  <a:moveTo>
                    <a:pt x="0" y="97"/>
                  </a:moveTo>
                  <a:lnTo>
                    <a:pt x="0" y="97"/>
                  </a:lnTo>
                  <a:lnTo>
                    <a:pt x="5" y="86"/>
                  </a:lnTo>
                  <a:lnTo>
                    <a:pt x="9" y="75"/>
                  </a:lnTo>
                  <a:lnTo>
                    <a:pt x="11" y="61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1" y="34"/>
                  </a:lnTo>
                  <a:lnTo>
                    <a:pt x="9" y="21"/>
                  </a:lnTo>
                  <a:lnTo>
                    <a:pt x="5" y="9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00" name="Line 68"/>
            <p:cNvSpPr>
              <a:spLocks noChangeShapeType="1"/>
            </p:cNvSpPr>
            <p:nvPr/>
          </p:nvSpPr>
          <p:spPr bwMode="auto">
            <a:xfrm flipV="1">
              <a:off x="6324600" y="4191000"/>
              <a:ext cx="1588" cy="1539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03" name="Line 71"/>
            <p:cNvSpPr>
              <a:spLocks noChangeShapeType="1"/>
            </p:cNvSpPr>
            <p:nvPr/>
          </p:nvSpPr>
          <p:spPr bwMode="auto">
            <a:xfrm>
              <a:off x="6824663" y="5041900"/>
              <a:ext cx="1587" cy="17303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04" name="Line 72"/>
            <p:cNvSpPr>
              <a:spLocks noChangeShapeType="1"/>
            </p:cNvSpPr>
            <p:nvPr/>
          </p:nvSpPr>
          <p:spPr bwMode="auto">
            <a:xfrm>
              <a:off x="6773863" y="5078413"/>
              <a:ext cx="1587" cy="10001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09" name="Line 77"/>
            <p:cNvSpPr>
              <a:spLocks noChangeShapeType="1"/>
            </p:cNvSpPr>
            <p:nvPr/>
          </p:nvSpPr>
          <p:spPr bwMode="auto">
            <a:xfrm>
              <a:off x="6324600" y="4267200"/>
              <a:ext cx="1770063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0" name="Freeform 78"/>
            <p:cNvSpPr>
              <a:spLocks/>
            </p:cNvSpPr>
            <p:nvPr/>
          </p:nvSpPr>
          <p:spPr bwMode="auto">
            <a:xfrm>
              <a:off x="6062663" y="4267200"/>
              <a:ext cx="711200" cy="860425"/>
            </a:xfrm>
            <a:custGeom>
              <a:avLst/>
              <a:gdLst>
                <a:gd name="T0" fmla="*/ 448 w 448"/>
                <a:gd name="T1" fmla="*/ 542 h 542"/>
                <a:gd name="T2" fmla="*/ 0 w 448"/>
                <a:gd name="T3" fmla="*/ 542 h 542"/>
                <a:gd name="T4" fmla="*/ 0 w 448"/>
                <a:gd name="T5" fmla="*/ 0 h 542"/>
                <a:gd name="T6" fmla="*/ 140 w 448"/>
                <a:gd name="T7" fmla="*/ 0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8" h="542">
                  <a:moveTo>
                    <a:pt x="448" y="542"/>
                  </a:moveTo>
                  <a:lnTo>
                    <a:pt x="0" y="542"/>
                  </a:lnTo>
                  <a:lnTo>
                    <a:pt x="0" y="0"/>
                  </a:lnTo>
                  <a:lnTo>
                    <a:pt x="14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1" name="Line 79"/>
            <p:cNvSpPr>
              <a:spLocks noChangeShapeType="1"/>
            </p:cNvSpPr>
            <p:nvPr/>
          </p:nvSpPr>
          <p:spPr bwMode="auto">
            <a:xfrm flipH="1">
              <a:off x="6824663" y="5127625"/>
              <a:ext cx="1270000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2" name="Line 80"/>
            <p:cNvSpPr>
              <a:spLocks noChangeShapeType="1"/>
            </p:cNvSpPr>
            <p:nvPr/>
          </p:nvSpPr>
          <p:spPr bwMode="auto">
            <a:xfrm flipV="1">
              <a:off x="7577138" y="4267200"/>
              <a:ext cx="1587" cy="39370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3" name="Line 81"/>
            <p:cNvSpPr>
              <a:spLocks noChangeShapeType="1"/>
            </p:cNvSpPr>
            <p:nvPr/>
          </p:nvSpPr>
          <p:spPr bwMode="auto">
            <a:xfrm flipV="1">
              <a:off x="7577138" y="4700588"/>
              <a:ext cx="1587" cy="42703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4" name="Freeform 82"/>
            <p:cNvSpPr>
              <a:spLocks/>
            </p:cNvSpPr>
            <p:nvPr/>
          </p:nvSpPr>
          <p:spPr bwMode="auto">
            <a:xfrm>
              <a:off x="5930900" y="4549775"/>
              <a:ext cx="265113" cy="269875"/>
            </a:xfrm>
            <a:custGeom>
              <a:avLst/>
              <a:gdLst>
                <a:gd name="T0" fmla="*/ 83 w 167"/>
                <a:gd name="T1" fmla="*/ 170 h 170"/>
                <a:gd name="T2" fmla="*/ 83 w 167"/>
                <a:gd name="T3" fmla="*/ 170 h 170"/>
                <a:gd name="T4" fmla="*/ 99 w 167"/>
                <a:gd name="T5" fmla="*/ 168 h 170"/>
                <a:gd name="T6" fmla="*/ 115 w 167"/>
                <a:gd name="T7" fmla="*/ 163 h 170"/>
                <a:gd name="T8" fmla="*/ 131 w 167"/>
                <a:gd name="T9" fmla="*/ 154 h 170"/>
                <a:gd name="T10" fmla="*/ 142 w 167"/>
                <a:gd name="T11" fmla="*/ 145 h 170"/>
                <a:gd name="T12" fmla="*/ 153 w 167"/>
                <a:gd name="T13" fmla="*/ 131 h 170"/>
                <a:gd name="T14" fmla="*/ 160 w 167"/>
                <a:gd name="T15" fmla="*/ 118 h 170"/>
                <a:gd name="T16" fmla="*/ 165 w 167"/>
                <a:gd name="T17" fmla="*/ 102 h 170"/>
                <a:gd name="T18" fmla="*/ 167 w 167"/>
                <a:gd name="T19" fmla="*/ 84 h 170"/>
                <a:gd name="T20" fmla="*/ 167 w 167"/>
                <a:gd name="T21" fmla="*/ 84 h 170"/>
                <a:gd name="T22" fmla="*/ 165 w 167"/>
                <a:gd name="T23" fmla="*/ 68 h 170"/>
                <a:gd name="T24" fmla="*/ 160 w 167"/>
                <a:gd name="T25" fmla="*/ 52 h 170"/>
                <a:gd name="T26" fmla="*/ 153 w 167"/>
                <a:gd name="T27" fmla="*/ 39 h 170"/>
                <a:gd name="T28" fmla="*/ 142 w 167"/>
                <a:gd name="T29" fmla="*/ 25 h 170"/>
                <a:gd name="T30" fmla="*/ 131 w 167"/>
                <a:gd name="T31" fmla="*/ 16 h 170"/>
                <a:gd name="T32" fmla="*/ 115 w 167"/>
                <a:gd name="T33" fmla="*/ 7 h 170"/>
                <a:gd name="T34" fmla="*/ 99 w 167"/>
                <a:gd name="T35" fmla="*/ 3 h 170"/>
                <a:gd name="T36" fmla="*/ 83 w 167"/>
                <a:gd name="T37" fmla="*/ 0 h 170"/>
                <a:gd name="T38" fmla="*/ 83 w 167"/>
                <a:gd name="T39" fmla="*/ 0 h 170"/>
                <a:gd name="T40" fmla="*/ 67 w 167"/>
                <a:gd name="T41" fmla="*/ 3 h 170"/>
                <a:gd name="T42" fmla="*/ 52 w 167"/>
                <a:gd name="T43" fmla="*/ 7 h 170"/>
                <a:gd name="T44" fmla="*/ 36 w 167"/>
                <a:gd name="T45" fmla="*/ 16 h 170"/>
                <a:gd name="T46" fmla="*/ 25 w 167"/>
                <a:gd name="T47" fmla="*/ 25 h 170"/>
                <a:gd name="T48" fmla="*/ 13 w 167"/>
                <a:gd name="T49" fmla="*/ 39 h 170"/>
                <a:gd name="T50" fmla="*/ 6 w 167"/>
                <a:gd name="T51" fmla="*/ 52 h 170"/>
                <a:gd name="T52" fmla="*/ 2 w 167"/>
                <a:gd name="T53" fmla="*/ 68 h 170"/>
                <a:gd name="T54" fmla="*/ 0 w 167"/>
                <a:gd name="T55" fmla="*/ 84 h 170"/>
                <a:gd name="T56" fmla="*/ 0 w 167"/>
                <a:gd name="T57" fmla="*/ 84 h 170"/>
                <a:gd name="T58" fmla="*/ 2 w 167"/>
                <a:gd name="T59" fmla="*/ 102 h 170"/>
                <a:gd name="T60" fmla="*/ 6 w 167"/>
                <a:gd name="T61" fmla="*/ 118 h 170"/>
                <a:gd name="T62" fmla="*/ 13 w 167"/>
                <a:gd name="T63" fmla="*/ 131 h 170"/>
                <a:gd name="T64" fmla="*/ 25 w 167"/>
                <a:gd name="T65" fmla="*/ 145 h 170"/>
                <a:gd name="T66" fmla="*/ 36 w 167"/>
                <a:gd name="T67" fmla="*/ 154 h 170"/>
                <a:gd name="T68" fmla="*/ 52 w 167"/>
                <a:gd name="T69" fmla="*/ 163 h 170"/>
                <a:gd name="T70" fmla="*/ 67 w 167"/>
                <a:gd name="T71" fmla="*/ 168 h 170"/>
                <a:gd name="T72" fmla="*/ 83 w 167"/>
                <a:gd name="T73" fmla="*/ 170 h 170"/>
                <a:gd name="T74" fmla="*/ 83 w 167"/>
                <a:gd name="T75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7" h="170">
                  <a:moveTo>
                    <a:pt x="83" y="170"/>
                  </a:moveTo>
                  <a:lnTo>
                    <a:pt x="83" y="170"/>
                  </a:lnTo>
                  <a:lnTo>
                    <a:pt x="99" y="168"/>
                  </a:lnTo>
                  <a:lnTo>
                    <a:pt x="115" y="163"/>
                  </a:lnTo>
                  <a:lnTo>
                    <a:pt x="131" y="154"/>
                  </a:lnTo>
                  <a:lnTo>
                    <a:pt x="142" y="145"/>
                  </a:lnTo>
                  <a:lnTo>
                    <a:pt x="153" y="131"/>
                  </a:lnTo>
                  <a:lnTo>
                    <a:pt x="160" y="118"/>
                  </a:lnTo>
                  <a:lnTo>
                    <a:pt x="165" y="102"/>
                  </a:lnTo>
                  <a:lnTo>
                    <a:pt x="167" y="84"/>
                  </a:lnTo>
                  <a:lnTo>
                    <a:pt x="167" y="84"/>
                  </a:lnTo>
                  <a:lnTo>
                    <a:pt x="165" y="68"/>
                  </a:lnTo>
                  <a:lnTo>
                    <a:pt x="160" y="52"/>
                  </a:lnTo>
                  <a:lnTo>
                    <a:pt x="153" y="39"/>
                  </a:lnTo>
                  <a:lnTo>
                    <a:pt x="142" y="25"/>
                  </a:lnTo>
                  <a:lnTo>
                    <a:pt x="131" y="16"/>
                  </a:lnTo>
                  <a:lnTo>
                    <a:pt x="115" y="7"/>
                  </a:lnTo>
                  <a:lnTo>
                    <a:pt x="99" y="3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67" y="3"/>
                  </a:lnTo>
                  <a:lnTo>
                    <a:pt x="52" y="7"/>
                  </a:lnTo>
                  <a:lnTo>
                    <a:pt x="36" y="16"/>
                  </a:lnTo>
                  <a:lnTo>
                    <a:pt x="25" y="25"/>
                  </a:lnTo>
                  <a:lnTo>
                    <a:pt x="13" y="39"/>
                  </a:lnTo>
                  <a:lnTo>
                    <a:pt x="6" y="52"/>
                  </a:lnTo>
                  <a:lnTo>
                    <a:pt x="2" y="68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2" y="102"/>
                  </a:lnTo>
                  <a:lnTo>
                    <a:pt x="6" y="118"/>
                  </a:lnTo>
                  <a:lnTo>
                    <a:pt x="13" y="131"/>
                  </a:lnTo>
                  <a:lnTo>
                    <a:pt x="25" y="145"/>
                  </a:lnTo>
                  <a:lnTo>
                    <a:pt x="36" y="154"/>
                  </a:lnTo>
                  <a:lnTo>
                    <a:pt x="52" y="163"/>
                  </a:lnTo>
                  <a:lnTo>
                    <a:pt x="67" y="168"/>
                  </a:lnTo>
                  <a:lnTo>
                    <a:pt x="83" y="170"/>
                  </a:lnTo>
                  <a:lnTo>
                    <a:pt x="83" y="170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5" name="Line 83"/>
            <p:cNvSpPr>
              <a:spLocks noChangeShapeType="1"/>
            </p:cNvSpPr>
            <p:nvPr/>
          </p:nvSpPr>
          <p:spPr bwMode="auto">
            <a:xfrm>
              <a:off x="5934075" y="4654550"/>
              <a:ext cx="42863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6" name="Line 84"/>
            <p:cNvSpPr>
              <a:spLocks noChangeShapeType="1"/>
            </p:cNvSpPr>
            <p:nvPr/>
          </p:nvSpPr>
          <p:spPr bwMode="auto">
            <a:xfrm>
              <a:off x="5991225" y="4654550"/>
              <a:ext cx="42863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7" name="Line 85"/>
            <p:cNvSpPr>
              <a:spLocks noChangeShapeType="1"/>
            </p:cNvSpPr>
            <p:nvPr/>
          </p:nvSpPr>
          <p:spPr bwMode="auto">
            <a:xfrm>
              <a:off x="6048375" y="4654550"/>
              <a:ext cx="42863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8" name="Line 86"/>
            <p:cNvSpPr>
              <a:spLocks noChangeShapeType="1"/>
            </p:cNvSpPr>
            <p:nvPr/>
          </p:nvSpPr>
          <p:spPr bwMode="auto">
            <a:xfrm>
              <a:off x="6105525" y="4654550"/>
              <a:ext cx="44450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19" name="Line 87"/>
            <p:cNvSpPr>
              <a:spLocks noChangeShapeType="1"/>
            </p:cNvSpPr>
            <p:nvPr/>
          </p:nvSpPr>
          <p:spPr bwMode="auto">
            <a:xfrm>
              <a:off x="6164263" y="4654550"/>
              <a:ext cx="285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20" name="Freeform 88"/>
            <p:cNvSpPr>
              <a:spLocks/>
            </p:cNvSpPr>
            <p:nvPr/>
          </p:nvSpPr>
          <p:spPr bwMode="auto">
            <a:xfrm>
              <a:off x="5984875" y="4592638"/>
              <a:ext cx="174625" cy="158750"/>
            </a:xfrm>
            <a:custGeom>
              <a:avLst/>
              <a:gdLst>
                <a:gd name="T0" fmla="*/ 0 w 110"/>
                <a:gd name="T1" fmla="*/ 86 h 100"/>
                <a:gd name="T2" fmla="*/ 11 w 110"/>
                <a:gd name="T3" fmla="*/ 84 h 100"/>
                <a:gd name="T4" fmla="*/ 11 w 110"/>
                <a:gd name="T5" fmla="*/ 0 h 100"/>
                <a:gd name="T6" fmla="*/ 18 w 110"/>
                <a:gd name="T7" fmla="*/ 12 h 100"/>
                <a:gd name="T8" fmla="*/ 54 w 110"/>
                <a:gd name="T9" fmla="*/ 21 h 100"/>
                <a:gd name="T10" fmla="*/ 54 w 110"/>
                <a:gd name="T11" fmla="*/ 21 h 100"/>
                <a:gd name="T12" fmla="*/ 58 w 110"/>
                <a:gd name="T13" fmla="*/ 23 h 100"/>
                <a:gd name="T14" fmla="*/ 63 w 110"/>
                <a:gd name="T15" fmla="*/ 28 h 100"/>
                <a:gd name="T16" fmla="*/ 67 w 110"/>
                <a:gd name="T17" fmla="*/ 41 h 100"/>
                <a:gd name="T18" fmla="*/ 90 w 110"/>
                <a:gd name="T19" fmla="*/ 100 h 100"/>
                <a:gd name="T20" fmla="*/ 90 w 110"/>
                <a:gd name="T21" fmla="*/ 100 h 100"/>
                <a:gd name="T22" fmla="*/ 94 w 110"/>
                <a:gd name="T23" fmla="*/ 95 h 100"/>
                <a:gd name="T24" fmla="*/ 99 w 110"/>
                <a:gd name="T25" fmla="*/ 93 h 100"/>
                <a:gd name="T26" fmla="*/ 110 w 110"/>
                <a:gd name="T27" fmla="*/ 9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0" h="100">
                  <a:moveTo>
                    <a:pt x="0" y="86"/>
                  </a:moveTo>
                  <a:lnTo>
                    <a:pt x="11" y="84"/>
                  </a:lnTo>
                  <a:lnTo>
                    <a:pt x="11" y="0"/>
                  </a:lnTo>
                  <a:lnTo>
                    <a:pt x="18" y="12"/>
                  </a:lnTo>
                  <a:lnTo>
                    <a:pt x="54" y="21"/>
                  </a:lnTo>
                  <a:lnTo>
                    <a:pt x="54" y="21"/>
                  </a:lnTo>
                  <a:lnTo>
                    <a:pt x="58" y="23"/>
                  </a:lnTo>
                  <a:lnTo>
                    <a:pt x="63" y="28"/>
                  </a:lnTo>
                  <a:lnTo>
                    <a:pt x="67" y="41"/>
                  </a:lnTo>
                  <a:lnTo>
                    <a:pt x="90" y="100"/>
                  </a:lnTo>
                  <a:lnTo>
                    <a:pt x="90" y="100"/>
                  </a:lnTo>
                  <a:lnTo>
                    <a:pt x="94" y="95"/>
                  </a:lnTo>
                  <a:lnTo>
                    <a:pt x="99" y="93"/>
                  </a:lnTo>
                  <a:lnTo>
                    <a:pt x="110" y="91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21" name="Freeform 89"/>
            <p:cNvSpPr>
              <a:spLocks/>
            </p:cNvSpPr>
            <p:nvPr/>
          </p:nvSpPr>
          <p:spPr bwMode="auto">
            <a:xfrm>
              <a:off x="8069263" y="4241800"/>
              <a:ext cx="50800" cy="50800"/>
            </a:xfrm>
            <a:custGeom>
              <a:avLst/>
              <a:gdLst>
                <a:gd name="T0" fmla="*/ 16 w 32"/>
                <a:gd name="T1" fmla="*/ 32 h 32"/>
                <a:gd name="T2" fmla="*/ 16 w 32"/>
                <a:gd name="T3" fmla="*/ 32 h 32"/>
                <a:gd name="T4" fmla="*/ 23 w 32"/>
                <a:gd name="T5" fmla="*/ 29 h 32"/>
                <a:gd name="T6" fmla="*/ 27 w 32"/>
                <a:gd name="T7" fmla="*/ 27 h 32"/>
                <a:gd name="T8" fmla="*/ 29 w 32"/>
                <a:gd name="T9" fmla="*/ 22 h 32"/>
                <a:gd name="T10" fmla="*/ 32 w 32"/>
                <a:gd name="T11" fmla="*/ 16 h 32"/>
                <a:gd name="T12" fmla="*/ 32 w 32"/>
                <a:gd name="T13" fmla="*/ 16 h 32"/>
                <a:gd name="T14" fmla="*/ 29 w 32"/>
                <a:gd name="T15" fmla="*/ 9 h 32"/>
                <a:gd name="T16" fmla="*/ 27 w 32"/>
                <a:gd name="T17" fmla="*/ 4 h 32"/>
                <a:gd name="T18" fmla="*/ 23 w 32"/>
                <a:gd name="T19" fmla="*/ 2 h 32"/>
                <a:gd name="T20" fmla="*/ 16 w 32"/>
                <a:gd name="T21" fmla="*/ 0 h 32"/>
                <a:gd name="T22" fmla="*/ 16 w 32"/>
                <a:gd name="T23" fmla="*/ 0 h 32"/>
                <a:gd name="T24" fmla="*/ 9 w 32"/>
                <a:gd name="T25" fmla="*/ 2 h 32"/>
                <a:gd name="T26" fmla="*/ 5 w 32"/>
                <a:gd name="T27" fmla="*/ 4 h 32"/>
                <a:gd name="T28" fmla="*/ 0 w 32"/>
                <a:gd name="T29" fmla="*/ 9 h 32"/>
                <a:gd name="T30" fmla="*/ 0 w 32"/>
                <a:gd name="T31" fmla="*/ 16 h 32"/>
                <a:gd name="T32" fmla="*/ 0 w 32"/>
                <a:gd name="T33" fmla="*/ 16 h 32"/>
                <a:gd name="T34" fmla="*/ 0 w 32"/>
                <a:gd name="T35" fmla="*/ 22 h 32"/>
                <a:gd name="T36" fmla="*/ 5 w 32"/>
                <a:gd name="T37" fmla="*/ 27 h 32"/>
                <a:gd name="T38" fmla="*/ 9 w 32"/>
                <a:gd name="T39" fmla="*/ 29 h 32"/>
                <a:gd name="T40" fmla="*/ 16 w 32"/>
                <a:gd name="T41" fmla="*/ 32 h 32"/>
                <a:gd name="T42" fmla="*/ 16 w 32"/>
                <a:gd name="T4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lnTo>
                    <a:pt x="16" y="32"/>
                  </a:lnTo>
                  <a:lnTo>
                    <a:pt x="23" y="29"/>
                  </a:lnTo>
                  <a:lnTo>
                    <a:pt x="27" y="27"/>
                  </a:lnTo>
                  <a:lnTo>
                    <a:pt x="29" y="22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29" y="9"/>
                  </a:lnTo>
                  <a:lnTo>
                    <a:pt x="27" y="4"/>
                  </a:lnTo>
                  <a:lnTo>
                    <a:pt x="23" y="2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9" y="2"/>
                  </a:lnTo>
                  <a:lnTo>
                    <a:pt x="5" y="4"/>
                  </a:lnTo>
                  <a:lnTo>
                    <a:pt x="0" y="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2"/>
                  </a:lnTo>
                  <a:lnTo>
                    <a:pt x="5" y="27"/>
                  </a:lnTo>
                  <a:lnTo>
                    <a:pt x="9" y="29"/>
                  </a:lnTo>
                  <a:lnTo>
                    <a:pt x="16" y="32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22" name="Line 90"/>
            <p:cNvSpPr>
              <a:spLocks noChangeShapeType="1"/>
            </p:cNvSpPr>
            <p:nvPr/>
          </p:nvSpPr>
          <p:spPr bwMode="auto">
            <a:xfrm>
              <a:off x="7580313" y="5230813"/>
              <a:ext cx="1587" cy="15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23" name="Line 91"/>
            <p:cNvSpPr>
              <a:spLocks noChangeShapeType="1"/>
            </p:cNvSpPr>
            <p:nvPr/>
          </p:nvSpPr>
          <p:spPr bwMode="auto">
            <a:xfrm>
              <a:off x="8094663" y="4267200"/>
              <a:ext cx="1587" cy="158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24" name="Freeform 92"/>
            <p:cNvSpPr>
              <a:spLocks/>
            </p:cNvSpPr>
            <p:nvPr/>
          </p:nvSpPr>
          <p:spPr bwMode="auto">
            <a:xfrm>
              <a:off x="8069263" y="5103813"/>
              <a:ext cx="50800" cy="49212"/>
            </a:xfrm>
            <a:custGeom>
              <a:avLst/>
              <a:gdLst>
                <a:gd name="T0" fmla="*/ 16 w 32"/>
                <a:gd name="T1" fmla="*/ 31 h 31"/>
                <a:gd name="T2" fmla="*/ 16 w 32"/>
                <a:gd name="T3" fmla="*/ 31 h 31"/>
                <a:gd name="T4" fmla="*/ 23 w 32"/>
                <a:gd name="T5" fmla="*/ 29 h 31"/>
                <a:gd name="T6" fmla="*/ 27 w 32"/>
                <a:gd name="T7" fmla="*/ 27 h 31"/>
                <a:gd name="T8" fmla="*/ 29 w 32"/>
                <a:gd name="T9" fmla="*/ 22 h 31"/>
                <a:gd name="T10" fmla="*/ 32 w 32"/>
                <a:gd name="T11" fmla="*/ 15 h 31"/>
                <a:gd name="T12" fmla="*/ 32 w 32"/>
                <a:gd name="T13" fmla="*/ 15 h 31"/>
                <a:gd name="T14" fmla="*/ 29 w 32"/>
                <a:gd name="T15" fmla="*/ 9 h 31"/>
                <a:gd name="T16" fmla="*/ 27 w 32"/>
                <a:gd name="T17" fmla="*/ 4 h 31"/>
                <a:gd name="T18" fmla="*/ 23 w 32"/>
                <a:gd name="T19" fmla="*/ 2 h 31"/>
                <a:gd name="T20" fmla="*/ 16 w 32"/>
                <a:gd name="T21" fmla="*/ 0 h 31"/>
                <a:gd name="T22" fmla="*/ 16 w 32"/>
                <a:gd name="T23" fmla="*/ 0 h 31"/>
                <a:gd name="T24" fmla="*/ 9 w 32"/>
                <a:gd name="T25" fmla="*/ 2 h 31"/>
                <a:gd name="T26" fmla="*/ 5 w 32"/>
                <a:gd name="T27" fmla="*/ 4 h 31"/>
                <a:gd name="T28" fmla="*/ 0 w 32"/>
                <a:gd name="T29" fmla="*/ 9 h 31"/>
                <a:gd name="T30" fmla="*/ 0 w 32"/>
                <a:gd name="T31" fmla="*/ 15 h 31"/>
                <a:gd name="T32" fmla="*/ 0 w 32"/>
                <a:gd name="T33" fmla="*/ 15 h 31"/>
                <a:gd name="T34" fmla="*/ 0 w 32"/>
                <a:gd name="T35" fmla="*/ 22 h 31"/>
                <a:gd name="T36" fmla="*/ 5 w 32"/>
                <a:gd name="T37" fmla="*/ 27 h 31"/>
                <a:gd name="T38" fmla="*/ 9 w 32"/>
                <a:gd name="T39" fmla="*/ 29 h 31"/>
                <a:gd name="T40" fmla="*/ 16 w 32"/>
                <a:gd name="T41" fmla="*/ 31 h 31"/>
                <a:gd name="T42" fmla="*/ 16 w 32"/>
                <a:gd name="T4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31">
                  <a:moveTo>
                    <a:pt x="16" y="31"/>
                  </a:moveTo>
                  <a:lnTo>
                    <a:pt x="16" y="31"/>
                  </a:lnTo>
                  <a:lnTo>
                    <a:pt x="23" y="29"/>
                  </a:lnTo>
                  <a:lnTo>
                    <a:pt x="27" y="27"/>
                  </a:lnTo>
                  <a:lnTo>
                    <a:pt x="29" y="22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29" y="9"/>
                  </a:lnTo>
                  <a:lnTo>
                    <a:pt x="27" y="4"/>
                  </a:lnTo>
                  <a:lnTo>
                    <a:pt x="23" y="2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9" y="2"/>
                  </a:lnTo>
                  <a:lnTo>
                    <a:pt x="5" y="4"/>
                  </a:lnTo>
                  <a:lnTo>
                    <a:pt x="0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22"/>
                  </a:lnTo>
                  <a:lnTo>
                    <a:pt x="5" y="27"/>
                  </a:lnTo>
                  <a:lnTo>
                    <a:pt x="9" y="29"/>
                  </a:lnTo>
                  <a:lnTo>
                    <a:pt x="16" y="31"/>
                  </a:lnTo>
                  <a:lnTo>
                    <a:pt x="16" y="31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25" name="Line 93"/>
            <p:cNvSpPr>
              <a:spLocks noChangeShapeType="1"/>
            </p:cNvSpPr>
            <p:nvPr/>
          </p:nvSpPr>
          <p:spPr bwMode="auto">
            <a:xfrm>
              <a:off x="7580313" y="6091238"/>
              <a:ext cx="1587" cy="15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26" name="Line 94"/>
            <p:cNvSpPr>
              <a:spLocks noChangeShapeType="1"/>
            </p:cNvSpPr>
            <p:nvPr/>
          </p:nvSpPr>
          <p:spPr bwMode="auto">
            <a:xfrm>
              <a:off x="8094663" y="5127625"/>
              <a:ext cx="1587" cy="158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797" name="Rectangle 165"/>
            <p:cNvSpPr>
              <a:spLocks noChangeArrowheads="1"/>
            </p:cNvSpPr>
            <p:nvPr/>
          </p:nvSpPr>
          <p:spPr bwMode="auto">
            <a:xfrm>
              <a:off x="5327650" y="4216400"/>
              <a:ext cx="661988" cy="777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200" i="1" dirty="0" err="1">
                  <a:solidFill>
                    <a:srgbClr val="000000"/>
                  </a:solidFill>
                  <a:cs typeface="+mn-cs"/>
                </a:rPr>
                <a:t>E</a:t>
              </a:r>
              <a:r>
                <a:rPr lang="en-US" sz="1200" baseline="-25000" dirty="0" err="1">
                  <a:solidFill>
                    <a:srgbClr val="000000"/>
                  </a:solidFill>
                  <a:cs typeface="+mn-cs"/>
                </a:rPr>
                <a:t>mp</a:t>
              </a:r>
              <a:endParaRPr lang="en-US" sz="1200" baseline="-25000" dirty="0">
                <a:solidFill>
                  <a:srgbClr val="000000"/>
                </a:solidFill>
                <a:cs typeface="+mn-cs"/>
              </a:endParaRPr>
            </a:p>
            <a:p>
              <a:pPr>
                <a:lnSpc>
                  <a:spcPct val="85000"/>
                </a:lnSpc>
              </a:pPr>
              <a:r>
                <a:rPr lang="en-US" sz="1200" dirty="0">
                  <a:solidFill>
                    <a:srgbClr val="000000"/>
                  </a:solidFill>
                  <a:cs typeface="+mn-cs"/>
                </a:rPr>
                <a:t>Membrane</a:t>
              </a:r>
            </a:p>
            <a:p>
              <a:pPr>
                <a:lnSpc>
                  <a:spcPct val="85000"/>
                </a:lnSpc>
              </a:pPr>
              <a:r>
                <a:rPr lang="en-US" sz="1200" dirty="0">
                  <a:solidFill>
                    <a:srgbClr val="000000"/>
                  </a:solidFill>
                  <a:cs typeface="+mn-cs"/>
                </a:rPr>
                <a:t>and</a:t>
              </a:r>
            </a:p>
            <a:p>
              <a:pPr>
                <a:lnSpc>
                  <a:spcPct val="85000"/>
                </a:lnSpc>
              </a:pPr>
              <a:r>
                <a:rPr lang="en-US" sz="1200" dirty="0">
                  <a:solidFill>
                    <a:srgbClr val="000000"/>
                  </a:solidFill>
                  <a:cs typeface="+mn-cs"/>
                </a:rPr>
                <a:t>action</a:t>
              </a:r>
            </a:p>
            <a:p>
              <a:pPr>
                <a:lnSpc>
                  <a:spcPct val="85000"/>
                </a:lnSpc>
              </a:pPr>
              <a:r>
                <a:rPr lang="en-US" sz="1200" dirty="0">
                  <a:solidFill>
                    <a:srgbClr val="000000"/>
                  </a:solidFill>
                  <a:cs typeface="+mn-cs"/>
                </a:rPr>
                <a:t>potential</a:t>
              </a:r>
            </a:p>
          </p:txBody>
        </p:sp>
        <p:sp>
          <p:nvSpPr>
            <p:cNvPr id="197803" name="Rectangle 171"/>
            <p:cNvSpPr>
              <a:spLocks noChangeArrowheads="1"/>
            </p:cNvSpPr>
            <p:nvPr/>
          </p:nvSpPr>
          <p:spPr bwMode="auto">
            <a:xfrm>
              <a:off x="6202363" y="4348163"/>
              <a:ext cx="225425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C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ma</a:t>
              </a:r>
            </a:p>
          </p:txBody>
        </p:sp>
        <p:sp>
          <p:nvSpPr>
            <p:cNvPr id="197805" name="Rectangle 173"/>
            <p:cNvSpPr>
              <a:spLocks noChangeArrowheads="1"/>
            </p:cNvSpPr>
            <p:nvPr/>
          </p:nvSpPr>
          <p:spPr bwMode="auto">
            <a:xfrm>
              <a:off x="6226175" y="3789363"/>
              <a:ext cx="217488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R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ma</a:t>
              </a:r>
            </a:p>
          </p:txBody>
        </p:sp>
        <p:sp>
          <p:nvSpPr>
            <p:cNvPr id="197807" name="Rectangle 175"/>
            <p:cNvSpPr>
              <a:spLocks noChangeArrowheads="1"/>
            </p:cNvSpPr>
            <p:nvPr/>
          </p:nvSpPr>
          <p:spPr bwMode="auto">
            <a:xfrm>
              <a:off x="7681913" y="4625975"/>
              <a:ext cx="48895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C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d</a:t>
              </a:r>
              <a:r>
                <a:rPr lang="en-US" sz="1200">
                  <a:solidFill>
                    <a:srgbClr val="000000"/>
                  </a:solidFill>
                  <a:cs typeface="+mn-cs"/>
                </a:rPr>
                <a:t> + 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C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w</a:t>
              </a:r>
            </a:p>
          </p:txBody>
        </p:sp>
        <p:sp>
          <p:nvSpPr>
            <p:cNvPr id="197812" name="Rectangle 180"/>
            <p:cNvSpPr>
              <a:spLocks noChangeArrowheads="1"/>
            </p:cNvSpPr>
            <p:nvPr/>
          </p:nvSpPr>
          <p:spPr bwMode="auto">
            <a:xfrm>
              <a:off x="6577013" y="5199063"/>
              <a:ext cx="555625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E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ma 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- E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mb</a:t>
              </a:r>
            </a:p>
          </p:txBody>
        </p:sp>
        <p:sp>
          <p:nvSpPr>
            <p:cNvPr id="197817" name="Rectangle 185"/>
            <p:cNvSpPr>
              <a:spLocks noChangeArrowheads="1"/>
            </p:cNvSpPr>
            <p:nvPr/>
          </p:nvSpPr>
          <p:spPr bwMode="auto">
            <a:xfrm>
              <a:off x="6773863" y="4911725"/>
              <a:ext cx="93662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E</a:t>
              </a:r>
              <a:endParaRPr lang="en-US" sz="120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7818" name="Rectangle 186"/>
            <p:cNvSpPr>
              <a:spLocks noChangeArrowheads="1"/>
            </p:cNvSpPr>
            <p:nvPr/>
          </p:nvSpPr>
          <p:spPr bwMode="auto">
            <a:xfrm>
              <a:off x="6224588" y="4592638"/>
              <a:ext cx="7620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0</a:t>
              </a:r>
            </a:p>
          </p:txBody>
        </p:sp>
        <p:sp>
          <p:nvSpPr>
            <p:cNvPr id="197819" name="Rectangle 187"/>
            <p:cNvSpPr>
              <a:spLocks noChangeArrowheads="1"/>
            </p:cNvSpPr>
            <p:nvPr/>
          </p:nvSpPr>
          <p:spPr bwMode="auto">
            <a:xfrm>
              <a:off x="8148638" y="4205288"/>
              <a:ext cx="109537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A</a:t>
              </a:r>
            </a:p>
          </p:txBody>
        </p:sp>
        <p:sp>
          <p:nvSpPr>
            <p:cNvPr id="197826" name="Rectangle 194"/>
            <p:cNvSpPr>
              <a:spLocks noChangeArrowheads="1"/>
            </p:cNvSpPr>
            <p:nvPr/>
          </p:nvSpPr>
          <p:spPr bwMode="auto">
            <a:xfrm>
              <a:off x="5743575" y="5375275"/>
              <a:ext cx="169863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(c)</a:t>
              </a:r>
            </a:p>
          </p:txBody>
        </p:sp>
        <p:sp>
          <p:nvSpPr>
            <p:cNvPr id="197827" name="Rectangle 195"/>
            <p:cNvSpPr>
              <a:spLocks noChangeArrowheads="1"/>
            </p:cNvSpPr>
            <p:nvPr/>
          </p:nvSpPr>
          <p:spPr bwMode="auto">
            <a:xfrm>
              <a:off x="8148638" y="5073650"/>
              <a:ext cx="10160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B</a:t>
              </a:r>
            </a:p>
          </p:txBody>
        </p:sp>
      </p:grpSp>
      <p:sp>
        <p:nvSpPr>
          <p:cNvPr id="197828" name="Rectangle 196"/>
          <p:cNvSpPr>
            <a:spLocks noChangeArrowheads="1"/>
          </p:cNvSpPr>
          <p:nvPr/>
        </p:nvSpPr>
        <p:spPr bwMode="auto">
          <a:xfrm>
            <a:off x="8556625" y="1238250"/>
            <a:ext cx="1095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A</a:t>
            </a:r>
          </a:p>
        </p:txBody>
      </p:sp>
      <p:sp>
        <p:nvSpPr>
          <p:cNvPr id="197829" name="Rectangle 197"/>
          <p:cNvSpPr>
            <a:spLocks noChangeArrowheads="1"/>
          </p:cNvSpPr>
          <p:nvPr/>
        </p:nvSpPr>
        <p:spPr bwMode="auto">
          <a:xfrm>
            <a:off x="4146550" y="1193900"/>
            <a:ext cx="1095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A</a:t>
            </a:r>
          </a:p>
        </p:txBody>
      </p:sp>
      <p:sp>
        <p:nvSpPr>
          <p:cNvPr id="197830" name="Rectangle 198"/>
          <p:cNvSpPr>
            <a:spLocks noChangeArrowheads="1"/>
          </p:cNvSpPr>
          <p:nvPr/>
        </p:nvSpPr>
        <p:spPr bwMode="auto">
          <a:xfrm>
            <a:off x="3870325" y="2013050"/>
            <a:ext cx="62071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Reference</a:t>
            </a:r>
          </a:p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electrode</a:t>
            </a:r>
          </a:p>
        </p:txBody>
      </p:sp>
      <p:sp>
        <p:nvSpPr>
          <p:cNvPr id="197832" name="Rectangle 200"/>
          <p:cNvSpPr>
            <a:spLocks noChangeArrowheads="1"/>
          </p:cNvSpPr>
          <p:nvPr/>
        </p:nvSpPr>
        <p:spPr bwMode="auto">
          <a:xfrm>
            <a:off x="8420100" y="1949450"/>
            <a:ext cx="2238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mb</a:t>
            </a:r>
          </a:p>
        </p:txBody>
      </p:sp>
      <p:sp>
        <p:nvSpPr>
          <p:cNvPr id="197834" name="Rectangle 202"/>
          <p:cNvSpPr>
            <a:spLocks noChangeArrowheads="1"/>
          </p:cNvSpPr>
          <p:nvPr/>
        </p:nvSpPr>
        <p:spPr bwMode="auto">
          <a:xfrm>
            <a:off x="5164138" y="1949450"/>
            <a:ext cx="21748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ma</a:t>
            </a:r>
          </a:p>
        </p:txBody>
      </p:sp>
      <p:sp>
        <p:nvSpPr>
          <p:cNvPr id="197836" name="Rectangle 204"/>
          <p:cNvSpPr>
            <a:spLocks noChangeArrowheads="1"/>
          </p:cNvSpPr>
          <p:nvPr/>
        </p:nvSpPr>
        <p:spPr bwMode="auto">
          <a:xfrm>
            <a:off x="8243888" y="2289175"/>
            <a:ext cx="2238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E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mb</a:t>
            </a:r>
          </a:p>
        </p:txBody>
      </p:sp>
      <p:sp>
        <p:nvSpPr>
          <p:cNvPr id="197839" name="Rectangle 207"/>
          <p:cNvSpPr>
            <a:spLocks noChangeArrowheads="1"/>
          </p:cNvSpPr>
          <p:nvPr/>
        </p:nvSpPr>
        <p:spPr bwMode="auto">
          <a:xfrm>
            <a:off x="5373688" y="2289175"/>
            <a:ext cx="21748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E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ma</a:t>
            </a:r>
          </a:p>
        </p:txBody>
      </p:sp>
      <p:sp>
        <p:nvSpPr>
          <p:cNvPr id="197841" name="Rectangle 209"/>
          <p:cNvSpPr>
            <a:spLocks noChangeArrowheads="1"/>
          </p:cNvSpPr>
          <p:nvPr/>
        </p:nvSpPr>
        <p:spPr bwMode="auto">
          <a:xfrm>
            <a:off x="6319838" y="2590800"/>
            <a:ext cx="2238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E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mp</a:t>
            </a:r>
          </a:p>
        </p:txBody>
      </p:sp>
      <p:sp>
        <p:nvSpPr>
          <p:cNvPr id="197843" name="Rectangle 211"/>
          <p:cNvSpPr>
            <a:spLocks noChangeArrowheads="1"/>
          </p:cNvSpPr>
          <p:nvPr/>
        </p:nvSpPr>
        <p:spPr bwMode="auto">
          <a:xfrm>
            <a:off x="5849938" y="2570163"/>
            <a:ext cx="1222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i</a:t>
            </a:r>
          </a:p>
        </p:txBody>
      </p:sp>
      <p:sp>
        <p:nvSpPr>
          <p:cNvPr id="197845" name="Rectangle 213"/>
          <p:cNvSpPr>
            <a:spLocks noChangeArrowheads="1"/>
          </p:cNvSpPr>
          <p:nvPr/>
        </p:nvSpPr>
        <p:spPr bwMode="auto">
          <a:xfrm>
            <a:off x="7329488" y="2570163"/>
            <a:ext cx="1381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e</a:t>
            </a:r>
          </a:p>
        </p:txBody>
      </p:sp>
      <p:sp>
        <p:nvSpPr>
          <p:cNvPr id="197847" name="Rectangle 215"/>
          <p:cNvSpPr>
            <a:spLocks noChangeArrowheads="1"/>
          </p:cNvSpPr>
          <p:nvPr/>
        </p:nvSpPr>
        <p:spPr bwMode="auto">
          <a:xfrm>
            <a:off x="7827963" y="1949450"/>
            <a:ext cx="2317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mb</a:t>
            </a:r>
          </a:p>
        </p:txBody>
      </p:sp>
      <p:sp>
        <p:nvSpPr>
          <p:cNvPr id="197849" name="Rectangle 217"/>
          <p:cNvSpPr>
            <a:spLocks noChangeArrowheads="1"/>
          </p:cNvSpPr>
          <p:nvPr/>
        </p:nvSpPr>
        <p:spPr bwMode="auto">
          <a:xfrm>
            <a:off x="5727700" y="1963738"/>
            <a:ext cx="2254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ma</a:t>
            </a:r>
          </a:p>
        </p:txBody>
      </p:sp>
      <p:sp>
        <p:nvSpPr>
          <p:cNvPr id="197851" name="Rectangle 219"/>
          <p:cNvSpPr>
            <a:spLocks noChangeArrowheads="1"/>
          </p:cNvSpPr>
          <p:nvPr/>
        </p:nvSpPr>
        <p:spPr bwMode="auto">
          <a:xfrm>
            <a:off x="6165850" y="2132013"/>
            <a:ext cx="1809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di</a:t>
            </a:r>
          </a:p>
        </p:txBody>
      </p:sp>
      <p:sp>
        <p:nvSpPr>
          <p:cNvPr id="197853" name="Rectangle 221"/>
          <p:cNvSpPr>
            <a:spLocks noChangeArrowheads="1"/>
          </p:cNvSpPr>
          <p:nvPr/>
        </p:nvSpPr>
        <p:spPr bwMode="auto">
          <a:xfrm>
            <a:off x="6461125" y="1554163"/>
            <a:ext cx="2032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d2</a:t>
            </a:r>
          </a:p>
        </p:txBody>
      </p:sp>
      <p:sp>
        <p:nvSpPr>
          <p:cNvPr id="197855" name="Rectangle 223"/>
          <p:cNvSpPr>
            <a:spLocks noChangeArrowheads="1"/>
          </p:cNvSpPr>
          <p:nvPr/>
        </p:nvSpPr>
        <p:spPr bwMode="auto">
          <a:xfrm>
            <a:off x="5791200" y="1295400"/>
            <a:ext cx="13335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s</a:t>
            </a:r>
          </a:p>
        </p:txBody>
      </p:sp>
      <p:sp>
        <p:nvSpPr>
          <p:cNvPr id="197857" name="Rectangle 225"/>
          <p:cNvSpPr>
            <a:spLocks noChangeArrowheads="1"/>
          </p:cNvSpPr>
          <p:nvPr/>
        </p:nvSpPr>
        <p:spPr bwMode="auto">
          <a:xfrm>
            <a:off x="7878763" y="1346200"/>
            <a:ext cx="1746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w</a:t>
            </a:r>
          </a:p>
        </p:txBody>
      </p:sp>
      <p:sp>
        <p:nvSpPr>
          <p:cNvPr id="197859" name="Rectangle 227"/>
          <p:cNvSpPr>
            <a:spLocks noChangeArrowheads="1"/>
          </p:cNvSpPr>
          <p:nvPr/>
        </p:nvSpPr>
        <p:spPr bwMode="auto">
          <a:xfrm>
            <a:off x="1509713" y="1428850"/>
            <a:ext cx="61118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Insulation</a:t>
            </a:r>
          </a:p>
        </p:txBody>
      </p:sp>
      <p:sp>
        <p:nvSpPr>
          <p:cNvPr id="197860" name="Rectangle 228"/>
          <p:cNvSpPr>
            <a:spLocks noChangeArrowheads="1"/>
          </p:cNvSpPr>
          <p:nvPr/>
        </p:nvSpPr>
        <p:spPr bwMode="auto">
          <a:xfrm>
            <a:off x="1984375" y="1790800"/>
            <a:ext cx="1524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d</a:t>
            </a:r>
          </a:p>
        </p:txBody>
      </p:sp>
      <p:sp>
        <p:nvSpPr>
          <p:cNvPr id="197862" name="Line 230"/>
          <p:cNvSpPr>
            <a:spLocks noChangeShapeType="1"/>
          </p:cNvSpPr>
          <p:nvPr/>
        </p:nvSpPr>
        <p:spPr bwMode="auto">
          <a:xfrm flipV="1">
            <a:off x="6330950" y="2451100"/>
            <a:ext cx="144463" cy="11906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863" name="Rectangle 231"/>
          <p:cNvSpPr>
            <a:spLocks noChangeArrowheads="1"/>
          </p:cNvSpPr>
          <p:nvPr/>
        </p:nvSpPr>
        <p:spPr bwMode="auto">
          <a:xfrm>
            <a:off x="528638" y="1787625"/>
            <a:ext cx="6461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Cell</a:t>
            </a:r>
          </a:p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membrane</a:t>
            </a:r>
          </a:p>
        </p:txBody>
      </p:sp>
      <p:sp>
        <p:nvSpPr>
          <p:cNvPr id="197865" name="Freeform 233"/>
          <p:cNvSpPr>
            <a:spLocks/>
          </p:cNvSpPr>
          <p:nvPr/>
        </p:nvSpPr>
        <p:spPr bwMode="auto">
          <a:xfrm>
            <a:off x="6453188" y="2422525"/>
            <a:ext cx="60325" cy="53975"/>
          </a:xfrm>
          <a:custGeom>
            <a:avLst/>
            <a:gdLst>
              <a:gd name="T0" fmla="*/ 9 w 38"/>
              <a:gd name="T1" fmla="*/ 23 h 34"/>
              <a:gd name="T2" fmla="*/ 9 w 38"/>
              <a:gd name="T3" fmla="*/ 23 h 34"/>
              <a:gd name="T4" fmla="*/ 5 w 38"/>
              <a:gd name="T5" fmla="*/ 18 h 34"/>
              <a:gd name="T6" fmla="*/ 0 w 38"/>
              <a:gd name="T7" fmla="*/ 16 h 34"/>
              <a:gd name="T8" fmla="*/ 0 w 38"/>
              <a:gd name="T9" fmla="*/ 16 h 34"/>
              <a:gd name="T10" fmla="*/ 18 w 38"/>
              <a:gd name="T11" fmla="*/ 9 h 34"/>
              <a:gd name="T12" fmla="*/ 38 w 38"/>
              <a:gd name="T13" fmla="*/ 0 h 34"/>
              <a:gd name="T14" fmla="*/ 38 w 38"/>
              <a:gd name="T15" fmla="*/ 0 h 34"/>
              <a:gd name="T16" fmla="*/ 25 w 38"/>
              <a:gd name="T17" fmla="*/ 16 h 34"/>
              <a:gd name="T18" fmla="*/ 16 w 38"/>
              <a:gd name="T19" fmla="*/ 34 h 34"/>
              <a:gd name="T20" fmla="*/ 16 w 38"/>
              <a:gd name="T21" fmla="*/ 34 h 34"/>
              <a:gd name="T22" fmla="*/ 11 w 38"/>
              <a:gd name="T23" fmla="*/ 27 h 34"/>
              <a:gd name="T24" fmla="*/ 9 w 38"/>
              <a:gd name="T25" fmla="*/ 23 h 34"/>
              <a:gd name="T26" fmla="*/ 9 w 38"/>
              <a:gd name="T27" fmla="*/ 23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34">
                <a:moveTo>
                  <a:pt x="9" y="23"/>
                </a:moveTo>
                <a:lnTo>
                  <a:pt x="9" y="23"/>
                </a:lnTo>
                <a:lnTo>
                  <a:pt x="5" y="18"/>
                </a:lnTo>
                <a:lnTo>
                  <a:pt x="0" y="16"/>
                </a:lnTo>
                <a:lnTo>
                  <a:pt x="0" y="16"/>
                </a:lnTo>
                <a:lnTo>
                  <a:pt x="18" y="9"/>
                </a:lnTo>
                <a:lnTo>
                  <a:pt x="38" y="0"/>
                </a:lnTo>
                <a:lnTo>
                  <a:pt x="38" y="0"/>
                </a:lnTo>
                <a:lnTo>
                  <a:pt x="25" y="16"/>
                </a:lnTo>
                <a:lnTo>
                  <a:pt x="16" y="34"/>
                </a:lnTo>
                <a:lnTo>
                  <a:pt x="16" y="34"/>
                </a:lnTo>
                <a:lnTo>
                  <a:pt x="11" y="27"/>
                </a:lnTo>
                <a:lnTo>
                  <a:pt x="9" y="23"/>
                </a:lnTo>
                <a:lnTo>
                  <a:pt x="9" y="23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866" name="Freeform 234"/>
          <p:cNvSpPr>
            <a:spLocks/>
          </p:cNvSpPr>
          <p:nvPr/>
        </p:nvSpPr>
        <p:spPr bwMode="auto">
          <a:xfrm>
            <a:off x="3811588" y="2421037"/>
            <a:ext cx="52387" cy="61913"/>
          </a:xfrm>
          <a:custGeom>
            <a:avLst/>
            <a:gdLst>
              <a:gd name="T0" fmla="*/ 22 w 33"/>
              <a:gd name="T1" fmla="*/ 12 h 39"/>
              <a:gd name="T2" fmla="*/ 22 w 33"/>
              <a:gd name="T3" fmla="*/ 12 h 39"/>
              <a:gd name="T4" fmla="*/ 29 w 33"/>
              <a:gd name="T5" fmla="*/ 14 h 39"/>
              <a:gd name="T6" fmla="*/ 33 w 33"/>
              <a:gd name="T7" fmla="*/ 16 h 39"/>
              <a:gd name="T8" fmla="*/ 33 w 33"/>
              <a:gd name="T9" fmla="*/ 16 h 39"/>
              <a:gd name="T10" fmla="*/ 15 w 33"/>
              <a:gd name="T11" fmla="*/ 27 h 39"/>
              <a:gd name="T12" fmla="*/ 0 w 33"/>
              <a:gd name="T13" fmla="*/ 39 h 39"/>
              <a:gd name="T14" fmla="*/ 0 w 33"/>
              <a:gd name="T15" fmla="*/ 39 h 39"/>
              <a:gd name="T16" fmla="*/ 9 w 33"/>
              <a:gd name="T17" fmla="*/ 21 h 39"/>
              <a:gd name="T18" fmla="*/ 15 w 33"/>
              <a:gd name="T19" fmla="*/ 0 h 39"/>
              <a:gd name="T20" fmla="*/ 15 w 33"/>
              <a:gd name="T21" fmla="*/ 0 h 39"/>
              <a:gd name="T22" fmla="*/ 20 w 33"/>
              <a:gd name="T23" fmla="*/ 7 h 39"/>
              <a:gd name="T24" fmla="*/ 22 w 33"/>
              <a:gd name="T25" fmla="*/ 12 h 39"/>
              <a:gd name="T26" fmla="*/ 22 w 33"/>
              <a:gd name="T27" fmla="*/ 12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" h="39">
                <a:moveTo>
                  <a:pt x="22" y="12"/>
                </a:moveTo>
                <a:lnTo>
                  <a:pt x="22" y="12"/>
                </a:lnTo>
                <a:lnTo>
                  <a:pt x="29" y="14"/>
                </a:lnTo>
                <a:lnTo>
                  <a:pt x="33" y="16"/>
                </a:lnTo>
                <a:lnTo>
                  <a:pt x="33" y="16"/>
                </a:lnTo>
                <a:lnTo>
                  <a:pt x="15" y="27"/>
                </a:lnTo>
                <a:lnTo>
                  <a:pt x="0" y="39"/>
                </a:lnTo>
                <a:lnTo>
                  <a:pt x="0" y="39"/>
                </a:lnTo>
                <a:lnTo>
                  <a:pt x="9" y="21"/>
                </a:lnTo>
                <a:lnTo>
                  <a:pt x="15" y="0"/>
                </a:lnTo>
                <a:lnTo>
                  <a:pt x="15" y="0"/>
                </a:lnTo>
                <a:lnTo>
                  <a:pt x="20" y="7"/>
                </a:lnTo>
                <a:lnTo>
                  <a:pt x="22" y="12"/>
                </a:lnTo>
                <a:lnTo>
                  <a:pt x="22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867" name="Line 235"/>
          <p:cNvSpPr>
            <a:spLocks noChangeShapeType="1"/>
          </p:cNvSpPr>
          <p:nvPr/>
        </p:nvSpPr>
        <p:spPr bwMode="auto">
          <a:xfrm flipV="1">
            <a:off x="2816225" y="2349600"/>
            <a:ext cx="90488" cy="93662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868" name="Freeform 236"/>
          <p:cNvSpPr>
            <a:spLocks/>
          </p:cNvSpPr>
          <p:nvPr/>
        </p:nvSpPr>
        <p:spPr bwMode="auto">
          <a:xfrm>
            <a:off x="2781300" y="2425800"/>
            <a:ext cx="57150" cy="57150"/>
          </a:xfrm>
          <a:custGeom>
            <a:avLst/>
            <a:gdLst>
              <a:gd name="T0" fmla="*/ 25 w 36"/>
              <a:gd name="T1" fmla="*/ 9 h 36"/>
              <a:gd name="T2" fmla="*/ 25 w 36"/>
              <a:gd name="T3" fmla="*/ 9 h 36"/>
              <a:gd name="T4" fmla="*/ 31 w 36"/>
              <a:gd name="T5" fmla="*/ 13 h 36"/>
              <a:gd name="T6" fmla="*/ 36 w 36"/>
              <a:gd name="T7" fmla="*/ 15 h 36"/>
              <a:gd name="T8" fmla="*/ 36 w 36"/>
              <a:gd name="T9" fmla="*/ 15 h 36"/>
              <a:gd name="T10" fmla="*/ 18 w 36"/>
              <a:gd name="T11" fmla="*/ 24 h 36"/>
              <a:gd name="T12" fmla="*/ 0 w 36"/>
              <a:gd name="T13" fmla="*/ 36 h 36"/>
              <a:gd name="T14" fmla="*/ 0 w 36"/>
              <a:gd name="T15" fmla="*/ 36 h 36"/>
              <a:gd name="T16" fmla="*/ 11 w 36"/>
              <a:gd name="T17" fmla="*/ 18 h 36"/>
              <a:gd name="T18" fmla="*/ 18 w 36"/>
              <a:gd name="T19" fmla="*/ 0 h 36"/>
              <a:gd name="T20" fmla="*/ 18 w 36"/>
              <a:gd name="T21" fmla="*/ 0 h 36"/>
              <a:gd name="T22" fmla="*/ 22 w 36"/>
              <a:gd name="T23" fmla="*/ 6 h 36"/>
              <a:gd name="T24" fmla="*/ 25 w 36"/>
              <a:gd name="T25" fmla="*/ 9 h 36"/>
              <a:gd name="T26" fmla="*/ 25 w 36"/>
              <a:gd name="T27" fmla="*/ 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" h="36">
                <a:moveTo>
                  <a:pt x="25" y="9"/>
                </a:moveTo>
                <a:lnTo>
                  <a:pt x="25" y="9"/>
                </a:lnTo>
                <a:lnTo>
                  <a:pt x="31" y="13"/>
                </a:lnTo>
                <a:lnTo>
                  <a:pt x="36" y="15"/>
                </a:lnTo>
                <a:lnTo>
                  <a:pt x="36" y="15"/>
                </a:lnTo>
                <a:lnTo>
                  <a:pt x="18" y="24"/>
                </a:lnTo>
                <a:lnTo>
                  <a:pt x="0" y="36"/>
                </a:lnTo>
                <a:lnTo>
                  <a:pt x="0" y="36"/>
                </a:lnTo>
                <a:lnTo>
                  <a:pt x="11" y="18"/>
                </a:lnTo>
                <a:lnTo>
                  <a:pt x="18" y="0"/>
                </a:lnTo>
                <a:lnTo>
                  <a:pt x="18" y="0"/>
                </a:lnTo>
                <a:lnTo>
                  <a:pt x="22" y="6"/>
                </a:lnTo>
                <a:lnTo>
                  <a:pt x="25" y="9"/>
                </a:lnTo>
                <a:lnTo>
                  <a:pt x="25" y="9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869" name="Freeform 237"/>
          <p:cNvSpPr>
            <a:spLocks/>
          </p:cNvSpPr>
          <p:nvPr/>
        </p:nvSpPr>
        <p:spPr bwMode="auto">
          <a:xfrm>
            <a:off x="1252538" y="2187675"/>
            <a:ext cx="63500" cy="50800"/>
          </a:xfrm>
          <a:custGeom>
            <a:avLst/>
            <a:gdLst>
              <a:gd name="T0" fmla="*/ 9 w 40"/>
              <a:gd name="T1" fmla="*/ 12 h 32"/>
              <a:gd name="T2" fmla="*/ 9 w 40"/>
              <a:gd name="T3" fmla="*/ 12 h 32"/>
              <a:gd name="T4" fmla="*/ 11 w 40"/>
              <a:gd name="T5" fmla="*/ 7 h 32"/>
              <a:gd name="T6" fmla="*/ 11 w 40"/>
              <a:gd name="T7" fmla="*/ 0 h 32"/>
              <a:gd name="T8" fmla="*/ 11 w 40"/>
              <a:gd name="T9" fmla="*/ 0 h 32"/>
              <a:gd name="T10" fmla="*/ 25 w 40"/>
              <a:gd name="T11" fmla="*/ 16 h 32"/>
              <a:gd name="T12" fmla="*/ 40 w 40"/>
              <a:gd name="T13" fmla="*/ 32 h 32"/>
              <a:gd name="T14" fmla="*/ 40 w 40"/>
              <a:gd name="T15" fmla="*/ 32 h 32"/>
              <a:gd name="T16" fmla="*/ 20 w 40"/>
              <a:gd name="T17" fmla="*/ 25 h 32"/>
              <a:gd name="T18" fmla="*/ 0 w 40"/>
              <a:gd name="T19" fmla="*/ 21 h 32"/>
              <a:gd name="T20" fmla="*/ 0 w 40"/>
              <a:gd name="T21" fmla="*/ 21 h 32"/>
              <a:gd name="T22" fmla="*/ 6 w 40"/>
              <a:gd name="T23" fmla="*/ 16 h 32"/>
              <a:gd name="T24" fmla="*/ 9 w 40"/>
              <a:gd name="T25" fmla="*/ 12 h 32"/>
              <a:gd name="T26" fmla="*/ 9 w 40"/>
              <a:gd name="T27" fmla="*/ 1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0" h="32">
                <a:moveTo>
                  <a:pt x="9" y="12"/>
                </a:moveTo>
                <a:lnTo>
                  <a:pt x="9" y="12"/>
                </a:lnTo>
                <a:lnTo>
                  <a:pt x="11" y="7"/>
                </a:lnTo>
                <a:lnTo>
                  <a:pt x="11" y="0"/>
                </a:lnTo>
                <a:lnTo>
                  <a:pt x="11" y="0"/>
                </a:lnTo>
                <a:lnTo>
                  <a:pt x="25" y="16"/>
                </a:lnTo>
                <a:lnTo>
                  <a:pt x="40" y="32"/>
                </a:lnTo>
                <a:lnTo>
                  <a:pt x="40" y="32"/>
                </a:lnTo>
                <a:lnTo>
                  <a:pt x="20" y="25"/>
                </a:lnTo>
                <a:lnTo>
                  <a:pt x="0" y="21"/>
                </a:lnTo>
                <a:lnTo>
                  <a:pt x="0" y="21"/>
                </a:lnTo>
                <a:lnTo>
                  <a:pt x="6" y="16"/>
                </a:lnTo>
                <a:lnTo>
                  <a:pt x="9" y="12"/>
                </a:lnTo>
                <a:lnTo>
                  <a:pt x="9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870" name="Freeform 238"/>
          <p:cNvSpPr>
            <a:spLocks/>
          </p:cNvSpPr>
          <p:nvPr/>
        </p:nvSpPr>
        <p:spPr bwMode="auto">
          <a:xfrm>
            <a:off x="2286000" y="1635225"/>
            <a:ext cx="63500" cy="47625"/>
          </a:xfrm>
          <a:custGeom>
            <a:avLst/>
            <a:gdLst>
              <a:gd name="T0" fmla="*/ 9 w 40"/>
              <a:gd name="T1" fmla="*/ 11 h 30"/>
              <a:gd name="T2" fmla="*/ 9 w 40"/>
              <a:gd name="T3" fmla="*/ 11 h 30"/>
              <a:gd name="T4" fmla="*/ 11 w 40"/>
              <a:gd name="T5" fmla="*/ 5 h 30"/>
              <a:gd name="T6" fmla="*/ 13 w 40"/>
              <a:gd name="T7" fmla="*/ 0 h 30"/>
              <a:gd name="T8" fmla="*/ 13 w 40"/>
              <a:gd name="T9" fmla="*/ 0 h 30"/>
              <a:gd name="T10" fmla="*/ 27 w 40"/>
              <a:gd name="T11" fmla="*/ 16 h 30"/>
              <a:gd name="T12" fmla="*/ 40 w 40"/>
              <a:gd name="T13" fmla="*/ 30 h 30"/>
              <a:gd name="T14" fmla="*/ 40 w 40"/>
              <a:gd name="T15" fmla="*/ 30 h 30"/>
              <a:gd name="T16" fmla="*/ 20 w 40"/>
              <a:gd name="T17" fmla="*/ 23 h 30"/>
              <a:gd name="T18" fmla="*/ 0 w 40"/>
              <a:gd name="T19" fmla="*/ 20 h 30"/>
              <a:gd name="T20" fmla="*/ 0 w 40"/>
              <a:gd name="T21" fmla="*/ 20 h 30"/>
              <a:gd name="T22" fmla="*/ 7 w 40"/>
              <a:gd name="T23" fmla="*/ 16 h 30"/>
              <a:gd name="T24" fmla="*/ 9 w 40"/>
              <a:gd name="T25" fmla="*/ 11 h 30"/>
              <a:gd name="T26" fmla="*/ 9 w 40"/>
              <a:gd name="T27" fmla="*/ 1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0" h="30">
                <a:moveTo>
                  <a:pt x="9" y="11"/>
                </a:moveTo>
                <a:lnTo>
                  <a:pt x="9" y="11"/>
                </a:lnTo>
                <a:lnTo>
                  <a:pt x="11" y="5"/>
                </a:lnTo>
                <a:lnTo>
                  <a:pt x="13" y="0"/>
                </a:lnTo>
                <a:lnTo>
                  <a:pt x="13" y="0"/>
                </a:lnTo>
                <a:lnTo>
                  <a:pt x="27" y="16"/>
                </a:lnTo>
                <a:lnTo>
                  <a:pt x="40" y="30"/>
                </a:lnTo>
                <a:lnTo>
                  <a:pt x="40" y="30"/>
                </a:lnTo>
                <a:lnTo>
                  <a:pt x="20" y="23"/>
                </a:lnTo>
                <a:lnTo>
                  <a:pt x="0" y="20"/>
                </a:lnTo>
                <a:lnTo>
                  <a:pt x="0" y="20"/>
                </a:lnTo>
                <a:lnTo>
                  <a:pt x="7" y="16"/>
                </a:lnTo>
                <a:lnTo>
                  <a:pt x="9" y="11"/>
                </a:lnTo>
                <a:lnTo>
                  <a:pt x="9" y="11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871" name="Freeform 239"/>
          <p:cNvSpPr>
            <a:spLocks/>
          </p:cNvSpPr>
          <p:nvPr/>
        </p:nvSpPr>
        <p:spPr bwMode="auto">
          <a:xfrm>
            <a:off x="2733675" y="1517750"/>
            <a:ext cx="65088" cy="49212"/>
          </a:xfrm>
          <a:custGeom>
            <a:avLst/>
            <a:gdLst>
              <a:gd name="T0" fmla="*/ 32 w 41"/>
              <a:gd name="T1" fmla="*/ 20 h 31"/>
              <a:gd name="T2" fmla="*/ 32 w 41"/>
              <a:gd name="T3" fmla="*/ 20 h 31"/>
              <a:gd name="T4" fmla="*/ 30 w 41"/>
              <a:gd name="T5" fmla="*/ 24 h 31"/>
              <a:gd name="T6" fmla="*/ 27 w 41"/>
              <a:gd name="T7" fmla="*/ 31 h 31"/>
              <a:gd name="T8" fmla="*/ 27 w 41"/>
              <a:gd name="T9" fmla="*/ 31 h 31"/>
              <a:gd name="T10" fmla="*/ 16 w 41"/>
              <a:gd name="T11" fmla="*/ 13 h 31"/>
              <a:gd name="T12" fmla="*/ 0 w 41"/>
              <a:gd name="T13" fmla="*/ 0 h 31"/>
              <a:gd name="T14" fmla="*/ 0 w 41"/>
              <a:gd name="T15" fmla="*/ 0 h 31"/>
              <a:gd name="T16" fmla="*/ 21 w 41"/>
              <a:gd name="T17" fmla="*/ 6 h 31"/>
              <a:gd name="T18" fmla="*/ 41 w 41"/>
              <a:gd name="T19" fmla="*/ 11 h 31"/>
              <a:gd name="T20" fmla="*/ 41 w 41"/>
              <a:gd name="T21" fmla="*/ 11 h 31"/>
              <a:gd name="T22" fmla="*/ 34 w 41"/>
              <a:gd name="T23" fmla="*/ 15 h 31"/>
              <a:gd name="T24" fmla="*/ 32 w 41"/>
              <a:gd name="T25" fmla="*/ 20 h 31"/>
              <a:gd name="T26" fmla="*/ 32 w 41"/>
              <a:gd name="T27" fmla="*/ 2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1" h="31">
                <a:moveTo>
                  <a:pt x="32" y="20"/>
                </a:moveTo>
                <a:lnTo>
                  <a:pt x="32" y="20"/>
                </a:lnTo>
                <a:lnTo>
                  <a:pt x="30" y="24"/>
                </a:lnTo>
                <a:lnTo>
                  <a:pt x="27" y="31"/>
                </a:lnTo>
                <a:lnTo>
                  <a:pt x="27" y="31"/>
                </a:lnTo>
                <a:lnTo>
                  <a:pt x="16" y="13"/>
                </a:lnTo>
                <a:lnTo>
                  <a:pt x="0" y="0"/>
                </a:lnTo>
                <a:lnTo>
                  <a:pt x="0" y="0"/>
                </a:lnTo>
                <a:lnTo>
                  <a:pt x="21" y="6"/>
                </a:lnTo>
                <a:lnTo>
                  <a:pt x="41" y="11"/>
                </a:lnTo>
                <a:lnTo>
                  <a:pt x="41" y="11"/>
                </a:lnTo>
                <a:lnTo>
                  <a:pt x="34" y="15"/>
                </a:lnTo>
                <a:lnTo>
                  <a:pt x="32" y="20"/>
                </a:lnTo>
                <a:lnTo>
                  <a:pt x="32" y="20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7872" name="Rectangle 240"/>
          <p:cNvSpPr>
            <a:spLocks noChangeArrowheads="1"/>
          </p:cNvSpPr>
          <p:nvPr/>
        </p:nvSpPr>
        <p:spPr bwMode="auto">
          <a:xfrm>
            <a:off x="1268413" y="2062262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73" name="Rectangle 241"/>
          <p:cNvSpPr>
            <a:spLocks noChangeArrowheads="1"/>
          </p:cNvSpPr>
          <p:nvPr/>
        </p:nvSpPr>
        <p:spPr bwMode="auto">
          <a:xfrm>
            <a:off x="1597025" y="1973362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74" name="Rectangle 242"/>
          <p:cNvSpPr>
            <a:spLocks noChangeArrowheads="1"/>
          </p:cNvSpPr>
          <p:nvPr/>
        </p:nvSpPr>
        <p:spPr bwMode="auto">
          <a:xfrm>
            <a:off x="1801813" y="1938437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75" name="Rectangle 243"/>
          <p:cNvSpPr>
            <a:spLocks noChangeArrowheads="1"/>
          </p:cNvSpPr>
          <p:nvPr/>
        </p:nvSpPr>
        <p:spPr bwMode="auto">
          <a:xfrm>
            <a:off x="2528888" y="2184500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76" name="Rectangle 244"/>
          <p:cNvSpPr>
            <a:spLocks noChangeArrowheads="1"/>
          </p:cNvSpPr>
          <p:nvPr/>
        </p:nvSpPr>
        <p:spPr bwMode="auto">
          <a:xfrm>
            <a:off x="2678113" y="2328962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77" name="Rectangle 245"/>
          <p:cNvSpPr>
            <a:spLocks noChangeArrowheads="1"/>
          </p:cNvSpPr>
          <p:nvPr/>
        </p:nvSpPr>
        <p:spPr bwMode="auto">
          <a:xfrm>
            <a:off x="2835275" y="2449612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78" name="Rectangle 246"/>
          <p:cNvSpPr>
            <a:spLocks noChangeArrowheads="1"/>
          </p:cNvSpPr>
          <p:nvPr/>
        </p:nvSpPr>
        <p:spPr bwMode="auto">
          <a:xfrm>
            <a:off x="2781300" y="2557562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79" name="Rectangle 247"/>
          <p:cNvSpPr>
            <a:spLocks noChangeArrowheads="1"/>
          </p:cNvSpPr>
          <p:nvPr/>
        </p:nvSpPr>
        <p:spPr bwMode="auto">
          <a:xfrm>
            <a:off x="2773363" y="2629000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0" name="Rectangle 248"/>
          <p:cNvSpPr>
            <a:spLocks noChangeArrowheads="1"/>
          </p:cNvSpPr>
          <p:nvPr/>
        </p:nvSpPr>
        <p:spPr bwMode="auto">
          <a:xfrm>
            <a:off x="2660650" y="2740125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1" name="Rectangle 249"/>
          <p:cNvSpPr>
            <a:spLocks noChangeArrowheads="1"/>
          </p:cNvSpPr>
          <p:nvPr/>
        </p:nvSpPr>
        <p:spPr bwMode="auto">
          <a:xfrm>
            <a:off x="2762250" y="2851250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2" name="Rectangle 250"/>
          <p:cNvSpPr>
            <a:spLocks noChangeArrowheads="1"/>
          </p:cNvSpPr>
          <p:nvPr/>
        </p:nvSpPr>
        <p:spPr bwMode="auto">
          <a:xfrm>
            <a:off x="2605088" y="2998887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3" name="Rectangle 251"/>
          <p:cNvSpPr>
            <a:spLocks noChangeArrowheads="1"/>
          </p:cNvSpPr>
          <p:nvPr/>
        </p:nvSpPr>
        <p:spPr bwMode="auto">
          <a:xfrm>
            <a:off x="2432050" y="2973487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4" name="Rectangle 252"/>
          <p:cNvSpPr>
            <a:spLocks noChangeArrowheads="1"/>
          </p:cNvSpPr>
          <p:nvPr/>
        </p:nvSpPr>
        <p:spPr bwMode="auto">
          <a:xfrm>
            <a:off x="2260600" y="2998887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5" name="Rectangle 253"/>
          <p:cNvSpPr>
            <a:spLocks noChangeArrowheads="1"/>
          </p:cNvSpPr>
          <p:nvPr/>
        </p:nvSpPr>
        <p:spPr bwMode="auto">
          <a:xfrm>
            <a:off x="2049463" y="2973487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6" name="Rectangle 254"/>
          <p:cNvSpPr>
            <a:spLocks noChangeArrowheads="1"/>
          </p:cNvSpPr>
          <p:nvPr/>
        </p:nvSpPr>
        <p:spPr bwMode="auto">
          <a:xfrm>
            <a:off x="1819275" y="2956025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7" name="Rectangle 255"/>
          <p:cNvSpPr>
            <a:spLocks noChangeArrowheads="1"/>
          </p:cNvSpPr>
          <p:nvPr/>
        </p:nvSpPr>
        <p:spPr bwMode="auto">
          <a:xfrm>
            <a:off x="1628775" y="2927450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8" name="Rectangle 256"/>
          <p:cNvSpPr>
            <a:spLocks noChangeArrowheads="1"/>
          </p:cNvSpPr>
          <p:nvPr/>
        </p:nvSpPr>
        <p:spPr bwMode="auto">
          <a:xfrm>
            <a:off x="1403350" y="2902050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89" name="Rectangle 257"/>
          <p:cNvSpPr>
            <a:spLocks noChangeArrowheads="1"/>
          </p:cNvSpPr>
          <p:nvPr/>
        </p:nvSpPr>
        <p:spPr bwMode="auto">
          <a:xfrm>
            <a:off x="1173163" y="2830612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90" name="Rectangle 258"/>
          <p:cNvSpPr>
            <a:spLocks noChangeArrowheads="1"/>
          </p:cNvSpPr>
          <p:nvPr/>
        </p:nvSpPr>
        <p:spPr bwMode="auto">
          <a:xfrm>
            <a:off x="1079500" y="2629000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91" name="Rectangle 259"/>
          <p:cNvSpPr>
            <a:spLocks noChangeArrowheads="1"/>
          </p:cNvSpPr>
          <p:nvPr/>
        </p:nvSpPr>
        <p:spPr bwMode="auto">
          <a:xfrm>
            <a:off x="1090613" y="2486125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92" name="Rectangle 260"/>
          <p:cNvSpPr>
            <a:spLocks noChangeArrowheads="1"/>
          </p:cNvSpPr>
          <p:nvPr/>
        </p:nvSpPr>
        <p:spPr bwMode="auto">
          <a:xfrm>
            <a:off x="1127125" y="2316262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93" name="Rectangle 261"/>
          <p:cNvSpPr>
            <a:spLocks noChangeArrowheads="1"/>
          </p:cNvSpPr>
          <p:nvPr/>
        </p:nvSpPr>
        <p:spPr bwMode="auto">
          <a:xfrm>
            <a:off x="1184275" y="2192437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7894" name="Rectangle 262"/>
          <p:cNvSpPr>
            <a:spLocks noChangeArrowheads="1"/>
          </p:cNvSpPr>
          <p:nvPr/>
        </p:nvSpPr>
        <p:spPr bwMode="auto">
          <a:xfrm>
            <a:off x="1316038" y="2198787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895" name="Rectangle 263"/>
          <p:cNvSpPr>
            <a:spLocks noChangeArrowheads="1"/>
          </p:cNvSpPr>
          <p:nvPr/>
        </p:nvSpPr>
        <p:spPr bwMode="auto">
          <a:xfrm>
            <a:off x="1412875" y="2108300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896" name="Rectangle 264"/>
          <p:cNvSpPr>
            <a:spLocks noChangeArrowheads="1"/>
          </p:cNvSpPr>
          <p:nvPr/>
        </p:nvSpPr>
        <p:spPr bwMode="auto">
          <a:xfrm>
            <a:off x="1592263" y="2086075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897" name="Rectangle 265"/>
          <p:cNvSpPr>
            <a:spLocks noChangeArrowheads="1"/>
          </p:cNvSpPr>
          <p:nvPr/>
        </p:nvSpPr>
        <p:spPr bwMode="auto">
          <a:xfrm>
            <a:off x="1819275" y="2054325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898" name="Rectangle 266"/>
          <p:cNvSpPr>
            <a:spLocks noChangeArrowheads="1"/>
          </p:cNvSpPr>
          <p:nvPr/>
        </p:nvSpPr>
        <p:spPr bwMode="auto">
          <a:xfrm>
            <a:off x="2468563" y="2306737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899" name="Rectangle 267"/>
          <p:cNvSpPr>
            <a:spLocks noChangeArrowheads="1"/>
          </p:cNvSpPr>
          <p:nvPr/>
        </p:nvSpPr>
        <p:spPr bwMode="auto">
          <a:xfrm>
            <a:off x="2540000" y="2378175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00" name="Rectangle 268"/>
          <p:cNvSpPr>
            <a:spLocks noChangeArrowheads="1"/>
          </p:cNvSpPr>
          <p:nvPr/>
        </p:nvSpPr>
        <p:spPr bwMode="auto">
          <a:xfrm>
            <a:off x="2679700" y="2455962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01" name="Rectangle 269"/>
          <p:cNvSpPr>
            <a:spLocks noChangeArrowheads="1"/>
          </p:cNvSpPr>
          <p:nvPr/>
        </p:nvSpPr>
        <p:spPr bwMode="auto">
          <a:xfrm>
            <a:off x="2636838" y="2554387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02" name="Rectangle 270"/>
          <p:cNvSpPr>
            <a:spLocks noChangeArrowheads="1"/>
          </p:cNvSpPr>
          <p:nvPr/>
        </p:nvSpPr>
        <p:spPr bwMode="auto">
          <a:xfrm>
            <a:off x="2598738" y="2597250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03" name="Rectangle 271"/>
          <p:cNvSpPr>
            <a:spLocks noChangeArrowheads="1"/>
          </p:cNvSpPr>
          <p:nvPr/>
        </p:nvSpPr>
        <p:spPr bwMode="auto">
          <a:xfrm>
            <a:off x="2487613" y="2732187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04" name="Rectangle 272"/>
          <p:cNvSpPr>
            <a:spLocks noChangeArrowheads="1"/>
          </p:cNvSpPr>
          <p:nvPr/>
        </p:nvSpPr>
        <p:spPr bwMode="auto">
          <a:xfrm>
            <a:off x="2633663" y="2851250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06" name="Rectangle 274"/>
          <p:cNvSpPr>
            <a:spLocks noChangeArrowheads="1"/>
          </p:cNvSpPr>
          <p:nvPr/>
        </p:nvSpPr>
        <p:spPr bwMode="auto">
          <a:xfrm>
            <a:off x="2238375" y="2848075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07" name="Rectangle 275"/>
          <p:cNvSpPr>
            <a:spLocks noChangeArrowheads="1"/>
          </p:cNvSpPr>
          <p:nvPr/>
        </p:nvSpPr>
        <p:spPr bwMode="auto">
          <a:xfrm>
            <a:off x="2417763" y="2840137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08" name="Rectangle 276"/>
          <p:cNvSpPr>
            <a:spLocks noChangeArrowheads="1"/>
          </p:cNvSpPr>
          <p:nvPr/>
        </p:nvSpPr>
        <p:spPr bwMode="auto">
          <a:xfrm>
            <a:off x="2038350" y="2829025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09" name="Rectangle 277"/>
          <p:cNvSpPr>
            <a:spLocks noChangeArrowheads="1"/>
          </p:cNvSpPr>
          <p:nvPr/>
        </p:nvSpPr>
        <p:spPr bwMode="auto">
          <a:xfrm>
            <a:off x="1836738" y="2817912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10" name="Rectangle 278"/>
          <p:cNvSpPr>
            <a:spLocks noChangeArrowheads="1"/>
          </p:cNvSpPr>
          <p:nvPr/>
        </p:nvSpPr>
        <p:spPr bwMode="auto">
          <a:xfrm>
            <a:off x="1635125" y="2806800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11" name="Rectangle 279"/>
          <p:cNvSpPr>
            <a:spLocks noChangeArrowheads="1"/>
          </p:cNvSpPr>
          <p:nvPr/>
        </p:nvSpPr>
        <p:spPr bwMode="auto">
          <a:xfrm>
            <a:off x="1435100" y="2771875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12" name="Rectangle 280"/>
          <p:cNvSpPr>
            <a:spLocks noChangeArrowheads="1"/>
          </p:cNvSpPr>
          <p:nvPr/>
        </p:nvSpPr>
        <p:spPr bwMode="auto">
          <a:xfrm>
            <a:off x="1227138" y="2729012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13" name="Rectangle 281"/>
          <p:cNvSpPr>
            <a:spLocks noChangeArrowheads="1"/>
          </p:cNvSpPr>
          <p:nvPr/>
        </p:nvSpPr>
        <p:spPr bwMode="auto">
          <a:xfrm>
            <a:off x="1201738" y="2625825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14" name="Rectangle 282"/>
          <p:cNvSpPr>
            <a:spLocks noChangeArrowheads="1"/>
          </p:cNvSpPr>
          <p:nvPr/>
        </p:nvSpPr>
        <p:spPr bwMode="auto">
          <a:xfrm>
            <a:off x="1227138" y="2486125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15" name="Rectangle 283"/>
          <p:cNvSpPr>
            <a:spLocks noChangeArrowheads="1"/>
          </p:cNvSpPr>
          <p:nvPr/>
        </p:nvSpPr>
        <p:spPr bwMode="auto">
          <a:xfrm>
            <a:off x="1258888" y="2349600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7916" name="Rectangle 284"/>
          <p:cNvSpPr>
            <a:spLocks noChangeArrowheads="1"/>
          </p:cNvSpPr>
          <p:nvPr/>
        </p:nvSpPr>
        <p:spPr bwMode="auto">
          <a:xfrm>
            <a:off x="2557463" y="2886175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64025" y="3544857"/>
            <a:ext cx="49846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5.21 Equivalent circuit of metal microelectrode</a:t>
            </a:r>
            <a:r>
              <a:rPr lang="en-US" dirty="0">
                <a:ea typeface="MS Mincho" pitchFamily="49" charset="-128"/>
              </a:rPr>
              <a:t> (a) Electrode with tip placed within a cell, showing origin of distributed capacitance. (b) Equivalent circuit for the situation in (a). (c) Simplified equivalent circuit. (From L. A. Geddes, </a:t>
            </a:r>
            <a:r>
              <a:rPr lang="en-US" i="1" dirty="0">
                <a:ea typeface="MS Mincho" pitchFamily="49" charset="-128"/>
              </a:rPr>
              <a:t>Electrodes and the Measurement of Bioelectric Events</a:t>
            </a:r>
            <a:r>
              <a:rPr lang="en-US" dirty="0">
                <a:ea typeface="MS Mincho" pitchFamily="49" charset="-128"/>
              </a:rPr>
              <a:t>, Wiley-</a:t>
            </a:r>
            <a:r>
              <a:rPr lang="en-US" dirty="0" err="1">
                <a:ea typeface="MS Mincho" pitchFamily="49" charset="-128"/>
              </a:rPr>
              <a:t>Interscience</a:t>
            </a:r>
            <a:r>
              <a:rPr lang="en-US" dirty="0">
                <a:ea typeface="MS Mincho" pitchFamily="49" charset="-128"/>
              </a:rPr>
              <a:t>, 1972. Used with permission of John Wiley and Sons, New York.)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4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632" y="81429"/>
            <a:ext cx="4130998" cy="475456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ea typeface="MS Mincho" pitchFamily="49" charset="-128"/>
              </a:rPr>
              <a:t>Eşdeğer devre</a:t>
            </a:r>
            <a:endParaRPr lang="en-US" dirty="0">
              <a:ea typeface="MS Mincho" pitchFamily="49" charset="-128"/>
            </a:endParaRPr>
          </a:p>
        </p:txBody>
      </p:sp>
      <p:sp>
        <p:nvSpPr>
          <p:cNvPr id="198889" name="Line 233"/>
          <p:cNvSpPr>
            <a:spLocks noChangeShapeType="1"/>
          </p:cNvSpPr>
          <p:nvPr/>
        </p:nvSpPr>
        <p:spPr bwMode="auto">
          <a:xfrm>
            <a:off x="8312150" y="6334125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92" name="Line 236"/>
          <p:cNvSpPr>
            <a:spLocks noChangeShapeType="1"/>
          </p:cNvSpPr>
          <p:nvPr/>
        </p:nvSpPr>
        <p:spPr bwMode="auto">
          <a:xfrm>
            <a:off x="8312150" y="7235825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95" name="Line 239"/>
          <p:cNvSpPr>
            <a:spLocks noChangeShapeType="1"/>
          </p:cNvSpPr>
          <p:nvPr/>
        </p:nvSpPr>
        <p:spPr bwMode="auto">
          <a:xfrm>
            <a:off x="6180138" y="37798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98" name="Line 242"/>
          <p:cNvSpPr>
            <a:spLocks noChangeShapeType="1"/>
          </p:cNvSpPr>
          <p:nvPr/>
        </p:nvSpPr>
        <p:spPr bwMode="auto">
          <a:xfrm>
            <a:off x="8097838" y="37798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02" name="Freeform 46"/>
          <p:cNvSpPr>
            <a:spLocks noChangeAspect="1"/>
          </p:cNvSpPr>
          <p:nvPr/>
        </p:nvSpPr>
        <p:spPr bwMode="auto">
          <a:xfrm>
            <a:off x="8428038" y="2116138"/>
            <a:ext cx="352425" cy="319087"/>
          </a:xfrm>
          <a:custGeom>
            <a:avLst/>
            <a:gdLst>
              <a:gd name="T0" fmla="*/ 0 w 196"/>
              <a:gd name="T1" fmla="*/ 178 h 178"/>
              <a:gd name="T2" fmla="*/ 171 w 196"/>
              <a:gd name="T3" fmla="*/ 178 h 178"/>
              <a:gd name="T4" fmla="*/ 171 w 196"/>
              <a:gd name="T5" fmla="*/ 161 h 178"/>
              <a:gd name="T6" fmla="*/ 196 w 196"/>
              <a:gd name="T7" fmla="*/ 147 h 178"/>
              <a:gd name="T8" fmla="*/ 147 w 196"/>
              <a:gd name="T9" fmla="*/ 123 h 178"/>
              <a:gd name="T10" fmla="*/ 196 w 196"/>
              <a:gd name="T11" fmla="*/ 99 h 178"/>
              <a:gd name="T12" fmla="*/ 147 w 196"/>
              <a:gd name="T13" fmla="*/ 74 h 178"/>
              <a:gd name="T14" fmla="*/ 196 w 196"/>
              <a:gd name="T15" fmla="*/ 50 h 178"/>
              <a:gd name="T16" fmla="*/ 147 w 196"/>
              <a:gd name="T17" fmla="*/ 26 h 178"/>
              <a:gd name="T18" fmla="*/ 171 w 196"/>
              <a:gd name="T19" fmla="*/ 14 h 178"/>
              <a:gd name="T20" fmla="*/ 171 w 196"/>
              <a:gd name="T21" fmla="*/ 0 h 178"/>
              <a:gd name="T22" fmla="*/ 0 w 196"/>
              <a:gd name="T23" fmla="*/ 0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6" h="178">
                <a:moveTo>
                  <a:pt x="0" y="178"/>
                </a:moveTo>
                <a:lnTo>
                  <a:pt x="171" y="178"/>
                </a:lnTo>
                <a:lnTo>
                  <a:pt x="171" y="161"/>
                </a:lnTo>
                <a:lnTo>
                  <a:pt x="196" y="147"/>
                </a:lnTo>
                <a:lnTo>
                  <a:pt x="147" y="123"/>
                </a:lnTo>
                <a:lnTo>
                  <a:pt x="196" y="99"/>
                </a:lnTo>
                <a:lnTo>
                  <a:pt x="147" y="74"/>
                </a:lnTo>
                <a:lnTo>
                  <a:pt x="196" y="50"/>
                </a:lnTo>
                <a:lnTo>
                  <a:pt x="147" y="26"/>
                </a:lnTo>
                <a:lnTo>
                  <a:pt x="171" y="14"/>
                </a:lnTo>
                <a:lnTo>
                  <a:pt x="171" y="0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03" name="Freeform 47"/>
          <p:cNvSpPr>
            <a:spLocks noChangeAspect="1"/>
          </p:cNvSpPr>
          <p:nvPr/>
        </p:nvSpPr>
        <p:spPr bwMode="auto">
          <a:xfrm>
            <a:off x="8332788" y="2284413"/>
            <a:ext cx="185737" cy="25400"/>
          </a:xfrm>
          <a:custGeom>
            <a:avLst/>
            <a:gdLst>
              <a:gd name="T0" fmla="*/ 104 w 104"/>
              <a:gd name="T1" fmla="*/ 14 h 14"/>
              <a:gd name="T2" fmla="*/ 104 w 104"/>
              <a:gd name="T3" fmla="*/ 14 h 14"/>
              <a:gd name="T4" fmla="*/ 94 w 104"/>
              <a:gd name="T5" fmla="*/ 9 h 14"/>
              <a:gd name="T6" fmla="*/ 82 w 104"/>
              <a:gd name="T7" fmla="*/ 5 h 14"/>
              <a:gd name="T8" fmla="*/ 67 w 104"/>
              <a:gd name="T9" fmla="*/ 2 h 14"/>
              <a:gd name="T10" fmla="*/ 53 w 104"/>
              <a:gd name="T11" fmla="*/ 0 h 14"/>
              <a:gd name="T12" fmla="*/ 53 w 104"/>
              <a:gd name="T13" fmla="*/ 0 h 14"/>
              <a:gd name="T14" fmla="*/ 38 w 104"/>
              <a:gd name="T15" fmla="*/ 2 h 14"/>
              <a:gd name="T16" fmla="*/ 24 w 104"/>
              <a:gd name="T17" fmla="*/ 5 h 14"/>
              <a:gd name="T18" fmla="*/ 12 w 104"/>
              <a:gd name="T19" fmla="*/ 9 h 14"/>
              <a:gd name="T20" fmla="*/ 0 w 104"/>
              <a:gd name="T2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4" h="14">
                <a:moveTo>
                  <a:pt x="104" y="14"/>
                </a:moveTo>
                <a:lnTo>
                  <a:pt x="104" y="14"/>
                </a:lnTo>
                <a:lnTo>
                  <a:pt x="94" y="9"/>
                </a:lnTo>
                <a:lnTo>
                  <a:pt x="82" y="5"/>
                </a:lnTo>
                <a:lnTo>
                  <a:pt x="67" y="2"/>
                </a:lnTo>
                <a:lnTo>
                  <a:pt x="53" y="0"/>
                </a:lnTo>
                <a:lnTo>
                  <a:pt x="53" y="0"/>
                </a:lnTo>
                <a:lnTo>
                  <a:pt x="38" y="2"/>
                </a:lnTo>
                <a:lnTo>
                  <a:pt x="24" y="5"/>
                </a:lnTo>
                <a:lnTo>
                  <a:pt x="12" y="9"/>
                </a:lnTo>
                <a:lnTo>
                  <a:pt x="0" y="14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04" name="Line 48"/>
          <p:cNvSpPr>
            <a:spLocks noChangeAspect="1" noChangeShapeType="1"/>
          </p:cNvSpPr>
          <p:nvPr/>
        </p:nvSpPr>
        <p:spPr bwMode="auto">
          <a:xfrm flipH="1">
            <a:off x="8340725" y="2236788"/>
            <a:ext cx="190500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07" name="Freeform 51"/>
          <p:cNvSpPr>
            <a:spLocks noChangeAspect="1"/>
          </p:cNvSpPr>
          <p:nvPr/>
        </p:nvSpPr>
        <p:spPr bwMode="auto">
          <a:xfrm>
            <a:off x="5897563" y="1001713"/>
            <a:ext cx="355600" cy="322262"/>
          </a:xfrm>
          <a:custGeom>
            <a:avLst/>
            <a:gdLst>
              <a:gd name="T0" fmla="*/ 198 w 198"/>
              <a:gd name="T1" fmla="*/ 179 h 179"/>
              <a:gd name="T2" fmla="*/ 26 w 198"/>
              <a:gd name="T3" fmla="*/ 179 h 179"/>
              <a:gd name="T4" fmla="*/ 26 w 198"/>
              <a:gd name="T5" fmla="*/ 162 h 179"/>
              <a:gd name="T6" fmla="*/ 0 w 198"/>
              <a:gd name="T7" fmla="*/ 147 h 179"/>
              <a:gd name="T8" fmla="*/ 48 w 198"/>
              <a:gd name="T9" fmla="*/ 123 h 179"/>
              <a:gd name="T10" fmla="*/ 0 w 198"/>
              <a:gd name="T11" fmla="*/ 99 h 179"/>
              <a:gd name="T12" fmla="*/ 48 w 198"/>
              <a:gd name="T13" fmla="*/ 75 h 179"/>
              <a:gd name="T14" fmla="*/ 0 w 198"/>
              <a:gd name="T15" fmla="*/ 51 h 179"/>
              <a:gd name="T16" fmla="*/ 48 w 198"/>
              <a:gd name="T17" fmla="*/ 27 h 179"/>
              <a:gd name="T18" fmla="*/ 26 w 198"/>
              <a:gd name="T19" fmla="*/ 15 h 179"/>
              <a:gd name="T20" fmla="*/ 26 w 198"/>
              <a:gd name="T21" fmla="*/ 0 h 179"/>
              <a:gd name="T22" fmla="*/ 198 w 198"/>
              <a:gd name="T23" fmla="*/ 0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8" h="179">
                <a:moveTo>
                  <a:pt x="198" y="179"/>
                </a:moveTo>
                <a:lnTo>
                  <a:pt x="26" y="179"/>
                </a:lnTo>
                <a:lnTo>
                  <a:pt x="26" y="162"/>
                </a:lnTo>
                <a:lnTo>
                  <a:pt x="0" y="147"/>
                </a:lnTo>
                <a:lnTo>
                  <a:pt x="48" y="123"/>
                </a:lnTo>
                <a:lnTo>
                  <a:pt x="0" y="99"/>
                </a:lnTo>
                <a:lnTo>
                  <a:pt x="48" y="75"/>
                </a:lnTo>
                <a:lnTo>
                  <a:pt x="0" y="51"/>
                </a:lnTo>
                <a:lnTo>
                  <a:pt x="48" y="27"/>
                </a:lnTo>
                <a:lnTo>
                  <a:pt x="26" y="15"/>
                </a:lnTo>
                <a:lnTo>
                  <a:pt x="26" y="0"/>
                </a:lnTo>
                <a:lnTo>
                  <a:pt x="198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08" name="Freeform 52"/>
          <p:cNvSpPr>
            <a:spLocks noChangeAspect="1"/>
          </p:cNvSpPr>
          <p:nvPr/>
        </p:nvSpPr>
        <p:spPr bwMode="auto">
          <a:xfrm>
            <a:off x="6161088" y="1171575"/>
            <a:ext cx="187325" cy="26988"/>
          </a:xfrm>
          <a:custGeom>
            <a:avLst/>
            <a:gdLst>
              <a:gd name="T0" fmla="*/ 104 w 104"/>
              <a:gd name="T1" fmla="*/ 15 h 15"/>
              <a:gd name="T2" fmla="*/ 104 w 104"/>
              <a:gd name="T3" fmla="*/ 15 h 15"/>
              <a:gd name="T4" fmla="*/ 92 w 104"/>
              <a:gd name="T5" fmla="*/ 10 h 15"/>
              <a:gd name="T6" fmla="*/ 80 w 104"/>
              <a:gd name="T7" fmla="*/ 5 h 15"/>
              <a:gd name="T8" fmla="*/ 65 w 104"/>
              <a:gd name="T9" fmla="*/ 3 h 15"/>
              <a:gd name="T10" fmla="*/ 51 w 104"/>
              <a:gd name="T11" fmla="*/ 0 h 15"/>
              <a:gd name="T12" fmla="*/ 51 w 104"/>
              <a:gd name="T13" fmla="*/ 0 h 15"/>
              <a:gd name="T14" fmla="*/ 36 w 104"/>
              <a:gd name="T15" fmla="*/ 3 h 15"/>
              <a:gd name="T16" fmla="*/ 22 w 104"/>
              <a:gd name="T17" fmla="*/ 5 h 15"/>
              <a:gd name="T18" fmla="*/ 10 w 104"/>
              <a:gd name="T19" fmla="*/ 10 h 15"/>
              <a:gd name="T20" fmla="*/ 0 w 104"/>
              <a:gd name="T2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4" h="15">
                <a:moveTo>
                  <a:pt x="104" y="15"/>
                </a:moveTo>
                <a:lnTo>
                  <a:pt x="104" y="15"/>
                </a:lnTo>
                <a:lnTo>
                  <a:pt x="92" y="10"/>
                </a:lnTo>
                <a:lnTo>
                  <a:pt x="80" y="5"/>
                </a:lnTo>
                <a:lnTo>
                  <a:pt x="65" y="3"/>
                </a:lnTo>
                <a:lnTo>
                  <a:pt x="51" y="0"/>
                </a:lnTo>
                <a:lnTo>
                  <a:pt x="51" y="0"/>
                </a:lnTo>
                <a:lnTo>
                  <a:pt x="36" y="3"/>
                </a:lnTo>
                <a:lnTo>
                  <a:pt x="22" y="5"/>
                </a:lnTo>
                <a:lnTo>
                  <a:pt x="10" y="10"/>
                </a:lnTo>
                <a:lnTo>
                  <a:pt x="0" y="15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09" name="Line 53"/>
          <p:cNvSpPr>
            <a:spLocks noChangeAspect="1" noChangeShapeType="1"/>
          </p:cNvSpPr>
          <p:nvPr/>
        </p:nvSpPr>
        <p:spPr bwMode="auto">
          <a:xfrm flipH="1">
            <a:off x="6161088" y="1123950"/>
            <a:ext cx="187325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10" name="Line 54"/>
          <p:cNvSpPr>
            <a:spLocks noChangeAspect="1" noChangeShapeType="1"/>
          </p:cNvSpPr>
          <p:nvPr/>
        </p:nvSpPr>
        <p:spPr bwMode="auto">
          <a:xfrm>
            <a:off x="8323263" y="2674938"/>
            <a:ext cx="204787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11" name="Line 55"/>
          <p:cNvSpPr>
            <a:spLocks noChangeAspect="1" noChangeShapeType="1"/>
          </p:cNvSpPr>
          <p:nvPr/>
        </p:nvSpPr>
        <p:spPr bwMode="auto">
          <a:xfrm>
            <a:off x="8366125" y="2740025"/>
            <a:ext cx="11747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14" name="Line 58"/>
          <p:cNvSpPr>
            <a:spLocks noChangeAspect="1" noChangeShapeType="1"/>
          </p:cNvSpPr>
          <p:nvPr/>
        </p:nvSpPr>
        <p:spPr bwMode="auto">
          <a:xfrm>
            <a:off x="6148388" y="1544638"/>
            <a:ext cx="209550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15" name="Line 59"/>
          <p:cNvSpPr>
            <a:spLocks noChangeAspect="1" noChangeShapeType="1"/>
          </p:cNvSpPr>
          <p:nvPr/>
        </p:nvSpPr>
        <p:spPr bwMode="auto">
          <a:xfrm>
            <a:off x="6192838" y="1609725"/>
            <a:ext cx="122237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16" name="Line 60"/>
          <p:cNvSpPr>
            <a:spLocks noChangeAspect="1" noChangeShapeType="1"/>
          </p:cNvSpPr>
          <p:nvPr/>
        </p:nvSpPr>
        <p:spPr bwMode="auto">
          <a:xfrm>
            <a:off x="6148388" y="2622550"/>
            <a:ext cx="209550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17" name="Line 61"/>
          <p:cNvSpPr>
            <a:spLocks noChangeAspect="1" noChangeShapeType="1"/>
          </p:cNvSpPr>
          <p:nvPr/>
        </p:nvSpPr>
        <p:spPr bwMode="auto">
          <a:xfrm>
            <a:off x="6192838" y="2687638"/>
            <a:ext cx="1222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18" name="Line 62"/>
          <p:cNvSpPr>
            <a:spLocks noChangeAspect="1" noChangeShapeType="1"/>
          </p:cNvSpPr>
          <p:nvPr/>
        </p:nvSpPr>
        <p:spPr bwMode="auto">
          <a:xfrm>
            <a:off x="6148388" y="2865438"/>
            <a:ext cx="209550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19" name="Line 63"/>
          <p:cNvSpPr>
            <a:spLocks noChangeAspect="1" noChangeShapeType="1"/>
          </p:cNvSpPr>
          <p:nvPr/>
        </p:nvSpPr>
        <p:spPr bwMode="auto">
          <a:xfrm>
            <a:off x="6192838" y="2806700"/>
            <a:ext cx="122237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20" name="Freeform 64"/>
          <p:cNvSpPr>
            <a:spLocks noChangeAspect="1"/>
          </p:cNvSpPr>
          <p:nvPr/>
        </p:nvSpPr>
        <p:spPr bwMode="auto">
          <a:xfrm>
            <a:off x="6584950" y="2862263"/>
            <a:ext cx="371475" cy="374650"/>
          </a:xfrm>
          <a:custGeom>
            <a:avLst/>
            <a:gdLst>
              <a:gd name="T0" fmla="*/ 103 w 207"/>
              <a:gd name="T1" fmla="*/ 208 h 208"/>
              <a:gd name="T2" fmla="*/ 103 w 207"/>
              <a:gd name="T3" fmla="*/ 208 h 208"/>
              <a:gd name="T4" fmla="*/ 125 w 207"/>
              <a:gd name="T5" fmla="*/ 208 h 208"/>
              <a:gd name="T6" fmla="*/ 145 w 207"/>
              <a:gd name="T7" fmla="*/ 201 h 208"/>
              <a:gd name="T8" fmla="*/ 161 w 207"/>
              <a:gd name="T9" fmla="*/ 191 h 208"/>
              <a:gd name="T10" fmla="*/ 176 w 207"/>
              <a:gd name="T11" fmla="*/ 179 h 208"/>
              <a:gd name="T12" fmla="*/ 190 w 207"/>
              <a:gd name="T13" fmla="*/ 162 h 208"/>
              <a:gd name="T14" fmla="*/ 200 w 207"/>
              <a:gd name="T15" fmla="*/ 145 h 208"/>
              <a:gd name="T16" fmla="*/ 205 w 207"/>
              <a:gd name="T17" fmla="*/ 126 h 208"/>
              <a:gd name="T18" fmla="*/ 207 w 207"/>
              <a:gd name="T19" fmla="*/ 104 h 208"/>
              <a:gd name="T20" fmla="*/ 207 w 207"/>
              <a:gd name="T21" fmla="*/ 104 h 208"/>
              <a:gd name="T22" fmla="*/ 205 w 207"/>
              <a:gd name="T23" fmla="*/ 85 h 208"/>
              <a:gd name="T24" fmla="*/ 200 w 207"/>
              <a:gd name="T25" fmla="*/ 65 h 208"/>
              <a:gd name="T26" fmla="*/ 190 w 207"/>
              <a:gd name="T27" fmla="*/ 46 h 208"/>
              <a:gd name="T28" fmla="*/ 176 w 207"/>
              <a:gd name="T29" fmla="*/ 31 h 208"/>
              <a:gd name="T30" fmla="*/ 161 w 207"/>
              <a:gd name="T31" fmla="*/ 19 h 208"/>
              <a:gd name="T32" fmla="*/ 145 w 207"/>
              <a:gd name="T33" fmla="*/ 10 h 208"/>
              <a:gd name="T34" fmla="*/ 125 w 207"/>
              <a:gd name="T35" fmla="*/ 2 h 208"/>
              <a:gd name="T36" fmla="*/ 103 w 207"/>
              <a:gd name="T37" fmla="*/ 0 h 208"/>
              <a:gd name="T38" fmla="*/ 103 w 207"/>
              <a:gd name="T39" fmla="*/ 0 h 208"/>
              <a:gd name="T40" fmla="*/ 82 w 207"/>
              <a:gd name="T41" fmla="*/ 2 h 208"/>
              <a:gd name="T42" fmla="*/ 62 w 207"/>
              <a:gd name="T43" fmla="*/ 10 h 208"/>
              <a:gd name="T44" fmla="*/ 45 w 207"/>
              <a:gd name="T45" fmla="*/ 19 h 208"/>
              <a:gd name="T46" fmla="*/ 31 w 207"/>
              <a:gd name="T47" fmla="*/ 31 h 208"/>
              <a:gd name="T48" fmla="*/ 16 w 207"/>
              <a:gd name="T49" fmla="*/ 46 h 208"/>
              <a:gd name="T50" fmla="*/ 7 w 207"/>
              <a:gd name="T51" fmla="*/ 65 h 208"/>
              <a:gd name="T52" fmla="*/ 2 w 207"/>
              <a:gd name="T53" fmla="*/ 85 h 208"/>
              <a:gd name="T54" fmla="*/ 0 w 207"/>
              <a:gd name="T55" fmla="*/ 104 h 208"/>
              <a:gd name="T56" fmla="*/ 0 w 207"/>
              <a:gd name="T57" fmla="*/ 104 h 208"/>
              <a:gd name="T58" fmla="*/ 2 w 207"/>
              <a:gd name="T59" fmla="*/ 126 h 208"/>
              <a:gd name="T60" fmla="*/ 7 w 207"/>
              <a:gd name="T61" fmla="*/ 145 h 208"/>
              <a:gd name="T62" fmla="*/ 16 w 207"/>
              <a:gd name="T63" fmla="*/ 162 h 208"/>
              <a:gd name="T64" fmla="*/ 31 w 207"/>
              <a:gd name="T65" fmla="*/ 179 h 208"/>
              <a:gd name="T66" fmla="*/ 45 w 207"/>
              <a:gd name="T67" fmla="*/ 191 h 208"/>
              <a:gd name="T68" fmla="*/ 62 w 207"/>
              <a:gd name="T69" fmla="*/ 201 h 208"/>
              <a:gd name="T70" fmla="*/ 82 w 207"/>
              <a:gd name="T71" fmla="*/ 208 h 208"/>
              <a:gd name="T72" fmla="*/ 103 w 207"/>
              <a:gd name="T73" fmla="*/ 208 h 208"/>
              <a:gd name="T74" fmla="*/ 103 w 207"/>
              <a:gd name="T75" fmla="*/ 208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7" h="208">
                <a:moveTo>
                  <a:pt x="103" y="208"/>
                </a:moveTo>
                <a:lnTo>
                  <a:pt x="103" y="208"/>
                </a:lnTo>
                <a:lnTo>
                  <a:pt x="125" y="208"/>
                </a:lnTo>
                <a:lnTo>
                  <a:pt x="145" y="201"/>
                </a:lnTo>
                <a:lnTo>
                  <a:pt x="161" y="191"/>
                </a:lnTo>
                <a:lnTo>
                  <a:pt x="176" y="179"/>
                </a:lnTo>
                <a:lnTo>
                  <a:pt x="190" y="162"/>
                </a:lnTo>
                <a:lnTo>
                  <a:pt x="200" y="145"/>
                </a:lnTo>
                <a:lnTo>
                  <a:pt x="205" y="126"/>
                </a:lnTo>
                <a:lnTo>
                  <a:pt x="207" y="104"/>
                </a:lnTo>
                <a:lnTo>
                  <a:pt x="207" y="104"/>
                </a:lnTo>
                <a:lnTo>
                  <a:pt x="205" y="85"/>
                </a:lnTo>
                <a:lnTo>
                  <a:pt x="200" y="65"/>
                </a:lnTo>
                <a:lnTo>
                  <a:pt x="190" y="46"/>
                </a:lnTo>
                <a:lnTo>
                  <a:pt x="176" y="31"/>
                </a:lnTo>
                <a:lnTo>
                  <a:pt x="161" y="19"/>
                </a:lnTo>
                <a:lnTo>
                  <a:pt x="145" y="10"/>
                </a:lnTo>
                <a:lnTo>
                  <a:pt x="125" y="2"/>
                </a:lnTo>
                <a:lnTo>
                  <a:pt x="103" y="0"/>
                </a:lnTo>
                <a:lnTo>
                  <a:pt x="103" y="0"/>
                </a:lnTo>
                <a:lnTo>
                  <a:pt x="82" y="2"/>
                </a:lnTo>
                <a:lnTo>
                  <a:pt x="62" y="10"/>
                </a:lnTo>
                <a:lnTo>
                  <a:pt x="45" y="19"/>
                </a:lnTo>
                <a:lnTo>
                  <a:pt x="31" y="31"/>
                </a:lnTo>
                <a:lnTo>
                  <a:pt x="16" y="46"/>
                </a:lnTo>
                <a:lnTo>
                  <a:pt x="7" y="65"/>
                </a:lnTo>
                <a:lnTo>
                  <a:pt x="2" y="85"/>
                </a:lnTo>
                <a:lnTo>
                  <a:pt x="0" y="104"/>
                </a:lnTo>
                <a:lnTo>
                  <a:pt x="0" y="104"/>
                </a:lnTo>
                <a:lnTo>
                  <a:pt x="2" y="126"/>
                </a:lnTo>
                <a:lnTo>
                  <a:pt x="7" y="145"/>
                </a:lnTo>
                <a:lnTo>
                  <a:pt x="16" y="162"/>
                </a:lnTo>
                <a:lnTo>
                  <a:pt x="31" y="179"/>
                </a:lnTo>
                <a:lnTo>
                  <a:pt x="45" y="191"/>
                </a:lnTo>
                <a:lnTo>
                  <a:pt x="62" y="201"/>
                </a:lnTo>
                <a:lnTo>
                  <a:pt x="82" y="208"/>
                </a:lnTo>
                <a:lnTo>
                  <a:pt x="103" y="208"/>
                </a:lnTo>
                <a:lnTo>
                  <a:pt x="103" y="208"/>
                </a:lnTo>
                <a:close/>
              </a:path>
            </a:pathLst>
          </a:custGeom>
          <a:solidFill>
            <a:srgbClr val="FFFFFF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21" name="Line 65"/>
          <p:cNvSpPr>
            <a:spLocks noChangeAspect="1" noChangeShapeType="1"/>
          </p:cNvSpPr>
          <p:nvPr/>
        </p:nvSpPr>
        <p:spPr bwMode="auto">
          <a:xfrm>
            <a:off x="6588125" y="3009900"/>
            <a:ext cx="52388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22" name="Line 66"/>
          <p:cNvSpPr>
            <a:spLocks noChangeAspect="1" noChangeShapeType="1"/>
          </p:cNvSpPr>
          <p:nvPr/>
        </p:nvSpPr>
        <p:spPr bwMode="auto">
          <a:xfrm>
            <a:off x="6657975" y="3009900"/>
            <a:ext cx="52388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23" name="Line 67"/>
          <p:cNvSpPr>
            <a:spLocks noChangeAspect="1" noChangeShapeType="1"/>
          </p:cNvSpPr>
          <p:nvPr/>
        </p:nvSpPr>
        <p:spPr bwMode="auto">
          <a:xfrm>
            <a:off x="6726238" y="3009900"/>
            <a:ext cx="52387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24" name="Line 68"/>
          <p:cNvSpPr>
            <a:spLocks noChangeAspect="1" noChangeShapeType="1"/>
          </p:cNvSpPr>
          <p:nvPr/>
        </p:nvSpPr>
        <p:spPr bwMode="auto">
          <a:xfrm>
            <a:off x="6797675" y="3009900"/>
            <a:ext cx="50800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25" name="Line 69"/>
          <p:cNvSpPr>
            <a:spLocks noChangeAspect="1" noChangeShapeType="1"/>
          </p:cNvSpPr>
          <p:nvPr/>
        </p:nvSpPr>
        <p:spPr bwMode="auto">
          <a:xfrm>
            <a:off x="6867525" y="3009900"/>
            <a:ext cx="52388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26" name="Line 70"/>
          <p:cNvSpPr>
            <a:spLocks noChangeAspect="1" noChangeShapeType="1"/>
          </p:cNvSpPr>
          <p:nvPr/>
        </p:nvSpPr>
        <p:spPr bwMode="auto">
          <a:xfrm>
            <a:off x="6935788" y="3009900"/>
            <a:ext cx="14287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27" name="Freeform 71"/>
          <p:cNvSpPr>
            <a:spLocks noChangeAspect="1"/>
          </p:cNvSpPr>
          <p:nvPr/>
        </p:nvSpPr>
        <p:spPr bwMode="auto">
          <a:xfrm>
            <a:off x="6657975" y="2922588"/>
            <a:ext cx="252413" cy="222250"/>
          </a:xfrm>
          <a:custGeom>
            <a:avLst/>
            <a:gdLst>
              <a:gd name="T0" fmla="*/ 0 w 140"/>
              <a:gd name="T1" fmla="*/ 106 h 123"/>
              <a:gd name="T2" fmla="*/ 17 w 140"/>
              <a:gd name="T3" fmla="*/ 101 h 123"/>
              <a:gd name="T4" fmla="*/ 17 w 140"/>
              <a:gd name="T5" fmla="*/ 0 h 123"/>
              <a:gd name="T6" fmla="*/ 24 w 140"/>
              <a:gd name="T7" fmla="*/ 14 h 123"/>
              <a:gd name="T8" fmla="*/ 67 w 140"/>
              <a:gd name="T9" fmla="*/ 24 h 123"/>
              <a:gd name="T10" fmla="*/ 67 w 140"/>
              <a:gd name="T11" fmla="*/ 24 h 123"/>
              <a:gd name="T12" fmla="*/ 72 w 140"/>
              <a:gd name="T13" fmla="*/ 29 h 123"/>
              <a:gd name="T14" fmla="*/ 77 w 140"/>
              <a:gd name="T15" fmla="*/ 34 h 123"/>
              <a:gd name="T16" fmla="*/ 84 w 140"/>
              <a:gd name="T17" fmla="*/ 51 h 123"/>
              <a:gd name="T18" fmla="*/ 113 w 140"/>
              <a:gd name="T19" fmla="*/ 123 h 123"/>
              <a:gd name="T20" fmla="*/ 113 w 140"/>
              <a:gd name="T21" fmla="*/ 123 h 123"/>
              <a:gd name="T22" fmla="*/ 113 w 140"/>
              <a:gd name="T23" fmla="*/ 121 h 123"/>
              <a:gd name="T24" fmla="*/ 118 w 140"/>
              <a:gd name="T25" fmla="*/ 118 h 123"/>
              <a:gd name="T26" fmla="*/ 125 w 140"/>
              <a:gd name="T27" fmla="*/ 113 h 123"/>
              <a:gd name="T28" fmla="*/ 140 w 140"/>
              <a:gd name="T29" fmla="*/ 11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0" h="123">
                <a:moveTo>
                  <a:pt x="0" y="106"/>
                </a:moveTo>
                <a:lnTo>
                  <a:pt x="17" y="101"/>
                </a:lnTo>
                <a:lnTo>
                  <a:pt x="17" y="0"/>
                </a:lnTo>
                <a:lnTo>
                  <a:pt x="24" y="14"/>
                </a:lnTo>
                <a:lnTo>
                  <a:pt x="67" y="24"/>
                </a:lnTo>
                <a:lnTo>
                  <a:pt x="67" y="24"/>
                </a:lnTo>
                <a:lnTo>
                  <a:pt x="72" y="29"/>
                </a:lnTo>
                <a:lnTo>
                  <a:pt x="77" y="34"/>
                </a:lnTo>
                <a:lnTo>
                  <a:pt x="84" y="51"/>
                </a:lnTo>
                <a:lnTo>
                  <a:pt x="113" y="123"/>
                </a:lnTo>
                <a:lnTo>
                  <a:pt x="113" y="123"/>
                </a:lnTo>
                <a:lnTo>
                  <a:pt x="113" y="121"/>
                </a:lnTo>
                <a:lnTo>
                  <a:pt x="118" y="118"/>
                </a:lnTo>
                <a:lnTo>
                  <a:pt x="125" y="113"/>
                </a:lnTo>
                <a:lnTo>
                  <a:pt x="140" y="113"/>
                </a:lnTo>
              </a:path>
            </a:pathLst>
          </a:custGeom>
          <a:noFill/>
          <a:ln w="158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28" name="Rectangle 72"/>
          <p:cNvSpPr>
            <a:spLocks noChangeAspect="1" noChangeArrowheads="1"/>
          </p:cNvSpPr>
          <p:nvPr/>
        </p:nvSpPr>
        <p:spPr bwMode="auto">
          <a:xfrm>
            <a:off x="6388100" y="1492250"/>
            <a:ext cx="2174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E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ma</a:t>
            </a:r>
          </a:p>
        </p:txBody>
      </p:sp>
      <p:sp>
        <p:nvSpPr>
          <p:cNvPr id="198730" name="Rectangle 74"/>
          <p:cNvSpPr>
            <a:spLocks noChangeAspect="1" noChangeArrowheads="1"/>
          </p:cNvSpPr>
          <p:nvPr/>
        </p:nvSpPr>
        <p:spPr bwMode="auto">
          <a:xfrm>
            <a:off x="5630863" y="1044575"/>
            <a:ext cx="21748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ma</a:t>
            </a:r>
          </a:p>
        </p:txBody>
      </p:sp>
      <p:sp>
        <p:nvSpPr>
          <p:cNvPr id="198732" name="Rectangle 76"/>
          <p:cNvSpPr>
            <a:spLocks noChangeAspect="1" noChangeArrowheads="1"/>
          </p:cNvSpPr>
          <p:nvPr/>
        </p:nvSpPr>
        <p:spPr bwMode="auto">
          <a:xfrm>
            <a:off x="6057900" y="2062163"/>
            <a:ext cx="1222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t</a:t>
            </a:r>
          </a:p>
        </p:txBody>
      </p:sp>
      <p:sp>
        <p:nvSpPr>
          <p:cNvPr id="198734" name="Rectangle 78"/>
          <p:cNvSpPr>
            <a:spLocks noChangeAspect="1" noChangeArrowheads="1"/>
          </p:cNvSpPr>
          <p:nvPr/>
        </p:nvSpPr>
        <p:spPr bwMode="auto">
          <a:xfrm>
            <a:off x="6327775" y="3092450"/>
            <a:ext cx="1222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i</a:t>
            </a:r>
          </a:p>
        </p:txBody>
      </p:sp>
      <p:sp>
        <p:nvSpPr>
          <p:cNvPr id="198736" name="Rectangle 80"/>
          <p:cNvSpPr>
            <a:spLocks noChangeAspect="1" noChangeArrowheads="1"/>
          </p:cNvSpPr>
          <p:nvPr/>
        </p:nvSpPr>
        <p:spPr bwMode="auto">
          <a:xfrm>
            <a:off x="7208838" y="3092450"/>
            <a:ext cx="13811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e</a:t>
            </a:r>
          </a:p>
        </p:txBody>
      </p:sp>
      <p:sp>
        <p:nvSpPr>
          <p:cNvPr id="198804" name="Rectangle 148"/>
          <p:cNvSpPr>
            <a:spLocks noChangeAspect="1" noChangeArrowheads="1"/>
          </p:cNvSpPr>
          <p:nvPr/>
        </p:nvSpPr>
        <p:spPr bwMode="auto">
          <a:xfrm>
            <a:off x="5722938" y="3197225"/>
            <a:ext cx="1778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(b)</a:t>
            </a:r>
          </a:p>
        </p:txBody>
      </p:sp>
      <p:sp>
        <p:nvSpPr>
          <p:cNvPr id="198815" name="Rectangle 159"/>
          <p:cNvSpPr>
            <a:spLocks noChangeAspect="1" noChangeArrowheads="1"/>
          </p:cNvSpPr>
          <p:nvPr/>
        </p:nvSpPr>
        <p:spPr bwMode="auto">
          <a:xfrm>
            <a:off x="6673850" y="3252788"/>
            <a:ext cx="2238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E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mp</a:t>
            </a:r>
          </a:p>
        </p:txBody>
      </p:sp>
      <p:sp>
        <p:nvSpPr>
          <p:cNvPr id="198838" name="Rectangle 182"/>
          <p:cNvSpPr>
            <a:spLocks noChangeAspect="1" noChangeArrowheads="1"/>
          </p:cNvSpPr>
          <p:nvPr/>
        </p:nvSpPr>
        <p:spPr bwMode="auto">
          <a:xfrm>
            <a:off x="8566150" y="2635250"/>
            <a:ext cx="2238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E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mb</a:t>
            </a:r>
          </a:p>
        </p:txBody>
      </p:sp>
      <p:sp>
        <p:nvSpPr>
          <p:cNvPr id="198840" name="Rectangle 184"/>
          <p:cNvSpPr>
            <a:spLocks noChangeAspect="1" noChangeArrowheads="1"/>
          </p:cNvSpPr>
          <p:nvPr/>
        </p:nvSpPr>
        <p:spPr bwMode="auto">
          <a:xfrm>
            <a:off x="8818563" y="2205038"/>
            <a:ext cx="2238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R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mb</a:t>
            </a:r>
          </a:p>
        </p:txBody>
      </p:sp>
      <p:sp>
        <p:nvSpPr>
          <p:cNvPr id="198842" name="Rectangle 186"/>
          <p:cNvSpPr>
            <a:spLocks noChangeAspect="1" noChangeArrowheads="1"/>
          </p:cNvSpPr>
          <p:nvPr/>
        </p:nvSpPr>
        <p:spPr bwMode="auto">
          <a:xfrm>
            <a:off x="8074025" y="2187575"/>
            <a:ext cx="2317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mb</a:t>
            </a:r>
          </a:p>
        </p:txBody>
      </p:sp>
      <p:sp>
        <p:nvSpPr>
          <p:cNvPr id="198844" name="Rectangle 188"/>
          <p:cNvSpPr>
            <a:spLocks noChangeAspect="1" noChangeArrowheads="1"/>
          </p:cNvSpPr>
          <p:nvPr/>
        </p:nvSpPr>
        <p:spPr bwMode="auto">
          <a:xfrm>
            <a:off x="6002338" y="2540000"/>
            <a:ext cx="1222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 dirty="0" err="1">
                <a:solidFill>
                  <a:srgbClr val="000000"/>
                </a:solidFill>
                <a:cs typeface="+mn-cs"/>
              </a:rPr>
              <a:t>E</a:t>
            </a:r>
            <a:r>
              <a:rPr lang="en-US" sz="1200" baseline="-25000" dirty="0" err="1">
                <a:solidFill>
                  <a:srgbClr val="000000"/>
                </a:solidFill>
                <a:cs typeface="+mn-cs"/>
              </a:rPr>
              <a:t>j</a:t>
            </a:r>
            <a:endParaRPr lang="en-US" sz="1200" baseline="-250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46" name="Rectangle 190"/>
          <p:cNvSpPr>
            <a:spLocks noChangeAspect="1" noChangeArrowheads="1"/>
          </p:cNvSpPr>
          <p:nvPr/>
        </p:nvSpPr>
        <p:spPr bwMode="auto">
          <a:xfrm>
            <a:off x="6002338" y="2797175"/>
            <a:ext cx="1222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E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t</a:t>
            </a:r>
          </a:p>
        </p:txBody>
      </p:sp>
      <p:sp>
        <p:nvSpPr>
          <p:cNvPr id="198848" name="Rectangle 192"/>
          <p:cNvSpPr>
            <a:spLocks noChangeAspect="1" noChangeArrowheads="1"/>
          </p:cNvSpPr>
          <p:nvPr/>
        </p:nvSpPr>
        <p:spPr bwMode="auto">
          <a:xfrm>
            <a:off x="6380163" y="1087438"/>
            <a:ext cx="2254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ma</a:t>
            </a:r>
          </a:p>
        </p:txBody>
      </p:sp>
      <p:sp>
        <p:nvSpPr>
          <p:cNvPr id="198850" name="Rectangle 194"/>
          <p:cNvSpPr>
            <a:spLocks noChangeAspect="1" noChangeArrowheads="1"/>
          </p:cNvSpPr>
          <p:nvPr/>
        </p:nvSpPr>
        <p:spPr bwMode="auto">
          <a:xfrm>
            <a:off x="6831013" y="2205038"/>
            <a:ext cx="1524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d</a:t>
            </a:r>
          </a:p>
        </p:txBody>
      </p:sp>
      <p:sp>
        <p:nvSpPr>
          <p:cNvPr id="198852" name="Rectangle 196"/>
          <p:cNvSpPr>
            <a:spLocks noChangeAspect="1" noChangeArrowheads="1"/>
          </p:cNvSpPr>
          <p:nvPr/>
        </p:nvSpPr>
        <p:spPr bwMode="auto">
          <a:xfrm>
            <a:off x="6194425" y="508000"/>
            <a:ext cx="1095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A</a:t>
            </a:r>
          </a:p>
        </p:txBody>
      </p:sp>
      <p:sp>
        <p:nvSpPr>
          <p:cNvPr id="198853" name="Rectangle 197"/>
          <p:cNvSpPr>
            <a:spLocks noChangeAspect="1" noChangeArrowheads="1"/>
          </p:cNvSpPr>
          <p:nvPr/>
        </p:nvSpPr>
        <p:spPr bwMode="auto">
          <a:xfrm>
            <a:off x="8369300" y="508000"/>
            <a:ext cx="1016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B</a:t>
            </a:r>
          </a:p>
        </p:txBody>
      </p:sp>
      <p:sp>
        <p:nvSpPr>
          <p:cNvPr id="198854" name="Line 198"/>
          <p:cNvSpPr>
            <a:spLocks noChangeAspect="1" noChangeShapeType="1"/>
          </p:cNvSpPr>
          <p:nvPr/>
        </p:nvSpPr>
        <p:spPr bwMode="auto">
          <a:xfrm flipV="1">
            <a:off x="8428038" y="781050"/>
            <a:ext cx="1587" cy="14557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55" name="Line 199"/>
          <p:cNvSpPr>
            <a:spLocks noChangeAspect="1" noChangeShapeType="1"/>
          </p:cNvSpPr>
          <p:nvPr/>
        </p:nvSpPr>
        <p:spPr bwMode="auto">
          <a:xfrm flipV="1">
            <a:off x="8428038" y="2284413"/>
            <a:ext cx="1587" cy="3905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56" name="Freeform 200"/>
          <p:cNvSpPr>
            <a:spLocks noChangeAspect="1"/>
          </p:cNvSpPr>
          <p:nvPr/>
        </p:nvSpPr>
        <p:spPr bwMode="auto">
          <a:xfrm>
            <a:off x="6956425" y="2736850"/>
            <a:ext cx="1471613" cy="338138"/>
          </a:xfrm>
          <a:custGeom>
            <a:avLst/>
            <a:gdLst>
              <a:gd name="T0" fmla="*/ 0 w 817"/>
              <a:gd name="T1" fmla="*/ 162 h 188"/>
              <a:gd name="T2" fmla="*/ 17 w 817"/>
              <a:gd name="T3" fmla="*/ 162 h 188"/>
              <a:gd name="T4" fmla="*/ 27 w 817"/>
              <a:gd name="T5" fmla="*/ 140 h 188"/>
              <a:gd name="T6" fmla="*/ 51 w 817"/>
              <a:gd name="T7" fmla="*/ 188 h 188"/>
              <a:gd name="T8" fmla="*/ 75 w 817"/>
              <a:gd name="T9" fmla="*/ 140 h 188"/>
              <a:gd name="T10" fmla="*/ 99 w 817"/>
              <a:gd name="T11" fmla="*/ 188 h 188"/>
              <a:gd name="T12" fmla="*/ 124 w 817"/>
              <a:gd name="T13" fmla="*/ 140 h 188"/>
              <a:gd name="T14" fmla="*/ 148 w 817"/>
              <a:gd name="T15" fmla="*/ 188 h 188"/>
              <a:gd name="T16" fmla="*/ 174 w 817"/>
              <a:gd name="T17" fmla="*/ 140 h 188"/>
              <a:gd name="T18" fmla="*/ 198 w 817"/>
              <a:gd name="T19" fmla="*/ 188 h 188"/>
              <a:gd name="T20" fmla="*/ 223 w 817"/>
              <a:gd name="T21" fmla="*/ 140 h 188"/>
              <a:gd name="T22" fmla="*/ 247 w 817"/>
              <a:gd name="T23" fmla="*/ 188 h 188"/>
              <a:gd name="T24" fmla="*/ 271 w 817"/>
              <a:gd name="T25" fmla="*/ 140 h 188"/>
              <a:gd name="T26" fmla="*/ 295 w 817"/>
              <a:gd name="T27" fmla="*/ 188 h 188"/>
              <a:gd name="T28" fmla="*/ 319 w 817"/>
              <a:gd name="T29" fmla="*/ 140 h 188"/>
              <a:gd name="T30" fmla="*/ 343 w 817"/>
              <a:gd name="T31" fmla="*/ 188 h 188"/>
              <a:gd name="T32" fmla="*/ 368 w 817"/>
              <a:gd name="T33" fmla="*/ 140 h 188"/>
              <a:gd name="T34" fmla="*/ 380 w 817"/>
              <a:gd name="T35" fmla="*/ 162 h 188"/>
              <a:gd name="T36" fmla="*/ 817 w 817"/>
              <a:gd name="T37" fmla="*/ 162 h 188"/>
              <a:gd name="T38" fmla="*/ 817 w 817"/>
              <a:gd name="T39" fmla="*/ 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17" h="188">
                <a:moveTo>
                  <a:pt x="0" y="162"/>
                </a:moveTo>
                <a:lnTo>
                  <a:pt x="17" y="162"/>
                </a:lnTo>
                <a:lnTo>
                  <a:pt x="27" y="140"/>
                </a:lnTo>
                <a:lnTo>
                  <a:pt x="51" y="188"/>
                </a:lnTo>
                <a:lnTo>
                  <a:pt x="75" y="140"/>
                </a:lnTo>
                <a:lnTo>
                  <a:pt x="99" y="188"/>
                </a:lnTo>
                <a:lnTo>
                  <a:pt x="124" y="140"/>
                </a:lnTo>
                <a:lnTo>
                  <a:pt x="148" y="188"/>
                </a:lnTo>
                <a:lnTo>
                  <a:pt x="174" y="140"/>
                </a:lnTo>
                <a:lnTo>
                  <a:pt x="198" y="188"/>
                </a:lnTo>
                <a:lnTo>
                  <a:pt x="223" y="140"/>
                </a:lnTo>
                <a:lnTo>
                  <a:pt x="247" y="188"/>
                </a:lnTo>
                <a:lnTo>
                  <a:pt x="271" y="140"/>
                </a:lnTo>
                <a:lnTo>
                  <a:pt x="295" y="188"/>
                </a:lnTo>
                <a:lnTo>
                  <a:pt x="319" y="140"/>
                </a:lnTo>
                <a:lnTo>
                  <a:pt x="343" y="188"/>
                </a:lnTo>
                <a:lnTo>
                  <a:pt x="368" y="140"/>
                </a:lnTo>
                <a:lnTo>
                  <a:pt x="380" y="162"/>
                </a:lnTo>
                <a:lnTo>
                  <a:pt x="817" y="162"/>
                </a:lnTo>
                <a:lnTo>
                  <a:pt x="817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57" name="Line 201"/>
          <p:cNvSpPr>
            <a:spLocks noChangeAspect="1" noChangeShapeType="1"/>
          </p:cNvSpPr>
          <p:nvPr/>
        </p:nvSpPr>
        <p:spPr bwMode="auto">
          <a:xfrm flipV="1">
            <a:off x="6253163" y="784225"/>
            <a:ext cx="1587" cy="3397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58" name="Line 202"/>
          <p:cNvSpPr>
            <a:spLocks noChangeAspect="1" noChangeShapeType="1"/>
          </p:cNvSpPr>
          <p:nvPr/>
        </p:nvSpPr>
        <p:spPr bwMode="auto">
          <a:xfrm flipV="1">
            <a:off x="6253163" y="1171575"/>
            <a:ext cx="1587" cy="37306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59" name="Freeform 203"/>
          <p:cNvSpPr>
            <a:spLocks noChangeAspect="1"/>
          </p:cNvSpPr>
          <p:nvPr/>
        </p:nvSpPr>
        <p:spPr bwMode="auto">
          <a:xfrm>
            <a:off x="6210300" y="1606550"/>
            <a:ext cx="85725" cy="1016000"/>
          </a:xfrm>
          <a:custGeom>
            <a:avLst/>
            <a:gdLst>
              <a:gd name="T0" fmla="*/ 24 w 48"/>
              <a:gd name="T1" fmla="*/ 565 h 565"/>
              <a:gd name="T2" fmla="*/ 24 w 48"/>
              <a:gd name="T3" fmla="*/ 461 h 565"/>
              <a:gd name="T4" fmla="*/ 0 w 48"/>
              <a:gd name="T5" fmla="*/ 449 h 565"/>
              <a:gd name="T6" fmla="*/ 48 w 48"/>
              <a:gd name="T7" fmla="*/ 425 h 565"/>
              <a:gd name="T8" fmla="*/ 0 w 48"/>
              <a:gd name="T9" fmla="*/ 401 h 565"/>
              <a:gd name="T10" fmla="*/ 48 w 48"/>
              <a:gd name="T11" fmla="*/ 377 h 565"/>
              <a:gd name="T12" fmla="*/ 0 w 48"/>
              <a:gd name="T13" fmla="*/ 353 h 565"/>
              <a:gd name="T14" fmla="*/ 48 w 48"/>
              <a:gd name="T15" fmla="*/ 328 h 565"/>
              <a:gd name="T16" fmla="*/ 0 w 48"/>
              <a:gd name="T17" fmla="*/ 304 h 565"/>
              <a:gd name="T18" fmla="*/ 48 w 48"/>
              <a:gd name="T19" fmla="*/ 280 h 565"/>
              <a:gd name="T20" fmla="*/ 0 w 48"/>
              <a:gd name="T21" fmla="*/ 256 h 565"/>
              <a:gd name="T22" fmla="*/ 48 w 48"/>
              <a:gd name="T23" fmla="*/ 232 h 565"/>
              <a:gd name="T24" fmla="*/ 0 w 48"/>
              <a:gd name="T25" fmla="*/ 208 h 565"/>
              <a:gd name="T26" fmla="*/ 48 w 48"/>
              <a:gd name="T27" fmla="*/ 183 h 565"/>
              <a:gd name="T28" fmla="*/ 0 w 48"/>
              <a:gd name="T29" fmla="*/ 157 h 565"/>
              <a:gd name="T30" fmla="*/ 48 w 48"/>
              <a:gd name="T31" fmla="*/ 133 h 565"/>
              <a:gd name="T32" fmla="*/ 24 w 48"/>
              <a:gd name="T33" fmla="*/ 121 h 565"/>
              <a:gd name="T34" fmla="*/ 24 w 48"/>
              <a:gd name="T35" fmla="*/ 0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8" h="565">
                <a:moveTo>
                  <a:pt x="24" y="565"/>
                </a:moveTo>
                <a:lnTo>
                  <a:pt x="24" y="461"/>
                </a:lnTo>
                <a:lnTo>
                  <a:pt x="0" y="449"/>
                </a:lnTo>
                <a:lnTo>
                  <a:pt x="48" y="425"/>
                </a:lnTo>
                <a:lnTo>
                  <a:pt x="0" y="401"/>
                </a:lnTo>
                <a:lnTo>
                  <a:pt x="48" y="377"/>
                </a:lnTo>
                <a:lnTo>
                  <a:pt x="0" y="353"/>
                </a:lnTo>
                <a:lnTo>
                  <a:pt x="48" y="328"/>
                </a:lnTo>
                <a:lnTo>
                  <a:pt x="0" y="304"/>
                </a:lnTo>
                <a:lnTo>
                  <a:pt x="48" y="280"/>
                </a:lnTo>
                <a:lnTo>
                  <a:pt x="0" y="256"/>
                </a:lnTo>
                <a:lnTo>
                  <a:pt x="48" y="232"/>
                </a:lnTo>
                <a:lnTo>
                  <a:pt x="0" y="208"/>
                </a:lnTo>
                <a:lnTo>
                  <a:pt x="48" y="183"/>
                </a:lnTo>
                <a:lnTo>
                  <a:pt x="0" y="157"/>
                </a:lnTo>
                <a:lnTo>
                  <a:pt x="48" y="133"/>
                </a:lnTo>
                <a:lnTo>
                  <a:pt x="24" y="121"/>
                </a:lnTo>
                <a:lnTo>
                  <a:pt x="24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60" name="Line 204"/>
          <p:cNvSpPr>
            <a:spLocks noChangeAspect="1" noChangeShapeType="1"/>
          </p:cNvSpPr>
          <p:nvPr/>
        </p:nvSpPr>
        <p:spPr bwMode="auto">
          <a:xfrm flipV="1">
            <a:off x="6253163" y="2684463"/>
            <a:ext cx="1587" cy="1158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62" name="Freeform 206"/>
          <p:cNvSpPr>
            <a:spLocks noChangeAspect="1"/>
          </p:cNvSpPr>
          <p:nvPr/>
        </p:nvSpPr>
        <p:spPr bwMode="auto">
          <a:xfrm>
            <a:off x="6253163" y="2865438"/>
            <a:ext cx="331787" cy="204787"/>
          </a:xfrm>
          <a:custGeom>
            <a:avLst/>
            <a:gdLst>
              <a:gd name="T0" fmla="*/ 184 w 184"/>
              <a:gd name="T1" fmla="*/ 90 h 114"/>
              <a:gd name="T2" fmla="*/ 138 w 184"/>
              <a:gd name="T3" fmla="*/ 90 h 114"/>
              <a:gd name="T4" fmla="*/ 126 w 184"/>
              <a:gd name="T5" fmla="*/ 66 h 114"/>
              <a:gd name="T6" fmla="*/ 101 w 184"/>
              <a:gd name="T7" fmla="*/ 114 h 114"/>
              <a:gd name="T8" fmla="*/ 77 w 184"/>
              <a:gd name="T9" fmla="*/ 66 h 114"/>
              <a:gd name="T10" fmla="*/ 53 w 184"/>
              <a:gd name="T11" fmla="*/ 114 h 114"/>
              <a:gd name="T12" fmla="*/ 29 w 184"/>
              <a:gd name="T13" fmla="*/ 66 h 114"/>
              <a:gd name="T14" fmla="*/ 17 w 184"/>
              <a:gd name="T15" fmla="*/ 90 h 114"/>
              <a:gd name="T16" fmla="*/ 0 w 184"/>
              <a:gd name="T17" fmla="*/ 90 h 114"/>
              <a:gd name="T18" fmla="*/ 0 w 184"/>
              <a:gd name="T19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4" h="114">
                <a:moveTo>
                  <a:pt x="184" y="90"/>
                </a:moveTo>
                <a:lnTo>
                  <a:pt x="138" y="90"/>
                </a:lnTo>
                <a:lnTo>
                  <a:pt x="126" y="66"/>
                </a:lnTo>
                <a:lnTo>
                  <a:pt x="101" y="114"/>
                </a:lnTo>
                <a:lnTo>
                  <a:pt x="77" y="66"/>
                </a:lnTo>
                <a:lnTo>
                  <a:pt x="53" y="114"/>
                </a:lnTo>
                <a:lnTo>
                  <a:pt x="29" y="66"/>
                </a:lnTo>
                <a:lnTo>
                  <a:pt x="17" y="90"/>
                </a:lnTo>
                <a:lnTo>
                  <a:pt x="0" y="90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63" name="Line 207"/>
          <p:cNvSpPr>
            <a:spLocks noChangeAspect="1" noChangeShapeType="1"/>
          </p:cNvSpPr>
          <p:nvPr/>
        </p:nvSpPr>
        <p:spPr bwMode="auto">
          <a:xfrm>
            <a:off x="6845300" y="2405063"/>
            <a:ext cx="685800" cy="57943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64" name="Line 208"/>
          <p:cNvSpPr>
            <a:spLocks noChangeAspect="1" noChangeShapeType="1"/>
          </p:cNvSpPr>
          <p:nvPr/>
        </p:nvSpPr>
        <p:spPr bwMode="auto">
          <a:xfrm>
            <a:off x="6302375" y="1935163"/>
            <a:ext cx="506413" cy="43973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65" name="Line 209"/>
          <p:cNvSpPr>
            <a:spLocks noChangeAspect="1" noChangeShapeType="1"/>
          </p:cNvSpPr>
          <p:nvPr/>
        </p:nvSpPr>
        <p:spPr bwMode="auto">
          <a:xfrm>
            <a:off x="6757988" y="2479675"/>
            <a:ext cx="600075" cy="5080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66" name="Line 210"/>
          <p:cNvSpPr>
            <a:spLocks noChangeAspect="1" noChangeShapeType="1"/>
          </p:cNvSpPr>
          <p:nvPr/>
        </p:nvSpPr>
        <p:spPr bwMode="auto">
          <a:xfrm>
            <a:off x="6296025" y="2066925"/>
            <a:ext cx="430213" cy="3778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67" name="Line 211"/>
          <p:cNvSpPr>
            <a:spLocks noChangeAspect="1" noChangeShapeType="1"/>
          </p:cNvSpPr>
          <p:nvPr/>
        </p:nvSpPr>
        <p:spPr bwMode="auto">
          <a:xfrm>
            <a:off x="6689725" y="2549525"/>
            <a:ext cx="555625" cy="4730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68" name="Line 212"/>
          <p:cNvSpPr>
            <a:spLocks noChangeAspect="1" noChangeShapeType="1"/>
          </p:cNvSpPr>
          <p:nvPr/>
        </p:nvSpPr>
        <p:spPr bwMode="auto">
          <a:xfrm>
            <a:off x="6292850" y="2197100"/>
            <a:ext cx="369888" cy="3175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69" name="Line 213"/>
          <p:cNvSpPr>
            <a:spLocks noChangeAspect="1" noChangeShapeType="1"/>
          </p:cNvSpPr>
          <p:nvPr/>
        </p:nvSpPr>
        <p:spPr bwMode="auto">
          <a:xfrm>
            <a:off x="6630988" y="2609850"/>
            <a:ext cx="460375" cy="39052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0" name="Line 214"/>
          <p:cNvSpPr>
            <a:spLocks noChangeAspect="1" noChangeShapeType="1"/>
          </p:cNvSpPr>
          <p:nvPr/>
        </p:nvSpPr>
        <p:spPr bwMode="auto">
          <a:xfrm>
            <a:off x="6327775" y="2349500"/>
            <a:ext cx="269875" cy="23336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1" name="Freeform 215"/>
          <p:cNvSpPr>
            <a:spLocks noChangeAspect="1"/>
          </p:cNvSpPr>
          <p:nvPr/>
        </p:nvSpPr>
        <p:spPr bwMode="auto">
          <a:xfrm>
            <a:off x="6413500" y="2767013"/>
            <a:ext cx="52388" cy="220662"/>
          </a:xfrm>
          <a:custGeom>
            <a:avLst/>
            <a:gdLst>
              <a:gd name="T0" fmla="*/ 29 w 29"/>
              <a:gd name="T1" fmla="*/ 0 h 123"/>
              <a:gd name="T2" fmla="*/ 29 w 29"/>
              <a:gd name="T3" fmla="*/ 0 h 123"/>
              <a:gd name="T4" fmla="*/ 29 w 29"/>
              <a:gd name="T5" fmla="*/ 34 h 123"/>
              <a:gd name="T6" fmla="*/ 25 w 29"/>
              <a:gd name="T7" fmla="*/ 65 h 123"/>
              <a:gd name="T8" fmla="*/ 15 w 29"/>
              <a:gd name="T9" fmla="*/ 97 h 123"/>
              <a:gd name="T10" fmla="*/ 8 w 29"/>
              <a:gd name="T11" fmla="*/ 111 h 123"/>
              <a:gd name="T12" fmla="*/ 0 w 29"/>
              <a:gd name="T13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123">
                <a:moveTo>
                  <a:pt x="29" y="0"/>
                </a:moveTo>
                <a:lnTo>
                  <a:pt x="29" y="0"/>
                </a:lnTo>
                <a:lnTo>
                  <a:pt x="29" y="34"/>
                </a:lnTo>
                <a:lnTo>
                  <a:pt x="25" y="65"/>
                </a:lnTo>
                <a:lnTo>
                  <a:pt x="15" y="97"/>
                </a:lnTo>
                <a:lnTo>
                  <a:pt x="8" y="111"/>
                </a:lnTo>
                <a:lnTo>
                  <a:pt x="0" y="123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2" name="Freeform 216"/>
          <p:cNvSpPr>
            <a:spLocks noChangeAspect="1"/>
          </p:cNvSpPr>
          <p:nvPr/>
        </p:nvSpPr>
        <p:spPr bwMode="auto">
          <a:xfrm>
            <a:off x="6305550" y="2409825"/>
            <a:ext cx="157163" cy="314325"/>
          </a:xfrm>
          <a:custGeom>
            <a:avLst/>
            <a:gdLst>
              <a:gd name="T0" fmla="*/ 0 w 87"/>
              <a:gd name="T1" fmla="*/ 0 h 174"/>
              <a:gd name="T2" fmla="*/ 0 w 87"/>
              <a:gd name="T3" fmla="*/ 0 h 174"/>
              <a:gd name="T4" fmla="*/ 14 w 87"/>
              <a:gd name="T5" fmla="*/ 17 h 174"/>
              <a:gd name="T6" fmla="*/ 31 w 87"/>
              <a:gd name="T7" fmla="*/ 36 h 174"/>
              <a:gd name="T8" fmla="*/ 43 w 87"/>
              <a:gd name="T9" fmla="*/ 55 h 174"/>
              <a:gd name="T10" fmla="*/ 56 w 87"/>
              <a:gd name="T11" fmla="*/ 77 h 174"/>
              <a:gd name="T12" fmla="*/ 68 w 87"/>
              <a:gd name="T13" fmla="*/ 101 h 174"/>
              <a:gd name="T14" fmla="*/ 75 w 87"/>
              <a:gd name="T15" fmla="*/ 125 h 174"/>
              <a:gd name="T16" fmla="*/ 82 w 87"/>
              <a:gd name="T17" fmla="*/ 150 h 174"/>
              <a:gd name="T18" fmla="*/ 87 w 87"/>
              <a:gd name="T19" fmla="*/ 174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7" h="174">
                <a:moveTo>
                  <a:pt x="0" y="0"/>
                </a:moveTo>
                <a:lnTo>
                  <a:pt x="0" y="0"/>
                </a:lnTo>
                <a:lnTo>
                  <a:pt x="14" y="17"/>
                </a:lnTo>
                <a:lnTo>
                  <a:pt x="31" y="36"/>
                </a:lnTo>
                <a:lnTo>
                  <a:pt x="43" y="55"/>
                </a:lnTo>
                <a:lnTo>
                  <a:pt x="56" y="77"/>
                </a:lnTo>
                <a:lnTo>
                  <a:pt x="68" y="101"/>
                </a:lnTo>
                <a:lnTo>
                  <a:pt x="75" y="125"/>
                </a:lnTo>
                <a:lnTo>
                  <a:pt x="82" y="150"/>
                </a:lnTo>
                <a:lnTo>
                  <a:pt x="87" y="174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3" name="Line 217"/>
          <p:cNvSpPr>
            <a:spLocks noChangeAspect="1" noChangeShapeType="1"/>
          </p:cNvSpPr>
          <p:nvPr/>
        </p:nvSpPr>
        <p:spPr bwMode="auto">
          <a:xfrm flipV="1">
            <a:off x="6570663" y="2557463"/>
            <a:ext cx="47625" cy="523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4" name="Line 218"/>
          <p:cNvSpPr>
            <a:spLocks noChangeAspect="1" noChangeShapeType="1"/>
          </p:cNvSpPr>
          <p:nvPr/>
        </p:nvSpPr>
        <p:spPr bwMode="auto">
          <a:xfrm flipV="1">
            <a:off x="6640513" y="2493963"/>
            <a:ext cx="49212" cy="4603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5" name="Line 219"/>
          <p:cNvSpPr>
            <a:spLocks noChangeAspect="1" noChangeShapeType="1"/>
          </p:cNvSpPr>
          <p:nvPr/>
        </p:nvSpPr>
        <p:spPr bwMode="auto">
          <a:xfrm flipV="1">
            <a:off x="6705600" y="2422525"/>
            <a:ext cx="47625" cy="49213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6" name="Line 220"/>
          <p:cNvSpPr>
            <a:spLocks noChangeAspect="1" noChangeShapeType="1"/>
          </p:cNvSpPr>
          <p:nvPr/>
        </p:nvSpPr>
        <p:spPr bwMode="auto">
          <a:xfrm flipV="1">
            <a:off x="6784975" y="2349500"/>
            <a:ext cx="46038" cy="523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7" name="Line 221"/>
          <p:cNvSpPr>
            <a:spLocks noChangeAspect="1" noChangeShapeType="1"/>
          </p:cNvSpPr>
          <p:nvPr/>
        </p:nvSpPr>
        <p:spPr bwMode="auto">
          <a:xfrm flipV="1">
            <a:off x="6605588" y="2589213"/>
            <a:ext cx="47625" cy="4603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8" name="Line 222"/>
          <p:cNvSpPr>
            <a:spLocks noChangeAspect="1" noChangeShapeType="1"/>
          </p:cNvSpPr>
          <p:nvPr/>
        </p:nvSpPr>
        <p:spPr bwMode="auto">
          <a:xfrm>
            <a:off x="6419850" y="2724150"/>
            <a:ext cx="82550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79" name="Line 223"/>
          <p:cNvSpPr>
            <a:spLocks noChangeAspect="1" noChangeShapeType="1"/>
          </p:cNvSpPr>
          <p:nvPr/>
        </p:nvSpPr>
        <p:spPr bwMode="auto">
          <a:xfrm>
            <a:off x="6419850" y="2767013"/>
            <a:ext cx="82550" cy="15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80" name="Line 224"/>
          <p:cNvSpPr>
            <a:spLocks noChangeAspect="1" noChangeShapeType="1"/>
          </p:cNvSpPr>
          <p:nvPr/>
        </p:nvSpPr>
        <p:spPr bwMode="auto">
          <a:xfrm flipV="1">
            <a:off x="6670675" y="2517775"/>
            <a:ext cx="47625" cy="523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81" name="Line 225"/>
          <p:cNvSpPr>
            <a:spLocks noChangeAspect="1" noChangeShapeType="1"/>
          </p:cNvSpPr>
          <p:nvPr/>
        </p:nvSpPr>
        <p:spPr bwMode="auto">
          <a:xfrm flipV="1">
            <a:off x="6732588" y="2454275"/>
            <a:ext cx="46037" cy="523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82" name="Line 226"/>
          <p:cNvSpPr>
            <a:spLocks noChangeAspect="1" noChangeShapeType="1"/>
          </p:cNvSpPr>
          <p:nvPr/>
        </p:nvSpPr>
        <p:spPr bwMode="auto">
          <a:xfrm flipV="1">
            <a:off x="6818313" y="2379663"/>
            <a:ext cx="49212" cy="52387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94" name="Freeform 238"/>
          <p:cNvSpPr>
            <a:spLocks noChangeAspect="1"/>
          </p:cNvSpPr>
          <p:nvPr/>
        </p:nvSpPr>
        <p:spPr bwMode="auto">
          <a:xfrm>
            <a:off x="6223000" y="754063"/>
            <a:ext cx="60325" cy="60325"/>
          </a:xfrm>
          <a:custGeom>
            <a:avLst/>
            <a:gdLst>
              <a:gd name="T0" fmla="*/ 17 w 34"/>
              <a:gd name="T1" fmla="*/ 34 h 34"/>
              <a:gd name="T2" fmla="*/ 17 w 34"/>
              <a:gd name="T3" fmla="*/ 34 h 34"/>
              <a:gd name="T4" fmla="*/ 24 w 34"/>
              <a:gd name="T5" fmla="*/ 32 h 34"/>
              <a:gd name="T6" fmla="*/ 29 w 34"/>
              <a:gd name="T7" fmla="*/ 29 h 34"/>
              <a:gd name="T8" fmla="*/ 31 w 34"/>
              <a:gd name="T9" fmla="*/ 22 h 34"/>
              <a:gd name="T10" fmla="*/ 34 w 34"/>
              <a:gd name="T11" fmla="*/ 17 h 34"/>
              <a:gd name="T12" fmla="*/ 34 w 34"/>
              <a:gd name="T13" fmla="*/ 17 h 34"/>
              <a:gd name="T14" fmla="*/ 31 w 34"/>
              <a:gd name="T15" fmla="*/ 10 h 34"/>
              <a:gd name="T16" fmla="*/ 29 w 34"/>
              <a:gd name="T17" fmla="*/ 5 h 34"/>
              <a:gd name="T18" fmla="*/ 24 w 34"/>
              <a:gd name="T19" fmla="*/ 0 h 34"/>
              <a:gd name="T20" fmla="*/ 17 w 34"/>
              <a:gd name="T21" fmla="*/ 0 h 34"/>
              <a:gd name="T22" fmla="*/ 17 w 34"/>
              <a:gd name="T23" fmla="*/ 0 h 34"/>
              <a:gd name="T24" fmla="*/ 10 w 34"/>
              <a:gd name="T25" fmla="*/ 0 h 34"/>
              <a:gd name="T26" fmla="*/ 5 w 34"/>
              <a:gd name="T27" fmla="*/ 5 h 34"/>
              <a:gd name="T28" fmla="*/ 2 w 34"/>
              <a:gd name="T29" fmla="*/ 10 h 34"/>
              <a:gd name="T30" fmla="*/ 0 w 34"/>
              <a:gd name="T31" fmla="*/ 17 h 34"/>
              <a:gd name="T32" fmla="*/ 0 w 34"/>
              <a:gd name="T33" fmla="*/ 17 h 34"/>
              <a:gd name="T34" fmla="*/ 2 w 34"/>
              <a:gd name="T35" fmla="*/ 22 h 34"/>
              <a:gd name="T36" fmla="*/ 5 w 34"/>
              <a:gd name="T37" fmla="*/ 29 h 34"/>
              <a:gd name="T38" fmla="*/ 10 w 34"/>
              <a:gd name="T39" fmla="*/ 32 h 34"/>
              <a:gd name="T40" fmla="*/ 17 w 34"/>
              <a:gd name="T41" fmla="*/ 34 h 34"/>
              <a:gd name="T42" fmla="*/ 17 w 34"/>
              <a:gd name="T4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4" h="34">
                <a:moveTo>
                  <a:pt x="17" y="34"/>
                </a:moveTo>
                <a:lnTo>
                  <a:pt x="17" y="34"/>
                </a:lnTo>
                <a:lnTo>
                  <a:pt x="24" y="32"/>
                </a:lnTo>
                <a:lnTo>
                  <a:pt x="29" y="29"/>
                </a:lnTo>
                <a:lnTo>
                  <a:pt x="31" y="22"/>
                </a:lnTo>
                <a:lnTo>
                  <a:pt x="34" y="17"/>
                </a:lnTo>
                <a:lnTo>
                  <a:pt x="34" y="17"/>
                </a:lnTo>
                <a:lnTo>
                  <a:pt x="31" y="10"/>
                </a:lnTo>
                <a:lnTo>
                  <a:pt x="29" y="5"/>
                </a:lnTo>
                <a:lnTo>
                  <a:pt x="24" y="0"/>
                </a:lnTo>
                <a:lnTo>
                  <a:pt x="17" y="0"/>
                </a:lnTo>
                <a:lnTo>
                  <a:pt x="17" y="0"/>
                </a:lnTo>
                <a:lnTo>
                  <a:pt x="10" y="0"/>
                </a:lnTo>
                <a:lnTo>
                  <a:pt x="5" y="5"/>
                </a:lnTo>
                <a:lnTo>
                  <a:pt x="2" y="10"/>
                </a:lnTo>
                <a:lnTo>
                  <a:pt x="0" y="17"/>
                </a:lnTo>
                <a:lnTo>
                  <a:pt x="0" y="17"/>
                </a:lnTo>
                <a:lnTo>
                  <a:pt x="2" y="22"/>
                </a:lnTo>
                <a:lnTo>
                  <a:pt x="5" y="29"/>
                </a:lnTo>
                <a:lnTo>
                  <a:pt x="10" y="32"/>
                </a:lnTo>
                <a:lnTo>
                  <a:pt x="17" y="34"/>
                </a:lnTo>
                <a:lnTo>
                  <a:pt x="17" y="3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96" name="Line 240"/>
          <p:cNvSpPr>
            <a:spLocks noChangeAspect="1" noChangeShapeType="1"/>
          </p:cNvSpPr>
          <p:nvPr/>
        </p:nvSpPr>
        <p:spPr bwMode="auto">
          <a:xfrm>
            <a:off x="6253163" y="784225"/>
            <a:ext cx="1587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97" name="Freeform 241"/>
          <p:cNvSpPr>
            <a:spLocks noChangeAspect="1"/>
          </p:cNvSpPr>
          <p:nvPr/>
        </p:nvSpPr>
        <p:spPr bwMode="auto">
          <a:xfrm>
            <a:off x="8396288" y="754063"/>
            <a:ext cx="61912" cy="60325"/>
          </a:xfrm>
          <a:custGeom>
            <a:avLst/>
            <a:gdLst>
              <a:gd name="T0" fmla="*/ 17 w 34"/>
              <a:gd name="T1" fmla="*/ 34 h 34"/>
              <a:gd name="T2" fmla="*/ 17 w 34"/>
              <a:gd name="T3" fmla="*/ 34 h 34"/>
              <a:gd name="T4" fmla="*/ 22 w 34"/>
              <a:gd name="T5" fmla="*/ 32 h 34"/>
              <a:gd name="T6" fmla="*/ 27 w 34"/>
              <a:gd name="T7" fmla="*/ 29 h 34"/>
              <a:gd name="T8" fmla="*/ 31 w 34"/>
              <a:gd name="T9" fmla="*/ 22 h 34"/>
              <a:gd name="T10" fmla="*/ 34 w 34"/>
              <a:gd name="T11" fmla="*/ 17 h 34"/>
              <a:gd name="T12" fmla="*/ 34 w 34"/>
              <a:gd name="T13" fmla="*/ 17 h 34"/>
              <a:gd name="T14" fmla="*/ 31 w 34"/>
              <a:gd name="T15" fmla="*/ 10 h 34"/>
              <a:gd name="T16" fmla="*/ 27 w 34"/>
              <a:gd name="T17" fmla="*/ 5 h 34"/>
              <a:gd name="T18" fmla="*/ 22 w 34"/>
              <a:gd name="T19" fmla="*/ 0 h 34"/>
              <a:gd name="T20" fmla="*/ 17 w 34"/>
              <a:gd name="T21" fmla="*/ 0 h 34"/>
              <a:gd name="T22" fmla="*/ 17 w 34"/>
              <a:gd name="T23" fmla="*/ 0 h 34"/>
              <a:gd name="T24" fmla="*/ 10 w 34"/>
              <a:gd name="T25" fmla="*/ 0 h 34"/>
              <a:gd name="T26" fmla="*/ 5 w 34"/>
              <a:gd name="T27" fmla="*/ 5 h 34"/>
              <a:gd name="T28" fmla="*/ 0 w 34"/>
              <a:gd name="T29" fmla="*/ 10 h 34"/>
              <a:gd name="T30" fmla="*/ 0 w 34"/>
              <a:gd name="T31" fmla="*/ 17 h 34"/>
              <a:gd name="T32" fmla="*/ 0 w 34"/>
              <a:gd name="T33" fmla="*/ 17 h 34"/>
              <a:gd name="T34" fmla="*/ 0 w 34"/>
              <a:gd name="T35" fmla="*/ 22 h 34"/>
              <a:gd name="T36" fmla="*/ 5 w 34"/>
              <a:gd name="T37" fmla="*/ 29 h 34"/>
              <a:gd name="T38" fmla="*/ 10 w 34"/>
              <a:gd name="T39" fmla="*/ 32 h 34"/>
              <a:gd name="T40" fmla="*/ 17 w 34"/>
              <a:gd name="T41" fmla="*/ 34 h 34"/>
              <a:gd name="T42" fmla="*/ 17 w 34"/>
              <a:gd name="T4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4" h="34">
                <a:moveTo>
                  <a:pt x="17" y="34"/>
                </a:moveTo>
                <a:lnTo>
                  <a:pt x="17" y="34"/>
                </a:lnTo>
                <a:lnTo>
                  <a:pt x="22" y="32"/>
                </a:lnTo>
                <a:lnTo>
                  <a:pt x="27" y="29"/>
                </a:lnTo>
                <a:lnTo>
                  <a:pt x="31" y="22"/>
                </a:lnTo>
                <a:lnTo>
                  <a:pt x="34" y="17"/>
                </a:lnTo>
                <a:lnTo>
                  <a:pt x="34" y="17"/>
                </a:lnTo>
                <a:lnTo>
                  <a:pt x="31" y="10"/>
                </a:lnTo>
                <a:lnTo>
                  <a:pt x="27" y="5"/>
                </a:lnTo>
                <a:lnTo>
                  <a:pt x="22" y="0"/>
                </a:lnTo>
                <a:lnTo>
                  <a:pt x="17" y="0"/>
                </a:lnTo>
                <a:lnTo>
                  <a:pt x="17" y="0"/>
                </a:lnTo>
                <a:lnTo>
                  <a:pt x="10" y="0"/>
                </a:lnTo>
                <a:lnTo>
                  <a:pt x="5" y="5"/>
                </a:lnTo>
                <a:lnTo>
                  <a:pt x="0" y="10"/>
                </a:lnTo>
                <a:lnTo>
                  <a:pt x="0" y="17"/>
                </a:lnTo>
                <a:lnTo>
                  <a:pt x="0" y="17"/>
                </a:lnTo>
                <a:lnTo>
                  <a:pt x="0" y="22"/>
                </a:lnTo>
                <a:lnTo>
                  <a:pt x="5" y="29"/>
                </a:lnTo>
                <a:lnTo>
                  <a:pt x="10" y="32"/>
                </a:lnTo>
                <a:lnTo>
                  <a:pt x="17" y="34"/>
                </a:lnTo>
                <a:lnTo>
                  <a:pt x="17" y="3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899" name="Line 243"/>
          <p:cNvSpPr>
            <a:spLocks noChangeAspect="1" noChangeShapeType="1"/>
          </p:cNvSpPr>
          <p:nvPr/>
        </p:nvSpPr>
        <p:spPr bwMode="auto">
          <a:xfrm>
            <a:off x="8428038" y="784225"/>
            <a:ext cx="1587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84943" y="3895725"/>
            <a:ext cx="3300413" cy="1493838"/>
            <a:chOff x="5546725" y="4114800"/>
            <a:chExt cx="3300413" cy="1493838"/>
          </a:xfrm>
        </p:grpSpPr>
        <p:sp>
          <p:nvSpPr>
            <p:cNvPr id="198705" name="Freeform 49"/>
            <p:cNvSpPr>
              <a:spLocks noChangeAspect="1"/>
            </p:cNvSpPr>
            <p:nvPr/>
          </p:nvSpPr>
          <p:spPr bwMode="auto">
            <a:xfrm>
              <a:off x="7954963" y="4884738"/>
              <a:ext cx="187325" cy="22225"/>
            </a:xfrm>
            <a:custGeom>
              <a:avLst/>
              <a:gdLst>
                <a:gd name="T0" fmla="*/ 104 w 104"/>
                <a:gd name="T1" fmla="*/ 12 h 12"/>
                <a:gd name="T2" fmla="*/ 104 w 104"/>
                <a:gd name="T3" fmla="*/ 12 h 12"/>
                <a:gd name="T4" fmla="*/ 92 w 104"/>
                <a:gd name="T5" fmla="*/ 8 h 12"/>
                <a:gd name="T6" fmla="*/ 80 w 104"/>
                <a:gd name="T7" fmla="*/ 3 h 12"/>
                <a:gd name="T8" fmla="*/ 65 w 104"/>
                <a:gd name="T9" fmla="*/ 0 h 12"/>
                <a:gd name="T10" fmla="*/ 51 w 104"/>
                <a:gd name="T11" fmla="*/ 0 h 12"/>
                <a:gd name="T12" fmla="*/ 51 w 104"/>
                <a:gd name="T13" fmla="*/ 0 h 12"/>
                <a:gd name="T14" fmla="*/ 36 w 104"/>
                <a:gd name="T15" fmla="*/ 0 h 12"/>
                <a:gd name="T16" fmla="*/ 22 w 104"/>
                <a:gd name="T17" fmla="*/ 3 h 12"/>
                <a:gd name="T18" fmla="*/ 9 w 104"/>
                <a:gd name="T19" fmla="*/ 8 h 12"/>
                <a:gd name="T20" fmla="*/ 0 w 104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12">
                  <a:moveTo>
                    <a:pt x="104" y="12"/>
                  </a:moveTo>
                  <a:lnTo>
                    <a:pt x="104" y="12"/>
                  </a:lnTo>
                  <a:lnTo>
                    <a:pt x="92" y="8"/>
                  </a:lnTo>
                  <a:lnTo>
                    <a:pt x="80" y="3"/>
                  </a:lnTo>
                  <a:lnTo>
                    <a:pt x="65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36" y="0"/>
                  </a:lnTo>
                  <a:lnTo>
                    <a:pt x="22" y="3"/>
                  </a:lnTo>
                  <a:lnTo>
                    <a:pt x="9" y="8"/>
                  </a:lnTo>
                  <a:lnTo>
                    <a:pt x="0" y="12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706" name="Line 50"/>
            <p:cNvSpPr>
              <a:spLocks noChangeAspect="1" noChangeShapeType="1"/>
            </p:cNvSpPr>
            <p:nvPr/>
          </p:nvSpPr>
          <p:spPr bwMode="auto">
            <a:xfrm flipH="1">
              <a:off x="7964488" y="4838700"/>
              <a:ext cx="185737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712" name="Line 56"/>
            <p:cNvSpPr>
              <a:spLocks noChangeAspect="1" noChangeShapeType="1"/>
            </p:cNvSpPr>
            <p:nvPr/>
          </p:nvSpPr>
          <p:spPr bwMode="auto">
            <a:xfrm flipV="1">
              <a:off x="8194675" y="5264150"/>
              <a:ext cx="1588" cy="2047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713" name="Line 57"/>
            <p:cNvSpPr>
              <a:spLocks noChangeAspect="1" noChangeShapeType="1"/>
            </p:cNvSpPr>
            <p:nvPr/>
          </p:nvSpPr>
          <p:spPr bwMode="auto">
            <a:xfrm flipV="1">
              <a:off x="8253413" y="5308600"/>
              <a:ext cx="1587" cy="1174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738" name="Rectangle 82"/>
            <p:cNvSpPr>
              <a:spLocks noChangeAspect="1" noChangeArrowheads="1"/>
            </p:cNvSpPr>
            <p:nvPr/>
          </p:nvSpPr>
          <p:spPr bwMode="auto">
            <a:xfrm>
              <a:off x="7153275" y="4114800"/>
              <a:ext cx="122238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R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t</a:t>
              </a:r>
            </a:p>
          </p:txBody>
        </p:sp>
        <p:sp>
          <p:nvSpPr>
            <p:cNvPr id="198740" name="Rectangle 84"/>
            <p:cNvSpPr>
              <a:spLocks noChangeAspect="1" noChangeArrowheads="1"/>
            </p:cNvSpPr>
            <p:nvPr/>
          </p:nvSpPr>
          <p:spPr bwMode="auto">
            <a:xfrm>
              <a:off x="8154988" y="5091113"/>
              <a:ext cx="173037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E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m</a:t>
              </a:r>
            </a:p>
          </p:txBody>
        </p:sp>
        <p:sp>
          <p:nvSpPr>
            <p:cNvPr id="198742" name="Rectangle 86"/>
            <p:cNvSpPr>
              <a:spLocks noChangeAspect="1" noChangeArrowheads="1"/>
            </p:cNvSpPr>
            <p:nvPr/>
          </p:nvSpPr>
          <p:spPr bwMode="auto">
            <a:xfrm>
              <a:off x="8737600" y="4271963"/>
              <a:ext cx="109538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A</a:t>
              </a:r>
            </a:p>
          </p:txBody>
        </p:sp>
        <p:sp>
          <p:nvSpPr>
            <p:cNvPr id="198743" name="Rectangle 87"/>
            <p:cNvSpPr>
              <a:spLocks noChangeAspect="1" noChangeArrowheads="1"/>
            </p:cNvSpPr>
            <p:nvPr/>
          </p:nvSpPr>
          <p:spPr bwMode="auto">
            <a:xfrm>
              <a:off x="8737600" y="5299075"/>
              <a:ext cx="101600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B</a:t>
              </a:r>
            </a:p>
          </p:txBody>
        </p:sp>
        <p:sp>
          <p:nvSpPr>
            <p:cNvPr id="198744" name="Rectangle 88"/>
            <p:cNvSpPr>
              <a:spLocks noChangeAspect="1" noChangeArrowheads="1"/>
            </p:cNvSpPr>
            <p:nvPr/>
          </p:nvSpPr>
          <p:spPr bwMode="auto">
            <a:xfrm>
              <a:off x="5546725" y="4511675"/>
              <a:ext cx="66198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200">
                  <a:solidFill>
                    <a:srgbClr val="000000"/>
                  </a:solidFill>
                  <a:cs typeface="+mn-cs"/>
                </a:rPr>
                <a:t>Membrane</a:t>
              </a:r>
            </a:p>
            <a:p>
              <a:pPr>
                <a:lnSpc>
                  <a:spcPct val="80000"/>
                </a:lnSpc>
              </a:pPr>
              <a:r>
                <a:rPr lang="en-US" sz="1200">
                  <a:solidFill>
                    <a:srgbClr val="000000"/>
                  </a:solidFill>
                  <a:cs typeface="+mn-cs"/>
                </a:rPr>
                <a:t>and</a:t>
              </a:r>
            </a:p>
            <a:p>
              <a:pPr>
                <a:lnSpc>
                  <a:spcPct val="80000"/>
                </a:lnSpc>
              </a:pPr>
              <a:r>
                <a:rPr lang="en-US" sz="1200">
                  <a:solidFill>
                    <a:srgbClr val="000000"/>
                  </a:solidFill>
                  <a:cs typeface="+mn-cs"/>
                </a:rPr>
                <a:t>action</a:t>
              </a:r>
            </a:p>
            <a:p>
              <a:pPr>
                <a:lnSpc>
                  <a:spcPct val="80000"/>
                </a:lnSpc>
              </a:pPr>
              <a:r>
                <a:rPr lang="en-US" sz="1200">
                  <a:solidFill>
                    <a:srgbClr val="000000"/>
                  </a:solidFill>
                  <a:cs typeface="+mn-cs"/>
                </a:rPr>
                <a:t>potential</a:t>
              </a:r>
            </a:p>
          </p:txBody>
        </p:sp>
        <p:sp>
          <p:nvSpPr>
            <p:cNvPr id="198805" name="Rectangle 149"/>
            <p:cNvSpPr>
              <a:spLocks noChangeAspect="1" noChangeArrowheads="1"/>
            </p:cNvSpPr>
            <p:nvPr/>
          </p:nvSpPr>
          <p:spPr bwMode="auto">
            <a:xfrm>
              <a:off x="5732463" y="5426075"/>
              <a:ext cx="169862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(c)</a:t>
              </a:r>
            </a:p>
          </p:txBody>
        </p:sp>
        <p:sp>
          <p:nvSpPr>
            <p:cNvPr id="198817" name="Rectangle 161"/>
            <p:cNvSpPr>
              <a:spLocks noChangeAspect="1" noChangeArrowheads="1"/>
            </p:cNvSpPr>
            <p:nvPr/>
          </p:nvSpPr>
          <p:spPr bwMode="auto">
            <a:xfrm>
              <a:off x="6364288" y="4956175"/>
              <a:ext cx="223837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E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mp</a:t>
              </a:r>
            </a:p>
          </p:txBody>
        </p:sp>
        <p:sp>
          <p:nvSpPr>
            <p:cNvPr id="198819" name="Rectangle 163"/>
            <p:cNvSpPr>
              <a:spLocks noChangeAspect="1" noChangeArrowheads="1"/>
            </p:cNvSpPr>
            <p:nvPr/>
          </p:nvSpPr>
          <p:spPr bwMode="auto">
            <a:xfrm>
              <a:off x="6450013" y="5389563"/>
              <a:ext cx="143351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E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m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 </a:t>
              </a:r>
              <a:r>
                <a:rPr lang="en-US" sz="1200">
                  <a:solidFill>
                    <a:srgbClr val="000000"/>
                  </a:solidFill>
                  <a:cs typeface="+mn-cs"/>
                </a:rPr>
                <a:t>= 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E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j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 </a:t>
              </a:r>
              <a:r>
                <a:rPr lang="en-US" sz="1200">
                  <a:solidFill>
                    <a:srgbClr val="000000"/>
                  </a:solidFill>
                  <a:cs typeface="+mn-cs"/>
                </a:rPr>
                <a:t>+ 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E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t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 </a:t>
              </a:r>
              <a:r>
                <a:rPr lang="en-US" sz="1200">
                  <a:solidFill>
                    <a:srgbClr val="000000"/>
                  </a:solidFill>
                  <a:cs typeface="+mn-cs"/>
                </a:rPr>
                <a:t>+ 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E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ma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- E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mb</a:t>
              </a:r>
            </a:p>
          </p:txBody>
        </p:sp>
        <p:sp>
          <p:nvSpPr>
            <p:cNvPr id="198821" name="Rectangle 165"/>
            <p:cNvSpPr>
              <a:spLocks noChangeAspect="1" noChangeArrowheads="1"/>
            </p:cNvSpPr>
            <p:nvPr/>
          </p:nvSpPr>
          <p:spPr bwMode="auto">
            <a:xfrm>
              <a:off x="6610350" y="5389563"/>
              <a:ext cx="3810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 </a:t>
              </a:r>
            </a:p>
          </p:txBody>
        </p:sp>
        <p:sp>
          <p:nvSpPr>
            <p:cNvPr id="198824" name="Rectangle 168"/>
            <p:cNvSpPr>
              <a:spLocks noChangeAspect="1" noChangeArrowheads="1"/>
            </p:cNvSpPr>
            <p:nvPr/>
          </p:nvSpPr>
          <p:spPr bwMode="auto">
            <a:xfrm>
              <a:off x="6858000" y="5389563"/>
              <a:ext cx="3810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 </a:t>
              </a:r>
            </a:p>
          </p:txBody>
        </p:sp>
        <p:sp>
          <p:nvSpPr>
            <p:cNvPr id="198827" name="Rectangle 171"/>
            <p:cNvSpPr>
              <a:spLocks noChangeAspect="1" noChangeArrowheads="1"/>
            </p:cNvSpPr>
            <p:nvPr/>
          </p:nvSpPr>
          <p:spPr bwMode="auto">
            <a:xfrm>
              <a:off x="7107238" y="5389563"/>
              <a:ext cx="3810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 </a:t>
              </a:r>
            </a:p>
          </p:txBody>
        </p:sp>
        <p:sp>
          <p:nvSpPr>
            <p:cNvPr id="198833" name="Rectangle 177"/>
            <p:cNvSpPr>
              <a:spLocks noChangeAspect="1" noChangeArrowheads="1"/>
            </p:cNvSpPr>
            <p:nvPr/>
          </p:nvSpPr>
          <p:spPr bwMode="auto">
            <a:xfrm>
              <a:off x="8188325" y="4799013"/>
              <a:ext cx="44450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C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d</a:t>
              </a:r>
              <a:r>
                <a:rPr lang="en-US" sz="1200">
                  <a:solidFill>
                    <a:srgbClr val="000000"/>
                  </a:solidFill>
                  <a:cs typeface="+mn-cs"/>
                </a:rPr>
                <a:t> = </a:t>
              </a:r>
              <a:r>
                <a:rPr lang="en-US" sz="1200" i="1">
                  <a:solidFill>
                    <a:srgbClr val="000000"/>
                  </a:solidFill>
                  <a:cs typeface="+mn-cs"/>
                </a:rPr>
                <a:t>C</a:t>
              </a:r>
              <a:r>
                <a:rPr lang="en-US" sz="1200" baseline="-25000">
                  <a:solidFill>
                    <a:srgbClr val="000000"/>
                  </a:solidFill>
                  <a:cs typeface="+mn-cs"/>
                </a:rPr>
                <a:t>t</a:t>
              </a:r>
            </a:p>
          </p:txBody>
        </p:sp>
        <p:sp>
          <p:nvSpPr>
            <p:cNvPr id="198883" name="Rectangle 227"/>
            <p:cNvSpPr>
              <a:spLocks noChangeAspect="1" noChangeArrowheads="1"/>
            </p:cNvSpPr>
            <p:nvPr/>
          </p:nvSpPr>
          <p:spPr bwMode="auto">
            <a:xfrm>
              <a:off x="6450013" y="4725988"/>
              <a:ext cx="7620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0</a:t>
              </a:r>
            </a:p>
          </p:txBody>
        </p:sp>
        <p:sp>
          <p:nvSpPr>
            <p:cNvPr id="198884" name="Freeform 228"/>
            <p:cNvSpPr>
              <a:spLocks noChangeAspect="1"/>
            </p:cNvSpPr>
            <p:nvPr/>
          </p:nvSpPr>
          <p:spPr bwMode="auto">
            <a:xfrm>
              <a:off x="6249988" y="4303713"/>
              <a:ext cx="2435225" cy="1060450"/>
            </a:xfrm>
            <a:custGeom>
              <a:avLst/>
              <a:gdLst>
                <a:gd name="T0" fmla="*/ 1080 w 1353"/>
                <a:gd name="T1" fmla="*/ 589 h 589"/>
                <a:gd name="T2" fmla="*/ 0 w 1353"/>
                <a:gd name="T3" fmla="*/ 589 h 589"/>
                <a:gd name="T4" fmla="*/ 0 w 1353"/>
                <a:gd name="T5" fmla="*/ 24 h 589"/>
                <a:gd name="T6" fmla="*/ 476 w 1353"/>
                <a:gd name="T7" fmla="*/ 24 h 589"/>
                <a:gd name="T8" fmla="*/ 488 w 1353"/>
                <a:gd name="T9" fmla="*/ 45 h 589"/>
                <a:gd name="T10" fmla="*/ 512 w 1353"/>
                <a:gd name="T11" fmla="*/ 0 h 589"/>
                <a:gd name="T12" fmla="*/ 534 w 1353"/>
                <a:gd name="T13" fmla="*/ 45 h 589"/>
                <a:gd name="T14" fmla="*/ 558 w 1353"/>
                <a:gd name="T15" fmla="*/ 0 h 589"/>
                <a:gd name="T16" fmla="*/ 582 w 1353"/>
                <a:gd name="T17" fmla="*/ 45 h 589"/>
                <a:gd name="T18" fmla="*/ 604 w 1353"/>
                <a:gd name="T19" fmla="*/ 0 h 589"/>
                <a:gd name="T20" fmla="*/ 616 w 1353"/>
                <a:gd name="T21" fmla="*/ 24 h 589"/>
                <a:gd name="T22" fmla="*/ 1353 w 1353"/>
                <a:gd name="T23" fmla="*/ 24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53" h="589">
                  <a:moveTo>
                    <a:pt x="1080" y="589"/>
                  </a:moveTo>
                  <a:lnTo>
                    <a:pt x="0" y="589"/>
                  </a:lnTo>
                  <a:lnTo>
                    <a:pt x="0" y="24"/>
                  </a:lnTo>
                  <a:lnTo>
                    <a:pt x="476" y="24"/>
                  </a:lnTo>
                  <a:lnTo>
                    <a:pt x="488" y="45"/>
                  </a:lnTo>
                  <a:lnTo>
                    <a:pt x="512" y="0"/>
                  </a:lnTo>
                  <a:lnTo>
                    <a:pt x="534" y="45"/>
                  </a:lnTo>
                  <a:lnTo>
                    <a:pt x="558" y="0"/>
                  </a:lnTo>
                  <a:lnTo>
                    <a:pt x="582" y="45"/>
                  </a:lnTo>
                  <a:lnTo>
                    <a:pt x="604" y="0"/>
                  </a:lnTo>
                  <a:lnTo>
                    <a:pt x="616" y="24"/>
                  </a:lnTo>
                  <a:lnTo>
                    <a:pt x="1353" y="24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885" name="Line 229"/>
            <p:cNvSpPr>
              <a:spLocks noChangeAspect="1" noChangeShapeType="1"/>
            </p:cNvSpPr>
            <p:nvPr/>
          </p:nvSpPr>
          <p:spPr bwMode="auto">
            <a:xfrm flipH="1">
              <a:off x="8253413" y="5364163"/>
              <a:ext cx="431800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886" name="Line 230"/>
            <p:cNvSpPr>
              <a:spLocks noChangeAspect="1" noChangeShapeType="1"/>
            </p:cNvSpPr>
            <p:nvPr/>
          </p:nvSpPr>
          <p:spPr bwMode="auto">
            <a:xfrm flipV="1">
              <a:off x="8047038" y="4346575"/>
              <a:ext cx="1587" cy="48736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887" name="Line 231"/>
            <p:cNvSpPr>
              <a:spLocks noChangeAspect="1" noChangeShapeType="1"/>
            </p:cNvSpPr>
            <p:nvPr/>
          </p:nvSpPr>
          <p:spPr bwMode="auto">
            <a:xfrm flipV="1">
              <a:off x="8047038" y="4881563"/>
              <a:ext cx="1587" cy="48260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888" name="Freeform 232"/>
            <p:cNvSpPr>
              <a:spLocks noChangeAspect="1"/>
            </p:cNvSpPr>
            <p:nvPr/>
          </p:nvSpPr>
          <p:spPr bwMode="auto">
            <a:xfrm>
              <a:off x="8648700" y="4311650"/>
              <a:ext cx="61913" cy="60325"/>
            </a:xfrm>
            <a:custGeom>
              <a:avLst/>
              <a:gdLst>
                <a:gd name="T0" fmla="*/ 17 w 34"/>
                <a:gd name="T1" fmla="*/ 34 h 34"/>
                <a:gd name="T2" fmla="*/ 17 w 34"/>
                <a:gd name="T3" fmla="*/ 34 h 34"/>
                <a:gd name="T4" fmla="*/ 24 w 34"/>
                <a:gd name="T5" fmla="*/ 34 h 34"/>
                <a:gd name="T6" fmla="*/ 29 w 34"/>
                <a:gd name="T7" fmla="*/ 29 h 34"/>
                <a:gd name="T8" fmla="*/ 34 w 34"/>
                <a:gd name="T9" fmla="*/ 25 h 34"/>
                <a:gd name="T10" fmla="*/ 34 w 34"/>
                <a:gd name="T11" fmla="*/ 17 h 34"/>
                <a:gd name="T12" fmla="*/ 34 w 34"/>
                <a:gd name="T13" fmla="*/ 17 h 34"/>
                <a:gd name="T14" fmla="*/ 34 w 34"/>
                <a:gd name="T15" fmla="*/ 12 h 34"/>
                <a:gd name="T16" fmla="*/ 29 w 34"/>
                <a:gd name="T17" fmla="*/ 8 h 34"/>
                <a:gd name="T18" fmla="*/ 24 w 34"/>
                <a:gd name="T19" fmla="*/ 3 h 34"/>
                <a:gd name="T20" fmla="*/ 17 w 34"/>
                <a:gd name="T21" fmla="*/ 0 h 34"/>
                <a:gd name="T22" fmla="*/ 17 w 34"/>
                <a:gd name="T23" fmla="*/ 0 h 34"/>
                <a:gd name="T24" fmla="*/ 12 w 34"/>
                <a:gd name="T25" fmla="*/ 3 h 34"/>
                <a:gd name="T26" fmla="*/ 5 w 34"/>
                <a:gd name="T27" fmla="*/ 8 h 34"/>
                <a:gd name="T28" fmla="*/ 3 w 34"/>
                <a:gd name="T29" fmla="*/ 12 h 34"/>
                <a:gd name="T30" fmla="*/ 0 w 34"/>
                <a:gd name="T31" fmla="*/ 17 h 34"/>
                <a:gd name="T32" fmla="*/ 0 w 34"/>
                <a:gd name="T33" fmla="*/ 17 h 34"/>
                <a:gd name="T34" fmla="*/ 3 w 34"/>
                <a:gd name="T35" fmla="*/ 25 h 34"/>
                <a:gd name="T36" fmla="*/ 5 w 34"/>
                <a:gd name="T37" fmla="*/ 29 h 34"/>
                <a:gd name="T38" fmla="*/ 12 w 34"/>
                <a:gd name="T39" fmla="*/ 34 h 34"/>
                <a:gd name="T40" fmla="*/ 17 w 34"/>
                <a:gd name="T41" fmla="*/ 34 h 34"/>
                <a:gd name="T42" fmla="*/ 17 w 34"/>
                <a:gd name="T4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34">
                  <a:moveTo>
                    <a:pt x="17" y="34"/>
                  </a:moveTo>
                  <a:lnTo>
                    <a:pt x="17" y="34"/>
                  </a:lnTo>
                  <a:lnTo>
                    <a:pt x="24" y="34"/>
                  </a:lnTo>
                  <a:lnTo>
                    <a:pt x="29" y="29"/>
                  </a:lnTo>
                  <a:lnTo>
                    <a:pt x="34" y="25"/>
                  </a:lnTo>
                  <a:lnTo>
                    <a:pt x="34" y="17"/>
                  </a:lnTo>
                  <a:lnTo>
                    <a:pt x="34" y="17"/>
                  </a:lnTo>
                  <a:lnTo>
                    <a:pt x="34" y="12"/>
                  </a:lnTo>
                  <a:lnTo>
                    <a:pt x="29" y="8"/>
                  </a:lnTo>
                  <a:lnTo>
                    <a:pt x="24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2" y="3"/>
                  </a:lnTo>
                  <a:lnTo>
                    <a:pt x="5" y="8"/>
                  </a:lnTo>
                  <a:lnTo>
                    <a:pt x="3" y="12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3" y="25"/>
                  </a:lnTo>
                  <a:lnTo>
                    <a:pt x="5" y="29"/>
                  </a:lnTo>
                  <a:lnTo>
                    <a:pt x="12" y="34"/>
                  </a:lnTo>
                  <a:lnTo>
                    <a:pt x="17" y="34"/>
                  </a:lnTo>
                  <a:lnTo>
                    <a:pt x="17" y="34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890" name="Line 234"/>
            <p:cNvSpPr>
              <a:spLocks noChangeAspect="1" noChangeShapeType="1"/>
            </p:cNvSpPr>
            <p:nvPr/>
          </p:nvSpPr>
          <p:spPr bwMode="auto">
            <a:xfrm>
              <a:off x="8680450" y="4341813"/>
              <a:ext cx="1588" cy="158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891" name="Freeform 235"/>
            <p:cNvSpPr>
              <a:spLocks noChangeAspect="1"/>
            </p:cNvSpPr>
            <p:nvPr/>
          </p:nvSpPr>
          <p:spPr bwMode="auto">
            <a:xfrm>
              <a:off x="8648700" y="5334000"/>
              <a:ext cx="61913" cy="61913"/>
            </a:xfrm>
            <a:custGeom>
              <a:avLst/>
              <a:gdLst>
                <a:gd name="T0" fmla="*/ 17 w 34"/>
                <a:gd name="T1" fmla="*/ 34 h 34"/>
                <a:gd name="T2" fmla="*/ 17 w 34"/>
                <a:gd name="T3" fmla="*/ 34 h 34"/>
                <a:gd name="T4" fmla="*/ 24 w 34"/>
                <a:gd name="T5" fmla="*/ 34 h 34"/>
                <a:gd name="T6" fmla="*/ 29 w 34"/>
                <a:gd name="T7" fmla="*/ 29 h 34"/>
                <a:gd name="T8" fmla="*/ 34 w 34"/>
                <a:gd name="T9" fmla="*/ 24 h 34"/>
                <a:gd name="T10" fmla="*/ 34 w 34"/>
                <a:gd name="T11" fmla="*/ 17 h 34"/>
                <a:gd name="T12" fmla="*/ 34 w 34"/>
                <a:gd name="T13" fmla="*/ 17 h 34"/>
                <a:gd name="T14" fmla="*/ 34 w 34"/>
                <a:gd name="T15" fmla="*/ 12 h 34"/>
                <a:gd name="T16" fmla="*/ 29 w 34"/>
                <a:gd name="T17" fmla="*/ 5 h 34"/>
                <a:gd name="T18" fmla="*/ 24 w 34"/>
                <a:gd name="T19" fmla="*/ 3 h 34"/>
                <a:gd name="T20" fmla="*/ 17 w 34"/>
                <a:gd name="T21" fmla="*/ 0 h 34"/>
                <a:gd name="T22" fmla="*/ 17 w 34"/>
                <a:gd name="T23" fmla="*/ 0 h 34"/>
                <a:gd name="T24" fmla="*/ 12 w 34"/>
                <a:gd name="T25" fmla="*/ 3 h 34"/>
                <a:gd name="T26" fmla="*/ 5 w 34"/>
                <a:gd name="T27" fmla="*/ 5 h 34"/>
                <a:gd name="T28" fmla="*/ 3 w 34"/>
                <a:gd name="T29" fmla="*/ 12 h 34"/>
                <a:gd name="T30" fmla="*/ 0 w 34"/>
                <a:gd name="T31" fmla="*/ 17 h 34"/>
                <a:gd name="T32" fmla="*/ 0 w 34"/>
                <a:gd name="T33" fmla="*/ 17 h 34"/>
                <a:gd name="T34" fmla="*/ 3 w 34"/>
                <a:gd name="T35" fmla="*/ 24 h 34"/>
                <a:gd name="T36" fmla="*/ 5 w 34"/>
                <a:gd name="T37" fmla="*/ 29 h 34"/>
                <a:gd name="T38" fmla="*/ 12 w 34"/>
                <a:gd name="T39" fmla="*/ 34 h 34"/>
                <a:gd name="T40" fmla="*/ 17 w 34"/>
                <a:gd name="T41" fmla="*/ 34 h 34"/>
                <a:gd name="T42" fmla="*/ 17 w 34"/>
                <a:gd name="T4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34">
                  <a:moveTo>
                    <a:pt x="17" y="34"/>
                  </a:moveTo>
                  <a:lnTo>
                    <a:pt x="17" y="34"/>
                  </a:lnTo>
                  <a:lnTo>
                    <a:pt x="24" y="34"/>
                  </a:lnTo>
                  <a:lnTo>
                    <a:pt x="29" y="29"/>
                  </a:lnTo>
                  <a:lnTo>
                    <a:pt x="34" y="24"/>
                  </a:lnTo>
                  <a:lnTo>
                    <a:pt x="34" y="17"/>
                  </a:lnTo>
                  <a:lnTo>
                    <a:pt x="34" y="17"/>
                  </a:lnTo>
                  <a:lnTo>
                    <a:pt x="34" y="12"/>
                  </a:lnTo>
                  <a:lnTo>
                    <a:pt x="29" y="5"/>
                  </a:lnTo>
                  <a:lnTo>
                    <a:pt x="24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2" y="3"/>
                  </a:lnTo>
                  <a:lnTo>
                    <a:pt x="5" y="5"/>
                  </a:lnTo>
                  <a:lnTo>
                    <a:pt x="3" y="12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3" y="24"/>
                  </a:lnTo>
                  <a:lnTo>
                    <a:pt x="5" y="29"/>
                  </a:lnTo>
                  <a:lnTo>
                    <a:pt x="12" y="34"/>
                  </a:lnTo>
                  <a:lnTo>
                    <a:pt x="17" y="34"/>
                  </a:lnTo>
                  <a:lnTo>
                    <a:pt x="17" y="34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893" name="Line 237"/>
            <p:cNvSpPr>
              <a:spLocks noChangeAspect="1" noChangeShapeType="1"/>
            </p:cNvSpPr>
            <p:nvPr/>
          </p:nvSpPr>
          <p:spPr bwMode="auto">
            <a:xfrm>
              <a:off x="8680450" y="5364163"/>
              <a:ext cx="1588" cy="158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900" name="Freeform 244"/>
            <p:cNvSpPr>
              <a:spLocks noChangeAspect="1"/>
            </p:cNvSpPr>
            <p:nvPr/>
          </p:nvSpPr>
          <p:spPr bwMode="auto">
            <a:xfrm>
              <a:off x="6094413" y="4676775"/>
              <a:ext cx="322262" cy="322263"/>
            </a:xfrm>
            <a:custGeom>
              <a:avLst/>
              <a:gdLst>
                <a:gd name="T0" fmla="*/ 89 w 179"/>
                <a:gd name="T1" fmla="*/ 179 h 179"/>
                <a:gd name="T2" fmla="*/ 89 w 179"/>
                <a:gd name="T3" fmla="*/ 179 h 179"/>
                <a:gd name="T4" fmla="*/ 108 w 179"/>
                <a:gd name="T5" fmla="*/ 177 h 179"/>
                <a:gd name="T6" fmla="*/ 125 w 179"/>
                <a:gd name="T7" fmla="*/ 172 h 179"/>
                <a:gd name="T8" fmla="*/ 140 w 179"/>
                <a:gd name="T9" fmla="*/ 165 h 179"/>
                <a:gd name="T10" fmla="*/ 152 w 179"/>
                <a:gd name="T11" fmla="*/ 153 h 179"/>
                <a:gd name="T12" fmla="*/ 164 w 179"/>
                <a:gd name="T13" fmla="*/ 140 h 179"/>
                <a:gd name="T14" fmla="*/ 171 w 179"/>
                <a:gd name="T15" fmla="*/ 124 h 179"/>
                <a:gd name="T16" fmla="*/ 176 w 179"/>
                <a:gd name="T17" fmla="*/ 107 h 179"/>
                <a:gd name="T18" fmla="*/ 179 w 179"/>
                <a:gd name="T19" fmla="*/ 90 h 179"/>
                <a:gd name="T20" fmla="*/ 179 w 179"/>
                <a:gd name="T21" fmla="*/ 90 h 179"/>
                <a:gd name="T22" fmla="*/ 176 w 179"/>
                <a:gd name="T23" fmla="*/ 73 h 179"/>
                <a:gd name="T24" fmla="*/ 171 w 179"/>
                <a:gd name="T25" fmla="*/ 56 h 179"/>
                <a:gd name="T26" fmla="*/ 164 w 179"/>
                <a:gd name="T27" fmla="*/ 39 h 179"/>
                <a:gd name="T28" fmla="*/ 152 w 179"/>
                <a:gd name="T29" fmla="*/ 27 h 179"/>
                <a:gd name="T30" fmla="*/ 140 w 179"/>
                <a:gd name="T31" fmla="*/ 15 h 179"/>
                <a:gd name="T32" fmla="*/ 125 w 179"/>
                <a:gd name="T33" fmla="*/ 8 h 179"/>
                <a:gd name="T34" fmla="*/ 108 w 179"/>
                <a:gd name="T35" fmla="*/ 3 h 179"/>
                <a:gd name="T36" fmla="*/ 89 w 179"/>
                <a:gd name="T37" fmla="*/ 0 h 179"/>
                <a:gd name="T38" fmla="*/ 89 w 179"/>
                <a:gd name="T39" fmla="*/ 0 h 179"/>
                <a:gd name="T40" fmla="*/ 72 w 179"/>
                <a:gd name="T41" fmla="*/ 3 h 179"/>
                <a:gd name="T42" fmla="*/ 55 w 179"/>
                <a:gd name="T43" fmla="*/ 8 h 179"/>
                <a:gd name="T44" fmla="*/ 38 w 179"/>
                <a:gd name="T45" fmla="*/ 15 h 179"/>
                <a:gd name="T46" fmla="*/ 26 w 179"/>
                <a:gd name="T47" fmla="*/ 27 h 179"/>
                <a:gd name="T48" fmla="*/ 14 w 179"/>
                <a:gd name="T49" fmla="*/ 39 h 179"/>
                <a:gd name="T50" fmla="*/ 7 w 179"/>
                <a:gd name="T51" fmla="*/ 56 h 179"/>
                <a:gd name="T52" fmla="*/ 2 w 179"/>
                <a:gd name="T53" fmla="*/ 73 h 179"/>
                <a:gd name="T54" fmla="*/ 0 w 179"/>
                <a:gd name="T55" fmla="*/ 90 h 179"/>
                <a:gd name="T56" fmla="*/ 0 w 179"/>
                <a:gd name="T57" fmla="*/ 90 h 179"/>
                <a:gd name="T58" fmla="*/ 2 w 179"/>
                <a:gd name="T59" fmla="*/ 107 h 179"/>
                <a:gd name="T60" fmla="*/ 7 w 179"/>
                <a:gd name="T61" fmla="*/ 124 h 179"/>
                <a:gd name="T62" fmla="*/ 14 w 179"/>
                <a:gd name="T63" fmla="*/ 140 h 179"/>
                <a:gd name="T64" fmla="*/ 26 w 179"/>
                <a:gd name="T65" fmla="*/ 153 h 179"/>
                <a:gd name="T66" fmla="*/ 38 w 179"/>
                <a:gd name="T67" fmla="*/ 165 h 179"/>
                <a:gd name="T68" fmla="*/ 55 w 179"/>
                <a:gd name="T69" fmla="*/ 172 h 179"/>
                <a:gd name="T70" fmla="*/ 72 w 179"/>
                <a:gd name="T71" fmla="*/ 177 h 179"/>
                <a:gd name="T72" fmla="*/ 89 w 179"/>
                <a:gd name="T73" fmla="*/ 179 h 179"/>
                <a:gd name="T74" fmla="*/ 89 w 179"/>
                <a:gd name="T75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9" h="179">
                  <a:moveTo>
                    <a:pt x="89" y="179"/>
                  </a:moveTo>
                  <a:lnTo>
                    <a:pt x="89" y="179"/>
                  </a:lnTo>
                  <a:lnTo>
                    <a:pt x="108" y="177"/>
                  </a:lnTo>
                  <a:lnTo>
                    <a:pt x="125" y="172"/>
                  </a:lnTo>
                  <a:lnTo>
                    <a:pt x="140" y="165"/>
                  </a:lnTo>
                  <a:lnTo>
                    <a:pt x="152" y="153"/>
                  </a:lnTo>
                  <a:lnTo>
                    <a:pt x="164" y="140"/>
                  </a:lnTo>
                  <a:lnTo>
                    <a:pt x="171" y="124"/>
                  </a:lnTo>
                  <a:lnTo>
                    <a:pt x="176" y="107"/>
                  </a:lnTo>
                  <a:lnTo>
                    <a:pt x="179" y="90"/>
                  </a:lnTo>
                  <a:lnTo>
                    <a:pt x="179" y="90"/>
                  </a:lnTo>
                  <a:lnTo>
                    <a:pt x="176" y="73"/>
                  </a:lnTo>
                  <a:lnTo>
                    <a:pt x="171" y="56"/>
                  </a:lnTo>
                  <a:lnTo>
                    <a:pt x="164" y="39"/>
                  </a:lnTo>
                  <a:lnTo>
                    <a:pt x="152" y="27"/>
                  </a:lnTo>
                  <a:lnTo>
                    <a:pt x="140" y="15"/>
                  </a:lnTo>
                  <a:lnTo>
                    <a:pt x="125" y="8"/>
                  </a:lnTo>
                  <a:lnTo>
                    <a:pt x="108" y="3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72" y="3"/>
                  </a:lnTo>
                  <a:lnTo>
                    <a:pt x="55" y="8"/>
                  </a:lnTo>
                  <a:lnTo>
                    <a:pt x="38" y="15"/>
                  </a:lnTo>
                  <a:lnTo>
                    <a:pt x="26" y="27"/>
                  </a:lnTo>
                  <a:lnTo>
                    <a:pt x="14" y="39"/>
                  </a:lnTo>
                  <a:lnTo>
                    <a:pt x="7" y="56"/>
                  </a:lnTo>
                  <a:lnTo>
                    <a:pt x="2" y="73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2" y="107"/>
                  </a:lnTo>
                  <a:lnTo>
                    <a:pt x="7" y="124"/>
                  </a:lnTo>
                  <a:lnTo>
                    <a:pt x="14" y="140"/>
                  </a:lnTo>
                  <a:lnTo>
                    <a:pt x="26" y="153"/>
                  </a:lnTo>
                  <a:lnTo>
                    <a:pt x="38" y="165"/>
                  </a:lnTo>
                  <a:lnTo>
                    <a:pt x="55" y="172"/>
                  </a:lnTo>
                  <a:lnTo>
                    <a:pt x="72" y="177"/>
                  </a:lnTo>
                  <a:lnTo>
                    <a:pt x="89" y="179"/>
                  </a:lnTo>
                  <a:lnTo>
                    <a:pt x="89" y="179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901" name="Line 245"/>
            <p:cNvSpPr>
              <a:spLocks noChangeAspect="1" noChangeShapeType="1"/>
            </p:cNvSpPr>
            <p:nvPr/>
          </p:nvSpPr>
          <p:spPr bwMode="auto">
            <a:xfrm>
              <a:off x="6097588" y="4799013"/>
              <a:ext cx="52387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902" name="Line 246"/>
            <p:cNvSpPr>
              <a:spLocks noChangeAspect="1" noChangeShapeType="1"/>
            </p:cNvSpPr>
            <p:nvPr/>
          </p:nvSpPr>
          <p:spPr bwMode="auto">
            <a:xfrm>
              <a:off x="6167438" y="4799013"/>
              <a:ext cx="52387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903" name="Line 247"/>
            <p:cNvSpPr>
              <a:spLocks noChangeAspect="1" noChangeShapeType="1"/>
            </p:cNvSpPr>
            <p:nvPr/>
          </p:nvSpPr>
          <p:spPr bwMode="auto">
            <a:xfrm>
              <a:off x="6235700" y="4799013"/>
              <a:ext cx="52388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904" name="Line 248"/>
            <p:cNvSpPr>
              <a:spLocks noChangeAspect="1" noChangeShapeType="1"/>
            </p:cNvSpPr>
            <p:nvPr/>
          </p:nvSpPr>
          <p:spPr bwMode="auto">
            <a:xfrm>
              <a:off x="6305550" y="4799013"/>
              <a:ext cx="52388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905" name="Line 249"/>
            <p:cNvSpPr>
              <a:spLocks noChangeAspect="1" noChangeShapeType="1"/>
            </p:cNvSpPr>
            <p:nvPr/>
          </p:nvSpPr>
          <p:spPr bwMode="auto">
            <a:xfrm>
              <a:off x="6376988" y="4799013"/>
              <a:ext cx="33337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8906" name="Freeform 250"/>
            <p:cNvSpPr>
              <a:spLocks noChangeAspect="1"/>
            </p:cNvSpPr>
            <p:nvPr/>
          </p:nvSpPr>
          <p:spPr bwMode="auto">
            <a:xfrm>
              <a:off x="6157913" y="4725988"/>
              <a:ext cx="212725" cy="190500"/>
            </a:xfrm>
            <a:custGeom>
              <a:avLst/>
              <a:gdLst>
                <a:gd name="T0" fmla="*/ 0 w 118"/>
                <a:gd name="T1" fmla="*/ 94 h 106"/>
                <a:gd name="T2" fmla="*/ 12 w 118"/>
                <a:gd name="T3" fmla="*/ 89 h 106"/>
                <a:gd name="T4" fmla="*/ 12 w 118"/>
                <a:gd name="T5" fmla="*/ 0 h 106"/>
                <a:gd name="T6" fmla="*/ 19 w 118"/>
                <a:gd name="T7" fmla="*/ 14 h 106"/>
                <a:gd name="T8" fmla="*/ 58 w 118"/>
                <a:gd name="T9" fmla="*/ 22 h 106"/>
                <a:gd name="T10" fmla="*/ 58 w 118"/>
                <a:gd name="T11" fmla="*/ 22 h 106"/>
                <a:gd name="T12" fmla="*/ 63 w 118"/>
                <a:gd name="T13" fmla="*/ 26 h 106"/>
                <a:gd name="T14" fmla="*/ 68 w 118"/>
                <a:gd name="T15" fmla="*/ 31 h 106"/>
                <a:gd name="T16" fmla="*/ 72 w 118"/>
                <a:gd name="T17" fmla="*/ 46 h 106"/>
                <a:gd name="T18" fmla="*/ 97 w 118"/>
                <a:gd name="T19" fmla="*/ 106 h 106"/>
                <a:gd name="T20" fmla="*/ 97 w 118"/>
                <a:gd name="T21" fmla="*/ 106 h 106"/>
                <a:gd name="T22" fmla="*/ 101 w 118"/>
                <a:gd name="T23" fmla="*/ 104 h 106"/>
                <a:gd name="T24" fmla="*/ 106 w 118"/>
                <a:gd name="T25" fmla="*/ 99 h 106"/>
                <a:gd name="T26" fmla="*/ 118 w 118"/>
                <a:gd name="T27" fmla="*/ 99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8" h="106">
                  <a:moveTo>
                    <a:pt x="0" y="94"/>
                  </a:moveTo>
                  <a:lnTo>
                    <a:pt x="12" y="89"/>
                  </a:lnTo>
                  <a:lnTo>
                    <a:pt x="12" y="0"/>
                  </a:lnTo>
                  <a:lnTo>
                    <a:pt x="19" y="14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63" y="26"/>
                  </a:lnTo>
                  <a:lnTo>
                    <a:pt x="68" y="31"/>
                  </a:lnTo>
                  <a:lnTo>
                    <a:pt x="72" y="46"/>
                  </a:lnTo>
                  <a:lnTo>
                    <a:pt x="97" y="106"/>
                  </a:lnTo>
                  <a:lnTo>
                    <a:pt x="97" y="106"/>
                  </a:lnTo>
                  <a:lnTo>
                    <a:pt x="101" y="104"/>
                  </a:lnTo>
                  <a:lnTo>
                    <a:pt x="106" y="99"/>
                  </a:lnTo>
                  <a:lnTo>
                    <a:pt x="118" y="99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</p:grpSp>
      <p:sp>
        <p:nvSpPr>
          <p:cNvPr id="198908" name="Line 252"/>
          <p:cNvSpPr>
            <a:spLocks noChangeShapeType="1"/>
          </p:cNvSpPr>
          <p:nvPr/>
        </p:nvSpPr>
        <p:spPr bwMode="auto">
          <a:xfrm>
            <a:off x="7100888" y="35877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1" name="Line 255"/>
          <p:cNvSpPr>
            <a:spLocks noChangeShapeType="1"/>
          </p:cNvSpPr>
          <p:nvPr/>
        </p:nvSpPr>
        <p:spPr bwMode="auto">
          <a:xfrm>
            <a:off x="8374063" y="35877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61" name="Freeform 5"/>
          <p:cNvSpPr>
            <a:spLocks noChangeAspect="1"/>
          </p:cNvSpPr>
          <p:nvPr/>
        </p:nvSpPr>
        <p:spPr bwMode="auto">
          <a:xfrm>
            <a:off x="2533650" y="1219200"/>
            <a:ext cx="304800" cy="34925"/>
          </a:xfrm>
          <a:custGeom>
            <a:avLst/>
            <a:gdLst>
              <a:gd name="T0" fmla="*/ 0 w 169"/>
              <a:gd name="T1" fmla="*/ 0 h 19"/>
              <a:gd name="T2" fmla="*/ 0 w 169"/>
              <a:gd name="T3" fmla="*/ 0 h 19"/>
              <a:gd name="T4" fmla="*/ 3 w 169"/>
              <a:gd name="T5" fmla="*/ 7 h 19"/>
              <a:gd name="T6" fmla="*/ 5 w 169"/>
              <a:gd name="T7" fmla="*/ 14 h 19"/>
              <a:gd name="T8" fmla="*/ 12 w 169"/>
              <a:gd name="T9" fmla="*/ 19 h 19"/>
              <a:gd name="T10" fmla="*/ 20 w 169"/>
              <a:gd name="T11" fmla="*/ 19 h 19"/>
              <a:gd name="T12" fmla="*/ 150 w 169"/>
              <a:gd name="T13" fmla="*/ 19 h 19"/>
              <a:gd name="T14" fmla="*/ 150 w 169"/>
              <a:gd name="T15" fmla="*/ 19 h 19"/>
              <a:gd name="T16" fmla="*/ 157 w 169"/>
              <a:gd name="T17" fmla="*/ 19 h 19"/>
              <a:gd name="T18" fmla="*/ 164 w 169"/>
              <a:gd name="T19" fmla="*/ 14 h 19"/>
              <a:gd name="T20" fmla="*/ 167 w 169"/>
              <a:gd name="T21" fmla="*/ 7 h 19"/>
              <a:gd name="T22" fmla="*/ 169 w 169"/>
              <a:gd name="T23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9" h="19">
                <a:moveTo>
                  <a:pt x="0" y="0"/>
                </a:moveTo>
                <a:lnTo>
                  <a:pt x="0" y="0"/>
                </a:lnTo>
                <a:lnTo>
                  <a:pt x="3" y="7"/>
                </a:lnTo>
                <a:lnTo>
                  <a:pt x="5" y="14"/>
                </a:lnTo>
                <a:lnTo>
                  <a:pt x="12" y="19"/>
                </a:lnTo>
                <a:lnTo>
                  <a:pt x="20" y="19"/>
                </a:lnTo>
                <a:lnTo>
                  <a:pt x="150" y="19"/>
                </a:lnTo>
                <a:lnTo>
                  <a:pt x="150" y="19"/>
                </a:lnTo>
                <a:lnTo>
                  <a:pt x="157" y="19"/>
                </a:lnTo>
                <a:lnTo>
                  <a:pt x="164" y="14"/>
                </a:lnTo>
                <a:lnTo>
                  <a:pt x="167" y="7"/>
                </a:lnTo>
                <a:lnTo>
                  <a:pt x="169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62" name="Freeform 6"/>
          <p:cNvSpPr>
            <a:spLocks noChangeAspect="1"/>
          </p:cNvSpPr>
          <p:nvPr/>
        </p:nvSpPr>
        <p:spPr bwMode="auto">
          <a:xfrm>
            <a:off x="2063750" y="758825"/>
            <a:ext cx="831850" cy="168275"/>
          </a:xfrm>
          <a:custGeom>
            <a:avLst/>
            <a:gdLst>
              <a:gd name="T0" fmla="*/ 230 w 462"/>
              <a:gd name="T1" fmla="*/ 14 h 94"/>
              <a:gd name="T2" fmla="*/ 230 w 462"/>
              <a:gd name="T3" fmla="*/ 14 h 94"/>
              <a:gd name="T4" fmla="*/ 256 w 462"/>
              <a:gd name="T5" fmla="*/ 17 h 94"/>
              <a:gd name="T6" fmla="*/ 281 w 462"/>
              <a:gd name="T7" fmla="*/ 19 h 94"/>
              <a:gd name="T8" fmla="*/ 305 w 462"/>
              <a:gd name="T9" fmla="*/ 24 h 94"/>
              <a:gd name="T10" fmla="*/ 326 w 462"/>
              <a:gd name="T11" fmla="*/ 31 h 94"/>
              <a:gd name="T12" fmla="*/ 348 w 462"/>
              <a:gd name="T13" fmla="*/ 41 h 94"/>
              <a:gd name="T14" fmla="*/ 368 w 462"/>
              <a:gd name="T15" fmla="*/ 51 h 94"/>
              <a:gd name="T16" fmla="*/ 387 w 462"/>
              <a:gd name="T17" fmla="*/ 60 h 94"/>
              <a:gd name="T18" fmla="*/ 404 w 462"/>
              <a:gd name="T19" fmla="*/ 72 h 94"/>
              <a:gd name="T20" fmla="*/ 404 w 462"/>
              <a:gd name="T21" fmla="*/ 72 h 94"/>
              <a:gd name="T22" fmla="*/ 416 w 462"/>
              <a:gd name="T23" fmla="*/ 79 h 94"/>
              <a:gd name="T24" fmla="*/ 430 w 462"/>
              <a:gd name="T25" fmla="*/ 94 h 94"/>
              <a:gd name="T26" fmla="*/ 462 w 462"/>
              <a:gd name="T27" fmla="*/ 94 h 94"/>
              <a:gd name="T28" fmla="*/ 462 w 462"/>
              <a:gd name="T29" fmla="*/ 94 h 94"/>
              <a:gd name="T30" fmla="*/ 457 w 462"/>
              <a:gd name="T31" fmla="*/ 87 h 94"/>
              <a:gd name="T32" fmla="*/ 450 w 462"/>
              <a:gd name="T33" fmla="*/ 79 h 94"/>
              <a:gd name="T34" fmla="*/ 433 w 462"/>
              <a:gd name="T35" fmla="*/ 65 h 94"/>
              <a:gd name="T36" fmla="*/ 406 w 462"/>
              <a:gd name="T37" fmla="*/ 48 h 94"/>
              <a:gd name="T38" fmla="*/ 377 w 462"/>
              <a:gd name="T39" fmla="*/ 34 h 94"/>
              <a:gd name="T40" fmla="*/ 343 w 462"/>
              <a:gd name="T41" fmla="*/ 22 h 94"/>
              <a:gd name="T42" fmla="*/ 307 w 462"/>
              <a:gd name="T43" fmla="*/ 9 h 94"/>
              <a:gd name="T44" fmla="*/ 268 w 462"/>
              <a:gd name="T45" fmla="*/ 5 h 94"/>
              <a:gd name="T46" fmla="*/ 230 w 462"/>
              <a:gd name="T47" fmla="*/ 0 h 94"/>
              <a:gd name="T48" fmla="*/ 230 w 462"/>
              <a:gd name="T49" fmla="*/ 0 h 94"/>
              <a:gd name="T50" fmla="*/ 191 w 462"/>
              <a:gd name="T51" fmla="*/ 5 h 94"/>
              <a:gd name="T52" fmla="*/ 152 w 462"/>
              <a:gd name="T53" fmla="*/ 9 h 94"/>
              <a:gd name="T54" fmla="*/ 116 w 462"/>
              <a:gd name="T55" fmla="*/ 22 h 94"/>
              <a:gd name="T56" fmla="*/ 82 w 462"/>
              <a:gd name="T57" fmla="*/ 34 h 94"/>
              <a:gd name="T58" fmla="*/ 53 w 462"/>
              <a:gd name="T59" fmla="*/ 48 h 94"/>
              <a:gd name="T60" fmla="*/ 27 w 462"/>
              <a:gd name="T61" fmla="*/ 65 h 94"/>
              <a:gd name="T62" fmla="*/ 10 w 462"/>
              <a:gd name="T63" fmla="*/ 79 h 94"/>
              <a:gd name="T64" fmla="*/ 3 w 462"/>
              <a:gd name="T65" fmla="*/ 87 h 94"/>
              <a:gd name="T66" fmla="*/ 0 w 462"/>
              <a:gd name="T67" fmla="*/ 94 h 94"/>
              <a:gd name="T68" fmla="*/ 29 w 462"/>
              <a:gd name="T69" fmla="*/ 94 h 94"/>
              <a:gd name="T70" fmla="*/ 29 w 462"/>
              <a:gd name="T71" fmla="*/ 94 h 94"/>
              <a:gd name="T72" fmla="*/ 44 w 462"/>
              <a:gd name="T73" fmla="*/ 79 h 94"/>
              <a:gd name="T74" fmla="*/ 56 w 462"/>
              <a:gd name="T75" fmla="*/ 72 h 94"/>
              <a:gd name="T76" fmla="*/ 56 w 462"/>
              <a:gd name="T77" fmla="*/ 72 h 94"/>
              <a:gd name="T78" fmla="*/ 73 w 462"/>
              <a:gd name="T79" fmla="*/ 60 h 94"/>
              <a:gd name="T80" fmla="*/ 92 w 462"/>
              <a:gd name="T81" fmla="*/ 51 h 94"/>
              <a:gd name="T82" fmla="*/ 111 w 462"/>
              <a:gd name="T83" fmla="*/ 41 h 94"/>
              <a:gd name="T84" fmla="*/ 133 w 462"/>
              <a:gd name="T85" fmla="*/ 31 h 94"/>
              <a:gd name="T86" fmla="*/ 155 w 462"/>
              <a:gd name="T87" fmla="*/ 24 h 94"/>
              <a:gd name="T88" fmla="*/ 179 w 462"/>
              <a:gd name="T89" fmla="*/ 19 h 94"/>
              <a:gd name="T90" fmla="*/ 203 w 462"/>
              <a:gd name="T91" fmla="*/ 17 h 94"/>
              <a:gd name="T92" fmla="*/ 230 w 462"/>
              <a:gd name="T93" fmla="*/ 14 h 94"/>
              <a:gd name="T94" fmla="*/ 230 w 462"/>
              <a:gd name="T95" fmla="*/ 1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62" h="94">
                <a:moveTo>
                  <a:pt x="230" y="14"/>
                </a:moveTo>
                <a:lnTo>
                  <a:pt x="230" y="14"/>
                </a:lnTo>
                <a:lnTo>
                  <a:pt x="256" y="17"/>
                </a:lnTo>
                <a:lnTo>
                  <a:pt x="281" y="19"/>
                </a:lnTo>
                <a:lnTo>
                  <a:pt x="305" y="24"/>
                </a:lnTo>
                <a:lnTo>
                  <a:pt x="326" y="31"/>
                </a:lnTo>
                <a:lnTo>
                  <a:pt x="348" y="41"/>
                </a:lnTo>
                <a:lnTo>
                  <a:pt x="368" y="51"/>
                </a:lnTo>
                <a:lnTo>
                  <a:pt x="387" y="60"/>
                </a:lnTo>
                <a:lnTo>
                  <a:pt x="404" y="72"/>
                </a:lnTo>
                <a:lnTo>
                  <a:pt x="404" y="72"/>
                </a:lnTo>
                <a:lnTo>
                  <a:pt x="416" y="79"/>
                </a:lnTo>
                <a:lnTo>
                  <a:pt x="430" y="94"/>
                </a:lnTo>
                <a:lnTo>
                  <a:pt x="462" y="94"/>
                </a:lnTo>
                <a:lnTo>
                  <a:pt x="462" y="94"/>
                </a:lnTo>
                <a:lnTo>
                  <a:pt x="457" y="87"/>
                </a:lnTo>
                <a:lnTo>
                  <a:pt x="450" y="79"/>
                </a:lnTo>
                <a:lnTo>
                  <a:pt x="433" y="65"/>
                </a:lnTo>
                <a:lnTo>
                  <a:pt x="406" y="48"/>
                </a:lnTo>
                <a:lnTo>
                  <a:pt x="377" y="34"/>
                </a:lnTo>
                <a:lnTo>
                  <a:pt x="343" y="22"/>
                </a:lnTo>
                <a:lnTo>
                  <a:pt x="307" y="9"/>
                </a:lnTo>
                <a:lnTo>
                  <a:pt x="268" y="5"/>
                </a:lnTo>
                <a:lnTo>
                  <a:pt x="230" y="0"/>
                </a:lnTo>
                <a:lnTo>
                  <a:pt x="230" y="0"/>
                </a:lnTo>
                <a:lnTo>
                  <a:pt x="191" y="5"/>
                </a:lnTo>
                <a:lnTo>
                  <a:pt x="152" y="9"/>
                </a:lnTo>
                <a:lnTo>
                  <a:pt x="116" y="22"/>
                </a:lnTo>
                <a:lnTo>
                  <a:pt x="82" y="34"/>
                </a:lnTo>
                <a:lnTo>
                  <a:pt x="53" y="48"/>
                </a:lnTo>
                <a:lnTo>
                  <a:pt x="27" y="65"/>
                </a:lnTo>
                <a:lnTo>
                  <a:pt x="10" y="79"/>
                </a:lnTo>
                <a:lnTo>
                  <a:pt x="3" y="87"/>
                </a:lnTo>
                <a:lnTo>
                  <a:pt x="0" y="94"/>
                </a:lnTo>
                <a:lnTo>
                  <a:pt x="29" y="94"/>
                </a:lnTo>
                <a:lnTo>
                  <a:pt x="29" y="94"/>
                </a:lnTo>
                <a:lnTo>
                  <a:pt x="44" y="79"/>
                </a:lnTo>
                <a:lnTo>
                  <a:pt x="56" y="72"/>
                </a:lnTo>
                <a:lnTo>
                  <a:pt x="56" y="72"/>
                </a:lnTo>
                <a:lnTo>
                  <a:pt x="73" y="60"/>
                </a:lnTo>
                <a:lnTo>
                  <a:pt x="92" y="51"/>
                </a:lnTo>
                <a:lnTo>
                  <a:pt x="111" y="41"/>
                </a:lnTo>
                <a:lnTo>
                  <a:pt x="133" y="31"/>
                </a:lnTo>
                <a:lnTo>
                  <a:pt x="155" y="24"/>
                </a:lnTo>
                <a:lnTo>
                  <a:pt x="179" y="19"/>
                </a:lnTo>
                <a:lnTo>
                  <a:pt x="203" y="17"/>
                </a:lnTo>
                <a:lnTo>
                  <a:pt x="230" y="14"/>
                </a:lnTo>
                <a:lnTo>
                  <a:pt x="230" y="14"/>
                </a:lnTo>
                <a:close/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63" name="Freeform 7"/>
          <p:cNvSpPr>
            <a:spLocks noChangeAspect="1"/>
          </p:cNvSpPr>
          <p:nvPr/>
        </p:nvSpPr>
        <p:spPr bwMode="auto">
          <a:xfrm>
            <a:off x="2063750" y="927100"/>
            <a:ext cx="312738" cy="2257425"/>
          </a:xfrm>
          <a:custGeom>
            <a:avLst/>
            <a:gdLst>
              <a:gd name="T0" fmla="*/ 145 w 174"/>
              <a:gd name="T1" fmla="*/ 954 h 1254"/>
              <a:gd name="T2" fmla="*/ 145 w 174"/>
              <a:gd name="T3" fmla="*/ 1254 h 1254"/>
              <a:gd name="T4" fmla="*/ 174 w 174"/>
              <a:gd name="T5" fmla="*/ 1254 h 1254"/>
              <a:gd name="T6" fmla="*/ 174 w 174"/>
              <a:gd name="T7" fmla="*/ 947 h 1254"/>
              <a:gd name="T8" fmla="*/ 174 w 174"/>
              <a:gd name="T9" fmla="*/ 947 h 1254"/>
              <a:gd name="T10" fmla="*/ 172 w 174"/>
              <a:gd name="T11" fmla="*/ 935 h 1254"/>
              <a:gd name="T12" fmla="*/ 169 w 174"/>
              <a:gd name="T13" fmla="*/ 923 h 1254"/>
              <a:gd name="T14" fmla="*/ 160 w 174"/>
              <a:gd name="T15" fmla="*/ 906 h 1254"/>
              <a:gd name="T16" fmla="*/ 39 w 174"/>
              <a:gd name="T17" fmla="*/ 718 h 1254"/>
              <a:gd name="T18" fmla="*/ 39 w 174"/>
              <a:gd name="T19" fmla="*/ 718 h 1254"/>
              <a:gd name="T20" fmla="*/ 34 w 174"/>
              <a:gd name="T21" fmla="*/ 708 h 1254"/>
              <a:gd name="T22" fmla="*/ 32 w 174"/>
              <a:gd name="T23" fmla="*/ 698 h 1254"/>
              <a:gd name="T24" fmla="*/ 29 w 174"/>
              <a:gd name="T25" fmla="*/ 681 h 1254"/>
              <a:gd name="T26" fmla="*/ 29 w 174"/>
              <a:gd name="T27" fmla="*/ 0 h 1254"/>
              <a:gd name="T28" fmla="*/ 0 w 174"/>
              <a:gd name="T29" fmla="*/ 0 h 1254"/>
              <a:gd name="T30" fmla="*/ 0 w 174"/>
              <a:gd name="T31" fmla="*/ 689 h 1254"/>
              <a:gd name="T32" fmla="*/ 0 w 174"/>
              <a:gd name="T33" fmla="*/ 689 h 1254"/>
              <a:gd name="T34" fmla="*/ 0 w 174"/>
              <a:gd name="T35" fmla="*/ 701 h 1254"/>
              <a:gd name="T36" fmla="*/ 3 w 174"/>
              <a:gd name="T37" fmla="*/ 713 h 1254"/>
              <a:gd name="T38" fmla="*/ 8 w 174"/>
              <a:gd name="T39" fmla="*/ 722 h 1254"/>
              <a:gd name="T40" fmla="*/ 12 w 174"/>
              <a:gd name="T41" fmla="*/ 734 h 1254"/>
              <a:gd name="T42" fmla="*/ 136 w 174"/>
              <a:gd name="T43" fmla="*/ 923 h 1254"/>
              <a:gd name="T44" fmla="*/ 136 w 174"/>
              <a:gd name="T45" fmla="*/ 923 h 1254"/>
              <a:gd name="T46" fmla="*/ 140 w 174"/>
              <a:gd name="T47" fmla="*/ 935 h 1254"/>
              <a:gd name="T48" fmla="*/ 143 w 174"/>
              <a:gd name="T49" fmla="*/ 942 h 1254"/>
              <a:gd name="T50" fmla="*/ 145 w 174"/>
              <a:gd name="T51" fmla="*/ 954 h 1254"/>
              <a:gd name="T52" fmla="*/ 145 w 174"/>
              <a:gd name="T53" fmla="*/ 954 h 1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4" h="1254">
                <a:moveTo>
                  <a:pt x="145" y="954"/>
                </a:moveTo>
                <a:lnTo>
                  <a:pt x="145" y="1254"/>
                </a:lnTo>
                <a:lnTo>
                  <a:pt x="174" y="1254"/>
                </a:lnTo>
                <a:lnTo>
                  <a:pt x="174" y="947"/>
                </a:lnTo>
                <a:lnTo>
                  <a:pt x="174" y="947"/>
                </a:lnTo>
                <a:lnTo>
                  <a:pt x="172" y="935"/>
                </a:lnTo>
                <a:lnTo>
                  <a:pt x="169" y="923"/>
                </a:lnTo>
                <a:lnTo>
                  <a:pt x="160" y="906"/>
                </a:lnTo>
                <a:lnTo>
                  <a:pt x="39" y="718"/>
                </a:lnTo>
                <a:lnTo>
                  <a:pt x="39" y="718"/>
                </a:lnTo>
                <a:lnTo>
                  <a:pt x="34" y="708"/>
                </a:lnTo>
                <a:lnTo>
                  <a:pt x="32" y="698"/>
                </a:lnTo>
                <a:lnTo>
                  <a:pt x="29" y="681"/>
                </a:lnTo>
                <a:lnTo>
                  <a:pt x="29" y="0"/>
                </a:lnTo>
                <a:lnTo>
                  <a:pt x="0" y="0"/>
                </a:lnTo>
                <a:lnTo>
                  <a:pt x="0" y="689"/>
                </a:lnTo>
                <a:lnTo>
                  <a:pt x="0" y="689"/>
                </a:lnTo>
                <a:lnTo>
                  <a:pt x="0" y="701"/>
                </a:lnTo>
                <a:lnTo>
                  <a:pt x="3" y="713"/>
                </a:lnTo>
                <a:lnTo>
                  <a:pt x="8" y="722"/>
                </a:lnTo>
                <a:lnTo>
                  <a:pt x="12" y="734"/>
                </a:lnTo>
                <a:lnTo>
                  <a:pt x="136" y="923"/>
                </a:lnTo>
                <a:lnTo>
                  <a:pt x="136" y="923"/>
                </a:lnTo>
                <a:lnTo>
                  <a:pt x="140" y="935"/>
                </a:lnTo>
                <a:lnTo>
                  <a:pt x="143" y="942"/>
                </a:lnTo>
                <a:lnTo>
                  <a:pt x="145" y="954"/>
                </a:lnTo>
                <a:lnTo>
                  <a:pt x="145" y="954"/>
                </a:lnTo>
                <a:close/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64" name="Freeform 8"/>
          <p:cNvSpPr>
            <a:spLocks noChangeAspect="1"/>
          </p:cNvSpPr>
          <p:nvPr/>
        </p:nvSpPr>
        <p:spPr bwMode="auto">
          <a:xfrm>
            <a:off x="2576513" y="927100"/>
            <a:ext cx="319087" cy="2257425"/>
          </a:xfrm>
          <a:custGeom>
            <a:avLst/>
            <a:gdLst>
              <a:gd name="T0" fmla="*/ 32 w 177"/>
              <a:gd name="T1" fmla="*/ 954 h 1254"/>
              <a:gd name="T2" fmla="*/ 32 w 177"/>
              <a:gd name="T3" fmla="*/ 1254 h 1254"/>
              <a:gd name="T4" fmla="*/ 0 w 177"/>
              <a:gd name="T5" fmla="*/ 1254 h 1254"/>
              <a:gd name="T6" fmla="*/ 0 w 177"/>
              <a:gd name="T7" fmla="*/ 947 h 1254"/>
              <a:gd name="T8" fmla="*/ 0 w 177"/>
              <a:gd name="T9" fmla="*/ 947 h 1254"/>
              <a:gd name="T10" fmla="*/ 3 w 177"/>
              <a:gd name="T11" fmla="*/ 935 h 1254"/>
              <a:gd name="T12" fmla="*/ 5 w 177"/>
              <a:gd name="T13" fmla="*/ 923 h 1254"/>
              <a:gd name="T14" fmla="*/ 15 w 177"/>
              <a:gd name="T15" fmla="*/ 906 h 1254"/>
              <a:gd name="T16" fmla="*/ 136 w 177"/>
              <a:gd name="T17" fmla="*/ 718 h 1254"/>
              <a:gd name="T18" fmla="*/ 136 w 177"/>
              <a:gd name="T19" fmla="*/ 718 h 1254"/>
              <a:gd name="T20" fmla="*/ 140 w 177"/>
              <a:gd name="T21" fmla="*/ 708 h 1254"/>
              <a:gd name="T22" fmla="*/ 143 w 177"/>
              <a:gd name="T23" fmla="*/ 698 h 1254"/>
              <a:gd name="T24" fmla="*/ 145 w 177"/>
              <a:gd name="T25" fmla="*/ 681 h 1254"/>
              <a:gd name="T26" fmla="*/ 145 w 177"/>
              <a:gd name="T27" fmla="*/ 0 h 1254"/>
              <a:gd name="T28" fmla="*/ 177 w 177"/>
              <a:gd name="T29" fmla="*/ 0 h 1254"/>
              <a:gd name="T30" fmla="*/ 177 w 177"/>
              <a:gd name="T31" fmla="*/ 689 h 1254"/>
              <a:gd name="T32" fmla="*/ 177 w 177"/>
              <a:gd name="T33" fmla="*/ 689 h 1254"/>
              <a:gd name="T34" fmla="*/ 174 w 177"/>
              <a:gd name="T35" fmla="*/ 701 h 1254"/>
              <a:gd name="T36" fmla="*/ 172 w 177"/>
              <a:gd name="T37" fmla="*/ 713 h 1254"/>
              <a:gd name="T38" fmla="*/ 167 w 177"/>
              <a:gd name="T39" fmla="*/ 722 h 1254"/>
              <a:gd name="T40" fmla="*/ 162 w 177"/>
              <a:gd name="T41" fmla="*/ 734 h 1254"/>
              <a:gd name="T42" fmla="*/ 39 w 177"/>
              <a:gd name="T43" fmla="*/ 923 h 1254"/>
              <a:gd name="T44" fmla="*/ 39 w 177"/>
              <a:gd name="T45" fmla="*/ 923 h 1254"/>
              <a:gd name="T46" fmla="*/ 34 w 177"/>
              <a:gd name="T47" fmla="*/ 935 h 1254"/>
              <a:gd name="T48" fmla="*/ 32 w 177"/>
              <a:gd name="T49" fmla="*/ 942 h 1254"/>
              <a:gd name="T50" fmla="*/ 32 w 177"/>
              <a:gd name="T51" fmla="*/ 954 h 1254"/>
              <a:gd name="T52" fmla="*/ 32 w 177"/>
              <a:gd name="T53" fmla="*/ 954 h 1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7" h="1254">
                <a:moveTo>
                  <a:pt x="32" y="954"/>
                </a:moveTo>
                <a:lnTo>
                  <a:pt x="32" y="1254"/>
                </a:lnTo>
                <a:lnTo>
                  <a:pt x="0" y="1254"/>
                </a:lnTo>
                <a:lnTo>
                  <a:pt x="0" y="947"/>
                </a:lnTo>
                <a:lnTo>
                  <a:pt x="0" y="947"/>
                </a:lnTo>
                <a:lnTo>
                  <a:pt x="3" y="935"/>
                </a:lnTo>
                <a:lnTo>
                  <a:pt x="5" y="923"/>
                </a:lnTo>
                <a:lnTo>
                  <a:pt x="15" y="906"/>
                </a:lnTo>
                <a:lnTo>
                  <a:pt x="136" y="718"/>
                </a:lnTo>
                <a:lnTo>
                  <a:pt x="136" y="718"/>
                </a:lnTo>
                <a:lnTo>
                  <a:pt x="140" y="708"/>
                </a:lnTo>
                <a:lnTo>
                  <a:pt x="143" y="698"/>
                </a:lnTo>
                <a:lnTo>
                  <a:pt x="145" y="681"/>
                </a:lnTo>
                <a:lnTo>
                  <a:pt x="145" y="0"/>
                </a:lnTo>
                <a:lnTo>
                  <a:pt x="177" y="0"/>
                </a:lnTo>
                <a:lnTo>
                  <a:pt x="177" y="689"/>
                </a:lnTo>
                <a:lnTo>
                  <a:pt x="177" y="689"/>
                </a:lnTo>
                <a:lnTo>
                  <a:pt x="174" y="701"/>
                </a:lnTo>
                <a:lnTo>
                  <a:pt x="172" y="713"/>
                </a:lnTo>
                <a:lnTo>
                  <a:pt x="167" y="722"/>
                </a:lnTo>
                <a:lnTo>
                  <a:pt x="162" y="734"/>
                </a:lnTo>
                <a:lnTo>
                  <a:pt x="39" y="923"/>
                </a:lnTo>
                <a:lnTo>
                  <a:pt x="39" y="923"/>
                </a:lnTo>
                <a:lnTo>
                  <a:pt x="34" y="935"/>
                </a:lnTo>
                <a:lnTo>
                  <a:pt x="32" y="942"/>
                </a:lnTo>
                <a:lnTo>
                  <a:pt x="32" y="954"/>
                </a:lnTo>
                <a:lnTo>
                  <a:pt x="32" y="954"/>
                </a:lnTo>
                <a:close/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65" name="Freeform 9"/>
          <p:cNvSpPr>
            <a:spLocks noChangeAspect="1"/>
          </p:cNvSpPr>
          <p:nvPr/>
        </p:nvSpPr>
        <p:spPr bwMode="auto">
          <a:xfrm>
            <a:off x="2178050" y="2168525"/>
            <a:ext cx="300038" cy="115888"/>
          </a:xfrm>
          <a:custGeom>
            <a:avLst/>
            <a:gdLst>
              <a:gd name="T0" fmla="*/ 0 w 167"/>
              <a:gd name="T1" fmla="*/ 65 h 65"/>
              <a:gd name="T2" fmla="*/ 0 w 167"/>
              <a:gd name="T3" fmla="*/ 65 h 65"/>
              <a:gd name="T4" fmla="*/ 19 w 167"/>
              <a:gd name="T5" fmla="*/ 48 h 65"/>
              <a:gd name="T6" fmla="*/ 36 w 167"/>
              <a:gd name="T7" fmla="*/ 36 h 65"/>
              <a:gd name="T8" fmla="*/ 56 w 167"/>
              <a:gd name="T9" fmla="*/ 24 h 65"/>
              <a:gd name="T10" fmla="*/ 75 w 167"/>
              <a:gd name="T11" fmla="*/ 14 h 65"/>
              <a:gd name="T12" fmla="*/ 97 w 167"/>
              <a:gd name="T13" fmla="*/ 9 h 65"/>
              <a:gd name="T14" fmla="*/ 118 w 167"/>
              <a:gd name="T15" fmla="*/ 4 h 65"/>
              <a:gd name="T16" fmla="*/ 143 w 167"/>
              <a:gd name="T17" fmla="*/ 2 h 65"/>
              <a:gd name="T18" fmla="*/ 167 w 167"/>
              <a:gd name="T19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7" h="65">
                <a:moveTo>
                  <a:pt x="0" y="65"/>
                </a:moveTo>
                <a:lnTo>
                  <a:pt x="0" y="65"/>
                </a:lnTo>
                <a:lnTo>
                  <a:pt x="19" y="48"/>
                </a:lnTo>
                <a:lnTo>
                  <a:pt x="36" y="36"/>
                </a:lnTo>
                <a:lnTo>
                  <a:pt x="56" y="24"/>
                </a:lnTo>
                <a:lnTo>
                  <a:pt x="75" y="14"/>
                </a:lnTo>
                <a:lnTo>
                  <a:pt x="97" y="9"/>
                </a:lnTo>
                <a:lnTo>
                  <a:pt x="118" y="4"/>
                </a:lnTo>
                <a:lnTo>
                  <a:pt x="143" y="2"/>
                </a:lnTo>
                <a:lnTo>
                  <a:pt x="167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66" name="Freeform 10"/>
          <p:cNvSpPr>
            <a:spLocks noChangeAspect="1"/>
          </p:cNvSpPr>
          <p:nvPr/>
        </p:nvSpPr>
        <p:spPr bwMode="auto">
          <a:xfrm>
            <a:off x="2478088" y="2168525"/>
            <a:ext cx="300037" cy="115888"/>
          </a:xfrm>
          <a:custGeom>
            <a:avLst/>
            <a:gdLst>
              <a:gd name="T0" fmla="*/ 167 w 167"/>
              <a:gd name="T1" fmla="*/ 65 h 65"/>
              <a:gd name="T2" fmla="*/ 167 w 167"/>
              <a:gd name="T3" fmla="*/ 65 h 65"/>
              <a:gd name="T4" fmla="*/ 147 w 167"/>
              <a:gd name="T5" fmla="*/ 48 h 65"/>
              <a:gd name="T6" fmla="*/ 130 w 167"/>
              <a:gd name="T7" fmla="*/ 36 h 65"/>
              <a:gd name="T8" fmla="*/ 111 w 167"/>
              <a:gd name="T9" fmla="*/ 24 h 65"/>
              <a:gd name="T10" fmla="*/ 92 w 167"/>
              <a:gd name="T11" fmla="*/ 14 h 65"/>
              <a:gd name="T12" fmla="*/ 70 w 167"/>
              <a:gd name="T13" fmla="*/ 9 h 65"/>
              <a:gd name="T14" fmla="*/ 48 w 167"/>
              <a:gd name="T15" fmla="*/ 4 h 65"/>
              <a:gd name="T16" fmla="*/ 24 w 167"/>
              <a:gd name="T17" fmla="*/ 2 h 65"/>
              <a:gd name="T18" fmla="*/ 0 w 167"/>
              <a:gd name="T19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7" h="65">
                <a:moveTo>
                  <a:pt x="167" y="65"/>
                </a:moveTo>
                <a:lnTo>
                  <a:pt x="167" y="65"/>
                </a:lnTo>
                <a:lnTo>
                  <a:pt x="147" y="48"/>
                </a:lnTo>
                <a:lnTo>
                  <a:pt x="130" y="36"/>
                </a:lnTo>
                <a:lnTo>
                  <a:pt x="111" y="24"/>
                </a:lnTo>
                <a:lnTo>
                  <a:pt x="92" y="14"/>
                </a:lnTo>
                <a:lnTo>
                  <a:pt x="70" y="9"/>
                </a:lnTo>
                <a:lnTo>
                  <a:pt x="48" y="4"/>
                </a:lnTo>
                <a:lnTo>
                  <a:pt x="24" y="2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67" name="Freeform 11"/>
          <p:cNvSpPr>
            <a:spLocks noChangeAspect="1"/>
          </p:cNvSpPr>
          <p:nvPr/>
        </p:nvSpPr>
        <p:spPr bwMode="auto">
          <a:xfrm>
            <a:off x="2273300" y="2359025"/>
            <a:ext cx="204788" cy="82550"/>
          </a:xfrm>
          <a:custGeom>
            <a:avLst/>
            <a:gdLst>
              <a:gd name="T0" fmla="*/ 0 w 114"/>
              <a:gd name="T1" fmla="*/ 46 h 46"/>
              <a:gd name="T2" fmla="*/ 0 w 114"/>
              <a:gd name="T3" fmla="*/ 46 h 46"/>
              <a:gd name="T4" fmla="*/ 32 w 114"/>
              <a:gd name="T5" fmla="*/ 24 h 46"/>
              <a:gd name="T6" fmla="*/ 61 w 114"/>
              <a:gd name="T7" fmla="*/ 10 h 46"/>
              <a:gd name="T8" fmla="*/ 87 w 114"/>
              <a:gd name="T9" fmla="*/ 2 h 46"/>
              <a:gd name="T10" fmla="*/ 114 w 114"/>
              <a:gd name="T11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4" h="46">
                <a:moveTo>
                  <a:pt x="0" y="46"/>
                </a:moveTo>
                <a:lnTo>
                  <a:pt x="0" y="46"/>
                </a:lnTo>
                <a:lnTo>
                  <a:pt x="32" y="24"/>
                </a:lnTo>
                <a:lnTo>
                  <a:pt x="61" y="10"/>
                </a:lnTo>
                <a:lnTo>
                  <a:pt x="87" y="2"/>
                </a:lnTo>
                <a:lnTo>
                  <a:pt x="114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68" name="Freeform 12"/>
          <p:cNvSpPr>
            <a:spLocks noChangeAspect="1"/>
          </p:cNvSpPr>
          <p:nvPr/>
        </p:nvSpPr>
        <p:spPr bwMode="auto">
          <a:xfrm>
            <a:off x="2478088" y="2359025"/>
            <a:ext cx="203200" cy="82550"/>
          </a:xfrm>
          <a:custGeom>
            <a:avLst/>
            <a:gdLst>
              <a:gd name="T0" fmla="*/ 113 w 113"/>
              <a:gd name="T1" fmla="*/ 46 h 46"/>
              <a:gd name="T2" fmla="*/ 113 w 113"/>
              <a:gd name="T3" fmla="*/ 46 h 46"/>
              <a:gd name="T4" fmla="*/ 82 w 113"/>
              <a:gd name="T5" fmla="*/ 24 h 46"/>
              <a:gd name="T6" fmla="*/ 53 w 113"/>
              <a:gd name="T7" fmla="*/ 10 h 46"/>
              <a:gd name="T8" fmla="*/ 26 w 113"/>
              <a:gd name="T9" fmla="*/ 2 h 46"/>
              <a:gd name="T10" fmla="*/ 0 w 113"/>
              <a:gd name="T11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3" h="46">
                <a:moveTo>
                  <a:pt x="113" y="46"/>
                </a:moveTo>
                <a:lnTo>
                  <a:pt x="113" y="46"/>
                </a:lnTo>
                <a:lnTo>
                  <a:pt x="82" y="24"/>
                </a:lnTo>
                <a:lnTo>
                  <a:pt x="53" y="10"/>
                </a:lnTo>
                <a:lnTo>
                  <a:pt x="26" y="2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69" name="Freeform 13"/>
          <p:cNvSpPr>
            <a:spLocks noChangeAspect="1"/>
          </p:cNvSpPr>
          <p:nvPr/>
        </p:nvSpPr>
        <p:spPr bwMode="auto">
          <a:xfrm>
            <a:off x="2360613" y="2527300"/>
            <a:ext cx="117475" cy="49213"/>
          </a:xfrm>
          <a:custGeom>
            <a:avLst/>
            <a:gdLst>
              <a:gd name="T0" fmla="*/ 0 w 65"/>
              <a:gd name="T1" fmla="*/ 27 h 27"/>
              <a:gd name="T2" fmla="*/ 0 w 65"/>
              <a:gd name="T3" fmla="*/ 27 h 27"/>
              <a:gd name="T4" fmla="*/ 16 w 65"/>
              <a:gd name="T5" fmla="*/ 15 h 27"/>
              <a:gd name="T6" fmla="*/ 33 w 65"/>
              <a:gd name="T7" fmla="*/ 7 h 27"/>
              <a:gd name="T8" fmla="*/ 50 w 65"/>
              <a:gd name="T9" fmla="*/ 2 h 27"/>
              <a:gd name="T10" fmla="*/ 65 w 65"/>
              <a:gd name="T11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5" h="27">
                <a:moveTo>
                  <a:pt x="0" y="27"/>
                </a:moveTo>
                <a:lnTo>
                  <a:pt x="0" y="27"/>
                </a:lnTo>
                <a:lnTo>
                  <a:pt x="16" y="15"/>
                </a:lnTo>
                <a:lnTo>
                  <a:pt x="33" y="7"/>
                </a:lnTo>
                <a:lnTo>
                  <a:pt x="50" y="2"/>
                </a:lnTo>
                <a:lnTo>
                  <a:pt x="65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0" name="Freeform 14"/>
          <p:cNvSpPr>
            <a:spLocks noChangeAspect="1"/>
          </p:cNvSpPr>
          <p:nvPr/>
        </p:nvSpPr>
        <p:spPr bwMode="auto">
          <a:xfrm>
            <a:off x="2478088" y="2527300"/>
            <a:ext cx="117475" cy="49213"/>
          </a:xfrm>
          <a:custGeom>
            <a:avLst/>
            <a:gdLst>
              <a:gd name="T0" fmla="*/ 65 w 65"/>
              <a:gd name="T1" fmla="*/ 27 h 27"/>
              <a:gd name="T2" fmla="*/ 65 w 65"/>
              <a:gd name="T3" fmla="*/ 27 h 27"/>
              <a:gd name="T4" fmla="*/ 48 w 65"/>
              <a:gd name="T5" fmla="*/ 15 h 27"/>
              <a:gd name="T6" fmla="*/ 31 w 65"/>
              <a:gd name="T7" fmla="*/ 7 h 27"/>
              <a:gd name="T8" fmla="*/ 14 w 65"/>
              <a:gd name="T9" fmla="*/ 2 h 27"/>
              <a:gd name="T10" fmla="*/ 0 w 65"/>
              <a:gd name="T11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5" h="27">
                <a:moveTo>
                  <a:pt x="65" y="27"/>
                </a:moveTo>
                <a:lnTo>
                  <a:pt x="65" y="27"/>
                </a:lnTo>
                <a:lnTo>
                  <a:pt x="48" y="15"/>
                </a:lnTo>
                <a:lnTo>
                  <a:pt x="31" y="7"/>
                </a:lnTo>
                <a:lnTo>
                  <a:pt x="14" y="2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1" name="Freeform 15"/>
          <p:cNvSpPr>
            <a:spLocks noChangeAspect="1"/>
          </p:cNvSpPr>
          <p:nvPr/>
        </p:nvSpPr>
        <p:spPr bwMode="auto">
          <a:xfrm>
            <a:off x="2376488" y="2701925"/>
            <a:ext cx="101600" cy="44450"/>
          </a:xfrm>
          <a:custGeom>
            <a:avLst/>
            <a:gdLst>
              <a:gd name="T0" fmla="*/ 0 w 56"/>
              <a:gd name="T1" fmla="*/ 24 h 24"/>
              <a:gd name="T2" fmla="*/ 0 w 56"/>
              <a:gd name="T3" fmla="*/ 24 h 24"/>
              <a:gd name="T4" fmla="*/ 17 w 56"/>
              <a:gd name="T5" fmla="*/ 12 h 24"/>
              <a:gd name="T6" fmla="*/ 32 w 56"/>
              <a:gd name="T7" fmla="*/ 5 h 24"/>
              <a:gd name="T8" fmla="*/ 44 w 56"/>
              <a:gd name="T9" fmla="*/ 2 h 24"/>
              <a:gd name="T10" fmla="*/ 56 w 56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" h="24">
                <a:moveTo>
                  <a:pt x="0" y="24"/>
                </a:moveTo>
                <a:lnTo>
                  <a:pt x="0" y="24"/>
                </a:lnTo>
                <a:lnTo>
                  <a:pt x="17" y="12"/>
                </a:lnTo>
                <a:lnTo>
                  <a:pt x="32" y="5"/>
                </a:lnTo>
                <a:lnTo>
                  <a:pt x="44" y="2"/>
                </a:lnTo>
                <a:lnTo>
                  <a:pt x="56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2" name="Freeform 16"/>
          <p:cNvSpPr>
            <a:spLocks noChangeAspect="1"/>
          </p:cNvSpPr>
          <p:nvPr/>
        </p:nvSpPr>
        <p:spPr bwMode="auto">
          <a:xfrm>
            <a:off x="2478088" y="2701925"/>
            <a:ext cx="98425" cy="44450"/>
          </a:xfrm>
          <a:custGeom>
            <a:avLst/>
            <a:gdLst>
              <a:gd name="T0" fmla="*/ 55 w 55"/>
              <a:gd name="T1" fmla="*/ 24 h 24"/>
              <a:gd name="T2" fmla="*/ 55 w 55"/>
              <a:gd name="T3" fmla="*/ 24 h 24"/>
              <a:gd name="T4" fmla="*/ 38 w 55"/>
              <a:gd name="T5" fmla="*/ 12 h 24"/>
              <a:gd name="T6" fmla="*/ 24 w 55"/>
              <a:gd name="T7" fmla="*/ 5 h 24"/>
              <a:gd name="T8" fmla="*/ 12 w 55"/>
              <a:gd name="T9" fmla="*/ 2 h 24"/>
              <a:gd name="T10" fmla="*/ 0 w 55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" h="24">
                <a:moveTo>
                  <a:pt x="55" y="24"/>
                </a:moveTo>
                <a:lnTo>
                  <a:pt x="55" y="24"/>
                </a:lnTo>
                <a:lnTo>
                  <a:pt x="38" y="12"/>
                </a:lnTo>
                <a:lnTo>
                  <a:pt x="24" y="5"/>
                </a:lnTo>
                <a:lnTo>
                  <a:pt x="12" y="2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3" name="Freeform 17"/>
          <p:cNvSpPr>
            <a:spLocks noChangeAspect="1"/>
          </p:cNvSpPr>
          <p:nvPr/>
        </p:nvSpPr>
        <p:spPr bwMode="auto">
          <a:xfrm>
            <a:off x="2376488" y="2841625"/>
            <a:ext cx="101600" cy="42863"/>
          </a:xfrm>
          <a:custGeom>
            <a:avLst/>
            <a:gdLst>
              <a:gd name="T0" fmla="*/ 0 w 56"/>
              <a:gd name="T1" fmla="*/ 24 h 24"/>
              <a:gd name="T2" fmla="*/ 0 w 56"/>
              <a:gd name="T3" fmla="*/ 24 h 24"/>
              <a:gd name="T4" fmla="*/ 17 w 56"/>
              <a:gd name="T5" fmla="*/ 12 h 24"/>
              <a:gd name="T6" fmla="*/ 32 w 56"/>
              <a:gd name="T7" fmla="*/ 5 h 24"/>
              <a:gd name="T8" fmla="*/ 44 w 56"/>
              <a:gd name="T9" fmla="*/ 0 h 24"/>
              <a:gd name="T10" fmla="*/ 56 w 56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" h="24">
                <a:moveTo>
                  <a:pt x="0" y="24"/>
                </a:moveTo>
                <a:lnTo>
                  <a:pt x="0" y="24"/>
                </a:lnTo>
                <a:lnTo>
                  <a:pt x="17" y="12"/>
                </a:lnTo>
                <a:lnTo>
                  <a:pt x="32" y="5"/>
                </a:lnTo>
                <a:lnTo>
                  <a:pt x="44" y="0"/>
                </a:lnTo>
                <a:lnTo>
                  <a:pt x="56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4" name="Freeform 18"/>
          <p:cNvSpPr>
            <a:spLocks noChangeAspect="1"/>
          </p:cNvSpPr>
          <p:nvPr/>
        </p:nvSpPr>
        <p:spPr bwMode="auto">
          <a:xfrm>
            <a:off x="2376488" y="2976563"/>
            <a:ext cx="101600" cy="42862"/>
          </a:xfrm>
          <a:custGeom>
            <a:avLst/>
            <a:gdLst>
              <a:gd name="T0" fmla="*/ 0 w 56"/>
              <a:gd name="T1" fmla="*/ 24 h 24"/>
              <a:gd name="T2" fmla="*/ 0 w 56"/>
              <a:gd name="T3" fmla="*/ 24 h 24"/>
              <a:gd name="T4" fmla="*/ 17 w 56"/>
              <a:gd name="T5" fmla="*/ 12 h 24"/>
              <a:gd name="T6" fmla="*/ 32 w 56"/>
              <a:gd name="T7" fmla="*/ 5 h 24"/>
              <a:gd name="T8" fmla="*/ 44 w 56"/>
              <a:gd name="T9" fmla="*/ 2 h 24"/>
              <a:gd name="T10" fmla="*/ 56 w 56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" h="24">
                <a:moveTo>
                  <a:pt x="0" y="24"/>
                </a:moveTo>
                <a:lnTo>
                  <a:pt x="0" y="24"/>
                </a:lnTo>
                <a:lnTo>
                  <a:pt x="17" y="12"/>
                </a:lnTo>
                <a:lnTo>
                  <a:pt x="32" y="5"/>
                </a:lnTo>
                <a:lnTo>
                  <a:pt x="44" y="2"/>
                </a:lnTo>
                <a:lnTo>
                  <a:pt x="56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5" name="Freeform 19"/>
          <p:cNvSpPr>
            <a:spLocks noChangeAspect="1"/>
          </p:cNvSpPr>
          <p:nvPr/>
        </p:nvSpPr>
        <p:spPr bwMode="auto">
          <a:xfrm>
            <a:off x="2376488" y="3111500"/>
            <a:ext cx="101600" cy="42863"/>
          </a:xfrm>
          <a:custGeom>
            <a:avLst/>
            <a:gdLst>
              <a:gd name="T0" fmla="*/ 0 w 56"/>
              <a:gd name="T1" fmla="*/ 24 h 24"/>
              <a:gd name="T2" fmla="*/ 0 w 56"/>
              <a:gd name="T3" fmla="*/ 24 h 24"/>
              <a:gd name="T4" fmla="*/ 17 w 56"/>
              <a:gd name="T5" fmla="*/ 12 h 24"/>
              <a:gd name="T6" fmla="*/ 32 w 56"/>
              <a:gd name="T7" fmla="*/ 5 h 24"/>
              <a:gd name="T8" fmla="*/ 44 w 56"/>
              <a:gd name="T9" fmla="*/ 2 h 24"/>
              <a:gd name="T10" fmla="*/ 56 w 56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" h="24">
                <a:moveTo>
                  <a:pt x="0" y="24"/>
                </a:moveTo>
                <a:lnTo>
                  <a:pt x="0" y="24"/>
                </a:lnTo>
                <a:lnTo>
                  <a:pt x="17" y="12"/>
                </a:lnTo>
                <a:lnTo>
                  <a:pt x="32" y="5"/>
                </a:lnTo>
                <a:lnTo>
                  <a:pt x="44" y="2"/>
                </a:lnTo>
                <a:lnTo>
                  <a:pt x="56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6" name="Freeform 20"/>
          <p:cNvSpPr>
            <a:spLocks noChangeAspect="1"/>
          </p:cNvSpPr>
          <p:nvPr/>
        </p:nvSpPr>
        <p:spPr bwMode="auto">
          <a:xfrm>
            <a:off x="2478088" y="2841625"/>
            <a:ext cx="98425" cy="42863"/>
          </a:xfrm>
          <a:custGeom>
            <a:avLst/>
            <a:gdLst>
              <a:gd name="T0" fmla="*/ 55 w 55"/>
              <a:gd name="T1" fmla="*/ 24 h 24"/>
              <a:gd name="T2" fmla="*/ 55 w 55"/>
              <a:gd name="T3" fmla="*/ 24 h 24"/>
              <a:gd name="T4" fmla="*/ 38 w 55"/>
              <a:gd name="T5" fmla="*/ 12 h 24"/>
              <a:gd name="T6" fmla="*/ 24 w 55"/>
              <a:gd name="T7" fmla="*/ 5 h 24"/>
              <a:gd name="T8" fmla="*/ 12 w 55"/>
              <a:gd name="T9" fmla="*/ 0 h 24"/>
              <a:gd name="T10" fmla="*/ 0 w 55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" h="24">
                <a:moveTo>
                  <a:pt x="55" y="24"/>
                </a:moveTo>
                <a:lnTo>
                  <a:pt x="55" y="24"/>
                </a:lnTo>
                <a:lnTo>
                  <a:pt x="38" y="12"/>
                </a:lnTo>
                <a:lnTo>
                  <a:pt x="24" y="5"/>
                </a:lnTo>
                <a:lnTo>
                  <a:pt x="12" y="0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7" name="Freeform 21"/>
          <p:cNvSpPr>
            <a:spLocks noChangeAspect="1"/>
          </p:cNvSpPr>
          <p:nvPr/>
        </p:nvSpPr>
        <p:spPr bwMode="auto">
          <a:xfrm>
            <a:off x="2478088" y="2976563"/>
            <a:ext cx="98425" cy="42862"/>
          </a:xfrm>
          <a:custGeom>
            <a:avLst/>
            <a:gdLst>
              <a:gd name="T0" fmla="*/ 55 w 55"/>
              <a:gd name="T1" fmla="*/ 24 h 24"/>
              <a:gd name="T2" fmla="*/ 55 w 55"/>
              <a:gd name="T3" fmla="*/ 24 h 24"/>
              <a:gd name="T4" fmla="*/ 38 w 55"/>
              <a:gd name="T5" fmla="*/ 12 h 24"/>
              <a:gd name="T6" fmla="*/ 24 w 55"/>
              <a:gd name="T7" fmla="*/ 5 h 24"/>
              <a:gd name="T8" fmla="*/ 12 w 55"/>
              <a:gd name="T9" fmla="*/ 2 h 24"/>
              <a:gd name="T10" fmla="*/ 0 w 55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" h="24">
                <a:moveTo>
                  <a:pt x="55" y="24"/>
                </a:moveTo>
                <a:lnTo>
                  <a:pt x="55" y="24"/>
                </a:lnTo>
                <a:lnTo>
                  <a:pt x="38" y="12"/>
                </a:lnTo>
                <a:lnTo>
                  <a:pt x="24" y="5"/>
                </a:lnTo>
                <a:lnTo>
                  <a:pt x="12" y="2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8" name="Freeform 22"/>
          <p:cNvSpPr>
            <a:spLocks noChangeAspect="1"/>
          </p:cNvSpPr>
          <p:nvPr/>
        </p:nvSpPr>
        <p:spPr bwMode="auto">
          <a:xfrm>
            <a:off x="2478088" y="3111500"/>
            <a:ext cx="98425" cy="42863"/>
          </a:xfrm>
          <a:custGeom>
            <a:avLst/>
            <a:gdLst>
              <a:gd name="T0" fmla="*/ 55 w 55"/>
              <a:gd name="T1" fmla="*/ 24 h 24"/>
              <a:gd name="T2" fmla="*/ 55 w 55"/>
              <a:gd name="T3" fmla="*/ 24 h 24"/>
              <a:gd name="T4" fmla="*/ 38 w 55"/>
              <a:gd name="T5" fmla="*/ 12 h 24"/>
              <a:gd name="T6" fmla="*/ 24 w 55"/>
              <a:gd name="T7" fmla="*/ 5 h 24"/>
              <a:gd name="T8" fmla="*/ 12 w 55"/>
              <a:gd name="T9" fmla="*/ 2 h 24"/>
              <a:gd name="T10" fmla="*/ 0 w 55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" h="24">
                <a:moveTo>
                  <a:pt x="55" y="24"/>
                </a:moveTo>
                <a:lnTo>
                  <a:pt x="55" y="24"/>
                </a:lnTo>
                <a:lnTo>
                  <a:pt x="38" y="12"/>
                </a:lnTo>
                <a:lnTo>
                  <a:pt x="24" y="5"/>
                </a:lnTo>
                <a:lnTo>
                  <a:pt x="12" y="2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79" name="Freeform 23"/>
          <p:cNvSpPr>
            <a:spLocks noChangeAspect="1"/>
          </p:cNvSpPr>
          <p:nvPr/>
        </p:nvSpPr>
        <p:spPr bwMode="auto">
          <a:xfrm>
            <a:off x="2435225" y="2154238"/>
            <a:ext cx="88900" cy="1108075"/>
          </a:xfrm>
          <a:custGeom>
            <a:avLst/>
            <a:gdLst>
              <a:gd name="T0" fmla="*/ 0 w 50"/>
              <a:gd name="T1" fmla="*/ 0 h 616"/>
              <a:gd name="T2" fmla="*/ 50 w 50"/>
              <a:gd name="T3" fmla="*/ 27 h 616"/>
              <a:gd name="T4" fmla="*/ 0 w 50"/>
              <a:gd name="T5" fmla="*/ 51 h 616"/>
              <a:gd name="T6" fmla="*/ 50 w 50"/>
              <a:gd name="T7" fmla="*/ 78 h 616"/>
              <a:gd name="T8" fmla="*/ 0 w 50"/>
              <a:gd name="T9" fmla="*/ 104 h 616"/>
              <a:gd name="T10" fmla="*/ 50 w 50"/>
              <a:gd name="T11" fmla="*/ 131 h 616"/>
              <a:gd name="T12" fmla="*/ 0 w 50"/>
              <a:gd name="T13" fmla="*/ 155 h 616"/>
              <a:gd name="T14" fmla="*/ 50 w 50"/>
              <a:gd name="T15" fmla="*/ 182 h 616"/>
              <a:gd name="T16" fmla="*/ 0 w 50"/>
              <a:gd name="T17" fmla="*/ 208 h 616"/>
              <a:gd name="T18" fmla="*/ 50 w 50"/>
              <a:gd name="T19" fmla="*/ 235 h 616"/>
              <a:gd name="T20" fmla="*/ 0 w 50"/>
              <a:gd name="T21" fmla="*/ 259 h 616"/>
              <a:gd name="T22" fmla="*/ 50 w 50"/>
              <a:gd name="T23" fmla="*/ 285 h 616"/>
              <a:gd name="T24" fmla="*/ 0 w 50"/>
              <a:gd name="T25" fmla="*/ 312 h 616"/>
              <a:gd name="T26" fmla="*/ 50 w 50"/>
              <a:gd name="T27" fmla="*/ 339 h 616"/>
              <a:gd name="T28" fmla="*/ 0 w 50"/>
              <a:gd name="T29" fmla="*/ 363 h 616"/>
              <a:gd name="T30" fmla="*/ 50 w 50"/>
              <a:gd name="T31" fmla="*/ 389 h 616"/>
              <a:gd name="T32" fmla="*/ 0 w 50"/>
              <a:gd name="T33" fmla="*/ 416 h 616"/>
              <a:gd name="T34" fmla="*/ 50 w 50"/>
              <a:gd name="T35" fmla="*/ 442 h 616"/>
              <a:gd name="T36" fmla="*/ 0 w 50"/>
              <a:gd name="T37" fmla="*/ 467 h 616"/>
              <a:gd name="T38" fmla="*/ 50 w 50"/>
              <a:gd name="T39" fmla="*/ 493 h 616"/>
              <a:gd name="T40" fmla="*/ 0 w 50"/>
              <a:gd name="T41" fmla="*/ 520 h 616"/>
              <a:gd name="T42" fmla="*/ 50 w 50"/>
              <a:gd name="T43" fmla="*/ 546 h 616"/>
              <a:gd name="T44" fmla="*/ 0 w 50"/>
              <a:gd name="T45" fmla="*/ 570 h 616"/>
              <a:gd name="T46" fmla="*/ 50 w 50"/>
              <a:gd name="T47" fmla="*/ 597 h 616"/>
              <a:gd name="T48" fmla="*/ 2 w 50"/>
              <a:gd name="T49" fmla="*/ 616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0" h="616">
                <a:moveTo>
                  <a:pt x="0" y="0"/>
                </a:moveTo>
                <a:lnTo>
                  <a:pt x="50" y="27"/>
                </a:lnTo>
                <a:lnTo>
                  <a:pt x="0" y="51"/>
                </a:lnTo>
                <a:lnTo>
                  <a:pt x="50" y="78"/>
                </a:lnTo>
                <a:lnTo>
                  <a:pt x="0" y="104"/>
                </a:lnTo>
                <a:lnTo>
                  <a:pt x="50" y="131"/>
                </a:lnTo>
                <a:lnTo>
                  <a:pt x="0" y="155"/>
                </a:lnTo>
                <a:lnTo>
                  <a:pt x="50" y="182"/>
                </a:lnTo>
                <a:lnTo>
                  <a:pt x="0" y="208"/>
                </a:lnTo>
                <a:lnTo>
                  <a:pt x="50" y="235"/>
                </a:lnTo>
                <a:lnTo>
                  <a:pt x="0" y="259"/>
                </a:lnTo>
                <a:lnTo>
                  <a:pt x="50" y="285"/>
                </a:lnTo>
                <a:lnTo>
                  <a:pt x="0" y="312"/>
                </a:lnTo>
                <a:lnTo>
                  <a:pt x="50" y="339"/>
                </a:lnTo>
                <a:lnTo>
                  <a:pt x="0" y="363"/>
                </a:lnTo>
                <a:lnTo>
                  <a:pt x="50" y="389"/>
                </a:lnTo>
                <a:lnTo>
                  <a:pt x="0" y="416"/>
                </a:lnTo>
                <a:lnTo>
                  <a:pt x="50" y="442"/>
                </a:lnTo>
                <a:lnTo>
                  <a:pt x="0" y="467"/>
                </a:lnTo>
                <a:lnTo>
                  <a:pt x="50" y="493"/>
                </a:lnTo>
                <a:lnTo>
                  <a:pt x="0" y="520"/>
                </a:lnTo>
                <a:lnTo>
                  <a:pt x="50" y="546"/>
                </a:lnTo>
                <a:lnTo>
                  <a:pt x="0" y="570"/>
                </a:lnTo>
                <a:lnTo>
                  <a:pt x="50" y="597"/>
                </a:lnTo>
                <a:lnTo>
                  <a:pt x="2" y="616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0" name="Freeform 24"/>
          <p:cNvSpPr>
            <a:spLocks noChangeAspect="1"/>
          </p:cNvSpPr>
          <p:nvPr/>
        </p:nvSpPr>
        <p:spPr bwMode="auto">
          <a:xfrm>
            <a:off x="2678113" y="2376488"/>
            <a:ext cx="334962" cy="608012"/>
          </a:xfrm>
          <a:custGeom>
            <a:avLst/>
            <a:gdLst>
              <a:gd name="T0" fmla="*/ 101 w 186"/>
              <a:gd name="T1" fmla="*/ 0 h 338"/>
              <a:gd name="T2" fmla="*/ 186 w 186"/>
              <a:gd name="T3" fmla="*/ 130 h 338"/>
              <a:gd name="T4" fmla="*/ 0 w 186"/>
              <a:gd name="T5" fmla="*/ 338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" h="338">
                <a:moveTo>
                  <a:pt x="101" y="0"/>
                </a:moveTo>
                <a:lnTo>
                  <a:pt x="186" y="130"/>
                </a:lnTo>
                <a:lnTo>
                  <a:pt x="0" y="338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1" name="Freeform 25"/>
          <p:cNvSpPr>
            <a:spLocks noChangeAspect="1"/>
          </p:cNvSpPr>
          <p:nvPr/>
        </p:nvSpPr>
        <p:spPr bwMode="auto">
          <a:xfrm>
            <a:off x="2681288" y="2481263"/>
            <a:ext cx="331787" cy="373062"/>
          </a:xfrm>
          <a:custGeom>
            <a:avLst/>
            <a:gdLst>
              <a:gd name="T0" fmla="*/ 63 w 184"/>
              <a:gd name="T1" fmla="*/ 0 h 207"/>
              <a:gd name="T2" fmla="*/ 184 w 184"/>
              <a:gd name="T3" fmla="*/ 72 h 207"/>
              <a:gd name="T4" fmla="*/ 0 w 184"/>
              <a:gd name="T5" fmla="*/ 207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4" h="207">
                <a:moveTo>
                  <a:pt x="63" y="0"/>
                </a:moveTo>
                <a:lnTo>
                  <a:pt x="184" y="72"/>
                </a:lnTo>
                <a:lnTo>
                  <a:pt x="0" y="207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2" name="Freeform 26"/>
          <p:cNvSpPr>
            <a:spLocks noChangeAspect="1"/>
          </p:cNvSpPr>
          <p:nvPr/>
        </p:nvSpPr>
        <p:spPr bwMode="auto">
          <a:xfrm>
            <a:off x="2695575" y="2592388"/>
            <a:ext cx="317500" cy="147637"/>
          </a:xfrm>
          <a:custGeom>
            <a:avLst/>
            <a:gdLst>
              <a:gd name="T0" fmla="*/ 9 w 176"/>
              <a:gd name="T1" fmla="*/ 0 h 82"/>
              <a:gd name="T2" fmla="*/ 176 w 176"/>
              <a:gd name="T3" fmla="*/ 10 h 82"/>
              <a:gd name="T4" fmla="*/ 0 w 176"/>
              <a:gd name="T5" fmla="*/ 82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6" h="82">
                <a:moveTo>
                  <a:pt x="9" y="0"/>
                </a:moveTo>
                <a:lnTo>
                  <a:pt x="176" y="10"/>
                </a:lnTo>
                <a:lnTo>
                  <a:pt x="0" y="82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3" name="Freeform 27"/>
          <p:cNvSpPr>
            <a:spLocks noChangeAspect="1"/>
          </p:cNvSpPr>
          <p:nvPr/>
        </p:nvSpPr>
        <p:spPr bwMode="auto">
          <a:xfrm>
            <a:off x="1465263" y="2874963"/>
            <a:ext cx="2030412" cy="862012"/>
          </a:xfrm>
          <a:custGeom>
            <a:avLst/>
            <a:gdLst>
              <a:gd name="T0" fmla="*/ 478 w 1128"/>
              <a:gd name="T1" fmla="*/ 37 h 479"/>
              <a:gd name="T2" fmla="*/ 401 w 1128"/>
              <a:gd name="T3" fmla="*/ 49 h 479"/>
              <a:gd name="T4" fmla="*/ 382 w 1128"/>
              <a:gd name="T5" fmla="*/ 49 h 479"/>
              <a:gd name="T6" fmla="*/ 365 w 1128"/>
              <a:gd name="T7" fmla="*/ 49 h 479"/>
              <a:gd name="T8" fmla="*/ 336 w 1128"/>
              <a:gd name="T9" fmla="*/ 54 h 479"/>
              <a:gd name="T10" fmla="*/ 312 w 1128"/>
              <a:gd name="T11" fmla="*/ 54 h 479"/>
              <a:gd name="T12" fmla="*/ 299 w 1128"/>
              <a:gd name="T13" fmla="*/ 56 h 479"/>
              <a:gd name="T14" fmla="*/ 263 w 1128"/>
              <a:gd name="T15" fmla="*/ 68 h 479"/>
              <a:gd name="T16" fmla="*/ 198 w 1128"/>
              <a:gd name="T17" fmla="*/ 87 h 479"/>
              <a:gd name="T18" fmla="*/ 164 w 1128"/>
              <a:gd name="T19" fmla="*/ 95 h 479"/>
              <a:gd name="T20" fmla="*/ 130 w 1128"/>
              <a:gd name="T21" fmla="*/ 107 h 479"/>
              <a:gd name="T22" fmla="*/ 113 w 1128"/>
              <a:gd name="T23" fmla="*/ 128 h 479"/>
              <a:gd name="T24" fmla="*/ 97 w 1128"/>
              <a:gd name="T25" fmla="*/ 155 h 479"/>
              <a:gd name="T26" fmla="*/ 68 w 1128"/>
              <a:gd name="T27" fmla="*/ 177 h 479"/>
              <a:gd name="T28" fmla="*/ 51 w 1128"/>
              <a:gd name="T29" fmla="*/ 191 h 479"/>
              <a:gd name="T30" fmla="*/ 14 w 1128"/>
              <a:gd name="T31" fmla="*/ 225 h 479"/>
              <a:gd name="T32" fmla="*/ 5 w 1128"/>
              <a:gd name="T33" fmla="*/ 247 h 479"/>
              <a:gd name="T34" fmla="*/ 0 w 1128"/>
              <a:gd name="T35" fmla="*/ 269 h 479"/>
              <a:gd name="T36" fmla="*/ 5 w 1128"/>
              <a:gd name="T37" fmla="*/ 290 h 479"/>
              <a:gd name="T38" fmla="*/ 19 w 1128"/>
              <a:gd name="T39" fmla="*/ 310 h 479"/>
              <a:gd name="T40" fmla="*/ 48 w 1128"/>
              <a:gd name="T41" fmla="*/ 329 h 479"/>
              <a:gd name="T42" fmla="*/ 99 w 1128"/>
              <a:gd name="T43" fmla="*/ 356 h 479"/>
              <a:gd name="T44" fmla="*/ 181 w 1128"/>
              <a:gd name="T45" fmla="*/ 397 h 479"/>
              <a:gd name="T46" fmla="*/ 234 w 1128"/>
              <a:gd name="T47" fmla="*/ 416 h 479"/>
              <a:gd name="T48" fmla="*/ 261 w 1128"/>
              <a:gd name="T49" fmla="*/ 421 h 479"/>
              <a:gd name="T50" fmla="*/ 312 w 1128"/>
              <a:gd name="T51" fmla="*/ 435 h 479"/>
              <a:gd name="T52" fmla="*/ 357 w 1128"/>
              <a:gd name="T53" fmla="*/ 452 h 479"/>
              <a:gd name="T54" fmla="*/ 386 w 1128"/>
              <a:gd name="T55" fmla="*/ 459 h 479"/>
              <a:gd name="T56" fmla="*/ 457 w 1128"/>
              <a:gd name="T57" fmla="*/ 467 h 479"/>
              <a:gd name="T58" fmla="*/ 505 w 1128"/>
              <a:gd name="T59" fmla="*/ 469 h 479"/>
              <a:gd name="T60" fmla="*/ 592 w 1128"/>
              <a:gd name="T61" fmla="*/ 479 h 479"/>
              <a:gd name="T62" fmla="*/ 686 w 1128"/>
              <a:gd name="T63" fmla="*/ 469 h 479"/>
              <a:gd name="T64" fmla="*/ 717 w 1128"/>
              <a:gd name="T65" fmla="*/ 464 h 479"/>
              <a:gd name="T66" fmla="*/ 795 w 1128"/>
              <a:gd name="T67" fmla="*/ 455 h 479"/>
              <a:gd name="T68" fmla="*/ 819 w 1128"/>
              <a:gd name="T69" fmla="*/ 452 h 479"/>
              <a:gd name="T70" fmla="*/ 855 w 1128"/>
              <a:gd name="T71" fmla="*/ 438 h 479"/>
              <a:gd name="T72" fmla="*/ 887 w 1128"/>
              <a:gd name="T73" fmla="*/ 426 h 479"/>
              <a:gd name="T74" fmla="*/ 920 w 1128"/>
              <a:gd name="T75" fmla="*/ 411 h 479"/>
              <a:gd name="T76" fmla="*/ 945 w 1128"/>
              <a:gd name="T77" fmla="*/ 394 h 479"/>
              <a:gd name="T78" fmla="*/ 981 w 1128"/>
              <a:gd name="T79" fmla="*/ 348 h 479"/>
              <a:gd name="T80" fmla="*/ 1000 w 1128"/>
              <a:gd name="T81" fmla="*/ 327 h 479"/>
              <a:gd name="T82" fmla="*/ 1053 w 1128"/>
              <a:gd name="T83" fmla="*/ 278 h 479"/>
              <a:gd name="T84" fmla="*/ 1063 w 1128"/>
              <a:gd name="T85" fmla="*/ 271 h 479"/>
              <a:gd name="T86" fmla="*/ 1082 w 1128"/>
              <a:gd name="T87" fmla="*/ 242 h 479"/>
              <a:gd name="T88" fmla="*/ 1116 w 1128"/>
              <a:gd name="T89" fmla="*/ 174 h 479"/>
              <a:gd name="T90" fmla="*/ 1126 w 1128"/>
              <a:gd name="T91" fmla="*/ 150 h 479"/>
              <a:gd name="T92" fmla="*/ 1128 w 1128"/>
              <a:gd name="T93" fmla="*/ 124 h 479"/>
              <a:gd name="T94" fmla="*/ 1121 w 1128"/>
              <a:gd name="T95" fmla="*/ 97 h 479"/>
              <a:gd name="T96" fmla="*/ 1102 w 1128"/>
              <a:gd name="T97" fmla="*/ 63 h 479"/>
              <a:gd name="T98" fmla="*/ 1097 w 1128"/>
              <a:gd name="T99" fmla="*/ 58 h 479"/>
              <a:gd name="T100" fmla="*/ 1053 w 1128"/>
              <a:gd name="T101" fmla="*/ 56 h 479"/>
              <a:gd name="T102" fmla="*/ 986 w 1128"/>
              <a:gd name="T103" fmla="*/ 46 h 479"/>
              <a:gd name="T104" fmla="*/ 870 w 1128"/>
              <a:gd name="T105" fmla="*/ 17 h 479"/>
              <a:gd name="T106" fmla="*/ 838 w 1128"/>
              <a:gd name="T107" fmla="*/ 8 h 479"/>
              <a:gd name="T108" fmla="*/ 792 w 1128"/>
              <a:gd name="T109" fmla="*/ 3 h 479"/>
              <a:gd name="T110" fmla="*/ 730 w 1128"/>
              <a:gd name="T111" fmla="*/ 0 h 479"/>
              <a:gd name="T112" fmla="*/ 650 w 1128"/>
              <a:gd name="T113" fmla="*/ 8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128" h="479">
                <a:moveTo>
                  <a:pt x="478" y="37"/>
                </a:moveTo>
                <a:lnTo>
                  <a:pt x="478" y="37"/>
                </a:lnTo>
                <a:lnTo>
                  <a:pt x="430" y="46"/>
                </a:lnTo>
                <a:lnTo>
                  <a:pt x="401" y="49"/>
                </a:lnTo>
                <a:lnTo>
                  <a:pt x="382" y="49"/>
                </a:lnTo>
                <a:lnTo>
                  <a:pt x="382" y="49"/>
                </a:lnTo>
                <a:lnTo>
                  <a:pt x="372" y="49"/>
                </a:lnTo>
                <a:lnTo>
                  <a:pt x="365" y="49"/>
                </a:lnTo>
                <a:lnTo>
                  <a:pt x="350" y="51"/>
                </a:lnTo>
                <a:lnTo>
                  <a:pt x="336" y="54"/>
                </a:lnTo>
                <a:lnTo>
                  <a:pt x="324" y="56"/>
                </a:lnTo>
                <a:lnTo>
                  <a:pt x="312" y="54"/>
                </a:lnTo>
                <a:lnTo>
                  <a:pt x="312" y="54"/>
                </a:lnTo>
                <a:lnTo>
                  <a:pt x="299" y="56"/>
                </a:lnTo>
                <a:lnTo>
                  <a:pt x="290" y="58"/>
                </a:lnTo>
                <a:lnTo>
                  <a:pt x="263" y="68"/>
                </a:lnTo>
                <a:lnTo>
                  <a:pt x="225" y="83"/>
                </a:lnTo>
                <a:lnTo>
                  <a:pt x="198" y="87"/>
                </a:lnTo>
                <a:lnTo>
                  <a:pt x="164" y="95"/>
                </a:lnTo>
                <a:lnTo>
                  <a:pt x="164" y="95"/>
                </a:lnTo>
                <a:lnTo>
                  <a:pt x="145" y="99"/>
                </a:lnTo>
                <a:lnTo>
                  <a:pt x="130" y="107"/>
                </a:lnTo>
                <a:lnTo>
                  <a:pt x="121" y="116"/>
                </a:lnTo>
                <a:lnTo>
                  <a:pt x="113" y="128"/>
                </a:lnTo>
                <a:lnTo>
                  <a:pt x="106" y="140"/>
                </a:lnTo>
                <a:lnTo>
                  <a:pt x="97" y="155"/>
                </a:lnTo>
                <a:lnTo>
                  <a:pt x="84" y="167"/>
                </a:lnTo>
                <a:lnTo>
                  <a:pt x="68" y="177"/>
                </a:lnTo>
                <a:lnTo>
                  <a:pt x="68" y="177"/>
                </a:lnTo>
                <a:lnTo>
                  <a:pt x="51" y="191"/>
                </a:lnTo>
                <a:lnTo>
                  <a:pt x="31" y="208"/>
                </a:lnTo>
                <a:lnTo>
                  <a:pt x="14" y="225"/>
                </a:lnTo>
                <a:lnTo>
                  <a:pt x="10" y="237"/>
                </a:lnTo>
                <a:lnTo>
                  <a:pt x="5" y="247"/>
                </a:lnTo>
                <a:lnTo>
                  <a:pt x="2" y="259"/>
                </a:lnTo>
                <a:lnTo>
                  <a:pt x="0" y="269"/>
                </a:lnTo>
                <a:lnTo>
                  <a:pt x="0" y="278"/>
                </a:lnTo>
                <a:lnTo>
                  <a:pt x="5" y="290"/>
                </a:lnTo>
                <a:lnTo>
                  <a:pt x="12" y="300"/>
                </a:lnTo>
                <a:lnTo>
                  <a:pt x="19" y="310"/>
                </a:lnTo>
                <a:lnTo>
                  <a:pt x="34" y="319"/>
                </a:lnTo>
                <a:lnTo>
                  <a:pt x="48" y="329"/>
                </a:lnTo>
                <a:lnTo>
                  <a:pt x="48" y="329"/>
                </a:lnTo>
                <a:lnTo>
                  <a:pt x="99" y="356"/>
                </a:lnTo>
                <a:lnTo>
                  <a:pt x="152" y="382"/>
                </a:lnTo>
                <a:lnTo>
                  <a:pt x="181" y="397"/>
                </a:lnTo>
                <a:lnTo>
                  <a:pt x="208" y="406"/>
                </a:lnTo>
                <a:lnTo>
                  <a:pt x="234" y="416"/>
                </a:lnTo>
                <a:lnTo>
                  <a:pt x="261" y="421"/>
                </a:lnTo>
                <a:lnTo>
                  <a:pt x="261" y="421"/>
                </a:lnTo>
                <a:lnTo>
                  <a:pt x="285" y="428"/>
                </a:lnTo>
                <a:lnTo>
                  <a:pt x="312" y="435"/>
                </a:lnTo>
                <a:lnTo>
                  <a:pt x="357" y="452"/>
                </a:lnTo>
                <a:lnTo>
                  <a:pt x="357" y="452"/>
                </a:lnTo>
                <a:lnTo>
                  <a:pt x="372" y="457"/>
                </a:lnTo>
                <a:lnTo>
                  <a:pt x="386" y="459"/>
                </a:lnTo>
                <a:lnTo>
                  <a:pt x="418" y="464"/>
                </a:lnTo>
                <a:lnTo>
                  <a:pt x="457" y="467"/>
                </a:lnTo>
                <a:lnTo>
                  <a:pt x="505" y="469"/>
                </a:lnTo>
                <a:lnTo>
                  <a:pt x="505" y="469"/>
                </a:lnTo>
                <a:lnTo>
                  <a:pt x="551" y="476"/>
                </a:lnTo>
                <a:lnTo>
                  <a:pt x="592" y="479"/>
                </a:lnTo>
                <a:lnTo>
                  <a:pt x="635" y="476"/>
                </a:lnTo>
                <a:lnTo>
                  <a:pt x="686" y="469"/>
                </a:lnTo>
                <a:lnTo>
                  <a:pt x="686" y="469"/>
                </a:lnTo>
                <a:lnTo>
                  <a:pt x="717" y="464"/>
                </a:lnTo>
                <a:lnTo>
                  <a:pt x="746" y="459"/>
                </a:lnTo>
                <a:lnTo>
                  <a:pt x="795" y="455"/>
                </a:lnTo>
                <a:lnTo>
                  <a:pt x="795" y="455"/>
                </a:lnTo>
                <a:lnTo>
                  <a:pt x="819" y="452"/>
                </a:lnTo>
                <a:lnTo>
                  <a:pt x="833" y="445"/>
                </a:lnTo>
                <a:lnTo>
                  <a:pt x="855" y="438"/>
                </a:lnTo>
                <a:lnTo>
                  <a:pt x="887" y="426"/>
                </a:lnTo>
                <a:lnTo>
                  <a:pt x="887" y="426"/>
                </a:lnTo>
                <a:lnTo>
                  <a:pt x="906" y="418"/>
                </a:lnTo>
                <a:lnTo>
                  <a:pt x="920" y="411"/>
                </a:lnTo>
                <a:lnTo>
                  <a:pt x="932" y="404"/>
                </a:lnTo>
                <a:lnTo>
                  <a:pt x="945" y="394"/>
                </a:lnTo>
                <a:lnTo>
                  <a:pt x="961" y="375"/>
                </a:lnTo>
                <a:lnTo>
                  <a:pt x="981" y="348"/>
                </a:lnTo>
                <a:lnTo>
                  <a:pt x="981" y="348"/>
                </a:lnTo>
                <a:lnTo>
                  <a:pt x="1000" y="327"/>
                </a:lnTo>
                <a:lnTo>
                  <a:pt x="1017" y="307"/>
                </a:lnTo>
                <a:lnTo>
                  <a:pt x="1053" y="278"/>
                </a:lnTo>
                <a:lnTo>
                  <a:pt x="1053" y="278"/>
                </a:lnTo>
                <a:lnTo>
                  <a:pt x="1063" y="271"/>
                </a:lnTo>
                <a:lnTo>
                  <a:pt x="1070" y="261"/>
                </a:lnTo>
                <a:lnTo>
                  <a:pt x="1082" y="242"/>
                </a:lnTo>
                <a:lnTo>
                  <a:pt x="1097" y="213"/>
                </a:lnTo>
                <a:lnTo>
                  <a:pt x="1116" y="174"/>
                </a:lnTo>
                <a:lnTo>
                  <a:pt x="1116" y="174"/>
                </a:lnTo>
                <a:lnTo>
                  <a:pt x="1126" y="150"/>
                </a:lnTo>
                <a:lnTo>
                  <a:pt x="1128" y="138"/>
                </a:lnTo>
                <a:lnTo>
                  <a:pt x="1128" y="124"/>
                </a:lnTo>
                <a:lnTo>
                  <a:pt x="1126" y="111"/>
                </a:lnTo>
                <a:lnTo>
                  <a:pt x="1121" y="97"/>
                </a:lnTo>
                <a:lnTo>
                  <a:pt x="1114" y="80"/>
                </a:lnTo>
                <a:lnTo>
                  <a:pt x="1102" y="63"/>
                </a:lnTo>
                <a:lnTo>
                  <a:pt x="1102" y="63"/>
                </a:lnTo>
                <a:lnTo>
                  <a:pt x="1097" y="58"/>
                </a:lnTo>
                <a:lnTo>
                  <a:pt x="1087" y="58"/>
                </a:lnTo>
                <a:lnTo>
                  <a:pt x="1053" y="56"/>
                </a:lnTo>
                <a:lnTo>
                  <a:pt x="1024" y="51"/>
                </a:lnTo>
                <a:lnTo>
                  <a:pt x="986" y="46"/>
                </a:lnTo>
                <a:lnTo>
                  <a:pt x="935" y="34"/>
                </a:lnTo>
                <a:lnTo>
                  <a:pt x="870" y="17"/>
                </a:lnTo>
                <a:lnTo>
                  <a:pt x="870" y="17"/>
                </a:lnTo>
                <a:lnTo>
                  <a:pt x="838" y="8"/>
                </a:lnTo>
                <a:lnTo>
                  <a:pt x="816" y="5"/>
                </a:lnTo>
                <a:lnTo>
                  <a:pt x="792" y="3"/>
                </a:lnTo>
                <a:lnTo>
                  <a:pt x="763" y="0"/>
                </a:lnTo>
                <a:lnTo>
                  <a:pt x="730" y="0"/>
                </a:lnTo>
                <a:lnTo>
                  <a:pt x="691" y="3"/>
                </a:lnTo>
                <a:lnTo>
                  <a:pt x="650" y="8"/>
                </a:lnTo>
              </a:path>
            </a:pathLst>
          </a:custGeom>
          <a:noFill/>
          <a:ln w="158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4" name="Line 28"/>
          <p:cNvSpPr>
            <a:spLocks noChangeAspect="1" noChangeShapeType="1"/>
          </p:cNvSpPr>
          <p:nvPr/>
        </p:nvSpPr>
        <p:spPr bwMode="auto">
          <a:xfrm>
            <a:off x="3263900" y="3559175"/>
            <a:ext cx="147638" cy="1270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5" name="Freeform 29"/>
          <p:cNvSpPr>
            <a:spLocks noChangeAspect="1"/>
          </p:cNvSpPr>
          <p:nvPr/>
        </p:nvSpPr>
        <p:spPr bwMode="auto">
          <a:xfrm>
            <a:off x="2420938" y="1157288"/>
            <a:ext cx="112712" cy="1014412"/>
          </a:xfrm>
          <a:custGeom>
            <a:avLst/>
            <a:gdLst>
              <a:gd name="T0" fmla="*/ 0 w 63"/>
              <a:gd name="T1" fmla="*/ 563 h 563"/>
              <a:gd name="T2" fmla="*/ 0 w 63"/>
              <a:gd name="T3" fmla="*/ 27 h 563"/>
              <a:gd name="T4" fmla="*/ 0 w 63"/>
              <a:gd name="T5" fmla="*/ 27 h 563"/>
              <a:gd name="T6" fmla="*/ 3 w 63"/>
              <a:gd name="T7" fmla="*/ 17 h 563"/>
              <a:gd name="T8" fmla="*/ 10 w 63"/>
              <a:gd name="T9" fmla="*/ 7 h 563"/>
              <a:gd name="T10" fmla="*/ 20 w 63"/>
              <a:gd name="T11" fmla="*/ 2 h 563"/>
              <a:gd name="T12" fmla="*/ 32 w 63"/>
              <a:gd name="T13" fmla="*/ 0 h 563"/>
              <a:gd name="T14" fmla="*/ 32 w 63"/>
              <a:gd name="T15" fmla="*/ 0 h 563"/>
              <a:gd name="T16" fmla="*/ 44 w 63"/>
              <a:gd name="T17" fmla="*/ 2 h 563"/>
              <a:gd name="T18" fmla="*/ 54 w 63"/>
              <a:gd name="T19" fmla="*/ 7 h 563"/>
              <a:gd name="T20" fmla="*/ 61 w 63"/>
              <a:gd name="T21" fmla="*/ 17 h 563"/>
              <a:gd name="T22" fmla="*/ 63 w 63"/>
              <a:gd name="T23" fmla="*/ 27 h 563"/>
              <a:gd name="T24" fmla="*/ 63 w 63"/>
              <a:gd name="T25" fmla="*/ 563 h 563"/>
              <a:gd name="T26" fmla="*/ 0 w 63"/>
              <a:gd name="T27" fmla="*/ 563 h 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3" h="563">
                <a:moveTo>
                  <a:pt x="0" y="563"/>
                </a:moveTo>
                <a:lnTo>
                  <a:pt x="0" y="27"/>
                </a:lnTo>
                <a:lnTo>
                  <a:pt x="0" y="27"/>
                </a:lnTo>
                <a:lnTo>
                  <a:pt x="3" y="17"/>
                </a:lnTo>
                <a:lnTo>
                  <a:pt x="10" y="7"/>
                </a:lnTo>
                <a:lnTo>
                  <a:pt x="20" y="2"/>
                </a:lnTo>
                <a:lnTo>
                  <a:pt x="32" y="0"/>
                </a:lnTo>
                <a:lnTo>
                  <a:pt x="32" y="0"/>
                </a:lnTo>
                <a:lnTo>
                  <a:pt x="44" y="2"/>
                </a:lnTo>
                <a:lnTo>
                  <a:pt x="54" y="7"/>
                </a:lnTo>
                <a:lnTo>
                  <a:pt x="61" y="17"/>
                </a:lnTo>
                <a:lnTo>
                  <a:pt x="63" y="27"/>
                </a:lnTo>
                <a:lnTo>
                  <a:pt x="63" y="563"/>
                </a:lnTo>
                <a:lnTo>
                  <a:pt x="0" y="563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6" name="Freeform 30"/>
          <p:cNvSpPr>
            <a:spLocks noChangeAspect="1"/>
          </p:cNvSpPr>
          <p:nvPr/>
        </p:nvSpPr>
        <p:spPr bwMode="auto">
          <a:xfrm>
            <a:off x="2420938" y="1157288"/>
            <a:ext cx="112712" cy="1014412"/>
          </a:xfrm>
          <a:custGeom>
            <a:avLst/>
            <a:gdLst>
              <a:gd name="T0" fmla="*/ 0 w 63"/>
              <a:gd name="T1" fmla="*/ 563 h 563"/>
              <a:gd name="T2" fmla="*/ 0 w 63"/>
              <a:gd name="T3" fmla="*/ 27 h 563"/>
              <a:gd name="T4" fmla="*/ 0 w 63"/>
              <a:gd name="T5" fmla="*/ 27 h 563"/>
              <a:gd name="T6" fmla="*/ 3 w 63"/>
              <a:gd name="T7" fmla="*/ 17 h 563"/>
              <a:gd name="T8" fmla="*/ 10 w 63"/>
              <a:gd name="T9" fmla="*/ 7 h 563"/>
              <a:gd name="T10" fmla="*/ 20 w 63"/>
              <a:gd name="T11" fmla="*/ 2 h 563"/>
              <a:gd name="T12" fmla="*/ 32 w 63"/>
              <a:gd name="T13" fmla="*/ 0 h 563"/>
              <a:gd name="T14" fmla="*/ 32 w 63"/>
              <a:gd name="T15" fmla="*/ 0 h 563"/>
              <a:gd name="T16" fmla="*/ 44 w 63"/>
              <a:gd name="T17" fmla="*/ 2 h 563"/>
              <a:gd name="T18" fmla="*/ 54 w 63"/>
              <a:gd name="T19" fmla="*/ 7 h 563"/>
              <a:gd name="T20" fmla="*/ 61 w 63"/>
              <a:gd name="T21" fmla="*/ 17 h 563"/>
              <a:gd name="T22" fmla="*/ 63 w 63"/>
              <a:gd name="T23" fmla="*/ 27 h 563"/>
              <a:gd name="T24" fmla="*/ 63 w 63"/>
              <a:gd name="T25" fmla="*/ 563 h 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3" h="563">
                <a:moveTo>
                  <a:pt x="0" y="563"/>
                </a:moveTo>
                <a:lnTo>
                  <a:pt x="0" y="27"/>
                </a:lnTo>
                <a:lnTo>
                  <a:pt x="0" y="27"/>
                </a:lnTo>
                <a:lnTo>
                  <a:pt x="3" y="17"/>
                </a:lnTo>
                <a:lnTo>
                  <a:pt x="10" y="7"/>
                </a:lnTo>
                <a:lnTo>
                  <a:pt x="20" y="2"/>
                </a:lnTo>
                <a:lnTo>
                  <a:pt x="32" y="0"/>
                </a:lnTo>
                <a:lnTo>
                  <a:pt x="32" y="0"/>
                </a:lnTo>
                <a:lnTo>
                  <a:pt x="44" y="2"/>
                </a:lnTo>
                <a:lnTo>
                  <a:pt x="54" y="7"/>
                </a:lnTo>
                <a:lnTo>
                  <a:pt x="61" y="17"/>
                </a:lnTo>
                <a:lnTo>
                  <a:pt x="63" y="27"/>
                </a:lnTo>
                <a:lnTo>
                  <a:pt x="63" y="563"/>
                </a:lnTo>
              </a:path>
            </a:pathLst>
          </a:custGeom>
          <a:noFill/>
          <a:ln w="3175">
            <a:solidFill>
              <a:srgbClr val="40404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7" name="Freeform 31"/>
          <p:cNvSpPr>
            <a:spLocks noChangeAspect="1"/>
          </p:cNvSpPr>
          <p:nvPr/>
        </p:nvSpPr>
        <p:spPr bwMode="auto">
          <a:xfrm>
            <a:off x="3716338" y="2906713"/>
            <a:ext cx="379412" cy="520700"/>
          </a:xfrm>
          <a:custGeom>
            <a:avLst/>
            <a:gdLst>
              <a:gd name="T0" fmla="*/ 211 w 211"/>
              <a:gd name="T1" fmla="*/ 172 h 290"/>
              <a:gd name="T2" fmla="*/ 211 w 211"/>
              <a:gd name="T3" fmla="*/ 0 h 290"/>
              <a:gd name="T4" fmla="*/ 0 w 211"/>
              <a:gd name="T5" fmla="*/ 119 h 290"/>
              <a:gd name="T6" fmla="*/ 0 w 211"/>
              <a:gd name="T7" fmla="*/ 290 h 290"/>
              <a:gd name="T8" fmla="*/ 211 w 211"/>
              <a:gd name="T9" fmla="*/ 172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1" h="290">
                <a:moveTo>
                  <a:pt x="211" y="172"/>
                </a:moveTo>
                <a:lnTo>
                  <a:pt x="211" y="0"/>
                </a:lnTo>
                <a:lnTo>
                  <a:pt x="0" y="119"/>
                </a:lnTo>
                <a:lnTo>
                  <a:pt x="0" y="290"/>
                </a:lnTo>
                <a:lnTo>
                  <a:pt x="211" y="172"/>
                </a:lnTo>
                <a:close/>
              </a:path>
            </a:pathLst>
          </a:custGeom>
          <a:noFill/>
          <a:ln w="158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8" name="Line 32"/>
          <p:cNvSpPr>
            <a:spLocks noChangeAspect="1" noChangeShapeType="1"/>
          </p:cNvSpPr>
          <p:nvPr/>
        </p:nvSpPr>
        <p:spPr bwMode="auto">
          <a:xfrm>
            <a:off x="3921125" y="479425"/>
            <a:ext cx="1588" cy="252253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89" name="Line 33"/>
          <p:cNvSpPr>
            <a:spLocks noChangeAspect="1" noChangeShapeType="1"/>
          </p:cNvSpPr>
          <p:nvPr/>
        </p:nvSpPr>
        <p:spPr bwMode="auto">
          <a:xfrm>
            <a:off x="2570163" y="479425"/>
            <a:ext cx="1255712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0" name="Line 34"/>
          <p:cNvSpPr>
            <a:spLocks noChangeAspect="1" noChangeShapeType="1"/>
          </p:cNvSpPr>
          <p:nvPr/>
        </p:nvSpPr>
        <p:spPr bwMode="auto">
          <a:xfrm>
            <a:off x="2478088" y="501650"/>
            <a:ext cx="1587" cy="7397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1" name="Line 35"/>
          <p:cNvSpPr>
            <a:spLocks noChangeAspect="1" noChangeShapeType="1"/>
          </p:cNvSpPr>
          <p:nvPr/>
        </p:nvSpPr>
        <p:spPr bwMode="auto">
          <a:xfrm>
            <a:off x="1793875" y="1109663"/>
            <a:ext cx="236538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2" name="Line 36"/>
          <p:cNvSpPr>
            <a:spLocks noChangeAspect="1" noChangeShapeType="1"/>
          </p:cNvSpPr>
          <p:nvPr/>
        </p:nvSpPr>
        <p:spPr bwMode="auto">
          <a:xfrm>
            <a:off x="1793875" y="1701800"/>
            <a:ext cx="561975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3" name="Line 37"/>
          <p:cNvSpPr>
            <a:spLocks noChangeAspect="1" noChangeShapeType="1"/>
          </p:cNvSpPr>
          <p:nvPr/>
        </p:nvSpPr>
        <p:spPr bwMode="auto">
          <a:xfrm>
            <a:off x="1373188" y="2241550"/>
            <a:ext cx="712787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4" name="Line 38"/>
          <p:cNvSpPr>
            <a:spLocks noChangeAspect="1" noChangeShapeType="1"/>
          </p:cNvSpPr>
          <p:nvPr/>
        </p:nvSpPr>
        <p:spPr bwMode="auto">
          <a:xfrm>
            <a:off x="2873375" y="2241550"/>
            <a:ext cx="1497013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5" name="Line 39"/>
          <p:cNvSpPr>
            <a:spLocks noChangeAspect="1" noChangeShapeType="1"/>
          </p:cNvSpPr>
          <p:nvPr/>
        </p:nvSpPr>
        <p:spPr bwMode="auto">
          <a:xfrm>
            <a:off x="2957513" y="1616075"/>
            <a:ext cx="171450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6" name="Line 40"/>
          <p:cNvSpPr>
            <a:spLocks noChangeAspect="1" noChangeShapeType="1"/>
          </p:cNvSpPr>
          <p:nvPr/>
        </p:nvSpPr>
        <p:spPr bwMode="auto">
          <a:xfrm>
            <a:off x="2678113" y="1041400"/>
            <a:ext cx="450850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7" name="Line 41"/>
          <p:cNvSpPr>
            <a:spLocks noChangeAspect="1" noChangeShapeType="1"/>
          </p:cNvSpPr>
          <p:nvPr/>
        </p:nvSpPr>
        <p:spPr bwMode="auto">
          <a:xfrm>
            <a:off x="1908175" y="2519363"/>
            <a:ext cx="290513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8" name="Line 42"/>
          <p:cNvSpPr>
            <a:spLocks noChangeAspect="1" noChangeShapeType="1"/>
          </p:cNvSpPr>
          <p:nvPr/>
        </p:nvSpPr>
        <p:spPr bwMode="auto">
          <a:xfrm>
            <a:off x="2020888" y="2746375"/>
            <a:ext cx="239712" cy="15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699" name="Line 43"/>
          <p:cNvSpPr>
            <a:spLocks noChangeAspect="1" noChangeShapeType="1"/>
          </p:cNvSpPr>
          <p:nvPr/>
        </p:nvSpPr>
        <p:spPr bwMode="auto">
          <a:xfrm>
            <a:off x="1403350" y="2946400"/>
            <a:ext cx="187325" cy="1682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00" name="Freeform 44"/>
          <p:cNvSpPr>
            <a:spLocks noChangeAspect="1"/>
          </p:cNvSpPr>
          <p:nvPr/>
        </p:nvSpPr>
        <p:spPr bwMode="auto">
          <a:xfrm>
            <a:off x="1808163" y="3084513"/>
            <a:ext cx="242887" cy="147637"/>
          </a:xfrm>
          <a:custGeom>
            <a:avLst/>
            <a:gdLst>
              <a:gd name="T0" fmla="*/ 106 w 135"/>
              <a:gd name="T1" fmla="*/ 10 h 82"/>
              <a:gd name="T2" fmla="*/ 72 w 135"/>
              <a:gd name="T3" fmla="*/ 10 h 82"/>
              <a:gd name="T4" fmla="*/ 65 w 135"/>
              <a:gd name="T5" fmla="*/ 5 h 82"/>
              <a:gd name="T6" fmla="*/ 63 w 135"/>
              <a:gd name="T7" fmla="*/ 3 h 82"/>
              <a:gd name="T8" fmla="*/ 55 w 135"/>
              <a:gd name="T9" fmla="*/ 3 h 82"/>
              <a:gd name="T10" fmla="*/ 36 w 135"/>
              <a:gd name="T11" fmla="*/ 8 h 82"/>
              <a:gd name="T12" fmla="*/ 31 w 135"/>
              <a:gd name="T13" fmla="*/ 8 h 82"/>
              <a:gd name="T14" fmla="*/ 26 w 135"/>
              <a:gd name="T15" fmla="*/ 12 h 82"/>
              <a:gd name="T16" fmla="*/ 21 w 135"/>
              <a:gd name="T17" fmla="*/ 17 h 82"/>
              <a:gd name="T18" fmla="*/ 17 w 135"/>
              <a:gd name="T19" fmla="*/ 17 h 82"/>
              <a:gd name="T20" fmla="*/ 12 w 135"/>
              <a:gd name="T21" fmla="*/ 20 h 82"/>
              <a:gd name="T22" fmla="*/ 12 w 135"/>
              <a:gd name="T23" fmla="*/ 27 h 82"/>
              <a:gd name="T24" fmla="*/ 5 w 135"/>
              <a:gd name="T25" fmla="*/ 29 h 82"/>
              <a:gd name="T26" fmla="*/ 2 w 135"/>
              <a:gd name="T27" fmla="*/ 29 h 82"/>
              <a:gd name="T28" fmla="*/ 5 w 135"/>
              <a:gd name="T29" fmla="*/ 39 h 82"/>
              <a:gd name="T30" fmla="*/ 2 w 135"/>
              <a:gd name="T31" fmla="*/ 44 h 82"/>
              <a:gd name="T32" fmla="*/ 2 w 135"/>
              <a:gd name="T33" fmla="*/ 51 h 82"/>
              <a:gd name="T34" fmla="*/ 14 w 135"/>
              <a:gd name="T35" fmla="*/ 53 h 82"/>
              <a:gd name="T36" fmla="*/ 19 w 135"/>
              <a:gd name="T37" fmla="*/ 56 h 82"/>
              <a:gd name="T38" fmla="*/ 24 w 135"/>
              <a:gd name="T39" fmla="*/ 68 h 82"/>
              <a:gd name="T40" fmla="*/ 29 w 135"/>
              <a:gd name="T41" fmla="*/ 78 h 82"/>
              <a:gd name="T42" fmla="*/ 34 w 135"/>
              <a:gd name="T43" fmla="*/ 80 h 82"/>
              <a:gd name="T44" fmla="*/ 55 w 135"/>
              <a:gd name="T45" fmla="*/ 82 h 82"/>
              <a:gd name="T46" fmla="*/ 72 w 135"/>
              <a:gd name="T47" fmla="*/ 73 h 82"/>
              <a:gd name="T48" fmla="*/ 79 w 135"/>
              <a:gd name="T49" fmla="*/ 68 h 82"/>
              <a:gd name="T50" fmla="*/ 104 w 135"/>
              <a:gd name="T51" fmla="*/ 66 h 82"/>
              <a:gd name="T52" fmla="*/ 128 w 135"/>
              <a:gd name="T53" fmla="*/ 66 h 82"/>
              <a:gd name="T54" fmla="*/ 133 w 135"/>
              <a:gd name="T55" fmla="*/ 63 h 82"/>
              <a:gd name="T56" fmla="*/ 135 w 135"/>
              <a:gd name="T57" fmla="*/ 51 h 82"/>
              <a:gd name="T58" fmla="*/ 128 w 135"/>
              <a:gd name="T59" fmla="*/ 46 h 82"/>
              <a:gd name="T60" fmla="*/ 113 w 135"/>
              <a:gd name="T61" fmla="*/ 15 h 82"/>
              <a:gd name="T62" fmla="*/ 108 w 135"/>
              <a:gd name="T63" fmla="*/ 10 h 82"/>
              <a:gd name="T64" fmla="*/ 106 w 135"/>
              <a:gd name="T65" fmla="*/ 1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5" h="82">
                <a:moveTo>
                  <a:pt x="106" y="10"/>
                </a:moveTo>
                <a:lnTo>
                  <a:pt x="106" y="10"/>
                </a:lnTo>
                <a:lnTo>
                  <a:pt x="82" y="12"/>
                </a:lnTo>
                <a:lnTo>
                  <a:pt x="72" y="10"/>
                </a:lnTo>
                <a:lnTo>
                  <a:pt x="67" y="8"/>
                </a:lnTo>
                <a:lnTo>
                  <a:pt x="65" y="5"/>
                </a:lnTo>
                <a:lnTo>
                  <a:pt x="65" y="5"/>
                </a:lnTo>
                <a:lnTo>
                  <a:pt x="63" y="3"/>
                </a:lnTo>
                <a:lnTo>
                  <a:pt x="63" y="0"/>
                </a:lnTo>
                <a:lnTo>
                  <a:pt x="55" y="3"/>
                </a:lnTo>
                <a:lnTo>
                  <a:pt x="48" y="8"/>
                </a:lnTo>
                <a:lnTo>
                  <a:pt x="36" y="8"/>
                </a:lnTo>
                <a:lnTo>
                  <a:pt x="36" y="8"/>
                </a:lnTo>
                <a:lnTo>
                  <a:pt x="31" y="8"/>
                </a:lnTo>
                <a:lnTo>
                  <a:pt x="29" y="8"/>
                </a:lnTo>
                <a:lnTo>
                  <a:pt x="26" y="12"/>
                </a:lnTo>
                <a:lnTo>
                  <a:pt x="24" y="17"/>
                </a:lnTo>
                <a:lnTo>
                  <a:pt x="21" y="17"/>
                </a:lnTo>
                <a:lnTo>
                  <a:pt x="17" y="17"/>
                </a:lnTo>
                <a:lnTo>
                  <a:pt x="17" y="17"/>
                </a:lnTo>
                <a:lnTo>
                  <a:pt x="12" y="17"/>
                </a:lnTo>
                <a:lnTo>
                  <a:pt x="12" y="20"/>
                </a:lnTo>
                <a:lnTo>
                  <a:pt x="12" y="22"/>
                </a:lnTo>
                <a:lnTo>
                  <a:pt x="12" y="27"/>
                </a:lnTo>
                <a:lnTo>
                  <a:pt x="9" y="29"/>
                </a:lnTo>
                <a:lnTo>
                  <a:pt x="5" y="29"/>
                </a:lnTo>
                <a:lnTo>
                  <a:pt x="5" y="29"/>
                </a:lnTo>
                <a:lnTo>
                  <a:pt x="2" y="29"/>
                </a:lnTo>
                <a:lnTo>
                  <a:pt x="2" y="34"/>
                </a:lnTo>
                <a:lnTo>
                  <a:pt x="5" y="39"/>
                </a:lnTo>
                <a:lnTo>
                  <a:pt x="2" y="44"/>
                </a:lnTo>
                <a:lnTo>
                  <a:pt x="2" y="44"/>
                </a:lnTo>
                <a:lnTo>
                  <a:pt x="0" y="49"/>
                </a:lnTo>
                <a:lnTo>
                  <a:pt x="2" y="51"/>
                </a:lnTo>
                <a:lnTo>
                  <a:pt x="7" y="53"/>
                </a:lnTo>
                <a:lnTo>
                  <a:pt x="14" y="53"/>
                </a:lnTo>
                <a:lnTo>
                  <a:pt x="14" y="53"/>
                </a:lnTo>
                <a:lnTo>
                  <a:pt x="19" y="56"/>
                </a:lnTo>
                <a:lnTo>
                  <a:pt x="21" y="61"/>
                </a:lnTo>
                <a:lnTo>
                  <a:pt x="24" y="68"/>
                </a:lnTo>
                <a:lnTo>
                  <a:pt x="24" y="75"/>
                </a:lnTo>
                <a:lnTo>
                  <a:pt x="29" y="78"/>
                </a:lnTo>
                <a:lnTo>
                  <a:pt x="34" y="80"/>
                </a:lnTo>
                <a:lnTo>
                  <a:pt x="34" y="80"/>
                </a:lnTo>
                <a:lnTo>
                  <a:pt x="46" y="80"/>
                </a:lnTo>
                <a:lnTo>
                  <a:pt x="55" y="82"/>
                </a:lnTo>
                <a:lnTo>
                  <a:pt x="65" y="80"/>
                </a:lnTo>
                <a:lnTo>
                  <a:pt x="72" y="73"/>
                </a:lnTo>
                <a:lnTo>
                  <a:pt x="72" y="73"/>
                </a:lnTo>
                <a:lnTo>
                  <a:pt x="79" y="68"/>
                </a:lnTo>
                <a:lnTo>
                  <a:pt x="87" y="66"/>
                </a:lnTo>
                <a:lnTo>
                  <a:pt x="104" y="66"/>
                </a:lnTo>
                <a:lnTo>
                  <a:pt x="121" y="66"/>
                </a:lnTo>
                <a:lnTo>
                  <a:pt x="128" y="66"/>
                </a:lnTo>
                <a:lnTo>
                  <a:pt x="133" y="63"/>
                </a:lnTo>
                <a:lnTo>
                  <a:pt x="133" y="63"/>
                </a:lnTo>
                <a:lnTo>
                  <a:pt x="135" y="58"/>
                </a:lnTo>
                <a:lnTo>
                  <a:pt x="135" y="51"/>
                </a:lnTo>
                <a:lnTo>
                  <a:pt x="135" y="51"/>
                </a:lnTo>
                <a:lnTo>
                  <a:pt x="128" y="46"/>
                </a:lnTo>
                <a:lnTo>
                  <a:pt x="121" y="39"/>
                </a:lnTo>
                <a:lnTo>
                  <a:pt x="113" y="15"/>
                </a:lnTo>
                <a:lnTo>
                  <a:pt x="113" y="15"/>
                </a:lnTo>
                <a:lnTo>
                  <a:pt x="108" y="10"/>
                </a:lnTo>
                <a:lnTo>
                  <a:pt x="106" y="10"/>
                </a:lnTo>
                <a:lnTo>
                  <a:pt x="106" y="10"/>
                </a:lnTo>
                <a:close/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01" name="Freeform 45"/>
          <p:cNvSpPr>
            <a:spLocks noChangeAspect="1"/>
          </p:cNvSpPr>
          <p:nvPr/>
        </p:nvSpPr>
        <p:spPr bwMode="auto">
          <a:xfrm>
            <a:off x="2116138" y="1219200"/>
            <a:ext cx="304800" cy="34925"/>
          </a:xfrm>
          <a:custGeom>
            <a:avLst/>
            <a:gdLst>
              <a:gd name="T0" fmla="*/ 0 w 169"/>
              <a:gd name="T1" fmla="*/ 0 h 19"/>
              <a:gd name="T2" fmla="*/ 0 w 169"/>
              <a:gd name="T3" fmla="*/ 0 h 19"/>
              <a:gd name="T4" fmla="*/ 3 w 169"/>
              <a:gd name="T5" fmla="*/ 7 h 19"/>
              <a:gd name="T6" fmla="*/ 5 w 169"/>
              <a:gd name="T7" fmla="*/ 14 h 19"/>
              <a:gd name="T8" fmla="*/ 12 w 169"/>
              <a:gd name="T9" fmla="*/ 19 h 19"/>
              <a:gd name="T10" fmla="*/ 20 w 169"/>
              <a:gd name="T11" fmla="*/ 19 h 19"/>
              <a:gd name="T12" fmla="*/ 150 w 169"/>
              <a:gd name="T13" fmla="*/ 19 h 19"/>
              <a:gd name="T14" fmla="*/ 150 w 169"/>
              <a:gd name="T15" fmla="*/ 19 h 19"/>
              <a:gd name="T16" fmla="*/ 157 w 169"/>
              <a:gd name="T17" fmla="*/ 19 h 19"/>
              <a:gd name="T18" fmla="*/ 165 w 169"/>
              <a:gd name="T19" fmla="*/ 14 h 19"/>
              <a:gd name="T20" fmla="*/ 167 w 169"/>
              <a:gd name="T21" fmla="*/ 7 h 19"/>
              <a:gd name="T22" fmla="*/ 169 w 169"/>
              <a:gd name="T23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9" h="19">
                <a:moveTo>
                  <a:pt x="0" y="0"/>
                </a:moveTo>
                <a:lnTo>
                  <a:pt x="0" y="0"/>
                </a:lnTo>
                <a:lnTo>
                  <a:pt x="3" y="7"/>
                </a:lnTo>
                <a:lnTo>
                  <a:pt x="5" y="14"/>
                </a:lnTo>
                <a:lnTo>
                  <a:pt x="12" y="19"/>
                </a:lnTo>
                <a:lnTo>
                  <a:pt x="20" y="19"/>
                </a:lnTo>
                <a:lnTo>
                  <a:pt x="150" y="19"/>
                </a:lnTo>
                <a:lnTo>
                  <a:pt x="150" y="19"/>
                </a:lnTo>
                <a:lnTo>
                  <a:pt x="157" y="19"/>
                </a:lnTo>
                <a:lnTo>
                  <a:pt x="165" y="14"/>
                </a:lnTo>
                <a:lnTo>
                  <a:pt x="167" y="7"/>
                </a:lnTo>
                <a:lnTo>
                  <a:pt x="169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748" name="Rectangle 92"/>
          <p:cNvSpPr>
            <a:spLocks noChangeAspect="1" noChangeArrowheads="1"/>
          </p:cNvSpPr>
          <p:nvPr/>
        </p:nvSpPr>
        <p:spPr bwMode="auto">
          <a:xfrm>
            <a:off x="960438" y="2644775"/>
            <a:ext cx="6461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Cell</a:t>
            </a:r>
          </a:p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membrane</a:t>
            </a:r>
          </a:p>
        </p:txBody>
      </p:sp>
      <p:sp>
        <p:nvSpPr>
          <p:cNvPr id="198750" name="Rectangle 94"/>
          <p:cNvSpPr>
            <a:spLocks noChangeAspect="1" noChangeArrowheads="1"/>
          </p:cNvSpPr>
          <p:nvPr/>
        </p:nvSpPr>
        <p:spPr bwMode="auto">
          <a:xfrm>
            <a:off x="1778000" y="2635250"/>
            <a:ext cx="212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Tip</a:t>
            </a:r>
          </a:p>
        </p:txBody>
      </p:sp>
      <p:sp>
        <p:nvSpPr>
          <p:cNvPr id="198751" name="Rectangle 95"/>
          <p:cNvSpPr>
            <a:spLocks noChangeAspect="1" noChangeArrowheads="1"/>
          </p:cNvSpPr>
          <p:nvPr/>
        </p:nvSpPr>
        <p:spPr bwMode="auto">
          <a:xfrm>
            <a:off x="2100263" y="28289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52" name="Rectangle 96"/>
          <p:cNvSpPr>
            <a:spLocks noChangeAspect="1" noChangeArrowheads="1"/>
          </p:cNvSpPr>
          <p:nvPr/>
        </p:nvSpPr>
        <p:spPr bwMode="auto">
          <a:xfrm>
            <a:off x="2103438" y="2924175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53" name="Rectangle 97"/>
          <p:cNvSpPr>
            <a:spLocks noChangeAspect="1" noChangeArrowheads="1"/>
          </p:cNvSpPr>
          <p:nvPr/>
        </p:nvSpPr>
        <p:spPr bwMode="auto">
          <a:xfrm>
            <a:off x="1895475" y="2862263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54" name="Rectangle 98"/>
          <p:cNvSpPr>
            <a:spLocks noChangeAspect="1" noChangeArrowheads="1"/>
          </p:cNvSpPr>
          <p:nvPr/>
        </p:nvSpPr>
        <p:spPr bwMode="auto">
          <a:xfrm>
            <a:off x="1898650" y="2962275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55" name="Rectangle 99"/>
          <p:cNvSpPr>
            <a:spLocks noChangeAspect="1" noChangeArrowheads="1"/>
          </p:cNvSpPr>
          <p:nvPr/>
        </p:nvSpPr>
        <p:spPr bwMode="auto">
          <a:xfrm>
            <a:off x="1593850" y="2976563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56" name="Rectangle 100"/>
          <p:cNvSpPr>
            <a:spLocks noChangeAspect="1" noChangeArrowheads="1"/>
          </p:cNvSpPr>
          <p:nvPr/>
        </p:nvSpPr>
        <p:spPr bwMode="auto">
          <a:xfrm>
            <a:off x="1385888" y="3201988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57" name="Rectangle 101"/>
          <p:cNvSpPr>
            <a:spLocks noChangeAspect="1" noChangeArrowheads="1"/>
          </p:cNvSpPr>
          <p:nvPr/>
        </p:nvSpPr>
        <p:spPr bwMode="auto">
          <a:xfrm>
            <a:off x="1381125" y="33369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58" name="Rectangle 102"/>
          <p:cNvSpPr>
            <a:spLocks noChangeAspect="1" noChangeArrowheads="1"/>
          </p:cNvSpPr>
          <p:nvPr/>
        </p:nvSpPr>
        <p:spPr bwMode="auto">
          <a:xfrm>
            <a:off x="1751013" y="2997200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59" name="Rectangle 103"/>
          <p:cNvSpPr>
            <a:spLocks noChangeAspect="1" noChangeArrowheads="1"/>
          </p:cNvSpPr>
          <p:nvPr/>
        </p:nvSpPr>
        <p:spPr bwMode="auto">
          <a:xfrm>
            <a:off x="1550988" y="3201988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60" name="Rectangle 104"/>
          <p:cNvSpPr>
            <a:spLocks noChangeAspect="1" noChangeArrowheads="1"/>
          </p:cNvSpPr>
          <p:nvPr/>
        </p:nvSpPr>
        <p:spPr bwMode="auto">
          <a:xfrm>
            <a:off x="1498600" y="308927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61" name="Rectangle 105"/>
          <p:cNvSpPr>
            <a:spLocks noChangeAspect="1" noChangeArrowheads="1"/>
          </p:cNvSpPr>
          <p:nvPr/>
        </p:nvSpPr>
        <p:spPr bwMode="auto">
          <a:xfrm>
            <a:off x="1663700" y="3089275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62" name="Rectangle 106"/>
          <p:cNvSpPr>
            <a:spLocks noChangeAspect="1" noChangeArrowheads="1"/>
          </p:cNvSpPr>
          <p:nvPr/>
        </p:nvSpPr>
        <p:spPr bwMode="auto">
          <a:xfrm>
            <a:off x="1563688" y="3336925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63" name="Rectangle 107"/>
          <p:cNvSpPr>
            <a:spLocks noChangeAspect="1" noChangeArrowheads="1"/>
          </p:cNvSpPr>
          <p:nvPr/>
        </p:nvSpPr>
        <p:spPr bwMode="auto">
          <a:xfrm>
            <a:off x="1600200" y="34893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64" name="Rectangle 108"/>
          <p:cNvSpPr>
            <a:spLocks noChangeAspect="1" noChangeArrowheads="1"/>
          </p:cNvSpPr>
          <p:nvPr/>
        </p:nvSpPr>
        <p:spPr bwMode="auto">
          <a:xfrm>
            <a:off x="1725613" y="3427413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65" name="Rectangle 109"/>
          <p:cNvSpPr>
            <a:spLocks noChangeAspect="1" noChangeArrowheads="1"/>
          </p:cNvSpPr>
          <p:nvPr/>
        </p:nvSpPr>
        <p:spPr bwMode="auto">
          <a:xfrm>
            <a:off x="1824038" y="3587750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66" name="Rectangle 110"/>
          <p:cNvSpPr>
            <a:spLocks noChangeAspect="1" noChangeArrowheads="1"/>
          </p:cNvSpPr>
          <p:nvPr/>
        </p:nvSpPr>
        <p:spPr bwMode="auto">
          <a:xfrm>
            <a:off x="1870075" y="3498850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67" name="Rectangle 111"/>
          <p:cNvSpPr>
            <a:spLocks noChangeAspect="1" noChangeArrowheads="1"/>
          </p:cNvSpPr>
          <p:nvPr/>
        </p:nvSpPr>
        <p:spPr bwMode="auto">
          <a:xfrm>
            <a:off x="2070100" y="36671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68" name="Rectangle 112"/>
          <p:cNvSpPr>
            <a:spLocks noChangeAspect="1" noChangeArrowheads="1"/>
          </p:cNvSpPr>
          <p:nvPr/>
        </p:nvSpPr>
        <p:spPr bwMode="auto">
          <a:xfrm>
            <a:off x="2338388" y="36925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69" name="Rectangle 113"/>
          <p:cNvSpPr>
            <a:spLocks noChangeAspect="1" noChangeArrowheads="1"/>
          </p:cNvSpPr>
          <p:nvPr/>
        </p:nvSpPr>
        <p:spPr bwMode="auto">
          <a:xfrm>
            <a:off x="2635250" y="369887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70" name="Rectangle 114"/>
          <p:cNvSpPr>
            <a:spLocks noChangeAspect="1" noChangeArrowheads="1"/>
          </p:cNvSpPr>
          <p:nvPr/>
        </p:nvSpPr>
        <p:spPr bwMode="auto">
          <a:xfrm>
            <a:off x="2859088" y="36671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71" name="Rectangle 115"/>
          <p:cNvSpPr>
            <a:spLocks noChangeAspect="1" noChangeArrowheads="1"/>
          </p:cNvSpPr>
          <p:nvPr/>
        </p:nvSpPr>
        <p:spPr bwMode="auto">
          <a:xfrm>
            <a:off x="3030538" y="3614738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72" name="Rectangle 116"/>
          <p:cNvSpPr>
            <a:spLocks noChangeAspect="1" noChangeArrowheads="1"/>
          </p:cNvSpPr>
          <p:nvPr/>
        </p:nvSpPr>
        <p:spPr bwMode="auto">
          <a:xfrm>
            <a:off x="2073275" y="3544888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73" name="Rectangle 117"/>
          <p:cNvSpPr>
            <a:spLocks noChangeAspect="1" noChangeArrowheads="1"/>
          </p:cNvSpPr>
          <p:nvPr/>
        </p:nvSpPr>
        <p:spPr bwMode="auto">
          <a:xfrm>
            <a:off x="2343150" y="3571875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74" name="Rectangle 118"/>
          <p:cNvSpPr>
            <a:spLocks noChangeAspect="1" noChangeArrowheads="1"/>
          </p:cNvSpPr>
          <p:nvPr/>
        </p:nvSpPr>
        <p:spPr bwMode="auto">
          <a:xfrm>
            <a:off x="2638425" y="3575050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75" name="Rectangle 119"/>
          <p:cNvSpPr>
            <a:spLocks noChangeAspect="1" noChangeArrowheads="1"/>
          </p:cNvSpPr>
          <p:nvPr/>
        </p:nvSpPr>
        <p:spPr bwMode="auto">
          <a:xfrm>
            <a:off x="2865438" y="3544888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76" name="Rectangle 120"/>
          <p:cNvSpPr>
            <a:spLocks noChangeAspect="1" noChangeArrowheads="1"/>
          </p:cNvSpPr>
          <p:nvPr/>
        </p:nvSpPr>
        <p:spPr bwMode="auto">
          <a:xfrm>
            <a:off x="3033713" y="3492500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77" name="Rectangle 121"/>
          <p:cNvSpPr>
            <a:spLocks noChangeAspect="1" noChangeArrowheads="1"/>
          </p:cNvSpPr>
          <p:nvPr/>
        </p:nvSpPr>
        <p:spPr bwMode="auto">
          <a:xfrm>
            <a:off x="3313113" y="33877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78" name="Rectangle 122"/>
          <p:cNvSpPr>
            <a:spLocks noChangeAspect="1" noChangeArrowheads="1"/>
          </p:cNvSpPr>
          <p:nvPr/>
        </p:nvSpPr>
        <p:spPr bwMode="auto">
          <a:xfrm>
            <a:off x="3421063" y="3275013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79" name="Rectangle 123"/>
          <p:cNvSpPr>
            <a:spLocks noChangeAspect="1" noChangeArrowheads="1"/>
          </p:cNvSpPr>
          <p:nvPr/>
        </p:nvSpPr>
        <p:spPr bwMode="auto">
          <a:xfrm>
            <a:off x="3476625" y="3170238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80" name="Rectangle 124"/>
          <p:cNvSpPr>
            <a:spLocks noChangeAspect="1" noChangeArrowheads="1"/>
          </p:cNvSpPr>
          <p:nvPr/>
        </p:nvSpPr>
        <p:spPr bwMode="auto">
          <a:xfrm>
            <a:off x="3148013" y="3387725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81" name="Rectangle 125"/>
          <p:cNvSpPr>
            <a:spLocks noChangeAspect="1" noChangeArrowheads="1"/>
          </p:cNvSpPr>
          <p:nvPr/>
        </p:nvSpPr>
        <p:spPr bwMode="auto">
          <a:xfrm>
            <a:off x="3255963" y="3275013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82" name="Rectangle 126"/>
          <p:cNvSpPr>
            <a:spLocks noChangeAspect="1" noChangeArrowheads="1"/>
          </p:cNvSpPr>
          <p:nvPr/>
        </p:nvSpPr>
        <p:spPr bwMode="auto">
          <a:xfrm>
            <a:off x="3313113" y="3170238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83" name="Rectangle 127"/>
          <p:cNvSpPr>
            <a:spLocks noChangeAspect="1" noChangeArrowheads="1"/>
          </p:cNvSpPr>
          <p:nvPr/>
        </p:nvSpPr>
        <p:spPr bwMode="auto">
          <a:xfrm>
            <a:off x="3513138" y="30448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84" name="Rectangle 128"/>
          <p:cNvSpPr>
            <a:spLocks noChangeAspect="1" noChangeArrowheads="1"/>
          </p:cNvSpPr>
          <p:nvPr/>
        </p:nvSpPr>
        <p:spPr bwMode="auto">
          <a:xfrm>
            <a:off x="3381375" y="3044825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85" name="Rectangle 129"/>
          <p:cNvSpPr>
            <a:spLocks noChangeAspect="1" noChangeArrowheads="1"/>
          </p:cNvSpPr>
          <p:nvPr/>
        </p:nvSpPr>
        <p:spPr bwMode="auto">
          <a:xfrm>
            <a:off x="3351213" y="2957513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86" name="Rectangle 130"/>
          <p:cNvSpPr>
            <a:spLocks noChangeAspect="1" noChangeArrowheads="1"/>
          </p:cNvSpPr>
          <p:nvPr/>
        </p:nvSpPr>
        <p:spPr bwMode="auto">
          <a:xfrm>
            <a:off x="3313113" y="28416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87" name="Rectangle 131"/>
          <p:cNvSpPr>
            <a:spLocks noChangeAspect="1" noChangeArrowheads="1"/>
          </p:cNvSpPr>
          <p:nvPr/>
        </p:nvSpPr>
        <p:spPr bwMode="auto">
          <a:xfrm>
            <a:off x="3155950" y="2806700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88" name="Rectangle 132"/>
          <p:cNvSpPr>
            <a:spLocks noChangeAspect="1" noChangeArrowheads="1"/>
          </p:cNvSpPr>
          <p:nvPr/>
        </p:nvSpPr>
        <p:spPr bwMode="auto">
          <a:xfrm>
            <a:off x="2941638" y="2754313"/>
            <a:ext cx="85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89" name="Rectangle 133"/>
          <p:cNvSpPr>
            <a:spLocks noChangeAspect="1" noChangeArrowheads="1"/>
          </p:cNvSpPr>
          <p:nvPr/>
        </p:nvSpPr>
        <p:spPr bwMode="auto">
          <a:xfrm>
            <a:off x="2747963" y="2740025"/>
            <a:ext cx="857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198790" name="Rectangle 134"/>
          <p:cNvSpPr>
            <a:spLocks noChangeAspect="1" noChangeArrowheads="1"/>
          </p:cNvSpPr>
          <p:nvPr/>
        </p:nvSpPr>
        <p:spPr bwMode="auto">
          <a:xfrm>
            <a:off x="3160713" y="2911475"/>
            <a:ext cx="84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91" name="Rectangle 135"/>
          <p:cNvSpPr>
            <a:spLocks noChangeAspect="1" noChangeArrowheads="1"/>
          </p:cNvSpPr>
          <p:nvPr/>
        </p:nvSpPr>
        <p:spPr bwMode="auto">
          <a:xfrm>
            <a:off x="2947988" y="2859088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92" name="Rectangle 136"/>
          <p:cNvSpPr>
            <a:spLocks noChangeAspect="1" noChangeArrowheads="1"/>
          </p:cNvSpPr>
          <p:nvPr/>
        </p:nvSpPr>
        <p:spPr bwMode="auto">
          <a:xfrm>
            <a:off x="2773363" y="2859088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Symbol" pitchFamily="18" charset="2"/>
                <a:cs typeface="+mn-cs"/>
              </a:rPr>
              <a:t>-</a:t>
            </a:r>
          </a:p>
        </p:txBody>
      </p:sp>
      <p:sp>
        <p:nvSpPr>
          <p:cNvPr id="198793" name="Rectangle 137"/>
          <p:cNvSpPr>
            <a:spLocks noChangeAspect="1" noChangeArrowheads="1"/>
          </p:cNvSpPr>
          <p:nvPr/>
        </p:nvSpPr>
        <p:spPr bwMode="auto">
          <a:xfrm>
            <a:off x="1538288" y="2406650"/>
            <a:ext cx="35718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Taper</a:t>
            </a:r>
          </a:p>
        </p:txBody>
      </p:sp>
      <p:sp>
        <p:nvSpPr>
          <p:cNvPr id="198794" name="Rectangle 138"/>
          <p:cNvSpPr>
            <a:spLocks noChangeAspect="1" noChangeArrowheads="1"/>
          </p:cNvSpPr>
          <p:nvPr/>
        </p:nvSpPr>
        <p:spPr bwMode="auto">
          <a:xfrm>
            <a:off x="692150" y="1603375"/>
            <a:ext cx="10763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Internal electrode</a:t>
            </a:r>
          </a:p>
        </p:txBody>
      </p:sp>
      <p:sp>
        <p:nvSpPr>
          <p:cNvPr id="198795" name="Rectangle 139"/>
          <p:cNvSpPr>
            <a:spLocks noChangeAspect="1" noChangeArrowheads="1"/>
          </p:cNvSpPr>
          <p:nvPr/>
        </p:nvSpPr>
        <p:spPr bwMode="auto">
          <a:xfrm>
            <a:off x="1439863" y="1022350"/>
            <a:ext cx="3381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Glass</a:t>
            </a:r>
          </a:p>
        </p:txBody>
      </p:sp>
      <p:sp>
        <p:nvSpPr>
          <p:cNvPr id="198796" name="Rectangle 140"/>
          <p:cNvSpPr>
            <a:spLocks noChangeAspect="1" noChangeArrowheads="1"/>
          </p:cNvSpPr>
          <p:nvPr/>
        </p:nvSpPr>
        <p:spPr bwMode="auto">
          <a:xfrm>
            <a:off x="2428875" y="279400"/>
            <a:ext cx="1095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A</a:t>
            </a:r>
          </a:p>
        </p:txBody>
      </p:sp>
      <p:sp>
        <p:nvSpPr>
          <p:cNvPr id="198797" name="Rectangle 141"/>
          <p:cNvSpPr>
            <a:spLocks noChangeAspect="1" noChangeArrowheads="1"/>
          </p:cNvSpPr>
          <p:nvPr/>
        </p:nvSpPr>
        <p:spPr bwMode="auto">
          <a:xfrm>
            <a:off x="3878263" y="279400"/>
            <a:ext cx="1016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B</a:t>
            </a:r>
          </a:p>
        </p:txBody>
      </p:sp>
      <p:sp>
        <p:nvSpPr>
          <p:cNvPr id="198798" name="Rectangle 142"/>
          <p:cNvSpPr>
            <a:spLocks noChangeAspect="1" noChangeArrowheads="1"/>
          </p:cNvSpPr>
          <p:nvPr/>
        </p:nvSpPr>
        <p:spPr bwMode="auto">
          <a:xfrm>
            <a:off x="2881313" y="304800"/>
            <a:ext cx="7699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To amplifier</a:t>
            </a:r>
          </a:p>
        </p:txBody>
      </p:sp>
      <p:sp>
        <p:nvSpPr>
          <p:cNvPr id="198799" name="Rectangle 143"/>
          <p:cNvSpPr>
            <a:spLocks noChangeAspect="1" noChangeArrowheads="1"/>
          </p:cNvSpPr>
          <p:nvPr/>
        </p:nvSpPr>
        <p:spPr bwMode="auto">
          <a:xfrm>
            <a:off x="3244850" y="823913"/>
            <a:ext cx="6731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Electrolyte</a:t>
            </a:r>
          </a:p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 in</a:t>
            </a:r>
          </a:p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micropipet</a:t>
            </a:r>
          </a:p>
        </p:txBody>
      </p:sp>
      <p:sp>
        <p:nvSpPr>
          <p:cNvPr id="198802" name="Rectangle 146"/>
          <p:cNvSpPr>
            <a:spLocks noChangeAspect="1" noChangeArrowheads="1"/>
          </p:cNvSpPr>
          <p:nvPr/>
        </p:nvSpPr>
        <p:spPr bwMode="auto">
          <a:xfrm>
            <a:off x="3181350" y="1536700"/>
            <a:ext cx="3143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Stem</a:t>
            </a:r>
          </a:p>
        </p:txBody>
      </p:sp>
      <p:sp>
        <p:nvSpPr>
          <p:cNvPr id="198803" name="Rectangle 147"/>
          <p:cNvSpPr>
            <a:spLocks noChangeAspect="1" noChangeArrowheads="1"/>
          </p:cNvSpPr>
          <p:nvPr/>
        </p:nvSpPr>
        <p:spPr bwMode="auto">
          <a:xfrm>
            <a:off x="903288" y="3640138"/>
            <a:ext cx="16986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(a)</a:t>
            </a:r>
          </a:p>
        </p:txBody>
      </p:sp>
      <p:sp>
        <p:nvSpPr>
          <p:cNvPr id="198806" name="Rectangle 150"/>
          <p:cNvSpPr>
            <a:spLocks noChangeAspect="1" noChangeArrowheads="1"/>
          </p:cNvSpPr>
          <p:nvPr/>
        </p:nvSpPr>
        <p:spPr bwMode="auto">
          <a:xfrm>
            <a:off x="4052888" y="2552700"/>
            <a:ext cx="6207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Reference</a:t>
            </a:r>
          </a:p>
          <a:p>
            <a:pPr>
              <a:lnSpc>
                <a:spcPct val="85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electrode</a:t>
            </a:r>
          </a:p>
        </p:txBody>
      </p:sp>
      <p:sp>
        <p:nvSpPr>
          <p:cNvPr id="198808" name="Rectangle 152"/>
          <p:cNvSpPr>
            <a:spLocks noChangeAspect="1" noChangeArrowheads="1"/>
          </p:cNvSpPr>
          <p:nvPr/>
        </p:nvSpPr>
        <p:spPr bwMode="auto">
          <a:xfrm>
            <a:off x="3343275" y="3698875"/>
            <a:ext cx="9398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Cell membrane</a:t>
            </a:r>
          </a:p>
        </p:txBody>
      </p:sp>
      <p:sp>
        <p:nvSpPr>
          <p:cNvPr id="198810" name="Rectangle 154"/>
          <p:cNvSpPr>
            <a:spLocks noChangeAspect="1" noChangeArrowheads="1"/>
          </p:cNvSpPr>
          <p:nvPr/>
        </p:nvSpPr>
        <p:spPr bwMode="auto">
          <a:xfrm>
            <a:off x="2057400" y="3276600"/>
            <a:ext cx="7715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Cytoplasm</a:t>
            </a:r>
          </a:p>
          <a:p>
            <a:pPr>
              <a:lnSpc>
                <a:spcPct val="80000"/>
              </a:lnSpc>
            </a:pPr>
            <a:r>
              <a:rPr lang="en-US" sz="1200">
                <a:solidFill>
                  <a:srgbClr val="000000"/>
                </a:solidFill>
                <a:cs typeface="+mn-cs"/>
              </a:rPr>
              <a:t>N = Nucleus</a:t>
            </a:r>
          </a:p>
        </p:txBody>
      </p:sp>
      <p:sp>
        <p:nvSpPr>
          <p:cNvPr id="198812" name="Rectangle 156"/>
          <p:cNvSpPr>
            <a:spLocks noChangeAspect="1" noChangeArrowheads="1"/>
          </p:cNvSpPr>
          <p:nvPr/>
        </p:nvSpPr>
        <p:spPr bwMode="auto">
          <a:xfrm>
            <a:off x="1863725" y="3089275"/>
            <a:ext cx="1095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N</a:t>
            </a:r>
          </a:p>
        </p:txBody>
      </p:sp>
      <p:sp>
        <p:nvSpPr>
          <p:cNvPr id="198813" name="Rectangle 157"/>
          <p:cNvSpPr>
            <a:spLocks noChangeAspect="1" noChangeArrowheads="1"/>
          </p:cNvSpPr>
          <p:nvPr/>
        </p:nvSpPr>
        <p:spPr bwMode="auto">
          <a:xfrm>
            <a:off x="2970213" y="2038350"/>
            <a:ext cx="9096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cs typeface="+mn-cs"/>
              </a:rPr>
              <a:t>Environmental</a:t>
            </a:r>
          </a:p>
          <a:p>
            <a:r>
              <a:rPr lang="en-US" sz="1200">
                <a:solidFill>
                  <a:srgbClr val="000000"/>
                </a:solidFill>
                <a:cs typeface="+mn-cs"/>
              </a:rPr>
              <a:t>fluid</a:t>
            </a:r>
          </a:p>
        </p:txBody>
      </p:sp>
      <p:sp>
        <p:nvSpPr>
          <p:cNvPr id="198907" name="Freeform 251"/>
          <p:cNvSpPr>
            <a:spLocks noChangeAspect="1"/>
          </p:cNvSpPr>
          <p:nvPr/>
        </p:nvSpPr>
        <p:spPr bwMode="auto">
          <a:xfrm>
            <a:off x="2447925" y="449263"/>
            <a:ext cx="60325" cy="60325"/>
          </a:xfrm>
          <a:custGeom>
            <a:avLst/>
            <a:gdLst>
              <a:gd name="T0" fmla="*/ 17 w 34"/>
              <a:gd name="T1" fmla="*/ 34 h 34"/>
              <a:gd name="T2" fmla="*/ 17 w 34"/>
              <a:gd name="T3" fmla="*/ 34 h 34"/>
              <a:gd name="T4" fmla="*/ 24 w 34"/>
              <a:gd name="T5" fmla="*/ 32 h 34"/>
              <a:gd name="T6" fmla="*/ 29 w 34"/>
              <a:gd name="T7" fmla="*/ 29 h 34"/>
              <a:gd name="T8" fmla="*/ 31 w 34"/>
              <a:gd name="T9" fmla="*/ 24 h 34"/>
              <a:gd name="T10" fmla="*/ 34 w 34"/>
              <a:gd name="T11" fmla="*/ 17 h 34"/>
              <a:gd name="T12" fmla="*/ 34 w 34"/>
              <a:gd name="T13" fmla="*/ 17 h 34"/>
              <a:gd name="T14" fmla="*/ 31 w 34"/>
              <a:gd name="T15" fmla="*/ 10 h 34"/>
              <a:gd name="T16" fmla="*/ 29 w 34"/>
              <a:gd name="T17" fmla="*/ 5 h 34"/>
              <a:gd name="T18" fmla="*/ 24 w 34"/>
              <a:gd name="T19" fmla="*/ 3 h 34"/>
              <a:gd name="T20" fmla="*/ 17 w 34"/>
              <a:gd name="T21" fmla="*/ 0 h 34"/>
              <a:gd name="T22" fmla="*/ 17 w 34"/>
              <a:gd name="T23" fmla="*/ 0 h 34"/>
              <a:gd name="T24" fmla="*/ 10 w 34"/>
              <a:gd name="T25" fmla="*/ 3 h 34"/>
              <a:gd name="T26" fmla="*/ 5 w 34"/>
              <a:gd name="T27" fmla="*/ 5 h 34"/>
              <a:gd name="T28" fmla="*/ 2 w 34"/>
              <a:gd name="T29" fmla="*/ 10 h 34"/>
              <a:gd name="T30" fmla="*/ 0 w 34"/>
              <a:gd name="T31" fmla="*/ 17 h 34"/>
              <a:gd name="T32" fmla="*/ 0 w 34"/>
              <a:gd name="T33" fmla="*/ 17 h 34"/>
              <a:gd name="T34" fmla="*/ 2 w 34"/>
              <a:gd name="T35" fmla="*/ 24 h 34"/>
              <a:gd name="T36" fmla="*/ 5 w 34"/>
              <a:gd name="T37" fmla="*/ 29 h 34"/>
              <a:gd name="T38" fmla="*/ 10 w 34"/>
              <a:gd name="T39" fmla="*/ 32 h 34"/>
              <a:gd name="T40" fmla="*/ 17 w 34"/>
              <a:gd name="T41" fmla="*/ 34 h 34"/>
              <a:gd name="T42" fmla="*/ 17 w 34"/>
              <a:gd name="T4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4" h="34">
                <a:moveTo>
                  <a:pt x="17" y="34"/>
                </a:moveTo>
                <a:lnTo>
                  <a:pt x="17" y="34"/>
                </a:lnTo>
                <a:lnTo>
                  <a:pt x="24" y="32"/>
                </a:lnTo>
                <a:lnTo>
                  <a:pt x="29" y="29"/>
                </a:lnTo>
                <a:lnTo>
                  <a:pt x="31" y="24"/>
                </a:lnTo>
                <a:lnTo>
                  <a:pt x="34" y="17"/>
                </a:lnTo>
                <a:lnTo>
                  <a:pt x="34" y="17"/>
                </a:lnTo>
                <a:lnTo>
                  <a:pt x="31" y="10"/>
                </a:lnTo>
                <a:lnTo>
                  <a:pt x="29" y="5"/>
                </a:lnTo>
                <a:lnTo>
                  <a:pt x="24" y="3"/>
                </a:lnTo>
                <a:lnTo>
                  <a:pt x="17" y="0"/>
                </a:lnTo>
                <a:lnTo>
                  <a:pt x="17" y="0"/>
                </a:lnTo>
                <a:lnTo>
                  <a:pt x="10" y="3"/>
                </a:lnTo>
                <a:lnTo>
                  <a:pt x="5" y="5"/>
                </a:lnTo>
                <a:lnTo>
                  <a:pt x="2" y="10"/>
                </a:lnTo>
                <a:lnTo>
                  <a:pt x="0" y="17"/>
                </a:lnTo>
                <a:lnTo>
                  <a:pt x="0" y="17"/>
                </a:lnTo>
                <a:lnTo>
                  <a:pt x="2" y="24"/>
                </a:lnTo>
                <a:lnTo>
                  <a:pt x="5" y="29"/>
                </a:lnTo>
                <a:lnTo>
                  <a:pt x="10" y="32"/>
                </a:lnTo>
                <a:lnTo>
                  <a:pt x="17" y="34"/>
                </a:lnTo>
                <a:lnTo>
                  <a:pt x="17" y="3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09" name="Line 253"/>
          <p:cNvSpPr>
            <a:spLocks noChangeAspect="1" noChangeShapeType="1"/>
          </p:cNvSpPr>
          <p:nvPr/>
        </p:nvSpPr>
        <p:spPr bwMode="auto">
          <a:xfrm>
            <a:off x="2478088" y="479425"/>
            <a:ext cx="1587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0" name="Freeform 254"/>
          <p:cNvSpPr>
            <a:spLocks noChangeAspect="1"/>
          </p:cNvSpPr>
          <p:nvPr/>
        </p:nvSpPr>
        <p:spPr bwMode="auto">
          <a:xfrm>
            <a:off x="3890963" y="449263"/>
            <a:ext cx="61912" cy="60325"/>
          </a:xfrm>
          <a:custGeom>
            <a:avLst/>
            <a:gdLst>
              <a:gd name="T0" fmla="*/ 17 w 34"/>
              <a:gd name="T1" fmla="*/ 34 h 34"/>
              <a:gd name="T2" fmla="*/ 17 w 34"/>
              <a:gd name="T3" fmla="*/ 34 h 34"/>
              <a:gd name="T4" fmla="*/ 22 w 34"/>
              <a:gd name="T5" fmla="*/ 32 h 34"/>
              <a:gd name="T6" fmla="*/ 27 w 34"/>
              <a:gd name="T7" fmla="*/ 29 h 34"/>
              <a:gd name="T8" fmla="*/ 31 w 34"/>
              <a:gd name="T9" fmla="*/ 24 h 34"/>
              <a:gd name="T10" fmla="*/ 34 w 34"/>
              <a:gd name="T11" fmla="*/ 17 h 34"/>
              <a:gd name="T12" fmla="*/ 34 w 34"/>
              <a:gd name="T13" fmla="*/ 17 h 34"/>
              <a:gd name="T14" fmla="*/ 31 w 34"/>
              <a:gd name="T15" fmla="*/ 10 h 34"/>
              <a:gd name="T16" fmla="*/ 27 w 34"/>
              <a:gd name="T17" fmla="*/ 5 h 34"/>
              <a:gd name="T18" fmla="*/ 22 w 34"/>
              <a:gd name="T19" fmla="*/ 3 h 34"/>
              <a:gd name="T20" fmla="*/ 17 w 34"/>
              <a:gd name="T21" fmla="*/ 0 h 34"/>
              <a:gd name="T22" fmla="*/ 17 w 34"/>
              <a:gd name="T23" fmla="*/ 0 h 34"/>
              <a:gd name="T24" fmla="*/ 10 w 34"/>
              <a:gd name="T25" fmla="*/ 3 h 34"/>
              <a:gd name="T26" fmla="*/ 5 w 34"/>
              <a:gd name="T27" fmla="*/ 5 h 34"/>
              <a:gd name="T28" fmla="*/ 0 w 34"/>
              <a:gd name="T29" fmla="*/ 10 h 34"/>
              <a:gd name="T30" fmla="*/ 0 w 34"/>
              <a:gd name="T31" fmla="*/ 17 h 34"/>
              <a:gd name="T32" fmla="*/ 0 w 34"/>
              <a:gd name="T33" fmla="*/ 17 h 34"/>
              <a:gd name="T34" fmla="*/ 0 w 34"/>
              <a:gd name="T35" fmla="*/ 24 h 34"/>
              <a:gd name="T36" fmla="*/ 5 w 34"/>
              <a:gd name="T37" fmla="*/ 29 h 34"/>
              <a:gd name="T38" fmla="*/ 10 w 34"/>
              <a:gd name="T39" fmla="*/ 32 h 34"/>
              <a:gd name="T40" fmla="*/ 17 w 34"/>
              <a:gd name="T41" fmla="*/ 34 h 34"/>
              <a:gd name="T42" fmla="*/ 17 w 34"/>
              <a:gd name="T4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4" h="34">
                <a:moveTo>
                  <a:pt x="17" y="34"/>
                </a:moveTo>
                <a:lnTo>
                  <a:pt x="17" y="34"/>
                </a:lnTo>
                <a:lnTo>
                  <a:pt x="22" y="32"/>
                </a:lnTo>
                <a:lnTo>
                  <a:pt x="27" y="29"/>
                </a:lnTo>
                <a:lnTo>
                  <a:pt x="31" y="24"/>
                </a:lnTo>
                <a:lnTo>
                  <a:pt x="34" y="17"/>
                </a:lnTo>
                <a:lnTo>
                  <a:pt x="34" y="17"/>
                </a:lnTo>
                <a:lnTo>
                  <a:pt x="31" y="10"/>
                </a:lnTo>
                <a:lnTo>
                  <a:pt x="27" y="5"/>
                </a:lnTo>
                <a:lnTo>
                  <a:pt x="22" y="3"/>
                </a:lnTo>
                <a:lnTo>
                  <a:pt x="17" y="0"/>
                </a:lnTo>
                <a:lnTo>
                  <a:pt x="17" y="0"/>
                </a:lnTo>
                <a:lnTo>
                  <a:pt x="10" y="3"/>
                </a:lnTo>
                <a:lnTo>
                  <a:pt x="5" y="5"/>
                </a:lnTo>
                <a:lnTo>
                  <a:pt x="0" y="10"/>
                </a:lnTo>
                <a:lnTo>
                  <a:pt x="0" y="17"/>
                </a:lnTo>
                <a:lnTo>
                  <a:pt x="0" y="17"/>
                </a:lnTo>
                <a:lnTo>
                  <a:pt x="0" y="24"/>
                </a:lnTo>
                <a:lnTo>
                  <a:pt x="5" y="29"/>
                </a:lnTo>
                <a:lnTo>
                  <a:pt x="10" y="32"/>
                </a:lnTo>
                <a:lnTo>
                  <a:pt x="17" y="34"/>
                </a:lnTo>
                <a:lnTo>
                  <a:pt x="17" y="34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2" name="Line 256"/>
          <p:cNvSpPr>
            <a:spLocks noChangeAspect="1" noChangeShapeType="1"/>
          </p:cNvSpPr>
          <p:nvPr/>
        </p:nvSpPr>
        <p:spPr bwMode="auto">
          <a:xfrm>
            <a:off x="3921125" y="479425"/>
            <a:ext cx="1588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3" name="Freeform 257"/>
          <p:cNvSpPr>
            <a:spLocks noChangeAspect="1"/>
          </p:cNvSpPr>
          <p:nvPr/>
        </p:nvSpPr>
        <p:spPr bwMode="auto">
          <a:xfrm>
            <a:off x="3813175" y="457200"/>
            <a:ext cx="74613" cy="44450"/>
          </a:xfrm>
          <a:custGeom>
            <a:avLst/>
            <a:gdLst>
              <a:gd name="T0" fmla="*/ 2 w 41"/>
              <a:gd name="T1" fmla="*/ 12 h 24"/>
              <a:gd name="T2" fmla="*/ 2 w 41"/>
              <a:gd name="T3" fmla="*/ 12 h 24"/>
              <a:gd name="T4" fmla="*/ 2 w 41"/>
              <a:gd name="T5" fmla="*/ 5 h 24"/>
              <a:gd name="T6" fmla="*/ 0 w 41"/>
              <a:gd name="T7" fmla="*/ 0 h 24"/>
              <a:gd name="T8" fmla="*/ 0 w 41"/>
              <a:gd name="T9" fmla="*/ 0 h 24"/>
              <a:gd name="T10" fmla="*/ 19 w 41"/>
              <a:gd name="T11" fmla="*/ 7 h 24"/>
              <a:gd name="T12" fmla="*/ 41 w 41"/>
              <a:gd name="T13" fmla="*/ 12 h 24"/>
              <a:gd name="T14" fmla="*/ 41 w 41"/>
              <a:gd name="T15" fmla="*/ 12 h 24"/>
              <a:gd name="T16" fmla="*/ 19 w 41"/>
              <a:gd name="T17" fmla="*/ 17 h 24"/>
              <a:gd name="T18" fmla="*/ 0 w 41"/>
              <a:gd name="T19" fmla="*/ 24 h 24"/>
              <a:gd name="T20" fmla="*/ 0 w 41"/>
              <a:gd name="T21" fmla="*/ 24 h 24"/>
              <a:gd name="T22" fmla="*/ 2 w 41"/>
              <a:gd name="T23" fmla="*/ 17 h 24"/>
              <a:gd name="T24" fmla="*/ 2 w 41"/>
              <a:gd name="T25" fmla="*/ 12 h 24"/>
              <a:gd name="T26" fmla="*/ 2 w 41"/>
              <a:gd name="T27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1" h="24">
                <a:moveTo>
                  <a:pt x="2" y="12"/>
                </a:moveTo>
                <a:lnTo>
                  <a:pt x="2" y="12"/>
                </a:lnTo>
                <a:lnTo>
                  <a:pt x="2" y="5"/>
                </a:lnTo>
                <a:lnTo>
                  <a:pt x="0" y="0"/>
                </a:lnTo>
                <a:lnTo>
                  <a:pt x="0" y="0"/>
                </a:lnTo>
                <a:lnTo>
                  <a:pt x="19" y="7"/>
                </a:lnTo>
                <a:lnTo>
                  <a:pt x="41" y="12"/>
                </a:lnTo>
                <a:lnTo>
                  <a:pt x="41" y="12"/>
                </a:lnTo>
                <a:lnTo>
                  <a:pt x="19" y="17"/>
                </a:lnTo>
                <a:lnTo>
                  <a:pt x="0" y="24"/>
                </a:lnTo>
                <a:lnTo>
                  <a:pt x="0" y="24"/>
                </a:lnTo>
                <a:lnTo>
                  <a:pt x="2" y="17"/>
                </a:lnTo>
                <a:lnTo>
                  <a:pt x="2" y="12"/>
                </a:lnTo>
                <a:lnTo>
                  <a:pt x="2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4" name="Freeform 258"/>
          <p:cNvSpPr>
            <a:spLocks noChangeAspect="1"/>
          </p:cNvSpPr>
          <p:nvPr/>
        </p:nvSpPr>
        <p:spPr bwMode="auto">
          <a:xfrm>
            <a:off x="2508250" y="457200"/>
            <a:ext cx="77788" cy="49213"/>
          </a:xfrm>
          <a:custGeom>
            <a:avLst/>
            <a:gdLst>
              <a:gd name="T0" fmla="*/ 41 w 43"/>
              <a:gd name="T1" fmla="*/ 12 h 27"/>
              <a:gd name="T2" fmla="*/ 41 w 43"/>
              <a:gd name="T3" fmla="*/ 12 h 27"/>
              <a:gd name="T4" fmla="*/ 41 w 43"/>
              <a:gd name="T5" fmla="*/ 5 h 27"/>
              <a:gd name="T6" fmla="*/ 43 w 43"/>
              <a:gd name="T7" fmla="*/ 0 h 27"/>
              <a:gd name="T8" fmla="*/ 43 w 43"/>
              <a:gd name="T9" fmla="*/ 0 h 27"/>
              <a:gd name="T10" fmla="*/ 24 w 43"/>
              <a:gd name="T11" fmla="*/ 7 h 27"/>
              <a:gd name="T12" fmla="*/ 0 w 43"/>
              <a:gd name="T13" fmla="*/ 12 h 27"/>
              <a:gd name="T14" fmla="*/ 0 w 43"/>
              <a:gd name="T15" fmla="*/ 12 h 27"/>
              <a:gd name="T16" fmla="*/ 21 w 43"/>
              <a:gd name="T17" fmla="*/ 17 h 27"/>
              <a:gd name="T18" fmla="*/ 43 w 43"/>
              <a:gd name="T19" fmla="*/ 27 h 27"/>
              <a:gd name="T20" fmla="*/ 43 w 43"/>
              <a:gd name="T21" fmla="*/ 27 h 27"/>
              <a:gd name="T22" fmla="*/ 41 w 43"/>
              <a:gd name="T23" fmla="*/ 17 h 27"/>
              <a:gd name="T24" fmla="*/ 41 w 43"/>
              <a:gd name="T25" fmla="*/ 12 h 27"/>
              <a:gd name="T26" fmla="*/ 41 w 43"/>
              <a:gd name="T27" fmla="*/ 1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" h="27">
                <a:moveTo>
                  <a:pt x="41" y="12"/>
                </a:moveTo>
                <a:lnTo>
                  <a:pt x="41" y="12"/>
                </a:lnTo>
                <a:lnTo>
                  <a:pt x="41" y="5"/>
                </a:lnTo>
                <a:lnTo>
                  <a:pt x="43" y="0"/>
                </a:lnTo>
                <a:lnTo>
                  <a:pt x="43" y="0"/>
                </a:lnTo>
                <a:lnTo>
                  <a:pt x="24" y="7"/>
                </a:lnTo>
                <a:lnTo>
                  <a:pt x="0" y="12"/>
                </a:lnTo>
                <a:lnTo>
                  <a:pt x="0" y="12"/>
                </a:lnTo>
                <a:lnTo>
                  <a:pt x="21" y="17"/>
                </a:lnTo>
                <a:lnTo>
                  <a:pt x="43" y="27"/>
                </a:lnTo>
                <a:lnTo>
                  <a:pt x="43" y="27"/>
                </a:lnTo>
                <a:lnTo>
                  <a:pt x="41" y="17"/>
                </a:lnTo>
                <a:lnTo>
                  <a:pt x="41" y="12"/>
                </a:lnTo>
                <a:lnTo>
                  <a:pt x="41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5" name="Freeform 259"/>
          <p:cNvSpPr>
            <a:spLocks noChangeAspect="1"/>
          </p:cNvSpPr>
          <p:nvPr/>
        </p:nvSpPr>
        <p:spPr bwMode="auto">
          <a:xfrm>
            <a:off x="2343150" y="1679575"/>
            <a:ext cx="77788" cy="49213"/>
          </a:xfrm>
          <a:custGeom>
            <a:avLst/>
            <a:gdLst>
              <a:gd name="T0" fmla="*/ 5 w 43"/>
              <a:gd name="T1" fmla="*/ 12 h 27"/>
              <a:gd name="T2" fmla="*/ 5 w 43"/>
              <a:gd name="T3" fmla="*/ 12 h 27"/>
              <a:gd name="T4" fmla="*/ 2 w 43"/>
              <a:gd name="T5" fmla="*/ 7 h 27"/>
              <a:gd name="T6" fmla="*/ 0 w 43"/>
              <a:gd name="T7" fmla="*/ 0 h 27"/>
              <a:gd name="T8" fmla="*/ 0 w 43"/>
              <a:gd name="T9" fmla="*/ 0 h 27"/>
              <a:gd name="T10" fmla="*/ 22 w 43"/>
              <a:gd name="T11" fmla="*/ 7 h 27"/>
              <a:gd name="T12" fmla="*/ 43 w 43"/>
              <a:gd name="T13" fmla="*/ 12 h 27"/>
              <a:gd name="T14" fmla="*/ 43 w 43"/>
              <a:gd name="T15" fmla="*/ 12 h 27"/>
              <a:gd name="T16" fmla="*/ 22 w 43"/>
              <a:gd name="T17" fmla="*/ 19 h 27"/>
              <a:gd name="T18" fmla="*/ 0 w 43"/>
              <a:gd name="T19" fmla="*/ 27 h 27"/>
              <a:gd name="T20" fmla="*/ 0 w 43"/>
              <a:gd name="T21" fmla="*/ 27 h 27"/>
              <a:gd name="T22" fmla="*/ 2 w 43"/>
              <a:gd name="T23" fmla="*/ 17 h 27"/>
              <a:gd name="T24" fmla="*/ 5 w 43"/>
              <a:gd name="T25" fmla="*/ 12 h 27"/>
              <a:gd name="T26" fmla="*/ 5 w 43"/>
              <a:gd name="T27" fmla="*/ 1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" h="27">
                <a:moveTo>
                  <a:pt x="5" y="12"/>
                </a:moveTo>
                <a:lnTo>
                  <a:pt x="5" y="12"/>
                </a:lnTo>
                <a:lnTo>
                  <a:pt x="2" y="7"/>
                </a:lnTo>
                <a:lnTo>
                  <a:pt x="0" y="0"/>
                </a:lnTo>
                <a:lnTo>
                  <a:pt x="0" y="0"/>
                </a:lnTo>
                <a:lnTo>
                  <a:pt x="22" y="7"/>
                </a:lnTo>
                <a:lnTo>
                  <a:pt x="43" y="12"/>
                </a:lnTo>
                <a:lnTo>
                  <a:pt x="43" y="12"/>
                </a:lnTo>
                <a:lnTo>
                  <a:pt x="22" y="19"/>
                </a:lnTo>
                <a:lnTo>
                  <a:pt x="0" y="27"/>
                </a:lnTo>
                <a:lnTo>
                  <a:pt x="0" y="27"/>
                </a:lnTo>
                <a:lnTo>
                  <a:pt x="2" y="17"/>
                </a:lnTo>
                <a:lnTo>
                  <a:pt x="5" y="12"/>
                </a:lnTo>
                <a:lnTo>
                  <a:pt x="5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6" name="Freeform 260"/>
          <p:cNvSpPr>
            <a:spLocks noChangeAspect="1"/>
          </p:cNvSpPr>
          <p:nvPr/>
        </p:nvSpPr>
        <p:spPr bwMode="auto">
          <a:xfrm>
            <a:off x="2017713" y="1087438"/>
            <a:ext cx="76200" cy="49212"/>
          </a:xfrm>
          <a:custGeom>
            <a:avLst/>
            <a:gdLst>
              <a:gd name="T0" fmla="*/ 5 w 43"/>
              <a:gd name="T1" fmla="*/ 12 h 27"/>
              <a:gd name="T2" fmla="*/ 5 w 43"/>
              <a:gd name="T3" fmla="*/ 12 h 27"/>
              <a:gd name="T4" fmla="*/ 2 w 43"/>
              <a:gd name="T5" fmla="*/ 8 h 27"/>
              <a:gd name="T6" fmla="*/ 0 w 43"/>
              <a:gd name="T7" fmla="*/ 0 h 27"/>
              <a:gd name="T8" fmla="*/ 0 w 43"/>
              <a:gd name="T9" fmla="*/ 0 h 27"/>
              <a:gd name="T10" fmla="*/ 21 w 43"/>
              <a:gd name="T11" fmla="*/ 8 h 27"/>
              <a:gd name="T12" fmla="*/ 43 w 43"/>
              <a:gd name="T13" fmla="*/ 12 h 27"/>
              <a:gd name="T14" fmla="*/ 43 w 43"/>
              <a:gd name="T15" fmla="*/ 12 h 27"/>
              <a:gd name="T16" fmla="*/ 21 w 43"/>
              <a:gd name="T17" fmla="*/ 20 h 27"/>
              <a:gd name="T18" fmla="*/ 0 w 43"/>
              <a:gd name="T19" fmla="*/ 27 h 27"/>
              <a:gd name="T20" fmla="*/ 0 w 43"/>
              <a:gd name="T21" fmla="*/ 27 h 27"/>
              <a:gd name="T22" fmla="*/ 2 w 43"/>
              <a:gd name="T23" fmla="*/ 17 h 27"/>
              <a:gd name="T24" fmla="*/ 5 w 43"/>
              <a:gd name="T25" fmla="*/ 12 h 27"/>
              <a:gd name="T26" fmla="*/ 5 w 43"/>
              <a:gd name="T27" fmla="*/ 1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" h="27">
                <a:moveTo>
                  <a:pt x="5" y="12"/>
                </a:moveTo>
                <a:lnTo>
                  <a:pt x="5" y="12"/>
                </a:lnTo>
                <a:lnTo>
                  <a:pt x="2" y="8"/>
                </a:lnTo>
                <a:lnTo>
                  <a:pt x="0" y="0"/>
                </a:lnTo>
                <a:lnTo>
                  <a:pt x="0" y="0"/>
                </a:lnTo>
                <a:lnTo>
                  <a:pt x="21" y="8"/>
                </a:lnTo>
                <a:lnTo>
                  <a:pt x="43" y="12"/>
                </a:lnTo>
                <a:lnTo>
                  <a:pt x="43" y="12"/>
                </a:lnTo>
                <a:lnTo>
                  <a:pt x="21" y="20"/>
                </a:lnTo>
                <a:lnTo>
                  <a:pt x="0" y="27"/>
                </a:lnTo>
                <a:lnTo>
                  <a:pt x="0" y="27"/>
                </a:lnTo>
                <a:lnTo>
                  <a:pt x="2" y="17"/>
                </a:lnTo>
                <a:lnTo>
                  <a:pt x="5" y="12"/>
                </a:lnTo>
                <a:lnTo>
                  <a:pt x="5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7" name="Freeform 261"/>
          <p:cNvSpPr>
            <a:spLocks noChangeAspect="1"/>
          </p:cNvSpPr>
          <p:nvPr/>
        </p:nvSpPr>
        <p:spPr bwMode="auto">
          <a:xfrm>
            <a:off x="2616200" y="1019175"/>
            <a:ext cx="74613" cy="47625"/>
          </a:xfrm>
          <a:custGeom>
            <a:avLst/>
            <a:gdLst>
              <a:gd name="T0" fmla="*/ 39 w 41"/>
              <a:gd name="T1" fmla="*/ 12 h 26"/>
              <a:gd name="T2" fmla="*/ 39 w 41"/>
              <a:gd name="T3" fmla="*/ 12 h 26"/>
              <a:gd name="T4" fmla="*/ 39 w 41"/>
              <a:gd name="T5" fmla="*/ 7 h 26"/>
              <a:gd name="T6" fmla="*/ 41 w 41"/>
              <a:gd name="T7" fmla="*/ 0 h 26"/>
              <a:gd name="T8" fmla="*/ 41 w 41"/>
              <a:gd name="T9" fmla="*/ 0 h 26"/>
              <a:gd name="T10" fmla="*/ 22 w 41"/>
              <a:gd name="T11" fmla="*/ 7 h 26"/>
              <a:gd name="T12" fmla="*/ 0 w 41"/>
              <a:gd name="T13" fmla="*/ 12 h 26"/>
              <a:gd name="T14" fmla="*/ 0 w 41"/>
              <a:gd name="T15" fmla="*/ 12 h 26"/>
              <a:gd name="T16" fmla="*/ 22 w 41"/>
              <a:gd name="T17" fmla="*/ 19 h 26"/>
              <a:gd name="T18" fmla="*/ 41 w 41"/>
              <a:gd name="T19" fmla="*/ 26 h 26"/>
              <a:gd name="T20" fmla="*/ 41 w 41"/>
              <a:gd name="T21" fmla="*/ 26 h 26"/>
              <a:gd name="T22" fmla="*/ 39 w 41"/>
              <a:gd name="T23" fmla="*/ 17 h 26"/>
              <a:gd name="T24" fmla="*/ 39 w 41"/>
              <a:gd name="T25" fmla="*/ 12 h 26"/>
              <a:gd name="T26" fmla="*/ 39 w 41"/>
              <a:gd name="T27" fmla="*/ 1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1" h="26">
                <a:moveTo>
                  <a:pt x="39" y="12"/>
                </a:moveTo>
                <a:lnTo>
                  <a:pt x="39" y="12"/>
                </a:lnTo>
                <a:lnTo>
                  <a:pt x="39" y="7"/>
                </a:lnTo>
                <a:lnTo>
                  <a:pt x="41" y="0"/>
                </a:lnTo>
                <a:lnTo>
                  <a:pt x="41" y="0"/>
                </a:lnTo>
                <a:lnTo>
                  <a:pt x="22" y="7"/>
                </a:lnTo>
                <a:lnTo>
                  <a:pt x="0" y="12"/>
                </a:lnTo>
                <a:lnTo>
                  <a:pt x="0" y="12"/>
                </a:lnTo>
                <a:lnTo>
                  <a:pt x="22" y="19"/>
                </a:lnTo>
                <a:lnTo>
                  <a:pt x="41" y="26"/>
                </a:lnTo>
                <a:lnTo>
                  <a:pt x="41" y="26"/>
                </a:lnTo>
                <a:lnTo>
                  <a:pt x="39" y="17"/>
                </a:lnTo>
                <a:lnTo>
                  <a:pt x="39" y="12"/>
                </a:lnTo>
                <a:lnTo>
                  <a:pt x="39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8" name="Freeform 262"/>
          <p:cNvSpPr>
            <a:spLocks noChangeAspect="1"/>
          </p:cNvSpPr>
          <p:nvPr/>
        </p:nvSpPr>
        <p:spPr bwMode="auto">
          <a:xfrm>
            <a:off x="2185988" y="2497138"/>
            <a:ext cx="74612" cy="49212"/>
          </a:xfrm>
          <a:custGeom>
            <a:avLst/>
            <a:gdLst>
              <a:gd name="T0" fmla="*/ 2 w 41"/>
              <a:gd name="T1" fmla="*/ 12 h 27"/>
              <a:gd name="T2" fmla="*/ 2 w 41"/>
              <a:gd name="T3" fmla="*/ 12 h 27"/>
              <a:gd name="T4" fmla="*/ 2 w 41"/>
              <a:gd name="T5" fmla="*/ 7 h 27"/>
              <a:gd name="T6" fmla="*/ 0 w 41"/>
              <a:gd name="T7" fmla="*/ 0 h 27"/>
              <a:gd name="T8" fmla="*/ 0 w 41"/>
              <a:gd name="T9" fmla="*/ 0 h 27"/>
              <a:gd name="T10" fmla="*/ 19 w 41"/>
              <a:gd name="T11" fmla="*/ 7 h 27"/>
              <a:gd name="T12" fmla="*/ 41 w 41"/>
              <a:gd name="T13" fmla="*/ 12 h 27"/>
              <a:gd name="T14" fmla="*/ 41 w 41"/>
              <a:gd name="T15" fmla="*/ 12 h 27"/>
              <a:gd name="T16" fmla="*/ 19 w 41"/>
              <a:gd name="T17" fmla="*/ 19 h 27"/>
              <a:gd name="T18" fmla="*/ 0 w 41"/>
              <a:gd name="T19" fmla="*/ 27 h 27"/>
              <a:gd name="T20" fmla="*/ 0 w 41"/>
              <a:gd name="T21" fmla="*/ 27 h 27"/>
              <a:gd name="T22" fmla="*/ 2 w 41"/>
              <a:gd name="T23" fmla="*/ 17 h 27"/>
              <a:gd name="T24" fmla="*/ 2 w 41"/>
              <a:gd name="T25" fmla="*/ 12 h 27"/>
              <a:gd name="T26" fmla="*/ 2 w 41"/>
              <a:gd name="T27" fmla="*/ 1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1" h="27">
                <a:moveTo>
                  <a:pt x="2" y="12"/>
                </a:moveTo>
                <a:lnTo>
                  <a:pt x="2" y="12"/>
                </a:lnTo>
                <a:lnTo>
                  <a:pt x="2" y="7"/>
                </a:lnTo>
                <a:lnTo>
                  <a:pt x="0" y="0"/>
                </a:lnTo>
                <a:lnTo>
                  <a:pt x="0" y="0"/>
                </a:lnTo>
                <a:lnTo>
                  <a:pt x="19" y="7"/>
                </a:lnTo>
                <a:lnTo>
                  <a:pt x="41" y="12"/>
                </a:lnTo>
                <a:lnTo>
                  <a:pt x="41" y="12"/>
                </a:lnTo>
                <a:lnTo>
                  <a:pt x="19" y="19"/>
                </a:lnTo>
                <a:lnTo>
                  <a:pt x="0" y="27"/>
                </a:lnTo>
                <a:lnTo>
                  <a:pt x="0" y="27"/>
                </a:lnTo>
                <a:lnTo>
                  <a:pt x="2" y="17"/>
                </a:lnTo>
                <a:lnTo>
                  <a:pt x="2" y="12"/>
                </a:lnTo>
                <a:lnTo>
                  <a:pt x="2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19" name="Freeform 263"/>
          <p:cNvSpPr>
            <a:spLocks noChangeAspect="1"/>
          </p:cNvSpPr>
          <p:nvPr/>
        </p:nvSpPr>
        <p:spPr bwMode="auto">
          <a:xfrm>
            <a:off x="2247900" y="2724150"/>
            <a:ext cx="73025" cy="42863"/>
          </a:xfrm>
          <a:custGeom>
            <a:avLst/>
            <a:gdLst>
              <a:gd name="T0" fmla="*/ 2 w 41"/>
              <a:gd name="T1" fmla="*/ 12 h 24"/>
              <a:gd name="T2" fmla="*/ 2 w 41"/>
              <a:gd name="T3" fmla="*/ 12 h 24"/>
              <a:gd name="T4" fmla="*/ 2 w 41"/>
              <a:gd name="T5" fmla="*/ 5 h 24"/>
              <a:gd name="T6" fmla="*/ 0 w 41"/>
              <a:gd name="T7" fmla="*/ 0 h 24"/>
              <a:gd name="T8" fmla="*/ 0 w 41"/>
              <a:gd name="T9" fmla="*/ 0 h 24"/>
              <a:gd name="T10" fmla="*/ 19 w 41"/>
              <a:gd name="T11" fmla="*/ 7 h 24"/>
              <a:gd name="T12" fmla="*/ 41 w 41"/>
              <a:gd name="T13" fmla="*/ 12 h 24"/>
              <a:gd name="T14" fmla="*/ 41 w 41"/>
              <a:gd name="T15" fmla="*/ 12 h 24"/>
              <a:gd name="T16" fmla="*/ 19 w 41"/>
              <a:gd name="T17" fmla="*/ 17 h 24"/>
              <a:gd name="T18" fmla="*/ 0 w 41"/>
              <a:gd name="T19" fmla="*/ 24 h 24"/>
              <a:gd name="T20" fmla="*/ 0 w 41"/>
              <a:gd name="T21" fmla="*/ 24 h 24"/>
              <a:gd name="T22" fmla="*/ 2 w 41"/>
              <a:gd name="T23" fmla="*/ 17 h 24"/>
              <a:gd name="T24" fmla="*/ 2 w 41"/>
              <a:gd name="T25" fmla="*/ 12 h 24"/>
              <a:gd name="T26" fmla="*/ 2 w 41"/>
              <a:gd name="T27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1" h="24">
                <a:moveTo>
                  <a:pt x="2" y="12"/>
                </a:moveTo>
                <a:lnTo>
                  <a:pt x="2" y="12"/>
                </a:lnTo>
                <a:lnTo>
                  <a:pt x="2" y="5"/>
                </a:lnTo>
                <a:lnTo>
                  <a:pt x="0" y="0"/>
                </a:lnTo>
                <a:lnTo>
                  <a:pt x="0" y="0"/>
                </a:lnTo>
                <a:lnTo>
                  <a:pt x="19" y="7"/>
                </a:lnTo>
                <a:lnTo>
                  <a:pt x="41" y="12"/>
                </a:lnTo>
                <a:lnTo>
                  <a:pt x="41" y="12"/>
                </a:lnTo>
                <a:lnTo>
                  <a:pt x="19" y="17"/>
                </a:lnTo>
                <a:lnTo>
                  <a:pt x="0" y="24"/>
                </a:lnTo>
                <a:lnTo>
                  <a:pt x="0" y="24"/>
                </a:lnTo>
                <a:lnTo>
                  <a:pt x="2" y="17"/>
                </a:lnTo>
                <a:lnTo>
                  <a:pt x="2" y="12"/>
                </a:lnTo>
                <a:lnTo>
                  <a:pt x="2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0" name="Freeform 264"/>
          <p:cNvSpPr>
            <a:spLocks noChangeAspect="1"/>
          </p:cNvSpPr>
          <p:nvPr/>
        </p:nvSpPr>
        <p:spPr bwMode="auto">
          <a:xfrm>
            <a:off x="2635250" y="2954338"/>
            <a:ext cx="68263" cy="74612"/>
          </a:xfrm>
          <a:custGeom>
            <a:avLst/>
            <a:gdLst>
              <a:gd name="T0" fmla="*/ 26 w 38"/>
              <a:gd name="T1" fmla="*/ 12 h 41"/>
              <a:gd name="T2" fmla="*/ 26 w 38"/>
              <a:gd name="T3" fmla="*/ 12 h 41"/>
              <a:gd name="T4" fmla="*/ 31 w 38"/>
              <a:gd name="T5" fmla="*/ 17 h 41"/>
              <a:gd name="T6" fmla="*/ 38 w 38"/>
              <a:gd name="T7" fmla="*/ 19 h 41"/>
              <a:gd name="T8" fmla="*/ 38 w 38"/>
              <a:gd name="T9" fmla="*/ 19 h 41"/>
              <a:gd name="T10" fmla="*/ 19 w 38"/>
              <a:gd name="T11" fmla="*/ 29 h 41"/>
              <a:gd name="T12" fmla="*/ 0 w 38"/>
              <a:gd name="T13" fmla="*/ 41 h 41"/>
              <a:gd name="T14" fmla="*/ 0 w 38"/>
              <a:gd name="T15" fmla="*/ 41 h 41"/>
              <a:gd name="T16" fmla="*/ 12 w 38"/>
              <a:gd name="T17" fmla="*/ 22 h 41"/>
              <a:gd name="T18" fmla="*/ 19 w 38"/>
              <a:gd name="T19" fmla="*/ 0 h 41"/>
              <a:gd name="T20" fmla="*/ 19 w 38"/>
              <a:gd name="T21" fmla="*/ 0 h 41"/>
              <a:gd name="T22" fmla="*/ 24 w 38"/>
              <a:gd name="T23" fmla="*/ 10 h 41"/>
              <a:gd name="T24" fmla="*/ 26 w 38"/>
              <a:gd name="T25" fmla="*/ 12 h 41"/>
              <a:gd name="T26" fmla="*/ 26 w 38"/>
              <a:gd name="T27" fmla="*/ 12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41">
                <a:moveTo>
                  <a:pt x="26" y="12"/>
                </a:moveTo>
                <a:lnTo>
                  <a:pt x="26" y="12"/>
                </a:lnTo>
                <a:lnTo>
                  <a:pt x="31" y="17"/>
                </a:lnTo>
                <a:lnTo>
                  <a:pt x="38" y="19"/>
                </a:lnTo>
                <a:lnTo>
                  <a:pt x="38" y="19"/>
                </a:lnTo>
                <a:lnTo>
                  <a:pt x="19" y="29"/>
                </a:lnTo>
                <a:lnTo>
                  <a:pt x="0" y="41"/>
                </a:lnTo>
                <a:lnTo>
                  <a:pt x="0" y="41"/>
                </a:lnTo>
                <a:lnTo>
                  <a:pt x="12" y="22"/>
                </a:lnTo>
                <a:lnTo>
                  <a:pt x="19" y="0"/>
                </a:lnTo>
                <a:lnTo>
                  <a:pt x="19" y="0"/>
                </a:lnTo>
                <a:lnTo>
                  <a:pt x="24" y="10"/>
                </a:lnTo>
                <a:lnTo>
                  <a:pt x="26" y="12"/>
                </a:lnTo>
                <a:lnTo>
                  <a:pt x="26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1" name="Freeform 265"/>
          <p:cNvSpPr>
            <a:spLocks noChangeAspect="1"/>
          </p:cNvSpPr>
          <p:nvPr/>
        </p:nvSpPr>
        <p:spPr bwMode="auto">
          <a:xfrm>
            <a:off x="2635250" y="2828925"/>
            <a:ext cx="76200" cy="55563"/>
          </a:xfrm>
          <a:custGeom>
            <a:avLst/>
            <a:gdLst>
              <a:gd name="T0" fmla="*/ 34 w 43"/>
              <a:gd name="T1" fmla="*/ 12 h 31"/>
              <a:gd name="T2" fmla="*/ 34 w 43"/>
              <a:gd name="T3" fmla="*/ 12 h 31"/>
              <a:gd name="T4" fmla="*/ 36 w 43"/>
              <a:gd name="T5" fmla="*/ 17 h 31"/>
              <a:gd name="T6" fmla="*/ 43 w 43"/>
              <a:gd name="T7" fmla="*/ 22 h 31"/>
              <a:gd name="T8" fmla="*/ 43 w 43"/>
              <a:gd name="T9" fmla="*/ 22 h 31"/>
              <a:gd name="T10" fmla="*/ 22 w 43"/>
              <a:gd name="T11" fmla="*/ 26 h 31"/>
              <a:gd name="T12" fmla="*/ 0 w 43"/>
              <a:gd name="T13" fmla="*/ 31 h 31"/>
              <a:gd name="T14" fmla="*/ 0 w 43"/>
              <a:gd name="T15" fmla="*/ 31 h 31"/>
              <a:gd name="T16" fmla="*/ 14 w 43"/>
              <a:gd name="T17" fmla="*/ 17 h 31"/>
              <a:gd name="T18" fmla="*/ 29 w 43"/>
              <a:gd name="T19" fmla="*/ 0 h 31"/>
              <a:gd name="T20" fmla="*/ 29 w 43"/>
              <a:gd name="T21" fmla="*/ 0 h 31"/>
              <a:gd name="T22" fmla="*/ 31 w 43"/>
              <a:gd name="T23" fmla="*/ 7 h 31"/>
              <a:gd name="T24" fmla="*/ 34 w 43"/>
              <a:gd name="T25" fmla="*/ 12 h 31"/>
              <a:gd name="T26" fmla="*/ 34 w 43"/>
              <a:gd name="T27" fmla="*/ 12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" h="31">
                <a:moveTo>
                  <a:pt x="34" y="12"/>
                </a:moveTo>
                <a:lnTo>
                  <a:pt x="34" y="12"/>
                </a:lnTo>
                <a:lnTo>
                  <a:pt x="36" y="17"/>
                </a:lnTo>
                <a:lnTo>
                  <a:pt x="43" y="22"/>
                </a:lnTo>
                <a:lnTo>
                  <a:pt x="43" y="22"/>
                </a:lnTo>
                <a:lnTo>
                  <a:pt x="22" y="26"/>
                </a:lnTo>
                <a:lnTo>
                  <a:pt x="0" y="31"/>
                </a:lnTo>
                <a:lnTo>
                  <a:pt x="0" y="31"/>
                </a:lnTo>
                <a:lnTo>
                  <a:pt x="14" y="17"/>
                </a:lnTo>
                <a:lnTo>
                  <a:pt x="29" y="0"/>
                </a:lnTo>
                <a:lnTo>
                  <a:pt x="29" y="0"/>
                </a:lnTo>
                <a:lnTo>
                  <a:pt x="31" y="7"/>
                </a:lnTo>
                <a:lnTo>
                  <a:pt x="34" y="12"/>
                </a:lnTo>
                <a:lnTo>
                  <a:pt x="34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2" name="Freeform 266"/>
          <p:cNvSpPr>
            <a:spLocks noChangeAspect="1"/>
          </p:cNvSpPr>
          <p:nvPr/>
        </p:nvSpPr>
        <p:spPr bwMode="auto">
          <a:xfrm>
            <a:off x="2635250" y="2714625"/>
            <a:ext cx="76200" cy="49213"/>
          </a:xfrm>
          <a:custGeom>
            <a:avLst/>
            <a:gdLst>
              <a:gd name="T0" fmla="*/ 36 w 43"/>
              <a:gd name="T1" fmla="*/ 12 h 27"/>
              <a:gd name="T2" fmla="*/ 36 w 43"/>
              <a:gd name="T3" fmla="*/ 12 h 27"/>
              <a:gd name="T4" fmla="*/ 38 w 43"/>
              <a:gd name="T5" fmla="*/ 19 h 27"/>
              <a:gd name="T6" fmla="*/ 43 w 43"/>
              <a:gd name="T7" fmla="*/ 24 h 27"/>
              <a:gd name="T8" fmla="*/ 43 w 43"/>
              <a:gd name="T9" fmla="*/ 24 h 27"/>
              <a:gd name="T10" fmla="*/ 22 w 43"/>
              <a:gd name="T11" fmla="*/ 24 h 27"/>
              <a:gd name="T12" fmla="*/ 0 w 43"/>
              <a:gd name="T13" fmla="*/ 27 h 27"/>
              <a:gd name="T14" fmla="*/ 0 w 43"/>
              <a:gd name="T15" fmla="*/ 27 h 27"/>
              <a:gd name="T16" fmla="*/ 19 w 43"/>
              <a:gd name="T17" fmla="*/ 14 h 27"/>
              <a:gd name="T18" fmla="*/ 34 w 43"/>
              <a:gd name="T19" fmla="*/ 0 h 27"/>
              <a:gd name="T20" fmla="*/ 34 w 43"/>
              <a:gd name="T21" fmla="*/ 0 h 27"/>
              <a:gd name="T22" fmla="*/ 34 w 43"/>
              <a:gd name="T23" fmla="*/ 7 h 27"/>
              <a:gd name="T24" fmla="*/ 36 w 43"/>
              <a:gd name="T25" fmla="*/ 12 h 27"/>
              <a:gd name="T26" fmla="*/ 36 w 43"/>
              <a:gd name="T27" fmla="*/ 1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" h="27">
                <a:moveTo>
                  <a:pt x="36" y="12"/>
                </a:moveTo>
                <a:lnTo>
                  <a:pt x="36" y="12"/>
                </a:lnTo>
                <a:lnTo>
                  <a:pt x="38" y="19"/>
                </a:lnTo>
                <a:lnTo>
                  <a:pt x="43" y="24"/>
                </a:lnTo>
                <a:lnTo>
                  <a:pt x="43" y="24"/>
                </a:lnTo>
                <a:lnTo>
                  <a:pt x="22" y="24"/>
                </a:lnTo>
                <a:lnTo>
                  <a:pt x="0" y="27"/>
                </a:lnTo>
                <a:lnTo>
                  <a:pt x="0" y="27"/>
                </a:lnTo>
                <a:lnTo>
                  <a:pt x="19" y="14"/>
                </a:lnTo>
                <a:lnTo>
                  <a:pt x="34" y="0"/>
                </a:lnTo>
                <a:lnTo>
                  <a:pt x="34" y="0"/>
                </a:lnTo>
                <a:lnTo>
                  <a:pt x="34" y="7"/>
                </a:lnTo>
                <a:lnTo>
                  <a:pt x="36" y="12"/>
                </a:lnTo>
                <a:lnTo>
                  <a:pt x="36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3" name="Freeform 267"/>
          <p:cNvSpPr>
            <a:spLocks noChangeAspect="1"/>
          </p:cNvSpPr>
          <p:nvPr/>
        </p:nvSpPr>
        <p:spPr bwMode="auto">
          <a:xfrm>
            <a:off x="2651125" y="2571750"/>
            <a:ext cx="79375" cy="47625"/>
          </a:xfrm>
          <a:custGeom>
            <a:avLst/>
            <a:gdLst>
              <a:gd name="T0" fmla="*/ 39 w 44"/>
              <a:gd name="T1" fmla="*/ 12 h 27"/>
              <a:gd name="T2" fmla="*/ 39 w 44"/>
              <a:gd name="T3" fmla="*/ 12 h 27"/>
              <a:gd name="T4" fmla="*/ 39 w 44"/>
              <a:gd name="T5" fmla="*/ 20 h 27"/>
              <a:gd name="T6" fmla="*/ 42 w 44"/>
              <a:gd name="T7" fmla="*/ 27 h 27"/>
              <a:gd name="T8" fmla="*/ 42 w 44"/>
              <a:gd name="T9" fmla="*/ 27 h 27"/>
              <a:gd name="T10" fmla="*/ 22 w 44"/>
              <a:gd name="T11" fmla="*/ 17 h 27"/>
              <a:gd name="T12" fmla="*/ 0 w 44"/>
              <a:gd name="T13" fmla="*/ 10 h 27"/>
              <a:gd name="T14" fmla="*/ 0 w 44"/>
              <a:gd name="T15" fmla="*/ 10 h 27"/>
              <a:gd name="T16" fmla="*/ 22 w 44"/>
              <a:gd name="T17" fmla="*/ 5 h 27"/>
              <a:gd name="T18" fmla="*/ 44 w 44"/>
              <a:gd name="T19" fmla="*/ 0 h 27"/>
              <a:gd name="T20" fmla="*/ 44 w 44"/>
              <a:gd name="T21" fmla="*/ 0 h 27"/>
              <a:gd name="T22" fmla="*/ 39 w 44"/>
              <a:gd name="T23" fmla="*/ 7 h 27"/>
              <a:gd name="T24" fmla="*/ 39 w 44"/>
              <a:gd name="T25" fmla="*/ 12 h 27"/>
              <a:gd name="T26" fmla="*/ 39 w 44"/>
              <a:gd name="T27" fmla="*/ 1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4" h="27">
                <a:moveTo>
                  <a:pt x="39" y="12"/>
                </a:moveTo>
                <a:lnTo>
                  <a:pt x="39" y="12"/>
                </a:lnTo>
                <a:lnTo>
                  <a:pt x="39" y="20"/>
                </a:lnTo>
                <a:lnTo>
                  <a:pt x="42" y="27"/>
                </a:lnTo>
                <a:lnTo>
                  <a:pt x="42" y="27"/>
                </a:lnTo>
                <a:lnTo>
                  <a:pt x="22" y="17"/>
                </a:lnTo>
                <a:lnTo>
                  <a:pt x="0" y="10"/>
                </a:lnTo>
                <a:lnTo>
                  <a:pt x="0" y="10"/>
                </a:lnTo>
                <a:lnTo>
                  <a:pt x="22" y="5"/>
                </a:lnTo>
                <a:lnTo>
                  <a:pt x="44" y="0"/>
                </a:lnTo>
                <a:lnTo>
                  <a:pt x="44" y="0"/>
                </a:lnTo>
                <a:lnTo>
                  <a:pt x="39" y="7"/>
                </a:lnTo>
                <a:lnTo>
                  <a:pt x="39" y="12"/>
                </a:lnTo>
                <a:lnTo>
                  <a:pt x="39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4" name="Freeform 268"/>
          <p:cNvSpPr>
            <a:spLocks noChangeAspect="1"/>
          </p:cNvSpPr>
          <p:nvPr/>
        </p:nvSpPr>
        <p:spPr bwMode="auto">
          <a:xfrm>
            <a:off x="2738438" y="2451100"/>
            <a:ext cx="77787" cy="58738"/>
          </a:xfrm>
          <a:custGeom>
            <a:avLst/>
            <a:gdLst>
              <a:gd name="T0" fmla="*/ 34 w 43"/>
              <a:gd name="T1" fmla="*/ 19 h 33"/>
              <a:gd name="T2" fmla="*/ 34 w 43"/>
              <a:gd name="T3" fmla="*/ 19 h 33"/>
              <a:gd name="T4" fmla="*/ 31 w 43"/>
              <a:gd name="T5" fmla="*/ 26 h 33"/>
              <a:gd name="T6" fmla="*/ 31 w 43"/>
              <a:gd name="T7" fmla="*/ 33 h 33"/>
              <a:gd name="T8" fmla="*/ 31 w 43"/>
              <a:gd name="T9" fmla="*/ 33 h 33"/>
              <a:gd name="T10" fmla="*/ 17 w 43"/>
              <a:gd name="T11" fmla="*/ 17 h 33"/>
              <a:gd name="T12" fmla="*/ 0 w 43"/>
              <a:gd name="T13" fmla="*/ 0 h 33"/>
              <a:gd name="T14" fmla="*/ 0 w 43"/>
              <a:gd name="T15" fmla="*/ 0 h 33"/>
              <a:gd name="T16" fmla="*/ 22 w 43"/>
              <a:gd name="T17" fmla="*/ 7 h 33"/>
              <a:gd name="T18" fmla="*/ 43 w 43"/>
              <a:gd name="T19" fmla="*/ 12 h 33"/>
              <a:gd name="T20" fmla="*/ 43 w 43"/>
              <a:gd name="T21" fmla="*/ 12 h 33"/>
              <a:gd name="T22" fmla="*/ 36 w 43"/>
              <a:gd name="T23" fmla="*/ 17 h 33"/>
              <a:gd name="T24" fmla="*/ 34 w 43"/>
              <a:gd name="T25" fmla="*/ 19 h 33"/>
              <a:gd name="T26" fmla="*/ 34 w 43"/>
              <a:gd name="T27" fmla="*/ 1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" h="33">
                <a:moveTo>
                  <a:pt x="34" y="19"/>
                </a:moveTo>
                <a:lnTo>
                  <a:pt x="34" y="19"/>
                </a:lnTo>
                <a:lnTo>
                  <a:pt x="31" y="26"/>
                </a:lnTo>
                <a:lnTo>
                  <a:pt x="31" y="33"/>
                </a:lnTo>
                <a:lnTo>
                  <a:pt x="31" y="33"/>
                </a:lnTo>
                <a:lnTo>
                  <a:pt x="17" y="17"/>
                </a:lnTo>
                <a:lnTo>
                  <a:pt x="0" y="0"/>
                </a:lnTo>
                <a:lnTo>
                  <a:pt x="0" y="0"/>
                </a:lnTo>
                <a:lnTo>
                  <a:pt x="22" y="7"/>
                </a:lnTo>
                <a:lnTo>
                  <a:pt x="43" y="12"/>
                </a:lnTo>
                <a:lnTo>
                  <a:pt x="43" y="12"/>
                </a:lnTo>
                <a:lnTo>
                  <a:pt x="36" y="17"/>
                </a:lnTo>
                <a:lnTo>
                  <a:pt x="34" y="19"/>
                </a:lnTo>
                <a:lnTo>
                  <a:pt x="34" y="19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5" name="Freeform 269"/>
          <p:cNvSpPr>
            <a:spLocks noChangeAspect="1"/>
          </p:cNvSpPr>
          <p:nvPr/>
        </p:nvSpPr>
        <p:spPr bwMode="auto">
          <a:xfrm>
            <a:off x="2822575" y="2319338"/>
            <a:ext cx="63500" cy="79375"/>
          </a:xfrm>
          <a:custGeom>
            <a:avLst/>
            <a:gdLst>
              <a:gd name="T0" fmla="*/ 24 w 36"/>
              <a:gd name="T1" fmla="*/ 34 h 44"/>
              <a:gd name="T2" fmla="*/ 24 w 36"/>
              <a:gd name="T3" fmla="*/ 34 h 44"/>
              <a:gd name="T4" fmla="*/ 17 w 36"/>
              <a:gd name="T5" fmla="*/ 39 h 44"/>
              <a:gd name="T6" fmla="*/ 14 w 36"/>
              <a:gd name="T7" fmla="*/ 44 h 44"/>
              <a:gd name="T8" fmla="*/ 14 w 36"/>
              <a:gd name="T9" fmla="*/ 44 h 44"/>
              <a:gd name="T10" fmla="*/ 9 w 36"/>
              <a:gd name="T11" fmla="*/ 22 h 44"/>
              <a:gd name="T12" fmla="*/ 0 w 36"/>
              <a:gd name="T13" fmla="*/ 0 h 44"/>
              <a:gd name="T14" fmla="*/ 0 w 36"/>
              <a:gd name="T15" fmla="*/ 0 h 44"/>
              <a:gd name="T16" fmla="*/ 17 w 36"/>
              <a:gd name="T17" fmla="*/ 17 h 44"/>
              <a:gd name="T18" fmla="*/ 36 w 36"/>
              <a:gd name="T19" fmla="*/ 29 h 44"/>
              <a:gd name="T20" fmla="*/ 36 w 36"/>
              <a:gd name="T21" fmla="*/ 29 h 44"/>
              <a:gd name="T22" fmla="*/ 26 w 36"/>
              <a:gd name="T23" fmla="*/ 32 h 44"/>
              <a:gd name="T24" fmla="*/ 24 w 36"/>
              <a:gd name="T25" fmla="*/ 34 h 44"/>
              <a:gd name="T26" fmla="*/ 24 w 36"/>
              <a:gd name="T27" fmla="*/ 3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" h="44">
                <a:moveTo>
                  <a:pt x="24" y="34"/>
                </a:moveTo>
                <a:lnTo>
                  <a:pt x="24" y="34"/>
                </a:lnTo>
                <a:lnTo>
                  <a:pt x="17" y="39"/>
                </a:lnTo>
                <a:lnTo>
                  <a:pt x="14" y="44"/>
                </a:lnTo>
                <a:lnTo>
                  <a:pt x="14" y="44"/>
                </a:lnTo>
                <a:lnTo>
                  <a:pt x="9" y="22"/>
                </a:lnTo>
                <a:lnTo>
                  <a:pt x="0" y="0"/>
                </a:lnTo>
                <a:lnTo>
                  <a:pt x="0" y="0"/>
                </a:lnTo>
                <a:lnTo>
                  <a:pt x="17" y="17"/>
                </a:lnTo>
                <a:lnTo>
                  <a:pt x="36" y="29"/>
                </a:lnTo>
                <a:lnTo>
                  <a:pt x="36" y="29"/>
                </a:lnTo>
                <a:lnTo>
                  <a:pt x="26" y="32"/>
                </a:lnTo>
                <a:lnTo>
                  <a:pt x="24" y="34"/>
                </a:lnTo>
                <a:lnTo>
                  <a:pt x="24" y="34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6" name="Freeform 270"/>
          <p:cNvSpPr>
            <a:spLocks noChangeAspect="1"/>
          </p:cNvSpPr>
          <p:nvPr/>
        </p:nvSpPr>
        <p:spPr bwMode="auto">
          <a:xfrm>
            <a:off x="1563688" y="3089275"/>
            <a:ext cx="69850" cy="65088"/>
          </a:xfrm>
          <a:custGeom>
            <a:avLst/>
            <a:gdLst>
              <a:gd name="T0" fmla="*/ 10 w 39"/>
              <a:gd name="T1" fmla="*/ 12 h 36"/>
              <a:gd name="T2" fmla="*/ 10 w 39"/>
              <a:gd name="T3" fmla="*/ 12 h 36"/>
              <a:gd name="T4" fmla="*/ 15 w 39"/>
              <a:gd name="T5" fmla="*/ 5 h 36"/>
              <a:gd name="T6" fmla="*/ 17 w 39"/>
              <a:gd name="T7" fmla="*/ 0 h 36"/>
              <a:gd name="T8" fmla="*/ 17 w 39"/>
              <a:gd name="T9" fmla="*/ 0 h 36"/>
              <a:gd name="T10" fmla="*/ 27 w 39"/>
              <a:gd name="T11" fmla="*/ 19 h 36"/>
              <a:gd name="T12" fmla="*/ 39 w 39"/>
              <a:gd name="T13" fmla="*/ 36 h 36"/>
              <a:gd name="T14" fmla="*/ 39 w 39"/>
              <a:gd name="T15" fmla="*/ 36 h 36"/>
              <a:gd name="T16" fmla="*/ 20 w 39"/>
              <a:gd name="T17" fmla="*/ 26 h 36"/>
              <a:gd name="T18" fmla="*/ 0 w 39"/>
              <a:gd name="T19" fmla="*/ 19 h 36"/>
              <a:gd name="T20" fmla="*/ 0 w 39"/>
              <a:gd name="T21" fmla="*/ 19 h 36"/>
              <a:gd name="T22" fmla="*/ 8 w 39"/>
              <a:gd name="T23" fmla="*/ 14 h 36"/>
              <a:gd name="T24" fmla="*/ 10 w 39"/>
              <a:gd name="T25" fmla="*/ 12 h 36"/>
              <a:gd name="T26" fmla="*/ 10 w 39"/>
              <a:gd name="T27" fmla="*/ 12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" h="36">
                <a:moveTo>
                  <a:pt x="10" y="12"/>
                </a:moveTo>
                <a:lnTo>
                  <a:pt x="10" y="12"/>
                </a:lnTo>
                <a:lnTo>
                  <a:pt x="15" y="5"/>
                </a:lnTo>
                <a:lnTo>
                  <a:pt x="17" y="0"/>
                </a:lnTo>
                <a:lnTo>
                  <a:pt x="17" y="0"/>
                </a:lnTo>
                <a:lnTo>
                  <a:pt x="27" y="19"/>
                </a:lnTo>
                <a:lnTo>
                  <a:pt x="39" y="36"/>
                </a:lnTo>
                <a:lnTo>
                  <a:pt x="39" y="36"/>
                </a:lnTo>
                <a:lnTo>
                  <a:pt x="20" y="26"/>
                </a:lnTo>
                <a:lnTo>
                  <a:pt x="0" y="19"/>
                </a:lnTo>
                <a:lnTo>
                  <a:pt x="0" y="19"/>
                </a:lnTo>
                <a:lnTo>
                  <a:pt x="8" y="14"/>
                </a:lnTo>
                <a:lnTo>
                  <a:pt x="10" y="12"/>
                </a:lnTo>
                <a:lnTo>
                  <a:pt x="10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7" name="Freeform 271"/>
          <p:cNvSpPr>
            <a:spLocks noChangeAspect="1"/>
          </p:cNvSpPr>
          <p:nvPr/>
        </p:nvSpPr>
        <p:spPr bwMode="auto">
          <a:xfrm>
            <a:off x="3217863" y="3519488"/>
            <a:ext cx="73025" cy="69850"/>
          </a:xfrm>
          <a:custGeom>
            <a:avLst/>
            <a:gdLst>
              <a:gd name="T0" fmla="*/ 31 w 41"/>
              <a:gd name="T1" fmla="*/ 27 h 39"/>
              <a:gd name="T2" fmla="*/ 31 w 41"/>
              <a:gd name="T3" fmla="*/ 27 h 39"/>
              <a:gd name="T4" fmla="*/ 26 w 41"/>
              <a:gd name="T5" fmla="*/ 31 h 39"/>
              <a:gd name="T6" fmla="*/ 26 w 41"/>
              <a:gd name="T7" fmla="*/ 39 h 39"/>
              <a:gd name="T8" fmla="*/ 26 w 41"/>
              <a:gd name="T9" fmla="*/ 39 h 39"/>
              <a:gd name="T10" fmla="*/ 14 w 41"/>
              <a:gd name="T11" fmla="*/ 19 h 39"/>
              <a:gd name="T12" fmla="*/ 0 w 41"/>
              <a:gd name="T13" fmla="*/ 0 h 39"/>
              <a:gd name="T14" fmla="*/ 0 w 41"/>
              <a:gd name="T15" fmla="*/ 0 h 39"/>
              <a:gd name="T16" fmla="*/ 21 w 41"/>
              <a:gd name="T17" fmla="*/ 10 h 39"/>
              <a:gd name="T18" fmla="*/ 41 w 41"/>
              <a:gd name="T19" fmla="*/ 19 h 39"/>
              <a:gd name="T20" fmla="*/ 41 w 41"/>
              <a:gd name="T21" fmla="*/ 19 h 39"/>
              <a:gd name="T22" fmla="*/ 33 w 41"/>
              <a:gd name="T23" fmla="*/ 22 h 39"/>
              <a:gd name="T24" fmla="*/ 31 w 41"/>
              <a:gd name="T25" fmla="*/ 27 h 39"/>
              <a:gd name="T26" fmla="*/ 31 w 41"/>
              <a:gd name="T27" fmla="*/ 27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1" h="39">
                <a:moveTo>
                  <a:pt x="31" y="27"/>
                </a:moveTo>
                <a:lnTo>
                  <a:pt x="31" y="27"/>
                </a:lnTo>
                <a:lnTo>
                  <a:pt x="26" y="31"/>
                </a:lnTo>
                <a:lnTo>
                  <a:pt x="26" y="39"/>
                </a:lnTo>
                <a:lnTo>
                  <a:pt x="26" y="39"/>
                </a:lnTo>
                <a:lnTo>
                  <a:pt x="14" y="19"/>
                </a:lnTo>
                <a:lnTo>
                  <a:pt x="0" y="0"/>
                </a:lnTo>
                <a:lnTo>
                  <a:pt x="0" y="0"/>
                </a:lnTo>
                <a:lnTo>
                  <a:pt x="21" y="10"/>
                </a:lnTo>
                <a:lnTo>
                  <a:pt x="41" y="19"/>
                </a:lnTo>
                <a:lnTo>
                  <a:pt x="41" y="19"/>
                </a:lnTo>
                <a:lnTo>
                  <a:pt x="33" y="22"/>
                </a:lnTo>
                <a:lnTo>
                  <a:pt x="31" y="27"/>
                </a:lnTo>
                <a:lnTo>
                  <a:pt x="31" y="27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8" name="Freeform 272"/>
          <p:cNvSpPr>
            <a:spLocks noChangeAspect="1"/>
          </p:cNvSpPr>
          <p:nvPr/>
        </p:nvSpPr>
        <p:spPr bwMode="auto">
          <a:xfrm>
            <a:off x="2895600" y="1593850"/>
            <a:ext cx="77788" cy="46038"/>
          </a:xfrm>
          <a:custGeom>
            <a:avLst/>
            <a:gdLst>
              <a:gd name="T0" fmla="*/ 38 w 43"/>
              <a:gd name="T1" fmla="*/ 12 h 26"/>
              <a:gd name="T2" fmla="*/ 38 w 43"/>
              <a:gd name="T3" fmla="*/ 12 h 26"/>
              <a:gd name="T4" fmla="*/ 41 w 43"/>
              <a:gd name="T5" fmla="*/ 7 h 26"/>
              <a:gd name="T6" fmla="*/ 43 w 43"/>
              <a:gd name="T7" fmla="*/ 0 h 26"/>
              <a:gd name="T8" fmla="*/ 43 w 43"/>
              <a:gd name="T9" fmla="*/ 0 h 26"/>
              <a:gd name="T10" fmla="*/ 21 w 43"/>
              <a:gd name="T11" fmla="*/ 7 h 26"/>
              <a:gd name="T12" fmla="*/ 0 w 43"/>
              <a:gd name="T13" fmla="*/ 12 h 26"/>
              <a:gd name="T14" fmla="*/ 0 w 43"/>
              <a:gd name="T15" fmla="*/ 12 h 26"/>
              <a:gd name="T16" fmla="*/ 21 w 43"/>
              <a:gd name="T17" fmla="*/ 19 h 26"/>
              <a:gd name="T18" fmla="*/ 43 w 43"/>
              <a:gd name="T19" fmla="*/ 26 h 26"/>
              <a:gd name="T20" fmla="*/ 43 w 43"/>
              <a:gd name="T21" fmla="*/ 26 h 26"/>
              <a:gd name="T22" fmla="*/ 38 w 43"/>
              <a:gd name="T23" fmla="*/ 17 h 26"/>
              <a:gd name="T24" fmla="*/ 38 w 43"/>
              <a:gd name="T25" fmla="*/ 12 h 26"/>
              <a:gd name="T26" fmla="*/ 38 w 43"/>
              <a:gd name="T27" fmla="*/ 1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3" h="26">
                <a:moveTo>
                  <a:pt x="38" y="12"/>
                </a:moveTo>
                <a:lnTo>
                  <a:pt x="38" y="12"/>
                </a:lnTo>
                <a:lnTo>
                  <a:pt x="41" y="7"/>
                </a:lnTo>
                <a:lnTo>
                  <a:pt x="43" y="0"/>
                </a:lnTo>
                <a:lnTo>
                  <a:pt x="43" y="0"/>
                </a:lnTo>
                <a:lnTo>
                  <a:pt x="21" y="7"/>
                </a:lnTo>
                <a:lnTo>
                  <a:pt x="0" y="12"/>
                </a:lnTo>
                <a:lnTo>
                  <a:pt x="0" y="12"/>
                </a:lnTo>
                <a:lnTo>
                  <a:pt x="21" y="19"/>
                </a:lnTo>
                <a:lnTo>
                  <a:pt x="43" y="26"/>
                </a:lnTo>
                <a:lnTo>
                  <a:pt x="43" y="26"/>
                </a:lnTo>
                <a:lnTo>
                  <a:pt x="38" y="17"/>
                </a:lnTo>
                <a:lnTo>
                  <a:pt x="38" y="12"/>
                </a:lnTo>
                <a:lnTo>
                  <a:pt x="38" y="1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29" name="Freeform 273"/>
          <p:cNvSpPr>
            <a:spLocks noChangeAspect="1"/>
          </p:cNvSpPr>
          <p:nvPr/>
        </p:nvSpPr>
        <p:spPr bwMode="auto">
          <a:xfrm>
            <a:off x="2908300" y="2519363"/>
            <a:ext cx="200025" cy="200025"/>
          </a:xfrm>
          <a:custGeom>
            <a:avLst/>
            <a:gdLst>
              <a:gd name="T0" fmla="*/ 56 w 111"/>
              <a:gd name="T1" fmla="*/ 111 h 111"/>
              <a:gd name="T2" fmla="*/ 56 w 111"/>
              <a:gd name="T3" fmla="*/ 111 h 111"/>
              <a:gd name="T4" fmla="*/ 68 w 111"/>
              <a:gd name="T5" fmla="*/ 109 h 111"/>
              <a:gd name="T6" fmla="*/ 77 w 111"/>
              <a:gd name="T7" fmla="*/ 107 h 111"/>
              <a:gd name="T8" fmla="*/ 87 w 111"/>
              <a:gd name="T9" fmla="*/ 102 h 111"/>
              <a:gd name="T10" fmla="*/ 94 w 111"/>
              <a:gd name="T11" fmla="*/ 94 h 111"/>
              <a:gd name="T12" fmla="*/ 101 w 111"/>
              <a:gd name="T13" fmla="*/ 87 h 111"/>
              <a:gd name="T14" fmla="*/ 106 w 111"/>
              <a:gd name="T15" fmla="*/ 78 h 111"/>
              <a:gd name="T16" fmla="*/ 109 w 111"/>
              <a:gd name="T17" fmla="*/ 68 h 111"/>
              <a:gd name="T18" fmla="*/ 111 w 111"/>
              <a:gd name="T19" fmla="*/ 56 h 111"/>
              <a:gd name="T20" fmla="*/ 111 w 111"/>
              <a:gd name="T21" fmla="*/ 56 h 111"/>
              <a:gd name="T22" fmla="*/ 109 w 111"/>
              <a:gd name="T23" fmla="*/ 44 h 111"/>
              <a:gd name="T24" fmla="*/ 106 w 111"/>
              <a:gd name="T25" fmla="*/ 34 h 111"/>
              <a:gd name="T26" fmla="*/ 101 w 111"/>
              <a:gd name="T27" fmla="*/ 24 h 111"/>
              <a:gd name="T28" fmla="*/ 94 w 111"/>
              <a:gd name="T29" fmla="*/ 17 h 111"/>
              <a:gd name="T30" fmla="*/ 87 w 111"/>
              <a:gd name="T31" fmla="*/ 10 h 111"/>
              <a:gd name="T32" fmla="*/ 77 w 111"/>
              <a:gd name="T33" fmla="*/ 5 h 111"/>
              <a:gd name="T34" fmla="*/ 68 w 111"/>
              <a:gd name="T35" fmla="*/ 3 h 111"/>
              <a:gd name="T36" fmla="*/ 56 w 111"/>
              <a:gd name="T37" fmla="*/ 0 h 111"/>
              <a:gd name="T38" fmla="*/ 56 w 111"/>
              <a:gd name="T39" fmla="*/ 0 h 111"/>
              <a:gd name="T40" fmla="*/ 43 w 111"/>
              <a:gd name="T41" fmla="*/ 3 h 111"/>
              <a:gd name="T42" fmla="*/ 34 w 111"/>
              <a:gd name="T43" fmla="*/ 5 h 111"/>
              <a:gd name="T44" fmla="*/ 24 w 111"/>
              <a:gd name="T45" fmla="*/ 10 h 111"/>
              <a:gd name="T46" fmla="*/ 17 w 111"/>
              <a:gd name="T47" fmla="*/ 17 h 111"/>
              <a:gd name="T48" fmla="*/ 10 w 111"/>
              <a:gd name="T49" fmla="*/ 24 h 111"/>
              <a:gd name="T50" fmla="*/ 5 w 111"/>
              <a:gd name="T51" fmla="*/ 34 h 111"/>
              <a:gd name="T52" fmla="*/ 2 w 111"/>
              <a:gd name="T53" fmla="*/ 44 h 111"/>
              <a:gd name="T54" fmla="*/ 0 w 111"/>
              <a:gd name="T55" fmla="*/ 56 h 111"/>
              <a:gd name="T56" fmla="*/ 0 w 111"/>
              <a:gd name="T57" fmla="*/ 56 h 111"/>
              <a:gd name="T58" fmla="*/ 2 w 111"/>
              <a:gd name="T59" fmla="*/ 68 h 111"/>
              <a:gd name="T60" fmla="*/ 5 w 111"/>
              <a:gd name="T61" fmla="*/ 78 h 111"/>
              <a:gd name="T62" fmla="*/ 10 w 111"/>
              <a:gd name="T63" fmla="*/ 87 h 111"/>
              <a:gd name="T64" fmla="*/ 17 w 111"/>
              <a:gd name="T65" fmla="*/ 94 h 111"/>
              <a:gd name="T66" fmla="*/ 24 w 111"/>
              <a:gd name="T67" fmla="*/ 102 h 111"/>
              <a:gd name="T68" fmla="*/ 34 w 111"/>
              <a:gd name="T69" fmla="*/ 107 h 111"/>
              <a:gd name="T70" fmla="*/ 43 w 111"/>
              <a:gd name="T71" fmla="*/ 109 h 111"/>
              <a:gd name="T72" fmla="*/ 56 w 111"/>
              <a:gd name="T73" fmla="*/ 111 h 111"/>
              <a:gd name="T74" fmla="*/ 56 w 111"/>
              <a:gd name="T75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1" h="111">
                <a:moveTo>
                  <a:pt x="56" y="111"/>
                </a:moveTo>
                <a:lnTo>
                  <a:pt x="56" y="111"/>
                </a:lnTo>
                <a:lnTo>
                  <a:pt x="68" y="109"/>
                </a:lnTo>
                <a:lnTo>
                  <a:pt x="77" y="107"/>
                </a:lnTo>
                <a:lnTo>
                  <a:pt x="87" y="102"/>
                </a:lnTo>
                <a:lnTo>
                  <a:pt x="94" y="94"/>
                </a:lnTo>
                <a:lnTo>
                  <a:pt x="101" y="87"/>
                </a:lnTo>
                <a:lnTo>
                  <a:pt x="106" y="78"/>
                </a:lnTo>
                <a:lnTo>
                  <a:pt x="109" y="68"/>
                </a:lnTo>
                <a:lnTo>
                  <a:pt x="111" y="56"/>
                </a:lnTo>
                <a:lnTo>
                  <a:pt x="111" y="56"/>
                </a:lnTo>
                <a:lnTo>
                  <a:pt x="109" y="44"/>
                </a:lnTo>
                <a:lnTo>
                  <a:pt x="106" y="34"/>
                </a:lnTo>
                <a:lnTo>
                  <a:pt x="101" y="24"/>
                </a:lnTo>
                <a:lnTo>
                  <a:pt x="94" y="17"/>
                </a:lnTo>
                <a:lnTo>
                  <a:pt x="87" y="10"/>
                </a:lnTo>
                <a:lnTo>
                  <a:pt x="77" y="5"/>
                </a:lnTo>
                <a:lnTo>
                  <a:pt x="68" y="3"/>
                </a:lnTo>
                <a:lnTo>
                  <a:pt x="56" y="0"/>
                </a:lnTo>
                <a:lnTo>
                  <a:pt x="56" y="0"/>
                </a:lnTo>
                <a:lnTo>
                  <a:pt x="43" y="3"/>
                </a:lnTo>
                <a:lnTo>
                  <a:pt x="34" y="5"/>
                </a:lnTo>
                <a:lnTo>
                  <a:pt x="24" y="10"/>
                </a:lnTo>
                <a:lnTo>
                  <a:pt x="17" y="17"/>
                </a:lnTo>
                <a:lnTo>
                  <a:pt x="10" y="24"/>
                </a:lnTo>
                <a:lnTo>
                  <a:pt x="5" y="34"/>
                </a:lnTo>
                <a:lnTo>
                  <a:pt x="2" y="44"/>
                </a:lnTo>
                <a:lnTo>
                  <a:pt x="0" y="56"/>
                </a:lnTo>
                <a:lnTo>
                  <a:pt x="0" y="56"/>
                </a:lnTo>
                <a:lnTo>
                  <a:pt x="2" y="68"/>
                </a:lnTo>
                <a:lnTo>
                  <a:pt x="5" y="78"/>
                </a:lnTo>
                <a:lnTo>
                  <a:pt x="10" y="87"/>
                </a:lnTo>
                <a:lnTo>
                  <a:pt x="17" y="94"/>
                </a:lnTo>
                <a:lnTo>
                  <a:pt x="24" y="102"/>
                </a:lnTo>
                <a:lnTo>
                  <a:pt x="34" y="107"/>
                </a:lnTo>
                <a:lnTo>
                  <a:pt x="43" y="109"/>
                </a:lnTo>
                <a:lnTo>
                  <a:pt x="56" y="111"/>
                </a:lnTo>
                <a:lnTo>
                  <a:pt x="56" y="1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30" name="Rectangle 274"/>
          <p:cNvSpPr>
            <a:spLocks noChangeAspect="1" noChangeArrowheads="1"/>
          </p:cNvSpPr>
          <p:nvPr/>
        </p:nvSpPr>
        <p:spPr bwMode="auto">
          <a:xfrm>
            <a:off x="2941638" y="2540000"/>
            <a:ext cx="1524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cs typeface="+mn-cs"/>
              </a:rPr>
              <a:t>C</a:t>
            </a:r>
            <a:r>
              <a:rPr lang="en-US" sz="1200" baseline="-25000">
                <a:solidFill>
                  <a:srgbClr val="000000"/>
                </a:solidFill>
                <a:cs typeface="+mn-cs"/>
              </a:rPr>
              <a:t>d</a:t>
            </a:r>
          </a:p>
        </p:txBody>
      </p:sp>
      <p:sp>
        <p:nvSpPr>
          <p:cNvPr id="198932" name="Line 276"/>
          <p:cNvSpPr>
            <a:spLocks noChangeAspect="1" noChangeShapeType="1"/>
          </p:cNvSpPr>
          <p:nvPr/>
        </p:nvSpPr>
        <p:spPr bwMode="auto">
          <a:xfrm>
            <a:off x="2152650" y="22574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33" name="Line 277"/>
          <p:cNvSpPr>
            <a:spLocks noChangeAspect="1" noChangeShapeType="1"/>
          </p:cNvSpPr>
          <p:nvPr/>
        </p:nvSpPr>
        <p:spPr bwMode="auto">
          <a:xfrm>
            <a:off x="2138363" y="2257425"/>
            <a:ext cx="1587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34" name="Line 278"/>
          <p:cNvSpPr>
            <a:spLocks noChangeAspect="1" noChangeShapeType="1"/>
          </p:cNvSpPr>
          <p:nvPr/>
        </p:nvSpPr>
        <p:spPr bwMode="auto">
          <a:xfrm>
            <a:off x="2116138" y="2284413"/>
            <a:ext cx="17462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35" name="Line 279"/>
          <p:cNvSpPr>
            <a:spLocks noChangeAspect="1" noChangeShapeType="1"/>
          </p:cNvSpPr>
          <p:nvPr/>
        </p:nvSpPr>
        <p:spPr bwMode="auto">
          <a:xfrm>
            <a:off x="2152650" y="2284413"/>
            <a:ext cx="20638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36" name="Line 280"/>
          <p:cNvSpPr>
            <a:spLocks noChangeAspect="1" noChangeShapeType="1"/>
          </p:cNvSpPr>
          <p:nvPr/>
        </p:nvSpPr>
        <p:spPr bwMode="auto">
          <a:xfrm>
            <a:off x="2251075" y="2414588"/>
            <a:ext cx="1588" cy="49212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37" name="Line 281"/>
          <p:cNvSpPr>
            <a:spLocks noChangeAspect="1" noChangeShapeType="1"/>
          </p:cNvSpPr>
          <p:nvPr/>
        </p:nvSpPr>
        <p:spPr bwMode="auto">
          <a:xfrm>
            <a:off x="2235200" y="2414588"/>
            <a:ext cx="1588" cy="49212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38" name="Line 282"/>
          <p:cNvSpPr>
            <a:spLocks noChangeAspect="1" noChangeShapeType="1"/>
          </p:cNvSpPr>
          <p:nvPr/>
        </p:nvSpPr>
        <p:spPr bwMode="auto">
          <a:xfrm>
            <a:off x="2211388" y="2436813"/>
            <a:ext cx="23812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39" name="Line 283"/>
          <p:cNvSpPr>
            <a:spLocks noChangeAspect="1" noChangeShapeType="1"/>
          </p:cNvSpPr>
          <p:nvPr/>
        </p:nvSpPr>
        <p:spPr bwMode="auto">
          <a:xfrm>
            <a:off x="2251075" y="2436813"/>
            <a:ext cx="22225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0" name="Line 284"/>
          <p:cNvSpPr>
            <a:spLocks noChangeAspect="1" noChangeShapeType="1"/>
          </p:cNvSpPr>
          <p:nvPr/>
        </p:nvSpPr>
        <p:spPr bwMode="auto">
          <a:xfrm>
            <a:off x="2333625" y="25495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1" name="Line 285"/>
          <p:cNvSpPr>
            <a:spLocks noChangeAspect="1" noChangeShapeType="1"/>
          </p:cNvSpPr>
          <p:nvPr/>
        </p:nvSpPr>
        <p:spPr bwMode="auto">
          <a:xfrm>
            <a:off x="2320925" y="25495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2" name="Line 286"/>
          <p:cNvSpPr>
            <a:spLocks noChangeAspect="1" noChangeShapeType="1"/>
          </p:cNvSpPr>
          <p:nvPr/>
        </p:nvSpPr>
        <p:spPr bwMode="auto">
          <a:xfrm>
            <a:off x="2300288" y="2576513"/>
            <a:ext cx="15875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3" name="Line 287"/>
          <p:cNvSpPr>
            <a:spLocks noChangeAspect="1" noChangeShapeType="1"/>
          </p:cNvSpPr>
          <p:nvPr/>
        </p:nvSpPr>
        <p:spPr bwMode="auto">
          <a:xfrm>
            <a:off x="2333625" y="2576513"/>
            <a:ext cx="22225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4" name="Line 288"/>
          <p:cNvSpPr>
            <a:spLocks noChangeAspect="1" noChangeShapeType="1"/>
          </p:cNvSpPr>
          <p:nvPr/>
        </p:nvSpPr>
        <p:spPr bwMode="auto">
          <a:xfrm>
            <a:off x="2355850" y="2719388"/>
            <a:ext cx="1588" cy="523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5" name="Line 289"/>
          <p:cNvSpPr>
            <a:spLocks noChangeAspect="1" noChangeShapeType="1"/>
          </p:cNvSpPr>
          <p:nvPr/>
        </p:nvSpPr>
        <p:spPr bwMode="auto">
          <a:xfrm>
            <a:off x="2343150" y="2719388"/>
            <a:ext cx="1588" cy="523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6" name="Line 290"/>
          <p:cNvSpPr>
            <a:spLocks noChangeAspect="1" noChangeShapeType="1"/>
          </p:cNvSpPr>
          <p:nvPr/>
        </p:nvSpPr>
        <p:spPr bwMode="auto">
          <a:xfrm>
            <a:off x="2320925" y="2746375"/>
            <a:ext cx="17463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7" name="Line 291"/>
          <p:cNvSpPr>
            <a:spLocks noChangeAspect="1" noChangeShapeType="1"/>
          </p:cNvSpPr>
          <p:nvPr/>
        </p:nvSpPr>
        <p:spPr bwMode="auto">
          <a:xfrm>
            <a:off x="2355850" y="2746375"/>
            <a:ext cx="20638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8" name="Line 292"/>
          <p:cNvSpPr>
            <a:spLocks noChangeAspect="1" noChangeShapeType="1"/>
          </p:cNvSpPr>
          <p:nvPr/>
        </p:nvSpPr>
        <p:spPr bwMode="auto">
          <a:xfrm>
            <a:off x="2355850" y="28543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49" name="Line 293"/>
          <p:cNvSpPr>
            <a:spLocks noChangeAspect="1" noChangeShapeType="1"/>
          </p:cNvSpPr>
          <p:nvPr/>
        </p:nvSpPr>
        <p:spPr bwMode="auto">
          <a:xfrm>
            <a:off x="2343150" y="28543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0" name="Line 294"/>
          <p:cNvSpPr>
            <a:spLocks noChangeAspect="1" noChangeShapeType="1"/>
          </p:cNvSpPr>
          <p:nvPr/>
        </p:nvSpPr>
        <p:spPr bwMode="auto">
          <a:xfrm>
            <a:off x="2320925" y="2881313"/>
            <a:ext cx="17463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1" name="Line 295"/>
          <p:cNvSpPr>
            <a:spLocks noChangeAspect="1" noChangeShapeType="1"/>
          </p:cNvSpPr>
          <p:nvPr/>
        </p:nvSpPr>
        <p:spPr bwMode="auto">
          <a:xfrm>
            <a:off x="2355850" y="2881313"/>
            <a:ext cx="20638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2" name="Line 296"/>
          <p:cNvSpPr>
            <a:spLocks noChangeAspect="1" noChangeShapeType="1"/>
          </p:cNvSpPr>
          <p:nvPr/>
        </p:nvSpPr>
        <p:spPr bwMode="auto">
          <a:xfrm>
            <a:off x="2355850" y="2994025"/>
            <a:ext cx="1588" cy="47625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3" name="Line 297"/>
          <p:cNvSpPr>
            <a:spLocks noChangeAspect="1" noChangeShapeType="1"/>
          </p:cNvSpPr>
          <p:nvPr/>
        </p:nvSpPr>
        <p:spPr bwMode="auto">
          <a:xfrm>
            <a:off x="2343150" y="2994025"/>
            <a:ext cx="1588" cy="47625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4" name="Line 298"/>
          <p:cNvSpPr>
            <a:spLocks noChangeAspect="1" noChangeShapeType="1"/>
          </p:cNvSpPr>
          <p:nvPr/>
        </p:nvSpPr>
        <p:spPr bwMode="auto">
          <a:xfrm>
            <a:off x="2320925" y="3016250"/>
            <a:ext cx="17463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5" name="Line 299"/>
          <p:cNvSpPr>
            <a:spLocks noChangeAspect="1" noChangeShapeType="1"/>
          </p:cNvSpPr>
          <p:nvPr/>
        </p:nvSpPr>
        <p:spPr bwMode="auto">
          <a:xfrm>
            <a:off x="2355850" y="3016250"/>
            <a:ext cx="20638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6" name="Line 300"/>
          <p:cNvSpPr>
            <a:spLocks noChangeAspect="1" noChangeShapeType="1"/>
          </p:cNvSpPr>
          <p:nvPr/>
        </p:nvSpPr>
        <p:spPr bwMode="auto">
          <a:xfrm>
            <a:off x="2803525" y="22574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7" name="Line 301"/>
          <p:cNvSpPr>
            <a:spLocks noChangeAspect="1" noChangeShapeType="1"/>
          </p:cNvSpPr>
          <p:nvPr/>
        </p:nvSpPr>
        <p:spPr bwMode="auto">
          <a:xfrm>
            <a:off x="2816225" y="22574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8" name="Line 302"/>
          <p:cNvSpPr>
            <a:spLocks noChangeAspect="1" noChangeShapeType="1"/>
          </p:cNvSpPr>
          <p:nvPr/>
        </p:nvSpPr>
        <p:spPr bwMode="auto">
          <a:xfrm flipH="1">
            <a:off x="2822575" y="2284413"/>
            <a:ext cx="15875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59" name="Line 303"/>
          <p:cNvSpPr>
            <a:spLocks noChangeAspect="1" noChangeShapeType="1"/>
          </p:cNvSpPr>
          <p:nvPr/>
        </p:nvSpPr>
        <p:spPr bwMode="auto">
          <a:xfrm flipH="1">
            <a:off x="2782888" y="2284413"/>
            <a:ext cx="20637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0" name="Line 304"/>
          <p:cNvSpPr>
            <a:spLocks noChangeAspect="1" noChangeShapeType="1"/>
          </p:cNvSpPr>
          <p:nvPr/>
        </p:nvSpPr>
        <p:spPr bwMode="auto">
          <a:xfrm>
            <a:off x="2703513" y="2414588"/>
            <a:ext cx="1587" cy="49212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1" name="Line 305"/>
          <p:cNvSpPr>
            <a:spLocks noChangeAspect="1" noChangeShapeType="1"/>
          </p:cNvSpPr>
          <p:nvPr/>
        </p:nvSpPr>
        <p:spPr bwMode="auto">
          <a:xfrm>
            <a:off x="2720975" y="2414588"/>
            <a:ext cx="1588" cy="49212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2" name="Line 306"/>
          <p:cNvSpPr>
            <a:spLocks noChangeAspect="1" noChangeShapeType="1"/>
          </p:cNvSpPr>
          <p:nvPr/>
        </p:nvSpPr>
        <p:spPr bwMode="auto">
          <a:xfrm flipH="1">
            <a:off x="2720975" y="2436813"/>
            <a:ext cx="22225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3" name="Line 307"/>
          <p:cNvSpPr>
            <a:spLocks noChangeAspect="1" noChangeShapeType="1"/>
          </p:cNvSpPr>
          <p:nvPr/>
        </p:nvSpPr>
        <p:spPr bwMode="auto">
          <a:xfrm flipH="1">
            <a:off x="2681288" y="2436813"/>
            <a:ext cx="22225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4" name="Line 308"/>
          <p:cNvSpPr>
            <a:spLocks noChangeAspect="1" noChangeShapeType="1"/>
          </p:cNvSpPr>
          <p:nvPr/>
        </p:nvSpPr>
        <p:spPr bwMode="auto">
          <a:xfrm>
            <a:off x="2622550" y="25495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5" name="Line 309"/>
          <p:cNvSpPr>
            <a:spLocks noChangeAspect="1" noChangeShapeType="1"/>
          </p:cNvSpPr>
          <p:nvPr/>
        </p:nvSpPr>
        <p:spPr bwMode="auto">
          <a:xfrm>
            <a:off x="2635250" y="25495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6" name="Line 310"/>
          <p:cNvSpPr>
            <a:spLocks noChangeAspect="1" noChangeShapeType="1"/>
          </p:cNvSpPr>
          <p:nvPr/>
        </p:nvSpPr>
        <p:spPr bwMode="auto">
          <a:xfrm flipH="1">
            <a:off x="2638425" y="2576513"/>
            <a:ext cx="17463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7" name="Line 311"/>
          <p:cNvSpPr>
            <a:spLocks noChangeAspect="1" noChangeShapeType="1"/>
          </p:cNvSpPr>
          <p:nvPr/>
        </p:nvSpPr>
        <p:spPr bwMode="auto">
          <a:xfrm flipH="1">
            <a:off x="2598738" y="2576513"/>
            <a:ext cx="23812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8" name="Line 312"/>
          <p:cNvSpPr>
            <a:spLocks noChangeAspect="1" noChangeShapeType="1"/>
          </p:cNvSpPr>
          <p:nvPr/>
        </p:nvSpPr>
        <p:spPr bwMode="auto">
          <a:xfrm>
            <a:off x="2598738" y="2719388"/>
            <a:ext cx="1587" cy="523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69" name="Line 313"/>
          <p:cNvSpPr>
            <a:spLocks noChangeAspect="1" noChangeShapeType="1"/>
          </p:cNvSpPr>
          <p:nvPr/>
        </p:nvSpPr>
        <p:spPr bwMode="auto">
          <a:xfrm>
            <a:off x="2613025" y="2719388"/>
            <a:ext cx="1588" cy="523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0" name="Line 314"/>
          <p:cNvSpPr>
            <a:spLocks noChangeAspect="1" noChangeShapeType="1"/>
          </p:cNvSpPr>
          <p:nvPr/>
        </p:nvSpPr>
        <p:spPr bwMode="auto">
          <a:xfrm flipH="1">
            <a:off x="2616200" y="2746375"/>
            <a:ext cx="19050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1" name="Line 315"/>
          <p:cNvSpPr>
            <a:spLocks noChangeAspect="1" noChangeShapeType="1"/>
          </p:cNvSpPr>
          <p:nvPr/>
        </p:nvSpPr>
        <p:spPr bwMode="auto">
          <a:xfrm flipH="1">
            <a:off x="2576513" y="2746375"/>
            <a:ext cx="22225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2" name="Line 316"/>
          <p:cNvSpPr>
            <a:spLocks noChangeAspect="1" noChangeShapeType="1"/>
          </p:cNvSpPr>
          <p:nvPr/>
        </p:nvSpPr>
        <p:spPr bwMode="auto">
          <a:xfrm>
            <a:off x="2598738" y="2854325"/>
            <a:ext cx="1587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3" name="Line 317"/>
          <p:cNvSpPr>
            <a:spLocks noChangeAspect="1" noChangeShapeType="1"/>
          </p:cNvSpPr>
          <p:nvPr/>
        </p:nvSpPr>
        <p:spPr bwMode="auto">
          <a:xfrm>
            <a:off x="2613025" y="2854325"/>
            <a:ext cx="1588" cy="523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4" name="Line 318"/>
          <p:cNvSpPr>
            <a:spLocks noChangeAspect="1" noChangeShapeType="1"/>
          </p:cNvSpPr>
          <p:nvPr/>
        </p:nvSpPr>
        <p:spPr bwMode="auto">
          <a:xfrm flipH="1">
            <a:off x="2616200" y="2881313"/>
            <a:ext cx="19050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5" name="Line 319"/>
          <p:cNvSpPr>
            <a:spLocks noChangeAspect="1" noChangeShapeType="1"/>
          </p:cNvSpPr>
          <p:nvPr/>
        </p:nvSpPr>
        <p:spPr bwMode="auto">
          <a:xfrm flipH="1">
            <a:off x="2576513" y="2881313"/>
            <a:ext cx="22225" cy="158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6" name="Line 320"/>
          <p:cNvSpPr>
            <a:spLocks noChangeAspect="1" noChangeShapeType="1"/>
          </p:cNvSpPr>
          <p:nvPr/>
        </p:nvSpPr>
        <p:spPr bwMode="auto">
          <a:xfrm>
            <a:off x="2598738" y="2994025"/>
            <a:ext cx="1587" cy="47625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7" name="Line 321"/>
          <p:cNvSpPr>
            <a:spLocks noChangeAspect="1" noChangeShapeType="1"/>
          </p:cNvSpPr>
          <p:nvPr/>
        </p:nvSpPr>
        <p:spPr bwMode="auto">
          <a:xfrm>
            <a:off x="2613025" y="2994025"/>
            <a:ext cx="1588" cy="47625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8" name="Line 322"/>
          <p:cNvSpPr>
            <a:spLocks noChangeAspect="1" noChangeShapeType="1"/>
          </p:cNvSpPr>
          <p:nvPr/>
        </p:nvSpPr>
        <p:spPr bwMode="auto">
          <a:xfrm flipH="1">
            <a:off x="2616200" y="3016250"/>
            <a:ext cx="19050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98979" name="Line 323"/>
          <p:cNvSpPr>
            <a:spLocks noChangeAspect="1" noChangeShapeType="1"/>
          </p:cNvSpPr>
          <p:nvPr/>
        </p:nvSpPr>
        <p:spPr bwMode="auto">
          <a:xfrm flipH="1">
            <a:off x="2576513" y="3016250"/>
            <a:ext cx="22225" cy="1588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36814" y="3883513"/>
            <a:ext cx="52231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5.22 Equivalent circuit of glass </a:t>
            </a:r>
            <a:r>
              <a:rPr lang="en-US" b="1" dirty="0" err="1">
                <a:ea typeface="MS Mincho" pitchFamily="49" charset="-128"/>
              </a:rPr>
              <a:t>micropipet</a:t>
            </a:r>
            <a:r>
              <a:rPr lang="en-US" b="1" dirty="0">
                <a:ea typeface="MS Mincho" pitchFamily="49" charset="-128"/>
              </a:rPr>
              <a:t> microelectrode</a:t>
            </a:r>
            <a:r>
              <a:rPr lang="en-US" dirty="0">
                <a:ea typeface="MS Mincho" pitchFamily="49" charset="-128"/>
              </a:rPr>
              <a:t> (a) Electrode with its tip placed within a cell, showing the origin of distributed capacitance. (b) Equivalent circuit for the situation in (a). (c) Simplified equivalent circuit. (From L. A. Geddes, Electrodes and the Measurement of Bioelectric Events, Wiley-</a:t>
            </a:r>
            <a:r>
              <a:rPr lang="en-US" dirty="0" err="1">
                <a:ea typeface="MS Mincho" pitchFamily="49" charset="-128"/>
              </a:rPr>
              <a:t>Interscience</a:t>
            </a:r>
            <a:r>
              <a:rPr lang="en-US" dirty="0">
                <a:ea typeface="MS Mincho" pitchFamily="49" charset="-128"/>
              </a:rPr>
              <a:t>, 1972. Used with permission of John Wiley and Sons, New York.)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8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6195805" cy="6223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cs typeface="Courier New" pitchFamily="49" charset="0"/>
              </a:rPr>
              <a:t>Gerilim ve Akım Uyarıları</a:t>
            </a:r>
            <a:endParaRPr lang="en-US" dirty="0">
              <a:cs typeface="Courier New" pitchFamily="49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295940" y="1277938"/>
            <a:ext cx="4438650" cy="5573712"/>
            <a:chOff x="4111625" y="442913"/>
            <a:chExt cx="4438650" cy="5573712"/>
          </a:xfrm>
        </p:grpSpPr>
        <p:sp>
          <p:nvSpPr>
            <p:cNvPr id="199685" name="Freeform 5"/>
            <p:cNvSpPr>
              <a:spLocks/>
            </p:cNvSpPr>
            <p:nvPr/>
          </p:nvSpPr>
          <p:spPr bwMode="auto">
            <a:xfrm>
              <a:off x="4756150" y="582613"/>
              <a:ext cx="3373438" cy="695325"/>
            </a:xfrm>
            <a:custGeom>
              <a:avLst/>
              <a:gdLst>
                <a:gd name="T0" fmla="*/ 2125 w 2125"/>
                <a:gd name="T1" fmla="*/ 438 h 438"/>
                <a:gd name="T2" fmla="*/ 2125 w 2125"/>
                <a:gd name="T3" fmla="*/ 0 h 438"/>
                <a:gd name="T4" fmla="*/ 1514 w 2125"/>
                <a:gd name="T5" fmla="*/ 0 h 438"/>
                <a:gd name="T6" fmla="*/ 1514 w 2125"/>
                <a:gd name="T7" fmla="*/ 438 h 438"/>
                <a:gd name="T8" fmla="*/ 548 w 2125"/>
                <a:gd name="T9" fmla="*/ 438 h 438"/>
                <a:gd name="T10" fmla="*/ 548 w 2125"/>
                <a:gd name="T11" fmla="*/ 0 h 438"/>
                <a:gd name="T12" fmla="*/ 0 w 2125"/>
                <a:gd name="T13" fmla="*/ 0 h 438"/>
                <a:gd name="T14" fmla="*/ 0 w 2125"/>
                <a:gd name="T15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25" h="438">
                  <a:moveTo>
                    <a:pt x="2125" y="438"/>
                  </a:moveTo>
                  <a:lnTo>
                    <a:pt x="2125" y="0"/>
                  </a:lnTo>
                  <a:lnTo>
                    <a:pt x="1514" y="0"/>
                  </a:lnTo>
                  <a:lnTo>
                    <a:pt x="1514" y="438"/>
                  </a:lnTo>
                  <a:lnTo>
                    <a:pt x="548" y="438"/>
                  </a:lnTo>
                  <a:lnTo>
                    <a:pt x="548" y="0"/>
                  </a:lnTo>
                  <a:lnTo>
                    <a:pt x="0" y="0"/>
                  </a:lnTo>
                  <a:lnTo>
                    <a:pt x="0" y="438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86" name="Line 6"/>
            <p:cNvSpPr>
              <a:spLocks noChangeShapeType="1"/>
            </p:cNvSpPr>
            <p:nvPr/>
          </p:nvSpPr>
          <p:spPr bwMode="auto">
            <a:xfrm>
              <a:off x="4229100" y="1277938"/>
              <a:ext cx="4303713" cy="158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87" name="Freeform 7"/>
            <p:cNvSpPr>
              <a:spLocks/>
            </p:cNvSpPr>
            <p:nvPr/>
          </p:nvSpPr>
          <p:spPr bwMode="auto">
            <a:xfrm>
              <a:off x="4756150" y="1941513"/>
              <a:ext cx="3776663" cy="693737"/>
            </a:xfrm>
            <a:custGeom>
              <a:avLst/>
              <a:gdLst>
                <a:gd name="T0" fmla="*/ 2379 w 2379"/>
                <a:gd name="T1" fmla="*/ 397 h 437"/>
                <a:gd name="T2" fmla="*/ 2379 w 2379"/>
                <a:gd name="T3" fmla="*/ 397 h 437"/>
                <a:gd name="T4" fmla="*/ 2307 w 2379"/>
                <a:gd name="T5" fmla="*/ 365 h 437"/>
                <a:gd name="T6" fmla="*/ 2235 w 2379"/>
                <a:gd name="T7" fmla="*/ 332 h 437"/>
                <a:gd name="T8" fmla="*/ 2173 w 2379"/>
                <a:gd name="T9" fmla="*/ 298 h 437"/>
                <a:gd name="T10" fmla="*/ 2149 w 2379"/>
                <a:gd name="T11" fmla="*/ 281 h 437"/>
                <a:gd name="T12" fmla="*/ 2127 w 2379"/>
                <a:gd name="T13" fmla="*/ 264 h 437"/>
                <a:gd name="T14" fmla="*/ 2127 w 2379"/>
                <a:gd name="T15" fmla="*/ 0 h 437"/>
                <a:gd name="T16" fmla="*/ 2127 w 2379"/>
                <a:gd name="T17" fmla="*/ 0 h 437"/>
                <a:gd name="T18" fmla="*/ 2077 w 2379"/>
                <a:gd name="T19" fmla="*/ 0 h 437"/>
                <a:gd name="T20" fmla="*/ 2028 w 2379"/>
                <a:gd name="T21" fmla="*/ 2 h 437"/>
                <a:gd name="T22" fmla="*/ 1983 w 2379"/>
                <a:gd name="T23" fmla="*/ 7 h 437"/>
                <a:gd name="T24" fmla="*/ 1937 w 2379"/>
                <a:gd name="T25" fmla="*/ 12 h 437"/>
                <a:gd name="T26" fmla="*/ 1894 w 2379"/>
                <a:gd name="T27" fmla="*/ 19 h 437"/>
                <a:gd name="T28" fmla="*/ 1851 w 2379"/>
                <a:gd name="T29" fmla="*/ 29 h 437"/>
                <a:gd name="T30" fmla="*/ 1810 w 2379"/>
                <a:gd name="T31" fmla="*/ 38 h 437"/>
                <a:gd name="T32" fmla="*/ 1771 w 2379"/>
                <a:gd name="T33" fmla="*/ 48 h 437"/>
                <a:gd name="T34" fmla="*/ 1733 w 2379"/>
                <a:gd name="T35" fmla="*/ 62 h 437"/>
                <a:gd name="T36" fmla="*/ 1697 w 2379"/>
                <a:gd name="T37" fmla="*/ 75 h 437"/>
                <a:gd name="T38" fmla="*/ 1663 w 2379"/>
                <a:gd name="T39" fmla="*/ 89 h 437"/>
                <a:gd name="T40" fmla="*/ 1629 w 2379"/>
                <a:gd name="T41" fmla="*/ 103 h 437"/>
                <a:gd name="T42" fmla="*/ 1598 w 2379"/>
                <a:gd name="T43" fmla="*/ 120 h 437"/>
                <a:gd name="T44" fmla="*/ 1569 w 2379"/>
                <a:gd name="T45" fmla="*/ 137 h 437"/>
                <a:gd name="T46" fmla="*/ 1543 w 2379"/>
                <a:gd name="T47" fmla="*/ 154 h 437"/>
                <a:gd name="T48" fmla="*/ 1516 w 2379"/>
                <a:gd name="T49" fmla="*/ 173 h 437"/>
                <a:gd name="T50" fmla="*/ 1516 w 2379"/>
                <a:gd name="T51" fmla="*/ 437 h 437"/>
                <a:gd name="T52" fmla="*/ 925 w 2379"/>
                <a:gd name="T53" fmla="*/ 437 h 437"/>
                <a:gd name="T54" fmla="*/ 925 w 2379"/>
                <a:gd name="T55" fmla="*/ 437 h 437"/>
                <a:gd name="T56" fmla="*/ 882 w 2379"/>
                <a:gd name="T57" fmla="*/ 425 h 437"/>
                <a:gd name="T58" fmla="*/ 831 w 2379"/>
                <a:gd name="T59" fmla="*/ 409 h 437"/>
                <a:gd name="T60" fmla="*/ 779 w 2379"/>
                <a:gd name="T61" fmla="*/ 387 h 437"/>
                <a:gd name="T62" fmla="*/ 723 w 2379"/>
                <a:gd name="T63" fmla="*/ 365 h 437"/>
                <a:gd name="T64" fmla="*/ 670 w 2379"/>
                <a:gd name="T65" fmla="*/ 339 h 437"/>
                <a:gd name="T66" fmla="*/ 622 w 2379"/>
                <a:gd name="T67" fmla="*/ 312 h 437"/>
                <a:gd name="T68" fmla="*/ 581 w 2379"/>
                <a:gd name="T69" fmla="*/ 288 h 437"/>
                <a:gd name="T70" fmla="*/ 548 w 2379"/>
                <a:gd name="T71" fmla="*/ 264 h 437"/>
                <a:gd name="T72" fmla="*/ 548 w 2379"/>
                <a:gd name="T73" fmla="*/ 0 h 437"/>
                <a:gd name="T74" fmla="*/ 548 w 2379"/>
                <a:gd name="T75" fmla="*/ 0 h 437"/>
                <a:gd name="T76" fmla="*/ 500 w 2379"/>
                <a:gd name="T77" fmla="*/ 0 h 437"/>
                <a:gd name="T78" fmla="*/ 454 w 2379"/>
                <a:gd name="T79" fmla="*/ 2 h 437"/>
                <a:gd name="T80" fmla="*/ 411 w 2379"/>
                <a:gd name="T81" fmla="*/ 7 h 437"/>
                <a:gd name="T82" fmla="*/ 370 w 2379"/>
                <a:gd name="T83" fmla="*/ 12 h 437"/>
                <a:gd name="T84" fmla="*/ 329 w 2379"/>
                <a:gd name="T85" fmla="*/ 19 h 437"/>
                <a:gd name="T86" fmla="*/ 293 w 2379"/>
                <a:gd name="T87" fmla="*/ 29 h 437"/>
                <a:gd name="T88" fmla="*/ 257 w 2379"/>
                <a:gd name="T89" fmla="*/ 38 h 437"/>
                <a:gd name="T90" fmla="*/ 226 w 2379"/>
                <a:gd name="T91" fmla="*/ 48 h 437"/>
                <a:gd name="T92" fmla="*/ 192 w 2379"/>
                <a:gd name="T93" fmla="*/ 62 h 437"/>
                <a:gd name="T94" fmla="*/ 163 w 2379"/>
                <a:gd name="T95" fmla="*/ 75 h 437"/>
                <a:gd name="T96" fmla="*/ 106 w 2379"/>
                <a:gd name="T97" fmla="*/ 103 h 437"/>
                <a:gd name="T98" fmla="*/ 50 w 2379"/>
                <a:gd name="T99" fmla="*/ 137 h 437"/>
                <a:gd name="T100" fmla="*/ 0 w 2379"/>
                <a:gd name="T101" fmla="*/ 173 h 437"/>
                <a:gd name="T102" fmla="*/ 0 w 2379"/>
                <a:gd name="T103" fmla="*/ 437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79" h="437">
                  <a:moveTo>
                    <a:pt x="2379" y="397"/>
                  </a:moveTo>
                  <a:lnTo>
                    <a:pt x="2379" y="397"/>
                  </a:lnTo>
                  <a:lnTo>
                    <a:pt x="2307" y="365"/>
                  </a:lnTo>
                  <a:lnTo>
                    <a:pt x="2235" y="332"/>
                  </a:lnTo>
                  <a:lnTo>
                    <a:pt x="2173" y="298"/>
                  </a:lnTo>
                  <a:lnTo>
                    <a:pt x="2149" y="281"/>
                  </a:lnTo>
                  <a:lnTo>
                    <a:pt x="2127" y="264"/>
                  </a:lnTo>
                  <a:lnTo>
                    <a:pt x="2127" y="0"/>
                  </a:lnTo>
                  <a:lnTo>
                    <a:pt x="2127" y="0"/>
                  </a:lnTo>
                  <a:lnTo>
                    <a:pt x="2077" y="0"/>
                  </a:lnTo>
                  <a:lnTo>
                    <a:pt x="2028" y="2"/>
                  </a:lnTo>
                  <a:lnTo>
                    <a:pt x="1983" y="7"/>
                  </a:lnTo>
                  <a:lnTo>
                    <a:pt x="1937" y="12"/>
                  </a:lnTo>
                  <a:lnTo>
                    <a:pt x="1894" y="19"/>
                  </a:lnTo>
                  <a:lnTo>
                    <a:pt x="1851" y="29"/>
                  </a:lnTo>
                  <a:lnTo>
                    <a:pt x="1810" y="38"/>
                  </a:lnTo>
                  <a:lnTo>
                    <a:pt x="1771" y="48"/>
                  </a:lnTo>
                  <a:lnTo>
                    <a:pt x="1733" y="62"/>
                  </a:lnTo>
                  <a:lnTo>
                    <a:pt x="1697" y="75"/>
                  </a:lnTo>
                  <a:lnTo>
                    <a:pt x="1663" y="89"/>
                  </a:lnTo>
                  <a:lnTo>
                    <a:pt x="1629" y="103"/>
                  </a:lnTo>
                  <a:lnTo>
                    <a:pt x="1598" y="120"/>
                  </a:lnTo>
                  <a:lnTo>
                    <a:pt x="1569" y="137"/>
                  </a:lnTo>
                  <a:lnTo>
                    <a:pt x="1543" y="154"/>
                  </a:lnTo>
                  <a:lnTo>
                    <a:pt x="1516" y="173"/>
                  </a:lnTo>
                  <a:lnTo>
                    <a:pt x="1516" y="437"/>
                  </a:lnTo>
                  <a:lnTo>
                    <a:pt x="925" y="437"/>
                  </a:lnTo>
                  <a:lnTo>
                    <a:pt x="925" y="437"/>
                  </a:lnTo>
                  <a:lnTo>
                    <a:pt x="882" y="425"/>
                  </a:lnTo>
                  <a:lnTo>
                    <a:pt x="831" y="409"/>
                  </a:lnTo>
                  <a:lnTo>
                    <a:pt x="779" y="387"/>
                  </a:lnTo>
                  <a:lnTo>
                    <a:pt x="723" y="365"/>
                  </a:lnTo>
                  <a:lnTo>
                    <a:pt x="670" y="339"/>
                  </a:lnTo>
                  <a:lnTo>
                    <a:pt x="622" y="312"/>
                  </a:lnTo>
                  <a:lnTo>
                    <a:pt x="581" y="288"/>
                  </a:lnTo>
                  <a:lnTo>
                    <a:pt x="548" y="264"/>
                  </a:lnTo>
                  <a:lnTo>
                    <a:pt x="548" y="0"/>
                  </a:lnTo>
                  <a:lnTo>
                    <a:pt x="548" y="0"/>
                  </a:lnTo>
                  <a:lnTo>
                    <a:pt x="500" y="0"/>
                  </a:lnTo>
                  <a:lnTo>
                    <a:pt x="454" y="2"/>
                  </a:lnTo>
                  <a:lnTo>
                    <a:pt x="411" y="7"/>
                  </a:lnTo>
                  <a:lnTo>
                    <a:pt x="370" y="12"/>
                  </a:lnTo>
                  <a:lnTo>
                    <a:pt x="329" y="19"/>
                  </a:lnTo>
                  <a:lnTo>
                    <a:pt x="293" y="29"/>
                  </a:lnTo>
                  <a:lnTo>
                    <a:pt x="257" y="38"/>
                  </a:lnTo>
                  <a:lnTo>
                    <a:pt x="226" y="48"/>
                  </a:lnTo>
                  <a:lnTo>
                    <a:pt x="192" y="62"/>
                  </a:lnTo>
                  <a:lnTo>
                    <a:pt x="163" y="75"/>
                  </a:lnTo>
                  <a:lnTo>
                    <a:pt x="106" y="103"/>
                  </a:lnTo>
                  <a:lnTo>
                    <a:pt x="50" y="137"/>
                  </a:lnTo>
                  <a:lnTo>
                    <a:pt x="0" y="173"/>
                  </a:lnTo>
                  <a:lnTo>
                    <a:pt x="0" y="437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88" name="Line 8"/>
            <p:cNvSpPr>
              <a:spLocks noChangeShapeType="1"/>
            </p:cNvSpPr>
            <p:nvPr/>
          </p:nvSpPr>
          <p:spPr bwMode="auto">
            <a:xfrm>
              <a:off x="4229100" y="2635250"/>
              <a:ext cx="4303713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89" name="Freeform 9"/>
            <p:cNvSpPr>
              <a:spLocks/>
            </p:cNvSpPr>
            <p:nvPr/>
          </p:nvSpPr>
          <p:spPr bwMode="auto">
            <a:xfrm>
              <a:off x="4756150" y="3544888"/>
              <a:ext cx="3373438" cy="693737"/>
            </a:xfrm>
            <a:custGeom>
              <a:avLst/>
              <a:gdLst>
                <a:gd name="T0" fmla="*/ 2125 w 2125"/>
                <a:gd name="T1" fmla="*/ 437 h 437"/>
                <a:gd name="T2" fmla="*/ 2125 w 2125"/>
                <a:gd name="T3" fmla="*/ 0 h 437"/>
                <a:gd name="T4" fmla="*/ 1514 w 2125"/>
                <a:gd name="T5" fmla="*/ 0 h 437"/>
                <a:gd name="T6" fmla="*/ 1514 w 2125"/>
                <a:gd name="T7" fmla="*/ 437 h 437"/>
                <a:gd name="T8" fmla="*/ 548 w 2125"/>
                <a:gd name="T9" fmla="*/ 437 h 437"/>
                <a:gd name="T10" fmla="*/ 548 w 2125"/>
                <a:gd name="T11" fmla="*/ 0 h 437"/>
                <a:gd name="T12" fmla="*/ 0 w 2125"/>
                <a:gd name="T13" fmla="*/ 0 h 437"/>
                <a:gd name="T14" fmla="*/ 0 w 2125"/>
                <a:gd name="T15" fmla="*/ 437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25" h="437">
                  <a:moveTo>
                    <a:pt x="2125" y="437"/>
                  </a:moveTo>
                  <a:lnTo>
                    <a:pt x="2125" y="0"/>
                  </a:lnTo>
                  <a:lnTo>
                    <a:pt x="1514" y="0"/>
                  </a:lnTo>
                  <a:lnTo>
                    <a:pt x="1514" y="437"/>
                  </a:lnTo>
                  <a:lnTo>
                    <a:pt x="548" y="437"/>
                  </a:lnTo>
                  <a:lnTo>
                    <a:pt x="548" y="0"/>
                  </a:lnTo>
                  <a:lnTo>
                    <a:pt x="0" y="0"/>
                  </a:lnTo>
                  <a:lnTo>
                    <a:pt x="0" y="437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0" name="Line 10"/>
            <p:cNvSpPr>
              <a:spLocks noChangeShapeType="1"/>
            </p:cNvSpPr>
            <p:nvPr/>
          </p:nvSpPr>
          <p:spPr bwMode="auto">
            <a:xfrm>
              <a:off x="4229100" y="4238625"/>
              <a:ext cx="4303713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1" name="Freeform 11"/>
            <p:cNvSpPr>
              <a:spLocks/>
            </p:cNvSpPr>
            <p:nvPr/>
          </p:nvSpPr>
          <p:spPr bwMode="auto">
            <a:xfrm>
              <a:off x="4756150" y="4902200"/>
              <a:ext cx="3776663" cy="847725"/>
            </a:xfrm>
            <a:custGeom>
              <a:avLst/>
              <a:gdLst>
                <a:gd name="T0" fmla="*/ 2379 w 2379"/>
                <a:gd name="T1" fmla="*/ 457 h 534"/>
                <a:gd name="T2" fmla="*/ 2379 w 2379"/>
                <a:gd name="T3" fmla="*/ 457 h 534"/>
                <a:gd name="T4" fmla="*/ 2336 w 2379"/>
                <a:gd name="T5" fmla="*/ 464 h 534"/>
                <a:gd name="T6" fmla="*/ 2298 w 2379"/>
                <a:gd name="T7" fmla="*/ 474 h 534"/>
                <a:gd name="T8" fmla="*/ 2262 w 2379"/>
                <a:gd name="T9" fmla="*/ 481 h 534"/>
                <a:gd name="T10" fmla="*/ 2228 w 2379"/>
                <a:gd name="T11" fmla="*/ 491 h 534"/>
                <a:gd name="T12" fmla="*/ 2170 w 2379"/>
                <a:gd name="T13" fmla="*/ 512 h 534"/>
                <a:gd name="T14" fmla="*/ 2125 w 2379"/>
                <a:gd name="T15" fmla="*/ 534 h 534"/>
                <a:gd name="T16" fmla="*/ 2125 w 2379"/>
                <a:gd name="T17" fmla="*/ 140 h 534"/>
                <a:gd name="T18" fmla="*/ 2125 w 2379"/>
                <a:gd name="T19" fmla="*/ 140 h 534"/>
                <a:gd name="T20" fmla="*/ 2052 w 2379"/>
                <a:gd name="T21" fmla="*/ 137 h 534"/>
                <a:gd name="T22" fmla="*/ 1976 w 2379"/>
                <a:gd name="T23" fmla="*/ 132 h 534"/>
                <a:gd name="T24" fmla="*/ 1896 w 2379"/>
                <a:gd name="T25" fmla="*/ 120 h 534"/>
                <a:gd name="T26" fmla="*/ 1815 w 2379"/>
                <a:gd name="T27" fmla="*/ 106 h 534"/>
                <a:gd name="T28" fmla="*/ 1733 w 2379"/>
                <a:gd name="T29" fmla="*/ 87 h 534"/>
                <a:gd name="T30" fmla="*/ 1694 w 2379"/>
                <a:gd name="T31" fmla="*/ 77 h 534"/>
                <a:gd name="T32" fmla="*/ 1656 w 2379"/>
                <a:gd name="T33" fmla="*/ 63 h 534"/>
                <a:gd name="T34" fmla="*/ 1617 w 2379"/>
                <a:gd name="T35" fmla="*/ 51 h 534"/>
                <a:gd name="T36" fmla="*/ 1581 w 2379"/>
                <a:gd name="T37" fmla="*/ 34 h 534"/>
                <a:gd name="T38" fmla="*/ 1548 w 2379"/>
                <a:gd name="T39" fmla="*/ 17 h 534"/>
                <a:gd name="T40" fmla="*/ 1514 w 2379"/>
                <a:gd name="T41" fmla="*/ 0 h 534"/>
                <a:gd name="T42" fmla="*/ 1514 w 2379"/>
                <a:gd name="T43" fmla="*/ 438 h 534"/>
                <a:gd name="T44" fmla="*/ 928 w 2379"/>
                <a:gd name="T45" fmla="*/ 440 h 534"/>
                <a:gd name="T46" fmla="*/ 928 w 2379"/>
                <a:gd name="T47" fmla="*/ 440 h 534"/>
                <a:gd name="T48" fmla="*/ 860 w 2379"/>
                <a:gd name="T49" fmla="*/ 445 h 534"/>
                <a:gd name="T50" fmla="*/ 798 w 2379"/>
                <a:gd name="T51" fmla="*/ 454 h 534"/>
                <a:gd name="T52" fmla="*/ 743 w 2379"/>
                <a:gd name="T53" fmla="*/ 464 h 534"/>
                <a:gd name="T54" fmla="*/ 690 w 2379"/>
                <a:gd name="T55" fmla="*/ 479 h 534"/>
                <a:gd name="T56" fmla="*/ 644 w 2379"/>
                <a:gd name="T57" fmla="*/ 491 h 534"/>
                <a:gd name="T58" fmla="*/ 606 w 2379"/>
                <a:gd name="T59" fmla="*/ 505 h 534"/>
                <a:gd name="T60" fmla="*/ 574 w 2379"/>
                <a:gd name="T61" fmla="*/ 519 h 534"/>
                <a:gd name="T62" fmla="*/ 548 w 2379"/>
                <a:gd name="T63" fmla="*/ 534 h 534"/>
                <a:gd name="T64" fmla="*/ 548 w 2379"/>
                <a:gd name="T65" fmla="*/ 140 h 534"/>
                <a:gd name="T66" fmla="*/ 548 w 2379"/>
                <a:gd name="T67" fmla="*/ 140 h 534"/>
                <a:gd name="T68" fmla="*/ 481 w 2379"/>
                <a:gd name="T69" fmla="*/ 137 h 534"/>
                <a:gd name="T70" fmla="*/ 413 w 2379"/>
                <a:gd name="T71" fmla="*/ 132 h 534"/>
                <a:gd name="T72" fmla="*/ 348 w 2379"/>
                <a:gd name="T73" fmla="*/ 120 h 534"/>
                <a:gd name="T74" fmla="*/ 281 w 2379"/>
                <a:gd name="T75" fmla="*/ 106 h 534"/>
                <a:gd name="T76" fmla="*/ 214 w 2379"/>
                <a:gd name="T77" fmla="*/ 87 h 534"/>
                <a:gd name="T78" fmla="*/ 144 w 2379"/>
                <a:gd name="T79" fmla="*/ 63 h 534"/>
                <a:gd name="T80" fmla="*/ 74 w 2379"/>
                <a:gd name="T81" fmla="*/ 34 h 534"/>
                <a:gd name="T82" fmla="*/ 0 w 2379"/>
                <a:gd name="T83" fmla="*/ 0 h 534"/>
                <a:gd name="T84" fmla="*/ 0 w 2379"/>
                <a:gd name="T85" fmla="*/ 438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79" h="534">
                  <a:moveTo>
                    <a:pt x="2379" y="457"/>
                  </a:moveTo>
                  <a:lnTo>
                    <a:pt x="2379" y="457"/>
                  </a:lnTo>
                  <a:lnTo>
                    <a:pt x="2336" y="464"/>
                  </a:lnTo>
                  <a:lnTo>
                    <a:pt x="2298" y="474"/>
                  </a:lnTo>
                  <a:lnTo>
                    <a:pt x="2262" y="481"/>
                  </a:lnTo>
                  <a:lnTo>
                    <a:pt x="2228" y="491"/>
                  </a:lnTo>
                  <a:lnTo>
                    <a:pt x="2170" y="512"/>
                  </a:lnTo>
                  <a:lnTo>
                    <a:pt x="2125" y="534"/>
                  </a:lnTo>
                  <a:lnTo>
                    <a:pt x="2125" y="140"/>
                  </a:lnTo>
                  <a:lnTo>
                    <a:pt x="2125" y="140"/>
                  </a:lnTo>
                  <a:lnTo>
                    <a:pt x="2052" y="137"/>
                  </a:lnTo>
                  <a:lnTo>
                    <a:pt x="1976" y="132"/>
                  </a:lnTo>
                  <a:lnTo>
                    <a:pt x="1896" y="120"/>
                  </a:lnTo>
                  <a:lnTo>
                    <a:pt x="1815" y="106"/>
                  </a:lnTo>
                  <a:lnTo>
                    <a:pt x="1733" y="87"/>
                  </a:lnTo>
                  <a:lnTo>
                    <a:pt x="1694" y="77"/>
                  </a:lnTo>
                  <a:lnTo>
                    <a:pt x="1656" y="63"/>
                  </a:lnTo>
                  <a:lnTo>
                    <a:pt x="1617" y="51"/>
                  </a:lnTo>
                  <a:lnTo>
                    <a:pt x="1581" y="34"/>
                  </a:lnTo>
                  <a:lnTo>
                    <a:pt x="1548" y="17"/>
                  </a:lnTo>
                  <a:lnTo>
                    <a:pt x="1514" y="0"/>
                  </a:lnTo>
                  <a:lnTo>
                    <a:pt x="1514" y="438"/>
                  </a:lnTo>
                  <a:lnTo>
                    <a:pt x="928" y="440"/>
                  </a:lnTo>
                  <a:lnTo>
                    <a:pt x="928" y="440"/>
                  </a:lnTo>
                  <a:lnTo>
                    <a:pt x="860" y="445"/>
                  </a:lnTo>
                  <a:lnTo>
                    <a:pt x="798" y="454"/>
                  </a:lnTo>
                  <a:lnTo>
                    <a:pt x="743" y="464"/>
                  </a:lnTo>
                  <a:lnTo>
                    <a:pt x="690" y="479"/>
                  </a:lnTo>
                  <a:lnTo>
                    <a:pt x="644" y="491"/>
                  </a:lnTo>
                  <a:lnTo>
                    <a:pt x="606" y="505"/>
                  </a:lnTo>
                  <a:lnTo>
                    <a:pt x="574" y="519"/>
                  </a:lnTo>
                  <a:lnTo>
                    <a:pt x="548" y="534"/>
                  </a:lnTo>
                  <a:lnTo>
                    <a:pt x="548" y="140"/>
                  </a:lnTo>
                  <a:lnTo>
                    <a:pt x="548" y="140"/>
                  </a:lnTo>
                  <a:lnTo>
                    <a:pt x="481" y="137"/>
                  </a:lnTo>
                  <a:lnTo>
                    <a:pt x="413" y="132"/>
                  </a:lnTo>
                  <a:lnTo>
                    <a:pt x="348" y="120"/>
                  </a:lnTo>
                  <a:lnTo>
                    <a:pt x="281" y="106"/>
                  </a:lnTo>
                  <a:lnTo>
                    <a:pt x="214" y="87"/>
                  </a:lnTo>
                  <a:lnTo>
                    <a:pt x="144" y="63"/>
                  </a:lnTo>
                  <a:lnTo>
                    <a:pt x="74" y="34"/>
                  </a:lnTo>
                  <a:lnTo>
                    <a:pt x="0" y="0"/>
                  </a:lnTo>
                  <a:lnTo>
                    <a:pt x="0" y="438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2" name="Line 12"/>
            <p:cNvSpPr>
              <a:spLocks noChangeShapeType="1"/>
            </p:cNvSpPr>
            <p:nvPr/>
          </p:nvSpPr>
          <p:spPr bwMode="auto">
            <a:xfrm>
              <a:off x="4229100" y="5597525"/>
              <a:ext cx="4303713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3" name="Line 13"/>
            <p:cNvSpPr>
              <a:spLocks noChangeShapeType="1"/>
            </p:cNvSpPr>
            <p:nvPr/>
          </p:nvSpPr>
          <p:spPr bwMode="auto">
            <a:xfrm>
              <a:off x="4511675" y="1941513"/>
              <a:ext cx="920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4" name="Line 14"/>
            <p:cNvSpPr>
              <a:spLocks noChangeShapeType="1"/>
            </p:cNvSpPr>
            <p:nvPr/>
          </p:nvSpPr>
          <p:spPr bwMode="auto">
            <a:xfrm>
              <a:off x="4633913" y="1941513"/>
              <a:ext cx="920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5" name="Line 15"/>
            <p:cNvSpPr>
              <a:spLocks noChangeShapeType="1"/>
            </p:cNvSpPr>
            <p:nvPr/>
          </p:nvSpPr>
          <p:spPr bwMode="auto">
            <a:xfrm>
              <a:off x="4756150" y="1941513"/>
              <a:ext cx="90488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6" name="Line 16"/>
            <p:cNvSpPr>
              <a:spLocks noChangeShapeType="1"/>
            </p:cNvSpPr>
            <p:nvPr/>
          </p:nvSpPr>
          <p:spPr bwMode="auto">
            <a:xfrm>
              <a:off x="4878388" y="1941513"/>
              <a:ext cx="90487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7" name="Line 17"/>
            <p:cNvSpPr>
              <a:spLocks noChangeShapeType="1"/>
            </p:cNvSpPr>
            <p:nvPr/>
          </p:nvSpPr>
          <p:spPr bwMode="auto">
            <a:xfrm>
              <a:off x="5000625" y="1941513"/>
              <a:ext cx="90488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8" name="Line 18"/>
            <p:cNvSpPr>
              <a:spLocks noChangeShapeType="1"/>
            </p:cNvSpPr>
            <p:nvPr/>
          </p:nvSpPr>
          <p:spPr bwMode="auto">
            <a:xfrm>
              <a:off x="5122863" y="1941513"/>
              <a:ext cx="90487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699" name="Line 19"/>
            <p:cNvSpPr>
              <a:spLocks noChangeShapeType="1"/>
            </p:cNvSpPr>
            <p:nvPr/>
          </p:nvSpPr>
          <p:spPr bwMode="auto">
            <a:xfrm>
              <a:off x="5243513" y="1941513"/>
              <a:ext cx="920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0" name="Line 20"/>
            <p:cNvSpPr>
              <a:spLocks noChangeShapeType="1"/>
            </p:cNvSpPr>
            <p:nvPr/>
          </p:nvSpPr>
          <p:spPr bwMode="auto">
            <a:xfrm>
              <a:off x="5365750" y="1941513"/>
              <a:ext cx="920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1" name="Line 21"/>
            <p:cNvSpPr>
              <a:spLocks noChangeShapeType="1"/>
            </p:cNvSpPr>
            <p:nvPr/>
          </p:nvSpPr>
          <p:spPr bwMode="auto">
            <a:xfrm>
              <a:off x="5487988" y="1941513"/>
              <a:ext cx="920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2" name="Line 22"/>
            <p:cNvSpPr>
              <a:spLocks noChangeShapeType="1"/>
            </p:cNvSpPr>
            <p:nvPr/>
          </p:nvSpPr>
          <p:spPr bwMode="auto">
            <a:xfrm>
              <a:off x="5610225" y="1941513"/>
              <a:ext cx="158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3" name="Line 23"/>
            <p:cNvSpPr>
              <a:spLocks noChangeShapeType="1"/>
            </p:cNvSpPr>
            <p:nvPr/>
          </p:nvSpPr>
          <p:spPr bwMode="auto">
            <a:xfrm>
              <a:off x="4495800" y="221615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4" name="Line 24"/>
            <p:cNvSpPr>
              <a:spLocks noChangeShapeType="1"/>
            </p:cNvSpPr>
            <p:nvPr/>
          </p:nvSpPr>
          <p:spPr bwMode="auto">
            <a:xfrm>
              <a:off x="4618038" y="221615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5" name="Line 25"/>
            <p:cNvSpPr>
              <a:spLocks noChangeShapeType="1"/>
            </p:cNvSpPr>
            <p:nvPr/>
          </p:nvSpPr>
          <p:spPr bwMode="auto">
            <a:xfrm>
              <a:off x="4740275" y="2216150"/>
              <a:ext cx="158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6" name="Line 26"/>
            <p:cNvSpPr>
              <a:spLocks noChangeShapeType="1"/>
            </p:cNvSpPr>
            <p:nvPr/>
          </p:nvSpPr>
          <p:spPr bwMode="auto">
            <a:xfrm>
              <a:off x="5072063" y="2360613"/>
              <a:ext cx="920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7" name="Line 27"/>
            <p:cNvSpPr>
              <a:spLocks noChangeShapeType="1"/>
            </p:cNvSpPr>
            <p:nvPr/>
          </p:nvSpPr>
          <p:spPr bwMode="auto">
            <a:xfrm>
              <a:off x="5194300" y="2360613"/>
              <a:ext cx="920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8" name="Line 28"/>
            <p:cNvSpPr>
              <a:spLocks noChangeShapeType="1"/>
            </p:cNvSpPr>
            <p:nvPr/>
          </p:nvSpPr>
          <p:spPr bwMode="auto">
            <a:xfrm>
              <a:off x="5316538" y="2360613"/>
              <a:ext cx="920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09" name="Line 29"/>
            <p:cNvSpPr>
              <a:spLocks noChangeShapeType="1"/>
            </p:cNvSpPr>
            <p:nvPr/>
          </p:nvSpPr>
          <p:spPr bwMode="auto">
            <a:xfrm>
              <a:off x="5438775" y="2360613"/>
              <a:ext cx="92075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0" name="Line 30"/>
            <p:cNvSpPr>
              <a:spLocks noChangeShapeType="1"/>
            </p:cNvSpPr>
            <p:nvPr/>
          </p:nvSpPr>
          <p:spPr bwMode="auto">
            <a:xfrm>
              <a:off x="5561013" y="2360613"/>
              <a:ext cx="65087" cy="158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1" name="Line 31"/>
            <p:cNvSpPr>
              <a:spLocks noChangeShapeType="1"/>
            </p:cNvSpPr>
            <p:nvPr/>
          </p:nvSpPr>
          <p:spPr bwMode="auto">
            <a:xfrm>
              <a:off x="4756150" y="4902200"/>
              <a:ext cx="90488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2" name="Line 32"/>
            <p:cNvSpPr>
              <a:spLocks noChangeShapeType="1"/>
            </p:cNvSpPr>
            <p:nvPr/>
          </p:nvSpPr>
          <p:spPr bwMode="auto">
            <a:xfrm>
              <a:off x="4878388" y="4902200"/>
              <a:ext cx="90487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3" name="Line 33"/>
            <p:cNvSpPr>
              <a:spLocks noChangeShapeType="1"/>
            </p:cNvSpPr>
            <p:nvPr/>
          </p:nvSpPr>
          <p:spPr bwMode="auto">
            <a:xfrm>
              <a:off x="5000625" y="4902200"/>
              <a:ext cx="90488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4" name="Line 34"/>
            <p:cNvSpPr>
              <a:spLocks noChangeShapeType="1"/>
            </p:cNvSpPr>
            <p:nvPr/>
          </p:nvSpPr>
          <p:spPr bwMode="auto">
            <a:xfrm>
              <a:off x="5122863" y="4902200"/>
              <a:ext cx="90487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5" name="Line 35"/>
            <p:cNvSpPr>
              <a:spLocks noChangeShapeType="1"/>
            </p:cNvSpPr>
            <p:nvPr/>
          </p:nvSpPr>
          <p:spPr bwMode="auto">
            <a:xfrm>
              <a:off x="5243513" y="490220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6" name="Line 36"/>
            <p:cNvSpPr>
              <a:spLocks noChangeShapeType="1"/>
            </p:cNvSpPr>
            <p:nvPr/>
          </p:nvSpPr>
          <p:spPr bwMode="auto">
            <a:xfrm>
              <a:off x="5365750" y="490220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7" name="Line 37"/>
            <p:cNvSpPr>
              <a:spLocks noChangeShapeType="1"/>
            </p:cNvSpPr>
            <p:nvPr/>
          </p:nvSpPr>
          <p:spPr bwMode="auto">
            <a:xfrm>
              <a:off x="5487988" y="490220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8" name="Line 38"/>
            <p:cNvSpPr>
              <a:spLocks noChangeShapeType="1"/>
            </p:cNvSpPr>
            <p:nvPr/>
          </p:nvSpPr>
          <p:spPr bwMode="auto">
            <a:xfrm>
              <a:off x="5610225" y="490220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19" name="Line 39"/>
            <p:cNvSpPr>
              <a:spLocks noChangeShapeType="1"/>
            </p:cNvSpPr>
            <p:nvPr/>
          </p:nvSpPr>
          <p:spPr bwMode="auto">
            <a:xfrm>
              <a:off x="5732463" y="490220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0" name="Line 40"/>
            <p:cNvSpPr>
              <a:spLocks noChangeShapeType="1"/>
            </p:cNvSpPr>
            <p:nvPr/>
          </p:nvSpPr>
          <p:spPr bwMode="auto">
            <a:xfrm>
              <a:off x="5854700" y="490220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1" name="Line 41"/>
            <p:cNvSpPr>
              <a:spLocks noChangeShapeType="1"/>
            </p:cNvSpPr>
            <p:nvPr/>
          </p:nvSpPr>
          <p:spPr bwMode="auto">
            <a:xfrm>
              <a:off x="5976938" y="490220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2" name="Line 42"/>
            <p:cNvSpPr>
              <a:spLocks noChangeShapeType="1"/>
            </p:cNvSpPr>
            <p:nvPr/>
          </p:nvSpPr>
          <p:spPr bwMode="auto">
            <a:xfrm>
              <a:off x="6099175" y="490220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3" name="Line 43"/>
            <p:cNvSpPr>
              <a:spLocks noChangeShapeType="1"/>
            </p:cNvSpPr>
            <p:nvPr/>
          </p:nvSpPr>
          <p:spPr bwMode="auto">
            <a:xfrm>
              <a:off x="6221413" y="4902200"/>
              <a:ext cx="90487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4" name="Line 44"/>
            <p:cNvSpPr>
              <a:spLocks noChangeShapeType="1"/>
            </p:cNvSpPr>
            <p:nvPr/>
          </p:nvSpPr>
          <p:spPr bwMode="auto">
            <a:xfrm>
              <a:off x="6343650" y="4902200"/>
              <a:ext cx="90488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5" name="Line 45"/>
            <p:cNvSpPr>
              <a:spLocks noChangeShapeType="1"/>
            </p:cNvSpPr>
            <p:nvPr/>
          </p:nvSpPr>
          <p:spPr bwMode="auto">
            <a:xfrm>
              <a:off x="5626100" y="512445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6" name="Line 46"/>
            <p:cNvSpPr>
              <a:spLocks noChangeShapeType="1"/>
            </p:cNvSpPr>
            <p:nvPr/>
          </p:nvSpPr>
          <p:spPr bwMode="auto">
            <a:xfrm>
              <a:off x="5748338" y="5124450"/>
              <a:ext cx="90487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7" name="Line 47"/>
            <p:cNvSpPr>
              <a:spLocks noChangeShapeType="1"/>
            </p:cNvSpPr>
            <p:nvPr/>
          </p:nvSpPr>
          <p:spPr bwMode="auto">
            <a:xfrm>
              <a:off x="5870575" y="5124450"/>
              <a:ext cx="90488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8" name="Line 48"/>
            <p:cNvSpPr>
              <a:spLocks noChangeShapeType="1"/>
            </p:cNvSpPr>
            <p:nvPr/>
          </p:nvSpPr>
          <p:spPr bwMode="auto">
            <a:xfrm>
              <a:off x="5992813" y="5124450"/>
              <a:ext cx="90487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29" name="Line 49"/>
            <p:cNvSpPr>
              <a:spLocks noChangeShapeType="1"/>
            </p:cNvSpPr>
            <p:nvPr/>
          </p:nvSpPr>
          <p:spPr bwMode="auto">
            <a:xfrm>
              <a:off x="6113463" y="512445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0" name="Line 50"/>
            <p:cNvSpPr>
              <a:spLocks noChangeShapeType="1"/>
            </p:cNvSpPr>
            <p:nvPr/>
          </p:nvSpPr>
          <p:spPr bwMode="auto">
            <a:xfrm>
              <a:off x="6235700" y="512445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1" name="Line 51"/>
            <p:cNvSpPr>
              <a:spLocks noChangeShapeType="1"/>
            </p:cNvSpPr>
            <p:nvPr/>
          </p:nvSpPr>
          <p:spPr bwMode="auto">
            <a:xfrm>
              <a:off x="6357938" y="5124450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2" name="Line 52"/>
            <p:cNvSpPr>
              <a:spLocks noChangeShapeType="1"/>
            </p:cNvSpPr>
            <p:nvPr/>
          </p:nvSpPr>
          <p:spPr bwMode="auto">
            <a:xfrm>
              <a:off x="4775200" y="5749925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3" name="Line 53"/>
            <p:cNvSpPr>
              <a:spLocks noChangeShapeType="1"/>
            </p:cNvSpPr>
            <p:nvPr/>
          </p:nvSpPr>
          <p:spPr bwMode="auto">
            <a:xfrm>
              <a:off x="4897438" y="5749925"/>
              <a:ext cx="90487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4" name="Line 54"/>
            <p:cNvSpPr>
              <a:spLocks noChangeShapeType="1"/>
            </p:cNvSpPr>
            <p:nvPr/>
          </p:nvSpPr>
          <p:spPr bwMode="auto">
            <a:xfrm>
              <a:off x="5019675" y="5749925"/>
              <a:ext cx="90488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5" name="Line 55"/>
            <p:cNvSpPr>
              <a:spLocks noChangeShapeType="1"/>
            </p:cNvSpPr>
            <p:nvPr/>
          </p:nvSpPr>
          <p:spPr bwMode="auto">
            <a:xfrm>
              <a:off x="5141913" y="5749925"/>
              <a:ext cx="90487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6" name="Line 56"/>
            <p:cNvSpPr>
              <a:spLocks noChangeShapeType="1"/>
            </p:cNvSpPr>
            <p:nvPr/>
          </p:nvSpPr>
          <p:spPr bwMode="auto">
            <a:xfrm>
              <a:off x="5262563" y="5749925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7" name="Line 57"/>
            <p:cNvSpPr>
              <a:spLocks noChangeShapeType="1"/>
            </p:cNvSpPr>
            <p:nvPr/>
          </p:nvSpPr>
          <p:spPr bwMode="auto">
            <a:xfrm>
              <a:off x="5384800" y="5749925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8" name="Line 58"/>
            <p:cNvSpPr>
              <a:spLocks noChangeShapeType="1"/>
            </p:cNvSpPr>
            <p:nvPr/>
          </p:nvSpPr>
          <p:spPr bwMode="auto">
            <a:xfrm>
              <a:off x="5507038" y="5749925"/>
              <a:ext cx="92075" cy="1588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39" name="Line 59"/>
            <p:cNvSpPr>
              <a:spLocks noChangeShapeType="1"/>
            </p:cNvSpPr>
            <p:nvPr/>
          </p:nvSpPr>
          <p:spPr bwMode="auto">
            <a:xfrm>
              <a:off x="4229100" y="468313"/>
              <a:ext cx="1588" cy="108426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40" name="Line 60"/>
            <p:cNvSpPr>
              <a:spLocks noChangeShapeType="1"/>
            </p:cNvSpPr>
            <p:nvPr/>
          </p:nvSpPr>
          <p:spPr bwMode="auto">
            <a:xfrm>
              <a:off x="4229100" y="1827213"/>
              <a:ext cx="1588" cy="108426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41" name="Line 61"/>
            <p:cNvSpPr>
              <a:spLocks noChangeShapeType="1"/>
            </p:cNvSpPr>
            <p:nvPr/>
          </p:nvSpPr>
          <p:spPr bwMode="auto">
            <a:xfrm>
              <a:off x="4229100" y="3429000"/>
              <a:ext cx="1588" cy="1084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42" name="Line 62"/>
            <p:cNvSpPr>
              <a:spLocks noChangeShapeType="1"/>
            </p:cNvSpPr>
            <p:nvPr/>
          </p:nvSpPr>
          <p:spPr bwMode="auto">
            <a:xfrm>
              <a:off x="4229100" y="4787900"/>
              <a:ext cx="1588" cy="108426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43" name="Rectangle 63"/>
            <p:cNvSpPr>
              <a:spLocks noChangeArrowheads="1"/>
            </p:cNvSpPr>
            <p:nvPr/>
          </p:nvSpPr>
          <p:spPr bwMode="auto">
            <a:xfrm>
              <a:off x="6316663" y="2995613"/>
              <a:ext cx="16986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(a)</a:t>
              </a:r>
            </a:p>
          </p:txBody>
        </p:sp>
        <p:sp>
          <p:nvSpPr>
            <p:cNvPr id="199744" name="Rectangle 64"/>
            <p:cNvSpPr>
              <a:spLocks noChangeArrowheads="1"/>
            </p:cNvSpPr>
            <p:nvPr/>
          </p:nvSpPr>
          <p:spPr bwMode="auto">
            <a:xfrm>
              <a:off x="4291013" y="1957388"/>
              <a:ext cx="614362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000">
                  <a:solidFill>
                    <a:srgbClr val="000000"/>
                  </a:solidFill>
                  <a:cs typeface="+mn-cs"/>
                </a:rPr>
                <a:t>Polarization</a:t>
              </a:r>
            </a:p>
            <a:p>
              <a:pPr>
                <a:lnSpc>
                  <a:spcPct val="85000"/>
                </a:lnSpc>
              </a:pPr>
              <a:r>
                <a:rPr lang="en-US" sz="1000">
                  <a:solidFill>
                    <a:srgbClr val="000000"/>
                  </a:solidFill>
                  <a:cs typeface="+mn-cs"/>
                </a:rPr>
                <a:t>potential</a:t>
              </a:r>
            </a:p>
          </p:txBody>
        </p:sp>
        <p:sp>
          <p:nvSpPr>
            <p:cNvPr id="199748" name="Rectangle 68"/>
            <p:cNvSpPr>
              <a:spLocks noChangeArrowheads="1"/>
            </p:cNvSpPr>
            <p:nvPr/>
          </p:nvSpPr>
          <p:spPr bwMode="auto">
            <a:xfrm>
              <a:off x="5748338" y="4949825"/>
              <a:ext cx="614362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cs typeface="+mn-cs"/>
                </a:rPr>
                <a:t>Polarization</a:t>
              </a:r>
            </a:p>
          </p:txBody>
        </p:sp>
        <p:sp>
          <p:nvSpPr>
            <p:cNvPr id="199749" name="Rectangle 69"/>
            <p:cNvSpPr>
              <a:spLocks noChangeArrowheads="1"/>
            </p:cNvSpPr>
            <p:nvPr/>
          </p:nvSpPr>
          <p:spPr bwMode="auto">
            <a:xfrm>
              <a:off x="4802188" y="5616575"/>
              <a:ext cx="614362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cs typeface="+mn-cs"/>
                </a:rPr>
                <a:t>Polarization</a:t>
              </a:r>
            </a:p>
          </p:txBody>
        </p:sp>
        <p:sp>
          <p:nvSpPr>
            <p:cNvPr id="199750" name="Rectangle 70"/>
            <p:cNvSpPr>
              <a:spLocks noChangeArrowheads="1"/>
            </p:cNvSpPr>
            <p:nvPr/>
          </p:nvSpPr>
          <p:spPr bwMode="auto">
            <a:xfrm>
              <a:off x="4111625" y="1778000"/>
              <a:ext cx="87313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Symbol" pitchFamily="18" charset="2"/>
                  <a:cs typeface="+mn-cs"/>
                </a:rPr>
                <a:t>u</a:t>
              </a:r>
            </a:p>
          </p:txBody>
        </p:sp>
        <p:sp>
          <p:nvSpPr>
            <p:cNvPr id="199751" name="Rectangle 71"/>
            <p:cNvSpPr>
              <a:spLocks noChangeArrowheads="1"/>
            </p:cNvSpPr>
            <p:nvPr/>
          </p:nvSpPr>
          <p:spPr bwMode="auto">
            <a:xfrm>
              <a:off x="4111625" y="3381375"/>
              <a:ext cx="87313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Symbol" pitchFamily="18" charset="2"/>
                  <a:cs typeface="+mn-cs"/>
                </a:rPr>
                <a:t>u</a:t>
              </a:r>
            </a:p>
          </p:txBody>
        </p:sp>
        <p:sp>
          <p:nvSpPr>
            <p:cNvPr id="199752" name="Rectangle 72"/>
            <p:cNvSpPr>
              <a:spLocks noChangeArrowheads="1"/>
            </p:cNvSpPr>
            <p:nvPr/>
          </p:nvSpPr>
          <p:spPr bwMode="auto">
            <a:xfrm>
              <a:off x="4137025" y="4762500"/>
              <a:ext cx="42863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i</a:t>
              </a:r>
              <a:endParaRPr lang="en-US" sz="120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53" name="Rectangle 73"/>
            <p:cNvSpPr>
              <a:spLocks noChangeArrowheads="1"/>
            </p:cNvSpPr>
            <p:nvPr/>
          </p:nvSpPr>
          <p:spPr bwMode="auto">
            <a:xfrm>
              <a:off x="4137025" y="442913"/>
              <a:ext cx="42863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i</a:t>
              </a:r>
              <a:endParaRPr lang="en-US" sz="120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54" name="Rectangle 74"/>
            <p:cNvSpPr>
              <a:spLocks noChangeArrowheads="1"/>
            </p:cNvSpPr>
            <p:nvPr/>
          </p:nvSpPr>
          <p:spPr bwMode="auto">
            <a:xfrm>
              <a:off x="8507413" y="2659063"/>
              <a:ext cx="4286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t</a:t>
              </a:r>
              <a:endParaRPr lang="en-US" sz="120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55" name="Rectangle 75"/>
            <p:cNvSpPr>
              <a:spLocks noChangeArrowheads="1"/>
            </p:cNvSpPr>
            <p:nvPr/>
          </p:nvSpPr>
          <p:spPr bwMode="auto">
            <a:xfrm>
              <a:off x="8507413" y="1301750"/>
              <a:ext cx="42862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t</a:t>
              </a:r>
              <a:endParaRPr lang="en-US" sz="120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56" name="Rectangle 76"/>
            <p:cNvSpPr>
              <a:spLocks noChangeArrowheads="1"/>
            </p:cNvSpPr>
            <p:nvPr/>
          </p:nvSpPr>
          <p:spPr bwMode="auto">
            <a:xfrm>
              <a:off x="8507413" y="4262438"/>
              <a:ext cx="42862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t</a:t>
              </a:r>
              <a:endParaRPr lang="en-US" sz="120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57" name="Rectangle 77"/>
            <p:cNvSpPr>
              <a:spLocks noChangeArrowheads="1"/>
            </p:cNvSpPr>
            <p:nvPr/>
          </p:nvSpPr>
          <p:spPr bwMode="auto">
            <a:xfrm>
              <a:off x="8507413" y="5635625"/>
              <a:ext cx="42862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i="1">
                  <a:solidFill>
                    <a:srgbClr val="000000"/>
                  </a:solidFill>
                  <a:cs typeface="+mn-cs"/>
                </a:rPr>
                <a:t>t</a:t>
              </a:r>
              <a:endParaRPr lang="en-US" sz="120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199758" name="Rectangle 78"/>
            <p:cNvSpPr>
              <a:spLocks noChangeArrowheads="1"/>
            </p:cNvSpPr>
            <p:nvPr/>
          </p:nvSpPr>
          <p:spPr bwMode="auto">
            <a:xfrm>
              <a:off x="4291013" y="2316163"/>
              <a:ext cx="444500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000">
                  <a:solidFill>
                    <a:srgbClr val="000000"/>
                  </a:solidFill>
                  <a:cs typeface="+mn-cs"/>
                </a:rPr>
                <a:t>Ohmic</a:t>
              </a:r>
            </a:p>
            <a:p>
              <a:pPr>
                <a:lnSpc>
                  <a:spcPct val="85000"/>
                </a:lnSpc>
              </a:pPr>
              <a:r>
                <a:rPr lang="en-US" sz="1000">
                  <a:solidFill>
                    <a:srgbClr val="000000"/>
                  </a:solidFill>
                  <a:cs typeface="+mn-cs"/>
                </a:rPr>
                <a:t>potential</a:t>
              </a:r>
            </a:p>
          </p:txBody>
        </p:sp>
        <p:sp>
          <p:nvSpPr>
            <p:cNvPr id="199760" name="Rectangle 80"/>
            <p:cNvSpPr>
              <a:spLocks noChangeArrowheads="1"/>
            </p:cNvSpPr>
            <p:nvPr/>
          </p:nvSpPr>
          <p:spPr bwMode="auto">
            <a:xfrm>
              <a:off x="6311900" y="5834063"/>
              <a:ext cx="177800" cy="18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cs typeface="+mn-cs"/>
                </a:rPr>
                <a:t>(b)</a:t>
              </a:r>
            </a:p>
          </p:txBody>
        </p:sp>
        <p:sp>
          <p:nvSpPr>
            <p:cNvPr id="199761" name="Rectangle 81"/>
            <p:cNvSpPr>
              <a:spLocks noChangeArrowheads="1"/>
            </p:cNvSpPr>
            <p:nvPr/>
          </p:nvSpPr>
          <p:spPr bwMode="auto">
            <a:xfrm>
              <a:off x="5008563" y="2363788"/>
              <a:ext cx="614362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1000">
                  <a:solidFill>
                    <a:srgbClr val="000000"/>
                  </a:solidFill>
                  <a:cs typeface="+mn-cs"/>
                </a:rPr>
                <a:t>Polarization</a:t>
              </a:r>
            </a:p>
            <a:p>
              <a:pPr>
                <a:lnSpc>
                  <a:spcPct val="85000"/>
                </a:lnSpc>
              </a:pPr>
              <a:r>
                <a:rPr lang="en-US" sz="1000">
                  <a:solidFill>
                    <a:srgbClr val="000000"/>
                  </a:solidFill>
                  <a:cs typeface="+mn-cs"/>
                </a:rPr>
                <a:t>potential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51520" y="2174012"/>
            <a:ext cx="3816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a typeface="MS Mincho" pitchFamily="49" charset="-128"/>
              </a:rPr>
              <a:t>Figure 5.23 Current and voltage waveforms seen with electrodes used for electric stimulation</a:t>
            </a:r>
            <a:r>
              <a:rPr lang="en-US" dirty="0">
                <a:ea typeface="MS Mincho" pitchFamily="49" charset="-128"/>
              </a:rPr>
              <a:t> (a) Constant-current stimulation. (b) Constant-voltage stimulation.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2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600" dirty="0" err="1" smtClean="0"/>
              <a:t>Ele</a:t>
            </a:r>
            <a:r>
              <a:rPr lang="tr-TR" sz="3600" dirty="0" smtClean="0"/>
              <a:t>k</a:t>
            </a:r>
            <a:r>
              <a:rPr lang="en-US" sz="3600" dirty="0" err="1" smtClean="0"/>
              <a:t>tro</a:t>
            </a:r>
            <a:r>
              <a:rPr lang="tr-TR" sz="3600" dirty="0" smtClean="0"/>
              <a:t>t</a:t>
            </a:r>
            <a:r>
              <a:rPr lang="en-US" sz="3600" dirty="0" smtClean="0"/>
              <a:t>-</a:t>
            </a:r>
            <a:r>
              <a:rPr lang="en-US" sz="3600" dirty="0" err="1" smtClean="0"/>
              <a:t>ele</a:t>
            </a:r>
            <a:r>
              <a:rPr lang="tr-TR" sz="3600" dirty="0" smtClean="0"/>
              <a:t>k</a:t>
            </a:r>
            <a:r>
              <a:rPr lang="en-US" sz="3600" dirty="0" err="1" smtClean="0"/>
              <a:t>trol</a:t>
            </a:r>
            <a:r>
              <a:rPr lang="tr-TR" sz="3600" dirty="0" smtClean="0"/>
              <a:t>i</a:t>
            </a:r>
            <a:r>
              <a:rPr lang="en-US" sz="3600" dirty="0" smtClean="0"/>
              <a:t>t</a:t>
            </a:r>
            <a:r>
              <a:rPr lang="tr-TR" sz="3600" dirty="0" smtClean="0"/>
              <a:t> arayüzü</a:t>
            </a:r>
            <a:endParaRPr lang="en-US" sz="3600" dirty="0"/>
          </a:p>
        </p:txBody>
      </p:sp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172200" y="3657600"/>
          <a:ext cx="2330450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4" name="Equation" r:id="rId5" imgW="1002960" imgH="457200" progId="Equation.3">
                  <p:embed/>
                </p:oleObj>
              </mc:Choice>
              <mc:Fallback>
                <p:oleObj name="Equation" r:id="rId5" imgW="10029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657600"/>
                        <a:ext cx="2330450" cy="1062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 descr="Fig5-1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5194300" cy="463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169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23219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Yaygın kullanılan elemanların yarım-hücre gerilimleri</a:t>
            </a:r>
            <a:endParaRPr lang="en-US" sz="3600" dirty="0"/>
          </a:p>
        </p:txBody>
      </p:sp>
      <p:pic>
        <p:nvPicPr>
          <p:cNvPr id="10244" name="Picture 4" descr="C:\My Documents\Courses\EE 470\electrodes\carr6t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3"/>
          <a:stretch>
            <a:fillRect/>
          </a:stretch>
        </p:blipFill>
        <p:spPr bwMode="auto">
          <a:xfrm>
            <a:off x="914400" y="1704975"/>
            <a:ext cx="7620000" cy="490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411287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595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BA84-9E01-4959-8293-0B014F3052F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 gümüş-gümüş klorür elektrotunun kesiti</a:t>
            </a:r>
            <a:endParaRPr lang="en-US" dirty="0"/>
          </a:p>
        </p:txBody>
      </p:sp>
      <p:pic>
        <p:nvPicPr>
          <p:cNvPr id="5" name="Picture 4" descr="Fig5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057400"/>
            <a:ext cx="6732588" cy="418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8313" y="19050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657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BA84-9E01-4959-8293-0B014F3052F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Sinterlenmiş Ag/AgCl elektrot</a:t>
            </a:r>
            <a:endParaRPr lang="en-US" dirty="0"/>
          </a:p>
        </p:txBody>
      </p:sp>
      <p:pic>
        <p:nvPicPr>
          <p:cNvPr id="3" name="Picture 4" descr="Fig5-3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828800"/>
            <a:ext cx="4470400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51656" y="16002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273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34536" y="161319"/>
            <a:ext cx="7772400" cy="1143000"/>
          </a:xfrm>
        </p:spPr>
        <p:txBody>
          <a:bodyPr/>
          <a:lstStyle/>
          <a:p>
            <a:r>
              <a:rPr lang="en-US" sz="3600" dirty="0" err="1" smtClean="0"/>
              <a:t>Polariza</a:t>
            </a:r>
            <a:r>
              <a:rPr lang="tr-TR" sz="3600" dirty="0" smtClean="0"/>
              <a:t>syon</a:t>
            </a:r>
            <a:endParaRPr lang="en-US" sz="36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/>
              <a:t>Overpotential</a:t>
            </a:r>
            <a:r>
              <a:rPr lang="en-US" dirty="0"/>
              <a:t> = observed half-cell potential – equilibrium zero current half-cell potential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dirty="0" err="1"/>
              <a:t>V</a:t>
            </a:r>
            <a:r>
              <a:rPr lang="en-US" baseline="-25000" dirty="0" err="1"/>
              <a:t>p</a:t>
            </a:r>
            <a:r>
              <a:rPr lang="en-US" dirty="0"/>
              <a:t> =</a:t>
            </a:r>
            <a:r>
              <a:rPr lang="en-US" baseline="-25000" dirty="0"/>
              <a:t> </a:t>
            </a:r>
            <a:r>
              <a:rPr lang="en-US" dirty="0" err="1"/>
              <a:t>V</a:t>
            </a:r>
            <a:r>
              <a:rPr lang="en-US" baseline="-25000" dirty="0" err="1"/>
              <a:t>r</a:t>
            </a:r>
            <a:r>
              <a:rPr lang="en-US" dirty="0"/>
              <a:t> + </a:t>
            </a:r>
            <a:r>
              <a:rPr lang="en-US" dirty="0" err="1"/>
              <a:t>V</a:t>
            </a:r>
            <a:r>
              <a:rPr lang="en-US" baseline="-25000" dirty="0" err="1"/>
              <a:t>c</a:t>
            </a:r>
            <a:r>
              <a:rPr lang="en-US" dirty="0"/>
              <a:t> + </a:t>
            </a:r>
            <a:r>
              <a:rPr lang="en-US" dirty="0" err="1"/>
              <a:t>V</a:t>
            </a:r>
            <a:r>
              <a:rPr lang="en-US" baseline="-25000" dirty="0" err="1"/>
              <a:t>a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V</a:t>
            </a:r>
            <a:r>
              <a:rPr lang="tr-TR" baseline="-25000" dirty="0" smtClean="0"/>
              <a:t>p</a:t>
            </a:r>
            <a:r>
              <a:rPr lang="en-US" dirty="0" smtClean="0"/>
              <a:t> </a:t>
            </a:r>
            <a:r>
              <a:rPr lang="en-US" dirty="0"/>
              <a:t>= total </a:t>
            </a:r>
            <a:r>
              <a:rPr lang="en-US" dirty="0" err="1"/>
              <a:t>overpotential</a:t>
            </a:r>
            <a:r>
              <a:rPr lang="en-US" dirty="0"/>
              <a:t> or polarization potential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V</a:t>
            </a:r>
            <a:r>
              <a:rPr lang="en-US" baseline="-25000" dirty="0" err="1"/>
              <a:t>r</a:t>
            </a:r>
            <a:r>
              <a:rPr lang="en-US" dirty="0"/>
              <a:t> = </a:t>
            </a:r>
            <a:r>
              <a:rPr lang="en-US" dirty="0" err="1"/>
              <a:t>ohmic</a:t>
            </a:r>
            <a:r>
              <a:rPr lang="en-US" dirty="0"/>
              <a:t> </a:t>
            </a:r>
            <a:r>
              <a:rPr lang="en-US" dirty="0" err="1"/>
              <a:t>overpotential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V</a:t>
            </a:r>
            <a:r>
              <a:rPr lang="en-US" baseline="-25000" dirty="0" err="1"/>
              <a:t>c</a:t>
            </a:r>
            <a:r>
              <a:rPr lang="en-US" dirty="0"/>
              <a:t> = concentration </a:t>
            </a:r>
            <a:r>
              <a:rPr lang="en-US" dirty="0" err="1"/>
              <a:t>overpotential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V</a:t>
            </a:r>
            <a:r>
              <a:rPr lang="en-US" baseline="-25000" dirty="0" err="1"/>
              <a:t>a</a:t>
            </a:r>
            <a:r>
              <a:rPr lang="en-US" dirty="0"/>
              <a:t> = activation </a:t>
            </a:r>
            <a:r>
              <a:rPr lang="en-US" dirty="0" err="1"/>
              <a:t>overpotential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9879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10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077200" cy="990600"/>
          </a:xfrm>
        </p:spPr>
        <p:txBody>
          <a:bodyPr>
            <a:normAutofit fontScale="90000"/>
          </a:bodyPr>
          <a:lstStyle/>
          <a:p>
            <a:r>
              <a:rPr lang="en-US" sz="3600" dirty="0" err="1" smtClean="0"/>
              <a:t>Polariz</a:t>
            </a:r>
            <a:r>
              <a:rPr lang="tr-TR" sz="3600" dirty="0" smtClean="0"/>
              <a:t>e olan ve olmayan elektrotlar</a:t>
            </a:r>
            <a:endParaRPr lang="en-US" sz="3600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562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/>
              <a:t>Perfectly polarizable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No actual charge crosses electrode-electrolyte interface when current is applied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The current is the displacement current as in a capacitor</a:t>
            </a:r>
          </a:p>
          <a:p>
            <a:pPr>
              <a:lnSpc>
                <a:spcPct val="90000"/>
              </a:lnSpc>
            </a:pPr>
            <a:r>
              <a:rPr lang="en-US" sz="2800"/>
              <a:t>Perfectly nonpolarizable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Current passes through electrode-electrolyte interface freely without requiring additional energy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No overpotentials</a:t>
            </a:r>
          </a:p>
          <a:p>
            <a:pPr>
              <a:lnSpc>
                <a:spcPct val="90000"/>
              </a:lnSpc>
            </a:pPr>
            <a:r>
              <a:rPr lang="en-US" sz="2800"/>
              <a:t>Neither is practically possible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Electrodes made up noble metals such as platinum behave closest to perfectly polarizable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 silver-silver chloride electrodes behaves closest to perfectly nonpolarizable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DB6F-78B9-4260-8034-AC556B9C249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91440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566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utoUpdateAnimBg="0"/>
      <p:bldP spid="12295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_2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Template_2</Template>
  <TotalTime>1532</TotalTime>
  <Words>1427</Words>
  <Application>Microsoft Office PowerPoint</Application>
  <PresentationFormat>Ekran Gösterisi (4:3)</PresentationFormat>
  <Paragraphs>422</Paragraphs>
  <Slides>33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5" baseType="lpstr">
      <vt:lpstr>Template_2</vt:lpstr>
      <vt:lpstr>Equation</vt:lpstr>
      <vt:lpstr>Biyopotansiyel Elektrotlar</vt:lpstr>
      <vt:lpstr>Yarım-hücre gerilimi</vt:lpstr>
      <vt:lpstr>Ortak bir elektrolitik çözeltideki farklı iki metal</vt:lpstr>
      <vt:lpstr>Elektrot-elektrolit arayüzü</vt:lpstr>
      <vt:lpstr>Yaygın kullanılan elemanların yarım-hücre gerilimleri</vt:lpstr>
      <vt:lpstr>Bir gümüş-gümüş klorür elektrotunun kesiti</vt:lpstr>
      <vt:lpstr>Sinterlenmiş Ag/AgCl elektrot</vt:lpstr>
      <vt:lpstr>Polarizasyon</vt:lpstr>
      <vt:lpstr>Polarize olan ve olmayan elektrotlar</vt:lpstr>
      <vt:lpstr>Gümüş-gümüş klorür elektrotların davranışı</vt:lpstr>
      <vt:lpstr>Elektrolitle temas halindeki bir biyopotensiyel elektrotun eşdeğer devresi</vt:lpstr>
      <vt:lpstr>Elektrot-deri arayüzü ve hareket hataları</vt:lpstr>
      <vt:lpstr>Deri arayüzlü bir model</vt:lpstr>
      <vt:lpstr>Ag/AgCl elektrotların empedansının frekansla değişimi</vt:lpstr>
      <vt:lpstr>Elektrot empedansının frekansla değişiminin deneysel sonucu </vt:lpstr>
      <vt:lpstr>Biyopotensiyel kaydı için deri üzerine yerleştirilen iki biyopotansiyel elektrot</vt:lpstr>
      <vt:lpstr>Bir biyomedikal kayıtın devre modeli</vt:lpstr>
      <vt:lpstr>Elektrot tipleri</vt:lpstr>
      <vt:lpstr>Biyopotansiyel vücut yüzeyi elektrotları</vt:lpstr>
      <vt:lpstr>Metalik emme elektrot</vt:lpstr>
      <vt:lpstr>Yüzer (gömme – sütun) elektrot</vt:lpstr>
      <vt:lpstr>Esnek yüzey elektrotları</vt:lpstr>
      <vt:lpstr>Figure 5.13  Needle and wire electrodes for percutaneous measurement of biopotentials (a) Insulated needle electrode. (b) Coaxial needle electrode. (c) Bipolar coaxial electrode. (d) Fine-wire electrode connected to hypodermic needle, before being inserted. (e) Cross-sectional view of skin and muscle, showing coiled fine-wire electrode in place. </vt:lpstr>
      <vt:lpstr>FECG Electrodes</vt:lpstr>
      <vt:lpstr>Implantable Electrodes</vt:lpstr>
      <vt:lpstr>Microarray electordes</vt:lpstr>
      <vt:lpstr>Metal Microelectrodes</vt:lpstr>
      <vt:lpstr>Microelectrodes</vt:lpstr>
      <vt:lpstr>Glass Micropipet Electrodes</vt:lpstr>
      <vt:lpstr>Yarı-iletken Mikro-elektrodes</vt:lpstr>
      <vt:lpstr>Eşdeğer devre</vt:lpstr>
      <vt:lpstr>Eşdeğer devre</vt:lpstr>
      <vt:lpstr>Gerilim ve Akım Uyarıları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Mühendislik Eğitiminde Tasarımın Önemi</dc:title>
  <dc:creator>Bahattin</dc:creator>
  <cp:lastModifiedBy>kadir</cp:lastModifiedBy>
  <cp:revision>77</cp:revision>
  <dcterms:created xsi:type="dcterms:W3CDTF">2013-01-02T13:34:36Z</dcterms:created>
  <dcterms:modified xsi:type="dcterms:W3CDTF">2013-11-20T15:55:16Z</dcterms:modified>
</cp:coreProperties>
</file>