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99"/>
  </p:notesMasterIdLst>
  <p:sldIdLst>
    <p:sldId id="258" r:id="rId2"/>
    <p:sldId id="722" r:id="rId3"/>
    <p:sldId id="718" r:id="rId4"/>
    <p:sldId id="719" r:id="rId5"/>
    <p:sldId id="725" r:id="rId6"/>
    <p:sldId id="720" r:id="rId7"/>
    <p:sldId id="721" r:id="rId8"/>
    <p:sldId id="833" r:id="rId9"/>
    <p:sldId id="724" r:id="rId10"/>
    <p:sldId id="639" r:id="rId11"/>
    <p:sldId id="804" r:id="rId12"/>
    <p:sldId id="801" r:id="rId13"/>
    <p:sldId id="837" r:id="rId14"/>
    <p:sldId id="905" r:id="rId15"/>
    <p:sldId id="838" r:id="rId16"/>
    <p:sldId id="800" r:id="rId17"/>
    <p:sldId id="678" r:id="rId18"/>
    <p:sldId id="677" r:id="rId19"/>
    <p:sldId id="805" r:id="rId20"/>
    <p:sldId id="806" r:id="rId21"/>
    <p:sldId id="807" r:id="rId22"/>
    <p:sldId id="902" r:id="rId23"/>
    <p:sldId id="813" r:id="rId24"/>
    <p:sldId id="713" r:id="rId25"/>
    <p:sldId id="815" r:id="rId26"/>
    <p:sldId id="816" r:id="rId27"/>
    <p:sldId id="818" r:id="rId28"/>
    <p:sldId id="685" r:id="rId29"/>
    <p:sldId id="906" r:id="rId30"/>
    <p:sldId id="808" r:id="rId31"/>
    <p:sldId id="809" r:id="rId32"/>
    <p:sldId id="810" r:id="rId33"/>
    <p:sldId id="812" r:id="rId34"/>
    <p:sldId id="811" r:id="rId35"/>
    <p:sldId id="832" r:id="rId36"/>
    <p:sldId id="741" r:id="rId37"/>
    <p:sldId id="839" r:id="rId38"/>
    <p:sldId id="682" r:id="rId39"/>
    <p:sldId id="683" r:id="rId40"/>
    <p:sldId id="891" r:id="rId41"/>
    <p:sldId id="690" r:id="rId42"/>
    <p:sldId id="893" r:id="rId43"/>
    <p:sldId id="684" r:id="rId44"/>
    <p:sldId id="848" r:id="rId45"/>
    <p:sldId id="903" r:id="rId46"/>
    <p:sldId id="849" r:id="rId47"/>
    <p:sldId id="726" r:id="rId48"/>
    <p:sldId id="850" r:id="rId49"/>
    <p:sldId id="851" r:id="rId50"/>
    <p:sldId id="857" r:id="rId51"/>
    <p:sldId id="852" r:id="rId52"/>
    <p:sldId id="887" r:id="rId53"/>
    <p:sldId id="853" r:id="rId54"/>
    <p:sldId id="854" r:id="rId55"/>
    <p:sldId id="855" r:id="rId56"/>
    <p:sldId id="858" r:id="rId57"/>
    <p:sldId id="859" r:id="rId58"/>
    <p:sldId id="860" r:id="rId59"/>
    <p:sldId id="861" r:id="rId60"/>
    <p:sldId id="862" r:id="rId61"/>
    <p:sldId id="888" r:id="rId62"/>
    <p:sldId id="863" r:id="rId63"/>
    <p:sldId id="864" r:id="rId64"/>
    <p:sldId id="865" r:id="rId65"/>
    <p:sldId id="866" r:id="rId66"/>
    <p:sldId id="867" r:id="rId67"/>
    <p:sldId id="868" r:id="rId68"/>
    <p:sldId id="717" r:id="rId69"/>
    <p:sldId id="870" r:id="rId70"/>
    <p:sldId id="871" r:id="rId71"/>
    <p:sldId id="872" r:id="rId72"/>
    <p:sldId id="873" r:id="rId73"/>
    <p:sldId id="874" r:id="rId74"/>
    <p:sldId id="875" r:id="rId75"/>
    <p:sldId id="876" r:id="rId76"/>
    <p:sldId id="877" r:id="rId77"/>
    <p:sldId id="878" r:id="rId78"/>
    <p:sldId id="879" r:id="rId79"/>
    <p:sldId id="880" r:id="rId80"/>
    <p:sldId id="881" r:id="rId81"/>
    <p:sldId id="882" r:id="rId82"/>
    <p:sldId id="883" r:id="rId83"/>
    <p:sldId id="884" r:id="rId84"/>
    <p:sldId id="885" r:id="rId85"/>
    <p:sldId id="886" r:id="rId86"/>
    <p:sldId id="894" r:id="rId87"/>
    <p:sldId id="896" r:id="rId88"/>
    <p:sldId id="897" r:id="rId89"/>
    <p:sldId id="898" r:id="rId90"/>
    <p:sldId id="899" r:id="rId91"/>
    <p:sldId id="900" r:id="rId92"/>
    <p:sldId id="904" r:id="rId93"/>
    <p:sldId id="901" r:id="rId94"/>
    <p:sldId id="693" r:id="rId95"/>
    <p:sldId id="723" r:id="rId96"/>
    <p:sldId id="699" r:id="rId97"/>
    <p:sldId id="705" r:id="rId9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91" autoAdjust="0"/>
    <p:restoredTop sz="94660"/>
  </p:normalViewPr>
  <p:slideViewPr>
    <p:cSldViewPr>
      <p:cViewPr>
        <p:scale>
          <a:sx n="80" d="100"/>
          <a:sy n="80" d="100"/>
        </p:scale>
        <p:origin x="-1554" y="-48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614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335679-ED02-4DC8-80FF-212954B31DE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tr-TR"/>
        </a:p>
      </dgm:t>
    </dgm:pt>
    <dgm:pt modelId="{7EB8567D-A0CE-47C9-9364-5D73F9B4E9F0}">
      <dgm:prSet phldrT="[Metin]"/>
      <dgm:spPr/>
      <dgm:t>
        <a:bodyPr/>
        <a:lstStyle/>
        <a:p>
          <a:r>
            <a:rPr lang="tr-TR" dirty="0" smtClean="0"/>
            <a:t>Mühendislik Tasarımı</a:t>
          </a:r>
          <a:endParaRPr lang="tr-TR" dirty="0"/>
        </a:p>
      </dgm:t>
    </dgm:pt>
    <dgm:pt modelId="{96F4D37B-6577-4EDD-85B2-58BE463D38B8}" type="parTrans" cxnId="{FEF8D038-7EB6-4119-A6FD-0FC3689901FC}">
      <dgm:prSet/>
      <dgm:spPr/>
      <dgm:t>
        <a:bodyPr/>
        <a:lstStyle/>
        <a:p>
          <a:endParaRPr lang="tr-TR"/>
        </a:p>
      </dgm:t>
    </dgm:pt>
    <dgm:pt modelId="{7C9FA974-2BE9-49E7-9377-8610279B06E3}" type="sibTrans" cxnId="{FEF8D038-7EB6-4119-A6FD-0FC3689901FC}">
      <dgm:prSet/>
      <dgm:spPr/>
      <dgm:t>
        <a:bodyPr/>
        <a:lstStyle/>
        <a:p>
          <a:endParaRPr lang="tr-TR"/>
        </a:p>
      </dgm:t>
    </dgm:pt>
    <dgm:pt modelId="{62F059A4-78BC-4ECA-92D9-F0BBAF235B9F}">
      <dgm:prSet phldrT="[Metin]"/>
      <dgm:spPr/>
      <dgm:t>
        <a:bodyPr/>
        <a:lstStyle/>
        <a:p>
          <a:r>
            <a:rPr lang="tr-TR" dirty="0" smtClean="0"/>
            <a:t>Tahayyül</a:t>
          </a:r>
          <a:endParaRPr lang="tr-TR" dirty="0"/>
        </a:p>
      </dgm:t>
    </dgm:pt>
    <dgm:pt modelId="{A9BB2340-82BF-4C9C-AEB3-9B84743AADDA}" type="parTrans" cxnId="{8A8089D2-05FD-4B5A-92FB-37EDCDCF240C}">
      <dgm:prSet/>
      <dgm:spPr/>
      <dgm:t>
        <a:bodyPr/>
        <a:lstStyle/>
        <a:p>
          <a:endParaRPr lang="tr-TR"/>
        </a:p>
      </dgm:t>
    </dgm:pt>
    <dgm:pt modelId="{51DF3017-C381-4461-BC7D-538F74651A7C}" type="sibTrans" cxnId="{8A8089D2-05FD-4B5A-92FB-37EDCDCF240C}">
      <dgm:prSet/>
      <dgm:spPr/>
      <dgm:t>
        <a:bodyPr/>
        <a:lstStyle/>
        <a:p>
          <a:endParaRPr lang="tr-TR"/>
        </a:p>
      </dgm:t>
    </dgm:pt>
    <dgm:pt modelId="{FD17DEDD-33DB-45E9-833F-DFC433D68404}">
      <dgm:prSet phldrT="[Metin]"/>
      <dgm:spPr/>
      <dgm:t>
        <a:bodyPr/>
        <a:lstStyle/>
        <a:p>
          <a:r>
            <a:rPr lang="tr-TR" dirty="0" smtClean="0"/>
            <a:t>Teslim</a:t>
          </a:r>
          <a:endParaRPr lang="tr-TR" dirty="0"/>
        </a:p>
      </dgm:t>
    </dgm:pt>
    <dgm:pt modelId="{67354D63-18FF-42A3-8E07-63E393C65CCA}" type="parTrans" cxnId="{48EF3B8C-C6F1-462F-B4CF-2901F1079F14}">
      <dgm:prSet/>
      <dgm:spPr/>
      <dgm:t>
        <a:bodyPr/>
        <a:lstStyle/>
        <a:p>
          <a:endParaRPr lang="tr-TR"/>
        </a:p>
      </dgm:t>
    </dgm:pt>
    <dgm:pt modelId="{4963B955-E539-4A55-BCC2-A02724CEBBFC}" type="sibTrans" cxnId="{48EF3B8C-C6F1-462F-B4CF-2901F1079F14}">
      <dgm:prSet/>
      <dgm:spPr/>
      <dgm:t>
        <a:bodyPr/>
        <a:lstStyle/>
        <a:p>
          <a:endParaRPr lang="tr-TR"/>
        </a:p>
      </dgm:t>
    </dgm:pt>
    <dgm:pt modelId="{7C300368-5977-4CBC-871D-80CCFB7BAC33}">
      <dgm:prSet phldrT="[Metin]"/>
      <dgm:spPr/>
      <dgm:t>
        <a:bodyPr/>
        <a:lstStyle/>
        <a:p>
          <a:r>
            <a:rPr lang="tr-TR" dirty="0" smtClean="0"/>
            <a:t>Tenkit</a:t>
          </a:r>
          <a:endParaRPr lang="tr-TR" dirty="0"/>
        </a:p>
      </dgm:t>
    </dgm:pt>
    <dgm:pt modelId="{792A6AC3-D36F-4E24-B438-E0C0380B519F}" type="parTrans" cxnId="{B0F7D2B9-5DB9-4ACE-97D3-27B303729767}">
      <dgm:prSet/>
      <dgm:spPr/>
      <dgm:t>
        <a:bodyPr/>
        <a:lstStyle/>
        <a:p>
          <a:endParaRPr lang="tr-TR"/>
        </a:p>
      </dgm:t>
    </dgm:pt>
    <dgm:pt modelId="{3580E6E8-AD7B-44D6-96D4-DD32551404FB}" type="sibTrans" cxnId="{B0F7D2B9-5DB9-4ACE-97D3-27B303729767}">
      <dgm:prSet/>
      <dgm:spPr/>
      <dgm:t>
        <a:bodyPr/>
        <a:lstStyle/>
        <a:p>
          <a:endParaRPr lang="tr-TR"/>
        </a:p>
      </dgm:t>
    </dgm:pt>
    <dgm:pt modelId="{13CD5CC2-866B-4A76-B81D-49A1997B1591}">
      <dgm:prSet phldrT="[Metin]"/>
      <dgm:spPr/>
      <dgm:t>
        <a:bodyPr/>
        <a:lstStyle/>
        <a:p>
          <a:r>
            <a:rPr lang="tr-TR" dirty="0" smtClean="0"/>
            <a:t>Tahakkuk</a:t>
          </a:r>
          <a:endParaRPr lang="tr-TR" dirty="0"/>
        </a:p>
      </dgm:t>
    </dgm:pt>
    <dgm:pt modelId="{9DAAFFEA-32FA-40EC-9007-F2CE98DFD02A}" type="parTrans" cxnId="{42D27AB4-364D-4C9F-B1D8-B4C40A398571}">
      <dgm:prSet/>
      <dgm:spPr/>
      <dgm:t>
        <a:bodyPr/>
        <a:lstStyle/>
        <a:p>
          <a:endParaRPr lang="tr-TR"/>
        </a:p>
      </dgm:t>
    </dgm:pt>
    <dgm:pt modelId="{83D3E723-9FD3-40AB-BF86-6CF965A4DF30}" type="sibTrans" cxnId="{42D27AB4-364D-4C9F-B1D8-B4C40A398571}">
      <dgm:prSet/>
      <dgm:spPr/>
      <dgm:t>
        <a:bodyPr/>
        <a:lstStyle/>
        <a:p>
          <a:endParaRPr lang="tr-TR"/>
        </a:p>
      </dgm:t>
    </dgm:pt>
    <dgm:pt modelId="{B6336B0A-731F-4480-8CB8-ABB17EA215E9}">
      <dgm:prSet phldrT="[Metin]"/>
      <dgm:spPr/>
      <dgm:t>
        <a:bodyPr/>
        <a:lstStyle/>
        <a:p>
          <a:r>
            <a:rPr lang="tr-TR" dirty="0" smtClean="0"/>
            <a:t>Tefekkür</a:t>
          </a:r>
          <a:endParaRPr lang="tr-TR" dirty="0"/>
        </a:p>
      </dgm:t>
    </dgm:pt>
    <dgm:pt modelId="{6C8C5DC9-D575-40AD-8211-1D00DD047058}" type="parTrans" cxnId="{A8A82B81-06E3-490C-B2CB-C530195AA00B}">
      <dgm:prSet/>
      <dgm:spPr/>
      <dgm:t>
        <a:bodyPr/>
        <a:lstStyle/>
        <a:p>
          <a:endParaRPr lang="tr-TR"/>
        </a:p>
      </dgm:t>
    </dgm:pt>
    <dgm:pt modelId="{4070FC0B-ABB3-40B7-8DFA-F95FB1AD656D}" type="sibTrans" cxnId="{A8A82B81-06E3-490C-B2CB-C530195AA00B}">
      <dgm:prSet/>
      <dgm:spPr/>
      <dgm:t>
        <a:bodyPr/>
        <a:lstStyle/>
        <a:p>
          <a:endParaRPr lang="tr-TR"/>
        </a:p>
      </dgm:t>
    </dgm:pt>
    <dgm:pt modelId="{160D2F42-6837-4D90-81EB-6F18CFCBA92C}" type="pres">
      <dgm:prSet presAssocID="{E5335679-ED02-4DC8-80FF-212954B31DE4}" presName="Name0" presStyleCnt="0">
        <dgm:presLayoutVars>
          <dgm:chMax val="1"/>
          <dgm:dir/>
          <dgm:animLvl val="ctr"/>
          <dgm:resizeHandles val="exact"/>
        </dgm:presLayoutVars>
      </dgm:prSet>
      <dgm:spPr/>
      <dgm:t>
        <a:bodyPr/>
        <a:lstStyle/>
        <a:p>
          <a:endParaRPr lang="tr-TR"/>
        </a:p>
      </dgm:t>
    </dgm:pt>
    <dgm:pt modelId="{76A29FBE-13F7-432C-933D-703A28DAD2AB}" type="pres">
      <dgm:prSet presAssocID="{7EB8567D-A0CE-47C9-9364-5D73F9B4E9F0}" presName="centerShape" presStyleLbl="node0" presStyleIdx="0" presStyleCnt="1"/>
      <dgm:spPr/>
      <dgm:t>
        <a:bodyPr/>
        <a:lstStyle/>
        <a:p>
          <a:endParaRPr lang="tr-TR"/>
        </a:p>
      </dgm:t>
    </dgm:pt>
    <dgm:pt modelId="{C0A95721-6E16-414D-BA03-30CC5253912A}" type="pres">
      <dgm:prSet presAssocID="{62F059A4-78BC-4ECA-92D9-F0BBAF235B9F}" presName="node" presStyleLbl="node1" presStyleIdx="0" presStyleCnt="5">
        <dgm:presLayoutVars>
          <dgm:bulletEnabled val="1"/>
        </dgm:presLayoutVars>
      </dgm:prSet>
      <dgm:spPr/>
      <dgm:t>
        <a:bodyPr/>
        <a:lstStyle/>
        <a:p>
          <a:endParaRPr lang="tr-TR"/>
        </a:p>
      </dgm:t>
    </dgm:pt>
    <dgm:pt modelId="{F286A8CD-F820-40A4-9F38-D4A4FF66AA3F}" type="pres">
      <dgm:prSet presAssocID="{62F059A4-78BC-4ECA-92D9-F0BBAF235B9F}" presName="dummy" presStyleCnt="0"/>
      <dgm:spPr/>
      <dgm:t>
        <a:bodyPr/>
        <a:lstStyle/>
        <a:p>
          <a:endParaRPr lang="tr-TR"/>
        </a:p>
      </dgm:t>
    </dgm:pt>
    <dgm:pt modelId="{9C313457-DDDA-4C7A-8366-354B95076C9D}" type="pres">
      <dgm:prSet presAssocID="{51DF3017-C381-4461-BC7D-538F74651A7C}" presName="sibTrans" presStyleLbl="sibTrans2D1" presStyleIdx="0" presStyleCnt="5"/>
      <dgm:spPr/>
      <dgm:t>
        <a:bodyPr/>
        <a:lstStyle/>
        <a:p>
          <a:endParaRPr lang="tr-TR"/>
        </a:p>
      </dgm:t>
    </dgm:pt>
    <dgm:pt modelId="{80E46F1D-CE44-4922-AC84-CA48A65F0503}" type="pres">
      <dgm:prSet presAssocID="{FD17DEDD-33DB-45E9-833F-DFC433D68404}" presName="node" presStyleLbl="node1" presStyleIdx="1" presStyleCnt="5">
        <dgm:presLayoutVars>
          <dgm:bulletEnabled val="1"/>
        </dgm:presLayoutVars>
      </dgm:prSet>
      <dgm:spPr/>
      <dgm:t>
        <a:bodyPr/>
        <a:lstStyle/>
        <a:p>
          <a:endParaRPr lang="tr-TR"/>
        </a:p>
      </dgm:t>
    </dgm:pt>
    <dgm:pt modelId="{2F8EFC9A-3E06-472B-A569-D02A435147C4}" type="pres">
      <dgm:prSet presAssocID="{FD17DEDD-33DB-45E9-833F-DFC433D68404}" presName="dummy" presStyleCnt="0"/>
      <dgm:spPr/>
      <dgm:t>
        <a:bodyPr/>
        <a:lstStyle/>
        <a:p>
          <a:endParaRPr lang="tr-TR"/>
        </a:p>
      </dgm:t>
    </dgm:pt>
    <dgm:pt modelId="{34BCA385-4E12-4009-9D35-7DD1D0B6BB3D}" type="pres">
      <dgm:prSet presAssocID="{4963B955-E539-4A55-BCC2-A02724CEBBFC}" presName="sibTrans" presStyleLbl="sibTrans2D1" presStyleIdx="1" presStyleCnt="5"/>
      <dgm:spPr/>
      <dgm:t>
        <a:bodyPr/>
        <a:lstStyle/>
        <a:p>
          <a:endParaRPr lang="tr-TR"/>
        </a:p>
      </dgm:t>
    </dgm:pt>
    <dgm:pt modelId="{1AB3AEEA-601D-4A4C-BD64-E61ACBDB75D0}" type="pres">
      <dgm:prSet presAssocID="{7C300368-5977-4CBC-871D-80CCFB7BAC33}" presName="node" presStyleLbl="node1" presStyleIdx="2" presStyleCnt="5">
        <dgm:presLayoutVars>
          <dgm:bulletEnabled val="1"/>
        </dgm:presLayoutVars>
      </dgm:prSet>
      <dgm:spPr/>
      <dgm:t>
        <a:bodyPr/>
        <a:lstStyle/>
        <a:p>
          <a:endParaRPr lang="tr-TR"/>
        </a:p>
      </dgm:t>
    </dgm:pt>
    <dgm:pt modelId="{8D6C6A92-1E51-4641-8482-1BD28DE9BD29}" type="pres">
      <dgm:prSet presAssocID="{7C300368-5977-4CBC-871D-80CCFB7BAC33}" presName="dummy" presStyleCnt="0"/>
      <dgm:spPr/>
      <dgm:t>
        <a:bodyPr/>
        <a:lstStyle/>
        <a:p>
          <a:endParaRPr lang="tr-TR"/>
        </a:p>
      </dgm:t>
    </dgm:pt>
    <dgm:pt modelId="{426577C0-3629-4778-9941-08E00C93F316}" type="pres">
      <dgm:prSet presAssocID="{3580E6E8-AD7B-44D6-96D4-DD32551404FB}" presName="sibTrans" presStyleLbl="sibTrans2D1" presStyleIdx="2" presStyleCnt="5"/>
      <dgm:spPr/>
      <dgm:t>
        <a:bodyPr/>
        <a:lstStyle/>
        <a:p>
          <a:endParaRPr lang="tr-TR"/>
        </a:p>
      </dgm:t>
    </dgm:pt>
    <dgm:pt modelId="{2819CE06-829A-42A8-AFCF-CA12407219CE}" type="pres">
      <dgm:prSet presAssocID="{13CD5CC2-866B-4A76-B81D-49A1997B1591}" presName="node" presStyleLbl="node1" presStyleIdx="3" presStyleCnt="5">
        <dgm:presLayoutVars>
          <dgm:bulletEnabled val="1"/>
        </dgm:presLayoutVars>
      </dgm:prSet>
      <dgm:spPr/>
      <dgm:t>
        <a:bodyPr/>
        <a:lstStyle/>
        <a:p>
          <a:endParaRPr lang="tr-TR"/>
        </a:p>
      </dgm:t>
    </dgm:pt>
    <dgm:pt modelId="{29F7319F-FD70-417B-A5AA-BAD8EDE70CFA}" type="pres">
      <dgm:prSet presAssocID="{13CD5CC2-866B-4A76-B81D-49A1997B1591}" presName="dummy" presStyleCnt="0"/>
      <dgm:spPr/>
      <dgm:t>
        <a:bodyPr/>
        <a:lstStyle/>
        <a:p>
          <a:endParaRPr lang="tr-TR"/>
        </a:p>
      </dgm:t>
    </dgm:pt>
    <dgm:pt modelId="{3E1A1CAF-B493-44C2-A6C7-CB69D3C24FB0}" type="pres">
      <dgm:prSet presAssocID="{83D3E723-9FD3-40AB-BF86-6CF965A4DF30}" presName="sibTrans" presStyleLbl="sibTrans2D1" presStyleIdx="3" presStyleCnt="5"/>
      <dgm:spPr/>
      <dgm:t>
        <a:bodyPr/>
        <a:lstStyle/>
        <a:p>
          <a:endParaRPr lang="tr-TR"/>
        </a:p>
      </dgm:t>
    </dgm:pt>
    <dgm:pt modelId="{74E6AD86-054B-4D7A-B562-9F633EE5AB4D}" type="pres">
      <dgm:prSet presAssocID="{B6336B0A-731F-4480-8CB8-ABB17EA215E9}" presName="node" presStyleLbl="node1" presStyleIdx="4" presStyleCnt="5">
        <dgm:presLayoutVars>
          <dgm:bulletEnabled val="1"/>
        </dgm:presLayoutVars>
      </dgm:prSet>
      <dgm:spPr/>
      <dgm:t>
        <a:bodyPr/>
        <a:lstStyle/>
        <a:p>
          <a:endParaRPr lang="tr-TR"/>
        </a:p>
      </dgm:t>
    </dgm:pt>
    <dgm:pt modelId="{3EC3AE32-6D79-4074-AB2C-18984AFE4D07}" type="pres">
      <dgm:prSet presAssocID="{B6336B0A-731F-4480-8CB8-ABB17EA215E9}" presName="dummy" presStyleCnt="0"/>
      <dgm:spPr/>
      <dgm:t>
        <a:bodyPr/>
        <a:lstStyle/>
        <a:p>
          <a:endParaRPr lang="tr-TR"/>
        </a:p>
      </dgm:t>
    </dgm:pt>
    <dgm:pt modelId="{B602576D-7DCE-43DE-8B71-AE7614FFD110}" type="pres">
      <dgm:prSet presAssocID="{4070FC0B-ABB3-40B7-8DFA-F95FB1AD656D}" presName="sibTrans" presStyleLbl="sibTrans2D1" presStyleIdx="4" presStyleCnt="5"/>
      <dgm:spPr/>
      <dgm:t>
        <a:bodyPr/>
        <a:lstStyle/>
        <a:p>
          <a:endParaRPr lang="tr-TR"/>
        </a:p>
      </dgm:t>
    </dgm:pt>
  </dgm:ptLst>
  <dgm:cxnLst>
    <dgm:cxn modelId="{FEF8D038-7EB6-4119-A6FD-0FC3689901FC}" srcId="{E5335679-ED02-4DC8-80FF-212954B31DE4}" destId="{7EB8567D-A0CE-47C9-9364-5D73F9B4E9F0}" srcOrd="0" destOrd="0" parTransId="{96F4D37B-6577-4EDD-85B2-58BE463D38B8}" sibTransId="{7C9FA974-2BE9-49E7-9377-8610279B06E3}"/>
    <dgm:cxn modelId="{A8A82B81-06E3-490C-B2CB-C530195AA00B}" srcId="{7EB8567D-A0CE-47C9-9364-5D73F9B4E9F0}" destId="{B6336B0A-731F-4480-8CB8-ABB17EA215E9}" srcOrd="4" destOrd="0" parTransId="{6C8C5DC9-D575-40AD-8211-1D00DD047058}" sibTransId="{4070FC0B-ABB3-40B7-8DFA-F95FB1AD656D}"/>
    <dgm:cxn modelId="{0DA43756-D74E-4199-A81B-389797CFA1E2}" type="presOf" srcId="{13CD5CC2-866B-4A76-B81D-49A1997B1591}" destId="{2819CE06-829A-42A8-AFCF-CA12407219CE}" srcOrd="0" destOrd="0" presId="urn:microsoft.com/office/officeart/2005/8/layout/radial6"/>
    <dgm:cxn modelId="{8A8089D2-05FD-4B5A-92FB-37EDCDCF240C}" srcId="{7EB8567D-A0CE-47C9-9364-5D73F9B4E9F0}" destId="{62F059A4-78BC-4ECA-92D9-F0BBAF235B9F}" srcOrd="0" destOrd="0" parTransId="{A9BB2340-82BF-4C9C-AEB3-9B84743AADDA}" sibTransId="{51DF3017-C381-4461-BC7D-538F74651A7C}"/>
    <dgm:cxn modelId="{4B8C1517-25CD-4D5C-BEF1-C48EAC63A1B3}" type="presOf" srcId="{4070FC0B-ABB3-40B7-8DFA-F95FB1AD656D}" destId="{B602576D-7DCE-43DE-8B71-AE7614FFD110}" srcOrd="0" destOrd="0" presId="urn:microsoft.com/office/officeart/2005/8/layout/radial6"/>
    <dgm:cxn modelId="{FF21A159-9770-4A71-BC92-9F51874A858E}" type="presOf" srcId="{7C300368-5977-4CBC-871D-80CCFB7BAC33}" destId="{1AB3AEEA-601D-4A4C-BD64-E61ACBDB75D0}" srcOrd="0" destOrd="0" presId="urn:microsoft.com/office/officeart/2005/8/layout/radial6"/>
    <dgm:cxn modelId="{8404CA72-E860-4B13-9AE3-A9165C841114}" type="presOf" srcId="{FD17DEDD-33DB-45E9-833F-DFC433D68404}" destId="{80E46F1D-CE44-4922-AC84-CA48A65F0503}" srcOrd="0" destOrd="0" presId="urn:microsoft.com/office/officeart/2005/8/layout/radial6"/>
    <dgm:cxn modelId="{B0F7D2B9-5DB9-4ACE-97D3-27B303729767}" srcId="{7EB8567D-A0CE-47C9-9364-5D73F9B4E9F0}" destId="{7C300368-5977-4CBC-871D-80CCFB7BAC33}" srcOrd="2" destOrd="0" parTransId="{792A6AC3-D36F-4E24-B438-E0C0380B519F}" sibTransId="{3580E6E8-AD7B-44D6-96D4-DD32551404FB}"/>
    <dgm:cxn modelId="{48EF3B8C-C6F1-462F-B4CF-2901F1079F14}" srcId="{7EB8567D-A0CE-47C9-9364-5D73F9B4E9F0}" destId="{FD17DEDD-33DB-45E9-833F-DFC433D68404}" srcOrd="1" destOrd="0" parTransId="{67354D63-18FF-42A3-8E07-63E393C65CCA}" sibTransId="{4963B955-E539-4A55-BCC2-A02724CEBBFC}"/>
    <dgm:cxn modelId="{8C4A6407-15D0-4683-9032-1D23E855FB1A}" type="presOf" srcId="{51DF3017-C381-4461-BC7D-538F74651A7C}" destId="{9C313457-DDDA-4C7A-8366-354B95076C9D}" srcOrd="0" destOrd="0" presId="urn:microsoft.com/office/officeart/2005/8/layout/radial6"/>
    <dgm:cxn modelId="{BB36BBD1-16BC-490B-B60A-3F352B543296}" type="presOf" srcId="{62F059A4-78BC-4ECA-92D9-F0BBAF235B9F}" destId="{C0A95721-6E16-414D-BA03-30CC5253912A}" srcOrd="0" destOrd="0" presId="urn:microsoft.com/office/officeart/2005/8/layout/radial6"/>
    <dgm:cxn modelId="{84623AB0-4ADD-4055-A49B-6FD73A469B4E}" type="presOf" srcId="{4963B955-E539-4A55-BCC2-A02724CEBBFC}" destId="{34BCA385-4E12-4009-9D35-7DD1D0B6BB3D}" srcOrd="0" destOrd="0" presId="urn:microsoft.com/office/officeart/2005/8/layout/radial6"/>
    <dgm:cxn modelId="{7B1D777F-E4D3-4811-A0AE-4F50882D62C9}" type="presOf" srcId="{E5335679-ED02-4DC8-80FF-212954B31DE4}" destId="{160D2F42-6837-4D90-81EB-6F18CFCBA92C}" srcOrd="0" destOrd="0" presId="urn:microsoft.com/office/officeart/2005/8/layout/radial6"/>
    <dgm:cxn modelId="{0F241D32-55D1-415E-81B8-4945BE9AD759}" type="presOf" srcId="{3580E6E8-AD7B-44D6-96D4-DD32551404FB}" destId="{426577C0-3629-4778-9941-08E00C93F316}" srcOrd="0" destOrd="0" presId="urn:microsoft.com/office/officeart/2005/8/layout/radial6"/>
    <dgm:cxn modelId="{5A178F29-2514-45C3-8A87-914EC1779B6C}" type="presOf" srcId="{7EB8567D-A0CE-47C9-9364-5D73F9B4E9F0}" destId="{76A29FBE-13F7-432C-933D-703A28DAD2AB}" srcOrd="0" destOrd="0" presId="urn:microsoft.com/office/officeart/2005/8/layout/radial6"/>
    <dgm:cxn modelId="{AF09C4B3-5994-4255-B7C7-4E063122BAD7}" type="presOf" srcId="{83D3E723-9FD3-40AB-BF86-6CF965A4DF30}" destId="{3E1A1CAF-B493-44C2-A6C7-CB69D3C24FB0}" srcOrd="0" destOrd="0" presId="urn:microsoft.com/office/officeart/2005/8/layout/radial6"/>
    <dgm:cxn modelId="{42D27AB4-364D-4C9F-B1D8-B4C40A398571}" srcId="{7EB8567D-A0CE-47C9-9364-5D73F9B4E9F0}" destId="{13CD5CC2-866B-4A76-B81D-49A1997B1591}" srcOrd="3" destOrd="0" parTransId="{9DAAFFEA-32FA-40EC-9007-F2CE98DFD02A}" sibTransId="{83D3E723-9FD3-40AB-BF86-6CF965A4DF30}"/>
    <dgm:cxn modelId="{0C00A38D-75F2-4788-96F1-221674CF003D}" type="presOf" srcId="{B6336B0A-731F-4480-8CB8-ABB17EA215E9}" destId="{74E6AD86-054B-4D7A-B562-9F633EE5AB4D}" srcOrd="0" destOrd="0" presId="urn:microsoft.com/office/officeart/2005/8/layout/radial6"/>
    <dgm:cxn modelId="{86411977-86B3-451C-875A-1D67C6B5D140}" type="presParOf" srcId="{160D2F42-6837-4D90-81EB-6F18CFCBA92C}" destId="{76A29FBE-13F7-432C-933D-703A28DAD2AB}" srcOrd="0" destOrd="0" presId="urn:microsoft.com/office/officeart/2005/8/layout/radial6"/>
    <dgm:cxn modelId="{C01BC396-7944-479A-BD42-DC67C79AB431}" type="presParOf" srcId="{160D2F42-6837-4D90-81EB-6F18CFCBA92C}" destId="{C0A95721-6E16-414D-BA03-30CC5253912A}" srcOrd="1" destOrd="0" presId="urn:microsoft.com/office/officeart/2005/8/layout/radial6"/>
    <dgm:cxn modelId="{3D3CDA01-A0E0-4035-9953-000597E0ECA8}" type="presParOf" srcId="{160D2F42-6837-4D90-81EB-6F18CFCBA92C}" destId="{F286A8CD-F820-40A4-9F38-D4A4FF66AA3F}" srcOrd="2" destOrd="0" presId="urn:microsoft.com/office/officeart/2005/8/layout/radial6"/>
    <dgm:cxn modelId="{14D06E4E-AA0C-4D5F-99CE-DA5DEBC2E343}" type="presParOf" srcId="{160D2F42-6837-4D90-81EB-6F18CFCBA92C}" destId="{9C313457-DDDA-4C7A-8366-354B95076C9D}" srcOrd="3" destOrd="0" presId="urn:microsoft.com/office/officeart/2005/8/layout/radial6"/>
    <dgm:cxn modelId="{1D358313-A24A-4775-B293-0DF9D7DD8E0C}" type="presParOf" srcId="{160D2F42-6837-4D90-81EB-6F18CFCBA92C}" destId="{80E46F1D-CE44-4922-AC84-CA48A65F0503}" srcOrd="4" destOrd="0" presId="urn:microsoft.com/office/officeart/2005/8/layout/radial6"/>
    <dgm:cxn modelId="{742C00BF-0B26-40D9-9048-C5133A85271E}" type="presParOf" srcId="{160D2F42-6837-4D90-81EB-6F18CFCBA92C}" destId="{2F8EFC9A-3E06-472B-A569-D02A435147C4}" srcOrd="5" destOrd="0" presId="urn:microsoft.com/office/officeart/2005/8/layout/radial6"/>
    <dgm:cxn modelId="{2E7C3323-A957-4307-AFCD-8184C72FBA71}" type="presParOf" srcId="{160D2F42-6837-4D90-81EB-6F18CFCBA92C}" destId="{34BCA385-4E12-4009-9D35-7DD1D0B6BB3D}" srcOrd="6" destOrd="0" presId="urn:microsoft.com/office/officeart/2005/8/layout/radial6"/>
    <dgm:cxn modelId="{B3380DFB-4101-4336-9877-4991B467D155}" type="presParOf" srcId="{160D2F42-6837-4D90-81EB-6F18CFCBA92C}" destId="{1AB3AEEA-601D-4A4C-BD64-E61ACBDB75D0}" srcOrd="7" destOrd="0" presId="urn:microsoft.com/office/officeart/2005/8/layout/radial6"/>
    <dgm:cxn modelId="{F231E90F-5C4B-4924-9C92-5FFBBCDCA84B}" type="presParOf" srcId="{160D2F42-6837-4D90-81EB-6F18CFCBA92C}" destId="{8D6C6A92-1E51-4641-8482-1BD28DE9BD29}" srcOrd="8" destOrd="0" presId="urn:microsoft.com/office/officeart/2005/8/layout/radial6"/>
    <dgm:cxn modelId="{395F4601-CEA9-4C60-8595-287BA98B79D9}" type="presParOf" srcId="{160D2F42-6837-4D90-81EB-6F18CFCBA92C}" destId="{426577C0-3629-4778-9941-08E00C93F316}" srcOrd="9" destOrd="0" presId="urn:microsoft.com/office/officeart/2005/8/layout/radial6"/>
    <dgm:cxn modelId="{2171838F-842E-4F9B-B5DA-35B5B4D21EB0}" type="presParOf" srcId="{160D2F42-6837-4D90-81EB-6F18CFCBA92C}" destId="{2819CE06-829A-42A8-AFCF-CA12407219CE}" srcOrd="10" destOrd="0" presId="urn:microsoft.com/office/officeart/2005/8/layout/radial6"/>
    <dgm:cxn modelId="{B598E988-6612-43E4-951E-69ED5C9B2AAA}" type="presParOf" srcId="{160D2F42-6837-4D90-81EB-6F18CFCBA92C}" destId="{29F7319F-FD70-417B-A5AA-BAD8EDE70CFA}" srcOrd="11" destOrd="0" presId="urn:microsoft.com/office/officeart/2005/8/layout/radial6"/>
    <dgm:cxn modelId="{1EF52B71-546F-41B1-AED8-AD493072CE6C}" type="presParOf" srcId="{160D2F42-6837-4D90-81EB-6F18CFCBA92C}" destId="{3E1A1CAF-B493-44C2-A6C7-CB69D3C24FB0}" srcOrd="12" destOrd="0" presId="urn:microsoft.com/office/officeart/2005/8/layout/radial6"/>
    <dgm:cxn modelId="{D3B55BCC-7291-440D-8191-951F6A0F02AA}" type="presParOf" srcId="{160D2F42-6837-4D90-81EB-6F18CFCBA92C}" destId="{74E6AD86-054B-4D7A-B562-9F633EE5AB4D}" srcOrd="13" destOrd="0" presId="urn:microsoft.com/office/officeart/2005/8/layout/radial6"/>
    <dgm:cxn modelId="{5CA5A5C8-46FC-429B-BE6A-0A49F928168A}" type="presParOf" srcId="{160D2F42-6837-4D90-81EB-6F18CFCBA92C}" destId="{3EC3AE32-6D79-4074-AB2C-18984AFE4D07}" srcOrd="14" destOrd="0" presId="urn:microsoft.com/office/officeart/2005/8/layout/radial6"/>
    <dgm:cxn modelId="{55297352-50EB-471C-AE59-7A023F09DF3F}" type="presParOf" srcId="{160D2F42-6837-4D90-81EB-6F18CFCBA92C}" destId="{B602576D-7DCE-43DE-8B71-AE7614FFD110}"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02576D-7DCE-43DE-8B71-AE7614FFD110}">
      <dsp:nvSpPr>
        <dsp:cNvPr id="0" name=""/>
        <dsp:cNvSpPr/>
      </dsp:nvSpPr>
      <dsp:spPr>
        <a:xfrm>
          <a:off x="1922867" y="715178"/>
          <a:ext cx="4764865" cy="4764865"/>
        </a:xfrm>
        <a:prstGeom prst="blockArc">
          <a:avLst>
            <a:gd name="adj1" fmla="val 1188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1A1CAF-B493-44C2-A6C7-CB69D3C24FB0}">
      <dsp:nvSpPr>
        <dsp:cNvPr id="0" name=""/>
        <dsp:cNvSpPr/>
      </dsp:nvSpPr>
      <dsp:spPr>
        <a:xfrm>
          <a:off x="1922867" y="715178"/>
          <a:ext cx="4764865" cy="4764865"/>
        </a:xfrm>
        <a:prstGeom prst="blockArc">
          <a:avLst>
            <a:gd name="adj1" fmla="val 7560000"/>
            <a:gd name="adj2" fmla="val 1188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6577C0-3629-4778-9941-08E00C93F316}">
      <dsp:nvSpPr>
        <dsp:cNvPr id="0" name=""/>
        <dsp:cNvSpPr/>
      </dsp:nvSpPr>
      <dsp:spPr>
        <a:xfrm>
          <a:off x="1922867" y="715178"/>
          <a:ext cx="4764865" cy="4764865"/>
        </a:xfrm>
        <a:prstGeom prst="blockArc">
          <a:avLst>
            <a:gd name="adj1" fmla="val 3240000"/>
            <a:gd name="adj2" fmla="val 756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BCA385-4E12-4009-9D35-7DD1D0B6BB3D}">
      <dsp:nvSpPr>
        <dsp:cNvPr id="0" name=""/>
        <dsp:cNvSpPr/>
      </dsp:nvSpPr>
      <dsp:spPr>
        <a:xfrm>
          <a:off x="1922867" y="715178"/>
          <a:ext cx="4764865" cy="4764865"/>
        </a:xfrm>
        <a:prstGeom prst="blockArc">
          <a:avLst>
            <a:gd name="adj1" fmla="val 20520000"/>
            <a:gd name="adj2" fmla="val 324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313457-DDDA-4C7A-8366-354B95076C9D}">
      <dsp:nvSpPr>
        <dsp:cNvPr id="0" name=""/>
        <dsp:cNvSpPr/>
      </dsp:nvSpPr>
      <dsp:spPr>
        <a:xfrm>
          <a:off x="1922867" y="715178"/>
          <a:ext cx="4764865" cy="4764865"/>
        </a:xfrm>
        <a:prstGeom prst="blockArc">
          <a:avLst>
            <a:gd name="adj1" fmla="val 16200000"/>
            <a:gd name="adj2" fmla="val 2052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A29FBE-13F7-432C-933D-703A28DAD2AB}">
      <dsp:nvSpPr>
        <dsp:cNvPr id="0" name=""/>
        <dsp:cNvSpPr/>
      </dsp:nvSpPr>
      <dsp:spPr>
        <a:xfrm>
          <a:off x="3207953" y="2000264"/>
          <a:ext cx="2194693" cy="2194693"/>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t>Mühendislik Tasarımı</a:t>
          </a:r>
          <a:endParaRPr lang="tr-TR" sz="2000" kern="1200" dirty="0"/>
        </a:p>
      </dsp:txBody>
      <dsp:txXfrm>
        <a:off x="3529358" y="2321669"/>
        <a:ext cx="1551883" cy="1551883"/>
      </dsp:txXfrm>
    </dsp:sp>
    <dsp:sp modelId="{C0A95721-6E16-414D-BA03-30CC5253912A}">
      <dsp:nvSpPr>
        <dsp:cNvPr id="0" name=""/>
        <dsp:cNvSpPr/>
      </dsp:nvSpPr>
      <dsp:spPr>
        <a:xfrm>
          <a:off x="3537157" y="2341"/>
          <a:ext cx="1536285" cy="1536285"/>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smtClean="0"/>
            <a:t>Tahayyül</a:t>
          </a:r>
          <a:endParaRPr lang="tr-TR" sz="1700" kern="1200" dirty="0"/>
        </a:p>
      </dsp:txBody>
      <dsp:txXfrm>
        <a:off x="3762141" y="227325"/>
        <a:ext cx="1086317" cy="1086317"/>
      </dsp:txXfrm>
    </dsp:sp>
    <dsp:sp modelId="{80E46F1D-CE44-4922-AC84-CA48A65F0503}">
      <dsp:nvSpPr>
        <dsp:cNvPr id="0" name=""/>
        <dsp:cNvSpPr/>
      </dsp:nvSpPr>
      <dsp:spPr>
        <a:xfrm>
          <a:off x="5750386" y="1610346"/>
          <a:ext cx="1536285" cy="1536285"/>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smtClean="0"/>
            <a:t>Teslim</a:t>
          </a:r>
          <a:endParaRPr lang="tr-TR" sz="1700" kern="1200" dirty="0"/>
        </a:p>
      </dsp:txBody>
      <dsp:txXfrm>
        <a:off x="5975370" y="1835330"/>
        <a:ext cx="1086317" cy="1086317"/>
      </dsp:txXfrm>
    </dsp:sp>
    <dsp:sp modelId="{1AB3AEEA-601D-4A4C-BD64-E61ACBDB75D0}">
      <dsp:nvSpPr>
        <dsp:cNvPr id="0" name=""/>
        <dsp:cNvSpPr/>
      </dsp:nvSpPr>
      <dsp:spPr>
        <a:xfrm>
          <a:off x="4905007" y="4212153"/>
          <a:ext cx="1536285" cy="1536285"/>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smtClean="0"/>
            <a:t>Tenkit</a:t>
          </a:r>
          <a:endParaRPr lang="tr-TR" sz="1700" kern="1200" dirty="0"/>
        </a:p>
      </dsp:txBody>
      <dsp:txXfrm>
        <a:off x="5129991" y="4437137"/>
        <a:ext cx="1086317" cy="1086317"/>
      </dsp:txXfrm>
    </dsp:sp>
    <dsp:sp modelId="{2819CE06-829A-42A8-AFCF-CA12407219CE}">
      <dsp:nvSpPr>
        <dsp:cNvPr id="0" name=""/>
        <dsp:cNvSpPr/>
      </dsp:nvSpPr>
      <dsp:spPr>
        <a:xfrm>
          <a:off x="2169306" y="4212153"/>
          <a:ext cx="1536285" cy="1536285"/>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smtClean="0"/>
            <a:t>Tahakkuk</a:t>
          </a:r>
          <a:endParaRPr lang="tr-TR" sz="1700" kern="1200" dirty="0"/>
        </a:p>
      </dsp:txBody>
      <dsp:txXfrm>
        <a:off x="2394290" y="4437137"/>
        <a:ext cx="1086317" cy="1086317"/>
      </dsp:txXfrm>
    </dsp:sp>
    <dsp:sp modelId="{74E6AD86-054B-4D7A-B562-9F633EE5AB4D}">
      <dsp:nvSpPr>
        <dsp:cNvPr id="0" name=""/>
        <dsp:cNvSpPr/>
      </dsp:nvSpPr>
      <dsp:spPr>
        <a:xfrm>
          <a:off x="1323928" y="1610346"/>
          <a:ext cx="1536285" cy="1536285"/>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smtClean="0"/>
            <a:t>Tefekkür</a:t>
          </a:r>
          <a:endParaRPr lang="tr-TR" sz="1700" kern="1200" dirty="0"/>
        </a:p>
      </dsp:txBody>
      <dsp:txXfrm>
        <a:off x="1548912" y="1835330"/>
        <a:ext cx="1086317" cy="1086317"/>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C10635-F50B-4A7C-9C40-A8331F0B12A4}" type="datetimeFigureOut">
              <a:rPr lang="en-US" smtClean="0"/>
              <a:t>6/11/2014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F40165-23E7-4284-9447-2BE71038CC62}" type="slidenum">
              <a:rPr lang="en-US" smtClean="0"/>
              <a:t>‹#›</a:t>
            </a:fld>
            <a:endParaRPr lang="en-US"/>
          </a:p>
        </p:txBody>
      </p:sp>
    </p:spTree>
    <p:extLst>
      <p:ext uri="{BB962C8B-B14F-4D97-AF65-F5344CB8AC3E}">
        <p14:creationId xmlns:p14="http://schemas.microsoft.com/office/powerpoint/2010/main" val="768968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“Yine, kesin kanıta göre, doğasında hareket bulunan varlık, zamandan soyutlanamadığı gibi, doğasında hareket bulunmayan varlıkta da zaman bağıntısı yoktur.” (s.72), </a:t>
            </a:r>
            <a:r>
              <a:rPr lang="tr-TR" dirty="0" err="1" smtClean="0"/>
              <a:t>İbn</a:t>
            </a:r>
            <a:r>
              <a:rPr lang="tr-TR" dirty="0" smtClean="0"/>
              <a:t> </a:t>
            </a:r>
            <a:r>
              <a:rPr lang="tr-TR" dirty="0" err="1" smtClean="0"/>
              <a:t>Rüşd</a:t>
            </a:r>
            <a:r>
              <a:rPr lang="tr-TR" dirty="0" smtClean="0"/>
              <a:t>, Tutarsızlığın Tutarsızlığı</a:t>
            </a:r>
          </a:p>
          <a:p>
            <a:endParaRPr lang="tr-TR" dirty="0"/>
          </a:p>
        </p:txBody>
      </p:sp>
      <p:sp>
        <p:nvSpPr>
          <p:cNvPr id="4" name="Slayt Numarası Yer Tutucusu 3"/>
          <p:cNvSpPr>
            <a:spLocks noGrp="1"/>
          </p:cNvSpPr>
          <p:nvPr>
            <p:ph type="sldNum" sz="quarter" idx="10"/>
          </p:nvPr>
        </p:nvSpPr>
        <p:spPr/>
        <p:txBody>
          <a:bodyPr/>
          <a:lstStyle/>
          <a:p>
            <a:fld id="{9BF40165-23E7-4284-9447-2BE71038CC62}" type="slidenum">
              <a:rPr lang="en-US" smtClean="0"/>
              <a:t>11</a:t>
            </a:fld>
            <a:endParaRPr lang="en-US"/>
          </a:p>
        </p:txBody>
      </p:sp>
    </p:spTree>
    <p:extLst>
      <p:ext uri="{BB962C8B-B14F-4D97-AF65-F5344CB8AC3E}">
        <p14:creationId xmlns:p14="http://schemas.microsoft.com/office/powerpoint/2010/main" val="3934888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A2A6530-BE47-47A5-B8E8-B427584EEE50}" type="slidenum">
              <a:rPr lang="tr-TR" altLang="tr-TR" smtClean="0"/>
              <a:pPr eaLnBrk="1" hangingPunct="1">
                <a:spcBef>
                  <a:spcPct val="0"/>
                </a:spcBef>
              </a:pPr>
              <a:t>13</a:t>
            </a:fld>
            <a:endParaRPr lang="tr-TR" altLang="tr-TR"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D064F07C-C17F-4A9A-9F20-EED67A3AB888}" type="slidenum">
              <a:rPr lang="tr-TR" altLang="tr-TR" smtClean="0"/>
              <a:pPr eaLnBrk="1" hangingPunct="1">
                <a:spcBef>
                  <a:spcPct val="0"/>
                </a:spcBef>
              </a:pPr>
              <a:t>36</a:t>
            </a:fld>
            <a:endParaRPr lang="tr-TR" altLang="tr-TR"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BF40165-23E7-4284-9447-2BE71038CC62}" type="slidenum">
              <a:rPr lang="en-US" smtClean="0"/>
              <a:t>43</a:t>
            </a:fld>
            <a:endParaRPr lang="en-US"/>
          </a:p>
        </p:txBody>
      </p:sp>
    </p:spTree>
    <p:extLst>
      <p:ext uri="{BB962C8B-B14F-4D97-AF65-F5344CB8AC3E}">
        <p14:creationId xmlns:p14="http://schemas.microsoft.com/office/powerpoint/2010/main" val="1945604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6E18096F-E19F-4256-9107-CAD64D6EB84E}" type="slidenum">
              <a:rPr lang="tr-TR" altLang="tr-TR" smtClean="0"/>
              <a:pPr eaLnBrk="1" hangingPunct="1">
                <a:spcBef>
                  <a:spcPct val="0"/>
                </a:spcBef>
              </a:pPr>
              <a:t>59</a:t>
            </a:fld>
            <a:endParaRPr lang="tr-TR" altLang="tr-TR"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1E635C7C-8FE0-4466-B381-C9958036A02F}" type="slidenum">
              <a:rPr lang="tr-TR" altLang="tr-TR" smtClean="0"/>
              <a:pPr eaLnBrk="1" hangingPunct="1">
                <a:spcBef>
                  <a:spcPct val="0"/>
                </a:spcBef>
              </a:pPr>
              <a:t>72</a:t>
            </a:fld>
            <a:endParaRPr lang="tr-TR" altLang="tr-TR"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F82133E0-0FF2-4B46-8C6F-BB377BF5C774}" type="slidenum">
              <a:rPr lang="tr-TR" altLang="tr-TR" smtClean="0"/>
              <a:pPr eaLnBrk="1" hangingPunct="1">
                <a:spcBef>
                  <a:spcPct val="0"/>
                </a:spcBef>
              </a:pPr>
              <a:t>77</a:t>
            </a:fld>
            <a:endParaRPr lang="tr-TR" altLang="tr-TR"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r>
              <a:rPr lang="tr-TR" smtClean="0"/>
              <a:t>11 Haziran 2014</a:t>
            </a:r>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r>
              <a:rPr lang="tr-TR" smtClean="0"/>
              <a:t>Zaman Yönetimi</a:t>
            </a:r>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4F95399-64A8-43B0-A5C5-2D48ACAF8409}" type="slidenum">
              <a:rPr lang="tr-TR" smtClean="0"/>
              <a:pPr/>
              <a:t>‹#›</a:t>
            </a:fld>
            <a:endParaRPr lang="tr-TR"/>
          </a:p>
        </p:txBody>
      </p:sp>
      <p:pic>
        <p:nvPicPr>
          <p:cNvPr id="13" name="12 Resim" descr="logo.png"/>
          <p:cNvPicPr>
            <a:picLocks noChangeAspect="1"/>
          </p:cNvPicPr>
          <p:nvPr userDrawn="1"/>
        </p:nvPicPr>
        <p:blipFill>
          <a:blip r:embed="rId3" cstate="print"/>
          <a:stretch>
            <a:fillRect/>
          </a:stretch>
        </p:blipFill>
        <p:spPr>
          <a:xfrm>
            <a:off x="7020272" y="5262711"/>
            <a:ext cx="1990725" cy="119062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en-US" smtClean="0"/>
              <a:t>Click to edit Master title style</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3 Veri Yer Tutucusu"/>
          <p:cNvSpPr>
            <a:spLocks noGrp="1"/>
          </p:cNvSpPr>
          <p:nvPr>
            <p:ph type="dt" sz="half" idx="10"/>
          </p:nvPr>
        </p:nvSpPr>
        <p:spPr/>
        <p:txBody>
          <a:bodyPr/>
          <a:lstStyle>
            <a:extLst/>
          </a:lstStyle>
          <a:p>
            <a:r>
              <a:rPr lang="tr-TR" smtClean="0"/>
              <a:t>11 Haziran 2014</a:t>
            </a:r>
            <a:endParaRPr lang="tr-TR"/>
          </a:p>
        </p:txBody>
      </p:sp>
      <p:sp>
        <p:nvSpPr>
          <p:cNvPr id="5" name="4 Altbilgi Yer Tutucusu"/>
          <p:cNvSpPr>
            <a:spLocks noGrp="1"/>
          </p:cNvSpPr>
          <p:nvPr>
            <p:ph type="ftr" sz="quarter" idx="11"/>
          </p:nvPr>
        </p:nvSpPr>
        <p:spPr/>
        <p:txBody>
          <a:bodyPr/>
          <a:lstStyle>
            <a:extLst/>
          </a:lstStyle>
          <a:p>
            <a:r>
              <a:rPr lang="tr-TR" smtClean="0"/>
              <a:t>Zaman Yönetimi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3 Veri Yer Tutucusu"/>
          <p:cNvSpPr>
            <a:spLocks noGrp="1"/>
          </p:cNvSpPr>
          <p:nvPr>
            <p:ph type="dt" sz="half" idx="10"/>
          </p:nvPr>
        </p:nvSpPr>
        <p:spPr/>
        <p:txBody>
          <a:bodyPr/>
          <a:lstStyle>
            <a:extLst/>
          </a:lstStyle>
          <a:p>
            <a:r>
              <a:rPr lang="tr-TR" smtClean="0"/>
              <a:t>11 Haziran 2014</a:t>
            </a:r>
            <a:endParaRPr lang="tr-TR"/>
          </a:p>
        </p:txBody>
      </p:sp>
      <p:sp>
        <p:nvSpPr>
          <p:cNvPr id="5" name="4 Altbilgi Yer Tutucusu"/>
          <p:cNvSpPr>
            <a:spLocks noGrp="1"/>
          </p:cNvSpPr>
          <p:nvPr>
            <p:ph type="ftr" sz="quarter" idx="11"/>
          </p:nvPr>
        </p:nvSpPr>
        <p:spPr/>
        <p:txBody>
          <a:bodyPr/>
          <a:lstStyle>
            <a:extLst/>
          </a:lstStyle>
          <a:p>
            <a:r>
              <a:rPr lang="tr-TR" smtClean="0"/>
              <a:t>Zaman Yönetimi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3 Veri Yer Tutucusu"/>
          <p:cNvSpPr>
            <a:spLocks noGrp="1"/>
          </p:cNvSpPr>
          <p:nvPr>
            <p:ph type="dt" sz="half" idx="10"/>
          </p:nvPr>
        </p:nvSpPr>
        <p:spPr/>
        <p:txBody>
          <a:bodyPr/>
          <a:lstStyle>
            <a:extLst/>
          </a:lstStyle>
          <a:p>
            <a:r>
              <a:rPr lang="tr-TR" smtClean="0"/>
              <a:t>11 Haziran 2014</a:t>
            </a:r>
            <a:endParaRPr lang="tr-TR"/>
          </a:p>
        </p:txBody>
      </p:sp>
      <p:sp>
        <p:nvSpPr>
          <p:cNvPr id="5" name="4 Altbilgi Yer Tutucusu"/>
          <p:cNvSpPr>
            <a:spLocks noGrp="1"/>
          </p:cNvSpPr>
          <p:nvPr>
            <p:ph type="ftr" sz="quarter" idx="11"/>
          </p:nvPr>
        </p:nvSpPr>
        <p:spPr/>
        <p:txBody>
          <a:bodyPr/>
          <a:lstStyle>
            <a:extLst/>
          </a:lstStyle>
          <a:p>
            <a:r>
              <a:rPr lang="tr-TR" smtClean="0"/>
              <a:t>Zaman Yönetimi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pPr/>
              <a:t>‹#›</a:t>
            </a:fld>
            <a:endParaRPr lang="tr-TR"/>
          </a:p>
        </p:txBody>
      </p:sp>
      <p:sp>
        <p:nvSpPr>
          <p:cNvPr id="7" name="6 Başlık"/>
          <p:cNvSpPr>
            <a:spLocks noGrp="1"/>
          </p:cNvSpPr>
          <p:nvPr>
            <p:ph type="title"/>
          </p:nvPr>
        </p:nvSpPr>
        <p:spPr/>
        <p:txBody>
          <a:bodyPr rtlCol="0"/>
          <a:lstStyle>
            <a:extLst/>
          </a:lstStyle>
          <a:p>
            <a:r>
              <a:rPr kumimoji="0" lang="en-US" smtClean="0"/>
              <a:t>Click to edit Master title style</a:t>
            </a:r>
            <a:endParaRPr kumimoji="0" lang="en-US"/>
          </a:p>
        </p:txBody>
      </p:sp>
      <p:pic>
        <p:nvPicPr>
          <p:cNvPr id="8" name="7 Resim" descr="logo.png"/>
          <p:cNvPicPr>
            <a:picLocks noChangeAspect="1"/>
          </p:cNvPicPr>
          <p:nvPr userDrawn="1"/>
        </p:nvPicPr>
        <p:blipFill>
          <a:blip r:embed="rId2" cstate="print"/>
          <a:stretch>
            <a:fillRect/>
          </a:stretch>
        </p:blipFill>
        <p:spPr>
          <a:xfrm>
            <a:off x="107504" y="6165304"/>
            <a:ext cx="923355" cy="55224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3 Veri Yer Tutucusu"/>
          <p:cNvSpPr>
            <a:spLocks noGrp="1"/>
          </p:cNvSpPr>
          <p:nvPr>
            <p:ph type="dt" sz="half" idx="10"/>
          </p:nvPr>
        </p:nvSpPr>
        <p:spPr/>
        <p:txBody>
          <a:bodyPr/>
          <a:lstStyle>
            <a:extLst/>
          </a:lstStyle>
          <a:p>
            <a:r>
              <a:rPr lang="tr-TR" smtClean="0"/>
              <a:t>11 Haziran 2014</a:t>
            </a:r>
            <a:endParaRPr lang="tr-TR"/>
          </a:p>
        </p:txBody>
      </p:sp>
      <p:sp>
        <p:nvSpPr>
          <p:cNvPr id="5" name="4 Altbilgi Yer Tutucusu"/>
          <p:cNvSpPr>
            <a:spLocks noGrp="1"/>
          </p:cNvSpPr>
          <p:nvPr>
            <p:ph type="ftr" sz="quarter" idx="11"/>
          </p:nvPr>
        </p:nvSpPr>
        <p:spPr/>
        <p:txBody>
          <a:bodyPr/>
          <a:lstStyle>
            <a:extLst/>
          </a:lstStyle>
          <a:p>
            <a:r>
              <a:rPr lang="tr-TR" smtClean="0"/>
              <a:t>Zaman Yönetimi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4 Veri Yer Tutucusu"/>
          <p:cNvSpPr>
            <a:spLocks noGrp="1"/>
          </p:cNvSpPr>
          <p:nvPr>
            <p:ph type="dt" sz="half" idx="10"/>
          </p:nvPr>
        </p:nvSpPr>
        <p:spPr/>
        <p:txBody>
          <a:bodyPr/>
          <a:lstStyle>
            <a:extLst/>
          </a:lstStyle>
          <a:p>
            <a:r>
              <a:rPr lang="tr-TR" smtClean="0"/>
              <a:t>11 Haziran 2014</a:t>
            </a:r>
            <a:endParaRPr lang="tr-TR"/>
          </a:p>
        </p:txBody>
      </p:sp>
      <p:sp>
        <p:nvSpPr>
          <p:cNvPr id="6" name="5 Altbilgi Yer Tutucusu"/>
          <p:cNvSpPr>
            <a:spLocks noGrp="1"/>
          </p:cNvSpPr>
          <p:nvPr>
            <p:ph type="ftr" sz="quarter" idx="11"/>
          </p:nvPr>
        </p:nvSpPr>
        <p:spPr/>
        <p:txBody>
          <a:bodyPr/>
          <a:lstStyle>
            <a:extLst/>
          </a:lstStyle>
          <a:p>
            <a:r>
              <a:rPr lang="tr-TR" smtClean="0"/>
              <a:t>Zaman Yönetimi</a:t>
            </a:r>
            <a:endParaRPr lang="tr-T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pPr/>
              <a:t>‹#›</a:t>
            </a:fld>
            <a:endParaRPr lang="tr-TR"/>
          </a:p>
        </p:txBody>
      </p:sp>
      <p:sp>
        <p:nvSpPr>
          <p:cNvPr id="8" name="7 Başlık"/>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6 Veri Yer Tutucusu"/>
          <p:cNvSpPr>
            <a:spLocks noGrp="1"/>
          </p:cNvSpPr>
          <p:nvPr>
            <p:ph type="dt" sz="half" idx="10"/>
          </p:nvPr>
        </p:nvSpPr>
        <p:spPr/>
        <p:txBody>
          <a:bodyPr/>
          <a:lstStyle>
            <a:extLst/>
          </a:lstStyle>
          <a:p>
            <a:r>
              <a:rPr lang="tr-TR" smtClean="0"/>
              <a:t>11 Haziran 2014</a:t>
            </a:r>
            <a:endParaRPr lang="tr-TR"/>
          </a:p>
        </p:txBody>
      </p:sp>
      <p:sp>
        <p:nvSpPr>
          <p:cNvPr id="8" name="7 Altbilgi Yer Tutucusu"/>
          <p:cNvSpPr>
            <a:spLocks noGrp="1"/>
          </p:cNvSpPr>
          <p:nvPr>
            <p:ph type="ftr" sz="quarter" idx="11"/>
          </p:nvPr>
        </p:nvSpPr>
        <p:spPr/>
        <p:txBody>
          <a:bodyPr/>
          <a:lstStyle>
            <a:extLst/>
          </a:lstStyle>
          <a:p>
            <a:r>
              <a:rPr lang="tr-TR" smtClean="0"/>
              <a:t>Zaman Yönetimi</a:t>
            </a:r>
            <a:endParaRPr lang="tr-TR"/>
          </a:p>
        </p:txBody>
      </p:sp>
      <p:sp>
        <p:nvSpPr>
          <p:cNvPr id="9" name="8 Slayt Numarası Yer Tutucusu"/>
          <p:cNvSpPr>
            <a:spLocks noGrp="1"/>
          </p:cNvSpPr>
          <p:nvPr>
            <p:ph type="sldNum" sz="quarter" idx="12"/>
          </p:nvPr>
        </p:nvSpPr>
        <p:spPr/>
        <p:txBody>
          <a:bodyPr/>
          <a:lstStyle>
            <a:extLst/>
          </a:lstStyle>
          <a:p>
            <a:fld id="{94F95399-64A8-43B0-A5C5-2D48ACAF8409}"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r>
              <a:rPr lang="tr-TR" smtClean="0"/>
              <a:t>11 Haziran 2014</a:t>
            </a:r>
            <a:endParaRPr lang="tr-TR"/>
          </a:p>
        </p:txBody>
      </p:sp>
      <p:sp>
        <p:nvSpPr>
          <p:cNvPr id="4" name="3 Altbilgi Yer Tutucusu"/>
          <p:cNvSpPr>
            <a:spLocks noGrp="1"/>
          </p:cNvSpPr>
          <p:nvPr>
            <p:ph type="ftr" sz="quarter" idx="11"/>
          </p:nvPr>
        </p:nvSpPr>
        <p:spPr/>
        <p:txBody>
          <a:bodyPr/>
          <a:lstStyle>
            <a:extLst/>
          </a:lstStyle>
          <a:p>
            <a:r>
              <a:rPr lang="tr-TR" smtClean="0"/>
              <a:t>Zaman Yönetimi</a:t>
            </a:r>
            <a:endParaRPr lang="tr-TR"/>
          </a:p>
        </p:txBody>
      </p:sp>
      <p:sp>
        <p:nvSpPr>
          <p:cNvPr id="5" name="4 Slayt Numarası Yer Tutucusu"/>
          <p:cNvSpPr>
            <a:spLocks noGrp="1"/>
          </p:cNvSpPr>
          <p:nvPr>
            <p:ph type="sldNum" sz="quarter" idx="12"/>
          </p:nvPr>
        </p:nvSpPr>
        <p:spPr/>
        <p:txBody>
          <a:bodyPr/>
          <a:lstStyle>
            <a:extLst/>
          </a:lstStyle>
          <a:p>
            <a:fld id="{94F95399-64A8-43B0-A5C5-2D48ACAF8409}" type="slidenum">
              <a:rPr lang="tr-TR" smtClean="0"/>
              <a:pPr/>
              <a:t>‹#›</a:t>
            </a:fld>
            <a:endParaRPr lang="tr-TR"/>
          </a:p>
        </p:txBody>
      </p:sp>
      <p:sp>
        <p:nvSpPr>
          <p:cNvPr id="6" name="5 Başlık"/>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r>
              <a:rPr lang="tr-TR" smtClean="0"/>
              <a:t>11 Haziran 2014</a:t>
            </a:r>
            <a:endParaRPr lang="tr-TR"/>
          </a:p>
        </p:txBody>
      </p:sp>
      <p:sp>
        <p:nvSpPr>
          <p:cNvPr id="3" name="2 Altbilgi Yer Tutucusu"/>
          <p:cNvSpPr>
            <a:spLocks noGrp="1"/>
          </p:cNvSpPr>
          <p:nvPr>
            <p:ph type="ftr" sz="quarter" idx="11"/>
          </p:nvPr>
        </p:nvSpPr>
        <p:spPr/>
        <p:txBody>
          <a:bodyPr/>
          <a:lstStyle>
            <a:extLst/>
          </a:lstStyle>
          <a:p>
            <a:r>
              <a:rPr lang="tr-TR" smtClean="0"/>
              <a:t>Zaman Yönetimi</a:t>
            </a:r>
            <a:endParaRPr lang="tr-TR"/>
          </a:p>
        </p:txBody>
      </p:sp>
      <p:sp>
        <p:nvSpPr>
          <p:cNvPr id="4" name="3 Slayt Numarası Yer Tutucusu"/>
          <p:cNvSpPr>
            <a:spLocks noGrp="1"/>
          </p:cNvSpPr>
          <p:nvPr>
            <p:ph type="sldNum" sz="quarter" idx="12"/>
          </p:nvPr>
        </p:nvSpPr>
        <p:spPr/>
        <p:txBody>
          <a:bodyPr/>
          <a:lstStyle>
            <a:extLst/>
          </a:lstStyle>
          <a:p>
            <a:fld id="{94F95399-64A8-43B0-A5C5-2D48ACAF840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r>
              <a:rPr lang="tr-TR" smtClean="0"/>
              <a:t>11 Haziran 2014</a:t>
            </a:r>
            <a:endParaRPr lang="tr-TR"/>
          </a:p>
        </p:txBody>
      </p:sp>
      <p:sp>
        <p:nvSpPr>
          <p:cNvPr id="6" name="5 Altbilgi Yer Tutucusu"/>
          <p:cNvSpPr>
            <a:spLocks noGrp="1"/>
          </p:cNvSpPr>
          <p:nvPr>
            <p:ph type="ftr" sz="quarter" idx="11"/>
          </p:nvPr>
        </p:nvSpPr>
        <p:spPr/>
        <p:txBody>
          <a:bodyPr/>
          <a:lstStyle>
            <a:extLst/>
          </a:lstStyle>
          <a:p>
            <a:r>
              <a:rPr lang="tr-TR" smtClean="0"/>
              <a:t>Zaman Yönetimi</a:t>
            </a:r>
            <a:endParaRPr lang="tr-T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r>
              <a:rPr lang="tr-TR" smtClean="0"/>
              <a:t>11 Haziran 2014</a:t>
            </a:r>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tr-TR" smtClean="0"/>
              <a:t>Zaman Yönetimi</a:t>
            </a:r>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4F95399-64A8-43B0-A5C5-2D48ACAF8409}"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r>
              <a:rPr lang="tr-TR" smtClean="0"/>
              <a:t>11 Haziran 2014</a:t>
            </a:r>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tr-TR" smtClean="0"/>
              <a:t>Zaman Yönetimi</a:t>
            </a:r>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4F95399-64A8-43B0-A5C5-2D48ACAF840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hyperlink" Target="http://www.google.com.tr/url?sa=i&amp;rct=j&amp;q=&amp;esrc=s&amp;source=images&amp;cd=&amp;cad=rja&amp;uact=8&amp;docid=fpk-f6kwMHvYrM&amp;tbnid=ikM11j3YjpoN1M:&amp;ved=0CAUQjRw&amp;url=http://ugurozmen.com/bilisim/saatler-ve-yenilikler&amp;ei=oVqTU_CCGYmfOpX8gZAB&amp;bvm=bv.68445247,d.d2k&amp;psig=AFQjCNHJcSm3GPvHWzYZ6pdbkTZ3MR1NOA&amp;ust=1402252168571201" TargetMode="External"/><Relationship Id="rId1" Type="http://schemas.openxmlformats.org/officeDocument/2006/relationships/slideLayout" Target="../slideLayouts/slideLayout1.xml"/><Relationship Id="rId6" Type="http://schemas.openxmlformats.org/officeDocument/2006/relationships/hyperlink" Target="http://www.google.com.tr/url?sa=i&amp;rct=j&amp;q=&amp;esrc=s&amp;source=images&amp;cd=&amp;cad=rja&amp;uact=8&amp;docid=TFLCJd5yukvrTM&amp;tbnid=5vLQllbpL4JODM:&amp;ved=0CAUQjRw&amp;url=http://www.fotografturk.com/dolmabahce-saat-kulesi-p52252&amp;ei=QFyTU9bOAofuOsWGgfgF&amp;bvm=bv.68445247,d.d2k&amp;psig=AFQjCNHYGLxgbARTD1Dc7VyNLXNZvobm6A&amp;ust=1402252480048667" TargetMode="External"/><Relationship Id="rId5" Type="http://schemas.openxmlformats.org/officeDocument/2006/relationships/image" Target="../media/image4.jpeg"/><Relationship Id="rId4" Type="http://schemas.openxmlformats.org/officeDocument/2006/relationships/hyperlink" Target="http://www.google.com.tr/url?sa=i&amp;rct=j&amp;q=&amp;esrc=s&amp;source=images&amp;cd=&amp;cad=rja&amp;uact=8&amp;docid=MHJbSdrqQ6PzcM&amp;tbnid=6XV96kUGLm7-9M:&amp;ved=0CAUQjRw&amp;url=http://www.saphane.biz/?pnum%3D7%26pt%3DSAAT&amp;ei=jVuTU8mJH8f2O_bggBg&amp;bvm=bv.68445247,d.d2k&amp;psig=AFQjCNHYGLxgbARTD1Dc7VyNLXNZvobm6A&amp;ust=1402252480048667" TargetMode="External"/><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bilgekalemi.com/wp-content/uploads/2013/05/zaman2.jpg"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4.gif"/><Relationship Id="rId3" Type="http://schemas.openxmlformats.org/officeDocument/2006/relationships/image" Target="../media/image19.gif"/><Relationship Id="rId7" Type="http://schemas.openxmlformats.org/officeDocument/2006/relationships/image" Target="../media/image23.gif"/><Relationship Id="rId2" Type="http://schemas.openxmlformats.org/officeDocument/2006/relationships/image" Target="../media/image18.gif"/><Relationship Id="rId1" Type="http://schemas.openxmlformats.org/officeDocument/2006/relationships/slideLayout" Target="../slideLayouts/slideLayout2.xml"/><Relationship Id="rId6" Type="http://schemas.openxmlformats.org/officeDocument/2006/relationships/image" Target="../media/image22.gif"/><Relationship Id="rId5" Type="http://schemas.openxmlformats.org/officeDocument/2006/relationships/image" Target="../media/image21.gif"/><Relationship Id="rId4" Type="http://schemas.openxmlformats.org/officeDocument/2006/relationships/image" Target="../media/image20.gif"/><Relationship Id="rId9" Type="http://schemas.openxmlformats.org/officeDocument/2006/relationships/image" Target="../media/image25.gif"/></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docid=BG-LyuxWVLs2SM&amp;tbnid=NlPsS5_AnZPZSM:&amp;ved=0CAUQjRw&amp;url=http://qawsedrf.blogcu.com/zaman-yonetimi-slayt/6833980&amp;ei=XdVzU7vfCeik4gTnwIDIDg&amp;bvm=bv.66699033,d.bGE&amp;psig=AFQjCNFHpV0GS55yOcp4I30qKcFE47eXQA&amp;ust=1400186504476394" TargetMode="External"/><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1.jpeg"/><Relationship Id="rId2" Type="http://schemas.openxmlformats.org/officeDocument/2006/relationships/hyperlink" Target="http://www.google.com.tr/url?sa=i&amp;rct=j&amp;q=&amp;esrc=s&amp;source=images&amp;cd=&amp;cad=rja&amp;uact=8&amp;docid=lOwutgXsb4PRNM&amp;tbnid=ziw7e01Uyexw7M:&amp;ved=0CAUQjRw&amp;url=http://samidemircimarangoz53.tr.gg/KAPILAR.htm&amp;ei=4tR5U_OeIcPYPLXWgbgN&amp;psig=AFQjCNGMddE5rEVaH-c4RD9IchjWw1gjbw&amp;ust=1400579619849667" TargetMode="External"/><Relationship Id="rId1" Type="http://schemas.openxmlformats.org/officeDocument/2006/relationships/slideLayout" Target="../slideLayouts/slideLayout2.xml"/><Relationship Id="rId6" Type="http://schemas.openxmlformats.org/officeDocument/2006/relationships/hyperlink" Target="http://www.google.com.tr/url?sa=i&amp;rct=j&amp;q=&amp;esrc=s&amp;source=images&amp;cd=&amp;cad=rja&amp;uact=8&amp;docid=akbLzAFyR0nmsM&amp;tbnid=GL7whmF4XWnVKM:&amp;ved=0CAUQjRw&amp;url=http://pt.clipartlogo.com/premium/detail/cartoon-vector-illustration-of_112975798.html&amp;ei=lYCTU7aaOcqHPfuqgfAF&amp;psig=AFQjCNGTvMasHuCKxY-sSG1t-0f7ebfS5w&amp;ust=1402262012992132" TargetMode="External"/><Relationship Id="rId5" Type="http://schemas.openxmlformats.org/officeDocument/2006/relationships/image" Target="../media/image30.jpeg"/><Relationship Id="rId4" Type="http://schemas.openxmlformats.org/officeDocument/2006/relationships/hyperlink" Target="http://www.google.com.tr/url?sa=i&amp;rct=j&amp;q=&amp;esrc=s&amp;source=images&amp;cd=&amp;cad=rja&amp;uact=8&amp;docid=MGkV7p0_R67-FM&amp;tbnid=q_1wKVqakSkRZM:&amp;ved=0CAUQjRw&amp;url=http://damdakimizahci.blogspot.com/2010_07_01_archive.html&amp;ei=0H6TU_yQFISqOrPLgZgD&amp;bvm=bv.68445247,d.ZGU&amp;psig=AFQjCNFsU5g2yHqFcafGTGlwDKH-FkXj0g&amp;ust=1402261520773725"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google.com.tr/url?sa=i&amp;rct=j&amp;q=&amp;esrc=s&amp;source=images&amp;cd=&amp;cad=rja&amp;uact=8&amp;docid=5jAruUVdhUAMlM&amp;tbnid=rvncVzrI83G6FM:&amp;ved=0CAUQjRw&amp;url=http://www.mmo.org.tr/genel/bizden_detay.php?kod%3D25137&amp;ei=fNJzU8CNMIjV4QT2m4DABg&amp;bvm=bv.66699033,d.bGE&amp;psig=AFQjCNEz1EOeJYYa0AdhVS2UFex28Liyyw&amp;ust=1400185804971122" TargetMode="Externa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hyperlink" Target="http://www.google.com.tr/url?sa=i&amp;rct=j&amp;q=&amp;esrc=s&amp;source=images&amp;cd=&amp;cad=rja&amp;uact=8&amp;docid=5jAruUVdhUAMlM&amp;tbnid=rvncVzrI83G6FM:&amp;ved=0CAUQjRw&amp;url=http://www.evrenselbarter.com/ZamanYonetimi.aspx&amp;ei=89JzU7C4FK_14QTCuoAY&amp;bvm=bv.66699033,d.bGE&amp;psig=AFQjCNEz1EOeJYYa0AdhVS2UFex28Liyyw&amp;ust=1400185804971122"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www.google.com.tr/url?sa=i&amp;rct=j&amp;q=&amp;esrc=s&amp;source=images&amp;cd=&amp;cad=rja&amp;uact=8&amp;docid=b_JzVZhaSxrO5M&amp;tbnid=sQtyVo2PvJ7zTM:&amp;ved=0CAUQjRw&amp;url=http://www.zalimlar.com/dusunen-dayi-zaman-yonetimi-dersinde/&amp;ei=ZM9zU5SQOIrE4gSHvICIAw&amp;bvm=bv.66699033,d.bGE&amp;psig=AFQjCNGfSQzSZEJ_Xmwfi0glpAPdZzjk8Q&amp;ust=1400184718619694"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arpun37.tr.gg/&amp;#350;&amp;#304;&amp;#304;R-VE-MAN&amp;#304;LER&amp;#304;M&amp;#304;Z.ht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google.com.tr/url?sa=i&amp;rct=j&amp;q=&amp;esrc=s&amp;source=images&amp;cd=&amp;cad=rja&amp;uact=8&amp;docid=VHAMgF7cH8oY5M&amp;tbnid=t0DDA4AJLhLbWM:&amp;ved=0CAUQjRw&amp;url=http://www.illerarasimesafe.com/kastamonu_kastamonu-arac/fotograflar&amp;ei=tkeTU8nOCKG00QX69IGIBw&amp;bvm=bv.68445247,d.d2k&amp;psig=AFQjCNES65TFs7t78fJZOAq7rLrWOXMcAA&amp;ust=1402247476950707"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google.com.tr/url?sa=i&amp;source=images&amp;cd=&amp;cad=rja&amp;uact=8&amp;docid=OCQzs5c9tgUrrM&amp;tbnid=FqO7NRISoAMehM&amp;ved=0CAgQjRw&amp;url=http://www.zamanplanlamasi.com/default.asp?mct%3Ddetay%26Topic_ID%3D39206&amp;ei=7c5zU-uTD-Tg4QSL_YFY&amp;psig=AFQjCNHweDsXfMPKqjOzL00iWlzPLIFERA&amp;ust=1400184941308164"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google.com.tr/url?sa=i&amp;rct=j&amp;q=&amp;esrc=s&amp;source=images&amp;cd=&amp;cad=rja&amp;uact=8&amp;docid=sux8-AUHRruMqM&amp;tbnid=tpuPHd_yVYSy8M:&amp;ved=0CAUQjRw&amp;url=http://www.bucakticaret.com/urunler/insaat-malzemesi/cakil.aspx&amp;ei=NzmTU5T-DISI7AbtpoCgAQ&amp;bvm=bv.68445247,d.bGE&amp;psig=AFQjCNERDxup9t3ObYKQMKIXoaG3rcReFA&amp;ust=1402243400005621"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blog.ayyildizdanismanlik.com.tr/wp-content/uploads/2011/12/kavanoz.jpg"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www.bilgekalemi.com/index.php/zaman-yonetimi/"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urbanlegends.about.com/library/bl_rand_home_computer.htm"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http://www.google.com.tr/url?sa=i&amp;rct=j&amp;q=&amp;esrc=s&amp;source=images&amp;cd=&amp;cad=rja&amp;uact=8&amp;docid=tbvFILH9UIiQ7M&amp;tbnid=EPYanONYV6y_nM:&amp;ved=0CAUQjRw&amp;url=http://news.filehippo.com/2012/10/is-the-pc-dead-in-the-water/&amp;ei=-89PU7X6EpDVsgbWpYDIAg&amp;bvm=bv.64764171,d.bGQ&amp;psig=AFQjCNEHJOb8mbYLhZ4E0p_fPA3RSAxZWQ&amp;ust=1397825883728061" TargetMode="Externa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hyperlink" Target="http://www.google.com.tr/url?sa=i&amp;rct=j&amp;q=&amp;esrc=s&amp;source=images&amp;cd=&amp;cad=rja&amp;uact=8&amp;docid=-JKUTi_jNRl3JM&amp;tbnid=TPyP0BByOo3o0M:&amp;ved=0CAUQjRw&amp;url=http://en.wikipedia.org/wiki/Personal_computer&amp;ei=sc9PU9aLLI7Xsga6-oCYBA&amp;bvm=bv.64764171,d.bGQ&amp;psig=AFQjCNHowCvePyul4TKBloDDOBUPztW2fA&amp;ust=139782575102934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2.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gif"/></Relationships>
</file>

<file path=ppt/slides/_rels/slide9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4600" y="3810000"/>
            <a:ext cx="6324600" cy="1447800"/>
          </a:xfrm>
        </p:spPr>
        <p:txBody>
          <a:bodyPr>
            <a:normAutofit/>
          </a:bodyPr>
          <a:lstStyle/>
          <a:p>
            <a:pPr algn="ctr" rtl="0"/>
            <a:r>
              <a:rPr lang="en-US" sz="4200" dirty="0" err="1" smtClean="0">
                <a:latin typeface="Brush Script MT" pitchFamily="66" charset="0"/>
              </a:rPr>
              <a:t>Bahattin</a:t>
            </a:r>
            <a:r>
              <a:rPr lang="en-US" sz="4200" dirty="0" smtClean="0">
                <a:latin typeface="Brush Script MT" pitchFamily="66" charset="0"/>
              </a:rPr>
              <a:t> </a:t>
            </a:r>
            <a:r>
              <a:rPr lang="tr-TR" sz="4200" dirty="0" smtClean="0">
                <a:latin typeface="Brush Script MT" pitchFamily="66" charset="0"/>
              </a:rPr>
              <a:t>Karagözoğlu</a:t>
            </a:r>
          </a:p>
          <a:p>
            <a:pPr algn="ctr" rtl="0"/>
            <a:r>
              <a:rPr lang="tr-TR" dirty="0" smtClean="0"/>
              <a:t>İMÜ Kariyer Geliştirme Koordinatörü</a:t>
            </a:r>
            <a:endParaRPr lang="en-US" dirty="0" smtClean="0"/>
          </a:p>
        </p:txBody>
      </p:sp>
      <p:pic>
        <p:nvPicPr>
          <p:cNvPr id="6146" name="Picture 2" descr="http://ugurozmen.com/wp-content/uploads/saatler-e1374295002580.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2621" y="165265"/>
            <a:ext cx="3810000" cy="23050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aphane.biz/FileUpload/ks14367/File/p0006772.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05" y="85724"/>
            <a:ext cx="2524125" cy="37719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www.fotografturk.com/upload/fotograf/2010/10/25/5017-ziya-yavuzdemir-dolmabahce-saat-kulesi-2470-950px.jp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636" y="3084120"/>
            <a:ext cx="2514600" cy="377190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al-jazari-elephant-clock.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24600" y="165265"/>
            <a:ext cx="2705100" cy="36385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561730" y="5227371"/>
            <a:ext cx="3888179" cy="1594014"/>
          </a:xfrm>
          <a:blipFill>
            <a:blip r:embed="rId9"/>
            <a:tile tx="0" ty="0" sx="100000" sy="100000" flip="none" algn="tl"/>
          </a:blipFill>
        </p:spPr>
        <p:txBody>
          <a:bodyPr>
            <a:normAutofit/>
          </a:bodyPr>
          <a:lstStyle/>
          <a:p>
            <a:pPr algn="ctr"/>
            <a:r>
              <a:rPr lang="tr-TR" dirty="0"/>
              <a:t>ZAMAN YÖNETİMİ</a:t>
            </a:r>
            <a:endParaRPr lang="tr-TR" dirty="0">
              <a:effectLst/>
            </a:endParaRPr>
          </a:p>
        </p:txBody>
      </p:sp>
    </p:spTree>
    <p:extLst>
      <p:ext uri="{BB962C8B-B14F-4D97-AF65-F5344CB8AC3E}">
        <p14:creationId xmlns:p14="http://schemas.microsoft.com/office/powerpoint/2010/main" val="6210460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rtl="0" eaLnBrk="1" hangingPunct="1"/>
            <a:r>
              <a:rPr lang="tr-TR" dirty="0" smtClean="0"/>
              <a:t>Hayatta mutlu olmak</a:t>
            </a:r>
            <a:endParaRPr lang="ar-SA" dirty="0" smtClean="0"/>
          </a:p>
        </p:txBody>
      </p:sp>
      <p:sp>
        <p:nvSpPr>
          <p:cNvPr id="6147" name="Content Placeholder 2"/>
          <p:cNvSpPr>
            <a:spLocks noGrp="1"/>
          </p:cNvSpPr>
          <p:nvPr>
            <p:ph idx="1"/>
          </p:nvPr>
        </p:nvSpPr>
        <p:spPr>
          <a:xfrm>
            <a:off x="571500" y="1857375"/>
            <a:ext cx="7772400" cy="4114800"/>
          </a:xfrm>
        </p:spPr>
        <p:txBody>
          <a:bodyPr/>
          <a:lstStyle/>
          <a:p>
            <a:pPr algn="l" rtl="0" eaLnBrk="1" hangingPunct="1"/>
            <a:r>
              <a:rPr lang="tr-TR" dirty="0" smtClean="0"/>
              <a:t>Hayatı olduğu gibi kabul</a:t>
            </a:r>
          </a:p>
          <a:p>
            <a:pPr algn="l" rtl="0" eaLnBrk="1" hangingPunct="1"/>
            <a:r>
              <a:rPr lang="tr-TR" dirty="0" smtClean="0"/>
              <a:t>Eskaline rıza, ve</a:t>
            </a:r>
          </a:p>
          <a:p>
            <a:pPr algn="l" rtl="0" eaLnBrk="1" hangingPunct="1"/>
            <a:r>
              <a:rPr lang="tr-TR" dirty="0" smtClean="0"/>
              <a:t>Islahına sa</a:t>
            </a:r>
            <a:r>
              <a:rPr lang="en-US" dirty="0" smtClean="0"/>
              <a:t>’</a:t>
            </a:r>
            <a:r>
              <a:rPr lang="tr-TR" dirty="0" smtClean="0"/>
              <a:t>y ile kaimdir</a:t>
            </a:r>
          </a:p>
          <a:p>
            <a:pPr algn="l" rtl="0" eaLnBrk="1" hangingPunct="1"/>
            <a:endParaRPr lang="tr-TR" dirty="0" smtClean="0"/>
          </a:p>
          <a:p>
            <a:pPr algn="l" rtl="0" eaLnBrk="1" hangingPunct="1">
              <a:buNone/>
            </a:pPr>
            <a:r>
              <a:rPr lang="tr-TR" dirty="0" smtClean="0"/>
              <a:t>(</a:t>
            </a:r>
            <a:r>
              <a:rPr lang="tr-TR" dirty="0" err="1" smtClean="0"/>
              <a:t>Amâki</a:t>
            </a:r>
            <a:r>
              <a:rPr lang="tr-TR" dirty="0" smtClean="0"/>
              <a:t> Hayal)</a:t>
            </a:r>
            <a:endParaRPr lang="ar-SA" dirty="0" smtClean="0"/>
          </a:p>
        </p:txBody>
      </p:sp>
      <p:sp>
        <p:nvSpPr>
          <p:cNvPr id="6149" name="Slide Number Placeholder 4"/>
          <p:cNvSpPr>
            <a:spLocks noGrp="1"/>
          </p:cNvSpPr>
          <p:nvPr>
            <p:ph type="sldNum" sz="quarter" idx="12"/>
          </p:nvPr>
        </p:nvSpPr>
        <p:spPr>
          <a:noFill/>
        </p:spPr>
        <p:txBody>
          <a:bodyPr/>
          <a:lstStyle/>
          <a:p>
            <a:fld id="{B4E70AE4-9B55-41ED-B47C-04EFB744C316}" type="slidenum">
              <a:rPr lang="en-US" smtClean="0"/>
              <a:pPr/>
              <a:t>10</a:t>
            </a:fld>
            <a:endParaRPr lang="en-US" smtClean="0"/>
          </a:p>
        </p:txBody>
      </p:sp>
      <p:pic>
        <p:nvPicPr>
          <p:cNvPr id="6150" name="Picture 6" descr="98046SmallPicture.gif"/>
          <p:cNvPicPr>
            <a:picLocks noChangeAspect="1"/>
          </p:cNvPicPr>
          <p:nvPr/>
        </p:nvPicPr>
        <p:blipFill>
          <a:blip r:embed="rId2" cstate="print"/>
          <a:srcRect/>
          <a:stretch>
            <a:fillRect/>
          </a:stretch>
        </p:blipFill>
        <p:spPr bwMode="auto">
          <a:xfrm>
            <a:off x="6715125" y="2214563"/>
            <a:ext cx="2295525" cy="1928812"/>
          </a:xfrm>
          <a:prstGeom prst="rect">
            <a:avLst/>
          </a:prstGeom>
          <a:noFill/>
          <a:ln w="9525">
            <a:noFill/>
            <a:miter lim="800000"/>
            <a:headEnd/>
            <a:tailEnd/>
          </a:ln>
        </p:spPr>
      </p:pic>
      <p:sp>
        <p:nvSpPr>
          <p:cNvPr id="6" name="Rectangle 4"/>
          <p:cNvSpPr>
            <a:spLocks noChangeArrowheads="1"/>
          </p:cNvSpPr>
          <p:nvPr/>
        </p:nvSpPr>
        <p:spPr bwMode="auto">
          <a:xfrm>
            <a:off x="468313" y="12954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38730329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4843272"/>
          </a:xfrm>
        </p:spPr>
        <p:txBody>
          <a:bodyPr>
            <a:normAutofit fontScale="70000" lnSpcReduction="20000"/>
          </a:bodyPr>
          <a:lstStyle/>
          <a:p>
            <a:pPr>
              <a:lnSpc>
                <a:spcPct val="120000"/>
              </a:lnSpc>
            </a:pPr>
            <a:r>
              <a:rPr lang="tr-TR" dirty="0" err="1"/>
              <a:t>Eukleides’in</a:t>
            </a:r>
            <a:r>
              <a:rPr lang="tr-TR" dirty="0"/>
              <a:t> iki noktadan sadece bir doğru geçer önermesi düzlemsel cisimler için geçerlidir, küresel cisimler için bu önerme bir eğri ( yay parçası, eğri, </a:t>
            </a:r>
            <a:r>
              <a:rPr lang="tr-TR" dirty="0" err="1"/>
              <a:t>döngülük</a:t>
            </a:r>
            <a:r>
              <a:rPr lang="tr-TR" dirty="0"/>
              <a:t> çizgisi) olarak </a:t>
            </a:r>
            <a:r>
              <a:rPr lang="tr-TR" dirty="0" smtClean="0"/>
              <a:t>doğrulanır. Uzunluk</a:t>
            </a:r>
            <a:r>
              <a:rPr lang="tr-TR" dirty="0"/>
              <a:t>, genişlik ve yükseklik düzlemsel evrende cisimlerin biçimini </a:t>
            </a:r>
            <a:r>
              <a:rPr lang="tr-TR" dirty="0" smtClean="0"/>
              <a:t>verir.</a:t>
            </a:r>
          </a:p>
          <a:p>
            <a:pPr>
              <a:lnSpc>
                <a:spcPct val="120000"/>
              </a:lnSpc>
            </a:pPr>
            <a:r>
              <a:rPr lang="tr-TR" dirty="0"/>
              <a:t>Gerçekte ise tüm cisimler devinim durumundadır. Cisimlerin kavranmasında bu eksikliği gidermek için üç boyutun yanına zaman boyutunu eklemek gereği ortaya çıkmıştır</a:t>
            </a:r>
            <a:r>
              <a:rPr lang="tr-TR" dirty="0" smtClean="0"/>
              <a:t>.</a:t>
            </a:r>
          </a:p>
          <a:p>
            <a:pPr>
              <a:lnSpc>
                <a:spcPct val="120000"/>
              </a:lnSpc>
            </a:pPr>
            <a:r>
              <a:rPr lang="tr-TR" dirty="0" smtClean="0"/>
              <a:t>Tarihi </a:t>
            </a:r>
            <a:r>
              <a:rPr lang="tr-TR" dirty="0"/>
              <a:t>olanın geçmiş zamanı, şimdiki zamanı, tarihsel sürecin sürdürülmesi ile </a:t>
            </a:r>
            <a:r>
              <a:rPr lang="tr-TR" dirty="0" smtClean="0"/>
              <a:t>geleceği (zamanı</a:t>
            </a:r>
            <a:r>
              <a:rPr lang="tr-TR" dirty="0"/>
              <a:t>) vardır. Zaman akışını oluşturan ise varlıkların ve cisimlerin devinimi, değişimi ve dönüşümüdür. Bu değişim ve dönüşümlerin toplamı tarih bilgisini ortaya koyar.</a:t>
            </a:r>
            <a:r>
              <a:rPr lang="tr-TR" dirty="0" smtClean="0"/>
              <a:t> </a:t>
            </a:r>
          </a:p>
          <a:p>
            <a:pPr>
              <a:lnSpc>
                <a:spcPct val="120000"/>
              </a:lnSpc>
            </a:pPr>
            <a:r>
              <a:rPr lang="tr-TR" dirty="0" smtClean="0"/>
              <a:t>Diğer boyutlar da eklenmiş (referans noktası, </a:t>
            </a:r>
            <a:r>
              <a:rPr lang="tr-TR" dirty="0" err="1" smtClean="0"/>
              <a:t>döngülük</a:t>
            </a:r>
            <a:r>
              <a:rPr lang="tr-TR" dirty="0" smtClean="0"/>
              <a:t>, vb.) ve «n» boyutlu olarak tanımlanmış.</a:t>
            </a:r>
            <a:endParaRPr lang="tr-TR" dirty="0"/>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11</a:t>
            </a:fld>
            <a:endParaRPr lang="tr-TR"/>
          </a:p>
        </p:txBody>
      </p:sp>
      <p:sp>
        <p:nvSpPr>
          <p:cNvPr id="6" name="Başlık 5"/>
          <p:cNvSpPr>
            <a:spLocks noGrp="1"/>
          </p:cNvSpPr>
          <p:nvPr>
            <p:ph type="title"/>
          </p:nvPr>
        </p:nvSpPr>
        <p:spPr/>
        <p:txBody>
          <a:bodyPr/>
          <a:lstStyle/>
          <a:p>
            <a:r>
              <a:rPr lang="tr-TR" dirty="0" smtClean="0"/>
              <a:t>Cisimleri Nasıl Tanımlarız?</a:t>
            </a:r>
            <a:endParaRPr lang="tr-TR" dirty="0"/>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20843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Zaman Nedir?</a:t>
            </a:r>
            <a:endParaRPr lang="tr-TR" dirty="0"/>
          </a:p>
        </p:txBody>
      </p:sp>
      <p:sp>
        <p:nvSpPr>
          <p:cNvPr id="3" name="İçerik Yer Tutucusu 2"/>
          <p:cNvSpPr>
            <a:spLocks noGrp="1"/>
          </p:cNvSpPr>
          <p:nvPr>
            <p:ph idx="1"/>
          </p:nvPr>
        </p:nvSpPr>
        <p:spPr>
          <a:xfrm>
            <a:off x="457200" y="1481329"/>
            <a:ext cx="4876800" cy="1947671"/>
          </a:xfrm>
        </p:spPr>
        <p:txBody>
          <a:bodyPr>
            <a:normAutofit fontScale="85000" lnSpcReduction="20000"/>
          </a:bodyPr>
          <a:lstStyle/>
          <a:p>
            <a:r>
              <a:rPr lang="tr-TR" dirty="0" smtClean="0">
                <a:effectLst/>
              </a:rPr>
              <a:t>Zaman bütün insanlara eşit sunulan ve Allah’ın adaletini gösteren olgudur. Çünkü zenginin fakirin gencin yaşlının ama herkesin eşit sahip olduğu bir olgudur.</a:t>
            </a:r>
          </a:p>
          <a:p>
            <a:pPr marL="109728" indent="0">
              <a:buNone/>
            </a:pPr>
            <a:endParaRPr lang="tr-TR" dirty="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6" name="Slayt Numarası Yer Tutucusu 5"/>
          <p:cNvSpPr>
            <a:spLocks noGrp="1"/>
          </p:cNvSpPr>
          <p:nvPr>
            <p:ph type="sldNum" sz="quarter" idx="12"/>
          </p:nvPr>
        </p:nvSpPr>
        <p:spPr/>
        <p:txBody>
          <a:bodyPr/>
          <a:lstStyle/>
          <a:p>
            <a:fld id="{94F95399-64A8-43B0-A5C5-2D48ACAF8409}" type="slidenum">
              <a:rPr lang="tr-TR" smtClean="0"/>
              <a:pPr/>
              <a:t>12</a:t>
            </a:fld>
            <a:endParaRPr lang="tr-TR"/>
          </a:p>
        </p:txBody>
      </p:sp>
      <p:pic>
        <p:nvPicPr>
          <p:cNvPr id="8" name="Picture 4" descr="http://www.bilgekalemi.com/wp-content/uploads/2013/05/zaman2.jpg">
            <a:hlinkClick r:id="rId2" tooltip="zaman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863" y="3429000"/>
            <a:ext cx="4781550" cy="321945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grpSp>
        <p:nvGrpSpPr>
          <p:cNvPr id="9" name="Group 8"/>
          <p:cNvGrpSpPr/>
          <p:nvPr/>
        </p:nvGrpSpPr>
        <p:grpSpPr>
          <a:xfrm>
            <a:off x="5199413" y="184665"/>
            <a:ext cx="3810000" cy="5655707"/>
            <a:chOff x="2667000" y="416481"/>
            <a:chExt cx="3810000" cy="5655707"/>
          </a:xfrm>
        </p:grpSpPr>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785813"/>
              <a:ext cx="3810000" cy="528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3276600" y="416481"/>
              <a:ext cx="2749471" cy="461665"/>
            </a:xfrm>
            <a:prstGeom prst="rect">
              <a:avLst/>
            </a:prstGeom>
          </p:spPr>
          <p:txBody>
            <a:bodyPr wrap="none">
              <a:spAutoFit/>
            </a:bodyPr>
            <a:lstStyle/>
            <a:p>
              <a:r>
                <a:rPr lang="tr-TR" sz="2400" dirty="0"/>
                <a:t>الناس سواء كاسنان المشط</a:t>
              </a:r>
              <a:endParaRPr lang="en-US" sz="2400" dirty="0"/>
            </a:p>
          </p:txBody>
        </p:sp>
      </p:grpSp>
    </p:spTree>
    <p:extLst>
      <p:ext uri="{BB962C8B-B14F-4D97-AF65-F5344CB8AC3E}">
        <p14:creationId xmlns:p14="http://schemas.microsoft.com/office/powerpoint/2010/main" val="12247354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4979" name="Rectangle 3"/>
          <p:cNvSpPr>
            <a:spLocks noGrp="1" noChangeArrowheads="1"/>
          </p:cNvSpPr>
          <p:nvPr>
            <p:ph idx="1"/>
          </p:nvPr>
        </p:nvSpPr>
        <p:spPr>
          <a:xfrm>
            <a:off x="457200" y="1905000"/>
            <a:ext cx="8229600" cy="4102291"/>
          </a:xfrm>
        </p:spPr>
        <p:txBody>
          <a:bodyPr/>
          <a:lstStyle/>
          <a:p>
            <a:pPr eaLnBrk="1" hangingPunct="1">
              <a:buFontTx/>
              <a:buNone/>
              <a:defRPr/>
            </a:pPr>
            <a:endParaRPr lang="tr-TR" sz="2400" dirty="0" smtClean="0">
              <a:latin typeface="Arial" charset="0"/>
            </a:endParaRPr>
          </a:p>
          <a:p>
            <a:pPr eaLnBrk="1" hangingPunct="1">
              <a:buFontTx/>
              <a:buNone/>
              <a:defRPr/>
            </a:pPr>
            <a:r>
              <a:rPr lang="tr-TR" sz="2400" dirty="0" smtClean="0">
                <a:latin typeface="Arial" charset="0"/>
              </a:rPr>
              <a:t>1 yıl herkes için 365 gündür.</a:t>
            </a:r>
          </a:p>
          <a:p>
            <a:pPr eaLnBrk="1" hangingPunct="1">
              <a:buFontTx/>
              <a:buNone/>
              <a:defRPr/>
            </a:pPr>
            <a:r>
              <a:rPr lang="tr-TR" sz="2400" dirty="0" smtClean="0">
                <a:latin typeface="Arial" charset="0"/>
              </a:rPr>
              <a:t>1 gün herkes için 24 saattir.</a:t>
            </a:r>
          </a:p>
          <a:p>
            <a:pPr eaLnBrk="1" hangingPunct="1">
              <a:buFontTx/>
              <a:buNone/>
              <a:defRPr/>
            </a:pPr>
            <a:r>
              <a:rPr lang="tr-TR" sz="2400" dirty="0" smtClean="0">
                <a:latin typeface="Arial" charset="0"/>
              </a:rPr>
              <a:t>1 saat herkes için 60 dakikadır.</a:t>
            </a:r>
          </a:p>
          <a:p>
            <a:pPr eaLnBrk="1" hangingPunct="1">
              <a:buFontTx/>
              <a:buNone/>
              <a:defRPr/>
            </a:pPr>
            <a:r>
              <a:rPr lang="tr-TR" sz="2400" dirty="0" smtClean="0">
                <a:latin typeface="Arial" charset="0"/>
              </a:rPr>
              <a:t>1 dakika herkes için 60 saniyedir.</a:t>
            </a:r>
          </a:p>
          <a:p>
            <a:pPr eaLnBrk="1" hangingPunct="1">
              <a:buFontTx/>
              <a:buNone/>
              <a:defRPr/>
            </a:pPr>
            <a:endParaRPr lang="tr-TR" dirty="0" smtClean="0">
              <a:latin typeface="Arial" charset="0"/>
            </a:endParaRPr>
          </a:p>
          <a:p>
            <a:pPr algn="ctr" eaLnBrk="1" hangingPunct="1">
              <a:buFontTx/>
              <a:buNone/>
              <a:defRPr/>
            </a:pPr>
            <a:r>
              <a:rPr lang="tr-TR" b="1" dirty="0" smtClean="0">
                <a:solidFill>
                  <a:schemeClr val="tx2">
                    <a:lumMod val="75000"/>
                  </a:schemeClr>
                </a:solidFill>
                <a:effectLst>
                  <a:outerShdw blurRad="38100" dist="38100" dir="2700000" algn="tl">
                    <a:srgbClr val="000000">
                      <a:alpha val="43137"/>
                    </a:srgbClr>
                  </a:outerShdw>
                </a:effectLst>
                <a:latin typeface="Arial" charset="0"/>
              </a:rPr>
              <a:t>Dolayısıyla, herkes zamanın değerini bilmekle yükümlüdür.</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9218"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E0FC8DB8-1313-412A-ADDC-798CDA8180CE}" type="slidenum">
              <a:rPr lang="tr-TR" altLang="tr-TR" sz="2000" smtClean="0"/>
              <a:pPr eaLnBrk="1" hangingPunct="1">
                <a:spcBef>
                  <a:spcPct val="0"/>
                </a:spcBef>
                <a:buFontTx/>
                <a:buNone/>
              </a:pPr>
              <a:t>13</a:t>
            </a:fld>
            <a:endParaRPr lang="tr-TR" altLang="tr-TR" sz="2000" smtClean="0"/>
          </a:p>
        </p:txBody>
      </p:sp>
      <p:sp>
        <p:nvSpPr>
          <p:cNvPr id="4" name="Başlık 3"/>
          <p:cNvSpPr>
            <a:spLocks noGrp="1"/>
          </p:cNvSpPr>
          <p:nvPr>
            <p:ph type="title"/>
          </p:nvPr>
        </p:nvSpPr>
        <p:spPr/>
        <p:txBody>
          <a:bodyPr>
            <a:normAutofit fontScale="90000"/>
          </a:bodyPr>
          <a:lstStyle/>
          <a:p>
            <a:r>
              <a:rPr lang="tr-TR" sz="4400" b="0" dirty="0">
                <a:solidFill>
                  <a:schemeClr val="tx2">
                    <a:lumMod val="75000"/>
                  </a:schemeClr>
                </a:solidFill>
                <a:effectLst>
                  <a:outerShdw blurRad="38100" dist="38100" dir="2700000" algn="tl">
                    <a:srgbClr val="000000">
                      <a:alpha val="43137"/>
                    </a:srgbClr>
                  </a:outerShdw>
                </a:effectLst>
                <a:latin typeface="Arial" charset="0"/>
              </a:rPr>
              <a:t>Zaman, herkese “eşit” dağıtılmış “kıt” bir kaynaktır</a:t>
            </a:r>
            <a:r>
              <a:rPr lang="tr-TR" sz="4400" b="0" dirty="0" smtClean="0">
                <a:solidFill>
                  <a:schemeClr val="tx2">
                    <a:lumMod val="75000"/>
                  </a:schemeClr>
                </a:solidFill>
                <a:effectLst>
                  <a:outerShdw blurRad="38100" dist="38100" dir="2700000" algn="tl">
                    <a:srgbClr val="000000">
                      <a:alpha val="43137"/>
                    </a:srgbClr>
                  </a:outerShdw>
                </a:effectLst>
                <a:latin typeface="Arial" charset="0"/>
              </a:rPr>
              <a:t>.</a:t>
            </a:r>
            <a:endParaRPr lang="tr-TR" b="0" dirty="0"/>
          </a:p>
        </p:txBody>
      </p:sp>
      <p:sp>
        <p:nvSpPr>
          <p:cNvPr id="7" name="Rectangle 4"/>
          <p:cNvSpPr>
            <a:spLocks noChangeArrowheads="1"/>
          </p:cNvSpPr>
          <p:nvPr/>
        </p:nvSpPr>
        <p:spPr bwMode="auto">
          <a:xfrm>
            <a:off x="468313" y="1563688"/>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18983956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p:txBody>
          <a:bodyPr/>
          <a:lstStyle/>
          <a:p>
            <a:r>
              <a:rPr lang="tr-TR" dirty="0" smtClean="0"/>
              <a:t>Sen ki Allah’ın «bak» diye hitap ettiği varlıksın.</a:t>
            </a:r>
          </a:p>
          <a:p>
            <a:r>
              <a:rPr lang="tr-TR" dirty="0" smtClean="0"/>
              <a:t>Niçin bu yoldan körler gibi yürüyüp geçiyorsun?</a:t>
            </a:r>
          </a:p>
          <a:p>
            <a:r>
              <a:rPr lang="tr-TR" dirty="0" smtClean="0"/>
              <a:t>Bahar rüzgarı gibi güllerin üzerinde geçip gitme, Gülistanın </a:t>
            </a:r>
            <a:r>
              <a:rPr lang="tr-TR" dirty="0" err="1" smtClean="0"/>
              <a:t>mânâsına</a:t>
            </a:r>
            <a:r>
              <a:rPr lang="tr-TR" dirty="0" smtClean="0"/>
              <a:t> dal.</a:t>
            </a:r>
          </a:p>
          <a:p>
            <a:endParaRPr lang="tr-TR" dirty="0" smtClean="0"/>
          </a:p>
          <a:p>
            <a:r>
              <a:rPr lang="tr-TR" dirty="0" smtClean="0"/>
              <a:t>Aynı gökte uçarlar, lâkin karganın dünyası başka şahininki başkadır. </a:t>
            </a:r>
            <a:endParaRPr lang="tr-TR" dirty="0"/>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14</a:t>
            </a:fld>
            <a:endParaRPr lang="tr-TR"/>
          </a:p>
        </p:txBody>
      </p:sp>
      <p:sp>
        <p:nvSpPr>
          <p:cNvPr id="5" name="Başlık 4"/>
          <p:cNvSpPr>
            <a:spLocks noGrp="1"/>
          </p:cNvSpPr>
          <p:nvPr>
            <p:ph type="title"/>
          </p:nvPr>
        </p:nvSpPr>
        <p:spPr/>
        <p:txBody>
          <a:bodyPr>
            <a:normAutofit fontScale="90000"/>
          </a:bodyPr>
          <a:lstStyle/>
          <a:p>
            <a:r>
              <a:rPr lang="tr-TR" dirty="0" smtClean="0"/>
              <a:t>Muhammed İkbal’den Hatırlatma</a:t>
            </a:r>
            <a:endParaRPr lang="tr-TR" dirty="0"/>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5377912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F023D8A9-DAE7-408A-B921-DE482AB244E2}" type="slidenum">
              <a:rPr lang="tr-TR" altLang="tr-TR" sz="2000" smtClean="0"/>
              <a:pPr eaLnBrk="1" hangingPunct="1">
                <a:spcBef>
                  <a:spcPct val="0"/>
                </a:spcBef>
                <a:buFontTx/>
                <a:buNone/>
              </a:pPr>
              <a:t>15</a:t>
            </a:fld>
            <a:endParaRPr lang="tr-TR" altLang="tr-TR" sz="2000" smtClean="0"/>
          </a:p>
        </p:txBody>
      </p:sp>
      <p:sp>
        <p:nvSpPr>
          <p:cNvPr id="10243" name="Rectangle 2"/>
          <p:cNvSpPr>
            <a:spLocks noGrp="1" noChangeArrowheads="1"/>
          </p:cNvSpPr>
          <p:nvPr>
            <p:ph type="title"/>
          </p:nvPr>
        </p:nvSpPr>
        <p:spPr>
          <a:xfrm>
            <a:off x="457200" y="304800"/>
            <a:ext cx="8229600" cy="963613"/>
          </a:xfrm>
        </p:spPr>
        <p:txBody>
          <a:bodyPr/>
          <a:lstStyle/>
          <a:p>
            <a:pPr eaLnBrk="1" hangingPunct="1"/>
            <a:r>
              <a:rPr lang="tr-TR" altLang="tr-TR" b="1" smtClean="0">
                <a:latin typeface="Arial" charset="0"/>
                <a:cs typeface="Arial" charset="0"/>
              </a:rPr>
              <a:t>ZAMANIN DEĞERİ</a:t>
            </a:r>
          </a:p>
        </p:txBody>
      </p:sp>
      <p:sp>
        <p:nvSpPr>
          <p:cNvPr id="105475" name="Rectangle 3"/>
          <p:cNvSpPr>
            <a:spLocks noGrp="1" noChangeArrowheads="1"/>
          </p:cNvSpPr>
          <p:nvPr>
            <p:ph type="body" idx="1"/>
          </p:nvPr>
        </p:nvSpPr>
        <p:spPr>
          <a:xfrm>
            <a:off x="457200" y="1671638"/>
            <a:ext cx="8229600" cy="3917950"/>
          </a:xfrm>
        </p:spPr>
        <p:txBody>
          <a:bodyPr/>
          <a:lstStyle/>
          <a:p>
            <a:pPr eaLnBrk="1" hangingPunct="1">
              <a:lnSpc>
                <a:spcPct val="90000"/>
              </a:lnSpc>
              <a:buFont typeface="Wingdings" pitchFamily="2" charset="2"/>
              <a:buNone/>
              <a:defRPr/>
            </a:pPr>
            <a:r>
              <a:rPr lang="tr-TR" sz="2400" dirty="0" smtClean="0">
                <a:solidFill>
                  <a:schemeClr val="tx2"/>
                </a:solidFill>
                <a:effectLst>
                  <a:outerShdw blurRad="38100" dist="38100" dir="2700000" algn="tl">
                    <a:srgbClr val="FFFFFF"/>
                  </a:outerShdw>
                </a:effectLst>
                <a:latin typeface="Arial" pitchFamily="34" charset="0"/>
                <a:cs typeface="Arial" pitchFamily="34" charset="0"/>
              </a:rPr>
              <a:t>BİR </a:t>
            </a:r>
            <a:r>
              <a:rPr lang="tr-TR" sz="2400" dirty="0" err="1" smtClean="0">
                <a:solidFill>
                  <a:schemeClr val="tx2"/>
                </a:solidFill>
                <a:effectLst>
                  <a:outerShdw blurRad="38100" dist="38100" dir="2700000" algn="tl">
                    <a:srgbClr val="FFFFFF"/>
                  </a:outerShdw>
                </a:effectLst>
                <a:latin typeface="Arial" pitchFamily="34" charset="0"/>
                <a:cs typeface="Arial" pitchFamily="34" charset="0"/>
              </a:rPr>
              <a:t>SENE’nin</a:t>
            </a:r>
            <a:r>
              <a:rPr lang="tr-TR" sz="2400" dirty="0" smtClean="0">
                <a:solidFill>
                  <a:schemeClr val="tx2"/>
                </a:solidFill>
                <a:latin typeface="Arial" pitchFamily="34" charset="0"/>
                <a:cs typeface="Arial" pitchFamily="34" charset="0"/>
              </a:rPr>
              <a:t> </a:t>
            </a:r>
            <a:r>
              <a:rPr lang="tr-TR" sz="2400" dirty="0" smtClean="0">
                <a:latin typeface="Arial" pitchFamily="34" charset="0"/>
                <a:cs typeface="Arial" pitchFamily="34" charset="0"/>
              </a:rPr>
              <a:t>değerini, sınıfta kalan bir öğrenciye sorun.</a:t>
            </a:r>
          </a:p>
          <a:p>
            <a:pPr eaLnBrk="1" hangingPunct="1">
              <a:lnSpc>
                <a:spcPct val="90000"/>
              </a:lnSpc>
              <a:buFont typeface="Wingdings" pitchFamily="2" charset="2"/>
              <a:buNone/>
              <a:defRPr/>
            </a:pPr>
            <a:endParaRPr lang="tr-TR" sz="1200" dirty="0" smtClean="0">
              <a:latin typeface="Arial" pitchFamily="34" charset="0"/>
              <a:cs typeface="Arial" pitchFamily="34" charset="0"/>
            </a:endParaRPr>
          </a:p>
          <a:p>
            <a:pPr eaLnBrk="1" hangingPunct="1">
              <a:lnSpc>
                <a:spcPct val="90000"/>
              </a:lnSpc>
              <a:buFont typeface="Wingdings" pitchFamily="2" charset="2"/>
              <a:buNone/>
              <a:defRPr/>
            </a:pPr>
            <a:r>
              <a:rPr lang="tr-TR" sz="2400" dirty="0" smtClean="0">
                <a:solidFill>
                  <a:srgbClr val="FF0000"/>
                </a:solidFill>
                <a:effectLst>
                  <a:outerShdw blurRad="38100" dist="38100" dir="2700000" algn="tl">
                    <a:srgbClr val="FFFFFF"/>
                  </a:outerShdw>
                </a:effectLst>
                <a:latin typeface="Arial" pitchFamily="34" charset="0"/>
                <a:cs typeface="Arial" pitchFamily="34" charset="0"/>
              </a:rPr>
              <a:t>BİR </a:t>
            </a:r>
            <a:r>
              <a:rPr lang="tr-TR" sz="2400" dirty="0" err="1" smtClean="0">
                <a:solidFill>
                  <a:srgbClr val="FF0000"/>
                </a:solidFill>
                <a:effectLst>
                  <a:outerShdw blurRad="38100" dist="38100" dir="2700000" algn="tl">
                    <a:srgbClr val="FFFFFF"/>
                  </a:outerShdw>
                </a:effectLst>
                <a:latin typeface="Arial" pitchFamily="34" charset="0"/>
                <a:cs typeface="Arial" pitchFamily="34" charset="0"/>
              </a:rPr>
              <a:t>AY’ın</a:t>
            </a:r>
            <a:r>
              <a:rPr lang="tr-TR" sz="2400" dirty="0" smtClean="0">
                <a:latin typeface="Arial" pitchFamily="34" charset="0"/>
                <a:cs typeface="Arial" pitchFamily="34" charset="0"/>
              </a:rPr>
              <a:t> değerini, erken doğum yapan bir anneye sorun.</a:t>
            </a:r>
          </a:p>
          <a:p>
            <a:pPr eaLnBrk="1" hangingPunct="1">
              <a:lnSpc>
                <a:spcPct val="90000"/>
              </a:lnSpc>
              <a:buFont typeface="Wingdings" pitchFamily="2" charset="2"/>
              <a:buNone/>
              <a:defRPr/>
            </a:pPr>
            <a:endParaRPr lang="tr-TR" sz="1200" dirty="0" smtClean="0">
              <a:latin typeface="Arial" pitchFamily="34" charset="0"/>
              <a:cs typeface="Arial" pitchFamily="34" charset="0"/>
            </a:endParaRPr>
          </a:p>
          <a:p>
            <a:pPr eaLnBrk="1" hangingPunct="1">
              <a:lnSpc>
                <a:spcPct val="90000"/>
              </a:lnSpc>
              <a:buFont typeface="Wingdings" pitchFamily="2" charset="2"/>
              <a:buNone/>
              <a:defRPr/>
            </a:pPr>
            <a:r>
              <a:rPr lang="tr-TR" sz="2400" dirty="0" smtClean="0">
                <a:solidFill>
                  <a:srgbClr val="FF0000"/>
                </a:solidFill>
                <a:effectLst>
                  <a:outerShdw blurRad="38100" dist="38100" dir="2700000" algn="tl">
                    <a:srgbClr val="FFFFFF"/>
                  </a:outerShdw>
                </a:effectLst>
                <a:latin typeface="Arial" pitchFamily="34" charset="0"/>
                <a:cs typeface="Arial" pitchFamily="34" charset="0"/>
              </a:rPr>
              <a:t>BİR </a:t>
            </a:r>
            <a:r>
              <a:rPr lang="tr-TR" sz="2400" dirty="0" err="1" smtClean="0">
                <a:solidFill>
                  <a:srgbClr val="FF0000"/>
                </a:solidFill>
                <a:effectLst>
                  <a:outerShdw blurRad="38100" dist="38100" dir="2700000" algn="tl">
                    <a:srgbClr val="FFFFFF"/>
                  </a:outerShdw>
                </a:effectLst>
                <a:latin typeface="Arial" pitchFamily="34" charset="0"/>
                <a:cs typeface="Arial" pitchFamily="34" charset="0"/>
              </a:rPr>
              <a:t>HAFTA’nın</a:t>
            </a:r>
            <a:r>
              <a:rPr lang="tr-TR" sz="2400" dirty="0" smtClean="0">
                <a:latin typeface="Arial" pitchFamily="34" charset="0"/>
                <a:cs typeface="Arial" pitchFamily="34" charset="0"/>
              </a:rPr>
              <a:t> değerini, dergi editörüne; </a:t>
            </a:r>
            <a:r>
              <a:rPr lang="tr-TR" sz="2400" dirty="0" smtClean="0">
                <a:solidFill>
                  <a:srgbClr val="FF0000"/>
                </a:solidFill>
                <a:latin typeface="Arial" pitchFamily="34" charset="0"/>
                <a:cs typeface="Arial" pitchFamily="34" charset="0"/>
              </a:rPr>
              <a:t>BİR </a:t>
            </a:r>
            <a:r>
              <a:rPr lang="tr-TR" sz="2400" dirty="0" err="1" smtClean="0">
                <a:solidFill>
                  <a:srgbClr val="FF0000"/>
                </a:solidFill>
                <a:latin typeface="Arial" pitchFamily="34" charset="0"/>
                <a:cs typeface="Arial" pitchFamily="34" charset="0"/>
              </a:rPr>
              <a:t>GÜN’ün</a:t>
            </a:r>
            <a:r>
              <a:rPr lang="tr-TR" sz="2400" dirty="0" smtClean="0">
                <a:latin typeface="Arial" pitchFamily="34" charset="0"/>
                <a:cs typeface="Arial" pitchFamily="34" charset="0"/>
              </a:rPr>
              <a:t> değerini gazete editörüne sorun.</a:t>
            </a:r>
          </a:p>
          <a:p>
            <a:pPr eaLnBrk="1" hangingPunct="1">
              <a:lnSpc>
                <a:spcPct val="90000"/>
              </a:lnSpc>
              <a:buFont typeface="Wingdings" pitchFamily="2" charset="2"/>
              <a:buNone/>
              <a:defRPr/>
            </a:pPr>
            <a:endParaRPr lang="tr-TR" sz="1200" dirty="0" smtClean="0">
              <a:latin typeface="Arial" pitchFamily="34" charset="0"/>
              <a:cs typeface="Arial" pitchFamily="34" charset="0"/>
            </a:endParaRPr>
          </a:p>
          <a:p>
            <a:pPr eaLnBrk="1" hangingPunct="1">
              <a:lnSpc>
                <a:spcPct val="90000"/>
              </a:lnSpc>
              <a:buFont typeface="Wingdings" pitchFamily="2" charset="2"/>
              <a:buNone/>
              <a:defRPr/>
            </a:pPr>
            <a:r>
              <a:rPr lang="tr-TR" sz="2400" dirty="0" smtClean="0">
                <a:solidFill>
                  <a:srgbClr val="FF0000"/>
                </a:solidFill>
                <a:effectLst>
                  <a:outerShdw blurRad="38100" dist="38100" dir="2700000" algn="tl">
                    <a:srgbClr val="FFFFFF"/>
                  </a:outerShdw>
                </a:effectLst>
                <a:latin typeface="Arial" pitchFamily="34" charset="0"/>
                <a:cs typeface="Arial" pitchFamily="34" charset="0"/>
              </a:rPr>
              <a:t>BİR </a:t>
            </a:r>
            <a:r>
              <a:rPr lang="tr-TR" sz="2400" dirty="0" err="1" smtClean="0">
                <a:solidFill>
                  <a:srgbClr val="FF0000"/>
                </a:solidFill>
                <a:effectLst>
                  <a:outerShdw blurRad="38100" dist="38100" dir="2700000" algn="tl">
                    <a:srgbClr val="FFFFFF"/>
                  </a:outerShdw>
                </a:effectLst>
                <a:latin typeface="Arial" pitchFamily="34" charset="0"/>
                <a:cs typeface="Arial" pitchFamily="34" charset="0"/>
              </a:rPr>
              <a:t>SANİYE’nin</a:t>
            </a:r>
            <a:r>
              <a:rPr lang="tr-TR" sz="2400" dirty="0" smtClean="0">
                <a:latin typeface="Arial" pitchFamily="34" charset="0"/>
                <a:cs typeface="Arial" pitchFamily="34" charset="0"/>
              </a:rPr>
              <a:t> değerini, bir kazayı </a:t>
            </a:r>
            <a:r>
              <a:rPr lang="tr-TR" sz="2400" dirty="0" err="1" smtClean="0">
                <a:latin typeface="Arial" pitchFamily="34" charset="0"/>
                <a:cs typeface="Arial" pitchFamily="34" charset="0"/>
              </a:rPr>
              <a:t>kılpayı</a:t>
            </a:r>
            <a:r>
              <a:rPr lang="tr-TR" sz="2400" dirty="0" smtClean="0">
                <a:latin typeface="Arial" pitchFamily="34" charset="0"/>
                <a:cs typeface="Arial" pitchFamily="34" charset="0"/>
              </a:rPr>
              <a:t> atlatan adama sorun.</a:t>
            </a:r>
          </a:p>
          <a:p>
            <a:pPr eaLnBrk="1" hangingPunct="1">
              <a:lnSpc>
                <a:spcPct val="90000"/>
              </a:lnSpc>
              <a:buFont typeface="Wingdings" pitchFamily="2" charset="2"/>
              <a:buNone/>
              <a:defRPr/>
            </a:pPr>
            <a:endParaRPr lang="tr-TR" sz="1200" dirty="0" smtClean="0">
              <a:latin typeface="Arial" pitchFamily="34" charset="0"/>
              <a:cs typeface="Arial" pitchFamily="34" charset="0"/>
            </a:endParaRPr>
          </a:p>
          <a:p>
            <a:pPr eaLnBrk="1" hangingPunct="1">
              <a:lnSpc>
                <a:spcPct val="90000"/>
              </a:lnSpc>
              <a:buFont typeface="Wingdings" pitchFamily="2" charset="2"/>
              <a:buNone/>
              <a:defRPr/>
            </a:pPr>
            <a:r>
              <a:rPr lang="tr-TR" sz="2400" dirty="0" smtClean="0">
                <a:solidFill>
                  <a:srgbClr val="FF0000"/>
                </a:solidFill>
                <a:effectLst>
                  <a:outerShdw blurRad="38100" dist="38100" dir="2700000" algn="tl">
                    <a:srgbClr val="FFFFFF"/>
                  </a:outerShdw>
                </a:effectLst>
                <a:latin typeface="Arial" pitchFamily="34" charset="0"/>
                <a:cs typeface="Arial" pitchFamily="34" charset="0"/>
              </a:rPr>
              <a:t>BİR </a:t>
            </a:r>
            <a:r>
              <a:rPr lang="tr-TR" sz="2400" dirty="0" err="1" smtClean="0">
                <a:solidFill>
                  <a:srgbClr val="FF0000"/>
                </a:solidFill>
                <a:effectLst>
                  <a:outerShdw blurRad="38100" dist="38100" dir="2700000" algn="tl">
                    <a:srgbClr val="FFFFFF"/>
                  </a:outerShdw>
                </a:effectLst>
                <a:latin typeface="Arial" pitchFamily="34" charset="0"/>
                <a:cs typeface="Arial" pitchFamily="34" charset="0"/>
              </a:rPr>
              <a:t>SALİSE’nin</a:t>
            </a:r>
            <a:r>
              <a:rPr lang="tr-TR" sz="2400" dirty="0" smtClean="0">
                <a:latin typeface="Arial" pitchFamily="34" charset="0"/>
                <a:cs typeface="Arial" pitchFamily="34" charset="0"/>
              </a:rPr>
              <a:t> değerini, gümüş madalyada kalan sporcuya sorun. </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7094862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Effect transition="in" filter="checkerboard(across)">
                                      <p:cBhvr>
                                        <p:cTn id="7" dur="500"/>
                                        <p:tgtEl>
                                          <p:spTgt spid="1054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5475">
                                            <p:txEl>
                                              <p:pRg st="2" end="2"/>
                                            </p:txEl>
                                          </p:spTgt>
                                        </p:tgtEl>
                                        <p:attrNameLst>
                                          <p:attrName>style.visibility</p:attrName>
                                        </p:attrNameLst>
                                      </p:cBhvr>
                                      <p:to>
                                        <p:strVal val="visible"/>
                                      </p:to>
                                    </p:set>
                                    <p:animEffect transition="in" filter="checkerboard(across)">
                                      <p:cBhvr>
                                        <p:cTn id="12" dur="500"/>
                                        <p:tgtEl>
                                          <p:spTgt spid="10547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5475">
                                            <p:txEl>
                                              <p:pRg st="4" end="4"/>
                                            </p:txEl>
                                          </p:spTgt>
                                        </p:tgtEl>
                                        <p:attrNameLst>
                                          <p:attrName>style.visibility</p:attrName>
                                        </p:attrNameLst>
                                      </p:cBhvr>
                                      <p:to>
                                        <p:strVal val="visible"/>
                                      </p:to>
                                    </p:set>
                                    <p:animEffect transition="in" filter="checkerboard(across)">
                                      <p:cBhvr>
                                        <p:cTn id="17" dur="500"/>
                                        <p:tgtEl>
                                          <p:spTgt spid="10547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5475">
                                            <p:txEl>
                                              <p:pRg st="6" end="6"/>
                                            </p:txEl>
                                          </p:spTgt>
                                        </p:tgtEl>
                                        <p:attrNameLst>
                                          <p:attrName>style.visibility</p:attrName>
                                        </p:attrNameLst>
                                      </p:cBhvr>
                                      <p:to>
                                        <p:strVal val="visible"/>
                                      </p:to>
                                    </p:set>
                                    <p:animEffect transition="in" filter="checkerboard(across)">
                                      <p:cBhvr>
                                        <p:cTn id="22" dur="500"/>
                                        <p:tgtEl>
                                          <p:spTgt spid="10547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05475">
                                            <p:txEl>
                                              <p:pRg st="8" end="8"/>
                                            </p:txEl>
                                          </p:spTgt>
                                        </p:tgtEl>
                                        <p:attrNameLst>
                                          <p:attrName>style.visibility</p:attrName>
                                        </p:attrNameLst>
                                      </p:cBhvr>
                                      <p:to>
                                        <p:strVal val="visible"/>
                                      </p:to>
                                    </p:set>
                                    <p:animEffect transition="in" filter="checkerboard(across)">
                                      <p:cBhvr>
                                        <p:cTn id="27" dur="500"/>
                                        <p:tgtEl>
                                          <p:spTgt spid="1054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04800" y="1981200"/>
            <a:ext cx="8534400" cy="4572000"/>
          </a:xfrm>
        </p:spPr>
        <p:txBody>
          <a:bodyPr>
            <a:normAutofit fontScale="77500" lnSpcReduction="20000"/>
          </a:bodyPr>
          <a:lstStyle/>
          <a:p>
            <a:pPr>
              <a:lnSpc>
                <a:spcPct val="120000"/>
              </a:lnSpc>
            </a:pPr>
            <a:r>
              <a:rPr lang="tr-TR" dirty="0"/>
              <a:t>Zaman kavramının önemini ve değerini, insana verilmiş nimetlerin en büyüğü olduğunu Allah’ın (cc), Kuran-ı Kerim’in bazı ayetlerinde zamana yemin etmesinden de anlıyoruz. </a:t>
            </a:r>
          </a:p>
          <a:p>
            <a:pPr>
              <a:lnSpc>
                <a:spcPct val="120000"/>
              </a:lnSpc>
            </a:pPr>
            <a:r>
              <a:rPr lang="tr-TR" dirty="0" smtClean="0"/>
              <a:t>Rahman </a:t>
            </a:r>
            <a:r>
              <a:rPr lang="tr-TR" dirty="0"/>
              <a:t>ve Rahim olan Allah’ın adıyla</a:t>
            </a:r>
            <a:br>
              <a:rPr lang="tr-TR" dirty="0"/>
            </a:br>
            <a:r>
              <a:rPr lang="tr-TR" dirty="0" err="1"/>
              <a:t>Andolsun</a:t>
            </a:r>
            <a:r>
              <a:rPr lang="tr-TR" dirty="0"/>
              <a:t> zamana ki, insan gerçekten ziyan içindedir. Ancak, iman edip de </a:t>
            </a:r>
            <a:r>
              <a:rPr lang="tr-TR" dirty="0" err="1"/>
              <a:t>sâlih</a:t>
            </a:r>
            <a:r>
              <a:rPr lang="tr-TR" dirty="0"/>
              <a:t> ameller işleyenler, birbirlerine hakkı tavsiye edenler, birbirlerine sabrı tavsiye edenler başka (Onlar ziyanda değillerdir</a:t>
            </a:r>
            <a:r>
              <a:rPr lang="tr-TR" dirty="0" smtClean="0"/>
              <a:t>).</a:t>
            </a:r>
          </a:p>
          <a:p>
            <a:pPr>
              <a:lnSpc>
                <a:spcPct val="120000"/>
              </a:lnSpc>
            </a:pPr>
            <a:r>
              <a:rPr lang="tr-TR" dirty="0"/>
              <a:t>Allah, </a:t>
            </a:r>
            <a:r>
              <a:rPr lang="tr-TR" dirty="0" err="1"/>
              <a:t>Asr’a</a:t>
            </a:r>
            <a:r>
              <a:rPr lang="tr-TR" dirty="0"/>
              <a:t>, yani zamana yemin ederek, bazı özelliklere sahip olanlar dışında, insanların zararda olduğunu bildirmektedir. Allah, zamana yemin etmekle, tarihi bize şahit göstermektedir</a:t>
            </a:r>
            <a:r>
              <a:rPr lang="tr-TR" dirty="0" smtClean="0"/>
              <a:t>.</a:t>
            </a:r>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16</a:t>
            </a:fld>
            <a:endParaRPr lang="tr-TR"/>
          </a:p>
        </p:txBody>
      </p:sp>
      <p:sp>
        <p:nvSpPr>
          <p:cNvPr id="6" name="Başlık 5"/>
          <p:cNvSpPr>
            <a:spLocks noGrp="1"/>
          </p:cNvSpPr>
          <p:nvPr>
            <p:ph type="title"/>
          </p:nvPr>
        </p:nvSpPr>
        <p:spPr>
          <a:xfrm>
            <a:off x="381000" y="274638"/>
            <a:ext cx="8305800" cy="1143000"/>
          </a:xfrm>
        </p:spPr>
        <p:txBody>
          <a:bodyPr/>
          <a:lstStyle/>
          <a:p>
            <a:r>
              <a:rPr lang="tr-TR" dirty="0" smtClean="0"/>
              <a:t>Zamanın Önemi</a:t>
            </a:r>
            <a:endParaRPr lang="tr-TR" dirty="0"/>
          </a:p>
        </p:txBody>
      </p:sp>
      <p:sp>
        <p:nvSpPr>
          <p:cNvPr id="8"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pic>
        <p:nvPicPr>
          <p:cNvPr id="68610" name="Picture 2" descr="http://nurum.net/wp-content/uploads/asrsuresi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5325" y="0"/>
            <a:ext cx="46386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80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6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Zamanın Önemi</a:t>
            </a:r>
            <a:endParaRPr lang="tr-TR" dirty="0"/>
          </a:p>
        </p:txBody>
      </p:sp>
      <p:sp>
        <p:nvSpPr>
          <p:cNvPr id="3" name="İçerik Yer Tutucusu 2"/>
          <p:cNvSpPr>
            <a:spLocks noGrp="1"/>
          </p:cNvSpPr>
          <p:nvPr>
            <p:ph idx="1"/>
          </p:nvPr>
        </p:nvSpPr>
        <p:spPr/>
        <p:txBody>
          <a:bodyPr>
            <a:normAutofit fontScale="70000" lnSpcReduction="20000"/>
          </a:bodyPr>
          <a:lstStyle/>
          <a:p>
            <a:pPr>
              <a:lnSpc>
                <a:spcPct val="120000"/>
              </a:lnSpc>
            </a:pPr>
            <a:r>
              <a:rPr lang="tr-TR" dirty="0" smtClean="0"/>
              <a:t>İslam, zamanı sonsuzluk olarak anlar ve ifade eder. Kuran ayetleriyle ve hadislerle insanın yaşadığı hayatın her anından hesaba çekileceği, kendisine verilen zamanı, hayat sermayesini nasıl harcadığından sorguya çekileceği, zamanını boşa harcayan ve değerlendiremeyen insanın pişman olacağı belirtilmiştir. İlk pişmanlık ölüm halinde, ikincisi ise ahirette olacaktır.</a:t>
            </a:r>
            <a:br>
              <a:rPr lang="tr-TR" dirty="0" smtClean="0"/>
            </a:br>
            <a:r>
              <a:rPr lang="tr-TR" dirty="0" smtClean="0"/>
              <a:t/>
            </a:r>
            <a:br>
              <a:rPr lang="tr-TR" dirty="0" smtClean="0"/>
            </a:br>
            <a:r>
              <a:rPr lang="tr-TR" dirty="0" smtClean="0"/>
              <a:t>“De ki: 'Allah'ın dilemesi dışında, kendim için zarardan ve yarardan (hiçbir şeye) malik değilim. Her ümmetin bir eceli vardır. Onların ecelleri gelince, artık ne bir saat ertelenebilirler, ne öne alınabilirler.” (Yunus Suresi, 49)</a:t>
            </a:r>
            <a:br>
              <a:rPr lang="tr-TR" dirty="0" smtClean="0"/>
            </a:br>
            <a:r>
              <a:rPr lang="tr-TR" dirty="0" smtClean="0"/>
              <a:t/>
            </a:r>
            <a:br>
              <a:rPr lang="tr-TR" dirty="0" smtClean="0"/>
            </a:br>
            <a:endParaRPr lang="tr-TR" dirty="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6" name="Slayt Numarası Yer Tutucusu 5"/>
          <p:cNvSpPr>
            <a:spLocks noGrp="1"/>
          </p:cNvSpPr>
          <p:nvPr>
            <p:ph type="sldNum" sz="quarter" idx="12"/>
          </p:nvPr>
        </p:nvSpPr>
        <p:spPr/>
        <p:txBody>
          <a:bodyPr/>
          <a:lstStyle/>
          <a:p>
            <a:fld id="{94F95399-64A8-43B0-A5C5-2D48ACAF8409}" type="slidenum">
              <a:rPr lang="tr-TR" smtClean="0"/>
              <a:pPr/>
              <a:t>17</a:t>
            </a:fld>
            <a:endParaRPr lang="tr-TR"/>
          </a:p>
        </p:txBody>
      </p:sp>
      <p:pic>
        <p:nvPicPr>
          <p:cNvPr id="7" name="Picture 2" descr="zaman Zaman Yöneti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4724400"/>
            <a:ext cx="1838325" cy="181927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0479992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Zamanla İlgili Hadisler</a:t>
            </a:r>
            <a:endParaRPr lang="tr-TR" dirty="0"/>
          </a:p>
        </p:txBody>
      </p:sp>
      <p:sp>
        <p:nvSpPr>
          <p:cNvPr id="3" name="İçerik Yer Tutucusu 2"/>
          <p:cNvSpPr>
            <a:spLocks noGrp="1"/>
          </p:cNvSpPr>
          <p:nvPr>
            <p:ph idx="1"/>
          </p:nvPr>
        </p:nvSpPr>
        <p:spPr/>
        <p:txBody>
          <a:bodyPr>
            <a:normAutofit fontScale="62500" lnSpcReduction="20000"/>
          </a:bodyPr>
          <a:lstStyle/>
          <a:p>
            <a:pPr>
              <a:lnSpc>
                <a:spcPct val="120000"/>
              </a:lnSpc>
            </a:pPr>
            <a:r>
              <a:rPr lang="tr-TR" i="1" dirty="0" smtClean="0"/>
              <a:t></a:t>
            </a:r>
            <a:r>
              <a:rPr lang="tr-TR" dirty="0"/>
              <a:t>İnsanların çoğunun kıymetini bilmediği iki nimet vardır</a:t>
            </a:r>
            <a:r>
              <a:rPr lang="tr-TR" dirty="0" smtClean="0"/>
              <a:t>. Bunlar; sıhhat </a:t>
            </a:r>
            <a:r>
              <a:rPr lang="tr-TR" dirty="0"/>
              <a:t>ve boş </a:t>
            </a:r>
            <a:r>
              <a:rPr lang="tr-TR" dirty="0">
                <a:solidFill>
                  <a:srgbClr val="FF0000"/>
                </a:solidFill>
              </a:rPr>
              <a:t>zamandır</a:t>
            </a:r>
            <a:r>
              <a:rPr lang="tr-TR" dirty="0"/>
              <a:t>..</a:t>
            </a:r>
            <a:r>
              <a:rPr lang="tr-TR" dirty="0" smtClean="0"/>
              <a:t></a:t>
            </a:r>
          </a:p>
          <a:p>
            <a:pPr>
              <a:lnSpc>
                <a:spcPct val="120000"/>
              </a:lnSpc>
            </a:pPr>
            <a:r>
              <a:rPr lang="tr-TR" dirty="0" smtClean="0"/>
              <a:t>'</a:t>
            </a:r>
            <a:r>
              <a:rPr lang="tr-TR" dirty="0"/>
              <a:t>'Ademoğluna kıyamet günü şunlar sorulmadıkça asla yerinden </a:t>
            </a:r>
            <a:r>
              <a:rPr lang="tr-TR" dirty="0" smtClean="0"/>
              <a:t>ayrılmaz:</a:t>
            </a:r>
          </a:p>
          <a:p>
            <a:pPr lvl="1">
              <a:lnSpc>
                <a:spcPct val="120000"/>
              </a:lnSpc>
            </a:pPr>
            <a:r>
              <a:rPr lang="tr-TR" dirty="0" smtClean="0">
                <a:solidFill>
                  <a:srgbClr val="FF0000"/>
                </a:solidFill>
              </a:rPr>
              <a:t>Ömrünü </a:t>
            </a:r>
            <a:r>
              <a:rPr lang="tr-TR" dirty="0">
                <a:solidFill>
                  <a:srgbClr val="FF0000"/>
                </a:solidFill>
              </a:rPr>
              <a:t>nerede ve ne şekilde </a:t>
            </a:r>
            <a:r>
              <a:rPr lang="tr-TR" dirty="0" smtClean="0">
                <a:solidFill>
                  <a:srgbClr val="FF0000"/>
                </a:solidFill>
              </a:rPr>
              <a:t>geçirdiğinden</a:t>
            </a:r>
          </a:p>
          <a:p>
            <a:pPr lvl="1">
              <a:lnSpc>
                <a:spcPct val="120000"/>
              </a:lnSpc>
            </a:pPr>
            <a:r>
              <a:rPr lang="tr-TR" dirty="0" smtClean="0"/>
              <a:t>İlmi </a:t>
            </a:r>
            <a:r>
              <a:rPr lang="tr-TR" dirty="0"/>
              <a:t>ile ne </a:t>
            </a:r>
            <a:r>
              <a:rPr lang="tr-TR" dirty="0" smtClean="0"/>
              <a:t>yaptığından</a:t>
            </a:r>
          </a:p>
          <a:p>
            <a:pPr lvl="1">
              <a:lnSpc>
                <a:spcPct val="120000"/>
              </a:lnSpc>
            </a:pPr>
            <a:r>
              <a:rPr lang="tr-TR" dirty="0" smtClean="0"/>
              <a:t>Malını </a:t>
            </a:r>
            <a:r>
              <a:rPr lang="tr-TR" dirty="0"/>
              <a:t>nerede kazanıp nereye harcadığından </a:t>
            </a:r>
            <a:r>
              <a:rPr lang="tr-TR" dirty="0" smtClean="0"/>
              <a:t>ve</a:t>
            </a:r>
          </a:p>
          <a:p>
            <a:pPr lvl="1">
              <a:lnSpc>
                <a:spcPct val="120000"/>
              </a:lnSpc>
            </a:pPr>
            <a:r>
              <a:rPr lang="tr-TR" dirty="0" smtClean="0"/>
              <a:t>Bedenini </a:t>
            </a:r>
            <a:r>
              <a:rPr lang="tr-TR" dirty="0"/>
              <a:t>nerede yıprattığından </a:t>
            </a:r>
            <a:endParaRPr lang="tr-TR" dirty="0" smtClean="0"/>
          </a:p>
          <a:p>
            <a:pPr>
              <a:lnSpc>
                <a:spcPct val="120000"/>
              </a:lnSpc>
            </a:pPr>
            <a:r>
              <a:rPr lang="tr-TR" dirty="0" smtClean="0"/>
              <a:t></a:t>
            </a:r>
            <a:r>
              <a:rPr lang="tr-TR" dirty="0"/>
              <a:t>Beş şeyden önce beş şeyi ganimet bil: </a:t>
            </a:r>
            <a:endParaRPr lang="tr-TR" dirty="0" smtClean="0"/>
          </a:p>
          <a:p>
            <a:pPr lvl="1">
              <a:lnSpc>
                <a:spcPct val="120000"/>
              </a:lnSpc>
            </a:pPr>
            <a:r>
              <a:rPr lang="tr-TR" dirty="0" smtClean="0"/>
              <a:t>İhtiyarlığından </a:t>
            </a:r>
            <a:r>
              <a:rPr lang="tr-TR" dirty="0"/>
              <a:t>önce </a:t>
            </a:r>
            <a:r>
              <a:rPr lang="tr-TR" dirty="0" smtClean="0"/>
              <a:t>gençliğini </a:t>
            </a:r>
          </a:p>
          <a:p>
            <a:pPr lvl="1">
              <a:lnSpc>
                <a:spcPct val="120000"/>
              </a:lnSpc>
            </a:pPr>
            <a:r>
              <a:rPr lang="tr-TR" dirty="0" smtClean="0"/>
              <a:t>hastalığından </a:t>
            </a:r>
            <a:r>
              <a:rPr lang="tr-TR" dirty="0"/>
              <a:t>önce </a:t>
            </a:r>
            <a:r>
              <a:rPr lang="tr-TR" dirty="0" smtClean="0"/>
              <a:t>sağlığını </a:t>
            </a:r>
          </a:p>
          <a:p>
            <a:pPr lvl="1">
              <a:lnSpc>
                <a:spcPct val="120000"/>
              </a:lnSpc>
            </a:pPr>
            <a:r>
              <a:rPr lang="tr-TR" dirty="0" smtClean="0"/>
              <a:t>fakirliğinden </a:t>
            </a:r>
            <a:r>
              <a:rPr lang="tr-TR" dirty="0"/>
              <a:t>önce </a:t>
            </a:r>
            <a:r>
              <a:rPr lang="tr-TR" dirty="0" smtClean="0"/>
              <a:t>zenginliğini </a:t>
            </a:r>
          </a:p>
          <a:p>
            <a:pPr lvl="1">
              <a:lnSpc>
                <a:spcPct val="120000"/>
              </a:lnSpc>
            </a:pPr>
            <a:r>
              <a:rPr lang="tr-TR" dirty="0" smtClean="0"/>
              <a:t>meşguliyetinden </a:t>
            </a:r>
            <a:r>
              <a:rPr lang="tr-TR" dirty="0"/>
              <a:t>önce boş </a:t>
            </a:r>
            <a:r>
              <a:rPr lang="tr-TR" dirty="0" smtClean="0">
                <a:solidFill>
                  <a:srgbClr val="FF0000"/>
                </a:solidFill>
              </a:rPr>
              <a:t>zamanını</a:t>
            </a:r>
            <a:r>
              <a:rPr lang="tr-TR" dirty="0" smtClean="0"/>
              <a:t> </a:t>
            </a:r>
            <a:r>
              <a:rPr lang="tr-TR" dirty="0"/>
              <a:t>ve </a:t>
            </a:r>
            <a:endParaRPr lang="tr-TR" dirty="0" smtClean="0"/>
          </a:p>
          <a:p>
            <a:pPr lvl="1">
              <a:lnSpc>
                <a:spcPct val="120000"/>
              </a:lnSpc>
            </a:pPr>
            <a:r>
              <a:rPr lang="tr-TR" dirty="0" smtClean="0"/>
              <a:t></a:t>
            </a:r>
            <a:r>
              <a:rPr lang="tr-TR" dirty="0"/>
              <a:t>ölümünden önce hayatını.</a:t>
            </a:r>
          </a:p>
          <a:p>
            <a:pPr>
              <a:lnSpc>
                <a:spcPct val="120000"/>
              </a:lnSpc>
            </a:pPr>
            <a:r>
              <a:rPr lang="tr-TR" dirty="0"/>
              <a:t>Ecelini </a:t>
            </a:r>
            <a:r>
              <a:rPr lang="tr-TR" dirty="0">
                <a:solidFill>
                  <a:srgbClr val="FF0000"/>
                </a:solidFill>
              </a:rPr>
              <a:t>altmış yaşına </a:t>
            </a:r>
            <a:r>
              <a:rPr lang="tr-TR" dirty="0"/>
              <a:t>kadar uzattığı kimselerden </a:t>
            </a:r>
            <a:r>
              <a:rPr lang="tr-TR" dirty="0" err="1"/>
              <a:t>Cenab</a:t>
            </a:r>
            <a:r>
              <a:rPr lang="tr-TR" dirty="0"/>
              <a:t>-ı </a:t>
            </a:r>
            <a:r>
              <a:rPr lang="tr-TR" dirty="0" err="1"/>
              <a:t>Hakk</a:t>
            </a:r>
            <a:r>
              <a:rPr lang="tr-TR" dirty="0"/>
              <a:t>, her çeşit özür ve bahaneyi kaldırmıştır.</a:t>
            </a:r>
          </a:p>
          <a:p>
            <a:pPr>
              <a:lnSpc>
                <a:spcPct val="120000"/>
              </a:lnSpc>
            </a:pPr>
            <a:r>
              <a:rPr lang="tr-TR" dirty="0" smtClean="0"/>
              <a:t>İki </a:t>
            </a:r>
            <a:r>
              <a:rPr lang="tr-TR" dirty="0">
                <a:solidFill>
                  <a:srgbClr val="FF0000"/>
                </a:solidFill>
              </a:rPr>
              <a:t>günü</a:t>
            </a:r>
            <a:r>
              <a:rPr lang="tr-TR" dirty="0"/>
              <a:t> eşit olan ziyandadır</a:t>
            </a:r>
            <a:r>
              <a:rPr lang="tr-TR" dirty="0" smtClean="0"/>
              <a:t>.</a:t>
            </a:r>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6" name="Slayt Numarası Yer Tutucusu 5"/>
          <p:cNvSpPr>
            <a:spLocks noGrp="1"/>
          </p:cNvSpPr>
          <p:nvPr>
            <p:ph type="sldNum" sz="quarter" idx="12"/>
          </p:nvPr>
        </p:nvSpPr>
        <p:spPr/>
        <p:txBody>
          <a:bodyPr/>
          <a:lstStyle/>
          <a:p>
            <a:fld id="{94F95399-64A8-43B0-A5C5-2D48ACAF8409}" type="slidenum">
              <a:rPr lang="tr-TR" smtClean="0"/>
              <a:pPr/>
              <a:t>18</a:t>
            </a:fld>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71309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tr-TR" dirty="0" smtClean="0"/>
              <a:t>Olayların Üç </a:t>
            </a:r>
            <a:r>
              <a:rPr lang="tr-TR" dirty="0"/>
              <a:t>S</a:t>
            </a:r>
            <a:r>
              <a:rPr lang="tr-TR" dirty="0" smtClean="0"/>
              <a:t>afhası</a:t>
            </a:r>
            <a:endParaRPr lang="ar-SA" dirty="0" smtClean="0"/>
          </a:p>
        </p:txBody>
      </p:sp>
      <p:sp>
        <p:nvSpPr>
          <p:cNvPr id="25604" name="Slide Number Placeholder 4"/>
          <p:cNvSpPr>
            <a:spLocks noGrp="1"/>
          </p:cNvSpPr>
          <p:nvPr>
            <p:ph type="sldNum" sz="quarter" idx="12"/>
          </p:nvPr>
        </p:nvSpPr>
        <p:spPr>
          <a:noFill/>
        </p:spPr>
        <p:txBody>
          <a:bodyPr/>
          <a:lstStyle/>
          <a:p>
            <a:fld id="{E1A5DA2F-751E-426A-BD66-FAFE40BAF51A}" type="slidenum">
              <a:rPr lang="en-US" smtClean="0"/>
              <a:pPr/>
              <a:t>19</a:t>
            </a:fld>
            <a:endParaRPr lang="en-US" smtClean="0"/>
          </a:p>
        </p:txBody>
      </p:sp>
      <p:sp>
        <p:nvSpPr>
          <p:cNvPr id="25605" name="TextBox 13"/>
          <p:cNvSpPr txBox="1">
            <a:spLocks noChangeArrowheads="1"/>
          </p:cNvSpPr>
          <p:nvPr/>
        </p:nvSpPr>
        <p:spPr bwMode="auto">
          <a:xfrm>
            <a:off x="571500" y="3286125"/>
            <a:ext cx="1928813" cy="479425"/>
          </a:xfrm>
          <a:prstGeom prst="rect">
            <a:avLst/>
          </a:prstGeom>
          <a:solidFill>
            <a:srgbClr val="00B050"/>
          </a:solidFill>
          <a:ln w="9525">
            <a:noFill/>
            <a:miter lim="800000"/>
            <a:headEnd/>
            <a:tailEnd/>
          </a:ln>
        </p:spPr>
        <p:txBody>
          <a:bodyPr>
            <a:spAutoFit/>
          </a:bodyPr>
          <a:lstStyle/>
          <a:p>
            <a:pPr>
              <a:buFontTx/>
              <a:buNone/>
            </a:pPr>
            <a:r>
              <a:rPr lang="tr-TR" sz="2400" dirty="0"/>
              <a:t>Akla geliş</a:t>
            </a:r>
            <a:endParaRPr lang="ar-SA" sz="2400" dirty="0"/>
          </a:p>
        </p:txBody>
      </p:sp>
      <p:sp>
        <p:nvSpPr>
          <p:cNvPr id="25606" name="TextBox 14"/>
          <p:cNvSpPr txBox="1">
            <a:spLocks noChangeArrowheads="1"/>
          </p:cNvSpPr>
          <p:nvPr/>
        </p:nvSpPr>
        <p:spPr bwMode="auto">
          <a:xfrm>
            <a:off x="4357688" y="3140968"/>
            <a:ext cx="1643062" cy="830997"/>
          </a:xfrm>
          <a:prstGeom prst="rect">
            <a:avLst/>
          </a:prstGeom>
          <a:solidFill>
            <a:schemeClr val="accent2"/>
          </a:solidFill>
          <a:ln w="9525">
            <a:noFill/>
            <a:miter lim="800000"/>
            <a:headEnd/>
            <a:tailEnd/>
          </a:ln>
        </p:spPr>
        <p:txBody>
          <a:bodyPr>
            <a:spAutoFit/>
          </a:bodyPr>
          <a:lstStyle/>
          <a:p>
            <a:pPr>
              <a:buFontTx/>
              <a:buNone/>
            </a:pPr>
            <a:r>
              <a:rPr lang="tr-TR" sz="2400" dirty="0">
                <a:solidFill>
                  <a:srgbClr val="FFFF00"/>
                </a:solidFill>
              </a:rPr>
              <a:t>Düşünce ve karar</a:t>
            </a:r>
            <a:endParaRPr lang="ar-SA" sz="2400" dirty="0">
              <a:solidFill>
                <a:srgbClr val="FFFF00"/>
              </a:solidFill>
            </a:endParaRPr>
          </a:p>
        </p:txBody>
      </p:sp>
      <p:sp>
        <p:nvSpPr>
          <p:cNvPr id="25607" name="TextBox 15"/>
          <p:cNvSpPr txBox="1">
            <a:spLocks noChangeArrowheads="1"/>
          </p:cNvSpPr>
          <p:nvPr/>
        </p:nvSpPr>
        <p:spPr bwMode="auto">
          <a:xfrm>
            <a:off x="7715250" y="3286125"/>
            <a:ext cx="928688" cy="479425"/>
          </a:xfrm>
          <a:prstGeom prst="rect">
            <a:avLst/>
          </a:prstGeom>
          <a:solidFill>
            <a:srgbClr val="00B0F0"/>
          </a:solidFill>
          <a:ln w="9525">
            <a:noFill/>
            <a:miter lim="800000"/>
            <a:headEnd/>
            <a:tailEnd/>
          </a:ln>
        </p:spPr>
        <p:txBody>
          <a:bodyPr>
            <a:spAutoFit/>
          </a:bodyPr>
          <a:lstStyle/>
          <a:p>
            <a:pPr>
              <a:buFontTx/>
              <a:buNone/>
            </a:pPr>
            <a:r>
              <a:rPr lang="tr-TR" sz="2400" dirty="0"/>
              <a:t>Oluş </a:t>
            </a:r>
            <a:endParaRPr lang="ar-SA" sz="2400" dirty="0"/>
          </a:p>
        </p:txBody>
      </p:sp>
      <p:cxnSp>
        <p:nvCxnSpPr>
          <p:cNvPr id="25608" name="Straight Arrow Connector 17"/>
          <p:cNvCxnSpPr>
            <a:cxnSpLocks noChangeShapeType="1"/>
            <a:stCxn id="25605" idx="3"/>
            <a:endCxn id="25606" idx="1"/>
          </p:cNvCxnSpPr>
          <p:nvPr/>
        </p:nvCxnSpPr>
        <p:spPr bwMode="auto">
          <a:xfrm>
            <a:off x="2500313" y="3525838"/>
            <a:ext cx="1857375" cy="30629"/>
          </a:xfrm>
          <a:prstGeom prst="straightConnector1">
            <a:avLst/>
          </a:prstGeom>
          <a:noFill/>
          <a:ln w="9525" algn="ctr">
            <a:solidFill>
              <a:schemeClr val="tx1"/>
            </a:solidFill>
            <a:round/>
            <a:headEnd/>
            <a:tailEnd type="arrow" w="med" len="med"/>
          </a:ln>
        </p:spPr>
      </p:cxnSp>
      <p:cxnSp>
        <p:nvCxnSpPr>
          <p:cNvPr id="25609" name="Straight Arrow Connector 20"/>
          <p:cNvCxnSpPr>
            <a:cxnSpLocks noChangeShapeType="1"/>
            <a:stCxn id="25606" idx="3"/>
            <a:endCxn id="25607" idx="1"/>
          </p:cNvCxnSpPr>
          <p:nvPr/>
        </p:nvCxnSpPr>
        <p:spPr bwMode="auto">
          <a:xfrm flipV="1">
            <a:off x="6000750" y="3525838"/>
            <a:ext cx="1714500" cy="30629"/>
          </a:xfrm>
          <a:prstGeom prst="straightConnector1">
            <a:avLst/>
          </a:prstGeom>
          <a:noFill/>
          <a:ln w="9525" algn="ctr">
            <a:solidFill>
              <a:schemeClr val="tx1"/>
            </a:solidFill>
            <a:round/>
            <a:headEnd/>
            <a:tailEnd type="arrow" w="med" len="med"/>
          </a:ln>
        </p:spPr>
      </p:cxnSp>
      <p:pic>
        <p:nvPicPr>
          <p:cNvPr id="25610" name="Picture 25" descr="guven_beyincalisiyor.gif"/>
          <p:cNvPicPr>
            <a:picLocks noChangeAspect="1"/>
          </p:cNvPicPr>
          <p:nvPr/>
        </p:nvPicPr>
        <p:blipFill>
          <a:blip r:embed="rId2"/>
          <a:srcRect/>
          <a:stretch>
            <a:fillRect/>
          </a:stretch>
        </p:blipFill>
        <p:spPr bwMode="auto">
          <a:xfrm>
            <a:off x="4643438" y="1928813"/>
            <a:ext cx="952500" cy="952500"/>
          </a:xfrm>
          <a:prstGeom prst="rect">
            <a:avLst/>
          </a:prstGeom>
          <a:noFill/>
          <a:ln w="9525">
            <a:noFill/>
            <a:miter lim="800000"/>
            <a:headEnd/>
            <a:tailEnd/>
          </a:ln>
        </p:spPr>
      </p:pic>
      <p:pic>
        <p:nvPicPr>
          <p:cNvPr id="25611" name="Picture 26" descr="99380SmallPicture.gif"/>
          <p:cNvPicPr>
            <a:picLocks noChangeAspect="1"/>
          </p:cNvPicPr>
          <p:nvPr/>
        </p:nvPicPr>
        <p:blipFill>
          <a:blip r:embed="rId3"/>
          <a:srcRect/>
          <a:stretch>
            <a:fillRect/>
          </a:stretch>
        </p:blipFill>
        <p:spPr bwMode="auto">
          <a:xfrm>
            <a:off x="1214438" y="2428875"/>
            <a:ext cx="928687" cy="725488"/>
          </a:xfrm>
          <a:prstGeom prst="rect">
            <a:avLst/>
          </a:prstGeom>
          <a:noFill/>
          <a:ln w="9525">
            <a:noFill/>
            <a:miter lim="800000"/>
            <a:headEnd/>
            <a:tailEnd/>
          </a:ln>
        </p:spPr>
      </p:pic>
      <p:pic>
        <p:nvPicPr>
          <p:cNvPr id="25612" name="Picture 27" descr="48118SmallPicture.gif"/>
          <p:cNvPicPr>
            <a:picLocks noChangeAspect="1"/>
          </p:cNvPicPr>
          <p:nvPr/>
        </p:nvPicPr>
        <p:blipFill>
          <a:blip r:embed="rId4"/>
          <a:srcRect/>
          <a:stretch>
            <a:fillRect/>
          </a:stretch>
        </p:blipFill>
        <p:spPr bwMode="auto">
          <a:xfrm>
            <a:off x="4714875" y="4143375"/>
            <a:ext cx="1000125" cy="1333500"/>
          </a:xfrm>
          <a:prstGeom prst="rect">
            <a:avLst/>
          </a:prstGeom>
          <a:noFill/>
          <a:ln w="9525">
            <a:noFill/>
            <a:miter lim="800000"/>
            <a:headEnd/>
            <a:tailEnd/>
          </a:ln>
        </p:spPr>
      </p:pic>
      <p:pic>
        <p:nvPicPr>
          <p:cNvPr id="25613" name="Picture 4" descr="kalb1"/>
          <p:cNvPicPr>
            <a:picLocks noChangeAspect="1" noChangeArrowheads="1" noCrop="1"/>
          </p:cNvPicPr>
          <p:nvPr/>
        </p:nvPicPr>
        <p:blipFill>
          <a:blip r:embed="rId5"/>
          <a:srcRect/>
          <a:stretch>
            <a:fillRect/>
          </a:stretch>
        </p:blipFill>
        <p:spPr bwMode="auto">
          <a:xfrm>
            <a:off x="6215063" y="2214563"/>
            <a:ext cx="1087437" cy="1000125"/>
          </a:xfrm>
          <a:prstGeom prst="rect">
            <a:avLst/>
          </a:prstGeom>
          <a:noFill/>
          <a:ln w="9525">
            <a:noFill/>
            <a:miter lim="800000"/>
            <a:headEnd/>
            <a:tailEnd/>
          </a:ln>
        </p:spPr>
      </p:pic>
      <p:pic>
        <p:nvPicPr>
          <p:cNvPr id="25614" name="Picture 20" descr="smilepoint"/>
          <p:cNvPicPr>
            <a:picLocks noChangeAspect="1" noChangeArrowheads="1"/>
          </p:cNvPicPr>
          <p:nvPr/>
        </p:nvPicPr>
        <p:blipFill>
          <a:blip r:embed="rId6"/>
          <a:srcRect/>
          <a:stretch>
            <a:fillRect/>
          </a:stretch>
        </p:blipFill>
        <p:spPr bwMode="auto">
          <a:xfrm>
            <a:off x="2786063" y="2500313"/>
            <a:ext cx="1219200" cy="711200"/>
          </a:xfrm>
          <a:prstGeom prst="rect">
            <a:avLst/>
          </a:prstGeom>
          <a:noFill/>
          <a:ln w="9525">
            <a:noFill/>
            <a:miter lim="800000"/>
            <a:headEnd/>
            <a:tailEnd/>
          </a:ln>
        </p:spPr>
      </p:pic>
      <p:pic>
        <p:nvPicPr>
          <p:cNvPr id="25615" name="Picture 19" descr="fire01"/>
          <p:cNvPicPr>
            <a:picLocks noChangeAspect="1" noChangeArrowheads="1" noCrop="1"/>
          </p:cNvPicPr>
          <p:nvPr/>
        </p:nvPicPr>
        <p:blipFill>
          <a:blip r:embed="rId7"/>
          <a:srcRect/>
          <a:stretch>
            <a:fillRect/>
          </a:stretch>
        </p:blipFill>
        <p:spPr bwMode="auto">
          <a:xfrm>
            <a:off x="1714500" y="3786188"/>
            <a:ext cx="800100" cy="1600200"/>
          </a:xfrm>
          <a:prstGeom prst="rect">
            <a:avLst/>
          </a:prstGeom>
          <a:noFill/>
          <a:ln w="9525">
            <a:noFill/>
            <a:miter lim="800000"/>
            <a:headEnd/>
            <a:tailEnd/>
          </a:ln>
        </p:spPr>
      </p:pic>
      <p:pic>
        <p:nvPicPr>
          <p:cNvPr id="25616" name="Picture 23" descr="soru_hareketli_bordo"/>
          <p:cNvPicPr>
            <a:picLocks noChangeAspect="1" noChangeArrowheads="1" noCrop="1"/>
          </p:cNvPicPr>
          <p:nvPr/>
        </p:nvPicPr>
        <p:blipFill>
          <a:blip r:embed="rId8"/>
          <a:srcRect/>
          <a:stretch>
            <a:fillRect/>
          </a:stretch>
        </p:blipFill>
        <p:spPr bwMode="auto">
          <a:xfrm>
            <a:off x="6500813" y="3786188"/>
            <a:ext cx="696912" cy="857250"/>
          </a:xfrm>
          <a:prstGeom prst="rect">
            <a:avLst/>
          </a:prstGeom>
          <a:noFill/>
          <a:ln w="9525">
            <a:noFill/>
            <a:miter lim="800000"/>
            <a:headEnd/>
            <a:tailEnd/>
          </a:ln>
        </p:spPr>
      </p:pic>
      <p:pic>
        <p:nvPicPr>
          <p:cNvPr id="25617" name="Picture 22" descr="firework"/>
          <p:cNvPicPr>
            <a:picLocks noChangeAspect="1" noChangeArrowheads="1" noCrop="1"/>
          </p:cNvPicPr>
          <p:nvPr/>
        </p:nvPicPr>
        <p:blipFill>
          <a:blip r:embed="rId9"/>
          <a:srcRect/>
          <a:stretch>
            <a:fillRect/>
          </a:stretch>
        </p:blipFill>
        <p:spPr bwMode="auto">
          <a:xfrm>
            <a:off x="7572375" y="4000500"/>
            <a:ext cx="1143000" cy="1257300"/>
          </a:xfrm>
          <a:prstGeom prst="rect">
            <a:avLst/>
          </a:prstGeom>
          <a:noFill/>
          <a:ln w="9525">
            <a:noFill/>
            <a:miter lim="800000"/>
            <a:headEnd/>
            <a:tailEnd/>
          </a:ln>
        </p:spPr>
      </p:pic>
      <p:sp>
        <p:nvSpPr>
          <p:cNvPr id="1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742000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rtl="0"/>
            <a:r>
              <a:rPr lang="en-US" dirty="0" smtClean="0"/>
              <a:t>KONULAR</a:t>
            </a:r>
            <a:r>
              <a:rPr lang="tr-TR" dirty="0" smtClean="0"/>
              <a:t>IMIZ</a:t>
            </a:r>
            <a:endParaRPr lang="ar-SA" dirty="0" smtClean="0"/>
          </a:p>
        </p:txBody>
      </p:sp>
      <p:sp>
        <p:nvSpPr>
          <p:cNvPr id="6147" name="Content Placeholder 2"/>
          <p:cNvSpPr>
            <a:spLocks noGrp="1"/>
          </p:cNvSpPr>
          <p:nvPr>
            <p:ph idx="1"/>
          </p:nvPr>
        </p:nvSpPr>
        <p:spPr>
          <a:xfrm>
            <a:off x="457200" y="1481328"/>
            <a:ext cx="4618856" cy="4827992"/>
          </a:xfrm>
        </p:spPr>
        <p:txBody>
          <a:bodyPr vert="horz">
            <a:normAutofit fontScale="77500" lnSpcReduction="20000"/>
          </a:bodyPr>
          <a:lstStyle/>
          <a:p>
            <a:pPr>
              <a:lnSpc>
                <a:spcPct val="120000"/>
              </a:lnSpc>
            </a:pPr>
            <a:r>
              <a:rPr lang="tr-TR" sz="2800" dirty="0" smtClean="0"/>
              <a:t>Kariyer Geliştirme</a:t>
            </a:r>
          </a:p>
          <a:p>
            <a:pPr>
              <a:lnSpc>
                <a:spcPct val="120000"/>
              </a:lnSpc>
            </a:pPr>
            <a:r>
              <a:rPr lang="tr-TR" sz="2800" dirty="0" smtClean="0"/>
              <a:t>Zaman Tanımı ve </a:t>
            </a:r>
            <a:r>
              <a:rPr lang="tr-TR" sz="2800" dirty="0"/>
              <a:t>Ö</a:t>
            </a:r>
            <a:r>
              <a:rPr lang="tr-TR" sz="2800" dirty="0" smtClean="0"/>
              <a:t>nemi</a:t>
            </a:r>
          </a:p>
          <a:p>
            <a:pPr>
              <a:lnSpc>
                <a:spcPct val="120000"/>
              </a:lnSpc>
            </a:pPr>
            <a:r>
              <a:rPr lang="tr-TR" sz="2800" dirty="0" smtClean="0"/>
              <a:t>İş Yapımında Önemli Etmenler</a:t>
            </a:r>
          </a:p>
          <a:p>
            <a:pPr>
              <a:lnSpc>
                <a:spcPct val="120000"/>
              </a:lnSpc>
            </a:pPr>
            <a:r>
              <a:rPr lang="tr-TR" sz="2800" dirty="0" smtClean="0"/>
              <a:t>İlim Amelden Önce Gelir</a:t>
            </a:r>
          </a:p>
          <a:p>
            <a:pPr>
              <a:lnSpc>
                <a:spcPct val="120000"/>
              </a:lnSpc>
            </a:pPr>
            <a:r>
              <a:rPr lang="tr-TR" sz="2800" dirty="0" smtClean="0"/>
              <a:t>Olayların Oluşumu ve Tevekkül</a:t>
            </a:r>
          </a:p>
          <a:p>
            <a:pPr>
              <a:lnSpc>
                <a:spcPct val="120000"/>
              </a:lnSpc>
            </a:pPr>
            <a:r>
              <a:rPr lang="tr-TR" sz="2800" dirty="0" smtClean="0"/>
              <a:t>Zamana Saygı</a:t>
            </a:r>
          </a:p>
          <a:p>
            <a:pPr>
              <a:lnSpc>
                <a:spcPct val="120000"/>
              </a:lnSpc>
            </a:pPr>
            <a:r>
              <a:rPr lang="tr-TR" sz="2800" dirty="0" smtClean="0"/>
              <a:t>Kişisel Zaman Yönetimi</a:t>
            </a:r>
          </a:p>
          <a:p>
            <a:pPr>
              <a:lnSpc>
                <a:spcPct val="120000"/>
              </a:lnSpc>
            </a:pPr>
            <a:r>
              <a:rPr lang="tr-TR" sz="2800" dirty="0" smtClean="0"/>
              <a:t>İş Zamanı Yönetimi</a:t>
            </a:r>
          </a:p>
          <a:p>
            <a:pPr>
              <a:lnSpc>
                <a:spcPct val="120000"/>
              </a:lnSpc>
            </a:pPr>
            <a:r>
              <a:rPr lang="tr-TR" sz="2800" dirty="0" smtClean="0"/>
              <a:t>Eğitimde Bilim Çağının Gerekleri</a:t>
            </a:r>
          </a:p>
        </p:txBody>
      </p:sp>
      <p:sp>
        <p:nvSpPr>
          <p:cNvPr id="6149" name="Slide Number Placeholder 4"/>
          <p:cNvSpPr>
            <a:spLocks noGrp="1"/>
          </p:cNvSpPr>
          <p:nvPr>
            <p:ph type="sldNum" sz="quarter" idx="12"/>
          </p:nvPr>
        </p:nvSpPr>
        <p:spPr>
          <a:noFill/>
        </p:spPr>
        <p:txBody>
          <a:bodyPr/>
          <a:lstStyle/>
          <a:p>
            <a:fld id="{EBF95945-4094-42D8-9D17-F864E4F8FA4D}" type="slidenum">
              <a:rPr lang="en-US" smtClean="0"/>
              <a:pPr/>
              <a:t>2</a:t>
            </a:fld>
            <a:endParaRPr lang="en-US" smtClean="0"/>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grpSp>
        <p:nvGrpSpPr>
          <p:cNvPr id="6" name="Group 5"/>
          <p:cNvGrpSpPr/>
          <p:nvPr/>
        </p:nvGrpSpPr>
        <p:grpSpPr>
          <a:xfrm>
            <a:off x="4788024" y="770532"/>
            <a:ext cx="4171335" cy="5538788"/>
            <a:chOff x="2486331" y="533400"/>
            <a:chExt cx="4171335" cy="5538788"/>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785813"/>
              <a:ext cx="3810000" cy="528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486331" y="533400"/>
              <a:ext cx="4171335" cy="369332"/>
            </a:xfrm>
            <a:prstGeom prst="rect">
              <a:avLst/>
            </a:prstGeom>
          </p:spPr>
          <p:txBody>
            <a:bodyPr wrap="none">
              <a:spAutoFit/>
            </a:bodyPr>
            <a:lstStyle/>
            <a:p>
              <a:r>
                <a:rPr lang="tr-TR" dirty="0"/>
                <a:t>مَنْ كَانَ يُؤْمِنُ بِاللَّهِ وَالْيَوْمِ الْآخِرِ فَلْيَقُلْ خَيْرًا أَوْ لِيَصْمُتْ</a:t>
              </a:r>
              <a:endParaRPr lang="en-US" dirty="0"/>
            </a:p>
          </p:txBody>
        </p:sp>
      </p:grpSp>
      <p:sp>
        <p:nvSpPr>
          <p:cNvPr id="2" name="Altbilgi Yer Tutucusu 1"/>
          <p:cNvSpPr>
            <a:spLocks noGrp="1"/>
          </p:cNvSpPr>
          <p:nvPr>
            <p:ph type="ftr" sz="quarter" idx="11"/>
          </p:nvPr>
        </p:nvSpPr>
        <p:spPr/>
        <p:txBody>
          <a:bodyPr/>
          <a:lstStyle/>
          <a:p>
            <a:r>
              <a:rPr lang="tr-TR" smtClean="0"/>
              <a:t>Zaman Yönetimi</a:t>
            </a:r>
            <a:endParaRPr lang="tr-TR"/>
          </a:p>
        </p:txBody>
      </p:sp>
      <p:sp>
        <p:nvSpPr>
          <p:cNvPr id="3" name="Veri Yer Tutucusu 2"/>
          <p:cNvSpPr>
            <a:spLocks noGrp="1"/>
          </p:cNvSpPr>
          <p:nvPr>
            <p:ph type="dt" sz="half" idx="10"/>
          </p:nvPr>
        </p:nvSpPr>
        <p:spPr/>
        <p:txBody>
          <a:bodyPr/>
          <a:lstStyle/>
          <a:p>
            <a:r>
              <a:rPr lang="tr-TR" smtClean="0"/>
              <a:t>11 Haziran 2014</a:t>
            </a:r>
            <a:endParaRPr lang="tr-TR"/>
          </a:p>
        </p:txBody>
      </p:sp>
    </p:spTree>
    <p:extLst>
      <p:ext uri="{BB962C8B-B14F-4D97-AF65-F5344CB8AC3E}">
        <p14:creationId xmlns:p14="http://schemas.microsoft.com/office/powerpoint/2010/main" val="2638392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İlim Amelden Önce Gelir</a:t>
            </a:r>
            <a:endParaRPr lang="tr-TR" dirty="0"/>
          </a:p>
        </p:txBody>
      </p:sp>
      <p:sp>
        <p:nvSpPr>
          <p:cNvPr id="3" name="İçerik Yer Tutucusu 2"/>
          <p:cNvSpPr>
            <a:spLocks noGrp="1"/>
          </p:cNvSpPr>
          <p:nvPr>
            <p:ph idx="1"/>
          </p:nvPr>
        </p:nvSpPr>
        <p:spPr/>
        <p:txBody>
          <a:bodyPr>
            <a:normAutofit fontScale="85000" lnSpcReduction="20000"/>
          </a:bodyPr>
          <a:lstStyle/>
          <a:p>
            <a:r>
              <a:rPr lang="tr-TR" dirty="0"/>
              <a:t>-Hiç bilenle bilmeyen bir olur mu? - </a:t>
            </a:r>
            <a:r>
              <a:rPr lang="tr-TR" dirty="0" smtClean="0"/>
              <a:t>(</a:t>
            </a:r>
            <a:r>
              <a:rPr lang="tr-TR" dirty="0"/>
              <a:t>Kuran-ı Kerim</a:t>
            </a:r>
            <a:r>
              <a:rPr lang="tr-TR" dirty="0" smtClean="0"/>
              <a:t>)</a:t>
            </a:r>
          </a:p>
          <a:p>
            <a:endParaRPr lang="tr-TR" dirty="0" smtClean="0"/>
          </a:p>
          <a:p>
            <a:r>
              <a:rPr lang="tr-TR" dirty="0" smtClean="0"/>
              <a:t>Cahillerle </a:t>
            </a:r>
            <a:r>
              <a:rPr lang="tr-TR" dirty="0"/>
              <a:t>tartışmaya girmeyin; ben hiç </a:t>
            </a:r>
            <a:r>
              <a:rPr lang="tr-TR" dirty="0" smtClean="0"/>
              <a:t>yenemedim</a:t>
            </a:r>
            <a:r>
              <a:rPr lang="tr-TR" dirty="0"/>
              <a:t>.  ~Gazali~</a:t>
            </a:r>
          </a:p>
          <a:p>
            <a:pPr marL="109728" indent="0">
              <a:buNone/>
            </a:pPr>
            <a:endParaRPr lang="tr-TR" dirty="0" smtClean="0"/>
          </a:p>
          <a:p>
            <a:r>
              <a:rPr lang="tr-TR" dirty="0" smtClean="0"/>
              <a:t>Yıllarca</a:t>
            </a:r>
            <a:r>
              <a:rPr lang="tr-TR" dirty="0"/>
              <a:t>, asırlarca süren uykudan artık, </a:t>
            </a:r>
            <a:br>
              <a:rPr lang="tr-TR" dirty="0"/>
            </a:br>
            <a:r>
              <a:rPr lang="tr-TR" dirty="0"/>
              <a:t>Silkin de muhitindeki zulmetleri yak, yık! </a:t>
            </a:r>
            <a:br>
              <a:rPr lang="tr-TR" dirty="0"/>
            </a:br>
            <a:r>
              <a:rPr lang="tr-TR" dirty="0"/>
              <a:t/>
            </a:r>
            <a:br>
              <a:rPr lang="tr-TR" dirty="0"/>
            </a:br>
            <a:r>
              <a:rPr lang="tr-TR" dirty="0"/>
              <a:t>Bir baksana: gökler uyanık, yer uyanıktır; </a:t>
            </a:r>
            <a:br>
              <a:rPr lang="tr-TR" dirty="0"/>
            </a:br>
            <a:r>
              <a:rPr lang="tr-TR" dirty="0"/>
              <a:t>Dünya uyanıkken uyumak, maskaralıktır! </a:t>
            </a:r>
            <a:br>
              <a:rPr lang="tr-TR" dirty="0"/>
            </a:br>
            <a:r>
              <a:rPr lang="tr-TR" dirty="0"/>
              <a:t/>
            </a:r>
            <a:br>
              <a:rPr lang="tr-TR" dirty="0"/>
            </a:br>
            <a:r>
              <a:rPr lang="tr-TR" dirty="0"/>
              <a:t>Eyvah! Bu zilletlere sensin yine illet... </a:t>
            </a:r>
            <a:br>
              <a:rPr lang="tr-TR" dirty="0"/>
            </a:br>
            <a:r>
              <a:rPr lang="tr-TR" dirty="0"/>
              <a:t>Ey </a:t>
            </a:r>
            <a:r>
              <a:rPr lang="tr-TR" dirty="0" err="1"/>
              <a:t>derd</a:t>
            </a:r>
            <a:r>
              <a:rPr lang="tr-TR" dirty="0"/>
              <a:t>-i cehalet, sana düşmekte bu millet, </a:t>
            </a:r>
            <a:br>
              <a:rPr lang="tr-TR" dirty="0"/>
            </a:br>
            <a:r>
              <a:rPr lang="tr-TR" dirty="0" smtClean="0"/>
              <a:t>Mehmet </a:t>
            </a:r>
            <a:r>
              <a:rPr lang="tr-TR" dirty="0"/>
              <a:t>Akif Ersoy, 11 Nisan 1329 </a:t>
            </a:r>
            <a:r>
              <a:rPr lang="tr-TR" dirty="0" smtClean="0"/>
              <a:t>(1913)</a:t>
            </a:r>
            <a:endParaRPr lang="tr-TR" dirty="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6" name="Slayt Numarası Yer Tutucusu 5"/>
          <p:cNvSpPr>
            <a:spLocks noGrp="1"/>
          </p:cNvSpPr>
          <p:nvPr>
            <p:ph type="sldNum" sz="quarter" idx="12"/>
          </p:nvPr>
        </p:nvSpPr>
        <p:spPr/>
        <p:txBody>
          <a:bodyPr/>
          <a:lstStyle/>
          <a:p>
            <a:fld id="{94F95399-64A8-43B0-A5C5-2D48ACAF8409}" type="slidenum">
              <a:rPr lang="tr-TR" smtClean="0"/>
              <a:pPr/>
              <a:t>20</a:t>
            </a:fld>
            <a:endParaRPr lang="tr-TR"/>
          </a:p>
        </p:txBody>
      </p:sp>
      <p:sp>
        <p:nvSpPr>
          <p:cNvPr id="7" name="Rectangle 4"/>
          <p:cNvSpPr>
            <a:spLocks noChangeArrowheads="1"/>
          </p:cNvSpPr>
          <p:nvPr/>
        </p:nvSpPr>
        <p:spPr bwMode="auto">
          <a:xfrm>
            <a:off x="468313" y="12192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186675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852209" cy="1143000"/>
          </a:xfrm>
        </p:spPr>
        <p:txBody>
          <a:bodyPr>
            <a:normAutofit fontScale="90000"/>
          </a:bodyPr>
          <a:lstStyle/>
          <a:p>
            <a:pPr rtl="0"/>
            <a:r>
              <a:rPr lang="tr-TR" dirty="0" smtClean="0"/>
              <a:t>İlmi Bilginin Özelliği</a:t>
            </a:r>
            <a:endParaRPr lang="ar-SA" dirty="0"/>
          </a:p>
        </p:txBody>
      </p:sp>
      <p:sp>
        <p:nvSpPr>
          <p:cNvPr id="3" name="Content Placeholder 2"/>
          <p:cNvSpPr>
            <a:spLocks noGrp="1"/>
          </p:cNvSpPr>
          <p:nvPr>
            <p:ph idx="1"/>
          </p:nvPr>
        </p:nvSpPr>
        <p:spPr>
          <a:xfrm>
            <a:off x="457200" y="1481328"/>
            <a:ext cx="4852209" cy="4309872"/>
          </a:xfrm>
        </p:spPr>
        <p:txBody>
          <a:bodyPr>
            <a:normAutofit/>
          </a:bodyPr>
          <a:lstStyle/>
          <a:p>
            <a:pPr algn="l" rtl="0"/>
            <a:r>
              <a:rPr lang="tr-TR" dirty="0" smtClean="0"/>
              <a:t>İlim aydınlatan, yol gösteren ve ferahlatan bilgilerdir.</a:t>
            </a:r>
          </a:p>
          <a:p>
            <a:pPr algn="l" rtl="0"/>
            <a:r>
              <a:rPr lang="tr-TR" dirty="0" smtClean="0"/>
              <a:t>İlmi bilgi</a:t>
            </a:r>
            <a:r>
              <a:rPr lang="en-US" dirty="0" smtClean="0"/>
              <a:t> </a:t>
            </a:r>
            <a:r>
              <a:rPr lang="tr-TR" dirty="0" smtClean="0"/>
              <a:t>gelişmiş bir akıl, </a:t>
            </a:r>
            <a:r>
              <a:rPr lang="en-US" dirty="0" smtClean="0"/>
              <a:t>do</a:t>
            </a:r>
            <a:r>
              <a:rPr lang="tr-TR" dirty="0" smtClean="0"/>
              <a:t>ğru kaynaklardan elde edilmiş tartışmasız gerçekler (postula) ve doğru gözlemlerle elde edilir.</a:t>
            </a:r>
          </a:p>
        </p:txBody>
      </p:sp>
      <p:sp>
        <p:nvSpPr>
          <p:cNvPr id="6" name="Slide Number Placeholder 5"/>
          <p:cNvSpPr>
            <a:spLocks noGrp="1"/>
          </p:cNvSpPr>
          <p:nvPr>
            <p:ph type="sldNum" sz="quarter" idx="12"/>
          </p:nvPr>
        </p:nvSpPr>
        <p:spPr/>
        <p:txBody>
          <a:bodyPr/>
          <a:lstStyle/>
          <a:p>
            <a:pPr>
              <a:buClr>
                <a:srgbClr val="C9C2D1"/>
              </a:buClr>
              <a:defRPr/>
            </a:pPr>
            <a:fld id="{89E4F861-D691-4DED-9318-CA38B85A57D9}" type="slidenum">
              <a:rPr lang="en-US" smtClean="0">
                <a:solidFill>
                  <a:prstClr val="white">
                    <a:shade val="50000"/>
                  </a:prstClr>
                </a:solidFill>
              </a:rPr>
              <a:pPr>
                <a:buClr>
                  <a:srgbClr val="C9C2D1"/>
                </a:buClr>
                <a:defRPr/>
              </a:pPr>
              <a:t>21</a:t>
            </a:fld>
            <a:endParaRPr lang="en-US">
              <a:solidFill>
                <a:prstClr val="white">
                  <a:shade val="50000"/>
                </a:prstClr>
              </a:solidFill>
            </a:endParaRP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grpSp>
        <p:nvGrpSpPr>
          <p:cNvPr id="9" name="Group 8"/>
          <p:cNvGrpSpPr/>
          <p:nvPr/>
        </p:nvGrpSpPr>
        <p:grpSpPr>
          <a:xfrm>
            <a:off x="5309409" y="269543"/>
            <a:ext cx="3562350" cy="4991100"/>
            <a:chOff x="2790825" y="933450"/>
            <a:chExt cx="3562350" cy="4991100"/>
          </a:xfrm>
        </p:grpSpPr>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0825" y="933450"/>
              <a:ext cx="3562350" cy="499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2971800" y="4800600"/>
              <a:ext cx="3320140" cy="400110"/>
            </a:xfrm>
            <a:prstGeom prst="rect">
              <a:avLst/>
            </a:prstGeom>
          </p:spPr>
          <p:txBody>
            <a:bodyPr wrap="none">
              <a:spAutoFit/>
            </a:bodyPr>
            <a:lstStyle/>
            <a:p>
              <a:r>
                <a:rPr lang="tr-TR" sz="2000" dirty="0"/>
                <a:t>كَفَى بِالْمَرْءِ إِثْمًا أَنْ يُحَدِّثَ بِكُلِّ مَا سَمِعَ</a:t>
              </a:r>
              <a:endParaRPr lang="en-US" sz="2000" dirty="0"/>
            </a:p>
          </p:txBody>
        </p:sp>
      </p:grpSp>
      <p:sp>
        <p:nvSpPr>
          <p:cNvPr id="12" name="Veri Yer Tutucusu 11"/>
          <p:cNvSpPr>
            <a:spLocks noGrp="1"/>
          </p:cNvSpPr>
          <p:nvPr>
            <p:ph type="dt" sz="half" idx="10"/>
          </p:nvPr>
        </p:nvSpPr>
        <p:spPr/>
        <p:txBody>
          <a:bodyPr/>
          <a:lstStyle/>
          <a:p>
            <a:r>
              <a:rPr lang="tr-TR" smtClean="0"/>
              <a:t>11 Haziran 2014</a:t>
            </a:r>
            <a:endParaRPr lang="tr-TR"/>
          </a:p>
        </p:txBody>
      </p:sp>
      <p:sp>
        <p:nvSpPr>
          <p:cNvPr id="13" name="Altbilgi Yer Tutucusu 1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8419051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4953000" cy="4525963"/>
          </a:xfrm>
        </p:spPr>
        <p:txBody>
          <a:bodyPr/>
          <a:lstStyle/>
          <a:p>
            <a:r>
              <a:rPr lang="tr-TR" sz="2800" dirty="0"/>
              <a:t>İlim ancak </a:t>
            </a:r>
            <a:r>
              <a:rPr lang="tr-TR" sz="2800" dirty="0" err="1"/>
              <a:t>taallümle</a:t>
            </a:r>
            <a:r>
              <a:rPr lang="tr-TR" sz="2800" dirty="0"/>
              <a:t> (öğrenmeye çalışmakla) elde edilir.</a:t>
            </a:r>
          </a:p>
          <a:p>
            <a:pPr marL="109728" indent="0">
              <a:buNone/>
            </a:pPr>
            <a:endParaRPr lang="tr-TR" dirty="0"/>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22</a:t>
            </a:fld>
            <a:endParaRPr lang="tr-TR"/>
          </a:p>
        </p:txBody>
      </p:sp>
      <p:sp>
        <p:nvSpPr>
          <p:cNvPr id="6" name="Başlık 5"/>
          <p:cNvSpPr>
            <a:spLocks noGrp="1"/>
          </p:cNvSpPr>
          <p:nvPr>
            <p:ph type="title"/>
          </p:nvPr>
        </p:nvSpPr>
        <p:spPr/>
        <p:txBody>
          <a:bodyPr/>
          <a:lstStyle/>
          <a:p>
            <a:r>
              <a:rPr lang="tr-TR" dirty="0" smtClean="0"/>
              <a:t>Eğitim-Öğretim</a:t>
            </a:r>
            <a:endParaRPr lang="tr-TR" dirty="0"/>
          </a:p>
        </p:txBody>
      </p:sp>
      <p:grpSp>
        <p:nvGrpSpPr>
          <p:cNvPr id="7" name="Group 5"/>
          <p:cNvGrpSpPr/>
          <p:nvPr/>
        </p:nvGrpSpPr>
        <p:grpSpPr>
          <a:xfrm>
            <a:off x="5410200" y="1371600"/>
            <a:ext cx="3543300" cy="4953000"/>
            <a:chOff x="2800350" y="952500"/>
            <a:chExt cx="3543300" cy="495300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350" y="952500"/>
              <a:ext cx="3543300"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3657601" y="1828800"/>
              <a:ext cx="1905000" cy="707886"/>
            </a:xfrm>
            <a:prstGeom prst="rect">
              <a:avLst/>
            </a:prstGeom>
          </p:spPr>
          <p:txBody>
            <a:bodyPr wrap="square">
              <a:spAutoFit/>
            </a:bodyPr>
            <a:lstStyle/>
            <a:p>
              <a:pPr algn="ctr"/>
              <a:r>
                <a:rPr lang="tr-TR" sz="2000" dirty="0">
                  <a:solidFill>
                    <a:schemeClr val="bg1"/>
                  </a:solidFill>
                </a:rPr>
                <a:t>إِيَّاكُمْ وَالظَّنَّ فَإِنَّ الظَّنَّ أَكْذَبُ الْحَدِيثِ</a:t>
              </a:r>
              <a:endParaRPr lang="en-US" sz="2000" dirty="0">
                <a:solidFill>
                  <a:schemeClr val="bg1"/>
                </a:solidFill>
              </a:endParaRPr>
            </a:p>
          </p:txBody>
        </p:sp>
      </p:grpSp>
      <p:pic>
        <p:nvPicPr>
          <p:cNvPr id="10" name="Picture 6" descr="https://encrypted-tbn0.gstatic.com/images?q=tbn:ANd9GcRjpMwDlPJnwOUyKefmz0kef_gEcilIdKbuAZJ4ITO4FDe2uQH0">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241204"/>
            <a:ext cx="4182269" cy="279288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0969920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a:lnSpc>
                <a:spcPct val="110000"/>
              </a:lnSpc>
            </a:pPr>
            <a:r>
              <a:rPr lang="tr-TR" dirty="0"/>
              <a:t>"Bilmediğini bilenin arkasından gidin, bilmediğini bilmeyeni uyarın, bilmediğini bilene öğretin, bilmediğini bilmeyenden kaçının." </a:t>
            </a:r>
            <a:r>
              <a:rPr lang="tr-TR" dirty="0" smtClean="0"/>
              <a:t>(</a:t>
            </a:r>
            <a:r>
              <a:rPr lang="tr-TR" dirty="0" err="1"/>
              <a:t>Conficius</a:t>
            </a:r>
            <a:r>
              <a:rPr lang="tr-TR" dirty="0" smtClean="0"/>
              <a:t>)</a:t>
            </a:r>
          </a:p>
          <a:p>
            <a:pPr>
              <a:lnSpc>
                <a:spcPct val="110000"/>
              </a:lnSpc>
            </a:pPr>
            <a:r>
              <a:rPr lang="tr-TR" dirty="0"/>
              <a:t>"Planınız bir yıl içinse pirinç ekin, on yıl içinse ağaç dikin, yüz yıl için ise insanları eğitin." </a:t>
            </a:r>
            <a:br>
              <a:rPr lang="tr-TR" dirty="0"/>
            </a:br>
            <a:r>
              <a:rPr lang="tr-TR" dirty="0"/>
              <a:t>(</a:t>
            </a:r>
            <a:r>
              <a:rPr lang="tr-TR" dirty="0" err="1" smtClean="0"/>
              <a:t>Huang</a:t>
            </a:r>
            <a:r>
              <a:rPr lang="tr-TR" dirty="0" smtClean="0"/>
              <a:t>-Çe)</a:t>
            </a:r>
          </a:p>
          <a:p>
            <a:pPr>
              <a:lnSpc>
                <a:spcPct val="110000"/>
              </a:lnSpc>
            </a:pPr>
            <a:r>
              <a:rPr lang="tr-TR" dirty="0"/>
              <a:t>"Bilim ve sanat takdir edilmediği yerden göç eder." </a:t>
            </a:r>
            <a:r>
              <a:rPr lang="tr-TR" dirty="0" smtClean="0"/>
              <a:t>(</a:t>
            </a:r>
            <a:r>
              <a:rPr lang="tr-TR" dirty="0" err="1"/>
              <a:t>İbni</a:t>
            </a:r>
            <a:r>
              <a:rPr lang="tr-TR" dirty="0"/>
              <a:t> Sina</a:t>
            </a:r>
            <a:r>
              <a:rPr lang="tr-TR" dirty="0" smtClean="0"/>
              <a:t>)</a:t>
            </a:r>
          </a:p>
          <a:p>
            <a:pPr>
              <a:lnSpc>
                <a:spcPct val="110000"/>
              </a:lnSpc>
            </a:pPr>
            <a:r>
              <a:rPr lang="tr-TR" dirty="0"/>
              <a:t>"Tomurcuk derdinde olmayan ağaç, odundur." </a:t>
            </a:r>
            <a:br>
              <a:rPr lang="tr-TR" dirty="0"/>
            </a:br>
            <a:r>
              <a:rPr lang="tr-TR" dirty="0"/>
              <a:t>(N. F. Kısakürek</a:t>
            </a:r>
            <a:r>
              <a:rPr lang="tr-TR" dirty="0" smtClean="0"/>
              <a:t>)</a:t>
            </a:r>
          </a:p>
          <a:p>
            <a:pPr>
              <a:lnSpc>
                <a:spcPct val="110000"/>
              </a:lnSpc>
            </a:pPr>
            <a:r>
              <a:rPr lang="tr-TR" dirty="0"/>
              <a:t>"Yapılırken heyecan duyulmayan işler başarılamaz."   (</a:t>
            </a:r>
            <a:r>
              <a:rPr lang="tr-TR" dirty="0" err="1"/>
              <a:t>Emerson</a:t>
            </a:r>
            <a:r>
              <a:rPr lang="tr-TR" dirty="0"/>
              <a:t>)</a:t>
            </a:r>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23</a:t>
            </a:fld>
            <a:endParaRPr lang="tr-TR"/>
          </a:p>
        </p:txBody>
      </p:sp>
      <p:sp>
        <p:nvSpPr>
          <p:cNvPr id="6" name="Başlık 5"/>
          <p:cNvSpPr>
            <a:spLocks noGrp="1"/>
          </p:cNvSpPr>
          <p:nvPr>
            <p:ph type="title"/>
          </p:nvPr>
        </p:nvSpPr>
        <p:spPr/>
        <p:txBody>
          <a:bodyPr>
            <a:normAutofit/>
          </a:bodyPr>
          <a:lstStyle/>
          <a:p>
            <a:r>
              <a:rPr lang="tr-TR" sz="3200" dirty="0" smtClean="0"/>
              <a:t>Bilgi Müslümanın Kayıp Olmuş Malıdır, Nerede Bulursa Alır (Hadisi Şerif)</a:t>
            </a:r>
            <a:endParaRPr lang="ar-SA" sz="3200" dirty="0"/>
          </a:p>
        </p:txBody>
      </p:sp>
      <p:sp>
        <p:nvSpPr>
          <p:cNvPr id="7" name="Rectangle 4"/>
          <p:cNvSpPr>
            <a:spLocks noChangeArrowheads="1"/>
          </p:cNvSpPr>
          <p:nvPr/>
        </p:nvSpPr>
        <p:spPr bwMode="auto">
          <a:xfrm>
            <a:off x="468313" y="1335088"/>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68178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24</a:t>
            </a:fld>
            <a:endParaRPr lang="tr-TR"/>
          </a:p>
        </p:txBody>
      </p:sp>
      <p:pic>
        <p:nvPicPr>
          <p:cNvPr id="5122" name="Picture 2" descr="http://img.webme.com/pic/s/samidemircimarangoz53/k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65902"/>
            <a:ext cx="5715001" cy="5406082"/>
          </a:xfrm>
          <a:prstGeom prst="rect">
            <a:avLst/>
          </a:prstGeom>
          <a:noFill/>
          <a:extLst>
            <a:ext uri="{909E8E84-426E-40DD-AFC4-6F175D3DCCD1}">
              <a14:hiddenFill xmlns:a14="http://schemas.microsoft.com/office/drawing/2010/main">
                <a:solidFill>
                  <a:srgbClr val="FFFFFF"/>
                </a:solidFill>
              </a14:hiddenFill>
            </a:ext>
          </a:extLst>
        </p:spPr>
      </p:pic>
      <p:pic>
        <p:nvPicPr>
          <p:cNvPr id="69634" name="Picture 2" descr="http://2.bp.blogspot.com/_s6gUTCWsr98/TFBayUC254I/AAAAAAAAFrQ/colkW3xLIKE/s1600/foto+aglayan+adam.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2768943"/>
            <a:ext cx="1905000" cy="23431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images.clipartlogo.com/files/ss/original/112/112975798/cartoon-vector-illustration-of.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03966" y="1524000"/>
            <a:ext cx="2686050" cy="3771901"/>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546760" y="5562600"/>
            <a:ext cx="8382000" cy="369332"/>
          </a:xfrm>
          <a:prstGeom prst="rect">
            <a:avLst/>
          </a:prstGeom>
          <a:solidFill>
            <a:srgbClr val="FFFF00"/>
          </a:solidFill>
        </p:spPr>
        <p:txBody>
          <a:bodyPr wrap="square" rtlCol="0">
            <a:spAutoFit/>
          </a:bodyPr>
          <a:lstStyle/>
          <a:p>
            <a:r>
              <a:rPr lang="tr-TR" dirty="0"/>
              <a:t>İnsanoğlu kapanan kapının önünde ağlamaktan açılan kapıyı göremez</a:t>
            </a:r>
            <a:r>
              <a:rPr lang="tr-TR" dirty="0" smtClean="0"/>
              <a:t>.</a:t>
            </a:r>
            <a:endParaRPr lang="tr-TR" dirty="0"/>
          </a:p>
        </p:txBody>
      </p:sp>
    </p:spTree>
    <p:extLst>
      <p:ext uri="{BB962C8B-B14F-4D97-AF65-F5344CB8AC3E}">
        <p14:creationId xmlns:p14="http://schemas.microsoft.com/office/powerpoint/2010/main" val="210561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6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4995672"/>
          </a:xfrm>
        </p:spPr>
        <p:txBody>
          <a:bodyPr>
            <a:normAutofit fontScale="62500" lnSpcReduction="20000"/>
          </a:bodyPr>
          <a:lstStyle/>
          <a:p>
            <a:pPr>
              <a:lnSpc>
                <a:spcPct val="120000"/>
              </a:lnSpc>
            </a:pPr>
            <a:r>
              <a:rPr lang="tr-TR" dirty="0"/>
              <a:t>Tevekkül, dinimizin bildirdiği sebeplere yapıştıktan sonra neticeyi sebeplerden değil, sebepleri yaratandan beklemektir.</a:t>
            </a:r>
            <a:r>
              <a:rPr lang="tr-TR" b="1" dirty="0"/>
              <a:t> (Bir işe başladığın zaman, </a:t>
            </a:r>
            <a:r>
              <a:rPr lang="tr-TR" b="1" dirty="0" err="1"/>
              <a:t>Allahü</a:t>
            </a:r>
            <a:r>
              <a:rPr lang="tr-TR" b="1" dirty="0"/>
              <a:t> </a:t>
            </a:r>
            <a:r>
              <a:rPr lang="tr-TR" b="1" dirty="0" err="1"/>
              <a:t>T</a:t>
            </a:r>
            <a:r>
              <a:rPr lang="tr-TR" b="1" dirty="0" err="1" smtClean="0"/>
              <a:t>eâlâya</a:t>
            </a:r>
            <a:r>
              <a:rPr lang="tr-TR" b="1" dirty="0" smtClean="0"/>
              <a:t> </a:t>
            </a:r>
            <a:r>
              <a:rPr lang="tr-TR" b="1" dirty="0"/>
              <a:t>tevekkül et, Ona güven!)</a:t>
            </a:r>
            <a:r>
              <a:rPr lang="tr-TR" dirty="0"/>
              <a:t> </a:t>
            </a:r>
            <a:r>
              <a:rPr lang="tr-TR" dirty="0" err="1"/>
              <a:t>âyet</a:t>
            </a:r>
            <a:r>
              <a:rPr lang="tr-TR" dirty="0"/>
              <a:t>-i kerimesi, tevekkül ile beraber azmederek çalışmak gerektiğini gösteriyor. (Al-i </a:t>
            </a:r>
            <a:r>
              <a:rPr lang="tr-TR" dirty="0" err="1"/>
              <a:t>imran</a:t>
            </a:r>
            <a:r>
              <a:rPr lang="tr-TR" dirty="0"/>
              <a:t> 159) </a:t>
            </a:r>
            <a:endParaRPr lang="tr-TR" dirty="0" smtClean="0"/>
          </a:p>
          <a:p>
            <a:pPr>
              <a:lnSpc>
                <a:spcPct val="120000"/>
              </a:lnSpc>
            </a:pPr>
            <a:r>
              <a:rPr lang="tr-TR" dirty="0" smtClean="0"/>
              <a:t>Tevekkül</a:t>
            </a:r>
            <a:r>
              <a:rPr lang="tr-TR" dirty="0"/>
              <a:t>, Müslümanların kadere olan inançlarının tabii bir sonucudur. Tevekkül eden kişi Allah’a kayıtsız şartsız teslim olmuş kişidir. Tevekkül etmek, tembellik ve miskinlik demek olmadığı gibi, çalışma ve ilerlemeye mani de değildir. Tevekkül, çalışıp, çabalamak, çalışıp çabalarken Allah'ın bizimle olduğunu hatırdan çıkarmamak ve sonucu Allah'a bırakmaktır. Kur'an'da, “</a:t>
            </a:r>
            <a:r>
              <a:rPr lang="tr-TR" b="1" dirty="0"/>
              <a:t>Çalışanların ücreti ne güzeldir. Onlar ki sabrederler ve Rablerine tevekkül ederler</a:t>
            </a:r>
            <a:r>
              <a:rPr lang="tr-TR" dirty="0"/>
              <a:t>.” buyurulmaktadır (</a:t>
            </a:r>
            <a:r>
              <a:rPr lang="tr-TR" dirty="0" err="1"/>
              <a:t>Ankebut</a:t>
            </a:r>
            <a:r>
              <a:rPr lang="tr-TR" dirty="0"/>
              <a:t> 29/58-59). </a:t>
            </a:r>
            <a:endParaRPr lang="tr-TR" dirty="0" smtClean="0"/>
          </a:p>
          <a:p>
            <a:pPr>
              <a:lnSpc>
                <a:spcPct val="120000"/>
              </a:lnSpc>
            </a:pPr>
            <a:r>
              <a:rPr lang="tr-TR" b="1" dirty="0"/>
              <a:t>İ</a:t>
            </a:r>
            <a:r>
              <a:rPr lang="tr-TR" b="1" dirty="0" smtClean="0"/>
              <a:t>nsana</a:t>
            </a:r>
            <a:r>
              <a:rPr lang="tr-TR" b="1" dirty="0"/>
              <a:t>, ancak dünyada çalışarak</a:t>
            </a:r>
            <a:r>
              <a:rPr lang="tr-TR" dirty="0"/>
              <a:t> [ihlas ile] </a:t>
            </a:r>
            <a:r>
              <a:rPr lang="tr-TR" b="1" dirty="0"/>
              <a:t>yaptığı işler</a:t>
            </a:r>
            <a:r>
              <a:rPr lang="tr-TR" dirty="0"/>
              <a:t> [ahirette] </a:t>
            </a:r>
            <a:r>
              <a:rPr lang="tr-TR" b="1" dirty="0"/>
              <a:t>fayda verir</a:t>
            </a:r>
            <a:r>
              <a:rPr lang="tr-TR" b="1" dirty="0" smtClean="0"/>
              <a:t>.</a:t>
            </a:r>
            <a:r>
              <a:rPr lang="tr-TR" dirty="0" smtClean="0"/>
              <a:t> (</a:t>
            </a:r>
            <a:r>
              <a:rPr lang="tr-TR" dirty="0" err="1" smtClean="0"/>
              <a:t>Necm</a:t>
            </a:r>
            <a:r>
              <a:rPr lang="tr-TR" dirty="0" smtClean="0"/>
              <a:t> 39)</a:t>
            </a:r>
          </a:p>
          <a:p>
            <a:pPr>
              <a:lnSpc>
                <a:spcPct val="120000"/>
              </a:lnSpc>
            </a:pPr>
            <a:r>
              <a:rPr lang="tr-TR" b="1" dirty="0" smtClean="0"/>
              <a:t>Güçlükle </a:t>
            </a:r>
            <a:r>
              <a:rPr lang="tr-TR" b="1" dirty="0"/>
              <a:t>beraber elbette bir kolaylık vardır. Öyleyse, bir işi bitirince diğerine teşebbüs et ve hacetini yalnız Rabbinden iste</a:t>
            </a:r>
            <a:r>
              <a:rPr lang="tr-TR" b="1" dirty="0" smtClean="0"/>
              <a:t>! (</a:t>
            </a:r>
            <a:r>
              <a:rPr lang="tr-TR" dirty="0" smtClean="0"/>
              <a:t>İnşirah 5-8)</a:t>
            </a:r>
            <a:endParaRPr lang="tr-TR" dirty="0"/>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25</a:t>
            </a:fld>
            <a:endParaRPr lang="tr-TR"/>
          </a:p>
        </p:txBody>
      </p:sp>
      <p:sp>
        <p:nvSpPr>
          <p:cNvPr id="6" name="Başlık 5"/>
          <p:cNvSpPr>
            <a:spLocks noGrp="1"/>
          </p:cNvSpPr>
          <p:nvPr>
            <p:ph type="title"/>
          </p:nvPr>
        </p:nvSpPr>
        <p:spPr/>
        <p:txBody>
          <a:bodyPr/>
          <a:lstStyle/>
          <a:p>
            <a:r>
              <a:rPr lang="tr-TR" dirty="0" smtClean="0"/>
              <a:t>Tevekkül</a:t>
            </a:r>
            <a:endParaRPr lang="tr-TR" dirty="0"/>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20439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570037"/>
            <a:ext cx="8229600" cy="4906963"/>
          </a:xfrm>
        </p:spPr>
        <p:txBody>
          <a:bodyPr>
            <a:normAutofit fontScale="62500" lnSpcReduction="20000"/>
          </a:bodyPr>
          <a:lstStyle/>
          <a:p>
            <a:pPr>
              <a:lnSpc>
                <a:spcPct val="120000"/>
              </a:lnSpc>
            </a:pPr>
            <a:r>
              <a:rPr lang="tr-TR" dirty="0" smtClean="0"/>
              <a:t>Zayıf </a:t>
            </a:r>
            <a:r>
              <a:rPr lang="tr-TR" dirty="0"/>
              <a:t>iman sahipleri çalışmasına güvenir. Çalışmak, Peygamberin (SAV) sünnetidir. Kısmetli iman sahipleri tevekküle bağlanır. Çalışmaya devam edersen Peygamberin (SAV) sünnetini işlemiş olursun. Tevekkül yoluna kıymet verdikçe de Peygamber’in (SAV) ruhaniyeti seni sarar. ALLAH-ü Teala (CC) tevekkül üzerine şöyle buyurdu:</a:t>
            </a:r>
            <a:br>
              <a:rPr lang="tr-TR" dirty="0"/>
            </a:br>
            <a:r>
              <a:rPr lang="tr-TR" dirty="0"/>
              <a:t/>
            </a:r>
            <a:br>
              <a:rPr lang="tr-TR" dirty="0"/>
            </a:br>
            <a:r>
              <a:rPr lang="tr-TR" dirty="0"/>
              <a:t>- “İnanıyorsanız </a:t>
            </a:r>
            <a:r>
              <a:rPr lang="tr-TR" dirty="0" err="1"/>
              <a:t>ALLAH’a</a:t>
            </a:r>
            <a:r>
              <a:rPr lang="tr-TR" dirty="0"/>
              <a:t> (CC) tevekkül ediniz. </a:t>
            </a:r>
            <a:r>
              <a:rPr lang="tr-TR" dirty="0" err="1"/>
              <a:t>ALLAH’a</a:t>
            </a:r>
            <a:r>
              <a:rPr lang="tr-TR" dirty="0"/>
              <a:t> (CC) tevekkül edene O (CC) yeter. ALLAH (CC) tevekkül edenleri sever.”</a:t>
            </a:r>
            <a:br>
              <a:rPr lang="tr-TR" dirty="0"/>
            </a:br>
            <a:endParaRPr lang="tr-TR" dirty="0" smtClean="0"/>
          </a:p>
          <a:p>
            <a:pPr>
              <a:lnSpc>
                <a:spcPct val="120000"/>
              </a:lnSpc>
            </a:pPr>
            <a:r>
              <a:rPr lang="tr-TR" dirty="0" smtClean="0"/>
              <a:t>Allah’a </a:t>
            </a:r>
            <a:r>
              <a:rPr lang="tr-TR" dirty="0"/>
              <a:t>dayan </a:t>
            </a:r>
            <a:r>
              <a:rPr lang="tr-TR" dirty="0" err="1"/>
              <a:t>sa’ye</a:t>
            </a:r>
            <a:r>
              <a:rPr lang="tr-TR" dirty="0"/>
              <a:t> sarıl hikmete </a:t>
            </a:r>
            <a:r>
              <a:rPr lang="tr-TR" dirty="0" err="1"/>
              <a:t>râm</a:t>
            </a:r>
            <a:r>
              <a:rPr lang="tr-TR" dirty="0"/>
              <a:t> ol</a:t>
            </a:r>
            <a:br>
              <a:rPr lang="tr-TR" dirty="0"/>
            </a:br>
            <a:r>
              <a:rPr lang="tr-TR" dirty="0"/>
              <a:t>Yol varsa budur bilmiyorum başka çıkar yol</a:t>
            </a:r>
            <a:br>
              <a:rPr lang="tr-TR" dirty="0"/>
            </a:br>
            <a:r>
              <a:rPr lang="tr-TR" dirty="0"/>
              <a:t/>
            </a:r>
            <a:br>
              <a:rPr lang="tr-TR" dirty="0"/>
            </a:br>
            <a:r>
              <a:rPr lang="tr-TR" dirty="0"/>
              <a:t>(Allah’a güven, çalış gayret et, takdirine </a:t>
            </a:r>
            <a:r>
              <a:rPr lang="tr-TR" dirty="0" err="1"/>
              <a:t>rızâ</a:t>
            </a:r>
            <a:r>
              <a:rPr lang="tr-TR" dirty="0"/>
              <a:t> göster,</a:t>
            </a:r>
            <a:br>
              <a:rPr lang="tr-TR" dirty="0"/>
            </a:br>
            <a:r>
              <a:rPr lang="tr-TR" dirty="0"/>
              <a:t>Benim bildiğim yol budur, başka bir doğru yol bilmiyorum.)</a:t>
            </a:r>
            <a:br>
              <a:rPr lang="tr-TR" dirty="0"/>
            </a:br>
            <a:r>
              <a:rPr lang="tr-TR" dirty="0" smtClean="0"/>
              <a:t>~Mehmet </a:t>
            </a:r>
            <a:r>
              <a:rPr lang="tr-TR" dirty="0"/>
              <a:t>Akif Ersoy</a:t>
            </a:r>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26</a:t>
            </a:fld>
            <a:endParaRPr lang="tr-TR"/>
          </a:p>
        </p:txBody>
      </p:sp>
      <p:sp>
        <p:nvSpPr>
          <p:cNvPr id="6" name="Başlık 5"/>
          <p:cNvSpPr>
            <a:spLocks noGrp="1"/>
          </p:cNvSpPr>
          <p:nvPr>
            <p:ph type="title"/>
          </p:nvPr>
        </p:nvSpPr>
        <p:spPr/>
        <p:txBody>
          <a:bodyPr>
            <a:normAutofit fontScale="90000"/>
          </a:bodyPr>
          <a:lstStyle/>
          <a:p>
            <a:r>
              <a:rPr lang="tr-TR" dirty="0" smtClean="0"/>
              <a:t>Çalışmak Adetim, Tevekkül Halimdir (Hadisi Şerif)</a:t>
            </a:r>
            <a:endParaRPr lang="tr-TR" dirty="0"/>
          </a:p>
        </p:txBody>
      </p:sp>
      <p:sp>
        <p:nvSpPr>
          <p:cNvPr id="7" name="Rectangle 4"/>
          <p:cNvSpPr>
            <a:spLocks noChangeArrowheads="1"/>
          </p:cNvSpPr>
          <p:nvPr/>
        </p:nvSpPr>
        <p:spPr bwMode="auto">
          <a:xfrm>
            <a:off x="468313" y="1411288"/>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5962974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77500" lnSpcReduction="20000"/>
          </a:bodyPr>
          <a:lstStyle/>
          <a:p>
            <a:pPr>
              <a:lnSpc>
                <a:spcPct val="120000"/>
              </a:lnSpc>
            </a:pPr>
            <a:r>
              <a:rPr lang="tr-TR" dirty="0"/>
              <a:t>''İnsan; Geçmişin </a:t>
            </a:r>
            <a:r>
              <a:rPr lang="tr-TR" dirty="0" err="1"/>
              <a:t>hasretçisi</a:t>
            </a:r>
            <a:r>
              <a:rPr lang="tr-TR" dirty="0"/>
              <a:t>, geleceğin özlemcisi, yaşadığı anın şikayetçisidir.'' </a:t>
            </a:r>
            <a:r>
              <a:rPr lang="tr-TR" dirty="0" err="1" smtClean="0"/>
              <a:t>Bukowski</a:t>
            </a:r>
            <a:endParaRPr lang="tr-TR" dirty="0" smtClean="0"/>
          </a:p>
          <a:p>
            <a:pPr>
              <a:lnSpc>
                <a:spcPct val="120000"/>
              </a:lnSpc>
            </a:pPr>
            <a:r>
              <a:rPr lang="tr-TR" dirty="0" smtClean="0"/>
              <a:t>"</a:t>
            </a:r>
            <a:r>
              <a:rPr lang="tr-TR" dirty="0"/>
              <a:t>Bil ki; Yaşadıklarınla Değil, Yaşattıklarınla Anılırsın. Ve Unutma; Ne Yaşattıysan Elbet Bir gün O'nu Yaşarsın! </a:t>
            </a:r>
            <a:r>
              <a:rPr lang="tr-TR" dirty="0" smtClean="0"/>
              <a:t>(</a:t>
            </a:r>
            <a:r>
              <a:rPr lang="tr-TR" dirty="0"/>
              <a:t> Tolstoy)</a:t>
            </a:r>
          </a:p>
          <a:p>
            <a:pPr>
              <a:lnSpc>
                <a:spcPct val="120000"/>
              </a:lnSpc>
            </a:pPr>
            <a:r>
              <a:rPr lang="tr-TR" dirty="0"/>
              <a:t>"Bir yerde küçük insanların büyük gölgeleri oluşuyorsa orada güneş batıyor demektir."  </a:t>
            </a:r>
            <a:br>
              <a:rPr lang="tr-TR" dirty="0"/>
            </a:br>
            <a:r>
              <a:rPr lang="tr-TR" dirty="0"/>
              <a:t>(Çin? Atasözü)</a:t>
            </a:r>
          </a:p>
          <a:p>
            <a:pPr>
              <a:lnSpc>
                <a:spcPct val="120000"/>
              </a:lnSpc>
            </a:pPr>
            <a:r>
              <a:rPr lang="tr-TR" dirty="0"/>
              <a:t>"Gençliğinde bilgi ağacı dikmeyen, yaşlılığında rahatlayacağı bir gölge bulamaz." </a:t>
            </a:r>
            <a:r>
              <a:rPr lang="tr-TR" dirty="0" smtClean="0"/>
              <a:t>(</a:t>
            </a:r>
            <a:r>
              <a:rPr lang="tr-TR" dirty="0"/>
              <a:t>Seneca)</a:t>
            </a:r>
          </a:p>
          <a:p>
            <a:pPr>
              <a:lnSpc>
                <a:spcPct val="120000"/>
              </a:lnSpc>
            </a:pPr>
            <a:r>
              <a:rPr lang="tr-TR" dirty="0"/>
              <a:t>"İnsanlar tecrübeleri oranında değil tecrübelerinden aldıkları dersler oranında olgundurlar." </a:t>
            </a:r>
            <a:r>
              <a:rPr lang="tr-TR" dirty="0" smtClean="0"/>
              <a:t>(</a:t>
            </a:r>
            <a:r>
              <a:rPr lang="tr-TR" dirty="0"/>
              <a:t>Bernard </a:t>
            </a:r>
            <a:r>
              <a:rPr lang="tr-TR" dirty="0" err="1"/>
              <a:t>Shaw</a:t>
            </a:r>
            <a:r>
              <a:rPr lang="tr-TR" dirty="0"/>
              <a:t>)</a:t>
            </a:r>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27</a:t>
            </a:fld>
            <a:endParaRPr lang="tr-TR"/>
          </a:p>
        </p:txBody>
      </p:sp>
      <p:sp>
        <p:nvSpPr>
          <p:cNvPr id="6" name="Başlık 5"/>
          <p:cNvSpPr>
            <a:spLocks noGrp="1"/>
          </p:cNvSpPr>
          <p:nvPr>
            <p:ph type="title"/>
          </p:nvPr>
        </p:nvSpPr>
        <p:spPr/>
        <p:txBody>
          <a:bodyPr/>
          <a:lstStyle/>
          <a:p>
            <a:r>
              <a:rPr lang="tr-TR" dirty="0" smtClean="0"/>
              <a:t>Güzel Sözler</a:t>
            </a:r>
            <a:endParaRPr lang="tr-TR" dirty="0"/>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984499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mmo.org.tr/resimler/bizden/18616_16_15_25.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7800"/>
            <a:ext cx="5715000" cy="4286250"/>
          </a:xfrm>
          <a:prstGeom prst="rect">
            <a:avLst/>
          </a:prstGeom>
          <a:noFill/>
          <a:extLst>
            <a:ext uri="{909E8E84-426E-40DD-AFC4-6F175D3DCCD1}">
              <a14:hiddenFill xmlns:a14="http://schemas.microsoft.com/office/drawing/2010/main">
                <a:solidFill>
                  <a:srgbClr val="FFFFFF"/>
                </a:solidFill>
              </a14:hiddenFill>
            </a:ext>
          </a:extLst>
        </p:spPr>
      </p:pic>
      <p:sp>
        <p:nvSpPr>
          <p:cNvPr id="7" name="İçerik Yer Tutucusu 6"/>
          <p:cNvSpPr>
            <a:spLocks noGrp="1"/>
          </p:cNvSpPr>
          <p:nvPr>
            <p:ph idx="1"/>
          </p:nvPr>
        </p:nvSpPr>
        <p:spPr>
          <a:xfrm>
            <a:off x="4495800" y="3810000"/>
            <a:ext cx="4191000" cy="2197291"/>
          </a:xfrm>
        </p:spPr>
        <p:txBody>
          <a:bodyPr/>
          <a:lstStyle/>
          <a:p>
            <a:r>
              <a:rPr lang="tr-TR" dirty="0" smtClean="0"/>
              <a:t>Alman hocanın öğrettikleri </a:t>
            </a:r>
          </a:p>
          <a:p>
            <a:r>
              <a:rPr lang="tr-TR" dirty="0" smtClean="0"/>
              <a:t>Gürmen tecrübesi</a:t>
            </a:r>
            <a:endParaRPr lang="tr-TR" dirty="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6" name="Slayt Numarası Yer Tutucusu 5"/>
          <p:cNvSpPr>
            <a:spLocks noGrp="1"/>
          </p:cNvSpPr>
          <p:nvPr>
            <p:ph type="sldNum" sz="quarter" idx="12"/>
          </p:nvPr>
        </p:nvSpPr>
        <p:spPr/>
        <p:txBody>
          <a:bodyPr/>
          <a:lstStyle/>
          <a:p>
            <a:fld id="{94F95399-64A8-43B0-A5C5-2D48ACAF8409}" type="slidenum">
              <a:rPr lang="tr-TR" smtClean="0"/>
              <a:pPr/>
              <a:t>28</a:t>
            </a:fld>
            <a:endParaRPr lang="tr-TR"/>
          </a:p>
        </p:txBody>
      </p:sp>
      <p:sp>
        <p:nvSpPr>
          <p:cNvPr id="2" name="Başlık 1"/>
          <p:cNvSpPr>
            <a:spLocks noGrp="1"/>
          </p:cNvSpPr>
          <p:nvPr>
            <p:ph type="title"/>
          </p:nvPr>
        </p:nvSpPr>
        <p:spPr/>
        <p:txBody>
          <a:bodyPr/>
          <a:lstStyle/>
          <a:p>
            <a:r>
              <a:rPr lang="tr-TR" dirty="0" smtClean="0"/>
              <a:t>Zamana Saygı Kültürü</a:t>
            </a:r>
            <a:endParaRPr lang="tr-TR" dirty="0"/>
          </a:p>
        </p:txBody>
      </p:sp>
      <p:pic>
        <p:nvPicPr>
          <p:cNvPr id="4100" name="Picture 4" descr="http://www.evrenselbarter.com/WebSiteImages/Pages/ZamanYonetimi1.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3945" y="1447800"/>
            <a:ext cx="3657600" cy="23007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2444912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29</a:t>
            </a:fld>
            <a:endParaRPr lang="tr-TR"/>
          </a:p>
        </p:txBody>
      </p:sp>
      <p:pic>
        <p:nvPicPr>
          <p:cNvPr id="7" name="Picture 4" descr="http://www.zalimlar.com/wp-content/uploads/2013/03/d%C3%BC%C5%9F%C3%BCnen-day%C4%B1-zaman-y%C3%B6netimi.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57200"/>
            <a:ext cx="5562600" cy="5858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1417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pPr>
              <a:lnSpc>
                <a:spcPct val="110000"/>
              </a:lnSpc>
            </a:pPr>
            <a:r>
              <a:rPr lang="tr-TR" dirty="0"/>
              <a:t>Kariyer: insanların </a:t>
            </a:r>
            <a:r>
              <a:rPr lang="tr-TR" dirty="0" smtClean="0"/>
              <a:t>dünyada oldukları sürece </a:t>
            </a:r>
            <a:r>
              <a:rPr lang="tr-TR" dirty="0"/>
              <a:t>yaptıkları öğrenme ve iş hakkındaki bir dizi seçimler üzerine kurulan bir süreç.</a:t>
            </a:r>
          </a:p>
          <a:p>
            <a:pPr>
              <a:lnSpc>
                <a:spcPct val="110000"/>
              </a:lnSpc>
            </a:pPr>
            <a:r>
              <a:rPr lang="tr-TR" dirty="0"/>
              <a:t>Kariyer geliştirme: insanlara üretken ve etkili bir iş </a:t>
            </a:r>
            <a:r>
              <a:rPr lang="tr-TR" dirty="0" smtClean="0"/>
              <a:t>hayatı boyunca </a:t>
            </a:r>
            <a:r>
              <a:rPr lang="tr-TR" dirty="0"/>
              <a:t>öğrenme ve iş yönetmek için bilgi, beceri ve davranışları kazandırmaya yardımcı olma faaliyetidir. </a:t>
            </a:r>
          </a:p>
          <a:p>
            <a:pPr>
              <a:lnSpc>
                <a:spcPct val="110000"/>
              </a:lnSpc>
            </a:pPr>
            <a:r>
              <a:rPr lang="tr-TR" dirty="0" smtClean="0"/>
              <a:t>Bu </a:t>
            </a:r>
            <a:r>
              <a:rPr lang="tr-TR" dirty="0"/>
              <a:t>anlamda kariyer gelişimi birkaç kişi ile sınırlı olmayıp herkes için erişilebilir olması gereken bir gelişme programı haline gelmiştir</a:t>
            </a:r>
            <a:r>
              <a:rPr lang="tr-TR" dirty="0" smtClean="0"/>
              <a:t>.</a:t>
            </a:r>
          </a:p>
        </p:txBody>
      </p:sp>
      <p:sp>
        <p:nvSpPr>
          <p:cNvPr id="3" name="Veri Yer Tutucusu 2"/>
          <p:cNvSpPr>
            <a:spLocks noGrp="1"/>
          </p:cNvSpPr>
          <p:nvPr>
            <p:ph type="dt" sz="half" idx="10"/>
          </p:nvPr>
        </p:nvSpPr>
        <p:spPr/>
        <p:txBody>
          <a:bodyPr/>
          <a:lstStyle/>
          <a:p>
            <a:r>
              <a:rPr lang="tr-TR" smtClean="0"/>
              <a:t>11 Haziran 2014</a:t>
            </a:r>
            <a:endParaRPr lang="tr-TR" dirty="0"/>
          </a:p>
        </p:txBody>
      </p:sp>
      <p:sp>
        <p:nvSpPr>
          <p:cNvPr id="4" name="Slayt Numarası Yer Tutucusu 3"/>
          <p:cNvSpPr>
            <a:spLocks noGrp="1"/>
          </p:cNvSpPr>
          <p:nvPr>
            <p:ph type="sldNum" sz="quarter" idx="12"/>
          </p:nvPr>
        </p:nvSpPr>
        <p:spPr/>
        <p:txBody>
          <a:bodyPr/>
          <a:lstStyle/>
          <a:p>
            <a:fld id="{94F95399-64A8-43B0-A5C5-2D48ACAF8409}" type="slidenum">
              <a:rPr lang="tr-TR" smtClean="0"/>
              <a:t>3</a:t>
            </a:fld>
            <a:endParaRPr lang="tr-TR"/>
          </a:p>
        </p:txBody>
      </p:sp>
      <p:sp>
        <p:nvSpPr>
          <p:cNvPr id="5" name="Başlık 4"/>
          <p:cNvSpPr>
            <a:spLocks noGrp="1"/>
          </p:cNvSpPr>
          <p:nvPr>
            <p:ph type="title"/>
          </p:nvPr>
        </p:nvSpPr>
        <p:spPr/>
        <p:txBody>
          <a:bodyPr/>
          <a:lstStyle/>
          <a:p>
            <a:r>
              <a:rPr lang="tr-TR" dirty="0" smtClean="0"/>
              <a:t>Kariyer ve Kariyer Geliştirme</a:t>
            </a:r>
            <a:endParaRPr lang="tr-TR" dirty="0"/>
          </a:p>
        </p:txBody>
      </p:sp>
      <p:sp>
        <p:nvSpPr>
          <p:cNvPr id="6" name="Rectangle 5"/>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7" name="Altbilgi Yer Tutucusu 6"/>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49457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152400"/>
            <a:ext cx="6870700" cy="900113"/>
          </a:xfrm>
        </p:spPr>
        <p:txBody>
          <a:bodyPr/>
          <a:lstStyle/>
          <a:p>
            <a:pPr>
              <a:defRPr/>
            </a:pPr>
            <a:r>
              <a:rPr lang="tr-TR" sz="4000" b="0" dirty="0" smtClean="0">
                <a:effectLst>
                  <a:outerShdw blurRad="38100" dist="38100" dir="2700000" algn="tl">
                    <a:srgbClr val="000000">
                      <a:alpha val="43137"/>
                    </a:srgbClr>
                  </a:outerShdw>
                </a:effectLst>
                <a:latin typeface="Arial" pitchFamily="34" charset="0"/>
                <a:cs typeface="Arial" pitchFamily="34" charset="0"/>
              </a:rPr>
              <a:t>BİR HİKAYE</a:t>
            </a:r>
            <a:endParaRPr lang="tr-TR" sz="4000" b="0" dirty="0">
              <a:effectLst>
                <a:outerShdw blurRad="38100" dist="38100" dir="2700000" algn="tl">
                  <a:srgbClr val="000000">
                    <a:alpha val="43137"/>
                  </a:srgbClr>
                </a:outerShdw>
              </a:effectLst>
              <a:latin typeface="Arial" pitchFamily="34" charset="0"/>
              <a:cs typeface="Arial" pitchFamily="34" charset="0"/>
            </a:endParaRPr>
          </a:p>
        </p:txBody>
      </p:sp>
      <p:sp>
        <p:nvSpPr>
          <p:cNvPr id="3" name="2 İçerik Yer Tutucusu"/>
          <p:cNvSpPr>
            <a:spLocks noGrp="1"/>
          </p:cNvSpPr>
          <p:nvPr>
            <p:ph idx="1"/>
          </p:nvPr>
        </p:nvSpPr>
        <p:spPr>
          <a:xfrm>
            <a:off x="323850" y="1268412"/>
            <a:ext cx="8515350" cy="4979987"/>
          </a:xfrm>
        </p:spPr>
        <p:txBody>
          <a:bodyPr>
            <a:normAutofit/>
          </a:bodyPr>
          <a:lstStyle/>
          <a:p>
            <a:pPr marL="108000" indent="0">
              <a:spcBef>
                <a:spcPts val="0"/>
              </a:spcBef>
              <a:buFontTx/>
              <a:buNone/>
              <a:defRPr/>
            </a:pPr>
            <a:r>
              <a:rPr lang="tr-TR" sz="2000" dirty="0" smtClean="0">
                <a:latin typeface="Arial" pitchFamily="34" charset="0"/>
                <a:cs typeface="Arial" pitchFamily="34" charset="0"/>
              </a:rPr>
              <a:t>Almanca dersinin Alman hocası çok disiplinli biriydi. Bilhassa zaman açısından hiç müsamahası yoktu. Bir hafta boyunca, kimin ne kadar dakika geç geldiğini tespit ediyor ve onları geç kaldıkları süre kadar sınıfta tutuyordu. Tabii bu durum, zaten kursa zor zaman ayırmış kursiyerlerin hiç de hoşuna gitmiyordu. Bir gün, haftalık cezası 18 dakika tutan bir arkadaş kızarak şöyle dedi:</a:t>
            </a:r>
          </a:p>
          <a:p>
            <a:pPr marL="508050" lvl="1" indent="0">
              <a:spcBef>
                <a:spcPts val="0"/>
              </a:spcBef>
              <a:buFontTx/>
              <a:buChar char="-"/>
              <a:defRPr/>
            </a:pPr>
            <a:r>
              <a:rPr lang="tr-TR" sz="1800" dirty="0" smtClean="0">
                <a:latin typeface="Arial" pitchFamily="34" charset="0"/>
                <a:cs typeface="Arial" pitchFamily="34" charset="0"/>
              </a:rPr>
              <a:t>Neredeyse saniyeleri hesap edeceksiniz. Neyse hatırınız için başka bir zaman on dakika sınıfta kalayım. Şimdi çok acil bir işim var…</a:t>
            </a:r>
          </a:p>
          <a:p>
            <a:pPr marL="144000" lvl="1" indent="0">
              <a:spcBef>
                <a:spcPts val="0"/>
              </a:spcBef>
              <a:buFontTx/>
              <a:buNone/>
              <a:defRPr/>
            </a:pPr>
            <a:r>
              <a:rPr lang="tr-TR" sz="2000" dirty="0" smtClean="0">
                <a:latin typeface="Arial" pitchFamily="34" charset="0"/>
                <a:cs typeface="Arial" pitchFamily="34" charset="0"/>
              </a:rPr>
              <a:t>Alman Hoca, bir süre arkadaşı süzdü ve şöyle konuştu:</a:t>
            </a:r>
          </a:p>
          <a:p>
            <a:pPr marL="508050" lvl="1" indent="0">
              <a:spcBef>
                <a:spcPts val="0"/>
              </a:spcBef>
              <a:buFontTx/>
              <a:buNone/>
              <a:defRPr/>
            </a:pPr>
            <a:r>
              <a:rPr lang="tr-TR" sz="1600" dirty="0" smtClean="0">
                <a:latin typeface="Arial" pitchFamily="34" charset="0"/>
                <a:cs typeface="Arial" pitchFamily="34" charset="0"/>
              </a:rPr>
              <a:t>- </a:t>
            </a:r>
            <a:r>
              <a:rPr lang="tr-TR" sz="1800" dirty="0" smtClean="0">
                <a:latin typeface="Arial" pitchFamily="34" charset="0"/>
                <a:cs typeface="Arial" pitchFamily="34" charset="0"/>
              </a:rPr>
              <a:t>Olmaz. Çünkü siz önem verdiğiniz işlerde bu kadar hassas olsaydınız, şimdi benden 18 dakikalık bu cezayı almazdınız. Zira ders de sizin için önemli bir iştir. Bu bakımdan şimdi kalacaksınız ve 18 dakikalık bir ders vereceğim size. Arkadaşlar zamanı iyi kullanmıyorsunuz. (Bir broşür göstererek) şuna bakınız lütfen. </a:t>
            </a:r>
            <a:endParaRPr lang="tr-TR" dirty="0"/>
          </a:p>
        </p:txBody>
      </p:sp>
      <p:sp>
        <p:nvSpPr>
          <p:cNvPr id="410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E5E5BFF4-50A8-4ABD-9D5A-666BF79BE4F3}" type="slidenum">
              <a:rPr lang="tr-TR" altLang="tr-TR" sz="2000" smtClean="0"/>
              <a:pPr eaLnBrk="1" hangingPunct="1">
                <a:spcBef>
                  <a:spcPct val="0"/>
                </a:spcBef>
                <a:buFontTx/>
                <a:buNone/>
              </a:pPr>
              <a:t>30</a:t>
            </a:fld>
            <a:endParaRPr lang="tr-TR" altLang="tr-TR" sz="2000" smtClean="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11430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659116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152400"/>
            <a:ext cx="6870700" cy="900113"/>
          </a:xfrm>
        </p:spPr>
        <p:txBody>
          <a:bodyPr/>
          <a:lstStyle/>
          <a:p>
            <a:pPr>
              <a:defRPr/>
            </a:pPr>
            <a:r>
              <a:rPr lang="tr-TR" sz="4000" b="0" dirty="0" smtClean="0">
                <a:effectLst>
                  <a:outerShdw blurRad="38100" dist="38100" dir="2700000" algn="tl">
                    <a:srgbClr val="000000">
                      <a:alpha val="43137"/>
                    </a:srgbClr>
                  </a:outerShdw>
                </a:effectLst>
                <a:latin typeface="Arial" pitchFamily="34" charset="0"/>
                <a:cs typeface="Arial" pitchFamily="34" charset="0"/>
              </a:rPr>
              <a:t>BİR HİKAYE (Devam)</a:t>
            </a:r>
            <a:endParaRPr lang="tr-TR" sz="4000" b="0" dirty="0">
              <a:effectLst>
                <a:outerShdw blurRad="38100" dist="38100" dir="2700000" algn="tl">
                  <a:srgbClr val="000000">
                    <a:alpha val="43137"/>
                  </a:srgbClr>
                </a:outerShdw>
              </a:effectLst>
              <a:latin typeface="Arial" pitchFamily="34" charset="0"/>
              <a:cs typeface="Arial" pitchFamily="34" charset="0"/>
            </a:endParaRPr>
          </a:p>
        </p:txBody>
      </p:sp>
      <p:sp>
        <p:nvSpPr>
          <p:cNvPr id="3" name="2 İçerik Yer Tutucusu"/>
          <p:cNvSpPr>
            <a:spLocks noGrp="1"/>
          </p:cNvSpPr>
          <p:nvPr>
            <p:ph idx="1"/>
          </p:nvPr>
        </p:nvSpPr>
        <p:spPr>
          <a:xfrm>
            <a:off x="323850" y="1268413"/>
            <a:ext cx="8591550" cy="4897437"/>
          </a:xfrm>
        </p:spPr>
        <p:txBody>
          <a:bodyPr>
            <a:normAutofit/>
          </a:bodyPr>
          <a:lstStyle/>
          <a:p>
            <a:pPr marL="108000" indent="0">
              <a:spcBef>
                <a:spcPts val="0"/>
              </a:spcBef>
              <a:buFontTx/>
              <a:buNone/>
              <a:defRPr/>
            </a:pPr>
            <a:r>
              <a:rPr lang="tr-TR" sz="2000" dirty="0" smtClean="0">
                <a:latin typeface="Arial" pitchFamily="34" charset="0"/>
                <a:cs typeface="Arial" pitchFamily="34" charset="0"/>
              </a:rPr>
              <a:t>Bu bir tren tarifesiydi. Arkadaş göz ucuyla bakıp iade edecekti ki, “Hayır daha iyi incelemenizi istiyorum” dedi hoca. Trenlerin kalkış ve varış saatleri değişik ve karmaşıktı. Mesela trenlerin kalkış ve varış saatleri 08:03, 11:56; 15:11,18:26, 20:43 gibi küsuratlı şekilde düzenlenmişti. Cezalı kursiyer şöyle dedi:</a:t>
            </a:r>
            <a:r>
              <a:rPr lang="tr-TR" sz="1200" dirty="0" smtClean="0"/>
              <a:t/>
            </a:r>
            <a:br>
              <a:rPr lang="tr-TR" sz="1200" dirty="0" smtClean="0"/>
            </a:br>
            <a:endParaRPr lang="tr-TR" sz="100" dirty="0" smtClean="0"/>
          </a:p>
          <a:p>
            <a:pPr marL="508050" lvl="1" indent="0">
              <a:spcBef>
                <a:spcPts val="0"/>
              </a:spcBef>
              <a:buFontTx/>
              <a:buNone/>
              <a:defRPr/>
            </a:pPr>
            <a:r>
              <a:rPr lang="tr-TR" sz="1800" dirty="0" smtClean="0">
                <a:latin typeface="Arial" pitchFamily="34" charset="0"/>
                <a:cs typeface="Arial" pitchFamily="34" charset="0"/>
              </a:rPr>
              <a:t>- Bakınız, işte burada Avrupalı kafanın mantıksızlığı açıkça görülüyor. Ne demek yani 3 geçeler, 4 kalalar, 11 geçeler, 17 kalalar. Şuna üç buçuk, dört buçuk deseniz olmaz mı? Hiç olmazsa çeyrek deseniz de, akılda kalacak bir saat olsa…</a:t>
            </a:r>
          </a:p>
          <a:p>
            <a:pPr marL="108000" indent="0">
              <a:spcBef>
                <a:spcPts val="0"/>
              </a:spcBef>
              <a:buFontTx/>
              <a:buNone/>
              <a:defRPr/>
            </a:pPr>
            <a:r>
              <a:rPr lang="tr-TR" sz="2000" dirty="0" smtClean="0">
                <a:latin typeface="Arial" pitchFamily="34" charset="0"/>
                <a:cs typeface="Arial" pitchFamily="34" charset="0"/>
              </a:rPr>
              <a:t>Alman hoca hafif bir tebessümle;</a:t>
            </a:r>
          </a:p>
          <a:p>
            <a:pPr marL="508050" lvl="1" indent="0">
              <a:spcBef>
                <a:spcPts val="0"/>
              </a:spcBef>
              <a:buFontTx/>
              <a:buNone/>
              <a:defRPr/>
            </a:pPr>
            <a:r>
              <a:rPr lang="tr-TR" sz="1600" b="1" dirty="0" smtClean="0"/>
              <a:t>- </a:t>
            </a:r>
            <a:r>
              <a:rPr lang="tr-TR" sz="1800" dirty="0" smtClean="0">
                <a:latin typeface="Arial" pitchFamily="34" charset="0"/>
                <a:cs typeface="Arial" pitchFamily="34" charset="0"/>
              </a:rPr>
              <a:t>Kendinize hakaret etmeyin. Çünkü bu tarifenin böyle düzenlenmiş olması “Avrupalı kafa”nın mantıksızlığı değil,  “Müslüman kafa”nın tutarlılığıdır. Çünkü, biz saati de, zamanı kullanmayı da Müslümanlardan öğrendik.</a:t>
            </a:r>
            <a:endParaRPr lang="tr-TR" dirty="0"/>
          </a:p>
        </p:txBody>
      </p:sp>
      <p:sp>
        <p:nvSpPr>
          <p:cNvPr id="512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FE8DCFDB-23FD-4920-B784-A7926FF507AF}" type="slidenum">
              <a:rPr lang="tr-TR" altLang="tr-TR" sz="2000" smtClean="0"/>
              <a:pPr eaLnBrk="1" hangingPunct="1">
                <a:spcBef>
                  <a:spcPct val="0"/>
                </a:spcBef>
                <a:buFontTx/>
                <a:buNone/>
              </a:pPr>
              <a:t>31</a:t>
            </a:fld>
            <a:endParaRPr lang="tr-TR" altLang="tr-TR" sz="2000" smtClean="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9906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4805938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152400"/>
            <a:ext cx="6870700" cy="900113"/>
          </a:xfrm>
        </p:spPr>
        <p:txBody>
          <a:bodyPr/>
          <a:lstStyle/>
          <a:p>
            <a:pPr>
              <a:defRPr/>
            </a:pPr>
            <a:r>
              <a:rPr lang="tr-TR" sz="4000" b="0" dirty="0" smtClean="0">
                <a:effectLst>
                  <a:outerShdw blurRad="38100" dist="38100" dir="2700000" algn="tl">
                    <a:srgbClr val="000000">
                      <a:alpha val="43137"/>
                    </a:srgbClr>
                  </a:outerShdw>
                </a:effectLst>
                <a:latin typeface="Arial" pitchFamily="34" charset="0"/>
                <a:cs typeface="Arial" pitchFamily="34" charset="0"/>
              </a:rPr>
              <a:t>BİR HİKAYE (Devam)</a:t>
            </a:r>
            <a:endParaRPr lang="tr-TR" sz="4000" b="0" dirty="0">
              <a:effectLst>
                <a:outerShdw blurRad="38100" dist="38100" dir="2700000" algn="tl">
                  <a:srgbClr val="000000">
                    <a:alpha val="43137"/>
                  </a:srgbClr>
                </a:outerShdw>
              </a:effectLst>
              <a:latin typeface="Arial" pitchFamily="34" charset="0"/>
              <a:cs typeface="Arial" pitchFamily="34" charset="0"/>
            </a:endParaRPr>
          </a:p>
        </p:txBody>
      </p:sp>
      <p:sp>
        <p:nvSpPr>
          <p:cNvPr id="3" name="2 İçerik Yer Tutucusu"/>
          <p:cNvSpPr>
            <a:spLocks noGrp="1"/>
          </p:cNvSpPr>
          <p:nvPr>
            <p:ph idx="1"/>
          </p:nvPr>
        </p:nvSpPr>
        <p:spPr>
          <a:xfrm>
            <a:off x="323850" y="1268413"/>
            <a:ext cx="8208963" cy="2528887"/>
          </a:xfrm>
        </p:spPr>
        <p:txBody>
          <a:bodyPr>
            <a:normAutofit/>
          </a:bodyPr>
          <a:lstStyle/>
          <a:p>
            <a:pPr marL="508050" lvl="1" indent="0">
              <a:spcBef>
                <a:spcPts val="0"/>
              </a:spcBef>
              <a:buFontTx/>
              <a:buNone/>
              <a:defRPr/>
            </a:pPr>
            <a:r>
              <a:rPr lang="tr-TR" sz="1800" dirty="0" smtClean="0">
                <a:latin typeface="Arial" pitchFamily="34" charset="0"/>
                <a:ea typeface="+mn-ea"/>
                <a:cs typeface="Arial" pitchFamily="34" charset="0"/>
              </a:rPr>
              <a:t>- Siz Müslümanların ibadetlerinde yer önemli değildir. Dünyanın her yerinde ibadet edilebilir. Ama zaman çok önemlidir. Çünkü her ibadetin kendine ait bir vakti vardır. Hatta bu vakit, ibadetin şartıdır. İbadetlerin vakti de bizim tren tarifesi gibi hep küsuratlıdır. Üstelik bu vakitler de sürekli değişirler. Böylece Müslümanlar, her gün değişmekte olan zamana karşı uyanık durma, zamanın kıymetini anlama ve onu iyi değerlendirmeye yönlendirilmektedir. Bizim zamana bakışımızın ilham kaynağı siz Müslümanlarsınız.</a:t>
            </a:r>
            <a:r>
              <a:rPr lang="tr-TR" sz="1800" dirty="0" smtClean="0">
                <a:latin typeface="Arial" pitchFamily="34" charset="0"/>
                <a:cs typeface="Arial" pitchFamily="34" charset="0"/>
              </a:rPr>
              <a:t> </a:t>
            </a:r>
            <a:endParaRPr lang="tr-TR" dirty="0"/>
          </a:p>
        </p:txBody>
      </p:sp>
      <p:sp>
        <p:nvSpPr>
          <p:cNvPr id="614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7FBED832-ABCF-4B19-88E3-66604CEC99CC}" type="slidenum">
              <a:rPr lang="tr-TR" altLang="tr-TR" sz="2000" smtClean="0"/>
              <a:pPr eaLnBrk="1" hangingPunct="1">
                <a:spcBef>
                  <a:spcPct val="0"/>
                </a:spcBef>
                <a:buFontTx/>
                <a:buNone/>
              </a:pPr>
              <a:t>32</a:t>
            </a:fld>
            <a:endParaRPr lang="tr-TR" altLang="tr-TR" sz="2000" smtClean="0"/>
          </a:p>
        </p:txBody>
      </p:sp>
      <p:pic>
        <p:nvPicPr>
          <p:cNvPr id="5" name="Picture 2" descr="BS00559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150" y="3797300"/>
            <a:ext cx="5580063"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Veri Yer Tutucusu 3"/>
          <p:cNvSpPr>
            <a:spLocks noGrp="1"/>
          </p:cNvSpPr>
          <p:nvPr>
            <p:ph type="dt" sz="half" idx="10"/>
          </p:nvPr>
        </p:nvSpPr>
        <p:spPr/>
        <p:txBody>
          <a:bodyPr/>
          <a:lstStyle/>
          <a:p>
            <a:r>
              <a:rPr lang="tr-TR" smtClean="0"/>
              <a:t>11 Haziran 2014</a:t>
            </a:r>
            <a:endParaRPr lang="tr-TR"/>
          </a:p>
        </p:txBody>
      </p:sp>
      <p:sp>
        <p:nvSpPr>
          <p:cNvPr id="6" name="Altbilgi Yer Tutucusu 5"/>
          <p:cNvSpPr>
            <a:spLocks noGrp="1"/>
          </p:cNvSpPr>
          <p:nvPr>
            <p:ph type="ftr" sz="quarter" idx="11"/>
          </p:nvPr>
        </p:nvSpPr>
        <p:spPr/>
        <p:txBody>
          <a:bodyPr/>
          <a:lstStyle/>
          <a:p>
            <a:r>
              <a:rPr lang="tr-TR" smtClean="0"/>
              <a:t>Zaman Yönetimi</a:t>
            </a:r>
            <a:endParaRPr lang="tr-TR"/>
          </a:p>
        </p:txBody>
      </p:sp>
      <p:sp>
        <p:nvSpPr>
          <p:cNvPr id="8" name="Rectangle 4"/>
          <p:cNvSpPr>
            <a:spLocks noChangeArrowheads="1"/>
          </p:cNvSpPr>
          <p:nvPr/>
        </p:nvSpPr>
        <p:spPr bwMode="auto">
          <a:xfrm>
            <a:off x="468313" y="10668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1984942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hlinkClick r:id="rId2"/>
              </a:rPr>
              <a:t>http://sarpun37.tr.gg/%</a:t>
            </a:r>
            <a:r>
              <a:rPr lang="tr-TR" dirty="0" smtClean="0">
                <a:hlinkClick r:id="rId2"/>
              </a:rPr>
              <a:t>26%23350%3B%26%23304%3B%26%23304%3BR-VE-MAN%26%23304%3BLER%26%23304%3BM%26%23304%3BZ.htm</a:t>
            </a:r>
            <a:endParaRPr lang="tr-TR" dirty="0" smtClean="0"/>
          </a:p>
          <a:p>
            <a:r>
              <a:rPr lang="tr-TR" dirty="0" err="1"/>
              <a:t>Sarpın'dan</a:t>
            </a:r>
            <a:r>
              <a:rPr lang="tr-TR" dirty="0"/>
              <a:t> </a:t>
            </a:r>
            <a:r>
              <a:rPr lang="tr-TR" dirty="0" err="1"/>
              <a:t>Obalar'a</a:t>
            </a:r>
            <a:r>
              <a:rPr lang="tr-TR" dirty="0"/>
              <a:t> ağır ağır çıkalım;</a:t>
            </a:r>
            <a:br>
              <a:rPr lang="tr-TR" dirty="0"/>
            </a:br>
            <a:r>
              <a:rPr lang="tr-TR" dirty="0" err="1" smtClean="0"/>
              <a:t>Alakavak</a:t>
            </a:r>
            <a:r>
              <a:rPr lang="tr-TR" dirty="0" smtClean="0"/>
              <a:t> </a:t>
            </a:r>
            <a:r>
              <a:rPr lang="tr-TR" dirty="0"/>
              <a:t>Sırtından manzaraya bakalım.</a:t>
            </a:r>
            <a:br>
              <a:rPr lang="tr-TR" dirty="0"/>
            </a:br>
            <a:r>
              <a:rPr lang="tr-TR" dirty="0"/>
              <a:t>Böyle güzel manzara ne </a:t>
            </a:r>
            <a:r>
              <a:rPr lang="tr-TR" dirty="0" smtClean="0"/>
              <a:t>Hint'tedir </a:t>
            </a:r>
            <a:r>
              <a:rPr lang="tr-TR" dirty="0"/>
              <a:t>ne Çin'de;</a:t>
            </a:r>
            <a:br>
              <a:rPr lang="tr-TR" dirty="0"/>
            </a:br>
            <a:r>
              <a:rPr lang="tr-TR" dirty="0"/>
              <a:t>Araç coğrafyasıyla bir cennetin içinde.</a:t>
            </a:r>
            <a:br>
              <a:rPr lang="tr-TR" dirty="0"/>
            </a:br>
            <a:r>
              <a:rPr lang="tr-TR" dirty="0" smtClean="0"/>
              <a:t>(Em. Gen. Fazıl Bayraktar’dan)</a:t>
            </a:r>
            <a:endParaRPr lang="tr-TR" dirty="0"/>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33</a:t>
            </a:fld>
            <a:endParaRPr lang="tr-TR"/>
          </a:p>
        </p:txBody>
      </p:sp>
      <p:sp>
        <p:nvSpPr>
          <p:cNvPr id="6" name="Başlık 5"/>
          <p:cNvSpPr>
            <a:spLocks noGrp="1"/>
          </p:cNvSpPr>
          <p:nvPr>
            <p:ph type="title"/>
          </p:nvPr>
        </p:nvSpPr>
        <p:spPr/>
        <p:txBody>
          <a:bodyPr>
            <a:normAutofit fontScale="90000"/>
          </a:bodyPr>
          <a:lstStyle/>
          <a:p>
            <a:r>
              <a:rPr lang="tr-TR" dirty="0" smtClean="0"/>
              <a:t>Gürmen (Kastamonu – Araç) Tecrübesi</a:t>
            </a:r>
            <a:endParaRPr lang="tr-TR" dirty="0"/>
          </a:p>
        </p:txBody>
      </p:sp>
      <p:sp>
        <p:nvSpPr>
          <p:cNvPr id="7" name="Rectangle 4"/>
          <p:cNvSpPr>
            <a:spLocks noChangeArrowheads="1"/>
          </p:cNvSpPr>
          <p:nvPr/>
        </p:nvSpPr>
        <p:spPr bwMode="auto">
          <a:xfrm>
            <a:off x="468313" y="1411288"/>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2305036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34</a:t>
            </a:fld>
            <a:endParaRPr lang="tr-TR"/>
          </a:p>
        </p:txBody>
      </p:sp>
      <p:pic>
        <p:nvPicPr>
          <p:cNvPr id="5122" name="Picture 2" descr="http://mw2.google.com/mw-panoramio/photos/medium/261090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79" y="52109"/>
            <a:ext cx="9074521" cy="6805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6630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7170"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174A2A5A-E104-4E40-A920-713AAC9F6B5C}" type="slidenum">
              <a:rPr lang="tr-TR" altLang="tr-TR" sz="2000" smtClean="0"/>
              <a:pPr eaLnBrk="1" hangingPunct="1">
                <a:spcBef>
                  <a:spcPct val="0"/>
                </a:spcBef>
                <a:buFontTx/>
                <a:buNone/>
              </a:pPr>
              <a:t>35</a:t>
            </a:fld>
            <a:endParaRPr lang="tr-TR" altLang="tr-TR" sz="2000" smtClean="0"/>
          </a:p>
        </p:txBody>
      </p:sp>
      <p:sp>
        <p:nvSpPr>
          <p:cNvPr id="7171" name="WordArt 5"/>
          <p:cNvSpPr>
            <a:spLocks noChangeArrowheads="1" noChangeShapeType="1" noTextEdit="1"/>
          </p:cNvSpPr>
          <p:nvPr/>
        </p:nvSpPr>
        <p:spPr bwMode="auto">
          <a:xfrm>
            <a:off x="1116013" y="2132013"/>
            <a:ext cx="6624637" cy="64928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2400" kern="10" dirty="0">
                <a:solidFill>
                  <a:srgbClr val="000080"/>
                </a:solidFill>
                <a:latin typeface="Arial"/>
                <a:cs typeface="Arial"/>
              </a:rPr>
              <a:t>“İstemek”, başlamak için gereklidir</a:t>
            </a:r>
          </a:p>
        </p:txBody>
      </p:sp>
      <p:sp>
        <p:nvSpPr>
          <p:cNvPr id="7172" name="WordArt 5"/>
          <p:cNvSpPr>
            <a:spLocks noChangeArrowheads="1" noChangeShapeType="1" noTextEdit="1"/>
          </p:cNvSpPr>
          <p:nvPr/>
        </p:nvSpPr>
        <p:spPr bwMode="auto">
          <a:xfrm>
            <a:off x="539750" y="3284538"/>
            <a:ext cx="7993063" cy="64928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2400" kern="10" dirty="0">
                <a:solidFill>
                  <a:srgbClr val="000080"/>
                </a:solidFill>
                <a:latin typeface="Arial"/>
                <a:cs typeface="Arial"/>
              </a:rPr>
              <a:t>Ama bitirmek için “başlamak” gereklidir</a:t>
            </a:r>
          </a:p>
        </p:txBody>
      </p:sp>
      <p:sp>
        <p:nvSpPr>
          <p:cNvPr id="7" name="Metin kutusu 6"/>
          <p:cNvSpPr txBox="1"/>
          <p:nvPr/>
        </p:nvSpPr>
        <p:spPr>
          <a:xfrm>
            <a:off x="539750" y="4267200"/>
            <a:ext cx="7842250" cy="1200329"/>
          </a:xfrm>
          <a:prstGeom prst="rect">
            <a:avLst/>
          </a:prstGeom>
          <a:noFill/>
        </p:spPr>
        <p:txBody>
          <a:bodyPr wrap="square" rtlCol="0">
            <a:spAutoFit/>
          </a:bodyPr>
          <a:lstStyle/>
          <a:p>
            <a:r>
              <a:rPr lang="tr-TR" dirty="0"/>
              <a:t>Bundan sonraki </a:t>
            </a:r>
            <a:r>
              <a:rPr lang="tr-TR" dirty="0" smtClean="0"/>
              <a:t>yansıların </a:t>
            </a:r>
            <a:r>
              <a:rPr lang="tr-TR" dirty="0"/>
              <a:t>bir kısmı Prof. Dr. Recep </a:t>
            </a:r>
            <a:r>
              <a:rPr lang="tr-TR" dirty="0" err="1" smtClean="0"/>
              <a:t>BOZLAĞAN’nın</a:t>
            </a:r>
            <a:endParaRPr lang="tr-TR" dirty="0" smtClean="0"/>
          </a:p>
          <a:p>
            <a:r>
              <a:rPr lang="tr-TR" dirty="0"/>
              <a:t>Zaman Yönetimi ve Verimli Çalışma Özel Kalem Müdürleri, 22 Kasım 2012 MARAŞ sunumundan </a:t>
            </a:r>
            <a:r>
              <a:rPr lang="tr-TR" dirty="0" smtClean="0"/>
              <a:t>alınmıştır.</a:t>
            </a:r>
            <a:endParaRPr lang="tr-TR" dirty="0"/>
          </a:p>
          <a:p>
            <a:endParaRPr lang="tr-TR" dirty="0"/>
          </a:p>
        </p:txBody>
      </p:sp>
    </p:spTree>
    <p:extLst>
      <p:ext uri="{BB962C8B-B14F-4D97-AF65-F5344CB8AC3E}">
        <p14:creationId xmlns:p14="http://schemas.microsoft.com/office/powerpoint/2010/main" val="4817254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4979" name="Rectangle 3"/>
          <p:cNvSpPr>
            <a:spLocks noGrp="1" noChangeArrowheads="1"/>
          </p:cNvSpPr>
          <p:nvPr>
            <p:ph idx="1"/>
          </p:nvPr>
        </p:nvSpPr>
        <p:spPr/>
        <p:txBody>
          <a:bodyPr/>
          <a:lstStyle/>
          <a:p>
            <a:pPr marL="0" indent="0" algn="ctr" eaLnBrk="1" hangingPunct="1">
              <a:buFontTx/>
              <a:buNone/>
              <a:defRPr/>
            </a:pPr>
            <a:r>
              <a:rPr lang="tr-TR" sz="32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Mutluluk başarıya, başarı ise zamanı değerlendirmeye bağlıdır.</a:t>
            </a:r>
          </a:p>
          <a:p>
            <a:pPr marL="0" indent="0" eaLnBrk="1" hangingPunct="1">
              <a:buFontTx/>
              <a:buNone/>
              <a:defRPr/>
            </a:pPr>
            <a:r>
              <a:rPr lang="tr-TR" dirty="0" smtClean="0">
                <a:latin typeface="Arial" pitchFamily="34" charset="0"/>
                <a:cs typeface="Arial" pitchFamily="34" charset="0"/>
              </a:rPr>
              <a:t>	</a:t>
            </a:r>
            <a:r>
              <a:rPr lang="tr-TR" sz="2400" dirty="0" smtClean="0">
                <a:latin typeface="Arial" pitchFamily="34" charset="0"/>
                <a:cs typeface="Arial" pitchFamily="34" charset="0"/>
              </a:rPr>
              <a:t>Seneca (Romalı düşünür; MÖ 4 – MS 65)</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15362"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B254AD77-DCCF-4E4D-ACC6-D117ED055BE4}" type="slidenum">
              <a:rPr lang="tr-TR" altLang="tr-TR" sz="2000" smtClean="0"/>
              <a:pPr eaLnBrk="1" hangingPunct="1">
                <a:spcBef>
                  <a:spcPct val="0"/>
                </a:spcBef>
                <a:buFontTx/>
                <a:buNone/>
              </a:pPr>
              <a:t>36</a:t>
            </a:fld>
            <a:endParaRPr lang="tr-TR" altLang="tr-TR" sz="2000" smtClean="0"/>
          </a:p>
        </p:txBody>
      </p:sp>
      <p:sp>
        <p:nvSpPr>
          <p:cNvPr id="5" name="Başlık 4"/>
          <p:cNvSpPr>
            <a:spLocks noGrp="1"/>
          </p:cNvSpPr>
          <p:nvPr>
            <p:ph type="title"/>
          </p:nvPr>
        </p:nvSpPr>
        <p:spPr/>
        <p:txBody>
          <a:bodyPr>
            <a:normAutofit fontScale="90000"/>
          </a:bodyPr>
          <a:lstStyle/>
          <a:p>
            <a:r>
              <a:rPr lang="tr-TR" dirty="0" smtClean="0"/>
              <a:t>Zaman Yönetimi ve Başarı Kuralları</a:t>
            </a:r>
            <a:endParaRPr lang="tr-TR" dirty="0"/>
          </a:p>
        </p:txBody>
      </p:sp>
      <p:sp>
        <p:nvSpPr>
          <p:cNvPr id="8"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585435244"/>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81000" y="636352"/>
            <a:ext cx="4953000" cy="1204912"/>
          </a:xfrm>
        </p:spPr>
        <p:txBody>
          <a:bodyPr>
            <a:normAutofit fontScale="90000"/>
          </a:bodyPr>
          <a:lstStyle/>
          <a:p>
            <a:pPr eaLnBrk="1" hangingPunct="1">
              <a:defRPr/>
            </a:pPr>
            <a:r>
              <a:rPr lang="tr-TR" sz="3800" b="0"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ZAMAN YÖNETİMİNİN TEMELLERİ</a:t>
            </a:r>
          </a:p>
        </p:txBody>
      </p:sp>
      <p:sp>
        <p:nvSpPr>
          <p:cNvPr id="19459" name="Rectangle 3"/>
          <p:cNvSpPr>
            <a:spLocks noGrp="1" noChangeArrowheads="1"/>
          </p:cNvSpPr>
          <p:nvPr>
            <p:ph type="body" idx="1"/>
          </p:nvPr>
        </p:nvSpPr>
        <p:spPr>
          <a:xfrm>
            <a:off x="457200" y="2355850"/>
            <a:ext cx="8383854" cy="3816350"/>
          </a:xfrm>
        </p:spPr>
        <p:txBody>
          <a:bodyPr/>
          <a:lstStyle/>
          <a:p>
            <a:pPr eaLnBrk="1" hangingPunct="1"/>
            <a:r>
              <a:rPr lang="tr-TR" altLang="tr-TR" sz="2000" dirty="0" smtClean="0">
                <a:latin typeface="Arial" charset="0"/>
                <a:cs typeface="Arial" charset="0"/>
              </a:rPr>
              <a:t>Düzen kurmak (görev tanımları, ilkeler-değerler, fiziksel-mekânsal düzenlemeler, teknik imkânlar, personel vb.)</a:t>
            </a:r>
          </a:p>
          <a:p>
            <a:pPr eaLnBrk="1" hangingPunct="1"/>
            <a:r>
              <a:rPr lang="tr-TR" altLang="tr-TR" sz="2000" dirty="0" smtClean="0">
                <a:latin typeface="Arial" charset="0"/>
                <a:cs typeface="Arial" charset="0"/>
              </a:rPr>
              <a:t>Sistem kurmak</a:t>
            </a:r>
          </a:p>
          <a:p>
            <a:pPr eaLnBrk="1" hangingPunct="1"/>
            <a:r>
              <a:rPr lang="tr-TR" altLang="tr-TR" sz="2000" dirty="0" smtClean="0">
                <a:latin typeface="Arial" charset="0"/>
                <a:cs typeface="Arial" charset="0"/>
              </a:rPr>
              <a:t>İş-yetki delegasyonu yapmak (yetkilendirmek, cesaretlendirmek)</a:t>
            </a:r>
          </a:p>
          <a:p>
            <a:pPr eaLnBrk="1" hangingPunct="1"/>
            <a:r>
              <a:rPr lang="tr-TR" altLang="tr-TR" sz="2000" dirty="0" smtClean="0">
                <a:latin typeface="Arial" charset="0"/>
                <a:cs typeface="Arial" charset="0"/>
              </a:rPr>
              <a:t>Hedefleri “ölçülebilir” koymak ve denetlemek</a:t>
            </a:r>
          </a:p>
          <a:p>
            <a:pPr eaLnBrk="1" hangingPunct="1"/>
            <a:r>
              <a:rPr lang="tr-TR" altLang="tr-TR" sz="2000" dirty="0" smtClean="0">
                <a:latin typeface="Arial" charset="0"/>
                <a:cs typeface="Arial" charset="0"/>
              </a:rPr>
              <a:t>Ertelemeyerek, ne yapılacağına karar vermek ve uygulamak</a:t>
            </a:r>
          </a:p>
          <a:p>
            <a:pPr eaLnBrk="1" hangingPunct="1"/>
            <a:r>
              <a:rPr lang="tr-TR" altLang="tr-TR" sz="2000" dirty="0" smtClean="0">
                <a:latin typeface="Arial" charset="0"/>
                <a:cs typeface="Arial" charset="0"/>
              </a:rPr>
              <a:t>Önemli işlere öncelik tanımak</a:t>
            </a:r>
          </a:p>
          <a:p>
            <a:pPr eaLnBrk="1" hangingPunct="1"/>
            <a:r>
              <a:rPr lang="tr-TR" altLang="tr-TR" sz="2000" dirty="0" smtClean="0">
                <a:latin typeface="Arial" charset="0"/>
                <a:cs typeface="Arial" charset="0"/>
              </a:rPr>
              <a:t>Teknolojik cihazlardan etkili bir şekilde yararlanmak</a:t>
            </a:r>
          </a:p>
          <a:p>
            <a:pPr eaLnBrk="1" hangingPunct="1"/>
            <a:r>
              <a:rPr lang="tr-TR" altLang="tr-TR" sz="2000" dirty="0" smtClean="0">
                <a:latin typeface="Arial" charset="0"/>
                <a:cs typeface="Arial" charset="0"/>
              </a:rPr>
              <a:t>Mükemmeliyetçilikten kaçınmak</a:t>
            </a:r>
          </a:p>
          <a:p>
            <a:pPr eaLnBrk="1" hangingPunct="1"/>
            <a:r>
              <a:rPr lang="tr-TR" altLang="tr-TR" sz="2000" dirty="0" smtClean="0">
                <a:latin typeface="Arial" charset="0"/>
                <a:cs typeface="Arial" charset="0"/>
              </a:rPr>
              <a:t>Acelecilikten kaçınmak</a:t>
            </a:r>
          </a:p>
          <a:p>
            <a:pPr eaLnBrk="1" hangingPunct="1"/>
            <a:endParaRPr lang="tr-TR" altLang="tr-TR" dirty="0" smtClean="0"/>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37</a:t>
            </a:fld>
            <a:endParaRPr lang="tr-TR"/>
          </a:p>
        </p:txBody>
      </p:sp>
      <p:sp>
        <p:nvSpPr>
          <p:cNvPr id="8" name="Rectangle 4"/>
          <p:cNvSpPr>
            <a:spLocks noChangeArrowheads="1"/>
          </p:cNvSpPr>
          <p:nvPr/>
        </p:nvSpPr>
        <p:spPr bwMode="auto">
          <a:xfrm>
            <a:off x="468313" y="1944688"/>
            <a:ext cx="8243887" cy="36512"/>
          </a:xfrm>
          <a:prstGeom prst="rect">
            <a:avLst/>
          </a:prstGeom>
          <a:solidFill>
            <a:srgbClr val="FFC000"/>
          </a:solidFill>
          <a:ln w="9525">
            <a:noFill/>
            <a:miter lim="800000"/>
            <a:headEnd/>
            <a:tailEnd/>
          </a:ln>
        </p:spPr>
        <p:txBody>
          <a:bodyPr wrap="none" anchor="ctr"/>
          <a:lstStyle/>
          <a:p>
            <a:pPr algn="l" rtl="0"/>
            <a:endParaRPr lang="ar-SA" dirty="0"/>
          </a:p>
        </p:txBody>
      </p:sp>
      <p:pic>
        <p:nvPicPr>
          <p:cNvPr id="7" name="Picture 2" descr="http://t3.gstatic.com/images?q=tbn:ANd9GcR1VpJgLNziB1kKUTKj9BlMzWkM3BZ1iudrA9O7AWO8ha8DmNWu">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2400"/>
            <a:ext cx="2973654" cy="2172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600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459">
                                            <p:txEl>
                                              <p:pRg st="1" end="1"/>
                                            </p:txEl>
                                          </p:spTgt>
                                        </p:tgtEl>
                                        <p:attrNameLst>
                                          <p:attrName>style.visibility</p:attrName>
                                        </p:attrNameLst>
                                      </p:cBhvr>
                                      <p:to>
                                        <p:strVal val="visible"/>
                                      </p:to>
                                    </p:set>
                                    <p:anim calcmode="lin" valueType="num">
                                      <p:cBhvr additive="base">
                                        <p:cTn id="13"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459">
                                            <p:txEl>
                                              <p:pRg st="2" end="2"/>
                                            </p:txEl>
                                          </p:spTgt>
                                        </p:tgtEl>
                                        <p:attrNameLst>
                                          <p:attrName>style.visibility</p:attrName>
                                        </p:attrNameLst>
                                      </p:cBhvr>
                                      <p:to>
                                        <p:strVal val="visible"/>
                                      </p:to>
                                    </p:set>
                                    <p:anim calcmode="lin" valueType="num">
                                      <p:cBhvr additive="base">
                                        <p:cTn id="19"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4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459">
                                            <p:txEl>
                                              <p:pRg st="3" end="3"/>
                                            </p:txEl>
                                          </p:spTgt>
                                        </p:tgtEl>
                                        <p:attrNameLst>
                                          <p:attrName>style.visibility</p:attrName>
                                        </p:attrNameLst>
                                      </p:cBhvr>
                                      <p:to>
                                        <p:strVal val="visible"/>
                                      </p:to>
                                    </p:set>
                                    <p:anim calcmode="lin" valueType="num">
                                      <p:cBhvr additive="base">
                                        <p:cTn id="25"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4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459">
                                            <p:txEl>
                                              <p:pRg st="4" end="4"/>
                                            </p:txEl>
                                          </p:spTgt>
                                        </p:tgtEl>
                                        <p:attrNameLst>
                                          <p:attrName>style.visibility</p:attrName>
                                        </p:attrNameLst>
                                      </p:cBhvr>
                                      <p:to>
                                        <p:strVal val="visible"/>
                                      </p:to>
                                    </p:set>
                                    <p:anim calcmode="lin" valueType="num">
                                      <p:cBhvr additive="base">
                                        <p:cTn id="31" dur="500" fill="hold"/>
                                        <p:tgtEl>
                                          <p:spTgt spid="1945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4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459">
                                            <p:txEl>
                                              <p:pRg st="5" end="5"/>
                                            </p:txEl>
                                          </p:spTgt>
                                        </p:tgtEl>
                                        <p:attrNameLst>
                                          <p:attrName>style.visibility</p:attrName>
                                        </p:attrNameLst>
                                      </p:cBhvr>
                                      <p:to>
                                        <p:strVal val="visible"/>
                                      </p:to>
                                    </p:set>
                                    <p:anim calcmode="lin" valueType="num">
                                      <p:cBhvr additive="base">
                                        <p:cTn id="37" dur="500" fill="hold"/>
                                        <p:tgtEl>
                                          <p:spTgt spid="1945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45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459">
                                            <p:txEl>
                                              <p:pRg st="6" end="6"/>
                                            </p:txEl>
                                          </p:spTgt>
                                        </p:tgtEl>
                                        <p:attrNameLst>
                                          <p:attrName>style.visibility</p:attrName>
                                        </p:attrNameLst>
                                      </p:cBhvr>
                                      <p:to>
                                        <p:strVal val="visible"/>
                                      </p:to>
                                    </p:set>
                                    <p:anim calcmode="lin" valueType="num">
                                      <p:cBhvr additive="base">
                                        <p:cTn id="43" dur="500" fill="hold"/>
                                        <p:tgtEl>
                                          <p:spTgt spid="1945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945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459">
                                            <p:txEl>
                                              <p:pRg st="7" end="7"/>
                                            </p:txEl>
                                          </p:spTgt>
                                        </p:tgtEl>
                                        <p:attrNameLst>
                                          <p:attrName>style.visibility</p:attrName>
                                        </p:attrNameLst>
                                      </p:cBhvr>
                                      <p:to>
                                        <p:strVal val="visible"/>
                                      </p:to>
                                    </p:set>
                                    <p:anim calcmode="lin" valueType="num">
                                      <p:cBhvr additive="base">
                                        <p:cTn id="49" dur="500" fill="hold"/>
                                        <p:tgtEl>
                                          <p:spTgt spid="19459">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945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9459">
                                            <p:txEl>
                                              <p:pRg st="8" end="8"/>
                                            </p:txEl>
                                          </p:spTgt>
                                        </p:tgtEl>
                                        <p:attrNameLst>
                                          <p:attrName>style.visibility</p:attrName>
                                        </p:attrNameLst>
                                      </p:cBhvr>
                                      <p:to>
                                        <p:strVal val="visible"/>
                                      </p:to>
                                    </p:set>
                                    <p:anim calcmode="lin" valueType="num">
                                      <p:cBhvr additive="base">
                                        <p:cTn id="55" dur="500" fill="hold"/>
                                        <p:tgtEl>
                                          <p:spTgt spid="19459">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945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Zamanın Yetmemesi Şikayeti</a:t>
            </a:r>
            <a:endParaRPr lang="tr-TR" dirty="0"/>
          </a:p>
        </p:txBody>
      </p:sp>
      <p:sp>
        <p:nvSpPr>
          <p:cNvPr id="3" name="İçerik Yer Tutucusu 2"/>
          <p:cNvSpPr>
            <a:spLocks noGrp="1"/>
          </p:cNvSpPr>
          <p:nvPr>
            <p:ph idx="1"/>
          </p:nvPr>
        </p:nvSpPr>
        <p:spPr/>
        <p:txBody>
          <a:bodyPr>
            <a:normAutofit fontScale="62500" lnSpcReduction="20000"/>
          </a:bodyPr>
          <a:lstStyle/>
          <a:p>
            <a:pPr>
              <a:lnSpc>
                <a:spcPct val="120000"/>
              </a:lnSpc>
            </a:pPr>
            <a:r>
              <a:rPr lang="tr-TR" b="1" i="1" dirty="0" smtClean="0">
                <a:effectLst/>
              </a:rPr>
              <a:t>Bir çok kişinin düştüğü hata ben çok çalışıyorum ama…</a:t>
            </a:r>
            <a:endParaRPr lang="tr-TR" dirty="0" smtClean="0">
              <a:effectLst/>
            </a:endParaRPr>
          </a:p>
          <a:p>
            <a:pPr lvl="1">
              <a:lnSpc>
                <a:spcPct val="120000"/>
              </a:lnSpc>
            </a:pPr>
            <a:r>
              <a:rPr lang="tr-TR" dirty="0" smtClean="0">
                <a:effectLst/>
              </a:rPr>
              <a:t>Önemli olan çok çalışmak değil doğru çalışmaktır. Eğer çok çalışıyorsanız zamanınız sizi kendi esareti altına almıştır.</a:t>
            </a:r>
          </a:p>
          <a:p>
            <a:pPr>
              <a:lnSpc>
                <a:spcPct val="120000"/>
              </a:lnSpc>
            </a:pPr>
            <a:r>
              <a:rPr lang="tr-TR" b="1" dirty="0" smtClean="0">
                <a:effectLst/>
              </a:rPr>
              <a:t>Bir çok insan bir şeyleri yapmak için günlerce düşünür. </a:t>
            </a:r>
            <a:endParaRPr lang="tr-TR" dirty="0" smtClean="0">
              <a:effectLst/>
            </a:endParaRPr>
          </a:p>
          <a:p>
            <a:pPr lvl="1">
              <a:lnSpc>
                <a:spcPct val="120000"/>
              </a:lnSpc>
            </a:pPr>
            <a:r>
              <a:rPr lang="tr-TR" dirty="0" smtClean="0">
                <a:effectLst/>
              </a:rPr>
              <a:t>En kötü karar bile kararsızlıktan iyiliktir.</a:t>
            </a:r>
          </a:p>
          <a:p>
            <a:pPr>
              <a:lnSpc>
                <a:spcPct val="120000"/>
              </a:lnSpc>
            </a:pPr>
            <a:r>
              <a:rPr lang="tr-TR" b="1" dirty="0" smtClean="0">
                <a:effectLst/>
              </a:rPr>
              <a:t>Yapacağınız işleri süre belirterek yapmak işin daha erken bitmesini sağlar.</a:t>
            </a:r>
          </a:p>
          <a:p>
            <a:pPr>
              <a:lnSpc>
                <a:spcPct val="120000"/>
              </a:lnSpc>
            </a:pPr>
            <a:r>
              <a:rPr lang="tr-TR" dirty="0" smtClean="0">
                <a:effectLst/>
              </a:rPr>
              <a:t>Bir çok insanın düştüğü hata zamanım yok demesidir. </a:t>
            </a:r>
          </a:p>
          <a:p>
            <a:pPr>
              <a:lnSpc>
                <a:spcPct val="120000"/>
              </a:lnSpc>
            </a:pPr>
            <a:r>
              <a:rPr lang="tr-TR" dirty="0" smtClean="0">
                <a:effectLst/>
              </a:rPr>
              <a:t>Yapmanız gereken bir iş varsa beyniniz bu direktifi almıştır. Ve buna </a:t>
            </a:r>
            <a:r>
              <a:rPr lang="tr-TR" dirty="0" err="1" smtClean="0">
                <a:effectLst/>
              </a:rPr>
              <a:t>komutlanmıştır</a:t>
            </a:r>
            <a:r>
              <a:rPr lang="tr-TR" dirty="0" smtClean="0">
                <a:effectLst/>
              </a:rPr>
              <a:t>. Siz bu işi yapmadan beyninizin bir kısmı bununla meşgul olacaktır. Yapmadığınız takdirde kendinizi iyi hissetmeyeceğiniz gibi bir işi zamanında yapmak ve bitirmek kişinin kendinin daha iyi hissetmesini sağlar. </a:t>
            </a:r>
          </a:p>
          <a:p>
            <a:pPr>
              <a:lnSpc>
                <a:spcPct val="120000"/>
              </a:lnSpc>
            </a:pPr>
            <a:r>
              <a:rPr lang="tr-TR" dirty="0" smtClean="0">
                <a:effectLst/>
              </a:rPr>
              <a:t>Bir çok uzman bunu hastalık olarak görmektedir. Elbette her derdin de devası vardır.</a:t>
            </a:r>
          </a:p>
          <a:p>
            <a:pPr>
              <a:lnSpc>
                <a:spcPct val="120000"/>
              </a:lnSpc>
            </a:pPr>
            <a:endParaRPr lang="tr-TR" dirty="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6" name="Slayt Numarası Yer Tutucusu 5"/>
          <p:cNvSpPr>
            <a:spLocks noGrp="1"/>
          </p:cNvSpPr>
          <p:nvPr>
            <p:ph type="sldNum" sz="quarter" idx="12"/>
          </p:nvPr>
        </p:nvSpPr>
        <p:spPr/>
        <p:txBody>
          <a:bodyPr/>
          <a:lstStyle/>
          <a:p>
            <a:fld id="{94F95399-64A8-43B0-A5C5-2D48ACAF8409}" type="slidenum">
              <a:rPr lang="tr-TR" smtClean="0"/>
              <a:pPr/>
              <a:t>38</a:t>
            </a:fld>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79363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868362"/>
          </a:xfrm>
        </p:spPr>
        <p:txBody>
          <a:bodyPr/>
          <a:lstStyle/>
          <a:p>
            <a:r>
              <a:rPr lang="tr-TR" dirty="0" smtClean="0"/>
              <a:t>Erteleme Hastalığı</a:t>
            </a:r>
            <a:endParaRPr lang="tr-TR" dirty="0"/>
          </a:p>
        </p:txBody>
      </p:sp>
      <p:sp>
        <p:nvSpPr>
          <p:cNvPr id="3" name="İçerik Yer Tutucusu 2"/>
          <p:cNvSpPr>
            <a:spLocks noGrp="1"/>
          </p:cNvSpPr>
          <p:nvPr>
            <p:ph idx="1"/>
          </p:nvPr>
        </p:nvSpPr>
        <p:spPr>
          <a:xfrm>
            <a:off x="304800" y="1600200"/>
            <a:ext cx="8534400" cy="4724400"/>
          </a:xfrm>
        </p:spPr>
        <p:txBody>
          <a:bodyPr>
            <a:normAutofit fontScale="70000" lnSpcReduction="20000"/>
          </a:bodyPr>
          <a:lstStyle/>
          <a:p>
            <a:pPr marL="365760" lvl="1" indent="-256032">
              <a:lnSpc>
                <a:spcPct val="120000"/>
              </a:lnSpc>
              <a:spcBef>
                <a:spcPts val="400"/>
              </a:spcBef>
              <a:buSzPct val="68000"/>
              <a:buFont typeface="Wingdings 3"/>
              <a:buChar char=""/>
            </a:pPr>
            <a:r>
              <a:rPr lang="tr-TR" sz="2700" dirty="0" err="1"/>
              <a:t>Ertelemeciliğin</a:t>
            </a:r>
            <a:r>
              <a:rPr lang="tr-TR" sz="2700" dirty="0"/>
              <a:t> 2 çeşidi vardır: Ertelenenlerin farkında olunduğu “bilinçli erteleme” ve farkında olunmadan yapılan “bilinçsiz erteleme”.</a:t>
            </a:r>
          </a:p>
          <a:p>
            <a:pPr marL="603504" lvl="2" indent="-256032">
              <a:lnSpc>
                <a:spcPct val="120000"/>
              </a:lnSpc>
              <a:spcBef>
                <a:spcPts val="400"/>
              </a:spcBef>
              <a:buSzPct val="68000"/>
              <a:buFont typeface="Wingdings 3"/>
              <a:buChar char=""/>
            </a:pPr>
            <a:r>
              <a:rPr lang="tr-TR" dirty="0"/>
              <a:t>Bilinçli erteleme, tanınması ve belirli önlemler alınması en kolay ertelemedir. Bilinçsiz erteleme ise biraz daha zorludur; çünkü kendimizi onu yaparken yakalamamız </a:t>
            </a:r>
            <a:r>
              <a:rPr lang="tr-TR" dirty="0" smtClean="0"/>
              <a:t>gerekir.</a:t>
            </a:r>
            <a:r>
              <a:rPr lang="tr-TR" dirty="0"/>
              <a:t> Gerçek sebep </a:t>
            </a:r>
            <a:r>
              <a:rPr lang="tr-TR" dirty="0" smtClean="0"/>
              <a:t>nedir; bence </a:t>
            </a:r>
            <a:r>
              <a:rPr lang="tr-TR" dirty="0"/>
              <a:t>yapmak istememenizden başka bir şey olamaz.</a:t>
            </a:r>
          </a:p>
          <a:p>
            <a:pPr marL="603504" lvl="2" indent="-256032">
              <a:lnSpc>
                <a:spcPct val="120000"/>
              </a:lnSpc>
              <a:spcBef>
                <a:spcPts val="400"/>
              </a:spcBef>
              <a:buSzPct val="68000"/>
              <a:buFont typeface="Wingdings 3"/>
              <a:buChar char=""/>
            </a:pPr>
            <a:r>
              <a:rPr lang="tr-TR" dirty="0" smtClean="0"/>
              <a:t>Erteleme </a:t>
            </a:r>
            <a:r>
              <a:rPr lang="tr-TR" dirty="0"/>
              <a:t>kişinin kendisinin yarattığı en sık görülen zaman </a:t>
            </a:r>
            <a:r>
              <a:rPr lang="tr-TR" dirty="0" smtClean="0"/>
              <a:t>tuzağıdır. Ertelemenin </a:t>
            </a:r>
            <a:r>
              <a:rPr lang="tr-TR" dirty="0"/>
              <a:t>iki şeklinin de fırsat maliyeti </a:t>
            </a:r>
            <a:r>
              <a:rPr lang="tr-TR" dirty="0" smtClean="0"/>
              <a:t>yüksektir.</a:t>
            </a:r>
          </a:p>
          <a:p>
            <a:pPr marL="603504" lvl="2" indent="-256032">
              <a:lnSpc>
                <a:spcPct val="120000"/>
              </a:lnSpc>
              <a:spcBef>
                <a:spcPts val="400"/>
              </a:spcBef>
              <a:buSzPct val="68000"/>
              <a:buFont typeface="Wingdings 3"/>
              <a:buChar char=""/>
            </a:pPr>
            <a:r>
              <a:rPr lang="tr-TR" dirty="0" smtClean="0">
                <a:effectLst/>
              </a:rPr>
              <a:t>Erteleme hastalığından kurtulmak için niçin ertelediğinizi tespit edin. Ve o işi severek yapın. Bir işi yapmaya başlamadan önce sevin.</a:t>
            </a:r>
            <a:r>
              <a:rPr lang="tr-TR" dirty="0"/>
              <a:t> İşi oyun haline </a:t>
            </a:r>
            <a:r>
              <a:rPr lang="tr-TR" dirty="0" smtClean="0"/>
              <a:t>getirin. </a:t>
            </a:r>
            <a:endParaRPr lang="tr-TR" dirty="0" smtClean="0">
              <a:effectLst/>
            </a:endParaRPr>
          </a:p>
          <a:p>
            <a:pPr>
              <a:lnSpc>
                <a:spcPct val="120000"/>
              </a:lnSpc>
            </a:pPr>
            <a:r>
              <a:rPr lang="tr-TR" dirty="0" smtClean="0">
                <a:effectLst/>
              </a:rPr>
              <a:t>Erteleme hastalığından kurtulmak için</a:t>
            </a:r>
          </a:p>
          <a:p>
            <a:pPr lvl="1">
              <a:lnSpc>
                <a:spcPct val="120000"/>
              </a:lnSpc>
            </a:pPr>
            <a:r>
              <a:rPr lang="tr-TR" dirty="0" smtClean="0">
                <a:effectLst/>
              </a:rPr>
              <a:t>Sevmediğiniz, </a:t>
            </a:r>
            <a:r>
              <a:rPr lang="tr-TR" dirty="0"/>
              <a:t>en tatsız </a:t>
            </a:r>
            <a:r>
              <a:rPr lang="tr-TR" dirty="0" smtClean="0">
                <a:effectLst/>
              </a:rPr>
              <a:t>işleri ilk yapın. Eğer önce sevmediğiniz işlerden başlarsanız biran önce bitirip sevdiğiniz işlere geçersiniz</a:t>
            </a:r>
          </a:p>
          <a:p>
            <a:pPr lvl="1">
              <a:lnSpc>
                <a:spcPct val="120000"/>
              </a:lnSpc>
            </a:pPr>
            <a:r>
              <a:rPr lang="tr-TR" dirty="0" smtClean="0">
                <a:effectLst/>
              </a:rPr>
              <a:t>Erteleyebileceğiniz işleri küçük parçalara ayırın. Hepsi size ağır gelebilir küçük parçalar halinde yapın yada her gün bir kısmını gerçekleştirin.</a:t>
            </a:r>
          </a:p>
          <a:p>
            <a:pPr lvl="1">
              <a:lnSpc>
                <a:spcPct val="120000"/>
              </a:lnSpc>
            </a:pPr>
            <a:r>
              <a:rPr lang="tr-TR" dirty="0" smtClean="0">
                <a:effectLst/>
              </a:rPr>
              <a:t>Ve mutlaka işlere bitirme zamanı belirleyin. Ve belirlediğiniz tarihte de bitirin.</a:t>
            </a:r>
          </a:p>
          <a:p>
            <a:pPr>
              <a:lnSpc>
                <a:spcPct val="120000"/>
              </a:lnSpc>
            </a:pPr>
            <a:endParaRPr lang="tr-TR" dirty="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6" name="Slayt Numarası Yer Tutucusu 5"/>
          <p:cNvSpPr>
            <a:spLocks noGrp="1"/>
          </p:cNvSpPr>
          <p:nvPr>
            <p:ph type="sldNum" sz="quarter" idx="12"/>
          </p:nvPr>
        </p:nvSpPr>
        <p:spPr/>
        <p:txBody>
          <a:bodyPr/>
          <a:lstStyle/>
          <a:p>
            <a:fld id="{94F95399-64A8-43B0-A5C5-2D48ACAF8409}" type="slidenum">
              <a:rPr lang="tr-TR" smtClean="0"/>
              <a:pPr/>
              <a:t>39</a:t>
            </a:fld>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54997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spcBef>
                <a:spcPts val="1200"/>
              </a:spcBef>
            </a:pPr>
            <a:r>
              <a:rPr lang="tr-TR" dirty="0" smtClean="0"/>
              <a:t>Kariyer </a:t>
            </a:r>
            <a:r>
              <a:rPr lang="tr-TR" dirty="0"/>
              <a:t>geliştirme programları itici güçlerini sürekli gelişme arzu ve ihtiyacı ile bunların tetiklediği teknolojik gelişmelerden, artan toplumsal ihtiyaçlardan almaktadır</a:t>
            </a:r>
            <a:r>
              <a:rPr lang="tr-TR" dirty="0" smtClean="0"/>
              <a:t>.</a:t>
            </a:r>
          </a:p>
          <a:p>
            <a:pPr>
              <a:spcBef>
                <a:spcPts val="1200"/>
              </a:spcBef>
            </a:pPr>
            <a:r>
              <a:rPr lang="tr-TR" dirty="0" smtClean="0"/>
              <a:t>Dolayısıyla </a:t>
            </a:r>
            <a:r>
              <a:rPr lang="tr-TR" dirty="0"/>
              <a:t>iş güvenliği giderek işte değil istihdamda, yani iş yapabilirlikte yatmaktadır</a:t>
            </a:r>
            <a:r>
              <a:rPr lang="tr-TR" dirty="0" smtClean="0"/>
              <a:t>.</a:t>
            </a:r>
          </a:p>
          <a:p>
            <a:pPr>
              <a:spcBef>
                <a:spcPts val="1200"/>
              </a:spcBef>
            </a:pPr>
            <a:r>
              <a:rPr lang="tr-TR" dirty="0"/>
              <a:t>Artık kendisi de istihdam sağlamak isteyen bireyler düzenli olarak yeni becerileri öğrenmek için istekli olmak zorundalar</a:t>
            </a:r>
            <a:r>
              <a:rPr lang="tr-TR" dirty="0" smtClean="0"/>
              <a:t>. </a:t>
            </a:r>
            <a:endParaRPr lang="tr-TR" dirty="0"/>
          </a:p>
        </p:txBody>
      </p:sp>
      <p:sp>
        <p:nvSpPr>
          <p:cNvPr id="3" name="Date Placeholder 2"/>
          <p:cNvSpPr>
            <a:spLocks noGrp="1"/>
          </p:cNvSpPr>
          <p:nvPr>
            <p:ph type="dt" sz="half" idx="10"/>
          </p:nvPr>
        </p:nvSpPr>
        <p:spPr/>
        <p:txBody>
          <a:bodyPr/>
          <a:lstStyle/>
          <a:p>
            <a:r>
              <a:rPr lang="tr-TR" smtClean="0"/>
              <a:t>11 Haziran 2014</a:t>
            </a:r>
            <a:endParaRPr lang="tr-TR"/>
          </a:p>
        </p:txBody>
      </p:sp>
      <p:sp>
        <p:nvSpPr>
          <p:cNvPr id="4" name="Slide Number Placeholder 3"/>
          <p:cNvSpPr>
            <a:spLocks noGrp="1"/>
          </p:cNvSpPr>
          <p:nvPr>
            <p:ph type="sldNum" sz="quarter" idx="12"/>
          </p:nvPr>
        </p:nvSpPr>
        <p:spPr/>
        <p:txBody>
          <a:bodyPr/>
          <a:lstStyle/>
          <a:p>
            <a:fld id="{94F95399-64A8-43B0-A5C5-2D48ACAF8409}" type="slidenum">
              <a:rPr lang="tr-TR" smtClean="0"/>
              <a:t>4</a:t>
            </a:fld>
            <a:endParaRPr lang="tr-TR"/>
          </a:p>
        </p:txBody>
      </p:sp>
      <p:sp>
        <p:nvSpPr>
          <p:cNvPr id="5" name="Title 4"/>
          <p:cNvSpPr>
            <a:spLocks noGrp="1"/>
          </p:cNvSpPr>
          <p:nvPr>
            <p:ph type="title"/>
          </p:nvPr>
        </p:nvSpPr>
        <p:spPr/>
        <p:txBody>
          <a:bodyPr/>
          <a:lstStyle/>
          <a:p>
            <a:r>
              <a:rPr lang="tr-TR" dirty="0" smtClean="0"/>
              <a:t>Kariyer Geliştirme</a:t>
            </a:r>
            <a:endParaRPr lang="en-US" dirty="0"/>
          </a:p>
        </p:txBody>
      </p:sp>
      <p:sp>
        <p:nvSpPr>
          <p:cNvPr id="6" name="Rectangle 5"/>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7" name="Altbilgi Yer Tutucusu 6"/>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447403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570037"/>
            <a:ext cx="8229600" cy="4525963"/>
          </a:xfrm>
        </p:spPr>
        <p:txBody>
          <a:bodyPr>
            <a:normAutofit fontScale="62500" lnSpcReduction="20000"/>
          </a:bodyPr>
          <a:lstStyle/>
          <a:p>
            <a:pPr>
              <a:lnSpc>
                <a:spcPct val="120000"/>
              </a:lnSpc>
            </a:pPr>
            <a:r>
              <a:rPr lang="tr-TR" b="1" dirty="0"/>
              <a:t>Salam veya dilimleme tekniği</a:t>
            </a:r>
            <a:r>
              <a:rPr lang="tr-TR" dirty="0"/>
              <a:t>: Önemli ve büyük işlerin daha küçük parçalara bölünmesi, her bir parçanın tek tek ele alınarak sonuçlandırılması.</a:t>
            </a:r>
          </a:p>
          <a:p>
            <a:pPr>
              <a:lnSpc>
                <a:spcPct val="120000"/>
              </a:lnSpc>
            </a:pPr>
            <a:r>
              <a:rPr lang="tr-TR" b="1" dirty="0" smtClean="0"/>
              <a:t>Bilanço </a:t>
            </a:r>
            <a:r>
              <a:rPr lang="tr-TR" b="1" dirty="0"/>
              <a:t>tekniği</a:t>
            </a:r>
            <a:r>
              <a:rPr lang="tr-TR" dirty="0"/>
              <a:t>: Bütün lehte ve aleyhteki noktaları ortaya koyup onlardan güç alarak hareket etmeyi gerektirir. Özellikle karar alma durumunda, karara destek olacak bilgileri toplamada bu yöntem çok yararlıdır.</a:t>
            </a:r>
          </a:p>
          <a:p>
            <a:pPr>
              <a:lnSpc>
                <a:spcPct val="120000"/>
              </a:lnSpc>
            </a:pPr>
            <a:r>
              <a:rPr lang="tr-TR" b="1" dirty="0" smtClean="0"/>
              <a:t>Erteleme </a:t>
            </a:r>
            <a:r>
              <a:rPr lang="tr-TR" b="1" dirty="0"/>
              <a:t>çekmecesi tekniği</a:t>
            </a:r>
            <a:r>
              <a:rPr lang="tr-TR" dirty="0"/>
              <a:t>: Zor gelen işlerinize ait evrakların tümünü bir çekmeceye koyup, işlerin zamanı geçinceye kadar orada bırakmayı gerektirir.</a:t>
            </a:r>
          </a:p>
          <a:p>
            <a:pPr>
              <a:lnSpc>
                <a:spcPct val="120000"/>
              </a:lnSpc>
            </a:pPr>
            <a:r>
              <a:rPr lang="tr-TR" b="1" dirty="0" smtClean="0"/>
              <a:t>Ödül </a:t>
            </a:r>
            <a:r>
              <a:rPr lang="tr-TR" b="1" dirty="0"/>
              <a:t>tekniği</a:t>
            </a:r>
            <a:r>
              <a:rPr lang="tr-TR" dirty="0"/>
              <a:t>: İşi tam ve duyarlı biçimde yerine getirdiğinizde, kendi kendinize bir ödül vaat etmenizi gerektirir.</a:t>
            </a:r>
          </a:p>
          <a:p>
            <a:pPr>
              <a:lnSpc>
                <a:spcPct val="120000"/>
              </a:lnSpc>
            </a:pPr>
            <a:r>
              <a:rPr lang="tr-TR" b="1" dirty="0" smtClean="0"/>
              <a:t>Komite </a:t>
            </a:r>
            <a:r>
              <a:rPr lang="tr-TR" b="1" dirty="0"/>
              <a:t>tekniği</a:t>
            </a:r>
            <a:r>
              <a:rPr lang="tr-TR" dirty="0"/>
              <a:t>: Önemli kararları ve işleri başkalarıyla birlikte almayı gerektirir. Böylece kişi ağır sorumluluk duygusundan ve onun yarattığı stresten kurtularak erteleme nedenlerini geride bırakır</a:t>
            </a:r>
            <a:r>
              <a:rPr lang="tr-TR" dirty="0" smtClean="0"/>
              <a:t>.</a:t>
            </a:r>
            <a:endParaRPr lang="tr-TR" dirty="0"/>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40</a:t>
            </a:fld>
            <a:endParaRPr lang="tr-TR"/>
          </a:p>
        </p:txBody>
      </p:sp>
      <p:sp>
        <p:nvSpPr>
          <p:cNvPr id="6" name="Başlık 5"/>
          <p:cNvSpPr>
            <a:spLocks noGrp="1"/>
          </p:cNvSpPr>
          <p:nvPr>
            <p:ph type="title"/>
          </p:nvPr>
        </p:nvSpPr>
        <p:spPr/>
        <p:txBody>
          <a:bodyPr>
            <a:normAutofit fontScale="90000"/>
          </a:bodyPr>
          <a:lstStyle/>
          <a:p>
            <a:r>
              <a:rPr lang="tr-TR" dirty="0"/>
              <a:t>Ertelemenin Önüne </a:t>
            </a:r>
            <a:r>
              <a:rPr lang="tr-TR" dirty="0" smtClean="0"/>
              <a:t>Geçme Yöntemleri</a:t>
            </a:r>
            <a:endParaRPr lang="tr-TR" dirty="0"/>
          </a:p>
        </p:txBody>
      </p:sp>
      <p:sp>
        <p:nvSpPr>
          <p:cNvPr id="7" name="Rectangle 4"/>
          <p:cNvSpPr>
            <a:spLocks noChangeArrowheads="1"/>
          </p:cNvSpPr>
          <p:nvPr/>
        </p:nvSpPr>
        <p:spPr bwMode="auto">
          <a:xfrm>
            <a:off x="468313" y="13716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6244670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4F95399-64A8-43B0-A5C5-2D48ACAF8409}" type="slidenum">
              <a:rPr lang="tr-TR" smtClean="0"/>
              <a:t>41</a:t>
            </a:fld>
            <a:endParaRPr lang="tr-TR"/>
          </a:p>
        </p:txBody>
      </p:sp>
      <p:grpSp>
        <p:nvGrpSpPr>
          <p:cNvPr id="9" name="Group 8"/>
          <p:cNvGrpSpPr/>
          <p:nvPr/>
        </p:nvGrpSpPr>
        <p:grpSpPr>
          <a:xfrm>
            <a:off x="2590800" y="645428"/>
            <a:ext cx="3810000" cy="5286375"/>
            <a:chOff x="2667000" y="785813"/>
            <a:chExt cx="3810000" cy="5286375"/>
          </a:xfrm>
        </p:grpSpPr>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785813"/>
              <a:ext cx="3810000" cy="528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2819400" y="4876800"/>
              <a:ext cx="3512500" cy="400110"/>
            </a:xfrm>
            <a:prstGeom prst="rect">
              <a:avLst/>
            </a:prstGeom>
          </p:spPr>
          <p:txBody>
            <a:bodyPr wrap="none">
              <a:spAutoFit/>
            </a:bodyPr>
            <a:lstStyle/>
            <a:p>
              <a:r>
                <a:rPr lang="tr-TR" sz="2000" dirty="0"/>
                <a:t>وَأَنَّ أَحَبَّ الْأَعْمَالِ إِلَى اللَّهِ أَدْوَمُهَا وَإِنْ قَلَّ</a:t>
              </a:r>
              <a:endParaRPr lang="en-US" sz="2000" dirty="0"/>
            </a:p>
          </p:txBody>
        </p:sp>
      </p:gr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11552148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pPr marL="109728" indent="0">
              <a:lnSpc>
                <a:spcPct val="110000"/>
              </a:lnSpc>
              <a:buNone/>
            </a:pPr>
            <a:r>
              <a:rPr lang="tr-TR" altLang="tr-TR" sz="2800" dirty="0"/>
              <a:t>İşleri zamanında yapıp, acele etmemek için alınması gereken tedbirler:</a:t>
            </a:r>
          </a:p>
          <a:p>
            <a:pPr>
              <a:lnSpc>
                <a:spcPct val="110000"/>
              </a:lnSpc>
            </a:pPr>
            <a:r>
              <a:rPr lang="tr-TR" dirty="0"/>
              <a:t>Ana işleri önce yapın,</a:t>
            </a:r>
          </a:p>
          <a:p>
            <a:pPr>
              <a:lnSpc>
                <a:spcPct val="110000"/>
              </a:lnSpc>
            </a:pPr>
            <a:r>
              <a:rPr lang="tr-TR" dirty="0"/>
              <a:t>Planlama ve değerlendirme için kendinize günlük düşünme zamanı ayırın,</a:t>
            </a:r>
          </a:p>
          <a:p>
            <a:pPr>
              <a:lnSpc>
                <a:spcPct val="110000"/>
              </a:lnSpc>
            </a:pPr>
            <a:r>
              <a:rPr lang="tr-TR" dirty="0"/>
              <a:t>İşin nasıl yapılacağına karar vermeden önce, ne elde etmek istediğinizi başlangıçta açık olarak ortaya koyun,</a:t>
            </a:r>
          </a:p>
          <a:p>
            <a:pPr>
              <a:lnSpc>
                <a:spcPct val="110000"/>
              </a:lnSpc>
            </a:pPr>
            <a:r>
              <a:rPr lang="tr-TR" dirty="0"/>
              <a:t>İş sırasında küçük çalışma boşlukları bulduğunuz herhangi bir anda, şahsi takviminiz üzerinde çalışın,</a:t>
            </a:r>
          </a:p>
          <a:p>
            <a:pPr>
              <a:lnSpc>
                <a:spcPct val="110000"/>
              </a:lnSpc>
            </a:pPr>
            <a:r>
              <a:rPr lang="tr-TR" dirty="0"/>
              <a:t>Uyarı ve heyecan kotanızı olumlu şekilde doldurun,</a:t>
            </a:r>
          </a:p>
          <a:p>
            <a:pPr>
              <a:lnSpc>
                <a:spcPct val="110000"/>
              </a:lnSpc>
            </a:pPr>
            <a:r>
              <a:rPr lang="tr-TR" dirty="0"/>
              <a:t>İşlerin son saati yerine, işleri uygun zaman dilimlerine bölün ve her bir dilimi kendi saatinde bitirin.</a:t>
            </a:r>
          </a:p>
          <a:p>
            <a:pPr>
              <a:lnSpc>
                <a:spcPct val="110000"/>
              </a:lnSpc>
            </a:pPr>
            <a:endParaRPr lang="tr-TR" dirty="0"/>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42</a:t>
            </a:fld>
            <a:endParaRPr lang="tr-TR"/>
          </a:p>
        </p:txBody>
      </p:sp>
      <p:sp>
        <p:nvSpPr>
          <p:cNvPr id="6" name="Başlık 5"/>
          <p:cNvSpPr>
            <a:spLocks noGrp="1"/>
          </p:cNvSpPr>
          <p:nvPr>
            <p:ph type="title"/>
          </p:nvPr>
        </p:nvSpPr>
        <p:spPr/>
        <p:txBody>
          <a:bodyPr/>
          <a:lstStyle/>
          <a:p>
            <a:r>
              <a:rPr lang="tr-TR" dirty="0"/>
              <a:t>Aceleci Olmayın</a:t>
            </a: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01719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İşi Bitirmede Gerekli Şeyler</a:t>
            </a:r>
            <a:endParaRPr lang="tr-TR" dirty="0"/>
          </a:p>
        </p:txBody>
      </p:sp>
      <p:sp>
        <p:nvSpPr>
          <p:cNvPr id="3" name="İçerik Yer Tutucusu 2"/>
          <p:cNvSpPr>
            <a:spLocks noGrp="1"/>
          </p:cNvSpPr>
          <p:nvPr>
            <p:ph idx="1"/>
          </p:nvPr>
        </p:nvSpPr>
        <p:spPr/>
        <p:txBody>
          <a:bodyPr>
            <a:normAutofit fontScale="85000" lnSpcReduction="20000"/>
          </a:bodyPr>
          <a:lstStyle/>
          <a:p>
            <a:pPr>
              <a:lnSpc>
                <a:spcPct val="110000"/>
              </a:lnSpc>
            </a:pPr>
            <a:r>
              <a:rPr lang="tr-TR" dirty="0" smtClean="0">
                <a:effectLst/>
              </a:rPr>
              <a:t>En önemlisi işi bitirdiğinizde kendinizi ödüllendirin.</a:t>
            </a:r>
          </a:p>
          <a:p>
            <a:pPr lvl="1">
              <a:lnSpc>
                <a:spcPct val="110000"/>
              </a:lnSpc>
            </a:pPr>
            <a:r>
              <a:rPr lang="tr-TR" dirty="0" smtClean="0">
                <a:effectLst/>
              </a:rPr>
              <a:t>Sevdiğiniz birisini ziyaret gidin. Yada kendinize bir kitap alın. Veya sevdiğiniz biri ile yemeğe çıkın.</a:t>
            </a:r>
          </a:p>
          <a:p>
            <a:pPr>
              <a:lnSpc>
                <a:spcPct val="110000"/>
              </a:lnSpc>
            </a:pPr>
            <a:r>
              <a:rPr lang="tr-TR" dirty="0" smtClean="0">
                <a:effectLst/>
              </a:rPr>
              <a:t>Aynı şekilde zamanında yapamadığınızda da kendinizi cezalandırın. Uykunuzdan kısın. Yapacağınız bir sosyal etkinlikten kısın. Ama mutlaka kendinize ceza verin. </a:t>
            </a:r>
          </a:p>
          <a:p>
            <a:pPr>
              <a:lnSpc>
                <a:spcPct val="110000"/>
              </a:lnSpc>
            </a:pPr>
            <a:r>
              <a:rPr lang="tr-TR" dirty="0" smtClean="0">
                <a:effectLst/>
              </a:rPr>
              <a:t>Elinizde ki imkanlarla hemen başlayın. Şartların oluşmasını beklemeyin. Çünkü şartları oluşturacak olan sizsiniz. Ve şunu söyleyeyim. Normal şartlarda yaparsanız başarılı olmuş olmazsınız.</a:t>
            </a:r>
          </a:p>
          <a:p>
            <a:pPr>
              <a:lnSpc>
                <a:spcPct val="110000"/>
              </a:lnSpc>
            </a:pPr>
            <a:r>
              <a:rPr lang="tr-TR" dirty="0" smtClean="0">
                <a:effectLst/>
              </a:rPr>
              <a:t>Ertelemeye karşı engeller koyun ve uyun.</a:t>
            </a:r>
          </a:p>
          <a:p>
            <a:pPr>
              <a:lnSpc>
                <a:spcPct val="110000"/>
              </a:lnSpc>
            </a:pPr>
            <a:r>
              <a:rPr lang="tr-TR" b="1" i="1" dirty="0"/>
              <a:t>Ve kısaca başarı kıt imkanlarla bir şeyler yapmaktır.</a:t>
            </a:r>
            <a:endParaRPr lang="tr-TR" b="1" dirty="0" smtClean="0">
              <a:effectLst/>
            </a:endParaRPr>
          </a:p>
          <a:p>
            <a:pPr>
              <a:lnSpc>
                <a:spcPct val="110000"/>
              </a:lnSpc>
            </a:pPr>
            <a:endParaRPr lang="tr-TR" dirty="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6" name="Slayt Numarası Yer Tutucusu 5"/>
          <p:cNvSpPr>
            <a:spLocks noGrp="1"/>
          </p:cNvSpPr>
          <p:nvPr>
            <p:ph type="sldNum" sz="quarter" idx="12"/>
          </p:nvPr>
        </p:nvSpPr>
        <p:spPr/>
        <p:txBody>
          <a:bodyPr/>
          <a:lstStyle/>
          <a:p>
            <a:fld id="{94F95399-64A8-43B0-A5C5-2D48ACAF8409}" type="slidenum">
              <a:rPr lang="tr-TR" smtClean="0"/>
              <a:pPr/>
              <a:t>43</a:t>
            </a:fld>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19780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71402E24-0523-43AB-B265-D9F9909A2521}" type="slidenum">
              <a:rPr lang="tr-TR" altLang="tr-TR" sz="2000" smtClean="0"/>
              <a:pPr eaLnBrk="1" hangingPunct="1">
                <a:spcBef>
                  <a:spcPct val="0"/>
                </a:spcBef>
                <a:buFontTx/>
                <a:buNone/>
              </a:pPr>
              <a:t>44</a:t>
            </a:fld>
            <a:endParaRPr lang="tr-TR" altLang="tr-TR" sz="2000" smtClean="0"/>
          </a:p>
        </p:txBody>
      </p:sp>
      <p:sp>
        <p:nvSpPr>
          <p:cNvPr id="11267" name="Rectangle 2"/>
          <p:cNvSpPr>
            <a:spLocks noGrp="1" noChangeArrowheads="1"/>
          </p:cNvSpPr>
          <p:nvPr>
            <p:ph type="title"/>
          </p:nvPr>
        </p:nvSpPr>
        <p:spPr>
          <a:xfrm>
            <a:off x="107950" y="404813"/>
            <a:ext cx="8175625" cy="652462"/>
          </a:xfrm>
        </p:spPr>
        <p:txBody>
          <a:bodyPr/>
          <a:lstStyle/>
          <a:p>
            <a:pPr eaLnBrk="1" hangingPunct="1"/>
            <a:r>
              <a:rPr lang="tr-TR" altLang="tr-TR" sz="3200" b="1" smtClean="0">
                <a:latin typeface="Arial" charset="0"/>
              </a:rPr>
              <a:t>TEMEL GÖREVLER-İHTİYAÇLAR</a:t>
            </a:r>
          </a:p>
        </p:txBody>
      </p:sp>
      <p:sp>
        <p:nvSpPr>
          <p:cNvPr id="11268" name="Oval 3"/>
          <p:cNvSpPr>
            <a:spLocks noChangeArrowheads="1"/>
          </p:cNvSpPr>
          <p:nvPr/>
        </p:nvSpPr>
        <p:spPr bwMode="auto">
          <a:xfrm>
            <a:off x="1258888" y="1557338"/>
            <a:ext cx="6769100" cy="4249737"/>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11269" name="Oval 4"/>
          <p:cNvSpPr>
            <a:spLocks noChangeArrowheads="1"/>
          </p:cNvSpPr>
          <p:nvPr/>
        </p:nvSpPr>
        <p:spPr bwMode="auto">
          <a:xfrm>
            <a:off x="4427538" y="4691063"/>
            <a:ext cx="1778000" cy="914400"/>
          </a:xfrm>
          <a:prstGeom prst="ellipse">
            <a:avLst/>
          </a:prstGeom>
          <a:solidFill>
            <a:srgbClr val="99CC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600" b="1">
                <a:latin typeface="Arial" charset="0"/>
                <a:cs typeface="Arial" charset="0"/>
              </a:rPr>
              <a:t>KİŞİSEL </a:t>
            </a:r>
          </a:p>
          <a:p>
            <a:pPr algn="ctr" eaLnBrk="1" hangingPunct="1">
              <a:spcBef>
                <a:spcPct val="0"/>
              </a:spcBef>
              <a:buFontTx/>
              <a:buNone/>
            </a:pPr>
            <a:r>
              <a:rPr lang="tr-TR" altLang="tr-TR" sz="1600" b="1">
                <a:latin typeface="Arial" charset="0"/>
                <a:cs typeface="Arial" charset="0"/>
              </a:rPr>
              <a:t>GELİŞİM</a:t>
            </a:r>
          </a:p>
        </p:txBody>
      </p:sp>
      <p:sp>
        <p:nvSpPr>
          <p:cNvPr id="11270" name="Oval 5"/>
          <p:cNvSpPr>
            <a:spLocks noChangeArrowheads="1"/>
          </p:cNvSpPr>
          <p:nvPr/>
        </p:nvSpPr>
        <p:spPr bwMode="auto">
          <a:xfrm>
            <a:off x="4284663" y="1700213"/>
            <a:ext cx="1800225" cy="914400"/>
          </a:xfrm>
          <a:prstGeom prst="ellipse">
            <a:avLst/>
          </a:prstGeom>
          <a:solidFill>
            <a:srgbClr val="99CC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600" b="1">
                <a:latin typeface="Arial" charset="0"/>
                <a:cs typeface="Arial" charset="0"/>
              </a:rPr>
              <a:t>EV-AİLE</a:t>
            </a:r>
          </a:p>
        </p:txBody>
      </p:sp>
      <p:sp>
        <p:nvSpPr>
          <p:cNvPr id="11271" name="Oval 6"/>
          <p:cNvSpPr>
            <a:spLocks noChangeArrowheads="1"/>
          </p:cNvSpPr>
          <p:nvPr/>
        </p:nvSpPr>
        <p:spPr bwMode="auto">
          <a:xfrm>
            <a:off x="2268538" y="2060575"/>
            <a:ext cx="1798637" cy="914400"/>
          </a:xfrm>
          <a:prstGeom prst="ellipse">
            <a:avLst/>
          </a:prstGeom>
          <a:solidFill>
            <a:srgbClr val="99CC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600" b="1">
                <a:latin typeface="Arial" charset="0"/>
                <a:cs typeface="Arial" charset="0"/>
              </a:rPr>
              <a:t>EĞLENCE</a:t>
            </a:r>
          </a:p>
        </p:txBody>
      </p:sp>
      <p:sp>
        <p:nvSpPr>
          <p:cNvPr id="11272" name="Oval 7"/>
          <p:cNvSpPr>
            <a:spLocks noChangeArrowheads="1"/>
          </p:cNvSpPr>
          <p:nvPr/>
        </p:nvSpPr>
        <p:spPr bwMode="auto">
          <a:xfrm>
            <a:off x="2268538" y="4386263"/>
            <a:ext cx="1798637" cy="914400"/>
          </a:xfrm>
          <a:prstGeom prst="ellipse">
            <a:avLst/>
          </a:prstGeom>
          <a:solidFill>
            <a:srgbClr val="99CC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600" b="1">
                <a:latin typeface="Arial" charset="0"/>
                <a:cs typeface="Arial" charset="0"/>
              </a:rPr>
              <a:t>UYKU</a:t>
            </a:r>
          </a:p>
        </p:txBody>
      </p:sp>
      <p:sp>
        <p:nvSpPr>
          <p:cNvPr id="11273" name="Oval 8"/>
          <p:cNvSpPr>
            <a:spLocks noChangeArrowheads="1"/>
          </p:cNvSpPr>
          <p:nvPr/>
        </p:nvSpPr>
        <p:spPr bwMode="auto">
          <a:xfrm>
            <a:off x="1476375" y="3213100"/>
            <a:ext cx="1800225" cy="914400"/>
          </a:xfrm>
          <a:prstGeom prst="ellipse">
            <a:avLst/>
          </a:prstGeom>
          <a:solidFill>
            <a:srgbClr val="99CC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600" b="1">
                <a:latin typeface="Arial" charset="0"/>
                <a:cs typeface="Arial" charset="0"/>
              </a:rPr>
              <a:t>KİŞİSEL </a:t>
            </a:r>
          </a:p>
          <a:p>
            <a:pPr algn="ctr" eaLnBrk="1" hangingPunct="1">
              <a:spcBef>
                <a:spcPct val="0"/>
              </a:spcBef>
              <a:buFontTx/>
              <a:buNone/>
            </a:pPr>
            <a:r>
              <a:rPr lang="tr-TR" altLang="tr-TR" sz="1600" b="1">
                <a:latin typeface="Arial" charset="0"/>
                <a:cs typeface="Arial" charset="0"/>
              </a:rPr>
              <a:t>BAKIM</a:t>
            </a:r>
          </a:p>
        </p:txBody>
      </p:sp>
      <p:sp>
        <p:nvSpPr>
          <p:cNvPr id="11274" name="Oval 9"/>
          <p:cNvSpPr>
            <a:spLocks noChangeArrowheads="1"/>
          </p:cNvSpPr>
          <p:nvPr/>
        </p:nvSpPr>
        <p:spPr bwMode="auto">
          <a:xfrm>
            <a:off x="5867400" y="3789363"/>
            <a:ext cx="1800225" cy="914400"/>
          </a:xfrm>
          <a:prstGeom prst="ellipse">
            <a:avLst/>
          </a:prstGeom>
          <a:solidFill>
            <a:srgbClr val="99CC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600" b="1">
                <a:latin typeface="Arial" charset="0"/>
                <a:cs typeface="Arial" charset="0"/>
              </a:rPr>
              <a:t>SOSYAL </a:t>
            </a:r>
          </a:p>
          <a:p>
            <a:pPr algn="ctr" eaLnBrk="1" hangingPunct="1">
              <a:spcBef>
                <a:spcPct val="0"/>
              </a:spcBef>
              <a:buFontTx/>
              <a:buNone/>
            </a:pPr>
            <a:r>
              <a:rPr lang="tr-TR" altLang="tr-TR" sz="1600" b="1">
                <a:latin typeface="Arial" charset="0"/>
                <a:cs typeface="Arial" charset="0"/>
              </a:rPr>
              <a:t>FAALİYETLER</a:t>
            </a:r>
          </a:p>
        </p:txBody>
      </p:sp>
      <p:sp>
        <p:nvSpPr>
          <p:cNvPr id="11275" name="Oval 10"/>
          <p:cNvSpPr>
            <a:spLocks noChangeArrowheads="1"/>
          </p:cNvSpPr>
          <p:nvPr/>
        </p:nvSpPr>
        <p:spPr bwMode="auto">
          <a:xfrm>
            <a:off x="5795963" y="2565400"/>
            <a:ext cx="1800225" cy="914400"/>
          </a:xfrm>
          <a:prstGeom prst="ellipse">
            <a:avLst/>
          </a:prstGeom>
          <a:solidFill>
            <a:srgbClr val="99CC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600" b="1">
                <a:latin typeface="Arial" charset="0"/>
                <a:cs typeface="Arial" charset="0"/>
              </a:rPr>
              <a:t>İŞ</a:t>
            </a:r>
          </a:p>
        </p:txBody>
      </p:sp>
      <p:sp>
        <p:nvSpPr>
          <p:cNvPr id="11276" name="Text Box 11"/>
          <p:cNvSpPr txBox="1">
            <a:spLocks noChangeArrowheads="1"/>
          </p:cNvSpPr>
          <p:nvPr/>
        </p:nvSpPr>
        <p:spPr bwMode="auto">
          <a:xfrm>
            <a:off x="3059113" y="5992813"/>
            <a:ext cx="31686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15"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1700507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45</a:t>
            </a:fld>
            <a:endParaRPr lang="tr-TR"/>
          </a:p>
        </p:txBody>
      </p:sp>
      <p:grpSp>
        <p:nvGrpSpPr>
          <p:cNvPr id="7" name="Group 2"/>
          <p:cNvGrpSpPr/>
          <p:nvPr/>
        </p:nvGrpSpPr>
        <p:grpSpPr>
          <a:xfrm>
            <a:off x="457200" y="548679"/>
            <a:ext cx="3810000" cy="5286375"/>
            <a:chOff x="2667000" y="785813"/>
            <a:chExt cx="3810000" cy="5286375"/>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785813"/>
              <a:ext cx="3810000" cy="528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4"/>
            <p:cNvSpPr/>
            <p:nvPr/>
          </p:nvSpPr>
          <p:spPr>
            <a:xfrm>
              <a:off x="3657600" y="5029200"/>
              <a:ext cx="2095445" cy="461665"/>
            </a:xfrm>
            <a:prstGeom prst="rect">
              <a:avLst/>
            </a:prstGeom>
          </p:spPr>
          <p:txBody>
            <a:bodyPr wrap="none">
              <a:spAutoFit/>
            </a:bodyPr>
            <a:lstStyle/>
            <a:p>
              <a:r>
                <a:rPr lang="tr-TR" sz="2400" dirty="0"/>
                <a:t>خَيْرُكُمْ خَيْرُكُمْ لِأَهْلِهِ</a:t>
              </a:r>
              <a:endParaRPr lang="en-US" sz="2400" dirty="0"/>
            </a:p>
          </p:txBody>
        </p:sp>
      </p:grpSp>
      <p:grpSp>
        <p:nvGrpSpPr>
          <p:cNvPr id="10" name="Group 2"/>
          <p:cNvGrpSpPr/>
          <p:nvPr/>
        </p:nvGrpSpPr>
        <p:grpSpPr>
          <a:xfrm>
            <a:off x="4798352" y="762000"/>
            <a:ext cx="3662080" cy="4962525"/>
            <a:chOff x="2971800" y="947738"/>
            <a:chExt cx="3662080" cy="4962525"/>
          </a:xfrm>
        </p:grpSpPr>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2955" y="947738"/>
              <a:ext cx="3590925" cy="496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4"/>
            <p:cNvSpPr/>
            <p:nvPr/>
          </p:nvSpPr>
          <p:spPr>
            <a:xfrm>
              <a:off x="2971800" y="1295400"/>
              <a:ext cx="3039615" cy="461665"/>
            </a:xfrm>
            <a:prstGeom prst="rect">
              <a:avLst/>
            </a:prstGeom>
          </p:spPr>
          <p:txBody>
            <a:bodyPr wrap="none">
              <a:spAutoFit/>
            </a:bodyPr>
            <a:lstStyle/>
            <a:p>
              <a:r>
                <a:rPr lang="tr-TR" sz="2400" dirty="0">
                  <a:solidFill>
                    <a:schemeClr val="bg1"/>
                  </a:solidFill>
                </a:rPr>
                <a:t>الْيَدُ الْعُلْيَا خَيْرٌ مِنْ الْيَدِ السُّفْلَى</a:t>
              </a:r>
              <a:endParaRPr lang="en-US" sz="2400" dirty="0">
                <a:solidFill>
                  <a:schemeClr val="bg1"/>
                </a:solidFill>
              </a:endParaRPr>
            </a:p>
          </p:txBody>
        </p:sp>
      </p:grpSp>
    </p:spTree>
    <p:extLst>
      <p:ext uri="{BB962C8B-B14F-4D97-AF65-F5344CB8AC3E}">
        <p14:creationId xmlns:p14="http://schemas.microsoft.com/office/powerpoint/2010/main" val="29570877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0" name="Picture 4" descr="telef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985963"/>
            <a:ext cx="4211637" cy="487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B07762FA-0567-4E71-B068-779FD8263CEE}" type="slidenum">
              <a:rPr lang="tr-TR" altLang="tr-TR" sz="2000" smtClean="0"/>
              <a:pPr eaLnBrk="1" hangingPunct="1">
                <a:spcBef>
                  <a:spcPct val="0"/>
                </a:spcBef>
                <a:buFontTx/>
                <a:buNone/>
              </a:pPr>
              <a:t>46</a:t>
            </a:fld>
            <a:endParaRPr lang="tr-TR" altLang="tr-TR" sz="2000" smtClean="0"/>
          </a:p>
        </p:txBody>
      </p:sp>
      <p:sp>
        <p:nvSpPr>
          <p:cNvPr id="12292" name="Rectangle 2"/>
          <p:cNvSpPr>
            <a:spLocks noGrp="1" noChangeArrowheads="1"/>
          </p:cNvSpPr>
          <p:nvPr>
            <p:ph type="title"/>
          </p:nvPr>
        </p:nvSpPr>
        <p:spPr>
          <a:xfrm>
            <a:off x="395288" y="115888"/>
            <a:ext cx="7345362" cy="790575"/>
          </a:xfrm>
        </p:spPr>
        <p:txBody>
          <a:bodyPr/>
          <a:lstStyle/>
          <a:p>
            <a:pPr eaLnBrk="1" hangingPunct="1"/>
            <a:r>
              <a:rPr lang="tr-TR" altLang="tr-TR" b="1" smtClean="0">
                <a:solidFill>
                  <a:srgbClr val="000066"/>
                </a:solidFill>
                <a:latin typeface="Arial" charset="0"/>
              </a:rPr>
              <a:t>KİŞİSEL ZAMAN PLANI</a:t>
            </a:r>
          </a:p>
        </p:txBody>
      </p:sp>
      <p:sp>
        <p:nvSpPr>
          <p:cNvPr id="265219" name="Rectangle 3"/>
          <p:cNvSpPr>
            <a:spLocks noGrp="1" noChangeArrowheads="1"/>
          </p:cNvSpPr>
          <p:nvPr>
            <p:ph type="body" idx="1"/>
          </p:nvPr>
        </p:nvSpPr>
        <p:spPr>
          <a:xfrm>
            <a:off x="179388" y="1125538"/>
            <a:ext cx="5616575" cy="4464050"/>
          </a:xfrm>
        </p:spPr>
        <p:txBody>
          <a:bodyPr/>
          <a:lstStyle/>
          <a:p>
            <a:pPr eaLnBrk="1" hangingPunct="1">
              <a:lnSpc>
                <a:spcPct val="80000"/>
              </a:lnSpc>
              <a:spcBef>
                <a:spcPct val="50000"/>
              </a:spcBef>
              <a:buClr>
                <a:srgbClr val="181512"/>
              </a:buClr>
              <a:buFontTx/>
              <a:buBlip>
                <a:blip r:embed="rId3"/>
              </a:buBlip>
            </a:pPr>
            <a:r>
              <a:rPr lang="tr-TR" altLang="tr-TR" sz="1800" b="1" smtClean="0">
                <a:latin typeface="Arial" charset="0"/>
              </a:rPr>
              <a:t>Ev – Aile: </a:t>
            </a:r>
            <a:r>
              <a:rPr lang="tr-TR" altLang="tr-TR" sz="1800" smtClean="0">
                <a:latin typeface="Arial" charset="0"/>
              </a:rPr>
              <a:t>Eve, eşe ve çocuklara günlük – haftalık – aylık – yıllık bazda vakit ayrılmalı.</a:t>
            </a:r>
            <a:endParaRPr lang="tr-TR" altLang="tr-TR" sz="1800" b="1" smtClean="0">
              <a:latin typeface="Arial" charset="0"/>
            </a:endParaRPr>
          </a:p>
          <a:p>
            <a:pPr eaLnBrk="1" hangingPunct="1">
              <a:lnSpc>
                <a:spcPct val="80000"/>
              </a:lnSpc>
              <a:spcBef>
                <a:spcPct val="50000"/>
              </a:spcBef>
              <a:buClr>
                <a:srgbClr val="181512"/>
              </a:buClr>
              <a:buFontTx/>
              <a:buBlip>
                <a:blip r:embed="rId3"/>
              </a:buBlip>
            </a:pPr>
            <a:r>
              <a:rPr lang="tr-TR" altLang="tr-TR" sz="1800" b="1" smtClean="0">
                <a:latin typeface="Arial" charset="0"/>
              </a:rPr>
              <a:t>İş: </a:t>
            </a:r>
            <a:r>
              <a:rPr lang="tr-TR" altLang="tr-TR" sz="1800" smtClean="0">
                <a:latin typeface="Arial" charset="0"/>
              </a:rPr>
              <a:t>İş, olağanüstü durumlar haricinde, mesai saatleri içerisinde tamamlanmalı.</a:t>
            </a:r>
            <a:endParaRPr lang="tr-TR" altLang="tr-TR" sz="1800" b="1" smtClean="0">
              <a:latin typeface="Arial" charset="0"/>
            </a:endParaRPr>
          </a:p>
          <a:p>
            <a:pPr eaLnBrk="1" hangingPunct="1">
              <a:lnSpc>
                <a:spcPct val="80000"/>
              </a:lnSpc>
              <a:spcBef>
                <a:spcPct val="50000"/>
              </a:spcBef>
              <a:buClr>
                <a:srgbClr val="181512"/>
              </a:buClr>
              <a:buFontTx/>
              <a:buBlip>
                <a:blip r:embed="rId3"/>
              </a:buBlip>
            </a:pPr>
            <a:r>
              <a:rPr lang="tr-TR" altLang="tr-TR" sz="1800" b="1" smtClean="0">
                <a:latin typeface="Arial" charset="0"/>
              </a:rPr>
              <a:t>Sosyal Faaliyetler: </a:t>
            </a:r>
            <a:r>
              <a:rPr lang="tr-TR" altLang="tr-TR" sz="1800" smtClean="0">
                <a:latin typeface="Arial" charset="0"/>
              </a:rPr>
              <a:t>Akraba ve dost ziyaretleri, dernek-vakıf faaliyetlerine haftalık – aylık – yıllık bazda vakit ayrılmalı.</a:t>
            </a:r>
            <a:endParaRPr lang="tr-TR" altLang="tr-TR" sz="1800" b="1" smtClean="0">
              <a:latin typeface="Arial" charset="0"/>
            </a:endParaRPr>
          </a:p>
          <a:p>
            <a:pPr eaLnBrk="1" hangingPunct="1">
              <a:lnSpc>
                <a:spcPct val="80000"/>
              </a:lnSpc>
              <a:spcBef>
                <a:spcPct val="50000"/>
              </a:spcBef>
              <a:buClr>
                <a:srgbClr val="181512"/>
              </a:buClr>
              <a:buFontTx/>
              <a:buBlip>
                <a:blip r:embed="rId3"/>
              </a:buBlip>
            </a:pPr>
            <a:r>
              <a:rPr lang="tr-TR" altLang="tr-TR" sz="1800" b="1" smtClean="0">
                <a:latin typeface="Arial" charset="0"/>
              </a:rPr>
              <a:t>Kişisel Gelişim: </a:t>
            </a:r>
            <a:r>
              <a:rPr lang="tr-TR" altLang="tr-TR" sz="1800" smtClean="0">
                <a:latin typeface="Arial" charset="0"/>
              </a:rPr>
              <a:t>Kişisel gelişim faaliyetlerine her gün en az 1 saat vakit ayrılmalı.</a:t>
            </a:r>
          </a:p>
          <a:p>
            <a:pPr eaLnBrk="1" hangingPunct="1">
              <a:lnSpc>
                <a:spcPct val="80000"/>
              </a:lnSpc>
              <a:spcBef>
                <a:spcPct val="50000"/>
              </a:spcBef>
              <a:buClr>
                <a:srgbClr val="181512"/>
              </a:buClr>
              <a:buFontTx/>
              <a:buBlip>
                <a:blip r:embed="rId3"/>
              </a:buBlip>
            </a:pPr>
            <a:r>
              <a:rPr lang="tr-TR" altLang="tr-TR" sz="1800" b="1" smtClean="0">
                <a:latin typeface="Arial" charset="0"/>
              </a:rPr>
              <a:t>Uyku: </a:t>
            </a:r>
            <a:r>
              <a:rPr lang="tr-TR" altLang="tr-TR" sz="1800" smtClean="0">
                <a:latin typeface="Arial" charset="0"/>
              </a:rPr>
              <a:t>Her gün 5 – 6 saat vakit ayrılmalı.</a:t>
            </a:r>
            <a:endParaRPr lang="tr-TR" altLang="tr-TR" sz="1800" b="1" smtClean="0">
              <a:latin typeface="Arial" charset="0"/>
            </a:endParaRPr>
          </a:p>
          <a:p>
            <a:pPr eaLnBrk="1" hangingPunct="1">
              <a:lnSpc>
                <a:spcPct val="80000"/>
              </a:lnSpc>
              <a:spcBef>
                <a:spcPct val="50000"/>
              </a:spcBef>
              <a:buClr>
                <a:srgbClr val="181512"/>
              </a:buClr>
              <a:buFontTx/>
              <a:buBlip>
                <a:blip r:embed="rId3"/>
              </a:buBlip>
            </a:pPr>
            <a:r>
              <a:rPr lang="tr-TR" altLang="tr-TR" sz="1800" b="1" smtClean="0">
                <a:latin typeface="Arial" charset="0"/>
              </a:rPr>
              <a:t>Kişisel Bakım: </a:t>
            </a:r>
            <a:r>
              <a:rPr lang="tr-TR" altLang="tr-TR" sz="1800" smtClean="0">
                <a:latin typeface="Arial" charset="0"/>
              </a:rPr>
              <a:t>Spor, bedeni bakım vb. etkinliklere günlük-haftalık bazda vakit ayrılmalı.</a:t>
            </a:r>
            <a:endParaRPr lang="tr-TR" altLang="tr-TR" sz="1800" b="1" smtClean="0">
              <a:latin typeface="Arial" charset="0"/>
            </a:endParaRPr>
          </a:p>
          <a:p>
            <a:pPr eaLnBrk="1" hangingPunct="1">
              <a:lnSpc>
                <a:spcPct val="80000"/>
              </a:lnSpc>
              <a:spcBef>
                <a:spcPct val="50000"/>
              </a:spcBef>
              <a:buClr>
                <a:srgbClr val="181512"/>
              </a:buClr>
              <a:buFontTx/>
              <a:buBlip>
                <a:blip r:embed="rId3"/>
              </a:buBlip>
            </a:pPr>
            <a:r>
              <a:rPr lang="tr-TR" altLang="tr-TR" sz="1800" b="1" smtClean="0">
                <a:latin typeface="Arial" charset="0"/>
              </a:rPr>
              <a:t>Eğlence: </a:t>
            </a:r>
            <a:r>
              <a:rPr lang="tr-TR" altLang="tr-TR" sz="1800" smtClean="0">
                <a:latin typeface="Arial" charset="0"/>
              </a:rPr>
              <a:t>TV, sinema, müzik, tatil vb. etkinliklere günlük – haftalık – aylık – yıllık   bazda vakit ayrılmalı.</a:t>
            </a:r>
            <a:endParaRPr lang="tr-TR" altLang="tr-TR" sz="1800" b="1" smtClean="0">
              <a:latin typeface="Arial"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8" name="Rectangle 4"/>
          <p:cNvSpPr>
            <a:spLocks noChangeArrowheads="1"/>
          </p:cNvSpPr>
          <p:nvPr/>
        </p:nvSpPr>
        <p:spPr bwMode="auto">
          <a:xfrm>
            <a:off x="468313" y="9906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642420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65219">
                                            <p:txEl>
                                              <p:pRg st="0" end="0"/>
                                            </p:txEl>
                                          </p:spTgt>
                                        </p:tgtEl>
                                        <p:attrNameLst>
                                          <p:attrName>style.visibility</p:attrName>
                                        </p:attrNameLst>
                                      </p:cBhvr>
                                      <p:to>
                                        <p:strVal val="visible"/>
                                      </p:to>
                                    </p:set>
                                    <p:animEffect transition="in" filter="blinds(horizontal)">
                                      <p:cBhvr>
                                        <p:cTn id="7" dur="500"/>
                                        <p:tgtEl>
                                          <p:spTgt spid="265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5219">
                                            <p:txEl>
                                              <p:pRg st="1" end="1"/>
                                            </p:txEl>
                                          </p:spTgt>
                                        </p:tgtEl>
                                        <p:attrNameLst>
                                          <p:attrName>style.visibility</p:attrName>
                                        </p:attrNameLst>
                                      </p:cBhvr>
                                      <p:to>
                                        <p:strVal val="visible"/>
                                      </p:to>
                                    </p:set>
                                    <p:animEffect transition="in" filter="blinds(horizontal)">
                                      <p:cBhvr>
                                        <p:cTn id="12" dur="500"/>
                                        <p:tgtEl>
                                          <p:spTgt spid="2652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5219">
                                            <p:txEl>
                                              <p:pRg st="2" end="2"/>
                                            </p:txEl>
                                          </p:spTgt>
                                        </p:tgtEl>
                                        <p:attrNameLst>
                                          <p:attrName>style.visibility</p:attrName>
                                        </p:attrNameLst>
                                      </p:cBhvr>
                                      <p:to>
                                        <p:strVal val="visible"/>
                                      </p:to>
                                    </p:set>
                                    <p:animEffect transition="in" filter="blinds(horizontal)">
                                      <p:cBhvr>
                                        <p:cTn id="17" dur="500"/>
                                        <p:tgtEl>
                                          <p:spTgt spid="2652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65219">
                                            <p:txEl>
                                              <p:pRg st="3" end="3"/>
                                            </p:txEl>
                                          </p:spTgt>
                                        </p:tgtEl>
                                        <p:attrNameLst>
                                          <p:attrName>style.visibility</p:attrName>
                                        </p:attrNameLst>
                                      </p:cBhvr>
                                      <p:to>
                                        <p:strVal val="visible"/>
                                      </p:to>
                                    </p:set>
                                    <p:animEffect transition="in" filter="blinds(horizontal)">
                                      <p:cBhvr>
                                        <p:cTn id="22" dur="500"/>
                                        <p:tgtEl>
                                          <p:spTgt spid="2652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65219">
                                            <p:txEl>
                                              <p:pRg st="4" end="4"/>
                                            </p:txEl>
                                          </p:spTgt>
                                        </p:tgtEl>
                                        <p:attrNameLst>
                                          <p:attrName>style.visibility</p:attrName>
                                        </p:attrNameLst>
                                      </p:cBhvr>
                                      <p:to>
                                        <p:strVal val="visible"/>
                                      </p:to>
                                    </p:set>
                                    <p:animEffect transition="in" filter="blinds(horizontal)">
                                      <p:cBhvr>
                                        <p:cTn id="27" dur="500"/>
                                        <p:tgtEl>
                                          <p:spTgt spid="2652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65219">
                                            <p:txEl>
                                              <p:pRg st="5" end="5"/>
                                            </p:txEl>
                                          </p:spTgt>
                                        </p:tgtEl>
                                        <p:attrNameLst>
                                          <p:attrName>style.visibility</p:attrName>
                                        </p:attrNameLst>
                                      </p:cBhvr>
                                      <p:to>
                                        <p:strVal val="visible"/>
                                      </p:to>
                                    </p:set>
                                    <p:animEffect transition="in" filter="blinds(horizontal)">
                                      <p:cBhvr>
                                        <p:cTn id="32" dur="500"/>
                                        <p:tgtEl>
                                          <p:spTgt spid="2652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65219">
                                            <p:txEl>
                                              <p:pRg st="6" end="6"/>
                                            </p:txEl>
                                          </p:spTgt>
                                        </p:tgtEl>
                                        <p:attrNameLst>
                                          <p:attrName>style.visibility</p:attrName>
                                        </p:attrNameLst>
                                      </p:cBhvr>
                                      <p:to>
                                        <p:strVal val="visible"/>
                                      </p:to>
                                    </p:set>
                                    <p:animEffect transition="in" filter="blinds(horizontal)">
                                      <p:cBhvr>
                                        <p:cTn id="37" dur="500"/>
                                        <p:tgtEl>
                                          <p:spTgt spid="2652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9"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47</a:t>
            </a:fld>
            <a:endParaRPr lang="tr-TR"/>
          </a:p>
        </p:txBody>
      </p:sp>
      <p:sp>
        <p:nvSpPr>
          <p:cNvPr id="6" name="Başlık 5"/>
          <p:cNvSpPr>
            <a:spLocks noGrp="1"/>
          </p:cNvSpPr>
          <p:nvPr>
            <p:ph type="title"/>
          </p:nvPr>
        </p:nvSpPr>
        <p:spPr>
          <a:xfrm>
            <a:off x="381000" y="847725"/>
            <a:ext cx="4724400" cy="1143000"/>
          </a:xfrm>
        </p:spPr>
        <p:txBody>
          <a:bodyPr>
            <a:normAutofit fontScale="90000"/>
          </a:bodyPr>
          <a:lstStyle/>
          <a:p>
            <a:r>
              <a:rPr lang="tr-TR" dirty="0" smtClean="0"/>
              <a:t>Kavanoz ve Taşlar Hikayesi</a:t>
            </a:r>
            <a:endParaRPr lang="tr-TR" dirty="0"/>
          </a:p>
        </p:txBody>
      </p:sp>
      <p:pic>
        <p:nvPicPr>
          <p:cNvPr id="4098" name="Picture 2" descr="http://www.bucakticaret.com/files/fef15937-d456-46b3-9dea-4c8bfb09df9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514600"/>
            <a:ext cx="6000750" cy="333375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4"/>
          <p:cNvSpPr>
            <a:spLocks noChangeArrowheads="1"/>
          </p:cNvSpPr>
          <p:nvPr/>
        </p:nvSpPr>
        <p:spPr bwMode="auto">
          <a:xfrm>
            <a:off x="468313" y="2097088"/>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8894103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descr="http://blog.ayyildizdanismanlik.com.tr/wp-content/uploads/2011/12/kavanoz.jpg">
            <a:hlinkClick r:id="rId2"/>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6781800" y="1371600"/>
            <a:ext cx="2286000" cy="2000250"/>
          </a:xfrm>
          <a:prstGeom prst="rect">
            <a:avLst/>
          </a:prstGeom>
          <a:noFill/>
          <a:ln>
            <a:noFill/>
          </a:ln>
        </p:spPr>
      </p:pic>
      <p:sp>
        <p:nvSpPr>
          <p:cNvPr id="13314" name="2 İçerik Yer Tutucusu"/>
          <p:cNvSpPr>
            <a:spLocks noGrp="1"/>
          </p:cNvSpPr>
          <p:nvPr>
            <p:ph idx="1"/>
          </p:nvPr>
        </p:nvSpPr>
        <p:spPr>
          <a:xfrm>
            <a:off x="323850" y="981075"/>
            <a:ext cx="8351838" cy="4751388"/>
          </a:xfrm>
        </p:spPr>
        <p:txBody>
          <a:bodyPr>
            <a:normAutofit lnSpcReduction="10000"/>
          </a:bodyPr>
          <a:lstStyle/>
          <a:p>
            <a:pPr marL="0" indent="0">
              <a:spcBef>
                <a:spcPct val="0"/>
              </a:spcBef>
              <a:buFontTx/>
              <a:buNone/>
            </a:pPr>
            <a:r>
              <a:rPr lang="tr-TR" altLang="tr-TR" sz="2000" smtClean="0">
                <a:latin typeface="Arial" charset="0"/>
                <a:cs typeface="Arial" charset="0"/>
              </a:rPr>
              <a:t>Zaman yönetimi dersi hocası, sınıftaki kürsünün altından kocaman</a:t>
            </a:r>
            <a:br>
              <a:rPr lang="tr-TR" altLang="tr-TR" sz="2000" smtClean="0">
                <a:latin typeface="Arial" charset="0"/>
                <a:cs typeface="Arial" charset="0"/>
              </a:rPr>
            </a:br>
            <a:r>
              <a:rPr lang="tr-TR" altLang="tr-TR" sz="2000" smtClean="0">
                <a:latin typeface="Arial" charset="0"/>
                <a:cs typeface="Arial" charset="0"/>
              </a:rPr>
              <a:t>bir kavanoz çıkardı. Arkadan, kürsünün altından yumruk büyüklüğünde taşlar ve kavanozu ağzına kadar taşlarla doldurdu.</a:t>
            </a:r>
            <a:br>
              <a:rPr lang="tr-TR" altLang="tr-TR" sz="2000" smtClean="0">
                <a:latin typeface="Arial" charset="0"/>
                <a:cs typeface="Arial" charset="0"/>
              </a:rPr>
            </a:br>
            <a:r>
              <a:rPr lang="tr-TR" altLang="tr-TR" sz="2000" smtClean="0">
                <a:latin typeface="Arial" charset="0"/>
                <a:cs typeface="Arial" charset="0"/>
              </a:rPr>
              <a:t>Öğrencilere döndü ve “bu kavanoz doldu mu?” diye sordu.</a:t>
            </a:r>
            <a:br>
              <a:rPr lang="tr-TR" altLang="tr-TR" sz="2000" smtClean="0">
                <a:latin typeface="Arial" charset="0"/>
                <a:cs typeface="Arial" charset="0"/>
              </a:rPr>
            </a:br>
            <a:r>
              <a:rPr lang="tr-TR" altLang="tr-TR" sz="2000" smtClean="0">
                <a:latin typeface="Arial" charset="0"/>
                <a:cs typeface="Arial" charset="0"/>
              </a:rPr>
              <a:t>Öğrenciler hep bir ağızdan “doldu” diye cevapladılar.</a:t>
            </a:r>
            <a:br>
              <a:rPr lang="tr-TR" altLang="tr-TR" sz="2000" smtClean="0">
                <a:latin typeface="Arial" charset="0"/>
                <a:cs typeface="Arial" charset="0"/>
              </a:rPr>
            </a:br>
            <a:r>
              <a:rPr lang="tr-TR" altLang="tr-TR" sz="2000" smtClean="0">
                <a:latin typeface="Arial" charset="0"/>
                <a:cs typeface="Arial" charset="0"/>
              </a:rPr>
              <a:t>Profesör kürsünün altına eğilerek bir birkaç avuç mıcır aldı ve kavanozun ağzından yavaş yavaş döktü.</a:t>
            </a:r>
            <a:r>
              <a:rPr lang="tr-TR" altLang="tr-TR" sz="2000" smtClean="0"/>
              <a:t> </a:t>
            </a:r>
            <a:r>
              <a:rPr lang="tr-TR" altLang="tr-TR" sz="2000" smtClean="0">
                <a:latin typeface="Arial" charset="0"/>
                <a:cs typeface="Arial" charset="0"/>
              </a:rPr>
              <a:t>Sonra kavanozu</a:t>
            </a:r>
            <a:br>
              <a:rPr lang="tr-TR" altLang="tr-TR" sz="2000" smtClean="0">
                <a:latin typeface="Arial" charset="0"/>
                <a:cs typeface="Arial" charset="0"/>
              </a:rPr>
            </a:br>
            <a:r>
              <a:rPr lang="tr-TR" altLang="tr-TR" sz="2000" smtClean="0">
                <a:latin typeface="Arial" charset="0"/>
                <a:cs typeface="Arial" charset="0"/>
              </a:rPr>
              <a:t>sallayarak mıcırın taşların arasına yerleşmesini sağladı. Sonra öğrencilerine dönerek bir kez daha “bu kavanoz doldu mu?” diye sordu. Bir öğrenci “dolmadı herhâlde” diye cevap verdi. “Doğru” dedi profesör; gene kürsünün altından birkaç avuç kum aldı ve kumu taslarla mıcırların arasını dolduracak şekilde döktü. Gene öğrencilerine döndü ve “bu kavanoz doldu mu?” diye sordu</a:t>
            </a:r>
            <a:br>
              <a:rPr lang="tr-TR" altLang="tr-TR" sz="2000" smtClean="0">
                <a:latin typeface="Arial" charset="0"/>
                <a:cs typeface="Arial" charset="0"/>
              </a:rPr>
            </a:br>
            <a:r>
              <a:rPr lang="tr-TR" altLang="tr-TR" sz="2000" smtClean="0">
                <a:latin typeface="Arial" charset="0"/>
                <a:cs typeface="Arial" charset="0"/>
              </a:rPr>
              <a:t>Tüm sınıftakiler bir ağızdan “hayır” diye seslendiler. “güzel” dedi profesör ve kürsünün üzerinde bulunan suyu kavanoza boşalttı.</a:t>
            </a:r>
            <a:r>
              <a:rPr lang="tr-TR" altLang="tr-TR" sz="2000" smtClean="0"/>
              <a:t> </a:t>
            </a:r>
            <a:r>
              <a:rPr lang="tr-TR" altLang="tr-TR" smtClean="0"/>
              <a:t/>
            </a:r>
            <a:br>
              <a:rPr lang="tr-TR" altLang="tr-TR" smtClean="0"/>
            </a:br>
            <a:endParaRPr lang="tr-TR" altLang="tr-TR" smtClean="0"/>
          </a:p>
        </p:txBody>
      </p:sp>
      <p:sp>
        <p:nvSpPr>
          <p:cNvPr id="13315"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8734C317-03DC-4E51-8B67-4D47EF740717}" type="slidenum">
              <a:rPr lang="tr-TR" altLang="tr-TR" sz="2000" smtClean="0"/>
              <a:pPr eaLnBrk="1" hangingPunct="1">
                <a:spcBef>
                  <a:spcPct val="0"/>
                </a:spcBef>
                <a:buFontTx/>
                <a:buNone/>
              </a:pPr>
              <a:t>48</a:t>
            </a:fld>
            <a:endParaRPr lang="tr-TR" altLang="tr-TR" sz="2000" smtClean="0"/>
          </a:p>
        </p:txBody>
      </p:sp>
      <p:sp>
        <p:nvSpPr>
          <p:cNvPr id="5" name="1 Başlık"/>
          <p:cNvSpPr>
            <a:spLocks noGrp="1"/>
          </p:cNvSpPr>
          <p:nvPr>
            <p:ph type="title"/>
          </p:nvPr>
        </p:nvSpPr>
        <p:spPr>
          <a:xfrm>
            <a:off x="685800" y="115888"/>
            <a:ext cx="6870700" cy="720725"/>
          </a:xfrm>
        </p:spPr>
        <p:txBody>
          <a:bodyPr/>
          <a:lstStyle/>
          <a:p>
            <a:pPr>
              <a:defRPr/>
            </a:pPr>
            <a:r>
              <a:rPr lang="tr-TR" sz="4000" b="1" dirty="0" smtClean="0">
                <a:effectLst>
                  <a:outerShdw blurRad="38100" dist="38100" dir="2700000" algn="tl">
                    <a:srgbClr val="000000">
                      <a:alpha val="43137"/>
                    </a:srgbClr>
                  </a:outerShdw>
                </a:effectLst>
                <a:latin typeface="Arial" pitchFamily="34" charset="0"/>
                <a:cs typeface="Arial" pitchFamily="34" charset="0"/>
              </a:rPr>
              <a:t>BİR HİKAYE</a:t>
            </a:r>
            <a:endParaRPr lang="tr-TR" sz="4000" b="1" dirty="0">
              <a:effectLst>
                <a:outerShdw blurRad="38100" dist="38100" dir="2700000" algn="tl">
                  <a:srgbClr val="000000">
                    <a:alpha val="43137"/>
                  </a:srgbClr>
                </a:outerShdw>
              </a:effectLst>
              <a:latin typeface="Arial" pitchFamily="34" charset="0"/>
              <a:cs typeface="Arial" pitchFamily="34"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8382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3067996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4038353"/>
            <a:ext cx="3819525" cy="2838450"/>
          </a:xfrm>
          <a:prstGeom prst="rect">
            <a:avLst/>
          </a:prstGeom>
          <a:noFill/>
          <a:extLst>
            <a:ext uri="{909E8E84-426E-40DD-AFC4-6F175D3DCCD1}">
              <a14:hiddenFill xmlns:a14="http://schemas.microsoft.com/office/drawing/2010/main">
                <a:solidFill>
                  <a:srgbClr val="FFFFFF"/>
                </a:solidFill>
              </a14:hiddenFill>
            </a:ext>
          </a:extLst>
        </p:spPr>
      </p:pic>
      <p:sp>
        <p:nvSpPr>
          <p:cNvPr id="14338" name="2 İçerik Yer Tutucusu"/>
          <p:cNvSpPr>
            <a:spLocks noGrp="1"/>
          </p:cNvSpPr>
          <p:nvPr>
            <p:ph idx="1"/>
          </p:nvPr>
        </p:nvSpPr>
        <p:spPr>
          <a:xfrm>
            <a:off x="457201" y="1052512"/>
            <a:ext cx="8229600" cy="5195888"/>
          </a:xfrm>
        </p:spPr>
        <p:txBody>
          <a:bodyPr>
            <a:normAutofit/>
          </a:bodyPr>
          <a:lstStyle/>
          <a:p>
            <a:pPr marL="0" indent="0">
              <a:spcBef>
                <a:spcPct val="0"/>
              </a:spcBef>
              <a:buFontTx/>
              <a:buNone/>
            </a:pPr>
            <a:r>
              <a:rPr lang="tr-TR" altLang="tr-TR" sz="2000" dirty="0" smtClean="0">
                <a:latin typeface="Arial" charset="0"/>
                <a:cs typeface="Arial" charset="0"/>
              </a:rPr>
              <a:t>Sonra öğrencilerine dönerek “bu deneyin amacı neydi” diye sordu.</a:t>
            </a:r>
            <a:br>
              <a:rPr lang="tr-TR" altLang="tr-TR" sz="2000" dirty="0" smtClean="0">
                <a:latin typeface="Arial" charset="0"/>
                <a:cs typeface="Arial" charset="0"/>
              </a:rPr>
            </a:br>
            <a:r>
              <a:rPr lang="tr-TR" altLang="tr-TR" sz="2000" dirty="0" smtClean="0">
                <a:latin typeface="Arial" charset="0"/>
                <a:cs typeface="Arial" charset="0"/>
              </a:rPr>
              <a:t>Bir öğrenci “zamanımız, ne kadar dolu görünürse görünsün, daha</a:t>
            </a:r>
            <a:br>
              <a:rPr lang="tr-TR" altLang="tr-TR" sz="2000" dirty="0" smtClean="0">
                <a:latin typeface="Arial" charset="0"/>
                <a:cs typeface="Arial" charset="0"/>
              </a:rPr>
            </a:br>
            <a:r>
              <a:rPr lang="tr-TR" altLang="tr-TR" sz="2000" dirty="0" smtClean="0">
                <a:latin typeface="Arial" charset="0"/>
                <a:cs typeface="Arial" charset="0"/>
              </a:rPr>
              <a:t>ayırabileceğimiz vaktimiz mutlaka vardır” diye cevapladı.</a:t>
            </a:r>
          </a:p>
          <a:p>
            <a:pPr marL="0" indent="0">
              <a:spcBef>
                <a:spcPct val="0"/>
              </a:spcBef>
              <a:buFontTx/>
              <a:buNone/>
            </a:pPr>
            <a:r>
              <a:rPr lang="tr-TR" altLang="tr-TR" sz="2000" dirty="0" smtClean="0">
                <a:latin typeface="Arial" charset="0"/>
                <a:cs typeface="Arial" charset="0"/>
              </a:rPr>
              <a:t>“Hayır” dedi profesör. “Bu deneyin esas amacı, ‘eğer büyük</a:t>
            </a:r>
            <a:br>
              <a:rPr lang="tr-TR" altLang="tr-TR" sz="2000" dirty="0" smtClean="0">
                <a:latin typeface="Arial" charset="0"/>
                <a:cs typeface="Arial" charset="0"/>
              </a:rPr>
            </a:br>
            <a:r>
              <a:rPr lang="tr-TR" altLang="tr-TR" sz="2000" dirty="0" smtClean="0">
                <a:latin typeface="Arial" charset="0"/>
                <a:cs typeface="Arial" charset="0"/>
              </a:rPr>
              <a:t>taşları kavanoza baştan yerleştirmezseniz, küçükler girdikten sonra büyükleri hiçbir zaman yerleştiremezsiniz’ gerçeğidir. Bu kavanoz sizin hayatınız, büyük taşlar ise eşiniz, çocuklarınız, dostlarınız, eğitiminiz, işiniz, sağlığınız ve eserlerinizdir. Bu akşam, uykuya yatmadan önce iyice düşünün ve büyük taşlarınızın neler olduğuna karar verin. Büyük taşlarınızı hayatınızın merkezî noktalarına başarılı bir şekilde yerleştirdiğiniz ölçüde, başarılı bir insan, iyi bir eş, iyi bir ebeveyn, başarılı bir iş insanı olabilirsiniz.”</a:t>
            </a:r>
            <a:r>
              <a:rPr lang="tr-TR" altLang="tr-TR" dirty="0" smtClean="0"/>
              <a:t/>
            </a:r>
            <a:br>
              <a:rPr lang="tr-TR" altLang="tr-TR" dirty="0" smtClean="0"/>
            </a:br>
            <a:r>
              <a:rPr lang="tr-TR" altLang="tr-TR" dirty="0" smtClean="0"/>
              <a:t/>
            </a:r>
            <a:br>
              <a:rPr lang="tr-TR" altLang="tr-TR" dirty="0" smtClean="0"/>
            </a:br>
            <a:endParaRPr lang="tr-TR" altLang="tr-TR" dirty="0" smtClean="0"/>
          </a:p>
        </p:txBody>
      </p:sp>
      <p:sp>
        <p:nvSpPr>
          <p:cNvPr id="14339"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0009D6C7-5BE8-4040-A862-CB10B2DD4252}" type="slidenum">
              <a:rPr lang="tr-TR" altLang="tr-TR" sz="2000" smtClean="0"/>
              <a:pPr eaLnBrk="1" hangingPunct="1">
                <a:spcBef>
                  <a:spcPct val="0"/>
                </a:spcBef>
                <a:buFontTx/>
                <a:buNone/>
              </a:pPr>
              <a:t>49</a:t>
            </a:fld>
            <a:endParaRPr lang="tr-TR" altLang="tr-TR" sz="2000" smtClean="0"/>
          </a:p>
        </p:txBody>
      </p:sp>
      <p:sp>
        <p:nvSpPr>
          <p:cNvPr id="5" name="1 Başlık"/>
          <p:cNvSpPr>
            <a:spLocks noGrp="1"/>
          </p:cNvSpPr>
          <p:nvPr>
            <p:ph type="title"/>
          </p:nvPr>
        </p:nvSpPr>
        <p:spPr>
          <a:xfrm>
            <a:off x="685800" y="115888"/>
            <a:ext cx="6870700" cy="720725"/>
          </a:xfrm>
        </p:spPr>
        <p:txBody>
          <a:bodyPr/>
          <a:lstStyle/>
          <a:p>
            <a:pPr>
              <a:defRPr/>
            </a:pPr>
            <a:r>
              <a:rPr lang="tr-TR" sz="4000" b="1" dirty="0" smtClean="0">
                <a:effectLst>
                  <a:outerShdw blurRad="38100" dist="38100" dir="2700000" algn="tl">
                    <a:srgbClr val="000000">
                      <a:alpha val="43137"/>
                    </a:srgbClr>
                  </a:outerShdw>
                </a:effectLst>
                <a:latin typeface="Arial" pitchFamily="34" charset="0"/>
                <a:cs typeface="Arial" pitchFamily="34" charset="0"/>
              </a:rPr>
              <a:t>BİR HİKAYE</a:t>
            </a:r>
            <a:endParaRPr lang="tr-TR" sz="4000" b="1" dirty="0">
              <a:effectLst>
                <a:outerShdw blurRad="38100" dist="38100" dir="2700000" algn="tl">
                  <a:srgbClr val="000000">
                    <a:alpha val="43137"/>
                  </a:srgbClr>
                </a:outerShdw>
              </a:effectLst>
              <a:latin typeface="Arial" pitchFamily="34" charset="0"/>
              <a:cs typeface="Arial" pitchFamily="34"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8382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7222420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tr-TR" smtClean="0"/>
              <a:t>Ömür boyu eğitim</a:t>
            </a:r>
            <a:endParaRPr lang="ar-SA" smtClean="0"/>
          </a:p>
        </p:txBody>
      </p:sp>
      <p:sp>
        <p:nvSpPr>
          <p:cNvPr id="3" name="Content Placeholder 2"/>
          <p:cNvSpPr>
            <a:spLocks noGrp="1"/>
          </p:cNvSpPr>
          <p:nvPr>
            <p:ph idx="1"/>
          </p:nvPr>
        </p:nvSpPr>
        <p:spPr>
          <a:xfrm>
            <a:off x="107504" y="1628800"/>
            <a:ext cx="4863455" cy="4800575"/>
          </a:xfrm>
        </p:spPr>
        <p:txBody>
          <a:bodyPr>
            <a:normAutofit/>
          </a:bodyPr>
          <a:lstStyle/>
          <a:p>
            <a:pPr>
              <a:lnSpc>
                <a:spcPct val="90000"/>
              </a:lnSpc>
            </a:pPr>
            <a:r>
              <a:rPr lang="tr-TR" dirty="0" smtClean="0"/>
              <a:t>Sürekli olarak kendini yenilemek ve kendi dalında ilmin en son ulaştığı noktayı  takip etmek;</a:t>
            </a:r>
          </a:p>
          <a:p>
            <a:pPr lvl="1">
              <a:lnSpc>
                <a:spcPct val="90000"/>
              </a:lnSpc>
            </a:pPr>
            <a:r>
              <a:rPr lang="tr-TR" dirty="0" smtClean="0"/>
              <a:t>Kısa kurslar</a:t>
            </a:r>
          </a:p>
          <a:p>
            <a:pPr lvl="1">
              <a:lnSpc>
                <a:spcPct val="90000"/>
              </a:lnSpc>
            </a:pPr>
            <a:r>
              <a:rPr lang="tr-TR" dirty="0" smtClean="0"/>
              <a:t>Seminerler, vaazlar</a:t>
            </a:r>
          </a:p>
          <a:p>
            <a:pPr lvl="1">
              <a:lnSpc>
                <a:spcPct val="90000"/>
              </a:lnSpc>
            </a:pPr>
            <a:r>
              <a:rPr lang="tr-TR" dirty="0" smtClean="0"/>
              <a:t>Araştırma çalışmaları</a:t>
            </a:r>
          </a:p>
          <a:p>
            <a:pPr lvl="1">
              <a:lnSpc>
                <a:spcPct val="90000"/>
              </a:lnSpc>
            </a:pPr>
            <a:r>
              <a:rPr lang="tr-TR" dirty="0" smtClean="0"/>
              <a:t>Atölye çalışmaları</a:t>
            </a:r>
          </a:p>
          <a:p>
            <a:pPr lvl="1">
              <a:lnSpc>
                <a:spcPct val="90000"/>
              </a:lnSpc>
            </a:pPr>
            <a:r>
              <a:rPr lang="tr-TR" dirty="0" smtClean="0"/>
              <a:t>Endüstri deneyimleri</a:t>
            </a:r>
          </a:p>
          <a:p>
            <a:pPr lvl="1">
              <a:lnSpc>
                <a:spcPct val="90000"/>
              </a:lnSpc>
            </a:pPr>
            <a:r>
              <a:rPr lang="tr-TR" dirty="0" smtClean="0"/>
              <a:t>Bilge kişilerin konferansları</a:t>
            </a:r>
            <a:endParaRPr lang="en-US" dirty="0" smtClean="0"/>
          </a:p>
          <a:p>
            <a:pPr>
              <a:lnSpc>
                <a:spcPct val="90000"/>
              </a:lnSpc>
            </a:pPr>
            <a:endParaRPr lang="ar-SA" dirty="0" smtClean="0"/>
          </a:p>
        </p:txBody>
      </p:sp>
      <p:sp>
        <p:nvSpPr>
          <p:cNvPr id="56325" name="Slide Number Placeholder 4"/>
          <p:cNvSpPr>
            <a:spLocks noGrp="1"/>
          </p:cNvSpPr>
          <p:nvPr>
            <p:ph type="sldNum" sz="quarter" idx="12"/>
          </p:nvPr>
        </p:nvSpPr>
        <p:spPr>
          <a:noFill/>
        </p:spPr>
        <p:txBody>
          <a:bodyPr/>
          <a:lstStyle/>
          <a:p>
            <a:fld id="{96D49A48-D5ED-4E52-B8F5-939B10092D40}" type="slidenum">
              <a:rPr lang="en-US" smtClean="0"/>
              <a:pPr/>
              <a:t>5</a:t>
            </a:fld>
            <a:endParaRPr lang="en-US" smtClean="0"/>
          </a:p>
        </p:txBody>
      </p:sp>
      <p:sp>
        <p:nvSpPr>
          <p:cNvPr id="56326" name="Right Arrow 5"/>
          <p:cNvSpPr>
            <a:spLocks noChangeArrowheads="1"/>
          </p:cNvSpPr>
          <p:nvPr/>
        </p:nvSpPr>
        <p:spPr bwMode="auto">
          <a:xfrm>
            <a:off x="7072313" y="5715000"/>
            <a:ext cx="857250" cy="188913"/>
          </a:xfrm>
          <a:prstGeom prst="rightArrow">
            <a:avLst>
              <a:gd name="adj1" fmla="val 50000"/>
              <a:gd name="adj2" fmla="val 49916"/>
            </a:avLst>
          </a:prstGeom>
          <a:noFill/>
          <a:ln w="9525" algn="ctr">
            <a:solidFill>
              <a:schemeClr val="tx1"/>
            </a:solidFill>
            <a:round/>
            <a:headEnd/>
            <a:tailEnd/>
          </a:ln>
        </p:spPr>
        <p:txBody>
          <a:bodyPr lIns="92075" tIns="46038" rIns="92075" bIns="46038"/>
          <a:lstStyle/>
          <a:p>
            <a:pPr marL="342900" indent="-342900"/>
            <a:endParaRPr lang="ar-SA"/>
          </a:p>
        </p:txBody>
      </p:sp>
      <p:sp>
        <p:nvSpPr>
          <p:cNvPr id="6"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grpSp>
        <p:nvGrpSpPr>
          <p:cNvPr id="7" name="Group 6"/>
          <p:cNvGrpSpPr/>
          <p:nvPr/>
        </p:nvGrpSpPr>
        <p:grpSpPr>
          <a:xfrm>
            <a:off x="5130800" y="470771"/>
            <a:ext cx="3581400" cy="5753100"/>
            <a:chOff x="2781300" y="152400"/>
            <a:chExt cx="3581400" cy="575310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00" y="952500"/>
              <a:ext cx="3581400"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813957" y="152400"/>
              <a:ext cx="3548743" cy="830997"/>
            </a:xfrm>
            <a:prstGeom prst="rect">
              <a:avLst/>
            </a:prstGeom>
          </p:spPr>
          <p:txBody>
            <a:bodyPr wrap="square">
              <a:spAutoFit/>
            </a:bodyPr>
            <a:lstStyle/>
            <a:p>
              <a:pPr algn="ctr"/>
              <a:r>
                <a:rPr lang="tr-TR" sz="2400" dirty="0"/>
                <a:t>لَنْ يَشْبَعَ الْمُؤْمِنُ مِنْ خَيْرٍ يَسْمَعُهُ حَتَّى يَكُونَ مُنْتَهَاهُ الْجَنَّةُ</a:t>
              </a:r>
              <a:endParaRPr lang="en-US" sz="2400" dirty="0"/>
            </a:p>
          </p:txBody>
        </p:sp>
      </p:grpSp>
      <p:sp>
        <p:nvSpPr>
          <p:cNvPr id="2" name="Veri Yer Tutucusu 1"/>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331779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7" descr="clocktower"/>
          <p:cNvPicPr>
            <a:picLocks noChangeAspect="1" noChangeArrowheads="1"/>
          </p:cNvPicPr>
          <p:nvPr/>
        </p:nvPicPr>
        <p:blipFill>
          <a:blip r:embed="rId2">
            <a:lum bright="62000" contrast="-20000"/>
            <a:extLst>
              <a:ext uri="{28A0092B-C50C-407E-A947-70E740481C1C}">
                <a14:useLocalDpi xmlns:a14="http://schemas.microsoft.com/office/drawing/2010/main" val="0"/>
              </a:ext>
            </a:extLst>
          </a:blip>
          <a:srcRect/>
          <a:stretch>
            <a:fillRect/>
          </a:stretch>
        </p:blipFill>
        <p:spPr bwMode="auto">
          <a:xfrm>
            <a:off x="1979613" y="12700"/>
            <a:ext cx="5040312" cy="689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02A12EB9-8A81-444C-B7BD-162E80D2AB84}" type="slidenum">
              <a:rPr lang="tr-TR" altLang="tr-TR" sz="2000" smtClean="0"/>
              <a:pPr eaLnBrk="1" hangingPunct="1">
                <a:spcBef>
                  <a:spcPct val="0"/>
                </a:spcBef>
                <a:buFontTx/>
                <a:buNone/>
              </a:pPr>
              <a:t>50</a:t>
            </a:fld>
            <a:endParaRPr lang="tr-TR" altLang="tr-TR" sz="2000" smtClean="0"/>
          </a:p>
        </p:txBody>
      </p:sp>
      <p:sp>
        <p:nvSpPr>
          <p:cNvPr id="10243" name="Rectangle 2"/>
          <p:cNvSpPr>
            <a:spLocks noGrp="1" noChangeArrowheads="1"/>
          </p:cNvSpPr>
          <p:nvPr>
            <p:ph type="title"/>
          </p:nvPr>
        </p:nvSpPr>
        <p:spPr>
          <a:xfrm>
            <a:off x="457200" y="520700"/>
            <a:ext cx="8075613" cy="963613"/>
          </a:xfrm>
        </p:spPr>
        <p:txBody>
          <a:bodyPr/>
          <a:lstStyle/>
          <a:p>
            <a:pPr eaLnBrk="1" hangingPunct="1">
              <a:defRPr/>
            </a:pPr>
            <a:r>
              <a:rPr lang="tr-TR"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ZAMAN YÖNETİMİ</a:t>
            </a:r>
          </a:p>
        </p:txBody>
      </p:sp>
      <p:sp>
        <p:nvSpPr>
          <p:cNvPr id="6" name="Rectangle 3"/>
          <p:cNvSpPr txBox="1">
            <a:spLocks noChangeArrowheads="1"/>
          </p:cNvSpPr>
          <p:nvPr/>
        </p:nvSpPr>
        <p:spPr bwMode="auto">
          <a:xfrm>
            <a:off x="611188" y="2927350"/>
            <a:ext cx="7921625" cy="3165475"/>
          </a:xfrm>
          <a:prstGeom prst="rect">
            <a:avLst/>
          </a:prstGeom>
          <a:noFill/>
          <a:ln w="9525">
            <a:noFill/>
            <a:miter lim="800000"/>
            <a:headEnd/>
            <a:tailEnd/>
          </a:ln>
        </p:spPr>
        <p:txBody>
          <a:bodyPr/>
          <a:lstStyle/>
          <a:p>
            <a:pPr marL="324000" algn="ctr">
              <a:spcBef>
                <a:spcPct val="20000"/>
              </a:spcBef>
              <a:defRPr/>
            </a:pPr>
            <a:r>
              <a:rPr lang="tr-TR" sz="3000" kern="0" dirty="0">
                <a:latin typeface="Arial" charset="0"/>
              </a:rPr>
              <a:t>Zaman yönetimi, planlama/karar verme,  uygulama ve denetleme süreçlerinden oluşan daimi bir döngüdür.</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25768052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3733800" cy="1143000"/>
          </a:xfrm>
        </p:spPr>
        <p:txBody>
          <a:bodyPr>
            <a:normAutofit fontScale="90000"/>
          </a:bodyPr>
          <a:lstStyle/>
          <a:p>
            <a:r>
              <a:rPr lang="tr-TR" dirty="0" smtClean="0"/>
              <a:t>Zaman Yönetimi</a:t>
            </a:r>
            <a:endParaRPr lang="tr-TR" dirty="0"/>
          </a:p>
        </p:txBody>
      </p:sp>
      <p:sp>
        <p:nvSpPr>
          <p:cNvPr id="3" name="İçerik Yer Tutucusu 2"/>
          <p:cNvSpPr>
            <a:spLocks noGrp="1"/>
          </p:cNvSpPr>
          <p:nvPr>
            <p:ph idx="1"/>
          </p:nvPr>
        </p:nvSpPr>
        <p:spPr>
          <a:xfrm>
            <a:off x="457200" y="2174612"/>
            <a:ext cx="8229600" cy="3832679"/>
          </a:xfrm>
        </p:spPr>
        <p:txBody>
          <a:bodyPr>
            <a:normAutofit fontScale="85000" lnSpcReduction="10000"/>
          </a:bodyPr>
          <a:lstStyle/>
          <a:p>
            <a:r>
              <a:rPr lang="tr-TR" dirty="0" smtClean="0">
                <a:effectLst/>
              </a:rPr>
              <a:t>Günümüzün zor şartlarında </a:t>
            </a:r>
            <a:r>
              <a:rPr lang="tr-TR" dirty="0" smtClean="0">
                <a:effectLst/>
                <a:hlinkClick r:id="rId2" tooltip="zaman yönetimi"/>
              </a:rPr>
              <a:t>zaman yönetimi</a:t>
            </a:r>
            <a:r>
              <a:rPr lang="tr-TR" dirty="0" smtClean="0">
                <a:effectLst/>
              </a:rPr>
              <a:t> daha etkin bir şekilde ön plana çıkmaktadır.  Çünkü insanlar ayakta kalabilmek için zamanla yarışmaktadırlar.</a:t>
            </a:r>
          </a:p>
          <a:p>
            <a:r>
              <a:rPr lang="tr-TR" dirty="0" smtClean="0">
                <a:effectLst/>
              </a:rPr>
              <a:t>Zaman yönetiminin önemi kişinin geleceğini hazırlaması için zamanını en iyi şekilde değerlendirmesidir. Geleceğimizin bizim için önemi zamanımızı ne kadar etkin kullandığımıza bağlıdır. </a:t>
            </a:r>
          </a:p>
          <a:p>
            <a:r>
              <a:rPr lang="tr-TR" dirty="0" smtClean="0">
                <a:effectLst/>
              </a:rPr>
              <a:t>Zamanı yönetmek, önce yapılacak işleri planlamak sonra programlamak ve sonrada uygulamaktan oluşur.</a:t>
            </a:r>
          </a:p>
          <a:p>
            <a:endParaRPr lang="tr-TR" dirty="0"/>
          </a:p>
        </p:txBody>
      </p:sp>
      <p:sp>
        <p:nvSpPr>
          <p:cNvPr id="4" name="Veri Yer Tutucusu 3"/>
          <p:cNvSpPr>
            <a:spLocks noGrp="1"/>
          </p:cNvSpPr>
          <p:nvPr>
            <p:ph type="dt" sz="half" idx="10"/>
          </p:nvPr>
        </p:nvSpPr>
        <p:spPr/>
        <p:txBody>
          <a:bodyPr/>
          <a:lstStyle/>
          <a:p>
            <a:r>
              <a:rPr lang="tr-TR" smtClean="0"/>
              <a:t>11 Haziran 2014</a:t>
            </a:r>
            <a:endParaRPr lang="tr-TR"/>
          </a:p>
        </p:txBody>
      </p:sp>
      <p:sp>
        <p:nvSpPr>
          <p:cNvPr id="5" name="Altbilgi Yer Tutucusu 4"/>
          <p:cNvSpPr>
            <a:spLocks noGrp="1"/>
          </p:cNvSpPr>
          <p:nvPr>
            <p:ph type="ftr" sz="quarter" idx="11"/>
          </p:nvPr>
        </p:nvSpPr>
        <p:spPr/>
        <p:txBody>
          <a:bodyPr/>
          <a:lstStyle/>
          <a:p>
            <a:r>
              <a:rPr lang="tr-TR" smtClean="0"/>
              <a:t>Zaman Yönetimi</a:t>
            </a:r>
            <a:endParaRPr lang="tr-TR"/>
          </a:p>
        </p:txBody>
      </p:sp>
      <p:sp>
        <p:nvSpPr>
          <p:cNvPr id="6" name="Slayt Numarası Yer Tutucusu 5"/>
          <p:cNvSpPr>
            <a:spLocks noGrp="1"/>
          </p:cNvSpPr>
          <p:nvPr>
            <p:ph type="sldNum" sz="quarter" idx="12"/>
          </p:nvPr>
        </p:nvSpPr>
        <p:spPr/>
        <p:txBody>
          <a:bodyPr/>
          <a:lstStyle/>
          <a:p>
            <a:fld id="{94F95399-64A8-43B0-A5C5-2D48ACAF8409}" type="slidenum">
              <a:rPr lang="tr-TR" smtClean="0"/>
              <a:pPr/>
              <a:t>51</a:t>
            </a:fld>
            <a:endParaRPr lang="tr-TR"/>
          </a:p>
        </p:txBody>
      </p:sp>
      <p:sp>
        <p:nvSpPr>
          <p:cNvPr id="9" name="Rectangle 4"/>
          <p:cNvSpPr>
            <a:spLocks noChangeArrowheads="1"/>
          </p:cNvSpPr>
          <p:nvPr/>
        </p:nvSpPr>
        <p:spPr bwMode="auto">
          <a:xfrm>
            <a:off x="468313" y="1487488"/>
            <a:ext cx="8243887" cy="36512"/>
          </a:xfrm>
          <a:prstGeom prst="rect">
            <a:avLst/>
          </a:prstGeom>
          <a:solidFill>
            <a:srgbClr val="FFC000"/>
          </a:solidFill>
          <a:ln w="9525">
            <a:noFill/>
            <a:miter lim="800000"/>
            <a:headEnd/>
            <a:tailEnd/>
          </a:ln>
        </p:spPr>
        <p:txBody>
          <a:bodyPr wrap="none" anchor="ctr"/>
          <a:lstStyle/>
          <a:p>
            <a:pPr algn="l" rtl="0"/>
            <a:endParaRPr lang="ar-SA" dirty="0"/>
          </a:p>
        </p:txBody>
      </p:sp>
      <p:pic>
        <p:nvPicPr>
          <p:cNvPr id="8" name="Picture 8" descr="Rekabet.jpg"/>
          <p:cNvPicPr>
            <a:picLocks noChangeAspect="1"/>
          </p:cNvPicPr>
          <p:nvPr/>
        </p:nvPicPr>
        <p:blipFill>
          <a:blip r:embed="rId3" cstate="print"/>
          <a:stretch>
            <a:fillRect/>
          </a:stretch>
        </p:blipFill>
        <p:spPr>
          <a:xfrm>
            <a:off x="4191000" y="21962"/>
            <a:ext cx="4857750" cy="2152650"/>
          </a:xfrm>
          <a:prstGeom prst="rect">
            <a:avLst/>
          </a:prstGeom>
        </p:spPr>
      </p:pic>
    </p:spTree>
    <p:extLst>
      <p:ext uri="{BB962C8B-B14F-4D97-AF65-F5344CB8AC3E}">
        <p14:creationId xmlns:p14="http://schemas.microsoft.com/office/powerpoint/2010/main" val="308398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tr-TR" altLang="tr-TR" dirty="0" smtClean="0"/>
              <a:t>İş </a:t>
            </a:r>
            <a:r>
              <a:rPr lang="tr-TR" altLang="tr-TR" dirty="0"/>
              <a:t>Zamanını Etkin Kullanma Yöntemleri</a:t>
            </a:r>
          </a:p>
        </p:txBody>
      </p:sp>
      <p:sp>
        <p:nvSpPr>
          <p:cNvPr id="8195" name="Rectangle 3"/>
          <p:cNvSpPr>
            <a:spLocks noGrp="1" noChangeArrowheads="1"/>
          </p:cNvSpPr>
          <p:nvPr>
            <p:ph type="body" idx="1"/>
          </p:nvPr>
        </p:nvSpPr>
        <p:spPr/>
        <p:txBody>
          <a:bodyPr>
            <a:normAutofit lnSpcReduction="10000"/>
          </a:bodyPr>
          <a:lstStyle/>
          <a:p>
            <a:r>
              <a:rPr lang="tr-TR" altLang="tr-TR" sz="2400" dirty="0"/>
              <a:t>Planlama; nereye gitmek istediğini ve oraya nasıl gideceğini mantıklı bir şekilde önceden kararlaştırmaktır</a:t>
            </a:r>
            <a:r>
              <a:rPr lang="tr-TR" altLang="tr-TR" sz="2400" dirty="0" smtClean="0"/>
              <a:t>.</a:t>
            </a:r>
          </a:p>
          <a:p>
            <a:r>
              <a:rPr lang="tr-TR" altLang="tr-TR" sz="2400" dirty="0"/>
              <a:t>Bir işi doğru yapmak için zamanınız yoksa, düzeltmek için de zaman olmayacaktır. </a:t>
            </a:r>
          </a:p>
          <a:p>
            <a:r>
              <a:rPr lang="tr-TR" altLang="tr-TR" sz="2400" dirty="0"/>
              <a:t>Bir işi doğru yapmakla, doğru işi yapmak arasındaki seçim, yöneticiyi verimli ve etkin kılan en önemli yetenektir.</a:t>
            </a:r>
          </a:p>
          <a:p>
            <a:r>
              <a:rPr lang="tr-TR" altLang="tr-TR" sz="2400" dirty="0"/>
              <a:t>Zamanları olmadığı gerekçesiyle planlamaya karşı çıkan yöneticiler, uzun vadede kazanacakları zamanı ve elde edecekleri yüksek verimi görememektedirler.</a:t>
            </a:r>
          </a:p>
          <a:p>
            <a:endParaRPr lang="tr-TR" altLang="tr-TR" sz="2400" dirty="0"/>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52</a:t>
            </a:fld>
            <a:endParaRPr lang="tr-TR"/>
          </a:p>
        </p:txBody>
      </p:sp>
      <p:sp>
        <p:nvSpPr>
          <p:cNvPr id="7" name="Rectangle 4"/>
          <p:cNvSpPr>
            <a:spLocks noChangeArrowheads="1"/>
          </p:cNvSpPr>
          <p:nvPr/>
        </p:nvSpPr>
        <p:spPr bwMode="auto">
          <a:xfrm>
            <a:off x="468313" y="13716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0766639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4"/>
          <p:cNvSpPr>
            <a:spLocks noGrp="1"/>
          </p:cNvSpPr>
          <p:nvPr>
            <p:ph type="ftr" sz="quarter" idx="11"/>
          </p:nvPr>
        </p:nvSpPr>
        <p:spPr>
          <a:noFill/>
        </p:spPr>
        <p:txBody>
          <a:bodyPr/>
          <a:lstStyle/>
          <a:p>
            <a:r>
              <a:rPr lang="en-US" smtClean="0"/>
              <a:t>Zaman Yönetimi</a:t>
            </a:r>
          </a:p>
        </p:txBody>
      </p:sp>
      <p:sp>
        <p:nvSpPr>
          <p:cNvPr id="27651" name="Slide Number Placeholder 5"/>
          <p:cNvSpPr>
            <a:spLocks noGrp="1"/>
          </p:cNvSpPr>
          <p:nvPr>
            <p:ph type="sldNum" sz="quarter" idx="12"/>
          </p:nvPr>
        </p:nvSpPr>
        <p:spPr>
          <a:noFill/>
        </p:spPr>
        <p:txBody>
          <a:bodyPr/>
          <a:lstStyle/>
          <a:p>
            <a:fld id="{3029715F-2719-4153-91A4-1350486A358D}" type="slidenum">
              <a:rPr lang="en-US" smtClean="0"/>
              <a:pPr/>
              <a:t>53</a:t>
            </a:fld>
            <a:endParaRPr lang="en-US" smtClean="0"/>
          </a:p>
        </p:txBody>
      </p:sp>
      <p:sp>
        <p:nvSpPr>
          <p:cNvPr id="27652" name="Rectangle 2"/>
          <p:cNvSpPr>
            <a:spLocks noGrp="1" noChangeArrowheads="1"/>
          </p:cNvSpPr>
          <p:nvPr>
            <p:ph type="title"/>
          </p:nvPr>
        </p:nvSpPr>
        <p:spPr/>
        <p:txBody>
          <a:bodyPr/>
          <a:lstStyle/>
          <a:p>
            <a:pPr eaLnBrk="1" hangingPunct="1"/>
            <a:r>
              <a:rPr lang="tr-TR" dirty="0" smtClean="0"/>
              <a:t>İş Yapımında </a:t>
            </a:r>
            <a:r>
              <a:rPr lang="tr-TR" dirty="0"/>
              <a:t>Ö</a:t>
            </a:r>
            <a:r>
              <a:rPr lang="tr-TR" dirty="0" smtClean="0"/>
              <a:t>nemli </a:t>
            </a:r>
            <a:r>
              <a:rPr lang="tr-TR" dirty="0"/>
              <a:t>S</a:t>
            </a:r>
            <a:r>
              <a:rPr lang="tr-TR" dirty="0" smtClean="0"/>
              <a:t>afhalar</a:t>
            </a:r>
          </a:p>
        </p:txBody>
      </p:sp>
      <p:sp>
        <p:nvSpPr>
          <p:cNvPr id="27653" name="Rectangle 3"/>
          <p:cNvSpPr>
            <a:spLocks noGrp="1" noChangeArrowheads="1"/>
          </p:cNvSpPr>
          <p:nvPr>
            <p:ph type="body" idx="1"/>
          </p:nvPr>
        </p:nvSpPr>
        <p:spPr/>
        <p:txBody>
          <a:bodyPr/>
          <a:lstStyle/>
          <a:p>
            <a:pPr eaLnBrk="1" hangingPunct="1">
              <a:lnSpc>
                <a:spcPct val="90000"/>
              </a:lnSpc>
            </a:pPr>
            <a:r>
              <a:rPr lang="tr-TR" sz="2800" dirty="0" smtClean="0"/>
              <a:t>Ehliyetli kişilerden bir ekip</a:t>
            </a:r>
          </a:p>
          <a:p>
            <a:pPr eaLnBrk="1" hangingPunct="1">
              <a:lnSpc>
                <a:spcPct val="90000"/>
              </a:lnSpc>
            </a:pPr>
            <a:r>
              <a:rPr lang="tr-TR" sz="2800" dirty="0" smtClean="0"/>
              <a:t>İş ve başarı tanımı</a:t>
            </a:r>
          </a:p>
          <a:p>
            <a:pPr eaLnBrk="1" hangingPunct="1">
              <a:lnSpc>
                <a:spcPct val="90000"/>
              </a:lnSpc>
            </a:pPr>
            <a:r>
              <a:rPr lang="tr-TR" sz="2800" dirty="0" smtClean="0"/>
              <a:t>Planlama</a:t>
            </a:r>
          </a:p>
          <a:p>
            <a:pPr lvl="1" eaLnBrk="1" hangingPunct="1">
              <a:lnSpc>
                <a:spcPct val="90000"/>
              </a:lnSpc>
            </a:pPr>
            <a:r>
              <a:rPr lang="tr-TR" sz="2400" dirty="0" smtClean="0"/>
              <a:t>İş analizi; İşin birimlere ayrılması</a:t>
            </a:r>
          </a:p>
          <a:p>
            <a:pPr lvl="1" eaLnBrk="1" hangingPunct="1">
              <a:lnSpc>
                <a:spcPct val="90000"/>
              </a:lnSpc>
            </a:pPr>
            <a:r>
              <a:rPr lang="tr-TR" sz="2400" dirty="0" smtClean="0"/>
              <a:t>Zaman çizelgesi ve birimler arasındaki öncelik ilişkileri</a:t>
            </a:r>
          </a:p>
          <a:p>
            <a:pPr lvl="1" eaLnBrk="1" hangingPunct="1">
              <a:lnSpc>
                <a:spcPct val="90000"/>
              </a:lnSpc>
            </a:pPr>
            <a:r>
              <a:rPr lang="tr-TR" sz="2400" dirty="0" smtClean="0"/>
              <a:t>Gerekli teknik ve bilgi donanımının temini</a:t>
            </a:r>
          </a:p>
          <a:p>
            <a:pPr eaLnBrk="1" hangingPunct="1">
              <a:lnSpc>
                <a:spcPct val="90000"/>
              </a:lnSpc>
            </a:pPr>
            <a:r>
              <a:rPr lang="tr-TR" sz="2800" dirty="0" smtClean="0"/>
              <a:t>İşin </a:t>
            </a:r>
            <a:r>
              <a:rPr lang="tr-TR" sz="2800" dirty="0" err="1" smtClean="0"/>
              <a:t>gerçeklenmesi</a:t>
            </a:r>
            <a:endParaRPr lang="tr-TR" sz="2800" dirty="0" smtClean="0"/>
          </a:p>
          <a:p>
            <a:pPr eaLnBrk="1" hangingPunct="1">
              <a:lnSpc>
                <a:spcPct val="90000"/>
              </a:lnSpc>
            </a:pPr>
            <a:r>
              <a:rPr lang="tr-TR" sz="2800" dirty="0" smtClean="0"/>
              <a:t>Sağlanan çözümün tutarlılık analizi</a:t>
            </a:r>
          </a:p>
          <a:p>
            <a:pPr eaLnBrk="1" hangingPunct="1">
              <a:lnSpc>
                <a:spcPct val="90000"/>
              </a:lnSpc>
            </a:pPr>
            <a:r>
              <a:rPr lang="tr-TR" sz="2800" dirty="0" smtClean="0"/>
              <a:t>Çözümün uzun süreli etkilerinin araştırılması</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43967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65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65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65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65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65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65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4"/>
          <p:cNvSpPr>
            <a:spLocks noGrp="1"/>
          </p:cNvSpPr>
          <p:nvPr>
            <p:ph type="ftr" sz="quarter" idx="11"/>
          </p:nvPr>
        </p:nvSpPr>
        <p:spPr>
          <a:noFill/>
        </p:spPr>
        <p:txBody>
          <a:bodyPr/>
          <a:lstStyle/>
          <a:p>
            <a:r>
              <a:rPr lang="en-US" smtClean="0"/>
              <a:t>Zaman Yönetimi</a:t>
            </a:r>
          </a:p>
        </p:txBody>
      </p:sp>
      <p:sp>
        <p:nvSpPr>
          <p:cNvPr id="26627" name="Slide Number Placeholder 5"/>
          <p:cNvSpPr>
            <a:spLocks noGrp="1"/>
          </p:cNvSpPr>
          <p:nvPr>
            <p:ph type="sldNum" sz="quarter" idx="12"/>
          </p:nvPr>
        </p:nvSpPr>
        <p:spPr>
          <a:noFill/>
        </p:spPr>
        <p:txBody>
          <a:bodyPr/>
          <a:lstStyle/>
          <a:p>
            <a:fld id="{EC96320F-C92F-42EB-8D07-358B6CE7CBCF}" type="slidenum">
              <a:rPr lang="en-US" smtClean="0"/>
              <a:pPr/>
              <a:t>54</a:t>
            </a:fld>
            <a:endParaRPr lang="en-US" smtClean="0"/>
          </a:p>
        </p:txBody>
      </p:sp>
      <p:sp>
        <p:nvSpPr>
          <p:cNvPr id="26628" name="Rectangle 2"/>
          <p:cNvSpPr>
            <a:spLocks noGrp="1" noChangeArrowheads="1"/>
          </p:cNvSpPr>
          <p:nvPr>
            <p:ph type="title"/>
          </p:nvPr>
        </p:nvSpPr>
        <p:spPr>
          <a:xfrm>
            <a:off x="611188" y="404813"/>
            <a:ext cx="7772400" cy="1143000"/>
          </a:xfrm>
        </p:spPr>
        <p:txBody>
          <a:bodyPr/>
          <a:lstStyle/>
          <a:p>
            <a:pPr algn="ctr" eaLnBrk="1" hangingPunct="1"/>
            <a:r>
              <a:rPr lang="tr-TR" dirty="0" smtClean="0"/>
              <a:t>Randıman ve Etkenlik </a:t>
            </a:r>
          </a:p>
        </p:txBody>
      </p:sp>
      <p:sp>
        <p:nvSpPr>
          <p:cNvPr id="26629" name="Rectangle 3"/>
          <p:cNvSpPr>
            <a:spLocks noGrp="1" noChangeArrowheads="1"/>
          </p:cNvSpPr>
          <p:nvPr>
            <p:ph type="body" idx="1"/>
          </p:nvPr>
        </p:nvSpPr>
        <p:spPr/>
        <p:txBody>
          <a:bodyPr>
            <a:normAutofit lnSpcReduction="10000"/>
          </a:bodyPr>
          <a:lstStyle/>
          <a:p>
            <a:pPr eaLnBrk="1" hangingPunct="1"/>
            <a:r>
              <a:rPr lang="tr-TR" sz="2400" dirty="0" smtClean="0"/>
              <a:t>Randıman işleri doğru yapmaktır; </a:t>
            </a:r>
          </a:p>
          <a:p>
            <a:pPr lvl="1" eaLnBrk="1" hangingPunct="1"/>
            <a:r>
              <a:rPr lang="tr-TR" sz="2000" dirty="0" smtClean="0"/>
              <a:t>bir işi en kısa zamanda yapmayı öğrenmek</a:t>
            </a:r>
          </a:p>
          <a:p>
            <a:pPr lvl="1" eaLnBrk="1" hangingPunct="1"/>
            <a:r>
              <a:rPr lang="tr-TR" sz="2000" dirty="0" smtClean="0"/>
              <a:t>Bir işi ilk seferde yapmayı öğrenmek</a:t>
            </a:r>
          </a:p>
          <a:p>
            <a:pPr lvl="1" eaLnBrk="1" hangingPunct="1"/>
            <a:r>
              <a:rPr lang="tr-TR" sz="2000" dirty="0" smtClean="0"/>
              <a:t>Sık yapılan işleri kısa sürede yapmayı öğrenmek, böylece diğer işleri de hızlı yapmayı öğrenmek.</a:t>
            </a:r>
            <a:endParaRPr lang="en-US" sz="2000" dirty="0" smtClean="0"/>
          </a:p>
          <a:p>
            <a:pPr eaLnBrk="1" hangingPunct="1"/>
            <a:r>
              <a:rPr lang="tr-TR" sz="2400" dirty="0" smtClean="0"/>
              <a:t>Etkenlik doğru olan işi yapmaktır; </a:t>
            </a:r>
          </a:p>
          <a:p>
            <a:pPr lvl="1" eaLnBrk="1" hangingPunct="1"/>
            <a:r>
              <a:rPr lang="tr-TR" sz="2000" dirty="0" smtClean="0"/>
              <a:t>Önümüzdeki işin önemini kavramak; performansımız onunla ölçülecek</a:t>
            </a:r>
          </a:p>
          <a:p>
            <a:pPr lvl="1" eaLnBrk="1" hangingPunct="1"/>
            <a:r>
              <a:rPr lang="tr-TR" sz="2000" dirty="0" smtClean="0"/>
              <a:t>Doğru olan şeyi yapmak demek daha önemli işleri daha kısa zamanda ve daha düşük maliyetle yapmak olup bunun takdiri bize kalmıştır </a:t>
            </a:r>
          </a:p>
          <a:p>
            <a:pPr lvl="1" eaLnBrk="1" hangingPunct="1"/>
            <a:r>
              <a:rPr lang="tr-TR" sz="2000" dirty="0" smtClean="0"/>
              <a:t>İşleri ne kadar çabuk yaptığımızın ölçüsü olmaktan ziyade işverenin hedefleri bizim kariyer ve şahsi beklentilerimizin tatminidir.</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8"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pic>
        <p:nvPicPr>
          <p:cNvPr id="26630" name="Picture 4" descr="beatnik"/>
          <p:cNvPicPr>
            <a:picLocks noChangeAspect="1" noChangeArrowheads="1" noCrop="1"/>
          </p:cNvPicPr>
          <p:nvPr/>
        </p:nvPicPr>
        <p:blipFill>
          <a:blip r:embed="rId2"/>
          <a:srcRect/>
          <a:stretch>
            <a:fillRect/>
          </a:stretch>
        </p:blipFill>
        <p:spPr bwMode="auto">
          <a:xfrm>
            <a:off x="611188" y="188913"/>
            <a:ext cx="952500" cy="1714500"/>
          </a:xfrm>
          <a:prstGeom prst="rect">
            <a:avLst/>
          </a:prstGeom>
          <a:noFill/>
          <a:ln w="9525">
            <a:noFill/>
            <a:miter lim="800000"/>
            <a:headEnd/>
            <a:tailEnd/>
          </a:ln>
        </p:spPr>
      </p:pic>
    </p:spTree>
    <p:extLst>
      <p:ext uri="{BB962C8B-B14F-4D97-AF65-F5344CB8AC3E}">
        <p14:creationId xmlns:p14="http://schemas.microsoft.com/office/powerpoint/2010/main" val="288174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62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62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62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62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62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629">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62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tr-TR" smtClean="0"/>
              <a:t>Ehliyet </a:t>
            </a:r>
            <a:endParaRPr lang="ar-SA" smtClean="0"/>
          </a:p>
        </p:txBody>
      </p:sp>
      <p:sp>
        <p:nvSpPr>
          <p:cNvPr id="14339" name="Content Placeholder 2"/>
          <p:cNvSpPr>
            <a:spLocks noGrp="1"/>
          </p:cNvSpPr>
          <p:nvPr>
            <p:ph idx="1"/>
          </p:nvPr>
        </p:nvSpPr>
        <p:spPr/>
        <p:txBody>
          <a:bodyPr/>
          <a:lstStyle/>
          <a:p>
            <a:pPr eaLnBrk="1" hangingPunct="1"/>
            <a:r>
              <a:rPr lang="tr-TR" smtClean="0"/>
              <a:t>Ehliyet olmayan yerde ilim seviyesi diye birşey olmaz.</a:t>
            </a:r>
          </a:p>
          <a:p>
            <a:pPr lvl="1" eaLnBrk="1" hangingPunct="1"/>
            <a:r>
              <a:rPr lang="tr-TR" smtClean="0"/>
              <a:t>Osmanlı devleti büyük bir devlet</a:t>
            </a:r>
          </a:p>
          <a:p>
            <a:pPr lvl="1" eaLnBrk="1" hangingPunct="1"/>
            <a:r>
              <a:rPr lang="tr-TR" smtClean="0"/>
              <a:t>Hiçbir fedakarlıktan kaçınmaz millet</a:t>
            </a:r>
          </a:p>
          <a:p>
            <a:pPr lvl="1" eaLnBrk="1" hangingPunct="1"/>
            <a:r>
              <a:rPr lang="tr-TR" smtClean="0"/>
              <a:t>Ehliyetsiz ellere düşünce hizmet</a:t>
            </a:r>
          </a:p>
          <a:p>
            <a:pPr lvl="1" eaLnBrk="1" hangingPunct="1"/>
            <a:r>
              <a:rPr lang="tr-TR" smtClean="0"/>
              <a:t>Kurulmuş dolabı bozarlar mı ola</a:t>
            </a:r>
          </a:p>
        </p:txBody>
      </p:sp>
      <p:sp>
        <p:nvSpPr>
          <p:cNvPr id="14340" name="Footer Placeholder 3"/>
          <p:cNvSpPr>
            <a:spLocks noGrp="1"/>
          </p:cNvSpPr>
          <p:nvPr>
            <p:ph type="ftr" sz="quarter" idx="11"/>
          </p:nvPr>
        </p:nvSpPr>
        <p:spPr>
          <a:noFill/>
        </p:spPr>
        <p:txBody>
          <a:bodyPr/>
          <a:lstStyle/>
          <a:p>
            <a:r>
              <a:rPr lang="en-US" smtClean="0"/>
              <a:t>Zaman Yönetimi</a:t>
            </a:r>
          </a:p>
        </p:txBody>
      </p:sp>
      <p:sp>
        <p:nvSpPr>
          <p:cNvPr id="14341" name="Slide Number Placeholder 4"/>
          <p:cNvSpPr>
            <a:spLocks noGrp="1"/>
          </p:cNvSpPr>
          <p:nvPr>
            <p:ph type="sldNum" sz="quarter" idx="12"/>
          </p:nvPr>
        </p:nvSpPr>
        <p:spPr>
          <a:noFill/>
        </p:spPr>
        <p:txBody>
          <a:bodyPr/>
          <a:lstStyle/>
          <a:p>
            <a:fld id="{F1ECA37A-E6C9-4CB9-B853-937961797EBD}" type="slidenum">
              <a:rPr lang="en-US" smtClean="0"/>
              <a:pPr/>
              <a:t>55</a:t>
            </a:fld>
            <a:endParaRPr lang="en-US" smtClean="0"/>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1038637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506413" y="115888"/>
            <a:ext cx="7161212" cy="1204912"/>
          </a:xfrm>
        </p:spPr>
        <p:txBody>
          <a:bodyPr/>
          <a:lstStyle/>
          <a:p>
            <a:pPr eaLnBrk="1" hangingPunct="1">
              <a:defRPr/>
            </a:pPr>
            <a:r>
              <a:rPr lang="tr-TR" sz="32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ZAMANIMIZI NASIL GEÇİRİYORUZ (HARCIYORUZ)?</a:t>
            </a:r>
          </a:p>
        </p:txBody>
      </p:sp>
      <p:sp>
        <p:nvSpPr>
          <p:cNvPr id="13315" name="Rectangle 3"/>
          <p:cNvSpPr>
            <a:spLocks noGrp="1" noChangeArrowheads="1"/>
          </p:cNvSpPr>
          <p:nvPr>
            <p:ph type="body" idx="1"/>
          </p:nvPr>
        </p:nvSpPr>
        <p:spPr>
          <a:xfrm>
            <a:off x="611188" y="1484313"/>
            <a:ext cx="7993062" cy="4176712"/>
          </a:xfrm>
        </p:spPr>
        <p:txBody>
          <a:bodyPr/>
          <a:lstStyle/>
          <a:p>
            <a:pPr eaLnBrk="1" hangingPunct="1"/>
            <a:r>
              <a:rPr lang="tr-TR" altLang="tr-TR" sz="2500" smtClean="0">
                <a:latin typeface="Arial" charset="0"/>
                <a:cs typeface="Arial" charset="0"/>
              </a:rPr>
              <a:t>Ziyaretçiler</a:t>
            </a:r>
          </a:p>
          <a:p>
            <a:pPr eaLnBrk="1" hangingPunct="1"/>
            <a:r>
              <a:rPr lang="tr-TR" altLang="tr-TR" sz="2500" smtClean="0">
                <a:latin typeface="Arial" charset="0"/>
                <a:cs typeface="Arial" charset="0"/>
              </a:rPr>
              <a:t>Vatandaş talep ve şikayetleri</a:t>
            </a:r>
          </a:p>
          <a:p>
            <a:pPr eaLnBrk="1" hangingPunct="1"/>
            <a:r>
              <a:rPr lang="tr-TR" altLang="tr-TR" sz="2500" smtClean="0">
                <a:latin typeface="Arial" charset="0"/>
                <a:cs typeface="Arial" charset="0"/>
              </a:rPr>
              <a:t>İnternet (haber siteleri, facebook, twitter, oyunlar vb.)</a:t>
            </a:r>
          </a:p>
          <a:p>
            <a:pPr eaLnBrk="1" hangingPunct="1"/>
            <a:r>
              <a:rPr lang="tr-TR" altLang="tr-TR" sz="2500" smtClean="0">
                <a:latin typeface="Arial" charset="0"/>
                <a:cs typeface="Arial" charset="0"/>
              </a:rPr>
              <a:t>E-postalar</a:t>
            </a:r>
          </a:p>
          <a:p>
            <a:pPr eaLnBrk="1" hangingPunct="1"/>
            <a:r>
              <a:rPr lang="tr-TR" altLang="tr-TR" sz="2500" smtClean="0">
                <a:latin typeface="Arial" charset="0"/>
                <a:cs typeface="Arial" charset="0"/>
              </a:rPr>
              <a:t>Telefon görüşmeleri</a:t>
            </a:r>
          </a:p>
          <a:p>
            <a:pPr eaLnBrk="1" hangingPunct="1"/>
            <a:r>
              <a:rPr lang="tr-TR" altLang="tr-TR" sz="2500" smtClean="0">
                <a:latin typeface="Arial" charset="0"/>
                <a:cs typeface="Arial" charset="0"/>
              </a:rPr>
              <a:t>Astların hatalarının düzeltilmesi</a:t>
            </a:r>
          </a:p>
          <a:p>
            <a:pPr eaLnBrk="1" hangingPunct="1"/>
            <a:r>
              <a:rPr lang="tr-TR" altLang="tr-TR" sz="2500" smtClean="0">
                <a:latin typeface="Arial" charset="0"/>
                <a:cs typeface="Arial" charset="0"/>
              </a:rPr>
              <a:t>Toplantılar</a:t>
            </a:r>
          </a:p>
          <a:p>
            <a:pPr eaLnBrk="1" hangingPunct="1"/>
            <a:r>
              <a:rPr lang="tr-TR" altLang="tr-TR" sz="2500" smtClean="0">
                <a:latin typeface="Arial" charset="0"/>
                <a:cs typeface="Arial" charset="0"/>
              </a:rPr>
              <a:t>Protokol uygulamaları</a:t>
            </a:r>
          </a:p>
          <a:p>
            <a:pPr eaLnBrk="1" hangingPunct="1"/>
            <a:r>
              <a:rPr lang="tr-TR" altLang="tr-TR" sz="2500" smtClean="0">
                <a:latin typeface="Arial" charset="0"/>
                <a:cs typeface="Arial" charset="0"/>
              </a:rPr>
              <a:t>Televizyon</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56</a:t>
            </a:fld>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3889777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box(in)">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box(in)">
                                      <p:cBhvr>
                                        <p:cTn id="12" dur="500"/>
                                        <p:tgtEl>
                                          <p:spTgt spid="133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box(in)">
                                      <p:cBhvr>
                                        <p:cTn id="17" dur="500"/>
                                        <p:tgtEl>
                                          <p:spTgt spid="133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3315">
                                            <p:txEl>
                                              <p:pRg st="3" end="3"/>
                                            </p:txEl>
                                          </p:spTgt>
                                        </p:tgtEl>
                                        <p:attrNameLst>
                                          <p:attrName>style.visibility</p:attrName>
                                        </p:attrNameLst>
                                      </p:cBhvr>
                                      <p:to>
                                        <p:strVal val="visible"/>
                                      </p:to>
                                    </p:set>
                                    <p:animEffect transition="in" filter="box(in)">
                                      <p:cBhvr>
                                        <p:cTn id="22" dur="500"/>
                                        <p:tgtEl>
                                          <p:spTgt spid="1331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3315">
                                            <p:txEl>
                                              <p:pRg st="4" end="4"/>
                                            </p:txEl>
                                          </p:spTgt>
                                        </p:tgtEl>
                                        <p:attrNameLst>
                                          <p:attrName>style.visibility</p:attrName>
                                        </p:attrNameLst>
                                      </p:cBhvr>
                                      <p:to>
                                        <p:strVal val="visible"/>
                                      </p:to>
                                    </p:set>
                                    <p:animEffect transition="in" filter="box(in)">
                                      <p:cBhvr>
                                        <p:cTn id="27" dur="500"/>
                                        <p:tgtEl>
                                          <p:spTgt spid="1331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3315">
                                            <p:txEl>
                                              <p:pRg st="5" end="5"/>
                                            </p:txEl>
                                          </p:spTgt>
                                        </p:tgtEl>
                                        <p:attrNameLst>
                                          <p:attrName>style.visibility</p:attrName>
                                        </p:attrNameLst>
                                      </p:cBhvr>
                                      <p:to>
                                        <p:strVal val="visible"/>
                                      </p:to>
                                    </p:set>
                                    <p:animEffect transition="in" filter="box(in)">
                                      <p:cBhvr>
                                        <p:cTn id="32" dur="500"/>
                                        <p:tgtEl>
                                          <p:spTgt spid="1331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3315">
                                            <p:txEl>
                                              <p:pRg st="6" end="6"/>
                                            </p:txEl>
                                          </p:spTgt>
                                        </p:tgtEl>
                                        <p:attrNameLst>
                                          <p:attrName>style.visibility</p:attrName>
                                        </p:attrNameLst>
                                      </p:cBhvr>
                                      <p:to>
                                        <p:strVal val="visible"/>
                                      </p:to>
                                    </p:set>
                                    <p:animEffect transition="in" filter="box(in)">
                                      <p:cBhvr>
                                        <p:cTn id="37" dur="500"/>
                                        <p:tgtEl>
                                          <p:spTgt spid="1331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3315">
                                            <p:txEl>
                                              <p:pRg st="7" end="7"/>
                                            </p:txEl>
                                          </p:spTgt>
                                        </p:tgtEl>
                                        <p:attrNameLst>
                                          <p:attrName>style.visibility</p:attrName>
                                        </p:attrNameLst>
                                      </p:cBhvr>
                                      <p:to>
                                        <p:strVal val="visible"/>
                                      </p:to>
                                    </p:set>
                                    <p:animEffect transition="in" filter="box(in)">
                                      <p:cBhvr>
                                        <p:cTn id="42" dur="500"/>
                                        <p:tgtEl>
                                          <p:spTgt spid="1331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13315">
                                            <p:txEl>
                                              <p:pRg st="8" end="8"/>
                                            </p:txEl>
                                          </p:spTgt>
                                        </p:tgtEl>
                                        <p:attrNameLst>
                                          <p:attrName>style.visibility</p:attrName>
                                        </p:attrNameLst>
                                      </p:cBhvr>
                                      <p:to>
                                        <p:strVal val="visible"/>
                                      </p:to>
                                    </p:set>
                                    <p:animEffect transition="in" filter="box(in)">
                                      <p:cBhvr>
                                        <p:cTn id="47" dur="500"/>
                                        <p:tgtEl>
                                          <p:spTgt spid="1331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EFA765BF-623E-4677-B807-43D59BFDAE68}" type="slidenum">
              <a:rPr lang="tr-TR" altLang="tr-TR" sz="2000" smtClean="0"/>
              <a:pPr eaLnBrk="1" hangingPunct="1">
                <a:spcBef>
                  <a:spcPct val="0"/>
                </a:spcBef>
                <a:buFontTx/>
                <a:buNone/>
              </a:pPr>
              <a:t>57</a:t>
            </a:fld>
            <a:endParaRPr lang="tr-TR" altLang="tr-TR" sz="2000" smtClean="0"/>
          </a:p>
        </p:txBody>
      </p:sp>
      <p:sp>
        <p:nvSpPr>
          <p:cNvPr id="108546" name="Rectangle 2"/>
          <p:cNvSpPr>
            <a:spLocks noGrp="1" noChangeArrowheads="1"/>
          </p:cNvSpPr>
          <p:nvPr>
            <p:ph type="title"/>
          </p:nvPr>
        </p:nvSpPr>
        <p:spPr>
          <a:xfrm>
            <a:off x="685800" y="188913"/>
            <a:ext cx="6870700" cy="719137"/>
          </a:xfrm>
        </p:spPr>
        <p:txBody>
          <a:bodyPr/>
          <a:lstStyle/>
          <a:p>
            <a:pPr algn="l" eaLnBrk="1" hangingPunct="1">
              <a:defRPr/>
            </a:pPr>
            <a:r>
              <a:rPr lang="tr-TR" sz="4000" b="1" dirty="0" smtClean="0">
                <a:solidFill>
                  <a:schemeClr val="tx2">
                    <a:lumMod val="75000"/>
                  </a:schemeClr>
                </a:solidFill>
                <a:effectLst>
                  <a:outerShdw blurRad="38100" dist="38100" dir="2700000" algn="tl">
                    <a:srgbClr val="000000">
                      <a:alpha val="43137"/>
                    </a:srgbClr>
                  </a:outerShdw>
                </a:effectLst>
                <a:latin typeface="Arial" charset="0"/>
                <a:cs typeface="Arial" charset="0"/>
              </a:rPr>
              <a:t>BİR MODEL</a:t>
            </a:r>
          </a:p>
        </p:txBody>
      </p:sp>
      <p:sp>
        <p:nvSpPr>
          <p:cNvPr id="108547" name="Rectangle 3"/>
          <p:cNvSpPr>
            <a:spLocks noGrp="1" noChangeArrowheads="1"/>
          </p:cNvSpPr>
          <p:nvPr>
            <p:ph type="body" idx="1"/>
          </p:nvPr>
        </p:nvSpPr>
        <p:spPr>
          <a:xfrm>
            <a:off x="457200" y="1052513"/>
            <a:ext cx="5554663" cy="5616575"/>
          </a:xfrm>
        </p:spPr>
        <p:txBody>
          <a:bodyPr/>
          <a:lstStyle/>
          <a:p>
            <a:pPr eaLnBrk="1" hangingPunct="1">
              <a:lnSpc>
                <a:spcPct val="80000"/>
              </a:lnSpc>
              <a:defRPr/>
            </a:pPr>
            <a:r>
              <a:rPr lang="tr-TR" sz="1950" dirty="0" smtClean="0">
                <a:latin typeface="Arial" pitchFamily="34" charset="0"/>
                <a:cs typeface="Arial" pitchFamily="34" charset="0"/>
              </a:rPr>
              <a:t>94 cami</a:t>
            </a:r>
          </a:p>
          <a:p>
            <a:pPr eaLnBrk="1" hangingPunct="1">
              <a:lnSpc>
                <a:spcPct val="80000"/>
              </a:lnSpc>
              <a:defRPr/>
            </a:pPr>
            <a:r>
              <a:rPr lang="tr-TR" sz="1950" dirty="0" smtClean="0">
                <a:latin typeface="Arial" pitchFamily="34" charset="0"/>
                <a:cs typeface="Arial" pitchFamily="34" charset="0"/>
              </a:rPr>
              <a:t>57 medrese</a:t>
            </a:r>
          </a:p>
          <a:p>
            <a:pPr eaLnBrk="1" hangingPunct="1">
              <a:lnSpc>
                <a:spcPct val="80000"/>
              </a:lnSpc>
              <a:defRPr/>
            </a:pPr>
            <a:r>
              <a:rPr lang="tr-TR" sz="1950" dirty="0" smtClean="0">
                <a:latin typeface="Arial" pitchFamily="34" charset="0"/>
                <a:cs typeface="Arial" pitchFamily="34" charset="0"/>
              </a:rPr>
              <a:t>52 mescit</a:t>
            </a:r>
          </a:p>
          <a:p>
            <a:pPr eaLnBrk="1" hangingPunct="1">
              <a:lnSpc>
                <a:spcPct val="80000"/>
              </a:lnSpc>
              <a:defRPr/>
            </a:pPr>
            <a:r>
              <a:rPr lang="tr-TR" sz="1950" dirty="0" smtClean="0">
                <a:latin typeface="Arial" pitchFamily="34" charset="0"/>
                <a:cs typeface="Arial" pitchFamily="34" charset="0"/>
              </a:rPr>
              <a:t>48 hamam</a:t>
            </a:r>
          </a:p>
          <a:p>
            <a:pPr eaLnBrk="1" hangingPunct="1">
              <a:lnSpc>
                <a:spcPct val="80000"/>
              </a:lnSpc>
              <a:defRPr/>
            </a:pPr>
            <a:r>
              <a:rPr lang="tr-TR" sz="1950" dirty="0" smtClean="0">
                <a:latin typeface="Arial" pitchFamily="34" charset="0"/>
                <a:cs typeface="Arial" pitchFamily="34" charset="0"/>
              </a:rPr>
              <a:t>35 saray</a:t>
            </a:r>
          </a:p>
          <a:p>
            <a:pPr eaLnBrk="1" hangingPunct="1">
              <a:lnSpc>
                <a:spcPct val="80000"/>
              </a:lnSpc>
              <a:defRPr/>
            </a:pPr>
            <a:r>
              <a:rPr lang="tr-TR" sz="1950" dirty="0" smtClean="0">
                <a:latin typeface="Arial" pitchFamily="34" charset="0"/>
                <a:cs typeface="Arial" pitchFamily="34" charset="0"/>
              </a:rPr>
              <a:t>22 türbe</a:t>
            </a:r>
          </a:p>
          <a:p>
            <a:pPr eaLnBrk="1" hangingPunct="1">
              <a:lnSpc>
                <a:spcPct val="80000"/>
              </a:lnSpc>
              <a:defRPr/>
            </a:pPr>
            <a:r>
              <a:rPr lang="tr-TR" sz="1950" dirty="0" smtClean="0">
                <a:latin typeface="Arial" pitchFamily="34" charset="0"/>
                <a:cs typeface="Arial" pitchFamily="34" charset="0"/>
              </a:rPr>
              <a:t>20 kervansaray</a:t>
            </a:r>
          </a:p>
          <a:p>
            <a:pPr eaLnBrk="1" hangingPunct="1">
              <a:lnSpc>
                <a:spcPct val="80000"/>
              </a:lnSpc>
              <a:defRPr/>
            </a:pPr>
            <a:r>
              <a:rPr lang="tr-TR" sz="1950" dirty="0" smtClean="0">
                <a:latin typeface="Arial" pitchFamily="34" charset="0"/>
                <a:cs typeface="Arial" pitchFamily="34" charset="0"/>
              </a:rPr>
              <a:t>17 imaret</a:t>
            </a:r>
          </a:p>
          <a:p>
            <a:pPr eaLnBrk="1" hangingPunct="1">
              <a:lnSpc>
                <a:spcPct val="80000"/>
              </a:lnSpc>
              <a:defRPr/>
            </a:pPr>
            <a:r>
              <a:rPr lang="tr-TR" sz="1950" dirty="0" smtClean="0">
                <a:latin typeface="Arial" pitchFamily="34" charset="0"/>
                <a:cs typeface="Arial" pitchFamily="34" charset="0"/>
              </a:rPr>
              <a:t>8 köprü</a:t>
            </a:r>
          </a:p>
          <a:p>
            <a:pPr eaLnBrk="1" hangingPunct="1">
              <a:lnSpc>
                <a:spcPct val="80000"/>
              </a:lnSpc>
              <a:defRPr/>
            </a:pPr>
            <a:r>
              <a:rPr lang="tr-TR" sz="1950" dirty="0" smtClean="0">
                <a:latin typeface="Arial" pitchFamily="34" charset="0"/>
                <a:cs typeface="Arial" pitchFamily="34" charset="0"/>
              </a:rPr>
              <a:t>8 ambar ve mahzen</a:t>
            </a:r>
          </a:p>
          <a:p>
            <a:pPr eaLnBrk="1" hangingPunct="1">
              <a:lnSpc>
                <a:spcPct val="80000"/>
              </a:lnSpc>
              <a:defRPr/>
            </a:pPr>
            <a:r>
              <a:rPr lang="tr-TR" sz="1950" dirty="0" smtClean="0">
                <a:latin typeface="Arial" pitchFamily="34" charset="0"/>
                <a:cs typeface="Arial" pitchFamily="34" charset="0"/>
              </a:rPr>
              <a:t>7 </a:t>
            </a:r>
            <a:r>
              <a:rPr lang="tr-TR" sz="1950" dirty="0" err="1" smtClean="0">
                <a:latin typeface="Arial" pitchFamily="34" charset="0"/>
                <a:cs typeface="Arial" pitchFamily="34" charset="0"/>
              </a:rPr>
              <a:t>dar’ül</a:t>
            </a:r>
            <a:r>
              <a:rPr lang="tr-TR" sz="1950" dirty="0" smtClean="0">
                <a:latin typeface="Arial" pitchFamily="34" charset="0"/>
                <a:cs typeface="Arial" pitchFamily="34" charset="0"/>
              </a:rPr>
              <a:t> </a:t>
            </a:r>
            <a:r>
              <a:rPr lang="tr-TR" sz="1950" dirty="0" err="1" smtClean="0">
                <a:latin typeface="Arial" pitchFamily="34" charset="0"/>
                <a:cs typeface="Arial" pitchFamily="34" charset="0"/>
              </a:rPr>
              <a:t>kurra</a:t>
            </a:r>
            <a:endParaRPr lang="tr-TR" sz="1950" dirty="0" smtClean="0">
              <a:latin typeface="Arial" pitchFamily="34" charset="0"/>
              <a:cs typeface="Arial" pitchFamily="34" charset="0"/>
            </a:endParaRPr>
          </a:p>
          <a:p>
            <a:pPr eaLnBrk="1" hangingPunct="1">
              <a:lnSpc>
                <a:spcPct val="80000"/>
              </a:lnSpc>
              <a:defRPr/>
            </a:pPr>
            <a:r>
              <a:rPr lang="tr-TR" sz="1950" dirty="0" smtClean="0">
                <a:latin typeface="Arial" pitchFamily="34" charset="0"/>
                <a:cs typeface="Arial" pitchFamily="34" charset="0"/>
              </a:rPr>
              <a:t>6 su kemeri</a:t>
            </a:r>
          </a:p>
          <a:p>
            <a:pPr eaLnBrk="1" hangingPunct="1">
              <a:lnSpc>
                <a:spcPct val="80000"/>
              </a:lnSpc>
              <a:defRPr/>
            </a:pPr>
            <a:r>
              <a:rPr lang="tr-TR" sz="1950" dirty="0" smtClean="0">
                <a:latin typeface="Arial" pitchFamily="34" charset="0"/>
                <a:cs typeface="Arial" pitchFamily="34" charset="0"/>
              </a:rPr>
              <a:t>3 darüşşifa</a:t>
            </a:r>
          </a:p>
          <a:p>
            <a:pPr eaLnBrk="1" hangingPunct="1">
              <a:lnSpc>
                <a:spcPct val="80000"/>
              </a:lnSpc>
              <a:buFontTx/>
              <a:buNone/>
              <a:defRPr/>
            </a:pPr>
            <a:r>
              <a:rPr lang="tr-TR" sz="1950" dirty="0" smtClean="0">
                <a:latin typeface="Arial" pitchFamily="34" charset="0"/>
                <a:cs typeface="Arial" pitchFamily="34" charset="0"/>
              </a:rPr>
              <a:t> ve sayısı bilinmeyen çeşme </a:t>
            </a:r>
          </a:p>
          <a:p>
            <a:pPr eaLnBrk="1" hangingPunct="1">
              <a:lnSpc>
                <a:spcPct val="80000"/>
              </a:lnSpc>
              <a:buFontTx/>
              <a:buNone/>
              <a:defRPr/>
            </a:pPr>
            <a:r>
              <a:rPr lang="tr-TR" sz="1950" dirty="0" smtClean="0">
                <a:latin typeface="Arial" pitchFamily="34" charset="0"/>
                <a:cs typeface="Arial" pitchFamily="34" charset="0"/>
              </a:rPr>
              <a:t>inşa etmiştir.</a:t>
            </a:r>
          </a:p>
          <a:p>
            <a:pPr eaLnBrk="1" hangingPunct="1">
              <a:lnSpc>
                <a:spcPct val="80000"/>
              </a:lnSpc>
              <a:buFontTx/>
              <a:buNone/>
              <a:defRPr/>
            </a:pPr>
            <a:endParaRPr lang="tr-TR" sz="2000" b="1" i="1" dirty="0" smtClean="0">
              <a:solidFill>
                <a:srgbClr val="FF0000"/>
              </a:solidFill>
              <a:effectLst>
                <a:outerShdw blurRad="38100" dist="38100" dir="2700000" algn="tl">
                  <a:srgbClr val="FFFFFF"/>
                </a:outerShdw>
              </a:effectLst>
              <a:latin typeface="Arial" pitchFamily="34" charset="0"/>
              <a:cs typeface="Arial" pitchFamily="34" charset="0"/>
            </a:endParaRPr>
          </a:p>
          <a:p>
            <a:pPr eaLnBrk="1" hangingPunct="1">
              <a:lnSpc>
                <a:spcPct val="80000"/>
              </a:lnSpc>
              <a:buFontTx/>
              <a:buNone/>
              <a:defRPr/>
            </a:pPr>
            <a:r>
              <a:rPr lang="tr-TR" sz="2000" b="1" i="1" dirty="0" smtClean="0">
                <a:solidFill>
                  <a:srgbClr val="FF0000"/>
                </a:solidFill>
                <a:effectLst>
                  <a:outerShdw blurRad="38100" dist="38100" dir="2700000" algn="tl">
                    <a:srgbClr val="FFFFFF"/>
                  </a:outerShdw>
                </a:effectLst>
                <a:latin typeface="Arial" pitchFamily="34" charset="0"/>
                <a:cs typeface="Arial" pitchFamily="34" charset="0"/>
              </a:rPr>
              <a:t>                    </a:t>
            </a:r>
          </a:p>
          <a:p>
            <a:pPr eaLnBrk="1" hangingPunct="1">
              <a:lnSpc>
                <a:spcPct val="80000"/>
              </a:lnSpc>
              <a:buFontTx/>
              <a:buNone/>
              <a:defRPr/>
            </a:pPr>
            <a:r>
              <a:rPr lang="tr-TR" sz="2000" b="1" i="1" dirty="0" smtClean="0">
                <a:solidFill>
                  <a:srgbClr val="FF0000"/>
                </a:solidFill>
                <a:effectLst>
                  <a:outerShdw blurRad="38100" dist="38100" dir="2700000" algn="tl">
                    <a:srgbClr val="FFFFFF"/>
                  </a:outerShdw>
                </a:effectLst>
                <a:latin typeface="Arial" pitchFamily="34" charset="0"/>
                <a:cs typeface="Arial" pitchFamily="34" charset="0"/>
              </a:rPr>
              <a:t>	       Bütün bunları 50 yılda yapmıştır.</a:t>
            </a:r>
            <a:endParaRPr lang="tr-TR" sz="2000" dirty="0" smtClean="0">
              <a:latin typeface="Arial" pitchFamily="34" charset="0"/>
              <a:cs typeface="Arial" pitchFamily="34"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8" name="Rectangle 4"/>
          <p:cNvSpPr>
            <a:spLocks noChangeArrowheads="1"/>
          </p:cNvSpPr>
          <p:nvPr/>
        </p:nvSpPr>
        <p:spPr bwMode="auto">
          <a:xfrm>
            <a:off x="468313" y="914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pic>
        <p:nvPicPr>
          <p:cNvPr id="15362" name="Picture 7" descr="ANd9GcQEmTZle90AmsnTqhl8IXLd6a239xsr7d1hlSBWc8XJcat5L7Y&amp;t=1&amp;usg=__J0Ni05OU9K65we9AkA66VYuVsN0="/>
          <p:cNvPicPr>
            <a:picLocks noChangeAspect="1" noChangeArrowheads="1"/>
          </p:cNvPicPr>
          <p:nvPr/>
        </p:nvPicPr>
        <p:blipFill>
          <a:blip r:embed="rId2">
            <a:extLst>
              <a:ext uri="{28A0092B-C50C-407E-A947-70E740481C1C}">
                <a14:useLocalDpi xmlns:a14="http://schemas.microsoft.com/office/drawing/2010/main" val="0"/>
              </a:ext>
            </a:extLst>
          </a:blip>
          <a:srcRect b="10176"/>
          <a:stretch>
            <a:fillRect/>
          </a:stretch>
        </p:blipFill>
        <p:spPr bwMode="auto">
          <a:xfrm>
            <a:off x="4429125" y="-11113"/>
            <a:ext cx="4751388"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40191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anim calcmode="lin" valueType="num">
                                      <p:cBhvr additive="base">
                                        <p:cTn id="7" dur="500" fill="hold"/>
                                        <p:tgtEl>
                                          <p:spTgt spid="1085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85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8547">
                                            <p:txEl>
                                              <p:pRg st="1" end="1"/>
                                            </p:txEl>
                                          </p:spTgt>
                                        </p:tgtEl>
                                        <p:attrNameLst>
                                          <p:attrName>style.visibility</p:attrName>
                                        </p:attrNameLst>
                                      </p:cBhvr>
                                      <p:to>
                                        <p:strVal val="visible"/>
                                      </p:to>
                                    </p:set>
                                    <p:anim calcmode="lin" valueType="num">
                                      <p:cBhvr additive="base">
                                        <p:cTn id="13" dur="500" fill="hold"/>
                                        <p:tgtEl>
                                          <p:spTgt spid="1085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85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8547">
                                            <p:txEl>
                                              <p:pRg st="2" end="2"/>
                                            </p:txEl>
                                          </p:spTgt>
                                        </p:tgtEl>
                                        <p:attrNameLst>
                                          <p:attrName>style.visibility</p:attrName>
                                        </p:attrNameLst>
                                      </p:cBhvr>
                                      <p:to>
                                        <p:strVal val="visible"/>
                                      </p:to>
                                    </p:set>
                                    <p:anim calcmode="lin" valueType="num">
                                      <p:cBhvr additive="base">
                                        <p:cTn id="19" dur="500" fill="hold"/>
                                        <p:tgtEl>
                                          <p:spTgt spid="1085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85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8547">
                                            <p:txEl>
                                              <p:pRg st="3" end="3"/>
                                            </p:txEl>
                                          </p:spTgt>
                                        </p:tgtEl>
                                        <p:attrNameLst>
                                          <p:attrName>style.visibility</p:attrName>
                                        </p:attrNameLst>
                                      </p:cBhvr>
                                      <p:to>
                                        <p:strVal val="visible"/>
                                      </p:to>
                                    </p:set>
                                    <p:anim calcmode="lin" valueType="num">
                                      <p:cBhvr additive="base">
                                        <p:cTn id="25" dur="500" fill="hold"/>
                                        <p:tgtEl>
                                          <p:spTgt spid="1085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85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8547">
                                            <p:txEl>
                                              <p:pRg st="4" end="4"/>
                                            </p:txEl>
                                          </p:spTgt>
                                        </p:tgtEl>
                                        <p:attrNameLst>
                                          <p:attrName>style.visibility</p:attrName>
                                        </p:attrNameLst>
                                      </p:cBhvr>
                                      <p:to>
                                        <p:strVal val="visible"/>
                                      </p:to>
                                    </p:set>
                                    <p:anim calcmode="lin" valueType="num">
                                      <p:cBhvr additive="base">
                                        <p:cTn id="31" dur="5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85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8547">
                                            <p:txEl>
                                              <p:pRg st="5" end="5"/>
                                            </p:txEl>
                                          </p:spTgt>
                                        </p:tgtEl>
                                        <p:attrNameLst>
                                          <p:attrName>style.visibility</p:attrName>
                                        </p:attrNameLst>
                                      </p:cBhvr>
                                      <p:to>
                                        <p:strVal val="visible"/>
                                      </p:to>
                                    </p:set>
                                    <p:anim calcmode="lin" valueType="num">
                                      <p:cBhvr additive="base">
                                        <p:cTn id="37" dur="5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854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8547">
                                            <p:txEl>
                                              <p:pRg st="6" end="6"/>
                                            </p:txEl>
                                          </p:spTgt>
                                        </p:tgtEl>
                                        <p:attrNameLst>
                                          <p:attrName>style.visibility</p:attrName>
                                        </p:attrNameLst>
                                      </p:cBhvr>
                                      <p:to>
                                        <p:strVal val="visible"/>
                                      </p:to>
                                    </p:set>
                                    <p:anim calcmode="lin" valueType="num">
                                      <p:cBhvr additive="base">
                                        <p:cTn id="43" dur="5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854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8547">
                                            <p:txEl>
                                              <p:pRg st="7" end="7"/>
                                            </p:txEl>
                                          </p:spTgt>
                                        </p:tgtEl>
                                        <p:attrNameLst>
                                          <p:attrName>style.visibility</p:attrName>
                                        </p:attrNameLst>
                                      </p:cBhvr>
                                      <p:to>
                                        <p:strVal val="visible"/>
                                      </p:to>
                                    </p:set>
                                    <p:anim calcmode="lin" valueType="num">
                                      <p:cBhvr additive="base">
                                        <p:cTn id="49" dur="5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0854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8547">
                                            <p:txEl>
                                              <p:pRg st="8" end="8"/>
                                            </p:txEl>
                                          </p:spTgt>
                                        </p:tgtEl>
                                        <p:attrNameLst>
                                          <p:attrName>style.visibility</p:attrName>
                                        </p:attrNameLst>
                                      </p:cBhvr>
                                      <p:to>
                                        <p:strVal val="visible"/>
                                      </p:to>
                                    </p:set>
                                    <p:anim calcmode="lin" valueType="num">
                                      <p:cBhvr additive="base">
                                        <p:cTn id="55" dur="5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0854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08547">
                                            <p:txEl>
                                              <p:pRg st="9" end="9"/>
                                            </p:txEl>
                                          </p:spTgt>
                                        </p:tgtEl>
                                        <p:attrNameLst>
                                          <p:attrName>style.visibility</p:attrName>
                                        </p:attrNameLst>
                                      </p:cBhvr>
                                      <p:to>
                                        <p:strVal val="visible"/>
                                      </p:to>
                                    </p:set>
                                    <p:anim calcmode="lin" valueType="num">
                                      <p:cBhvr additive="base">
                                        <p:cTn id="61" dur="500" fill="hold"/>
                                        <p:tgtEl>
                                          <p:spTgt spid="108547">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0854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08547">
                                            <p:txEl>
                                              <p:pRg st="10" end="10"/>
                                            </p:txEl>
                                          </p:spTgt>
                                        </p:tgtEl>
                                        <p:attrNameLst>
                                          <p:attrName>style.visibility</p:attrName>
                                        </p:attrNameLst>
                                      </p:cBhvr>
                                      <p:to>
                                        <p:strVal val="visible"/>
                                      </p:to>
                                    </p:set>
                                    <p:anim calcmode="lin" valueType="num">
                                      <p:cBhvr additive="base">
                                        <p:cTn id="67" dur="500" fill="hold"/>
                                        <p:tgtEl>
                                          <p:spTgt spid="108547">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08547">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08547">
                                            <p:txEl>
                                              <p:pRg st="11" end="11"/>
                                            </p:txEl>
                                          </p:spTgt>
                                        </p:tgtEl>
                                        <p:attrNameLst>
                                          <p:attrName>style.visibility</p:attrName>
                                        </p:attrNameLst>
                                      </p:cBhvr>
                                      <p:to>
                                        <p:strVal val="visible"/>
                                      </p:to>
                                    </p:set>
                                    <p:anim calcmode="lin" valueType="num">
                                      <p:cBhvr additive="base">
                                        <p:cTn id="73" dur="500" fill="hold"/>
                                        <p:tgtEl>
                                          <p:spTgt spid="108547">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08547">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08547">
                                            <p:txEl>
                                              <p:pRg st="12" end="12"/>
                                            </p:txEl>
                                          </p:spTgt>
                                        </p:tgtEl>
                                        <p:attrNameLst>
                                          <p:attrName>style.visibility</p:attrName>
                                        </p:attrNameLst>
                                      </p:cBhvr>
                                      <p:to>
                                        <p:strVal val="visible"/>
                                      </p:to>
                                    </p:set>
                                    <p:anim calcmode="lin" valueType="num">
                                      <p:cBhvr additive="base">
                                        <p:cTn id="79" dur="500" fill="hold"/>
                                        <p:tgtEl>
                                          <p:spTgt spid="108547">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08547">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08547">
                                            <p:txEl>
                                              <p:pRg st="13" end="13"/>
                                            </p:txEl>
                                          </p:spTgt>
                                        </p:tgtEl>
                                        <p:attrNameLst>
                                          <p:attrName>style.visibility</p:attrName>
                                        </p:attrNameLst>
                                      </p:cBhvr>
                                      <p:to>
                                        <p:strVal val="visible"/>
                                      </p:to>
                                    </p:set>
                                    <p:anim calcmode="lin" valueType="num">
                                      <p:cBhvr additive="base">
                                        <p:cTn id="85" dur="500" fill="hold"/>
                                        <p:tgtEl>
                                          <p:spTgt spid="108547">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08547">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08547">
                                            <p:txEl>
                                              <p:pRg st="14" end="14"/>
                                            </p:txEl>
                                          </p:spTgt>
                                        </p:tgtEl>
                                        <p:attrNameLst>
                                          <p:attrName>style.visibility</p:attrName>
                                        </p:attrNameLst>
                                      </p:cBhvr>
                                      <p:to>
                                        <p:strVal val="visible"/>
                                      </p:to>
                                    </p:set>
                                    <p:anim calcmode="lin" valueType="num">
                                      <p:cBhvr additive="base">
                                        <p:cTn id="91" dur="500" fill="hold"/>
                                        <p:tgtEl>
                                          <p:spTgt spid="108547">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108547">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08547">
                                            <p:txEl>
                                              <p:pRg st="16" end="16"/>
                                            </p:txEl>
                                          </p:spTgt>
                                        </p:tgtEl>
                                        <p:attrNameLst>
                                          <p:attrName>style.visibility</p:attrName>
                                        </p:attrNameLst>
                                      </p:cBhvr>
                                      <p:to>
                                        <p:strVal val="visible"/>
                                      </p:to>
                                    </p:set>
                                    <p:anim calcmode="lin" valueType="num">
                                      <p:cBhvr additive="base">
                                        <p:cTn id="97" dur="500" fill="hold"/>
                                        <p:tgtEl>
                                          <p:spTgt spid="108547">
                                            <p:txEl>
                                              <p:pRg st="16" end="16"/>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08547">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08547">
                                            <p:txEl>
                                              <p:pRg st="17" end="17"/>
                                            </p:txEl>
                                          </p:spTgt>
                                        </p:tgtEl>
                                        <p:attrNameLst>
                                          <p:attrName>style.visibility</p:attrName>
                                        </p:attrNameLst>
                                      </p:cBhvr>
                                      <p:to>
                                        <p:strVal val="visible"/>
                                      </p:to>
                                    </p:set>
                                    <p:anim calcmode="lin" valueType="num">
                                      <p:cBhvr additive="base">
                                        <p:cTn id="103" dur="500" fill="hold"/>
                                        <p:tgtEl>
                                          <p:spTgt spid="108547">
                                            <p:txEl>
                                              <p:pRg st="17" end="17"/>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108547">
                                            <p:txEl>
                                              <p:pRg st="17" end="17"/>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8" presetClass="entr" presetSubtype="16" fill="hold" nodeType="clickEffect">
                                  <p:stCondLst>
                                    <p:cond delay="0"/>
                                  </p:stCondLst>
                                  <p:childTnLst>
                                    <p:set>
                                      <p:cBhvr>
                                        <p:cTn id="108" dur="1" fill="hold">
                                          <p:stCondLst>
                                            <p:cond delay="0"/>
                                          </p:stCondLst>
                                        </p:cTn>
                                        <p:tgtEl>
                                          <p:spTgt spid="15362"/>
                                        </p:tgtEl>
                                        <p:attrNameLst>
                                          <p:attrName>style.visibility</p:attrName>
                                        </p:attrNameLst>
                                      </p:cBhvr>
                                      <p:to>
                                        <p:strVal val="visible"/>
                                      </p:to>
                                    </p:set>
                                    <p:animEffect transition="in" filter="diamond(in)">
                                      <p:cBhvr>
                                        <p:cTn id="109" dur="2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defRPr/>
            </a:pPr>
            <a:r>
              <a:rPr lang="tr-TR" b="0" dirty="0" smtClean="0">
                <a:solidFill>
                  <a:schemeClr val="tx2">
                    <a:lumMod val="75000"/>
                  </a:schemeClr>
                </a:solidFill>
                <a:effectLst>
                  <a:outerShdw blurRad="38100" dist="38100" dir="2700000" algn="tl">
                    <a:srgbClr val="000000">
                      <a:alpha val="43137"/>
                    </a:srgbClr>
                  </a:outerShdw>
                </a:effectLst>
                <a:latin typeface="Arial Narrow" pitchFamily="34" charset="0"/>
              </a:rPr>
              <a:t>ZAMAN TUZAKLARI</a:t>
            </a:r>
          </a:p>
        </p:txBody>
      </p:sp>
      <p:sp>
        <p:nvSpPr>
          <p:cNvPr id="53251" name="Rectangle 3"/>
          <p:cNvSpPr>
            <a:spLocks noGrp="1" noChangeArrowheads="1"/>
          </p:cNvSpPr>
          <p:nvPr>
            <p:ph sz="quarter" idx="2"/>
          </p:nvPr>
        </p:nvSpPr>
        <p:spPr>
          <a:xfrm>
            <a:off x="457200" y="1444294"/>
            <a:ext cx="4040188" cy="4194506"/>
          </a:xfrm>
        </p:spPr>
        <p:txBody>
          <a:bodyPr>
            <a:normAutofit/>
          </a:bodyPr>
          <a:lstStyle/>
          <a:p>
            <a:pPr eaLnBrk="1" hangingPunct="1">
              <a:lnSpc>
                <a:spcPct val="80000"/>
              </a:lnSpc>
            </a:pPr>
            <a:r>
              <a:rPr lang="tr-TR" altLang="tr-TR" sz="2400" dirty="0" smtClean="0">
                <a:latin typeface="Arial Narrow" pitchFamily="34" charset="0"/>
              </a:rPr>
              <a:t>Sistem sorunları</a:t>
            </a:r>
          </a:p>
          <a:p>
            <a:pPr eaLnBrk="1" hangingPunct="1">
              <a:lnSpc>
                <a:spcPct val="80000"/>
              </a:lnSpc>
            </a:pPr>
            <a:r>
              <a:rPr lang="tr-TR" altLang="tr-TR" sz="2400" dirty="0" smtClean="0">
                <a:latin typeface="Arial Narrow" pitchFamily="34" charset="0"/>
              </a:rPr>
              <a:t>Halkın yaklaşımı</a:t>
            </a:r>
          </a:p>
          <a:p>
            <a:pPr eaLnBrk="1" hangingPunct="1">
              <a:lnSpc>
                <a:spcPct val="80000"/>
              </a:lnSpc>
            </a:pPr>
            <a:r>
              <a:rPr lang="tr-TR" altLang="tr-TR" sz="2400" dirty="0" smtClean="0">
                <a:latin typeface="Arial Narrow" pitchFamily="34" charset="0"/>
              </a:rPr>
              <a:t>Önem, öncelik ve </a:t>
            </a:r>
            <a:r>
              <a:rPr lang="tr-TR" altLang="tr-TR" sz="2400" dirty="0" err="1" smtClean="0">
                <a:latin typeface="Arial Narrow" pitchFamily="34" charset="0"/>
              </a:rPr>
              <a:t>aciliyet</a:t>
            </a:r>
            <a:r>
              <a:rPr lang="tr-TR" altLang="tr-TR" sz="2400" dirty="0" smtClean="0">
                <a:latin typeface="Arial Narrow" pitchFamily="34" charset="0"/>
              </a:rPr>
              <a:t> sorunları</a:t>
            </a:r>
          </a:p>
          <a:p>
            <a:pPr eaLnBrk="1" hangingPunct="1">
              <a:lnSpc>
                <a:spcPct val="80000"/>
              </a:lnSpc>
            </a:pPr>
            <a:r>
              <a:rPr lang="tr-TR" altLang="tr-TR" sz="2400" dirty="0" smtClean="0">
                <a:latin typeface="Arial Narrow" pitchFamily="34" charset="0"/>
              </a:rPr>
              <a:t>Erteleme alışkanlığı</a:t>
            </a:r>
          </a:p>
          <a:p>
            <a:pPr eaLnBrk="1" hangingPunct="1">
              <a:lnSpc>
                <a:spcPct val="80000"/>
              </a:lnSpc>
            </a:pPr>
            <a:r>
              <a:rPr lang="tr-TR" altLang="tr-TR" sz="2400" dirty="0" smtClean="0">
                <a:latin typeface="Arial Narrow" pitchFamily="34" charset="0"/>
              </a:rPr>
              <a:t>İşkolik olmak</a:t>
            </a:r>
          </a:p>
          <a:p>
            <a:pPr eaLnBrk="1" hangingPunct="1">
              <a:lnSpc>
                <a:spcPct val="80000"/>
              </a:lnSpc>
            </a:pPr>
            <a:r>
              <a:rPr lang="tr-TR" altLang="tr-TR" sz="2400" dirty="0" smtClean="0">
                <a:latin typeface="Arial Narrow" pitchFamily="34" charset="0"/>
              </a:rPr>
              <a:t>Acelecilik, pür </a:t>
            </a:r>
            <a:r>
              <a:rPr lang="tr-TR" altLang="tr-TR" sz="2400" dirty="0" err="1" smtClean="0">
                <a:latin typeface="Arial Narrow" pitchFamily="34" charset="0"/>
              </a:rPr>
              <a:t>telaşlık</a:t>
            </a:r>
            <a:endParaRPr lang="tr-TR" altLang="tr-TR" sz="2400" dirty="0" smtClean="0">
              <a:latin typeface="Arial Narrow" pitchFamily="34" charset="0"/>
            </a:endParaRPr>
          </a:p>
          <a:p>
            <a:pPr eaLnBrk="1" hangingPunct="1">
              <a:lnSpc>
                <a:spcPct val="80000"/>
              </a:lnSpc>
            </a:pPr>
            <a:r>
              <a:rPr lang="tr-TR" altLang="tr-TR" sz="2400" dirty="0" smtClean="0">
                <a:latin typeface="Arial Narrow" pitchFamily="34" charset="0"/>
              </a:rPr>
              <a:t>Kırtasiyecilik</a:t>
            </a:r>
          </a:p>
          <a:p>
            <a:pPr eaLnBrk="1" hangingPunct="1">
              <a:lnSpc>
                <a:spcPct val="80000"/>
              </a:lnSpc>
            </a:pPr>
            <a:r>
              <a:rPr lang="tr-TR" altLang="tr-TR" sz="2400" dirty="0" smtClean="0">
                <a:latin typeface="Arial Narrow" pitchFamily="34" charset="0"/>
              </a:rPr>
              <a:t>Aşırı titizlik</a:t>
            </a:r>
          </a:p>
          <a:p>
            <a:pPr eaLnBrk="1" hangingPunct="1">
              <a:lnSpc>
                <a:spcPct val="80000"/>
              </a:lnSpc>
            </a:pPr>
            <a:r>
              <a:rPr lang="tr-TR" altLang="tr-TR" sz="2400" dirty="0" smtClean="0">
                <a:latin typeface="Arial Narrow" pitchFamily="34" charset="0"/>
              </a:rPr>
              <a:t>Hayır diyememek</a:t>
            </a:r>
          </a:p>
          <a:p>
            <a:pPr eaLnBrk="1" hangingPunct="1">
              <a:lnSpc>
                <a:spcPct val="80000"/>
              </a:lnSpc>
            </a:pPr>
            <a:endParaRPr lang="tr-TR" altLang="tr-TR" sz="2400" dirty="0" smtClean="0">
              <a:latin typeface="Arial Narrow" pitchFamily="34" charset="0"/>
            </a:endParaRPr>
          </a:p>
        </p:txBody>
      </p:sp>
      <p:sp>
        <p:nvSpPr>
          <p:cNvPr id="8" name="İçerik Yer Tutucusu 7"/>
          <p:cNvSpPr>
            <a:spLocks noGrp="1"/>
          </p:cNvSpPr>
          <p:nvPr>
            <p:ph sz="quarter" idx="4"/>
          </p:nvPr>
        </p:nvSpPr>
        <p:spPr>
          <a:xfrm>
            <a:off x="4645025" y="1444294"/>
            <a:ext cx="4041775" cy="4423106"/>
          </a:xfrm>
          <a:ln>
            <a:noFill/>
            <a:prstDash val="sysDash"/>
            <a:miter lim="800000"/>
          </a:ln>
        </p:spPr>
        <p:txBody>
          <a:bodyPr vert="horz">
            <a:normAutofit/>
          </a:bodyPr>
          <a:lstStyle/>
          <a:p>
            <a:pPr>
              <a:lnSpc>
                <a:spcPct val="80000"/>
              </a:lnSpc>
              <a:spcBef>
                <a:spcPts val="400"/>
              </a:spcBef>
            </a:pPr>
            <a:r>
              <a:rPr lang="tr-TR" altLang="tr-TR" dirty="0">
                <a:latin typeface="Arial Narrow" pitchFamily="34" charset="0"/>
              </a:rPr>
              <a:t>Gereksiz telefonlar</a:t>
            </a:r>
          </a:p>
          <a:p>
            <a:pPr>
              <a:lnSpc>
                <a:spcPct val="80000"/>
              </a:lnSpc>
              <a:spcBef>
                <a:spcPts val="400"/>
              </a:spcBef>
            </a:pPr>
            <a:r>
              <a:rPr lang="tr-TR" altLang="tr-TR" dirty="0">
                <a:latin typeface="Arial Narrow" pitchFamily="34" charset="0"/>
              </a:rPr>
              <a:t>Verimsiz toplantılar</a:t>
            </a:r>
          </a:p>
          <a:p>
            <a:pPr>
              <a:lnSpc>
                <a:spcPct val="80000"/>
              </a:lnSpc>
              <a:spcBef>
                <a:spcPts val="400"/>
              </a:spcBef>
            </a:pPr>
            <a:r>
              <a:rPr lang="tr-TR" altLang="tr-TR" dirty="0">
                <a:latin typeface="Arial Narrow" pitchFamily="34" charset="0"/>
              </a:rPr>
              <a:t>Karar alma sorunları</a:t>
            </a:r>
          </a:p>
          <a:p>
            <a:pPr>
              <a:lnSpc>
                <a:spcPct val="80000"/>
              </a:lnSpc>
              <a:spcBef>
                <a:spcPts val="400"/>
              </a:spcBef>
            </a:pPr>
            <a:r>
              <a:rPr lang="tr-TR" altLang="tr-TR" dirty="0">
                <a:latin typeface="Arial Narrow" pitchFamily="34" charset="0"/>
              </a:rPr>
              <a:t>Yetki devredememek</a:t>
            </a:r>
          </a:p>
          <a:p>
            <a:pPr>
              <a:lnSpc>
                <a:spcPct val="80000"/>
              </a:lnSpc>
              <a:spcBef>
                <a:spcPts val="400"/>
              </a:spcBef>
            </a:pPr>
            <a:r>
              <a:rPr lang="tr-TR" altLang="tr-TR" dirty="0">
                <a:latin typeface="Arial Narrow" pitchFamily="34" charset="0"/>
              </a:rPr>
              <a:t>Dağınıklık</a:t>
            </a:r>
          </a:p>
          <a:p>
            <a:pPr>
              <a:lnSpc>
                <a:spcPct val="80000"/>
              </a:lnSpc>
              <a:spcBef>
                <a:spcPts val="400"/>
              </a:spcBef>
            </a:pPr>
            <a:r>
              <a:rPr lang="tr-TR" altLang="tr-TR" dirty="0">
                <a:latin typeface="Arial Narrow" pitchFamily="34" charset="0"/>
              </a:rPr>
              <a:t>Sohbet severlik</a:t>
            </a:r>
          </a:p>
          <a:p>
            <a:pPr>
              <a:lnSpc>
                <a:spcPct val="80000"/>
              </a:lnSpc>
              <a:spcBef>
                <a:spcPts val="400"/>
              </a:spcBef>
            </a:pPr>
            <a:r>
              <a:rPr lang="tr-TR" altLang="tr-TR" dirty="0">
                <a:latin typeface="Arial Narrow" pitchFamily="34" charset="0"/>
              </a:rPr>
              <a:t>Teknolojiyi etkili kullanamama</a:t>
            </a:r>
          </a:p>
          <a:p>
            <a:pPr>
              <a:lnSpc>
                <a:spcPct val="80000"/>
              </a:lnSpc>
              <a:spcBef>
                <a:spcPts val="400"/>
              </a:spcBef>
            </a:pPr>
            <a:r>
              <a:rPr lang="tr-TR" altLang="tr-TR" dirty="0">
                <a:latin typeface="Arial Narrow" pitchFamily="34" charset="0"/>
              </a:rPr>
              <a:t>Aynı anda birçok iş ile uğraşmak</a:t>
            </a:r>
          </a:p>
          <a:p>
            <a:pPr>
              <a:lnSpc>
                <a:spcPct val="80000"/>
              </a:lnSpc>
              <a:spcBef>
                <a:spcPts val="400"/>
              </a:spcBef>
            </a:pPr>
            <a:endParaRPr lang="tr-TR" dirty="0">
              <a:latin typeface="Arial Narrow" pitchFamily="34"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58</a:t>
            </a:fld>
            <a:endParaRPr lang="tr-TR"/>
          </a:p>
        </p:txBody>
      </p:sp>
      <p:sp>
        <p:nvSpPr>
          <p:cNvPr id="12"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599478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3251">
                                            <p:txEl>
                                              <p:pRg st="4" end="4"/>
                                            </p:txEl>
                                          </p:spTgt>
                                        </p:tgtEl>
                                        <p:attrNameLst>
                                          <p:attrName>style.visibility</p:attrName>
                                        </p:attrNameLst>
                                      </p:cBhvr>
                                      <p:to>
                                        <p:strVal val="visible"/>
                                      </p:to>
                                    </p:set>
                                    <p:anim calcmode="lin" valueType="num">
                                      <p:cBhvr additive="base">
                                        <p:cTn id="31" dur="500" fill="hold"/>
                                        <p:tgtEl>
                                          <p:spTgt spid="5325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32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3251">
                                            <p:txEl>
                                              <p:pRg st="5" end="5"/>
                                            </p:txEl>
                                          </p:spTgt>
                                        </p:tgtEl>
                                        <p:attrNameLst>
                                          <p:attrName>style.visibility</p:attrName>
                                        </p:attrNameLst>
                                      </p:cBhvr>
                                      <p:to>
                                        <p:strVal val="visible"/>
                                      </p:to>
                                    </p:set>
                                    <p:anim calcmode="lin" valueType="num">
                                      <p:cBhvr additive="base">
                                        <p:cTn id="37" dur="500" fill="hold"/>
                                        <p:tgtEl>
                                          <p:spTgt spid="5325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325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3251">
                                            <p:txEl>
                                              <p:pRg st="6" end="6"/>
                                            </p:txEl>
                                          </p:spTgt>
                                        </p:tgtEl>
                                        <p:attrNameLst>
                                          <p:attrName>style.visibility</p:attrName>
                                        </p:attrNameLst>
                                      </p:cBhvr>
                                      <p:to>
                                        <p:strVal val="visible"/>
                                      </p:to>
                                    </p:set>
                                    <p:anim calcmode="lin" valueType="num">
                                      <p:cBhvr additive="base">
                                        <p:cTn id="43" dur="500" fill="hold"/>
                                        <p:tgtEl>
                                          <p:spTgt spid="53251">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325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3251">
                                            <p:txEl>
                                              <p:pRg st="7" end="7"/>
                                            </p:txEl>
                                          </p:spTgt>
                                        </p:tgtEl>
                                        <p:attrNameLst>
                                          <p:attrName>style.visibility</p:attrName>
                                        </p:attrNameLst>
                                      </p:cBhvr>
                                      <p:to>
                                        <p:strVal val="visible"/>
                                      </p:to>
                                    </p:set>
                                    <p:anim calcmode="lin" valueType="num">
                                      <p:cBhvr additive="base">
                                        <p:cTn id="49" dur="500" fill="hold"/>
                                        <p:tgtEl>
                                          <p:spTgt spid="53251">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325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3251">
                                            <p:txEl>
                                              <p:pRg st="8" end="8"/>
                                            </p:txEl>
                                          </p:spTgt>
                                        </p:tgtEl>
                                        <p:attrNameLst>
                                          <p:attrName>style.visibility</p:attrName>
                                        </p:attrNameLst>
                                      </p:cBhvr>
                                      <p:to>
                                        <p:strVal val="visible"/>
                                      </p:to>
                                    </p:set>
                                    <p:anim calcmode="lin" valueType="num">
                                      <p:cBhvr additive="base">
                                        <p:cTn id="55" dur="500" fill="hold"/>
                                        <p:tgtEl>
                                          <p:spTgt spid="53251">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325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8">
                                            <p:txEl>
                                              <p:pRg st="0" end="0"/>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
                                            <p:txEl>
                                              <p:pRg st="1" end="1"/>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8">
                                            <p:txEl>
                                              <p:pRg st="2" end="2"/>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8">
                                            <p:txEl>
                                              <p:pRg st="3" end="3"/>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8">
                                            <p:txEl>
                                              <p:pRg st="4" end="4"/>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
                                            <p:txEl>
                                              <p:pRg st="5" end="5"/>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8">
                                            <p:txEl>
                                              <p:pRg st="6" end="6"/>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21506"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B4D63A10-1CBD-41B0-AA43-3A2D59B9B9FD}" type="slidenum">
              <a:rPr lang="tr-TR" altLang="tr-TR" sz="2000" smtClean="0"/>
              <a:pPr eaLnBrk="1" hangingPunct="1">
                <a:spcBef>
                  <a:spcPct val="0"/>
                </a:spcBef>
                <a:buFontTx/>
                <a:buNone/>
              </a:pPr>
              <a:t>59</a:t>
            </a:fld>
            <a:endParaRPr lang="tr-TR" altLang="tr-TR" sz="2000" smtClean="0"/>
          </a:p>
        </p:txBody>
      </p:sp>
      <p:sp>
        <p:nvSpPr>
          <p:cNvPr id="254979" name="Rectangle 3"/>
          <p:cNvSpPr>
            <a:spLocks noGrp="1" noChangeArrowheads="1"/>
          </p:cNvSpPr>
          <p:nvPr>
            <p:ph type="body" sz="half" idx="4294967295"/>
          </p:nvPr>
        </p:nvSpPr>
        <p:spPr>
          <a:xfrm>
            <a:off x="609600" y="2209800"/>
            <a:ext cx="7921625" cy="2662238"/>
          </a:xfrm>
        </p:spPr>
        <p:txBody>
          <a:bodyPr/>
          <a:lstStyle/>
          <a:p>
            <a:pPr marL="0" indent="0" algn="ctr" eaLnBrk="1" hangingPunct="1">
              <a:buFontTx/>
              <a:buNone/>
              <a:defRPr/>
            </a:pPr>
            <a:r>
              <a:rPr lang="tr-TR" sz="3200"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Her yerde olmaya çalışan, hiçbir yerde olamaz.</a:t>
            </a:r>
          </a:p>
          <a:p>
            <a:pPr marL="0" indent="0" algn="ctr" eaLnBrk="1" hangingPunct="1">
              <a:buFontTx/>
              <a:buNone/>
              <a:defRPr/>
            </a:pPr>
            <a:r>
              <a:rPr lang="tr-TR" sz="3200" dirty="0" smtClean="0">
                <a:effectLst>
                  <a:outerShdw blurRad="38100" dist="38100" dir="2700000" algn="tl">
                    <a:srgbClr val="000000">
                      <a:alpha val="43137"/>
                    </a:srgbClr>
                  </a:outerShdw>
                </a:effectLst>
                <a:latin typeface="Arial" pitchFamily="34" charset="0"/>
                <a:cs typeface="Arial" pitchFamily="34" charset="0"/>
              </a:rPr>
              <a:t>Dikkatini ve enerjisini birçok iş arasında dağıtan, başarısızlığın kapısını aralamış olur.</a:t>
            </a:r>
          </a:p>
        </p:txBody>
      </p:sp>
    </p:spTree>
    <p:extLst>
      <p:ext uri="{BB962C8B-B14F-4D97-AF65-F5344CB8AC3E}">
        <p14:creationId xmlns:p14="http://schemas.microsoft.com/office/powerpoint/2010/main" val="308090569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689448" y="5589240"/>
            <a:ext cx="5770984" cy="1143000"/>
          </a:xfrm>
          <a:noFill/>
        </p:spPr>
        <p:txBody>
          <a:bodyPr>
            <a:normAutofit/>
          </a:bodyPr>
          <a:lstStyle/>
          <a:p>
            <a:r>
              <a:rPr lang="tr-TR" dirty="0" smtClean="0"/>
              <a:t>İMÜ </a:t>
            </a:r>
            <a:r>
              <a:rPr lang="tr-TR" dirty="0" err="1" smtClean="0"/>
              <a:t>KAGEK’in</a:t>
            </a:r>
            <a:r>
              <a:rPr lang="tr-TR" dirty="0" smtClean="0"/>
              <a:t> Hedefi</a:t>
            </a:r>
            <a:endParaRPr lang="en-US" dirty="0"/>
          </a:p>
        </p:txBody>
      </p:sp>
      <p:pic>
        <p:nvPicPr>
          <p:cNvPr id="6" name="Picture 5" descr="yagmurum5dlnv2.gif"/>
          <p:cNvPicPr>
            <a:picLocks noChangeAspect="1"/>
          </p:cNvPicPr>
          <p:nvPr/>
        </p:nvPicPr>
        <p:blipFill>
          <a:blip r:embed="rId2" cstate="print"/>
          <a:stretch>
            <a:fillRect/>
          </a:stretch>
        </p:blipFill>
        <p:spPr>
          <a:xfrm>
            <a:off x="251521" y="116632"/>
            <a:ext cx="8694966" cy="3312368"/>
          </a:xfrm>
          <a:prstGeom prst="rect">
            <a:avLst/>
          </a:prstGeom>
        </p:spPr>
      </p:pic>
      <p:sp>
        <p:nvSpPr>
          <p:cNvPr id="3" name="Date Placeholder 2"/>
          <p:cNvSpPr>
            <a:spLocks noGrp="1"/>
          </p:cNvSpPr>
          <p:nvPr>
            <p:ph type="dt" sz="half" idx="10"/>
          </p:nvPr>
        </p:nvSpPr>
        <p:spPr/>
        <p:txBody>
          <a:bodyPr/>
          <a:lstStyle/>
          <a:p>
            <a:r>
              <a:rPr lang="tr-TR" smtClean="0"/>
              <a:t>11 Haziran 2014</a:t>
            </a:r>
            <a:endParaRPr lang="tr-TR" dirty="0"/>
          </a:p>
        </p:txBody>
      </p:sp>
      <p:sp>
        <p:nvSpPr>
          <p:cNvPr id="4" name="Slide Number Placeholder 3"/>
          <p:cNvSpPr>
            <a:spLocks noGrp="1"/>
          </p:cNvSpPr>
          <p:nvPr>
            <p:ph type="sldNum" sz="quarter" idx="12"/>
          </p:nvPr>
        </p:nvSpPr>
        <p:spPr/>
        <p:txBody>
          <a:bodyPr/>
          <a:lstStyle/>
          <a:p>
            <a:fld id="{94F95399-64A8-43B0-A5C5-2D48ACAF8409}" type="slidenum">
              <a:rPr lang="tr-TR" smtClean="0"/>
              <a:t>6</a:t>
            </a:fld>
            <a:endParaRPr lang="tr-TR"/>
          </a:p>
        </p:txBody>
      </p:sp>
      <p:sp>
        <p:nvSpPr>
          <p:cNvPr id="7" name="TextBox 6"/>
          <p:cNvSpPr txBox="1"/>
          <p:nvPr/>
        </p:nvSpPr>
        <p:spPr>
          <a:xfrm>
            <a:off x="251521" y="3501008"/>
            <a:ext cx="8694966" cy="2308324"/>
          </a:xfrm>
          <a:prstGeom prst="rect">
            <a:avLst/>
          </a:prstGeom>
          <a:noFill/>
        </p:spPr>
        <p:txBody>
          <a:bodyPr wrap="square" rtlCol="0">
            <a:spAutoFit/>
          </a:bodyPr>
          <a:lstStyle/>
          <a:p>
            <a:r>
              <a:rPr lang="tr-TR" sz="2400" dirty="0"/>
              <a:t>Üniversite öğrenci ve mezunlarının, ülke koşullarının, yeni ekonominin ve rekabetçi iş dünyasının gereklerine uygun donanıma sahip, farkındalığı yüksek bireyler olmalarını destekleyerek iş hayatına geçişlerini kolaylaştırmak amacıyla rehberlik yapmak, eğitim desteği vermek ve bir eşgüdüm ve iletişim merkezi </a:t>
            </a:r>
            <a:r>
              <a:rPr lang="tr-TR" sz="2400" dirty="0" smtClean="0"/>
              <a:t>olmak…</a:t>
            </a:r>
            <a:endParaRPr lang="en-US" sz="2400" dirty="0"/>
          </a:p>
        </p:txBody>
      </p:sp>
      <p:sp>
        <p:nvSpPr>
          <p:cNvPr id="2" name="Altbilgi Yer Tutucusu 1"/>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444827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22530"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04F2F2EB-06B1-4BD3-B0FC-455BA413A7FE}" type="slidenum">
              <a:rPr lang="tr-TR" altLang="tr-TR" sz="2000" smtClean="0"/>
              <a:pPr eaLnBrk="1" hangingPunct="1">
                <a:spcBef>
                  <a:spcPct val="0"/>
                </a:spcBef>
                <a:buFontTx/>
                <a:buNone/>
              </a:pPr>
              <a:t>60</a:t>
            </a:fld>
            <a:endParaRPr lang="tr-TR" altLang="tr-TR" sz="2000" smtClean="0"/>
          </a:p>
        </p:txBody>
      </p:sp>
      <p:sp>
        <p:nvSpPr>
          <p:cNvPr id="22531" name="Rectangle 2"/>
          <p:cNvSpPr>
            <a:spLocks noGrp="1" noChangeArrowheads="1"/>
          </p:cNvSpPr>
          <p:nvPr>
            <p:ph type="title" idx="4294967295"/>
          </p:nvPr>
        </p:nvSpPr>
        <p:spPr>
          <a:xfrm>
            <a:off x="0" y="476250"/>
            <a:ext cx="7559675" cy="914400"/>
          </a:xfrm>
        </p:spPr>
        <p:txBody>
          <a:bodyPr/>
          <a:lstStyle/>
          <a:p>
            <a:pPr eaLnBrk="1" hangingPunct="1"/>
            <a:r>
              <a:rPr lang="tr-TR" altLang="tr-TR" sz="4000" b="1" smtClean="0">
                <a:solidFill>
                  <a:srgbClr val="000066"/>
                </a:solidFill>
                <a:latin typeface="Arial" charset="0"/>
              </a:rPr>
              <a:t>EN VERİMLİ SAATLER</a:t>
            </a:r>
          </a:p>
        </p:txBody>
      </p:sp>
      <p:sp>
        <p:nvSpPr>
          <p:cNvPr id="22532" name="Text Box 6"/>
          <p:cNvSpPr txBox="1">
            <a:spLocks noChangeArrowheads="1"/>
          </p:cNvSpPr>
          <p:nvPr/>
        </p:nvSpPr>
        <p:spPr bwMode="auto">
          <a:xfrm>
            <a:off x="990600" y="5157788"/>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50000"/>
              </a:spcBef>
              <a:buFontTx/>
              <a:buNone/>
            </a:pPr>
            <a:r>
              <a:rPr lang="tr-TR" altLang="tr-TR" sz="2400">
                <a:solidFill>
                  <a:srgbClr val="000066"/>
                </a:solidFill>
                <a:latin typeface="Times New Roman" pitchFamily="18" charset="0"/>
              </a:rPr>
              <a:t>0</a:t>
            </a:r>
          </a:p>
        </p:txBody>
      </p:sp>
      <p:sp>
        <p:nvSpPr>
          <p:cNvPr id="22533" name="Text Box 7"/>
          <p:cNvSpPr txBox="1">
            <a:spLocks noChangeArrowheads="1"/>
          </p:cNvSpPr>
          <p:nvPr/>
        </p:nvSpPr>
        <p:spPr bwMode="auto">
          <a:xfrm>
            <a:off x="3635375" y="5715000"/>
            <a:ext cx="647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a:spcBef>
                <a:spcPct val="0"/>
              </a:spcBef>
              <a:buFontTx/>
              <a:buNone/>
            </a:pPr>
            <a:r>
              <a:rPr lang="tr-TR" altLang="tr-TR" sz="1800">
                <a:solidFill>
                  <a:srgbClr val="000066"/>
                </a:solidFill>
                <a:latin typeface="Times New Roman" pitchFamily="18" charset="0"/>
              </a:rPr>
              <a:t>öğle </a:t>
            </a:r>
          </a:p>
          <a:p>
            <a:pPr algn="ctr">
              <a:spcBef>
                <a:spcPct val="0"/>
              </a:spcBef>
              <a:buFontTx/>
              <a:buNone/>
            </a:pPr>
            <a:r>
              <a:rPr lang="tr-TR" altLang="tr-TR" sz="1800">
                <a:solidFill>
                  <a:srgbClr val="000066"/>
                </a:solidFill>
                <a:latin typeface="Times New Roman" pitchFamily="18" charset="0"/>
              </a:rPr>
              <a:t>arası</a:t>
            </a:r>
          </a:p>
        </p:txBody>
      </p:sp>
      <p:grpSp>
        <p:nvGrpSpPr>
          <p:cNvPr id="22534" name="Group 11"/>
          <p:cNvGrpSpPr>
            <a:grpSpLocks/>
          </p:cNvGrpSpPr>
          <p:nvPr/>
        </p:nvGrpSpPr>
        <p:grpSpPr bwMode="auto">
          <a:xfrm>
            <a:off x="1716088" y="1701800"/>
            <a:ext cx="5880100" cy="3859213"/>
            <a:chOff x="1875" y="2679"/>
            <a:chExt cx="9260" cy="6078"/>
          </a:xfrm>
        </p:grpSpPr>
        <p:cxnSp>
          <p:nvCxnSpPr>
            <p:cNvPr id="22540" name="AutoShape 12"/>
            <p:cNvCxnSpPr>
              <a:cxnSpLocks noChangeShapeType="1"/>
            </p:cNvCxnSpPr>
            <p:nvPr/>
          </p:nvCxnSpPr>
          <p:spPr bwMode="auto">
            <a:xfrm flipV="1">
              <a:off x="1875" y="2679"/>
              <a:ext cx="0" cy="607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2541" name="AutoShape 13"/>
            <p:cNvCxnSpPr>
              <a:cxnSpLocks noChangeShapeType="1"/>
            </p:cNvCxnSpPr>
            <p:nvPr/>
          </p:nvCxnSpPr>
          <p:spPr bwMode="auto">
            <a:xfrm>
              <a:off x="1875" y="8757"/>
              <a:ext cx="926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2542" name="AutoShape 14"/>
            <p:cNvCxnSpPr>
              <a:cxnSpLocks noChangeShapeType="1"/>
            </p:cNvCxnSpPr>
            <p:nvPr/>
          </p:nvCxnSpPr>
          <p:spPr bwMode="auto">
            <a:xfrm>
              <a:off x="1875" y="4069"/>
              <a:ext cx="1273" cy="11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43" name="AutoShape 15"/>
            <p:cNvCxnSpPr>
              <a:cxnSpLocks noChangeShapeType="1"/>
            </p:cNvCxnSpPr>
            <p:nvPr/>
          </p:nvCxnSpPr>
          <p:spPr bwMode="auto">
            <a:xfrm>
              <a:off x="3148" y="4186"/>
              <a:ext cx="703" cy="30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44" name="AutoShape 16"/>
            <p:cNvCxnSpPr>
              <a:cxnSpLocks noChangeShapeType="1"/>
            </p:cNvCxnSpPr>
            <p:nvPr/>
          </p:nvCxnSpPr>
          <p:spPr bwMode="auto">
            <a:xfrm>
              <a:off x="3851" y="4487"/>
              <a:ext cx="419" cy="46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45" name="AutoShape 17"/>
            <p:cNvCxnSpPr>
              <a:cxnSpLocks noChangeShapeType="1"/>
            </p:cNvCxnSpPr>
            <p:nvPr/>
          </p:nvCxnSpPr>
          <p:spPr bwMode="auto">
            <a:xfrm>
              <a:off x="4270" y="4956"/>
              <a:ext cx="385" cy="87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46" name="AutoShape 18"/>
            <p:cNvCxnSpPr>
              <a:cxnSpLocks noChangeShapeType="1"/>
            </p:cNvCxnSpPr>
            <p:nvPr/>
          </p:nvCxnSpPr>
          <p:spPr bwMode="auto">
            <a:xfrm>
              <a:off x="4655" y="5827"/>
              <a:ext cx="368" cy="17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47" name="AutoShape 19"/>
            <p:cNvCxnSpPr>
              <a:cxnSpLocks noChangeShapeType="1"/>
            </p:cNvCxnSpPr>
            <p:nvPr/>
          </p:nvCxnSpPr>
          <p:spPr bwMode="auto">
            <a:xfrm>
              <a:off x="5023" y="7602"/>
              <a:ext cx="235" cy="23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48" name="AutoShape 20"/>
            <p:cNvCxnSpPr>
              <a:cxnSpLocks noChangeShapeType="1"/>
            </p:cNvCxnSpPr>
            <p:nvPr/>
          </p:nvCxnSpPr>
          <p:spPr bwMode="auto">
            <a:xfrm>
              <a:off x="5258" y="7853"/>
              <a:ext cx="535"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49" name="AutoShape 21"/>
            <p:cNvCxnSpPr>
              <a:cxnSpLocks noChangeShapeType="1"/>
            </p:cNvCxnSpPr>
            <p:nvPr/>
          </p:nvCxnSpPr>
          <p:spPr bwMode="auto">
            <a:xfrm flipV="1">
              <a:off x="5793" y="7602"/>
              <a:ext cx="218" cy="23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0" name="AutoShape 22"/>
            <p:cNvCxnSpPr>
              <a:cxnSpLocks noChangeShapeType="1"/>
            </p:cNvCxnSpPr>
            <p:nvPr/>
          </p:nvCxnSpPr>
          <p:spPr bwMode="auto">
            <a:xfrm flipV="1">
              <a:off x="6011" y="6714"/>
              <a:ext cx="436" cy="88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1" name="AutoShape 23"/>
            <p:cNvCxnSpPr>
              <a:cxnSpLocks noChangeShapeType="1"/>
            </p:cNvCxnSpPr>
            <p:nvPr/>
          </p:nvCxnSpPr>
          <p:spPr bwMode="auto">
            <a:xfrm flipV="1">
              <a:off x="6447" y="6497"/>
              <a:ext cx="284" cy="21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2" name="AutoShape 24"/>
            <p:cNvCxnSpPr>
              <a:cxnSpLocks noChangeShapeType="1"/>
            </p:cNvCxnSpPr>
            <p:nvPr/>
          </p:nvCxnSpPr>
          <p:spPr bwMode="auto">
            <a:xfrm>
              <a:off x="6731" y="6497"/>
              <a:ext cx="436"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3" name="AutoShape 25"/>
            <p:cNvCxnSpPr>
              <a:cxnSpLocks noChangeShapeType="1"/>
            </p:cNvCxnSpPr>
            <p:nvPr/>
          </p:nvCxnSpPr>
          <p:spPr bwMode="auto">
            <a:xfrm>
              <a:off x="7167" y="6497"/>
              <a:ext cx="234" cy="21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4" name="AutoShape 26"/>
            <p:cNvCxnSpPr>
              <a:cxnSpLocks noChangeShapeType="1"/>
            </p:cNvCxnSpPr>
            <p:nvPr/>
          </p:nvCxnSpPr>
          <p:spPr bwMode="auto">
            <a:xfrm>
              <a:off x="7401" y="6714"/>
              <a:ext cx="502" cy="145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5" name="AutoShape 27"/>
            <p:cNvCxnSpPr>
              <a:cxnSpLocks noChangeShapeType="1"/>
            </p:cNvCxnSpPr>
            <p:nvPr/>
          </p:nvCxnSpPr>
          <p:spPr bwMode="auto">
            <a:xfrm>
              <a:off x="7903" y="8171"/>
              <a:ext cx="235" cy="16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6" name="AutoShape 28"/>
            <p:cNvCxnSpPr>
              <a:cxnSpLocks noChangeShapeType="1"/>
            </p:cNvCxnSpPr>
            <p:nvPr/>
          </p:nvCxnSpPr>
          <p:spPr bwMode="auto">
            <a:xfrm>
              <a:off x="8138" y="8339"/>
              <a:ext cx="23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7" name="AutoShape 29"/>
            <p:cNvCxnSpPr>
              <a:cxnSpLocks noChangeShapeType="1"/>
            </p:cNvCxnSpPr>
            <p:nvPr/>
          </p:nvCxnSpPr>
          <p:spPr bwMode="auto">
            <a:xfrm flipV="1">
              <a:off x="8372" y="8171"/>
              <a:ext cx="151" cy="16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8" name="AutoShape 30"/>
            <p:cNvCxnSpPr>
              <a:cxnSpLocks noChangeShapeType="1"/>
            </p:cNvCxnSpPr>
            <p:nvPr/>
          </p:nvCxnSpPr>
          <p:spPr bwMode="auto">
            <a:xfrm flipV="1">
              <a:off x="8523" y="7284"/>
              <a:ext cx="452" cy="88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59" name="AutoShape 31"/>
            <p:cNvCxnSpPr>
              <a:cxnSpLocks noChangeShapeType="1"/>
            </p:cNvCxnSpPr>
            <p:nvPr/>
          </p:nvCxnSpPr>
          <p:spPr bwMode="auto">
            <a:xfrm flipV="1">
              <a:off x="8975" y="7133"/>
              <a:ext cx="402" cy="15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60" name="AutoShape 32"/>
            <p:cNvCxnSpPr>
              <a:cxnSpLocks noChangeShapeType="1"/>
            </p:cNvCxnSpPr>
            <p:nvPr/>
          </p:nvCxnSpPr>
          <p:spPr bwMode="auto">
            <a:xfrm>
              <a:off x="9377" y="7133"/>
              <a:ext cx="318"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561" name="AutoShape 33"/>
            <p:cNvCxnSpPr>
              <a:cxnSpLocks noChangeShapeType="1"/>
            </p:cNvCxnSpPr>
            <p:nvPr/>
          </p:nvCxnSpPr>
          <p:spPr bwMode="auto">
            <a:xfrm>
              <a:off x="9695" y="7133"/>
              <a:ext cx="1256" cy="36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22535" name="Text Box 7"/>
          <p:cNvSpPr txBox="1">
            <a:spLocks noChangeArrowheads="1"/>
          </p:cNvSpPr>
          <p:nvPr/>
        </p:nvSpPr>
        <p:spPr bwMode="auto">
          <a:xfrm>
            <a:off x="5292725" y="5661025"/>
            <a:ext cx="10080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a:spcBef>
                <a:spcPct val="50000"/>
              </a:spcBef>
              <a:buFontTx/>
              <a:buNone/>
            </a:pPr>
            <a:r>
              <a:rPr lang="tr-TR" altLang="tr-TR" sz="1800">
                <a:solidFill>
                  <a:srgbClr val="000066"/>
                </a:solidFill>
                <a:latin typeface="Times New Roman" pitchFamily="18" charset="0"/>
              </a:rPr>
              <a:t>resmî mesai sonu</a:t>
            </a:r>
          </a:p>
        </p:txBody>
      </p:sp>
      <p:sp>
        <p:nvSpPr>
          <p:cNvPr id="22536" name="Text Box 7"/>
          <p:cNvSpPr txBox="1">
            <a:spLocks noChangeArrowheads="1"/>
          </p:cNvSpPr>
          <p:nvPr/>
        </p:nvSpPr>
        <p:spPr bwMode="auto">
          <a:xfrm>
            <a:off x="6227763" y="5732463"/>
            <a:ext cx="15128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a:spcBef>
                <a:spcPct val="50000"/>
              </a:spcBef>
              <a:buFontTx/>
              <a:buNone/>
            </a:pPr>
            <a:r>
              <a:rPr lang="tr-TR" altLang="tr-TR" sz="1800">
                <a:solidFill>
                  <a:srgbClr val="000066"/>
                </a:solidFill>
                <a:latin typeface="Times New Roman" pitchFamily="18" charset="0"/>
              </a:rPr>
              <a:t>mesai sonrası</a:t>
            </a:r>
          </a:p>
        </p:txBody>
      </p:sp>
      <p:sp>
        <p:nvSpPr>
          <p:cNvPr id="22537" name="Text Box 7"/>
          <p:cNvSpPr txBox="1">
            <a:spLocks noChangeArrowheads="1"/>
          </p:cNvSpPr>
          <p:nvPr/>
        </p:nvSpPr>
        <p:spPr bwMode="auto">
          <a:xfrm>
            <a:off x="1908175" y="5713413"/>
            <a:ext cx="14398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a:spcBef>
                <a:spcPct val="50000"/>
              </a:spcBef>
              <a:buFontTx/>
              <a:buNone/>
            </a:pPr>
            <a:r>
              <a:rPr lang="tr-TR" altLang="tr-TR" sz="1800">
                <a:solidFill>
                  <a:srgbClr val="000066"/>
                </a:solidFill>
                <a:latin typeface="Times New Roman" pitchFamily="18" charset="0"/>
              </a:rPr>
              <a:t>sabah saatleri</a:t>
            </a:r>
          </a:p>
        </p:txBody>
      </p:sp>
      <p:graphicFrame>
        <p:nvGraphicFramePr>
          <p:cNvPr id="39" name="38 Tablo"/>
          <p:cNvGraphicFramePr>
            <a:graphicFrameLocks noGrp="1"/>
          </p:cNvGraphicFramePr>
          <p:nvPr/>
        </p:nvGraphicFramePr>
        <p:xfrm>
          <a:off x="1191047" y="2204864"/>
          <a:ext cx="428625" cy="2664296"/>
        </p:xfrm>
        <a:graphic>
          <a:graphicData uri="http://schemas.openxmlformats.org/drawingml/2006/table">
            <a:tbl>
              <a:tblPr/>
              <a:tblGrid>
                <a:gridCol w="428625"/>
              </a:tblGrid>
              <a:tr h="2664296">
                <a:tc>
                  <a:txBody>
                    <a:bodyPr/>
                    <a:lstStyle/>
                    <a:p>
                      <a:pPr marL="71755" marR="71755" algn="ctr">
                        <a:spcAft>
                          <a:spcPts val="0"/>
                        </a:spcAft>
                      </a:pPr>
                      <a:r>
                        <a:rPr lang="tr-TR" sz="2000" dirty="0">
                          <a:latin typeface="Calibri"/>
                          <a:ea typeface="Calibri"/>
                          <a:cs typeface="Times New Roman"/>
                        </a:rPr>
                        <a:t>Verimlilik</a:t>
                      </a:r>
                    </a:p>
                  </a:txBody>
                  <a:tcPr marL="68580" marR="68580" marT="0" marB="0" vert="vert270">
                    <a:lnL>
                      <a:noFill/>
                    </a:lnL>
                    <a:lnR>
                      <a:noFill/>
                    </a:lnR>
                    <a:lnT>
                      <a:noFill/>
                    </a:lnT>
                    <a:lnB>
                      <a:noFill/>
                    </a:lnB>
                  </a:tcPr>
                </a:tc>
              </a:tr>
            </a:tbl>
          </a:graphicData>
        </a:graphic>
      </p:graphicFrame>
      <p:sp>
        <p:nvSpPr>
          <p:cNvPr id="22539" name="Text Box 7"/>
          <p:cNvSpPr txBox="1">
            <a:spLocks noChangeArrowheads="1"/>
          </p:cNvSpPr>
          <p:nvPr/>
        </p:nvSpPr>
        <p:spPr bwMode="auto">
          <a:xfrm>
            <a:off x="4356100" y="5732463"/>
            <a:ext cx="10080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a:spcBef>
                <a:spcPct val="50000"/>
              </a:spcBef>
              <a:buFontTx/>
              <a:buNone/>
            </a:pPr>
            <a:r>
              <a:rPr lang="tr-TR" altLang="tr-TR" sz="1800">
                <a:solidFill>
                  <a:srgbClr val="000066"/>
                </a:solidFill>
                <a:latin typeface="Times New Roman" pitchFamily="18" charset="0"/>
              </a:rPr>
              <a:t>öğleden sonra</a:t>
            </a:r>
          </a:p>
        </p:txBody>
      </p:sp>
      <p:sp>
        <p:nvSpPr>
          <p:cNvPr id="36"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50048504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r>
              <a:rPr lang="tr-TR" altLang="tr-TR" sz="4400" dirty="0" smtClean="0">
                <a:solidFill>
                  <a:schemeClr val="tx1"/>
                </a:solidFill>
              </a:rPr>
              <a:t>Zaman </a:t>
            </a:r>
            <a:r>
              <a:rPr lang="tr-TR" altLang="tr-TR" sz="4400" dirty="0">
                <a:solidFill>
                  <a:schemeClr val="tx1"/>
                </a:solidFill>
              </a:rPr>
              <a:t>Akışının Farkında </a:t>
            </a:r>
            <a:r>
              <a:rPr lang="tr-TR" altLang="tr-TR" sz="4400" dirty="0" smtClean="0">
                <a:solidFill>
                  <a:schemeClr val="tx1"/>
                </a:solidFill>
              </a:rPr>
              <a:t>Olun</a:t>
            </a:r>
            <a:endParaRPr lang="tr-TR" altLang="tr-TR" dirty="0">
              <a:solidFill>
                <a:schemeClr val="tx1"/>
              </a:solidFill>
            </a:endParaRPr>
          </a:p>
        </p:txBody>
      </p:sp>
      <p:sp>
        <p:nvSpPr>
          <p:cNvPr id="17411" name="Rectangle 3"/>
          <p:cNvSpPr>
            <a:spLocks noGrp="1" noChangeArrowheads="1"/>
          </p:cNvSpPr>
          <p:nvPr>
            <p:ph type="body" idx="1"/>
          </p:nvPr>
        </p:nvSpPr>
        <p:spPr/>
        <p:txBody>
          <a:bodyPr/>
          <a:lstStyle/>
          <a:p>
            <a:pPr marL="201168" indent="0">
              <a:buNone/>
            </a:pPr>
            <a:r>
              <a:rPr lang="tr-TR" altLang="tr-TR" sz="2800" dirty="0" smtClean="0"/>
              <a:t>Zaman </a:t>
            </a:r>
            <a:r>
              <a:rPr lang="tr-TR" altLang="tr-TR" sz="2800" dirty="0"/>
              <a:t>algısının ve zaman akışının farkında olabilmek için zamanın;</a:t>
            </a:r>
          </a:p>
          <a:p>
            <a:pPr marL="877824" indent="-457200"/>
            <a:r>
              <a:rPr lang="tr-TR" altLang="tr-TR" sz="2600" dirty="0"/>
              <a:t>Getirisi en yüksek, ancak ikamesi olmayan tek sermaye olduğunun bilincinde olunmalı,</a:t>
            </a:r>
          </a:p>
          <a:p>
            <a:pPr marL="877824" indent="-457200"/>
            <a:r>
              <a:rPr lang="tr-TR" altLang="tr-TR" sz="2600" dirty="0"/>
              <a:t>Bireysel ve örgütsel verimliliğin ve etkinliğin, zamanın etkin yönetiminin bir sonucu olduğu bilinmeli,</a:t>
            </a:r>
          </a:p>
          <a:p>
            <a:pPr marL="877824" indent="-457200"/>
            <a:r>
              <a:rPr lang="tr-TR" altLang="tr-TR" sz="2600" dirty="0"/>
              <a:t>Kişisel amaçlar için harcanan zamanın, kişinin daha verimli zaman kullanmasına katkıda bulunmalıdır.</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61</a:t>
            </a:fld>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7001374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152400"/>
            <a:ext cx="6870700" cy="900113"/>
          </a:xfrm>
        </p:spPr>
        <p:txBody>
          <a:bodyPr/>
          <a:lstStyle/>
          <a:p>
            <a:pPr eaLnBrk="1" hangingPunct="1">
              <a:defRPr/>
            </a:pPr>
            <a:r>
              <a:rPr lang="tr-TR" sz="38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ÖNEMLİ İŞ-ACİL İŞ</a:t>
            </a:r>
          </a:p>
        </p:txBody>
      </p:sp>
      <p:sp>
        <p:nvSpPr>
          <p:cNvPr id="21507" name="Rectangle 3"/>
          <p:cNvSpPr>
            <a:spLocks noGrp="1" noChangeArrowheads="1"/>
          </p:cNvSpPr>
          <p:nvPr>
            <p:ph type="body" idx="1"/>
          </p:nvPr>
        </p:nvSpPr>
        <p:spPr>
          <a:xfrm>
            <a:off x="395288" y="1828800"/>
            <a:ext cx="8280400" cy="4048125"/>
          </a:xfrm>
        </p:spPr>
        <p:txBody>
          <a:bodyPr/>
          <a:lstStyle/>
          <a:p>
            <a:pPr eaLnBrk="1" hangingPunct="1">
              <a:lnSpc>
                <a:spcPct val="114000"/>
              </a:lnSpc>
              <a:spcBef>
                <a:spcPts val="600"/>
              </a:spcBef>
              <a:spcAft>
                <a:spcPts val="600"/>
              </a:spcAft>
            </a:pPr>
            <a:r>
              <a:rPr lang="tr-TR" altLang="tr-TR" sz="2400" smtClean="0">
                <a:latin typeface="Arial" charset="0"/>
                <a:cs typeface="Arial" charset="0"/>
              </a:rPr>
              <a:t>Önemli işler; “evliya” gibidir. Saygın, saygılı, sessiz ve sadedirler. Mütevazı olmayı ve arka planda kalmayı severler. Kendilerini fark ettirme gibi bir dertleri yoktur.</a:t>
            </a:r>
          </a:p>
          <a:p>
            <a:pPr eaLnBrk="1" hangingPunct="1">
              <a:lnSpc>
                <a:spcPct val="114000"/>
              </a:lnSpc>
              <a:spcBef>
                <a:spcPts val="600"/>
              </a:spcBef>
              <a:spcAft>
                <a:spcPts val="600"/>
              </a:spcAft>
              <a:buFontTx/>
              <a:buNone/>
            </a:pPr>
            <a:endParaRPr lang="tr-TR" altLang="tr-TR" sz="1200" smtClean="0">
              <a:latin typeface="Arial" charset="0"/>
              <a:cs typeface="Arial" charset="0"/>
            </a:endParaRPr>
          </a:p>
          <a:p>
            <a:pPr eaLnBrk="1" hangingPunct="1">
              <a:lnSpc>
                <a:spcPct val="114000"/>
              </a:lnSpc>
              <a:spcBef>
                <a:spcPts val="600"/>
              </a:spcBef>
              <a:spcAft>
                <a:spcPts val="600"/>
              </a:spcAft>
            </a:pPr>
            <a:r>
              <a:rPr lang="tr-TR" altLang="tr-TR" sz="2400" smtClean="0">
                <a:latin typeface="Arial" charset="0"/>
                <a:cs typeface="Arial" charset="0"/>
              </a:rPr>
              <a:t>Acil işler ise, “reklâm budalası” gibidir. Cazgır ve arsız. Kendini göstermeye ve ilgi odağı olmaya çalışırlar. Gerçekte önemsizdirler, ama etrafa saçmaya çalıştıkları ışığın, gözleri kamaştırmasından bu anlaşılmaz.</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62</a:t>
            </a:fld>
            <a:endParaRPr lang="tr-TR"/>
          </a:p>
        </p:txBody>
      </p:sp>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1283237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 calcmode="lin" valueType="num">
                                      <p:cBhvr additive="base">
                                        <p:cTn id="13"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A8111B7D-CCCB-4530-A10C-94A952EA41CA}" type="slidenum">
              <a:rPr lang="tr-TR" altLang="tr-TR" sz="2000" smtClean="0"/>
              <a:pPr eaLnBrk="1" hangingPunct="1">
                <a:spcBef>
                  <a:spcPct val="0"/>
                </a:spcBef>
                <a:buFontTx/>
                <a:buNone/>
              </a:pPr>
              <a:t>63</a:t>
            </a:fld>
            <a:endParaRPr lang="tr-TR" altLang="tr-TR" sz="2000" smtClean="0"/>
          </a:p>
        </p:txBody>
      </p:sp>
      <p:sp>
        <p:nvSpPr>
          <p:cNvPr id="26627" name="Rectangle 2"/>
          <p:cNvSpPr>
            <a:spLocks noGrp="1" noChangeArrowheads="1"/>
          </p:cNvSpPr>
          <p:nvPr>
            <p:ph type="title"/>
          </p:nvPr>
        </p:nvSpPr>
        <p:spPr>
          <a:xfrm>
            <a:off x="250825" y="188913"/>
            <a:ext cx="7705725" cy="719137"/>
          </a:xfrm>
          <a:noFill/>
        </p:spPr>
        <p:txBody>
          <a:bodyPr/>
          <a:lstStyle/>
          <a:p>
            <a:pPr eaLnBrk="1" hangingPunct="1"/>
            <a:r>
              <a:rPr lang="tr-TR" altLang="tr-TR" sz="4000" b="1" smtClean="0">
                <a:solidFill>
                  <a:srgbClr val="000066"/>
                </a:solidFill>
                <a:latin typeface="Arial" charset="0"/>
              </a:rPr>
              <a:t>ÖNEM ve ACİLİYET</a:t>
            </a:r>
            <a:endParaRPr lang="tr-TR" altLang="tr-TR" sz="3200" b="1" smtClean="0">
              <a:solidFill>
                <a:srgbClr val="000066"/>
              </a:solidFill>
              <a:latin typeface="Arial" charset="0"/>
            </a:endParaRPr>
          </a:p>
        </p:txBody>
      </p:sp>
      <p:sp>
        <p:nvSpPr>
          <p:cNvPr id="26628" name="Line 3"/>
          <p:cNvSpPr>
            <a:spLocks noChangeShapeType="1"/>
          </p:cNvSpPr>
          <p:nvPr/>
        </p:nvSpPr>
        <p:spPr bwMode="auto">
          <a:xfrm>
            <a:off x="1476375" y="1484313"/>
            <a:ext cx="0" cy="3744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6629" name="Line 4"/>
          <p:cNvSpPr>
            <a:spLocks noChangeShapeType="1"/>
          </p:cNvSpPr>
          <p:nvPr/>
        </p:nvSpPr>
        <p:spPr bwMode="auto">
          <a:xfrm flipV="1">
            <a:off x="1476375" y="1484313"/>
            <a:ext cx="0" cy="1444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6630" name="Line 5"/>
          <p:cNvSpPr>
            <a:spLocks noChangeShapeType="1"/>
          </p:cNvSpPr>
          <p:nvPr/>
        </p:nvSpPr>
        <p:spPr bwMode="auto">
          <a:xfrm>
            <a:off x="1476375" y="5229225"/>
            <a:ext cx="453548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6631" name="Text Box 6"/>
          <p:cNvSpPr txBox="1">
            <a:spLocks noChangeArrowheads="1"/>
          </p:cNvSpPr>
          <p:nvPr/>
        </p:nvSpPr>
        <p:spPr bwMode="auto">
          <a:xfrm>
            <a:off x="5219700" y="5346700"/>
            <a:ext cx="579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r>
              <a:rPr lang="tr-TR" altLang="tr-TR" sz="1400">
                <a:latin typeface="Arial" charset="0"/>
              </a:rPr>
              <a:t>ACİL</a:t>
            </a:r>
          </a:p>
        </p:txBody>
      </p:sp>
      <p:sp>
        <p:nvSpPr>
          <p:cNvPr id="26632" name="Text Box 7"/>
          <p:cNvSpPr txBox="1">
            <a:spLocks noChangeArrowheads="1"/>
          </p:cNvSpPr>
          <p:nvPr/>
        </p:nvSpPr>
        <p:spPr bwMode="auto">
          <a:xfrm>
            <a:off x="900113" y="1700213"/>
            <a:ext cx="287337" cy="12969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a:latin typeface="Arial" charset="0"/>
              </a:rPr>
              <a:t>ÖNEMLİ</a:t>
            </a:r>
          </a:p>
        </p:txBody>
      </p:sp>
      <p:sp>
        <p:nvSpPr>
          <p:cNvPr id="26633" name="Rectangle 8"/>
          <p:cNvSpPr>
            <a:spLocks noChangeArrowheads="1"/>
          </p:cNvSpPr>
          <p:nvPr/>
        </p:nvSpPr>
        <p:spPr bwMode="auto">
          <a:xfrm>
            <a:off x="1619250" y="1628775"/>
            <a:ext cx="1873250" cy="1728788"/>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endParaRPr lang="tr-TR" altLang="tr-TR" sz="1800"/>
          </a:p>
        </p:txBody>
      </p:sp>
      <p:sp>
        <p:nvSpPr>
          <p:cNvPr id="26634" name="Rectangle 9"/>
          <p:cNvSpPr>
            <a:spLocks noChangeArrowheads="1"/>
          </p:cNvSpPr>
          <p:nvPr/>
        </p:nvSpPr>
        <p:spPr bwMode="auto">
          <a:xfrm>
            <a:off x="1619250" y="3429000"/>
            <a:ext cx="1873250" cy="1727200"/>
          </a:xfrm>
          <a:prstGeom prst="rect">
            <a:avLst/>
          </a:prstGeom>
          <a:solidFill>
            <a:srgbClr val="3366FF"/>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6635" name="Rectangle 10"/>
          <p:cNvSpPr>
            <a:spLocks noChangeArrowheads="1"/>
          </p:cNvSpPr>
          <p:nvPr/>
        </p:nvSpPr>
        <p:spPr bwMode="auto">
          <a:xfrm>
            <a:off x="3563938" y="1628775"/>
            <a:ext cx="1873250" cy="1728788"/>
          </a:xfrm>
          <a:prstGeom prst="rect">
            <a:avLst/>
          </a:prstGeom>
          <a:solidFill>
            <a:schemeClr val="tx2"/>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6636" name="Rectangle 11"/>
          <p:cNvSpPr>
            <a:spLocks noChangeArrowheads="1"/>
          </p:cNvSpPr>
          <p:nvPr/>
        </p:nvSpPr>
        <p:spPr bwMode="auto">
          <a:xfrm>
            <a:off x="3563938" y="3429000"/>
            <a:ext cx="1873250" cy="1728788"/>
          </a:xfrm>
          <a:prstGeom prst="rect">
            <a:avLst/>
          </a:prstGeom>
          <a:solidFill>
            <a:srgbClr val="00FF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6637" name="Text Box 12"/>
          <p:cNvSpPr txBox="1">
            <a:spLocks noChangeArrowheads="1"/>
          </p:cNvSpPr>
          <p:nvPr/>
        </p:nvSpPr>
        <p:spPr bwMode="auto">
          <a:xfrm>
            <a:off x="1692275" y="1989138"/>
            <a:ext cx="1727200" cy="1217612"/>
          </a:xfrm>
          <a:prstGeom prst="rect">
            <a:avLst/>
          </a:prstGeom>
          <a:ln/>
          <a:extLst/>
        </p:spPr>
        <p:style>
          <a:lnRef idx="2">
            <a:schemeClr val="accent1"/>
          </a:lnRef>
          <a:fillRef idx="1">
            <a:schemeClr val="lt1"/>
          </a:fillRef>
          <a:effectRef idx="0">
            <a:schemeClr val="accent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dirty="0">
                <a:latin typeface="Arial" charset="0"/>
              </a:rPr>
              <a:t>ÖNEMLİ</a:t>
            </a:r>
          </a:p>
          <a:p>
            <a:pPr algn="ctr" eaLnBrk="1" hangingPunct="1">
              <a:spcBef>
                <a:spcPct val="0"/>
              </a:spcBef>
              <a:buFontTx/>
              <a:buNone/>
            </a:pPr>
            <a:endParaRPr lang="tr-TR" altLang="tr-TR" sz="1400" b="1" dirty="0">
              <a:latin typeface="Arial" charset="0"/>
            </a:endParaRPr>
          </a:p>
          <a:p>
            <a:pPr algn="ctr" eaLnBrk="1" hangingPunct="1">
              <a:spcBef>
                <a:spcPct val="0"/>
              </a:spcBef>
              <a:buFontTx/>
              <a:buNone/>
            </a:pPr>
            <a:r>
              <a:rPr lang="tr-TR" altLang="tr-TR" sz="1800" b="1" dirty="0">
                <a:latin typeface="Arial Black" pitchFamily="34" charset="0"/>
              </a:rPr>
              <a:t>2</a:t>
            </a:r>
            <a:endParaRPr lang="tr-TR" altLang="tr-TR" sz="1400" b="1" dirty="0">
              <a:latin typeface="Arial Black" pitchFamily="34" charset="0"/>
            </a:endParaRPr>
          </a:p>
          <a:p>
            <a:pPr algn="ctr" eaLnBrk="1" hangingPunct="1">
              <a:spcBef>
                <a:spcPct val="0"/>
              </a:spcBef>
              <a:buFontTx/>
              <a:buNone/>
            </a:pPr>
            <a:endParaRPr lang="tr-TR" altLang="tr-TR" sz="1400" b="1" dirty="0">
              <a:latin typeface="Arial" charset="0"/>
            </a:endParaRPr>
          </a:p>
          <a:p>
            <a:pPr algn="ctr" eaLnBrk="1" hangingPunct="1">
              <a:spcBef>
                <a:spcPct val="0"/>
              </a:spcBef>
              <a:buFontTx/>
              <a:buNone/>
            </a:pPr>
            <a:r>
              <a:rPr lang="tr-TR" altLang="tr-TR" sz="1400" b="1" dirty="0">
                <a:latin typeface="Arial" charset="0"/>
              </a:rPr>
              <a:t>ACİL DEĞİL</a:t>
            </a:r>
          </a:p>
        </p:txBody>
      </p:sp>
      <p:sp>
        <p:nvSpPr>
          <p:cNvPr id="26638" name="Text Box 13"/>
          <p:cNvSpPr txBox="1">
            <a:spLocks noChangeArrowheads="1"/>
          </p:cNvSpPr>
          <p:nvPr/>
        </p:nvSpPr>
        <p:spPr bwMode="auto">
          <a:xfrm>
            <a:off x="3635375" y="1989138"/>
            <a:ext cx="1727200" cy="1217612"/>
          </a:xfrm>
          <a:prstGeom prst="rect">
            <a:avLst/>
          </a:prstGeom>
          <a:ln/>
          <a:extLst/>
        </p:spPr>
        <p:style>
          <a:lnRef idx="2">
            <a:schemeClr val="dk1"/>
          </a:lnRef>
          <a:fillRef idx="1">
            <a:schemeClr val="lt1"/>
          </a:fillRef>
          <a:effectRef idx="0">
            <a:schemeClr val="dk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dirty="0">
                <a:latin typeface="Arial" charset="0"/>
              </a:rPr>
              <a:t>ÖNEMLİ</a:t>
            </a:r>
          </a:p>
          <a:p>
            <a:pPr algn="ctr" eaLnBrk="1" hangingPunct="1">
              <a:spcBef>
                <a:spcPct val="0"/>
              </a:spcBef>
              <a:buFontTx/>
              <a:buNone/>
            </a:pPr>
            <a:endParaRPr lang="tr-TR" altLang="tr-TR" sz="1400" b="1" dirty="0">
              <a:latin typeface="Arial" charset="0"/>
            </a:endParaRPr>
          </a:p>
          <a:p>
            <a:pPr algn="ctr" eaLnBrk="1" hangingPunct="1">
              <a:spcBef>
                <a:spcPct val="0"/>
              </a:spcBef>
              <a:buFontTx/>
              <a:buNone/>
            </a:pPr>
            <a:r>
              <a:rPr lang="tr-TR" altLang="tr-TR" sz="1800" b="1" dirty="0">
                <a:latin typeface="Arial Black" pitchFamily="34" charset="0"/>
              </a:rPr>
              <a:t>1</a:t>
            </a:r>
          </a:p>
          <a:p>
            <a:pPr algn="ctr" eaLnBrk="1" hangingPunct="1">
              <a:spcBef>
                <a:spcPct val="0"/>
              </a:spcBef>
              <a:buFontTx/>
              <a:buNone/>
            </a:pPr>
            <a:endParaRPr lang="tr-TR" altLang="tr-TR" sz="1400" b="1" dirty="0">
              <a:latin typeface="Arial" charset="0"/>
            </a:endParaRPr>
          </a:p>
          <a:p>
            <a:pPr algn="ctr" eaLnBrk="1" hangingPunct="1">
              <a:spcBef>
                <a:spcPct val="0"/>
              </a:spcBef>
              <a:buFontTx/>
              <a:buNone/>
            </a:pPr>
            <a:r>
              <a:rPr lang="tr-TR" altLang="tr-TR" sz="1400" b="1" dirty="0">
                <a:latin typeface="Arial" charset="0"/>
              </a:rPr>
              <a:t>ACİL</a:t>
            </a:r>
          </a:p>
        </p:txBody>
      </p:sp>
      <p:sp>
        <p:nvSpPr>
          <p:cNvPr id="26639" name="Text Box 14"/>
          <p:cNvSpPr txBox="1">
            <a:spLocks noChangeArrowheads="1"/>
          </p:cNvSpPr>
          <p:nvPr/>
        </p:nvSpPr>
        <p:spPr bwMode="auto">
          <a:xfrm>
            <a:off x="1692275" y="3716338"/>
            <a:ext cx="1727200" cy="1217612"/>
          </a:xfrm>
          <a:prstGeom prst="rect">
            <a:avLst/>
          </a:prstGeom>
          <a:ln/>
          <a:extLst/>
        </p:spPr>
        <p:style>
          <a:lnRef idx="2">
            <a:schemeClr val="dk1"/>
          </a:lnRef>
          <a:fillRef idx="1">
            <a:schemeClr val="lt1"/>
          </a:fillRef>
          <a:effectRef idx="0">
            <a:schemeClr val="dk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dirty="0">
                <a:latin typeface="Arial" charset="0"/>
              </a:rPr>
              <a:t>ÖNEMSİZ</a:t>
            </a:r>
          </a:p>
          <a:p>
            <a:pPr algn="ctr" eaLnBrk="1" hangingPunct="1">
              <a:spcBef>
                <a:spcPct val="0"/>
              </a:spcBef>
              <a:buFontTx/>
              <a:buNone/>
            </a:pPr>
            <a:endParaRPr lang="tr-TR" altLang="tr-TR" sz="1400" b="1" dirty="0">
              <a:latin typeface="Arial" charset="0"/>
            </a:endParaRPr>
          </a:p>
          <a:p>
            <a:pPr algn="ctr" eaLnBrk="1" hangingPunct="1">
              <a:spcBef>
                <a:spcPct val="0"/>
              </a:spcBef>
              <a:buFontTx/>
              <a:buNone/>
            </a:pPr>
            <a:r>
              <a:rPr lang="tr-TR" altLang="tr-TR" sz="1800" b="1" dirty="0">
                <a:latin typeface="Arial Black" pitchFamily="34" charset="0"/>
              </a:rPr>
              <a:t>4</a:t>
            </a:r>
          </a:p>
          <a:p>
            <a:pPr algn="ctr" eaLnBrk="1" hangingPunct="1">
              <a:spcBef>
                <a:spcPct val="0"/>
              </a:spcBef>
              <a:buFontTx/>
              <a:buNone/>
            </a:pPr>
            <a:endParaRPr lang="tr-TR" altLang="tr-TR" sz="1400" b="1" dirty="0">
              <a:latin typeface="Arial" charset="0"/>
            </a:endParaRPr>
          </a:p>
          <a:p>
            <a:pPr algn="ctr" eaLnBrk="1" hangingPunct="1">
              <a:spcBef>
                <a:spcPct val="0"/>
              </a:spcBef>
              <a:buFontTx/>
              <a:buNone/>
            </a:pPr>
            <a:r>
              <a:rPr lang="tr-TR" altLang="tr-TR" sz="1400" b="1" dirty="0">
                <a:latin typeface="Arial" charset="0"/>
              </a:rPr>
              <a:t>ACİL DEĞİL</a:t>
            </a:r>
          </a:p>
        </p:txBody>
      </p:sp>
      <p:sp>
        <p:nvSpPr>
          <p:cNvPr id="26640" name="Text Box 15"/>
          <p:cNvSpPr txBox="1">
            <a:spLocks noChangeArrowheads="1"/>
          </p:cNvSpPr>
          <p:nvPr/>
        </p:nvSpPr>
        <p:spPr bwMode="auto">
          <a:xfrm>
            <a:off x="3635375" y="3716338"/>
            <a:ext cx="1727200" cy="1217612"/>
          </a:xfrm>
          <a:prstGeom prst="rect">
            <a:avLst/>
          </a:prstGeom>
          <a:ln/>
          <a:extLst/>
        </p:spPr>
        <p:style>
          <a:lnRef idx="2">
            <a:schemeClr val="accent1"/>
          </a:lnRef>
          <a:fillRef idx="1">
            <a:schemeClr val="lt1"/>
          </a:fillRef>
          <a:effectRef idx="0">
            <a:schemeClr val="accent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dirty="0">
                <a:latin typeface="Arial" charset="0"/>
              </a:rPr>
              <a:t>ÖNEMSİZ</a:t>
            </a:r>
          </a:p>
          <a:p>
            <a:pPr algn="ctr" eaLnBrk="1" hangingPunct="1">
              <a:spcBef>
                <a:spcPct val="0"/>
              </a:spcBef>
              <a:buFontTx/>
              <a:buNone/>
            </a:pPr>
            <a:endParaRPr lang="tr-TR" altLang="tr-TR" sz="1400" b="1" dirty="0">
              <a:latin typeface="Arial" charset="0"/>
            </a:endParaRPr>
          </a:p>
          <a:p>
            <a:pPr algn="ctr" eaLnBrk="1" hangingPunct="1">
              <a:spcBef>
                <a:spcPct val="0"/>
              </a:spcBef>
              <a:buFontTx/>
              <a:buNone/>
            </a:pPr>
            <a:r>
              <a:rPr lang="tr-TR" altLang="tr-TR" sz="1800" b="1" dirty="0">
                <a:latin typeface="Arial Black" pitchFamily="34" charset="0"/>
              </a:rPr>
              <a:t>3</a:t>
            </a:r>
            <a:endParaRPr lang="tr-TR" altLang="tr-TR" sz="1400" b="1" dirty="0">
              <a:latin typeface="Arial Black" pitchFamily="34" charset="0"/>
            </a:endParaRPr>
          </a:p>
          <a:p>
            <a:pPr algn="ctr" eaLnBrk="1" hangingPunct="1">
              <a:spcBef>
                <a:spcPct val="0"/>
              </a:spcBef>
              <a:buFontTx/>
              <a:buNone/>
            </a:pPr>
            <a:endParaRPr lang="tr-TR" altLang="tr-TR" sz="1400" b="1" dirty="0">
              <a:latin typeface="Arial" charset="0"/>
            </a:endParaRPr>
          </a:p>
          <a:p>
            <a:pPr algn="ctr" eaLnBrk="1" hangingPunct="1">
              <a:spcBef>
                <a:spcPct val="0"/>
              </a:spcBef>
              <a:buFontTx/>
              <a:buNone/>
            </a:pPr>
            <a:r>
              <a:rPr lang="tr-TR" altLang="tr-TR" sz="1400" b="1" dirty="0">
                <a:latin typeface="Arial" charset="0"/>
              </a:rPr>
              <a:t>ACİL</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20046996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93A61A2A-5147-45D7-A7F9-B9915CE32B21}" type="slidenum">
              <a:rPr lang="tr-TR" altLang="tr-TR" sz="2000" smtClean="0"/>
              <a:pPr eaLnBrk="1" hangingPunct="1">
                <a:spcBef>
                  <a:spcPct val="0"/>
                </a:spcBef>
                <a:buFontTx/>
                <a:buNone/>
              </a:pPr>
              <a:t>64</a:t>
            </a:fld>
            <a:endParaRPr lang="tr-TR" altLang="tr-TR" sz="2000" smtClean="0"/>
          </a:p>
        </p:txBody>
      </p:sp>
      <p:sp>
        <p:nvSpPr>
          <p:cNvPr id="27651" name="Rectangle 2"/>
          <p:cNvSpPr>
            <a:spLocks noGrp="1" noChangeArrowheads="1"/>
          </p:cNvSpPr>
          <p:nvPr>
            <p:ph type="title"/>
          </p:nvPr>
        </p:nvSpPr>
        <p:spPr>
          <a:xfrm>
            <a:off x="685800" y="188913"/>
            <a:ext cx="6870700" cy="684212"/>
          </a:xfrm>
        </p:spPr>
        <p:txBody>
          <a:bodyPr/>
          <a:lstStyle/>
          <a:p>
            <a:pPr eaLnBrk="1" hangingPunct="1"/>
            <a:r>
              <a:rPr lang="tr-TR" altLang="tr-TR" sz="3600" b="1" smtClean="0">
                <a:solidFill>
                  <a:srgbClr val="003399"/>
                </a:solidFill>
                <a:latin typeface="Arial" charset="0"/>
              </a:rPr>
              <a:t>ÖNEM ve ACİLİYET</a:t>
            </a:r>
          </a:p>
        </p:txBody>
      </p:sp>
      <p:sp>
        <p:nvSpPr>
          <p:cNvPr id="27652" name="Rectangle 3"/>
          <p:cNvSpPr>
            <a:spLocks noChangeArrowheads="1"/>
          </p:cNvSpPr>
          <p:nvPr/>
        </p:nvSpPr>
        <p:spPr bwMode="auto">
          <a:xfrm>
            <a:off x="2268538" y="6092825"/>
            <a:ext cx="16557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a:solidFill>
                  <a:srgbClr val="000066"/>
                </a:solidFill>
                <a:latin typeface="Arial" charset="0"/>
              </a:rPr>
              <a:t>ACİL DEĞİL</a:t>
            </a:r>
          </a:p>
        </p:txBody>
      </p:sp>
      <p:sp>
        <p:nvSpPr>
          <p:cNvPr id="27653" name="Rectangle 5"/>
          <p:cNvSpPr>
            <a:spLocks noChangeArrowheads="1"/>
          </p:cNvSpPr>
          <p:nvPr/>
        </p:nvSpPr>
        <p:spPr bwMode="auto">
          <a:xfrm>
            <a:off x="1835150" y="3716338"/>
            <a:ext cx="2592388" cy="2376487"/>
          </a:xfrm>
          <a:prstGeom prst="rect">
            <a:avLst/>
          </a:prstGeom>
          <a:solidFill>
            <a:srgbClr val="3366FF"/>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7654" name="Rectangle 7"/>
          <p:cNvSpPr>
            <a:spLocks noChangeArrowheads="1"/>
          </p:cNvSpPr>
          <p:nvPr/>
        </p:nvSpPr>
        <p:spPr bwMode="auto">
          <a:xfrm>
            <a:off x="4498975" y="3716338"/>
            <a:ext cx="2593975" cy="2376487"/>
          </a:xfrm>
          <a:prstGeom prst="rect">
            <a:avLst/>
          </a:prstGeom>
          <a:solidFill>
            <a:srgbClr val="00FF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7655" name="Rectangle 8"/>
          <p:cNvSpPr>
            <a:spLocks noChangeArrowheads="1"/>
          </p:cNvSpPr>
          <p:nvPr/>
        </p:nvSpPr>
        <p:spPr bwMode="auto">
          <a:xfrm>
            <a:off x="684213" y="2349500"/>
            <a:ext cx="1008062"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a:solidFill>
                  <a:srgbClr val="000066"/>
                </a:solidFill>
                <a:latin typeface="Arial" charset="0"/>
              </a:rPr>
              <a:t> ÖNEMLİ</a:t>
            </a:r>
          </a:p>
        </p:txBody>
      </p:sp>
      <p:sp>
        <p:nvSpPr>
          <p:cNvPr id="27656" name="Rectangle 9"/>
          <p:cNvSpPr>
            <a:spLocks noChangeArrowheads="1"/>
          </p:cNvSpPr>
          <p:nvPr/>
        </p:nvSpPr>
        <p:spPr bwMode="auto">
          <a:xfrm>
            <a:off x="179388" y="4687888"/>
            <a:ext cx="158432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a:solidFill>
                  <a:srgbClr val="000066"/>
                </a:solidFill>
                <a:latin typeface="Arial" charset="0"/>
              </a:rPr>
              <a:t> ÖNEMSİZ</a:t>
            </a:r>
          </a:p>
        </p:txBody>
      </p:sp>
      <p:grpSp>
        <p:nvGrpSpPr>
          <p:cNvPr id="27657" name="15 Grup"/>
          <p:cNvGrpSpPr>
            <a:grpSpLocks/>
          </p:cNvGrpSpPr>
          <p:nvPr/>
        </p:nvGrpSpPr>
        <p:grpSpPr bwMode="auto">
          <a:xfrm>
            <a:off x="4500563" y="1341438"/>
            <a:ext cx="2592387" cy="2303462"/>
            <a:chOff x="1835150" y="1341438"/>
            <a:chExt cx="2592388" cy="2303462"/>
          </a:xfrm>
        </p:grpSpPr>
        <p:sp>
          <p:nvSpPr>
            <p:cNvPr id="27664" name="Rectangle 4"/>
            <p:cNvSpPr>
              <a:spLocks noChangeArrowheads="1"/>
            </p:cNvSpPr>
            <p:nvPr/>
          </p:nvSpPr>
          <p:spPr bwMode="auto">
            <a:xfrm>
              <a:off x="1835150" y="1341438"/>
              <a:ext cx="2592388" cy="2303462"/>
            </a:xfrm>
            <a:prstGeom prst="rect">
              <a:avLst/>
            </a:prstGeom>
            <a:solidFill>
              <a:srgbClr val="FF00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endParaRPr lang="tr-TR" altLang="tr-TR" sz="1800"/>
            </a:p>
          </p:txBody>
        </p:sp>
        <p:sp>
          <p:nvSpPr>
            <p:cNvPr id="27665" name="Text Box 10"/>
            <p:cNvSpPr txBox="1">
              <a:spLocks noChangeArrowheads="1"/>
            </p:cNvSpPr>
            <p:nvPr/>
          </p:nvSpPr>
          <p:spPr bwMode="auto">
            <a:xfrm>
              <a:off x="1907158" y="1628775"/>
              <a:ext cx="2505075" cy="1581150"/>
            </a:xfrm>
            <a:prstGeom prst="rect">
              <a:avLst/>
            </a:prstGeom>
            <a:ln/>
            <a:extLst/>
          </p:spPr>
          <p:style>
            <a:lnRef idx="2">
              <a:schemeClr val="accent2"/>
            </a:lnRef>
            <a:fillRef idx="1">
              <a:schemeClr val="lt1"/>
            </a:fillRef>
            <a:effectRef idx="0">
              <a:schemeClr val="accent2"/>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pPr>
              <a:r>
                <a:rPr lang="tr-TR" altLang="tr-TR" sz="1400" b="1" dirty="0">
                  <a:solidFill>
                    <a:srgbClr val="000066"/>
                  </a:solidFill>
                  <a:latin typeface="Arial" charset="0"/>
                </a:rPr>
                <a:t> </a:t>
              </a:r>
              <a:r>
                <a:rPr lang="en-AU" altLang="tr-TR" sz="1400" b="1" dirty="0">
                  <a:solidFill>
                    <a:srgbClr val="000066"/>
                  </a:solidFill>
                  <a:latin typeface="Arial" charset="0"/>
                </a:rPr>
                <a:t>Belli </a:t>
              </a:r>
              <a:r>
                <a:rPr lang="en-AU" altLang="tr-TR" sz="1400" b="1" dirty="0" err="1">
                  <a:solidFill>
                    <a:srgbClr val="000066"/>
                  </a:solidFill>
                  <a:latin typeface="Arial" charset="0"/>
                </a:rPr>
                <a:t>bir</a:t>
              </a:r>
              <a:r>
                <a:rPr lang="en-AU" altLang="tr-TR" sz="1400" b="1" dirty="0">
                  <a:solidFill>
                    <a:srgbClr val="000066"/>
                  </a:solidFill>
                  <a:latin typeface="Arial" charset="0"/>
                </a:rPr>
                <a:t> </a:t>
              </a:r>
              <a:r>
                <a:rPr lang="en-AU" altLang="tr-TR" sz="1400" b="1" dirty="0" err="1">
                  <a:solidFill>
                    <a:srgbClr val="000066"/>
                  </a:solidFill>
                  <a:latin typeface="Arial" charset="0"/>
                </a:rPr>
                <a:t>sürede</a:t>
              </a:r>
              <a:r>
                <a:rPr lang="en-AU" altLang="tr-TR" sz="1400" b="1" dirty="0">
                  <a:solidFill>
                    <a:srgbClr val="000066"/>
                  </a:solidFill>
                  <a:latin typeface="Arial" charset="0"/>
                </a:rPr>
                <a:t> </a:t>
              </a:r>
              <a:r>
                <a:rPr lang="tr-TR" altLang="tr-TR" sz="1400" b="1" dirty="0">
                  <a:solidFill>
                    <a:srgbClr val="000066"/>
                  </a:solidFill>
                  <a:latin typeface="Arial" charset="0"/>
                </a:rPr>
                <a:t>  </a:t>
              </a:r>
              <a:r>
                <a:rPr lang="en-AU" altLang="tr-TR" sz="1400" b="1" dirty="0" err="1">
                  <a:solidFill>
                    <a:srgbClr val="000066"/>
                  </a:solidFill>
                  <a:latin typeface="Arial" charset="0"/>
                </a:rPr>
                <a:t>tamamlanması</a:t>
              </a:r>
              <a:r>
                <a:rPr lang="en-AU" altLang="tr-TR" sz="1400" b="1" dirty="0">
                  <a:solidFill>
                    <a:srgbClr val="000066"/>
                  </a:solidFill>
                  <a:latin typeface="Arial" charset="0"/>
                </a:rPr>
                <a:t> </a:t>
              </a:r>
              <a:r>
                <a:rPr lang="en-AU" altLang="tr-TR" sz="1400" b="1" dirty="0" err="1">
                  <a:solidFill>
                    <a:srgbClr val="000066"/>
                  </a:solidFill>
                  <a:latin typeface="Arial" charset="0"/>
                </a:rPr>
                <a:t>gereken</a:t>
              </a:r>
              <a:r>
                <a:rPr lang="en-AU" altLang="tr-TR" sz="1400" b="1" dirty="0">
                  <a:solidFill>
                    <a:srgbClr val="000066"/>
                  </a:solidFill>
                  <a:latin typeface="Arial" charset="0"/>
                </a:rPr>
                <a:t> </a:t>
              </a:r>
              <a:r>
                <a:rPr lang="en-AU" altLang="tr-TR" sz="1400" b="1" dirty="0" err="1">
                  <a:solidFill>
                    <a:srgbClr val="000066"/>
                  </a:solidFill>
                  <a:latin typeface="Arial" charset="0"/>
                </a:rPr>
                <a:t>projeler</a:t>
              </a:r>
              <a:r>
                <a:rPr lang="en-AU" altLang="tr-TR" sz="1400" b="1" dirty="0">
                  <a:solidFill>
                    <a:srgbClr val="000066"/>
                  </a:solidFill>
                  <a:latin typeface="Arial" charset="0"/>
                </a:rPr>
                <a:t>, </a:t>
              </a:r>
              <a:endParaRPr lang="tr-TR" altLang="tr-TR" sz="1400" b="1" dirty="0">
                <a:solidFill>
                  <a:srgbClr val="000066"/>
                </a:solidFill>
                <a:latin typeface="Arial" charset="0"/>
              </a:endParaRPr>
            </a:p>
            <a:p>
              <a:pPr eaLnBrk="1" hangingPunct="1">
                <a:spcBef>
                  <a:spcPct val="0"/>
                </a:spcBef>
              </a:pPr>
              <a:r>
                <a:rPr lang="tr-TR" altLang="tr-TR" sz="1400" b="1" dirty="0">
                  <a:solidFill>
                    <a:srgbClr val="000066"/>
                  </a:solidFill>
                  <a:latin typeface="Arial" charset="0"/>
                </a:rPr>
                <a:t> </a:t>
              </a:r>
              <a:r>
                <a:rPr lang="en-AU" altLang="tr-TR" sz="1400" b="1" dirty="0" err="1">
                  <a:solidFill>
                    <a:srgbClr val="000066"/>
                  </a:solidFill>
                  <a:latin typeface="Arial" charset="0"/>
                </a:rPr>
                <a:t>Krizler</a:t>
              </a:r>
              <a:r>
                <a:rPr lang="tr-TR" altLang="tr-TR" sz="1400" b="1" dirty="0">
                  <a:solidFill>
                    <a:srgbClr val="000066"/>
                  </a:solidFill>
                  <a:latin typeface="Arial" charset="0"/>
                </a:rPr>
                <a:t>in çözülmesi,</a:t>
              </a:r>
            </a:p>
            <a:p>
              <a:pPr eaLnBrk="1" hangingPunct="1">
                <a:spcBef>
                  <a:spcPct val="0"/>
                </a:spcBef>
              </a:pPr>
              <a:r>
                <a:rPr lang="tr-TR" altLang="tr-TR" sz="1400" b="1" dirty="0">
                  <a:solidFill>
                    <a:srgbClr val="000066"/>
                  </a:solidFill>
                  <a:latin typeface="Arial" charset="0"/>
                </a:rPr>
                <a:t> </a:t>
              </a:r>
              <a:r>
                <a:rPr lang="en-AU" altLang="tr-TR" sz="1400" b="1" dirty="0" err="1">
                  <a:solidFill>
                    <a:srgbClr val="000066"/>
                  </a:solidFill>
                  <a:latin typeface="Arial" charset="0"/>
                </a:rPr>
                <a:t>Çözüm</a:t>
              </a:r>
              <a:r>
                <a:rPr lang="en-AU" altLang="tr-TR" sz="1400" b="1" dirty="0">
                  <a:solidFill>
                    <a:srgbClr val="000066"/>
                  </a:solidFill>
                  <a:latin typeface="Arial" charset="0"/>
                </a:rPr>
                <a:t> </a:t>
              </a:r>
              <a:r>
                <a:rPr lang="en-AU" altLang="tr-TR" sz="1400" b="1" dirty="0" err="1">
                  <a:solidFill>
                    <a:srgbClr val="000066"/>
                  </a:solidFill>
                  <a:latin typeface="Arial" charset="0"/>
                </a:rPr>
                <a:t>bekleyen</a:t>
              </a:r>
              <a:r>
                <a:rPr lang="en-AU" altLang="tr-TR" sz="1400" b="1" dirty="0">
                  <a:solidFill>
                    <a:srgbClr val="000066"/>
                  </a:solidFill>
                  <a:latin typeface="Arial" charset="0"/>
                </a:rPr>
                <a:t> </a:t>
              </a:r>
              <a:r>
                <a:rPr lang="en-AU" altLang="tr-TR" sz="1400" b="1" dirty="0" err="1">
                  <a:solidFill>
                    <a:srgbClr val="000066"/>
                  </a:solidFill>
                  <a:latin typeface="Arial" charset="0"/>
                </a:rPr>
                <a:t>sorunlar</a:t>
              </a:r>
              <a:r>
                <a:rPr lang="tr-TR" altLang="tr-TR" sz="1400" b="1" dirty="0">
                  <a:solidFill>
                    <a:srgbClr val="000066"/>
                  </a:solidFill>
                  <a:latin typeface="Arial" charset="0"/>
                </a:rPr>
                <a:t>,</a:t>
              </a:r>
            </a:p>
            <a:p>
              <a:pPr eaLnBrk="1" hangingPunct="1">
                <a:spcBef>
                  <a:spcPct val="0"/>
                </a:spcBef>
              </a:pPr>
              <a:r>
                <a:rPr lang="tr-TR" altLang="tr-TR" sz="1400" b="1" dirty="0">
                  <a:solidFill>
                    <a:srgbClr val="000066"/>
                  </a:solidFill>
                  <a:latin typeface="Arial" charset="0"/>
                </a:rPr>
                <a:t> T</a:t>
              </a:r>
              <a:r>
                <a:rPr lang="en-AU" altLang="tr-TR" sz="1400" b="1" dirty="0" err="1">
                  <a:solidFill>
                    <a:srgbClr val="000066"/>
                  </a:solidFill>
                  <a:latin typeface="Arial" charset="0"/>
                </a:rPr>
                <a:t>oplantıla</a:t>
              </a:r>
              <a:r>
                <a:rPr lang="tr-TR" altLang="tr-TR" sz="1400" b="1" dirty="0">
                  <a:solidFill>
                    <a:srgbClr val="000066"/>
                  </a:solidFill>
                  <a:latin typeface="Arial" charset="0"/>
                </a:rPr>
                <a:t>r,</a:t>
              </a:r>
            </a:p>
            <a:p>
              <a:pPr eaLnBrk="1" hangingPunct="1">
                <a:spcBef>
                  <a:spcPct val="0"/>
                </a:spcBef>
              </a:pPr>
              <a:r>
                <a:rPr lang="tr-TR" altLang="tr-TR" sz="1400" b="1" dirty="0">
                  <a:solidFill>
                    <a:srgbClr val="000066"/>
                  </a:solidFill>
                  <a:latin typeface="Arial" charset="0"/>
                </a:rPr>
                <a:t> H</a:t>
              </a:r>
              <a:r>
                <a:rPr lang="en-AU" altLang="tr-TR" sz="1400" b="1" dirty="0" err="1">
                  <a:solidFill>
                    <a:srgbClr val="000066"/>
                  </a:solidFill>
                  <a:latin typeface="Arial" charset="0"/>
                </a:rPr>
                <a:t>azırlıklar</a:t>
              </a:r>
              <a:r>
                <a:rPr lang="tr-TR" altLang="tr-TR" sz="1400" b="1" dirty="0">
                  <a:solidFill>
                    <a:srgbClr val="000066"/>
                  </a:solidFill>
                  <a:latin typeface="Arial" charset="0"/>
                </a:rPr>
                <a:t>.</a:t>
              </a:r>
              <a:endParaRPr lang="en-AU" altLang="tr-TR" sz="1400" b="1" dirty="0">
                <a:solidFill>
                  <a:srgbClr val="000066"/>
                </a:solidFill>
                <a:latin typeface="Arial" charset="0"/>
              </a:endParaRPr>
            </a:p>
          </p:txBody>
        </p:sp>
      </p:grpSp>
      <p:sp>
        <p:nvSpPr>
          <p:cNvPr id="27658" name="Rectangle 11"/>
          <p:cNvSpPr>
            <a:spLocks noChangeArrowheads="1"/>
          </p:cNvSpPr>
          <p:nvPr/>
        </p:nvSpPr>
        <p:spPr bwMode="auto">
          <a:xfrm>
            <a:off x="4859338" y="6092825"/>
            <a:ext cx="165735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a:solidFill>
                  <a:srgbClr val="000066"/>
                </a:solidFill>
                <a:latin typeface="Arial" charset="0"/>
              </a:rPr>
              <a:t>ACİL</a:t>
            </a:r>
          </a:p>
        </p:txBody>
      </p:sp>
      <p:grpSp>
        <p:nvGrpSpPr>
          <p:cNvPr id="27659" name="16 Grup"/>
          <p:cNvGrpSpPr>
            <a:grpSpLocks/>
          </p:cNvGrpSpPr>
          <p:nvPr/>
        </p:nvGrpSpPr>
        <p:grpSpPr bwMode="auto">
          <a:xfrm>
            <a:off x="1835150" y="1341438"/>
            <a:ext cx="2592388" cy="2303462"/>
            <a:chOff x="4500563" y="1341438"/>
            <a:chExt cx="2592387" cy="2303462"/>
          </a:xfrm>
        </p:grpSpPr>
        <p:sp>
          <p:nvSpPr>
            <p:cNvPr id="27662" name="Rectangle 6"/>
            <p:cNvSpPr>
              <a:spLocks noChangeArrowheads="1"/>
            </p:cNvSpPr>
            <p:nvPr/>
          </p:nvSpPr>
          <p:spPr bwMode="auto">
            <a:xfrm>
              <a:off x="4500563" y="1341438"/>
              <a:ext cx="2592387" cy="2303462"/>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7663" name="Text Box 12"/>
            <p:cNvSpPr txBox="1">
              <a:spLocks noChangeArrowheads="1"/>
            </p:cNvSpPr>
            <p:nvPr/>
          </p:nvSpPr>
          <p:spPr bwMode="auto">
            <a:xfrm>
              <a:off x="4724400" y="2260600"/>
              <a:ext cx="2152650" cy="304800"/>
            </a:xfrm>
            <a:prstGeom prst="rect">
              <a:avLst/>
            </a:prstGeom>
            <a:ln/>
            <a:extLst/>
          </p:spPr>
          <p:style>
            <a:lnRef idx="2">
              <a:schemeClr val="dk1"/>
            </a:lnRef>
            <a:fillRef idx="1">
              <a:schemeClr val="lt1"/>
            </a:fillRef>
            <a:effectRef idx="0">
              <a:schemeClr val="dk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pPr>
              <a:r>
                <a:rPr lang="tr-TR" altLang="tr-TR" sz="1400" dirty="0">
                  <a:solidFill>
                    <a:srgbClr val="000066"/>
                  </a:solidFill>
                  <a:latin typeface="Arial" charset="0"/>
                </a:rPr>
                <a:t> </a:t>
              </a:r>
              <a:r>
                <a:rPr lang="en-AU" altLang="tr-TR" sz="1400" b="1" dirty="0" err="1">
                  <a:solidFill>
                    <a:srgbClr val="000066"/>
                  </a:solidFill>
                  <a:latin typeface="Arial" charset="0"/>
                </a:rPr>
                <a:t>Planlama</a:t>
              </a:r>
              <a:r>
                <a:rPr lang="tr-TR" altLang="tr-TR" sz="1400" b="1" dirty="0">
                  <a:solidFill>
                    <a:srgbClr val="000066"/>
                  </a:solidFill>
                  <a:latin typeface="Arial" charset="0"/>
                </a:rPr>
                <a:t> çalışmaları</a:t>
              </a:r>
            </a:p>
          </p:txBody>
        </p:sp>
      </p:grpSp>
      <p:sp>
        <p:nvSpPr>
          <p:cNvPr id="27660" name="Text Box 13"/>
          <p:cNvSpPr txBox="1">
            <a:spLocks noChangeArrowheads="1"/>
          </p:cNvSpPr>
          <p:nvPr/>
        </p:nvSpPr>
        <p:spPr bwMode="auto">
          <a:xfrm>
            <a:off x="4716463" y="4221163"/>
            <a:ext cx="2200275" cy="1368425"/>
          </a:xfrm>
          <a:prstGeom prst="rect">
            <a:avLst/>
          </a:prstGeom>
          <a:ln/>
          <a:extLst/>
        </p:spPr>
        <p:style>
          <a:lnRef idx="2">
            <a:schemeClr val="accent1"/>
          </a:lnRef>
          <a:fillRef idx="1">
            <a:schemeClr val="lt1"/>
          </a:fillRef>
          <a:effectRef idx="0">
            <a:schemeClr val="accent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pPr>
            <a:r>
              <a:rPr lang="tr-TR" altLang="tr-TR" sz="1400" b="1" dirty="0">
                <a:solidFill>
                  <a:srgbClr val="000066"/>
                </a:solidFill>
                <a:latin typeface="Arial" charset="0"/>
              </a:rPr>
              <a:t> </a:t>
            </a:r>
            <a:r>
              <a:rPr lang="en-AU" altLang="tr-TR" sz="1400" b="1" dirty="0" err="1">
                <a:solidFill>
                  <a:srgbClr val="000066"/>
                </a:solidFill>
                <a:latin typeface="Arial" charset="0"/>
              </a:rPr>
              <a:t>Amaçsız</a:t>
            </a:r>
            <a:r>
              <a:rPr lang="en-AU" altLang="tr-TR" sz="1400" b="1" dirty="0">
                <a:solidFill>
                  <a:srgbClr val="000066"/>
                </a:solidFill>
                <a:latin typeface="Arial" charset="0"/>
              </a:rPr>
              <a:t> </a:t>
            </a:r>
            <a:r>
              <a:rPr lang="en-AU" altLang="tr-TR" sz="1400" b="1" dirty="0" err="1">
                <a:solidFill>
                  <a:srgbClr val="000066"/>
                </a:solidFill>
                <a:latin typeface="Arial" charset="0"/>
              </a:rPr>
              <a:t>telefon</a:t>
            </a:r>
            <a:r>
              <a:rPr lang="en-AU" altLang="tr-TR" sz="1400" b="1" dirty="0">
                <a:solidFill>
                  <a:srgbClr val="000066"/>
                </a:solidFill>
                <a:latin typeface="Arial" charset="0"/>
              </a:rPr>
              <a:t> </a:t>
            </a:r>
            <a:r>
              <a:rPr lang="en-AU" altLang="tr-TR" sz="1400" b="1" dirty="0" err="1">
                <a:solidFill>
                  <a:srgbClr val="000066"/>
                </a:solidFill>
                <a:latin typeface="Arial" charset="0"/>
              </a:rPr>
              <a:t>görüşmeleri</a:t>
            </a:r>
            <a:r>
              <a:rPr lang="en-AU" altLang="tr-TR" sz="1400" b="1" dirty="0">
                <a:solidFill>
                  <a:srgbClr val="000066"/>
                </a:solidFill>
                <a:latin typeface="Arial" charset="0"/>
              </a:rPr>
              <a:t> </a:t>
            </a:r>
            <a:r>
              <a:rPr lang="en-AU" altLang="tr-TR" sz="1400" b="1" dirty="0" err="1">
                <a:solidFill>
                  <a:srgbClr val="000066"/>
                </a:solidFill>
                <a:latin typeface="Arial" charset="0"/>
              </a:rPr>
              <a:t>ve</a:t>
            </a:r>
            <a:r>
              <a:rPr lang="en-AU" altLang="tr-TR" sz="1400" b="1" dirty="0">
                <a:solidFill>
                  <a:srgbClr val="000066"/>
                </a:solidFill>
                <a:latin typeface="Arial" charset="0"/>
              </a:rPr>
              <a:t> </a:t>
            </a:r>
            <a:r>
              <a:rPr lang="en-AU" altLang="tr-TR" sz="1400" b="1" dirty="0" err="1">
                <a:solidFill>
                  <a:srgbClr val="000066"/>
                </a:solidFill>
                <a:latin typeface="Arial" charset="0"/>
              </a:rPr>
              <a:t>ziyaretler</a:t>
            </a:r>
            <a:endParaRPr lang="en-AU" altLang="tr-TR" sz="1400" b="1" dirty="0">
              <a:solidFill>
                <a:srgbClr val="000066"/>
              </a:solidFill>
              <a:latin typeface="Arial" charset="0"/>
            </a:endParaRPr>
          </a:p>
          <a:p>
            <a:pPr eaLnBrk="1" hangingPunct="1">
              <a:spcBef>
                <a:spcPct val="0"/>
              </a:spcBef>
            </a:pPr>
            <a:r>
              <a:rPr lang="tr-TR" altLang="tr-TR" sz="1400" b="1" dirty="0">
                <a:solidFill>
                  <a:srgbClr val="000066"/>
                </a:solidFill>
                <a:latin typeface="Arial" charset="0"/>
              </a:rPr>
              <a:t> </a:t>
            </a:r>
            <a:r>
              <a:rPr lang="en-AU" altLang="tr-TR" sz="1400" b="1" dirty="0" err="1">
                <a:solidFill>
                  <a:srgbClr val="000066"/>
                </a:solidFill>
                <a:latin typeface="Arial" charset="0"/>
              </a:rPr>
              <a:t>Bazı</a:t>
            </a:r>
            <a:r>
              <a:rPr lang="en-AU" altLang="tr-TR" sz="1400" b="1" dirty="0">
                <a:solidFill>
                  <a:srgbClr val="000066"/>
                </a:solidFill>
                <a:latin typeface="Arial" charset="0"/>
              </a:rPr>
              <a:t> </a:t>
            </a:r>
            <a:r>
              <a:rPr lang="en-AU" altLang="tr-TR" sz="1400" b="1" dirty="0" err="1">
                <a:solidFill>
                  <a:srgbClr val="000066"/>
                </a:solidFill>
                <a:latin typeface="Arial" charset="0"/>
              </a:rPr>
              <a:t>raporlar</a:t>
            </a:r>
            <a:endParaRPr lang="en-AU" altLang="tr-TR" sz="1400" b="1" dirty="0">
              <a:solidFill>
                <a:srgbClr val="000066"/>
              </a:solidFill>
              <a:latin typeface="Arial" charset="0"/>
            </a:endParaRPr>
          </a:p>
          <a:p>
            <a:pPr eaLnBrk="1" hangingPunct="1">
              <a:spcBef>
                <a:spcPct val="0"/>
              </a:spcBef>
            </a:pPr>
            <a:r>
              <a:rPr lang="tr-TR" altLang="tr-TR" sz="1400" b="1" dirty="0">
                <a:solidFill>
                  <a:srgbClr val="000066"/>
                </a:solidFill>
                <a:latin typeface="Arial" charset="0"/>
              </a:rPr>
              <a:t> </a:t>
            </a:r>
            <a:r>
              <a:rPr lang="en-AU" altLang="tr-TR" sz="1400" b="1" dirty="0" err="1">
                <a:solidFill>
                  <a:srgbClr val="000066"/>
                </a:solidFill>
                <a:latin typeface="Arial" charset="0"/>
              </a:rPr>
              <a:t>Hemen</a:t>
            </a:r>
            <a:r>
              <a:rPr lang="en-AU" altLang="tr-TR" sz="1400" b="1" dirty="0">
                <a:solidFill>
                  <a:srgbClr val="000066"/>
                </a:solidFill>
                <a:latin typeface="Arial" charset="0"/>
              </a:rPr>
              <a:t> </a:t>
            </a:r>
            <a:r>
              <a:rPr lang="en-AU" altLang="tr-TR" sz="1400" b="1" dirty="0" err="1">
                <a:solidFill>
                  <a:srgbClr val="000066"/>
                </a:solidFill>
                <a:latin typeface="Arial" charset="0"/>
              </a:rPr>
              <a:t>yapılması</a:t>
            </a:r>
            <a:r>
              <a:rPr lang="en-AU" altLang="tr-TR" sz="1400" b="1" dirty="0">
                <a:solidFill>
                  <a:srgbClr val="000066"/>
                </a:solidFill>
                <a:latin typeface="Arial" charset="0"/>
              </a:rPr>
              <a:t> </a:t>
            </a:r>
            <a:r>
              <a:rPr lang="en-AU" altLang="tr-TR" sz="1400" b="1" dirty="0" err="1">
                <a:solidFill>
                  <a:srgbClr val="000066"/>
                </a:solidFill>
                <a:latin typeface="Arial" charset="0"/>
              </a:rPr>
              <a:t>gereken</a:t>
            </a:r>
            <a:r>
              <a:rPr lang="en-AU" altLang="tr-TR" sz="1400" b="1" dirty="0">
                <a:solidFill>
                  <a:srgbClr val="000066"/>
                </a:solidFill>
                <a:latin typeface="Arial" charset="0"/>
              </a:rPr>
              <a:t> </a:t>
            </a:r>
            <a:r>
              <a:rPr lang="en-AU" altLang="tr-TR" sz="1400" b="1" dirty="0" err="1">
                <a:solidFill>
                  <a:srgbClr val="000066"/>
                </a:solidFill>
                <a:latin typeface="Arial" charset="0"/>
              </a:rPr>
              <a:t>bazı</a:t>
            </a:r>
            <a:r>
              <a:rPr lang="en-AU" altLang="tr-TR" sz="1400" b="1" dirty="0">
                <a:solidFill>
                  <a:srgbClr val="000066"/>
                </a:solidFill>
                <a:latin typeface="Arial" charset="0"/>
              </a:rPr>
              <a:t> </a:t>
            </a:r>
            <a:r>
              <a:rPr lang="en-AU" altLang="tr-TR" sz="1400" b="1" dirty="0" err="1">
                <a:solidFill>
                  <a:srgbClr val="000066"/>
                </a:solidFill>
                <a:latin typeface="Arial" charset="0"/>
              </a:rPr>
              <a:t>işler</a:t>
            </a:r>
            <a:endParaRPr lang="en-AU" altLang="tr-TR" sz="1400" b="1" dirty="0">
              <a:solidFill>
                <a:srgbClr val="000066"/>
              </a:solidFill>
              <a:latin typeface="Arial" charset="0"/>
            </a:endParaRPr>
          </a:p>
        </p:txBody>
      </p:sp>
      <p:sp>
        <p:nvSpPr>
          <p:cNvPr id="27661" name="Text Box 14"/>
          <p:cNvSpPr txBox="1">
            <a:spLocks noChangeArrowheads="1"/>
          </p:cNvSpPr>
          <p:nvPr/>
        </p:nvSpPr>
        <p:spPr bwMode="auto">
          <a:xfrm>
            <a:off x="2124075" y="4437063"/>
            <a:ext cx="2079625" cy="1169987"/>
          </a:xfrm>
          <a:prstGeom prst="rect">
            <a:avLst/>
          </a:prstGeom>
          <a:ln/>
          <a:extLst/>
        </p:spPr>
        <p:style>
          <a:lnRef idx="2">
            <a:schemeClr val="accent1"/>
          </a:lnRef>
          <a:fillRef idx="1">
            <a:schemeClr val="lt1"/>
          </a:fillRef>
          <a:effectRef idx="0">
            <a:schemeClr val="accent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pPr>
            <a:r>
              <a:rPr lang="tr-TR" altLang="tr-TR" sz="1400" b="1" dirty="0">
                <a:solidFill>
                  <a:srgbClr val="000066"/>
                </a:solidFill>
                <a:latin typeface="Arial" charset="0"/>
              </a:rPr>
              <a:t> </a:t>
            </a:r>
            <a:r>
              <a:rPr lang="en-AU" altLang="tr-TR" sz="1400" b="1" dirty="0" err="1">
                <a:solidFill>
                  <a:srgbClr val="000066"/>
                </a:solidFill>
                <a:latin typeface="Arial" charset="0"/>
              </a:rPr>
              <a:t>Boş</a:t>
            </a:r>
            <a:r>
              <a:rPr lang="en-AU" altLang="tr-TR" sz="1400" b="1" dirty="0">
                <a:solidFill>
                  <a:srgbClr val="000066"/>
                </a:solidFill>
                <a:latin typeface="Arial" charset="0"/>
              </a:rPr>
              <a:t> </a:t>
            </a:r>
            <a:r>
              <a:rPr lang="en-AU" altLang="tr-TR" sz="1400" b="1" dirty="0" err="1">
                <a:solidFill>
                  <a:srgbClr val="000066"/>
                </a:solidFill>
                <a:latin typeface="Arial" charset="0"/>
              </a:rPr>
              <a:t>işler</a:t>
            </a:r>
            <a:endParaRPr lang="en-AU" altLang="tr-TR" sz="1400" b="1" dirty="0">
              <a:solidFill>
                <a:srgbClr val="000066"/>
              </a:solidFill>
              <a:latin typeface="Arial" charset="0"/>
            </a:endParaRPr>
          </a:p>
          <a:p>
            <a:pPr eaLnBrk="1" hangingPunct="1">
              <a:spcBef>
                <a:spcPct val="0"/>
              </a:spcBef>
            </a:pPr>
            <a:r>
              <a:rPr lang="tr-TR" altLang="tr-TR" sz="1400" b="1" dirty="0">
                <a:solidFill>
                  <a:srgbClr val="000066"/>
                </a:solidFill>
                <a:latin typeface="Arial" charset="0"/>
              </a:rPr>
              <a:t> </a:t>
            </a:r>
            <a:r>
              <a:rPr lang="en-AU" altLang="tr-TR" sz="1400" b="1" dirty="0" err="1">
                <a:solidFill>
                  <a:srgbClr val="000066"/>
                </a:solidFill>
                <a:latin typeface="Arial" charset="0"/>
              </a:rPr>
              <a:t>Kaçış</a:t>
            </a:r>
            <a:r>
              <a:rPr lang="en-AU" altLang="tr-TR" sz="1400" b="1" dirty="0">
                <a:solidFill>
                  <a:srgbClr val="000066"/>
                </a:solidFill>
                <a:latin typeface="Arial" charset="0"/>
              </a:rPr>
              <a:t> </a:t>
            </a:r>
            <a:r>
              <a:rPr lang="en-AU" altLang="tr-TR" sz="1400" b="1" dirty="0" err="1">
                <a:solidFill>
                  <a:srgbClr val="000066"/>
                </a:solidFill>
                <a:latin typeface="Arial" charset="0"/>
              </a:rPr>
              <a:t>faaliyetleri</a:t>
            </a:r>
            <a:endParaRPr lang="en-AU" altLang="tr-TR" sz="1400" b="1" dirty="0">
              <a:solidFill>
                <a:srgbClr val="000066"/>
              </a:solidFill>
              <a:latin typeface="Arial" charset="0"/>
            </a:endParaRPr>
          </a:p>
          <a:p>
            <a:pPr eaLnBrk="1" hangingPunct="1">
              <a:spcBef>
                <a:spcPct val="0"/>
              </a:spcBef>
            </a:pPr>
            <a:r>
              <a:rPr lang="tr-TR" altLang="tr-TR" sz="1400" b="1" dirty="0">
                <a:solidFill>
                  <a:srgbClr val="000066"/>
                </a:solidFill>
                <a:latin typeface="Arial" charset="0"/>
              </a:rPr>
              <a:t> </a:t>
            </a:r>
            <a:r>
              <a:rPr lang="en-AU" altLang="tr-TR" sz="1400" b="1" dirty="0" err="1">
                <a:solidFill>
                  <a:srgbClr val="000066"/>
                </a:solidFill>
                <a:latin typeface="Arial" charset="0"/>
              </a:rPr>
              <a:t>İlgisiz</a:t>
            </a:r>
            <a:r>
              <a:rPr lang="en-AU" altLang="tr-TR" sz="1400" b="1" dirty="0">
                <a:solidFill>
                  <a:srgbClr val="000066"/>
                </a:solidFill>
                <a:latin typeface="Arial" charset="0"/>
              </a:rPr>
              <a:t> </a:t>
            </a:r>
            <a:r>
              <a:rPr lang="en-AU" altLang="tr-TR" sz="1400" b="1" dirty="0" err="1">
                <a:solidFill>
                  <a:srgbClr val="000066"/>
                </a:solidFill>
                <a:latin typeface="Arial" charset="0"/>
              </a:rPr>
              <a:t>yazışmalar</a:t>
            </a:r>
            <a:endParaRPr lang="en-AU" altLang="tr-TR" sz="1400" b="1" dirty="0">
              <a:solidFill>
                <a:srgbClr val="000066"/>
              </a:solidFill>
              <a:latin typeface="Arial" charset="0"/>
            </a:endParaRPr>
          </a:p>
          <a:p>
            <a:pPr eaLnBrk="1" hangingPunct="1">
              <a:spcBef>
                <a:spcPct val="0"/>
              </a:spcBef>
            </a:pPr>
            <a:r>
              <a:rPr lang="tr-TR" altLang="tr-TR" sz="1400" b="1" dirty="0">
                <a:solidFill>
                  <a:srgbClr val="000066"/>
                </a:solidFill>
                <a:latin typeface="Arial" charset="0"/>
              </a:rPr>
              <a:t> </a:t>
            </a:r>
            <a:r>
              <a:rPr lang="en-AU" altLang="tr-TR" sz="1400" b="1" dirty="0" err="1">
                <a:solidFill>
                  <a:srgbClr val="000066"/>
                </a:solidFill>
                <a:latin typeface="Arial" charset="0"/>
              </a:rPr>
              <a:t>Aşırı</a:t>
            </a:r>
            <a:r>
              <a:rPr lang="en-AU" altLang="tr-TR" sz="1400" b="1" dirty="0">
                <a:solidFill>
                  <a:srgbClr val="000066"/>
                </a:solidFill>
                <a:latin typeface="Arial" charset="0"/>
              </a:rPr>
              <a:t> TV.</a:t>
            </a:r>
            <a:r>
              <a:rPr lang="tr-TR" altLang="tr-TR" sz="1400" b="1" dirty="0">
                <a:solidFill>
                  <a:srgbClr val="000066"/>
                </a:solidFill>
                <a:latin typeface="Arial" charset="0"/>
              </a:rPr>
              <a:t> </a:t>
            </a:r>
            <a:r>
              <a:rPr lang="en-AU" altLang="tr-TR" sz="1400" b="1" dirty="0" err="1">
                <a:solidFill>
                  <a:srgbClr val="000066"/>
                </a:solidFill>
                <a:latin typeface="Arial" charset="0"/>
              </a:rPr>
              <a:t>Izleme</a:t>
            </a:r>
            <a:endParaRPr lang="tr-TR" altLang="tr-TR" sz="1400" b="1" dirty="0">
              <a:solidFill>
                <a:srgbClr val="000066"/>
              </a:solidFill>
              <a:latin typeface="Arial" charset="0"/>
            </a:endParaRPr>
          </a:p>
          <a:p>
            <a:pPr eaLnBrk="1" hangingPunct="1">
              <a:spcBef>
                <a:spcPct val="0"/>
              </a:spcBef>
            </a:pPr>
            <a:r>
              <a:rPr lang="tr-TR" altLang="tr-TR" sz="1400" b="1" dirty="0">
                <a:solidFill>
                  <a:srgbClr val="000066"/>
                </a:solidFill>
                <a:latin typeface="Arial" charset="0"/>
              </a:rPr>
              <a:t> İnternette gezinme</a:t>
            </a:r>
            <a:endParaRPr lang="en-AU" altLang="tr-TR" sz="1400" b="1" dirty="0">
              <a:solidFill>
                <a:srgbClr val="000066"/>
              </a:solidFill>
              <a:latin typeface="Arial"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10494441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AB7C1B4A-24AF-4887-A69E-EC45C51C855C}" type="slidenum">
              <a:rPr lang="tr-TR" altLang="tr-TR" sz="2000" smtClean="0"/>
              <a:pPr eaLnBrk="1" hangingPunct="1">
                <a:spcBef>
                  <a:spcPct val="0"/>
                </a:spcBef>
                <a:buFontTx/>
                <a:buNone/>
              </a:pPr>
              <a:t>65</a:t>
            </a:fld>
            <a:endParaRPr lang="tr-TR" altLang="tr-TR" sz="2000" smtClean="0"/>
          </a:p>
        </p:txBody>
      </p:sp>
      <p:sp>
        <p:nvSpPr>
          <p:cNvPr id="28675" name="Rectangle 2"/>
          <p:cNvSpPr>
            <a:spLocks noGrp="1" noChangeArrowheads="1"/>
          </p:cNvSpPr>
          <p:nvPr>
            <p:ph type="title"/>
          </p:nvPr>
        </p:nvSpPr>
        <p:spPr>
          <a:xfrm>
            <a:off x="685800" y="188913"/>
            <a:ext cx="6870700" cy="684212"/>
          </a:xfrm>
        </p:spPr>
        <p:txBody>
          <a:bodyPr/>
          <a:lstStyle/>
          <a:p>
            <a:pPr eaLnBrk="1" hangingPunct="1"/>
            <a:r>
              <a:rPr lang="tr-TR" altLang="tr-TR" sz="3600" b="1" smtClean="0">
                <a:solidFill>
                  <a:srgbClr val="003399"/>
                </a:solidFill>
                <a:latin typeface="Arial" charset="0"/>
              </a:rPr>
              <a:t>ÖNEM ve ACİLİYET</a:t>
            </a:r>
          </a:p>
        </p:txBody>
      </p:sp>
      <p:sp>
        <p:nvSpPr>
          <p:cNvPr id="28676" name="Rectangle 3"/>
          <p:cNvSpPr>
            <a:spLocks noChangeArrowheads="1"/>
          </p:cNvSpPr>
          <p:nvPr/>
        </p:nvSpPr>
        <p:spPr bwMode="auto">
          <a:xfrm>
            <a:off x="5076825" y="6092825"/>
            <a:ext cx="14398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a:solidFill>
                  <a:srgbClr val="000066"/>
                </a:solidFill>
                <a:latin typeface="Arial" charset="0"/>
              </a:rPr>
              <a:t>ACİL</a:t>
            </a:r>
          </a:p>
        </p:txBody>
      </p:sp>
      <p:sp>
        <p:nvSpPr>
          <p:cNvPr id="28677" name="Rectangle 4"/>
          <p:cNvSpPr>
            <a:spLocks noChangeArrowheads="1"/>
          </p:cNvSpPr>
          <p:nvPr/>
        </p:nvSpPr>
        <p:spPr bwMode="auto">
          <a:xfrm>
            <a:off x="1835150" y="1341438"/>
            <a:ext cx="2592388" cy="2303462"/>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endParaRPr lang="tr-TR" altLang="tr-TR" sz="1800"/>
          </a:p>
        </p:txBody>
      </p:sp>
      <p:sp>
        <p:nvSpPr>
          <p:cNvPr id="28678" name="Rectangle 5"/>
          <p:cNvSpPr>
            <a:spLocks noChangeArrowheads="1"/>
          </p:cNvSpPr>
          <p:nvPr/>
        </p:nvSpPr>
        <p:spPr bwMode="auto">
          <a:xfrm>
            <a:off x="1835150" y="3716338"/>
            <a:ext cx="2592388" cy="2376487"/>
          </a:xfrm>
          <a:prstGeom prst="rect">
            <a:avLst/>
          </a:prstGeom>
          <a:solidFill>
            <a:srgbClr val="3366FF"/>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8679" name="Rectangle 6"/>
          <p:cNvSpPr>
            <a:spLocks noChangeArrowheads="1"/>
          </p:cNvSpPr>
          <p:nvPr/>
        </p:nvSpPr>
        <p:spPr bwMode="auto">
          <a:xfrm>
            <a:off x="4500563" y="1341438"/>
            <a:ext cx="2592387" cy="2303462"/>
          </a:xfrm>
          <a:prstGeom prst="rect">
            <a:avLst/>
          </a:prstGeom>
          <a:solidFill>
            <a:schemeClr val="tx2"/>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8680" name="Rectangle 7"/>
          <p:cNvSpPr>
            <a:spLocks noChangeArrowheads="1"/>
          </p:cNvSpPr>
          <p:nvPr/>
        </p:nvSpPr>
        <p:spPr bwMode="auto">
          <a:xfrm>
            <a:off x="4498975" y="3716338"/>
            <a:ext cx="2593975" cy="2376487"/>
          </a:xfrm>
          <a:prstGeom prst="rect">
            <a:avLst/>
          </a:prstGeom>
          <a:solidFill>
            <a:srgbClr val="00FF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1800"/>
          </a:p>
        </p:txBody>
      </p:sp>
      <p:sp>
        <p:nvSpPr>
          <p:cNvPr id="28681" name="Rectangle 8"/>
          <p:cNvSpPr>
            <a:spLocks noChangeArrowheads="1"/>
          </p:cNvSpPr>
          <p:nvPr/>
        </p:nvSpPr>
        <p:spPr bwMode="auto">
          <a:xfrm>
            <a:off x="684213" y="2636838"/>
            <a:ext cx="1008062"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a:solidFill>
                  <a:srgbClr val="000066"/>
                </a:solidFill>
                <a:latin typeface="Arial" charset="0"/>
              </a:rPr>
              <a:t> ÖNEMLİ</a:t>
            </a:r>
          </a:p>
        </p:txBody>
      </p:sp>
      <p:sp>
        <p:nvSpPr>
          <p:cNvPr id="28682" name="Rectangle 9"/>
          <p:cNvSpPr>
            <a:spLocks noChangeArrowheads="1"/>
          </p:cNvSpPr>
          <p:nvPr/>
        </p:nvSpPr>
        <p:spPr bwMode="auto">
          <a:xfrm>
            <a:off x="179388" y="4616450"/>
            <a:ext cx="158432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a:solidFill>
                  <a:srgbClr val="000066"/>
                </a:solidFill>
                <a:latin typeface="Arial" charset="0"/>
              </a:rPr>
              <a:t> ÖNEMSİZ</a:t>
            </a:r>
          </a:p>
        </p:txBody>
      </p:sp>
      <p:sp>
        <p:nvSpPr>
          <p:cNvPr id="28683" name="Text Box 10"/>
          <p:cNvSpPr txBox="1">
            <a:spLocks noChangeArrowheads="1"/>
          </p:cNvSpPr>
          <p:nvPr/>
        </p:nvSpPr>
        <p:spPr bwMode="auto">
          <a:xfrm>
            <a:off x="4572000" y="2133600"/>
            <a:ext cx="2360613" cy="730250"/>
          </a:xfrm>
          <a:prstGeom prst="rect">
            <a:avLst/>
          </a:prstGeom>
          <a:ln/>
          <a:extLst/>
        </p:spPr>
        <p:style>
          <a:lnRef idx="2">
            <a:schemeClr val="accent2"/>
          </a:lnRef>
          <a:fillRef idx="1">
            <a:schemeClr val="lt1"/>
          </a:fillRef>
          <a:effectRef idx="0">
            <a:schemeClr val="accent2"/>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buFontTx/>
              <a:buNone/>
            </a:pPr>
            <a:r>
              <a:rPr lang="tr-TR" altLang="tr-TR" sz="1400" b="1" dirty="0">
                <a:solidFill>
                  <a:srgbClr val="000066"/>
                </a:solidFill>
                <a:latin typeface="Arial" charset="0"/>
              </a:rPr>
              <a:t>Bu işleri yapmak için </a:t>
            </a:r>
          </a:p>
          <a:p>
            <a:pPr>
              <a:spcBef>
                <a:spcPct val="0"/>
              </a:spcBef>
              <a:buFontTx/>
              <a:buNone/>
            </a:pPr>
            <a:r>
              <a:rPr lang="tr-TR" altLang="tr-TR" sz="1400" b="1" dirty="0">
                <a:solidFill>
                  <a:srgbClr val="000066"/>
                </a:solidFill>
                <a:latin typeface="Arial" charset="0"/>
              </a:rPr>
              <a:t>yeterli vakti mutlaka ayırmalıyız</a:t>
            </a:r>
            <a:endParaRPr lang="tr-TR" altLang="tr-TR" sz="1400" dirty="0">
              <a:solidFill>
                <a:srgbClr val="000066"/>
              </a:solidFill>
              <a:latin typeface="Arial" charset="0"/>
            </a:endParaRPr>
          </a:p>
        </p:txBody>
      </p:sp>
      <p:sp>
        <p:nvSpPr>
          <p:cNvPr id="28684" name="Rectangle 11"/>
          <p:cNvSpPr>
            <a:spLocks noChangeArrowheads="1"/>
          </p:cNvSpPr>
          <p:nvPr/>
        </p:nvSpPr>
        <p:spPr bwMode="auto">
          <a:xfrm>
            <a:off x="2339975" y="6092825"/>
            <a:ext cx="165735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400" b="1">
                <a:solidFill>
                  <a:srgbClr val="000066"/>
                </a:solidFill>
                <a:latin typeface="Arial" charset="0"/>
              </a:rPr>
              <a:t>ACİL DEĞİL</a:t>
            </a:r>
          </a:p>
        </p:txBody>
      </p:sp>
      <p:sp>
        <p:nvSpPr>
          <p:cNvPr id="28685" name="Text Box 12"/>
          <p:cNvSpPr txBox="1">
            <a:spLocks noChangeArrowheads="1"/>
          </p:cNvSpPr>
          <p:nvPr/>
        </p:nvSpPr>
        <p:spPr bwMode="auto">
          <a:xfrm>
            <a:off x="2051050" y="2060575"/>
            <a:ext cx="2152650" cy="954088"/>
          </a:xfrm>
          <a:prstGeom prst="rect">
            <a:avLst/>
          </a:prstGeom>
          <a:ln/>
          <a:extLst/>
        </p:spPr>
        <p:style>
          <a:lnRef idx="2">
            <a:schemeClr val="accent1"/>
          </a:lnRef>
          <a:fillRef idx="1">
            <a:schemeClr val="lt1"/>
          </a:fillRef>
          <a:effectRef idx="0">
            <a:schemeClr val="accent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buFontTx/>
              <a:buNone/>
            </a:pPr>
            <a:r>
              <a:rPr lang="tr-TR" altLang="tr-TR" sz="1400" b="1" dirty="0">
                <a:solidFill>
                  <a:srgbClr val="000066"/>
                </a:solidFill>
                <a:latin typeface="Arial" charset="0"/>
              </a:rPr>
              <a:t>Bu işler acil olmamasına rağmen, onları ertelemeye çalışmamalıyız</a:t>
            </a:r>
            <a:endParaRPr lang="tr-TR" altLang="tr-TR" sz="1400" dirty="0">
              <a:solidFill>
                <a:srgbClr val="000066"/>
              </a:solidFill>
              <a:latin typeface="Arial" charset="0"/>
            </a:endParaRPr>
          </a:p>
        </p:txBody>
      </p:sp>
      <p:sp>
        <p:nvSpPr>
          <p:cNvPr id="28686" name="Text Box 13"/>
          <p:cNvSpPr txBox="1">
            <a:spLocks noChangeArrowheads="1"/>
          </p:cNvSpPr>
          <p:nvPr/>
        </p:nvSpPr>
        <p:spPr bwMode="auto">
          <a:xfrm>
            <a:off x="4716463" y="4437063"/>
            <a:ext cx="2200275" cy="730250"/>
          </a:xfrm>
          <a:prstGeom prst="rect">
            <a:avLst/>
          </a:prstGeom>
          <a:ln/>
          <a:extLst/>
        </p:spPr>
        <p:style>
          <a:lnRef idx="2">
            <a:schemeClr val="accent1"/>
          </a:lnRef>
          <a:fillRef idx="1">
            <a:schemeClr val="lt1"/>
          </a:fillRef>
          <a:effectRef idx="0">
            <a:schemeClr val="accent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buFontTx/>
              <a:buNone/>
            </a:pPr>
            <a:r>
              <a:rPr lang="tr-TR" altLang="tr-TR" sz="1400" b="1" dirty="0">
                <a:solidFill>
                  <a:srgbClr val="000066"/>
                </a:solidFill>
                <a:latin typeface="Arial" charset="0"/>
              </a:rPr>
              <a:t>Bu karedeki işlere lüzumundan fazla vakit harcamamalıyız</a:t>
            </a:r>
            <a:endParaRPr lang="tr-TR" altLang="tr-TR" sz="1400" dirty="0">
              <a:solidFill>
                <a:srgbClr val="000066"/>
              </a:solidFill>
              <a:latin typeface="Arial" charset="0"/>
            </a:endParaRPr>
          </a:p>
        </p:txBody>
      </p:sp>
      <p:sp>
        <p:nvSpPr>
          <p:cNvPr id="28687" name="Text Box 14"/>
          <p:cNvSpPr txBox="1">
            <a:spLocks noChangeArrowheads="1"/>
          </p:cNvSpPr>
          <p:nvPr/>
        </p:nvSpPr>
        <p:spPr bwMode="auto">
          <a:xfrm>
            <a:off x="2051050" y="4365625"/>
            <a:ext cx="2079625" cy="942975"/>
          </a:xfrm>
          <a:prstGeom prst="rect">
            <a:avLst/>
          </a:prstGeom>
          <a:ln/>
          <a:extLst/>
        </p:spPr>
        <p:style>
          <a:lnRef idx="2">
            <a:schemeClr val="dk1"/>
          </a:lnRef>
          <a:fillRef idx="1">
            <a:schemeClr val="lt1"/>
          </a:fillRef>
          <a:effectRef idx="0">
            <a:schemeClr val="dk1"/>
          </a:effectRef>
          <a:fontRef idx="minor">
            <a:schemeClr val="dk1"/>
          </a:fontRef>
        </p:style>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buFontTx/>
              <a:buNone/>
            </a:pPr>
            <a:r>
              <a:rPr lang="tr-TR" altLang="tr-TR" sz="1400" b="1" dirty="0">
                <a:solidFill>
                  <a:srgbClr val="000066"/>
                </a:solidFill>
                <a:latin typeface="Arial" charset="0"/>
              </a:rPr>
              <a:t>Bu tür işlere ve durumlara düşmekten özel çaba harcamalıyız</a:t>
            </a:r>
            <a:endParaRPr lang="tr-TR" altLang="tr-TR" sz="1400" dirty="0">
              <a:solidFill>
                <a:srgbClr val="000066"/>
              </a:solidFill>
              <a:latin typeface="Arial"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101571645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685800" y="2349500"/>
            <a:ext cx="7696200" cy="2159000"/>
          </a:xfrm>
        </p:spPr>
        <p:txBody>
          <a:bodyPr/>
          <a:lstStyle/>
          <a:p>
            <a:pPr indent="0" algn="ctr" eaLnBrk="1" hangingPunct="1">
              <a:spcBef>
                <a:spcPts val="0"/>
              </a:spcBef>
              <a:buFontTx/>
              <a:buNone/>
              <a:defRPr/>
            </a:pPr>
            <a:r>
              <a:rPr lang="tr-TR" sz="3600"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Önemli şeyler, asla önemsizlerin insafına bırakılmamalıdır</a:t>
            </a:r>
          </a:p>
          <a:p>
            <a:pPr indent="0" algn="ctr" eaLnBrk="1" hangingPunct="1">
              <a:spcBef>
                <a:spcPts val="0"/>
              </a:spcBef>
              <a:buFontTx/>
              <a:buNone/>
              <a:defRPr/>
            </a:pPr>
            <a:endParaRPr lang="tr-TR" sz="14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0" algn="r" eaLnBrk="1" hangingPunct="1">
              <a:spcBef>
                <a:spcPts val="0"/>
              </a:spcBef>
              <a:buFontTx/>
              <a:buNone/>
              <a:defRPr/>
            </a:pPr>
            <a:r>
              <a:rPr lang="tr-TR" sz="3200" dirty="0" smtClean="0">
                <a:latin typeface="Arial" pitchFamily="34" charset="0"/>
                <a:cs typeface="Arial" pitchFamily="34" charset="0"/>
              </a:rPr>
              <a:t>Goethe</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66</a:t>
            </a:fld>
            <a:endParaRPr lang="tr-TR"/>
          </a:p>
        </p:txBody>
      </p:sp>
    </p:spTree>
    <p:extLst>
      <p:ext uri="{BB962C8B-B14F-4D97-AF65-F5344CB8AC3E}">
        <p14:creationId xmlns:p14="http://schemas.microsoft.com/office/powerpoint/2010/main" val="559340867"/>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AF259A06-C3AA-4BFA-B6E8-363280AA80A5}" type="slidenum">
              <a:rPr lang="tr-TR" altLang="tr-TR" sz="2000" smtClean="0"/>
              <a:pPr eaLnBrk="1" hangingPunct="1">
                <a:spcBef>
                  <a:spcPct val="0"/>
                </a:spcBef>
                <a:buFontTx/>
                <a:buNone/>
              </a:pPr>
              <a:t>67</a:t>
            </a:fld>
            <a:endParaRPr lang="tr-TR" altLang="tr-TR" sz="2000" smtClean="0"/>
          </a:p>
        </p:txBody>
      </p:sp>
      <p:sp>
        <p:nvSpPr>
          <p:cNvPr id="257026" name="Rectangle 2"/>
          <p:cNvSpPr>
            <a:spLocks noChangeArrowheads="1"/>
          </p:cNvSpPr>
          <p:nvPr/>
        </p:nvSpPr>
        <p:spPr bwMode="auto">
          <a:xfrm>
            <a:off x="323850" y="1252538"/>
            <a:ext cx="8351838"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Blip>
                <a:blip r:embed="rId2"/>
              </a:buBlip>
            </a:pPr>
            <a:r>
              <a:rPr lang="tr-TR" altLang="tr-TR" sz="2200">
                <a:latin typeface="Arial" charset="0"/>
              </a:rPr>
              <a:t>  Her iş aşağıdakilere devredilmez.</a:t>
            </a:r>
          </a:p>
          <a:p>
            <a:pPr eaLnBrk="1" hangingPunct="1">
              <a:spcBef>
                <a:spcPct val="0"/>
              </a:spcBef>
              <a:buFontTx/>
              <a:buNone/>
            </a:pPr>
            <a:endParaRPr lang="tr-TR" altLang="tr-TR" sz="2000">
              <a:latin typeface="Arial" charset="0"/>
            </a:endParaRPr>
          </a:p>
          <a:p>
            <a:pPr eaLnBrk="1" hangingPunct="1">
              <a:spcBef>
                <a:spcPct val="0"/>
              </a:spcBef>
              <a:buFontTx/>
              <a:buBlip>
                <a:blip r:embed="rId2"/>
              </a:buBlip>
            </a:pPr>
            <a:r>
              <a:rPr lang="tr-TR" altLang="tr-TR" sz="2200">
                <a:latin typeface="Arial" charset="0"/>
              </a:rPr>
              <a:t>  Onlar bu işi beceremez.</a:t>
            </a:r>
          </a:p>
          <a:p>
            <a:pPr eaLnBrk="1" hangingPunct="1">
              <a:spcBef>
                <a:spcPct val="0"/>
              </a:spcBef>
              <a:buFontTx/>
              <a:buNone/>
            </a:pPr>
            <a:endParaRPr lang="tr-TR" altLang="tr-TR" sz="2000">
              <a:latin typeface="Arial" charset="0"/>
            </a:endParaRPr>
          </a:p>
          <a:p>
            <a:pPr eaLnBrk="1" hangingPunct="1">
              <a:spcBef>
                <a:spcPct val="0"/>
              </a:spcBef>
              <a:buFontTx/>
              <a:buBlip>
                <a:blip r:embed="rId2"/>
              </a:buBlip>
            </a:pPr>
            <a:r>
              <a:rPr lang="tr-TR" altLang="tr-TR" sz="2200">
                <a:latin typeface="Arial" charset="0"/>
              </a:rPr>
              <a:t>  Ben öyle, sağa sola emir yağdıran amirlerden değilim.</a:t>
            </a:r>
          </a:p>
          <a:p>
            <a:pPr eaLnBrk="1" hangingPunct="1">
              <a:spcBef>
                <a:spcPct val="0"/>
              </a:spcBef>
              <a:buFontTx/>
              <a:buNone/>
            </a:pPr>
            <a:endParaRPr lang="tr-TR" altLang="tr-TR" sz="2000">
              <a:latin typeface="Arial" charset="0"/>
            </a:endParaRPr>
          </a:p>
          <a:p>
            <a:pPr eaLnBrk="1" hangingPunct="1">
              <a:spcBef>
                <a:spcPct val="0"/>
              </a:spcBef>
              <a:buFontTx/>
              <a:buBlip>
                <a:blip r:embed="rId2"/>
              </a:buBlip>
            </a:pPr>
            <a:r>
              <a:rPr lang="tr-TR" altLang="tr-TR" sz="2200">
                <a:latin typeface="Arial" charset="0"/>
              </a:rPr>
              <a:t>  Ben çok titizim. Kolay kolay hiçbir şeyi beğenmem.</a:t>
            </a:r>
          </a:p>
          <a:p>
            <a:pPr eaLnBrk="1" hangingPunct="1">
              <a:spcBef>
                <a:spcPct val="0"/>
              </a:spcBef>
              <a:buFontTx/>
              <a:buNone/>
            </a:pPr>
            <a:endParaRPr lang="tr-TR" altLang="tr-TR" sz="2000">
              <a:latin typeface="Arial" charset="0"/>
            </a:endParaRPr>
          </a:p>
          <a:p>
            <a:pPr eaLnBrk="1" hangingPunct="1">
              <a:spcBef>
                <a:spcPct val="0"/>
              </a:spcBef>
              <a:buFontTx/>
              <a:buBlip>
                <a:blip r:embed="rId2"/>
              </a:buBlip>
            </a:pPr>
            <a:r>
              <a:rPr lang="tr-TR" altLang="tr-TR" sz="2200">
                <a:latin typeface="Arial" charset="0"/>
              </a:rPr>
              <a:t>  Söyleyip – düzelterek iki kere yorulacağıma, kendim yaparım bir kere yorulurum.</a:t>
            </a:r>
          </a:p>
        </p:txBody>
      </p:sp>
      <p:sp>
        <p:nvSpPr>
          <p:cNvPr id="30724" name="Rectangle 3"/>
          <p:cNvSpPr>
            <a:spLocks noGrp="1" noChangeArrowheads="1"/>
          </p:cNvSpPr>
          <p:nvPr>
            <p:ph type="title"/>
          </p:nvPr>
        </p:nvSpPr>
        <p:spPr>
          <a:xfrm>
            <a:off x="611188" y="44450"/>
            <a:ext cx="6945312" cy="1116013"/>
          </a:xfrm>
        </p:spPr>
        <p:txBody>
          <a:bodyPr/>
          <a:lstStyle/>
          <a:p>
            <a:pPr eaLnBrk="1" hangingPunct="1"/>
            <a:r>
              <a:rPr lang="tr-TR" altLang="tr-TR" sz="3200" b="1" smtClean="0">
                <a:solidFill>
                  <a:srgbClr val="003399"/>
                </a:solidFill>
                <a:latin typeface="Arial" charset="0"/>
              </a:rPr>
              <a:t>İŞ-YETKİ DELEGASYONUNU ENGELLEYEN DÜŞÜNCELER</a:t>
            </a:r>
          </a:p>
        </p:txBody>
      </p:sp>
      <p:pic>
        <p:nvPicPr>
          <p:cNvPr id="30725" name="Picture 3" descr="PE01561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8175" y="4241800"/>
            <a:ext cx="7235825"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8" name="Rectangle 4"/>
          <p:cNvSpPr>
            <a:spLocks noChangeArrowheads="1"/>
          </p:cNvSpPr>
          <p:nvPr/>
        </p:nvSpPr>
        <p:spPr bwMode="auto">
          <a:xfrm>
            <a:off x="468313" y="11430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9107429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57026">
                                            <p:txEl>
                                              <p:pRg st="0" end="0"/>
                                            </p:txEl>
                                          </p:spTgt>
                                        </p:tgtEl>
                                        <p:attrNameLst>
                                          <p:attrName>style.visibility</p:attrName>
                                        </p:attrNameLst>
                                      </p:cBhvr>
                                      <p:to>
                                        <p:strVal val="visible"/>
                                      </p:to>
                                    </p:set>
                                    <p:animEffect transition="in" filter="fade">
                                      <p:cBhvr>
                                        <p:cTn id="7" dur="1000"/>
                                        <p:tgtEl>
                                          <p:spTgt spid="25702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57026">
                                            <p:txEl>
                                              <p:pRg st="2" end="2"/>
                                            </p:txEl>
                                          </p:spTgt>
                                        </p:tgtEl>
                                        <p:attrNameLst>
                                          <p:attrName>style.visibility</p:attrName>
                                        </p:attrNameLst>
                                      </p:cBhvr>
                                      <p:to>
                                        <p:strVal val="visible"/>
                                      </p:to>
                                    </p:set>
                                    <p:animEffect transition="in" filter="fade">
                                      <p:cBhvr>
                                        <p:cTn id="12" dur="1000"/>
                                        <p:tgtEl>
                                          <p:spTgt spid="25702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57026">
                                            <p:txEl>
                                              <p:pRg st="4" end="4"/>
                                            </p:txEl>
                                          </p:spTgt>
                                        </p:tgtEl>
                                        <p:attrNameLst>
                                          <p:attrName>style.visibility</p:attrName>
                                        </p:attrNameLst>
                                      </p:cBhvr>
                                      <p:to>
                                        <p:strVal val="visible"/>
                                      </p:to>
                                    </p:set>
                                    <p:animEffect transition="in" filter="fade">
                                      <p:cBhvr>
                                        <p:cTn id="17" dur="1000"/>
                                        <p:tgtEl>
                                          <p:spTgt spid="257026">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57026">
                                            <p:txEl>
                                              <p:pRg st="6" end="6"/>
                                            </p:txEl>
                                          </p:spTgt>
                                        </p:tgtEl>
                                        <p:attrNameLst>
                                          <p:attrName>style.visibility</p:attrName>
                                        </p:attrNameLst>
                                      </p:cBhvr>
                                      <p:to>
                                        <p:strVal val="visible"/>
                                      </p:to>
                                    </p:set>
                                    <p:animEffect transition="in" filter="fade">
                                      <p:cBhvr>
                                        <p:cTn id="22" dur="1000"/>
                                        <p:tgtEl>
                                          <p:spTgt spid="257026">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57026">
                                            <p:txEl>
                                              <p:pRg st="8" end="8"/>
                                            </p:txEl>
                                          </p:spTgt>
                                        </p:tgtEl>
                                        <p:attrNameLst>
                                          <p:attrName>style.visibility</p:attrName>
                                        </p:attrNameLst>
                                      </p:cBhvr>
                                      <p:to>
                                        <p:strVal val="visible"/>
                                      </p:to>
                                    </p:set>
                                    <p:animEffect transition="in" filter="fade">
                                      <p:cBhvr>
                                        <p:cTn id="27" dur="1000"/>
                                        <p:tgtEl>
                                          <p:spTgt spid="25702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68</a:t>
            </a:fld>
            <a:endParaRPr lang="tr-TR"/>
          </a:p>
        </p:txBody>
      </p:sp>
      <p:grpSp>
        <p:nvGrpSpPr>
          <p:cNvPr id="7" name="Group 5"/>
          <p:cNvGrpSpPr/>
          <p:nvPr/>
        </p:nvGrpSpPr>
        <p:grpSpPr>
          <a:xfrm>
            <a:off x="5029200" y="613872"/>
            <a:ext cx="3842048" cy="5286375"/>
            <a:chOff x="2667000" y="785813"/>
            <a:chExt cx="3842048" cy="5286375"/>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785813"/>
              <a:ext cx="3810000" cy="528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7"/>
            <p:cNvSpPr/>
            <p:nvPr/>
          </p:nvSpPr>
          <p:spPr>
            <a:xfrm>
              <a:off x="2688771" y="1447800"/>
              <a:ext cx="3820277" cy="369332"/>
            </a:xfrm>
            <a:prstGeom prst="rect">
              <a:avLst/>
            </a:prstGeom>
          </p:spPr>
          <p:txBody>
            <a:bodyPr wrap="none">
              <a:spAutoFit/>
            </a:bodyPr>
            <a:lstStyle/>
            <a:p>
              <a:r>
                <a:rPr lang="tr-TR" dirty="0"/>
                <a:t>لَا يَدْخُلُ الْجَنَّةَ مَنْ كَانَ فِي قَلْبِهِ مِثْقَالُ ذَرَّةٍ مِنْ كِبْرٍ</a:t>
              </a:r>
              <a:endParaRPr lang="en-US" dirty="0"/>
            </a:p>
          </p:txBody>
        </p:sp>
      </p:grpSp>
      <p:sp>
        <p:nvSpPr>
          <p:cNvPr id="10" name="Rectangle 3"/>
          <p:cNvSpPr txBox="1">
            <a:spLocks noChangeArrowheads="1"/>
          </p:cNvSpPr>
          <p:nvPr/>
        </p:nvSpPr>
        <p:spPr>
          <a:xfrm>
            <a:off x="536575" y="1275860"/>
            <a:ext cx="4492625" cy="4439140"/>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ctr">
              <a:lnSpc>
                <a:spcPct val="80000"/>
              </a:lnSpc>
              <a:buFontTx/>
              <a:buNone/>
              <a:defRPr/>
            </a:pPr>
            <a:r>
              <a:rPr lang="tr-TR" sz="3600" smtClean="0">
                <a:effectLst>
                  <a:outerShdw blurRad="38100" dist="38100" dir="2700000" algn="tl">
                    <a:srgbClr val="000000">
                      <a:alpha val="43137"/>
                    </a:srgbClr>
                  </a:outerShdw>
                </a:effectLst>
                <a:latin typeface="Arial" charset="0"/>
              </a:rPr>
              <a:t>Yönetici ruhlu kişi, “işi doğru yapmaya” odaklanır.</a:t>
            </a:r>
          </a:p>
          <a:p>
            <a:pPr>
              <a:lnSpc>
                <a:spcPct val="80000"/>
              </a:lnSpc>
              <a:buFontTx/>
              <a:buNone/>
              <a:defRPr/>
            </a:pPr>
            <a:endParaRPr lang="tr-TR" sz="3600" smtClean="0">
              <a:latin typeface="Arial" charset="0"/>
            </a:endParaRPr>
          </a:p>
          <a:p>
            <a:pPr algn="ctr">
              <a:lnSpc>
                <a:spcPct val="80000"/>
              </a:lnSpc>
              <a:buFontTx/>
              <a:buNone/>
              <a:defRPr/>
            </a:pPr>
            <a:r>
              <a:rPr lang="tr-TR" sz="3600" smtClean="0">
                <a:effectLst>
                  <a:outerShdw blurRad="38100" dist="38100" dir="2700000" algn="tl">
                    <a:srgbClr val="000000">
                      <a:alpha val="43137"/>
                    </a:srgbClr>
                  </a:outerShdw>
                </a:effectLst>
                <a:latin typeface="Arial" charset="0"/>
              </a:rPr>
              <a:t>Lider ruhlu kişi, “doğru işi doğru yaptırmaya” odaklanır.</a:t>
            </a:r>
            <a:endParaRPr lang="tr-TR" sz="3600" dirty="0" smtClean="0">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363403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stCondLst>
                                            <p:cond delay="0"/>
                                          </p:stCondLst>
                                        </p:cTn>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1000">
                                          <p:stCondLst>
                                            <p:cond delay="0"/>
                                          </p:stCondLst>
                                        </p:cTn>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32770"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154666E1-72C0-4369-9926-AE217D888FAE}" type="slidenum">
              <a:rPr lang="tr-TR" altLang="tr-TR" sz="2000" smtClean="0"/>
              <a:pPr eaLnBrk="1" hangingPunct="1">
                <a:spcBef>
                  <a:spcPct val="0"/>
                </a:spcBef>
                <a:buFontTx/>
                <a:buNone/>
              </a:pPr>
              <a:t>69</a:t>
            </a:fld>
            <a:endParaRPr lang="tr-TR" altLang="tr-TR" sz="2000" smtClean="0"/>
          </a:p>
        </p:txBody>
      </p:sp>
      <p:sp>
        <p:nvSpPr>
          <p:cNvPr id="32771" name="Rectangle 2"/>
          <p:cNvSpPr>
            <a:spLocks noGrp="1" noChangeArrowheads="1"/>
          </p:cNvSpPr>
          <p:nvPr>
            <p:ph type="title" idx="4294967295"/>
          </p:nvPr>
        </p:nvSpPr>
        <p:spPr>
          <a:xfrm>
            <a:off x="977900" y="260350"/>
            <a:ext cx="6870700" cy="1187450"/>
          </a:xfrm>
          <a:noFill/>
        </p:spPr>
        <p:txBody>
          <a:bodyPr/>
          <a:lstStyle/>
          <a:p>
            <a:pPr eaLnBrk="1" hangingPunct="1"/>
            <a:r>
              <a:rPr lang="tr-TR" altLang="tr-TR" sz="3200" b="1" dirty="0" smtClean="0">
                <a:solidFill>
                  <a:srgbClr val="000066"/>
                </a:solidFill>
                <a:latin typeface="Arial" charset="0"/>
              </a:rPr>
              <a:t>DAĞINIK MASA - DAĞINIK DOLAP</a:t>
            </a:r>
            <a:br>
              <a:rPr lang="tr-TR" altLang="tr-TR" sz="3200" b="1" dirty="0" smtClean="0">
                <a:solidFill>
                  <a:srgbClr val="000066"/>
                </a:solidFill>
                <a:latin typeface="Arial" charset="0"/>
              </a:rPr>
            </a:br>
            <a:r>
              <a:rPr lang="tr-TR" altLang="tr-TR" sz="3200" b="1" dirty="0" smtClean="0">
                <a:solidFill>
                  <a:srgbClr val="000066"/>
                </a:solidFill>
                <a:latin typeface="Arial" charset="0"/>
              </a:rPr>
              <a:t>DAĞINIK BİLGİSAYAR</a:t>
            </a:r>
          </a:p>
        </p:txBody>
      </p:sp>
      <p:sp>
        <p:nvSpPr>
          <p:cNvPr id="270339" name="Rectangle 3"/>
          <p:cNvSpPr>
            <a:spLocks noGrp="1" noChangeArrowheads="1"/>
          </p:cNvSpPr>
          <p:nvPr>
            <p:ph type="body" sz="half" idx="4294967295"/>
          </p:nvPr>
        </p:nvSpPr>
        <p:spPr>
          <a:xfrm>
            <a:off x="755650" y="1916113"/>
            <a:ext cx="7702550" cy="3817937"/>
          </a:xfrm>
        </p:spPr>
        <p:txBody>
          <a:bodyPr/>
          <a:lstStyle/>
          <a:p>
            <a:pPr algn="ctr" eaLnBrk="1" hangingPunct="1">
              <a:lnSpc>
                <a:spcPct val="90000"/>
              </a:lnSpc>
              <a:buFontTx/>
              <a:buNone/>
            </a:pPr>
            <a:r>
              <a:rPr lang="tr-TR" altLang="tr-TR" sz="2000" b="1" dirty="0" smtClean="0">
                <a:latin typeface="Arial" charset="0"/>
                <a:cs typeface="Times New Roman" pitchFamily="18" charset="0"/>
              </a:rPr>
              <a:t>YANLIŞ DÜŞÜNCELER</a:t>
            </a:r>
          </a:p>
          <a:p>
            <a:pPr algn="ctr" eaLnBrk="1" hangingPunct="1">
              <a:lnSpc>
                <a:spcPct val="90000"/>
              </a:lnSpc>
              <a:buFontTx/>
              <a:buNone/>
            </a:pPr>
            <a:endParaRPr lang="tr-TR" altLang="tr-TR" sz="1800" b="1" dirty="0" smtClean="0">
              <a:latin typeface="Arial" charset="0"/>
              <a:cs typeface="Times New Roman" pitchFamily="18" charset="0"/>
            </a:endParaRPr>
          </a:p>
          <a:p>
            <a:pPr eaLnBrk="1" hangingPunct="1">
              <a:lnSpc>
                <a:spcPct val="90000"/>
              </a:lnSpc>
            </a:pPr>
            <a:r>
              <a:rPr lang="tr-TR" altLang="tr-TR" sz="2400" dirty="0" smtClean="0">
                <a:latin typeface="Arial" charset="0"/>
                <a:cs typeface="Times New Roman" pitchFamily="18" charset="0"/>
              </a:rPr>
              <a:t>Her şeyin nerede olduğunu biliyorum </a:t>
            </a:r>
          </a:p>
          <a:p>
            <a:pPr eaLnBrk="1" hangingPunct="1">
              <a:lnSpc>
                <a:spcPct val="90000"/>
              </a:lnSpc>
              <a:buFontTx/>
              <a:buNone/>
            </a:pPr>
            <a:endParaRPr lang="tr-TR" altLang="tr-TR" sz="1000" dirty="0" smtClean="0">
              <a:latin typeface="Arial" charset="0"/>
              <a:cs typeface="Times New Roman" pitchFamily="18" charset="0"/>
            </a:endParaRPr>
          </a:p>
          <a:p>
            <a:pPr eaLnBrk="1" hangingPunct="1">
              <a:lnSpc>
                <a:spcPct val="90000"/>
              </a:lnSpc>
            </a:pPr>
            <a:r>
              <a:rPr lang="tr-TR" altLang="tr-TR" sz="2400" dirty="0" smtClean="0">
                <a:latin typeface="Arial" charset="0"/>
                <a:cs typeface="Times New Roman" pitchFamily="18" charset="0"/>
              </a:rPr>
              <a:t>Ben zaten çok düzenli bir insan değilim </a:t>
            </a:r>
          </a:p>
          <a:p>
            <a:pPr eaLnBrk="1" hangingPunct="1">
              <a:lnSpc>
                <a:spcPct val="90000"/>
              </a:lnSpc>
              <a:buFontTx/>
              <a:buNone/>
            </a:pPr>
            <a:endParaRPr lang="tr-TR" altLang="tr-TR" sz="1000" dirty="0" smtClean="0">
              <a:latin typeface="Arial" charset="0"/>
              <a:cs typeface="Times New Roman" pitchFamily="18" charset="0"/>
            </a:endParaRPr>
          </a:p>
          <a:p>
            <a:pPr eaLnBrk="1" hangingPunct="1">
              <a:lnSpc>
                <a:spcPct val="90000"/>
              </a:lnSpc>
            </a:pPr>
            <a:r>
              <a:rPr lang="tr-TR" altLang="tr-TR" sz="2400" dirty="0" smtClean="0">
                <a:latin typeface="Arial" charset="0"/>
                <a:cs typeface="Times New Roman" pitchFamily="18" charset="0"/>
              </a:rPr>
              <a:t>İşimi gayet güzel yapıyorum ya, sen ona bak</a:t>
            </a:r>
          </a:p>
          <a:p>
            <a:pPr eaLnBrk="1" hangingPunct="1">
              <a:lnSpc>
                <a:spcPct val="90000"/>
              </a:lnSpc>
              <a:buFontTx/>
              <a:buNone/>
            </a:pPr>
            <a:endParaRPr lang="tr-TR" altLang="tr-TR" sz="1000" dirty="0" smtClean="0">
              <a:latin typeface="Arial" charset="0"/>
              <a:cs typeface="Times New Roman" pitchFamily="18" charset="0"/>
            </a:endParaRPr>
          </a:p>
          <a:p>
            <a:pPr eaLnBrk="1" hangingPunct="1">
              <a:lnSpc>
                <a:spcPct val="90000"/>
              </a:lnSpc>
            </a:pPr>
            <a:r>
              <a:rPr lang="tr-TR" altLang="tr-TR" sz="2400" dirty="0" smtClean="0">
                <a:latin typeface="Arial" charset="0"/>
                <a:cs typeface="Times New Roman" pitchFamily="18" charset="0"/>
              </a:rPr>
              <a:t>Ne kadar zeki olduğumun bir göstergesi değil mi? Bu kadar dağınıklık içinde bu başarı</a:t>
            </a:r>
          </a:p>
          <a:p>
            <a:pPr eaLnBrk="1" hangingPunct="1">
              <a:lnSpc>
                <a:spcPct val="90000"/>
              </a:lnSpc>
              <a:buFontTx/>
              <a:buNone/>
            </a:pPr>
            <a:endParaRPr lang="tr-TR" altLang="tr-TR" sz="1000" dirty="0" smtClean="0">
              <a:latin typeface="Arial" charset="0"/>
              <a:cs typeface="Times New Roman" pitchFamily="18" charset="0"/>
            </a:endParaRPr>
          </a:p>
          <a:p>
            <a:pPr eaLnBrk="1" hangingPunct="1">
              <a:lnSpc>
                <a:spcPct val="90000"/>
              </a:lnSpc>
            </a:pPr>
            <a:r>
              <a:rPr lang="tr-TR" altLang="tr-TR" sz="2400" dirty="0" smtClean="0">
                <a:latin typeface="Arial" charset="0"/>
                <a:cs typeface="Times New Roman" pitchFamily="18" charset="0"/>
              </a:rPr>
              <a:t>Çok çalıştığımın göstergesi</a:t>
            </a:r>
          </a:p>
        </p:txBody>
      </p:sp>
      <p:sp>
        <p:nvSpPr>
          <p:cNvPr id="7" name="Rectangle 4"/>
          <p:cNvSpPr>
            <a:spLocks noChangeArrowheads="1"/>
          </p:cNvSpPr>
          <p:nvPr/>
        </p:nvSpPr>
        <p:spPr bwMode="auto">
          <a:xfrm>
            <a:off x="468313" y="1411288"/>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6153994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70339">
                                            <p:txEl>
                                              <p:pRg st="0" end="0"/>
                                            </p:txEl>
                                          </p:spTgt>
                                        </p:tgtEl>
                                        <p:attrNameLst>
                                          <p:attrName>style.visibility</p:attrName>
                                        </p:attrNameLst>
                                      </p:cBhvr>
                                      <p:to>
                                        <p:strVal val="visible"/>
                                      </p:to>
                                    </p:set>
                                    <p:anim calcmode="lin" valueType="num">
                                      <p:cBhvr>
                                        <p:cTn id="7" dur="500" fill="hold"/>
                                        <p:tgtEl>
                                          <p:spTgt spid="2703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7033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7033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270339">
                                            <p:txEl>
                                              <p:pRg st="2" end="2"/>
                                            </p:txEl>
                                          </p:spTgt>
                                        </p:tgtEl>
                                        <p:attrNameLst>
                                          <p:attrName>style.visibility</p:attrName>
                                        </p:attrNameLst>
                                      </p:cBhvr>
                                      <p:to>
                                        <p:strVal val="visible"/>
                                      </p:to>
                                    </p:set>
                                    <p:anim calcmode="lin" valueType="num">
                                      <p:cBhvr>
                                        <p:cTn id="14" dur="500" fill="hold"/>
                                        <p:tgtEl>
                                          <p:spTgt spid="270339">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70339">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70339">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nodeType="clickEffect">
                                  <p:stCondLst>
                                    <p:cond delay="0"/>
                                  </p:stCondLst>
                                  <p:childTnLst>
                                    <p:set>
                                      <p:cBhvr>
                                        <p:cTn id="20" dur="1" fill="hold">
                                          <p:stCondLst>
                                            <p:cond delay="0"/>
                                          </p:stCondLst>
                                        </p:cTn>
                                        <p:tgtEl>
                                          <p:spTgt spid="270339">
                                            <p:txEl>
                                              <p:pRg st="4" end="4"/>
                                            </p:txEl>
                                          </p:spTgt>
                                        </p:tgtEl>
                                        <p:attrNameLst>
                                          <p:attrName>style.visibility</p:attrName>
                                        </p:attrNameLst>
                                      </p:cBhvr>
                                      <p:to>
                                        <p:strVal val="visible"/>
                                      </p:to>
                                    </p:set>
                                    <p:anim calcmode="lin" valueType="num">
                                      <p:cBhvr>
                                        <p:cTn id="21" dur="500" fill="hold"/>
                                        <p:tgtEl>
                                          <p:spTgt spid="270339">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270339">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270339">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nodeType="clickEffect">
                                  <p:stCondLst>
                                    <p:cond delay="0"/>
                                  </p:stCondLst>
                                  <p:childTnLst>
                                    <p:set>
                                      <p:cBhvr>
                                        <p:cTn id="27" dur="1" fill="hold">
                                          <p:stCondLst>
                                            <p:cond delay="0"/>
                                          </p:stCondLst>
                                        </p:cTn>
                                        <p:tgtEl>
                                          <p:spTgt spid="270339">
                                            <p:txEl>
                                              <p:pRg st="6" end="6"/>
                                            </p:txEl>
                                          </p:spTgt>
                                        </p:tgtEl>
                                        <p:attrNameLst>
                                          <p:attrName>style.visibility</p:attrName>
                                        </p:attrNameLst>
                                      </p:cBhvr>
                                      <p:to>
                                        <p:strVal val="visible"/>
                                      </p:to>
                                    </p:set>
                                    <p:anim calcmode="lin" valueType="num">
                                      <p:cBhvr>
                                        <p:cTn id="28" dur="500" fill="hold"/>
                                        <p:tgtEl>
                                          <p:spTgt spid="270339">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270339">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270339">
                                            <p:txEl>
                                              <p:pRg st="6" end="6"/>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nodeType="clickEffect">
                                  <p:stCondLst>
                                    <p:cond delay="0"/>
                                  </p:stCondLst>
                                  <p:childTnLst>
                                    <p:set>
                                      <p:cBhvr>
                                        <p:cTn id="34" dur="1" fill="hold">
                                          <p:stCondLst>
                                            <p:cond delay="0"/>
                                          </p:stCondLst>
                                        </p:cTn>
                                        <p:tgtEl>
                                          <p:spTgt spid="270339">
                                            <p:txEl>
                                              <p:pRg st="8" end="8"/>
                                            </p:txEl>
                                          </p:spTgt>
                                        </p:tgtEl>
                                        <p:attrNameLst>
                                          <p:attrName>style.visibility</p:attrName>
                                        </p:attrNameLst>
                                      </p:cBhvr>
                                      <p:to>
                                        <p:strVal val="visible"/>
                                      </p:to>
                                    </p:set>
                                    <p:anim calcmode="lin" valueType="num">
                                      <p:cBhvr>
                                        <p:cTn id="35" dur="500" fill="hold"/>
                                        <p:tgtEl>
                                          <p:spTgt spid="270339">
                                            <p:txEl>
                                              <p:pRg st="8" end="8"/>
                                            </p:txEl>
                                          </p:spTgt>
                                        </p:tgtEl>
                                        <p:attrNameLst>
                                          <p:attrName>ppt_w</p:attrName>
                                        </p:attrNameLst>
                                      </p:cBhvr>
                                      <p:tavLst>
                                        <p:tav tm="0">
                                          <p:val>
                                            <p:fltVal val="0"/>
                                          </p:val>
                                        </p:tav>
                                        <p:tav tm="100000">
                                          <p:val>
                                            <p:strVal val="#ppt_w"/>
                                          </p:val>
                                        </p:tav>
                                      </p:tavLst>
                                    </p:anim>
                                    <p:anim calcmode="lin" valueType="num">
                                      <p:cBhvr>
                                        <p:cTn id="36" dur="500" fill="hold"/>
                                        <p:tgtEl>
                                          <p:spTgt spid="270339">
                                            <p:txEl>
                                              <p:pRg st="8" end="8"/>
                                            </p:txEl>
                                          </p:spTgt>
                                        </p:tgtEl>
                                        <p:attrNameLst>
                                          <p:attrName>ppt_h</p:attrName>
                                        </p:attrNameLst>
                                      </p:cBhvr>
                                      <p:tavLst>
                                        <p:tav tm="0">
                                          <p:val>
                                            <p:fltVal val="0"/>
                                          </p:val>
                                        </p:tav>
                                        <p:tav tm="100000">
                                          <p:val>
                                            <p:strVal val="#ppt_h"/>
                                          </p:val>
                                        </p:tav>
                                      </p:tavLst>
                                    </p:anim>
                                    <p:animEffect transition="in" filter="fade">
                                      <p:cBhvr>
                                        <p:cTn id="37" dur="500"/>
                                        <p:tgtEl>
                                          <p:spTgt spid="270339">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3" presetClass="entr" presetSubtype="0" fill="hold" nodeType="clickEffect">
                                  <p:stCondLst>
                                    <p:cond delay="0"/>
                                  </p:stCondLst>
                                  <p:childTnLst>
                                    <p:set>
                                      <p:cBhvr>
                                        <p:cTn id="41" dur="1" fill="hold">
                                          <p:stCondLst>
                                            <p:cond delay="0"/>
                                          </p:stCondLst>
                                        </p:cTn>
                                        <p:tgtEl>
                                          <p:spTgt spid="270339">
                                            <p:txEl>
                                              <p:pRg st="10" end="10"/>
                                            </p:txEl>
                                          </p:spTgt>
                                        </p:tgtEl>
                                        <p:attrNameLst>
                                          <p:attrName>style.visibility</p:attrName>
                                        </p:attrNameLst>
                                      </p:cBhvr>
                                      <p:to>
                                        <p:strVal val="visible"/>
                                      </p:to>
                                    </p:set>
                                    <p:anim calcmode="lin" valueType="num">
                                      <p:cBhvr>
                                        <p:cTn id="42" dur="500" fill="hold"/>
                                        <p:tgtEl>
                                          <p:spTgt spid="270339">
                                            <p:txEl>
                                              <p:pRg st="10" end="10"/>
                                            </p:txEl>
                                          </p:spTgt>
                                        </p:tgtEl>
                                        <p:attrNameLst>
                                          <p:attrName>ppt_w</p:attrName>
                                        </p:attrNameLst>
                                      </p:cBhvr>
                                      <p:tavLst>
                                        <p:tav tm="0">
                                          <p:val>
                                            <p:fltVal val="0"/>
                                          </p:val>
                                        </p:tav>
                                        <p:tav tm="100000">
                                          <p:val>
                                            <p:strVal val="#ppt_w"/>
                                          </p:val>
                                        </p:tav>
                                      </p:tavLst>
                                    </p:anim>
                                    <p:anim calcmode="lin" valueType="num">
                                      <p:cBhvr>
                                        <p:cTn id="43" dur="500" fill="hold"/>
                                        <p:tgtEl>
                                          <p:spTgt spid="270339">
                                            <p:txEl>
                                              <p:pRg st="10" end="10"/>
                                            </p:txEl>
                                          </p:spTgt>
                                        </p:tgtEl>
                                        <p:attrNameLst>
                                          <p:attrName>ppt_h</p:attrName>
                                        </p:attrNameLst>
                                      </p:cBhvr>
                                      <p:tavLst>
                                        <p:tav tm="0">
                                          <p:val>
                                            <p:fltVal val="0"/>
                                          </p:val>
                                        </p:tav>
                                        <p:tav tm="100000">
                                          <p:val>
                                            <p:strVal val="#ppt_h"/>
                                          </p:val>
                                        </p:tav>
                                      </p:tavLst>
                                    </p:anim>
                                    <p:animEffect transition="in" filter="fade">
                                      <p:cBhvr>
                                        <p:cTn id="44" dur="500"/>
                                        <p:tgtEl>
                                          <p:spTgt spid="27033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4900000"/>
          </a:xfrm>
        </p:spPr>
        <p:txBody>
          <a:bodyPr>
            <a:normAutofit fontScale="77500" lnSpcReduction="20000"/>
          </a:bodyPr>
          <a:lstStyle/>
          <a:p>
            <a:pPr marL="624078" lvl="0" indent="-514350">
              <a:lnSpc>
                <a:spcPct val="120000"/>
              </a:lnSpc>
              <a:buFont typeface="+mj-lt"/>
              <a:buAutoNum type="arabicPeriod"/>
            </a:pPr>
            <a:r>
              <a:rPr lang="tr-TR" dirty="0"/>
              <a:t>Bahattin </a:t>
            </a:r>
            <a:r>
              <a:rPr lang="tr-TR" dirty="0" smtClean="0"/>
              <a:t>Karagözoğlu, Koordinatör</a:t>
            </a:r>
            <a:endParaRPr lang="tr-TR" dirty="0"/>
          </a:p>
          <a:p>
            <a:pPr marL="624078" indent="-514350">
              <a:lnSpc>
                <a:spcPct val="120000"/>
              </a:lnSpc>
              <a:buFont typeface="+mj-lt"/>
              <a:buAutoNum type="arabicPeriod"/>
            </a:pPr>
            <a:r>
              <a:rPr lang="tr-TR" dirty="0"/>
              <a:t>Yrd. Doç. İbrahim Genç (Koordinatör yardımcısı)</a:t>
            </a:r>
          </a:p>
          <a:p>
            <a:pPr marL="624078" lvl="0" indent="-514350">
              <a:lnSpc>
                <a:spcPct val="120000"/>
              </a:lnSpc>
              <a:buFont typeface="+mj-lt"/>
              <a:buAutoNum type="arabicPeriod"/>
            </a:pPr>
            <a:r>
              <a:rPr lang="tr-TR" dirty="0" smtClean="0"/>
              <a:t>Necip Fazıl </a:t>
            </a:r>
            <a:r>
              <a:rPr lang="tr-TR" dirty="0" err="1" smtClean="0"/>
              <a:t>Mendeş</a:t>
            </a:r>
            <a:r>
              <a:rPr lang="tr-TR" dirty="0" smtClean="0"/>
              <a:t>, Sağlık </a:t>
            </a:r>
            <a:r>
              <a:rPr lang="tr-TR" dirty="0"/>
              <a:t>Kültür ve Spor Daire </a:t>
            </a:r>
            <a:r>
              <a:rPr lang="tr-TR" dirty="0" smtClean="0"/>
              <a:t>Başkanı</a:t>
            </a:r>
            <a:endParaRPr lang="tr-TR" dirty="0"/>
          </a:p>
          <a:p>
            <a:pPr marL="624078" lvl="0" indent="-514350">
              <a:lnSpc>
                <a:spcPct val="120000"/>
              </a:lnSpc>
              <a:buFont typeface="+mj-lt"/>
              <a:buAutoNum type="arabicPeriod"/>
            </a:pPr>
            <a:r>
              <a:rPr lang="tr-TR" dirty="0"/>
              <a:t>Bahir </a:t>
            </a:r>
            <a:r>
              <a:rPr lang="tr-TR" dirty="0" smtClean="0"/>
              <a:t>Çaylı, Öğrenci </a:t>
            </a:r>
            <a:r>
              <a:rPr lang="tr-TR" dirty="0"/>
              <a:t>İşleri Daire </a:t>
            </a:r>
            <a:r>
              <a:rPr lang="tr-TR" dirty="0" smtClean="0"/>
              <a:t>Başkanı</a:t>
            </a:r>
            <a:endParaRPr lang="tr-TR" dirty="0"/>
          </a:p>
          <a:p>
            <a:pPr marL="624078" indent="-514350">
              <a:lnSpc>
                <a:spcPct val="120000"/>
              </a:lnSpc>
              <a:buFont typeface="+mj-lt"/>
              <a:buAutoNum type="arabicPeriod"/>
            </a:pPr>
            <a:r>
              <a:rPr lang="tr-TR" dirty="0"/>
              <a:t>Doç. Dr. Erkan </a:t>
            </a:r>
            <a:r>
              <a:rPr lang="tr-TR" dirty="0" smtClean="0"/>
              <a:t>Şahinkaya, Yenilikçilik </a:t>
            </a:r>
            <a:r>
              <a:rPr lang="tr-TR" dirty="0"/>
              <a:t>ve Girişimcilik Merkezi </a:t>
            </a:r>
            <a:r>
              <a:rPr lang="tr-TR" dirty="0" smtClean="0"/>
              <a:t>Müdürü, </a:t>
            </a:r>
          </a:p>
          <a:p>
            <a:pPr marL="624078" indent="-514350">
              <a:lnSpc>
                <a:spcPct val="120000"/>
              </a:lnSpc>
              <a:buFont typeface="+mj-lt"/>
              <a:buAutoNum type="arabicPeriod"/>
            </a:pPr>
            <a:r>
              <a:rPr lang="tr-TR" dirty="0"/>
              <a:t>Prof. Dr. Seyfettin </a:t>
            </a:r>
            <a:r>
              <a:rPr lang="tr-TR" dirty="0" smtClean="0"/>
              <a:t>Erdoğan, Sürekli </a:t>
            </a:r>
            <a:r>
              <a:rPr lang="tr-TR" dirty="0"/>
              <a:t>Eğitim Uygulama ve Araştırma Merkezi </a:t>
            </a:r>
            <a:r>
              <a:rPr lang="tr-TR" dirty="0" smtClean="0"/>
              <a:t>Müdürü</a:t>
            </a:r>
            <a:endParaRPr lang="tr-TR" dirty="0"/>
          </a:p>
          <a:p>
            <a:pPr marL="624078" lvl="0" indent="-514350">
              <a:lnSpc>
                <a:spcPct val="120000"/>
              </a:lnSpc>
              <a:buFont typeface="+mj-lt"/>
              <a:buAutoNum type="arabicPeriod"/>
            </a:pPr>
            <a:r>
              <a:rPr lang="tr-TR" dirty="0"/>
              <a:t>Prof. Dr. Osman Faruk </a:t>
            </a:r>
            <a:r>
              <a:rPr lang="tr-TR" dirty="0" smtClean="0"/>
              <a:t>Akyol, </a:t>
            </a:r>
            <a:r>
              <a:rPr lang="tr-TR" dirty="0" err="1" smtClean="0"/>
              <a:t>Erasmus</a:t>
            </a:r>
            <a:r>
              <a:rPr lang="tr-TR" dirty="0" smtClean="0"/>
              <a:t> Koordinatörü</a:t>
            </a:r>
            <a:endParaRPr lang="tr-TR" dirty="0"/>
          </a:p>
          <a:p>
            <a:pPr marL="624078" indent="-514350">
              <a:lnSpc>
                <a:spcPct val="120000"/>
              </a:lnSpc>
              <a:buFont typeface="+mj-lt"/>
              <a:buAutoNum type="arabicPeriod"/>
            </a:pPr>
            <a:r>
              <a:rPr lang="tr-TR" dirty="0"/>
              <a:t>Yrd. Doç. Dr. Işıl </a:t>
            </a:r>
            <a:r>
              <a:rPr lang="tr-TR" dirty="0" err="1" smtClean="0"/>
              <a:t>Bilican</a:t>
            </a:r>
            <a:r>
              <a:rPr lang="tr-TR" dirty="0" smtClean="0"/>
              <a:t>, Hayat </a:t>
            </a:r>
            <a:r>
              <a:rPr lang="tr-TR" dirty="0"/>
              <a:t>Boyu Öğrenme </a:t>
            </a:r>
            <a:r>
              <a:rPr lang="tr-TR" dirty="0" smtClean="0"/>
              <a:t>Koordinatörü</a:t>
            </a:r>
          </a:p>
          <a:p>
            <a:pPr marL="624078" indent="-514350">
              <a:lnSpc>
                <a:spcPct val="120000"/>
              </a:lnSpc>
              <a:buFont typeface="+mj-lt"/>
              <a:buAutoNum type="arabicPeriod"/>
            </a:pPr>
            <a:r>
              <a:rPr lang="tr-TR" dirty="0" smtClean="0"/>
              <a:t>Prof. Dr. Aytekin Oğuz, atanmış üye</a:t>
            </a:r>
            <a:endParaRPr lang="tr-TR" dirty="0"/>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t>7</a:t>
            </a:fld>
            <a:endParaRPr lang="tr-TR"/>
          </a:p>
        </p:txBody>
      </p:sp>
      <p:sp>
        <p:nvSpPr>
          <p:cNvPr id="5" name="Başlık 4"/>
          <p:cNvSpPr>
            <a:spLocks noGrp="1"/>
          </p:cNvSpPr>
          <p:nvPr>
            <p:ph type="title"/>
          </p:nvPr>
        </p:nvSpPr>
        <p:spPr/>
        <p:txBody>
          <a:bodyPr/>
          <a:lstStyle/>
          <a:p>
            <a:r>
              <a:rPr lang="tr-TR" dirty="0" smtClean="0"/>
              <a:t>Yönetim Kurulu</a:t>
            </a:r>
            <a:endParaRPr lang="tr-TR" dirty="0"/>
          </a:p>
        </p:txBody>
      </p:sp>
      <p:sp>
        <p:nvSpPr>
          <p:cNvPr id="6" name="Rectangle 3"/>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7" name="Altbilgi Yer Tutucusu 6"/>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2196721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A569423B-B4E7-495C-AC16-938B8908567C}" type="slidenum">
              <a:rPr lang="tr-TR" altLang="tr-TR" sz="2000" smtClean="0"/>
              <a:pPr eaLnBrk="1" hangingPunct="1">
                <a:spcBef>
                  <a:spcPct val="0"/>
                </a:spcBef>
                <a:buFontTx/>
                <a:buNone/>
              </a:pPr>
              <a:t>70</a:t>
            </a:fld>
            <a:endParaRPr lang="tr-TR" altLang="tr-TR" sz="2000" smtClean="0"/>
          </a:p>
        </p:txBody>
      </p:sp>
      <p:sp>
        <p:nvSpPr>
          <p:cNvPr id="33795" name="Rectangle 2"/>
          <p:cNvSpPr>
            <a:spLocks noGrp="1" noChangeArrowheads="1"/>
          </p:cNvSpPr>
          <p:nvPr>
            <p:ph type="title"/>
          </p:nvPr>
        </p:nvSpPr>
        <p:spPr>
          <a:xfrm>
            <a:off x="395288" y="260350"/>
            <a:ext cx="7777162" cy="576263"/>
          </a:xfrm>
          <a:noFill/>
        </p:spPr>
        <p:txBody>
          <a:bodyPr>
            <a:normAutofit fontScale="90000"/>
          </a:bodyPr>
          <a:lstStyle/>
          <a:p>
            <a:pPr eaLnBrk="1" hangingPunct="1"/>
            <a:r>
              <a:rPr lang="tr-TR" altLang="tr-TR" sz="3200" b="1" smtClean="0">
                <a:solidFill>
                  <a:srgbClr val="000066"/>
                </a:solidFill>
                <a:latin typeface="Arial" charset="0"/>
              </a:rPr>
              <a:t>DAĞINIKLIKTAN KURTULMAK İÇİN</a:t>
            </a:r>
          </a:p>
        </p:txBody>
      </p:sp>
      <p:sp>
        <p:nvSpPr>
          <p:cNvPr id="271363" name="Rectangle 3"/>
          <p:cNvSpPr>
            <a:spLocks noChangeArrowheads="1"/>
          </p:cNvSpPr>
          <p:nvPr/>
        </p:nvSpPr>
        <p:spPr bwMode="auto">
          <a:xfrm>
            <a:off x="395288" y="1184275"/>
            <a:ext cx="8208962" cy="4478338"/>
          </a:xfrm>
          <a:prstGeom prst="rect">
            <a:avLst/>
          </a:prstGeom>
          <a:noFill/>
          <a:ln w="9525">
            <a:noFill/>
            <a:miter lim="800000"/>
            <a:headEnd/>
            <a:tailEnd/>
          </a:ln>
        </p:spPr>
        <p:txBody>
          <a:bodyPr anchor="ctr">
            <a:spAutoFit/>
          </a:bodyPr>
          <a:lstStyle/>
          <a:p>
            <a:pPr>
              <a:buFontTx/>
              <a:buBlip>
                <a:blip r:embed="rId2"/>
              </a:buBlip>
              <a:defRPr/>
            </a:pPr>
            <a:r>
              <a:rPr lang="tr-TR" sz="1900" dirty="0">
                <a:latin typeface="Arial" charset="0"/>
              </a:rPr>
              <a:t> Uygulayabileceğimiz </a:t>
            </a:r>
            <a:r>
              <a:rPr lang="en-US" sz="1900" dirty="0">
                <a:latin typeface="Arial" charset="0"/>
              </a:rPr>
              <a:t>bir </a:t>
            </a:r>
            <a:r>
              <a:rPr lang="tr-TR" sz="1900" dirty="0">
                <a:latin typeface="Arial" charset="0"/>
              </a:rPr>
              <a:t>düzen ve </a:t>
            </a:r>
            <a:r>
              <a:rPr lang="en-US" sz="1900" dirty="0" err="1">
                <a:latin typeface="Arial" charset="0"/>
              </a:rPr>
              <a:t>sistem</a:t>
            </a:r>
            <a:r>
              <a:rPr lang="en-US" sz="1900" dirty="0">
                <a:latin typeface="Arial" charset="0"/>
              </a:rPr>
              <a:t> </a:t>
            </a:r>
            <a:r>
              <a:rPr lang="tr-TR" sz="1900" dirty="0">
                <a:latin typeface="Arial" charset="0"/>
              </a:rPr>
              <a:t>geliştirebiliriz</a:t>
            </a:r>
            <a:r>
              <a:rPr lang="en-US" sz="1900" dirty="0">
                <a:latin typeface="Arial" charset="0"/>
              </a:rPr>
              <a:t>. </a:t>
            </a:r>
            <a:endParaRPr lang="tr-TR" sz="1900" dirty="0">
              <a:latin typeface="Arial" charset="0"/>
            </a:endParaRPr>
          </a:p>
          <a:p>
            <a:pPr>
              <a:buFontTx/>
              <a:buBlip>
                <a:blip r:embed="rId2"/>
              </a:buBlip>
              <a:defRPr/>
            </a:pPr>
            <a:r>
              <a:rPr lang="tr-TR" sz="1900" dirty="0">
                <a:latin typeface="Arial" charset="0"/>
              </a:rPr>
              <a:t> </a:t>
            </a:r>
            <a:r>
              <a:rPr lang="tr-TR" sz="1900" dirty="0">
                <a:solidFill>
                  <a:schemeClr val="bg1">
                    <a:lumMod val="65000"/>
                  </a:schemeClr>
                </a:solidFill>
                <a:latin typeface="Arial" charset="0"/>
              </a:rPr>
              <a:t>Çekmeceleri ve dolapları “ambara” çevirmemeliyiz.</a:t>
            </a:r>
          </a:p>
          <a:p>
            <a:pPr>
              <a:buFontTx/>
              <a:buBlip>
                <a:blip r:embed="rId2"/>
              </a:buBlip>
              <a:defRPr/>
            </a:pPr>
            <a:r>
              <a:rPr lang="tr-TR" sz="1900" dirty="0">
                <a:latin typeface="Arial" charset="0"/>
              </a:rPr>
              <a:t> Bize bağlı personelin, çekmece ve dolaplarını en az yılda 1 defa, mümkünse her altı ayda veya her 3 ayda 1 defa ayıklamalarını sağlayabiliriz.</a:t>
            </a:r>
          </a:p>
          <a:p>
            <a:pPr>
              <a:buFontTx/>
              <a:buBlip>
                <a:blip r:embed="rId2"/>
              </a:buBlip>
              <a:defRPr/>
            </a:pPr>
            <a:r>
              <a:rPr lang="tr-TR" sz="1900" dirty="0">
                <a:latin typeface="Arial" charset="0"/>
              </a:rPr>
              <a:t> </a:t>
            </a:r>
            <a:r>
              <a:rPr lang="tr-TR" sz="1900" dirty="0">
                <a:solidFill>
                  <a:schemeClr val="bg1">
                    <a:lumMod val="65000"/>
                  </a:schemeClr>
                </a:solidFill>
                <a:latin typeface="Arial" charset="0"/>
              </a:rPr>
              <a:t>E</a:t>
            </a:r>
            <a:r>
              <a:rPr lang="en-US" sz="1900" dirty="0" err="1">
                <a:solidFill>
                  <a:schemeClr val="bg1">
                    <a:lumMod val="65000"/>
                  </a:schemeClr>
                </a:solidFill>
                <a:latin typeface="Arial" charset="0"/>
              </a:rPr>
              <a:t>vrakları</a:t>
            </a:r>
            <a:r>
              <a:rPr lang="en-US" sz="1900" dirty="0">
                <a:solidFill>
                  <a:schemeClr val="bg1">
                    <a:lumMod val="65000"/>
                  </a:schemeClr>
                </a:solidFill>
                <a:latin typeface="Arial" charset="0"/>
              </a:rPr>
              <a:t> </a:t>
            </a:r>
            <a:r>
              <a:rPr lang="tr-TR" sz="1900" dirty="0">
                <a:solidFill>
                  <a:schemeClr val="bg1">
                    <a:lumMod val="65000"/>
                  </a:schemeClr>
                </a:solidFill>
                <a:latin typeface="Arial" charset="0"/>
              </a:rPr>
              <a:t>üst üste koyup biriktirme alışkanlığımız varsa, bundan vazgeçmeliyiz.</a:t>
            </a:r>
            <a:r>
              <a:rPr lang="en-US" sz="1900" dirty="0">
                <a:solidFill>
                  <a:schemeClr val="bg1">
                    <a:lumMod val="65000"/>
                  </a:schemeClr>
                </a:solidFill>
                <a:latin typeface="Arial" charset="0"/>
              </a:rPr>
              <a:t> </a:t>
            </a:r>
            <a:endParaRPr lang="tr-TR" sz="1900" dirty="0">
              <a:solidFill>
                <a:schemeClr val="bg1">
                  <a:lumMod val="65000"/>
                </a:schemeClr>
              </a:solidFill>
              <a:latin typeface="Arial" charset="0"/>
            </a:endParaRPr>
          </a:p>
          <a:p>
            <a:pPr>
              <a:buFontTx/>
              <a:buBlip>
                <a:blip r:embed="rId2"/>
              </a:buBlip>
              <a:defRPr/>
            </a:pPr>
            <a:r>
              <a:rPr lang="tr-TR" sz="1900" dirty="0">
                <a:latin typeface="Arial" charset="0"/>
              </a:rPr>
              <a:t> </a:t>
            </a:r>
            <a:r>
              <a:rPr lang="en-US" sz="1900" dirty="0" err="1">
                <a:latin typeface="Arial" charset="0"/>
              </a:rPr>
              <a:t>İnceledi</a:t>
            </a:r>
            <a:r>
              <a:rPr lang="tr-TR" sz="1900" dirty="0" err="1">
                <a:latin typeface="Arial" charset="0"/>
              </a:rPr>
              <a:t>ğimiz</a:t>
            </a:r>
            <a:r>
              <a:rPr lang="tr-TR" sz="1900" dirty="0">
                <a:latin typeface="Arial" charset="0"/>
              </a:rPr>
              <a:t> evraklar</a:t>
            </a:r>
            <a:r>
              <a:rPr lang="en-US" sz="1900" dirty="0">
                <a:latin typeface="Arial" charset="0"/>
              </a:rPr>
              <a:t> </a:t>
            </a:r>
            <a:r>
              <a:rPr lang="en-US" sz="1900" dirty="0" err="1">
                <a:latin typeface="Arial" charset="0"/>
              </a:rPr>
              <a:t>arasında</a:t>
            </a:r>
            <a:r>
              <a:rPr lang="en-US" sz="1900" dirty="0">
                <a:latin typeface="Arial" charset="0"/>
              </a:rPr>
              <a:t> </a:t>
            </a:r>
            <a:r>
              <a:rPr lang="en-US" sz="1900" dirty="0" err="1">
                <a:latin typeface="Arial" charset="0"/>
              </a:rPr>
              <a:t>başkalarına</a:t>
            </a:r>
            <a:r>
              <a:rPr lang="en-US" sz="1900" dirty="0">
                <a:latin typeface="Arial" charset="0"/>
              </a:rPr>
              <a:t> </a:t>
            </a:r>
            <a:r>
              <a:rPr lang="en-US" sz="1900" dirty="0" err="1">
                <a:latin typeface="Arial" charset="0"/>
              </a:rPr>
              <a:t>delege</a:t>
            </a:r>
            <a:r>
              <a:rPr lang="en-US" sz="1900" dirty="0">
                <a:latin typeface="Arial" charset="0"/>
              </a:rPr>
              <a:t> </a:t>
            </a:r>
            <a:r>
              <a:rPr lang="en-US" sz="1900" dirty="0" err="1">
                <a:latin typeface="Arial" charset="0"/>
              </a:rPr>
              <a:t>edilecek</a:t>
            </a:r>
            <a:r>
              <a:rPr lang="en-US" sz="1900" dirty="0">
                <a:latin typeface="Arial" charset="0"/>
              </a:rPr>
              <a:t> </a:t>
            </a:r>
            <a:r>
              <a:rPr lang="en-US" sz="1900" dirty="0" err="1">
                <a:latin typeface="Arial" charset="0"/>
              </a:rPr>
              <a:t>olanlar</a:t>
            </a:r>
            <a:r>
              <a:rPr lang="en-US" sz="1900" dirty="0">
                <a:latin typeface="Arial" charset="0"/>
              </a:rPr>
              <a:t> </a:t>
            </a:r>
            <a:r>
              <a:rPr lang="en-US" sz="1900" dirty="0" err="1">
                <a:latin typeface="Arial" charset="0"/>
              </a:rPr>
              <a:t>varsa</a:t>
            </a:r>
            <a:r>
              <a:rPr lang="en-US" sz="1900" dirty="0">
                <a:latin typeface="Arial" charset="0"/>
              </a:rPr>
              <a:t> </a:t>
            </a:r>
            <a:r>
              <a:rPr lang="en-US" sz="1900" dirty="0" err="1">
                <a:latin typeface="Arial" charset="0"/>
              </a:rPr>
              <a:t>bekletmeden</a:t>
            </a:r>
            <a:r>
              <a:rPr lang="en-US" sz="1900" dirty="0">
                <a:latin typeface="Arial" charset="0"/>
              </a:rPr>
              <a:t> </a:t>
            </a:r>
            <a:r>
              <a:rPr lang="en-US" sz="1900" dirty="0" err="1">
                <a:latin typeface="Arial" charset="0"/>
              </a:rPr>
              <a:t>ver</a:t>
            </a:r>
            <a:r>
              <a:rPr lang="tr-TR" sz="1900" dirty="0" err="1">
                <a:latin typeface="Arial" charset="0"/>
              </a:rPr>
              <a:t>meliyiz</a:t>
            </a:r>
            <a:r>
              <a:rPr lang="en-US" sz="1900" dirty="0">
                <a:latin typeface="Arial" charset="0"/>
              </a:rPr>
              <a:t>. </a:t>
            </a:r>
            <a:endParaRPr lang="tr-TR" sz="1900" dirty="0">
              <a:latin typeface="Arial" charset="0"/>
            </a:endParaRPr>
          </a:p>
          <a:p>
            <a:pPr>
              <a:buFontTx/>
              <a:buBlip>
                <a:blip r:embed="rId2"/>
              </a:buBlip>
              <a:defRPr/>
            </a:pPr>
            <a:r>
              <a:rPr lang="tr-TR" sz="1900" dirty="0">
                <a:latin typeface="Arial" charset="0"/>
              </a:rPr>
              <a:t> </a:t>
            </a:r>
            <a:r>
              <a:rPr lang="tr-TR" sz="1900" dirty="0">
                <a:solidFill>
                  <a:schemeClr val="bg1">
                    <a:lumMod val="65000"/>
                  </a:schemeClr>
                </a:solidFill>
                <a:latin typeface="Arial" charset="0"/>
              </a:rPr>
              <a:t>Birime g</a:t>
            </a:r>
            <a:r>
              <a:rPr lang="en-US" sz="1900" dirty="0" err="1">
                <a:solidFill>
                  <a:schemeClr val="bg1">
                    <a:lumMod val="65000"/>
                  </a:schemeClr>
                </a:solidFill>
                <a:latin typeface="Arial" charset="0"/>
              </a:rPr>
              <a:t>elen</a:t>
            </a:r>
            <a:r>
              <a:rPr lang="en-US" sz="1900" dirty="0">
                <a:solidFill>
                  <a:schemeClr val="bg1">
                    <a:lumMod val="65000"/>
                  </a:schemeClr>
                </a:solidFill>
                <a:latin typeface="Arial" charset="0"/>
              </a:rPr>
              <a:t> </a:t>
            </a:r>
            <a:r>
              <a:rPr lang="en-US" sz="1900" dirty="0" err="1">
                <a:solidFill>
                  <a:schemeClr val="bg1">
                    <a:lumMod val="65000"/>
                  </a:schemeClr>
                </a:solidFill>
                <a:latin typeface="Arial" charset="0"/>
              </a:rPr>
              <a:t>zarflara</a:t>
            </a:r>
            <a:r>
              <a:rPr lang="tr-TR" sz="1900" dirty="0">
                <a:solidFill>
                  <a:schemeClr val="bg1">
                    <a:lumMod val="65000"/>
                  </a:schemeClr>
                </a:solidFill>
                <a:latin typeface="Arial" charset="0"/>
              </a:rPr>
              <a:t>, paketlere ve diğer</a:t>
            </a:r>
            <a:r>
              <a:rPr lang="en-US" sz="1900" dirty="0">
                <a:solidFill>
                  <a:schemeClr val="bg1">
                    <a:lumMod val="65000"/>
                  </a:schemeClr>
                </a:solidFill>
                <a:latin typeface="Arial" charset="0"/>
              </a:rPr>
              <a:t> </a:t>
            </a:r>
            <a:r>
              <a:rPr lang="tr-TR" sz="1900" dirty="0">
                <a:solidFill>
                  <a:schemeClr val="bg1">
                    <a:lumMod val="65000"/>
                  </a:schemeClr>
                </a:solidFill>
                <a:latin typeface="Arial" charset="0"/>
              </a:rPr>
              <a:t>evraklara </a:t>
            </a:r>
            <a:r>
              <a:rPr lang="en-US" sz="1900" dirty="0" err="1">
                <a:solidFill>
                  <a:schemeClr val="bg1">
                    <a:lumMod val="65000"/>
                  </a:schemeClr>
                </a:solidFill>
                <a:latin typeface="Arial" charset="0"/>
              </a:rPr>
              <a:t>bekletmeden</a:t>
            </a:r>
            <a:r>
              <a:rPr lang="en-US" sz="1900" dirty="0">
                <a:solidFill>
                  <a:schemeClr val="bg1">
                    <a:lumMod val="65000"/>
                  </a:schemeClr>
                </a:solidFill>
                <a:latin typeface="Arial" charset="0"/>
              </a:rPr>
              <a:t> </a:t>
            </a:r>
            <a:r>
              <a:rPr lang="tr-TR" sz="1900" dirty="0">
                <a:solidFill>
                  <a:schemeClr val="bg1">
                    <a:lumMod val="65000"/>
                  </a:schemeClr>
                </a:solidFill>
                <a:latin typeface="Arial" charset="0"/>
              </a:rPr>
              <a:t>bakıp gereğini yapabiliriz</a:t>
            </a:r>
            <a:r>
              <a:rPr lang="en-US" sz="1900" dirty="0">
                <a:solidFill>
                  <a:schemeClr val="bg1">
                    <a:lumMod val="65000"/>
                  </a:schemeClr>
                </a:solidFill>
                <a:latin typeface="Arial" charset="0"/>
              </a:rPr>
              <a:t>. </a:t>
            </a:r>
            <a:r>
              <a:rPr lang="en-US" sz="1900" dirty="0" err="1">
                <a:solidFill>
                  <a:schemeClr val="bg1">
                    <a:lumMod val="65000"/>
                  </a:schemeClr>
                </a:solidFill>
                <a:latin typeface="Arial" charset="0"/>
              </a:rPr>
              <a:t>Böylece</a:t>
            </a:r>
            <a:r>
              <a:rPr lang="en-US" sz="1900" dirty="0">
                <a:solidFill>
                  <a:schemeClr val="bg1">
                    <a:lumMod val="65000"/>
                  </a:schemeClr>
                </a:solidFill>
                <a:latin typeface="Arial" charset="0"/>
              </a:rPr>
              <a:t> </a:t>
            </a:r>
            <a:r>
              <a:rPr lang="en-US" sz="1900" dirty="0" err="1">
                <a:solidFill>
                  <a:schemeClr val="bg1">
                    <a:lumMod val="65000"/>
                  </a:schemeClr>
                </a:solidFill>
                <a:latin typeface="Arial" charset="0"/>
              </a:rPr>
              <a:t>ertesi</a:t>
            </a:r>
            <a:r>
              <a:rPr lang="en-US" sz="1900" dirty="0">
                <a:solidFill>
                  <a:schemeClr val="bg1">
                    <a:lumMod val="65000"/>
                  </a:schemeClr>
                </a:solidFill>
                <a:latin typeface="Arial" charset="0"/>
              </a:rPr>
              <a:t> </a:t>
            </a:r>
            <a:r>
              <a:rPr lang="en-US" sz="1900" dirty="0" err="1">
                <a:solidFill>
                  <a:schemeClr val="bg1">
                    <a:lumMod val="65000"/>
                  </a:schemeClr>
                </a:solidFill>
                <a:latin typeface="Arial" charset="0"/>
              </a:rPr>
              <a:t>gün</a:t>
            </a:r>
            <a:r>
              <a:rPr lang="en-US" sz="1900" dirty="0">
                <a:solidFill>
                  <a:schemeClr val="bg1">
                    <a:lumMod val="65000"/>
                  </a:schemeClr>
                </a:solidFill>
                <a:latin typeface="Arial" charset="0"/>
              </a:rPr>
              <a:t>, </a:t>
            </a:r>
            <a:r>
              <a:rPr lang="en-US" sz="1900" dirty="0" err="1">
                <a:solidFill>
                  <a:schemeClr val="bg1">
                    <a:lumMod val="65000"/>
                  </a:schemeClr>
                </a:solidFill>
                <a:latin typeface="Arial" charset="0"/>
              </a:rPr>
              <a:t>dünden</a:t>
            </a:r>
            <a:r>
              <a:rPr lang="en-US" sz="1900" dirty="0">
                <a:solidFill>
                  <a:schemeClr val="bg1">
                    <a:lumMod val="65000"/>
                  </a:schemeClr>
                </a:solidFill>
                <a:latin typeface="Arial" charset="0"/>
              </a:rPr>
              <a:t> </a:t>
            </a:r>
            <a:r>
              <a:rPr lang="en-US" sz="1900" dirty="0" err="1">
                <a:solidFill>
                  <a:schemeClr val="bg1">
                    <a:lumMod val="65000"/>
                  </a:schemeClr>
                </a:solidFill>
                <a:latin typeface="Arial" charset="0"/>
              </a:rPr>
              <a:t>kalanlarla</a:t>
            </a:r>
            <a:r>
              <a:rPr lang="en-US" sz="1900" dirty="0">
                <a:solidFill>
                  <a:schemeClr val="bg1">
                    <a:lumMod val="65000"/>
                  </a:schemeClr>
                </a:solidFill>
                <a:latin typeface="Arial" charset="0"/>
              </a:rPr>
              <a:t> </a:t>
            </a:r>
            <a:r>
              <a:rPr lang="en-US" sz="1900" dirty="0" err="1">
                <a:solidFill>
                  <a:schemeClr val="bg1">
                    <a:lumMod val="65000"/>
                  </a:schemeClr>
                </a:solidFill>
                <a:latin typeface="Arial" charset="0"/>
              </a:rPr>
              <a:t>da</a:t>
            </a:r>
            <a:r>
              <a:rPr lang="en-US" sz="1900" dirty="0">
                <a:solidFill>
                  <a:schemeClr val="bg1">
                    <a:lumMod val="65000"/>
                  </a:schemeClr>
                </a:solidFill>
                <a:latin typeface="Arial" charset="0"/>
              </a:rPr>
              <a:t> </a:t>
            </a:r>
            <a:r>
              <a:rPr lang="tr-TR" sz="1900" dirty="0">
                <a:solidFill>
                  <a:schemeClr val="bg1">
                    <a:lumMod val="65000"/>
                  </a:schemeClr>
                </a:solidFill>
                <a:latin typeface="Arial" charset="0"/>
              </a:rPr>
              <a:t>uğraşmamış oluruz</a:t>
            </a:r>
            <a:r>
              <a:rPr lang="en-US" sz="1900" dirty="0">
                <a:solidFill>
                  <a:schemeClr val="bg1">
                    <a:lumMod val="65000"/>
                  </a:schemeClr>
                </a:solidFill>
                <a:latin typeface="Arial" charset="0"/>
              </a:rPr>
              <a:t>. </a:t>
            </a:r>
            <a:endParaRPr lang="tr-TR" sz="1900" dirty="0">
              <a:solidFill>
                <a:schemeClr val="bg1">
                  <a:lumMod val="65000"/>
                </a:schemeClr>
              </a:solidFill>
              <a:latin typeface="Arial" charset="0"/>
            </a:endParaRPr>
          </a:p>
          <a:p>
            <a:pPr>
              <a:buFontTx/>
              <a:buBlip>
                <a:blip r:embed="rId2"/>
              </a:buBlip>
              <a:defRPr/>
            </a:pPr>
            <a:r>
              <a:rPr lang="tr-TR" sz="1900" dirty="0">
                <a:latin typeface="Arial" charset="0"/>
              </a:rPr>
              <a:t> </a:t>
            </a:r>
            <a:r>
              <a:rPr lang="en-US" sz="1900" dirty="0">
                <a:latin typeface="Arial" charset="0"/>
              </a:rPr>
              <a:t>“Bir </a:t>
            </a:r>
            <a:r>
              <a:rPr lang="en-US" sz="1900" dirty="0" err="1">
                <a:latin typeface="Arial" charset="0"/>
              </a:rPr>
              <a:t>gün</a:t>
            </a:r>
            <a:r>
              <a:rPr lang="en-US" sz="1900" dirty="0">
                <a:latin typeface="Arial" charset="0"/>
              </a:rPr>
              <a:t> </a:t>
            </a:r>
            <a:r>
              <a:rPr lang="en-US" sz="1900" dirty="0" err="1">
                <a:latin typeface="Arial" charset="0"/>
              </a:rPr>
              <a:t>işime</a:t>
            </a:r>
            <a:r>
              <a:rPr lang="en-US" sz="1900" dirty="0">
                <a:latin typeface="Arial" charset="0"/>
              </a:rPr>
              <a:t> </a:t>
            </a:r>
            <a:r>
              <a:rPr lang="en-US" sz="1900" dirty="0" err="1">
                <a:latin typeface="Arial" charset="0"/>
              </a:rPr>
              <a:t>yarar</a:t>
            </a:r>
            <a:r>
              <a:rPr lang="en-US" sz="1900" dirty="0">
                <a:latin typeface="Arial" charset="0"/>
              </a:rPr>
              <a:t>” </a:t>
            </a:r>
            <a:r>
              <a:rPr lang="en-US" sz="1900" dirty="0" err="1">
                <a:latin typeface="Arial" charset="0"/>
              </a:rPr>
              <a:t>diyerek</a:t>
            </a:r>
            <a:r>
              <a:rPr lang="en-US" sz="1900" dirty="0">
                <a:latin typeface="Arial" charset="0"/>
              </a:rPr>
              <a:t> </a:t>
            </a:r>
            <a:r>
              <a:rPr lang="en-US" sz="1900" dirty="0" err="1">
                <a:latin typeface="Arial" charset="0"/>
              </a:rPr>
              <a:t>beklettiği</a:t>
            </a:r>
            <a:r>
              <a:rPr lang="tr-TR" sz="1900" dirty="0">
                <a:latin typeface="Arial" charset="0"/>
              </a:rPr>
              <a:t>m</a:t>
            </a:r>
            <a:r>
              <a:rPr lang="en-US" sz="1900" dirty="0" err="1">
                <a:latin typeface="Arial" charset="0"/>
              </a:rPr>
              <a:t>iz</a:t>
            </a:r>
            <a:r>
              <a:rPr lang="en-US" sz="1900" dirty="0">
                <a:latin typeface="Arial" charset="0"/>
              </a:rPr>
              <a:t> </a:t>
            </a:r>
            <a:r>
              <a:rPr lang="tr-TR" sz="1900" dirty="0">
                <a:latin typeface="Arial" charset="0"/>
              </a:rPr>
              <a:t>şeyler için makul bir süre belirleyebilir ve işimize yaramazsa atabiliriz. </a:t>
            </a:r>
          </a:p>
          <a:p>
            <a:pPr>
              <a:buFontTx/>
              <a:buBlip>
                <a:blip r:embed="rId2"/>
              </a:buBlip>
              <a:defRPr/>
            </a:pPr>
            <a:r>
              <a:rPr lang="tr-TR" sz="1900" dirty="0">
                <a:latin typeface="Arial" charset="0"/>
              </a:rPr>
              <a:t> </a:t>
            </a:r>
            <a:r>
              <a:rPr lang="en-US" sz="1900" dirty="0" err="1">
                <a:solidFill>
                  <a:schemeClr val="bg1">
                    <a:lumMod val="65000"/>
                  </a:schemeClr>
                </a:solidFill>
                <a:latin typeface="Arial" charset="0"/>
              </a:rPr>
              <a:t>Nitelikli</a:t>
            </a:r>
            <a:r>
              <a:rPr lang="en-US" sz="1900" dirty="0">
                <a:solidFill>
                  <a:schemeClr val="bg1">
                    <a:lumMod val="65000"/>
                  </a:schemeClr>
                </a:solidFill>
                <a:latin typeface="Arial" charset="0"/>
              </a:rPr>
              <a:t> </a:t>
            </a:r>
            <a:r>
              <a:rPr lang="tr-TR" sz="1900" dirty="0">
                <a:solidFill>
                  <a:schemeClr val="bg1">
                    <a:lumMod val="65000"/>
                  </a:schemeClr>
                </a:solidFill>
                <a:latin typeface="Arial" charset="0"/>
              </a:rPr>
              <a:t>ve bol çeşitli </a:t>
            </a:r>
            <a:r>
              <a:rPr lang="en-US" sz="1900" dirty="0" err="1">
                <a:solidFill>
                  <a:schemeClr val="bg1">
                    <a:lumMod val="65000"/>
                  </a:schemeClr>
                </a:solidFill>
                <a:latin typeface="Arial" charset="0"/>
              </a:rPr>
              <a:t>kırtasiye</a:t>
            </a:r>
            <a:r>
              <a:rPr lang="en-US" sz="1900" dirty="0">
                <a:solidFill>
                  <a:schemeClr val="bg1">
                    <a:lumMod val="65000"/>
                  </a:schemeClr>
                </a:solidFill>
                <a:latin typeface="Arial" charset="0"/>
              </a:rPr>
              <a:t> </a:t>
            </a:r>
            <a:r>
              <a:rPr lang="en-US" sz="1900" dirty="0" err="1">
                <a:solidFill>
                  <a:schemeClr val="bg1">
                    <a:lumMod val="65000"/>
                  </a:schemeClr>
                </a:solidFill>
                <a:latin typeface="Arial" charset="0"/>
              </a:rPr>
              <a:t>malzemeleri</a:t>
            </a:r>
            <a:r>
              <a:rPr lang="en-US" sz="1900" dirty="0">
                <a:solidFill>
                  <a:schemeClr val="bg1">
                    <a:lumMod val="65000"/>
                  </a:schemeClr>
                </a:solidFill>
                <a:latin typeface="Arial" charset="0"/>
              </a:rPr>
              <a:t> </a:t>
            </a:r>
            <a:r>
              <a:rPr lang="tr-TR" sz="1900" dirty="0">
                <a:solidFill>
                  <a:schemeClr val="bg1">
                    <a:lumMod val="65000"/>
                  </a:schemeClr>
                </a:solidFill>
                <a:latin typeface="Arial" charset="0"/>
              </a:rPr>
              <a:t>kullanmayı tercih edebiliriz</a:t>
            </a:r>
            <a:r>
              <a:rPr lang="en-US" sz="1900" dirty="0">
                <a:solidFill>
                  <a:schemeClr val="bg1">
                    <a:lumMod val="65000"/>
                  </a:schemeClr>
                </a:solidFill>
                <a:latin typeface="Arial" charset="0"/>
              </a:rPr>
              <a:t>.</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9906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8474719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71363">
                                            <p:txEl>
                                              <p:pRg st="0" end="0"/>
                                            </p:txEl>
                                          </p:spTgt>
                                        </p:tgtEl>
                                        <p:attrNameLst>
                                          <p:attrName>style.visibility</p:attrName>
                                        </p:attrNameLst>
                                      </p:cBhvr>
                                      <p:to>
                                        <p:strVal val="visible"/>
                                      </p:to>
                                    </p:set>
                                    <p:animEffect transition="in" filter="fade">
                                      <p:cBhvr>
                                        <p:cTn id="7" dur="1000"/>
                                        <p:tgtEl>
                                          <p:spTgt spid="271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71363">
                                            <p:txEl>
                                              <p:pRg st="1" end="1"/>
                                            </p:txEl>
                                          </p:spTgt>
                                        </p:tgtEl>
                                        <p:attrNameLst>
                                          <p:attrName>style.visibility</p:attrName>
                                        </p:attrNameLst>
                                      </p:cBhvr>
                                      <p:to>
                                        <p:strVal val="visible"/>
                                      </p:to>
                                    </p:set>
                                    <p:animEffect transition="in" filter="fade">
                                      <p:cBhvr>
                                        <p:cTn id="12" dur="1000"/>
                                        <p:tgtEl>
                                          <p:spTgt spid="271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71363">
                                            <p:txEl>
                                              <p:pRg st="2" end="2"/>
                                            </p:txEl>
                                          </p:spTgt>
                                        </p:tgtEl>
                                        <p:attrNameLst>
                                          <p:attrName>style.visibility</p:attrName>
                                        </p:attrNameLst>
                                      </p:cBhvr>
                                      <p:to>
                                        <p:strVal val="visible"/>
                                      </p:to>
                                    </p:set>
                                    <p:animEffect transition="in" filter="fade">
                                      <p:cBhvr>
                                        <p:cTn id="17" dur="1000"/>
                                        <p:tgtEl>
                                          <p:spTgt spid="271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71363">
                                            <p:txEl>
                                              <p:pRg st="3" end="3"/>
                                            </p:txEl>
                                          </p:spTgt>
                                        </p:tgtEl>
                                        <p:attrNameLst>
                                          <p:attrName>style.visibility</p:attrName>
                                        </p:attrNameLst>
                                      </p:cBhvr>
                                      <p:to>
                                        <p:strVal val="visible"/>
                                      </p:to>
                                    </p:set>
                                    <p:animEffect transition="in" filter="fade">
                                      <p:cBhvr>
                                        <p:cTn id="22" dur="1000"/>
                                        <p:tgtEl>
                                          <p:spTgt spid="2713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71363">
                                            <p:txEl>
                                              <p:pRg st="4" end="4"/>
                                            </p:txEl>
                                          </p:spTgt>
                                        </p:tgtEl>
                                        <p:attrNameLst>
                                          <p:attrName>style.visibility</p:attrName>
                                        </p:attrNameLst>
                                      </p:cBhvr>
                                      <p:to>
                                        <p:strVal val="visible"/>
                                      </p:to>
                                    </p:set>
                                    <p:animEffect transition="in" filter="fade">
                                      <p:cBhvr>
                                        <p:cTn id="27" dur="2000"/>
                                        <p:tgtEl>
                                          <p:spTgt spid="27136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71363">
                                            <p:txEl>
                                              <p:pRg st="5" end="5"/>
                                            </p:txEl>
                                          </p:spTgt>
                                        </p:tgtEl>
                                        <p:attrNameLst>
                                          <p:attrName>style.visibility</p:attrName>
                                        </p:attrNameLst>
                                      </p:cBhvr>
                                      <p:to>
                                        <p:strVal val="visible"/>
                                      </p:to>
                                    </p:set>
                                    <p:animEffect transition="in" filter="fade">
                                      <p:cBhvr>
                                        <p:cTn id="32" dur="1000"/>
                                        <p:tgtEl>
                                          <p:spTgt spid="27136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71363">
                                            <p:txEl>
                                              <p:pRg st="6" end="6"/>
                                            </p:txEl>
                                          </p:spTgt>
                                        </p:tgtEl>
                                        <p:attrNameLst>
                                          <p:attrName>style.visibility</p:attrName>
                                        </p:attrNameLst>
                                      </p:cBhvr>
                                      <p:to>
                                        <p:strVal val="visible"/>
                                      </p:to>
                                    </p:set>
                                    <p:animEffect transition="in" filter="fade">
                                      <p:cBhvr>
                                        <p:cTn id="37" dur="1000"/>
                                        <p:tgtEl>
                                          <p:spTgt spid="27136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271363">
                                            <p:txEl>
                                              <p:pRg st="7" end="7"/>
                                            </p:txEl>
                                          </p:spTgt>
                                        </p:tgtEl>
                                        <p:attrNameLst>
                                          <p:attrName>style.visibility</p:attrName>
                                        </p:attrNameLst>
                                      </p:cBhvr>
                                      <p:to>
                                        <p:strVal val="visible"/>
                                      </p:to>
                                    </p:set>
                                    <p:animEffect transition="in" filter="fade">
                                      <p:cBhvr>
                                        <p:cTn id="42" dur="1000"/>
                                        <p:tgtEl>
                                          <p:spTgt spid="27136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6181845F-5584-4B66-B3B6-039A484916D5}" type="slidenum">
              <a:rPr lang="tr-TR" altLang="tr-TR" sz="2000" smtClean="0"/>
              <a:pPr eaLnBrk="1" hangingPunct="1">
                <a:spcBef>
                  <a:spcPct val="0"/>
                </a:spcBef>
                <a:buFontTx/>
                <a:buNone/>
              </a:pPr>
              <a:t>71</a:t>
            </a:fld>
            <a:endParaRPr lang="tr-TR" altLang="tr-TR" sz="2000" smtClean="0"/>
          </a:p>
        </p:txBody>
      </p:sp>
      <p:sp>
        <p:nvSpPr>
          <p:cNvPr id="35843" name="Rectangle 2"/>
          <p:cNvSpPr>
            <a:spLocks noGrp="1" noChangeArrowheads="1"/>
          </p:cNvSpPr>
          <p:nvPr>
            <p:ph type="title"/>
          </p:nvPr>
        </p:nvSpPr>
        <p:spPr>
          <a:xfrm>
            <a:off x="611188" y="188913"/>
            <a:ext cx="7416800" cy="765175"/>
          </a:xfrm>
        </p:spPr>
        <p:txBody>
          <a:bodyPr/>
          <a:lstStyle/>
          <a:p>
            <a:pPr eaLnBrk="1" hangingPunct="1"/>
            <a:r>
              <a:rPr lang="tr-TR" altLang="tr-TR" sz="4200" b="1" smtClean="0">
                <a:solidFill>
                  <a:srgbClr val="000066"/>
                </a:solidFill>
                <a:latin typeface="Arial" charset="0"/>
              </a:rPr>
              <a:t>AJANDA</a:t>
            </a:r>
            <a:endParaRPr lang="tr-TR" altLang="tr-TR" sz="3200" b="1" smtClean="0">
              <a:solidFill>
                <a:srgbClr val="000066"/>
              </a:solidFill>
              <a:latin typeface="Arial" charset="0"/>
            </a:endParaRPr>
          </a:p>
        </p:txBody>
      </p:sp>
      <p:sp>
        <p:nvSpPr>
          <p:cNvPr id="272387" name="Rectangle 3"/>
          <p:cNvSpPr>
            <a:spLocks noGrp="1" noChangeArrowheads="1"/>
          </p:cNvSpPr>
          <p:nvPr>
            <p:ph type="body" idx="1"/>
          </p:nvPr>
        </p:nvSpPr>
        <p:spPr>
          <a:xfrm>
            <a:off x="250825" y="1414463"/>
            <a:ext cx="8893175" cy="4391025"/>
          </a:xfrm>
        </p:spPr>
        <p:txBody>
          <a:bodyPr/>
          <a:lstStyle/>
          <a:p>
            <a:pPr eaLnBrk="1" hangingPunct="1">
              <a:buClr>
                <a:schemeClr val="tx1"/>
              </a:buClr>
              <a:buFontTx/>
              <a:buBlip>
                <a:blip r:embed="rId2"/>
              </a:buBlip>
            </a:pPr>
            <a:r>
              <a:rPr lang="tr-TR" altLang="tr-TR" sz="2000" dirty="0" smtClean="0">
                <a:latin typeface="Arial" charset="0"/>
              </a:rPr>
              <a:t>Akıllı telefon kullanmaya çalışılmalı.</a:t>
            </a:r>
          </a:p>
          <a:p>
            <a:pPr eaLnBrk="1" hangingPunct="1">
              <a:buClr>
                <a:schemeClr val="tx1"/>
              </a:buClr>
              <a:buFontTx/>
              <a:buNone/>
            </a:pPr>
            <a:endParaRPr lang="tr-TR" altLang="tr-TR" sz="2000" dirty="0" smtClean="0">
              <a:latin typeface="Arial" charset="0"/>
            </a:endParaRPr>
          </a:p>
          <a:p>
            <a:pPr eaLnBrk="1" hangingPunct="1">
              <a:buClr>
                <a:schemeClr val="tx1"/>
              </a:buClr>
              <a:buFontTx/>
              <a:buBlip>
                <a:blip r:embed="rId2"/>
              </a:buBlip>
            </a:pPr>
            <a:r>
              <a:rPr lang="tr-TR" altLang="tr-TR" sz="2000" dirty="0" smtClean="0">
                <a:latin typeface="Arial" charset="0"/>
              </a:rPr>
              <a:t>Telefon ile bilgisayardaki program (takvim) uyumlu (senkronize) olmalı </a:t>
            </a:r>
          </a:p>
          <a:p>
            <a:pPr eaLnBrk="1" hangingPunct="1">
              <a:buClr>
                <a:schemeClr val="tx1"/>
              </a:buClr>
              <a:buFontTx/>
              <a:buNone/>
            </a:pPr>
            <a:r>
              <a:rPr lang="tr-TR" altLang="tr-TR" sz="2000" dirty="0" smtClean="0">
                <a:latin typeface="Arial" charset="0"/>
              </a:rPr>
              <a:t> </a:t>
            </a:r>
          </a:p>
          <a:p>
            <a:pPr eaLnBrk="1" hangingPunct="1">
              <a:buClr>
                <a:schemeClr val="tx1"/>
              </a:buClr>
              <a:buFontTx/>
              <a:buBlip>
                <a:blip r:embed="rId2"/>
              </a:buBlip>
            </a:pPr>
            <a:r>
              <a:rPr lang="tr-TR" altLang="tr-TR" sz="2000" dirty="0" smtClean="0">
                <a:latin typeface="Arial" charset="0"/>
              </a:rPr>
              <a:t>Uzun vadeli tarih tespitlerinin mahzurları unutulmamalı </a:t>
            </a:r>
          </a:p>
          <a:p>
            <a:pPr eaLnBrk="1" hangingPunct="1">
              <a:buClr>
                <a:schemeClr val="tx1"/>
              </a:buClr>
              <a:buFontTx/>
              <a:buNone/>
            </a:pPr>
            <a:endParaRPr lang="tr-TR" altLang="tr-TR" sz="2000" dirty="0" smtClean="0">
              <a:latin typeface="Arial" charset="0"/>
            </a:endParaRPr>
          </a:p>
          <a:p>
            <a:pPr eaLnBrk="1" hangingPunct="1">
              <a:buClr>
                <a:schemeClr val="tx1"/>
              </a:buClr>
              <a:buFontTx/>
              <a:buBlip>
                <a:blip r:embed="rId2"/>
              </a:buBlip>
            </a:pPr>
            <a:r>
              <a:rPr lang="tr-TR" altLang="tr-TR" sz="2000" dirty="0" smtClean="0">
                <a:latin typeface="Arial" charset="0"/>
              </a:rPr>
              <a:t>İşe ilişkin bütün önemli tarihler, ajandaya mutlaka önceden işlenmeli</a:t>
            </a:r>
          </a:p>
          <a:p>
            <a:pPr eaLnBrk="1" hangingPunct="1">
              <a:buClr>
                <a:schemeClr val="tx1"/>
              </a:buClr>
              <a:buFontTx/>
              <a:buNone/>
            </a:pPr>
            <a:endParaRPr lang="tr-TR" altLang="tr-TR" sz="2000" dirty="0" smtClean="0">
              <a:latin typeface="Arial" charset="0"/>
            </a:endParaRPr>
          </a:p>
          <a:p>
            <a:pPr eaLnBrk="1" hangingPunct="1">
              <a:buClr>
                <a:schemeClr val="tx1"/>
              </a:buClr>
              <a:buFontTx/>
              <a:buBlip>
                <a:blip r:embed="rId2"/>
              </a:buBlip>
            </a:pPr>
            <a:r>
              <a:rPr lang="tr-TR" altLang="tr-TR" sz="2000" dirty="0" smtClean="0">
                <a:latin typeface="Arial" charset="0"/>
              </a:rPr>
              <a:t>Astların ajanda, akıllı telefon veya ilgili bilgisayar programını düzenli ve etkili bir şekilde kullanması sağlanmalı ve gerektiğinde denetim yapılmalı</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10668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2214859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2387">
                                            <p:txEl>
                                              <p:pRg st="0" end="0"/>
                                            </p:txEl>
                                          </p:spTgt>
                                        </p:tgtEl>
                                        <p:attrNameLst>
                                          <p:attrName>style.visibility</p:attrName>
                                        </p:attrNameLst>
                                      </p:cBhvr>
                                      <p:to>
                                        <p:strVal val="visible"/>
                                      </p:to>
                                    </p:set>
                                    <p:animEffect transition="in" filter="fade">
                                      <p:cBhvr>
                                        <p:cTn id="7" dur="1000">
                                          <p:stCondLst>
                                            <p:cond delay="0"/>
                                          </p:stCondLst>
                                        </p:cTn>
                                        <p:tgtEl>
                                          <p:spTgt spid="272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2387">
                                            <p:txEl>
                                              <p:pRg st="2" end="2"/>
                                            </p:txEl>
                                          </p:spTgt>
                                        </p:tgtEl>
                                        <p:attrNameLst>
                                          <p:attrName>style.visibility</p:attrName>
                                        </p:attrNameLst>
                                      </p:cBhvr>
                                      <p:to>
                                        <p:strVal val="visible"/>
                                      </p:to>
                                    </p:set>
                                    <p:animEffect transition="in" filter="fade">
                                      <p:cBhvr>
                                        <p:cTn id="12" dur="1000">
                                          <p:stCondLst>
                                            <p:cond delay="0"/>
                                          </p:stCondLst>
                                        </p:cTn>
                                        <p:tgtEl>
                                          <p:spTgt spid="27238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2387">
                                            <p:txEl>
                                              <p:pRg st="4" end="4"/>
                                            </p:txEl>
                                          </p:spTgt>
                                        </p:tgtEl>
                                        <p:attrNameLst>
                                          <p:attrName>style.visibility</p:attrName>
                                        </p:attrNameLst>
                                      </p:cBhvr>
                                      <p:to>
                                        <p:strVal val="visible"/>
                                      </p:to>
                                    </p:set>
                                    <p:animEffect transition="in" filter="fade">
                                      <p:cBhvr>
                                        <p:cTn id="17" dur="1000">
                                          <p:stCondLst>
                                            <p:cond delay="0"/>
                                          </p:stCondLst>
                                        </p:cTn>
                                        <p:tgtEl>
                                          <p:spTgt spid="272387">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2387">
                                            <p:txEl>
                                              <p:pRg st="6" end="6"/>
                                            </p:txEl>
                                          </p:spTgt>
                                        </p:tgtEl>
                                        <p:attrNameLst>
                                          <p:attrName>style.visibility</p:attrName>
                                        </p:attrNameLst>
                                      </p:cBhvr>
                                      <p:to>
                                        <p:strVal val="visible"/>
                                      </p:to>
                                    </p:set>
                                    <p:animEffect transition="in" filter="fade">
                                      <p:cBhvr>
                                        <p:cTn id="22" dur="1000">
                                          <p:stCondLst>
                                            <p:cond delay="0"/>
                                          </p:stCondLst>
                                        </p:cTn>
                                        <p:tgtEl>
                                          <p:spTgt spid="272387">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72387">
                                            <p:txEl>
                                              <p:pRg st="8" end="8"/>
                                            </p:txEl>
                                          </p:spTgt>
                                        </p:tgtEl>
                                        <p:attrNameLst>
                                          <p:attrName>style.visibility</p:attrName>
                                        </p:attrNameLst>
                                      </p:cBhvr>
                                      <p:to>
                                        <p:strVal val="visible"/>
                                      </p:to>
                                    </p:set>
                                    <p:animEffect transition="in" filter="fade">
                                      <p:cBhvr>
                                        <p:cTn id="27" dur="1000"/>
                                        <p:tgtEl>
                                          <p:spTgt spid="27238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7" grpId="0" build="p"/>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901577C5-86D4-43F2-8444-44C4AE3537CD}" type="slidenum">
              <a:rPr lang="tr-TR" altLang="tr-TR" sz="2000" smtClean="0"/>
              <a:pPr eaLnBrk="1" hangingPunct="1">
                <a:spcBef>
                  <a:spcPct val="0"/>
                </a:spcBef>
                <a:buFontTx/>
                <a:buNone/>
              </a:pPr>
              <a:t>72</a:t>
            </a:fld>
            <a:endParaRPr lang="tr-TR" altLang="tr-TR" sz="2000" smtClean="0"/>
          </a:p>
        </p:txBody>
      </p:sp>
      <p:sp>
        <p:nvSpPr>
          <p:cNvPr id="278530" name="Rectangle 2"/>
          <p:cNvSpPr>
            <a:spLocks noGrp="1" noChangeArrowheads="1"/>
          </p:cNvSpPr>
          <p:nvPr>
            <p:ph type="title"/>
          </p:nvPr>
        </p:nvSpPr>
        <p:spPr>
          <a:xfrm>
            <a:off x="684213" y="333375"/>
            <a:ext cx="6870700" cy="935038"/>
          </a:xfrm>
        </p:spPr>
        <p:txBody>
          <a:bodyPr>
            <a:normAutofit fontScale="90000"/>
          </a:bodyPr>
          <a:lstStyle/>
          <a:p>
            <a:pPr eaLnBrk="1" hangingPunct="1"/>
            <a:r>
              <a:rPr lang="tr-TR" altLang="tr-TR" sz="6500" b="1" smtClean="0">
                <a:solidFill>
                  <a:srgbClr val="000066"/>
                </a:solidFill>
                <a:latin typeface="Arial" charset="0"/>
              </a:rPr>
              <a:t>?</a:t>
            </a:r>
          </a:p>
        </p:txBody>
      </p:sp>
      <p:pic>
        <p:nvPicPr>
          <p:cNvPr id="36868" name="Picture 3" descr="Devlet_dairesi"/>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39750" y="1196975"/>
            <a:ext cx="7632700" cy="4392613"/>
          </a:xfrm>
        </p:spPr>
      </p:pic>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17378761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78530"/>
                                        </p:tgtEl>
                                        <p:attrNameLst>
                                          <p:attrName>style.visibility</p:attrName>
                                        </p:attrNameLst>
                                      </p:cBhvr>
                                      <p:to>
                                        <p:strVal val="visible"/>
                                      </p:to>
                                    </p:set>
                                    <p:anim calcmode="lin" valueType="num">
                                      <p:cBhvr>
                                        <p:cTn id="7" dur="500" fill="hold"/>
                                        <p:tgtEl>
                                          <p:spTgt spid="278530"/>
                                        </p:tgtEl>
                                        <p:attrNameLst>
                                          <p:attrName>ppt_w</p:attrName>
                                        </p:attrNameLst>
                                      </p:cBhvr>
                                      <p:tavLst>
                                        <p:tav tm="0">
                                          <p:val>
                                            <p:fltVal val="0"/>
                                          </p:val>
                                        </p:tav>
                                        <p:tav tm="100000">
                                          <p:val>
                                            <p:strVal val="#ppt_w"/>
                                          </p:val>
                                        </p:tav>
                                      </p:tavLst>
                                    </p:anim>
                                    <p:anim calcmode="lin" valueType="num">
                                      <p:cBhvr>
                                        <p:cTn id="8" dur="500" fill="hold"/>
                                        <p:tgtEl>
                                          <p:spTgt spid="278530"/>
                                        </p:tgtEl>
                                        <p:attrNameLst>
                                          <p:attrName>ppt_h</p:attrName>
                                        </p:attrNameLst>
                                      </p:cBhvr>
                                      <p:tavLst>
                                        <p:tav tm="0">
                                          <p:val>
                                            <p:fltVal val="0"/>
                                          </p:val>
                                        </p:tav>
                                        <p:tav tm="100000">
                                          <p:val>
                                            <p:strVal val="#ppt_h"/>
                                          </p:val>
                                        </p:tav>
                                      </p:tavLst>
                                    </p:anim>
                                    <p:animEffect transition="in" filter="fade">
                                      <p:cBhvr>
                                        <p:cTn id="9" dur="500"/>
                                        <p:tgtEl>
                                          <p:spTgt spid="278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0"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ctrTitle"/>
          </p:nvPr>
        </p:nvSpPr>
        <p:spPr>
          <a:xfrm>
            <a:off x="381001" y="188913"/>
            <a:ext cx="8458200" cy="1295400"/>
          </a:xfrm>
        </p:spPr>
        <p:txBody>
          <a:bodyPr>
            <a:normAutofit fontScale="90000"/>
          </a:bodyPr>
          <a:lstStyle/>
          <a:p>
            <a:pPr algn="ctr" eaLnBrk="1" hangingPunct="1"/>
            <a:r>
              <a:rPr lang="tr-TR" altLang="tr-TR" sz="4000" b="1" dirty="0" smtClean="0">
                <a:solidFill>
                  <a:srgbClr val="003399"/>
                </a:solidFill>
                <a:effectLst/>
                <a:latin typeface="Arial" charset="0"/>
              </a:rPr>
              <a:t>NE ZAMAN TOPLANTI YAPILMALIDIR?</a:t>
            </a:r>
            <a:endParaRPr lang="en-AU" altLang="tr-TR" sz="4000" b="1" dirty="0" smtClean="0">
              <a:solidFill>
                <a:srgbClr val="003399"/>
              </a:solidFill>
              <a:effectLst/>
              <a:latin typeface="Arial" charset="0"/>
            </a:endParaRPr>
          </a:p>
        </p:txBody>
      </p:sp>
      <p:sp>
        <p:nvSpPr>
          <p:cNvPr id="39940" name="Rectangle 3"/>
          <p:cNvSpPr>
            <a:spLocks noGrp="1" noChangeArrowheads="1"/>
          </p:cNvSpPr>
          <p:nvPr>
            <p:ph type="subTitle" idx="1"/>
          </p:nvPr>
        </p:nvSpPr>
        <p:spPr>
          <a:xfrm>
            <a:off x="466725" y="2060575"/>
            <a:ext cx="6049963" cy="2447925"/>
          </a:xfrm>
        </p:spPr>
        <p:txBody>
          <a:bodyPr/>
          <a:lstStyle/>
          <a:p>
            <a:pPr marL="190500" lvl="1" indent="0" eaLnBrk="1" hangingPunct="1">
              <a:lnSpc>
                <a:spcPct val="180000"/>
              </a:lnSpc>
            </a:pPr>
            <a:r>
              <a:rPr lang="tr-TR" altLang="tr-TR" sz="2400" smtClean="0">
                <a:solidFill>
                  <a:srgbClr val="000066"/>
                </a:solidFill>
                <a:latin typeface="Arial" charset="0"/>
              </a:rPr>
              <a:t> Kriz çözmek için,</a:t>
            </a:r>
          </a:p>
          <a:p>
            <a:pPr marL="190500" lvl="1" indent="0" eaLnBrk="1" hangingPunct="1">
              <a:lnSpc>
                <a:spcPct val="180000"/>
              </a:lnSpc>
            </a:pPr>
            <a:r>
              <a:rPr lang="tr-TR" altLang="tr-TR" sz="2400" smtClean="0">
                <a:solidFill>
                  <a:srgbClr val="000066"/>
                </a:solidFill>
                <a:latin typeface="Arial" charset="0"/>
              </a:rPr>
              <a:t> Koordinasyon sağlamak için,</a:t>
            </a:r>
          </a:p>
          <a:p>
            <a:pPr marL="190500" lvl="1" indent="0" eaLnBrk="1" hangingPunct="1">
              <a:lnSpc>
                <a:spcPct val="150000"/>
              </a:lnSpc>
            </a:pPr>
            <a:r>
              <a:rPr lang="tr-TR" altLang="tr-TR" sz="2400" smtClean="0">
                <a:solidFill>
                  <a:srgbClr val="000066"/>
                </a:solidFill>
                <a:latin typeface="Arial" charset="0"/>
              </a:rPr>
              <a:t> Önemli bir bilgiyi paylaşmak için,</a:t>
            </a:r>
            <a:endParaRPr lang="en-AU" altLang="tr-TR" sz="2400" smtClean="0">
              <a:solidFill>
                <a:srgbClr val="000066"/>
              </a:solidFill>
              <a:latin typeface="Arial" charset="0"/>
            </a:endParaRPr>
          </a:p>
        </p:txBody>
      </p:sp>
    </p:spTree>
    <p:extLst>
      <p:ext uri="{BB962C8B-B14F-4D97-AF65-F5344CB8AC3E}">
        <p14:creationId xmlns:p14="http://schemas.microsoft.com/office/powerpoint/2010/main" val="398165040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0962"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92C00F68-29AA-4B6D-ABC0-67CCFA7EE72D}" type="slidenum">
              <a:rPr lang="tr-TR" altLang="tr-TR" sz="2000" smtClean="0"/>
              <a:pPr eaLnBrk="1" hangingPunct="1">
                <a:spcBef>
                  <a:spcPct val="0"/>
                </a:spcBef>
                <a:buFontTx/>
                <a:buNone/>
              </a:pPr>
              <a:t>74</a:t>
            </a:fld>
            <a:endParaRPr lang="tr-TR" altLang="tr-TR" sz="2000" smtClean="0"/>
          </a:p>
        </p:txBody>
      </p:sp>
      <p:sp>
        <p:nvSpPr>
          <p:cNvPr id="40963" name="Text Box 2"/>
          <p:cNvSpPr txBox="1">
            <a:spLocks noChangeArrowheads="1"/>
          </p:cNvSpPr>
          <p:nvPr/>
        </p:nvSpPr>
        <p:spPr bwMode="auto">
          <a:xfrm>
            <a:off x="1676400" y="19812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buFontTx/>
              <a:buNone/>
            </a:pPr>
            <a:endParaRPr lang="tr-TR" altLang="tr-TR" sz="2400">
              <a:latin typeface="Times New Roman" pitchFamily="18" charset="0"/>
            </a:endParaRPr>
          </a:p>
        </p:txBody>
      </p:sp>
      <p:sp>
        <p:nvSpPr>
          <p:cNvPr id="40964" name="Text Box 3"/>
          <p:cNvSpPr txBox="1">
            <a:spLocks noChangeArrowheads="1"/>
          </p:cNvSpPr>
          <p:nvPr/>
        </p:nvSpPr>
        <p:spPr bwMode="auto">
          <a:xfrm>
            <a:off x="914400" y="1828800"/>
            <a:ext cx="708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50000"/>
              </a:spcBef>
              <a:buFontTx/>
              <a:buNone/>
            </a:pPr>
            <a:endParaRPr lang="tr-TR" altLang="tr-TR" sz="2400">
              <a:latin typeface="Times New Roman" pitchFamily="18" charset="0"/>
            </a:endParaRPr>
          </a:p>
        </p:txBody>
      </p:sp>
      <p:sp>
        <p:nvSpPr>
          <p:cNvPr id="40965" name="Text Box 4"/>
          <p:cNvSpPr txBox="1">
            <a:spLocks noChangeArrowheads="1"/>
          </p:cNvSpPr>
          <p:nvPr/>
        </p:nvSpPr>
        <p:spPr bwMode="auto">
          <a:xfrm>
            <a:off x="0" y="2971800"/>
            <a:ext cx="815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50000"/>
              </a:spcBef>
              <a:buFontTx/>
              <a:buNone/>
            </a:pPr>
            <a:endParaRPr lang="tr-TR" altLang="tr-TR" sz="2400">
              <a:latin typeface="Times New Roman" pitchFamily="18" charset="0"/>
            </a:endParaRPr>
          </a:p>
        </p:txBody>
      </p:sp>
      <p:sp>
        <p:nvSpPr>
          <p:cNvPr id="40966" name="Text Box 5"/>
          <p:cNvSpPr txBox="1">
            <a:spLocks noChangeArrowheads="1"/>
          </p:cNvSpPr>
          <p:nvPr/>
        </p:nvSpPr>
        <p:spPr bwMode="auto">
          <a:xfrm>
            <a:off x="304800" y="1398588"/>
            <a:ext cx="8229600" cy="411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76250" indent="-385763"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nSpc>
                <a:spcPct val="70000"/>
              </a:lnSpc>
              <a:spcBef>
                <a:spcPct val="50000"/>
              </a:spcBef>
              <a:buFontTx/>
              <a:buNone/>
            </a:pPr>
            <a:r>
              <a:rPr lang="tr-TR" altLang="tr-TR" sz="2800" b="1">
                <a:solidFill>
                  <a:srgbClr val="000066"/>
                </a:solidFill>
                <a:latin typeface="Arial" charset="0"/>
              </a:rPr>
              <a:t>YETERSİZ YÖNETİM</a:t>
            </a:r>
          </a:p>
          <a:p>
            <a:pPr>
              <a:lnSpc>
                <a:spcPct val="70000"/>
              </a:lnSpc>
              <a:spcBef>
                <a:spcPct val="50000"/>
              </a:spcBef>
              <a:buFontTx/>
              <a:buNone/>
            </a:pPr>
            <a:endParaRPr lang="tr-TR" altLang="tr-TR" sz="900" b="1">
              <a:solidFill>
                <a:srgbClr val="000066"/>
              </a:solidFill>
              <a:latin typeface="Arial" charset="0"/>
            </a:endParaRPr>
          </a:p>
          <a:p>
            <a:pPr>
              <a:lnSpc>
                <a:spcPct val="70000"/>
              </a:lnSpc>
              <a:spcBef>
                <a:spcPct val="50000"/>
              </a:spcBef>
            </a:pPr>
            <a:r>
              <a:rPr lang="tr-TR" altLang="tr-TR" sz="2400">
                <a:latin typeface="Arial" charset="0"/>
              </a:rPr>
              <a:t>Görüş farklılıklarını yakalama ve ilerlemeleri bir sonuca </a:t>
            </a:r>
          </a:p>
          <a:p>
            <a:pPr>
              <a:lnSpc>
                <a:spcPct val="70000"/>
              </a:lnSpc>
              <a:spcBef>
                <a:spcPct val="50000"/>
              </a:spcBef>
              <a:buFontTx/>
              <a:buNone/>
            </a:pPr>
            <a:r>
              <a:rPr lang="tr-TR" altLang="tr-TR" sz="2400">
                <a:latin typeface="Arial" charset="0"/>
              </a:rPr>
              <a:t>     bağlama konusunda rehberlik edememek.</a:t>
            </a:r>
          </a:p>
          <a:p>
            <a:pPr>
              <a:lnSpc>
                <a:spcPct val="70000"/>
              </a:lnSpc>
              <a:spcBef>
                <a:spcPct val="50000"/>
              </a:spcBef>
              <a:buFontTx/>
              <a:buNone/>
            </a:pPr>
            <a:endParaRPr lang="tr-TR" altLang="tr-TR" sz="1200">
              <a:latin typeface="Arial" charset="0"/>
            </a:endParaRPr>
          </a:p>
          <a:p>
            <a:pPr>
              <a:lnSpc>
                <a:spcPct val="70000"/>
              </a:lnSpc>
              <a:spcBef>
                <a:spcPct val="50000"/>
              </a:spcBef>
            </a:pPr>
            <a:r>
              <a:rPr lang="tr-TR" altLang="tr-TR" sz="2400">
                <a:latin typeface="Arial" charset="0"/>
              </a:rPr>
              <a:t>Değişik bakış açılarını merakla takip etmemek.</a:t>
            </a:r>
          </a:p>
          <a:p>
            <a:pPr>
              <a:lnSpc>
                <a:spcPct val="70000"/>
              </a:lnSpc>
              <a:spcBef>
                <a:spcPct val="50000"/>
              </a:spcBef>
              <a:buFontTx/>
              <a:buNone/>
            </a:pPr>
            <a:endParaRPr lang="tr-TR" altLang="tr-TR" sz="1200">
              <a:latin typeface="Arial" charset="0"/>
            </a:endParaRPr>
          </a:p>
          <a:p>
            <a:pPr>
              <a:lnSpc>
                <a:spcPct val="70000"/>
              </a:lnSpc>
              <a:spcBef>
                <a:spcPct val="50000"/>
              </a:spcBef>
            </a:pPr>
            <a:r>
              <a:rPr lang="tr-TR" altLang="tr-TR" sz="2400">
                <a:latin typeface="Arial" charset="0"/>
              </a:rPr>
              <a:t>Tartışmaları kontrol edememek.</a:t>
            </a:r>
          </a:p>
          <a:p>
            <a:pPr>
              <a:lnSpc>
                <a:spcPct val="70000"/>
              </a:lnSpc>
              <a:spcBef>
                <a:spcPct val="50000"/>
              </a:spcBef>
              <a:buFontTx/>
              <a:buNone/>
            </a:pPr>
            <a:endParaRPr lang="tr-TR" altLang="tr-TR" sz="1200">
              <a:latin typeface="Arial" charset="0"/>
            </a:endParaRPr>
          </a:p>
          <a:p>
            <a:pPr>
              <a:lnSpc>
                <a:spcPct val="70000"/>
              </a:lnSpc>
              <a:spcBef>
                <a:spcPct val="50000"/>
              </a:spcBef>
            </a:pPr>
            <a:r>
              <a:rPr lang="tr-TR" altLang="tr-TR" sz="2400">
                <a:latin typeface="Arial" charset="0"/>
              </a:rPr>
              <a:t>Toplantıyı uygun bir şekilde sonlandıramamak.</a:t>
            </a:r>
          </a:p>
          <a:p>
            <a:pPr>
              <a:lnSpc>
                <a:spcPct val="70000"/>
              </a:lnSpc>
              <a:spcBef>
                <a:spcPct val="50000"/>
              </a:spcBef>
              <a:buFontTx/>
              <a:buNone/>
            </a:pPr>
            <a:endParaRPr lang="tr-TR" altLang="tr-TR" sz="1200">
              <a:latin typeface="Arial" charset="0"/>
            </a:endParaRPr>
          </a:p>
          <a:p>
            <a:pPr>
              <a:lnSpc>
                <a:spcPct val="70000"/>
              </a:lnSpc>
              <a:spcBef>
                <a:spcPct val="50000"/>
              </a:spcBef>
            </a:pPr>
            <a:r>
              <a:rPr lang="tr-TR" altLang="tr-TR" sz="2400">
                <a:latin typeface="Arial" charset="0"/>
              </a:rPr>
              <a:t>Kayıt tutmamak.</a:t>
            </a:r>
          </a:p>
        </p:txBody>
      </p:sp>
      <p:sp>
        <p:nvSpPr>
          <p:cNvPr id="40967" name="Text Box 6"/>
          <p:cNvSpPr txBox="1">
            <a:spLocks noChangeArrowheads="1"/>
          </p:cNvSpPr>
          <p:nvPr/>
        </p:nvSpPr>
        <p:spPr bwMode="auto">
          <a:xfrm>
            <a:off x="611188" y="44450"/>
            <a:ext cx="72009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a:spcBef>
                <a:spcPct val="0"/>
              </a:spcBef>
              <a:buFontTx/>
              <a:buNone/>
            </a:pPr>
            <a:r>
              <a:rPr lang="tr-TR" altLang="tr-TR" b="1" dirty="0">
                <a:solidFill>
                  <a:srgbClr val="000066"/>
                </a:solidFill>
                <a:latin typeface="Arial" charset="0"/>
              </a:rPr>
              <a:t>BİR TOPLANTININ İYİ SONUÇ VERMEMESİNİN NEDENLERİ</a:t>
            </a:r>
          </a:p>
        </p:txBody>
      </p:sp>
      <p:sp>
        <p:nvSpPr>
          <p:cNvPr id="10" name="Rectangle 4"/>
          <p:cNvSpPr>
            <a:spLocks noChangeArrowheads="1"/>
          </p:cNvSpPr>
          <p:nvPr/>
        </p:nvSpPr>
        <p:spPr bwMode="auto">
          <a:xfrm>
            <a:off x="468313" y="11430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51884661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1986"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8FE801BF-F0DE-49FB-84F3-1AC547C9A622}" type="slidenum">
              <a:rPr lang="tr-TR" altLang="tr-TR" sz="2000" smtClean="0"/>
              <a:pPr eaLnBrk="1" hangingPunct="1">
                <a:spcBef>
                  <a:spcPct val="0"/>
                </a:spcBef>
                <a:buFontTx/>
                <a:buNone/>
              </a:pPr>
              <a:t>75</a:t>
            </a:fld>
            <a:endParaRPr lang="tr-TR" altLang="tr-TR" sz="2000" smtClean="0"/>
          </a:p>
        </p:txBody>
      </p:sp>
      <p:sp>
        <p:nvSpPr>
          <p:cNvPr id="41987" name="Text Box 2"/>
          <p:cNvSpPr txBox="1">
            <a:spLocks noChangeArrowheads="1"/>
          </p:cNvSpPr>
          <p:nvPr/>
        </p:nvSpPr>
        <p:spPr bwMode="auto">
          <a:xfrm>
            <a:off x="1676400" y="19812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buFontTx/>
              <a:buNone/>
            </a:pPr>
            <a:endParaRPr lang="tr-TR" altLang="tr-TR" sz="2400">
              <a:latin typeface="Times New Roman" pitchFamily="18" charset="0"/>
            </a:endParaRPr>
          </a:p>
        </p:txBody>
      </p:sp>
      <p:sp>
        <p:nvSpPr>
          <p:cNvPr id="41988" name="Text Box 3"/>
          <p:cNvSpPr txBox="1">
            <a:spLocks noChangeArrowheads="1"/>
          </p:cNvSpPr>
          <p:nvPr/>
        </p:nvSpPr>
        <p:spPr bwMode="auto">
          <a:xfrm>
            <a:off x="914400" y="1828800"/>
            <a:ext cx="708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50000"/>
              </a:spcBef>
              <a:buFontTx/>
              <a:buNone/>
            </a:pPr>
            <a:endParaRPr lang="tr-TR" altLang="tr-TR" sz="2400">
              <a:latin typeface="Times New Roman" pitchFamily="18" charset="0"/>
            </a:endParaRPr>
          </a:p>
        </p:txBody>
      </p:sp>
      <p:sp>
        <p:nvSpPr>
          <p:cNvPr id="41989" name="Text Box 4"/>
          <p:cNvSpPr txBox="1">
            <a:spLocks noChangeArrowheads="1"/>
          </p:cNvSpPr>
          <p:nvPr/>
        </p:nvSpPr>
        <p:spPr bwMode="auto">
          <a:xfrm>
            <a:off x="0" y="2971800"/>
            <a:ext cx="815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50000"/>
              </a:spcBef>
              <a:buFontTx/>
              <a:buNone/>
            </a:pPr>
            <a:endParaRPr lang="tr-TR" altLang="tr-TR" sz="2400">
              <a:latin typeface="Times New Roman" pitchFamily="18" charset="0"/>
            </a:endParaRPr>
          </a:p>
        </p:txBody>
      </p:sp>
      <p:sp>
        <p:nvSpPr>
          <p:cNvPr id="41990" name="Text Box 5"/>
          <p:cNvSpPr txBox="1">
            <a:spLocks noChangeArrowheads="1"/>
          </p:cNvSpPr>
          <p:nvPr/>
        </p:nvSpPr>
        <p:spPr bwMode="auto">
          <a:xfrm>
            <a:off x="179388" y="1528763"/>
            <a:ext cx="8713787" cy="348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5763" indent="-385763"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nSpc>
                <a:spcPct val="110000"/>
              </a:lnSpc>
              <a:spcBef>
                <a:spcPct val="50000"/>
              </a:spcBef>
              <a:buFont typeface="Wingdings" pitchFamily="2" charset="2"/>
              <a:buNone/>
            </a:pPr>
            <a:r>
              <a:rPr lang="tr-TR" altLang="tr-TR" sz="2400" b="1">
                <a:solidFill>
                  <a:srgbClr val="000066"/>
                </a:solidFill>
                <a:latin typeface="Arial" charset="0"/>
              </a:rPr>
              <a:t>YAPISAL YÖNDEN EKSİKLİK</a:t>
            </a:r>
          </a:p>
          <a:p>
            <a:pPr>
              <a:lnSpc>
                <a:spcPct val="110000"/>
              </a:lnSpc>
              <a:spcBef>
                <a:spcPct val="50000"/>
              </a:spcBef>
              <a:buClr>
                <a:srgbClr val="66FF66"/>
              </a:buClr>
              <a:buFont typeface="Wingdings" pitchFamily="2" charset="2"/>
              <a:buChar char="§"/>
            </a:pPr>
            <a:r>
              <a:rPr lang="tr-TR" altLang="tr-TR" sz="2000">
                <a:solidFill>
                  <a:srgbClr val="000066"/>
                </a:solidFill>
                <a:latin typeface="Arial" charset="0"/>
              </a:rPr>
              <a:t>Katılımcıların gerekli bilgileri önceden edinemedikleri için toplantıya hazırlıksız gelmeleri.</a:t>
            </a:r>
          </a:p>
          <a:p>
            <a:pPr>
              <a:lnSpc>
                <a:spcPct val="110000"/>
              </a:lnSpc>
              <a:spcBef>
                <a:spcPct val="50000"/>
              </a:spcBef>
              <a:buClr>
                <a:srgbClr val="66FF66"/>
              </a:buClr>
              <a:buFont typeface="Wingdings" pitchFamily="2" charset="2"/>
              <a:buChar char="§"/>
            </a:pPr>
            <a:r>
              <a:rPr lang="tr-TR" altLang="tr-TR" sz="2000">
                <a:solidFill>
                  <a:srgbClr val="000066"/>
                </a:solidFill>
                <a:latin typeface="Arial" charset="0"/>
              </a:rPr>
              <a:t>Toplantının zamanından önce sona erdirilmesi.</a:t>
            </a:r>
          </a:p>
          <a:p>
            <a:pPr>
              <a:lnSpc>
                <a:spcPct val="110000"/>
              </a:lnSpc>
              <a:spcBef>
                <a:spcPct val="50000"/>
              </a:spcBef>
              <a:buClr>
                <a:srgbClr val="66FF66"/>
              </a:buClr>
              <a:buFont typeface="Wingdings" pitchFamily="2" charset="2"/>
              <a:buChar char="§"/>
            </a:pPr>
            <a:r>
              <a:rPr lang="tr-TR" altLang="tr-TR" sz="2000">
                <a:solidFill>
                  <a:srgbClr val="000066"/>
                </a:solidFill>
                <a:latin typeface="Arial" charset="0"/>
              </a:rPr>
              <a:t>Diğer konular hiç gündeme getirilmezken, aynı başlık üzerinden defalarca geçilmesi.</a:t>
            </a:r>
          </a:p>
          <a:p>
            <a:pPr>
              <a:lnSpc>
                <a:spcPct val="110000"/>
              </a:lnSpc>
              <a:spcBef>
                <a:spcPct val="50000"/>
              </a:spcBef>
              <a:buClr>
                <a:srgbClr val="66FF66"/>
              </a:buClr>
              <a:buFont typeface="Wingdings" pitchFamily="2" charset="2"/>
              <a:buChar char="§"/>
            </a:pPr>
            <a:r>
              <a:rPr lang="tr-TR" altLang="tr-TR" sz="2000">
                <a:solidFill>
                  <a:srgbClr val="000066"/>
                </a:solidFill>
                <a:latin typeface="Arial" charset="0"/>
              </a:rPr>
              <a:t>Toplantının amacı ve insanların orada olma nedeni konusunda belirsizlik.</a:t>
            </a:r>
          </a:p>
        </p:txBody>
      </p:sp>
      <p:sp>
        <p:nvSpPr>
          <p:cNvPr id="41991" name="Text Box 6"/>
          <p:cNvSpPr txBox="1">
            <a:spLocks noChangeArrowheads="1"/>
          </p:cNvSpPr>
          <p:nvPr/>
        </p:nvSpPr>
        <p:spPr bwMode="auto">
          <a:xfrm>
            <a:off x="611188" y="44450"/>
            <a:ext cx="72009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a:spcBef>
                <a:spcPct val="0"/>
              </a:spcBef>
              <a:buFontTx/>
              <a:buNone/>
            </a:pPr>
            <a:r>
              <a:rPr lang="tr-TR" altLang="tr-TR" b="1">
                <a:solidFill>
                  <a:srgbClr val="000066"/>
                </a:solidFill>
                <a:latin typeface="Arial" charset="0"/>
              </a:rPr>
              <a:t>BİR TOPLANTININ İYİ SONUÇ VERMEMESİNİN NEDENLERİ</a:t>
            </a:r>
          </a:p>
        </p:txBody>
      </p:sp>
      <p:pic>
        <p:nvPicPr>
          <p:cNvPr id="4199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4941888"/>
            <a:ext cx="4140200" cy="190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93517355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3010"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AF4A6C60-EF8D-47F9-A75D-C575C74FE579}" type="slidenum">
              <a:rPr lang="tr-TR" altLang="tr-TR" sz="2000" smtClean="0"/>
              <a:pPr eaLnBrk="1" hangingPunct="1">
                <a:spcBef>
                  <a:spcPct val="0"/>
                </a:spcBef>
                <a:buFontTx/>
                <a:buNone/>
              </a:pPr>
              <a:t>76</a:t>
            </a:fld>
            <a:endParaRPr lang="tr-TR" altLang="tr-TR" sz="2000" smtClean="0"/>
          </a:p>
        </p:txBody>
      </p:sp>
      <p:pic>
        <p:nvPicPr>
          <p:cNvPr id="43011" name="Picture 2" descr="C:\Users\Recep Bozlağan\Desktop\toplanti_185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96975"/>
            <a:ext cx="864552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37553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ChangeArrowheads="1"/>
          </p:cNvSpPr>
          <p:nvPr>
            <p:ph type="ctrTitle"/>
          </p:nvPr>
        </p:nvSpPr>
        <p:spPr>
          <a:xfrm>
            <a:off x="457200" y="188913"/>
            <a:ext cx="8651875" cy="762000"/>
          </a:xfrm>
        </p:spPr>
        <p:txBody>
          <a:bodyPr/>
          <a:lstStyle/>
          <a:p>
            <a:pPr algn="ctr" eaLnBrk="1" hangingPunct="1"/>
            <a:r>
              <a:rPr lang="en-AU" altLang="tr-TR" sz="4000" b="1" dirty="0" smtClean="0">
                <a:solidFill>
                  <a:schemeClr val="tx1"/>
                </a:solidFill>
                <a:effectLst/>
                <a:latin typeface="Arial" charset="0"/>
              </a:rPr>
              <a:t>ETKİLİ BİR TOPLANTI İÇİN</a:t>
            </a:r>
          </a:p>
        </p:txBody>
      </p:sp>
      <p:sp>
        <p:nvSpPr>
          <p:cNvPr id="44036" name="Rectangle 3"/>
          <p:cNvSpPr>
            <a:spLocks noGrp="1" noChangeArrowheads="1"/>
          </p:cNvSpPr>
          <p:nvPr>
            <p:ph type="subTitle" idx="1"/>
          </p:nvPr>
        </p:nvSpPr>
        <p:spPr>
          <a:xfrm>
            <a:off x="533400" y="1773238"/>
            <a:ext cx="8001000" cy="4322762"/>
          </a:xfrm>
        </p:spPr>
        <p:txBody>
          <a:bodyPr/>
          <a:lstStyle/>
          <a:p>
            <a:pPr algn="l" eaLnBrk="1" hangingPunct="1">
              <a:lnSpc>
                <a:spcPct val="130000"/>
              </a:lnSpc>
            </a:pPr>
            <a:r>
              <a:rPr lang="en-AU" altLang="tr-TR" b="1" smtClean="0">
                <a:effectLst/>
                <a:latin typeface="Arial" charset="0"/>
              </a:rPr>
              <a:t>TOPLANTI ÖNCESİ</a:t>
            </a:r>
          </a:p>
          <a:p>
            <a:pPr algn="l" eaLnBrk="1" hangingPunct="1">
              <a:lnSpc>
                <a:spcPct val="130000"/>
              </a:lnSpc>
              <a:buFontTx/>
              <a:buChar char="•"/>
            </a:pPr>
            <a:r>
              <a:rPr lang="tr-TR" altLang="tr-TR" b="1" smtClean="0">
                <a:solidFill>
                  <a:srgbClr val="000066"/>
                </a:solidFill>
                <a:effectLst/>
                <a:latin typeface="Arial" charset="0"/>
              </a:rPr>
              <a:t> </a:t>
            </a:r>
            <a:r>
              <a:rPr lang="en-AU" altLang="tr-TR" b="1" u="sng" smtClean="0">
                <a:solidFill>
                  <a:srgbClr val="000066"/>
                </a:solidFill>
                <a:effectLst/>
                <a:latin typeface="Arial" charset="0"/>
              </a:rPr>
              <a:t>Gündem</a:t>
            </a:r>
            <a:r>
              <a:rPr lang="tr-TR" altLang="tr-TR" smtClean="0">
                <a:effectLst/>
                <a:latin typeface="Arial" charset="0"/>
              </a:rPr>
              <a:t>in hazırlanması</a:t>
            </a:r>
            <a:endParaRPr lang="en-AU" altLang="tr-TR" smtClean="0">
              <a:effectLst/>
              <a:latin typeface="Arial" charset="0"/>
            </a:endParaRPr>
          </a:p>
          <a:p>
            <a:pPr algn="l" eaLnBrk="1" hangingPunct="1">
              <a:lnSpc>
                <a:spcPct val="130000"/>
              </a:lnSpc>
              <a:buFontTx/>
              <a:buChar char="•"/>
            </a:pPr>
            <a:r>
              <a:rPr lang="tr-TR" altLang="tr-TR" b="1" smtClean="0">
                <a:solidFill>
                  <a:srgbClr val="000066"/>
                </a:solidFill>
                <a:effectLst/>
                <a:latin typeface="Arial" charset="0"/>
              </a:rPr>
              <a:t> </a:t>
            </a:r>
            <a:r>
              <a:rPr lang="en-AU" altLang="tr-TR" b="1" u="sng" smtClean="0">
                <a:solidFill>
                  <a:srgbClr val="000066"/>
                </a:solidFill>
                <a:effectLst/>
                <a:latin typeface="Arial" charset="0"/>
              </a:rPr>
              <a:t>Zaman</a:t>
            </a:r>
            <a:r>
              <a:rPr lang="en-AU" altLang="tr-TR" smtClean="0">
                <a:effectLst/>
                <a:latin typeface="Arial" charset="0"/>
              </a:rPr>
              <a:t>ın planla</a:t>
            </a:r>
            <a:r>
              <a:rPr lang="tr-TR" altLang="tr-TR" smtClean="0">
                <a:effectLst/>
                <a:latin typeface="Arial" charset="0"/>
              </a:rPr>
              <a:t>nması</a:t>
            </a:r>
            <a:endParaRPr lang="en-AU" altLang="tr-TR" smtClean="0">
              <a:effectLst/>
              <a:latin typeface="Arial" charset="0"/>
            </a:endParaRPr>
          </a:p>
          <a:p>
            <a:pPr algn="l" eaLnBrk="1" hangingPunct="1">
              <a:lnSpc>
                <a:spcPct val="130000"/>
              </a:lnSpc>
              <a:buFontTx/>
              <a:buChar char="•"/>
            </a:pPr>
            <a:r>
              <a:rPr lang="tr-TR" altLang="tr-TR" b="1" smtClean="0">
                <a:solidFill>
                  <a:srgbClr val="000066"/>
                </a:solidFill>
                <a:effectLst/>
                <a:latin typeface="Arial" charset="0"/>
              </a:rPr>
              <a:t> </a:t>
            </a:r>
            <a:r>
              <a:rPr lang="tr-TR" altLang="tr-TR" b="1" u="sng" smtClean="0">
                <a:solidFill>
                  <a:srgbClr val="000066"/>
                </a:solidFill>
                <a:effectLst/>
                <a:latin typeface="Arial" charset="0"/>
              </a:rPr>
              <a:t>Katılımcılar</a:t>
            </a:r>
            <a:r>
              <a:rPr lang="tr-TR" altLang="tr-TR" smtClean="0">
                <a:effectLst/>
                <a:latin typeface="Arial" charset="0"/>
              </a:rPr>
              <a:t>ın bilgilendirilmesi</a:t>
            </a:r>
            <a:endParaRPr lang="en-AU" altLang="tr-TR" smtClean="0">
              <a:effectLst/>
              <a:latin typeface="Arial" charset="0"/>
            </a:endParaRPr>
          </a:p>
          <a:p>
            <a:pPr algn="l" eaLnBrk="1" hangingPunct="1">
              <a:lnSpc>
                <a:spcPct val="130000"/>
              </a:lnSpc>
              <a:buFontTx/>
              <a:buChar char="•"/>
            </a:pPr>
            <a:r>
              <a:rPr lang="tr-TR" altLang="tr-TR" b="1" smtClean="0">
                <a:solidFill>
                  <a:srgbClr val="000066"/>
                </a:solidFill>
                <a:effectLst/>
                <a:latin typeface="Arial" charset="0"/>
              </a:rPr>
              <a:t> </a:t>
            </a:r>
            <a:r>
              <a:rPr lang="tr-TR" altLang="tr-TR" b="1" u="sng" smtClean="0">
                <a:solidFill>
                  <a:srgbClr val="000066"/>
                </a:solidFill>
                <a:effectLst/>
                <a:latin typeface="Arial" charset="0"/>
              </a:rPr>
              <a:t>Ortam</a:t>
            </a:r>
            <a:r>
              <a:rPr lang="tr-TR" altLang="tr-TR" smtClean="0">
                <a:effectLst/>
                <a:latin typeface="Arial" charset="0"/>
              </a:rPr>
              <a:t>ın hazırlanması</a:t>
            </a:r>
          </a:p>
          <a:p>
            <a:pPr algn="l" eaLnBrk="1" hangingPunct="1">
              <a:lnSpc>
                <a:spcPct val="130000"/>
              </a:lnSpc>
            </a:pPr>
            <a:r>
              <a:rPr lang="tr-TR" altLang="tr-TR" smtClean="0">
                <a:effectLst/>
                <a:latin typeface="Arial" charset="0"/>
              </a:rPr>
              <a:t>gereklidir.</a:t>
            </a:r>
            <a:endParaRPr lang="en-AU" altLang="tr-TR" smtClean="0">
              <a:effectLst/>
              <a:latin typeface="Arial" charset="0"/>
            </a:endParaRPr>
          </a:p>
        </p:txBody>
      </p:sp>
      <p:sp>
        <p:nvSpPr>
          <p:cNvPr id="4"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02046072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3"/>
          <p:cNvSpPr>
            <a:spLocks noGrp="1" noChangeArrowheads="1"/>
          </p:cNvSpPr>
          <p:nvPr>
            <p:ph idx="1"/>
          </p:nvPr>
        </p:nvSpPr>
        <p:spPr/>
        <p:txBody>
          <a:bodyPr/>
          <a:lstStyle/>
          <a:p>
            <a:pPr marL="342900" indent="-342900" algn="l" eaLnBrk="1" hangingPunct="1">
              <a:lnSpc>
                <a:spcPct val="110000"/>
              </a:lnSpc>
              <a:buFont typeface="Arial" panose="020B0604020202020204" pitchFamily="34" charset="0"/>
              <a:buChar char="•"/>
            </a:pPr>
            <a:r>
              <a:rPr lang="tr-TR" altLang="tr-TR" sz="2000" dirty="0" smtClean="0">
                <a:effectLst/>
                <a:latin typeface="Arial" charset="0"/>
              </a:rPr>
              <a:t>Gündemi toplantı yöneticisi hazırlar veya hazırlatır.</a:t>
            </a:r>
          </a:p>
          <a:p>
            <a:pPr marL="342900" indent="-342900" algn="l" eaLnBrk="1" hangingPunct="1">
              <a:lnSpc>
                <a:spcPct val="110000"/>
              </a:lnSpc>
              <a:buFont typeface="Arial" panose="020B0604020202020204" pitchFamily="34" charset="0"/>
              <a:buChar char="•"/>
            </a:pPr>
            <a:r>
              <a:rPr lang="tr-TR" altLang="tr-TR" sz="2000" dirty="0" smtClean="0">
                <a:effectLst/>
                <a:latin typeface="Arial" charset="0"/>
              </a:rPr>
              <a:t>Gündemin hazırlanmasında katılımcıların önerileri de dikkate alınır. Katılımcılar, çoğunlukla gündeme öneride bulunmaz. Yöneticinin, bu konuda onları teşvik etmesi gerekmektedir.</a:t>
            </a:r>
          </a:p>
          <a:p>
            <a:pPr marL="342900" indent="-342900" algn="l" eaLnBrk="1" hangingPunct="1">
              <a:lnSpc>
                <a:spcPct val="110000"/>
              </a:lnSpc>
              <a:buFont typeface="Arial" panose="020B0604020202020204" pitchFamily="34" charset="0"/>
              <a:buChar char="•"/>
            </a:pPr>
            <a:r>
              <a:rPr lang="tr-TR" altLang="tr-TR" sz="2000" dirty="0" smtClean="0">
                <a:effectLst/>
                <a:latin typeface="Arial" charset="0"/>
              </a:rPr>
              <a:t>Önerilerin kime ait olduğu, kimin hangi bilgilendirmeyi yapacağı belirlenir.</a:t>
            </a:r>
          </a:p>
          <a:p>
            <a:pPr marL="342900" indent="-342900" algn="l" eaLnBrk="1" hangingPunct="1">
              <a:lnSpc>
                <a:spcPct val="110000"/>
              </a:lnSpc>
              <a:buFont typeface="Arial" panose="020B0604020202020204" pitchFamily="34" charset="0"/>
              <a:buChar char="•"/>
            </a:pPr>
            <a:r>
              <a:rPr lang="tr-TR" altLang="tr-TR" sz="2000" dirty="0" smtClean="0">
                <a:effectLst/>
                <a:latin typeface="Arial" charset="0"/>
              </a:rPr>
              <a:t>Gerektiğinde toplantının amacı ve dayanağı, toplantının başında açıklanır.</a:t>
            </a:r>
          </a:p>
          <a:p>
            <a:pPr marL="342900" indent="-342900" algn="l" eaLnBrk="1" hangingPunct="1">
              <a:lnSpc>
                <a:spcPct val="110000"/>
              </a:lnSpc>
              <a:buFont typeface="Arial" panose="020B0604020202020204" pitchFamily="34" charset="0"/>
              <a:buChar char="•"/>
            </a:pPr>
            <a:r>
              <a:rPr lang="tr-TR" altLang="tr-TR" sz="2000" dirty="0" smtClean="0">
                <a:effectLst/>
                <a:latin typeface="Arial" charset="0"/>
              </a:rPr>
              <a:t>Toplantının yapılacağı yer, tarih, süre, katılımcılar ve toplantı başkanı gündem metninde belirtilir. </a:t>
            </a:r>
          </a:p>
          <a:p>
            <a:pPr marL="342900" indent="-342900" algn="l" eaLnBrk="1" hangingPunct="1">
              <a:lnSpc>
                <a:spcPct val="110000"/>
              </a:lnSpc>
              <a:buFont typeface="Arial" panose="020B0604020202020204" pitchFamily="34" charset="0"/>
              <a:buChar char="•"/>
            </a:pPr>
            <a:r>
              <a:rPr lang="tr-TR" altLang="tr-TR" sz="2000" dirty="0" smtClean="0">
                <a:effectLst/>
                <a:latin typeface="Arial" charset="0"/>
              </a:rPr>
              <a:t>Toplantı süresinin, gündemi görüşmeye yeterli olmasına dikkat edilir.</a:t>
            </a:r>
            <a:endParaRPr lang="en-AU" altLang="tr-TR" sz="2000" dirty="0" smtClean="0">
              <a:effectLst/>
              <a:latin typeface="Arial" charset="0"/>
            </a:endParaRPr>
          </a:p>
        </p:txBody>
      </p:sp>
      <p:sp>
        <p:nvSpPr>
          <p:cNvPr id="45059" name="Rectangle 2"/>
          <p:cNvSpPr>
            <a:spLocks noGrp="1" noChangeArrowheads="1"/>
          </p:cNvSpPr>
          <p:nvPr>
            <p:ph type="title"/>
          </p:nvPr>
        </p:nvSpPr>
        <p:spPr/>
        <p:txBody>
          <a:bodyPr/>
          <a:lstStyle/>
          <a:p>
            <a:pPr eaLnBrk="1" hangingPunct="1"/>
            <a:r>
              <a:rPr lang="en-AU" altLang="tr-TR" sz="4000" b="1" dirty="0" smtClean="0">
                <a:solidFill>
                  <a:schemeClr val="tx1"/>
                </a:solidFill>
                <a:effectLst/>
                <a:latin typeface="Arial" charset="0"/>
              </a:rPr>
              <a:t>GÜNDEM</a:t>
            </a:r>
            <a:r>
              <a:rPr lang="tr-TR" altLang="tr-TR" sz="4000" b="1" dirty="0" smtClean="0">
                <a:solidFill>
                  <a:schemeClr val="tx1"/>
                </a:solidFill>
                <a:effectLst/>
                <a:latin typeface="Arial" charset="0"/>
              </a:rPr>
              <a:t> ve ZAMAN</a:t>
            </a:r>
            <a:endParaRPr lang="en-AU" altLang="tr-TR" sz="4000" b="1" dirty="0" smtClean="0">
              <a:solidFill>
                <a:schemeClr val="tx1"/>
              </a:solidFill>
              <a:effectLst/>
              <a:latin typeface="Arial" charset="0"/>
            </a:endParaRPr>
          </a:p>
        </p:txBody>
      </p:sp>
      <p:sp>
        <p:nvSpPr>
          <p:cNvPr id="4"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6488612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3"/>
          <p:cNvSpPr>
            <a:spLocks noGrp="1" noChangeArrowheads="1"/>
          </p:cNvSpPr>
          <p:nvPr>
            <p:ph idx="1"/>
          </p:nvPr>
        </p:nvSpPr>
        <p:spPr/>
        <p:txBody>
          <a:bodyPr/>
          <a:lstStyle/>
          <a:p>
            <a:pPr>
              <a:lnSpc>
                <a:spcPct val="110000"/>
              </a:lnSpc>
            </a:pPr>
            <a:r>
              <a:rPr lang="tr-TR" altLang="tr-TR" sz="2200" dirty="0" smtClean="0">
                <a:effectLst/>
                <a:latin typeface="Arial" charset="0"/>
              </a:rPr>
              <a:t>Katılımcıların, konu ile “ilgili” veya “bilgili” olmasına dikkat edilir.</a:t>
            </a:r>
          </a:p>
          <a:p>
            <a:pPr>
              <a:lnSpc>
                <a:spcPct val="110000"/>
              </a:lnSpc>
            </a:pPr>
            <a:r>
              <a:rPr lang="tr-TR" altLang="tr-TR" sz="2200" dirty="0" smtClean="0">
                <a:effectLst/>
                <a:latin typeface="Arial" charset="0"/>
              </a:rPr>
              <a:t>Katılımcı sayısı belirli bir sınırda tutulmalıdır.</a:t>
            </a:r>
          </a:p>
          <a:p>
            <a:pPr>
              <a:lnSpc>
                <a:spcPct val="110000"/>
              </a:lnSpc>
            </a:pPr>
            <a:r>
              <a:rPr lang="tr-TR" altLang="tr-TR" sz="2200" dirty="0" smtClean="0">
                <a:effectLst/>
                <a:latin typeface="Arial" charset="0"/>
              </a:rPr>
              <a:t>Sorun çıkaran tipler, ya toplantıya çağırılmamalı ya da bunlara karşı tedbirler alınmalı.</a:t>
            </a:r>
            <a:endParaRPr lang="en-AU" altLang="tr-TR" sz="2200" dirty="0" smtClean="0">
              <a:effectLst/>
              <a:latin typeface="Arial" charset="0"/>
            </a:endParaRPr>
          </a:p>
        </p:txBody>
      </p:sp>
      <p:sp>
        <p:nvSpPr>
          <p:cNvPr id="46083" name="Rectangle 2"/>
          <p:cNvSpPr>
            <a:spLocks noGrp="1" noChangeArrowheads="1"/>
          </p:cNvSpPr>
          <p:nvPr>
            <p:ph type="title"/>
          </p:nvPr>
        </p:nvSpPr>
        <p:spPr/>
        <p:txBody>
          <a:bodyPr/>
          <a:lstStyle/>
          <a:p>
            <a:pPr eaLnBrk="1" hangingPunct="1"/>
            <a:r>
              <a:rPr lang="tr-TR" altLang="tr-TR" sz="4000" b="1" smtClean="0">
                <a:solidFill>
                  <a:schemeClr val="tx1"/>
                </a:solidFill>
                <a:effectLst/>
                <a:latin typeface="Arial" charset="0"/>
              </a:rPr>
              <a:t>KATILIMCILAR</a:t>
            </a:r>
            <a:endParaRPr lang="en-AU" altLang="tr-TR" sz="4000" b="1" smtClean="0">
              <a:solidFill>
                <a:schemeClr val="tx1"/>
              </a:solidFill>
              <a:effectLst/>
              <a:latin typeface="Arial" charset="0"/>
            </a:endParaRPr>
          </a:p>
        </p:txBody>
      </p:sp>
      <p:pic>
        <p:nvPicPr>
          <p:cNvPr id="4608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149725"/>
            <a:ext cx="7010400"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0552821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8194"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CCBB59B3-1243-4E17-8621-7DF495FA6509}" type="slidenum">
              <a:rPr lang="tr-TR" altLang="tr-TR" sz="2000" smtClean="0"/>
              <a:pPr eaLnBrk="1" hangingPunct="1">
                <a:spcBef>
                  <a:spcPct val="0"/>
                </a:spcBef>
                <a:buFontTx/>
                <a:buNone/>
              </a:pPr>
              <a:t>8</a:t>
            </a:fld>
            <a:endParaRPr lang="tr-TR" altLang="tr-TR" sz="2000" smtClean="0"/>
          </a:p>
        </p:txBody>
      </p:sp>
      <p:sp>
        <p:nvSpPr>
          <p:cNvPr id="8195" name="Rectangle 2"/>
          <p:cNvSpPr>
            <a:spLocks noGrp="1" noChangeArrowheads="1"/>
          </p:cNvSpPr>
          <p:nvPr>
            <p:ph type="title"/>
          </p:nvPr>
        </p:nvSpPr>
        <p:spPr/>
        <p:txBody>
          <a:bodyPr/>
          <a:lstStyle/>
          <a:p>
            <a:pPr eaLnBrk="1" hangingPunct="1"/>
            <a:r>
              <a:rPr lang="tr-TR" altLang="tr-TR" b="1" dirty="0" smtClean="0">
                <a:solidFill>
                  <a:srgbClr val="000066"/>
                </a:solidFill>
                <a:latin typeface="Arial" charset="0"/>
              </a:rPr>
              <a:t>ZAMAN NEDİR?</a:t>
            </a:r>
          </a:p>
        </p:txBody>
      </p:sp>
      <p:sp>
        <p:nvSpPr>
          <p:cNvPr id="8196" name="WordArt 5"/>
          <p:cNvSpPr>
            <a:spLocks noChangeArrowheads="1" noChangeShapeType="1" noTextEdit="1"/>
          </p:cNvSpPr>
          <p:nvPr/>
        </p:nvSpPr>
        <p:spPr bwMode="auto">
          <a:xfrm>
            <a:off x="395288" y="2781300"/>
            <a:ext cx="8353425" cy="129698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2400" b="1" kern="10" dirty="0">
                <a:solidFill>
                  <a:srgbClr val="000080"/>
                </a:solidFill>
                <a:effectLst>
                  <a:outerShdw dist="35921" dir="2700000" algn="ctr" rotWithShape="0">
                    <a:srgbClr val="C0C0C0">
                      <a:alpha val="79999"/>
                    </a:srgbClr>
                  </a:outerShdw>
                </a:effectLst>
                <a:latin typeface="Arial"/>
                <a:cs typeface="Arial"/>
              </a:rPr>
              <a:t>ZAMAN, HAYATIN KENDİSİDİR</a:t>
            </a:r>
          </a:p>
        </p:txBody>
      </p:sp>
      <p:sp>
        <p:nvSpPr>
          <p:cNvPr id="5" name="Rectangle 2"/>
          <p:cNvSpPr txBox="1">
            <a:spLocks noChangeArrowheads="1"/>
          </p:cNvSpPr>
          <p:nvPr/>
        </p:nvSpPr>
        <p:spPr bwMode="auto">
          <a:xfrm>
            <a:off x="6227763" y="4221163"/>
            <a:ext cx="2665412" cy="503237"/>
          </a:xfrm>
          <a:prstGeom prst="rect">
            <a:avLst/>
          </a:prstGeom>
          <a:noFill/>
          <a:ln w="9525">
            <a:noFill/>
            <a:miter lim="800000"/>
            <a:headEnd/>
            <a:tailEnd/>
          </a:ln>
        </p:spPr>
        <p:txBody>
          <a:bodyPr anchor="b"/>
          <a:lstStyle/>
          <a:p>
            <a:pPr algn="ctr">
              <a:defRPr/>
            </a:pPr>
            <a:r>
              <a:rPr lang="tr-TR" sz="2400" kern="0" dirty="0">
                <a:solidFill>
                  <a:srgbClr val="000066"/>
                </a:solidFill>
                <a:latin typeface="Arial" charset="0"/>
                <a:ea typeface="+mj-ea"/>
                <a:cs typeface="+mj-cs"/>
              </a:rPr>
              <a:t>Benjamin Franklin</a:t>
            </a:r>
          </a:p>
        </p:txBody>
      </p:sp>
      <p:sp>
        <p:nvSpPr>
          <p:cNvPr id="9"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1989477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3"/>
          <p:cNvSpPr>
            <a:spLocks noGrp="1" noChangeArrowheads="1"/>
          </p:cNvSpPr>
          <p:nvPr>
            <p:ph idx="1"/>
          </p:nvPr>
        </p:nvSpPr>
        <p:spPr/>
        <p:txBody>
          <a:bodyPr/>
          <a:lstStyle/>
          <a:p>
            <a:pPr marL="566928" indent="-457200" algn="l" eaLnBrk="1" hangingPunct="1">
              <a:lnSpc>
                <a:spcPct val="125000"/>
              </a:lnSpc>
              <a:spcBef>
                <a:spcPts val="600"/>
              </a:spcBef>
              <a:spcAft>
                <a:spcPts val="600"/>
              </a:spcAft>
              <a:buFont typeface="+mj-lt"/>
              <a:buAutoNum type="arabicPeriod"/>
            </a:pPr>
            <a:r>
              <a:rPr lang="en-AU" altLang="tr-TR" sz="2200" b="1" dirty="0" smtClean="0">
                <a:solidFill>
                  <a:srgbClr val="000066"/>
                </a:solidFill>
                <a:effectLst/>
                <a:latin typeface="Arial" charset="0"/>
              </a:rPr>
              <a:t>SÜREKLİ GEÇ KALANLAR</a:t>
            </a:r>
            <a:endParaRPr lang="tr-TR" altLang="tr-TR" sz="2200" dirty="0">
              <a:solidFill>
                <a:srgbClr val="000066"/>
              </a:solidFill>
              <a:latin typeface="Arial" charset="0"/>
            </a:endParaRPr>
          </a:p>
          <a:p>
            <a:pPr marL="566928" indent="-457200" algn="l" eaLnBrk="1" hangingPunct="1">
              <a:lnSpc>
                <a:spcPct val="125000"/>
              </a:lnSpc>
              <a:spcBef>
                <a:spcPts val="600"/>
              </a:spcBef>
              <a:spcAft>
                <a:spcPts val="600"/>
              </a:spcAft>
              <a:buFont typeface="+mj-lt"/>
              <a:buAutoNum type="arabicPeriod"/>
            </a:pPr>
            <a:r>
              <a:rPr lang="en-AU" altLang="tr-TR" sz="2200" b="1" dirty="0" smtClean="0">
                <a:solidFill>
                  <a:srgbClr val="000066"/>
                </a:solidFill>
                <a:effectLst/>
                <a:latin typeface="Arial" charset="0"/>
              </a:rPr>
              <a:t>ÇOK KONUŞANLAR</a:t>
            </a:r>
            <a:endParaRPr lang="tr-TR" altLang="tr-TR" sz="2200" dirty="0" smtClean="0">
              <a:solidFill>
                <a:srgbClr val="000066"/>
              </a:solidFill>
              <a:effectLst/>
              <a:latin typeface="Arial" charset="0"/>
            </a:endParaRPr>
          </a:p>
          <a:p>
            <a:pPr marL="566928" indent="-457200" algn="l" eaLnBrk="1" hangingPunct="1">
              <a:lnSpc>
                <a:spcPct val="125000"/>
              </a:lnSpc>
              <a:spcBef>
                <a:spcPts val="600"/>
              </a:spcBef>
              <a:spcAft>
                <a:spcPts val="600"/>
              </a:spcAft>
              <a:buFont typeface="+mj-lt"/>
              <a:buAutoNum type="arabicPeriod"/>
            </a:pPr>
            <a:r>
              <a:rPr lang="en-AU" altLang="tr-TR" sz="2200" b="1" dirty="0" smtClean="0">
                <a:solidFill>
                  <a:srgbClr val="000066"/>
                </a:solidFill>
                <a:effectLst/>
                <a:latin typeface="Arial" charset="0"/>
              </a:rPr>
              <a:t>SESSİZ</a:t>
            </a:r>
            <a:r>
              <a:rPr lang="tr-TR" altLang="tr-TR" sz="2200" b="1" dirty="0" smtClean="0">
                <a:solidFill>
                  <a:srgbClr val="000066"/>
                </a:solidFill>
                <a:effectLst/>
                <a:latin typeface="Arial" charset="0"/>
              </a:rPr>
              <a:t> </a:t>
            </a:r>
            <a:r>
              <a:rPr lang="en-AU" altLang="tr-TR" sz="2200" b="1" dirty="0" smtClean="0">
                <a:solidFill>
                  <a:srgbClr val="000066"/>
                </a:solidFill>
                <a:effectLst/>
                <a:latin typeface="Arial" charset="0"/>
              </a:rPr>
              <a:t>OLANLAR</a:t>
            </a:r>
            <a:endParaRPr lang="tr-TR" altLang="tr-TR" sz="2200" dirty="0" smtClean="0">
              <a:solidFill>
                <a:srgbClr val="000066"/>
              </a:solidFill>
              <a:effectLst/>
              <a:latin typeface="Arial" charset="0"/>
            </a:endParaRPr>
          </a:p>
          <a:p>
            <a:pPr marL="566928" indent="-457200" algn="l" eaLnBrk="1" hangingPunct="1">
              <a:lnSpc>
                <a:spcPct val="125000"/>
              </a:lnSpc>
              <a:spcBef>
                <a:spcPts val="600"/>
              </a:spcBef>
              <a:spcAft>
                <a:spcPts val="600"/>
              </a:spcAft>
              <a:buFont typeface="+mj-lt"/>
              <a:buAutoNum type="arabicPeriod"/>
            </a:pPr>
            <a:r>
              <a:rPr lang="en-AU" altLang="tr-TR" sz="2200" b="1" dirty="0" smtClean="0">
                <a:solidFill>
                  <a:srgbClr val="000066"/>
                </a:solidFill>
                <a:effectLst/>
                <a:latin typeface="Arial" charset="0"/>
              </a:rPr>
              <a:t>İLGİ</a:t>
            </a:r>
            <a:r>
              <a:rPr lang="tr-TR" altLang="tr-TR" sz="2200" b="1" dirty="0" smtClean="0">
                <a:solidFill>
                  <a:srgbClr val="000066"/>
                </a:solidFill>
                <a:effectLst/>
                <a:latin typeface="Arial" charset="0"/>
              </a:rPr>
              <a:t> GÖSTERMEYENLER</a:t>
            </a:r>
            <a:endParaRPr lang="en-AU" altLang="tr-TR" sz="2200" dirty="0" smtClean="0">
              <a:solidFill>
                <a:srgbClr val="000066"/>
              </a:solidFill>
              <a:effectLst/>
              <a:latin typeface="Arial" charset="0"/>
            </a:endParaRPr>
          </a:p>
          <a:p>
            <a:pPr marL="566928" indent="-457200" algn="l" eaLnBrk="1" hangingPunct="1">
              <a:lnSpc>
                <a:spcPct val="125000"/>
              </a:lnSpc>
              <a:spcBef>
                <a:spcPts val="600"/>
              </a:spcBef>
              <a:spcAft>
                <a:spcPts val="600"/>
              </a:spcAft>
              <a:buFont typeface="+mj-lt"/>
              <a:buAutoNum type="arabicPeriod"/>
            </a:pPr>
            <a:r>
              <a:rPr lang="en-AU" altLang="tr-TR" sz="2200" b="1" dirty="0" smtClean="0">
                <a:solidFill>
                  <a:srgbClr val="000066"/>
                </a:solidFill>
                <a:effectLst/>
                <a:latin typeface="Arial" charset="0"/>
              </a:rPr>
              <a:t>ŞAKACILAR</a:t>
            </a:r>
          </a:p>
          <a:p>
            <a:pPr marL="566928" indent="-457200" algn="l" eaLnBrk="1" hangingPunct="1">
              <a:lnSpc>
                <a:spcPct val="125000"/>
              </a:lnSpc>
              <a:spcBef>
                <a:spcPts val="600"/>
              </a:spcBef>
              <a:spcAft>
                <a:spcPts val="600"/>
              </a:spcAft>
              <a:buFont typeface="+mj-lt"/>
              <a:buAutoNum type="arabicPeriod"/>
            </a:pPr>
            <a:r>
              <a:rPr lang="en-AU" altLang="tr-TR" sz="2200" b="1" dirty="0" smtClean="0">
                <a:solidFill>
                  <a:srgbClr val="000066"/>
                </a:solidFill>
                <a:effectLst/>
                <a:latin typeface="Arial" charset="0"/>
              </a:rPr>
              <a:t>SALDIRGAN, AGRESİFLER</a:t>
            </a:r>
          </a:p>
        </p:txBody>
      </p:sp>
      <p:sp>
        <p:nvSpPr>
          <p:cNvPr id="47107" name="Rectangle 2"/>
          <p:cNvSpPr>
            <a:spLocks noGrp="1" noChangeArrowheads="1"/>
          </p:cNvSpPr>
          <p:nvPr>
            <p:ph type="title"/>
          </p:nvPr>
        </p:nvSpPr>
        <p:spPr/>
        <p:txBody>
          <a:bodyPr/>
          <a:lstStyle/>
          <a:p>
            <a:pPr eaLnBrk="1" hangingPunct="1"/>
            <a:r>
              <a:rPr lang="tr-TR" altLang="tr-TR" sz="4000" b="1" smtClean="0">
                <a:solidFill>
                  <a:srgbClr val="000066"/>
                </a:solidFill>
                <a:effectLst/>
                <a:latin typeface="Arial" charset="0"/>
              </a:rPr>
              <a:t>KATILIMCILARA DİKKAT</a:t>
            </a:r>
            <a:endParaRPr lang="en-AU" altLang="tr-TR" b="1" smtClean="0">
              <a:solidFill>
                <a:srgbClr val="000066"/>
              </a:solidFill>
              <a:effectLst/>
              <a:latin typeface="Arial" charset="0"/>
            </a:endParaRPr>
          </a:p>
        </p:txBody>
      </p:sp>
      <p:sp>
        <p:nvSpPr>
          <p:cNvPr id="4"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57278956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3"/>
          <p:cNvSpPr>
            <a:spLocks noGrp="1" noChangeArrowheads="1"/>
          </p:cNvSpPr>
          <p:nvPr>
            <p:ph idx="1"/>
          </p:nvPr>
        </p:nvSpPr>
        <p:spPr/>
        <p:txBody>
          <a:bodyPr/>
          <a:lstStyle/>
          <a:p>
            <a:pPr algn="l" eaLnBrk="1" hangingPunct="1"/>
            <a:r>
              <a:rPr lang="en-AU" altLang="tr-TR" sz="2400" dirty="0" err="1" smtClean="0">
                <a:solidFill>
                  <a:srgbClr val="000066"/>
                </a:solidFill>
                <a:effectLst/>
                <a:latin typeface="Arial" charset="0"/>
              </a:rPr>
              <a:t>Saygı</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göste</a:t>
            </a:r>
            <a:r>
              <a:rPr lang="tr-TR" altLang="tr-TR" sz="2400" dirty="0" smtClean="0">
                <a:solidFill>
                  <a:srgbClr val="000066"/>
                </a:solidFill>
                <a:effectLst/>
                <a:latin typeface="Arial" charset="0"/>
              </a:rPr>
              <a:t>ren		 T</a:t>
            </a:r>
            <a:r>
              <a:rPr lang="en-AU" altLang="tr-TR" sz="2400" dirty="0" err="1" smtClean="0">
                <a:solidFill>
                  <a:srgbClr val="000066"/>
                </a:solidFill>
                <a:effectLst/>
                <a:latin typeface="Arial" charset="0"/>
              </a:rPr>
              <a:t>artışmaya</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hakemlik</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edebilen</a:t>
            </a:r>
            <a:endParaRPr lang="tr-TR" altLang="tr-TR" sz="2400" dirty="0" smtClean="0">
              <a:solidFill>
                <a:srgbClr val="000066"/>
              </a:solidFill>
              <a:effectLst/>
              <a:latin typeface="Arial" charset="0"/>
            </a:endParaRPr>
          </a:p>
          <a:p>
            <a:pPr algn="l" eaLnBrk="1" hangingPunct="1"/>
            <a:r>
              <a:rPr lang="tr-TR" altLang="tr-TR" sz="2400" dirty="0" smtClean="0">
                <a:solidFill>
                  <a:srgbClr val="000066"/>
                </a:solidFill>
                <a:effectLst/>
                <a:latin typeface="Arial" charset="0"/>
              </a:rPr>
              <a:t>K</a:t>
            </a:r>
            <a:r>
              <a:rPr lang="en-AU" altLang="tr-TR" sz="2400" dirty="0" err="1" smtClean="0">
                <a:solidFill>
                  <a:srgbClr val="000066"/>
                </a:solidFill>
                <a:effectLst/>
                <a:latin typeface="Arial" charset="0"/>
              </a:rPr>
              <a:t>urallara</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uyan</a:t>
            </a:r>
            <a:r>
              <a:rPr lang="en-AU" altLang="tr-TR" sz="2400" dirty="0" smtClean="0">
                <a:solidFill>
                  <a:srgbClr val="000066"/>
                </a:solidFill>
                <a:effectLst/>
                <a:latin typeface="Arial" charset="0"/>
              </a:rPr>
              <a:t> </a:t>
            </a:r>
            <a:r>
              <a:rPr lang="tr-TR" altLang="tr-TR" sz="2400" dirty="0" smtClean="0">
                <a:solidFill>
                  <a:srgbClr val="000066"/>
                </a:solidFill>
                <a:effectLst/>
                <a:latin typeface="Arial" charset="0"/>
              </a:rPr>
              <a:t>		 K</a:t>
            </a:r>
            <a:r>
              <a:rPr lang="en-AU" altLang="tr-TR" sz="2400" dirty="0" err="1" smtClean="0">
                <a:solidFill>
                  <a:srgbClr val="000066"/>
                </a:solidFill>
                <a:effectLst/>
                <a:latin typeface="Arial" charset="0"/>
              </a:rPr>
              <a:t>onuyu</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özetleyebilen</a:t>
            </a:r>
            <a:endParaRPr lang="tr-TR" altLang="tr-TR" sz="2400" dirty="0" smtClean="0">
              <a:solidFill>
                <a:srgbClr val="000066"/>
              </a:solidFill>
              <a:effectLst/>
              <a:latin typeface="Arial" charset="0"/>
            </a:endParaRPr>
          </a:p>
          <a:p>
            <a:pPr algn="l" eaLnBrk="1" hangingPunct="1"/>
            <a:r>
              <a:rPr lang="tr-TR" altLang="tr-TR" sz="2400" dirty="0" smtClean="0">
                <a:solidFill>
                  <a:srgbClr val="000066"/>
                </a:solidFill>
                <a:effectLst/>
                <a:latin typeface="Arial" charset="0"/>
              </a:rPr>
              <a:t>H</a:t>
            </a:r>
            <a:r>
              <a:rPr lang="en-AU" altLang="tr-TR" sz="2400" dirty="0" err="1" smtClean="0">
                <a:solidFill>
                  <a:srgbClr val="000066"/>
                </a:solidFill>
                <a:effectLst/>
                <a:latin typeface="Arial" charset="0"/>
              </a:rPr>
              <a:t>azırlıklı</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olan</a:t>
            </a:r>
            <a:r>
              <a:rPr lang="tr-TR" altLang="tr-TR" sz="2400" dirty="0" smtClean="0">
                <a:solidFill>
                  <a:srgbClr val="000066"/>
                </a:solidFill>
                <a:effectLst/>
                <a:latin typeface="Arial" charset="0"/>
              </a:rPr>
              <a:t>		 K</a:t>
            </a:r>
            <a:r>
              <a:rPr lang="en-AU" altLang="tr-TR" sz="2400" dirty="0" err="1" smtClean="0">
                <a:solidFill>
                  <a:srgbClr val="000066"/>
                </a:solidFill>
                <a:effectLst/>
                <a:latin typeface="Arial" charset="0"/>
              </a:rPr>
              <a:t>atkıları</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teşvik</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eden</a:t>
            </a:r>
            <a:endParaRPr lang="tr-TR" altLang="tr-TR" sz="2400" dirty="0" smtClean="0">
              <a:solidFill>
                <a:srgbClr val="000066"/>
              </a:solidFill>
              <a:effectLst/>
              <a:latin typeface="Arial" charset="0"/>
            </a:endParaRPr>
          </a:p>
          <a:p>
            <a:pPr algn="l" eaLnBrk="1" hangingPunct="1"/>
            <a:r>
              <a:rPr lang="tr-TR" altLang="tr-TR" sz="2400" dirty="0" smtClean="0">
                <a:solidFill>
                  <a:srgbClr val="000066"/>
                </a:solidFill>
                <a:effectLst/>
                <a:latin typeface="Arial" charset="0"/>
              </a:rPr>
              <a:t>D</a:t>
            </a:r>
            <a:r>
              <a:rPr lang="en-AU" altLang="tr-TR" sz="2400" dirty="0" err="1" smtClean="0">
                <a:solidFill>
                  <a:srgbClr val="000066"/>
                </a:solidFill>
                <a:effectLst/>
                <a:latin typeface="Arial" charset="0"/>
              </a:rPr>
              <a:t>inlemeyi</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bilen</a:t>
            </a:r>
            <a:r>
              <a:rPr lang="en-AU" altLang="tr-TR" sz="2400" dirty="0" smtClean="0">
                <a:solidFill>
                  <a:srgbClr val="000066"/>
                </a:solidFill>
                <a:effectLst/>
                <a:latin typeface="Arial" charset="0"/>
              </a:rPr>
              <a:t> </a:t>
            </a:r>
            <a:r>
              <a:rPr lang="tr-TR" altLang="tr-TR" sz="2400" dirty="0" smtClean="0">
                <a:solidFill>
                  <a:srgbClr val="000066"/>
                </a:solidFill>
                <a:effectLst/>
                <a:latin typeface="Arial" charset="0"/>
              </a:rPr>
              <a:t>		 K</a:t>
            </a:r>
            <a:r>
              <a:rPr lang="en-AU" altLang="tr-TR" sz="2400" dirty="0" err="1" smtClean="0">
                <a:solidFill>
                  <a:srgbClr val="000066"/>
                </a:solidFill>
                <a:effectLst/>
                <a:latin typeface="Arial" charset="0"/>
              </a:rPr>
              <a:t>onulara</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açıklık</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getirebilen</a:t>
            </a:r>
            <a:endParaRPr lang="tr-TR" altLang="tr-TR" sz="2400" dirty="0" smtClean="0">
              <a:solidFill>
                <a:srgbClr val="000066"/>
              </a:solidFill>
              <a:effectLst/>
              <a:latin typeface="Arial" charset="0"/>
            </a:endParaRPr>
          </a:p>
          <a:p>
            <a:pPr algn="l" eaLnBrk="1" hangingPunct="1"/>
            <a:r>
              <a:rPr lang="tr-TR" altLang="tr-TR" sz="2400" dirty="0" smtClean="0">
                <a:solidFill>
                  <a:srgbClr val="000066"/>
                </a:solidFill>
                <a:effectLst/>
                <a:latin typeface="Arial" charset="0"/>
              </a:rPr>
              <a:t>A</a:t>
            </a:r>
            <a:r>
              <a:rPr lang="en-AU" altLang="tr-TR" sz="2400" dirty="0" err="1" smtClean="0">
                <a:solidFill>
                  <a:srgbClr val="000066"/>
                </a:solidFill>
                <a:effectLst/>
                <a:latin typeface="Arial" charset="0"/>
              </a:rPr>
              <a:t>dil</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davranabilen</a:t>
            </a:r>
            <a:endParaRPr lang="tr-TR" altLang="tr-TR" sz="2400" dirty="0" smtClean="0">
              <a:solidFill>
                <a:srgbClr val="000066"/>
              </a:solidFill>
              <a:effectLst/>
              <a:latin typeface="Arial" charset="0"/>
            </a:endParaRPr>
          </a:p>
          <a:p>
            <a:pPr algn="l" eaLnBrk="1" hangingPunct="1"/>
            <a:r>
              <a:rPr lang="tr-TR" altLang="tr-TR" sz="2400" dirty="0" smtClean="0">
                <a:solidFill>
                  <a:srgbClr val="000066"/>
                </a:solidFill>
                <a:effectLst/>
                <a:latin typeface="Arial" charset="0"/>
              </a:rPr>
              <a:t>Z</a:t>
            </a:r>
            <a:r>
              <a:rPr lang="en-AU" altLang="tr-TR" sz="2400" dirty="0" err="1" smtClean="0">
                <a:solidFill>
                  <a:srgbClr val="000066"/>
                </a:solidFill>
                <a:effectLst/>
                <a:latin typeface="Arial" charset="0"/>
              </a:rPr>
              <a:t>aman</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baskısını</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idare</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edebilen</a:t>
            </a:r>
            <a:endParaRPr lang="tr-TR" altLang="tr-TR" sz="2400" dirty="0" smtClean="0">
              <a:solidFill>
                <a:srgbClr val="000066"/>
              </a:solidFill>
              <a:effectLst/>
              <a:latin typeface="Arial" charset="0"/>
            </a:endParaRPr>
          </a:p>
          <a:p>
            <a:pPr algn="l" eaLnBrk="1" hangingPunct="1"/>
            <a:r>
              <a:rPr lang="tr-TR" altLang="tr-TR" sz="2400" dirty="0" smtClean="0">
                <a:solidFill>
                  <a:srgbClr val="000066"/>
                </a:solidFill>
                <a:effectLst/>
                <a:latin typeface="Arial" charset="0"/>
              </a:rPr>
              <a:t>G</a:t>
            </a:r>
            <a:r>
              <a:rPr lang="en-AU" altLang="tr-TR" sz="2400" dirty="0" err="1" smtClean="0">
                <a:solidFill>
                  <a:srgbClr val="000066"/>
                </a:solidFill>
                <a:effectLst/>
                <a:latin typeface="Arial" charset="0"/>
              </a:rPr>
              <a:t>erilimle</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başa</a:t>
            </a:r>
            <a:r>
              <a:rPr lang="en-AU" altLang="tr-TR" sz="2400" dirty="0" smtClean="0">
                <a:solidFill>
                  <a:srgbClr val="000066"/>
                </a:solidFill>
                <a:effectLst/>
                <a:latin typeface="Arial" charset="0"/>
              </a:rPr>
              <a:t> </a:t>
            </a:r>
            <a:r>
              <a:rPr lang="en-AU" altLang="tr-TR" sz="2400" dirty="0" err="1" smtClean="0">
                <a:solidFill>
                  <a:srgbClr val="000066"/>
                </a:solidFill>
                <a:effectLst/>
                <a:latin typeface="Arial" charset="0"/>
              </a:rPr>
              <a:t>çıkabilen</a:t>
            </a:r>
            <a:endParaRPr lang="en-AU" altLang="tr-TR" sz="2400" dirty="0" smtClean="0">
              <a:solidFill>
                <a:srgbClr val="000066"/>
              </a:solidFill>
              <a:effectLst/>
              <a:latin typeface="Arial" charset="0"/>
            </a:endParaRPr>
          </a:p>
        </p:txBody>
      </p:sp>
      <p:sp>
        <p:nvSpPr>
          <p:cNvPr id="48131" name="Rectangle 2"/>
          <p:cNvSpPr>
            <a:spLocks noGrp="1" noChangeArrowheads="1"/>
          </p:cNvSpPr>
          <p:nvPr>
            <p:ph type="title"/>
          </p:nvPr>
        </p:nvSpPr>
        <p:spPr/>
        <p:txBody>
          <a:bodyPr>
            <a:normAutofit/>
          </a:bodyPr>
          <a:lstStyle/>
          <a:p>
            <a:pPr algn="ctr" eaLnBrk="1" hangingPunct="1"/>
            <a:r>
              <a:rPr lang="en-AU" altLang="tr-TR" sz="4000" b="1" dirty="0" smtClean="0">
                <a:solidFill>
                  <a:srgbClr val="000066"/>
                </a:solidFill>
                <a:effectLst/>
                <a:latin typeface="Arial" charset="0"/>
              </a:rPr>
              <a:t>TOPLANTI </a:t>
            </a:r>
            <a:r>
              <a:rPr lang="tr-TR" altLang="tr-TR" sz="4000" b="1" dirty="0" smtClean="0">
                <a:solidFill>
                  <a:srgbClr val="000066"/>
                </a:solidFill>
                <a:effectLst/>
                <a:latin typeface="Arial" charset="0"/>
              </a:rPr>
              <a:t>BAŞKANI</a:t>
            </a:r>
            <a:endParaRPr lang="en-AU" altLang="tr-TR" b="1" dirty="0" smtClean="0">
              <a:solidFill>
                <a:srgbClr val="000066"/>
              </a:solidFill>
              <a:effectLst/>
              <a:latin typeface="Arial" charset="0"/>
            </a:endParaRPr>
          </a:p>
        </p:txBody>
      </p:sp>
      <p:pic>
        <p:nvPicPr>
          <p:cNvPr id="4813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29138"/>
            <a:ext cx="8001000"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468313" y="1143000"/>
            <a:ext cx="8243887" cy="36512"/>
          </a:xfrm>
          <a:prstGeom prst="rect">
            <a:avLst/>
          </a:prstGeom>
          <a:solidFill>
            <a:srgbClr val="FFC000"/>
          </a:solidFill>
          <a:ln w="9525">
            <a:noFill/>
            <a:miter lim="800000"/>
            <a:headEnd/>
            <a:tailEnd/>
          </a:ln>
        </p:spPr>
        <p:txBody>
          <a:bodyPr wrap="none" anchor="ctr"/>
          <a:lstStyle/>
          <a:p>
            <a:pPr algn="ctr" rtl="0"/>
            <a:endParaRPr lang="ar-SA" dirty="0"/>
          </a:p>
        </p:txBody>
      </p:sp>
    </p:spTree>
    <p:extLst>
      <p:ext uri="{BB962C8B-B14F-4D97-AF65-F5344CB8AC3E}">
        <p14:creationId xmlns:p14="http://schemas.microsoft.com/office/powerpoint/2010/main" val="16967618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Recep Bozlağan\Desktop\KISA_TOPLANT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476250"/>
            <a:ext cx="5981700"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9155"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741A0E9D-3182-46A5-8C6C-D80FDC947927}" type="slidenum">
              <a:rPr lang="tr-TR" altLang="tr-TR" sz="2000" smtClean="0"/>
              <a:pPr eaLnBrk="1" hangingPunct="1">
                <a:spcBef>
                  <a:spcPct val="0"/>
                </a:spcBef>
                <a:buFontTx/>
                <a:buNone/>
              </a:pPr>
              <a:t>82</a:t>
            </a:fld>
            <a:endParaRPr lang="tr-TR" altLang="tr-TR" sz="2000" smtClean="0"/>
          </a:p>
        </p:txBody>
      </p:sp>
    </p:spTree>
    <p:extLst>
      <p:ext uri="{BB962C8B-B14F-4D97-AF65-F5344CB8AC3E}">
        <p14:creationId xmlns:p14="http://schemas.microsoft.com/office/powerpoint/2010/main" val="183448755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60D689CF-2FC4-4801-9207-4B233D01C287}" type="slidenum">
              <a:rPr lang="tr-TR" altLang="tr-TR" sz="2000" smtClean="0"/>
              <a:pPr eaLnBrk="1" hangingPunct="1">
                <a:spcBef>
                  <a:spcPct val="0"/>
                </a:spcBef>
                <a:buFontTx/>
                <a:buNone/>
              </a:pPr>
              <a:t>83</a:t>
            </a:fld>
            <a:endParaRPr lang="tr-TR" altLang="tr-TR" sz="2000" smtClean="0"/>
          </a:p>
        </p:txBody>
      </p:sp>
      <p:sp>
        <p:nvSpPr>
          <p:cNvPr id="156674" name="Rectangle 2"/>
          <p:cNvSpPr>
            <a:spLocks noGrp="1" noChangeArrowheads="1"/>
          </p:cNvSpPr>
          <p:nvPr>
            <p:ph type="title"/>
          </p:nvPr>
        </p:nvSpPr>
        <p:spPr>
          <a:xfrm>
            <a:off x="144463" y="-26988"/>
            <a:ext cx="8027987" cy="765176"/>
          </a:xfrm>
        </p:spPr>
        <p:txBody>
          <a:bodyPr/>
          <a:lstStyle/>
          <a:p>
            <a:pPr eaLnBrk="1" hangingPunct="1"/>
            <a:r>
              <a:rPr lang="tr-TR" altLang="tr-TR" sz="3800" b="1" smtClean="0">
                <a:solidFill>
                  <a:srgbClr val="000066"/>
                </a:solidFill>
                <a:latin typeface="Arial" charset="0"/>
              </a:rPr>
              <a:t>ZAMANI </a:t>
            </a:r>
            <a:r>
              <a:rPr lang="tr-TR" altLang="tr-TR" sz="2800" b="1" smtClean="0">
                <a:solidFill>
                  <a:srgbClr val="000066"/>
                </a:solidFill>
                <a:latin typeface="Arial" charset="0"/>
              </a:rPr>
              <a:t>VERİMLİ</a:t>
            </a:r>
            <a:r>
              <a:rPr lang="tr-TR" altLang="tr-TR" b="1" smtClean="0">
                <a:solidFill>
                  <a:srgbClr val="000066"/>
                </a:solidFill>
                <a:latin typeface="Arial" charset="0"/>
              </a:rPr>
              <a:t> </a:t>
            </a:r>
            <a:r>
              <a:rPr lang="tr-TR" altLang="tr-TR" sz="2800" b="1" smtClean="0">
                <a:solidFill>
                  <a:srgbClr val="000066"/>
                </a:solidFill>
                <a:latin typeface="Arial" charset="0"/>
              </a:rPr>
              <a:t>KULLANMAK İÇİN</a:t>
            </a:r>
          </a:p>
        </p:txBody>
      </p:sp>
      <p:sp>
        <p:nvSpPr>
          <p:cNvPr id="156675" name="Rectangle 3"/>
          <p:cNvSpPr>
            <a:spLocks noGrp="1" noChangeArrowheads="1"/>
          </p:cNvSpPr>
          <p:nvPr>
            <p:ph type="body" idx="1"/>
          </p:nvPr>
        </p:nvSpPr>
        <p:spPr>
          <a:xfrm>
            <a:off x="250825" y="1052513"/>
            <a:ext cx="8569325" cy="4608512"/>
          </a:xfrm>
        </p:spPr>
        <p:txBody>
          <a:bodyPr/>
          <a:lstStyle/>
          <a:p>
            <a:pPr eaLnBrk="1" hangingPunct="1">
              <a:spcBef>
                <a:spcPct val="50000"/>
              </a:spcBef>
              <a:buClr>
                <a:srgbClr val="181512"/>
              </a:buClr>
              <a:buFontTx/>
              <a:buBlip>
                <a:blip r:embed="rId2"/>
              </a:buBlip>
              <a:defRPr/>
            </a:pPr>
            <a:r>
              <a:rPr lang="tr-TR" sz="1850" dirty="0" smtClean="0">
                <a:latin typeface="Arial" charset="0"/>
              </a:rPr>
              <a:t>Yanımızdan not defteri ve kalemi eksik etmeyelim.</a:t>
            </a:r>
          </a:p>
          <a:p>
            <a:pPr eaLnBrk="1" hangingPunct="1">
              <a:spcBef>
                <a:spcPct val="50000"/>
              </a:spcBef>
              <a:buClr>
                <a:srgbClr val="181512"/>
              </a:buClr>
              <a:buFontTx/>
              <a:buBlip>
                <a:blip r:embed="rId2"/>
              </a:buBlip>
              <a:defRPr/>
            </a:pPr>
            <a:r>
              <a:rPr lang="tr-TR" sz="1850" dirty="0" smtClean="0">
                <a:latin typeface="Arial" charset="0"/>
              </a:rPr>
              <a:t>Aklımıza gelen düşünce, konu, teklif, şikayet vb. hususları derhal not edelim.</a:t>
            </a:r>
          </a:p>
          <a:p>
            <a:pPr eaLnBrk="1" hangingPunct="1">
              <a:spcBef>
                <a:spcPct val="50000"/>
              </a:spcBef>
              <a:buClr>
                <a:srgbClr val="181512"/>
              </a:buClr>
              <a:buFontTx/>
              <a:buBlip>
                <a:blip r:embed="rId2"/>
              </a:buBlip>
              <a:defRPr/>
            </a:pPr>
            <a:r>
              <a:rPr lang="tr-TR" sz="1850" dirty="0" smtClean="0">
                <a:latin typeface="Arial" charset="0"/>
              </a:rPr>
              <a:t>Ajandayı, Outlook’u ve ilgili bilgisayar programlarını etkin bir şekilde kullanalım.</a:t>
            </a:r>
          </a:p>
          <a:p>
            <a:pPr eaLnBrk="1" hangingPunct="1">
              <a:spcBef>
                <a:spcPct val="50000"/>
              </a:spcBef>
              <a:buClr>
                <a:srgbClr val="181512"/>
              </a:buClr>
              <a:buFontTx/>
              <a:buBlip>
                <a:blip r:embed="rId2"/>
              </a:buBlip>
              <a:defRPr/>
            </a:pPr>
            <a:r>
              <a:rPr lang="tr-TR" sz="1850" dirty="0" smtClean="0">
                <a:latin typeface="Arial" charset="0"/>
              </a:rPr>
              <a:t>Masamızı mümkün olduğu ölçüde düzenli tutalım. </a:t>
            </a:r>
          </a:p>
          <a:p>
            <a:pPr eaLnBrk="1" hangingPunct="1">
              <a:spcBef>
                <a:spcPct val="50000"/>
              </a:spcBef>
              <a:buClr>
                <a:srgbClr val="181512"/>
              </a:buClr>
              <a:buFontTx/>
              <a:buBlip>
                <a:blip r:embed="rId2"/>
              </a:buBlip>
              <a:defRPr/>
            </a:pPr>
            <a:r>
              <a:rPr lang="tr-TR" sz="1850" dirty="0" smtClean="0">
                <a:latin typeface="Arial" charset="0"/>
              </a:rPr>
              <a:t>Mesaiyi tamamlamadan önce, bir sonraki günün programını yapalım.</a:t>
            </a:r>
          </a:p>
          <a:p>
            <a:pPr eaLnBrk="1" hangingPunct="1">
              <a:lnSpc>
                <a:spcPct val="90000"/>
              </a:lnSpc>
              <a:spcBef>
                <a:spcPct val="50000"/>
              </a:spcBef>
              <a:buClr>
                <a:srgbClr val="181512"/>
              </a:buClr>
              <a:buFontTx/>
              <a:buBlip>
                <a:blip r:embed="rId2"/>
              </a:buBlip>
              <a:defRPr/>
            </a:pPr>
            <a:r>
              <a:rPr lang="tr-TR" sz="1850" dirty="0" smtClean="0">
                <a:latin typeface="Arial" charset="0"/>
              </a:rPr>
              <a:t>Günlük planın yanı sıra haftalık plan da yapalım. Böylece, hafta başlarında isteksizlikten kurtulmuş oluruz.</a:t>
            </a:r>
          </a:p>
          <a:p>
            <a:pPr eaLnBrk="1" hangingPunct="1">
              <a:lnSpc>
                <a:spcPct val="90000"/>
              </a:lnSpc>
              <a:spcBef>
                <a:spcPct val="50000"/>
              </a:spcBef>
              <a:buClr>
                <a:srgbClr val="181512"/>
              </a:buClr>
              <a:buFontTx/>
              <a:buBlip>
                <a:blip r:embed="rId2"/>
              </a:buBlip>
              <a:defRPr/>
            </a:pPr>
            <a:r>
              <a:rPr lang="tr-TR" sz="1850" dirty="0" smtClean="0">
                <a:latin typeface="Arial" charset="0"/>
              </a:rPr>
              <a:t>İşlerimize mutlaka bir “zaman sınırı” koyalım. Astlarımıza verdiğimiz görevler için de mutlaka “zaman sınırı” koyalım.</a:t>
            </a:r>
          </a:p>
          <a:p>
            <a:pPr eaLnBrk="1" hangingPunct="1">
              <a:lnSpc>
                <a:spcPct val="90000"/>
              </a:lnSpc>
              <a:spcBef>
                <a:spcPct val="50000"/>
              </a:spcBef>
              <a:buClr>
                <a:srgbClr val="181512"/>
              </a:buClr>
              <a:buFontTx/>
              <a:buBlip>
                <a:blip r:embed="rId2"/>
              </a:buBlip>
              <a:defRPr/>
            </a:pPr>
            <a:r>
              <a:rPr lang="tr-TR" sz="1850" dirty="0" smtClean="0">
                <a:latin typeface="Arial" charset="0"/>
              </a:rPr>
              <a:t>Önünüze gelen bir evrakı hemen okuyalım. Önem durumunu belirleyelim Buna göre sıraya koyalım. İlgisiz ve önemsiz ise, hemen ilgili yere gönderelim. </a:t>
            </a: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8382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5134589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p:cTn id="7" dur="500" fill="hold"/>
                                        <p:tgtEl>
                                          <p:spTgt spid="156674"/>
                                        </p:tgtEl>
                                        <p:attrNameLst>
                                          <p:attrName>ppt_w</p:attrName>
                                        </p:attrNameLst>
                                      </p:cBhvr>
                                      <p:tavLst>
                                        <p:tav tm="0">
                                          <p:val>
                                            <p:fltVal val="0"/>
                                          </p:val>
                                        </p:tav>
                                        <p:tav tm="100000">
                                          <p:val>
                                            <p:strVal val="#ppt_w"/>
                                          </p:val>
                                        </p:tav>
                                      </p:tavLst>
                                    </p:anim>
                                    <p:anim calcmode="lin" valueType="num">
                                      <p:cBhvr>
                                        <p:cTn id="8" dur="500" fill="hold"/>
                                        <p:tgtEl>
                                          <p:spTgt spid="156674"/>
                                        </p:tgtEl>
                                        <p:attrNameLst>
                                          <p:attrName>ppt_h</p:attrName>
                                        </p:attrNameLst>
                                      </p:cBhvr>
                                      <p:tavLst>
                                        <p:tav tm="0">
                                          <p:val>
                                            <p:fltVal val="0"/>
                                          </p:val>
                                        </p:tav>
                                        <p:tav tm="100000">
                                          <p:val>
                                            <p:strVal val="#ppt_h"/>
                                          </p:val>
                                        </p:tav>
                                      </p:tavLst>
                                    </p:anim>
                                    <p:animEffect transition="in" filter="fade">
                                      <p:cBhvr>
                                        <p:cTn id="9" dur="500"/>
                                        <p:tgtEl>
                                          <p:spTgt spid="15667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6675">
                                            <p:txEl>
                                              <p:pRg st="0" end="0"/>
                                            </p:txEl>
                                          </p:spTgt>
                                        </p:tgtEl>
                                        <p:attrNameLst>
                                          <p:attrName>style.visibility</p:attrName>
                                        </p:attrNameLst>
                                      </p:cBhvr>
                                      <p:to>
                                        <p:strVal val="visible"/>
                                      </p:to>
                                    </p:set>
                                    <p:animEffect transition="in" filter="fade">
                                      <p:cBhvr>
                                        <p:cTn id="14" dur="1000">
                                          <p:stCondLst>
                                            <p:cond delay="0"/>
                                          </p:stCondLst>
                                        </p:cTn>
                                        <p:tgtEl>
                                          <p:spTgt spid="156675">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6675">
                                            <p:txEl>
                                              <p:pRg st="1" end="1"/>
                                            </p:txEl>
                                          </p:spTgt>
                                        </p:tgtEl>
                                        <p:attrNameLst>
                                          <p:attrName>style.visibility</p:attrName>
                                        </p:attrNameLst>
                                      </p:cBhvr>
                                      <p:to>
                                        <p:strVal val="visible"/>
                                      </p:to>
                                    </p:set>
                                    <p:animEffect transition="in" filter="fade">
                                      <p:cBhvr>
                                        <p:cTn id="19" dur="1000">
                                          <p:stCondLst>
                                            <p:cond delay="0"/>
                                          </p:stCondLst>
                                        </p:cTn>
                                        <p:tgtEl>
                                          <p:spTgt spid="156675">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6675">
                                            <p:txEl>
                                              <p:pRg st="2" end="2"/>
                                            </p:txEl>
                                          </p:spTgt>
                                        </p:tgtEl>
                                        <p:attrNameLst>
                                          <p:attrName>style.visibility</p:attrName>
                                        </p:attrNameLst>
                                      </p:cBhvr>
                                      <p:to>
                                        <p:strVal val="visible"/>
                                      </p:to>
                                    </p:set>
                                    <p:animEffect transition="in" filter="fade">
                                      <p:cBhvr>
                                        <p:cTn id="24" dur="1000">
                                          <p:stCondLst>
                                            <p:cond delay="0"/>
                                          </p:stCondLst>
                                        </p:cTn>
                                        <p:tgtEl>
                                          <p:spTgt spid="156675">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6675">
                                            <p:txEl>
                                              <p:pRg st="3" end="3"/>
                                            </p:txEl>
                                          </p:spTgt>
                                        </p:tgtEl>
                                        <p:attrNameLst>
                                          <p:attrName>style.visibility</p:attrName>
                                        </p:attrNameLst>
                                      </p:cBhvr>
                                      <p:to>
                                        <p:strVal val="visible"/>
                                      </p:to>
                                    </p:set>
                                    <p:animEffect transition="in" filter="fade">
                                      <p:cBhvr>
                                        <p:cTn id="29" dur="1000">
                                          <p:stCondLst>
                                            <p:cond delay="0"/>
                                          </p:stCondLst>
                                        </p:cTn>
                                        <p:tgtEl>
                                          <p:spTgt spid="156675">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56675">
                                            <p:txEl>
                                              <p:pRg st="4" end="4"/>
                                            </p:txEl>
                                          </p:spTgt>
                                        </p:tgtEl>
                                        <p:attrNameLst>
                                          <p:attrName>style.visibility</p:attrName>
                                        </p:attrNameLst>
                                      </p:cBhvr>
                                      <p:to>
                                        <p:strVal val="visible"/>
                                      </p:to>
                                    </p:set>
                                    <p:animEffect transition="in" filter="fade">
                                      <p:cBhvr>
                                        <p:cTn id="34" dur="1000">
                                          <p:stCondLst>
                                            <p:cond delay="0"/>
                                          </p:stCondLst>
                                        </p:cTn>
                                        <p:tgtEl>
                                          <p:spTgt spid="156675">
                                            <p:txEl>
                                              <p:pRg st="4" end="4"/>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6675">
                                            <p:txEl>
                                              <p:pRg st="5" end="5"/>
                                            </p:txEl>
                                          </p:spTgt>
                                        </p:tgtEl>
                                        <p:attrNameLst>
                                          <p:attrName>style.visibility</p:attrName>
                                        </p:attrNameLst>
                                      </p:cBhvr>
                                      <p:to>
                                        <p:strVal val="visible"/>
                                      </p:to>
                                    </p:set>
                                    <p:animEffect transition="in" filter="fade">
                                      <p:cBhvr>
                                        <p:cTn id="39" dur="1000">
                                          <p:stCondLst>
                                            <p:cond delay="0"/>
                                          </p:stCondLst>
                                        </p:cTn>
                                        <p:tgtEl>
                                          <p:spTgt spid="156675">
                                            <p:txEl>
                                              <p:pRg st="5" end="5"/>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6675">
                                            <p:txEl>
                                              <p:pRg st="6" end="6"/>
                                            </p:txEl>
                                          </p:spTgt>
                                        </p:tgtEl>
                                        <p:attrNameLst>
                                          <p:attrName>style.visibility</p:attrName>
                                        </p:attrNameLst>
                                      </p:cBhvr>
                                      <p:to>
                                        <p:strVal val="visible"/>
                                      </p:to>
                                    </p:set>
                                    <p:animEffect transition="in" filter="fade">
                                      <p:cBhvr>
                                        <p:cTn id="44" dur="1000">
                                          <p:stCondLst>
                                            <p:cond delay="0"/>
                                          </p:stCondLst>
                                        </p:cTn>
                                        <p:tgtEl>
                                          <p:spTgt spid="156675">
                                            <p:txEl>
                                              <p:pRg st="6" end="6"/>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6675">
                                            <p:txEl>
                                              <p:pRg st="7" end="7"/>
                                            </p:txEl>
                                          </p:spTgt>
                                        </p:tgtEl>
                                        <p:attrNameLst>
                                          <p:attrName>style.visibility</p:attrName>
                                        </p:attrNameLst>
                                      </p:cBhvr>
                                      <p:to>
                                        <p:strVal val="visible"/>
                                      </p:to>
                                    </p:set>
                                    <p:animEffect transition="in" filter="fade">
                                      <p:cBhvr>
                                        <p:cTn id="49" dur="1000">
                                          <p:stCondLst>
                                            <p:cond delay="0"/>
                                          </p:stCondLst>
                                        </p:cTn>
                                        <p:tgtEl>
                                          <p:spTgt spid="1566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156675" grpId="0" build="p"/>
    </p:bld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B4058688-EA0C-4F80-85B4-58AA12C326D1}" type="slidenum">
              <a:rPr lang="tr-TR" altLang="tr-TR" sz="2000" smtClean="0"/>
              <a:pPr eaLnBrk="1" hangingPunct="1">
                <a:spcBef>
                  <a:spcPct val="0"/>
                </a:spcBef>
                <a:buFontTx/>
                <a:buNone/>
              </a:pPr>
              <a:t>84</a:t>
            </a:fld>
            <a:endParaRPr lang="tr-TR" altLang="tr-TR" sz="2000" smtClean="0"/>
          </a:p>
        </p:txBody>
      </p:sp>
      <p:sp>
        <p:nvSpPr>
          <p:cNvPr id="156674" name="Rectangle 2"/>
          <p:cNvSpPr>
            <a:spLocks noGrp="1" noChangeArrowheads="1"/>
          </p:cNvSpPr>
          <p:nvPr>
            <p:ph type="title"/>
          </p:nvPr>
        </p:nvSpPr>
        <p:spPr>
          <a:xfrm>
            <a:off x="144463" y="71438"/>
            <a:ext cx="8027987" cy="765175"/>
          </a:xfrm>
        </p:spPr>
        <p:txBody>
          <a:bodyPr/>
          <a:lstStyle/>
          <a:p>
            <a:pPr eaLnBrk="1" hangingPunct="1"/>
            <a:r>
              <a:rPr lang="tr-TR" altLang="tr-TR" sz="3800" b="1" smtClean="0">
                <a:solidFill>
                  <a:srgbClr val="000066"/>
                </a:solidFill>
                <a:latin typeface="Arial" charset="0"/>
              </a:rPr>
              <a:t>ZAMANI </a:t>
            </a:r>
            <a:r>
              <a:rPr lang="tr-TR" altLang="tr-TR" sz="2800" b="1" smtClean="0">
                <a:solidFill>
                  <a:srgbClr val="000066"/>
                </a:solidFill>
                <a:latin typeface="Arial" charset="0"/>
              </a:rPr>
              <a:t>VERİMLİ</a:t>
            </a:r>
            <a:r>
              <a:rPr lang="tr-TR" altLang="tr-TR" b="1" smtClean="0">
                <a:solidFill>
                  <a:srgbClr val="000066"/>
                </a:solidFill>
                <a:latin typeface="Arial" charset="0"/>
              </a:rPr>
              <a:t> </a:t>
            </a:r>
            <a:r>
              <a:rPr lang="tr-TR" altLang="tr-TR" sz="2800" b="1" smtClean="0">
                <a:solidFill>
                  <a:srgbClr val="000066"/>
                </a:solidFill>
                <a:latin typeface="Arial" charset="0"/>
              </a:rPr>
              <a:t>KULLANMAK İÇİN</a:t>
            </a:r>
          </a:p>
        </p:txBody>
      </p:sp>
      <p:sp>
        <p:nvSpPr>
          <p:cNvPr id="156675" name="Rectangle 3"/>
          <p:cNvSpPr>
            <a:spLocks noGrp="1" noChangeArrowheads="1"/>
          </p:cNvSpPr>
          <p:nvPr>
            <p:ph type="body" idx="1"/>
          </p:nvPr>
        </p:nvSpPr>
        <p:spPr>
          <a:xfrm>
            <a:off x="250825" y="1052513"/>
            <a:ext cx="8569325" cy="4464050"/>
          </a:xfrm>
        </p:spPr>
        <p:txBody>
          <a:bodyPr/>
          <a:lstStyle/>
          <a:p>
            <a:pPr eaLnBrk="1" hangingPunct="1">
              <a:spcBef>
                <a:spcPct val="50000"/>
              </a:spcBef>
              <a:buClr>
                <a:srgbClr val="181512"/>
              </a:buClr>
              <a:buFontTx/>
              <a:buBlip>
                <a:blip r:embed="rId2"/>
              </a:buBlip>
            </a:pPr>
            <a:r>
              <a:rPr lang="tr-TR" altLang="tr-TR" sz="2000" smtClean="0">
                <a:latin typeface="Arial" charset="0"/>
              </a:rPr>
              <a:t>Protokol, denklik, eşitlik vb. uygulamalar, gerektiğinde bir tarafa bırakılabilmeli</a:t>
            </a:r>
          </a:p>
          <a:p>
            <a:pPr eaLnBrk="1" hangingPunct="1">
              <a:spcBef>
                <a:spcPct val="50000"/>
              </a:spcBef>
              <a:buClr>
                <a:srgbClr val="181512"/>
              </a:buClr>
              <a:buFontTx/>
              <a:buBlip>
                <a:blip r:embed="rId2"/>
              </a:buBlip>
            </a:pPr>
            <a:r>
              <a:rPr lang="tr-TR" altLang="tr-TR" sz="2000" smtClean="0">
                <a:latin typeface="Arial" charset="0"/>
              </a:rPr>
              <a:t>İş öğretmek amacıyla, işler bizzat yapılabilir. Öğretme aşamasında sonra, o işler astlara yaptırılmalı</a:t>
            </a:r>
          </a:p>
          <a:p>
            <a:pPr eaLnBrk="1" hangingPunct="1">
              <a:spcBef>
                <a:spcPct val="50000"/>
              </a:spcBef>
              <a:buClr>
                <a:srgbClr val="181512"/>
              </a:buClr>
              <a:buFontTx/>
              <a:buBlip>
                <a:blip r:embed="rId2"/>
              </a:buBlip>
            </a:pPr>
            <a:r>
              <a:rPr lang="tr-TR" altLang="tr-TR" sz="2000" smtClean="0">
                <a:latin typeface="Arial" charset="0"/>
              </a:rPr>
              <a:t>Geçmişteki yanlış kararların yasını tutmak yerine, geleceğe dair hedeflere odaklanılmalı</a:t>
            </a:r>
          </a:p>
          <a:p>
            <a:pPr eaLnBrk="1" hangingPunct="1">
              <a:spcBef>
                <a:spcPct val="50000"/>
              </a:spcBef>
              <a:buClr>
                <a:srgbClr val="181512"/>
              </a:buClr>
              <a:buFontTx/>
              <a:buBlip>
                <a:blip r:embed="rId2"/>
              </a:buBlip>
            </a:pPr>
            <a:r>
              <a:rPr lang="tr-TR" altLang="tr-TR" sz="2000" smtClean="0">
                <a:latin typeface="Arial" charset="0"/>
              </a:rPr>
              <a:t>İYİ- EN İYİ AYRIMI</a:t>
            </a:r>
          </a:p>
          <a:p>
            <a:pPr lvl="1" eaLnBrk="1" hangingPunct="1">
              <a:spcBef>
                <a:spcPct val="50000"/>
              </a:spcBef>
              <a:buClr>
                <a:srgbClr val="181512"/>
              </a:buClr>
              <a:buFontTx/>
              <a:buBlip>
                <a:blip r:embed="rId2"/>
              </a:buBlip>
            </a:pPr>
            <a:r>
              <a:rPr lang="tr-TR" altLang="tr-TR" sz="2000" smtClean="0">
                <a:latin typeface="Arial" charset="0"/>
              </a:rPr>
              <a:t>Eğer, mutlak anlamda bir gereklilik ise “en iyi”yi yapmaya çalışalım</a:t>
            </a:r>
          </a:p>
          <a:p>
            <a:pPr lvl="1" eaLnBrk="1" hangingPunct="1">
              <a:spcBef>
                <a:spcPct val="50000"/>
              </a:spcBef>
              <a:buClr>
                <a:srgbClr val="181512"/>
              </a:buClr>
              <a:buFontTx/>
              <a:buBlip>
                <a:blip r:embed="rId2"/>
              </a:buBlip>
            </a:pPr>
            <a:r>
              <a:rPr lang="tr-TR" altLang="tr-TR" sz="2000" smtClean="0">
                <a:latin typeface="Arial" charset="0"/>
              </a:rPr>
              <a:t>Bunun dışında, ihtiyacı karşılayacak kadar “iyi” iş çıkaralım.</a:t>
            </a:r>
          </a:p>
          <a:p>
            <a:pPr lvl="1" eaLnBrk="1" hangingPunct="1">
              <a:spcBef>
                <a:spcPct val="50000"/>
              </a:spcBef>
              <a:buClr>
                <a:srgbClr val="181512"/>
              </a:buClr>
              <a:buFontTx/>
              <a:buBlip>
                <a:blip r:embed="rId2"/>
              </a:buBlip>
            </a:pPr>
            <a:r>
              <a:rPr lang="tr-TR" altLang="tr-TR" sz="2000" smtClean="0">
                <a:latin typeface="Arial" charset="0"/>
              </a:rPr>
              <a:t>Unutmayalım, bazen, “en iyi” “iyi”nin düşmanıdır. Çoğu zaman ise “iyi” “en iyi”nin düşmanıdır. </a:t>
            </a:r>
          </a:p>
          <a:p>
            <a:pPr eaLnBrk="1" hangingPunct="1">
              <a:spcBef>
                <a:spcPct val="50000"/>
              </a:spcBef>
              <a:buClr>
                <a:srgbClr val="181512"/>
              </a:buClr>
              <a:buFontTx/>
              <a:buBlip>
                <a:blip r:embed="rId2"/>
              </a:buBlip>
            </a:pPr>
            <a:endParaRPr lang="tr-TR" altLang="tr-TR" sz="1900" smtClean="0">
              <a:latin typeface="Arial" charset="0"/>
            </a:endParaRPr>
          </a:p>
          <a:p>
            <a:pPr eaLnBrk="1" hangingPunct="1">
              <a:spcBef>
                <a:spcPct val="50000"/>
              </a:spcBef>
              <a:buClr>
                <a:srgbClr val="181512"/>
              </a:buClr>
              <a:buFontTx/>
              <a:buBlip>
                <a:blip r:embed="rId2"/>
              </a:buBlip>
            </a:pPr>
            <a:endParaRPr lang="tr-TR" altLang="tr-TR" sz="1900" smtClean="0">
              <a:latin typeface="Arial"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914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838249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p:cTn id="7" dur="500" fill="hold"/>
                                        <p:tgtEl>
                                          <p:spTgt spid="156674"/>
                                        </p:tgtEl>
                                        <p:attrNameLst>
                                          <p:attrName>ppt_w</p:attrName>
                                        </p:attrNameLst>
                                      </p:cBhvr>
                                      <p:tavLst>
                                        <p:tav tm="0">
                                          <p:val>
                                            <p:fltVal val="0"/>
                                          </p:val>
                                        </p:tav>
                                        <p:tav tm="100000">
                                          <p:val>
                                            <p:strVal val="#ppt_w"/>
                                          </p:val>
                                        </p:tav>
                                      </p:tavLst>
                                    </p:anim>
                                    <p:anim calcmode="lin" valueType="num">
                                      <p:cBhvr>
                                        <p:cTn id="8" dur="500" fill="hold"/>
                                        <p:tgtEl>
                                          <p:spTgt spid="156674"/>
                                        </p:tgtEl>
                                        <p:attrNameLst>
                                          <p:attrName>ppt_h</p:attrName>
                                        </p:attrNameLst>
                                      </p:cBhvr>
                                      <p:tavLst>
                                        <p:tav tm="0">
                                          <p:val>
                                            <p:fltVal val="0"/>
                                          </p:val>
                                        </p:tav>
                                        <p:tav tm="100000">
                                          <p:val>
                                            <p:strVal val="#ppt_h"/>
                                          </p:val>
                                        </p:tav>
                                      </p:tavLst>
                                    </p:anim>
                                    <p:animEffect transition="in" filter="fade">
                                      <p:cBhvr>
                                        <p:cTn id="9" dur="500"/>
                                        <p:tgtEl>
                                          <p:spTgt spid="15667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6675">
                                            <p:txEl>
                                              <p:pRg st="0" end="0"/>
                                            </p:txEl>
                                          </p:spTgt>
                                        </p:tgtEl>
                                        <p:attrNameLst>
                                          <p:attrName>style.visibility</p:attrName>
                                        </p:attrNameLst>
                                      </p:cBhvr>
                                      <p:to>
                                        <p:strVal val="visible"/>
                                      </p:to>
                                    </p:set>
                                    <p:animEffect transition="in" filter="fade">
                                      <p:cBhvr>
                                        <p:cTn id="14" dur="1000">
                                          <p:stCondLst>
                                            <p:cond delay="0"/>
                                          </p:stCondLst>
                                        </p:cTn>
                                        <p:tgtEl>
                                          <p:spTgt spid="156675">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6675">
                                            <p:txEl>
                                              <p:pRg st="1" end="1"/>
                                            </p:txEl>
                                          </p:spTgt>
                                        </p:tgtEl>
                                        <p:attrNameLst>
                                          <p:attrName>style.visibility</p:attrName>
                                        </p:attrNameLst>
                                      </p:cBhvr>
                                      <p:to>
                                        <p:strVal val="visible"/>
                                      </p:to>
                                    </p:set>
                                    <p:animEffect transition="in" filter="fade">
                                      <p:cBhvr>
                                        <p:cTn id="19" dur="1000">
                                          <p:stCondLst>
                                            <p:cond delay="0"/>
                                          </p:stCondLst>
                                        </p:cTn>
                                        <p:tgtEl>
                                          <p:spTgt spid="156675">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6675">
                                            <p:txEl>
                                              <p:pRg st="2" end="2"/>
                                            </p:txEl>
                                          </p:spTgt>
                                        </p:tgtEl>
                                        <p:attrNameLst>
                                          <p:attrName>style.visibility</p:attrName>
                                        </p:attrNameLst>
                                      </p:cBhvr>
                                      <p:to>
                                        <p:strVal val="visible"/>
                                      </p:to>
                                    </p:set>
                                    <p:animEffect transition="in" filter="fade">
                                      <p:cBhvr>
                                        <p:cTn id="24" dur="1000">
                                          <p:stCondLst>
                                            <p:cond delay="0"/>
                                          </p:stCondLst>
                                        </p:cTn>
                                        <p:tgtEl>
                                          <p:spTgt spid="156675">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6675">
                                            <p:txEl>
                                              <p:pRg st="3" end="3"/>
                                            </p:txEl>
                                          </p:spTgt>
                                        </p:tgtEl>
                                        <p:attrNameLst>
                                          <p:attrName>style.visibility</p:attrName>
                                        </p:attrNameLst>
                                      </p:cBhvr>
                                      <p:to>
                                        <p:strVal val="visible"/>
                                      </p:to>
                                    </p:set>
                                    <p:animEffect transition="in" filter="fade">
                                      <p:cBhvr>
                                        <p:cTn id="29" dur="1000">
                                          <p:stCondLst>
                                            <p:cond delay="0"/>
                                          </p:stCondLst>
                                        </p:cTn>
                                        <p:tgtEl>
                                          <p:spTgt spid="156675">
                                            <p:txEl>
                                              <p:pRg st="3" end="3"/>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6675">
                                            <p:txEl>
                                              <p:pRg st="4" end="4"/>
                                            </p:txEl>
                                          </p:spTgt>
                                        </p:tgtEl>
                                        <p:attrNameLst>
                                          <p:attrName>style.visibility</p:attrName>
                                        </p:attrNameLst>
                                      </p:cBhvr>
                                      <p:to>
                                        <p:strVal val="visible"/>
                                      </p:to>
                                    </p:set>
                                    <p:animEffect transition="in" filter="fade">
                                      <p:cBhvr>
                                        <p:cTn id="32" dur="1000">
                                          <p:stCondLst>
                                            <p:cond delay="0"/>
                                          </p:stCondLst>
                                        </p:cTn>
                                        <p:tgtEl>
                                          <p:spTgt spid="156675">
                                            <p:txEl>
                                              <p:pRg st="4" end="4"/>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6675">
                                            <p:txEl>
                                              <p:pRg st="5" end="5"/>
                                            </p:txEl>
                                          </p:spTgt>
                                        </p:tgtEl>
                                        <p:attrNameLst>
                                          <p:attrName>style.visibility</p:attrName>
                                        </p:attrNameLst>
                                      </p:cBhvr>
                                      <p:to>
                                        <p:strVal val="visible"/>
                                      </p:to>
                                    </p:set>
                                    <p:animEffect transition="in" filter="fade">
                                      <p:cBhvr>
                                        <p:cTn id="35" dur="1000">
                                          <p:stCondLst>
                                            <p:cond delay="0"/>
                                          </p:stCondLst>
                                        </p:cTn>
                                        <p:tgtEl>
                                          <p:spTgt spid="156675">
                                            <p:txEl>
                                              <p:pRg st="5" end="5"/>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6675">
                                            <p:txEl>
                                              <p:pRg st="6" end="6"/>
                                            </p:txEl>
                                          </p:spTgt>
                                        </p:tgtEl>
                                        <p:attrNameLst>
                                          <p:attrName>style.visibility</p:attrName>
                                        </p:attrNameLst>
                                      </p:cBhvr>
                                      <p:to>
                                        <p:strVal val="visible"/>
                                      </p:to>
                                    </p:set>
                                    <p:animEffect transition="in" filter="fade">
                                      <p:cBhvr>
                                        <p:cTn id="38" dur="1000">
                                          <p:stCondLst>
                                            <p:cond delay="0"/>
                                          </p:stCondLst>
                                        </p:cTn>
                                        <p:tgtEl>
                                          <p:spTgt spid="1566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156675" grpId="0" build="p"/>
    </p:bld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Comic Sans MS" pitchFamily="66" charset="0"/>
              </a:defRPr>
            </a:lvl1pPr>
            <a:lvl2pPr marL="742950" indent="-285750" eaLnBrk="0" hangingPunct="0">
              <a:spcBef>
                <a:spcPct val="20000"/>
              </a:spcBef>
              <a:buChar char="–"/>
              <a:defRPr sz="2800">
                <a:solidFill>
                  <a:schemeClr val="tx1"/>
                </a:solidFill>
                <a:latin typeface="Comic Sans MS" pitchFamily="66" charset="0"/>
              </a:defRPr>
            </a:lvl2pPr>
            <a:lvl3pPr marL="1143000" indent="-228600" eaLnBrk="0" hangingPunct="0">
              <a:spcBef>
                <a:spcPct val="20000"/>
              </a:spcBef>
              <a:buChar char="•"/>
              <a:defRPr sz="2400">
                <a:solidFill>
                  <a:schemeClr val="tx1"/>
                </a:solidFill>
                <a:latin typeface="Comic Sans MS" pitchFamily="66" charset="0"/>
              </a:defRPr>
            </a:lvl3pPr>
            <a:lvl4pPr marL="1600200" indent="-228600" eaLnBrk="0" hangingPunct="0">
              <a:spcBef>
                <a:spcPct val="20000"/>
              </a:spcBef>
              <a:buChar char="–"/>
              <a:defRPr sz="2000">
                <a:solidFill>
                  <a:schemeClr val="tx1"/>
                </a:solidFill>
                <a:latin typeface="Comic Sans MS" pitchFamily="66" charset="0"/>
              </a:defRPr>
            </a:lvl4pPr>
            <a:lvl5pPr marL="2057400" indent="-228600" eaLnBrk="0" hangingPunct="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fld id="{A786E09C-9610-4404-8004-0D0891715CAC}" type="slidenum">
              <a:rPr lang="tr-TR" altLang="tr-TR" sz="2000" smtClean="0"/>
              <a:pPr eaLnBrk="1" hangingPunct="1">
                <a:spcBef>
                  <a:spcPct val="0"/>
                </a:spcBef>
                <a:buFontTx/>
                <a:buNone/>
              </a:pPr>
              <a:t>85</a:t>
            </a:fld>
            <a:endParaRPr lang="tr-TR" altLang="tr-TR" sz="2000" smtClean="0"/>
          </a:p>
        </p:txBody>
      </p:sp>
      <p:sp>
        <p:nvSpPr>
          <p:cNvPr id="156674" name="Rectangle 2"/>
          <p:cNvSpPr>
            <a:spLocks noGrp="1" noChangeArrowheads="1"/>
          </p:cNvSpPr>
          <p:nvPr>
            <p:ph type="title"/>
          </p:nvPr>
        </p:nvSpPr>
        <p:spPr>
          <a:xfrm>
            <a:off x="144463" y="287338"/>
            <a:ext cx="8027987" cy="765175"/>
          </a:xfrm>
        </p:spPr>
        <p:txBody>
          <a:bodyPr/>
          <a:lstStyle/>
          <a:p>
            <a:pPr eaLnBrk="1" hangingPunct="1"/>
            <a:r>
              <a:rPr lang="tr-TR" altLang="tr-TR" sz="3800" b="1" smtClean="0">
                <a:solidFill>
                  <a:srgbClr val="000066"/>
                </a:solidFill>
                <a:latin typeface="Arial" charset="0"/>
              </a:rPr>
              <a:t>ZAMANI </a:t>
            </a:r>
            <a:r>
              <a:rPr lang="tr-TR" altLang="tr-TR" sz="2800" b="1" smtClean="0">
                <a:solidFill>
                  <a:srgbClr val="000066"/>
                </a:solidFill>
                <a:latin typeface="Arial" charset="0"/>
              </a:rPr>
              <a:t>VERİMLİ</a:t>
            </a:r>
            <a:r>
              <a:rPr lang="tr-TR" altLang="tr-TR" b="1" smtClean="0">
                <a:solidFill>
                  <a:srgbClr val="000066"/>
                </a:solidFill>
                <a:latin typeface="Arial" charset="0"/>
              </a:rPr>
              <a:t> </a:t>
            </a:r>
            <a:r>
              <a:rPr lang="tr-TR" altLang="tr-TR" sz="2800" b="1" smtClean="0">
                <a:solidFill>
                  <a:srgbClr val="000066"/>
                </a:solidFill>
                <a:latin typeface="Arial" charset="0"/>
              </a:rPr>
              <a:t>KULLANMAK İÇİN</a:t>
            </a:r>
          </a:p>
        </p:txBody>
      </p:sp>
      <p:sp>
        <p:nvSpPr>
          <p:cNvPr id="156675" name="Rectangle 3"/>
          <p:cNvSpPr>
            <a:spLocks noGrp="1" noChangeArrowheads="1"/>
          </p:cNvSpPr>
          <p:nvPr>
            <p:ph type="body" idx="1"/>
          </p:nvPr>
        </p:nvSpPr>
        <p:spPr>
          <a:xfrm>
            <a:off x="250825" y="1268413"/>
            <a:ext cx="8569325" cy="2447925"/>
          </a:xfrm>
        </p:spPr>
        <p:txBody>
          <a:bodyPr/>
          <a:lstStyle/>
          <a:p>
            <a:pPr eaLnBrk="1" hangingPunct="1">
              <a:spcBef>
                <a:spcPct val="50000"/>
              </a:spcBef>
              <a:buClr>
                <a:srgbClr val="181512"/>
              </a:buClr>
              <a:buFontTx/>
              <a:buBlip>
                <a:blip r:embed="rId2"/>
              </a:buBlip>
            </a:pPr>
            <a:r>
              <a:rPr lang="tr-TR" altLang="tr-TR" sz="2000" smtClean="0">
                <a:latin typeface="Arial" charset="0"/>
              </a:rPr>
              <a:t>E-posta veya sms ile halledebileceğimiz bir şeyi telefonla halletmeye çalışmayalım</a:t>
            </a:r>
          </a:p>
          <a:p>
            <a:pPr eaLnBrk="1" hangingPunct="1">
              <a:spcBef>
                <a:spcPct val="50000"/>
              </a:spcBef>
              <a:buClr>
                <a:srgbClr val="181512"/>
              </a:buClr>
              <a:buFontTx/>
              <a:buBlip>
                <a:blip r:embed="rId2"/>
              </a:buBlip>
            </a:pPr>
            <a:r>
              <a:rPr lang="tr-TR" altLang="tr-TR" sz="2000" smtClean="0">
                <a:latin typeface="Arial" charset="0"/>
              </a:rPr>
              <a:t>Telefonla halledebileceğimiz bir şeyi yüz yüze görüşme ile halletmeye çalışmayalım</a:t>
            </a:r>
          </a:p>
          <a:p>
            <a:pPr eaLnBrk="1" hangingPunct="1">
              <a:spcBef>
                <a:spcPct val="50000"/>
              </a:spcBef>
              <a:buClr>
                <a:srgbClr val="181512"/>
              </a:buClr>
              <a:buFontTx/>
              <a:buBlip>
                <a:blip r:embed="rId2"/>
              </a:buBlip>
            </a:pPr>
            <a:r>
              <a:rPr lang="tr-TR" altLang="tr-TR" sz="2000" smtClean="0">
                <a:latin typeface="Arial" charset="0"/>
              </a:rPr>
              <a:t>Yüz yüze görüşme ile halledebileceğimiz bir  şeyi toplantı ile halletmeye çalışmayalım</a:t>
            </a:r>
          </a:p>
          <a:p>
            <a:pPr eaLnBrk="1" hangingPunct="1">
              <a:spcBef>
                <a:spcPct val="50000"/>
              </a:spcBef>
              <a:buClr>
                <a:srgbClr val="181512"/>
              </a:buClr>
              <a:buFontTx/>
              <a:buNone/>
            </a:pPr>
            <a:endParaRPr lang="tr-TR" altLang="tr-TR" sz="1900" smtClean="0">
              <a:latin typeface="Arial" charset="0"/>
            </a:endParaRPr>
          </a:p>
          <a:p>
            <a:pPr eaLnBrk="1" hangingPunct="1">
              <a:spcBef>
                <a:spcPct val="50000"/>
              </a:spcBef>
              <a:buClr>
                <a:srgbClr val="181512"/>
              </a:buClr>
              <a:buFontTx/>
              <a:buBlip>
                <a:blip r:embed="rId2"/>
              </a:buBlip>
            </a:pPr>
            <a:endParaRPr lang="tr-TR" altLang="tr-TR" sz="1900" smtClean="0">
              <a:latin typeface="Arial"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7" name="Rectangle 4"/>
          <p:cNvSpPr>
            <a:spLocks noChangeArrowheads="1"/>
          </p:cNvSpPr>
          <p:nvPr/>
        </p:nvSpPr>
        <p:spPr bwMode="auto">
          <a:xfrm>
            <a:off x="468313" y="10668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9122316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p:cTn id="7" dur="500" fill="hold"/>
                                        <p:tgtEl>
                                          <p:spTgt spid="156674"/>
                                        </p:tgtEl>
                                        <p:attrNameLst>
                                          <p:attrName>ppt_w</p:attrName>
                                        </p:attrNameLst>
                                      </p:cBhvr>
                                      <p:tavLst>
                                        <p:tav tm="0">
                                          <p:val>
                                            <p:fltVal val="0"/>
                                          </p:val>
                                        </p:tav>
                                        <p:tav tm="100000">
                                          <p:val>
                                            <p:strVal val="#ppt_w"/>
                                          </p:val>
                                        </p:tav>
                                      </p:tavLst>
                                    </p:anim>
                                    <p:anim calcmode="lin" valueType="num">
                                      <p:cBhvr>
                                        <p:cTn id="8" dur="500" fill="hold"/>
                                        <p:tgtEl>
                                          <p:spTgt spid="156674"/>
                                        </p:tgtEl>
                                        <p:attrNameLst>
                                          <p:attrName>ppt_h</p:attrName>
                                        </p:attrNameLst>
                                      </p:cBhvr>
                                      <p:tavLst>
                                        <p:tav tm="0">
                                          <p:val>
                                            <p:fltVal val="0"/>
                                          </p:val>
                                        </p:tav>
                                        <p:tav tm="100000">
                                          <p:val>
                                            <p:strVal val="#ppt_h"/>
                                          </p:val>
                                        </p:tav>
                                      </p:tavLst>
                                    </p:anim>
                                    <p:animEffect transition="in" filter="fade">
                                      <p:cBhvr>
                                        <p:cTn id="9" dur="500"/>
                                        <p:tgtEl>
                                          <p:spTgt spid="15667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6675">
                                            <p:txEl>
                                              <p:pRg st="0" end="0"/>
                                            </p:txEl>
                                          </p:spTgt>
                                        </p:tgtEl>
                                        <p:attrNameLst>
                                          <p:attrName>style.visibility</p:attrName>
                                        </p:attrNameLst>
                                      </p:cBhvr>
                                      <p:to>
                                        <p:strVal val="visible"/>
                                      </p:to>
                                    </p:set>
                                    <p:animEffect transition="in" filter="fade">
                                      <p:cBhvr>
                                        <p:cTn id="14" dur="1000">
                                          <p:stCondLst>
                                            <p:cond delay="0"/>
                                          </p:stCondLst>
                                        </p:cTn>
                                        <p:tgtEl>
                                          <p:spTgt spid="156675">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6675">
                                            <p:txEl>
                                              <p:pRg st="1" end="1"/>
                                            </p:txEl>
                                          </p:spTgt>
                                        </p:tgtEl>
                                        <p:attrNameLst>
                                          <p:attrName>style.visibility</p:attrName>
                                        </p:attrNameLst>
                                      </p:cBhvr>
                                      <p:to>
                                        <p:strVal val="visible"/>
                                      </p:to>
                                    </p:set>
                                    <p:animEffect transition="in" filter="fade">
                                      <p:cBhvr>
                                        <p:cTn id="19" dur="1000">
                                          <p:stCondLst>
                                            <p:cond delay="0"/>
                                          </p:stCondLst>
                                        </p:cTn>
                                        <p:tgtEl>
                                          <p:spTgt spid="156675">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6675">
                                            <p:txEl>
                                              <p:pRg st="2" end="2"/>
                                            </p:txEl>
                                          </p:spTgt>
                                        </p:tgtEl>
                                        <p:attrNameLst>
                                          <p:attrName>style.visibility</p:attrName>
                                        </p:attrNameLst>
                                      </p:cBhvr>
                                      <p:to>
                                        <p:strVal val="visible"/>
                                      </p:to>
                                    </p:set>
                                    <p:animEffect transition="in" filter="fade">
                                      <p:cBhvr>
                                        <p:cTn id="24" dur="1000">
                                          <p:stCondLst>
                                            <p:cond delay="0"/>
                                          </p:stCondLst>
                                        </p:cTn>
                                        <p:tgtEl>
                                          <p:spTgt spid="1566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156675"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r>
              <a:rPr lang="tr-TR" dirty="0" smtClean="0"/>
              <a:t>Tarih öncesi devirler</a:t>
            </a:r>
            <a:r>
              <a:rPr lang="en-US" dirty="0" smtClean="0"/>
              <a:t>: Ad</a:t>
            </a:r>
            <a:r>
              <a:rPr lang="tr-TR" dirty="0" smtClean="0"/>
              <a:t>e</a:t>
            </a:r>
            <a:r>
              <a:rPr lang="en-US" dirty="0" smtClean="0"/>
              <a:t>m (</a:t>
            </a:r>
            <a:r>
              <a:rPr lang="tr-TR" dirty="0" smtClean="0"/>
              <a:t>AS) </a:t>
            </a:r>
            <a:r>
              <a:rPr lang="en-US" dirty="0" smtClean="0"/>
              <a:t>– </a:t>
            </a:r>
            <a:r>
              <a:rPr lang="tr-TR" dirty="0" smtClean="0"/>
              <a:t>Nuh tufanı</a:t>
            </a:r>
            <a:endParaRPr lang="tr-TR" dirty="0"/>
          </a:p>
          <a:p>
            <a:pPr lvl="0"/>
            <a:r>
              <a:rPr lang="tr-TR" dirty="0" smtClean="0"/>
              <a:t>Eski çağlar</a:t>
            </a:r>
            <a:r>
              <a:rPr lang="en-US" dirty="0" smtClean="0"/>
              <a:t>: </a:t>
            </a:r>
            <a:r>
              <a:rPr lang="tr-TR" dirty="0" smtClean="0"/>
              <a:t>Nuh Tufanı </a:t>
            </a:r>
            <a:r>
              <a:rPr lang="en-US" dirty="0" smtClean="0"/>
              <a:t>– </a:t>
            </a:r>
            <a:r>
              <a:rPr lang="tr-TR" dirty="0" smtClean="0"/>
              <a:t>MS </a:t>
            </a:r>
            <a:r>
              <a:rPr lang="en-US" dirty="0" smtClean="0"/>
              <a:t>450 ( </a:t>
            </a:r>
            <a:r>
              <a:rPr lang="tr-TR" dirty="0" smtClean="0"/>
              <a:t>Batı Roma İmparatorluğunun Çöküşü </a:t>
            </a:r>
            <a:r>
              <a:rPr lang="en-US" dirty="0" smtClean="0"/>
              <a:t>– </a:t>
            </a:r>
            <a:r>
              <a:rPr lang="tr-TR" dirty="0" smtClean="0"/>
              <a:t>MS </a:t>
            </a:r>
            <a:r>
              <a:rPr lang="en-US" dirty="0" smtClean="0"/>
              <a:t>476 )</a:t>
            </a:r>
            <a:endParaRPr lang="tr-TR" dirty="0"/>
          </a:p>
          <a:p>
            <a:pPr lvl="0"/>
            <a:r>
              <a:rPr lang="tr-TR" dirty="0" smtClean="0"/>
              <a:t>Orta Çağlar</a:t>
            </a:r>
            <a:r>
              <a:rPr lang="en-US" dirty="0" smtClean="0"/>
              <a:t>:  </a:t>
            </a:r>
            <a:r>
              <a:rPr lang="tr-TR" dirty="0" smtClean="0"/>
              <a:t>MS </a:t>
            </a:r>
            <a:r>
              <a:rPr lang="en-US" dirty="0" smtClean="0"/>
              <a:t>450– </a:t>
            </a:r>
            <a:r>
              <a:rPr lang="tr-TR" dirty="0" smtClean="0"/>
              <a:t>MS </a:t>
            </a:r>
            <a:r>
              <a:rPr lang="en-US" dirty="0" smtClean="0"/>
              <a:t>1750 (</a:t>
            </a:r>
            <a:r>
              <a:rPr lang="tr-TR" dirty="0"/>
              <a:t>İ</a:t>
            </a:r>
            <a:r>
              <a:rPr lang="en-US" dirty="0" smtClean="0"/>
              <a:t>slam</a:t>
            </a:r>
            <a:r>
              <a:rPr lang="tr-TR" dirty="0" smtClean="0"/>
              <a:t> Çağı</a:t>
            </a:r>
            <a:r>
              <a:rPr lang="en-US" dirty="0" smtClean="0"/>
              <a:t>)</a:t>
            </a:r>
            <a:endParaRPr lang="tr-TR" dirty="0"/>
          </a:p>
          <a:p>
            <a:pPr lvl="0"/>
            <a:r>
              <a:rPr lang="tr-TR" dirty="0" smtClean="0"/>
              <a:t>Endüstri Çağı</a:t>
            </a:r>
            <a:r>
              <a:rPr lang="en-US" dirty="0" smtClean="0"/>
              <a:t>: 1750 </a:t>
            </a:r>
            <a:r>
              <a:rPr lang="en-US" dirty="0"/>
              <a:t>AD – </a:t>
            </a:r>
            <a:r>
              <a:rPr lang="en-US" dirty="0" smtClean="0"/>
              <a:t>1950</a:t>
            </a:r>
            <a:endParaRPr lang="tr-TR" dirty="0"/>
          </a:p>
          <a:p>
            <a:pPr lvl="0"/>
            <a:r>
              <a:rPr lang="tr-TR" dirty="0" smtClean="0"/>
              <a:t>Bilim Çağı</a:t>
            </a:r>
            <a:r>
              <a:rPr lang="en-US" dirty="0" smtClean="0"/>
              <a:t>: 1950 </a:t>
            </a:r>
            <a:r>
              <a:rPr lang="en-US" dirty="0"/>
              <a:t>– </a:t>
            </a:r>
            <a:r>
              <a:rPr lang="tr-TR" smtClean="0"/>
              <a:t>Günümüze</a:t>
            </a:r>
            <a:endParaRPr lang="tr-TR" dirty="0" smtClean="0"/>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86</a:t>
            </a:fld>
            <a:endParaRPr lang="tr-TR"/>
          </a:p>
        </p:txBody>
      </p:sp>
      <p:sp>
        <p:nvSpPr>
          <p:cNvPr id="6" name="Başlık 5"/>
          <p:cNvSpPr>
            <a:spLocks noGrp="1"/>
          </p:cNvSpPr>
          <p:nvPr>
            <p:ph type="title"/>
          </p:nvPr>
        </p:nvSpPr>
        <p:spPr/>
        <p:txBody>
          <a:bodyPr/>
          <a:lstStyle/>
          <a:p>
            <a:r>
              <a:rPr lang="tr-TR" dirty="0" smtClean="0"/>
              <a:t>İnsanlık Tarihi</a:t>
            </a:r>
            <a:endParaRPr lang="tr-TR" dirty="0"/>
          </a:p>
        </p:txBody>
      </p:sp>
      <p:sp>
        <p:nvSpPr>
          <p:cNvPr id="7"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41895643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87</a:t>
            </a:fld>
            <a:endParaRPr lang="tr-T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413750" cy="560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Metin kutusu 5"/>
          <p:cNvSpPr txBox="1"/>
          <p:nvPr/>
        </p:nvSpPr>
        <p:spPr>
          <a:xfrm>
            <a:off x="609600" y="838200"/>
            <a:ext cx="7924800" cy="830997"/>
          </a:xfrm>
          <a:prstGeom prst="rect">
            <a:avLst/>
          </a:prstGeom>
          <a:noFill/>
        </p:spPr>
        <p:txBody>
          <a:bodyPr wrap="square" rtlCol="0">
            <a:spAutoFit/>
          </a:bodyPr>
          <a:lstStyle/>
          <a:p>
            <a:pPr lvl="0"/>
            <a:r>
              <a:rPr lang="tr-TR" sz="2400" dirty="0">
                <a:solidFill>
                  <a:srgbClr val="FFFF00"/>
                </a:solidFill>
              </a:rPr>
              <a:t>Çocuklarınızı yaşadığınız çağa göre değil, onların yaşayacakları zamana göre yetiştirin. [Hz. Ali </a:t>
            </a:r>
            <a:r>
              <a:rPr lang="tr-TR" sz="2400" dirty="0" err="1">
                <a:solidFill>
                  <a:srgbClr val="FFFF00"/>
                </a:solidFill>
              </a:rPr>
              <a:t>kv</a:t>
            </a:r>
            <a:r>
              <a:rPr lang="tr-TR" sz="2400" dirty="0" smtClean="0">
                <a:solidFill>
                  <a:srgbClr val="FFFF00"/>
                </a:solidFill>
              </a:rPr>
              <a:t>.]</a:t>
            </a:r>
            <a:endParaRPr lang="tr-TR" sz="2400" dirty="0">
              <a:solidFill>
                <a:srgbClr val="FFFF00"/>
              </a:solidFill>
            </a:endParaRPr>
          </a:p>
        </p:txBody>
      </p:sp>
    </p:spTree>
    <p:extLst>
      <p:ext uri="{BB962C8B-B14F-4D97-AF65-F5344CB8AC3E}">
        <p14:creationId xmlns:p14="http://schemas.microsoft.com/office/powerpoint/2010/main" val="420454095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88</a:t>
            </a:fld>
            <a:endParaRPr lang="tr-TR"/>
          </a:p>
        </p:txBody>
      </p:sp>
      <p:sp>
        <p:nvSpPr>
          <p:cNvPr id="6" name="Başlık 5"/>
          <p:cNvSpPr>
            <a:spLocks noGrp="1"/>
          </p:cNvSpPr>
          <p:nvPr>
            <p:ph type="title"/>
          </p:nvPr>
        </p:nvSpPr>
        <p:spPr/>
        <p:txBody>
          <a:bodyPr>
            <a:normAutofit fontScale="90000"/>
          </a:bodyPr>
          <a:lstStyle/>
          <a:p>
            <a:pPr algn="ctr"/>
            <a:r>
              <a:rPr lang="en-US" dirty="0" smtClean="0">
                <a:effectLst/>
              </a:rPr>
              <a:t>1954</a:t>
            </a:r>
            <a:r>
              <a:rPr lang="tr-TR" dirty="0" smtClean="0">
                <a:effectLst/>
              </a:rPr>
              <a:t>’te 50 Yıl Sonra Ev Tipi Bilgisayarın Öngörüsü</a:t>
            </a:r>
            <a:endParaRPr lang="tr-TR" dirty="0"/>
          </a:p>
        </p:txBody>
      </p:sp>
      <p:pic>
        <p:nvPicPr>
          <p:cNvPr id="4098" name="Picture 2" descr="http://0.tqn.com/d/urbanlegends/1/0/j/4/rand_computer.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43049"/>
            <a:ext cx="7086600" cy="5314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93099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89</a:t>
            </a:fld>
            <a:endParaRPr lang="tr-TR"/>
          </a:p>
        </p:txBody>
      </p:sp>
      <p:sp>
        <p:nvSpPr>
          <p:cNvPr id="6" name="Başlık 5"/>
          <p:cNvSpPr>
            <a:spLocks noGrp="1"/>
          </p:cNvSpPr>
          <p:nvPr>
            <p:ph type="title"/>
          </p:nvPr>
        </p:nvSpPr>
        <p:spPr/>
        <p:txBody>
          <a:bodyPr/>
          <a:lstStyle/>
          <a:p>
            <a:pPr algn="ctr"/>
            <a:r>
              <a:rPr lang="tr-TR" dirty="0" smtClean="0"/>
              <a:t>2004’te Ev Tipi Bilgisayarlar</a:t>
            </a:r>
            <a:endParaRPr lang="tr-TR" dirty="0"/>
          </a:p>
        </p:txBody>
      </p:sp>
      <p:pic>
        <p:nvPicPr>
          <p:cNvPr id="8" name="Picture 6" descr="https://encrypted-tbn2.gstatic.com/images?q=tbn:ANd9GcSicQoaXFeiBZxG2loRPFwLtzFEZQDEJFtyUn4-q0GQKTGlGbRQ">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1125" y="3276600"/>
            <a:ext cx="5062875" cy="31623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ChangeArrowheads="1"/>
          </p:cNvSpPr>
          <p:nvPr/>
        </p:nvSpPr>
        <p:spPr bwMode="auto">
          <a:xfrm>
            <a:off x="468313" y="1484313"/>
            <a:ext cx="8243887" cy="36512"/>
          </a:xfrm>
          <a:prstGeom prst="rect">
            <a:avLst/>
          </a:prstGeom>
          <a:solidFill>
            <a:srgbClr val="0040C0"/>
          </a:solidFill>
          <a:ln w="9525">
            <a:noFill/>
            <a:miter lim="800000"/>
            <a:headEnd/>
            <a:tailEnd/>
          </a:ln>
        </p:spPr>
        <p:txBody>
          <a:bodyPr wrap="none" anchor="ctr"/>
          <a:lstStyle/>
          <a:p>
            <a:pPr algn="l" rtl="0"/>
            <a:endParaRPr lang="ar-SA" dirty="0"/>
          </a:p>
        </p:txBody>
      </p:sp>
      <p:pic>
        <p:nvPicPr>
          <p:cNvPr id="7" name="Picture 4" descr="https://encrypted-tbn3.gstatic.com/images?q=tbn:ANd9GcTx7fHWOk_Yo-PZwHzUO1LebXaD7yYz0HN5vtfjInImGdVlM9hC">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42999"/>
            <a:ext cx="4419600" cy="3277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1969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tr-TR" smtClean="0"/>
              <a:t>Hayat nedir</a:t>
            </a:r>
            <a:r>
              <a:rPr lang="en-US" smtClean="0"/>
              <a:t>?</a:t>
            </a:r>
            <a:endParaRPr lang="ar-SA" smtClean="0"/>
          </a:p>
        </p:txBody>
      </p:sp>
      <p:sp>
        <p:nvSpPr>
          <p:cNvPr id="23555" name="Content Placeholder 2"/>
          <p:cNvSpPr>
            <a:spLocks noGrp="1"/>
          </p:cNvSpPr>
          <p:nvPr>
            <p:ph idx="1"/>
          </p:nvPr>
        </p:nvSpPr>
        <p:spPr>
          <a:xfrm>
            <a:off x="611560" y="1700808"/>
            <a:ext cx="7772400" cy="4557117"/>
          </a:xfrm>
        </p:spPr>
        <p:txBody>
          <a:bodyPr/>
          <a:lstStyle/>
          <a:p>
            <a:r>
              <a:rPr lang="tr-TR" dirty="0" smtClean="0"/>
              <a:t>Hayat ana rahminde başlayan ve üç safhada cereyan eden bir faaliyetin adıdır.</a:t>
            </a:r>
          </a:p>
          <a:p>
            <a:r>
              <a:rPr lang="tr-TR" dirty="0" smtClean="0"/>
              <a:t>Safhaları:</a:t>
            </a:r>
          </a:p>
          <a:p>
            <a:pPr lvl="1"/>
            <a:r>
              <a:rPr lang="tr-TR" dirty="0" smtClean="0"/>
              <a:t>Ana rahmi, bir sonraki safha için gerekli biyolojik yapının teşekkülü</a:t>
            </a:r>
          </a:p>
          <a:p>
            <a:pPr lvl="1"/>
            <a:r>
              <a:rPr lang="tr-TR" dirty="0" smtClean="0"/>
              <a:t>Dünya hayatı, ahiret hayatı için lazım olanların toparlanması – dünya ahiretin ekeneğidir</a:t>
            </a:r>
          </a:p>
          <a:p>
            <a:pPr lvl="1"/>
            <a:r>
              <a:rPr lang="tr-TR" dirty="0" smtClean="0"/>
              <a:t>Ahiret hayatı – ebedi hayat</a:t>
            </a:r>
            <a:endParaRPr lang="ar-SA" dirty="0" smtClean="0"/>
          </a:p>
        </p:txBody>
      </p:sp>
      <p:sp>
        <p:nvSpPr>
          <p:cNvPr id="23557" name="Slide Number Placeholder 4"/>
          <p:cNvSpPr>
            <a:spLocks noGrp="1"/>
          </p:cNvSpPr>
          <p:nvPr>
            <p:ph type="sldNum" sz="quarter" idx="12"/>
          </p:nvPr>
        </p:nvSpPr>
        <p:spPr>
          <a:noFill/>
        </p:spPr>
        <p:txBody>
          <a:bodyPr/>
          <a:lstStyle/>
          <a:p>
            <a:fld id="{BEC89566-72BD-4521-8F25-A2E793A84683}" type="slidenum">
              <a:rPr lang="en-US" smtClean="0"/>
              <a:pPr/>
              <a:t>9</a:t>
            </a:fld>
            <a:endParaRPr lang="en-US" smtClean="0"/>
          </a:p>
        </p:txBody>
      </p:sp>
      <p:pic>
        <p:nvPicPr>
          <p:cNvPr id="23558" name="Picture 6" descr="C:\Documents and Settings\Administrator\Local Settings\Temporary Internet Files\Content.IE5\B1FFA85C\MCHM00483_0000[1].wmf"/>
          <p:cNvPicPr>
            <a:picLocks noChangeAspect="1" noChangeArrowheads="1"/>
          </p:cNvPicPr>
          <p:nvPr/>
        </p:nvPicPr>
        <p:blipFill>
          <a:blip r:embed="rId2"/>
          <a:srcRect/>
          <a:stretch>
            <a:fillRect/>
          </a:stretch>
        </p:blipFill>
        <p:spPr bwMode="auto">
          <a:xfrm>
            <a:off x="7980363" y="1364066"/>
            <a:ext cx="984813" cy="984814"/>
          </a:xfrm>
          <a:prstGeom prst="rect">
            <a:avLst/>
          </a:prstGeom>
          <a:noFill/>
          <a:ln w="9525">
            <a:noFill/>
            <a:miter lim="800000"/>
            <a:headEnd/>
            <a:tailEnd/>
          </a:ln>
        </p:spPr>
      </p:pic>
      <p:pic>
        <p:nvPicPr>
          <p:cNvPr id="23559" name="Picture 8" descr="C:\Documents and Settings\Administrator\Local Settings\Temporary Internet Files\Content.IE5\Y0WDU0H3\MCj03973540000[1].wmf"/>
          <p:cNvPicPr>
            <a:picLocks noChangeAspect="1" noChangeArrowheads="1"/>
          </p:cNvPicPr>
          <p:nvPr/>
        </p:nvPicPr>
        <p:blipFill>
          <a:blip r:embed="rId3"/>
          <a:srcRect/>
          <a:stretch>
            <a:fillRect/>
          </a:stretch>
        </p:blipFill>
        <p:spPr bwMode="auto">
          <a:xfrm>
            <a:off x="7241382" y="4437112"/>
            <a:ext cx="1268412" cy="1812925"/>
          </a:xfrm>
          <a:prstGeom prst="rect">
            <a:avLst/>
          </a:prstGeom>
          <a:noFill/>
          <a:ln w="9525">
            <a:noFill/>
            <a:miter lim="800000"/>
            <a:headEnd/>
            <a:tailEnd/>
          </a:ln>
        </p:spPr>
      </p:pic>
      <p:sp>
        <p:nvSpPr>
          <p:cNvPr id="7"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399324705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a:lnSpc>
                <a:spcPct val="110000"/>
              </a:lnSpc>
            </a:pPr>
            <a:r>
              <a:rPr lang="tr-TR" dirty="0"/>
              <a:t>Teknolojik yenilikler </a:t>
            </a:r>
            <a:r>
              <a:rPr lang="tr-TR" dirty="0" smtClean="0"/>
              <a:t>bir toplumun kültürel zenginliklerinin, icat gücünün ve sorunların üstesinden gelme arzu ve yeteneğinin kanıtıdırlar. Toplumdan etkilenirler ve aynı zamanda o toplumu da etkilerler.</a:t>
            </a:r>
          </a:p>
          <a:p>
            <a:pPr>
              <a:lnSpc>
                <a:spcPct val="110000"/>
              </a:lnSpc>
            </a:pPr>
            <a:r>
              <a:rPr lang="tr-TR" dirty="0" smtClean="0"/>
              <a:t>Teknoloji tarihi bize önceki devirlerde teknolojik gelişmelerin ve teknoloji transferinin genellikle usta-çırak ilişkisine dayanan  bilgi aktarımı ve beceri kazandırma çabalarına (</a:t>
            </a:r>
            <a:r>
              <a:rPr lang="tr-TR" dirty="0" err="1" smtClean="0"/>
              <a:t>know</a:t>
            </a:r>
            <a:r>
              <a:rPr lang="tr-TR" dirty="0" smtClean="0"/>
              <a:t>-how) dayandığını göstermektedir.</a:t>
            </a:r>
          </a:p>
          <a:p>
            <a:pPr>
              <a:lnSpc>
                <a:spcPct val="110000"/>
              </a:lnSpc>
            </a:pPr>
            <a:r>
              <a:rPr lang="tr-TR" dirty="0" smtClean="0"/>
              <a:t>Günümüzde ise </a:t>
            </a:r>
            <a:r>
              <a:rPr lang="tr-TR" dirty="0" smtClean="0">
                <a:solidFill>
                  <a:srgbClr val="FF0000"/>
                </a:solidFill>
              </a:rPr>
              <a:t>teknolojik </a:t>
            </a:r>
            <a:r>
              <a:rPr lang="tr-TR" dirty="0">
                <a:solidFill>
                  <a:srgbClr val="FF0000"/>
                </a:solidFill>
              </a:rPr>
              <a:t>gelişme, bilimsel bilgi ve mühendislik tasarımına dayanmaktadır</a:t>
            </a:r>
            <a:r>
              <a:rPr lang="tr-TR" dirty="0" smtClean="0"/>
              <a:t>.</a:t>
            </a:r>
          </a:p>
        </p:txBody>
      </p:sp>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ayt Numarası Yer Tutucusu 4"/>
          <p:cNvSpPr>
            <a:spLocks noGrp="1"/>
          </p:cNvSpPr>
          <p:nvPr>
            <p:ph type="sldNum" sz="quarter" idx="12"/>
          </p:nvPr>
        </p:nvSpPr>
        <p:spPr/>
        <p:txBody>
          <a:bodyPr/>
          <a:lstStyle/>
          <a:p>
            <a:fld id="{94F95399-64A8-43B0-A5C5-2D48ACAF8409}" type="slidenum">
              <a:rPr lang="tr-TR" smtClean="0"/>
              <a:pPr/>
              <a:t>90</a:t>
            </a:fld>
            <a:endParaRPr lang="tr-TR"/>
          </a:p>
        </p:txBody>
      </p:sp>
      <p:sp>
        <p:nvSpPr>
          <p:cNvPr id="6" name="Başlık 5"/>
          <p:cNvSpPr>
            <a:spLocks noGrp="1"/>
          </p:cNvSpPr>
          <p:nvPr>
            <p:ph type="title"/>
          </p:nvPr>
        </p:nvSpPr>
        <p:spPr/>
        <p:txBody>
          <a:bodyPr/>
          <a:lstStyle/>
          <a:p>
            <a:r>
              <a:rPr lang="tr-TR" dirty="0" smtClean="0"/>
              <a:t>Eğitimde Yeni Yaklaşımlar</a:t>
            </a:r>
            <a:endParaRPr lang="tr-TR" dirty="0"/>
          </a:p>
        </p:txBody>
      </p:sp>
      <p:sp>
        <p:nvSpPr>
          <p:cNvPr id="7"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85544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
        <p:nvSpPr>
          <p:cNvPr id="4" name="Slayt Numarası Yer Tutucusu 3"/>
          <p:cNvSpPr>
            <a:spLocks noGrp="1"/>
          </p:cNvSpPr>
          <p:nvPr>
            <p:ph type="sldNum" sz="quarter" idx="12"/>
          </p:nvPr>
        </p:nvSpPr>
        <p:spPr/>
        <p:txBody>
          <a:bodyPr/>
          <a:lstStyle/>
          <a:p>
            <a:fld id="{94F95399-64A8-43B0-A5C5-2D48ACAF8409}" type="slidenum">
              <a:rPr lang="tr-TR" smtClean="0"/>
              <a:pPr/>
              <a:t>91</a:t>
            </a:fld>
            <a:endParaRPr lang="tr-TR"/>
          </a:p>
        </p:txBody>
      </p:sp>
      <p:graphicFrame>
        <p:nvGraphicFramePr>
          <p:cNvPr id="5" name="Diyagram 4"/>
          <p:cNvGraphicFramePr/>
          <p:nvPr>
            <p:extLst>
              <p:ext uri="{D42A27DB-BD31-4B8C-83A1-F6EECF244321}">
                <p14:modId xmlns:p14="http://schemas.microsoft.com/office/powerpoint/2010/main" val="4014722187"/>
              </p:ext>
            </p:extLst>
          </p:nvPr>
        </p:nvGraphicFramePr>
        <p:xfrm>
          <a:off x="304800" y="457200"/>
          <a:ext cx="86106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5" name="Serbest Form 44"/>
          <p:cNvSpPr/>
          <p:nvPr/>
        </p:nvSpPr>
        <p:spPr>
          <a:xfrm>
            <a:off x="2755075" y="1389413"/>
            <a:ext cx="1092530" cy="760021"/>
          </a:xfrm>
          <a:custGeom>
            <a:avLst/>
            <a:gdLst>
              <a:gd name="connsiteX0" fmla="*/ 1092530 w 1092530"/>
              <a:gd name="connsiteY0" fmla="*/ 0 h 760021"/>
              <a:gd name="connsiteX1" fmla="*/ 510639 w 1092530"/>
              <a:gd name="connsiteY1" fmla="*/ 285008 h 760021"/>
              <a:gd name="connsiteX2" fmla="*/ 0 w 1092530"/>
              <a:gd name="connsiteY2" fmla="*/ 760021 h 760021"/>
            </a:gdLst>
            <a:ahLst/>
            <a:cxnLst>
              <a:cxn ang="0">
                <a:pos x="connsiteX0" y="connsiteY0"/>
              </a:cxn>
              <a:cxn ang="0">
                <a:pos x="connsiteX1" y="connsiteY1"/>
              </a:cxn>
              <a:cxn ang="0">
                <a:pos x="connsiteX2" y="connsiteY2"/>
              </a:cxn>
            </a:cxnLst>
            <a:rect l="l" t="t" r="r" b="b"/>
            <a:pathLst>
              <a:path w="1092530" h="760021">
                <a:moveTo>
                  <a:pt x="1092530" y="0"/>
                </a:moveTo>
                <a:cubicBezTo>
                  <a:pt x="892628" y="79169"/>
                  <a:pt x="692727" y="158338"/>
                  <a:pt x="510639" y="285008"/>
                </a:cubicBezTo>
                <a:cubicBezTo>
                  <a:pt x="328551" y="411678"/>
                  <a:pt x="164275" y="585849"/>
                  <a:pt x="0" y="760021"/>
                </a:cubicBezTo>
              </a:path>
            </a:pathLst>
          </a:cu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7" name="Serbest Form 46"/>
          <p:cNvSpPr/>
          <p:nvPr/>
        </p:nvSpPr>
        <p:spPr>
          <a:xfrm>
            <a:off x="2339439" y="3610099"/>
            <a:ext cx="475013" cy="1258784"/>
          </a:xfrm>
          <a:custGeom>
            <a:avLst/>
            <a:gdLst>
              <a:gd name="connsiteX0" fmla="*/ 0 w 475013"/>
              <a:gd name="connsiteY0" fmla="*/ 0 h 1258784"/>
              <a:gd name="connsiteX1" fmla="*/ 166255 w 475013"/>
              <a:gd name="connsiteY1" fmla="*/ 807522 h 1258784"/>
              <a:gd name="connsiteX2" fmla="*/ 475013 w 475013"/>
              <a:gd name="connsiteY2" fmla="*/ 1258784 h 1258784"/>
            </a:gdLst>
            <a:ahLst/>
            <a:cxnLst>
              <a:cxn ang="0">
                <a:pos x="connsiteX0" y="connsiteY0"/>
              </a:cxn>
              <a:cxn ang="0">
                <a:pos x="connsiteX1" y="connsiteY1"/>
              </a:cxn>
              <a:cxn ang="0">
                <a:pos x="connsiteX2" y="connsiteY2"/>
              </a:cxn>
            </a:cxnLst>
            <a:rect l="l" t="t" r="r" b="b"/>
            <a:pathLst>
              <a:path w="475013" h="1258784">
                <a:moveTo>
                  <a:pt x="0" y="0"/>
                </a:moveTo>
                <a:cubicBezTo>
                  <a:pt x="43543" y="298862"/>
                  <a:pt x="87086" y="597725"/>
                  <a:pt x="166255" y="807522"/>
                </a:cubicBezTo>
                <a:cubicBezTo>
                  <a:pt x="245424" y="1017319"/>
                  <a:pt x="360218" y="1138051"/>
                  <a:pt x="475013" y="1258784"/>
                </a:cubicBezTo>
              </a:path>
            </a:pathLst>
          </a:cu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8" name="Serbest Form 47"/>
          <p:cNvSpPr/>
          <p:nvPr/>
        </p:nvSpPr>
        <p:spPr>
          <a:xfrm>
            <a:off x="3942608" y="5747657"/>
            <a:ext cx="1365662" cy="106878"/>
          </a:xfrm>
          <a:custGeom>
            <a:avLst/>
            <a:gdLst>
              <a:gd name="connsiteX0" fmla="*/ 0 w 1365662"/>
              <a:gd name="connsiteY0" fmla="*/ 0 h 106878"/>
              <a:gd name="connsiteX1" fmla="*/ 783771 w 1365662"/>
              <a:gd name="connsiteY1" fmla="*/ 106878 h 106878"/>
              <a:gd name="connsiteX2" fmla="*/ 1365662 w 1365662"/>
              <a:gd name="connsiteY2" fmla="*/ 0 h 106878"/>
            </a:gdLst>
            <a:ahLst/>
            <a:cxnLst>
              <a:cxn ang="0">
                <a:pos x="connsiteX0" y="connsiteY0"/>
              </a:cxn>
              <a:cxn ang="0">
                <a:pos x="connsiteX1" y="connsiteY1"/>
              </a:cxn>
              <a:cxn ang="0">
                <a:pos x="connsiteX2" y="connsiteY2"/>
              </a:cxn>
            </a:cxnLst>
            <a:rect l="l" t="t" r="r" b="b"/>
            <a:pathLst>
              <a:path w="1365662" h="106878">
                <a:moveTo>
                  <a:pt x="0" y="0"/>
                </a:moveTo>
                <a:cubicBezTo>
                  <a:pt x="278080" y="53439"/>
                  <a:pt x="556161" y="106878"/>
                  <a:pt x="783771" y="106878"/>
                </a:cubicBezTo>
                <a:cubicBezTo>
                  <a:pt x="1011381" y="106878"/>
                  <a:pt x="1188521" y="53439"/>
                  <a:pt x="1365662" y="0"/>
                </a:cubicBezTo>
              </a:path>
            </a:pathLst>
          </a:cu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Serbest Form 48"/>
          <p:cNvSpPr/>
          <p:nvPr/>
        </p:nvSpPr>
        <p:spPr>
          <a:xfrm>
            <a:off x="6495803" y="3645725"/>
            <a:ext cx="391885" cy="1235033"/>
          </a:xfrm>
          <a:custGeom>
            <a:avLst/>
            <a:gdLst>
              <a:gd name="connsiteX0" fmla="*/ 0 w 391885"/>
              <a:gd name="connsiteY0" fmla="*/ 1235033 h 1235033"/>
              <a:gd name="connsiteX1" fmla="*/ 320633 w 391885"/>
              <a:gd name="connsiteY1" fmla="*/ 641267 h 1235033"/>
              <a:gd name="connsiteX2" fmla="*/ 391885 w 391885"/>
              <a:gd name="connsiteY2" fmla="*/ 0 h 1235033"/>
            </a:gdLst>
            <a:ahLst/>
            <a:cxnLst>
              <a:cxn ang="0">
                <a:pos x="connsiteX0" y="connsiteY0"/>
              </a:cxn>
              <a:cxn ang="0">
                <a:pos x="connsiteX1" y="connsiteY1"/>
              </a:cxn>
              <a:cxn ang="0">
                <a:pos x="connsiteX2" y="connsiteY2"/>
              </a:cxn>
            </a:cxnLst>
            <a:rect l="l" t="t" r="r" b="b"/>
            <a:pathLst>
              <a:path w="391885" h="1235033">
                <a:moveTo>
                  <a:pt x="0" y="1235033"/>
                </a:moveTo>
                <a:cubicBezTo>
                  <a:pt x="127659" y="1041069"/>
                  <a:pt x="255319" y="847106"/>
                  <a:pt x="320633" y="641267"/>
                </a:cubicBezTo>
                <a:cubicBezTo>
                  <a:pt x="385947" y="435428"/>
                  <a:pt x="388916" y="217714"/>
                  <a:pt x="391885" y="0"/>
                </a:cubicBezTo>
              </a:path>
            </a:pathLst>
          </a:cu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0" name="Serbest Form 49"/>
          <p:cNvSpPr/>
          <p:nvPr/>
        </p:nvSpPr>
        <p:spPr>
          <a:xfrm>
            <a:off x="5367647" y="1401288"/>
            <a:ext cx="1151906" cy="771896"/>
          </a:xfrm>
          <a:custGeom>
            <a:avLst/>
            <a:gdLst>
              <a:gd name="connsiteX0" fmla="*/ 1151906 w 1151906"/>
              <a:gd name="connsiteY0" fmla="*/ 771896 h 771896"/>
              <a:gd name="connsiteX1" fmla="*/ 581891 w 1151906"/>
              <a:gd name="connsiteY1" fmla="*/ 285008 h 771896"/>
              <a:gd name="connsiteX2" fmla="*/ 0 w 1151906"/>
              <a:gd name="connsiteY2" fmla="*/ 0 h 771896"/>
            </a:gdLst>
            <a:ahLst/>
            <a:cxnLst>
              <a:cxn ang="0">
                <a:pos x="connsiteX0" y="connsiteY0"/>
              </a:cxn>
              <a:cxn ang="0">
                <a:pos x="connsiteX1" y="connsiteY1"/>
              </a:cxn>
              <a:cxn ang="0">
                <a:pos x="connsiteX2" y="connsiteY2"/>
              </a:cxn>
            </a:cxnLst>
            <a:rect l="l" t="t" r="r" b="b"/>
            <a:pathLst>
              <a:path w="1151906" h="771896">
                <a:moveTo>
                  <a:pt x="1151906" y="771896"/>
                </a:moveTo>
                <a:cubicBezTo>
                  <a:pt x="962890" y="592776"/>
                  <a:pt x="773875" y="413657"/>
                  <a:pt x="581891" y="285008"/>
                </a:cubicBezTo>
                <a:cubicBezTo>
                  <a:pt x="389907" y="156359"/>
                  <a:pt x="194953" y="78179"/>
                  <a:pt x="0" y="0"/>
                </a:cubicBezTo>
              </a:path>
            </a:pathLst>
          </a:cu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7061141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5605" name="Picture 3" descr="bd04936_"/>
          <p:cNvPicPr>
            <a:picLocks noChangeAspect="1" noChangeArrowheads="1"/>
          </p:cNvPicPr>
          <p:nvPr/>
        </p:nvPicPr>
        <p:blipFill>
          <a:blip r:embed="rId2"/>
          <a:srcRect/>
          <a:stretch>
            <a:fillRect/>
          </a:stretch>
        </p:blipFill>
        <p:spPr bwMode="auto">
          <a:xfrm>
            <a:off x="5275294" y="2514600"/>
            <a:ext cx="3797300" cy="3446463"/>
          </a:xfrm>
          <a:prstGeom prst="rect">
            <a:avLst/>
          </a:prstGeom>
          <a:noFill/>
          <a:ln w="9525">
            <a:noFill/>
            <a:miter lim="800000"/>
            <a:headEnd/>
            <a:tailEnd/>
          </a:ln>
        </p:spPr>
      </p:pic>
      <p:sp>
        <p:nvSpPr>
          <p:cNvPr id="25607" name="Rectangle 5"/>
          <p:cNvSpPr>
            <a:spLocks noGrp="1" noChangeArrowheads="1"/>
          </p:cNvSpPr>
          <p:nvPr>
            <p:ph type="title"/>
          </p:nvPr>
        </p:nvSpPr>
        <p:spPr>
          <a:xfrm>
            <a:off x="381000" y="381000"/>
            <a:ext cx="8458200" cy="1143000"/>
          </a:xfrm>
        </p:spPr>
        <p:txBody>
          <a:bodyPr>
            <a:normAutofit fontScale="90000"/>
          </a:bodyPr>
          <a:lstStyle/>
          <a:p>
            <a:pPr algn="ctr" eaLnBrk="1" hangingPunct="1"/>
            <a:r>
              <a:rPr lang="tr-TR" dirty="0" smtClean="0"/>
              <a:t>Tasarımda Başarının Ana Unsurları</a:t>
            </a:r>
            <a:endParaRPr lang="en-US" dirty="0" smtClean="0">
              <a:cs typeface="Courier New" pitchFamily="49" charset="0"/>
            </a:endParaRPr>
          </a:p>
        </p:txBody>
      </p:sp>
      <p:sp>
        <p:nvSpPr>
          <p:cNvPr id="25604" name="Rectangle 2"/>
          <p:cNvSpPr>
            <a:spLocks noGrp="1" noChangeArrowheads="1"/>
          </p:cNvSpPr>
          <p:nvPr>
            <p:ph idx="1"/>
          </p:nvPr>
        </p:nvSpPr>
        <p:spPr>
          <a:xfrm>
            <a:off x="304800" y="1618298"/>
            <a:ext cx="8229600" cy="4525963"/>
          </a:xfrm>
        </p:spPr>
        <p:txBody>
          <a:bodyPr>
            <a:normAutofit/>
          </a:bodyPr>
          <a:lstStyle/>
          <a:p>
            <a:pPr algn="ctr" eaLnBrk="1" hangingPunct="1">
              <a:buFontTx/>
              <a:buNone/>
            </a:pPr>
            <a:r>
              <a:rPr lang="tr-TR" sz="2800" dirty="0" smtClean="0">
                <a:cs typeface="Courier New" pitchFamily="49" charset="0"/>
              </a:rPr>
              <a:t>Bir mühendislik tasarımında başarı için</a:t>
            </a:r>
          </a:p>
          <a:p>
            <a:pPr algn="just" eaLnBrk="1" hangingPunct="1"/>
            <a:r>
              <a:rPr lang="tr-TR" sz="2800" dirty="0" smtClean="0">
                <a:cs typeface="Courier New" pitchFamily="49" charset="0"/>
              </a:rPr>
              <a:t>Ekonomik etkenler (faktörler)</a:t>
            </a:r>
            <a:r>
              <a:rPr lang="en-US" sz="2800" dirty="0" smtClean="0">
                <a:cs typeface="Courier New" pitchFamily="49" charset="0"/>
              </a:rPr>
              <a:t>, </a:t>
            </a:r>
          </a:p>
          <a:p>
            <a:pPr algn="just" eaLnBrk="1" hangingPunct="1"/>
            <a:r>
              <a:rPr lang="tr-TR" sz="2800" dirty="0" smtClean="0">
                <a:cs typeface="Courier New" pitchFamily="49" charset="0"/>
              </a:rPr>
              <a:t>Emniyet</a:t>
            </a:r>
            <a:r>
              <a:rPr lang="en-US" sz="2800" dirty="0" smtClean="0">
                <a:cs typeface="Courier New" pitchFamily="49" charset="0"/>
              </a:rPr>
              <a:t>,</a:t>
            </a:r>
            <a:r>
              <a:rPr lang="tr-TR" sz="2800" dirty="0" smtClean="0">
                <a:cs typeface="Courier New" pitchFamily="49" charset="0"/>
              </a:rPr>
              <a:t> hijyen ve sağlık</a:t>
            </a:r>
            <a:r>
              <a:rPr lang="en-US" sz="2800" dirty="0" smtClean="0">
                <a:cs typeface="Courier New" pitchFamily="49" charset="0"/>
              </a:rPr>
              <a:t> </a:t>
            </a:r>
          </a:p>
          <a:p>
            <a:pPr algn="just" eaLnBrk="1" hangingPunct="1"/>
            <a:r>
              <a:rPr lang="tr-TR" sz="2800" dirty="0" smtClean="0">
                <a:cs typeface="Courier New" pitchFamily="49" charset="0"/>
              </a:rPr>
              <a:t>Güvenilirlik</a:t>
            </a:r>
            <a:r>
              <a:rPr lang="en-US" sz="2800" dirty="0" smtClean="0">
                <a:cs typeface="Courier New" pitchFamily="49" charset="0"/>
              </a:rPr>
              <a:t>, </a:t>
            </a:r>
          </a:p>
          <a:p>
            <a:pPr algn="just" eaLnBrk="1" hangingPunct="1"/>
            <a:r>
              <a:rPr lang="tr-TR" sz="2800" dirty="0" smtClean="0">
                <a:cs typeface="Courier New" pitchFamily="49" charset="0"/>
              </a:rPr>
              <a:t>Estetik</a:t>
            </a:r>
            <a:r>
              <a:rPr lang="en-US" sz="2800" dirty="0" smtClean="0">
                <a:cs typeface="Courier New" pitchFamily="49" charset="0"/>
              </a:rPr>
              <a:t>, </a:t>
            </a:r>
          </a:p>
          <a:p>
            <a:pPr algn="just" eaLnBrk="1" hangingPunct="1"/>
            <a:r>
              <a:rPr lang="tr-TR" sz="2800" dirty="0" smtClean="0">
                <a:cs typeface="Courier New" pitchFamily="49" charset="0"/>
              </a:rPr>
              <a:t>Etik</a:t>
            </a:r>
            <a:r>
              <a:rPr lang="en-US" sz="2800" dirty="0" smtClean="0">
                <a:cs typeface="Courier New" pitchFamily="49" charset="0"/>
              </a:rPr>
              <a:t>, </a:t>
            </a:r>
            <a:r>
              <a:rPr lang="tr-TR" sz="2800" dirty="0" smtClean="0">
                <a:cs typeface="Courier New" pitchFamily="49" charset="0"/>
              </a:rPr>
              <a:t>ve</a:t>
            </a:r>
            <a:r>
              <a:rPr lang="en-US" sz="2800" dirty="0" smtClean="0">
                <a:cs typeface="Courier New" pitchFamily="49" charset="0"/>
              </a:rPr>
              <a:t> </a:t>
            </a:r>
          </a:p>
          <a:p>
            <a:pPr algn="just" eaLnBrk="1" hangingPunct="1"/>
            <a:r>
              <a:rPr lang="en-US" sz="2800" dirty="0" smtClean="0">
                <a:cs typeface="Courier New" pitchFamily="49" charset="0"/>
              </a:rPr>
              <a:t>So</a:t>
            </a:r>
            <a:r>
              <a:rPr lang="tr-TR" sz="2800" dirty="0" smtClean="0">
                <a:cs typeface="Courier New" pitchFamily="49" charset="0"/>
              </a:rPr>
              <a:t>syal ve politik</a:t>
            </a:r>
          </a:p>
          <a:p>
            <a:pPr algn="just" eaLnBrk="1" hangingPunct="1">
              <a:buFontTx/>
              <a:buNone/>
            </a:pPr>
            <a:r>
              <a:rPr lang="tr-TR" sz="2800" dirty="0" smtClean="0">
                <a:cs typeface="Courier New" pitchFamily="49" charset="0"/>
              </a:rPr>
              <a:t>Koşullar göz önüne alınmalıdır</a:t>
            </a:r>
            <a:r>
              <a:rPr lang="en-US" sz="2800" dirty="0" smtClean="0">
                <a:cs typeface="Courier New" pitchFamily="49" charset="0"/>
              </a:rPr>
              <a:t>.</a:t>
            </a:r>
            <a:endParaRPr lang="en-US" sz="2800" dirty="0" smtClean="0"/>
          </a:p>
          <a:p>
            <a:pPr eaLnBrk="1" hangingPunct="1">
              <a:buFontTx/>
              <a:buNone/>
            </a:pPr>
            <a:endParaRPr lang="en-US" sz="2800" dirty="0" smtClean="0"/>
          </a:p>
        </p:txBody>
      </p:sp>
      <p:sp>
        <p:nvSpPr>
          <p:cNvPr id="25603" name="Slide Number Placeholder 5"/>
          <p:cNvSpPr>
            <a:spLocks noGrp="1"/>
          </p:cNvSpPr>
          <p:nvPr>
            <p:ph type="sldNum" sz="quarter" idx="12"/>
          </p:nvPr>
        </p:nvSpPr>
        <p:spPr>
          <a:noFill/>
        </p:spPr>
        <p:txBody>
          <a:bodyPr/>
          <a:lstStyle/>
          <a:p>
            <a:fld id="{879FA403-5FD0-4797-BC92-30ECF460EACE}" type="slidenum">
              <a:rPr lang="en-US" smtClean="0"/>
              <a:pPr/>
              <a:t>92</a:t>
            </a:fld>
            <a:endParaRPr lang="en-US" smtClean="0"/>
          </a:p>
        </p:txBody>
      </p:sp>
      <p:sp>
        <p:nvSpPr>
          <p:cNvPr id="9" name="Rectangle 4"/>
          <p:cNvSpPr>
            <a:spLocks noChangeArrowheads="1"/>
          </p:cNvSpPr>
          <p:nvPr/>
        </p:nvSpPr>
        <p:spPr bwMode="auto">
          <a:xfrm>
            <a:off x="468313" y="1484313"/>
            <a:ext cx="8243887" cy="36512"/>
          </a:xfrm>
          <a:prstGeom prst="rect">
            <a:avLst/>
          </a:prstGeom>
          <a:solidFill>
            <a:srgbClr val="0040C0"/>
          </a:solidFill>
          <a:ln w="9525">
            <a:noFill/>
            <a:miter lim="800000"/>
            <a:headEnd/>
            <a:tailEnd/>
          </a:ln>
        </p:spPr>
        <p:txBody>
          <a:bodyPr wrap="none" anchor="ctr"/>
          <a:lstStyle/>
          <a:p>
            <a:pPr algn="l" rtl="0"/>
            <a:endParaRPr lang="ar-SA" dirty="0"/>
          </a:p>
        </p:txBody>
      </p:sp>
      <p:pic>
        <p:nvPicPr>
          <p:cNvPr id="25606" name="Picture 4" descr="smileoncloud"/>
          <p:cNvPicPr>
            <a:picLocks noChangeAspect="1" noChangeArrowheads="1" noCrop="1"/>
          </p:cNvPicPr>
          <p:nvPr/>
        </p:nvPicPr>
        <p:blipFill>
          <a:blip r:embed="rId3"/>
          <a:srcRect/>
          <a:stretch>
            <a:fillRect/>
          </a:stretch>
        </p:blipFill>
        <p:spPr bwMode="auto">
          <a:xfrm>
            <a:off x="3886200" y="3200400"/>
            <a:ext cx="1143000" cy="1143000"/>
          </a:xfrm>
          <a:prstGeom prst="rect">
            <a:avLst/>
          </a:prstGeom>
          <a:noFill/>
          <a:ln w="9525">
            <a:noFill/>
            <a:miter lim="800000"/>
            <a:headEnd/>
            <a:tailEnd/>
          </a:ln>
        </p:spPr>
      </p:pic>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258329807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rtl="0">
              <a:defRPr/>
            </a:pPr>
            <a:r>
              <a:rPr lang="tr-TR" dirty="0" smtClean="0">
                <a:solidFill>
                  <a:schemeClr val="tx1"/>
                </a:solidFill>
                <a:latin typeface="+mn-lt"/>
                <a:ea typeface="+mn-ea"/>
                <a:cs typeface="+mn-cs"/>
              </a:rPr>
              <a:t>Hayatın lezzetini bulmak için</a:t>
            </a:r>
            <a:endParaRPr lang="ar-SA" dirty="0"/>
          </a:p>
        </p:txBody>
      </p:sp>
      <p:sp>
        <p:nvSpPr>
          <p:cNvPr id="68611" name="Content Placeholder 4"/>
          <p:cNvSpPr>
            <a:spLocks noGrp="1"/>
          </p:cNvSpPr>
          <p:nvPr>
            <p:ph idx="1"/>
          </p:nvPr>
        </p:nvSpPr>
        <p:spPr/>
        <p:txBody>
          <a:bodyPr/>
          <a:lstStyle/>
          <a:p>
            <a:pPr algn="l" rtl="0"/>
            <a:r>
              <a:rPr lang="tr-TR" dirty="0" smtClean="0"/>
              <a:t>Nefsin arzularını, doğrular olarak görüp uygulamaya çalışmayınız; </a:t>
            </a:r>
          </a:p>
          <a:p>
            <a:pPr algn="l" rtl="0"/>
            <a:r>
              <a:rPr lang="tr-TR" dirty="0" smtClean="0"/>
              <a:t>doğruları, arzu haline getirmeye gayret ediniz. </a:t>
            </a:r>
          </a:p>
          <a:p>
            <a:pPr algn="l" rtl="0"/>
            <a:endParaRPr lang="tr-TR" dirty="0" smtClean="0"/>
          </a:p>
          <a:p>
            <a:pPr algn="l" rtl="0">
              <a:buFontTx/>
              <a:buNone/>
            </a:pPr>
            <a:r>
              <a:rPr lang="tr-TR" dirty="0" smtClean="0"/>
              <a:t>Kul İbrahim, Mayıs 2007.</a:t>
            </a:r>
            <a:endParaRPr lang="en-US" dirty="0" smtClean="0"/>
          </a:p>
          <a:p>
            <a:pPr algn="l" rtl="0"/>
            <a:endParaRPr lang="ar-SA" dirty="0" smtClean="0"/>
          </a:p>
        </p:txBody>
      </p:sp>
      <p:sp>
        <p:nvSpPr>
          <p:cNvPr id="68613" name="Slide Number Placeholder 2"/>
          <p:cNvSpPr>
            <a:spLocks noGrp="1"/>
          </p:cNvSpPr>
          <p:nvPr>
            <p:ph type="sldNum" sz="quarter" idx="12"/>
          </p:nvPr>
        </p:nvSpPr>
        <p:spPr>
          <a:noFill/>
        </p:spPr>
        <p:txBody>
          <a:bodyPr/>
          <a:lstStyle/>
          <a:p>
            <a:fld id="{86CD28CF-B799-4395-8734-9B8458F4BD58}" type="slidenum">
              <a:rPr lang="en-US" smtClean="0"/>
              <a:pPr/>
              <a:t>93</a:t>
            </a:fld>
            <a:endParaRPr lang="en-US" smtClean="0"/>
          </a:p>
        </p:txBody>
      </p:sp>
      <p:sp>
        <p:nvSpPr>
          <p:cNvPr id="5" name="Rectangle 4"/>
          <p:cNvSpPr>
            <a:spLocks noChangeArrowheads="1"/>
          </p:cNvSpPr>
          <p:nvPr/>
        </p:nvSpPr>
        <p:spPr bwMode="auto">
          <a:xfrm>
            <a:off x="468313" y="12954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
        <p:nvSpPr>
          <p:cNvPr id="2" name="Veri Yer Tutucusu 1"/>
          <p:cNvSpPr>
            <a:spLocks noGrp="1"/>
          </p:cNvSpPr>
          <p:nvPr>
            <p:ph type="dt" sz="half" idx="10"/>
          </p:nvPr>
        </p:nvSpPr>
        <p:spPr/>
        <p:txBody>
          <a:bodyPr/>
          <a:lstStyle/>
          <a:p>
            <a:r>
              <a:rPr lang="tr-TR" smtClean="0"/>
              <a:t>11 Haziran 2014</a:t>
            </a:r>
            <a:endParaRPr lang="tr-TR"/>
          </a:p>
        </p:txBody>
      </p:sp>
      <p:sp>
        <p:nvSpPr>
          <p:cNvPr id="3" name="Altbilgi Yer Tutucusu 2"/>
          <p:cNvSpPr>
            <a:spLocks noGrp="1"/>
          </p:cNvSpPr>
          <p:nvPr>
            <p:ph type="ftr" sz="quarter" idx="11"/>
          </p:nvPr>
        </p:nvSpPr>
        <p:spPr/>
        <p:txBody>
          <a:bodyPr/>
          <a:lstStyle/>
          <a:p>
            <a:r>
              <a:rPr lang="tr-TR" smtClean="0"/>
              <a:t>Zaman Yönetimi</a:t>
            </a:r>
            <a:endParaRPr lang="tr-TR"/>
          </a:p>
        </p:txBody>
      </p:sp>
    </p:spTree>
    <p:extLst>
      <p:ext uri="{BB962C8B-B14F-4D97-AF65-F5344CB8AC3E}">
        <p14:creationId xmlns:p14="http://schemas.microsoft.com/office/powerpoint/2010/main" val="429195865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Altbilgi Yer Tutucusu 3"/>
          <p:cNvSpPr>
            <a:spLocks noGrp="1"/>
          </p:cNvSpPr>
          <p:nvPr>
            <p:ph type="ftr" sz="quarter" idx="11"/>
          </p:nvPr>
        </p:nvSpPr>
        <p:spPr/>
        <p:txBody>
          <a:bodyPr/>
          <a:lstStyle/>
          <a:p>
            <a:r>
              <a:rPr lang="tr-TR" smtClean="0"/>
              <a:t>Zaman Yönetimi</a:t>
            </a:r>
            <a:endParaRPr lang="tr-TR"/>
          </a:p>
        </p:txBody>
      </p:sp>
      <p:sp>
        <p:nvSpPr>
          <p:cNvPr id="5" name="Slide Number Placeholder 4"/>
          <p:cNvSpPr>
            <a:spLocks noGrp="1"/>
          </p:cNvSpPr>
          <p:nvPr>
            <p:ph type="sldNum" sz="quarter" idx="12"/>
          </p:nvPr>
        </p:nvSpPr>
        <p:spPr/>
        <p:txBody>
          <a:bodyPr/>
          <a:lstStyle/>
          <a:p>
            <a:pPr>
              <a:defRPr/>
            </a:pPr>
            <a:fld id="{5600F06E-C9D7-44EB-A2D0-13D8696F4407}" type="slidenum">
              <a:rPr lang="en-US" smtClean="0"/>
              <a:pPr>
                <a:defRPr/>
              </a:pPr>
              <a:t>94</a:t>
            </a:fld>
            <a:endParaRPr lang="en-US"/>
          </a:p>
        </p:txBody>
      </p:sp>
      <p:sp>
        <p:nvSpPr>
          <p:cNvPr id="2" name="Title 1"/>
          <p:cNvSpPr>
            <a:spLocks noGrp="1"/>
          </p:cNvSpPr>
          <p:nvPr>
            <p:ph type="title" idx="4294967295"/>
          </p:nvPr>
        </p:nvSpPr>
        <p:spPr>
          <a:xfrm>
            <a:off x="0" y="274638"/>
            <a:ext cx="8229600" cy="1143000"/>
          </a:xfrm>
        </p:spPr>
        <p:txBody>
          <a:bodyPr/>
          <a:lstStyle/>
          <a:p>
            <a:r>
              <a:rPr lang="tr-TR" dirty="0" smtClean="0"/>
              <a:t>Genç nesil tembelleşiyor mu</a:t>
            </a:r>
            <a:r>
              <a:rPr lang="en-US" dirty="0" smtClean="0"/>
              <a:t>?</a:t>
            </a:r>
            <a:endParaRPr lang="ar-SA" dirty="0"/>
          </a:p>
        </p:txBody>
      </p:sp>
      <p:pic>
        <p:nvPicPr>
          <p:cNvPr id="6" name="Picture 5" descr="atasozleri-9.jpg"/>
          <p:cNvPicPr>
            <a:picLocks noChangeAspect="1"/>
          </p:cNvPicPr>
          <p:nvPr/>
        </p:nvPicPr>
        <p:blipFill>
          <a:blip r:embed="rId2" cstate="print"/>
          <a:stretch>
            <a:fillRect/>
          </a:stretch>
        </p:blipFill>
        <p:spPr>
          <a:xfrm>
            <a:off x="45715" y="1484784"/>
            <a:ext cx="4886325" cy="2790825"/>
          </a:xfrm>
          <a:prstGeom prst="rect">
            <a:avLst/>
          </a:prstGeom>
        </p:spPr>
      </p:pic>
      <p:sp>
        <p:nvSpPr>
          <p:cNvPr id="7" name="TextBox 6"/>
          <p:cNvSpPr txBox="1"/>
          <p:nvPr/>
        </p:nvSpPr>
        <p:spPr>
          <a:xfrm>
            <a:off x="323528" y="4653136"/>
            <a:ext cx="3342582" cy="480131"/>
          </a:xfrm>
          <a:prstGeom prst="rect">
            <a:avLst/>
          </a:prstGeom>
          <a:noFill/>
        </p:spPr>
        <p:txBody>
          <a:bodyPr wrap="none" rtlCol="1">
            <a:spAutoFit/>
          </a:bodyPr>
          <a:lstStyle/>
          <a:p>
            <a:pPr>
              <a:buNone/>
            </a:pPr>
            <a:r>
              <a:rPr lang="tr-TR" dirty="0" smtClean="0"/>
              <a:t>Armut piş ağzıma düş</a:t>
            </a:r>
            <a:endParaRPr lang="ar-SA" dirty="0"/>
          </a:p>
        </p:txBody>
      </p:sp>
      <p:pic>
        <p:nvPicPr>
          <p:cNvPr id="8" name="Picture 7" descr="caliskan adam her yerde belli olur.jpg"/>
          <p:cNvPicPr>
            <a:picLocks noChangeAspect="1"/>
          </p:cNvPicPr>
          <p:nvPr/>
        </p:nvPicPr>
        <p:blipFill>
          <a:blip r:embed="rId3" cstate="print"/>
          <a:stretch>
            <a:fillRect/>
          </a:stretch>
        </p:blipFill>
        <p:spPr>
          <a:xfrm>
            <a:off x="4895528" y="1484784"/>
            <a:ext cx="4248472" cy="4248472"/>
          </a:xfrm>
          <a:prstGeom prst="rect">
            <a:avLst/>
          </a:prstGeom>
        </p:spPr>
      </p:pic>
      <p:sp>
        <p:nvSpPr>
          <p:cNvPr id="9" name="TextBox 8"/>
          <p:cNvSpPr txBox="1"/>
          <p:nvPr/>
        </p:nvSpPr>
        <p:spPr>
          <a:xfrm>
            <a:off x="4067944" y="5805264"/>
            <a:ext cx="5043367" cy="480131"/>
          </a:xfrm>
          <a:prstGeom prst="rect">
            <a:avLst/>
          </a:prstGeom>
          <a:noFill/>
        </p:spPr>
        <p:txBody>
          <a:bodyPr wrap="none" rtlCol="1">
            <a:spAutoFit/>
          </a:bodyPr>
          <a:lstStyle/>
          <a:p>
            <a:pPr>
              <a:buNone/>
            </a:pPr>
            <a:r>
              <a:rPr lang="tr-TR" dirty="0" smtClean="0"/>
              <a:t>Çalışkan adam heryerde belli olur</a:t>
            </a:r>
            <a:endParaRPr lang="ar-SA" dirty="0"/>
          </a:p>
        </p:txBody>
      </p:sp>
      <p:sp>
        <p:nvSpPr>
          <p:cNvPr id="10"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20112887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r>
              <a:rPr lang="tr-TR" smtClean="0"/>
              <a:t>11 Haziran 2014</a:t>
            </a:r>
            <a:endParaRPr lang="tr-TR"/>
          </a:p>
        </p:txBody>
      </p:sp>
      <p:sp>
        <p:nvSpPr>
          <p:cNvPr id="4" name="Footer Placeholder 3"/>
          <p:cNvSpPr>
            <a:spLocks noGrp="1"/>
          </p:cNvSpPr>
          <p:nvPr>
            <p:ph type="ftr" sz="quarter" idx="11"/>
          </p:nvPr>
        </p:nvSpPr>
        <p:spPr/>
        <p:txBody>
          <a:bodyPr/>
          <a:lstStyle/>
          <a:p>
            <a:pPr>
              <a:defRPr/>
            </a:pPr>
            <a:r>
              <a:rPr lang="en-US" smtClean="0"/>
              <a:t>Zaman Yönetimi</a:t>
            </a:r>
            <a:endParaRPr lang="en-US" dirty="0"/>
          </a:p>
        </p:txBody>
      </p:sp>
      <p:sp>
        <p:nvSpPr>
          <p:cNvPr id="5" name="Slide Number Placeholder 4"/>
          <p:cNvSpPr>
            <a:spLocks noGrp="1"/>
          </p:cNvSpPr>
          <p:nvPr>
            <p:ph type="sldNum" sz="quarter" idx="12"/>
          </p:nvPr>
        </p:nvSpPr>
        <p:spPr/>
        <p:txBody>
          <a:bodyPr/>
          <a:lstStyle/>
          <a:p>
            <a:pPr>
              <a:defRPr/>
            </a:pPr>
            <a:fld id="{5600F06E-C9D7-44EB-A2D0-13D8696F4407}" type="slidenum">
              <a:rPr lang="en-US" smtClean="0"/>
              <a:pPr>
                <a:defRPr/>
              </a:pPr>
              <a:t>95</a:t>
            </a:fld>
            <a:endParaRPr lang="en-US"/>
          </a:p>
        </p:txBody>
      </p:sp>
      <p:sp>
        <p:nvSpPr>
          <p:cNvPr id="2" name="Title 1"/>
          <p:cNvSpPr>
            <a:spLocks noGrp="1"/>
          </p:cNvSpPr>
          <p:nvPr>
            <p:ph type="title" idx="4294967295"/>
          </p:nvPr>
        </p:nvSpPr>
        <p:spPr>
          <a:xfrm>
            <a:off x="0" y="274638"/>
            <a:ext cx="8229600" cy="1143000"/>
          </a:xfrm>
        </p:spPr>
        <p:txBody>
          <a:bodyPr>
            <a:normAutofit/>
          </a:bodyPr>
          <a:lstStyle/>
          <a:p>
            <a:r>
              <a:rPr lang="tr-TR" dirty="0" smtClean="0"/>
              <a:t>Eskiden durum nasıldı</a:t>
            </a:r>
            <a:r>
              <a:rPr lang="en-US" dirty="0" smtClean="0"/>
              <a:t>?</a:t>
            </a:r>
            <a:endParaRPr lang="ar-SA" dirty="0"/>
          </a:p>
        </p:txBody>
      </p:sp>
      <p:pic>
        <p:nvPicPr>
          <p:cNvPr id="6" name="Picture 5" descr="bir-asirlik-marangoz-116720h.jpg"/>
          <p:cNvPicPr>
            <a:picLocks noChangeAspect="1"/>
          </p:cNvPicPr>
          <p:nvPr/>
        </p:nvPicPr>
        <p:blipFill>
          <a:blip r:embed="rId2" cstate="print"/>
          <a:stretch>
            <a:fillRect/>
          </a:stretch>
        </p:blipFill>
        <p:spPr>
          <a:xfrm>
            <a:off x="395536" y="1484784"/>
            <a:ext cx="4160462" cy="2880320"/>
          </a:xfrm>
          <a:prstGeom prst="rect">
            <a:avLst/>
          </a:prstGeom>
        </p:spPr>
      </p:pic>
      <p:sp>
        <p:nvSpPr>
          <p:cNvPr id="7" name="TextBox 6"/>
          <p:cNvSpPr txBox="1"/>
          <p:nvPr/>
        </p:nvSpPr>
        <p:spPr>
          <a:xfrm>
            <a:off x="251520" y="4509120"/>
            <a:ext cx="4304478" cy="830997"/>
          </a:xfrm>
          <a:prstGeom prst="rect">
            <a:avLst/>
          </a:prstGeom>
          <a:noFill/>
        </p:spPr>
        <p:txBody>
          <a:bodyPr wrap="square" rtlCol="1">
            <a:spAutoFit/>
          </a:bodyPr>
          <a:lstStyle/>
          <a:p>
            <a:pPr>
              <a:buNone/>
            </a:pPr>
            <a:r>
              <a:rPr lang="tr-TR" sz="2400" dirty="0" smtClean="0"/>
              <a:t>103 yaşındaki Kırşehirli Marangoz</a:t>
            </a:r>
            <a:endParaRPr lang="ar-SA" sz="2400" dirty="0"/>
          </a:p>
        </p:txBody>
      </p:sp>
      <p:pic>
        <p:nvPicPr>
          <p:cNvPr id="8" name="Picture 7" descr="yasli-orgu-oren-adam.JPG"/>
          <p:cNvPicPr>
            <a:picLocks noChangeAspect="1"/>
          </p:cNvPicPr>
          <p:nvPr/>
        </p:nvPicPr>
        <p:blipFill>
          <a:blip r:embed="rId3" cstate="print"/>
          <a:stretch>
            <a:fillRect/>
          </a:stretch>
        </p:blipFill>
        <p:spPr>
          <a:xfrm>
            <a:off x="4644008" y="1700808"/>
            <a:ext cx="4229100" cy="3248025"/>
          </a:xfrm>
          <a:prstGeom prst="rect">
            <a:avLst/>
          </a:prstGeom>
        </p:spPr>
      </p:pic>
      <p:pic>
        <p:nvPicPr>
          <p:cNvPr id="9" name="Picture 8" descr="sozun ozu.gif"/>
          <p:cNvPicPr>
            <a:picLocks noChangeAspect="1"/>
          </p:cNvPicPr>
          <p:nvPr/>
        </p:nvPicPr>
        <p:blipFill>
          <a:blip r:embed="rId4" cstate="print"/>
          <a:stretch>
            <a:fillRect/>
          </a:stretch>
        </p:blipFill>
        <p:spPr>
          <a:xfrm>
            <a:off x="3276600" y="4985449"/>
            <a:ext cx="1790700" cy="1609725"/>
          </a:xfrm>
          <a:prstGeom prst="rect">
            <a:avLst/>
          </a:prstGeom>
        </p:spPr>
      </p:pic>
      <p:sp>
        <p:nvSpPr>
          <p:cNvPr id="10"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97068180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200" y="1481328"/>
            <a:ext cx="4402832" cy="4525963"/>
          </a:xfrm>
        </p:spPr>
        <p:txBody>
          <a:bodyPr>
            <a:normAutofit fontScale="92500" lnSpcReduction="10000"/>
          </a:bodyPr>
          <a:lstStyle/>
          <a:p>
            <a:r>
              <a:rPr lang="tr-TR" dirty="0" smtClean="0"/>
              <a:t>Unutmayın ki rüzgarı kontrol edemeyebilirsiniz ama yelkenleri ve dümeni kontrol ederek rotanızı tutturabilirsiniz.</a:t>
            </a:r>
          </a:p>
          <a:p>
            <a:r>
              <a:rPr lang="tr-TR" dirty="0" smtClean="0"/>
              <a:t>Allah (cc)</a:t>
            </a:r>
          </a:p>
          <a:p>
            <a:pPr lvl="1"/>
            <a:r>
              <a:rPr lang="tr-TR" dirty="0" smtClean="0"/>
              <a:t>İlmimizi artırsın</a:t>
            </a:r>
          </a:p>
          <a:p>
            <a:pPr lvl="1"/>
            <a:r>
              <a:rPr lang="tr-TR" dirty="0" smtClean="0"/>
              <a:t>İmanımızı kuvvetlendirsin</a:t>
            </a:r>
          </a:p>
          <a:p>
            <a:pPr lvl="1"/>
            <a:r>
              <a:rPr lang="tr-TR" dirty="0" smtClean="0"/>
              <a:t>Ahlâkımızı güzelleştirsin</a:t>
            </a:r>
          </a:p>
          <a:p>
            <a:pPr lvl="1"/>
            <a:r>
              <a:rPr lang="tr-TR" dirty="0" smtClean="0"/>
              <a:t>Rızkımızı bollaştırsın</a:t>
            </a:r>
          </a:p>
          <a:p>
            <a:pPr lvl="1"/>
            <a:r>
              <a:rPr lang="tr-TR" dirty="0" smtClean="0"/>
              <a:t>Vaktimizi (zamanımızı) bereketlendirsin. </a:t>
            </a:r>
          </a:p>
          <a:p>
            <a:endParaRPr lang="en-US" dirty="0"/>
          </a:p>
        </p:txBody>
      </p:sp>
      <p:sp>
        <p:nvSpPr>
          <p:cNvPr id="2" name="Slide Number Placeholder 1"/>
          <p:cNvSpPr>
            <a:spLocks noGrp="1"/>
          </p:cNvSpPr>
          <p:nvPr>
            <p:ph type="sldNum" sz="quarter" idx="12"/>
          </p:nvPr>
        </p:nvSpPr>
        <p:spPr/>
        <p:txBody>
          <a:bodyPr/>
          <a:lstStyle/>
          <a:p>
            <a:fld id="{94F95399-64A8-43B0-A5C5-2D48ACAF8409}" type="slidenum">
              <a:rPr lang="tr-TR" smtClean="0"/>
              <a:t>96</a:t>
            </a:fld>
            <a:endParaRPr lang="tr-TR"/>
          </a:p>
        </p:txBody>
      </p:sp>
      <p:sp>
        <p:nvSpPr>
          <p:cNvPr id="6" name="Title 5"/>
          <p:cNvSpPr>
            <a:spLocks noGrp="1"/>
          </p:cNvSpPr>
          <p:nvPr>
            <p:ph type="title"/>
          </p:nvPr>
        </p:nvSpPr>
        <p:spPr/>
        <p:txBody>
          <a:bodyPr/>
          <a:lstStyle/>
          <a:p>
            <a:r>
              <a:rPr lang="en-US" dirty="0" smtClean="0"/>
              <a:t>Son S</a:t>
            </a:r>
            <a:r>
              <a:rPr lang="tr-TR" dirty="0" smtClean="0"/>
              <a:t>öz</a:t>
            </a:r>
            <a:endParaRPr lang="en-US" dirty="0"/>
          </a:p>
        </p:txBody>
      </p:sp>
      <p:sp>
        <p:nvSpPr>
          <p:cNvPr id="8" name="Veri Yer Tutucusu 7"/>
          <p:cNvSpPr>
            <a:spLocks noGrp="1"/>
          </p:cNvSpPr>
          <p:nvPr>
            <p:ph type="dt" sz="half" idx="10"/>
          </p:nvPr>
        </p:nvSpPr>
        <p:spPr/>
        <p:txBody>
          <a:bodyPr/>
          <a:lstStyle/>
          <a:p>
            <a:r>
              <a:rPr lang="tr-TR" smtClean="0"/>
              <a:t>11 Haziran 2014</a:t>
            </a:r>
            <a:endParaRPr lang="tr-TR"/>
          </a:p>
        </p:txBody>
      </p:sp>
      <p:sp>
        <p:nvSpPr>
          <p:cNvPr id="9" name="Altbilgi Yer Tutucusu 8"/>
          <p:cNvSpPr>
            <a:spLocks noGrp="1"/>
          </p:cNvSpPr>
          <p:nvPr>
            <p:ph type="ftr" sz="quarter" idx="11"/>
          </p:nvPr>
        </p:nvSpPr>
        <p:spPr/>
        <p:txBody>
          <a:bodyPr/>
          <a:lstStyle/>
          <a:p>
            <a:r>
              <a:rPr lang="tr-TR" smtClean="0"/>
              <a:t>Zaman Yönetimi</a:t>
            </a:r>
            <a:endParaRPr lang="tr-TR"/>
          </a:p>
        </p:txBody>
      </p:sp>
      <p:sp>
        <p:nvSpPr>
          <p:cNvPr id="10"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grpSp>
        <p:nvGrpSpPr>
          <p:cNvPr id="3" name="Group 2"/>
          <p:cNvGrpSpPr/>
          <p:nvPr/>
        </p:nvGrpSpPr>
        <p:grpSpPr>
          <a:xfrm>
            <a:off x="4860032" y="532883"/>
            <a:ext cx="3810000" cy="5767388"/>
            <a:chOff x="2667000" y="304800"/>
            <a:chExt cx="3810000" cy="5767388"/>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785813"/>
              <a:ext cx="3810000" cy="528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895600" y="304800"/>
              <a:ext cx="3403496" cy="461665"/>
            </a:xfrm>
            <a:prstGeom prst="rect">
              <a:avLst/>
            </a:prstGeom>
          </p:spPr>
          <p:txBody>
            <a:bodyPr wrap="none">
              <a:spAutoFit/>
            </a:bodyPr>
            <a:lstStyle/>
            <a:p>
              <a:r>
                <a:rPr lang="tr-TR" sz="2400" dirty="0"/>
                <a:t>نعم سلاح المؤمن الصبر والدعاء</a:t>
              </a:r>
              <a:endParaRPr lang="en-US" sz="2400" dirty="0"/>
            </a:p>
          </p:txBody>
        </p:sp>
      </p:grpSp>
    </p:spTree>
    <p:extLst>
      <p:ext uri="{BB962C8B-B14F-4D97-AF65-F5344CB8AC3E}">
        <p14:creationId xmlns:p14="http://schemas.microsoft.com/office/powerpoint/2010/main" val="251283831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titled-4.jpg"/>
          <p:cNvPicPr>
            <a:picLocks noChangeAspect="1"/>
          </p:cNvPicPr>
          <p:nvPr/>
        </p:nvPicPr>
        <p:blipFill>
          <a:blip r:embed="rId2" cstate="print"/>
          <a:stretch>
            <a:fillRect/>
          </a:stretch>
        </p:blipFill>
        <p:spPr>
          <a:xfrm>
            <a:off x="0" y="0"/>
            <a:ext cx="9144000" cy="6858000"/>
          </a:xfrm>
          <a:prstGeom prst="rect">
            <a:avLst/>
          </a:prstGeom>
        </p:spPr>
      </p:pic>
      <p:sp>
        <p:nvSpPr>
          <p:cNvPr id="4" name="Slide Number Placeholder 3"/>
          <p:cNvSpPr>
            <a:spLocks noGrp="1"/>
          </p:cNvSpPr>
          <p:nvPr>
            <p:ph type="sldNum" sz="quarter" idx="12"/>
          </p:nvPr>
        </p:nvSpPr>
        <p:spPr/>
        <p:txBody>
          <a:bodyPr/>
          <a:lstStyle/>
          <a:p>
            <a:fld id="{6F0A3E73-0B0D-4D20-BB26-2FE3D1302130}" type="slidenum">
              <a:rPr lang="ar-SA" smtClean="0"/>
              <a:pPr/>
              <a:t>97</a:t>
            </a:fld>
            <a:endParaRPr lang="ar-SA"/>
          </a:p>
        </p:txBody>
      </p:sp>
      <p:sp>
        <p:nvSpPr>
          <p:cNvPr id="5" name="Text Box 4"/>
          <p:cNvSpPr txBox="1">
            <a:spLocks noChangeArrowheads="1"/>
          </p:cNvSpPr>
          <p:nvPr/>
        </p:nvSpPr>
        <p:spPr bwMode="auto">
          <a:xfrm>
            <a:off x="1357290" y="5214950"/>
            <a:ext cx="7240587" cy="641350"/>
          </a:xfrm>
          <a:prstGeom prst="rect">
            <a:avLst/>
          </a:prstGeom>
          <a:noFill/>
          <a:ln w="9525" algn="ctr">
            <a:noFill/>
            <a:miter lim="800000"/>
            <a:headEnd/>
            <a:tailEnd/>
          </a:ln>
        </p:spPr>
        <p:txBody>
          <a:bodyPr wrap="none" lIns="92075" tIns="46038" rIns="92075" bIns="46038">
            <a:spAutoFit/>
          </a:bodyPr>
          <a:lstStyle/>
          <a:p>
            <a:pPr marL="342900" indent="-342900">
              <a:buFontTx/>
              <a:buNone/>
            </a:pPr>
            <a:r>
              <a:rPr lang="tr-TR" sz="4000" dirty="0">
                <a:solidFill>
                  <a:srgbClr val="FFFF00"/>
                </a:solidFill>
              </a:rPr>
              <a:t>Teşekkür ve başarı dileklerimle ....</a:t>
            </a:r>
            <a:endParaRPr lang="en-US" sz="4000" dirty="0">
              <a:solidFill>
                <a:srgbClr val="FFFF00"/>
              </a:solidFill>
            </a:endParaRPr>
          </a:p>
        </p:txBody>
      </p:sp>
      <p:sp>
        <p:nvSpPr>
          <p:cNvPr id="7" name="Footer Placeholder 6"/>
          <p:cNvSpPr>
            <a:spLocks noGrp="1"/>
          </p:cNvSpPr>
          <p:nvPr>
            <p:ph type="ftr" sz="quarter" idx="11"/>
          </p:nvPr>
        </p:nvSpPr>
        <p:spPr/>
        <p:txBody>
          <a:bodyPr/>
          <a:lstStyle/>
          <a:p>
            <a:pPr>
              <a:defRPr/>
            </a:pPr>
            <a:r>
              <a:rPr lang="en-US" smtClean="0"/>
              <a:t>Zaman Yönetimi</a:t>
            </a:r>
            <a:endParaRPr lang="en-US" dirty="0"/>
          </a:p>
        </p:txBody>
      </p:sp>
      <p:sp>
        <p:nvSpPr>
          <p:cNvPr id="6" name="Date Placeholder 5"/>
          <p:cNvSpPr>
            <a:spLocks noGrp="1"/>
          </p:cNvSpPr>
          <p:nvPr>
            <p:ph type="dt" sz="half" idx="10"/>
          </p:nvPr>
        </p:nvSpPr>
        <p:spPr/>
        <p:txBody>
          <a:bodyPr/>
          <a:lstStyle/>
          <a:p>
            <a:pPr>
              <a:defRPr/>
            </a:pPr>
            <a:r>
              <a:rPr lang="tr-TR" smtClean="0"/>
              <a:t>11 Haziran 2014</a:t>
            </a:r>
            <a:endParaRPr lang="en-US"/>
          </a:p>
        </p:txBody>
      </p:sp>
    </p:spTree>
    <p:extLst>
      <p:ext uri="{BB962C8B-B14F-4D97-AF65-F5344CB8AC3E}">
        <p14:creationId xmlns:p14="http://schemas.microsoft.com/office/powerpoint/2010/main" val="8384277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plate_11">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Template_11</Template>
  <TotalTime>3567</TotalTime>
  <Words>4584</Words>
  <Application>Microsoft Office PowerPoint</Application>
  <PresentationFormat>Ekran Gösterisi (4:3)</PresentationFormat>
  <Paragraphs>858</Paragraphs>
  <Slides>97</Slides>
  <Notes>7</Notes>
  <HiddenSlides>0</HiddenSlides>
  <MMClips>0</MMClips>
  <ScaleCrop>false</ScaleCrop>
  <HeadingPairs>
    <vt:vector size="4" baseType="variant">
      <vt:variant>
        <vt:lpstr>Tema</vt:lpstr>
      </vt:variant>
      <vt:variant>
        <vt:i4>1</vt:i4>
      </vt:variant>
      <vt:variant>
        <vt:lpstr>Slayt Başlıkları</vt:lpstr>
      </vt:variant>
      <vt:variant>
        <vt:i4>97</vt:i4>
      </vt:variant>
    </vt:vector>
  </HeadingPairs>
  <TitlesOfParts>
    <vt:vector size="98" baseType="lpstr">
      <vt:lpstr>Template_11</vt:lpstr>
      <vt:lpstr>ZAMAN YÖNETİMİ</vt:lpstr>
      <vt:lpstr>KONULARIMIZ</vt:lpstr>
      <vt:lpstr>Kariyer ve Kariyer Geliştirme</vt:lpstr>
      <vt:lpstr>Kariyer Geliştirme</vt:lpstr>
      <vt:lpstr>Ömür boyu eğitim</vt:lpstr>
      <vt:lpstr>İMÜ KAGEK’in Hedefi</vt:lpstr>
      <vt:lpstr>Yönetim Kurulu</vt:lpstr>
      <vt:lpstr>ZAMAN NEDİR?</vt:lpstr>
      <vt:lpstr>Hayat nedir?</vt:lpstr>
      <vt:lpstr>Hayatta mutlu olmak</vt:lpstr>
      <vt:lpstr>Cisimleri Nasıl Tanımlarız?</vt:lpstr>
      <vt:lpstr>Zaman Nedir?</vt:lpstr>
      <vt:lpstr>Zaman, herkese “eşit” dağıtılmış “kıt” bir kaynaktır.</vt:lpstr>
      <vt:lpstr>Muhammed İkbal’den Hatırlatma</vt:lpstr>
      <vt:lpstr>ZAMANIN DEĞERİ</vt:lpstr>
      <vt:lpstr>Zamanın Önemi</vt:lpstr>
      <vt:lpstr>Zamanın Önemi</vt:lpstr>
      <vt:lpstr>Zamanla İlgili Hadisler</vt:lpstr>
      <vt:lpstr>Olayların Üç Safhası</vt:lpstr>
      <vt:lpstr>İlim Amelden Önce Gelir</vt:lpstr>
      <vt:lpstr>İlmi Bilginin Özelliği</vt:lpstr>
      <vt:lpstr>Eğitim-Öğretim</vt:lpstr>
      <vt:lpstr>Bilgi Müslümanın Kayıp Olmuş Malıdır, Nerede Bulursa Alır (Hadisi Şerif)</vt:lpstr>
      <vt:lpstr>PowerPoint Sunusu</vt:lpstr>
      <vt:lpstr>Tevekkül</vt:lpstr>
      <vt:lpstr>Çalışmak Adetim, Tevekkül Halimdir (Hadisi Şerif)</vt:lpstr>
      <vt:lpstr>Güzel Sözler</vt:lpstr>
      <vt:lpstr>Zamana Saygı Kültürü</vt:lpstr>
      <vt:lpstr>PowerPoint Sunusu</vt:lpstr>
      <vt:lpstr>BİR HİKAYE</vt:lpstr>
      <vt:lpstr>BİR HİKAYE (Devam)</vt:lpstr>
      <vt:lpstr>BİR HİKAYE (Devam)</vt:lpstr>
      <vt:lpstr>Gürmen (Kastamonu – Araç) Tecrübesi</vt:lpstr>
      <vt:lpstr>PowerPoint Sunusu</vt:lpstr>
      <vt:lpstr>PowerPoint Sunusu</vt:lpstr>
      <vt:lpstr>Zaman Yönetimi ve Başarı Kuralları</vt:lpstr>
      <vt:lpstr>ZAMAN YÖNETİMİNİN TEMELLERİ</vt:lpstr>
      <vt:lpstr>Zamanın Yetmemesi Şikayeti</vt:lpstr>
      <vt:lpstr>Erteleme Hastalığı</vt:lpstr>
      <vt:lpstr>Ertelemenin Önüne Geçme Yöntemleri</vt:lpstr>
      <vt:lpstr>PowerPoint Sunusu</vt:lpstr>
      <vt:lpstr>Aceleci Olmayın</vt:lpstr>
      <vt:lpstr>İşi Bitirmede Gerekli Şeyler</vt:lpstr>
      <vt:lpstr>TEMEL GÖREVLER-İHTİYAÇLAR</vt:lpstr>
      <vt:lpstr>PowerPoint Sunusu</vt:lpstr>
      <vt:lpstr>KİŞİSEL ZAMAN PLANI</vt:lpstr>
      <vt:lpstr>Kavanoz ve Taşlar Hikayesi</vt:lpstr>
      <vt:lpstr>BİR HİKAYE</vt:lpstr>
      <vt:lpstr>BİR HİKAYE</vt:lpstr>
      <vt:lpstr>ZAMAN YÖNETİMİ</vt:lpstr>
      <vt:lpstr>Zaman Yönetimi</vt:lpstr>
      <vt:lpstr>İş Zamanını Etkin Kullanma Yöntemleri</vt:lpstr>
      <vt:lpstr>İş Yapımında Önemli Safhalar</vt:lpstr>
      <vt:lpstr>Randıman ve Etkenlik </vt:lpstr>
      <vt:lpstr>Ehliyet </vt:lpstr>
      <vt:lpstr>ZAMANIMIZI NASIL GEÇİRİYORUZ (HARCIYORUZ)?</vt:lpstr>
      <vt:lpstr>BİR MODEL</vt:lpstr>
      <vt:lpstr>ZAMAN TUZAKLARI</vt:lpstr>
      <vt:lpstr>PowerPoint Sunusu</vt:lpstr>
      <vt:lpstr>EN VERİMLİ SAATLER</vt:lpstr>
      <vt:lpstr>Zaman Akışının Farkında Olun</vt:lpstr>
      <vt:lpstr>ÖNEMLİ İŞ-ACİL İŞ</vt:lpstr>
      <vt:lpstr>ÖNEM ve ACİLİYET</vt:lpstr>
      <vt:lpstr>ÖNEM ve ACİLİYET</vt:lpstr>
      <vt:lpstr>ÖNEM ve ACİLİYET</vt:lpstr>
      <vt:lpstr>PowerPoint Sunusu</vt:lpstr>
      <vt:lpstr>İŞ-YETKİ DELEGASYONUNU ENGELLEYEN DÜŞÜNCELER</vt:lpstr>
      <vt:lpstr>PowerPoint Sunusu</vt:lpstr>
      <vt:lpstr>DAĞINIK MASA - DAĞINIK DOLAP DAĞINIK BİLGİSAYAR</vt:lpstr>
      <vt:lpstr>DAĞINIKLIKTAN KURTULMAK İÇİN</vt:lpstr>
      <vt:lpstr>AJANDA</vt:lpstr>
      <vt:lpstr>?</vt:lpstr>
      <vt:lpstr>NE ZAMAN TOPLANTI YAPILMALIDIR?</vt:lpstr>
      <vt:lpstr>PowerPoint Sunusu</vt:lpstr>
      <vt:lpstr>PowerPoint Sunusu</vt:lpstr>
      <vt:lpstr>PowerPoint Sunusu</vt:lpstr>
      <vt:lpstr>ETKİLİ BİR TOPLANTI İÇİN</vt:lpstr>
      <vt:lpstr>GÜNDEM ve ZAMAN</vt:lpstr>
      <vt:lpstr>KATILIMCILAR</vt:lpstr>
      <vt:lpstr>KATILIMCILARA DİKKAT</vt:lpstr>
      <vt:lpstr>TOPLANTI BAŞKANI</vt:lpstr>
      <vt:lpstr>PowerPoint Sunusu</vt:lpstr>
      <vt:lpstr>ZAMANI VERİMLİ KULLANMAK İÇİN</vt:lpstr>
      <vt:lpstr>ZAMANI VERİMLİ KULLANMAK İÇİN</vt:lpstr>
      <vt:lpstr>ZAMANI VERİMLİ KULLANMAK İÇİN</vt:lpstr>
      <vt:lpstr>İnsanlık Tarihi</vt:lpstr>
      <vt:lpstr>PowerPoint Sunusu</vt:lpstr>
      <vt:lpstr>1954’te 50 Yıl Sonra Ev Tipi Bilgisayarın Öngörüsü</vt:lpstr>
      <vt:lpstr>2004’te Ev Tipi Bilgisayarlar</vt:lpstr>
      <vt:lpstr>Eğitimde Yeni Yaklaşımlar</vt:lpstr>
      <vt:lpstr>PowerPoint Sunusu</vt:lpstr>
      <vt:lpstr>Tasarımda Başarının Ana Unsurları</vt:lpstr>
      <vt:lpstr>Hayatın lezzetini bulmak için</vt:lpstr>
      <vt:lpstr>Genç nesil tembelleşiyor mu?</vt:lpstr>
      <vt:lpstr>Eskiden durum nasıldı?</vt:lpstr>
      <vt:lpstr>Son Söz</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Biomedical Engineering: Education, Research and Challenges</dc:title>
  <dc:creator>asus</dc:creator>
  <cp:lastModifiedBy>kadir</cp:lastModifiedBy>
  <cp:revision>160</cp:revision>
  <dcterms:created xsi:type="dcterms:W3CDTF">2013-01-15T20:01:37Z</dcterms:created>
  <dcterms:modified xsi:type="dcterms:W3CDTF">2014-06-11T11:09:15Z</dcterms:modified>
</cp:coreProperties>
</file>