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 id="2147483669" r:id="rId2"/>
    <p:sldMasterId id="2147483694" r:id="rId3"/>
    <p:sldMasterId id="2147483707" r:id="rId4"/>
  </p:sldMasterIdLst>
  <p:notesMasterIdLst>
    <p:notesMasterId r:id="rId111"/>
  </p:notesMasterIdLst>
  <p:sldIdLst>
    <p:sldId id="460" r:id="rId5"/>
    <p:sldId id="350" r:id="rId6"/>
    <p:sldId id="468" r:id="rId7"/>
    <p:sldId id="469" r:id="rId8"/>
    <p:sldId id="470" r:id="rId9"/>
    <p:sldId id="471" r:id="rId10"/>
    <p:sldId id="472" r:id="rId11"/>
    <p:sldId id="473" r:id="rId12"/>
    <p:sldId id="474" r:id="rId13"/>
    <p:sldId id="475" r:id="rId14"/>
    <p:sldId id="476" r:id="rId15"/>
    <p:sldId id="477" r:id="rId16"/>
    <p:sldId id="478" r:id="rId17"/>
    <p:sldId id="479" r:id="rId18"/>
    <p:sldId id="480" r:id="rId19"/>
    <p:sldId id="481" r:id="rId20"/>
    <p:sldId id="494" r:id="rId21"/>
    <p:sldId id="461" r:id="rId22"/>
    <p:sldId id="462" r:id="rId23"/>
    <p:sldId id="463" r:id="rId24"/>
    <p:sldId id="464" r:id="rId25"/>
    <p:sldId id="465" r:id="rId26"/>
    <p:sldId id="466" r:id="rId27"/>
    <p:sldId id="467" r:id="rId28"/>
    <p:sldId id="361" r:id="rId29"/>
    <p:sldId id="362" r:id="rId30"/>
    <p:sldId id="444" r:id="rId31"/>
    <p:sldId id="445" r:id="rId32"/>
    <p:sldId id="446" r:id="rId33"/>
    <p:sldId id="359" r:id="rId34"/>
    <p:sldId id="370" r:id="rId35"/>
    <p:sldId id="358" r:id="rId36"/>
    <p:sldId id="363" r:id="rId37"/>
    <p:sldId id="364" r:id="rId38"/>
    <p:sldId id="409" r:id="rId39"/>
    <p:sldId id="365" r:id="rId40"/>
    <p:sldId id="273" r:id="rId41"/>
    <p:sldId id="367" r:id="rId42"/>
    <p:sldId id="368" r:id="rId43"/>
    <p:sldId id="366" r:id="rId44"/>
    <p:sldId id="371" r:id="rId45"/>
    <p:sldId id="372" r:id="rId46"/>
    <p:sldId id="373" r:id="rId47"/>
    <p:sldId id="374" r:id="rId48"/>
    <p:sldId id="375" r:id="rId49"/>
    <p:sldId id="376" r:id="rId50"/>
    <p:sldId id="377" r:id="rId51"/>
    <p:sldId id="378" r:id="rId52"/>
    <p:sldId id="379" r:id="rId53"/>
    <p:sldId id="380" r:id="rId54"/>
    <p:sldId id="341" r:id="rId55"/>
    <p:sldId id="328" r:id="rId56"/>
    <p:sldId id="347" r:id="rId57"/>
    <p:sldId id="332" r:id="rId58"/>
    <p:sldId id="329" r:id="rId59"/>
    <p:sldId id="415" r:id="rId60"/>
    <p:sldId id="330" r:id="rId61"/>
    <p:sldId id="348" r:id="rId62"/>
    <p:sldId id="349" r:id="rId63"/>
    <p:sldId id="331" r:id="rId64"/>
    <p:sldId id="442" r:id="rId65"/>
    <p:sldId id="392" r:id="rId66"/>
    <p:sldId id="393" r:id="rId67"/>
    <p:sldId id="450" r:id="rId68"/>
    <p:sldId id="396" r:id="rId69"/>
    <p:sldId id="398" r:id="rId70"/>
    <p:sldId id="447" r:id="rId71"/>
    <p:sldId id="448" r:id="rId72"/>
    <p:sldId id="451" r:id="rId73"/>
    <p:sldId id="334" r:id="rId74"/>
    <p:sldId id="452" r:id="rId75"/>
    <p:sldId id="417" r:id="rId76"/>
    <p:sldId id="453" r:id="rId77"/>
    <p:sldId id="399" r:id="rId78"/>
    <p:sldId id="455" r:id="rId79"/>
    <p:sldId id="454" r:id="rId80"/>
    <p:sldId id="412" r:id="rId81"/>
    <p:sldId id="418" r:id="rId82"/>
    <p:sldId id="456" r:id="rId83"/>
    <p:sldId id="414" r:id="rId84"/>
    <p:sldId id="421" r:id="rId85"/>
    <p:sldId id="407" r:id="rId86"/>
    <p:sldId id="457" r:id="rId87"/>
    <p:sldId id="411" r:id="rId88"/>
    <p:sldId id="458" r:id="rId89"/>
    <p:sldId id="413" r:id="rId90"/>
    <p:sldId id="437" r:id="rId91"/>
    <p:sldId id="438" r:id="rId92"/>
    <p:sldId id="439" r:id="rId93"/>
    <p:sldId id="440" r:id="rId94"/>
    <p:sldId id="441" r:id="rId95"/>
    <p:sldId id="429" r:id="rId96"/>
    <p:sldId id="430" r:id="rId97"/>
    <p:sldId id="431" r:id="rId98"/>
    <p:sldId id="432" r:id="rId99"/>
    <p:sldId id="405" r:id="rId100"/>
    <p:sldId id="406" r:id="rId101"/>
    <p:sldId id="410" r:id="rId102"/>
    <p:sldId id="419" r:id="rId103"/>
    <p:sldId id="420" r:id="rId104"/>
    <p:sldId id="422" r:id="rId105"/>
    <p:sldId id="423" r:id="rId106"/>
    <p:sldId id="424" r:id="rId107"/>
    <p:sldId id="425" r:id="rId108"/>
    <p:sldId id="426" r:id="rId109"/>
    <p:sldId id="493" r:id="rId1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00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1" autoAdjust="0"/>
    <p:restoredTop sz="94676" autoAdjust="0"/>
  </p:normalViewPr>
  <p:slideViewPr>
    <p:cSldViewPr>
      <p:cViewPr>
        <p:scale>
          <a:sx n="60" d="100"/>
          <a:sy n="60" d="100"/>
        </p:scale>
        <p:origin x="-1656" y="-294"/>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70" d="100"/>
        <a:sy n="70" d="100"/>
      </p:scale>
      <p:origin x="0" y="1227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presProps" Target="pres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slide" Target="slides/slide106.xml"/><Relationship Id="rId115"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s>
</file>

<file path=ppt/_rels/viewProps.xml.rels><?xml version="1.0" encoding="UTF-8" standalone="yes"?>
<Relationships xmlns="http://schemas.openxmlformats.org/package/2006/relationships"><Relationship Id="rId3" Type="http://schemas.openxmlformats.org/officeDocument/2006/relationships/slide" Target="slides/slide98.xml"/><Relationship Id="rId2" Type="http://schemas.openxmlformats.org/officeDocument/2006/relationships/slide" Target="slides/slide87.xml"/><Relationship Id="rId1" Type="http://schemas.openxmlformats.org/officeDocument/2006/relationships/slide" Target="slides/slide5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wmf"/><Relationship Id="rId1" Type="http://schemas.openxmlformats.org/officeDocument/2006/relationships/image" Target="../media/image5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1.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8.wmf"/><Relationship Id="rId1" Type="http://schemas.openxmlformats.org/officeDocument/2006/relationships/image" Target="../media/image67.wmf"/><Relationship Id="rId6" Type="http://schemas.openxmlformats.org/officeDocument/2006/relationships/image" Target="../media/image72.wmf"/><Relationship Id="rId5" Type="http://schemas.openxmlformats.org/officeDocument/2006/relationships/image" Target="../media/image71.wmf"/><Relationship Id="rId4" Type="http://schemas.openxmlformats.org/officeDocument/2006/relationships/image" Target="../media/image70.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image" Target="../media/image77.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80.wmf"/><Relationship Id="rId1" Type="http://schemas.openxmlformats.org/officeDocument/2006/relationships/image" Target="../media/image79.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wmf"/><Relationship Id="rId1" Type="http://schemas.openxmlformats.org/officeDocument/2006/relationships/image" Target="../media/image81.wmf"/><Relationship Id="rId5" Type="http://schemas.openxmlformats.org/officeDocument/2006/relationships/image" Target="../media/image85.wmf"/><Relationship Id="rId4" Type="http://schemas.openxmlformats.org/officeDocument/2006/relationships/image" Target="../media/image84.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6.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8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image" Target="../media/image3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image" Target="../media/image3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cs typeface="Times New Roman" pitchFamily="18" charset="0"/>
              </a:defRPr>
            </a:lvl1pPr>
          </a:lstStyle>
          <a:p>
            <a:pPr>
              <a:defRPr/>
            </a:pPr>
            <a:endParaRPr lang="en-US"/>
          </a:p>
        </p:txBody>
      </p:sp>
      <p:sp>
        <p:nvSpPr>
          <p:cNvPr id="317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cs typeface="Times New Roman" pitchFamily="18" charset="0"/>
              </a:defRPr>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17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cs typeface="Times New Roman" pitchFamily="18" charset="0"/>
              </a:defRPr>
            </a:lvl1pPr>
          </a:lstStyle>
          <a:p>
            <a:pPr>
              <a:defRPr/>
            </a:pPr>
            <a:endParaRPr lang="en-US"/>
          </a:p>
        </p:txBody>
      </p:sp>
      <p:sp>
        <p:nvSpPr>
          <p:cNvPr id="317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cs typeface="Times New Roman" pitchFamily="18" charset="0"/>
              </a:defRPr>
            </a:lvl1pPr>
          </a:lstStyle>
          <a:p>
            <a:pPr>
              <a:defRPr/>
            </a:pPr>
            <a:fld id="{7F831662-C328-41FE-AD05-15AB729BD492}" type="slidenum">
              <a:rPr lang="ar-SA"/>
              <a:pPr>
                <a:defRPr/>
              </a:pPr>
              <a:t>‹#›</a:t>
            </a:fld>
            <a:endParaRPr lang="en-US"/>
          </a:p>
        </p:txBody>
      </p:sp>
    </p:spTree>
    <p:extLst>
      <p:ext uri="{BB962C8B-B14F-4D97-AF65-F5344CB8AC3E}">
        <p14:creationId xmlns:p14="http://schemas.microsoft.com/office/powerpoint/2010/main" val="22034123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FC58795-9DE4-4CE3-BDEA-E3A158378F87}" type="slidenum">
              <a:rPr lang="ar-SA" smtClean="0">
                <a:latin typeface="Times New Roman" pitchFamily="18" charset="0"/>
                <a:cs typeface="Times New Roman" pitchFamily="18" charset="0"/>
              </a:rPr>
              <a:pPr eaLnBrk="1" hangingPunct="1"/>
              <a:t>2</a:t>
            </a:fld>
            <a:endParaRPr lang="en-US" smtClean="0">
              <a:latin typeface="Times New Roman" pitchFamily="18" charset="0"/>
              <a:cs typeface="Times New Roman" pitchFamily="18"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smtClean="0"/>
          </a:p>
        </p:txBody>
      </p:sp>
      <p:sp>
        <p:nvSpPr>
          <p:cNvPr id="3891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600">
                <a:solidFill>
                  <a:srgbClr val="2D4141"/>
                </a:solidFill>
                <a:latin typeface="Futura Condensed" charset="0"/>
                <a:ea typeface="ヒラギノ角ゴ ProN W3" charset="0"/>
                <a:cs typeface="ヒラギノ角ゴ ProN W3" charset="0"/>
                <a:sym typeface="Futura Condensed" charset="0"/>
              </a:defRPr>
            </a:lvl1pPr>
            <a:lvl2pPr marL="742950" indent="-285750" eaLnBrk="0" hangingPunct="0">
              <a:defRPr sz="4600">
                <a:solidFill>
                  <a:srgbClr val="2D4141"/>
                </a:solidFill>
                <a:latin typeface="Futura Condensed" charset="0"/>
                <a:ea typeface="ヒラギノ角ゴ ProN W3" charset="0"/>
                <a:cs typeface="ヒラギノ角ゴ ProN W3" charset="0"/>
                <a:sym typeface="Futura Condensed" charset="0"/>
              </a:defRPr>
            </a:lvl2pPr>
            <a:lvl3pPr marL="1143000" indent="-228600" eaLnBrk="0" hangingPunct="0">
              <a:defRPr sz="4600">
                <a:solidFill>
                  <a:srgbClr val="2D4141"/>
                </a:solidFill>
                <a:latin typeface="Futura Condensed" charset="0"/>
                <a:ea typeface="ヒラギノ角ゴ ProN W3" charset="0"/>
                <a:cs typeface="ヒラギノ角ゴ ProN W3" charset="0"/>
                <a:sym typeface="Futura Condensed" charset="0"/>
              </a:defRPr>
            </a:lvl3pPr>
            <a:lvl4pPr marL="1600200" indent="-228600" eaLnBrk="0" hangingPunct="0">
              <a:defRPr sz="4600">
                <a:solidFill>
                  <a:srgbClr val="2D4141"/>
                </a:solidFill>
                <a:latin typeface="Futura Condensed" charset="0"/>
                <a:ea typeface="ヒラギノ角ゴ ProN W3" charset="0"/>
                <a:cs typeface="ヒラギノ角ゴ ProN W3" charset="0"/>
                <a:sym typeface="Futura Condensed" charset="0"/>
              </a:defRPr>
            </a:lvl4pPr>
            <a:lvl5pPr marL="2057400" indent="-228600" eaLnBrk="0" hangingPunct="0">
              <a:defRPr sz="4600">
                <a:solidFill>
                  <a:srgbClr val="2D4141"/>
                </a:solidFill>
                <a:latin typeface="Futura Condensed" charset="0"/>
                <a:ea typeface="ヒラギノ角ゴ ProN W3" charset="0"/>
                <a:cs typeface="ヒラギノ角ゴ ProN W3" charset="0"/>
                <a:sym typeface="Futura Condensed" charset="0"/>
              </a:defRPr>
            </a:lvl5pPr>
            <a:lvl6pPr marL="2514600" indent="-228600" algn="ctr" eaLnBrk="0" fontAlgn="base" hangingPunct="0">
              <a:spcBef>
                <a:spcPct val="0"/>
              </a:spcBef>
              <a:spcAft>
                <a:spcPct val="0"/>
              </a:spcAft>
              <a:defRPr sz="4600">
                <a:solidFill>
                  <a:srgbClr val="2D4141"/>
                </a:solidFill>
                <a:latin typeface="Futura Condensed" charset="0"/>
                <a:ea typeface="ヒラギノ角ゴ ProN W3" charset="0"/>
                <a:cs typeface="ヒラギノ角ゴ ProN W3" charset="0"/>
                <a:sym typeface="Futura Condensed" charset="0"/>
              </a:defRPr>
            </a:lvl6pPr>
            <a:lvl7pPr marL="2971800" indent="-228600" algn="ctr" eaLnBrk="0" fontAlgn="base" hangingPunct="0">
              <a:spcBef>
                <a:spcPct val="0"/>
              </a:spcBef>
              <a:spcAft>
                <a:spcPct val="0"/>
              </a:spcAft>
              <a:defRPr sz="4600">
                <a:solidFill>
                  <a:srgbClr val="2D4141"/>
                </a:solidFill>
                <a:latin typeface="Futura Condensed" charset="0"/>
                <a:ea typeface="ヒラギノ角ゴ ProN W3" charset="0"/>
                <a:cs typeface="ヒラギノ角ゴ ProN W3" charset="0"/>
                <a:sym typeface="Futura Condensed" charset="0"/>
              </a:defRPr>
            </a:lvl7pPr>
            <a:lvl8pPr marL="3429000" indent="-228600" algn="ctr" eaLnBrk="0" fontAlgn="base" hangingPunct="0">
              <a:spcBef>
                <a:spcPct val="0"/>
              </a:spcBef>
              <a:spcAft>
                <a:spcPct val="0"/>
              </a:spcAft>
              <a:defRPr sz="4600">
                <a:solidFill>
                  <a:srgbClr val="2D4141"/>
                </a:solidFill>
                <a:latin typeface="Futura Condensed" charset="0"/>
                <a:ea typeface="ヒラギノ角ゴ ProN W3" charset="0"/>
                <a:cs typeface="ヒラギノ角ゴ ProN W3" charset="0"/>
                <a:sym typeface="Futura Condensed" charset="0"/>
              </a:defRPr>
            </a:lvl8pPr>
            <a:lvl9pPr marL="3886200" indent="-228600" algn="ctr" eaLnBrk="0" fontAlgn="base" hangingPunct="0">
              <a:spcBef>
                <a:spcPct val="0"/>
              </a:spcBef>
              <a:spcAft>
                <a:spcPct val="0"/>
              </a:spcAft>
              <a:defRPr sz="4600">
                <a:solidFill>
                  <a:srgbClr val="2D4141"/>
                </a:solidFill>
                <a:latin typeface="Futura Condensed" charset="0"/>
                <a:ea typeface="ヒラギノ角ゴ ProN W3" charset="0"/>
                <a:cs typeface="ヒラギノ角ゴ ProN W3" charset="0"/>
                <a:sym typeface="Futura Condensed" charset="0"/>
              </a:defRPr>
            </a:lvl9pPr>
          </a:lstStyle>
          <a:p>
            <a:pPr eaLnBrk="1" hangingPunct="1"/>
            <a:fld id="{D17048F3-A449-49CD-85FB-1BBDFFDEF896}" type="slidenum">
              <a:rPr lang="tr-TR" sz="1200"/>
              <a:pPr eaLnBrk="1" hangingPunct="1"/>
              <a:t>12</a:t>
            </a:fld>
            <a:endParaRPr lang="tr-T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F831662-C328-41FE-AD05-15AB729BD492}" type="slidenum">
              <a:rPr lang="ar-SA" smtClean="0"/>
              <a:pPr>
                <a:defRPr/>
              </a:pPr>
              <a:t>35</a:t>
            </a:fld>
            <a:endParaRPr lang="en-US"/>
          </a:p>
        </p:txBody>
      </p:sp>
    </p:spTree>
    <p:extLst>
      <p:ext uri="{BB962C8B-B14F-4D97-AF65-F5344CB8AC3E}">
        <p14:creationId xmlns:p14="http://schemas.microsoft.com/office/powerpoint/2010/main" val="1744969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89DB89E-B151-4D6B-8841-5AE32A5BB388}" type="slidenum">
              <a:rPr lang="ar-SA" smtClean="0">
                <a:latin typeface="Times New Roman" pitchFamily="18" charset="0"/>
                <a:cs typeface="Times New Roman" pitchFamily="18" charset="0"/>
              </a:rPr>
              <a:pPr eaLnBrk="1" hangingPunct="1"/>
              <a:t>50</a:t>
            </a:fld>
            <a:endParaRPr lang="en-US" smtClean="0">
              <a:latin typeface="Times New Roman" pitchFamily="18" charset="0"/>
              <a:cs typeface="Times New Roman" pitchFamily="18"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cs typeface="Arial" charset="0"/>
              </a:rPr>
              <a:t>Stage 1 is the hardest. The model must be simple enough but not oversimplified. It must yield a meaningful interpretation. Stages 2 &amp; 3 are discussed in Linear System (LS) analysis.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76F319-439D-456E-A538-78F5C4F38FF5}" type="slidenum">
              <a:rPr lang="en-US"/>
              <a:pPr/>
              <a:t>62</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pPr>
              <a:spcBef>
                <a:spcPct val="0"/>
              </a:spcBef>
            </a:pPr>
            <a:endParaRPr lang="en-US" sz="2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F10FF8-FE75-4EFD-8DC2-43C43DA45E38}" type="slidenum">
              <a:rPr lang="en-US"/>
              <a:pPr/>
              <a:t>63</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pPr>
              <a:spcBef>
                <a:spcPct val="0"/>
              </a:spcBef>
            </a:pPr>
            <a:endParaRPr lang="en-US" sz="2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842CB8-E9E6-4C63-B566-902A87A7F360}" type="slidenum">
              <a:rPr lang="en-US"/>
              <a:pPr/>
              <a:t>65</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pPr>
              <a:spcBef>
                <a:spcPct val="0"/>
              </a:spcBef>
            </a:pPr>
            <a:endParaRPr lang="en-US" sz="24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E3F252-22C4-4607-B1A7-0DB10DB999EA}" type="slidenum">
              <a:rPr lang="en-US"/>
              <a:pPr/>
              <a:t>74</a:t>
            </a:fld>
            <a:endParaRPr 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pPr algn="ctr">
              <a:spcBef>
                <a:spcPts val="1200"/>
              </a:spcBef>
              <a:spcAft>
                <a:spcPts val="1200"/>
              </a:spcAft>
            </a:pPr>
            <a:endParaRPr lang="en-US" sz="2400" b="1">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SA"/>
          </a:p>
        </p:txBody>
      </p:sp>
      <p:sp>
        <p:nvSpPr>
          <p:cNvPr id="4" name="Rectangle 4"/>
          <p:cNvSpPr>
            <a:spLocks noGrp="1" noChangeArrowheads="1"/>
          </p:cNvSpPr>
          <p:nvPr>
            <p:ph type="dt" sz="half" idx="10"/>
          </p:nvPr>
        </p:nvSpPr>
        <p:spPr>
          <a:ln/>
        </p:spPr>
        <p:txBody>
          <a:bodyPr/>
          <a:lstStyle>
            <a:lvl1pPr>
              <a:defRPr/>
            </a:lvl1pPr>
          </a:lstStyle>
          <a:p>
            <a:pPr>
              <a:defRPr/>
            </a:pPr>
            <a:fld id="{0593376F-BB80-4734-ABA2-50501919F35F}" type="datetime1">
              <a:rPr lang="tr-TR" smtClean="0"/>
              <a:t>11.10.2013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95D6453-8457-4B7D-B307-40D905D414F3}" type="slidenum">
              <a:rPr lang="ar-SA"/>
              <a:pPr>
                <a:defRPr/>
              </a:pPr>
              <a:t>‹#›</a:t>
            </a:fld>
            <a:endParaRPr lang="en-US"/>
          </a:p>
        </p:txBody>
      </p:sp>
    </p:spTree>
    <p:extLst>
      <p:ext uri="{BB962C8B-B14F-4D97-AF65-F5344CB8AC3E}">
        <p14:creationId xmlns:p14="http://schemas.microsoft.com/office/powerpoint/2010/main" val="2114940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Rectangle 4"/>
          <p:cNvSpPr>
            <a:spLocks noGrp="1" noChangeArrowheads="1"/>
          </p:cNvSpPr>
          <p:nvPr>
            <p:ph type="dt" sz="half" idx="10"/>
          </p:nvPr>
        </p:nvSpPr>
        <p:spPr>
          <a:ln/>
        </p:spPr>
        <p:txBody>
          <a:bodyPr/>
          <a:lstStyle>
            <a:lvl1pPr>
              <a:defRPr/>
            </a:lvl1pPr>
          </a:lstStyle>
          <a:p>
            <a:pPr>
              <a:defRPr/>
            </a:pPr>
            <a:fld id="{8ECDE8C6-52D5-4264-855F-C0D86DFE5589}" type="datetime1">
              <a:rPr lang="tr-TR" smtClean="0"/>
              <a:t>11.10.2013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A55A26-C9D6-4290-872E-7A7C43726D9D}" type="slidenum">
              <a:rPr lang="ar-SA"/>
              <a:pPr>
                <a:defRPr/>
              </a:pPr>
              <a:t>‹#›</a:t>
            </a:fld>
            <a:endParaRPr lang="en-US"/>
          </a:p>
        </p:txBody>
      </p:sp>
    </p:spTree>
    <p:extLst>
      <p:ext uri="{BB962C8B-B14F-4D97-AF65-F5344CB8AC3E}">
        <p14:creationId xmlns:p14="http://schemas.microsoft.com/office/powerpoint/2010/main" val="3697934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Rectangle 4"/>
          <p:cNvSpPr>
            <a:spLocks noGrp="1" noChangeArrowheads="1"/>
          </p:cNvSpPr>
          <p:nvPr>
            <p:ph type="dt" sz="half" idx="10"/>
          </p:nvPr>
        </p:nvSpPr>
        <p:spPr>
          <a:ln/>
        </p:spPr>
        <p:txBody>
          <a:bodyPr/>
          <a:lstStyle>
            <a:lvl1pPr>
              <a:defRPr/>
            </a:lvl1pPr>
          </a:lstStyle>
          <a:p>
            <a:pPr>
              <a:defRPr/>
            </a:pPr>
            <a:fld id="{8AE78B2C-5BA9-4C02-B07B-BE814B6537C4}" type="datetime1">
              <a:rPr lang="tr-TR" smtClean="0"/>
              <a:t>11.10.2013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3C971A-2A25-46AB-BC02-BA512067A072}" type="slidenum">
              <a:rPr lang="ar-SA"/>
              <a:pPr>
                <a:defRPr/>
              </a:pPr>
              <a:t>‹#›</a:t>
            </a:fld>
            <a:endParaRPr lang="en-US"/>
          </a:p>
        </p:txBody>
      </p:sp>
    </p:spTree>
    <p:extLst>
      <p:ext uri="{BB962C8B-B14F-4D97-AF65-F5344CB8AC3E}">
        <p14:creationId xmlns:p14="http://schemas.microsoft.com/office/powerpoint/2010/main" val="352183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ar-SA"/>
          </a:p>
        </p:txBody>
      </p:sp>
      <p:sp>
        <p:nvSpPr>
          <p:cNvPr id="3" name="SmartArt Placeholder 2"/>
          <p:cNvSpPr>
            <a:spLocks noGrp="1"/>
          </p:cNvSpPr>
          <p:nvPr>
            <p:ph type="dgm" idx="1"/>
          </p:nvPr>
        </p:nvSpPr>
        <p:spPr>
          <a:xfrm>
            <a:off x="457200" y="1600200"/>
            <a:ext cx="8229600" cy="4525963"/>
          </a:xfrm>
        </p:spPr>
        <p:txBody>
          <a:bodyPr/>
          <a:lstStyle/>
          <a:p>
            <a:pPr lvl="0"/>
            <a:endParaRPr lang="ar-SA" noProof="0" smtClean="0"/>
          </a:p>
        </p:txBody>
      </p:sp>
      <p:sp>
        <p:nvSpPr>
          <p:cNvPr id="4" name="Rectangle 4"/>
          <p:cNvSpPr>
            <a:spLocks noGrp="1" noChangeArrowheads="1"/>
          </p:cNvSpPr>
          <p:nvPr>
            <p:ph type="dt" sz="half" idx="10"/>
          </p:nvPr>
        </p:nvSpPr>
        <p:spPr>
          <a:ln/>
        </p:spPr>
        <p:txBody>
          <a:bodyPr/>
          <a:lstStyle>
            <a:lvl1pPr>
              <a:defRPr/>
            </a:lvl1pPr>
          </a:lstStyle>
          <a:p>
            <a:pPr>
              <a:defRPr/>
            </a:pPr>
            <a:fld id="{085EB83B-EA89-49A2-95A0-87BD29760562}" type="datetime1">
              <a:rPr lang="tr-TR" smtClean="0"/>
              <a:t>11.10.2013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347EB5-DDB6-4452-969A-F24C04292BAF}" type="slidenum">
              <a:rPr lang="ar-SA"/>
              <a:pPr>
                <a:defRPr/>
              </a:pPr>
              <a:t>‹#›</a:t>
            </a:fld>
            <a:endParaRPr lang="en-US"/>
          </a:p>
        </p:txBody>
      </p:sp>
    </p:spTree>
    <p:extLst>
      <p:ext uri="{BB962C8B-B14F-4D97-AF65-F5344CB8AC3E}">
        <p14:creationId xmlns:p14="http://schemas.microsoft.com/office/powerpoint/2010/main" val="2173544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221273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00921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69898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12727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00127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00490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597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Rectangle 4"/>
          <p:cNvSpPr>
            <a:spLocks noGrp="1" noChangeArrowheads="1"/>
          </p:cNvSpPr>
          <p:nvPr>
            <p:ph type="dt" sz="half" idx="10"/>
          </p:nvPr>
        </p:nvSpPr>
        <p:spPr>
          <a:ln/>
        </p:spPr>
        <p:txBody>
          <a:bodyPr/>
          <a:lstStyle>
            <a:lvl1pPr>
              <a:defRPr/>
            </a:lvl1pPr>
          </a:lstStyle>
          <a:p>
            <a:pPr>
              <a:defRPr/>
            </a:pPr>
            <a:fld id="{64BA22BD-9D6A-4FA2-97CB-81C7A44329FF}" type="datetime1">
              <a:rPr lang="tr-TR" smtClean="0"/>
              <a:t>11.10.2013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467A51-A3D6-4F6A-9B79-4D13BA45D146}" type="slidenum">
              <a:rPr lang="ar-SA"/>
              <a:pPr>
                <a:defRPr/>
              </a:pPr>
              <a:t>‹#›</a:t>
            </a:fld>
            <a:endParaRPr lang="en-US"/>
          </a:p>
        </p:txBody>
      </p:sp>
    </p:spTree>
    <p:extLst>
      <p:ext uri="{BB962C8B-B14F-4D97-AF65-F5344CB8AC3E}">
        <p14:creationId xmlns:p14="http://schemas.microsoft.com/office/powerpoint/2010/main" val="4704450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237330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391924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794696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61746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37A553FB-BE7A-4A1A-86AB-CFF13DA9052F}" type="datetime1">
              <a:rPr lang="tr-TR" smtClean="0"/>
              <a:t>11.10.2013</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r>
              <a:rPr lang="tr-TR" smtClean="0">
                <a:solidFill>
                  <a:srgbClr val="2DA2BF">
                    <a:tint val="20000"/>
                  </a:srgbClr>
                </a:solidFill>
              </a:rPr>
              <a:t>İstanbul Medeniyet Üniversitesi</a:t>
            </a:r>
            <a:endParaRPr lang="tr-TR">
              <a:solidFill>
                <a:srgbClr val="2DA2BF">
                  <a:tint val="20000"/>
                </a:srgbClr>
              </a:solidFill>
            </a:endParaRP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4F95399-64A8-43B0-A5C5-2D48ACAF8409}" type="slidenum">
              <a:rPr lang="tr-TR" smtClean="0"/>
              <a:pPr/>
              <a:t>‹#›</a:t>
            </a:fld>
            <a:endParaRPr lang="tr-TR"/>
          </a:p>
        </p:txBody>
      </p:sp>
      <p:pic>
        <p:nvPicPr>
          <p:cNvPr id="13" name="12 Resim" descr="logo.png"/>
          <p:cNvPicPr>
            <a:picLocks noChangeAspect="1"/>
          </p:cNvPicPr>
          <p:nvPr userDrawn="1"/>
        </p:nvPicPr>
        <p:blipFill>
          <a:blip r:embed="rId3" cstate="print"/>
          <a:stretch>
            <a:fillRect/>
          </a:stretch>
        </p:blipFill>
        <p:spPr>
          <a:xfrm>
            <a:off x="7020272" y="5262711"/>
            <a:ext cx="1990725" cy="1190625"/>
          </a:xfrm>
          <a:prstGeom prst="rect">
            <a:avLst/>
          </a:prstGeom>
        </p:spPr>
      </p:pic>
    </p:spTree>
    <p:extLst>
      <p:ext uri="{BB962C8B-B14F-4D97-AF65-F5344CB8AC3E}">
        <p14:creationId xmlns:p14="http://schemas.microsoft.com/office/powerpoint/2010/main" val="2618200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599FA53-D61B-4200-A47B-99DC656A0B31}" type="datetime1">
              <a:rPr lang="tr-TR" smtClean="0">
                <a:solidFill>
                  <a:prstClr val="black"/>
                </a:solidFill>
              </a:rPr>
              <a:t>11.10.2013</a:t>
            </a:fld>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pic>
        <p:nvPicPr>
          <p:cNvPr id="8" name="7 Resim" descr="logo.png"/>
          <p:cNvPicPr>
            <a:picLocks noChangeAspect="1"/>
          </p:cNvPicPr>
          <p:nvPr userDrawn="1"/>
        </p:nvPicPr>
        <p:blipFill>
          <a:blip r:embed="rId2" cstate="print"/>
          <a:stretch>
            <a:fillRect/>
          </a:stretch>
        </p:blipFill>
        <p:spPr>
          <a:xfrm>
            <a:off x="107504" y="6165304"/>
            <a:ext cx="923355" cy="552246"/>
          </a:xfrm>
          <a:prstGeom prst="rect">
            <a:avLst/>
          </a:prstGeom>
        </p:spPr>
      </p:pic>
    </p:spTree>
    <p:extLst>
      <p:ext uri="{BB962C8B-B14F-4D97-AF65-F5344CB8AC3E}">
        <p14:creationId xmlns:p14="http://schemas.microsoft.com/office/powerpoint/2010/main" val="16961594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2480DCBA-BA04-4EC2-96FF-A519D8884C48}" type="datetime1">
              <a:rPr lang="tr-TR" smtClean="0">
                <a:solidFill>
                  <a:prstClr val="white"/>
                </a:solidFill>
              </a:rPr>
              <a:t>11.10.2013</a:t>
            </a:fld>
            <a:endParaRPr lang="tr-TR">
              <a:solidFill>
                <a:prstClr val="white"/>
              </a:solidFill>
            </a:endParaRPr>
          </a:p>
        </p:txBody>
      </p:sp>
      <p:sp>
        <p:nvSpPr>
          <p:cNvPr id="5" name="4 Altbilgi Yer Tutucusu"/>
          <p:cNvSpPr>
            <a:spLocks noGrp="1"/>
          </p:cNvSpPr>
          <p:nvPr>
            <p:ph type="ftr" sz="quarter" idx="11"/>
          </p:nvPr>
        </p:nvSpPr>
        <p:spPr/>
        <p:txBody>
          <a:bodyPr/>
          <a:lstStyle>
            <a:extLst/>
          </a:lstStyle>
          <a:p>
            <a:r>
              <a:rPr lang="tr-TR" smtClean="0">
                <a:solidFill>
                  <a:prstClr val="white"/>
                </a:solidFill>
              </a:rPr>
              <a:t>İstanbul Medeniyet Üniversitesi</a:t>
            </a:r>
            <a:endParaRPr lang="tr-TR">
              <a:solidFill>
                <a:prstClr val="white"/>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a:solidFill>
                <a:prstClr val="white"/>
              </a:solidFill>
            </a:endParaRPr>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374686739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7FD42B0-A394-43DB-82CC-D4F0D2B6D0AF}" type="datetime1">
              <a:rPr lang="tr-TR" smtClean="0">
                <a:solidFill>
                  <a:prstClr val="white"/>
                </a:solidFill>
              </a:rPr>
              <a:t>11.10.2013</a:t>
            </a:fld>
            <a:endParaRPr lang="tr-TR">
              <a:solidFill>
                <a:prstClr val="white"/>
              </a:solidFill>
            </a:endParaRPr>
          </a:p>
        </p:txBody>
      </p:sp>
      <p:sp>
        <p:nvSpPr>
          <p:cNvPr id="6" name="5 Altbilgi Yer Tutucusu"/>
          <p:cNvSpPr>
            <a:spLocks noGrp="1"/>
          </p:cNvSpPr>
          <p:nvPr>
            <p:ph type="ftr" sz="quarter" idx="11"/>
          </p:nvPr>
        </p:nvSpPr>
        <p:spPr/>
        <p:txBody>
          <a:bodyPr/>
          <a:lstStyle>
            <a:extLst/>
          </a:lstStyle>
          <a:p>
            <a:r>
              <a:rPr lang="tr-TR" smtClean="0">
                <a:solidFill>
                  <a:prstClr val="white"/>
                </a:solidFill>
              </a:rPr>
              <a:t>İstanbul Medeniyet Üniversitesi</a:t>
            </a:r>
            <a:endParaRPr lang="tr-TR">
              <a:solidFill>
                <a:prstClr val="white"/>
              </a:solidFill>
            </a:endParaRP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2475008189"/>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11BED282-54FF-4D40-A7D8-FA8B35E67D32}" type="datetime1">
              <a:rPr lang="tr-TR" smtClean="0">
                <a:solidFill>
                  <a:prstClr val="black"/>
                </a:solidFill>
              </a:rPr>
              <a:t>11.10.2013</a:t>
            </a:fld>
            <a:endParaRPr lang="tr-TR">
              <a:solidFill>
                <a:prstClr val="black"/>
              </a:solidFill>
            </a:endParaRPr>
          </a:p>
        </p:txBody>
      </p:sp>
      <p:sp>
        <p:nvSpPr>
          <p:cNvPr id="8" name="7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9" name="8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999492418"/>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71951870-F589-4E93-8F97-CACAF09A281F}" type="datetime1">
              <a:rPr lang="tr-TR" smtClean="0">
                <a:solidFill>
                  <a:prstClr val="white"/>
                </a:solidFill>
              </a:rPr>
              <a:t>11.10.2013</a:t>
            </a:fld>
            <a:endParaRPr lang="tr-TR">
              <a:solidFill>
                <a:prstClr val="white"/>
              </a:solidFill>
            </a:endParaRPr>
          </a:p>
        </p:txBody>
      </p:sp>
      <p:sp>
        <p:nvSpPr>
          <p:cNvPr id="4" name="3 Altbilgi Yer Tutucusu"/>
          <p:cNvSpPr>
            <a:spLocks noGrp="1"/>
          </p:cNvSpPr>
          <p:nvPr>
            <p:ph type="ftr" sz="quarter" idx="11"/>
          </p:nvPr>
        </p:nvSpPr>
        <p:spPr/>
        <p:txBody>
          <a:bodyPr/>
          <a:lstStyle>
            <a:extLst/>
          </a:lstStyle>
          <a:p>
            <a:r>
              <a:rPr lang="tr-TR" smtClean="0">
                <a:solidFill>
                  <a:prstClr val="white"/>
                </a:solidFill>
              </a:rPr>
              <a:t>İstanbul Medeniyet Üniversitesi</a:t>
            </a:r>
            <a:endParaRPr lang="tr-TR">
              <a:solidFill>
                <a:prstClr val="white"/>
              </a:solidFill>
            </a:endParaRPr>
          </a:p>
        </p:txBody>
      </p:sp>
      <p:sp>
        <p:nvSpPr>
          <p:cNvPr id="5" name="4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3082034652"/>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559C3BE2-3727-4D63-B72A-EB0267B8F305}" type="datetime1">
              <a:rPr lang="tr-TR" smtClean="0"/>
              <a:t>11.10.2013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BE21D9-D83B-4B32-AFB1-1A8DB76C23A5}" type="slidenum">
              <a:rPr lang="ar-SA"/>
              <a:pPr>
                <a:defRPr/>
              </a:pPr>
              <a:t>‹#›</a:t>
            </a:fld>
            <a:endParaRPr lang="en-US"/>
          </a:p>
        </p:txBody>
      </p:sp>
    </p:spTree>
    <p:extLst>
      <p:ext uri="{BB962C8B-B14F-4D97-AF65-F5344CB8AC3E}">
        <p14:creationId xmlns:p14="http://schemas.microsoft.com/office/powerpoint/2010/main" val="21046052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1A5E2A0-3D0B-490C-AB85-B6CAEB449B6C}" type="datetime1">
              <a:rPr lang="tr-TR" smtClean="0">
                <a:solidFill>
                  <a:prstClr val="black"/>
                </a:solidFill>
              </a:rPr>
              <a:t>11.10.2013</a:t>
            </a:fld>
            <a:endParaRPr lang="tr-TR">
              <a:solidFill>
                <a:prstClr val="black"/>
              </a:solidFill>
            </a:endParaRPr>
          </a:p>
        </p:txBody>
      </p:sp>
      <p:sp>
        <p:nvSpPr>
          <p:cNvPr id="3" name="2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4" name="3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6997817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FFFA896D-8D5A-431C-A46A-AD34D0D652ED}" type="datetime1">
              <a:rPr lang="tr-TR" smtClean="0">
                <a:solidFill>
                  <a:prstClr val="black"/>
                </a:solidFill>
              </a:rPr>
              <a:t>11.10.2013</a:t>
            </a:fld>
            <a:endParaRPr lang="tr-TR">
              <a:solidFill>
                <a:prstClr val="black"/>
              </a:solidFill>
            </a:endParaRPr>
          </a:p>
        </p:txBody>
      </p:sp>
      <p:sp>
        <p:nvSpPr>
          <p:cNvPr id="6" name="5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715604890"/>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78819713-8514-4F8C-9193-3F7AE94F4C4D}" type="datetime1">
              <a:rPr lang="tr-TR" smtClean="0">
                <a:solidFill>
                  <a:prstClr val="white"/>
                </a:solidFill>
              </a:rPr>
              <a:t>11.10.2013</a:t>
            </a:fld>
            <a:endParaRPr lang="tr-TR">
              <a:solidFill>
                <a:prstClr val="white"/>
              </a:solidFill>
            </a:endParaRP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tr-TR" smtClean="0">
                <a:solidFill>
                  <a:prstClr val="white"/>
                </a:solidFill>
              </a:rPr>
              <a:t>İstanbul Medeniyet Üniversitesi</a:t>
            </a:r>
            <a:endParaRPr lang="tr-TR">
              <a:solidFill>
                <a:prstClr val="white"/>
              </a:solidFill>
            </a:endParaRP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4F95399-64A8-43B0-A5C5-2D48ACAF8409}" type="slidenum">
              <a:rPr lang="tr-TR" smtClean="0">
                <a:solidFill>
                  <a:prstClr val="white"/>
                </a:solidFill>
              </a:rPr>
              <a:pPr/>
              <a:t>‹#›</a:t>
            </a:fld>
            <a:endParaRPr lang="tr-TR">
              <a:solidFill>
                <a:prstClr val="white"/>
              </a:solidFill>
            </a:endParaRP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Lucida Sans Unicode"/>
              <a:cs typeface="+mn-cs"/>
            </a:endParaRPr>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Lucida Sans Unicode"/>
              <a:cs typeface="+mn-cs"/>
            </a:endParaRPr>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a:solidFill>
                <a:prstClr val="white"/>
              </a:solidFill>
            </a:endParaRPr>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216188041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D3AB0B1-BE2F-434F-BD25-8DDF195AAEE6}" type="datetime1">
              <a:rPr lang="tr-TR" smtClean="0">
                <a:solidFill>
                  <a:prstClr val="black"/>
                </a:solidFill>
              </a:rPr>
              <a:t>11.10.2013</a:t>
            </a:fld>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2055896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BD935F3-4485-46A6-941B-96909B1A7E50}" type="datetime1">
              <a:rPr lang="tr-TR" smtClean="0">
                <a:solidFill>
                  <a:prstClr val="black"/>
                </a:solidFill>
              </a:rPr>
              <a:t>11.10.2013</a:t>
            </a:fld>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6480296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ar-S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lipArt Placeholder 3"/>
          <p:cNvSpPr>
            <a:spLocks noGrp="1"/>
          </p:cNvSpPr>
          <p:nvPr>
            <p:ph type="clipArt" sz="half" idx="2"/>
          </p:nvPr>
        </p:nvSpPr>
        <p:spPr>
          <a:xfrm>
            <a:off x="4648200" y="1600200"/>
            <a:ext cx="4038600" cy="4525963"/>
          </a:xfrm>
        </p:spPr>
        <p:txBody>
          <a:bodyPr/>
          <a:lstStyle/>
          <a:p>
            <a:endParaRPr lang="ar-SA"/>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C2873657-2AC8-4931-A3FC-6117594D08C4}" type="datetime1">
              <a:rPr lang="tr-TR" smtClean="0">
                <a:solidFill>
                  <a:prstClr val="black"/>
                </a:solidFill>
              </a:rPr>
              <a:t>11.10.2013</a:t>
            </a:fld>
            <a:endParaRPr lang="en-US">
              <a:solidFill>
                <a:prstClr val="black"/>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smtClean="0">
                <a:solidFill>
                  <a:prstClr val="black"/>
                </a:solidFill>
              </a:rPr>
              <a:t>İstanbul Medeniyet Üniversitesi</a:t>
            </a:r>
            <a:endParaRPr lang="en-US">
              <a:solidFill>
                <a:prstClr val="black"/>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49312E0-794B-4DF1-AB5C-7C5BB1E18864}"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101049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endParaRPr>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endParaRPr>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0A9176E-50A7-41F0-ABAF-E671AA0FE73F}" type="datetime1">
              <a:rPr lang="tr-TR" smtClean="0"/>
              <a:pPr/>
              <a:t>11.10.2013</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r>
              <a:rPr lang="tr-TR" smtClean="0">
                <a:solidFill>
                  <a:srgbClr val="2DA2BF">
                    <a:tint val="20000"/>
                  </a:srgbClr>
                </a:solidFill>
              </a:rPr>
              <a:t>İstanbul Medeniyet Üniversitesi</a:t>
            </a:r>
            <a:endParaRPr lang="tr-TR">
              <a:solidFill>
                <a:srgbClr val="2DA2BF">
                  <a:tint val="20000"/>
                </a:srgbClr>
              </a:solidFill>
            </a:endParaRP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4F95399-64A8-43B0-A5C5-2D48ACAF8409}" type="slidenum">
              <a:rPr lang="tr-TR" smtClean="0"/>
              <a:pPr/>
              <a:t>‹#›</a:t>
            </a:fld>
            <a:endParaRPr lang="tr-TR"/>
          </a:p>
        </p:txBody>
      </p:sp>
      <p:pic>
        <p:nvPicPr>
          <p:cNvPr id="13" name="12 Resim" descr="logo.png"/>
          <p:cNvPicPr>
            <a:picLocks noChangeAspect="1"/>
          </p:cNvPicPr>
          <p:nvPr userDrawn="1"/>
        </p:nvPicPr>
        <p:blipFill>
          <a:blip r:embed="rId3" cstate="print"/>
          <a:stretch>
            <a:fillRect/>
          </a:stretch>
        </p:blipFill>
        <p:spPr>
          <a:xfrm>
            <a:off x="7020272" y="5262711"/>
            <a:ext cx="1990725" cy="1190625"/>
          </a:xfrm>
          <a:prstGeom prst="rect">
            <a:avLst/>
          </a:prstGeom>
        </p:spPr>
      </p:pic>
    </p:spTree>
    <p:extLst>
      <p:ext uri="{BB962C8B-B14F-4D97-AF65-F5344CB8AC3E}">
        <p14:creationId xmlns:p14="http://schemas.microsoft.com/office/powerpoint/2010/main" val="36008793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FB29021-9F7D-4FA8-8269-8F92A4C4324B}" type="datetime1">
              <a:rPr lang="tr-TR" smtClean="0">
                <a:solidFill>
                  <a:prstClr val="black"/>
                </a:solidFill>
              </a:rPr>
              <a:pPr/>
              <a:t>11.10.2013</a:t>
            </a:fld>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pic>
        <p:nvPicPr>
          <p:cNvPr id="8" name="7 Resim" descr="logo.png"/>
          <p:cNvPicPr>
            <a:picLocks noChangeAspect="1"/>
          </p:cNvPicPr>
          <p:nvPr userDrawn="1"/>
        </p:nvPicPr>
        <p:blipFill>
          <a:blip r:embed="rId2" cstate="print"/>
          <a:stretch>
            <a:fillRect/>
          </a:stretch>
        </p:blipFill>
        <p:spPr>
          <a:xfrm>
            <a:off x="107504" y="6165304"/>
            <a:ext cx="923355" cy="552246"/>
          </a:xfrm>
          <a:prstGeom prst="rect">
            <a:avLst/>
          </a:prstGeom>
        </p:spPr>
      </p:pic>
    </p:spTree>
    <p:extLst>
      <p:ext uri="{BB962C8B-B14F-4D97-AF65-F5344CB8AC3E}">
        <p14:creationId xmlns:p14="http://schemas.microsoft.com/office/powerpoint/2010/main" val="19922055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11345C2-2CAE-4D24-BD98-FC3B3EA7A81B}" type="datetime1">
              <a:rPr lang="tr-TR" smtClean="0">
                <a:solidFill>
                  <a:prstClr val="white"/>
                </a:solidFill>
              </a:rPr>
              <a:pPr/>
              <a:t>11.10.2013</a:t>
            </a:fld>
            <a:endParaRPr lang="tr-TR">
              <a:solidFill>
                <a:prstClr val="white"/>
              </a:solidFill>
            </a:endParaRPr>
          </a:p>
        </p:txBody>
      </p:sp>
      <p:sp>
        <p:nvSpPr>
          <p:cNvPr id="5" name="4 Altbilgi Yer Tutucusu"/>
          <p:cNvSpPr>
            <a:spLocks noGrp="1"/>
          </p:cNvSpPr>
          <p:nvPr>
            <p:ph type="ftr" sz="quarter" idx="11"/>
          </p:nvPr>
        </p:nvSpPr>
        <p:spPr/>
        <p:txBody>
          <a:bodyPr/>
          <a:lstStyle>
            <a:extLst/>
          </a:lstStyle>
          <a:p>
            <a:r>
              <a:rPr lang="tr-TR" smtClean="0">
                <a:solidFill>
                  <a:prstClr val="white"/>
                </a:solidFill>
              </a:rPr>
              <a:t>İstanbul Medeniyet Üniversitesi</a:t>
            </a:r>
            <a:endParaRPr lang="tr-TR">
              <a:solidFill>
                <a:prstClr val="white"/>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a:solidFill>
                <a:prstClr val="white"/>
              </a:solidFill>
            </a:endParaRPr>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3583537149"/>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C15FBDB-805E-4F0C-9215-DACC1272551E}" type="datetime1">
              <a:rPr lang="tr-TR" smtClean="0">
                <a:solidFill>
                  <a:prstClr val="white"/>
                </a:solidFill>
              </a:rPr>
              <a:pPr/>
              <a:t>11.10.2013</a:t>
            </a:fld>
            <a:endParaRPr lang="tr-TR">
              <a:solidFill>
                <a:prstClr val="white"/>
              </a:solidFill>
            </a:endParaRPr>
          </a:p>
        </p:txBody>
      </p:sp>
      <p:sp>
        <p:nvSpPr>
          <p:cNvPr id="6" name="5 Altbilgi Yer Tutucusu"/>
          <p:cNvSpPr>
            <a:spLocks noGrp="1"/>
          </p:cNvSpPr>
          <p:nvPr>
            <p:ph type="ftr" sz="quarter" idx="11"/>
          </p:nvPr>
        </p:nvSpPr>
        <p:spPr/>
        <p:txBody>
          <a:bodyPr/>
          <a:lstStyle>
            <a:extLst/>
          </a:lstStyle>
          <a:p>
            <a:r>
              <a:rPr lang="tr-TR" smtClean="0">
                <a:solidFill>
                  <a:prstClr val="white"/>
                </a:solidFill>
              </a:rPr>
              <a:t>İstanbul Medeniyet Üniversitesi</a:t>
            </a:r>
            <a:endParaRPr lang="tr-TR">
              <a:solidFill>
                <a:prstClr val="white"/>
              </a:solidFill>
            </a:endParaRP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166330906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Rectangle 4"/>
          <p:cNvSpPr>
            <a:spLocks noGrp="1" noChangeArrowheads="1"/>
          </p:cNvSpPr>
          <p:nvPr>
            <p:ph type="dt" sz="half" idx="10"/>
          </p:nvPr>
        </p:nvSpPr>
        <p:spPr>
          <a:ln/>
        </p:spPr>
        <p:txBody>
          <a:bodyPr/>
          <a:lstStyle>
            <a:lvl1pPr>
              <a:defRPr/>
            </a:lvl1pPr>
          </a:lstStyle>
          <a:p>
            <a:pPr>
              <a:defRPr/>
            </a:pPr>
            <a:fld id="{6782A09B-8511-4943-8035-EE42E4E24A47}" type="datetime1">
              <a:rPr lang="tr-TR" smtClean="0"/>
              <a:t>11.10.2013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5DE93A-D601-4E0C-AD89-266B2A072F8F}" type="slidenum">
              <a:rPr lang="ar-SA"/>
              <a:pPr>
                <a:defRPr/>
              </a:pPr>
              <a:t>‹#›</a:t>
            </a:fld>
            <a:endParaRPr lang="en-US"/>
          </a:p>
        </p:txBody>
      </p:sp>
    </p:spTree>
    <p:extLst>
      <p:ext uri="{BB962C8B-B14F-4D97-AF65-F5344CB8AC3E}">
        <p14:creationId xmlns:p14="http://schemas.microsoft.com/office/powerpoint/2010/main" val="26048953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A9077E-FEE0-46FA-BF0C-DCEE0625711B}" type="datetime1">
              <a:rPr lang="tr-TR" smtClean="0">
                <a:solidFill>
                  <a:prstClr val="black"/>
                </a:solidFill>
              </a:rPr>
              <a:pPr/>
              <a:t>11.10.2013</a:t>
            </a:fld>
            <a:endParaRPr lang="tr-TR">
              <a:solidFill>
                <a:prstClr val="black"/>
              </a:solidFill>
            </a:endParaRPr>
          </a:p>
        </p:txBody>
      </p:sp>
      <p:sp>
        <p:nvSpPr>
          <p:cNvPr id="8" name="7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9" name="8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727825833"/>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C9F26157-413D-4738-A308-8B9C608A9B5D}" type="datetime1">
              <a:rPr lang="tr-TR" smtClean="0">
                <a:solidFill>
                  <a:prstClr val="white"/>
                </a:solidFill>
              </a:rPr>
              <a:pPr/>
              <a:t>11.10.2013</a:t>
            </a:fld>
            <a:endParaRPr lang="tr-TR">
              <a:solidFill>
                <a:prstClr val="white"/>
              </a:solidFill>
            </a:endParaRPr>
          </a:p>
        </p:txBody>
      </p:sp>
      <p:sp>
        <p:nvSpPr>
          <p:cNvPr id="4" name="3 Altbilgi Yer Tutucusu"/>
          <p:cNvSpPr>
            <a:spLocks noGrp="1"/>
          </p:cNvSpPr>
          <p:nvPr>
            <p:ph type="ftr" sz="quarter" idx="11"/>
          </p:nvPr>
        </p:nvSpPr>
        <p:spPr/>
        <p:txBody>
          <a:bodyPr/>
          <a:lstStyle>
            <a:extLst/>
          </a:lstStyle>
          <a:p>
            <a:r>
              <a:rPr lang="tr-TR" smtClean="0">
                <a:solidFill>
                  <a:prstClr val="white"/>
                </a:solidFill>
              </a:rPr>
              <a:t>İstanbul Medeniyet Üniversitesi</a:t>
            </a:r>
            <a:endParaRPr lang="tr-TR">
              <a:solidFill>
                <a:prstClr val="white"/>
              </a:solidFill>
            </a:endParaRPr>
          </a:p>
        </p:txBody>
      </p:sp>
      <p:sp>
        <p:nvSpPr>
          <p:cNvPr id="5" name="4 Slayt Numarası Yer Tutucusu"/>
          <p:cNvSpPr>
            <a:spLocks noGrp="1"/>
          </p:cNvSpPr>
          <p:nvPr>
            <p:ph type="sldNum" sz="quarter" idx="12"/>
          </p:nvPr>
        </p:nvSpPr>
        <p:spPr/>
        <p:txBody>
          <a:bodyPr/>
          <a:lstStyle>
            <a:extLst/>
          </a:lstStyle>
          <a:p>
            <a:fld id="{94F95399-64A8-43B0-A5C5-2D48ACAF8409}" type="slidenum">
              <a:rPr lang="tr-TR" smtClean="0">
                <a:solidFill>
                  <a:prstClr val="white"/>
                </a:solidFill>
              </a:rPr>
              <a:pPr/>
              <a:t>‹#›</a:t>
            </a:fld>
            <a:endParaRPr lang="tr-TR">
              <a:solidFill>
                <a:prstClr val="white"/>
              </a:solidFill>
            </a:endParaRP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390539921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1CAE0C89-80C9-4FF9-B5EE-827F557CDBAD}" type="datetime1">
              <a:rPr lang="tr-TR" smtClean="0">
                <a:solidFill>
                  <a:prstClr val="black"/>
                </a:solidFill>
              </a:rPr>
              <a:pPr/>
              <a:t>11.10.2013</a:t>
            </a:fld>
            <a:endParaRPr lang="tr-TR">
              <a:solidFill>
                <a:prstClr val="black"/>
              </a:solidFill>
            </a:endParaRPr>
          </a:p>
        </p:txBody>
      </p:sp>
      <p:sp>
        <p:nvSpPr>
          <p:cNvPr id="3" name="2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4" name="3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41548617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274DCCE3-F7D3-481B-B15D-D210D6591223}" type="datetime1">
              <a:rPr lang="tr-TR" smtClean="0">
                <a:solidFill>
                  <a:prstClr val="black"/>
                </a:solidFill>
              </a:rPr>
              <a:pPr/>
              <a:t>11.10.2013</a:t>
            </a:fld>
            <a:endParaRPr lang="tr-TR">
              <a:solidFill>
                <a:prstClr val="black"/>
              </a:solidFill>
            </a:endParaRPr>
          </a:p>
        </p:txBody>
      </p:sp>
      <p:sp>
        <p:nvSpPr>
          <p:cNvPr id="6" name="5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698256273"/>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72F65084-F083-42C4-A3F9-4EEB17F93A01}" type="datetime1">
              <a:rPr lang="tr-TR" smtClean="0">
                <a:solidFill>
                  <a:prstClr val="white"/>
                </a:solidFill>
              </a:rPr>
              <a:pPr/>
              <a:t>11.10.2013</a:t>
            </a:fld>
            <a:endParaRPr lang="tr-TR">
              <a:solidFill>
                <a:prstClr val="white"/>
              </a:solidFill>
            </a:endParaRP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tr-TR" smtClean="0">
                <a:solidFill>
                  <a:prstClr val="white"/>
                </a:solidFill>
              </a:rPr>
              <a:t>İstanbul Medeniyet Üniversitesi</a:t>
            </a:r>
            <a:endParaRPr lang="tr-TR">
              <a:solidFill>
                <a:prstClr val="white"/>
              </a:solidFill>
            </a:endParaRP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4F95399-64A8-43B0-A5C5-2D48ACAF8409}" type="slidenum">
              <a:rPr lang="tr-TR" smtClean="0">
                <a:solidFill>
                  <a:prstClr val="white"/>
                </a:solidFill>
              </a:rPr>
              <a:pPr/>
              <a:t>‹#›</a:t>
            </a:fld>
            <a:endParaRPr lang="tr-TR">
              <a:solidFill>
                <a:prstClr val="white"/>
              </a:solidFill>
            </a:endParaRP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Lucida Sans Unicode"/>
            </a:endParaRPr>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Lucida Sans Unicode"/>
            </a:endParaRPr>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a:solidFill>
                <a:prstClr val="white"/>
              </a:solidFill>
            </a:endParaRPr>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3718956562"/>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8652A64-B31E-4A82-8812-294F0E45A3DB}" type="datetime1">
              <a:rPr lang="tr-TR" smtClean="0">
                <a:solidFill>
                  <a:prstClr val="black"/>
                </a:solidFill>
              </a:rPr>
              <a:pPr/>
              <a:t>11.10.2013</a:t>
            </a:fld>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1472924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1BB272C-91C2-4A93-B21B-B6DF03635019}" type="datetime1">
              <a:rPr lang="tr-TR" smtClean="0">
                <a:solidFill>
                  <a:prstClr val="black"/>
                </a:solidFill>
              </a:rPr>
              <a:pPr/>
              <a:t>11.10.2013</a:t>
            </a:fld>
            <a:endParaRPr lang="tr-TR">
              <a:solidFill>
                <a:prstClr val="black"/>
              </a:solidFill>
            </a:endParaRPr>
          </a:p>
        </p:txBody>
      </p:sp>
      <p:sp>
        <p:nvSpPr>
          <p:cNvPr id="5" name="4 Altbilgi Yer Tutucusu"/>
          <p:cNvSpPr>
            <a:spLocks noGrp="1"/>
          </p:cNvSpPr>
          <p:nvPr>
            <p:ph type="ftr" sz="quarter" idx="11"/>
          </p:nvPr>
        </p:nvSpPr>
        <p:spPr/>
        <p:txBody>
          <a:bodyPr/>
          <a:lstStyle>
            <a:extLst/>
          </a:lstStyle>
          <a:p>
            <a:r>
              <a:rPr lang="tr-TR" smtClean="0">
                <a:solidFill>
                  <a:prstClr val="black"/>
                </a:solidFill>
              </a:rPr>
              <a:t>İstanbul Medeniyet Üniversitesi</a:t>
            </a:r>
            <a:endParaRPr lang="tr-TR">
              <a:solidFill>
                <a:prstClr val="black"/>
              </a:solidFill>
            </a:endParaRP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431961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Rectangle 4"/>
          <p:cNvSpPr>
            <a:spLocks noGrp="1" noChangeArrowheads="1"/>
          </p:cNvSpPr>
          <p:nvPr>
            <p:ph type="dt" sz="half" idx="10"/>
          </p:nvPr>
        </p:nvSpPr>
        <p:spPr>
          <a:ln/>
        </p:spPr>
        <p:txBody>
          <a:bodyPr/>
          <a:lstStyle>
            <a:lvl1pPr>
              <a:defRPr/>
            </a:lvl1pPr>
          </a:lstStyle>
          <a:p>
            <a:pPr>
              <a:defRPr/>
            </a:pPr>
            <a:fld id="{2171A9F9-B7CA-4176-8A2F-8CC385682188}" type="datetime1">
              <a:rPr lang="tr-TR" smtClean="0"/>
              <a:t>11.10.2013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FBFC7B7-25DF-4614-954A-78EB5C664750}" type="slidenum">
              <a:rPr lang="ar-SA"/>
              <a:pPr>
                <a:defRPr/>
              </a:pPr>
              <a:t>‹#›</a:t>
            </a:fld>
            <a:endParaRPr lang="en-US"/>
          </a:p>
        </p:txBody>
      </p:sp>
    </p:spTree>
    <p:extLst>
      <p:ext uri="{BB962C8B-B14F-4D97-AF65-F5344CB8AC3E}">
        <p14:creationId xmlns:p14="http://schemas.microsoft.com/office/powerpoint/2010/main" val="1625512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Rectangle 4"/>
          <p:cNvSpPr>
            <a:spLocks noGrp="1" noChangeArrowheads="1"/>
          </p:cNvSpPr>
          <p:nvPr>
            <p:ph type="dt" sz="half" idx="10"/>
          </p:nvPr>
        </p:nvSpPr>
        <p:spPr>
          <a:ln/>
        </p:spPr>
        <p:txBody>
          <a:bodyPr/>
          <a:lstStyle>
            <a:lvl1pPr>
              <a:defRPr/>
            </a:lvl1pPr>
          </a:lstStyle>
          <a:p>
            <a:pPr>
              <a:defRPr/>
            </a:pPr>
            <a:fld id="{308447A8-F3F2-48E3-8E85-8E1142762E52}" type="datetime1">
              <a:rPr lang="tr-TR" smtClean="0"/>
              <a:t>11.10.2013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FB5CBE0-5D0A-4D5C-BDE7-C4DF95FD8C2C}" type="slidenum">
              <a:rPr lang="ar-SA"/>
              <a:pPr>
                <a:defRPr/>
              </a:pPr>
              <a:t>‹#›</a:t>
            </a:fld>
            <a:endParaRPr lang="en-US"/>
          </a:p>
        </p:txBody>
      </p:sp>
    </p:spTree>
    <p:extLst>
      <p:ext uri="{BB962C8B-B14F-4D97-AF65-F5344CB8AC3E}">
        <p14:creationId xmlns:p14="http://schemas.microsoft.com/office/powerpoint/2010/main" val="246578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BE7C293-4396-42A3-AFA0-AE23CFD9C045}" type="datetime1">
              <a:rPr lang="tr-TR" smtClean="0"/>
              <a:t>11.10.2013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23D785E-49C7-4B76-8A7E-F26A99CB21C8}" type="slidenum">
              <a:rPr lang="ar-SA"/>
              <a:pPr>
                <a:defRPr/>
              </a:pPr>
              <a:t>‹#›</a:t>
            </a:fld>
            <a:endParaRPr lang="en-US"/>
          </a:p>
        </p:txBody>
      </p:sp>
    </p:spTree>
    <p:extLst>
      <p:ext uri="{BB962C8B-B14F-4D97-AF65-F5344CB8AC3E}">
        <p14:creationId xmlns:p14="http://schemas.microsoft.com/office/powerpoint/2010/main" val="2029561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C7FDAE0-13B2-43E9-B25D-98D77BE6401F}" type="datetime1">
              <a:rPr lang="tr-TR" smtClean="0"/>
              <a:t>11.10.2013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7F1BFA8-251C-4153-B330-8E435A81B4A2}" type="slidenum">
              <a:rPr lang="ar-SA"/>
              <a:pPr>
                <a:defRPr/>
              </a:pPr>
              <a:t>‹#›</a:t>
            </a:fld>
            <a:endParaRPr lang="en-US"/>
          </a:p>
        </p:txBody>
      </p:sp>
    </p:spTree>
    <p:extLst>
      <p:ext uri="{BB962C8B-B14F-4D97-AF65-F5344CB8AC3E}">
        <p14:creationId xmlns:p14="http://schemas.microsoft.com/office/powerpoint/2010/main" val="2031737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7ADEEA9-2FB5-416B-840C-A43FC3AB416E}" type="datetime1">
              <a:rPr lang="tr-TR" smtClean="0"/>
              <a:t>11.10.2013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İstanbul Medeniyet Üniversitesi</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588019-4449-41E4-BF8B-3EC5DF0878EE}" type="slidenum">
              <a:rPr lang="ar-SA"/>
              <a:pPr>
                <a:defRPr/>
              </a:pPr>
              <a:t>‹#›</a:t>
            </a:fld>
            <a:endParaRPr lang="en-US"/>
          </a:p>
        </p:txBody>
      </p:sp>
    </p:spTree>
    <p:extLst>
      <p:ext uri="{BB962C8B-B14F-4D97-AF65-F5344CB8AC3E}">
        <p14:creationId xmlns:p14="http://schemas.microsoft.com/office/powerpoint/2010/main" val="1457183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a:defRPr/>
            </a:pPr>
            <a:fld id="{F8D8B94E-43AF-4CF6-96EE-2644C99DA7D3}" type="datetime1">
              <a:rPr lang="tr-TR" smtClean="0"/>
              <a:t>11.10.2013</a:t>
            </a:fld>
            <a:endParaRPr lang="en-US"/>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a:defRPr/>
            </a:pPr>
            <a:r>
              <a:rPr lang="en-US" smtClean="0"/>
              <a:t>İstanbul Medeniyet Üniversitesi</a:t>
            </a:r>
            <a:endParaRPr lang="en-US"/>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a:defRPr/>
            </a:pPr>
            <a:fld id="{A0D1CD1D-4160-4C7F-B566-FCC4F0ACC0EE}" type="slidenum">
              <a:rPr lang="ar-SA"/>
              <a:pPr>
                <a:defRPr/>
              </a:pPr>
              <a:t>‹#›</a:t>
            </a:fld>
            <a:endParaRPr lang="en-US"/>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4876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1" name="Text Box 7"/>
          <p:cNvSpPr txBox="1">
            <a:spLocks noChangeArrowheads="1"/>
          </p:cNvSpPr>
          <p:nvPr/>
        </p:nvSpPr>
        <p:spPr bwMode="auto">
          <a:xfrm>
            <a:off x="381000" y="6430963"/>
            <a:ext cx="8382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smtClean="0">
                <a:solidFill>
                  <a:srgbClr val="000000"/>
                </a:solidFill>
                <a:latin typeface="Times New Roman" pitchFamily="18" charset="0"/>
                <a:cs typeface="Times New Roman" pitchFamily="18" charset="0"/>
              </a:rPr>
              <a:t>© From J. G. Webster (ed.), </a:t>
            </a:r>
            <a:r>
              <a:rPr lang="en-US" sz="1200" i="1" smtClean="0">
                <a:solidFill>
                  <a:srgbClr val="000000"/>
                </a:solidFill>
                <a:latin typeface="Times New Roman" pitchFamily="18" charset="0"/>
                <a:cs typeface="Times New Roman" pitchFamily="18" charset="0"/>
              </a:rPr>
              <a:t>Medical instrumentation: application and design</a:t>
            </a:r>
            <a:r>
              <a:rPr lang="en-US" sz="1200" smtClean="0">
                <a:solidFill>
                  <a:srgbClr val="000000"/>
                </a:solidFill>
                <a:latin typeface="Times New Roman" pitchFamily="18" charset="0"/>
                <a:cs typeface="Times New Roman" pitchFamily="18" charset="0"/>
              </a:rPr>
              <a:t>. 3</a:t>
            </a:r>
            <a:r>
              <a:rPr lang="en-US" sz="1200" baseline="30000" smtClean="0">
                <a:solidFill>
                  <a:srgbClr val="000000"/>
                </a:solidFill>
                <a:latin typeface="Times New Roman" pitchFamily="18" charset="0"/>
                <a:cs typeface="Times New Roman" pitchFamily="18" charset="0"/>
              </a:rPr>
              <a:t>rd</a:t>
            </a:r>
            <a:r>
              <a:rPr lang="en-US" sz="1200" smtClean="0">
                <a:solidFill>
                  <a:srgbClr val="000000"/>
                </a:solidFill>
                <a:latin typeface="Times New Roman" pitchFamily="18" charset="0"/>
                <a:cs typeface="Times New Roman" pitchFamily="18" charset="0"/>
              </a:rPr>
              <a:t> ed. New York: John Wiley &amp; Sons, 1998.</a:t>
            </a:r>
          </a:p>
        </p:txBody>
      </p:sp>
    </p:spTree>
    <p:extLst>
      <p:ext uri="{BB962C8B-B14F-4D97-AF65-F5344CB8AC3E}">
        <p14:creationId xmlns:p14="http://schemas.microsoft.com/office/powerpoint/2010/main" val="149365521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rtl="0" fontAlgn="base">
        <a:spcBef>
          <a:spcPct val="0"/>
        </a:spcBef>
        <a:spcAft>
          <a:spcPct val="0"/>
        </a:spcAft>
        <a:defRPr sz="1600">
          <a:solidFill>
            <a:schemeClr val="tx2"/>
          </a:solidFill>
          <a:latin typeface="+mj-lt"/>
          <a:ea typeface="+mj-ea"/>
          <a:cs typeface="+mj-cs"/>
        </a:defRPr>
      </a:lvl1pPr>
      <a:lvl2pPr algn="l" rtl="0" fontAlgn="base">
        <a:spcBef>
          <a:spcPct val="0"/>
        </a:spcBef>
        <a:spcAft>
          <a:spcPct val="0"/>
        </a:spcAft>
        <a:defRPr sz="1600">
          <a:solidFill>
            <a:schemeClr val="tx2"/>
          </a:solidFill>
          <a:latin typeface="Times New Roman" pitchFamily="18" charset="0"/>
        </a:defRPr>
      </a:lvl2pPr>
      <a:lvl3pPr algn="l" rtl="0" fontAlgn="base">
        <a:spcBef>
          <a:spcPct val="0"/>
        </a:spcBef>
        <a:spcAft>
          <a:spcPct val="0"/>
        </a:spcAft>
        <a:defRPr sz="1600">
          <a:solidFill>
            <a:schemeClr val="tx2"/>
          </a:solidFill>
          <a:latin typeface="Times New Roman" pitchFamily="18" charset="0"/>
        </a:defRPr>
      </a:lvl3pPr>
      <a:lvl4pPr algn="l" rtl="0" fontAlgn="base">
        <a:spcBef>
          <a:spcPct val="0"/>
        </a:spcBef>
        <a:spcAft>
          <a:spcPct val="0"/>
        </a:spcAft>
        <a:defRPr sz="1600">
          <a:solidFill>
            <a:schemeClr val="tx2"/>
          </a:solidFill>
          <a:latin typeface="Times New Roman" pitchFamily="18" charset="0"/>
        </a:defRPr>
      </a:lvl4pPr>
      <a:lvl5pPr algn="l" rtl="0" fontAlgn="base">
        <a:spcBef>
          <a:spcPct val="0"/>
        </a:spcBef>
        <a:spcAft>
          <a:spcPct val="0"/>
        </a:spcAft>
        <a:defRPr sz="1600">
          <a:solidFill>
            <a:schemeClr val="tx2"/>
          </a:solidFill>
          <a:latin typeface="Times New Roman" pitchFamily="18" charset="0"/>
        </a:defRPr>
      </a:lvl5pPr>
      <a:lvl6pPr marL="457200" algn="l" rtl="0" fontAlgn="base">
        <a:spcBef>
          <a:spcPct val="0"/>
        </a:spcBef>
        <a:spcAft>
          <a:spcPct val="0"/>
        </a:spcAft>
        <a:defRPr sz="1600">
          <a:solidFill>
            <a:schemeClr val="tx2"/>
          </a:solidFill>
          <a:latin typeface="Times New Roman" pitchFamily="18" charset="0"/>
        </a:defRPr>
      </a:lvl6pPr>
      <a:lvl7pPr marL="914400" algn="l" rtl="0" fontAlgn="base">
        <a:spcBef>
          <a:spcPct val="0"/>
        </a:spcBef>
        <a:spcAft>
          <a:spcPct val="0"/>
        </a:spcAft>
        <a:defRPr sz="1600">
          <a:solidFill>
            <a:schemeClr val="tx2"/>
          </a:solidFill>
          <a:latin typeface="Times New Roman" pitchFamily="18" charset="0"/>
        </a:defRPr>
      </a:lvl7pPr>
      <a:lvl8pPr marL="1371600" algn="l" rtl="0" fontAlgn="base">
        <a:spcBef>
          <a:spcPct val="0"/>
        </a:spcBef>
        <a:spcAft>
          <a:spcPct val="0"/>
        </a:spcAft>
        <a:defRPr sz="1600">
          <a:solidFill>
            <a:schemeClr val="tx2"/>
          </a:solidFill>
          <a:latin typeface="Times New Roman" pitchFamily="18" charset="0"/>
        </a:defRPr>
      </a:lvl8pPr>
      <a:lvl9pPr marL="1828800" algn="l" rtl="0" fontAlgn="base">
        <a:spcBef>
          <a:spcPct val="0"/>
        </a:spcBef>
        <a:spcAft>
          <a:spcPct val="0"/>
        </a:spcAft>
        <a:defRPr sz="16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4" name="13 Dik Üçgen"/>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pPr>
            <a:fld id="{4406AABF-9E42-48D2-88DD-8F6238F5B94C}" type="datetime1">
              <a:rPr lang="tr-TR" smtClean="0">
                <a:solidFill>
                  <a:prstClr val="black"/>
                </a:solidFill>
                <a:latin typeface="Lucida Sans Unicode"/>
                <a:cs typeface="+mn-cs"/>
              </a:rPr>
              <a:t>11.10.2013</a:t>
            </a:fld>
            <a:endParaRPr lang="tr-TR">
              <a:solidFill>
                <a:prstClr val="black"/>
              </a:solidFill>
              <a:latin typeface="Lucida Sans Unicode"/>
              <a:cs typeface="+mn-cs"/>
            </a:endParaRP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pPr>
            <a:r>
              <a:rPr lang="tr-TR" smtClean="0">
                <a:solidFill>
                  <a:prstClr val="black"/>
                </a:solidFill>
                <a:latin typeface="Lucida Sans Unicode"/>
                <a:cs typeface="+mn-cs"/>
              </a:rPr>
              <a:t>İstanbul Medeniyet Üniversitesi</a:t>
            </a:r>
            <a:endParaRPr lang="tr-TR">
              <a:solidFill>
                <a:prstClr val="black"/>
              </a:solidFill>
              <a:latin typeface="Lucida Sans Unicode"/>
              <a:cs typeface="+mn-cs"/>
            </a:endParaRP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pPr>
            <a:fld id="{94F95399-64A8-43B0-A5C5-2D48ACAF8409}" type="slidenum">
              <a:rPr lang="tr-TR" smtClean="0">
                <a:solidFill>
                  <a:prstClr val="black"/>
                </a:solidFill>
                <a:latin typeface="Lucida Sans Unicode"/>
                <a:cs typeface="+mn-cs"/>
              </a:rPr>
              <a:pPr fontAlgn="auto">
                <a:spcBef>
                  <a:spcPts val="0"/>
                </a:spcBef>
                <a:spcAft>
                  <a:spcPts val="0"/>
                </a:spcAft>
              </a:pPr>
              <a:t>‹#›</a:t>
            </a:fld>
            <a:endParaRPr lang="tr-TR">
              <a:solidFill>
                <a:prstClr val="black"/>
              </a:solidFill>
              <a:latin typeface="Lucida Sans Unicode"/>
              <a:cs typeface="+mn-cs"/>
            </a:endParaRPr>
          </a:p>
        </p:txBody>
      </p:sp>
    </p:spTree>
    <p:extLst>
      <p:ext uri="{BB962C8B-B14F-4D97-AF65-F5344CB8AC3E}">
        <p14:creationId xmlns:p14="http://schemas.microsoft.com/office/powerpoint/2010/main" val="358468465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endParaRPr>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endParaRPr>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pPr>
            <a:fld id="{FC260ACA-0393-47BE-90C5-1019EAEE509D}" type="datetime1">
              <a:rPr lang="tr-TR" smtClean="0">
                <a:solidFill>
                  <a:prstClr val="black"/>
                </a:solidFill>
                <a:latin typeface="Lucida Sans Unicode"/>
              </a:rPr>
              <a:pPr fontAlgn="auto">
                <a:spcBef>
                  <a:spcPts val="0"/>
                </a:spcBef>
                <a:spcAft>
                  <a:spcPts val="0"/>
                </a:spcAft>
              </a:pPr>
              <a:t>11.10.2013</a:t>
            </a:fld>
            <a:endParaRPr lang="tr-TR">
              <a:solidFill>
                <a:prstClr val="black"/>
              </a:solidFill>
              <a:latin typeface="Lucida Sans Unicode"/>
            </a:endParaRP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pPr>
            <a:r>
              <a:rPr lang="tr-TR" smtClean="0">
                <a:solidFill>
                  <a:prstClr val="black"/>
                </a:solidFill>
                <a:latin typeface="Lucida Sans Unicode"/>
              </a:rPr>
              <a:t>İstanbul Medeniyet Üniversitesi</a:t>
            </a:r>
            <a:endParaRPr lang="tr-TR">
              <a:solidFill>
                <a:prstClr val="black"/>
              </a:solidFill>
              <a:latin typeface="Lucida Sans Unicode"/>
            </a:endParaRP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pPr>
            <a:fld id="{94F95399-64A8-43B0-A5C5-2D48ACAF8409}" type="slidenum">
              <a:rPr lang="tr-TR" smtClean="0">
                <a:solidFill>
                  <a:prstClr val="black"/>
                </a:solidFill>
                <a:latin typeface="Lucida Sans Unicode"/>
              </a:rPr>
              <a:pPr fontAlgn="auto">
                <a:spcBef>
                  <a:spcPts val="0"/>
                </a:spcBef>
                <a:spcAft>
                  <a:spcPts val="0"/>
                </a:spcAft>
              </a:pPr>
              <a:t>‹#›</a:t>
            </a:fld>
            <a:endParaRPr lang="tr-TR">
              <a:solidFill>
                <a:prstClr val="black"/>
              </a:solidFill>
              <a:latin typeface="Lucida Sans Unicode"/>
            </a:endParaRPr>
          </a:p>
        </p:txBody>
      </p:sp>
    </p:spTree>
    <p:extLst>
      <p:ext uri="{BB962C8B-B14F-4D97-AF65-F5344CB8AC3E}">
        <p14:creationId xmlns:p14="http://schemas.microsoft.com/office/powerpoint/2010/main" val="329668440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9.xml"/><Relationship Id="rId1" Type="http://schemas.openxmlformats.org/officeDocument/2006/relationships/vmlDrawing" Target="../drawings/vmlDrawing23.vml"/><Relationship Id="rId6" Type="http://schemas.openxmlformats.org/officeDocument/2006/relationships/image" Target="../media/image80.wmf"/><Relationship Id="rId5" Type="http://schemas.openxmlformats.org/officeDocument/2006/relationships/oleObject" Target="../embeddings/oleObject36.bin"/><Relationship Id="rId4" Type="http://schemas.openxmlformats.org/officeDocument/2006/relationships/image" Target="../media/image79.wmf"/></Relationships>
</file>

<file path=ppt/slides/_rels/slide101.xml.rels><?xml version="1.0" encoding="UTF-8" standalone="yes"?>
<Relationships xmlns="http://schemas.openxmlformats.org/package/2006/relationships"><Relationship Id="rId8" Type="http://schemas.openxmlformats.org/officeDocument/2006/relationships/image" Target="../media/image83.wmf"/><Relationship Id="rId3" Type="http://schemas.openxmlformats.org/officeDocument/2006/relationships/oleObject" Target="../embeddings/oleObject37.bin"/><Relationship Id="rId7" Type="http://schemas.openxmlformats.org/officeDocument/2006/relationships/oleObject" Target="../embeddings/oleObject39.bin"/><Relationship Id="rId12" Type="http://schemas.openxmlformats.org/officeDocument/2006/relationships/image" Target="../media/image85.wmf"/><Relationship Id="rId2" Type="http://schemas.openxmlformats.org/officeDocument/2006/relationships/slideLayout" Target="../slideLayouts/slideLayout19.xml"/><Relationship Id="rId1" Type="http://schemas.openxmlformats.org/officeDocument/2006/relationships/vmlDrawing" Target="../drawings/vmlDrawing24.vml"/><Relationship Id="rId6" Type="http://schemas.openxmlformats.org/officeDocument/2006/relationships/image" Target="../media/image82.wmf"/><Relationship Id="rId11" Type="http://schemas.openxmlformats.org/officeDocument/2006/relationships/oleObject" Target="../embeddings/oleObject41.bin"/><Relationship Id="rId5" Type="http://schemas.openxmlformats.org/officeDocument/2006/relationships/oleObject" Target="../embeddings/oleObject38.bin"/><Relationship Id="rId10" Type="http://schemas.openxmlformats.org/officeDocument/2006/relationships/image" Target="../media/image84.wmf"/><Relationship Id="rId4" Type="http://schemas.openxmlformats.org/officeDocument/2006/relationships/image" Target="../media/image81.wmf"/><Relationship Id="rId9" Type="http://schemas.openxmlformats.org/officeDocument/2006/relationships/oleObject" Target="../embeddings/oleObject40.bin"/></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19.xml"/><Relationship Id="rId1" Type="http://schemas.openxmlformats.org/officeDocument/2006/relationships/vmlDrawing" Target="../drawings/vmlDrawing25.vml"/><Relationship Id="rId4" Type="http://schemas.openxmlformats.org/officeDocument/2006/relationships/image" Target="../media/image86.wmf"/></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19.xml"/><Relationship Id="rId1" Type="http://schemas.openxmlformats.org/officeDocument/2006/relationships/vmlDrawing" Target="../drawings/vmlDrawing26.vml"/><Relationship Id="rId4" Type="http://schemas.openxmlformats.org/officeDocument/2006/relationships/image" Target="../media/image87.wmf"/></Relationships>
</file>

<file path=ppt/slides/_rels/slide106.xml.rels><?xml version="1.0" encoding="UTF-8" standalone="yes"?>
<Relationships xmlns="http://schemas.openxmlformats.org/package/2006/relationships"><Relationship Id="rId2" Type="http://schemas.openxmlformats.org/officeDocument/2006/relationships/hyperlink" Target="http://www.unc.edu/~finley/BME422/Webster/c01.pdf" TargetMode="Externa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audio" Target="../media/audio1.wav"/><Relationship Id="rId7" Type="http://schemas.openxmlformats.org/officeDocument/2006/relationships/oleObject" Target="../embeddings/oleObject1.bin"/><Relationship Id="rId2" Type="http://schemas.openxmlformats.org/officeDocument/2006/relationships/slideLayout" Target="../slideLayouts/slideLayout25.xml"/><Relationship Id="rId1" Type="http://schemas.openxmlformats.org/officeDocument/2006/relationships/vmlDrawing" Target="../drawings/vmlDrawing1.vml"/><Relationship Id="rId6" Type="http://schemas.openxmlformats.org/officeDocument/2006/relationships/image" Target="../media/image9.jpeg"/><Relationship Id="rId5" Type="http://schemas.openxmlformats.org/officeDocument/2006/relationships/audio" Target="../media/audio3.wav"/><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5.xml"/><Relationship Id="rId1" Type="http://schemas.openxmlformats.org/officeDocument/2006/relationships/vmlDrawing" Target="../drawings/vmlDrawing2.vml"/><Relationship Id="rId5" Type="http://schemas.openxmlformats.org/officeDocument/2006/relationships/image" Target="../media/image22.wmf"/><Relationship Id="rId4" Type="http://schemas.openxmlformats.org/officeDocument/2006/relationships/oleObject" Target="../embeddings/oleObject2.bin"/></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68.xml"/><Relationship Id="rId1" Type="http://schemas.openxmlformats.org/officeDocument/2006/relationships/slideLayout" Target="../slideLayouts/slideLayout25.xml"/><Relationship Id="rId4" Type="http://schemas.openxmlformats.org/officeDocument/2006/relationships/slide" Target="slide6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5.xml"/><Relationship Id="rId4" Type="http://schemas.openxmlformats.org/officeDocument/2006/relationships/image" Target="../media/image28.jpeg"/></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5.xml"/><Relationship Id="rId5" Type="http://schemas.openxmlformats.org/officeDocument/2006/relationships/image" Target="../media/image32.jpeg"/><Relationship Id="rId4" Type="http://schemas.openxmlformats.org/officeDocument/2006/relationships/image" Target="../media/image31.jpeg"/></Relationships>
</file>

<file path=ppt/slides/_rels/slide45.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5.xml"/><Relationship Id="rId1" Type="http://schemas.openxmlformats.org/officeDocument/2006/relationships/vmlDrawing" Target="../drawings/vmlDrawing3.vml"/><Relationship Id="rId6" Type="http://schemas.openxmlformats.org/officeDocument/2006/relationships/image" Target="../media/image37.wmf"/><Relationship Id="rId5" Type="http://schemas.openxmlformats.org/officeDocument/2006/relationships/oleObject" Target="../embeddings/oleObject4.bin"/><Relationship Id="rId4" Type="http://schemas.openxmlformats.org/officeDocument/2006/relationships/image" Target="../media/image36.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5.xml"/><Relationship Id="rId1" Type="http://schemas.openxmlformats.org/officeDocument/2006/relationships/vmlDrawing" Target="../drawings/vmlDrawing4.vml"/><Relationship Id="rId6" Type="http://schemas.openxmlformats.org/officeDocument/2006/relationships/image" Target="../media/image39.png"/><Relationship Id="rId5" Type="http://schemas.openxmlformats.org/officeDocument/2006/relationships/oleObject" Target="../embeddings/oleObject6.bin"/><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slide" Target="slide67.xml"/><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0.xml"/><Relationship Id="rId1" Type="http://schemas.openxmlformats.org/officeDocument/2006/relationships/vmlDrawing" Target="../drawings/vmlDrawing5.vml"/><Relationship Id="rId4" Type="http://schemas.openxmlformats.org/officeDocument/2006/relationships/image" Target="../media/image41.emf"/></Relationships>
</file>

<file path=ppt/slides/_rels/slide55.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3.wmf"/><Relationship Id="rId2" Type="http://schemas.openxmlformats.org/officeDocument/2006/relationships/slideLayout" Target="../slideLayouts/slideLayout30.xml"/><Relationship Id="rId1" Type="http://schemas.openxmlformats.org/officeDocument/2006/relationships/vmlDrawing" Target="../drawings/vmlDrawing6.vml"/><Relationship Id="rId6" Type="http://schemas.openxmlformats.org/officeDocument/2006/relationships/oleObject" Target="../embeddings/oleObject9.bin"/><Relationship Id="rId5" Type="http://schemas.openxmlformats.org/officeDocument/2006/relationships/image" Target="../media/image42.wmf"/><Relationship Id="rId4" Type="http://schemas.openxmlformats.org/officeDocument/2006/relationships/oleObject" Target="../embeddings/oleObject8.bin"/></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0.xml"/><Relationship Id="rId1" Type="http://schemas.openxmlformats.org/officeDocument/2006/relationships/vmlDrawing" Target="../drawings/vmlDrawing7.vml"/><Relationship Id="rId4" Type="http://schemas.openxmlformats.org/officeDocument/2006/relationships/image" Target="../media/image45.wmf"/></Relationships>
</file>

<file path=ppt/slides/_rels/slide5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slide" Target="slide67.xml"/><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slide" Target="slide65.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2" Type="http://schemas.openxmlformats.org/officeDocument/2006/relationships/slide" Target="slide64.xml"/><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2" Type="http://schemas.openxmlformats.org/officeDocument/2006/relationships/hyperlink" Target="http://www.unc.edu/~finley/BME422/Webster/c01.pdf" TargetMode="External"/><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slide" Target="slide67.xml"/><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5.xml"/><Relationship Id="rId1" Type="http://schemas.openxmlformats.org/officeDocument/2006/relationships/vmlDrawing" Target="../drawings/vmlDrawing8.vml"/><Relationship Id="rId4" Type="http://schemas.openxmlformats.org/officeDocument/2006/relationships/image" Target="../media/image50.w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0.xml"/><Relationship Id="rId1" Type="http://schemas.openxmlformats.org/officeDocument/2006/relationships/vmlDrawing" Target="../drawings/vmlDrawing9.vml"/><Relationship Id="rId4" Type="http://schemas.openxmlformats.org/officeDocument/2006/relationships/image" Target="../media/image51.wmf"/></Relationships>
</file>

<file path=ppt/slides/_rels/slide7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30.x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30.xml"/><Relationship Id="rId1" Type="http://schemas.openxmlformats.org/officeDocument/2006/relationships/vmlDrawing" Target="../drawings/vmlDrawing10.vml"/><Relationship Id="rId5" Type="http://schemas.openxmlformats.org/officeDocument/2006/relationships/image" Target="../media/image55.wmf"/><Relationship Id="rId4" Type="http://schemas.openxmlformats.org/officeDocument/2006/relationships/image" Target="../media/image54.wmf"/></Relationships>
</file>

<file path=ppt/slides/_rels/slide78.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30.xml"/><Relationship Id="rId1" Type="http://schemas.openxmlformats.org/officeDocument/2006/relationships/vmlDrawing" Target="../drawings/vmlDrawing11.vml"/><Relationship Id="rId6" Type="http://schemas.openxmlformats.org/officeDocument/2006/relationships/image" Target="../media/image57.wmf"/><Relationship Id="rId5" Type="http://schemas.openxmlformats.org/officeDocument/2006/relationships/oleObject" Target="../embeddings/oleObject15.bin"/><Relationship Id="rId4" Type="http://schemas.openxmlformats.org/officeDocument/2006/relationships/image" Target="../media/image56.w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30.xml"/><Relationship Id="rId1" Type="http://schemas.openxmlformats.org/officeDocument/2006/relationships/vmlDrawing" Target="../drawings/vmlDrawing12.vml"/><Relationship Id="rId4" Type="http://schemas.openxmlformats.org/officeDocument/2006/relationships/image" Target="../media/image59.wmf"/></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5.xml"/><Relationship Id="rId1" Type="http://schemas.openxmlformats.org/officeDocument/2006/relationships/vmlDrawing" Target="../drawings/vmlDrawing13.vml"/><Relationship Id="rId4" Type="http://schemas.openxmlformats.org/officeDocument/2006/relationships/image" Target="../media/image60.wmf"/></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5.xml"/><Relationship Id="rId1" Type="http://schemas.openxmlformats.org/officeDocument/2006/relationships/vmlDrawing" Target="../drawings/vmlDrawing14.vml"/><Relationship Id="rId4" Type="http://schemas.openxmlformats.org/officeDocument/2006/relationships/image" Target="../media/image61.w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30.xml"/><Relationship Id="rId1" Type="http://schemas.openxmlformats.org/officeDocument/2006/relationships/vmlDrawing" Target="../drawings/vmlDrawing15.vml"/><Relationship Id="rId6" Type="http://schemas.openxmlformats.org/officeDocument/2006/relationships/image" Target="../media/image63.wmf"/><Relationship Id="rId5" Type="http://schemas.openxmlformats.org/officeDocument/2006/relationships/oleObject" Target="../embeddings/oleObject21.bin"/><Relationship Id="rId4" Type="http://schemas.openxmlformats.org/officeDocument/2006/relationships/image" Target="../media/image62.wm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30.xml"/><Relationship Id="rId1" Type="http://schemas.openxmlformats.org/officeDocument/2006/relationships/vmlDrawing" Target="../drawings/vmlDrawing16.vml"/><Relationship Id="rId4" Type="http://schemas.openxmlformats.org/officeDocument/2006/relationships/image" Target="../media/image64.wmf"/></Relationships>
</file>

<file path=ppt/slides/_rels/slide8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4.xml"/><Relationship Id="rId1" Type="http://schemas.openxmlformats.org/officeDocument/2006/relationships/vmlDrawing" Target="../drawings/vmlDrawing17.vml"/><Relationship Id="rId4" Type="http://schemas.openxmlformats.org/officeDocument/2006/relationships/image" Target="../media/image66.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0.xml.rels><?xml version="1.0" encoding="UTF-8" standalone="yes"?>
<Relationships xmlns="http://schemas.openxmlformats.org/package/2006/relationships"><Relationship Id="rId8" Type="http://schemas.openxmlformats.org/officeDocument/2006/relationships/image" Target="../media/image69.wmf"/><Relationship Id="rId13" Type="http://schemas.openxmlformats.org/officeDocument/2006/relationships/oleObject" Target="../embeddings/oleObject29.bin"/><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71.wmf"/><Relationship Id="rId2" Type="http://schemas.openxmlformats.org/officeDocument/2006/relationships/slideLayout" Target="../slideLayouts/slideLayout14.xml"/><Relationship Id="rId1" Type="http://schemas.openxmlformats.org/officeDocument/2006/relationships/vmlDrawing" Target="../drawings/vmlDrawing18.vml"/><Relationship Id="rId6" Type="http://schemas.openxmlformats.org/officeDocument/2006/relationships/image" Target="../media/image68.wmf"/><Relationship Id="rId11" Type="http://schemas.openxmlformats.org/officeDocument/2006/relationships/oleObject" Target="../embeddings/oleObject28.bin"/><Relationship Id="rId5" Type="http://schemas.openxmlformats.org/officeDocument/2006/relationships/oleObject" Target="../embeddings/oleObject25.bin"/><Relationship Id="rId10" Type="http://schemas.openxmlformats.org/officeDocument/2006/relationships/image" Target="../media/image70.wmf"/><Relationship Id="rId4" Type="http://schemas.openxmlformats.org/officeDocument/2006/relationships/image" Target="../media/image67.wmf"/><Relationship Id="rId9" Type="http://schemas.openxmlformats.org/officeDocument/2006/relationships/oleObject" Target="../embeddings/oleObject27.bin"/><Relationship Id="rId14" Type="http://schemas.openxmlformats.org/officeDocument/2006/relationships/image" Target="../media/image72.wmf"/></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30.xml"/><Relationship Id="rId1" Type="http://schemas.openxmlformats.org/officeDocument/2006/relationships/vmlDrawing" Target="../drawings/vmlDrawing19.vml"/><Relationship Id="rId4" Type="http://schemas.openxmlformats.org/officeDocument/2006/relationships/image" Target="../media/image73.wmf"/></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30.xml"/><Relationship Id="rId1" Type="http://schemas.openxmlformats.org/officeDocument/2006/relationships/vmlDrawing" Target="../drawings/vmlDrawing20.vml"/><Relationship Id="rId4" Type="http://schemas.openxmlformats.org/officeDocument/2006/relationships/image" Target="../media/image74.wmf"/></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30.xml"/><Relationship Id="rId1" Type="http://schemas.openxmlformats.org/officeDocument/2006/relationships/vmlDrawing" Target="../drawings/vmlDrawing21.vml"/><Relationship Id="rId4" Type="http://schemas.openxmlformats.org/officeDocument/2006/relationships/image" Target="../media/image75.wmf"/></Relationships>
</file>

<file path=ppt/slides/_rels/slide95.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9.xml"/><Relationship Id="rId1" Type="http://schemas.openxmlformats.org/officeDocument/2006/relationships/vmlDrawing" Target="../drawings/vmlDrawing22.vml"/><Relationship Id="rId6" Type="http://schemas.openxmlformats.org/officeDocument/2006/relationships/image" Target="../media/image78.wmf"/><Relationship Id="rId5" Type="http://schemas.openxmlformats.org/officeDocument/2006/relationships/oleObject" Target="../embeddings/oleObject34.bin"/><Relationship Id="rId4" Type="http://schemas.openxmlformats.org/officeDocument/2006/relationships/image" Target="../media/image7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11560" y="908720"/>
            <a:ext cx="7772400" cy="1829761"/>
          </a:xfrm>
        </p:spPr>
        <p:txBody>
          <a:bodyPr>
            <a:normAutofit/>
          </a:bodyPr>
          <a:lstStyle/>
          <a:p>
            <a:pPr algn="ctr"/>
            <a:r>
              <a:rPr lang="tr-TR" dirty="0" smtClean="0"/>
              <a:t>İşaret, Biyolojik İşaret ve Sistem Kavramları</a:t>
            </a:r>
            <a:endParaRPr lang="en-US" dirty="0"/>
          </a:p>
        </p:txBody>
      </p:sp>
      <p:sp>
        <p:nvSpPr>
          <p:cNvPr id="3" name="Subtitle 2"/>
          <p:cNvSpPr>
            <a:spLocks noGrp="1"/>
          </p:cNvSpPr>
          <p:nvPr>
            <p:ph type="subTitle" idx="1"/>
          </p:nvPr>
        </p:nvSpPr>
        <p:spPr/>
        <p:txBody>
          <a:bodyPr>
            <a:normAutofit fontScale="92500" lnSpcReduction="20000"/>
          </a:bodyPr>
          <a:lstStyle/>
          <a:p>
            <a:pPr algn="ctr"/>
            <a:r>
              <a:rPr lang="en-US" dirty="0"/>
              <a:t>Prof. Dr. </a:t>
            </a:r>
            <a:r>
              <a:rPr lang="tr-TR" dirty="0"/>
              <a:t>Bahattin Karagözoğlu</a:t>
            </a:r>
            <a:endParaRPr lang="en-US" dirty="0"/>
          </a:p>
          <a:p>
            <a:pPr algn="ctr"/>
            <a:r>
              <a:rPr lang="tr-TR" dirty="0"/>
              <a:t>İMÜ Mühendislik ve Mimarlık Fakültesi</a:t>
            </a:r>
          </a:p>
          <a:p>
            <a:pPr algn="ctr"/>
            <a:r>
              <a:rPr lang="tr-TR" dirty="0"/>
              <a:t>Elektrik-Elektronik Mühendisliği Bölümü</a:t>
            </a:r>
          </a:p>
          <a:p>
            <a:endParaRPr lang="en-US" dirty="0"/>
          </a:p>
        </p:txBody>
      </p:sp>
    </p:spTree>
    <p:extLst>
      <p:ext uri="{BB962C8B-B14F-4D97-AF65-F5344CB8AC3E}">
        <p14:creationId xmlns:p14="http://schemas.microsoft.com/office/powerpoint/2010/main" val="3115495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smtClean="0"/>
              <a:t>Ders Kitabı ve Kaynaklar</a:t>
            </a:r>
            <a:endParaRPr lang="en-US" dirty="0"/>
          </a:p>
        </p:txBody>
      </p:sp>
      <p:sp>
        <p:nvSpPr>
          <p:cNvPr id="3" name="Content Placeholder 2"/>
          <p:cNvSpPr>
            <a:spLocks noGrp="1"/>
          </p:cNvSpPr>
          <p:nvPr>
            <p:ph idx="1"/>
          </p:nvPr>
        </p:nvSpPr>
        <p:spPr/>
        <p:txBody>
          <a:bodyPr/>
          <a:lstStyle/>
          <a:p>
            <a:r>
              <a:rPr lang="tr-TR" dirty="0" smtClean="0"/>
              <a:t>Genellikle takip edilecek kitap (kısaltılarak ve basitleştirilerek): </a:t>
            </a:r>
            <a:r>
              <a:rPr lang="en-US" dirty="0">
                <a:ea typeface="Calibri"/>
                <a:cs typeface="Times New Roman"/>
              </a:rPr>
              <a:t>Webster, J.G. (</a:t>
            </a:r>
            <a:r>
              <a:rPr lang="en-US" dirty="0" err="1">
                <a:ea typeface="Calibri"/>
                <a:cs typeface="Times New Roman"/>
              </a:rPr>
              <a:t>ed</a:t>
            </a:r>
            <a:r>
              <a:rPr lang="en-US" dirty="0">
                <a:ea typeface="Calibri"/>
                <a:cs typeface="Times New Roman"/>
              </a:rPr>
              <a:t>) M</a:t>
            </a:r>
            <a:r>
              <a:rPr lang="en-US" u="sng" dirty="0">
                <a:ea typeface="Calibri"/>
                <a:cs typeface="Times New Roman"/>
              </a:rPr>
              <a:t>edical Instrumentation: Application and Design 3</a:t>
            </a:r>
            <a:r>
              <a:rPr lang="en-US" u="sng" baseline="30000" dirty="0">
                <a:ea typeface="Calibri"/>
                <a:cs typeface="Times New Roman"/>
              </a:rPr>
              <a:t>rd</a:t>
            </a:r>
            <a:r>
              <a:rPr lang="en-US" u="sng" dirty="0">
                <a:ea typeface="Calibri"/>
                <a:cs typeface="Times New Roman"/>
              </a:rPr>
              <a:t> ed.</a:t>
            </a:r>
            <a:r>
              <a:rPr lang="en-US" dirty="0">
                <a:ea typeface="Calibri"/>
                <a:cs typeface="Times New Roman"/>
              </a:rPr>
              <a:t> John Wiley &amp; Sons, </a:t>
            </a:r>
            <a:r>
              <a:rPr lang="en-US" dirty="0" smtClean="0">
                <a:ea typeface="Calibri"/>
                <a:cs typeface="Times New Roman"/>
              </a:rPr>
              <a:t>1997</a:t>
            </a:r>
            <a:endParaRPr lang="tr-TR" dirty="0" smtClean="0">
              <a:ea typeface="Calibri"/>
              <a:cs typeface="Times New Roman"/>
            </a:endParaRPr>
          </a:p>
          <a:p>
            <a:r>
              <a:rPr lang="tr-TR" dirty="0" smtClean="0">
                <a:ea typeface="Calibri"/>
                <a:cs typeface="Times New Roman"/>
              </a:rPr>
              <a:t>MEGEP notları</a:t>
            </a:r>
          </a:p>
          <a:p>
            <a:r>
              <a:rPr lang="tr-TR" dirty="0" smtClean="0">
                <a:ea typeface="Calibri"/>
                <a:cs typeface="Times New Roman"/>
              </a:rPr>
              <a:t>Ders notları</a:t>
            </a:r>
            <a:endParaRPr lang="en-US" dirty="0">
              <a:ea typeface="Calibri"/>
              <a:cs typeface="Times New Roman"/>
            </a:endParaRPr>
          </a:p>
          <a:p>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10</a:t>
            </a:fld>
            <a:endParaRPr lang="en-US"/>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4973291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3852863" y="2709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32770" name="Object 2"/>
          <p:cNvGraphicFramePr>
            <a:graphicFrameLocks noChangeAspect="1"/>
          </p:cNvGraphicFramePr>
          <p:nvPr/>
        </p:nvGraphicFramePr>
        <p:xfrm>
          <a:off x="1143000" y="1828800"/>
          <a:ext cx="2797175" cy="2797175"/>
        </p:xfrm>
        <a:graphic>
          <a:graphicData uri="http://schemas.openxmlformats.org/presentationml/2006/ole">
            <mc:AlternateContent xmlns:mc="http://schemas.openxmlformats.org/markup-compatibility/2006">
              <mc:Choice xmlns:v="urn:schemas-microsoft-com:vml" Requires="v">
                <p:oleObj spid="_x0000_s25686" r:id="rId3" imgW="1865376" imgH="1865376" progId="Visio.Drawing.5">
                  <p:embed/>
                </p:oleObj>
              </mc:Choice>
              <mc:Fallback>
                <p:oleObj r:id="rId3" imgW="1865376" imgH="1865376"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828800"/>
                        <a:ext cx="2797175"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3" name="Rectangle 5"/>
          <p:cNvSpPr>
            <a:spLocks noChangeArrowheads="1"/>
          </p:cNvSpPr>
          <p:nvPr/>
        </p:nvSpPr>
        <p:spPr bwMode="auto">
          <a:xfrm>
            <a:off x="3867150" y="2724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32772" name="Object 4"/>
          <p:cNvGraphicFramePr>
            <a:graphicFrameLocks noChangeAspect="1"/>
          </p:cNvGraphicFramePr>
          <p:nvPr/>
        </p:nvGraphicFramePr>
        <p:xfrm>
          <a:off x="5257800" y="1828800"/>
          <a:ext cx="2778125" cy="2778125"/>
        </p:xfrm>
        <a:graphic>
          <a:graphicData uri="http://schemas.openxmlformats.org/presentationml/2006/ole">
            <mc:AlternateContent xmlns:mc="http://schemas.openxmlformats.org/markup-compatibility/2006">
              <mc:Choice xmlns:v="urn:schemas-microsoft-com:vml" Requires="v">
                <p:oleObj spid="_x0000_s25687" r:id="rId5" imgW="1865376" imgH="1865376" progId="Visio.Drawing.5">
                  <p:embed/>
                </p:oleObj>
              </mc:Choice>
              <mc:Fallback>
                <p:oleObj r:id="rId5" imgW="1865376" imgH="1865376" progId="Visio.Drawing.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1828800"/>
                        <a:ext cx="2778125"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4" name="Rectangle 6"/>
          <p:cNvSpPr>
            <a:spLocks noChangeArrowheads="1"/>
          </p:cNvSpPr>
          <p:nvPr/>
        </p:nvSpPr>
        <p:spPr bwMode="auto">
          <a:xfrm>
            <a:off x="0" y="548640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b="1">
                <a:cs typeface="Times New Roman" pitchFamily="18" charset="0"/>
              </a:rPr>
              <a:t>Figure 1.17</a:t>
            </a:r>
            <a:r>
              <a:rPr lang="en-US" sz="2000">
                <a:cs typeface="Times New Roman" pitchFamily="18" charset="0"/>
              </a:rPr>
              <a:t> Data points with (a) low accuracy and (b) high accuracy.</a:t>
            </a:r>
            <a:r>
              <a:rPr lang="en-US" sz="2000"/>
              <a:t> </a:t>
            </a:r>
          </a:p>
        </p:txBody>
      </p:sp>
      <p:sp>
        <p:nvSpPr>
          <p:cNvPr id="32775" name="Text Box 7"/>
          <p:cNvSpPr txBox="1">
            <a:spLocks noChangeArrowheads="1"/>
          </p:cNvSpPr>
          <p:nvPr/>
        </p:nvSpPr>
        <p:spPr bwMode="auto">
          <a:xfrm>
            <a:off x="533400" y="4800600"/>
            <a:ext cx="4038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(a)</a:t>
            </a:r>
          </a:p>
        </p:txBody>
      </p:sp>
      <p:sp>
        <p:nvSpPr>
          <p:cNvPr id="32776" name="Text Box 8"/>
          <p:cNvSpPr txBox="1">
            <a:spLocks noChangeArrowheads="1"/>
          </p:cNvSpPr>
          <p:nvPr/>
        </p:nvSpPr>
        <p:spPr bwMode="auto">
          <a:xfrm>
            <a:off x="5334000" y="4800600"/>
            <a:ext cx="2851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spTree>
    <p:extLst>
      <p:ext uri="{BB962C8B-B14F-4D97-AF65-F5344CB8AC3E}">
        <p14:creationId xmlns:p14="http://schemas.microsoft.com/office/powerpoint/2010/main" val="352227357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9" name="Group 29"/>
          <p:cNvGrpSpPr>
            <a:grpSpLocks/>
          </p:cNvGrpSpPr>
          <p:nvPr/>
        </p:nvGrpSpPr>
        <p:grpSpPr bwMode="auto">
          <a:xfrm>
            <a:off x="0" y="5257800"/>
            <a:ext cx="9144000" cy="915988"/>
            <a:chOff x="0" y="3312"/>
            <a:chExt cx="5760" cy="577"/>
          </a:xfrm>
        </p:grpSpPr>
        <p:sp>
          <p:nvSpPr>
            <p:cNvPr id="10245" name="Rectangle 5"/>
            <p:cNvSpPr>
              <a:spLocks noChangeArrowheads="1"/>
            </p:cNvSpPr>
            <p:nvPr/>
          </p:nvSpPr>
          <p:spPr bwMode="auto">
            <a:xfrm>
              <a:off x="0" y="3312"/>
              <a:ext cx="5760"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0" rIns="182880">
              <a:spAutoFit/>
            </a:bodyPr>
            <a:lstStyle/>
            <a:p>
              <a:r>
                <a:rPr lang="en-US" sz="1800" b="1">
                  <a:cs typeface="Times New Roman" pitchFamily="18" charset="0"/>
                </a:rPr>
                <a:t>Figure 1.19</a:t>
              </a:r>
              <a:r>
                <a:rPr lang="en-US" sz="1800">
                  <a:cs typeface="Times New Roman" pitchFamily="18" charset="0"/>
                </a:rPr>
                <a:t> For the normal distribution, 68% of the data lies within ±1 standard deviation. By measuring samples and averaging, we obtain the estimated mean    , which has a smaller standard deviation </a:t>
              </a:r>
              <a:r>
                <a:rPr lang="en-US" sz="1800" i="1">
                  <a:cs typeface="Times New Roman" pitchFamily="18" charset="0"/>
                </a:rPr>
                <a:t>s</a:t>
              </a:r>
              <a:r>
                <a:rPr lang="en-US" sz="1800" i="1" baseline="-10000">
                  <a:latin typeface="HELVETICA" pitchFamily="34" charset="0"/>
                  <a:cs typeface="Times New Roman" pitchFamily="18" charset="0"/>
                </a:rPr>
                <a:t>x</a:t>
              </a:r>
              <a:r>
                <a:rPr lang="en-US" sz="1800">
                  <a:cs typeface="Times New Roman" pitchFamily="18" charset="0"/>
                </a:rPr>
                <a:t>. </a:t>
              </a:r>
              <a:r>
                <a:rPr lang="en-US" sz="1800">
                  <a:cs typeface="Times New Roman" pitchFamily="18" charset="0"/>
                  <a:sym typeface="Symbol" pitchFamily="18" charset="2"/>
                </a:rPr>
                <a:t></a:t>
              </a:r>
              <a:r>
                <a:rPr lang="en-US" sz="1800">
                  <a:cs typeface="Times New Roman" pitchFamily="18" charset="0"/>
                </a:rPr>
                <a:t> is the tail probability that </a:t>
              </a:r>
              <a:r>
                <a:rPr lang="en-US" sz="1800" i="1">
                  <a:cs typeface="Times New Roman" pitchFamily="18" charset="0"/>
                  <a:sym typeface="Symbol" pitchFamily="18" charset="2"/>
                </a:rPr>
                <a:t>x</a:t>
              </a:r>
              <a:r>
                <a:rPr lang="en-US" sz="1800" baseline="-10000">
                  <a:latin typeface="HELVETICA" pitchFamily="34" charset="0"/>
                  <a:cs typeface="Times New Roman" pitchFamily="18" charset="0"/>
                  <a:sym typeface="Symbol" pitchFamily="18" charset="2"/>
                </a:rPr>
                <a:t>s</a:t>
              </a:r>
              <a:r>
                <a:rPr lang="en-US" sz="1800">
                  <a:cs typeface="Times New Roman" pitchFamily="18" charset="0"/>
                  <a:sym typeface="Symbol" pitchFamily="18" charset="2"/>
                </a:rPr>
                <a:t> does not differ from </a:t>
              </a:r>
              <a:r>
                <a:rPr lang="en-US" sz="1800" i="1">
                  <a:cs typeface="Times New Roman" pitchFamily="18" charset="0"/>
                  <a:sym typeface="Symbol" pitchFamily="18" charset="2"/>
                </a:rPr>
                <a:t></a:t>
              </a:r>
              <a:r>
                <a:rPr lang="en-US" sz="1800">
                  <a:cs typeface="Times New Roman" pitchFamily="18" charset="0"/>
                </a:rPr>
                <a:t> by more than </a:t>
              </a:r>
              <a:r>
                <a:rPr lang="en-US" sz="1800" i="1">
                  <a:cs typeface="Times New Roman" pitchFamily="18" charset="0"/>
                  <a:sym typeface="Symbol" pitchFamily="18" charset="2"/>
                </a:rPr>
                <a:t></a:t>
              </a:r>
              <a:r>
                <a:rPr lang="en-US" sz="1800">
                  <a:cs typeface="Times New Roman" pitchFamily="18" charset="0"/>
                </a:rPr>
                <a:t>.</a:t>
              </a:r>
              <a:r>
                <a:rPr lang="en-US" sz="1800" i="1">
                  <a:sym typeface="Symbol" pitchFamily="18" charset="2"/>
                </a:rPr>
                <a:t> </a:t>
              </a:r>
            </a:p>
          </p:txBody>
        </p:sp>
        <p:graphicFrame>
          <p:nvGraphicFramePr>
            <p:cNvPr id="10244" name="Object 4"/>
            <p:cNvGraphicFramePr>
              <a:graphicFrameLocks noChangeAspect="1"/>
            </p:cNvGraphicFramePr>
            <p:nvPr/>
          </p:nvGraphicFramePr>
          <p:xfrm>
            <a:off x="4248" y="3510"/>
            <a:ext cx="138" cy="206"/>
          </p:xfrm>
          <a:graphic>
            <a:graphicData uri="http://schemas.openxmlformats.org/presentationml/2006/ole">
              <mc:AlternateContent xmlns:mc="http://schemas.openxmlformats.org/markup-compatibility/2006">
                <mc:Choice xmlns:v="urn:schemas-microsoft-com:vml" Requires="v">
                  <p:oleObj spid="_x0000_s27860" name="Equation" r:id="rId3" imgW="152280" imgH="228600" progId="Equation.3">
                    <p:embed/>
                  </p:oleObj>
                </mc:Choice>
                <mc:Fallback>
                  <p:oleObj name="Equation" r:id="rId3" imgW="152280" imgH="228600" progId="Equation.3">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248" y="3510"/>
                          <a:ext cx="138"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aphicFrame>
        <p:nvGraphicFramePr>
          <p:cNvPr id="10242" name="Object 2"/>
          <p:cNvGraphicFramePr>
            <a:graphicFrameLocks noChangeAspect="1"/>
          </p:cNvGraphicFramePr>
          <p:nvPr/>
        </p:nvGraphicFramePr>
        <p:xfrm>
          <a:off x="-533400" y="990600"/>
          <a:ext cx="9478963" cy="3973513"/>
        </p:xfrm>
        <a:graphic>
          <a:graphicData uri="http://schemas.openxmlformats.org/presentationml/2006/ole">
            <mc:AlternateContent xmlns:mc="http://schemas.openxmlformats.org/markup-compatibility/2006">
              <mc:Choice xmlns:v="urn:schemas-microsoft-com:vml" Requires="v">
                <p:oleObj spid="_x0000_s27861" name="VISIO" r:id="rId5" imgW="7326360" imgH="3071160" progId="Visio.Drawing.5">
                  <p:embed/>
                </p:oleObj>
              </mc:Choice>
              <mc:Fallback>
                <p:oleObj name="VISIO" r:id="rId5" imgW="7326360" imgH="3071160" progId="Visio.Drawing.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990600"/>
                        <a:ext cx="9478963" cy="397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47" name="Object 7"/>
          <p:cNvGraphicFramePr>
            <a:graphicFrameLocks noChangeAspect="1"/>
          </p:cNvGraphicFramePr>
          <p:nvPr/>
        </p:nvGraphicFramePr>
        <p:xfrm>
          <a:off x="6934200" y="1752600"/>
          <a:ext cx="1644650" cy="742950"/>
        </p:xfrm>
        <a:graphic>
          <a:graphicData uri="http://schemas.openxmlformats.org/presentationml/2006/ole">
            <mc:AlternateContent xmlns:mc="http://schemas.openxmlformats.org/markup-compatibility/2006">
              <mc:Choice xmlns:v="urn:schemas-microsoft-com:vml" Requires="v">
                <p:oleObj spid="_x0000_s27862" r:id="rId7" imgW="1091726" imgH="495085" progId="Equation.3">
                  <p:embed/>
                </p:oleObj>
              </mc:Choice>
              <mc:Fallback>
                <p:oleObj r:id="rId7" imgW="1091726" imgH="495085"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4200" y="1752600"/>
                        <a:ext cx="164465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50" name="Rectangle 10"/>
          <p:cNvSpPr>
            <a:spLocks noChangeArrowheads="1"/>
          </p:cNvSpPr>
          <p:nvPr/>
        </p:nvSpPr>
        <p:spPr bwMode="auto">
          <a:xfrm>
            <a:off x="4281488" y="3224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10249" name="Object 9"/>
          <p:cNvGraphicFramePr>
            <a:graphicFrameLocks noChangeAspect="1"/>
          </p:cNvGraphicFramePr>
          <p:nvPr/>
        </p:nvGraphicFramePr>
        <p:xfrm>
          <a:off x="6934200" y="914400"/>
          <a:ext cx="868363" cy="612775"/>
        </p:xfrm>
        <a:graphic>
          <a:graphicData uri="http://schemas.openxmlformats.org/presentationml/2006/ole">
            <mc:AlternateContent xmlns:mc="http://schemas.openxmlformats.org/markup-compatibility/2006">
              <mc:Choice xmlns:v="urn:schemas-microsoft-com:vml" Requires="v">
                <p:oleObj spid="_x0000_s27863" r:id="rId9" imgW="583947" imgH="406224" progId="Equation.3">
                  <p:embed/>
                </p:oleObj>
              </mc:Choice>
              <mc:Fallback>
                <p:oleObj r:id="rId9" imgW="583947" imgH="406224"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34200" y="914400"/>
                        <a:ext cx="86836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51" name="Object 11"/>
          <p:cNvGraphicFramePr>
            <a:graphicFrameLocks noChangeAspect="1"/>
          </p:cNvGraphicFramePr>
          <p:nvPr/>
        </p:nvGraphicFramePr>
        <p:xfrm>
          <a:off x="6934200" y="2817813"/>
          <a:ext cx="1928813" cy="704850"/>
        </p:xfrm>
        <a:graphic>
          <a:graphicData uri="http://schemas.openxmlformats.org/presentationml/2006/ole">
            <mc:AlternateContent xmlns:mc="http://schemas.openxmlformats.org/markup-compatibility/2006">
              <mc:Choice xmlns:v="urn:schemas-microsoft-com:vml" Requires="v">
                <p:oleObj spid="_x0000_s27864" name="Equation" r:id="rId11" imgW="1282680" imgH="469800" progId="Equation.3">
                  <p:embed/>
                </p:oleObj>
              </mc:Choice>
              <mc:Fallback>
                <p:oleObj name="Equation" r:id="rId11" imgW="1282680" imgH="4698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34200" y="2817813"/>
                        <a:ext cx="1928813"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857375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10249"/>
                                        </p:tgtEl>
                                        <p:attrNameLst>
                                          <p:attrName>style.visibility</p:attrName>
                                        </p:attrNameLst>
                                      </p:cBhvr>
                                      <p:to>
                                        <p:strVal val="visible"/>
                                      </p:to>
                                    </p:set>
                                    <p:anim calcmode="lin" valueType="num">
                                      <p:cBhvr additive="base">
                                        <p:cTn id="7" dur="500"/>
                                        <p:tgtEl>
                                          <p:spTgt spid="10249"/>
                                        </p:tgtEl>
                                        <p:attrNameLst>
                                          <p:attrName>ppt_x</p:attrName>
                                        </p:attrNameLst>
                                      </p:cBhvr>
                                      <p:tavLst>
                                        <p:tav tm="0">
                                          <p:val>
                                            <p:strVal val="#ppt_x-#ppt_w*1.125000"/>
                                          </p:val>
                                        </p:tav>
                                        <p:tav tm="100000">
                                          <p:val>
                                            <p:strVal val="#ppt_x"/>
                                          </p:val>
                                        </p:tav>
                                      </p:tavLst>
                                    </p:anim>
                                    <p:animEffect transition="in" filter="wipe(right)">
                                      <p:cBhvr>
                                        <p:cTn id="8" dur="500"/>
                                        <p:tgtEl>
                                          <p:spTgt spid="10249"/>
                                        </p:tgtEl>
                                      </p:cBhvr>
                                    </p:animEffect>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8" fill="hold" nodeType="clickEffect">
                                  <p:stCondLst>
                                    <p:cond delay="0"/>
                                  </p:stCondLst>
                                  <p:childTnLst>
                                    <p:set>
                                      <p:cBhvr>
                                        <p:cTn id="12" dur="1" fill="hold">
                                          <p:stCondLst>
                                            <p:cond delay="0"/>
                                          </p:stCondLst>
                                        </p:cTn>
                                        <p:tgtEl>
                                          <p:spTgt spid="10247"/>
                                        </p:tgtEl>
                                        <p:attrNameLst>
                                          <p:attrName>style.visibility</p:attrName>
                                        </p:attrNameLst>
                                      </p:cBhvr>
                                      <p:to>
                                        <p:strVal val="visible"/>
                                      </p:to>
                                    </p:set>
                                    <p:anim calcmode="lin" valueType="num">
                                      <p:cBhvr additive="base">
                                        <p:cTn id="13" dur="500"/>
                                        <p:tgtEl>
                                          <p:spTgt spid="10247"/>
                                        </p:tgtEl>
                                        <p:attrNameLst>
                                          <p:attrName>ppt_x</p:attrName>
                                        </p:attrNameLst>
                                      </p:cBhvr>
                                      <p:tavLst>
                                        <p:tav tm="0">
                                          <p:val>
                                            <p:strVal val="#ppt_x-#ppt_w*1.125000"/>
                                          </p:val>
                                        </p:tav>
                                        <p:tav tm="100000">
                                          <p:val>
                                            <p:strVal val="#ppt_x"/>
                                          </p:val>
                                        </p:tav>
                                      </p:tavLst>
                                    </p:anim>
                                    <p:animEffect transition="in" filter="wipe(right)">
                                      <p:cBhvr>
                                        <p:cTn id="14" dur="500"/>
                                        <p:tgtEl>
                                          <p:spTgt spid="1024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2" presetClass="entr" presetSubtype="8" fill="hold" nodeType="clickEffect">
                                  <p:stCondLst>
                                    <p:cond delay="0"/>
                                  </p:stCondLst>
                                  <p:childTnLst>
                                    <p:set>
                                      <p:cBhvr>
                                        <p:cTn id="18" dur="1" fill="hold">
                                          <p:stCondLst>
                                            <p:cond delay="0"/>
                                          </p:stCondLst>
                                        </p:cTn>
                                        <p:tgtEl>
                                          <p:spTgt spid="10251"/>
                                        </p:tgtEl>
                                        <p:attrNameLst>
                                          <p:attrName>style.visibility</p:attrName>
                                        </p:attrNameLst>
                                      </p:cBhvr>
                                      <p:to>
                                        <p:strVal val="visible"/>
                                      </p:to>
                                    </p:set>
                                    <p:anim calcmode="lin" valueType="num">
                                      <p:cBhvr additive="base">
                                        <p:cTn id="19" dur="500"/>
                                        <p:tgtEl>
                                          <p:spTgt spid="10251"/>
                                        </p:tgtEl>
                                        <p:attrNameLst>
                                          <p:attrName>ppt_x</p:attrName>
                                        </p:attrNameLst>
                                      </p:cBhvr>
                                      <p:tavLst>
                                        <p:tav tm="0">
                                          <p:val>
                                            <p:strVal val="#ppt_x-#ppt_w*1.125000"/>
                                          </p:val>
                                        </p:tav>
                                        <p:tav tm="100000">
                                          <p:val>
                                            <p:strVal val="#ppt_x"/>
                                          </p:val>
                                        </p:tav>
                                      </p:tavLst>
                                    </p:anim>
                                    <p:animEffect transition="in" filter="wipe(right)">
                                      <p:cBhvr>
                                        <p:cTn id="20" dur="500"/>
                                        <p:tgtEl>
                                          <p:spTgt spid="10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Object 2"/>
          <p:cNvGraphicFramePr>
            <a:graphicFrameLocks noChangeAspect="1"/>
          </p:cNvGraphicFramePr>
          <p:nvPr>
            <p:extLst>
              <p:ext uri="{D42A27DB-BD31-4B8C-83A1-F6EECF244321}">
                <p14:modId xmlns:p14="http://schemas.microsoft.com/office/powerpoint/2010/main" val="2261095337"/>
              </p:ext>
            </p:extLst>
          </p:nvPr>
        </p:nvGraphicFramePr>
        <p:xfrm>
          <a:off x="683568" y="1412776"/>
          <a:ext cx="7304088" cy="3860800"/>
        </p:xfrm>
        <a:graphic>
          <a:graphicData uri="http://schemas.openxmlformats.org/presentationml/2006/ole">
            <mc:AlternateContent xmlns:mc="http://schemas.openxmlformats.org/markup-compatibility/2006">
              <mc:Choice xmlns:v="urn:schemas-microsoft-com:vml" Requires="v">
                <p:oleObj spid="_x0000_s28746" name="VISIO" r:id="rId3" imgW="4875120" imgH="2576520" progId="Visio.Drawing.5">
                  <p:embed/>
                </p:oleObj>
              </mc:Choice>
              <mc:Fallback>
                <p:oleObj name="VISIO" r:id="rId3" imgW="4875120" imgH="257652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412776"/>
                        <a:ext cx="7304088"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20" name="Rectangle 4"/>
          <p:cNvSpPr>
            <a:spLocks noChangeArrowheads="1"/>
          </p:cNvSpPr>
          <p:nvPr/>
        </p:nvSpPr>
        <p:spPr bwMode="auto">
          <a:xfrm>
            <a:off x="3967163"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821" name="Rectangle 5"/>
          <p:cNvSpPr>
            <a:spLocks noChangeArrowheads="1"/>
          </p:cNvSpPr>
          <p:nvPr/>
        </p:nvSpPr>
        <p:spPr bwMode="auto">
          <a:xfrm>
            <a:off x="0" y="548640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0">
            <a:spAutoFit/>
          </a:bodyPr>
          <a:lstStyle/>
          <a:p>
            <a:pPr algn="ctr"/>
            <a:r>
              <a:rPr lang="en-US" sz="2000" b="1">
                <a:cs typeface="Times New Roman" pitchFamily="18" charset="0"/>
              </a:rPr>
              <a:t>Figure 1.20</a:t>
            </a:r>
            <a:r>
              <a:rPr lang="en-US" sz="2000">
                <a:cs typeface="Times New Roman" pitchFamily="18" charset="0"/>
              </a:rPr>
              <a:t> A typical Poisson distribution for </a:t>
            </a:r>
            <a:r>
              <a:rPr lang="en-US" sz="2000" i="1">
                <a:cs typeface="Times New Roman" pitchFamily="18" charset="0"/>
              </a:rPr>
              <a:t>m</a:t>
            </a:r>
            <a:r>
              <a:rPr lang="en-US" sz="2000">
                <a:cs typeface="Times New Roman" pitchFamily="18" charset="0"/>
              </a:rPr>
              <a:t> = 3.</a:t>
            </a:r>
            <a:r>
              <a:rPr lang="en-US" sz="2000"/>
              <a:t> </a:t>
            </a:r>
          </a:p>
        </p:txBody>
      </p:sp>
    </p:spTree>
    <p:extLst>
      <p:ext uri="{BB962C8B-B14F-4D97-AF65-F5344CB8AC3E}">
        <p14:creationId xmlns:p14="http://schemas.microsoft.com/office/powerpoint/2010/main" val="355615113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029" name="Group 189"/>
          <p:cNvGraphicFramePr>
            <a:graphicFrameLocks noGrp="1"/>
          </p:cNvGraphicFramePr>
          <p:nvPr>
            <p:extLst>
              <p:ext uri="{D42A27DB-BD31-4B8C-83A1-F6EECF244321}">
                <p14:modId xmlns:p14="http://schemas.microsoft.com/office/powerpoint/2010/main" val="3588729398"/>
              </p:ext>
            </p:extLst>
          </p:nvPr>
        </p:nvGraphicFramePr>
        <p:xfrm>
          <a:off x="1162050" y="1905000"/>
          <a:ext cx="6819900" cy="2216150"/>
        </p:xfrm>
        <a:graphic>
          <a:graphicData uri="http://schemas.openxmlformats.org/drawingml/2006/table">
            <a:tbl>
              <a:tblPr/>
              <a:tblGrid>
                <a:gridCol w="1790700"/>
                <a:gridCol w="2541588"/>
                <a:gridCol w="2487612"/>
              </a:tblGrid>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HELVETICA" pitchFamily="34" charset="0"/>
                        </a:rPr>
                        <a:t>Conclusion</a:t>
                      </a:r>
                    </a:p>
                  </a:txBody>
                  <a:tcPr anchor="ctr" horzOverflow="overflow">
                    <a:lnL cap="flat">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smtClean="0">
                          <a:ln>
                            <a:noFill/>
                          </a:ln>
                          <a:solidFill>
                            <a:schemeClr val="tx1"/>
                          </a:solidFill>
                          <a:effectLst/>
                          <a:latin typeface="HELVETICA" pitchFamily="34" charset="0"/>
                        </a:rPr>
                        <a:t>Real situation</a:t>
                      </a:r>
                    </a:p>
                  </a:txBody>
                  <a:tcPr anchor="ctr" horzOverflow="overflow">
                    <a:lnL w="12700"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53975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endParaRPr kumimoji="0" lang="en-US" sz="2000" b="0" i="0" u="none" strike="noStrike" cap="none" normalizeH="0" baseline="0" smtClean="0">
                        <a:ln>
                          <a:noFill/>
                        </a:ln>
                        <a:solidFill>
                          <a:schemeClr val="tx1"/>
                        </a:solidFill>
                        <a:effectLst/>
                        <a:latin typeface="HELVETICA"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1" u="none" strike="noStrike" cap="none" normalizeH="0" baseline="0" smtClean="0">
                          <a:ln>
                            <a:noFill/>
                          </a:ln>
                          <a:solidFill>
                            <a:schemeClr val="tx1"/>
                          </a:solidFill>
                          <a:effectLst/>
                          <a:latin typeface="HELVETICA" pitchFamily="34" charset="0"/>
                          <a:cs typeface="Times New Roman" pitchFamily="18" charset="0"/>
                        </a:rPr>
                        <a:t>H</a:t>
                      </a:r>
                      <a:r>
                        <a:rPr kumimoji="0" lang="en-US" sz="2000" b="0" i="0" u="none" strike="noStrike" cap="none" normalizeH="0" baseline="-25000" smtClean="0">
                          <a:ln>
                            <a:noFill/>
                          </a:ln>
                          <a:solidFill>
                            <a:schemeClr val="tx1"/>
                          </a:solidFill>
                          <a:effectLst/>
                          <a:latin typeface="HELVETICA" pitchFamily="34" charset="0"/>
                          <a:cs typeface="Times New Roman" pitchFamily="18" charset="0"/>
                        </a:rPr>
                        <a:t>0</a:t>
                      </a:r>
                      <a:r>
                        <a:rPr kumimoji="0" lang="en-US" sz="2000" b="0" i="0" u="none" strike="noStrike" cap="none" normalizeH="0" baseline="0" smtClean="0">
                          <a:ln>
                            <a:noFill/>
                          </a:ln>
                          <a:solidFill>
                            <a:schemeClr val="tx1"/>
                          </a:solidFill>
                          <a:effectLst/>
                          <a:latin typeface="HELVETICA" pitchFamily="34" charset="0"/>
                          <a:cs typeface="Times New Roman" pitchFamily="18" charset="0"/>
                        </a:rPr>
                        <a:t> true</a:t>
                      </a:r>
                    </a:p>
                  </a:txBody>
                  <a:tcPr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1" u="none" strike="noStrike" cap="none" normalizeH="0" baseline="0" smtClean="0">
                          <a:ln>
                            <a:noFill/>
                          </a:ln>
                          <a:solidFill>
                            <a:schemeClr val="tx1"/>
                          </a:solidFill>
                          <a:effectLst/>
                          <a:latin typeface="HELVETICA" pitchFamily="34" charset="0"/>
                          <a:cs typeface="Times New Roman" pitchFamily="18" charset="0"/>
                        </a:rPr>
                        <a:t>H</a:t>
                      </a:r>
                      <a:r>
                        <a:rPr kumimoji="0" lang="en-US" sz="2000" b="0" i="0" u="none" strike="noStrike" cap="none" normalizeH="0" baseline="-25000" smtClean="0">
                          <a:ln>
                            <a:noFill/>
                          </a:ln>
                          <a:solidFill>
                            <a:schemeClr val="tx1"/>
                          </a:solidFill>
                          <a:effectLst/>
                          <a:latin typeface="HELVETICA" pitchFamily="34" charset="0"/>
                          <a:cs typeface="Times New Roman" pitchFamily="18" charset="0"/>
                        </a:rPr>
                        <a:t>a</a:t>
                      </a:r>
                      <a:r>
                        <a:rPr kumimoji="0" lang="en-US" sz="2000" b="0" i="0" u="none" strike="noStrike" cap="none" normalizeH="0" baseline="0" smtClean="0">
                          <a:ln>
                            <a:noFill/>
                          </a:ln>
                          <a:solidFill>
                            <a:schemeClr val="tx1"/>
                          </a:solidFill>
                          <a:effectLst/>
                          <a:latin typeface="HELVETICA" pitchFamily="34" charset="0"/>
                          <a:cs typeface="Times New Roman" pitchFamily="18" charset="0"/>
                        </a:rPr>
                        <a:t> true</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Accept </a:t>
                      </a:r>
                      <a:r>
                        <a:rPr kumimoji="0" lang="en-US" sz="2000" b="0" i="1" u="none" strike="noStrike" cap="none" normalizeH="0" baseline="0" smtClean="0">
                          <a:ln>
                            <a:noFill/>
                          </a:ln>
                          <a:solidFill>
                            <a:schemeClr val="tx1"/>
                          </a:solidFill>
                          <a:effectLst/>
                          <a:latin typeface="HELVETICA" pitchFamily="34" charset="0"/>
                          <a:cs typeface="Times New Roman" pitchFamily="18" charset="0"/>
                        </a:rPr>
                        <a:t>H</a:t>
                      </a:r>
                      <a:r>
                        <a:rPr kumimoji="0" lang="en-US" sz="2000" b="0" i="0" u="none" strike="noStrike" cap="none" normalizeH="0" baseline="-25000" smtClean="0">
                          <a:ln>
                            <a:noFill/>
                          </a:ln>
                          <a:solidFill>
                            <a:schemeClr val="tx1"/>
                          </a:solidFill>
                          <a:effectLst/>
                          <a:latin typeface="HELVETICA" pitchFamily="34" charset="0"/>
                          <a:cs typeface="Times New Roman" pitchFamily="18" charset="0"/>
                        </a:rPr>
                        <a:t>0</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Correct decision</a:t>
                      </a:r>
                    </a:p>
                  </a:txBody>
                  <a:tcPr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Type II error, </a:t>
                      </a:r>
                      <a:r>
                        <a:rPr kumimoji="0" lang="en-US" sz="2000" b="0" i="1" u="none" strike="noStrike" cap="none" normalizeH="0" baseline="0" smtClean="0">
                          <a:ln>
                            <a:noFill/>
                          </a:ln>
                          <a:solidFill>
                            <a:schemeClr val="tx1"/>
                          </a:solidFill>
                          <a:effectLst/>
                          <a:latin typeface="HELVETICA" pitchFamily="34" charset="0"/>
                          <a:cs typeface="Times New Roman" pitchFamily="18" charset="0"/>
                        </a:rPr>
                        <a:t>p</a:t>
                      </a:r>
                      <a:r>
                        <a:rPr kumimoji="0" lang="en-US" sz="2000" b="0" i="0" u="none" strike="noStrike" cap="none" normalizeH="0" baseline="0" smtClean="0">
                          <a:ln>
                            <a:noFill/>
                          </a:ln>
                          <a:solidFill>
                            <a:schemeClr val="tx1"/>
                          </a:solidFill>
                          <a:effectLst/>
                          <a:latin typeface="HELVETICA" pitchFamily="34" charset="0"/>
                          <a:cs typeface="Times New Roman" pitchFamily="18" charset="0"/>
                        </a:rPr>
                        <a:t> = </a:t>
                      </a:r>
                      <a:r>
                        <a:rPr kumimoji="0" lang="en-US" sz="2000" b="0" i="1" u="none" strike="noStrike" cap="none" normalizeH="0" baseline="0" smtClean="0">
                          <a:ln>
                            <a:noFill/>
                          </a:ln>
                          <a:solidFill>
                            <a:schemeClr val="tx1"/>
                          </a:solidFill>
                          <a:effectLst/>
                          <a:latin typeface="Symbol" pitchFamily="18" charset="2"/>
                          <a:cs typeface="Times New Roman" pitchFamily="18" charset="0"/>
                        </a:rPr>
                        <a:t>b</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595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Reject </a:t>
                      </a:r>
                      <a:r>
                        <a:rPr kumimoji="0" lang="en-US" sz="2000" b="0" i="1" u="none" strike="noStrike" cap="none" normalizeH="0" baseline="0" smtClean="0">
                          <a:ln>
                            <a:noFill/>
                          </a:ln>
                          <a:solidFill>
                            <a:schemeClr val="tx1"/>
                          </a:solidFill>
                          <a:effectLst/>
                          <a:latin typeface="HELVETICA" pitchFamily="34" charset="0"/>
                          <a:cs typeface="Times New Roman" pitchFamily="18" charset="0"/>
                        </a:rPr>
                        <a:t>H</a:t>
                      </a:r>
                      <a:r>
                        <a:rPr kumimoji="0" lang="en-US" sz="2000" b="0" i="0" u="none" strike="noStrike" cap="none" normalizeH="0" baseline="-25000" smtClean="0">
                          <a:ln>
                            <a:noFill/>
                          </a:ln>
                          <a:solidFill>
                            <a:schemeClr val="tx1"/>
                          </a:solidFill>
                          <a:effectLst/>
                          <a:latin typeface="HELVETICA" pitchFamily="34" charset="0"/>
                          <a:cs typeface="Times New Roman" pitchFamily="18" charset="0"/>
                        </a:rPr>
                        <a:t>0</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sym typeface="Symbol" pitchFamily="18" charset="2"/>
                        </a:rPr>
                        <a:t>Type I error, </a:t>
                      </a:r>
                      <a:r>
                        <a:rPr kumimoji="0" lang="en-US" sz="2000" b="0" i="1" u="none" strike="noStrike" cap="none" normalizeH="0" baseline="0" smtClean="0">
                          <a:ln>
                            <a:noFill/>
                          </a:ln>
                          <a:solidFill>
                            <a:schemeClr val="tx1"/>
                          </a:solidFill>
                          <a:effectLst/>
                          <a:latin typeface="HELVETICA" pitchFamily="34" charset="0"/>
                          <a:sym typeface="Symbol" pitchFamily="18" charset="2"/>
                        </a:rPr>
                        <a:t>p</a:t>
                      </a:r>
                      <a:r>
                        <a:rPr kumimoji="0" lang="en-US" sz="2000" b="0" i="0" u="none" strike="noStrike" cap="none" normalizeH="0" baseline="0" smtClean="0">
                          <a:ln>
                            <a:noFill/>
                          </a:ln>
                          <a:solidFill>
                            <a:schemeClr val="tx1"/>
                          </a:solidFill>
                          <a:effectLst/>
                          <a:latin typeface="HELVETICA" pitchFamily="34" charset="0"/>
                          <a:sym typeface="Symbol" pitchFamily="18" charset="2"/>
                        </a:rPr>
                        <a:t> = </a:t>
                      </a:r>
                      <a:r>
                        <a:rPr kumimoji="0" lang="en-US" sz="2000" b="0" i="1" u="none" strike="noStrike" cap="none" normalizeH="0" baseline="0" smtClean="0">
                          <a:ln>
                            <a:noFill/>
                          </a:ln>
                          <a:solidFill>
                            <a:schemeClr val="tx1"/>
                          </a:solidFill>
                          <a:effectLst/>
                          <a:latin typeface="Symbol" pitchFamily="18" charset="2"/>
                          <a:sym typeface="Symbol" pitchFamily="18" charset="2"/>
                        </a:rPr>
                        <a:t>a</a:t>
                      </a:r>
                    </a:p>
                  </a:txBody>
                  <a:tcPr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HELVETICA" pitchFamily="34" charset="0"/>
                          <a:cs typeface="Times New Roman" pitchFamily="18" charset="0"/>
                        </a:rPr>
                        <a:t>Correct decision</a:t>
                      </a:r>
                      <a:endParaRPr kumimoji="0" lang="en-US" sz="2000" b="0" i="0" u="none" strike="noStrike" cap="none" normalizeH="0" baseline="0" dirty="0" smtClean="0">
                        <a:ln>
                          <a:noFill/>
                        </a:ln>
                        <a:solidFill>
                          <a:schemeClr val="tx1"/>
                        </a:solidFill>
                        <a:effectLst/>
                        <a:latin typeface="Symbol" pitchFamily="18" charset="2"/>
                        <a:sym typeface="Symbol" pitchFamily="18" charset="2"/>
                      </a:endParaRPr>
                    </a:p>
                  </a:txBody>
                  <a:tcPr anchor="ctr" horzOverflow="overflow">
                    <a:lnL>
                      <a:noFill/>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5870" name="Rectangle 30"/>
          <p:cNvSpPr>
            <a:spLocks noChangeArrowheads="1"/>
          </p:cNvSpPr>
          <p:nvPr/>
        </p:nvSpPr>
        <p:spPr bwMode="auto">
          <a:xfrm>
            <a:off x="0" y="525780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b="1">
                <a:cs typeface="Times New Roman" pitchFamily="18" charset="0"/>
              </a:rPr>
              <a:t>Table 1.8</a:t>
            </a:r>
            <a:r>
              <a:rPr lang="en-US" sz="2000">
                <a:cs typeface="Times New Roman" pitchFamily="18" charset="0"/>
              </a:rPr>
              <a:t> The four outcomes of hypothesis testing.</a:t>
            </a:r>
            <a:r>
              <a:rPr lang="en-US" sz="2000"/>
              <a:t> </a:t>
            </a:r>
          </a:p>
        </p:txBody>
      </p:sp>
    </p:spTree>
    <p:extLst>
      <p:ext uri="{BB962C8B-B14F-4D97-AF65-F5344CB8AC3E}">
        <p14:creationId xmlns:p14="http://schemas.microsoft.com/office/powerpoint/2010/main" val="356314120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936" name="Group 72"/>
          <p:cNvGraphicFramePr>
            <a:graphicFrameLocks noGrp="1"/>
          </p:cNvGraphicFramePr>
          <p:nvPr>
            <p:extLst>
              <p:ext uri="{D42A27DB-BD31-4B8C-83A1-F6EECF244321}">
                <p14:modId xmlns:p14="http://schemas.microsoft.com/office/powerpoint/2010/main" val="171679366"/>
              </p:ext>
            </p:extLst>
          </p:nvPr>
        </p:nvGraphicFramePr>
        <p:xfrm>
          <a:off x="1123950" y="1981200"/>
          <a:ext cx="6896100" cy="2216150"/>
        </p:xfrm>
        <a:graphic>
          <a:graphicData uri="http://schemas.openxmlformats.org/drawingml/2006/table">
            <a:tbl>
              <a:tblPr/>
              <a:tblGrid>
                <a:gridCol w="1743075"/>
                <a:gridCol w="2638425"/>
                <a:gridCol w="2514600"/>
              </a:tblGrid>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HELVETICA" pitchFamily="34" charset="0"/>
                        </a:rPr>
                        <a:t>Test result</a:t>
                      </a:r>
                    </a:p>
                  </a:txBody>
                  <a:tcPr anchor="ctr" horzOverflow="overflow">
                    <a:lnL cap="flat">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HELVETICA" pitchFamily="34" charset="0"/>
                        </a:rPr>
                        <a:t>Has condition?</a:t>
                      </a:r>
                    </a:p>
                  </a:txBody>
                  <a:tcPr anchor="ctr" horzOverflow="overflow">
                    <a:lnL w="12700"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53975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endParaRPr kumimoji="0" lang="en-US" sz="2000" b="0" i="0" u="none" strike="noStrike" cap="none" normalizeH="0" baseline="0" smtClean="0">
                        <a:ln>
                          <a:noFill/>
                        </a:ln>
                        <a:solidFill>
                          <a:schemeClr val="tx1"/>
                        </a:solidFill>
                        <a:effectLst/>
                        <a:latin typeface="HELVETICA"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No</a:t>
                      </a:r>
                    </a:p>
                  </a:txBody>
                  <a:tcPr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Yes</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Negative</a:t>
                      </a:r>
                      <a:endParaRPr kumimoji="0" lang="en-US" sz="2000" b="0" i="0" u="none" strike="noStrike" cap="none" normalizeH="0" baseline="-25000" smtClean="0">
                        <a:ln>
                          <a:noFill/>
                        </a:ln>
                        <a:solidFill>
                          <a:schemeClr val="tx1"/>
                        </a:solidFill>
                        <a:effectLst/>
                        <a:latin typeface="HELVETICA" pitchFamily="34" charset="0"/>
                        <a:cs typeface="Times New Roman" pitchFamily="18" charset="0"/>
                      </a:endParaRP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True negative (TN)</a:t>
                      </a:r>
                    </a:p>
                  </a:txBody>
                  <a:tcPr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False negative (FN)</a:t>
                      </a:r>
                      <a:endParaRPr kumimoji="0" lang="en-US" sz="2000" b="0" i="1" u="none" strike="noStrike" cap="none" normalizeH="0" baseline="0" smtClean="0">
                        <a:ln>
                          <a:noFill/>
                        </a:ln>
                        <a:solidFill>
                          <a:schemeClr val="tx1"/>
                        </a:solidFill>
                        <a:effectLst/>
                        <a:latin typeface="Symbol" pitchFamily="18" charset="2"/>
                        <a:cs typeface="Times New Roman" pitchFamily="18" charset="0"/>
                      </a:endParaRP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595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Postitive</a:t>
                      </a:r>
                      <a:endParaRPr kumimoji="0" lang="en-US" sz="2000" b="0" i="0" u="none" strike="noStrike" cap="none" normalizeH="0" baseline="-25000" smtClean="0">
                        <a:ln>
                          <a:noFill/>
                        </a:ln>
                        <a:solidFill>
                          <a:schemeClr val="tx1"/>
                        </a:solidFill>
                        <a:effectLst/>
                        <a:latin typeface="HELVETICA" pitchFamily="34" charset="0"/>
                        <a:cs typeface="Times New Roman" pitchFamily="18" charset="0"/>
                      </a:endParaRP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sym typeface="Symbol" pitchFamily="18" charset="2"/>
                        </a:rPr>
                        <a:t>False positive (FP)</a:t>
                      </a:r>
                      <a:endParaRPr kumimoji="0" lang="en-US" sz="2000" b="0" i="1" u="none" strike="noStrike" cap="none" normalizeH="0" baseline="0" smtClean="0">
                        <a:ln>
                          <a:noFill/>
                        </a:ln>
                        <a:solidFill>
                          <a:schemeClr val="tx1"/>
                        </a:solidFill>
                        <a:effectLst/>
                        <a:latin typeface="Symbol" pitchFamily="18" charset="2"/>
                        <a:sym typeface="Symbol" pitchFamily="18" charset="2"/>
                      </a:endParaRPr>
                    </a:p>
                  </a:txBody>
                  <a:tcPr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HELVETICA" pitchFamily="34" charset="0"/>
                          <a:cs typeface="Times New Roman" pitchFamily="18" charset="0"/>
                        </a:rPr>
                        <a:t>True positive (TP)</a:t>
                      </a:r>
                      <a:endParaRPr kumimoji="0" lang="en-US" sz="2000" b="0" i="0" u="none" strike="noStrike" cap="none" normalizeH="0" baseline="0" dirty="0" smtClean="0">
                        <a:ln>
                          <a:noFill/>
                        </a:ln>
                        <a:solidFill>
                          <a:schemeClr val="tx1"/>
                        </a:solidFill>
                        <a:effectLst/>
                        <a:latin typeface="Symbol" pitchFamily="18" charset="2"/>
                        <a:sym typeface="Symbol" pitchFamily="18" charset="2"/>
                      </a:endParaRPr>
                    </a:p>
                  </a:txBody>
                  <a:tcPr anchor="ctr" horzOverflow="overflow">
                    <a:lnL>
                      <a:noFill/>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6887" name="Rectangle 23"/>
          <p:cNvSpPr>
            <a:spLocks noChangeArrowheads="1"/>
          </p:cNvSpPr>
          <p:nvPr/>
        </p:nvSpPr>
        <p:spPr bwMode="auto">
          <a:xfrm>
            <a:off x="0" y="525780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b="1">
                <a:cs typeface="Times New Roman" pitchFamily="18" charset="0"/>
              </a:rPr>
              <a:t>Table 1.9</a:t>
            </a:r>
            <a:r>
              <a:rPr lang="en-US" sz="2000">
                <a:cs typeface="Times New Roman" pitchFamily="18" charset="0"/>
              </a:rPr>
              <a:t> Equivalent table of Table 1.8 for results relating to a condition or disease.</a:t>
            </a:r>
            <a:endParaRPr lang="en-US" sz="2000"/>
          </a:p>
        </p:txBody>
      </p:sp>
    </p:spTree>
    <p:extLst>
      <p:ext uri="{BB962C8B-B14F-4D97-AF65-F5344CB8AC3E}">
        <p14:creationId xmlns:p14="http://schemas.microsoft.com/office/powerpoint/2010/main" val="399607415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2338388" y="2276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37890" name="Object 2"/>
          <p:cNvGraphicFramePr>
            <a:graphicFrameLocks noChangeAspect="1"/>
          </p:cNvGraphicFramePr>
          <p:nvPr>
            <p:extLst>
              <p:ext uri="{D42A27DB-BD31-4B8C-83A1-F6EECF244321}">
                <p14:modId xmlns:p14="http://schemas.microsoft.com/office/powerpoint/2010/main" val="561535601"/>
              </p:ext>
            </p:extLst>
          </p:nvPr>
        </p:nvGraphicFramePr>
        <p:xfrm>
          <a:off x="101600" y="980728"/>
          <a:ext cx="8940800" cy="4613275"/>
        </p:xfrm>
        <a:graphic>
          <a:graphicData uri="http://schemas.openxmlformats.org/presentationml/2006/ole">
            <mc:AlternateContent xmlns:mc="http://schemas.openxmlformats.org/markup-compatibility/2006">
              <mc:Choice xmlns:v="urn:schemas-microsoft-com:vml" Requires="v">
                <p:oleObj spid="_x0000_s29740" name="VISIO" r:id="rId3" imgW="4468680" imgH="2309760" progId="Visio.Drawing.5">
                  <p:embed/>
                </p:oleObj>
              </mc:Choice>
              <mc:Fallback>
                <p:oleObj name="VISIO" r:id="rId3" imgW="4468680" imgH="230976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00" y="980728"/>
                        <a:ext cx="8940800" cy="461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892" name="Rectangle 4"/>
          <p:cNvSpPr>
            <a:spLocks noChangeArrowheads="1"/>
          </p:cNvSpPr>
          <p:nvPr/>
        </p:nvSpPr>
        <p:spPr bwMode="auto">
          <a:xfrm>
            <a:off x="0" y="57150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0">
            <a:spAutoFit/>
          </a:bodyPr>
          <a:lstStyle/>
          <a:p>
            <a:r>
              <a:rPr lang="en-US" sz="2000" b="1">
                <a:cs typeface="Times New Roman" pitchFamily="18" charset="0"/>
              </a:rPr>
              <a:t>Figure 1.21</a:t>
            </a:r>
            <a:r>
              <a:rPr lang="en-US" sz="2000">
                <a:cs typeface="Times New Roman" pitchFamily="18" charset="0"/>
              </a:rPr>
              <a:t> The test result threshold is set to minimize false positives and false negatives.</a:t>
            </a:r>
            <a:r>
              <a:rPr lang="en-US" sz="2000"/>
              <a:t> </a:t>
            </a:r>
          </a:p>
        </p:txBody>
      </p:sp>
    </p:spTree>
    <p:extLst>
      <p:ext uri="{BB962C8B-B14F-4D97-AF65-F5344CB8AC3E}">
        <p14:creationId xmlns:p14="http://schemas.microsoft.com/office/powerpoint/2010/main" val="294436590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Gelecek Ders (1/11) İçin...</a:t>
            </a:r>
            <a:endParaRPr lang="en-US" dirty="0"/>
          </a:p>
        </p:txBody>
      </p:sp>
      <p:sp>
        <p:nvSpPr>
          <p:cNvPr id="3" name="Content Placeholder 2"/>
          <p:cNvSpPr>
            <a:spLocks noGrp="1"/>
          </p:cNvSpPr>
          <p:nvPr>
            <p:ph idx="1"/>
          </p:nvPr>
        </p:nvSpPr>
        <p:spPr/>
        <p:txBody>
          <a:bodyPr>
            <a:normAutofit lnSpcReduction="10000"/>
          </a:bodyPr>
          <a:lstStyle/>
          <a:p>
            <a:r>
              <a:rPr lang="tr-TR" dirty="0"/>
              <a:t>Ön bilgi testini e-posta ile gönderiniz veya beraberinizde derse getiriniz.</a:t>
            </a:r>
          </a:p>
          <a:p>
            <a:r>
              <a:rPr lang="tr-TR" dirty="0" smtClean="0"/>
              <a:t>Bugünkü dersi detaylı olarak çalışınız ve anlaşılmayan noktaları belirleyiniz.</a:t>
            </a:r>
          </a:p>
          <a:p>
            <a:r>
              <a:rPr lang="tr-TR" dirty="0" smtClean="0"/>
              <a:t>Megep sitesinden ‘Biyomedikal Algılayıcılar ve Dönüştürücüler’ notlarını indirip çalışınız.</a:t>
            </a:r>
          </a:p>
          <a:p>
            <a:r>
              <a:rPr lang="tr-TR" dirty="0" smtClean="0"/>
              <a:t>Ödev konularını çalışınız ve herbiri </a:t>
            </a:r>
            <a:r>
              <a:rPr lang="tr-TR" dirty="0"/>
              <a:t>için 3 – 5 slaytlık 8 – 10 dakikalık bir sunum </a:t>
            </a:r>
            <a:r>
              <a:rPr lang="tr-TR" dirty="0" smtClean="0"/>
              <a:t>hazırlayınız. </a:t>
            </a:r>
          </a:p>
          <a:p>
            <a:r>
              <a:rPr lang="en-US" dirty="0" smtClean="0">
                <a:hlinkClick r:id="rId2"/>
              </a:rPr>
              <a:t>http</a:t>
            </a:r>
            <a:r>
              <a:rPr lang="en-US" dirty="0">
                <a:hlinkClick r:id="rId2"/>
              </a:rPr>
              <a:t>://www.unc.edu/~finley/BME422/Webster/c01.pdf</a:t>
            </a:r>
            <a:r>
              <a:rPr lang="tr-TR" dirty="0"/>
              <a:t> ‘i indirip çalışınız.</a:t>
            </a:r>
          </a:p>
          <a:p>
            <a:pPr marL="109728" indent="0">
              <a:buNone/>
            </a:pPr>
            <a:endParaRPr lang="en-US" dirty="0"/>
          </a:p>
          <a:p>
            <a:endParaRPr lang="en-US" dirty="0"/>
          </a:p>
          <a:p>
            <a:endParaRPr lang="en-US" dirty="0"/>
          </a:p>
        </p:txBody>
      </p:sp>
      <p:sp>
        <p:nvSpPr>
          <p:cNvPr id="4" name="Rectangle 3"/>
          <p:cNvSpPr>
            <a:spLocks noChangeArrowheads="1"/>
          </p:cNvSpPr>
          <p:nvPr/>
        </p:nvSpPr>
        <p:spPr bwMode="auto">
          <a:xfrm>
            <a:off x="468313" y="126876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auto">
              <a:spcBef>
                <a:spcPts val="0"/>
              </a:spcBef>
              <a:spcAft>
                <a:spcPts val="0"/>
              </a:spcAft>
            </a:pPr>
            <a:endParaRPr lang="ar-SA">
              <a:solidFill>
                <a:prstClr val="black"/>
              </a:solidFill>
              <a:latin typeface="Lucida Sans Unicode"/>
              <a:cs typeface="Arial"/>
            </a:endParaRPr>
          </a:p>
        </p:txBody>
      </p:sp>
      <p:sp>
        <p:nvSpPr>
          <p:cNvPr id="5" name="Slide Number Placeholder 4"/>
          <p:cNvSpPr>
            <a:spLocks noGrp="1"/>
          </p:cNvSpPr>
          <p:nvPr>
            <p:ph type="sldNum" sz="quarter" idx="12"/>
          </p:nvPr>
        </p:nvSpPr>
        <p:spPr/>
        <p:txBody>
          <a:bodyPr/>
          <a:lstStyle/>
          <a:p>
            <a:pPr>
              <a:defRPr/>
            </a:pPr>
            <a:fld id="{E0467A51-A3D6-4F6A-9B79-4D13BA45D146}" type="slidenum">
              <a:rPr lang="ar-SA" smtClean="0">
                <a:solidFill>
                  <a:prstClr val="black"/>
                </a:solidFill>
              </a:rPr>
              <a:pPr>
                <a:defRPr/>
              </a:pPr>
              <a:t>106</a:t>
            </a:fld>
            <a:endParaRPr lang="en-US">
              <a:solidFill>
                <a:prstClr val="black"/>
              </a:solidFill>
            </a:endParaRPr>
          </a:p>
        </p:txBody>
      </p:sp>
    </p:spTree>
    <p:extLst>
      <p:ext uri="{BB962C8B-B14F-4D97-AF65-F5344CB8AC3E}">
        <p14:creationId xmlns:p14="http://schemas.microsoft.com/office/powerpoint/2010/main" val="3174950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ea typeface="Calibri"/>
                <a:cs typeface="Times New Roman"/>
              </a:rPr>
              <a:t>Haftalık Ders Programı</a:t>
            </a:r>
            <a:endParaRPr lang="en-US" dirty="0"/>
          </a:p>
        </p:txBody>
      </p:sp>
      <p:sp>
        <p:nvSpPr>
          <p:cNvPr id="3" name="Content Placeholder 2"/>
          <p:cNvSpPr>
            <a:spLocks noGrp="1"/>
          </p:cNvSpPr>
          <p:nvPr>
            <p:ph idx="1"/>
          </p:nvPr>
        </p:nvSpPr>
        <p:spPr>
          <a:xfrm>
            <a:off x="457200" y="1600200"/>
            <a:ext cx="8229600" cy="4925144"/>
          </a:xfrm>
        </p:spPr>
        <p:txBody>
          <a:bodyPr>
            <a:normAutofit fontScale="92500" lnSpcReduction="10000"/>
          </a:bodyPr>
          <a:lstStyle/>
          <a:p>
            <a:pPr marL="624078" lvl="0" indent="-514350">
              <a:buFont typeface="+mj-lt"/>
              <a:buAutoNum type="arabicPeriod"/>
            </a:pPr>
            <a:r>
              <a:rPr lang="tr-TR" strike="sngStrike" dirty="0"/>
              <a:t>4 Ekim; Dersin sunumu ve önemli tanımlar</a:t>
            </a:r>
            <a:endParaRPr lang="en-US" strike="sngStrike" dirty="0"/>
          </a:p>
          <a:p>
            <a:pPr marL="624078" lvl="0" indent="-514350">
              <a:buFont typeface="+mj-lt"/>
              <a:buAutoNum type="arabicPeriod"/>
            </a:pPr>
            <a:r>
              <a:rPr lang="tr-TR" dirty="0"/>
              <a:t>11 Ekim; Biyomedikal işaretler</a:t>
            </a:r>
            <a:endParaRPr lang="en-US" dirty="0"/>
          </a:p>
          <a:p>
            <a:pPr marL="624078" lvl="0" indent="-514350">
              <a:buFont typeface="+mj-lt"/>
              <a:buAutoNum type="arabicPeriod"/>
            </a:pPr>
            <a:r>
              <a:rPr lang="tr-TR" dirty="0"/>
              <a:t>1 Kasım; Algılayıcılar ve biyopotensiyellerin algılanması</a:t>
            </a:r>
            <a:endParaRPr lang="en-US" dirty="0"/>
          </a:p>
          <a:p>
            <a:pPr marL="624078" lvl="0" indent="-514350">
              <a:buFont typeface="+mj-lt"/>
              <a:buAutoNum type="arabicPeriod"/>
            </a:pPr>
            <a:r>
              <a:rPr lang="tr-TR" dirty="0"/>
              <a:t>22 Kasım; Kuvvetlendiriciler ve süzgeçler</a:t>
            </a:r>
            <a:endParaRPr lang="en-US" dirty="0"/>
          </a:p>
          <a:p>
            <a:pPr marL="624078" lvl="0" indent="-514350">
              <a:buFont typeface="+mj-lt"/>
              <a:buAutoNum type="arabicPeriod"/>
            </a:pPr>
            <a:r>
              <a:rPr lang="tr-TR" dirty="0"/>
              <a:t>29 Kasım; Önemli biyopotensiyeller ve biyopotensiyel kuvvetlendiriciler</a:t>
            </a:r>
            <a:endParaRPr lang="en-US" dirty="0"/>
          </a:p>
          <a:p>
            <a:pPr marL="624078" lvl="0" indent="-514350">
              <a:buFont typeface="+mj-lt"/>
              <a:buAutoNum type="arabicPeriod"/>
            </a:pPr>
            <a:r>
              <a:rPr lang="tr-TR" dirty="0"/>
              <a:t>6 Aralık; Biyopotensiyel işaret işleme</a:t>
            </a:r>
            <a:endParaRPr lang="en-US" dirty="0"/>
          </a:p>
          <a:p>
            <a:pPr marL="624078" lvl="0" indent="-514350">
              <a:buFont typeface="+mj-lt"/>
              <a:buAutoNum type="arabicPeriod"/>
            </a:pPr>
            <a:r>
              <a:rPr lang="tr-TR" dirty="0"/>
              <a:t>20 Aralık; Mekanik ve ısı ölçümleri</a:t>
            </a:r>
            <a:endParaRPr lang="en-US" dirty="0"/>
          </a:p>
          <a:p>
            <a:pPr marL="624078" lvl="0" indent="-514350">
              <a:buFont typeface="+mj-lt"/>
              <a:buAutoNum type="arabicPeriod"/>
            </a:pPr>
            <a:r>
              <a:rPr lang="tr-TR" dirty="0"/>
              <a:t>3 Ocak 2013; Biyokimyasal işaretler ve optik ölçümler</a:t>
            </a:r>
            <a:endParaRPr lang="en-US" dirty="0"/>
          </a:p>
          <a:p>
            <a:pPr marL="624078" lvl="0" indent="-514350">
              <a:buFont typeface="+mj-lt"/>
              <a:buAutoNum type="arabicPeriod"/>
            </a:pPr>
            <a:r>
              <a:rPr lang="tr-TR" dirty="0"/>
              <a:t>10 Ocak; öğrenci </a:t>
            </a:r>
            <a:r>
              <a:rPr lang="tr-TR" dirty="0" smtClean="0"/>
              <a:t>sunumları</a:t>
            </a:r>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11</a:t>
            </a:fld>
            <a:endParaRPr lang="en-US"/>
          </a:p>
        </p:txBody>
      </p:sp>
      <p:sp>
        <p:nvSpPr>
          <p:cNvPr id="5" name="Rectangle 4"/>
          <p:cNvSpPr>
            <a:spLocks noChangeArrowheads="1"/>
          </p:cNvSpPr>
          <p:nvPr/>
        </p:nvSpPr>
        <p:spPr bwMode="auto">
          <a:xfrm>
            <a:off x="468313" y="1304256"/>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8097956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p:txBody>
          <a:bodyPr lIns="64291" tIns="32146" rIns="64291" bIns="32146"/>
          <a:lstStyle/>
          <a:p>
            <a:pPr algn="ctr" eaLnBrk="1" hangingPunct="1"/>
            <a:r>
              <a:rPr lang="tr-TR" dirty="0" smtClean="0"/>
              <a:t>Erişkin öğrenmesi</a:t>
            </a:r>
          </a:p>
        </p:txBody>
      </p:sp>
      <p:sp>
        <p:nvSpPr>
          <p:cNvPr id="14339" name="Rectangle 2"/>
          <p:cNvSpPr>
            <a:spLocks noGrp="1" noChangeArrowheads="1"/>
          </p:cNvSpPr>
          <p:nvPr>
            <p:ph type="body" idx="1"/>
          </p:nvPr>
        </p:nvSpPr>
        <p:spPr>
          <a:xfrm>
            <a:off x="251520" y="1562695"/>
            <a:ext cx="8666758" cy="5259586"/>
          </a:xfrm>
        </p:spPr>
        <p:txBody>
          <a:bodyPr lIns="64291" tIns="32146" rIns="64291" bIns="32146"/>
          <a:lstStyle/>
          <a:p>
            <a:pPr marL="1316223" indent="-457200">
              <a:lnSpc>
                <a:spcPct val="120000"/>
              </a:lnSpc>
            </a:pPr>
            <a:r>
              <a:rPr lang="tr-TR" sz="2800" dirty="0" smtClean="0"/>
              <a:t>Neden öğrenemek gerektiğini bilmek isterler</a:t>
            </a:r>
          </a:p>
          <a:p>
            <a:pPr marL="1316223" indent="-457200">
              <a:lnSpc>
                <a:spcPct val="120000"/>
              </a:lnSpc>
            </a:pPr>
            <a:r>
              <a:rPr lang="tr-TR" sz="2800" dirty="0" smtClean="0"/>
              <a:t>İhtiyaç duydukları şeyleri öğrenmek isterler</a:t>
            </a:r>
          </a:p>
          <a:p>
            <a:pPr marL="1316223" indent="-457200">
              <a:lnSpc>
                <a:spcPct val="120000"/>
              </a:lnSpc>
            </a:pPr>
            <a:r>
              <a:rPr lang="tr-TR" sz="2800" dirty="0" smtClean="0"/>
              <a:t>İçerik değil problem odaklıdırlar</a:t>
            </a:r>
          </a:p>
          <a:p>
            <a:pPr marL="1316223" indent="-457200">
              <a:lnSpc>
                <a:spcPct val="120000"/>
              </a:lnSpc>
            </a:pPr>
            <a:r>
              <a:rPr lang="tr-TR" sz="2800" dirty="0" smtClean="0"/>
              <a:t>Kendileri karar vermek isterler</a:t>
            </a:r>
          </a:p>
          <a:p>
            <a:pPr marL="1316223" indent="-457200">
              <a:lnSpc>
                <a:spcPct val="120000"/>
              </a:lnSpc>
            </a:pPr>
            <a:r>
              <a:rPr lang="tr-TR" sz="2800" dirty="0" smtClean="0"/>
              <a:t>Deneyime dayalı öğrenirler</a:t>
            </a:r>
          </a:p>
          <a:p>
            <a:pPr marL="1316223" indent="-457200">
              <a:lnSpc>
                <a:spcPct val="120000"/>
              </a:lnSpc>
            </a:pPr>
            <a:r>
              <a:rPr lang="tr-TR" sz="2800" dirty="0" smtClean="0"/>
              <a:t>Kişisel konfor önemlidir</a:t>
            </a:r>
            <a:endParaRPr lang="tr-TR" sz="2800" dirty="0"/>
          </a:p>
        </p:txBody>
      </p:sp>
      <p:sp>
        <p:nvSpPr>
          <p:cNvPr id="4"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904327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9523DC78-3C65-461F-928C-F3DA1B35C2CE}" type="slidenum">
              <a:rPr lang="en-US" smtClean="0"/>
              <a:pPr>
                <a:defRPr/>
              </a:pPr>
              <a:t>13</a:t>
            </a:fld>
            <a:endParaRPr lang="en-US"/>
          </a:p>
        </p:txBody>
      </p:sp>
      <p:sp>
        <p:nvSpPr>
          <p:cNvPr id="2" name="Title 1"/>
          <p:cNvSpPr>
            <a:spLocks noGrp="1"/>
          </p:cNvSpPr>
          <p:nvPr>
            <p:ph type="title"/>
          </p:nvPr>
        </p:nvSpPr>
        <p:spPr/>
        <p:txBody>
          <a:bodyPr/>
          <a:lstStyle/>
          <a:p>
            <a:pPr rtl="0"/>
            <a:r>
              <a:rPr lang="tr-TR" dirty="0" smtClean="0"/>
              <a:t>Bilgiyi Tutabilme Süresi</a:t>
            </a:r>
            <a:endParaRPr lang="ar-SA" dirty="0"/>
          </a:p>
        </p:txBody>
      </p:sp>
      <p:pic>
        <p:nvPicPr>
          <p:cNvPr id="152578" name="Picture 2"/>
          <p:cNvPicPr>
            <a:picLocks noChangeAspect="1" noChangeArrowheads="1"/>
          </p:cNvPicPr>
          <p:nvPr/>
        </p:nvPicPr>
        <p:blipFill>
          <a:blip r:embed="rId2" cstate="print"/>
          <a:srcRect/>
          <a:stretch>
            <a:fillRect/>
          </a:stretch>
        </p:blipFill>
        <p:spPr bwMode="auto">
          <a:xfrm>
            <a:off x="1308610" y="1268760"/>
            <a:ext cx="7151822" cy="5400600"/>
          </a:xfrm>
          <a:prstGeom prst="rect">
            <a:avLst/>
          </a:prstGeom>
          <a:noFill/>
          <a:ln w="9525">
            <a:noFill/>
            <a:miter lim="800000"/>
            <a:headEnd/>
            <a:tailEnd/>
          </a:ln>
          <a:effectLst/>
        </p:spPr>
      </p:pic>
    </p:spTree>
    <p:extLst>
      <p:ext uri="{BB962C8B-B14F-4D97-AF65-F5344CB8AC3E}">
        <p14:creationId xmlns:p14="http://schemas.microsoft.com/office/powerpoint/2010/main" val="41347500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pPr rtl="0"/>
            <a:r>
              <a:rPr lang="tr-TR" dirty="0" smtClean="0"/>
              <a:t>Nitelikli Eğitim</a:t>
            </a:r>
            <a:endParaRPr lang="ar-SA" dirty="0"/>
          </a:p>
        </p:txBody>
      </p:sp>
      <p:sp>
        <p:nvSpPr>
          <p:cNvPr id="6" name="Slide Number Placeholder 5"/>
          <p:cNvSpPr>
            <a:spLocks noGrp="1"/>
          </p:cNvSpPr>
          <p:nvPr>
            <p:ph type="sldNum" sz="quarter" idx="12"/>
          </p:nvPr>
        </p:nvSpPr>
        <p:spPr/>
        <p:txBody>
          <a:bodyPr/>
          <a:lstStyle/>
          <a:p>
            <a:pPr>
              <a:defRPr/>
            </a:pPr>
            <a:fld id="{E9CD31E6-A9E4-465C-A52C-1CC58F7E2928}" type="slidenum">
              <a:rPr lang="en-US" smtClean="0"/>
              <a:pPr>
                <a:defRPr/>
              </a:pPr>
              <a:t>14</a:t>
            </a:fld>
            <a:endParaRPr lang="en-US"/>
          </a:p>
        </p:txBody>
      </p:sp>
      <p:pic>
        <p:nvPicPr>
          <p:cNvPr id="149509" name="Picture 5"/>
          <p:cNvPicPr>
            <a:picLocks noChangeAspect="1" noChangeArrowheads="1"/>
          </p:cNvPicPr>
          <p:nvPr/>
        </p:nvPicPr>
        <p:blipFill>
          <a:blip r:embed="rId2" cstate="print"/>
          <a:srcRect/>
          <a:stretch>
            <a:fillRect/>
          </a:stretch>
        </p:blipFill>
        <p:spPr bwMode="auto">
          <a:xfrm>
            <a:off x="6012160" y="1340768"/>
            <a:ext cx="2687637" cy="2590800"/>
          </a:xfrm>
          <a:prstGeom prst="rect">
            <a:avLst/>
          </a:prstGeom>
          <a:noFill/>
          <a:ln w="9525">
            <a:noFill/>
            <a:miter lim="800000"/>
            <a:headEnd/>
            <a:tailEnd/>
          </a:ln>
          <a:effectLst/>
        </p:spPr>
      </p:pic>
      <p:sp>
        <p:nvSpPr>
          <p:cNvPr id="16" name="Content Placeholder 15"/>
          <p:cNvSpPr txBox="1">
            <a:spLocks noGrp="1"/>
          </p:cNvSpPr>
          <p:nvPr>
            <p:ph idx="1"/>
          </p:nvPr>
        </p:nvSpPr>
        <p:spPr>
          <a:xfrm>
            <a:off x="457200" y="1600200"/>
            <a:ext cx="4402832" cy="4142673"/>
          </a:xfrm>
          <a:prstGeom prst="rect">
            <a:avLst/>
          </a:prstGeom>
          <a:noFill/>
        </p:spPr>
        <p:txBody>
          <a:bodyPr wrap="square" rtlCol="1">
            <a:spAutoFit/>
          </a:bodyPr>
          <a:lstStyle/>
          <a:p>
            <a:pPr algn="l" rtl="0"/>
            <a:r>
              <a:rPr lang="tr-TR" dirty="0" smtClean="0"/>
              <a:t>Nicelikten ziyade nitelik</a:t>
            </a:r>
          </a:p>
          <a:p>
            <a:pPr algn="l" rtl="0"/>
            <a:r>
              <a:rPr lang="tr-TR" dirty="0" smtClean="0"/>
              <a:t>Bilginin elde edilebilmesi için gerekli entellektuel becerilerin geliştirilmesi</a:t>
            </a:r>
          </a:p>
          <a:p>
            <a:pPr algn="l" rtl="0"/>
            <a:r>
              <a:rPr lang="tr-TR" dirty="0" smtClean="0"/>
              <a:t>Öğrenmek için merak oluşturulması</a:t>
            </a:r>
            <a:endParaRPr lang="en-US" dirty="0" smtClean="0"/>
          </a:p>
        </p:txBody>
      </p:sp>
      <p:sp>
        <p:nvSpPr>
          <p:cNvPr id="18"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pic>
        <p:nvPicPr>
          <p:cNvPr id="19" name="Picture 5"/>
          <p:cNvPicPr>
            <a:picLocks noChangeAspect="1" noChangeArrowheads="1"/>
          </p:cNvPicPr>
          <p:nvPr/>
        </p:nvPicPr>
        <p:blipFill>
          <a:blip r:embed="rId3" cstate="print"/>
          <a:srcRect/>
          <a:stretch>
            <a:fillRect/>
          </a:stretch>
        </p:blipFill>
        <p:spPr bwMode="auto">
          <a:xfrm>
            <a:off x="5986214" y="4083893"/>
            <a:ext cx="2762250" cy="2657475"/>
          </a:xfrm>
          <a:prstGeom prst="rect">
            <a:avLst/>
          </a:prstGeom>
          <a:noFill/>
          <a:ln w="9525">
            <a:noFill/>
            <a:miter lim="800000"/>
            <a:headEnd/>
            <a:tailEnd/>
          </a:ln>
          <a:effectLst/>
        </p:spPr>
      </p:pic>
    </p:spTree>
    <p:extLst>
      <p:ext uri="{BB962C8B-B14F-4D97-AF65-F5344CB8AC3E}">
        <p14:creationId xmlns:p14="http://schemas.microsoft.com/office/powerpoint/2010/main" val="18146347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5FC7BBA1-7F14-43B7-B401-A115ECB80895}" type="slidenum">
              <a:rPr lang="en-US" smtClean="0"/>
              <a:pPr>
                <a:defRPr/>
              </a:pPr>
              <a:t>15</a:t>
            </a:fld>
            <a:endParaRPr lang="en-US"/>
          </a:p>
        </p:txBody>
      </p:sp>
      <p:sp>
        <p:nvSpPr>
          <p:cNvPr id="8" name="Title 7"/>
          <p:cNvSpPr>
            <a:spLocks noGrp="1"/>
          </p:cNvSpPr>
          <p:nvPr>
            <p:ph type="title"/>
          </p:nvPr>
        </p:nvSpPr>
        <p:spPr/>
        <p:txBody>
          <a:bodyPr/>
          <a:lstStyle/>
          <a:p>
            <a:pPr rtl="0"/>
            <a:r>
              <a:rPr lang="tr-TR" dirty="0" smtClean="0"/>
              <a:t>Bir – Sıfır – Bir Kuramı</a:t>
            </a:r>
            <a:endParaRPr lang="ar-SA" dirty="0"/>
          </a:p>
        </p:txBody>
      </p:sp>
      <p:pic>
        <p:nvPicPr>
          <p:cNvPr id="151554" name="Picture 2"/>
          <p:cNvPicPr>
            <a:picLocks noChangeAspect="1" noChangeArrowheads="1"/>
          </p:cNvPicPr>
          <p:nvPr/>
        </p:nvPicPr>
        <p:blipFill>
          <a:blip r:embed="rId2" cstate="print"/>
          <a:srcRect/>
          <a:stretch>
            <a:fillRect/>
          </a:stretch>
        </p:blipFill>
        <p:spPr bwMode="auto">
          <a:xfrm>
            <a:off x="35496" y="1628800"/>
            <a:ext cx="9042215" cy="4752528"/>
          </a:xfrm>
          <a:prstGeom prst="rect">
            <a:avLst/>
          </a:prstGeom>
          <a:noFill/>
          <a:ln w="9525">
            <a:noFill/>
            <a:miter lim="800000"/>
            <a:headEnd/>
            <a:tailEnd/>
          </a:ln>
          <a:effectLst/>
        </p:spPr>
      </p:pic>
      <p:sp>
        <p:nvSpPr>
          <p:cNvPr id="6"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9043276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Değerledirme</a:t>
            </a:r>
            <a:endParaRPr lang="en-US" dirty="0"/>
          </a:p>
        </p:txBody>
      </p:sp>
      <p:sp>
        <p:nvSpPr>
          <p:cNvPr id="3" name="Content Placeholder 2"/>
          <p:cNvSpPr>
            <a:spLocks noGrp="1"/>
          </p:cNvSpPr>
          <p:nvPr>
            <p:ph idx="1"/>
          </p:nvPr>
        </p:nvSpPr>
        <p:spPr/>
        <p:txBody>
          <a:bodyPr>
            <a:normAutofit fontScale="85000" lnSpcReduction="20000"/>
          </a:bodyPr>
          <a:lstStyle/>
          <a:p>
            <a:pPr marL="0" marR="0">
              <a:lnSpc>
                <a:spcPct val="115000"/>
              </a:lnSpc>
              <a:spcBef>
                <a:spcPts val="0"/>
              </a:spcBef>
              <a:spcAft>
                <a:spcPts val="1000"/>
              </a:spcAft>
            </a:pPr>
            <a:r>
              <a:rPr lang="tr-TR" b="1" dirty="0">
                <a:ea typeface="Calibri"/>
                <a:cs typeface="Times New Roman"/>
              </a:rPr>
              <a:t>Derste Başarı Değerlendirmesi:</a:t>
            </a:r>
            <a:endParaRPr lang="en-US" dirty="0">
              <a:ea typeface="Calibri"/>
              <a:cs typeface="Times New Roman"/>
            </a:endParaRPr>
          </a:p>
          <a:p>
            <a:pPr lvl="1">
              <a:lnSpc>
                <a:spcPct val="115000"/>
              </a:lnSpc>
              <a:spcBef>
                <a:spcPts val="0"/>
              </a:spcBef>
              <a:buFont typeface="Symbol"/>
              <a:buChar char=""/>
            </a:pPr>
            <a:r>
              <a:rPr lang="tr-TR" dirty="0">
                <a:ea typeface="Calibri"/>
                <a:cs typeface="Times New Roman"/>
              </a:rPr>
              <a:t>Aktif olarak derse katılma ve motivasyon</a:t>
            </a:r>
            <a:endParaRPr lang="en-US" dirty="0">
              <a:ea typeface="Calibri"/>
              <a:cs typeface="Times New Roman"/>
            </a:endParaRPr>
          </a:p>
          <a:p>
            <a:pPr lvl="1">
              <a:lnSpc>
                <a:spcPct val="115000"/>
              </a:lnSpc>
              <a:spcBef>
                <a:spcPts val="0"/>
              </a:spcBef>
              <a:buFont typeface="Symbol"/>
              <a:buChar char=""/>
            </a:pPr>
            <a:r>
              <a:rPr lang="tr-TR" dirty="0">
                <a:ea typeface="Calibri"/>
                <a:cs typeface="Times New Roman"/>
              </a:rPr>
              <a:t>İki yıl içi ödevi</a:t>
            </a:r>
            <a:endParaRPr lang="en-US" dirty="0">
              <a:ea typeface="Calibri"/>
              <a:cs typeface="Times New Roman"/>
            </a:endParaRPr>
          </a:p>
          <a:p>
            <a:pPr lvl="1">
              <a:lnSpc>
                <a:spcPct val="115000"/>
              </a:lnSpc>
              <a:spcBef>
                <a:spcPts val="0"/>
              </a:spcBef>
              <a:spcAft>
                <a:spcPts val="1000"/>
              </a:spcAft>
              <a:buFont typeface="Symbol"/>
              <a:buChar char=""/>
            </a:pPr>
            <a:r>
              <a:rPr lang="tr-TR" dirty="0">
                <a:ea typeface="Calibri"/>
                <a:cs typeface="Times New Roman"/>
              </a:rPr>
              <a:t>Bir yıl sonu projesi ve </a:t>
            </a:r>
            <a:r>
              <a:rPr lang="tr-TR" dirty="0" smtClean="0">
                <a:ea typeface="Calibri"/>
                <a:cs typeface="Times New Roman"/>
              </a:rPr>
              <a:t>sunumu</a:t>
            </a:r>
            <a:endParaRPr lang="en-US" dirty="0" smtClean="0">
              <a:ea typeface="Calibri"/>
              <a:cs typeface="Times New Roman"/>
            </a:endParaRPr>
          </a:p>
          <a:p>
            <a:pPr lvl="1">
              <a:lnSpc>
                <a:spcPct val="115000"/>
              </a:lnSpc>
              <a:spcBef>
                <a:spcPts val="0"/>
              </a:spcBef>
              <a:spcAft>
                <a:spcPts val="1000"/>
              </a:spcAft>
              <a:buFont typeface="Symbol"/>
              <a:buChar char=""/>
            </a:pPr>
            <a:r>
              <a:rPr lang="en-US" dirty="0" smtClean="0">
                <a:ea typeface="Calibri"/>
                <a:cs typeface="Times New Roman"/>
              </a:rPr>
              <a:t>K</a:t>
            </a:r>
            <a:r>
              <a:rPr lang="tr-TR" dirty="0" smtClean="0">
                <a:ea typeface="Calibri"/>
                <a:cs typeface="Times New Roman"/>
              </a:rPr>
              <a:t>ısa sınavlar</a:t>
            </a:r>
          </a:p>
          <a:p>
            <a:pPr lvl="1">
              <a:lnSpc>
                <a:spcPct val="115000"/>
              </a:lnSpc>
              <a:spcBef>
                <a:spcPts val="0"/>
              </a:spcBef>
              <a:spcAft>
                <a:spcPts val="1000"/>
              </a:spcAft>
              <a:buFont typeface="Symbol"/>
              <a:buChar char=""/>
            </a:pPr>
            <a:r>
              <a:rPr lang="tr-TR" dirty="0" smtClean="0">
                <a:ea typeface="Calibri"/>
                <a:cs typeface="Times New Roman"/>
              </a:rPr>
              <a:t>Ara sınavları</a:t>
            </a:r>
          </a:p>
          <a:p>
            <a:pPr lvl="1">
              <a:lnSpc>
                <a:spcPct val="115000"/>
              </a:lnSpc>
              <a:spcBef>
                <a:spcPts val="0"/>
              </a:spcBef>
              <a:spcAft>
                <a:spcPts val="1000"/>
              </a:spcAft>
              <a:buFont typeface="Symbol"/>
              <a:buChar char=""/>
            </a:pPr>
            <a:r>
              <a:rPr lang="tr-TR" dirty="0" smtClean="0">
                <a:ea typeface="Calibri"/>
                <a:cs typeface="Times New Roman"/>
              </a:rPr>
              <a:t>Yıl sonu sınavı</a:t>
            </a:r>
            <a:endParaRPr lang="en-US" dirty="0">
              <a:ea typeface="Calibri"/>
              <a:cs typeface="Times New Roman"/>
            </a:endParaRPr>
          </a:p>
          <a:p>
            <a:pPr marL="0" marR="0">
              <a:lnSpc>
                <a:spcPct val="115000"/>
              </a:lnSpc>
              <a:spcBef>
                <a:spcPts val="0"/>
              </a:spcBef>
              <a:spcAft>
                <a:spcPts val="1000"/>
              </a:spcAft>
            </a:pPr>
            <a:r>
              <a:rPr lang="tr-TR" b="1" dirty="0">
                <a:ea typeface="Calibri"/>
                <a:cs typeface="Times New Roman"/>
              </a:rPr>
              <a:t>Teşvik Ödülleri: </a:t>
            </a:r>
            <a:endParaRPr lang="en-US" dirty="0">
              <a:ea typeface="Calibri"/>
              <a:cs typeface="Times New Roman"/>
            </a:endParaRPr>
          </a:p>
          <a:p>
            <a:pPr lvl="1">
              <a:lnSpc>
                <a:spcPct val="115000"/>
              </a:lnSpc>
              <a:spcBef>
                <a:spcPts val="0"/>
              </a:spcBef>
              <a:buFont typeface="Symbol"/>
              <a:buChar char=""/>
            </a:pPr>
            <a:r>
              <a:rPr lang="tr-TR" dirty="0">
                <a:ea typeface="Calibri"/>
                <a:cs typeface="Times New Roman"/>
              </a:rPr>
              <a:t>Ders notlarını düzenleme</a:t>
            </a:r>
            <a:endParaRPr lang="en-US" dirty="0">
              <a:ea typeface="Calibri"/>
              <a:cs typeface="Times New Roman"/>
            </a:endParaRPr>
          </a:p>
          <a:p>
            <a:pPr lvl="1">
              <a:lnSpc>
                <a:spcPct val="115000"/>
              </a:lnSpc>
              <a:spcBef>
                <a:spcPts val="0"/>
              </a:spcBef>
              <a:spcAft>
                <a:spcPts val="1000"/>
              </a:spcAft>
              <a:buFont typeface="Symbol"/>
              <a:buChar char=""/>
            </a:pPr>
            <a:r>
              <a:rPr lang="tr-TR" dirty="0" smtClean="0">
                <a:ea typeface="Calibri"/>
                <a:cs typeface="Times New Roman"/>
              </a:rPr>
              <a:t>Visio </a:t>
            </a:r>
            <a:r>
              <a:rPr lang="tr-TR" dirty="0">
                <a:ea typeface="Calibri"/>
                <a:cs typeface="Times New Roman"/>
              </a:rPr>
              <a:t>veya benzeri </a:t>
            </a:r>
            <a:r>
              <a:rPr lang="tr-TR" dirty="0" smtClean="0">
                <a:ea typeface="Calibri"/>
                <a:cs typeface="Times New Roman"/>
              </a:rPr>
              <a:t>pro</a:t>
            </a:r>
            <a:r>
              <a:rPr lang="en-US" smtClean="0">
                <a:ea typeface="Calibri"/>
                <a:cs typeface="Times New Roman"/>
              </a:rPr>
              <a:t>g</a:t>
            </a:r>
            <a:r>
              <a:rPr lang="tr-TR" smtClean="0">
                <a:ea typeface="Calibri"/>
                <a:cs typeface="Times New Roman"/>
              </a:rPr>
              <a:t>ramlarla </a:t>
            </a:r>
            <a:r>
              <a:rPr lang="tr-TR" dirty="0">
                <a:ea typeface="Calibri"/>
                <a:cs typeface="Times New Roman"/>
              </a:rPr>
              <a:t>örnek çizimler ve ders malzemesi hazırlama</a:t>
            </a:r>
            <a:endParaRPr lang="en-US" dirty="0">
              <a:ea typeface="Calibri"/>
              <a:cs typeface="Times New Roman"/>
            </a:endParaRPr>
          </a:p>
          <a:p>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16</a:t>
            </a:fld>
            <a:endParaRPr lang="en-US"/>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5044842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lstStyle/>
          <a:p>
            <a:pPr algn="ctr" eaLnBrk="1" hangingPunct="1"/>
            <a:r>
              <a:rPr lang="tr-TR" altLang="en-US" dirty="0" smtClean="0"/>
              <a:t>İşaret ve Sistem Tanımları</a:t>
            </a:r>
            <a:endParaRPr lang="en-US" altLang="en-US" dirty="0" smtClean="0"/>
          </a:p>
        </p:txBody>
      </p:sp>
      <p:sp>
        <p:nvSpPr>
          <p:cNvPr id="6149" name="Rectangle 3"/>
          <p:cNvSpPr>
            <a:spLocks noGrp="1" noChangeArrowheads="1"/>
          </p:cNvSpPr>
          <p:nvPr>
            <p:ph type="body" idx="1"/>
          </p:nvPr>
        </p:nvSpPr>
        <p:spPr>
          <a:xfrm>
            <a:off x="457200" y="1600200"/>
            <a:ext cx="8229600" cy="4565103"/>
          </a:xfrm>
        </p:spPr>
        <p:txBody>
          <a:bodyPr>
            <a:normAutofit lnSpcReduction="10000"/>
          </a:bodyPr>
          <a:lstStyle/>
          <a:p>
            <a:pPr eaLnBrk="1" hangingPunct="1"/>
            <a:r>
              <a:rPr lang="tr-TR" altLang="en-US" dirty="0" smtClean="0"/>
              <a:t>İşaret, </a:t>
            </a:r>
          </a:p>
          <a:p>
            <a:pPr lvl="1"/>
            <a:r>
              <a:rPr lang="tr-TR" altLang="en-US" dirty="0" smtClean="0"/>
              <a:t>bir sistem ile ilgili bir fiziksel değişken</a:t>
            </a:r>
          </a:p>
          <a:p>
            <a:pPr lvl="1"/>
            <a:r>
              <a:rPr lang="tr-TR" altLang="en-US" dirty="0" smtClean="0"/>
              <a:t>bilgi taşıyan herhangi bir fiziksel bir olgudur</a:t>
            </a:r>
            <a:endParaRPr lang="en-US" altLang="en-US" dirty="0" smtClean="0"/>
          </a:p>
          <a:p>
            <a:pPr eaLnBrk="1" hangingPunct="1"/>
            <a:r>
              <a:rPr lang="en-US" dirty="0" smtClean="0"/>
              <a:t>S</a:t>
            </a:r>
            <a:r>
              <a:rPr lang="tr-TR" dirty="0" smtClean="0"/>
              <a:t>istem, </a:t>
            </a:r>
          </a:p>
          <a:p>
            <a:pPr lvl="1" eaLnBrk="1" hangingPunct="1"/>
            <a:r>
              <a:rPr lang="tr-TR" dirty="0" smtClean="0"/>
              <a:t>bir görevi </a:t>
            </a:r>
            <a:r>
              <a:rPr lang="tr-TR" dirty="0"/>
              <a:t>gerçekleştirmek veya bir problemi </a:t>
            </a:r>
            <a:r>
              <a:rPr lang="tr-TR" dirty="0" smtClean="0"/>
              <a:t>çözmek </a:t>
            </a:r>
            <a:r>
              <a:rPr lang="tr-TR" dirty="0"/>
              <a:t>veya belirli bir faaliyeti yürütmek </a:t>
            </a:r>
            <a:r>
              <a:rPr lang="tr-TR" dirty="0" smtClean="0"/>
              <a:t>için kurulan </a:t>
            </a:r>
            <a:r>
              <a:rPr lang="tr-TR" dirty="0"/>
              <a:t>a</a:t>
            </a:r>
            <a:r>
              <a:rPr lang="tr-TR" dirty="0" smtClean="0"/>
              <a:t>yrıntılı </a:t>
            </a:r>
            <a:r>
              <a:rPr lang="tr-TR" dirty="0"/>
              <a:t>yöntemler, prosedürler, ve rutinleri </a:t>
            </a:r>
            <a:r>
              <a:rPr lang="tr-TR" dirty="0" smtClean="0"/>
              <a:t>kümesidir;</a:t>
            </a:r>
          </a:p>
          <a:p>
            <a:pPr lvl="1" eaLnBrk="1" hangingPunct="1"/>
            <a:r>
              <a:rPr lang="tr-TR" dirty="0"/>
              <a:t>birbiri ile ilişkili ve birbirine bağımlı öğeleri </a:t>
            </a:r>
            <a:r>
              <a:rPr lang="tr-TR" dirty="0" smtClean="0"/>
              <a:t>(elemanları, bileşenleri</a:t>
            </a:r>
            <a:r>
              <a:rPr lang="tr-TR" dirty="0"/>
              <a:t>, </a:t>
            </a:r>
            <a:r>
              <a:rPr lang="tr-TR" dirty="0" smtClean="0"/>
              <a:t>varlıkları, </a:t>
            </a:r>
            <a:r>
              <a:rPr lang="tr-TR" dirty="0"/>
              <a:t>faktörler, üyeler, parçaları vb) </a:t>
            </a:r>
            <a:r>
              <a:rPr lang="tr-TR" dirty="0" smtClean="0"/>
              <a:t>olan ve bir </a:t>
            </a:r>
            <a:r>
              <a:rPr lang="tr-TR" dirty="0"/>
              <a:t>bütün olarak kabul </a:t>
            </a:r>
            <a:r>
              <a:rPr lang="tr-TR" dirty="0" smtClean="0"/>
              <a:t>edilen düzenli ve </a:t>
            </a:r>
            <a:r>
              <a:rPr lang="tr-TR" dirty="0"/>
              <a:t>amaçlı </a:t>
            </a:r>
            <a:r>
              <a:rPr lang="tr-TR" dirty="0" smtClean="0"/>
              <a:t>bir yapıdır. </a:t>
            </a:r>
          </a:p>
        </p:txBody>
      </p:sp>
      <p:sp>
        <p:nvSpPr>
          <p:cNvPr id="6151"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ide Number Placeholder 1"/>
          <p:cNvSpPr>
            <a:spLocks noGrp="1"/>
          </p:cNvSpPr>
          <p:nvPr>
            <p:ph type="sldNum" sz="quarter" idx="12"/>
          </p:nvPr>
        </p:nvSpPr>
        <p:spPr/>
        <p:txBody>
          <a:bodyPr/>
          <a:lstStyle/>
          <a:p>
            <a:fld id="{94F95399-64A8-43B0-A5C5-2D48ACAF8409}" type="slidenum">
              <a:rPr lang="tr-TR" smtClean="0">
                <a:solidFill>
                  <a:prstClr val="black"/>
                </a:solidFill>
              </a:rPr>
              <a:pPr/>
              <a:t>17</a:t>
            </a:fld>
            <a:endParaRPr lang="tr-TR">
              <a:solidFill>
                <a:prstClr val="black"/>
              </a:solidFill>
            </a:endParaRPr>
          </a:p>
        </p:txBody>
      </p:sp>
    </p:spTree>
    <p:extLst>
      <p:ext uri="{BB962C8B-B14F-4D97-AF65-F5344CB8AC3E}">
        <p14:creationId xmlns:p14="http://schemas.microsoft.com/office/powerpoint/2010/main" val="12663519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lstStyle/>
          <a:p>
            <a:pPr algn="ctr" eaLnBrk="1" hangingPunct="1"/>
            <a:r>
              <a:rPr lang="tr-TR" altLang="en-US" dirty="0" smtClean="0"/>
              <a:t>İşaret ve Sistem İlişkileri</a:t>
            </a:r>
            <a:endParaRPr lang="en-US" altLang="en-US" dirty="0" smtClean="0"/>
          </a:p>
        </p:txBody>
      </p:sp>
      <p:sp>
        <p:nvSpPr>
          <p:cNvPr id="6149" name="Rectangle 3"/>
          <p:cNvSpPr>
            <a:spLocks noGrp="1" noChangeArrowheads="1"/>
          </p:cNvSpPr>
          <p:nvPr>
            <p:ph type="body" idx="1"/>
          </p:nvPr>
        </p:nvSpPr>
        <p:spPr>
          <a:xfrm>
            <a:off x="457200" y="1600201"/>
            <a:ext cx="8229600" cy="3701008"/>
          </a:xfrm>
        </p:spPr>
        <p:txBody>
          <a:bodyPr>
            <a:normAutofit/>
          </a:bodyPr>
          <a:lstStyle/>
          <a:p>
            <a:pPr eaLnBrk="1" hangingPunct="1"/>
            <a:r>
              <a:rPr lang="en-US" altLang="en-US" dirty="0" smtClean="0"/>
              <a:t>S</a:t>
            </a:r>
            <a:r>
              <a:rPr lang="tr-TR" altLang="en-US" dirty="0" smtClean="0"/>
              <a:t>istem işaretlere cevap verir ve yeni işaretler üretir</a:t>
            </a:r>
          </a:p>
          <a:p>
            <a:pPr eaLnBrk="1" hangingPunct="1"/>
            <a:r>
              <a:rPr lang="tr-TR" altLang="en-US" dirty="0" smtClean="0"/>
              <a:t>Uyarı işaretleri sistemin girişlerine uygulanır ve cevap işaretleri çıkışından alınır</a:t>
            </a:r>
          </a:p>
        </p:txBody>
      </p:sp>
      <p:pic>
        <p:nvPicPr>
          <p:cNvPr id="61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505" y="4653136"/>
            <a:ext cx="56022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ide Number Placeholder 1"/>
          <p:cNvSpPr>
            <a:spLocks noGrp="1"/>
          </p:cNvSpPr>
          <p:nvPr>
            <p:ph type="sldNum" sz="quarter" idx="12"/>
          </p:nvPr>
        </p:nvSpPr>
        <p:spPr/>
        <p:txBody>
          <a:bodyPr/>
          <a:lstStyle/>
          <a:p>
            <a:fld id="{94F95399-64A8-43B0-A5C5-2D48ACAF8409}" type="slidenum">
              <a:rPr lang="tr-TR" smtClean="0">
                <a:solidFill>
                  <a:prstClr val="black"/>
                </a:solidFill>
              </a:rPr>
              <a:pPr/>
              <a:t>18</a:t>
            </a:fld>
            <a:endParaRPr lang="tr-TR">
              <a:solidFill>
                <a:prstClr val="black"/>
              </a:solidFill>
            </a:endParaRPr>
          </a:p>
        </p:txBody>
      </p:sp>
    </p:spTree>
    <p:extLst>
      <p:ext uri="{BB962C8B-B14F-4D97-AF65-F5344CB8AC3E}">
        <p14:creationId xmlns:p14="http://schemas.microsoft.com/office/powerpoint/2010/main" val="883124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827088" y="303213"/>
            <a:ext cx="7570787" cy="1349375"/>
          </a:xfrm>
        </p:spPr>
        <p:txBody>
          <a:bodyPr/>
          <a:lstStyle/>
          <a:p>
            <a:pPr eaLnBrk="1" hangingPunct="1"/>
            <a:r>
              <a:rPr lang="tr-TR" sz="4000" dirty="0" smtClean="0"/>
              <a:t>Sistem Modeli Kavramı</a:t>
            </a:r>
            <a:endParaRPr lang="en-US" sz="4000" dirty="0" smtClean="0"/>
          </a:p>
        </p:txBody>
      </p:sp>
      <p:sp>
        <p:nvSpPr>
          <p:cNvPr id="153603" name="Rectangle 3"/>
          <p:cNvSpPr>
            <a:spLocks noGrp="1" noChangeArrowheads="1"/>
          </p:cNvSpPr>
          <p:nvPr>
            <p:ph type="body" idx="1"/>
          </p:nvPr>
        </p:nvSpPr>
        <p:spPr>
          <a:xfrm>
            <a:off x="304800" y="1371600"/>
            <a:ext cx="8534400" cy="3497263"/>
          </a:xfrm>
        </p:spPr>
        <p:txBody>
          <a:bodyPr/>
          <a:lstStyle/>
          <a:p>
            <a:pPr eaLnBrk="1" hangingPunct="1"/>
            <a:r>
              <a:rPr lang="tr-TR" dirty="0" smtClean="0"/>
              <a:t>Bir sistemin önemli yönlerini temsil eder ve böylece de</a:t>
            </a:r>
            <a:endParaRPr lang="en-US" dirty="0" smtClean="0"/>
          </a:p>
          <a:p>
            <a:pPr eaLnBrk="1" hangingPunct="1"/>
            <a:r>
              <a:rPr lang="tr-TR" dirty="0" smtClean="0"/>
              <a:t>Sistem hakkındaki bilgiyi faydalı bir biçimde sunar</a:t>
            </a:r>
          </a:p>
          <a:p>
            <a:pPr eaLnBrk="1" hangingPunct="1"/>
            <a:r>
              <a:rPr lang="tr-TR" dirty="0"/>
              <a:t>Bir </a:t>
            </a:r>
            <a:r>
              <a:rPr lang="tr-TR" dirty="0" smtClean="0"/>
              <a:t>direncin </a:t>
            </a:r>
            <a:r>
              <a:rPr lang="tr-TR" dirty="0"/>
              <a:t>basit bir doğrusal </a:t>
            </a:r>
            <a:r>
              <a:rPr lang="tr-TR" dirty="0" smtClean="0"/>
              <a:t>modelinin Ohm </a:t>
            </a:r>
            <a:r>
              <a:rPr lang="tr-TR" dirty="0"/>
              <a:t>kanunu olarak </a:t>
            </a:r>
            <a:r>
              <a:rPr lang="tr-TR" dirty="0" smtClean="0"/>
              <a:t>gösterildiği gibi</a:t>
            </a:r>
          </a:p>
        </p:txBody>
      </p:sp>
      <p:pic>
        <p:nvPicPr>
          <p:cNvPr id="153604" name="Picture 4" descr="4920580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5113" y="260350"/>
            <a:ext cx="914400"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
          <p:cNvGrpSpPr>
            <a:grpSpLocks/>
          </p:cNvGrpSpPr>
          <p:nvPr/>
        </p:nvGrpSpPr>
        <p:grpSpPr bwMode="auto">
          <a:xfrm>
            <a:off x="385763" y="5246712"/>
            <a:ext cx="3200400" cy="457200"/>
            <a:chOff x="384" y="3408"/>
            <a:chExt cx="2016" cy="288"/>
          </a:xfrm>
        </p:grpSpPr>
        <p:sp>
          <p:nvSpPr>
            <p:cNvPr id="1050" name="Rectangle 6"/>
            <p:cNvSpPr>
              <a:spLocks noChangeArrowheads="1"/>
            </p:cNvSpPr>
            <p:nvPr/>
          </p:nvSpPr>
          <p:spPr bwMode="auto">
            <a:xfrm>
              <a:off x="864" y="3408"/>
              <a:ext cx="1104" cy="288"/>
            </a:xfrm>
            <a:prstGeom prst="rect">
              <a:avLst/>
            </a:prstGeom>
            <a:solidFill>
              <a:schemeClr val="accent1"/>
            </a:solidFill>
            <a:ln w="9525">
              <a:solidFill>
                <a:schemeClr val="tx1"/>
              </a:solidFill>
              <a:miter lim="800000"/>
              <a:headEnd/>
              <a:tailEnd/>
            </a:ln>
          </p:spPr>
          <p:txBody>
            <a:bodyPr wrap="none" anchor="ctr"/>
            <a:lstStyle/>
            <a:p>
              <a:endParaRPr lang="ar-SA"/>
            </a:p>
          </p:txBody>
        </p:sp>
        <p:sp>
          <p:nvSpPr>
            <p:cNvPr id="1051" name="Line 7"/>
            <p:cNvSpPr>
              <a:spLocks noChangeShapeType="1"/>
            </p:cNvSpPr>
            <p:nvPr/>
          </p:nvSpPr>
          <p:spPr bwMode="auto">
            <a:xfrm>
              <a:off x="384" y="3552"/>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52" name="Line 8"/>
            <p:cNvSpPr>
              <a:spLocks noChangeShapeType="1"/>
            </p:cNvSpPr>
            <p:nvPr/>
          </p:nvSpPr>
          <p:spPr bwMode="auto">
            <a:xfrm>
              <a:off x="1968" y="3552"/>
              <a:ext cx="4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 name="Group 9"/>
          <p:cNvGrpSpPr>
            <a:grpSpLocks/>
          </p:cNvGrpSpPr>
          <p:nvPr/>
        </p:nvGrpSpPr>
        <p:grpSpPr bwMode="auto">
          <a:xfrm>
            <a:off x="3814763" y="5246712"/>
            <a:ext cx="2368550" cy="457200"/>
            <a:chOff x="6349" y="9065"/>
            <a:chExt cx="1716" cy="188"/>
          </a:xfrm>
        </p:grpSpPr>
        <p:sp>
          <p:nvSpPr>
            <p:cNvPr id="1041" name="Line 10"/>
            <p:cNvSpPr>
              <a:spLocks noChangeShapeType="1"/>
            </p:cNvSpPr>
            <p:nvPr/>
          </p:nvSpPr>
          <p:spPr bwMode="auto">
            <a:xfrm flipH="1">
              <a:off x="7616" y="9159"/>
              <a:ext cx="449" cy="1"/>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2" name="Line 11"/>
            <p:cNvSpPr>
              <a:spLocks noChangeShapeType="1"/>
            </p:cNvSpPr>
            <p:nvPr/>
          </p:nvSpPr>
          <p:spPr bwMode="auto">
            <a:xfrm flipH="1">
              <a:off x="7571" y="9159"/>
              <a:ext cx="45" cy="94"/>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3" name="Line 12"/>
            <p:cNvSpPr>
              <a:spLocks noChangeShapeType="1"/>
            </p:cNvSpPr>
            <p:nvPr/>
          </p:nvSpPr>
          <p:spPr bwMode="auto">
            <a:xfrm flipH="1" flipV="1">
              <a:off x="7478" y="9065"/>
              <a:ext cx="93"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4" name="Line 13"/>
            <p:cNvSpPr>
              <a:spLocks noChangeShapeType="1"/>
            </p:cNvSpPr>
            <p:nvPr/>
          </p:nvSpPr>
          <p:spPr bwMode="auto">
            <a:xfrm flipH="1">
              <a:off x="7386" y="9065"/>
              <a:ext cx="92"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5" name="Line 14"/>
            <p:cNvSpPr>
              <a:spLocks noChangeShapeType="1"/>
            </p:cNvSpPr>
            <p:nvPr/>
          </p:nvSpPr>
          <p:spPr bwMode="auto">
            <a:xfrm flipH="1" flipV="1">
              <a:off x="7293" y="9065"/>
              <a:ext cx="93"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6" name="Line 15"/>
            <p:cNvSpPr>
              <a:spLocks noChangeShapeType="1"/>
            </p:cNvSpPr>
            <p:nvPr/>
          </p:nvSpPr>
          <p:spPr bwMode="auto">
            <a:xfrm flipH="1">
              <a:off x="7201" y="9065"/>
              <a:ext cx="92"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7" name="Line 16"/>
            <p:cNvSpPr>
              <a:spLocks noChangeShapeType="1"/>
            </p:cNvSpPr>
            <p:nvPr/>
          </p:nvSpPr>
          <p:spPr bwMode="auto">
            <a:xfrm flipH="1" flipV="1">
              <a:off x="7108" y="9065"/>
              <a:ext cx="93"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8" name="Line 17"/>
            <p:cNvSpPr>
              <a:spLocks noChangeShapeType="1"/>
            </p:cNvSpPr>
            <p:nvPr/>
          </p:nvSpPr>
          <p:spPr bwMode="auto">
            <a:xfrm flipH="1">
              <a:off x="7061" y="9065"/>
              <a:ext cx="47" cy="94"/>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9" name="Line 18"/>
            <p:cNvSpPr>
              <a:spLocks noChangeShapeType="1"/>
            </p:cNvSpPr>
            <p:nvPr/>
          </p:nvSpPr>
          <p:spPr bwMode="auto">
            <a:xfrm flipH="1">
              <a:off x="6349" y="9159"/>
              <a:ext cx="712" cy="1"/>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aphicFrame>
        <p:nvGraphicFramePr>
          <p:cNvPr id="153619" name="Object 19"/>
          <p:cNvGraphicFramePr>
            <a:graphicFrameLocks noChangeAspect="1"/>
          </p:cNvGraphicFramePr>
          <p:nvPr>
            <p:extLst>
              <p:ext uri="{D42A27DB-BD31-4B8C-83A1-F6EECF244321}">
                <p14:modId xmlns:p14="http://schemas.microsoft.com/office/powerpoint/2010/main" val="3867778500"/>
              </p:ext>
            </p:extLst>
          </p:nvPr>
        </p:nvGraphicFramePr>
        <p:xfrm>
          <a:off x="6710363" y="5094312"/>
          <a:ext cx="1447800" cy="563563"/>
        </p:xfrm>
        <a:graphic>
          <a:graphicData uri="http://schemas.openxmlformats.org/presentationml/2006/ole">
            <mc:AlternateContent xmlns:mc="http://schemas.openxmlformats.org/markup-compatibility/2006">
              <mc:Choice xmlns:v="urn:schemas-microsoft-com:vml" Requires="v">
                <p:oleObj spid="_x0000_s39947" name="Equation" r:id="rId7" imgW="457200" imgH="177480" progId="Equation.3">
                  <p:embed/>
                </p:oleObj>
              </mc:Choice>
              <mc:Fallback>
                <p:oleObj name="Equation" r:id="rId7" imgW="457200" imgH="1774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10363" y="5094312"/>
                        <a:ext cx="1447800" cy="563563"/>
                      </a:xfrm>
                      <a:prstGeom prst="rect">
                        <a:avLst/>
                      </a:prstGeom>
                      <a:solidFill>
                        <a:srgbClr val="FF505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20" name="Line 20"/>
          <p:cNvSpPr>
            <a:spLocks noChangeShapeType="1"/>
          </p:cNvSpPr>
          <p:nvPr/>
        </p:nvSpPr>
        <p:spPr bwMode="auto">
          <a:xfrm>
            <a:off x="3967163" y="5322912"/>
            <a:ext cx="609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621" name="Text Box 21"/>
          <p:cNvSpPr txBox="1">
            <a:spLocks noChangeArrowheads="1"/>
          </p:cNvSpPr>
          <p:nvPr/>
        </p:nvSpPr>
        <p:spPr bwMode="auto">
          <a:xfrm>
            <a:off x="4119563" y="4865712"/>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I</a:t>
            </a:r>
          </a:p>
        </p:txBody>
      </p:sp>
      <p:sp>
        <p:nvSpPr>
          <p:cNvPr id="153622" name="Text Box 22"/>
          <p:cNvSpPr txBox="1">
            <a:spLocks noChangeArrowheads="1"/>
          </p:cNvSpPr>
          <p:nvPr/>
        </p:nvSpPr>
        <p:spPr bwMode="auto">
          <a:xfrm>
            <a:off x="4500563" y="4865712"/>
            <a:ext cx="1439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     V     -</a:t>
            </a:r>
          </a:p>
        </p:txBody>
      </p:sp>
      <p:sp>
        <p:nvSpPr>
          <p:cNvPr id="153623" name="Text Box 23"/>
          <p:cNvSpPr txBox="1">
            <a:spLocks noChangeArrowheads="1"/>
          </p:cNvSpPr>
          <p:nvPr/>
        </p:nvSpPr>
        <p:spPr bwMode="auto">
          <a:xfrm>
            <a:off x="1376363" y="5780112"/>
            <a:ext cx="1098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Direnç </a:t>
            </a:r>
            <a:endParaRPr lang="en-US" sz="2400" dirty="0">
              <a:latin typeface="Times New Roman" pitchFamily="18" charset="0"/>
              <a:cs typeface="Times New Roman" pitchFamily="18" charset="0"/>
            </a:endParaRPr>
          </a:p>
        </p:txBody>
      </p:sp>
      <p:sp>
        <p:nvSpPr>
          <p:cNvPr id="153624" name="Text Box 24"/>
          <p:cNvSpPr txBox="1">
            <a:spLocks noChangeArrowheads="1"/>
          </p:cNvSpPr>
          <p:nvPr/>
        </p:nvSpPr>
        <p:spPr bwMode="auto">
          <a:xfrm>
            <a:off x="3798888" y="5745187"/>
            <a:ext cx="18662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Devre </a:t>
            </a:r>
            <a:r>
              <a:rPr lang="en-US" sz="2400" dirty="0" smtClean="0">
                <a:latin typeface="Times New Roman" pitchFamily="18" charset="0"/>
                <a:cs typeface="Times New Roman" pitchFamily="18" charset="0"/>
              </a:rPr>
              <a:t>model</a:t>
            </a:r>
            <a:r>
              <a:rPr lang="tr-TR" sz="2400" dirty="0" smtClean="0">
                <a:latin typeface="Times New Roman" pitchFamily="18" charset="0"/>
                <a:cs typeface="Times New Roman" pitchFamily="18" charset="0"/>
              </a:rPr>
              <a:t>i</a:t>
            </a:r>
            <a:endParaRPr lang="en-US" sz="2400" dirty="0">
              <a:latin typeface="Times New Roman" pitchFamily="18" charset="0"/>
              <a:cs typeface="Times New Roman" pitchFamily="18" charset="0"/>
            </a:endParaRPr>
          </a:p>
        </p:txBody>
      </p:sp>
      <p:sp>
        <p:nvSpPr>
          <p:cNvPr id="153625" name="Text Box 25"/>
          <p:cNvSpPr txBox="1">
            <a:spLocks noChangeArrowheads="1"/>
          </p:cNvSpPr>
          <p:nvPr/>
        </p:nvSpPr>
        <p:spPr bwMode="auto">
          <a:xfrm>
            <a:off x="6542088" y="5745187"/>
            <a:ext cx="17828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dirty="0" smtClean="0">
                <a:latin typeface="Times New Roman" pitchFamily="18" charset="0"/>
                <a:cs typeface="Times New Roman" pitchFamily="18" charset="0"/>
              </a:rPr>
              <a:t>Ohm</a:t>
            </a:r>
            <a:r>
              <a:rPr lang="tr-TR" sz="2400" dirty="0" smtClean="0">
                <a:latin typeface="Times New Roman" pitchFamily="18" charset="0"/>
                <a:cs typeface="Times New Roman" pitchFamily="18" charset="0"/>
              </a:rPr>
              <a:t> kanunu</a:t>
            </a:r>
            <a:endParaRPr lang="en-US" sz="2400" dirty="0">
              <a:latin typeface="Times New Roman" pitchFamily="18" charset="0"/>
              <a:cs typeface="Times New Roman" pitchFamily="18" charset="0"/>
            </a:endParaRPr>
          </a:p>
        </p:txBody>
      </p:sp>
      <p:sp>
        <p:nvSpPr>
          <p:cNvPr id="1040"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4" name="Slide Number Placeholder 3"/>
          <p:cNvSpPr>
            <a:spLocks noGrp="1"/>
          </p:cNvSpPr>
          <p:nvPr>
            <p:ph type="sldNum" sz="quarter" idx="12"/>
          </p:nvPr>
        </p:nvSpPr>
        <p:spPr/>
        <p:txBody>
          <a:bodyPr/>
          <a:lstStyle/>
          <a:p>
            <a:fld id="{94F95399-64A8-43B0-A5C5-2D48ACAF8409}" type="slidenum">
              <a:rPr lang="tr-TR" smtClean="0">
                <a:solidFill>
                  <a:prstClr val="black"/>
                </a:solidFill>
              </a:rPr>
              <a:pPr/>
              <a:t>19</a:t>
            </a:fld>
            <a:endParaRPr lang="tr-TR">
              <a:solidFill>
                <a:prstClr val="black"/>
              </a:solidFill>
            </a:endParaRPr>
          </a:p>
        </p:txBody>
      </p:sp>
    </p:spTree>
    <p:extLst>
      <p:ext uri="{BB962C8B-B14F-4D97-AF65-F5344CB8AC3E}">
        <p14:creationId xmlns:p14="http://schemas.microsoft.com/office/powerpoint/2010/main" val="1493866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53602"/>
                                        </p:tgtEl>
                                        <p:attrNameLst>
                                          <p:attrName>style.visibility</p:attrName>
                                        </p:attrNameLst>
                                      </p:cBhvr>
                                      <p:to>
                                        <p:strVal val="visible"/>
                                      </p:to>
                                    </p:set>
                                    <p:anim calcmode="lin" valueType="num">
                                      <p:cBhvr additive="base">
                                        <p:cTn id="7" dur="500" fill="hold"/>
                                        <p:tgtEl>
                                          <p:spTgt spid="153602"/>
                                        </p:tgtEl>
                                        <p:attrNameLst>
                                          <p:attrName>ppt_x</p:attrName>
                                        </p:attrNameLst>
                                      </p:cBhvr>
                                      <p:tavLst>
                                        <p:tav tm="0">
                                          <p:val>
                                            <p:strVal val="#ppt_x"/>
                                          </p:val>
                                        </p:tav>
                                        <p:tav tm="100000">
                                          <p:val>
                                            <p:strVal val="#ppt_x"/>
                                          </p:val>
                                        </p:tav>
                                      </p:tavLst>
                                    </p:anim>
                                    <p:anim calcmode="lin" valueType="num">
                                      <p:cBhvr additive="base">
                                        <p:cTn id="8" dur="500" fill="hold"/>
                                        <p:tgtEl>
                                          <p:spTgt spid="15360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53604"/>
                                        </p:tgtEl>
                                        <p:attrNameLst>
                                          <p:attrName>style.visibility</p:attrName>
                                        </p:attrNameLst>
                                      </p:cBhvr>
                                      <p:to>
                                        <p:strVal val="visible"/>
                                      </p:to>
                                    </p:set>
                                    <p:anim calcmode="lin" valueType="num">
                                      <p:cBhvr additive="base">
                                        <p:cTn id="13" dur="500" fill="hold"/>
                                        <p:tgtEl>
                                          <p:spTgt spid="153604"/>
                                        </p:tgtEl>
                                        <p:attrNameLst>
                                          <p:attrName>ppt_x</p:attrName>
                                        </p:attrNameLst>
                                      </p:cBhvr>
                                      <p:tavLst>
                                        <p:tav tm="0">
                                          <p:val>
                                            <p:strVal val="0-#ppt_w/2"/>
                                          </p:val>
                                        </p:tav>
                                        <p:tav tm="100000">
                                          <p:val>
                                            <p:strVal val="#ppt_x"/>
                                          </p:val>
                                        </p:tav>
                                      </p:tavLst>
                                    </p:anim>
                                    <p:anim calcmode="lin" valueType="num">
                                      <p:cBhvr additive="base">
                                        <p:cTn id="14" dur="500" fill="hold"/>
                                        <p:tgtEl>
                                          <p:spTgt spid="15360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3603">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3603">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3603">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1+#ppt_w/2"/>
                                          </p:val>
                                        </p:tav>
                                        <p:tav tm="100000">
                                          <p:val>
                                            <p:strVal val="#ppt_x"/>
                                          </p:val>
                                        </p:tav>
                                      </p:tavLst>
                                    </p:anim>
                                    <p:anim calcmode="lin" valueType="num">
                                      <p:cBhvr additive="base">
                                        <p:cTn id="32"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4" name="carbrake.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53623">
                                            <p:txEl>
                                              <p:pRg st="0" end="0"/>
                                            </p:txEl>
                                          </p:spTgt>
                                        </p:tgtEl>
                                        <p:attrNameLst>
                                          <p:attrName>style.visibility</p:attrName>
                                        </p:attrNameLst>
                                      </p:cBhvr>
                                      <p:to>
                                        <p:strVal val="visible"/>
                                      </p:to>
                                    </p:set>
                                    <p:anim calcmode="lin" valueType="num">
                                      <p:cBhvr additive="base">
                                        <p:cTn id="37" dur="500" fill="hold"/>
                                        <p:tgtEl>
                                          <p:spTgt spid="1536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5362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4" name="carbrake.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32"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box(out)">
                                      <p:cBhvr>
                                        <p:cTn id="43" dur="500"/>
                                        <p:tgtEl>
                                          <p:spTgt spid="3"/>
                                        </p:tgtEl>
                                      </p:cBhvr>
                                    </p:animEffect>
                                  </p:childTnLst>
                                  <p:subTnLst>
                                    <p:audio>
                                      <p:cMediaNode>
                                        <p:cTn display="0" masterRel="sameClick">
                                          <p:stCondLst>
                                            <p:cond evt="begin" delay="0">
                                              <p:tn val="41"/>
                                            </p:cond>
                                          </p:stCondLst>
                                          <p:endCondLst>
                                            <p:cond evt="onStopAudio" delay="0">
                                              <p:tgtEl>
                                                <p:sldTgt/>
                                              </p:tgtEl>
                                            </p:cond>
                                          </p:endCondLst>
                                        </p:cTn>
                                        <p:tgtEl>
                                          <p:sndTgt r:embed="rId5" name="camera.wav"/>
                                        </p:tgtEl>
                                      </p:cMediaNode>
                                    </p:audio>
                                  </p:sub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53620"/>
                                        </p:tgtEl>
                                        <p:attrNameLst>
                                          <p:attrName>style.visibility</p:attrName>
                                        </p:attrNameLst>
                                      </p:cBhvr>
                                      <p:to>
                                        <p:strVal val="visible"/>
                                      </p:to>
                                    </p:set>
                                    <p:anim calcmode="lin" valueType="num">
                                      <p:cBhvr additive="base">
                                        <p:cTn id="48" dur="500" fill="hold"/>
                                        <p:tgtEl>
                                          <p:spTgt spid="153620"/>
                                        </p:tgtEl>
                                        <p:attrNameLst>
                                          <p:attrName>ppt_x</p:attrName>
                                        </p:attrNameLst>
                                      </p:cBhvr>
                                      <p:tavLst>
                                        <p:tav tm="0">
                                          <p:val>
                                            <p:strVal val="0-#ppt_w/2"/>
                                          </p:val>
                                        </p:tav>
                                        <p:tav tm="100000">
                                          <p:val>
                                            <p:strVal val="#ppt_x"/>
                                          </p:val>
                                        </p:tav>
                                      </p:tavLst>
                                    </p:anim>
                                    <p:anim calcmode="lin" valueType="num">
                                      <p:cBhvr additive="base">
                                        <p:cTn id="49" dur="500" fill="hold"/>
                                        <p:tgtEl>
                                          <p:spTgt spid="15362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3" name="whoosh.wav"/>
                                        </p:tgtEl>
                                      </p:cMediaNode>
                                    </p:audio>
                                  </p:sub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153621">
                                            <p:txEl>
                                              <p:pRg st="0" end="0"/>
                                            </p:txEl>
                                          </p:spTgt>
                                        </p:tgtEl>
                                        <p:attrNameLst>
                                          <p:attrName>style.visibility</p:attrName>
                                        </p:attrNameLst>
                                      </p:cBhvr>
                                      <p:to>
                                        <p:strVal val="visible"/>
                                      </p:to>
                                    </p:set>
                                    <p:anim calcmode="lin" valueType="num">
                                      <p:cBhvr additive="base">
                                        <p:cTn id="54" dur="500" fill="hold"/>
                                        <p:tgtEl>
                                          <p:spTgt spid="153621">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5362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4" name="carbrake.wav"/>
                                        </p:tgtEl>
                                      </p:cMediaNode>
                                    </p:audio>
                                  </p:sub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153622">
                                            <p:txEl>
                                              <p:pRg st="0" end="0"/>
                                            </p:txEl>
                                          </p:spTgt>
                                        </p:tgtEl>
                                        <p:attrNameLst>
                                          <p:attrName>style.visibility</p:attrName>
                                        </p:attrNameLst>
                                      </p:cBhvr>
                                      <p:to>
                                        <p:strVal val="visible"/>
                                      </p:to>
                                    </p:set>
                                    <p:anim calcmode="lin" valueType="num">
                                      <p:cBhvr additive="base">
                                        <p:cTn id="60" dur="500" fill="hold"/>
                                        <p:tgtEl>
                                          <p:spTgt spid="153622">
                                            <p:txEl>
                                              <p:pRg st="0" end="0"/>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15362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8"/>
                                            </p:cond>
                                          </p:stCondLst>
                                          <p:endCondLst>
                                            <p:cond evt="onStopAudio" delay="0">
                                              <p:tgtEl>
                                                <p:sldTgt/>
                                              </p:tgtEl>
                                            </p:cond>
                                          </p:endCondLst>
                                        </p:cTn>
                                        <p:tgtEl>
                                          <p:sndTgt r:embed="rId4" name="carbrake.wav"/>
                                        </p:tgtEl>
                                      </p:cMediaNode>
                                    </p:audio>
                                  </p:sub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153624">
                                            <p:txEl>
                                              <p:pRg st="0" end="0"/>
                                            </p:txEl>
                                          </p:spTgt>
                                        </p:tgtEl>
                                        <p:attrNameLst>
                                          <p:attrName>style.visibility</p:attrName>
                                        </p:attrNameLst>
                                      </p:cBhvr>
                                      <p:to>
                                        <p:strVal val="visible"/>
                                      </p:to>
                                    </p:set>
                                    <p:anim calcmode="lin" valueType="num">
                                      <p:cBhvr additive="base">
                                        <p:cTn id="66" dur="500" fill="hold"/>
                                        <p:tgtEl>
                                          <p:spTgt spid="153624">
                                            <p:txEl>
                                              <p:pRg st="0" end="0"/>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5362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4"/>
                                            </p:cond>
                                          </p:stCondLst>
                                          <p:endCondLst>
                                            <p:cond evt="onStopAudio" delay="0">
                                              <p:tgtEl>
                                                <p:sldTgt/>
                                              </p:tgtEl>
                                            </p:cond>
                                          </p:endCondLst>
                                        </p:cTn>
                                        <p:tgtEl>
                                          <p:sndTgt r:embed="rId3" name="whoosh.wav"/>
                                        </p:tgtEl>
                                      </p:cMediaNode>
                                    </p:audio>
                                  </p:sub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8" fill="hold" nodeType="clickEffect">
                                  <p:stCondLst>
                                    <p:cond delay="0"/>
                                  </p:stCondLst>
                                  <p:childTnLst>
                                    <p:set>
                                      <p:cBhvr>
                                        <p:cTn id="71" dur="1" fill="hold">
                                          <p:stCondLst>
                                            <p:cond delay="0"/>
                                          </p:stCondLst>
                                        </p:cTn>
                                        <p:tgtEl>
                                          <p:spTgt spid="153619"/>
                                        </p:tgtEl>
                                        <p:attrNameLst>
                                          <p:attrName>style.visibility</p:attrName>
                                        </p:attrNameLst>
                                      </p:cBhvr>
                                      <p:to>
                                        <p:strVal val="visible"/>
                                      </p:to>
                                    </p:set>
                                    <p:anim calcmode="lin" valueType="num">
                                      <p:cBhvr additive="base">
                                        <p:cTn id="72" dur="500" fill="hold"/>
                                        <p:tgtEl>
                                          <p:spTgt spid="153619"/>
                                        </p:tgtEl>
                                        <p:attrNameLst>
                                          <p:attrName>ppt_x</p:attrName>
                                        </p:attrNameLst>
                                      </p:cBhvr>
                                      <p:tavLst>
                                        <p:tav tm="0">
                                          <p:val>
                                            <p:strVal val="0-#ppt_w/2"/>
                                          </p:val>
                                        </p:tav>
                                        <p:tav tm="100000">
                                          <p:val>
                                            <p:strVal val="#ppt_x"/>
                                          </p:val>
                                        </p:tav>
                                      </p:tavLst>
                                    </p:anim>
                                    <p:anim calcmode="lin" valueType="num">
                                      <p:cBhvr additive="base">
                                        <p:cTn id="73" dur="500" fill="hold"/>
                                        <p:tgtEl>
                                          <p:spTgt spid="15361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0"/>
                                            </p:cond>
                                          </p:stCondLst>
                                          <p:endCondLst>
                                            <p:cond evt="onStopAudio" delay="0">
                                              <p:tgtEl>
                                                <p:sldTgt/>
                                              </p:tgtEl>
                                            </p:cond>
                                          </p:endCondLst>
                                        </p:cTn>
                                        <p:tgtEl>
                                          <p:sndTgt r:embed="rId3" name="whoosh.wav"/>
                                        </p:tgtEl>
                                      </p:cMediaNode>
                                    </p:audio>
                                  </p:sub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2" fill="hold" grpId="0" nodeType="clickEffect">
                                  <p:stCondLst>
                                    <p:cond delay="0"/>
                                  </p:stCondLst>
                                  <p:childTnLst>
                                    <p:set>
                                      <p:cBhvr>
                                        <p:cTn id="77" dur="1" fill="hold">
                                          <p:stCondLst>
                                            <p:cond delay="0"/>
                                          </p:stCondLst>
                                        </p:cTn>
                                        <p:tgtEl>
                                          <p:spTgt spid="153625">
                                            <p:txEl>
                                              <p:pRg st="0" end="0"/>
                                            </p:txEl>
                                          </p:spTgt>
                                        </p:tgtEl>
                                        <p:attrNameLst>
                                          <p:attrName>style.visibility</p:attrName>
                                        </p:attrNameLst>
                                      </p:cBhvr>
                                      <p:to>
                                        <p:strVal val="visible"/>
                                      </p:to>
                                    </p:set>
                                    <p:anim calcmode="lin" valueType="num">
                                      <p:cBhvr additive="base">
                                        <p:cTn id="78" dur="500" fill="hold"/>
                                        <p:tgtEl>
                                          <p:spTgt spid="153625">
                                            <p:txEl>
                                              <p:pRg st="0" end="0"/>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15362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4"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autoUpdateAnimBg="0"/>
      <p:bldP spid="153603" grpId="0" build="p" autoUpdateAnimBg="0"/>
      <p:bldP spid="153620" grpId="0" animBg="1"/>
      <p:bldP spid="153621" grpId="0" build="p" autoUpdateAnimBg="0"/>
      <p:bldP spid="153622" grpId="0" build="p" autoUpdateAnimBg="0"/>
      <p:bldP spid="153623" grpId="0" build="p" autoUpdateAnimBg="0"/>
      <p:bldP spid="153624" grpId="0" build="p" autoUpdateAnimBg="0"/>
      <p:bldP spid="15362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457200" y="1481328"/>
            <a:ext cx="8229600" cy="4972008"/>
          </a:xfrm>
        </p:spPr>
        <p:txBody>
          <a:bodyPr>
            <a:normAutofit fontScale="77500" lnSpcReduction="20000"/>
          </a:bodyPr>
          <a:lstStyle/>
          <a:p>
            <a:pPr marL="609600" indent="-609600">
              <a:lnSpc>
                <a:spcPct val="120000"/>
              </a:lnSpc>
              <a:spcAft>
                <a:spcPts val="600"/>
              </a:spcAft>
            </a:pPr>
            <a:r>
              <a:rPr lang="en-US" dirty="0"/>
              <a:t>BM </a:t>
            </a:r>
            <a:r>
              <a:rPr lang="tr-TR" dirty="0"/>
              <a:t>işaretler</a:t>
            </a:r>
            <a:r>
              <a:rPr lang="en-US" dirty="0"/>
              <a:t> </a:t>
            </a:r>
            <a:r>
              <a:rPr lang="tr-TR" dirty="0"/>
              <a:t>dersinin amacı ve yürütülüşü</a:t>
            </a:r>
          </a:p>
          <a:p>
            <a:pPr marL="609600" indent="-609600" eaLnBrk="1" hangingPunct="1">
              <a:lnSpc>
                <a:spcPct val="120000"/>
              </a:lnSpc>
              <a:spcAft>
                <a:spcPts val="600"/>
              </a:spcAft>
            </a:pPr>
            <a:r>
              <a:rPr lang="tr-TR" dirty="0" smtClean="0"/>
              <a:t>İşaret ve sistem ilişkilerine genel bir bakış</a:t>
            </a:r>
          </a:p>
          <a:p>
            <a:pPr marL="609600" indent="-609600" eaLnBrk="1" hangingPunct="1">
              <a:lnSpc>
                <a:spcPct val="120000"/>
              </a:lnSpc>
              <a:spcAft>
                <a:spcPts val="600"/>
              </a:spcAft>
            </a:pPr>
            <a:r>
              <a:rPr lang="tr-TR" dirty="0" smtClean="0"/>
              <a:t>İşaretlerin tanımları</a:t>
            </a:r>
            <a:r>
              <a:rPr lang="en-US" dirty="0" smtClean="0"/>
              <a:t> </a:t>
            </a:r>
            <a:r>
              <a:rPr lang="en-US" dirty="0" err="1" smtClean="0"/>
              <a:t>ve</a:t>
            </a:r>
            <a:r>
              <a:rPr lang="en-US" dirty="0" smtClean="0"/>
              <a:t> </a:t>
            </a:r>
            <a:r>
              <a:rPr lang="tr-TR" dirty="0" smtClean="0"/>
              <a:t>İşaret işleme</a:t>
            </a:r>
          </a:p>
          <a:p>
            <a:pPr marL="609600" indent="-609600" eaLnBrk="1" hangingPunct="1">
              <a:lnSpc>
                <a:spcPct val="120000"/>
              </a:lnSpc>
              <a:spcAft>
                <a:spcPts val="600"/>
              </a:spcAft>
            </a:pPr>
            <a:r>
              <a:rPr lang="tr-TR" dirty="0" smtClean="0"/>
              <a:t>Sürekli zaman ve ayrık zaman işaretleri</a:t>
            </a:r>
          </a:p>
          <a:p>
            <a:pPr marL="609600" indent="-609600" eaLnBrk="1" hangingPunct="1">
              <a:lnSpc>
                <a:spcPct val="120000"/>
              </a:lnSpc>
              <a:spcAft>
                <a:spcPts val="600"/>
              </a:spcAft>
            </a:pPr>
            <a:r>
              <a:rPr lang="tr-TR" dirty="0" smtClean="0"/>
              <a:t>Tıbbi ve fizyolojik parametreler</a:t>
            </a:r>
          </a:p>
          <a:p>
            <a:pPr marL="609600" indent="-609600" eaLnBrk="1" hangingPunct="1">
              <a:lnSpc>
                <a:spcPct val="120000"/>
              </a:lnSpc>
              <a:spcAft>
                <a:spcPts val="600"/>
              </a:spcAft>
            </a:pPr>
            <a:r>
              <a:rPr lang="tr-TR" dirty="0" smtClean="0"/>
              <a:t>Tıbbi ölçümlerin özellikleri</a:t>
            </a:r>
          </a:p>
          <a:p>
            <a:pPr marL="609600" indent="-609600" eaLnBrk="1" hangingPunct="1">
              <a:lnSpc>
                <a:spcPct val="120000"/>
              </a:lnSpc>
              <a:spcAft>
                <a:spcPts val="600"/>
              </a:spcAft>
            </a:pPr>
            <a:r>
              <a:rPr lang="tr-TR" dirty="0" smtClean="0"/>
              <a:t>İşaret işlemeyi etkileyen ölçüm sistemi parametreleri</a:t>
            </a:r>
            <a:endParaRPr lang="en-US" dirty="0" smtClean="0"/>
          </a:p>
          <a:p>
            <a:pPr marL="609600" indent="-609600">
              <a:lnSpc>
                <a:spcPct val="120000"/>
              </a:lnSpc>
              <a:spcAft>
                <a:spcPts val="600"/>
              </a:spcAft>
            </a:pPr>
            <a:r>
              <a:rPr lang="tr-TR" dirty="0"/>
              <a:t>Tıbbi ölçümlerin özellikleri</a:t>
            </a:r>
          </a:p>
          <a:p>
            <a:pPr marL="609600" indent="-609600">
              <a:lnSpc>
                <a:spcPct val="120000"/>
              </a:lnSpc>
              <a:spcAft>
                <a:spcPts val="600"/>
              </a:spcAft>
            </a:pPr>
            <a:r>
              <a:rPr lang="tr-TR" dirty="0"/>
              <a:t>Tıbbi ve fizyolojik parametreler</a:t>
            </a:r>
          </a:p>
          <a:p>
            <a:pPr marL="609600" indent="-609600">
              <a:lnSpc>
                <a:spcPct val="120000"/>
              </a:lnSpc>
              <a:spcAft>
                <a:spcPts val="600"/>
              </a:spcAft>
            </a:pPr>
            <a:r>
              <a:rPr lang="tr-TR" dirty="0"/>
              <a:t>İşaret işlemeyi etkileyen ölçüm sistemi </a:t>
            </a:r>
            <a:r>
              <a:rPr lang="tr-TR" dirty="0" smtClean="0"/>
              <a:t>parametreleri</a:t>
            </a:r>
            <a:endParaRPr lang="en-US" dirty="0"/>
          </a:p>
        </p:txBody>
      </p:sp>
      <p:sp>
        <p:nvSpPr>
          <p:cNvPr id="5124" name="Rectangle 2"/>
          <p:cNvSpPr>
            <a:spLocks noGrp="1" noChangeArrowheads="1"/>
          </p:cNvSpPr>
          <p:nvPr>
            <p:ph type="title"/>
          </p:nvPr>
        </p:nvSpPr>
        <p:spPr/>
        <p:txBody>
          <a:bodyPr>
            <a:normAutofit fontScale="90000"/>
          </a:bodyPr>
          <a:lstStyle/>
          <a:p>
            <a:pPr eaLnBrk="1" hangingPunct="1"/>
            <a:r>
              <a:rPr lang="tr-TR" dirty="0" smtClean="0"/>
              <a:t>11 </a:t>
            </a:r>
            <a:r>
              <a:rPr lang="en-US" dirty="0" err="1" smtClean="0"/>
              <a:t>Ekim</a:t>
            </a:r>
            <a:r>
              <a:rPr lang="en-US" dirty="0" smtClean="0"/>
              <a:t> </a:t>
            </a:r>
            <a:r>
              <a:rPr lang="tr-TR" dirty="0" smtClean="0"/>
              <a:t>2013 Gününün </a:t>
            </a:r>
            <a:r>
              <a:rPr lang="tr-TR" dirty="0"/>
              <a:t>K</a:t>
            </a:r>
            <a:r>
              <a:rPr lang="tr-TR" dirty="0" smtClean="0"/>
              <a:t>onuları</a:t>
            </a:r>
            <a:endParaRPr lang="en-US" dirty="0" smtClean="0"/>
          </a:p>
        </p:txBody>
      </p:sp>
      <p:sp>
        <p:nvSpPr>
          <p:cNvPr id="4"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ide Number Placeholder 1"/>
          <p:cNvSpPr>
            <a:spLocks noGrp="1"/>
          </p:cNvSpPr>
          <p:nvPr>
            <p:ph type="sldNum" sz="quarter" idx="12"/>
          </p:nvPr>
        </p:nvSpPr>
        <p:spPr/>
        <p:txBody>
          <a:bodyPr/>
          <a:lstStyle/>
          <a:p>
            <a:fld id="{94F95399-64A8-43B0-A5C5-2D48ACAF8409}" type="slidenum">
              <a:rPr lang="tr-TR" smtClean="0">
                <a:solidFill>
                  <a:prstClr val="black"/>
                </a:solidFill>
              </a:rPr>
              <a:pPr/>
              <a:t>2</a:t>
            </a:fld>
            <a:endParaRPr lang="tr-TR">
              <a:solidFill>
                <a:prstClr val="black"/>
              </a:solidFill>
            </a:endParaRPr>
          </a:p>
        </p:txBody>
      </p:sp>
    </p:spTree>
    <p:extLst>
      <p:ext uri="{BB962C8B-B14F-4D97-AF65-F5344CB8AC3E}">
        <p14:creationId xmlns:p14="http://schemas.microsoft.com/office/powerpoint/2010/main" val="25120289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762000" y="244475"/>
            <a:ext cx="7772400" cy="1431925"/>
          </a:xfrm>
        </p:spPr>
        <p:txBody>
          <a:bodyPr/>
          <a:lstStyle/>
          <a:p>
            <a:pPr algn="ctr" eaLnBrk="1" hangingPunct="1"/>
            <a:r>
              <a:rPr lang="tr-TR" altLang="en-US" dirty="0" smtClean="0"/>
              <a:t>Bir Haberleşme Sistemi Örneği</a:t>
            </a:r>
            <a:endParaRPr lang="en-US" altLang="en-US" dirty="0" smtClean="0"/>
          </a:p>
        </p:txBody>
      </p:sp>
      <p:sp>
        <p:nvSpPr>
          <p:cNvPr id="7173" name="Rectangle 3"/>
          <p:cNvSpPr>
            <a:spLocks noGrp="1" noChangeArrowheads="1"/>
          </p:cNvSpPr>
          <p:nvPr>
            <p:ph type="body" idx="1"/>
          </p:nvPr>
        </p:nvSpPr>
        <p:spPr>
          <a:xfrm>
            <a:off x="685800" y="1828800"/>
            <a:ext cx="8077200" cy="4114800"/>
          </a:xfrm>
        </p:spPr>
        <p:txBody>
          <a:bodyPr/>
          <a:lstStyle/>
          <a:p>
            <a:pPr eaLnBrk="1" hangingPunct="1"/>
            <a:r>
              <a:rPr lang="tr-TR" altLang="en-US" dirty="0" smtClean="0"/>
              <a:t>Bir haberleşme sisteminde bilgi işaretine ek olarak gürültü işaretleri vardır</a:t>
            </a:r>
          </a:p>
          <a:p>
            <a:pPr eaLnBrk="1" hangingPunct="1"/>
            <a:r>
              <a:rPr lang="tr-TR" altLang="en-US" dirty="0" smtClean="0"/>
              <a:t>Bu daha küçük sistemlerin birleşmesinden oluşan bir sisteme örnektir</a:t>
            </a:r>
          </a:p>
        </p:txBody>
      </p:sp>
      <p:pic>
        <p:nvPicPr>
          <p:cNvPr id="71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4868863"/>
            <a:ext cx="63642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Rectangle 4"/>
          <p:cNvSpPr>
            <a:spLocks noChangeArrowheads="1"/>
          </p:cNvSpPr>
          <p:nvPr/>
        </p:nvSpPr>
        <p:spPr bwMode="auto">
          <a:xfrm>
            <a:off x="468313" y="1749425"/>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ide Number Placeholder 1"/>
          <p:cNvSpPr>
            <a:spLocks noGrp="1"/>
          </p:cNvSpPr>
          <p:nvPr>
            <p:ph type="sldNum" sz="quarter" idx="12"/>
          </p:nvPr>
        </p:nvSpPr>
        <p:spPr/>
        <p:txBody>
          <a:bodyPr/>
          <a:lstStyle/>
          <a:p>
            <a:fld id="{94F95399-64A8-43B0-A5C5-2D48ACAF8409}" type="slidenum">
              <a:rPr lang="tr-TR" smtClean="0">
                <a:solidFill>
                  <a:prstClr val="black"/>
                </a:solidFill>
              </a:rPr>
              <a:pPr/>
              <a:t>20</a:t>
            </a:fld>
            <a:endParaRPr lang="tr-TR">
              <a:solidFill>
                <a:prstClr val="black"/>
              </a:solidFill>
            </a:endParaRPr>
          </a:p>
        </p:txBody>
      </p:sp>
    </p:spTree>
    <p:extLst>
      <p:ext uri="{BB962C8B-B14F-4D97-AF65-F5344CB8AC3E}">
        <p14:creationId xmlns:p14="http://schemas.microsoft.com/office/powerpoint/2010/main" val="30049333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algn="ctr" eaLnBrk="1" hangingPunct="1"/>
            <a:r>
              <a:rPr lang="tr-TR" dirty="0" smtClean="0"/>
              <a:t>İşaretler ve Biyomedikal Mühendisliği</a:t>
            </a:r>
            <a:endParaRPr lang="en-US" dirty="0" smtClean="0"/>
          </a:p>
        </p:txBody>
      </p:sp>
      <p:sp>
        <p:nvSpPr>
          <p:cNvPr id="18435" name="Rectangle 3"/>
          <p:cNvSpPr>
            <a:spLocks noGrp="1" noChangeArrowheads="1"/>
          </p:cNvSpPr>
          <p:nvPr>
            <p:ph type="body" idx="1"/>
          </p:nvPr>
        </p:nvSpPr>
        <p:spPr>
          <a:xfrm>
            <a:off x="457200" y="1700808"/>
            <a:ext cx="8229600" cy="4699992"/>
          </a:xfrm>
        </p:spPr>
        <p:txBody>
          <a:bodyPr/>
          <a:lstStyle/>
          <a:p>
            <a:pPr eaLnBrk="1" hangingPunct="1">
              <a:spcAft>
                <a:spcPts val="600"/>
              </a:spcAft>
            </a:pPr>
            <a:r>
              <a:rPr lang="tr-TR" dirty="0"/>
              <a:t>Biyomedikal mühendisliği insan sağlığının iyileştirilmesi için mühendislik yöntemlerinin uygulanmasını içerir</a:t>
            </a:r>
            <a:r>
              <a:rPr lang="tr-TR" dirty="0" smtClean="0"/>
              <a:t>.</a:t>
            </a:r>
          </a:p>
          <a:p>
            <a:pPr eaLnBrk="1" hangingPunct="1">
              <a:spcAft>
                <a:spcPts val="600"/>
              </a:spcAft>
            </a:pPr>
            <a:r>
              <a:rPr lang="tr-TR" dirty="0" smtClean="0"/>
              <a:t>Biyomedikal </a:t>
            </a:r>
            <a:r>
              <a:rPr lang="tr-TR" dirty="0"/>
              <a:t>mühendisleri tarafından karşılaşılan </a:t>
            </a:r>
            <a:r>
              <a:rPr lang="tr-TR" dirty="0" smtClean="0"/>
              <a:t>işaretler </a:t>
            </a:r>
            <a:r>
              <a:rPr lang="tr-TR" dirty="0"/>
              <a:t>genellikle biyolojik süreçlerden elde edilir</a:t>
            </a:r>
            <a:r>
              <a:rPr lang="tr-TR" dirty="0" smtClean="0"/>
              <a:t>.</a:t>
            </a:r>
          </a:p>
          <a:p>
            <a:pPr eaLnBrk="1" hangingPunct="1">
              <a:spcAft>
                <a:spcPts val="600"/>
              </a:spcAft>
            </a:pPr>
            <a:r>
              <a:rPr lang="tr-TR" dirty="0" smtClean="0"/>
              <a:t>Genellikle </a:t>
            </a:r>
            <a:r>
              <a:rPr lang="tr-TR" dirty="0"/>
              <a:t>bu tür </a:t>
            </a:r>
            <a:r>
              <a:rPr lang="tr-TR" dirty="0" smtClean="0"/>
              <a:t>işaretler, temel </a:t>
            </a:r>
            <a:r>
              <a:rPr lang="tr-TR" dirty="0"/>
              <a:t>işaret </a:t>
            </a:r>
            <a:r>
              <a:rPr lang="tr-TR" dirty="0" smtClean="0"/>
              <a:t>prensiplerini işleme göstermek </a:t>
            </a:r>
            <a:r>
              <a:rPr lang="tr-TR" dirty="0"/>
              <a:t>için tercih </a:t>
            </a:r>
            <a:r>
              <a:rPr lang="tr-TR" dirty="0" smtClean="0"/>
              <a:t>olunan basit </a:t>
            </a:r>
            <a:r>
              <a:rPr lang="tr-TR" dirty="0"/>
              <a:t>deterministik </a:t>
            </a:r>
            <a:r>
              <a:rPr lang="tr-TR" dirty="0" smtClean="0"/>
              <a:t>işaretlerle </a:t>
            </a:r>
            <a:r>
              <a:rPr lang="tr-TR" dirty="0"/>
              <a:t>iyi </a:t>
            </a:r>
            <a:r>
              <a:rPr lang="tr-TR" dirty="0" smtClean="0"/>
              <a:t>temsil edilemezler</a:t>
            </a:r>
          </a:p>
        </p:txBody>
      </p:sp>
      <p:sp>
        <p:nvSpPr>
          <p:cNvPr id="12294"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ide Number Placeholder 1"/>
          <p:cNvSpPr>
            <a:spLocks noGrp="1"/>
          </p:cNvSpPr>
          <p:nvPr>
            <p:ph type="sldNum" sz="quarter" idx="12"/>
          </p:nvPr>
        </p:nvSpPr>
        <p:spPr/>
        <p:txBody>
          <a:bodyPr/>
          <a:lstStyle/>
          <a:p>
            <a:fld id="{94F95399-64A8-43B0-A5C5-2D48ACAF8409}" type="slidenum">
              <a:rPr lang="tr-TR" smtClean="0">
                <a:solidFill>
                  <a:prstClr val="black"/>
                </a:solidFill>
              </a:rPr>
              <a:pPr/>
              <a:t>21</a:t>
            </a:fld>
            <a:endParaRPr lang="tr-TR">
              <a:solidFill>
                <a:prstClr val="black"/>
              </a:solidFill>
            </a:endParaRPr>
          </a:p>
        </p:txBody>
      </p:sp>
    </p:spTree>
    <p:extLst>
      <p:ext uri="{BB962C8B-B14F-4D97-AF65-F5344CB8AC3E}">
        <p14:creationId xmlns:p14="http://schemas.microsoft.com/office/powerpoint/2010/main" val="3722560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843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843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84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utoUpdateAnimBg="0"/>
      <p:bldP spid="18435"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2" descr="cardivascular system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1400" y="152400"/>
            <a:ext cx="5348288" cy="630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3"/>
          <p:cNvSpPr>
            <a:spLocks noGrp="1" noChangeArrowheads="1"/>
          </p:cNvSpPr>
          <p:nvPr>
            <p:ph type="title"/>
          </p:nvPr>
        </p:nvSpPr>
        <p:spPr>
          <a:xfrm>
            <a:off x="457200" y="274638"/>
            <a:ext cx="3124200" cy="2290266"/>
          </a:xfrm>
        </p:spPr>
        <p:txBody>
          <a:bodyPr>
            <a:normAutofit/>
          </a:bodyPr>
          <a:lstStyle/>
          <a:p>
            <a:pPr eaLnBrk="1" hangingPunct="1"/>
            <a:r>
              <a:rPr lang="tr-TR" sz="4000" dirty="0" smtClean="0"/>
              <a:t>Kalp-damar sisteminin modeli</a:t>
            </a:r>
            <a:endParaRPr lang="en-US" sz="4000" dirty="0" smtClean="0"/>
          </a:p>
        </p:txBody>
      </p:sp>
      <p:sp>
        <p:nvSpPr>
          <p:cNvPr id="2" name="Slide Number Placeholder 1"/>
          <p:cNvSpPr>
            <a:spLocks noGrp="1"/>
          </p:cNvSpPr>
          <p:nvPr>
            <p:ph type="sldNum" sz="quarter" idx="12"/>
          </p:nvPr>
        </p:nvSpPr>
        <p:spPr/>
        <p:txBody>
          <a:bodyPr/>
          <a:lstStyle/>
          <a:p>
            <a:fld id="{94F95399-64A8-43B0-A5C5-2D48ACAF8409}" type="slidenum">
              <a:rPr lang="tr-TR" smtClean="0">
                <a:solidFill>
                  <a:prstClr val="black"/>
                </a:solidFill>
              </a:rPr>
              <a:pPr/>
              <a:t>22</a:t>
            </a:fld>
            <a:endParaRPr lang="tr-TR">
              <a:solidFill>
                <a:prstClr val="black"/>
              </a:solidFill>
            </a:endParaRPr>
          </a:p>
        </p:txBody>
      </p:sp>
    </p:spTree>
    <p:extLst>
      <p:ext uri="{BB962C8B-B14F-4D97-AF65-F5344CB8AC3E}">
        <p14:creationId xmlns:p14="http://schemas.microsoft.com/office/powerpoint/2010/main" val="37861927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2" descr="cardivascular system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36513"/>
            <a:ext cx="7010400" cy="682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4F95399-64A8-43B0-A5C5-2D48ACAF8409}" type="slidenum">
              <a:rPr lang="tr-TR" smtClean="0">
                <a:solidFill>
                  <a:prstClr val="black"/>
                </a:solidFill>
              </a:rPr>
              <a:pPr/>
              <a:t>23</a:t>
            </a:fld>
            <a:endParaRPr lang="tr-TR">
              <a:solidFill>
                <a:prstClr val="black"/>
              </a:solidFill>
            </a:endParaRPr>
          </a:p>
        </p:txBody>
      </p:sp>
    </p:spTree>
    <p:extLst>
      <p:ext uri="{BB962C8B-B14F-4D97-AF65-F5344CB8AC3E}">
        <p14:creationId xmlns:p14="http://schemas.microsoft.com/office/powerpoint/2010/main" val="16296937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457200" y="274638"/>
            <a:ext cx="3682752" cy="4234482"/>
          </a:xfrm>
        </p:spPr>
        <p:txBody>
          <a:bodyPr>
            <a:normAutofit/>
          </a:bodyPr>
          <a:lstStyle/>
          <a:p>
            <a:pPr eaLnBrk="1" hangingPunct="1"/>
            <a:r>
              <a:rPr lang="tr-TR" sz="4000" dirty="0" smtClean="0"/>
              <a:t>Kalp-damar sisteminden gelen işaretler</a:t>
            </a:r>
            <a:endParaRPr lang="en-US" sz="4000" dirty="0" smtClean="0"/>
          </a:p>
        </p:txBody>
      </p:sp>
      <p:pic>
        <p:nvPicPr>
          <p:cNvPr id="11269" name="Picture 3" descr="cardivascular system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6413" y="152400"/>
            <a:ext cx="4827587" cy="638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4F95399-64A8-43B0-A5C5-2D48ACAF8409}" type="slidenum">
              <a:rPr lang="tr-TR" smtClean="0">
                <a:solidFill>
                  <a:prstClr val="black"/>
                </a:solidFill>
              </a:rPr>
              <a:pPr/>
              <a:t>24</a:t>
            </a:fld>
            <a:endParaRPr lang="tr-TR">
              <a:solidFill>
                <a:prstClr val="black"/>
              </a:solidFill>
            </a:endParaRPr>
          </a:p>
        </p:txBody>
      </p:sp>
    </p:spTree>
    <p:extLst>
      <p:ext uri="{BB962C8B-B14F-4D97-AF65-F5344CB8AC3E}">
        <p14:creationId xmlns:p14="http://schemas.microsoft.com/office/powerpoint/2010/main" val="33913191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p:txBody>
          <a:bodyPr>
            <a:normAutofit fontScale="90000"/>
          </a:bodyPr>
          <a:lstStyle/>
          <a:p>
            <a:pPr eaLnBrk="1" hangingPunct="1"/>
            <a:r>
              <a:rPr lang="tr-TR" dirty="0" smtClean="0"/>
              <a:t>Fiziksel Değişikliklerin Bir Sistemle İlişkilendirilmesi</a:t>
            </a:r>
            <a:endParaRPr lang="en-US" dirty="0" smtClean="0"/>
          </a:p>
        </p:txBody>
      </p:sp>
      <p:grpSp>
        <p:nvGrpSpPr>
          <p:cNvPr id="15365" name="Group 3"/>
          <p:cNvGrpSpPr>
            <a:grpSpLocks/>
          </p:cNvGrpSpPr>
          <p:nvPr/>
        </p:nvGrpSpPr>
        <p:grpSpPr bwMode="auto">
          <a:xfrm>
            <a:off x="304800" y="2286000"/>
            <a:ext cx="3962400" cy="2362200"/>
            <a:chOff x="192" y="1440"/>
            <a:chExt cx="2496" cy="1488"/>
          </a:xfrm>
        </p:grpSpPr>
        <p:grpSp>
          <p:nvGrpSpPr>
            <p:cNvPr id="15385" name="Group 4"/>
            <p:cNvGrpSpPr>
              <a:grpSpLocks/>
            </p:cNvGrpSpPr>
            <p:nvPr/>
          </p:nvGrpSpPr>
          <p:grpSpPr bwMode="auto">
            <a:xfrm>
              <a:off x="672" y="1776"/>
              <a:ext cx="2016" cy="1152"/>
              <a:chOff x="672" y="1776"/>
              <a:chExt cx="2016" cy="1152"/>
            </a:xfrm>
          </p:grpSpPr>
          <p:grpSp>
            <p:nvGrpSpPr>
              <p:cNvPr id="15389" name="Group 5"/>
              <p:cNvGrpSpPr>
                <a:grpSpLocks/>
              </p:cNvGrpSpPr>
              <p:nvPr/>
            </p:nvGrpSpPr>
            <p:grpSpPr bwMode="auto">
              <a:xfrm>
                <a:off x="720" y="2352"/>
                <a:ext cx="336" cy="240"/>
                <a:chOff x="1680" y="2256"/>
                <a:chExt cx="672" cy="864"/>
              </a:xfrm>
            </p:grpSpPr>
            <p:sp>
              <p:nvSpPr>
                <p:cNvPr id="15411" name="Freeform 6"/>
                <p:cNvSpPr>
                  <a:spLocks/>
                </p:cNvSpPr>
                <p:nvPr/>
              </p:nvSpPr>
              <p:spPr bwMode="auto">
                <a:xfrm>
                  <a:off x="1680" y="2256"/>
                  <a:ext cx="336" cy="432"/>
                </a:xfrm>
                <a:custGeom>
                  <a:avLst/>
                  <a:gdLst>
                    <a:gd name="T0" fmla="*/ 0 w 336"/>
                    <a:gd name="T1" fmla="*/ 432 h 432"/>
                    <a:gd name="T2" fmla="*/ 144 w 336"/>
                    <a:gd name="T3" fmla="*/ 0 h 432"/>
                    <a:gd name="T4" fmla="*/ 336 w 336"/>
                    <a:gd name="T5" fmla="*/ 432 h 432"/>
                    <a:gd name="T6" fmla="*/ 0 60000 65536"/>
                    <a:gd name="T7" fmla="*/ 0 60000 65536"/>
                    <a:gd name="T8" fmla="*/ 0 60000 65536"/>
                    <a:gd name="T9" fmla="*/ 0 w 336"/>
                    <a:gd name="T10" fmla="*/ 0 h 432"/>
                    <a:gd name="T11" fmla="*/ 336 w 336"/>
                    <a:gd name="T12" fmla="*/ 432 h 432"/>
                  </a:gdLst>
                  <a:ahLst/>
                  <a:cxnLst>
                    <a:cxn ang="T6">
                      <a:pos x="T0" y="T1"/>
                    </a:cxn>
                    <a:cxn ang="T7">
                      <a:pos x="T2" y="T3"/>
                    </a:cxn>
                    <a:cxn ang="T8">
                      <a:pos x="T4" y="T5"/>
                    </a:cxn>
                  </a:cxnLst>
                  <a:rect l="T9" t="T10" r="T11" b="T12"/>
                  <a:pathLst>
                    <a:path w="336" h="432">
                      <a:moveTo>
                        <a:pt x="0" y="432"/>
                      </a:moveTo>
                      <a:cubicBezTo>
                        <a:pt x="44" y="216"/>
                        <a:pt x="88" y="0"/>
                        <a:pt x="144" y="0"/>
                      </a:cubicBezTo>
                      <a:cubicBezTo>
                        <a:pt x="200" y="0"/>
                        <a:pt x="268" y="216"/>
                        <a:pt x="336" y="43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15412" name="Freeform 7"/>
                <p:cNvSpPr>
                  <a:spLocks/>
                </p:cNvSpPr>
                <p:nvPr/>
              </p:nvSpPr>
              <p:spPr bwMode="auto">
                <a:xfrm flipV="1">
                  <a:off x="2016" y="2688"/>
                  <a:ext cx="336" cy="432"/>
                </a:xfrm>
                <a:custGeom>
                  <a:avLst/>
                  <a:gdLst>
                    <a:gd name="T0" fmla="*/ 0 w 336"/>
                    <a:gd name="T1" fmla="*/ 432 h 432"/>
                    <a:gd name="T2" fmla="*/ 144 w 336"/>
                    <a:gd name="T3" fmla="*/ 0 h 432"/>
                    <a:gd name="T4" fmla="*/ 336 w 336"/>
                    <a:gd name="T5" fmla="*/ 432 h 432"/>
                    <a:gd name="T6" fmla="*/ 0 60000 65536"/>
                    <a:gd name="T7" fmla="*/ 0 60000 65536"/>
                    <a:gd name="T8" fmla="*/ 0 60000 65536"/>
                    <a:gd name="T9" fmla="*/ 0 w 336"/>
                    <a:gd name="T10" fmla="*/ 0 h 432"/>
                    <a:gd name="T11" fmla="*/ 336 w 336"/>
                    <a:gd name="T12" fmla="*/ 432 h 432"/>
                  </a:gdLst>
                  <a:ahLst/>
                  <a:cxnLst>
                    <a:cxn ang="T6">
                      <a:pos x="T0" y="T1"/>
                    </a:cxn>
                    <a:cxn ang="T7">
                      <a:pos x="T2" y="T3"/>
                    </a:cxn>
                    <a:cxn ang="T8">
                      <a:pos x="T4" y="T5"/>
                    </a:cxn>
                  </a:cxnLst>
                  <a:rect l="T9" t="T10" r="T11" b="T12"/>
                  <a:pathLst>
                    <a:path w="336" h="432">
                      <a:moveTo>
                        <a:pt x="0" y="432"/>
                      </a:moveTo>
                      <a:cubicBezTo>
                        <a:pt x="44" y="216"/>
                        <a:pt x="88" y="0"/>
                        <a:pt x="144" y="0"/>
                      </a:cubicBezTo>
                      <a:cubicBezTo>
                        <a:pt x="200" y="0"/>
                        <a:pt x="268" y="216"/>
                        <a:pt x="336" y="43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grpSp>
          <p:sp>
            <p:nvSpPr>
              <p:cNvPr id="15390" name="Oval 8"/>
              <p:cNvSpPr>
                <a:spLocks noChangeArrowheads="1"/>
              </p:cNvSpPr>
              <p:nvPr/>
            </p:nvSpPr>
            <p:spPr bwMode="auto">
              <a:xfrm>
                <a:off x="672" y="2256"/>
                <a:ext cx="432" cy="432"/>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grpSp>
            <p:nvGrpSpPr>
              <p:cNvPr id="15391" name="Group 9"/>
              <p:cNvGrpSpPr>
                <a:grpSpLocks/>
              </p:cNvGrpSpPr>
              <p:nvPr/>
            </p:nvGrpSpPr>
            <p:grpSpPr bwMode="auto">
              <a:xfrm>
                <a:off x="1488" y="1776"/>
                <a:ext cx="96" cy="288"/>
                <a:chOff x="1776" y="2784"/>
                <a:chExt cx="96" cy="288"/>
              </a:xfrm>
            </p:grpSpPr>
            <p:sp>
              <p:nvSpPr>
                <p:cNvPr id="15409" name="Line 10"/>
                <p:cNvSpPr>
                  <a:spLocks noChangeShapeType="1"/>
                </p:cNvSpPr>
                <p:nvPr/>
              </p:nvSpPr>
              <p:spPr bwMode="auto">
                <a:xfrm>
                  <a:off x="1776" y="278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10" name="Line 11"/>
                <p:cNvSpPr>
                  <a:spLocks noChangeShapeType="1"/>
                </p:cNvSpPr>
                <p:nvPr/>
              </p:nvSpPr>
              <p:spPr bwMode="auto">
                <a:xfrm>
                  <a:off x="1872" y="278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392" name="Group 12"/>
              <p:cNvGrpSpPr>
                <a:grpSpLocks/>
              </p:cNvGrpSpPr>
              <p:nvPr/>
            </p:nvGrpSpPr>
            <p:grpSpPr bwMode="auto">
              <a:xfrm rot="5400000">
                <a:off x="1608" y="2328"/>
                <a:ext cx="960" cy="144"/>
                <a:chOff x="6349" y="9065"/>
                <a:chExt cx="1716" cy="188"/>
              </a:xfrm>
            </p:grpSpPr>
            <p:sp>
              <p:nvSpPr>
                <p:cNvPr id="15400" name="Line 13"/>
                <p:cNvSpPr>
                  <a:spLocks noChangeShapeType="1"/>
                </p:cNvSpPr>
                <p:nvPr/>
              </p:nvSpPr>
              <p:spPr bwMode="auto">
                <a:xfrm flipH="1">
                  <a:off x="7616" y="9159"/>
                  <a:ext cx="449" cy="1"/>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1" name="Line 14"/>
                <p:cNvSpPr>
                  <a:spLocks noChangeShapeType="1"/>
                </p:cNvSpPr>
                <p:nvPr/>
              </p:nvSpPr>
              <p:spPr bwMode="auto">
                <a:xfrm flipH="1">
                  <a:off x="7571" y="9159"/>
                  <a:ext cx="45" cy="94"/>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2" name="Line 15"/>
                <p:cNvSpPr>
                  <a:spLocks noChangeShapeType="1"/>
                </p:cNvSpPr>
                <p:nvPr/>
              </p:nvSpPr>
              <p:spPr bwMode="auto">
                <a:xfrm flipH="1" flipV="1">
                  <a:off x="7478" y="9065"/>
                  <a:ext cx="93"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3" name="Line 16"/>
                <p:cNvSpPr>
                  <a:spLocks noChangeShapeType="1"/>
                </p:cNvSpPr>
                <p:nvPr/>
              </p:nvSpPr>
              <p:spPr bwMode="auto">
                <a:xfrm flipH="1">
                  <a:off x="7386" y="9065"/>
                  <a:ext cx="92"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4" name="Line 17"/>
                <p:cNvSpPr>
                  <a:spLocks noChangeShapeType="1"/>
                </p:cNvSpPr>
                <p:nvPr/>
              </p:nvSpPr>
              <p:spPr bwMode="auto">
                <a:xfrm flipH="1" flipV="1">
                  <a:off x="7293" y="9065"/>
                  <a:ext cx="93"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5" name="Line 18"/>
                <p:cNvSpPr>
                  <a:spLocks noChangeShapeType="1"/>
                </p:cNvSpPr>
                <p:nvPr/>
              </p:nvSpPr>
              <p:spPr bwMode="auto">
                <a:xfrm flipH="1">
                  <a:off x="7201" y="9065"/>
                  <a:ext cx="92"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6" name="Line 19"/>
                <p:cNvSpPr>
                  <a:spLocks noChangeShapeType="1"/>
                </p:cNvSpPr>
                <p:nvPr/>
              </p:nvSpPr>
              <p:spPr bwMode="auto">
                <a:xfrm flipH="1" flipV="1">
                  <a:off x="7108" y="9065"/>
                  <a:ext cx="93" cy="188"/>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7" name="Line 20"/>
                <p:cNvSpPr>
                  <a:spLocks noChangeShapeType="1"/>
                </p:cNvSpPr>
                <p:nvPr/>
              </p:nvSpPr>
              <p:spPr bwMode="auto">
                <a:xfrm flipH="1">
                  <a:off x="7061" y="9065"/>
                  <a:ext cx="47" cy="94"/>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8" name="Line 21"/>
                <p:cNvSpPr>
                  <a:spLocks noChangeShapeType="1"/>
                </p:cNvSpPr>
                <p:nvPr/>
              </p:nvSpPr>
              <p:spPr bwMode="auto">
                <a:xfrm flipH="1">
                  <a:off x="6349" y="9159"/>
                  <a:ext cx="712" cy="1"/>
                </a:xfrm>
                <a:prstGeom prst="line">
                  <a:avLst/>
                </a:prstGeom>
                <a:noFill/>
                <a:ln w="63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5393" name="Line 22"/>
              <p:cNvSpPr>
                <a:spLocks noChangeShapeType="1"/>
              </p:cNvSpPr>
              <p:nvPr/>
            </p:nvSpPr>
            <p:spPr bwMode="auto">
              <a:xfrm flipV="1">
                <a:off x="864" y="1920"/>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94" name="Line 23"/>
              <p:cNvSpPr>
                <a:spLocks noChangeShapeType="1"/>
              </p:cNvSpPr>
              <p:nvPr/>
            </p:nvSpPr>
            <p:spPr bwMode="auto">
              <a:xfrm flipH="1">
                <a:off x="864" y="1920"/>
                <a:ext cx="6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95" name="Line 24"/>
              <p:cNvSpPr>
                <a:spLocks noChangeShapeType="1"/>
              </p:cNvSpPr>
              <p:nvPr/>
            </p:nvSpPr>
            <p:spPr bwMode="auto">
              <a:xfrm>
                <a:off x="1584" y="1920"/>
                <a:ext cx="10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96" name="Line 25"/>
              <p:cNvSpPr>
                <a:spLocks noChangeShapeType="1"/>
              </p:cNvSpPr>
              <p:nvPr/>
            </p:nvSpPr>
            <p:spPr bwMode="auto">
              <a:xfrm>
                <a:off x="912" y="2688"/>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97" name="Line 26"/>
              <p:cNvSpPr>
                <a:spLocks noChangeShapeType="1"/>
              </p:cNvSpPr>
              <p:nvPr/>
            </p:nvSpPr>
            <p:spPr bwMode="auto">
              <a:xfrm flipH="1">
                <a:off x="912" y="2880"/>
                <a:ext cx="16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98" name="Oval 27"/>
              <p:cNvSpPr>
                <a:spLocks noChangeArrowheads="1"/>
              </p:cNvSpPr>
              <p:nvPr/>
            </p:nvSpPr>
            <p:spPr bwMode="auto">
              <a:xfrm>
                <a:off x="2592" y="1872"/>
                <a:ext cx="96" cy="96"/>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5399" name="Oval 28"/>
              <p:cNvSpPr>
                <a:spLocks noChangeArrowheads="1"/>
              </p:cNvSpPr>
              <p:nvPr/>
            </p:nvSpPr>
            <p:spPr bwMode="auto">
              <a:xfrm>
                <a:off x="2592" y="2832"/>
                <a:ext cx="96" cy="96"/>
              </a:xfrm>
              <a:prstGeom prst="ellipse">
                <a:avLst/>
              </a:prstGeom>
              <a:solidFill>
                <a:schemeClr val="accent1"/>
              </a:solidFill>
              <a:ln w="9525">
                <a:solidFill>
                  <a:schemeClr val="tx1"/>
                </a:solidFill>
                <a:round/>
                <a:headEnd/>
                <a:tailEnd/>
              </a:ln>
            </p:spPr>
            <p:txBody>
              <a:bodyPr wrap="none" anchor="ctr"/>
              <a:lstStyle/>
              <a:p>
                <a:endParaRPr lang="ar-SA"/>
              </a:p>
            </p:txBody>
          </p:sp>
        </p:grpSp>
        <p:sp>
          <p:nvSpPr>
            <p:cNvPr id="15386" name="Text Box 29"/>
            <p:cNvSpPr txBox="1">
              <a:spLocks noChangeArrowheads="1"/>
            </p:cNvSpPr>
            <p:nvPr/>
          </p:nvSpPr>
          <p:spPr bwMode="auto">
            <a:xfrm>
              <a:off x="192" y="2352"/>
              <a:ext cx="50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V</a:t>
              </a:r>
              <a:r>
                <a:rPr lang="en-US" sz="2400" baseline="-25000">
                  <a:latin typeface="Times New Roman" pitchFamily="18" charset="0"/>
                  <a:cs typeface="Times New Roman" pitchFamily="18" charset="0"/>
                </a:rPr>
                <a:t>S</a:t>
              </a:r>
              <a:r>
                <a:rPr lang="en-US" sz="2400">
                  <a:latin typeface="Times New Roman" pitchFamily="18" charset="0"/>
                  <a:cs typeface="Times New Roman" pitchFamily="18" charset="0"/>
                </a:rPr>
                <a:t>(t)</a:t>
              </a:r>
            </a:p>
          </p:txBody>
        </p:sp>
        <p:sp>
          <p:nvSpPr>
            <p:cNvPr id="15387" name="Text Box 30"/>
            <p:cNvSpPr txBox="1">
              <a:spLocks noChangeArrowheads="1"/>
            </p:cNvSpPr>
            <p:nvPr/>
          </p:nvSpPr>
          <p:spPr bwMode="auto">
            <a:xfrm>
              <a:off x="1296" y="1440"/>
              <a:ext cx="6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 V</a:t>
              </a:r>
              <a:r>
                <a:rPr lang="en-US" sz="2400" baseline="-25000">
                  <a:latin typeface="Times New Roman" pitchFamily="18" charset="0"/>
                  <a:cs typeface="Times New Roman" pitchFamily="18" charset="0"/>
                </a:rPr>
                <a:t>C</a:t>
              </a:r>
              <a:r>
                <a:rPr lang="en-US" sz="2400">
                  <a:latin typeface="Times New Roman" pitchFamily="18" charset="0"/>
                  <a:cs typeface="Times New Roman" pitchFamily="18" charset="0"/>
                </a:rPr>
                <a:t> -</a:t>
              </a:r>
            </a:p>
          </p:txBody>
        </p:sp>
        <p:sp>
          <p:nvSpPr>
            <p:cNvPr id="15388" name="Text Box 31"/>
            <p:cNvSpPr txBox="1">
              <a:spLocks noChangeArrowheads="1"/>
            </p:cNvSpPr>
            <p:nvPr/>
          </p:nvSpPr>
          <p:spPr bwMode="auto">
            <a:xfrm>
              <a:off x="2160" y="2016"/>
              <a:ext cx="521"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a:latin typeface="Times New Roman" pitchFamily="18" charset="0"/>
                  <a:cs typeface="Times New Roman" pitchFamily="18" charset="0"/>
                </a:rPr>
                <a:t>+</a:t>
              </a:r>
            </a:p>
            <a:p>
              <a:pPr algn="ctr" eaLnBrk="1" hangingPunct="1"/>
              <a:r>
                <a:rPr lang="en-US" sz="2400">
                  <a:latin typeface="Times New Roman" pitchFamily="18" charset="0"/>
                  <a:cs typeface="Times New Roman" pitchFamily="18" charset="0"/>
                </a:rPr>
                <a:t>V</a:t>
              </a:r>
              <a:r>
                <a:rPr lang="en-US" sz="2400" baseline="-25000">
                  <a:latin typeface="Times New Roman" pitchFamily="18" charset="0"/>
                  <a:cs typeface="Times New Roman" pitchFamily="18" charset="0"/>
                </a:rPr>
                <a:t>R</a:t>
              </a:r>
              <a:r>
                <a:rPr lang="en-US" sz="2400">
                  <a:latin typeface="Times New Roman" pitchFamily="18" charset="0"/>
                  <a:cs typeface="Times New Roman" pitchFamily="18" charset="0"/>
                </a:rPr>
                <a:t>(t)</a:t>
              </a:r>
            </a:p>
            <a:p>
              <a:pPr algn="ctr" eaLnBrk="1" hangingPunct="1"/>
              <a:r>
                <a:rPr lang="en-US" sz="2400">
                  <a:latin typeface="Times New Roman" pitchFamily="18" charset="0"/>
                  <a:cs typeface="Times New Roman" pitchFamily="18" charset="0"/>
                </a:rPr>
                <a:t>-</a:t>
              </a:r>
            </a:p>
          </p:txBody>
        </p:sp>
      </p:grpSp>
      <p:grpSp>
        <p:nvGrpSpPr>
          <p:cNvPr id="15366" name="Group 32"/>
          <p:cNvGrpSpPr>
            <a:grpSpLocks/>
          </p:cNvGrpSpPr>
          <p:nvPr/>
        </p:nvGrpSpPr>
        <p:grpSpPr bwMode="auto">
          <a:xfrm>
            <a:off x="4953000" y="2895600"/>
            <a:ext cx="3733800" cy="1752600"/>
            <a:chOff x="3120" y="1824"/>
            <a:chExt cx="2352" cy="1104"/>
          </a:xfrm>
        </p:grpSpPr>
        <p:sp>
          <p:nvSpPr>
            <p:cNvPr id="15369" name="Rectangle 33"/>
            <p:cNvSpPr>
              <a:spLocks noChangeArrowheads="1"/>
            </p:cNvSpPr>
            <p:nvPr/>
          </p:nvSpPr>
          <p:spPr bwMode="auto">
            <a:xfrm>
              <a:off x="3696" y="1968"/>
              <a:ext cx="1200" cy="76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r-SA"/>
            </a:p>
          </p:txBody>
        </p:sp>
        <p:sp>
          <p:nvSpPr>
            <p:cNvPr id="15370" name="Text Box 34"/>
            <p:cNvSpPr txBox="1">
              <a:spLocks noChangeArrowheads="1"/>
            </p:cNvSpPr>
            <p:nvPr/>
          </p:nvSpPr>
          <p:spPr bwMode="auto">
            <a:xfrm>
              <a:off x="3936" y="2256"/>
              <a:ext cx="6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dirty="0" smtClean="0">
                  <a:latin typeface="Times New Roman" pitchFamily="18" charset="0"/>
                  <a:cs typeface="Times New Roman" pitchFamily="18" charset="0"/>
                </a:rPr>
                <a:t>S</a:t>
              </a:r>
              <a:r>
                <a:rPr lang="tr-TR" sz="2400" dirty="0" smtClean="0">
                  <a:latin typeface="Times New Roman" pitchFamily="18" charset="0"/>
                  <a:cs typeface="Times New Roman" pitchFamily="18" charset="0"/>
                </a:rPr>
                <a:t>is</a:t>
              </a:r>
              <a:r>
                <a:rPr lang="en-US" sz="2400" dirty="0" smtClean="0">
                  <a:latin typeface="Times New Roman" pitchFamily="18" charset="0"/>
                  <a:cs typeface="Times New Roman" pitchFamily="18" charset="0"/>
                </a:rPr>
                <a:t>tem </a:t>
              </a:r>
              <a:endParaRPr lang="en-US" sz="2400" dirty="0">
                <a:latin typeface="Times New Roman" pitchFamily="18" charset="0"/>
                <a:cs typeface="Times New Roman" pitchFamily="18" charset="0"/>
              </a:endParaRPr>
            </a:p>
          </p:txBody>
        </p:sp>
        <p:sp>
          <p:nvSpPr>
            <p:cNvPr id="15371" name="Line 35"/>
            <p:cNvSpPr>
              <a:spLocks noChangeShapeType="1"/>
            </p:cNvSpPr>
            <p:nvPr/>
          </p:nvSpPr>
          <p:spPr bwMode="auto">
            <a:xfrm>
              <a:off x="3168" y="2160"/>
              <a:ext cx="5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2" name="Line 36"/>
            <p:cNvSpPr>
              <a:spLocks noChangeShapeType="1"/>
            </p:cNvSpPr>
            <p:nvPr/>
          </p:nvSpPr>
          <p:spPr bwMode="auto">
            <a:xfrm>
              <a:off x="3168" y="2496"/>
              <a:ext cx="5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3" name="Line 37"/>
            <p:cNvSpPr>
              <a:spLocks noChangeShapeType="1"/>
            </p:cNvSpPr>
            <p:nvPr/>
          </p:nvSpPr>
          <p:spPr bwMode="auto">
            <a:xfrm>
              <a:off x="4896" y="2160"/>
              <a:ext cx="5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4" name="Line 38"/>
            <p:cNvSpPr>
              <a:spLocks noChangeShapeType="1"/>
            </p:cNvSpPr>
            <p:nvPr/>
          </p:nvSpPr>
          <p:spPr bwMode="auto">
            <a:xfrm>
              <a:off x="4896" y="2496"/>
              <a:ext cx="5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5" name="Oval 39"/>
            <p:cNvSpPr>
              <a:spLocks noChangeArrowheads="1"/>
            </p:cNvSpPr>
            <p:nvPr/>
          </p:nvSpPr>
          <p:spPr bwMode="auto">
            <a:xfrm>
              <a:off x="3120" y="2112"/>
              <a:ext cx="96" cy="96"/>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5376" name="Oval 40"/>
            <p:cNvSpPr>
              <a:spLocks noChangeArrowheads="1"/>
            </p:cNvSpPr>
            <p:nvPr/>
          </p:nvSpPr>
          <p:spPr bwMode="auto">
            <a:xfrm>
              <a:off x="3120" y="2448"/>
              <a:ext cx="96" cy="96"/>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5377" name="Oval 41"/>
            <p:cNvSpPr>
              <a:spLocks noChangeArrowheads="1"/>
            </p:cNvSpPr>
            <p:nvPr/>
          </p:nvSpPr>
          <p:spPr bwMode="auto">
            <a:xfrm>
              <a:off x="5376" y="2112"/>
              <a:ext cx="96" cy="96"/>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5378" name="Oval 42"/>
            <p:cNvSpPr>
              <a:spLocks noChangeArrowheads="1"/>
            </p:cNvSpPr>
            <p:nvPr/>
          </p:nvSpPr>
          <p:spPr bwMode="auto">
            <a:xfrm>
              <a:off x="5376" y="2448"/>
              <a:ext cx="96" cy="96"/>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5379" name="Line 43"/>
            <p:cNvSpPr>
              <a:spLocks noChangeShapeType="1"/>
            </p:cNvSpPr>
            <p:nvPr/>
          </p:nvSpPr>
          <p:spPr bwMode="auto">
            <a:xfrm>
              <a:off x="3168" y="2352"/>
              <a:ext cx="38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80" name="Line 44"/>
            <p:cNvSpPr>
              <a:spLocks noChangeShapeType="1"/>
            </p:cNvSpPr>
            <p:nvPr/>
          </p:nvSpPr>
          <p:spPr bwMode="auto">
            <a:xfrm>
              <a:off x="4992" y="2304"/>
              <a:ext cx="38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81" name="Text Box 45"/>
            <p:cNvSpPr txBox="1">
              <a:spLocks noChangeArrowheads="1"/>
            </p:cNvSpPr>
            <p:nvPr/>
          </p:nvSpPr>
          <p:spPr bwMode="auto">
            <a:xfrm>
              <a:off x="3168" y="1824"/>
              <a:ext cx="50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V</a:t>
              </a:r>
              <a:r>
                <a:rPr lang="en-US" sz="2400" baseline="-25000">
                  <a:latin typeface="Times New Roman" pitchFamily="18" charset="0"/>
                  <a:cs typeface="Times New Roman" pitchFamily="18" charset="0"/>
                </a:rPr>
                <a:t>S</a:t>
              </a:r>
              <a:r>
                <a:rPr lang="en-US" sz="2400">
                  <a:latin typeface="Times New Roman" pitchFamily="18" charset="0"/>
                  <a:cs typeface="Times New Roman" pitchFamily="18" charset="0"/>
                </a:rPr>
                <a:t>(t)</a:t>
              </a:r>
            </a:p>
          </p:txBody>
        </p:sp>
        <p:sp>
          <p:nvSpPr>
            <p:cNvPr id="15382" name="Text Box 46"/>
            <p:cNvSpPr txBox="1">
              <a:spLocks noChangeArrowheads="1"/>
            </p:cNvSpPr>
            <p:nvPr/>
          </p:nvSpPr>
          <p:spPr bwMode="auto">
            <a:xfrm>
              <a:off x="4944" y="1872"/>
              <a:ext cx="5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a:latin typeface="Times New Roman" pitchFamily="18" charset="0"/>
                  <a:cs typeface="Times New Roman" pitchFamily="18" charset="0"/>
                </a:rPr>
                <a:t>V</a:t>
              </a:r>
              <a:r>
                <a:rPr lang="en-US" sz="2400" baseline="-25000">
                  <a:latin typeface="Times New Roman" pitchFamily="18" charset="0"/>
                  <a:cs typeface="Times New Roman" pitchFamily="18" charset="0"/>
                </a:rPr>
                <a:t>R</a:t>
              </a:r>
              <a:r>
                <a:rPr lang="en-US" sz="2400">
                  <a:latin typeface="Times New Roman" pitchFamily="18" charset="0"/>
                  <a:cs typeface="Times New Roman" pitchFamily="18" charset="0"/>
                </a:rPr>
                <a:t>(t)</a:t>
              </a:r>
            </a:p>
          </p:txBody>
        </p:sp>
        <p:sp>
          <p:nvSpPr>
            <p:cNvPr id="15383" name="Text Box 47"/>
            <p:cNvSpPr txBox="1">
              <a:spLocks noChangeArrowheads="1"/>
            </p:cNvSpPr>
            <p:nvPr/>
          </p:nvSpPr>
          <p:spPr bwMode="auto">
            <a:xfrm>
              <a:off x="3168" y="2592"/>
              <a:ext cx="39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x(t)</a:t>
              </a:r>
            </a:p>
          </p:txBody>
        </p:sp>
        <p:sp>
          <p:nvSpPr>
            <p:cNvPr id="15384" name="Text Box 48"/>
            <p:cNvSpPr txBox="1">
              <a:spLocks noChangeArrowheads="1"/>
            </p:cNvSpPr>
            <p:nvPr/>
          </p:nvSpPr>
          <p:spPr bwMode="auto">
            <a:xfrm>
              <a:off x="5040" y="2640"/>
              <a:ext cx="39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y(t)</a:t>
              </a:r>
            </a:p>
          </p:txBody>
        </p:sp>
      </p:grpSp>
      <p:sp>
        <p:nvSpPr>
          <p:cNvPr id="15367" name="Freeform 49"/>
          <p:cNvSpPr>
            <a:spLocks/>
          </p:cNvSpPr>
          <p:nvPr/>
        </p:nvSpPr>
        <p:spPr bwMode="auto">
          <a:xfrm>
            <a:off x="3505200" y="2273300"/>
            <a:ext cx="3352800" cy="546100"/>
          </a:xfrm>
          <a:custGeom>
            <a:avLst/>
            <a:gdLst>
              <a:gd name="T0" fmla="*/ 0 w 2112"/>
              <a:gd name="T1" fmla="*/ 469900 h 344"/>
              <a:gd name="T2" fmla="*/ 1447800 w 2112"/>
              <a:gd name="T3" fmla="*/ 12700 h 344"/>
              <a:gd name="T4" fmla="*/ 3352800 w 2112"/>
              <a:gd name="T5" fmla="*/ 546100 h 344"/>
              <a:gd name="T6" fmla="*/ 0 60000 65536"/>
              <a:gd name="T7" fmla="*/ 0 60000 65536"/>
              <a:gd name="T8" fmla="*/ 0 60000 65536"/>
              <a:gd name="T9" fmla="*/ 0 w 2112"/>
              <a:gd name="T10" fmla="*/ 0 h 344"/>
              <a:gd name="T11" fmla="*/ 2112 w 2112"/>
              <a:gd name="T12" fmla="*/ 344 h 344"/>
            </a:gdLst>
            <a:ahLst/>
            <a:cxnLst>
              <a:cxn ang="T6">
                <a:pos x="T0" y="T1"/>
              </a:cxn>
              <a:cxn ang="T7">
                <a:pos x="T2" y="T3"/>
              </a:cxn>
              <a:cxn ang="T8">
                <a:pos x="T4" y="T5"/>
              </a:cxn>
            </a:cxnLst>
            <a:rect l="T9" t="T10" r="T11" b="T12"/>
            <a:pathLst>
              <a:path w="2112" h="344">
                <a:moveTo>
                  <a:pt x="0" y="296"/>
                </a:moveTo>
                <a:cubicBezTo>
                  <a:pt x="280" y="148"/>
                  <a:pt x="560" y="0"/>
                  <a:pt x="912" y="8"/>
                </a:cubicBezTo>
                <a:cubicBezTo>
                  <a:pt x="1264" y="16"/>
                  <a:pt x="1688" y="180"/>
                  <a:pt x="2112" y="344"/>
                </a:cubicBezTo>
              </a:path>
            </a:pathLst>
          </a:custGeom>
          <a:noFill/>
          <a:ln w="38100">
            <a:solidFill>
              <a:schemeClr val="tx1"/>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15368"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3" name="Slide Number Placeholder 2"/>
          <p:cNvSpPr>
            <a:spLocks noGrp="1"/>
          </p:cNvSpPr>
          <p:nvPr>
            <p:ph type="sldNum" sz="quarter" idx="12"/>
          </p:nvPr>
        </p:nvSpPr>
        <p:spPr/>
        <p:txBody>
          <a:bodyPr/>
          <a:lstStyle/>
          <a:p>
            <a:fld id="{94F95399-64A8-43B0-A5C5-2D48ACAF8409}" type="slidenum">
              <a:rPr lang="tr-TR" smtClean="0">
                <a:solidFill>
                  <a:prstClr val="black"/>
                </a:solidFill>
              </a:rPr>
              <a:pPr/>
              <a:t>25</a:t>
            </a:fld>
            <a:endParaRPr lang="tr-TR">
              <a:solidFill>
                <a:prstClr val="black"/>
              </a:solidFill>
            </a:endParaRPr>
          </a:p>
        </p:txBody>
      </p:sp>
    </p:spTree>
    <p:extLst>
      <p:ext uri="{BB962C8B-B14F-4D97-AF65-F5344CB8AC3E}">
        <p14:creationId xmlns:p14="http://schemas.microsoft.com/office/powerpoint/2010/main" val="30945607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8" name="Rectangle 2"/>
          <p:cNvSpPr>
            <a:spLocks noChangeArrowheads="1"/>
          </p:cNvSpPr>
          <p:nvPr/>
        </p:nvSpPr>
        <p:spPr bwMode="auto">
          <a:xfrm>
            <a:off x="5105400" y="3657600"/>
            <a:ext cx="3810000" cy="2667000"/>
          </a:xfrm>
          <a:prstGeom prst="rect">
            <a:avLst/>
          </a:prstGeom>
          <a:solidFill>
            <a:schemeClr va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26</a:t>
            </a:fld>
            <a:endParaRPr lang="en-US"/>
          </a:p>
        </p:txBody>
      </p:sp>
      <p:sp>
        <p:nvSpPr>
          <p:cNvPr id="16389" name="Rectangle 3"/>
          <p:cNvSpPr>
            <a:spLocks noGrp="1" noChangeArrowheads="1"/>
          </p:cNvSpPr>
          <p:nvPr>
            <p:ph type="title"/>
          </p:nvPr>
        </p:nvSpPr>
        <p:spPr/>
        <p:txBody>
          <a:bodyPr/>
          <a:lstStyle/>
          <a:p>
            <a:pPr eaLnBrk="1" hangingPunct="1"/>
            <a:r>
              <a:rPr lang="tr-TR" dirty="0" smtClean="0"/>
              <a:t>İşaretleri Tanımı</a:t>
            </a:r>
            <a:endParaRPr lang="en-US" dirty="0" smtClean="0"/>
          </a:p>
        </p:txBody>
      </p:sp>
      <p:sp>
        <p:nvSpPr>
          <p:cNvPr id="16390" name="Text Box 4"/>
          <p:cNvSpPr txBox="1">
            <a:spLocks noChangeArrowheads="1"/>
          </p:cNvSpPr>
          <p:nvPr/>
        </p:nvSpPr>
        <p:spPr bwMode="auto">
          <a:xfrm>
            <a:off x="7391400" y="2286000"/>
            <a:ext cx="1268296" cy="461665"/>
          </a:xfrm>
          <a:prstGeom prst="rect">
            <a:avLst/>
          </a:prstGeom>
          <a:solidFill>
            <a:schemeClr val="bg2">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İşaretler</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6391" name="Text Box 5"/>
          <p:cNvSpPr txBox="1">
            <a:spLocks noChangeArrowheads="1"/>
          </p:cNvSpPr>
          <p:nvPr/>
        </p:nvSpPr>
        <p:spPr bwMode="auto">
          <a:xfrm>
            <a:off x="304800" y="2057400"/>
            <a:ext cx="2839239"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dirty="0" smtClean="0">
                <a:latin typeface="Times New Roman" pitchFamily="18" charset="0"/>
                <a:cs typeface="Times New Roman" pitchFamily="18" charset="0"/>
              </a:rPr>
              <a:t>Ba</a:t>
            </a:r>
            <a:r>
              <a:rPr lang="tr-TR" sz="2400" dirty="0" smtClean="0">
                <a:latin typeface="Times New Roman" pitchFamily="18" charset="0"/>
                <a:cs typeface="Times New Roman" pitchFamily="18" charset="0"/>
              </a:rPr>
              <a:t>ğımsız değişkenler</a:t>
            </a:r>
            <a:endParaRPr lang="en-US" sz="2400" dirty="0">
              <a:latin typeface="Times New Roman" pitchFamily="18" charset="0"/>
              <a:cs typeface="Times New Roman" pitchFamily="18" charset="0"/>
            </a:endParaRPr>
          </a:p>
          <a:p>
            <a:pPr eaLnBrk="1" hangingPunct="1"/>
            <a:r>
              <a:rPr lang="tr-TR" sz="2400" dirty="0" smtClean="0">
                <a:latin typeface="Times New Roman" pitchFamily="18" charset="0"/>
                <a:cs typeface="Times New Roman" pitchFamily="18" charset="0"/>
              </a:rPr>
              <a:t>Zaman, frekans, vb</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6392" name="Text Box 6"/>
          <p:cNvSpPr txBox="1">
            <a:spLocks noChangeArrowheads="1"/>
          </p:cNvSpPr>
          <p:nvPr/>
        </p:nvSpPr>
        <p:spPr bwMode="auto">
          <a:xfrm>
            <a:off x="3352800" y="2286000"/>
            <a:ext cx="35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a:t>
            </a:r>
          </a:p>
        </p:txBody>
      </p:sp>
      <p:sp>
        <p:nvSpPr>
          <p:cNvPr id="16393" name="Text Box 7"/>
          <p:cNvSpPr txBox="1">
            <a:spLocks noChangeArrowheads="1"/>
          </p:cNvSpPr>
          <p:nvPr/>
        </p:nvSpPr>
        <p:spPr bwMode="auto">
          <a:xfrm>
            <a:off x="3962400" y="2057400"/>
            <a:ext cx="2667718"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Bağımlı değişkenler</a:t>
            </a:r>
            <a:endParaRPr lang="en-US" sz="2400" dirty="0">
              <a:latin typeface="Times New Roman" pitchFamily="18" charset="0"/>
              <a:cs typeface="Times New Roman" pitchFamily="18" charset="0"/>
            </a:endParaRPr>
          </a:p>
          <a:p>
            <a:pPr eaLnBrk="1" hangingPunct="1"/>
            <a:r>
              <a:rPr lang="en-US" sz="2400" dirty="0">
                <a:latin typeface="Times New Roman" pitchFamily="18" charset="0"/>
                <a:cs typeface="Times New Roman" pitchFamily="18" charset="0"/>
              </a:rPr>
              <a:t>F(t), x(t), y(t) </a:t>
            </a:r>
            <a:r>
              <a:rPr lang="tr-TR" sz="2400" dirty="0" smtClean="0">
                <a:latin typeface="Times New Roman" pitchFamily="18" charset="0"/>
                <a:cs typeface="Times New Roman" pitchFamily="18" charset="0"/>
              </a:rPr>
              <a:t>vb</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6394" name="Line 8"/>
          <p:cNvSpPr>
            <a:spLocks noChangeShapeType="1"/>
          </p:cNvSpPr>
          <p:nvPr/>
        </p:nvSpPr>
        <p:spPr bwMode="auto">
          <a:xfrm>
            <a:off x="6781800" y="2590800"/>
            <a:ext cx="6096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395" name="Text Box 9"/>
          <p:cNvSpPr txBox="1">
            <a:spLocks noChangeArrowheads="1"/>
          </p:cNvSpPr>
          <p:nvPr/>
        </p:nvSpPr>
        <p:spPr bwMode="auto">
          <a:xfrm>
            <a:off x="762000" y="3733800"/>
            <a:ext cx="2632452" cy="8309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dirty="0" err="1" smtClean="0">
                <a:latin typeface="Times New Roman" pitchFamily="18" charset="0"/>
                <a:cs typeface="Times New Roman" pitchFamily="18" charset="0"/>
              </a:rPr>
              <a:t>Matemati</a:t>
            </a:r>
            <a:r>
              <a:rPr lang="tr-TR" sz="2400" dirty="0" smtClean="0">
                <a:latin typeface="Times New Roman" pitchFamily="18" charset="0"/>
                <a:cs typeface="Times New Roman" pitchFamily="18" charset="0"/>
              </a:rPr>
              <a:t>ksel tanım</a:t>
            </a:r>
            <a:endParaRPr lang="en-US" sz="2400" dirty="0">
              <a:latin typeface="Times New Roman" pitchFamily="18" charset="0"/>
              <a:cs typeface="Times New Roman" pitchFamily="18" charset="0"/>
            </a:endParaRPr>
          </a:p>
          <a:p>
            <a:pPr eaLnBrk="1" hangingPunct="1"/>
            <a:r>
              <a:rPr lang="en-US" sz="2400" dirty="0">
                <a:latin typeface="Times New Roman" pitchFamily="18" charset="0"/>
                <a:cs typeface="Times New Roman" pitchFamily="18" charset="0"/>
              </a:rPr>
              <a:t>x(t) = </a:t>
            </a:r>
            <a:r>
              <a:rPr lang="en-US" sz="2400" dirty="0" err="1">
                <a:latin typeface="Times New Roman" pitchFamily="18" charset="0"/>
                <a:cs typeface="Times New Roman" pitchFamily="18" charset="0"/>
              </a:rPr>
              <a:t>Asin</a:t>
            </a:r>
            <a:r>
              <a:rPr lang="en-US" sz="2400" dirty="0" err="1">
                <a:latin typeface="Times New Roman" pitchFamily="18" charset="0"/>
                <a:cs typeface="Times New Roman" pitchFamily="18" charset="0"/>
                <a:sym typeface="Symbol" pitchFamily="18" charset="2"/>
              </a:rPr>
              <a:t>t</a:t>
            </a:r>
            <a:endParaRPr lang="en-US" sz="2400" dirty="0">
              <a:latin typeface="Times New Roman" pitchFamily="18" charset="0"/>
              <a:cs typeface="Times New Roman" pitchFamily="18" charset="0"/>
            </a:endParaRPr>
          </a:p>
        </p:txBody>
      </p:sp>
      <p:grpSp>
        <p:nvGrpSpPr>
          <p:cNvPr id="16396" name="Group 10"/>
          <p:cNvGrpSpPr>
            <a:grpSpLocks/>
          </p:cNvGrpSpPr>
          <p:nvPr/>
        </p:nvGrpSpPr>
        <p:grpSpPr bwMode="auto">
          <a:xfrm>
            <a:off x="5318129" y="3775075"/>
            <a:ext cx="3368677" cy="2371725"/>
            <a:chOff x="3350" y="2378"/>
            <a:chExt cx="2122" cy="1494"/>
          </a:xfrm>
        </p:grpSpPr>
        <p:sp>
          <p:nvSpPr>
            <p:cNvPr id="16400" name="Text Box 11"/>
            <p:cNvSpPr txBox="1">
              <a:spLocks noChangeArrowheads="1"/>
            </p:cNvSpPr>
            <p:nvPr/>
          </p:nvSpPr>
          <p:spPr bwMode="auto">
            <a:xfrm>
              <a:off x="3350" y="2378"/>
              <a:ext cx="1111"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dirty="0" err="1" smtClean="0">
                  <a:latin typeface="Times New Roman" pitchFamily="18" charset="0"/>
                  <a:cs typeface="Times New Roman" pitchFamily="18" charset="0"/>
                </a:rPr>
                <a:t>Gra</a:t>
              </a:r>
              <a:r>
                <a:rPr lang="tr-TR" sz="2400" dirty="0" smtClean="0">
                  <a:latin typeface="Times New Roman" pitchFamily="18" charset="0"/>
                  <a:cs typeface="Times New Roman" pitchFamily="18" charset="0"/>
                </a:rPr>
                <a:t>fik tanım</a:t>
              </a:r>
              <a:endParaRPr lang="en-US" sz="2400" dirty="0">
                <a:latin typeface="Times New Roman" pitchFamily="18" charset="0"/>
                <a:cs typeface="Times New Roman" pitchFamily="18" charset="0"/>
              </a:endParaRPr>
            </a:p>
          </p:txBody>
        </p:sp>
        <p:sp>
          <p:nvSpPr>
            <p:cNvPr id="16401" name="Line 12"/>
            <p:cNvSpPr>
              <a:spLocks noChangeShapeType="1"/>
            </p:cNvSpPr>
            <p:nvPr/>
          </p:nvSpPr>
          <p:spPr bwMode="auto">
            <a:xfrm flipV="1">
              <a:off x="4224" y="2736"/>
              <a:ext cx="0" cy="9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02" name="Line 13"/>
            <p:cNvSpPr>
              <a:spLocks noChangeShapeType="1"/>
            </p:cNvSpPr>
            <p:nvPr/>
          </p:nvSpPr>
          <p:spPr bwMode="auto">
            <a:xfrm>
              <a:off x="3552" y="3312"/>
              <a:ext cx="19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03" name="Freeform 14"/>
            <p:cNvSpPr>
              <a:spLocks/>
            </p:cNvSpPr>
            <p:nvPr/>
          </p:nvSpPr>
          <p:spPr bwMode="auto">
            <a:xfrm>
              <a:off x="3744" y="2832"/>
              <a:ext cx="1488" cy="1040"/>
            </a:xfrm>
            <a:custGeom>
              <a:avLst/>
              <a:gdLst>
                <a:gd name="T0" fmla="*/ 0 w 1488"/>
                <a:gd name="T1" fmla="*/ 720 h 1040"/>
                <a:gd name="T2" fmla="*/ 192 w 1488"/>
                <a:gd name="T3" fmla="*/ 912 h 1040"/>
                <a:gd name="T4" fmla="*/ 528 w 1488"/>
                <a:gd name="T5" fmla="*/ 480 h 1040"/>
                <a:gd name="T6" fmla="*/ 816 w 1488"/>
                <a:gd name="T7" fmla="*/ 0 h 1040"/>
                <a:gd name="T8" fmla="*/ 1056 w 1488"/>
                <a:gd name="T9" fmla="*/ 480 h 1040"/>
                <a:gd name="T10" fmla="*/ 1248 w 1488"/>
                <a:gd name="T11" fmla="*/ 1008 h 1040"/>
                <a:gd name="T12" fmla="*/ 1488 w 1488"/>
                <a:gd name="T13" fmla="*/ 288 h 1040"/>
                <a:gd name="T14" fmla="*/ 0 60000 65536"/>
                <a:gd name="T15" fmla="*/ 0 60000 65536"/>
                <a:gd name="T16" fmla="*/ 0 60000 65536"/>
                <a:gd name="T17" fmla="*/ 0 60000 65536"/>
                <a:gd name="T18" fmla="*/ 0 60000 65536"/>
                <a:gd name="T19" fmla="*/ 0 60000 65536"/>
                <a:gd name="T20" fmla="*/ 0 60000 65536"/>
                <a:gd name="T21" fmla="*/ 0 w 1488"/>
                <a:gd name="T22" fmla="*/ 0 h 1040"/>
                <a:gd name="T23" fmla="*/ 1488 w 1488"/>
                <a:gd name="T24" fmla="*/ 1040 h 10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88" h="1040">
                  <a:moveTo>
                    <a:pt x="0" y="720"/>
                  </a:moveTo>
                  <a:cubicBezTo>
                    <a:pt x="52" y="836"/>
                    <a:pt x="104" y="952"/>
                    <a:pt x="192" y="912"/>
                  </a:cubicBezTo>
                  <a:cubicBezTo>
                    <a:pt x="280" y="872"/>
                    <a:pt x="424" y="632"/>
                    <a:pt x="528" y="480"/>
                  </a:cubicBezTo>
                  <a:cubicBezTo>
                    <a:pt x="632" y="328"/>
                    <a:pt x="728" y="0"/>
                    <a:pt x="816" y="0"/>
                  </a:cubicBezTo>
                  <a:cubicBezTo>
                    <a:pt x="904" y="0"/>
                    <a:pt x="984" y="312"/>
                    <a:pt x="1056" y="480"/>
                  </a:cubicBezTo>
                  <a:cubicBezTo>
                    <a:pt x="1128" y="648"/>
                    <a:pt x="1176" y="1040"/>
                    <a:pt x="1248" y="1008"/>
                  </a:cubicBezTo>
                  <a:cubicBezTo>
                    <a:pt x="1320" y="976"/>
                    <a:pt x="1448" y="408"/>
                    <a:pt x="1488" y="28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16404" name="Text Box 15"/>
            <p:cNvSpPr txBox="1">
              <a:spLocks noChangeArrowheads="1"/>
            </p:cNvSpPr>
            <p:nvPr/>
          </p:nvSpPr>
          <p:spPr bwMode="auto">
            <a:xfrm>
              <a:off x="3840" y="2736"/>
              <a:ext cx="4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x(t)</a:t>
              </a:r>
            </a:p>
          </p:txBody>
        </p:sp>
        <p:sp>
          <p:nvSpPr>
            <p:cNvPr id="16405" name="Text Box 16"/>
            <p:cNvSpPr txBox="1">
              <a:spLocks noChangeArrowheads="1"/>
            </p:cNvSpPr>
            <p:nvPr/>
          </p:nvSpPr>
          <p:spPr bwMode="auto">
            <a:xfrm>
              <a:off x="5280" y="3360"/>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t</a:t>
              </a:r>
            </a:p>
          </p:txBody>
        </p:sp>
      </p:grpSp>
      <p:sp>
        <p:nvSpPr>
          <p:cNvPr id="16397" name="Line 17"/>
          <p:cNvSpPr>
            <a:spLocks noChangeShapeType="1"/>
          </p:cNvSpPr>
          <p:nvPr/>
        </p:nvSpPr>
        <p:spPr bwMode="auto">
          <a:xfrm flipH="1">
            <a:off x="3394452" y="2743200"/>
            <a:ext cx="4454148" cy="140609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398" name="Line 18"/>
          <p:cNvSpPr>
            <a:spLocks noChangeShapeType="1"/>
          </p:cNvSpPr>
          <p:nvPr/>
        </p:nvSpPr>
        <p:spPr bwMode="auto">
          <a:xfrm>
            <a:off x="7924800" y="2743200"/>
            <a:ext cx="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399"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3316996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544538"/>
            <a:ext cx="7581900"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pPr>
              <a:defRPr/>
            </a:pPr>
            <a:fld id="{9FB5CBE0-5D0A-4D5C-BDE7-C4DF95FD8C2C}" type="slidenum">
              <a:rPr lang="ar-SA" smtClean="0"/>
              <a:pPr>
                <a:defRPr/>
              </a:pPr>
              <a:t>27</a:t>
            </a:fld>
            <a:endParaRPr lang="en-US"/>
          </a:p>
        </p:txBody>
      </p:sp>
      <p:sp>
        <p:nvSpPr>
          <p:cNvPr id="2" name="Title 1"/>
          <p:cNvSpPr>
            <a:spLocks noGrp="1"/>
          </p:cNvSpPr>
          <p:nvPr>
            <p:ph type="title"/>
          </p:nvPr>
        </p:nvSpPr>
        <p:spPr/>
        <p:txBody>
          <a:bodyPr/>
          <a:lstStyle/>
          <a:p>
            <a:r>
              <a:rPr lang="tr-TR" dirty="0" smtClean="0">
                <a:solidFill>
                  <a:srgbClr val="000000"/>
                </a:solidFill>
              </a:rPr>
              <a:t>İ</a:t>
            </a:r>
            <a:r>
              <a:rPr lang="en-US" dirty="0" err="1" smtClean="0">
                <a:solidFill>
                  <a:srgbClr val="000000"/>
                </a:solidFill>
              </a:rPr>
              <a:t>nsan</a:t>
            </a:r>
            <a:r>
              <a:rPr lang="en-US" dirty="0" smtClean="0">
                <a:solidFill>
                  <a:srgbClr val="000000"/>
                </a:solidFill>
              </a:rPr>
              <a:t>-</a:t>
            </a:r>
            <a:r>
              <a:rPr lang="tr-TR" dirty="0" smtClean="0">
                <a:solidFill>
                  <a:srgbClr val="000000"/>
                </a:solidFill>
              </a:rPr>
              <a:t>E</a:t>
            </a:r>
            <a:r>
              <a:rPr lang="en-US" dirty="0" err="1" smtClean="0">
                <a:solidFill>
                  <a:srgbClr val="000000"/>
                </a:solidFill>
              </a:rPr>
              <a:t>nstrümantasyon</a:t>
            </a:r>
            <a:r>
              <a:rPr lang="en-US" dirty="0" smtClean="0">
                <a:solidFill>
                  <a:srgbClr val="000000"/>
                </a:solidFill>
              </a:rPr>
              <a:t> </a:t>
            </a:r>
            <a:r>
              <a:rPr lang="tr-TR" dirty="0" smtClean="0">
                <a:solidFill>
                  <a:srgbClr val="000000"/>
                </a:solidFill>
              </a:rPr>
              <a:t>S</a:t>
            </a:r>
            <a:r>
              <a:rPr lang="en-US" dirty="0" err="1" smtClean="0">
                <a:solidFill>
                  <a:srgbClr val="000000"/>
                </a:solidFill>
              </a:rPr>
              <a:t>istemi</a:t>
            </a:r>
            <a:endParaRPr lang="en-US" dirty="0"/>
          </a:p>
        </p:txBody>
      </p:sp>
      <p:sp>
        <p:nvSpPr>
          <p:cNvPr id="5" name="Rectangle 4"/>
          <p:cNvSpPr>
            <a:spLocks noChangeArrowheads="1"/>
          </p:cNvSpPr>
          <p:nvPr/>
        </p:nvSpPr>
        <p:spPr bwMode="auto">
          <a:xfrm>
            <a:off x="468313" y="134076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90667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90070"/>
            <a:ext cx="880872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28</a:t>
            </a:fld>
            <a:endParaRPr lang="en-US"/>
          </a:p>
        </p:txBody>
      </p:sp>
      <p:sp>
        <p:nvSpPr>
          <p:cNvPr id="3" name="Title 2"/>
          <p:cNvSpPr>
            <a:spLocks noGrp="1"/>
          </p:cNvSpPr>
          <p:nvPr>
            <p:ph type="title"/>
          </p:nvPr>
        </p:nvSpPr>
        <p:spPr/>
        <p:txBody>
          <a:bodyPr>
            <a:normAutofit fontScale="90000"/>
          </a:bodyPr>
          <a:lstStyle/>
          <a:p>
            <a:r>
              <a:rPr lang="en-US" dirty="0" err="1">
                <a:solidFill>
                  <a:srgbClr val="000000"/>
                </a:solidFill>
              </a:rPr>
              <a:t>Genel</a:t>
            </a:r>
            <a:r>
              <a:rPr lang="en-US" dirty="0">
                <a:solidFill>
                  <a:srgbClr val="000000"/>
                </a:solidFill>
              </a:rPr>
              <a:t> </a:t>
            </a:r>
            <a:r>
              <a:rPr lang="en-US" dirty="0" err="1">
                <a:solidFill>
                  <a:srgbClr val="000000"/>
                </a:solidFill>
              </a:rPr>
              <a:t>Ölçme</a:t>
            </a:r>
            <a:r>
              <a:rPr lang="en-US" dirty="0">
                <a:solidFill>
                  <a:srgbClr val="000000"/>
                </a:solidFill>
              </a:rPr>
              <a:t> </a:t>
            </a:r>
            <a:r>
              <a:rPr lang="en-US" dirty="0" err="1">
                <a:solidFill>
                  <a:srgbClr val="000000"/>
                </a:solidFill>
              </a:rPr>
              <a:t>ve</a:t>
            </a:r>
            <a:r>
              <a:rPr lang="en-US" dirty="0">
                <a:solidFill>
                  <a:srgbClr val="000000"/>
                </a:solidFill>
              </a:rPr>
              <a:t> </a:t>
            </a:r>
            <a:r>
              <a:rPr lang="en-US" dirty="0" err="1">
                <a:solidFill>
                  <a:srgbClr val="000000"/>
                </a:solidFill>
              </a:rPr>
              <a:t>Tanımlama</a:t>
            </a:r>
            <a:r>
              <a:rPr lang="en-US" dirty="0">
                <a:solidFill>
                  <a:srgbClr val="000000"/>
                </a:solidFill>
              </a:rPr>
              <a:t> </a:t>
            </a:r>
            <a:r>
              <a:rPr lang="en-US" dirty="0" err="1">
                <a:solidFill>
                  <a:srgbClr val="000000"/>
                </a:solidFill>
              </a:rPr>
              <a:t>Sistemi</a:t>
            </a:r>
            <a:r>
              <a:rPr lang="en-US" dirty="0">
                <a:solidFill>
                  <a:srgbClr val="000000"/>
                </a:solidFill>
              </a:rPr>
              <a:t> </a:t>
            </a:r>
            <a:endParaRPr lang="en-US" dirty="0"/>
          </a:p>
        </p:txBody>
      </p:sp>
      <p:sp>
        <p:nvSpPr>
          <p:cNvPr id="5" name="Rectangle 4"/>
          <p:cNvSpPr>
            <a:spLocks noChangeArrowheads="1"/>
          </p:cNvSpPr>
          <p:nvPr/>
        </p:nvSpPr>
        <p:spPr bwMode="auto">
          <a:xfrm>
            <a:off x="468313" y="1592287"/>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427925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538" y="1268760"/>
            <a:ext cx="5238750" cy="551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29</a:t>
            </a:fld>
            <a:endParaRPr lang="en-US"/>
          </a:p>
        </p:txBody>
      </p:sp>
      <p:sp>
        <p:nvSpPr>
          <p:cNvPr id="3" name="Title 2"/>
          <p:cNvSpPr>
            <a:spLocks noGrp="1"/>
          </p:cNvSpPr>
          <p:nvPr>
            <p:ph type="title"/>
          </p:nvPr>
        </p:nvSpPr>
        <p:spPr/>
        <p:txBody>
          <a:bodyPr/>
          <a:lstStyle/>
          <a:p>
            <a:r>
              <a:rPr lang="tr-TR" dirty="0" smtClean="0">
                <a:solidFill>
                  <a:srgbClr val="000000"/>
                </a:solidFill>
              </a:rPr>
              <a:t>İş</a:t>
            </a:r>
            <a:r>
              <a:rPr lang="en-US" dirty="0" err="1" smtClean="0">
                <a:solidFill>
                  <a:srgbClr val="000000"/>
                </a:solidFill>
              </a:rPr>
              <a:t>aret</a:t>
            </a:r>
            <a:r>
              <a:rPr lang="en-US" dirty="0" smtClean="0">
                <a:solidFill>
                  <a:srgbClr val="000000"/>
                </a:solidFill>
              </a:rPr>
              <a:t> </a:t>
            </a:r>
            <a:r>
              <a:rPr lang="tr-TR" dirty="0" smtClean="0">
                <a:solidFill>
                  <a:srgbClr val="000000"/>
                </a:solidFill>
              </a:rPr>
              <a:t>İş</a:t>
            </a:r>
            <a:r>
              <a:rPr lang="en-US" dirty="0" err="1" smtClean="0">
                <a:solidFill>
                  <a:srgbClr val="000000"/>
                </a:solidFill>
              </a:rPr>
              <a:t>leme</a:t>
            </a:r>
            <a:r>
              <a:rPr lang="en-US" dirty="0" smtClean="0">
                <a:solidFill>
                  <a:srgbClr val="000000"/>
                </a:solidFill>
              </a:rPr>
              <a:t> </a:t>
            </a:r>
            <a:r>
              <a:rPr lang="tr-TR" dirty="0" err="1" smtClean="0">
                <a:solidFill>
                  <a:srgbClr val="000000"/>
                </a:solidFill>
              </a:rPr>
              <a:t>B</a:t>
            </a:r>
            <a:r>
              <a:rPr lang="en-US" dirty="0" err="1" smtClean="0">
                <a:solidFill>
                  <a:srgbClr val="000000"/>
                </a:solidFill>
              </a:rPr>
              <a:t>lokları</a:t>
            </a:r>
            <a:r>
              <a:rPr lang="en-US" dirty="0" smtClean="0">
                <a:solidFill>
                  <a:srgbClr val="000000"/>
                </a:solidFill>
              </a:rPr>
              <a:t> </a:t>
            </a:r>
            <a:endParaRPr lang="en-US" dirty="0"/>
          </a:p>
        </p:txBody>
      </p:sp>
      <p:sp>
        <p:nvSpPr>
          <p:cNvPr id="5"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0144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tr-TR" dirty="0" smtClean="0"/>
              <a:t>BM </a:t>
            </a:r>
            <a:r>
              <a:rPr lang="tr-TR" dirty="0"/>
              <a:t>işaretler dersinin amacı ve </a:t>
            </a:r>
            <a:r>
              <a:rPr lang="tr-TR" dirty="0" smtClean="0"/>
              <a:t>içeriği</a:t>
            </a:r>
            <a:endParaRPr lang="en-US" dirty="0"/>
          </a:p>
        </p:txBody>
      </p:sp>
      <p:sp>
        <p:nvSpPr>
          <p:cNvPr id="3" name="Content Placeholder 2"/>
          <p:cNvSpPr>
            <a:spLocks noGrp="1"/>
          </p:cNvSpPr>
          <p:nvPr>
            <p:ph idx="1"/>
          </p:nvPr>
        </p:nvSpPr>
        <p:spPr>
          <a:xfrm>
            <a:off x="457200" y="1484784"/>
            <a:ext cx="8229600" cy="4853136"/>
          </a:xfrm>
        </p:spPr>
        <p:txBody>
          <a:bodyPr>
            <a:normAutofit fontScale="92500" lnSpcReduction="20000"/>
          </a:bodyPr>
          <a:lstStyle/>
          <a:p>
            <a:pPr>
              <a:lnSpc>
                <a:spcPct val="110000"/>
              </a:lnSpc>
              <a:spcAft>
                <a:spcPts val="600"/>
              </a:spcAft>
            </a:pPr>
            <a:r>
              <a:rPr lang="tr-TR" b="1" dirty="0">
                <a:ea typeface="Calibri"/>
                <a:cs typeface="Times New Roman"/>
              </a:rPr>
              <a:t>Dersin </a:t>
            </a:r>
            <a:r>
              <a:rPr lang="tr-TR" b="1" dirty="0" smtClean="0">
                <a:ea typeface="Calibri"/>
                <a:cs typeface="Times New Roman"/>
              </a:rPr>
              <a:t>Amacı:</a:t>
            </a:r>
            <a:r>
              <a:rPr lang="tr-TR" dirty="0" smtClean="0">
                <a:ea typeface="Calibri"/>
                <a:cs typeface="Times New Roman"/>
              </a:rPr>
              <a:t> Bilgisayar </a:t>
            </a:r>
            <a:r>
              <a:rPr lang="tr-TR" dirty="0">
                <a:ea typeface="Calibri"/>
                <a:cs typeface="Times New Roman"/>
              </a:rPr>
              <a:t>Mühendisliği yüksek lisans öğrencilerine uygulamalı derslerde, projelerde ve gerçek hayatta karşılaşabilecekleri biyomedikal işaretlerin kaynakları, algılanma ve bilgisayarla işaret işlemeye sunmadan önce yapılması gereken işlemlerle ilgili altyapı için gerekli bilgi ve becerileri kazandırmak</a:t>
            </a:r>
            <a:r>
              <a:rPr lang="tr-TR" dirty="0" smtClean="0">
                <a:ea typeface="Calibri"/>
                <a:cs typeface="Times New Roman"/>
              </a:rPr>
              <a:t>.</a:t>
            </a:r>
          </a:p>
          <a:p>
            <a:pPr lvl="0">
              <a:lnSpc>
                <a:spcPct val="110000"/>
              </a:lnSpc>
              <a:spcBef>
                <a:spcPts val="0"/>
              </a:spcBef>
              <a:spcAft>
                <a:spcPts val="600"/>
              </a:spcAft>
              <a:buFont typeface="Symbol"/>
              <a:buChar char=""/>
            </a:pPr>
            <a:r>
              <a:rPr lang="tr-TR" b="1" dirty="0">
                <a:ea typeface="Calibri"/>
                <a:cs typeface="Times New Roman"/>
              </a:rPr>
              <a:t>Dersin </a:t>
            </a:r>
            <a:r>
              <a:rPr lang="tr-TR" b="1" dirty="0" smtClean="0">
                <a:ea typeface="Calibri"/>
                <a:cs typeface="Times New Roman"/>
              </a:rPr>
              <a:t>Hedefleri:</a:t>
            </a:r>
          </a:p>
          <a:p>
            <a:pPr lvl="1">
              <a:lnSpc>
                <a:spcPct val="110000"/>
              </a:lnSpc>
              <a:spcBef>
                <a:spcPts val="0"/>
              </a:spcBef>
              <a:spcAft>
                <a:spcPts val="600"/>
              </a:spcAft>
              <a:buFont typeface="Symbol"/>
              <a:buChar char=""/>
            </a:pPr>
            <a:r>
              <a:rPr lang="tr-TR" dirty="0" smtClean="0">
                <a:ea typeface="Calibri"/>
                <a:cs typeface="Times New Roman"/>
              </a:rPr>
              <a:t>İnsan </a:t>
            </a:r>
            <a:r>
              <a:rPr lang="tr-TR" dirty="0">
                <a:ea typeface="Calibri"/>
                <a:cs typeface="Times New Roman"/>
              </a:rPr>
              <a:t>vücudunun yapısı, ana sistemlerin çalışma ilkeleri ve oralardan alınacak önemli işaretler</a:t>
            </a:r>
            <a:endParaRPr lang="en-US" dirty="0">
              <a:ea typeface="Calibri"/>
              <a:cs typeface="Times New Roman"/>
            </a:endParaRPr>
          </a:p>
          <a:p>
            <a:pPr lvl="1">
              <a:lnSpc>
                <a:spcPct val="110000"/>
              </a:lnSpc>
              <a:spcBef>
                <a:spcPts val="0"/>
              </a:spcBef>
              <a:spcAft>
                <a:spcPts val="600"/>
              </a:spcAft>
              <a:buFont typeface="Symbol"/>
              <a:buChar char=""/>
            </a:pPr>
            <a:r>
              <a:rPr lang="tr-TR" dirty="0">
                <a:ea typeface="Calibri"/>
                <a:cs typeface="Times New Roman"/>
              </a:rPr>
              <a:t>Vücuttan işaret algılama yöntemleri ve cihazları</a:t>
            </a:r>
            <a:endParaRPr lang="en-US" dirty="0">
              <a:ea typeface="Calibri"/>
              <a:cs typeface="Times New Roman"/>
            </a:endParaRPr>
          </a:p>
          <a:p>
            <a:pPr lvl="1">
              <a:lnSpc>
                <a:spcPct val="110000"/>
              </a:lnSpc>
              <a:spcBef>
                <a:spcPts val="0"/>
              </a:spcBef>
              <a:spcAft>
                <a:spcPts val="600"/>
              </a:spcAft>
              <a:buFont typeface="Symbol"/>
              <a:buChar char=""/>
            </a:pPr>
            <a:r>
              <a:rPr lang="tr-TR" dirty="0">
                <a:ea typeface="Calibri"/>
                <a:cs typeface="Times New Roman"/>
              </a:rPr>
              <a:t> İşaretlerin işlenmesi ve bilgisayar ortamında kullanılır duruma getirilmesi</a:t>
            </a:r>
            <a:endParaRPr lang="en-US" dirty="0">
              <a:ea typeface="Calibri"/>
              <a:cs typeface="Times New Roman"/>
            </a:endParaRPr>
          </a:p>
          <a:p>
            <a:pPr>
              <a:lnSpc>
                <a:spcPct val="110000"/>
              </a:lnSpc>
              <a:spcAft>
                <a:spcPts val="600"/>
              </a:spcAft>
            </a:pPr>
            <a:endParaRPr lang="tr-TR" b="1" dirty="0" smtClean="0">
              <a:ea typeface="Calibri"/>
              <a:cs typeface="Times New Roman"/>
            </a:endParaRPr>
          </a:p>
          <a:p>
            <a:pPr>
              <a:lnSpc>
                <a:spcPct val="110000"/>
              </a:lnSpc>
              <a:spcAft>
                <a:spcPts val="600"/>
              </a:spcAft>
            </a:pPr>
            <a:endParaRPr lang="en-US" dirty="0">
              <a:ea typeface="Calibri"/>
              <a:cs typeface="Times New Roman"/>
            </a:endParaRPr>
          </a:p>
          <a:p>
            <a:pPr>
              <a:lnSpc>
                <a:spcPct val="110000"/>
              </a:lnSpc>
              <a:spcAft>
                <a:spcPts val="600"/>
              </a:spcAft>
            </a:pPr>
            <a:endParaRPr lang="en-US" dirty="0">
              <a:ea typeface="Calibri"/>
              <a:cs typeface="Times New Roman"/>
            </a:endParaRPr>
          </a:p>
          <a:p>
            <a:pPr>
              <a:lnSpc>
                <a:spcPct val="110000"/>
              </a:lnSpc>
              <a:spcAft>
                <a:spcPts val="600"/>
              </a:spcAft>
            </a:pPr>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3</a:t>
            </a:fld>
            <a:endParaRPr lang="en-US"/>
          </a:p>
        </p:txBody>
      </p:sp>
      <p:sp>
        <p:nvSpPr>
          <p:cNvPr id="5" name="Rectangle 4"/>
          <p:cNvSpPr>
            <a:spLocks noChangeArrowheads="1"/>
          </p:cNvSpPr>
          <p:nvPr/>
        </p:nvSpPr>
        <p:spPr bwMode="auto">
          <a:xfrm>
            <a:off x="468313" y="1304256"/>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6281185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076056" y="980728"/>
            <a:ext cx="3727334" cy="5382503"/>
          </a:xfrm>
          <a:noFill/>
        </p:spPr>
      </p:pic>
      <p:sp>
        <p:nvSpPr>
          <p:cNvPr id="3" name="Slide Number Placeholder 2"/>
          <p:cNvSpPr>
            <a:spLocks noGrp="1"/>
          </p:cNvSpPr>
          <p:nvPr>
            <p:ph type="sldNum" sz="quarter" idx="12"/>
          </p:nvPr>
        </p:nvSpPr>
        <p:spPr/>
        <p:txBody>
          <a:bodyPr/>
          <a:lstStyle/>
          <a:p>
            <a:pPr>
              <a:defRPr/>
            </a:pPr>
            <a:fld id="{E0467A51-A3D6-4F6A-9B79-4D13BA45D146}" type="slidenum">
              <a:rPr lang="ar-SA" smtClean="0"/>
              <a:pPr>
                <a:defRPr/>
              </a:pPr>
              <a:t>30</a:t>
            </a:fld>
            <a:endParaRPr lang="en-US"/>
          </a:p>
        </p:txBody>
      </p:sp>
      <p:sp>
        <p:nvSpPr>
          <p:cNvPr id="13316" name="Rectangle 2"/>
          <p:cNvSpPr>
            <a:spLocks noGrp="1" noChangeArrowheads="1"/>
          </p:cNvSpPr>
          <p:nvPr>
            <p:ph type="title"/>
          </p:nvPr>
        </p:nvSpPr>
        <p:spPr/>
        <p:txBody>
          <a:bodyPr>
            <a:normAutofit fontScale="90000"/>
          </a:bodyPr>
          <a:lstStyle/>
          <a:p>
            <a:pPr eaLnBrk="1" hangingPunct="1"/>
            <a:r>
              <a:rPr lang="tr-TR" sz="4000" dirty="0" smtClean="0"/>
              <a:t>Laboratuvar denemelerinde kullanılan işaretler</a:t>
            </a:r>
            <a:endParaRPr lang="en-US" sz="4000" dirty="0" smtClean="0"/>
          </a:p>
        </p:txBody>
      </p:sp>
      <p:sp>
        <p:nvSpPr>
          <p:cNvPr id="2" name="TextBox 1"/>
          <p:cNvSpPr txBox="1"/>
          <p:nvPr/>
        </p:nvSpPr>
        <p:spPr>
          <a:xfrm>
            <a:off x="395536" y="3933056"/>
            <a:ext cx="4032448" cy="1200329"/>
          </a:xfrm>
          <a:prstGeom prst="rect">
            <a:avLst/>
          </a:prstGeom>
          <a:noFill/>
        </p:spPr>
        <p:txBody>
          <a:bodyPr wrap="square" rtlCol="0">
            <a:spAutoFit/>
          </a:bodyPr>
          <a:lstStyle/>
          <a:p>
            <a:r>
              <a:rPr lang="en-US" sz="2400" dirty="0" err="1" smtClean="0"/>
              <a:t>Laboratuvar</a:t>
            </a:r>
            <a:r>
              <a:rPr lang="en-US" sz="2400" dirty="0" smtClean="0"/>
              <a:t> </a:t>
            </a:r>
            <a:r>
              <a:rPr lang="en-US" sz="2400" dirty="0" err="1" smtClean="0"/>
              <a:t>denemeler</a:t>
            </a:r>
            <a:r>
              <a:rPr lang="tr-TR" sz="2400" dirty="0" smtClean="0"/>
              <a:t>inde neden sinus veya darbeden üretilen işaretler kullanılır?</a:t>
            </a:r>
            <a:endParaRPr lang="en-US" sz="2400" dirty="0"/>
          </a:p>
        </p:txBody>
      </p:sp>
    </p:spTree>
    <p:extLst>
      <p:ext uri="{BB962C8B-B14F-4D97-AF65-F5344CB8AC3E}">
        <p14:creationId xmlns:p14="http://schemas.microsoft.com/office/powerpoint/2010/main" val="24143827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ChangeArrowheads="1"/>
          </p:cNvSpPr>
          <p:nvPr/>
        </p:nvSpPr>
        <p:spPr bwMode="auto">
          <a:xfrm>
            <a:off x="3138488" y="23526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SA"/>
          </a:p>
        </p:txBody>
      </p:sp>
      <p:pic>
        <p:nvPicPr>
          <p:cNvPr id="2458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83050" y="179388"/>
            <a:ext cx="4816475" cy="651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750" y="179388"/>
            <a:ext cx="4803775" cy="634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31</a:t>
            </a:fld>
            <a:endParaRPr lang="en-US"/>
          </a:p>
        </p:txBody>
      </p:sp>
      <p:sp>
        <p:nvSpPr>
          <p:cNvPr id="24584" name="Rectangle 6"/>
          <p:cNvSpPr>
            <a:spLocks noGrp="1" noChangeArrowheads="1"/>
          </p:cNvSpPr>
          <p:nvPr>
            <p:ph type="title"/>
          </p:nvPr>
        </p:nvSpPr>
        <p:spPr>
          <a:xfrm>
            <a:off x="457200" y="274637"/>
            <a:ext cx="3250704" cy="2439193"/>
          </a:xfrm>
        </p:spPr>
        <p:txBody>
          <a:bodyPr>
            <a:normAutofit/>
          </a:bodyPr>
          <a:lstStyle/>
          <a:p>
            <a:pPr eaLnBrk="1" hangingPunct="1"/>
            <a:r>
              <a:rPr lang="tr-TR" dirty="0" smtClean="0">
                <a:solidFill>
                  <a:schemeClr val="tx1"/>
                </a:solidFill>
                <a:latin typeface="Times New Roman" pitchFamily="18" charset="0"/>
              </a:rPr>
              <a:t>Biyomedikal işaret örnekleri</a:t>
            </a:r>
            <a:endParaRPr lang="en-US" dirty="0" smtClean="0">
              <a:solidFill>
                <a:schemeClr val="tx1"/>
              </a:solidFill>
              <a:latin typeface="Times New Roman" pitchFamily="18" charset="0"/>
            </a:endParaRPr>
          </a:p>
        </p:txBody>
      </p:sp>
    </p:spTree>
    <p:extLst>
      <p:ext uri="{BB962C8B-B14F-4D97-AF65-F5344CB8AC3E}">
        <p14:creationId xmlns:p14="http://schemas.microsoft.com/office/powerpoint/2010/main" val="38030697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3197711" y="1268760"/>
            <a:ext cx="4182601" cy="5239969"/>
          </a:xfrm>
          <a:noFill/>
        </p:spPr>
      </p:pic>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32</a:t>
            </a:fld>
            <a:endParaRPr lang="en-US"/>
          </a:p>
        </p:txBody>
      </p:sp>
      <p:sp>
        <p:nvSpPr>
          <p:cNvPr id="12292" name="Rectangle 2"/>
          <p:cNvSpPr>
            <a:spLocks noGrp="1" noChangeArrowheads="1"/>
          </p:cNvSpPr>
          <p:nvPr>
            <p:ph type="title"/>
          </p:nvPr>
        </p:nvSpPr>
        <p:spPr/>
        <p:txBody>
          <a:bodyPr>
            <a:normAutofit fontScale="90000"/>
          </a:bodyPr>
          <a:lstStyle/>
          <a:p>
            <a:pPr eaLnBrk="1" hangingPunct="1"/>
            <a:r>
              <a:rPr lang="tr-TR" dirty="0" smtClean="0"/>
              <a:t>Günlük faaliyetlerde kullanılan işaretler</a:t>
            </a:r>
            <a:endParaRPr lang="en-US" dirty="0" smtClean="0"/>
          </a:p>
        </p:txBody>
      </p:sp>
    </p:spTree>
    <p:extLst>
      <p:ext uri="{BB962C8B-B14F-4D97-AF65-F5344CB8AC3E}">
        <p14:creationId xmlns:p14="http://schemas.microsoft.com/office/powerpoint/2010/main" val="39705762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2" descr="bruc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0"/>
            <a:ext cx="4365625" cy="648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3"/>
          <p:cNvSpPr txBox="1">
            <a:spLocks noChangeArrowheads="1"/>
          </p:cNvSpPr>
          <p:nvPr/>
        </p:nvSpPr>
        <p:spPr bwMode="auto">
          <a:xfrm>
            <a:off x="5765800" y="331788"/>
            <a:ext cx="23897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Tekrarlanan işaret</a:t>
            </a:r>
            <a:endParaRPr lang="en-US" sz="2400" dirty="0">
              <a:latin typeface="Times New Roman" pitchFamily="18" charset="0"/>
              <a:cs typeface="Times New Roman" pitchFamily="18" charset="0"/>
            </a:endParaRPr>
          </a:p>
        </p:txBody>
      </p:sp>
      <p:sp>
        <p:nvSpPr>
          <p:cNvPr id="17414" name="Text Box 4"/>
          <p:cNvSpPr txBox="1">
            <a:spLocks noChangeArrowheads="1"/>
          </p:cNvSpPr>
          <p:nvPr/>
        </p:nvSpPr>
        <p:spPr bwMode="auto">
          <a:xfrm>
            <a:off x="5837238" y="1646238"/>
            <a:ext cx="11416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Gürültü</a:t>
            </a:r>
            <a:endParaRPr lang="en-US" sz="2400" dirty="0">
              <a:latin typeface="Times New Roman" pitchFamily="18" charset="0"/>
              <a:cs typeface="Times New Roman" pitchFamily="18" charset="0"/>
            </a:endParaRPr>
          </a:p>
        </p:txBody>
      </p:sp>
      <p:sp>
        <p:nvSpPr>
          <p:cNvPr id="17415" name="Text Box 5"/>
          <p:cNvSpPr txBox="1">
            <a:spLocks noChangeArrowheads="1"/>
          </p:cNvSpPr>
          <p:nvPr/>
        </p:nvSpPr>
        <p:spPr bwMode="auto">
          <a:xfrm>
            <a:off x="5565775" y="2889250"/>
            <a:ext cx="21226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dirty="0" err="1" smtClean="0">
                <a:latin typeface="Times New Roman" pitchFamily="18" charset="0"/>
                <a:cs typeface="Times New Roman" pitchFamily="18" charset="0"/>
              </a:rPr>
              <a:t>Peri</a:t>
            </a:r>
            <a:r>
              <a:rPr lang="tr-TR" sz="2400" dirty="0" smtClean="0">
                <a:latin typeface="Times New Roman" pitchFamily="18" charset="0"/>
                <a:cs typeface="Times New Roman" pitchFamily="18" charset="0"/>
              </a:rPr>
              <a:t>y</a:t>
            </a:r>
            <a:r>
              <a:rPr lang="en-US" sz="2400" dirty="0" err="1" smtClean="0">
                <a:latin typeface="Times New Roman" pitchFamily="18" charset="0"/>
                <a:cs typeface="Times New Roman" pitchFamily="18" charset="0"/>
              </a:rPr>
              <a:t>odi</a:t>
            </a:r>
            <a:r>
              <a:rPr lang="tr-TR" sz="2400" dirty="0" smtClean="0">
                <a:latin typeface="Times New Roman" pitchFamily="18" charset="0"/>
                <a:cs typeface="Times New Roman" pitchFamily="18" charset="0"/>
              </a:rPr>
              <a:t>k işaret</a:t>
            </a:r>
            <a:endParaRPr lang="en-US" sz="2400" dirty="0">
              <a:latin typeface="Times New Roman" pitchFamily="18" charset="0"/>
              <a:cs typeface="Times New Roman" pitchFamily="18" charset="0"/>
            </a:endParaRPr>
          </a:p>
        </p:txBody>
      </p:sp>
      <p:sp>
        <p:nvSpPr>
          <p:cNvPr id="17416" name="Text Box 6"/>
          <p:cNvSpPr txBox="1">
            <a:spLocks noChangeArrowheads="1"/>
          </p:cNvSpPr>
          <p:nvPr/>
        </p:nvSpPr>
        <p:spPr bwMode="auto">
          <a:xfrm>
            <a:off x="5537200" y="3960813"/>
            <a:ext cx="15921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Tıbbi işaret</a:t>
            </a:r>
            <a:endParaRPr lang="en-US" sz="2400" dirty="0">
              <a:latin typeface="Times New Roman" pitchFamily="18" charset="0"/>
              <a:cs typeface="Times New Roman" pitchFamily="18" charset="0"/>
            </a:endParaRPr>
          </a:p>
        </p:txBody>
      </p:sp>
      <p:sp>
        <p:nvSpPr>
          <p:cNvPr id="17417" name="Text Box 7"/>
          <p:cNvSpPr txBox="1">
            <a:spLocks noChangeArrowheads="1"/>
          </p:cNvSpPr>
          <p:nvPr/>
        </p:nvSpPr>
        <p:spPr bwMode="auto">
          <a:xfrm>
            <a:off x="5608638" y="5389563"/>
            <a:ext cx="18822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dirty="0" smtClean="0">
                <a:latin typeface="Times New Roman" pitchFamily="18" charset="0"/>
                <a:cs typeface="Times New Roman" pitchFamily="18" charset="0"/>
              </a:rPr>
              <a:t>Fra</a:t>
            </a:r>
            <a:r>
              <a:rPr lang="tr-TR" sz="2400" dirty="0" smtClean="0">
                <a:latin typeface="Times New Roman" pitchFamily="18" charset="0"/>
                <a:cs typeface="Times New Roman" pitchFamily="18" charset="0"/>
              </a:rPr>
              <a:t>k</a:t>
            </a:r>
            <a:r>
              <a:rPr lang="en-US" sz="2400" dirty="0" err="1" smtClean="0">
                <a:latin typeface="Times New Roman" pitchFamily="18" charset="0"/>
                <a:cs typeface="Times New Roman" pitchFamily="18" charset="0"/>
              </a:rPr>
              <a:t>tal</a:t>
            </a:r>
            <a:r>
              <a:rPr lang="en-US" sz="2400"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işareti</a:t>
            </a:r>
            <a:endParaRPr lang="en-US" sz="2400"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33</a:t>
            </a:fld>
            <a:endParaRPr lang="en-US"/>
          </a:p>
        </p:txBody>
      </p:sp>
    </p:spTree>
    <p:extLst>
      <p:ext uri="{BB962C8B-B14F-4D97-AF65-F5344CB8AC3E}">
        <p14:creationId xmlns:p14="http://schemas.microsoft.com/office/powerpoint/2010/main" val="5063035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34</a:t>
            </a:fld>
            <a:endParaRPr lang="en-US"/>
          </a:p>
        </p:txBody>
      </p:sp>
      <p:sp>
        <p:nvSpPr>
          <p:cNvPr id="18436" name="Rectangle 2"/>
          <p:cNvSpPr>
            <a:spLocks noGrp="1" noChangeArrowheads="1"/>
          </p:cNvSpPr>
          <p:nvPr>
            <p:ph type="title"/>
          </p:nvPr>
        </p:nvSpPr>
        <p:spPr/>
        <p:txBody>
          <a:bodyPr>
            <a:normAutofit fontScale="90000"/>
          </a:bodyPr>
          <a:lstStyle/>
          <a:p>
            <a:pPr eaLnBrk="1" hangingPunct="1"/>
            <a:r>
              <a:rPr lang="tr-TR" dirty="0" smtClean="0"/>
              <a:t>Sürekli ve Ayrık Zaman </a:t>
            </a:r>
            <a:r>
              <a:rPr lang="tr-TR" dirty="0"/>
              <a:t>İ</a:t>
            </a:r>
            <a:r>
              <a:rPr lang="tr-TR" dirty="0" smtClean="0"/>
              <a:t>şaretleri</a:t>
            </a:r>
            <a:endParaRPr lang="en-US" dirty="0" smtClean="0"/>
          </a:p>
        </p:txBody>
      </p:sp>
      <p:sp>
        <p:nvSpPr>
          <p:cNvPr id="18437" name="Text Box 3"/>
          <p:cNvSpPr txBox="1">
            <a:spLocks noChangeArrowheads="1"/>
          </p:cNvSpPr>
          <p:nvPr/>
        </p:nvSpPr>
        <p:spPr bwMode="auto">
          <a:xfrm>
            <a:off x="3733800" y="2209800"/>
            <a:ext cx="1268296" cy="461665"/>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İşaretler</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8438" name="Text Box 4"/>
          <p:cNvSpPr txBox="1">
            <a:spLocks noChangeArrowheads="1"/>
          </p:cNvSpPr>
          <p:nvPr/>
        </p:nvSpPr>
        <p:spPr bwMode="auto">
          <a:xfrm>
            <a:off x="673032" y="2057400"/>
            <a:ext cx="1951176" cy="830997"/>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400" dirty="0" smtClean="0">
                <a:latin typeface="Times New Roman" pitchFamily="18" charset="0"/>
                <a:cs typeface="Times New Roman" pitchFamily="18" charset="0"/>
              </a:rPr>
              <a:t>Sürekli zaman</a:t>
            </a:r>
            <a:endParaRPr lang="en-US" sz="2400" dirty="0">
              <a:latin typeface="Times New Roman" pitchFamily="18" charset="0"/>
              <a:cs typeface="Times New Roman" pitchFamily="18" charset="0"/>
            </a:endParaRPr>
          </a:p>
          <a:p>
            <a:pPr algn="ctr" eaLnBrk="1" hangingPunct="1"/>
            <a:r>
              <a:rPr lang="en-US" sz="2400" dirty="0">
                <a:latin typeface="Times New Roman" pitchFamily="18" charset="0"/>
                <a:cs typeface="Times New Roman" pitchFamily="18" charset="0"/>
              </a:rPr>
              <a:t>x(t)</a:t>
            </a:r>
          </a:p>
        </p:txBody>
      </p:sp>
      <p:sp>
        <p:nvSpPr>
          <p:cNvPr id="18439" name="Text Box 5"/>
          <p:cNvSpPr txBox="1">
            <a:spLocks noChangeArrowheads="1"/>
          </p:cNvSpPr>
          <p:nvPr/>
        </p:nvSpPr>
        <p:spPr bwMode="auto">
          <a:xfrm>
            <a:off x="5829144" y="1905000"/>
            <a:ext cx="3059427" cy="830997"/>
          </a:xfrm>
          <a:prstGeom prst="rect">
            <a:avLst/>
          </a:prstGeom>
          <a:solidFill>
            <a:srgbClr val="FF99CC">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400" dirty="0" smtClean="0">
                <a:latin typeface="Times New Roman" pitchFamily="18" charset="0"/>
                <a:cs typeface="Times New Roman" pitchFamily="18" charset="0"/>
              </a:rPr>
              <a:t>Ayrık (</a:t>
            </a:r>
            <a:r>
              <a:rPr lang="en-US" sz="2400" dirty="0" smtClean="0">
                <a:latin typeface="Times New Roman" pitchFamily="18" charset="0"/>
                <a:cs typeface="Times New Roman" pitchFamily="18" charset="0"/>
              </a:rPr>
              <a:t>Discrete</a:t>
            </a:r>
            <a:r>
              <a:rPr lang="tr-TR" sz="2400" dirty="0" smtClean="0">
                <a:latin typeface="Times New Roman" pitchFamily="18" charset="0"/>
                <a:cs typeface="Times New Roman" pitchFamily="18" charset="0"/>
              </a:rPr>
              <a:t>) zaman</a:t>
            </a:r>
            <a:endParaRPr lang="en-US" sz="2400" dirty="0">
              <a:latin typeface="Times New Roman" pitchFamily="18" charset="0"/>
              <a:cs typeface="Times New Roman" pitchFamily="18" charset="0"/>
            </a:endParaRPr>
          </a:p>
          <a:p>
            <a:pPr algn="ctr" eaLnBrk="1" hangingPunct="1"/>
            <a:r>
              <a:rPr lang="en-US" sz="2400" dirty="0">
                <a:latin typeface="Times New Roman" pitchFamily="18" charset="0"/>
                <a:cs typeface="Times New Roman" pitchFamily="18" charset="0"/>
              </a:rPr>
              <a:t>x[n]</a:t>
            </a:r>
          </a:p>
        </p:txBody>
      </p:sp>
      <p:sp>
        <p:nvSpPr>
          <p:cNvPr id="18440" name="Text Box 6"/>
          <p:cNvSpPr txBox="1">
            <a:spLocks noChangeArrowheads="1"/>
          </p:cNvSpPr>
          <p:nvPr/>
        </p:nvSpPr>
        <p:spPr bwMode="auto">
          <a:xfrm>
            <a:off x="533400" y="3583632"/>
            <a:ext cx="2935288" cy="8309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Herzaman herhangibir değer alabilir</a:t>
            </a:r>
            <a:endParaRPr lang="en-US" sz="2400" dirty="0">
              <a:latin typeface="Times New Roman" pitchFamily="18" charset="0"/>
              <a:cs typeface="Times New Roman" pitchFamily="18" charset="0"/>
            </a:endParaRPr>
          </a:p>
        </p:txBody>
      </p:sp>
      <p:sp>
        <p:nvSpPr>
          <p:cNvPr id="18441" name="Text Box 7"/>
          <p:cNvSpPr txBox="1">
            <a:spLocks noChangeArrowheads="1"/>
          </p:cNvSpPr>
          <p:nvPr/>
        </p:nvSpPr>
        <p:spPr bwMode="auto">
          <a:xfrm>
            <a:off x="5294312" y="3284984"/>
            <a:ext cx="3500437" cy="120032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Belirli zamanlarda tanımlanmış herhangibir değer alabilir</a:t>
            </a:r>
            <a:endParaRPr lang="en-US" sz="2400" dirty="0">
              <a:latin typeface="Times New Roman" pitchFamily="18" charset="0"/>
              <a:cs typeface="Times New Roman" pitchFamily="18" charset="0"/>
            </a:endParaRPr>
          </a:p>
        </p:txBody>
      </p:sp>
      <p:sp>
        <p:nvSpPr>
          <p:cNvPr id="18442" name="Line 8"/>
          <p:cNvSpPr>
            <a:spLocks noChangeShapeType="1"/>
          </p:cNvSpPr>
          <p:nvPr/>
        </p:nvSpPr>
        <p:spPr bwMode="auto">
          <a:xfrm flipH="1">
            <a:off x="2743200" y="2514600"/>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43" name="Line 9"/>
          <p:cNvSpPr>
            <a:spLocks noChangeShapeType="1"/>
          </p:cNvSpPr>
          <p:nvPr/>
        </p:nvSpPr>
        <p:spPr bwMode="auto">
          <a:xfrm>
            <a:off x="4876800" y="2514600"/>
            <a:ext cx="95234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44" name="Line 10"/>
          <p:cNvSpPr>
            <a:spLocks noChangeShapeType="1"/>
          </p:cNvSpPr>
          <p:nvPr/>
        </p:nvSpPr>
        <p:spPr bwMode="auto">
          <a:xfrm>
            <a:off x="1524000" y="28956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5" name="Line 11"/>
          <p:cNvSpPr>
            <a:spLocks noChangeShapeType="1"/>
          </p:cNvSpPr>
          <p:nvPr/>
        </p:nvSpPr>
        <p:spPr bwMode="auto">
          <a:xfrm>
            <a:off x="7315200" y="2743200"/>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8446" name="Group 12"/>
          <p:cNvGrpSpPr>
            <a:grpSpLocks/>
          </p:cNvGrpSpPr>
          <p:nvPr/>
        </p:nvGrpSpPr>
        <p:grpSpPr bwMode="auto">
          <a:xfrm>
            <a:off x="457200" y="4648200"/>
            <a:ext cx="3048000" cy="1803400"/>
            <a:chOff x="442" y="3046"/>
            <a:chExt cx="1920" cy="1136"/>
          </a:xfrm>
        </p:grpSpPr>
        <p:sp>
          <p:nvSpPr>
            <p:cNvPr id="18466" name="Line 13"/>
            <p:cNvSpPr>
              <a:spLocks noChangeShapeType="1"/>
            </p:cNvSpPr>
            <p:nvPr/>
          </p:nvSpPr>
          <p:spPr bwMode="auto">
            <a:xfrm flipV="1">
              <a:off x="1114" y="3046"/>
              <a:ext cx="0" cy="9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67" name="Line 14"/>
            <p:cNvSpPr>
              <a:spLocks noChangeShapeType="1"/>
            </p:cNvSpPr>
            <p:nvPr/>
          </p:nvSpPr>
          <p:spPr bwMode="auto">
            <a:xfrm>
              <a:off x="442" y="3622"/>
              <a:ext cx="19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68" name="Freeform 15"/>
            <p:cNvSpPr>
              <a:spLocks/>
            </p:cNvSpPr>
            <p:nvPr/>
          </p:nvSpPr>
          <p:spPr bwMode="auto">
            <a:xfrm>
              <a:off x="634" y="3142"/>
              <a:ext cx="1488" cy="1040"/>
            </a:xfrm>
            <a:custGeom>
              <a:avLst/>
              <a:gdLst>
                <a:gd name="T0" fmla="*/ 0 w 1488"/>
                <a:gd name="T1" fmla="*/ 720 h 1040"/>
                <a:gd name="T2" fmla="*/ 192 w 1488"/>
                <a:gd name="T3" fmla="*/ 912 h 1040"/>
                <a:gd name="T4" fmla="*/ 528 w 1488"/>
                <a:gd name="T5" fmla="*/ 480 h 1040"/>
                <a:gd name="T6" fmla="*/ 816 w 1488"/>
                <a:gd name="T7" fmla="*/ 0 h 1040"/>
                <a:gd name="T8" fmla="*/ 1056 w 1488"/>
                <a:gd name="T9" fmla="*/ 480 h 1040"/>
                <a:gd name="T10" fmla="*/ 1248 w 1488"/>
                <a:gd name="T11" fmla="*/ 1008 h 1040"/>
                <a:gd name="T12" fmla="*/ 1488 w 1488"/>
                <a:gd name="T13" fmla="*/ 288 h 1040"/>
                <a:gd name="T14" fmla="*/ 0 60000 65536"/>
                <a:gd name="T15" fmla="*/ 0 60000 65536"/>
                <a:gd name="T16" fmla="*/ 0 60000 65536"/>
                <a:gd name="T17" fmla="*/ 0 60000 65536"/>
                <a:gd name="T18" fmla="*/ 0 60000 65536"/>
                <a:gd name="T19" fmla="*/ 0 60000 65536"/>
                <a:gd name="T20" fmla="*/ 0 60000 65536"/>
                <a:gd name="T21" fmla="*/ 0 w 1488"/>
                <a:gd name="T22" fmla="*/ 0 h 1040"/>
                <a:gd name="T23" fmla="*/ 1488 w 1488"/>
                <a:gd name="T24" fmla="*/ 1040 h 10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88" h="1040">
                  <a:moveTo>
                    <a:pt x="0" y="720"/>
                  </a:moveTo>
                  <a:cubicBezTo>
                    <a:pt x="52" y="836"/>
                    <a:pt x="104" y="952"/>
                    <a:pt x="192" y="912"/>
                  </a:cubicBezTo>
                  <a:cubicBezTo>
                    <a:pt x="280" y="872"/>
                    <a:pt x="424" y="632"/>
                    <a:pt x="528" y="480"/>
                  </a:cubicBezTo>
                  <a:cubicBezTo>
                    <a:pt x="632" y="328"/>
                    <a:pt x="728" y="0"/>
                    <a:pt x="816" y="0"/>
                  </a:cubicBezTo>
                  <a:cubicBezTo>
                    <a:pt x="904" y="0"/>
                    <a:pt x="984" y="312"/>
                    <a:pt x="1056" y="480"/>
                  </a:cubicBezTo>
                  <a:cubicBezTo>
                    <a:pt x="1128" y="648"/>
                    <a:pt x="1176" y="1040"/>
                    <a:pt x="1248" y="1008"/>
                  </a:cubicBezTo>
                  <a:cubicBezTo>
                    <a:pt x="1320" y="976"/>
                    <a:pt x="1448" y="408"/>
                    <a:pt x="1488" y="28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18469" name="Text Box 16"/>
            <p:cNvSpPr txBox="1">
              <a:spLocks noChangeArrowheads="1"/>
            </p:cNvSpPr>
            <p:nvPr/>
          </p:nvSpPr>
          <p:spPr bwMode="auto">
            <a:xfrm>
              <a:off x="730" y="3046"/>
              <a:ext cx="4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x(t)</a:t>
              </a:r>
            </a:p>
          </p:txBody>
        </p:sp>
        <p:sp>
          <p:nvSpPr>
            <p:cNvPr id="18470" name="Text Box 17"/>
            <p:cNvSpPr txBox="1">
              <a:spLocks noChangeArrowheads="1"/>
            </p:cNvSpPr>
            <p:nvPr/>
          </p:nvSpPr>
          <p:spPr bwMode="auto">
            <a:xfrm>
              <a:off x="2170" y="3670"/>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t</a:t>
              </a:r>
            </a:p>
          </p:txBody>
        </p:sp>
      </p:grpSp>
      <p:grpSp>
        <p:nvGrpSpPr>
          <p:cNvPr id="18447" name="Group 18"/>
          <p:cNvGrpSpPr>
            <a:grpSpLocks/>
          </p:cNvGrpSpPr>
          <p:nvPr/>
        </p:nvGrpSpPr>
        <p:grpSpPr bwMode="auto">
          <a:xfrm>
            <a:off x="5013325" y="4841875"/>
            <a:ext cx="3825875" cy="1635125"/>
            <a:chOff x="3158" y="3050"/>
            <a:chExt cx="2410" cy="1030"/>
          </a:xfrm>
        </p:grpSpPr>
        <p:sp>
          <p:nvSpPr>
            <p:cNvPr id="18449" name="Line 19"/>
            <p:cNvSpPr>
              <a:spLocks noChangeShapeType="1"/>
            </p:cNvSpPr>
            <p:nvPr/>
          </p:nvSpPr>
          <p:spPr bwMode="auto">
            <a:xfrm>
              <a:off x="3168" y="3744"/>
              <a:ext cx="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0" name="Line 20"/>
            <p:cNvSpPr>
              <a:spLocks noChangeShapeType="1"/>
            </p:cNvSpPr>
            <p:nvPr/>
          </p:nvSpPr>
          <p:spPr bwMode="auto">
            <a:xfrm flipV="1">
              <a:off x="3984" y="3168"/>
              <a:ext cx="0" cy="9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51" name="Line 21"/>
            <p:cNvSpPr>
              <a:spLocks noChangeShapeType="1"/>
            </p:cNvSpPr>
            <p:nvPr/>
          </p:nvSpPr>
          <p:spPr bwMode="auto">
            <a:xfrm>
              <a:off x="3264" y="3552"/>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2" name="Line 22"/>
            <p:cNvSpPr>
              <a:spLocks noChangeShapeType="1"/>
            </p:cNvSpPr>
            <p:nvPr/>
          </p:nvSpPr>
          <p:spPr bwMode="auto">
            <a:xfrm>
              <a:off x="3600" y="3312"/>
              <a:ext cx="0" cy="4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3" name="Line 23"/>
            <p:cNvSpPr>
              <a:spLocks noChangeShapeType="1"/>
            </p:cNvSpPr>
            <p:nvPr/>
          </p:nvSpPr>
          <p:spPr bwMode="auto">
            <a:xfrm>
              <a:off x="4368" y="374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4" name="Line 24"/>
            <p:cNvSpPr>
              <a:spLocks noChangeShapeType="1"/>
            </p:cNvSpPr>
            <p:nvPr/>
          </p:nvSpPr>
          <p:spPr bwMode="auto">
            <a:xfrm flipV="1">
              <a:off x="4752" y="3600"/>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5" name="Line 25"/>
            <p:cNvSpPr>
              <a:spLocks noChangeShapeType="1"/>
            </p:cNvSpPr>
            <p:nvPr/>
          </p:nvSpPr>
          <p:spPr bwMode="auto">
            <a:xfrm flipH="1" flipV="1">
              <a:off x="5136" y="3312"/>
              <a:ext cx="0" cy="4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6" name="Text Box 26"/>
            <p:cNvSpPr txBox="1">
              <a:spLocks noChangeArrowheads="1"/>
            </p:cNvSpPr>
            <p:nvPr/>
          </p:nvSpPr>
          <p:spPr bwMode="auto">
            <a:xfrm>
              <a:off x="4022" y="3050"/>
              <a:ext cx="4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x[n]</a:t>
              </a:r>
            </a:p>
          </p:txBody>
        </p:sp>
        <p:sp>
          <p:nvSpPr>
            <p:cNvPr id="18457" name="Text Box 27"/>
            <p:cNvSpPr txBox="1">
              <a:spLocks noChangeArrowheads="1"/>
            </p:cNvSpPr>
            <p:nvPr/>
          </p:nvSpPr>
          <p:spPr bwMode="auto">
            <a:xfrm>
              <a:off x="5328" y="374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n</a:t>
              </a:r>
            </a:p>
          </p:txBody>
        </p:sp>
        <p:sp>
          <p:nvSpPr>
            <p:cNvPr id="18458" name="Text Box 28"/>
            <p:cNvSpPr txBox="1">
              <a:spLocks noChangeArrowheads="1"/>
            </p:cNvSpPr>
            <p:nvPr/>
          </p:nvSpPr>
          <p:spPr bwMode="auto">
            <a:xfrm>
              <a:off x="3158" y="3722"/>
              <a:ext cx="2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-2</a:t>
              </a:r>
            </a:p>
          </p:txBody>
        </p:sp>
        <p:sp>
          <p:nvSpPr>
            <p:cNvPr id="18459" name="Text Box 29"/>
            <p:cNvSpPr txBox="1">
              <a:spLocks noChangeArrowheads="1"/>
            </p:cNvSpPr>
            <p:nvPr/>
          </p:nvSpPr>
          <p:spPr bwMode="auto">
            <a:xfrm>
              <a:off x="4656" y="374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2</a:t>
              </a:r>
            </a:p>
          </p:txBody>
        </p:sp>
        <p:sp>
          <p:nvSpPr>
            <p:cNvPr id="18460" name="Oval 30"/>
            <p:cNvSpPr>
              <a:spLocks noChangeArrowheads="1"/>
            </p:cNvSpPr>
            <p:nvPr/>
          </p:nvSpPr>
          <p:spPr bwMode="auto">
            <a:xfrm>
              <a:off x="3251" y="3491"/>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8461" name="Oval 31"/>
            <p:cNvSpPr>
              <a:spLocks noChangeArrowheads="1"/>
            </p:cNvSpPr>
            <p:nvPr/>
          </p:nvSpPr>
          <p:spPr bwMode="auto">
            <a:xfrm>
              <a:off x="3577" y="3312"/>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8462" name="Oval 32"/>
            <p:cNvSpPr>
              <a:spLocks noChangeArrowheads="1"/>
            </p:cNvSpPr>
            <p:nvPr/>
          </p:nvSpPr>
          <p:spPr bwMode="auto">
            <a:xfrm>
              <a:off x="3961" y="3491"/>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8463" name="Oval 33"/>
            <p:cNvSpPr>
              <a:spLocks noChangeArrowheads="1"/>
            </p:cNvSpPr>
            <p:nvPr/>
          </p:nvSpPr>
          <p:spPr bwMode="auto">
            <a:xfrm>
              <a:off x="4355" y="3997"/>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8464" name="Oval 34"/>
            <p:cNvSpPr>
              <a:spLocks noChangeArrowheads="1"/>
            </p:cNvSpPr>
            <p:nvPr/>
          </p:nvSpPr>
          <p:spPr bwMode="auto">
            <a:xfrm>
              <a:off x="4717" y="3588"/>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8465" name="Oval 35"/>
            <p:cNvSpPr>
              <a:spLocks noChangeArrowheads="1"/>
            </p:cNvSpPr>
            <p:nvPr/>
          </p:nvSpPr>
          <p:spPr bwMode="auto">
            <a:xfrm>
              <a:off x="5111" y="3312"/>
              <a:ext cx="48" cy="48"/>
            </a:xfrm>
            <a:prstGeom prst="ellipse">
              <a:avLst/>
            </a:prstGeom>
            <a:solidFill>
              <a:schemeClr val="accent1"/>
            </a:solidFill>
            <a:ln w="9525">
              <a:solidFill>
                <a:schemeClr val="tx1"/>
              </a:solidFill>
              <a:round/>
              <a:headEnd/>
              <a:tailEnd/>
            </a:ln>
          </p:spPr>
          <p:txBody>
            <a:bodyPr wrap="none" anchor="ctr"/>
            <a:lstStyle/>
            <a:p>
              <a:endParaRPr lang="ar-SA"/>
            </a:p>
          </p:txBody>
        </p:sp>
      </p:grpSp>
      <p:sp>
        <p:nvSpPr>
          <p:cNvPr id="18448" name="Rectangle 4"/>
          <p:cNvSpPr>
            <a:spLocks noChangeArrowheads="1"/>
          </p:cNvSpPr>
          <p:nvPr/>
        </p:nvSpPr>
        <p:spPr bwMode="auto">
          <a:xfrm>
            <a:off x="468313" y="160655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7710882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extLst>
              <p:ext uri="{D42A27DB-BD31-4B8C-83A1-F6EECF244321}">
                <p14:modId xmlns:p14="http://schemas.microsoft.com/office/powerpoint/2010/main" val="526474702"/>
              </p:ext>
            </p:extLst>
          </p:nvPr>
        </p:nvGraphicFramePr>
        <p:xfrm>
          <a:off x="408401" y="1458672"/>
          <a:ext cx="8327198" cy="3600400"/>
        </p:xfrm>
        <a:graphic>
          <a:graphicData uri="http://schemas.openxmlformats.org/presentationml/2006/ole">
            <mc:AlternateContent xmlns:mc="http://schemas.openxmlformats.org/markup-compatibility/2006">
              <mc:Choice xmlns:v="urn:schemas-microsoft-com:vml" Requires="v">
                <p:oleObj spid="_x0000_s16430" name="VISIO" r:id="rId4" imgW="3008160" imgH="1065240" progId="Visio.Drawing.5">
                  <p:embed/>
                </p:oleObj>
              </mc:Choice>
              <mc:Fallback>
                <p:oleObj name="VISIO" r:id="rId4" imgW="3008160" imgH="1065240" progId="Visio.Drawing.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401" y="1458672"/>
                        <a:ext cx="8327198" cy="3600400"/>
                      </a:xfrm>
                      <a:prstGeom prst="rect">
                        <a:avLst/>
                      </a:prstGeom>
                      <a:noFill/>
                      <a:ln>
                        <a:noFill/>
                      </a:ln>
                      <a:extLst/>
                    </p:spPr>
                  </p:pic>
                </p:oleObj>
              </mc:Fallback>
            </mc:AlternateContent>
          </a:graphicData>
        </a:graphic>
      </p:graphicFrame>
      <p:sp>
        <p:nvSpPr>
          <p:cNvPr id="21507" name="Text Box 3"/>
          <p:cNvSpPr txBox="1">
            <a:spLocks noChangeArrowheads="1"/>
          </p:cNvSpPr>
          <p:nvPr/>
        </p:nvSpPr>
        <p:spPr bwMode="auto">
          <a:xfrm>
            <a:off x="1366102" y="4806386"/>
            <a:ext cx="3200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dirty="0">
                <a:latin typeface="HELVETICA" pitchFamily="34" charset="0"/>
              </a:rPr>
              <a:t>(a)</a:t>
            </a:r>
          </a:p>
        </p:txBody>
      </p:sp>
      <p:sp>
        <p:nvSpPr>
          <p:cNvPr id="21508" name="Text Box 4"/>
          <p:cNvSpPr txBox="1">
            <a:spLocks noChangeArrowheads="1"/>
          </p:cNvSpPr>
          <p:nvPr/>
        </p:nvSpPr>
        <p:spPr bwMode="auto">
          <a:xfrm>
            <a:off x="4800600" y="4730312"/>
            <a:ext cx="434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sp>
        <p:nvSpPr>
          <p:cNvPr id="4" name="Slide Number Placeholder 3"/>
          <p:cNvSpPr>
            <a:spLocks noGrp="1"/>
          </p:cNvSpPr>
          <p:nvPr>
            <p:ph type="sldNum" sz="quarter" idx="12"/>
          </p:nvPr>
        </p:nvSpPr>
        <p:spPr/>
        <p:txBody>
          <a:bodyPr/>
          <a:lstStyle/>
          <a:p>
            <a:pPr>
              <a:defRPr/>
            </a:pPr>
            <a:fld id="{9FB5CBE0-5D0A-4D5C-BDE7-C4DF95FD8C2C}" type="slidenum">
              <a:rPr lang="ar-SA" smtClean="0"/>
              <a:pPr>
                <a:defRPr/>
              </a:pPr>
              <a:t>35</a:t>
            </a:fld>
            <a:endParaRPr lang="en-US"/>
          </a:p>
        </p:txBody>
      </p:sp>
      <p:sp>
        <p:nvSpPr>
          <p:cNvPr id="2" name="Title 1"/>
          <p:cNvSpPr>
            <a:spLocks noGrp="1"/>
          </p:cNvSpPr>
          <p:nvPr>
            <p:ph type="title"/>
          </p:nvPr>
        </p:nvSpPr>
        <p:spPr/>
        <p:txBody>
          <a:bodyPr/>
          <a:lstStyle/>
          <a:p>
            <a:r>
              <a:rPr lang="tr-TR" dirty="0" smtClean="0"/>
              <a:t>Analog ve dijital işaretler</a:t>
            </a:r>
            <a:endParaRPr lang="en-US" dirty="0"/>
          </a:p>
        </p:txBody>
      </p:sp>
      <p:sp>
        <p:nvSpPr>
          <p:cNvPr id="3" name="Rectangle 2"/>
          <p:cNvSpPr/>
          <p:nvPr/>
        </p:nvSpPr>
        <p:spPr>
          <a:xfrm>
            <a:off x="449288" y="5373216"/>
            <a:ext cx="7992888" cy="830997"/>
          </a:xfrm>
          <a:prstGeom prst="rect">
            <a:avLst/>
          </a:prstGeom>
        </p:spPr>
        <p:txBody>
          <a:bodyPr wrap="square">
            <a:spAutoFit/>
          </a:bodyPr>
          <a:lstStyle/>
          <a:p>
            <a:r>
              <a:rPr lang="en-US" sz="2400" dirty="0">
                <a:cs typeface="Times New Roman" pitchFamily="18" charset="0"/>
              </a:rPr>
              <a:t>(a) Analog signals can have any amplitude value. (b) Digital signals have a limited number of amplitude values.</a:t>
            </a:r>
            <a:r>
              <a:rPr lang="en-US" sz="2400" dirty="0"/>
              <a:t> </a:t>
            </a:r>
          </a:p>
        </p:txBody>
      </p:sp>
      <p:sp>
        <p:nvSpPr>
          <p:cNvPr id="9" name="Rectangle 4"/>
          <p:cNvSpPr>
            <a:spLocks noChangeArrowheads="1"/>
          </p:cNvSpPr>
          <p:nvPr/>
        </p:nvSpPr>
        <p:spPr bwMode="auto">
          <a:xfrm>
            <a:off x="468313" y="126876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6434155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36</a:t>
            </a:fld>
            <a:endParaRPr lang="en-US"/>
          </a:p>
        </p:txBody>
      </p:sp>
      <p:sp>
        <p:nvSpPr>
          <p:cNvPr id="19460" name="Rectangle 2"/>
          <p:cNvSpPr>
            <a:spLocks noGrp="1" noChangeArrowheads="1"/>
          </p:cNvSpPr>
          <p:nvPr>
            <p:ph type="title"/>
          </p:nvPr>
        </p:nvSpPr>
        <p:spPr/>
        <p:txBody>
          <a:bodyPr>
            <a:normAutofit fontScale="90000"/>
          </a:bodyPr>
          <a:lstStyle/>
          <a:p>
            <a:pPr eaLnBrk="1" hangingPunct="1"/>
            <a:r>
              <a:rPr lang="tr-TR" altLang="en-US" dirty="0" smtClean="0"/>
              <a:t>Sürekliye karşı Sürekli Zaman İşaretleri</a:t>
            </a:r>
            <a:endParaRPr lang="en-US" altLang="en-US" dirty="0" smtClean="0"/>
          </a:p>
        </p:txBody>
      </p:sp>
      <p:pic>
        <p:nvPicPr>
          <p:cNvPr id="1946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805261"/>
            <a:ext cx="4314825"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4"/>
          <p:cNvSpPr txBox="1">
            <a:spLocks noChangeArrowheads="1"/>
          </p:cNvSpPr>
          <p:nvPr/>
        </p:nvSpPr>
        <p:spPr bwMode="auto">
          <a:xfrm>
            <a:off x="251520" y="1447800"/>
            <a:ext cx="86409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tr-TR" altLang="en-US" sz="2400" dirty="0" smtClean="0">
                <a:solidFill>
                  <a:srgbClr val="000000"/>
                </a:solidFill>
                <a:latin typeface="Times" charset="0"/>
                <a:cs typeface="Times New Roman" pitchFamily="18" charset="0"/>
              </a:rPr>
              <a:t>(</a:t>
            </a:r>
            <a:r>
              <a:rPr lang="en-US" altLang="en-US" sz="2400" dirty="0" smtClean="0">
                <a:solidFill>
                  <a:srgbClr val="000000"/>
                </a:solidFill>
                <a:latin typeface="Times" charset="0"/>
                <a:cs typeface="Times New Roman" pitchFamily="18" charset="0"/>
              </a:rPr>
              <a:t>All </a:t>
            </a:r>
            <a:r>
              <a:rPr lang="en-US" altLang="en-US" sz="2400" dirty="0">
                <a:solidFill>
                  <a:srgbClr val="000000"/>
                </a:solidFill>
                <a:latin typeface="Times" charset="0"/>
                <a:cs typeface="Times New Roman" pitchFamily="18" charset="0"/>
              </a:rPr>
              <a:t>continuous signals are </a:t>
            </a:r>
            <a:r>
              <a:rPr lang="en-US" altLang="en-US" sz="2400" i="1" dirty="0" smtClean="0">
                <a:solidFill>
                  <a:srgbClr val="000000"/>
                </a:solidFill>
                <a:latin typeface="Times" charset="0"/>
                <a:cs typeface="Times New Roman" pitchFamily="18" charset="0"/>
              </a:rPr>
              <a:t>continuous-time</a:t>
            </a:r>
            <a:r>
              <a:rPr lang="tr-TR" altLang="en-US" sz="2400" i="1" dirty="0" smtClean="0">
                <a:solidFill>
                  <a:srgbClr val="000000"/>
                </a:solidFill>
                <a:latin typeface="Times" charset="0"/>
                <a:cs typeface="Times New Roman" pitchFamily="18" charset="0"/>
              </a:rPr>
              <a:t> </a:t>
            </a:r>
            <a:r>
              <a:rPr lang="en-US" altLang="en-US" sz="2400" i="1" dirty="0" smtClean="0">
                <a:solidFill>
                  <a:srgbClr val="000000"/>
                </a:solidFill>
                <a:latin typeface="Times" charset="0"/>
                <a:cs typeface="Times New Roman" pitchFamily="18" charset="0"/>
              </a:rPr>
              <a:t>(</a:t>
            </a:r>
            <a:r>
              <a:rPr lang="en-US" altLang="en-US" sz="2400" i="1" dirty="0">
                <a:solidFill>
                  <a:srgbClr val="000000"/>
                </a:solidFill>
                <a:latin typeface="Times" charset="0"/>
                <a:cs typeface="Times New Roman" pitchFamily="18" charset="0"/>
              </a:rPr>
              <a:t>CT)</a:t>
            </a:r>
            <a:r>
              <a:rPr lang="en-US" altLang="en-US" sz="2400" dirty="0">
                <a:solidFill>
                  <a:srgbClr val="000000"/>
                </a:solidFill>
                <a:latin typeface="Times" charset="0"/>
                <a:cs typeface="Times New Roman" pitchFamily="18" charset="0"/>
              </a:rPr>
              <a:t> but not all CT signals are </a:t>
            </a:r>
            <a:r>
              <a:rPr lang="en-US" altLang="en-US" sz="2400" dirty="0" smtClean="0">
                <a:solidFill>
                  <a:srgbClr val="000000"/>
                </a:solidFill>
                <a:latin typeface="Times" charset="0"/>
                <a:cs typeface="Times New Roman" pitchFamily="18" charset="0"/>
              </a:rPr>
              <a:t>continuous</a:t>
            </a:r>
            <a:r>
              <a:rPr lang="tr-TR" altLang="en-US" sz="2400" dirty="0" smtClean="0">
                <a:solidFill>
                  <a:srgbClr val="000000"/>
                </a:solidFill>
                <a:latin typeface="Times" charset="0"/>
                <a:cs typeface="Times New Roman" pitchFamily="18" charset="0"/>
              </a:rPr>
              <a:t>)Tüm </a:t>
            </a:r>
            <a:r>
              <a:rPr lang="tr-TR" altLang="en-US" sz="2400" dirty="0">
                <a:solidFill>
                  <a:srgbClr val="000000"/>
                </a:solidFill>
                <a:latin typeface="Times" charset="0"/>
                <a:cs typeface="Times New Roman" pitchFamily="18" charset="0"/>
              </a:rPr>
              <a:t>sürekli </a:t>
            </a:r>
            <a:r>
              <a:rPr lang="tr-TR" altLang="en-US" sz="2400" dirty="0" smtClean="0">
                <a:solidFill>
                  <a:srgbClr val="000000"/>
                </a:solidFill>
                <a:latin typeface="Times" charset="0"/>
                <a:cs typeface="Times New Roman" pitchFamily="18" charset="0"/>
              </a:rPr>
              <a:t>işaretler aynı zamanda  sürekli zaman </a:t>
            </a:r>
            <a:r>
              <a:rPr lang="tr-TR" altLang="en-US" sz="2400" dirty="0">
                <a:solidFill>
                  <a:srgbClr val="000000"/>
                </a:solidFill>
                <a:latin typeface="Times" charset="0"/>
                <a:cs typeface="Times New Roman" pitchFamily="18" charset="0"/>
              </a:rPr>
              <a:t>(CT) </a:t>
            </a:r>
            <a:r>
              <a:rPr lang="tr-TR" altLang="en-US" sz="2400" dirty="0" smtClean="0">
                <a:solidFill>
                  <a:srgbClr val="000000"/>
                </a:solidFill>
                <a:latin typeface="Times" charset="0"/>
                <a:cs typeface="Times New Roman" pitchFamily="18" charset="0"/>
              </a:rPr>
              <a:t>işaretleridir  ama </a:t>
            </a:r>
            <a:r>
              <a:rPr lang="tr-TR" altLang="en-US" sz="2400" dirty="0">
                <a:solidFill>
                  <a:srgbClr val="000000"/>
                </a:solidFill>
                <a:latin typeface="Times" charset="0"/>
                <a:cs typeface="Times New Roman" pitchFamily="18" charset="0"/>
              </a:rPr>
              <a:t>tüm </a:t>
            </a:r>
            <a:r>
              <a:rPr lang="tr-TR" altLang="en-US" sz="2400" dirty="0" smtClean="0">
                <a:solidFill>
                  <a:srgbClr val="000000"/>
                </a:solidFill>
                <a:latin typeface="Times" charset="0"/>
                <a:cs typeface="Times New Roman" pitchFamily="18" charset="0"/>
              </a:rPr>
              <a:t>CT işaretleri sürekli değildir.</a:t>
            </a:r>
            <a:endParaRPr lang="en-US" altLang="en-US" sz="2400" dirty="0">
              <a:latin typeface="Times" charset="0"/>
              <a:cs typeface="Times New Roman" pitchFamily="18" charset="0"/>
            </a:endParaRPr>
          </a:p>
        </p:txBody>
      </p:sp>
      <p:sp>
        <p:nvSpPr>
          <p:cNvPr id="19463"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250100898"/>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p:txBody>
          <a:bodyPr/>
          <a:lstStyle/>
          <a:p>
            <a:pPr eaLnBrk="1" hangingPunct="1"/>
            <a:r>
              <a:rPr lang="tr-TR" dirty="0"/>
              <a:t>Gerçek </a:t>
            </a:r>
            <a:r>
              <a:rPr lang="tr-TR" dirty="0" smtClean="0"/>
              <a:t>hayattaki biyomedikal işaretler genellikle </a:t>
            </a:r>
            <a:r>
              <a:rPr lang="tr-TR" dirty="0"/>
              <a:t>büyük stokastik </a:t>
            </a:r>
            <a:r>
              <a:rPr lang="tr-TR" dirty="0" smtClean="0"/>
              <a:t>bileşenler </a:t>
            </a:r>
            <a:r>
              <a:rPr lang="tr-TR" dirty="0"/>
              <a:t>içerir, bunlar da fraktal veya kaotik olabilir</a:t>
            </a:r>
            <a:r>
              <a:rPr lang="tr-TR" dirty="0" smtClean="0"/>
              <a:t>.</a:t>
            </a:r>
          </a:p>
          <a:p>
            <a:pPr eaLnBrk="1" hangingPunct="1"/>
            <a:r>
              <a:rPr lang="tr-TR" dirty="0" smtClean="0"/>
              <a:t>Biyomedikal </a:t>
            </a:r>
            <a:r>
              <a:rPr lang="tr-TR" dirty="0"/>
              <a:t>mühendisliği </a:t>
            </a:r>
            <a:r>
              <a:rPr lang="tr-TR" dirty="0" smtClean="0"/>
              <a:t>çalışanı </a:t>
            </a:r>
            <a:r>
              <a:rPr lang="tr-TR" dirty="0"/>
              <a:t>ilk </a:t>
            </a:r>
            <a:r>
              <a:rPr lang="tr-TR" dirty="0" smtClean="0"/>
              <a:t>olarak olası işaret çeşitlerini tanımalı </a:t>
            </a:r>
            <a:r>
              <a:rPr lang="tr-TR" dirty="0"/>
              <a:t>ve </a:t>
            </a:r>
            <a:r>
              <a:rPr lang="tr-TR" dirty="0" smtClean="0"/>
              <a:t>ilgilenilen işaret için en </a:t>
            </a:r>
            <a:r>
              <a:rPr lang="tr-TR" dirty="0"/>
              <a:t>uygun analiz </a:t>
            </a:r>
            <a:r>
              <a:rPr lang="tr-TR" dirty="0" smtClean="0"/>
              <a:t>türünü belirlemelidir.</a:t>
            </a:r>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37</a:t>
            </a:fld>
            <a:endParaRPr lang="en-US"/>
          </a:p>
        </p:txBody>
      </p:sp>
      <p:sp>
        <p:nvSpPr>
          <p:cNvPr id="19458" name="Rectangle 2"/>
          <p:cNvSpPr>
            <a:spLocks noGrp="1" noChangeArrowheads="1"/>
          </p:cNvSpPr>
          <p:nvPr>
            <p:ph type="title"/>
          </p:nvPr>
        </p:nvSpPr>
        <p:spPr/>
        <p:txBody>
          <a:bodyPr/>
          <a:lstStyle/>
          <a:p>
            <a:pPr eaLnBrk="1" hangingPunct="1"/>
            <a:r>
              <a:rPr lang="tr-TR" dirty="0" smtClean="0"/>
              <a:t>Bir BMM’in Sorumlulukları</a:t>
            </a:r>
            <a:endParaRPr lang="en-US" dirty="0" smtClean="0"/>
          </a:p>
        </p:txBody>
      </p:sp>
      <p:sp>
        <p:nvSpPr>
          <p:cNvPr id="14342"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ppt_x"/>
                                          </p:val>
                                        </p:tav>
                                        <p:tav tm="100000">
                                          <p:val>
                                            <p:strVal val="#ppt_x"/>
                                          </p:val>
                                        </p:tav>
                                      </p:tavLst>
                                    </p:anim>
                                    <p:anim calcmode="lin" valueType="num">
                                      <p:cBhvr additive="base">
                                        <p:cTn id="8" dur="500" fill="hold"/>
                                        <p:tgtEl>
                                          <p:spTgt spid="1945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45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945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P spid="19458"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p:txBody>
          <a:bodyPr/>
          <a:lstStyle/>
          <a:p>
            <a:pPr eaLnBrk="1" hangingPunct="1"/>
            <a:r>
              <a:rPr lang="tr-TR" dirty="0" smtClean="0"/>
              <a:t>İşaretlerin toplanması </a:t>
            </a:r>
            <a:r>
              <a:rPr lang="tr-TR" dirty="0"/>
              <a:t>ve </a:t>
            </a:r>
            <a:r>
              <a:rPr lang="tr-TR" dirty="0" smtClean="0"/>
              <a:t>işlenmesi ile </a:t>
            </a:r>
            <a:r>
              <a:rPr lang="tr-TR" dirty="0"/>
              <a:t>istenilen </a:t>
            </a:r>
            <a:r>
              <a:rPr lang="tr-TR" dirty="0" smtClean="0"/>
              <a:t>önsel bilgileri </a:t>
            </a:r>
            <a:r>
              <a:rPr lang="tr-TR" dirty="0"/>
              <a:t>ayıklamak </a:t>
            </a:r>
            <a:r>
              <a:rPr lang="tr-TR" dirty="0" smtClean="0"/>
              <a:t>için</a:t>
            </a:r>
          </a:p>
          <a:p>
            <a:pPr eaLnBrk="1" hangingPunct="1"/>
            <a:r>
              <a:rPr lang="tr-TR" dirty="0" smtClean="0"/>
              <a:t>Bir işareti </a:t>
            </a:r>
            <a:r>
              <a:rPr lang="tr-TR" dirty="0"/>
              <a:t>ya da bir </a:t>
            </a:r>
            <a:r>
              <a:rPr lang="tr-TR" dirty="0" smtClean="0"/>
              <a:t>işlemin işaretin özelliklerini </a:t>
            </a:r>
            <a:r>
              <a:rPr lang="tr-TR" dirty="0"/>
              <a:t>nasıl </a:t>
            </a:r>
            <a:r>
              <a:rPr lang="tr-TR" dirty="0" smtClean="0"/>
              <a:t>değiştirdiğini gözlemleyerek </a:t>
            </a:r>
            <a:r>
              <a:rPr lang="tr-TR" dirty="0"/>
              <a:t>fiziksel </a:t>
            </a:r>
            <a:r>
              <a:rPr lang="tr-TR" dirty="0" smtClean="0"/>
              <a:t>işlemin doğasının yorumlanması</a:t>
            </a:r>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38</a:t>
            </a:fld>
            <a:endParaRPr lang="en-US"/>
          </a:p>
        </p:txBody>
      </p:sp>
      <p:sp>
        <p:nvSpPr>
          <p:cNvPr id="17410" name="Rectangle 2"/>
          <p:cNvSpPr>
            <a:spLocks noGrp="1" noChangeArrowheads="1"/>
          </p:cNvSpPr>
          <p:nvPr>
            <p:ph type="title"/>
          </p:nvPr>
        </p:nvSpPr>
        <p:spPr/>
        <p:txBody>
          <a:bodyPr/>
          <a:lstStyle/>
          <a:p>
            <a:pPr eaLnBrk="1" hangingPunct="1"/>
            <a:r>
              <a:rPr lang="tr-TR" dirty="0" smtClean="0"/>
              <a:t>İşaret İşlemenin Gerekçeleri</a:t>
            </a:r>
            <a:endParaRPr lang="en-US" dirty="0" smtClean="0"/>
          </a:p>
        </p:txBody>
      </p:sp>
      <p:sp>
        <p:nvSpPr>
          <p:cNvPr id="21510"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41088753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ppt_x"/>
                                          </p:val>
                                        </p:tav>
                                        <p:tav tm="100000">
                                          <p:val>
                                            <p:strVal val="#ppt_x"/>
                                          </p:val>
                                        </p:tav>
                                      </p:tavLst>
                                    </p:anim>
                                    <p:anim calcmode="lin" valueType="num">
                                      <p:cBhvr additive="base">
                                        <p:cTn id="8" dur="500" fill="hold"/>
                                        <p:tgtEl>
                                          <p:spTgt spid="174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7411">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74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P spid="17410"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5" name="Rectangle 3"/>
          <p:cNvSpPr>
            <a:spLocks noGrp="1" noChangeArrowheads="1"/>
          </p:cNvSpPr>
          <p:nvPr>
            <p:ph idx="1"/>
          </p:nvPr>
        </p:nvSpPr>
        <p:spPr/>
        <p:txBody>
          <a:bodyPr>
            <a:normAutofit lnSpcReduction="10000"/>
          </a:bodyPr>
          <a:lstStyle/>
          <a:p>
            <a:pPr marL="0" indent="0" eaLnBrk="1" hangingPunct="1">
              <a:spcAft>
                <a:spcPts val="600"/>
              </a:spcAft>
              <a:buNone/>
            </a:pPr>
            <a:r>
              <a:rPr lang="tr-TR" sz="2800" dirty="0"/>
              <a:t>Gerçek </a:t>
            </a:r>
            <a:r>
              <a:rPr lang="tr-TR" sz="2800" dirty="0" smtClean="0"/>
              <a:t>hayattaki davranışlar enerji kaynaklarının </a:t>
            </a:r>
            <a:r>
              <a:rPr lang="tr-TR" sz="2800" dirty="0"/>
              <a:t>ve </a:t>
            </a:r>
            <a:r>
              <a:rPr lang="tr-TR" sz="2800" dirty="0" smtClean="0"/>
              <a:t>değiştiricilerinin (harcayıcıların) </a:t>
            </a:r>
            <a:r>
              <a:rPr lang="tr-TR" sz="2800" dirty="0"/>
              <a:t>arasındaki etkileşimler </a:t>
            </a:r>
            <a:r>
              <a:rPr lang="tr-TR" sz="2800" dirty="0" smtClean="0"/>
              <a:t>sonucudur. İşaret sadece </a:t>
            </a:r>
            <a:r>
              <a:rPr lang="tr-TR" sz="2800" dirty="0"/>
              <a:t>bir </a:t>
            </a:r>
            <a:r>
              <a:rPr lang="tr-TR" sz="2800" dirty="0" smtClean="0"/>
              <a:t>işlemdeki </a:t>
            </a:r>
            <a:r>
              <a:rPr lang="tr-TR" sz="2800" dirty="0"/>
              <a:t>enerji </a:t>
            </a:r>
            <a:r>
              <a:rPr lang="tr-TR" sz="2800" dirty="0" smtClean="0"/>
              <a:t>üretiminin </a:t>
            </a:r>
            <a:r>
              <a:rPr lang="tr-TR" sz="2800" dirty="0"/>
              <a:t>bir </a:t>
            </a:r>
            <a:r>
              <a:rPr lang="tr-TR" sz="2800" dirty="0" smtClean="0"/>
              <a:t>kaydıdır</a:t>
            </a:r>
          </a:p>
          <a:p>
            <a:pPr eaLnBrk="1" hangingPunct="1">
              <a:spcAft>
                <a:spcPts val="600"/>
              </a:spcAft>
            </a:pPr>
            <a:r>
              <a:rPr lang="tr-TR" sz="2800" dirty="0" smtClean="0"/>
              <a:t>İşaretlerin ölçümü</a:t>
            </a:r>
          </a:p>
          <a:p>
            <a:pPr eaLnBrk="1" hangingPunct="1">
              <a:spcAft>
                <a:spcPts val="600"/>
              </a:spcAft>
            </a:pPr>
            <a:r>
              <a:rPr lang="tr-TR" sz="2800" dirty="0" smtClean="0"/>
              <a:t>İşaretleri işleme (filtre – süzme)</a:t>
            </a:r>
          </a:p>
          <a:p>
            <a:pPr eaLnBrk="1" hangingPunct="1">
              <a:spcAft>
                <a:spcPts val="600"/>
              </a:spcAft>
            </a:pPr>
            <a:r>
              <a:rPr lang="tr-TR" sz="2800" dirty="0" smtClean="0"/>
              <a:t>İşarete göre onu üreten kaynağın niteliklerini tanımlama, ve</a:t>
            </a:r>
          </a:p>
          <a:p>
            <a:pPr eaLnBrk="1" hangingPunct="1">
              <a:spcAft>
                <a:spcPts val="600"/>
              </a:spcAft>
            </a:pPr>
            <a:r>
              <a:rPr lang="tr-TR" sz="2800" dirty="0" smtClean="0"/>
              <a:t>Kaynağı derinlemesine araştırma</a:t>
            </a:r>
            <a:endParaRPr lang="en-US" sz="2800" dirty="0" smtClean="0"/>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39</a:t>
            </a:fld>
            <a:endParaRPr lang="en-US"/>
          </a:p>
        </p:txBody>
      </p:sp>
      <p:sp>
        <p:nvSpPr>
          <p:cNvPr id="136194" name="Rectangle 2"/>
          <p:cNvSpPr>
            <a:spLocks noGrp="1" noChangeArrowheads="1"/>
          </p:cNvSpPr>
          <p:nvPr>
            <p:ph type="title"/>
          </p:nvPr>
        </p:nvSpPr>
        <p:spPr/>
        <p:txBody>
          <a:bodyPr/>
          <a:lstStyle/>
          <a:p>
            <a:pPr eaLnBrk="1" hangingPunct="1"/>
            <a:r>
              <a:rPr lang="tr-TR" dirty="0" smtClean="0"/>
              <a:t>Temel İşlemler</a:t>
            </a:r>
            <a:endParaRPr lang="en-US" dirty="0" smtClean="0"/>
          </a:p>
        </p:txBody>
      </p:sp>
      <p:sp>
        <p:nvSpPr>
          <p:cNvPr id="22534"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455678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36194"/>
                                        </p:tgtEl>
                                        <p:attrNameLst>
                                          <p:attrName>style.visibility</p:attrName>
                                        </p:attrNameLst>
                                      </p:cBhvr>
                                      <p:to>
                                        <p:strVal val="visible"/>
                                      </p:to>
                                    </p:set>
                                    <p:anim calcmode="lin" valueType="num">
                                      <p:cBhvr additive="base">
                                        <p:cTn id="7" dur="500" fill="hold"/>
                                        <p:tgtEl>
                                          <p:spTgt spid="136194"/>
                                        </p:tgtEl>
                                        <p:attrNameLst>
                                          <p:attrName>ppt_x</p:attrName>
                                        </p:attrNameLst>
                                      </p:cBhvr>
                                      <p:tavLst>
                                        <p:tav tm="0">
                                          <p:val>
                                            <p:strVal val="#ppt_x"/>
                                          </p:val>
                                        </p:tav>
                                        <p:tav tm="100000">
                                          <p:val>
                                            <p:strVal val="#ppt_x"/>
                                          </p:val>
                                        </p:tav>
                                      </p:tavLst>
                                    </p:anim>
                                    <p:anim calcmode="lin" valueType="num">
                                      <p:cBhvr additive="base">
                                        <p:cTn id="8" dur="500" fill="hold"/>
                                        <p:tgtEl>
                                          <p:spTgt spid="13619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3619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3619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3619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36195">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36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autoUpdateAnimBg="0"/>
      <p:bldP spid="136194"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624078" indent="-514350">
              <a:lnSpc>
                <a:spcPct val="120000"/>
              </a:lnSpc>
              <a:buFont typeface="+mj-lt"/>
              <a:buAutoNum type="arabicPeriod"/>
            </a:pPr>
            <a:r>
              <a:rPr lang="tr-TR" dirty="0" smtClean="0"/>
              <a:t>Temel kurallara </a:t>
            </a:r>
            <a:r>
              <a:rPr lang="tr-TR" dirty="0" smtClean="0">
                <a:hlinkClick r:id="rId2" action="ppaction://hlinksldjump"/>
              </a:rPr>
              <a:t>uyunuz</a:t>
            </a:r>
            <a:endParaRPr lang="tr-TR" dirty="0" smtClean="0"/>
          </a:p>
          <a:p>
            <a:pPr marL="624078" indent="-514350">
              <a:lnSpc>
                <a:spcPct val="120000"/>
              </a:lnSpc>
              <a:buFont typeface="+mj-lt"/>
              <a:buAutoNum type="arabicPeriod"/>
            </a:pPr>
            <a:r>
              <a:rPr lang="tr-TR" dirty="0" smtClean="0"/>
              <a:t>Kendi rolünüzü </a:t>
            </a:r>
            <a:r>
              <a:rPr lang="tr-TR" dirty="0" smtClean="0">
                <a:hlinkClick r:id="rId3" action="ppaction://hlinksldjump"/>
              </a:rPr>
              <a:t>biliniz</a:t>
            </a:r>
            <a:endParaRPr lang="tr-TR" dirty="0" smtClean="0"/>
          </a:p>
          <a:p>
            <a:pPr marL="624078" indent="-514350">
              <a:lnSpc>
                <a:spcPct val="120000"/>
              </a:lnSpc>
              <a:buFont typeface="+mj-lt"/>
              <a:buAutoNum type="arabicPeriod"/>
            </a:pPr>
            <a:r>
              <a:rPr lang="tr-TR" dirty="0" smtClean="0"/>
              <a:t>Grup dinamiklerine katılınız</a:t>
            </a:r>
          </a:p>
          <a:p>
            <a:pPr marL="624078" indent="-514350">
              <a:lnSpc>
                <a:spcPct val="120000"/>
              </a:lnSpc>
              <a:buFont typeface="+mj-lt"/>
              <a:buAutoNum type="arabicPeriod"/>
            </a:pPr>
            <a:r>
              <a:rPr lang="tr-TR" dirty="0" smtClean="0"/>
              <a:t>Güçlendirici sorular sorunuz</a:t>
            </a:r>
          </a:p>
          <a:p>
            <a:pPr marL="624078" indent="-514350">
              <a:lnSpc>
                <a:spcPct val="120000"/>
              </a:lnSpc>
              <a:buFont typeface="+mj-lt"/>
              <a:buAutoNum type="arabicPeriod"/>
            </a:pPr>
            <a:r>
              <a:rPr lang="tr-TR" dirty="0" smtClean="0"/>
              <a:t>Öğrenmeye istekli olunuz</a:t>
            </a:r>
          </a:p>
          <a:p>
            <a:pPr marL="624078" indent="-514350">
              <a:lnSpc>
                <a:spcPct val="120000"/>
              </a:lnSpc>
              <a:buFont typeface="+mj-lt"/>
              <a:buAutoNum type="arabicPeriod"/>
            </a:pPr>
            <a:r>
              <a:rPr lang="tr-TR" dirty="0" smtClean="0"/>
              <a:t>Geri bildirim veriniz</a:t>
            </a:r>
          </a:p>
          <a:p>
            <a:pPr marL="624078" indent="-514350">
              <a:lnSpc>
                <a:spcPct val="120000"/>
              </a:lnSpc>
              <a:buFont typeface="+mj-lt"/>
              <a:buAutoNum type="arabicPeriod"/>
            </a:pPr>
            <a:r>
              <a:rPr lang="tr-TR" dirty="0" smtClean="0"/>
              <a:t>Kendi gelişiminizi izleyiniz</a:t>
            </a:r>
          </a:p>
          <a:p>
            <a:pPr marL="624078" indent="-514350">
              <a:lnSpc>
                <a:spcPct val="120000"/>
              </a:lnSpc>
              <a:buFont typeface="+mj-lt"/>
              <a:buAutoNum type="arabicPeriod"/>
            </a:pPr>
            <a:r>
              <a:rPr lang="tr-TR" dirty="0" smtClean="0"/>
              <a:t>Takım halinde kazanmaya çalışınız</a:t>
            </a:r>
          </a:p>
          <a:p>
            <a:pPr marL="624078" indent="-514350">
              <a:lnSpc>
                <a:spcPct val="120000"/>
              </a:lnSpc>
              <a:buFont typeface="+mj-lt"/>
              <a:buAutoNum type="arabicPeriod"/>
            </a:pPr>
            <a:r>
              <a:rPr lang="tr-TR" dirty="0" smtClean="0"/>
              <a:t>Eleştirel düşünceye sahip olunuz</a:t>
            </a:r>
          </a:p>
          <a:p>
            <a:pPr marL="624078" indent="-514350">
              <a:lnSpc>
                <a:spcPct val="120000"/>
              </a:lnSpc>
              <a:buFont typeface="+mj-lt"/>
              <a:buAutoNum type="arabicPeriod"/>
            </a:pPr>
            <a:r>
              <a:rPr lang="tr-TR" dirty="0" smtClean="0"/>
              <a:t>Yönlendiricinin (ders hocasının) rolünü </a:t>
            </a:r>
            <a:r>
              <a:rPr lang="tr-TR" dirty="0" smtClean="0">
                <a:hlinkClick r:id="rId4" action="ppaction://hlinksldjump"/>
              </a:rPr>
              <a:t>biliniz</a:t>
            </a:r>
            <a:endParaRPr lang="tr-TR" dirty="0" smtClean="0"/>
          </a:p>
          <a:p>
            <a:pPr marL="624078" indent="-514350">
              <a:lnSpc>
                <a:spcPct val="120000"/>
              </a:lnSpc>
              <a:buFont typeface="+mj-lt"/>
              <a:buAutoNum type="arabicPeriod"/>
            </a:pPr>
            <a:r>
              <a:rPr lang="tr-TR" dirty="0" smtClean="0"/>
              <a:t>Dostça tutum geliştirmeye çalışınız</a:t>
            </a:r>
          </a:p>
          <a:p>
            <a:pPr marL="624078" indent="-514350">
              <a:lnSpc>
                <a:spcPct val="120000"/>
              </a:lnSpc>
              <a:buFont typeface="+mj-lt"/>
              <a:buAutoNum type="arabicPeriod"/>
            </a:pPr>
            <a:r>
              <a:rPr lang="tr-TR" dirty="0" smtClean="0"/>
              <a:t>İşbirliğine dayalı öğrenen birey olunuz.</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4</a:t>
            </a:fld>
            <a:endParaRPr lang="tr-TR"/>
          </a:p>
        </p:txBody>
      </p:sp>
      <p:sp>
        <p:nvSpPr>
          <p:cNvPr id="4" name="Title 3"/>
          <p:cNvSpPr>
            <a:spLocks noGrp="1"/>
          </p:cNvSpPr>
          <p:nvPr>
            <p:ph type="title"/>
          </p:nvPr>
        </p:nvSpPr>
        <p:spPr/>
        <p:txBody>
          <a:bodyPr/>
          <a:lstStyle/>
          <a:p>
            <a:r>
              <a:rPr lang="en-US" dirty="0" err="1" smtClean="0"/>
              <a:t>Derste</a:t>
            </a:r>
            <a:r>
              <a:rPr lang="en-US" dirty="0" smtClean="0"/>
              <a:t> </a:t>
            </a:r>
            <a:r>
              <a:rPr lang="en-US" dirty="0" err="1" smtClean="0"/>
              <a:t>Uygulanacak</a:t>
            </a:r>
            <a:r>
              <a:rPr lang="en-US" dirty="0" smtClean="0"/>
              <a:t> </a:t>
            </a:r>
            <a:r>
              <a:rPr lang="en-US" dirty="0" err="1" smtClean="0"/>
              <a:t>Kurallar</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8130228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İşaretin işe yarar kısmını seçer</a:t>
            </a:r>
          </a:p>
          <a:p>
            <a:r>
              <a:rPr lang="tr-TR" dirty="0" smtClean="0"/>
              <a:t>İşareti kirlerden temizler</a:t>
            </a:r>
          </a:p>
          <a:p>
            <a:r>
              <a:rPr lang="tr-TR" dirty="0" smtClean="0"/>
              <a:t>İşaretleri karşılaştırır</a:t>
            </a:r>
          </a:p>
          <a:p>
            <a:r>
              <a:rPr lang="tr-TR" dirty="0" smtClean="0"/>
              <a:t>İşaretleri kolayca tanınabilecek ekle sokar.</a:t>
            </a:r>
          </a:p>
          <a:p>
            <a:endParaRPr lang="en-US" dirty="0"/>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40</a:t>
            </a:fld>
            <a:endParaRPr lang="en-US"/>
          </a:p>
        </p:txBody>
      </p:sp>
      <p:sp>
        <p:nvSpPr>
          <p:cNvPr id="20511" name="Rectangle 29"/>
          <p:cNvSpPr>
            <a:spLocks noGrp="1" noChangeArrowheads="1"/>
          </p:cNvSpPr>
          <p:nvPr>
            <p:ph type="title"/>
          </p:nvPr>
        </p:nvSpPr>
        <p:spPr/>
        <p:txBody>
          <a:bodyPr/>
          <a:lstStyle/>
          <a:p>
            <a:pPr eaLnBrk="1" hangingPunct="1"/>
            <a:r>
              <a:rPr lang="tr-TR" sz="4200" dirty="0" smtClean="0">
                <a:solidFill>
                  <a:schemeClr val="tx1"/>
                </a:solidFill>
                <a:latin typeface="Times New Roman" pitchFamily="18" charset="0"/>
              </a:rPr>
              <a:t>Bir İşaret İşlemcisi Nedir</a:t>
            </a:r>
            <a:r>
              <a:rPr lang="en-US" sz="4200" dirty="0" smtClean="0">
                <a:solidFill>
                  <a:schemeClr val="tx1"/>
                </a:solidFill>
                <a:latin typeface="Times New Roman" pitchFamily="18" charset="0"/>
              </a:rPr>
              <a:t>?</a:t>
            </a:r>
            <a:endParaRPr lang="en-US" sz="2400" dirty="0" smtClean="0">
              <a:solidFill>
                <a:schemeClr val="tx1"/>
              </a:solidFill>
              <a:latin typeface="Times New Roman" pitchFamily="18" charset="0"/>
            </a:endParaRPr>
          </a:p>
        </p:txBody>
      </p:sp>
      <p:sp>
        <p:nvSpPr>
          <p:cNvPr id="20485" name="Rectangle 3"/>
          <p:cNvSpPr>
            <a:spLocks noChangeArrowheads="1"/>
          </p:cNvSpPr>
          <p:nvPr/>
        </p:nvSpPr>
        <p:spPr bwMode="auto">
          <a:xfrm>
            <a:off x="963613" y="153988"/>
            <a:ext cx="73850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sp>
        <p:nvSpPr>
          <p:cNvPr id="20486" name="Rectangle 4"/>
          <p:cNvSpPr>
            <a:spLocks noChangeArrowheads="1"/>
          </p:cNvSpPr>
          <p:nvPr/>
        </p:nvSpPr>
        <p:spPr bwMode="auto">
          <a:xfrm>
            <a:off x="5305425" y="2041525"/>
            <a:ext cx="3622675"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sp>
        <p:nvSpPr>
          <p:cNvPr id="20499" name="Freeform 17"/>
          <p:cNvSpPr>
            <a:spLocks/>
          </p:cNvSpPr>
          <p:nvPr/>
        </p:nvSpPr>
        <p:spPr bwMode="auto">
          <a:xfrm>
            <a:off x="4265613" y="4984665"/>
            <a:ext cx="3735388" cy="1187450"/>
          </a:xfrm>
          <a:custGeom>
            <a:avLst/>
            <a:gdLst>
              <a:gd name="T0" fmla="*/ 58738 w 2353"/>
              <a:gd name="T1" fmla="*/ 763587 h 748"/>
              <a:gd name="T2" fmla="*/ 260350 w 2353"/>
              <a:gd name="T3" fmla="*/ 774700 h 748"/>
              <a:gd name="T4" fmla="*/ 344488 w 2353"/>
              <a:gd name="T5" fmla="*/ 763587 h 748"/>
              <a:gd name="T6" fmla="*/ 407988 w 2353"/>
              <a:gd name="T7" fmla="*/ 739775 h 748"/>
              <a:gd name="T8" fmla="*/ 473075 w 2353"/>
              <a:gd name="T9" fmla="*/ 669925 h 748"/>
              <a:gd name="T10" fmla="*/ 522288 w 2353"/>
              <a:gd name="T11" fmla="*/ 611187 h 748"/>
              <a:gd name="T12" fmla="*/ 565150 w 2353"/>
              <a:gd name="T13" fmla="*/ 611187 h 748"/>
              <a:gd name="T14" fmla="*/ 712787 w 2353"/>
              <a:gd name="T15" fmla="*/ 754062 h 748"/>
              <a:gd name="T16" fmla="*/ 768350 w 2353"/>
              <a:gd name="T17" fmla="*/ 774700 h 748"/>
              <a:gd name="T18" fmla="*/ 871538 w 2353"/>
              <a:gd name="T19" fmla="*/ 768350 h 748"/>
              <a:gd name="T20" fmla="*/ 935038 w 2353"/>
              <a:gd name="T21" fmla="*/ 763587 h 748"/>
              <a:gd name="T22" fmla="*/ 984250 w 2353"/>
              <a:gd name="T23" fmla="*/ 779462 h 748"/>
              <a:gd name="T24" fmla="*/ 998538 w 2353"/>
              <a:gd name="T25" fmla="*/ 808037 h 748"/>
              <a:gd name="T26" fmla="*/ 1023938 w 2353"/>
              <a:gd name="T27" fmla="*/ 966788 h 748"/>
              <a:gd name="T28" fmla="*/ 1033463 w 2353"/>
              <a:gd name="T29" fmla="*/ 1030288 h 748"/>
              <a:gd name="T30" fmla="*/ 1038225 w 2353"/>
              <a:gd name="T31" fmla="*/ 1049338 h 748"/>
              <a:gd name="T32" fmla="*/ 1047750 w 2353"/>
              <a:gd name="T33" fmla="*/ 1039813 h 748"/>
              <a:gd name="T34" fmla="*/ 1057275 w 2353"/>
              <a:gd name="T35" fmla="*/ 990600 h 748"/>
              <a:gd name="T36" fmla="*/ 1073150 w 2353"/>
              <a:gd name="T37" fmla="*/ 877888 h 748"/>
              <a:gd name="T38" fmla="*/ 1087438 w 2353"/>
              <a:gd name="T39" fmla="*/ 725487 h 748"/>
              <a:gd name="T40" fmla="*/ 1127125 w 2353"/>
              <a:gd name="T41" fmla="*/ 280988 h 748"/>
              <a:gd name="T42" fmla="*/ 1146175 w 2353"/>
              <a:gd name="T43" fmla="*/ 133350 h 748"/>
              <a:gd name="T44" fmla="*/ 1162050 w 2353"/>
              <a:gd name="T45" fmla="*/ 34925 h 748"/>
              <a:gd name="T46" fmla="*/ 1176338 w 2353"/>
              <a:gd name="T47" fmla="*/ 0 h 748"/>
              <a:gd name="T48" fmla="*/ 1185863 w 2353"/>
              <a:gd name="T49" fmla="*/ 4762 h 748"/>
              <a:gd name="T50" fmla="*/ 1195388 w 2353"/>
              <a:gd name="T51" fmla="*/ 30163 h 748"/>
              <a:gd name="T52" fmla="*/ 1225550 w 2353"/>
              <a:gd name="T53" fmla="*/ 173037 h 748"/>
              <a:gd name="T54" fmla="*/ 1244600 w 2353"/>
              <a:gd name="T55" fmla="*/ 346075 h 748"/>
              <a:gd name="T56" fmla="*/ 1293813 w 2353"/>
              <a:gd name="T57" fmla="*/ 744537 h 748"/>
              <a:gd name="T58" fmla="*/ 1319213 w 2353"/>
              <a:gd name="T59" fmla="*/ 931863 h 748"/>
              <a:gd name="T60" fmla="*/ 1338263 w 2353"/>
              <a:gd name="T61" fmla="*/ 1079500 h 748"/>
              <a:gd name="T62" fmla="*/ 1347788 w 2353"/>
              <a:gd name="T63" fmla="*/ 1147763 h 748"/>
              <a:gd name="T64" fmla="*/ 1358900 w 2353"/>
              <a:gd name="T65" fmla="*/ 1182688 h 748"/>
              <a:gd name="T66" fmla="*/ 1368425 w 2353"/>
              <a:gd name="T67" fmla="*/ 1177925 h 748"/>
              <a:gd name="T68" fmla="*/ 1373188 w 2353"/>
              <a:gd name="T69" fmla="*/ 955675 h 748"/>
              <a:gd name="T70" fmla="*/ 1397000 w 2353"/>
              <a:gd name="T71" fmla="*/ 808037 h 748"/>
              <a:gd name="T72" fmla="*/ 1422400 w 2353"/>
              <a:gd name="T73" fmla="*/ 768350 h 748"/>
              <a:gd name="T74" fmla="*/ 1462087 w 2353"/>
              <a:gd name="T75" fmla="*/ 754062 h 748"/>
              <a:gd name="T76" fmla="*/ 1565275 w 2353"/>
              <a:gd name="T77" fmla="*/ 749300 h 748"/>
              <a:gd name="T78" fmla="*/ 1747838 w 2353"/>
              <a:gd name="T79" fmla="*/ 779462 h 748"/>
              <a:gd name="T80" fmla="*/ 1865313 w 2353"/>
              <a:gd name="T81" fmla="*/ 768350 h 748"/>
              <a:gd name="T82" fmla="*/ 1968500 w 2353"/>
              <a:gd name="T83" fmla="*/ 714375 h 748"/>
              <a:gd name="T84" fmla="*/ 2165350 w 2353"/>
              <a:gd name="T85" fmla="*/ 547688 h 748"/>
              <a:gd name="T86" fmla="*/ 2268538 w 2353"/>
              <a:gd name="T87" fmla="*/ 512763 h 748"/>
              <a:gd name="T88" fmla="*/ 2362200 w 2353"/>
              <a:gd name="T89" fmla="*/ 552450 h 748"/>
              <a:gd name="T90" fmla="*/ 2500313 w 2353"/>
              <a:gd name="T91" fmla="*/ 685800 h 748"/>
              <a:gd name="T92" fmla="*/ 2589213 w 2353"/>
              <a:gd name="T93" fmla="*/ 749300 h 748"/>
              <a:gd name="T94" fmla="*/ 2657475 w 2353"/>
              <a:gd name="T95" fmla="*/ 779462 h 748"/>
              <a:gd name="T96" fmla="*/ 2741613 w 2353"/>
              <a:gd name="T97" fmla="*/ 793750 h 748"/>
              <a:gd name="T98" fmla="*/ 2854325 w 2353"/>
              <a:gd name="T99" fmla="*/ 803275 h 748"/>
              <a:gd name="T100" fmla="*/ 3184525 w 2353"/>
              <a:gd name="T101" fmla="*/ 793750 h 748"/>
              <a:gd name="T102" fmla="*/ 3440113 w 2353"/>
              <a:gd name="T103" fmla="*/ 779462 h 748"/>
              <a:gd name="T104" fmla="*/ 3543301 w 2353"/>
              <a:gd name="T105" fmla="*/ 774700 h 748"/>
              <a:gd name="T106" fmla="*/ 3667126 w 2353"/>
              <a:gd name="T107" fmla="*/ 768350 h 748"/>
              <a:gd name="T108" fmla="*/ 3725863 w 2353"/>
              <a:gd name="T109" fmla="*/ 763587 h 748"/>
              <a:gd name="T110" fmla="*/ 3730626 w 2353"/>
              <a:gd name="T111" fmla="*/ 754062 h 748"/>
              <a:gd name="T112" fmla="*/ 3676651 w 2353"/>
              <a:gd name="T113" fmla="*/ 749300 h 74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3"/>
              <a:gd name="T172" fmla="*/ 0 h 748"/>
              <a:gd name="T173" fmla="*/ 2353 w 2353"/>
              <a:gd name="T174" fmla="*/ 748 h 74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3" h="748">
                <a:moveTo>
                  <a:pt x="0" y="475"/>
                </a:moveTo>
                <a:lnTo>
                  <a:pt x="37" y="481"/>
                </a:lnTo>
                <a:lnTo>
                  <a:pt x="105" y="488"/>
                </a:lnTo>
                <a:lnTo>
                  <a:pt x="164" y="488"/>
                </a:lnTo>
                <a:lnTo>
                  <a:pt x="192" y="484"/>
                </a:lnTo>
                <a:lnTo>
                  <a:pt x="217" y="481"/>
                </a:lnTo>
                <a:lnTo>
                  <a:pt x="239" y="475"/>
                </a:lnTo>
                <a:lnTo>
                  <a:pt x="257" y="466"/>
                </a:lnTo>
                <a:lnTo>
                  <a:pt x="273" y="453"/>
                </a:lnTo>
                <a:lnTo>
                  <a:pt x="298" y="422"/>
                </a:lnTo>
                <a:lnTo>
                  <a:pt x="316" y="394"/>
                </a:lnTo>
                <a:lnTo>
                  <a:pt x="329" y="385"/>
                </a:lnTo>
                <a:lnTo>
                  <a:pt x="341" y="382"/>
                </a:lnTo>
                <a:lnTo>
                  <a:pt x="356" y="385"/>
                </a:lnTo>
                <a:lnTo>
                  <a:pt x="369" y="394"/>
                </a:lnTo>
                <a:lnTo>
                  <a:pt x="449" y="475"/>
                </a:lnTo>
                <a:lnTo>
                  <a:pt x="465" y="484"/>
                </a:lnTo>
                <a:lnTo>
                  <a:pt x="484" y="488"/>
                </a:lnTo>
                <a:lnTo>
                  <a:pt x="505" y="488"/>
                </a:lnTo>
                <a:lnTo>
                  <a:pt x="549" y="484"/>
                </a:lnTo>
                <a:lnTo>
                  <a:pt x="567" y="481"/>
                </a:lnTo>
                <a:lnTo>
                  <a:pt x="589" y="481"/>
                </a:lnTo>
                <a:lnTo>
                  <a:pt x="604" y="484"/>
                </a:lnTo>
                <a:lnTo>
                  <a:pt x="620" y="491"/>
                </a:lnTo>
                <a:lnTo>
                  <a:pt x="626" y="497"/>
                </a:lnTo>
                <a:lnTo>
                  <a:pt x="629" y="509"/>
                </a:lnTo>
                <a:lnTo>
                  <a:pt x="635" y="537"/>
                </a:lnTo>
                <a:lnTo>
                  <a:pt x="645" y="609"/>
                </a:lnTo>
                <a:lnTo>
                  <a:pt x="648" y="637"/>
                </a:lnTo>
                <a:lnTo>
                  <a:pt x="651" y="649"/>
                </a:lnTo>
                <a:lnTo>
                  <a:pt x="651" y="658"/>
                </a:lnTo>
                <a:lnTo>
                  <a:pt x="654" y="661"/>
                </a:lnTo>
                <a:lnTo>
                  <a:pt x="657" y="661"/>
                </a:lnTo>
                <a:lnTo>
                  <a:pt x="660" y="655"/>
                </a:lnTo>
                <a:lnTo>
                  <a:pt x="663" y="643"/>
                </a:lnTo>
                <a:lnTo>
                  <a:pt x="666" y="624"/>
                </a:lnTo>
                <a:lnTo>
                  <a:pt x="673" y="593"/>
                </a:lnTo>
                <a:lnTo>
                  <a:pt x="676" y="553"/>
                </a:lnTo>
                <a:lnTo>
                  <a:pt x="682" y="509"/>
                </a:lnTo>
                <a:lnTo>
                  <a:pt x="685" y="457"/>
                </a:lnTo>
                <a:lnTo>
                  <a:pt x="691" y="401"/>
                </a:lnTo>
                <a:lnTo>
                  <a:pt x="710" y="177"/>
                </a:lnTo>
                <a:lnTo>
                  <a:pt x="716" y="128"/>
                </a:lnTo>
                <a:lnTo>
                  <a:pt x="722" y="84"/>
                </a:lnTo>
                <a:lnTo>
                  <a:pt x="725" y="47"/>
                </a:lnTo>
                <a:lnTo>
                  <a:pt x="732" y="22"/>
                </a:lnTo>
                <a:lnTo>
                  <a:pt x="738" y="3"/>
                </a:lnTo>
                <a:lnTo>
                  <a:pt x="741" y="0"/>
                </a:lnTo>
                <a:lnTo>
                  <a:pt x="744" y="0"/>
                </a:lnTo>
                <a:lnTo>
                  <a:pt x="747" y="3"/>
                </a:lnTo>
                <a:lnTo>
                  <a:pt x="750" y="10"/>
                </a:lnTo>
                <a:lnTo>
                  <a:pt x="753" y="19"/>
                </a:lnTo>
                <a:lnTo>
                  <a:pt x="763" y="65"/>
                </a:lnTo>
                <a:lnTo>
                  <a:pt x="772" y="109"/>
                </a:lnTo>
                <a:lnTo>
                  <a:pt x="778" y="162"/>
                </a:lnTo>
                <a:lnTo>
                  <a:pt x="784" y="218"/>
                </a:lnTo>
                <a:lnTo>
                  <a:pt x="800" y="342"/>
                </a:lnTo>
                <a:lnTo>
                  <a:pt x="815" y="469"/>
                </a:lnTo>
                <a:lnTo>
                  <a:pt x="822" y="531"/>
                </a:lnTo>
                <a:lnTo>
                  <a:pt x="831" y="587"/>
                </a:lnTo>
                <a:lnTo>
                  <a:pt x="837" y="637"/>
                </a:lnTo>
                <a:lnTo>
                  <a:pt x="843" y="680"/>
                </a:lnTo>
                <a:lnTo>
                  <a:pt x="846" y="711"/>
                </a:lnTo>
                <a:lnTo>
                  <a:pt x="849" y="723"/>
                </a:lnTo>
                <a:lnTo>
                  <a:pt x="853" y="733"/>
                </a:lnTo>
                <a:lnTo>
                  <a:pt x="856" y="745"/>
                </a:lnTo>
                <a:lnTo>
                  <a:pt x="859" y="748"/>
                </a:lnTo>
                <a:lnTo>
                  <a:pt x="862" y="742"/>
                </a:lnTo>
                <a:lnTo>
                  <a:pt x="865" y="733"/>
                </a:lnTo>
                <a:lnTo>
                  <a:pt x="865" y="602"/>
                </a:lnTo>
                <a:lnTo>
                  <a:pt x="874" y="528"/>
                </a:lnTo>
                <a:lnTo>
                  <a:pt x="880" y="509"/>
                </a:lnTo>
                <a:lnTo>
                  <a:pt x="887" y="494"/>
                </a:lnTo>
                <a:lnTo>
                  <a:pt x="896" y="484"/>
                </a:lnTo>
                <a:lnTo>
                  <a:pt x="908" y="478"/>
                </a:lnTo>
                <a:lnTo>
                  <a:pt x="921" y="475"/>
                </a:lnTo>
                <a:lnTo>
                  <a:pt x="952" y="472"/>
                </a:lnTo>
                <a:lnTo>
                  <a:pt x="986" y="472"/>
                </a:lnTo>
                <a:lnTo>
                  <a:pt x="1023" y="478"/>
                </a:lnTo>
                <a:lnTo>
                  <a:pt x="1101" y="491"/>
                </a:lnTo>
                <a:lnTo>
                  <a:pt x="1141" y="491"/>
                </a:lnTo>
                <a:lnTo>
                  <a:pt x="1175" y="484"/>
                </a:lnTo>
                <a:lnTo>
                  <a:pt x="1209" y="469"/>
                </a:lnTo>
                <a:lnTo>
                  <a:pt x="1240" y="450"/>
                </a:lnTo>
                <a:lnTo>
                  <a:pt x="1333" y="367"/>
                </a:lnTo>
                <a:lnTo>
                  <a:pt x="1364" y="345"/>
                </a:lnTo>
                <a:lnTo>
                  <a:pt x="1398" y="329"/>
                </a:lnTo>
                <a:lnTo>
                  <a:pt x="1429" y="323"/>
                </a:lnTo>
                <a:lnTo>
                  <a:pt x="1460" y="329"/>
                </a:lnTo>
                <a:lnTo>
                  <a:pt x="1488" y="348"/>
                </a:lnTo>
                <a:lnTo>
                  <a:pt x="1516" y="373"/>
                </a:lnTo>
                <a:lnTo>
                  <a:pt x="1575" y="432"/>
                </a:lnTo>
                <a:lnTo>
                  <a:pt x="1609" y="460"/>
                </a:lnTo>
                <a:lnTo>
                  <a:pt x="1631" y="472"/>
                </a:lnTo>
                <a:lnTo>
                  <a:pt x="1649" y="481"/>
                </a:lnTo>
                <a:lnTo>
                  <a:pt x="1674" y="491"/>
                </a:lnTo>
                <a:lnTo>
                  <a:pt x="1699" y="497"/>
                </a:lnTo>
                <a:lnTo>
                  <a:pt x="1727" y="500"/>
                </a:lnTo>
                <a:lnTo>
                  <a:pt x="1761" y="503"/>
                </a:lnTo>
                <a:lnTo>
                  <a:pt x="1798" y="506"/>
                </a:lnTo>
                <a:lnTo>
                  <a:pt x="1919" y="506"/>
                </a:lnTo>
                <a:lnTo>
                  <a:pt x="2006" y="500"/>
                </a:lnTo>
                <a:lnTo>
                  <a:pt x="2090" y="497"/>
                </a:lnTo>
                <a:lnTo>
                  <a:pt x="2167" y="491"/>
                </a:lnTo>
                <a:lnTo>
                  <a:pt x="2201" y="488"/>
                </a:lnTo>
                <a:lnTo>
                  <a:pt x="2232" y="488"/>
                </a:lnTo>
                <a:lnTo>
                  <a:pt x="2257" y="484"/>
                </a:lnTo>
                <a:lnTo>
                  <a:pt x="2310" y="484"/>
                </a:lnTo>
                <a:lnTo>
                  <a:pt x="2334" y="481"/>
                </a:lnTo>
                <a:lnTo>
                  <a:pt x="2347" y="481"/>
                </a:lnTo>
                <a:lnTo>
                  <a:pt x="2353" y="478"/>
                </a:lnTo>
                <a:lnTo>
                  <a:pt x="2350" y="475"/>
                </a:lnTo>
                <a:lnTo>
                  <a:pt x="2338" y="472"/>
                </a:lnTo>
                <a:lnTo>
                  <a:pt x="2316" y="472"/>
                </a:lnTo>
                <a:lnTo>
                  <a:pt x="2285" y="469"/>
                </a:lnTo>
              </a:path>
            </a:pathLst>
          </a:custGeom>
          <a:noFill/>
          <a:ln w="4763">
            <a:solidFill>
              <a:schemeClr val="tx1"/>
            </a:solidFill>
            <a:round/>
            <a:headEnd/>
            <a:tailEnd/>
          </a:ln>
          <a:extLst/>
        </p:spPr>
        <p:txBody>
          <a:bodyPr/>
          <a:lstStyle/>
          <a:p>
            <a:endParaRPr lang="ar-SA"/>
          </a:p>
        </p:txBody>
      </p:sp>
      <p:sp>
        <p:nvSpPr>
          <p:cNvPr id="20500" name="Freeform 18"/>
          <p:cNvSpPr>
            <a:spLocks noEditPoints="1"/>
          </p:cNvSpPr>
          <p:nvPr/>
        </p:nvSpPr>
        <p:spPr bwMode="auto">
          <a:xfrm>
            <a:off x="4767263" y="5225965"/>
            <a:ext cx="161925" cy="212725"/>
          </a:xfrm>
          <a:custGeom>
            <a:avLst/>
            <a:gdLst>
              <a:gd name="T0" fmla="*/ 58738 w 102"/>
              <a:gd name="T1" fmla="*/ 114300 h 134"/>
              <a:gd name="T2" fmla="*/ 58738 w 102"/>
              <a:gd name="T3" fmla="*/ 192087 h 134"/>
              <a:gd name="T4" fmla="*/ 63500 w 102"/>
              <a:gd name="T5" fmla="*/ 203200 h 134"/>
              <a:gd name="T6" fmla="*/ 74613 w 102"/>
              <a:gd name="T7" fmla="*/ 207963 h 134"/>
              <a:gd name="T8" fmla="*/ 88900 w 102"/>
              <a:gd name="T9" fmla="*/ 207963 h 134"/>
              <a:gd name="T10" fmla="*/ 88900 w 102"/>
              <a:gd name="T11" fmla="*/ 212725 h 134"/>
              <a:gd name="T12" fmla="*/ 0 w 102"/>
              <a:gd name="T13" fmla="*/ 212725 h 134"/>
              <a:gd name="T14" fmla="*/ 0 w 102"/>
              <a:gd name="T15" fmla="*/ 207963 h 134"/>
              <a:gd name="T16" fmla="*/ 9525 w 102"/>
              <a:gd name="T17" fmla="*/ 207963 h 134"/>
              <a:gd name="T18" fmla="*/ 20637 w 102"/>
              <a:gd name="T19" fmla="*/ 203200 h 134"/>
              <a:gd name="T20" fmla="*/ 30163 w 102"/>
              <a:gd name="T21" fmla="*/ 192087 h 134"/>
              <a:gd name="T22" fmla="*/ 30163 w 102"/>
              <a:gd name="T23" fmla="*/ 25400 h 134"/>
              <a:gd name="T24" fmla="*/ 25400 w 102"/>
              <a:gd name="T25" fmla="*/ 15875 h 134"/>
              <a:gd name="T26" fmla="*/ 20637 w 102"/>
              <a:gd name="T27" fmla="*/ 11112 h 134"/>
              <a:gd name="T28" fmla="*/ 9525 w 102"/>
              <a:gd name="T29" fmla="*/ 4762 h 134"/>
              <a:gd name="T30" fmla="*/ 0 w 102"/>
              <a:gd name="T31" fmla="*/ 4762 h 134"/>
              <a:gd name="T32" fmla="*/ 0 w 102"/>
              <a:gd name="T33" fmla="*/ 0 h 134"/>
              <a:gd name="T34" fmla="*/ 79375 w 102"/>
              <a:gd name="T35" fmla="*/ 0 h 134"/>
              <a:gd name="T36" fmla="*/ 103188 w 102"/>
              <a:gd name="T37" fmla="*/ 4762 h 134"/>
              <a:gd name="T38" fmla="*/ 123825 w 102"/>
              <a:gd name="T39" fmla="*/ 4762 h 134"/>
              <a:gd name="T40" fmla="*/ 138113 w 102"/>
              <a:gd name="T41" fmla="*/ 15875 h 134"/>
              <a:gd name="T42" fmla="*/ 157163 w 102"/>
              <a:gd name="T43" fmla="*/ 44450 h 134"/>
              <a:gd name="T44" fmla="*/ 161925 w 102"/>
              <a:gd name="T45" fmla="*/ 60325 h 134"/>
              <a:gd name="T46" fmla="*/ 157163 w 102"/>
              <a:gd name="T47" fmla="*/ 84137 h 134"/>
              <a:gd name="T48" fmla="*/ 142875 w 102"/>
              <a:gd name="T49" fmla="*/ 104775 h 134"/>
              <a:gd name="T50" fmla="*/ 123825 w 102"/>
              <a:gd name="T51" fmla="*/ 114300 h 134"/>
              <a:gd name="T52" fmla="*/ 107950 w 102"/>
              <a:gd name="T53" fmla="*/ 119062 h 134"/>
              <a:gd name="T54" fmla="*/ 69850 w 102"/>
              <a:gd name="T55" fmla="*/ 119062 h 134"/>
              <a:gd name="T56" fmla="*/ 58738 w 102"/>
              <a:gd name="T57" fmla="*/ 114300 h 134"/>
              <a:gd name="T58" fmla="*/ 58738 w 102"/>
              <a:gd name="T59" fmla="*/ 114300 h 134"/>
              <a:gd name="T60" fmla="*/ 58738 w 102"/>
              <a:gd name="T61" fmla="*/ 114300 h 134"/>
              <a:gd name="T62" fmla="*/ 58738 w 102"/>
              <a:gd name="T63" fmla="*/ 104775 h 134"/>
              <a:gd name="T64" fmla="*/ 69850 w 102"/>
              <a:gd name="T65" fmla="*/ 109537 h 134"/>
              <a:gd name="T66" fmla="*/ 84137 w 102"/>
              <a:gd name="T67" fmla="*/ 109537 h 134"/>
              <a:gd name="T68" fmla="*/ 98425 w 102"/>
              <a:gd name="T69" fmla="*/ 104775 h 134"/>
              <a:gd name="T70" fmla="*/ 112713 w 102"/>
              <a:gd name="T71" fmla="*/ 93662 h 134"/>
              <a:gd name="T72" fmla="*/ 123825 w 102"/>
              <a:gd name="T73" fmla="*/ 84137 h 134"/>
              <a:gd name="T74" fmla="*/ 123825 w 102"/>
              <a:gd name="T75" fmla="*/ 49212 h 134"/>
              <a:gd name="T76" fmla="*/ 112713 w 102"/>
              <a:gd name="T77" fmla="*/ 30162 h 134"/>
              <a:gd name="T78" fmla="*/ 103188 w 102"/>
              <a:gd name="T79" fmla="*/ 20637 h 134"/>
              <a:gd name="T80" fmla="*/ 93662 w 102"/>
              <a:gd name="T81" fmla="*/ 15875 h 134"/>
              <a:gd name="T82" fmla="*/ 69850 w 102"/>
              <a:gd name="T83" fmla="*/ 15875 h 134"/>
              <a:gd name="T84" fmla="*/ 58738 w 102"/>
              <a:gd name="T85" fmla="*/ 20637 h 134"/>
              <a:gd name="T86" fmla="*/ 58738 w 102"/>
              <a:gd name="T87" fmla="*/ 104775 h 1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2"/>
              <a:gd name="T133" fmla="*/ 0 h 134"/>
              <a:gd name="T134" fmla="*/ 102 w 102"/>
              <a:gd name="T135" fmla="*/ 134 h 1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2" h="134">
                <a:moveTo>
                  <a:pt x="37" y="72"/>
                </a:moveTo>
                <a:lnTo>
                  <a:pt x="37" y="121"/>
                </a:lnTo>
                <a:lnTo>
                  <a:pt x="40" y="128"/>
                </a:lnTo>
                <a:lnTo>
                  <a:pt x="47" y="131"/>
                </a:lnTo>
                <a:lnTo>
                  <a:pt x="56" y="131"/>
                </a:lnTo>
                <a:lnTo>
                  <a:pt x="56" y="134"/>
                </a:lnTo>
                <a:lnTo>
                  <a:pt x="0" y="134"/>
                </a:lnTo>
                <a:lnTo>
                  <a:pt x="0" y="131"/>
                </a:lnTo>
                <a:lnTo>
                  <a:pt x="6" y="131"/>
                </a:lnTo>
                <a:lnTo>
                  <a:pt x="13" y="128"/>
                </a:lnTo>
                <a:lnTo>
                  <a:pt x="19" y="121"/>
                </a:lnTo>
                <a:lnTo>
                  <a:pt x="19" y="16"/>
                </a:lnTo>
                <a:lnTo>
                  <a:pt x="16" y="10"/>
                </a:lnTo>
                <a:lnTo>
                  <a:pt x="13" y="7"/>
                </a:lnTo>
                <a:lnTo>
                  <a:pt x="6" y="3"/>
                </a:lnTo>
                <a:lnTo>
                  <a:pt x="0" y="3"/>
                </a:lnTo>
                <a:lnTo>
                  <a:pt x="0" y="0"/>
                </a:lnTo>
                <a:lnTo>
                  <a:pt x="50" y="0"/>
                </a:lnTo>
                <a:lnTo>
                  <a:pt x="65" y="3"/>
                </a:lnTo>
                <a:lnTo>
                  <a:pt x="78" y="3"/>
                </a:lnTo>
                <a:lnTo>
                  <a:pt x="87" y="10"/>
                </a:lnTo>
                <a:lnTo>
                  <a:pt x="99" y="28"/>
                </a:lnTo>
                <a:lnTo>
                  <a:pt x="102" y="38"/>
                </a:lnTo>
                <a:lnTo>
                  <a:pt x="99" y="53"/>
                </a:lnTo>
                <a:lnTo>
                  <a:pt x="90" y="66"/>
                </a:lnTo>
                <a:lnTo>
                  <a:pt x="78" y="72"/>
                </a:lnTo>
                <a:lnTo>
                  <a:pt x="68" y="75"/>
                </a:lnTo>
                <a:lnTo>
                  <a:pt x="44" y="75"/>
                </a:lnTo>
                <a:lnTo>
                  <a:pt x="37" y="72"/>
                </a:lnTo>
                <a:close/>
                <a:moveTo>
                  <a:pt x="37" y="72"/>
                </a:moveTo>
                <a:lnTo>
                  <a:pt x="37" y="72"/>
                </a:lnTo>
                <a:close/>
                <a:moveTo>
                  <a:pt x="37" y="66"/>
                </a:moveTo>
                <a:lnTo>
                  <a:pt x="44" y="69"/>
                </a:lnTo>
                <a:lnTo>
                  <a:pt x="53" y="69"/>
                </a:lnTo>
                <a:lnTo>
                  <a:pt x="62" y="66"/>
                </a:lnTo>
                <a:lnTo>
                  <a:pt x="71" y="59"/>
                </a:lnTo>
                <a:lnTo>
                  <a:pt x="78" y="53"/>
                </a:lnTo>
                <a:lnTo>
                  <a:pt x="78" y="31"/>
                </a:lnTo>
                <a:lnTo>
                  <a:pt x="71" y="19"/>
                </a:lnTo>
                <a:lnTo>
                  <a:pt x="65" y="13"/>
                </a:lnTo>
                <a:lnTo>
                  <a:pt x="59" y="10"/>
                </a:lnTo>
                <a:lnTo>
                  <a:pt x="44" y="10"/>
                </a:lnTo>
                <a:lnTo>
                  <a:pt x="37" y="13"/>
                </a:lnTo>
                <a:lnTo>
                  <a:pt x="37" y="66"/>
                </a:lnTo>
                <a:close/>
              </a:path>
            </a:pathLst>
          </a:custGeom>
          <a:solidFill>
            <a:srgbClr val="000000"/>
          </a:solidFill>
          <a:ln w="4763">
            <a:solidFill>
              <a:schemeClr val="tx1"/>
            </a:solidFill>
            <a:round/>
            <a:headEnd/>
            <a:tailEnd/>
          </a:ln>
        </p:spPr>
        <p:txBody>
          <a:bodyPr/>
          <a:lstStyle/>
          <a:p>
            <a:endParaRPr lang="ar-SA"/>
          </a:p>
        </p:txBody>
      </p:sp>
      <p:sp>
        <p:nvSpPr>
          <p:cNvPr id="20501" name="Freeform 19"/>
          <p:cNvSpPr>
            <a:spLocks noEditPoints="1"/>
          </p:cNvSpPr>
          <p:nvPr/>
        </p:nvSpPr>
        <p:spPr bwMode="auto">
          <a:xfrm>
            <a:off x="5146676" y="6034002"/>
            <a:ext cx="206375" cy="276225"/>
          </a:xfrm>
          <a:custGeom>
            <a:avLst/>
            <a:gdLst>
              <a:gd name="T0" fmla="*/ 127000 w 130"/>
              <a:gd name="T1" fmla="*/ 217488 h 174"/>
              <a:gd name="T2" fmla="*/ 142875 w 130"/>
              <a:gd name="T3" fmla="*/ 242888 h 174"/>
              <a:gd name="T4" fmla="*/ 161925 w 130"/>
              <a:gd name="T5" fmla="*/ 257175 h 174"/>
              <a:gd name="T6" fmla="*/ 182562 w 130"/>
              <a:gd name="T7" fmla="*/ 266700 h 174"/>
              <a:gd name="T8" fmla="*/ 201612 w 130"/>
              <a:gd name="T9" fmla="*/ 271463 h 174"/>
              <a:gd name="T10" fmla="*/ 201612 w 130"/>
              <a:gd name="T11" fmla="*/ 276225 h 174"/>
              <a:gd name="T12" fmla="*/ 182562 w 130"/>
              <a:gd name="T13" fmla="*/ 276225 h 174"/>
              <a:gd name="T14" fmla="*/ 157162 w 130"/>
              <a:gd name="T15" fmla="*/ 271463 h 174"/>
              <a:gd name="T16" fmla="*/ 133350 w 130"/>
              <a:gd name="T17" fmla="*/ 261938 h 174"/>
              <a:gd name="T18" fmla="*/ 73025 w 130"/>
              <a:gd name="T19" fmla="*/ 217488 h 174"/>
              <a:gd name="T20" fmla="*/ 53975 w 130"/>
              <a:gd name="T21" fmla="*/ 207963 h 174"/>
              <a:gd name="T22" fmla="*/ 39687 w 130"/>
              <a:gd name="T23" fmla="*/ 198437 h 174"/>
              <a:gd name="T24" fmla="*/ 19050 w 130"/>
              <a:gd name="T25" fmla="*/ 182562 h 174"/>
              <a:gd name="T26" fmla="*/ 9525 w 130"/>
              <a:gd name="T27" fmla="*/ 163512 h 174"/>
              <a:gd name="T28" fmla="*/ 0 w 130"/>
              <a:gd name="T29" fmla="*/ 138113 h 174"/>
              <a:gd name="T30" fmla="*/ 0 w 130"/>
              <a:gd name="T31" fmla="*/ 88900 h 174"/>
              <a:gd name="T32" fmla="*/ 28575 w 130"/>
              <a:gd name="T33" fmla="*/ 30163 h 174"/>
              <a:gd name="T34" fmla="*/ 44450 w 130"/>
              <a:gd name="T35" fmla="*/ 15875 h 174"/>
              <a:gd name="T36" fmla="*/ 63500 w 130"/>
              <a:gd name="T37" fmla="*/ 11112 h 174"/>
              <a:gd name="T38" fmla="*/ 84137 w 130"/>
              <a:gd name="T39" fmla="*/ 0 h 174"/>
              <a:gd name="T40" fmla="*/ 122237 w 130"/>
              <a:gd name="T41" fmla="*/ 0 h 174"/>
              <a:gd name="T42" fmla="*/ 142875 w 130"/>
              <a:gd name="T43" fmla="*/ 11112 h 174"/>
              <a:gd name="T44" fmla="*/ 171450 w 130"/>
              <a:gd name="T45" fmla="*/ 30163 h 174"/>
              <a:gd name="T46" fmla="*/ 187325 w 130"/>
              <a:gd name="T47" fmla="*/ 49212 h 174"/>
              <a:gd name="T48" fmla="*/ 206375 w 130"/>
              <a:gd name="T49" fmla="*/ 88900 h 174"/>
              <a:gd name="T50" fmla="*/ 206375 w 130"/>
              <a:gd name="T51" fmla="*/ 128588 h 174"/>
              <a:gd name="T52" fmla="*/ 201612 w 130"/>
              <a:gd name="T53" fmla="*/ 149225 h 174"/>
              <a:gd name="T54" fmla="*/ 182562 w 130"/>
              <a:gd name="T55" fmla="*/ 177800 h 174"/>
              <a:gd name="T56" fmla="*/ 157162 w 130"/>
              <a:gd name="T57" fmla="*/ 203200 h 174"/>
              <a:gd name="T58" fmla="*/ 142875 w 130"/>
              <a:gd name="T59" fmla="*/ 212725 h 174"/>
              <a:gd name="T60" fmla="*/ 127000 w 130"/>
              <a:gd name="T61" fmla="*/ 217488 h 174"/>
              <a:gd name="T62" fmla="*/ 127000 w 130"/>
              <a:gd name="T63" fmla="*/ 217488 h 174"/>
              <a:gd name="T64" fmla="*/ 127000 w 130"/>
              <a:gd name="T65" fmla="*/ 217488 h 174"/>
              <a:gd name="T66" fmla="*/ 103188 w 130"/>
              <a:gd name="T67" fmla="*/ 11112 h 174"/>
              <a:gd name="T68" fmla="*/ 77787 w 130"/>
              <a:gd name="T69" fmla="*/ 15875 h 174"/>
              <a:gd name="T70" fmla="*/ 53975 w 130"/>
              <a:gd name="T71" fmla="*/ 30163 h 174"/>
              <a:gd name="T72" fmla="*/ 44450 w 130"/>
              <a:gd name="T73" fmla="*/ 44450 h 174"/>
              <a:gd name="T74" fmla="*/ 34925 w 130"/>
              <a:gd name="T75" fmla="*/ 84137 h 174"/>
              <a:gd name="T76" fmla="*/ 34925 w 130"/>
              <a:gd name="T77" fmla="*/ 133350 h 174"/>
              <a:gd name="T78" fmla="*/ 44450 w 130"/>
              <a:gd name="T79" fmla="*/ 173037 h 174"/>
              <a:gd name="T80" fmla="*/ 53975 w 130"/>
              <a:gd name="T81" fmla="*/ 187325 h 174"/>
              <a:gd name="T82" fmla="*/ 77787 w 130"/>
              <a:gd name="T83" fmla="*/ 203200 h 174"/>
              <a:gd name="T84" fmla="*/ 103188 w 130"/>
              <a:gd name="T85" fmla="*/ 207963 h 174"/>
              <a:gd name="T86" fmla="*/ 127000 w 130"/>
              <a:gd name="T87" fmla="*/ 203200 h 174"/>
              <a:gd name="T88" fmla="*/ 138112 w 130"/>
              <a:gd name="T89" fmla="*/ 198437 h 174"/>
              <a:gd name="T90" fmla="*/ 147637 w 130"/>
              <a:gd name="T91" fmla="*/ 187325 h 174"/>
              <a:gd name="T92" fmla="*/ 157162 w 130"/>
              <a:gd name="T93" fmla="*/ 173037 h 174"/>
              <a:gd name="T94" fmla="*/ 161925 w 130"/>
              <a:gd name="T95" fmla="*/ 158750 h 174"/>
              <a:gd name="T96" fmla="*/ 166687 w 130"/>
              <a:gd name="T97" fmla="*/ 138113 h 174"/>
              <a:gd name="T98" fmla="*/ 166687 w 130"/>
              <a:gd name="T99" fmla="*/ 79375 h 174"/>
              <a:gd name="T100" fmla="*/ 157162 w 130"/>
              <a:gd name="T101" fmla="*/ 49212 h 174"/>
              <a:gd name="T102" fmla="*/ 147637 w 130"/>
              <a:gd name="T103" fmla="*/ 30163 h 174"/>
              <a:gd name="T104" fmla="*/ 133350 w 130"/>
              <a:gd name="T105" fmla="*/ 20637 h 174"/>
              <a:gd name="T106" fmla="*/ 103188 w 130"/>
              <a:gd name="T107" fmla="*/ 11112 h 174"/>
              <a:gd name="T108" fmla="*/ 103188 w 130"/>
              <a:gd name="T109" fmla="*/ 11112 h 174"/>
              <a:gd name="T110" fmla="*/ 103188 w 130"/>
              <a:gd name="T111" fmla="*/ 11112 h 17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0"/>
              <a:gd name="T169" fmla="*/ 0 h 174"/>
              <a:gd name="T170" fmla="*/ 130 w 130"/>
              <a:gd name="T171" fmla="*/ 174 h 17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0" h="174">
                <a:moveTo>
                  <a:pt x="80" y="137"/>
                </a:moveTo>
                <a:lnTo>
                  <a:pt x="90" y="153"/>
                </a:lnTo>
                <a:lnTo>
                  <a:pt x="102" y="162"/>
                </a:lnTo>
                <a:lnTo>
                  <a:pt x="115" y="168"/>
                </a:lnTo>
                <a:lnTo>
                  <a:pt x="127" y="171"/>
                </a:lnTo>
                <a:lnTo>
                  <a:pt x="127" y="174"/>
                </a:lnTo>
                <a:lnTo>
                  <a:pt x="115" y="174"/>
                </a:lnTo>
                <a:lnTo>
                  <a:pt x="99" y="171"/>
                </a:lnTo>
                <a:lnTo>
                  <a:pt x="84" y="165"/>
                </a:lnTo>
                <a:lnTo>
                  <a:pt x="46" y="137"/>
                </a:lnTo>
                <a:lnTo>
                  <a:pt x="34" y="131"/>
                </a:lnTo>
                <a:lnTo>
                  <a:pt x="25" y="125"/>
                </a:lnTo>
                <a:lnTo>
                  <a:pt x="12" y="115"/>
                </a:lnTo>
                <a:lnTo>
                  <a:pt x="6" y="103"/>
                </a:lnTo>
                <a:lnTo>
                  <a:pt x="0" y="87"/>
                </a:lnTo>
                <a:lnTo>
                  <a:pt x="0" y="56"/>
                </a:lnTo>
                <a:lnTo>
                  <a:pt x="18" y="19"/>
                </a:lnTo>
                <a:lnTo>
                  <a:pt x="28" y="10"/>
                </a:lnTo>
                <a:lnTo>
                  <a:pt x="40" y="7"/>
                </a:lnTo>
                <a:lnTo>
                  <a:pt x="53" y="0"/>
                </a:lnTo>
                <a:lnTo>
                  <a:pt x="77" y="0"/>
                </a:lnTo>
                <a:lnTo>
                  <a:pt x="90" y="7"/>
                </a:lnTo>
                <a:lnTo>
                  <a:pt x="108" y="19"/>
                </a:lnTo>
                <a:lnTo>
                  <a:pt x="118" y="31"/>
                </a:lnTo>
                <a:lnTo>
                  <a:pt x="130" y="56"/>
                </a:lnTo>
                <a:lnTo>
                  <a:pt x="130" y="81"/>
                </a:lnTo>
                <a:lnTo>
                  <a:pt x="127" y="94"/>
                </a:lnTo>
                <a:lnTo>
                  <a:pt x="115" y="112"/>
                </a:lnTo>
                <a:lnTo>
                  <a:pt x="99" y="128"/>
                </a:lnTo>
                <a:lnTo>
                  <a:pt x="90" y="134"/>
                </a:lnTo>
                <a:lnTo>
                  <a:pt x="80" y="137"/>
                </a:lnTo>
                <a:close/>
                <a:moveTo>
                  <a:pt x="80" y="137"/>
                </a:moveTo>
                <a:lnTo>
                  <a:pt x="80" y="137"/>
                </a:lnTo>
                <a:close/>
                <a:moveTo>
                  <a:pt x="65" y="7"/>
                </a:moveTo>
                <a:lnTo>
                  <a:pt x="49" y="10"/>
                </a:lnTo>
                <a:lnTo>
                  <a:pt x="34" y="19"/>
                </a:lnTo>
                <a:lnTo>
                  <a:pt x="28" y="28"/>
                </a:lnTo>
                <a:lnTo>
                  <a:pt x="22" y="53"/>
                </a:lnTo>
                <a:lnTo>
                  <a:pt x="22" y="84"/>
                </a:lnTo>
                <a:lnTo>
                  <a:pt x="28" y="109"/>
                </a:lnTo>
                <a:lnTo>
                  <a:pt x="34" y="118"/>
                </a:lnTo>
                <a:lnTo>
                  <a:pt x="49" y="128"/>
                </a:lnTo>
                <a:lnTo>
                  <a:pt x="65" y="131"/>
                </a:lnTo>
                <a:lnTo>
                  <a:pt x="80" y="128"/>
                </a:lnTo>
                <a:lnTo>
                  <a:pt x="87" y="125"/>
                </a:lnTo>
                <a:lnTo>
                  <a:pt x="93" y="118"/>
                </a:lnTo>
                <a:lnTo>
                  <a:pt x="99" y="109"/>
                </a:lnTo>
                <a:lnTo>
                  <a:pt x="102" y="100"/>
                </a:lnTo>
                <a:lnTo>
                  <a:pt x="105" y="87"/>
                </a:lnTo>
                <a:lnTo>
                  <a:pt x="105" y="50"/>
                </a:lnTo>
                <a:lnTo>
                  <a:pt x="99" y="31"/>
                </a:lnTo>
                <a:lnTo>
                  <a:pt x="93" y="19"/>
                </a:lnTo>
                <a:lnTo>
                  <a:pt x="84" y="13"/>
                </a:lnTo>
                <a:lnTo>
                  <a:pt x="65" y="7"/>
                </a:lnTo>
                <a:close/>
                <a:moveTo>
                  <a:pt x="65" y="7"/>
                </a:moveTo>
                <a:lnTo>
                  <a:pt x="65" y="7"/>
                </a:lnTo>
                <a:close/>
              </a:path>
            </a:pathLst>
          </a:custGeom>
          <a:solidFill>
            <a:srgbClr val="000000"/>
          </a:solidFill>
          <a:ln w="4763">
            <a:solidFill>
              <a:schemeClr val="tx1"/>
            </a:solidFill>
            <a:round/>
            <a:headEnd/>
            <a:tailEnd/>
          </a:ln>
        </p:spPr>
        <p:txBody>
          <a:bodyPr/>
          <a:lstStyle/>
          <a:p>
            <a:endParaRPr lang="ar-SA"/>
          </a:p>
        </p:txBody>
      </p:sp>
      <p:sp>
        <p:nvSpPr>
          <p:cNvPr id="20502" name="Freeform 20"/>
          <p:cNvSpPr>
            <a:spLocks noEditPoints="1"/>
          </p:cNvSpPr>
          <p:nvPr/>
        </p:nvSpPr>
        <p:spPr bwMode="auto">
          <a:xfrm>
            <a:off x="5392738" y="4635415"/>
            <a:ext cx="211138" cy="211137"/>
          </a:xfrm>
          <a:custGeom>
            <a:avLst/>
            <a:gdLst>
              <a:gd name="T0" fmla="*/ 211138 w 133"/>
              <a:gd name="T1" fmla="*/ 211137 h 133"/>
              <a:gd name="T2" fmla="*/ 152400 w 133"/>
              <a:gd name="T3" fmla="*/ 211137 h 133"/>
              <a:gd name="T4" fmla="*/ 84138 w 133"/>
              <a:gd name="T5" fmla="*/ 112712 h 133"/>
              <a:gd name="T6" fmla="*/ 58738 w 133"/>
              <a:gd name="T7" fmla="*/ 112712 h 133"/>
              <a:gd name="T8" fmla="*/ 58738 w 133"/>
              <a:gd name="T9" fmla="*/ 177800 h 133"/>
              <a:gd name="T10" fmla="*/ 63500 w 133"/>
              <a:gd name="T11" fmla="*/ 192087 h 133"/>
              <a:gd name="T12" fmla="*/ 63500 w 133"/>
              <a:gd name="T13" fmla="*/ 201612 h 133"/>
              <a:gd name="T14" fmla="*/ 73025 w 133"/>
              <a:gd name="T15" fmla="*/ 206375 h 133"/>
              <a:gd name="T16" fmla="*/ 93663 w 133"/>
              <a:gd name="T17" fmla="*/ 206375 h 133"/>
              <a:gd name="T18" fmla="*/ 93663 w 133"/>
              <a:gd name="T19" fmla="*/ 211137 h 133"/>
              <a:gd name="T20" fmla="*/ 0 w 133"/>
              <a:gd name="T21" fmla="*/ 211137 h 133"/>
              <a:gd name="T22" fmla="*/ 0 w 133"/>
              <a:gd name="T23" fmla="*/ 206375 h 133"/>
              <a:gd name="T24" fmla="*/ 9525 w 133"/>
              <a:gd name="T25" fmla="*/ 206375 h 133"/>
              <a:gd name="T26" fmla="*/ 28575 w 133"/>
              <a:gd name="T27" fmla="*/ 196849 h 133"/>
              <a:gd name="T28" fmla="*/ 28575 w 133"/>
              <a:gd name="T29" fmla="*/ 14287 h 133"/>
              <a:gd name="T30" fmla="*/ 9525 w 133"/>
              <a:gd name="T31" fmla="*/ 4762 h 133"/>
              <a:gd name="T32" fmla="*/ 0 w 133"/>
              <a:gd name="T33" fmla="*/ 4762 h 133"/>
              <a:gd name="T34" fmla="*/ 0 w 133"/>
              <a:gd name="T35" fmla="*/ 0 h 133"/>
              <a:gd name="T36" fmla="*/ 79375 w 133"/>
              <a:gd name="T37" fmla="*/ 0 h 133"/>
              <a:gd name="T38" fmla="*/ 107950 w 133"/>
              <a:gd name="T39" fmla="*/ 4762 h 133"/>
              <a:gd name="T40" fmla="*/ 128588 w 133"/>
              <a:gd name="T41" fmla="*/ 4762 h 133"/>
              <a:gd name="T42" fmla="*/ 142875 w 133"/>
              <a:gd name="T43" fmla="*/ 14287 h 133"/>
              <a:gd name="T44" fmla="*/ 152400 w 133"/>
              <a:gd name="T45" fmla="*/ 23812 h 133"/>
              <a:gd name="T46" fmla="*/ 161925 w 133"/>
              <a:gd name="T47" fmla="*/ 39687 h 133"/>
              <a:gd name="T48" fmla="*/ 166688 w 133"/>
              <a:gd name="T49" fmla="*/ 53975 h 133"/>
              <a:gd name="T50" fmla="*/ 161925 w 133"/>
              <a:gd name="T51" fmla="*/ 73025 h 133"/>
              <a:gd name="T52" fmla="*/ 152400 w 133"/>
              <a:gd name="T53" fmla="*/ 88900 h 133"/>
              <a:gd name="T54" fmla="*/ 138113 w 133"/>
              <a:gd name="T55" fmla="*/ 98425 h 133"/>
              <a:gd name="T56" fmla="*/ 112713 w 133"/>
              <a:gd name="T57" fmla="*/ 107950 h 133"/>
              <a:gd name="T58" fmla="*/ 157163 w 133"/>
              <a:gd name="T59" fmla="*/ 171450 h 133"/>
              <a:gd name="T60" fmla="*/ 182563 w 133"/>
              <a:gd name="T61" fmla="*/ 196849 h 133"/>
              <a:gd name="T62" fmla="*/ 211138 w 133"/>
              <a:gd name="T63" fmla="*/ 206375 h 133"/>
              <a:gd name="T64" fmla="*/ 211138 w 133"/>
              <a:gd name="T65" fmla="*/ 211137 h 133"/>
              <a:gd name="T66" fmla="*/ 58738 w 133"/>
              <a:gd name="T67" fmla="*/ 103187 h 133"/>
              <a:gd name="T68" fmla="*/ 68263 w 133"/>
              <a:gd name="T69" fmla="*/ 103187 h 133"/>
              <a:gd name="T70" fmla="*/ 93663 w 133"/>
              <a:gd name="T71" fmla="*/ 98425 h 133"/>
              <a:gd name="T72" fmla="*/ 112713 w 133"/>
              <a:gd name="T73" fmla="*/ 88900 h 133"/>
              <a:gd name="T74" fmla="*/ 122238 w 133"/>
              <a:gd name="T75" fmla="*/ 73025 h 133"/>
              <a:gd name="T76" fmla="*/ 128588 w 133"/>
              <a:gd name="T77" fmla="*/ 58737 h 133"/>
              <a:gd name="T78" fmla="*/ 128588 w 133"/>
              <a:gd name="T79" fmla="*/ 39687 h 133"/>
              <a:gd name="T80" fmla="*/ 117475 w 133"/>
              <a:gd name="T81" fmla="*/ 23812 h 133"/>
              <a:gd name="T82" fmla="*/ 103188 w 133"/>
              <a:gd name="T83" fmla="*/ 14287 h 133"/>
              <a:gd name="T84" fmla="*/ 58738 w 133"/>
              <a:gd name="T85" fmla="*/ 14287 h 133"/>
              <a:gd name="T86" fmla="*/ 58738 w 133"/>
              <a:gd name="T87" fmla="*/ 103187 h 13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3"/>
              <a:gd name="T133" fmla="*/ 0 h 133"/>
              <a:gd name="T134" fmla="*/ 133 w 133"/>
              <a:gd name="T135" fmla="*/ 133 h 13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3" h="133">
                <a:moveTo>
                  <a:pt x="133" y="133"/>
                </a:moveTo>
                <a:lnTo>
                  <a:pt x="96" y="133"/>
                </a:lnTo>
                <a:lnTo>
                  <a:pt x="53" y="71"/>
                </a:lnTo>
                <a:lnTo>
                  <a:pt x="37" y="71"/>
                </a:lnTo>
                <a:lnTo>
                  <a:pt x="37" y="112"/>
                </a:lnTo>
                <a:lnTo>
                  <a:pt x="40" y="121"/>
                </a:lnTo>
                <a:lnTo>
                  <a:pt x="40" y="127"/>
                </a:lnTo>
                <a:lnTo>
                  <a:pt x="46" y="130"/>
                </a:lnTo>
                <a:lnTo>
                  <a:pt x="59" y="130"/>
                </a:lnTo>
                <a:lnTo>
                  <a:pt x="59" y="133"/>
                </a:lnTo>
                <a:lnTo>
                  <a:pt x="0" y="133"/>
                </a:lnTo>
                <a:lnTo>
                  <a:pt x="0" y="130"/>
                </a:lnTo>
                <a:lnTo>
                  <a:pt x="6" y="130"/>
                </a:lnTo>
                <a:lnTo>
                  <a:pt x="18" y="124"/>
                </a:lnTo>
                <a:lnTo>
                  <a:pt x="18" y="9"/>
                </a:lnTo>
                <a:lnTo>
                  <a:pt x="6" y="3"/>
                </a:lnTo>
                <a:lnTo>
                  <a:pt x="0" y="3"/>
                </a:lnTo>
                <a:lnTo>
                  <a:pt x="0" y="0"/>
                </a:lnTo>
                <a:lnTo>
                  <a:pt x="50" y="0"/>
                </a:lnTo>
                <a:lnTo>
                  <a:pt x="68" y="3"/>
                </a:lnTo>
                <a:lnTo>
                  <a:pt x="81" y="3"/>
                </a:lnTo>
                <a:lnTo>
                  <a:pt x="90" y="9"/>
                </a:lnTo>
                <a:lnTo>
                  <a:pt x="96" y="15"/>
                </a:lnTo>
                <a:lnTo>
                  <a:pt x="102" y="25"/>
                </a:lnTo>
                <a:lnTo>
                  <a:pt x="105" y="34"/>
                </a:lnTo>
                <a:lnTo>
                  <a:pt x="102" y="46"/>
                </a:lnTo>
                <a:lnTo>
                  <a:pt x="96" y="56"/>
                </a:lnTo>
                <a:lnTo>
                  <a:pt x="87" y="62"/>
                </a:lnTo>
                <a:lnTo>
                  <a:pt x="71" y="68"/>
                </a:lnTo>
                <a:lnTo>
                  <a:pt x="99" y="108"/>
                </a:lnTo>
                <a:lnTo>
                  <a:pt x="115" y="124"/>
                </a:lnTo>
                <a:lnTo>
                  <a:pt x="133" y="130"/>
                </a:lnTo>
                <a:lnTo>
                  <a:pt x="133" y="133"/>
                </a:lnTo>
                <a:close/>
                <a:moveTo>
                  <a:pt x="37" y="65"/>
                </a:moveTo>
                <a:lnTo>
                  <a:pt x="43" y="65"/>
                </a:lnTo>
                <a:lnTo>
                  <a:pt x="59" y="62"/>
                </a:lnTo>
                <a:lnTo>
                  <a:pt x="71" y="56"/>
                </a:lnTo>
                <a:lnTo>
                  <a:pt x="77" y="46"/>
                </a:lnTo>
                <a:lnTo>
                  <a:pt x="81" y="37"/>
                </a:lnTo>
                <a:lnTo>
                  <a:pt x="81" y="25"/>
                </a:lnTo>
                <a:lnTo>
                  <a:pt x="74" y="15"/>
                </a:lnTo>
                <a:lnTo>
                  <a:pt x="65" y="9"/>
                </a:lnTo>
                <a:lnTo>
                  <a:pt x="37" y="9"/>
                </a:lnTo>
                <a:lnTo>
                  <a:pt x="37" y="65"/>
                </a:lnTo>
                <a:close/>
              </a:path>
            </a:pathLst>
          </a:custGeom>
          <a:solidFill>
            <a:srgbClr val="000000"/>
          </a:solidFill>
          <a:ln w="4763">
            <a:solidFill>
              <a:schemeClr val="tx1"/>
            </a:solidFill>
            <a:round/>
            <a:headEnd/>
            <a:tailEnd/>
          </a:ln>
        </p:spPr>
        <p:txBody>
          <a:bodyPr/>
          <a:lstStyle/>
          <a:p>
            <a:endParaRPr lang="ar-SA"/>
          </a:p>
        </p:txBody>
      </p:sp>
      <p:sp>
        <p:nvSpPr>
          <p:cNvPr id="20503" name="Freeform 21"/>
          <p:cNvSpPr>
            <a:spLocks/>
          </p:cNvSpPr>
          <p:nvPr/>
        </p:nvSpPr>
        <p:spPr bwMode="auto">
          <a:xfrm>
            <a:off x="5535613" y="6187990"/>
            <a:ext cx="142875" cy="215900"/>
          </a:xfrm>
          <a:custGeom>
            <a:avLst/>
            <a:gdLst>
              <a:gd name="T0" fmla="*/ 127000 w 90"/>
              <a:gd name="T1" fmla="*/ 0 h 136"/>
              <a:gd name="T2" fmla="*/ 127000 w 90"/>
              <a:gd name="T3" fmla="*/ 68262 h 136"/>
              <a:gd name="T4" fmla="*/ 122238 w 90"/>
              <a:gd name="T5" fmla="*/ 68262 h 136"/>
              <a:gd name="T6" fmla="*/ 112713 w 90"/>
              <a:gd name="T7" fmla="*/ 38100 h 136"/>
              <a:gd name="T8" fmla="*/ 103188 w 90"/>
              <a:gd name="T9" fmla="*/ 28575 h 136"/>
              <a:gd name="T10" fmla="*/ 88900 w 90"/>
              <a:gd name="T11" fmla="*/ 19050 h 136"/>
              <a:gd name="T12" fmla="*/ 77787 w 90"/>
              <a:gd name="T13" fmla="*/ 14287 h 136"/>
              <a:gd name="T14" fmla="*/ 63500 w 90"/>
              <a:gd name="T15" fmla="*/ 9525 h 136"/>
              <a:gd name="T16" fmla="*/ 34925 w 90"/>
              <a:gd name="T17" fmla="*/ 19050 h 136"/>
              <a:gd name="T18" fmla="*/ 28575 w 90"/>
              <a:gd name="T19" fmla="*/ 33337 h 136"/>
              <a:gd name="T20" fmla="*/ 23812 w 90"/>
              <a:gd name="T21" fmla="*/ 44450 h 136"/>
              <a:gd name="T22" fmla="*/ 28575 w 90"/>
              <a:gd name="T23" fmla="*/ 53975 h 136"/>
              <a:gd name="T24" fmla="*/ 49212 w 90"/>
              <a:gd name="T25" fmla="*/ 73025 h 136"/>
              <a:gd name="T26" fmla="*/ 77787 w 90"/>
              <a:gd name="T27" fmla="*/ 93662 h 136"/>
              <a:gd name="T28" fmla="*/ 103188 w 90"/>
              <a:gd name="T29" fmla="*/ 107950 h 136"/>
              <a:gd name="T30" fmla="*/ 117475 w 90"/>
              <a:gd name="T31" fmla="*/ 117475 h 136"/>
              <a:gd name="T32" fmla="*/ 127000 w 90"/>
              <a:gd name="T33" fmla="*/ 127000 h 136"/>
              <a:gd name="T34" fmla="*/ 138113 w 90"/>
              <a:gd name="T35" fmla="*/ 147637 h 136"/>
              <a:gd name="T36" fmla="*/ 142875 w 90"/>
              <a:gd name="T37" fmla="*/ 161925 h 136"/>
              <a:gd name="T38" fmla="*/ 138113 w 90"/>
              <a:gd name="T39" fmla="*/ 180975 h 136"/>
              <a:gd name="T40" fmla="*/ 122238 w 90"/>
              <a:gd name="T41" fmla="*/ 201612 h 136"/>
              <a:gd name="T42" fmla="*/ 98425 w 90"/>
              <a:gd name="T43" fmla="*/ 211138 h 136"/>
              <a:gd name="T44" fmla="*/ 73025 w 90"/>
              <a:gd name="T45" fmla="*/ 215900 h 136"/>
              <a:gd name="T46" fmla="*/ 49212 w 90"/>
              <a:gd name="T47" fmla="*/ 215900 h 136"/>
              <a:gd name="T48" fmla="*/ 39687 w 90"/>
              <a:gd name="T49" fmla="*/ 211138 h 136"/>
              <a:gd name="T50" fmla="*/ 23812 w 90"/>
              <a:gd name="T51" fmla="*/ 206375 h 136"/>
              <a:gd name="T52" fmla="*/ 14288 w 90"/>
              <a:gd name="T53" fmla="*/ 206375 h 136"/>
              <a:gd name="T54" fmla="*/ 9525 w 90"/>
              <a:gd name="T55" fmla="*/ 211138 h 136"/>
              <a:gd name="T56" fmla="*/ 9525 w 90"/>
              <a:gd name="T57" fmla="*/ 215900 h 136"/>
              <a:gd name="T58" fmla="*/ 4762 w 90"/>
              <a:gd name="T59" fmla="*/ 215900 h 136"/>
              <a:gd name="T60" fmla="*/ 4762 w 90"/>
              <a:gd name="T61" fmla="*/ 147637 h 136"/>
              <a:gd name="T62" fmla="*/ 9525 w 90"/>
              <a:gd name="T63" fmla="*/ 147637 h 136"/>
              <a:gd name="T64" fmla="*/ 14288 w 90"/>
              <a:gd name="T65" fmla="*/ 166687 h 136"/>
              <a:gd name="T66" fmla="*/ 19050 w 90"/>
              <a:gd name="T67" fmla="*/ 180975 h 136"/>
              <a:gd name="T68" fmla="*/ 28575 w 90"/>
              <a:gd name="T69" fmla="*/ 192087 h 136"/>
              <a:gd name="T70" fmla="*/ 39687 w 90"/>
              <a:gd name="T71" fmla="*/ 196850 h 136"/>
              <a:gd name="T72" fmla="*/ 53975 w 90"/>
              <a:gd name="T73" fmla="*/ 206375 h 136"/>
              <a:gd name="T74" fmla="*/ 68263 w 90"/>
              <a:gd name="T75" fmla="*/ 206375 h 136"/>
              <a:gd name="T76" fmla="*/ 88900 w 90"/>
              <a:gd name="T77" fmla="*/ 201612 h 136"/>
              <a:gd name="T78" fmla="*/ 103188 w 90"/>
              <a:gd name="T79" fmla="*/ 196850 h 136"/>
              <a:gd name="T80" fmla="*/ 107950 w 90"/>
              <a:gd name="T81" fmla="*/ 187325 h 136"/>
              <a:gd name="T82" fmla="*/ 112713 w 90"/>
              <a:gd name="T83" fmla="*/ 171450 h 136"/>
              <a:gd name="T84" fmla="*/ 112713 w 90"/>
              <a:gd name="T85" fmla="*/ 166687 h 136"/>
              <a:gd name="T86" fmla="*/ 107950 w 90"/>
              <a:gd name="T87" fmla="*/ 157162 h 136"/>
              <a:gd name="T88" fmla="*/ 84137 w 90"/>
              <a:gd name="T89" fmla="*/ 131762 h 136"/>
              <a:gd name="T90" fmla="*/ 63500 w 90"/>
              <a:gd name="T91" fmla="*/ 122237 h 136"/>
              <a:gd name="T92" fmla="*/ 39687 w 90"/>
              <a:gd name="T93" fmla="*/ 107950 h 136"/>
              <a:gd name="T94" fmla="*/ 23812 w 90"/>
              <a:gd name="T95" fmla="*/ 98425 h 136"/>
              <a:gd name="T96" fmla="*/ 4762 w 90"/>
              <a:gd name="T97" fmla="*/ 77787 h 136"/>
              <a:gd name="T98" fmla="*/ 4762 w 90"/>
              <a:gd name="T99" fmla="*/ 68262 h 136"/>
              <a:gd name="T100" fmla="*/ 0 w 90"/>
              <a:gd name="T101" fmla="*/ 53975 h 136"/>
              <a:gd name="T102" fmla="*/ 4762 w 90"/>
              <a:gd name="T103" fmla="*/ 33337 h 136"/>
              <a:gd name="T104" fmla="*/ 19050 w 90"/>
              <a:gd name="T105" fmla="*/ 14287 h 136"/>
              <a:gd name="T106" fmla="*/ 39687 w 90"/>
              <a:gd name="T107" fmla="*/ 4762 h 136"/>
              <a:gd name="T108" fmla="*/ 63500 w 90"/>
              <a:gd name="T109" fmla="*/ 0 h 136"/>
              <a:gd name="T110" fmla="*/ 77787 w 90"/>
              <a:gd name="T111" fmla="*/ 0 h 136"/>
              <a:gd name="T112" fmla="*/ 98425 w 90"/>
              <a:gd name="T113" fmla="*/ 4762 h 136"/>
              <a:gd name="T114" fmla="*/ 103188 w 90"/>
              <a:gd name="T115" fmla="*/ 9525 h 136"/>
              <a:gd name="T116" fmla="*/ 117475 w 90"/>
              <a:gd name="T117" fmla="*/ 9525 h 136"/>
              <a:gd name="T118" fmla="*/ 117475 w 90"/>
              <a:gd name="T119" fmla="*/ 4762 h 136"/>
              <a:gd name="T120" fmla="*/ 122238 w 90"/>
              <a:gd name="T121" fmla="*/ 0 h 136"/>
              <a:gd name="T122" fmla="*/ 127000 w 90"/>
              <a:gd name="T123" fmla="*/ 0 h 1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0"/>
              <a:gd name="T187" fmla="*/ 0 h 136"/>
              <a:gd name="T188" fmla="*/ 90 w 90"/>
              <a:gd name="T189" fmla="*/ 136 h 1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0" h="136">
                <a:moveTo>
                  <a:pt x="80" y="0"/>
                </a:moveTo>
                <a:lnTo>
                  <a:pt x="80" y="43"/>
                </a:lnTo>
                <a:lnTo>
                  <a:pt x="77" y="43"/>
                </a:lnTo>
                <a:lnTo>
                  <a:pt x="71" y="24"/>
                </a:lnTo>
                <a:lnTo>
                  <a:pt x="65" y="18"/>
                </a:lnTo>
                <a:lnTo>
                  <a:pt x="56" y="12"/>
                </a:lnTo>
                <a:lnTo>
                  <a:pt x="49" y="9"/>
                </a:lnTo>
                <a:lnTo>
                  <a:pt x="40" y="6"/>
                </a:lnTo>
                <a:lnTo>
                  <a:pt x="22" y="12"/>
                </a:lnTo>
                <a:lnTo>
                  <a:pt x="18" y="21"/>
                </a:lnTo>
                <a:lnTo>
                  <a:pt x="15" y="28"/>
                </a:lnTo>
                <a:lnTo>
                  <a:pt x="18" y="34"/>
                </a:lnTo>
                <a:lnTo>
                  <a:pt x="31" y="46"/>
                </a:lnTo>
                <a:lnTo>
                  <a:pt x="49" y="59"/>
                </a:lnTo>
                <a:lnTo>
                  <a:pt x="65" y="68"/>
                </a:lnTo>
                <a:lnTo>
                  <a:pt x="74" y="74"/>
                </a:lnTo>
                <a:lnTo>
                  <a:pt x="80" y="80"/>
                </a:lnTo>
                <a:lnTo>
                  <a:pt x="87" y="93"/>
                </a:lnTo>
                <a:lnTo>
                  <a:pt x="90" y="102"/>
                </a:lnTo>
                <a:lnTo>
                  <a:pt x="87" y="114"/>
                </a:lnTo>
                <a:lnTo>
                  <a:pt x="77" y="127"/>
                </a:lnTo>
                <a:lnTo>
                  <a:pt x="62" y="133"/>
                </a:lnTo>
                <a:lnTo>
                  <a:pt x="46" y="136"/>
                </a:lnTo>
                <a:lnTo>
                  <a:pt x="31" y="136"/>
                </a:lnTo>
                <a:lnTo>
                  <a:pt x="25" y="133"/>
                </a:lnTo>
                <a:lnTo>
                  <a:pt x="15" y="130"/>
                </a:lnTo>
                <a:lnTo>
                  <a:pt x="9" y="130"/>
                </a:lnTo>
                <a:lnTo>
                  <a:pt x="6" y="133"/>
                </a:lnTo>
                <a:lnTo>
                  <a:pt x="6" y="136"/>
                </a:lnTo>
                <a:lnTo>
                  <a:pt x="3" y="136"/>
                </a:lnTo>
                <a:lnTo>
                  <a:pt x="3" y="93"/>
                </a:lnTo>
                <a:lnTo>
                  <a:pt x="6" y="93"/>
                </a:lnTo>
                <a:lnTo>
                  <a:pt x="9" y="105"/>
                </a:lnTo>
                <a:lnTo>
                  <a:pt x="12" y="114"/>
                </a:lnTo>
                <a:lnTo>
                  <a:pt x="18" y="121"/>
                </a:lnTo>
                <a:lnTo>
                  <a:pt x="25" y="124"/>
                </a:lnTo>
                <a:lnTo>
                  <a:pt x="34" y="130"/>
                </a:lnTo>
                <a:lnTo>
                  <a:pt x="43" y="130"/>
                </a:lnTo>
                <a:lnTo>
                  <a:pt x="56" y="127"/>
                </a:lnTo>
                <a:lnTo>
                  <a:pt x="65" y="124"/>
                </a:lnTo>
                <a:lnTo>
                  <a:pt x="68" y="118"/>
                </a:lnTo>
                <a:lnTo>
                  <a:pt x="71" y="108"/>
                </a:lnTo>
                <a:lnTo>
                  <a:pt x="71" y="105"/>
                </a:lnTo>
                <a:lnTo>
                  <a:pt x="68" y="99"/>
                </a:lnTo>
                <a:lnTo>
                  <a:pt x="53" y="83"/>
                </a:lnTo>
                <a:lnTo>
                  <a:pt x="40" y="77"/>
                </a:lnTo>
                <a:lnTo>
                  <a:pt x="25" y="68"/>
                </a:lnTo>
                <a:lnTo>
                  <a:pt x="15" y="62"/>
                </a:lnTo>
                <a:lnTo>
                  <a:pt x="3" y="49"/>
                </a:lnTo>
                <a:lnTo>
                  <a:pt x="3" y="43"/>
                </a:lnTo>
                <a:lnTo>
                  <a:pt x="0" y="34"/>
                </a:lnTo>
                <a:lnTo>
                  <a:pt x="3" y="21"/>
                </a:lnTo>
                <a:lnTo>
                  <a:pt x="12" y="9"/>
                </a:lnTo>
                <a:lnTo>
                  <a:pt x="25" y="3"/>
                </a:lnTo>
                <a:lnTo>
                  <a:pt x="40" y="0"/>
                </a:lnTo>
                <a:lnTo>
                  <a:pt x="49" y="0"/>
                </a:lnTo>
                <a:lnTo>
                  <a:pt x="62" y="3"/>
                </a:lnTo>
                <a:lnTo>
                  <a:pt x="65" y="6"/>
                </a:lnTo>
                <a:lnTo>
                  <a:pt x="74" y="6"/>
                </a:lnTo>
                <a:lnTo>
                  <a:pt x="74" y="3"/>
                </a:lnTo>
                <a:lnTo>
                  <a:pt x="77" y="0"/>
                </a:lnTo>
                <a:lnTo>
                  <a:pt x="80" y="0"/>
                </a:lnTo>
                <a:close/>
              </a:path>
            </a:pathLst>
          </a:custGeom>
          <a:solidFill>
            <a:srgbClr val="000000"/>
          </a:solidFill>
          <a:ln w="4763">
            <a:solidFill>
              <a:schemeClr val="tx1"/>
            </a:solidFill>
            <a:round/>
            <a:headEnd/>
            <a:tailEnd/>
          </a:ln>
        </p:spPr>
        <p:txBody>
          <a:bodyPr/>
          <a:lstStyle/>
          <a:p>
            <a:endParaRPr lang="ar-SA"/>
          </a:p>
        </p:txBody>
      </p:sp>
      <p:sp>
        <p:nvSpPr>
          <p:cNvPr id="20504" name="Freeform 22"/>
          <p:cNvSpPr>
            <a:spLocks/>
          </p:cNvSpPr>
          <p:nvPr/>
        </p:nvSpPr>
        <p:spPr bwMode="auto">
          <a:xfrm>
            <a:off x="6421438" y="5192627"/>
            <a:ext cx="171450" cy="211138"/>
          </a:xfrm>
          <a:custGeom>
            <a:avLst/>
            <a:gdLst>
              <a:gd name="T0" fmla="*/ 171450 w 108"/>
              <a:gd name="T1" fmla="*/ 0 h 133"/>
              <a:gd name="T2" fmla="*/ 171450 w 108"/>
              <a:gd name="T3" fmla="*/ 49213 h 133"/>
              <a:gd name="T4" fmla="*/ 166688 w 108"/>
              <a:gd name="T5" fmla="*/ 49213 h 133"/>
              <a:gd name="T6" fmla="*/ 166688 w 108"/>
              <a:gd name="T7" fmla="*/ 38100 h 133"/>
              <a:gd name="T8" fmla="*/ 161925 w 108"/>
              <a:gd name="T9" fmla="*/ 28575 h 133"/>
              <a:gd name="T10" fmla="*/ 152400 w 108"/>
              <a:gd name="T11" fmla="*/ 19050 h 133"/>
              <a:gd name="T12" fmla="*/ 142875 w 108"/>
              <a:gd name="T13" fmla="*/ 14288 h 133"/>
              <a:gd name="T14" fmla="*/ 98425 w 108"/>
              <a:gd name="T15" fmla="*/ 14288 h 133"/>
              <a:gd name="T16" fmla="*/ 98425 w 108"/>
              <a:gd name="T17" fmla="*/ 176213 h 133"/>
              <a:gd name="T18" fmla="*/ 103188 w 108"/>
              <a:gd name="T19" fmla="*/ 192088 h 133"/>
              <a:gd name="T20" fmla="*/ 103188 w 108"/>
              <a:gd name="T21" fmla="*/ 196850 h 133"/>
              <a:gd name="T22" fmla="*/ 122238 w 108"/>
              <a:gd name="T23" fmla="*/ 206375 h 133"/>
              <a:gd name="T24" fmla="*/ 133350 w 108"/>
              <a:gd name="T25" fmla="*/ 206375 h 133"/>
              <a:gd name="T26" fmla="*/ 133350 w 108"/>
              <a:gd name="T27" fmla="*/ 211138 h 133"/>
              <a:gd name="T28" fmla="*/ 39688 w 108"/>
              <a:gd name="T29" fmla="*/ 211138 h 133"/>
              <a:gd name="T30" fmla="*/ 39688 w 108"/>
              <a:gd name="T31" fmla="*/ 206375 h 133"/>
              <a:gd name="T32" fmla="*/ 49212 w 108"/>
              <a:gd name="T33" fmla="*/ 206375 h 133"/>
              <a:gd name="T34" fmla="*/ 68263 w 108"/>
              <a:gd name="T35" fmla="*/ 196850 h 133"/>
              <a:gd name="T36" fmla="*/ 68263 w 108"/>
              <a:gd name="T37" fmla="*/ 14288 h 133"/>
              <a:gd name="T38" fmla="*/ 23812 w 108"/>
              <a:gd name="T39" fmla="*/ 14288 h 133"/>
              <a:gd name="T40" fmla="*/ 9525 w 108"/>
              <a:gd name="T41" fmla="*/ 28575 h 133"/>
              <a:gd name="T42" fmla="*/ 4763 w 108"/>
              <a:gd name="T43" fmla="*/ 38100 h 133"/>
              <a:gd name="T44" fmla="*/ 4763 w 108"/>
              <a:gd name="T45" fmla="*/ 49213 h 133"/>
              <a:gd name="T46" fmla="*/ 0 w 108"/>
              <a:gd name="T47" fmla="*/ 49213 h 133"/>
              <a:gd name="T48" fmla="*/ 0 w 108"/>
              <a:gd name="T49" fmla="*/ 0 h 133"/>
              <a:gd name="T50" fmla="*/ 171450 w 108"/>
              <a:gd name="T51" fmla="*/ 0 h 1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8"/>
              <a:gd name="T79" fmla="*/ 0 h 133"/>
              <a:gd name="T80" fmla="*/ 108 w 108"/>
              <a:gd name="T81" fmla="*/ 133 h 13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8" h="133">
                <a:moveTo>
                  <a:pt x="108" y="0"/>
                </a:moveTo>
                <a:lnTo>
                  <a:pt x="108" y="31"/>
                </a:lnTo>
                <a:lnTo>
                  <a:pt x="105" y="31"/>
                </a:lnTo>
                <a:lnTo>
                  <a:pt x="105" y="24"/>
                </a:lnTo>
                <a:lnTo>
                  <a:pt x="102" y="18"/>
                </a:lnTo>
                <a:lnTo>
                  <a:pt x="96" y="12"/>
                </a:lnTo>
                <a:lnTo>
                  <a:pt x="90" y="9"/>
                </a:lnTo>
                <a:lnTo>
                  <a:pt x="62" y="9"/>
                </a:lnTo>
                <a:lnTo>
                  <a:pt x="62" y="111"/>
                </a:lnTo>
                <a:lnTo>
                  <a:pt x="65" y="121"/>
                </a:lnTo>
                <a:lnTo>
                  <a:pt x="65" y="124"/>
                </a:lnTo>
                <a:lnTo>
                  <a:pt x="77" y="130"/>
                </a:lnTo>
                <a:lnTo>
                  <a:pt x="84" y="130"/>
                </a:lnTo>
                <a:lnTo>
                  <a:pt x="84" y="133"/>
                </a:lnTo>
                <a:lnTo>
                  <a:pt x="25" y="133"/>
                </a:lnTo>
                <a:lnTo>
                  <a:pt x="25" y="130"/>
                </a:lnTo>
                <a:lnTo>
                  <a:pt x="31" y="130"/>
                </a:lnTo>
                <a:lnTo>
                  <a:pt x="43" y="124"/>
                </a:lnTo>
                <a:lnTo>
                  <a:pt x="43" y="9"/>
                </a:lnTo>
                <a:lnTo>
                  <a:pt x="15" y="9"/>
                </a:lnTo>
                <a:lnTo>
                  <a:pt x="6" y="18"/>
                </a:lnTo>
                <a:lnTo>
                  <a:pt x="3" y="24"/>
                </a:lnTo>
                <a:lnTo>
                  <a:pt x="3" y="31"/>
                </a:lnTo>
                <a:lnTo>
                  <a:pt x="0" y="31"/>
                </a:lnTo>
                <a:lnTo>
                  <a:pt x="0" y="0"/>
                </a:lnTo>
                <a:lnTo>
                  <a:pt x="108" y="0"/>
                </a:lnTo>
                <a:close/>
              </a:path>
            </a:pathLst>
          </a:custGeom>
          <a:solidFill>
            <a:srgbClr val="FF7C80"/>
          </a:solidFill>
          <a:ln w="4763">
            <a:solidFill>
              <a:schemeClr val="tx1"/>
            </a:solidFill>
            <a:round/>
            <a:headEnd/>
            <a:tailEnd/>
          </a:ln>
        </p:spPr>
        <p:txBody>
          <a:bodyPr/>
          <a:lstStyle/>
          <a:p>
            <a:endParaRPr lang="ar-SA"/>
          </a:p>
        </p:txBody>
      </p:sp>
      <p:sp>
        <p:nvSpPr>
          <p:cNvPr id="20508" name="Rectangle 26"/>
          <p:cNvSpPr>
            <a:spLocks noChangeArrowheads="1"/>
          </p:cNvSpPr>
          <p:nvPr/>
        </p:nvSpPr>
        <p:spPr bwMode="auto">
          <a:xfrm>
            <a:off x="467544" y="4553778"/>
            <a:ext cx="418383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2800" dirty="0" smtClean="0">
                <a:latin typeface="Times New Roman" pitchFamily="18" charset="0"/>
                <a:cs typeface="Times New Roman" pitchFamily="18" charset="0"/>
              </a:rPr>
              <a:t>Ham haliyle bir EKG dalgası</a:t>
            </a:r>
            <a:endParaRPr lang="en-US" sz="2800" dirty="0">
              <a:latin typeface="Times New Roman" pitchFamily="18" charset="0"/>
              <a:cs typeface="Times New Roman" pitchFamily="18" charset="0"/>
            </a:endParaRPr>
          </a:p>
        </p:txBody>
      </p:sp>
      <p:sp>
        <p:nvSpPr>
          <p:cNvPr id="20512"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4" name="TextBox 3"/>
          <p:cNvSpPr txBox="1"/>
          <p:nvPr/>
        </p:nvSpPr>
        <p:spPr>
          <a:xfrm>
            <a:off x="6972662" y="5298196"/>
            <a:ext cx="1613024" cy="830997"/>
          </a:xfrm>
          <a:prstGeom prst="rect">
            <a:avLst/>
          </a:prstGeom>
          <a:noFill/>
        </p:spPr>
        <p:txBody>
          <a:bodyPr wrap="square" rtlCol="0">
            <a:spAutoFit/>
          </a:bodyPr>
          <a:lstStyle/>
          <a:p>
            <a:r>
              <a:rPr lang="tr-TR" sz="2400" dirty="0" smtClean="0"/>
              <a:t>İsoelektrik hat</a:t>
            </a:r>
            <a:endParaRPr lang="en-US" sz="2400" dirty="0"/>
          </a:p>
        </p:txBody>
      </p:sp>
    </p:spTree>
    <p:extLst>
      <p:ext uri="{BB962C8B-B14F-4D97-AF65-F5344CB8AC3E}">
        <p14:creationId xmlns:p14="http://schemas.microsoft.com/office/powerpoint/2010/main" val="36833347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2" descr="bruc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8" y="2178050"/>
            <a:ext cx="8939212"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41</a:t>
            </a:fld>
            <a:endParaRPr lang="en-US"/>
          </a:p>
        </p:txBody>
      </p:sp>
      <p:sp>
        <p:nvSpPr>
          <p:cNvPr id="25605" name="Rectangle 3"/>
          <p:cNvSpPr>
            <a:spLocks noGrp="1" noChangeArrowheads="1"/>
          </p:cNvSpPr>
          <p:nvPr>
            <p:ph type="title"/>
          </p:nvPr>
        </p:nvSpPr>
        <p:spPr/>
        <p:txBody>
          <a:bodyPr/>
          <a:lstStyle/>
          <a:p>
            <a:pPr eaLnBrk="1" hangingPunct="1"/>
            <a:r>
              <a:rPr lang="tr-TR" dirty="0" smtClean="0"/>
              <a:t>İşaret İşleme</a:t>
            </a:r>
            <a:endParaRPr lang="en-US" dirty="0" smtClean="0"/>
          </a:p>
        </p:txBody>
      </p:sp>
      <p:sp>
        <p:nvSpPr>
          <p:cNvPr id="25606"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6" name="Rectangle 4"/>
          <p:cNvSpPr>
            <a:spLocks noChangeArrowheads="1"/>
          </p:cNvSpPr>
          <p:nvPr/>
        </p:nvSpPr>
        <p:spPr bwMode="auto">
          <a:xfrm>
            <a:off x="5305425" y="2041525"/>
            <a:ext cx="3622675"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spTree>
    <p:extLst>
      <p:ext uri="{BB962C8B-B14F-4D97-AF65-F5344CB8AC3E}">
        <p14:creationId xmlns:p14="http://schemas.microsoft.com/office/powerpoint/2010/main" val="20508313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42</a:t>
            </a:fld>
            <a:endParaRPr lang="en-US"/>
          </a:p>
        </p:txBody>
      </p:sp>
      <p:sp>
        <p:nvSpPr>
          <p:cNvPr id="26628" name="Rectangle 2"/>
          <p:cNvSpPr>
            <a:spLocks noGrp="1" noChangeArrowheads="1"/>
          </p:cNvSpPr>
          <p:nvPr>
            <p:ph type="title"/>
          </p:nvPr>
        </p:nvSpPr>
        <p:spPr/>
        <p:txBody>
          <a:bodyPr/>
          <a:lstStyle/>
          <a:p>
            <a:pPr eaLnBrk="1" hangingPunct="1"/>
            <a:r>
              <a:rPr lang="tr-TR" sz="4000" dirty="0" smtClean="0"/>
              <a:t>İşaretin Analiz ve Sentezi</a:t>
            </a:r>
            <a:endParaRPr lang="en-US" sz="4000" dirty="0" smtClean="0"/>
          </a:p>
        </p:txBody>
      </p:sp>
      <p:pic>
        <p:nvPicPr>
          <p:cNvPr id="26629" name="Picture 3" descr="bruc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163032"/>
            <a:ext cx="7012260" cy="569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4"/>
          <p:cNvSpPr>
            <a:spLocks noChangeArrowheads="1"/>
          </p:cNvSpPr>
          <p:nvPr/>
        </p:nvSpPr>
        <p:spPr bwMode="auto">
          <a:xfrm>
            <a:off x="468313" y="116303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3378624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43</a:t>
            </a:fld>
            <a:endParaRPr lang="en-US"/>
          </a:p>
        </p:txBody>
      </p:sp>
      <p:sp>
        <p:nvSpPr>
          <p:cNvPr id="27652" name="Rectangle 2"/>
          <p:cNvSpPr>
            <a:spLocks noGrp="1" noChangeArrowheads="1"/>
          </p:cNvSpPr>
          <p:nvPr>
            <p:ph type="title"/>
          </p:nvPr>
        </p:nvSpPr>
        <p:spPr/>
        <p:txBody>
          <a:bodyPr/>
          <a:lstStyle/>
          <a:p>
            <a:pPr eaLnBrk="1" hangingPunct="1"/>
            <a:r>
              <a:rPr lang="tr-TR" altLang="en-US" dirty="0" smtClean="0"/>
              <a:t>İşaret Türleri</a:t>
            </a:r>
            <a:endParaRPr lang="en-US" altLang="en-US" dirty="0" smtClean="0"/>
          </a:p>
        </p:txBody>
      </p:sp>
      <p:pic>
        <p:nvPicPr>
          <p:cNvPr id="2765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352128"/>
            <a:ext cx="4259263"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028528"/>
            <a:ext cx="4140200"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5413" y="4508078"/>
            <a:ext cx="42957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Rectangle 4"/>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1897277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44</a:t>
            </a:fld>
            <a:endParaRPr lang="en-US"/>
          </a:p>
        </p:txBody>
      </p:sp>
      <p:sp>
        <p:nvSpPr>
          <p:cNvPr id="28676" name="Rectangle 2"/>
          <p:cNvSpPr>
            <a:spLocks noGrp="1" noChangeArrowheads="1"/>
          </p:cNvSpPr>
          <p:nvPr>
            <p:ph type="title"/>
          </p:nvPr>
        </p:nvSpPr>
        <p:spPr>
          <a:xfrm>
            <a:off x="395536" y="274638"/>
            <a:ext cx="8435280" cy="1143000"/>
          </a:xfrm>
        </p:spPr>
        <p:txBody>
          <a:bodyPr>
            <a:normAutofit fontScale="90000"/>
          </a:bodyPr>
          <a:lstStyle/>
          <a:p>
            <a:pPr eaLnBrk="1" hangingPunct="1"/>
            <a:r>
              <a:rPr lang="tr-TR" altLang="en-US" sz="4000" dirty="0" smtClean="0"/>
              <a:t>İşaret Türleri Arasındaki Dönüşümler</a:t>
            </a:r>
            <a:endParaRPr lang="en-US" altLang="en-US" sz="4000" dirty="0" smtClean="0"/>
          </a:p>
        </p:txBody>
      </p:sp>
      <p:pic>
        <p:nvPicPr>
          <p:cNvPr id="2867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371600"/>
            <a:ext cx="4030663"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590800"/>
            <a:ext cx="4030663"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3733800"/>
            <a:ext cx="38385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4953000"/>
            <a:ext cx="3967163"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 Box 7"/>
          <p:cNvSpPr txBox="1">
            <a:spLocks noChangeArrowheads="1"/>
          </p:cNvSpPr>
          <p:nvPr/>
        </p:nvSpPr>
        <p:spPr bwMode="auto">
          <a:xfrm>
            <a:off x="1371600" y="2362200"/>
            <a:ext cx="1550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tr-TR" altLang="en-US" sz="2400" dirty="0" smtClean="0">
                <a:latin typeface="Times" charset="0"/>
                <a:cs typeface="Times New Roman" pitchFamily="18" charset="0"/>
              </a:rPr>
              <a:t>Örnekleme</a:t>
            </a:r>
            <a:endParaRPr lang="en-US" altLang="en-US" sz="2400" dirty="0">
              <a:latin typeface="Times" charset="0"/>
              <a:cs typeface="Times New Roman" pitchFamily="18" charset="0"/>
            </a:endParaRPr>
          </a:p>
        </p:txBody>
      </p:sp>
      <p:sp>
        <p:nvSpPr>
          <p:cNvPr id="28682" name="Text Box 8"/>
          <p:cNvSpPr txBox="1">
            <a:spLocks noChangeArrowheads="1"/>
          </p:cNvSpPr>
          <p:nvPr/>
        </p:nvSpPr>
        <p:spPr bwMode="auto">
          <a:xfrm>
            <a:off x="1219200" y="3429000"/>
            <a:ext cx="18565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tr-TR" altLang="en-US" sz="2400" dirty="0" smtClean="0">
                <a:latin typeface="Times" charset="0"/>
                <a:cs typeface="Times New Roman" pitchFamily="18" charset="0"/>
              </a:rPr>
              <a:t>Nicelendirme</a:t>
            </a:r>
          </a:p>
          <a:p>
            <a:r>
              <a:rPr lang="tr-TR" altLang="en-US" sz="2400" dirty="0">
                <a:latin typeface="Times" charset="0"/>
                <a:cs typeface="Times New Roman" pitchFamily="18" charset="0"/>
              </a:rPr>
              <a:t>(</a:t>
            </a:r>
            <a:r>
              <a:rPr lang="en-US" altLang="en-US" sz="2400" dirty="0" smtClean="0">
                <a:latin typeface="Times" charset="0"/>
                <a:cs typeface="Times New Roman" pitchFamily="18" charset="0"/>
              </a:rPr>
              <a:t>Quantizing</a:t>
            </a:r>
            <a:r>
              <a:rPr lang="tr-TR" altLang="en-US" sz="2400" dirty="0" smtClean="0">
                <a:latin typeface="Times" charset="0"/>
                <a:cs typeface="Times New Roman" pitchFamily="18" charset="0"/>
              </a:rPr>
              <a:t>)</a:t>
            </a:r>
            <a:endParaRPr lang="en-US" altLang="en-US" sz="2400" dirty="0">
              <a:latin typeface="Times" charset="0"/>
              <a:cs typeface="Times New Roman" pitchFamily="18" charset="0"/>
            </a:endParaRPr>
          </a:p>
        </p:txBody>
      </p:sp>
      <p:sp>
        <p:nvSpPr>
          <p:cNvPr id="28683" name="Text Box 9"/>
          <p:cNvSpPr txBox="1">
            <a:spLocks noChangeArrowheads="1"/>
          </p:cNvSpPr>
          <p:nvPr/>
        </p:nvSpPr>
        <p:spPr bwMode="auto">
          <a:xfrm>
            <a:off x="1371600" y="4724400"/>
            <a:ext cx="13115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tr-TR" altLang="en-US" sz="2400" dirty="0" smtClean="0">
                <a:latin typeface="Times" charset="0"/>
                <a:cs typeface="Times New Roman" pitchFamily="18" charset="0"/>
              </a:rPr>
              <a:t>Kodlama</a:t>
            </a:r>
            <a:endParaRPr lang="en-US" altLang="en-US" sz="2400" dirty="0">
              <a:latin typeface="Times" charset="0"/>
              <a:cs typeface="Times New Roman" pitchFamily="18" charset="0"/>
            </a:endParaRPr>
          </a:p>
        </p:txBody>
      </p:sp>
      <p:sp>
        <p:nvSpPr>
          <p:cNvPr id="28684" name="Line 10"/>
          <p:cNvSpPr>
            <a:spLocks noChangeShapeType="1"/>
          </p:cNvSpPr>
          <p:nvPr/>
        </p:nvSpPr>
        <p:spPr bwMode="auto">
          <a:xfrm flipH="1">
            <a:off x="2133600" y="1981200"/>
            <a:ext cx="457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85" name="Line 11"/>
          <p:cNvSpPr>
            <a:spLocks noChangeShapeType="1"/>
          </p:cNvSpPr>
          <p:nvPr/>
        </p:nvSpPr>
        <p:spPr bwMode="auto">
          <a:xfrm flipH="1">
            <a:off x="2057400" y="3276600"/>
            <a:ext cx="457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86" name="Line 12"/>
          <p:cNvSpPr>
            <a:spLocks noChangeShapeType="1"/>
          </p:cNvSpPr>
          <p:nvPr/>
        </p:nvSpPr>
        <p:spPr bwMode="auto">
          <a:xfrm flipH="1">
            <a:off x="2057400" y="4419600"/>
            <a:ext cx="457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87" name="Line 13"/>
          <p:cNvSpPr>
            <a:spLocks noChangeShapeType="1"/>
          </p:cNvSpPr>
          <p:nvPr/>
        </p:nvSpPr>
        <p:spPr bwMode="auto">
          <a:xfrm>
            <a:off x="2133600" y="2819400"/>
            <a:ext cx="457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88" name="Line 14"/>
          <p:cNvSpPr>
            <a:spLocks noChangeShapeType="1"/>
          </p:cNvSpPr>
          <p:nvPr/>
        </p:nvSpPr>
        <p:spPr bwMode="auto">
          <a:xfrm>
            <a:off x="2133600" y="3962400"/>
            <a:ext cx="457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89" name="Line 15"/>
          <p:cNvSpPr>
            <a:spLocks noChangeShapeType="1"/>
          </p:cNvSpPr>
          <p:nvPr/>
        </p:nvSpPr>
        <p:spPr bwMode="auto">
          <a:xfrm>
            <a:off x="2133600" y="5181600"/>
            <a:ext cx="457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90" name="Rectangle 4"/>
          <p:cNvSpPr>
            <a:spLocks noChangeArrowheads="1"/>
          </p:cNvSpPr>
          <p:nvPr/>
        </p:nvSpPr>
        <p:spPr bwMode="auto">
          <a:xfrm>
            <a:off x="468313" y="1071563"/>
            <a:ext cx="8243887" cy="36512"/>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4181793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45</a:t>
            </a:fld>
            <a:endParaRPr lang="en-US"/>
          </a:p>
        </p:txBody>
      </p:sp>
      <p:sp>
        <p:nvSpPr>
          <p:cNvPr id="29700" name="Rectangle 2"/>
          <p:cNvSpPr>
            <a:spLocks noGrp="1" noChangeArrowheads="1"/>
          </p:cNvSpPr>
          <p:nvPr>
            <p:ph type="title"/>
          </p:nvPr>
        </p:nvSpPr>
        <p:spPr/>
        <p:txBody>
          <a:bodyPr/>
          <a:lstStyle/>
          <a:p>
            <a:pPr eaLnBrk="1" hangingPunct="1"/>
            <a:r>
              <a:rPr lang="en-US" altLang="en-US" dirty="0" smtClean="0"/>
              <a:t>ASCII</a:t>
            </a:r>
            <a:r>
              <a:rPr lang="tr-TR" altLang="en-US" dirty="0" smtClean="0"/>
              <a:t> ile kodlanmış bir ileti</a:t>
            </a:r>
            <a:endParaRPr lang="en-US" altLang="en-US" dirty="0" smtClean="0"/>
          </a:p>
        </p:txBody>
      </p:sp>
      <p:pic>
        <p:nvPicPr>
          <p:cNvPr id="2970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436813"/>
            <a:ext cx="6216650"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9571037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46</a:t>
            </a:fld>
            <a:endParaRPr lang="en-US"/>
          </a:p>
        </p:txBody>
      </p:sp>
      <p:sp>
        <p:nvSpPr>
          <p:cNvPr id="30724" name="Rectangle 2"/>
          <p:cNvSpPr>
            <a:spLocks noGrp="1" noChangeArrowheads="1"/>
          </p:cNvSpPr>
          <p:nvPr>
            <p:ph type="title"/>
          </p:nvPr>
        </p:nvSpPr>
        <p:spPr>
          <a:xfrm>
            <a:off x="457200" y="274638"/>
            <a:ext cx="8435280" cy="1143000"/>
          </a:xfrm>
        </p:spPr>
        <p:txBody>
          <a:bodyPr>
            <a:normAutofit fontScale="90000"/>
          </a:bodyPr>
          <a:lstStyle/>
          <a:p>
            <a:pPr eaLnBrk="1" hangingPunct="1"/>
            <a:r>
              <a:rPr lang="en-US" altLang="en-US" sz="4000" dirty="0" smtClean="0"/>
              <a:t>ASCII</a:t>
            </a:r>
            <a:r>
              <a:rPr lang="tr-TR" altLang="en-US" sz="4000" dirty="0" smtClean="0"/>
              <a:t> ile kodlanmış gürültülü bir ileti</a:t>
            </a:r>
            <a:endParaRPr lang="en-US" altLang="en-US" sz="4000" dirty="0" smtClean="0"/>
          </a:p>
        </p:txBody>
      </p:sp>
      <p:pic>
        <p:nvPicPr>
          <p:cNvPr id="3072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7563" y="1371600"/>
            <a:ext cx="510063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4"/>
          <p:cNvSpPr txBox="1">
            <a:spLocks noChangeArrowheads="1"/>
          </p:cNvSpPr>
          <p:nvPr/>
        </p:nvSpPr>
        <p:spPr bwMode="auto">
          <a:xfrm>
            <a:off x="674089" y="2492896"/>
            <a:ext cx="266429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en-US" sz="3200" dirty="0" smtClean="0">
                <a:solidFill>
                  <a:srgbClr val="000000"/>
                </a:solidFill>
                <a:latin typeface="Times" charset="0"/>
                <a:cs typeface="Times New Roman" pitchFamily="18" charset="0"/>
              </a:rPr>
              <a:t>İşaretlerde artan gürültünün etkisi</a:t>
            </a:r>
            <a:endParaRPr lang="en-US" altLang="en-US" sz="3200" dirty="0">
              <a:latin typeface="Times" charset="0"/>
              <a:cs typeface="Times New Roman" pitchFamily="18" charset="0"/>
            </a:endParaRPr>
          </a:p>
        </p:txBody>
      </p:sp>
      <p:sp>
        <p:nvSpPr>
          <p:cNvPr id="30727"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9001341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47</a:t>
            </a:fld>
            <a:endParaRPr lang="en-US"/>
          </a:p>
        </p:txBody>
      </p:sp>
      <p:sp>
        <p:nvSpPr>
          <p:cNvPr id="31748" name="Rectangle 2"/>
          <p:cNvSpPr>
            <a:spLocks noGrp="1" noChangeArrowheads="1"/>
          </p:cNvSpPr>
          <p:nvPr>
            <p:ph type="title"/>
          </p:nvPr>
        </p:nvSpPr>
        <p:spPr/>
        <p:txBody>
          <a:bodyPr>
            <a:normAutofit fontScale="90000"/>
          </a:bodyPr>
          <a:lstStyle/>
          <a:p>
            <a:pPr eaLnBrk="1" hangingPunct="1"/>
            <a:r>
              <a:rPr lang="tr-TR" altLang="en-US" dirty="0" smtClean="0"/>
              <a:t>Sayısal (dijital) bir işarette süzme (filtreleme) yoluyla </a:t>
            </a:r>
            <a:r>
              <a:rPr lang="en-US" altLang="en-US" dirty="0" smtClean="0"/>
              <a:t>Bit</a:t>
            </a:r>
            <a:r>
              <a:rPr lang="tr-TR" altLang="en-US" dirty="0" smtClean="0"/>
              <a:t> kurtarma</a:t>
            </a:r>
            <a:endParaRPr lang="en-US" altLang="en-US" dirty="0" smtClean="0"/>
          </a:p>
        </p:txBody>
      </p:sp>
      <p:pic>
        <p:nvPicPr>
          <p:cNvPr id="3174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524000"/>
            <a:ext cx="6618288"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468313" y="148478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6695062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48</a:t>
            </a:fld>
            <a:endParaRPr lang="en-US"/>
          </a:p>
        </p:txBody>
      </p:sp>
      <p:sp>
        <p:nvSpPr>
          <p:cNvPr id="2054" name="Rectangle 2"/>
          <p:cNvSpPr>
            <a:spLocks noGrp="1" noChangeArrowheads="1"/>
          </p:cNvSpPr>
          <p:nvPr>
            <p:ph type="title"/>
          </p:nvPr>
        </p:nvSpPr>
        <p:spPr>
          <a:noFill/>
        </p:spPr>
        <p:txBody>
          <a:bodyPr>
            <a:normAutofit fontScale="90000"/>
          </a:bodyPr>
          <a:lstStyle/>
          <a:p>
            <a:pPr eaLnBrk="1" hangingPunct="1"/>
            <a:r>
              <a:rPr lang="tr-TR" altLang="en-US" dirty="0" smtClean="0"/>
              <a:t>Algılamayı İyileştirmek İçin Görüntü Filtrelemesi</a:t>
            </a:r>
            <a:endParaRPr lang="en-US" altLang="en-US" dirty="0" smtClean="0"/>
          </a:p>
        </p:txBody>
      </p:sp>
      <p:graphicFrame>
        <p:nvGraphicFramePr>
          <p:cNvPr id="2050" name="Object 3"/>
          <p:cNvGraphicFramePr>
            <a:graphicFrameLocks noChangeAspect="1"/>
          </p:cNvGraphicFramePr>
          <p:nvPr/>
        </p:nvGraphicFramePr>
        <p:xfrm>
          <a:off x="1447800" y="2398713"/>
          <a:ext cx="2741613" cy="3087687"/>
        </p:xfrm>
        <a:graphic>
          <a:graphicData uri="http://schemas.openxmlformats.org/presentationml/2006/ole">
            <mc:AlternateContent xmlns:mc="http://schemas.openxmlformats.org/markup-compatibility/2006">
              <mc:Choice xmlns:v="urn:schemas-microsoft-com:vml" Requires="v">
                <p:oleObj spid="_x0000_s4188" name="Document" r:id="rId3" imgW="1371600" imgH="1545336" progId="Word.Document.8">
                  <p:embed/>
                </p:oleObj>
              </mc:Choice>
              <mc:Fallback>
                <p:oleObj name="Document" r:id="rId3" imgW="1371600" imgH="1545336" progId="Word.Document.8">
                  <p:embed/>
                  <p:pic>
                    <p:nvPicPr>
                      <p:cNvPr id="0" name=""/>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2398713"/>
                        <a:ext cx="2741613" cy="308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4"/>
          <p:cNvGraphicFramePr>
            <a:graphicFrameLocks noChangeAspect="1"/>
          </p:cNvGraphicFramePr>
          <p:nvPr/>
        </p:nvGraphicFramePr>
        <p:xfrm>
          <a:off x="5280025" y="2398713"/>
          <a:ext cx="2568575" cy="3063875"/>
        </p:xfrm>
        <a:graphic>
          <a:graphicData uri="http://schemas.openxmlformats.org/presentationml/2006/ole">
            <mc:AlternateContent xmlns:mc="http://schemas.openxmlformats.org/markup-compatibility/2006">
              <mc:Choice xmlns:v="urn:schemas-microsoft-com:vml" Requires="v">
                <p:oleObj spid="_x0000_s4189" name="Document" r:id="rId5" imgW="1283208" imgH="1530096" progId="Word.Document.8">
                  <p:embed/>
                </p:oleObj>
              </mc:Choice>
              <mc:Fallback>
                <p:oleObj name="Document" r:id="rId5" imgW="1283208" imgH="1530096" progId="Word.Document.8">
                  <p:embed/>
                  <p:pic>
                    <p:nvPicPr>
                      <p:cNvPr id="0" name=""/>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0025" y="2398713"/>
                        <a:ext cx="2568575" cy="306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5" name="Text Box 5"/>
          <p:cNvSpPr txBox="1">
            <a:spLocks noChangeArrowheads="1"/>
          </p:cNvSpPr>
          <p:nvPr/>
        </p:nvSpPr>
        <p:spPr bwMode="auto">
          <a:xfrm>
            <a:off x="838200" y="1600200"/>
            <a:ext cx="3841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3200">
                <a:latin typeface="Times" charset="0"/>
                <a:cs typeface="Times New Roman" pitchFamily="18" charset="0"/>
              </a:rPr>
              <a:t>Original X-Ray Image</a:t>
            </a:r>
          </a:p>
        </p:txBody>
      </p:sp>
      <p:sp>
        <p:nvSpPr>
          <p:cNvPr id="2056" name="Text Box 6"/>
          <p:cNvSpPr txBox="1">
            <a:spLocks noChangeArrowheads="1"/>
          </p:cNvSpPr>
          <p:nvPr/>
        </p:nvSpPr>
        <p:spPr bwMode="auto">
          <a:xfrm>
            <a:off x="4876800" y="1600200"/>
            <a:ext cx="37512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3200">
                <a:latin typeface="Times" charset="0"/>
                <a:cs typeface="Times New Roman" pitchFamily="18" charset="0"/>
              </a:rPr>
              <a:t>Filtered X-Ray Image</a:t>
            </a:r>
          </a:p>
        </p:txBody>
      </p:sp>
      <p:sp>
        <p:nvSpPr>
          <p:cNvPr id="8"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0283148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1347EB5-DDB6-4452-969A-F24C04292BAF}" type="slidenum">
              <a:rPr lang="ar-SA" smtClean="0"/>
              <a:pPr>
                <a:defRPr/>
              </a:pPr>
              <a:t>49</a:t>
            </a:fld>
            <a:endParaRPr lang="en-US"/>
          </a:p>
        </p:txBody>
      </p:sp>
      <p:sp>
        <p:nvSpPr>
          <p:cNvPr id="3078" name="Rectangle 2"/>
          <p:cNvSpPr>
            <a:spLocks noGrp="1" noChangeArrowheads="1"/>
          </p:cNvSpPr>
          <p:nvPr>
            <p:ph type="title"/>
          </p:nvPr>
        </p:nvSpPr>
        <p:spPr/>
        <p:txBody>
          <a:bodyPr/>
          <a:lstStyle/>
          <a:p>
            <a:pPr eaLnBrk="1" hangingPunct="1"/>
            <a:r>
              <a:rPr lang="tr-TR" b="1" dirty="0" smtClean="0"/>
              <a:t>İşaretler ve Sistemler</a:t>
            </a:r>
            <a:endParaRPr lang="en-US" b="1" dirty="0" smtClean="0"/>
          </a:p>
        </p:txBody>
      </p:sp>
      <p:sp>
        <p:nvSpPr>
          <p:cNvPr id="3079" name="AutoShape 3"/>
          <p:cNvSpPr>
            <a:spLocks noChangeAspect="1" noChangeArrowheads="1" noTextEdit="1"/>
          </p:cNvSpPr>
          <p:nvPr/>
        </p:nvSpPr>
        <p:spPr bwMode="auto">
          <a:xfrm>
            <a:off x="1612900" y="1244600"/>
            <a:ext cx="6402388"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080" name="Line 4"/>
          <p:cNvSpPr>
            <a:spLocks noChangeShapeType="1"/>
          </p:cNvSpPr>
          <p:nvPr/>
        </p:nvSpPr>
        <p:spPr bwMode="auto">
          <a:xfrm>
            <a:off x="4814888" y="1930400"/>
            <a:ext cx="1587" cy="179388"/>
          </a:xfrm>
          <a:prstGeom prst="line">
            <a:avLst/>
          </a:prstGeom>
          <a:noFill/>
          <a:ln w="15875">
            <a:solidFill>
              <a:srgbClr val="402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1" name="Line 5"/>
          <p:cNvSpPr>
            <a:spLocks noChangeShapeType="1"/>
          </p:cNvSpPr>
          <p:nvPr/>
        </p:nvSpPr>
        <p:spPr bwMode="auto">
          <a:xfrm>
            <a:off x="2638425" y="2144713"/>
            <a:ext cx="1588" cy="180975"/>
          </a:xfrm>
          <a:prstGeom prst="line">
            <a:avLst/>
          </a:prstGeom>
          <a:noFill/>
          <a:ln w="15875">
            <a:solidFill>
              <a:srgbClr val="402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2" name="Line 6"/>
          <p:cNvSpPr>
            <a:spLocks noChangeShapeType="1"/>
          </p:cNvSpPr>
          <p:nvPr/>
        </p:nvSpPr>
        <p:spPr bwMode="auto">
          <a:xfrm>
            <a:off x="4814888" y="2112963"/>
            <a:ext cx="1587" cy="180975"/>
          </a:xfrm>
          <a:prstGeom prst="line">
            <a:avLst/>
          </a:prstGeom>
          <a:noFill/>
          <a:ln w="15875">
            <a:solidFill>
              <a:srgbClr val="402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3" name="Line 7"/>
          <p:cNvSpPr>
            <a:spLocks noChangeShapeType="1"/>
          </p:cNvSpPr>
          <p:nvPr/>
        </p:nvSpPr>
        <p:spPr bwMode="auto">
          <a:xfrm>
            <a:off x="6989763" y="2144713"/>
            <a:ext cx="1587" cy="180975"/>
          </a:xfrm>
          <a:prstGeom prst="line">
            <a:avLst/>
          </a:prstGeom>
          <a:noFill/>
          <a:ln w="15875">
            <a:solidFill>
              <a:srgbClr val="402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4" name="Line 8"/>
          <p:cNvSpPr>
            <a:spLocks noChangeShapeType="1"/>
          </p:cNvSpPr>
          <p:nvPr/>
        </p:nvSpPr>
        <p:spPr bwMode="auto">
          <a:xfrm>
            <a:off x="2638425" y="2144713"/>
            <a:ext cx="2176463" cy="1587"/>
          </a:xfrm>
          <a:prstGeom prst="line">
            <a:avLst/>
          </a:prstGeom>
          <a:noFill/>
          <a:ln w="15875">
            <a:solidFill>
              <a:srgbClr val="402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5" name="Line 9"/>
          <p:cNvSpPr>
            <a:spLocks noChangeShapeType="1"/>
          </p:cNvSpPr>
          <p:nvPr/>
        </p:nvSpPr>
        <p:spPr bwMode="auto">
          <a:xfrm>
            <a:off x="4814888" y="2144713"/>
            <a:ext cx="2174875" cy="1587"/>
          </a:xfrm>
          <a:prstGeom prst="line">
            <a:avLst/>
          </a:prstGeom>
          <a:noFill/>
          <a:ln w="15875">
            <a:solidFill>
              <a:srgbClr val="402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6" name="Rectangle 10"/>
          <p:cNvSpPr>
            <a:spLocks noChangeArrowheads="1"/>
          </p:cNvSpPr>
          <p:nvPr/>
        </p:nvSpPr>
        <p:spPr bwMode="auto">
          <a:xfrm>
            <a:off x="1644650" y="2325688"/>
            <a:ext cx="1987550" cy="398462"/>
          </a:xfrm>
          <a:prstGeom prst="rect">
            <a:avLst/>
          </a:prstGeom>
          <a:solidFill>
            <a:srgbClr val="CE99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sp>
        <p:nvSpPr>
          <p:cNvPr id="3087" name="Rectangle 11"/>
          <p:cNvSpPr>
            <a:spLocks noChangeArrowheads="1"/>
          </p:cNvSpPr>
          <p:nvPr/>
        </p:nvSpPr>
        <p:spPr bwMode="auto">
          <a:xfrm>
            <a:off x="2047875" y="2355850"/>
            <a:ext cx="1846659"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tr-TR" sz="2500" b="1" dirty="0" smtClean="0">
                <a:solidFill>
                  <a:srgbClr val="402000"/>
                </a:solidFill>
                <a:cs typeface="Times New Roman" pitchFamily="18" charset="0"/>
              </a:rPr>
              <a:t>İşaretler	</a:t>
            </a:r>
            <a:endParaRPr lang="en-US" sz="3600" b="1" dirty="0">
              <a:latin typeface="Times New Roman" pitchFamily="18" charset="0"/>
              <a:cs typeface="Times New Roman" pitchFamily="18" charset="0"/>
            </a:endParaRPr>
          </a:p>
        </p:txBody>
      </p:sp>
      <p:sp>
        <p:nvSpPr>
          <p:cNvPr id="3088" name="Rectangle 12"/>
          <p:cNvSpPr>
            <a:spLocks noChangeArrowheads="1"/>
          </p:cNvSpPr>
          <p:nvPr/>
        </p:nvSpPr>
        <p:spPr bwMode="auto">
          <a:xfrm>
            <a:off x="1644650" y="2325688"/>
            <a:ext cx="1987550" cy="398462"/>
          </a:xfrm>
          <a:prstGeom prst="rect">
            <a:avLst/>
          </a:prstGeom>
          <a:noFill/>
          <a:ln w="15875">
            <a:solidFill>
              <a:srgbClr val="A08366"/>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089" name="Rectangle 13"/>
          <p:cNvSpPr>
            <a:spLocks noChangeArrowheads="1"/>
          </p:cNvSpPr>
          <p:nvPr/>
        </p:nvSpPr>
        <p:spPr bwMode="auto">
          <a:xfrm>
            <a:off x="3819525" y="2325688"/>
            <a:ext cx="1989138" cy="398462"/>
          </a:xfrm>
          <a:prstGeom prst="rect">
            <a:avLst/>
          </a:prstGeom>
          <a:solidFill>
            <a:srgbClr val="CE99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sp>
        <p:nvSpPr>
          <p:cNvPr id="3090" name="Rectangle 14"/>
          <p:cNvSpPr>
            <a:spLocks noChangeArrowheads="1"/>
          </p:cNvSpPr>
          <p:nvPr/>
        </p:nvSpPr>
        <p:spPr bwMode="auto">
          <a:xfrm>
            <a:off x="3990975" y="2339975"/>
            <a:ext cx="172964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2500" b="1" dirty="0" smtClean="0">
                <a:solidFill>
                  <a:srgbClr val="402000"/>
                </a:solidFill>
                <a:cs typeface="Times New Roman" pitchFamily="18" charset="0"/>
              </a:rPr>
              <a:t>S</a:t>
            </a:r>
            <a:r>
              <a:rPr lang="tr-TR" sz="2500" b="1" dirty="0" smtClean="0">
                <a:solidFill>
                  <a:srgbClr val="402000"/>
                </a:solidFill>
                <a:cs typeface="Times New Roman" pitchFamily="18" charset="0"/>
              </a:rPr>
              <a:t>ıralamalar</a:t>
            </a:r>
            <a:endParaRPr lang="en-US" sz="3600" b="1" dirty="0">
              <a:latin typeface="Times New Roman" pitchFamily="18" charset="0"/>
              <a:cs typeface="Times New Roman" pitchFamily="18" charset="0"/>
            </a:endParaRPr>
          </a:p>
        </p:txBody>
      </p:sp>
      <p:sp>
        <p:nvSpPr>
          <p:cNvPr id="3091" name="Rectangle 15"/>
          <p:cNvSpPr>
            <a:spLocks noChangeArrowheads="1"/>
          </p:cNvSpPr>
          <p:nvPr/>
        </p:nvSpPr>
        <p:spPr bwMode="auto">
          <a:xfrm>
            <a:off x="3819525" y="2325688"/>
            <a:ext cx="1989138" cy="398462"/>
          </a:xfrm>
          <a:prstGeom prst="rect">
            <a:avLst/>
          </a:prstGeom>
          <a:noFill/>
          <a:ln w="15875">
            <a:solidFill>
              <a:srgbClr val="A08366"/>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092" name="Rectangle 16"/>
          <p:cNvSpPr>
            <a:spLocks noChangeArrowheads="1"/>
          </p:cNvSpPr>
          <p:nvPr/>
        </p:nvSpPr>
        <p:spPr bwMode="auto">
          <a:xfrm>
            <a:off x="5995988" y="2325688"/>
            <a:ext cx="1987550" cy="398462"/>
          </a:xfrm>
          <a:prstGeom prst="rect">
            <a:avLst/>
          </a:prstGeom>
          <a:solidFill>
            <a:srgbClr val="CE99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sp>
        <p:nvSpPr>
          <p:cNvPr id="3093" name="Rectangle 17"/>
          <p:cNvSpPr>
            <a:spLocks noChangeArrowheads="1"/>
          </p:cNvSpPr>
          <p:nvPr/>
        </p:nvSpPr>
        <p:spPr bwMode="auto">
          <a:xfrm>
            <a:off x="6353175" y="2355850"/>
            <a:ext cx="144430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2500" b="1" dirty="0" smtClean="0">
                <a:solidFill>
                  <a:srgbClr val="402000"/>
                </a:solidFill>
                <a:cs typeface="Times New Roman" pitchFamily="18" charset="0"/>
              </a:rPr>
              <a:t>S</a:t>
            </a:r>
            <a:r>
              <a:rPr lang="tr-TR" sz="2500" b="1" dirty="0" smtClean="0">
                <a:solidFill>
                  <a:srgbClr val="402000"/>
                </a:solidFill>
                <a:cs typeface="Times New Roman" pitchFamily="18" charset="0"/>
              </a:rPr>
              <a:t>istemler</a:t>
            </a:r>
            <a:endParaRPr lang="en-US" sz="3600" b="1" dirty="0">
              <a:latin typeface="Times New Roman" pitchFamily="18" charset="0"/>
              <a:cs typeface="Times New Roman" pitchFamily="18" charset="0"/>
            </a:endParaRPr>
          </a:p>
        </p:txBody>
      </p:sp>
      <p:sp>
        <p:nvSpPr>
          <p:cNvPr id="3094" name="Rectangle 18"/>
          <p:cNvSpPr>
            <a:spLocks noChangeArrowheads="1"/>
          </p:cNvSpPr>
          <p:nvPr/>
        </p:nvSpPr>
        <p:spPr bwMode="auto">
          <a:xfrm>
            <a:off x="5995988" y="2325688"/>
            <a:ext cx="1987550" cy="398462"/>
          </a:xfrm>
          <a:prstGeom prst="rect">
            <a:avLst/>
          </a:prstGeom>
          <a:noFill/>
          <a:ln w="15875">
            <a:solidFill>
              <a:srgbClr val="A08366"/>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095" name="Rectangle 19"/>
          <p:cNvSpPr>
            <a:spLocks noChangeArrowheads="1"/>
          </p:cNvSpPr>
          <p:nvPr/>
        </p:nvSpPr>
        <p:spPr bwMode="auto">
          <a:xfrm>
            <a:off x="2881313" y="1308100"/>
            <a:ext cx="3848100" cy="657225"/>
          </a:xfrm>
          <a:prstGeom prst="rect">
            <a:avLst/>
          </a:prstGeom>
          <a:solidFill>
            <a:srgbClr val="CE99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sp>
        <p:nvSpPr>
          <p:cNvPr id="3096" name="Rectangle 20"/>
          <p:cNvSpPr>
            <a:spLocks noChangeArrowheads="1"/>
          </p:cNvSpPr>
          <p:nvPr/>
        </p:nvSpPr>
        <p:spPr bwMode="auto">
          <a:xfrm>
            <a:off x="4344988" y="3097213"/>
            <a:ext cx="15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endParaRPr lang="ar-SA" sz="2400" b="1">
              <a:latin typeface="Times New Roman" pitchFamily="18" charset="0"/>
              <a:cs typeface="Times New Roman" pitchFamily="18" charset="0"/>
            </a:endParaRPr>
          </a:p>
        </p:txBody>
      </p:sp>
      <p:sp>
        <p:nvSpPr>
          <p:cNvPr id="3097" name="Rectangle 21"/>
          <p:cNvSpPr>
            <a:spLocks noChangeArrowheads="1"/>
          </p:cNvSpPr>
          <p:nvPr/>
        </p:nvSpPr>
        <p:spPr bwMode="auto">
          <a:xfrm>
            <a:off x="3200400" y="1387475"/>
            <a:ext cx="3695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2400" b="1" dirty="0" smtClean="0">
                <a:solidFill>
                  <a:srgbClr val="402000"/>
                </a:solidFill>
                <a:cs typeface="Times New Roman" pitchFamily="18" charset="0"/>
              </a:rPr>
              <a:t>(</a:t>
            </a:r>
            <a:r>
              <a:rPr lang="tr-TR" sz="2400" b="1" dirty="0" smtClean="0">
                <a:solidFill>
                  <a:srgbClr val="402000"/>
                </a:solidFill>
                <a:cs typeface="Times New Roman" pitchFamily="18" charset="0"/>
              </a:rPr>
              <a:t>İşaretler </a:t>
            </a:r>
            <a:r>
              <a:rPr lang="en-US" sz="2400" b="1" dirty="0" smtClean="0">
                <a:solidFill>
                  <a:srgbClr val="402000"/>
                </a:solidFill>
                <a:cs typeface="Times New Roman" pitchFamily="18" charset="0"/>
              </a:rPr>
              <a:t>&amp; S</a:t>
            </a:r>
            <a:r>
              <a:rPr lang="tr-TR" sz="2400" b="1" dirty="0" smtClean="0">
                <a:solidFill>
                  <a:srgbClr val="402000"/>
                </a:solidFill>
                <a:cs typeface="Times New Roman" pitchFamily="18" charset="0"/>
              </a:rPr>
              <a:t>i</a:t>
            </a:r>
            <a:r>
              <a:rPr lang="en-US" sz="2400" b="1" dirty="0" smtClean="0">
                <a:solidFill>
                  <a:srgbClr val="402000"/>
                </a:solidFill>
                <a:cs typeface="Times New Roman" pitchFamily="18" charset="0"/>
              </a:rPr>
              <a:t>stem</a:t>
            </a:r>
            <a:r>
              <a:rPr lang="tr-TR" sz="2400" b="1" dirty="0" smtClean="0">
                <a:solidFill>
                  <a:srgbClr val="402000"/>
                </a:solidFill>
                <a:cs typeface="Times New Roman" pitchFamily="18" charset="0"/>
              </a:rPr>
              <a:t>ler</a:t>
            </a:r>
            <a:r>
              <a:rPr lang="en-US" sz="2400" b="1" dirty="0" smtClean="0">
                <a:solidFill>
                  <a:srgbClr val="402000"/>
                </a:solidFill>
                <a:cs typeface="Times New Roman" pitchFamily="18" charset="0"/>
              </a:rPr>
              <a:t>)</a:t>
            </a:r>
            <a:endParaRPr lang="en-US" sz="2400" b="1" dirty="0">
              <a:latin typeface="Times New Roman" pitchFamily="18" charset="0"/>
              <a:cs typeface="Times New Roman" pitchFamily="18" charset="0"/>
            </a:endParaRPr>
          </a:p>
        </p:txBody>
      </p:sp>
      <p:graphicFrame>
        <p:nvGraphicFramePr>
          <p:cNvPr id="3074" name="Object 23"/>
          <p:cNvGraphicFramePr>
            <a:graphicFrameLocks noChangeAspect="1"/>
          </p:cNvGraphicFramePr>
          <p:nvPr/>
        </p:nvGraphicFramePr>
        <p:xfrm>
          <a:off x="1684338" y="2901950"/>
          <a:ext cx="5805487" cy="1755775"/>
        </p:xfrm>
        <a:graphic>
          <a:graphicData uri="http://schemas.openxmlformats.org/presentationml/2006/ole">
            <mc:AlternateContent xmlns:mc="http://schemas.openxmlformats.org/markup-compatibility/2006">
              <mc:Choice xmlns:v="urn:schemas-microsoft-com:vml" Requires="v">
                <p:oleObj spid="_x0000_s5214" name="Bitmap Image" r:id="rId3" imgW="6505622" imgH="2700357" progId="Paint.Picture">
                  <p:embed/>
                </p:oleObj>
              </mc:Choice>
              <mc:Fallback>
                <p:oleObj name="Bitmap Image" r:id="rId3" imgW="6505622" imgH="2700357"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6250" t="5020" r="4167" b="29707"/>
                      <a:stretch>
                        <a:fillRect/>
                      </a:stretch>
                    </p:blipFill>
                    <p:spPr bwMode="auto">
                      <a:xfrm>
                        <a:off x="1684338" y="2901950"/>
                        <a:ext cx="5805487" cy="1755775"/>
                      </a:xfrm>
                      <a:prstGeom prst="rect">
                        <a:avLst/>
                      </a:prstGeom>
                      <a:noFill/>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98" name="Text Box 24"/>
          <p:cNvSpPr txBox="1">
            <a:spLocks noChangeArrowheads="1"/>
          </p:cNvSpPr>
          <p:nvPr/>
        </p:nvSpPr>
        <p:spPr bwMode="auto">
          <a:xfrm>
            <a:off x="1000125" y="5484813"/>
            <a:ext cx="26257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1400">
                <a:latin typeface="Times New Roman" pitchFamily="18" charset="0"/>
                <a:cs typeface="Times New Roman" pitchFamily="18" charset="0"/>
              </a:rPr>
              <a:t>Electrocardiogram (ECG or EKG)</a:t>
            </a:r>
          </a:p>
        </p:txBody>
      </p:sp>
      <p:sp>
        <p:nvSpPr>
          <p:cNvPr id="3099" name="Rectangle 27"/>
          <p:cNvSpPr>
            <a:spLocks noChangeArrowheads="1"/>
          </p:cNvSpPr>
          <p:nvPr/>
        </p:nvSpPr>
        <p:spPr bwMode="auto">
          <a:xfrm>
            <a:off x="0" y="2638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ar-SA"/>
          </a:p>
        </p:txBody>
      </p:sp>
      <p:graphicFrame>
        <p:nvGraphicFramePr>
          <p:cNvPr id="3075" name="Object 28"/>
          <p:cNvGraphicFramePr>
            <a:graphicFrameLocks noChangeAspect="1"/>
          </p:cNvGraphicFramePr>
          <p:nvPr/>
        </p:nvGraphicFramePr>
        <p:xfrm>
          <a:off x="4000500" y="4911725"/>
          <a:ext cx="3495675" cy="1425575"/>
        </p:xfrm>
        <a:graphic>
          <a:graphicData uri="http://schemas.openxmlformats.org/presentationml/2006/ole">
            <mc:AlternateContent xmlns:mc="http://schemas.openxmlformats.org/markup-compatibility/2006">
              <mc:Choice xmlns:v="urn:schemas-microsoft-com:vml" Requires="v">
                <p:oleObj spid="_x0000_s5215" name="Bitmap Image" r:id="rId5" imgW="9307224" imgH="3952381" progId="Paint.Picture">
                  <p:embed/>
                </p:oleObj>
              </mc:Choice>
              <mc:Fallback>
                <p:oleObj name="Bitmap Image" r:id="rId5" imgW="9307224" imgH="3952381"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4167" r="4167" b="12296"/>
                      <a:stretch>
                        <a:fillRect/>
                      </a:stretch>
                    </p:blipFill>
                    <p:spPr bwMode="auto">
                      <a:xfrm>
                        <a:off x="4000500" y="4911725"/>
                        <a:ext cx="3495675" cy="1425575"/>
                      </a:xfrm>
                      <a:prstGeom prst="rect">
                        <a:avLst/>
                      </a:prstGeom>
                      <a:noFill/>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Rectangle 4"/>
          <p:cNvSpPr>
            <a:spLocks noChangeArrowheads="1"/>
          </p:cNvSpPr>
          <p:nvPr/>
        </p:nvSpPr>
        <p:spPr bwMode="auto">
          <a:xfrm>
            <a:off x="468313" y="112474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41078196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Geç kalmak yok, en fala 15 dakika beklenir</a:t>
            </a:r>
          </a:p>
          <a:p>
            <a:r>
              <a:rPr lang="tr-TR" dirty="0" smtClean="0"/>
              <a:t>Mobil telefonlar kapalı</a:t>
            </a:r>
            <a:r>
              <a:rPr lang="en-US" dirty="0" smtClean="0"/>
              <a:t>/</a:t>
            </a:r>
            <a:r>
              <a:rPr lang="tr-TR" dirty="0" smtClean="0"/>
              <a:t>sessiz olmalı</a:t>
            </a:r>
          </a:p>
          <a:p>
            <a:r>
              <a:rPr lang="tr-TR" dirty="0" smtClean="0"/>
              <a:t>Isınma türüne grup karar verecek</a:t>
            </a:r>
          </a:p>
          <a:p>
            <a:r>
              <a:rPr lang="tr-TR" dirty="0" smtClean="0"/>
              <a:t>Birisinin sözünü kesmek yok</a:t>
            </a:r>
          </a:p>
          <a:p>
            <a:r>
              <a:rPr lang="tr-TR" dirty="0" smtClean="0"/>
              <a:t>Üyelerin görüşlerine saygı duyulacak</a:t>
            </a:r>
          </a:p>
          <a:p>
            <a:r>
              <a:rPr lang="tr-TR" dirty="0" smtClean="0"/>
              <a:t>Görevler dönüşümlü olarak paylaştırılacak</a:t>
            </a:r>
          </a:p>
          <a:p>
            <a:r>
              <a:rPr lang="tr-TR" dirty="0" smtClean="0"/>
              <a:t>Yeme içme var</a:t>
            </a:r>
            <a:r>
              <a:rPr lang="en-US" dirty="0" smtClean="0"/>
              <a:t>/</a:t>
            </a:r>
            <a:r>
              <a:rPr lang="en-US" dirty="0" err="1" smtClean="0"/>
              <a:t>yok</a:t>
            </a:r>
            <a:r>
              <a:rPr lang="en-US" dirty="0" smtClean="0"/>
              <a:t> </a:t>
            </a:r>
            <a:r>
              <a:rPr lang="en-US" dirty="0" err="1" smtClean="0"/>
              <a:t>ya</a:t>
            </a:r>
            <a:r>
              <a:rPr lang="en-US" dirty="0" smtClean="0"/>
              <a:t> da </a:t>
            </a:r>
            <a:r>
              <a:rPr lang="tr-TR" dirty="0" smtClean="0"/>
              <a:t>sınırlı olacak</a:t>
            </a:r>
          </a:p>
          <a:p>
            <a:r>
              <a:rPr lang="tr-TR" dirty="0" smtClean="0"/>
              <a:t>Ara verilecek</a:t>
            </a:r>
            <a:r>
              <a:rPr lang="en-US" dirty="0" smtClean="0"/>
              <a:t>/</a:t>
            </a:r>
            <a:r>
              <a:rPr lang="tr-TR" dirty="0" smtClean="0"/>
              <a:t>verilmeyecek</a:t>
            </a:r>
            <a:r>
              <a:rPr lang="en-US" dirty="0" smtClean="0"/>
              <a:t>/</a:t>
            </a:r>
            <a:r>
              <a:rPr lang="tr-TR" dirty="0" smtClean="0"/>
              <a:t>sürece göre karar verilecek</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5</a:t>
            </a:fld>
            <a:endParaRPr lang="tr-TR"/>
          </a:p>
        </p:txBody>
      </p:sp>
      <p:sp>
        <p:nvSpPr>
          <p:cNvPr id="4" name="Title 3"/>
          <p:cNvSpPr>
            <a:spLocks noGrp="1"/>
          </p:cNvSpPr>
          <p:nvPr>
            <p:ph type="title"/>
          </p:nvPr>
        </p:nvSpPr>
        <p:spPr/>
        <p:txBody>
          <a:bodyPr/>
          <a:lstStyle/>
          <a:p>
            <a:r>
              <a:rPr lang="tr-TR" dirty="0" smtClean="0"/>
              <a:t>Temel Kurallar</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
        <p:nvSpPr>
          <p:cNvPr id="6" name="Curved Up Arrow 5">
            <a:hlinkClick r:id="rId2" action="ppaction://hlinksldjump"/>
          </p:cNvPr>
          <p:cNvSpPr/>
          <p:nvPr/>
        </p:nvSpPr>
        <p:spPr bwMode="auto">
          <a:xfrm>
            <a:off x="7740352" y="5361776"/>
            <a:ext cx="1216152" cy="731520"/>
          </a:xfrm>
          <a:prstGeom prst="curvedUpArrow">
            <a:avLst>
              <a:gd name="adj1" fmla="val 25000"/>
              <a:gd name="adj2" fmla="val 50000"/>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26793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457200" y="1481328"/>
            <a:ext cx="6563072" cy="4525963"/>
          </a:xfrm>
        </p:spPr>
        <p:txBody>
          <a:bodyPr>
            <a:normAutofit fontScale="85000" lnSpcReduction="20000"/>
          </a:bodyPr>
          <a:lstStyle/>
          <a:p>
            <a:pPr eaLnBrk="1" hangingPunct="1">
              <a:lnSpc>
                <a:spcPct val="110000"/>
              </a:lnSpc>
              <a:spcAft>
                <a:spcPts val="600"/>
              </a:spcAft>
            </a:pPr>
            <a:r>
              <a:rPr lang="tr-TR" sz="2800" dirty="0" smtClean="0"/>
              <a:t>lgilenilen </a:t>
            </a:r>
            <a:r>
              <a:rPr lang="tr-TR" sz="2800" dirty="0"/>
              <a:t>fiziksel </a:t>
            </a:r>
            <a:r>
              <a:rPr lang="tr-TR" sz="2800" dirty="0" smtClean="0"/>
              <a:t>sorun </a:t>
            </a:r>
            <a:r>
              <a:rPr lang="tr-TR" sz="2800" dirty="0"/>
              <a:t>için uygun bir matematiksel model geliştirilmesi. "Hareket Denklemi", sınır ya da başlangıç ​​koşulları, </a:t>
            </a:r>
            <a:r>
              <a:rPr lang="tr-TR" sz="2800" dirty="0" smtClean="0"/>
              <a:t>parametre (değiştirme) </a:t>
            </a:r>
            <a:r>
              <a:rPr lang="tr-TR" sz="2800" dirty="0"/>
              <a:t>değerleri vb </a:t>
            </a:r>
            <a:r>
              <a:rPr lang="tr-TR" sz="2800" dirty="0" smtClean="0"/>
              <a:t>Yargılama, </a:t>
            </a:r>
            <a:r>
              <a:rPr lang="tr-TR" sz="2800" dirty="0"/>
              <a:t>deneyim ve </a:t>
            </a:r>
            <a:r>
              <a:rPr lang="tr-TR" sz="2800" dirty="0" smtClean="0"/>
              <a:t>deneyler birleştirilerek uygun </a:t>
            </a:r>
            <a:r>
              <a:rPr lang="tr-TR" sz="2800" dirty="0"/>
              <a:t>bir </a:t>
            </a:r>
            <a:r>
              <a:rPr lang="tr-TR" sz="2800" dirty="0" smtClean="0"/>
              <a:t>modeli geliştirmek;</a:t>
            </a:r>
          </a:p>
          <a:p>
            <a:pPr eaLnBrk="1" hangingPunct="1">
              <a:lnSpc>
                <a:spcPct val="110000"/>
              </a:lnSpc>
              <a:spcAft>
                <a:spcPts val="600"/>
              </a:spcAft>
            </a:pPr>
            <a:r>
              <a:rPr lang="tr-TR" sz="2800" dirty="0" smtClean="0"/>
              <a:t>Çeşitli </a:t>
            </a:r>
            <a:r>
              <a:rPr lang="tr-TR" sz="2800" dirty="0"/>
              <a:t>şekillerde çözüm elde etmek için sonuç </a:t>
            </a:r>
            <a:r>
              <a:rPr lang="tr-TR" sz="2800" dirty="0" smtClean="0"/>
              <a:t>denklemlerini </a:t>
            </a:r>
            <a:r>
              <a:rPr lang="tr-TR" sz="2800" dirty="0"/>
              <a:t>çözmek</a:t>
            </a:r>
            <a:r>
              <a:rPr lang="tr-TR" sz="2800" dirty="0" smtClean="0"/>
              <a:t>;</a:t>
            </a:r>
          </a:p>
          <a:p>
            <a:pPr eaLnBrk="1" hangingPunct="1">
              <a:lnSpc>
                <a:spcPct val="110000"/>
              </a:lnSpc>
              <a:spcAft>
                <a:spcPts val="600"/>
              </a:spcAft>
            </a:pPr>
            <a:r>
              <a:rPr lang="tr-TR" sz="2800" dirty="0" smtClean="0"/>
              <a:t>Fiziksel sorun </a:t>
            </a:r>
            <a:r>
              <a:rPr lang="tr-TR" sz="2800" dirty="0"/>
              <a:t>açısından matematiksel </a:t>
            </a:r>
            <a:r>
              <a:rPr lang="tr-TR" sz="2800" dirty="0" smtClean="0"/>
              <a:t>modelin çözümünü ilişkilendirmek </a:t>
            </a:r>
            <a:r>
              <a:rPr lang="tr-TR" sz="2800" dirty="0"/>
              <a:t>ve </a:t>
            </a:r>
            <a:r>
              <a:rPr lang="tr-TR" sz="2800" dirty="0" smtClean="0"/>
              <a:t>yorumlamak.</a:t>
            </a:r>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50</a:t>
            </a:fld>
            <a:endParaRPr lang="en-US"/>
          </a:p>
        </p:txBody>
      </p:sp>
      <p:sp>
        <p:nvSpPr>
          <p:cNvPr id="10242" name="Rectangle 2"/>
          <p:cNvSpPr>
            <a:spLocks noGrp="1" noChangeArrowheads="1"/>
          </p:cNvSpPr>
          <p:nvPr>
            <p:ph type="title"/>
          </p:nvPr>
        </p:nvSpPr>
        <p:spPr/>
        <p:txBody>
          <a:bodyPr/>
          <a:lstStyle/>
          <a:p>
            <a:pPr eaLnBrk="1" hangingPunct="1"/>
            <a:r>
              <a:rPr lang="en-US" dirty="0" smtClean="0"/>
              <a:t>S</a:t>
            </a:r>
            <a:r>
              <a:rPr lang="tr-TR" dirty="0" smtClean="0"/>
              <a:t>istem analizinin aşamaları</a:t>
            </a:r>
            <a:endParaRPr lang="en-US" dirty="0" smtClean="0"/>
          </a:p>
        </p:txBody>
      </p:sp>
      <p:sp>
        <p:nvSpPr>
          <p:cNvPr id="32774" name="Text Box 4"/>
          <p:cNvSpPr txBox="1">
            <a:spLocks noChangeArrowheads="1"/>
          </p:cNvSpPr>
          <p:nvPr/>
        </p:nvSpPr>
        <p:spPr bwMode="auto">
          <a:xfrm>
            <a:off x="7236296" y="1628775"/>
            <a:ext cx="1656879" cy="58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3200" dirty="0" smtClean="0"/>
              <a:t>Mode</a:t>
            </a:r>
            <a:r>
              <a:rPr lang="tr-TR" sz="3200" dirty="0" smtClean="0"/>
              <a:t>l</a:t>
            </a:r>
            <a:r>
              <a:rPr lang="en-US" sz="3200" dirty="0" smtClean="0"/>
              <a:t>l</a:t>
            </a:r>
            <a:r>
              <a:rPr lang="tr-TR" sz="3200" dirty="0" smtClean="0"/>
              <a:t>e</a:t>
            </a:r>
            <a:endParaRPr lang="en-US" sz="3200" dirty="0"/>
          </a:p>
        </p:txBody>
      </p:sp>
      <p:sp>
        <p:nvSpPr>
          <p:cNvPr id="32775" name="Text Box 5"/>
          <p:cNvSpPr txBox="1">
            <a:spLocks noChangeArrowheads="1"/>
          </p:cNvSpPr>
          <p:nvPr/>
        </p:nvSpPr>
        <p:spPr bwMode="auto">
          <a:xfrm>
            <a:off x="7596188" y="2852738"/>
            <a:ext cx="1296987" cy="5889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3200" dirty="0" smtClean="0"/>
              <a:t>Çöz</a:t>
            </a:r>
            <a:endParaRPr lang="en-US" sz="3200" dirty="0"/>
          </a:p>
        </p:txBody>
      </p:sp>
      <p:sp>
        <p:nvSpPr>
          <p:cNvPr id="32776" name="Text Box 6"/>
          <p:cNvSpPr txBox="1">
            <a:spLocks noChangeArrowheads="1"/>
          </p:cNvSpPr>
          <p:nvPr/>
        </p:nvSpPr>
        <p:spPr bwMode="auto">
          <a:xfrm>
            <a:off x="7020272" y="4221163"/>
            <a:ext cx="1801466" cy="58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3200" dirty="0" smtClean="0"/>
              <a:t>Yorumla</a:t>
            </a:r>
            <a:endParaRPr lang="en-US" sz="3200" dirty="0"/>
          </a:p>
        </p:txBody>
      </p:sp>
      <p:sp>
        <p:nvSpPr>
          <p:cNvPr id="32777" name="Line 7"/>
          <p:cNvSpPr>
            <a:spLocks noChangeShapeType="1"/>
          </p:cNvSpPr>
          <p:nvPr/>
        </p:nvSpPr>
        <p:spPr bwMode="auto">
          <a:xfrm>
            <a:off x="8101013" y="2205038"/>
            <a:ext cx="0" cy="6477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778" name="Line 8"/>
          <p:cNvSpPr>
            <a:spLocks noChangeShapeType="1"/>
          </p:cNvSpPr>
          <p:nvPr/>
        </p:nvSpPr>
        <p:spPr bwMode="auto">
          <a:xfrm>
            <a:off x="8243888" y="3429000"/>
            <a:ext cx="0" cy="7921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779" name="Rectangle 4"/>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599244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024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024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P spid="10242"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2" descr="bruc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3" y="1196752"/>
            <a:ext cx="8704262"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pPr>
              <a:defRPr/>
            </a:pPr>
            <a:fld id="{9FB5CBE0-5D0A-4D5C-BDE7-C4DF95FD8C2C}" type="slidenum">
              <a:rPr lang="ar-SA" smtClean="0"/>
              <a:pPr>
                <a:defRPr/>
              </a:pPr>
              <a:t>51</a:t>
            </a:fld>
            <a:endParaRPr lang="en-US"/>
          </a:p>
        </p:txBody>
      </p:sp>
      <p:sp>
        <p:nvSpPr>
          <p:cNvPr id="2" name="Title 1"/>
          <p:cNvSpPr>
            <a:spLocks noGrp="1"/>
          </p:cNvSpPr>
          <p:nvPr>
            <p:ph type="title"/>
          </p:nvPr>
        </p:nvSpPr>
        <p:spPr/>
        <p:txBody>
          <a:bodyPr/>
          <a:lstStyle/>
          <a:p>
            <a:r>
              <a:rPr lang="tr-TR" dirty="0" smtClean="0"/>
              <a:t>Doğal Sürekli Zaman İşaretleri</a:t>
            </a:r>
            <a:endParaRPr lang="en-US" dirty="0"/>
          </a:p>
        </p:txBody>
      </p:sp>
      <p:sp>
        <p:nvSpPr>
          <p:cNvPr id="4" name="Rectangle 4"/>
          <p:cNvSpPr>
            <a:spLocks noChangeArrowheads="1"/>
          </p:cNvSpPr>
          <p:nvPr/>
        </p:nvSpPr>
        <p:spPr bwMode="auto">
          <a:xfrm>
            <a:off x="468313"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FB5CBE0-5D0A-4D5C-BDE7-C4DF95FD8C2C}" type="slidenum">
              <a:rPr lang="ar-SA" smtClean="0"/>
              <a:pPr>
                <a:defRPr/>
              </a:pPr>
              <a:t>52</a:t>
            </a:fld>
            <a:endParaRPr lang="en-US"/>
          </a:p>
        </p:txBody>
      </p:sp>
      <p:sp>
        <p:nvSpPr>
          <p:cNvPr id="16388" name="Rectangle 2"/>
          <p:cNvSpPr>
            <a:spLocks noGrp="1" noChangeArrowheads="1"/>
          </p:cNvSpPr>
          <p:nvPr>
            <p:ph type="title"/>
          </p:nvPr>
        </p:nvSpPr>
        <p:spPr/>
        <p:txBody>
          <a:bodyPr>
            <a:normAutofit fontScale="90000"/>
          </a:bodyPr>
          <a:lstStyle/>
          <a:p>
            <a:pPr eaLnBrk="1" hangingPunct="1"/>
            <a:r>
              <a:rPr lang="tr-TR" dirty="0"/>
              <a:t>Ayrık zaman </a:t>
            </a:r>
            <a:r>
              <a:rPr lang="tr-TR" dirty="0" smtClean="0"/>
              <a:t>işaretlerini edinme </a:t>
            </a:r>
            <a:r>
              <a:rPr lang="tr-TR" dirty="0"/>
              <a:t>yolları </a:t>
            </a:r>
            <a:r>
              <a:rPr lang="tr-TR" dirty="0" smtClean="0"/>
              <a:t>– doğal olarak</a:t>
            </a:r>
            <a:endParaRPr lang="en-US" dirty="0" smtClean="0"/>
          </a:p>
        </p:txBody>
      </p:sp>
      <p:grpSp>
        <p:nvGrpSpPr>
          <p:cNvPr id="2" name="Group 5"/>
          <p:cNvGrpSpPr>
            <a:grpSpLocks/>
          </p:cNvGrpSpPr>
          <p:nvPr/>
        </p:nvGrpSpPr>
        <p:grpSpPr bwMode="auto">
          <a:xfrm>
            <a:off x="1979613" y="2997200"/>
            <a:ext cx="4038600" cy="1219200"/>
            <a:chOff x="1824" y="1680"/>
            <a:chExt cx="2544" cy="768"/>
          </a:xfrm>
        </p:grpSpPr>
        <p:sp>
          <p:nvSpPr>
            <p:cNvPr id="16393" name="Line 6"/>
            <p:cNvSpPr>
              <a:spLocks noChangeShapeType="1"/>
            </p:cNvSpPr>
            <p:nvPr/>
          </p:nvSpPr>
          <p:spPr bwMode="auto">
            <a:xfrm>
              <a:off x="1968" y="2112"/>
              <a:ext cx="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4" name="Line 7"/>
            <p:cNvSpPr>
              <a:spLocks noChangeShapeType="1"/>
            </p:cNvSpPr>
            <p:nvPr/>
          </p:nvSpPr>
          <p:spPr bwMode="auto">
            <a:xfrm>
              <a:off x="2064" y="1920"/>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5" name="Line 8"/>
            <p:cNvSpPr>
              <a:spLocks noChangeShapeType="1"/>
            </p:cNvSpPr>
            <p:nvPr/>
          </p:nvSpPr>
          <p:spPr bwMode="auto">
            <a:xfrm>
              <a:off x="2400" y="1680"/>
              <a:ext cx="0" cy="4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6" name="Line 9"/>
            <p:cNvSpPr>
              <a:spLocks noChangeShapeType="1"/>
            </p:cNvSpPr>
            <p:nvPr/>
          </p:nvSpPr>
          <p:spPr bwMode="auto">
            <a:xfrm flipV="1">
              <a:off x="3552" y="1968"/>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7" name="Line 10"/>
            <p:cNvSpPr>
              <a:spLocks noChangeShapeType="1"/>
            </p:cNvSpPr>
            <p:nvPr/>
          </p:nvSpPr>
          <p:spPr bwMode="auto">
            <a:xfrm flipH="1" flipV="1">
              <a:off x="3936" y="1680"/>
              <a:ext cx="0" cy="4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8" name="Text Box 11"/>
            <p:cNvSpPr txBox="1">
              <a:spLocks noChangeArrowheads="1"/>
            </p:cNvSpPr>
            <p:nvPr/>
          </p:nvSpPr>
          <p:spPr bwMode="auto">
            <a:xfrm>
              <a:off x="1824" y="2160"/>
              <a:ext cx="5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1996</a:t>
              </a:r>
            </a:p>
          </p:txBody>
        </p:sp>
        <p:sp>
          <p:nvSpPr>
            <p:cNvPr id="16399" name="Text Box 12"/>
            <p:cNvSpPr txBox="1">
              <a:spLocks noChangeArrowheads="1"/>
            </p:cNvSpPr>
            <p:nvPr/>
          </p:nvSpPr>
          <p:spPr bwMode="auto">
            <a:xfrm>
              <a:off x="2544" y="2160"/>
              <a:ext cx="5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1998</a:t>
              </a:r>
            </a:p>
          </p:txBody>
        </p:sp>
        <p:sp>
          <p:nvSpPr>
            <p:cNvPr id="16400" name="Oval 13"/>
            <p:cNvSpPr>
              <a:spLocks noChangeArrowheads="1"/>
            </p:cNvSpPr>
            <p:nvPr/>
          </p:nvSpPr>
          <p:spPr bwMode="auto">
            <a:xfrm>
              <a:off x="2026" y="1884"/>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6401" name="Oval 14"/>
            <p:cNvSpPr>
              <a:spLocks noChangeArrowheads="1"/>
            </p:cNvSpPr>
            <p:nvPr/>
          </p:nvSpPr>
          <p:spPr bwMode="auto">
            <a:xfrm>
              <a:off x="2377" y="1680"/>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6402" name="Oval 15"/>
            <p:cNvSpPr>
              <a:spLocks noChangeArrowheads="1"/>
            </p:cNvSpPr>
            <p:nvPr/>
          </p:nvSpPr>
          <p:spPr bwMode="auto">
            <a:xfrm>
              <a:off x="2761" y="1872"/>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6403" name="Oval 16"/>
            <p:cNvSpPr>
              <a:spLocks noChangeArrowheads="1"/>
            </p:cNvSpPr>
            <p:nvPr/>
          </p:nvSpPr>
          <p:spPr bwMode="auto">
            <a:xfrm>
              <a:off x="3529" y="1968"/>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6404" name="Oval 17"/>
            <p:cNvSpPr>
              <a:spLocks noChangeArrowheads="1"/>
            </p:cNvSpPr>
            <p:nvPr/>
          </p:nvSpPr>
          <p:spPr bwMode="auto">
            <a:xfrm>
              <a:off x="3911" y="1680"/>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6405" name="Line 18"/>
            <p:cNvSpPr>
              <a:spLocks noChangeShapeType="1"/>
            </p:cNvSpPr>
            <p:nvPr/>
          </p:nvSpPr>
          <p:spPr bwMode="auto">
            <a:xfrm>
              <a:off x="2784" y="1920"/>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6" name="Line 19"/>
            <p:cNvSpPr>
              <a:spLocks noChangeShapeType="1"/>
            </p:cNvSpPr>
            <p:nvPr/>
          </p:nvSpPr>
          <p:spPr bwMode="auto">
            <a:xfrm flipH="1" flipV="1">
              <a:off x="3168" y="1920"/>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7" name="Oval 20"/>
            <p:cNvSpPr>
              <a:spLocks noChangeArrowheads="1"/>
            </p:cNvSpPr>
            <p:nvPr/>
          </p:nvSpPr>
          <p:spPr bwMode="auto">
            <a:xfrm>
              <a:off x="3157" y="1920"/>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6408" name="Text Box 21"/>
            <p:cNvSpPr txBox="1">
              <a:spLocks noChangeArrowheads="1"/>
            </p:cNvSpPr>
            <p:nvPr/>
          </p:nvSpPr>
          <p:spPr bwMode="auto">
            <a:xfrm>
              <a:off x="3696" y="2160"/>
              <a:ext cx="5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2001</a:t>
              </a:r>
            </a:p>
          </p:txBody>
        </p:sp>
      </p:grpSp>
      <p:sp>
        <p:nvSpPr>
          <p:cNvPr id="123926" name="Text Box 22"/>
          <p:cNvSpPr txBox="1">
            <a:spLocks noChangeArrowheads="1"/>
          </p:cNvSpPr>
          <p:nvPr/>
        </p:nvSpPr>
        <p:spPr bwMode="auto">
          <a:xfrm>
            <a:off x="6872288" y="2924175"/>
            <a:ext cx="16433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Yıllık bütçe</a:t>
            </a:r>
            <a:endParaRPr lang="en-US" sz="2400" dirty="0">
              <a:latin typeface="Times New Roman" pitchFamily="18" charset="0"/>
              <a:cs typeface="Times New Roman" pitchFamily="18" charset="0"/>
            </a:endParaRPr>
          </a:p>
        </p:txBody>
      </p:sp>
      <p:sp>
        <p:nvSpPr>
          <p:cNvPr id="16392" name="Rectangle 4"/>
          <p:cNvSpPr>
            <a:spLocks noChangeArrowheads="1"/>
          </p:cNvSpPr>
          <p:nvPr/>
        </p:nvSpPr>
        <p:spPr bwMode="auto">
          <a:xfrm>
            <a:off x="468313" y="1463675"/>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3926"/>
                                        </p:tgtEl>
                                        <p:attrNameLst>
                                          <p:attrName>style.visibility</p:attrName>
                                        </p:attrNameLst>
                                      </p:cBhvr>
                                      <p:to>
                                        <p:strVal val="visible"/>
                                      </p:to>
                                    </p:set>
                                    <p:anim calcmode="lin" valueType="num">
                                      <p:cBhvr additive="base">
                                        <p:cTn id="7" dur="500" fill="hold"/>
                                        <p:tgtEl>
                                          <p:spTgt spid="123926"/>
                                        </p:tgtEl>
                                        <p:attrNameLst>
                                          <p:attrName>ppt_x</p:attrName>
                                        </p:attrNameLst>
                                      </p:cBhvr>
                                      <p:tavLst>
                                        <p:tav tm="0">
                                          <p:val>
                                            <p:strVal val="#ppt_x"/>
                                          </p:val>
                                        </p:tav>
                                        <p:tav tm="100000">
                                          <p:val>
                                            <p:strVal val="#ppt_x"/>
                                          </p:val>
                                        </p:tav>
                                      </p:tavLst>
                                    </p:anim>
                                    <p:anim calcmode="lin" valueType="num">
                                      <p:cBhvr additive="base">
                                        <p:cTn id="8" dur="500" fill="hold"/>
                                        <p:tgtEl>
                                          <p:spTgt spid="1239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26" grpId="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FB5CBE0-5D0A-4D5C-BDE7-C4DF95FD8C2C}" type="slidenum">
              <a:rPr lang="ar-SA" smtClean="0"/>
              <a:pPr>
                <a:defRPr/>
              </a:pPr>
              <a:t>53</a:t>
            </a:fld>
            <a:endParaRPr lang="en-US"/>
          </a:p>
        </p:txBody>
      </p:sp>
      <p:sp>
        <p:nvSpPr>
          <p:cNvPr id="17412" name="Rectangle 2"/>
          <p:cNvSpPr>
            <a:spLocks noGrp="1" noChangeArrowheads="1"/>
          </p:cNvSpPr>
          <p:nvPr>
            <p:ph type="title"/>
          </p:nvPr>
        </p:nvSpPr>
        <p:spPr/>
        <p:txBody>
          <a:bodyPr>
            <a:normAutofit fontScale="90000"/>
          </a:bodyPr>
          <a:lstStyle/>
          <a:p>
            <a:pPr eaLnBrk="1" hangingPunct="1"/>
            <a:r>
              <a:rPr lang="tr-TR" dirty="0"/>
              <a:t>Ayrık zaman işaretlerini edinme yolları – </a:t>
            </a:r>
            <a:r>
              <a:rPr lang="tr-TR" dirty="0" smtClean="0"/>
              <a:t>örnekleme yoluyla</a:t>
            </a:r>
            <a:endParaRPr lang="en-US" dirty="0" smtClean="0"/>
          </a:p>
        </p:txBody>
      </p:sp>
      <p:sp>
        <p:nvSpPr>
          <p:cNvPr id="158744" name="Text Box 24"/>
          <p:cNvSpPr txBox="1">
            <a:spLocks noChangeArrowheads="1"/>
          </p:cNvSpPr>
          <p:nvPr/>
        </p:nvSpPr>
        <p:spPr bwMode="auto">
          <a:xfrm>
            <a:off x="3870325" y="4079875"/>
            <a:ext cx="15087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Vücut ısısı</a:t>
            </a:r>
            <a:endParaRPr lang="en-US" sz="2400" dirty="0">
              <a:latin typeface="Times New Roman" pitchFamily="18" charset="0"/>
              <a:cs typeface="Times New Roman" pitchFamily="18" charset="0"/>
            </a:endParaRPr>
          </a:p>
        </p:txBody>
      </p:sp>
      <p:grpSp>
        <p:nvGrpSpPr>
          <p:cNvPr id="2" name="Group 25"/>
          <p:cNvGrpSpPr>
            <a:grpSpLocks/>
          </p:cNvGrpSpPr>
          <p:nvPr/>
        </p:nvGrpSpPr>
        <p:grpSpPr bwMode="auto">
          <a:xfrm>
            <a:off x="2514600" y="4419600"/>
            <a:ext cx="6075363" cy="1600200"/>
            <a:chOff x="1584" y="2784"/>
            <a:chExt cx="3827" cy="1008"/>
          </a:xfrm>
        </p:grpSpPr>
        <p:sp>
          <p:nvSpPr>
            <p:cNvPr id="17417" name="Line 26"/>
            <p:cNvSpPr>
              <a:spLocks noChangeShapeType="1"/>
            </p:cNvSpPr>
            <p:nvPr/>
          </p:nvSpPr>
          <p:spPr bwMode="auto">
            <a:xfrm flipV="1">
              <a:off x="2448" y="2784"/>
              <a:ext cx="0" cy="81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18" name="Line 27"/>
            <p:cNvSpPr>
              <a:spLocks noChangeShapeType="1"/>
            </p:cNvSpPr>
            <p:nvPr/>
          </p:nvSpPr>
          <p:spPr bwMode="auto">
            <a:xfrm>
              <a:off x="1680" y="3504"/>
              <a:ext cx="336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19" name="Freeform 28"/>
            <p:cNvSpPr>
              <a:spLocks/>
            </p:cNvSpPr>
            <p:nvPr/>
          </p:nvSpPr>
          <p:spPr bwMode="auto">
            <a:xfrm>
              <a:off x="1584" y="3024"/>
              <a:ext cx="3408" cy="288"/>
            </a:xfrm>
            <a:custGeom>
              <a:avLst/>
              <a:gdLst>
                <a:gd name="T0" fmla="*/ 0 w 3408"/>
                <a:gd name="T1" fmla="*/ 288 h 288"/>
                <a:gd name="T2" fmla="*/ 336 w 3408"/>
                <a:gd name="T3" fmla="*/ 144 h 288"/>
                <a:gd name="T4" fmla="*/ 768 w 3408"/>
                <a:gd name="T5" fmla="*/ 192 h 288"/>
                <a:gd name="T6" fmla="*/ 1248 w 3408"/>
                <a:gd name="T7" fmla="*/ 144 h 288"/>
                <a:gd name="T8" fmla="*/ 1776 w 3408"/>
                <a:gd name="T9" fmla="*/ 0 h 288"/>
                <a:gd name="T10" fmla="*/ 2640 w 3408"/>
                <a:gd name="T11" fmla="*/ 144 h 288"/>
                <a:gd name="T12" fmla="*/ 3408 w 3408"/>
                <a:gd name="T13" fmla="*/ 96 h 288"/>
                <a:gd name="T14" fmla="*/ 0 60000 65536"/>
                <a:gd name="T15" fmla="*/ 0 60000 65536"/>
                <a:gd name="T16" fmla="*/ 0 60000 65536"/>
                <a:gd name="T17" fmla="*/ 0 60000 65536"/>
                <a:gd name="T18" fmla="*/ 0 60000 65536"/>
                <a:gd name="T19" fmla="*/ 0 60000 65536"/>
                <a:gd name="T20" fmla="*/ 0 60000 65536"/>
                <a:gd name="T21" fmla="*/ 0 w 3408"/>
                <a:gd name="T22" fmla="*/ 0 h 288"/>
                <a:gd name="T23" fmla="*/ 3408 w 3408"/>
                <a:gd name="T24" fmla="*/ 288 h 2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08" h="288">
                  <a:moveTo>
                    <a:pt x="0" y="288"/>
                  </a:moveTo>
                  <a:cubicBezTo>
                    <a:pt x="104" y="224"/>
                    <a:pt x="208" y="160"/>
                    <a:pt x="336" y="144"/>
                  </a:cubicBezTo>
                  <a:cubicBezTo>
                    <a:pt x="464" y="128"/>
                    <a:pt x="616" y="192"/>
                    <a:pt x="768" y="192"/>
                  </a:cubicBezTo>
                  <a:cubicBezTo>
                    <a:pt x="920" y="192"/>
                    <a:pt x="1080" y="176"/>
                    <a:pt x="1248" y="144"/>
                  </a:cubicBezTo>
                  <a:cubicBezTo>
                    <a:pt x="1416" y="112"/>
                    <a:pt x="1544" y="0"/>
                    <a:pt x="1776" y="0"/>
                  </a:cubicBezTo>
                  <a:cubicBezTo>
                    <a:pt x="2008" y="0"/>
                    <a:pt x="2368" y="128"/>
                    <a:pt x="2640" y="144"/>
                  </a:cubicBezTo>
                  <a:cubicBezTo>
                    <a:pt x="2912" y="160"/>
                    <a:pt x="3160" y="128"/>
                    <a:pt x="3408" y="9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17420" name="Oval 29"/>
            <p:cNvSpPr>
              <a:spLocks noChangeArrowheads="1"/>
            </p:cNvSpPr>
            <p:nvPr/>
          </p:nvSpPr>
          <p:spPr bwMode="auto">
            <a:xfrm>
              <a:off x="1741" y="3168"/>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21" name="Oval 30"/>
            <p:cNvSpPr>
              <a:spLocks noChangeArrowheads="1"/>
            </p:cNvSpPr>
            <p:nvPr/>
          </p:nvSpPr>
          <p:spPr bwMode="auto">
            <a:xfrm>
              <a:off x="2041" y="3132"/>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22" name="Oval 31"/>
            <p:cNvSpPr>
              <a:spLocks noChangeArrowheads="1"/>
            </p:cNvSpPr>
            <p:nvPr/>
          </p:nvSpPr>
          <p:spPr bwMode="auto">
            <a:xfrm>
              <a:off x="2413" y="3191"/>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23" name="Oval 32"/>
            <p:cNvSpPr>
              <a:spLocks noChangeArrowheads="1"/>
            </p:cNvSpPr>
            <p:nvPr/>
          </p:nvSpPr>
          <p:spPr bwMode="auto">
            <a:xfrm>
              <a:off x="2701" y="3181"/>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24" name="Oval 33"/>
            <p:cNvSpPr>
              <a:spLocks noChangeArrowheads="1"/>
            </p:cNvSpPr>
            <p:nvPr/>
          </p:nvSpPr>
          <p:spPr bwMode="auto">
            <a:xfrm>
              <a:off x="3097" y="3059"/>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25" name="Oval 34"/>
            <p:cNvSpPr>
              <a:spLocks noChangeArrowheads="1"/>
            </p:cNvSpPr>
            <p:nvPr/>
          </p:nvSpPr>
          <p:spPr bwMode="auto">
            <a:xfrm>
              <a:off x="4249" y="3143"/>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26" name="Oval 35"/>
            <p:cNvSpPr>
              <a:spLocks noChangeArrowheads="1"/>
            </p:cNvSpPr>
            <p:nvPr/>
          </p:nvSpPr>
          <p:spPr bwMode="auto">
            <a:xfrm>
              <a:off x="3479" y="3011"/>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27" name="Oval 36"/>
            <p:cNvSpPr>
              <a:spLocks noChangeArrowheads="1"/>
            </p:cNvSpPr>
            <p:nvPr/>
          </p:nvSpPr>
          <p:spPr bwMode="auto">
            <a:xfrm>
              <a:off x="3865" y="3107"/>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28" name="Line 37"/>
            <p:cNvSpPr>
              <a:spLocks noChangeShapeType="1"/>
            </p:cNvSpPr>
            <p:nvPr/>
          </p:nvSpPr>
          <p:spPr bwMode="auto">
            <a:xfrm>
              <a:off x="1776" y="3216"/>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9" name="Line 38"/>
            <p:cNvSpPr>
              <a:spLocks noChangeShapeType="1"/>
            </p:cNvSpPr>
            <p:nvPr/>
          </p:nvSpPr>
          <p:spPr bwMode="auto">
            <a:xfrm>
              <a:off x="2064" y="3168"/>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0" name="Line 39"/>
            <p:cNvSpPr>
              <a:spLocks noChangeShapeType="1"/>
            </p:cNvSpPr>
            <p:nvPr/>
          </p:nvSpPr>
          <p:spPr bwMode="auto">
            <a:xfrm>
              <a:off x="2736" y="3216"/>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1" name="Line 40"/>
            <p:cNvSpPr>
              <a:spLocks noChangeShapeType="1"/>
            </p:cNvSpPr>
            <p:nvPr/>
          </p:nvSpPr>
          <p:spPr bwMode="auto">
            <a:xfrm>
              <a:off x="3120" y="3072"/>
              <a:ext cx="0" cy="4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2" name="Line 41"/>
            <p:cNvSpPr>
              <a:spLocks noChangeShapeType="1"/>
            </p:cNvSpPr>
            <p:nvPr/>
          </p:nvSpPr>
          <p:spPr bwMode="auto">
            <a:xfrm>
              <a:off x="3504" y="3072"/>
              <a:ext cx="0" cy="4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3" name="Line 42"/>
            <p:cNvSpPr>
              <a:spLocks noChangeShapeType="1"/>
            </p:cNvSpPr>
            <p:nvPr/>
          </p:nvSpPr>
          <p:spPr bwMode="auto">
            <a:xfrm>
              <a:off x="3888" y="3120"/>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4" name="Line 43"/>
            <p:cNvSpPr>
              <a:spLocks noChangeShapeType="1"/>
            </p:cNvSpPr>
            <p:nvPr/>
          </p:nvSpPr>
          <p:spPr bwMode="auto">
            <a:xfrm>
              <a:off x="4272" y="3168"/>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5" name="Line 44"/>
            <p:cNvSpPr>
              <a:spLocks noChangeShapeType="1"/>
            </p:cNvSpPr>
            <p:nvPr/>
          </p:nvSpPr>
          <p:spPr bwMode="auto">
            <a:xfrm>
              <a:off x="4656" y="3168"/>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6" name="Oval 45"/>
            <p:cNvSpPr>
              <a:spLocks noChangeArrowheads="1"/>
            </p:cNvSpPr>
            <p:nvPr/>
          </p:nvSpPr>
          <p:spPr bwMode="auto">
            <a:xfrm>
              <a:off x="4633" y="3133"/>
              <a:ext cx="48" cy="48"/>
            </a:xfrm>
            <a:prstGeom prst="ellipse">
              <a:avLst/>
            </a:prstGeom>
            <a:solidFill>
              <a:schemeClr val="accent1"/>
            </a:solidFill>
            <a:ln w="9525">
              <a:solidFill>
                <a:schemeClr val="tx1"/>
              </a:solidFill>
              <a:round/>
              <a:headEnd/>
              <a:tailEnd/>
            </a:ln>
          </p:spPr>
          <p:txBody>
            <a:bodyPr wrap="none" anchor="ctr"/>
            <a:lstStyle/>
            <a:p>
              <a:endParaRPr lang="ar-SA"/>
            </a:p>
          </p:txBody>
        </p:sp>
        <p:sp>
          <p:nvSpPr>
            <p:cNvPr id="17437" name="Text Box 46"/>
            <p:cNvSpPr txBox="1">
              <a:spLocks noChangeArrowheads="1"/>
            </p:cNvSpPr>
            <p:nvPr/>
          </p:nvSpPr>
          <p:spPr bwMode="auto">
            <a:xfrm>
              <a:off x="1680" y="3456"/>
              <a:ext cx="2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-2</a:t>
              </a:r>
            </a:p>
          </p:txBody>
        </p:sp>
        <p:sp>
          <p:nvSpPr>
            <p:cNvPr id="17438" name="Text Box 47"/>
            <p:cNvSpPr txBox="1">
              <a:spLocks noChangeArrowheads="1"/>
            </p:cNvSpPr>
            <p:nvPr/>
          </p:nvSpPr>
          <p:spPr bwMode="auto">
            <a:xfrm>
              <a:off x="3034" y="347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2</a:t>
              </a:r>
            </a:p>
          </p:txBody>
        </p:sp>
        <p:sp>
          <p:nvSpPr>
            <p:cNvPr id="17439" name="Text Box 48"/>
            <p:cNvSpPr txBox="1">
              <a:spLocks noChangeArrowheads="1"/>
            </p:cNvSpPr>
            <p:nvPr/>
          </p:nvSpPr>
          <p:spPr bwMode="auto">
            <a:xfrm>
              <a:off x="3850" y="347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4</a:t>
              </a:r>
            </a:p>
          </p:txBody>
        </p:sp>
        <p:sp>
          <p:nvSpPr>
            <p:cNvPr id="17440" name="Text Box 49"/>
            <p:cNvSpPr txBox="1">
              <a:spLocks noChangeArrowheads="1"/>
            </p:cNvSpPr>
            <p:nvPr/>
          </p:nvSpPr>
          <p:spPr bwMode="auto">
            <a:xfrm>
              <a:off x="4560" y="350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6</a:t>
              </a:r>
            </a:p>
          </p:txBody>
        </p:sp>
        <p:sp>
          <p:nvSpPr>
            <p:cNvPr id="17441" name="Text Box 50"/>
            <p:cNvSpPr txBox="1">
              <a:spLocks noChangeArrowheads="1"/>
            </p:cNvSpPr>
            <p:nvPr/>
          </p:nvSpPr>
          <p:spPr bwMode="auto">
            <a:xfrm>
              <a:off x="4790" y="3194"/>
              <a:ext cx="621"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latin typeface="Times New Roman" pitchFamily="18" charset="0"/>
                  <a:cs typeface="Times New Roman" pitchFamily="18" charset="0"/>
                </a:rPr>
                <a:t>saatler</a:t>
              </a:r>
              <a:endParaRPr lang="en-US" sz="2400" dirty="0">
                <a:latin typeface="Times New Roman" pitchFamily="18" charset="0"/>
                <a:cs typeface="Times New Roman" pitchFamily="18" charset="0"/>
              </a:endParaRPr>
            </a:p>
          </p:txBody>
        </p:sp>
      </p:grpSp>
      <p:sp>
        <p:nvSpPr>
          <p:cNvPr id="158771" name="Text Box 51"/>
          <p:cNvSpPr txBox="1">
            <a:spLocks noChangeArrowheads="1"/>
          </p:cNvSpPr>
          <p:nvPr/>
        </p:nvSpPr>
        <p:spPr bwMode="auto">
          <a:xfrm>
            <a:off x="539750" y="1916113"/>
            <a:ext cx="80645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AutoNum type="arabicPeriod"/>
            </a:pPr>
            <a:r>
              <a:rPr lang="tr-TR" sz="2400" dirty="0" smtClean="0"/>
              <a:t>İnsan </a:t>
            </a:r>
            <a:r>
              <a:rPr lang="tr-TR" sz="2400" dirty="0"/>
              <a:t>vücudunun ı</a:t>
            </a:r>
            <a:r>
              <a:rPr lang="tr-TR" sz="2400" dirty="0" smtClean="0"/>
              <a:t>sı </a:t>
            </a:r>
            <a:r>
              <a:rPr lang="tr-TR" sz="2400" dirty="0"/>
              <a:t>enerjisi </a:t>
            </a:r>
            <a:r>
              <a:rPr lang="tr-TR" sz="2400" dirty="0" smtClean="0"/>
              <a:t>kazanma yollarını yazınız</a:t>
            </a:r>
          </a:p>
          <a:p>
            <a:pPr eaLnBrk="1" hangingPunct="1">
              <a:buFontTx/>
              <a:buAutoNum type="arabicPeriod"/>
            </a:pPr>
            <a:r>
              <a:rPr lang="tr-TR" sz="2400" dirty="0" smtClean="0"/>
              <a:t>İnsan </a:t>
            </a:r>
            <a:r>
              <a:rPr lang="tr-TR" sz="2400" dirty="0"/>
              <a:t>vücudunun </a:t>
            </a:r>
            <a:r>
              <a:rPr lang="tr-TR" sz="2400" dirty="0" smtClean="0"/>
              <a:t>Isı enerjisini harcama yollarını yazınız</a:t>
            </a:r>
          </a:p>
          <a:p>
            <a:pPr eaLnBrk="1" hangingPunct="1">
              <a:buFontTx/>
              <a:buAutoNum type="arabicPeriod"/>
            </a:pPr>
            <a:r>
              <a:rPr lang="tr-TR" sz="2400" dirty="0" smtClean="0"/>
              <a:t>Sıcaklık </a:t>
            </a:r>
            <a:r>
              <a:rPr lang="tr-TR" sz="2400" dirty="0"/>
              <a:t>nedir</a:t>
            </a:r>
            <a:r>
              <a:rPr lang="tr-TR" sz="2400" dirty="0" smtClean="0"/>
              <a:t>?</a:t>
            </a:r>
          </a:p>
          <a:p>
            <a:pPr eaLnBrk="1" hangingPunct="1">
              <a:buFontTx/>
              <a:buAutoNum type="arabicPeriod"/>
            </a:pPr>
            <a:r>
              <a:rPr lang="tr-TR" sz="2400" dirty="0" smtClean="0"/>
              <a:t>Bir uzay </a:t>
            </a:r>
            <a:r>
              <a:rPr lang="tr-TR" sz="2400" dirty="0"/>
              <a:t>elbisesi </a:t>
            </a:r>
            <a:r>
              <a:rPr lang="tr-TR" sz="2400" dirty="0" smtClean="0"/>
              <a:t>giyilmesi durumunda vücut </a:t>
            </a:r>
            <a:r>
              <a:rPr lang="tr-TR" sz="2400" dirty="0"/>
              <a:t>ısısının (saatte) </a:t>
            </a:r>
            <a:r>
              <a:rPr lang="tr-TR" sz="2400" dirty="0" smtClean="0"/>
              <a:t>artışı ne </a:t>
            </a:r>
            <a:r>
              <a:rPr lang="tr-TR" sz="2400" dirty="0"/>
              <a:t>kadardır? </a:t>
            </a:r>
            <a:endParaRPr lang="en-US" sz="2400" dirty="0"/>
          </a:p>
        </p:txBody>
      </p:sp>
      <p:sp>
        <p:nvSpPr>
          <p:cNvPr id="17416" name="Rectangle 4"/>
          <p:cNvSpPr>
            <a:spLocks noChangeArrowheads="1"/>
          </p:cNvSpPr>
          <p:nvPr/>
        </p:nvSpPr>
        <p:spPr bwMode="auto">
          <a:xfrm>
            <a:off x="468313" y="160655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8771">
                                            <p:txEl>
                                              <p:pRg st="0" end="0"/>
                                            </p:txEl>
                                          </p:spTgt>
                                        </p:tgtEl>
                                        <p:attrNameLst>
                                          <p:attrName>style.visibility</p:attrName>
                                        </p:attrNameLst>
                                      </p:cBhvr>
                                      <p:to>
                                        <p:strVal val="visible"/>
                                      </p:to>
                                    </p:set>
                                    <p:animEffect transition="in" filter="blinds(horizontal)">
                                      <p:cBhvr>
                                        <p:cTn id="7" dur="500"/>
                                        <p:tgtEl>
                                          <p:spTgt spid="158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158771">
                                            <p:txEl>
                                              <p:pRg st="0" end="0"/>
                                            </p:txEl>
                                          </p:spTgt>
                                        </p:tgtEl>
                                        <p:attrNameLst>
                                          <p:attrName>ppt_x</p:attrName>
                                        </p:attrNameLst>
                                      </p:cBhvr>
                                      <p:tavLst>
                                        <p:tav tm="0">
                                          <p:val>
                                            <p:strVal val="ppt_x"/>
                                          </p:val>
                                        </p:tav>
                                        <p:tav tm="100000">
                                          <p:val>
                                            <p:strVal val="ppt_x"/>
                                          </p:val>
                                        </p:tav>
                                      </p:tavLst>
                                    </p:anim>
                                    <p:anim calcmode="lin" valueType="num">
                                      <p:cBhvr additive="base">
                                        <p:cTn id="12" dur="500"/>
                                        <p:tgtEl>
                                          <p:spTgt spid="158771">
                                            <p:txEl>
                                              <p:pRg st="0" end="0"/>
                                            </p:txEl>
                                          </p:spTgt>
                                        </p:tgtEl>
                                        <p:attrNameLst>
                                          <p:attrName>ppt_y</p:attrName>
                                        </p:attrNameLst>
                                      </p:cBhvr>
                                      <p:tavLst>
                                        <p:tav tm="0">
                                          <p:val>
                                            <p:strVal val="ppt_y"/>
                                          </p:val>
                                        </p:tav>
                                        <p:tav tm="100000">
                                          <p:val>
                                            <p:strVal val="1+ppt_h/2"/>
                                          </p:val>
                                        </p:tav>
                                      </p:tavLst>
                                    </p:anim>
                                    <p:set>
                                      <p:cBhvr>
                                        <p:cTn id="13" dur="1" fill="hold">
                                          <p:stCondLst>
                                            <p:cond delay="499"/>
                                          </p:stCondLst>
                                        </p:cTn>
                                        <p:tgtEl>
                                          <p:spTgt spid="158771">
                                            <p:txEl>
                                              <p:pRg st="0" end="0"/>
                                            </p:txEl>
                                          </p:spTgt>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58771">
                                            <p:txEl>
                                              <p:pRg st="1" end="1"/>
                                            </p:txEl>
                                          </p:spTgt>
                                        </p:tgtEl>
                                        <p:attrNameLst>
                                          <p:attrName>style.visibility</p:attrName>
                                        </p:attrNameLst>
                                      </p:cBhvr>
                                      <p:to>
                                        <p:strVal val="visible"/>
                                      </p:to>
                                    </p:set>
                                    <p:animEffect transition="in" filter="blinds(horizontal)">
                                      <p:cBhvr>
                                        <p:cTn id="18" dur="500"/>
                                        <p:tgtEl>
                                          <p:spTgt spid="158771">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158771">
                                            <p:txEl>
                                              <p:pRg st="1" end="1"/>
                                            </p:txEl>
                                          </p:spTgt>
                                        </p:tgtEl>
                                        <p:attrNameLst>
                                          <p:attrName>ppt_x</p:attrName>
                                        </p:attrNameLst>
                                      </p:cBhvr>
                                      <p:tavLst>
                                        <p:tav tm="0">
                                          <p:val>
                                            <p:strVal val="ppt_x"/>
                                          </p:val>
                                        </p:tav>
                                        <p:tav tm="100000">
                                          <p:val>
                                            <p:strVal val="ppt_x"/>
                                          </p:val>
                                        </p:tav>
                                      </p:tavLst>
                                    </p:anim>
                                    <p:anim calcmode="lin" valueType="num">
                                      <p:cBhvr additive="base">
                                        <p:cTn id="23" dur="500"/>
                                        <p:tgtEl>
                                          <p:spTgt spid="158771">
                                            <p:txEl>
                                              <p:pRg st="1" end="1"/>
                                            </p:txEl>
                                          </p:spTgt>
                                        </p:tgtEl>
                                        <p:attrNameLst>
                                          <p:attrName>ppt_y</p:attrName>
                                        </p:attrNameLst>
                                      </p:cBhvr>
                                      <p:tavLst>
                                        <p:tav tm="0">
                                          <p:val>
                                            <p:strVal val="ppt_y"/>
                                          </p:val>
                                        </p:tav>
                                        <p:tav tm="100000">
                                          <p:val>
                                            <p:strVal val="1+ppt_h/2"/>
                                          </p:val>
                                        </p:tav>
                                      </p:tavLst>
                                    </p:anim>
                                    <p:set>
                                      <p:cBhvr>
                                        <p:cTn id="24" dur="1" fill="hold">
                                          <p:stCondLst>
                                            <p:cond delay="499"/>
                                          </p:stCondLst>
                                        </p:cTn>
                                        <p:tgtEl>
                                          <p:spTgt spid="158771">
                                            <p:txEl>
                                              <p:pRg st="1" end="1"/>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58771">
                                            <p:txEl>
                                              <p:pRg st="2" end="2"/>
                                            </p:txEl>
                                          </p:spTgt>
                                        </p:tgtEl>
                                        <p:attrNameLst>
                                          <p:attrName>style.visibility</p:attrName>
                                        </p:attrNameLst>
                                      </p:cBhvr>
                                      <p:to>
                                        <p:strVal val="visible"/>
                                      </p:to>
                                    </p:set>
                                    <p:animEffect transition="in" filter="blinds(horizontal)">
                                      <p:cBhvr>
                                        <p:cTn id="29" dur="500"/>
                                        <p:tgtEl>
                                          <p:spTgt spid="15877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158771">
                                            <p:txEl>
                                              <p:pRg st="2" end="2"/>
                                            </p:txEl>
                                          </p:spTgt>
                                        </p:tgtEl>
                                        <p:attrNameLst>
                                          <p:attrName>ppt_x</p:attrName>
                                        </p:attrNameLst>
                                      </p:cBhvr>
                                      <p:tavLst>
                                        <p:tav tm="0">
                                          <p:val>
                                            <p:strVal val="ppt_x"/>
                                          </p:val>
                                        </p:tav>
                                        <p:tav tm="100000">
                                          <p:val>
                                            <p:strVal val="ppt_x"/>
                                          </p:val>
                                        </p:tav>
                                      </p:tavLst>
                                    </p:anim>
                                    <p:anim calcmode="lin" valueType="num">
                                      <p:cBhvr additive="base">
                                        <p:cTn id="34" dur="500"/>
                                        <p:tgtEl>
                                          <p:spTgt spid="158771">
                                            <p:txEl>
                                              <p:pRg st="2" end="2"/>
                                            </p:txEl>
                                          </p:spTgt>
                                        </p:tgtEl>
                                        <p:attrNameLst>
                                          <p:attrName>ppt_y</p:attrName>
                                        </p:attrNameLst>
                                      </p:cBhvr>
                                      <p:tavLst>
                                        <p:tav tm="0">
                                          <p:val>
                                            <p:strVal val="ppt_y"/>
                                          </p:val>
                                        </p:tav>
                                        <p:tav tm="100000">
                                          <p:val>
                                            <p:strVal val="1+ppt_h/2"/>
                                          </p:val>
                                        </p:tav>
                                      </p:tavLst>
                                    </p:anim>
                                    <p:set>
                                      <p:cBhvr>
                                        <p:cTn id="35" dur="1" fill="hold">
                                          <p:stCondLst>
                                            <p:cond delay="499"/>
                                          </p:stCondLst>
                                        </p:cTn>
                                        <p:tgtEl>
                                          <p:spTgt spid="158771">
                                            <p:txEl>
                                              <p:pRg st="2" end="2"/>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58771">
                                            <p:txEl>
                                              <p:pRg st="3" end="3"/>
                                            </p:txEl>
                                          </p:spTgt>
                                        </p:tgtEl>
                                        <p:attrNameLst>
                                          <p:attrName>style.visibility</p:attrName>
                                        </p:attrNameLst>
                                      </p:cBhvr>
                                      <p:to>
                                        <p:strVal val="visible"/>
                                      </p:to>
                                    </p:set>
                                    <p:animEffect transition="in" filter="blinds(horizontal)">
                                      <p:cBhvr>
                                        <p:cTn id="40" dur="500"/>
                                        <p:tgtEl>
                                          <p:spTgt spid="158771">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158771">
                                            <p:txEl>
                                              <p:pRg st="3" end="3"/>
                                            </p:txEl>
                                          </p:spTgt>
                                        </p:tgtEl>
                                        <p:attrNameLst>
                                          <p:attrName>ppt_x</p:attrName>
                                        </p:attrNameLst>
                                      </p:cBhvr>
                                      <p:tavLst>
                                        <p:tav tm="0">
                                          <p:val>
                                            <p:strVal val="ppt_x"/>
                                          </p:val>
                                        </p:tav>
                                        <p:tav tm="100000">
                                          <p:val>
                                            <p:strVal val="ppt_x"/>
                                          </p:val>
                                        </p:tav>
                                      </p:tavLst>
                                    </p:anim>
                                    <p:anim calcmode="lin" valueType="num">
                                      <p:cBhvr additive="base">
                                        <p:cTn id="45" dur="500"/>
                                        <p:tgtEl>
                                          <p:spTgt spid="158771">
                                            <p:txEl>
                                              <p:pRg st="3" end="3"/>
                                            </p:txEl>
                                          </p:spTgt>
                                        </p:tgtEl>
                                        <p:attrNameLst>
                                          <p:attrName>ppt_y</p:attrName>
                                        </p:attrNameLst>
                                      </p:cBhvr>
                                      <p:tavLst>
                                        <p:tav tm="0">
                                          <p:val>
                                            <p:strVal val="ppt_y"/>
                                          </p:val>
                                        </p:tav>
                                        <p:tav tm="100000">
                                          <p:val>
                                            <p:strVal val="1+ppt_h/2"/>
                                          </p:val>
                                        </p:tav>
                                      </p:tavLst>
                                    </p:anim>
                                    <p:set>
                                      <p:cBhvr>
                                        <p:cTn id="46" dur="1" fill="hold">
                                          <p:stCondLst>
                                            <p:cond delay="499"/>
                                          </p:stCondLst>
                                        </p:cTn>
                                        <p:tgtEl>
                                          <p:spTgt spid="158771">
                                            <p:txEl>
                                              <p:pRg st="3" end="3"/>
                                            </p:txEl>
                                          </p:spTgt>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58744"/>
                                        </p:tgtEl>
                                        <p:attrNameLst>
                                          <p:attrName>style.visibility</p:attrName>
                                        </p:attrNameLst>
                                      </p:cBhvr>
                                      <p:to>
                                        <p:strVal val="visible"/>
                                      </p:to>
                                    </p:set>
                                    <p:anim calcmode="lin" valueType="num">
                                      <p:cBhvr additive="base">
                                        <p:cTn id="51" dur="500" fill="hold"/>
                                        <p:tgtEl>
                                          <p:spTgt spid="158744"/>
                                        </p:tgtEl>
                                        <p:attrNameLst>
                                          <p:attrName>ppt_x</p:attrName>
                                        </p:attrNameLst>
                                      </p:cBhvr>
                                      <p:tavLst>
                                        <p:tav tm="0">
                                          <p:val>
                                            <p:strVal val="#ppt_x"/>
                                          </p:val>
                                        </p:tav>
                                        <p:tav tm="100000">
                                          <p:val>
                                            <p:strVal val="#ppt_x"/>
                                          </p:val>
                                        </p:tav>
                                      </p:tavLst>
                                    </p:anim>
                                    <p:anim calcmode="lin" valueType="num">
                                      <p:cBhvr additive="base">
                                        <p:cTn id="52" dur="500" fill="hold"/>
                                        <p:tgtEl>
                                          <p:spTgt spid="158744"/>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blinds(horizontal)">
                                      <p:cBhvr>
                                        <p:cTn id="5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44" grpId="0"/>
      <p:bldP spid="158771" grpId="0" uiExpand="1" build="allAtOnce"/>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3"/>
          <p:cNvGraphicFramePr>
            <a:graphicFrameLocks noChangeAspect="1"/>
          </p:cNvGraphicFramePr>
          <p:nvPr>
            <p:extLst>
              <p:ext uri="{D42A27DB-BD31-4B8C-83A1-F6EECF244321}">
                <p14:modId xmlns:p14="http://schemas.microsoft.com/office/powerpoint/2010/main" val="3836973600"/>
              </p:ext>
            </p:extLst>
          </p:nvPr>
        </p:nvGraphicFramePr>
        <p:xfrm>
          <a:off x="201613" y="188640"/>
          <a:ext cx="8621712" cy="6480175"/>
        </p:xfrm>
        <a:graphic>
          <a:graphicData uri="http://schemas.openxmlformats.org/presentationml/2006/ole">
            <mc:AlternateContent xmlns:mc="http://schemas.openxmlformats.org/markup-compatibility/2006">
              <mc:Choice xmlns:v="urn:schemas-microsoft-com:vml" Requires="v">
                <p:oleObj spid="_x0000_s2103" name="Slide" r:id="rId3" imgW="4599563" imgH="3450414" progId="PowerPoint.Slide.8">
                  <p:embed/>
                </p:oleObj>
              </mc:Choice>
              <mc:Fallback>
                <p:oleObj name="Slide" r:id="rId3" imgW="4599563" imgH="3450414" progId="PowerPoint.Slide.8">
                  <p:embed/>
                  <p:pic>
                    <p:nvPicPr>
                      <p:cNvPr id="0" name="Object 3"/>
                      <p:cNvPicPr>
                        <a:picLocks noChangeAspect="1" noChangeArrowheads="1"/>
                      </p:cNvPicPr>
                      <p:nvPr/>
                    </p:nvPicPr>
                    <p:blipFill>
                      <a:blip r:embed="rId4"/>
                      <a:srcRect/>
                      <a:stretch>
                        <a:fillRect/>
                      </a:stretch>
                    </p:blipFill>
                    <p:spPr bwMode="auto">
                      <a:xfrm>
                        <a:off x="201613" y="188640"/>
                        <a:ext cx="8621712" cy="6480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3" name="Rectangle 2"/>
          <p:cNvSpPr>
            <a:spLocks noChangeArrowheads="1"/>
          </p:cNvSpPr>
          <p:nvPr/>
        </p:nvSpPr>
        <p:spPr bwMode="auto">
          <a:xfrm>
            <a:off x="3152775" y="2362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SA"/>
          </a:p>
        </p:txBody>
      </p:sp>
      <p:sp>
        <p:nvSpPr>
          <p:cNvPr id="5" name="Rectangle 4"/>
          <p:cNvSpPr>
            <a:spLocks noChangeArrowheads="1"/>
          </p:cNvSpPr>
          <p:nvPr/>
        </p:nvSpPr>
        <p:spPr bwMode="auto">
          <a:xfrm>
            <a:off x="468313"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ide Number Placeholder 1"/>
          <p:cNvSpPr>
            <a:spLocks noGrp="1"/>
          </p:cNvSpPr>
          <p:nvPr>
            <p:ph type="sldNum" sz="quarter" idx="12"/>
          </p:nvPr>
        </p:nvSpPr>
        <p:spPr/>
        <p:txBody>
          <a:bodyPr/>
          <a:lstStyle/>
          <a:p>
            <a:pPr>
              <a:defRPr/>
            </a:pPr>
            <a:fld id="{C23D785E-49C7-4B76-8A7E-F26A99CB21C8}" type="slidenum">
              <a:rPr lang="ar-SA" smtClean="0"/>
              <a:pPr>
                <a:defRPr/>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55</a:t>
            </a:fld>
            <a:endParaRPr lang="en-US"/>
          </a:p>
        </p:txBody>
      </p:sp>
      <p:sp>
        <p:nvSpPr>
          <p:cNvPr id="1030" name="Rectangle 2"/>
          <p:cNvSpPr>
            <a:spLocks noGrp="1" noChangeArrowheads="1"/>
          </p:cNvSpPr>
          <p:nvPr>
            <p:ph type="title" idx="4294967295"/>
          </p:nvPr>
        </p:nvSpPr>
        <p:spPr>
          <a:xfrm>
            <a:off x="180280" y="457200"/>
            <a:ext cx="8712200" cy="1219200"/>
          </a:xfrm>
        </p:spPr>
        <p:txBody>
          <a:bodyPr>
            <a:normAutofit fontScale="90000"/>
          </a:bodyPr>
          <a:lstStyle/>
          <a:p>
            <a:pPr eaLnBrk="1" hangingPunct="1"/>
            <a:r>
              <a:rPr lang="tr-TR" altLang="en-US" sz="3600" dirty="0" smtClean="0"/>
              <a:t>Bir Sürekli Zaman İşaretinden Örnekleme Yoluyla Ayrık Zaman İşaretinin Elde Edilişi</a:t>
            </a:r>
            <a:endParaRPr lang="en-US" altLang="en-US" sz="3600" dirty="0" smtClean="0"/>
          </a:p>
        </p:txBody>
      </p:sp>
      <p:sp>
        <p:nvSpPr>
          <p:cNvPr id="1031" name="Rectangle 3"/>
          <p:cNvSpPr>
            <a:spLocks noGrp="1" noChangeArrowheads="1"/>
          </p:cNvSpPr>
          <p:nvPr>
            <p:ph type="body" idx="4294967295"/>
          </p:nvPr>
        </p:nvSpPr>
        <p:spPr>
          <a:xfrm>
            <a:off x="611560" y="2057400"/>
            <a:ext cx="8153400" cy="3886200"/>
          </a:xfrm>
        </p:spPr>
        <p:txBody>
          <a:bodyPr/>
          <a:lstStyle/>
          <a:p>
            <a:pPr eaLnBrk="1" hangingPunct="1"/>
            <a:r>
              <a:rPr lang="en-US" altLang="en-US" i="1" smtClean="0"/>
              <a:t>Sampling</a:t>
            </a:r>
            <a:r>
              <a:rPr lang="en-US" altLang="en-US" smtClean="0"/>
              <a:t> is acquiring the values of a CT signal at discrete points in time</a:t>
            </a:r>
          </a:p>
          <a:p>
            <a:pPr eaLnBrk="1" hangingPunct="1"/>
            <a:r>
              <a:rPr lang="en-US" altLang="en-US" smtClean="0"/>
              <a:t>x(</a:t>
            </a:r>
            <a:r>
              <a:rPr lang="en-US" altLang="en-US" i="1" smtClean="0"/>
              <a:t>t</a:t>
            </a:r>
            <a:r>
              <a:rPr lang="en-US" altLang="en-US" smtClean="0"/>
              <a:t>) is a CT signal --- x[</a:t>
            </a:r>
            <a:r>
              <a:rPr lang="en-US" altLang="en-US" i="1" smtClean="0"/>
              <a:t>n</a:t>
            </a:r>
            <a:r>
              <a:rPr lang="en-US" altLang="en-US" smtClean="0"/>
              <a:t>] is a DT signal</a:t>
            </a:r>
            <a:endParaRPr lang="en-US" altLang="en-US" smtClean="0">
              <a:solidFill>
                <a:schemeClr val="tx2"/>
              </a:solidFill>
            </a:endParaRPr>
          </a:p>
        </p:txBody>
      </p:sp>
      <p:pic>
        <p:nvPicPr>
          <p:cNvPr id="10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343400"/>
            <a:ext cx="7240588"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3" name="Group 5"/>
          <p:cNvGrpSpPr>
            <a:grpSpLocks/>
          </p:cNvGrpSpPr>
          <p:nvPr/>
        </p:nvGrpSpPr>
        <p:grpSpPr bwMode="auto">
          <a:xfrm>
            <a:off x="1143000" y="3794125"/>
            <a:ext cx="6646863" cy="473075"/>
            <a:chOff x="720" y="2390"/>
            <a:chExt cx="4187" cy="298"/>
          </a:xfrm>
        </p:grpSpPr>
        <p:graphicFrame>
          <p:nvGraphicFramePr>
            <p:cNvPr id="1026" name="Object 6"/>
            <p:cNvGraphicFramePr>
              <a:graphicFrameLocks noChangeAspect="1"/>
            </p:cNvGraphicFramePr>
            <p:nvPr/>
          </p:nvGraphicFramePr>
          <p:xfrm>
            <a:off x="720" y="2400"/>
            <a:ext cx="1024" cy="248"/>
          </p:xfrm>
          <a:graphic>
            <a:graphicData uri="http://schemas.openxmlformats.org/presentationml/2006/ole">
              <mc:AlternateContent xmlns:mc="http://schemas.openxmlformats.org/markup-compatibility/2006">
                <mc:Choice xmlns:v="urn:schemas-microsoft-com:vml" Requires="v">
                  <p:oleObj spid="_x0000_s1131" name="Equation" r:id="rId4" imgW="1625600" imgH="393700" progId="Equation.DSMT36">
                    <p:embed/>
                  </p:oleObj>
                </mc:Choice>
                <mc:Fallback>
                  <p:oleObj name="Equation" r:id="rId4" imgW="1625600" imgH="393700" progId="Equation.DSMT36">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 y="2400"/>
                          <a:ext cx="1024"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5" name="Text Box 7"/>
            <p:cNvSpPr txBox="1">
              <a:spLocks noChangeArrowheads="1"/>
            </p:cNvSpPr>
            <p:nvPr/>
          </p:nvSpPr>
          <p:spPr bwMode="auto">
            <a:xfrm>
              <a:off x="1824" y="2390"/>
              <a:ext cx="6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400">
                  <a:solidFill>
                    <a:srgbClr val="000000"/>
                  </a:solidFill>
                  <a:latin typeface="Times" charset="0"/>
                  <a:cs typeface="Times New Roman" pitchFamily="18" charset="0"/>
                </a:rPr>
                <a:t>where </a:t>
              </a:r>
            </a:p>
          </p:txBody>
        </p:sp>
        <p:graphicFrame>
          <p:nvGraphicFramePr>
            <p:cNvPr id="1027" name="Object 8"/>
            <p:cNvGraphicFramePr>
              <a:graphicFrameLocks noChangeAspect="1"/>
            </p:cNvGraphicFramePr>
            <p:nvPr/>
          </p:nvGraphicFramePr>
          <p:xfrm>
            <a:off x="2472" y="2440"/>
            <a:ext cx="168" cy="208"/>
          </p:xfrm>
          <a:graphic>
            <a:graphicData uri="http://schemas.openxmlformats.org/presentationml/2006/ole">
              <mc:AlternateContent xmlns:mc="http://schemas.openxmlformats.org/markup-compatibility/2006">
                <mc:Choice xmlns:v="urn:schemas-microsoft-com:vml" Requires="v">
                  <p:oleObj spid="_x0000_s1132" name="Equation" r:id="rId6" imgW="266700" imgH="330200" progId="Equation.DSMT36">
                    <p:embed/>
                  </p:oleObj>
                </mc:Choice>
                <mc:Fallback>
                  <p:oleObj name="Equation" r:id="rId6" imgW="266700" imgH="330200" progId="Equation.DSMT36">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72" y="2440"/>
                          <a:ext cx="168" cy="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6" name="Text Box 9"/>
            <p:cNvSpPr txBox="1">
              <a:spLocks noChangeArrowheads="1"/>
            </p:cNvSpPr>
            <p:nvPr/>
          </p:nvSpPr>
          <p:spPr bwMode="auto">
            <a:xfrm>
              <a:off x="2640" y="2400"/>
              <a:ext cx="22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400">
                  <a:solidFill>
                    <a:srgbClr val="000000"/>
                  </a:solidFill>
                  <a:latin typeface="Times" charset="0"/>
                  <a:cs typeface="Times New Roman" pitchFamily="18" charset="0"/>
                </a:rPr>
                <a:t>is the time between samples</a:t>
              </a:r>
              <a:endParaRPr lang="en-US" altLang="en-US" sz="2400">
                <a:solidFill>
                  <a:schemeClr val="tx2"/>
                </a:solidFill>
                <a:latin typeface="Times" charset="0"/>
                <a:cs typeface="Times New Roman" pitchFamily="18" charset="0"/>
              </a:endParaRPr>
            </a:p>
          </p:txBody>
        </p:sp>
      </p:grpSp>
      <p:sp>
        <p:nvSpPr>
          <p:cNvPr id="1034" name="Rectangle 4"/>
          <p:cNvSpPr>
            <a:spLocks noChangeArrowheads="1"/>
          </p:cNvSpPr>
          <p:nvPr/>
        </p:nvSpPr>
        <p:spPr bwMode="auto">
          <a:xfrm>
            <a:off x="468313" y="1749425"/>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2"/>
          <p:cNvGraphicFramePr>
            <a:graphicFrameLocks noChangeAspect="1"/>
          </p:cNvGraphicFramePr>
          <p:nvPr>
            <p:extLst>
              <p:ext uri="{D42A27DB-BD31-4B8C-83A1-F6EECF244321}">
                <p14:modId xmlns:p14="http://schemas.microsoft.com/office/powerpoint/2010/main" val="3497333542"/>
              </p:ext>
            </p:extLst>
          </p:nvPr>
        </p:nvGraphicFramePr>
        <p:xfrm>
          <a:off x="299365" y="1600544"/>
          <a:ext cx="8545269" cy="3024336"/>
        </p:xfrm>
        <a:graphic>
          <a:graphicData uri="http://schemas.openxmlformats.org/presentationml/2006/ole">
            <mc:AlternateContent xmlns:mc="http://schemas.openxmlformats.org/markup-compatibility/2006">
              <mc:Choice xmlns:v="urn:schemas-microsoft-com:vml" Requires="v">
                <p:oleObj spid="_x0000_s21549" name="VISIO" r:id="rId3" imgW="3010320" imgH="1065240" progId="Visio.Drawing.5">
                  <p:embed/>
                </p:oleObj>
              </mc:Choice>
              <mc:Fallback>
                <p:oleObj name="VISIO" r:id="rId3" imgW="3010320" imgH="106524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365" y="1600544"/>
                        <a:ext cx="8545269" cy="3024336"/>
                      </a:xfrm>
                      <a:prstGeom prst="rect">
                        <a:avLst/>
                      </a:prstGeom>
                      <a:noFill/>
                      <a:ln>
                        <a:noFill/>
                      </a:ln>
                      <a:extLst/>
                    </p:spPr>
                  </p:pic>
                </p:oleObj>
              </mc:Fallback>
            </mc:AlternateContent>
          </a:graphicData>
        </a:graphic>
      </p:graphicFrame>
      <p:sp>
        <p:nvSpPr>
          <p:cNvPr id="27651" name="Text Box 3"/>
          <p:cNvSpPr txBox="1">
            <a:spLocks noChangeArrowheads="1"/>
          </p:cNvSpPr>
          <p:nvPr/>
        </p:nvSpPr>
        <p:spPr bwMode="auto">
          <a:xfrm>
            <a:off x="1371600" y="4267200"/>
            <a:ext cx="3200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(a)</a:t>
            </a:r>
          </a:p>
        </p:txBody>
      </p:sp>
      <p:sp>
        <p:nvSpPr>
          <p:cNvPr id="27652" name="Text Box 4"/>
          <p:cNvSpPr txBox="1">
            <a:spLocks noChangeArrowheads="1"/>
          </p:cNvSpPr>
          <p:nvPr/>
        </p:nvSpPr>
        <p:spPr bwMode="auto">
          <a:xfrm>
            <a:off x="4572000" y="4267200"/>
            <a:ext cx="3962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sp>
        <p:nvSpPr>
          <p:cNvPr id="2" name="Rectangle 1"/>
          <p:cNvSpPr/>
          <p:nvPr/>
        </p:nvSpPr>
        <p:spPr>
          <a:xfrm>
            <a:off x="431540" y="4797152"/>
            <a:ext cx="8280920" cy="1200329"/>
          </a:xfrm>
          <a:prstGeom prst="rect">
            <a:avLst/>
          </a:prstGeom>
        </p:spPr>
        <p:txBody>
          <a:bodyPr wrap="square">
            <a:spAutoFit/>
          </a:bodyPr>
          <a:lstStyle/>
          <a:p>
            <a:r>
              <a:rPr lang="en-US" sz="2400" dirty="0">
                <a:cs typeface="Times New Roman" pitchFamily="18" charset="0"/>
              </a:rPr>
              <a:t>(a) Continuous signals have values at every instant of time. (b) Discrete-time signals are sampled periodically and do not provide values between these sampling times.</a:t>
            </a:r>
            <a:endParaRPr lang="en-US" sz="2400" dirty="0"/>
          </a:p>
        </p:txBody>
      </p:sp>
      <p:sp>
        <p:nvSpPr>
          <p:cNvPr id="4" name="Slide Number Placeholder 3"/>
          <p:cNvSpPr>
            <a:spLocks noGrp="1"/>
          </p:cNvSpPr>
          <p:nvPr>
            <p:ph type="sldNum" sz="quarter" idx="12"/>
          </p:nvPr>
        </p:nvSpPr>
        <p:spPr/>
        <p:txBody>
          <a:bodyPr/>
          <a:lstStyle/>
          <a:p>
            <a:pPr>
              <a:defRPr/>
            </a:pPr>
            <a:fld id="{9FB5CBE0-5D0A-4D5C-BDE7-C4DF95FD8C2C}" type="slidenum">
              <a:rPr lang="ar-SA" smtClean="0"/>
              <a:pPr>
                <a:defRPr/>
              </a:pPr>
              <a:t>56</a:t>
            </a:fld>
            <a:endParaRPr lang="en-US"/>
          </a:p>
        </p:txBody>
      </p:sp>
      <p:sp>
        <p:nvSpPr>
          <p:cNvPr id="3" name="Title 2"/>
          <p:cNvSpPr>
            <a:spLocks noGrp="1"/>
          </p:cNvSpPr>
          <p:nvPr>
            <p:ph type="title" idx="4294967295"/>
          </p:nvPr>
        </p:nvSpPr>
        <p:spPr>
          <a:xfrm>
            <a:off x="178122" y="274638"/>
            <a:ext cx="8642350" cy="1143000"/>
          </a:xfrm>
        </p:spPr>
        <p:txBody>
          <a:bodyPr/>
          <a:lstStyle/>
          <a:p>
            <a:r>
              <a:rPr lang="tr-TR" dirty="0" smtClean="0"/>
              <a:t>Sürekli ve Ayrık-Zamanlı İşaretler</a:t>
            </a:r>
            <a:endParaRPr lang="en-US" dirty="0"/>
          </a:p>
        </p:txBody>
      </p:sp>
      <p:sp>
        <p:nvSpPr>
          <p:cNvPr id="8" name="Rectangle 4"/>
          <p:cNvSpPr>
            <a:spLocks noChangeArrowheads="1"/>
          </p:cNvSpPr>
          <p:nvPr/>
        </p:nvSpPr>
        <p:spPr bwMode="auto">
          <a:xfrm>
            <a:off x="450056" y="126876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1295714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2" descr="bruc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775" y="420688"/>
            <a:ext cx="8451850"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C23D785E-49C7-4B76-8A7E-F26A99CB21C8}" type="slidenum">
              <a:rPr lang="ar-SA" smtClean="0"/>
              <a:pPr>
                <a:defRPr/>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3"/>
          <p:cNvSpPr>
            <a:spLocks noGrp="1" noChangeArrowheads="1"/>
          </p:cNvSpPr>
          <p:nvPr>
            <p:ph idx="1"/>
          </p:nvPr>
        </p:nvSpPr>
        <p:spPr>
          <a:xfrm>
            <a:off x="457200" y="1481328"/>
            <a:ext cx="8229600" cy="4467952"/>
          </a:xfrm>
        </p:spPr>
        <p:txBody>
          <a:bodyPr/>
          <a:lstStyle/>
          <a:p>
            <a:pPr eaLnBrk="1" hangingPunct="1"/>
            <a:r>
              <a:rPr lang="tr-TR" dirty="0" smtClean="0"/>
              <a:t>Vücudun içinde </a:t>
            </a:r>
            <a:r>
              <a:rPr lang="tr-TR" dirty="0"/>
              <a:t>duyu </a:t>
            </a:r>
            <a:r>
              <a:rPr lang="tr-TR" dirty="0" smtClean="0"/>
              <a:t>organları nasıl çalışır?</a:t>
            </a:r>
          </a:p>
          <a:p>
            <a:pPr eaLnBrk="1" hangingPunct="1"/>
            <a:r>
              <a:rPr lang="tr-TR" dirty="0" smtClean="0"/>
              <a:t>Duyular merkezi asal (santral) </a:t>
            </a:r>
            <a:r>
              <a:rPr lang="tr-TR" dirty="0"/>
              <a:t>sinir sistemine </a:t>
            </a:r>
            <a:r>
              <a:rPr lang="tr-TR" dirty="0" smtClean="0"/>
              <a:t>nasıl taşınır?</a:t>
            </a:r>
          </a:p>
          <a:p>
            <a:pPr eaLnBrk="1" hangingPunct="1"/>
            <a:r>
              <a:rPr lang="tr-TR" dirty="0" smtClean="0"/>
              <a:t>Sinaps nedir?</a:t>
            </a:r>
          </a:p>
          <a:p>
            <a:pPr eaLnBrk="1" hangingPunct="1"/>
            <a:r>
              <a:rPr lang="tr-TR" dirty="0" smtClean="0"/>
              <a:t>Refleks </a:t>
            </a:r>
            <a:r>
              <a:rPr lang="tr-TR" dirty="0"/>
              <a:t>ve nasıl çalışır nedir</a:t>
            </a:r>
            <a:r>
              <a:rPr lang="tr-TR" dirty="0" smtClean="0"/>
              <a:t>?</a:t>
            </a:r>
            <a:endParaRPr lang="en-US" dirty="0" smtClean="0"/>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58</a:t>
            </a:fld>
            <a:endParaRPr lang="en-US"/>
          </a:p>
        </p:txBody>
      </p:sp>
      <p:sp>
        <p:nvSpPr>
          <p:cNvPr id="19460" name="Rectangle 2"/>
          <p:cNvSpPr>
            <a:spLocks noGrp="1" noChangeArrowheads="1"/>
          </p:cNvSpPr>
          <p:nvPr>
            <p:ph type="title"/>
          </p:nvPr>
        </p:nvSpPr>
        <p:spPr/>
        <p:txBody>
          <a:bodyPr/>
          <a:lstStyle/>
          <a:p>
            <a:pPr eaLnBrk="1" hangingPunct="1"/>
            <a:r>
              <a:rPr lang="tr-TR" dirty="0" smtClean="0"/>
              <a:t>İnsan Vücudundan Bir Örnek</a:t>
            </a:r>
            <a:endParaRPr lang="en-US" dirty="0" smtClean="0"/>
          </a:p>
        </p:txBody>
      </p:sp>
      <p:sp>
        <p:nvSpPr>
          <p:cNvPr id="19462"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title"/>
          </p:nvPr>
        </p:nvSpPr>
        <p:spPr>
          <a:xfrm>
            <a:off x="250825" y="274638"/>
            <a:ext cx="8893175" cy="1143000"/>
          </a:xfrm>
        </p:spPr>
        <p:txBody>
          <a:bodyPr/>
          <a:lstStyle/>
          <a:p>
            <a:pPr eaLnBrk="1" hangingPunct="1"/>
            <a:r>
              <a:rPr lang="tr-TR" sz="3200" dirty="0"/>
              <a:t>Bir periferik </a:t>
            </a:r>
            <a:r>
              <a:rPr lang="tr-TR" sz="3200" dirty="0" smtClean="0"/>
              <a:t>kasın </a:t>
            </a:r>
            <a:r>
              <a:rPr lang="tr-TR" sz="3200" dirty="0"/>
              <a:t>kas uzunluğu kontrol sisteminin </a:t>
            </a:r>
            <a:r>
              <a:rPr lang="tr-TR" sz="3200" dirty="0" smtClean="0"/>
              <a:t>şeması </a:t>
            </a:r>
            <a:r>
              <a:rPr lang="tr-TR" sz="3200" dirty="0"/>
              <a:t>(pazı</a:t>
            </a:r>
            <a:r>
              <a:rPr lang="tr-TR" sz="3200" dirty="0" smtClean="0"/>
              <a:t>)</a:t>
            </a:r>
            <a:endParaRPr lang="en-US" sz="3200" dirty="0" smtClean="0">
              <a:solidFill>
                <a:srgbClr val="000000"/>
              </a:solidFill>
            </a:endParaRPr>
          </a:p>
        </p:txBody>
      </p:sp>
      <p:pic>
        <p:nvPicPr>
          <p:cNvPr id="20485" name="Picture 7" descr="Fig4-6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1646238"/>
            <a:ext cx="6696075" cy="521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8"/>
          <p:cNvSpPr txBox="1">
            <a:spLocks noChangeArrowheads="1"/>
          </p:cNvSpPr>
          <p:nvPr/>
        </p:nvSpPr>
        <p:spPr bwMode="auto">
          <a:xfrm>
            <a:off x="6732588" y="1916113"/>
            <a:ext cx="2087562"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dirty="0">
                <a:solidFill>
                  <a:srgbClr val="000000"/>
                </a:solidFill>
              </a:rPr>
              <a:t>Anatomical diagram of limb system</a:t>
            </a:r>
          </a:p>
        </p:txBody>
      </p:sp>
      <p:sp>
        <p:nvSpPr>
          <p:cNvPr id="20487" name="Text Box 9"/>
          <p:cNvSpPr txBox="1">
            <a:spLocks noChangeArrowheads="1"/>
          </p:cNvSpPr>
          <p:nvPr/>
        </p:nvSpPr>
        <p:spPr bwMode="auto">
          <a:xfrm>
            <a:off x="7092950" y="4724400"/>
            <a:ext cx="180022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solidFill>
                  <a:srgbClr val="000000"/>
                </a:solidFill>
              </a:rPr>
              <a:t>Block diagram of control system. </a:t>
            </a:r>
            <a:endParaRPr lang="en-US"/>
          </a:p>
        </p:txBody>
      </p:sp>
      <p:sp>
        <p:nvSpPr>
          <p:cNvPr id="20488" name="Rectangle 4"/>
          <p:cNvSpPr>
            <a:spLocks noChangeArrowheads="1"/>
          </p:cNvSpPr>
          <p:nvPr/>
        </p:nvSpPr>
        <p:spPr bwMode="auto">
          <a:xfrm>
            <a:off x="468313" y="141277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Grup temsilcisi </a:t>
            </a:r>
            <a:r>
              <a:rPr lang="en-US" dirty="0" smtClean="0"/>
              <a:t>/ </a:t>
            </a:r>
            <a:r>
              <a:rPr lang="tr-TR" dirty="0" smtClean="0"/>
              <a:t>başkan</a:t>
            </a:r>
          </a:p>
          <a:p>
            <a:r>
              <a:rPr lang="tr-TR" dirty="0" smtClean="0"/>
              <a:t>Yazıcı – kaydedici </a:t>
            </a:r>
          </a:p>
          <a:p>
            <a:r>
              <a:rPr lang="tr-TR" dirty="0" smtClean="0"/>
              <a:t>Fikir üretici</a:t>
            </a:r>
          </a:p>
          <a:p>
            <a:r>
              <a:rPr lang="tr-TR" dirty="0" smtClean="0"/>
              <a:t>Zaman tutucu</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6</a:t>
            </a:fld>
            <a:endParaRPr lang="tr-TR"/>
          </a:p>
        </p:txBody>
      </p:sp>
      <p:sp>
        <p:nvSpPr>
          <p:cNvPr id="4" name="Title 3"/>
          <p:cNvSpPr>
            <a:spLocks noGrp="1"/>
          </p:cNvSpPr>
          <p:nvPr>
            <p:ph type="title"/>
          </p:nvPr>
        </p:nvSpPr>
        <p:spPr/>
        <p:txBody>
          <a:bodyPr/>
          <a:lstStyle/>
          <a:p>
            <a:r>
              <a:rPr lang="en-US" dirty="0" err="1" smtClean="0"/>
              <a:t>Grup</a:t>
            </a:r>
            <a:r>
              <a:rPr lang="en-US" dirty="0" smtClean="0"/>
              <a:t> Roller</a:t>
            </a:r>
            <a:r>
              <a:rPr lang="tr-TR" dirty="0" smtClean="0"/>
              <a:t>i</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
        <p:nvSpPr>
          <p:cNvPr id="6" name="Curved Up Arrow 5">
            <a:hlinkClick r:id="rId2" action="ppaction://hlinksldjump"/>
          </p:cNvPr>
          <p:cNvSpPr/>
          <p:nvPr/>
        </p:nvSpPr>
        <p:spPr bwMode="auto">
          <a:xfrm>
            <a:off x="7740352" y="5361776"/>
            <a:ext cx="1216152" cy="731520"/>
          </a:xfrm>
          <a:prstGeom prst="curvedUp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78297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2" descr="bruc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187325"/>
            <a:ext cx="7974013" cy="621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a:lnSpc>
                <a:spcPct val="90000"/>
              </a:lnSpc>
            </a:pPr>
            <a:r>
              <a:rPr lang="tr-TR" sz="2800" dirty="0"/>
              <a:t>Belirli bir işlemi veya hareketi oluşturmak için herhangibir şeyin</a:t>
            </a:r>
          </a:p>
          <a:p>
            <a:pPr lvl="1">
              <a:lnSpc>
                <a:spcPct val="90000"/>
              </a:lnSpc>
            </a:pPr>
            <a:r>
              <a:rPr lang="tr-TR" sz="2400" dirty="0"/>
              <a:t>Değişim aralığını</a:t>
            </a:r>
          </a:p>
          <a:p>
            <a:pPr lvl="1">
              <a:lnSpc>
                <a:spcPct val="90000"/>
              </a:lnSpc>
            </a:pPr>
            <a:r>
              <a:rPr lang="tr-TR" sz="2400" dirty="0"/>
              <a:t>Boyutunu </a:t>
            </a:r>
          </a:p>
          <a:p>
            <a:pPr lvl="1">
              <a:lnSpc>
                <a:spcPct val="90000"/>
              </a:lnSpc>
            </a:pPr>
            <a:r>
              <a:rPr lang="tr-TR" sz="2400" dirty="0"/>
              <a:t>Kapsamını </a:t>
            </a:r>
          </a:p>
          <a:p>
            <a:pPr lvl="1">
              <a:lnSpc>
                <a:spcPct val="90000"/>
              </a:lnSpc>
            </a:pPr>
            <a:r>
              <a:rPr lang="tr-TR" sz="2400" dirty="0"/>
              <a:t>Hacim veya kapasitesini</a:t>
            </a:r>
          </a:p>
          <a:p>
            <a:pPr marL="0" indent="0">
              <a:lnSpc>
                <a:spcPct val="90000"/>
              </a:lnSpc>
              <a:buNone/>
            </a:pPr>
            <a:r>
              <a:rPr lang="tr-TR" dirty="0"/>
              <a:t>	Belirleme çabasıdır</a:t>
            </a:r>
          </a:p>
          <a:p>
            <a:pPr>
              <a:lnSpc>
                <a:spcPct val="90000"/>
              </a:lnSpc>
            </a:pPr>
            <a:r>
              <a:rPr lang="tr-TR" dirty="0"/>
              <a:t>Verilen bir miktarı bir standartla karşılaştırarak onu rakamsal olarak ifade etme </a:t>
            </a:r>
            <a:r>
              <a:rPr lang="tr-TR" dirty="0" smtClean="0"/>
              <a:t>sürecidir.</a:t>
            </a:r>
            <a:endParaRPr lang="en-US" sz="2800" dirty="0"/>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61</a:t>
            </a:fld>
            <a:endParaRPr lang="en-US"/>
          </a:p>
        </p:txBody>
      </p:sp>
      <p:sp>
        <p:nvSpPr>
          <p:cNvPr id="4" name="Title 3"/>
          <p:cNvSpPr>
            <a:spLocks noGrp="1"/>
          </p:cNvSpPr>
          <p:nvPr>
            <p:ph type="title"/>
          </p:nvPr>
        </p:nvSpPr>
        <p:spPr/>
        <p:txBody>
          <a:bodyPr/>
          <a:lstStyle/>
          <a:p>
            <a:r>
              <a:rPr lang="tr-TR" dirty="0"/>
              <a:t>Ölçme</a:t>
            </a:r>
            <a:endParaRPr lang="en-US" dirty="0"/>
          </a:p>
        </p:txBody>
      </p:sp>
      <p:sp>
        <p:nvSpPr>
          <p:cNvPr id="6"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5561956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251520" y="4150821"/>
            <a:ext cx="12160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tr-TR" dirty="0" smtClean="0"/>
              <a:t>Fiziksel büyüklük</a:t>
            </a:r>
            <a:endParaRPr lang="en-US" dirty="0"/>
          </a:p>
        </p:txBody>
      </p:sp>
      <p:sp>
        <p:nvSpPr>
          <p:cNvPr id="78851" name="Text Box 3"/>
          <p:cNvSpPr txBox="1">
            <a:spLocks noChangeArrowheads="1"/>
          </p:cNvSpPr>
          <p:nvPr/>
        </p:nvSpPr>
        <p:spPr bwMode="auto">
          <a:xfrm>
            <a:off x="2624336" y="4142690"/>
            <a:ext cx="13716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tr-TR" dirty="0" smtClean="0"/>
              <a:t>İletişim hattı</a:t>
            </a:r>
            <a:endParaRPr lang="en-US" dirty="0"/>
          </a:p>
          <a:p>
            <a:pPr eaLnBrk="0" hangingPunct="0"/>
            <a:endParaRPr lang="en-US" dirty="0"/>
          </a:p>
        </p:txBody>
      </p:sp>
      <p:sp>
        <p:nvSpPr>
          <p:cNvPr id="78852" name="Text Box 4"/>
          <p:cNvSpPr txBox="1">
            <a:spLocks noChangeArrowheads="1"/>
          </p:cNvSpPr>
          <p:nvPr/>
        </p:nvSpPr>
        <p:spPr bwMode="auto">
          <a:xfrm>
            <a:off x="1127125" y="4797152"/>
            <a:ext cx="1492716" cy="36933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dirty="0" smtClean="0"/>
              <a:t>Dönüştürücü</a:t>
            </a:r>
            <a:endParaRPr lang="en-US" dirty="0"/>
          </a:p>
        </p:txBody>
      </p:sp>
      <p:sp>
        <p:nvSpPr>
          <p:cNvPr id="78853" name="Text Box 5"/>
          <p:cNvSpPr txBox="1">
            <a:spLocks noChangeArrowheads="1"/>
          </p:cNvSpPr>
          <p:nvPr/>
        </p:nvSpPr>
        <p:spPr bwMode="auto">
          <a:xfrm>
            <a:off x="3870326" y="4604355"/>
            <a:ext cx="1676400" cy="64633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tr-TR" dirty="0" smtClean="0"/>
              <a:t>İşaret koşullandırma</a:t>
            </a:r>
            <a:endParaRPr lang="en-US" dirty="0"/>
          </a:p>
        </p:txBody>
      </p:sp>
      <p:sp>
        <p:nvSpPr>
          <p:cNvPr id="78854" name="Text Box 6"/>
          <p:cNvSpPr txBox="1">
            <a:spLocks noChangeArrowheads="1"/>
          </p:cNvSpPr>
          <p:nvPr/>
        </p:nvSpPr>
        <p:spPr bwMode="auto">
          <a:xfrm>
            <a:off x="6156325" y="4604355"/>
            <a:ext cx="1447800" cy="64633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tr-TR" dirty="0" smtClean="0"/>
              <a:t>İşaret işleme</a:t>
            </a:r>
            <a:endParaRPr lang="en-US" dirty="0"/>
          </a:p>
        </p:txBody>
      </p:sp>
      <p:sp>
        <p:nvSpPr>
          <p:cNvPr id="78855" name="Text Box 7"/>
          <p:cNvSpPr txBox="1">
            <a:spLocks noChangeArrowheads="1"/>
          </p:cNvSpPr>
          <p:nvPr/>
        </p:nvSpPr>
        <p:spPr bwMode="auto">
          <a:xfrm>
            <a:off x="7985125" y="4733925"/>
            <a:ext cx="1069524" cy="36933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dirty="0" smtClean="0"/>
              <a:t>Kullanıcı</a:t>
            </a:r>
            <a:endParaRPr lang="en-US" dirty="0"/>
          </a:p>
        </p:txBody>
      </p:sp>
      <p:sp>
        <p:nvSpPr>
          <p:cNvPr id="78856" name="Freeform 8"/>
          <p:cNvSpPr>
            <a:spLocks/>
          </p:cNvSpPr>
          <p:nvPr/>
        </p:nvSpPr>
        <p:spPr bwMode="auto">
          <a:xfrm>
            <a:off x="312738" y="4951413"/>
            <a:ext cx="585787" cy="163512"/>
          </a:xfrm>
          <a:custGeom>
            <a:avLst/>
            <a:gdLst>
              <a:gd name="T0" fmla="*/ 0 w 500"/>
              <a:gd name="T1" fmla="*/ 89 h 124"/>
              <a:gd name="T2" fmla="*/ 45 w 500"/>
              <a:gd name="T3" fmla="*/ 44 h 124"/>
              <a:gd name="T4" fmla="*/ 56 w 500"/>
              <a:gd name="T5" fmla="*/ 11 h 124"/>
              <a:gd name="T6" fmla="*/ 89 w 500"/>
              <a:gd name="T7" fmla="*/ 0 h 124"/>
              <a:gd name="T8" fmla="*/ 145 w 500"/>
              <a:gd name="T9" fmla="*/ 44 h 124"/>
              <a:gd name="T10" fmla="*/ 222 w 500"/>
              <a:gd name="T11" fmla="*/ 122 h 124"/>
              <a:gd name="T12" fmla="*/ 289 w 500"/>
              <a:gd name="T13" fmla="*/ 89 h 124"/>
              <a:gd name="T14" fmla="*/ 334 w 500"/>
              <a:gd name="T15" fmla="*/ 44 h 124"/>
              <a:gd name="T16" fmla="*/ 500 w 500"/>
              <a:gd name="T17" fmla="*/ 4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0" h="124">
                <a:moveTo>
                  <a:pt x="0" y="89"/>
                </a:moveTo>
                <a:cubicBezTo>
                  <a:pt x="15" y="74"/>
                  <a:pt x="30" y="59"/>
                  <a:pt x="45" y="44"/>
                </a:cubicBezTo>
                <a:cubicBezTo>
                  <a:pt x="53" y="36"/>
                  <a:pt x="48" y="19"/>
                  <a:pt x="56" y="11"/>
                </a:cubicBezTo>
                <a:cubicBezTo>
                  <a:pt x="64" y="3"/>
                  <a:pt x="78" y="4"/>
                  <a:pt x="89" y="0"/>
                </a:cubicBezTo>
                <a:cubicBezTo>
                  <a:pt x="108" y="13"/>
                  <a:pt x="131" y="25"/>
                  <a:pt x="145" y="44"/>
                </a:cubicBezTo>
                <a:cubicBezTo>
                  <a:pt x="205" y="124"/>
                  <a:pt x="159" y="101"/>
                  <a:pt x="222" y="122"/>
                </a:cubicBezTo>
                <a:cubicBezTo>
                  <a:pt x="255" y="111"/>
                  <a:pt x="262" y="113"/>
                  <a:pt x="289" y="89"/>
                </a:cubicBezTo>
                <a:cubicBezTo>
                  <a:pt x="305" y="75"/>
                  <a:pt x="334" y="44"/>
                  <a:pt x="334" y="44"/>
                </a:cubicBezTo>
                <a:cubicBezTo>
                  <a:pt x="398" y="57"/>
                  <a:pt x="438" y="75"/>
                  <a:pt x="500" y="44"/>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57" name="Line 9"/>
          <p:cNvSpPr>
            <a:spLocks noChangeShapeType="1"/>
          </p:cNvSpPr>
          <p:nvPr/>
        </p:nvSpPr>
        <p:spPr bwMode="auto">
          <a:xfrm>
            <a:off x="898525" y="5038725"/>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58" name="Line 10"/>
          <p:cNvSpPr>
            <a:spLocks noChangeShapeType="1"/>
          </p:cNvSpPr>
          <p:nvPr/>
        </p:nvSpPr>
        <p:spPr bwMode="auto">
          <a:xfrm>
            <a:off x="2651125" y="4962525"/>
            <a:ext cx="1219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59" name="Line 11"/>
          <p:cNvSpPr>
            <a:spLocks noChangeShapeType="1"/>
          </p:cNvSpPr>
          <p:nvPr/>
        </p:nvSpPr>
        <p:spPr bwMode="auto">
          <a:xfrm>
            <a:off x="7604125" y="4962525"/>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60" name="Line 12"/>
          <p:cNvSpPr>
            <a:spLocks noChangeShapeType="1"/>
          </p:cNvSpPr>
          <p:nvPr/>
        </p:nvSpPr>
        <p:spPr bwMode="auto">
          <a:xfrm>
            <a:off x="5546725" y="5038725"/>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Content Placeholder 1"/>
          <p:cNvSpPr>
            <a:spLocks noGrp="1"/>
          </p:cNvSpPr>
          <p:nvPr>
            <p:ph idx="1"/>
          </p:nvPr>
        </p:nvSpPr>
        <p:spPr/>
        <p:txBody>
          <a:bodyPr/>
          <a:lstStyle/>
          <a:p>
            <a:r>
              <a:rPr lang="tr-TR" dirty="0" smtClean="0"/>
              <a:t>Ölçü aleti</a:t>
            </a:r>
            <a:r>
              <a:rPr lang="en-US" dirty="0" smtClean="0"/>
              <a:t>: </a:t>
            </a:r>
            <a:r>
              <a:rPr lang="tr-TR" dirty="0" smtClean="0"/>
              <a:t>Bir miktarın veya bir değişkenin büyüklüğünün saptanması için kullanılan bir cihaz</a:t>
            </a:r>
            <a:endParaRPr lang="en-US" dirty="0"/>
          </a:p>
        </p:txBody>
      </p:sp>
      <p:sp>
        <p:nvSpPr>
          <p:cNvPr id="3" name="Slide Number Placeholder 2"/>
          <p:cNvSpPr>
            <a:spLocks noGrp="1"/>
          </p:cNvSpPr>
          <p:nvPr>
            <p:ph type="sldNum" sz="quarter" idx="12"/>
          </p:nvPr>
        </p:nvSpPr>
        <p:spPr/>
        <p:txBody>
          <a:bodyPr/>
          <a:lstStyle/>
          <a:p>
            <a:pPr>
              <a:defRPr/>
            </a:pPr>
            <a:fld id="{E0467A51-A3D6-4F6A-9B79-4D13BA45D146}" type="slidenum">
              <a:rPr lang="ar-SA" smtClean="0"/>
              <a:pPr>
                <a:defRPr/>
              </a:pPr>
              <a:t>62</a:t>
            </a:fld>
            <a:endParaRPr lang="en-US"/>
          </a:p>
        </p:txBody>
      </p:sp>
      <p:sp>
        <p:nvSpPr>
          <p:cNvPr id="78861" name="Rectangle 13"/>
          <p:cNvSpPr>
            <a:spLocks noGrp="1" noChangeArrowheads="1"/>
          </p:cNvSpPr>
          <p:nvPr>
            <p:ph type="title"/>
          </p:nvPr>
        </p:nvSpPr>
        <p:spPr/>
        <p:txBody>
          <a:bodyPr>
            <a:normAutofit fontScale="90000"/>
          </a:bodyPr>
          <a:lstStyle/>
          <a:p>
            <a:r>
              <a:rPr lang="tr-TR" sz="4400" dirty="0" smtClean="0"/>
              <a:t>Basitleştirilmiş bir ölçme sistemi</a:t>
            </a:r>
            <a:endParaRPr lang="en-US" sz="4400" dirty="0"/>
          </a:p>
        </p:txBody>
      </p:sp>
      <p:sp>
        <p:nvSpPr>
          <p:cNvPr id="15" name="Rectangle 4"/>
          <p:cNvSpPr>
            <a:spLocks noChangeArrowheads="1"/>
          </p:cNvSpPr>
          <p:nvPr/>
        </p:nvSpPr>
        <p:spPr bwMode="auto">
          <a:xfrm>
            <a:off x="365125" y="141277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52908145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623888" y="2181225"/>
            <a:ext cx="12160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tr-TR" dirty="0" smtClean="0"/>
              <a:t>Fiziksel değişken</a:t>
            </a:r>
            <a:endParaRPr lang="en-US" dirty="0"/>
          </a:p>
        </p:txBody>
      </p:sp>
      <p:sp>
        <p:nvSpPr>
          <p:cNvPr id="107523" name="Text Box 3"/>
          <p:cNvSpPr txBox="1">
            <a:spLocks noChangeArrowheads="1"/>
          </p:cNvSpPr>
          <p:nvPr/>
        </p:nvSpPr>
        <p:spPr bwMode="auto">
          <a:xfrm>
            <a:off x="4590256" y="4048125"/>
            <a:ext cx="141577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dirty="0" smtClean="0"/>
              <a:t>İletişim hattı</a:t>
            </a:r>
            <a:endParaRPr lang="en-US" dirty="0"/>
          </a:p>
        </p:txBody>
      </p:sp>
      <p:sp>
        <p:nvSpPr>
          <p:cNvPr id="107524" name="Text Box 4"/>
          <p:cNvSpPr txBox="1">
            <a:spLocks noChangeArrowheads="1"/>
          </p:cNvSpPr>
          <p:nvPr/>
        </p:nvSpPr>
        <p:spPr bwMode="auto">
          <a:xfrm>
            <a:off x="1919288" y="2867025"/>
            <a:ext cx="1492716" cy="36933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dirty="0" smtClean="0"/>
              <a:t>Dönüştürücü</a:t>
            </a:r>
            <a:endParaRPr lang="en-US" dirty="0"/>
          </a:p>
        </p:txBody>
      </p:sp>
      <p:sp>
        <p:nvSpPr>
          <p:cNvPr id="107525" name="Text Box 5"/>
          <p:cNvSpPr txBox="1">
            <a:spLocks noChangeArrowheads="1"/>
          </p:cNvSpPr>
          <p:nvPr/>
        </p:nvSpPr>
        <p:spPr bwMode="auto">
          <a:xfrm>
            <a:off x="3824288" y="2714625"/>
            <a:ext cx="1752600" cy="64633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tr-TR" dirty="0" smtClean="0"/>
              <a:t>İşaret Koşullandırıcı</a:t>
            </a:r>
            <a:endParaRPr lang="en-US" dirty="0"/>
          </a:p>
        </p:txBody>
      </p:sp>
      <p:sp>
        <p:nvSpPr>
          <p:cNvPr id="107526" name="Text Box 6"/>
          <p:cNvSpPr txBox="1">
            <a:spLocks noChangeArrowheads="1"/>
          </p:cNvSpPr>
          <p:nvPr/>
        </p:nvSpPr>
        <p:spPr bwMode="auto">
          <a:xfrm>
            <a:off x="5119688" y="5076825"/>
            <a:ext cx="1295400" cy="64633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tr-TR" dirty="0" smtClean="0"/>
              <a:t>İşaret işleme</a:t>
            </a:r>
            <a:endParaRPr lang="en-US" dirty="0"/>
          </a:p>
        </p:txBody>
      </p:sp>
      <p:sp>
        <p:nvSpPr>
          <p:cNvPr id="107527" name="Text Box 7"/>
          <p:cNvSpPr txBox="1">
            <a:spLocks noChangeArrowheads="1"/>
          </p:cNvSpPr>
          <p:nvPr/>
        </p:nvSpPr>
        <p:spPr bwMode="auto">
          <a:xfrm>
            <a:off x="6753200" y="5229225"/>
            <a:ext cx="1069524" cy="36933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dirty="0" smtClean="0"/>
              <a:t>Kullanıcı</a:t>
            </a:r>
            <a:endParaRPr lang="en-US" dirty="0"/>
          </a:p>
        </p:txBody>
      </p:sp>
      <p:sp>
        <p:nvSpPr>
          <p:cNvPr id="107528" name="Freeform 8"/>
          <p:cNvSpPr>
            <a:spLocks/>
          </p:cNvSpPr>
          <p:nvPr/>
        </p:nvSpPr>
        <p:spPr bwMode="auto">
          <a:xfrm>
            <a:off x="1104900" y="2996952"/>
            <a:ext cx="585788" cy="163512"/>
          </a:xfrm>
          <a:custGeom>
            <a:avLst/>
            <a:gdLst>
              <a:gd name="T0" fmla="*/ 0 w 500"/>
              <a:gd name="T1" fmla="*/ 89 h 124"/>
              <a:gd name="T2" fmla="*/ 45 w 500"/>
              <a:gd name="T3" fmla="*/ 44 h 124"/>
              <a:gd name="T4" fmla="*/ 56 w 500"/>
              <a:gd name="T5" fmla="*/ 11 h 124"/>
              <a:gd name="T6" fmla="*/ 89 w 500"/>
              <a:gd name="T7" fmla="*/ 0 h 124"/>
              <a:gd name="T8" fmla="*/ 145 w 500"/>
              <a:gd name="T9" fmla="*/ 44 h 124"/>
              <a:gd name="T10" fmla="*/ 222 w 500"/>
              <a:gd name="T11" fmla="*/ 122 h 124"/>
              <a:gd name="T12" fmla="*/ 289 w 500"/>
              <a:gd name="T13" fmla="*/ 89 h 124"/>
              <a:gd name="T14" fmla="*/ 334 w 500"/>
              <a:gd name="T15" fmla="*/ 44 h 124"/>
              <a:gd name="T16" fmla="*/ 500 w 500"/>
              <a:gd name="T17" fmla="*/ 4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0" h="124">
                <a:moveTo>
                  <a:pt x="0" y="89"/>
                </a:moveTo>
                <a:cubicBezTo>
                  <a:pt x="15" y="74"/>
                  <a:pt x="30" y="59"/>
                  <a:pt x="45" y="44"/>
                </a:cubicBezTo>
                <a:cubicBezTo>
                  <a:pt x="53" y="36"/>
                  <a:pt x="48" y="19"/>
                  <a:pt x="56" y="11"/>
                </a:cubicBezTo>
                <a:cubicBezTo>
                  <a:pt x="64" y="3"/>
                  <a:pt x="78" y="4"/>
                  <a:pt x="89" y="0"/>
                </a:cubicBezTo>
                <a:cubicBezTo>
                  <a:pt x="108" y="13"/>
                  <a:pt x="131" y="25"/>
                  <a:pt x="145" y="44"/>
                </a:cubicBezTo>
                <a:cubicBezTo>
                  <a:pt x="205" y="124"/>
                  <a:pt x="159" y="101"/>
                  <a:pt x="222" y="122"/>
                </a:cubicBezTo>
                <a:cubicBezTo>
                  <a:pt x="255" y="111"/>
                  <a:pt x="262" y="113"/>
                  <a:pt x="289" y="89"/>
                </a:cubicBezTo>
                <a:cubicBezTo>
                  <a:pt x="305" y="75"/>
                  <a:pt x="334" y="44"/>
                  <a:pt x="334" y="44"/>
                </a:cubicBezTo>
                <a:cubicBezTo>
                  <a:pt x="398" y="57"/>
                  <a:pt x="438" y="75"/>
                  <a:pt x="500" y="44"/>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29" name="Text Box 9"/>
          <p:cNvSpPr txBox="1">
            <a:spLocks noChangeArrowheads="1"/>
          </p:cNvSpPr>
          <p:nvPr/>
        </p:nvSpPr>
        <p:spPr bwMode="auto">
          <a:xfrm>
            <a:off x="5957888" y="3019425"/>
            <a:ext cx="748988" cy="36933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dirty="0" smtClean="0"/>
              <a:t>Verici</a:t>
            </a:r>
            <a:endParaRPr lang="en-US" dirty="0"/>
          </a:p>
        </p:txBody>
      </p:sp>
      <p:sp>
        <p:nvSpPr>
          <p:cNvPr id="107530" name="Text Box 10"/>
          <p:cNvSpPr txBox="1">
            <a:spLocks noChangeArrowheads="1"/>
          </p:cNvSpPr>
          <p:nvPr/>
        </p:nvSpPr>
        <p:spPr bwMode="auto">
          <a:xfrm>
            <a:off x="3866485" y="5305425"/>
            <a:ext cx="633507" cy="36933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dirty="0" smtClean="0"/>
              <a:t>Alıcı</a:t>
            </a:r>
            <a:endParaRPr lang="en-US" dirty="0"/>
          </a:p>
        </p:txBody>
      </p:sp>
      <p:sp>
        <p:nvSpPr>
          <p:cNvPr id="107531" name="Line 11"/>
          <p:cNvSpPr>
            <a:spLocks noChangeShapeType="1"/>
          </p:cNvSpPr>
          <p:nvPr/>
        </p:nvSpPr>
        <p:spPr bwMode="auto">
          <a:xfrm>
            <a:off x="6338888" y="3933825"/>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2" name="Line 12"/>
          <p:cNvSpPr>
            <a:spLocks noChangeShapeType="1"/>
          </p:cNvSpPr>
          <p:nvPr/>
        </p:nvSpPr>
        <p:spPr bwMode="auto">
          <a:xfrm flipV="1">
            <a:off x="6338888" y="3933825"/>
            <a:ext cx="1524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3" name="Line 13"/>
          <p:cNvSpPr>
            <a:spLocks noChangeShapeType="1"/>
          </p:cNvSpPr>
          <p:nvPr/>
        </p:nvSpPr>
        <p:spPr bwMode="auto">
          <a:xfrm flipH="1" flipV="1">
            <a:off x="6186488" y="3933825"/>
            <a:ext cx="1524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4" name="Line 14"/>
          <p:cNvSpPr>
            <a:spLocks noChangeShapeType="1"/>
          </p:cNvSpPr>
          <p:nvPr/>
        </p:nvSpPr>
        <p:spPr bwMode="auto">
          <a:xfrm>
            <a:off x="6338888" y="4162425"/>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5" name="Line 15"/>
          <p:cNvSpPr>
            <a:spLocks noChangeShapeType="1"/>
          </p:cNvSpPr>
          <p:nvPr/>
        </p:nvSpPr>
        <p:spPr bwMode="auto">
          <a:xfrm>
            <a:off x="4095085" y="3933825"/>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6" name="Line 16"/>
          <p:cNvSpPr>
            <a:spLocks noChangeShapeType="1"/>
          </p:cNvSpPr>
          <p:nvPr/>
        </p:nvSpPr>
        <p:spPr bwMode="auto">
          <a:xfrm flipV="1">
            <a:off x="4095085" y="3933825"/>
            <a:ext cx="1524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7" name="Line 17"/>
          <p:cNvSpPr>
            <a:spLocks noChangeShapeType="1"/>
          </p:cNvSpPr>
          <p:nvPr/>
        </p:nvSpPr>
        <p:spPr bwMode="auto">
          <a:xfrm flipH="1" flipV="1">
            <a:off x="3942685" y="3933825"/>
            <a:ext cx="1524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8" name="Line 18"/>
          <p:cNvSpPr>
            <a:spLocks noChangeShapeType="1"/>
          </p:cNvSpPr>
          <p:nvPr/>
        </p:nvSpPr>
        <p:spPr bwMode="auto">
          <a:xfrm>
            <a:off x="4095085" y="4162425"/>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9" name="Line 19"/>
          <p:cNvSpPr>
            <a:spLocks noChangeShapeType="1"/>
          </p:cNvSpPr>
          <p:nvPr/>
        </p:nvSpPr>
        <p:spPr bwMode="auto">
          <a:xfrm>
            <a:off x="6338888" y="4391025"/>
            <a:ext cx="748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0" name="Line 20"/>
          <p:cNvSpPr>
            <a:spLocks noChangeShapeType="1"/>
          </p:cNvSpPr>
          <p:nvPr/>
        </p:nvSpPr>
        <p:spPr bwMode="auto">
          <a:xfrm flipV="1">
            <a:off x="7087876" y="3248025"/>
            <a:ext cx="0" cy="1143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1" name="Line 21"/>
          <p:cNvSpPr>
            <a:spLocks noChangeShapeType="1"/>
          </p:cNvSpPr>
          <p:nvPr/>
        </p:nvSpPr>
        <p:spPr bwMode="auto">
          <a:xfrm flipH="1">
            <a:off x="6706876" y="3248025"/>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2" name="Line 22"/>
          <p:cNvSpPr>
            <a:spLocks noChangeShapeType="1"/>
          </p:cNvSpPr>
          <p:nvPr/>
        </p:nvSpPr>
        <p:spPr bwMode="auto">
          <a:xfrm flipH="1">
            <a:off x="3028285" y="4391025"/>
            <a:ext cx="1066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3" name="Line 23"/>
          <p:cNvSpPr>
            <a:spLocks noChangeShapeType="1"/>
          </p:cNvSpPr>
          <p:nvPr/>
        </p:nvSpPr>
        <p:spPr bwMode="auto">
          <a:xfrm>
            <a:off x="3028285" y="4391025"/>
            <a:ext cx="0" cy="1066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4" name="Line 24"/>
          <p:cNvSpPr>
            <a:spLocks noChangeShapeType="1"/>
          </p:cNvSpPr>
          <p:nvPr/>
        </p:nvSpPr>
        <p:spPr bwMode="auto">
          <a:xfrm>
            <a:off x="3028285" y="5457825"/>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5" name="Line 25"/>
          <p:cNvSpPr>
            <a:spLocks noChangeShapeType="1"/>
          </p:cNvSpPr>
          <p:nvPr/>
        </p:nvSpPr>
        <p:spPr bwMode="auto">
          <a:xfrm>
            <a:off x="4510088" y="5457825"/>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6" name="Line 26"/>
          <p:cNvSpPr>
            <a:spLocks noChangeShapeType="1"/>
          </p:cNvSpPr>
          <p:nvPr/>
        </p:nvSpPr>
        <p:spPr bwMode="auto">
          <a:xfrm>
            <a:off x="6372200" y="5457825"/>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7" name="Line 27"/>
          <p:cNvSpPr>
            <a:spLocks noChangeShapeType="1"/>
          </p:cNvSpPr>
          <p:nvPr/>
        </p:nvSpPr>
        <p:spPr bwMode="auto">
          <a:xfrm>
            <a:off x="5576888" y="3248025"/>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8" name="Line 28"/>
          <p:cNvSpPr>
            <a:spLocks noChangeShapeType="1"/>
          </p:cNvSpPr>
          <p:nvPr/>
        </p:nvSpPr>
        <p:spPr bwMode="auto">
          <a:xfrm>
            <a:off x="3443288" y="3095625"/>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9" name="Line 29"/>
          <p:cNvSpPr>
            <a:spLocks noChangeShapeType="1"/>
          </p:cNvSpPr>
          <p:nvPr/>
        </p:nvSpPr>
        <p:spPr bwMode="auto">
          <a:xfrm>
            <a:off x="1690688" y="3084264"/>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63</a:t>
            </a:fld>
            <a:endParaRPr lang="en-US"/>
          </a:p>
        </p:txBody>
      </p:sp>
      <p:sp>
        <p:nvSpPr>
          <p:cNvPr id="107550" name="Rectangle 30"/>
          <p:cNvSpPr>
            <a:spLocks noGrp="1" noChangeArrowheads="1"/>
          </p:cNvSpPr>
          <p:nvPr>
            <p:ph type="title"/>
          </p:nvPr>
        </p:nvSpPr>
        <p:spPr/>
        <p:txBody>
          <a:bodyPr>
            <a:normAutofit fontScale="90000"/>
          </a:bodyPr>
          <a:lstStyle/>
          <a:p>
            <a:r>
              <a:rPr lang="tr-TR" sz="4400" dirty="0" smtClean="0"/>
              <a:t>Bir Telemetriyi de İçeren Basitleştirilmiş Ölçme </a:t>
            </a:r>
            <a:r>
              <a:rPr lang="en-US" sz="4400" dirty="0" smtClean="0"/>
              <a:t>Si</a:t>
            </a:r>
            <a:r>
              <a:rPr lang="tr-TR" sz="4400" dirty="0" smtClean="0"/>
              <a:t>stemi</a:t>
            </a:r>
            <a:endParaRPr lang="en-US" sz="4400" dirty="0"/>
          </a:p>
        </p:txBody>
      </p:sp>
      <p:sp>
        <p:nvSpPr>
          <p:cNvPr id="31" name="Rectangle 4"/>
          <p:cNvSpPr>
            <a:spLocks noChangeArrowheads="1"/>
          </p:cNvSpPr>
          <p:nvPr/>
        </p:nvSpPr>
        <p:spPr bwMode="auto">
          <a:xfrm>
            <a:off x="468313" y="170080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66695917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Genelleştirilmiş Bir Tıbbi Ölçme Sistemi</a:t>
            </a:r>
            <a:endParaRPr lang="en-US" dirty="0"/>
          </a:p>
        </p:txBody>
      </p:sp>
      <p:grpSp>
        <p:nvGrpSpPr>
          <p:cNvPr id="3" name="Group 204"/>
          <p:cNvGrpSpPr>
            <a:grpSpLocks/>
          </p:cNvGrpSpPr>
          <p:nvPr/>
        </p:nvGrpSpPr>
        <p:grpSpPr bwMode="auto">
          <a:xfrm>
            <a:off x="354013" y="1700808"/>
            <a:ext cx="8520117" cy="4899025"/>
            <a:chOff x="223" y="104"/>
            <a:chExt cx="5367" cy="3086"/>
          </a:xfrm>
        </p:grpSpPr>
        <p:sp>
          <p:nvSpPr>
            <p:cNvPr id="4" name="Line 6"/>
            <p:cNvSpPr>
              <a:spLocks noChangeShapeType="1"/>
            </p:cNvSpPr>
            <p:nvPr/>
          </p:nvSpPr>
          <p:spPr bwMode="auto">
            <a:xfrm>
              <a:off x="4436"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 name="Line 7"/>
            <p:cNvSpPr>
              <a:spLocks noChangeShapeType="1"/>
            </p:cNvSpPr>
            <p:nvPr/>
          </p:nvSpPr>
          <p:spPr bwMode="auto">
            <a:xfrm>
              <a:off x="4548"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 name="Line 8"/>
            <p:cNvSpPr>
              <a:spLocks noChangeShapeType="1"/>
            </p:cNvSpPr>
            <p:nvPr/>
          </p:nvSpPr>
          <p:spPr bwMode="auto">
            <a:xfrm>
              <a:off x="4660"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 name="Line 9"/>
            <p:cNvSpPr>
              <a:spLocks noChangeShapeType="1"/>
            </p:cNvSpPr>
            <p:nvPr/>
          </p:nvSpPr>
          <p:spPr bwMode="auto">
            <a:xfrm>
              <a:off x="4772"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 name="Freeform 10"/>
            <p:cNvSpPr>
              <a:spLocks/>
            </p:cNvSpPr>
            <p:nvPr/>
          </p:nvSpPr>
          <p:spPr bwMode="auto">
            <a:xfrm>
              <a:off x="4884" y="332"/>
              <a:ext cx="60" cy="16"/>
            </a:xfrm>
            <a:custGeom>
              <a:avLst/>
              <a:gdLst>
                <a:gd name="T0" fmla="*/ 0 w 60"/>
                <a:gd name="T1" fmla="*/ 0 h 16"/>
                <a:gd name="T2" fmla="*/ 60 w 60"/>
                <a:gd name="T3" fmla="*/ 0 h 16"/>
                <a:gd name="T4" fmla="*/ 60 w 60"/>
                <a:gd name="T5" fmla="*/ 16 h 16"/>
              </a:gdLst>
              <a:ahLst/>
              <a:cxnLst>
                <a:cxn ang="0">
                  <a:pos x="T0" y="T1"/>
                </a:cxn>
                <a:cxn ang="0">
                  <a:pos x="T2" y="T3"/>
                </a:cxn>
                <a:cxn ang="0">
                  <a:pos x="T4" y="T5"/>
                </a:cxn>
              </a:cxnLst>
              <a:rect l="0" t="0" r="r" b="b"/>
              <a:pathLst>
                <a:path w="60" h="16">
                  <a:moveTo>
                    <a:pt x="0" y="0"/>
                  </a:moveTo>
                  <a:lnTo>
                    <a:pt x="60" y="0"/>
                  </a:lnTo>
                  <a:lnTo>
                    <a:pt x="60" y="1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9" name="Line 11"/>
            <p:cNvSpPr>
              <a:spLocks noChangeShapeType="1"/>
            </p:cNvSpPr>
            <p:nvPr/>
          </p:nvSpPr>
          <p:spPr bwMode="auto">
            <a:xfrm>
              <a:off x="4944" y="380"/>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 name="Line 12"/>
            <p:cNvSpPr>
              <a:spLocks noChangeShapeType="1"/>
            </p:cNvSpPr>
            <p:nvPr/>
          </p:nvSpPr>
          <p:spPr bwMode="auto">
            <a:xfrm>
              <a:off x="4944" y="49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 name="Line 13"/>
            <p:cNvSpPr>
              <a:spLocks noChangeShapeType="1"/>
            </p:cNvSpPr>
            <p:nvPr/>
          </p:nvSpPr>
          <p:spPr bwMode="auto">
            <a:xfrm>
              <a:off x="4944" y="605"/>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2" name="Line 14"/>
            <p:cNvSpPr>
              <a:spLocks noChangeShapeType="1"/>
            </p:cNvSpPr>
            <p:nvPr/>
          </p:nvSpPr>
          <p:spPr bwMode="auto">
            <a:xfrm>
              <a:off x="4944" y="717"/>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3" name="Line 15"/>
            <p:cNvSpPr>
              <a:spLocks noChangeShapeType="1"/>
            </p:cNvSpPr>
            <p:nvPr/>
          </p:nvSpPr>
          <p:spPr bwMode="auto">
            <a:xfrm>
              <a:off x="4944" y="829"/>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4" name="Line 16"/>
            <p:cNvSpPr>
              <a:spLocks noChangeShapeType="1"/>
            </p:cNvSpPr>
            <p:nvPr/>
          </p:nvSpPr>
          <p:spPr bwMode="auto">
            <a:xfrm>
              <a:off x="4944" y="941"/>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5" name="Line 17"/>
            <p:cNvSpPr>
              <a:spLocks noChangeShapeType="1"/>
            </p:cNvSpPr>
            <p:nvPr/>
          </p:nvSpPr>
          <p:spPr bwMode="auto">
            <a:xfrm>
              <a:off x="4944" y="105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6" name="Line 18"/>
            <p:cNvSpPr>
              <a:spLocks noChangeShapeType="1"/>
            </p:cNvSpPr>
            <p:nvPr/>
          </p:nvSpPr>
          <p:spPr bwMode="auto">
            <a:xfrm>
              <a:off x="4944" y="1165"/>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7" name="Line 19"/>
            <p:cNvSpPr>
              <a:spLocks noChangeShapeType="1"/>
            </p:cNvSpPr>
            <p:nvPr/>
          </p:nvSpPr>
          <p:spPr bwMode="auto">
            <a:xfrm>
              <a:off x="4944" y="1278"/>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8" name="Line 20"/>
            <p:cNvSpPr>
              <a:spLocks noChangeShapeType="1"/>
            </p:cNvSpPr>
            <p:nvPr/>
          </p:nvSpPr>
          <p:spPr bwMode="auto">
            <a:xfrm>
              <a:off x="900"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9" name="Line 21"/>
            <p:cNvSpPr>
              <a:spLocks noChangeShapeType="1"/>
            </p:cNvSpPr>
            <p:nvPr/>
          </p:nvSpPr>
          <p:spPr bwMode="auto">
            <a:xfrm>
              <a:off x="1012"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0" name="Line 22"/>
            <p:cNvSpPr>
              <a:spLocks noChangeShapeType="1"/>
            </p:cNvSpPr>
            <p:nvPr/>
          </p:nvSpPr>
          <p:spPr bwMode="auto">
            <a:xfrm>
              <a:off x="1124"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1" name="Line 23"/>
            <p:cNvSpPr>
              <a:spLocks noChangeShapeType="1"/>
            </p:cNvSpPr>
            <p:nvPr/>
          </p:nvSpPr>
          <p:spPr bwMode="auto">
            <a:xfrm>
              <a:off x="1236"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2" name="Line 24"/>
            <p:cNvSpPr>
              <a:spLocks noChangeShapeType="1"/>
            </p:cNvSpPr>
            <p:nvPr/>
          </p:nvSpPr>
          <p:spPr bwMode="auto">
            <a:xfrm>
              <a:off x="1348"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3" name="Line 25"/>
            <p:cNvSpPr>
              <a:spLocks noChangeShapeType="1"/>
            </p:cNvSpPr>
            <p:nvPr/>
          </p:nvSpPr>
          <p:spPr bwMode="auto">
            <a:xfrm>
              <a:off x="1460"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4" name="Line 26"/>
            <p:cNvSpPr>
              <a:spLocks noChangeShapeType="1"/>
            </p:cNvSpPr>
            <p:nvPr/>
          </p:nvSpPr>
          <p:spPr bwMode="auto">
            <a:xfrm>
              <a:off x="1573"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5" name="Line 27"/>
            <p:cNvSpPr>
              <a:spLocks noChangeShapeType="1"/>
            </p:cNvSpPr>
            <p:nvPr/>
          </p:nvSpPr>
          <p:spPr bwMode="auto">
            <a:xfrm>
              <a:off x="1685"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6" name="Line 28"/>
            <p:cNvSpPr>
              <a:spLocks noChangeShapeType="1"/>
            </p:cNvSpPr>
            <p:nvPr/>
          </p:nvSpPr>
          <p:spPr bwMode="auto">
            <a:xfrm>
              <a:off x="1797"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7" name="Line 29"/>
            <p:cNvSpPr>
              <a:spLocks noChangeShapeType="1"/>
            </p:cNvSpPr>
            <p:nvPr/>
          </p:nvSpPr>
          <p:spPr bwMode="auto">
            <a:xfrm>
              <a:off x="1909"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8" name="Line 30"/>
            <p:cNvSpPr>
              <a:spLocks noChangeShapeType="1"/>
            </p:cNvSpPr>
            <p:nvPr/>
          </p:nvSpPr>
          <p:spPr bwMode="auto">
            <a:xfrm>
              <a:off x="2021"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9" name="Line 31"/>
            <p:cNvSpPr>
              <a:spLocks noChangeShapeType="1"/>
            </p:cNvSpPr>
            <p:nvPr/>
          </p:nvSpPr>
          <p:spPr bwMode="auto">
            <a:xfrm>
              <a:off x="2133"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0" name="Line 32"/>
            <p:cNvSpPr>
              <a:spLocks noChangeShapeType="1"/>
            </p:cNvSpPr>
            <p:nvPr/>
          </p:nvSpPr>
          <p:spPr bwMode="auto">
            <a:xfrm>
              <a:off x="2245"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1" name="Freeform 33"/>
            <p:cNvSpPr>
              <a:spLocks/>
            </p:cNvSpPr>
            <p:nvPr/>
          </p:nvSpPr>
          <p:spPr bwMode="auto">
            <a:xfrm>
              <a:off x="2357" y="785"/>
              <a:ext cx="56" cy="24"/>
            </a:xfrm>
            <a:custGeom>
              <a:avLst/>
              <a:gdLst>
                <a:gd name="T0" fmla="*/ 0 w 56"/>
                <a:gd name="T1" fmla="*/ 24 h 24"/>
                <a:gd name="T2" fmla="*/ 56 w 56"/>
                <a:gd name="T3" fmla="*/ 24 h 24"/>
                <a:gd name="T4" fmla="*/ 56 w 56"/>
                <a:gd name="T5" fmla="*/ 0 h 24"/>
              </a:gdLst>
              <a:ahLst/>
              <a:cxnLst>
                <a:cxn ang="0">
                  <a:pos x="T0" y="T1"/>
                </a:cxn>
                <a:cxn ang="0">
                  <a:pos x="T2" y="T3"/>
                </a:cxn>
                <a:cxn ang="0">
                  <a:pos x="T4" y="T5"/>
                </a:cxn>
              </a:cxnLst>
              <a:rect l="0" t="0" r="r" b="b"/>
              <a:pathLst>
                <a:path w="56" h="24">
                  <a:moveTo>
                    <a:pt x="0" y="24"/>
                  </a:moveTo>
                  <a:lnTo>
                    <a:pt x="56" y="24"/>
                  </a:lnTo>
                  <a:lnTo>
                    <a:pt x="56"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32" name="Line 34"/>
            <p:cNvSpPr>
              <a:spLocks noChangeShapeType="1"/>
            </p:cNvSpPr>
            <p:nvPr/>
          </p:nvSpPr>
          <p:spPr bwMode="auto">
            <a:xfrm flipV="1">
              <a:off x="2413" y="67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3" name="Line 35"/>
            <p:cNvSpPr>
              <a:spLocks noChangeShapeType="1"/>
            </p:cNvSpPr>
            <p:nvPr/>
          </p:nvSpPr>
          <p:spPr bwMode="auto">
            <a:xfrm flipV="1">
              <a:off x="2413" y="561"/>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4" name="Line 36"/>
            <p:cNvSpPr>
              <a:spLocks noChangeShapeType="1"/>
            </p:cNvSpPr>
            <p:nvPr/>
          </p:nvSpPr>
          <p:spPr bwMode="auto">
            <a:xfrm flipV="1">
              <a:off x="2413" y="448"/>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5" name="Line 37"/>
            <p:cNvSpPr>
              <a:spLocks noChangeShapeType="1"/>
            </p:cNvSpPr>
            <p:nvPr/>
          </p:nvSpPr>
          <p:spPr bwMode="auto">
            <a:xfrm flipV="1">
              <a:off x="2413" y="336"/>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6" name="Line 38"/>
            <p:cNvSpPr>
              <a:spLocks noChangeShapeType="1"/>
            </p:cNvSpPr>
            <p:nvPr/>
          </p:nvSpPr>
          <p:spPr bwMode="auto">
            <a:xfrm>
              <a:off x="2442"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7" name="Line 39"/>
            <p:cNvSpPr>
              <a:spLocks noChangeShapeType="1"/>
            </p:cNvSpPr>
            <p:nvPr/>
          </p:nvSpPr>
          <p:spPr bwMode="auto">
            <a:xfrm>
              <a:off x="2554"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8" name="Line 40"/>
            <p:cNvSpPr>
              <a:spLocks noChangeShapeType="1"/>
            </p:cNvSpPr>
            <p:nvPr/>
          </p:nvSpPr>
          <p:spPr bwMode="auto">
            <a:xfrm>
              <a:off x="2666"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9" name="Line 41"/>
            <p:cNvSpPr>
              <a:spLocks noChangeShapeType="1"/>
            </p:cNvSpPr>
            <p:nvPr/>
          </p:nvSpPr>
          <p:spPr bwMode="auto">
            <a:xfrm>
              <a:off x="2778"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0" name="Line 42"/>
            <p:cNvSpPr>
              <a:spLocks noChangeShapeType="1"/>
            </p:cNvSpPr>
            <p:nvPr/>
          </p:nvSpPr>
          <p:spPr bwMode="auto">
            <a:xfrm>
              <a:off x="2890"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1" name="Line 43"/>
            <p:cNvSpPr>
              <a:spLocks noChangeShapeType="1"/>
            </p:cNvSpPr>
            <p:nvPr/>
          </p:nvSpPr>
          <p:spPr bwMode="auto">
            <a:xfrm>
              <a:off x="3002"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2" name="Line 44"/>
            <p:cNvSpPr>
              <a:spLocks noChangeShapeType="1"/>
            </p:cNvSpPr>
            <p:nvPr/>
          </p:nvSpPr>
          <p:spPr bwMode="auto">
            <a:xfrm>
              <a:off x="3114"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3" name="Line 45"/>
            <p:cNvSpPr>
              <a:spLocks noChangeShapeType="1"/>
            </p:cNvSpPr>
            <p:nvPr/>
          </p:nvSpPr>
          <p:spPr bwMode="auto">
            <a:xfrm>
              <a:off x="3226"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4" name="Line 46"/>
            <p:cNvSpPr>
              <a:spLocks noChangeShapeType="1"/>
            </p:cNvSpPr>
            <p:nvPr/>
          </p:nvSpPr>
          <p:spPr bwMode="auto">
            <a:xfrm>
              <a:off x="3339"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5" name="Line 47"/>
            <p:cNvSpPr>
              <a:spLocks noChangeShapeType="1"/>
            </p:cNvSpPr>
            <p:nvPr/>
          </p:nvSpPr>
          <p:spPr bwMode="auto">
            <a:xfrm>
              <a:off x="3451"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6" name="Line 48"/>
            <p:cNvSpPr>
              <a:spLocks noChangeShapeType="1"/>
            </p:cNvSpPr>
            <p:nvPr/>
          </p:nvSpPr>
          <p:spPr bwMode="auto">
            <a:xfrm flipH="1">
              <a:off x="1116" y="809"/>
              <a:ext cx="52"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7" name="Line 49"/>
            <p:cNvSpPr>
              <a:spLocks noChangeShapeType="1"/>
            </p:cNvSpPr>
            <p:nvPr/>
          </p:nvSpPr>
          <p:spPr bwMode="auto">
            <a:xfrm flipH="1">
              <a:off x="1040" y="893"/>
              <a:ext cx="56"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8" name="Line 50"/>
            <p:cNvSpPr>
              <a:spLocks noChangeShapeType="1"/>
            </p:cNvSpPr>
            <p:nvPr/>
          </p:nvSpPr>
          <p:spPr bwMode="auto">
            <a:xfrm flipH="1">
              <a:off x="968" y="977"/>
              <a:ext cx="52"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9" name="Line 51"/>
            <p:cNvSpPr>
              <a:spLocks noChangeShapeType="1"/>
            </p:cNvSpPr>
            <p:nvPr/>
          </p:nvSpPr>
          <p:spPr bwMode="auto">
            <a:xfrm flipH="1">
              <a:off x="916" y="1061"/>
              <a:ext cx="32" cy="3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0" name="Line 52"/>
            <p:cNvSpPr>
              <a:spLocks noChangeShapeType="1"/>
            </p:cNvSpPr>
            <p:nvPr/>
          </p:nvSpPr>
          <p:spPr bwMode="auto">
            <a:xfrm>
              <a:off x="4864" y="1370"/>
              <a:ext cx="613"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1" name="Line 53"/>
            <p:cNvSpPr>
              <a:spLocks noChangeShapeType="1"/>
            </p:cNvSpPr>
            <p:nvPr/>
          </p:nvSpPr>
          <p:spPr bwMode="auto">
            <a:xfrm>
              <a:off x="3887" y="1370"/>
              <a:ext cx="228"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2" name="Line 54"/>
            <p:cNvSpPr>
              <a:spLocks noChangeShapeType="1"/>
            </p:cNvSpPr>
            <p:nvPr/>
          </p:nvSpPr>
          <p:spPr bwMode="auto">
            <a:xfrm>
              <a:off x="2990" y="1370"/>
              <a:ext cx="14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3" name="Line 55"/>
            <p:cNvSpPr>
              <a:spLocks noChangeShapeType="1"/>
            </p:cNvSpPr>
            <p:nvPr/>
          </p:nvSpPr>
          <p:spPr bwMode="auto">
            <a:xfrm>
              <a:off x="2077" y="1370"/>
              <a:ext cx="16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4" name="Line 56"/>
            <p:cNvSpPr>
              <a:spLocks noChangeShapeType="1"/>
            </p:cNvSpPr>
            <p:nvPr/>
          </p:nvSpPr>
          <p:spPr bwMode="auto">
            <a:xfrm>
              <a:off x="1008" y="1370"/>
              <a:ext cx="316"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5" name="Line 57"/>
            <p:cNvSpPr>
              <a:spLocks noChangeShapeType="1"/>
            </p:cNvSpPr>
            <p:nvPr/>
          </p:nvSpPr>
          <p:spPr bwMode="auto">
            <a:xfrm>
              <a:off x="223" y="1370"/>
              <a:ext cx="156"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6" name="Line 58"/>
            <p:cNvSpPr>
              <a:spLocks noChangeShapeType="1"/>
            </p:cNvSpPr>
            <p:nvPr/>
          </p:nvSpPr>
          <p:spPr bwMode="auto">
            <a:xfrm flipH="1">
              <a:off x="367" y="281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7" name="Line 59"/>
            <p:cNvSpPr>
              <a:spLocks noChangeShapeType="1"/>
            </p:cNvSpPr>
            <p:nvPr/>
          </p:nvSpPr>
          <p:spPr bwMode="auto">
            <a:xfrm flipH="1">
              <a:off x="255" y="281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8" name="Freeform 60"/>
            <p:cNvSpPr>
              <a:spLocks/>
            </p:cNvSpPr>
            <p:nvPr/>
          </p:nvSpPr>
          <p:spPr bwMode="auto">
            <a:xfrm>
              <a:off x="223" y="2735"/>
              <a:ext cx="1" cy="77"/>
            </a:xfrm>
            <a:custGeom>
              <a:avLst/>
              <a:gdLst>
                <a:gd name="T0" fmla="*/ 77 h 77"/>
                <a:gd name="T1" fmla="*/ 77 h 77"/>
                <a:gd name="T2" fmla="*/ 0 h 77"/>
              </a:gdLst>
              <a:ahLst/>
              <a:cxnLst>
                <a:cxn ang="0">
                  <a:pos x="0" y="T0"/>
                </a:cxn>
                <a:cxn ang="0">
                  <a:pos x="0" y="T1"/>
                </a:cxn>
                <a:cxn ang="0">
                  <a:pos x="0" y="T2"/>
                </a:cxn>
              </a:cxnLst>
              <a:rect l="0" t="0" r="r" b="b"/>
              <a:pathLst>
                <a:path h="77">
                  <a:moveTo>
                    <a:pt x="0" y="77"/>
                  </a:moveTo>
                  <a:lnTo>
                    <a:pt x="0" y="77"/>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59" name="Line 61"/>
            <p:cNvSpPr>
              <a:spLocks noChangeShapeType="1"/>
            </p:cNvSpPr>
            <p:nvPr/>
          </p:nvSpPr>
          <p:spPr bwMode="auto">
            <a:xfrm flipV="1">
              <a:off x="223" y="262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0" name="Line 62"/>
            <p:cNvSpPr>
              <a:spLocks noChangeShapeType="1"/>
            </p:cNvSpPr>
            <p:nvPr/>
          </p:nvSpPr>
          <p:spPr bwMode="auto">
            <a:xfrm flipV="1">
              <a:off x="223" y="2511"/>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1" name="Line 63"/>
            <p:cNvSpPr>
              <a:spLocks noChangeShapeType="1"/>
            </p:cNvSpPr>
            <p:nvPr/>
          </p:nvSpPr>
          <p:spPr bwMode="auto">
            <a:xfrm flipV="1">
              <a:off x="223" y="2399"/>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2" name="Line 64"/>
            <p:cNvSpPr>
              <a:spLocks noChangeShapeType="1"/>
            </p:cNvSpPr>
            <p:nvPr/>
          </p:nvSpPr>
          <p:spPr bwMode="auto">
            <a:xfrm flipV="1">
              <a:off x="223" y="2287"/>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3" name="Line 65"/>
            <p:cNvSpPr>
              <a:spLocks noChangeShapeType="1"/>
            </p:cNvSpPr>
            <p:nvPr/>
          </p:nvSpPr>
          <p:spPr bwMode="auto">
            <a:xfrm flipV="1">
              <a:off x="223" y="2175"/>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4" name="Line 66"/>
            <p:cNvSpPr>
              <a:spLocks noChangeShapeType="1"/>
            </p:cNvSpPr>
            <p:nvPr/>
          </p:nvSpPr>
          <p:spPr bwMode="auto">
            <a:xfrm flipV="1">
              <a:off x="223" y="206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5" name="Line 67"/>
            <p:cNvSpPr>
              <a:spLocks noChangeShapeType="1"/>
            </p:cNvSpPr>
            <p:nvPr/>
          </p:nvSpPr>
          <p:spPr bwMode="auto">
            <a:xfrm flipV="1">
              <a:off x="223" y="1950"/>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6" name="Line 68"/>
            <p:cNvSpPr>
              <a:spLocks noChangeShapeType="1"/>
            </p:cNvSpPr>
            <p:nvPr/>
          </p:nvSpPr>
          <p:spPr bwMode="auto">
            <a:xfrm flipV="1">
              <a:off x="223" y="1838"/>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7" name="Line 69"/>
            <p:cNvSpPr>
              <a:spLocks noChangeShapeType="1"/>
            </p:cNvSpPr>
            <p:nvPr/>
          </p:nvSpPr>
          <p:spPr bwMode="auto">
            <a:xfrm flipV="1">
              <a:off x="223" y="1726"/>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8" name="Line 70"/>
            <p:cNvSpPr>
              <a:spLocks noChangeShapeType="1"/>
            </p:cNvSpPr>
            <p:nvPr/>
          </p:nvSpPr>
          <p:spPr bwMode="auto">
            <a:xfrm flipV="1">
              <a:off x="223" y="1614"/>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9" name="Line 71"/>
            <p:cNvSpPr>
              <a:spLocks noChangeShapeType="1"/>
            </p:cNvSpPr>
            <p:nvPr/>
          </p:nvSpPr>
          <p:spPr bwMode="auto">
            <a:xfrm flipV="1">
              <a:off x="223" y="1502"/>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0" name="Line 72"/>
            <p:cNvSpPr>
              <a:spLocks noChangeShapeType="1"/>
            </p:cNvSpPr>
            <p:nvPr/>
          </p:nvSpPr>
          <p:spPr bwMode="auto">
            <a:xfrm flipV="1">
              <a:off x="223" y="1390"/>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1" name="Line 73"/>
            <p:cNvSpPr>
              <a:spLocks noChangeShapeType="1"/>
            </p:cNvSpPr>
            <p:nvPr/>
          </p:nvSpPr>
          <p:spPr bwMode="auto">
            <a:xfrm>
              <a:off x="1248" y="1430"/>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2" name="Line 74"/>
            <p:cNvSpPr>
              <a:spLocks noChangeShapeType="1"/>
            </p:cNvSpPr>
            <p:nvPr/>
          </p:nvSpPr>
          <p:spPr bwMode="auto">
            <a:xfrm>
              <a:off x="1248" y="1542"/>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3" name="Line 75"/>
            <p:cNvSpPr>
              <a:spLocks noChangeShapeType="1"/>
            </p:cNvSpPr>
            <p:nvPr/>
          </p:nvSpPr>
          <p:spPr bwMode="auto">
            <a:xfrm>
              <a:off x="1248" y="1654"/>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4" name="Line 76"/>
            <p:cNvSpPr>
              <a:spLocks noChangeShapeType="1"/>
            </p:cNvSpPr>
            <p:nvPr/>
          </p:nvSpPr>
          <p:spPr bwMode="auto">
            <a:xfrm>
              <a:off x="1248" y="1766"/>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5" name="Line 77"/>
            <p:cNvSpPr>
              <a:spLocks noChangeShapeType="1"/>
            </p:cNvSpPr>
            <p:nvPr/>
          </p:nvSpPr>
          <p:spPr bwMode="auto">
            <a:xfrm>
              <a:off x="1248" y="1878"/>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6" name="Line 78"/>
            <p:cNvSpPr>
              <a:spLocks noChangeShapeType="1"/>
            </p:cNvSpPr>
            <p:nvPr/>
          </p:nvSpPr>
          <p:spPr bwMode="auto">
            <a:xfrm>
              <a:off x="1248" y="1990"/>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7" name="Line 79"/>
            <p:cNvSpPr>
              <a:spLocks noChangeShapeType="1"/>
            </p:cNvSpPr>
            <p:nvPr/>
          </p:nvSpPr>
          <p:spPr bwMode="auto">
            <a:xfrm>
              <a:off x="1248" y="210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8" name="Freeform 80"/>
            <p:cNvSpPr>
              <a:spLocks/>
            </p:cNvSpPr>
            <p:nvPr/>
          </p:nvSpPr>
          <p:spPr bwMode="auto">
            <a:xfrm>
              <a:off x="1248" y="2215"/>
              <a:ext cx="60" cy="20"/>
            </a:xfrm>
            <a:custGeom>
              <a:avLst/>
              <a:gdLst>
                <a:gd name="T0" fmla="*/ 0 w 60"/>
                <a:gd name="T1" fmla="*/ 0 h 20"/>
                <a:gd name="T2" fmla="*/ 0 w 60"/>
                <a:gd name="T3" fmla="*/ 20 h 20"/>
                <a:gd name="T4" fmla="*/ 60 w 60"/>
                <a:gd name="T5" fmla="*/ 20 h 20"/>
              </a:gdLst>
              <a:ahLst/>
              <a:cxnLst>
                <a:cxn ang="0">
                  <a:pos x="T0" y="T1"/>
                </a:cxn>
                <a:cxn ang="0">
                  <a:pos x="T2" y="T3"/>
                </a:cxn>
                <a:cxn ang="0">
                  <a:pos x="T4" y="T5"/>
                </a:cxn>
              </a:cxnLst>
              <a:rect l="0" t="0" r="r" b="b"/>
              <a:pathLst>
                <a:path w="60" h="20">
                  <a:moveTo>
                    <a:pt x="0" y="0"/>
                  </a:moveTo>
                  <a:lnTo>
                    <a:pt x="0" y="20"/>
                  </a:lnTo>
                  <a:lnTo>
                    <a:pt x="60" y="2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79" name="Line 81"/>
            <p:cNvSpPr>
              <a:spLocks noChangeShapeType="1"/>
            </p:cNvSpPr>
            <p:nvPr/>
          </p:nvSpPr>
          <p:spPr bwMode="auto">
            <a:xfrm>
              <a:off x="1340" y="2235"/>
              <a:ext cx="4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0" name="Line 82"/>
            <p:cNvSpPr>
              <a:spLocks noChangeShapeType="1"/>
            </p:cNvSpPr>
            <p:nvPr/>
          </p:nvSpPr>
          <p:spPr bwMode="auto">
            <a:xfrm>
              <a:off x="3070" y="1434"/>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1" name="Line 83"/>
            <p:cNvSpPr>
              <a:spLocks noChangeShapeType="1"/>
            </p:cNvSpPr>
            <p:nvPr/>
          </p:nvSpPr>
          <p:spPr bwMode="auto">
            <a:xfrm>
              <a:off x="3070" y="1546"/>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2" name="Line 84"/>
            <p:cNvSpPr>
              <a:spLocks noChangeShapeType="1"/>
            </p:cNvSpPr>
            <p:nvPr/>
          </p:nvSpPr>
          <p:spPr bwMode="auto">
            <a:xfrm>
              <a:off x="3070" y="1658"/>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3" name="Line 85"/>
            <p:cNvSpPr>
              <a:spLocks noChangeShapeType="1"/>
            </p:cNvSpPr>
            <p:nvPr/>
          </p:nvSpPr>
          <p:spPr bwMode="auto">
            <a:xfrm>
              <a:off x="3070" y="1770"/>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4" name="Line 86"/>
            <p:cNvSpPr>
              <a:spLocks noChangeShapeType="1"/>
            </p:cNvSpPr>
            <p:nvPr/>
          </p:nvSpPr>
          <p:spPr bwMode="auto">
            <a:xfrm>
              <a:off x="3070" y="1882"/>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5" name="Line 87"/>
            <p:cNvSpPr>
              <a:spLocks noChangeShapeType="1"/>
            </p:cNvSpPr>
            <p:nvPr/>
          </p:nvSpPr>
          <p:spPr bwMode="auto">
            <a:xfrm>
              <a:off x="3070" y="1994"/>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6" name="Line 88"/>
            <p:cNvSpPr>
              <a:spLocks noChangeShapeType="1"/>
            </p:cNvSpPr>
            <p:nvPr/>
          </p:nvSpPr>
          <p:spPr bwMode="auto">
            <a:xfrm>
              <a:off x="3070" y="2107"/>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7" name="Freeform 89"/>
            <p:cNvSpPr>
              <a:spLocks/>
            </p:cNvSpPr>
            <p:nvPr/>
          </p:nvSpPr>
          <p:spPr bwMode="auto">
            <a:xfrm>
              <a:off x="3070" y="2219"/>
              <a:ext cx="60" cy="16"/>
            </a:xfrm>
            <a:custGeom>
              <a:avLst/>
              <a:gdLst>
                <a:gd name="T0" fmla="*/ 0 w 60"/>
                <a:gd name="T1" fmla="*/ 0 h 16"/>
                <a:gd name="T2" fmla="*/ 0 w 60"/>
                <a:gd name="T3" fmla="*/ 16 h 16"/>
                <a:gd name="T4" fmla="*/ 60 w 60"/>
                <a:gd name="T5" fmla="*/ 16 h 16"/>
              </a:gdLst>
              <a:ahLst/>
              <a:cxnLst>
                <a:cxn ang="0">
                  <a:pos x="T0" y="T1"/>
                </a:cxn>
                <a:cxn ang="0">
                  <a:pos x="T2" y="T3"/>
                </a:cxn>
                <a:cxn ang="0">
                  <a:pos x="T4" y="T5"/>
                </a:cxn>
              </a:cxnLst>
              <a:rect l="0" t="0" r="r" b="b"/>
              <a:pathLst>
                <a:path w="60" h="16">
                  <a:moveTo>
                    <a:pt x="0" y="0"/>
                  </a:moveTo>
                  <a:lnTo>
                    <a:pt x="0" y="16"/>
                  </a:lnTo>
                  <a:lnTo>
                    <a:pt x="60" y="1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88" name="Line 90"/>
            <p:cNvSpPr>
              <a:spLocks noChangeShapeType="1"/>
            </p:cNvSpPr>
            <p:nvPr/>
          </p:nvSpPr>
          <p:spPr bwMode="auto">
            <a:xfrm>
              <a:off x="3947" y="2235"/>
              <a:ext cx="16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9" name="Line 91"/>
            <p:cNvSpPr>
              <a:spLocks noChangeShapeType="1"/>
            </p:cNvSpPr>
            <p:nvPr/>
          </p:nvSpPr>
          <p:spPr bwMode="auto">
            <a:xfrm>
              <a:off x="4059"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0" name="Line 92"/>
            <p:cNvSpPr>
              <a:spLocks noChangeShapeType="1"/>
            </p:cNvSpPr>
            <p:nvPr/>
          </p:nvSpPr>
          <p:spPr bwMode="auto">
            <a:xfrm>
              <a:off x="4171" y="861"/>
              <a:ext cx="8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1" name="Line 93"/>
            <p:cNvSpPr>
              <a:spLocks noChangeShapeType="1"/>
            </p:cNvSpPr>
            <p:nvPr/>
          </p:nvSpPr>
          <p:spPr bwMode="auto">
            <a:xfrm>
              <a:off x="4284"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2" name="Line 94"/>
            <p:cNvSpPr>
              <a:spLocks noChangeShapeType="1"/>
            </p:cNvSpPr>
            <p:nvPr/>
          </p:nvSpPr>
          <p:spPr bwMode="auto">
            <a:xfrm>
              <a:off x="4396"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3" name="Freeform 95"/>
            <p:cNvSpPr>
              <a:spLocks/>
            </p:cNvSpPr>
            <p:nvPr/>
          </p:nvSpPr>
          <p:spPr bwMode="auto">
            <a:xfrm>
              <a:off x="4508" y="861"/>
              <a:ext cx="8" cy="72"/>
            </a:xfrm>
            <a:custGeom>
              <a:avLst/>
              <a:gdLst>
                <a:gd name="T0" fmla="*/ 0 w 8"/>
                <a:gd name="T1" fmla="*/ 0 h 72"/>
                <a:gd name="T2" fmla="*/ 8 w 8"/>
                <a:gd name="T3" fmla="*/ 0 h 72"/>
                <a:gd name="T4" fmla="*/ 8 w 8"/>
                <a:gd name="T5" fmla="*/ 72 h 72"/>
              </a:gdLst>
              <a:ahLst/>
              <a:cxnLst>
                <a:cxn ang="0">
                  <a:pos x="T0" y="T1"/>
                </a:cxn>
                <a:cxn ang="0">
                  <a:pos x="T2" y="T3"/>
                </a:cxn>
                <a:cxn ang="0">
                  <a:pos x="T4" y="T5"/>
                </a:cxn>
              </a:cxnLst>
              <a:rect l="0" t="0" r="r" b="b"/>
              <a:pathLst>
                <a:path w="8" h="72">
                  <a:moveTo>
                    <a:pt x="0" y="0"/>
                  </a:moveTo>
                  <a:lnTo>
                    <a:pt x="8" y="0"/>
                  </a:lnTo>
                  <a:lnTo>
                    <a:pt x="8" y="7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94" name="Line 96"/>
            <p:cNvSpPr>
              <a:spLocks noChangeShapeType="1"/>
            </p:cNvSpPr>
            <p:nvPr/>
          </p:nvSpPr>
          <p:spPr bwMode="auto">
            <a:xfrm>
              <a:off x="4516" y="965"/>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5" name="Line 97"/>
            <p:cNvSpPr>
              <a:spLocks noChangeShapeType="1"/>
            </p:cNvSpPr>
            <p:nvPr/>
          </p:nvSpPr>
          <p:spPr bwMode="auto">
            <a:xfrm>
              <a:off x="4516" y="1077"/>
              <a:ext cx="1" cy="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6" name="Line 98"/>
            <p:cNvSpPr>
              <a:spLocks noChangeShapeType="1"/>
            </p:cNvSpPr>
            <p:nvPr/>
          </p:nvSpPr>
          <p:spPr bwMode="auto">
            <a:xfrm>
              <a:off x="3887"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7" name="Line 99"/>
            <p:cNvSpPr>
              <a:spLocks noChangeShapeType="1"/>
            </p:cNvSpPr>
            <p:nvPr/>
          </p:nvSpPr>
          <p:spPr bwMode="auto">
            <a:xfrm flipV="1">
              <a:off x="2646" y="1005"/>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8" name="Line 100"/>
            <p:cNvSpPr>
              <a:spLocks noChangeShapeType="1"/>
            </p:cNvSpPr>
            <p:nvPr/>
          </p:nvSpPr>
          <p:spPr bwMode="auto">
            <a:xfrm flipV="1">
              <a:off x="2646" y="89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9" name="Line 101"/>
            <p:cNvSpPr>
              <a:spLocks noChangeShapeType="1"/>
            </p:cNvSpPr>
            <p:nvPr/>
          </p:nvSpPr>
          <p:spPr bwMode="auto">
            <a:xfrm>
              <a:off x="2646"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0" name="Line 102"/>
            <p:cNvSpPr>
              <a:spLocks noChangeShapeType="1"/>
            </p:cNvSpPr>
            <p:nvPr/>
          </p:nvSpPr>
          <p:spPr bwMode="auto">
            <a:xfrm>
              <a:off x="2758"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1" name="Line 103"/>
            <p:cNvSpPr>
              <a:spLocks noChangeShapeType="1"/>
            </p:cNvSpPr>
            <p:nvPr/>
          </p:nvSpPr>
          <p:spPr bwMode="auto">
            <a:xfrm>
              <a:off x="2870"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2" name="Line 104"/>
            <p:cNvSpPr>
              <a:spLocks noChangeShapeType="1"/>
            </p:cNvSpPr>
            <p:nvPr/>
          </p:nvSpPr>
          <p:spPr bwMode="auto">
            <a:xfrm>
              <a:off x="2982"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3" name="Line 105"/>
            <p:cNvSpPr>
              <a:spLocks noChangeShapeType="1"/>
            </p:cNvSpPr>
            <p:nvPr/>
          </p:nvSpPr>
          <p:spPr bwMode="auto">
            <a:xfrm>
              <a:off x="3094"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4" name="Line 106"/>
            <p:cNvSpPr>
              <a:spLocks noChangeShapeType="1"/>
            </p:cNvSpPr>
            <p:nvPr/>
          </p:nvSpPr>
          <p:spPr bwMode="auto">
            <a:xfrm>
              <a:off x="4011" y="1426"/>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5" name="Line 107"/>
            <p:cNvSpPr>
              <a:spLocks noChangeShapeType="1"/>
            </p:cNvSpPr>
            <p:nvPr/>
          </p:nvSpPr>
          <p:spPr bwMode="auto">
            <a:xfrm>
              <a:off x="4011" y="1554"/>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6" name="Line 108"/>
            <p:cNvSpPr>
              <a:spLocks noChangeShapeType="1"/>
            </p:cNvSpPr>
            <p:nvPr/>
          </p:nvSpPr>
          <p:spPr bwMode="auto">
            <a:xfrm>
              <a:off x="4011" y="1682"/>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7" name="Line 109"/>
            <p:cNvSpPr>
              <a:spLocks noChangeShapeType="1"/>
            </p:cNvSpPr>
            <p:nvPr/>
          </p:nvSpPr>
          <p:spPr bwMode="auto">
            <a:xfrm>
              <a:off x="4011" y="1810"/>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8" name="Line 110"/>
            <p:cNvSpPr>
              <a:spLocks noChangeShapeType="1"/>
            </p:cNvSpPr>
            <p:nvPr/>
          </p:nvSpPr>
          <p:spPr bwMode="auto">
            <a:xfrm>
              <a:off x="4011" y="1938"/>
              <a:ext cx="1" cy="9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9" name="Line 111"/>
            <p:cNvSpPr>
              <a:spLocks noChangeShapeType="1"/>
            </p:cNvSpPr>
            <p:nvPr/>
          </p:nvSpPr>
          <p:spPr bwMode="auto">
            <a:xfrm>
              <a:off x="4011" y="2067"/>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0" name="Line 112"/>
            <p:cNvSpPr>
              <a:spLocks noChangeShapeType="1"/>
            </p:cNvSpPr>
            <p:nvPr/>
          </p:nvSpPr>
          <p:spPr bwMode="auto">
            <a:xfrm>
              <a:off x="4011" y="2195"/>
              <a:ext cx="1" cy="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1" name="Line 113"/>
            <p:cNvSpPr>
              <a:spLocks noChangeShapeType="1"/>
            </p:cNvSpPr>
            <p:nvPr/>
          </p:nvSpPr>
          <p:spPr bwMode="auto">
            <a:xfrm>
              <a:off x="4011" y="617"/>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2" name="Line 114"/>
            <p:cNvSpPr>
              <a:spLocks noChangeShapeType="1"/>
            </p:cNvSpPr>
            <p:nvPr/>
          </p:nvSpPr>
          <p:spPr bwMode="auto">
            <a:xfrm>
              <a:off x="4011" y="745"/>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3" name="Line 115"/>
            <p:cNvSpPr>
              <a:spLocks noChangeShapeType="1"/>
            </p:cNvSpPr>
            <p:nvPr/>
          </p:nvSpPr>
          <p:spPr bwMode="auto">
            <a:xfrm>
              <a:off x="4011" y="873"/>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4" name="Line 116"/>
            <p:cNvSpPr>
              <a:spLocks noChangeShapeType="1"/>
            </p:cNvSpPr>
            <p:nvPr/>
          </p:nvSpPr>
          <p:spPr bwMode="auto">
            <a:xfrm>
              <a:off x="4011" y="1001"/>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5" name="Line 117"/>
            <p:cNvSpPr>
              <a:spLocks noChangeShapeType="1"/>
            </p:cNvSpPr>
            <p:nvPr/>
          </p:nvSpPr>
          <p:spPr bwMode="auto">
            <a:xfrm>
              <a:off x="4011" y="1129"/>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6" name="Line 118"/>
            <p:cNvSpPr>
              <a:spLocks noChangeShapeType="1"/>
            </p:cNvSpPr>
            <p:nvPr/>
          </p:nvSpPr>
          <p:spPr bwMode="auto">
            <a:xfrm>
              <a:off x="4011" y="1258"/>
              <a:ext cx="1"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7" name="Line 119"/>
            <p:cNvSpPr>
              <a:spLocks noChangeShapeType="1"/>
            </p:cNvSpPr>
            <p:nvPr/>
          </p:nvSpPr>
          <p:spPr bwMode="auto">
            <a:xfrm>
              <a:off x="2209" y="805"/>
              <a:ext cx="1" cy="5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8" name="Freeform 120"/>
            <p:cNvSpPr>
              <a:spLocks/>
            </p:cNvSpPr>
            <p:nvPr/>
          </p:nvSpPr>
          <p:spPr bwMode="auto">
            <a:xfrm>
              <a:off x="315" y="1025"/>
              <a:ext cx="349" cy="637"/>
            </a:xfrm>
            <a:custGeom>
              <a:avLst/>
              <a:gdLst>
                <a:gd name="T0" fmla="*/ 0 w 349"/>
                <a:gd name="T1" fmla="*/ 637 h 637"/>
                <a:gd name="T2" fmla="*/ 0 w 349"/>
                <a:gd name="T3" fmla="*/ 637 h 637"/>
                <a:gd name="T4" fmla="*/ 12 w 349"/>
                <a:gd name="T5" fmla="*/ 513 h 637"/>
                <a:gd name="T6" fmla="*/ 32 w 349"/>
                <a:gd name="T7" fmla="*/ 417 h 637"/>
                <a:gd name="T8" fmla="*/ 52 w 349"/>
                <a:gd name="T9" fmla="*/ 337 h 637"/>
                <a:gd name="T10" fmla="*/ 76 w 349"/>
                <a:gd name="T11" fmla="*/ 273 h 637"/>
                <a:gd name="T12" fmla="*/ 76 w 349"/>
                <a:gd name="T13" fmla="*/ 273 h 637"/>
                <a:gd name="T14" fmla="*/ 88 w 349"/>
                <a:gd name="T15" fmla="*/ 241 h 637"/>
                <a:gd name="T16" fmla="*/ 104 w 349"/>
                <a:gd name="T17" fmla="*/ 208 h 637"/>
                <a:gd name="T18" fmla="*/ 116 w 349"/>
                <a:gd name="T19" fmla="*/ 188 h 637"/>
                <a:gd name="T20" fmla="*/ 132 w 349"/>
                <a:gd name="T21" fmla="*/ 168 h 637"/>
                <a:gd name="T22" fmla="*/ 148 w 349"/>
                <a:gd name="T23" fmla="*/ 156 h 637"/>
                <a:gd name="T24" fmla="*/ 164 w 349"/>
                <a:gd name="T25" fmla="*/ 148 h 637"/>
                <a:gd name="T26" fmla="*/ 176 w 349"/>
                <a:gd name="T27" fmla="*/ 140 h 637"/>
                <a:gd name="T28" fmla="*/ 192 w 349"/>
                <a:gd name="T29" fmla="*/ 140 h 637"/>
                <a:gd name="T30" fmla="*/ 192 w 349"/>
                <a:gd name="T31" fmla="*/ 140 h 637"/>
                <a:gd name="T32" fmla="*/ 256 w 349"/>
                <a:gd name="T33" fmla="*/ 116 h 637"/>
                <a:gd name="T34" fmla="*/ 296 w 349"/>
                <a:gd name="T35" fmla="*/ 92 h 637"/>
                <a:gd name="T36" fmla="*/ 324 w 349"/>
                <a:gd name="T37" fmla="*/ 76 h 637"/>
                <a:gd name="T38" fmla="*/ 340 w 349"/>
                <a:gd name="T39" fmla="*/ 60 h 637"/>
                <a:gd name="T40" fmla="*/ 345 w 349"/>
                <a:gd name="T41" fmla="*/ 48 h 637"/>
                <a:gd name="T42" fmla="*/ 349 w 349"/>
                <a:gd name="T43" fmla="*/ 32 h 637"/>
                <a:gd name="T44" fmla="*/ 345 w 349"/>
                <a:gd name="T45" fmla="*/ 16 h 637"/>
                <a:gd name="T46" fmla="*/ 345 w 349"/>
                <a:gd name="T47"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637">
                  <a:moveTo>
                    <a:pt x="0" y="637"/>
                  </a:moveTo>
                  <a:lnTo>
                    <a:pt x="0" y="637"/>
                  </a:lnTo>
                  <a:lnTo>
                    <a:pt x="12" y="513"/>
                  </a:lnTo>
                  <a:lnTo>
                    <a:pt x="32" y="417"/>
                  </a:lnTo>
                  <a:lnTo>
                    <a:pt x="52" y="337"/>
                  </a:lnTo>
                  <a:lnTo>
                    <a:pt x="76" y="273"/>
                  </a:lnTo>
                  <a:lnTo>
                    <a:pt x="76" y="273"/>
                  </a:lnTo>
                  <a:lnTo>
                    <a:pt x="88" y="241"/>
                  </a:lnTo>
                  <a:lnTo>
                    <a:pt x="104" y="208"/>
                  </a:lnTo>
                  <a:lnTo>
                    <a:pt x="116" y="188"/>
                  </a:lnTo>
                  <a:lnTo>
                    <a:pt x="132" y="168"/>
                  </a:lnTo>
                  <a:lnTo>
                    <a:pt x="148" y="156"/>
                  </a:lnTo>
                  <a:lnTo>
                    <a:pt x="164" y="148"/>
                  </a:lnTo>
                  <a:lnTo>
                    <a:pt x="176" y="140"/>
                  </a:lnTo>
                  <a:lnTo>
                    <a:pt x="192" y="140"/>
                  </a:lnTo>
                  <a:lnTo>
                    <a:pt x="192" y="140"/>
                  </a:lnTo>
                  <a:lnTo>
                    <a:pt x="256" y="116"/>
                  </a:lnTo>
                  <a:lnTo>
                    <a:pt x="296" y="92"/>
                  </a:lnTo>
                  <a:lnTo>
                    <a:pt x="324" y="76"/>
                  </a:lnTo>
                  <a:lnTo>
                    <a:pt x="340" y="60"/>
                  </a:lnTo>
                  <a:lnTo>
                    <a:pt x="345" y="48"/>
                  </a:lnTo>
                  <a:lnTo>
                    <a:pt x="349" y="32"/>
                  </a:lnTo>
                  <a:lnTo>
                    <a:pt x="345" y="16"/>
                  </a:lnTo>
                  <a:lnTo>
                    <a:pt x="34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19" name="Freeform 121"/>
            <p:cNvSpPr>
              <a:spLocks/>
            </p:cNvSpPr>
            <p:nvPr/>
          </p:nvSpPr>
          <p:spPr bwMode="auto">
            <a:xfrm>
              <a:off x="423" y="1538"/>
              <a:ext cx="92" cy="224"/>
            </a:xfrm>
            <a:custGeom>
              <a:avLst/>
              <a:gdLst>
                <a:gd name="T0" fmla="*/ 92 w 92"/>
                <a:gd name="T1" fmla="*/ 224 h 224"/>
                <a:gd name="T2" fmla="*/ 92 w 92"/>
                <a:gd name="T3" fmla="*/ 224 h 224"/>
                <a:gd name="T4" fmla="*/ 92 w 92"/>
                <a:gd name="T5" fmla="*/ 164 h 224"/>
                <a:gd name="T6" fmla="*/ 84 w 92"/>
                <a:gd name="T7" fmla="*/ 108 h 224"/>
                <a:gd name="T8" fmla="*/ 76 w 92"/>
                <a:gd name="T9" fmla="*/ 56 h 224"/>
                <a:gd name="T10" fmla="*/ 60 w 92"/>
                <a:gd name="T11" fmla="*/ 0 h 224"/>
                <a:gd name="T12" fmla="*/ 60 w 92"/>
                <a:gd name="T13" fmla="*/ 0 h 224"/>
                <a:gd name="T14" fmla="*/ 52 w 92"/>
                <a:gd name="T15" fmla="*/ 24 h 224"/>
                <a:gd name="T16" fmla="*/ 36 w 92"/>
                <a:gd name="T17" fmla="*/ 52 h 224"/>
                <a:gd name="T18" fmla="*/ 20 w 92"/>
                <a:gd name="T19" fmla="*/ 92 h 224"/>
                <a:gd name="T20" fmla="*/ 0 w 92"/>
                <a:gd name="T21" fmla="*/ 15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224">
                  <a:moveTo>
                    <a:pt x="92" y="224"/>
                  </a:moveTo>
                  <a:lnTo>
                    <a:pt x="92" y="224"/>
                  </a:lnTo>
                  <a:lnTo>
                    <a:pt x="92" y="164"/>
                  </a:lnTo>
                  <a:lnTo>
                    <a:pt x="84" y="108"/>
                  </a:lnTo>
                  <a:lnTo>
                    <a:pt x="76" y="56"/>
                  </a:lnTo>
                  <a:lnTo>
                    <a:pt x="60" y="0"/>
                  </a:lnTo>
                  <a:lnTo>
                    <a:pt x="60" y="0"/>
                  </a:lnTo>
                  <a:lnTo>
                    <a:pt x="52" y="24"/>
                  </a:lnTo>
                  <a:lnTo>
                    <a:pt x="36" y="52"/>
                  </a:lnTo>
                  <a:lnTo>
                    <a:pt x="20" y="92"/>
                  </a:lnTo>
                  <a:lnTo>
                    <a:pt x="0" y="152"/>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0" name="Freeform 122"/>
            <p:cNvSpPr>
              <a:spLocks/>
            </p:cNvSpPr>
            <p:nvPr/>
          </p:nvSpPr>
          <p:spPr bwMode="auto">
            <a:xfrm>
              <a:off x="932" y="1538"/>
              <a:ext cx="92" cy="224"/>
            </a:xfrm>
            <a:custGeom>
              <a:avLst/>
              <a:gdLst>
                <a:gd name="T0" fmla="*/ 92 w 92"/>
                <a:gd name="T1" fmla="*/ 152 h 224"/>
                <a:gd name="T2" fmla="*/ 92 w 92"/>
                <a:gd name="T3" fmla="*/ 152 h 224"/>
                <a:gd name="T4" fmla="*/ 72 w 92"/>
                <a:gd name="T5" fmla="*/ 92 h 224"/>
                <a:gd name="T6" fmla="*/ 56 w 92"/>
                <a:gd name="T7" fmla="*/ 52 h 224"/>
                <a:gd name="T8" fmla="*/ 40 w 92"/>
                <a:gd name="T9" fmla="*/ 24 h 224"/>
                <a:gd name="T10" fmla="*/ 32 w 92"/>
                <a:gd name="T11" fmla="*/ 0 h 224"/>
                <a:gd name="T12" fmla="*/ 32 w 92"/>
                <a:gd name="T13" fmla="*/ 0 h 224"/>
                <a:gd name="T14" fmla="*/ 16 w 92"/>
                <a:gd name="T15" fmla="*/ 56 h 224"/>
                <a:gd name="T16" fmla="*/ 8 w 92"/>
                <a:gd name="T17" fmla="*/ 108 h 224"/>
                <a:gd name="T18" fmla="*/ 0 w 92"/>
                <a:gd name="T19" fmla="*/ 164 h 224"/>
                <a:gd name="T20" fmla="*/ 0 w 92"/>
                <a:gd name="T21" fmla="*/ 22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224">
                  <a:moveTo>
                    <a:pt x="92" y="152"/>
                  </a:moveTo>
                  <a:lnTo>
                    <a:pt x="92" y="152"/>
                  </a:lnTo>
                  <a:lnTo>
                    <a:pt x="72" y="92"/>
                  </a:lnTo>
                  <a:lnTo>
                    <a:pt x="56" y="52"/>
                  </a:lnTo>
                  <a:lnTo>
                    <a:pt x="40" y="24"/>
                  </a:lnTo>
                  <a:lnTo>
                    <a:pt x="32" y="0"/>
                  </a:lnTo>
                  <a:lnTo>
                    <a:pt x="32" y="0"/>
                  </a:lnTo>
                  <a:lnTo>
                    <a:pt x="16" y="56"/>
                  </a:lnTo>
                  <a:lnTo>
                    <a:pt x="8" y="108"/>
                  </a:lnTo>
                  <a:lnTo>
                    <a:pt x="0" y="164"/>
                  </a:lnTo>
                  <a:lnTo>
                    <a:pt x="0" y="22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1" name="Freeform 123"/>
            <p:cNvSpPr>
              <a:spLocks/>
            </p:cNvSpPr>
            <p:nvPr/>
          </p:nvSpPr>
          <p:spPr bwMode="auto">
            <a:xfrm>
              <a:off x="784" y="1025"/>
              <a:ext cx="348" cy="637"/>
            </a:xfrm>
            <a:custGeom>
              <a:avLst/>
              <a:gdLst>
                <a:gd name="T0" fmla="*/ 4 w 348"/>
                <a:gd name="T1" fmla="*/ 0 h 637"/>
                <a:gd name="T2" fmla="*/ 4 w 348"/>
                <a:gd name="T3" fmla="*/ 0 h 637"/>
                <a:gd name="T4" fmla="*/ 4 w 348"/>
                <a:gd name="T5" fmla="*/ 16 h 637"/>
                <a:gd name="T6" fmla="*/ 0 w 348"/>
                <a:gd name="T7" fmla="*/ 32 h 637"/>
                <a:gd name="T8" fmla="*/ 4 w 348"/>
                <a:gd name="T9" fmla="*/ 48 h 637"/>
                <a:gd name="T10" fmla="*/ 8 w 348"/>
                <a:gd name="T11" fmla="*/ 60 h 637"/>
                <a:gd name="T12" fmla="*/ 24 w 348"/>
                <a:gd name="T13" fmla="*/ 76 h 637"/>
                <a:gd name="T14" fmla="*/ 52 w 348"/>
                <a:gd name="T15" fmla="*/ 92 h 637"/>
                <a:gd name="T16" fmla="*/ 96 w 348"/>
                <a:gd name="T17" fmla="*/ 116 h 637"/>
                <a:gd name="T18" fmla="*/ 156 w 348"/>
                <a:gd name="T19" fmla="*/ 140 h 637"/>
                <a:gd name="T20" fmla="*/ 156 w 348"/>
                <a:gd name="T21" fmla="*/ 140 h 637"/>
                <a:gd name="T22" fmla="*/ 172 w 348"/>
                <a:gd name="T23" fmla="*/ 140 h 637"/>
                <a:gd name="T24" fmla="*/ 184 w 348"/>
                <a:gd name="T25" fmla="*/ 148 h 637"/>
                <a:gd name="T26" fmla="*/ 200 w 348"/>
                <a:gd name="T27" fmla="*/ 156 h 637"/>
                <a:gd name="T28" fmla="*/ 216 w 348"/>
                <a:gd name="T29" fmla="*/ 168 h 637"/>
                <a:gd name="T30" fmla="*/ 232 w 348"/>
                <a:gd name="T31" fmla="*/ 188 h 637"/>
                <a:gd name="T32" fmla="*/ 248 w 348"/>
                <a:gd name="T33" fmla="*/ 208 h 637"/>
                <a:gd name="T34" fmla="*/ 260 w 348"/>
                <a:gd name="T35" fmla="*/ 241 h 637"/>
                <a:gd name="T36" fmla="*/ 272 w 348"/>
                <a:gd name="T37" fmla="*/ 273 h 637"/>
                <a:gd name="T38" fmla="*/ 272 w 348"/>
                <a:gd name="T39" fmla="*/ 273 h 637"/>
                <a:gd name="T40" fmla="*/ 296 w 348"/>
                <a:gd name="T41" fmla="*/ 337 h 637"/>
                <a:gd name="T42" fmla="*/ 320 w 348"/>
                <a:gd name="T43" fmla="*/ 417 h 637"/>
                <a:gd name="T44" fmla="*/ 336 w 348"/>
                <a:gd name="T45" fmla="*/ 513 h 637"/>
                <a:gd name="T46" fmla="*/ 348 w 348"/>
                <a:gd name="T47" fmla="*/ 637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8" h="637">
                  <a:moveTo>
                    <a:pt x="4" y="0"/>
                  </a:moveTo>
                  <a:lnTo>
                    <a:pt x="4" y="0"/>
                  </a:lnTo>
                  <a:lnTo>
                    <a:pt x="4" y="16"/>
                  </a:lnTo>
                  <a:lnTo>
                    <a:pt x="0" y="32"/>
                  </a:lnTo>
                  <a:lnTo>
                    <a:pt x="4" y="48"/>
                  </a:lnTo>
                  <a:lnTo>
                    <a:pt x="8" y="60"/>
                  </a:lnTo>
                  <a:lnTo>
                    <a:pt x="24" y="76"/>
                  </a:lnTo>
                  <a:lnTo>
                    <a:pt x="52" y="92"/>
                  </a:lnTo>
                  <a:lnTo>
                    <a:pt x="96" y="116"/>
                  </a:lnTo>
                  <a:lnTo>
                    <a:pt x="156" y="140"/>
                  </a:lnTo>
                  <a:lnTo>
                    <a:pt x="156" y="140"/>
                  </a:lnTo>
                  <a:lnTo>
                    <a:pt x="172" y="140"/>
                  </a:lnTo>
                  <a:lnTo>
                    <a:pt x="184" y="148"/>
                  </a:lnTo>
                  <a:lnTo>
                    <a:pt x="200" y="156"/>
                  </a:lnTo>
                  <a:lnTo>
                    <a:pt x="216" y="168"/>
                  </a:lnTo>
                  <a:lnTo>
                    <a:pt x="232" y="188"/>
                  </a:lnTo>
                  <a:lnTo>
                    <a:pt x="248" y="208"/>
                  </a:lnTo>
                  <a:lnTo>
                    <a:pt x="260" y="241"/>
                  </a:lnTo>
                  <a:lnTo>
                    <a:pt x="272" y="273"/>
                  </a:lnTo>
                  <a:lnTo>
                    <a:pt x="272" y="273"/>
                  </a:lnTo>
                  <a:lnTo>
                    <a:pt x="296" y="337"/>
                  </a:lnTo>
                  <a:lnTo>
                    <a:pt x="320" y="417"/>
                  </a:lnTo>
                  <a:lnTo>
                    <a:pt x="336" y="513"/>
                  </a:lnTo>
                  <a:lnTo>
                    <a:pt x="348" y="637"/>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2" name="Freeform 124"/>
            <p:cNvSpPr>
              <a:spLocks/>
            </p:cNvSpPr>
            <p:nvPr/>
          </p:nvSpPr>
          <p:spPr bwMode="auto">
            <a:xfrm>
              <a:off x="475" y="1350"/>
              <a:ext cx="8" cy="188"/>
            </a:xfrm>
            <a:custGeom>
              <a:avLst/>
              <a:gdLst>
                <a:gd name="T0" fmla="*/ 0 w 8"/>
                <a:gd name="T1" fmla="*/ 0 h 188"/>
                <a:gd name="T2" fmla="*/ 0 w 8"/>
                <a:gd name="T3" fmla="*/ 0 h 188"/>
                <a:gd name="T4" fmla="*/ 8 w 8"/>
                <a:gd name="T5" fmla="*/ 36 h 188"/>
                <a:gd name="T6" fmla="*/ 8 w 8"/>
                <a:gd name="T7" fmla="*/ 72 h 188"/>
                <a:gd name="T8" fmla="*/ 8 w 8"/>
                <a:gd name="T9" fmla="*/ 72 h 188"/>
                <a:gd name="T10" fmla="*/ 4 w 8"/>
                <a:gd name="T11" fmla="*/ 132 h 188"/>
                <a:gd name="T12" fmla="*/ 4 w 8"/>
                <a:gd name="T13" fmla="*/ 164 h 188"/>
                <a:gd name="T14" fmla="*/ 8 w 8"/>
                <a:gd name="T15" fmla="*/ 188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88">
                  <a:moveTo>
                    <a:pt x="0" y="0"/>
                  </a:moveTo>
                  <a:lnTo>
                    <a:pt x="0" y="0"/>
                  </a:lnTo>
                  <a:lnTo>
                    <a:pt x="8" y="36"/>
                  </a:lnTo>
                  <a:lnTo>
                    <a:pt x="8" y="72"/>
                  </a:lnTo>
                  <a:lnTo>
                    <a:pt x="8" y="72"/>
                  </a:lnTo>
                  <a:lnTo>
                    <a:pt x="4" y="132"/>
                  </a:lnTo>
                  <a:lnTo>
                    <a:pt x="4" y="164"/>
                  </a:lnTo>
                  <a:lnTo>
                    <a:pt x="8" y="188"/>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3" name="Freeform 125"/>
            <p:cNvSpPr>
              <a:spLocks/>
            </p:cNvSpPr>
            <p:nvPr/>
          </p:nvSpPr>
          <p:spPr bwMode="auto">
            <a:xfrm>
              <a:off x="964" y="1350"/>
              <a:ext cx="8" cy="188"/>
            </a:xfrm>
            <a:custGeom>
              <a:avLst/>
              <a:gdLst>
                <a:gd name="T0" fmla="*/ 8 w 8"/>
                <a:gd name="T1" fmla="*/ 0 h 188"/>
                <a:gd name="T2" fmla="*/ 8 w 8"/>
                <a:gd name="T3" fmla="*/ 0 h 188"/>
                <a:gd name="T4" fmla="*/ 0 w 8"/>
                <a:gd name="T5" fmla="*/ 36 h 188"/>
                <a:gd name="T6" fmla="*/ 0 w 8"/>
                <a:gd name="T7" fmla="*/ 72 h 188"/>
                <a:gd name="T8" fmla="*/ 0 w 8"/>
                <a:gd name="T9" fmla="*/ 72 h 188"/>
                <a:gd name="T10" fmla="*/ 4 w 8"/>
                <a:gd name="T11" fmla="*/ 132 h 188"/>
                <a:gd name="T12" fmla="*/ 4 w 8"/>
                <a:gd name="T13" fmla="*/ 164 h 188"/>
                <a:gd name="T14" fmla="*/ 0 w 8"/>
                <a:gd name="T15" fmla="*/ 188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88">
                  <a:moveTo>
                    <a:pt x="8" y="0"/>
                  </a:moveTo>
                  <a:lnTo>
                    <a:pt x="8" y="0"/>
                  </a:lnTo>
                  <a:lnTo>
                    <a:pt x="0" y="36"/>
                  </a:lnTo>
                  <a:lnTo>
                    <a:pt x="0" y="72"/>
                  </a:lnTo>
                  <a:lnTo>
                    <a:pt x="0" y="72"/>
                  </a:lnTo>
                  <a:lnTo>
                    <a:pt x="4" y="132"/>
                  </a:lnTo>
                  <a:lnTo>
                    <a:pt x="4" y="164"/>
                  </a:lnTo>
                  <a:lnTo>
                    <a:pt x="0" y="188"/>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4" name="Freeform 126"/>
            <p:cNvSpPr>
              <a:spLocks/>
            </p:cNvSpPr>
            <p:nvPr/>
          </p:nvSpPr>
          <p:spPr bwMode="auto">
            <a:xfrm>
              <a:off x="591" y="681"/>
              <a:ext cx="265" cy="400"/>
            </a:xfrm>
            <a:custGeom>
              <a:avLst/>
              <a:gdLst>
                <a:gd name="T0" fmla="*/ 133 w 265"/>
                <a:gd name="T1" fmla="*/ 400 h 400"/>
                <a:gd name="T2" fmla="*/ 101 w 265"/>
                <a:gd name="T3" fmla="*/ 392 h 400"/>
                <a:gd name="T4" fmla="*/ 93 w 265"/>
                <a:gd name="T5" fmla="*/ 388 h 400"/>
                <a:gd name="T6" fmla="*/ 44 w 265"/>
                <a:gd name="T7" fmla="*/ 316 h 400"/>
                <a:gd name="T8" fmla="*/ 32 w 265"/>
                <a:gd name="T9" fmla="*/ 272 h 400"/>
                <a:gd name="T10" fmla="*/ 24 w 265"/>
                <a:gd name="T11" fmla="*/ 272 h 400"/>
                <a:gd name="T12" fmla="*/ 12 w 265"/>
                <a:gd name="T13" fmla="*/ 252 h 400"/>
                <a:gd name="T14" fmla="*/ 8 w 265"/>
                <a:gd name="T15" fmla="*/ 240 h 400"/>
                <a:gd name="T16" fmla="*/ 0 w 265"/>
                <a:gd name="T17" fmla="*/ 200 h 400"/>
                <a:gd name="T18" fmla="*/ 8 w 265"/>
                <a:gd name="T19" fmla="*/ 192 h 400"/>
                <a:gd name="T20" fmla="*/ 20 w 265"/>
                <a:gd name="T21" fmla="*/ 196 h 400"/>
                <a:gd name="T22" fmla="*/ 12 w 265"/>
                <a:gd name="T23" fmla="*/ 160 h 400"/>
                <a:gd name="T24" fmla="*/ 16 w 265"/>
                <a:gd name="T25" fmla="*/ 100 h 400"/>
                <a:gd name="T26" fmla="*/ 32 w 265"/>
                <a:gd name="T27" fmla="*/ 60 h 400"/>
                <a:gd name="T28" fmla="*/ 44 w 265"/>
                <a:gd name="T29" fmla="*/ 40 h 400"/>
                <a:gd name="T30" fmla="*/ 81 w 265"/>
                <a:gd name="T31" fmla="*/ 12 h 400"/>
                <a:gd name="T32" fmla="*/ 133 w 265"/>
                <a:gd name="T33" fmla="*/ 0 h 400"/>
                <a:gd name="T34" fmla="*/ 161 w 265"/>
                <a:gd name="T35" fmla="*/ 4 h 400"/>
                <a:gd name="T36" fmla="*/ 205 w 265"/>
                <a:gd name="T37" fmla="*/ 24 h 400"/>
                <a:gd name="T38" fmla="*/ 221 w 265"/>
                <a:gd name="T39" fmla="*/ 40 h 400"/>
                <a:gd name="T40" fmla="*/ 241 w 265"/>
                <a:gd name="T41" fmla="*/ 80 h 400"/>
                <a:gd name="T42" fmla="*/ 253 w 265"/>
                <a:gd name="T43" fmla="*/ 120 h 400"/>
                <a:gd name="T44" fmla="*/ 245 w 265"/>
                <a:gd name="T45" fmla="*/ 196 h 400"/>
                <a:gd name="T46" fmla="*/ 253 w 265"/>
                <a:gd name="T47" fmla="*/ 192 h 400"/>
                <a:gd name="T48" fmla="*/ 261 w 265"/>
                <a:gd name="T49" fmla="*/ 196 h 400"/>
                <a:gd name="T50" fmla="*/ 265 w 265"/>
                <a:gd name="T51" fmla="*/ 216 h 400"/>
                <a:gd name="T52" fmla="*/ 257 w 265"/>
                <a:gd name="T53" fmla="*/ 240 h 400"/>
                <a:gd name="T54" fmla="*/ 249 w 265"/>
                <a:gd name="T55" fmla="*/ 264 h 400"/>
                <a:gd name="T56" fmla="*/ 233 w 265"/>
                <a:gd name="T57" fmla="*/ 272 h 400"/>
                <a:gd name="T58" fmla="*/ 229 w 265"/>
                <a:gd name="T59" fmla="*/ 296 h 400"/>
                <a:gd name="T60" fmla="*/ 205 w 265"/>
                <a:gd name="T61" fmla="*/ 344 h 400"/>
                <a:gd name="T62" fmla="*/ 173 w 265"/>
                <a:gd name="T63" fmla="*/ 388 h 400"/>
                <a:gd name="T64" fmla="*/ 157 w 265"/>
                <a:gd name="T65" fmla="*/ 396 h 400"/>
                <a:gd name="T66" fmla="*/ 133 w 265"/>
                <a:gd name="T67" fmla="*/ 40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5" h="400">
                  <a:moveTo>
                    <a:pt x="133" y="400"/>
                  </a:moveTo>
                  <a:lnTo>
                    <a:pt x="133" y="400"/>
                  </a:lnTo>
                  <a:lnTo>
                    <a:pt x="113" y="396"/>
                  </a:lnTo>
                  <a:lnTo>
                    <a:pt x="101" y="392"/>
                  </a:lnTo>
                  <a:lnTo>
                    <a:pt x="93" y="388"/>
                  </a:lnTo>
                  <a:lnTo>
                    <a:pt x="93" y="388"/>
                  </a:lnTo>
                  <a:lnTo>
                    <a:pt x="60" y="344"/>
                  </a:lnTo>
                  <a:lnTo>
                    <a:pt x="44" y="316"/>
                  </a:lnTo>
                  <a:lnTo>
                    <a:pt x="36" y="296"/>
                  </a:lnTo>
                  <a:lnTo>
                    <a:pt x="32" y="272"/>
                  </a:lnTo>
                  <a:lnTo>
                    <a:pt x="32" y="272"/>
                  </a:lnTo>
                  <a:lnTo>
                    <a:pt x="24" y="272"/>
                  </a:lnTo>
                  <a:lnTo>
                    <a:pt x="16" y="264"/>
                  </a:lnTo>
                  <a:lnTo>
                    <a:pt x="12" y="252"/>
                  </a:lnTo>
                  <a:lnTo>
                    <a:pt x="8" y="240"/>
                  </a:lnTo>
                  <a:lnTo>
                    <a:pt x="8" y="240"/>
                  </a:lnTo>
                  <a:lnTo>
                    <a:pt x="0" y="216"/>
                  </a:lnTo>
                  <a:lnTo>
                    <a:pt x="0" y="200"/>
                  </a:lnTo>
                  <a:lnTo>
                    <a:pt x="4" y="196"/>
                  </a:lnTo>
                  <a:lnTo>
                    <a:pt x="8" y="192"/>
                  </a:lnTo>
                  <a:lnTo>
                    <a:pt x="16" y="192"/>
                  </a:lnTo>
                  <a:lnTo>
                    <a:pt x="20" y="196"/>
                  </a:lnTo>
                  <a:lnTo>
                    <a:pt x="20" y="196"/>
                  </a:lnTo>
                  <a:lnTo>
                    <a:pt x="12" y="160"/>
                  </a:lnTo>
                  <a:lnTo>
                    <a:pt x="12" y="120"/>
                  </a:lnTo>
                  <a:lnTo>
                    <a:pt x="16" y="100"/>
                  </a:lnTo>
                  <a:lnTo>
                    <a:pt x="24" y="80"/>
                  </a:lnTo>
                  <a:lnTo>
                    <a:pt x="32" y="60"/>
                  </a:lnTo>
                  <a:lnTo>
                    <a:pt x="44" y="40"/>
                  </a:lnTo>
                  <a:lnTo>
                    <a:pt x="44" y="40"/>
                  </a:lnTo>
                  <a:lnTo>
                    <a:pt x="60" y="24"/>
                  </a:lnTo>
                  <a:lnTo>
                    <a:pt x="81" y="12"/>
                  </a:lnTo>
                  <a:lnTo>
                    <a:pt x="105" y="4"/>
                  </a:lnTo>
                  <a:lnTo>
                    <a:pt x="133" y="0"/>
                  </a:lnTo>
                  <a:lnTo>
                    <a:pt x="133" y="0"/>
                  </a:lnTo>
                  <a:lnTo>
                    <a:pt x="161" y="4"/>
                  </a:lnTo>
                  <a:lnTo>
                    <a:pt x="185" y="12"/>
                  </a:lnTo>
                  <a:lnTo>
                    <a:pt x="205" y="24"/>
                  </a:lnTo>
                  <a:lnTo>
                    <a:pt x="221" y="40"/>
                  </a:lnTo>
                  <a:lnTo>
                    <a:pt x="221" y="40"/>
                  </a:lnTo>
                  <a:lnTo>
                    <a:pt x="233" y="60"/>
                  </a:lnTo>
                  <a:lnTo>
                    <a:pt x="241" y="80"/>
                  </a:lnTo>
                  <a:lnTo>
                    <a:pt x="249" y="100"/>
                  </a:lnTo>
                  <a:lnTo>
                    <a:pt x="253" y="120"/>
                  </a:lnTo>
                  <a:lnTo>
                    <a:pt x="253" y="160"/>
                  </a:lnTo>
                  <a:lnTo>
                    <a:pt x="245" y="196"/>
                  </a:lnTo>
                  <a:lnTo>
                    <a:pt x="245" y="196"/>
                  </a:lnTo>
                  <a:lnTo>
                    <a:pt x="253" y="192"/>
                  </a:lnTo>
                  <a:lnTo>
                    <a:pt x="257" y="192"/>
                  </a:lnTo>
                  <a:lnTo>
                    <a:pt x="261" y="196"/>
                  </a:lnTo>
                  <a:lnTo>
                    <a:pt x="265" y="200"/>
                  </a:lnTo>
                  <a:lnTo>
                    <a:pt x="265" y="216"/>
                  </a:lnTo>
                  <a:lnTo>
                    <a:pt x="257" y="240"/>
                  </a:lnTo>
                  <a:lnTo>
                    <a:pt x="257" y="240"/>
                  </a:lnTo>
                  <a:lnTo>
                    <a:pt x="253" y="252"/>
                  </a:lnTo>
                  <a:lnTo>
                    <a:pt x="249" y="264"/>
                  </a:lnTo>
                  <a:lnTo>
                    <a:pt x="241" y="272"/>
                  </a:lnTo>
                  <a:lnTo>
                    <a:pt x="233" y="272"/>
                  </a:lnTo>
                  <a:lnTo>
                    <a:pt x="233" y="272"/>
                  </a:lnTo>
                  <a:lnTo>
                    <a:pt x="229" y="296"/>
                  </a:lnTo>
                  <a:lnTo>
                    <a:pt x="225" y="316"/>
                  </a:lnTo>
                  <a:lnTo>
                    <a:pt x="205" y="344"/>
                  </a:lnTo>
                  <a:lnTo>
                    <a:pt x="173" y="388"/>
                  </a:lnTo>
                  <a:lnTo>
                    <a:pt x="173" y="388"/>
                  </a:lnTo>
                  <a:lnTo>
                    <a:pt x="165" y="392"/>
                  </a:lnTo>
                  <a:lnTo>
                    <a:pt x="157" y="396"/>
                  </a:lnTo>
                  <a:lnTo>
                    <a:pt x="133" y="400"/>
                  </a:lnTo>
                  <a:lnTo>
                    <a:pt x="133" y="400"/>
                  </a:lnTo>
                  <a:close/>
                </a:path>
              </a:pathLst>
            </a:custGeom>
            <a:solidFill>
              <a:srgbClr val="FFFFFF"/>
            </a:solidFill>
            <a:ln w="1905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25" name="Rectangle 127"/>
            <p:cNvSpPr>
              <a:spLocks noChangeArrowheads="1"/>
            </p:cNvSpPr>
            <p:nvPr/>
          </p:nvSpPr>
          <p:spPr bwMode="auto">
            <a:xfrm>
              <a:off x="1380" y="1141"/>
              <a:ext cx="697"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26" name="Rectangle 128"/>
            <p:cNvSpPr>
              <a:spLocks noChangeArrowheads="1"/>
            </p:cNvSpPr>
            <p:nvPr/>
          </p:nvSpPr>
          <p:spPr bwMode="auto">
            <a:xfrm>
              <a:off x="1380" y="2007"/>
              <a:ext cx="697" cy="46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27" name="Rectangle 129"/>
            <p:cNvSpPr>
              <a:spLocks noChangeArrowheads="1"/>
            </p:cNvSpPr>
            <p:nvPr/>
          </p:nvSpPr>
          <p:spPr bwMode="auto">
            <a:xfrm>
              <a:off x="447" y="2495"/>
              <a:ext cx="885" cy="69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28" name="Rectangle 130"/>
            <p:cNvSpPr>
              <a:spLocks noChangeArrowheads="1"/>
            </p:cNvSpPr>
            <p:nvPr/>
          </p:nvSpPr>
          <p:spPr bwMode="auto">
            <a:xfrm>
              <a:off x="2297" y="1141"/>
              <a:ext cx="693"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29" name="Rectangle 131"/>
            <p:cNvSpPr>
              <a:spLocks noChangeArrowheads="1"/>
            </p:cNvSpPr>
            <p:nvPr/>
          </p:nvSpPr>
          <p:spPr bwMode="auto">
            <a:xfrm>
              <a:off x="3194" y="1141"/>
              <a:ext cx="693"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0" name="Rectangle 132"/>
            <p:cNvSpPr>
              <a:spLocks noChangeArrowheads="1"/>
            </p:cNvSpPr>
            <p:nvPr/>
          </p:nvSpPr>
          <p:spPr bwMode="auto">
            <a:xfrm>
              <a:off x="439" y="1270"/>
              <a:ext cx="569" cy="2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1" name="Rectangle 133"/>
            <p:cNvSpPr>
              <a:spLocks noChangeArrowheads="1"/>
            </p:cNvSpPr>
            <p:nvPr/>
          </p:nvSpPr>
          <p:spPr bwMode="auto">
            <a:xfrm>
              <a:off x="4167" y="1141"/>
              <a:ext cx="697"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2" name="Rectangle 134"/>
            <p:cNvSpPr>
              <a:spLocks noChangeArrowheads="1"/>
            </p:cNvSpPr>
            <p:nvPr/>
          </p:nvSpPr>
          <p:spPr bwMode="auto">
            <a:xfrm>
              <a:off x="3619" y="104"/>
              <a:ext cx="757"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3" name="Rectangle 135"/>
            <p:cNvSpPr>
              <a:spLocks noChangeArrowheads="1"/>
            </p:cNvSpPr>
            <p:nvPr/>
          </p:nvSpPr>
          <p:spPr bwMode="auto">
            <a:xfrm>
              <a:off x="3194" y="2007"/>
              <a:ext cx="693" cy="45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4" name="Rectangle 136"/>
            <p:cNvSpPr>
              <a:spLocks noChangeArrowheads="1"/>
            </p:cNvSpPr>
            <p:nvPr/>
          </p:nvSpPr>
          <p:spPr bwMode="auto">
            <a:xfrm>
              <a:off x="4167" y="2007"/>
              <a:ext cx="697" cy="45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5" name="Rectangle 137"/>
            <p:cNvSpPr>
              <a:spLocks noChangeArrowheads="1"/>
            </p:cNvSpPr>
            <p:nvPr/>
          </p:nvSpPr>
          <p:spPr bwMode="auto">
            <a:xfrm>
              <a:off x="5012" y="1069"/>
              <a:ext cx="578"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Algılanabilir</a:t>
              </a:r>
              <a:endParaRPr lang="en-US" sz="1400" dirty="0" smtClean="0">
                <a:solidFill>
                  <a:srgbClr val="000000"/>
                </a:solidFill>
                <a:latin typeface="Times New Roman" pitchFamily="18" charset="0"/>
                <a:cs typeface="+mn-cs"/>
              </a:endParaRPr>
            </a:p>
            <a:p>
              <a:r>
                <a:rPr lang="tr-TR" sz="1400" dirty="0" smtClean="0">
                  <a:solidFill>
                    <a:srgbClr val="000000"/>
                  </a:solidFill>
                  <a:latin typeface="Times New Roman" pitchFamily="18" charset="0"/>
                  <a:cs typeface="+mn-cs"/>
                </a:rPr>
                <a:t>çıkış</a:t>
              </a:r>
              <a:endParaRPr lang="en-US" sz="1400" dirty="0" smtClean="0">
                <a:solidFill>
                  <a:srgbClr val="000000"/>
                </a:solidFill>
                <a:latin typeface="Times New Roman" pitchFamily="18" charset="0"/>
                <a:cs typeface="+mn-cs"/>
              </a:endParaRPr>
            </a:p>
          </p:txBody>
        </p:sp>
        <p:sp>
          <p:nvSpPr>
            <p:cNvPr id="136" name="Rectangle 138"/>
            <p:cNvSpPr>
              <a:spLocks noChangeArrowheads="1"/>
            </p:cNvSpPr>
            <p:nvPr/>
          </p:nvSpPr>
          <p:spPr bwMode="auto">
            <a:xfrm>
              <a:off x="5012" y="1198"/>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37" name="Rectangle 139"/>
            <p:cNvSpPr>
              <a:spLocks noChangeArrowheads="1"/>
            </p:cNvSpPr>
            <p:nvPr/>
          </p:nvSpPr>
          <p:spPr bwMode="auto">
            <a:xfrm>
              <a:off x="4242" y="1254"/>
              <a:ext cx="532"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tr-TR" sz="1400" dirty="0" smtClean="0">
                  <a:solidFill>
                    <a:srgbClr val="000000"/>
                  </a:solidFill>
                  <a:latin typeface="Times New Roman" pitchFamily="18" charset="0"/>
                  <a:cs typeface="+mn-cs"/>
                </a:rPr>
                <a:t>Çıkış göstergesi</a:t>
              </a:r>
              <a:endParaRPr lang="en-US" sz="1400" dirty="0" smtClean="0">
                <a:solidFill>
                  <a:srgbClr val="000000"/>
                </a:solidFill>
                <a:latin typeface="Times New Roman" pitchFamily="18" charset="0"/>
                <a:cs typeface="+mn-cs"/>
              </a:endParaRPr>
            </a:p>
          </p:txBody>
        </p:sp>
        <p:sp>
          <p:nvSpPr>
            <p:cNvPr id="138" name="Rectangle 140"/>
            <p:cNvSpPr>
              <a:spLocks noChangeArrowheads="1"/>
            </p:cNvSpPr>
            <p:nvPr/>
          </p:nvSpPr>
          <p:spPr bwMode="auto">
            <a:xfrm>
              <a:off x="4352" y="1362"/>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39" name="Rectangle 141"/>
            <p:cNvSpPr>
              <a:spLocks noChangeArrowheads="1"/>
            </p:cNvSpPr>
            <p:nvPr/>
          </p:nvSpPr>
          <p:spPr bwMode="auto">
            <a:xfrm>
              <a:off x="3696" y="136"/>
              <a:ext cx="601"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a:solidFill>
                    <a:srgbClr val="000000"/>
                  </a:solidFill>
                  <a:latin typeface="Times New Roman" pitchFamily="18" charset="0"/>
                  <a:cs typeface="+mn-cs"/>
                </a:rPr>
                <a:t>K</a:t>
              </a:r>
              <a:r>
                <a:rPr lang="en-US" sz="1400" dirty="0" err="1" smtClean="0">
                  <a:solidFill>
                    <a:srgbClr val="000000"/>
                  </a:solidFill>
                  <a:latin typeface="Times New Roman" pitchFamily="18" charset="0"/>
                  <a:cs typeface="+mn-cs"/>
                </a:rPr>
                <a:t>ontrol</a:t>
              </a:r>
              <a:endParaRPr lang="en-US" sz="1400" dirty="0" smtClean="0">
                <a:solidFill>
                  <a:srgbClr val="000000"/>
                </a:solidFill>
                <a:latin typeface="Times New Roman" pitchFamily="18" charset="0"/>
                <a:cs typeface="+mn-cs"/>
              </a:endParaRPr>
            </a:p>
            <a:p>
              <a:r>
                <a:rPr lang="tr-TR" sz="1400" dirty="0" smtClean="0">
                  <a:solidFill>
                    <a:srgbClr val="000000"/>
                  </a:solidFill>
                  <a:latin typeface="Times New Roman" pitchFamily="18" charset="0"/>
                  <a:cs typeface="+mn-cs"/>
                </a:rPr>
                <a:t>ve</a:t>
              </a:r>
              <a:endParaRPr lang="en-US" sz="1400" dirty="0" smtClean="0">
                <a:solidFill>
                  <a:srgbClr val="000000"/>
                </a:solidFill>
                <a:latin typeface="Times New Roman" pitchFamily="18" charset="0"/>
                <a:cs typeface="+mn-cs"/>
              </a:endParaRPr>
            </a:p>
            <a:p>
              <a:r>
                <a:rPr lang="tr-TR" sz="1400" dirty="0" smtClean="0">
                  <a:solidFill>
                    <a:srgbClr val="000000"/>
                  </a:solidFill>
                  <a:latin typeface="Times New Roman" pitchFamily="18" charset="0"/>
                  <a:cs typeface="+mn-cs"/>
                </a:rPr>
                <a:t>Geri besleme</a:t>
              </a:r>
              <a:endParaRPr lang="en-US" sz="1400" dirty="0" smtClean="0">
                <a:solidFill>
                  <a:srgbClr val="000000"/>
                </a:solidFill>
                <a:latin typeface="Times New Roman" pitchFamily="18" charset="0"/>
                <a:cs typeface="+mn-cs"/>
              </a:endParaRPr>
            </a:p>
          </p:txBody>
        </p:sp>
        <p:sp>
          <p:nvSpPr>
            <p:cNvPr id="140" name="Rectangle 142"/>
            <p:cNvSpPr>
              <a:spLocks noChangeArrowheads="1"/>
            </p:cNvSpPr>
            <p:nvPr/>
          </p:nvSpPr>
          <p:spPr bwMode="auto">
            <a:xfrm>
              <a:off x="3791" y="264"/>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41" name="Rectangle 143"/>
            <p:cNvSpPr>
              <a:spLocks noChangeArrowheads="1"/>
            </p:cNvSpPr>
            <p:nvPr/>
          </p:nvSpPr>
          <p:spPr bwMode="auto">
            <a:xfrm>
              <a:off x="3791" y="393"/>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42" name="Rectangle 144"/>
            <p:cNvSpPr>
              <a:spLocks noChangeArrowheads="1"/>
            </p:cNvSpPr>
            <p:nvPr/>
          </p:nvSpPr>
          <p:spPr bwMode="auto">
            <a:xfrm>
              <a:off x="3231" y="1278"/>
              <a:ext cx="57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İşaret işleme</a:t>
              </a:r>
              <a:endParaRPr lang="en-US" sz="2400" dirty="0" smtClean="0">
                <a:solidFill>
                  <a:srgbClr val="000000"/>
                </a:solidFill>
                <a:latin typeface="Times New Roman" pitchFamily="18" charset="0"/>
                <a:cs typeface="+mn-cs"/>
              </a:endParaRPr>
            </a:p>
          </p:txBody>
        </p:sp>
        <p:sp>
          <p:nvSpPr>
            <p:cNvPr id="143" name="Rectangle 145"/>
            <p:cNvSpPr>
              <a:spLocks noChangeArrowheads="1"/>
            </p:cNvSpPr>
            <p:nvPr/>
          </p:nvSpPr>
          <p:spPr bwMode="auto">
            <a:xfrm>
              <a:off x="3290" y="1358"/>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44" name="Rectangle 146"/>
            <p:cNvSpPr>
              <a:spLocks noChangeArrowheads="1"/>
            </p:cNvSpPr>
            <p:nvPr/>
          </p:nvSpPr>
          <p:spPr bwMode="auto">
            <a:xfrm>
              <a:off x="4290" y="2159"/>
              <a:ext cx="44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Veri nakli</a:t>
              </a:r>
              <a:endParaRPr lang="en-US" sz="2400" dirty="0" smtClean="0">
                <a:solidFill>
                  <a:srgbClr val="000000"/>
                </a:solidFill>
                <a:latin typeface="Times New Roman" pitchFamily="18" charset="0"/>
                <a:cs typeface="+mn-cs"/>
              </a:endParaRPr>
            </a:p>
          </p:txBody>
        </p:sp>
        <p:sp>
          <p:nvSpPr>
            <p:cNvPr id="145" name="Rectangle 147"/>
            <p:cNvSpPr>
              <a:spLocks noChangeArrowheads="1"/>
            </p:cNvSpPr>
            <p:nvPr/>
          </p:nvSpPr>
          <p:spPr bwMode="auto">
            <a:xfrm>
              <a:off x="4220" y="2227"/>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46" name="Rectangle 148"/>
            <p:cNvSpPr>
              <a:spLocks noChangeArrowheads="1"/>
            </p:cNvSpPr>
            <p:nvPr/>
          </p:nvSpPr>
          <p:spPr bwMode="auto">
            <a:xfrm>
              <a:off x="3263" y="2089"/>
              <a:ext cx="524"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tr-TR" sz="1400" dirty="0" smtClean="0">
                  <a:solidFill>
                    <a:srgbClr val="000000"/>
                  </a:solidFill>
                  <a:latin typeface="Times New Roman" pitchFamily="18" charset="0"/>
                  <a:cs typeface="+mn-cs"/>
                </a:rPr>
                <a:t>Veri depolama</a:t>
              </a:r>
              <a:endParaRPr lang="en-US" sz="1400" dirty="0" smtClean="0">
                <a:solidFill>
                  <a:srgbClr val="000000"/>
                </a:solidFill>
                <a:latin typeface="Times New Roman" pitchFamily="18" charset="0"/>
                <a:cs typeface="+mn-cs"/>
              </a:endParaRPr>
            </a:p>
          </p:txBody>
        </p:sp>
        <p:sp>
          <p:nvSpPr>
            <p:cNvPr id="147" name="Rectangle 149"/>
            <p:cNvSpPr>
              <a:spLocks noChangeArrowheads="1"/>
            </p:cNvSpPr>
            <p:nvPr/>
          </p:nvSpPr>
          <p:spPr bwMode="auto">
            <a:xfrm>
              <a:off x="3363" y="2239"/>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48" name="Rectangle 150"/>
            <p:cNvSpPr>
              <a:spLocks noChangeArrowheads="1"/>
            </p:cNvSpPr>
            <p:nvPr/>
          </p:nvSpPr>
          <p:spPr bwMode="auto">
            <a:xfrm>
              <a:off x="2393" y="1174"/>
              <a:ext cx="517"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latin typeface="Times New Roman" pitchFamily="18" charset="0"/>
                  <a:cs typeface="+mn-cs"/>
                </a:rPr>
                <a:t>Variable</a:t>
              </a:r>
            </a:p>
            <a:p>
              <a:r>
                <a:rPr lang="en-US" sz="1400" smtClean="0">
                  <a:solidFill>
                    <a:srgbClr val="000000"/>
                  </a:solidFill>
                  <a:latin typeface="Times New Roman" pitchFamily="18" charset="0"/>
                  <a:cs typeface="+mn-cs"/>
                </a:rPr>
                <a:t>Conversion</a:t>
              </a:r>
            </a:p>
            <a:p>
              <a:r>
                <a:rPr lang="en-US" sz="1400" smtClean="0">
                  <a:solidFill>
                    <a:srgbClr val="000000"/>
                  </a:solidFill>
                  <a:latin typeface="Times New Roman" pitchFamily="18" charset="0"/>
                  <a:cs typeface="+mn-cs"/>
                </a:rPr>
                <a:t>element</a:t>
              </a:r>
            </a:p>
          </p:txBody>
        </p:sp>
        <p:sp>
          <p:nvSpPr>
            <p:cNvPr id="149" name="Rectangle 151"/>
            <p:cNvSpPr>
              <a:spLocks noChangeArrowheads="1"/>
            </p:cNvSpPr>
            <p:nvPr/>
          </p:nvSpPr>
          <p:spPr bwMode="auto">
            <a:xfrm>
              <a:off x="2393" y="1302"/>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50" name="Rectangle 152"/>
            <p:cNvSpPr>
              <a:spLocks noChangeArrowheads="1"/>
            </p:cNvSpPr>
            <p:nvPr/>
          </p:nvSpPr>
          <p:spPr bwMode="auto">
            <a:xfrm>
              <a:off x="2393" y="1430"/>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51" name="Rectangle 153"/>
            <p:cNvSpPr>
              <a:spLocks noChangeArrowheads="1"/>
            </p:cNvSpPr>
            <p:nvPr/>
          </p:nvSpPr>
          <p:spPr bwMode="auto">
            <a:xfrm>
              <a:off x="2049" y="893"/>
              <a:ext cx="421"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Agılayıcı</a:t>
              </a:r>
              <a:endParaRPr lang="en-US" sz="2400" dirty="0" smtClean="0">
                <a:solidFill>
                  <a:srgbClr val="000000"/>
                </a:solidFill>
                <a:latin typeface="Times New Roman" pitchFamily="18" charset="0"/>
                <a:cs typeface="+mn-cs"/>
              </a:endParaRPr>
            </a:p>
          </p:txBody>
        </p:sp>
        <p:sp>
          <p:nvSpPr>
            <p:cNvPr id="152" name="Rectangle 154"/>
            <p:cNvSpPr>
              <a:spLocks noChangeArrowheads="1"/>
            </p:cNvSpPr>
            <p:nvPr/>
          </p:nvSpPr>
          <p:spPr bwMode="auto">
            <a:xfrm>
              <a:off x="1544" y="1174"/>
              <a:ext cx="36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latin typeface="Times New Roman" pitchFamily="18" charset="0"/>
                  <a:cs typeface="+mn-cs"/>
                </a:rPr>
                <a:t>Primary</a:t>
              </a:r>
            </a:p>
            <a:p>
              <a:r>
                <a:rPr lang="en-US" sz="1400" smtClean="0">
                  <a:solidFill>
                    <a:srgbClr val="000000"/>
                  </a:solidFill>
                  <a:latin typeface="Times New Roman" pitchFamily="18" charset="0"/>
                  <a:cs typeface="+mn-cs"/>
                </a:rPr>
                <a:t>Sensing</a:t>
              </a:r>
            </a:p>
            <a:p>
              <a:r>
                <a:rPr lang="en-US" sz="1400" smtClean="0">
                  <a:solidFill>
                    <a:srgbClr val="000000"/>
                  </a:solidFill>
                  <a:latin typeface="Times New Roman" pitchFamily="18" charset="0"/>
                  <a:cs typeface="+mn-cs"/>
                </a:rPr>
                <a:t>element</a:t>
              </a:r>
            </a:p>
          </p:txBody>
        </p:sp>
        <p:sp>
          <p:nvSpPr>
            <p:cNvPr id="153" name="Rectangle 155"/>
            <p:cNvSpPr>
              <a:spLocks noChangeArrowheads="1"/>
            </p:cNvSpPr>
            <p:nvPr/>
          </p:nvSpPr>
          <p:spPr bwMode="auto">
            <a:xfrm>
              <a:off x="1544" y="1302"/>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54" name="Rectangle 156"/>
            <p:cNvSpPr>
              <a:spLocks noChangeArrowheads="1"/>
            </p:cNvSpPr>
            <p:nvPr/>
          </p:nvSpPr>
          <p:spPr bwMode="auto">
            <a:xfrm>
              <a:off x="1544" y="1430"/>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55" name="Rectangle 157"/>
            <p:cNvSpPr>
              <a:spLocks noChangeArrowheads="1"/>
            </p:cNvSpPr>
            <p:nvPr/>
          </p:nvSpPr>
          <p:spPr bwMode="auto">
            <a:xfrm>
              <a:off x="572" y="1306"/>
              <a:ext cx="35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Ölçülen</a:t>
              </a:r>
              <a:endParaRPr lang="en-US" sz="2400" dirty="0" smtClean="0">
                <a:solidFill>
                  <a:srgbClr val="000000"/>
                </a:solidFill>
                <a:latin typeface="Times New Roman" pitchFamily="18" charset="0"/>
                <a:cs typeface="+mn-cs"/>
              </a:endParaRPr>
            </a:p>
          </p:txBody>
        </p:sp>
        <p:sp>
          <p:nvSpPr>
            <p:cNvPr id="156" name="Rectangle 158"/>
            <p:cNvSpPr>
              <a:spLocks noChangeArrowheads="1"/>
            </p:cNvSpPr>
            <p:nvPr/>
          </p:nvSpPr>
          <p:spPr bwMode="auto">
            <a:xfrm>
              <a:off x="1452" y="2107"/>
              <a:ext cx="5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a:solidFill>
                    <a:srgbClr val="000000"/>
                  </a:solidFill>
                  <a:latin typeface="Times New Roman" pitchFamily="18" charset="0"/>
                  <a:cs typeface="+mn-cs"/>
                </a:rPr>
                <a:t>K</a:t>
              </a:r>
              <a:r>
                <a:rPr lang="en-US" sz="1400" dirty="0" err="1" smtClean="0">
                  <a:solidFill>
                    <a:srgbClr val="000000"/>
                  </a:solidFill>
                  <a:latin typeface="Times New Roman" pitchFamily="18" charset="0"/>
                  <a:cs typeface="+mn-cs"/>
                </a:rPr>
                <a:t>alibra</a:t>
              </a:r>
              <a:r>
                <a:rPr lang="tr-TR" sz="1400" dirty="0" smtClean="0">
                  <a:solidFill>
                    <a:srgbClr val="000000"/>
                  </a:solidFill>
                  <a:latin typeface="Times New Roman" pitchFamily="18" charset="0"/>
                  <a:cs typeface="+mn-cs"/>
                </a:rPr>
                <a:t>sy</a:t>
              </a:r>
              <a:r>
                <a:rPr lang="en-US" sz="1400" dirty="0" smtClean="0">
                  <a:solidFill>
                    <a:srgbClr val="000000"/>
                  </a:solidFill>
                  <a:latin typeface="Times New Roman" pitchFamily="18" charset="0"/>
                  <a:cs typeface="+mn-cs"/>
                </a:rPr>
                <a:t>on</a:t>
              </a:r>
              <a:endParaRPr lang="en-US" sz="2400" dirty="0" smtClean="0">
                <a:solidFill>
                  <a:srgbClr val="000000"/>
                </a:solidFill>
                <a:latin typeface="Times New Roman" pitchFamily="18" charset="0"/>
                <a:cs typeface="+mn-cs"/>
              </a:endParaRPr>
            </a:p>
          </p:txBody>
        </p:sp>
        <p:sp>
          <p:nvSpPr>
            <p:cNvPr id="157" name="Rectangle 159"/>
            <p:cNvSpPr>
              <a:spLocks noChangeArrowheads="1"/>
            </p:cNvSpPr>
            <p:nvPr/>
          </p:nvSpPr>
          <p:spPr bwMode="auto">
            <a:xfrm>
              <a:off x="1452" y="2235"/>
              <a:ext cx="94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İşareti</a:t>
              </a:r>
            </a:p>
            <a:p>
              <a:r>
                <a:rPr lang="en-US" sz="2400" dirty="0" err="1" smtClean="0">
                  <a:solidFill>
                    <a:srgbClr val="000000"/>
                  </a:solidFill>
                  <a:latin typeface="Times New Roman" pitchFamily="18" charset="0"/>
                  <a:cs typeface="+mn-cs"/>
                  <a:hlinkClick r:id="rId2" action="ppaction://hlinksldjump"/>
                </a:rPr>
                <a:t>Kalibrasyon</a:t>
              </a:r>
              <a:endParaRPr lang="en-US" sz="2400" dirty="0" smtClean="0">
                <a:solidFill>
                  <a:srgbClr val="000000"/>
                </a:solidFill>
                <a:latin typeface="Times New Roman" pitchFamily="18" charset="0"/>
                <a:cs typeface="+mn-cs"/>
              </a:endParaRPr>
            </a:p>
          </p:txBody>
        </p:sp>
        <p:sp>
          <p:nvSpPr>
            <p:cNvPr id="158" name="Rectangle 160"/>
            <p:cNvSpPr>
              <a:spLocks noChangeArrowheads="1"/>
            </p:cNvSpPr>
            <p:nvPr/>
          </p:nvSpPr>
          <p:spPr bwMode="auto">
            <a:xfrm>
              <a:off x="471" y="2511"/>
              <a:ext cx="797"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sz="1400" dirty="0" smtClean="0">
                  <a:solidFill>
                    <a:srgbClr val="000000"/>
                  </a:solidFill>
                  <a:latin typeface="Times New Roman" pitchFamily="18" charset="0"/>
                  <a:cs typeface="+mn-cs"/>
                </a:rPr>
                <a:t>Rad</a:t>
              </a:r>
              <a:r>
                <a:rPr lang="tr-TR" sz="1400" dirty="0" smtClean="0">
                  <a:solidFill>
                    <a:srgbClr val="000000"/>
                  </a:solidFill>
                  <a:latin typeface="Times New Roman" pitchFamily="18" charset="0"/>
                  <a:cs typeface="+mn-cs"/>
                </a:rPr>
                <a:t>y</a:t>
              </a:r>
              <a:r>
                <a:rPr lang="en-US" sz="1400" dirty="0" smtClean="0">
                  <a:solidFill>
                    <a:srgbClr val="000000"/>
                  </a:solidFill>
                  <a:latin typeface="Times New Roman" pitchFamily="18" charset="0"/>
                  <a:cs typeface="+mn-cs"/>
                </a:rPr>
                <a:t>a</a:t>
              </a:r>
              <a:r>
                <a:rPr lang="tr-TR" sz="1400" dirty="0" smtClean="0">
                  <a:solidFill>
                    <a:srgbClr val="000000"/>
                  </a:solidFill>
                  <a:latin typeface="Times New Roman" pitchFamily="18" charset="0"/>
                  <a:cs typeface="+mn-cs"/>
                </a:rPr>
                <a:t>sy</a:t>
              </a:r>
              <a:r>
                <a:rPr lang="en-US" sz="1400" dirty="0" smtClean="0">
                  <a:solidFill>
                    <a:srgbClr val="000000"/>
                  </a:solidFill>
                  <a:latin typeface="Times New Roman" pitchFamily="18" charset="0"/>
                  <a:cs typeface="+mn-cs"/>
                </a:rPr>
                <a:t>on,</a:t>
              </a:r>
            </a:p>
            <a:p>
              <a:r>
                <a:rPr lang="en-US" sz="1400" dirty="0" err="1" smtClean="0">
                  <a:solidFill>
                    <a:srgbClr val="000000"/>
                  </a:solidFill>
                  <a:latin typeface="Times New Roman" pitchFamily="18" charset="0"/>
                  <a:cs typeface="+mn-cs"/>
                </a:rPr>
                <a:t>Ele</a:t>
              </a:r>
              <a:r>
                <a:rPr lang="tr-TR" sz="1400" dirty="0" smtClean="0">
                  <a:solidFill>
                    <a:srgbClr val="000000"/>
                  </a:solidFill>
                  <a:latin typeface="Times New Roman" pitchFamily="18" charset="0"/>
                  <a:cs typeface="+mn-cs"/>
                </a:rPr>
                <a:t>k</a:t>
              </a:r>
              <a:r>
                <a:rPr lang="en-US" sz="1400" dirty="0" smtClean="0">
                  <a:solidFill>
                    <a:srgbClr val="000000"/>
                  </a:solidFill>
                  <a:latin typeface="Times New Roman" pitchFamily="18" charset="0"/>
                  <a:cs typeface="+mn-cs"/>
                </a:rPr>
                <a:t>tri</a:t>
              </a:r>
              <a:r>
                <a:rPr lang="tr-TR" sz="1400" dirty="0" smtClean="0">
                  <a:solidFill>
                    <a:srgbClr val="000000"/>
                  </a:solidFill>
                  <a:latin typeface="Times New Roman" pitchFamily="18" charset="0"/>
                  <a:cs typeface="+mn-cs"/>
                </a:rPr>
                <a:t>k akımı</a:t>
              </a:r>
              <a:r>
                <a:rPr lang="en-US" sz="1400" dirty="0" smtClean="0">
                  <a:solidFill>
                    <a:srgbClr val="000000"/>
                  </a:solidFill>
                  <a:latin typeface="Times New Roman" pitchFamily="18" charset="0"/>
                  <a:cs typeface="+mn-cs"/>
                </a:rPr>
                <a:t>,</a:t>
              </a:r>
            </a:p>
            <a:p>
              <a:r>
                <a:rPr lang="tr-TR" sz="1400" dirty="0" smtClean="0">
                  <a:solidFill>
                    <a:srgbClr val="000000"/>
                  </a:solidFill>
                  <a:latin typeface="Times New Roman" pitchFamily="18" charset="0"/>
                  <a:cs typeface="+mn-cs"/>
                </a:rPr>
                <a:t>Veya diğer uygulanan enerji türleri</a:t>
              </a:r>
              <a:endParaRPr lang="en-US" sz="1400" dirty="0" smtClean="0">
                <a:solidFill>
                  <a:srgbClr val="000000"/>
                </a:solidFill>
                <a:latin typeface="Times New Roman" pitchFamily="18" charset="0"/>
                <a:cs typeface="+mn-cs"/>
              </a:endParaRPr>
            </a:p>
          </p:txBody>
        </p:sp>
        <p:sp>
          <p:nvSpPr>
            <p:cNvPr id="159" name="Rectangle 161"/>
            <p:cNvSpPr>
              <a:spLocks noChangeArrowheads="1"/>
            </p:cNvSpPr>
            <p:nvPr/>
          </p:nvSpPr>
          <p:spPr bwMode="auto">
            <a:xfrm>
              <a:off x="511" y="2684"/>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60" name="Rectangle 162"/>
            <p:cNvSpPr>
              <a:spLocks noChangeArrowheads="1"/>
            </p:cNvSpPr>
            <p:nvPr/>
          </p:nvSpPr>
          <p:spPr bwMode="auto">
            <a:xfrm>
              <a:off x="511" y="2812"/>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61" name="Rectangle 163"/>
            <p:cNvSpPr>
              <a:spLocks noChangeArrowheads="1"/>
            </p:cNvSpPr>
            <p:nvPr/>
          </p:nvSpPr>
          <p:spPr bwMode="auto">
            <a:xfrm>
              <a:off x="511" y="2940"/>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62" name="Freeform 164"/>
            <p:cNvSpPr>
              <a:spLocks/>
            </p:cNvSpPr>
            <p:nvPr/>
          </p:nvSpPr>
          <p:spPr bwMode="auto">
            <a:xfrm>
              <a:off x="1224" y="1370"/>
              <a:ext cx="44" cy="72"/>
            </a:xfrm>
            <a:custGeom>
              <a:avLst/>
              <a:gdLst>
                <a:gd name="T0" fmla="*/ 24 w 44"/>
                <a:gd name="T1" fmla="*/ 68 h 72"/>
                <a:gd name="T2" fmla="*/ 24 w 44"/>
                <a:gd name="T3" fmla="*/ 68 h 72"/>
                <a:gd name="T4" fmla="*/ 36 w 44"/>
                <a:gd name="T5" fmla="*/ 68 h 72"/>
                <a:gd name="T6" fmla="*/ 44 w 44"/>
                <a:gd name="T7" fmla="*/ 72 h 72"/>
                <a:gd name="T8" fmla="*/ 44 w 44"/>
                <a:gd name="T9" fmla="*/ 72 h 72"/>
                <a:gd name="T10" fmla="*/ 32 w 44"/>
                <a:gd name="T11" fmla="*/ 40 h 72"/>
                <a:gd name="T12" fmla="*/ 24 w 44"/>
                <a:gd name="T13" fmla="*/ 0 h 72"/>
                <a:gd name="T14" fmla="*/ 24 w 44"/>
                <a:gd name="T15" fmla="*/ 0 h 72"/>
                <a:gd name="T16" fmla="*/ 16 w 44"/>
                <a:gd name="T17" fmla="*/ 40 h 72"/>
                <a:gd name="T18" fmla="*/ 0 w 44"/>
                <a:gd name="T19" fmla="*/ 72 h 72"/>
                <a:gd name="T20" fmla="*/ 0 w 44"/>
                <a:gd name="T21" fmla="*/ 72 h 72"/>
                <a:gd name="T22" fmla="*/ 16 w 44"/>
                <a:gd name="T23" fmla="*/ 68 h 72"/>
                <a:gd name="T24" fmla="*/ 24 w 44"/>
                <a:gd name="T25" fmla="*/ 68 h 72"/>
                <a:gd name="T26" fmla="*/ 24 w 44"/>
                <a:gd name="T27"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72">
                  <a:moveTo>
                    <a:pt x="24" y="68"/>
                  </a:moveTo>
                  <a:lnTo>
                    <a:pt x="24" y="68"/>
                  </a:lnTo>
                  <a:lnTo>
                    <a:pt x="36" y="68"/>
                  </a:lnTo>
                  <a:lnTo>
                    <a:pt x="44" y="72"/>
                  </a:lnTo>
                  <a:lnTo>
                    <a:pt x="44" y="72"/>
                  </a:lnTo>
                  <a:lnTo>
                    <a:pt x="32" y="40"/>
                  </a:lnTo>
                  <a:lnTo>
                    <a:pt x="24" y="0"/>
                  </a:lnTo>
                  <a:lnTo>
                    <a:pt x="24" y="0"/>
                  </a:lnTo>
                  <a:lnTo>
                    <a:pt x="16" y="40"/>
                  </a:lnTo>
                  <a:lnTo>
                    <a:pt x="0" y="72"/>
                  </a:lnTo>
                  <a:lnTo>
                    <a:pt x="0" y="72"/>
                  </a:lnTo>
                  <a:lnTo>
                    <a:pt x="16" y="68"/>
                  </a:lnTo>
                  <a:lnTo>
                    <a:pt x="24" y="68"/>
                  </a:lnTo>
                  <a:lnTo>
                    <a:pt x="24" y="6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3" name="Freeform 165"/>
            <p:cNvSpPr>
              <a:spLocks/>
            </p:cNvSpPr>
            <p:nvPr/>
          </p:nvSpPr>
          <p:spPr bwMode="auto">
            <a:xfrm>
              <a:off x="367" y="1350"/>
              <a:ext cx="72" cy="44"/>
            </a:xfrm>
            <a:custGeom>
              <a:avLst/>
              <a:gdLst>
                <a:gd name="T0" fmla="*/ 8 w 72"/>
                <a:gd name="T1" fmla="*/ 20 h 44"/>
                <a:gd name="T2" fmla="*/ 8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8 w 72"/>
                <a:gd name="T23" fmla="*/ 28 h 44"/>
                <a:gd name="T24" fmla="*/ 8 w 72"/>
                <a:gd name="T25" fmla="*/ 20 h 44"/>
                <a:gd name="T26" fmla="*/ 8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8" y="20"/>
                  </a:moveTo>
                  <a:lnTo>
                    <a:pt x="8" y="20"/>
                  </a:lnTo>
                  <a:lnTo>
                    <a:pt x="4" y="12"/>
                  </a:lnTo>
                  <a:lnTo>
                    <a:pt x="0" y="0"/>
                  </a:lnTo>
                  <a:lnTo>
                    <a:pt x="0" y="0"/>
                  </a:lnTo>
                  <a:lnTo>
                    <a:pt x="36" y="12"/>
                  </a:lnTo>
                  <a:lnTo>
                    <a:pt x="72" y="20"/>
                  </a:lnTo>
                  <a:lnTo>
                    <a:pt x="72" y="20"/>
                  </a:lnTo>
                  <a:lnTo>
                    <a:pt x="36" y="32"/>
                  </a:lnTo>
                  <a:lnTo>
                    <a:pt x="0" y="44"/>
                  </a:lnTo>
                  <a:lnTo>
                    <a:pt x="0" y="44"/>
                  </a:lnTo>
                  <a:lnTo>
                    <a:pt x="8" y="28"/>
                  </a:lnTo>
                  <a:lnTo>
                    <a:pt x="8" y="20"/>
                  </a:lnTo>
                  <a:lnTo>
                    <a:pt x="8"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4" name="Freeform 166"/>
            <p:cNvSpPr>
              <a:spLocks/>
            </p:cNvSpPr>
            <p:nvPr/>
          </p:nvSpPr>
          <p:spPr bwMode="auto">
            <a:xfrm>
              <a:off x="1308" y="1350"/>
              <a:ext cx="72" cy="44"/>
            </a:xfrm>
            <a:custGeom>
              <a:avLst/>
              <a:gdLst>
                <a:gd name="T0" fmla="*/ 8 w 72"/>
                <a:gd name="T1" fmla="*/ 20 h 44"/>
                <a:gd name="T2" fmla="*/ 8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8 w 72"/>
                <a:gd name="T23" fmla="*/ 28 h 44"/>
                <a:gd name="T24" fmla="*/ 8 w 72"/>
                <a:gd name="T25" fmla="*/ 20 h 44"/>
                <a:gd name="T26" fmla="*/ 8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8" y="20"/>
                  </a:moveTo>
                  <a:lnTo>
                    <a:pt x="8" y="20"/>
                  </a:lnTo>
                  <a:lnTo>
                    <a:pt x="4" y="12"/>
                  </a:lnTo>
                  <a:lnTo>
                    <a:pt x="0" y="0"/>
                  </a:lnTo>
                  <a:lnTo>
                    <a:pt x="0" y="0"/>
                  </a:lnTo>
                  <a:lnTo>
                    <a:pt x="36" y="12"/>
                  </a:lnTo>
                  <a:lnTo>
                    <a:pt x="72" y="20"/>
                  </a:lnTo>
                  <a:lnTo>
                    <a:pt x="72" y="20"/>
                  </a:lnTo>
                  <a:lnTo>
                    <a:pt x="36" y="32"/>
                  </a:lnTo>
                  <a:lnTo>
                    <a:pt x="0" y="44"/>
                  </a:lnTo>
                  <a:lnTo>
                    <a:pt x="0" y="44"/>
                  </a:lnTo>
                  <a:lnTo>
                    <a:pt x="8" y="28"/>
                  </a:lnTo>
                  <a:lnTo>
                    <a:pt x="8" y="20"/>
                  </a:lnTo>
                  <a:lnTo>
                    <a:pt x="8"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5" name="Freeform 167"/>
            <p:cNvSpPr>
              <a:spLocks/>
            </p:cNvSpPr>
            <p:nvPr/>
          </p:nvSpPr>
          <p:spPr bwMode="auto">
            <a:xfrm>
              <a:off x="844" y="785"/>
              <a:ext cx="72" cy="44"/>
            </a:xfrm>
            <a:custGeom>
              <a:avLst/>
              <a:gdLst>
                <a:gd name="T0" fmla="*/ 64 w 72"/>
                <a:gd name="T1" fmla="*/ 24 h 44"/>
                <a:gd name="T2" fmla="*/ 64 w 72"/>
                <a:gd name="T3" fmla="*/ 24 h 44"/>
                <a:gd name="T4" fmla="*/ 68 w 72"/>
                <a:gd name="T5" fmla="*/ 36 h 44"/>
                <a:gd name="T6" fmla="*/ 72 w 72"/>
                <a:gd name="T7" fmla="*/ 44 h 44"/>
                <a:gd name="T8" fmla="*/ 72 w 72"/>
                <a:gd name="T9" fmla="*/ 44 h 44"/>
                <a:gd name="T10" fmla="*/ 36 w 72"/>
                <a:gd name="T11" fmla="*/ 32 h 44"/>
                <a:gd name="T12" fmla="*/ 0 w 72"/>
                <a:gd name="T13" fmla="*/ 24 h 44"/>
                <a:gd name="T14" fmla="*/ 0 w 72"/>
                <a:gd name="T15" fmla="*/ 24 h 44"/>
                <a:gd name="T16" fmla="*/ 36 w 72"/>
                <a:gd name="T17" fmla="*/ 12 h 44"/>
                <a:gd name="T18" fmla="*/ 72 w 72"/>
                <a:gd name="T19" fmla="*/ 0 h 44"/>
                <a:gd name="T20" fmla="*/ 72 w 72"/>
                <a:gd name="T21" fmla="*/ 0 h 44"/>
                <a:gd name="T22" fmla="*/ 64 w 72"/>
                <a:gd name="T23" fmla="*/ 16 h 44"/>
                <a:gd name="T24" fmla="*/ 64 w 72"/>
                <a:gd name="T25" fmla="*/ 24 h 44"/>
                <a:gd name="T26" fmla="*/ 64 w 72"/>
                <a:gd name="T27" fmla="*/ 2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64" y="24"/>
                  </a:moveTo>
                  <a:lnTo>
                    <a:pt x="64" y="24"/>
                  </a:lnTo>
                  <a:lnTo>
                    <a:pt x="68" y="36"/>
                  </a:lnTo>
                  <a:lnTo>
                    <a:pt x="72" y="44"/>
                  </a:lnTo>
                  <a:lnTo>
                    <a:pt x="72" y="44"/>
                  </a:lnTo>
                  <a:lnTo>
                    <a:pt x="36" y="32"/>
                  </a:lnTo>
                  <a:lnTo>
                    <a:pt x="0" y="24"/>
                  </a:lnTo>
                  <a:lnTo>
                    <a:pt x="0" y="24"/>
                  </a:lnTo>
                  <a:lnTo>
                    <a:pt x="36" y="12"/>
                  </a:lnTo>
                  <a:lnTo>
                    <a:pt x="72" y="0"/>
                  </a:lnTo>
                  <a:lnTo>
                    <a:pt x="72" y="0"/>
                  </a:lnTo>
                  <a:lnTo>
                    <a:pt x="64" y="16"/>
                  </a:lnTo>
                  <a:lnTo>
                    <a:pt x="64" y="24"/>
                  </a:lnTo>
                  <a:lnTo>
                    <a:pt x="64" y="24"/>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6" name="Freeform 168"/>
            <p:cNvSpPr>
              <a:spLocks/>
            </p:cNvSpPr>
            <p:nvPr/>
          </p:nvSpPr>
          <p:spPr bwMode="auto">
            <a:xfrm>
              <a:off x="876" y="1073"/>
              <a:ext cx="64" cy="64"/>
            </a:xfrm>
            <a:custGeom>
              <a:avLst/>
              <a:gdLst>
                <a:gd name="T0" fmla="*/ 44 w 64"/>
                <a:gd name="T1" fmla="*/ 16 h 64"/>
                <a:gd name="T2" fmla="*/ 44 w 64"/>
                <a:gd name="T3" fmla="*/ 16 h 64"/>
                <a:gd name="T4" fmla="*/ 56 w 64"/>
                <a:gd name="T5" fmla="*/ 24 h 64"/>
                <a:gd name="T6" fmla="*/ 64 w 64"/>
                <a:gd name="T7" fmla="*/ 28 h 64"/>
                <a:gd name="T8" fmla="*/ 64 w 64"/>
                <a:gd name="T9" fmla="*/ 28 h 64"/>
                <a:gd name="T10" fmla="*/ 32 w 64"/>
                <a:gd name="T11" fmla="*/ 44 h 64"/>
                <a:gd name="T12" fmla="*/ 0 w 64"/>
                <a:gd name="T13" fmla="*/ 64 h 64"/>
                <a:gd name="T14" fmla="*/ 0 w 64"/>
                <a:gd name="T15" fmla="*/ 64 h 64"/>
                <a:gd name="T16" fmla="*/ 20 w 64"/>
                <a:gd name="T17" fmla="*/ 32 h 64"/>
                <a:gd name="T18" fmla="*/ 32 w 64"/>
                <a:gd name="T19" fmla="*/ 0 h 64"/>
                <a:gd name="T20" fmla="*/ 32 w 64"/>
                <a:gd name="T21" fmla="*/ 0 h 64"/>
                <a:gd name="T22" fmla="*/ 40 w 64"/>
                <a:gd name="T23" fmla="*/ 12 h 64"/>
                <a:gd name="T24" fmla="*/ 44 w 64"/>
                <a:gd name="T25" fmla="*/ 16 h 64"/>
                <a:gd name="T26" fmla="*/ 44 w 64"/>
                <a:gd name="T27" fmla="*/ 1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64">
                  <a:moveTo>
                    <a:pt x="44" y="16"/>
                  </a:moveTo>
                  <a:lnTo>
                    <a:pt x="44" y="16"/>
                  </a:lnTo>
                  <a:lnTo>
                    <a:pt x="56" y="24"/>
                  </a:lnTo>
                  <a:lnTo>
                    <a:pt x="64" y="28"/>
                  </a:lnTo>
                  <a:lnTo>
                    <a:pt x="64" y="28"/>
                  </a:lnTo>
                  <a:lnTo>
                    <a:pt x="32" y="44"/>
                  </a:lnTo>
                  <a:lnTo>
                    <a:pt x="0" y="64"/>
                  </a:lnTo>
                  <a:lnTo>
                    <a:pt x="0" y="64"/>
                  </a:lnTo>
                  <a:lnTo>
                    <a:pt x="20" y="32"/>
                  </a:lnTo>
                  <a:lnTo>
                    <a:pt x="32" y="0"/>
                  </a:lnTo>
                  <a:lnTo>
                    <a:pt x="32" y="0"/>
                  </a:lnTo>
                  <a:lnTo>
                    <a:pt x="40" y="12"/>
                  </a:lnTo>
                  <a:lnTo>
                    <a:pt x="44" y="16"/>
                  </a:lnTo>
                  <a:lnTo>
                    <a:pt x="44" y="16"/>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7" name="Freeform 169"/>
            <p:cNvSpPr>
              <a:spLocks/>
            </p:cNvSpPr>
            <p:nvPr/>
          </p:nvSpPr>
          <p:spPr bwMode="auto">
            <a:xfrm>
              <a:off x="2189" y="845"/>
              <a:ext cx="40" cy="72"/>
            </a:xfrm>
            <a:custGeom>
              <a:avLst/>
              <a:gdLst>
                <a:gd name="T0" fmla="*/ 20 w 40"/>
                <a:gd name="T1" fmla="*/ 8 h 72"/>
                <a:gd name="T2" fmla="*/ 20 w 40"/>
                <a:gd name="T3" fmla="*/ 8 h 72"/>
                <a:gd name="T4" fmla="*/ 32 w 40"/>
                <a:gd name="T5" fmla="*/ 4 h 72"/>
                <a:gd name="T6" fmla="*/ 40 w 40"/>
                <a:gd name="T7" fmla="*/ 0 h 72"/>
                <a:gd name="T8" fmla="*/ 40 w 40"/>
                <a:gd name="T9" fmla="*/ 0 h 72"/>
                <a:gd name="T10" fmla="*/ 28 w 40"/>
                <a:gd name="T11" fmla="*/ 36 h 72"/>
                <a:gd name="T12" fmla="*/ 20 w 40"/>
                <a:gd name="T13" fmla="*/ 72 h 72"/>
                <a:gd name="T14" fmla="*/ 20 w 40"/>
                <a:gd name="T15" fmla="*/ 72 h 72"/>
                <a:gd name="T16" fmla="*/ 12 w 40"/>
                <a:gd name="T17" fmla="*/ 36 h 72"/>
                <a:gd name="T18" fmla="*/ 0 w 40"/>
                <a:gd name="T19" fmla="*/ 0 h 72"/>
                <a:gd name="T20" fmla="*/ 0 w 40"/>
                <a:gd name="T21" fmla="*/ 0 h 72"/>
                <a:gd name="T22" fmla="*/ 12 w 40"/>
                <a:gd name="T23" fmla="*/ 8 h 72"/>
                <a:gd name="T24" fmla="*/ 20 w 40"/>
                <a:gd name="T25" fmla="*/ 8 h 72"/>
                <a:gd name="T26" fmla="*/ 20 w 40"/>
                <a:gd name="T27" fmla="*/ 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72">
                  <a:moveTo>
                    <a:pt x="20" y="8"/>
                  </a:moveTo>
                  <a:lnTo>
                    <a:pt x="20" y="8"/>
                  </a:lnTo>
                  <a:lnTo>
                    <a:pt x="32" y="4"/>
                  </a:lnTo>
                  <a:lnTo>
                    <a:pt x="40" y="0"/>
                  </a:lnTo>
                  <a:lnTo>
                    <a:pt x="40"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8" name="Freeform 170"/>
            <p:cNvSpPr>
              <a:spLocks/>
            </p:cNvSpPr>
            <p:nvPr/>
          </p:nvSpPr>
          <p:spPr bwMode="auto">
            <a:xfrm>
              <a:off x="2622" y="1073"/>
              <a:ext cx="44" cy="68"/>
            </a:xfrm>
            <a:custGeom>
              <a:avLst/>
              <a:gdLst>
                <a:gd name="T0" fmla="*/ 24 w 44"/>
                <a:gd name="T1" fmla="*/ 4 h 68"/>
                <a:gd name="T2" fmla="*/ 24 w 44"/>
                <a:gd name="T3" fmla="*/ 4 h 68"/>
                <a:gd name="T4" fmla="*/ 32 w 44"/>
                <a:gd name="T5" fmla="*/ 4 h 68"/>
                <a:gd name="T6" fmla="*/ 44 w 44"/>
                <a:gd name="T7" fmla="*/ 0 h 68"/>
                <a:gd name="T8" fmla="*/ 44 w 44"/>
                <a:gd name="T9" fmla="*/ 0 h 68"/>
                <a:gd name="T10" fmla="*/ 32 w 44"/>
                <a:gd name="T11" fmla="*/ 32 h 68"/>
                <a:gd name="T12" fmla="*/ 24 w 44"/>
                <a:gd name="T13" fmla="*/ 68 h 68"/>
                <a:gd name="T14" fmla="*/ 24 w 44"/>
                <a:gd name="T15" fmla="*/ 68 h 68"/>
                <a:gd name="T16" fmla="*/ 12 w 44"/>
                <a:gd name="T17" fmla="*/ 32 h 68"/>
                <a:gd name="T18" fmla="*/ 0 w 44"/>
                <a:gd name="T19" fmla="*/ 0 h 68"/>
                <a:gd name="T20" fmla="*/ 0 w 44"/>
                <a:gd name="T21" fmla="*/ 0 h 68"/>
                <a:gd name="T22" fmla="*/ 16 w 44"/>
                <a:gd name="T23" fmla="*/ 4 h 68"/>
                <a:gd name="T24" fmla="*/ 24 w 44"/>
                <a:gd name="T25" fmla="*/ 4 h 68"/>
                <a:gd name="T26" fmla="*/ 24 w 44"/>
                <a:gd name="T27"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68">
                  <a:moveTo>
                    <a:pt x="24" y="4"/>
                  </a:moveTo>
                  <a:lnTo>
                    <a:pt x="24" y="4"/>
                  </a:lnTo>
                  <a:lnTo>
                    <a:pt x="32" y="4"/>
                  </a:lnTo>
                  <a:lnTo>
                    <a:pt x="44" y="0"/>
                  </a:lnTo>
                  <a:lnTo>
                    <a:pt x="44" y="0"/>
                  </a:lnTo>
                  <a:lnTo>
                    <a:pt x="32" y="32"/>
                  </a:lnTo>
                  <a:lnTo>
                    <a:pt x="24" y="68"/>
                  </a:lnTo>
                  <a:lnTo>
                    <a:pt x="24" y="68"/>
                  </a:lnTo>
                  <a:lnTo>
                    <a:pt x="12" y="32"/>
                  </a:lnTo>
                  <a:lnTo>
                    <a:pt x="0" y="0"/>
                  </a:lnTo>
                  <a:lnTo>
                    <a:pt x="0" y="0"/>
                  </a:lnTo>
                  <a:lnTo>
                    <a:pt x="16" y="4"/>
                  </a:lnTo>
                  <a:lnTo>
                    <a:pt x="24" y="4"/>
                  </a:lnTo>
                  <a:lnTo>
                    <a:pt x="24" y="4"/>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9" name="Freeform 171"/>
            <p:cNvSpPr>
              <a:spLocks/>
            </p:cNvSpPr>
            <p:nvPr/>
          </p:nvSpPr>
          <p:spPr bwMode="auto">
            <a:xfrm>
              <a:off x="2225" y="1350"/>
              <a:ext cx="72" cy="44"/>
            </a:xfrm>
            <a:custGeom>
              <a:avLst/>
              <a:gdLst>
                <a:gd name="T0" fmla="*/ 4 w 72"/>
                <a:gd name="T1" fmla="*/ 20 h 44"/>
                <a:gd name="T2" fmla="*/ 4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4 w 72"/>
                <a:gd name="T23" fmla="*/ 28 h 44"/>
                <a:gd name="T24" fmla="*/ 4 w 72"/>
                <a:gd name="T25" fmla="*/ 20 h 44"/>
                <a:gd name="T26" fmla="*/ 4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0" name="Freeform 172"/>
            <p:cNvSpPr>
              <a:spLocks/>
            </p:cNvSpPr>
            <p:nvPr/>
          </p:nvSpPr>
          <p:spPr bwMode="auto">
            <a:xfrm>
              <a:off x="3046" y="1370"/>
              <a:ext cx="44" cy="72"/>
            </a:xfrm>
            <a:custGeom>
              <a:avLst/>
              <a:gdLst>
                <a:gd name="T0" fmla="*/ 24 w 44"/>
                <a:gd name="T1" fmla="*/ 68 h 72"/>
                <a:gd name="T2" fmla="*/ 24 w 44"/>
                <a:gd name="T3" fmla="*/ 68 h 72"/>
                <a:gd name="T4" fmla="*/ 36 w 44"/>
                <a:gd name="T5" fmla="*/ 68 h 72"/>
                <a:gd name="T6" fmla="*/ 44 w 44"/>
                <a:gd name="T7" fmla="*/ 72 h 72"/>
                <a:gd name="T8" fmla="*/ 44 w 44"/>
                <a:gd name="T9" fmla="*/ 72 h 72"/>
                <a:gd name="T10" fmla="*/ 32 w 44"/>
                <a:gd name="T11" fmla="*/ 40 h 72"/>
                <a:gd name="T12" fmla="*/ 24 w 44"/>
                <a:gd name="T13" fmla="*/ 0 h 72"/>
                <a:gd name="T14" fmla="*/ 24 w 44"/>
                <a:gd name="T15" fmla="*/ 0 h 72"/>
                <a:gd name="T16" fmla="*/ 16 w 44"/>
                <a:gd name="T17" fmla="*/ 40 h 72"/>
                <a:gd name="T18" fmla="*/ 0 w 44"/>
                <a:gd name="T19" fmla="*/ 72 h 72"/>
                <a:gd name="T20" fmla="*/ 0 w 44"/>
                <a:gd name="T21" fmla="*/ 72 h 72"/>
                <a:gd name="T22" fmla="*/ 16 w 44"/>
                <a:gd name="T23" fmla="*/ 68 h 72"/>
                <a:gd name="T24" fmla="*/ 24 w 44"/>
                <a:gd name="T25" fmla="*/ 68 h 72"/>
                <a:gd name="T26" fmla="*/ 24 w 44"/>
                <a:gd name="T27"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72">
                  <a:moveTo>
                    <a:pt x="24" y="68"/>
                  </a:moveTo>
                  <a:lnTo>
                    <a:pt x="24" y="68"/>
                  </a:lnTo>
                  <a:lnTo>
                    <a:pt x="36" y="68"/>
                  </a:lnTo>
                  <a:lnTo>
                    <a:pt x="44" y="72"/>
                  </a:lnTo>
                  <a:lnTo>
                    <a:pt x="44" y="72"/>
                  </a:lnTo>
                  <a:lnTo>
                    <a:pt x="32" y="40"/>
                  </a:lnTo>
                  <a:lnTo>
                    <a:pt x="24" y="0"/>
                  </a:lnTo>
                  <a:lnTo>
                    <a:pt x="24" y="0"/>
                  </a:lnTo>
                  <a:lnTo>
                    <a:pt x="16" y="40"/>
                  </a:lnTo>
                  <a:lnTo>
                    <a:pt x="0" y="72"/>
                  </a:lnTo>
                  <a:lnTo>
                    <a:pt x="0" y="72"/>
                  </a:lnTo>
                  <a:lnTo>
                    <a:pt x="16" y="68"/>
                  </a:lnTo>
                  <a:lnTo>
                    <a:pt x="24" y="68"/>
                  </a:lnTo>
                  <a:lnTo>
                    <a:pt x="24" y="6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1" name="Freeform 173"/>
            <p:cNvSpPr>
              <a:spLocks/>
            </p:cNvSpPr>
            <p:nvPr/>
          </p:nvSpPr>
          <p:spPr bwMode="auto">
            <a:xfrm>
              <a:off x="3122" y="1350"/>
              <a:ext cx="72" cy="44"/>
            </a:xfrm>
            <a:custGeom>
              <a:avLst/>
              <a:gdLst>
                <a:gd name="T0" fmla="*/ 4 w 72"/>
                <a:gd name="T1" fmla="*/ 20 h 44"/>
                <a:gd name="T2" fmla="*/ 4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4 w 72"/>
                <a:gd name="T23" fmla="*/ 28 h 44"/>
                <a:gd name="T24" fmla="*/ 4 w 72"/>
                <a:gd name="T25" fmla="*/ 20 h 44"/>
                <a:gd name="T26" fmla="*/ 4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2" name="Freeform 174"/>
            <p:cNvSpPr>
              <a:spLocks/>
            </p:cNvSpPr>
            <p:nvPr/>
          </p:nvSpPr>
          <p:spPr bwMode="auto">
            <a:xfrm>
              <a:off x="3122" y="2215"/>
              <a:ext cx="72" cy="44"/>
            </a:xfrm>
            <a:custGeom>
              <a:avLst/>
              <a:gdLst>
                <a:gd name="T0" fmla="*/ 4 w 72"/>
                <a:gd name="T1" fmla="*/ 20 h 44"/>
                <a:gd name="T2" fmla="*/ 4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4 w 72"/>
                <a:gd name="T23" fmla="*/ 28 h 44"/>
                <a:gd name="T24" fmla="*/ 4 w 72"/>
                <a:gd name="T25" fmla="*/ 20 h 44"/>
                <a:gd name="T26" fmla="*/ 4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3" name="Freeform 175"/>
            <p:cNvSpPr>
              <a:spLocks/>
            </p:cNvSpPr>
            <p:nvPr/>
          </p:nvSpPr>
          <p:spPr bwMode="auto">
            <a:xfrm>
              <a:off x="3891" y="2215"/>
              <a:ext cx="68" cy="44"/>
            </a:xfrm>
            <a:custGeom>
              <a:avLst/>
              <a:gdLst>
                <a:gd name="T0" fmla="*/ 64 w 68"/>
                <a:gd name="T1" fmla="*/ 20 h 44"/>
                <a:gd name="T2" fmla="*/ 64 w 68"/>
                <a:gd name="T3" fmla="*/ 20 h 44"/>
                <a:gd name="T4" fmla="*/ 64 w 68"/>
                <a:gd name="T5" fmla="*/ 32 h 44"/>
                <a:gd name="T6" fmla="*/ 68 w 68"/>
                <a:gd name="T7" fmla="*/ 44 h 44"/>
                <a:gd name="T8" fmla="*/ 68 w 68"/>
                <a:gd name="T9" fmla="*/ 44 h 44"/>
                <a:gd name="T10" fmla="*/ 36 w 68"/>
                <a:gd name="T11" fmla="*/ 32 h 44"/>
                <a:gd name="T12" fmla="*/ 0 w 68"/>
                <a:gd name="T13" fmla="*/ 20 h 44"/>
                <a:gd name="T14" fmla="*/ 0 w 68"/>
                <a:gd name="T15" fmla="*/ 20 h 44"/>
                <a:gd name="T16" fmla="*/ 36 w 68"/>
                <a:gd name="T17" fmla="*/ 12 h 44"/>
                <a:gd name="T18" fmla="*/ 68 w 68"/>
                <a:gd name="T19" fmla="*/ 0 h 44"/>
                <a:gd name="T20" fmla="*/ 68 w 68"/>
                <a:gd name="T21" fmla="*/ 0 h 44"/>
                <a:gd name="T22" fmla="*/ 64 w 68"/>
                <a:gd name="T23" fmla="*/ 16 h 44"/>
                <a:gd name="T24" fmla="*/ 64 w 68"/>
                <a:gd name="T25" fmla="*/ 20 h 44"/>
                <a:gd name="T26" fmla="*/ 64 w 68"/>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4">
                  <a:moveTo>
                    <a:pt x="64" y="20"/>
                  </a:moveTo>
                  <a:lnTo>
                    <a:pt x="64" y="20"/>
                  </a:lnTo>
                  <a:lnTo>
                    <a:pt x="64" y="32"/>
                  </a:lnTo>
                  <a:lnTo>
                    <a:pt x="68" y="44"/>
                  </a:lnTo>
                  <a:lnTo>
                    <a:pt x="68" y="44"/>
                  </a:lnTo>
                  <a:lnTo>
                    <a:pt x="36" y="32"/>
                  </a:lnTo>
                  <a:lnTo>
                    <a:pt x="0" y="20"/>
                  </a:lnTo>
                  <a:lnTo>
                    <a:pt x="0" y="20"/>
                  </a:lnTo>
                  <a:lnTo>
                    <a:pt x="36" y="12"/>
                  </a:lnTo>
                  <a:lnTo>
                    <a:pt x="68" y="0"/>
                  </a:lnTo>
                  <a:lnTo>
                    <a:pt x="68" y="0"/>
                  </a:lnTo>
                  <a:lnTo>
                    <a:pt x="64" y="16"/>
                  </a:lnTo>
                  <a:lnTo>
                    <a:pt x="64" y="20"/>
                  </a:lnTo>
                  <a:lnTo>
                    <a:pt x="6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4" name="Freeform 176"/>
            <p:cNvSpPr>
              <a:spLocks/>
            </p:cNvSpPr>
            <p:nvPr/>
          </p:nvSpPr>
          <p:spPr bwMode="auto">
            <a:xfrm>
              <a:off x="4099" y="2215"/>
              <a:ext cx="68" cy="44"/>
            </a:xfrm>
            <a:custGeom>
              <a:avLst/>
              <a:gdLst>
                <a:gd name="T0" fmla="*/ 4 w 68"/>
                <a:gd name="T1" fmla="*/ 20 h 44"/>
                <a:gd name="T2" fmla="*/ 4 w 68"/>
                <a:gd name="T3" fmla="*/ 20 h 44"/>
                <a:gd name="T4" fmla="*/ 4 w 68"/>
                <a:gd name="T5" fmla="*/ 32 h 44"/>
                <a:gd name="T6" fmla="*/ 0 w 68"/>
                <a:gd name="T7" fmla="*/ 44 h 44"/>
                <a:gd name="T8" fmla="*/ 0 w 68"/>
                <a:gd name="T9" fmla="*/ 44 h 44"/>
                <a:gd name="T10" fmla="*/ 32 w 68"/>
                <a:gd name="T11" fmla="*/ 32 h 44"/>
                <a:gd name="T12" fmla="*/ 68 w 68"/>
                <a:gd name="T13" fmla="*/ 20 h 44"/>
                <a:gd name="T14" fmla="*/ 68 w 68"/>
                <a:gd name="T15" fmla="*/ 20 h 44"/>
                <a:gd name="T16" fmla="*/ 32 w 68"/>
                <a:gd name="T17" fmla="*/ 12 h 44"/>
                <a:gd name="T18" fmla="*/ 0 w 68"/>
                <a:gd name="T19" fmla="*/ 0 h 44"/>
                <a:gd name="T20" fmla="*/ 0 w 68"/>
                <a:gd name="T21" fmla="*/ 0 h 44"/>
                <a:gd name="T22" fmla="*/ 4 w 68"/>
                <a:gd name="T23" fmla="*/ 16 h 44"/>
                <a:gd name="T24" fmla="*/ 4 w 68"/>
                <a:gd name="T25" fmla="*/ 20 h 44"/>
                <a:gd name="T26" fmla="*/ 4 w 68"/>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4">
                  <a:moveTo>
                    <a:pt x="4" y="20"/>
                  </a:moveTo>
                  <a:lnTo>
                    <a:pt x="4" y="20"/>
                  </a:lnTo>
                  <a:lnTo>
                    <a:pt x="4" y="32"/>
                  </a:lnTo>
                  <a:lnTo>
                    <a:pt x="0" y="44"/>
                  </a:lnTo>
                  <a:lnTo>
                    <a:pt x="0" y="44"/>
                  </a:lnTo>
                  <a:lnTo>
                    <a:pt x="32" y="32"/>
                  </a:lnTo>
                  <a:lnTo>
                    <a:pt x="68" y="20"/>
                  </a:lnTo>
                  <a:lnTo>
                    <a:pt x="68" y="20"/>
                  </a:lnTo>
                  <a:lnTo>
                    <a:pt x="32" y="12"/>
                  </a:lnTo>
                  <a:lnTo>
                    <a:pt x="0" y="0"/>
                  </a:lnTo>
                  <a:lnTo>
                    <a:pt x="0" y="0"/>
                  </a:lnTo>
                  <a:lnTo>
                    <a:pt x="4" y="16"/>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5" name="Freeform 177"/>
            <p:cNvSpPr>
              <a:spLocks/>
            </p:cNvSpPr>
            <p:nvPr/>
          </p:nvSpPr>
          <p:spPr bwMode="auto">
            <a:xfrm>
              <a:off x="3991" y="561"/>
              <a:ext cx="44" cy="72"/>
            </a:xfrm>
            <a:custGeom>
              <a:avLst/>
              <a:gdLst>
                <a:gd name="T0" fmla="*/ 20 w 44"/>
                <a:gd name="T1" fmla="*/ 64 h 72"/>
                <a:gd name="T2" fmla="*/ 20 w 44"/>
                <a:gd name="T3" fmla="*/ 64 h 72"/>
                <a:gd name="T4" fmla="*/ 32 w 44"/>
                <a:gd name="T5" fmla="*/ 68 h 72"/>
                <a:gd name="T6" fmla="*/ 44 w 44"/>
                <a:gd name="T7" fmla="*/ 72 h 72"/>
                <a:gd name="T8" fmla="*/ 44 w 44"/>
                <a:gd name="T9" fmla="*/ 72 h 72"/>
                <a:gd name="T10" fmla="*/ 28 w 44"/>
                <a:gd name="T11" fmla="*/ 36 h 72"/>
                <a:gd name="T12" fmla="*/ 20 w 44"/>
                <a:gd name="T13" fmla="*/ 0 h 72"/>
                <a:gd name="T14" fmla="*/ 20 w 44"/>
                <a:gd name="T15" fmla="*/ 0 h 72"/>
                <a:gd name="T16" fmla="*/ 12 w 44"/>
                <a:gd name="T17" fmla="*/ 36 h 72"/>
                <a:gd name="T18" fmla="*/ 0 w 44"/>
                <a:gd name="T19" fmla="*/ 72 h 72"/>
                <a:gd name="T20" fmla="*/ 0 w 44"/>
                <a:gd name="T21" fmla="*/ 72 h 72"/>
                <a:gd name="T22" fmla="*/ 12 w 44"/>
                <a:gd name="T23" fmla="*/ 64 h 72"/>
                <a:gd name="T24" fmla="*/ 20 w 44"/>
                <a:gd name="T25" fmla="*/ 64 h 72"/>
                <a:gd name="T26" fmla="*/ 20 w 44"/>
                <a:gd name="T27"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72">
                  <a:moveTo>
                    <a:pt x="20" y="64"/>
                  </a:moveTo>
                  <a:lnTo>
                    <a:pt x="20" y="64"/>
                  </a:lnTo>
                  <a:lnTo>
                    <a:pt x="32" y="68"/>
                  </a:lnTo>
                  <a:lnTo>
                    <a:pt x="44" y="72"/>
                  </a:lnTo>
                  <a:lnTo>
                    <a:pt x="44" y="72"/>
                  </a:lnTo>
                  <a:lnTo>
                    <a:pt x="28" y="36"/>
                  </a:lnTo>
                  <a:lnTo>
                    <a:pt x="20" y="0"/>
                  </a:lnTo>
                  <a:lnTo>
                    <a:pt x="20" y="0"/>
                  </a:lnTo>
                  <a:lnTo>
                    <a:pt x="12" y="36"/>
                  </a:lnTo>
                  <a:lnTo>
                    <a:pt x="0" y="72"/>
                  </a:lnTo>
                  <a:lnTo>
                    <a:pt x="0" y="72"/>
                  </a:lnTo>
                  <a:lnTo>
                    <a:pt x="12" y="64"/>
                  </a:lnTo>
                  <a:lnTo>
                    <a:pt x="20" y="64"/>
                  </a:lnTo>
                  <a:lnTo>
                    <a:pt x="20" y="64"/>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6" name="Freeform 178"/>
            <p:cNvSpPr>
              <a:spLocks/>
            </p:cNvSpPr>
            <p:nvPr/>
          </p:nvSpPr>
          <p:spPr bwMode="auto">
            <a:xfrm>
              <a:off x="3547" y="312"/>
              <a:ext cx="68" cy="40"/>
            </a:xfrm>
            <a:custGeom>
              <a:avLst/>
              <a:gdLst>
                <a:gd name="T0" fmla="*/ 4 w 68"/>
                <a:gd name="T1" fmla="*/ 20 h 40"/>
                <a:gd name="T2" fmla="*/ 4 w 68"/>
                <a:gd name="T3" fmla="*/ 20 h 40"/>
                <a:gd name="T4" fmla="*/ 4 w 68"/>
                <a:gd name="T5" fmla="*/ 8 h 40"/>
                <a:gd name="T6" fmla="*/ 0 w 68"/>
                <a:gd name="T7" fmla="*/ 0 h 40"/>
                <a:gd name="T8" fmla="*/ 0 w 68"/>
                <a:gd name="T9" fmla="*/ 0 h 40"/>
                <a:gd name="T10" fmla="*/ 32 w 68"/>
                <a:gd name="T11" fmla="*/ 12 h 40"/>
                <a:gd name="T12" fmla="*/ 68 w 68"/>
                <a:gd name="T13" fmla="*/ 20 h 40"/>
                <a:gd name="T14" fmla="*/ 68 w 68"/>
                <a:gd name="T15" fmla="*/ 20 h 40"/>
                <a:gd name="T16" fmla="*/ 32 w 68"/>
                <a:gd name="T17" fmla="*/ 28 h 40"/>
                <a:gd name="T18" fmla="*/ 0 w 68"/>
                <a:gd name="T19" fmla="*/ 40 h 40"/>
                <a:gd name="T20" fmla="*/ 0 w 68"/>
                <a:gd name="T21" fmla="*/ 40 h 40"/>
                <a:gd name="T22" fmla="*/ 4 w 68"/>
                <a:gd name="T23" fmla="*/ 28 h 40"/>
                <a:gd name="T24" fmla="*/ 4 w 68"/>
                <a:gd name="T25" fmla="*/ 20 h 40"/>
                <a:gd name="T26" fmla="*/ 4 w 68"/>
                <a:gd name="T2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0">
                  <a:moveTo>
                    <a:pt x="4" y="20"/>
                  </a:moveTo>
                  <a:lnTo>
                    <a:pt x="4" y="20"/>
                  </a:lnTo>
                  <a:lnTo>
                    <a:pt x="4" y="8"/>
                  </a:lnTo>
                  <a:lnTo>
                    <a:pt x="0" y="0"/>
                  </a:lnTo>
                  <a:lnTo>
                    <a:pt x="0" y="0"/>
                  </a:lnTo>
                  <a:lnTo>
                    <a:pt x="32" y="12"/>
                  </a:lnTo>
                  <a:lnTo>
                    <a:pt x="68" y="20"/>
                  </a:lnTo>
                  <a:lnTo>
                    <a:pt x="68" y="20"/>
                  </a:lnTo>
                  <a:lnTo>
                    <a:pt x="32" y="28"/>
                  </a:lnTo>
                  <a:lnTo>
                    <a:pt x="0" y="40"/>
                  </a:lnTo>
                  <a:lnTo>
                    <a:pt x="0" y="40"/>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7" name="Freeform 179"/>
            <p:cNvSpPr>
              <a:spLocks/>
            </p:cNvSpPr>
            <p:nvPr/>
          </p:nvSpPr>
          <p:spPr bwMode="auto">
            <a:xfrm>
              <a:off x="4376" y="312"/>
              <a:ext cx="72" cy="40"/>
            </a:xfrm>
            <a:custGeom>
              <a:avLst/>
              <a:gdLst>
                <a:gd name="T0" fmla="*/ 68 w 72"/>
                <a:gd name="T1" fmla="*/ 20 h 40"/>
                <a:gd name="T2" fmla="*/ 68 w 72"/>
                <a:gd name="T3" fmla="*/ 20 h 40"/>
                <a:gd name="T4" fmla="*/ 68 w 72"/>
                <a:gd name="T5" fmla="*/ 32 h 40"/>
                <a:gd name="T6" fmla="*/ 72 w 72"/>
                <a:gd name="T7" fmla="*/ 40 h 40"/>
                <a:gd name="T8" fmla="*/ 72 w 72"/>
                <a:gd name="T9" fmla="*/ 40 h 40"/>
                <a:gd name="T10" fmla="*/ 36 w 72"/>
                <a:gd name="T11" fmla="*/ 28 h 40"/>
                <a:gd name="T12" fmla="*/ 0 w 72"/>
                <a:gd name="T13" fmla="*/ 20 h 40"/>
                <a:gd name="T14" fmla="*/ 0 w 72"/>
                <a:gd name="T15" fmla="*/ 20 h 40"/>
                <a:gd name="T16" fmla="*/ 36 w 72"/>
                <a:gd name="T17" fmla="*/ 12 h 40"/>
                <a:gd name="T18" fmla="*/ 72 w 72"/>
                <a:gd name="T19" fmla="*/ 0 h 40"/>
                <a:gd name="T20" fmla="*/ 72 w 72"/>
                <a:gd name="T21" fmla="*/ 0 h 40"/>
                <a:gd name="T22" fmla="*/ 68 w 72"/>
                <a:gd name="T23" fmla="*/ 12 h 40"/>
                <a:gd name="T24" fmla="*/ 68 w 72"/>
                <a:gd name="T25" fmla="*/ 20 h 40"/>
                <a:gd name="T26" fmla="*/ 68 w 72"/>
                <a:gd name="T2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0">
                  <a:moveTo>
                    <a:pt x="68" y="20"/>
                  </a:moveTo>
                  <a:lnTo>
                    <a:pt x="68" y="20"/>
                  </a:lnTo>
                  <a:lnTo>
                    <a:pt x="68" y="32"/>
                  </a:lnTo>
                  <a:lnTo>
                    <a:pt x="72" y="40"/>
                  </a:lnTo>
                  <a:lnTo>
                    <a:pt x="72" y="40"/>
                  </a:lnTo>
                  <a:lnTo>
                    <a:pt x="36" y="28"/>
                  </a:lnTo>
                  <a:lnTo>
                    <a:pt x="0" y="20"/>
                  </a:lnTo>
                  <a:lnTo>
                    <a:pt x="0" y="20"/>
                  </a:lnTo>
                  <a:lnTo>
                    <a:pt x="36" y="12"/>
                  </a:lnTo>
                  <a:lnTo>
                    <a:pt x="72" y="0"/>
                  </a:lnTo>
                  <a:lnTo>
                    <a:pt x="72" y="0"/>
                  </a:lnTo>
                  <a:lnTo>
                    <a:pt x="68" y="12"/>
                  </a:lnTo>
                  <a:lnTo>
                    <a:pt x="68" y="20"/>
                  </a:lnTo>
                  <a:lnTo>
                    <a:pt x="68"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8" name="Freeform 180"/>
            <p:cNvSpPr>
              <a:spLocks/>
            </p:cNvSpPr>
            <p:nvPr/>
          </p:nvSpPr>
          <p:spPr bwMode="auto">
            <a:xfrm>
              <a:off x="4496" y="1069"/>
              <a:ext cx="40" cy="72"/>
            </a:xfrm>
            <a:custGeom>
              <a:avLst/>
              <a:gdLst>
                <a:gd name="T0" fmla="*/ 20 w 40"/>
                <a:gd name="T1" fmla="*/ 8 h 72"/>
                <a:gd name="T2" fmla="*/ 20 w 40"/>
                <a:gd name="T3" fmla="*/ 8 h 72"/>
                <a:gd name="T4" fmla="*/ 32 w 40"/>
                <a:gd name="T5" fmla="*/ 4 h 72"/>
                <a:gd name="T6" fmla="*/ 40 w 40"/>
                <a:gd name="T7" fmla="*/ 0 h 72"/>
                <a:gd name="T8" fmla="*/ 40 w 40"/>
                <a:gd name="T9" fmla="*/ 0 h 72"/>
                <a:gd name="T10" fmla="*/ 28 w 40"/>
                <a:gd name="T11" fmla="*/ 36 h 72"/>
                <a:gd name="T12" fmla="*/ 20 w 40"/>
                <a:gd name="T13" fmla="*/ 72 h 72"/>
                <a:gd name="T14" fmla="*/ 20 w 40"/>
                <a:gd name="T15" fmla="*/ 72 h 72"/>
                <a:gd name="T16" fmla="*/ 12 w 40"/>
                <a:gd name="T17" fmla="*/ 36 h 72"/>
                <a:gd name="T18" fmla="*/ 0 w 40"/>
                <a:gd name="T19" fmla="*/ 0 h 72"/>
                <a:gd name="T20" fmla="*/ 0 w 40"/>
                <a:gd name="T21" fmla="*/ 0 h 72"/>
                <a:gd name="T22" fmla="*/ 12 w 40"/>
                <a:gd name="T23" fmla="*/ 8 h 72"/>
                <a:gd name="T24" fmla="*/ 20 w 40"/>
                <a:gd name="T25" fmla="*/ 8 h 72"/>
                <a:gd name="T26" fmla="*/ 20 w 40"/>
                <a:gd name="T27" fmla="*/ 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72">
                  <a:moveTo>
                    <a:pt x="20" y="8"/>
                  </a:moveTo>
                  <a:lnTo>
                    <a:pt x="20" y="8"/>
                  </a:lnTo>
                  <a:lnTo>
                    <a:pt x="32" y="4"/>
                  </a:lnTo>
                  <a:lnTo>
                    <a:pt x="40" y="0"/>
                  </a:lnTo>
                  <a:lnTo>
                    <a:pt x="40"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9" name="Freeform 181"/>
            <p:cNvSpPr>
              <a:spLocks/>
            </p:cNvSpPr>
            <p:nvPr/>
          </p:nvSpPr>
          <p:spPr bwMode="auto">
            <a:xfrm>
              <a:off x="5465" y="1350"/>
              <a:ext cx="72" cy="44"/>
            </a:xfrm>
            <a:custGeom>
              <a:avLst/>
              <a:gdLst>
                <a:gd name="T0" fmla="*/ 4 w 72"/>
                <a:gd name="T1" fmla="*/ 20 h 44"/>
                <a:gd name="T2" fmla="*/ 4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4 w 72"/>
                <a:gd name="T23" fmla="*/ 28 h 44"/>
                <a:gd name="T24" fmla="*/ 4 w 72"/>
                <a:gd name="T25" fmla="*/ 20 h 44"/>
                <a:gd name="T26" fmla="*/ 4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80" name="Freeform 182"/>
            <p:cNvSpPr>
              <a:spLocks/>
            </p:cNvSpPr>
            <p:nvPr/>
          </p:nvSpPr>
          <p:spPr bwMode="auto">
            <a:xfrm>
              <a:off x="4099" y="1350"/>
              <a:ext cx="68" cy="44"/>
            </a:xfrm>
            <a:custGeom>
              <a:avLst/>
              <a:gdLst>
                <a:gd name="T0" fmla="*/ 4 w 68"/>
                <a:gd name="T1" fmla="*/ 20 h 44"/>
                <a:gd name="T2" fmla="*/ 4 w 68"/>
                <a:gd name="T3" fmla="*/ 20 h 44"/>
                <a:gd name="T4" fmla="*/ 4 w 68"/>
                <a:gd name="T5" fmla="*/ 12 h 44"/>
                <a:gd name="T6" fmla="*/ 0 w 68"/>
                <a:gd name="T7" fmla="*/ 0 h 44"/>
                <a:gd name="T8" fmla="*/ 0 w 68"/>
                <a:gd name="T9" fmla="*/ 0 h 44"/>
                <a:gd name="T10" fmla="*/ 32 w 68"/>
                <a:gd name="T11" fmla="*/ 12 h 44"/>
                <a:gd name="T12" fmla="*/ 68 w 68"/>
                <a:gd name="T13" fmla="*/ 20 h 44"/>
                <a:gd name="T14" fmla="*/ 68 w 68"/>
                <a:gd name="T15" fmla="*/ 20 h 44"/>
                <a:gd name="T16" fmla="*/ 32 w 68"/>
                <a:gd name="T17" fmla="*/ 32 h 44"/>
                <a:gd name="T18" fmla="*/ 0 w 68"/>
                <a:gd name="T19" fmla="*/ 44 h 44"/>
                <a:gd name="T20" fmla="*/ 0 w 68"/>
                <a:gd name="T21" fmla="*/ 44 h 44"/>
                <a:gd name="T22" fmla="*/ 4 w 68"/>
                <a:gd name="T23" fmla="*/ 28 h 44"/>
                <a:gd name="T24" fmla="*/ 4 w 68"/>
                <a:gd name="T25" fmla="*/ 20 h 44"/>
                <a:gd name="T26" fmla="*/ 4 w 68"/>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4">
                  <a:moveTo>
                    <a:pt x="4" y="20"/>
                  </a:moveTo>
                  <a:lnTo>
                    <a:pt x="4" y="20"/>
                  </a:lnTo>
                  <a:lnTo>
                    <a:pt x="4" y="12"/>
                  </a:lnTo>
                  <a:lnTo>
                    <a:pt x="0" y="0"/>
                  </a:lnTo>
                  <a:lnTo>
                    <a:pt x="0" y="0"/>
                  </a:lnTo>
                  <a:lnTo>
                    <a:pt x="32" y="12"/>
                  </a:lnTo>
                  <a:lnTo>
                    <a:pt x="68" y="20"/>
                  </a:lnTo>
                  <a:lnTo>
                    <a:pt x="68" y="20"/>
                  </a:lnTo>
                  <a:lnTo>
                    <a:pt x="32"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81" name="Freeform 183"/>
            <p:cNvSpPr>
              <a:spLocks/>
            </p:cNvSpPr>
            <p:nvPr/>
          </p:nvSpPr>
          <p:spPr bwMode="auto">
            <a:xfrm>
              <a:off x="2413" y="332"/>
              <a:ext cx="93" cy="64"/>
            </a:xfrm>
            <a:custGeom>
              <a:avLst/>
              <a:gdLst>
                <a:gd name="T0" fmla="*/ 0 w 93"/>
                <a:gd name="T1" fmla="*/ 64 h 64"/>
                <a:gd name="T2" fmla="*/ 0 w 93"/>
                <a:gd name="T3" fmla="*/ 0 h 64"/>
                <a:gd name="T4" fmla="*/ 93 w 93"/>
                <a:gd name="T5" fmla="*/ 0 h 64"/>
              </a:gdLst>
              <a:ahLst/>
              <a:cxnLst>
                <a:cxn ang="0">
                  <a:pos x="T0" y="T1"/>
                </a:cxn>
                <a:cxn ang="0">
                  <a:pos x="T2" y="T3"/>
                </a:cxn>
                <a:cxn ang="0">
                  <a:pos x="T4" y="T5"/>
                </a:cxn>
              </a:cxnLst>
              <a:rect l="0" t="0" r="r" b="b"/>
              <a:pathLst>
                <a:path w="93" h="64">
                  <a:moveTo>
                    <a:pt x="0" y="64"/>
                  </a:moveTo>
                  <a:lnTo>
                    <a:pt x="0" y="0"/>
                  </a:lnTo>
                  <a:lnTo>
                    <a:pt x="93"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82" name="Freeform 184"/>
            <p:cNvSpPr>
              <a:spLocks/>
            </p:cNvSpPr>
            <p:nvPr/>
          </p:nvSpPr>
          <p:spPr bwMode="auto">
            <a:xfrm>
              <a:off x="2646" y="861"/>
              <a:ext cx="40" cy="56"/>
            </a:xfrm>
            <a:custGeom>
              <a:avLst/>
              <a:gdLst>
                <a:gd name="T0" fmla="*/ 0 w 40"/>
                <a:gd name="T1" fmla="*/ 56 h 56"/>
                <a:gd name="T2" fmla="*/ 0 w 40"/>
                <a:gd name="T3" fmla="*/ 0 h 56"/>
                <a:gd name="T4" fmla="*/ 40 w 40"/>
                <a:gd name="T5" fmla="*/ 0 h 56"/>
              </a:gdLst>
              <a:ahLst/>
              <a:cxnLst>
                <a:cxn ang="0">
                  <a:pos x="T0" y="T1"/>
                </a:cxn>
                <a:cxn ang="0">
                  <a:pos x="T2" y="T3"/>
                </a:cxn>
                <a:cxn ang="0">
                  <a:pos x="T4" y="T5"/>
                </a:cxn>
              </a:cxnLst>
              <a:rect l="0" t="0" r="r" b="b"/>
              <a:pathLst>
                <a:path w="40" h="56">
                  <a:moveTo>
                    <a:pt x="0" y="56"/>
                  </a:moveTo>
                  <a:lnTo>
                    <a:pt x="0" y="0"/>
                  </a:lnTo>
                  <a:lnTo>
                    <a:pt x="4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83" name="Line 185"/>
            <p:cNvSpPr>
              <a:spLocks noChangeShapeType="1"/>
            </p:cNvSpPr>
            <p:nvPr/>
          </p:nvSpPr>
          <p:spPr bwMode="auto">
            <a:xfrm>
              <a:off x="2185" y="805"/>
              <a:ext cx="88"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84" name="Line 186"/>
            <p:cNvSpPr>
              <a:spLocks noChangeShapeType="1"/>
            </p:cNvSpPr>
            <p:nvPr/>
          </p:nvSpPr>
          <p:spPr bwMode="auto">
            <a:xfrm>
              <a:off x="3467" y="332"/>
              <a:ext cx="10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85" name="Line 187"/>
            <p:cNvSpPr>
              <a:spLocks noChangeShapeType="1"/>
            </p:cNvSpPr>
            <p:nvPr/>
          </p:nvSpPr>
          <p:spPr bwMode="auto">
            <a:xfrm>
              <a:off x="3154"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86" name="Rectangle 188"/>
            <p:cNvSpPr>
              <a:spLocks noChangeArrowheads="1"/>
            </p:cNvSpPr>
            <p:nvPr/>
          </p:nvSpPr>
          <p:spPr bwMode="auto">
            <a:xfrm>
              <a:off x="3194" y="633"/>
              <a:ext cx="693" cy="45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87" name="Rectangle 189"/>
            <p:cNvSpPr>
              <a:spLocks noChangeArrowheads="1"/>
            </p:cNvSpPr>
            <p:nvPr/>
          </p:nvSpPr>
          <p:spPr bwMode="auto">
            <a:xfrm>
              <a:off x="3379" y="733"/>
              <a:ext cx="18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Güç</a:t>
              </a:r>
              <a:endParaRPr lang="en-US" sz="2400" dirty="0" smtClean="0">
                <a:solidFill>
                  <a:srgbClr val="000000"/>
                </a:solidFill>
                <a:latin typeface="Times New Roman" pitchFamily="18" charset="0"/>
                <a:cs typeface="+mn-cs"/>
              </a:endParaRPr>
            </a:p>
          </p:txBody>
        </p:sp>
        <p:sp>
          <p:nvSpPr>
            <p:cNvPr id="188" name="Rectangle 190"/>
            <p:cNvSpPr>
              <a:spLocks noChangeArrowheads="1"/>
            </p:cNvSpPr>
            <p:nvPr/>
          </p:nvSpPr>
          <p:spPr bwMode="auto">
            <a:xfrm>
              <a:off x="3379" y="861"/>
              <a:ext cx="35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kaynağı</a:t>
              </a:r>
              <a:endParaRPr lang="en-US" sz="2400" dirty="0" smtClean="0">
                <a:solidFill>
                  <a:srgbClr val="000000"/>
                </a:solidFill>
                <a:latin typeface="Times New Roman" pitchFamily="18" charset="0"/>
                <a:cs typeface="+mn-cs"/>
              </a:endParaRPr>
            </a:p>
          </p:txBody>
        </p:sp>
        <p:sp>
          <p:nvSpPr>
            <p:cNvPr id="189" name="Freeform 191"/>
            <p:cNvSpPr>
              <a:spLocks/>
            </p:cNvSpPr>
            <p:nvPr/>
          </p:nvSpPr>
          <p:spPr bwMode="auto">
            <a:xfrm>
              <a:off x="4432" y="861"/>
              <a:ext cx="84" cy="44"/>
            </a:xfrm>
            <a:custGeom>
              <a:avLst/>
              <a:gdLst>
                <a:gd name="T0" fmla="*/ 0 w 84"/>
                <a:gd name="T1" fmla="*/ 0 h 44"/>
                <a:gd name="T2" fmla="*/ 84 w 84"/>
                <a:gd name="T3" fmla="*/ 0 h 44"/>
                <a:gd name="T4" fmla="*/ 84 w 84"/>
                <a:gd name="T5" fmla="*/ 44 h 44"/>
              </a:gdLst>
              <a:ahLst/>
              <a:cxnLst>
                <a:cxn ang="0">
                  <a:pos x="T0" y="T1"/>
                </a:cxn>
                <a:cxn ang="0">
                  <a:pos x="T2" y="T3"/>
                </a:cxn>
                <a:cxn ang="0">
                  <a:pos x="T4" y="T5"/>
                </a:cxn>
              </a:cxnLst>
              <a:rect l="0" t="0" r="r" b="b"/>
              <a:pathLst>
                <a:path w="84" h="44">
                  <a:moveTo>
                    <a:pt x="0" y="0"/>
                  </a:moveTo>
                  <a:lnTo>
                    <a:pt x="84" y="0"/>
                  </a:lnTo>
                  <a:lnTo>
                    <a:pt x="84" y="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0" name="Line 192"/>
            <p:cNvSpPr>
              <a:spLocks noChangeShapeType="1"/>
            </p:cNvSpPr>
            <p:nvPr/>
          </p:nvSpPr>
          <p:spPr bwMode="auto">
            <a:xfrm flipV="1">
              <a:off x="4944" y="1302"/>
              <a:ext cx="1" cy="6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91" name="Line 193"/>
            <p:cNvSpPr>
              <a:spLocks noChangeShapeType="1"/>
            </p:cNvSpPr>
            <p:nvPr/>
          </p:nvSpPr>
          <p:spPr bwMode="auto">
            <a:xfrm flipV="1">
              <a:off x="4516" y="1029"/>
              <a:ext cx="1"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92" name="Freeform 194"/>
            <p:cNvSpPr>
              <a:spLocks/>
            </p:cNvSpPr>
            <p:nvPr/>
          </p:nvSpPr>
          <p:spPr bwMode="auto">
            <a:xfrm>
              <a:off x="223" y="2739"/>
              <a:ext cx="48" cy="73"/>
            </a:xfrm>
            <a:custGeom>
              <a:avLst/>
              <a:gdLst>
                <a:gd name="T0" fmla="*/ 0 w 48"/>
                <a:gd name="T1" fmla="*/ 0 h 73"/>
                <a:gd name="T2" fmla="*/ 0 w 48"/>
                <a:gd name="T3" fmla="*/ 73 h 73"/>
                <a:gd name="T4" fmla="*/ 48 w 48"/>
                <a:gd name="T5" fmla="*/ 73 h 73"/>
              </a:gdLst>
              <a:ahLst/>
              <a:cxnLst>
                <a:cxn ang="0">
                  <a:pos x="T0" y="T1"/>
                </a:cxn>
                <a:cxn ang="0">
                  <a:pos x="T2" y="T3"/>
                </a:cxn>
                <a:cxn ang="0">
                  <a:pos x="T4" y="T5"/>
                </a:cxn>
              </a:cxnLst>
              <a:rect l="0" t="0" r="r" b="b"/>
              <a:pathLst>
                <a:path w="48" h="73">
                  <a:moveTo>
                    <a:pt x="0" y="0"/>
                  </a:moveTo>
                  <a:lnTo>
                    <a:pt x="0" y="73"/>
                  </a:lnTo>
                  <a:lnTo>
                    <a:pt x="48" y="73"/>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3" name="Freeform 195"/>
            <p:cNvSpPr>
              <a:spLocks/>
            </p:cNvSpPr>
            <p:nvPr/>
          </p:nvSpPr>
          <p:spPr bwMode="auto">
            <a:xfrm>
              <a:off x="223" y="1370"/>
              <a:ext cx="32" cy="32"/>
            </a:xfrm>
            <a:custGeom>
              <a:avLst/>
              <a:gdLst>
                <a:gd name="T0" fmla="*/ 0 w 32"/>
                <a:gd name="T1" fmla="*/ 32 h 32"/>
                <a:gd name="T2" fmla="*/ 0 w 32"/>
                <a:gd name="T3" fmla="*/ 0 h 32"/>
                <a:gd name="T4" fmla="*/ 32 w 32"/>
                <a:gd name="T5" fmla="*/ 0 h 32"/>
              </a:gdLst>
              <a:ahLst/>
              <a:cxnLst>
                <a:cxn ang="0">
                  <a:pos x="T0" y="T1"/>
                </a:cxn>
                <a:cxn ang="0">
                  <a:pos x="T2" y="T3"/>
                </a:cxn>
                <a:cxn ang="0">
                  <a:pos x="T4" y="T5"/>
                </a:cxn>
              </a:cxnLst>
              <a:rect l="0" t="0" r="r" b="b"/>
              <a:pathLst>
                <a:path w="32" h="32">
                  <a:moveTo>
                    <a:pt x="0" y="32"/>
                  </a:moveTo>
                  <a:lnTo>
                    <a:pt x="0" y="0"/>
                  </a:lnTo>
                  <a:lnTo>
                    <a:pt x="3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4" name="Freeform 196"/>
            <p:cNvSpPr>
              <a:spLocks/>
            </p:cNvSpPr>
            <p:nvPr/>
          </p:nvSpPr>
          <p:spPr bwMode="auto">
            <a:xfrm>
              <a:off x="3991" y="1298"/>
              <a:ext cx="44" cy="72"/>
            </a:xfrm>
            <a:custGeom>
              <a:avLst/>
              <a:gdLst>
                <a:gd name="T0" fmla="*/ 20 w 44"/>
                <a:gd name="T1" fmla="*/ 8 h 72"/>
                <a:gd name="T2" fmla="*/ 20 w 44"/>
                <a:gd name="T3" fmla="*/ 8 h 72"/>
                <a:gd name="T4" fmla="*/ 32 w 44"/>
                <a:gd name="T5" fmla="*/ 4 h 72"/>
                <a:gd name="T6" fmla="*/ 44 w 44"/>
                <a:gd name="T7" fmla="*/ 0 h 72"/>
                <a:gd name="T8" fmla="*/ 44 w 44"/>
                <a:gd name="T9" fmla="*/ 0 h 72"/>
                <a:gd name="T10" fmla="*/ 28 w 44"/>
                <a:gd name="T11" fmla="*/ 36 h 72"/>
                <a:gd name="T12" fmla="*/ 20 w 44"/>
                <a:gd name="T13" fmla="*/ 72 h 72"/>
                <a:gd name="T14" fmla="*/ 20 w 44"/>
                <a:gd name="T15" fmla="*/ 72 h 72"/>
                <a:gd name="T16" fmla="*/ 12 w 44"/>
                <a:gd name="T17" fmla="*/ 36 h 72"/>
                <a:gd name="T18" fmla="*/ 0 w 44"/>
                <a:gd name="T19" fmla="*/ 0 h 72"/>
                <a:gd name="T20" fmla="*/ 0 w 44"/>
                <a:gd name="T21" fmla="*/ 0 h 72"/>
                <a:gd name="T22" fmla="*/ 12 w 44"/>
                <a:gd name="T23" fmla="*/ 8 h 72"/>
                <a:gd name="T24" fmla="*/ 20 w 44"/>
                <a:gd name="T25" fmla="*/ 8 h 72"/>
                <a:gd name="T26" fmla="*/ 20 w 44"/>
                <a:gd name="T27" fmla="*/ 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72">
                  <a:moveTo>
                    <a:pt x="20" y="8"/>
                  </a:moveTo>
                  <a:lnTo>
                    <a:pt x="20" y="8"/>
                  </a:lnTo>
                  <a:lnTo>
                    <a:pt x="32" y="4"/>
                  </a:lnTo>
                  <a:lnTo>
                    <a:pt x="44" y="0"/>
                  </a:lnTo>
                  <a:lnTo>
                    <a:pt x="44"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95" name="Freeform 197"/>
            <p:cNvSpPr>
              <a:spLocks/>
            </p:cNvSpPr>
            <p:nvPr/>
          </p:nvSpPr>
          <p:spPr bwMode="auto">
            <a:xfrm>
              <a:off x="3991" y="1374"/>
              <a:ext cx="44" cy="68"/>
            </a:xfrm>
            <a:custGeom>
              <a:avLst/>
              <a:gdLst>
                <a:gd name="T0" fmla="*/ 20 w 44"/>
                <a:gd name="T1" fmla="*/ 64 h 68"/>
                <a:gd name="T2" fmla="*/ 20 w 44"/>
                <a:gd name="T3" fmla="*/ 64 h 68"/>
                <a:gd name="T4" fmla="*/ 32 w 44"/>
                <a:gd name="T5" fmla="*/ 64 h 68"/>
                <a:gd name="T6" fmla="*/ 44 w 44"/>
                <a:gd name="T7" fmla="*/ 68 h 68"/>
                <a:gd name="T8" fmla="*/ 44 w 44"/>
                <a:gd name="T9" fmla="*/ 68 h 68"/>
                <a:gd name="T10" fmla="*/ 28 w 44"/>
                <a:gd name="T11" fmla="*/ 36 h 68"/>
                <a:gd name="T12" fmla="*/ 20 w 44"/>
                <a:gd name="T13" fmla="*/ 0 h 68"/>
                <a:gd name="T14" fmla="*/ 20 w 44"/>
                <a:gd name="T15" fmla="*/ 0 h 68"/>
                <a:gd name="T16" fmla="*/ 12 w 44"/>
                <a:gd name="T17" fmla="*/ 36 h 68"/>
                <a:gd name="T18" fmla="*/ 0 w 44"/>
                <a:gd name="T19" fmla="*/ 68 h 68"/>
                <a:gd name="T20" fmla="*/ 0 w 44"/>
                <a:gd name="T21" fmla="*/ 68 h 68"/>
                <a:gd name="T22" fmla="*/ 12 w 44"/>
                <a:gd name="T23" fmla="*/ 64 h 68"/>
                <a:gd name="T24" fmla="*/ 20 w 44"/>
                <a:gd name="T25" fmla="*/ 64 h 68"/>
                <a:gd name="T26" fmla="*/ 20 w 44"/>
                <a:gd name="T27"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68">
                  <a:moveTo>
                    <a:pt x="20" y="64"/>
                  </a:moveTo>
                  <a:lnTo>
                    <a:pt x="20" y="64"/>
                  </a:lnTo>
                  <a:lnTo>
                    <a:pt x="32" y="64"/>
                  </a:lnTo>
                  <a:lnTo>
                    <a:pt x="44" y="68"/>
                  </a:lnTo>
                  <a:lnTo>
                    <a:pt x="44" y="68"/>
                  </a:lnTo>
                  <a:lnTo>
                    <a:pt x="28" y="36"/>
                  </a:lnTo>
                  <a:lnTo>
                    <a:pt x="20" y="0"/>
                  </a:lnTo>
                  <a:lnTo>
                    <a:pt x="20" y="0"/>
                  </a:lnTo>
                  <a:lnTo>
                    <a:pt x="12" y="36"/>
                  </a:lnTo>
                  <a:lnTo>
                    <a:pt x="0" y="68"/>
                  </a:lnTo>
                  <a:lnTo>
                    <a:pt x="0" y="68"/>
                  </a:lnTo>
                  <a:lnTo>
                    <a:pt x="12" y="64"/>
                  </a:lnTo>
                  <a:lnTo>
                    <a:pt x="20" y="64"/>
                  </a:lnTo>
                  <a:lnTo>
                    <a:pt x="20" y="64"/>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96" name="Freeform 198"/>
            <p:cNvSpPr>
              <a:spLocks/>
            </p:cNvSpPr>
            <p:nvPr/>
          </p:nvSpPr>
          <p:spPr bwMode="auto">
            <a:xfrm>
              <a:off x="3967" y="817"/>
              <a:ext cx="92" cy="44"/>
            </a:xfrm>
            <a:custGeom>
              <a:avLst/>
              <a:gdLst>
                <a:gd name="T0" fmla="*/ 92 w 92"/>
                <a:gd name="T1" fmla="*/ 44 h 44"/>
                <a:gd name="T2" fmla="*/ 92 w 92"/>
                <a:gd name="T3" fmla="*/ 44 h 44"/>
                <a:gd name="T4" fmla="*/ 88 w 92"/>
                <a:gd name="T5" fmla="*/ 28 h 44"/>
                <a:gd name="T6" fmla="*/ 76 w 92"/>
                <a:gd name="T7" fmla="*/ 12 h 44"/>
                <a:gd name="T8" fmla="*/ 64 w 92"/>
                <a:gd name="T9" fmla="*/ 4 h 44"/>
                <a:gd name="T10" fmla="*/ 44 w 92"/>
                <a:gd name="T11" fmla="*/ 0 h 44"/>
                <a:gd name="T12" fmla="*/ 44 w 92"/>
                <a:gd name="T13" fmla="*/ 0 h 44"/>
                <a:gd name="T14" fmla="*/ 28 w 92"/>
                <a:gd name="T15" fmla="*/ 4 h 44"/>
                <a:gd name="T16" fmla="*/ 12 w 92"/>
                <a:gd name="T17" fmla="*/ 12 h 44"/>
                <a:gd name="T18" fmla="*/ 4 w 92"/>
                <a:gd name="T19" fmla="*/ 28 h 44"/>
                <a:gd name="T20" fmla="*/ 0 w 92"/>
                <a:gd name="T21" fmla="*/ 44 h 44"/>
                <a:gd name="T22" fmla="*/ 92 w 92"/>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 h="44">
                  <a:moveTo>
                    <a:pt x="92" y="44"/>
                  </a:moveTo>
                  <a:lnTo>
                    <a:pt x="92" y="44"/>
                  </a:lnTo>
                  <a:lnTo>
                    <a:pt x="88" y="28"/>
                  </a:lnTo>
                  <a:lnTo>
                    <a:pt x="76" y="12"/>
                  </a:lnTo>
                  <a:lnTo>
                    <a:pt x="64" y="4"/>
                  </a:lnTo>
                  <a:lnTo>
                    <a:pt x="44" y="0"/>
                  </a:lnTo>
                  <a:lnTo>
                    <a:pt x="44" y="0"/>
                  </a:lnTo>
                  <a:lnTo>
                    <a:pt x="28" y="4"/>
                  </a:lnTo>
                  <a:lnTo>
                    <a:pt x="12" y="12"/>
                  </a:lnTo>
                  <a:lnTo>
                    <a:pt x="4" y="28"/>
                  </a:lnTo>
                  <a:lnTo>
                    <a:pt x="0" y="44"/>
                  </a:lnTo>
                  <a:lnTo>
                    <a:pt x="92"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97" name="Freeform 199"/>
            <p:cNvSpPr>
              <a:spLocks/>
            </p:cNvSpPr>
            <p:nvPr/>
          </p:nvSpPr>
          <p:spPr bwMode="auto">
            <a:xfrm>
              <a:off x="3967" y="817"/>
              <a:ext cx="92" cy="44"/>
            </a:xfrm>
            <a:custGeom>
              <a:avLst/>
              <a:gdLst>
                <a:gd name="T0" fmla="*/ 92 w 92"/>
                <a:gd name="T1" fmla="*/ 44 h 44"/>
                <a:gd name="T2" fmla="*/ 92 w 92"/>
                <a:gd name="T3" fmla="*/ 44 h 44"/>
                <a:gd name="T4" fmla="*/ 88 w 92"/>
                <a:gd name="T5" fmla="*/ 28 h 44"/>
                <a:gd name="T6" fmla="*/ 76 w 92"/>
                <a:gd name="T7" fmla="*/ 12 h 44"/>
                <a:gd name="T8" fmla="*/ 64 w 92"/>
                <a:gd name="T9" fmla="*/ 4 h 44"/>
                <a:gd name="T10" fmla="*/ 44 w 92"/>
                <a:gd name="T11" fmla="*/ 0 h 44"/>
                <a:gd name="T12" fmla="*/ 44 w 92"/>
                <a:gd name="T13" fmla="*/ 0 h 44"/>
                <a:gd name="T14" fmla="*/ 28 w 92"/>
                <a:gd name="T15" fmla="*/ 4 h 44"/>
                <a:gd name="T16" fmla="*/ 12 w 92"/>
                <a:gd name="T17" fmla="*/ 12 h 44"/>
                <a:gd name="T18" fmla="*/ 4 w 92"/>
                <a:gd name="T19" fmla="*/ 28 h 44"/>
                <a:gd name="T20" fmla="*/ 0 w 92"/>
                <a:gd name="T2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44">
                  <a:moveTo>
                    <a:pt x="92" y="44"/>
                  </a:moveTo>
                  <a:lnTo>
                    <a:pt x="92" y="44"/>
                  </a:lnTo>
                  <a:lnTo>
                    <a:pt x="88" y="28"/>
                  </a:lnTo>
                  <a:lnTo>
                    <a:pt x="76" y="12"/>
                  </a:lnTo>
                  <a:lnTo>
                    <a:pt x="64" y="4"/>
                  </a:lnTo>
                  <a:lnTo>
                    <a:pt x="44" y="0"/>
                  </a:lnTo>
                  <a:lnTo>
                    <a:pt x="44" y="0"/>
                  </a:lnTo>
                  <a:lnTo>
                    <a:pt x="28" y="4"/>
                  </a:lnTo>
                  <a:lnTo>
                    <a:pt x="12" y="12"/>
                  </a:lnTo>
                  <a:lnTo>
                    <a:pt x="4" y="28"/>
                  </a:lnTo>
                  <a:lnTo>
                    <a:pt x="0" y="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8" name="Freeform 200"/>
            <p:cNvSpPr>
              <a:spLocks/>
            </p:cNvSpPr>
            <p:nvPr/>
          </p:nvSpPr>
          <p:spPr bwMode="auto">
            <a:xfrm>
              <a:off x="2157" y="1021"/>
              <a:ext cx="52" cy="52"/>
            </a:xfrm>
            <a:custGeom>
              <a:avLst/>
              <a:gdLst>
                <a:gd name="T0" fmla="*/ 52 w 52"/>
                <a:gd name="T1" fmla="*/ 0 h 52"/>
                <a:gd name="T2" fmla="*/ 52 w 52"/>
                <a:gd name="T3" fmla="*/ 0 h 52"/>
                <a:gd name="T4" fmla="*/ 48 w 52"/>
                <a:gd name="T5" fmla="*/ 20 h 52"/>
                <a:gd name="T6" fmla="*/ 40 w 52"/>
                <a:gd name="T7" fmla="*/ 36 h 52"/>
                <a:gd name="T8" fmla="*/ 24 w 52"/>
                <a:gd name="T9" fmla="*/ 48 h 52"/>
                <a:gd name="T10" fmla="*/ 0 w 52"/>
                <a:gd name="T11" fmla="*/ 52 h 52"/>
              </a:gdLst>
              <a:ahLst/>
              <a:cxnLst>
                <a:cxn ang="0">
                  <a:pos x="T0" y="T1"/>
                </a:cxn>
                <a:cxn ang="0">
                  <a:pos x="T2" y="T3"/>
                </a:cxn>
                <a:cxn ang="0">
                  <a:pos x="T4" y="T5"/>
                </a:cxn>
                <a:cxn ang="0">
                  <a:pos x="T6" y="T7"/>
                </a:cxn>
                <a:cxn ang="0">
                  <a:pos x="T8" y="T9"/>
                </a:cxn>
                <a:cxn ang="0">
                  <a:pos x="T10" y="T11"/>
                </a:cxn>
              </a:cxnLst>
              <a:rect l="0" t="0" r="r" b="b"/>
              <a:pathLst>
                <a:path w="52" h="52">
                  <a:moveTo>
                    <a:pt x="52" y="0"/>
                  </a:moveTo>
                  <a:lnTo>
                    <a:pt x="52" y="0"/>
                  </a:lnTo>
                  <a:lnTo>
                    <a:pt x="48" y="20"/>
                  </a:lnTo>
                  <a:lnTo>
                    <a:pt x="40" y="36"/>
                  </a:lnTo>
                  <a:lnTo>
                    <a:pt x="24" y="48"/>
                  </a:lnTo>
                  <a:lnTo>
                    <a:pt x="0" y="5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9" name="Freeform 201"/>
            <p:cNvSpPr>
              <a:spLocks/>
            </p:cNvSpPr>
            <p:nvPr/>
          </p:nvSpPr>
          <p:spPr bwMode="auto">
            <a:xfrm>
              <a:off x="1933" y="1073"/>
              <a:ext cx="224" cy="52"/>
            </a:xfrm>
            <a:custGeom>
              <a:avLst/>
              <a:gdLst>
                <a:gd name="T0" fmla="*/ 0 w 224"/>
                <a:gd name="T1" fmla="*/ 52 h 52"/>
                <a:gd name="T2" fmla="*/ 0 w 224"/>
                <a:gd name="T3" fmla="*/ 52 h 52"/>
                <a:gd name="T4" fmla="*/ 0 w 224"/>
                <a:gd name="T5" fmla="*/ 36 h 52"/>
                <a:gd name="T6" fmla="*/ 4 w 224"/>
                <a:gd name="T7" fmla="*/ 20 h 52"/>
                <a:gd name="T8" fmla="*/ 12 w 224"/>
                <a:gd name="T9" fmla="*/ 12 h 52"/>
                <a:gd name="T10" fmla="*/ 20 w 224"/>
                <a:gd name="T11" fmla="*/ 8 h 52"/>
                <a:gd name="T12" fmla="*/ 36 w 224"/>
                <a:gd name="T13" fmla="*/ 0 h 52"/>
                <a:gd name="T14" fmla="*/ 48 w 224"/>
                <a:gd name="T15" fmla="*/ 0 h 52"/>
                <a:gd name="T16" fmla="*/ 224 w 224"/>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4" h="52">
                  <a:moveTo>
                    <a:pt x="0" y="52"/>
                  </a:moveTo>
                  <a:lnTo>
                    <a:pt x="0" y="52"/>
                  </a:lnTo>
                  <a:lnTo>
                    <a:pt x="0" y="36"/>
                  </a:lnTo>
                  <a:lnTo>
                    <a:pt x="4" y="20"/>
                  </a:lnTo>
                  <a:lnTo>
                    <a:pt x="12" y="12"/>
                  </a:lnTo>
                  <a:lnTo>
                    <a:pt x="20" y="8"/>
                  </a:lnTo>
                  <a:lnTo>
                    <a:pt x="36" y="0"/>
                  </a:lnTo>
                  <a:lnTo>
                    <a:pt x="48" y="0"/>
                  </a:lnTo>
                  <a:lnTo>
                    <a:pt x="224"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200" name="Freeform 202"/>
            <p:cNvSpPr>
              <a:spLocks/>
            </p:cNvSpPr>
            <p:nvPr/>
          </p:nvSpPr>
          <p:spPr bwMode="auto">
            <a:xfrm>
              <a:off x="2209" y="1021"/>
              <a:ext cx="52" cy="52"/>
            </a:xfrm>
            <a:custGeom>
              <a:avLst/>
              <a:gdLst>
                <a:gd name="T0" fmla="*/ 0 w 52"/>
                <a:gd name="T1" fmla="*/ 0 h 52"/>
                <a:gd name="T2" fmla="*/ 0 w 52"/>
                <a:gd name="T3" fmla="*/ 0 h 52"/>
                <a:gd name="T4" fmla="*/ 4 w 52"/>
                <a:gd name="T5" fmla="*/ 20 h 52"/>
                <a:gd name="T6" fmla="*/ 12 w 52"/>
                <a:gd name="T7" fmla="*/ 36 h 52"/>
                <a:gd name="T8" fmla="*/ 28 w 52"/>
                <a:gd name="T9" fmla="*/ 48 h 52"/>
                <a:gd name="T10" fmla="*/ 52 w 52"/>
                <a:gd name="T11" fmla="*/ 52 h 52"/>
              </a:gdLst>
              <a:ahLst/>
              <a:cxnLst>
                <a:cxn ang="0">
                  <a:pos x="T0" y="T1"/>
                </a:cxn>
                <a:cxn ang="0">
                  <a:pos x="T2" y="T3"/>
                </a:cxn>
                <a:cxn ang="0">
                  <a:pos x="T4" y="T5"/>
                </a:cxn>
                <a:cxn ang="0">
                  <a:pos x="T6" y="T7"/>
                </a:cxn>
                <a:cxn ang="0">
                  <a:pos x="T8" y="T9"/>
                </a:cxn>
                <a:cxn ang="0">
                  <a:pos x="T10" y="T11"/>
                </a:cxn>
              </a:cxnLst>
              <a:rect l="0" t="0" r="r" b="b"/>
              <a:pathLst>
                <a:path w="52" h="52">
                  <a:moveTo>
                    <a:pt x="0" y="0"/>
                  </a:moveTo>
                  <a:lnTo>
                    <a:pt x="0" y="0"/>
                  </a:lnTo>
                  <a:lnTo>
                    <a:pt x="4" y="20"/>
                  </a:lnTo>
                  <a:lnTo>
                    <a:pt x="12" y="36"/>
                  </a:lnTo>
                  <a:lnTo>
                    <a:pt x="28" y="48"/>
                  </a:lnTo>
                  <a:lnTo>
                    <a:pt x="52" y="5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201" name="Freeform 203"/>
            <p:cNvSpPr>
              <a:spLocks/>
            </p:cNvSpPr>
            <p:nvPr/>
          </p:nvSpPr>
          <p:spPr bwMode="auto">
            <a:xfrm>
              <a:off x="2261" y="1073"/>
              <a:ext cx="225" cy="52"/>
            </a:xfrm>
            <a:custGeom>
              <a:avLst/>
              <a:gdLst>
                <a:gd name="T0" fmla="*/ 225 w 225"/>
                <a:gd name="T1" fmla="*/ 52 h 52"/>
                <a:gd name="T2" fmla="*/ 225 w 225"/>
                <a:gd name="T3" fmla="*/ 52 h 52"/>
                <a:gd name="T4" fmla="*/ 225 w 225"/>
                <a:gd name="T5" fmla="*/ 36 h 52"/>
                <a:gd name="T6" fmla="*/ 221 w 225"/>
                <a:gd name="T7" fmla="*/ 20 h 52"/>
                <a:gd name="T8" fmla="*/ 213 w 225"/>
                <a:gd name="T9" fmla="*/ 12 h 52"/>
                <a:gd name="T10" fmla="*/ 205 w 225"/>
                <a:gd name="T11" fmla="*/ 8 h 52"/>
                <a:gd name="T12" fmla="*/ 189 w 225"/>
                <a:gd name="T13" fmla="*/ 0 h 52"/>
                <a:gd name="T14" fmla="*/ 177 w 225"/>
                <a:gd name="T15" fmla="*/ 0 h 52"/>
                <a:gd name="T16" fmla="*/ 0 w 225"/>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5" h="52">
                  <a:moveTo>
                    <a:pt x="225" y="52"/>
                  </a:moveTo>
                  <a:lnTo>
                    <a:pt x="225" y="52"/>
                  </a:lnTo>
                  <a:lnTo>
                    <a:pt x="225" y="36"/>
                  </a:lnTo>
                  <a:lnTo>
                    <a:pt x="221" y="20"/>
                  </a:lnTo>
                  <a:lnTo>
                    <a:pt x="213" y="12"/>
                  </a:lnTo>
                  <a:lnTo>
                    <a:pt x="205" y="8"/>
                  </a:lnTo>
                  <a:lnTo>
                    <a:pt x="189" y="0"/>
                  </a:lnTo>
                  <a:lnTo>
                    <a:pt x="177" y="0"/>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grpSp>
      <p:sp>
        <p:nvSpPr>
          <p:cNvPr id="202" name="Rectangle 4"/>
          <p:cNvSpPr>
            <a:spLocks noChangeArrowheads="1"/>
          </p:cNvSpPr>
          <p:nvPr/>
        </p:nvSpPr>
        <p:spPr bwMode="auto">
          <a:xfrm>
            <a:off x="468313" y="155679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05" name="TextBox 204"/>
          <p:cNvSpPr txBox="1"/>
          <p:nvPr/>
        </p:nvSpPr>
        <p:spPr>
          <a:xfrm>
            <a:off x="3285852" y="3947443"/>
            <a:ext cx="312906" cy="369332"/>
          </a:xfrm>
          <a:prstGeom prst="rect">
            <a:avLst/>
          </a:prstGeom>
          <a:noFill/>
        </p:spPr>
        <p:txBody>
          <a:bodyPr wrap="none" rtlCol="0">
            <a:spAutoFit/>
          </a:bodyPr>
          <a:lstStyle/>
          <a:p>
            <a:r>
              <a:rPr lang="tr-TR" dirty="0" smtClean="0">
                <a:hlinkClick r:id="rId3" action="ppaction://hlinksldjump"/>
              </a:rPr>
              <a:t>d</a:t>
            </a:r>
            <a:endParaRPr lang="en-US" dirty="0"/>
          </a:p>
        </p:txBody>
      </p:sp>
      <p:sp>
        <p:nvSpPr>
          <p:cNvPr id="203" name="Slide Number Placeholder 202"/>
          <p:cNvSpPr>
            <a:spLocks noGrp="1"/>
          </p:cNvSpPr>
          <p:nvPr>
            <p:ph type="sldNum" sz="quarter" idx="12"/>
          </p:nvPr>
        </p:nvSpPr>
        <p:spPr/>
        <p:txBody>
          <a:bodyPr/>
          <a:lstStyle/>
          <a:p>
            <a:pPr>
              <a:defRPr/>
            </a:pPr>
            <a:fld id="{9FB5CBE0-5D0A-4D5C-BDE7-C4DF95FD8C2C}" type="slidenum">
              <a:rPr lang="ar-SA" smtClean="0"/>
              <a:pPr>
                <a:defRPr/>
              </a:pPr>
              <a:t>64</a:t>
            </a:fld>
            <a:endParaRPr lang="en-US"/>
          </a:p>
        </p:txBody>
      </p:sp>
    </p:spTree>
    <p:extLst>
      <p:ext uri="{BB962C8B-B14F-4D97-AF65-F5344CB8AC3E}">
        <p14:creationId xmlns:p14="http://schemas.microsoft.com/office/powerpoint/2010/main" val="16486567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Rectangle 2"/>
          <p:cNvSpPr>
            <a:spLocks noGrp="1" noChangeArrowheads="1"/>
          </p:cNvSpPr>
          <p:nvPr>
            <p:ph idx="1"/>
          </p:nvPr>
        </p:nvSpPr>
        <p:spPr/>
        <p:txBody>
          <a:bodyPr>
            <a:normAutofit/>
          </a:bodyPr>
          <a:lstStyle/>
          <a:p>
            <a:r>
              <a:rPr lang="tr-TR" dirty="0"/>
              <a:t>standart bir kalibrasyon girişini kullanarak girdi-çıktı ilişkisi (imalat, onarım veya periyodik bakım sırasında). </a:t>
            </a:r>
            <a:endParaRPr lang="tr-TR" dirty="0" smtClean="0"/>
          </a:p>
          <a:p>
            <a:r>
              <a:rPr lang="tr-TR" dirty="0"/>
              <a:t>kullanılan birimler sistemi açısından </a:t>
            </a:r>
            <a:r>
              <a:rPr lang="tr-TR" dirty="0" smtClean="0"/>
              <a:t>belirlenmiştir</a:t>
            </a:r>
            <a:r>
              <a:rPr lang="en-US" dirty="0" smtClean="0"/>
              <a:t>. </a:t>
            </a:r>
            <a:endParaRPr lang="tr-TR" dirty="0" smtClean="0"/>
          </a:p>
          <a:p>
            <a:r>
              <a:rPr lang="tr-TR" dirty="0" smtClean="0"/>
              <a:t>Standartlar</a:t>
            </a:r>
          </a:p>
          <a:p>
            <a:pPr lvl="1"/>
            <a:r>
              <a:rPr lang="tr-TR" dirty="0" smtClean="0"/>
              <a:t>Uluslararası standartlar</a:t>
            </a:r>
            <a:endParaRPr lang="en-US" dirty="0"/>
          </a:p>
          <a:p>
            <a:pPr lvl="1"/>
            <a:r>
              <a:rPr lang="tr-TR" dirty="0" smtClean="0"/>
              <a:t>Milli standartlar</a:t>
            </a:r>
            <a:endParaRPr lang="en-US" dirty="0"/>
          </a:p>
          <a:p>
            <a:pPr lvl="1"/>
            <a:r>
              <a:rPr lang="tr-TR" dirty="0" smtClean="0"/>
              <a:t>Yerel standartlar</a:t>
            </a:r>
            <a:r>
              <a:rPr lang="en-US" dirty="0" smtClean="0"/>
              <a:t> (</a:t>
            </a:r>
            <a:r>
              <a:rPr lang="tr-TR" dirty="0" smtClean="0"/>
              <a:t>ikincil</a:t>
            </a:r>
            <a:r>
              <a:rPr lang="en-US" dirty="0" smtClean="0"/>
              <a:t>)</a:t>
            </a:r>
            <a:endParaRPr lang="en-US" dirty="0"/>
          </a:p>
        </p:txBody>
      </p:sp>
      <p:sp>
        <p:nvSpPr>
          <p:cNvPr id="3" name="Slide Number Placeholder 2"/>
          <p:cNvSpPr>
            <a:spLocks noGrp="1"/>
          </p:cNvSpPr>
          <p:nvPr>
            <p:ph type="sldNum" sz="quarter" idx="12"/>
          </p:nvPr>
        </p:nvSpPr>
        <p:spPr/>
        <p:txBody>
          <a:bodyPr/>
          <a:lstStyle/>
          <a:p>
            <a:pPr>
              <a:defRPr/>
            </a:pPr>
            <a:fld id="{E0467A51-A3D6-4F6A-9B79-4D13BA45D146}" type="slidenum">
              <a:rPr lang="ar-SA" smtClean="0"/>
              <a:pPr>
                <a:defRPr/>
              </a:pPr>
              <a:t>65</a:t>
            </a:fld>
            <a:endParaRPr lang="en-US"/>
          </a:p>
        </p:txBody>
      </p:sp>
      <p:sp>
        <p:nvSpPr>
          <p:cNvPr id="61443" name="Rectangle 3"/>
          <p:cNvSpPr>
            <a:spLocks noGrp="1" noChangeArrowheads="1"/>
          </p:cNvSpPr>
          <p:nvPr>
            <p:ph type="title"/>
          </p:nvPr>
        </p:nvSpPr>
        <p:spPr/>
        <p:txBody>
          <a:bodyPr/>
          <a:lstStyle/>
          <a:p>
            <a:r>
              <a:rPr lang="tr-TR" sz="4400" dirty="0" smtClean="0"/>
              <a:t>Ka</a:t>
            </a:r>
            <a:r>
              <a:rPr lang="en-US" sz="4400" dirty="0" err="1" smtClean="0"/>
              <a:t>libra</a:t>
            </a:r>
            <a:r>
              <a:rPr lang="tr-TR" sz="4400" dirty="0" smtClean="0"/>
              <a:t>syon</a:t>
            </a:r>
            <a:endParaRPr lang="en-US" sz="4400" dirty="0"/>
          </a:p>
        </p:txBody>
      </p:sp>
      <p:sp>
        <p:nvSpPr>
          <p:cNvPr id="4" name="Rectangle 4"/>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Curved Up Arrow 1">
            <a:hlinkClick r:id="rId3" action="ppaction://hlinksldjump"/>
          </p:cNvPr>
          <p:cNvSpPr/>
          <p:nvPr/>
        </p:nvSpPr>
        <p:spPr bwMode="auto">
          <a:xfrm>
            <a:off x="7740352" y="5361776"/>
            <a:ext cx="1216152" cy="731520"/>
          </a:xfrm>
          <a:prstGeom prst="curvedUp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10287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p:txBody>
          <a:bodyPr>
            <a:normAutofit/>
          </a:bodyPr>
          <a:lstStyle/>
          <a:p>
            <a:r>
              <a:rPr lang="tr-TR" dirty="0" smtClean="0"/>
              <a:t>Bir enerji türünü başka bir enerji türüne dönüştürür</a:t>
            </a:r>
            <a:r>
              <a:rPr lang="tr-TR" dirty="0"/>
              <a:t>; </a:t>
            </a:r>
            <a:r>
              <a:rPr lang="tr-TR" dirty="0" smtClean="0"/>
              <a:t>dönüştürülen tür elektriksel ise algılayıcı (sensör) denir.</a:t>
            </a:r>
          </a:p>
          <a:p>
            <a:r>
              <a:rPr lang="tr-TR" dirty="0" smtClean="0"/>
              <a:t>Bir cihaz (enstrüman) her halükarda </a:t>
            </a:r>
            <a:r>
              <a:rPr lang="tr-TR" dirty="0"/>
              <a:t>ölçüm </a:t>
            </a:r>
            <a:r>
              <a:rPr lang="tr-TR" dirty="0" smtClean="0"/>
              <a:t>ortamından enerji alır, </a:t>
            </a:r>
            <a:r>
              <a:rPr lang="tr-TR" dirty="0"/>
              <a:t>dolayısıyla ölçülen büyüklük daima ölçüm hareket tarafından </a:t>
            </a:r>
            <a:r>
              <a:rPr lang="tr-TR" dirty="0" smtClean="0"/>
              <a:t>etkilenir, </a:t>
            </a:r>
            <a:r>
              <a:rPr lang="tr-TR" dirty="0"/>
              <a:t>yani </a:t>
            </a:r>
            <a:r>
              <a:rPr lang="tr-TR" dirty="0" smtClean="0"/>
              <a:t>mükemmel </a:t>
            </a:r>
            <a:r>
              <a:rPr lang="tr-TR" dirty="0"/>
              <a:t>bir ölçüm teorik olarak </a:t>
            </a:r>
            <a:r>
              <a:rPr lang="tr-TR" dirty="0" smtClean="0"/>
              <a:t>imkansızdır.</a:t>
            </a:r>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66</a:t>
            </a:fld>
            <a:endParaRPr lang="en-US"/>
          </a:p>
        </p:txBody>
      </p:sp>
      <p:sp>
        <p:nvSpPr>
          <p:cNvPr id="63490" name="Rectangle 2"/>
          <p:cNvSpPr>
            <a:spLocks noGrp="1" noChangeArrowheads="1"/>
          </p:cNvSpPr>
          <p:nvPr>
            <p:ph type="title"/>
          </p:nvPr>
        </p:nvSpPr>
        <p:spPr/>
        <p:txBody>
          <a:bodyPr/>
          <a:lstStyle/>
          <a:p>
            <a:r>
              <a:rPr lang="tr-TR" sz="4400" dirty="0" smtClean="0"/>
              <a:t>Dönüştürme</a:t>
            </a:r>
            <a:endParaRPr lang="en-US" sz="4400" dirty="0"/>
          </a:p>
        </p:txBody>
      </p:sp>
      <p:sp>
        <p:nvSpPr>
          <p:cNvPr id="4" name="Rectangle 4"/>
          <p:cNvSpPr>
            <a:spLocks noChangeArrowheads="1"/>
          </p:cNvSpPr>
          <p:nvPr/>
        </p:nvSpPr>
        <p:spPr bwMode="auto">
          <a:xfrm>
            <a:off x="468313" y="1376263"/>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5" name="Curved Up Arrow 4">
            <a:hlinkClick r:id="rId2" action="ppaction://hlinksldjump"/>
          </p:cNvPr>
          <p:cNvSpPr/>
          <p:nvPr/>
        </p:nvSpPr>
        <p:spPr bwMode="auto">
          <a:xfrm>
            <a:off x="7740352" y="5361776"/>
            <a:ext cx="1216152" cy="731520"/>
          </a:xfrm>
          <a:prstGeom prst="curvedUp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41680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tr-TR" dirty="0" smtClean="0"/>
              <a:t>Doğrudan-dolaylı (direk-indirek) modlar</a:t>
            </a:r>
          </a:p>
          <a:p>
            <a:r>
              <a:rPr lang="tr-TR" dirty="0" smtClean="0"/>
              <a:t>Örnekleme ve sürekli izleme modları</a:t>
            </a:r>
          </a:p>
          <a:p>
            <a:r>
              <a:rPr lang="tr-TR" dirty="0" smtClean="0"/>
              <a:t>Üreten veya modülasyon yapan algılayıcılar</a:t>
            </a:r>
          </a:p>
          <a:p>
            <a:r>
              <a:rPr lang="tr-TR" dirty="0" smtClean="0"/>
              <a:t>Analog ve sayısal (dijital) modlar</a:t>
            </a:r>
          </a:p>
          <a:p>
            <a:r>
              <a:rPr lang="tr-TR" dirty="0" smtClean="0"/>
              <a:t>Gerçek zamanlı ve zaman gecikmeli modlar</a:t>
            </a:r>
          </a:p>
          <a:p>
            <a:r>
              <a:rPr lang="en-US" dirty="0">
                <a:hlinkClick r:id="rId2"/>
              </a:rPr>
              <a:t>http://www.unc.edu/~</a:t>
            </a:r>
            <a:r>
              <a:rPr lang="en-US" dirty="0" smtClean="0">
                <a:hlinkClick r:id="rId2"/>
              </a:rPr>
              <a:t>finley/BME422/Webster/c01.pdf</a:t>
            </a:r>
            <a:r>
              <a:rPr lang="tr-TR" dirty="0" smtClean="0"/>
              <a:t> </a:t>
            </a:r>
            <a:endParaRPr lang="en-US" dirty="0"/>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67</a:t>
            </a:fld>
            <a:endParaRPr lang="en-US"/>
          </a:p>
        </p:txBody>
      </p:sp>
      <p:sp>
        <p:nvSpPr>
          <p:cNvPr id="3" name="Title 2"/>
          <p:cNvSpPr>
            <a:spLocks noGrp="1"/>
          </p:cNvSpPr>
          <p:nvPr>
            <p:ph type="title"/>
          </p:nvPr>
        </p:nvSpPr>
        <p:spPr/>
        <p:txBody>
          <a:bodyPr/>
          <a:lstStyle/>
          <a:p>
            <a:r>
              <a:rPr lang="tr-TR" dirty="0" smtClean="0"/>
              <a:t>Alternatif Çalışma Modları</a:t>
            </a:r>
            <a:endParaRPr lang="en-US" dirty="0"/>
          </a:p>
        </p:txBody>
      </p:sp>
      <p:sp>
        <p:nvSpPr>
          <p:cNvPr id="5" name="Rectangle 4"/>
          <p:cNvSpPr>
            <a:spLocks noChangeArrowheads="1"/>
          </p:cNvSpPr>
          <p:nvPr/>
        </p:nvSpPr>
        <p:spPr bwMode="auto">
          <a:xfrm>
            <a:off x="468313" y="134076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410689491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Parametre ve ölçme tekniği: balistokardioğrafi, idrar kesesi basıncı, kan akışı, kan basıncı vb</a:t>
            </a:r>
          </a:p>
          <a:p>
            <a:r>
              <a:rPr lang="tr-TR" dirty="0" smtClean="0"/>
              <a:t>Parametrenin genel ölçüm aralığı: 0-7 mg, 0-100 µm, 1-100 cm H</a:t>
            </a:r>
            <a:r>
              <a:rPr lang="tr-TR" sz="2400" dirty="0" smtClean="0"/>
              <a:t>2</a:t>
            </a:r>
            <a:r>
              <a:rPr lang="tr-TR" dirty="0" smtClean="0"/>
              <a:t>O, 1-300 ml/s, 10-400 mm Hg vb</a:t>
            </a:r>
          </a:p>
          <a:p>
            <a:r>
              <a:rPr lang="tr-TR" dirty="0" smtClean="0"/>
              <a:t>İşaretin frekans aralığı (Hz): dc-40, dc-10, dc-20, dc-50 vb</a:t>
            </a:r>
          </a:p>
          <a:p>
            <a:r>
              <a:rPr lang="tr-TR" dirty="0" smtClean="0"/>
              <a:t>Standart algılayıcı veya yöntem: ivme ölçer, strain gage, yer değiştirme, akış vb</a:t>
            </a:r>
            <a:endParaRPr lang="en-US" dirty="0"/>
          </a:p>
        </p:txBody>
      </p:sp>
      <p:sp>
        <p:nvSpPr>
          <p:cNvPr id="5" name="Slide Number Placeholder 4"/>
          <p:cNvSpPr>
            <a:spLocks noGrp="1"/>
          </p:cNvSpPr>
          <p:nvPr>
            <p:ph type="sldNum" sz="quarter" idx="12"/>
          </p:nvPr>
        </p:nvSpPr>
        <p:spPr/>
        <p:txBody>
          <a:bodyPr/>
          <a:lstStyle/>
          <a:p>
            <a:pPr>
              <a:defRPr/>
            </a:pPr>
            <a:fld id="{E0467A51-A3D6-4F6A-9B79-4D13BA45D146}" type="slidenum">
              <a:rPr lang="ar-SA" smtClean="0"/>
              <a:pPr>
                <a:defRPr/>
              </a:pPr>
              <a:t>68</a:t>
            </a:fld>
            <a:endParaRPr lang="en-US"/>
          </a:p>
        </p:txBody>
      </p:sp>
      <p:sp>
        <p:nvSpPr>
          <p:cNvPr id="2" name="Title 1"/>
          <p:cNvSpPr>
            <a:spLocks noGrp="1"/>
          </p:cNvSpPr>
          <p:nvPr>
            <p:ph type="title"/>
          </p:nvPr>
        </p:nvSpPr>
        <p:spPr/>
        <p:txBody>
          <a:bodyPr/>
          <a:lstStyle/>
          <a:p>
            <a:r>
              <a:rPr lang="tr-TR" dirty="0" smtClean="0"/>
              <a:t>Tıbbi ve Fizyolojik Parametreler</a:t>
            </a:r>
            <a:endParaRPr lang="en-US" dirty="0"/>
          </a:p>
        </p:txBody>
      </p:sp>
      <p:sp>
        <p:nvSpPr>
          <p:cNvPr id="4" name="Rectangle 4"/>
          <p:cNvSpPr>
            <a:spLocks noChangeArrowheads="1"/>
          </p:cNvSpPr>
          <p:nvPr/>
        </p:nvSpPr>
        <p:spPr bwMode="auto">
          <a:xfrm>
            <a:off x="468313" y="141277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44082549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Ölçülecek değere göre: basınç, akış, ısı vb</a:t>
            </a:r>
          </a:p>
          <a:p>
            <a:r>
              <a:rPr lang="tr-TR" dirty="0" smtClean="0"/>
              <a:t>Çevirme prensibine göre: dirençsel, kapasitif, indüktif, ultrasonic (ses ötesi) elektrokimyasal vb</a:t>
            </a:r>
          </a:p>
          <a:p>
            <a:r>
              <a:rPr lang="tr-TR" dirty="0" smtClean="0"/>
              <a:t>İlgileninen organlar: kalp-damar, nefes sistemi, sinir sistemi, kas sistemi, endokrin sistemi vb</a:t>
            </a:r>
          </a:p>
          <a:p>
            <a:r>
              <a:rPr lang="tr-TR" dirty="0" smtClean="0"/>
              <a:t>İlgili klinik uygulamaları: pediatri (çocuk), geriatri (yaşlılar), kardioloji, radyoloji vb </a:t>
            </a:r>
            <a:endParaRPr lang="en-US" dirty="0"/>
          </a:p>
        </p:txBody>
      </p:sp>
      <p:sp>
        <p:nvSpPr>
          <p:cNvPr id="5" name="Slide Number Placeholder 4"/>
          <p:cNvSpPr>
            <a:spLocks noGrp="1"/>
          </p:cNvSpPr>
          <p:nvPr>
            <p:ph type="sldNum" sz="quarter" idx="12"/>
          </p:nvPr>
        </p:nvSpPr>
        <p:spPr/>
        <p:txBody>
          <a:bodyPr/>
          <a:lstStyle/>
          <a:p>
            <a:pPr>
              <a:defRPr/>
            </a:pPr>
            <a:fld id="{E0467A51-A3D6-4F6A-9B79-4D13BA45D146}" type="slidenum">
              <a:rPr lang="ar-SA" smtClean="0"/>
              <a:pPr>
                <a:defRPr/>
              </a:pPr>
              <a:t>69</a:t>
            </a:fld>
            <a:endParaRPr lang="en-US"/>
          </a:p>
        </p:txBody>
      </p:sp>
      <p:sp>
        <p:nvSpPr>
          <p:cNvPr id="2" name="Title 1"/>
          <p:cNvSpPr>
            <a:spLocks noGrp="1"/>
          </p:cNvSpPr>
          <p:nvPr>
            <p:ph type="title"/>
          </p:nvPr>
        </p:nvSpPr>
        <p:spPr/>
        <p:txBody>
          <a:bodyPr>
            <a:normAutofit fontScale="90000"/>
          </a:bodyPr>
          <a:lstStyle/>
          <a:p>
            <a:r>
              <a:rPr lang="tr-TR" dirty="0" smtClean="0"/>
              <a:t>Tıbbi Cihazların Sınıflandırılması</a:t>
            </a:r>
            <a:endParaRPr lang="en-US" dirty="0"/>
          </a:p>
        </p:txBody>
      </p:sp>
      <p:sp>
        <p:nvSpPr>
          <p:cNvPr id="4" name="Rectangle 4"/>
          <p:cNvSpPr>
            <a:spLocks noChangeArrowheads="1"/>
          </p:cNvSpPr>
          <p:nvPr/>
        </p:nvSpPr>
        <p:spPr bwMode="auto">
          <a:xfrm>
            <a:off x="468313" y="126876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339930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Öğrenci merkezli bir öğretim</a:t>
            </a:r>
          </a:p>
          <a:p>
            <a:r>
              <a:rPr lang="tr-TR" dirty="0" smtClean="0"/>
              <a:t>Yönlendirici:</a:t>
            </a:r>
          </a:p>
          <a:p>
            <a:pPr lvl="1"/>
            <a:r>
              <a:rPr lang="tr-TR" dirty="0" smtClean="0"/>
              <a:t>Bilgi kaynağı değildir</a:t>
            </a:r>
          </a:p>
          <a:p>
            <a:pPr lvl="1"/>
            <a:r>
              <a:rPr lang="tr-TR" dirty="0" smtClean="0"/>
              <a:t>Öğrenmeyi kolaylaştırır</a:t>
            </a:r>
          </a:p>
          <a:p>
            <a:pPr lvl="1"/>
            <a:r>
              <a:rPr lang="tr-TR" dirty="0" smtClean="0"/>
              <a:t>Üyelerin sürece katılımını sağlar</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7</a:t>
            </a:fld>
            <a:endParaRPr lang="tr-TR"/>
          </a:p>
        </p:txBody>
      </p:sp>
      <p:sp>
        <p:nvSpPr>
          <p:cNvPr id="4" name="Title 3"/>
          <p:cNvSpPr>
            <a:spLocks noGrp="1"/>
          </p:cNvSpPr>
          <p:nvPr>
            <p:ph type="title"/>
          </p:nvPr>
        </p:nvSpPr>
        <p:spPr/>
        <p:txBody>
          <a:bodyPr/>
          <a:lstStyle/>
          <a:p>
            <a:r>
              <a:rPr lang="tr-TR" dirty="0" smtClean="0"/>
              <a:t>Yönlendiricinin Rolü</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
        <p:nvSpPr>
          <p:cNvPr id="6" name="Curved Up Arrow 5">
            <a:hlinkClick r:id="rId2" action="ppaction://hlinksldjump"/>
          </p:cNvPr>
          <p:cNvSpPr/>
          <p:nvPr/>
        </p:nvSpPr>
        <p:spPr bwMode="auto">
          <a:xfrm>
            <a:off x="7740352" y="5361776"/>
            <a:ext cx="1216152" cy="731520"/>
          </a:xfrm>
          <a:prstGeom prst="curvedUp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744853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2" descr="fig1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7938"/>
            <a:ext cx="5919788"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3"/>
          <p:cNvSpPr txBox="1">
            <a:spLocks noChangeArrowheads="1"/>
          </p:cNvSpPr>
          <p:nvPr/>
        </p:nvSpPr>
        <p:spPr bwMode="auto">
          <a:xfrm>
            <a:off x="4284663" y="3860800"/>
            <a:ext cx="47907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dirty="0" smtClean="0">
                <a:solidFill>
                  <a:srgbClr val="FF0000"/>
                </a:solidFill>
              </a:rPr>
              <a:t>Biyolojik İşaretlerin Adlandırılması</a:t>
            </a:r>
            <a:endParaRPr lang="en-US" sz="2400" dirty="0">
              <a:solidFill>
                <a:srgbClr val="FF0000"/>
              </a:solidFill>
            </a:endParaRPr>
          </a:p>
        </p:txBody>
      </p:sp>
      <p:sp>
        <p:nvSpPr>
          <p:cNvPr id="13318" name="Text Box 4"/>
          <p:cNvSpPr txBox="1">
            <a:spLocks noChangeArrowheads="1"/>
          </p:cNvSpPr>
          <p:nvPr/>
        </p:nvSpPr>
        <p:spPr bwMode="auto">
          <a:xfrm>
            <a:off x="4932363" y="5300663"/>
            <a:ext cx="2447925"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dirty="0" smtClean="0"/>
              <a:t>Önek</a:t>
            </a:r>
            <a:r>
              <a:rPr lang="en-US" dirty="0" smtClean="0"/>
              <a:t> </a:t>
            </a:r>
            <a:r>
              <a:rPr lang="en-US" dirty="0"/>
              <a:t>+ </a:t>
            </a:r>
            <a:r>
              <a:rPr lang="tr-TR" dirty="0" smtClean="0"/>
              <a:t>isim</a:t>
            </a:r>
            <a:r>
              <a:rPr lang="en-US" dirty="0" smtClean="0"/>
              <a:t> </a:t>
            </a:r>
            <a:r>
              <a:rPr lang="en-US" dirty="0"/>
              <a:t>+ </a:t>
            </a:r>
            <a:r>
              <a:rPr lang="en-US" dirty="0" smtClean="0"/>
              <a:t>s</a:t>
            </a:r>
            <a:r>
              <a:rPr lang="tr-TR" dirty="0" smtClean="0"/>
              <a:t>onek</a:t>
            </a:r>
            <a:endParaRPr lang="en-US" dirty="0"/>
          </a:p>
        </p:txBody>
      </p:sp>
      <p:sp>
        <p:nvSpPr>
          <p:cNvPr id="13319" name="Text Box 5"/>
          <p:cNvSpPr txBox="1">
            <a:spLocks noChangeArrowheads="1"/>
          </p:cNvSpPr>
          <p:nvPr/>
        </p:nvSpPr>
        <p:spPr bwMode="auto">
          <a:xfrm>
            <a:off x="4284663" y="4437063"/>
            <a:ext cx="1079500" cy="646331"/>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dirty="0" smtClean="0"/>
              <a:t>İşaretin türü</a:t>
            </a:r>
            <a:endParaRPr lang="en-US" dirty="0"/>
          </a:p>
        </p:txBody>
      </p:sp>
      <p:sp>
        <p:nvSpPr>
          <p:cNvPr id="13320" name="Text Box 6"/>
          <p:cNvSpPr txBox="1">
            <a:spLocks noChangeArrowheads="1"/>
          </p:cNvSpPr>
          <p:nvPr/>
        </p:nvSpPr>
        <p:spPr bwMode="auto">
          <a:xfrm>
            <a:off x="5435600" y="4508500"/>
            <a:ext cx="1728788" cy="646331"/>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dirty="0" smtClean="0"/>
              <a:t>Üreten organın Latince adı</a:t>
            </a:r>
            <a:endParaRPr lang="en-US" dirty="0"/>
          </a:p>
        </p:txBody>
      </p:sp>
      <p:sp>
        <p:nvSpPr>
          <p:cNvPr id="13321" name="Text Box 7"/>
          <p:cNvSpPr txBox="1">
            <a:spLocks noChangeArrowheads="1"/>
          </p:cNvSpPr>
          <p:nvPr/>
        </p:nvSpPr>
        <p:spPr bwMode="auto">
          <a:xfrm>
            <a:off x="7308851" y="4508500"/>
            <a:ext cx="1223589" cy="646331"/>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dirty="0" smtClean="0"/>
              <a:t>Sunum şekli</a:t>
            </a:r>
            <a:endParaRPr lang="en-US" dirty="0"/>
          </a:p>
        </p:txBody>
      </p:sp>
      <p:sp>
        <p:nvSpPr>
          <p:cNvPr id="13322" name="Line 8"/>
          <p:cNvSpPr>
            <a:spLocks noChangeShapeType="1"/>
          </p:cNvSpPr>
          <p:nvPr/>
        </p:nvSpPr>
        <p:spPr bwMode="auto">
          <a:xfrm>
            <a:off x="4716463" y="5084763"/>
            <a:ext cx="431800"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3323" name="Line 9"/>
          <p:cNvSpPr>
            <a:spLocks noChangeShapeType="1"/>
          </p:cNvSpPr>
          <p:nvPr/>
        </p:nvSpPr>
        <p:spPr bwMode="auto">
          <a:xfrm>
            <a:off x="6156325" y="5157788"/>
            <a:ext cx="0" cy="1428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3324" name="Line 10"/>
          <p:cNvSpPr>
            <a:spLocks noChangeShapeType="1"/>
          </p:cNvSpPr>
          <p:nvPr/>
        </p:nvSpPr>
        <p:spPr bwMode="auto">
          <a:xfrm flipH="1">
            <a:off x="7092950" y="5157788"/>
            <a:ext cx="358775" cy="1428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3325" name="Text Box 11"/>
          <p:cNvSpPr txBox="1">
            <a:spLocks noChangeArrowheads="1"/>
          </p:cNvSpPr>
          <p:nvPr/>
        </p:nvSpPr>
        <p:spPr bwMode="auto">
          <a:xfrm>
            <a:off x="3995738" y="5876925"/>
            <a:ext cx="1296987" cy="782638"/>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50000"/>
              </a:lnSpc>
              <a:spcBef>
                <a:spcPct val="50000"/>
              </a:spcBef>
            </a:pPr>
            <a:r>
              <a:rPr lang="en-US"/>
              <a:t>Electro</a:t>
            </a:r>
          </a:p>
          <a:p>
            <a:pPr eaLnBrk="1" hangingPunct="1">
              <a:lnSpc>
                <a:spcPct val="50000"/>
              </a:lnSpc>
              <a:spcBef>
                <a:spcPct val="50000"/>
              </a:spcBef>
            </a:pPr>
            <a:r>
              <a:rPr lang="en-US"/>
              <a:t>Mechano</a:t>
            </a:r>
          </a:p>
          <a:p>
            <a:pPr eaLnBrk="1" hangingPunct="1">
              <a:lnSpc>
                <a:spcPct val="50000"/>
              </a:lnSpc>
              <a:spcBef>
                <a:spcPct val="50000"/>
              </a:spcBef>
            </a:pPr>
            <a:r>
              <a:rPr lang="en-US"/>
              <a:t>Pnemo</a:t>
            </a:r>
          </a:p>
        </p:txBody>
      </p:sp>
      <p:sp>
        <p:nvSpPr>
          <p:cNvPr id="13326" name="Text Box 12"/>
          <p:cNvSpPr txBox="1">
            <a:spLocks noChangeArrowheads="1"/>
          </p:cNvSpPr>
          <p:nvPr/>
        </p:nvSpPr>
        <p:spPr bwMode="auto">
          <a:xfrm>
            <a:off x="5508625" y="5876925"/>
            <a:ext cx="1225550" cy="782638"/>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50000"/>
              </a:lnSpc>
              <a:spcBef>
                <a:spcPct val="50000"/>
              </a:spcBef>
            </a:pPr>
            <a:r>
              <a:rPr lang="en-US"/>
              <a:t>Cardio </a:t>
            </a:r>
          </a:p>
          <a:p>
            <a:pPr eaLnBrk="1" hangingPunct="1">
              <a:lnSpc>
                <a:spcPct val="50000"/>
              </a:lnSpc>
              <a:spcBef>
                <a:spcPct val="50000"/>
              </a:spcBef>
            </a:pPr>
            <a:r>
              <a:rPr lang="en-US"/>
              <a:t>Encepha</a:t>
            </a:r>
          </a:p>
          <a:p>
            <a:pPr eaLnBrk="1" hangingPunct="1">
              <a:lnSpc>
                <a:spcPct val="50000"/>
              </a:lnSpc>
              <a:spcBef>
                <a:spcPct val="50000"/>
              </a:spcBef>
            </a:pPr>
            <a:r>
              <a:rPr lang="en-US"/>
              <a:t>Myo </a:t>
            </a:r>
          </a:p>
        </p:txBody>
      </p:sp>
      <p:sp>
        <p:nvSpPr>
          <p:cNvPr id="13327" name="Text Box 13"/>
          <p:cNvSpPr txBox="1">
            <a:spLocks noChangeArrowheads="1"/>
          </p:cNvSpPr>
          <p:nvPr/>
        </p:nvSpPr>
        <p:spPr bwMode="auto">
          <a:xfrm>
            <a:off x="7019925" y="5876925"/>
            <a:ext cx="1223963" cy="782638"/>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50000"/>
              </a:lnSpc>
              <a:spcBef>
                <a:spcPct val="50000"/>
              </a:spcBef>
            </a:pPr>
            <a:r>
              <a:rPr lang="en-US"/>
              <a:t>Gram </a:t>
            </a:r>
          </a:p>
          <a:p>
            <a:pPr eaLnBrk="1" hangingPunct="1">
              <a:lnSpc>
                <a:spcPct val="50000"/>
              </a:lnSpc>
              <a:spcBef>
                <a:spcPct val="50000"/>
              </a:spcBef>
            </a:pPr>
            <a:r>
              <a:rPr lang="en-US"/>
              <a:t>Graph </a:t>
            </a:r>
          </a:p>
          <a:p>
            <a:pPr eaLnBrk="1" hangingPunct="1">
              <a:lnSpc>
                <a:spcPct val="50000"/>
              </a:lnSpc>
              <a:spcBef>
                <a:spcPct val="50000"/>
              </a:spcBef>
            </a:pPr>
            <a:r>
              <a:rPr lang="en-US"/>
              <a:t>Graphy </a:t>
            </a:r>
          </a:p>
        </p:txBody>
      </p:sp>
      <p:sp>
        <p:nvSpPr>
          <p:cNvPr id="13328" name="Line 14"/>
          <p:cNvSpPr>
            <a:spLocks noChangeShapeType="1"/>
          </p:cNvSpPr>
          <p:nvPr/>
        </p:nvSpPr>
        <p:spPr bwMode="auto">
          <a:xfrm flipH="1">
            <a:off x="4716463" y="5589588"/>
            <a:ext cx="287337"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3329" name="Line 15"/>
          <p:cNvSpPr>
            <a:spLocks noChangeShapeType="1"/>
          </p:cNvSpPr>
          <p:nvPr/>
        </p:nvSpPr>
        <p:spPr bwMode="auto">
          <a:xfrm>
            <a:off x="6227763" y="5661025"/>
            <a:ext cx="0"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3330" name="Line 16"/>
          <p:cNvSpPr>
            <a:spLocks noChangeShapeType="1"/>
          </p:cNvSpPr>
          <p:nvPr/>
        </p:nvSpPr>
        <p:spPr bwMode="auto">
          <a:xfrm>
            <a:off x="7164388" y="5589588"/>
            <a:ext cx="360362"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 name="Slide Number Placeholder 1"/>
          <p:cNvSpPr>
            <a:spLocks noGrp="1"/>
          </p:cNvSpPr>
          <p:nvPr>
            <p:ph type="sldNum" sz="quarter" idx="12"/>
          </p:nvPr>
        </p:nvSpPr>
        <p:spPr/>
        <p:txBody>
          <a:bodyPr/>
          <a:lstStyle/>
          <a:p>
            <a:pPr>
              <a:defRPr/>
            </a:pPr>
            <a:fld id="{C23D785E-49C7-4B76-8A7E-F26A99CB21C8}" type="slidenum">
              <a:rPr lang="ar-SA" smtClean="0"/>
              <a:pPr>
                <a:defRPr/>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Freeform 5"/>
          <p:cNvSpPr>
            <a:spLocks/>
          </p:cNvSpPr>
          <p:nvPr/>
        </p:nvSpPr>
        <p:spPr bwMode="auto">
          <a:xfrm>
            <a:off x="1233488" y="2483693"/>
            <a:ext cx="1563687" cy="4003675"/>
          </a:xfrm>
          <a:custGeom>
            <a:avLst/>
            <a:gdLst>
              <a:gd name="T0" fmla="*/ 564 w 985"/>
              <a:gd name="T1" fmla="*/ 60 h 2522"/>
              <a:gd name="T2" fmla="*/ 730 w 985"/>
              <a:gd name="T3" fmla="*/ 153 h 2522"/>
              <a:gd name="T4" fmla="*/ 811 w 985"/>
              <a:gd name="T5" fmla="*/ 204 h 2522"/>
              <a:gd name="T6" fmla="*/ 895 w 985"/>
              <a:gd name="T7" fmla="*/ 409 h 2522"/>
              <a:gd name="T8" fmla="*/ 940 w 985"/>
              <a:gd name="T9" fmla="*/ 697 h 2522"/>
              <a:gd name="T10" fmla="*/ 976 w 985"/>
              <a:gd name="T11" fmla="*/ 1072 h 2522"/>
              <a:gd name="T12" fmla="*/ 982 w 985"/>
              <a:gd name="T13" fmla="*/ 1261 h 2522"/>
              <a:gd name="T14" fmla="*/ 922 w 985"/>
              <a:gd name="T15" fmla="*/ 1363 h 2522"/>
              <a:gd name="T16" fmla="*/ 901 w 985"/>
              <a:gd name="T17" fmla="*/ 1366 h 2522"/>
              <a:gd name="T18" fmla="*/ 919 w 985"/>
              <a:gd name="T19" fmla="*/ 1288 h 2522"/>
              <a:gd name="T20" fmla="*/ 889 w 985"/>
              <a:gd name="T21" fmla="*/ 1297 h 2522"/>
              <a:gd name="T22" fmla="*/ 856 w 985"/>
              <a:gd name="T23" fmla="*/ 1312 h 2522"/>
              <a:gd name="T24" fmla="*/ 868 w 985"/>
              <a:gd name="T25" fmla="*/ 1225 h 2522"/>
              <a:gd name="T26" fmla="*/ 898 w 985"/>
              <a:gd name="T27" fmla="*/ 1081 h 2522"/>
              <a:gd name="T28" fmla="*/ 835 w 985"/>
              <a:gd name="T29" fmla="*/ 811 h 2522"/>
              <a:gd name="T30" fmla="*/ 808 w 985"/>
              <a:gd name="T31" fmla="*/ 688 h 2522"/>
              <a:gd name="T32" fmla="*/ 757 w 985"/>
              <a:gd name="T33" fmla="*/ 562 h 2522"/>
              <a:gd name="T34" fmla="*/ 721 w 985"/>
              <a:gd name="T35" fmla="*/ 805 h 2522"/>
              <a:gd name="T36" fmla="*/ 766 w 985"/>
              <a:gd name="T37" fmla="*/ 1117 h 2522"/>
              <a:gd name="T38" fmla="*/ 748 w 985"/>
              <a:gd name="T39" fmla="*/ 1636 h 2522"/>
              <a:gd name="T40" fmla="*/ 769 w 985"/>
              <a:gd name="T41" fmla="*/ 1897 h 2522"/>
              <a:gd name="T42" fmla="*/ 745 w 985"/>
              <a:gd name="T43" fmla="*/ 2234 h 2522"/>
              <a:gd name="T44" fmla="*/ 790 w 985"/>
              <a:gd name="T45" fmla="*/ 2369 h 2522"/>
              <a:gd name="T46" fmla="*/ 832 w 985"/>
              <a:gd name="T47" fmla="*/ 2447 h 2522"/>
              <a:gd name="T48" fmla="*/ 784 w 985"/>
              <a:gd name="T49" fmla="*/ 2519 h 2522"/>
              <a:gd name="T50" fmla="*/ 715 w 985"/>
              <a:gd name="T51" fmla="*/ 2465 h 2522"/>
              <a:gd name="T52" fmla="*/ 664 w 985"/>
              <a:gd name="T53" fmla="*/ 2375 h 2522"/>
              <a:gd name="T54" fmla="*/ 649 w 985"/>
              <a:gd name="T55" fmla="*/ 2306 h 2522"/>
              <a:gd name="T56" fmla="*/ 658 w 985"/>
              <a:gd name="T57" fmla="*/ 2135 h 2522"/>
              <a:gd name="T58" fmla="*/ 582 w 985"/>
              <a:gd name="T59" fmla="*/ 1789 h 2522"/>
              <a:gd name="T60" fmla="*/ 537 w 985"/>
              <a:gd name="T61" fmla="*/ 1510 h 2522"/>
              <a:gd name="T62" fmla="*/ 447 w 985"/>
              <a:gd name="T63" fmla="*/ 1510 h 2522"/>
              <a:gd name="T64" fmla="*/ 402 w 985"/>
              <a:gd name="T65" fmla="*/ 1789 h 2522"/>
              <a:gd name="T66" fmla="*/ 327 w 985"/>
              <a:gd name="T67" fmla="*/ 2135 h 2522"/>
              <a:gd name="T68" fmla="*/ 336 w 985"/>
              <a:gd name="T69" fmla="*/ 2306 h 2522"/>
              <a:gd name="T70" fmla="*/ 321 w 985"/>
              <a:gd name="T71" fmla="*/ 2375 h 2522"/>
              <a:gd name="T72" fmla="*/ 270 w 985"/>
              <a:gd name="T73" fmla="*/ 2465 h 2522"/>
              <a:gd name="T74" fmla="*/ 201 w 985"/>
              <a:gd name="T75" fmla="*/ 2519 h 2522"/>
              <a:gd name="T76" fmla="*/ 153 w 985"/>
              <a:gd name="T77" fmla="*/ 2447 h 2522"/>
              <a:gd name="T78" fmla="*/ 195 w 985"/>
              <a:gd name="T79" fmla="*/ 2369 h 2522"/>
              <a:gd name="T80" fmla="*/ 240 w 985"/>
              <a:gd name="T81" fmla="*/ 2234 h 2522"/>
              <a:gd name="T82" fmla="*/ 216 w 985"/>
              <a:gd name="T83" fmla="*/ 1897 h 2522"/>
              <a:gd name="T84" fmla="*/ 237 w 985"/>
              <a:gd name="T85" fmla="*/ 1636 h 2522"/>
              <a:gd name="T86" fmla="*/ 219 w 985"/>
              <a:gd name="T87" fmla="*/ 1117 h 2522"/>
              <a:gd name="T88" fmla="*/ 264 w 985"/>
              <a:gd name="T89" fmla="*/ 805 h 2522"/>
              <a:gd name="T90" fmla="*/ 228 w 985"/>
              <a:gd name="T91" fmla="*/ 562 h 2522"/>
              <a:gd name="T92" fmla="*/ 177 w 985"/>
              <a:gd name="T93" fmla="*/ 688 h 2522"/>
              <a:gd name="T94" fmla="*/ 150 w 985"/>
              <a:gd name="T95" fmla="*/ 811 h 2522"/>
              <a:gd name="T96" fmla="*/ 87 w 985"/>
              <a:gd name="T97" fmla="*/ 1081 h 2522"/>
              <a:gd name="T98" fmla="*/ 117 w 985"/>
              <a:gd name="T99" fmla="*/ 1225 h 2522"/>
              <a:gd name="T100" fmla="*/ 129 w 985"/>
              <a:gd name="T101" fmla="*/ 1312 h 2522"/>
              <a:gd name="T102" fmla="*/ 96 w 985"/>
              <a:gd name="T103" fmla="*/ 1297 h 2522"/>
              <a:gd name="T104" fmla="*/ 66 w 985"/>
              <a:gd name="T105" fmla="*/ 1288 h 2522"/>
              <a:gd name="T106" fmla="*/ 84 w 985"/>
              <a:gd name="T107" fmla="*/ 1366 h 2522"/>
              <a:gd name="T108" fmla="*/ 63 w 985"/>
              <a:gd name="T109" fmla="*/ 1363 h 2522"/>
              <a:gd name="T110" fmla="*/ 3 w 985"/>
              <a:gd name="T111" fmla="*/ 1261 h 2522"/>
              <a:gd name="T112" fmla="*/ 9 w 985"/>
              <a:gd name="T113" fmla="*/ 1072 h 2522"/>
              <a:gd name="T114" fmla="*/ 45 w 985"/>
              <a:gd name="T115" fmla="*/ 697 h 2522"/>
              <a:gd name="T116" fmla="*/ 90 w 985"/>
              <a:gd name="T117" fmla="*/ 409 h 2522"/>
              <a:gd name="T118" fmla="*/ 174 w 985"/>
              <a:gd name="T119" fmla="*/ 204 h 2522"/>
              <a:gd name="T120" fmla="*/ 255 w 985"/>
              <a:gd name="T121" fmla="*/ 153 h 2522"/>
              <a:gd name="T122" fmla="*/ 420 w 985"/>
              <a:gd name="T123" fmla="*/ 60 h 2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85" h="2522">
                <a:moveTo>
                  <a:pt x="561" y="0"/>
                </a:moveTo>
                <a:lnTo>
                  <a:pt x="561" y="0"/>
                </a:lnTo>
                <a:lnTo>
                  <a:pt x="561" y="18"/>
                </a:lnTo>
                <a:lnTo>
                  <a:pt x="558" y="36"/>
                </a:lnTo>
                <a:lnTo>
                  <a:pt x="561" y="51"/>
                </a:lnTo>
                <a:lnTo>
                  <a:pt x="564" y="60"/>
                </a:lnTo>
                <a:lnTo>
                  <a:pt x="567" y="66"/>
                </a:lnTo>
                <a:lnTo>
                  <a:pt x="573" y="75"/>
                </a:lnTo>
                <a:lnTo>
                  <a:pt x="585" y="84"/>
                </a:lnTo>
                <a:lnTo>
                  <a:pt x="613" y="102"/>
                </a:lnTo>
                <a:lnTo>
                  <a:pt x="661" y="126"/>
                </a:lnTo>
                <a:lnTo>
                  <a:pt x="730" y="153"/>
                </a:lnTo>
                <a:lnTo>
                  <a:pt x="730" y="153"/>
                </a:lnTo>
                <a:lnTo>
                  <a:pt x="745" y="153"/>
                </a:lnTo>
                <a:lnTo>
                  <a:pt x="760" y="159"/>
                </a:lnTo>
                <a:lnTo>
                  <a:pt x="778" y="171"/>
                </a:lnTo>
                <a:lnTo>
                  <a:pt x="796" y="183"/>
                </a:lnTo>
                <a:lnTo>
                  <a:pt x="811" y="204"/>
                </a:lnTo>
                <a:lnTo>
                  <a:pt x="829" y="228"/>
                </a:lnTo>
                <a:lnTo>
                  <a:pt x="841" y="261"/>
                </a:lnTo>
                <a:lnTo>
                  <a:pt x="856" y="297"/>
                </a:lnTo>
                <a:lnTo>
                  <a:pt x="856" y="297"/>
                </a:lnTo>
                <a:lnTo>
                  <a:pt x="883" y="369"/>
                </a:lnTo>
                <a:lnTo>
                  <a:pt x="895" y="409"/>
                </a:lnTo>
                <a:lnTo>
                  <a:pt x="907" y="454"/>
                </a:lnTo>
                <a:lnTo>
                  <a:pt x="916" y="505"/>
                </a:lnTo>
                <a:lnTo>
                  <a:pt x="925" y="562"/>
                </a:lnTo>
                <a:lnTo>
                  <a:pt x="934" y="625"/>
                </a:lnTo>
                <a:lnTo>
                  <a:pt x="940" y="697"/>
                </a:lnTo>
                <a:lnTo>
                  <a:pt x="940" y="697"/>
                </a:lnTo>
                <a:lnTo>
                  <a:pt x="949" y="727"/>
                </a:lnTo>
                <a:lnTo>
                  <a:pt x="958" y="763"/>
                </a:lnTo>
                <a:lnTo>
                  <a:pt x="964" y="802"/>
                </a:lnTo>
                <a:lnTo>
                  <a:pt x="970" y="847"/>
                </a:lnTo>
                <a:lnTo>
                  <a:pt x="976" y="952"/>
                </a:lnTo>
                <a:lnTo>
                  <a:pt x="976" y="1072"/>
                </a:lnTo>
                <a:lnTo>
                  <a:pt x="976" y="1072"/>
                </a:lnTo>
                <a:lnTo>
                  <a:pt x="973" y="1120"/>
                </a:lnTo>
                <a:lnTo>
                  <a:pt x="979" y="1159"/>
                </a:lnTo>
                <a:lnTo>
                  <a:pt x="982" y="1195"/>
                </a:lnTo>
                <a:lnTo>
                  <a:pt x="985" y="1228"/>
                </a:lnTo>
                <a:lnTo>
                  <a:pt x="982" y="1261"/>
                </a:lnTo>
                <a:lnTo>
                  <a:pt x="979" y="1276"/>
                </a:lnTo>
                <a:lnTo>
                  <a:pt x="973" y="1291"/>
                </a:lnTo>
                <a:lnTo>
                  <a:pt x="967" y="1309"/>
                </a:lnTo>
                <a:lnTo>
                  <a:pt x="955" y="1324"/>
                </a:lnTo>
                <a:lnTo>
                  <a:pt x="940" y="1345"/>
                </a:lnTo>
                <a:lnTo>
                  <a:pt x="922" y="1363"/>
                </a:lnTo>
                <a:lnTo>
                  <a:pt x="922" y="1363"/>
                </a:lnTo>
                <a:lnTo>
                  <a:pt x="916" y="1369"/>
                </a:lnTo>
                <a:lnTo>
                  <a:pt x="910" y="1375"/>
                </a:lnTo>
                <a:lnTo>
                  <a:pt x="907" y="1375"/>
                </a:lnTo>
                <a:lnTo>
                  <a:pt x="904" y="1372"/>
                </a:lnTo>
                <a:lnTo>
                  <a:pt x="901" y="1366"/>
                </a:lnTo>
                <a:lnTo>
                  <a:pt x="901" y="1357"/>
                </a:lnTo>
                <a:lnTo>
                  <a:pt x="904" y="1345"/>
                </a:lnTo>
                <a:lnTo>
                  <a:pt x="907" y="1336"/>
                </a:lnTo>
                <a:lnTo>
                  <a:pt x="907" y="1336"/>
                </a:lnTo>
                <a:lnTo>
                  <a:pt x="919" y="1300"/>
                </a:lnTo>
                <a:lnTo>
                  <a:pt x="919" y="1288"/>
                </a:lnTo>
                <a:lnTo>
                  <a:pt x="919" y="1279"/>
                </a:lnTo>
                <a:lnTo>
                  <a:pt x="913" y="1267"/>
                </a:lnTo>
                <a:lnTo>
                  <a:pt x="904" y="1252"/>
                </a:lnTo>
                <a:lnTo>
                  <a:pt x="904" y="1252"/>
                </a:lnTo>
                <a:lnTo>
                  <a:pt x="898" y="1279"/>
                </a:lnTo>
                <a:lnTo>
                  <a:pt x="889" y="1297"/>
                </a:lnTo>
                <a:lnTo>
                  <a:pt x="883" y="1309"/>
                </a:lnTo>
                <a:lnTo>
                  <a:pt x="871" y="1315"/>
                </a:lnTo>
                <a:lnTo>
                  <a:pt x="871" y="1315"/>
                </a:lnTo>
                <a:lnTo>
                  <a:pt x="862" y="1315"/>
                </a:lnTo>
                <a:lnTo>
                  <a:pt x="856" y="1315"/>
                </a:lnTo>
                <a:lnTo>
                  <a:pt x="856" y="1312"/>
                </a:lnTo>
                <a:lnTo>
                  <a:pt x="856" y="1306"/>
                </a:lnTo>
                <a:lnTo>
                  <a:pt x="859" y="1291"/>
                </a:lnTo>
                <a:lnTo>
                  <a:pt x="862" y="1273"/>
                </a:lnTo>
                <a:lnTo>
                  <a:pt x="862" y="1273"/>
                </a:lnTo>
                <a:lnTo>
                  <a:pt x="862" y="1249"/>
                </a:lnTo>
                <a:lnTo>
                  <a:pt x="868" y="1225"/>
                </a:lnTo>
                <a:lnTo>
                  <a:pt x="874" y="1201"/>
                </a:lnTo>
                <a:lnTo>
                  <a:pt x="883" y="1174"/>
                </a:lnTo>
                <a:lnTo>
                  <a:pt x="883" y="1174"/>
                </a:lnTo>
                <a:lnTo>
                  <a:pt x="892" y="1150"/>
                </a:lnTo>
                <a:lnTo>
                  <a:pt x="895" y="1120"/>
                </a:lnTo>
                <a:lnTo>
                  <a:pt x="898" y="1081"/>
                </a:lnTo>
                <a:lnTo>
                  <a:pt x="898" y="1024"/>
                </a:lnTo>
                <a:lnTo>
                  <a:pt x="898" y="1024"/>
                </a:lnTo>
                <a:lnTo>
                  <a:pt x="889" y="982"/>
                </a:lnTo>
                <a:lnTo>
                  <a:pt x="880" y="940"/>
                </a:lnTo>
                <a:lnTo>
                  <a:pt x="847" y="850"/>
                </a:lnTo>
                <a:lnTo>
                  <a:pt x="835" y="811"/>
                </a:lnTo>
                <a:lnTo>
                  <a:pt x="823" y="775"/>
                </a:lnTo>
                <a:lnTo>
                  <a:pt x="817" y="745"/>
                </a:lnTo>
                <a:lnTo>
                  <a:pt x="817" y="733"/>
                </a:lnTo>
                <a:lnTo>
                  <a:pt x="820" y="724"/>
                </a:lnTo>
                <a:lnTo>
                  <a:pt x="820" y="724"/>
                </a:lnTo>
                <a:lnTo>
                  <a:pt x="808" y="688"/>
                </a:lnTo>
                <a:lnTo>
                  <a:pt x="799" y="661"/>
                </a:lnTo>
                <a:lnTo>
                  <a:pt x="781" y="616"/>
                </a:lnTo>
                <a:lnTo>
                  <a:pt x="766" y="589"/>
                </a:lnTo>
                <a:lnTo>
                  <a:pt x="760" y="574"/>
                </a:lnTo>
                <a:lnTo>
                  <a:pt x="757" y="562"/>
                </a:lnTo>
                <a:lnTo>
                  <a:pt x="757" y="562"/>
                </a:lnTo>
                <a:lnTo>
                  <a:pt x="748" y="592"/>
                </a:lnTo>
                <a:lnTo>
                  <a:pt x="739" y="619"/>
                </a:lnTo>
                <a:lnTo>
                  <a:pt x="727" y="679"/>
                </a:lnTo>
                <a:lnTo>
                  <a:pt x="721" y="742"/>
                </a:lnTo>
                <a:lnTo>
                  <a:pt x="721" y="805"/>
                </a:lnTo>
                <a:lnTo>
                  <a:pt x="721" y="805"/>
                </a:lnTo>
                <a:lnTo>
                  <a:pt x="724" y="829"/>
                </a:lnTo>
                <a:lnTo>
                  <a:pt x="730" y="859"/>
                </a:lnTo>
                <a:lnTo>
                  <a:pt x="745" y="931"/>
                </a:lnTo>
                <a:lnTo>
                  <a:pt x="760" y="1021"/>
                </a:lnTo>
                <a:lnTo>
                  <a:pt x="766" y="1066"/>
                </a:lnTo>
                <a:lnTo>
                  <a:pt x="766" y="1117"/>
                </a:lnTo>
                <a:lnTo>
                  <a:pt x="766" y="1117"/>
                </a:lnTo>
                <a:lnTo>
                  <a:pt x="766" y="1189"/>
                </a:lnTo>
                <a:lnTo>
                  <a:pt x="766" y="1288"/>
                </a:lnTo>
                <a:lnTo>
                  <a:pt x="760" y="1432"/>
                </a:lnTo>
                <a:lnTo>
                  <a:pt x="748" y="1636"/>
                </a:lnTo>
                <a:lnTo>
                  <a:pt x="748" y="1636"/>
                </a:lnTo>
                <a:lnTo>
                  <a:pt x="754" y="1675"/>
                </a:lnTo>
                <a:lnTo>
                  <a:pt x="760" y="1720"/>
                </a:lnTo>
                <a:lnTo>
                  <a:pt x="766" y="1774"/>
                </a:lnTo>
                <a:lnTo>
                  <a:pt x="769" y="1843"/>
                </a:lnTo>
                <a:lnTo>
                  <a:pt x="769" y="1843"/>
                </a:lnTo>
                <a:lnTo>
                  <a:pt x="769" y="1897"/>
                </a:lnTo>
                <a:lnTo>
                  <a:pt x="766" y="1964"/>
                </a:lnTo>
                <a:lnTo>
                  <a:pt x="763" y="2048"/>
                </a:lnTo>
                <a:lnTo>
                  <a:pt x="751" y="2159"/>
                </a:lnTo>
                <a:lnTo>
                  <a:pt x="748" y="2213"/>
                </a:lnTo>
                <a:lnTo>
                  <a:pt x="748" y="2213"/>
                </a:lnTo>
                <a:lnTo>
                  <a:pt x="745" y="2234"/>
                </a:lnTo>
                <a:lnTo>
                  <a:pt x="748" y="2255"/>
                </a:lnTo>
                <a:lnTo>
                  <a:pt x="751" y="2276"/>
                </a:lnTo>
                <a:lnTo>
                  <a:pt x="757" y="2297"/>
                </a:lnTo>
                <a:lnTo>
                  <a:pt x="763" y="2318"/>
                </a:lnTo>
                <a:lnTo>
                  <a:pt x="775" y="2342"/>
                </a:lnTo>
                <a:lnTo>
                  <a:pt x="790" y="2369"/>
                </a:lnTo>
                <a:lnTo>
                  <a:pt x="811" y="2396"/>
                </a:lnTo>
                <a:lnTo>
                  <a:pt x="811" y="2396"/>
                </a:lnTo>
                <a:lnTo>
                  <a:pt x="820" y="2408"/>
                </a:lnTo>
                <a:lnTo>
                  <a:pt x="826" y="2423"/>
                </a:lnTo>
                <a:lnTo>
                  <a:pt x="832" y="2435"/>
                </a:lnTo>
                <a:lnTo>
                  <a:pt x="832" y="2447"/>
                </a:lnTo>
                <a:lnTo>
                  <a:pt x="829" y="2459"/>
                </a:lnTo>
                <a:lnTo>
                  <a:pt x="820" y="2474"/>
                </a:lnTo>
                <a:lnTo>
                  <a:pt x="811" y="2492"/>
                </a:lnTo>
                <a:lnTo>
                  <a:pt x="793" y="2510"/>
                </a:lnTo>
                <a:lnTo>
                  <a:pt x="793" y="2510"/>
                </a:lnTo>
                <a:lnTo>
                  <a:pt x="784" y="2519"/>
                </a:lnTo>
                <a:lnTo>
                  <a:pt x="772" y="2522"/>
                </a:lnTo>
                <a:lnTo>
                  <a:pt x="760" y="2522"/>
                </a:lnTo>
                <a:lnTo>
                  <a:pt x="748" y="2516"/>
                </a:lnTo>
                <a:lnTo>
                  <a:pt x="736" y="2504"/>
                </a:lnTo>
                <a:lnTo>
                  <a:pt x="724" y="2489"/>
                </a:lnTo>
                <a:lnTo>
                  <a:pt x="715" y="2465"/>
                </a:lnTo>
                <a:lnTo>
                  <a:pt x="706" y="2438"/>
                </a:lnTo>
                <a:lnTo>
                  <a:pt x="706" y="2438"/>
                </a:lnTo>
                <a:lnTo>
                  <a:pt x="697" y="2414"/>
                </a:lnTo>
                <a:lnTo>
                  <a:pt x="685" y="2396"/>
                </a:lnTo>
                <a:lnTo>
                  <a:pt x="673" y="2384"/>
                </a:lnTo>
                <a:lnTo>
                  <a:pt x="664" y="2375"/>
                </a:lnTo>
                <a:lnTo>
                  <a:pt x="664" y="2375"/>
                </a:lnTo>
                <a:lnTo>
                  <a:pt x="652" y="2363"/>
                </a:lnTo>
                <a:lnTo>
                  <a:pt x="646" y="2351"/>
                </a:lnTo>
                <a:lnTo>
                  <a:pt x="643" y="2339"/>
                </a:lnTo>
                <a:lnTo>
                  <a:pt x="643" y="2330"/>
                </a:lnTo>
                <a:lnTo>
                  <a:pt x="649" y="2306"/>
                </a:lnTo>
                <a:lnTo>
                  <a:pt x="658" y="2282"/>
                </a:lnTo>
                <a:lnTo>
                  <a:pt x="658" y="2282"/>
                </a:lnTo>
                <a:lnTo>
                  <a:pt x="664" y="2258"/>
                </a:lnTo>
                <a:lnTo>
                  <a:pt x="667" y="2228"/>
                </a:lnTo>
                <a:lnTo>
                  <a:pt x="664" y="2189"/>
                </a:lnTo>
                <a:lnTo>
                  <a:pt x="658" y="2135"/>
                </a:lnTo>
                <a:lnTo>
                  <a:pt x="658" y="2135"/>
                </a:lnTo>
                <a:lnTo>
                  <a:pt x="631" y="2036"/>
                </a:lnTo>
                <a:lnTo>
                  <a:pt x="603" y="1931"/>
                </a:lnTo>
                <a:lnTo>
                  <a:pt x="594" y="1879"/>
                </a:lnTo>
                <a:lnTo>
                  <a:pt x="585" y="1834"/>
                </a:lnTo>
                <a:lnTo>
                  <a:pt x="582" y="1789"/>
                </a:lnTo>
                <a:lnTo>
                  <a:pt x="585" y="1771"/>
                </a:lnTo>
                <a:lnTo>
                  <a:pt x="585" y="1753"/>
                </a:lnTo>
                <a:lnTo>
                  <a:pt x="585" y="1753"/>
                </a:lnTo>
                <a:lnTo>
                  <a:pt x="570" y="1699"/>
                </a:lnTo>
                <a:lnTo>
                  <a:pt x="558" y="1639"/>
                </a:lnTo>
                <a:lnTo>
                  <a:pt x="537" y="1510"/>
                </a:lnTo>
                <a:lnTo>
                  <a:pt x="516" y="1372"/>
                </a:lnTo>
                <a:lnTo>
                  <a:pt x="492" y="1222"/>
                </a:lnTo>
                <a:lnTo>
                  <a:pt x="492" y="1222"/>
                </a:lnTo>
                <a:lnTo>
                  <a:pt x="492" y="1222"/>
                </a:lnTo>
                <a:lnTo>
                  <a:pt x="468" y="1372"/>
                </a:lnTo>
                <a:lnTo>
                  <a:pt x="447" y="1510"/>
                </a:lnTo>
                <a:lnTo>
                  <a:pt x="426" y="1639"/>
                </a:lnTo>
                <a:lnTo>
                  <a:pt x="414" y="1699"/>
                </a:lnTo>
                <a:lnTo>
                  <a:pt x="399" y="1753"/>
                </a:lnTo>
                <a:lnTo>
                  <a:pt x="399" y="1753"/>
                </a:lnTo>
                <a:lnTo>
                  <a:pt x="399" y="1771"/>
                </a:lnTo>
                <a:lnTo>
                  <a:pt x="402" y="1789"/>
                </a:lnTo>
                <a:lnTo>
                  <a:pt x="399" y="1834"/>
                </a:lnTo>
                <a:lnTo>
                  <a:pt x="390" y="1879"/>
                </a:lnTo>
                <a:lnTo>
                  <a:pt x="381" y="1931"/>
                </a:lnTo>
                <a:lnTo>
                  <a:pt x="354" y="2036"/>
                </a:lnTo>
                <a:lnTo>
                  <a:pt x="327" y="2135"/>
                </a:lnTo>
                <a:lnTo>
                  <a:pt x="327" y="2135"/>
                </a:lnTo>
                <a:lnTo>
                  <a:pt x="321" y="2189"/>
                </a:lnTo>
                <a:lnTo>
                  <a:pt x="318" y="2228"/>
                </a:lnTo>
                <a:lnTo>
                  <a:pt x="321" y="2258"/>
                </a:lnTo>
                <a:lnTo>
                  <a:pt x="327" y="2282"/>
                </a:lnTo>
                <a:lnTo>
                  <a:pt x="327" y="2282"/>
                </a:lnTo>
                <a:lnTo>
                  <a:pt x="336" y="2306"/>
                </a:lnTo>
                <a:lnTo>
                  <a:pt x="342" y="2330"/>
                </a:lnTo>
                <a:lnTo>
                  <a:pt x="342" y="2339"/>
                </a:lnTo>
                <a:lnTo>
                  <a:pt x="339" y="2351"/>
                </a:lnTo>
                <a:lnTo>
                  <a:pt x="333" y="2363"/>
                </a:lnTo>
                <a:lnTo>
                  <a:pt x="321" y="2375"/>
                </a:lnTo>
                <a:lnTo>
                  <a:pt x="321" y="2375"/>
                </a:lnTo>
                <a:lnTo>
                  <a:pt x="312" y="2384"/>
                </a:lnTo>
                <a:lnTo>
                  <a:pt x="300" y="2396"/>
                </a:lnTo>
                <a:lnTo>
                  <a:pt x="288" y="2414"/>
                </a:lnTo>
                <a:lnTo>
                  <a:pt x="279" y="2438"/>
                </a:lnTo>
                <a:lnTo>
                  <a:pt x="279" y="2438"/>
                </a:lnTo>
                <a:lnTo>
                  <a:pt x="270" y="2465"/>
                </a:lnTo>
                <a:lnTo>
                  <a:pt x="261" y="2489"/>
                </a:lnTo>
                <a:lnTo>
                  <a:pt x="249" y="2504"/>
                </a:lnTo>
                <a:lnTo>
                  <a:pt x="237" y="2516"/>
                </a:lnTo>
                <a:lnTo>
                  <a:pt x="225" y="2522"/>
                </a:lnTo>
                <a:lnTo>
                  <a:pt x="213" y="2522"/>
                </a:lnTo>
                <a:lnTo>
                  <a:pt x="201" y="2519"/>
                </a:lnTo>
                <a:lnTo>
                  <a:pt x="192" y="2510"/>
                </a:lnTo>
                <a:lnTo>
                  <a:pt x="192" y="2510"/>
                </a:lnTo>
                <a:lnTo>
                  <a:pt x="174" y="2492"/>
                </a:lnTo>
                <a:lnTo>
                  <a:pt x="165" y="2474"/>
                </a:lnTo>
                <a:lnTo>
                  <a:pt x="156" y="2459"/>
                </a:lnTo>
                <a:lnTo>
                  <a:pt x="153" y="2447"/>
                </a:lnTo>
                <a:lnTo>
                  <a:pt x="153" y="2435"/>
                </a:lnTo>
                <a:lnTo>
                  <a:pt x="159" y="2423"/>
                </a:lnTo>
                <a:lnTo>
                  <a:pt x="165" y="2408"/>
                </a:lnTo>
                <a:lnTo>
                  <a:pt x="174" y="2396"/>
                </a:lnTo>
                <a:lnTo>
                  <a:pt x="174" y="2396"/>
                </a:lnTo>
                <a:lnTo>
                  <a:pt x="195" y="2369"/>
                </a:lnTo>
                <a:lnTo>
                  <a:pt x="210" y="2342"/>
                </a:lnTo>
                <a:lnTo>
                  <a:pt x="222" y="2318"/>
                </a:lnTo>
                <a:lnTo>
                  <a:pt x="228" y="2297"/>
                </a:lnTo>
                <a:lnTo>
                  <a:pt x="234" y="2276"/>
                </a:lnTo>
                <a:lnTo>
                  <a:pt x="237" y="2255"/>
                </a:lnTo>
                <a:lnTo>
                  <a:pt x="240" y="2234"/>
                </a:lnTo>
                <a:lnTo>
                  <a:pt x="237" y="2213"/>
                </a:lnTo>
                <a:lnTo>
                  <a:pt x="234" y="2159"/>
                </a:lnTo>
                <a:lnTo>
                  <a:pt x="234" y="2159"/>
                </a:lnTo>
                <a:lnTo>
                  <a:pt x="222" y="2048"/>
                </a:lnTo>
                <a:lnTo>
                  <a:pt x="219" y="1964"/>
                </a:lnTo>
                <a:lnTo>
                  <a:pt x="216" y="1897"/>
                </a:lnTo>
                <a:lnTo>
                  <a:pt x="216" y="1843"/>
                </a:lnTo>
                <a:lnTo>
                  <a:pt x="216" y="1843"/>
                </a:lnTo>
                <a:lnTo>
                  <a:pt x="219" y="1774"/>
                </a:lnTo>
                <a:lnTo>
                  <a:pt x="225" y="1720"/>
                </a:lnTo>
                <a:lnTo>
                  <a:pt x="231" y="1675"/>
                </a:lnTo>
                <a:lnTo>
                  <a:pt x="237" y="1636"/>
                </a:lnTo>
                <a:lnTo>
                  <a:pt x="237" y="1636"/>
                </a:lnTo>
                <a:lnTo>
                  <a:pt x="225" y="1432"/>
                </a:lnTo>
                <a:lnTo>
                  <a:pt x="219" y="1288"/>
                </a:lnTo>
                <a:lnTo>
                  <a:pt x="219" y="1189"/>
                </a:lnTo>
                <a:lnTo>
                  <a:pt x="219" y="1117"/>
                </a:lnTo>
                <a:lnTo>
                  <a:pt x="219" y="1117"/>
                </a:lnTo>
                <a:lnTo>
                  <a:pt x="219" y="1066"/>
                </a:lnTo>
                <a:lnTo>
                  <a:pt x="225" y="1021"/>
                </a:lnTo>
                <a:lnTo>
                  <a:pt x="240" y="931"/>
                </a:lnTo>
                <a:lnTo>
                  <a:pt x="255" y="859"/>
                </a:lnTo>
                <a:lnTo>
                  <a:pt x="261" y="829"/>
                </a:lnTo>
                <a:lnTo>
                  <a:pt x="264" y="805"/>
                </a:lnTo>
                <a:lnTo>
                  <a:pt x="264" y="805"/>
                </a:lnTo>
                <a:lnTo>
                  <a:pt x="264" y="742"/>
                </a:lnTo>
                <a:lnTo>
                  <a:pt x="258" y="679"/>
                </a:lnTo>
                <a:lnTo>
                  <a:pt x="246" y="619"/>
                </a:lnTo>
                <a:lnTo>
                  <a:pt x="237" y="592"/>
                </a:lnTo>
                <a:lnTo>
                  <a:pt x="228" y="562"/>
                </a:lnTo>
                <a:lnTo>
                  <a:pt x="228" y="562"/>
                </a:lnTo>
                <a:lnTo>
                  <a:pt x="225" y="574"/>
                </a:lnTo>
                <a:lnTo>
                  <a:pt x="219" y="589"/>
                </a:lnTo>
                <a:lnTo>
                  <a:pt x="204" y="616"/>
                </a:lnTo>
                <a:lnTo>
                  <a:pt x="186" y="661"/>
                </a:lnTo>
                <a:lnTo>
                  <a:pt x="177" y="688"/>
                </a:lnTo>
                <a:lnTo>
                  <a:pt x="165" y="724"/>
                </a:lnTo>
                <a:lnTo>
                  <a:pt x="165" y="724"/>
                </a:lnTo>
                <a:lnTo>
                  <a:pt x="168" y="733"/>
                </a:lnTo>
                <a:lnTo>
                  <a:pt x="168" y="745"/>
                </a:lnTo>
                <a:lnTo>
                  <a:pt x="162" y="775"/>
                </a:lnTo>
                <a:lnTo>
                  <a:pt x="150" y="811"/>
                </a:lnTo>
                <a:lnTo>
                  <a:pt x="138" y="850"/>
                </a:lnTo>
                <a:lnTo>
                  <a:pt x="105" y="940"/>
                </a:lnTo>
                <a:lnTo>
                  <a:pt x="96" y="982"/>
                </a:lnTo>
                <a:lnTo>
                  <a:pt x="87" y="1024"/>
                </a:lnTo>
                <a:lnTo>
                  <a:pt x="87" y="1024"/>
                </a:lnTo>
                <a:lnTo>
                  <a:pt x="87" y="1081"/>
                </a:lnTo>
                <a:lnTo>
                  <a:pt x="90" y="1120"/>
                </a:lnTo>
                <a:lnTo>
                  <a:pt x="93" y="1150"/>
                </a:lnTo>
                <a:lnTo>
                  <a:pt x="102" y="1174"/>
                </a:lnTo>
                <a:lnTo>
                  <a:pt x="102" y="1174"/>
                </a:lnTo>
                <a:lnTo>
                  <a:pt x="111" y="1201"/>
                </a:lnTo>
                <a:lnTo>
                  <a:pt x="117" y="1225"/>
                </a:lnTo>
                <a:lnTo>
                  <a:pt x="123" y="1249"/>
                </a:lnTo>
                <a:lnTo>
                  <a:pt x="123" y="1273"/>
                </a:lnTo>
                <a:lnTo>
                  <a:pt x="123" y="1273"/>
                </a:lnTo>
                <a:lnTo>
                  <a:pt x="126" y="1291"/>
                </a:lnTo>
                <a:lnTo>
                  <a:pt x="129" y="1306"/>
                </a:lnTo>
                <a:lnTo>
                  <a:pt x="129" y="1312"/>
                </a:lnTo>
                <a:lnTo>
                  <a:pt x="129" y="1315"/>
                </a:lnTo>
                <a:lnTo>
                  <a:pt x="123" y="1315"/>
                </a:lnTo>
                <a:lnTo>
                  <a:pt x="114" y="1315"/>
                </a:lnTo>
                <a:lnTo>
                  <a:pt x="114" y="1315"/>
                </a:lnTo>
                <a:lnTo>
                  <a:pt x="102" y="1309"/>
                </a:lnTo>
                <a:lnTo>
                  <a:pt x="96" y="1297"/>
                </a:lnTo>
                <a:lnTo>
                  <a:pt x="87" y="1279"/>
                </a:lnTo>
                <a:lnTo>
                  <a:pt x="81" y="1252"/>
                </a:lnTo>
                <a:lnTo>
                  <a:pt x="81" y="1252"/>
                </a:lnTo>
                <a:lnTo>
                  <a:pt x="72" y="1267"/>
                </a:lnTo>
                <a:lnTo>
                  <a:pt x="66" y="1279"/>
                </a:lnTo>
                <a:lnTo>
                  <a:pt x="66" y="1288"/>
                </a:lnTo>
                <a:lnTo>
                  <a:pt x="66" y="1300"/>
                </a:lnTo>
                <a:lnTo>
                  <a:pt x="78" y="1336"/>
                </a:lnTo>
                <a:lnTo>
                  <a:pt x="78" y="1336"/>
                </a:lnTo>
                <a:lnTo>
                  <a:pt x="81" y="1345"/>
                </a:lnTo>
                <a:lnTo>
                  <a:pt x="84" y="1357"/>
                </a:lnTo>
                <a:lnTo>
                  <a:pt x="84" y="1366"/>
                </a:lnTo>
                <a:lnTo>
                  <a:pt x="81" y="1372"/>
                </a:lnTo>
                <a:lnTo>
                  <a:pt x="78" y="1375"/>
                </a:lnTo>
                <a:lnTo>
                  <a:pt x="75" y="1375"/>
                </a:lnTo>
                <a:lnTo>
                  <a:pt x="69" y="1369"/>
                </a:lnTo>
                <a:lnTo>
                  <a:pt x="63" y="1363"/>
                </a:lnTo>
                <a:lnTo>
                  <a:pt x="63" y="1363"/>
                </a:lnTo>
                <a:lnTo>
                  <a:pt x="45" y="1345"/>
                </a:lnTo>
                <a:lnTo>
                  <a:pt x="30" y="1324"/>
                </a:lnTo>
                <a:lnTo>
                  <a:pt x="18" y="1309"/>
                </a:lnTo>
                <a:lnTo>
                  <a:pt x="12" y="1291"/>
                </a:lnTo>
                <a:lnTo>
                  <a:pt x="6" y="1276"/>
                </a:lnTo>
                <a:lnTo>
                  <a:pt x="3" y="1261"/>
                </a:lnTo>
                <a:lnTo>
                  <a:pt x="0" y="1228"/>
                </a:lnTo>
                <a:lnTo>
                  <a:pt x="3" y="1195"/>
                </a:lnTo>
                <a:lnTo>
                  <a:pt x="6" y="1159"/>
                </a:lnTo>
                <a:lnTo>
                  <a:pt x="12" y="1120"/>
                </a:lnTo>
                <a:lnTo>
                  <a:pt x="9" y="1072"/>
                </a:lnTo>
                <a:lnTo>
                  <a:pt x="9" y="1072"/>
                </a:lnTo>
                <a:lnTo>
                  <a:pt x="9" y="952"/>
                </a:lnTo>
                <a:lnTo>
                  <a:pt x="15" y="847"/>
                </a:lnTo>
                <a:lnTo>
                  <a:pt x="21" y="802"/>
                </a:lnTo>
                <a:lnTo>
                  <a:pt x="27" y="763"/>
                </a:lnTo>
                <a:lnTo>
                  <a:pt x="36" y="727"/>
                </a:lnTo>
                <a:lnTo>
                  <a:pt x="45" y="697"/>
                </a:lnTo>
                <a:lnTo>
                  <a:pt x="45" y="697"/>
                </a:lnTo>
                <a:lnTo>
                  <a:pt x="51" y="625"/>
                </a:lnTo>
                <a:lnTo>
                  <a:pt x="60" y="562"/>
                </a:lnTo>
                <a:lnTo>
                  <a:pt x="69" y="505"/>
                </a:lnTo>
                <a:lnTo>
                  <a:pt x="78" y="454"/>
                </a:lnTo>
                <a:lnTo>
                  <a:pt x="90" y="409"/>
                </a:lnTo>
                <a:lnTo>
                  <a:pt x="102" y="369"/>
                </a:lnTo>
                <a:lnTo>
                  <a:pt x="129" y="297"/>
                </a:lnTo>
                <a:lnTo>
                  <a:pt x="129" y="297"/>
                </a:lnTo>
                <a:lnTo>
                  <a:pt x="144" y="261"/>
                </a:lnTo>
                <a:lnTo>
                  <a:pt x="156" y="228"/>
                </a:lnTo>
                <a:lnTo>
                  <a:pt x="174" y="204"/>
                </a:lnTo>
                <a:lnTo>
                  <a:pt x="189" y="183"/>
                </a:lnTo>
                <a:lnTo>
                  <a:pt x="207" y="171"/>
                </a:lnTo>
                <a:lnTo>
                  <a:pt x="225" y="159"/>
                </a:lnTo>
                <a:lnTo>
                  <a:pt x="240" y="153"/>
                </a:lnTo>
                <a:lnTo>
                  <a:pt x="255" y="153"/>
                </a:lnTo>
                <a:lnTo>
                  <a:pt x="255" y="153"/>
                </a:lnTo>
                <a:lnTo>
                  <a:pt x="324" y="126"/>
                </a:lnTo>
                <a:lnTo>
                  <a:pt x="372" y="102"/>
                </a:lnTo>
                <a:lnTo>
                  <a:pt x="399" y="84"/>
                </a:lnTo>
                <a:lnTo>
                  <a:pt x="411" y="75"/>
                </a:lnTo>
                <a:lnTo>
                  <a:pt x="417" y="66"/>
                </a:lnTo>
                <a:lnTo>
                  <a:pt x="420" y="60"/>
                </a:lnTo>
                <a:lnTo>
                  <a:pt x="423" y="51"/>
                </a:lnTo>
                <a:lnTo>
                  <a:pt x="426" y="36"/>
                </a:lnTo>
                <a:lnTo>
                  <a:pt x="423" y="18"/>
                </a:lnTo>
                <a:lnTo>
                  <a:pt x="423" y="0"/>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174" name="Freeform 6"/>
          <p:cNvSpPr>
            <a:spLocks/>
          </p:cNvSpPr>
          <p:nvPr/>
        </p:nvSpPr>
        <p:spPr bwMode="auto">
          <a:xfrm>
            <a:off x="1585913" y="3045668"/>
            <a:ext cx="14287" cy="330200"/>
          </a:xfrm>
          <a:custGeom>
            <a:avLst/>
            <a:gdLst>
              <a:gd name="T0" fmla="*/ 0 w 9"/>
              <a:gd name="T1" fmla="*/ 0 h 208"/>
              <a:gd name="T2" fmla="*/ 0 w 9"/>
              <a:gd name="T3" fmla="*/ 0 h 208"/>
              <a:gd name="T4" fmla="*/ 3 w 9"/>
              <a:gd name="T5" fmla="*/ 21 h 208"/>
              <a:gd name="T6" fmla="*/ 9 w 9"/>
              <a:gd name="T7" fmla="*/ 40 h 208"/>
              <a:gd name="T8" fmla="*/ 9 w 9"/>
              <a:gd name="T9" fmla="*/ 61 h 208"/>
              <a:gd name="T10" fmla="*/ 9 w 9"/>
              <a:gd name="T11" fmla="*/ 82 h 208"/>
              <a:gd name="T12" fmla="*/ 9 w 9"/>
              <a:gd name="T13" fmla="*/ 82 h 208"/>
              <a:gd name="T14" fmla="*/ 3 w 9"/>
              <a:gd name="T15" fmla="*/ 148 h 208"/>
              <a:gd name="T16" fmla="*/ 3 w 9"/>
              <a:gd name="T17" fmla="*/ 181 h 208"/>
              <a:gd name="T18" fmla="*/ 6 w 9"/>
              <a:gd name="T19" fmla="*/ 20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08">
                <a:moveTo>
                  <a:pt x="0" y="0"/>
                </a:moveTo>
                <a:lnTo>
                  <a:pt x="0" y="0"/>
                </a:lnTo>
                <a:lnTo>
                  <a:pt x="3" y="21"/>
                </a:lnTo>
                <a:lnTo>
                  <a:pt x="9" y="40"/>
                </a:lnTo>
                <a:lnTo>
                  <a:pt x="9" y="61"/>
                </a:lnTo>
                <a:lnTo>
                  <a:pt x="9" y="82"/>
                </a:lnTo>
                <a:lnTo>
                  <a:pt x="9" y="82"/>
                </a:lnTo>
                <a:lnTo>
                  <a:pt x="3" y="148"/>
                </a:lnTo>
                <a:lnTo>
                  <a:pt x="3" y="181"/>
                </a:lnTo>
                <a:lnTo>
                  <a:pt x="6" y="208"/>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175" name="Freeform 7"/>
          <p:cNvSpPr>
            <a:spLocks/>
          </p:cNvSpPr>
          <p:nvPr/>
        </p:nvSpPr>
        <p:spPr bwMode="auto">
          <a:xfrm>
            <a:off x="2430463" y="3045668"/>
            <a:ext cx="14287" cy="330200"/>
          </a:xfrm>
          <a:custGeom>
            <a:avLst/>
            <a:gdLst>
              <a:gd name="T0" fmla="*/ 9 w 9"/>
              <a:gd name="T1" fmla="*/ 0 h 208"/>
              <a:gd name="T2" fmla="*/ 9 w 9"/>
              <a:gd name="T3" fmla="*/ 0 h 208"/>
              <a:gd name="T4" fmla="*/ 6 w 9"/>
              <a:gd name="T5" fmla="*/ 21 h 208"/>
              <a:gd name="T6" fmla="*/ 0 w 9"/>
              <a:gd name="T7" fmla="*/ 40 h 208"/>
              <a:gd name="T8" fmla="*/ 0 w 9"/>
              <a:gd name="T9" fmla="*/ 61 h 208"/>
              <a:gd name="T10" fmla="*/ 0 w 9"/>
              <a:gd name="T11" fmla="*/ 82 h 208"/>
              <a:gd name="T12" fmla="*/ 0 w 9"/>
              <a:gd name="T13" fmla="*/ 82 h 208"/>
              <a:gd name="T14" fmla="*/ 6 w 9"/>
              <a:gd name="T15" fmla="*/ 148 h 208"/>
              <a:gd name="T16" fmla="*/ 6 w 9"/>
              <a:gd name="T17" fmla="*/ 181 h 208"/>
              <a:gd name="T18" fmla="*/ 3 w 9"/>
              <a:gd name="T19" fmla="*/ 20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08">
                <a:moveTo>
                  <a:pt x="9" y="0"/>
                </a:moveTo>
                <a:lnTo>
                  <a:pt x="9" y="0"/>
                </a:lnTo>
                <a:lnTo>
                  <a:pt x="6" y="21"/>
                </a:lnTo>
                <a:lnTo>
                  <a:pt x="0" y="40"/>
                </a:lnTo>
                <a:lnTo>
                  <a:pt x="0" y="61"/>
                </a:lnTo>
                <a:lnTo>
                  <a:pt x="0" y="82"/>
                </a:lnTo>
                <a:lnTo>
                  <a:pt x="0" y="82"/>
                </a:lnTo>
                <a:lnTo>
                  <a:pt x="6" y="148"/>
                </a:lnTo>
                <a:lnTo>
                  <a:pt x="6" y="181"/>
                </a:lnTo>
                <a:lnTo>
                  <a:pt x="3" y="208"/>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176" name="Freeform 8"/>
          <p:cNvSpPr>
            <a:spLocks/>
          </p:cNvSpPr>
          <p:nvPr/>
        </p:nvSpPr>
        <p:spPr bwMode="auto">
          <a:xfrm>
            <a:off x="1785938" y="1888381"/>
            <a:ext cx="458787" cy="690562"/>
          </a:xfrm>
          <a:custGeom>
            <a:avLst/>
            <a:gdLst>
              <a:gd name="T0" fmla="*/ 144 w 289"/>
              <a:gd name="T1" fmla="*/ 435 h 435"/>
              <a:gd name="T2" fmla="*/ 108 w 289"/>
              <a:gd name="T3" fmla="*/ 426 h 435"/>
              <a:gd name="T4" fmla="*/ 102 w 289"/>
              <a:gd name="T5" fmla="*/ 420 h 435"/>
              <a:gd name="T6" fmla="*/ 54 w 289"/>
              <a:gd name="T7" fmla="*/ 360 h 435"/>
              <a:gd name="T8" fmla="*/ 42 w 289"/>
              <a:gd name="T9" fmla="*/ 333 h 435"/>
              <a:gd name="T10" fmla="*/ 36 w 289"/>
              <a:gd name="T11" fmla="*/ 297 h 435"/>
              <a:gd name="T12" fmla="*/ 24 w 289"/>
              <a:gd name="T13" fmla="*/ 294 h 435"/>
              <a:gd name="T14" fmla="*/ 12 w 289"/>
              <a:gd name="T15" fmla="*/ 276 h 435"/>
              <a:gd name="T16" fmla="*/ 9 w 289"/>
              <a:gd name="T17" fmla="*/ 261 h 435"/>
              <a:gd name="T18" fmla="*/ 0 w 289"/>
              <a:gd name="T19" fmla="*/ 234 h 435"/>
              <a:gd name="T20" fmla="*/ 0 w 289"/>
              <a:gd name="T21" fmla="*/ 216 h 435"/>
              <a:gd name="T22" fmla="*/ 9 w 289"/>
              <a:gd name="T23" fmla="*/ 207 h 435"/>
              <a:gd name="T24" fmla="*/ 21 w 289"/>
              <a:gd name="T25" fmla="*/ 213 h 435"/>
              <a:gd name="T26" fmla="*/ 15 w 289"/>
              <a:gd name="T27" fmla="*/ 192 h 435"/>
              <a:gd name="T28" fmla="*/ 12 w 289"/>
              <a:gd name="T29" fmla="*/ 150 h 435"/>
              <a:gd name="T30" fmla="*/ 18 w 289"/>
              <a:gd name="T31" fmla="*/ 105 h 435"/>
              <a:gd name="T32" fmla="*/ 36 w 289"/>
              <a:gd name="T33" fmla="*/ 63 h 435"/>
              <a:gd name="T34" fmla="*/ 51 w 289"/>
              <a:gd name="T35" fmla="*/ 42 h 435"/>
              <a:gd name="T36" fmla="*/ 87 w 289"/>
              <a:gd name="T37" fmla="*/ 9 h 435"/>
              <a:gd name="T38" fmla="*/ 144 w 289"/>
              <a:gd name="T39" fmla="*/ 0 h 435"/>
              <a:gd name="T40" fmla="*/ 177 w 289"/>
              <a:gd name="T41" fmla="*/ 3 h 435"/>
              <a:gd name="T42" fmla="*/ 222 w 289"/>
              <a:gd name="T43" fmla="*/ 24 h 435"/>
              <a:gd name="T44" fmla="*/ 240 w 289"/>
              <a:gd name="T45" fmla="*/ 42 h 435"/>
              <a:gd name="T46" fmla="*/ 265 w 289"/>
              <a:gd name="T47" fmla="*/ 84 h 435"/>
              <a:gd name="T48" fmla="*/ 274 w 289"/>
              <a:gd name="T49" fmla="*/ 129 h 435"/>
              <a:gd name="T50" fmla="*/ 277 w 289"/>
              <a:gd name="T51" fmla="*/ 174 h 435"/>
              <a:gd name="T52" fmla="*/ 268 w 289"/>
              <a:gd name="T53" fmla="*/ 213 h 435"/>
              <a:gd name="T54" fmla="*/ 274 w 289"/>
              <a:gd name="T55" fmla="*/ 210 h 435"/>
              <a:gd name="T56" fmla="*/ 286 w 289"/>
              <a:gd name="T57" fmla="*/ 210 h 435"/>
              <a:gd name="T58" fmla="*/ 289 w 289"/>
              <a:gd name="T59" fmla="*/ 222 h 435"/>
              <a:gd name="T60" fmla="*/ 286 w 289"/>
              <a:gd name="T61" fmla="*/ 246 h 435"/>
              <a:gd name="T62" fmla="*/ 283 w 289"/>
              <a:gd name="T63" fmla="*/ 261 h 435"/>
              <a:gd name="T64" fmla="*/ 274 w 289"/>
              <a:gd name="T65" fmla="*/ 285 h 435"/>
              <a:gd name="T66" fmla="*/ 252 w 289"/>
              <a:gd name="T67" fmla="*/ 297 h 435"/>
              <a:gd name="T68" fmla="*/ 249 w 289"/>
              <a:gd name="T69" fmla="*/ 321 h 435"/>
              <a:gd name="T70" fmla="*/ 243 w 289"/>
              <a:gd name="T71" fmla="*/ 345 h 435"/>
              <a:gd name="T72" fmla="*/ 225 w 289"/>
              <a:gd name="T73" fmla="*/ 375 h 435"/>
              <a:gd name="T74" fmla="*/ 189 w 289"/>
              <a:gd name="T75" fmla="*/ 420 h 435"/>
              <a:gd name="T76" fmla="*/ 168 w 289"/>
              <a:gd name="T77" fmla="*/ 432 h 435"/>
              <a:gd name="T78" fmla="*/ 144 w 289"/>
              <a:gd name="T79"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9" h="435">
                <a:moveTo>
                  <a:pt x="144" y="435"/>
                </a:moveTo>
                <a:lnTo>
                  <a:pt x="144" y="435"/>
                </a:lnTo>
                <a:lnTo>
                  <a:pt x="120" y="432"/>
                </a:lnTo>
                <a:lnTo>
                  <a:pt x="108" y="426"/>
                </a:lnTo>
                <a:lnTo>
                  <a:pt x="102" y="420"/>
                </a:lnTo>
                <a:lnTo>
                  <a:pt x="102" y="420"/>
                </a:lnTo>
                <a:lnTo>
                  <a:pt x="63" y="375"/>
                </a:lnTo>
                <a:lnTo>
                  <a:pt x="54" y="360"/>
                </a:lnTo>
                <a:lnTo>
                  <a:pt x="45" y="345"/>
                </a:lnTo>
                <a:lnTo>
                  <a:pt x="42" y="333"/>
                </a:lnTo>
                <a:lnTo>
                  <a:pt x="39" y="321"/>
                </a:lnTo>
                <a:lnTo>
                  <a:pt x="36" y="297"/>
                </a:lnTo>
                <a:lnTo>
                  <a:pt x="36" y="297"/>
                </a:lnTo>
                <a:lnTo>
                  <a:pt x="24" y="294"/>
                </a:lnTo>
                <a:lnTo>
                  <a:pt x="18" y="285"/>
                </a:lnTo>
                <a:lnTo>
                  <a:pt x="12" y="276"/>
                </a:lnTo>
                <a:lnTo>
                  <a:pt x="9" y="261"/>
                </a:lnTo>
                <a:lnTo>
                  <a:pt x="9" y="261"/>
                </a:lnTo>
                <a:lnTo>
                  <a:pt x="3" y="246"/>
                </a:lnTo>
                <a:lnTo>
                  <a:pt x="0" y="234"/>
                </a:lnTo>
                <a:lnTo>
                  <a:pt x="0" y="222"/>
                </a:lnTo>
                <a:lnTo>
                  <a:pt x="0" y="216"/>
                </a:lnTo>
                <a:lnTo>
                  <a:pt x="6" y="210"/>
                </a:lnTo>
                <a:lnTo>
                  <a:pt x="9" y="207"/>
                </a:lnTo>
                <a:lnTo>
                  <a:pt x="15" y="210"/>
                </a:lnTo>
                <a:lnTo>
                  <a:pt x="21" y="213"/>
                </a:lnTo>
                <a:lnTo>
                  <a:pt x="21" y="213"/>
                </a:lnTo>
                <a:lnTo>
                  <a:pt x="15" y="192"/>
                </a:lnTo>
                <a:lnTo>
                  <a:pt x="12" y="174"/>
                </a:lnTo>
                <a:lnTo>
                  <a:pt x="12" y="150"/>
                </a:lnTo>
                <a:lnTo>
                  <a:pt x="15" y="129"/>
                </a:lnTo>
                <a:lnTo>
                  <a:pt x="18" y="105"/>
                </a:lnTo>
                <a:lnTo>
                  <a:pt x="24" y="84"/>
                </a:lnTo>
                <a:lnTo>
                  <a:pt x="36" y="63"/>
                </a:lnTo>
                <a:lnTo>
                  <a:pt x="51" y="42"/>
                </a:lnTo>
                <a:lnTo>
                  <a:pt x="51" y="42"/>
                </a:lnTo>
                <a:lnTo>
                  <a:pt x="66" y="24"/>
                </a:lnTo>
                <a:lnTo>
                  <a:pt x="87" y="9"/>
                </a:lnTo>
                <a:lnTo>
                  <a:pt x="114" y="3"/>
                </a:lnTo>
                <a:lnTo>
                  <a:pt x="144" y="0"/>
                </a:lnTo>
                <a:lnTo>
                  <a:pt x="144" y="0"/>
                </a:lnTo>
                <a:lnTo>
                  <a:pt x="177" y="3"/>
                </a:lnTo>
                <a:lnTo>
                  <a:pt x="201" y="9"/>
                </a:lnTo>
                <a:lnTo>
                  <a:pt x="222" y="24"/>
                </a:lnTo>
                <a:lnTo>
                  <a:pt x="240" y="42"/>
                </a:lnTo>
                <a:lnTo>
                  <a:pt x="240" y="42"/>
                </a:lnTo>
                <a:lnTo>
                  <a:pt x="252" y="63"/>
                </a:lnTo>
                <a:lnTo>
                  <a:pt x="265" y="84"/>
                </a:lnTo>
                <a:lnTo>
                  <a:pt x="271" y="105"/>
                </a:lnTo>
                <a:lnTo>
                  <a:pt x="274" y="129"/>
                </a:lnTo>
                <a:lnTo>
                  <a:pt x="277" y="150"/>
                </a:lnTo>
                <a:lnTo>
                  <a:pt x="277" y="174"/>
                </a:lnTo>
                <a:lnTo>
                  <a:pt x="274" y="192"/>
                </a:lnTo>
                <a:lnTo>
                  <a:pt x="268" y="213"/>
                </a:lnTo>
                <a:lnTo>
                  <a:pt x="268" y="213"/>
                </a:lnTo>
                <a:lnTo>
                  <a:pt x="274" y="210"/>
                </a:lnTo>
                <a:lnTo>
                  <a:pt x="280" y="207"/>
                </a:lnTo>
                <a:lnTo>
                  <a:pt x="286" y="210"/>
                </a:lnTo>
                <a:lnTo>
                  <a:pt x="289" y="216"/>
                </a:lnTo>
                <a:lnTo>
                  <a:pt x="289" y="222"/>
                </a:lnTo>
                <a:lnTo>
                  <a:pt x="289" y="234"/>
                </a:lnTo>
                <a:lnTo>
                  <a:pt x="286" y="246"/>
                </a:lnTo>
                <a:lnTo>
                  <a:pt x="283" y="261"/>
                </a:lnTo>
                <a:lnTo>
                  <a:pt x="283" y="261"/>
                </a:lnTo>
                <a:lnTo>
                  <a:pt x="277" y="276"/>
                </a:lnTo>
                <a:lnTo>
                  <a:pt x="274" y="285"/>
                </a:lnTo>
                <a:lnTo>
                  <a:pt x="265" y="294"/>
                </a:lnTo>
                <a:lnTo>
                  <a:pt x="252" y="297"/>
                </a:lnTo>
                <a:lnTo>
                  <a:pt x="252" y="297"/>
                </a:lnTo>
                <a:lnTo>
                  <a:pt x="249" y="321"/>
                </a:lnTo>
                <a:lnTo>
                  <a:pt x="246" y="333"/>
                </a:lnTo>
                <a:lnTo>
                  <a:pt x="243" y="345"/>
                </a:lnTo>
                <a:lnTo>
                  <a:pt x="234" y="360"/>
                </a:lnTo>
                <a:lnTo>
                  <a:pt x="225" y="375"/>
                </a:lnTo>
                <a:lnTo>
                  <a:pt x="189" y="420"/>
                </a:lnTo>
                <a:lnTo>
                  <a:pt x="189" y="420"/>
                </a:lnTo>
                <a:lnTo>
                  <a:pt x="180" y="426"/>
                </a:lnTo>
                <a:lnTo>
                  <a:pt x="168" y="432"/>
                </a:lnTo>
                <a:lnTo>
                  <a:pt x="144" y="435"/>
                </a:lnTo>
                <a:lnTo>
                  <a:pt x="144" y="435"/>
                </a:lnTo>
                <a:close/>
              </a:path>
            </a:pathLst>
          </a:custGeom>
          <a:solidFill>
            <a:srgbClr val="FFFFFF"/>
          </a:solidFill>
          <a:ln w="1428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177" name="Freeform 9"/>
          <p:cNvSpPr>
            <a:spLocks/>
          </p:cNvSpPr>
          <p:nvPr/>
        </p:nvSpPr>
        <p:spPr bwMode="auto">
          <a:xfrm>
            <a:off x="1733550" y="2874218"/>
            <a:ext cx="3398838" cy="1349375"/>
          </a:xfrm>
          <a:custGeom>
            <a:avLst/>
            <a:gdLst>
              <a:gd name="T0" fmla="*/ 2141 w 2141"/>
              <a:gd name="T1" fmla="*/ 412 h 850"/>
              <a:gd name="T2" fmla="*/ 1078 w 2141"/>
              <a:gd name="T3" fmla="*/ 412 h 850"/>
              <a:gd name="T4" fmla="*/ 613 w 2141"/>
              <a:gd name="T5" fmla="*/ 132 h 850"/>
              <a:gd name="T6" fmla="*/ 616 w 2141"/>
              <a:gd name="T7" fmla="*/ 102 h 850"/>
              <a:gd name="T8" fmla="*/ 616 w 2141"/>
              <a:gd name="T9" fmla="*/ 99 h 850"/>
              <a:gd name="T10" fmla="*/ 559 w 2141"/>
              <a:gd name="T11" fmla="*/ 139 h 850"/>
              <a:gd name="T12" fmla="*/ 568 w 2141"/>
              <a:gd name="T13" fmla="*/ 75 h 850"/>
              <a:gd name="T14" fmla="*/ 568 w 2141"/>
              <a:gd name="T15" fmla="*/ 69 h 850"/>
              <a:gd name="T16" fmla="*/ 511 w 2141"/>
              <a:gd name="T17" fmla="*/ 111 h 850"/>
              <a:gd name="T18" fmla="*/ 517 w 2141"/>
              <a:gd name="T19" fmla="*/ 45 h 850"/>
              <a:gd name="T20" fmla="*/ 517 w 2141"/>
              <a:gd name="T21" fmla="*/ 39 h 850"/>
              <a:gd name="T22" fmla="*/ 490 w 2141"/>
              <a:gd name="T23" fmla="*/ 60 h 850"/>
              <a:gd name="T24" fmla="*/ 451 w 2141"/>
              <a:gd name="T25" fmla="*/ 39 h 850"/>
              <a:gd name="T26" fmla="*/ 394 w 2141"/>
              <a:gd name="T27" fmla="*/ 39 h 850"/>
              <a:gd name="T28" fmla="*/ 379 w 2141"/>
              <a:gd name="T29" fmla="*/ 69 h 850"/>
              <a:gd name="T30" fmla="*/ 376 w 2141"/>
              <a:gd name="T31" fmla="*/ 66 h 850"/>
              <a:gd name="T32" fmla="*/ 349 w 2141"/>
              <a:gd name="T33" fmla="*/ 6 h 850"/>
              <a:gd name="T34" fmla="*/ 322 w 2141"/>
              <a:gd name="T35" fmla="*/ 69 h 850"/>
              <a:gd name="T36" fmla="*/ 319 w 2141"/>
              <a:gd name="T37" fmla="*/ 66 h 850"/>
              <a:gd name="T38" fmla="*/ 291 w 2141"/>
              <a:gd name="T39" fmla="*/ 6 h 850"/>
              <a:gd name="T40" fmla="*/ 261 w 2141"/>
              <a:gd name="T41" fmla="*/ 69 h 850"/>
              <a:gd name="T42" fmla="*/ 261 w 2141"/>
              <a:gd name="T43" fmla="*/ 66 h 850"/>
              <a:gd name="T44" fmla="*/ 234 w 2141"/>
              <a:gd name="T45" fmla="*/ 6 h 850"/>
              <a:gd name="T46" fmla="*/ 204 w 2141"/>
              <a:gd name="T47" fmla="*/ 69 h 850"/>
              <a:gd name="T48" fmla="*/ 201 w 2141"/>
              <a:gd name="T49" fmla="*/ 66 h 850"/>
              <a:gd name="T50" fmla="*/ 189 w 2141"/>
              <a:gd name="T51" fmla="*/ 39 h 850"/>
              <a:gd name="T52" fmla="*/ 153 w 2141"/>
              <a:gd name="T53" fmla="*/ 39 h 850"/>
              <a:gd name="T54" fmla="*/ 153 w 2141"/>
              <a:gd name="T55" fmla="*/ 39 h 850"/>
              <a:gd name="T56" fmla="*/ 144 w 2141"/>
              <a:gd name="T57" fmla="*/ 30 h 850"/>
              <a:gd name="T58" fmla="*/ 138 w 2141"/>
              <a:gd name="T59" fmla="*/ 21 h 850"/>
              <a:gd name="T60" fmla="*/ 138 w 2141"/>
              <a:gd name="T61" fmla="*/ 21 h 850"/>
              <a:gd name="T62" fmla="*/ 132 w 2141"/>
              <a:gd name="T63" fmla="*/ 18 h 850"/>
              <a:gd name="T64" fmla="*/ 129 w 2141"/>
              <a:gd name="T65" fmla="*/ 15 h 850"/>
              <a:gd name="T66" fmla="*/ 123 w 2141"/>
              <a:gd name="T67" fmla="*/ 18 h 850"/>
              <a:gd name="T68" fmla="*/ 120 w 2141"/>
              <a:gd name="T69" fmla="*/ 18 h 850"/>
              <a:gd name="T70" fmla="*/ 117 w 2141"/>
              <a:gd name="T71" fmla="*/ 33 h 850"/>
              <a:gd name="T72" fmla="*/ 117 w 2141"/>
              <a:gd name="T73" fmla="*/ 33 h 850"/>
              <a:gd name="T74" fmla="*/ 114 w 2141"/>
              <a:gd name="T75" fmla="*/ 30 h 850"/>
              <a:gd name="T76" fmla="*/ 111 w 2141"/>
              <a:gd name="T77" fmla="*/ 24 h 850"/>
              <a:gd name="T78" fmla="*/ 108 w 2141"/>
              <a:gd name="T79" fmla="*/ 6 h 850"/>
              <a:gd name="T80" fmla="*/ 108 w 2141"/>
              <a:gd name="T81" fmla="*/ 6 h 850"/>
              <a:gd name="T82" fmla="*/ 105 w 2141"/>
              <a:gd name="T83" fmla="*/ 3 h 850"/>
              <a:gd name="T84" fmla="*/ 99 w 2141"/>
              <a:gd name="T85" fmla="*/ 0 h 850"/>
              <a:gd name="T86" fmla="*/ 96 w 2141"/>
              <a:gd name="T87" fmla="*/ 3 h 850"/>
              <a:gd name="T88" fmla="*/ 93 w 2141"/>
              <a:gd name="T89" fmla="*/ 6 h 850"/>
              <a:gd name="T90" fmla="*/ 93 w 2141"/>
              <a:gd name="T91" fmla="*/ 6 h 850"/>
              <a:gd name="T92" fmla="*/ 84 w 2141"/>
              <a:gd name="T93" fmla="*/ 36 h 850"/>
              <a:gd name="T94" fmla="*/ 0 w 2141"/>
              <a:gd name="T95" fmla="*/ 36 h 850"/>
              <a:gd name="T96" fmla="*/ 126 w 2141"/>
              <a:gd name="T97" fmla="*/ 111 h 850"/>
              <a:gd name="T98" fmla="*/ 153 w 2141"/>
              <a:gd name="T99" fmla="*/ 90 h 850"/>
              <a:gd name="T100" fmla="*/ 153 w 2141"/>
              <a:gd name="T101" fmla="*/ 96 h 850"/>
              <a:gd name="T102" fmla="*/ 147 w 2141"/>
              <a:gd name="T103" fmla="*/ 160 h 850"/>
              <a:gd name="T104" fmla="*/ 204 w 2141"/>
              <a:gd name="T105" fmla="*/ 120 h 850"/>
              <a:gd name="T106" fmla="*/ 204 w 2141"/>
              <a:gd name="T107" fmla="*/ 123 h 850"/>
              <a:gd name="T108" fmla="*/ 198 w 2141"/>
              <a:gd name="T109" fmla="*/ 190 h 850"/>
              <a:gd name="T110" fmla="*/ 255 w 2141"/>
              <a:gd name="T111" fmla="*/ 148 h 850"/>
              <a:gd name="T112" fmla="*/ 252 w 2141"/>
              <a:gd name="T113" fmla="*/ 154 h 850"/>
              <a:gd name="T114" fmla="*/ 249 w 2141"/>
              <a:gd name="T115" fmla="*/ 184 h 850"/>
              <a:gd name="T116" fmla="*/ 1402 w 2141"/>
              <a:gd name="T117" fmla="*/ 850 h 850"/>
              <a:gd name="T118" fmla="*/ 2141 w 2141"/>
              <a:gd name="T119" fmla="*/ 850 h 850"/>
              <a:gd name="T120" fmla="*/ 2141 w 2141"/>
              <a:gd name="T121" fmla="*/ 412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41" h="850">
                <a:moveTo>
                  <a:pt x="2141" y="412"/>
                </a:moveTo>
                <a:lnTo>
                  <a:pt x="1078" y="412"/>
                </a:lnTo>
                <a:lnTo>
                  <a:pt x="613" y="132"/>
                </a:lnTo>
                <a:lnTo>
                  <a:pt x="616" y="102"/>
                </a:lnTo>
                <a:lnTo>
                  <a:pt x="616" y="99"/>
                </a:lnTo>
                <a:lnTo>
                  <a:pt x="559" y="139"/>
                </a:lnTo>
                <a:lnTo>
                  <a:pt x="568" y="75"/>
                </a:lnTo>
                <a:lnTo>
                  <a:pt x="568" y="69"/>
                </a:lnTo>
                <a:lnTo>
                  <a:pt x="511" y="111"/>
                </a:lnTo>
                <a:lnTo>
                  <a:pt x="517" y="45"/>
                </a:lnTo>
                <a:lnTo>
                  <a:pt x="517" y="39"/>
                </a:lnTo>
                <a:lnTo>
                  <a:pt x="490" y="60"/>
                </a:lnTo>
                <a:lnTo>
                  <a:pt x="451" y="39"/>
                </a:lnTo>
                <a:lnTo>
                  <a:pt x="394" y="39"/>
                </a:lnTo>
                <a:lnTo>
                  <a:pt x="379" y="69"/>
                </a:lnTo>
                <a:lnTo>
                  <a:pt x="376" y="66"/>
                </a:lnTo>
                <a:lnTo>
                  <a:pt x="349" y="6"/>
                </a:lnTo>
                <a:lnTo>
                  <a:pt x="322" y="69"/>
                </a:lnTo>
                <a:lnTo>
                  <a:pt x="319" y="66"/>
                </a:lnTo>
                <a:lnTo>
                  <a:pt x="291" y="6"/>
                </a:lnTo>
                <a:lnTo>
                  <a:pt x="261" y="69"/>
                </a:lnTo>
                <a:lnTo>
                  <a:pt x="261" y="66"/>
                </a:lnTo>
                <a:lnTo>
                  <a:pt x="234" y="6"/>
                </a:lnTo>
                <a:lnTo>
                  <a:pt x="204" y="69"/>
                </a:lnTo>
                <a:lnTo>
                  <a:pt x="201" y="66"/>
                </a:lnTo>
                <a:lnTo>
                  <a:pt x="189" y="39"/>
                </a:lnTo>
                <a:lnTo>
                  <a:pt x="153" y="39"/>
                </a:lnTo>
                <a:lnTo>
                  <a:pt x="153" y="39"/>
                </a:lnTo>
                <a:lnTo>
                  <a:pt x="144" y="30"/>
                </a:lnTo>
                <a:lnTo>
                  <a:pt x="138" y="21"/>
                </a:lnTo>
                <a:lnTo>
                  <a:pt x="138" y="21"/>
                </a:lnTo>
                <a:lnTo>
                  <a:pt x="132" y="18"/>
                </a:lnTo>
                <a:lnTo>
                  <a:pt x="129" y="15"/>
                </a:lnTo>
                <a:lnTo>
                  <a:pt x="123" y="18"/>
                </a:lnTo>
                <a:lnTo>
                  <a:pt x="120" y="18"/>
                </a:lnTo>
                <a:lnTo>
                  <a:pt x="117" y="33"/>
                </a:lnTo>
                <a:lnTo>
                  <a:pt x="117" y="33"/>
                </a:lnTo>
                <a:lnTo>
                  <a:pt x="114" y="30"/>
                </a:lnTo>
                <a:lnTo>
                  <a:pt x="111" y="24"/>
                </a:lnTo>
                <a:lnTo>
                  <a:pt x="108" y="6"/>
                </a:lnTo>
                <a:lnTo>
                  <a:pt x="108" y="6"/>
                </a:lnTo>
                <a:lnTo>
                  <a:pt x="105" y="3"/>
                </a:lnTo>
                <a:lnTo>
                  <a:pt x="99" y="0"/>
                </a:lnTo>
                <a:lnTo>
                  <a:pt x="96" y="3"/>
                </a:lnTo>
                <a:lnTo>
                  <a:pt x="93" y="6"/>
                </a:lnTo>
                <a:lnTo>
                  <a:pt x="93" y="6"/>
                </a:lnTo>
                <a:lnTo>
                  <a:pt x="84" y="36"/>
                </a:lnTo>
                <a:lnTo>
                  <a:pt x="0" y="36"/>
                </a:lnTo>
                <a:lnTo>
                  <a:pt x="126" y="111"/>
                </a:lnTo>
                <a:lnTo>
                  <a:pt x="153" y="90"/>
                </a:lnTo>
                <a:lnTo>
                  <a:pt x="153" y="96"/>
                </a:lnTo>
                <a:lnTo>
                  <a:pt x="147" y="160"/>
                </a:lnTo>
                <a:lnTo>
                  <a:pt x="204" y="120"/>
                </a:lnTo>
                <a:lnTo>
                  <a:pt x="204" y="123"/>
                </a:lnTo>
                <a:lnTo>
                  <a:pt x="198" y="190"/>
                </a:lnTo>
                <a:lnTo>
                  <a:pt x="255" y="148"/>
                </a:lnTo>
                <a:lnTo>
                  <a:pt x="252" y="154"/>
                </a:lnTo>
                <a:lnTo>
                  <a:pt x="249" y="184"/>
                </a:lnTo>
                <a:lnTo>
                  <a:pt x="1402" y="850"/>
                </a:lnTo>
                <a:lnTo>
                  <a:pt x="2141" y="850"/>
                </a:lnTo>
                <a:lnTo>
                  <a:pt x="2141" y="412"/>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7178" name="Freeform 10"/>
          <p:cNvSpPr>
            <a:spLocks/>
          </p:cNvSpPr>
          <p:nvPr/>
        </p:nvSpPr>
        <p:spPr bwMode="auto">
          <a:xfrm>
            <a:off x="1733550" y="2874218"/>
            <a:ext cx="3398838" cy="1349375"/>
          </a:xfrm>
          <a:custGeom>
            <a:avLst/>
            <a:gdLst>
              <a:gd name="T0" fmla="*/ 2141 w 2141"/>
              <a:gd name="T1" fmla="*/ 412 h 850"/>
              <a:gd name="T2" fmla="*/ 1078 w 2141"/>
              <a:gd name="T3" fmla="*/ 412 h 850"/>
              <a:gd name="T4" fmla="*/ 613 w 2141"/>
              <a:gd name="T5" fmla="*/ 132 h 850"/>
              <a:gd name="T6" fmla="*/ 616 w 2141"/>
              <a:gd name="T7" fmla="*/ 102 h 850"/>
              <a:gd name="T8" fmla="*/ 616 w 2141"/>
              <a:gd name="T9" fmla="*/ 99 h 850"/>
              <a:gd name="T10" fmla="*/ 559 w 2141"/>
              <a:gd name="T11" fmla="*/ 139 h 850"/>
              <a:gd name="T12" fmla="*/ 568 w 2141"/>
              <a:gd name="T13" fmla="*/ 75 h 850"/>
              <a:gd name="T14" fmla="*/ 568 w 2141"/>
              <a:gd name="T15" fmla="*/ 69 h 850"/>
              <a:gd name="T16" fmla="*/ 511 w 2141"/>
              <a:gd name="T17" fmla="*/ 111 h 850"/>
              <a:gd name="T18" fmla="*/ 517 w 2141"/>
              <a:gd name="T19" fmla="*/ 45 h 850"/>
              <a:gd name="T20" fmla="*/ 517 w 2141"/>
              <a:gd name="T21" fmla="*/ 39 h 850"/>
              <a:gd name="T22" fmla="*/ 490 w 2141"/>
              <a:gd name="T23" fmla="*/ 60 h 850"/>
              <a:gd name="T24" fmla="*/ 451 w 2141"/>
              <a:gd name="T25" fmla="*/ 39 h 850"/>
              <a:gd name="T26" fmla="*/ 394 w 2141"/>
              <a:gd name="T27" fmla="*/ 39 h 850"/>
              <a:gd name="T28" fmla="*/ 379 w 2141"/>
              <a:gd name="T29" fmla="*/ 69 h 850"/>
              <a:gd name="T30" fmla="*/ 376 w 2141"/>
              <a:gd name="T31" fmla="*/ 66 h 850"/>
              <a:gd name="T32" fmla="*/ 349 w 2141"/>
              <a:gd name="T33" fmla="*/ 6 h 850"/>
              <a:gd name="T34" fmla="*/ 322 w 2141"/>
              <a:gd name="T35" fmla="*/ 69 h 850"/>
              <a:gd name="T36" fmla="*/ 319 w 2141"/>
              <a:gd name="T37" fmla="*/ 66 h 850"/>
              <a:gd name="T38" fmla="*/ 291 w 2141"/>
              <a:gd name="T39" fmla="*/ 6 h 850"/>
              <a:gd name="T40" fmla="*/ 261 w 2141"/>
              <a:gd name="T41" fmla="*/ 69 h 850"/>
              <a:gd name="T42" fmla="*/ 261 w 2141"/>
              <a:gd name="T43" fmla="*/ 66 h 850"/>
              <a:gd name="T44" fmla="*/ 234 w 2141"/>
              <a:gd name="T45" fmla="*/ 6 h 850"/>
              <a:gd name="T46" fmla="*/ 204 w 2141"/>
              <a:gd name="T47" fmla="*/ 69 h 850"/>
              <a:gd name="T48" fmla="*/ 201 w 2141"/>
              <a:gd name="T49" fmla="*/ 66 h 850"/>
              <a:gd name="T50" fmla="*/ 189 w 2141"/>
              <a:gd name="T51" fmla="*/ 39 h 850"/>
              <a:gd name="T52" fmla="*/ 153 w 2141"/>
              <a:gd name="T53" fmla="*/ 39 h 850"/>
              <a:gd name="T54" fmla="*/ 153 w 2141"/>
              <a:gd name="T55" fmla="*/ 39 h 850"/>
              <a:gd name="T56" fmla="*/ 144 w 2141"/>
              <a:gd name="T57" fmla="*/ 30 h 850"/>
              <a:gd name="T58" fmla="*/ 138 w 2141"/>
              <a:gd name="T59" fmla="*/ 21 h 850"/>
              <a:gd name="T60" fmla="*/ 138 w 2141"/>
              <a:gd name="T61" fmla="*/ 21 h 850"/>
              <a:gd name="T62" fmla="*/ 132 w 2141"/>
              <a:gd name="T63" fmla="*/ 18 h 850"/>
              <a:gd name="T64" fmla="*/ 129 w 2141"/>
              <a:gd name="T65" fmla="*/ 15 h 850"/>
              <a:gd name="T66" fmla="*/ 123 w 2141"/>
              <a:gd name="T67" fmla="*/ 18 h 850"/>
              <a:gd name="T68" fmla="*/ 120 w 2141"/>
              <a:gd name="T69" fmla="*/ 18 h 850"/>
              <a:gd name="T70" fmla="*/ 117 w 2141"/>
              <a:gd name="T71" fmla="*/ 33 h 850"/>
              <a:gd name="T72" fmla="*/ 117 w 2141"/>
              <a:gd name="T73" fmla="*/ 33 h 850"/>
              <a:gd name="T74" fmla="*/ 114 w 2141"/>
              <a:gd name="T75" fmla="*/ 30 h 850"/>
              <a:gd name="T76" fmla="*/ 111 w 2141"/>
              <a:gd name="T77" fmla="*/ 24 h 850"/>
              <a:gd name="T78" fmla="*/ 108 w 2141"/>
              <a:gd name="T79" fmla="*/ 6 h 850"/>
              <a:gd name="T80" fmla="*/ 108 w 2141"/>
              <a:gd name="T81" fmla="*/ 6 h 850"/>
              <a:gd name="T82" fmla="*/ 105 w 2141"/>
              <a:gd name="T83" fmla="*/ 3 h 850"/>
              <a:gd name="T84" fmla="*/ 99 w 2141"/>
              <a:gd name="T85" fmla="*/ 0 h 850"/>
              <a:gd name="T86" fmla="*/ 96 w 2141"/>
              <a:gd name="T87" fmla="*/ 3 h 850"/>
              <a:gd name="T88" fmla="*/ 93 w 2141"/>
              <a:gd name="T89" fmla="*/ 6 h 850"/>
              <a:gd name="T90" fmla="*/ 93 w 2141"/>
              <a:gd name="T91" fmla="*/ 6 h 850"/>
              <a:gd name="T92" fmla="*/ 84 w 2141"/>
              <a:gd name="T93" fmla="*/ 36 h 850"/>
              <a:gd name="T94" fmla="*/ 0 w 2141"/>
              <a:gd name="T95" fmla="*/ 36 h 850"/>
              <a:gd name="T96" fmla="*/ 126 w 2141"/>
              <a:gd name="T97" fmla="*/ 111 h 850"/>
              <a:gd name="T98" fmla="*/ 153 w 2141"/>
              <a:gd name="T99" fmla="*/ 90 h 850"/>
              <a:gd name="T100" fmla="*/ 153 w 2141"/>
              <a:gd name="T101" fmla="*/ 96 h 850"/>
              <a:gd name="T102" fmla="*/ 147 w 2141"/>
              <a:gd name="T103" fmla="*/ 160 h 850"/>
              <a:gd name="T104" fmla="*/ 204 w 2141"/>
              <a:gd name="T105" fmla="*/ 120 h 850"/>
              <a:gd name="T106" fmla="*/ 204 w 2141"/>
              <a:gd name="T107" fmla="*/ 123 h 850"/>
              <a:gd name="T108" fmla="*/ 198 w 2141"/>
              <a:gd name="T109" fmla="*/ 190 h 850"/>
              <a:gd name="T110" fmla="*/ 255 w 2141"/>
              <a:gd name="T111" fmla="*/ 148 h 850"/>
              <a:gd name="T112" fmla="*/ 252 w 2141"/>
              <a:gd name="T113" fmla="*/ 154 h 850"/>
              <a:gd name="T114" fmla="*/ 249 w 2141"/>
              <a:gd name="T115" fmla="*/ 184 h 850"/>
              <a:gd name="T116" fmla="*/ 1402 w 2141"/>
              <a:gd name="T117" fmla="*/ 850 h 850"/>
              <a:gd name="T118" fmla="*/ 2141 w 2141"/>
              <a:gd name="T119" fmla="*/ 850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41" h="850">
                <a:moveTo>
                  <a:pt x="2141" y="412"/>
                </a:moveTo>
                <a:lnTo>
                  <a:pt x="1078" y="412"/>
                </a:lnTo>
                <a:lnTo>
                  <a:pt x="613" y="132"/>
                </a:lnTo>
                <a:lnTo>
                  <a:pt x="616" y="102"/>
                </a:lnTo>
                <a:lnTo>
                  <a:pt x="616" y="99"/>
                </a:lnTo>
                <a:lnTo>
                  <a:pt x="559" y="139"/>
                </a:lnTo>
                <a:lnTo>
                  <a:pt x="568" y="75"/>
                </a:lnTo>
                <a:lnTo>
                  <a:pt x="568" y="69"/>
                </a:lnTo>
                <a:lnTo>
                  <a:pt x="511" y="111"/>
                </a:lnTo>
                <a:lnTo>
                  <a:pt x="517" y="45"/>
                </a:lnTo>
                <a:lnTo>
                  <a:pt x="517" y="39"/>
                </a:lnTo>
                <a:lnTo>
                  <a:pt x="490" y="60"/>
                </a:lnTo>
                <a:lnTo>
                  <a:pt x="451" y="39"/>
                </a:lnTo>
                <a:lnTo>
                  <a:pt x="394" y="39"/>
                </a:lnTo>
                <a:lnTo>
                  <a:pt x="379" y="69"/>
                </a:lnTo>
                <a:lnTo>
                  <a:pt x="376" y="66"/>
                </a:lnTo>
                <a:lnTo>
                  <a:pt x="349" y="6"/>
                </a:lnTo>
                <a:lnTo>
                  <a:pt x="322" y="69"/>
                </a:lnTo>
                <a:lnTo>
                  <a:pt x="319" y="66"/>
                </a:lnTo>
                <a:lnTo>
                  <a:pt x="291" y="6"/>
                </a:lnTo>
                <a:lnTo>
                  <a:pt x="261" y="69"/>
                </a:lnTo>
                <a:lnTo>
                  <a:pt x="261" y="66"/>
                </a:lnTo>
                <a:lnTo>
                  <a:pt x="234" y="6"/>
                </a:lnTo>
                <a:lnTo>
                  <a:pt x="204" y="69"/>
                </a:lnTo>
                <a:lnTo>
                  <a:pt x="201" y="66"/>
                </a:lnTo>
                <a:lnTo>
                  <a:pt x="189" y="39"/>
                </a:lnTo>
                <a:lnTo>
                  <a:pt x="153" y="39"/>
                </a:lnTo>
                <a:lnTo>
                  <a:pt x="153" y="39"/>
                </a:lnTo>
                <a:lnTo>
                  <a:pt x="144" y="30"/>
                </a:lnTo>
                <a:lnTo>
                  <a:pt x="138" y="21"/>
                </a:lnTo>
                <a:lnTo>
                  <a:pt x="138" y="21"/>
                </a:lnTo>
                <a:lnTo>
                  <a:pt x="132" y="18"/>
                </a:lnTo>
                <a:lnTo>
                  <a:pt x="129" y="15"/>
                </a:lnTo>
                <a:lnTo>
                  <a:pt x="123" y="18"/>
                </a:lnTo>
                <a:lnTo>
                  <a:pt x="120" y="18"/>
                </a:lnTo>
                <a:lnTo>
                  <a:pt x="117" y="33"/>
                </a:lnTo>
                <a:lnTo>
                  <a:pt x="117" y="33"/>
                </a:lnTo>
                <a:lnTo>
                  <a:pt x="114" y="30"/>
                </a:lnTo>
                <a:lnTo>
                  <a:pt x="111" y="24"/>
                </a:lnTo>
                <a:lnTo>
                  <a:pt x="108" y="6"/>
                </a:lnTo>
                <a:lnTo>
                  <a:pt x="108" y="6"/>
                </a:lnTo>
                <a:lnTo>
                  <a:pt x="105" y="3"/>
                </a:lnTo>
                <a:lnTo>
                  <a:pt x="99" y="0"/>
                </a:lnTo>
                <a:lnTo>
                  <a:pt x="96" y="3"/>
                </a:lnTo>
                <a:lnTo>
                  <a:pt x="93" y="6"/>
                </a:lnTo>
                <a:lnTo>
                  <a:pt x="93" y="6"/>
                </a:lnTo>
                <a:lnTo>
                  <a:pt x="84" y="36"/>
                </a:lnTo>
                <a:lnTo>
                  <a:pt x="0" y="36"/>
                </a:lnTo>
                <a:lnTo>
                  <a:pt x="126" y="111"/>
                </a:lnTo>
                <a:lnTo>
                  <a:pt x="153" y="90"/>
                </a:lnTo>
                <a:lnTo>
                  <a:pt x="153" y="96"/>
                </a:lnTo>
                <a:lnTo>
                  <a:pt x="147" y="160"/>
                </a:lnTo>
                <a:lnTo>
                  <a:pt x="204" y="120"/>
                </a:lnTo>
                <a:lnTo>
                  <a:pt x="204" y="123"/>
                </a:lnTo>
                <a:lnTo>
                  <a:pt x="198" y="190"/>
                </a:lnTo>
                <a:lnTo>
                  <a:pt x="255" y="148"/>
                </a:lnTo>
                <a:lnTo>
                  <a:pt x="252" y="154"/>
                </a:lnTo>
                <a:lnTo>
                  <a:pt x="249" y="184"/>
                </a:lnTo>
                <a:lnTo>
                  <a:pt x="1402" y="850"/>
                </a:lnTo>
                <a:lnTo>
                  <a:pt x="2141" y="85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179" name="Freeform 11"/>
          <p:cNvSpPr>
            <a:spLocks/>
          </p:cNvSpPr>
          <p:nvPr/>
        </p:nvSpPr>
        <p:spPr bwMode="auto">
          <a:xfrm>
            <a:off x="1700213" y="2898031"/>
            <a:ext cx="66675" cy="66675"/>
          </a:xfrm>
          <a:custGeom>
            <a:avLst/>
            <a:gdLst>
              <a:gd name="T0" fmla="*/ 21 w 42"/>
              <a:gd name="T1" fmla="*/ 42 h 42"/>
              <a:gd name="T2" fmla="*/ 21 w 42"/>
              <a:gd name="T3" fmla="*/ 42 h 42"/>
              <a:gd name="T4" fmla="*/ 30 w 42"/>
              <a:gd name="T5" fmla="*/ 42 h 42"/>
              <a:gd name="T6" fmla="*/ 36 w 42"/>
              <a:gd name="T7" fmla="*/ 36 h 42"/>
              <a:gd name="T8" fmla="*/ 42 w 42"/>
              <a:gd name="T9" fmla="*/ 30 h 42"/>
              <a:gd name="T10" fmla="*/ 42 w 42"/>
              <a:gd name="T11" fmla="*/ 21 h 42"/>
              <a:gd name="T12" fmla="*/ 42 w 42"/>
              <a:gd name="T13" fmla="*/ 21 h 42"/>
              <a:gd name="T14" fmla="*/ 42 w 42"/>
              <a:gd name="T15" fmla="*/ 15 h 42"/>
              <a:gd name="T16" fmla="*/ 36 w 42"/>
              <a:gd name="T17" fmla="*/ 9 h 42"/>
              <a:gd name="T18" fmla="*/ 30 w 42"/>
              <a:gd name="T19" fmla="*/ 3 h 42"/>
              <a:gd name="T20" fmla="*/ 21 w 42"/>
              <a:gd name="T21" fmla="*/ 0 h 42"/>
              <a:gd name="T22" fmla="*/ 21 w 42"/>
              <a:gd name="T23" fmla="*/ 0 h 42"/>
              <a:gd name="T24" fmla="*/ 15 w 42"/>
              <a:gd name="T25" fmla="*/ 3 h 42"/>
              <a:gd name="T26" fmla="*/ 6 w 42"/>
              <a:gd name="T27" fmla="*/ 9 h 42"/>
              <a:gd name="T28" fmla="*/ 3 w 42"/>
              <a:gd name="T29" fmla="*/ 15 h 42"/>
              <a:gd name="T30" fmla="*/ 0 w 42"/>
              <a:gd name="T31" fmla="*/ 21 h 42"/>
              <a:gd name="T32" fmla="*/ 0 w 42"/>
              <a:gd name="T33" fmla="*/ 21 h 42"/>
              <a:gd name="T34" fmla="*/ 3 w 42"/>
              <a:gd name="T35" fmla="*/ 30 h 42"/>
              <a:gd name="T36" fmla="*/ 6 w 42"/>
              <a:gd name="T37" fmla="*/ 36 h 42"/>
              <a:gd name="T38" fmla="*/ 15 w 42"/>
              <a:gd name="T39" fmla="*/ 42 h 42"/>
              <a:gd name="T40" fmla="*/ 21 w 42"/>
              <a:gd name="T41" fmla="*/ 42 h 42"/>
              <a:gd name="T42" fmla="*/ 21 w 42"/>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21" y="42"/>
                </a:moveTo>
                <a:lnTo>
                  <a:pt x="21" y="42"/>
                </a:lnTo>
                <a:lnTo>
                  <a:pt x="30" y="42"/>
                </a:lnTo>
                <a:lnTo>
                  <a:pt x="36" y="36"/>
                </a:lnTo>
                <a:lnTo>
                  <a:pt x="42" y="30"/>
                </a:lnTo>
                <a:lnTo>
                  <a:pt x="42" y="21"/>
                </a:lnTo>
                <a:lnTo>
                  <a:pt x="42" y="21"/>
                </a:lnTo>
                <a:lnTo>
                  <a:pt x="42" y="15"/>
                </a:lnTo>
                <a:lnTo>
                  <a:pt x="36" y="9"/>
                </a:lnTo>
                <a:lnTo>
                  <a:pt x="30" y="3"/>
                </a:lnTo>
                <a:lnTo>
                  <a:pt x="21" y="0"/>
                </a:lnTo>
                <a:lnTo>
                  <a:pt x="21" y="0"/>
                </a:lnTo>
                <a:lnTo>
                  <a:pt x="15" y="3"/>
                </a:lnTo>
                <a:lnTo>
                  <a:pt x="6" y="9"/>
                </a:lnTo>
                <a:lnTo>
                  <a:pt x="3" y="15"/>
                </a:lnTo>
                <a:lnTo>
                  <a:pt x="0" y="21"/>
                </a:lnTo>
                <a:lnTo>
                  <a:pt x="0" y="21"/>
                </a:lnTo>
                <a:lnTo>
                  <a:pt x="3" y="30"/>
                </a:lnTo>
                <a:lnTo>
                  <a:pt x="6" y="36"/>
                </a:lnTo>
                <a:lnTo>
                  <a:pt x="15" y="42"/>
                </a:lnTo>
                <a:lnTo>
                  <a:pt x="21" y="42"/>
                </a:lnTo>
                <a:lnTo>
                  <a:pt x="21" y="42"/>
                </a:lnTo>
                <a:close/>
              </a:path>
            </a:pathLst>
          </a:custGeom>
          <a:solidFill>
            <a:srgbClr val="000000"/>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180" name="Line 12"/>
          <p:cNvSpPr>
            <a:spLocks noChangeShapeType="1"/>
          </p:cNvSpPr>
          <p:nvPr/>
        </p:nvSpPr>
        <p:spPr bwMode="auto">
          <a:xfrm>
            <a:off x="1733550" y="2931368"/>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7181" name="Line 13"/>
          <p:cNvSpPr>
            <a:spLocks noChangeShapeType="1"/>
          </p:cNvSpPr>
          <p:nvPr/>
        </p:nvSpPr>
        <p:spPr bwMode="auto">
          <a:xfrm>
            <a:off x="1733550" y="2931368"/>
            <a:ext cx="1588" cy="158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82" name="Freeform 14"/>
          <p:cNvSpPr>
            <a:spLocks/>
          </p:cNvSpPr>
          <p:nvPr/>
        </p:nvSpPr>
        <p:spPr bwMode="auto">
          <a:xfrm>
            <a:off x="2416175" y="2898031"/>
            <a:ext cx="66675" cy="66675"/>
          </a:xfrm>
          <a:custGeom>
            <a:avLst/>
            <a:gdLst>
              <a:gd name="T0" fmla="*/ 21 w 42"/>
              <a:gd name="T1" fmla="*/ 42 h 42"/>
              <a:gd name="T2" fmla="*/ 21 w 42"/>
              <a:gd name="T3" fmla="*/ 42 h 42"/>
              <a:gd name="T4" fmla="*/ 27 w 42"/>
              <a:gd name="T5" fmla="*/ 42 h 42"/>
              <a:gd name="T6" fmla="*/ 36 w 42"/>
              <a:gd name="T7" fmla="*/ 36 h 42"/>
              <a:gd name="T8" fmla="*/ 39 w 42"/>
              <a:gd name="T9" fmla="*/ 30 h 42"/>
              <a:gd name="T10" fmla="*/ 42 w 42"/>
              <a:gd name="T11" fmla="*/ 21 h 42"/>
              <a:gd name="T12" fmla="*/ 42 w 42"/>
              <a:gd name="T13" fmla="*/ 21 h 42"/>
              <a:gd name="T14" fmla="*/ 39 w 42"/>
              <a:gd name="T15" fmla="*/ 15 h 42"/>
              <a:gd name="T16" fmla="*/ 36 w 42"/>
              <a:gd name="T17" fmla="*/ 9 h 42"/>
              <a:gd name="T18" fmla="*/ 27 w 42"/>
              <a:gd name="T19" fmla="*/ 3 h 42"/>
              <a:gd name="T20" fmla="*/ 21 w 42"/>
              <a:gd name="T21" fmla="*/ 0 h 42"/>
              <a:gd name="T22" fmla="*/ 21 w 42"/>
              <a:gd name="T23" fmla="*/ 0 h 42"/>
              <a:gd name="T24" fmla="*/ 12 w 42"/>
              <a:gd name="T25" fmla="*/ 3 h 42"/>
              <a:gd name="T26" fmla="*/ 6 w 42"/>
              <a:gd name="T27" fmla="*/ 9 h 42"/>
              <a:gd name="T28" fmla="*/ 0 w 42"/>
              <a:gd name="T29" fmla="*/ 15 h 42"/>
              <a:gd name="T30" fmla="*/ 0 w 42"/>
              <a:gd name="T31" fmla="*/ 21 h 42"/>
              <a:gd name="T32" fmla="*/ 0 w 42"/>
              <a:gd name="T33" fmla="*/ 21 h 42"/>
              <a:gd name="T34" fmla="*/ 0 w 42"/>
              <a:gd name="T35" fmla="*/ 30 h 42"/>
              <a:gd name="T36" fmla="*/ 6 w 42"/>
              <a:gd name="T37" fmla="*/ 36 h 42"/>
              <a:gd name="T38" fmla="*/ 12 w 42"/>
              <a:gd name="T39" fmla="*/ 42 h 42"/>
              <a:gd name="T40" fmla="*/ 21 w 42"/>
              <a:gd name="T41" fmla="*/ 42 h 42"/>
              <a:gd name="T42" fmla="*/ 21 w 42"/>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21" y="42"/>
                </a:moveTo>
                <a:lnTo>
                  <a:pt x="21" y="42"/>
                </a:lnTo>
                <a:lnTo>
                  <a:pt x="27" y="42"/>
                </a:lnTo>
                <a:lnTo>
                  <a:pt x="36" y="36"/>
                </a:lnTo>
                <a:lnTo>
                  <a:pt x="39" y="30"/>
                </a:lnTo>
                <a:lnTo>
                  <a:pt x="42" y="21"/>
                </a:lnTo>
                <a:lnTo>
                  <a:pt x="42" y="21"/>
                </a:lnTo>
                <a:lnTo>
                  <a:pt x="39" y="15"/>
                </a:lnTo>
                <a:lnTo>
                  <a:pt x="36" y="9"/>
                </a:lnTo>
                <a:lnTo>
                  <a:pt x="27" y="3"/>
                </a:lnTo>
                <a:lnTo>
                  <a:pt x="21" y="0"/>
                </a:lnTo>
                <a:lnTo>
                  <a:pt x="21" y="0"/>
                </a:lnTo>
                <a:lnTo>
                  <a:pt x="12" y="3"/>
                </a:lnTo>
                <a:lnTo>
                  <a:pt x="6" y="9"/>
                </a:lnTo>
                <a:lnTo>
                  <a:pt x="0" y="15"/>
                </a:lnTo>
                <a:lnTo>
                  <a:pt x="0" y="21"/>
                </a:lnTo>
                <a:lnTo>
                  <a:pt x="0" y="21"/>
                </a:lnTo>
                <a:lnTo>
                  <a:pt x="0" y="30"/>
                </a:lnTo>
                <a:lnTo>
                  <a:pt x="6" y="36"/>
                </a:lnTo>
                <a:lnTo>
                  <a:pt x="12" y="42"/>
                </a:lnTo>
                <a:lnTo>
                  <a:pt x="21" y="42"/>
                </a:lnTo>
                <a:lnTo>
                  <a:pt x="21" y="42"/>
                </a:lnTo>
                <a:close/>
              </a:path>
            </a:pathLst>
          </a:custGeom>
          <a:solidFill>
            <a:srgbClr val="000000"/>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183" name="Line 15"/>
          <p:cNvSpPr>
            <a:spLocks noChangeShapeType="1"/>
          </p:cNvSpPr>
          <p:nvPr/>
        </p:nvSpPr>
        <p:spPr bwMode="auto">
          <a:xfrm>
            <a:off x="2449513" y="2931368"/>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7184" name="Line 16"/>
          <p:cNvSpPr>
            <a:spLocks noChangeShapeType="1"/>
          </p:cNvSpPr>
          <p:nvPr/>
        </p:nvSpPr>
        <p:spPr bwMode="auto">
          <a:xfrm>
            <a:off x="2449513" y="2931368"/>
            <a:ext cx="1587" cy="158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85" name="Freeform 17"/>
          <p:cNvSpPr>
            <a:spLocks/>
          </p:cNvSpPr>
          <p:nvPr/>
        </p:nvSpPr>
        <p:spPr bwMode="auto">
          <a:xfrm>
            <a:off x="1766888" y="2202706"/>
            <a:ext cx="1216025" cy="695325"/>
          </a:xfrm>
          <a:custGeom>
            <a:avLst/>
            <a:gdLst>
              <a:gd name="T0" fmla="*/ 0 w 766"/>
              <a:gd name="T1" fmla="*/ 438 h 438"/>
              <a:gd name="T2" fmla="*/ 102 w 766"/>
              <a:gd name="T3" fmla="*/ 315 h 438"/>
              <a:gd name="T4" fmla="*/ 766 w 766"/>
              <a:gd name="T5" fmla="*/ 0 h 438"/>
              <a:gd name="T6" fmla="*/ 448 w 766"/>
              <a:gd name="T7" fmla="*/ 435 h 438"/>
            </a:gdLst>
            <a:ahLst/>
            <a:cxnLst>
              <a:cxn ang="0">
                <a:pos x="T0" y="T1"/>
              </a:cxn>
              <a:cxn ang="0">
                <a:pos x="T2" y="T3"/>
              </a:cxn>
              <a:cxn ang="0">
                <a:pos x="T4" y="T5"/>
              </a:cxn>
              <a:cxn ang="0">
                <a:pos x="T6" y="T7"/>
              </a:cxn>
            </a:cxnLst>
            <a:rect l="0" t="0" r="r" b="b"/>
            <a:pathLst>
              <a:path w="766" h="438">
                <a:moveTo>
                  <a:pt x="0" y="438"/>
                </a:moveTo>
                <a:lnTo>
                  <a:pt x="102" y="315"/>
                </a:lnTo>
                <a:lnTo>
                  <a:pt x="766" y="0"/>
                </a:lnTo>
                <a:lnTo>
                  <a:pt x="448" y="435"/>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186" name="Freeform 18"/>
          <p:cNvSpPr>
            <a:spLocks/>
          </p:cNvSpPr>
          <p:nvPr/>
        </p:nvSpPr>
        <p:spPr bwMode="auto">
          <a:xfrm>
            <a:off x="1833563" y="2840881"/>
            <a:ext cx="152400" cy="157162"/>
          </a:xfrm>
          <a:custGeom>
            <a:avLst/>
            <a:gdLst>
              <a:gd name="T0" fmla="*/ 48 w 96"/>
              <a:gd name="T1" fmla="*/ 99 h 99"/>
              <a:gd name="T2" fmla="*/ 48 w 96"/>
              <a:gd name="T3" fmla="*/ 99 h 99"/>
              <a:gd name="T4" fmla="*/ 57 w 96"/>
              <a:gd name="T5" fmla="*/ 96 h 99"/>
              <a:gd name="T6" fmla="*/ 66 w 96"/>
              <a:gd name="T7" fmla="*/ 93 h 99"/>
              <a:gd name="T8" fmla="*/ 75 w 96"/>
              <a:gd name="T9" fmla="*/ 90 h 99"/>
              <a:gd name="T10" fmla="*/ 84 w 96"/>
              <a:gd name="T11" fmla="*/ 84 h 99"/>
              <a:gd name="T12" fmla="*/ 87 w 96"/>
              <a:gd name="T13" fmla="*/ 78 h 99"/>
              <a:gd name="T14" fmla="*/ 93 w 96"/>
              <a:gd name="T15" fmla="*/ 69 h 99"/>
              <a:gd name="T16" fmla="*/ 96 w 96"/>
              <a:gd name="T17" fmla="*/ 60 h 99"/>
              <a:gd name="T18" fmla="*/ 96 w 96"/>
              <a:gd name="T19" fmla="*/ 48 h 99"/>
              <a:gd name="T20" fmla="*/ 96 w 96"/>
              <a:gd name="T21" fmla="*/ 48 h 99"/>
              <a:gd name="T22" fmla="*/ 96 w 96"/>
              <a:gd name="T23" fmla="*/ 39 h 99"/>
              <a:gd name="T24" fmla="*/ 93 w 96"/>
              <a:gd name="T25" fmla="*/ 30 h 99"/>
              <a:gd name="T26" fmla="*/ 87 w 96"/>
              <a:gd name="T27" fmla="*/ 21 h 99"/>
              <a:gd name="T28" fmla="*/ 84 w 96"/>
              <a:gd name="T29" fmla="*/ 15 h 99"/>
              <a:gd name="T30" fmla="*/ 75 w 96"/>
              <a:gd name="T31" fmla="*/ 9 h 99"/>
              <a:gd name="T32" fmla="*/ 66 w 96"/>
              <a:gd name="T33" fmla="*/ 6 h 99"/>
              <a:gd name="T34" fmla="*/ 57 w 96"/>
              <a:gd name="T35" fmla="*/ 3 h 99"/>
              <a:gd name="T36" fmla="*/ 48 w 96"/>
              <a:gd name="T37" fmla="*/ 0 h 99"/>
              <a:gd name="T38" fmla="*/ 48 w 96"/>
              <a:gd name="T39" fmla="*/ 0 h 99"/>
              <a:gd name="T40" fmla="*/ 39 w 96"/>
              <a:gd name="T41" fmla="*/ 3 h 99"/>
              <a:gd name="T42" fmla="*/ 30 w 96"/>
              <a:gd name="T43" fmla="*/ 6 h 99"/>
              <a:gd name="T44" fmla="*/ 21 w 96"/>
              <a:gd name="T45" fmla="*/ 9 h 99"/>
              <a:gd name="T46" fmla="*/ 12 w 96"/>
              <a:gd name="T47" fmla="*/ 15 h 99"/>
              <a:gd name="T48" fmla="*/ 9 w 96"/>
              <a:gd name="T49" fmla="*/ 21 h 99"/>
              <a:gd name="T50" fmla="*/ 3 w 96"/>
              <a:gd name="T51" fmla="*/ 30 h 99"/>
              <a:gd name="T52" fmla="*/ 0 w 96"/>
              <a:gd name="T53" fmla="*/ 39 h 99"/>
              <a:gd name="T54" fmla="*/ 0 w 96"/>
              <a:gd name="T55" fmla="*/ 48 h 99"/>
              <a:gd name="T56" fmla="*/ 0 w 96"/>
              <a:gd name="T57" fmla="*/ 48 h 99"/>
              <a:gd name="T58" fmla="*/ 0 w 96"/>
              <a:gd name="T59" fmla="*/ 60 h 99"/>
              <a:gd name="T60" fmla="*/ 3 w 96"/>
              <a:gd name="T61" fmla="*/ 69 h 99"/>
              <a:gd name="T62" fmla="*/ 9 w 96"/>
              <a:gd name="T63" fmla="*/ 78 h 99"/>
              <a:gd name="T64" fmla="*/ 12 w 96"/>
              <a:gd name="T65" fmla="*/ 84 h 99"/>
              <a:gd name="T66" fmla="*/ 21 w 96"/>
              <a:gd name="T67" fmla="*/ 90 h 99"/>
              <a:gd name="T68" fmla="*/ 30 w 96"/>
              <a:gd name="T69" fmla="*/ 93 h 99"/>
              <a:gd name="T70" fmla="*/ 39 w 96"/>
              <a:gd name="T71" fmla="*/ 96 h 99"/>
              <a:gd name="T72" fmla="*/ 48 w 96"/>
              <a:gd name="T73" fmla="*/ 99 h 99"/>
              <a:gd name="T74" fmla="*/ 48 w 96"/>
              <a:gd name="T75"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6" h="99">
                <a:moveTo>
                  <a:pt x="48" y="99"/>
                </a:moveTo>
                <a:lnTo>
                  <a:pt x="48" y="99"/>
                </a:lnTo>
                <a:lnTo>
                  <a:pt x="57" y="96"/>
                </a:lnTo>
                <a:lnTo>
                  <a:pt x="66" y="93"/>
                </a:lnTo>
                <a:lnTo>
                  <a:pt x="75" y="90"/>
                </a:lnTo>
                <a:lnTo>
                  <a:pt x="84" y="84"/>
                </a:lnTo>
                <a:lnTo>
                  <a:pt x="87" y="78"/>
                </a:lnTo>
                <a:lnTo>
                  <a:pt x="93" y="69"/>
                </a:lnTo>
                <a:lnTo>
                  <a:pt x="96" y="60"/>
                </a:lnTo>
                <a:lnTo>
                  <a:pt x="96" y="48"/>
                </a:lnTo>
                <a:lnTo>
                  <a:pt x="96" y="48"/>
                </a:lnTo>
                <a:lnTo>
                  <a:pt x="96" y="39"/>
                </a:lnTo>
                <a:lnTo>
                  <a:pt x="93" y="30"/>
                </a:lnTo>
                <a:lnTo>
                  <a:pt x="87" y="21"/>
                </a:lnTo>
                <a:lnTo>
                  <a:pt x="84" y="15"/>
                </a:lnTo>
                <a:lnTo>
                  <a:pt x="75" y="9"/>
                </a:lnTo>
                <a:lnTo>
                  <a:pt x="66" y="6"/>
                </a:lnTo>
                <a:lnTo>
                  <a:pt x="57" y="3"/>
                </a:lnTo>
                <a:lnTo>
                  <a:pt x="48" y="0"/>
                </a:lnTo>
                <a:lnTo>
                  <a:pt x="48" y="0"/>
                </a:lnTo>
                <a:lnTo>
                  <a:pt x="39" y="3"/>
                </a:lnTo>
                <a:lnTo>
                  <a:pt x="30" y="6"/>
                </a:lnTo>
                <a:lnTo>
                  <a:pt x="21" y="9"/>
                </a:lnTo>
                <a:lnTo>
                  <a:pt x="12" y="15"/>
                </a:lnTo>
                <a:lnTo>
                  <a:pt x="9" y="21"/>
                </a:lnTo>
                <a:lnTo>
                  <a:pt x="3" y="30"/>
                </a:lnTo>
                <a:lnTo>
                  <a:pt x="0" y="39"/>
                </a:lnTo>
                <a:lnTo>
                  <a:pt x="0" y="48"/>
                </a:lnTo>
                <a:lnTo>
                  <a:pt x="0" y="48"/>
                </a:lnTo>
                <a:lnTo>
                  <a:pt x="0" y="60"/>
                </a:lnTo>
                <a:lnTo>
                  <a:pt x="3" y="69"/>
                </a:lnTo>
                <a:lnTo>
                  <a:pt x="9" y="78"/>
                </a:lnTo>
                <a:lnTo>
                  <a:pt x="12" y="84"/>
                </a:lnTo>
                <a:lnTo>
                  <a:pt x="21" y="90"/>
                </a:lnTo>
                <a:lnTo>
                  <a:pt x="30" y="93"/>
                </a:lnTo>
                <a:lnTo>
                  <a:pt x="39" y="96"/>
                </a:lnTo>
                <a:lnTo>
                  <a:pt x="48" y="99"/>
                </a:lnTo>
                <a:lnTo>
                  <a:pt x="48" y="99"/>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187" name="Freeform 19"/>
          <p:cNvSpPr>
            <a:spLocks/>
          </p:cNvSpPr>
          <p:nvPr/>
        </p:nvSpPr>
        <p:spPr bwMode="auto">
          <a:xfrm>
            <a:off x="5132388" y="3204418"/>
            <a:ext cx="1130300" cy="1309688"/>
          </a:xfrm>
          <a:custGeom>
            <a:avLst/>
            <a:gdLst>
              <a:gd name="T0" fmla="*/ 712 w 712"/>
              <a:gd name="T1" fmla="*/ 414 h 825"/>
              <a:gd name="T2" fmla="*/ 712 w 712"/>
              <a:gd name="T3" fmla="*/ 414 h 825"/>
              <a:gd name="T4" fmla="*/ 0 w 712"/>
              <a:gd name="T5" fmla="*/ 825 h 825"/>
              <a:gd name="T6" fmla="*/ 0 w 712"/>
              <a:gd name="T7" fmla="*/ 0 h 825"/>
              <a:gd name="T8" fmla="*/ 712 w 712"/>
              <a:gd name="T9" fmla="*/ 414 h 825"/>
            </a:gdLst>
            <a:ahLst/>
            <a:cxnLst>
              <a:cxn ang="0">
                <a:pos x="T0" y="T1"/>
              </a:cxn>
              <a:cxn ang="0">
                <a:pos x="T2" y="T3"/>
              </a:cxn>
              <a:cxn ang="0">
                <a:pos x="T4" y="T5"/>
              </a:cxn>
              <a:cxn ang="0">
                <a:pos x="T6" y="T7"/>
              </a:cxn>
              <a:cxn ang="0">
                <a:pos x="T8" y="T9"/>
              </a:cxn>
            </a:cxnLst>
            <a:rect l="0" t="0" r="r" b="b"/>
            <a:pathLst>
              <a:path w="712" h="825">
                <a:moveTo>
                  <a:pt x="712" y="414"/>
                </a:moveTo>
                <a:lnTo>
                  <a:pt x="712" y="414"/>
                </a:lnTo>
                <a:lnTo>
                  <a:pt x="0" y="825"/>
                </a:lnTo>
                <a:lnTo>
                  <a:pt x="0" y="0"/>
                </a:lnTo>
                <a:lnTo>
                  <a:pt x="712" y="414"/>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188" name="Freeform 20"/>
          <p:cNvSpPr>
            <a:spLocks/>
          </p:cNvSpPr>
          <p:nvPr/>
        </p:nvSpPr>
        <p:spPr bwMode="auto">
          <a:xfrm>
            <a:off x="1638300" y="6187331"/>
            <a:ext cx="66675" cy="66675"/>
          </a:xfrm>
          <a:custGeom>
            <a:avLst/>
            <a:gdLst>
              <a:gd name="T0" fmla="*/ 21 w 42"/>
              <a:gd name="T1" fmla="*/ 42 h 42"/>
              <a:gd name="T2" fmla="*/ 21 w 42"/>
              <a:gd name="T3" fmla="*/ 42 h 42"/>
              <a:gd name="T4" fmla="*/ 27 w 42"/>
              <a:gd name="T5" fmla="*/ 39 h 42"/>
              <a:gd name="T6" fmla="*/ 36 w 42"/>
              <a:gd name="T7" fmla="*/ 36 h 42"/>
              <a:gd name="T8" fmla="*/ 39 w 42"/>
              <a:gd name="T9" fmla="*/ 27 h 42"/>
              <a:gd name="T10" fmla="*/ 42 w 42"/>
              <a:gd name="T11" fmla="*/ 21 h 42"/>
              <a:gd name="T12" fmla="*/ 42 w 42"/>
              <a:gd name="T13" fmla="*/ 21 h 42"/>
              <a:gd name="T14" fmla="*/ 39 w 42"/>
              <a:gd name="T15" fmla="*/ 12 h 42"/>
              <a:gd name="T16" fmla="*/ 36 w 42"/>
              <a:gd name="T17" fmla="*/ 6 h 42"/>
              <a:gd name="T18" fmla="*/ 27 w 42"/>
              <a:gd name="T19" fmla="*/ 0 h 42"/>
              <a:gd name="T20" fmla="*/ 21 w 42"/>
              <a:gd name="T21" fmla="*/ 0 h 42"/>
              <a:gd name="T22" fmla="*/ 21 w 42"/>
              <a:gd name="T23" fmla="*/ 0 h 42"/>
              <a:gd name="T24" fmla="*/ 12 w 42"/>
              <a:gd name="T25" fmla="*/ 0 h 42"/>
              <a:gd name="T26" fmla="*/ 6 w 42"/>
              <a:gd name="T27" fmla="*/ 6 h 42"/>
              <a:gd name="T28" fmla="*/ 0 w 42"/>
              <a:gd name="T29" fmla="*/ 12 h 42"/>
              <a:gd name="T30" fmla="*/ 0 w 42"/>
              <a:gd name="T31" fmla="*/ 21 h 42"/>
              <a:gd name="T32" fmla="*/ 0 w 42"/>
              <a:gd name="T33" fmla="*/ 21 h 42"/>
              <a:gd name="T34" fmla="*/ 0 w 42"/>
              <a:gd name="T35" fmla="*/ 27 h 42"/>
              <a:gd name="T36" fmla="*/ 6 w 42"/>
              <a:gd name="T37" fmla="*/ 36 h 42"/>
              <a:gd name="T38" fmla="*/ 12 w 42"/>
              <a:gd name="T39" fmla="*/ 39 h 42"/>
              <a:gd name="T40" fmla="*/ 21 w 42"/>
              <a:gd name="T41" fmla="*/ 42 h 42"/>
              <a:gd name="T42" fmla="*/ 21 w 42"/>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21" y="42"/>
                </a:moveTo>
                <a:lnTo>
                  <a:pt x="21" y="42"/>
                </a:lnTo>
                <a:lnTo>
                  <a:pt x="27" y="39"/>
                </a:lnTo>
                <a:lnTo>
                  <a:pt x="36" y="36"/>
                </a:lnTo>
                <a:lnTo>
                  <a:pt x="39" y="27"/>
                </a:lnTo>
                <a:lnTo>
                  <a:pt x="42" y="21"/>
                </a:lnTo>
                <a:lnTo>
                  <a:pt x="42" y="21"/>
                </a:lnTo>
                <a:lnTo>
                  <a:pt x="39" y="12"/>
                </a:lnTo>
                <a:lnTo>
                  <a:pt x="36" y="6"/>
                </a:lnTo>
                <a:lnTo>
                  <a:pt x="27" y="0"/>
                </a:lnTo>
                <a:lnTo>
                  <a:pt x="21" y="0"/>
                </a:lnTo>
                <a:lnTo>
                  <a:pt x="21" y="0"/>
                </a:lnTo>
                <a:lnTo>
                  <a:pt x="12" y="0"/>
                </a:lnTo>
                <a:lnTo>
                  <a:pt x="6" y="6"/>
                </a:lnTo>
                <a:lnTo>
                  <a:pt x="0" y="12"/>
                </a:lnTo>
                <a:lnTo>
                  <a:pt x="0" y="21"/>
                </a:lnTo>
                <a:lnTo>
                  <a:pt x="0" y="21"/>
                </a:lnTo>
                <a:lnTo>
                  <a:pt x="0" y="27"/>
                </a:lnTo>
                <a:lnTo>
                  <a:pt x="6" y="36"/>
                </a:lnTo>
                <a:lnTo>
                  <a:pt x="12" y="39"/>
                </a:lnTo>
                <a:lnTo>
                  <a:pt x="21" y="42"/>
                </a:lnTo>
                <a:lnTo>
                  <a:pt x="21" y="42"/>
                </a:lnTo>
                <a:close/>
              </a:path>
            </a:pathLst>
          </a:custGeom>
          <a:solidFill>
            <a:srgbClr val="000000"/>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189" name="Line 21"/>
          <p:cNvSpPr>
            <a:spLocks noChangeShapeType="1"/>
          </p:cNvSpPr>
          <p:nvPr/>
        </p:nvSpPr>
        <p:spPr bwMode="auto">
          <a:xfrm>
            <a:off x="1671638" y="6220668"/>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7190" name="Line 22"/>
          <p:cNvSpPr>
            <a:spLocks noChangeShapeType="1"/>
          </p:cNvSpPr>
          <p:nvPr/>
        </p:nvSpPr>
        <p:spPr bwMode="auto">
          <a:xfrm>
            <a:off x="1671638" y="6220668"/>
            <a:ext cx="1587" cy="158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91" name="Line 23"/>
          <p:cNvSpPr>
            <a:spLocks noChangeShapeType="1"/>
          </p:cNvSpPr>
          <p:nvPr/>
        </p:nvSpPr>
        <p:spPr bwMode="auto">
          <a:xfrm>
            <a:off x="4135438" y="3299668"/>
            <a:ext cx="1587" cy="157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92" name="Line 24"/>
          <p:cNvSpPr>
            <a:spLocks noChangeShapeType="1"/>
          </p:cNvSpPr>
          <p:nvPr/>
        </p:nvSpPr>
        <p:spPr bwMode="auto">
          <a:xfrm>
            <a:off x="4135438" y="2974231"/>
            <a:ext cx="1587" cy="2206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93" name="Line 25"/>
          <p:cNvSpPr>
            <a:spLocks noChangeShapeType="1"/>
          </p:cNvSpPr>
          <p:nvPr/>
        </p:nvSpPr>
        <p:spPr bwMode="auto">
          <a:xfrm>
            <a:off x="4718050" y="3213943"/>
            <a:ext cx="1588" cy="609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94" name="Line 26"/>
          <p:cNvSpPr>
            <a:spLocks noChangeShapeType="1"/>
          </p:cNvSpPr>
          <p:nvPr/>
        </p:nvSpPr>
        <p:spPr bwMode="auto">
          <a:xfrm>
            <a:off x="5699125" y="3012331"/>
            <a:ext cx="1588" cy="5254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95" name="Line 27"/>
          <p:cNvSpPr>
            <a:spLocks noChangeShapeType="1"/>
          </p:cNvSpPr>
          <p:nvPr/>
        </p:nvSpPr>
        <p:spPr bwMode="auto">
          <a:xfrm>
            <a:off x="6122988" y="3947368"/>
            <a:ext cx="1587" cy="8096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96" name="Line 28"/>
          <p:cNvSpPr>
            <a:spLocks noChangeShapeType="1"/>
          </p:cNvSpPr>
          <p:nvPr/>
        </p:nvSpPr>
        <p:spPr bwMode="auto">
          <a:xfrm>
            <a:off x="4025900" y="3199656"/>
            <a:ext cx="220663"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97" name="Line 29"/>
          <p:cNvSpPr>
            <a:spLocks noChangeShapeType="1"/>
          </p:cNvSpPr>
          <p:nvPr/>
        </p:nvSpPr>
        <p:spPr bwMode="auto">
          <a:xfrm>
            <a:off x="4025900" y="3299668"/>
            <a:ext cx="220663"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198" name="Freeform 30"/>
          <p:cNvSpPr>
            <a:spLocks/>
          </p:cNvSpPr>
          <p:nvPr/>
        </p:nvSpPr>
        <p:spPr bwMode="auto">
          <a:xfrm>
            <a:off x="4106863" y="3442543"/>
            <a:ext cx="52387" cy="80963"/>
          </a:xfrm>
          <a:custGeom>
            <a:avLst/>
            <a:gdLst>
              <a:gd name="T0" fmla="*/ 18 w 33"/>
              <a:gd name="T1" fmla="*/ 3 h 51"/>
              <a:gd name="T2" fmla="*/ 18 w 33"/>
              <a:gd name="T3" fmla="*/ 3 h 51"/>
              <a:gd name="T4" fmla="*/ 24 w 33"/>
              <a:gd name="T5" fmla="*/ 3 h 51"/>
              <a:gd name="T6" fmla="*/ 33 w 33"/>
              <a:gd name="T7" fmla="*/ 0 h 51"/>
              <a:gd name="T8" fmla="*/ 33 w 33"/>
              <a:gd name="T9" fmla="*/ 0 h 51"/>
              <a:gd name="T10" fmla="*/ 24 w 33"/>
              <a:gd name="T11" fmla="*/ 24 h 51"/>
              <a:gd name="T12" fmla="*/ 18 w 33"/>
              <a:gd name="T13" fmla="*/ 51 h 51"/>
              <a:gd name="T14" fmla="*/ 18 w 33"/>
              <a:gd name="T15" fmla="*/ 51 h 51"/>
              <a:gd name="T16" fmla="*/ 9 w 33"/>
              <a:gd name="T17" fmla="*/ 24 h 51"/>
              <a:gd name="T18" fmla="*/ 0 w 33"/>
              <a:gd name="T19" fmla="*/ 0 h 51"/>
              <a:gd name="T20" fmla="*/ 0 w 33"/>
              <a:gd name="T21" fmla="*/ 0 h 51"/>
              <a:gd name="T22" fmla="*/ 12 w 33"/>
              <a:gd name="T23" fmla="*/ 3 h 51"/>
              <a:gd name="T24" fmla="*/ 18 w 33"/>
              <a:gd name="T25" fmla="*/ 3 h 51"/>
              <a:gd name="T26" fmla="*/ 18 w 33"/>
              <a:gd name="T27"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1">
                <a:moveTo>
                  <a:pt x="18" y="3"/>
                </a:moveTo>
                <a:lnTo>
                  <a:pt x="18" y="3"/>
                </a:lnTo>
                <a:lnTo>
                  <a:pt x="24" y="3"/>
                </a:lnTo>
                <a:lnTo>
                  <a:pt x="33" y="0"/>
                </a:lnTo>
                <a:lnTo>
                  <a:pt x="33" y="0"/>
                </a:lnTo>
                <a:lnTo>
                  <a:pt x="24" y="24"/>
                </a:lnTo>
                <a:lnTo>
                  <a:pt x="18" y="51"/>
                </a:lnTo>
                <a:lnTo>
                  <a:pt x="18" y="51"/>
                </a:lnTo>
                <a:lnTo>
                  <a:pt x="9" y="24"/>
                </a:lnTo>
                <a:lnTo>
                  <a:pt x="0" y="0"/>
                </a:lnTo>
                <a:lnTo>
                  <a:pt x="0" y="0"/>
                </a:lnTo>
                <a:lnTo>
                  <a:pt x="12" y="3"/>
                </a:lnTo>
                <a:lnTo>
                  <a:pt x="18" y="3"/>
                </a:lnTo>
                <a:lnTo>
                  <a:pt x="18" y="3"/>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199" name="Line 31"/>
          <p:cNvSpPr>
            <a:spLocks noChangeShapeType="1"/>
          </p:cNvSpPr>
          <p:nvPr/>
        </p:nvSpPr>
        <p:spPr bwMode="auto">
          <a:xfrm flipV="1">
            <a:off x="4135438" y="4295031"/>
            <a:ext cx="1587" cy="1571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00" name="Line 32"/>
          <p:cNvSpPr>
            <a:spLocks noChangeShapeType="1"/>
          </p:cNvSpPr>
          <p:nvPr/>
        </p:nvSpPr>
        <p:spPr bwMode="auto">
          <a:xfrm flipV="1">
            <a:off x="4135438" y="4556968"/>
            <a:ext cx="1587" cy="2190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01" name="Line 33"/>
          <p:cNvSpPr>
            <a:spLocks noChangeShapeType="1"/>
          </p:cNvSpPr>
          <p:nvPr/>
        </p:nvSpPr>
        <p:spPr bwMode="auto">
          <a:xfrm>
            <a:off x="4025900" y="4552206"/>
            <a:ext cx="220663"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02" name="Line 34"/>
          <p:cNvSpPr>
            <a:spLocks noChangeShapeType="1"/>
          </p:cNvSpPr>
          <p:nvPr/>
        </p:nvSpPr>
        <p:spPr bwMode="auto">
          <a:xfrm>
            <a:off x="4025900" y="4452193"/>
            <a:ext cx="220663"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03" name="Freeform 35"/>
          <p:cNvSpPr>
            <a:spLocks/>
          </p:cNvSpPr>
          <p:nvPr/>
        </p:nvSpPr>
        <p:spPr bwMode="auto">
          <a:xfrm>
            <a:off x="4106863" y="4228356"/>
            <a:ext cx="52387" cy="80962"/>
          </a:xfrm>
          <a:custGeom>
            <a:avLst/>
            <a:gdLst>
              <a:gd name="T0" fmla="*/ 18 w 33"/>
              <a:gd name="T1" fmla="*/ 48 h 51"/>
              <a:gd name="T2" fmla="*/ 18 w 33"/>
              <a:gd name="T3" fmla="*/ 48 h 51"/>
              <a:gd name="T4" fmla="*/ 24 w 33"/>
              <a:gd name="T5" fmla="*/ 48 h 51"/>
              <a:gd name="T6" fmla="*/ 33 w 33"/>
              <a:gd name="T7" fmla="*/ 51 h 51"/>
              <a:gd name="T8" fmla="*/ 33 w 33"/>
              <a:gd name="T9" fmla="*/ 51 h 51"/>
              <a:gd name="T10" fmla="*/ 24 w 33"/>
              <a:gd name="T11" fmla="*/ 27 h 51"/>
              <a:gd name="T12" fmla="*/ 18 w 33"/>
              <a:gd name="T13" fmla="*/ 0 h 51"/>
              <a:gd name="T14" fmla="*/ 18 w 33"/>
              <a:gd name="T15" fmla="*/ 0 h 51"/>
              <a:gd name="T16" fmla="*/ 9 w 33"/>
              <a:gd name="T17" fmla="*/ 27 h 51"/>
              <a:gd name="T18" fmla="*/ 0 w 33"/>
              <a:gd name="T19" fmla="*/ 51 h 51"/>
              <a:gd name="T20" fmla="*/ 0 w 33"/>
              <a:gd name="T21" fmla="*/ 51 h 51"/>
              <a:gd name="T22" fmla="*/ 12 w 33"/>
              <a:gd name="T23" fmla="*/ 48 h 51"/>
              <a:gd name="T24" fmla="*/ 18 w 33"/>
              <a:gd name="T25" fmla="*/ 48 h 51"/>
              <a:gd name="T26" fmla="*/ 18 w 33"/>
              <a:gd name="T2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1">
                <a:moveTo>
                  <a:pt x="18" y="48"/>
                </a:moveTo>
                <a:lnTo>
                  <a:pt x="18" y="48"/>
                </a:lnTo>
                <a:lnTo>
                  <a:pt x="24" y="48"/>
                </a:lnTo>
                <a:lnTo>
                  <a:pt x="33" y="51"/>
                </a:lnTo>
                <a:lnTo>
                  <a:pt x="33" y="51"/>
                </a:lnTo>
                <a:lnTo>
                  <a:pt x="24" y="27"/>
                </a:lnTo>
                <a:lnTo>
                  <a:pt x="18" y="0"/>
                </a:lnTo>
                <a:lnTo>
                  <a:pt x="18" y="0"/>
                </a:lnTo>
                <a:lnTo>
                  <a:pt x="9" y="27"/>
                </a:lnTo>
                <a:lnTo>
                  <a:pt x="0" y="51"/>
                </a:lnTo>
                <a:lnTo>
                  <a:pt x="0" y="51"/>
                </a:lnTo>
                <a:lnTo>
                  <a:pt x="12" y="48"/>
                </a:lnTo>
                <a:lnTo>
                  <a:pt x="18" y="48"/>
                </a:lnTo>
                <a:lnTo>
                  <a:pt x="18" y="48"/>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204" name="Freeform 36"/>
          <p:cNvSpPr>
            <a:spLocks/>
          </p:cNvSpPr>
          <p:nvPr/>
        </p:nvSpPr>
        <p:spPr bwMode="auto">
          <a:xfrm>
            <a:off x="4694238" y="3809256"/>
            <a:ext cx="52387" cy="85725"/>
          </a:xfrm>
          <a:custGeom>
            <a:avLst/>
            <a:gdLst>
              <a:gd name="T0" fmla="*/ 15 w 33"/>
              <a:gd name="T1" fmla="*/ 3 h 54"/>
              <a:gd name="T2" fmla="*/ 15 w 33"/>
              <a:gd name="T3" fmla="*/ 3 h 54"/>
              <a:gd name="T4" fmla="*/ 24 w 33"/>
              <a:gd name="T5" fmla="*/ 3 h 54"/>
              <a:gd name="T6" fmla="*/ 33 w 33"/>
              <a:gd name="T7" fmla="*/ 0 h 54"/>
              <a:gd name="T8" fmla="*/ 33 w 33"/>
              <a:gd name="T9" fmla="*/ 0 h 54"/>
              <a:gd name="T10" fmla="*/ 21 w 33"/>
              <a:gd name="T11" fmla="*/ 27 h 54"/>
              <a:gd name="T12" fmla="*/ 15 w 33"/>
              <a:gd name="T13" fmla="*/ 54 h 54"/>
              <a:gd name="T14" fmla="*/ 15 w 33"/>
              <a:gd name="T15" fmla="*/ 54 h 54"/>
              <a:gd name="T16" fmla="*/ 9 w 33"/>
              <a:gd name="T17" fmla="*/ 27 h 54"/>
              <a:gd name="T18" fmla="*/ 0 w 33"/>
              <a:gd name="T19" fmla="*/ 0 h 54"/>
              <a:gd name="T20" fmla="*/ 0 w 33"/>
              <a:gd name="T21" fmla="*/ 0 h 54"/>
              <a:gd name="T22" fmla="*/ 9 w 33"/>
              <a:gd name="T23" fmla="*/ 3 h 54"/>
              <a:gd name="T24" fmla="*/ 15 w 33"/>
              <a:gd name="T25" fmla="*/ 3 h 54"/>
              <a:gd name="T26" fmla="*/ 15 w 33"/>
              <a:gd name="T27" fmla="*/ 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4">
                <a:moveTo>
                  <a:pt x="15" y="3"/>
                </a:moveTo>
                <a:lnTo>
                  <a:pt x="15" y="3"/>
                </a:lnTo>
                <a:lnTo>
                  <a:pt x="24" y="3"/>
                </a:lnTo>
                <a:lnTo>
                  <a:pt x="33" y="0"/>
                </a:lnTo>
                <a:lnTo>
                  <a:pt x="33" y="0"/>
                </a:lnTo>
                <a:lnTo>
                  <a:pt x="21" y="27"/>
                </a:lnTo>
                <a:lnTo>
                  <a:pt x="15" y="54"/>
                </a:lnTo>
                <a:lnTo>
                  <a:pt x="15" y="54"/>
                </a:lnTo>
                <a:lnTo>
                  <a:pt x="9" y="27"/>
                </a:lnTo>
                <a:lnTo>
                  <a:pt x="0" y="0"/>
                </a:lnTo>
                <a:lnTo>
                  <a:pt x="0" y="0"/>
                </a:lnTo>
                <a:lnTo>
                  <a:pt x="9" y="3"/>
                </a:lnTo>
                <a:lnTo>
                  <a:pt x="15" y="3"/>
                </a:lnTo>
                <a:lnTo>
                  <a:pt x="15" y="3"/>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205" name="Freeform 37"/>
          <p:cNvSpPr>
            <a:spLocks/>
          </p:cNvSpPr>
          <p:nvPr/>
        </p:nvSpPr>
        <p:spPr bwMode="auto">
          <a:xfrm>
            <a:off x="5665788" y="2940893"/>
            <a:ext cx="66675" cy="66675"/>
          </a:xfrm>
          <a:custGeom>
            <a:avLst/>
            <a:gdLst>
              <a:gd name="T0" fmla="*/ 21 w 42"/>
              <a:gd name="T1" fmla="*/ 42 h 42"/>
              <a:gd name="T2" fmla="*/ 21 w 42"/>
              <a:gd name="T3" fmla="*/ 42 h 42"/>
              <a:gd name="T4" fmla="*/ 27 w 42"/>
              <a:gd name="T5" fmla="*/ 42 h 42"/>
              <a:gd name="T6" fmla="*/ 36 w 42"/>
              <a:gd name="T7" fmla="*/ 36 h 42"/>
              <a:gd name="T8" fmla="*/ 39 w 42"/>
              <a:gd name="T9" fmla="*/ 30 h 42"/>
              <a:gd name="T10" fmla="*/ 42 w 42"/>
              <a:gd name="T11" fmla="*/ 21 h 42"/>
              <a:gd name="T12" fmla="*/ 42 w 42"/>
              <a:gd name="T13" fmla="*/ 21 h 42"/>
              <a:gd name="T14" fmla="*/ 39 w 42"/>
              <a:gd name="T15" fmla="*/ 15 h 42"/>
              <a:gd name="T16" fmla="*/ 36 w 42"/>
              <a:gd name="T17" fmla="*/ 9 h 42"/>
              <a:gd name="T18" fmla="*/ 27 w 42"/>
              <a:gd name="T19" fmla="*/ 3 h 42"/>
              <a:gd name="T20" fmla="*/ 21 w 42"/>
              <a:gd name="T21" fmla="*/ 0 h 42"/>
              <a:gd name="T22" fmla="*/ 21 w 42"/>
              <a:gd name="T23" fmla="*/ 0 h 42"/>
              <a:gd name="T24" fmla="*/ 12 w 42"/>
              <a:gd name="T25" fmla="*/ 3 h 42"/>
              <a:gd name="T26" fmla="*/ 6 w 42"/>
              <a:gd name="T27" fmla="*/ 9 h 42"/>
              <a:gd name="T28" fmla="*/ 0 w 42"/>
              <a:gd name="T29" fmla="*/ 15 h 42"/>
              <a:gd name="T30" fmla="*/ 0 w 42"/>
              <a:gd name="T31" fmla="*/ 21 h 42"/>
              <a:gd name="T32" fmla="*/ 0 w 42"/>
              <a:gd name="T33" fmla="*/ 21 h 42"/>
              <a:gd name="T34" fmla="*/ 0 w 42"/>
              <a:gd name="T35" fmla="*/ 30 h 42"/>
              <a:gd name="T36" fmla="*/ 6 w 42"/>
              <a:gd name="T37" fmla="*/ 36 h 42"/>
              <a:gd name="T38" fmla="*/ 12 w 42"/>
              <a:gd name="T39" fmla="*/ 42 h 42"/>
              <a:gd name="T40" fmla="*/ 21 w 42"/>
              <a:gd name="T41" fmla="*/ 42 h 42"/>
              <a:gd name="T42" fmla="*/ 21 w 42"/>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21" y="42"/>
                </a:moveTo>
                <a:lnTo>
                  <a:pt x="21" y="42"/>
                </a:lnTo>
                <a:lnTo>
                  <a:pt x="27" y="42"/>
                </a:lnTo>
                <a:lnTo>
                  <a:pt x="36" y="36"/>
                </a:lnTo>
                <a:lnTo>
                  <a:pt x="39" y="30"/>
                </a:lnTo>
                <a:lnTo>
                  <a:pt x="42" y="21"/>
                </a:lnTo>
                <a:lnTo>
                  <a:pt x="42" y="21"/>
                </a:lnTo>
                <a:lnTo>
                  <a:pt x="39" y="15"/>
                </a:lnTo>
                <a:lnTo>
                  <a:pt x="36" y="9"/>
                </a:lnTo>
                <a:lnTo>
                  <a:pt x="27" y="3"/>
                </a:lnTo>
                <a:lnTo>
                  <a:pt x="21" y="0"/>
                </a:lnTo>
                <a:lnTo>
                  <a:pt x="21" y="0"/>
                </a:lnTo>
                <a:lnTo>
                  <a:pt x="12" y="3"/>
                </a:lnTo>
                <a:lnTo>
                  <a:pt x="6" y="9"/>
                </a:lnTo>
                <a:lnTo>
                  <a:pt x="0" y="15"/>
                </a:lnTo>
                <a:lnTo>
                  <a:pt x="0" y="21"/>
                </a:lnTo>
                <a:lnTo>
                  <a:pt x="0" y="21"/>
                </a:lnTo>
                <a:lnTo>
                  <a:pt x="0" y="30"/>
                </a:lnTo>
                <a:lnTo>
                  <a:pt x="6" y="36"/>
                </a:lnTo>
                <a:lnTo>
                  <a:pt x="12" y="42"/>
                </a:lnTo>
                <a:lnTo>
                  <a:pt x="21" y="42"/>
                </a:lnTo>
                <a:lnTo>
                  <a:pt x="21" y="42"/>
                </a:lnTo>
                <a:close/>
              </a:path>
            </a:pathLst>
          </a:custGeom>
          <a:solidFill>
            <a:srgbClr val="FFFFFF"/>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206" name="Line 38"/>
          <p:cNvSpPr>
            <a:spLocks noChangeShapeType="1"/>
          </p:cNvSpPr>
          <p:nvPr/>
        </p:nvSpPr>
        <p:spPr bwMode="auto">
          <a:xfrm>
            <a:off x="5699125" y="2974231"/>
            <a:ext cx="1588"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7207" name="Line 39"/>
          <p:cNvSpPr>
            <a:spLocks noChangeShapeType="1"/>
          </p:cNvSpPr>
          <p:nvPr/>
        </p:nvSpPr>
        <p:spPr bwMode="auto">
          <a:xfrm>
            <a:off x="5699125" y="2974231"/>
            <a:ext cx="1588"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08" name="Line 40"/>
          <p:cNvSpPr>
            <a:spLocks noChangeShapeType="1"/>
          </p:cNvSpPr>
          <p:nvPr/>
        </p:nvSpPr>
        <p:spPr bwMode="auto">
          <a:xfrm>
            <a:off x="6919913" y="4256931"/>
            <a:ext cx="1587" cy="5048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09" name="Freeform 41"/>
          <p:cNvSpPr>
            <a:spLocks/>
          </p:cNvSpPr>
          <p:nvPr/>
        </p:nvSpPr>
        <p:spPr bwMode="auto">
          <a:xfrm>
            <a:off x="6886575" y="4190256"/>
            <a:ext cx="66675" cy="66675"/>
          </a:xfrm>
          <a:custGeom>
            <a:avLst/>
            <a:gdLst>
              <a:gd name="T0" fmla="*/ 21 w 42"/>
              <a:gd name="T1" fmla="*/ 42 h 42"/>
              <a:gd name="T2" fmla="*/ 21 w 42"/>
              <a:gd name="T3" fmla="*/ 42 h 42"/>
              <a:gd name="T4" fmla="*/ 27 w 42"/>
              <a:gd name="T5" fmla="*/ 39 h 42"/>
              <a:gd name="T6" fmla="*/ 36 w 42"/>
              <a:gd name="T7" fmla="*/ 36 h 42"/>
              <a:gd name="T8" fmla="*/ 39 w 42"/>
              <a:gd name="T9" fmla="*/ 30 h 42"/>
              <a:gd name="T10" fmla="*/ 42 w 42"/>
              <a:gd name="T11" fmla="*/ 21 h 42"/>
              <a:gd name="T12" fmla="*/ 42 w 42"/>
              <a:gd name="T13" fmla="*/ 21 h 42"/>
              <a:gd name="T14" fmla="*/ 39 w 42"/>
              <a:gd name="T15" fmla="*/ 12 h 42"/>
              <a:gd name="T16" fmla="*/ 36 w 42"/>
              <a:gd name="T17" fmla="*/ 6 h 42"/>
              <a:gd name="T18" fmla="*/ 27 w 42"/>
              <a:gd name="T19" fmla="*/ 0 h 42"/>
              <a:gd name="T20" fmla="*/ 21 w 42"/>
              <a:gd name="T21" fmla="*/ 0 h 42"/>
              <a:gd name="T22" fmla="*/ 21 w 42"/>
              <a:gd name="T23" fmla="*/ 0 h 42"/>
              <a:gd name="T24" fmla="*/ 12 w 42"/>
              <a:gd name="T25" fmla="*/ 0 h 42"/>
              <a:gd name="T26" fmla="*/ 6 w 42"/>
              <a:gd name="T27" fmla="*/ 6 h 42"/>
              <a:gd name="T28" fmla="*/ 0 w 42"/>
              <a:gd name="T29" fmla="*/ 12 h 42"/>
              <a:gd name="T30" fmla="*/ 0 w 42"/>
              <a:gd name="T31" fmla="*/ 21 h 42"/>
              <a:gd name="T32" fmla="*/ 0 w 42"/>
              <a:gd name="T33" fmla="*/ 21 h 42"/>
              <a:gd name="T34" fmla="*/ 0 w 42"/>
              <a:gd name="T35" fmla="*/ 30 h 42"/>
              <a:gd name="T36" fmla="*/ 6 w 42"/>
              <a:gd name="T37" fmla="*/ 36 h 42"/>
              <a:gd name="T38" fmla="*/ 12 w 42"/>
              <a:gd name="T39" fmla="*/ 39 h 42"/>
              <a:gd name="T40" fmla="*/ 21 w 42"/>
              <a:gd name="T41" fmla="*/ 42 h 42"/>
              <a:gd name="T42" fmla="*/ 21 w 42"/>
              <a:gd name="T4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21" y="42"/>
                </a:moveTo>
                <a:lnTo>
                  <a:pt x="21" y="42"/>
                </a:lnTo>
                <a:lnTo>
                  <a:pt x="27" y="39"/>
                </a:lnTo>
                <a:lnTo>
                  <a:pt x="36" y="36"/>
                </a:lnTo>
                <a:lnTo>
                  <a:pt x="39" y="30"/>
                </a:lnTo>
                <a:lnTo>
                  <a:pt x="42" y="21"/>
                </a:lnTo>
                <a:lnTo>
                  <a:pt x="42" y="21"/>
                </a:lnTo>
                <a:lnTo>
                  <a:pt x="39" y="12"/>
                </a:lnTo>
                <a:lnTo>
                  <a:pt x="36" y="6"/>
                </a:lnTo>
                <a:lnTo>
                  <a:pt x="27" y="0"/>
                </a:lnTo>
                <a:lnTo>
                  <a:pt x="21" y="0"/>
                </a:lnTo>
                <a:lnTo>
                  <a:pt x="21" y="0"/>
                </a:lnTo>
                <a:lnTo>
                  <a:pt x="12" y="0"/>
                </a:lnTo>
                <a:lnTo>
                  <a:pt x="6" y="6"/>
                </a:lnTo>
                <a:lnTo>
                  <a:pt x="0" y="12"/>
                </a:lnTo>
                <a:lnTo>
                  <a:pt x="0" y="21"/>
                </a:lnTo>
                <a:lnTo>
                  <a:pt x="0" y="21"/>
                </a:lnTo>
                <a:lnTo>
                  <a:pt x="0" y="30"/>
                </a:lnTo>
                <a:lnTo>
                  <a:pt x="6" y="36"/>
                </a:lnTo>
                <a:lnTo>
                  <a:pt x="12" y="39"/>
                </a:lnTo>
                <a:lnTo>
                  <a:pt x="21" y="42"/>
                </a:lnTo>
                <a:lnTo>
                  <a:pt x="21" y="42"/>
                </a:lnTo>
                <a:close/>
              </a:path>
            </a:pathLst>
          </a:custGeom>
          <a:solidFill>
            <a:srgbClr val="FFFFFF"/>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210" name="Line 42"/>
          <p:cNvSpPr>
            <a:spLocks noChangeShapeType="1"/>
          </p:cNvSpPr>
          <p:nvPr/>
        </p:nvSpPr>
        <p:spPr bwMode="auto">
          <a:xfrm>
            <a:off x="6919913" y="4223593"/>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7211" name="Line 43"/>
          <p:cNvSpPr>
            <a:spLocks noChangeShapeType="1"/>
          </p:cNvSpPr>
          <p:nvPr/>
        </p:nvSpPr>
        <p:spPr bwMode="auto">
          <a:xfrm>
            <a:off x="6919913" y="4223593"/>
            <a:ext cx="158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12" name="Line 44"/>
          <p:cNvSpPr>
            <a:spLocks noChangeShapeType="1"/>
          </p:cNvSpPr>
          <p:nvPr/>
        </p:nvSpPr>
        <p:spPr bwMode="auto">
          <a:xfrm flipV="1">
            <a:off x="5699125" y="4185493"/>
            <a:ext cx="1588" cy="60483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13" name="Freeform 45"/>
          <p:cNvSpPr>
            <a:spLocks/>
          </p:cNvSpPr>
          <p:nvPr/>
        </p:nvSpPr>
        <p:spPr bwMode="auto">
          <a:xfrm>
            <a:off x="5665788" y="4790331"/>
            <a:ext cx="66675" cy="66675"/>
          </a:xfrm>
          <a:custGeom>
            <a:avLst/>
            <a:gdLst>
              <a:gd name="T0" fmla="*/ 21 w 42"/>
              <a:gd name="T1" fmla="*/ 0 h 42"/>
              <a:gd name="T2" fmla="*/ 21 w 42"/>
              <a:gd name="T3" fmla="*/ 0 h 42"/>
              <a:gd name="T4" fmla="*/ 27 w 42"/>
              <a:gd name="T5" fmla="*/ 3 h 42"/>
              <a:gd name="T6" fmla="*/ 36 w 42"/>
              <a:gd name="T7" fmla="*/ 6 h 42"/>
              <a:gd name="T8" fmla="*/ 39 w 42"/>
              <a:gd name="T9" fmla="*/ 12 h 42"/>
              <a:gd name="T10" fmla="*/ 42 w 42"/>
              <a:gd name="T11" fmla="*/ 21 h 42"/>
              <a:gd name="T12" fmla="*/ 42 w 42"/>
              <a:gd name="T13" fmla="*/ 21 h 42"/>
              <a:gd name="T14" fmla="*/ 39 w 42"/>
              <a:gd name="T15" fmla="*/ 30 h 42"/>
              <a:gd name="T16" fmla="*/ 36 w 42"/>
              <a:gd name="T17" fmla="*/ 36 h 42"/>
              <a:gd name="T18" fmla="*/ 27 w 42"/>
              <a:gd name="T19" fmla="*/ 42 h 42"/>
              <a:gd name="T20" fmla="*/ 21 w 42"/>
              <a:gd name="T21" fmla="*/ 42 h 42"/>
              <a:gd name="T22" fmla="*/ 21 w 42"/>
              <a:gd name="T23" fmla="*/ 42 h 42"/>
              <a:gd name="T24" fmla="*/ 12 w 42"/>
              <a:gd name="T25" fmla="*/ 42 h 42"/>
              <a:gd name="T26" fmla="*/ 6 w 42"/>
              <a:gd name="T27" fmla="*/ 36 h 42"/>
              <a:gd name="T28" fmla="*/ 0 w 42"/>
              <a:gd name="T29" fmla="*/ 30 h 42"/>
              <a:gd name="T30" fmla="*/ 0 w 42"/>
              <a:gd name="T31" fmla="*/ 21 h 42"/>
              <a:gd name="T32" fmla="*/ 0 w 42"/>
              <a:gd name="T33" fmla="*/ 21 h 42"/>
              <a:gd name="T34" fmla="*/ 0 w 42"/>
              <a:gd name="T35" fmla="*/ 12 h 42"/>
              <a:gd name="T36" fmla="*/ 6 w 42"/>
              <a:gd name="T37" fmla="*/ 6 h 42"/>
              <a:gd name="T38" fmla="*/ 12 w 42"/>
              <a:gd name="T39" fmla="*/ 3 h 42"/>
              <a:gd name="T40" fmla="*/ 21 w 42"/>
              <a:gd name="T41" fmla="*/ 0 h 42"/>
              <a:gd name="T42" fmla="*/ 21 w 42"/>
              <a:gd name="T4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21" y="0"/>
                </a:moveTo>
                <a:lnTo>
                  <a:pt x="21" y="0"/>
                </a:lnTo>
                <a:lnTo>
                  <a:pt x="27" y="3"/>
                </a:lnTo>
                <a:lnTo>
                  <a:pt x="36" y="6"/>
                </a:lnTo>
                <a:lnTo>
                  <a:pt x="39" y="12"/>
                </a:lnTo>
                <a:lnTo>
                  <a:pt x="42" y="21"/>
                </a:lnTo>
                <a:lnTo>
                  <a:pt x="42" y="21"/>
                </a:lnTo>
                <a:lnTo>
                  <a:pt x="39" y="30"/>
                </a:lnTo>
                <a:lnTo>
                  <a:pt x="36" y="36"/>
                </a:lnTo>
                <a:lnTo>
                  <a:pt x="27" y="42"/>
                </a:lnTo>
                <a:lnTo>
                  <a:pt x="21" y="42"/>
                </a:lnTo>
                <a:lnTo>
                  <a:pt x="21" y="42"/>
                </a:lnTo>
                <a:lnTo>
                  <a:pt x="12" y="42"/>
                </a:lnTo>
                <a:lnTo>
                  <a:pt x="6" y="36"/>
                </a:lnTo>
                <a:lnTo>
                  <a:pt x="0" y="30"/>
                </a:lnTo>
                <a:lnTo>
                  <a:pt x="0" y="21"/>
                </a:lnTo>
                <a:lnTo>
                  <a:pt x="0" y="21"/>
                </a:lnTo>
                <a:lnTo>
                  <a:pt x="0" y="12"/>
                </a:lnTo>
                <a:lnTo>
                  <a:pt x="6" y="6"/>
                </a:lnTo>
                <a:lnTo>
                  <a:pt x="12" y="3"/>
                </a:lnTo>
                <a:lnTo>
                  <a:pt x="21" y="0"/>
                </a:lnTo>
                <a:lnTo>
                  <a:pt x="21" y="0"/>
                </a:lnTo>
                <a:close/>
              </a:path>
            </a:pathLst>
          </a:custGeom>
          <a:solidFill>
            <a:srgbClr val="FFFFFF"/>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214" name="Line 46"/>
          <p:cNvSpPr>
            <a:spLocks noChangeShapeType="1"/>
          </p:cNvSpPr>
          <p:nvPr/>
        </p:nvSpPr>
        <p:spPr bwMode="auto">
          <a:xfrm>
            <a:off x="5699125" y="4823668"/>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7215" name="Line 47"/>
          <p:cNvSpPr>
            <a:spLocks noChangeShapeType="1"/>
          </p:cNvSpPr>
          <p:nvPr/>
        </p:nvSpPr>
        <p:spPr bwMode="auto">
          <a:xfrm>
            <a:off x="5699125" y="4823668"/>
            <a:ext cx="15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16" name="Line 48"/>
          <p:cNvSpPr>
            <a:spLocks noChangeShapeType="1"/>
          </p:cNvSpPr>
          <p:nvPr/>
        </p:nvSpPr>
        <p:spPr bwMode="auto">
          <a:xfrm flipH="1">
            <a:off x="6262688" y="3861643"/>
            <a:ext cx="62388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17" name="Freeform 49"/>
          <p:cNvSpPr>
            <a:spLocks/>
          </p:cNvSpPr>
          <p:nvPr/>
        </p:nvSpPr>
        <p:spPr bwMode="auto">
          <a:xfrm>
            <a:off x="6886575" y="3828306"/>
            <a:ext cx="66675" cy="66675"/>
          </a:xfrm>
          <a:custGeom>
            <a:avLst/>
            <a:gdLst>
              <a:gd name="T0" fmla="*/ 0 w 42"/>
              <a:gd name="T1" fmla="*/ 21 h 42"/>
              <a:gd name="T2" fmla="*/ 0 w 42"/>
              <a:gd name="T3" fmla="*/ 21 h 42"/>
              <a:gd name="T4" fmla="*/ 3 w 42"/>
              <a:gd name="T5" fmla="*/ 12 h 42"/>
              <a:gd name="T6" fmla="*/ 6 w 42"/>
              <a:gd name="T7" fmla="*/ 6 h 42"/>
              <a:gd name="T8" fmla="*/ 12 w 42"/>
              <a:gd name="T9" fmla="*/ 0 h 42"/>
              <a:gd name="T10" fmla="*/ 21 w 42"/>
              <a:gd name="T11" fmla="*/ 0 h 42"/>
              <a:gd name="T12" fmla="*/ 21 w 42"/>
              <a:gd name="T13" fmla="*/ 0 h 42"/>
              <a:gd name="T14" fmla="*/ 30 w 42"/>
              <a:gd name="T15" fmla="*/ 0 h 42"/>
              <a:gd name="T16" fmla="*/ 36 w 42"/>
              <a:gd name="T17" fmla="*/ 6 h 42"/>
              <a:gd name="T18" fmla="*/ 42 w 42"/>
              <a:gd name="T19" fmla="*/ 12 h 42"/>
              <a:gd name="T20" fmla="*/ 42 w 42"/>
              <a:gd name="T21" fmla="*/ 21 h 42"/>
              <a:gd name="T22" fmla="*/ 42 w 42"/>
              <a:gd name="T23" fmla="*/ 21 h 42"/>
              <a:gd name="T24" fmla="*/ 42 w 42"/>
              <a:gd name="T25" fmla="*/ 27 h 42"/>
              <a:gd name="T26" fmla="*/ 36 w 42"/>
              <a:gd name="T27" fmla="*/ 36 h 42"/>
              <a:gd name="T28" fmla="*/ 30 w 42"/>
              <a:gd name="T29" fmla="*/ 39 h 42"/>
              <a:gd name="T30" fmla="*/ 21 w 42"/>
              <a:gd name="T31" fmla="*/ 42 h 42"/>
              <a:gd name="T32" fmla="*/ 21 w 42"/>
              <a:gd name="T33" fmla="*/ 42 h 42"/>
              <a:gd name="T34" fmla="*/ 12 w 42"/>
              <a:gd name="T35" fmla="*/ 39 h 42"/>
              <a:gd name="T36" fmla="*/ 6 w 42"/>
              <a:gd name="T37" fmla="*/ 36 h 42"/>
              <a:gd name="T38" fmla="*/ 3 w 42"/>
              <a:gd name="T39" fmla="*/ 27 h 42"/>
              <a:gd name="T40" fmla="*/ 0 w 42"/>
              <a:gd name="T41" fmla="*/ 21 h 42"/>
              <a:gd name="T42" fmla="*/ 0 w 42"/>
              <a:gd name="T43"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0" y="21"/>
                </a:moveTo>
                <a:lnTo>
                  <a:pt x="0" y="21"/>
                </a:lnTo>
                <a:lnTo>
                  <a:pt x="3" y="12"/>
                </a:lnTo>
                <a:lnTo>
                  <a:pt x="6" y="6"/>
                </a:lnTo>
                <a:lnTo>
                  <a:pt x="12" y="0"/>
                </a:lnTo>
                <a:lnTo>
                  <a:pt x="21" y="0"/>
                </a:lnTo>
                <a:lnTo>
                  <a:pt x="21" y="0"/>
                </a:lnTo>
                <a:lnTo>
                  <a:pt x="30" y="0"/>
                </a:lnTo>
                <a:lnTo>
                  <a:pt x="36" y="6"/>
                </a:lnTo>
                <a:lnTo>
                  <a:pt x="42" y="12"/>
                </a:lnTo>
                <a:lnTo>
                  <a:pt x="42" y="21"/>
                </a:lnTo>
                <a:lnTo>
                  <a:pt x="42" y="21"/>
                </a:lnTo>
                <a:lnTo>
                  <a:pt x="42" y="27"/>
                </a:lnTo>
                <a:lnTo>
                  <a:pt x="36" y="36"/>
                </a:lnTo>
                <a:lnTo>
                  <a:pt x="30" y="39"/>
                </a:lnTo>
                <a:lnTo>
                  <a:pt x="21" y="42"/>
                </a:lnTo>
                <a:lnTo>
                  <a:pt x="21" y="42"/>
                </a:lnTo>
                <a:lnTo>
                  <a:pt x="12" y="39"/>
                </a:lnTo>
                <a:lnTo>
                  <a:pt x="6" y="36"/>
                </a:lnTo>
                <a:lnTo>
                  <a:pt x="3" y="27"/>
                </a:lnTo>
                <a:lnTo>
                  <a:pt x="0" y="21"/>
                </a:lnTo>
                <a:lnTo>
                  <a:pt x="0" y="21"/>
                </a:lnTo>
                <a:close/>
              </a:path>
            </a:pathLst>
          </a:custGeom>
          <a:solidFill>
            <a:srgbClr val="FFFFFF"/>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7218" name="Line 50"/>
          <p:cNvSpPr>
            <a:spLocks noChangeShapeType="1"/>
          </p:cNvSpPr>
          <p:nvPr/>
        </p:nvSpPr>
        <p:spPr bwMode="auto">
          <a:xfrm>
            <a:off x="6919913" y="3861643"/>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7219" name="Line 51"/>
          <p:cNvSpPr>
            <a:spLocks noChangeShapeType="1"/>
          </p:cNvSpPr>
          <p:nvPr/>
        </p:nvSpPr>
        <p:spPr bwMode="auto">
          <a:xfrm>
            <a:off x="6919913" y="3861643"/>
            <a:ext cx="158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0" name="Line 52"/>
          <p:cNvSpPr>
            <a:spLocks noChangeShapeType="1"/>
          </p:cNvSpPr>
          <p:nvPr/>
        </p:nvSpPr>
        <p:spPr bwMode="auto">
          <a:xfrm>
            <a:off x="6777038" y="4756993"/>
            <a:ext cx="28098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1" name="Line 53"/>
          <p:cNvSpPr>
            <a:spLocks noChangeShapeType="1"/>
          </p:cNvSpPr>
          <p:nvPr/>
        </p:nvSpPr>
        <p:spPr bwMode="auto">
          <a:xfrm>
            <a:off x="6824663" y="4809381"/>
            <a:ext cx="185737"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2" name="Line 54"/>
          <p:cNvSpPr>
            <a:spLocks noChangeShapeType="1"/>
          </p:cNvSpPr>
          <p:nvPr/>
        </p:nvSpPr>
        <p:spPr bwMode="auto">
          <a:xfrm>
            <a:off x="6872288" y="4857006"/>
            <a:ext cx="90487"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3" name="Line 55"/>
          <p:cNvSpPr>
            <a:spLocks noChangeShapeType="1"/>
          </p:cNvSpPr>
          <p:nvPr/>
        </p:nvSpPr>
        <p:spPr bwMode="auto">
          <a:xfrm>
            <a:off x="1671638" y="6220668"/>
            <a:ext cx="1587" cy="419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4" name="Line 56"/>
          <p:cNvSpPr>
            <a:spLocks noChangeShapeType="1"/>
          </p:cNvSpPr>
          <p:nvPr/>
        </p:nvSpPr>
        <p:spPr bwMode="auto">
          <a:xfrm>
            <a:off x="1528763" y="6639768"/>
            <a:ext cx="28098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5" name="Line 57"/>
          <p:cNvSpPr>
            <a:spLocks noChangeShapeType="1"/>
          </p:cNvSpPr>
          <p:nvPr/>
        </p:nvSpPr>
        <p:spPr bwMode="auto">
          <a:xfrm>
            <a:off x="1576388" y="6687393"/>
            <a:ext cx="18573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6" name="Line 58"/>
          <p:cNvSpPr>
            <a:spLocks noChangeShapeType="1"/>
          </p:cNvSpPr>
          <p:nvPr/>
        </p:nvSpPr>
        <p:spPr bwMode="auto">
          <a:xfrm>
            <a:off x="1624013" y="6739781"/>
            <a:ext cx="90487"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7" name="Line 59"/>
          <p:cNvSpPr>
            <a:spLocks noChangeShapeType="1"/>
          </p:cNvSpPr>
          <p:nvPr/>
        </p:nvSpPr>
        <p:spPr bwMode="auto">
          <a:xfrm>
            <a:off x="5984875" y="4756993"/>
            <a:ext cx="28257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8" name="Line 60"/>
          <p:cNvSpPr>
            <a:spLocks noChangeShapeType="1"/>
          </p:cNvSpPr>
          <p:nvPr/>
        </p:nvSpPr>
        <p:spPr bwMode="auto">
          <a:xfrm>
            <a:off x="6032500" y="4809381"/>
            <a:ext cx="1873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29" name="Line 61"/>
          <p:cNvSpPr>
            <a:spLocks noChangeShapeType="1"/>
          </p:cNvSpPr>
          <p:nvPr/>
        </p:nvSpPr>
        <p:spPr bwMode="auto">
          <a:xfrm>
            <a:off x="6080125" y="4857006"/>
            <a:ext cx="9207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30" name="Rectangle 62"/>
          <p:cNvSpPr>
            <a:spLocks noChangeArrowheads="1"/>
          </p:cNvSpPr>
          <p:nvPr/>
        </p:nvSpPr>
        <p:spPr bwMode="auto">
          <a:xfrm>
            <a:off x="3035300" y="2088406"/>
            <a:ext cx="5873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smtClean="0">
                <a:solidFill>
                  <a:srgbClr val="000000"/>
                </a:solidFill>
                <a:latin typeface="Times New Roman" pitchFamily="18" charset="0"/>
              </a:rPr>
              <a:t>Electrodes</a:t>
            </a:r>
            <a:endParaRPr lang="en-US" sz="2400" smtClean="0">
              <a:solidFill>
                <a:srgbClr val="000000"/>
              </a:solidFill>
              <a:latin typeface="Times New Roman" pitchFamily="18" charset="0"/>
            </a:endParaRPr>
          </a:p>
        </p:txBody>
      </p:sp>
      <p:sp>
        <p:nvSpPr>
          <p:cNvPr id="7231" name="Rectangle 63"/>
          <p:cNvSpPr>
            <a:spLocks noChangeArrowheads="1"/>
          </p:cNvSpPr>
          <p:nvPr/>
        </p:nvSpPr>
        <p:spPr bwMode="auto">
          <a:xfrm>
            <a:off x="4408488" y="2759918"/>
            <a:ext cx="6683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smtClean="0">
                <a:solidFill>
                  <a:srgbClr val="000000"/>
                </a:solidFill>
                <a:latin typeface="Times New Roman" pitchFamily="18" charset="0"/>
              </a:rPr>
              <a:t>60-Hz</a:t>
            </a:r>
          </a:p>
          <a:p>
            <a:r>
              <a:rPr lang="en-US" sz="1100" smtClean="0">
                <a:solidFill>
                  <a:srgbClr val="000000"/>
                </a:solidFill>
                <a:latin typeface="Times New Roman" pitchFamily="18" charset="0"/>
              </a:rPr>
              <a:t>ac magnetic</a:t>
            </a:r>
          </a:p>
          <a:p>
            <a:r>
              <a:rPr lang="en-US" sz="1100" smtClean="0">
                <a:solidFill>
                  <a:srgbClr val="000000"/>
                </a:solidFill>
                <a:latin typeface="Times New Roman" pitchFamily="18" charset="0"/>
              </a:rPr>
              <a:t>field</a:t>
            </a:r>
          </a:p>
        </p:txBody>
      </p:sp>
      <p:sp>
        <p:nvSpPr>
          <p:cNvPr id="7234" name="Rectangle 66"/>
          <p:cNvSpPr>
            <a:spLocks noChangeArrowheads="1"/>
          </p:cNvSpPr>
          <p:nvPr/>
        </p:nvSpPr>
        <p:spPr bwMode="auto">
          <a:xfrm>
            <a:off x="3725863" y="4752231"/>
            <a:ext cx="765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smtClean="0">
                <a:solidFill>
                  <a:srgbClr val="000000"/>
                </a:solidFill>
                <a:latin typeface="Times New Roman" pitchFamily="18" charset="0"/>
              </a:rPr>
              <a:t>Displacement</a:t>
            </a:r>
          </a:p>
          <a:p>
            <a:r>
              <a:rPr lang="en-US" sz="1100" smtClean="0">
                <a:solidFill>
                  <a:srgbClr val="000000"/>
                </a:solidFill>
                <a:latin typeface="Times New Roman" pitchFamily="18" charset="0"/>
              </a:rPr>
              <a:t>currents</a:t>
            </a:r>
          </a:p>
        </p:txBody>
      </p:sp>
      <p:sp>
        <p:nvSpPr>
          <p:cNvPr id="7236" name="Rectangle 68"/>
          <p:cNvSpPr>
            <a:spLocks noChangeArrowheads="1"/>
          </p:cNvSpPr>
          <p:nvPr/>
        </p:nvSpPr>
        <p:spPr bwMode="auto">
          <a:xfrm>
            <a:off x="5218113" y="3694956"/>
            <a:ext cx="647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smtClean="0">
                <a:solidFill>
                  <a:srgbClr val="000000"/>
                </a:solidFill>
                <a:latin typeface="Times New Roman" pitchFamily="18" charset="0"/>
              </a:rPr>
              <a:t>Differential</a:t>
            </a:r>
          </a:p>
          <a:p>
            <a:r>
              <a:rPr lang="en-US" sz="1100" smtClean="0">
                <a:solidFill>
                  <a:srgbClr val="000000"/>
                </a:solidFill>
                <a:latin typeface="Times New Roman" pitchFamily="18" charset="0"/>
              </a:rPr>
              <a:t>amplifier</a:t>
            </a:r>
            <a:endParaRPr lang="en-US" sz="2400" smtClean="0">
              <a:solidFill>
                <a:srgbClr val="000000"/>
              </a:solidFill>
              <a:latin typeface="Times New Roman" pitchFamily="18" charset="0"/>
            </a:endParaRPr>
          </a:p>
        </p:txBody>
      </p:sp>
      <p:sp>
        <p:nvSpPr>
          <p:cNvPr id="7238" name="Rectangle 70"/>
          <p:cNvSpPr>
            <a:spLocks noChangeArrowheads="1"/>
          </p:cNvSpPr>
          <p:nvPr/>
        </p:nvSpPr>
        <p:spPr bwMode="auto">
          <a:xfrm>
            <a:off x="5180013" y="3437781"/>
            <a:ext cx="793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smtClean="0">
                <a:solidFill>
                  <a:srgbClr val="000000"/>
                </a:solidFill>
                <a:latin typeface="Times New Roman" pitchFamily="18" charset="0"/>
              </a:rPr>
              <a:t>+</a:t>
            </a:r>
            <a:endParaRPr lang="en-US" sz="2400" smtClean="0">
              <a:solidFill>
                <a:srgbClr val="000000"/>
              </a:solidFill>
              <a:latin typeface="Times New Roman" pitchFamily="18" charset="0"/>
            </a:endParaRPr>
          </a:p>
        </p:txBody>
      </p:sp>
      <p:sp>
        <p:nvSpPr>
          <p:cNvPr id="7239" name="Rectangle 71"/>
          <p:cNvSpPr>
            <a:spLocks noChangeArrowheads="1"/>
          </p:cNvSpPr>
          <p:nvPr/>
        </p:nvSpPr>
        <p:spPr bwMode="auto">
          <a:xfrm>
            <a:off x="5180013" y="4128343"/>
            <a:ext cx="762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smtClean="0">
                <a:solidFill>
                  <a:srgbClr val="000000"/>
                </a:solidFill>
                <a:latin typeface="Symbol" pitchFamily="18" charset="2"/>
              </a:rPr>
              <a:t>-</a:t>
            </a:r>
            <a:endParaRPr lang="en-US" sz="2400" smtClean="0">
              <a:solidFill>
                <a:srgbClr val="000000"/>
              </a:solidFill>
              <a:latin typeface="Symbol" pitchFamily="18" charset="2"/>
            </a:endParaRPr>
          </a:p>
        </p:txBody>
      </p:sp>
      <p:sp>
        <p:nvSpPr>
          <p:cNvPr id="7240" name="Rectangle 72"/>
          <p:cNvSpPr>
            <a:spLocks noChangeArrowheads="1"/>
          </p:cNvSpPr>
          <p:nvPr/>
        </p:nvSpPr>
        <p:spPr bwMode="auto">
          <a:xfrm>
            <a:off x="5575300" y="2755156"/>
            <a:ext cx="13335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smtClean="0">
                <a:solidFill>
                  <a:srgbClr val="000000"/>
                </a:solidFill>
                <a:latin typeface="Times New Roman" pitchFamily="18" charset="0"/>
              </a:rPr>
              <a:t>+</a:t>
            </a:r>
            <a:endParaRPr lang="en-US" sz="2400" smtClean="0">
              <a:solidFill>
                <a:srgbClr val="000000"/>
              </a:solidFill>
              <a:latin typeface="Times New Roman" pitchFamily="18" charset="0"/>
            </a:endParaRPr>
          </a:p>
        </p:txBody>
      </p:sp>
      <p:sp>
        <p:nvSpPr>
          <p:cNvPr id="7241" name="Rectangle 73"/>
          <p:cNvSpPr>
            <a:spLocks noChangeArrowheads="1"/>
          </p:cNvSpPr>
          <p:nvPr/>
        </p:nvSpPr>
        <p:spPr bwMode="auto">
          <a:xfrm>
            <a:off x="5651500" y="2755156"/>
            <a:ext cx="1651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i="1" smtClean="0">
                <a:solidFill>
                  <a:srgbClr val="000000"/>
                </a:solidFill>
                <a:latin typeface="Times New Roman" pitchFamily="18" charset="0"/>
              </a:rPr>
              <a:t>V</a:t>
            </a:r>
            <a:r>
              <a:rPr lang="en-US" sz="1100" i="1" baseline="-25000" smtClean="0">
                <a:solidFill>
                  <a:srgbClr val="000000"/>
                </a:solidFill>
                <a:latin typeface="Times New Roman" pitchFamily="18" charset="0"/>
              </a:rPr>
              <a:t>cc</a:t>
            </a:r>
          </a:p>
        </p:txBody>
      </p:sp>
      <p:sp>
        <p:nvSpPr>
          <p:cNvPr id="7244" name="Rectangle 76"/>
          <p:cNvSpPr>
            <a:spLocks noChangeArrowheads="1"/>
          </p:cNvSpPr>
          <p:nvPr/>
        </p:nvSpPr>
        <p:spPr bwMode="auto">
          <a:xfrm>
            <a:off x="5570538" y="4871293"/>
            <a:ext cx="2984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latin typeface="SymbolProp BT" pitchFamily="2" charset="2"/>
              </a:rPr>
              <a:t>-</a:t>
            </a:r>
            <a:r>
              <a:rPr lang="en-US" sz="1100" i="1" smtClean="0">
                <a:solidFill>
                  <a:srgbClr val="000000"/>
                </a:solidFill>
                <a:latin typeface="Times New Roman" pitchFamily="18" charset="0"/>
              </a:rPr>
              <a:t>V</a:t>
            </a:r>
            <a:r>
              <a:rPr lang="en-US" sz="1100" i="1" baseline="-25000" smtClean="0">
                <a:solidFill>
                  <a:srgbClr val="000000"/>
                </a:solidFill>
                <a:latin typeface="Times New Roman" pitchFamily="18" charset="0"/>
              </a:rPr>
              <a:t>cc</a:t>
            </a:r>
            <a:endParaRPr lang="en-US" sz="2400" smtClean="0">
              <a:solidFill>
                <a:srgbClr val="000000"/>
              </a:solidFill>
              <a:latin typeface="Times New Roman" pitchFamily="18" charset="0"/>
            </a:endParaRPr>
          </a:p>
        </p:txBody>
      </p:sp>
      <p:sp>
        <p:nvSpPr>
          <p:cNvPr id="7250" name="Rectangle 82"/>
          <p:cNvSpPr>
            <a:spLocks noChangeArrowheads="1"/>
          </p:cNvSpPr>
          <p:nvPr/>
        </p:nvSpPr>
        <p:spPr bwMode="auto">
          <a:xfrm>
            <a:off x="2649538" y="2802781"/>
            <a:ext cx="142875" cy="1905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endParaRPr>
          </a:p>
        </p:txBody>
      </p:sp>
      <p:sp>
        <p:nvSpPr>
          <p:cNvPr id="7251" name="Rectangle 83"/>
          <p:cNvSpPr>
            <a:spLocks noChangeArrowheads="1"/>
          </p:cNvSpPr>
          <p:nvPr/>
        </p:nvSpPr>
        <p:spPr bwMode="auto">
          <a:xfrm>
            <a:off x="2630488" y="2817068"/>
            <a:ext cx="12223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i="1" smtClean="0">
                <a:solidFill>
                  <a:srgbClr val="000000"/>
                </a:solidFill>
                <a:latin typeface="Times New Roman" pitchFamily="18" charset="0"/>
              </a:rPr>
              <a:t>Z</a:t>
            </a:r>
            <a:r>
              <a:rPr lang="en-US" sz="1100" baseline="-25000" smtClean="0">
                <a:solidFill>
                  <a:srgbClr val="000000"/>
                </a:solidFill>
                <a:latin typeface="Times New Roman" pitchFamily="18" charset="0"/>
              </a:rPr>
              <a:t>1</a:t>
            </a:r>
          </a:p>
        </p:txBody>
      </p:sp>
      <p:sp>
        <p:nvSpPr>
          <p:cNvPr id="7253" name="Rectangle 85"/>
          <p:cNvSpPr>
            <a:spLocks noChangeArrowheads="1"/>
          </p:cNvSpPr>
          <p:nvPr/>
        </p:nvSpPr>
        <p:spPr bwMode="auto">
          <a:xfrm>
            <a:off x="2185988" y="2999631"/>
            <a:ext cx="2809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i="1" smtClean="0">
                <a:solidFill>
                  <a:srgbClr val="000000"/>
                </a:solidFill>
                <a:latin typeface="Times New Roman" pitchFamily="18" charset="0"/>
              </a:rPr>
              <a:t>Z</a:t>
            </a:r>
            <a:r>
              <a:rPr lang="en-US" sz="1200" baseline="-25000" smtClean="0">
                <a:solidFill>
                  <a:srgbClr val="000000"/>
                </a:solidFill>
                <a:latin typeface="Times New Roman" pitchFamily="18" charset="0"/>
              </a:rPr>
              <a:t>body</a:t>
            </a:r>
          </a:p>
        </p:txBody>
      </p:sp>
      <p:sp>
        <p:nvSpPr>
          <p:cNvPr id="7254" name="Rectangle 86"/>
          <p:cNvSpPr>
            <a:spLocks noChangeArrowheads="1"/>
          </p:cNvSpPr>
          <p:nvPr/>
        </p:nvSpPr>
        <p:spPr bwMode="auto">
          <a:xfrm>
            <a:off x="2263775" y="3080593"/>
            <a:ext cx="2540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smtClean="0">
                <a:solidFill>
                  <a:srgbClr val="000000"/>
                </a:solidFill>
                <a:latin typeface="Times New Roman" pitchFamily="18" charset="0"/>
              </a:rPr>
              <a:t> </a:t>
            </a:r>
            <a:endParaRPr lang="en-US" sz="2400" smtClean="0">
              <a:solidFill>
                <a:srgbClr val="000000"/>
              </a:solidFill>
              <a:latin typeface="Times New Roman" pitchFamily="18" charset="0"/>
            </a:endParaRPr>
          </a:p>
        </p:txBody>
      </p:sp>
      <p:sp>
        <p:nvSpPr>
          <p:cNvPr id="7255" name="Rectangle 87"/>
          <p:cNvSpPr>
            <a:spLocks noChangeArrowheads="1"/>
          </p:cNvSpPr>
          <p:nvPr/>
        </p:nvSpPr>
        <p:spPr bwMode="auto">
          <a:xfrm>
            <a:off x="1900238" y="3147268"/>
            <a:ext cx="1285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i="1" smtClean="0">
                <a:solidFill>
                  <a:srgbClr val="000000"/>
                </a:solidFill>
                <a:latin typeface="Times New Roman" pitchFamily="18" charset="0"/>
              </a:rPr>
              <a:t>Z</a:t>
            </a:r>
            <a:r>
              <a:rPr lang="en-US" sz="1200" baseline="-25000" smtClean="0">
                <a:solidFill>
                  <a:srgbClr val="000000"/>
                </a:solidFill>
                <a:latin typeface="Times New Roman" pitchFamily="18" charset="0"/>
              </a:rPr>
              <a:t>2</a:t>
            </a:r>
          </a:p>
        </p:txBody>
      </p:sp>
      <p:sp>
        <p:nvSpPr>
          <p:cNvPr id="7257" name="Freeform 89"/>
          <p:cNvSpPr>
            <a:spLocks/>
          </p:cNvSpPr>
          <p:nvPr/>
        </p:nvSpPr>
        <p:spPr bwMode="auto">
          <a:xfrm>
            <a:off x="1319213" y="4418856"/>
            <a:ext cx="42862" cy="114300"/>
          </a:xfrm>
          <a:custGeom>
            <a:avLst/>
            <a:gdLst>
              <a:gd name="T0" fmla="*/ 27 w 27"/>
              <a:gd name="T1" fmla="*/ 30 h 72"/>
              <a:gd name="T2" fmla="*/ 27 w 27"/>
              <a:gd name="T3" fmla="*/ 30 h 72"/>
              <a:gd name="T4" fmla="*/ 24 w 27"/>
              <a:gd name="T5" fmla="*/ 24 h 72"/>
              <a:gd name="T6" fmla="*/ 21 w 27"/>
              <a:gd name="T7" fmla="*/ 18 h 72"/>
              <a:gd name="T8" fmla="*/ 15 w 27"/>
              <a:gd name="T9" fmla="*/ 12 h 72"/>
              <a:gd name="T10" fmla="*/ 12 w 27"/>
              <a:gd name="T11" fmla="*/ 0 h 72"/>
              <a:gd name="T12" fmla="*/ 12 w 27"/>
              <a:gd name="T13" fmla="*/ 0 h 72"/>
              <a:gd name="T14" fmla="*/ 3 w 27"/>
              <a:gd name="T15" fmla="*/ 15 h 72"/>
              <a:gd name="T16" fmla="*/ 0 w 27"/>
              <a:gd name="T17" fmla="*/ 27 h 72"/>
              <a:gd name="T18" fmla="*/ 3 w 27"/>
              <a:gd name="T19" fmla="*/ 42 h 72"/>
              <a:gd name="T20" fmla="*/ 12 w 27"/>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72">
                <a:moveTo>
                  <a:pt x="27" y="30"/>
                </a:moveTo>
                <a:lnTo>
                  <a:pt x="27" y="30"/>
                </a:lnTo>
                <a:lnTo>
                  <a:pt x="24" y="24"/>
                </a:lnTo>
                <a:lnTo>
                  <a:pt x="21" y="18"/>
                </a:lnTo>
                <a:lnTo>
                  <a:pt x="15" y="12"/>
                </a:lnTo>
                <a:lnTo>
                  <a:pt x="12" y="0"/>
                </a:lnTo>
                <a:lnTo>
                  <a:pt x="12" y="0"/>
                </a:lnTo>
                <a:lnTo>
                  <a:pt x="3" y="15"/>
                </a:lnTo>
                <a:lnTo>
                  <a:pt x="0" y="27"/>
                </a:lnTo>
                <a:lnTo>
                  <a:pt x="3" y="42"/>
                </a:lnTo>
                <a:lnTo>
                  <a:pt x="12" y="72"/>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58" name="Freeform 90"/>
          <p:cNvSpPr>
            <a:spLocks/>
          </p:cNvSpPr>
          <p:nvPr/>
        </p:nvSpPr>
        <p:spPr bwMode="auto">
          <a:xfrm>
            <a:off x="2668588" y="4418856"/>
            <a:ext cx="42862" cy="114300"/>
          </a:xfrm>
          <a:custGeom>
            <a:avLst/>
            <a:gdLst>
              <a:gd name="T0" fmla="*/ 0 w 27"/>
              <a:gd name="T1" fmla="*/ 30 h 72"/>
              <a:gd name="T2" fmla="*/ 0 w 27"/>
              <a:gd name="T3" fmla="*/ 30 h 72"/>
              <a:gd name="T4" fmla="*/ 0 w 27"/>
              <a:gd name="T5" fmla="*/ 24 h 72"/>
              <a:gd name="T6" fmla="*/ 6 w 27"/>
              <a:gd name="T7" fmla="*/ 18 h 72"/>
              <a:gd name="T8" fmla="*/ 12 w 27"/>
              <a:gd name="T9" fmla="*/ 12 h 72"/>
              <a:gd name="T10" fmla="*/ 15 w 27"/>
              <a:gd name="T11" fmla="*/ 0 h 72"/>
              <a:gd name="T12" fmla="*/ 15 w 27"/>
              <a:gd name="T13" fmla="*/ 0 h 72"/>
              <a:gd name="T14" fmla="*/ 24 w 27"/>
              <a:gd name="T15" fmla="*/ 15 h 72"/>
              <a:gd name="T16" fmla="*/ 27 w 27"/>
              <a:gd name="T17" fmla="*/ 27 h 72"/>
              <a:gd name="T18" fmla="*/ 24 w 27"/>
              <a:gd name="T19" fmla="*/ 42 h 72"/>
              <a:gd name="T20" fmla="*/ 15 w 27"/>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72">
                <a:moveTo>
                  <a:pt x="0" y="30"/>
                </a:moveTo>
                <a:lnTo>
                  <a:pt x="0" y="30"/>
                </a:lnTo>
                <a:lnTo>
                  <a:pt x="0" y="24"/>
                </a:lnTo>
                <a:lnTo>
                  <a:pt x="6" y="18"/>
                </a:lnTo>
                <a:lnTo>
                  <a:pt x="12" y="12"/>
                </a:lnTo>
                <a:lnTo>
                  <a:pt x="15" y="0"/>
                </a:lnTo>
                <a:lnTo>
                  <a:pt x="15" y="0"/>
                </a:lnTo>
                <a:lnTo>
                  <a:pt x="24" y="15"/>
                </a:lnTo>
                <a:lnTo>
                  <a:pt x="27" y="27"/>
                </a:lnTo>
                <a:lnTo>
                  <a:pt x="24" y="42"/>
                </a:lnTo>
                <a:lnTo>
                  <a:pt x="15" y="72"/>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59" name="Freeform 91"/>
          <p:cNvSpPr>
            <a:spLocks/>
          </p:cNvSpPr>
          <p:nvPr/>
        </p:nvSpPr>
        <p:spPr bwMode="auto">
          <a:xfrm>
            <a:off x="1733550" y="6025406"/>
            <a:ext cx="4763" cy="128587"/>
          </a:xfrm>
          <a:custGeom>
            <a:avLst/>
            <a:gdLst>
              <a:gd name="T0" fmla="*/ 3 w 3"/>
              <a:gd name="T1" fmla="*/ 0 h 81"/>
              <a:gd name="T2" fmla="*/ 3 w 3"/>
              <a:gd name="T3" fmla="*/ 0 h 81"/>
              <a:gd name="T4" fmla="*/ 0 w 3"/>
              <a:gd name="T5" fmla="*/ 39 h 81"/>
              <a:gd name="T6" fmla="*/ 3 w 3"/>
              <a:gd name="T7" fmla="*/ 81 h 81"/>
            </a:gdLst>
            <a:ahLst/>
            <a:cxnLst>
              <a:cxn ang="0">
                <a:pos x="T0" y="T1"/>
              </a:cxn>
              <a:cxn ang="0">
                <a:pos x="T2" y="T3"/>
              </a:cxn>
              <a:cxn ang="0">
                <a:pos x="T4" y="T5"/>
              </a:cxn>
              <a:cxn ang="0">
                <a:pos x="T6" y="T7"/>
              </a:cxn>
            </a:cxnLst>
            <a:rect l="0" t="0" r="r" b="b"/>
            <a:pathLst>
              <a:path w="3" h="81">
                <a:moveTo>
                  <a:pt x="3" y="0"/>
                </a:moveTo>
                <a:lnTo>
                  <a:pt x="3" y="0"/>
                </a:lnTo>
                <a:lnTo>
                  <a:pt x="0" y="39"/>
                </a:lnTo>
                <a:lnTo>
                  <a:pt x="3" y="81"/>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60" name="Freeform 92"/>
          <p:cNvSpPr>
            <a:spLocks/>
          </p:cNvSpPr>
          <p:nvPr/>
        </p:nvSpPr>
        <p:spPr bwMode="auto">
          <a:xfrm>
            <a:off x="2292350" y="6025406"/>
            <a:ext cx="1588" cy="128587"/>
          </a:xfrm>
          <a:custGeom>
            <a:avLst/>
            <a:gdLst>
              <a:gd name="T0" fmla="*/ 0 h 81"/>
              <a:gd name="T1" fmla="*/ 0 h 81"/>
              <a:gd name="T2" fmla="*/ 39 h 81"/>
              <a:gd name="T3" fmla="*/ 81 h 81"/>
            </a:gdLst>
            <a:ahLst/>
            <a:cxnLst>
              <a:cxn ang="0">
                <a:pos x="0" y="T0"/>
              </a:cxn>
              <a:cxn ang="0">
                <a:pos x="0" y="T1"/>
              </a:cxn>
              <a:cxn ang="0">
                <a:pos x="0" y="T2"/>
              </a:cxn>
              <a:cxn ang="0">
                <a:pos x="0" y="T3"/>
              </a:cxn>
            </a:cxnLst>
            <a:rect l="0" t="0" r="r" b="b"/>
            <a:pathLst>
              <a:path h="81">
                <a:moveTo>
                  <a:pt x="0" y="0"/>
                </a:moveTo>
                <a:lnTo>
                  <a:pt x="0" y="0"/>
                </a:lnTo>
                <a:lnTo>
                  <a:pt x="0" y="39"/>
                </a:lnTo>
                <a:lnTo>
                  <a:pt x="0" y="81"/>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61" name="Line 93"/>
          <p:cNvSpPr>
            <a:spLocks noChangeShapeType="1"/>
          </p:cNvSpPr>
          <p:nvPr/>
        </p:nvSpPr>
        <p:spPr bwMode="auto">
          <a:xfrm>
            <a:off x="1300163" y="4504581"/>
            <a:ext cx="66675" cy="1381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62" name="Line 94"/>
          <p:cNvSpPr>
            <a:spLocks noChangeShapeType="1"/>
          </p:cNvSpPr>
          <p:nvPr/>
        </p:nvSpPr>
        <p:spPr bwMode="auto">
          <a:xfrm flipH="1">
            <a:off x="2663825" y="4504581"/>
            <a:ext cx="66675" cy="1381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7263" name="Freeform 95"/>
          <p:cNvSpPr>
            <a:spLocks/>
          </p:cNvSpPr>
          <p:nvPr/>
        </p:nvSpPr>
        <p:spPr bwMode="auto">
          <a:xfrm>
            <a:off x="1543050" y="6392118"/>
            <a:ext cx="33338" cy="80963"/>
          </a:xfrm>
          <a:custGeom>
            <a:avLst/>
            <a:gdLst>
              <a:gd name="T0" fmla="*/ 0 w 21"/>
              <a:gd name="T1" fmla="*/ 51 h 51"/>
              <a:gd name="T2" fmla="*/ 0 w 21"/>
              <a:gd name="T3" fmla="*/ 51 h 51"/>
              <a:gd name="T4" fmla="*/ 0 w 21"/>
              <a:gd name="T5" fmla="*/ 39 h 51"/>
              <a:gd name="T6" fmla="*/ 6 w 21"/>
              <a:gd name="T7" fmla="*/ 30 h 51"/>
              <a:gd name="T8" fmla="*/ 15 w 21"/>
              <a:gd name="T9" fmla="*/ 18 h 51"/>
              <a:gd name="T10" fmla="*/ 21 w 21"/>
              <a:gd name="T11" fmla="*/ 0 h 51"/>
            </a:gdLst>
            <a:ahLst/>
            <a:cxnLst>
              <a:cxn ang="0">
                <a:pos x="T0" y="T1"/>
              </a:cxn>
              <a:cxn ang="0">
                <a:pos x="T2" y="T3"/>
              </a:cxn>
              <a:cxn ang="0">
                <a:pos x="T4" y="T5"/>
              </a:cxn>
              <a:cxn ang="0">
                <a:pos x="T6" y="T7"/>
              </a:cxn>
              <a:cxn ang="0">
                <a:pos x="T8" y="T9"/>
              </a:cxn>
              <a:cxn ang="0">
                <a:pos x="T10" y="T11"/>
              </a:cxn>
            </a:cxnLst>
            <a:rect l="0" t="0" r="r" b="b"/>
            <a:pathLst>
              <a:path w="21" h="51">
                <a:moveTo>
                  <a:pt x="0" y="51"/>
                </a:moveTo>
                <a:lnTo>
                  <a:pt x="0" y="51"/>
                </a:lnTo>
                <a:lnTo>
                  <a:pt x="0" y="39"/>
                </a:lnTo>
                <a:lnTo>
                  <a:pt x="6" y="30"/>
                </a:lnTo>
                <a:lnTo>
                  <a:pt x="15" y="18"/>
                </a:lnTo>
                <a:lnTo>
                  <a:pt x="21" y="0"/>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64" name="Freeform 96"/>
          <p:cNvSpPr>
            <a:spLocks/>
          </p:cNvSpPr>
          <p:nvPr/>
        </p:nvSpPr>
        <p:spPr bwMode="auto">
          <a:xfrm>
            <a:off x="1519238" y="6392118"/>
            <a:ext cx="23812" cy="57150"/>
          </a:xfrm>
          <a:custGeom>
            <a:avLst/>
            <a:gdLst>
              <a:gd name="T0" fmla="*/ 3 w 15"/>
              <a:gd name="T1" fmla="*/ 36 h 36"/>
              <a:gd name="T2" fmla="*/ 3 w 15"/>
              <a:gd name="T3" fmla="*/ 36 h 36"/>
              <a:gd name="T4" fmla="*/ 0 w 15"/>
              <a:gd name="T5" fmla="*/ 24 h 36"/>
              <a:gd name="T6" fmla="*/ 3 w 15"/>
              <a:gd name="T7" fmla="*/ 18 h 36"/>
              <a:gd name="T8" fmla="*/ 15 w 15"/>
              <a:gd name="T9" fmla="*/ 0 h 36"/>
            </a:gdLst>
            <a:ahLst/>
            <a:cxnLst>
              <a:cxn ang="0">
                <a:pos x="T0" y="T1"/>
              </a:cxn>
              <a:cxn ang="0">
                <a:pos x="T2" y="T3"/>
              </a:cxn>
              <a:cxn ang="0">
                <a:pos x="T4" y="T5"/>
              </a:cxn>
              <a:cxn ang="0">
                <a:pos x="T6" y="T7"/>
              </a:cxn>
              <a:cxn ang="0">
                <a:pos x="T8" y="T9"/>
              </a:cxn>
            </a:cxnLst>
            <a:rect l="0" t="0" r="r" b="b"/>
            <a:pathLst>
              <a:path w="15" h="36">
                <a:moveTo>
                  <a:pt x="3" y="36"/>
                </a:moveTo>
                <a:lnTo>
                  <a:pt x="3" y="36"/>
                </a:lnTo>
                <a:lnTo>
                  <a:pt x="0" y="24"/>
                </a:lnTo>
                <a:lnTo>
                  <a:pt x="3" y="18"/>
                </a:lnTo>
                <a:lnTo>
                  <a:pt x="15"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65" name="Freeform 97"/>
          <p:cNvSpPr>
            <a:spLocks/>
          </p:cNvSpPr>
          <p:nvPr/>
        </p:nvSpPr>
        <p:spPr bwMode="auto">
          <a:xfrm>
            <a:off x="1500188" y="6377831"/>
            <a:ext cx="19050" cy="42862"/>
          </a:xfrm>
          <a:custGeom>
            <a:avLst/>
            <a:gdLst>
              <a:gd name="T0" fmla="*/ 0 w 12"/>
              <a:gd name="T1" fmla="*/ 27 h 27"/>
              <a:gd name="T2" fmla="*/ 0 w 12"/>
              <a:gd name="T3" fmla="*/ 27 h 27"/>
              <a:gd name="T4" fmla="*/ 0 w 12"/>
              <a:gd name="T5" fmla="*/ 18 h 27"/>
              <a:gd name="T6" fmla="*/ 3 w 12"/>
              <a:gd name="T7" fmla="*/ 12 h 27"/>
              <a:gd name="T8" fmla="*/ 6 w 12"/>
              <a:gd name="T9" fmla="*/ 9 h 27"/>
              <a:gd name="T10" fmla="*/ 12 w 12"/>
              <a:gd name="T11" fmla="*/ 0 h 27"/>
            </a:gdLst>
            <a:ahLst/>
            <a:cxnLst>
              <a:cxn ang="0">
                <a:pos x="T0" y="T1"/>
              </a:cxn>
              <a:cxn ang="0">
                <a:pos x="T2" y="T3"/>
              </a:cxn>
              <a:cxn ang="0">
                <a:pos x="T4" y="T5"/>
              </a:cxn>
              <a:cxn ang="0">
                <a:pos x="T6" y="T7"/>
              </a:cxn>
              <a:cxn ang="0">
                <a:pos x="T8" y="T9"/>
              </a:cxn>
              <a:cxn ang="0">
                <a:pos x="T10" y="T11"/>
              </a:cxn>
            </a:cxnLst>
            <a:rect l="0" t="0" r="r" b="b"/>
            <a:pathLst>
              <a:path w="12" h="27">
                <a:moveTo>
                  <a:pt x="0" y="27"/>
                </a:moveTo>
                <a:lnTo>
                  <a:pt x="0" y="27"/>
                </a:lnTo>
                <a:lnTo>
                  <a:pt x="0" y="18"/>
                </a:lnTo>
                <a:lnTo>
                  <a:pt x="3" y="12"/>
                </a:lnTo>
                <a:lnTo>
                  <a:pt x="6" y="9"/>
                </a:lnTo>
                <a:lnTo>
                  <a:pt x="12"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66" name="Freeform 98"/>
          <p:cNvSpPr>
            <a:spLocks/>
          </p:cNvSpPr>
          <p:nvPr/>
        </p:nvSpPr>
        <p:spPr bwMode="auto">
          <a:xfrm>
            <a:off x="1481138" y="6363543"/>
            <a:ext cx="14287" cy="23813"/>
          </a:xfrm>
          <a:custGeom>
            <a:avLst/>
            <a:gdLst>
              <a:gd name="T0" fmla="*/ 0 w 9"/>
              <a:gd name="T1" fmla="*/ 15 h 15"/>
              <a:gd name="T2" fmla="*/ 0 w 9"/>
              <a:gd name="T3" fmla="*/ 15 h 15"/>
              <a:gd name="T4" fmla="*/ 3 w 9"/>
              <a:gd name="T5" fmla="*/ 9 h 15"/>
              <a:gd name="T6" fmla="*/ 9 w 9"/>
              <a:gd name="T7" fmla="*/ 0 h 15"/>
            </a:gdLst>
            <a:ahLst/>
            <a:cxnLst>
              <a:cxn ang="0">
                <a:pos x="T0" y="T1"/>
              </a:cxn>
              <a:cxn ang="0">
                <a:pos x="T2" y="T3"/>
              </a:cxn>
              <a:cxn ang="0">
                <a:pos x="T4" y="T5"/>
              </a:cxn>
              <a:cxn ang="0">
                <a:pos x="T6" y="T7"/>
              </a:cxn>
            </a:cxnLst>
            <a:rect l="0" t="0" r="r" b="b"/>
            <a:pathLst>
              <a:path w="9" h="15">
                <a:moveTo>
                  <a:pt x="0" y="15"/>
                </a:moveTo>
                <a:lnTo>
                  <a:pt x="0" y="15"/>
                </a:lnTo>
                <a:lnTo>
                  <a:pt x="3" y="9"/>
                </a:lnTo>
                <a:lnTo>
                  <a:pt x="9"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67" name="Freeform 99"/>
          <p:cNvSpPr>
            <a:spLocks/>
          </p:cNvSpPr>
          <p:nvPr/>
        </p:nvSpPr>
        <p:spPr bwMode="auto">
          <a:xfrm>
            <a:off x="2454275" y="6392118"/>
            <a:ext cx="33338" cy="80963"/>
          </a:xfrm>
          <a:custGeom>
            <a:avLst/>
            <a:gdLst>
              <a:gd name="T0" fmla="*/ 21 w 21"/>
              <a:gd name="T1" fmla="*/ 51 h 51"/>
              <a:gd name="T2" fmla="*/ 21 w 21"/>
              <a:gd name="T3" fmla="*/ 51 h 51"/>
              <a:gd name="T4" fmla="*/ 21 w 21"/>
              <a:gd name="T5" fmla="*/ 39 h 51"/>
              <a:gd name="T6" fmla="*/ 15 w 21"/>
              <a:gd name="T7" fmla="*/ 30 h 51"/>
              <a:gd name="T8" fmla="*/ 6 w 21"/>
              <a:gd name="T9" fmla="*/ 18 h 51"/>
              <a:gd name="T10" fmla="*/ 0 w 21"/>
              <a:gd name="T11" fmla="*/ 0 h 51"/>
            </a:gdLst>
            <a:ahLst/>
            <a:cxnLst>
              <a:cxn ang="0">
                <a:pos x="T0" y="T1"/>
              </a:cxn>
              <a:cxn ang="0">
                <a:pos x="T2" y="T3"/>
              </a:cxn>
              <a:cxn ang="0">
                <a:pos x="T4" y="T5"/>
              </a:cxn>
              <a:cxn ang="0">
                <a:pos x="T6" y="T7"/>
              </a:cxn>
              <a:cxn ang="0">
                <a:pos x="T8" y="T9"/>
              </a:cxn>
              <a:cxn ang="0">
                <a:pos x="T10" y="T11"/>
              </a:cxn>
            </a:cxnLst>
            <a:rect l="0" t="0" r="r" b="b"/>
            <a:pathLst>
              <a:path w="21" h="51">
                <a:moveTo>
                  <a:pt x="21" y="51"/>
                </a:moveTo>
                <a:lnTo>
                  <a:pt x="21" y="51"/>
                </a:lnTo>
                <a:lnTo>
                  <a:pt x="21" y="39"/>
                </a:lnTo>
                <a:lnTo>
                  <a:pt x="15" y="30"/>
                </a:lnTo>
                <a:lnTo>
                  <a:pt x="6" y="18"/>
                </a:lnTo>
                <a:lnTo>
                  <a:pt x="0" y="0"/>
                </a:lnTo>
              </a:path>
            </a:pathLst>
          </a:custGeom>
          <a:noFill/>
          <a:ln w="142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68" name="Freeform 100"/>
          <p:cNvSpPr>
            <a:spLocks/>
          </p:cNvSpPr>
          <p:nvPr/>
        </p:nvSpPr>
        <p:spPr bwMode="auto">
          <a:xfrm>
            <a:off x="2487613" y="6392118"/>
            <a:ext cx="23812" cy="57150"/>
          </a:xfrm>
          <a:custGeom>
            <a:avLst/>
            <a:gdLst>
              <a:gd name="T0" fmla="*/ 12 w 15"/>
              <a:gd name="T1" fmla="*/ 36 h 36"/>
              <a:gd name="T2" fmla="*/ 12 w 15"/>
              <a:gd name="T3" fmla="*/ 36 h 36"/>
              <a:gd name="T4" fmla="*/ 15 w 15"/>
              <a:gd name="T5" fmla="*/ 24 h 36"/>
              <a:gd name="T6" fmla="*/ 12 w 15"/>
              <a:gd name="T7" fmla="*/ 18 h 36"/>
              <a:gd name="T8" fmla="*/ 0 w 15"/>
              <a:gd name="T9" fmla="*/ 0 h 36"/>
            </a:gdLst>
            <a:ahLst/>
            <a:cxnLst>
              <a:cxn ang="0">
                <a:pos x="T0" y="T1"/>
              </a:cxn>
              <a:cxn ang="0">
                <a:pos x="T2" y="T3"/>
              </a:cxn>
              <a:cxn ang="0">
                <a:pos x="T4" y="T5"/>
              </a:cxn>
              <a:cxn ang="0">
                <a:pos x="T6" y="T7"/>
              </a:cxn>
              <a:cxn ang="0">
                <a:pos x="T8" y="T9"/>
              </a:cxn>
            </a:cxnLst>
            <a:rect l="0" t="0" r="r" b="b"/>
            <a:pathLst>
              <a:path w="15" h="36">
                <a:moveTo>
                  <a:pt x="12" y="36"/>
                </a:moveTo>
                <a:lnTo>
                  <a:pt x="12" y="36"/>
                </a:lnTo>
                <a:lnTo>
                  <a:pt x="15" y="24"/>
                </a:lnTo>
                <a:lnTo>
                  <a:pt x="12" y="1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69" name="Freeform 101"/>
          <p:cNvSpPr>
            <a:spLocks/>
          </p:cNvSpPr>
          <p:nvPr/>
        </p:nvSpPr>
        <p:spPr bwMode="auto">
          <a:xfrm>
            <a:off x="2511425" y="6377831"/>
            <a:ext cx="19050" cy="42862"/>
          </a:xfrm>
          <a:custGeom>
            <a:avLst/>
            <a:gdLst>
              <a:gd name="T0" fmla="*/ 12 w 12"/>
              <a:gd name="T1" fmla="*/ 27 h 27"/>
              <a:gd name="T2" fmla="*/ 12 w 12"/>
              <a:gd name="T3" fmla="*/ 27 h 27"/>
              <a:gd name="T4" fmla="*/ 12 w 12"/>
              <a:gd name="T5" fmla="*/ 18 h 27"/>
              <a:gd name="T6" fmla="*/ 9 w 12"/>
              <a:gd name="T7" fmla="*/ 12 h 27"/>
              <a:gd name="T8" fmla="*/ 6 w 12"/>
              <a:gd name="T9" fmla="*/ 9 h 27"/>
              <a:gd name="T10" fmla="*/ 0 w 12"/>
              <a:gd name="T11" fmla="*/ 0 h 27"/>
            </a:gdLst>
            <a:ahLst/>
            <a:cxnLst>
              <a:cxn ang="0">
                <a:pos x="T0" y="T1"/>
              </a:cxn>
              <a:cxn ang="0">
                <a:pos x="T2" y="T3"/>
              </a:cxn>
              <a:cxn ang="0">
                <a:pos x="T4" y="T5"/>
              </a:cxn>
              <a:cxn ang="0">
                <a:pos x="T6" y="T7"/>
              </a:cxn>
              <a:cxn ang="0">
                <a:pos x="T8" y="T9"/>
              </a:cxn>
              <a:cxn ang="0">
                <a:pos x="T10" y="T11"/>
              </a:cxn>
            </a:cxnLst>
            <a:rect l="0" t="0" r="r" b="b"/>
            <a:pathLst>
              <a:path w="12" h="27">
                <a:moveTo>
                  <a:pt x="12" y="27"/>
                </a:moveTo>
                <a:lnTo>
                  <a:pt x="12" y="27"/>
                </a:lnTo>
                <a:lnTo>
                  <a:pt x="12" y="18"/>
                </a:lnTo>
                <a:lnTo>
                  <a:pt x="9" y="12"/>
                </a:lnTo>
                <a:lnTo>
                  <a:pt x="6" y="9"/>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70" name="Freeform 102"/>
          <p:cNvSpPr>
            <a:spLocks/>
          </p:cNvSpPr>
          <p:nvPr/>
        </p:nvSpPr>
        <p:spPr bwMode="auto">
          <a:xfrm>
            <a:off x="2535238" y="6363543"/>
            <a:ext cx="14287" cy="23813"/>
          </a:xfrm>
          <a:custGeom>
            <a:avLst/>
            <a:gdLst>
              <a:gd name="T0" fmla="*/ 9 w 9"/>
              <a:gd name="T1" fmla="*/ 15 h 15"/>
              <a:gd name="T2" fmla="*/ 9 w 9"/>
              <a:gd name="T3" fmla="*/ 15 h 15"/>
              <a:gd name="T4" fmla="*/ 6 w 9"/>
              <a:gd name="T5" fmla="*/ 9 h 15"/>
              <a:gd name="T6" fmla="*/ 0 w 9"/>
              <a:gd name="T7" fmla="*/ 0 h 15"/>
            </a:gdLst>
            <a:ahLst/>
            <a:cxnLst>
              <a:cxn ang="0">
                <a:pos x="T0" y="T1"/>
              </a:cxn>
              <a:cxn ang="0">
                <a:pos x="T2" y="T3"/>
              </a:cxn>
              <a:cxn ang="0">
                <a:pos x="T4" y="T5"/>
              </a:cxn>
              <a:cxn ang="0">
                <a:pos x="T6" y="T7"/>
              </a:cxn>
            </a:cxnLst>
            <a:rect l="0" t="0" r="r" b="b"/>
            <a:pathLst>
              <a:path w="9" h="15">
                <a:moveTo>
                  <a:pt x="9" y="15"/>
                </a:moveTo>
                <a:lnTo>
                  <a:pt x="9" y="15"/>
                </a:lnTo>
                <a:lnTo>
                  <a:pt x="6" y="9"/>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7273" name="Rectangle 105"/>
          <p:cNvSpPr>
            <a:spLocks noChangeArrowheads="1"/>
          </p:cNvSpPr>
          <p:nvPr/>
        </p:nvSpPr>
        <p:spPr bwMode="auto">
          <a:xfrm>
            <a:off x="6934200" y="3931493"/>
            <a:ext cx="11906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latin typeface="Times New Roman" pitchFamily="18" charset="0"/>
              </a:rPr>
              <a:t>v</a:t>
            </a:r>
            <a:r>
              <a:rPr lang="en-US" sz="1200" b="1" baseline="-25000" smtClean="0">
                <a:solidFill>
                  <a:srgbClr val="000000"/>
                </a:solidFill>
                <a:latin typeface="Times New Roman" pitchFamily="18" charset="0"/>
              </a:rPr>
              <a:t>o</a:t>
            </a:r>
            <a:endParaRPr lang="en-US" sz="1100" b="1" baseline="-25000" smtClean="0">
              <a:solidFill>
                <a:srgbClr val="000000"/>
              </a:solidFill>
              <a:latin typeface="Times New Roman" pitchFamily="18" charset="0"/>
            </a:endParaRPr>
          </a:p>
        </p:txBody>
      </p:sp>
      <p:sp>
        <p:nvSpPr>
          <p:cNvPr id="7279" name="Rectangle 111"/>
          <p:cNvSpPr>
            <a:spLocks noChangeArrowheads="1"/>
          </p:cNvSpPr>
          <p:nvPr/>
        </p:nvSpPr>
        <p:spPr bwMode="auto">
          <a:xfrm>
            <a:off x="1981200" y="2636093"/>
            <a:ext cx="20796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latin typeface="Times New Roman" pitchFamily="18" charset="0"/>
              </a:rPr>
              <a:t>v</a:t>
            </a:r>
            <a:r>
              <a:rPr lang="en-US" sz="1200" b="1" baseline="-25000" smtClean="0">
                <a:solidFill>
                  <a:srgbClr val="000000"/>
                </a:solidFill>
                <a:latin typeface="Times New Roman" pitchFamily="18" charset="0"/>
              </a:rPr>
              <a:t>ecg</a:t>
            </a:r>
            <a:endParaRPr lang="en-US" sz="1100" b="1" baseline="-25000" smtClean="0">
              <a:solidFill>
                <a:srgbClr val="000000"/>
              </a:solidFill>
              <a:latin typeface="Times New Roman" pitchFamily="18" charset="0"/>
            </a:endParaRPr>
          </a:p>
        </p:txBody>
      </p:sp>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71</a:t>
            </a:fld>
            <a:endParaRPr lang="en-US"/>
          </a:p>
        </p:txBody>
      </p:sp>
      <p:sp>
        <p:nvSpPr>
          <p:cNvPr id="5" name="Title 4"/>
          <p:cNvSpPr>
            <a:spLocks noGrp="1"/>
          </p:cNvSpPr>
          <p:nvPr>
            <p:ph type="title" idx="4294967295"/>
          </p:nvPr>
        </p:nvSpPr>
        <p:spPr>
          <a:xfrm>
            <a:off x="0" y="274638"/>
            <a:ext cx="8229600" cy="1143000"/>
          </a:xfrm>
        </p:spPr>
        <p:txBody>
          <a:bodyPr>
            <a:normAutofit fontScale="90000"/>
          </a:bodyPr>
          <a:lstStyle/>
          <a:p>
            <a:r>
              <a:rPr lang="en-US" dirty="0" err="1" smtClean="0"/>
              <a:t>Kar</a:t>
            </a:r>
            <a:r>
              <a:rPr lang="tr-TR" dirty="0" smtClean="0"/>
              <a:t>ışan (interfering) ve değiştiren (modifying) girişler</a:t>
            </a:r>
            <a:endParaRPr lang="en-US" dirty="0"/>
          </a:p>
        </p:txBody>
      </p:sp>
      <p:sp>
        <p:nvSpPr>
          <p:cNvPr id="6" name="Rectangle 5"/>
          <p:cNvSpPr/>
          <p:nvPr/>
        </p:nvSpPr>
        <p:spPr>
          <a:xfrm>
            <a:off x="3411538" y="5549425"/>
            <a:ext cx="4572000" cy="830997"/>
          </a:xfrm>
          <a:prstGeom prst="rect">
            <a:avLst/>
          </a:prstGeom>
        </p:spPr>
        <p:txBody>
          <a:bodyPr>
            <a:spAutoFit/>
          </a:bodyPr>
          <a:lstStyle/>
          <a:p>
            <a:r>
              <a:rPr lang="tr-TR" sz="2400" dirty="0" smtClean="0">
                <a:cs typeface="Times New Roman" pitchFamily="18" charset="0"/>
              </a:rPr>
              <a:t>Basitleştirilmiş bir elektrokardiograf sistemi</a:t>
            </a:r>
            <a:endParaRPr lang="en-US" sz="2400" dirty="0"/>
          </a:p>
        </p:txBody>
      </p:sp>
      <p:sp>
        <p:nvSpPr>
          <p:cNvPr id="95"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418459534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2"/>
          <p:cNvGraphicFramePr>
            <a:graphicFrameLocks noChangeAspect="1"/>
          </p:cNvGraphicFramePr>
          <p:nvPr>
            <p:extLst>
              <p:ext uri="{D42A27DB-BD31-4B8C-83A1-F6EECF244321}">
                <p14:modId xmlns:p14="http://schemas.microsoft.com/office/powerpoint/2010/main" val="2973994149"/>
              </p:ext>
            </p:extLst>
          </p:nvPr>
        </p:nvGraphicFramePr>
        <p:xfrm>
          <a:off x="730071" y="2060848"/>
          <a:ext cx="7874377" cy="1506265"/>
        </p:xfrm>
        <a:graphic>
          <a:graphicData uri="http://schemas.openxmlformats.org/presentationml/2006/ole">
            <mc:AlternateContent xmlns:mc="http://schemas.openxmlformats.org/markup-compatibility/2006">
              <mc:Choice xmlns:v="urn:schemas-microsoft-com:vml" Requires="v">
                <p:oleObj spid="_x0000_s22574" name="VISIO" r:id="rId3" imgW="2755080" imgH="526680" progId="Visio.Drawing.5">
                  <p:embed/>
                </p:oleObj>
              </mc:Choice>
              <mc:Fallback>
                <p:oleObj name="VISIO" r:id="rId3" imgW="2755080" imgH="52668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071" y="2060848"/>
                        <a:ext cx="7874377" cy="1506265"/>
                      </a:xfrm>
                      <a:prstGeom prst="rect">
                        <a:avLst/>
                      </a:prstGeom>
                      <a:noFill/>
                      <a:ln>
                        <a:noFill/>
                      </a:ln>
                      <a:extLst/>
                    </p:spPr>
                  </p:pic>
                </p:oleObj>
              </mc:Fallback>
            </mc:AlternateContent>
          </a:graphicData>
        </a:graphic>
      </p:graphicFrame>
      <p:sp>
        <p:nvSpPr>
          <p:cNvPr id="30723" name="Text Box 3"/>
          <p:cNvSpPr txBox="1">
            <a:spLocks noChangeArrowheads="1"/>
          </p:cNvSpPr>
          <p:nvPr/>
        </p:nvSpPr>
        <p:spPr bwMode="auto">
          <a:xfrm>
            <a:off x="990600" y="3879850"/>
            <a:ext cx="3581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(a)</a:t>
            </a:r>
          </a:p>
        </p:txBody>
      </p:sp>
      <p:sp>
        <p:nvSpPr>
          <p:cNvPr id="30724" name="Text Box 4"/>
          <p:cNvSpPr txBox="1">
            <a:spLocks noChangeArrowheads="1"/>
          </p:cNvSpPr>
          <p:nvPr/>
        </p:nvSpPr>
        <p:spPr bwMode="auto">
          <a:xfrm>
            <a:off x="4572000" y="3879850"/>
            <a:ext cx="3962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72</a:t>
            </a:fld>
            <a:endParaRPr lang="en-US"/>
          </a:p>
        </p:txBody>
      </p:sp>
      <p:sp>
        <p:nvSpPr>
          <p:cNvPr id="4" name="Title 3"/>
          <p:cNvSpPr>
            <a:spLocks noGrp="1"/>
          </p:cNvSpPr>
          <p:nvPr>
            <p:ph type="title"/>
          </p:nvPr>
        </p:nvSpPr>
        <p:spPr/>
        <p:txBody>
          <a:bodyPr/>
          <a:lstStyle/>
          <a:p>
            <a:r>
              <a:rPr lang="en-US" dirty="0" smtClean="0"/>
              <a:t>Tem</a:t>
            </a:r>
            <a:r>
              <a:rPr lang="tr-TR" dirty="0" smtClean="0"/>
              <a:t>iz ve gürültülü işaretler</a:t>
            </a:r>
            <a:endParaRPr lang="en-US" dirty="0"/>
          </a:p>
        </p:txBody>
      </p:sp>
      <p:sp>
        <p:nvSpPr>
          <p:cNvPr id="5" name="Rectangle 4"/>
          <p:cNvSpPr/>
          <p:nvPr/>
        </p:nvSpPr>
        <p:spPr>
          <a:xfrm>
            <a:off x="395536" y="4725144"/>
            <a:ext cx="8138864" cy="1200329"/>
          </a:xfrm>
          <a:prstGeom prst="rect">
            <a:avLst/>
          </a:prstGeom>
        </p:spPr>
        <p:txBody>
          <a:bodyPr wrap="square">
            <a:spAutoFit/>
          </a:bodyPr>
          <a:lstStyle/>
          <a:p>
            <a:r>
              <a:rPr lang="en-US" sz="2400" dirty="0">
                <a:cs typeface="Times New Roman" pitchFamily="18" charset="0"/>
              </a:rPr>
              <a:t>(a) Signals without noise are uncorrupted. (b) Interference superimposed on signals causes error. Frequency filters can be used to reduce noise and interference</a:t>
            </a:r>
            <a:endParaRPr lang="en-US" sz="2400" dirty="0"/>
          </a:p>
        </p:txBody>
      </p:sp>
      <p:sp>
        <p:nvSpPr>
          <p:cNvPr id="10"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28458291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162467"/>
          </a:xfrm>
        </p:spPr>
        <p:txBody>
          <a:bodyPr/>
          <a:lstStyle/>
          <a:p>
            <a:r>
              <a:rPr lang="tr-TR" dirty="0" smtClean="0"/>
              <a:t>Doğal duyarsızlık (inherent insensitivity)</a:t>
            </a:r>
          </a:p>
          <a:p>
            <a:r>
              <a:rPr lang="tr-TR" dirty="0" smtClean="0"/>
              <a:t>Geri besleme</a:t>
            </a:r>
          </a:p>
          <a:p>
            <a:r>
              <a:rPr lang="tr-TR" dirty="0" smtClean="0"/>
              <a:t>İşaret filtreleme (süzme)</a:t>
            </a:r>
          </a:p>
          <a:p>
            <a:r>
              <a:rPr lang="tr-TR" dirty="0" smtClean="0"/>
              <a:t>Zıt girişler</a:t>
            </a:r>
          </a:p>
          <a:p>
            <a:endParaRPr lang="tr-TR" dirty="0" smtClean="0"/>
          </a:p>
          <a:p>
            <a:endParaRPr lang="en-US" dirty="0"/>
          </a:p>
        </p:txBody>
      </p:sp>
      <p:sp>
        <p:nvSpPr>
          <p:cNvPr id="5" name="Slide Number Placeholder 4"/>
          <p:cNvSpPr>
            <a:spLocks noGrp="1"/>
          </p:cNvSpPr>
          <p:nvPr>
            <p:ph type="sldNum" sz="quarter" idx="12"/>
          </p:nvPr>
        </p:nvSpPr>
        <p:spPr/>
        <p:txBody>
          <a:bodyPr/>
          <a:lstStyle/>
          <a:p>
            <a:pPr>
              <a:defRPr/>
            </a:pPr>
            <a:fld id="{E0467A51-A3D6-4F6A-9B79-4D13BA45D146}" type="slidenum">
              <a:rPr lang="ar-SA" smtClean="0"/>
              <a:pPr>
                <a:defRPr/>
              </a:pPr>
              <a:t>73</a:t>
            </a:fld>
            <a:endParaRPr lang="en-US"/>
          </a:p>
        </p:txBody>
      </p:sp>
      <p:sp>
        <p:nvSpPr>
          <p:cNvPr id="2" name="Title 1"/>
          <p:cNvSpPr>
            <a:spLocks noGrp="1"/>
          </p:cNvSpPr>
          <p:nvPr>
            <p:ph type="title"/>
          </p:nvPr>
        </p:nvSpPr>
        <p:spPr/>
        <p:txBody>
          <a:bodyPr/>
          <a:lstStyle/>
          <a:p>
            <a:r>
              <a:rPr lang="tr-TR" dirty="0" smtClean="0"/>
              <a:t>Önleme yolları</a:t>
            </a:r>
            <a:endParaRPr lang="en-US" dirty="0"/>
          </a:p>
        </p:txBody>
      </p:sp>
      <p:sp>
        <p:nvSpPr>
          <p:cNvPr id="4"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7795117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1" name="Rectangle 3"/>
          <p:cNvSpPr>
            <a:spLocks noGrp="1" noChangeArrowheads="1"/>
          </p:cNvSpPr>
          <p:nvPr>
            <p:ph idx="1"/>
          </p:nvPr>
        </p:nvSpPr>
        <p:spPr>
          <a:xfrm>
            <a:off x="457200" y="1783357"/>
            <a:ext cx="8229600" cy="4525963"/>
          </a:xfrm>
        </p:spPr>
        <p:txBody>
          <a:bodyPr>
            <a:normAutofit fontScale="92500" lnSpcReduction="10000"/>
          </a:bodyPr>
          <a:lstStyle/>
          <a:p>
            <a:pPr marL="0" indent="0">
              <a:buNone/>
            </a:pPr>
            <a:r>
              <a:rPr lang="tr-TR" b="1" dirty="0" smtClean="0"/>
              <a:t>Önemli ölçüm terimleri</a:t>
            </a:r>
            <a:r>
              <a:rPr lang="en-US" b="1" dirty="0" smtClean="0"/>
              <a:t>:</a:t>
            </a:r>
            <a:endParaRPr lang="en-US" b="1" dirty="0"/>
          </a:p>
          <a:p>
            <a:r>
              <a:rPr lang="tr-TR" b="1" dirty="0" smtClean="0"/>
              <a:t>Doğruluk (</a:t>
            </a:r>
            <a:r>
              <a:rPr lang="en-US" b="1" dirty="0" smtClean="0"/>
              <a:t>Accuracy</a:t>
            </a:r>
            <a:r>
              <a:rPr lang="tr-TR" b="1" dirty="0" smtClean="0"/>
              <a:t>)</a:t>
            </a:r>
            <a:r>
              <a:rPr lang="en-US" dirty="0" smtClean="0"/>
              <a:t>: </a:t>
            </a:r>
            <a:r>
              <a:rPr lang="tr-TR" dirty="0" smtClean="0"/>
              <a:t>Gerçek değere yakınlık</a:t>
            </a:r>
            <a:endParaRPr lang="en-US" dirty="0"/>
          </a:p>
          <a:p>
            <a:r>
              <a:rPr lang="tr-TR" b="1" dirty="0"/>
              <a:t>Hata (</a:t>
            </a:r>
            <a:r>
              <a:rPr lang="en-US" b="1" dirty="0"/>
              <a:t>Error</a:t>
            </a:r>
            <a:r>
              <a:rPr lang="tr-TR" b="1" dirty="0"/>
              <a:t>)</a:t>
            </a:r>
            <a:r>
              <a:rPr lang="en-US" dirty="0"/>
              <a:t>: </a:t>
            </a:r>
            <a:r>
              <a:rPr lang="tr-TR" dirty="0"/>
              <a:t>gerçek değerden sapma</a:t>
            </a:r>
            <a:endParaRPr lang="en-US" dirty="0"/>
          </a:p>
          <a:p>
            <a:r>
              <a:rPr lang="tr-TR" b="1" dirty="0" smtClean="0"/>
              <a:t>Hassasiyet (</a:t>
            </a:r>
            <a:r>
              <a:rPr lang="en-US" b="1" dirty="0" smtClean="0"/>
              <a:t>Precision</a:t>
            </a:r>
            <a:r>
              <a:rPr lang="tr-TR" b="1" dirty="0" smtClean="0"/>
              <a:t>)</a:t>
            </a:r>
            <a:r>
              <a:rPr lang="en-US" dirty="0" smtClean="0"/>
              <a:t>: </a:t>
            </a:r>
            <a:r>
              <a:rPr lang="tr-TR" dirty="0" smtClean="0"/>
              <a:t>Ayırt edilebilen rakamlar (2,434 V 2,43 V dan daha hassas) </a:t>
            </a:r>
          </a:p>
          <a:p>
            <a:r>
              <a:rPr lang="tr-TR" b="1" dirty="0"/>
              <a:t>Çözünülürlük (</a:t>
            </a:r>
            <a:r>
              <a:rPr lang="en-US" b="1" dirty="0"/>
              <a:t>Resolution</a:t>
            </a:r>
            <a:r>
              <a:rPr lang="tr-TR" b="1" dirty="0"/>
              <a:t>)</a:t>
            </a:r>
            <a:r>
              <a:rPr lang="en-US" dirty="0"/>
              <a:t>: </a:t>
            </a:r>
            <a:r>
              <a:rPr lang="tr-TR" dirty="0"/>
              <a:t>cevap verilen (ayırt edilebilen) en küçük değişim</a:t>
            </a:r>
            <a:endParaRPr lang="en-US" dirty="0"/>
          </a:p>
          <a:p>
            <a:r>
              <a:rPr lang="tr-TR" b="1" dirty="0" smtClean="0"/>
              <a:t>Tekrarlanabilirlik (Repeatability)</a:t>
            </a:r>
            <a:r>
              <a:rPr lang="tr-TR" dirty="0" smtClean="0"/>
              <a:t>: tekrarlanabilirliğin bir ölçüsü</a:t>
            </a:r>
          </a:p>
          <a:p>
            <a:r>
              <a:rPr lang="tr-TR" b="1" dirty="0" smtClean="0"/>
              <a:t>İstatistiksel kontrol</a:t>
            </a:r>
            <a:endParaRPr lang="en-US" b="1" dirty="0"/>
          </a:p>
          <a:p>
            <a:r>
              <a:rPr lang="tr-TR" b="1" dirty="0" smtClean="0"/>
              <a:t>Duyarlılık (</a:t>
            </a:r>
            <a:r>
              <a:rPr lang="en-US" b="1" dirty="0" smtClean="0"/>
              <a:t>Sensitivity</a:t>
            </a:r>
            <a:r>
              <a:rPr lang="tr-TR" b="1" dirty="0" smtClean="0"/>
              <a:t>)</a:t>
            </a:r>
            <a:r>
              <a:rPr lang="en-US" dirty="0" smtClean="0"/>
              <a:t>: </a:t>
            </a:r>
            <a:r>
              <a:rPr lang="tr-TR" dirty="0" smtClean="0"/>
              <a:t>çıkış</a:t>
            </a:r>
            <a:r>
              <a:rPr lang="en-US" dirty="0" smtClean="0"/>
              <a:t>/</a:t>
            </a:r>
            <a:r>
              <a:rPr lang="tr-TR" dirty="0" smtClean="0"/>
              <a:t>giriş</a:t>
            </a:r>
            <a:endParaRPr lang="en-US" dirty="0"/>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74</a:t>
            </a:fld>
            <a:endParaRPr lang="en-US"/>
          </a:p>
        </p:txBody>
      </p:sp>
      <p:sp>
        <p:nvSpPr>
          <p:cNvPr id="89090" name="Rectangle 2"/>
          <p:cNvSpPr>
            <a:spLocks noGrp="1" noChangeArrowheads="1"/>
          </p:cNvSpPr>
          <p:nvPr>
            <p:ph type="title"/>
          </p:nvPr>
        </p:nvSpPr>
        <p:spPr/>
        <p:txBody>
          <a:bodyPr>
            <a:normAutofit fontScale="90000"/>
          </a:bodyPr>
          <a:lstStyle/>
          <a:p>
            <a:pPr algn="ctr"/>
            <a:r>
              <a:rPr lang="tr-TR" sz="4400" dirty="0" smtClean="0"/>
              <a:t>Ölçü Aletlerinin </a:t>
            </a:r>
            <a:r>
              <a:rPr lang="tr-TR" dirty="0" smtClean="0"/>
              <a:t>Statik </a:t>
            </a:r>
            <a:r>
              <a:rPr lang="tr-TR" sz="4400" dirty="0" smtClean="0"/>
              <a:t>Özellikleri</a:t>
            </a:r>
            <a:endParaRPr lang="en-US" sz="4400" dirty="0"/>
          </a:p>
        </p:txBody>
      </p:sp>
      <p:sp>
        <p:nvSpPr>
          <p:cNvPr id="4" name="Rectangle 4"/>
          <p:cNvSpPr>
            <a:spLocks noChangeArrowheads="1"/>
          </p:cNvSpPr>
          <p:nvPr/>
        </p:nvSpPr>
        <p:spPr bwMode="auto">
          <a:xfrm>
            <a:off x="468313" y="1536045"/>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47600076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2"/>
          <p:cNvGraphicFramePr>
            <a:graphicFrameLocks noChangeAspect="1"/>
          </p:cNvGraphicFramePr>
          <p:nvPr>
            <p:extLst>
              <p:ext uri="{D42A27DB-BD31-4B8C-83A1-F6EECF244321}">
                <p14:modId xmlns:p14="http://schemas.microsoft.com/office/powerpoint/2010/main" val="1108859285"/>
              </p:ext>
            </p:extLst>
          </p:nvPr>
        </p:nvGraphicFramePr>
        <p:xfrm>
          <a:off x="1180306" y="1622603"/>
          <a:ext cx="6783388" cy="2667000"/>
        </p:xfrm>
        <a:graphic>
          <a:graphicData uri="http://schemas.openxmlformats.org/presentationml/2006/ole">
            <mc:AlternateContent xmlns:mc="http://schemas.openxmlformats.org/markup-compatibility/2006">
              <mc:Choice xmlns:v="urn:schemas-microsoft-com:vml" Requires="v">
                <p:oleObj spid="_x0000_s38931" name="VISIO" r:id="rId3" imgW="3390840" imgH="1333440" progId="Visio.Drawing.5">
                  <p:embed/>
                </p:oleObj>
              </mc:Choice>
              <mc:Fallback>
                <p:oleObj name="VISIO" r:id="rId3" imgW="3390840" imgH="133344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0306" y="1622603"/>
                        <a:ext cx="678338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4" name="Text Box 4"/>
          <p:cNvSpPr txBox="1">
            <a:spLocks noChangeArrowheads="1"/>
          </p:cNvSpPr>
          <p:nvPr/>
        </p:nvSpPr>
        <p:spPr bwMode="auto">
          <a:xfrm>
            <a:off x="1524000" y="4267200"/>
            <a:ext cx="3048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(a)</a:t>
            </a:r>
          </a:p>
        </p:txBody>
      </p:sp>
      <p:sp>
        <p:nvSpPr>
          <p:cNvPr id="20485" name="Text Box 5"/>
          <p:cNvSpPr txBox="1">
            <a:spLocks noChangeArrowheads="1"/>
          </p:cNvSpPr>
          <p:nvPr/>
        </p:nvSpPr>
        <p:spPr bwMode="auto">
          <a:xfrm>
            <a:off x="4572000" y="4267200"/>
            <a:ext cx="434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sp>
        <p:nvSpPr>
          <p:cNvPr id="3" name="Slide Number Placeholder 2"/>
          <p:cNvSpPr>
            <a:spLocks noGrp="1"/>
          </p:cNvSpPr>
          <p:nvPr>
            <p:ph type="sldNum" sz="quarter" idx="12"/>
          </p:nvPr>
        </p:nvSpPr>
        <p:spPr/>
        <p:txBody>
          <a:bodyPr/>
          <a:lstStyle/>
          <a:p>
            <a:pPr>
              <a:defRPr/>
            </a:pPr>
            <a:fld id="{9FB5CBE0-5D0A-4D5C-BDE7-C4DF95FD8C2C}" type="slidenum">
              <a:rPr lang="ar-SA" smtClean="0"/>
              <a:pPr>
                <a:defRPr/>
              </a:pPr>
              <a:t>75</a:t>
            </a:fld>
            <a:endParaRPr lang="en-US"/>
          </a:p>
        </p:txBody>
      </p:sp>
      <p:sp>
        <p:nvSpPr>
          <p:cNvPr id="2" name="Title 1"/>
          <p:cNvSpPr>
            <a:spLocks noGrp="1"/>
          </p:cNvSpPr>
          <p:nvPr>
            <p:ph type="title" idx="4294967295"/>
          </p:nvPr>
        </p:nvSpPr>
        <p:spPr>
          <a:xfrm>
            <a:off x="0" y="274638"/>
            <a:ext cx="8229600" cy="1143000"/>
          </a:xfrm>
        </p:spPr>
        <p:txBody>
          <a:bodyPr/>
          <a:lstStyle/>
          <a:p>
            <a:r>
              <a:rPr lang="tr-TR" dirty="0"/>
              <a:t>Duyarlılık (Sensitivity)</a:t>
            </a:r>
            <a:endParaRPr lang="en-US" dirty="0"/>
          </a:p>
        </p:txBody>
      </p:sp>
      <p:sp>
        <p:nvSpPr>
          <p:cNvPr id="9" name="Rectangle 8"/>
          <p:cNvSpPr/>
          <p:nvPr/>
        </p:nvSpPr>
        <p:spPr>
          <a:xfrm>
            <a:off x="2201369" y="4869160"/>
            <a:ext cx="4557786" cy="923330"/>
          </a:xfrm>
          <a:prstGeom prst="rect">
            <a:avLst/>
          </a:prstGeom>
        </p:spPr>
        <p:txBody>
          <a:bodyPr wrap="none">
            <a:spAutoFit/>
          </a:bodyPr>
          <a:lstStyle/>
          <a:p>
            <a:r>
              <a:rPr lang="tr-TR" dirty="0" smtClean="0">
                <a:cs typeface="Times New Roman" pitchFamily="18" charset="0"/>
              </a:rPr>
              <a:t>Duyarlılık (sensitivity) = çıkış / giriş</a:t>
            </a:r>
          </a:p>
          <a:p>
            <a:pPr marL="342900" indent="-342900">
              <a:buAutoNum type="alphaLcParenBoth"/>
            </a:pPr>
            <a:r>
              <a:rPr lang="en-US" dirty="0" smtClean="0">
                <a:cs typeface="Times New Roman" pitchFamily="18" charset="0"/>
              </a:rPr>
              <a:t>A </a:t>
            </a:r>
            <a:r>
              <a:rPr lang="en-US" dirty="0">
                <a:cs typeface="Times New Roman" pitchFamily="18" charset="0"/>
              </a:rPr>
              <a:t>low-sensitivity sensor has low gain</a:t>
            </a:r>
            <a:r>
              <a:rPr lang="en-US" dirty="0" smtClean="0">
                <a:cs typeface="Times New Roman" pitchFamily="18" charset="0"/>
              </a:rPr>
              <a:t>.</a:t>
            </a:r>
            <a:endParaRPr lang="tr-TR" dirty="0" smtClean="0">
              <a:cs typeface="Times New Roman" pitchFamily="18" charset="0"/>
            </a:endParaRPr>
          </a:p>
          <a:p>
            <a:pPr marL="342900" indent="-342900">
              <a:buAutoNum type="alphaLcParenBoth"/>
            </a:pPr>
            <a:r>
              <a:rPr lang="en-US" dirty="0" smtClean="0">
                <a:cs typeface="Times New Roman" pitchFamily="18" charset="0"/>
              </a:rPr>
              <a:t>A </a:t>
            </a:r>
            <a:r>
              <a:rPr lang="en-US" dirty="0">
                <a:cs typeface="Times New Roman" pitchFamily="18" charset="0"/>
              </a:rPr>
              <a:t>high sensitivity sensor has high gain</a:t>
            </a:r>
            <a:endParaRPr lang="en-US" dirty="0"/>
          </a:p>
        </p:txBody>
      </p:sp>
      <p:sp>
        <p:nvSpPr>
          <p:cNvPr id="10" name="Rectangle 4"/>
          <p:cNvSpPr>
            <a:spLocks noChangeArrowheads="1"/>
          </p:cNvSpPr>
          <p:nvPr/>
        </p:nvSpPr>
        <p:spPr bwMode="auto">
          <a:xfrm>
            <a:off x="468313" y="134076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44186327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Freeform 6"/>
          <p:cNvSpPr>
            <a:spLocks noChangeAspect="1"/>
          </p:cNvSpPr>
          <p:nvPr/>
        </p:nvSpPr>
        <p:spPr bwMode="auto">
          <a:xfrm>
            <a:off x="985838" y="4068217"/>
            <a:ext cx="30162" cy="31750"/>
          </a:xfrm>
          <a:custGeom>
            <a:avLst/>
            <a:gdLst>
              <a:gd name="T0" fmla="*/ 7 w 16"/>
              <a:gd name="T1" fmla="*/ 17 h 17"/>
              <a:gd name="T2" fmla="*/ 7 w 16"/>
              <a:gd name="T3" fmla="*/ 17 h 17"/>
              <a:gd name="T4" fmla="*/ 14 w 16"/>
              <a:gd name="T5" fmla="*/ 14 h 17"/>
              <a:gd name="T6" fmla="*/ 16 w 16"/>
              <a:gd name="T7" fmla="*/ 7 h 17"/>
              <a:gd name="T8" fmla="*/ 16 w 16"/>
              <a:gd name="T9" fmla="*/ 7 h 17"/>
              <a:gd name="T10" fmla="*/ 14 w 16"/>
              <a:gd name="T11" fmla="*/ 2 h 17"/>
              <a:gd name="T12" fmla="*/ 7 w 16"/>
              <a:gd name="T13" fmla="*/ 0 h 17"/>
              <a:gd name="T14" fmla="*/ 7 w 16"/>
              <a:gd name="T15" fmla="*/ 0 h 17"/>
              <a:gd name="T16" fmla="*/ 2 w 16"/>
              <a:gd name="T17" fmla="*/ 2 h 17"/>
              <a:gd name="T18" fmla="*/ 0 w 16"/>
              <a:gd name="T19" fmla="*/ 7 h 17"/>
              <a:gd name="T20" fmla="*/ 0 w 16"/>
              <a:gd name="T21" fmla="*/ 7 h 17"/>
              <a:gd name="T22" fmla="*/ 2 w 16"/>
              <a:gd name="T23" fmla="*/ 14 h 17"/>
              <a:gd name="T24" fmla="*/ 7 w 16"/>
              <a:gd name="T25" fmla="*/ 17 h 17"/>
              <a:gd name="T26" fmla="*/ 7 w 16"/>
              <a:gd name="T2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7">
                <a:moveTo>
                  <a:pt x="7" y="17"/>
                </a:moveTo>
                <a:lnTo>
                  <a:pt x="7" y="17"/>
                </a:lnTo>
                <a:lnTo>
                  <a:pt x="14" y="14"/>
                </a:lnTo>
                <a:lnTo>
                  <a:pt x="16" y="7"/>
                </a:lnTo>
                <a:lnTo>
                  <a:pt x="16" y="7"/>
                </a:lnTo>
                <a:lnTo>
                  <a:pt x="14" y="2"/>
                </a:lnTo>
                <a:lnTo>
                  <a:pt x="7" y="0"/>
                </a:lnTo>
                <a:lnTo>
                  <a:pt x="7" y="0"/>
                </a:lnTo>
                <a:lnTo>
                  <a:pt x="2" y="2"/>
                </a:lnTo>
                <a:lnTo>
                  <a:pt x="0" y="7"/>
                </a:lnTo>
                <a:lnTo>
                  <a:pt x="0" y="7"/>
                </a:lnTo>
                <a:lnTo>
                  <a:pt x="2" y="14"/>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247" name="Freeform 7"/>
          <p:cNvSpPr>
            <a:spLocks noChangeAspect="1"/>
          </p:cNvSpPr>
          <p:nvPr/>
        </p:nvSpPr>
        <p:spPr bwMode="auto">
          <a:xfrm>
            <a:off x="985838" y="4068217"/>
            <a:ext cx="30162" cy="31750"/>
          </a:xfrm>
          <a:custGeom>
            <a:avLst/>
            <a:gdLst>
              <a:gd name="T0" fmla="*/ 7 w 16"/>
              <a:gd name="T1" fmla="*/ 17 h 17"/>
              <a:gd name="T2" fmla="*/ 7 w 16"/>
              <a:gd name="T3" fmla="*/ 17 h 17"/>
              <a:gd name="T4" fmla="*/ 14 w 16"/>
              <a:gd name="T5" fmla="*/ 14 h 17"/>
              <a:gd name="T6" fmla="*/ 16 w 16"/>
              <a:gd name="T7" fmla="*/ 7 h 17"/>
              <a:gd name="T8" fmla="*/ 16 w 16"/>
              <a:gd name="T9" fmla="*/ 7 h 17"/>
              <a:gd name="T10" fmla="*/ 14 w 16"/>
              <a:gd name="T11" fmla="*/ 2 h 17"/>
              <a:gd name="T12" fmla="*/ 7 w 16"/>
              <a:gd name="T13" fmla="*/ 0 h 17"/>
              <a:gd name="T14" fmla="*/ 7 w 16"/>
              <a:gd name="T15" fmla="*/ 0 h 17"/>
              <a:gd name="T16" fmla="*/ 2 w 16"/>
              <a:gd name="T17" fmla="*/ 2 h 17"/>
              <a:gd name="T18" fmla="*/ 0 w 16"/>
              <a:gd name="T19" fmla="*/ 7 h 17"/>
              <a:gd name="T20" fmla="*/ 0 w 16"/>
              <a:gd name="T21" fmla="*/ 7 h 17"/>
              <a:gd name="T22" fmla="*/ 2 w 16"/>
              <a:gd name="T23" fmla="*/ 14 h 17"/>
              <a:gd name="T24" fmla="*/ 7 w 16"/>
              <a:gd name="T25" fmla="*/ 17 h 17"/>
              <a:gd name="T26" fmla="*/ 7 w 16"/>
              <a:gd name="T2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7">
                <a:moveTo>
                  <a:pt x="7" y="17"/>
                </a:moveTo>
                <a:lnTo>
                  <a:pt x="7" y="17"/>
                </a:lnTo>
                <a:lnTo>
                  <a:pt x="14" y="14"/>
                </a:lnTo>
                <a:lnTo>
                  <a:pt x="16" y="7"/>
                </a:lnTo>
                <a:lnTo>
                  <a:pt x="16" y="7"/>
                </a:lnTo>
                <a:lnTo>
                  <a:pt x="14" y="2"/>
                </a:lnTo>
                <a:lnTo>
                  <a:pt x="7" y="0"/>
                </a:lnTo>
                <a:lnTo>
                  <a:pt x="7" y="0"/>
                </a:lnTo>
                <a:lnTo>
                  <a:pt x="2" y="2"/>
                </a:lnTo>
                <a:lnTo>
                  <a:pt x="0" y="7"/>
                </a:lnTo>
                <a:lnTo>
                  <a:pt x="0" y="7"/>
                </a:lnTo>
                <a:lnTo>
                  <a:pt x="2" y="14"/>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248" name="Line 8"/>
          <p:cNvSpPr>
            <a:spLocks noChangeAspect="1" noChangeShapeType="1"/>
          </p:cNvSpPr>
          <p:nvPr/>
        </p:nvSpPr>
        <p:spPr bwMode="auto">
          <a:xfrm>
            <a:off x="955675" y="2507705"/>
            <a:ext cx="1588" cy="22034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49" name="Line 9"/>
          <p:cNvSpPr>
            <a:spLocks noChangeAspect="1" noChangeShapeType="1"/>
          </p:cNvSpPr>
          <p:nvPr/>
        </p:nvSpPr>
        <p:spPr bwMode="auto">
          <a:xfrm>
            <a:off x="788988" y="4466680"/>
            <a:ext cx="299878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52" name="Freeform 12"/>
          <p:cNvSpPr>
            <a:spLocks noChangeAspect="1"/>
          </p:cNvSpPr>
          <p:nvPr/>
        </p:nvSpPr>
        <p:spPr bwMode="auto">
          <a:xfrm>
            <a:off x="820738" y="2582317"/>
            <a:ext cx="3005137" cy="1714500"/>
          </a:xfrm>
          <a:custGeom>
            <a:avLst/>
            <a:gdLst>
              <a:gd name="T0" fmla="*/ 0 w 1649"/>
              <a:gd name="T1" fmla="*/ 940 h 940"/>
              <a:gd name="T2" fmla="*/ 738 w 1649"/>
              <a:gd name="T3" fmla="*/ 283 h 940"/>
              <a:gd name="T4" fmla="*/ 738 w 1649"/>
              <a:gd name="T5" fmla="*/ 283 h 940"/>
              <a:gd name="T6" fmla="*/ 762 w 1649"/>
              <a:gd name="T7" fmla="*/ 261 h 940"/>
              <a:gd name="T8" fmla="*/ 793 w 1649"/>
              <a:gd name="T9" fmla="*/ 237 h 940"/>
              <a:gd name="T10" fmla="*/ 827 w 1649"/>
              <a:gd name="T11" fmla="*/ 215 h 940"/>
              <a:gd name="T12" fmla="*/ 863 w 1649"/>
              <a:gd name="T13" fmla="*/ 194 h 940"/>
              <a:gd name="T14" fmla="*/ 906 w 1649"/>
              <a:gd name="T15" fmla="*/ 172 h 940"/>
              <a:gd name="T16" fmla="*/ 951 w 1649"/>
              <a:gd name="T17" fmla="*/ 151 h 940"/>
              <a:gd name="T18" fmla="*/ 1002 w 1649"/>
              <a:gd name="T19" fmla="*/ 132 h 940"/>
              <a:gd name="T20" fmla="*/ 1057 w 1649"/>
              <a:gd name="T21" fmla="*/ 110 h 940"/>
              <a:gd name="T22" fmla="*/ 1114 w 1649"/>
              <a:gd name="T23" fmla="*/ 93 h 940"/>
              <a:gd name="T24" fmla="*/ 1177 w 1649"/>
              <a:gd name="T25" fmla="*/ 74 h 940"/>
              <a:gd name="T26" fmla="*/ 1246 w 1649"/>
              <a:gd name="T27" fmla="*/ 60 h 940"/>
              <a:gd name="T28" fmla="*/ 1318 w 1649"/>
              <a:gd name="T29" fmla="*/ 43 h 940"/>
              <a:gd name="T30" fmla="*/ 1393 w 1649"/>
              <a:gd name="T31" fmla="*/ 31 h 940"/>
              <a:gd name="T32" fmla="*/ 1474 w 1649"/>
              <a:gd name="T33" fmla="*/ 19 h 940"/>
              <a:gd name="T34" fmla="*/ 1558 w 1649"/>
              <a:gd name="T35" fmla="*/ 7 h 940"/>
              <a:gd name="T36" fmla="*/ 1649 w 1649"/>
              <a:gd name="T37" fmla="*/ 0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49" h="940">
                <a:moveTo>
                  <a:pt x="0" y="940"/>
                </a:moveTo>
                <a:lnTo>
                  <a:pt x="738" y="283"/>
                </a:lnTo>
                <a:lnTo>
                  <a:pt x="738" y="283"/>
                </a:lnTo>
                <a:lnTo>
                  <a:pt x="762" y="261"/>
                </a:lnTo>
                <a:lnTo>
                  <a:pt x="793" y="237"/>
                </a:lnTo>
                <a:lnTo>
                  <a:pt x="827" y="215"/>
                </a:lnTo>
                <a:lnTo>
                  <a:pt x="863" y="194"/>
                </a:lnTo>
                <a:lnTo>
                  <a:pt x="906" y="172"/>
                </a:lnTo>
                <a:lnTo>
                  <a:pt x="951" y="151"/>
                </a:lnTo>
                <a:lnTo>
                  <a:pt x="1002" y="132"/>
                </a:lnTo>
                <a:lnTo>
                  <a:pt x="1057" y="110"/>
                </a:lnTo>
                <a:lnTo>
                  <a:pt x="1114" y="93"/>
                </a:lnTo>
                <a:lnTo>
                  <a:pt x="1177" y="74"/>
                </a:lnTo>
                <a:lnTo>
                  <a:pt x="1246" y="60"/>
                </a:lnTo>
                <a:lnTo>
                  <a:pt x="1318" y="43"/>
                </a:lnTo>
                <a:lnTo>
                  <a:pt x="1393" y="31"/>
                </a:lnTo>
                <a:lnTo>
                  <a:pt x="1474" y="19"/>
                </a:lnTo>
                <a:lnTo>
                  <a:pt x="1558" y="7"/>
                </a:lnTo>
                <a:lnTo>
                  <a:pt x="1649"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0253" name="Freeform 13"/>
          <p:cNvSpPr>
            <a:spLocks noChangeAspect="1"/>
          </p:cNvSpPr>
          <p:nvPr/>
        </p:nvSpPr>
        <p:spPr bwMode="auto">
          <a:xfrm>
            <a:off x="1436688" y="3360192"/>
            <a:ext cx="431800" cy="411163"/>
          </a:xfrm>
          <a:custGeom>
            <a:avLst/>
            <a:gdLst>
              <a:gd name="T0" fmla="*/ 0 w 237"/>
              <a:gd name="T1" fmla="*/ 226 h 226"/>
              <a:gd name="T2" fmla="*/ 237 w 237"/>
              <a:gd name="T3" fmla="*/ 226 h 226"/>
              <a:gd name="T4" fmla="*/ 237 w 237"/>
              <a:gd name="T5" fmla="*/ 0 h 226"/>
            </a:gdLst>
            <a:ahLst/>
            <a:cxnLst>
              <a:cxn ang="0">
                <a:pos x="T0" y="T1"/>
              </a:cxn>
              <a:cxn ang="0">
                <a:pos x="T2" y="T3"/>
              </a:cxn>
              <a:cxn ang="0">
                <a:pos x="T4" y="T5"/>
              </a:cxn>
            </a:cxnLst>
            <a:rect l="0" t="0" r="r" b="b"/>
            <a:pathLst>
              <a:path w="237" h="226">
                <a:moveTo>
                  <a:pt x="0" y="226"/>
                </a:moveTo>
                <a:lnTo>
                  <a:pt x="237" y="226"/>
                </a:lnTo>
                <a:lnTo>
                  <a:pt x="237"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0254" name="Freeform 14"/>
          <p:cNvSpPr>
            <a:spLocks noChangeAspect="1"/>
          </p:cNvSpPr>
          <p:nvPr/>
        </p:nvSpPr>
        <p:spPr bwMode="auto">
          <a:xfrm>
            <a:off x="2616200" y="2655342"/>
            <a:ext cx="615950" cy="180975"/>
          </a:xfrm>
          <a:custGeom>
            <a:avLst/>
            <a:gdLst>
              <a:gd name="T0" fmla="*/ 0 w 338"/>
              <a:gd name="T1" fmla="*/ 99 h 99"/>
              <a:gd name="T2" fmla="*/ 338 w 338"/>
              <a:gd name="T3" fmla="*/ 99 h 99"/>
              <a:gd name="T4" fmla="*/ 338 w 338"/>
              <a:gd name="T5" fmla="*/ 0 h 99"/>
            </a:gdLst>
            <a:ahLst/>
            <a:cxnLst>
              <a:cxn ang="0">
                <a:pos x="T0" y="T1"/>
              </a:cxn>
              <a:cxn ang="0">
                <a:pos x="T2" y="T3"/>
              </a:cxn>
              <a:cxn ang="0">
                <a:pos x="T4" y="T5"/>
              </a:cxn>
            </a:cxnLst>
            <a:rect l="0" t="0" r="r" b="b"/>
            <a:pathLst>
              <a:path w="338" h="99">
                <a:moveTo>
                  <a:pt x="0" y="99"/>
                </a:moveTo>
                <a:lnTo>
                  <a:pt x="338" y="99"/>
                </a:lnTo>
                <a:lnTo>
                  <a:pt x="338"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0331" name="Freeform 91"/>
          <p:cNvSpPr>
            <a:spLocks noChangeAspect="1"/>
          </p:cNvSpPr>
          <p:nvPr/>
        </p:nvSpPr>
        <p:spPr bwMode="auto">
          <a:xfrm>
            <a:off x="933450" y="2445792"/>
            <a:ext cx="44450" cy="74613"/>
          </a:xfrm>
          <a:custGeom>
            <a:avLst/>
            <a:gdLst>
              <a:gd name="T0" fmla="*/ 12 w 24"/>
              <a:gd name="T1" fmla="*/ 39 h 41"/>
              <a:gd name="T2" fmla="*/ 12 w 24"/>
              <a:gd name="T3" fmla="*/ 39 h 41"/>
              <a:gd name="T4" fmla="*/ 5 w 24"/>
              <a:gd name="T5" fmla="*/ 39 h 41"/>
              <a:gd name="T6" fmla="*/ 0 w 24"/>
              <a:gd name="T7" fmla="*/ 41 h 41"/>
              <a:gd name="T8" fmla="*/ 0 w 24"/>
              <a:gd name="T9" fmla="*/ 41 h 41"/>
              <a:gd name="T10" fmla="*/ 7 w 24"/>
              <a:gd name="T11" fmla="*/ 22 h 41"/>
              <a:gd name="T12" fmla="*/ 12 w 24"/>
              <a:gd name="T13" fmla="*/ 0 h 41"/>
              <a:gd name="T14" fmla="*/ 12 w 24"/>
              <a:gd name="T15" fmla="*/ 0 h 41"/>
              <a:gd name="T16" fmla="*/ 17 w 24"/>
              <a:gd name="T17" fmla="*/ 22 h 41"/>
              <a:gd name="T18" fmla="*/ 24 w 24"/>
              <a:gd name="T19" fmla="*/ 41 h 41"/>
              <a:gd name="T20" fmla="*/ 24 w 24"/>
              <a:gd name="T21" fmla="*/ 41 h 41"/>
              <a:gd name="T22" fmla="*/ 17 w 24"/>
              <a:gd name="T23" fmla="*/ 39 h 41"/>
              <a:gd name="T24" fmla="*/ 12 w 24"/>
              <a:gd name="T25" fmla="*/ 39 h 41"/>
              <a:gd name="T26" fmla="*/ 12 w 24"/>
              <a:gd name="T27"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1">
                <a:moveTo>
                  <a:pt x="12" y="39"/>
                </a:moveTo>
                <a:lnTo>
                  <a:pt x="12" y="39"/>
                </a:lnTo>
                <a:lnTo>
                  <a:pt x="5" y="39"/>
                </a:lnTo>
                <a:lnTo>
                  <a:pt x="0" y="41"/>
                </a:lnTo>
                <a:lnTo>
                  <a:pt x="0" y="41"/>
                </a:lnTo>
                <a:lnTo>
                  <a:pt x="7" y="22"/>
                </a:lnTo>
                <a:lnTo>
                  <a:pt x="12" y="0"/>
                </a:lnTo>
                <a:lnTo>
                  <a:pt x="12" y="0"/>
                </a:lnTo>
                <a:lnTo>
                  <a:pt x="17" y="22"/>
                </a:lnTo>
                <a:lnTo>
                  <a:pt x="24" y="41"/>
                </a:lnTo>
                <a:lnTo>
                  <a:pt x="24" y="41"/>
                </a:lnTo>
                <a:lnTo>
                  <a:pt x="17" y="39"/>
                </a:lnTo>
                <a:lnTo>
                  <a:pt x="12" y="39"/>
                </a:lnTo>
                <a:lnTo>
                  <a:pt x="12" y="39"/>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35" name="Freeform 95"/>
          <p:cNvSpPr>
            <a:spLocks noChangeAspect="1"/>
          </p:cNvSpPr>
          <p:nvPr/>
        </p:nvSpPr>
        <p:spPr bwMode="auto">
          <a:xfrm>
            <a:off x="3773488" y="4444455"/>
            <a:ext cx="77787" cy="42862"/>
          </a:xfrm>
          <a:custGeom>
            <a:avLst/>
            <a:gdLst>
              <a:gd name="T0" fmla="*/ 5 w 43"/>
              <a:gd name="T1" fmla="*/ 12 h 24"/>
              <a:gd name="T2" fmla="*/ 5 w 43"/>
              <a:gd name="T3" fmla="*/ 12 h 24"/>
              <a:gd name="T4" fmla="*/ 3 w 43"/>
              <a:gd name="T5" fmla="*/ 5 h 24"/>
              <a:gd name="T6" fmla="*/ 0 w 43"/>
              <a:gd name="T7" fmla="*/ 0 h 24"/>
              <a:gd name="T8" fmla="*/ 0 w 43"/>
              <a:gd name="T9" fmla="*/ 0 h 24"/>
              <a:gd name="T10" fmla="*/ 22 w 43"/>
              <a:gd name="T11" fmla="*/ 7 h 24"/>
              <a:gd name="T12" fmla="*/ 43 w 43"/>
              <a:gd name="T13" fmla="*/ 12 h 24"/>
              <a:gd name="T14" fmla="*/ 43 w 43"/>
              <a:gd name="T15" fmla="*/ 12 h 24"/>
              <a:gd name="T16" fmla="*/ 22 w 43"/>
              <a:gd name="T17" fmla="*/ 17 h 24"/>
              <a:gd name="T18" fmla="*/ 0 w 43"/>
              <a:gd name="T19" fmla="*/ 24 h 24"/>
              <a:gd name="T20" fmla="*/ 0 w 43"/>
              <a:gd name="T21" fmla="*/ 24 h 24"/>
              <a:gd name="T22" fmla="*/ 5 w 43"/>
              <a:gd name="T23" fmla="*/ 17 h 24"/>
              <a:gd name="T24" fmla="*/ 5 w 43"/>
              <a:gd name="T25" fmla="*/ 12 h 24"/>
              <a:gd name="T26" fmla="*/ 5 w 43"/>
              <a:gd name="T2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24">
                <a:moveTo>
                  <a:pt x="5" y="12"/>
                </a:moveTo>
                <a:lnTo>
                  <a:pt x="5" y="12"/>
                </a:lnTo>
                <a:lnTo>
                  <a:pt x="3" y="5"/>
                </a:lnTo>
                <a:lnTo>
                  <a:pt x="0" y="0"/>
                </a:lnTo>
                <a:lnTo>
                  <a:pt x="0" y="0"/>
                </a:lnTo>
                <a:lnTo>
                  <a:pt x="22" y="7"/>
                </a:lnTo>
                <a:lnTo>
                  <a:pt x="43" y="12"/>
                </a:lnTo>
                <a:lnTo>
                  <a:pt x="43" y="12"/>
                </a:lnTo>
                <a:lnTo>
                  <a:pt x="22" y="17"/>
                </a:lnTo>
                <a:lnTo>
                  <a:pt x="0" y="24"/>
                </a:lnTo>
                <a:lnTo>
                  <a:pt x="0" y="24"/>
                </a:lnTo>
                <a:lnTo>
                  <a:pt x="5" y="17"/>
                </a:lnTo>
                <a:lnTo>
                  <a:pt x="5" y="12"/>
                </a:lnTo>
                <a:lnTo>
                  <a:pt x="5" y="1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46" name="Line 106"/>
          <p:cNvSpPr>
            <a:spLocks noChangeAspect="1" noChangeShapeType="1"/>
          </p:cNvSpPr>
          <p:nvPr/>
        </p:nvSpPr>
        <p:spPr bwMode="auto">
          <a:xfrm>
            <a:off x="617538" y="4015830"/>
            <a:ext cx="273050" cy="1190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47" name="Freeform 107"/>
          <p:cNvSpPr>
            <a:spLocks noChangeAspect="1"/>
          </p:cNvSpPr>
          <p:nvPr/>
        </p:nvSpPr>
        <p:spPr bwMode="auto">
          <a:xfrm>
            <a:off x="868363" y="4106317"/>
            <a:ext cx="77787" cy="53975"/>
          </a:xfrm>
          <a:custGeom>
            <a:avLst/>
            <a:gdLst>
              <a:gd name="T0" fmla="*/ 7 w 43"/>
              <a:gd name="T1" fmla="*/ 12 h 29"/>
              <a:gd name="T2" fmla="*/ 7 w 43"/>
              <a:gd name="T3" fmla="*/ 12 h 29"/>
              <a:gd name="T4" fmla="*/ 9 w 43"/>
              <a:gd name="T5" fmla="*/ 5 h 29"/>
              <a:gd name="T6" fmla="*/ 9 w 43"/>
              <a:gd name="T7" fmla="*/ 0 h 29"/>
              <a:gd name="T8" fmla="*/ 9 w 43"/>
              <a:gd name="T9" fmla="*/ 0 h 29"/>
              <a:gd name="T10" fmla="*/ 24 w 43"/>
              <a:gd name="T11" fmla="*/ 15 h 29"/>
              <a:gd name="T12" fmla="*/ 43 w 43"/>
              <a:gd name="T13" fmla="*/ 29 h 29"/>
              <a:gd name="T14" fmla="*/ 43 w 43"/>
              <a:gd name="T15" fmla="*/ 29 h 29"/>
              <a:gd name="T16" fmla="*/ 21 w 43"/>
              <a:gd name="T17" fmla="*/ 24 h 29"/>
              <a:gd name="T18" fmla="*/ 0 w 43"/>
              <a:gd name="T19" fmla="*/ 22 h 29"/>
              <a:gd name="T20" fmla="*/ 0 w 43"/>
              <a:gd name="T21" fmla="*/ 22 h 29"/>
              <a:gd name="T22" fmla="*/ 5 w 43"/>
              <a:gd name="T23" fmla="*/ 17 h 29"/>
              <a:gd name="T24" fmla="*/ 7 w 43"/>
              <a:gd name="T25" fmla="*/ 12 h 29"/>
              <a:gd name="T26" fmla="*/ 7 w 43"/>
              <a:gd name="T27" fmla="*/ 1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29">
                <a:moveTo>
                  <a:pt x="7" y="12"/>
                </a:moveTo>
                <a:lnTo>
                  <a:pt x="7" y="12"/>
                </a:lnTo>
                <a:lnTo>
                  <a:pt x="9" y="5"/>
                </a:lnTo>
                <a:lnTo>
                  <a:pt x="9" y="0"/>
                </a:lnTo>
                <a:lnTo>
                  <a:pt x="9" y="0"/>
                </a:lnTo>
                <a:lnTo>
                  <a:pt x="24" y="15"/>
                </a:lnTo>
                <a:lnTo>
                  <a:pt x="43" y="29"/>
                </a:lnTo>
                <a:lnTo>
                  <a:pt x="43" y="29"/>
                </a:lnTo>
                <a:lnTo>
                  <a:pt x="21" y="24"/>
                </a:lnTo>
                <a:lnTo>
                  <a:pt x="0" y="22"/>
                </a:lnTo>
                <a:lnTo>
                  <a:pt x="0" y="22"/>
                </a:lnTo>
                <a:lnTo>
                  <a:pt x="5" y="17"/>
                </a:lnTo>
                <a:lnTo>
                  <a:pt x="7" y="12"/>
                </a:lnTo>
                <a:lnTo>
                  <a:pt x="7" y="1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48" name="Freeform 108"/>
          <p:cNvSpPr>
            <a:spLocks noChangeAspect="1"/>
          </p:cNvSpPr>
          <p:nvPr/>
        </p:nvSpPr>
        <p:spPr bwMode="auto">
          <a:xfrm>
            <a:off x="985838" y="4068217"/>
            <a:ext cx="30162" cy="31750"/>
          </a:xfrm>
          <a:custGeom>
            <a:avLst/>
            <a:gdLst>
              <a:gd name="T0" fmla="*/ 7 w 16"/>
              <a:gd name="T1" fmla="*/ 17 h 17"/>
              <a:gd name="T2" fmla="*/ 7 w 16"/>
              <a:gd name="T3" fmla="*/ 17 h 17"/>
              <a:gd name="T4" fmla="*/ 14 w 16"/>
              <a:gd name="T5" fmla="*/ 14 h 17"/>
              <a:gd name="T6" fmla="*/ 16 w 16"/>
              <a:gd name="T7" fmla="*/ 7 h 17"/>
              <a:gd name="T8" fmla="*/ 16 w 16"/>
              <a:gd name="T9" fmla="*/ 7 h 17"/>
              <a:gd name="T10" fmla="*/ 14 w 16"/>
              <a:gd name="T11" fmla="*/ 2 h 17"/>
              <a:gd name="T12" fmla="*/ 7 w 16"/>
              <a:gd name="T13" fmla="*/ 0 h 17"/>
              <a:gd name="T14" fmla="*/ 7 w 16"/>
              <a:gd name="T15" fmla="*/ 0 h 17"/>
              <a:gd name="T16" fmla="*/ 2 w 16"/>
              <a:gd name="T17" fmla="*/ 2 h 17"/>
              <a:gd name="T18" fmla="*/ 0 w 16"/>
              <a:gd name="T19" fmla="*/ 7 h 17"/>
              <a:gd name="T20" fmla="*/ 0 w 16"/>
              <a:gd name="T21" fmla="*/ 7 h 17"/>
              <a:gd name="T22" fmla="*/ 2 w 16"/>
              <a:gd name="T23" fmla="*/ 14 h 17"/>
              <a:gd name="T24" fmla="*/ 7 w 16"/>
              <a:gd name="T25" fmla="*/ 17 h 17"/>
              <a:gd name="T26" fmla="*/ 7 w 16"/>
              <a:gd name="T2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7">
                <a:moveTo>
                  <a:pt x="7" y="17"/>
                </a:moveTo>
                <a:lnTo>
                  <a:pt x="7" y="17"/>
                </a:lnTo>
                <a:lnTo>
                  <a:pt x="14" y="14"/>
                </a:lnTo>
                <a:lnTo>
                  <a:pt x="16" y="7"/>
                </a:lnTo>
                <a:lnTo>
                  <a:pt x="16" y="7"/>
                </a:lnTo>
                <a:lnTo>
                  <a:pt x="14" y="2"/>
                </a:lnTo>
                <a:lnTo>
                  <a:pt x="7" y="0"/>
                </a:lnTo>
                <a:lnTo>
                  <a:pt x="7" y="0"/>
                </a:lnTo>
                <a:lnTo>
                  <a:pt x="2" y="2"/>
                </a:lnTo>
                <a:lnTo>
                  <a:pt x="0" y="7"/>
                </a:lnTo>
                <a:lnTo>
                  <a:pt x="0" y="7"/>
                </a:lnTo>
                <a:lnTo>
                  <a:pt x="2" y="14"/>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49" name="Freeform 109"/>
          <p:cNvSpPr>
            <a:spLocks noChangeAspect="1"/>
          </p:cNvSpPr>
          <p:nvPr/>
        </p:nvSpPr>
        <p:spPr bwMode="auto">
          <a:xfrm>
            <a:off x="1073150" y="4063455"/>
            <a:ext cx="30163" cy="30162"/>
          </a:xfrm>
          <a:custGeom>
            <a:avLst/>
            <a:gdLst>
              <a:gd name="T0" fmla="*/ 7 w 16"/>
              <a:gd name="T1" fmla="*/ 17 h 17"/>
              <a:gd name="T2" fmla="*/ 7 w 16"/>
              <a:gd name="T3" fmla="*/ 17 h 17"/>
              <a:gd name="T4" fmla="*/ 14 w 16"/>
              <a:gd name="T5" fmla="*/ 15 h 17"/>
              <a:gd name="T6" fmla="*/ 16 w 16"/>
              <a:gd name="T7" fmla="*/ 8 h 17"/>
              <a:gd name="T8" fmla="*/ 16 w 16"/>
              <a:gd name="T9" fmla="*/ 8 h 17"/>
              <a:gd name="T10" fmla="*/ 14 w 16"/>
              <a:gd name="T11" fmla="*/ 3 h 17"/>
              <a:gd name="T12" fmla="*/ 7 w 16"/>
              <a:gd name="T13" fmla="*/ 0 h 17"/>
              <a:gd name="T14" fmla="*/ 7 w 16"/>
              <a:gd name="T15" fmla="*/ 0 h 17"/>
              <a:gd name="T16" fmla="*/ 2 w 16"/>
              <a:gd name="T17" fmla="*/ 3 h 17"/>
              <a:gd name="T18" fmla="*/ 0 w 16"/>
              <a:gd name="T19" fmla="*/ 8 h 17"/>
              <a:gd name="T20" fmla="*/ 0 w 16"/>
              <a:gd name="T21" fmla="*/ 8 h 17"/>
              <a:gd name="T22" fmla="*/ 2 w 16"/>
              <a:gd name="T23" fmla="*/ 15 h 17"/>
              <a:gd name="T24" fmla="*/ 7 w 16"/>
              <a:gd name="T25" fmla="*/ 17 h 17"/>
              <a:gd name="T26" fmla="*/ 7 w 16"/>
              <a:gd name="T2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7">
                <a:moveTo>
                  <a:pt x="7" y="17"/>
                </a:moveTo>
                <a:lnTo>
                  <a:pt x="7" y="17"/>
                </a:lnTo>
                <a:lnTo>
                  <a:pt x="14" y="15"/>
                </a:lnTo>
                <a:lnTo>
                  <a:pt x="16" y="8"/>
                </a:lnTo>
                <a:lnTo>
                  <a:pt x="16" y="8"/>
                </a:lnTo>
                <a:lnTo>
                  <a:pt x="14" y="3"/>
                </a:lnTo>
                <a:lnTo>
                  <a:pt x="7" y="0"/>
                </a:lnTo>
                <a:lnTo>
                  <a:pt x="7" y="0"/>
                </a:lnTo>
                <a:lnTo>
                  <a:pt x="2" y="3"/>
                </a:lnTo>
                <a:lnTo>
                  <a:pt x="0" y="8"/>
                </a:lnTo>
                <a:lnTo>
                  <a:pt x="0" y="8"/>
                </a:lnTo>
                <a:lnTo>
                  <a:pt x="2" y="15"/>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0" name="Freeform 110"/>
          <p:cNvSpPr>
            <a:spLocks noChangeAspect="1"/>
          </p:cNvSpPr>
          <p:nvPr/>
        </p:nvSpPr>
        <p:spPr bwMode="auto">
          <a:xfrm>
            <a:off x="1117600" y="4028530"/>
            <a:ext cx="28575" cy="34925"/>
          </a:xfrm>
          <a:custGeom>
            <a:avLst/>
            <a:gdLst>
              <a:gd name="T0" fmla="*/ 9 w 16"/>
              <a:gd name="T1" fmla="*/ 19 h 19"/>
              <a:gd name="T2" fmla="*/ 9 w 16"/>
              <a:gd name="T3" fmla="*/ 19 h 19"/>
              <a:gd name="T4" fmla="*/ 14 w 16"/>
              <a:gd name="T5" fmla="*/ 17 h 19"/>
              <a:gd name="T6" fmla="*/ 16 w 16"/>
              <a:gd name="T7" fmla="*/ 10 h 19"/>
              <a:gd name="T8" fmla="*/ 16 w 16"/>
              <a:gd name="T9" fmla="*/ 10 h 19"/>
              <a:gd name="T10" fmla="*/ 14 w 16"/>
              <a:gd name="T11" fmla="*/ 3 h 19"/>
              <a:gd name="T12" fmla="*/ 9 w 16"/>
              <a:gd name="T13" fmla="*/ 0 h 19"/>
              <a:gd name="T14" fmla="*/ 9 w 16"/>
              <a:gd name="T15" fmla="*/ 0 h 19"/>
              <a:gd name="T16" fmla="*/ 2 w 16"/>
              <a:gd name="T17" fmla="*/ 3 h 19"/>
              <a:gd name="T18" fmla="*/ 0 w 16"/>
              <a:gd name="T19" fmla="*/ 10 h 19"/>
              <a:gd name="T20" fmla="*/ 0 w 16"/>
              <a:gd name="T21" fmla="*/ 10 h 19"/>
              <a:gd name="T22" fmla="*/ 2 w 16"/>
              <a:gd name="T23" fmla="*/ 17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7"/>
                </a:lnTo>
                <a:lnTo>
                  <a:pt x="16" y="10"/>
                </a:lnTo>
                <a:lnTo>
                  <a:pt x="16"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1" name="Freeform 111"/>
          <p:cNvSpPr>
            <a:spLocks noChangeAspect="1"/>
          </p:cNvSpPr>
          <p:nvPr/>
        </p:nvSpPr>
        <p:spPr bwMode="auto">
          <a:xfrm>
            <a:off x="1174750" y="4003130"/>
            <a:ext cx="30163"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2 h 19"/>
              <a:gd name="T12" fmla="*/ 9 w 17"/>
              <a:gd name="T13" fmla="*/ 0 h 19"/>
              <a:gd name="T14" fmla="*/ 9 w 17"/>
              <a:gd name="T15" fmla="*/ 0 h 19"/>
              <a:gd name="T16" fmla="*/ 2 w 17"/>
              <a:gd name="T17" fmla="*/ 2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2" name="Freeform 112"/>
          <p:cNvSpPr>
            <a:spLocks noChangeAspect="1"/>
          </p:cNvSpPr>
          <p:nvPr/>
        </p:nvSpPr>
        <p:spPr bwMode="auto">
          <a:xfrm>
            <a:off x="1230313" y="3950742"/>
            <a:ext cx="31750" cy="33338"/>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3 h 19"/>
              <a:gd name="T12" fmla="*/ 9 w 17"/>
              <a:gd name="T13" fmla="*/ 0 h 19"/>
              <a:gd name="T14" fmla="*/ 9 w 17"/>
              <a:gd name="T15" fmla="*/ 0 h 19"/>
              <a:gd name="T16" fmla="*/ 2 w 17"/>
              <a:gd name="T17" fmla="*/ 3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3" name="Freeform 113"/>
          <p:cNvSpPr>
            <a:spLocks noChangeAspect="1"/>
          </p:cNvSpPr>
          <p:nvPr/>
        </p:nvSpPr>
        <p:spPr bwMode="auto">
          <a:xfrm>
            <a:off x="1317625" y="3896767"/>
            <a:ext cx="31750" cy="36513"/>
          </a:xfrm>
          <a:custGeom>
            <a:avLst/>
            <a:gdLst>
              <a:gd name="T0" fmla="*/ 9 w 17"/>
              <a:gd name="T1" fmla="*/ 20 h 20"/>
              <a:gd name="T2" fmla="*/ 9 w 17"/>
              <a:gd name="T3" fmla="*/ 20 h 20"/>
              <a:gd name="T4" fmla="*/ 14 w 17"/>
              <a:gd name="T5" fmla="*/ 17 h 20"/>
              <a:gd name="T6" fmla="*/ 17 w 17"/>
              <a:gd name="T7" fmla="*/ 10 h 20"/>
              <a:gd name="T8" fmla="*/ 17 w 17"/>
              <a:gd name="T9" fmla="*/ 10 h 20"/>
              <a:gd name="T10" fmla="*/ 14 w 17"/>
              <a:gd name="T11" fmla="*/ 3 h 20"/>
              <a:gd name="T12" fmla="*/ 9 w 17"/>
              <a:gd name="T13" fmla="*/ 0 h 20"/>
              <a:gd name="T14" fmla="*/ 9 w 17"/>
              <a:gd name="T15" fmla="*/ 0 h 20"/>
              <a:gd name="T16" fmla="*/ 2 w 17"/>
              <a:gd name="T17" fmla="*/ 3 h 20"/>
              <a:gd name="T18" fmla="*/ 0 w 17"/>
              <a:gd name="T19" fmla="*/ 10 h 20"/>
              <a:gd name="T20" fmla="*/ 0 w 17"/>
              <a:gd name="T21" fmla="*/ 10 h 20"/>
              <a:gd name="T22" fmla="*/ 2 w 17"/>
              <a:gd name="T23" fmla="*/ 17 h 20"/>
              <a:gd name="T24" fmla="*/ 9 w 17"/>
              <a:gd name="T25" fmla="*/ 20 h 20"/>
              <a:gd name="T26" fmla="*/ 9 w 17"/>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9" y="20"/>
                </a:moveTo>
                <a:lnTo>
                  <a:pt x="9" y="20"/>
                </a:lnTo>
                <a:lnTo>
                  <a:pt x="14" y="17"/>
                </a:lnTo>
                <a:lnTo>
                  <a:pt x="17" y="10"/>
                </a:lnTo>
                <a:lnTo>
                  <a:pt x="17" y="10"/>
                </a:lnTo>
                <a:lnTo>
                  <a:pt x="14" y="3"/>
                </a:lnTo>
                <a:lnTo>
                  <a:pt x="9" y="0"/>
                </a:lnTo>
                <a:lnTo>
                  <a:pt x="9" y="0"/>
                </a:lnTo>
                <a:lnTo>
                  <a:pt x="2" y="3"/>
                </a:lnTo>
                <a:lnTo>
                  <a:pt x="0" y="10"/>
                </a:lnTo>
                <a:lnTo>
                  <a:pt x="0" y="10"/>
                </a:lnTo>
                <a:lnTo>
                  <a:pt x="2" y="17"/>
                </a:lnTo>
                <a:lnTo>
                  <a:pt x="9" y="20"/>
                </a:lnTo>
                <a:lnTo>
                  <a:pt x="9"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4" name="Freeform 114"/>
          <p:cNvSpPr>
            <a:spLocks noChangeAspect="1"/>
          </p:cNvSpPr>
          <p:nvPr/>
        </p:nvSpPr>
        <p:spPr bwMode="auto">
          <a:xfrm>
            <a:off x="1387475" y="3831680"/>
            <a:ext cx="30163" cy="36512"/>
          </a:xfrm>
          <a:custGeom>
            <a:avLst/>
            <a:gdLst>
              <a:gd name="T0" fmla="*/ 10 w 17"/>
              <a:gd name="T1" fmla="*/ 20 h 20"/>
              <a:gd name="T2" fmla="*/ 10 w 17"/>
              <a:gd name="T3" fmla="*/ 20 h 20"/>
              <a:gd name="T4" fmla="*/ 15 w 17"/>
              <a:gd name="T5" fmla="*/ 17 h 20"/>
              <a:gd name="T6" fmla="*/ 17 w 17"/>
              <a:gd name="T7" fmla="*/ 10 h 20"/>
              <a:gd name="T8" fmla="*/ 17 w 17"/>
              <a:gd name="T9" fmla="*/ 10 h 20"/>
              <a:gd name="T10" fmla="*/ 15 w 17"/>
              <a:gd name="T11" fmla="*/ 3 h 20"/>
              <a:gd name="T12" fmla="*/ 10 w 17"/>
              <a:gd name="T13" fmla="*/ 0 h 20"/>
              <a:gd name="T14" fmla="*/ 10 w 17"/>
              <a:gd name="T15" fmla="*/ 0 h 20"/>
              <a:gd name="T16" fmla="*/ 3 w 17"/>
              <a:gd name="T17" fmla="*/ 3 h 20"/>
              <a:gd name="T18" fmla="*/ 0 w 17"/>
              <a:gd name="T19" fmla="*/ 10 h 20"/>
              <a:gd name="T20" fmla="*/ 0 w 17"/>
              <a:gd name="T21" fmla="*/ 10 h 20"/>
              <a:gd name="T22" fmla="*/ 3 w 17"/>
              <a:gd name="T23" fmla="*/ 17 h 20"/>
              <a:gd name="T24" fmla="*/ 10 w 17"/>
              <a:gd name="T25" fmla="*/ 20 h 20"/>
              <a:gd name="T26" fmla="*/ 10 w 17"/>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5" name="Freeform 115"/>
          <p:cNvSpPr>
            <a:spLocks noChangeAspect="1"/>
          </p:cNvSpPr>
          <p:nvPr/>
        </p:nvSpPr>
        <p:spPr bwMode="auto">
          <a:xfrm>
            <a:off x="1300163" y="3787230"/>
            <a:ext cx="30162" cy="36512"/>
          </a:xfrm>
          <a:custGeom>
            <a:avLst/>
            <a:gdLst>
              <a:gd name="T0" fmla="*/ 10 w 17"/>
              <a:gd name="T1" fmla="*/ 20 h 20"/>
              <a:gd name="T2" fmla="*/ 10 w 17"/>
              <a:gd name="T3" fmla="*/ 20 h 20"/>
              <a:gd name="T4" fmla="*/ 15 w 17"/>
              <a:gd name="T5" fmla="*/ 17 h 20"/>
              <a:gd name="T6" fmla="*/ 17 w 17"/>
              <a:gd name="T7" fmla="*/ 10 h 20"/>
              <a:gd name="T8" fmla="*/ 17 w 17"/>
              <a:gd name="T9" fmla="*/ 10 h 20"/>
              <a:gd name="T10" fmla="*/ 15 w 17"/>
              <a:gd name="T11" fmla="*/ 3 h 20"/>
              <a:gd name="T12" fmla="*/ 10 w 17"/>
              <a:gd name="T13" fmla="*/ 0 h 20"/>
              <a:gd name="T14" fmla="*/ 10 w 17"/>
              <a:gd name="T15" fmla="*/ 0 h 20"/>
              <a:gd name="T16" fmla="*/ 3 w 17"/>
              <a:gd name="T17" fmla="*/ 3 h 20"/>
              <a:gd name="T18" fmla="*/ 0 w 17"/>
              <a:gd name="T19" fmla="*/ 10 h 20"/>
              <a:gd name="T20" fmla="*/ 0 w 17"/>
              <a:gd name="T21" fmla="*/ 10 h 20"/>
              <a:gd name="T22" fmla="*/ 3 w 17"/>
              <a:gd name="T23" fmla="*/ 17 h 20"/>
              <a:gd name="T24" fmla="*/ 10 w 17"/>
              <a:gd name="T25" fmla="*/ 20 h 20"/>
              <a:gd name="T26" fmla="*/ 10 w 17"/>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6" name="Freeform 116"/>
          <p:cNvSpPr>
            <a:spLocks noChangeAspect="1"/>
          </p:cNvSpPr>
          <p:nvPr/>
        </p:nvSpPr>
        <p:spPr bwMode="auto">
          <a:xfrm>
            <a:off x="1265238" y="3841205"/>
            <a:ext cx="31750" cy="34925"/>
          </a:xfrm>
          <a:custGeom>
            <a:avLst/>
            <a:gdLst>
              <a:gd name="T0" fmla="*/ 10 w 17"/>
              <a:gd name="T1" fmla="*/ 19 h 19"/>
              <a:gd name="T2" fmla="*/ 10 w 17"/>
              <a:gd name="T3" fmla="*/ 19 h 19"/>
              <a:gd name="T4" fmla="*/ 14 w 17"/>
              <a:gd name="T5" fmla="*/ 17 h 19"/>
              <a:gd name="T6" fmla="*/ 17 w 17"/>
              <a:gd name="T7" fmla="*/ 10 h 19"/>
              <a:gd name="T8" fmla="*/ 17 w 17"/>
              <a:gd name="T9" fmla="*/ 10 h 19"/>
              <a:gd name="T10" fmla="*/ 14 w 17"/>
              <a:gd name="T11" fmla="*/ 3 h 19"/>
              <a:gd name="T12" fmla="*/ 10 w 17"/>
              <a:gd name="T13" fmla="*/ 0 h 19"/>
              <a:gd name="T14" fmla="*/ 10 w 17"/>
              <a:gd name="T15" fmla="*/ 0 h 19"/>
              <a:gd name="T16" fmla="*/ 2 w 17"/>
              <a:gd name="T17" fmla="*/ 3 h 19"/>
              <a:gd name="T18" fmla="*/ 0 w 17"/>
              <a:gd name="T19" fmla="*/ 10 h 19"/>
              <a:gd name="T20" fmla="*/ 0 w 17"/>
              <a:gd name="T21" fmla="*/ 10 h 19"/>
              <a:gd name="T22" fmla="*/ 2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7"/>
                </a:lnTo>
                <a:lnTo>
                  <a:pt x="17" y="10"/>
                </a:lnTo>
                <a:lnTo>
                  <a:pt x="17" y="10"/>
                </a:lnTo>
                <a:lnTo>
                  <a:pt x="14" y="3"/>
                </a:lnTo>
                <a:lnTo>
                  <a:pt x="10" y="0"/>
                </a:lnTo>
                <a:lnTo>
                  <a:pt x="10" y="0"/>
                </a:lnTo>
                <a:lnTo>
                  <a:pt x="2" y="3"/>
                </a:lnTo>
                <a:lnTo>
                  <a:pt x="0" y="10"/>
                </a:lnTo>
                <a:lnTo>
                  <a:pt x="0" y="10"/>
                </a:lnTo>
                <a:lnTo>
                  <a:pt x="2"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7" name="Freeform 117"/>
          <p:cNvSpPr>
            <a:spLocks noChangeAspect="1"/>
          </p:cNvSpPr>
          <p:nvPr/>
        </p:nvSpPr>
        <p:spPr bwMode="auto">
          <a:xfrm>
            <a:off x="1187450" y="3912642"/>
            <a:ext cx="30163" cy="33338"/>
          </a:xfrm>
          <a:custGeom>
            <a:avLst/>
            <a:gdLst>
              <a:gd name="T0" fmla="*/ 10 w 17"/>
              <a:gd name="T1" fmla="*/ 19 h 19"/>
              <a:gd name="T2" fmla="*/ 10 w 17"/>
              <a:gd name="T3" fmla="*/ 19 h 19"/>
              <a:gd name="T4" fmla="*/ 14 w 17"/>
              <a:gd name="T5" fmla="*/ 16 h 19"/>
              <a:gd name="T6" fmla="*/ 17 w 17"/>
              <a:gd name="T7" fmla="*/ 9 h 19"/>
              <a:gd name="T8" fmla="*/ 17 w 17"/>
              <a:gd name="T9" fmla="*/ 9 h 19"/>
              <a:gd name="T10" fmla="*/ 14 w 17"/>
              <a:gd name="T11" fmla="*/ 2 h 19"/>
              <a:gd name="T12" fmla="*/ 10 w 17"/>
              <a:gd name="T13" fmla="*/ 0 h 19"/>
              <a:gd name="T14" fmla="*/ 10 w 17"/>
              <a:gd name="T15" fmla="*/ 0 h 19"/>
              <a:gd name="T16" fmla="*/ 2 w 17"/>
              <a:gd name="T17" fmla="*/ 2 h 19"/>
              <a:gd name="T18" fmla="*/ 0 w 17"/>
              <a:gd name="T19" fmla="*/ 9 h 19"/>
              <a:gd name="T20" fmla="*/ 0 w 17"/>
              <a:gd name="T21" fmla="*/ 9 h 19"/>
              <a:gd name="T22" fmla="*/ 2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6"/>
                </a:lnTo>
                <a:lnTo>
                  <a:pt x="17" y="9"/>
                </a:lnTo>
                <a:lnTo>
                  <a:pt x="17" y="9"/>
                </a:lnTo>
                <a:lnTo>
                  <a:pt x="14" y="2"/>
                </a:lnTo>
                <a:lnTo>
                  <a:pt x="10" y="0"/>
                </a:lnTo>
                <a:lnTo>
                  <a:pt x="10" y="0"/>
                </a:lnTo>
                <a:lnTo>
                  <a:pt x="2" y="2"/>
                </a:lnTo>
                <a:lnTo>
                  <a:pt x="0" y="9"/>
                </a:lnTo>
                <a:lnTo>
                  <a:pt x="0" y="9"/>
                </a:lnTo>
                <a:lnTo>
                  <a:pt x="2"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8" name="Freeform 118"/>
          <p:cNvSpPr>
            <a:spLocks noChangeAspect="1"/>
          </p:cNvSpPr>
          <p:nvPr/>
        </p:nvSpPr>
        <p:spPr bwMode="auto">
          <a:xfrm>
            <a:off x="1103313" y="3977730"/>
            <a:ext cx="30162" cy="34925"/>
          </a:xfrm>
          <a:custGeom>
            <a:avLst/>
            <a:gdLst>
              <a:gd name="T0" fmla="*/ 10 w 17"/>
              <a:gd name="T1" fmla="*/ 19 h 19"/>
              <a:gd name="T2" fmla="*/ 10 w 17"/>
              <a:gd name="T3" fmla="*/ 19 h 19"/>
              <a:gd name="T4" fmla="*/ 15 w 17"/>
              <a:gd name="T5" fmla="*/ 16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59" name="Freeform 119"/>
          <p:cNvSpPr>
            <a:spLocks noChangeAspect="1"/>
          </p:cNvSpPr>
          <p:nvPr/>
        </p:nvSpPr>
        <p:spPr bwMode="auto">
          <a:xfrm>
            <a:off x="1404938" y="3706267"/>
            <a:ext cx="31750" cy="34925"/>
          </a:xfrm>
          <a:custGeom>
            <a:avLst/>
            <a:gdLst>
              <a:gd name="T0" fmla="*/ 9 w 17"/>
              <a:gd name="T1" fmla="*/ 19 h 19"/>
              <a:gd name="T2" fmla="*/ 9 w 17"/>
              <a:gd name="T3" fmla="*/ 19 h 19"/>
              <a:gd name="T4" fmla="*/ 14 w 17"/>
              <a:gd name="T5" fmla="*/ 17 h 19"/>
              <a:gd name="T6" fmla="*/ 17 w 17"/>
              <a:gd name="T7" fmla="*/ 9 h 19"/>
              <a:gd name="T8" fmla="*/ 17 w 17"/>
              <a:gd name="T9" fmla="*/ 9 h 19"/>
              <a:gd name="T10" fmla="*/ 14 w 17"/>
              <a:gd name="T11" fmla="*/ 2 h 19"/>
              <a:gd name="T12" fmla="*/ 9 w 17"/>
              <a:gd name="T13" fmla="*/ 0 h 19"/>
              <a:gd name="T14" fmla="*/ 9 w 17"/>
              <a:gd name="T15" fmla="*/ 0 h 19"/>
              <a:gd name="T16" fmla="*/ 2 w 17"/>
              <a:gd name="T17" fmla="*/ 2 h 19"/>
              <a:gd name="T18" fmla="*/ 0 w 17"/>
              <a:gd name="T19" fmla="*/ 9 h 19"/>
              <a:gd name="T20" fmla="*/ 0 w 17"/>
              <a:gd name="T21" fmla="*/ 9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9"/>
                </a:lnTo>
                <a:lnTo>
                  <a:pt x="17"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0" name="Freeform 120"/>
          <p:cNvSpPr>
            <a:spLocks noChangeAspect="1"/>
          </p:cNvSpPr>
          <p:nvPr/>
        </p:nvSpPr>
        <p:spPr bwMode="auto">
          <a:xfrm>
            <a:off x="1471613" y="3731667"/>
            <a:ext cx="30162"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3 h 19"/>
              <a:gd name="T12" fmla="*/ 9 w 17"/>
              <a:gd name="T13" fmla="*/ 0 h 19"/>
              <a:gd name="T14" fmla="*/ 9 w 17"/>
              <a:gd name="T15" fmla="*/ 0 h 19"/>
              <a:gd name="T16" fmla="*/ 2 w 17"/>
              <a:gd name="T17" fmla="*/ 3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1" name="Freeform 121"/>
          <p:cNvSpPr>
            <a:spLocks noChangeAspect="1"/>
          </p:cNvSpPr>
          <p:nvPr/>
        </p:nvSpPr>
        <p:spPr bwMode="auto">
          <a:xfrm>
            <a:off x="1458913" y="3671342"/>
            <a:ext cx="28575" cy="34925"/>
          </a:xfrm>
          <a:custGeom>
            <a:avLst/>
            <a:gdLst>
              <a:gd name="T0" fmla="*/ 9 w 16"/>
              <a:gd name="T1" fmla="*/ 19 h 19"/>
              <a:gd name="T2" fmla="*/ 9 w 16"/>
              <a:gd name="T3" fmla="*/ 19 h 19"/>
              <a:gd name="T4" fmla="*/ 14 w 16"/>
              <a:gd name="T5" fmla="*/ 16 h 19"/>
              <a:gd name="T6" fmla="*/ 16 w 16"/>
              <a:gd name="T7" fmla="*/ 9 h 19"/>
              <a:gd name="T8" fmla="*/ 16 w 16"/>
              <a:gd name="T9" fmla="*/ 9 h 19"/>
              <a:gd name="T10" fmla="*/ 14 w 16"/>
              <a:gd name="T11" fmla="*/ 2 h 19"/>
              <a:gd name="T12" fmla="*/ 9 w 16"/>
              <a:gd name="T13" fmla="*/ 0 h 19"/>
              <a:gd name="T14" fmla="*/ 9 w 16"/>
              <a:gd name="T15" fmla="*/ 0 h 19"/>
              <a:gd name="T16" fmla="*/ 2 w 16"/>
              <a:gd name="T17" fmla="*/ 2 h 19"/>
              <a:gd name="T18" fmla="*/ 0 w 16"/>
              <a:gd name="T19" fmla="*/ 9 h 19"/>
              <a:gd name="T20" fmla="*/ 0 w 16"/>
              <a:gd name="T21" fmla="*/ 9 h 19"/>
              <a:gd name="T22" fmla="*/ 2 w 16"/>
              <a:gd name="T23" fmla="*/ 16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6"/>
                </a:lnTo>
                <a:lnTo>
                  <a:pt x="16" y="9"/>
                </a:lnTo>
                <a:lnTo>
                  <a:pt x="16"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2" name="Freeform 122"/>
          <p:cNvSpPr>
            <a:spLocks noChangeAspect="1"/>
          </p:cNvSpPr>
          <p:nvPr/>
        </p:nvSpPr>
        <p:spPr bwMode="auto">
          <a:xfrm>
            <a:off x="1552575" y="3693567"/>
            <a:ext cx="31750" cy="34925"/>
          </a:xfrm>
          <a:custGeom>
            <a:avLst/>
            <a:gdLst>
              <a:gd name="T0" fmla="*/ 10 w 17"/>
              <a:gd name="T1" fmla="*/ 19 h 19"/>
              <a:gd name="T2" fmla="*/ 10 w 17"/>
              <a:gd name="T3" fmla="*/ 19 h 19"/>
              <a:gd name="T4" fmla="*/ 15 w 17"/>
              <a:gd name="T5" fmla="*/ 16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3" name="Freeform 123"/>
          <p:cNvSpPr>
            <a:spLocks noChangeAspect="1"/>
          </p:cNvSpPr>
          <p:nvPr/>
        </p:nvSpPr>
        <p:spPr bwMode="auto">
          <a:xfrm>
            <a:off x="1546225" y="3599905"/>
            <a:ext cx="28575" cy="36512"/>
          </a:xfrm>
          <a:custGeom>
            <a:avLst/>
            <a:gdLst>
              <a:gd name="T0" fmla="*/ 9 w 16"/>
              <a:gd name="T1" fmla="*/ 20 h 20"/>
              <a:gd name="T2" fmla="*/ 9 w 16"/>
              <a:gd name="T3" fmla="*/ 20 h 20"/>
              <a:gd name="T4" fmla="*/ 14 w 16"/>
              <a:gd name="T5" fmla="*/ 17 h 20"/>
              <a:gd name="T6" fmla="*/ 16 w 16"/>
              <a:gd name="T7" fmla="*/ 10 h 20"/>
              <a:gd name="T8" fmla="*/ 16 w 16"/>
              <a:gd name="T9" fmla="*/ 10 h 20"/>
              <a:gd name="T10" fmla="*/ 14 w 16"/>
              <a:gd name="T11" fmla="*/ 3 h 20"/>
              <a:gd name="T12" fmla="*/ 9 w 16"/>
              <a:gd name="T13" fmla="*/ 0 h 20"/>
              <a:gd name="T14" fmla="*/ 9 w 16"/>
              <a:gd name="T15" fmla="*/ 0 h 20"/>
              <a:gd name="T16" fmla="*/ 2 w 16"/>
              <a:gd name="T17" fmla="*/ 3 h 20"/>
              <a:gd name="T18" fmla="*/ 0 w 16"/>
              <a:gd name="T19" fmla="*/ 10 h 20"/>
              <a:gd name="T20" fmla="*/ 0 w 16"/>
              <a:gd name="T21" fmla="*/ 10 h 20"/>
              <a:gd name="T22" fmla="*/ 2 w 16"/>
              <a:gd name="T23" fmla="*/ 17 h 20"/>
              <a:gd name="T24" fmla="*/ 9 w 16"/>
              <a:gd name="T25" fmla="*/ 20 h 20"/>
              <a:gd name="T26" fmla="*/ 9 w 16"/>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20">
                <a:moveTo>
                  <a:pt x="9" y="20"/>
                </a:moveTo>
                <a:lnTo>
                  <a:pt x="9" y="20"/>
                </a:lnTo>
                <a:lnTo>
                  <a:pt x="14" y="17"/>
                </a:lnTo>
                <a:lnTo>
                  <a:pt x="16" y="10"/>
                </a:lnTo>
                <a:lnTo>
                  <a:pt x="16" y="10"/>
                </a:lnTo>
                <a:lnTo>
                  <a:pt x="14" y="3"/>
                </a:lnTo>
                <a:lnTo>
                  <a:pt x="9" y="0"/>
                </a:lnTo>
                <a:lnTo>
                  <a:pt x="9" y="0"/>
                </a:lnTo>
                <a:lnTo>
                  <a:pt x="2" y="3"/>
                </a:lnTo>
                <a:lnTo>
                  <a:pt x="0" y="10"/>
                </a:lnTo>
                <a:lnTo>
                  <a:pt x="0" y="10"/>
                </a:lnTo>
                <a:lnTo>
                  <a:pt x="2" y="17"/>
                </a:lnTo>
                <a:lnTo>
                  <a:pt x="9" y="20"/>
                </a:lnTo>
                <a:lnTo>
                  <a:pt x="9"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4" name="Freeform 124"/>
          <p:cNvSpPr>
            <a:spLocks noChangeAspect="1"/>
          </p:cNvSpPr>
          <p:nvPr/>
        </p:nvSpPr>
        <p:spPr bwMode="auto">
          <a:xfrm>
            <a:off x="1574800" y="3622130"/>
            <a:ext cx="31750" cy="36512"/>
          </a:xfrm>
          <a:custGeom>
            <a:avLst/>
            <a:gdLst>
              <a:gd name="T0" fmla="*/ 10 w 17"/>
              <a:gd name="T1" fmla="*/ 20 h 20"/>
              <a:gd name="T2" fmla="*/ 10 w 17"/>
              <a:gd name="T3" fmla="*/ 20 h 20"/>
              <a:gd name="T4" fmla="*/ 15 w 17"/>
              <a:gd name="T5" fmla="*/ 17 h 20"/>
              <a:gd name="T6" fmla="*/ 17 w 17"/>
              <a:gd name="T7" fmla="*/ 10 h 20"/>
              <a:gd name="T8" fmla="*/ 17 w 17"/>
              <a:gd name="T9" fmla="*/ 10 h 20"/>
              <a:gd name="T10" fmla="*/ 15 w 17"/>
              <a:gd name="T11" fmla="*/ 3 h 20"/>
              <a:gd name="T12" fmla="*/ 10 w 17"/>
              <a:gd name="T13" fmla="*/ 0 h 20"/>
              <a:gd name="T14" fmla="*/ 10 w 17"/>
              <a:gd name="T15" fmla="*/ 0 h 20"/>
              <a:gd name="T16" fmla="*/ 3 w 17"/>
              <a:gd name="T17" fmla="*/ 3 h 20"/>
              <a:gd name="T18" fmla="*/ 0 w 17"/>
              <a:gd name="T19" fmla="*/ 10 h 20"/>
              <a:gd name="T20" fmla="*/ 0 w 17"/>
              <a:gd name="T21" fmla="*/ 10 h 20"/>
              <a:gd name="T22" fmla="*/ 3 w 17"/>
              <a:gd name="T23" fmla="*/ 17 h 20"/>
              <a:gd name="T24" fmla="*/ 10 w 17"/>
              <a:gd name="T25" fmla="*/ 20 h 20"/>
              <a:gd name="T26" fmla="*/ 10 w 17"/>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5" name="Freeform 125"/>
          <p:cNvSpPr>
            <a:spLocks noChangeAspect="1"/>
          </p:cNvSpPr>
          <p:nvPr/>
        </p:nvSpPr>
        <p:spPr bwMode="auto">
          <a:xfrm>
            <a:off x="1581150" y="3561805"/>
            <a:ext cx="28575" cy="34925"/>
          </a:xfrm>
          <a:custGeom>
            <a:avLst/>
            <a:gdLst>
              <a:gd name="T0" fmla="*/ 9 w 16"/>
              <a:gd name="T1" fmla="*/ 19 h 19"/>
              <a:gd name="T2" fmla="*/ 9 w 16"/>
              <a:gd name="T3" fmla="*/ 19 h 19"/>
              <a:gd name="T4" fmla="*/ 14 w 16"/>
              <a:gd name="T5" fmla="*/ 17 h 19"/>
              <a:gd name="T6" fmla="*/ 16 w 16"/>
              <a:gd name="T7" fmla="*/ 9 h 19"/>
              <a:gd name="T8" fmla="*/ 16 w 16"/>
              <a:gd name="T9" fmla="*/ 9 h 19"/>
              <a:gd name="T10" fmla="*/ 14 w 16"/>
              <a:gd name="T11" fmla="*/ 2 h 19"/>
              <a:gd name="T12" fmla="*/ 9 w 16"/>
              <a:gd name="T13" fmla="*/ 0 h 19"/>
              <a:gd name="T14" fmla="*/ 9 w 16"/>
              <a:gd name="T15" fmla="*/ 0 h 19"/>
              <a:gd name="T16" fmla="*/ 2 w 16"/>
              <a:gd name="T17" fmla="*/ 2 h 19"/>
              <a:gd name="T18" fmla="*/ 0 w 16"/>
              <a:gd name="T19" fmla="*/ 9 h 19"/>
              <a:gd name="T20" fmla="*/ 0 w 16"/>
              <a:gd name="T21" fmla="*/ 9 h 19"/>
              <a:gd name="T22" fmla="*/ 2 w 16"/>
              <a:gd name="T23" fmla="*/ 17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7"/>
                </a:lnTo>
                <a:lnTo>
                  <a:pt x="16" y="9"/>
                </a:lnTo>
                <a:lnTo>
                  <a:pt x="16"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6" name="Freeform 126"/>
          <p:cNvSpPr>
            <a:spLocks noChangeAspect="1"/>
          </p:cNvSpPr>
          <p:nvPr/>
        </p:nvSpPr>
        <p:spPr bwMode="auto">
          <a:xfrm>
            <a:off x="1619250" y="3526880"/>
            <a:ext cx="30163" cy="34925"/>
          </a:xfrm>
          <a:custGeom>
            <a:avLst/>
            <a:gdLst>
              <a:gd name="T0" fmla="*/ 10 w 17"/>
              <a:gd name="T1" fmla="*/ 19 h 19"/>
              <a:gd name="T2" fmla="*/ 10 w 17"/>
              <a:gd name="T3" fmla="*/ 19 h 19"/>
              <a:gd name="T4" fmla="*/ 15 w 17"/>
              <a:gd name="T5" fmla="*/ 16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7" name="Freeform 127"/>
          <p:cNvSpPr>
            <a:spLocks noChangeAspect="1"/>
          </p:cNvSpPr>
          <p:nvPr/>
        </p:nvSpPr>
        <p:spPr bwMode="auto">
          <a:xfrm>
            <a:off x="1627188" y="3477667"/>
            <a:ext cx="31750" cy="34925"/>
          </a:xfrm>
          <a:custGeom>
            <a:avLst/>
            <a:gdLst>
              <a:gd name="T0" fmla="*/ 10 w 17"/>
              <a:gd name="T1" fmla="*/ 19 h 19"/>
              <a:gd name="T2" fmla="*/ 10 w 17"/>
              <a:gd name="T3" fmla="*/ 19 h 19"/>
              <a:gd name="T4" fmla="*/ 14 w 17"/>
              <a:gd name="T5" fmla="*/ 17 h 19"/>
              <a:gd name="T6" fmla="*/ 17 w 17"/>
              <a:gd name="T7" fmla="*/ 10 h 19"/>
              <a:gd name="T8" fmla="*/ 17 w 17"/>
              <a:gd name="T9" fmla="*/ 10 h 19"/>
              <a:gd name="T10" fmla="*/ 14 w 17"/>
              <a:gd name="T11" fmla="*/ 3 h 19"/>
              <a:gd name="T12" fmla="*/ 10 w 17"/>
              <a:gd name="T13" fmla="*/ 0 h 19"/>
              <a:gd name="T14" fmla="*/ 10 w 17"/>
              <a:gd name="T15" fmla="*/ 0 h 19"/>
              <a:gd name="T16" fmla="*/ 2 w 17"/>
              <a:gd name="T17" fmla="*/ 3 h 19"/>
              <a:gd name="T18" fmla="*/ 0 w 17"/>
              <a:gd name="T19" fmla="*/ 10 h 19"/>
              <a:gd name="T20" fmla="*/ 0 w 17"/>
              <a:gd name="T21" fmla="*/ 10 h 19"/>
              <a:gd name="T22" fmla="*/ 2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7"/>
                </a:lnTo>
                <a:lnTo>
                  <a:pt x="17" y="10"/>
                </a:lnTo>
                <a:lnTo>
                  <a:pt x="17" y="10"/>
                </a:lnTo>
                <a:lnTo>
                  <a:pt x="14" y="3"/>
                </a:lnTo>
                <a:lnTo>
                  <a:pt x="10" y="0"/>
                </a:lnTo>
                <a:lnTo>
                  <a:pt x="10" y="0"/>
                </a:lnTo>
                <a:lnTo>
                  <a:pt x="2" y="3"/>
                </a:lnTo>
                <a:lnTo>
                  <a:pt x="0" y="10"/>
                </a:lnTo>
                <a:lnTo>
                  <a:pt x="0" y="10"/>
                </a:lnTo>
                <a:lnTo>
                  <a:pt x="2"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8" name="Freeform 128"/>
          <p:cNvSpPr>
            <a:spLocks noChangeAspect="1"/>
          </p:cNvSpPr>
          <p:nvPr/>
        </p:nvSpPr>
        <p:spPr bwMode="auto">
          <a:xfrm>
            <a:off x="1684338" y="3442742"/>
            <a:ext cx="31750"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2 h 19"/>
              <a:gd name="T12" fmla="*/ 10 w 17"/>
              <a:gd name="T13" fmla="*/ 0 h 19"/>
              <a:gd name="T14" fmla="*/ 10 w 17"/>
              <a:gd name="T15" fmla="*/ 0 h 19"/>
              <a:gd name="T16" fmla="*/ 3 w 17"/>
              <a:gd name="T17" fmla="*/ 2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69" name="Freeform 129"/>
          <p:cNvSpPr>
            <a:spLocks noChangeAspect="1"/>
          </p:cNvSpPr>
          <p:nvPr/>
        </p:nvSpPr>
        <p:spPr bwMode="auto">
          <a:xfrm>
            <a:off x="1736725" y="3409405"/>
            <a:ext cx="31750" cy="33337"/>
          </a:xfrm>
          <a:custGeom>
            <a:avLst/>
            <a:gdLst>
              <a:gd name="T0" fmla="*/ 10 w 17"/>
              <a:gd name="T1" fmla="*/ 19 h 19"/>
              <a:gd name="T2" fmla="*/ 10 w 17"/>
              <a:gd name="T3" fmla="*/ 19 h 19"/>
              <a:gd name="T4" fmla="*/ 14 w 17"/>
              <a:gd name="T5" fmla="*/ 17 h 19"/>
              <a:gd name="T6" fmla="*/ 17 w 17"/>
              <a:gd name="T7" fmla="*/ 9 h 19"/>
              <a:gd name="T8" fmla="*/ 17 w 17"/>
              <a:gd name="T9" fmla="*/ 9 h 19"/>
              <a:gd name="T10" fmla="*/ 14 w 17"/>
              <a:gd name="T11" fmla="*/ 2 h 19"/>
              <a:gd name="T12" fmla="*/ 10 w 17"/>
              <a:gd name="T13" fmla="*/ 0 h 19"/>
              <a:gd name="T14" fmla="*/ 10 w 17"/>
              <a:gd name="T15" fmla="*/ 0 h 19"/>
              <a:gd name="T16" fmla="*/ 2 w 17"/>
              <a:gd name="T17" fmla="*/ 2 h 19"/>
              <a:gd name="T18" fmla="*/ 0 w 17"/>
              <a:gd name="T19" fmla="*/ 9 h 19"/>
              <a:gd name="T20" fmla="*/ 0 w 17"/>
              <a:gd name="T21" fmla="*/ 9 h 19"/>
              <a:gd name="T22" fmla="*/ 2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7"/>
                </a:lnTo>
                <a:lnTo>
                  <a:pt x="17" y="9"/>
                </a:lnTo>
                <a:lnTo>
                  <a:pt x="17" y="9"/>
                </a:lnTo>
                <a:lnTo>
                  <a:pt x="14" y="2"/>
                </a:lnTo>
                <a:lnTo>
                  <a:pt x="10" y="0"/>
                </a:lnTo>
                <a:lnTo>
                  <a:pt x="10" y="0"/>
                </a:lnTo>
                <a:lnTo>
                  <a:pt x="2" y="2"/>
                </a:lnTo>
                <a:lnTo>
                  <a:pt x="0" y="9"/>
                </a:lnTo>
                <a:lnTo>
                  <a:pt x="0" y="9"/>
                </a:lnTo>
                <a:lnTo>
                  <a:pt x="2"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0" name="Freeform 130"/>
          <p:cNvSpPr>
            <a:spLocks noChangeAspect="1"/>
          </p:cNvSpPr>
          <p:nvPr/>
        </p:nvSpPr>
        <p:spPr bwMode="auto">
          <a:xfrm>
            <a:off x="1646238" y="3564980"/>
            <a:ext cx="28575" cy="34925"/>
          </a:xfrm>
          <a:custGeom>
            <a:avLst/>
            <a:gdLst>
              <a:gd name="T0" fmla="*/ 9 w 16"/>
              <a:gd name="T1" fmla="*/ 19 h 19"/>
              <a:gd name="T2" fmla="*/ 9 w 16"/>
              <a:gd name="T3" fmla="*/ 19 h 19"/>
              <a:gd name="T4" fmla="*/ 14 w 16"/>
              <a:gd name="T5" fmla="*/ 17 h 19"/>
              <a:gd name="T6" fmla="*/ 16 w 16"/>
              <a:gd name="T7" fmla="*/ 10 h 19"/>
              <a:gd name="T8" fmla="*/ 16 w 16"/>
              <a:gd name="T9" fmla="*/ 10 h 19"/>
              <a:gd name="T10" fmla="*/ 14 w 16"/>
              <a:gd name="T11" fmla="*/ 3 h 19"/>
              <a:gd name="T12" fmla="*/ 9 w 16"/>
              <a:gd name="T13" fmla="*/ 0 h 19"/>
              <a:gd name="T14" fmla="*/ 9 w 16"/>
              <a:gd name="T15" fmla="*/ 0 h 19"/>
              <a:gd name="T16" fmla="*/ 2 w 16"/>
              <a:gd name="T17" fmla="*/ 3 h 19"/>
              <a:gd name="T18" fmla="*/ 0 w 16"/>
              <a:gd name="T19" fmla="*/ 10 h 19"/>
              <a:gd name="T20" fmla="*/ 0 w 16"/>
              <a:gd name="T21" fmla="*/ 10 h 19"/>
              <a:gd name="T22" fmla="*/ 2 w 16"/>
              <a:gd name="T23" fmla="*/ 17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7"/>
                </a:lnTo>
                <a:lnTo>
                  <a:pt x="16" y="10"/>
                </a:lnTo>
                <a:lnTo>
                  <a:pt x="16"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1" name="Freeform 131"/>
          <p:cNvSpPr>
            <a:spLocks noChangeAspect="1"/>
          </p:cNvSpPr>
          <p:nvPr/>
        </p:nvSpPr>
        <p:spPr bwMode="auto">
          <a:xfrm>
            <a:off x="1724025" y="3499892"/>
            <a:ext cx="31750"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3 h 19"/>
              <a:gd name="T12" fmla="*/ 9 w 17"/>
              <a:gd name="T13" fmla="*/ 0 h 19"/>
              <a:gd name="T14" fmla="*/ 9 w 17"/>
              <a:gd name="T15" fmla="*/ 0 h 19"/>
              <a:gd name="T16" fmla="*/ 2 w 17"/>
              <a:gd name="T17" fmla="*/ 3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2" name="Freeform 132"/>
          <p:cNvSpPr>
            <a:spLocks noChangeAspect="1"/>
          </p:cNvSpPr>
          <p:nvPr/>
        </p:nvSpPr>
        <p:spPr bwMode="auto">
          <a:xfrm>
            <a:off x="1784350" y="3477667"/>
            <a:ext cx="31750"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3 h 19"/>
              <a:gd name="T12" fmla="*/ 10 w 17"/>
              <a:gd name="T13" fmla="*/ 0 h 19"/>
              <a:gd name="T14" fmla="*/ 10 w 17"/>
              <a:gd name="T15" fmla="*/ 0 h 19"/>
              <a:gd name="T16" fmla="*/ 3 w 17"/>
              <a:gd name="T17" fmla="*/ 3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3" name="Freeform 133"/>
          <p:cNvSpPr>
            <a:spLocks noChangeAspect="1"/>
          </p:cNvSpPr>
          <p:nvPr/>
        </p:nvSpPr>
        <p:spPr bwMode="auto">
          <a:xfrm>
            <a:off x="1816100" y="3417342"/>
            <a:ext cx="30163" cy="34925"/>
          </a:xfrm>
          <a:custGeom>
            <a:avLst/>
            <a:gdLst>
              <a:gd name="T0" fmla="*/ 10 w 17"/>
              <a:gd name="T1" fmla="*/ 19 h 19"/>
              <a:gd name="T2" fmla="*/ 10 w 17"/>
              <a:gd name="T3" fmla="*/ 19 h 19"/>
              <a:gd name="T4" fmla="*/ 15 w 17"/>
              <a:gd name="T5" fmla="*/ 16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4" name="Freeform 134"/>
          <p:cNvSpPr>
            <a:spLocks noChangeAspect="1"/>
          </p:cNvSpPr>
          <p:nvPr/>
        </p:nvSpPr>
        <p:spPr bwMode="auto">
          <a:xfrm>
            <a:off x="1836738" y="3299867"/>
            <a:ext cx="31750" cy="33338"/>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2 h 19"/>
              <a:gd name="T12" fmla="*/ 10 w 17"/>
              <a:gd name="T13" fmla="*/ 0 h 19"/>
              <a:gd name="T14" fmla="*/ 10 w 17"/>
              <a:gd name="T15" fmla="*/ 0 h 19"/>
              <a:gd name="T16" fmla="*/ 3 w 17"/>
              <a:gd name="T17" fmla="*/ 2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5" name="Freeform 135"/>
          <p:cNvSpPr>
            <a:spLocks noChangeAspect="1"/>
          </p:cNvSpPr>
          <p:nvPr/>
        </p:nvSpPr>
        <p:spPr bwMode="auto">
          <a:xfrm>
            <a:off x="1946275" y="3307805"/>
            <a:ext cx="31750" cy="34925"/>
          </a:xfrm>
          <a:custGeom>
            <a:avLst/>
            <a:gdLst>
              <a:gd name="T0" fmla="*/ 10 w 17"/>
              <a:gd name="T1" fmla="*/ 19 h 19"/>
              <a:gd name="T2" fmla="*/ 10 w 17"/>
              <a:gd name="T3" fmla="*/ 19 h 19"/>
              <a:gd name="T4" fmla="*/ 14 w 17"/>
              <a:gd name="T5" fmla="*/ 16 h 19"/>
              <a:gd name="T6" fmla="*/ 17 w 17"/>
              <a:gd name="T7" fmla="*/ 9 h 19"/>
              <a:gd name="T8" fmla="*/ 17 w 17"/>
              <a:gd name="T9" fmla="*/ 9 h 19"/>
              <a:gd name="T10" fmla="*/ 14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6"/>
                </a:lnTo>
                <a:lnTo>
                  <a:pt x="17" y="9"/>
                </a:lnTo>
                <a:lnTo>
                  <a:pt x="17" y="9"/>
                </a:lnTo>
                <a:lnTo>
                  <a:pt x="14" y="2"/>
                </a:lnTo>
                <a:lnTo>
                  <a:pt x="10" y="0"/>
                </a:lnTo>
                <a:lnTo>
                  <a:pt x="10" y="0"/>
                </a:lnTo>
                <a:lnTo>
                  <a:pt x="3" y="2"/>
                </a:lnTo>
                <a:lnTo>
                  <a:pt x="0" y="9"/>
                </a:lnTo>
                <a:lnTo>
                  <a:pt x="0" y="9"/>
                </a:lnTo>
                <a:lnTo>
                  <a:pt x="3"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6" name="Freeform 136"/>
          <p:cNvSpPr>
            <a:spLocks noChangeAspect="1"/>
          </p:cNvSpPr>
          <p:nvPr/>
        </p:nvSpPr>
        <p:spPr bwMode="auto">
          <a:xfrm>
            <a:off x="1933575" y="3220492"/>
            <a:ext cx="31750" cy="34925"/>
          </a:xfrm>
          <a:custGeom>
            <a:avLst/>
            <a:gdLst>
              <a:gd name="T0" fmla="*/ 10 w 17"/>
              <a:gd name="T1" fmla="*/ 19 h 19"/>
              <a:gd name="T2" fmla="*/ 10 w 17"/>
              <a:gd name="T3" fmla="*/ 19 h 19"/>
              <a:gd name="T4" fmla="*/ 14 w 17"/>
              <a:gd name="T5" fmla="*/ 17 h 19"/>
              <a:gd name="T6" fmla="*/ 17 w 17"/>
              <a:gd name="T7" fmla="*/ 9 h 19"/>
              <a:gd name="T8" fmla="*/ 17 w 17"/>
              <a:gd name="T9" fmla="*/ 9 h 19"/>
              <a:gd name="T10" fmla="*/ 14 w 17"/>
              <a:gd name="T11" fmla="*/ 2 h 19"/>
              <a:gd name="T12" fmla="*/ 10 w 17"/>
              <a:gd name="T13" fmla="*/ 0 h 19"/>
              <a:gd name="T14" fmla="*/ 10 w 17"/>
              <a:gd name="T15" fmla="*/ 0 h 19"/>
              <a:gd name="T16" fmla="*/ 2 w 17"/>
              <a:gd name="T17" fmla="*/ 2 h 19"/>
              <a:gd name="T18" fmla="*/ 0 w 17"/>
              <a:gd name="T19" fmla="*/ 9 h 19"/>
              <a:gd name="T20" fmla="*/ 0 w 17"/>
              <a:gd name="T21" fmla="*/ 9 h 19"/>
              <a:gd name="T22" fmla="*/ 2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7"/>
                </a:lnTo>
                <a:lnTo>
                  <a:pt x="17" y="9"/>
                </a:lnTo>
                <a:lnTo>
                  <a:pt x="17" y="9"/>
                </a:lnTo>
                <a:lnTo>
                  <a:pt x="14" y="2"/>
                </a:lnTo>
                <a:lnTo>
                  <a:pt x="10" y="0"/>
                </a:lnTo>
                <a:lnTo>
                  <a:pt x="10" y="0"/>
                </a:lnTo>
                <a:lnTo>
                  <a:pt x="2" y="2"/>
                </a:lnTo>
                <a:lnTo>
                  <a:pt x="0" y="9"/>
                </a:lnTo>
                <a:lnTo>
                  <a:pt x="0" y="9"/>
                </a:lnTo>
                <a:lnTo>
                  <a:pt x="2"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7" name="Freeform 137"/>
          <p:cNvSpPr>
            <a:spLocks noChangeAspect="1"/>
          </p:cNvSpPr>
          <p:nvPr/>
        </p:nvSpPr>
        <p:spPr bwMode="auto">
          <a:xfrm>
            <a:off x="2008188" y="3171280"/>
            <a:ext cx="30162" cy="36512"/>
          </a:xfrm>
          <a:custGeom>
            <a:avLst/>
            <a:gdLst>
              <a:gd name="T0" fmla="*/ 9 w 16"/>
              <a:gd name="T1" fmla="*/ 20 h 20"/>
              <a:gd name="T2" fmla="*/ 9 w 16"/>
              <a:gd name="T3" fmla="*/ 20 h 20"/>
              <a:gd name="T4" fmla="*/ 14 w 16"/>
              <a:gd name="T5" fmla="*/ 17 h 20"/>
              <a:gd name="T6" fmla="*/ 16 w 16"/>
              <a:gd name="T7" fmla="*/ 10 h 20"/>
              <a:gd name="T8" fmla="*/ 16 w 16"/>
              <a:gd name="T9" fmla="*/ 10 h 20"/>
              <a:gd name="T10" fmla="*/ 14 w 16"/>
              <a:gd name="T11" fmla="*/ 3 h 20"/>
              <a:gd name="T12" fmla="*/ 9 w 16"/>
              <a:gd name="T13" fmla="*/ 0 h 20"/>
              <a:gd name="T14" fmla="*/ 9 w 16"/>
              <a:gd name="T15" fmla="*/ 0 h 20"/>
              <a:gd name="T16" fmla="*/ 2 w 16"/>
              <a:gd name="T17" fmla="*/ 3 h 20"/>
              <a:gd name="T18" fmla="*/ 0 w 16"/>
              <a:gd name="T19" fmla="*/ 10 h 20"/>
              <a:gd name="T20" fmla="*/ 0 w 16"/>
              <a:gd name="T21" fmla="*/ 10 h 20"/>
              <a:gd name="T22" fmla="*/ 2 w 16"/>
              <a:gd name="T23" fmla="*/ 17 h 20"/>
              <a:gd name="T24" fmla="*/ 9 w 16"/>
              <a:gd name="T25" fmla="*/ 20 h 20"/>
              <a:gd name="T26" fmla="*/ 9 w 16"/>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20">
                <a:moveTo>
                  <a:pt x="9" y="20"/>
                </a:moveTo>
                <a:lnTo>
                  <a:pt x="9" y="20"/>
                </a:lnTo>
                <a:lnTo>
                  <a:pt x="14" y="17"/>
                </a:lnTo>
                <a:lnTo>
                  <a:pt x="16" y="10"/>
                </a:lnTo>
                <a:lnTo>
                  <a:pt x="16" y="10"/>
                </a:lnTo>
                <a:lnTo>
                  <a:pt x="14" y="3"/>
                </a:lnTo>
                <a:lnTo>
                  <a:pt x="9" y="0"/>
                </a:lnTo>
                <a:lnTo>
                  <a:pt x="9" y="0"/>
                </a:lnTo>
                <a:lnTo>
                  <a:pt x="2" y="3"/>
                </a:lnTo>
                <a:lnTo>
                  <a:pt x="0" y="10"/>
                </a:lnTo>
                <a:lnTo>
                  <a:pt x="0" y="10"/>
                </a:lnTo>
                <a:lnTo>
                  <a:pt x="2" y="17"/>
                </a:lnTo>
                <a:lnTo>
                  <a:pt x="9" y="20"/>
                </a:lnTo>
                <a:lnTo>
                  <a:pt x="9"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8" name="Freeform 138"/>
          <p:cNvSpPr>
            <a:spLocks noChangeAspect="1"/>
          </p:cNvSpPr>
          <p:nvPr/>
        </p:nvSpPr>
        <p:spPr bwMode="auto">
          <a:xfrm>
            <a:off x="2030413" y="3233192"/>
            <a:ext cx="30162" cy="34925"/>
          </a:xfrm>
          <a:custGeom>
            <a:avLst/>
            <a:gdLst>
              <a:gd name="T0" fmla="*/ 9 w 16"/>
              <a:gd name="T1" fmla="*/ 19 h 19"/>
              <a:gd name="T2" fmla="*/ 9 w 16"/>
              <a:gd name="T3" fmla="*/ 19 h 19"/>
              <a:gd name="T4" fmla="*/ 14 w 16"/>
              <a:gd name="T5" fmla="*/ 17 h 19"/>
              <a:gd name="T6" fmla="*/ 16 w 16"/>
              <a:gd name="T7" fmla="*/ 10 h 19"/>
              <a:gd name="T8" fmla="*/ 16 w 16"/>
              <a:gd name="T9" fmla="*/ 10 h 19"/>
              <a:gd name="T10" fmla="*/ 14 w 16"/>
              <a:gd name="T11" fmla="*/ 2 h 19"/>
              <a:gd name="T12" fmla="*/ 9 w 16"/>
              <a:gd name="T13" fmla="*/ 0 h 19"/>
              <a:gd name="T14" fmla="*/ 9 w 16"/>
              <a:gd name="T15" fmla="*/ 0 h 19"/>
              <a:gd name="T16" fmla="*/ 2 w 16"/>
              <a:gd name="T17" fmla="*/ 2 h 19"/>
              <a:gd name="T18" fmla="*/ 0 w 16"/>
              <a:gd name="T19" fmla="*/ 10 h 19"/>
              <a:gd name="T20" fmla="*/ 0 w 16"/>
              <a:gd name="T21" fmla="*/ 10 h 19"/>
              <a:gd name="T22" fmla="*/ 2 w 16"/>
              <a:gd name="T23" fmla="*/ 17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7"/>
                </a:lnTo>
                <a:lnTo>
                  <a:pt x="16" y="10"/>
                </a:lnTo>
                <a:lnTo>
                  <a:pt x="16"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79" name="Freeform 139"/>
          <p:cNvSpPr>
            <a:spLocks noChangeAspect="1"/>
          </p:cNvSpPr>
          <p:nvPr/>
        </p:nvSpPr>
        <p:spPr bwMode="auto">
          <a:xfrm>
            <a:off x="2065338" y="3093492"/>
            <a:ext cx="30162"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3 h 19"/>
              <a:gd name="T12" fmla="*/ 9 w 17"/>
              <a:gd name="T13" fmla="*/ 0 h 19"/>
              <a:gd name="T14" fmla="*/ 9 w 17"/>
              <a:gd name="T15" fmla="*/ 0 h 19"/>
              <a:gd name="T16" fmla="*/ 2 w 17"/>
              <a:gd name="T17" fmla="*/ 3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0" name="Freeform 140"/>
          <p:cNvSpPr>
            <a:spLocks noChangeAspect="1"/>
          </p:cNvSpPr>
          <p:nvPr/>
        </p:nvSpPr>
        <p:spPr bwMode="auto">
          <a:xfrm>
            <a:off x="2087563" y="3180805"/>
            <a:ext cx="30162"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3 h 19"/>
              <a:gd name="T12" fmla="*/ 9 w 17"/>
              <a:gd name="T13" fmla="*/ 0 h 19"/>
              <a:gd name="T14" fmla="*/ 9 w 17"/>
              <a:gd name="T15" fmla="*/ 0 h 19"/>
              <a:gd name="T16" fmla="*/ 2 w 17"/>
              <a:gd name="T17" fmla="*/ 3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1" name="Freeform 141"/>
          <p:cNvSpPr>
            <a:spLocks noChangeAspect="1"/>
          </p:cNvSpPr>
          <p:nvPr/>
        </p:nvSpPr>
        <p:spPr bwMode="auto">
          <a:xfrm>
            <a:off x="2143125" y="3155405"/>
            <a:ext cx="31750" cy="34925"/>
          </a:xfrm>
          <a:custGeom>
            <a:avLst/>
            <a:gdLst>
              <a:gd name="T0" fmla="*/ 10 w 17"/>
              <a:gd name="T1" fmla="*/ 19 h 19"/>
              <a:gd name="T2" fmla="*/ 10 w 17"/>
              <a:gd name="T3" fmla="*/ 19 h 19"/>
              <a:gd name="T4" fmla="*/ 14 w 17"/>
              <a:gd name="T5" fmla="*/ 17 h 19"/>
              <a:gd name="T6" fmla="*/ 17 w 17"/>
              <a:gd name="T7" fmla="*/ 9 h 19"/>
              <a:gd name="T8" fmla="*/ 17 w 17"/>
              <a:gd name="T9" fmla="*/ 9 h 19"/>
              <a:gd name="T10" fmla="*/ 14 w 17"/>
              <a:gd name="T11" fmla="*/ 2 h 19"/>
              <a:gd name="T12" fmla="*/ 10 w 17"/>
              <a:gd name="T13" fmla="*/ 0 h 19"/>
              <a:gd name="T14" fmla="*/ 10 w 17"/>
              <a:gd name="T15" fmla="*/ 0 h 19"/>
              <a:gd name="T16" fmla="*/ 2 w 17"/>
              <a:gd name="T17" fmla="*/ 2 h 19"/>
              <a:gd name="T18" fmla="*/ 0 w 17"/>
              <a:gd name="T19" fmla="*/ 9 h 19"/>
              <a:gd name="T20" fmla="*/ 0 w 17"/>
              <a:gd name="T21" fmla="*/ 9 h 19"/>
              <a:gd name="T22" fmla="*/ 2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7"/>
                </a:lnTo>
                <a:lnTo>
                  <a:pt x="17" y="9"/>
                </a:lnTo>
                <a:lnTo>
                  <a:pt x="17" y="9"/>
                </a:lnTo>
                <a:lnTo>
                  <a:pt x="14" y="2"/>
                </a:lnTo>
                <a:lnTo>
                  <a:pt x="10" y="0"/>
                </a:lnTo>
                <a:lnTo>
                  <a:pt x="10" y="0"/>
                </a:lnTo>
                <a:lnTo>
                  <a:pt x="2" y="2"/>
                </a:lnTo>
                <a:lnTo>
                  <a:pt x="0" y="9"/>
                </a:lnTo>
                <a:lnTo>
                  <a:pt x="0" y="9"/>
                </a:lnTo>
                <a:lnTo>
                  <a:pt x="2"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2" name="Freeform 142"/>
          <p:cNvSpPr>
            <a:spLocks noChangeAspect="1"/>
          </p:cNvSpPr>
          <p:nvPr/>
        </p:nvSpPr>
        <p:spPr bwMode="auto">
          <a:xfrm>
            <a:off x="2152650" y="3014117"/>
            <a:ext cx="31750"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2 h 19"/>
              <a:gd name="T12" fmla="*/ 9 w 17"/>
              <a:gd name="T13" fmla="*/ 0 h 19"/>
              <a:gd name="T14" fmla="*/ 9 w 17"/>
              <a:gd name="T15" fmla="*/ 0 h 19"/>
              <a:gd name="T16" fmla="*/ 2 w 17"/>
              <a:gd name="T17" fmla="*/ 2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3" name="Freeform 143"/>
          <p:cNvSpPr>
            <a:spLocks noChangeAspect="1"/>
          </p:cNvSpPr>
          <p:nvPr/>
        </p:nvSpPr>
        <p:spPr bwMode="auto">
          <a:xfrm>
            <a:off x="2174875" y="3093492"/>
            <a:ext cx="30163"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3 h 19"/>
              <a:gd name="T12" fmla="*/ 9 w 17"/>
              <a:gd name="T13" fmla="*/ 0 h 19"/>
              <a:gd name="T14" fmla="*/ 9 w 17"/>
              <a:gd name="T15" fmla="*/ 0 h 19"/>
              <a:gd name="T16" fmla="*/ 2 w 17"/>
              <a:gd name="T17" fmla="*/ 3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4" name="Freeform 144"/>
          <p:cNvSpPr>
            <a:spLocks noChangeAspect="1"/>
          </p:cNvSpPr>
          <p:nvPr/>
        </p:nvSpPr>
        <p:spPr bwMode="auto">
          <a:xfrm>
            <a:off x="2257425" y="3045867"/>
            <a:ext cx="30163" cy="34925"/>
          </a:xfrm>
          <a:custGeom>
            <a:avLst/>
            <a:gdLst>
              <a:gd name="T0" fmla="*/ 10 w 17"/>
              <a:gd name="T1" fmla="*/ 19 h 19"/>
              <a:gd name="T2" fmla="*/ 10 w 17"/>
              <a:gd name="T3" fmla="*/ 19 h 19"/>
              <a:gd name="T4" fmla="*/ 15 w 17"/>
              <a:gd name="T5" fmla="*/ 17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9"/>
                </a:lnTo>
                <a:lnTo>
                  <a:pt x="17" y="9"/>
                </a:lnTo>
                <a:lnTo>
                  <a:pt x="15" y="2"/>
                </a:lnTo>
                <a:lnTo>
                  <a:pt x="10" y="0"/>
                </a:lnTo>
                <a:lnTo>
                  <a:pt x="10" y="0"/>
                </a:lnTo>
                <a:lnTo>
                  <a:pt x="3" y="2"/>
                </a:lnTo>
                <a:lnTo>
                  <a:pt x="0" y="9"/>
                </a:lnTo>
                <a:lnTo>
                  <a:pt x="0" y="9"/>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5" name="Freeform 145"/>
          <p:cNvSpPr>
            <a:spLocks noChangeAspect="1"/>
          </p:cNvSpPr>
          <p:nvPr/>
        </p:nvSpPr>
        <p:spPr bwMode="auto">
          <a:xfrm>
            <a:off x="2309813" y="3010942"/>
            <a:ext cx="30162" cy="34925"/>
          </a:xfrm>
          <a:custGeom>
            <a:avLst/>
            <a:gdLst>
              <a:gd name="T0" fmla="*/ 10 w 17"/>
              <a:gd name="T1" fmla="*/ 19 h 19"/>
              <a:gd name="T2" fmla="*/ 10 w 17"/>
              <a:gd name="T3" fmla="*/ 19 h 19"/>
              <a:gd name="T4" fmla="*/ 14 w 17"/>
              <a:gd name="T5" fmla="*/ 16 h 19"/>
              <a:gd name="T6" fmla="*/ 17 w 17"/>
              <a:gd name="T7" fmla="*/ 9 h 19"/>
              <a:gd name="T8" fmla="*/ 17 w 17"/>
              <a:gd name="T9" fmla="*/ 9 h 19"/>
              <a:gd name="T10" fmla="*/ 14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6"/>
                </a:lnTo>
                <a:lnTo>
                  <a:pt x="17" y="9"/>
                </a:lnTo>
                <a:lnTo>
                  <a:pt x="17" y="9"/>
                </a:lnTo>
                <a:lnTo>
                  <a:pt x="14" y="2"/>
                </a:lnTo>
                <a:lnTo>
                  <a:pt x="10" y="0"/>
                </a:lnTo>
                <a:lnTo>
                  <a:pt x="10" y="0"/>
                </a:lnTo>
                <a:lnTo>
                  <a:pt x="3" y="2"/>
                </a:lnTo>
                <a:lnTo>
                  <a:pt x="0" y="9"/>
                </a:lnTo>
                <a:lnTo>
                  <a:pt x="0" y="9"/>
                </a:lnTo>
                <a:lnTo>
                  <a:pt x="3"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6" name="Freeform 146"/>
          <p:cNvSpPr>
            <a:spLocks noChangeAspect="1"/>
          </p:cNvSpPr>
          <p:nvPr/>
        </p:nvSpPr>
        <p:spPr bwMode="auto">
          <a:xfrm>
            <a:off x="2257425" y="2936330"/>
            <a:ext cx="30163"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2 h 19"/>
              <a:gd name="T12" fmla="*/ 10 w 17"/>
              <a:gd name="T13" fmla="*/ 0 h 19"/>
              <a:gd name="T14" fmla="*/ 10 w 17"/>
              <a:gd name="T15" fmla="*/ 0 h 19"/>
              <a:gd name="T16" fmla="*/ 3 w 17"/>
              <a:gd name="T17" fmla="*/ 2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7" name="Freeform 147"/>
          <p:cNvSpPr>
            <a:spLocks noChangeAspect="1"/>
          </p:cNvSpPr>
          <p:nvPr/>
        </p:nvSpPr>
        <p:spPr bwMode="auto">
          <a:xfrm>
            <a:off x="2339975" y="2910930"/>
            <a:ext cx="31750" cy="34925"/>
          </a:xfrm>
          <a:custGeom>
            <a:avLst/>
            <a:gdLst>
              <a:gd name="T0" fmla="*/ 9 w 17"/>
              <a:gd name="T1" fmla="*/ 19 h 19"/>
              <a:gd name="T2" fmla="*/ 9 w 17"/>
              <a:gd name="T3" fmla="*/ 19 h 19"/>
              <a:gd name="T4" fmla="*/ 14 w 17"/>
              <a:gd name="T5" fmla="*/ 16 h 19"/>
              <a:gd name="T6" fmla="*/ 17 w 17"/>
              <a:gd name="T7" fmla="*/ 9 h 19"/>
              <a:gd name="T8" fmla="*/ 17 w 17"/>
              <a:gd name="T9" fmla="*/ 9 h 19"/>
              <a:gd name="T10" fmla="*/ 14 w 17"/>
              <a:gd name="T11" fmla="*/ 2 h 19"/>
              <a:gd name="T12" fmla="*/ 9 w 17"/>
              <a:gd name="T13" fmla="*/ 0 h 19"/>
              <a:gd name="T14" fmla="*/ 9 w 17"/>
              <a:gd name="T15" fmla="*/ 0 h 19"/>
              <a:gd name="T16" fmla="*/ 2 w 17"/>
              <a:gd name="T17" fmla="*/ 2 h 19"/>
              <a:gd name="T18" fmla="*/ 0 w 17"/>
              <a:gd name="T19" fmla="*/ 9 h 19"/>
              <a:gd name="T20" fmla="*/ 0 w 17"/>
              <a:gd name="T21" fmla="*/ 9 h 19"/>
              <a:gd name="T22" fmla="*/ 2 w 17"/>
              <a:gd name="T23" fmla="*/ 16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6"/>
                </a:lnTo>
                <a:lnTo>
                  <a:pt x="17" y="9"/>
                </a:lnTo>
                <a:lnTo>
                  <a:pt x="17"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8" name="Freeform 148"/>
          <p:cNvSpPr>
            <a:spLocks noChangeAspect="1"/>
          </p:cNvSpPr>
          <p:nvPr/>
        </p:nvSpPr>
        <p:spPr bwMode="auto">
          <a:xfrm>
            <a:off x="2384425" y="2945855"/>
            <a:ext cx="30163" cy="34925"/>
          </a:xfrm>
          <a:custGeom>
            <a:avLst/>
            <a:gdLst>
              <a:gd name="T0" fmla="*/ 9 w 17"/>
              <a:gd name="T1" fmla="*/ 19 h 19"/>
              <a:gd name="T2" fmla="*/ 9 w 17"/>
              <a:gd name="T3" fmla="*/ 19 h 19"/>
              <a:gd name="T4" fmla="*/ 14 w 17"/>
              <a:gd name="T5" fmla="*/ 16 h 19"/>
              <a:gd name="T6" fmla="*/ 17 w 17"/>
              <a:gd name="T7" fmla="*/ 9 h 19"/>
              <a:gd name="T8" fmla="*/ 17 w 17"/>
              <a:gd name="T9" fmla="*/ 9 h 19"/>
              <a:gd name="T10" fmla="*/ 14 w 17"/>
              <a:gd name="T11" fmla="*/ 2 h 19"/>
              <a:gd name="T12" fmla="*/ 9 w 17"/>
              <a:gd name="T13" fmla="*/ 0 h 19"/>
              <a:gd name="T14" fmla="*/ 9 w 17"/>
              <a:gd name="T15" fmla="*/ 0 h 19"/>
              <a:gd name="T16" fmla="*/ 2 w 17"/>
              <a:gd name="T17" fmla="*/ 2 h 19"/>
              <a:gd name="T18" fmla="*/ 0 w 17"/>
              <a:gd name="T19" fmla="*/ 9 h 19"/>
              <a:gd name="T20" fmla="*/ 0 w 17"/>
              <a:gd name="T21" fmla="*/ 9 h 19"/>
              <a:gd name="T22" fmla="*/ 2 w 17"/>
              <a:gd name="T23" fmla="*/ 16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6"/>
                </a:lnTo>
                <a:lnTo>
                  <a:pt x="17" y="9"/>
                </a:lnTo>
                <a:lnTo>
                  <a:pt x="17"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89" name="Freeform 149"/>
          <p:cNvSpPr>
            <a:spLocks noChangeAspect="1"/>
          </p:cNvSpPr>
          <p:nvPr/>
        </p:nvSpPr>
        <p:spPr bwMode="auto">
          <a:xfrm>
            <a:off x="2422525" y="2968080"/>
            <a:ext cx="30163" cy="33337"/>
          </a:xfrm>
          <a:custGeom>
            <a:avLst/>
            <a:gdLst>
              <a:gd name="T0" fmla="*/ 10 w 17"/>
              <a:gd name="T1" fmla="*/ 19 h 19"/>
              <a:gd name="T2" fmla="*/ 10 w 17"/>
              <a:gd name="T3" fmla="*/ 19 h 19"/>
              <a:gd name="T4" fmla="*/ 15 w 17"/>
              <a:gd name="T5" fmla="*/ 16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0" name="Freeform 150"/>
          <p:cNvSpPr>
            <a:spLocks noChangeAspect="1"/>
          </p:cNvSpPr>
          <p:nvPr/>
        </p:nvSpPr>
        <p:spPr bwMode="auto">
          <a:xfrm>
            <a:off x="2378075" y="2861717"/>
            <a:ext cx="31750"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3 h 19"/>
              <a:gd name="T12" fmla="*/ 10 w 17"/>
              <a:gd name="T13" fmla="*/ 0 h 19"/>
              <a:gd name="T14" fmla="*/ 10 w 17"/>
              <a:gd name="T15" fmla="*/ 0 h 19"/>
              <a:gd name="T16" fmla="*/ 3 w 17"/>
              <a:gd name="T17" fmla="*/ 3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1" name="Freeform 151"/>
          <p:cNvSpPr>
            <a:spLocks noChangeAspect="1"/>
          </p:cNvSpPr>
          <p:nvPr/>
        </p:nvSpPr>
        <p:spPr bwMode="auto">
          <a:xfrm>
            <a:off x="2536825" y="2906167"/>
            <a:ext cx="31750" cy="33338"/>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3 h 19"/>
              <a:gd name="T12" fmla="*/ 9 w 17"/>
              <a:gd name="T13" fmla="*/ 0 h 19"/>
              <a:gd name="T14" fmla="*/ 9 w 17"/>
              <a:gd name="T15" fmla="*/ 0 h 19"/>
              <a:gd name="T16" fmla="*/ 2 w 17"/>
              <a:gd name="T17" fmla="*/ 3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2" name="Freeform 152"/>
          <p:cNvSpPr>
            <a:spLocks noChangeAspect="1"/>
          </p:cNvSpPr>
          <p:nvPr/>
        </p:nvSpPr>
        <p:spPr bwMode="auto">
          <a:xfrm>
            <a:off x="2624138" y="2879180"/>
            <a:ext cx="31750" cy="34925"/>
          </a:xfrm>
          <a:custGeom>
            <a:avLst/>
            <a:gdLst>
              <a:gd name="T0" fmla="*/ 9 w 17"/>
              <a:gd name="T1" fmla="*/ 19 h 19"/>
              <a:gd name="T2" fmla="*/ 9 w 17"/>
              <a:gd name="T3" fmla="*/ 19 h 19"/>
              <a:gd name="T4" fmla="*/ 14 w 17"/>
              <a:gd name="T5" fmla="*/ 17 h 19"/>
              <a:gd name="T6" fmla="*/ 17 w 17"/>
              <a:gd name="T7" fmla="*/ 9 h 19"/>
              <a:gd name="T8" fmla="*/ 17 w 17"/>
              <a:gd name="T9" fmla="*/ 9 h 19"/>
              <a:gd name="T10" fmla="*/ 14 w 17"/>
              <a:gd name="T11" fmla="*/ 2 h 19"/>
              <a:gd name="T12" fmla="*/ 9 w 17"/>
              <a:gd name="T13" fmla="*/ 0 h 19"/>
              <a:gd name="T14" fmla="*/ 9 w 17"/>
              <a:gd name="T15" fmla="*/ 0 h 19"/>
              <a:gd name="T16" fmla="*/ 2 w 17"/>
              <a:gd name="T17" fmla="*/ 2 h 19"/>
              <a:gd name="T18" fmla="*/ 0 w 17"/>
              <a:gd name="T19" fmla="*/ 9 h 19"/>
              <a:gd name="T20" fmla="*/ 0 w 17"/>
              <a:gd name="T21" fmla="*/ 9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9"/>
                </a:lnTo>
                <a:lnTo>
                  <a:pt x="17"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3" name="Freeform 153"/>
          <p:cNvSpPr>
            <a:spLocks noChangeAspect="1"/>
          </p:cNvSpPr>
          <p:nvPr/>
        </p:nvSpPr>
        <p:spPr bwMode="auto">
          <a:xfrm>
            <a:off x="2487613" y="2829967"/>
            <a:ext cx="31750" cy="36513"/>
          </a:xfrm>
          <a:custGeom>
            <a:avLst/>
            <a:gdLst>
              <a:gd name="T0" fmla="*/ 10 w 17"/>
              <a:gd name="T1" fmla="*/ 20 h 20"/>
              <a:gd name="T2" fmla="*/ 10 w 17"/>
              <a:gd name="T3" fmla="*/ 20 h 20"/>
              <a:gd name="T4" fmla="*/ 15 w 17"/>
              <a:gd name="T5" fmla="*/ 17 h 20"/>
              <a:gd name="T6" fmla="*/ 17 w 17"/>
              <a:gd name="T7" fmla="*/ 10 h 20"/>
              <a:gd name="T8" fmla="*/ 17 w 17"/>
              <a:gd name="T9" fmla="*/ 10 h 20"/>
              <a:gd name="T10" fmla="*/ 15 w 17"/>
              <a:gd name="T11" fmla="*/ 3 h 20"/>
              <a:gd name="T12" fmla="*/ 10 w 17"/>
              <a:gd name="T13" fmla="*/ 0 h 20"/>
              <a:gd name="T14" fmla="*/ 10 w 17"/>
              <a:gd name="T15" fmla="*/ 0 h 20"/>
              <a:gd name="T16" fmla="*/ 3 w 17"/>
              <a:gd name="T17" fmla="*/ 3 h 20"/>
              <a:gd name="T18" fmla="*/ 0 w 17"/>
              <a:gd name="T19" fmla="*/ 10 h 20"/>
              <a:gd name="T20" fmla="*/ 0 w 17"/>
              <a:gd name="T21" fmla="*/ 10 h 20"/>
              <a:gd name="T22" fmla="*/ 3 w 17"/>
              <a:gd name="T23" fmla="*/ 17 h 20"/>
              <a:gd name="T24" fmla="*/ 10 w 17"/>
              <a:gd name="T25" fmla="*/ 20 h 20"/>
              <a:gd name="T26" fmla="*/ 10 w 17"/>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4" name="Freeform 154"/>
          <p:cNvSpPr>
            <a:spLocks noChangeAspect="1"/>
          </p:cNvSpPr>
          <p:nvPr/>
        </p:nvSpPr>
        <p:spPr bwMode="auto">
          <a:xfrm>
            <a:off x="2574925" y="2761705"/>
            <a:ext cx="31750"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2 h 19"/>
              <a:gd name="T12" fmla="*/ 10 w 17"/>
              <a:gd name="T13" fmla="*/ 0 h 19"/>
              <a:gd name="T14" fmla="*/ 10 w 17"/>
              <a:gd name="T15" fmla="*/ 0 h 19"/>
              <a:gd name="T16" fmla="*/ 3 w 17"/>
              <a:gd name="T17" fmla="*/ 2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5" name="Freeform 155"/>
          <p:cNvSpPr>
            <a:spLocks noChangeAspect="1"/>
          </p:cNvSpPr>
          <p:nvPr/>
        </p:nvSpPr>
        <p:spPr bwMode="auto">
          <a:xfrm>
            <a:off x="2741613" y="2836317"/>
            <a:ext cx="30162" cy="34925"/>
          </a:xfrm>
          <a:custGeom>
            <a:avLst/>
            <a:gdLst>
              <a:gd name="T0" fmla="*/ 10 w 17"/>
              <a:gd name="T1" fmla="*/ 19 h 19"/>
              <a:gd name="T2" fmla="*/ 10 w 17"/>
              <a:gd name="T3" fmla="*/ 19 h 19"/>
              <a:gd name="T4" fmla="*/ 15 w 17"/>
              <a:gd name="T5" fmla="*/ 17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9"/>
                </a:lnTo>
                <a:lnTo>
                  <a:pt x="17" y="9"/>
                </a:lnTo>
                <a:lnTo>
                  <a:pt x="15" y="2"/>
                </a:lnTo>
                <a:lnTo>
                  <a:pt x="10" y="0"/>
                </a:lnTo>
                <a:lnTo>
                  <a:pt x="10" y="0"/>
                </a:lnTo>
                <a:lnTo>
                  <a:pt x="3" y="2"/>
                </a:lnTo>
                <a:lnTo>
                  <a:pt x="0" y="9"/>
                </a:lnTo>
                <a:lnTo>
                  <a:pt x="0" y="9"/>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6" name="Freeform 156"/>
          <p:cNvSpPr>
            <a:spLocks noChangeAspect="1"/>
          </p:cNvSpPr>
          <p:nvPr/>
        </p:nvSpPr>
        <p:spPr bwMode="auto">
          <a:xfrm>
            <a:off x="2855913" y="2779167"/>
            <a:ext cx="31750" cy="34925"/>
          </a:xfrm>
          <a:custGeom>
            <a:avLst/>
            <a:gdLst>
              <a:gd name="T0" fmla="*/ 9 w 17"/>
              <a:gd name="T1" fmla="*/ 19 h 19"/>
              <a:gd name="T2" fmla="*/ 9 w 17"/>
              <a:gd name="T3" fmla="*/ 19 h 19"/>
              <a:gd name="T4" fmla="*/ 14 w 17"/>
              <a:gd name="T5" fmla="*/ 16 h 19"/>
              <a:gd name="T6" fmla="*/ 17 w 17"/>
              <a:gd name="T7" fmla="*/ 9 h 19"/>
              <a:gd name="T8" fmla="*/ 17 w 17"/>
              <a:gd name="T9" fmla="*/ 9 h 19"/>
              <a:gd name="T10" fmla="*/ 14 w 17"/>
              <a:gd name="T11" fmla="*/ 2 h 19"/>
              <a:gd name="T12" fmla="*/ 9 w 17"/>
              <a:gd name="T13" fmla="*/ 0 h 19"/>
              <a:gd name="T14" fmla="*/ 9 w 17"/>
              <a:gd name="T15" fmla="*/ 0 h 19"/>
              <a:gd name="T16" fmla="*/ 2 w 17"/>
              <a:gd name="T17" fmla="*/ 2 h 19"/>
              <a:gd name="T18" fmla="*/ 0 w 17"/>
              <a:gd name="T19" fmla="*/ 9 h 19"/>
              <a:gd name="T20" fmla="*/ 0 w 17"/>
              <a:gd name="T21" fmla="*/ 9 h 19"/>
              <a:gd name="T22" fmla="*/ 2 w 17"/>
              <a:gd name="T23" fmla="*/ 16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6"/>
                </a:lnTo>
                <a:lnTo>
                  <a:pt x="17" y="9"/>
                </a:lnTo>
                <a:lnTo>
                  <a:pt x="17"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7" name="Freeform 157"/>
          <p:cNvSpPr>
            <a:spLocks noChangeAspect="1"/>
          </p:cNvSpPr>
          <p:nvPr/>
        </p:nvSpPr>
        <p:spPr bwMode="auto">
          <a:xfrm>
            <a:off x="2716213" y="2749005"/>
            <a:ext cx="30162" cy="34925"/>
          </a:xfrm>
          <a:custGeom>
            <a:avLst/>
            <a:gdLst>
              <a:gd name="T0" fmla="*/ 10 w 17"/>
              <a:gd name="T1" fmla="*/ 19 h 19"/>
              <a:gd name="T2" fmla="*/ 10 w 17"/>
              <a:gd name="T3" fmla="*/ 19 h 19"/>
              <a:gd name="T4" fmla="*/ 14 w 17"/>
              <a:gd name="T5" fmla="*/ 17 h 19"/>
              <a:gd name="T6" fmla="*/ 17 w 17"/>
              <a:gd name="T7" fmla="*/ 9 h 19"/>
              <a:gd name="T8" fmla="*/ 17 w 17"/>
              <a:gd name="T9" fmla="*/ 9 h 19"/>
              <a:gd name="T10" fmla="*/ 14 w 17"/>
              <a:gd name="T11" fmla="*/ 2 h 19"/>
              <a:gd name="T12" fmla="*/ 10 w 17"/>
              <a:gd name="T13" fmla="*/ 0 h 19"/>
              <a:gd name="T14" fmla="*/ 10 w 17"/>
              <a:gd name="T15" fmla="*/ 0 h 19"/>
              <a:gd name="T16" fmla="*/ 2 w 17"/>
              <a:gd name="T17" fmla="*/ 2 h 19"/>
              <a:gd name="T18" fmla="*/ 0 w 17"/>
              <a:gd name="T19" fmla="*/ 9 h 19"/>
              <a:gd name="T20" fmla="*/ 0 w 17"/>
              <a:gd name="T21" fmla="*/ 9 h 19"/>
              <a:gd name="T22" fmla="*/ 2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7"/>
                </a:lnTo>
                <a:lnTo>
                  <a:pt x="17" y="9"/>
                </a:lnTo>
                <a:lnTo>
                  <a:pt x="17" y="9"/>
                </a:lnTo>
                <a:lnTo>
                  <a:pt x="14" y="2"/>
                </a:lnTo>
                <a:lnTo>
                  <a:pt x="10" y="0"/>
                </a:lnTo>
                <a:lnTo>
                  <a:pt x="10" y="0"/>
                </a:lnTo>
                <a:lnTo>
                  <a:pt x="2" y="2"/>
                </a:lnTo>
                <a:lnTo>
                  <a:pt x="0" y="9"/>
                </a:lnTo>
                <a:lnTo>
                  <a:pt x="0" y="9"/>
                </a:lnTo>
                <a:lnTo>
                  <a:pt x="2"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8" name="Freeform 158"/>
          <p:cNvSpPr>
            <a:spLocks noChangeAspect="1"/>
          </p:cNvSpPr>
          <p:nvPr/>
        </p:nvSpPr>
        <p:spPr bwMode="auto">
          <a:xfrm>
            <a:off x="2816225" y="2714080"/>
            <a:ext cx="30163" cy="34925"/>
          </a:xfrm>
          <a:custGeom>
            <a:avLst/>
            <a:gdLst>
              <a:gd name="T0" fmla="*/ 10 w 17"/>
              <a:gd name="T1" fmla="*/ 19 h 19"/>
              <a:gd name="T2" fmla="*/ 10 w 17"/>
              <a:gd name="T3" fmla="*/ 19 h 19"/>
              <a:gd name="T4" fmla="*/ 15 w 17"/>
              <a:gd name="T5" fmla="*/ 16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6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399" name="Freeform 159"/>
          <p:cNvSpPr>
            <a:spLocks noChangeAspect="1"/>
          </p:cNvSpPr>
          <p:nvPr/>
        </p:nvSpPr>
        <p:spPr bwMode="auto">
          <a:xfrm>
            <a:off x="2978150" y="2652167"/>
            <a:ext cx="31750" cy="34925"/>
          </a:xfrm>
          <a:custGeom>
            <a:avLst/>
            <a:gdLst>
              <a:gd name="T0" fmla="*/ 10 w 17"/>
              <a:gd name="T1" fmla="*/ 19 h 19"/>
              <a:gd name="T2" fmla="*/ 10 w 17"/>
              <a:gd name="T3" fmla="*/ 19 h 19"/>
              <a:gd name="T4" fmla="*/ 14 w 17"/>
              <a:gd name="T5" fmla="*/ 17 h 19"/>
              <a:gd name="T6" fmla="*/ 17 w 17"/>
              <a:gd name="T7" fmla="*/ 10 h 19"/>
              <a:gd name="T8" fmla="*/ 17 w 17"/>
              <a:gd name="T9" fmla="*/ 10 h 19"/>
              <a:gd name="T10" fmla="*/ 14 w 17"/>
              <a:gd name="T11" fmla="*/ 2 h 19"/>
              <a:gd name="T12" fmla="*/ 10 w 17"/>
              <a:gd name="T13" fmla="*/ 0 h 19"/>
              <a:gd name="T14" fmla="*/ 10 w 17"/>
              <a:gd name="T15" fmla="*/ 0 h 19"/>
              <a:gd name="T16" fmla="*/ 2 w 17"/>
              <a:gd name="T17" fmla="*/ 2 h 19"/>
              <a:gd name="T18" fmla="*/ 0 w 17"/>
              <a:gd name="T19" fmla="*/ 10 h 19"/>
              <a:gd name="T20" fmla="*/ 0 w 17"/>
              <a:gd name="T21" fmla="*/ 10 h 19"/>
              <a:gd name="T22" fmla="*/ 2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4" y="17"/>
                </a:lnTo>
                <a:lnTo>
                  <a:pt x="17" y="10"/>
                </a:lnTo>
                <a:lnTo>
                  <a:pt x="17" y="10"/>
                </a:lnTo>
                <a:lnTo>
                  <a:pt x="14" y="2"/>
                </a:lnTo>
                <a:lnTo>
                  <a:pt x="10" y="0"/>
                </a:lnTo>
                <a:lnTo>
                  <a:pt x="10" y="0"/>
                </a:lnTo>
                <a:lnTo>
                  <a:pt x="2" y="2"/>
                </a:lnTo>
                <a:lnTo>
                  <a:pt x="0" y="10"/>
                </a:lnTo>
                <a:lnTo>
                  <a:pt x="0" y="10"/>
                </a:lnTo>
                <a:lnTo>
                  <a:pt x="2"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0" name="Freeform 160"/>
          <p:cNvSpPr>
            <a:spLocks noChangeAspect="1"/>
          </p:cNvSpPr>
          <p:nvPr/>
        </p:nvSpPr>
        <p:spPr bwMode="auto">
          <a:xfrm>
            <a:off x="3043238" y="2742655"/>
            <a:ext cx="31750" cy="36512"/>
          </a:xfrm>
          <a:custGeom>
            <a:avLst/>
            <a:gdLst>
              <a:gd name="T0" fmla="*/ 10 w 17"/>
              <a:gd name="T1" fmla="*/ 20 h 20"/>
              <a:gd name="T2" fmla="*/ 10 w 17"/>
              <a:gd name="T3" fmla="*/ 20 h 20"/>
              <a:gd name="T4" fmla="*/ 14 w 17"/>
              <a:gd name="T5" fmla="*/ 17 h 20"/>
              <a:gd name="T6" fmla="*/ 17 w 17"/>
              <a:gd name="T7" fmla="*/ 10 h 20"/>
              <a:gd name="T8" fmla="*/ 17 w 17"/>
              <a:gd name="T9" fmla="*/ 10 h 20"/>
              <a:gd name="T10" fmla="*/ 14 w 17"/>
              <a:gd name="T11" fmla="*/ 3 h 20"/>
              <a:gd name="T12" fmla="*/ 10 w 17"/>
              <a:gd name="T13" fmla="*/ 0 h 20"/>
              <a:gd name="T14" fmla="*/ 10 w 17"/>
              <a:gd name="T15" fmla="*/ 0 h 20"/>
              <a:gd name="T16" fmla="*/ 2 w 17"/>
              <a:gd name="T17" fmla="*/ 3 h 20"/>
              <a:gd name="T18" fmla="*/ 0 w 17"/>
              <a:gd name="T19" fmla="*/ 10 h 20"/>
              <a:gd name="T20" fmla="*/ 0 w 17"/>
              <a:gd name="T21" fmla="*/ 10 h 20"/>
              <a:gd name="T22" fmla="*/ 2 w 17"/>
              <a:gd name="T23" fmla="*/ 17 h 20"/>
              <a:gd name="T24" fmla="*/ 10 w 17"/>
              <a:gd name="T25" fmla="*/ 20 h 20"/>
              <a:gd name="T26" fmla="*/ 10 w 17"/>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20"/>
                </a:moveTo>
                <a:lnTo>
                  <a:pt x="10" y="20"/>
                </a:lnTo>
                <a:lnTo>
                  <a:pt x="14" y="17"/>
                </a:lnTo>
                <a:lnTo>
                  <a:pt x="17" y="10"/>
                </a:lnTo>
                <a:lnTo>
                  <a:pt x="17" y="10"/>
                </a:lnTo>
                <a:lnTo>
                  <a:pt x="14" y="3"/>
                </a:lnTo>
                <a:lnTo>
                  <a:pt x="10" y="0"/>
                </a:lnTo>
                <a:lnTo>
                  <a:pt x="10" y="0"/>
                </a:lnTo>
                <a:lnTo>
                  <a:pt x="2" y="3"/>
                </a:lnTo>
                <a:lnTo>
                  <a:pt x="0" y="10"/>
                </a:lnTo>
                <a:lnTo>
                  <a:pt x="0" y="10"/>
                </a:lnTo>
                <a:lnTo>
                  <a:pt x="2" y="17"/>
                </a:lnTo>
                <a:lnTo>
                  <a:pt x="10" y="20"/>
                </a:lnTo>
                <a:lnTo>
                  <a:pt x="1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1" name="Freeform 161"/>
          <p:cNvSpPr>
            <a:spLocks noChangeAspect="1"/>
          </p:cNvSpPr>
          <p:nvPr/>
        </p:nvSpPr>
        <p:spPr bwMode="auto">
          <a:xfrm>
            <a:off x="3135313" y="2709317"/>
            <a:ext cx="30162" cy="33338"/>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3 h 19"/>
              <a:gd name="T12" fmla="*/ 10 w 17"/>
              <a:gd name="T13" fmla="*/ 0 h 19"/>
              <a:gd name="T14" fmla="*/ 10 w 17"/>
              <a:gd name="T15" fmla="*/ 0 h 19"/>
              <a:gd name="T16" fmla="*/ 3 w 17"/>
              <a:gd name="T17" fmla="*/ 3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2" name="Freeform 162"/>
          <p:cNvSpPr>
            <a:spLocks noChangeAspect="1"/>
          </p:cNvSpPr>
          <p:nvPr/>
        </p:nvSpPr>
        <p:spPr bwMode="auto">
          <a:xfrm>
            <a:off x="3206750" y="2695030"/>
            <a:ext cx="28575" cy="34925"/>
          </a:xfrm>
          <a:custGeom>
            <a:avLst/>
            <a:gdLst>
              <a:gd name="T0" fmla="*/ 9 w 16"/>
              <a:gd name="T1" fmla="*/ 19 h 19"/>
              <a:gd name="T2" fmla="*/ 9 w 16"/>
              <a:gd name="T3" fmla="*/ 19 h 19"/>
              <a:gd name="T4" fmla="*/ 14 w 16"/>
              <a:gd name="T5" fmla="*/ 17 h 19"/>
              <a:gd name="T6" fmla="*/ 16 w 16"/>
              <a:gd name="T7" fmla="*/ 10 h 19"/>
              <a:gd name="T8" fmla="*/ 16 w 16"/>
              <a:gd name="T9" fmla="*/ 10 h 19"/>
              <a:gd name="T10" fmla="*/ 14 w 16"/>
              <a:gd name="T11" fmla="*/ 2 h 19"/>
              <a:gd name="T12" fmla="*/ 9 w 16"/>
              <a:gd name="T13" fmla="*/ 0 h 19"/>
              <a:gd name="T14" fmla="*/ 9 w 16"/>
              <a:gd name="T15" fmla="*/ 0 h 19"/>
              <a:gd name="T16" fmla="*/ 2 w 16"/>
              <a:gd name="T17" fmla="*/ 2 h 19"/>
              <a:gd name="T18" fmla="*/ 0 w 16"/>
              <a:gd name="T19" fmla="*/ 10 h 19"/>
              <a:gd name="T20" fmla="*/ 0 w 16"/>
              <a:gd name="T21" fmla="*/ 10 h 19"/>
              <a:gd name="T22" fmla="*/ 2 w 16"/>
              <a:gd name="T23" fmla="*/ 17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7"/>
                </a:lnTo>
                <a:lnTo>
                  <a:pt x="16" y="10"/>
                </a:lnTo>
                <a:lnTo>
                  <a:pt x="16"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3" name="Freeform 163"/>
          <p:cNvSpPr>
            <a:spLocks noChangeAspect="1"/>
          </p:cNvSpPr>
          <p:nvPr/>
        </p:nvSpPr>
        <p:spPr bwMode="auto">
          <a:xfrm>
            <a:off x="3284538" y="2669630"/>
            <a:ext cx="30162" cy="34925"/>
          </a:xfrm>
          <a:custGeom>
            <a:avLst/>
            <a:gdLst>
              <a:gd name="T0" fmla="*/ 9 w 17"/>
              <a:gd name="T1" fmla="*/ 19 h 19"/>
              <a:gd name="T2" fmla="*/ 9 w 17"/>
              <a:gd name="T3" fmla="*/ 19 h 19"/>
              <a:gd name="T4" fmla="*/ 14 w 17"/>
              <a:gd name="T5" fmla="*/ 16 h 19"/>
              <a:gd name="T6" fmla="*/ 17 w 17"/>
              <a:gd name="T7" fmla="*/ 9 h 19"/>
              <a:gd name="T8" fmla="*/ 17 w 17"/>
              <a:gd name="T9" fmla="*/ 9 h 19"/>
              <a:gd name="T10" fmla="*/ 14 w 17"/>
              <a:gd name="T11" fmla="*/ 2 h 19"/>
              <a:gd name="T12" fmla="*/ 9 w 17"/>
              <a:gd name="T13" fmla="*/ 0 h 19"/>
              <a:gd name="T14" fmla="*/ 9 w 17"/>
              <a:gd name="T15" fmla="*/ 0 h 19"/>
              <a:gd name="T16" fmla="*/ 2 w 17"/>
              <a:gd name="T17" fmla="*/ 2 h 19"/>
              <a:gd name="T18" fmla="*/ 0 w 17"/>
              <a:gd name="T19" fmla="*/ 9 h 19"/>
              <a:gd name="T20" fmla="*/ 0 w 17"/>
              <a:gd name="T21" fmla="*/ 9 h 19"/>
              <a:gd name="T22" fmla="*/ 2 w 17"/>
              <a:gd name="T23" fmla="*/ 16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6"/>
                </a:lnTo>
                <a:lnTo>
                  <a:pt x="17" y="9"/>
                </a:lnTo>
                <a:lnTo>
                  <a:pt x="17"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4" name="Freeform 164"/>
          <p:cNvSpPr>
            <a:spLocks noChangeAspect="1"/>
          </p:cNvSpPr>
          <p:nvPr/>
        </p:nvSpPr>
        <p:spPr bwMode="auto">
          <a:xfrm>
            <a:off x="3062288" y="2655342"/>
            <a:ext cx="28575" cy="36513"/>
          </a:xfrm>
          <a:custGeom>
            <a:avLst/>
            <a:gdLst>
              <a:gd name="T0" fmla="*/ 9 w 16"/>
              <a:gd name="T1" fmla="*/ 20 h 20"/>
              <a:gd name="T2" fmla="*/ 9 w 16"/>
              <a:gd name="T3" fmla="*/ 20 h 20"/>
              <a:gd name="T4" fmla="*/ 14 w 16"/>
              <a:gd name="T5" fmla="*/ 17 h 20"/>
              <a:gd name="T6" fmla="*/ 16 w 16"/>
              <a:gd name="T7" fmla="*/ 10 h 20"/>
              <a:gd name="T8" fmla="*/ 16 w 16"/>
              <a:gd name="T9" fmla="*/ 10 h 20"/>
              <a:gd name="T10" fmla="*/ 14 w 16"/>
              <a:gd name="T11" fmla="*/ 3 h 20"/>
              <a:gd name="T12" fmla="*/ 9 w 16"/>
              <a:gd name="T13" fmla="*/ 0 h 20"/>
              <a:gd name="T14" fmla="*/ 9 w 16"/>
              <a:gd name="T15" fmla="*/ 0 h 20"/>
              <a:gd name="T16" fmla="*/ 2 w 16"/>
              <a:gd name="T17" fmla="*/ 3 h 20"/>
              <a:gd name="T18" fmla="*/ 0 w 16"/>
              <a:gd name="T19" fmla="*/ 10 h 20"/>
              <a:gd name="T20" fmla="*/ 0 w 16"/>
              <a:gd name="T21" fmla="*/ 10 h 20"/>
              <a:gd name="T22" fmla="*/ 2 w 16"/>
              <a:gd name="T23" fmla="*/ 17 h 20"/>
              <a:gd name="T24" fmla="*/ 9 w 16"/>
              <a:gd name="T25" fmla="*/ 20 h 20"/>
              <a:gd name="T26" fmla="*/ 9 w 16"/>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20">
                <a:moveTo>
                  <a:pt x="9" y="20"/>
                </a:moveTo>
                <a:lnTo>
                  <a:pt x="9" y="20"/>
                </a:lnTo>
                <a:lnTo>
                  <a:pt x="14" y="17"/>
                </a:lnTo>
                <a:lnTo>
                  <a:pt x="16" y="10"/>
                </a:lnTo>
                <a:lnTo>
                  <a:pt x="16" y="10"/>
                </a:lnTo>
                <a:lnTo>
                  <a:pt x="14" y="3"/>
                </a:lnTo>
                <a:lnTo>
                  <a:pt x="9" y="0"/>
                </a:lnTo>
                <a:lnTo>
                  <a:pt x="9" y="0"/>
                </a:lnTo>
                <a:lnTo>
                  <a:pt x="2" y="3"/>
                </a:lnTo>
                <a:lnTo>
                  <a:pt x="0" y="10"/>
                </a:lnTo>
                <a:lnTo>
                  <a:pt x="0" y="10"/>
                </a:lnTo>
                <a:lnTo>
                  <a:pt x="2" y="17"/>
                </a:lnTo>
                <a:lnTo>
                  <a:pt x="9" y="20"/>
                </a:lnTo>
                <a:lnTo>
                  <a:pt x="9"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5" name="Freeform 165"/>
          <p:cNvSpPr>
            <a:spLocks noChangeAspect="1"/>
          </p:cNvSpPr>
          <p:nvPr/>
        </p:nvSpPr>
        <p:spPr bwMode="auto">
          <a:xfrm>
            <a:off x="3152775" y="2617242"/>
            <a:ext cx="31750" cy="34925"/>
          </a:xfrm>
          <a:custGeom>
            <a:avLst/>
            <a:gdLst>
              <a:gd name="T0" fmla="*/ 9 w 17"/>
              <a:gd name="T1" fmla="*/ 19 h 19"/>
              <a:gd name="T2" fmla="*/ 9 w 17"/>
              <a:gd name="T3" fmla="*/ 19 h 19"/>
              <a:gd name="T4" fmla="*/ 14 w 17"/>
              <a:gd name="T5" fmla="*/ 17 h 19"/>
              <a:gd name="T6" fmla="*/ 17 w 17"/>
              <a:gd name="T7" fmla="*/ 9 h 19"/>
              <a:gd name="T8" fmla="*/ 17 w 17"/>
              <a:gd name="T9" fmla="*/ 9 h 19"/>
              <a:gd name="T10" fmla="*/ 14 w 17"/>
              <a:gd name="T11" fmla="*/ 2 h 19"/>
              <a:gd name="T12" fmla="*/ 9 w 17"/>
              <a:gd name="T13" fmla="*/ 0 h 19"/>
              <a:gd name="T14" fmla="*/ 9 w 17"/>
              <a:gd name="T15" fmla="*/ 0 h 19"/>
              <a:gd name="T16" fmla="*/ 2 w 17"/>
              <a:gd name="T17" fmla="*/ 2 h 19"/>
              <a:gd name="T18" fmla="*/ 0 w 17"/>
              <a:gd name="T19" fmla="*/ 9 h 19"/>
              <a:gd name="T20" fmla="*/ 0 w 17"/>
              <a:gd name="T21" fmla="*/ 9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9"/>
                </a:lnTo>
                <a:lnTo>
                  <a:pt x="17"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6" name="Freeform 166"/>
          <p:cNvSpPr>
            <a:spLocks noChangeAspect="1"/>
          </p:cNvSpPr>
          <p:nvPr/>
        </p:nvSpPr>
        <p:spPr bwMode="auto">
          <a:xfrm>
            <a:off x="3309938" y="2587080"/>
            <a:ext cx="31750" cy="33337"/>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3 h 19"/>
              <a:gd name="T12" fmla="*/ 10 w 17"/>
              <a:gd name="T13" fmla="*/ 0 h 19"/>
              <a:gd name="T14" fmla="*/ 10 w 17"/>
              <a:gd name="T15" fmla="*/ 0 h 19"/>
              <a:gd name="T16" fmla="*/ 3 w 17"/>
              <a:gd name="T17" fmla="*/ 3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7" name="Freeform 167"/>
          <p:cNvSpPr>
            <a:spLocks noChangeAspect="1"/>
          </p:cNvSpPr>
          <p:nvPr/>
        </p:nvSpPr>
        <p:spPr bwMode="auto">
          <a:xfrm>
            <a:off x="3403600" y="2561680"/>
            <a:ext cx="28575" cy="33337"/>
          </a:xfrm>
          <a:custGeom>
            <a:avLst/>
            <a:gdLst>
              <a:gd name="T0" fmla="*/ 9 w 16"/>
              <a:gd name="T1" fmla="*/ 19 h 19"/>
              <a:gd name="T2" fmla="*/ 9 w 16"/>
              <a:gd name="T3" fmla="*/ 19 h 19"/>
              <a:gd name="T4" fmla="*/ 14 w 16"/>
              <a:gd name="T5" fmla="*/ 17 h 19"/>
              <a:gd name="T6" fmla="*/ 16 w 16"/>
              <a:gd name="T7" fmla="*/ 9 h 19"/>
              <a:gd name="T8" fmla="*/ 16 w 16"/>
              <a:gd name="T9" fmla="*/ 9 h 19"/>
              <a:gd name="T10" fmla="*/ 14 w 16"/>
              <a:gd name="T11" fmla="*/ 2 h 19"/>
              <a:gd name="T12" fmla="*/ 9 w 16"/>
              <a:gd name="T13" fmla="*/ 0 h 19"/>
              <a:gd name="T14" fmla="*/ 9 w 16"/>
              <a:gd name="T15" fmla="*/ 0 h 19"/>
              <a:gd name="T16" fmla="*/ 2 w 16"/>
              <a:gd name="T17" fmla="*/ 2 h 19"/>
              <a:gd name="T18" fmla="*/ 0 w 16"/>
              <a:gd name="T19" fmla="*/ 9 h 19"/>
              <a:gd name="T20" fmla="*/ 0 w 16"/>
              <a:gd name="T21" fmla="*/ 9 h 19"/>
              <a:gd name="T22" fmla="*/ 2 w 16"/>
              <a:gd name="T23" fmla="*/ 17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7"/>
                </a:lnTo>
                <a:lnTo>
                  <a:pt x="16" y="9"/>
                </a:lnTo>
                <a:lnTo>
                  <a:pt x="16"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8" name="Freeform 168"/>
          <p:cNvSpPr>
            <a:spLocks noChangeAspect="1"/>
          </p:cNvSpPr>
          <p:nvPr/>
        </p:nvSpPr>
        <p:spPr bwMode="auto">
          <a:xfrm>
            <a:off x="3494088" y="2552155"/>
            <a:ext cx="31750"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2 h 19"/>
              <a:gd name="T12" fmla="*/ 9 w 17"/>
              <a:gd name="T13" fmla="*/ 0 h 19"/>
              <a:gd name="T14" fmla="*/ 9 w 17"/>
              <a:gd name="T15" fmla="*/ 0 h 19"/>
              <a:gd name="T16" fmla="*/ 2 w 17"/>
              <a:gd name="T17" fmla="*/ 2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09" name="Freeform 169"/>
          <p:cNvSpPr>
            <a:spLocks noChangeAspect="1"/>
          </p:cNvSpPr>
          <p:nvPr/>
        </p:nvSpPr>
        <p:spPr bwMode="auto">
          <a:xfrm>
            <a:off x="3384550" y="2655342"/>
            <a:ext cx="31750" cy="36513"/>
          </a:xfrm>
          <a:custGeom>
            <a:avLst/>
            <a:gdLst>
              <a:gd name="T0" fmla="*/ 10 w 17"/>
              <a:gd name="T1" fmla="*/ 20 h 20"/>
              <a:gd name="T2" fmla="*/ 10 w 17"/>
              <a:gd name="T3" fmla="*/ 20 h 20"/>
              <a:gd name="T4" fmla="*/ 14 w 17"/>
              <a:gd name="T5" fmla="*/ 17 h 20"/>
              <a:gd name="T6" fmla="*/ 17 w 17"/>
              <a:gd name="T7" fmla="*/ 10 h 20"/>
              <a:gd name="T8" fmla="*/ 17 w 17"/>
              <a:gd name="T9" fmla="*/ 10 h 20"/>
              <a:gd name="T10" fmla="*/ 14 w 17"/>
              <a:gd name="T11" fmla="*/ 3 h 20"/>
              <a:gd name="T12" fmla="*/ 10 w 17"/>
              <a:gd name="T13" fmla="*/ 0 h 20"/>
              <a:gd name="T14" fmla="*/ 10 w 17"/>
              <a:gd name="T15" fmla="*/ 0 h 20"/>
              <a:gd name="T16" fmla="*/ 2 w 17"/>
              <a:gd name="T17" fmla="*/ 3 h 20"/>
              <a:gd name="T18" fmla="*/ 0 w 17"/>
              <a:gd name="T19" fmla="*/ 10 h 20"/>
              <a:gd name="T20" fmla="*/ 0 w 17"/>
              <a:gd name="T21" fmla="*/ 10 h 20"/>
              <a:gd name="T22" fmla="*/ 2 w 17"/>
              <a:gd name="T23" fmla="*/ 17 h 20"/>
              <a:gd name="T24" fmla="*/ 10 w 17"/>
              <a:gd name="T25" fmla="*/ 20 h 20"/>
              <a:gd name="T26" fmla="*/ 10 w 17"/>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20"/>
                </a:moveTo>
                <a:lnTo>
                  <a:pt x="10" y="20"/>
                </a:lnTo>
                <a:lnTo>
                  <a:pt x="14" y="17"/>
                </a:lnTo>
                <a:lnTo>
                  <a:pt x="17" y="10"/>
                </a:lnTo>
                <a:lnTo>
                  <a:pt x="17" y="10"/>
                </a:lnTo>
                <a:lnTo>
                  <a:pt x="14" y="3"/>
                </a:lnTo>
                <a:lnTo>
                  <a:pt x="10" y="0"/>
                </a:lnTo>
                <a:lnTo>
                  <a:pt x="10" y="0"/>
                </a:lnTo>
                <a:lnTo>
                  <a:pt x="2" y="3"/>
                </a:lnTo>
                <a:lnTo>
                  <a:pt x="0" y="10"/>
                </a:lnTo>
                <a:lnTo>
                  <a:pt x="0" y="10"/>
                </a:lnTo>
                <a:lnTo>
                  <a:pt x="2" y="17"/>
                </a:lnTo>
                <a:lnTo>
                  <a:pt x="10" y="20"/>
                </a:lnTo>
                <a:lnTo>
                  <a:pt x="1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0" name="Freeform 170"/>
          <p:cNvSpPr>
            <a:spLocks noChangeAspect="1"/>
          </p:cNvSpPr>
          <p:nvPr/>
        </p:nvSpPr>
        <p:spPr bwMode="auto">
          <a:xfrm>
            <a:off x="3436938" y="2629942"/>
            <a:ext cx="30162" cy="34925"/>
          </a:xfrm>
          <a:custGeom>
            <a:avLst/>
            <a:gdLst>
              <a:gd name="T0" fmla="*/ 9 w 16"/>
              <a:gd name="T1" fmla="*/ 19 h 19"/>
              <a:gd name="T2" fmla="*/ 9 w 16"/>
              <a:gd name="T3" fmla="*/ 19 h 19"/>
              <a:gd name="T4" fmla="*/ 14 w 16"/>
              <a:gd name="T5" fmla="*/ 17 h 19"/>
              <a:gd name="T6" fmla="*/ 16 w 16"/>
              <a:gd name="T7" fmla="*/ 10 h 19"/>
              <a:gd name="T8" fmla="*/ 16 w 16"/>
              <a:gd name="T9" fmla="*/ 10 h 19"/>
              <a:gd name="T10" fmla="*/ 14 w 16"/>
              <a:gd name="T11" fmla="*/ 2 h 19"/>
              <a:gd name="T12" fmla="*/ 9 w 16"/>
              <a:gd name="T13" fmla="*/ 0 h 19"/>
              <a:gd name="T14" fmla="*/ 9 w 16"/>
              <a:gd name="T15" fmla="*/ 0 h 19"/>
              <a:gd name="T16" fmla="*/ 2 w 16"/>
              <a:gd name="T17" fmla="*/ 2 h 19"/>
              <a:gd name="T18" fmla="*/ 0 w 16"/>
              <a:gd name="T19" fmla="*/ 10 h 19"/>
              <a:gd name="T20" fmla="*/ 0 w 16"/>
              <a:gd name="T21" fmla="*/ 10 h 19"/>
              <a:gd name="T22" fmla="*/ 2 w 16"/>
              <a:gd name="T23" fmla="*/ 17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7"/>
                </a:lnTo>
                <a:lnTo>
                  <a:pt x="16" y="10"/>
                </a:lnTo>
                <a:lnTo>
                  <a:pt x="16"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1" name="Freeform 171"/>
          <p:cNvSpPr>
            <a:spLocks noChangeAspect="1"/>
          </p:cNvSpPr>
          <p:nvPr/>
        </p:nvSpPr>
        <p:spPr bwMode="auto">
          <a:xfrm>
            <a:off x="3538538" y="2652167"/>
            <a:ext cx="30162" cy="34925"/>
          </a:xfrm>
          <a:custGeom>
            <a:avLst/>
            <a:gdLst>
              <a:gd name="T0" fmla="*/ 9 w 17"/>
              <a:gd name="T1" fmla="*/ 19 h 19"/>
              <a:gd name="T2" fmla="*/ 9 w 17"/>
              <a:gd name="T3" fmla="*/ 19 h 19"/>
              <a:gd name="T4" fmla="*/ 14 w 17"/>
              <a:gd name="T5" fmla="*/ 17 h 19"/>
              <a:gd name="T6" fmla="*/ 17 w 17"/>
              <a:gd name="T7" fmla="*/ 10 h 19"/>
              <a:gd name="T8" fmla="*/ 17 w 17"/>
              <a:gd name="T9" fmla="*/ 10 h 19"/>
              <a:gd name="T10" fmla="*/ 14 w 17"/>
              <a:gd name="T11" fmla="*/ 2 h 19"/>
              <a:gd name="T12" fmla="*/ 9 w 17"/>
              <a:gd name="T13" fmla="*/ 0 h 19"/>
              <a:gd name="T14" fmla="*/ 9 w 17"/>
              <a:gd name="T15" fmla="*/ 0 h 19"/>
              <a:gd name="T16" fmla="*/ 2 w 17"/>
              <a:gd name="T17" fmla="*/ 2 h 19"/>
              <a:gd name="T18" fmla="*/ 0 w 17"/>
              <a:gd name="T19" fmla="*/ 10 h 19"/>
              <a:gd name="T20" fmla="*/ 0 w 17"/>
              <a:gd name="T21" fmla="*/ 10 h 19"/>
              <a:gd name="T22" fmla="*/ 2 w 17"/>
              <a:gd name="T23" fmla="*/ 17 h 19"/>
              <a:gd name="T24" fmla="*/ 9 w 17"/>
              <a:gd name="T25" fmla="*/ 19 h 19"/>
              <a:gd name="T26" fmla="*/ 9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9" y="19"/>
                </a:moveTo>
                <a:lnTo>
                  <a:pt x="9" y="19"/>
                </a:lnTo>
                <a:lnTo>
                  <a:pt x="14" y="17"/>
                </a:lnTo>
                <a:lnTo>
                  <a:pt x="17" y="10"/>
                </a:lnTo>
                <a:lnTo>
                  <a:pt x="17"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2" name="Freeform 172"/>
          <p:cNvSpPr>
            <a:spLocks noChangeAspect="1"/>
          </p:cNvSpPr>
          <p:nvPr/>
        </p:nvSpPr>
        <p:spPr bwMode="auto">
          <a:xfrm>
            <a:off x="3584575" y="2639467"/>
            <a:ext cx="31750" cy="34925"/>
          </a:xfrm>
          <a:custGeom>
            <a:avLst/>
            <a:gdLst>
              <a:gd name="T0" fmla="*/ 10 w 17"/>
              <a:gd name="T1" fmla="*/ 19 h 19"/>
              <a:gd name="T2" fmla="*/ 10 w 17"/>
              <a:gd name="T3" fmla="*/ 19 h 19"/>
              <a:gd name="T4" fmla="*/ 15 w 17"/>
              <a:gd name="T5" fmla="*/ 17 h 19"/>
              <a:gd name="T6" fmla="*/ 17 w 17"/>
              <a:gd name="T7" fmla="*/ 9 h 19"/>
              <a:gd name="T8" fmla="*/ 17 w 17"/>
              <a:gd name="T9" fmla="*/ 9 h 19"/>
              <a:gd name="T10" fmla="*/ 15 w 17"/>
              <a:gd name="T11" fmla="*/ 2 h 19"/>
              <a:gd name="T12" fmla="*/ 10 w 17"/>
              <a:gd name="T13" fmla="*/ 0 h 19"/>
              <a:gd name="T14" fmla="*/ 10 w 17"/>
              <a:gd name="T15" fmla="*/ 0 h 19"/>
              <a:gd name="T16" fmla="*/ 3 w 17"/>
              <a:gd name="T17" fmla="*/ 2 h 19"/>
              <a:gd name="T18" fmla="*/ 0 w 17"/>
              <a:gd name="T19" fmla="*/ 9 h 19"/>
              <a:gd name="T20" fmla="*/ 0 w 17"/>
              <a:gd name="T21" fmla="*/ 9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9"/>
                </a:lnTo>
                <a:lnTo>
                  <a:pt x="17" y="9"/>
                </a:lnTo>
                <a:lnTo>
                  <a:pt x="15" y="2"/>
                </a:lnTo>
                <a:lnTo>
                  <a:pt x="10" y="0"/>
                </a:lnTo>
                <a:lnTo>
                  <a:pt x="10" y="0"/>
                </a:lnTo>
                <a:lnTo>
                  <a:pt x="3" y="2"/>
                </a:lnTo>
                <a:lnTo>
                  <a:pt x="0" y="9"/>
                </a:lnTo>
                <a:lnTo>
                  <a:pt x="0" y="9"/>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3" name="Freeform 173"/>
          <p:cNvSpPr>
            <a:spLocks noChangeAspect="1"/>
          </p:cNvSpPr>
          <p:nvPr/>
        </p:nvSpPr>
        <p:spPr bwMode="auto">
          <a:xfrm>
            <a:off x="3663950" y="2633117"/>
            <a:ext cx="30163" cy="36513"/>
          </a:xfrm>
          <a:custGeom>
            <a:avLst/>
            <a:gdLst>
              <a:gd name="T0" fmla="*/ 10 w 17"/>
              <a:gd name="T1" fmla="*/ 20 h 20"/>
              <a:gd name="T2" fmla="*/ 10 w 17"/>
              <a:gd name="T3" fmla="*/ 20 h 20"/>
              <a:gd name="T4" fmla="*/ 15 w 17"/>
              <a:gd name="T5" fmla="*/ 17 h 20"/>
              <a:gd name="T6" fmla="*/ 17 w 17"/>
              <a:gd name="T7" fmla="*/ 10 h 20"/>
              <a:gd name="T8" fmla="*/ 17 w 17"/>
              <a:gd name="T9" fmla="*/ 10 h 20"/>
              <a:gd name="T10" fmla="*/ 15 w 17"/>
              <a:gd name="T11" fmla="*/ 3 h 20"/>
              <a:gd name="T12" fmla="*/ 10 w 17"/>
              <a:gd name="T13" fmla="*/ 0 h 20"/>
              <a:gd name="T14" fmla="*/ 10 w 17"/>
              <a:gd name="T15" fmla="*/ 0 h 20"/>
              <a:gd name="T16" fmla="*/ 3 w 17"/>
              <a:gd name="T17" fmla="*/ 3 h 20"/>
              <a:gd name="T18" fmla="*/ 0 w 17"/>
              <a:gd name="T19" fmla="*/ 10 h 20"/>
              <a:gd name="T20" fmla="*/ 0 w 17"/>
              <a:gd name="T21" fmla="*/ 10 h 20"/>
              <a:gd name="T22" fmla="*/ 3 w 17"/>
              <a:gd name="T23" fmla="*/ 17 h 20"/>
              <a:gd name="T24" fmla="*/ 10 w 17"/>
              <a:gd name="T25" fmla="*/ 20 h 20"/>
              <a:gd name="T26" fmla="*/ 10 w 17"/>
              <a:gd name="T2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4" name="Freeform 174"/>
          <p:cNvSpPr>
            <a:spLocks noChangeAspect="1"/>
          </p:cNvSpPr>
          <p:nvPr/>
        </p:nvSpPr>
        <p:spPr bwMode="auto">
          <a:xfrm>
            <a:off x="3765550" y="2626767"/>
            <a:ext cx="28575" cy="34925"/>
          </a:xfrm>
          <a:custGeom>
            <a:avLst/>
            <a:gdLst>
              <a:gd name="T0" fmla="*/ 9 w 16"/>
              <a:gd name="T1" fmla="*/ 19 h 19"/>
              <a:gd name="T2" fmla="*/ 9 w 16"/>
              <a:gd name="T3" fmla="*/ 19 h 19"/>
              <a:gd name="T4" fmla="*/ 14 w 16"/>
              <a:gd name="T5" fmla="*/ 16 h 19"/>
              <a:gd name="T6" fmla="*/ 16 w 16"/>
              <a:gd name="T7" fmla="*/ 9 h 19"/>
              <a:gd name="T8" fmla="*/ 16 w 16"/>
              <a:gd name="T9" fmla="*/ 9 h 19"/>
              <a:gd name="T10" fmla="*/ 14 w 16"/>
              <a:gd name="T11" fmla="*/ 2 h 19"/>
              <a:gd name="T12" fmla="*/ 9 w 16"/>
              <a:gd name="T13" fmla="*/ 0 h 19"/>
              <a:gd name="T14" fmla="*/ 9 w 16"/>
              <a:gd name="T15" fmla="*/ 0 h 19"/>
              <a:gd name="T16" fmla="*/ 2 w 16"/>
              <a:gd name="T17" fmla="*/ 2 h 19"/>
              <a:gd name="T18" fmla="*/ 0 w 16"/>
              <a:gd name="T19" fmla="*/ 9 h 19"/>
              <a:gd name="T20" fmla="*/ 0 w 16"/>
              <a:gd name="T21" fmla="*/ 9 h 19"/>
              <a:gd name="T22" fmla="*/ 2 w 16"/>
              <a:gd name="T23" fmla="*/ 16 h 19"/>
              <a:gd name="T24" fmla="*/ 9 w 16"/>
              <a:gd name="T25" fmla="*/ 19 h 19"/>
              <a:gd name="T26" fmla="*/ 9 w 16"/>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9">
                <a:moveTo>
                  <a:pt x="9" y="19"/>
                </a:moveTo>
                <a:lnTo>
                  <a:pt x="9" y="19"/>
                </a:lnTo>
                <a:lnTo>
                  <a:pt x="14" y="16"/>
                </a:lnTo>
                <a:lnTo>
                  <a:pt x="16" y="9"/>
                </a:lnTo>
                <a:lnTo>
                  <a:pt x="16"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5" name="Freeform 175"/>
          <p:cNvSpPr>
            <a:spLocks noChangeAspect="1"/>
          </p:cNvSpPr>
          <p:nvPr/>
        </p:nvSpPr>
        <p:spPr bwMode="auto">
          <a:xfrm>
            <a:off x="3584575" y="2564855"/>
            <a:ext cx="31750"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3 h 19"/>
              <a:gd name="T12" fmla="*/ 10 w 17"/>
              <a:gd name="T13" fmla="*/ 0 h 19"/>
              <a:gd name="T14" fmla="*/ 10 w 17"/>
              <a:gd name="T15" fmla="*/ 0 h 19"/>
              <a:gd name="T16" fmla="*/ 3 w 17"/>
              <a:gd name="T17" fmla="*/ 3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6" name="Freeform 176"/>
          <p:cNvSpPr>
            <a:spLocks noChangeAspect="1"/>
          </p:cNvSpPr>
          <p:nvPr/>
        </p:nvSpPr>
        <p:spPr bwMode="auto">
          <a:xfrm>
            <a:off x="3663950" y="2552155"/>
            <a:ext cx="30163"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2 h 19"/>
              <a:gd name="T12" fmla="*/ 10 w 17"/>
              <a:gd name="T13" fmla="*/ 0 h 19"/>
              <a:gd name="T14" fmla="*/ 10 w 17"/>
              <a:gd name="T15" fmla="*/ 0 h 19"/>
              <a:gd name="T16" fmla="*/ 3 w 17"/>
              <a:gd name="T17" fmla="*/ 2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7" name="Freeform 177"/>
          <p:cNvSpPr>
            <a:spLocks noChangeAspect="1"/>
          </p:cNvSpPr>
          <p:nvPr/>
        </p:nvSpPr>
        <p:spPr bwMode="auto">
          <a:xfrm>
            <a:off x="3694113" y="2498180"/>
            <a:ext cx="31750"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3 h 19"/>
              <a:gd name="T12" fmla="*/ 10 w 17"/>
              <a:gd name="T13" fmla="*/ 0 h 19"/>
              <a:gd name="T14" fmla="*/ 10 w 17"/>
              <a:gd name="T15" fmla="*/ 0 h 19"/>
              <a:gd name="T16" fmla="*/ 3 w 17"/>
              <a:gd name="T17" fmla="*/ 3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8" name="Freeform 178"/>
          <p:cNvSpPr>
            <a:spLocks noChangeAspect="1"/>
          </p:cNvSpPr>
          <p:nvPr/>
        </p:nvSpPr>
        <p:spPr bwMode="auto">
          <a:xfrm>
            <a:off x="3773488" y="2542630"/>
            <a:ext cx="30162" cy="34925"/>
          </a:xfrm>
          <a:custGeom>
            <a:avLst/>
            <a:gdLst>
              <a:gd name="T0" fmla="*/ 10 w 17"/>
              <a:gd name="T1" fmla="*/ 19 h 19"/>
              <a:gd name="T2" fmla="*/ 10 w 17"/>
              <a:gd name="T3" fmla="*/ 19 h 19"/>
              <a:gd name="T4" fmla="*/ 15 w 17"/>
              <a:gd name="T5" fmla="*/ 17 h 19"/>
              <a:gd name="T6" fmla="*/ 17 w 17"/>
              <a:gd name="T7" fmla="*/ 10 h 19"/>
              <a:gd name="T8" fmla="*/ 17 w 17"/>
              <a:gd name="T9" fmla="*/ 10 h 19"/>
              <a:gd name="T10" fmla="*/ 15 w 17"/>
              <a:gd name="T11" fmla="*/ 3 h 19"/>
              <a:gd name="T12" fmla="*/ 10 w 17"/>
              <a:gd name="T13" fmla="*/ 0 h 19"/>
              <a:gd name="T14" fmla="*/ 10 w 17"/>
              <a:gd name="T15" fmla="*/ 0 h 19"/>
              <a:gd name="T16" fmla="*/ 3 w 17"/>
              <a:gd name="T17" fmla="*/ 3 h 19"/>
              <a:gd name="T18" fmla="*/ 0 w 17"/>
              <a:gd name="T19" fmla="*/ 10 h 19"/>
              <a:gd name="T20" fmla="*/ 0 w 17"/>
              <a:gd name="T21" fmla="*/ 10 h 19"/>
              <a:gd name="T22" fmla="*/ 3 w 17"/>
              <a:gd name="T23" fmla="*/ 17 h 19"/>
              <a:gd name="T24" fmla="*/ 10 w 17"/>
              <a:gd name="T25" fmla="*/ 19 h 19"/>
              <a:gd name="T26" fmla="*/ 10 w 17"/>
              <a:gd name="T2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0419" name="Rectangle 179"/>
          <p:cNvSpPr>
            <a:spLocks noChangeAspect="1" noChangeArrowheads="1"/>
          </p:cNvSpPr>
          <p:nvPr/>
        </p:nvSpPr>
        <p:spPr bwMode="auto">
          <a:xfrm>
            <a:off x="304800" y="3845967"/>
            <a:ext cx="5492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Intercept </a:t>
            </a:r>
            <a:r>
              <a:rPr lang="en-US" sz="1000" i="1" smtClean="0">
                <a:solidFill>
                  <a:srgbClr val="000000"/>
                </a:solidFill>
                <a:latin typeface="Times New Roman" pitchFamily="18" charset="0"/>
              </a:rPr>
              <a:t>b</a:t>
            </a:r>
          </a:p>
        </p:txBody>
      </p:sp>
      <p:sp>
        <p:nvSpPr>
          <p:cNvPr id="10432" name="Rectangle 192"/>
          <p:cNvSpPr>
            <a:spLocks noChangeAspect="1" noChangeArrowheads="1"/>
          </p:cNvSpPr>
          <p:nvPr/>
        </p:nvSpPr>
        <p:spPr bwMode="auto">
          <a:xfrm>
            <a:off x="1539875" y="3771355"/>
            <a:ext cx="1857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Symbol" pitchFamily="18" charset="2"/>
              </a:rPr>
              <a:t>D</a:t>
            </a:r>
            <a:r>
              <a:rPr lang="en-US" sz="1000" i="1" smtClean="0">
                <a:solidFill>
                  <a:srgbClr val="000000"/>
                </a:solidFill>
                <a:latin typeface="Times New Roman" pitchFamily="18" charset="0"/>
              </a:rPr>
              <a:t>x</a:t>
            </a:r>
            <a:r>
              <a:rPr lang="en-US" sz="1200" baseline="-25000" smtClean="0">
                <a:solidFill>
                  <a:srgbClr val="000000"/>
                </a:solidFill>
                <a:latin typeface="Times New Roman" pitchFamily="18" charset="0"/>
              </a:rPr>
              <a:t>d</a:t>
            </a:r>
          </a:p>
        </p:txBody>
      </p:sp>
      <p:sp>
        <p:nvSpPr>
          <p:cNvPr id="10435" name="Rectangle 195"/>
          <p:cNvSpPr>
            <a:spLocks noChangeAspect="1" noChangeArrowheads="1"/>
          </p:cNvSpPr>
          <p:nvPr/>
        </p:nvSpPr>
        <p:spPr bwMode="auto">
          <a:xfrm>
            <a:off x="1898650" y="3496717"/>
            <a:ext cx="777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Symbol" pitchFamily="18" charset="2"/>
              </a:rPr>
              <a:t>D</a:t>
            </a:r>
            <a:endParaRPr lang="en-US" sz="1000" smtClean="0">
              <a:solidFill>
                <a:srgbClr val="000000"/>
              </a:solidFill>
              <a:latin typeface="Times New Roman" pitchFamily="18" charset="0"/>
            </a:endParaRPr>
          </a:p>
        </p:txBody>
      </p:sp>
      <p:sp>
        <p:nvSpPr>
          <p:cNvPr id="10436" name="Rectangle 196"/>
          <p:cNvSpPr>
            <a:spLocks noChangeAspect="1" noChangeArrowheads="1"/>
          </p:cNvSpPr>
          <p:nvPr/>
        </p:nvSpPr>
        <p:spPr bwMode="auto">
          <a:xfrm>
            <a:off x="1978025" y="3504655"/>
            <a:ext cx="571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a:t>
            </a:r>
            <a:endParaRPr lang="en-US" sz="1000" smtClean="0">
              <a:solidFill>
                <a:srgbClr val="000000"/>
              </a:solidFill>
              <a:latin typeface="Times New Roman" pitchFamily="18" charset="0"/>
            </a:endParaRPr>
          </a:p>
        </p:txBody>
      </p:sp>
      <p:sp>
        <p:nvSpPr>
          <p:cNvPr id="10437" name="Rectangle 197"/>
          <p:cNvSpPr>
            <a:spLocks noChangeAspect="1" noChangeArrowheads="1"/>
          </p:cNvSpPr>
          <p:nvPr/>
        </p:nvSpPr>
        <p:spPr bwMode="auto">
          <a:xfrm>
            <a:off x="2890838" y="2836317"/>
            <a:ext cx="244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Symbol" pitchFamily="18" charset="2"/>
              </a:rPr>
              <a:t>D </a:t>
            </a:r>
            <a:r>
              <a:rPr lang="en-US" sz="1000" i="1" smtClean="0">
                <a:solidFill>
                  <a:srgbClr val="000000"/>
                </a:solidFill>
                <a:latin typeface="Times New Roman" pitchFamily="18" charset="0"/>
              </a:rPr>
              <a:t>x'</a:t>
            </a:r>
            <a:r>
              <a:rPr lang="en-US" sz="1200" baseline="-25000" smtClean="0">
                <a:solidFill>
                  <a:srgbClr val="000000"/>
                </a:solidFill>
                <a:latin typeface="Times New Roman" pitchFamily="18" charset="0"/>
              </a:rPr>
              <a:t>d</a:t>
            </a:r>
          </a:p>
        </p:txBody>
      </p:sp>
      <p:sp>
        <p:nvSpPr>
          <p:cNvPr id="10440" name="Rectangle 200"/>
          <p:cNvSpPr>
            <a:spLocks noChangeAspect="1" noChangeArrowheads="1"/>
          </p:cNvSpPr>
          <p:nvPr/>
        </p:nvSpPr>
        <p:spPr bwMode="auto">
          <a:xfrm>
            <a:off x="3260725" y="2699792"/>
            <a:ext cx="1936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sz="1000" smtClean="0">
                <a:solidFill>
                  <a:srgbClr val="000000"/>
                </a:solidFill>
                <a:latin typeface="Symbol" pitchFamily="18" charset="2"/>
              </a:rPr>
              <a:t>D </a:t>
            </a:r>
            <a:r>
              <a:rPr lang="en-US" sz="1000" i="1" smtClean="0">
                <a:solidFill>
                  <a:srgbClr val="000000"/>
                </a:solidFill>
                <a:latin typeface="Times New Roman" pitchFamily="18" charset="0"/>
              </a:rPr>
              <a:t>y'</a:t>
            </a:r>
          </a:p>
        </p:txBody>
      </p:sp>
      <p:sp>
        <p:nvSpPr>
          <p:cNvPr id="10443" name="Rectangle 203"/>
          <p:cNvSpPr>
            <a:spLocks noChangeAspect="1" noChangeArrowheads="1"/>
          </p:cNvSpPr>
          <p:nvPr/>
        </p:nvSpPr>
        <p:spPr bwMode="auto">
          <a:xfrm>
            <a:off x="1090613" y="2394992"/>
            <a:ext cx="558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a:t>
            </a:r>
            <a:r>
              <a:rPr lang="en-US" sz="1000" i="1" smtClean="0">
                <a:solidFill>
                  <a:srgbClr val="000000"/>
                </a:solidFill>
                <a:latin typeface="Times New Roman" pitchFamily="18" charset="0"/>
              </a:rPr>
              <a:t>y </a:t>
            </a:r>
            <a:r>
              <a:rPr lang="en-US" sz="1000" smtClean="0">
                <a:solidFill>
                  <a:srgbClr val="000000"/>
                </a:solidFill>
                <a:latin typeface="Times New Roman" pitchFamily="18" charset="0"/>
              </a:rPr>
              <a:t>(Output)</a:t>
            </a:r>
          </a:p>
        </p:txBody>
      </p:sp>
      <p:sp>
        <p:nvSpPr>
          <p:cNvPr id="10447" name="Rectangle 207"/>
          <p:cNvSpPr>
            <a:spLocks noChangeAspect="1" noChangeArrowheads="1"/>
          </p:cNvSpPr>
          <p:nvPr/>
        </p:nvSpPr>
        <p:spPr bwMode="auto">
          <a:xfrm>
            <a:off x="1981200" y="4223792"/>
            <a:ext cx="5984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 = mx</a:t>
            </a:r>
            <a:r>
              <a:rPr lang="en-US" sz="1200" baseline="-25000" smtClean="0">
                <a:solidFill>
                  <a:srgbClr val="000000"/>
                </a:solidFill>
                <a:latin typeface="Times New Roman" pitchFamily="18" charset="0"/>
              </a:rPr>
              <a:t>d </a:t>
            </a:r>
            <a:r>
              <a:rPr lang="en-US" sz="1000" smtClean="0">
                <a:solidFill>
                  <a:srgbClr val="000000"/>
                </a:solidFill>
                <a:latin typeface="Times New Roman" pitchFamily="18" charset="0"/>
              </a:rPr>
              <a:t>+ </a:t>
            </a:r>
            <a:r>
              <a:rPr lang="en-US" sz="1000" i="1" smtClean="0">
                <a:solidFill>
                  <a:srgbClr val="000000"/>
                </a:solidFill>
                <a:latin typeface="Times New Roman" pitchFamily="18" charset="0"/>
              </a:rPr>
              <a:t>b</a:t>
            </a:r>
          </a:p>
        </p:txBody>
      </p:sp>
      <p:sp>
        <p:nvSpPr>
          <p:cNvPr id="10453" name="Rectangle 213"/>
          <p:cNvSpPr>
            <a:spLocks noChangeAspect="1" noChangeArrowheads="1"/>
          </p:cNvSpPr>
          <p:nvPr/>
        </p:nvSpPr>
        <p:spPr bwMode="auto">
          <a:xfrm>
            <a:off x="3459163" y="4515892"/>
            <a:ext cx="525462"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a:t>
            </a:r>
            <a:r>
              <a:rPr lang="en-US" sz="1000" i="1" smtClean="0">
                <a:solidFill>
                  <a:srgbClr val="000000"/>
                </a:solidFill>
                <a:latin typeface="Times New Roman" pitchFamily="18" charset="0"/>
              </a:rPr>
              <a:t>x</a:t>
            </a:r>
            <a:r>
              <a:rPr lang="en-US" sz="1200" baseline="-25000" smtClean="0">
                <a:solidFill>
                  <a:srgbClr val="000000"/>
                </a:solidFill>
                <a:latin typeface="Times New Roman" pitchFamily="18" charset="0"/>
              </a:rPr>
              <a:t>d</a:t>
            </a:r>
            <a:r>
              <a:rPr lang="en-US" sz="1000" smtClean="0">
                <a:solidFill>
                  <a:srgbClr val="000000"/>
                </a:solidFill>
                <a:latin typeface="Times New Roman" pitchFamily="18" charset="0"/>
              </a:rPr>
              <a:t> (Input)</a:t>
            </a:r>
          </a:p>
        </p:txBody>
      </p:sp>
      <p:sp>
        <p:nvSpPr>
          <p:cNvPr id="10454" name="Rectangle 214"/>
          <p:cNvSpPr>
            <a:spLocks noChangeAspect="1" noChangeArrowheads="1"/>
          </p:cNvSpPr>
          <p:nvPr/>
        </p:nvSpPr>
        <p:spPr bwMode="auto">
          <a:xfrm>
            <a:off x="436563" y="4741317"/>
            <a:ext cx="1428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(a)</a:t>
            </a:r>
          </a:p>
        </p:txBody>
      </p:sp>
      <p:sp>
        <p:nvSpPr>
          <p:cNvPr id="10461" name="Rectangle 221"/>
          <p:cNvSpPr>
            <a:spLocks noChangeAspect="1" noChangeArrowheads="1"/>
          </p:cNvSpPr>
          <p:nvPr/>
        </p:nvSpPr>
        <p:spPr bwMode="auto">
          <a:xfrm>
            <a:off x="2438400" y="3571330"/>
            <a:ext cx="5476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Slope </a:t>
            </a:r>
            <a:r>
              <a:rPr lang="en-US" sz="1000" i="1" smtClean="0">
                <a:solidFill>
                  <a:srgbClr val="000000"/>
                </a:solidFill>
                <a:latin typeface="Times New Roman" pitchFamily="18" charset="0"/>
              </a:rPr>
              <a:t>m </a:t>
            </a:r>
            <a:r>
              <a:rPr lang="en-US" sz="1000" smtClean="0">
                <a:solidFill>
                  <a:srgbClr val="000000"/>
                </a:solidFill>
                <a:latin typeface="Times New Roman" pitchFamily="18" charset="0"/>
              </a:rPr>
              <a:t> =</a:t>
            </a:r>
          </a:p>
        </p:txBody>
      </p:sp>
      <p:sp>
        <p:nvSpPr>
          <p:cNvPr id="10464" name="Rectangle 224"/>
          <p:cNvSpPr>
            <a:spLocks noChangeAspect="1" noChangeArrowheads="1"/>
          </p:cNvSpPr>
          <p:nvPr/>
        </p:nvSpPr>
        <p:spPr bwMode="auto">
          <a:xfrm>
            <a:off x="3125788" y="3491955"/>
            <a:ext cx="1349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Symbol" pitchFamily="18" charset="2"/>
              </a:rPr>
              <a:t>D</a:t>
            </a:r>
            <a:r>
              <a:rPr lang="en-US" sz="1000" i="1" smtClean="0">
                <a:solidFill>
                  <a:srgbClr val="000000"/>
                </a:solidFill>
                <a:latin typeface="Times New Roman" pitchFamily="18" charset="0"/>
              </a:rPr>
              <a:t>y</a:t>
            </a:r>
            <a:endParaRPr lang="en-US" sz="1000" smtClean="0">
              <a:solidFill>
                <a:srgbClr val="000000"/>
              </a:solidFill>
              <a:latin typeface="Times New Roman" pitchFamily="18" charset="0"/>
            </a:endParaRPr>
          </a:p>
        </p:txBody>
      </p:sp>
      <p:sp>
        <p:nvSpPr>
          <p:cNvPr id="10466" name="Rectangle 226"/>
          <p:cNvSpPr>
            <a:spLocks noChangeAspect="1" noChangeArrowheads="1"/>
          </p:cNvSpPr>
          <p:nvPr/>
        </p:nvSpPr>
        <p:spPr bwMode="auto">
          <a:xfrm>
            <a:off x="3100388" y="3649117"/>
            <a:ext cx="1857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Symbol" pitchFamily="18" charset="2"/>
              </a:rPr>
              <a:t>D</a:t>
            </a:r>
            <a:r>
              <a:rPr lang="en-US" sz="1000" i="1" smtClean="0">
                <a:solidFill>
                  <a:srgbClr val="000000"/>
                </a:solidFill>
                <a:latin typeface="Times New Roman" pitchFamily="18" charset="0"/>
              </a:rPr>
              <a:t>x</a:t>
            </a:r>
            <a:r>
              <a:rPr lang="en-US" sz="1200" baseline="-25000" smtClean="0">
                <a:solidFill>
                  <a:srgbClr val="000000"/>
                </a:solidFill>
                <a:latin typeface="Times New Roman" pitchFamily="18" charset="0"/>
              </a:rPr>
              <a:t>d</a:t>
            </a:r>
            <a:endParaRPr lang="en-US" sz="1000" smtClean="0">
              <a:solidFill>
                <a:srgbClr val="000000"/>
              </a:solidFill>
              <a:latin typeface="Times New Roman" pitchFamily="18" charset="0"/>
            </a:endParaRPr>
          </a:p>
        </p:txBody>
      </p:sp>
      <p:sp>
        <p:nvSpPr>
          <p:cNvPr id="10469" name="Line 229"/>
          <p:cNvSpPr>
            <a:spLocks noChangeAspect="1" noChangeShapeType="1"/>
          </p:cNvSpPr>
          <p:nvPr/>
        </p:nvSpPr>
        <p:spPr bwMode="auto">
          <a:xfrm>
            <a:off x="3100388" y="3658642"/>
            <a:ext cx="187325" cy="15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50" name="Line 10"/>
          <p:cNvSpPr>
            <a:spLocks noChangeAspect="1" noChangeShapeType="1"/>
          </p:cNvSpPr>
          <p:nvPr/>
        </p:nvSpPr>
        <p:spPr bwMode="auto">
          <a:xfrm>
            <a:off x="5091113" y="2245767"/>
            <a:ext cx="3175" cy="24320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51" name="Line 11"/>
          <p:cNvSpPr>
            <a:spLocks noChangeAspect="1" noChangeShapeType="1"/>
          </p:cNvSpPr>
          <p:nvPr/>
        </p:nvSpPr>
        <p:spPr bwMode="auto">
          <a:xfrm>
            <a:off x="4926013" y="4431755"/>
            <a:ext cx="33750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55" name="Freeform 15"/>
          <p:cNvSpPr>
            <a:spLocks noChangeAspect="1"/>
          </p:cNvSpPr>
          <p:nvPr/>
        </p:nvSpPr>
        <p:spPr bwMode="auto">
          <a:xfrm>
            <a:off x="4978400" y="2202905"/>
            <a:ext cx="1871663" cy="1662112"/>
          </a:xfrm>
          <a:custGeom>
            <a:avLst/>
            <a:gdLst>
              <a:gd name="T0" fmla="*/ 0 w 1026"/>
              <a:gd name="T1" fmla="*/ 911 h 911"/>
              <a:gd name="T2" fmla="*/ 815 w 1026"/>
              <a:gd name="T3" fmla="*/ 182 h 911"/>
              <a:gd name="T4" fmla="*/ 1026 w 1026"/>
              <a:gd name="T5" fmla="*/ 0 h 911"/>
            </a:gdLst>
            <a:ahLst/>
            <a:cxnLst>
              <a:cxn ang="0">
                <a:pos x="T0" y="T1"/>
              </a:cxn>
              <a:cxn ang="0">
                <a:pos x="T2" y="T3"/>
              </a:cxn>
              <a:cxn ang="0">
                <a:pos x="T4" y="T5"/>
              </a:cxn>
            </a:cxnLst>
            <a:rect l="0" t="0" r="r" b="b"/>
            <a:pathLst>
              <a:path w="1026" h="911">
                <a:moveTo>
                  <a:pt x="0" y="911"/>
                </a:moveTo>
                <a:lnTo>
                  <a:pt x="815" y="182"/>
                </a:lnTo>
                <a:lnTo>
                  <a:pt x="1026"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0256" name="Line 16"/>
          <p:cNvSpPr>
            <a:spLocks noChangeAspect="1" noChangeShapeType="1"/>
          </p:cNvSpPr>
          <p:nvPr/>
        </p:nvSpPr>
        <p:spPr bwMode="auto">
          <a:xfrm flipV="1">
            <a:off x="5091113" y="3706267"/>
            <a:ext cx="87312" cy="587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57" name="Line 17"/>
          <p:cNvSpPr>
            <a:spLocks noChangeAspect="1" noChangeShapeType="1"/>
          </p:cNvSpPr>
          <p:nvPr/>
        </p:nvSpPr>
        <p:spPr bwMode="auto">
          <a:xfrm flipV="1">
            <a:off x="5210175" y="3633242"/>
            <a:ext cx="87313"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58" name="Line 18"/>
          <p:cNvSpPr>
            <a:spLocks noChangeAspect="1" noChangeShapeType="1"/>
          </p:cNvSpPr>
          <p:nvPr/>
        </p:nvSpPr>
        <p:spPr bwMode="auto">
          <a:xfrm flipV="1">
            <a:off x="5327650" y="3558630"/>
            <a:ext cx="92075" cy="555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59" name="Line 19"/>
          <p:cNvSpPr>
            <a:spLocks noChangeAspect="1" noChangeShapeType="1"/>
          </p:cNvSpPr>
          <p:nvPr/>
        </p:nvSpPr>
        <p:spPr bwMode="auto">
          <a:xfrm flipV="1">
            <a:off x="5445125" y="3484017"/>
            <a:ext cx="92075" cy="5556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0" name="Line 20"/>
          <p:cNvSpPr>
            <a:spLocks noChangeAspect="1" noChangeShapeType="1"/>
          </p:cNvSpPr>
          <p:nvPr/>
        </p:nvSpPr>
        <p:spPr bwMode="auto">
          <a:xfrm flipV="1">
            <a:off x="5564188" y="3409405"/>
            <a:ext cx="90487"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1" name="Line 21"/>
          <p:cNvSpPr>
            <a:spLocks noChangeAspect="1" noChangeShapeType="1"/>
          </p:cNvSpPr>
          <p:nvPr/>
        </p:nvSpPr>
        <p:spPr bwMode="auto">
          <a:xfrm flipV="1">
            <a:off x="5686425" y="3336380"/>
            <a:ext cx="87313" cy="555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2" name="Line 22"/>
          <p:cNvSpPr>
            <a:spLocks noChangeAspect="1" noChangeShapeType="1"/>
          </p:cNvSpPr>
          <p:nvPr/>
        </p:nvSpPr>
        <p:spPr bwMode="auto">
          <a:xfrm flipV="1">
            <a:off x="5803900" y="3260180"/>
            <a:ext cx="88900"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3" name="Line 23"/>
          <p:cNvSpPr>
            <a:spLocks noChangeAspect="1" noChangeShapeType="1"/>
          </p:cNvSpPr>
          <p:nvPr/>
        </p:nvSpPr>
        <p:spPr bwMode="auto">
          <a:xfrm flipV="1">
            <a:off x="5921375" y="3185567"/>
            <a:ext cx="87313"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4" name="Line 24"/>
          <p:cNvSpPr>
            <a:spLocks noChangeAspect="1" noChangeShapeType="1"/>
          </p:cNvSpPr>
          <p:nvPr/>
        </p:nvSpPr>
        <p:spPr bwMode="auto">
          <a:xfrm flipV="1">
            <a:off x="6040438" y="3110955"/>
            <a:ext cx="87312" cy="587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5" name="Line 25"/>
          <p:cNvSpPr>
            <a:spLocks noChangeAspect="1" noChangeShapeType="1"/>
          </p:cNvSpPr>
          <p:nvPr/>
        </p:nvSpPr>
        <p:spPr bwMode="auto">
          <a:xfrm flipV="1">
            <a:off x="6157913" y="3037930"/>
            <a:ext cx="87312"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6" name="Line 26"/>
          <p:cNvSpPr>
            <a:spLocks noChangeAspect="1" noChangeShapeType="1"/>
          </p:cNvSpPr>
          <p:nvPr/>
        </p:nvSpPr>
        <p:spPr bwMode="auto">
          <a:xfrm flipV="1">
            <a:off x="6276975" y="2963317"/>
            <a:ext cx="87313"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7" name="Line 27"/>
          <p:cNvSpPr>
            <a:spLocks noChangeAspect="1" noChangeShapeType="1"/>
          </p:cNvSpPr>
          <p:nvPr/>
        </p:nvSpPr>
        <p:spPr bwMode="auto">
          <a:xfrm flipV="1">
            <a:off x="6392863" y="2888705"/>
            <a:ext cx="88900"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8" name="Line 28"/>
          <p:cNvSpPr>
            <a:spLocks noChangeAspect="1" noChangeShapeType="1"/>
          </p:cNvSpPr>
          <p:nvPr/>
        </p:nvSpPr>
        <p:spPr bwMode="auto">
          <a:xfrm flipV="1">
            <a:off x="6511925" y="2814092"/>
            <a:ext cx="92075"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69" name="Line 29"/>
          <p:cNvSpPr>
            <a:spLocks noChangeAspect="1" noChangeShapeType="1"/>
          </p:cNvSpPr>
          <p:nvPr/>
        </p:nvSpPr>
        <p:spPr bwMode="auto">
          <a:xfrm flipV="1">
            <a:off x="6630988" y="2741067"/>
            <a:ext cx="90487"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0" name="Line 30"/>
          <p:cNvSpPr>
            <a:spLocks noChangeAspect="1" noChangeShapeType="1"/>
          </p:cNvSpPr>
          <p:nvPr/>
        </p:nvSpPr>
        <p:spPr bwMode="auto">
          <a:xfrm flipV="1">
            <a:off x="6748463" y="2666455"/>
            <a:ext cx="92075" cy="555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1" name="Line 31"/>
          <p:cNvSpPr>
            <a:spLocks noChangeAspect="1" noChangeShapeType="1"/>
          </p:cNvSpPr>
          <p:nvPr/>
        </p:nvSpPr>
        <p:spPr bwMode="auto">
          <a:xfrm flipV="1">
            <a:off x="6870700" y="2591842"/>
            <a:ext cx="88900" cy="5556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2" name="Line 32"/>
          <p:cNvSpPr>
            <a:spLocks noChangeAspect="1" noChangeShapeType="1"/>
          </p:cNvSpPr>
          <p:nvPr/>
        </p:nvSpPr>
        <p:spPr bwMode="auto">
          <a:xfrm flipV="1">
            <a:off x="6988175" y="2517230"/>
            <a:ext cx="87313" cy="555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3" name="Line 33"/>
          <p:cNvSpPr>
            <a:spLocks noChangeAspect="1" noChangeShapeType="1"/>
          </p:cNvSpPr>
          <p:nvPr/>
        </p:nvSpPr>
        <p:spPr bwMode="auto">
          <a:xfrm flipV="1">
            <a:off x="7107238" y="2444205"/>
            <a:ext cx="87312" cy="5556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4" name="Line 34"/>
          <p:cNvSpPr>
            <a:spLocks noChangeAspect="1" noChangeShapeType="1"/>
          </p:cNvSpPr>
          <p:nvPr/>
        </p:nvSpPr>
        <p:spPr bwMode="auto">
          <a:xfrm flipV="1">
            <a:off x="7224713" y="2368005"/>
            <a:ext cx="87312"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5" name="Line 35"/>
          <p:cNvSpPr>
            <a:spLocks noChangeAspect="1" noChangeShapeType="1"/>
          </p:cNvSpPr>
          <p:nvPr/>
        </p:nvSpPr>
        <p:spPr bwMode="auto">
          <a:xfrm flipV="1">
            <a:off x="7343775" y="2293392"/>
            <a:ext cx="87313"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6" name="Line 36"/>
          <p:cNvSpPr>
            <a:spLocks noChangeAspect="1" noChangeShapeType="1"/>
          </p:cNvSpPr>
          <p:nvPr/>
        </p:nvSpPr>
        <p:spPr bwMode="auto">
          <a:xfrm flipV="1">
            <a:off x="7459663" y="2253705"/>
            <a:ext cx="36512" cy="222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7" name="Line 37"/>
          <p:cNvSpPr>
            <a:spLocks noChangeAspect="1" noChangeShapeType="1"/>
          </p:cNvSpPr>
          <p:nvPr/>
        </p:nvSpPr>
        <p:spPr bwMode="auto">
          <a:xfrm flipV="1">
            <a:off x="4906963" y="2464842"/>
            <a:ext cx="2684462" cy="172243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78" name="Line 38"/>
          <p:cNvSpPr>
            <a:spLocks noChangeAspect="1" noChangeShapeType="1"/>
          </p:cNvSpPr>
          <p:nvPr/>
        </p:nvSpPr>
        <p:spPr bwMode="auto">
          <a:xfrm>
            <a:off x="5135563" y="4266655"/>
            <a:ext cx="1587"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80" name="Line 40"/>
          <p:cNvSpPr>
            <a:spLocks noChangeAspect="1" noChangeShapeType="1"/>
          </p:cNvSpPr>
          <p:nvPr/>
        </p:nvSpPr>
        <p:spPr bwMode="auto">
          <a:xfrm>
            <a:off x="5370513" y="4119017"/>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81" name="Line 41"/>
          <p:cNvSpPr>
            <a:spLocks noChangeAspect="1" noChangeShapeType="1"/>
          </p:cNvSpPr>
          <p:nvPr/>
        </p:nvSpPr>
        <p:spPr bwMode="auto">
          <a:xfrm>
            <a:off x="5489575" y="4044405"/>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82" name="Line 42"/>
          <p:cNvSpPr>
            <a:spLocks noChangeAspect="1" noChangeShapeType="1"/>
          </p:cNvSpPr>
          <p:nvPr/>
        </p:nvSpPr>
        <p:spPr bwMode="auto">
          <a:xfrm>
            <a:off x="5607050" y="3968205"/>
            <a:ext cx="3175" cy="3175"/>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83" name="Line 43"/>
          <p:cNvSpPr>
            <a:spLocks noChangeAspect="1" noChangeShapeType="1"/>
          </p:cNvSpPr>
          <p:nvPr/>
        </p:nvSpPr>
        <p:spPr bwMode="auto">
          <a:xfrm>
            <a:off x="5729288" y="3895180"/>
            <a:ext cx="3175" cy="3175"/>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85" name="Line 45"/>
          <p:cNvSpPr>
            <a:spLocks noChangeAspect="1" noChangeShapeType="1"/>
          </p:cNvSpPr>
          <p:nvPr/>
        </p:nvSpPr>
        <p:spPr bwMode="auto">
          <a:xfrm>
            <a:off x="5965825" y="3745955"/>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86" name="Line 46"/>
          <p:cNvSpPr>
            <a:spLocks noChangeAspect="1" noChangeShapeType="1"/>
          </p:cNvSpPr>
          <p:nvPr/>
        </p:nvSpPr>
        <p:spPr bwMode="auto">
          <a:xfrm>
            <a:off x="6083300" y="3671342"/>
            <a:ext cx="1588"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87" name="Line 47"/>
          <p:cNvSpPr>
            <a:spLocks noChangeAspect="1" noChangeShapeType="1"/>
          </p:cNvSpPr>
          <p:nvPr/>
        </p:nvSpPr>
        <p:spPr bwMode="auto">
          <a:xfrm>
            <a:off x="6202363" y="3596730"/>
            <a:ext cx="1587"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89" name="Line 49"/>
          <p:cNvSpPr>
            <a:spLocks noChangeAspect="1" noChangeShapeType="1"/>
          </p:cNvSpPr>
          <p:nvPr/>
        </p:nvSpPr>
        <p:spPr bwMode="auto">
          <a:xfrm>
            <a:off x="6437313" y="3449092"/>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1" name="Line 51"/>
          <p:cNvSpPr>
            <a:spLocks noChangeAspect="1" noChangeShapeType="1"/>
          </p:cNvSpPr>
          <p:nvPr/>
        </p:nvSpPr>
        <p:spPr bwMode="auto">
          <a:xfrm>
            <a:off x="6673850" y="3299867"/>
            <a:ext cx="3175"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2" name="Line 52"/>
          <p:cNvSpPr>
            <a:spLocks noChangeAspect="1" noChangeShapeType="1"/>
          </p:cNvSpPr>
          <p:nvPr/>
        </p:nvSpPr>
        <p:spPr bwMode="auto">
          <a:xfrm>
            <a:off x="6796088" y="3226842"/>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3" name="Line 53"/>
          <p:cNvSpPr>
            <a:spLocks noChangeAspect="1" noChangeShapeType="1"/>
          </p:cNvSpPr>
          <p:nvPr/>
        </p:nvSpPr>
        <p:spPr bwMode="auto">
          <a:xfrm>
            <a:off x="6915150" y="3152230"/>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4" name="Line 54"/>
          <p:cNvSpPr>
            <a:spLocks noChangeAspect="1" noChangeShapeType="1"/>
          </p:cNvSpPr>
          <p:nvPr/>
        </p:nvSpPr>
        <p:spPr bwMode="auto">
          <a:xfrm>
            <a:off x="7032625" y="3076030"/>
            <a:ext cx="1588" cy="3175"/>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5" name="Line 55"/>
          <p:cNvSpPr>
            <a:spLocks noChangeAspect="1" noChangeShapeType="1"/>
          </p:cNvSpPr>
          <p:nvPr/>
        </p:nvSpPr>
        <p:spPr bwMode="auto">
          <a:xfrm>
            <a:off x="7150100" y="3001417"/>
            <a:ext cx="1588"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6" name="Line 56"/>
          <p:cNvSpPr>
            <a:spLocks noChangeAspect="1" noChangeShapeType="1"/>
          </p:cNvSpPr>
          <p:nvPr/>
        </p:nvSpPr>
        <p:spPr bwMode="auto">
          <a:xfrm>
            <a:off x="7269163" y="2928392"/>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7" name="Line 57"/>
          <p:cNvSpPr>
            <a:spLocks noChangeAspect="1" noChangeShapeType="1"/>
          </p:cNvSpPr>
          <p:nvPr/>
        </p:nvSpPr>
        <p:spPr bwMode="auto">
          <a:xfrm>
            <a:off x="7386638" y="2853780"/>
            <a:ext cx="3175"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8" name="Line 58"/>
          <p:cNvSpPr>
            <a:spLocks noChangeAspect="1" noChangeShapeType="1"/>
          </p:cNvSpPr>
          <p:nvPr/>
        </p:nvSpPr>
        <p:spPr bwMode="auto">
          <a:xfrm>
            <a:off x="7504113" y="2779167"/>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299" name="Line 59"/>
          <p:cNvSpPr>
            <a:spLocks noChangeAspect="1" noChangeShapeType="1"/>
          </p:cNvSpPr>
          <p:nvPr/>
        </p:nvSpPr>
        <p:spPr bwMode="auto">
          <a:xfrm>
            <a:off x="7623175" y="2704555"/>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0" name="Line 60"/>
          <p:cNvSpPr>
            <a:spLocks noChangeAspect="1" noChangeShapeType="1"/>
          </p:cNvSpPr>
          <p:nvPr/>
        </p:nvSpPr>
        <p:spPr bwMode="auto">
          <a:xfrm>
            <a:off x="5135563" y="4057105"/>
            <a:ext cx="1587"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1" name="Line 61"/>
          <p:cNvSpPr>
            <a:spLocks noChangeAspect="1" noChangeShapeType="1"/>
          </p:cNvSpPr>
          <p:nvPr/>
        </p:nvSpPr>
        <p:spPr bwMode="auto">
          <a:xfrm>
            <a:off x="5270500" y="4022180"/>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2" name="Line 62"/>
          <p:cNvSpPr>
            <a:spLocks noChangeAspect="1" noChangeShapeType="1"/>
          </p:cNvSpPr>
          <p:nvPr/>
        </p:nvSpPr>
        <p:spPr bwMode="auto">
          <a:xfrm>
            <a:off x="5405438" y="3980905"/>
            <a:ext cx="1587" cy="3175"/>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3" name="Line 63"/>
          <p:cNvSpPr>
            <a:spLocks noChangeAspect="1" noChangeShapeType="1"/>
          </p:cNvSpPr>
          <p:nvPr/>
        </p:nvSpPr>
        <p:spPr bwMode="auto">
          <a:xfrm>
            <a:off x="5541963" y="3947567"/>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4" name="Line 64"/>
          <p:cNvSpPr>
            <a:spLocks noChangeAspect="1" noChangeShapeType="1"/>
          </p:cNvSpPr>
          <p:nvPr/>
        </p:nvSpPr>
        <p:spPr bwMode="auto">
          <a:xfrm>
            <a:off x="5676900" y="3912642"/>
            <a:ext cx="1588"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5" name="Line 65"/>
          <p:cNvSpPr>
            <a:spLocks noChangeAspect="1" noChangeShapeType="1"/>
          </p:cNvSpPr>
          <p:nvPr/>
        </p:nvSpPr>
        <p:spPr bwMode="auto">
          <a:xfrm>
            <a:off x="5811838" y="3874542"/>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6" name="Line 66"/>
          <p:cNvSpPr>
            <a:spLocks noChangeAspect="1" noChangeShapeType="1"/>
          </p:cNvSpPr>
          <p:nvPr/>
        </p:nvSpPr>
        <p:spPr bwMode="auto">
          <a:xfrm>
            <a:off x="5943600" y="3838030"/>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7" name="Line 67"/>
          <p:cNvSpPr>
            <a:spLocks noChangeAspect="1" noChangeShapeType="1"/>
          </p:cNvSpPr>
          <p:nvPr/>
        </p:nvSpPr>
        <p:spPr bwMode="auto">
          <a:xfrm>
            <a:off x="6080125" y="3803105"/>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8" name="Line 68"/>
          <p:cNvSpPr>
            <a:spLocks noChangeAspect="1" noChangeShapeType="1"/>
          </p:cNvSpPr>
          <p:nvPr/>
        </p:nvSpPr>
        <p:spPr bwMode="auto">
          <a:xfrm>
            <a:off x="6215063" y="3768180"/>
            <a:ext cx="1587"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09" name="Line 69"/>
          <p:cNvSpPr>
            <a:spLocks noChangeAspect="1" noChangeShapeType="1"/>
          </p:cNvSpPr>
          <p:nvPr/>
        </p:nvSpPr>
        <p:spPr bwMode="auto">
          <a:xfrm>
            <a:off x="6350000" y="3728492"/>
            <a:ext cx="1588"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0" name="Line 70"/>
          <p:cNvSpPr>
            <a:spLocks noChangeAspect="1" noChangeShapeType="1"/>
          </p:cNvSpPr>
          <p:nvPr/>
        </p:nvSpPr>
        <p:spPr bwMode="auto">
          <a:xfrm>
            <a:off x="6486525" y="3693567"/>
            <a:ext cx="1588"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1" name="Line 71"/>
          <p:cNvSpPr>
            <a:spLocks noChangeAspect="1" noChangeShapeType="1"/>
          </p:cNvSpPr>
          <p:nvPr/>
        </p:nvSpPr>
        <p:spPr bwMode="auto">
          <a:xfrm>
            <a:off x="6621463" y="3658642"/>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2" name="Line 72"/>
          <p:cNvSpPr>
            <a:spLocks noChangeAspect="1" noChangeShapeType="1"/>
          </p:cNvSpPr>
          <p:nvPr/>
        </p:nvSpPr>
        <p:spPr bwMode="auto">
          <a:xfrm>
            <a:off x="6756400" y="3618955"/>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3" name="Line 73"/>
          <p:cNvSpPr>
            <a:spLocks noChangeAspect="1" noChangeShapeType="1"/>
          </p:cNvSpPr>
          <p:nvPr/>
        </p:nvSpPr>
        <p:spPr bwMode="auto">
          <a:xfrm>
            <a:off x="6892925" y="3584030"/>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4" name="Line 74"/>
          <p:cNvSpPr>
            <a:spLocks noChangeAspect="1" noChangeShapeType="1"/>
          </p:cNvSpPr>
          <p:nvPr/>
        </p:nvSpPr>
        <p:spPr bwMode="auto">
          <a:xfrm>
            <a:off x="7027863" y="3549105"/>
            <a:ext cx="1587"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5" name="Line 75"/>
          <p:cNvSpPr>
            <a:spLocks noChangeAspect="1" noChangeShapeType="1"/>
          </p:cNvSpPr>
          <p:nvPr/>
        </p:nvSpPr>
        <p:spPr bwMode="auto">
          <a:xfrm>
            <a:off x="7162800" y="3511005"/>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6" name="Line 76"/>
          <p:cNvSpPr>
            <a:spLocks noChangeAspect="1" noChangeShapeType="1"/>
          </p:cNvSpPr>
          <p:nvPr/>
        </p:nvSpPr>
        <p:spPr bwMode="auto">
          <a:xfrm>
            <a:off x="7294563" y="3474492"/>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7" name="Line 77"/>
          <p:cNvSpPr>
            <a:spLocks noChangeAspect="1" noChangeShapeType="1"/>
          </p:cNvSpPr>
          <p:nvPr/>
        </p:nvSpPr>
        <p:spPr bwMode="auto">
          <a:xfrm>
            <a:off x="7431088" y="3439567"/>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8" name="Line 78"/>
          <p:cNvSpPr>
            <a:spLocks noChangeAspect="1" noChangeShapeType="1"/>
          </p:cNvSpPr>
          <p:nvPr/>
        </p:nvSpPr>
        <p:spPr bwMode="auto">
          <a:xfrm>
            <a:off x="7566025" y="3404642"/>
            <a:ext cx="1588"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19" name="Line 79"/>
          <p:cNvSpPr>
            <a:spLocks noChangeAspect="1" noChangeShapeType="1"/>
          </p:cNvSpPr>
          <p:nvPr/>
        </p:nvSpPr>
        <p:spPr bwMode="auto">
          <a:xfrm>
            <a:off x="7700963" y="3364955"/>
            <a:ext cx="1587"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21" name="Line 81"/>
          <p:cNvSpPr>
            <a:spLocks noChangeAspect="1" noChangeShapeType="1"/>
          </p:cNvSpPr>
          <p:nvPr/>
        </p:nvSpPr>
        <p:spPr bwMode="auto">
          <a:xfrm>
            <a:off x="7972425" y="3295105"/>
            <a:ext cx="1588" cy="1587"/>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22" name="Line 82"/>
          <p:cNvSpPr>
            <a:spLocks noChangeAspect="1" noChangeShapeType="1"/>
          </p:cNvSpPr>
          <p:nvPr/>
        </p:nvSpPr>
        <p:spPr bwMode="auto">
          <a:xfrm>
            <a:off x="8107363" y="3255417"/>
            <a:ext cx="1587" cy="1588"/>
          </a:xfrm>
          <a:prstGeom prst="line">
            <a:avLst/>
          </a:prstGeom>
          <a:noFill/>
          <a:ln w="460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23" name="Line 83"/>
          <p:cNvSpPr>
            <a:spLocks noChangeAspect="1" noChangeShapeType="1"/>
          </p:cNvSpPr>
          <p:nvPr/>
        </p:nvSpPr>
        <p:spPr bwMode="auto">
          <a:xfrm>
            <a:off x="6734175" y="2377530"/>
            <a:ext cx="1588" cy="5556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24" name="Line 84"/>
          <p:cNvSpPr>
            <a:spLocks noChangeAspect="1" noChangeShapeType="1"/>
          </p:cNvSpPr>
          <p:nvPr/>
        </p:nvSpPr>
        <p:spPr bwMode="auto">
          <a:xfrm flipH="1">
            <a:off x="6608763" y="2009230"/>
            <a:ext cx="112712" cy="3460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25" name="Freeform 85"/>
          <p:cNvSpPr>
            <a:spLocks noChangeAspect="1"/>
          </p:cNvSpPr>
          <p:nvPr/>
        </p:nvSpPr>
        <p:spPr bwMode="auto">
          <a:xfrm>
            <a:off x="6586538" y="2334667"/>
            <a:ext cx="47625" cy="77788"/>
          </a:xfrm>
          <a:custGeom>
            <a:avLst/>
            <a:gdLst>
              <a:gd name="T0" fmla="*/ 12 w 26"/>
              <a:gd name="T1" fmla="*/ 7 h 43"/>
              <a:gd name="T2" fmla="*/ 12 w 26"/>
              <a:gd name="T3" fmla="*/ 7 h 43"/>
              <a:gd name="T4" fmla="*/ 19 w 26"/>
              <a:gd name="T5" fmla="*/ 9 h 43"/>
              <a:gd name="T6" fmla="*/ 26 w 26"/>
              <a:gd name="T7" fmla="*/ 7 h 43"/>
              <a:gd name="T8" fmla="*/ 26 w 26"/>
              <a:gd name="T9" fmla="*/ 7 h 43"/>
              <a:gd name="T10" fmla="*/ 12 w 26"/>
              <a:gd name="T11" fmla="*/ 24 h 43"/>
              <a:gd name="T12" fmla="*/ 0 w 26"/>
              <a:gd name="T13" fmla="*/ 43 h 43"/>
              <a:gd name="T14" fmla="*/ 0 w 26"/>
              <a:gd name="T15" fmla="*/ 43 h 43"/>
              <a:gd name="T16" fmla="*/ 2 w 26"/>
              <a:gd name="T17" fmla="*/ 21 h 43"/>
              <a:gd name="T18" fmla="*/ 2 w 26"/>
              <a:gd name="T19" fmla="*/ 0 h 43"/>
              <a:gd name="T20" fmla="*/ 2 w 26"/>
              <a:gd name="T21" fmla="*/ 0 h 43"/>
              <a:gd name="T22" fmla="*/ 7 w 26"/>
              <a:gd name="T23" fmla="*/ 4 h 43"/>
              <a:gd name="T24" fmla="*/ 12 w 26"/>
              <a:gd name="T25" fmla="*/ 7 h 43"/>
              <a:gd name="T26" fmla="*/ 12 w 26"/>
              <a:gd name="T27" fmla="*/ 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43">
                <a:moveTo>
                  <a:pt x="12" y="7"/>
                </a:moveTo>
                <a:lnTo>
                  <a:pt x="12" y="7"/>
                </a:lnTo>
                <a:lnTo>
                  <a:pt x="19" y="9"/>
                </a:lnTo>
                <a:lnTo>
                  <a:pt x="26" y="7"/>
                </a:lnTo>
                <a:lnTo>
                  <a:pt x="26" y="7"/>
                </a:lnTo>
                <a:lnTo>
                  <a:pt x="12" y="24"/>
                </a:lnTo>
                <a:lnTo>
                  <a:pt x="0" y="43"/>
                </a:lnTo>
                <a:lnTo>
                  <a:pt x="0" y="43"/>
                </a:lnTo>
                <a:lnTo>
                  <a:pt x="2" y="21"/>
                </a:lnTo>
                <a:lnTo>
                  <a:pt x="2" y="0"/>
                </a:lnTo>
                <a:lnTo>
                  <a:pt x="2" y="0"/>
                </a:lnTo>
                <a:lnTo>
                  <a:pt x="7" y="4"/>
                </a:lnTo>
                <a:lnTo>
                  <a:pt x="12" y="7"/>
                </a:lnTo>
                <a:lnTo>
                  <a:pt x="12" y="7"/>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26" name="Line 86"/>
          <p:cNvSpPr>
            <a:spLocks noChangeAspect="1" noChangeShapeType="1"/>
          </p:cNvSpPr>
          <p:nvPr/>
        </p:nvSpPr>
        <p:spPr bwMode="auto">
          <a:xfrm flipH="1">
            <a:off x="7566025" y="2472780"/>
            <a:ext cx="293688" cy="492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27" name="Freeform 87"/>
          <p:cNvSpPr>
            <a:spLocks noChangeAspect="1"/>
          </p:cNvSpPr>
          <p:nvPr/>
        </p:nvSpPr>
        <p:spPr bwMode="auto">
          <a:xfrm>
            <a:off x="7504113" y="2499767"/>
            <a:ext cx="77787" cy="44450"/>
          </a:xfrm>
          <a:custGeom>
            <a:avLst/>
            <a:gdLst>
              <a:gd name="T0" fmla="*/ 39 w 43"/>
              <a:gd name="T1" fmla="*/ 12 h 24"/>
              <a:gd name="T2" fmla="*/ 39 w 43"/>
              <a:gd name="T3" fmla="*/ 12 h 24"/>
              <a:gd name="T4" fmla="*/ 41 w 43"/>
              <a:gd name="T5" fmla="*/ 19 h 24"/>
              <a:gd name="T6" fmla="*/ 43 w 43"/>
              <a:gd name="T7" fmla="*/ 24 h 24"/>
              <a:gd name="T8" fmla="*/ 43 w 43"/>
              <a:gd name="T9" fmla="*/ 24 h 24"/>
              <a:gd name="T10" fmla="*/ 22 w 43"/>
              <a:gd name="T11" fmla="*/ 19 h 24"/>
              <a:gd name="T12" fmla="*/ 0 w 43"/>
              <a:gd name="T13" fmla="*/ 19 h 24"/>
              <a:gd name="T14" fmla="*/ 0 w 43"/>
              <a:gd name="T15" fmla="*/ 19 h 24"/>
              <a:gd name="T16" fmla="*/ 20 w 43"/>
              <a:gd name="T17" fmla="*/ 9 h 24"/>
              <a:gd name="T18" fmla="*/ 39 w 43"/>
              <a:gd name="T19" fmla="*/ 0 h 24"/>
              <a:gd name="T20" fmla="*/ 39 w 43"/>
              <a:gd name="T21" fmla="*/ 0 h 24"/>
              <a:gd name="T22" fmla="*/ 39 w 43"/>
              <a:gd name="T23" fmla="*/ 7 h 24"/>
              <a:gd name="T24" fmla="*/ 39 w 43"/>
              <a:gd name="T25" fmla="*/ 12 h 24"/>
              <a:gd name="T26" fmla="*/ 39 w 43"/>
              <a:gd name="T2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24">
                <a:moveTo>
                  <a:pt x="39" y="12"/>
                </a:moveTo>
                <a:lnTo>
                  <a:pt x="39" y="12"/>
                </a:lnTo>
                <a:lnTo>
                  <a:pt x="41" y="19"/>
                </a:lnTo>
                <a:lnTo>
                  <a:pt x="43" y="24"/>
                </a:lnTo>
                <a:lnTo>
                  <a:pt x="43" y="24"/>
                </a:lnTo>
                <a:lnTo>
                  <a:pt x="22" y="19"/>
                </a:lnTo>
                <a:lnTo>
                  <a:pt x="0" y="19"/>
                </a:lnTo>
                <a:lnTo>
                  <a:pt x="0" y="19"/>
                </a:lnTo>
                <a:lnTo>
                  <a:pt x="20" y="9"/>
                </a:lnTo>
                <a:lnTo>
                  <a:pt x="39" y="0"/>
                </a:lnTo>
                <a:lnTo>
                  <a:pt x="39" y="0"/>
                </a:lnTo>
                <a:lnTo>
                  <a:pt x="39" y="7"/>
                </a:lnTo>
                <a:lnTo>
                  <a:pt x="39" y="12"/>
                </a:lnTo>
                <a:lnTo>
                  <a:pt x="39" y="1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28" name="Line 88"/>
          <p:cNvSpPr>
            <a:spLocks noChangeAspect="1" noChangeShapeType="1"/>
          </p:cNvSpPr>
          <p:nvPr/>
        </p:nvSpPr>
        <p:spPr bwMode="auto">
          <a:xfrm flipH="1">
            <a:off x="6788150" y="2144167"/>
            <a:ext cx="423863" cy="3333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29" name="Freeform 89"/>
          <p:cNvSpPr>
            <a:spLocks noChangeAspect="1"/>
          </p:cNvSpPr>
          <p:nvPr/>
        </p:nvSpPr>
        <p:spPr bwMode="auto">
          <a:xfrm>
            <a:off x="6740525" y="2450555"/>
            <a:ext cx="74613" cy="66675"/>
          </a:xfrm>
          <a:custGeom>
            <a:avLst/>
            <a:gdLst>
              <a:gd name="T0" fmla="*/ 31 w 41"/>
              <a:gd name="T1" fmla="*/ 12 h 36"/>
              <a:gd name="T2" fmla="*/ 31 w 41"/>
              <a:gd name="T3" fmla="*/ 12 h 36"/>
              <a:gd name="T4" fmla="*/ 36 w 41"/>
              <a:gd name="T5" fmla="*/ 17 h 36"/>
              <a:gd name="T6" fmla="*/ 41 w 41"/>
              <a:gd name="T7" fmla="*/ 20 h 36"/>
              <a:gd name="T8" fmla="*/ 41 w 41"/>
              <a:gd name="T9" fmla="*/ 20 h 36"/>
              <a:gd name="T10" fmla="*/ 19 w 41"/>
              <a:gd name="T11" fmla="*/ 27 h 36"/>
              <a:gd name="T12" fmla="*/ 0 w 41"/>
              <a:gd name="T13" fmla="*/ 36 h 36"/>
              <a:gd name="T14" fmla="*/ 0 w 41"/>
              <a:gd name="T15" fmla="*/ 36 h 36"/>
              <a:gd name="T16" fmla="*/ 14 w 41"/>
              <a:gd name="T17" fmla="*/ 20 h 36"/>
              <a:gd name="T18" fmla="*/ 26 w 41"/>
              <a:gd name="T19" fmla="*/ 0 h 36"/>
              <a:gd name="T20" fmla="*/ 26 w 41"/>
              <a:gd name="T21" fmla="*/ 0 h 36"/>
              <a:gd name="T22" fmla="*/ 29 w 41"/>
              <a:gd name="T23" fmla="*/ 10 h 36"/>
              <a:gd name="T24" fmla="*/ 31 w 41"/>
              <a:gd name="T25" fmla="*/ 12 h 36"/>
              <a:gd name="T26" fmla="*/ 31 w 41"/>
              <a:gd name="T27"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36">
                <a:moveTo>
                  <a:pt x="31" y="12"/>
                </a:moveTo>
                <a:lnTo>
                  <a:pt x="31" y="12"/>
                </a:lnTo>
                <a:lnTo>
                  <a:pt x="36" y="17"/>
                </a:lnTo>
                <a:lnTo>
                  <a:pt x="41" y="20"/>
                </a:lnTo>
                <a:lnTo>
                  <a:pt x="41" y="20"/>
                </a:lnTo>
                <a:lnTo>
                  <a:pt x="19" y="27"/>
                </a:lnTo>
                <a:lnTo>
                  <a:pt x="0" y="36"/>
                </a:lnTo>
                <a:lnTo>
                  <a:pt x="0" y="36"/>
                </a:lnTo>
                <a:lnTo>
                  <a:pt x="14" y="20"/>
                </a:lnTo>
                <a:lnTo>
                  <a:pt x="26" y="0"/>
                </a:lnTo>
                <a:lnTo>
                  <a:pt x="26" y="0"/>
                </a:lnTo>
                <a:lnTo>
                  <a:pt x="29" y="10"/>
                </a:lnTo>
                <a:lnTo>
                  <a:pt x="31" y="12"/>
                </a:lnTo>
                <a:lnTo>
                  <a:pt x="31" y="1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30" name="Freeform 90"/>
          <p:cNvSpPr>
            <a:spLocks noChangeAspect="1"/>
          </p:cNvSpPr>
          <p:nvPr/>
        </p:nvSpPr>
        <p:spPr bwMode="auto">
          <a:xfrm>
            <a:off x="6711950" y="2312442"/>
            <a:ext cx="44450" cy="77788"/>
          </a:xfrm>
          <a:custGeom>
            <a:avLst/>
            <a:gdLst>
              <a:gd name="T0" fmla="*/ 12 w 24"/>
              <a:gd name="T1" fmla="*/ 40 h 43"/>
              <a:gd name="T2" fmla="*/ 12 w 24"/>
              <a:gd name="T3" fmla="*/ 40 h 43"/>
              <a:gd name="T4" fmla="*/ 5 w 24"/>
              <a:gd name="T5" fmla="*/ 40 h 43"/>
              <a:gd name="T6" fmla="*/ 0 w 24"/>
              <a:gd name="T7" fmla="*/ 43 h 43"/>
              <a:gd name="T8" fmla="*/ 0 w 24"/>
              <a:gd name="T9" fmla="*/ 43 h 43"/>
              <a:gd name="T10" fmla="*/ 8 w 24"/>
              <a:gd name="T11" fmla="*/ 21 h 43"/>
              <a:gd name="T12" fmla="*/ 12 w 24"/>
              <a:gd name="T13" fmla="*/ 0 h 43"/>
              <a:gd name="T14" fmla="*/ 12 w 24"/>
              <a:gd name="T15" fmla="*/ 0 h 43"/>
              <a:gd name="T16" fmla="*/ 17 w 24"/>
              <a:gd name="T17" fmla="*/ 21 h 43"/>
              <a:gd name="T18" fmla="*/ 24 w 24"/>
              <a:gd name="T19" fmla="*/ 43 h 43"/>
              <a:gd name="T20" fmla="*/ 24 w 24"/>
              <a:gd name="T21" fmla="*/ 43 h 43"/>
              <a:gd name="T22" fmla="*/ 17 w 24"/>
              <a:gd name="T23" fmla="*/ 40 h 43"/>
              <a:gd name="T24" fmla="*/ 12 w 24"/>
              <a:gd name="T25" fmla="*/ 40 h 43"/>
              <a:gd name="T26" fmla="*/ 12 w 24"/>
              <a:gd name="T27"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3">
                <a:moveTo>
                  <a:pt x="12" y="40"/>
                </a:moveTo>
                <a:lnTo>
                  <a:pt x="12" y="40"/>
                </a:lnTo>
                <a:lnTo>
                  <a:pt x="5" y="40"/>
                </a:lnTo>
                <a:lnTo>
                  <a:pt x="0" y="43"/>
                </a:lnTo>
                <a:lnTo>
                  <a:pt x="0" y="43"/>
                </a:lnTo>
                <a:lnTo>
                  <a:pt x="8" y="21"/>
                </a:lnTo>
                <a:lnTo>
                  <a:pt x="12" y="0"/>
                </a:lnTo>
                <a:lnTo>
                  <a:pt x="12" y="0"/>
                </a:lnTo>
                <a:lnTo>
                  <a:pt x="17" y="21"/>
                </a:lnTo>
                <a:lnTo>
                  <a:pt x="24" y="43"/>
                </a:lnTo>
                <a:lnTo>
                  <a:pt x="24" y="43"/>
                </a:lnTo>
                <a:lnTo>
                  <a:pt x="17" y="40"/>
                </a:lnTo>
                <a:lnTo>
                  <a:pt x="12" y="40"/>
                </a:lnTo>
                <a:lnTo>
                  <a:pt x="12" y="40"/>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32" name="Freeform 92"/>
          <p:cNvSpPr>
            <a:spLocks noChangeAspect="1"/>
          </p:cNvSpPr>
          <p:nvPr/>
        </p:nvSpPr>
        <p:spPr bwMode="auto">
          <a:xfrm>
            <a:off x="4719638" y="3693567"/>
            <a:ext cx="44450" cy="77788"/>
          </a:xfrm>
          <a:custGeom>
            <a:avLst/>
            <a:gdLst>
              <a:gd name="T0" fmla="*/ 12 w 24"/>
              <a:gd name="T1" fmla="*/ 5 h 43"/>
              <a:gd name="T2" fmla="*/ 12 w 24"/>
              <a:gd name="T3" fmla="*/ 5 h 43"/>
              <a:gd name="T4" fmla="*/ 5 w 24"/>
              <a:gd name="T5" fmla="*/ 3 h 43"/>
              <a:gd name="T6" fmla="*/ 0 w 24"/>
              <a:gd name="T7" fmla="*/ 0 h 43"/>
              <a:gd name="T8" fmla="*/ 0 w 24"/>
              <a:gd name="T9" fmla="*/ 0 h 43"/>
              <a:gd name="T10" fmla="*/ 7 w 24"/>
              <a:gd name="T11" fmla="*/ 22 h 43"/>
              <a:gd name="T12" fmla="*/ 12 w 24"/>
              <a:gd name="T13" fmla="*/ 43 h 43"/>
              <a:gd name="T14" fmla="*/ 12 w 24"/>
              <a:gd name="T15" fmla="*/ 43 h 43"/>
              <a:gd name="T16" fmla="*/ 17 w 24"/>
              <a:gd name="T17" fmla="*/ 22 h 43"/>
              <a:gd name="T18" fmla="*/ 24 w 24"/>
              <a:gd name="T19" fmla="*/ 0 h 43"/>
              <a:gd name="T20" fmla="*/ 24 w 24"/>
              <a:gd name="T21" fmla="*/ 0 h 43"/>
              <a:gd name="T22" fmla="*/ 17 w 24"/>
              <a:gd name="T23" fmla="*/ 5 h 43"/>
              <a:gd name="T24" fmla="*/ 12 w 24"/>
              <a:gd name="T25" fmla="*/ 5 h 43"/>
              <a:gd name="T26" fmla="*/ 12 w 24"/>
              <a:gd name="T27" fmla="*/ 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3">
                <a:moveTo>
                  <a:pt x="12" y="5"/>
                </a:moveTo>
                <a:lnTo>
                  <a:pt x="12" y="5"/>
                </a:lnTo>
                <a:lnTo>
                  <a:pt x="5" y="3"/>
                </a:lnTo>
                <a:lnTo>
                  <a:pt x="0" y="0"/>
                </a:lnTo>
                <a:lnTo>
                  <a:pt x="0" y="0"/>
                </a:lnTo>
                <a:lnTo>
                  <a:pt x="7" y="22"/>
                </a:lnTo>
                <a:lnTo>
                  <a:pt x="12" y="43"/>
                </a:lnTo>
                <a:lnTo>
                  <a:pt x="12" y="43"/>
                </a:lnTo>
                <a:lnTo>
                  <a:pt x="17" y="22"/>
                </a:lnTo>
                <a:lnTo>
                  <a:pt x="24" y="0"/>
                </a:lnTo>
                <a:lnTo>
                  <a:pt x="24" y="0"/>
                </a:lnTo>
                <a:lnTo>
                  <a:pt x="17" y="5"/>
                </a:lnTo>
                <a:lnTo>
                  <a:pt x="12" y="5"/>
                </a:lnTo>
                <a:lnTo>
                  <a:pt x="12" y="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33" name="Freeform 93"/>
          <p:cNvSpPr>
            <a:spLocks noChangeAspect="1"/>
          </p:cNvSpPr>
          <p:nvPr/>
        </p:nvSpPr>
        <p:spPr bwMode="auto">
          <a:xfrm>
            <a:off x="4719638" y="4087267"/>
            <a:ext cx="44450" cy="74613"/>
          </a:xfrm>
          <a:custGeom>
            <a:avLst/>
            <a:gdLst>
              <a:gd name="T0" fmla="*/ 12 w 24"/>
              <a:gd name="T1" fmla="*/ 38 h 41"/>
              <a:gd name="T2" fmla="*/ 12 w 24"/>
              <a:gd name="T3" fmla="*/ 38 h 41"/>
              <a:gd name="T4" fmla="*/ 5 w 24"/>
              <a:gd name="T5" fmla="*/ 38 h 41"/>
              <a:gd name="T6" fmla="*/ 0 w 24"/>
              <a:gd name="T7" fmla="*/ 41 h 41"/>
              <a:gd name="T8" fmla="*/ 0 w 24"/>
              <a:gd name="T9" fmla="*/ 41 h 41"/>
              <a:gd name="T10" fmla="*/ 7 w 24"/>
              <a:gd name="T11" fmla="*/ 22 h 41"/>
              <a:gd name="T12" fmla="*/ 12 w 24"/>
              <a:gd name="T13" fmla="*/ 0 h 41"/>
              <a:gd name="T14" fmla="*/ 12 w 24"/>
              <a:gd name="T15" fmla="*/ 0 h 41"/>
              <a:gd name="T16" fmla="*/ 17 w 24"/>
              <a:gd name="T17" fmla="*/ 22 h 41"/>
              <a:gd name="T18" fmla="*/ 24 w 24"/>
              <a:gd name="T19" fmla="*/ 41 h 41"/>
              <a:gd name="T20" fmla="*/ 24 w 24"/>
              <a:gd name="T21" fmla="*/ 41 h 41"/>
              <a:gd name="T22" fmla="*/ 17 w 24"/>
              <a:gd name="T23" fmla="*/ 38 h 41"/>
              <a:gd name="T24" fmla="*/ 12 w 24"/>
              <a:gd name="T25" fmla="*/ 38 h 41"/>
              <a:gd name="T26" fmla="*/ 12 w 24"/>
              <a:gd name="T27"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1">
                <a:moveTo>
                  <a:pt x="12" y="38"/>
                </a:moveTo>
                <a:lnTo>
                  <a:pt x="12" y="38"/>
                </a:lnTo>
                <a:lnTo>
                  <a:pt x="5" y="38"/>
                </a:lnTo>
                <a:lnTo>
                  <a:pt x="0" y="41"/>
                </a:lnTo>
                <a:lnTo>
                  <a:pt x="0" y="41"/>
                </a:lnTo>
                <a:lnTo>
                  <a:pt x="7" y="22"/>
                </a:lnTo>
                <a:lnTo>
                  <a:pt x="12" y="0"/>
                </a:lnTo>
                <a:lnTo>
                  <a:pt x="12" y="0"/>
                </a:lnTo>
                <a:lnTo>
                  <a:pt x="17" y="22"/>
                </a:lnTo>
                <a:lnTo>
                  <a:pt x="24" y="41"/>
                </a:lnTo>
                <a:lnTo>
                  <a:pt x="24" y="41"/>
                </a:lnTo>
                <a:lnTo>
                  <a:pt x="17" y="38"/>
                </a:lnTo>
                <a:lnTo>
                  <a:pt x="12" y="38"/>
                </a:lnTo>
                <a:lnTo>
                  <a:pt x="12" y="38"/>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34" name="Freeform 94"/>
          <p:cNvSpPr>
            <a:spLocks noChangeAspect="1"/>
          </p:cNvSpPr>
          <p:nvPr/>
        </p:nvSpPr>
        <p:spPr bwMode="auto">
          <a:xfrm>
            <a:off x="5070475" y="2180680"/>
            <a:ext cx="42863" cy="79375"/>
          </a:xfrm>
          <a:custGeom>
            <a:avLst/>
            <a:gdLst>
              <a:gd name="T0" fmla="*/ 12 w 24"/>
              <a:gd name="T1" fmla="*/ 38 h 43"/>
              <a:gd name="T2" fmla="*/ 12 w 24"/>
              <a:gd name="T3" fmla="*/ 38 h 43"/>
              <a:gd name="T4" fmla="*/ 5 w 24"/>
              <a:gd name="T5" fmla="*/ 40 h 43"/>
              <a:gd name="T6" fmla="*/ 0 w 24"/>
              <a:gd name="T7" fmla="*/ 43 h 43"/>
              <a:gd name="T8" fmla="*/ 0 w 24"/>
              <a:gd name="T9" fmla="*/ 43 h 43"/>
              <a:gd name="T10" fmla="*/ 7 w 24"/>
              <a:gd name="T11" fmla="*/ 21 h 43"/>
              <a:gd name="T12" fmla="*/ 12 w 24"/>
              <a:gd name="T13" fmla="*/ 0 h 43"/>
              <a:gd name="T14" fmla="*/ 12 w 24"/>
              <a:gd name="T15" fmla="*/ 0 h 43"/>
              <a:gd name="T16" fmla="*/ 17 w 24"/>
              <a:gd name="T17" fmla="*/ 21 h 43"/>
              <a:gd name="T18" fmla="*/ 24 w 24"/>
              <a:gd name="T19" fmla="*/ 43 h 43"/>
              <a:gd name="T20" fmla="*/ 24 w 24"/>
              <a:gd name="T21" fmla="*/ 43 h 43"/>
              <a:gd name="T22" fmla="*/ 17 w 24"/>
              <a:gd name="T23" fmla="*/ 38 h 43"/>
              <a:gd name="T24" fmla="*/ 12 w 24"/>
              <a:gd name="T25" fmla="*/ 38 h 43"/>
              <a:gd name="T26" fmla="*/ 12 w 24"/>
              <a:gd name="T27" fmla="*/ 3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3">
                <a:moveTo>
                  <a:pt x="12" y="38"/>
                </a:moveTo>
                <a:lnTo>
                  <a:pt x="12" y="38"/>
                </a:lnTo>
                <a:lnTo>
                  <a:pt x="5" y="40"/>
                </a:lnTo>
                <a:lnTo>
                  <a:pt x="0" y="43"/>
                </a:lnTo>
                <a:lnTo>
                  <a:pt x="0" y="43"/>
                </a:lnTo>
                <a:lnTo>
                  <a:pt x="7" y="21"/>
                </a:lnTo>
                <a:lnTo>
                  <a:pt x="12" y="0"/>
                </a:lnTo>
                <a:lnTo>
                  <a:pt x="12" y="0"/>
                </a:lnTo>
                <a:lnTo>
                  <a:pt x="17" y="21"/>
                </a:lnTo>
                <a:lnTo>
                  <a:pt x="24" y="43"/>
                </a:lnTo>
                <a:lnTo>
                  <a:pt x="24" y="43"/>
                </a:lnTo>
                <a:lnTo>
                  <a:pt x="17" y="38"/>
                </a:lnTo>
                <a:lnTo>
                  <a:pt x="12" y="38"/>
                </a:lnTo>
                <a:lnTo>
                  <a:pt x="12" y="38"/>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36" name="Freeform 96"/>
          <p:cNvSpPr>
            <a:spLocks noChangeAspect="1"/>
          </p:cNvSpPr>
          <p:nvPr/>
        </p:nvSpPr>
        <p:spPr bwMode="auto">
          <a:xfrm>
            <a:off x="8288338" y="4411117"/>
            <a:ext cx="77787" cy="42863"/>
          </a:xfrm>
          <a:custGeom>
            <a:avLst/>
            <a:gdLst>
              <a:gd name="T0" fmla="*/ 2 w 43"/>
              <a:gd name="T1" fmla="*/ 12 h 24"/>
              <a:gd name="T2" fmla="*/ 2 w 43"/>
              <a:gd name="T3" fmla="*/ 12 h 24"/>
              <a:gd name="T4" fmla="*/ 2 w 43"/>
              <a:gd name="T5" fmla="*/ 5 h 24"/>
              <a:gd name="T6" fmla="*/ 0 w 43"/>
              <a:gd name="T7" fmla="*/ 0 h 24"/>
              <a:gd name="T8" fmla="*/ 0 w 43"/>
              <a:gd name="T9" fmla="*/ 0 h 24"/>
              <a:gd name="T10" fmla="*/ 21 w 43"/>
              <a:gd name="T11" fmla="*/ 8 h 24"/>
              <a:gd name="T12" fmla="*/ 43 w 43"/>
              <a:gd name="T13" fmla="*/ 12 h 24"/>
              <a:gd name="T14" fmla="*/ 43 w 43"/>
              <a:gd name="T15" fmla="*/ 12 h 24"/>
              <a:gd name="T16" fmla="*/ 21 w 43"/>
              <a:gd name="T17" fmla="*/ 17 h 24"/>
              <a:gd name="T18" fmla="*/ 0 w 43"/>
              <a:gd name="T19" fmla="*/ 24 h 24"/>
              <a:gd name="T20" fmla="*/ 0 w 43"/>
              <a:gd name="T21" fmla="*/ 24 h 24"/>
              <a:gd name="T22" fmla="*/ 2 w 43"/>
              <a:gd name="T23" fmla="*/ 17 h 24"/>
              <a:gd name="T24" fmla="*/ 2 w 43"/>
              <a:gd name="T25" fmla="*/ 12 h 24"/>
              <a:gd name="T26" fmla="*/ 2 w 43"/>
              <a:gd name="T2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24">
                <a:moveTo>
                  <a:pt x="2" y="12"/>
                </a:moveTo>
                <a:lnTo>
                  <a:pt x="2" y="12"/>
                </a:lnTo>
                <a:lnTo>
                  <a:pt x="2" y="5"/>
                </a:lnTo>
                <a:lnTo>
                  <a:pt x="0" y="0"/>
                </a:lnTo>
                <a:lnTo>
                  <a:pt x="0" y="0"/>
                </a:lnTo>
                <a:lnTo>
                  <a:pt x="21" y="8"/>
                </a:lnTo>
                <a:lnTo>
                  <a:pt x="43" y="12"/>
                </a:lnTo>
                <a:lnTo>
                  <a:pt x="43" y="12"/>
                </a:lnTo>
                <a:lnTo>
                  <a:pt x="21" y="17"/>
                </a:lnTo>
                <a:lnTo>
                  <a:pt x="0" y="24"/>
                </a:lnTo>
                <a:lnTo>
                  <a:pt x="0" y="24"/>
                </a:lnTo>
                <a:lnTo>
                  <a:pt x="2" y="17"/>
                </a:lnTo>
                <a:lnTo>
                  <a:pt x="2" y="12"/>
                </a:lnTo>
                <a:lnTo>
                  <a:pt x="2" y="1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37" name="Freeform 97"/>
          <p:cNvSpPr>
            <a:spLocks noChangeAspect="1"/>
          </p:cNvSpPr>
          <p:nvPr/>
        </p:nvSpPr>
        <p:spPr bwMode="auto">
          <a:xfrm>
            <a:off x="6711950" y="2920455"/>
            <a:ext cx="44450" cy="77787"/>
          </a:xfrm>
          <a:custGeom>
            <a:avLst/>
            <a:gdLst>
              <a:gd name="T0" fmla="*/ 12 w 24"/>
              <a:gd name="T1" fmla="*/ 5 h 43"/>
              <a:gd name="T2" fmla="*/ 12 w 24"/>
              <a:gd name="T3" fmla="*/ 5 h 43"/>
              <a:gd name="T4" fmla="*/ 5 w 24"/>
              <a:gd name="T5" fmla="*/ 2 h 43"/>
              <a:gd name="T6" fmla="*/ 0 w 24"/>
              <a:gd name="T7" fmla="*/ 0 h 43"/>
              <a:gd name="T8" fmla="*/ 0 w 24"/>
              <a:gd name="T9" fmla="*/ 0 h 43"/>
              <a:gd name="T10" fmla="*/ 8 w 24"/>
              <a:gd name="T11" fmla="*/ 21 h 43"/>
              <a:gd name="T12" fmla="*/ 12 w 24"/>
              <a:gd name="T13" fmla="*/ 43 h 43"/>
              <a:gd name="T14" fmla="*/ 12 w 24"/>
              <a:gd name="T15" fmla="*/ 43 h 43"/>
              <a:gd name="T16" fmla="*/ 17 w 24"/>
              <a:gd name="T17" fmla="*/ 21 h 43"/>
              <a:gd name="T18" fmla="*/ 24 w 24"/>
              <a:gd name="T19" fmla="*/ 0 h 43"/>
              <a:gd name="T20" fmla="*/ 24 w 24"/>
              <a:gd name="T21" fmla="*/ 0 h 43"/>
              <a:gd name="T22" fmla="*/ 17 w 24"/>
              <a:gd name="T23" fmla="*/ 5 h 43"/>
              <a:gd name="T24" fmla="*/ 12 w 24"/>
              <a:gd name="T25" fmla="*/ 5 h 43"/>
              <a:gd name="T26" fmla="*/ 12 w 24"/>
              <a:gd name="T27" fmla="*/ 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3">
                <a:moveTo>
                  <a:pt x="12" y="5"/>
                </a:moveTo>
                <a:lnTo>
                  <a:pt x="12" y="5"/>
                </a:lnTo>
                <a:lnTo>
                  <a:pt x="5" y="2"/>
                </a:lnTo>
                <a:lnTo>
                  <a:pt x="0" y="0"/>
                </a:lnTo>
                <a:lnTo>
                  <a:pt x="0" y="0"/>
                </a:lnTo>
                <a:lnTo>
                  <a:pt x="8" y="21"/>
                </a:lnTo>
                <a:lnTo>
                  <a:pt x="12" y="43"/>
                </a:lnTo>
                <a:lnTo>
                  <a:pt x="12" y="43"/>
                </a:lnTo>
                <a:lnTo>
                  <a:pt x="17" y="21"/>
                </a:lnTo>
                <a:lnTo>
                  <a:pt x="24" y="0"/>
                </a:lnTo>
                <a:lnTo>
                  <a:pt x="24" y="0"/>
                </a:lnTo>
                <a:lnTo>
                  <a:pt x="17" y="5"/>
                </a:lnTo>
                <a:lnTo>
                  <a:pt x="12" y="5"/>
                </a:lnTo>
                <a:lnTo>
                  <a:pt x="12" y="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38" name="Line 98"/>
          <p:cNvSpPr>
            <a:spLocks noChangeAspect="1" noChangeShapeType="1"/>
          </p:cNvSpPr>
          <p:nvPr/>
        </p:nvSpPr>
        <p:spPr bwMode="auto">
          <a:xfrm flipH="1" flipV="1">
            <a:off x="7219950" y="3045867"/>
            <a:ext cx="96838" cy="10636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39" name="Freeform 99"/>
          <p:cNvSpPr>
            <a:spLocks noChangeAspect="1"/>
          </p:cNvSpPr>
          <p:nvPr/>
        </p:nvSpPr>
        <p:spPr bwMode="auto">
          <a:xfrm>
            <a:off x="7177088" y="2998242"/>
            <a:ext cx="65087" cy="74613"/>
          </a:xfrm>
          <a:custGeom>
            <a:avLst/>
            <a:gdLst>
              <a:gd name="T0" fmla="*/ 26 w 35"/>
              <a:gd name="T1" fmla="*/ 29 h 41"/>
              <a:gd name="T2" fmla="*/ 26 w 35"/>
              <a:gd name="T3" fmla="*/ 29 h 41"/>
              <a:gd name="T4" fmla="*/ 21 w 35"/>
              <a:gd name="T5" fmla="*/ 34 h 41"/>
              <a:gd name="T6" fmla="*/ 19 w 35"/>
              <a:gd name="T7" fmla="*/ 41 h 41"/>
              <a:gd name="T8" fmla="*/ 19 w 35"/>
              <a:gd name="T9" fmla="*/ 41 h 41"/>
              <a:gd name="T10" fmla="*/ 9 w 35"/>
              <a:gd name="T11" fmla="*/ 19 h 41"/>
              <a:gd name="T12" fmla="*/ 0 w 35"/>
              <a:gd name="T13" fmla="*/ 0 h 41"/>
              <a:gd name="T14" fmla="*/ 0 w 35"/>
              <a:gd name="T15" fmla="*/ 0 h 41"/>
              <a:gd name="T16" fmla="*/ 16 w 35"/>
              <a:gd name="T17" fmla="*/ 12 h 41"/>
              <a:gd name="T18" fmla="*/ 35 w 35"/>
              <a:gd name="T19" fmla="*/ 22 h 41"/>
              <a:gd name="T20" fmla="*/ 35 w 35"/>
              <a:gd name="T21" fmla="*/ 22 h 41"/>
              <a:gd name="T22" fmla="*/ 28 w 35"/>
              <a:gd name="T23" fmla="*/ 26 h 41"/>
              <a:gd name="T24" fmla="*/ 26 w 35"/>
              <a:gd name="T25" fmla="*/ 29 h 41"/>
              <a:gd name="T26" fmla="*/ 26 w 35"/>
              <a:gd name="T27"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41">
                <a:moveTo>
                  <a:pt x="26" y="29"/>
                </a:moveTo>
                <a:lnTo>
                  <a:pt x="26" y="29"/>
                </a:lnTo>
                <a:lnTo>
                  <a:pt x="21" y="34"/>
                </a:lnTo>
                <a:lnTo>
                  <a:pt x="19" y="41"/>
                </a:lnTo>
                <a:lnTo>
                  <a:pt x="19" y="41"/>
                </a:lnTo>
                <a:lnTo>
                  <a:pt x="9" y="19"/>
                </a:lnTo>
                <a:lnTo>
                  <a:pt x="0" y="0"/>
                </a:lnTo>
                <a:lnTo>
                  <a:pt x="0" y="0"/>
                </a:lnTo>
                <a:lnTo>
                  <a:pt x="16" y="12"/>
                </a:lnTo>
                <a:lnTo>
                  <a:pt x="35" y="22"/>
                </a:lnTo>
                <a:lnTo>
                  <a:pt x="35" y="22"/>
                </a:lnTo>
                <a:lnTo>
                  <a:pt x="28" y="26"/>
                </a:lnTo>
                <a:lnTo>
                  <a:pt x="26" y="29"/>
                </a:lnTo>
                <a:lnTo>
                  <a:pt x="26" y="29"/>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40" name="Line 100"/>
          <p:cNvSpPr>
            <a:spLocks noChangeAspect="1" noChangeShapeType="1"/>
          </p:cNvSpPr>
          <p:nvPr/>
        </p:nvSpPr>
        <p:spPr bwMode="auto">
          <a:xfrm flipH="1" flipV="1">
            <a:off x="7366000" y="3523705"/>
            <a:ext cx="203200" cy="2127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41" name="Freeform 101"/>
          <p:cNvSpPr>
            <a:spLocks noChangeAspect="1"/>
          </p:cNvSpPr>
          <p:nvPr/>
        </p:nvSpPr>
        <p:spPr bwMode="auto">
          <a:xfrm>
            <a:off x="7321550" y="3479255"/>
            <a:ext cx="69850" cy="69850"/>
          </a:xfrm>
          <a:custGeom>
            <a:avLst/>
            <a:gdLst>
              <a:gd name="T0" fmla="*/ 26 w 38"/>
              <a:gd name="T1" fmla="*/ 29 h 38"/>
              <a:gd name="T2" fmla="*/ 26 w 38"/>
              <a:gd name="T3" fmla="*/ 29 h 38"/>
              <a:gd name="T4" fmla="*/ 21 w 38"/>
              <a:gd name="T5" fmla="*/ 33 h 38"/>
              <a:gd name="T6" fmla="*/ 19 w 38"/>
              <a:gd name="T7" fmla="*/ 38 h 38"/>
              <a:gd name="T8" fmla="*/ 19 w 38"/>
              <a:gd name="T9" fmla="*/ 38 h 38"/>
              <a:gd name="T10" fmla="*/ 12 w 38"/>
              <a:gd name="T11" fmla="*/ 19 h 38"/>
              <a:gd name="T12" fmla="*/ 0 w 38"/>
              <a:gd name="T13" fmla="*/ 0 h 38"/>
              <a:gd name="T14" fmla="*/ 0 w 38"/>
              <a:gd name="T15" fmla="*/ 0 h 38"/>
              <a:gd name="T16" fmla="*/ 19 w 38"/>
              <a:gd name="T17" fmla="*/ 12 h 38"/>
              <a:gd name="T18" fmla="*/ 38 w 38"/>
              <a:gd name="T19" fmla="*/ 21 h 38"/>
              <a:gd name="T20" fmla="*/ 38 w 38"/>
              <a:gd name="T21" fmla="*/ 21 h 38"/>
              <a:gd name="T22" fmla="*/ 31 w 38"/>
              <a:gd name="T23" fmla="*/ 24 h 38"/>
              <a:gd name="T24" fmla="*/ 26 w 38"/>
              <a:gd name="T25" fmla="*/ 29 h 38"/>
              <a:gd name="T26" fmla="*/ 26 w 38"/>
              <a:gd name="T27"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8">
                <a:moveTo>
                  <a:pt x="26" y="29"/>
                </a:moveTo>
                <a:lnTo>
                  <a:pt x="26" y="29"/>
                </a:lnTo>
                <a:lnTo>
                  <a:pt x="21" y="33"/>
                </a:lnTo>
                <a:lnTo>
                  <a:pt x="19" y="38"/>
                </a:lnTo>
                <a:lnTo>
                  <a:pt x="19" y="38"/>
                </a:lnTo>
                <a:lnTo>
                  <a:pt x="12" y="19"/>
                </a:lnTo>
                <a:lnTo>
                  <a:pt x="0" y="0"/>
                </a:lnTo>
                <a:lnTo>
                  <a:pt x="0" y="0"/>
                </a:lnTo>
                <a:lnTo>
                  <a:pt x="19" y="12"/>
                </a:lnTo>
                <a:lnTo>
                  <a:pt x="38" y="21"/>
                </a:lnTo>
                <a:lnTo>
                  <a:pt x="38" y="21"/>
                </a:lnTo>
                <a:lnTo>
                  <a:pt x="31" y="24"/>
                </a:lnTo>
                <a:lnTo>
                  <a:pt x="26" y="29"/>
                </a:lnTo>
                <a:lnTo>
                  <a:pt x="26" y="29"/>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42" name="Line 102"/>
          <p:cNvSpPr>
            <a:spLocks noChangeAspect="1" noChangeShapeType="1"/>
          </p:cNvSpPr>
          <p:nvPr/>
        </p:nvSpPr>
        <p:spPr bwMode="auto">
          <a:xfrm flipH="1" flipV="1">
            <a:off x="6030913" y="3269705"/>
            <a:ext cx="201612" cy="2143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43" name="Freeform 103"/>
          <p:cNvSpPr>
            <a:spLocks noChangeAspect="1"/>
          </p:cNvSpPr>
          <p:nvPr/>
        </p:nvSpPr>
        <p:spPr bwMode="auto">
          <a:xfrm>
            <a:off x="5986463" y="3220492"/>
            <a:ext cx="71437" cy="74613"/>
          </a:xfrm>
          <a:custGeom>
            <a:avLst/>
            <a:gdLst>
              <a:gd name="T0" fmla="*/ 27 w 39"/>
              <a:gd name="T1" fmla="*/ 29 h 41"/>
              <a:gd name="T2" fmla="*/ 27 w 39"/>
              <a:gd name="T3" fmla="*/ 29 h 41"/>
              <a:gd name="T4" fmla="*/ 22 w 39"/>
              <a:gd name="T5" fmla="*/ 34 h 41"/>
              <a:gd name="T6" fmla="*/ 20 w 39"/>
              <a:gd name="T7" fmla="*/ 41 h 41"/>
              <a:gd name="T8" fmla="*/ 20 w 39"/>
              <a:gd name="T9" fmla="*/ 41 h 41"/>
              <a:gd name="T10" fmla="*/ 10 w 39"/>
              <a:gd name="T11" fmla="*/ 19 h 41"/>
              <a:gd name="T12" fmla="*/ 0 w 39"/>
              <a:gd name="T13" fmla="*/ 0 h 41"/>
              <a:gd name="T14" fmla="*/ 0 w 39"/>
              <a:gd name="T15" fmla="*/ 0 h 41"/>
              <a:gd name="T16" fmla="*/ 20 w 39"/>
              <a:gd name="T17" fmla="*/ 12 h 41"/>
              <a:gd name="T18" fmla="*/ 39 w 39"/>
              <a:gd name="T19" fmla="*/ 22 h 41"/>
              <a:gd name="T20" fmla="*/ 39 w 39"/>
              <a:gd name="T21" fmla="*/ 22 h 41"/>
              <a:gd name="T22" fmla="*/ 32 w 39"/>
              <a:gd name="T23" fmla="*/ 27 h 41"/>
              <a:gd name="T24" fmla="*/ 27 w 39"/>
              <a:gd name="T25" fmla="*/ 29 h 41"/>
              <a:gd name="T26" fmla="*/ 27 w 39"/>
              <a:gd name="T27"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41">
                <a:moveTo>
                  <a:pt x="27" y="29"/>
                </a:moveTo>
                <a:lnTo>
                  <a:pt x="27" y="29"/>
                </a:lnTo>
                <a:lnTo>
                  <a:pt x="22" y="34"/>
                </a:lnTo>
                <a:lnTo>
                  <a:pt x="20" y="41"/>
                </a:lnTo>
                <a:lnTo>
                  <a:pt x="20" y="41"/>
                </a:lnTo>
                <a:lnTo>
                  <a:pt x="10" y="19"/>
                </a:lnTo>
                <a:lnTo>
                  <a:pt x="0" y="0"/>
                </a:lnTo>
                <a:lnTo>
                  <a:pt x="0" y="0"/>
                </a:lnTo>
                <a:lnTo>
                  <a:pt x="20" y="12"/>
                </a:lnTo>
                <a:lnTo>
                  <a:pt x="39" y="22"/>
                </a:lnTo>
                <a:lnTo>
                  <a:pt x="39" y="22"/>
                </a:lnTo>
                <a:lnTo>
                  <a:pt x="32" y="27"/>
                </a:lnTo>
                <a:lnTo>
                  <a:pt x="27" y="29"/>
                </a:lnTo>
                <a:lnTo>
                  <a:pt x="27" y="29"/>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344" name="Line 104"/>
          <p:cNvSpPr>
            <a:spLocks noChangeAspect="1" noChangeShapeType="1"/>
          </p:cNvSpPr>
          <p:nvPr/>
        </p:nvSpPr>
        <p:spPr bwMode="auto">
          <a:xfrm>
            <a:off x="5599113" y="2814092"/>
            <a:ext cx="204787" cy="2159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345" name="Freeform 105"/>
          <p:cNvSpPr>
            <a:spLocks noChangeAspect="1"/>
          </p:cNvSpPr>
          <p:nvPr/>
        </p:nvSpPr>
        <p:spPr bwMode="auto">
          <a:xfrm>
            <a:off x="5776913" y="3001417"/>
            <a:ext cx="71437" cy="71438"/>
          </a:xfrm>
          <a:custGeom>
            <a:avLst/>
            <a:gdLst>
              <a:gd name="T0" fmla="*/ 12 w 39"/>
              <a:gd name="T1" fmla="*/ 10 h 39"/>
              <a:gd name="T2" fmla="*/ 12 w 39"/>
              <a:gd name="T3" fmla="*/ 10 h 39"/>
              <a:gd name="T4" fmla="*/ 15 w 39"/>
              <a:gd name="T5" fmla="*/ 5 h 39"/>
              <a:gd name="T6" fmla="*/ 17 w 39"/>
              <a:gd name="T7" fmla="*/ 0 h 39"/>
              <a:gd name="T8" fmla="*/ 17 w 39"/>
              <a:gd name="T9" fmla="*/ 0 h 39"/>
              <a:gd name="T10" fmla="*/ 27 w 39"/>
              <a:gd name="T11" fmla="*/ 20 h 39"/>
              <a:gd name="T12" fmla="*/ 39 w 39"/>
              <a:gd name="T13" fmla="*/ 39 h 39"/>
              <a:gd name="T14" fmla="*/ 39 w 39"/>
              <a:gd name="T15" fmla="*/ 39 h 39"/>
              <a:gd name="T16" fmla="*/ 19 w 39"/>
              <a:gd name="T17" fmla="*/ 27 h 39"/>
              <a:gd name="T18" fmla="*/ 0 w 39"/>
              <a:gd name="T19" fmla="*/ 17 h 39"/>
              <a:gd name="T20" fmla="*/ 0 w 39"/>
              <a:gd name="T21" fmla="*/ 17 h 39"/>
              <a:gd name="T22" fmla="*/ 7 w 39"/>
              <a:gd name="T23" fmla="*/ 15 h 39"/>
              <a:gd name="T24" fmla="*/ 12 w 39"/>
              <a:gd name="T25" fmla="*/ 10 h 39"/>
              <a:gd name="T26" fmla="*/ 12 w 39"/>
              <a:gd name="T27" fmla="*/ 1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39">
                <a:moveTo>
                  <a:pt x="12" y="10"/>
                </a:moveTo>
                <a:lnTo>
                  <a:pt x="12" y="10"/>
                </a:lnTo>
                <a:lnTo>
                  <a:pt x="15" y="5"/>
                </a:lnTo>
                <a:lnTo>
                  <a:pt x="17" y="0"/>
                </a:lnTo>
                <a:lnTo>
                  <a:pt x="17" y="0"/>
                </a:lnTo>
                <a:lnTo>
                  <a:pt x="27" y="20"/>
                </a:lnTo>
                <a:lnTo>
                  <a:pt x="39" y="39"/>
                </a:lnTo>
                <a:lnTo>
                  <a:pt x="39" y="39"/>
                </a:lnTo>
                <a:lnTo>
                  <a:pt x="19" y="27"/>
                </a:lnTo>
                <a:lnTo>
                  <a:pt x="0" y="17"/>
                </a:lnTo>
                <a:lnTo>
                  <a:pt x="0" y="17"/>
                </a:lnTo>
                <a:lnTo>
                  <a:pt x="7" y="15"/>
                </a:lnTo>
                <a:lnTo>
                  <a:pt x="12" y="10"/>
                </a:lnTo>
                <a:lnTo>
                  <a:pt x="12" y="10"/>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0421" name="Rectangle 181"/>
          <p:cNvSpPr>
            <a:spLocks noChangeAspect="1" noChangeArrowheads="1"/>
          </p:cNvSpPr>
          <p:nvPr/>
        </p:nvSpPr>
        <p:spPr bwMode="auto">
          <a:xfrm>
            <a:off x="7234238" y="2048917"/>
            <a:ext cx="11461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Total error due to drift</a:t>
            </a:r>
          </a:p>
        </p:txBody>
      </p:sp>
      <p:sp>
        <p:nvSpPr>
          <p:cNvPr id="10422" name="Rectangle 182"/>
          <p:cNvSpPr>
            <a:spLocks noChangeAspect="1" noChangeArrowheads="1"/>
          </p:cNvSpPr>
          <p:nvPr/>
        </p:nvSpPr>
        <p:spPr bwMode="auto">
          <a:xfrm>
            <a:off x="5589588" y="1861592"/>
            <a:ext cx="22367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Characteristic with zero and sensitivity drift</a:t>
            </a:r>
          </a:p>
        </p:txBody>
      </p:sp>
      <p:sp>
        <p:nvSpPr>
          <p:cNvPr id="10423" name="Rectangle 183"/>
          <p:cNvSpPr>
            <a:spLocks noChangeAspect="1" noChangeArrowheads="1"/>
          </p:cNvSpPr>
          <p:nvPr/>
        </p:nvSpPr>
        <p:spPr bwMode="auto">
          <a:xfrm>
            <a:off x="4579938" y="3790405"/>
            <a:ext cx="3444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Zero</a:t>
            </a:r>
          </a:p>
          <a:p>
            <a:r>
              <a:rPr lang="en-US" sz="1000" smtClean="0">
                <a:solidFill>
                  <a:srgbClr val="000000"/>
                </a:solidFill>
                <a:latin typeface="Times New Roman" pitchFamily="18" charset="0"/>
              </a:rPr>
              <a:t>drift</a:t>
            </a:r>
          </a:p>
        </p:txBody>
      </p:sp>
      <p:sp>
        <p:nvSpPr>
          <p:cNvPr id="10425" name="Rectangle 185"/>
          <p:cNvSpPr>
            <a:spLocks noChangeAspect="1" noChangeArrowheads="1"/>
          </p:cNvSpPr>
          <p:nvPr/>
        </p:nvSpPr>
        <p:spPr bwMode="auto">
          <a:xfrm>
            <a:off x="5341938" y="2512467"/>
            <a:ext cx="6445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Sensitivity</a:t>
            </a:r>
          </a:p>
          <a:p>
            <a:r>
              <a:rPr lang="en-US" sz="1000" smtClean="0">
                <a:solidFill>
                  <a:srgbClr val="000000"/>
                </a:solidFill>
                <a:latin typeface="Times New Roman" pitchFamily="18" charset="0"/>
              </a:rPr>
              <a:t>drift</a:t>
            </a:r>
          </a:p>
        </p:txBody>
      </p:sp>
      <p:sp>
        <p:nvSpPr>
          <p:cNvPr id="10428" name="Rectangle 188"/>
          <p:cNvSpPr>
            <a:spLocks noChangeAspect="1" noChangeArrowheads="1"/>
          </p:cNvSpPr>
          <p:nvPr/>
        </p:nvSpPr>
        <p:spPr bwMode="auto">
          <a:xfrm>
            <a:off x="7467600" y="3690392"/>
            <a:ext cx="9112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a:t>
            </a:r>
            <a:r>
              <a:rPr lang="en-US" sz="800" smtClean="0">
                <a:solidFill>
                  <a:srgbClr val="000000"/>
                </a:solidFill>
                <a:latin typeface="Symbol" pitchFamily="18" charset="2"/>
              </a:rPr>
              <a:t>-</a:t>
            </a:r>
            <a:r>
              <a:rPr lang="en-US" sz="1000" smtClean="0">
                <a:solidFill>
                  <a:srgbClr val="000000"/>
                </a:solidFill>
                <a:latin typeface="Times New Roman" pitchFamily="18" charset="0"/>
              </a:rPr>
              <a:t> Sensitivity drift</a:t>
            </a:r>
          </a:p>
        </p:txBody>
      </p:sp>
      <p:sp>
        <p:nvSpPr>
          <p:cNvPr id="10430" name="Rectangle 190"/>
          <p:cNvSpPr>
            <a:spLocks noChangeAspect="1" noChangeArrowheads="1"/>
          </p:cNvSpPr>
          <p:nvPr/>
        </p:nvSpPr>
        <p:spPr bwMode="auto">
          <a:xfrm>
            <a:off x="7162800" y="3160167"/>
            <a:ext cx="6111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a:t>
            </a:r>
            <a:r>
              <a:rPr lang="en-US" sz="800" smtClean="0">
                <a:solidFill>
                  <a:srgbClr val="000000"/>
                </a:solidFill>
                <a:latin typeface="Symbol" pitchFamily="18" charset="2"/>
              </a:rPr>
              <a:t>-</a:t>
            </a:r>
            <a:r>
              <a:rPr lang="en-US" sz="1000" smtClean="0">
                <a:solidFill>
                  <a:srgbClr val="000000"/>
                </a:solidFill>
                <a:latin typeface="Times New Roman" pitchFamily="18" charset="0"/>
              </a:rPr>
              <a:t> Zero drift</a:t>
            </a:r>
          </a:p>
        </p:txBody>
      </p:sp>
      <p:sp>
        <p:nvSpPr>
          <p:cNvPr id="10455" name="Rectangle 215"/>
          <p:cNvSpPr>
            <a:spLocks noChangeAspect="1" noChangeArrowheads="1"/>
          </p:cNvSpPr>
          <p:nvPr/>
        </p:nvSpPr>
        <p:spPr bwMode="auto">
          <a:xfrm>
            <a:off x="4572000" y="4709567"/>
            <a:ext cx="1492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(b)</a:t>
            </a:r>
          </a:p>
        </p:txBody>
      </p:sp>
      <p:sp>
        <p:nvSpPr>
          <p:cNvPr id="10460" name="Rectangle 220"/>
          <p:cNvSpPr>
            <a:spLocks noChangeAspect="1" noChangeArrowheads="1"/>
          </p:cNvSpPr>
          <p:nvPr/>
        </p:nvSpPr>
        <p:spPr bwMode="auto">
          <a:xfrm>
            <a:off x="5181600" y="2090192"/>
            <a:ext cx="558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a:t>
            </a:r>
            <a:r>
              <a:rPr lang="en-US" sz="1000" i="1" smtClean="0">
                <a:solidFill>
                  <a:srgbClr val="000000"/>
                </a:solidFill>
                <a:latin typeface="Times New Roman" pitchFamily="18" charset="0"/>
              </a:rPr>
              <a:t>y </a:t>
            </a:r>
            <a:r>
              <a:rPr lang="en-US" sz="1000" smtClean="0">
                <a:solidFill>
                  <a:srgbClr val="000000"/>
                </a:solidFill>
                <a:latin typeface="Times New Roman" pitchFamily="18" charset="0"/>
              </a:rPr>
              <a:t>(Output)</a:t>
            </a:r>
          </a:p>
        </p:txBody>
      </p:sp>
      <p:sp>
        <p:nvSpPr>
          <p:cNvPr id="10470" name="Line 230"/>
          <p:cNvSpPr>
            <a:spLocks noChangeAspect="1" noChangeShapeType="1"/>
          </p:cNvSpPr>
          <p:nvPr/>
        </p:nvSpPr>
        <p:spPr bwMode="auto">
          <a:xfrm>
            <a:off x="4579938" y="3771355"/>
            <a:ext cx="323850"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471" name="Line 231"/>
          <p:cNvSpPr>
            <a:spLocks noChangeAspect="1" noChangeShapeType="1"/>
          </p:cNvSpPr>
          <p:nvPr/>
        </p:nvSpPr>
        <p:spPr bwMode="auto">
          <a:xfrm>
            <a:off x="4579938" y="4084092"/>
            <a:ext cx="323850"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472" name="Line 232"/>
          <p:cNvSpPr>
            <a:spLocks noChangeAspect="1" noChangeShapeType="1"/>
          </p:cNvSpPr>
          <p:nvPr/>
        </p:nvSpPr>
        <p:spPr bwMode="auto">
          <a:xfrm>
            <a:off x="4741863" y="4149180"/>
            <a:ext cx="1587" cy="1254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473" name="Line 233"/>
          <p:cNvSpPr>
            <a:spLocks noChangeAspect="1" noChangeShapeType="1"/>
          </p:cNvSpPr>
          <p:nvPr/>
        </p:nvSpPr>
        <p:spPr bwMode="auto">
          <a:xfrm>
            <a:off x="4741863" y="3584030"/>
            <a:ext cx="1587" cy="1222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0477" name="Rectangle 237"/>
          <p:cNvSpPr>
            <a:spLocks noChangeAspect="1" noChangeArrowheads="1"/>
          </p:cNvSpPr>
          <p:nvPr/>
        </p:nvSpPr>
        <p:spPr bwMode="auto">
          <a:xfrm>
            <a:off x="7848600" y="4515892"/>
            <a:ext cx="52546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a:t>
            </a:r>
            <a:r>
              <a:rPr lang="en-US" sz="1000" i="1" smtClean="0">
                <a:solidFill>
                  <a:srgbClr val="000000"/>
                </a:solidFill>
                <a:latin typeface="Times New Roman" pitchFamily="18" charset="0"/>
              </a:rPr>
              <a:t>x</a:t>
            </a:r>
            <a:r>
              <a:rPr lang="en-US" sz="1200" baseline="-25000" smtClean="0">
                <a:solidFill>
                  <a:srgbClr val="000000"/>
                </a:solidFill>
                <a:latin typeface="Times New Roman" pitchFamily="18" charset="0"/>
              </a:rPr>
              <a:t>d</a:t>
            </a:r>
            <a:r>
              <a:rPr lang="en-US" sz="1000" smtClean="0">
                <a:solidFill>
                  <a:srgbClr val="000000"/>
                </a:solidFill>
                <a:latin typeface="Times New Roman" pitchFamily="18" charset="0"/>
              </a:rPr>
              <a:t> (Input)</a:t>
            </a:r>
          </a:p>
        </p:txBody>
      </p:sp>
      <p:pic>
        <p:nvPicPr>
          <p:cNvPr id="10478" name="Picture 238" descr="Fig1-3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13992"/>
            <a:ext cx="3994150" cy="2816225"/>
          </a:xfrm>
          <a:prstGeom prst="rect">
            <a:avLst/>
          </a:prstGeom>
          <a:noFill/>
          <a:extLst>
            <a:ext uri="{909E8E84-426E-40DD-AFC4-6F175D3DCCD1}">
              <a14:hiddenFill xmlns:a14="http://schemas.microsoft.com/office/drawing/2010/main">
                <a:solidFill>
                  <a:srgbClr val="FFFFFF"/>
                </a:solidFill>
              </a14:hiddenFill>
            </a:ext>
          </a:extLst>
        </p:spPr>
      </p:pic>
      <p:pic>
        <p:nvPicPr>
          <p:cNvPr id="10479" name="Picture 239" descr="Fig1-3b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438" y="1556792"/>
            <a:ext cx="5008562" cy="342582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76</a:t>
            </a:fld>
            <a:endParaRPr lang="en-US"/>
          </a:p>
        </p:txBody>
      </p:sp>
      <p:sp>
        <p:nvSpPr>
          <p:cNvPr id="3" name="Title 2"/>
          <p:cNvSpPr>
            <a:spLocks noGrp="1"/>
          </p:cNvSpPr>
          <p:nvPr>
            <p:ph type="title" idx="4294967295"/>
          </p:nvPr>
        </p:nvSpPr>
        <p:spPr>
          <a:xfrm>
            <a:off x="0" y="274638"/>
            <a:ext cx="8229600" cy="1143000"/>
          </a:xfrm>
        </p:spPr>
        <p:txBody>
          <a:bodyPr/>
          <a:lstStyle/>
          <a:p>
            <a:r>
              <a:rPr lang="tr-TR" dirty="0" smtClean="0"/>
              <a:t>Sürüklenmeler</a:t>
            </a:r>
            <a:endParaRPr lang="en-US" dirty="0"/>
          </a:p>
        </p:txBody>
      </p:sp>
      <p:sp>
        <p:nvSpPr>
          <p:cNvPr id="4" name="Rectangle 3"/>
          <p:cNvSpPr/>
          <p:nvPr/>
        </p:nvSpPr>
        <p:spPr>
          <a:xfrm>
            <a:off x="2201369" y="5445224"/>
            <a:ext cx="6353021" cy="646331"/>
          </a:xfrm>
          <a:prstGeom prst="rect">
            <a:avLst/>
          </a:prstGeom>
        </p:spPr>
        <p:txBody>
          <a:bodyPr wrap="none">
            <a:spAutoFit/>
          </a:bodyPr>
          <a:lstStyle/>
          <a:p>
            <a:r>
              <a:rPr lang="tr-TR" dirty="0" smtClean="0">
                <a:cs typeface="Times New Roman" pitchFamily="18" charset="0"/>
              </a:rPr>
              <a:t>Duyarlılık (sensitivity) = çıkış / giriş</a:t>
            </a:r>
          </a:p>
          <a:p>
            <a:r>
              <a:rPr lang="tr-TR" dirty="0"/>
              <a:t>Sıfır ve Duyarlılık Sürüklenmeleri (Zero and Sensitivity </a:t>
            </a:r>
            <a:r>
              <a:rPr lang="tr-TR" dirty="0" smtClean="0"/>
              <a:t>drifts)</a:t>
            </a:r>
            <a:endParaRPr lang="en-US" dirty="0"/>
          </a:p>
        </p:txBody>
      </p:sp>
      <p:sp>
        <p:nvSpPr>
          <p:cNvPr id="201" name="Rectangle 4"/>
          <p:cNvSpPr>
            <a:spLocks noChangeArrowheads="1"/>
          </p:cNvSpPr>
          <p:nvPr/>
        </p:nvSpPr>
        <p:spPr bwMode="auto">
          <a:xfrm>
            <a:off x="468313" y="126876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65868502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ChangeArrowheads="1"/>
          </p:cNvSpPr>
          <p:nvPr/>
        </p:nvSpPr>
        <p:spPr bwMode="auto">
          <a:xfrm>
            <a:off x="3367088" y="2776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24578" name="Object 2"/>
          <p:cNvGraphicFramePr>
            <a:graphicFrameLocks noChangeAspect="1"/>
          </p:cNvGraphicFramePr>
          <p:nvPr>
            <p:extLst>
              <p:ext uri="{D42A27DB-BD31-4B8C-83A1-F6EECF244321}">
                <p14:modId xmlns:p14="http://schemas.microsoft.com/office/powerpoint/2010/main" val="2158520553"/>
              </p:ext>
            </p:extLst>
          </p:nvPr>
        </p:nvGraphicFramePr>
        <p:xfrm>
          <a:off x="571376" y="2081103"/>
          <a:ext cx="3784600" cy="2049463"/>
        </p:xfrm>
        <a:graphic>
          <a:graphicData uri="http://schemas.openxmlformats.org/presentationml/2006/ole">
            <mc:AlternateContent xmlns:mc="http://schemas.openxmlformats.org/markup-compatibility/2006">
              <mc:Choice xmlns:v="urn:schemas-microsoft-com:vml" Requires="v">
                <p:oleObj spid="_x0000_s18510" r:id="rId3" imgW="4172712" imgH="1572768" progId="Visio.Drawing.5">
                  <p:embed/>
                </p:oleObj>
              </mc:Choice>
              <mc:Fallback>
                <p:oleObj r:id="rId3" imgW="4172712" imgH="1572768"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13148" r="17531"/>
                      <a:stretch>
                        <a:fillRect/>
                      </a:stretch>
                    </p:blipFill>
                    <p:spPr bwMode="auto">
                      <a:xfrm>
                        <a:off x="571376" y="2081103"/>
                        <a:ext cx="3784600"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81" name="Rectangle 5"/>
          <p:cNvSpPr>
            <a:spLocks noChangeArrowheads="1"/>
          </p:cNvSpPr>
          <p:nvPr/>
        </p:nvSpPr>
        <p:spPr bwMode="auto">
          <a:xfrm>
            <a:off x="3028950" y="28146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 name="Slide Number Placeholder 4"/>
          <p:cNvSpPr>
            <a:spLocks noGrp="1"/>
          </p:cNvSpPr>
          <p:nvPr>
            <p:ph type="sldNum" sz="quarter" idx="12"/>
          </p:nvPr>
        </p:nvSpPr>
        <p:spPr/>
        <p:txBody>
          <a:bodyPr/>
          <a:lstStyle/>
          <a:p>
            <a:pPr>
              <a:defRPr/>
            </a:pPr>
            <a:fld id="{9FB5CBE0-5D0A-4D5C-BDE7-C4DF95FD8C2C}" type="slidenum">
              <a:rPr lang="ar-SA" smtClean="0"/>
              <a:pPr>
                <a:defRPr/>
              </a:pPr>
              <a:t>77</a:t>
            </a:fld>
            <a:endParaRPr lang="en-US"/>
          </a:p>
        </p:txBody>
      </p:sp>
      <p:sp>
        <p:nvSpPr>
          <p:cNvPr id="2" name="Title 1"/>
          <p:cNvSpPr>
            <a:spLocks noGrp="1"/>
          </p:cNvSpPr>
          <p:nvPr>
            <p:ph type="title" idx="4294967295"/>
          </p:nvPr>
        </p:nvSpPr>
        <p:spPr>
          <a:xfrm>
            <a:off x="0" y="274638"/>
            <a:ext cx="8229600" cy="1143000"/>
          </a:xfrm>
        </p:spPr>
        <p:txBody>
          <a:bodyPr>
            <a:normAutofit fontScale="90000"/>
          </a:bodyPr>
          <a:lstStyle/>
          <a:p>
            <a:r>
              <a:rPr lang="tr-TR" dirty="0" smtClean="0"/>
              <a:t>Sıfır Kaymasız ve Kaymalı İşaretler</a:t>
            </a:r>
            <a:endParaRPr lang="en-US" dirty="0"/>
          </a:p>
        </p:txBody>
      </p:sp>
      <p:pic>
        <p:nvPicPr>
          <p:cNvPr id="12"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0015" y="4307295"/>
            <a:ext cx="4772025"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55976" y="4455995"/>
            <a:ext cx="4572000" cy="461665"/>
          </a:xfrm>
          <a:prstGeom prst="rect">
            <a:avLst/>
          </a:prstGeom>
        </p:spPr>
        <p:txBody>
          <a:bodyPr>
            <a:spAutoFit/>
          </a:bodyPr>
          <a:lstStyle/>
          <a:p>
            <a:r>
              <a:rPr lang="en-US" sz="2400" dirty="0" smtClean="0">
                <a:cs typeface="Times New Roman" pitchFamily="18" charset="0"/>
              </a:rPr>
              <a:t>(</a:t>
            </a:r>
            <a:r>
              <a:rPr lang="en-US" sz="2400" dirty="0">
                <a:cs typeface="Times New Roman" pitchFamily="18" charset="0"/>
              </a:rPr>
              <a:t>b) An input signal with dc offset.</a:t>
            </a:r>
            <a:r>
              <a:rPr lang="en-US" sz="2400" dirty="0"/>
              <a:t> </a:t>
            </a:r>
          </a:p>
        </p:txBody>
      </p:sp>
      <p:sp>
        <p:nvSpPr>
          <p:cNvPr id="4" name="Rectangle 3"/>
          <p:cNvSpPr/>
          <p:nvPr/>
        </p:nvSpPr>
        <p:spPr>
          <a:xfrm>
            <a:off x="4540829" y="2684714"/>
            <a:ext cx="4572000" cy="830997"/>
          </a:xfrm>
          <a:prstGeom prst="rect">
            <a:avLst/>
          </a:prstGeom>
        </p:spPr>
        <p:txBody>
          <a:bodyPr>
            <a:spAutoFit/>
          </a:bodyPr>
          <a:lstStyle/>
          <a:p>
            <a:r>
              <a:rPr lang="en-US" sz="2400" dirty="0">
                <a:cs typeface="Times New Roman" pitchFamily="18" charset="0"/>
              </a:rPr>
              <a:t>(a) An input signal without dc </a:t>
            </a:r>
            <a:r>
              <a:rPr lang="en-US" sz="2400" dirty="0" smtClean="0">
                <a:cs typeface="Times New Roman" pitchFamily="18" charset="0"/>
              </a:rPr>
              <a:t>offset</a:t>
            </a:r>
            <a:endParaRPr lang="en-US" sz="2400" dirty="0"/>
          </a:p>
        </p:txBody>
      </p:sp>
      <p:sp>
        <p:nvSpPr>
          <p:cNvPr id="16"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08340230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nvGraphicFramePr>
        <p:xfrm>
          <a:off x="403225" y="1905000"/>
          <a:ext cx="8335963" cy="2243138"/>
        </p:xfrm>
        <a:graphic>
          <a:graphicData uri="http://schemas.openxmlformats.org/presentationml/2006/ole">
            <mc:AlternateContent xmlns:mc="http://schemas.openxmlformats.org/markup-compatibility/2006">
              <mc:Choice xmlns:v="urn:schemas-microsoft-com:vml" Requires="v">
                <p:oleObj spid="_x0000_s23686" name="VISIO" r:id="rId3" imgW="5574240" imgH="1499760" progId="Visio.Drawing.5">
                  <p:embed/>
                </p:oleObj>
              </mc:Choice>
              <mc:Fallback>
                <p:oleObj name="VISIO" r:id="rId3" imgW="5574240" imgH="149976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225" y="1905000"/>
                        <a:ext cx="83359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75" name="Text Box 3"/>
          <p:cNvSpPr txBox="1">
            <a:spLocks noChangeArrowheads="1"/>
          </p:cNvSpPr>
          <p:nvPr/>
        </p:nvSpPr>
        <p:spPr bwMode="auto">
          <a:xfrm>
            <a:off x="457200" y="4322763"/>
            <a:ext cx="2057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(a)</a:t>
            </a:r>
          </a:p>
        </p:txBody>
      </p:sp>
      <p:grpSp>
        <p:nvGrpSpPr>
          <p:cNvPr id="28685" name="Group 13"/>
          <p:cNvGrpSpPr>
            <a:grpSpLocks/>
          </p:cNvGrpSpPr>
          <p:nvPr/>
        </p:nvGrpSpPr>
        <p:grpSpPr bwMode="auto">
          <a:xfrm>
            <a:off x="3505200" y="2057400"/>
            <a:ext cx="2203450" cy="2601913"/>
            <a:chOff x="2208" y="1296"/>
            <a:chExt cx="1388" cy="1639"/>
          </a:xfrm>
        </p:grpSpPr>
        <p:sp>
          <p:nvSpPr>
            <p:cNvPr id="28677" name="Text Box 5"/>
            <p:cNvSpPr txBox="1">
              <a:spLocks noChangeArrowheads="1"/>
            </p:cNvSpPr>
            <p:nvPr/>
          </p:nvSpPr>
          <p:spPr bwMode="auto">
            <a:xfrm>
              <a:off x="2232" y="2723"/>
              <a:ext cx="129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graphicFrame>
          <p:nvGraphicFramePr>
            <p:cNvPr id="28680" name="Object 8"/>
            <p:cNvGraphicFramePr>
              <a:graphicFrameLocks noChangeAspect="1"/>
            </p:cNvGraphicFramePr>
            <p:nvPr/>
          </p:nvGraphicFramePr>
          <p:xfrm>
            <a:off x="2208" y="1296"/>
            <a:ext cx="1388" cy="999"/>
          </p:xfrm>
          <a:graphic>
            <a:graphicData uri="http://schemas.openxmlformats.org/presentationml/2006/ole">
              <mc:AlternateContent xmlns:mc="http://schemas.openxmlformats.org/markup-compatibility/2006">
                <mc:Choice xmlns:v="urn:schemas-microsoft-com:vml" Requires="v">
                  <p:oleObj spid="_x0000_s23687" name="VISIO" r:id="rId5" imgW="1460520" imgH="1050840" progId="Visio.Drawing.5">
                    <p:embed/>
                  </p:oleObj>
                </mc:Choice>
                <mc:Fallback>
                  <p:oleObj name="VISIO" r:id="rId5" imgW="1460520" imgH="1050840" progId="Visio.Drawing.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8" y="1296"/>
                          <a:ext cx="1388" cy="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8686" name="Group 14"/>
          <p:cNvGrpSpPr>
            <a:grpSpLocks/>
          </p:cNvGrpSpPr>
          <p:nvPr/>
        </p:nvGrpSpPr>
        <p:grpSpPr bwMode="auto">
          <a:xfrm>
            <a:off x="6475414" y="1916112"/>
            <a:ext cx="2211388" cy="2743201"/>
            <a:chOff x="4079" y="1207"/>
            <a:chExt cx="1393" cy="1728"/>
          </a:xfrm>
        </p:grpSpPr>
        <p:sp>
          <p:nvSpPr>
            <p:cNvPr id="28678" name="Text Box 6"/>
            <p:cNvSpPr txBox="1">
              <a:spLocks noChangeArrowheads="1"/>
            </p:cNvSpPr>
            <p:nvPr/>
          </p:nvSpPr>
          <p:spPr bwMode="auto">
            <a:xfrm>
              <a:off x="4176" y="2723"/>
              <a:ext cx="129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(c)</a:t>
              </a:r>
            </a:p>
          </p:txBody>
        </p:sp>
        <p:graphicFrame>
          <p:nvGraphicFramePr>
            <p:cNvPr id="28681" name="Object 9"/>
            <p:cNvGraphicFramePr>
              <a:graphicFrameLocks noChangeAspect="1"/>
            </p:cNvGraphicFramePr>
            <p:nvPr>
              <p:extLst>
                <p:ext uri="{D42A27DB-BD31-4B8C-83A1-F6EECF244321}">
                  <p14:modId xmlns:p14="http://schemas.microsoft.com/office/powerpoint/2010/main" val="1565200955"/>
                </p:ext>
              </p:extLst>
            </p:nvPr>
          </p:nvGraphicFramePr>
          <p:xfrm>
            <a:off x="4079" y="1207"/>
            <a:ext cx="1382" cy="1421"/>
          </p:xfrm>
          <a:graphic>
            <a:graphicData uri="http://schemas.openxmlformats.org/presentationml/2006/ole">
              <mc:AlternateContent xmlns:mc="http://schemas.openxmlformats.org/markup-compatibility/2006">
                <mc:Choice xmlns:v="urn:schemas-microsoft-com:vml" Requires="v">
                  <p:oleObj spid="_x0000_s23688" name="Visio" r:id="rId7" imgW="1488281" imgH="1528405" progId="Visio.Drawing.11">
                    <p:embed/>
                  </p:oleObj>
                </mc:Choice>
                <mc:Fallback>
                  <p:oleObj name="Visio" r:id="rId7" imgW="1488281" imgH="1528405" progId="Visio.Drawing.11">
                    <p:embed/>
                    <p:pic>
                      <p:nvPicPr>
                        <p:cNvPr id="0" name=""/>
                        <p:cNvPicPr>
                          <a:picLocks noChangeAspect="1" noChangeArrowheads="1"/>
                        </p:cNvPicPr>
                        <p:nvPr/>
                      </p:nvPicPr>
                      <p:blipFill>
                        <a:blip r:embed="rId8"/>
                        <a:srcRect/>
                        <a:stretch>
                          <a:fillRect/>
                        </a:stretch>
                      </p:blipFill>
                      <p:spPr bwMode="auto">
                        <a:xfrm>
                          <a:off x="4079" y="1207"/>
                          <a:ext cx="1382" cy="1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4" name="Slide Number Placeholder 3"/>
          <p:cNvSpPr>
            <a:spLocks noGrp="1"/>
          </p:cNvSpPr>
          <p:nvPr>
            <p:ph type="sldNum" sz="quarter" idx="12"/>
          </p:nvPr>
        </p:nvSpPr>
        <p:spPr/>
        <p:txBody>
          <a:bodyPr/>
          <a:lstStyle/>
          <a:p>
            <a:pPr>
              <a:defRPr/>
            </a:pPr>
            <a:fld id="{9FB5CBE0-5D0A-4D5C-BDE7-C4DF95FD8C2C}" type="slidenum">
              <a:rPr lang="ar-SA" smtClean="0"/>
              <a:pPr>
                <a:defRPr/>
              </a:pPr>
              <a:t>78</a:t>
            </a:fld>
            <a:endParaRPr lang="en-US"/>
          </a:p>
        </p:txBody>
      </p:sp>
      <p:sp>
        <p:nvSpPr>
          <p:cNvPr id="2" name="Title 1"/>
          <p:cNvSpPr>
            <a:spLocks noGrp="1"/>
          </p:cNvSpPr>
          <p:nvPr>
            <p:ph type="title" idx="4294967295"/>
          </p:nvPr>
        </p:nvSpPr>
        <p:spPr>
          <a:xfrm>
            <a:off x="0" y="274638"/>
            <a:ext cx="8229600" cy="1143000"/>
          </a:xfrm>
        </p:spPr>
        <p:txBody>
          <a:bodyPr>
            <a:normAutofit fontScale="90000"/>
          </a:bodyPr>
          <a:lstStyle/>
          <a:p>
            <a:r>
              <a:rPr lang="tr-TR" dirty="0" smtClean="0"/>
              <a:t>Karışan ve Değiştiren Girişlerden Etkilenen İşaretler</a:t>
            </a:r>
            <a:endParaRPr lang="en-US" dirty="0"/>
          </a:p>
        </p:txBody>
      </p:sp>
      <p:sp>
        <p:nvSpPr>
          <p:cNvPr id="3" name="Rectangle 2"/>
          <p:cNvSpPr/>
          <p:nvPr/>
        </p:nvSpPr>
        <p:spPr>
          <a:xfrm>
            <a:off x="611560" y="5085184"/>
            <a:ext cx="7920880" cy="830997"/>
          </a:xfrm>
          <a:prstGeom prst="rect">
            <a:avLst/>
          </a:prstGeom>
        </p:spPr>
        <p:txBody>
          <a:bodyPr wrap="square">
            <a:spAutoFit/>
          </a:bodyPr>
          <a:lstStyle/>
          <a:p>
            <a:r>
              <a:rPr lang="en-US" sz="2400" dirty="0">
                <a:cs typeface="Times New Roman" pitchFamily="18" charset="0"/>
              </a:rPr>
              <a:t>(a) Original waveform. (b) An interfering input may shift the baseline. (c) A modifying input may change the gain.</a:t>
            </a:r>
            <a:r>
              <a:rPr lang="en-US" sz="2400" dirty="0"/>
              <a:t> </a:t>
            </a:r>
          </a:p>
        </p:txBody>
      </p:sp>
      <p:sp>
        <p:nvSpPr>
          <p:cNvPr id="13"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5181955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8685"/>
                                        </p:tgtEl>
                                        <p:attrNameLst>
                                          <p:attrName>style.visibility</p:attrName>
                                        </p:attrNameLst>
                                      </p:cBhvr>
                                      <p:to>
                                        <p:strVal val="visible"/>
                                      </p:to>
                                    </p:set>
                                    <p:anim calcmode="lin" valueType="num">
                                      <p:cBhvr additive="base">
                                        <p:cTn id="7" dur="500" fill="hold"/>
                                        <p:tgtEl>
                                          <p:spTgt spid="28685"/>
                                        </p:tgtEl>
                                        <p:attrNameLst>
                                          <p:attrName>ppt_x</p:attrName>
                                        </p:attrNameLst>
                                      </p:cBhvr>
                                      <p:tavLst>
                                        <p:tav tm="0">
                                          <p:val>
                                            <p:strVal val="1+#ppt_w/2"/>
                                          </p:val>
                                        </p:tav>
                                        <p:tav tm="100000">
                                          <p:val>
                                            <p:strVal val="#ppt_x"/>
                                          </p:val>
                                        </p:tav>
                                      </p:tavLst>
                                    </p:anim>
                                    <p:anim calcmode="lin" valueType="num">
                                      <p:cBhvr additive="base">
                                        <p:cTn id="8" dur="500" fill="hold"/>
                                        <p:tgtEl>
                                          <p:spTgt spid="2868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28686"/>
                                        </p:tgtEl>
                                        <p:attrNameLst>
                                          <p:attrName>style.visibility</p:attrName>
                                        </p:attrNameLst>
                                      </p:cBhvr>
                                      <p:to>
                                        <p:strVal val="visible"/>
                                      </p:to>
                                    </p:set>
                                    <p:anim calcmode="lin" valueType="num">
                                      <p:cBhvr additive="base">
                                        <p:cTn id="13" dur="500" fill="hold"/>
                                        <p:tgtEl>
                                          <p:spTgt spid="28686"/>
                                        </p:tgtEl>
                                        <p:attrNameLst>
                                          <p:attrName>ppt_x</p:attrName>
                                        </p:attrNameLst>
                                      </p:cBhvr>
                                      <p:tavLst>
                                        <p:tav tm="0">
                                          <p:val>
                                            <p:strVal val="1+#ppt_w/2"/>
                                          </p:val>
                                        </p:tav>
                                        <p:tav tm="100000">
                                          <p:val>
                                            <p:strVal val="#ppt_x"/>
                                          </p:val>
                                        </p:tav>
                                      </p:tavLst>
                                    </p:anim>
                                    <p:anim calcmode="lin" valueType="num">
                                      <p:cBhvr additive="base">
                                        <p:cTn id="14" dur="500" fill="hold"/>
                                        <p:tgtEl>
                                          <p:spTgt spid="286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Line 6"/>
          <p:cNvSpPr>
            <a:spLocks noChangeShapeType="1"/>
          </p:cNvSpPr>
          <p:nvPr/>
        </p:nvSpPr>
        <p:spPr bwMode="auto">
          <a:xfrm>
            <a:off x="1443609" y="3872706"/>
            <a:ext cx="323850"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23" name="Line 7"/>
          <p:cNvSpPr>
            <a:spLocks noChangeShapeType="1"/>
          </p:cNvSpPr>
          <p:nvPr/>
        </p:nvSpPr>
        <p:spPr bwMode="auto">
          <a:xfrm>
            <a:off x="3647059" y="3872706"/>
            <a:ext cx="325437"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24" name="Line 8"/>
          <p:cNvSpPr>
            <a:spLocks noChangeShapeType="1"/>
          </p:cNvSpPr>
          <p:nvPr/>
        </p:nvSpPr>
        <p:spPr bwMode="auto">
          <a:xfrm>
            <a:off x="1443609" y="4741068"/>
            <a:ext cx="32385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25" name="Line 9"/>
          <p:cNvSpPr>
            <a:spLocks noChangeShapeType="1"/>
          </p:cNvSpPr>
          <p:nvPr/>
        </p:nvSpPr>
        <p:spPr bwMode="auto">
          <a:xfrm>
            <a:off x="3647059" y="4741068"/>
            <a:ext cx="32543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26" name="Freeform 10"/>
          <p:cNvSpPr>
            <a:spLocks/>
          </p:cNvSpPr>
          <p:nvPr/>
        </p:nvSpPr>
        <p:spPr bwMode="auto">
          <a:xfrm>
            <a:off x="1748409" y="3848893"/>
            <a:ext cx="85725" cy="47625"/>
          </a:xfrm>
          <a:custGeom>
            <a:avLst/>
            <a:gdLst>
              <a:gd name="T0" fmla="*/ 3 w 54"/>
              <a:gd name="T1" fmla="*/ 15 h 30"/>
              <a:gd name="T2" fmla="*/ 3 w 54"/>
              <a:gd name="T3" fmla="*/ 15 h 30"/>
              <a:gd name="T4" fmla="*/ 3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0 w 54"/>
              <a:gd name="T19" fmla="*/ 30 h 30"/>
              <a:gd name="T20" fmla="*/ 0 w 54"/>
              <a:gd name="T21" fmla="*/ 30 h 30"/>
              <a:gd name="T22" fmla="*/ 3 w 54"/>
              <a:gd name="T23" fmla="*/ 21 h 30"/>
              <a:gd name="T24" fmla="*/ 3 w 54"/>
              <a:gd name="T25" fmla="*/ 15 h 30"/>
              <a:gd name="T26" fmla="*/ 3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227" name="Freeform 11"/>
          <p:cNvSpPr>
            <a:spLocks/>
          </p:cNvSpPr>
          <p:nvPr/>
        </p:nvSpPr>
        <p:spPr bwMode="auto">
          <a:xfrm>
            <a:off x="1748409" y="4717256"/>
            <a:ext cx="85725" cy="47625"/>
          </a:xfrm>
          <a:custGeom>
            <a:avLst/>
            <a:gdLst>
              <a:gd name="T0" fmla="*/ 3 w 54"/>
              <a:gd name="T1" fmla="*/ 15 h 30"/>
              <a:gd name="T2" fmla="*/ 3 w 54"/>
              <a:gd name="T3" fmla="*/ 15 h 30"/>
              <a:gd name="T4" fmla="*/ 3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0 w 54"/>
              <a:gd name="T19" fmla="*/ 30 h 30"/>
              <a:gd name="T20" fmla="*/ 0 w 54"/>
              <a:gd name="T21" fmla="*/ 30 h 30"/>
              <a:gd name="T22" fmla="*/ 3 w 54"/>
              <a:gd name="T23" fmla="*/ 21 h 30"/>
              <a:gd name="T24" fmla="*/ 3 w 54"/>
              <a:gd name="T25" fmla="*/ 15 h 30"/>
              <a:gd name="T26" fmla="*/ 3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228" name="Freeform 12"/>
          <p:cNvSpPr>
            <a:spLocks/>
          </p:cNvSpPr>
          <p:nvPr/>
        </p:nvSpPr>
        <p:spPr bwMode="auto">
          <a:xfrm>
            <a:off x="3953446" y="3848893"/>
            <a:ext cx="85725" cy="47625"/>
          </a:xfrm>
          <a:custGeom>
            <a:avLst/>
            <a:gdLst>
              <a:gd name="T0" fmla="*/ 6 w 54"/>
              <a:gd name="T1" fmla="*/ 15 h 30"/>
              <a:gd name="T2" fmla="*/ 6 w 54"/>
              <a:gd name="T3" fmla="*/ 15 h 30"/>
              <a:gd name="T4" fmla="*/ 6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3 w 54"/>
              <a:gd name="T19" fmla="*/ 30 h 30"/>
              <a:gd name="T20" fmla="*/ 3 w 54"/>
              <a:gd name="T21" fmla="*/ 30 h 30"/>
              <a:gd name="T22" fmla="*/ 6 w 54"/>
              <a:gd name="T23" fmla="*/ 21 h 30"/>
              <a:gd name="T24" fmla="*/ 6 w 54"/>
              <a:gd name="T25" fmla="*/ 15 h 30"/>
              <a:gd name="T26" fmla="*/ 6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6" y="15"/>
                </a:moveTo>
                <a:lnTo>
                  <a:pt x="6" y="15"/>
                </a:lnTo>
                <a:lnTo>
                  <a:pt x="6" y="6"/>
                </a:lnTo>
                <a:lnTo>
                  <a:pt x="0" y="0"/>
                </a:lnTo>
                <a:lnTo>
                  <a:pt x="0" y="0"/>
                </a:lnTo>
                <a:lnTo>
                  <a:pt x="27" y="9"/>
                </a:lnTo>
                <a:lnTo>
                  <a:pt x="54" y="15"/>
                </a:lnTo>
                <a:lnTo>
                  <a:pt x="54" y="15"/>
                </a:lnTo>
                <a:lnTo>
                  <a:pt x="27" y="21"/>
                </a:lnTo>
                <a:lnTo>
                  <a:pt x="3" y="30"/>
                </a:lnTo>
                <a:lnTo>
                  <a:pt x="3" y="30"/>
                </a:lnTo>
                <a:lnTo>
                  <a:pt x="6" y="21"/>
                </a:lnTo>
                <a:lnTo>
                  <a:pt x="6" y="15"/>
                </a:lnTo>
                <a:lnTo>
                  <a:pt x="6"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229" name="Freeform 13"/>
          <p:cNvSpPr>
            <a:spLocks/>
          </p:cNvSpPr>
          <p:nvPr/>
        </p:nvSpPr>
        <p:spPr bwMode="auto">
          <a:xfrm>
            <a:off x="3953446" y="4717256"/>
            <a:ext cx="85725" cy="47625"/>
          </a:xfrm>
          <a:custGeom>
            <a:avLst/>
            <a:gdLst>
              <a:gd name="T0" fmla="*/ 6 w 54"/>
              <a:gd name="T1" fmla="*/ 15 h 30"/>
              <a:gd name="T2" fmla="*/ 6 w 54"/>
              <a:gd name="T3" fmla="*/ 15 h 30"/>
              <a:gd name="T4" fmla="*/ 6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3 w 54"/>
              <a:gd name="T19" fmla="*/ 30 h 30"/>
              <a:gd name="T20" fmla="*/ 3 w 54"/>
              <a:gd name="T21" fmla="*/ 30 h 30"/>
              <a:gd name="T22" fmla="*/ 6 w 54"/>
              <a:gd name="T23" fmla="*/ 21 h 30"/>
              <a:gd name="T24" fmla="*/ 6 w 54"/>
              <a:gd name="T25" fmla="*/ 15 h 30"/>
              <a:gd name="T26" fmla="*/ 6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6" y="15"/>
                </a:moveTo>
                <a:lnTo>
                  <a:pt x="6" y="15"/>
                </a:lnTo>
                <a:lnTo>
                  <a:pt x="6" y="6"/>
                </a:lnTo>
                <a:lnTo>
                  <a:pt x="0" y="0"/>
                </a:lnTo>
                <a:lnTo>
                  <a:pt x="0" y="0"/>
                </a:lnTo>
                <a:lnTo>
                  <a:pt x="27" y="9"/>
                </a:lnTo>
                <a:lnTo>
                  <a:pt x="54" y="15"/>
                </a:lnTo>
                <a:lnTo>
                  <a:pt x="54" y="15"/>
                </a:lnTo>
                <a:lnTo>
                  <a:pt x="27" y="21"/>
                </a:lnTo>
                <a:lnTo>
                  <a:pt x="3" y="30"/>
                </a:lnTo>
                <a:lnTo>
                  <a:pt x="3" y="30"/>
                </a:lnTo>
                <a:lnTo>
                  <a:pt x="6" y="21"/>
                </a:lnTo>
                <a:lnTo>
                  <a:pt x="6" y="15"/>
                </a:lnTo>
                <a:lnTo>
                  <a:pt x="6"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230" name="Rectangle 14"/>
          <p:cNvSpPr>
            <a:spLocks noChangeArrowheads="1"/>
          </p:cNvSpPr>
          <p:nvPr/>
        </p:nvSpPr>
        <p:spPr bwMode="auto">
          <a:xfrm>
            <a:off x="408559" y="3591718"/>
            <a:ext cx="1039812" cy="563563"/>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endParaRPr>
          </a:p>
        </p:txBody>
      </p:sp>
      <p:sp>
        <p:nvSpPr>
          <p:cNvPr id="9231" name="Rectangle 15"/>
          <p:cNvSpPr>
            <a:spLocks noChangeArrowheads="1"/>
          </p:cNvSpPr>
          <p:nvPr/>
        </p:nvSpPr>
        <p:spPr bwMode="auto">
          <a:xfrm>
            <a:off x="2612009" y="3591718"/>
            <a:ext cx="1039812" cy="563563"/>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endParaRPr>
          </a:p>
        </p:txBody>
      </p:sp>
      <p:sp>
        <p:nvSpPr>
          <p:cNvPr id="9232" name="Rectangle 16"/>
          <p:cNvSpPr>
            <a:spLocks noChangeArrowheads="1"/>
          </p:cNvSpPr>
          <p:nvPr/>
        </p:nvSpPr>
        <p:spPr bwMode="auto">
          <a:xfrm>
            <a:off x="408559" y="4460081"/>
            <a:ext cx="1039812" cy="563562"/>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endParaRPr>
          </a:p>
        </p:txBody>
      </p:sp>
      <p:sp>
        <p:nvSpPr>
          <p:cNvPr id="9233" name="Rectangle 17"/>
          <p:cNvSpPr>
            <a:spLocks noChangeArrowheads="1"/>
          </p:cNvSpPr>
          <p:nvPr/>
        </p:nvSpPr>
        <p:spPr bwMode="auto">
          <a:xfrm>
            <a:off x="2612009" y="4460081"/>
            <a:ext cx="1039812" cy="563562"/>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endParaRPr>
          </a:p>
        </p:txBody>
      </p:sp>
      <p:sp>
        <p:nvSpPr>
          <p:cNvPr id="9234" name="Line 18"/>
          <p:cNvSpPr>
            <a:spLocks noChangeShapeType="1"/>
          </p:cNvSpPr>
          <p:nvPr/>
        </p:nvSpPr>
        <p:spPr bwMode="auto">
          <a:xfrm>
            <a:off x="4462463" y="2871788"/>
            <a:ext cx="1587" cy="26527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35" name="Line 19"/>
          <p:cNvSpPr>
            <a:spLocks noChangeShapeType="1"/>
          </p:cNvSpPr>
          <p:nvPr/>
        </p:nvSpPr>
        <p:spPr bwMode="auto">
          <a:xfrm>
            <a:off x="4281488" y="5257800"/>
            <a:ext cx="354965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36" name="Freeform 20"/>
          <p:cNvSpPr>
            <a:spLocks/>
          </p:cNvSpPr>
          <p:nvPr/>
        </p:nvSpPr>
        <p:spPr bwMode="auto">
          <a:xfrm>
            <a:off x="4438650" y="2800350"/>
            <a:ext cx="52388" cy="85725"/>
          </a:xfrm>
          <a:custGeom>
            <a:avLst/>
            <a:gdLst>
              <a:gd name="T0" fmla="*/ 18 w 33"/>
              <a:gd name="T1" fmla="*/ 48 h 54"/>
              <a:gd name="T2" fmla="*/ 18 w 33"/>
              <a:gd name="T3" fmla="*/ 48 h 54"/>
              <a:gd name="T4" fmla="*/ 9 w 33"/>
              <a:gd name="T5" fmla="*/ 48 h 54"/>
              <a:gd name="T6" fmla="*/ 0 w 33"/>
              <a:gd name="T7" fmla="*/ 54 h 54"/>
              <a:gd name="T8" fmla="*/ 0 w 33"/>
              <a:gd name="T9" fmla="*/ 54 h 54"/>
              <a:gd name="T10" fmla="*/ 9 w 33"/>
              <a:gd name="T11" fmla="*/ 27 h 54"/>
              <a:gd name="T12" fmla="*/ 18 w 33"/>
              <a:gd name="T13" fmla="*/ 0 h 54"/>
              <a:gd name="T14" fmla="*/ 18 w 33"/>
              <a:gd name="T15" fmla="*/ 0 h 54"/>
              <a:gd name="T16" fmla="*/ 24 w 33"/>
              <a:gd name="T17" fmla="*/ 27 h 54"/>
              <a:gd name="T18" fmla="*/ 33 w 33"/>
              <a:gd name="T19" fmla="*/ 51 h 54"/>
              <a:gd name="T20" fmla="*/ 33 w 33"/>
              <a:gd name="T21" fmla="*/ 51 h 54"/>
              <a:gd name="T22" fmla="*/ 21 w 33"/>
              <a:gd name="T23" fmla="*/ 48 h 54"/>
              <a:gd name="T24" fmla="*/ 18 w 33"/>
              <a:gd name="T25" fmla="*/ 48 h 54"/>
              <a:gd name="T26" fmla="*/ 18 w 33"/>
              <a:gd name="T27"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4">
                <a:moveTo>
                  <a:pt x="18" y="48"/>
                </a:moveTo>
                <a:lnTo>
                  <a:pt x="18" y="48"/>
                </a:lnTo>
                <a:lnTo>
                  <a:pt x="9" y="48"/>
                </a:lnTo>
                <a:lnTo>
                  <a:pt x="0" y="54"/>
                </a:lnTo>
                <a:lnTo>
                  <a:pt x="0" y="54"/>
                </a:lnTo>
                <a:lnTo>
                  <a:pt x="9" y="27"/>
                </a:lnTo>
                <a:lnTo>
                  <a:pt x="18" y="0"/>
                </a:lnTo>
                <a:lnTo>
                  <a:pt x="18" y="0"/>
                </a:lnTo>
                <a:lnTo>
                  <a:pt x="24" y="27"/>
                </a:lnTo>
                <a:lnTo>
                  <a:pt x="33" y="51"/>
                </a:lnTo>
                <a:lnTo>
                  <a:pt x="33" y="51"/>
                </a:lnTo>
                <a:lnTo>
                  <a:pt x="21" y="48"/>
                </a:lnTo>
                <a:lnTo>
                  <a:pt x="18" y="48"/>
                </a:lnTo>
                <a:lnTo>
                  <a:pt x="18" y="48"/>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237" name="Freeform 21"/>
          <p:cNvSpPr>
            <a:spLocks/>
          </p:cNvSpPr>
          <p:nvPr/>
        </p:nvSpPr>
        <p:spPr bwMode="auto">
          <a:xfrm>
            <a:off x="7816850" y="5233988"/>
            <a:ext cx="85725" cy="47625"/>
          </a:xfrm>
          <a:custGeom>
            <a:avLst/>
            <a:gdLst>
              <a:gd name="T0" fmla="*/ 6 w 54"/>
              <a:gd name="T1" fmla="*/ 15 h 30"/>
              <a:gd name="T2" fmla="*/ 6 w 54"/>
              <a:gd name="T3" fmla="*/ 15 h 30"/>
              <a:gd name="T4" fmla="*/ 3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0 w 54"/>
              <a:gd name="T19" fmla="*/ 30 h 30"/>
              <a:gd name="T20" fmla="*/ 0 w 54"/>
              <a:gd name="T21" fmla="*/ 30 h 30"/>
              <a:gd name="T22" fmla="*/ 6 w 54"/>
              <a:gd name="T23" fmla="*/ 21 h 30"/>
              <a:gd name="T24" fmla="*/ 6 w 54"/>
              <a:gd name="T25" fmla="*/ 15 h 30"/>
              <a:gd name="T26" fmla="*/ 6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6" y="15"/>
                </a:moveTo>
                <a:lnTo>
                  <a:pt x="6" y="15"/>
                </a:lnTo>
                <a:lnTo>
                  <a:pt x="3" y="6"/>
                </a:lnTo>
                <a:lnTo>
                  <a:pt x="0" y="0"/>
                </a:lnTo>
                <a:lnTo>
                  <a:pt x="0" y="0"/>
                </a:lnTo>
                <a:lnTo>
                  <a:pt x="27" y="9"/>
                </a:lnTo>
                <a:lnTo>
                  <a:pt x="54" y="15"/>
                </a:lnTo>
                <a:lnTo>
                  <a:pt x="54" y="15"/>
                </a:lnTo>
                <a:lnTo>
                  <a:pt x="27" y="21"/>
                </a:lnTo>
                <a:lnTo>
                  <a:pt x="0" y="30"/>
                </a:lnTo>
                <a:lnTo>
                  <a:pt x="0" y="30"/>
                </a:lnTo>
                <a:lnTo>
                  <a:pt x="6" y="21"/>
                </a:lnTo>
                <a:lnTo>
                  <a:pt x="6" y="15"/>
                </a:lnTo>
                <a:lnTo>
                  <a:pt x="6"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240" name="Rectangle 24"/>
          <p:cNvSpPr>
            <a:spLocks noChangeArrowheads="1"/>
          </p:cNvSpPr>
          <p:nvPr/>
        </p:nvSpPr>
        <p:spPr bwMode="auto">
          <a:xfrm>
            <a:off x="7483475" y="5319713"/>
            <a:ext cx="5969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 </a:t>
            </a:r>
            <a:r>
              <a:rPr lang="en-US" sz="1200" i="1" smtClean="0">
                <a:solidFill>
                  <a:srgbClr val="000000"/>
                </a:solidFill>
                <a:latin typeface="Times New Roman" pitchFamily="18" charset="0"/>
              </a:rPr>
              <a:t>x</a:t>
            </a:r>
            <a:r>
              <a:rPr lang="en-US" sz="1000" baseline="-25000" smtClean="0">
                <a:solidFill>
                  <a:srgbClr val="000000"/>
                </a:solidFill>
                <a:latin typeface="Times New Roman" pitchFamily="18" charset="0"/>
              </a:rPr>
              <a:t>d </a:t>
            </a:r>
            <a:r>
              <a:rPr lang="en-US" sz="1200" smtClean="0">
                <a:solidFill>
                  <a:srgbClr val="000000"/>
                </a:solidFill>
                <a:latin typeface="Times New Roman" pitchFamily="18" charset="0"/>
              </a:rPr>
              <a:t>(Input)</a:t>
            </a:r>
          </a:p>
        </p:txBody>
      </p:sp>
      <p:sp>
        <p:nvSpPr>
          <p:cNvPr id="9241" name="Rectangle 25"/>
          <p:cNvSpPr>
            <a:spLocks noChangeArrowheads="1"/>
          </p:cNvSpPr>
          <p:nvPr/>
        </p:nvSpPr>
        <p:spPr bwMode="auto">
          <a:xfrm>
            <a:off x="7310438" y="2971800"/>
            <a:ext cx="98901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B% of full scale</a:t>
            </a:r>
          </a:p>
        </p:txBody>
      </p:sp>
      <p:sp>
        <p:nvSpPr>
          <p:cNvPr id="9242" name="Rectangle 26"/>
          <p:cNvSpPr>
            <a:spLocks noChangeArrowheads="1"/>
          </p:cNvSpPr>
          <p:nvPr/>
        </p:nvSpPr>
        <p:spPr bwMode="auto">
          <a:xfrm>
            <a:off x="7134225" y="3392488"/>
            <a:ext cx="8985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A% of reading</a:t>
            </a:r>
          </a:p>
        </p:txBody>
      </p:sp>
      <p:sp>
        <p:nvSpPr>
          <p:cNvPr id="9243" name="Rectangle 27"/>
          <p:cNvSpPr>
            <a:spLocks noChangeArrowheads="1"/>
          </p:cNvSpPr>
          <p:nvPr/>
        </p:nvSpPr>
        <p:spPr bwMode="auto">
          <a:xfrm>
            <a:off x="5865813" y="4791075"/>
            <a:ext cx="139382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Overall tolerance band</a:t>
            </a:r>
          </a:p>
        </p:txBody>
      </p:sp>
      <p:sp>
        <p:nvSpPr>
          <p:cNvPr id="9244" name="Rectangle 28"/>
          <p:cNvSpPr>
            <a:spLocks noChangeArrowheads="1"/>
          </p:cNvSpPr>
          <p:nvPr/>
        </p:nvSpPr>
        <p:spPr bwMode="auto">
          <a:xfrm>
            <a:off x="7912100" y="2419350"/>
            <a:ext cx="83978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Least-squares</a:t>
            </a:r>
          </a:p>
          <a:p>
            <a:r>
              <a:rPr lang="en-US" sz="1200" smtClean="0">
                <a:solidFill>
                  <a:srgbClr val="000000"/>
                </a:solidFill>
                <a:latin typeface="Times New Roman" pitchFamily="18" charset="0"/>
              </a:rPr>
              <a:t>straight line</a:t>
            </a:r>
          </a:p>
        </p:txBody>
      </p:sp>
      <p:sp>
        <p:nvSpPr>
          <p:cNvPr id="9246" name="Rectangle 30"/>
          <p:cNvSpPr>
            <a:spLocks noChangeArrowheads="1"/>
          </p:cNvSpPr>
          <p:nvPr/>
        </p:nvSpPr>
        <p:spPr bwMode="auto">
          <a:xfrm>
            <a:off x="1836837" y="5220816"/>
            <a:ext cx="1428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dirty="0" smtClean="0">
                <a:solidFill>
                  <a:srgbClr val="000000"/>
                </a:solidFill>
                <a:latin typeface="Times" pitchFamily="18" charset="0"/>
              </a:rPr>
              <a:t>(a)</a:t>
            </a:r>
            <a:endParaRPr lang="en-US" sz="1000" dirty="0" smtClean="0">
              <a:solidFill>
                <a:srgbClr val="000000"/>
              </a:solidFill>
              <a:latin typeface="Times New Roman" pitchFamily="18" charset="0"/>
            </a:endParaRPr>
          </a:p>
        </p:txBody>
      </p:sp>
      <p:sp>
        <p:nvSpPr>
          <p:cNvPr id="9247" name="Rectangle 31"/>
          <p:cNvSpPr>
            <a:spLocks noChangeArrowheads="1"/>
          </p:cNvSpPr>
          <p:nvPr/>
        </p:nvSpPr>
        <p:spPr bwMode="auto">
          <a:xfrm>
            <a:off x="4271963" y="5930900"/>
            <a:ext cx="1778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(b)</a:t>
            </a:r>
          </a:p>
        </p:txBody>
      </p:sp>
      <p:sp>
        <p:nvSpPr>
          <p:cNvPr id="9248" name="Rectangle 32"/>
          <p:cNvSpPr>
            <a:spLocks noChangeArrowheads="1"/>
          </p:cNvSpPr>
          <p:nvPr/>
        </p:nvSpPr>
        <p:spPr bwMode="auto">
          <a:xfrm>
            <a:off x="4859338" y="5626100"/>
            <a:ext cx="88265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Point at which</a:t>
            </a:r>
          </a:p>
        </p:txBody>
      </p:sp>
      <p:sp>
        <p:nvSpPr>
          <p:cNvPr id="9249" name="Rectangle 33"/>
          <p:cNvSpPr>
            <a:spLocks noChangeArrowheads="1"/>
          </p:cNvSpPr>
          <p:nvPr/>
        </p:nvSpPr>
        <p:spPr bwMode="auto">
          <a:xfrm>
            <a:off x="4859338" y="5778500"/>
            <a:ext cx="20494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A% of reading = B% of full scale</a:t>
            </a:r>
          </a:p>
        </p:txBody>
      </p:sp>
      <p:sp>
        <p:nvSpPr>
          <p:cNvPr id="9251" name="Rectangle 35"/>
          <p:cNvSpPr>
            <a:spLocks noChangeArrowheads="1"/>
          </p:cNvSpPr>
          <p:nvPr/>
        </p:nvSpPr>
        <p:spPr bwMode="auto">
          <a:xfrm>
            <a:off x="4614863" y="2743200"/>
            <a:ext cx="66992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 </a:t>
            </a:r>
            <a:r>
              <a:rPr lang="en-US" sz="1200" i="1" smtClean="0">
                <a:solidFill>
                  <a:srgbClr val="000000"/>
                </a:solidFill>
                <a:latin typeface="Times New Roman" pitchFamily="18" charset="0"/>
              </a:rPr>
              <a:t>y </a:t>
            </a:r>
            <a:r>
              <a:rPr lang="en-US" sz="1200" smtClean="0">
                <a:solidFill>
                  <a:srgbClr val="000000"/>
                </a:solidFill>
                <a:latin typeface="Times New Roman" pitchFamily="18" charset="0"/>
              </a:rPr>
              <a:t>(Output)</a:t>
            </a:r>
          </a:p>
        </p:txBody>
      </p:sp>
      <p:sp>
        <p:nvSpPr>
          <p:cNvPr id="9252" name="Rectangle 36"/>
          <p:cNvSpPr>
            <a:spLocks noChangeArrowheads="1"/>
          </p:cNvSpPr>
          <p:nvPr/>
        </p:nvSpPr>
        <p:spPr bwMode="auto">
          <a:xfrm>
            <a:off x="116459" y="3644106"/>
            <a:ext cx="11271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i="1" smtClean="0">
                <a:solidFill>
                  <a:srgbClr val="000000"/>
                </a:solidFill>
                <a:latin typeface="Times New Roman" pitchFamily="18" charset="0"/>
              </a:rPr>
              <a:t>x</a:t>
            </a:r>
            <a:r>
              <a:rPr lang="en-US" sz="1200" baseline="-25000" smtClean="0">
                <a:solidFill>
                  <a:srgbClr val="000000"/>
                </a:solidFill>
                <a:latin typeface="Times" pitchFamily="18" charset="0"/>
              </a:rPr>
              <a:t>1</a:t>
            </a:r>
            <a:endParaRPr lang="en-US" sz="2400" smtClean="0">
              <a:solidFill>
                <a:srgbClr val="000000"/>
              </a:solidFill>
              <a:latin typeface="Times New Roman" pitchFamily="18" charset="0"/>
            </a:endParaRPr>
          </a:p>
        </p:txBody>
      </p:sp>
      <p:sp>
        <p:nvSpPr>
          <p:cNvPr id="9255" name="Rectangle 39"/>
          <p:cNvSpPr>
            <a:spLocks noChangeArrowheads="1"/>
          </p:cNvSpPr>
          <p:nvPr/>
        </p:nvSpPr>
        <p:spPr bwMode="auto">
          <a:xfrm>
            <a:off x="2092896" y="3625056"/>
            <a:ext cx="4540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a:t>
            </a:r>
            <a:r>
              <a:rPr lang="en-US" sz="1200" i="1" smtClean="0">
                <a:solidFill>
                  <a:srgbClr val="000000"/>
                </a:solidFill>
                <a:latin typeface="Times New Roman" pitchFamily="18" charset="0"/>
              </a:rPr>
              <a:t>x</a:t>
            </a:r>
            <a:r>
              <a:rPr lang="en-US" sz="1000" baseline="-25000" smtClean="0">
                <a:solidFill>
                  <a:srgbClr val="000000"/>
                </a:solidFill>
                <a:latin typeface="Times New Roman" pitchFamily="18" charset="0"/>
              </a:rPr>
              <a:t>1</a:t>
            </a:r>
            <a:r>
              <a:rPr lang="en-US" sz="1000" smtClean="0">
                <a:solidFill>
                  <a:srgbClr val="000000"/>
                </a:solidFill>
                <a:latin typeface="Times New Roman" pitchFamily="18" charset="0"/>
              </a:rPr>
              <a:t> + </a:t>
            </a:r>
            <a:r>
              <a:rPr lang="en-US" sz="1200" i="1" smtClean="0">
                <a:solidFill>
                  <a:srgbClr val="000000"/>
                </a:solidFill>
                <a:latin typeface="Times New Roman" pitchFamily="18" charset="0"/>
              </a:rPr>
              <a:t>y</a:t>
            </a:r>
            <a:r>
              <a:rPr lang="en-US" sz="1000" baseline="-25000" smtClean="0">
                <a:solidFill>
                  <a:srgbClr val="000000"/>
                </a:solidFill>
                <a:latin typeface="Times New Roman" pitchFamily="18" charset="0"/>
              </a:rPr>
              <a:t>2</a:t>
            </a:r>
            <a:r>
              <a:rPr lang="en-US" sz="1000" smtClean="0">
                <a:solidFill>
                  <a:srgbClr val="000000"/>
                </a:solidFill>
                <a:latin typeface="Times New Roman" pitchFamily="18" charset="0"/>
              </a:rPr>
              <a:t>)</a:t>
            </a:r>
          </a:p>
        </p:txBody>
      </p:sp>
      <p:sp>
        <p:nvSpPr>
          <p:cNvPr id="9268" name="Rectangle 52"/>
          <p:cNvSpPr>
            <a:spLocks noChangeArrowheads="1"/>
          </p:cNvSpPr>
          <p:nvPr/>
        </p:nvSpPr>
        <p:spPr bwMode="auto">
          <a:xfrm>
            <a:off x="1576959" y="3644106"/>
            <a:ext cx="11271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latin typeface="Times New Roman" pitchFamily="18" charset="0"/>
              </a:rPr>
              <a:t>y</a:t>
            </a:r>
            <a:r>
              <a:rPr lang="en-US" sz="1000" baseline="-25000" smtClean="0">
                <a:solidFill>
                  <a:srgbClr val="000000"/>
                </a:solidFill>
                <a:latin typeface="Times New Roman" pitchFamily="18" charset="0"/>
              </a:rPr>
              <a:t>1</a:t>
            </a:r>
          </a:p>
        </p:txBody>
      </p:sp>
      <p:sp>
        <p:nvSpPr>
          <p:cNvPr id="9270" name="Line 54"/>
          <p:cNvSpPr>
            <a:spLocks noChangeShapeType="1"/>
          </p:cNvSpPr>
          <p:nvPr/>
        </p:nvSpPr>
        <p:spPr bwMode="auto">
          <a:xfrm flipV="1">
            <a:off x="5245100" y="4260850"/>
            <a:ext cx="85725"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1" name="Line 55"/>
          <p:cNvSpPr>
            <a:spLocks noChangeShapeType="1"/>
          </p:cNvSpPr>
          <p:nvPr/>
        </p:nvSpPr>
        <p:spPr bwMode="auto">
          <a:xfrm flipV="1">
            <a:off x="5364163" y="4165600"/>
            <a:ext cx="85725"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2" name="Line 56"/>
          <p:cNvSpPr>
            <a:spLocks noChangeShapeType="1"/>
          </p:cNvSpPr>
          <p:nvPr/>
        </p:nvSpPr>
        <p:spPr bwMode="auto">
          <a:xfrm flipV="1">
            <a:off x="5478463" y="4070350"/>
            <a:ext cx="90487"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3" name="Line 57"/>
          <p:cNvSpPr>
            <a:spLocks noChangeShapeType="1"/>
          </p:cNvSpPr>
          <p:nvPr/>
        </p:nvSpPr>
        <p:spPr bwMode="auto">
          <a:xfrm flipV="1">
            <a:off x="5597525" y="3973513"/>
            <a:ext cx="9207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4" name="Line 58"/>
          <p:cNvSpPr>
            <a:spLocks noChangeShapeType="1"/>
          </p:cNvSpPr>
          <p:nvPr/>
        </p:nvSpPr>
        <p:spPr bwMode="auto">
          <a:xfrm flipV="1">
            <a:off x="5718175" y="3873500"/>
            <a:ext cx="85725"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5" name="Line 59"/>
          <p:cNvSpPr>
            <a:spLocks noChangeShapeType="1"/>
          </p:cNvSpPr>
          <p:nvPr/>
        </p:nvSpPr>
        <p:spPr bwMode="auto">
          <a:xfrm flipV="1">
            <a:off x="5837238" y="3778250"/>
            <a:ext cx="85725"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6" name="Line 60"/>
          <p:cNvSpPr>
            <a:spLocks noChangeShapeType="1"/>
          </p:cNvSpPr>
          <p:nvPr/>
        </p:nvSpPr>
        <p:spPr bwMode="auto">
          <a:xfrm flipV="1">
            <a:off x="5951538" y="3683000"/>
            <a:ext cx="90487"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7" name="Line 61"/>
          <p:cNvSpPr>
            <a:spLocks noChangeShapeType="1"/>
          </p:cNvSpPr>
          <p:nvPr/>
        </p:nvSpPr>
        <p:spPr bwMode="auto">
          <a:xfrm flipV="1">
            <a:off x="6070600" y="3582988"/>
            <a:ext cx="90488" cy="762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8" name="Line 62"/>
          <p:cNvSpPr>
            <a:spLocks noChangeShapeType="1"/>
          </p:cNvSpPr>
          <p:nvPr/>
        </p:nvSpPr>
        <p:spPr bwMode="auto">
          <a:xfrm flipV="1">
            <a:off x="6189663" y="3487738"/>
            <a:ext cx="8572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79" name="Line 63"/>
          <p:cNvSpPr>
            <a:spLocks noChangeShapeType="1"/>
          </p:cNvSpPr>
          <p:nvPr/>
        </p:nvSpPr>
        <p:spPr bwMode="auto">
          <a:xfrm flipV="1">
            <a:off x="6308725" y="3392488"/>
            <a:ext cx="8572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0" name="Line 64"/>
          <p:cNvSpPr>
            <a:spLocks noChangeShapeType="1"/>
          </p:cNvSpPr>
          <p:nvPr/>
        </p:nvSpPr>
        <p:spPr bwMode="auto">
          <a:xfrm flipV="1">
            <a:off x="6423025" y="3297238"/>
            <a:ext cx="90488"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1" name="Line 65"/>
          <p:cNvSpPr>
            <a:spLocks noChangeShapeType="1"/>
          </p:cNvSpPr>
          <p:nvPr/>
        </p:nvSpPr>
        <p:spPr bwMode="auto">
          <a:xfrm flipV="1">
            <a:off x="6542088" y="3195638"/>
            <a:ext cx="92075" cy="777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2" name="Line 66"/>
          <p:cNvSpPr>
            <a:spLocks noChangeShapeType="1"/>
          </p:cNvSpPr>
          <p:nvPr/>
        </p:nvSpPr>
        <p:spPr bwMode="auto">
          <a:xfrm flipV="1">
            <a:off x="6662738" y="3100388"/>
            <a:ext cx="90487"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3" name="Line 67"/>
          <p:cNvSpPr>
            <a:spLocks noChangeShapeType="1"/>
          </p:cNvSpPr>
          <p:nvPr/>
        </p:nvSpPr>
        <p:spPr bwMode="auto">
          <a:xfrm flipV="1">
            <a:off x="6781800" y="3005138"/>
            <a:ext cx="8572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4" name="Line 68"/>
          <p:cNvSpPr>
            <a:spLocks noChangeShapeType="1"/>
          </p:cNvSpPr>
          <p:nvPr/>
        </p:nvSpPr>
        <p:spPr bwMode="auto">
          <a:xfrm flipV="1">
            <a:off x="6896100" y="2909888"/>
            <a:ext cx="90488"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5" name="Line 69"/>
          <p:cNvSpPr>
            <a:spLocks noChangeShapeType="1"/>
          </p:cNvSpPr>
          <p:nvPr/>
        </p:nvSpPr>
        <p:spPr bwMode="auto">
          <a:xfrm flipV="1">
            <a:off x="7015163" y="2809875"/>
            <a:ext cx="90487" cy="762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6" name="Line 70"/>
          <p:cNvSpPr>
            <a:spLocks noChangeShapeType="1"/>
          </p:cNvSpPr>
          <p:nvPr/>
        </p:nvSpPr>
        <p:spPr bwMode="auto">
          <a:xfrm flipV="1">
            <a:off x="7134225" y="2714625"/>
            <a:ext cx="90488"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7" name="Line 71"/>
          <p:cNvSpPr>
            <a:spLocks noChangeShapeType="1"/>
          </p:cNvSpPr>
          <p:nvPr/>
        </p:nvSpPr>
        <p:spPr bwMode="auto">
          <a:xfrm flipV="1">
            <a:off x="7253288" y="2643188"/>
            <a:ext cx="57150" cy="4762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8" name="Line 72"/>
          <p:cNvSpPr>
            <a:spLocks noChangeShapeType="1"/>
          </p:cNvSpPr>
          <p:nvPr/>
        </p:nvSpPr>
        <p:spPr bwMode="auto">
          <a:xfrm flipV="1">
            <a:off x="4467225" y="4337050"/>
            <a:ext cx="777875" cy="6350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89" name="Line 73"/>
          <p:cNvSpPr>
            <a:spLocks noChangeShapeType="1"/>
          </p:cNvSpPr>
          <p:nvPr/>
        </p:nvSpPr>
        <p:spPr bwMode="auto">
          <a:xfrm flipV="1">
            <a:off x="5245100" y="2365375"/>
            <a:ext cx="1665288" cy="19716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0" name="Line 74"/>
          <p:cNvSpPr>
            <a:spLocks noChangeShapeType="1"/>
          </p:cNvSpPr>
          <p:nvPr/>
        </p:nvSpPr>
        <p:spPr bwMode="auto">
          <a:xfrm flipV="1">
            <a:off x="4462463" y="4337050"/>
            <a:ext cx="782637" cy="9207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1" name="Line 75"/>
          <p:cNvSpPr>
            <a:spLocks noChangeShapeType="1"/>
          </p:cNvSpPr>
          <p:nvPr/>
        </p:nvSpPr>
        <p:spPr bwMode="auto">
          <a:xfrm flipV="1">
            <a:off x="4557713" y="2719388"/>
            <a:ext cx="2944812" cy="24574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2" name="Line 76"/>
          <p:cNvSpPr>
            <a:spLocks noChangeShapeType="1"/>
          </p:cNvSpPr>
          <p:nvPr/>
        </p:nvSpPr>
        <p:spPr bwMode="auto">
          <a:xfrm flipV="1">
            <a:off x="5245100" y="3616325"/>
            <a:ext cx="2314575" cy="12255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3" name="Line 77"/>
          <p:cNvSpPr>
            <a:spLocks noChangeShapeType="1"/>
          </p:cNvSpPr>
          <p:nvPr/>
        </p:nvSpPr>
        <p:spPr bwMode="auto">
          <a:xfrm flipV="1">
            <a:off x="4462463" y="4841875"/>
            <a:ext cx="782637" cy="41592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4" name="Line 78"/>
          <p:cNvSpPr>
            <a:spLocks noChangeShapeType="1"/>
          </p:cNvSpPr>
          <p:nvPr/>
        </p:nvSpPr>
        <p:spPr bwMode="auto">
          <a:xfrm flipV="1">
            <a:off x="5245100" y="4770438"/>
            <a:ext cx="8572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5" name="Line 79"/>
          <p:cNvSpPr>
            <a:spLocks noChangeShapeType="1"/>
          </p:cNvSpPr>
          <p:nvPr/>
        </p:nvSpPr>
        <p:spPr bwMode="auto">
          <a:xfrm flipV="1">
            <a:off x="5359400" y="4670425"/>
            <a:ext cx="90488" cy="762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6" name="Line 80"/>
          <p:cNvSpPr>
            <a:spLocks noChangeShapeType="1"/>
          </p:cNvSpPr>
          <p:nvPr/>
        </p:nvSpPr>
        <p:spPr bwMode="auto">
          <a:xfrm flipV="1">
            <a:off x="5478463" y="4575175"/>
            <a:ext cx="85725"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7" name="Line 81"/>
          <p:cNvSpPr>
            <a:spLocks noChangeShapeType="1"/>
          </p:cNvSpPr>
          <p:nvPr/>
        </p:nvSpPr>
        <p:spPr bwMode="auto">
          <a:xfrm flipV="1">
            <a:off x="5592763" y="4479925"/>
            <a:ext cx="92075"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8" name="Line 82"/>
          <p:cNvSpPr>
            <a:spLocks noChangeShapeType="1"/>
          </p:cNvSpPr>
          <p:nvPr/>
        </p:nvSpPr>
        <p:spPr bwMode="auto">
          <a:xfrm flipV="1">
            <a:off x="5713413" y="4379913"/>
            <a:ext cx="8572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299" name="Line 83"/>
          <p:cNvSpPr>
            <a:spLocks noChangeShapeType="1"/>
          </p:cNvSpPr>
          <p:nvPr/>
        </p:nvSpPr>
        <p:spPr bwMode="auto">
          <a:xfrm flipV="1">
            <a:off x="5832475" y="4284663"/>
            <a:ext cx="8572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0" name="Line 84"/>
          <p:cNvSpPr>
            <a:spLocks noChangeShapeType="1"/>
          </p:cNvSpPr>
          <p:nvPr/>
        </p:nvSpPr>
        <p:spPr bwMode="auto">
          <a:xfrm flipV="1">
            <a:off x="5946775" y="4184650"/>
            <a:ext cx="90488" cy="762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1" name="Line 85"/>
          <p:cNvSpPr>
            <a:spLocks noChangeShapeType="1"/>
          </p:cNvSpPr>
          <p:nvPr/>
        </p:nvSpPr>
        <p:spPr bwMode="auto">
          <a:xfrm flipV="1">
            <a:off x="6065838" y="4089400"/>
            <a:ext cx="85725"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2" name="Line 86"/>
          <p:cNvSpPr>
            <a:spLocks noChangeShapeType="1"/>
          </p:cNvSpPr>
          <p:nvPr/>
        </p:nvSpPr>
        <p:spPr bwMode="auto">
          <a:xfrm flipV="1">
            <a:off x="6180138" y="3987800"/>
            <a:ext cx="90487" cy="777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3" name="Line 87"/>
          <p:cNvSpPr>
            <a:spLocks noChangeShapeType="1"/>
          </p:cNvSpPr>
          <p:nvPr/>
        </p:nvSpPr>
        <p:spPr bwMode="auto">
          <a:xfrm flipV="1">
            <a:off x="6299200" y="3892550"/>
            <a:ext cx="85725"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4" name="Line 88"/>
          <p:cNvSpPr>
            <a:spLocks noChangeShapeType="1"/>
          </p:cNvSpPr>
          <p:nvPr/>
        </p:nvSpPr>
        <p:spPr bwMode="auto">
          <a:xfrm flipV="1">
            <a:off x="6418263" y="3792538"/>
            <a:ext cx="85725" cy="762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5" name="Line 89"/>
          <p:cNvSpPr>
            <a:spLocks noChangeShapeType="1"/>
          </p:cNvSpPr>
          <p:nvPr/>
        </p:nvSpPr>
        <p:spPr bwMode="auto">
          <a:xfrm flipV="1">
            <a:off x="6532563" y="3697288"/>
            <a:ext cx="9207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6" name="Line 90"/>
          <p:cNvSpPr>
            <a:spLocks noChangeShapeType="1"/>
          </p:cNvSpPr>
          <p:nvPr/>
        </p:nvSpPr>
        <p:spPr bwMode="auto">
          <a:xfrm flipV="1">
            <a:off x="6653213" y="3597275"/>
            <a:ext cx="85725" cy="762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7" name="Line 91"/>
          <p:cNvSpPr>
            <a:spLocks noChangeShapeType="1"/>
          </p:cNvSpPr>
          <p:nvPr/>
        </p:nvSpPr>
        <p:spPr bwMode="auto">
          <a:xfrm flipV="1">
            <a:off x="6767513" y="3502025"/>
            <a:ext cx="90487"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8" name="Line 92"/>
          <p:cNvSpPr>
            <a:spLocks noChangeShapeType="1"/>
          </p:cNvSpPr>
          <p:nvPr/>
        </p:nvSpPr>
        <p:spPr bwMode="auto">
          <a:xfrm flipV="1">
            <a:off x="6886575" y="3406775"/>
            <a:ext cx="90488" cy="7143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09" name="Line 93"/>
          <p:cNvSpPr>
            <a:spLocks noChangeShapeType="1"/>
          </p:cNvSpPr>
          <p:nvPr/>
        </p:nvSpPr>
        <p:spPr bwMode="auto">
          <a:xfrm flipV="1">
            <a:off x="7005638" y="3306763"/>
            <a:ext cx="85725" cy="714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0" name="Line 94"/>
          <p:cNvSpPr>
            <a:spLocks noChangeShapeType="1"/>
          </p:cNvSpPr>
          <p:nvPr/>
        </p:nvSpPr>
        <p:spPr bwMode="auto">
          <a:xfrm flipV="1">
            <a:off x="7119938" y="3209925"/>
            <a:ext cx="90487" cy="7302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1" name="Line 95"/>
          <p:cNvSpPr>
            <a:spLocks noChangeShapeType="1"/>
          </p:cNvSpPr>
          <p:nvPr/>
        </p:nvSpPr>
        <p:spPr bwMode="auto">
          <a:xfrm flipV="1">
            <a:off x="7239000" y="3148013"/>
            <a:ext cx="42863" cy="381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2" name="Line 96"/>
          <p:cNvSpPr>
            <a:spLocks noChangeShapeType="1"/>
          </p:cNvSpPr>
          <p:nvPr/>
        </p:nvSpPr>
        <p:spPr bwMode="auto">
          <a:xfrm flipV="1">
            <a:off x="4749800" y="4841875"/>
            <a:ext cx="495300" cy="41592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3" name="Line 97"/>
          <p:cNvSpPr>
            <a:spLocks noChangeShapeType="1"/>
          </p:cNvSpPr>
          <p:nvPr/>
        </p:nvSpPr>
        <p:spPr bwMode="auto">
          <a:xfrm flipV="1">
            <a:off x="5245100" y="5143500"/>
            <a:ext cx="1588"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4" name="Line 98"/>
          <p:cNvSpPr>
            <a:spLocks noChangeShapeType="1"/>
          </p:cNvSpPr>
          <p:nvPr/>
        </p:nvSpPr>
        <p:spPr bwMode="auto">
          <a:xfrm flipV="1">
            <a:off x="5245100" y="4991100"/>
            <a:ext cx="1588"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5" name="Line 99"/>
          <p:cNvSpPr>
            <a:spLocks noChangeShapeType="1"/>
          </p:cNvSpPr>
          <p:nvPr/>
        </p:nvSpPr>
        <p:spPr bwMode="auto">
          <a:xfrm flipV="1">
            <a:off x="5245100" y="4837113"/>
            <a:ext cx="1588" cy="1158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6" name="Line 100"/>
          <p:cNvSpPr>
            <a:spLocks noChangeShapeType="1"/>
          </p:cNvSpPr>
          <p:nvPr/>
        </p:nvSpPr>
        <p:spPr bwMode="auto">
          <a:xfrm flipV="1">
            <a:off x="5245100" y="4684713"/>
            <a:ext cx="1588"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7" name="Line 101"/>
          <p:cNvSpPr>
            <a:spLocks noChangeShapeType="1"/>
          </p:cNvSpPr>
          <p:nvPr/>
        </p:nvSpPr>
        <p:spPr bwMode="auto">
          <a:xfrm flipV="1">
            <a:off x="5245100" y="4532313"/>
            <a:ext cx="1588"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8" name="Line 102"/>
          <p:cNvSpPr>
            <a:spLocks noChangeShapeType="1"/>
          </p:cNvSpPr>
          <p:nvPr/>
        </p:nvSpPr>
        <p:spPr bwMode="auto">
          <a:xfrm flipV="1">
            <a:off x="5245100" y="4379913"/>
            <a:ext cx="1588"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19" name="Line 103"/>
          <p:cNvSpPr>
            <a:spLocks noChangeShapeType="1"/>
          </p:cNvSpPr>
          <p:nvPr/>
        </p:nvSpPr>
        <p:spPr bwMode="auto">
          <a:xfrm flipV="1">
            <a:off x="5245100" y="4337050"/>
            <a:ext cx="1588" cy="47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20" name="Line 104"/>
          <p:cNvSpPr>
            <a:spLocks noChangeShapeType="1"/>
          </p:cNvSpPr>
          <p:nvPr/>
        </p:nvSpPr>
        <p:spPr bwMode="auto">
          <a:xfrm flipV="1">
            <a:off x="5245100" y="5334000"/>
            <a:ext cx="1588" cy="2714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21" name="Freeform 105"/>
          <p:cNvSpPr>
            <a:spLocks/>
          </p:cNvSpPr>
          <p:nvPr/>
        </p:nvSpPr>
        <p:spPr bwMode="auto">
          <a:xfrm>
            <a:off x="5040313" y="4746625"/>
            <a:ext cx="763587" cy="311150"/>
          </a:xfrm>
          <a:custGeom>
            <a:avLst/>
            <a:gdLst>
              <a:gd name="T0" fmla="*/ 330 w 481"/>
              <a:gd name="T1" fmla="*/ 0 h 196"/>
              <a:gd name="T2" fmla="*/ 481 w 481"/>
              <a:gd name="T3" fmla="*/ 75 h 196"/>
              <a:gd name="T4" fmla="*/ 0 w 481"/>
              <a:gd name="T5" fmla="*/ 196 h 196"/>
            </a:gdLst>
            <a:ahLst/>
            <a:cxnLst>
              <a:cxn ang="0">
                <a:pos x="T0" y="T1"/>
              </a:cxn>
              <a:cxn ang="0">
                <a:pos x="T2" y="T3"/>
              </a:cxn>
              <a:cxn ang="0">
                <a:pos x="T4" y="T5"/>
              </a:cxn>
            </a:cxnLst>
            <a:rect l="0" t="0" r="r" b="b"/>
            <a:pathLst>
              <a:path w="481" h="196">
                <a:moveTo>
                  <a:pt x="330" y="0"/>
                </a:moveTo>
                <a:lnTo>
                  <a:pt x="481" y="75"/>
                </a:lnTo>
                <a:lnTo>
                  <a:pt x="0" y="196"/>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9322" name="Line 106"/>
          <p:cNvSpPr>
            <a:spLocks noChangeShapeType="1"/>
          </p:cNvSpPr>
          <p:nvPr/>
        </p:nvSpPr>
        <p:spPr bwMode="auto">
          <a:xfrm>
            <a:off x="7081838" y="3148013"/>
            <a:ext cx="1587" cy="635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23" name="Line 107"/>
          <p:cNvSpPr>
            <a:spLocks noChangeShapeType="1"/>
          </p:cNvSpPr>
          <p:nvPr/>
        </p:nvSpPr>
        <p:spPr bwMode="auto">
          <a:xfrm>
            <a:off x="7234238" y="3024188"/>
            <a:ext cx="1587" cy="762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24" name="Line 108"/>
          <p:cNvSpPr>
            <a:spLocks noChangeShapeType="1"/>
          </p:cNvSpPr>
          <p:nvPr/>
        </p:nvSpPr>
        <p:spPr bwMode="auto">
          <a:xfrm>
            <a:off x="35496" y="3872706"/>
            <a:ext cx="306388"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25" name="Line 109"/>
          <p:cNvSpPr>
            <a:spLocks noChangeShapeType="1"/>
          </p:cNvSpPr>
          <p:nvPr/>
        </p:nvSpPr>
        <p:spPr bwMode="auto">
          <a:xfrm>
            <a:off x="2240534" y="3872706"/>
            <a:ext cx="300037"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26" name="Rectangle 110"/>
          <p:cNvSpPr>
            <a:spLocks noChangeArrowheads="1"/>
          </p:cNvSpPr>
          <p:nvPr/>
        </p:nvSpPr>
        <p:spPr bwMode="auto">
          <a:xfrm>
            <a:off x="116459" y="4512468"/>
            <a:ext cx="1127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i="1" smtClean="0">
                <a:solidFill>
                  <a:srgbClr val="000000"/>
                </a:solidFill>
                <a:latin typeface="Times New Roman" pitchFamily="18" charset="0"/>
              </a:rPr>
              <a:t>x</a:t>
            </a:r>
            <a:r>
              <a:rPr lang="en-US" sz="1200" baseline="-25000" smtClean="0">
                <a:solidFill>
                  <a:srgbClr val="000000"/>
                </a:solidFill>
                <a:latin typeface="Times" pitchFamily="18" charset="0"/>
              </a:rPr>
              <a:t>2</a:t>
            </a:r>
          </a:p>
        </p:txBody>
      </p:sp>
      <p:sp>
        <p:nvSpPr>
          <p:cNvPr id="9328" name="Rectangle 112"/>
          <p:cNvSpPr>
            <a:spLocks noChangeArrowheads="1"/>
          </p:cNvSpPr>
          <p:nvPr/>
        </p:nvSpPr>
        <p:spPr bwMode="auto">
          <a:xfrm>
            <a:off x="2283396" y="4493418"/>
            <a:ext cx="21431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latin typeface="Times New Roman" pitchFamily="18" charset="0"/>
              </a:rPr>
              <a:t>Kx</a:t>
            </a:r>
            <a:r>
              <a:rPr lang="en-US" sz="1000" baseline="-25000" smtClean="0">
                <a:solidFill>
                  <a:srgbClr val="000000"/>
                </a:solidFill>
                <a:latin typeface="Times New Roman" pitchFamily="18" charset="0"/>
              </a:rPr>
              <a:t>1</a:t>
            </a:r>
          </a:p>
        </p:txBody>
      </p:sp>
      <p:sp>
        <p:nvSpPr>
          <p:cNvPr id="9330" name="Rectangle 114"/>
          <p:cNvSpPr>
            <a:spLocks noChangeArrowheads="1"/>
          </p:cNvSpPr>
          <p:nvPr/>
        </p:nvSpPr>
        <p:spPr bwMode="auto">
          <a:xfrm>
            <a:off x="3923284" y="4493418"/>
            <a:ext cx="21431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latin typeface="Times New Roman" pitchFamily="18" charset="0"/>
              </a:rPr>
              <a:t>Ky</a:t>
            </a:r>
            <a:r>
              <a:rPr lang="en-US" sz="1000" baseline="-25000" smtClean="0">
                <a:solidFill>
                  <a:srgbClr val="000000"/>
                </a:solidFill>
                <a:latin typeface="Times New Roman" pitchFamily="18" charset="0"/>
              </a:rPr>
              <a:t>1</a:t>
            </a:r>
          </a:p>
        </p:txBody>
      </p:sp>
      <p:sp>
        <p:nvSpPr>
          <p:cNvPr id="9332" name="Rectangle 116"/>
          <p:cNvSpPr>
            <a:spLocks noChangeArrowheads="1"/>
          </p:cNvSpPr>
          <p:nvPr/>
        </p:nvSpPr>
        <p:spPr bwMode="auto">
          <a:xfrm>
            <a:off x="1576959" y="4512468"/>
            <a:ext cx="11271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latin typeface="Times New Roman" pitchFamily="18" charset="0"/>
              </a:rPr>
              <a:t>y</a:t>
            </a:r>
            <a:r>
              <a:rPr lang="en-US" sz="1000" baseline="-25000" smtClean="0">
                <a:solidFill>
                  <a:srgbClr val="000000"/>
                </a:solidFill>
                <a:latin typeface="Times New Roman" pitchFamily="18" charset="0"/>
              </a:rPr>
              <a:t>2</a:t>
            </a:r>
            <a:endParaRPr lang="en-US" sz="1200" smtClean="0">
              <a:solidFill>
                <a:srgbClr val="000000"/>
              </a:solidFill>
              <a:latin typeface="Times New Roman" pitchFamily="18" charset="0"/>
            </a:endParaRPr>
          </a:p>
        </p:txBody>
      </p:sp>
      <p:sp>
        <p:nvSpPr>
          <p:cNvPr id="9334" name="Rectangle 118"/>
          <p:cNvSpPr>
            <a:spLocks noChangeArrowheads="1"/>
          </p:cNvSpPr>
          <p:nvPr/>
        </p:nvSpPr>
        <p:spPr bwMode="auto">
          <a:xfrm>
            <a:off x="756221" y="4579143"/>
            <a:ext cx="40005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Linear</a:t>
            </a:r>
          </a:p>
        </p:txBody>
      </p:sp>
      <p:sp>
        <p:nvSpPr>
          <p:cNvPr id="9335" name="Rectangle 119"/>
          <p:cNvSpPr>
            <a:spLocks noChangeArrowheads="1"/>
          </p:cNvSpPr>
          <p:nvPr/>
        </p:nvSpPr>
        <p:spPr bwMode="auto">
          <a:xfrm>
            <a:off x="756221" y="4733131"/>
            <a:ext cx="423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system</a:t>
            </a:r>
          </a:p>
        </p:txBody>
      </p:sp>
      <p:sp>
        <p:nvSpPr>
          <p:cNvPr id="9336" name="Rectangle 120"/>
          <p:cNvSpPr>
            <a:spLocks noChangeArrowheads="1"/>
          </p:cNvSpPr>
          <p:nvPr/>
        </p:nvSpPr>
        <p:spPr bwMode="auto">
          <a:xfrm>
            <a:off x="756221" y="3710781"/>
            <a:ext cx="40005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Linear</a:t>
            </a:r>
          </a:p>
        </p:txBody>
      </p:sp>
      <p:sp>
        <p:nvSpPr>
          <p:cNvPr id="9337" name="Rectangle 121"/>
          <p:cNvSpPr>
            <a:spLocks noChangeArrowheads="1"/>
          </p:cNvSpPr>
          <p:nvPr/>
        </p:nvSpPr>
        <p:spPr bwMode="auto">
          <a:xfrm>
            <a:off x="756221" y="3863181"/>
            <a:ext cx="423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system</a:t>
            </a:r>
          </a:p>
        </p:txBody>
      </p:sp>
      <p:sp>
        <p:nvSpPr>
          <p:cNvPr id="9338" name="Line 122"/>
          <p:cNvSpPr>
            <a:spLocks noChangeShapeType="1"/>
          </p:cNvSpPr>
          <p:nvPr/>
        </p:nvSpPr>
        <p:spPr bwMode="auto">
          <a:xfrm>
            <a:off x="35496" y="4741068"/>
            <a:ext cx="3063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39" name="Line 123"/>
          <p:cNvSpPr>
            <a:spLocks noChangeShapeType="1"/>
          </p:cNvSpPr>
          <p:nvPr/>
        </p:nvSpPr>
        <p:spPr bwMode="auto">
          <a:xfrm>
            <a:off x="2240534" y="4741068"/>
            <a:ext cx="304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40" name="Rectangle 124"/>
          <p:cNvSpPr>
            <a:spLocks noChangeArrowheads="1"/>
          </p:cNvSpPr>
          <p:nvPr/>
        </p:nvSpPr>
        <p:spPr bwMode="auto">
          <a:xfrm>
            <a:off x="2959671" y="4579143"/>
            <a:ext cx="40005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Linear</a:t>
            </a:r>
          </a:p>
        </p:txBody>
      </p:sp>
      <p:sp>
        <p:nvSpPr>
          <p:cNvPr id="9341" name="Rectangle 125"/>
          <p:cNvSpPr>
            <a:spLocks noChangeArrowheads="1"/>
          </p:cNvSpPr>
          <p:nvPr/>
        </p:nvSpPr>
        <p:spPr bwMode="auto">
          <a:xfrm>
            <a:off x="2959671" y="4733131"/>
            <a:ext cx="423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system</a:t>
            </a:r>
          </a:p>
        </p:txBody>
      </p:sp>
      <p:sp>
        <p:nvSpPr>
          <p:cNvPr id="9342" name="Rectangle 126"/>
          <p:cNvSpPr>
            <a:spLocks noChangeArrowheads="1"/>
          </p:cNvSpPr>
          <p:nvPr/>
        </p:nvSpPr>
        <p:spPr bwMode="auto">
          <a:xfrm>
            <a:off x="2959671" y="3710781"/>
            <a:ext cx="40005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Linear</a:t>
            </a:r>
          </a:p>
        </p:txBody>
      </p:sp>
      <p:sp>
        <p:nvSpPr>
          <p:cNvPr id="9343" name="Rectangle 127"/>
          <p:cNvSpPr>
            <a:spLocks noChangeArrowheads="1"/>
          </p:cNvSpPr>
          <p:nvPr/>
        </p:nvSpPr>
        <p:spPr bwMode="auto">
          <a:xfrm>
            <a:off x="2959671" y="3863181"/>
            <a:ext cx="423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system</a:t>
            </a:r>
          </a:p>
        </p:txBody>
      </p:sp>
      <p:sp>
        <p:nvSpPr>
          <p:cNvPr id="9344" name="Rectangle 128"/>
          <p:cNvSpPr>
            <a:spLocks noChangeArrowheads="1"/>
          </p:cNvSpPr>
          <p:nvPr/>
        </p:nvSpPr>
        <p:spPr bwMode="auto">
          <a:xfrm>
            <a:off x="827659" y="4217193"/>
            <a:ext cx="2206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and</a:t>
            </a:r>
          </a:p>
        </p:txBody>
      </p:sp>
      <p:sp>
        <p:nvSpPr>
          <p:cNvPr id="9345" name="Rectangle 129"/>
          <p:cNvSpPr>
            <a:spLocks noChangeArrowheads="1"/>
          </p:cNvSpPr>
          <p:nvPr/>
        </p:nvSpPr>
        <p:spPr bwMode="auto">
          <a:xfrm>
            <a:off x="3032696" y="4217193"/>
            <a:ext cx="22066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and</a:t>
            </a:r>
          </a:p>
        </p:txBody>
      </p:sp>
      <p:sp>
        <p:nvSpPr>
          <p:cNvPr id="9346" name="Freeform 130"/>
          <p:cNvSpPr>
            <a:spLocks/>
          </p:cNvSpPr>
          <p:nvPr/>
        </p:nvSpPr>
        <p:spPr bwMode="auto">
          <a:xfrm>
            <a:off x="322834" y="4717256"/>
            <a:ext cx="85725" cy="47625"/>
          </a:xfrm>
          <a:custGeom>
            <a:avLst/>
            <a:gdLst>
              <a:gd name="T0" fmla="*/ 3 w 54"/>
              <a:gd name="T1" fmla="*/ 15 h 30"/>
              <a:gd name="T2" fmla="*/ 3 w 54"/>
              <a:gd name="T3" fmla="*/ 15 h 30"/>
              <a:gd name="T4" fmla="*/ 3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0 w 54"/>
              <a:gd name="T19" fmla="*/ 30 h 30"/>
              <a:gd name="T20" fmla="*/ 0 w 54"/>
              <a:gd name="T21" fmla="*/ 30 h 30"/>
              <a:gd name="T22" fmla="*/ 3 w 54"/>
              <a:gd name="T23" fmla="*/ 21 h 30"/>
              <a:gd name="T24" fmla="*/ 3 w 54"/>
              <a:gd name="T25" fmla="*/ 15 h 30"/>
              <a:gd name="T26" fmla="*/ 3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47" name="Freeform 131"/>
          <p:cNvSpPr>
            <a:spLocks/>
          </p:cNvSpPr>
          <p:nvPr/>
        </p:nvSpPr>
        <p:spPr bwMode="auto">
          <a:xfrm>
            <a:off x="322834" y="3848893"/>
            <a:ext cx="85725" cy="47625"/>
          </a:xfrm>
          <a:custGeom>
            <a:avLst/>
            <a:gdLst>
              <a:gd name="T0" fmla="*/ 3 w 54"/>
              <a:gd name="T1" fmla="*/ 15 h 30"/>
              <a:gd name="T2" fmla="*/ 3 w 54"/>
              <a:gd name="T3" fmla="*/ 15 h 30"/>
              <a:gd name="T4" fmla="*/ 3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0 w 54"/>
              <a:gd name="T19" fmla="*/ 30 h 30"/>
              <a:gd name="T20" fmla="*/ 0 w 54"/>
              <a:gd name="T21" fmla="*/ 30 h 30"/>
              <a:gd name="T22" fmla="*/ 3 w 54"/>
              <a:gd name="T23" fmla="*/ 21 h 30"/>
              <a:gd name="T24" fmla="*/ 3 w 54"/>
              <a:gd name="T25" fmla="*/ 15 h 30"/>
              <a:gd name="T26" fmla="*/ 3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48" name="Line 132"/>
          <p:cNvSpPr>
            <a:spLocks noChangeShapeType="1"/>
          </p:cNvSpPr>
          <p:nvPr/>
        </p:nvSpPr>
        <p:spPr bwMode="auto">
          <a:xfrm flipH="1">
            <a:off x="7569200" y="2605088"/>
            <a:ext cx="309563" cy="952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9349" name="Freeform 133"/>
          <p:cNvSpPr>
            <a:spLocks/>
          </p:cNvSpPr>
          <p:nvPr/>
        </p:nvSpPr>
        <p:spPr bwMode="auto">
          <a:xfrm>
            <a:off x="7502525" y="2671763"/>
            <a:ext cx="90488" cy="47625"/>
          </a:xfrm>
          <a:custGeom>
            <a:avLst/>
            <a:gdLst>
              <a:gd name="T0" fmla="*/ 48 w 57"/>
              <a:gd name="T1" fmla="*/ 15 h 30"/>
              <a:gd name="T2" fmla="*/ 48 w 57"/>
              <a:gd name="T3" fmla="*/ 15 h 30"/>
              <a:gd name="T4" fmla="*/ 51 w 57"/>
              <a:gd name="T5" fmla="*/ 24 h 30"/>
              <a:gd name="T6" fmla="*/ 57 w 57"/>
              <a:gd name="T7" fmla="*/ 30 h 30"/>
              <a:gd name="T8" fmla="*/ 57 w 57"/>
              <a:gd name="T9" fmla="*/ 30 h 30"/>
              <a:gd name="T10" fmla="*/ 30 w 57"/>
              <a:gd name="T11" fmla="*/ 27 h 30"/>
              <a:gd name="T12" fmla="*/ 0 w 57"/>
              <a:gd name="T13" fmla="*/ 30 h 30"/>
              <a:gd name="T14" fmla="*/ 0 w 57"/>
              <a:gd name="T15" fmla="*/ 30 h 30"/>
              <a:gd name="T16" fmla="*/ 24 w 57"/>
              <a:gd name="T17" fmla="*/ 15 h 30"/>
              <a:gd name="T18" fmla="*/ 48 w 57"/>
              <a:gd name="T19" fmla="*/ 0 h 30"/>
              <a:gd name="T20" fmla="*/ 48 w 57"/>
              <a:gd name="T21" fmla="*/ 0 h 30"/>
              <a:gd name="T22" fmla="*/ 48 w 57"/>
              <a:gd name="T23" fmla="*/ 9 h 30"/>
              <a:gd name="T24" fmla="*/ 48 w 57"/>
              <a:gd name="T25" fmla="*/ 15 h 30"/>
              <a:gd name="T26" fmla="*/ 48 w 57"/>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30">
                <a:moveTo>
                  <a:pt x="48" y="15"/>
                </a:moveTo>
                <a:lnTo>
                  <a:pt x="48" y="15"/>
                </a:lnTo>
                <a:lnTo>
                  <a:pt x="51" y="24"/>
                </a:lnTo>
                <a:lnTo>
                  <a:pt x="57" y="30"/>
                </a:lnTo>
                <a:lnTo>
                  <a:pt x="57" y="30"/>
                </a:lnTo>
                <a:lnTo>
                  <a:pt x="30" y="27"/>
                </a:lnTo>
                <a:lnTo>
                  <a:pt x="0" y="30"/>
                </a:lnTo>
                <a:lnTo>
                  <a:pt x="0" y="30"/>
                </a:lnTo>
                <a:lnTo>
                  <a:pt x="24" y="15"/>
                </a:lnTo>
                <a:lnTo>
                  <a:pt x="48" y="0"/>
                </a:lnTo>
                <a:lnTo>
                  <a:pt x="48" y="0"/>
                </a:lnTo>
                <a:lnTo>
                  <a:pt x="48" y="9"/>
                </a:lnTo>
                <a:lnTo>
                  <a:pt x="48" y="15"/>
                </a:lnTo>
                <a:lnTo>
                  <a:pt x="48"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0" name="Freeform 134"/>
          <p:cNvSpPr>
            <a:spLocks/>
          </p:cNvSpPr>
          <p:nvPr/>
        </p:nvSpPr>
        <p:spPr bwMode="auto">
          <a:xfrm>
            <a:off x="2526284" y="3848893"/>
            <a:ext cx="85725" cy="47625"/>
          </a:xfrm>
          <a:custGeom>
            <a:avLst/>
            <a:gdLst>
              <a:gd name="T0" fmla="*/ 3 w 54"/>
              <a:gd name="T1" fmla="*/ 15 h 30"/>
              <a:gd name="T2" fmla="*/ 3 w 54"/>
              <a:gd name="T3" fmla="*/ 15 h 30"/>
              <a:gd name="T4" fmla="*/ 3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0 w 54"/>
              <a:gd name="T19" fmla="*/ 30 h 30"/>
              <a:gd name="T20" fmla="*/ 0 w 54"/>
              <a:gd name="T21" fmla="*/ 30 h 30"/>
              <a:gd name="T22" fmla="*/ 3 w 54"/>
              <a:gd name="T23" fmla="*/ 21 h 30"/>
              <a:gd name="T24" fmla="*/ 3 w 54"/>
              <a:gd name="T25" fmla="*/ 15 h 30"/>
              <a:gd name="T26" fmla="*/ 3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1" name="Freeform 135"/>
          <p:cNvSpPr>
            <a:spLocks/>
          </p:cNvSpPr>
          <p:nvPr/>
        </p:nvSpPr>
        <p:spPr bwMode="auto">
          <a:xfrm>
            <a:off x="2526284" y="4717256"/>
            <a:ext cx="85725" cy="47625"/>
          </a:xfrm>
          <a:custGeom>
            <a:avLst/>
            <a:gdLst>
              <a:gd name="T0" fmla="*/ 3 w 54"/>
              <a:gd name="T1" fmla="*/ 15 h 30"/>
              <a:gd name="T2" fmla="*/ 3 w 54"/>
              <a:gd name="T3" fmla="*/ 15 h 30"/>
              <a:gd name="T4" fmla="*/ 3 w 54"/>
              <a:gd name="T5" fmla="*/ 6 h 30"/>
              <a:gd name="T6" fmla="*/ 0 w 54"/>
              <a:gd name="T7" fmla="*/ 0 h 30"/>
              <a:gd name="T8" fmla="*/ 0 w 54"/>
              <a:gd name="T9" fmla="*/ 0 h 30"/>
              <a:gd name="T10" fmla="*/ 27 w 54"/>
              <a:gd name="T11" fmla="*/ 9 h 30"/>
              <a:gd name="T12" fmla="*/ 54 w 54"/>
              <a:gd name="T13" fmla="*/ 15 h 30"/>
              <a:gd name="T14" fmla="*/ 54 w 54"/>
              <a:gd name="T15" fmla="*/ 15 h 30"/>
              <a:gd name="T16" fmla="*/ 27 w 54"/>
              <a:gd name="T17" fmla="*/ 21 h 30"/>
              <a:gd name="T18" fmla="*/ 0 w 54"/>
              <a:gd name="T19" fmla="*/ 30 h 30"/>
              <a:gd name="T20" fmla="*/ 0 w 54"/>
              <a:gd name="T21" fmla="*/ 30 h 30"/>
              <a:gd name="T22" fmla="*/ 3 w 54"/>
              <a:gd name="T23" fmla="*/ 21 h 30"/>
              <a:gd name="T24" fmla="*/ 3 w 54"/>
              <a:gd name="T25" fmla="*/ 15 h 30"/>
              <a:gd name="T26" fmla="*/ 3 w 54"/>
              <a:gd name="T27"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2" name="Freeform 136"/>
          <p:cNvSpPr>
            <a:spLocks/>
          </p:cNvSpPr>
          <p:nvPr/>
        </p:nvSpPr>
        <p:spPr bwMode="auto">
          <a:xfrm>
            <a:off x="7058025" y="3081338"/>
            <a:ext cx="47625" cy="85725"/>
          </a:xfrm>
          <a:custGeom>
            <a:avLst/>
            <a:gdLst>
              <a:gd name="T0" fmla="*/ 15 w 30"/>
              <a:gd name="T1" fmla="*/ 51 h 54"/>
              <a:gd name="T2" fmla="*/ 15 w 30"/>
              <a:gd name="T3" fmla="*/ 51 h 54"/>
              <a:gd name="T4" fmla="*/ 6 w 30"/>
              <a:gd name="T5" fmla="*/ 51 h 54"/>
              <a:gd name="T6" fmla="*/ 0 w 30"/>
              <a:gd name="T7" fmla="*/ 54 h 54"/>
              <a:gd name="T8" fmla="*/ 0 w 30"/>
              <a:gd name="T9" fmla="*/ 54 h 54"/>
              <a:gd name="T10" fmla="*/ 9 w 30"/>
              <a:gd name="T11" fmla="*/ 27 h 54"/>
              <a:gd name="T12" fmla="*/ 15 w 30"/>
              <a:gd name="T13" fmla="*/ 0 h 54"/>
              <a:gd name="T14" fmla="*/ 15 w 30"/>
              <a:gd name="T15" fmla="*/ 0 h 54"/>
              <a:gd name="T16" fmla="*/ 21 w 30"/>
              <a:gd name="T17" fmla="*/ 27 h 54"/>
              <a:gd name="T18" fmla="*/ 30 w 30"/>
              <a:gd name="T19" fmla="*/ 54 h 54"/>
              <a:gd name="T20" fmla="*/ 30 w 30"/>
              <a:gd name="T21" fmla="*/ 54 h 54"/>
              <a:gd name="T22" fmla="*/ 21 w 30"/>
              <a:gd name="T23" fmla="*/ 51 h 54"/>
              <a:gd name="T24" fmla="*/ 15 w 30"/>
              <a:gd name="T25" fmla="*/ 51 h 54"/>
              <a:gd name="T26" fmla="*/ 15 w 30"/>
              <a:gd name="T27" fmla="*/ 5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54">
                <a:moveTo>
                  <a:pt x="15" y="51"/>
                </a:moveTo>
                <a:lnTo>
                  <a:pt x="15" y="51"/>
                </a:lnTo>
                <a:lnTo>
                  <a:pt x="6" y="51"/>
                </a:lnTo>
                <a:lnTo>
                  <a:pt x="0" y="54"/>
                </a:lnTo>
                <a:lnTo>
                  <a:pt x="0" y="54"/>
                </a:lnTo>
                <a:lnTo>
                  <a:pt x="9" y="27"/>
                </a:lnTo>
                <a:lnTo>
                  <a:pt x="15" y="0"/>
                </a:lnTo>
                <a:lnTo>
                  <a:pt x="15" y="0"/>
                </a:lnTo>
                <a:lnTo>
                  <a:pt x="21" y="27"/>
                </a:lnTo>
                <a:lnTo>
                  <a:pt x="30" y="54"/>
                </a:lnTo>
                <a:lnTo>
                  <a:pt x="30" y="54"/>
                </a:lnTo>
                <a:lnTo>
                  <a:pt x="21" y="51"/>
                </a:lnTo>
                <a:lnTo>
                  <a:pt x="15" y="51"/>
                </a:lnTo>
                <a:lnTo>
                  <a:pt x="15" y="51"/>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3" name="Freeform 137"/>
          <p:cNvSpPr>
            <a:spLocks/>
          </p:cNvSpPr>
          <p:nvPr/>
        </p:nvSpPr>
        <p:spPr bwMode="auto">
          <a:xfrm>
            <a:off x="7058025" y="3773488"/>
            <a:ext cx="47625" cy="80962"/>
          </a:xfrm>
          <a:custGeom>
            <a:avLst/>
            <a:gdLst>
              <a:gd name="T0" fmla="*/ 15 w 30"/>
              <a:gd name="T1" fmla="*/ 3 h 51"/>
              <a:gd name="T2" fmla="*/ 15 w 30"/>
              <a:gd name="T3" fmla="*/ 3 h 51"/>
              <a:gd name="T4" fmla="*/ 6 w 30"/>
              <a:gd name="T5" fmla="*/ 3 h 51"/>
              <a:gd name="T6" fmla="*/ 0 w 30"/>
              <a:gd name="T7" fmla="*/ 0 h 51"/>
              <a:gd name="T8" fmla="*/ 0 w 30"/>
              <a:gd name="T9" fmla="*/ 0 h 51"/>
              <a:gd name="T10" fmla="*/ 9 w 30"/>
              <a:gd name="T11" fmla="*/ 24 h 51"/>
              <a:gd name="T12" fmla="*/ 15 w 30"/>
              <a:gd name="T13" fmla="*/ 51 h 51"/>
              <a:gd name="T14" fmla="*/ 15 w 30"/>
              <a:gd name="T15" fmla="*/ 51 h 51"/>
              <a:gd name="T16" fmla="*/ 21 w 30"/>
              <a:gd name="T17" fmla="*/ 24 h 51"/>
              <a:gd name="T18" fmla="*/ 30 w 30"/>
              <a:gd name="T19" fmla="*/ 0 h 51"/>
              <a:gd name="T20" fmla="*/ 30 w 30"/>
              <a:gd name="T21" fmla="*/ 0 h 51"/>
              <a:gd name="T22" fmla="*/ 21 w 30"/>
              <a:gd name="T23" fmla="*/ 3 h 51"/>
              <a:gd name="T24" fmla="*/ 15 w 30"/>
              <a:gd name="T25" fmla="*/ 3 h 51"/>
              <a:gd name="T26" fmla="*/ 15 w 30"/>
              <a:gd name="T27"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51">
                <a:moveTo>
                  <a:pt x="15" y="3"/>
                </a:moveTo>
                <a:lnTo>
                  <a:pt x="15" y="3"/>
                </a:lnTo>
                <a:lnTo>
                  <a:pt x="6" y="3"/>
                </a:lnTo>
                <a:lnTo>
                  <a:pt x="0" y="0"/>
                </a:lnTo>
                <a:lnTo>
                  <a:pt x="0" y="0"/>
                </a:lnTo>
                <a:lnTo>
                  <a:pt x="9" y="24"/>
                </a:lnTo>
                <a:lnTo>
                  <a:pt x="15" y="51"/>
                </a:lnTo>
                <a:lnTo>
                  <a:pt x="15" y="51"/>
                </a:lnTo>
                <a:lnTo>
                  <a:pt x="21" y="24"/>
                </a:lnTo>
                <a:lnTo>
                  <a:pt x="30" y="0"/>
                </a:lnTo>
                <a:lnTo>
                  <a:pt x="30" y="0"/>
                </a:lnTo>
                <a:lnTo>
                  <a:pt x="21" y="3"/>
                </a:lnTo>
                <a:lnTo>
                  <a:pt x="15" y="3"/>
                </a:lnTo>
                <a:lnTo>
                  <a:pt x="15" y="3"/>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4" name="Freeform 138"/>
          <p:cNvSpPr>
            <a:spLocks/>
          </p:cNvSpPr>
          <p:nvPr/>
        </p:nvSpPr>
        <p:spPr bwMode="auto">
          <a:xfrm>
            <a:off x="7210425" y="2957513"/>
            <a:ext cx="47625" cy="80962"/>
          </a:xfrm>
          <a:custGeom>
            <a:avLst/>
            <a:gdLst>
              <a:gd name="T0" fmla="*/ 15 w 30"/>
              <a:gd name="T1" fmla="*/ 48 h 51"/>
              <a:gd name="T2" fmla="*/ 15 w 30"/>
              <a:gd name="T3" fmla="*/ 48 h 51"/>
              <a:gd name="T4" fmla="*/ 6 w 30"/>
              <a:gd name="T5" fmla="*/ 48 h 51"/>
              <a:gd name="T6" fmla="*/ 0 w 30"/>
              <a:gd name="T7" fmla="*/ 51 h 51"/>
              <a:gd name="T8" fmla="*/ 0 w 30"/>
              <a:gd name="T9" fmla="*/ 51 h 51"/>
              <a:gd name="T10" fmla="*/ 9 w 30"/>
              <a:gd name="T11" fmla="*/ 27 h 51"/>
              <a:gd name="T12" fmla="*/ 15 w 30"/>
              <a:gd name="T13" fmla="*/ 0 h 51"/>
              <a:gd name="T14" fmla="*/ 15 w 30"/>
              <a:gd name="T15" fmla="*/ 0 h 51"/>
              <a:gd name="T16" fmla="*/ 21 w 30"/>
              <a:gd name="T17" fmla="*/ 27 h 51"/>
              <a:gd name="T18" fmla="*/ 30 w 30"/>
              <a:gd name="T19" fmla="*/ 51 h 51"/>
              <a:gd name="T20" fmla="*/ 30 w 30"/>
              <a:gd name="T21" fmla="*/ 51 h 51"/>
              <a:gd name="T22" fmla="*/ 21 w 30"/>
              <a:gd name="T23" fmla="*/ 48 h 51"/>
              <a:gd name="T24" fmla="*/ 15 w 30"/>
              <a:gd name="T25" fmla="*/ 48 h 51"/>
              <a:gd name="T26" fmla="*/ 15 w 30"/>
              <a:gd name="T2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51">
                <a:moveTo>
                  <a:pt x="15" y="48"/>
                </a:moveTo>
                <a:lnTo>
                  <a:pt x="15" y="48"/>
                </a:lnTo>
                <a:lnTo>
                  <a:pt x="6" y="48"/>
                </a:lnTo>
                <a:lnTo>
                  <a:pt x="0" y="51"/>
                </a:lnTo>
                <a:lnTo>
                  <a:pt x="0" y="51"/>
                </a:lnTo>
                <a:lnTo>
                  <a:pt x="9" y="27"/>
                </a:lnTo>
                <a:lnTo>
                  <a:pt x="15" y="0"/>
                </a:lnTo>
                <a:lnTo>
                  <a:pt x="15" y="0"/>
                </a:lnTo>
                <a:lnTo>
                  <a:pt x="21" y="27"/>
                </a:lnTo>
                <a:lnTo>
                  <a:pt x="30" y="51"/>
                </a:lnTo>
                <a:lnTo>
                  <a:pt x="30" y="51"/>
                </a:lnTo>
                <a:lnTo>
                  <a:pt x="21" y="48"/>
                </a:lnTo>
                <a:lnTo>
                  <a:pt x="15" y="48"/>
                </a:lnTo>
                <a:lnTo>
                  <a:pt x="15" y="48"/>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5" name="Freeform 139"/>
          <p:cNvSpPr>
            <a:spLocks/>
          </p:cNvSpPr>
          <p:nvPr/>
        </p:nvSpPr>
        <p:spPr bwMode="auto">
          <a:xfrm>
            <a:off x="7210425" y="3086100"/>
            <a:ext cx="47625" cy="85725"/>
          </a:xfrm>
          <a:custGeom>
            <a:avLst/>
            <a:gdLst>
              <a:gd name="T0" fmla="*/ 15 w 30"/>
              <a:gd name="T1" fmla="*/ 6 h 54"/>
              <a:gd name="T2" fmla="*/ 15 w 30"/>
              <a:gd name="T3" fmla="*/ 6 h 54"/>
              <a:gd name="T4" fmla="*/ 6 w 30"/>
              <a:gd name="T5" fmla="*/ 6 h 54"/>
              <a:gd name="T6" fmla="*/ 0 w 30"/>
              <a:gd name="T7" fmla="*/ 0 h 54"/>
              <a:gd name="T8" fmla="*/ 0 w 30"/>
              <a:gd name="T9" fmla="*/ 0 h 54"/>
              <a:gd name="T10" fmla="*/ 9 w 30"/>
              <a:gd name="T11" fmla="*/ 27 h 54"/>
              <a:gd name="T12" fmla="*/ 15 w 30"/>
              <a:gd name="T13" fmla="*/ 54 h 54"/>
              <a:gd name="T14" fmla="*/ 15 w 30"/>
              <a:gd name="T15" fmla="*/ 54 h 54"/>
              <a:gd name="T16" fmla="*/ 21 w 30"/>
              <a:gd name="T17" fmla="*/ 27 h 54"/>
              <a:gd name="T18" fmla="*/ 30 w 30"/>
              <a:gd name="T19" fmla="*/ 3 h 54"/>
              <a:gd name="T20" fmla="*/ 30 w 30"/>
              <a:gd name="T21" fmla="*/ 3 h 54"/>
              <a:gd name="T22" fmla="*/ 21 w 30"/>
              <a:gd name="T23" fmla="*/ 6 h 54"/>
              <a:gd name="T24" fmla="*/ 15 w 30"/>
              <a:gd name="T25" fmla="*/ 6 h 54"/>
              <a:gd name="T26" fmla="*/ 15 w 30"/>
              <a:gd name="T27" fmla="*/ 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54">
                <a:moveTo>
                  <a:pt x="15" y="6"/>
                </a:moveTo>
                <a:lnTo>
                  <a:pt x="15" y="6"/>
                </a:lnTo>
                <a:lnTo>
                  <a:pt x="6" y="6"/>
                </a:lnTo>
                <a:lnTo>
                  <a:pt x="0" y="0"/>
                </a:lnTo>
                <a:lnTo>
                  <a:pt x="0" y="0"/>
                </a:lnTo>
                <a:lnTo>
                  <a:pt x="9" y="27"/>
                </a:lnTo>
                <a:lnTo>
                  <a:pt x="15" y="54"/>
                </a:lnTo>
                <a:lnTo>
                  <a:pt x="15" y="54"/>
                </a:lnTo>
                <a:lnTo>
                  <a:pt x="21" y="27"/>
                </a:lnTo>
                <a:lnTo>
                  <a:pt x="30" y="3"/>
                </a:lnTo>
                <a:lnTo>
                  <a:pt x="30" y="3"/>
                </a:lnTo>
                <a:lnTo>
                  <a:pt x="21" y="6"/>
                </a:lnTo>
                <a:lnTo>
                  <a:pt x="15" y="6"/>
                </a:lnTo>
                <a:lnTo>
                  <a:pt x="15" y="6"/>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6" name="Freeform 140"/>
          <p:cNvSpPr>
            <a:spLocks/>
          </p:cNvSpPr>
          <p:nvPr/>
        </p:nvSpPr>
        <p:spPr bwMode="auto">
          <a:xfrm>
            <a:off x="5502275" y="4718050"/>
            <a:ext cx="85725" cy="57150"/>
          </a:xfrm>
          <a:custGeom>
            <a:avLst/>
            <a:gdLst>
              <a:gd name="T0" fmla="*/ 45 w 54"/>
              <a:gd name="T1" fmla="*/ 21 h 36"/>
              <a:gd name="T2" fmla="*/ 45 w 54"/>
              <a:gd name="T3" fmla="*/ 21 h 36"/>
              <a:gd name="T4" fmla="*/ 42 w 54"/>
              <a:gd name="T5" fmla="*/ 27 h 36"/>
              <a:gd name="T6" fmla="*/ 42 w 54"/>
              <a:gd name="T7" fmla="*/ 36 h 36"/>
              <a:gd name="T8" fmla="*/ 42 w 54"/>
              <a:gd name="T9" fmla="*/ 36 h 36"/>
              <a:gd name="T10" fmla="*/ 24 w 54"/>
              <a:gd name="T11" fmla="*/ 18 h 36"/>
              <a:gd name="T12" fmla="*/ 0 w 54"/>
              <a:gd name="T13" fmla="*/ 0 h 36"/>
              <a:gd name="T14" fmla="*/ 0 w 54"/>
              <a:gd name="T15" fmla="*/ 0 h 36"/>
              <a:gd name="T16" fmla="*/ 27 w 54"/>
              <a:gd name="T17" fmla="*/ 6 h 36"/>
              <a:gd name="T18" fmla="*/ 54 w 54"/>
              <a:gd name="T19" fmla="*/ 9 h 36"/>
              <a:gd name="T20" fmla="*/ 54 w 54"/>
              <a:gd name="T21" fmla="*/ 9 h 36"/>
              <a:gd name="T22" fmla="*/ 48 w 54"/>
              <a:gd name="T23" fmla="*/ 15 h 36"/>
              <a:gd name="T24" fmla="*/ 45 w 54"/>
              <a:gd name="T25" fmla="*/ 21 h 36"/>
              <a:gd name="T26" fmla="*/ 45 w 54"/>
              <a:gd name="T27"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36">
                <a:moveTo>
                  <a:pt x="45" y="21"/>
                </a:moveTo>
                <a:lnTo>
                  <a:pt x="45" y="21"/>
                </a:lnTo>
                <a:lnTo>
                  <a:pt x="42" y="27"/>
                </a:lnTo>
                <a:lnTo>
                  <a:pt x="42" y="36"/>
                </a:lnTo>
                <a:lnTo>
                  <a:pt x="42" y="36"/>
                </a:lnTo>
                <a:lnTo>
                  <a:pt x="24" y="18"/>
                </a:lnTo>
                <a:lnTo>
                  <a:pt x="0" y="0"/>
                </a:lnTo>
                <a:lnTo>
                  <a:pt x="0" y="0"/>
                </a:lnTo>
                <a:lnTo>
                  <a:pt x="27" y="6"/>
                </a:lnTo>
                <a:lnTo>
                  <a:pt x="54" y="9"/>
                </a:lnTo>
                <a:lnTo>
                  <a:pt x="54" y="9"/>
                </a:lnTo>
                <a:lnTo>
                  <a:pt x="48" y="15"/>
                </a:lnTo>
                <a:lnTo>
                  <a:pt x="45" y="21"/>
                </a:lnTo>
                <a:lnTo>
                  <a:pt x="45" y="21"/>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7" name="Freeform 141"/>
          <p:cNvSpPr>
            <a:spLocks/>
          </p:cNvSpPr>
          <p:nvPr/>
        </p:nvSpPr>
        <p:spPr bwMode="auto">
          <a:xfrm>
            <a:off x="4978400" y="5029200"/>
            <a:ext cx="90488" cy="47625"/>
          </a:xfrm>
          <a:custGeom>
            <a:avLst/>
            <a:gdLst>
              <a:gd name="T0" fmla="*/ 48 w 57"/>
              <a:gd name="T1" fmla="*/ 18 h 30"/>
              <a:gd name="T2" fmla="*/ 48 w 57"/>
              <a:gd name="T3" fmla="*/ 18 h 30"/>
              <a:gd name="T4" fmla="*/ 51 w 57"/>
              <a:gd name="T5" fmla="*/ 24 h 30"/>
              <a:gd name="T6" fmla="*/ 57 w 57"/>
              <a:gd name="T7" fmla="*/ 30 h 30"/>
              <a:gd name="T8" fmla="*/ 57 w 57"/>
              <a:gd name="T9" fmla="*/ 30 h 30"/>
              <a:gd name="T10" fmla="*/ 27 w 57"/>
              <a:gd name="T11" fmla="*/ 27 h 30"/>
              <a:gd name="T12" fmla="*/ 0 w 57"/>
              <a:gd name="T13" fmla="*/ 27 h 30"/>
              <a:gd name="T14" fmla="*/ 0 w 57"/>
              <a:gd name="T15" fmla="*/ 27 h 30"/>
              <a:gd name="T16" fmla="*/ 24 w 57"/>
              <a:gd name="T17" fmla="*/ 15 h 30"/>
              <a:gd name="T18" fmla="*/ 48 w 57"/>
              <a:gd name="T19" fmla="*/ 0 h 30"/>
              <a:gd name="T20" fmla="*/ 48 w 57"/>
              <a:gd name="T21" fmla="*/ 0 h 30"/>
              <a:gd name="T22" fmla="*/ 48 w 57"/>
              <a:gd name="T23" fmla="*/ 12 h 30"/>
              <a:gd name="T24" fmla="*/ 48 w 57"/>
              <a:gd name="T25" fmla="*/ 18 h 30"/>
              <a:gd name="T26" fmla="*/ 48 w 57"/>
              <a:gd name="T27"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30">
                <a:moveTo>
                  <a:pt x="48" y="18"/>
                </a:moveTo>
                <a:lnTo>
                  <a:pt x="48" y="18"/>
                </a:lnTo>
                <a:lnTo>
                  <a:pt x="51" y="24"/>
                </a:lnTo>
                <a:lnTo>
                  <a:pt x="57" y="30"/>
                </a:lnTo>
                <a:lnTo>
                  <a:pt x="57" y="30"/>
                </a:lnTo>
                <a:lnTo>
                  <a:pt x="27" y="27"/>
                </a:lnTo>
                <a:lnTo>
                  <a:pt x="0" y="27"/>
                </a:lnTo>
                <a:lnTo>
                  <a:pt x="0" y="27"/>
                </a:lnTo>
                <a:lnTo>
                  <a:pt x="24" y="15"/>
                </a:lnTo>
                <a:lnTo>
                  <a:pt x="48" y="0"/>
                </a:lnTo>
                <a:lnTo>
                  <a:pt x="48" y="0"/>
                </a:lnTo>
                <a:lnTo>
                  <a:pt x="48" y="12"/>
                </a:lnTo>
                <a:lnTo>
                  <a:pt x="48" y="18"/>
                </a:lnTo>
                <a:lnTo>
                  <a:pt x="48" y="18"/>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8" name="Freeform 142"/>
          <p:cNvSpPr>
            <a:spLocks/>
          </p:cNvSpPr>
          <p:nvPr/>
        </p:nvSpPr>
        <p:spPr bwMode="auto">
          <a:xfrm>
            <a:off x="5216525" y="5262563"/>
            <a:ext cx="52388" cy="80962"/>
          </a:xfrm>
          <a:custGeom>
            <a:avLst/>
            <a:gdLst>
              <a:gd name="T0" fmla="*/ 18 w 33"/>
              <a:gd name="T1" fmla="*/ 48 h 51"/>
              <a:gd name="T2" fmla="*/ 18 w 33"/>
              <a:gd name="T3" fmla="*/ 48 h 51"/>
              <a:gd name="T4" fmla="*/ 9 w 33"/>
              <a:gd name="T5" fmla="*/ 48 h 51"/>
              <a:gd name="T6" fmla="*/ 0 w 33"/>
              <a:gd name="T7" fmla="*/ 51 h 51"/>
              <a:gd name="T8" fmla="*/ 0 w 33"/>
              <a:gd name="T9" fmla="*/ 51 h 51"/>
              <a:gd name="T10" fmla="*/ 12 w 33"/>
              <a:gd name="T11" fmla="*/ 27 h 51"/>
              <a:gd name="T12" fmla="*/ 18 w 33"/>
              <a:gd name="T13" fmla="*/ 0 h 51"/>
              <a:gd name="T14" fmla="*/ 18 w 33"/>
              <a:gd name="T15" fmla="*/ 0 h 51"/>
              <a:gd name="T16" fmla="*/ 24 w 33"/>
              <a:gd name="T17" fmla="*/ 27 h 51"/>
              <a:gd name="T18" fmla="*/ 33 w 33"/>
              <a:gd name="T19" fmla="*/ 51 h 51"/>
              <a:gd name="T20" fmla="*/ 33 w 33"/>
              <a:gd name="T21" fmla="*/ 51 h 51"/>
              <a:gd name="T22" fmla="*/ 24 w 33"/>
              <a:gd name="T23" fmla="*/ 48 h 51"/>
              <a:gd name="T24" fmla="*/ 18 w 33"/>
              <a:gd name="T25" fmla="*/ 48 h 51"/>
              <a:gd name="T26" fmla="*/ 18 w 33"/>
              <a:gd name="T2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1">
                <a:moveTo>
                  <a:pt x="18" y="48"/>
                </a:moveTo>
                <a:lnTo>
                  <a:pt x="18" y="48"/>
                </a:lnTo>
                <a:lnTo>
                  <a:pt x="9" y="48"/>
                </a:lnTo>
                <a:lnTo>
                  <a:pt x="0" y="51"/>
                </a:lnTo>
                <a:lnTo>
                  <a:pt x="0" y="51"/>
                </a:lnTo>
                <a:lnTo>
                  <a:pt x="12" y="27"/>
                </a:lnTo>
                <a:lnTo>
                  <a:pt x="18" y="0"/>
                </a:lnTo>
                <a:lnTo>
                  <a:pt x="18" y="0"/>
                </a:lnTo>
                <a:lnTo>
                  <a:pt x="24" y="27"/>
                </a:lnTo>
                <a:lnTo>
                  <a:pt x="33" y="51"/>
                </a:lnTo>
                <a:lnTo>
                  <a:pt x="33" y="51"/>
                </a:lnTo>
                <a:lnTo>
                  <a:pt x="24" y="48"/>
                </a:lnTo>
                <a:lnTo>
                  <a:pt x="18" y="48"/>
                </a:lnTo>
                <a:lnTo>
                  <a:pt x="18" y="48"/>
                </a:lnTo>
                <a:close/>
              </a:path>
            </a:pathLst>
          </a:custGeom>
          <a:solidFill>
            <a:srgbClr val="000000"/>
          </a:solidFill>
          <a:ln w="9525">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9359" name="Rectangle 143"/>
          <p:cNvSpPr>
            <a:spLocks noChangeArrowheads="1"/>
          </p:cNvSpPr>
          <p:nvPr/>
        </p:nvSpPr>
        <p:spPr bwMode="auto">
          <a:xfrm>
            <a:off x="3845496" y="3658393"/>
            <a:ext cx="45402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Times New Roman" pitchFamily="18" charset="0"/>
              </a:rPr>
              <a:t>(</a:t>
            </a:r>
            <a:r>
              <a:rPr lang="en-US" sz="1200" i="1" smtClean="0">
                <a:solidFill>
                  <a:srgbClr val="000000"/>
                </a:solidFill>
                <a:latin typeface="Times New Roman" pitchFamily="18" charset="0"/>
              </a:rPr>
              <a:t>y</a:t>
            </a:r>
            <a:r>
              <a:rPr lang="en-US" sz="1000" baseline="-25000" smtClean="0">
                <a:solidFill>
                  <a:srgbClr val="000000"/>
                </a:solidFill>
                <a:latin typeface="Times New Roman" pitchFamily="18" charset="0"/>
              </a:rPr>
              <a:t>1</a:t>
            </a:r>
            <a:r>
              <a:rPr lang="en-US" sz="1000" smtClean="0">
                <a:solidFill>
                  <a:srgbClr val="000000"/>
                </a:solidFill>
                <a:latin typeface="Times New Roman" pitchFamily="18" charset="0"/>
              </a:rPr>
              <a:t> + </a:t>
            </a:r>
            <a:r>
              <a:rPr lang="en-US" sz="1200" i="1" smtClean="0">
                <a:solidFill>
                  <a:srgbClr val="000000"/>
                </a:solidFill>
                <a:latin typeface="Times New Roman" pitchFamily="18" charset="0"/>
              </a:rPr>
              <a:t>y</a:t>
            </a:r>
            <a:r>
              <a:rPr lang="en-US" sz="1000" baseline="-25000" smtClean="0">
                <a:solidFill>
                  <a:srgbClr val="000000"/>
                </a:solidFill>
                <a:latin typeface="Times New Roman" pitchFamily="18" charset="0"/>
              </a:rPr>
              <a:t>2</a:t>
            </a:r>
            <a:r>
              <a:rPr lang="en-US" sz="1000" smtClean="0">
                <a:solidFill>
                  <a:srgbClr val="000000"/>
                </a:solidFill>
                <a:latin typeface="Times New Roman" pitchFamily="18" charset="0"/>
              </a:rPr>
              <a:t>)</a:t>
            </a:r>
          </a:p>
        </p:txBody>
      </p:sp>
      <p:sp>
        <p:nvSpPr>
          <p:cNvPr id="2" name="Slide Number Placeholder 1"/>
          <p:cNvSpPr>
            <a:spLocks noGrp="1"/>
          </p:cNvSpPr>
          <p:nvPr>
            <p:ph type="sldNum" sz="quarter" idx="12"/>
          </p:nvPr>
        </p:nvSpPr>
        <p:spPr/>
        <p:txBody>
          <a:bodyPr/>
          <a:lstStyle/>
          <a:p>
            <a:pPr>
              <a:defRPr/>
            </a:pPr>
            <a:fld id="{9FB5CBE0-5D0A-4D5C-BDE7-C4DF95FD8C2C}" type="slidenum">
              <a:rPr lang="ar-SA" smtClean="0"/>
              <a:pPr>
                <a:defRPr/>
              </a:pPr>
              <a:t>79</a:t>
            </a:fld>
            <a:endParaRPr lang="en-US"/>
          </a:p>
        </p:txBody>
      </p:sp>
      <p:sp>
        <p:nvSpPr>
          <p:cNvPr id="3" name="Title 2"/>
          <p:cNvSpPr>
            <a:spLocks noGrp="1"/>
          </p:cNvSpPr>
          <p:nvPr>
            <p:ph type="title" idx="4294967295"/>
          </p:nvPr>
        </p:nvSpPr>
        <p:spPr>
          <a:xfrm>
            <a:off x="0" y="274638"/>
            <a:ext cx="8229600" cy="1143000"/>
          </a:xfrm>
        </p:spPr>
        <p:txBody>
          <a:bodyPr/>
          <a:lstStyle/>
          <a:p>
            <a:r>
              <a:rPr lang="tr-TR" dirty="0" smtClean="0"/>
              <a:t>Doğrusallık (linearity)</a:t>
            </a:r>
            <a:endParaRPr lang="en-US" dirty="0"/>
          </a:p>
        </p:txBody>
      </p:sp>
      <p:sp>
        <p:nvSpPr>
          <p:cNvPr id="118"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467615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Başarılı bir performans için işbirliği şarttır</a:t>
            </a:r>
          </a:p>
          <a:p>
            <a:r>
              <a:rPr lang="tr-TR" dirty="0" smtClean="0"/>
              <a:t>Karşılıklı güvene dayanan bir atmosfer oluşturulmalıdır</a:t>
            </a:r>
          </a:p>
          <a:p>
            <a:r>
              <a:rPr lang="tr-TR" dirty="0" smtClean="0"/>
              <a:t>İhtiyaç halinde yardım istenmelidir</a:t>
            </a:r>
          </a:p>
          <a:p>
            <a:r>
              <a:rPr lang="tr-TR" dirty="0" smtClean="0"/>
              <a:t>Diğre üyelerin görüşleri dikkate alınmalıdır</a:t>
            </a:r>
          </a:p>
          <a:p>
            <a:r>
              <a:rPr lang="tr-TR" dirty="0" smtClean="0"/>
              <a:t>Bilgi ve kaynak paylaşımı yapılmalıdır</a:t>
            </a:r>
          </a:p>
          <a:p>
            <a:r>
              <a:rPr lang="tr-TR" dirty="0" smtClean="0"/>
              <a:t>Değerlendirme ve yargılama yerine tanımlaycı olunmalıdır</a:t>
            </a:r>
          </a:p>
          <a:p>
            <a:r>
              <a:rPr lang="tr-TR" dirty="0" smtClean="0"/>
              <a:t>Devamlı olarak «</a:t>
            </a:r>
            <a:r>
              <a:rPr lang="tr-TR" dirty="0" smtClean="0">
                <a:solidFill>
                  <a:srgbClr val="FF0000"/>
                </a:solidFill>
              </a:rPr>
              <a:t>ben</a:t>
            </a:r>
            <a:r>
              <a:rPr lang="tr-TR" dirty="0" smtClean="0"/>
              <a:t>» yerine «</a:t>
            </a:r>
            <a:r>
              <a:rPr lang="tr-TR" dirty="0" smtClean="0">
                <a:solidFill>
                  <a:srgbClr val="00B050"/>
                </a:solidFill>
              </a:rPr>
              <a:t>biz</a:t>
            </a:r>
            <a:r>
              <a:rPr lang="tr-TR" dirty="0" smtClean="0"/>
              <a:t>» ifadesi kullanılmalıdır.</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8</a:t>
            </a:fld>
            <a:endParaRPr lang="tr-TR"/>
          </a:p>
        </p:txBody>
      </p:sp>
      <p:sp>
        <p:nvSpPr>
          <p:cNvPr id="4" name="Title 3"/>
          <p:cNvSpPr>
            <a:spLocks noGrp="1"/>
          </p:cNvSpPr>
          <p:nvPr>
            <p:ph type="title"/>
          </p:nvPr>
        </p:nvSpPr>
        <p:spPr/>
        <p:txBody>
          <a:bodyPr/>
          <a:lstStyle/>
          <a:p>
            <a:r>
              <a:rPr lang="tr-TR" dirty="0" smtClean="0"/>
              <a:t>İşbirliğine Dayalı Öğrenme</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34607373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2"/>
          <p:cNvGraphicFramePr>
            <a:graphicFrameLocks noChangeAspect="1"/>
          </p:cNvGraphicFramePr>
          <p:nvPr>
            <p:extLst>
              <p:ext uri="{D42A27DB-BD31-4B8C-83A1-F6EECF244321}">
                <p14:modId xmlns:p14="http://schemas.microsoft.com/office/powerpoint/2010/main" val="1108708414"/>
              </p:ext>
            </p:extLst>
          </p:nvPr>
        </p:nvGraphicFramePr>
        <p:xfrm>
          <a:off x="1143793" y="1772816"/>
          <a:ext cx="6856413" cy="2430463"/>
        </p:xfrm>
        <a:graphic>
          <a:graphicData uri="http://schemas.openxmlformats.org/presentationml/2006/ole">
            <mc:AlternateContent xmlns:mc="http://schemas.openxmlformats.org/markup-compatibility/2006">
              <mc:Choice xmlns:v="urn:schemas-microsoft-com:vml" Requires="v">
                <p:oleObj spid="_x0000_s20526" name="VISIO" r:id="rId3" imgW="3441960" imgH="1219320" progId="Visio.Drawing.5">
                  <p:embed/>
                </p:oleObj>
              </mc:Choice>
              <mc:Fallback>
                <p:oleObj name="VISIO" r:id="rId3" imgW="3441960" imgH="121932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793" y="1772816"/>
                        <a:ext cx="6856413"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27" name="Text Box 3"/>
          <p:cNvSpPr txBox="1">
            <a:spLocks noChangeArrowheads="1"/>
          </p:cNvSpPr>
          <p:nvPr/>
        </p:nvSpPr>
        <p:spPr bwMode="auto">
          <a:xfrm>
            <a:off x="1371600" y="4419600"/>
            <a:ext cx="3200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(a)</a:t>
            </a:r>
          </a:p>
        </p:txBody>
      </p:sp>
      <p:sp>
        <p:nvSpPr>
          <p:cNvPr id="26628" name="Text Box 4"/>
          <p:cNvSpPr txBox="1">
            <a:spLocks noChangeArrowheads="1"/>
          </p:cNvSpPr>
          <p:nvPr/>
        </p:nvSpPr>
        <p:spPr bwMode="auto">
          <a:xfrm>
            <a:off x="4572000" y="4419600"/>
            <a:ext cx="3962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sp>
        <p:nvSpPr>
          <p:cNvPr id="4" name="Slide Number Placeholder 3"/>
          <p:cNvSpPr>
            <a:spLocks noGrp="1"/>
          </p:cNvSpPr>
          <p:nvPr>
            <p:ph type="sldNum" sz="quarter" idx="12"/>
          </p:nvPr>
        </p:nvSpPr>
        <p:spPr/>
        <p:txBody>
          <a:bodyPr/>
          <a:lstStyle/>
          <a:p>
            <a:pPr>
              <a:defRPr/>
            </a:pPr>
            <a:fld id="{9FB5CBE0-5D0A-4D5C-BDE7-C4DF95FD8C2C}" type="slidenum">
              <a:rPr lang="ar-SA" smtClean="0"/>
              <a:pPr>
                <a:defRPr/>
              </a:pPr>
              <a:t>80</a:t>
            </a:fld>
            <a:endParaRPr lang="en-US"/>
          </a:p>
        </p:txBody>
      </p:sp>
      <p:sp>
        <p:nvSpPr>
          <p:cNvPr id="2" name="Title 1"/>
          <p:cNvSpPr>
            <a:spLocks noGrp="1"/>
          </p:cNvSpPr>
          <p:nvPr>
            <p:ph type="title" idx="4294967295"/>
          </p:nvPr>
        </p:nvSpPr>
        <p:spPr>
          <a:xfrm>
            <a:off x="0" y="274638"/>
            <a:ext cx="8229600" cy="1143000"/>
          </a:xfrm>
        </p:spPr>
        <p:txBody>
          <a:bodyPr>
            <a:normAutofit fontScale="90000"/>
          </a:bodyPr>
          <a:lstStyle/>
          <a:p>
            <a:r>
              <a:rPr lang="tr-TR" dirty="0" smtClean="0"/>
              <a:t>Doğrusal ve Doğrusal Olmayan Sistemler</a:t>
            </a:r>
            <a:endParaRPr lang="en-US" dirty="0"/>
          </a:p>
        </p:txBody>
      </p:sp>
      <p:sp>
        <p:nvSpPr>
          <p:cNvPr id="3" name="Rectangle 2"/>
          <p:cNvSpPr/>
          <p:nvPr/>
        </p:nvSpPr>
        <p:spPr>
          <a:xfrm>
            <a:off x="899592" y="4941168"/>
            <a:ext cx="7634808" cy="1200329"/>
          </a:xfrm>
          <a:prstGeom prst="rect">
            <a:avLst/>
          </a:prstGeom>
        </p:spPr>
        <p:txBody>
          <a:bodyPr wrap="square">
            <a:spAutoFit/>
          </a:bodyPr>
          <a:lstStyle/>
          <a:p>
            <a:r>
              <a:rPr lang="en-US" sz="2400" dirty="0">
                <a:cs typeface="Times New Roman" pitchFamily="18" charset="0"/>
              </a:rPr>
              <a:t>(a) A linear system fits the equation </a:t>
            </a:r>
            <a:r>
              <a:rPr lang="en-US" sz="2400" i="1" dirty="0">
                <a:cs typeface="Times New Roman" pitchFamily="18" charset="0"/>
              </a:rPr>
              <a:t>y</a:t>
            </a:r>
            <a:r>
              <a:rPr lang="en-US" sz="2400" dirty="0">
                <a:cs typeface="Times New Roman" pitchFamily="18" charset="0"/>
              </a:rPr>
              <a:t> = </a:t>
            </a:r>
            <a:r>
              <a:rPr lang="en-US" sz="2400" i="1" dirty="0">
                <a:cs typeface="Times New Roman" pitchFamily="18" charset="0"/>
              </a:rPr>
              <a:t>mx</a:t>
            </a:r>
            <a:r>
              <a:rPr lang="en-US" sz="2400" dirty="0">
                <a:cs typeface="Times New Roman" pitchFamily="18" charset="0"/>
              </a:rPr>
              <a:t> + </a:t>
            </a:r>
            <a:r>
              <a:rPr lang="en-US" sz="2400" i="1" dirty="0">
                <a:cs typeface="Times New Roman" pitchFamily="18" charset="0"/>
              </a:rPr>
              <a:t>b</a:t>
            </a:r>
            <a:r>
              <a:rPr lang="en-US" sz="2400" dirty="0">
                <a:cs typeface="Times New Roman" pitchFamily="18" charset="0"/>
              </a:rPr>
              <a:t>. Note that all variables are italic. (b) A nonlinear system does not fit a straight line.</a:t>
            </a:r>
            <a:r>
              <a:rPr lang="en-US" sz="2400" dirty="0"/>
              <a:t> </a:t>
            </a:r>
          </a:p>
        </p:txBody>
      </p:sp>
      <p:sp>
        <p:nvSpPr>
          <p:cNvPr id="8"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19763554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794" name="Object 2"/>
          <p:cNvGraphicFramePr>
            <a:graphicFrameLocks noChangeAspect="1"/>
          </p:cNvGraphicFramePr>
          <p:nvPr>
            <p:extLst>
              <p:ext uri="{D42A27DB-BD31-4B8C-83A1-F6EECF244321}">
                <p14:modId xmlns:p14="http://schemas.microsoft.com/office/powerpoint/2010/main" val="895184192"/>
              </p:ext>
            </p:extLst>
          </p:nvPr>
        </p:nvGraphicFramePr>
        <p:xfrm>
          <a:off x="1371600" y="1903937"/>
          <a:ext cx="6783387" cy="2438400"/>
        </p:xfrm>
        <a:graphic>
          <a:graphicData uri="http://schemas.openxmlformats.org/presentationml/2006/ole">
            <mc:AlternateContent xmlns:mc="http://schemas.openxmlformats.org/markup-compatibility/2006">
              <mc:Choice xmlns:v="urn:schemas-microsoft-com:vml" Requires="v">
                <p:oleObj spid="_x0000_s26670" name="VISIO" r:id="rId3" imgW="3390840" imgH="1219320" progId="Visio.Drawing.5">
                  <p:embed/>
                </p:oleObj>
              </mc:Choice>
              <mc:Fallback>
                <p:oleObj name="VISIO" r:id="rId3" imgW="3390840" imgH="121932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903937"/>
                        <a:ext cx="678338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795" name="Text Box 3"/>
          <p:cNvSpPr txBox="1">
            <a:spLocks noChangeArrowheads="1"/>
          </p:cNvSpPr>
          <p:nvPr/>
        </p:nvSpPr>
        <p:spPr bwMode="auto">
          <a:xfrm>
            <a:off x="1371600" y="4343400"/>
            <a:ext cx="3200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(a)</a:t>
            </a:r>
          </a:p>
        </p:txBody>
      </p:sp>
      <p:sp>
        <p:nvSpPr>
          <p:cNvPr id="33796" name="Text Box 4"/>
          <p:cNvSpPr txBox="1">
            <a:spLocks noChangeArrowheads="1"/>
          </p:cNvSpPr>
          <p:nvPr/>
        </p:nvSpPr>
        <p:spPr bwMode="auto">
          <a:xfrm>
            <a:off x="4572000" y="4343400"/>
            <a:ext cx="3962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sp>
        <p:nvSpPr>
          <p:cNvPr id="4" name="Slide Number Placeholder 3"/>
          <p:cNvSpPr>
            <a:spLocks noGrp="1"/>
          </p:cNvSpPr>
          <p:nvPr>
            <p:ph type="sldNum" sz="quarter" idx="12"/>
          </p:nvPr>
        </p:nvSpPr>
        <p:spPr/>
        <p:txBody>
          <a:bodyPr/>
          <a:lstStyle/>
          <a:p>
            <a:pPr>
              <a:defRPr/>
            </a:pPr>
            <a:fld id="{9FB5CBE0-5D0A-4D5C-BDE7-C4DF95FD8C2C}" type="slidenum">
              <a:rPr lang="ar-SA" smtClean="0"/>
              <a:pPr>
                <a:defRPr/>
              </a:pPr>
              <a:t>81</a:t>
            </a:fld>
            <a:endParaRPr lang="en-US"/>
          </a:p>
        </p:txBody>
      </p:sp>
      <p:sp>
        <p:nvSpPr>
          <p:cNvPr id="2" name="Title 1"/>
          <p:cNvSpPr>
            <a:spLocks noGrp="1"/>
          </p:cNvSpPr>
          <p:nvPr>
            <p:ph type="title"/>
          </p:nvPr>
        </p:nvSpPr>
        <p:spPr/>
        <p:txBody>
          <a:bodyPr/>
          <a:lstStyle/>
          <a:p>
            <a:r>
              <a:rPr lang="tr-TR" dirty="0" smtClean="0"/>
              <a:t>Doğrusallığın Belirlenmesi</a:t>
            </a:r>
            <a:endParaRPr lang="en-US" dirty="0"/>
          </a:p>
        </p:txBody>
      </p:sp>
      <p:sp>
        <p:nvSpPr>
          <p:cNvPr id="7"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dirty="0"/>
          </a:p>
        </p:txBody>
      </p:sp>
      <p:sp>
        <p:nvSpPr>
          <p:cNvPr id="3" name="Rectangle 2"/>
          <p:cNvSpPr/>
          <p:nvPr/>
        </p:nvSpPr>
        <p:spPr>
          <a:xfrm>
            <a:off x="468312" y="5229200"/>
            <a:ext cx="8066087" cy="830997"/>
          </a:xfrm>
          <a:prstGeom prst="rect">
            <a:avLst/>
          </a:prstGeom>
        </p:spPr>
        <p:txBody>
          <a:bodyPr wrap="square">
            <a:spAutoFit/>
          </a:bodyPr>
          <a:lstStyle/>
          <a:p>
            <a:pPr marL="457200" indent="-457200">
              <a:buAutoNum type="alphaLcParenBoth"/>
            </a:pPr>
            <a:r>
              <a:rPr lang="en-US" sz="2400" dirty="0" smtClean="0">
                <a:cs typeface="Times New Roman" pitchFamily="18" charset="0"/>
              </a:rPr>
              <a:t>The </a:t>
            </a:r>
            <a:r>
              <a:rPr lang="en-US" sz="2400" dirty="0">
                <a:cs typeface="Times New Roman" pitchFamily="18" charset="0"/>
              </a:rPr>
              <a:t>one-point calibration may miss nonlinearity. </a:t>
            </a:r>
            <a:endParaRPr lang="tr-TR" sz="2400" dirty="0" smtClean="0">
              <a:cs typeface="Times New Roman" pitchFamily="18" charset="0"/>
            </a:endParaRPr>
          </a:p>
          <a:p>
            <a:pPr marL="457200" indent="-457200">
              <a:buAutoNum type="alphaLcParenBoth"/>
            </a:pPr>
            <a:r>
              <a:rPr lang="en-US" sz="2400" dirty="0" smtClean="0">
                <a:cs typeface="Times New Roman" pitchFamily="18" charset="0"/>
              </a:rPr>
              <a:t>The </a:t>
            </a:r>
            <a:r>
              <a:rPr lang="en-US" sz="2400" dirty="0">
                <a:cs typeface="Times New Roman" pitchFamily="18" charset="0"/>
              </a:rPr>
              <a:t>two-point calibration may also miss nonlinearity.</a:t>
            </a:r>
            <a:r>
              <a:rPr lang="en-US" sz="2400" dirty="0"/>
              <a:t> </a:t>
            </a:r>
          </a:p>
        </p:txBody>
      </p:sp>
    </p:spTree>
    <p:extLst>
      <p:ext uri="{BB962C8B-B14F-4D97-AF65-F5344CB8AC3E}">
        <p14:creationId xmlns:p14="http://schemas.microsoft.com/office/powerpoint/2010/main" val="296111203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3871913" y="2847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19458" name="Object 2"/>
          <p:cNvGraphicFramePr>
            <a:graphicFrameLocks noChangeAspect="1"/>
          </p:cNvGraphicFramePr>
          <p:nvPr/>
        </p:nvGraphicFramePr>
        <p:xfrm>
          <a:off x="3168650" y="2057400"/>
          <a:ext cx="2806700" cy="2328863"/>
        </p:xfrm>
        <a:graphic>
          <a:graphicData uri="http://schemas.openxmlformats.org/presentationml/2006/ole">
            <mc:AlternateContent xmlns:mc="http://schemas.openxmlformats.org/markup-compatibility/2006">
              <mc:Choice xmlns:v="urn:schemas-microsoft-com:vml" Requires="v">
                <p:oleObj spid="_x0000_s14382" r:id="rId3" imgW="1402894" imgH="1163227" progId="Visio.Drawing.5">
                  <p:embed/>
                </p:oleObj>
              </mc:Choice>
              <mc:Fallback>
                <p:oleObj r:id="rId3" imgW="1402894" imgH="1163227"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8650" y="2057400"/>
                        <a:ext cx="2806700" cy="232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Slide Number Placeholder 3"/>
          <p:cNvSpPr>
            <a:spLocks noGrp="1"/>
          </p:cNvSpPr>
          <p:nvPr>
            <p:ph type="sldNum" sz="quarter" idx="12"/>
          </p:nvPr>
        </p:nvSpPr>
        <p:spPr/>
        <p:txBody>
          <a:bodyPr/>
          <a:lstStyle/>
          <a:p>
            <a:pPr>
              <a:defRPr/>
            </a:pPr>
            <a:fld id="{9FB5CBE0-5D0A-4D5C-BDE7-C4DF95FD8C2C}" type="slidenum">
              <a:rPr lang="ar-SA" smtClean="0"/>
              <a:pPr>
                <a:defRPr/>
              </a:pPr>
              <a:t>82</a:t>
            </a:fld>
            <a:endParaRPr lang="en-US"/>
          </a:p>
        </p:txBody>
      </p:sp>
      <p:sp>
        <p:nvSpPr>
          <p:cNvPr id="2" name="Title 1"/>
          <p:cNvSpPr>
            <a:spLocks noGrp="1"/>
          </p:cNvSpPr>
          <p:nvPr>
            <p:ph type="title"/>
          </p:nvPr>
        </p:nvSpPr>
        <p:spPr/>
        <p:txBody>
          <a:bodyPr/>
          <a:lstStyle/>
          <a:p>
            <a:r>
              <a:rPr lang="tr-TR" dirty="0" smtClean="0"/>
              <a:t>Histeriz Etkisi</a:t>
            </a:r>
            <a:endParaRPr lang="en-US" dirty="0"/>
          </a:p>
        </p:txBody>
      </p:sp>
      <p:sp>
        <p:nvSpPr>
          <p:cNvPr id="6"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3" name="Rectangle 2"/>
          <p:cNvSpPr/>
          <p:nvPr/>
        </p:nvSpPr>
        <p:spPr>
          <a:xfrm>
            <a:off x="343273" y="4797152"/>
            <a:ext cx="8100640" cy="1200329"/>
          </a:xfrm>
          <a:prstGeom prst="rect">
            <a:avLst/>
          </a:prstGeom>
        </p:spPr>
        <p:txBody>
          <a:bodyPr wrap="square">
            <a:spAutoFit/>
          </a:bodyPr>
          <a:lstStyle/>
          <a:p>
            <a:r>
              <a:rPr lang="en-US" sz="2400" dirty="0">
                <a:cs typeface="Times New Roman" pitchFamily="18" charset="0"/>
              </a:rPr>
              <a:t>A hysteresis loop. The output curve obtained when increasing the </a:t>
            </a:r>
            <a:r>
              <a:rPr lang="en-US" sz="2400" dirty="0" err="1">
                <a:cs typeface="Times New Roman" pitchFamily="18" charset="0"/>
              </a:rPr>
              <a:t>measurand</a:t>
            </a:r>
            <a:r>
              <a:rPr lang="en-US" sz="2400" dirty="0">
                <a:cs typeface="Times New Roman" pitchFamily="18" charset="0"/>
              </a:rPr>
              <a:t> is different from the output obtained when decreasing the </a:t>
            </a:r>
            <a:r>
              <a:rPr lang="en-US" sz="2400" dirty="0" err="1" smtClean="0">
                <a:cs typeface="Times New Roman" pitchFamily="18" charset="0"/>
              </a:rPr>
              <a:t>measurand</a:t>
            </a:r>
            <a:r>
              <a:rPr lang="tr-TR" sz="2400" dirty="0" smtClean="0">
                <a:cs typeface="Times New Roman" pitchFamily="18" charset="0"/>
              </a:rPr>
              <a:t>.</a:t>
            </a:r>
            <a:endParaRPr lang="en-US" sz="2400" dirty="0"/>
          </a:p>
        </p:txBody>
      </p:sp>
    </p:spTree>
    <p:extLst>
      <p:ext uri="{BB962C8B-B14F-4D97-AF65-F5344CB8AC3E}">
        <p14:creationId xmlns:p14="http://schemas.microsoft.com/office/powerpoint/2010/main" val="160981807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844824"/>
            <a:ext cx="8229600" cy="4162467"/>
          </a:xfrm>
        </p:spPr>
        <p:txBody>
          <a:bodyPr/>
          <a:lstStyle/>
          <a:p>
            <a:r>
              <a:rPr lang="tr-TR" dirty="0" smtClean="0"/>
              <a:t>Ölçülebilecek en küçük değer</a:t>
            </a:r>
          </a:p>
          <a:p>
            <a:r>
              <a:rPr lang="tr-TR" dirty="0" smtClean="0"/>
              <a:t>Doğrusal olarak ölçülebilecek en büyük değer</a:t>
            </a:r>
          </a:p>
          <a:p>
            <a:r>
              <a:rPr lang="tr-TR" dirty="0" smtClean="0"/>
              <a:t>Dayanılabilecek en yüksek değer</a:t>
            </a:r>
            <a:endParaRPr lang="en-US" dirty="0"/>
          </a:p>
        </p:txBody>
      </p:sp>
      <p:sp>
        <p:nvSpPr>
          <p:cNvPr id="2" name="Slide Number Placeholder 1"/>
          <p:cNvSpPr>
            <a:spLocks noGrp="1"/>
          </p:cNvSpPr>
          <p:nvPr>
            <p:ph type="sldNum" sz="quarter" idx="12"/>
          </p:nvPr>
        </p:nvSpPr>
        <p:spPr/>
        <p:txBody>
          <a:bodyPr/>
          <a:lstStyle/>
          <a:p>
            <a:pPr>
              <a:defRPr/>
            </a:pPr>
            <a:fld id="{E0467A51-A3D6-4F6A-9B79-4D13BA45D146}" type="slidenum">
              <a:rPr lang="ar-SA" smtClean="0"/>
              <a:pPr>
                <a:defRPr/>
              </a:pPr>
              <a:t>83</a:t>
            </a:fld>
            <a:endParaRPr lang="en-US"/>
          </a:p>
        </p:txBody>
      </p:sp>
      <p:sp>
        <p:nvSpPr>
          <p:cNvPr id="3" name="Title 2"/>
          <p:cNvSpPr>
            <a:spLocks noGrp="1"/>
          </p:cNvSpPr>
          <p:nvPr>
            <p:ph type="title"/>
          </p:nvPr>
        </p:nvSpPr>
        <p:spPr/>
        <p:txBody>
          <a:bodyPr/>
          <a:lstStyle/>
          <a:p>
            <a:r>
              <a:rPr lang="tr-TR" dirty="0" smtClean="0"/>
              <a:t>Giriş Büyüklüğü</a:t>
            </a:r>
            <a:endParaRPr lang="en-US" dirty="0"/>
          </a:p>
        </p:txBody>
      </p:sp>
      <p:sp>
        <p:nvSpPr>
          <p:cNvPr id="5"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7970276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extLst>
              <p:ext uri="{D42A27DB-BD31-4B8C-83A1-F6EECF244321}">
                <p14:modId xmlns:p14="http://schemas.microsoft.com/office/powerpoint/2010/main" val="2988231000"/>
              </p:ext>
            </p:extLst>
          </p:nvPr>
        </p:nvGraphicFramePr>
        <p:xfrm>
          <a:off x="323528" y="1844377"/>
          <a:ext cx="5613400" cy="2046288"/>
        </p:xfrm>
        <a:graphic>
          <a:graphicData uri="http://schemas.openxmlformats.org/presentationml/2006/ole">
            <mc:AlternateContent xmlns:mc="http://schemas.openxmlformats.org/markup-compatibility/2006">
              <mc:Choice xmlns:v="urn:schemas-microsoft-com:vml" Requires="v">
                <p:oleObj spid="_x0000_s17498" name="VISIO" r:id="rId3" imgW="5573520" imgH="1572480" progId="Visio.Drawing.5">
                  <p:embed/>
                </p:oleObj>
              </mc:Choice>
              <mc:Fallback>
                <p:oleObj name="VISIO" r:id="rId3" imgW="5573520" imgH="157248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13126" r="9843"/>
                      <a:stretch>
                        <a:fillRect/>
                      </a:stretch>
                    </p:blipFill>
                    <p:spPr bwMode="auto">
                      <a:xfrm>
                        <a:off x="323528" y="1844377"/>
                        <a:ext cx="5613400"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Slide Number Placeholder 4"/>
          <p:cNvSpPr>
            <a:spLocks noGrp="1"/>
          </p:cNvSpPr>
          <p:nvPr>
            <p:ph type="sldNum" sz="quarter" idx="12"/>
          </p:nvPr>
        </p:nvSpPr>
        <p:spPr/>
        <p:txBody>
          <a:bodyPr/>
          <a:lstStyle/>
          <a:p>
            <a:pPr>
              <a:defRPr/>
            </a:pPr>
            <a:fld id="{9FB5CBE0-5D0A-4D5C-BDE7-C4DF95FD8C2C}" type="slidenum">
              <a:rPr lang="ar-SA" smtClean="0"/>
              <a:pPr>
                <a:defRPr/>
              </a:pPr>
              <a:t>84</a:t>
            </a:fld>
            <a:endParaRPr lang="en-US"/>
          </a:p>
        </p:txBody>
      </p:sp>
      <p:sp>
        <p:nvSpPr>
          <p:cNvPr id="2" name="Title 1"/>
          <p:cNvSpPr>
            <a:spLocks noGrp="1"/>
          </p:cNvSpPr>
          <p:nvPr>
            <p:ph type="title" idx="4294967295"/>
          </p:nvPr>
        </p:nvSpPr>
        <p:spPr>
          <a:xfrm>
            <a:off x="0" y="274638"/>
            <a:ext cx="8229600" cy="1143000"/>
          </a:xfrm>
        </p:spPr>
        <p:txBody>
          <a:bodyPr/>
          <a:lstStyle/>
          <a:p>
            <a:r>
              <a:rPr lang="tr-TR" dirty="0" smtClean="0"/>
              <a:t>Girişin Sınırları</a:t>
            </a:r>
            <a:endParaRPr lang="en-US" dirty="0"/>
          </a:p>
        </p:txBody>
      </p:sp>
      <p:sp>
        <p:nvSpPr>
          <p:cNvPr id="3" name="Rectangle 2"/>
          <p:cNvSpPr/>
          <p:nvPr/>
        </p:nvSpPr>
        <p:spPr>
          <a:xfrm>
            <a:off x="6077271" y="2505670"/>
            <a:ext cx="3035485" cy="1200329"/>
          </a:xfrm>
          <a:prstGeom prst="rect">
            <a:avLst/>
          </a:prstGeom>
        </p:spPr>
        <p:txBody>
          <a:bodyPr wrap="square">
            <a:spAutoFit/>
          </a:bodyPr>
          <a:lstStyle/>
          <a:p>
            <a:r>
              <a:rPr lang="en-US" sz="2400" dirty="0">
                <a:cs typeface="Times New Roman" pitchFamily="18" charset="0"/>
              </a:rPr>
              <a:t>(a) An input signal which exceeds the dynamic range. </a:t>
            </a:r>
            <a:endParaRPr lang="en-US" sz="2400" dirty="0">
              <a:cs typeface="Times New Roman" pitchFamily="18" charset="0"/>
              <a:sym typeface="Symbol" pitchFamily="18" charset="2"/>
            </a:endParaRPr>
          </a:p>
        </p:txBody>
      </p:sp>
      <p:graphicFrame>
        <p:nvGraphicFramePr>
          <p:cNvPr id="10" name="Object 3"/>
          <p:cNvGraphicFramePr>
            <a:graphicFrameLocks noChangeAspect="1"/>
          </p:cNvGraphicFramePr>
          <p:nvPr>
            <p:extLst>
              <p:ext uri="{D42A27DB-BD31-4B8C-83A1-F6EECF244321}">
                <p14:modId xmlns:p14="http://schemas.microsoft.com/office/powerpoint/2010/main" val="294146991"/>
              </p:ext>
            </p:extLst>
          </p:nvPr>
        </p:nvGraphicFramePr>
        <p:xfrm>
          <a:off x="295721" y="4293096"/>
          <a:ext cx="4132263" cy="2044700"/>
        </p:xfrm>
        <a:graphic>
          <a:graphicData uri="http://schemas.openxmlformats.org/presentationml/2006/ole">
            <mc:AlternateContent xmlns:mc="http://schemas.openxmlformats.org/markup-compatibility/2006">
              <mc:Choice xmlns:v="urn:schemas-microsoft-com:vml" Requires="v">
                <p:oleObj spid="_x0000_s17499" name="VISIO" r:id="rId5" imgW="4452840" imgH="1572480" progId="Visio.Drawing.5">
                  <p:embed/>
                </p:oleObj>
              </mc:Choice>
              <mc:Fallback>
                <p:oleObj name="VISIO" r:id="rId5" imgW="4452840" imgH="1572480" progId="Visio.Drawing.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16428" r="12321"/>
                      <a:stretch>
                        <a:fillRect/>
                      </a:stretch>
                    </p:blipFill>
                    <p:spPr bwMode="auto">
                      <a:xfrm>
                        <a:off x="295721" y="4293096"/>
                        <a:ext cx="4132263"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3"/>
          <p:cNvSpPr/>
          <p:nvPr/>
        </p:nvSpPr>
        <p:spPr>
          <a:xfrm>
            <a:off x="5004048" y="5157192"/>
            <a:ext cx="3923928" cy="830997"/>
          </a:xfrm>
          <a:prstGeom prst="rect">
            <a:avLst/>
          </a:prstGeom>
        </p:spPr>
        <p:txBody>
          <a:bodyPr wrap="square">
            <a:spAutoFit/>
          </a:bodyPr>
          <a:lstStyle/>
          <a:p>
            <a:r>
              <a:rPr lang="en-US" sz="2400" dirty="0">
                <a:cs typeface="Times New Roman" pitchFamily="18" charset="0"/>
              </a:rPr>
              <a:t>(b) The resulting amplified signal is saturated at </a:t>
            </a:r>
            <a:r>
              <a:rPr lang="en-US" sz="2400" dirty="0">
                <a:cs typeface="Times New Roman" pitchFamily="18" charset="0"/>
                <a:sym typeface="Symbol" pitchFamily="18" charset="2"/>
              </a:rPr>
              <a:t></a:t>
            </a:r>
            <a:r>
              <a:rPr lang="en-US" sz="2400" dirty="0">
                <a:cs typeface="Times New Roman" pitchFamily="18" charset="0"/>
              </a:rPr>
              <a:t>1 V.</a:t>
            </a:r>
            <a:r>
              <a:rPr lang="en-US" sz="2400" dirty="0">
                <a:sym typeface="Symbol" pitchFamily="18" charset="2"/>
              </a:rPr>
              <a:t> </a:t>
            </a:r>
            <a:endParaRPr lang="en-US" sz="2400" dirty="0"/>
          </a:p>
        </p:txBody>
      </p:sp>
      <p:sp>
        <p:nvSpPr>
          <p:cNvPr id="12"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94369025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162467"/>
          </a:xfrm>
        </p:spPr>
        <p:txBody>
          <a:bodyPr/>
          <a:lstStyle/>
          <a:p>
            <a:r>
              <a:rPr lang="tr-TR" dirty="0" smtClean="0"/>
              <a:t>X</a:t>
            </a:r>
            <a:r>
              <a:rPr lang="tr-TR" sz="2400" dirty="0" smtClean="0"/>
              <a:t>d1</a:t>
            </a:r>
            <a:r>
              <a:rPr lang="tr-TR" dirty="0" smtClean="0"/>
              <a:t> – baskı (efor) değişkeni</a:t>
            </a:r>
          </a:p>
          <a:p>
            <a:r>
              <a:rPr lang="tr-TR" dirty="0" smtClean="0"/>
              <a:t>X</a:t>
            </a:r>
            <a:r>
              <a:rPr lang="tr-TR" sz="2400" dirty="0" smtClean="0"/>
              <a:t>d2</a:t>
            </a:r>
            <a:r>
              <a:rPr lang="tr-TR" dirty="0" smtClean="0"/>
              <a:t> </a:t>
            </a:r>
            <a:r>
              <a:rPr lang="tr-TR" dirty="0"/>
              <a:t>– </a:t>
            </a:r>
            <a:r>
              <a:rPr lang="tr-TR" dirty="0" smtClean="0"/>
              <a:t>akış (flow) değişkeni</a:t>
            </a:r>
          </a:p>
          <a:p>
            <a:r>
              <a:rPr lang="tr-TR" dirty="0"/>
              <a:t>X</a:t>
            </a:r>
            <a:r>
              <a:rPr lang="tr-TR" sz="2400" dirty="0"/>
              <a:t>d1</a:t>
            </a:r>
            <a:r>
              <a:rPr lang="tr-TR" dirty="0"/>
              <a:t> </a:t>
            </a:r>
            <a:r>
              <a:rPr lang="tr-TR" dirty="0" smtClean="0"/>
              <a:t>x X</a:t>
            </a:r>
            <a:r>
              <a:rPr lang="tr-TR" sz="2400" dirty="0" smtClean="0"/>
              <a:t>d2</a:t>
            </a:r>
            <a:r>
              <a:rPr lang="tr-TR" dirty="0" smtClean="0"/>
              <a:t> </a:t>
            </a:r>
            <a:r>
              <a:rPr lang="tr-TR" dirty="0"/>
              <a:t>– </a:t>
            </a:r>
            <a:r>
              <a:rPr lang="tr-TR" dirty="0" smtClean="0"/>
              <a:t>güç boyutunda</a:t>
            </a:r>
            <a:endParaRPr lang="tr-TR" dirty="0"/>
          </a:p>
          <a:p>
            <a:r>
              <a:rPr lang="tr-TR" dirty="0" smtClean="0"/>
              <a:t>Z</a:t>
            </a:r>
            <a:r>
              <a:rPr lang="tr-TR" sz="2400" dirty="0" smtClean="0"/>
              <a:t>x</a:t>
            </a:r>
            <a:r>
              <a:rPr lang="tr-TR" dirty="0" smtClean="0"/>
              <a:t> = </a:t>
            </a:r>
            <a:r>
              <a:rPr lang="tr-TR" dirty="0"/>
              <a:t>X</a:t>
            </a:r>
            <a:r>
              <a:rPr lang="tr-TR" sz="2400" dirty="0"/>
              <a:t>d1</a:t>
            </a:r>
            <a:r>
              <a:rPr lang="tr-TR" dirty="0"/>
              <a:t> </a:t>
            </a:r>
            <a:r>
              <a:rPr lang="tr-TR" dirty="0" smtClean="0"/>
              <a:t>(baskı) / X</a:t>
            </a:r>
            <a:r>
              <a:rPr lang="tr-TR" sz="2400" dirty="0" smtClean="0"/>
              <a:t>d2</a:t>
            </a:r>
            <a:r>
              <a:rPr lang="tr-TR" dirty="0" smtClean="0"/>
              <a:t> (akış) – giriş empedansı</a:t>
            </a:r>
          </a:p>
          <a:p>
            <a:r>
              <a:rPr lang="tr-TR" dirty="0" smtClean="0"/>
              <a:t>Y</a:t>
            </a:r>
            <a:r>
              <a:rPr lang="tr-TR" sz="2400" dirty="0" smtClean="0"/>
              <a:t>x</a:t>
            </a:r>
            <a:r>
              <a:rPr lang="tr-TR" dirty="0" smtClean="0"/>
              <a:t> = 1 / Z</a:t>
            </a:r>
            <a:r>
              <a:rPr lang="tr-TR" sz="2400" dirty="0" smtClean="0"/>
              <a:t>x</a:t>
            </a:r>
            <a:r>
              <a:rPr lang="tr-TR" dirty="0" smtClean="0"/>
              <a:t> </a:t>
            </a:r>
            <a:r>
              <a:rPr lang="tr-TR" dirty="0"/>
              <a:t>– </a:t>
            </a:r>
            <a:r>
              <a:rPr lang="tr-TR" dirty="0" smtClean="0"/>
              <a:t>giriş admitansı</a:t>
            </a:r>
            <a:endParaRPr lang="tr-TR" dirty="0"/>
          </a:p>
        </p:txBody>
      </p:sp>
      <p:sp>
        <p:nvSpPr>
          <p:cNvPr id="5" name="Slide Number Placeholder 4"/>
          <p:cNvSpPr>
            <a:spLocks noGrp="1"/>
          </p:cNvSpPr>
          <p:nvPr>
            <p:ph type="sldNum" sz="quarter" idx="12"/>
          </p:nvPr>
        </p:nvSpPr>
        <p:spPr/>
        <p:txBody>
          <a:bodyPr/>
          <a:lstStyle/>
          <a:p>
            <a:pPr>
              <a:defRPr/>
            </a:pPr>
            <a:fld id="{E0467A51-A3D6-4F6A-9B79-4D13BA45D146}" type="slidenum">
              <a:rPr lang="ar-SA" smtClean="0"/>
              <a:pPr>
                <a:defRPr/>
              </a:pPr>
              <a:t>85</a:t>
            </a:fld>
            <a:endParaRPr lang="en-US"/>
          </a:p>
        </p:txBody>
      </p:sp>
      <p:sp>
        <p:nvSpPr>
          <p:cNvPr id="2" name="Title 1"/>
          <p:cNvSpPr>
            <a:spLocks noGrp="1"/>
          </p:cNvSpPr>
          <p:nvPr>
            <p:ph type="title"/>
          </p:nvPr>
        </p:nvSpPr>
        <p:spPr/>
        <p:txBody>
          <a:bodyPr/>
          <a:lstStyle/>
          <a:p>
            <a:r>
              <a:rPr lang="tr-TR" dirty="0" smtClean="0"/>
              <a:t>Giriş Empedansı</a:t>
            </a:r>
            <a:endParaRPr lang="en-US" dirty="0"/>
          </a:p>
        </p:txBody>
      </p:sp>
      <p:sp>
        <p:nvSpPr>
          <p:cNvPr id="4" name="Rectangle 4"/>
          <p:cNvSpPr>
            <a:spLocks noChangeArrowheads="1"/>
          </p:cNvSpPr>
          <p:nvPr/>
        </p:nvSpPr>
        <p:spPr bwMode="auto">
          <a:xfrm>
            <a:off x="468313" y="141277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8908639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2"/>
          <p:cNvGraphicFramePr>
            <a:graphicFrameLocks noChangeAspect="1"/>
          </p:cNvGraphicFramePr>
          <p:nvPr>
            <p:extLst>
              <p:ext uri="{D42A27DB-BD31-4B8C-83A1-F6EECF244321}">
                <p14:modId xmlns:p14="http://schemas.microsoft.com/office/powerpoint/2010/main" val="2757175047"/>
              </p:ext>
            </p:extLst>
          </p:nvPr>
        </p:nvGraphicFramePr>
        <p:xfrm>
          <a:off x="366712" y="2852936"/>
          <a:ext cx="8345488" cy="2638425"/>
        </p:xfrm>
        <a:graphic>
          <a:graphicData uri="http://schemas.openxmlformats.org/presentationml/2006/ole">
            <mc:AlternateContent xmlns:mc="http://schemas.openxmlformats.org/markup-compatibility/2006">
              <mc:Choice xmlns:v="urn:schemas-microsoft-com:vml" Requires="v">
                <p:oleObj spid="_x0000_s19502" name="VISIO" r:id="rId3" imgW="5573520" imgH="1763640" progId="Visio.Drawing.5">
                  <p:embed/>
                </p:oleObj>
              </mc:Choice>
              <mc:Fallback>
                <p:oleObj name="VISIO" r:id="rId3" imgW="5573520" imgH="1763640"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12" y="2852936"/>
                        <a:ext cx="8345488"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9FB5CBE0-5D0A-4D5C-BDE7-C4DF95FD8C2C}" type="slidenum">
              <a:rPr lang="ar-SA" smtClean="0"/>
              <a:pPr>
                <a:defRPr/>
              </a:pPr>
              <a:t>86</a:t>
            </a:fld>
            <a:endParaRPr lang="en-US"/>
          </a:p>
        </p:txBody>
      </p:sp>
      <p:sp>
        <p:nvSpPr>
          <p:cNvPr id="2" name="Title 1"/>
          <p:cNvSpPr>
            <a:spLocks noGrp="1"/>
          </p:cNvSpPr>
          <p:nvPr>
            <p:ph type="title" idx="4294967295"/>
          </p:nvPr>
        </p:nvSpPr>
        <p:spPr>
          <a:xfrm>
            <a:off x="0" y="274638"/>
            <a:ext cx="8229600" cy="1143000"/>
          </a:xfrm>
        </p:spPr>
        <p:txBody>
          <a:bodyPr>
            <a:normAutofit fontScale="90000"/>
          </a:bodyPr>
          <a:lstStyle/>
          <a:p>
            <a:r>
              <a:rPr lang="tr-TR" dirty="0" smtClean="0"/>
              <a:t>Bir Elektrokardioğrafın Frekans Cevabı</a:t>
            </a:r>
            <a:endParaRPr lang="en-US" dirty="0"/>
          </a:p>
        </p:txBody>
      </p:sp>
      <p:sp>
        <p:nvSpPr>
          <p:cNvPr id="5" name="Rectangle 4"/>
          <p:cNvSpPr>
            <a:spLocks noChangeArrowheads="1"/>
          </p:cNvSpPr>
          <p:nvPr/>
        </p:nvSpPr>
        <p:spPr bwMode="auto">
          <a:xfrm>
            <a:off x="468313" y="152027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82329735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3400" y="1600200"/>
            <a:ext cx="2514600" cy="3962400"/>
          </a:xfrm>
        </p:spPr>
        <p:txBody>
          <a:bodyPr/>
          <a:lstStyle/>
          <a:p>
            <a:r>
              <a:rPr lang="en-US" b="1">
                <a:cs typeface="Times New Roman" pitchFamily="18" charset="0"/>
              </a:rPr>
              <a:t>Figure 1.5  </a:t>
            </a:r>
            <a:r>
              <a:rPr lang="en-US">
                <a:cs typeface="Times New Roman" pitchFamily="18" charset="0"/>
              </a:rPr>
              <a:t>(a) A linear potentiometer, an example of a zero-order system. (b) Linear static characteristic for this system. (c) Step response is proportional to input. (d) Sinusoidal frequency response is constant with zero phase shift.</a:t>
            </a:r>
          </a:p>
        </p:txBody>
      </p:sp>
      <p:pic>
        <p:nvPicPr>
          <p:cNvPr id="11268" name="Picture 4" descr="FIG1-5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609600"/>
            <a:ext cx="5429250" cy="530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25755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81000" y="1600200"/>
            <a:ext cx="2743200" cy="3352800"/>
          </a:xfrm>
        </p:spPr>
        <p:txBody>
          <a:bodyPr/>
          <a:lstStyle/>
          <a:p>
            <a:r>
              <a:rPr lang="en-US" b="1">
                <a:cs typeface="Times New Roman" pitchFamily="18" charset="0"/>
              </a:rPr>
              <a:t>Figure 1.6  </a:t>
            </a:r>
            <a:r>
              <a:rPr lang="en-US">
                <a:cs typeface="Times New Roman" pitchFamily="18" charset="0"/>
              </a:rPr>
              <a:t>(a) A low-pass </a:t>
            </a:r>
            <a:r>
              <a:rPr lang="en-US" i="1">
                <a:cs typeface="Times New Roman" pitchFamily="18" charset="0"/>
              </a:rPr>
              <a:t>RC</a:t>
            </a:r>
            <a:r>
              <a:rPr lang="en-US">
                <a:cs typeface="Times New Roman" pitchFamily="18" charset="0"/>
              </a:rPr>
              <a:t> filter, an example of a first-order instrument. (b) Static sensitivity for constant inputs. (c) Step response for larger time constants (</a:t>
            </a:r>
            <a:r>
              <a:rPr lang="en-US" i="1">
                <a:cs typeface="Times New Roman" pitchFamily="18" charset="0"/>
                <a:sym typeface="Symbol" pitchFamily="18" charset="2"/>
              </a:rPr>
              <a:t></a:t>
            </a:r>
            <a:r>
              <a:rPr lang="en-US" baseline="-30000">
                <a:cs typeface="Times New Roman" pitchFamily="18" charset="0"/>
              </a:rPr>
              <a:t>L</a:t>
            </a:r>
            <a:r>
              <a:rPr lang="en-US">
                <a:cs typeface="Times New Roman" pitchFamily="18" charset="0"/>
              </a:rPr>
              <a:t>) and small time constants (</a:t>
            </a:r>
            <a:r>
              <a:rPr lang="en-US" i="1">
                <a:cs typeface="Times New Roman" pitchFamily="18" charset="0"/>
                <a:sym typeface="Symbol" pitchFamily="18" charset="2"/>
              </a:rPr>
              <a:t></a:t>
            </a:r>
            <a:r>
              <a:rPr lang="en-US" baseline="-30000">
                <a:cs typeface="Times New Roman" pitchFamily="18" charset="0"/>
              </a:rPr>
              <a:t>S</a:t>
            </a:r>
            <a:r>
              <a:rPr lang="en-US">
                <a:cs typeface="Times New Roman" pitchFamily="18" charset="0"/>
              </a:rPr>
              <a:t>). (d) Sinusoidal frequency response for large and small time constants.</a:t>
            </a:r>
          </a:p>
        </p:txBody>
      </p:sp>
      <p:sp>
        <p:nvSpPr>
          <p:cNvPr id="12507" name="Line 219"/>
          <p:cNvSpPr>
            <a:spLocks noChangeShapeType="1"/>
          </p:cNvSpPr>
          <p:nvPr/>
        </p:nvSpPr>
        <p:spPr bwMode="auto">
          <a:xfrm>
            <a:off x="5041900" y="116522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2510" name="Line 222"/>
          <p:cNvSpPr>
            <a:spLocks noChangeShapeType="1"/>
          </p:cNvSpPr>
          <p:nvPr/>
        </p:nvSpPr>
        <p:spPr bwMode="auto">
          <a:xfrm>
            <a:off x="5041900" y="195897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2513" name="Line 225"/>
          <p:cNvSpPr>
            <a:spLocks noChangeShapeType="1"/>
          </p:cNvSpPr>
          <p:nvPr/>
        </p:nvSpPr>
        <p:spPr bwMode="auto">
          <a:xfrm>
            <a:off x="3440113" y="1165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2516" name="Line 228"/>
          <p:cNvSpPr>
            <a:spLocks noChangeShapeType="1"/>
          </p:cNvSpPr>
          <p:nvPr/>
        </p:nvSpPr>
        <p:spPr bwMode="auto">
          <a:xfrm>
            <a:off x="3440113" y="195897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2519" name="Line 231"/>
          <p:cNvSpPr>
            <a:spLocks noChangeShapeType="1"/>
          </p:cNvSpPr>
          <p:nvPr/>
        </p:nvSpPr>
        <p:spPr bwMode="auto">
          <a:xfrm>
            <a:off x="5616575" y="116522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2522" name="Line 234"/>
          <p:cNvSpPr>
            <a:spLocks noChangeShapeType="1"/>
          </p:cNvSpPr>
          <p:nvPr/>
        </p:nvSpPr>
        <p:spPr bwMode="auto">
          <a:xfrm>
            <a:off x="5616575" y="195897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endParaRPr>
          </a:p>
        </p:txBody>
      </p:sp>
      <p:sp>
        <p:nvSpPr>
          <p:cNvPr id="12378" name="Line 90"/>
          <p:cNvSpPr>
            <a:spLocks noChangeAspect="1" noChangeShapeType="1"/>
          </p:cNvSpPr>
          <p:nvPr/>
        </p:nvSpPr>
        <p:spPr bwMode="auto">
          <a:xfrm>
            <a:off x="3770313" y="2778125"/>
            <a:ext cx="1587" cy="14493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9" name="Line 91"/>
          <p:cNvSpPr>
            <a:spLocks noChangeAspect="1" noChangeShapeType="1"/>
          </p:cNvSpPr>
          <p:nvPr/>
        </p:nvSpPr>
        <p:spPr bwMode="auto">
          <a:xfrm>
            <a:off x="3309938" y="4089400"/>
            <a:ext cx="2386012"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80" name="Freeform 92"/>
          <p:cNvSpPr>
            <a:spLocks noChangeAspect="1"/>
          </p:cNvSpPr>
          <p:nvPr/>
        </p:nvSpPr>
        <p:spPr bwMode="auto">
          <a:xfrm>
            <a:off x="3746500" y="2709863"/>
            <a:ext cx="52388" cy="82550"/>
          </a:xfrm>
          <a:custGeom>
            <a:avLst/>
            <a:gdLst>
              <a:gd name="T0" fmla="*/ 16 w 29"/>
              <a:gd name="T1" fmla="*/ 41 h 47"/>
              <a:gd name="T2" fmla="*/ 16 w 29"/>
              <a:gd name="T3" fmla="*/ 41 h 47"/>
              <a:gd name="T4" fmla="*/ 8 w 29"/>
              <a:gd name="T5" fmla="*/ 41 h 47"/>
              <a:gd name="T6" fmla="*/ 0 w 29"/>
              <a:gd name="T7" fmla="*/ 47 h 47"/>
              <a:gd name="T8" fmla="*/ 0 w 29"/>
              <a:gd name="T9" fmla="*/ 47 h 47"/>
              <a:gd name="T10" fmla="*/ 8 w 29"/>
              <a:gd name="T11" fmla="*/ 23 h 47"/>
              <a:gd name="T12" fmla="*/ 16 w 29"/>
              <a:gd name="T13" fmla="*/ 0 h 47"/>
              <a:gd name="T14" fmla="*/ 16 w 29"/>
              <a:gd name="T15" fmla="*/ 0 h 47"/>
              <a:gd name="T16" fmla="*/ 21 w 29"/>
              <a:gd name="T17" fmla="*/ 23 h 47"/>
              <a:gd name="T18" fmla="*/ 29 w 29"/>
              <a:gd name="T19" fmla="*/ 44 h 47"/>
              <a:gd name="T20" fmla="*/ 29 w 29"/>
              <a:gd name="T21" fmla="*/ 44 h 47"/>
              <a:gd name="T22" fmla="*/ 19 w 29"/>
              <a:gd name="T23" fmla="*/ 41 h 47"/>
              <a:gd name="T24" fmla="*/ 16 w 29"/>
              <a:gd name="T25" fmla="*/ 41 h 47"/>
              <a:gd name="T26" fmla="*/ 16 w 29"/>
              <a:gd name="T27"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7">
                <a:moveTo>
                  <a:pt x="16" y="41"/>
                </a:moveTo>
                <a:lnTo>
                  <a:pt x="16" y="41"/>
                </a:lnTo>
                <a:lnTo>
                  <a:pt x="8" y="41"/>
                </a:lnTo>
                <a:lnTo>
                  <a:pt x="0" y="47"/>
                </a:lnTo>
                <a:lnTo>
                  <a:pt x="0" y="47"/>
                </a:lnTo>
                <a:lnTo>
                  <a:pt x="8" y="23"/>
                </a:lnTo>
                <a:lnTo>
                  <a:pt x="16" y="0"/>
                </a:lnTo>
                <a:lnTo>
                  <a:pt x="16" y="0"/>
                </a:lnTo>
                <a:lnTo>
                  <a:pt x="21" y="23"/>
                </a:lnTo>
                <a:lnTo>
                  <a:pt x="29" y="44"/>
                </a:lnTo>
                <a:lnTo>
                  <a:pt x="29" y="44"/>
                </a:lnTo>
                <a:lnTo>
                  <a:pt x="19" y="41"/>
                </a:lnTo>
                <a:lnTo>
                  <a:pt x="16" y="41"/>
                </a:lnTo>
                <a:lnTo>
                  <a:pt x="16" y="41"/>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381" name="Freeform 93"/>
          <p:cNvSpPr>
            <a:spLocks noChangeAspect="1"/>
          </p:cNvSpPr>
          <p:nvPr/>
        </p:nvSpPr>
        <p:spPr bwMode="auto">
          <a:xfrm>
            <a:off x="5684838" y="4065588"/>
            <a:ext cx="80962" cy="46037"/>
          </a:xfrm>
          <a:custGeom>
            <a:avLst/>
            <a:gdLst>
              <a:gd name="T0" fmla="*/ 5 w 46"/>
              <a:gd name="T1" fmla="*/ 13 h 26"/>
              <a:gd name="T2" fmla="*/ 5 w 46"/>
              <a:gd name="T3" fmla="*/ 13 h 26"/>
              <a:gd name="T4" fmla="*/ 2 w 46"/>
              <a:gd name="T5" fmla="*/ 5 h 26"/>
              <a:gd name="T6" fmla="*/ 0 w 46"/>
              <a:gd name="T7" fmla="*/ 0 h 26"/>
              <a:gd name="T8" fmla="*/ 0 w 46"/>
              <a:gd name="T9" fmla="*/ 0 h 26"/>
              <a:gd name="T10" fmla="*/ 23 w 46"/>
              <a:gd name="T11" fmla="*/ 8 h 26"/>
              <a:gd name="T12" fmla="*/ 46 w 46"/>
              <a:gd name="T13" fmla="*/ 13 h 26"/>
              <a:gd name="T14" fmla="*/ 46 w 46"/>
              <a:gd name="T15" fmla="*/ 13 h 26"/>
              <a:gd name="T16" fmla="*/ 23 w 46"/>
              <a:gd name="T17" fmla="*/ 18 h 26"/>
              <a:gd name="T18" fmla="*/ 0 w 46"/>
              <a:gd name="T19" fmla="*/ 26 h 26"/>
              <a:gd name="T20" fmla="*/ 0 w 46"/>
              <a:gd name="T21" fmla="*/ 26 h 26"/>
              <a:gd name="T22" fmla="*/ 5 w 46"/>
              <a:gd name="T23" fmla="*/ 18 h 26"/>
              <a:gd name="T24" fmla="*/ 5 w 46"/>
              <a:gd name="T25" fmla="*/ 13 h 26"/>
              <a:gd name="T26" fmla="*/ 5 w 46"/>
              <a:gd name="T2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26">
                <a:moveTo>
                  <a:pt x="5" y="13"/>
                </a:moveTo>
                <a:lnTo>
                  <a:pt x="5" y="13"/>
                </a:lnTo>
                <a:lnTo>
                  <a:pt x="2" y="5"/>
                </a:lnTo>
                <a:lnTo>
                  <a:pt x="0" y="0"/>
                </a:lnTo>
                <a:lnTo>
                  <a:pt x="0" y="0"/>
                </a:lnTo>
                <a:lnTo>
                  <a:pt x="23" y="8"/>
                </a:lnTo>
                <a:lnTo>
                  <a:pt x="46" y="13"/>
                </a:lnTo>
                <a:lnTo>
                  <a:pt x="46" y="13"/>
                </a:lnTo>
                <a:lnTo>
                  <a:pt x="23" y="18"/>
                </a:lnTo>
                <a:lnTo>
                  <a:pt x="0" y="26"/>
                </a:lnTo>
                <a:lnTo>
                  <a:pt x="0" y="26"/>
                </a:lnTo>
                <a:lnTo>
                  <a:pt x="5" y="18"/>
                </a:lnTo>
                <a:lnTo>
                  <a:pt x="5" y="13"/>
                </a:lnTo>
                <a:lnTo>
                  <a:pt x="5" y="13"/>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382" name="Rectangle 94"/>
          <p:cNvSpPr>
            <a:spLocks noChangeAspect="1" noChangeArrowheads="1"/>
          </p:cNvSpPr>
          <p:nvPr/>
        </p:nvSpPr>
        <p:spPr bwMode="auto">
          <a:xfrm>
            <a:off x="5702300" y="4151313"/>
            <a:ext cx="34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t</a:t>
            </a:r>
            <a:endParaRPr lang="en-US" sz="1000" smtClean="0">
              <a:solidFill>
                <a:srgbClr val="000000"/>
              </a:solidFill>
              <a:latin typeface="Times New Roman" pitchFamily="18" charset="0"/>
            </a:endParaRPr>
          </a:p>
        </p:txBody>
      </p:sp>
      <p:sp>
        <p:nvSpPr>
          <p:cNvPr id="12401" name="Rectangle 113"/>
          <p:cNvSpPr>
            <a:spLocks noChangeAspect="1" noChangeArrowheads="1"/>
          </p:cNvSpPr>
          <p:nvPr/>
        </p:nvSpPr>
        <p:spPr bwMode="auto">
          <a:xfrm>
            <a:off x="3627438" y="3287713"/>
            <a:ext cx="61912"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a:t>
            </a:r>
          </a:p>
        </p:txBody>
      </p:sp>
      <p:sp>
        <p:nvSpPr>
          <p:cNvPr id="12423" name="Freeform 135"/>
          <p:cNvSpPr>
            <a:spLocks noChangeAspect="1"/>
          </p:cNvSpPr>
          <p:nvPr/>
        </p:nvSpPr>
        <p:spPr bwMode="auto">
          <a:xfrm>
            <a:off x="3309938" y="3375025"/>
            <a:ext cx="1981200" cy="714375"/>
          </a:xfrm>
          <a:custGeom>
            <a:avLst/>
            <a:gdLst>
              <a:gd name="T0" fmla="*/ 1119 w 1119"/>
              <a:gd name="T1" fmla="*/ 0 h 403"/>
              <a:gd name="T2" fmla="*/ 260 w 1119"/>
              <a:gd name="T3" fmla="*/ 0 h 403"/>
              <a:gd name="T4" fmla="*/ 260 w 1119"/>
              <a:gd name="T5" fmla="*/ 403 h 403"/>
              <a:gd name="T6" fmla="*/ 0 w 1119"/>
              <a:gd name="T7" fmla="*/ 403 h 403"/>
            </a:gdLst>
            <a:ahLst/>
            <a:cxnLst>
              <a:cxn ang="0">
                <a:pos x="T0" y="T1"/>
              </a:cxn>
              <a:cxn ang="0">
                <a:pos x="T2" y="T3"/>
              </a:cxn>
              <a:cxn ang="0">
                <a:pos x="T4" y="T5"/>
              </a:cxn>
              <a:cxn ang="0">
                <a:pos x="T6" y="T7"/>
              </a:cxn>
            </a:cxnLst>
            <a:rect l="0" t="0" r="r" b="b"/>
            <a:pathLst>
              <a:path w="1119" h="403">
                <a:moveTo>
                  <a:pt x="1119" y="0"/>
                </a:moveTo>
                <a:lnTo>
                  <a:pt x="260" y="0"/>
                </a:lnTo>
                <a:lnTo>
                  <a:pt x="260" y="403"/>
                </a:lnTo>
                <a:lnTo>
                  <a:pt x="0" y="403"/>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2484" name="Rectangle 196"/>
          <p:cNvSpPr>
            <a:spLocks noChangeAspect="1" noChangeArrowheads="1"/>
          </p:cNvSpPr>
          <p:nvPr/>
        </p:nvSpPr>
        <p:spPr bwMode="auto">
          <a:xfrm>
            <a:off x="3300413" y="4259263"/>
            <a:ext cx="1428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(c)</a:t>
            </a:r>
          </a:p>
        </p:txBody>
      </p:sp>
      <p:sp>
        <p:nvSpPr>
          <p:cNvPr id="12483" name="Rectangle 195"/>
          <p:cNvSpPr>
            <a:spLocks noChangeAspect="1" noChangeArrowheads="1"/>
          </p:cNvSpPr>
          <p:nvPr/>
        </p:nvSpPr>
        <p:spPr bwMode="auto">
          <a:xfrm>
            <a:off x="3300413" y="2308225"/>
            <a:ext cx="1428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(a)</a:t>
            </a:r>
          </a:p>
        </p:txBody>
      </p:sp>
      <p:sp>
        <p:nvSpPr>
          <p:cNvPr id="12485" name="Rectangle 197"/>
          <p:cNvSpPr>
            <a:spLocks noChangeAspect="1" noChangeArrowheads="1"/>
          </p:cNvSpPr>
          <p:nvPr/>
        </p:nvSpPr>
        <p:spPr bwMode="auto">
          <a:xfrm>
            <a:off x="4892675" y="1658938"/>
            <a:ext cx="841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C</a:t>
            </a:r>
            <a:endParaRPr lang="en-US" sz="1000" smtClean="0">
              <a:solidFill>
                <a:srgbClr val="000000"/>
              </a:solidFill>
              <a:latin typeface="Times New Roman" pitchFamily="18" charset="0"/>
            </a:endParaRPr>
          </a:p>
        </p:txBody>
      </p:sp>
      <p:sp>
        <p:nvSpPr>
          <p:cNvPr id="12486" name="Rectangle 198"/>
          <p:cNvSpPr>
            <a:spLocks noChangeAspect="1" noChangeArrowheads="1"/>
          </p:cNvSpPr>
          <p:nvPr/>
        </p:nvSpPr>
        <p:spPr bwMode="auto">
          <a:xfrm>
            <a:off x="3332163" y="1303338"/>
            <a:ext cx="65087"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latin typeface="Times New Roman" pitchFamily="18" charset="0"/>
              </a:rPr>
              <a:t>+</a:t>
            </a:r>
            <a:endParaRPr lang="en-US" sz="2400" smtClean="0">
              <a:solidFill>
                <a:srgbClr val="000000"/>
              </a:solidFill>
              <a:latin typeface="Times New Roman" pitchFamily="18" charset="0"/>
            </a:endParaRPr>
          </a:p>
        </p:txBody>
      </p:sp>
      <p:sp>
        <p:nvSpPr>
          <p:cNvPr id="12487" name="Rectangle 199"/>
          <p:cNvSpPr>
            <a:spLocks noChangeAspect="1" noChangeArrowheads="1"/>
          </p:cNvSpPr>
          <p:nvPr/>
        </p:nvSpPr>
        <p:spPr bwMode="auto">
          <a:xfrm>
            <a:off x="3336925" y="1989138"/>
            <a:ext cx="635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latin typeface="Symbol" pitchFamily="18" charset="2"/>
              </a:rPr>
              <a:t>-</a:t>
            </a:r>
            <a:endParaRPr lang="en-US" sz="2400" smtClean="0">
              <a:solidFill>
                <a:srgbClr val="000000"/>
              </a:solidFill>
              <a:latin typeface="Symbol" pitchFamily="18" charset="2"/>
            </a:endParaRPr>
          </a:p>
        </p:txBody>
      </p:sp>
      <p:sp>
        <p:nvSpPr>
          <p:cNvPr id="12488" name="Rectangle 200"/>
          <p:cNvSpPr>
            <a:spLocks noChangeAspect="1" noChangeArrowheads="1"/>
          </p:cNvSpPr>
          <p:nvPr/>
        </p:nvSpPr>
        <p:spPr bwMode="auto">
          <a:xfrm>
            <a:off x="5762625" y="1303338"/>
            <a:ext cx="65088"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latin typeface="Times New Roman" pitchFamily="18" charset="0"/>
              </a:rPr>
              <a:t>+</a:t>
            </a:r>
            <a:endParaRPr lang="en-US" sz="2400" smtClean="0">
              <a:solidFill>
                <a:srgbClr val="000000"/>
              </a:solidFill>
              <a:latin typeface="Times New Roman" pitchFamily="18" charset="0"/>
            </a:endParaRPr>
          </a:p>
        </p:txBody>
      </p:sp>
      <p:sp>
        <p:nvSpPr>
          <p:cNvPr id="12489" name="Rectangle 201"/>
          <p:cNvSpPr>
            <a:spLocks noChangeAspect="1" noChangeArrowheads="1"/>
          </p:cNvSpPr>
          <p:nvPr/>
        </p:nvSpPr>
        <p:spPr bwMode="auto">
          <a:xfrm>
            <a:off x="5764213" y="1989138"/>
            <a:ext cx="635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latin typeface="Symbol" pitchFamily="18" charset="2"/>
              </a:rPr>
              <a:t>-</a:t>
            </a:r>
            <a:endParaRPr lang="en-US" sz="2400" smtClean="0">
              <a:solidFill>
                <a:srgbClr val="000000"/>
              </a:solidFill>
              <a:latin typeface="Symbol" pitchFamily="18" charset="2"/>
            </a:endParaRPr>
          </a:p>
        </p:txBody>
      </p:sp>
      <p:sp>
        <p:nvSpPr>
          <p:cNvPr id="12496" name="Rectangle 208"/>
          <p:cNvSpPr>
            <a:spLocks noChangeAspect="1" noChangeArrowheads="1"/>
          </p:cNvSpPr>
          <p:nvPr/>
        </p:nvSpPr>
        <p:spPr bwMode="auto">
          <a:xfrm>
            <a:off x="5715000" y="1676400"/>
            <a:ext cx="177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2500" name="Line 212"/>
          <p:cNvSpPr>
            <a:spLocks noChangeAspect="1" noChangeShapeType="1"/>
          </p:cNvSpPr>
          <p:nvPr/>
        </p:nvSpPr>
        <p:spPr bwMode="auto">
          <a:xfrm>
            <a:off x="3386138" y="2170113"/>
            <a:ext cx="240188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01" name="Line 213"/>
          <p:cNvSpPr>
            <a:spLocks noChangeAspect="1" noChangeShapeType="1"/>
          </p:cNvSpPr>
          <p:nvPr/>
        </p:nvSpPr>
        <p:spPr bwMode="auto">
          <a:xfrm>
            <a:off x="5160963" y="1751013"/>
            <a:ext cx="1587" cy="4016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02" name="Line 214"/>
          <p:cNvSpPr>
            <a:spLocks noChangeAspect="1" noChangeShapeType="1"/>
          </p:cNvSpPr>
          <p:nvPr/>
        </p:nvSpPr>
        <p:spPr bwMode="auto">
          <a:xfrm>
            <a:off x="5160963" y="1298575"/>
            <a:ext cx="1587" cy="3968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03" name="Freeform 215"/>
          <p:cNvSpPr>
            <a:spLocks noChangeAspect="1"/>
          </p:cNvSpPr>
          <p:nvPr/>
        </p:nvSpPr>
        <p:spPr bwMode="auto">
          <a:xfrm>
            <a:off x="3382963" y="1220788"/>
            <a:ext cx="2401887" cy="138112"/>
          </a:xfrm>
          <a:custGeom>
            <a:avLst/>
            <a:gdLst>
              <a:gd name="T0" fmla="*/ 0 w 1356"/>
              <a:gd name="T1" fmla="*/ 36 h 78"/>
              <a:gd name="T2" fmla="*/ 367 w 1356"/>
              <a:gd name="T3" fmla="*/ 36 h 78"/>
              <a:gd name="T4" fmla="*/ 385 w 1356"/>
              <a:gd name="T5" fmla="*/ 0 h 78"/>
              <a:gd name="T6" fmla="*/ 424 w 1356"/>
              <a:gd name="T7" fmla="*/ 78 h 78"/>
              <a:gd name="T8" fmla="*/ 463 w 1356"/>
              <a:gd name="T9" fmla="*/ 0 h 78"/>
              <a:gd name="T10" fmla="*/ 502 w 1356"/>
              <a:gd name="T11" fmla="*/ 78 h 78"/>
              <a:gd name="T12" fmla="*/ 541 w 1356"/>
              <a:gd name="T13" fmla="*/ 0 h 78"/>
              <a:gd name="T14" fmla="*/ 562 w 1356"/>
              <a:gd name="T15" fmla="*/ 36 h 78"/>
              <a:gd name="T16" fmla="*/ 1356 w 1356"/>
              <a:gd name="T17" fmla="*/ 3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6" h="78">
                <a:moveTo>
                  <a:pt x="0" y="36"/>
                </a:moveTo>
                <a:lnTo>
                  <a:pt x="367" y="36"/>
                </a:lnTo>
                <a:lnTo>
                  <a:pt x="385" y="0"/>
                </a:lnTo>
                <a:lnTo>
                  <a:pt x="424" y="78"/>
                </a:lnTo>
                <a:lnTo>
                  <a:pt x="463" y="0"/>
                </a:lnTo>
                <a:lnTo>
                  <a:pt x="502" y="78"/>
                </a:lnTo>
                <a:lnTo>
                  <a:pt x="541" y="0"/>
                </a:lnTo>
                <a:lnTo>
                  <a:pt x="562" y="36"/>
                </a:lnTo>
                <a:lnTo>
                  <a:pt x="1356" y="3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2504" name="Freeform 216"/>
          <p:cNvSpPr>
            <a:spLocks noChangeAspect="1"/>
          </p:cNvSpPr>
          <p:nvPr/>
        </p:nvSpPr>
        <p:spPr bwMode="auto">
          <a:xfrm>
            <a:off x="5060950" y="1751013"/>
            <a:ext cx="198438" cy="22225"/>
          </a:xfrm>
          <a:custGeom>
            <a:avLst/>
            <a:gdLst>
              <a:gd name="T0" fmla="*/ 112 w 112"/>
              <a:gd name="T1" fmla="*/ 13 h 13"/>
              <a:gd name="T2" fmla="*/ 112 w 112"/>
              <a:gd name="T3" fmla="*/ 13 h 13"/>
              <a:gd name="T4" fmla="*/ 99 w 112"/>
              <a:gd name="T5" fmla="*/ 8 h 13"/>
              <a:gd name="T6" fmla="*/ 86 w 112"/>
              <a:gd name="T7" fmla="*/ 5 h 13"/>
              <a:gd name="T8" fmla="*/ 73 w 112"/>
              <a:gd name="T9" fmla="*/ 3 h 13"/>
              <a:gd name="T10" fmla="*/ 57 w 112"/>
              <a:gd name="T11" fmla="*/ 0 h 13"/>
              <a:gd name="T12" fmla="*/ 57 w 112"/>
              <a:gd name="T13" fmla="*/ 0 h 13"/>
              <a:gd name="T14" fmla="*/ 39 w 112"/>
              <a:gd name="T15" fmla="*/ 3 h 13"/>
              <a:gd name="T16" fmla="*/ 26 w 112"/>
              <a:gd name="T17" fmla="*/ 5 h 13"/>
              <a:gd name="T18" fmla="*/ 13 w 112"/>
              <a:gd name="T19" fmla="*/ 8 h 13"/>
              <a:gd name="T20" fmla="*/ 0 w 112"/>
              <a:gd name="T21"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3">
                <a:moveTo>
                  <a:pt x="112" y="13"/>
                </a:moveTo>
                <a:lnTo>
                  <a:pt x="112" y="13"/>
                </a:lnTo>
                <a:lnTo>
                  <a:pt x="99" y="8"/>
                </a:lnTo>
                <a:lnTo>
                  <a:pt x="86" y="5"/>
                </a:lnTo>
                <a:lnTo>
                  <a:pt x="73" y="3"/>
                </a:lnTo>
                <a:lnTo>
                  <a:pt x="57" y="0"/>
                </a:lnTo>
                <a:lnTo>
                  <a:pt x="57" y="0"/>
                </a:lnTo>
                <a:lnTo>
                  <a:pt x="39" y="3"/>
                </a:lnTo>
                <a:lnTo>
                  <a:pt x="26" y="5"/>
                </a:lnTo>
                <a:lnTo>
                  <a:pt x="13" y="8"/>
                </a:lnTo>
                <a:lnTo>
                  <a:pt x="0" y="13"/>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2505" name="Line 217"/>
          <p:cNvSpPr>
            <a:spLocks noChangeAspect="1" noChangeShapeType="1"/>
          </p:cNvSpPr>
          <p:nvPr/>
        </p:nvSpPr>
        <p:spPr bwMode="auto">
          <a:xfrm>
            <a:off x="5060950" y="1695450"/>
            <a:ext cx="198438"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06" name="Freeform 218"/>
          <p:cNvSpPr>
            <a:spLocks noChangeAspect="1"/>
          </p:cNvSpPr>
          <p:nvPr/>
        </p:nvSpPr>
        <p:spPr bwMode="auto">
          <a:xfrm>
            <a:off x="5129213" y="1252538"/>
            <a:ext cx="66675" cy="65087"/>
          </a:xfrm>
          <a:custGeom>
            <a:avLst/>
            <a:gdLst>
              <a:gd name="T0" fmla="*/ 18 w 37"/>
              <a:gd name="T1" fmla="*/ 37 h 37"/>
              <a:gd name="T2" fmla="*/ 18 w 37"/>
              <a:gd name="T3" fmla="*/ 37 h 37"/>
              <a:gd name="T4" fmla="*/ 24 w 37"/>
              <a:gd name="T5" fmla="*/ 37 h 37"/>
              <a:gd name="T6" fmla="*/ 29 w 37"/>
              <a:gd name="T7" fmla="*/ 31 h 37"/>
              <a:gd name="T8" fmla="*/ 34 w 37"/>
              <a:gd name="T9" fmla="*/ 26 h 37"/>
              <a:gd name="T10" fmla="*/ 37 w 37"/>
              <a:gd name="T11" fmla="*/ 18 h 37"/>
              <a:gd name="T12" fmla="*/ 37 w 37"/>
              <a:gd name="T13" fmla="*/ 18 h 37"/>
              <a:gd name="T14" fmla="*/ 34 w 37"/>
              <a:gd name="T15" fmla="*/ 13 h 37"/>
              <a:gd name="T16" fmla="*/ 29 w 37"/>
              <a:gd name="T17" fmla="*/ 5 h 37"/>
              <a:gd name="T18" fmla="*/ 24 w 37"/>
              <a:gd name="T19" fmla="*/ 3 h 37"/>
              <a:gd name="T20" fmla="*/ 18 w 37"/>
              <a:gd name="T21" fmla="*/ 0 h 37"/>
              <a:gd name="T22" fmla="*/ 18 w 37"/>
              <a:gd name="T23" fmla="*/ 0 h 37"/>
              <a:gd name="T24" fmla="*/ 11 w 37"/>
              <a:gd name="T25" fmla="*/ 3 h 37"/>
              <a:gd name="T26" fmla="*/ 5 w 37"/>
              <a:gd name="T27" fmla="*/ 5 h 37"/>
              <a:gd name="T28" fmla="*/ 0 w 37"/>
              <a:gd name="T29" fmla="*/ 13 h 37"/>
              <a:gd name="T30" fmla="*/ 0 w 37"/>
              <a:gd name="T31" fmla="*/ 18 h 37"/>
              <a:gd name="T32" fmla="*/ 0 w 37"/>
              <a:gd name="T33" fmla="*/ 18 h 37"/>
              <a:gd name="T34" fmla="*/ 0 w 37"/>
              <a:gd name="T35" fmla="*/ 26 h 37"/>
              <a:gd name="T36" fmla="*/ 5 w 37"/>
              <a:gd name="T37" fmla="*/ 31 h 37"/>
              <a:gd name="T38" fmla="*/ 11 w 37"/>
              <a:gd name="T39" fmla="*/ 37 h 37"/>
              <a:gd name="T40" fmla="*/ 18 w 37"/>
              <a:gd name="T41" fmla="*/ 37 h 37"/>
              <a:gd name="T42" fmla="*/ 18 w 37"/>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7">
                <a:moveTo>
                  <a:pt x="18" y="37"/>
                </a:moveTo>
                <a:lnTo>
                  <a:pt x="18" y="37"/>
                </a:lnTo>
                <a:lnTo>
                  <a:pt x="24" y="37"/>
                </a:lnTo>
                <a:lnTo>
                  <a:pt x="29" y="31"/>
                </a:lnTo>
                <a:lnTo>
                  <a:pt x="34" y="26"/>
                </a:lnTo>
                <a:lnTo>
                  <a:pt x="37" y="18"/>
                </a:lnTo>
                <a:lnTo>
                  <a:pt x="37" y="18"/>
                </a:lnTo>
                <a:lnTo>
                  <a:pt x="34" y="13"/>
                </a:lnTo>
                <a:lnTo>
                  <a:pt x="29" y="5"/>
                </a:lnTo>
                <a:lnTo>
                  <a:pt x="24" y="3"/>
                </a:lnTo>
                <a:lnTo>
                  <a:pt x="18" y="0"/>
                </a:lnTo>
                <a:lnTo>
                  <a:pt x="18" y="0"/>
                </a:lnTo>
                <a:lnTo>
                  <a:pt x="11" y="3"/>
                </a:lnTo>
                <a:lnTo>
                  <a:pt x="5" y="5"/>
                </a:lnTo>
                <a:lnTo>
                  <a:pt x="0" y="13"/>
                </a:lnTo>
                <a:lnTo>
                  <a:pt x="0" y="18"/>
                </a:lnTo>
                <a:lnTo>
                  <a:pt x="0" y="18"/>
                </a:lnTo>
                <a:lnTo>
                  <a:pt x="0" y="26"/>
                </a:lnTo>
                <a:lnTo>
                  <a:pt x="5" y="31"/>
                </a:lnTo>
                <a:lnTo>
                  <a:pt x="11" y="37"/>
                </a:lnTo>
                <a:lnTo>
                  <a:pt x="18" y="37"/>
                </a:lnTo>
                <a:lnTo>
                  <a:pt x="18" y="37"/>
                </a:lnTo>
                <a:close/>
              </a:path>
            </a:pathLst>
          </a:custGeom>
          <a:solidFill>
            <a:srgbClr val="000000"/>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08" name="Line 220"/>
          <p:cNvSpPr>
            <a:spLocks noChangeAspect="1" noChangeShapeType="1"/>
          </p:cNvSpPr>
          <p:nvPr/>
        </p:nvSpPr>
        <p:spPr bwMode="auto">
          <a:xfrm>
            <a:off x="5160963" y="1284288"/>
            <a:ext cx="1587" cy="15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09" name="Freeform 221"/>
          <p:cNvSpPr>
            <a:spLocks noChangeAspect="1"/>
          </p:cNvSpPr>
          <p:nvPr/>
        </p:nvSpPr>
        <p:spPr bwMode="auto">
          <a:xfrm>
            <a:off x="5129213" y="2138363"/>
            <a:ext cx="66675" cy="63500"/>
          </a:xfrm>
          <a:custGeom>
            <a:avLst/>
            <a:gdLst>
              <a:gd name="T0" fmla="*/ 18 w 37"/>
              <a:gd name="T1" fmla="*/ 36 h 36"/>
              <a:gd name="T2" fmla="*/ 18 w 37"/>
              <a:gd name="T3" fmla="*/ 36 h 36"/>
              <a:gd name="T4" fmla="*/ 24 w 37"/>
              <a:gd name="T5" fmla="*/ 36 h 36"/>
              <a:gd name="T6" fmla="*/ 29 w 37"/>
              <a:gd name="T7" fmla="*/ 31 h 36"/>
              <a:gd name="T8" fmla="*/ 34 w 37"/>
              <a:gd name="T9" fmla="*/ 26 h 36"/>
              <a:gd name="T10" fmla="*/ 37 w 37"/>
              <a:gd name="T11" fmla="*/ 18 h 36"/>
              <a:gd name="T12" fmla="*/ 37 w 37"/>
              <a:gd name="T13" fmla="*/ 18 h 36"/>
              <a:gd name="T14" fmla="*/ 34 w 37"/>
              <a:gd name="T15" fmla="*/ 13 h 36"/>
              <a:gd name="T16" fmla="*/ 29 w 37"/>
              <a:gd name="T17" fmla="*/ 5 h 36"/>
              <a:gd name="T18" fmla="*/ 24 w 37"/>
              <a:gd name="T19" fmla="*/ 3 h 36"/>
              <a:gd name="T20" fmla="*/ 18 w 37"/>
              <a:gd name="T21" fmla="*/ 0 h 36"/>
              <a:gd name="T22" fmla="*/ 18 w 37"/>
              <a:gd name="T23" fmla="*/ 0 h 36"/>
              <a:gd name="T24" fmla="*/ 11 w 37"/>
              <a:gd name="T25" fmla="*/ 3 h 36"/>
              <a:gd name="T26" fmla="*/ 5 w 37"/>
              <a:gd name="T27" fmla="*/ 5 h 36"/>
              <a:gd name="T28" fmla="*/ 0 w 37"/>
              <a:gd name="T29" fmla="*/ 13 h 36"/>
              <a:gd name="T30" fmla="*/ 0 w 37"/>
              <a:gd name="T31" fmla="*/ 18 h 36"/>
              <a:gd name="T32" fmla="*/ 0 w 37"/>
              <a:gd name="T33" fmla="*/ 18 h 36"/>
              <a:gd name="T34" fmla="*/ 0 w 37"/>
              <a:gd name="T35" fmla="*/ 26 h 36"/>
              <a:gd name="T36" fmla="*/ 5 w 37"/>
              <a:gd name="T37" fmla="*/ 31 h 36"/>
              <a:gd name="T38" fmla="*/ 11 w 37"/>
              <a:gd name="T39" fmla="*/ 36 h 36"/>
              <a:gd name="T40" fmla="*/ 18 w 37"/>
              <a:gd name="T41" fmla="*/ 36 h 36"/>
              <a:gd name="T42" fmla="*/ 18 w 37"/>
              <a:gd name="T4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6">
                <a:moveTo>
                  <a:pt x="18" y="36"/>
                </a:moveTo>
                <a:lnTo>
                  <a:pt x="18" y="36"/>
                </a:lnTo>
                <a:lnTo>
                  <a:pt x="24" y="36"/>
                </a:lnTo>
                <a:lnTo>
                  <a:pt x="29" y="31"/>
                </a:lnTo>
                <a:lnTo>
                  <a:pt x="34" y="26"/>
                </a:lnTo>
                <a:lnTo>
                  <a:pt x="37" y="18"/>
                </a:lnTo>
                <a:lnTo>
                  <a:pt x="37" y="18"/>
                </a:lnTo>
                <a:lnTo>
                  <a:pt x="34" y="13"/>
                </a:lnTo>
                <a:lnTo>
                  <a:pt x="29" y="5"/>
                </a:lnTo>
                <a:lnTo>
                  <a:pt x="24" y="3"/>
                </a:lnTo>
                <a:lnTo>
                  <a:pt x="18" y="0"/>
                </a:lnTo>
                <a:lnTo>
                  <a:pt x="18" y="0"/>
                </a:lnTo>
                <a:lnTo>
                  <a:pt x="11" y="3"/>
                </a:lnTo>
                <a:lnTo>
                  <a:pt x="5" y="5"/>
                </a:lnTo>
                <a:lnTo>
                  <a:pt x="0" y="13"/>
                </a:lnTo>
                <a:lnTo>
                  <a:pt x="0" y="18"/>
                </a:lnTo>
                <a:lnTo>
                  <a:pt x="0" y="18"/>
                </a:lnTo>
                <a:lnTo>
                  <a:pt x="0" y="26"/>
                </a:lnTo>
                <a:lnTo>
                  <a:pt x="5" y="31"/>
                </a:lnTo>
                <a:lnTo>
                  <a:pt x="11" y="36"/>
                </a:lnTo>
                <a:lnTo>
                  <a:pt x="18" y="36"/>
                </a:lnTo>
                <a:lnTo>
                  <a:pt x="18" y="36"/>
                </a:lnTo>
                <a:close/>
              </a:path>
            </a:pathLst>
          </a:custGeom>
          <a:solidFill>
            <a:srgbClr val="000000"/>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11" name="Line 223"/>
          <p:cNvSpPr>
            <a:spLocks noChangeAspect="1" noChangeShapeType="1"/>
          </p:cNvSpPr>
          <p:nvPr/>
        </p:nvSpPr>
        <p:spPr bwMode="auto">
          <a:xfrm>
            <a:off x="5160963" y="2170113"/>
            <a:ext cx="1587" cy="15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12" name="Freeform 224"/>
          <p:cNvSpPr>
            <a:spLocks noChangeAspect="1"/>
          </p:cNvSpPr>
          <p:nvPr/>
        </p:nvSpPr>
        <p:spPr bwMode="auto">
          <a:xfrm>
            <a:off x="3340100" y="1252538"/>
            <a:ext cx="65088" cy="65087"/>
          </a:xfrm>
          <a:custGeom>
            <a:avLst/>
            <a:gdLst>
              <a:gd name="T0" fmla="*/ 19 w 37"/>
              <a:gd name="T1" fmla="*/ 37 h 37"/>
              <a:gd name="T2" fmla="*/ 19 w 37"/>
              <a:gd name="T3" fmla="*/ 37 h 37"/>
              <a:gd name="T4" fmla="*/ 24 w 37"/>
              <a:gd name="T5" fmla="*/ 37 h 37"/>
              <a:gd name="T6" fmla="*/ 29 w 37"/>
              <a:gd name="T7" fmla="*/ 31 h 37"/>
              <a:gd name="T8" fmla="*/ 34 w 37"/>
              <a:gd name="T9" fmla="*/ 26 h 37"/>
              <a:gd name="T10" fmla="*/ 37 w 37"/>
              <a:gd name="T11" fmla="*/ 18 h 37"/>
              <a:gd name="T12" fmla="*/ 37 w 37"/>
              <a:gd name="T13" fmla="*/ 18 h 37"/>
              <a:gd name="T14" fmla="*/ 34 w 37"/>
              <a:gd name="T15" fmla="*/ 13 h 37"/>
              <a:gd name="T16" fmla="*/ 29 w 37"/>
              <a:gd name="T17" fmla="*/ 5 h 37"/>
              <a:gd name="T18" fmla="*/ 24 w 37"/>
              <a:gd name="T19" fmla="*/ 3 h 37"/>
              <a:gd name="T20" fmla="*/ 19 w 37"/>
              <a:gd name="T21" fmla="*/ 0 h 37"/>
              <a:gd name="T22" fmla="*/ 19 w 37"/>
              <a:gd name="T23" fmla="*/ 0 h 37"/>
              <a:gd name="T24" fmla="*/ 11 w 37"/>
              <a:gd name="T25" fmla="*/ 3 h 37"/>
              <a:gd name="T26" fmla="*/ 6 w 37"/>
              <a:gd name="T27" fmla="*/ 5 h 37"/>
              <a:gd name="T28" fmla="*/ 0 w 37"/>
              <a:gd name="T29" fmla="*/ 13 h 37"/>
              <a:gd name="T30" fmla="*/ 0 w 37"/>
              <a:gd name="T31" fmla="*/ 18 h 37"/>
              <a:gd name="T32" fmla="*/ 0 w 37"/>
              <a:gd name="T33" fmla="*/ 18 h 37"/>
              <a:gd name="T34" fmla="*/ 0 w 37"/>
              <a:gd name="T35" fmla="*/ 26 h 37"/>
              <a:gd name="T36" fmla="*/ 6 w 37"/>
              <a:gd name="T37" fmla="*/ 31 h 37"/>
              <a:gd name="T38" fmla="*/ 11 w 37"/>
              <a:gd name="T39" fmla="*/ 37 h 37"/>
              <a:gd name="T40" fmla="*/ 19 w 37"/>
              <a:gd name="T41" fmla="*/ 37 h 37"/>
              <a:gd name="T42" fmla="*/ 19 w 37"/>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7">
                <a:moveTo>
                  <a:pt x="19" y="37"/>
                </a:moveTo>
                <a:lnTo>
                  <a:pt x="19" y="37"/>
                </a:lnTo>
                <a:lnTo>
                  <a:pt x="24" y="37"/>
                </a:lnTo>
                <a:lnTo>
                  <a:pt x="29" y="31"/>
                </a:lnTo>
                <a:lnTo>
                  <a:pt x="34" y="26"/>
                </a:lnTo>
                <a:lnTo>
                  <a:pt x="37" y="18"/>
                </a:lnTo>
                <a:lnTo>
                  <a:pt x="37" y="18"/>
                </a:lnTo>
                <a:lnTo>
                  <a:pt x="34" y="13"/>
                </a:lnTo>
                <a:lnTo>
                  <a:pt x="29" y="5"/>
                </a:lnTo>
                <a:lnTo>
                  <a:pt x="24" y="3"/>
                </a:lnTo>
                <a:lnTo>
                  <a:pt x="19" y="0"/>
                </a:lnTo>
                <a:lnTo>
                  <a:pt x="19" y="0"/>
                </a:lnTo>
                <a:lnTo>
                  <a:pt x="11" y="3"/>
                </a:lnTo>
                <a:lnTo>
                  <a:pt x="6" y="5"/>
                </a:lnTo>
                <a:lnTo>
                  <a:pt x="0" y="13"/>
                </a:lnTo>
                <a:lnTo>
                  <a:pt x="0" y="18"/>
                </a:lnTo>
                <a:lnTo>
                  <a:pt x="0" y="18"/>
                </a:lnTo>
                <a:lnTo>
                  <a:pt x="0" y="26"/>
                </a:lnTo>
                <a:lnTo>
                  <a:pt x="6" y="31"/>
                </a:lnTo>
                <a:lnTo>
                  <a:pt x="11" y="37"/>
                </a:lnTo>
                <a:lnTo>
                  <a:pt x="19" y="37"/>
                </a:lnTo>
                <a:lnTo>
                  <a:pt x="19" y="37"/>
                </a:lnTo>
                <a:close/>
              </a:path>
            </a:pathLst>
          </a:custGeom>
          <a:solidFill>
            <a:srgbClr val="FFFFFF"/>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14" name="Line 226"/>
          <p:cNvSpPr>
            <a:spLocks noChangeAspect="1" noChangeShapeType="1"/>
          </p:cNvSpPr>
          <p:nvPr/>
        </p:nvSpPr>
        <p:spPr bwMode="auto">
          <a:xfrm>
            <a:off x="3373438" y="1284288"/>
            <a:ext cx="1587" cy="15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15" name="Freeform 227"/>
          <p:cNvSpPr>
            <a:spLocks noChangeAspect="1"/>
          </p:cNvSpPr>
          <p:nvPr/>
        </p:nvSpPr>
        <p:spPr bwMode="auto">
          <a:xfrm>
            <a:off x="3340100" y="2138363"/>
            <a:ext cx="65088" cy="63500"/>
          </a:xfrm>
          <a:custGeom>
            <a:avLst/>
            <a:gdLst>
              <a:gd name="T0" fmla="*/ 19 w 37"/>
              <a:gd name="T1" fmla="*/ 36 h 36"/>
              <a:gd name="T2" fmla="*/ 19 w 37"/>
              <a:gd name="T3" fmla="*/ 36 h 36"/>
              <a:gd name="T4" fmla="*/ 24 w 37"/>
              <a:gd name="T5" fmla="*/ 36 h 36"/>
              <a:gd name="T6" fmla="*/ 29 w 37"/>
              <a:gd name="T7" fmla="*/ 31 h 36"/>
              <a:gd name="T8" fmla="*/ 34 w 37"/>
              <a:gd name="T9" fmla="*/ 26 h 36"/>
              <a:gd name="T10" fmla="*/ 37 w 37"/>
              <a:gd name="T11" fmla="*/ 18 h 36"/>
              <a:gd name="T12" fmla="*/ 37 w 37"/>
              <a:gd name="T13" fmla="*/ 18 h 36"/>
              <a:gd name="T14" fmla="*/ 34 w 37"/>
              <a:gd name="T15" fmla="*/ 13 h 36"/>
              <a:gd name="T16" fmla="*/ 29 w 37"/>
              <a:gd name="T17" fmla="*/ 5 h 36"/>
              <a:gd name="T18" fmla="*/ 24 w 37"/>
              <a:gd name="T19" fmla="*/ 3 h 36"/>
              <a:gd name="T20" fmla="*/ 19 w 37"/>
              <a:gd name="T21" fmla="*/ 0 h 36"/>
              <a:gd name="T22" fmla="*/ 19 w 37"/>
              <a:gd name="T23" fmla="*/ 0 h 36"/>
              <a:gd name="T24" fmla="*/ 11 w 37"/>
              <a:gd name="T25" fmla="*/ 3 h 36"/>
              <a:gd name="T26" fmla="*/ 6 w 37"/>
              <a:gd name="T27" fmla="*/ 5 h 36"/>
              <a:gd name="T28" fmla="*/ 0 w 37"/>
              <a:gd name="T29" fmla="*/ 13 h 36"/>
              <a:gd name="T30" fmla="*/ 0 w 37"/>
              <a:gd name="T31" fmla="*/ 18 h 36"/>
              <a:gd name="T32" fmla="*/ 0 w 37"/>
              <a:gd name="T33" fmla="*/ 18 h 36"/>
              <a:gd name="T34" fmla="*/ 0 w 37"/>
              <a:gd name="T35" fmla="*/ 26 h 36"/>
              <a:gd name="T36" fmla="*/ 6 w 37"/>
              <a:gd name="T37" fmla="*/ 31 h 36"/>
              <a:gd name="T38" fmla="*/ 11 w 37"/>
              <a:gd name="T39" fmla="*/ 36 h 36"/>
              <a:gd name="T40" fmla="*/ 19 w 37"/>
              <a:gd name="T41" fmla="*/ 36 h 36"/>
              <a:gd name="T42" fmla="*/ 19 w 37"/>
              <a:gd name="T4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6">
                <a:moveTo>
                  <a:pt x="19" y="36"/>
                </a:moveTo>
                <a:lnTo>
                  <a:pt x="19" y="36"/>
                </a:lnTo>
                <a:lnTo>
                  <a:pt x="24" y="36"/>
                </a:lnTo>
                <a:lnTo>
                  <a:pt x="29" y="31"/>
                </a:lnTo>
                <a:lnTo>
                  <a:pt x="34" y="26"/>
                </a:lnTo>
                <a:lnTo>
                  <a:pt x="37" y="18"/>
                </a:lnTo>
                <a:lnTo>
                  <a:pt x="37" y="18"/>
                </a:lnTo>
                <a:lnTo>
                  <a:pt x="34" y="13"/>
                </a:lnTo>
                <a:lnTo>
                  <a:pt x="29" y="5"/>
                </a:lnTo>
                <a:lnTo>
                  <a:pt x="24" y="3"/>
                </a:lnTo>
                <a:lnTo>
                  <a:pt x="19" y="0"/>
                </a:lnTo>
                <a:lnTo>
                  <a:pt x="19" y="0"/>
                </a:lnTo>
                <a:lnTo>
                  <a:pt x="11" y="3"/>
                </a:lnTo>
                <a:lnTo>
                  <a:pt x="6" y="5"/>
                </a:lnTo>
                <a:lnTo>
                  <a:pt x="0" y="13"/>
                </a:lnTo>
                <a:lnTo>
                  <a:pt x="0" y="18"/>
                </a:lnTo>
                <a:lnTo>
                  <a:pt x="0" y="18"/>
                </a:lnTo>
                <a:lnTo>
                  <a:pt x="0" y="26"/>
                </a:lnTo>
                <a:lnTo>
                  <a:pt x="6" y="31"/>
                </a:lnTo>
                <a:lnTo>
                  <a:pt x="11" y="36"/>
                </a:lnTo>
                <a:lnTo>
                  <a:pt x="19" y="36"/>
                </a:lnTo>
                <a:lnTo>
                  <a:pt x="19" y="36"/>
                </a:lnTo>
                <a:close/>
              </a:path>
            </a:pathLst>
          </a:custGeom>
          <a:solidFill>
            <a:srgbClr val="FFFFFF"/>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17" name="Line 229"/>
          <p:cNvSpPr>
            <a:spLocks noChangeAspect="1" noChangeShapeType="1"/>
          </p:cNvSpPr>
          <p:nvPr/>
        </p:nvSpPr>
        <p:spPr bwMode="auto">
          <a:xfrm>
            <a:off x="3373438" y="2170113"/>
            <a:ext cx="1587" cy="15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18" name="Freeform 230"/>
          <p:cNvSpPr>
            <a:spLocks noChangeAspect="1"/>
          </p:cNvSpPr>
          <p:nvPr/>
        </p:nvSpPr>
        <p:spPr bwMode="auto">
          <a:xfrm>
            <a:off x="5770563" y="1252538"/>
            <a:ext cx="63500" cy="65087"/>
          </a:xfrm>
          <a:custGeom>
            <a:avLst/>
            <a:gdLst>
              <a:gd name="T0" fmla="*/ 18 w 36"/>
              <a:gd name="T1" fmla="*/ 37 h 37"/>
              <a:gd name="T2" fmla="*/ 18 w 36"/>
              <a:gd name="T3" fmla="*/ 37 h 37"/>
              <a:gd name="T4" fmla="*/ 26 w 36"/>
              <a:gd name="T5" fmla="*/ 37 h 37"/>
              <a:gd name="T6" fmla="*/ 31 w 36"/>
              <a:gd name="T7" fmla="*/ 31 h 37"/>
              <a:gd name="T8" fmla="*/ 34 w 36"/>
              <a:gd name="T9" fmla="*/ 26 h 37"/>
              <a:gd name="T10" fmla="*/ 36 w 36"/>
              <a:gd name="T11" fmla="*/ 18 h 37"/>
              <a:gd name="T12" fmla="*/ 36 w 36"/>
              <a:gd name="T13" fmla="*/ 18 h 37"/>
              <a:gd name="T14" fmla="*/ 34 w 36"/>
              <a:gd name="T15" fmla="*/ 13 h 37"/>
              <a:gd name="T16" fmla="*/ 31 w 36"/>
              <a:gd name="T17" fmla="*/ 5 h 37"/>
              <a:gd name="T18" fmla="*/ 26 w 36"/>
              <a:gd name="T19" fmla="*/ 3 h 37"/>
              <a:gd name="T20" fmla="*/ 18 w 36"/>
              <a:gd name="T21" fmla="*/ 0 h 37"/>
              <a:gd name="T22" fmla="*/ 18 w 36"/>
              <a:gd name="T23" fmla="*/ 0 h 37"/>
              <a:gd name="T24" fmla="*/ 10 w 36"/>
              <a:gd name="T25" fmla="*/ 3 h 37"/>
              <a:gd name="T26" fmla="*/ 5 w 36"/>
              <a:gd name="T27" fmla="*/ 5 h 37"/>
              <a:gd name="T28" fmla="*/ 0 w 36"/>
              <a:gd name="T29" fmla="*/ 13 h 37"/>
              <a:gd name="T30" fmla="*/ 0 w 36"/>
              <a:gd name="T31" fmla="*/ 18 h 37"/>
              <a:gd name="T32" fmla="*/ 0 w 36"/>
              <a:gd name="T33" fmla="*/ 18 h 37"/>
              <a:gd name="T34" fmla="*/ 0 w 36"/>
              <a:gd name="T35" fmla="*/ 26 h 37"/>
              <a:gd name="T36" fmla="*/ 5 w 36"/>
              <a:gd name="T37" fmla="*/ 31 h 37"/>
              <a:gd name="T38" fmla="*/ 10 w 36"/>
              <a:gd name="T39" fmla="*/ 37 h 37"/>
              <a:gd name="T40" fmla="*/ 18 w 36"/>
              <a:gd name="T41" fmla="*/ 37 h 37"/>
              <a:gd name="T42" fmla="*/ 18 w 36"/>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7">
                <a:moveTo>
                  <a:pt x="18" y="37"/>
                </a:moveTo>
                <a:lnTo>
                  <a:pt x="18" y="37"/>
                </a:lnTo>
                <a:lnTo>
                  <a:pt x="26" y="37"/>
                </a:lnTo>
                <a:lnTo>
                  <a:pt x="31" y="31"/>
                </a:lnTo>
                <a:lnTo>
                  <a:pt x="34" y="26"/>
                </a:lnTo>
                <a:lnTo>
                  <a:pt x="36" y="18"/>
                </a:lnTo>
                <a:lnTo>
                  <a:pt x="36" y="18"/>
                </a:lnTo>
                <a:lnTo>
                  <a:pt x="34" y="13"/>
                </a:lnTo>
                <a:lnTo>
                  <a:pt x="31" y="5"/>
                </a:lnTo>
                <a:lnTo>
                  <a:pt x="26" y="3"/>
                </a:lnTo>
                <a:lnTo>
                  <a:pt x="18" y="0"/>
                </a:lnTo>
                <a:lnTo>
                  <a:pt x="18" y="0"/>
                </a:lnTo>
                <a:lnTo>
                  <a:pt x="10" y="3"/>
                </a:lnTo>
                <a:lnTo>
                  <a:pt x="5" y="5"/>
                </a:lnTo>
                <a:lnTo>
                  <a:pt x="0" y="13"/>
                </a:lnTo>
                <a:lnTo>
                  <a:pt x="0" y="18"/>
                </a:lnTo>
                <a:lnTo>
                  <a:pt x="0" y="18"/>
                </a:lnTo>
                <a:lnTo>
                  <a:pt x="0" y="26"/>
                </a:lnTo>
                <a:lnTo>
                  <a:pt x="5" y="31"/>
                </a:lnTo>
                <a:lnTo>
                  <a:pt x="10" y="37"/>
                </a:lnTo>
                <a:lnTo>
                  <a:pt x="18" y="37"/>
                </a:lnTo>
                <a:lnTo>
                  <a:pt x="18" y="37"/>
                </a:lnTo>
                <a:close/>
              </a:path>
            </a:pathLst>
          </a:custGeom>
          <a:solidFill>
            <a:srgbClr val="FFFFFF"/>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20" name="Line 232"/>
          <p:cNvSpPr>
            <a:spLocks noChangeAspect="1" noChangeShapeType="1"/>
          </p:cNvSpPr>
          <p:nvPr/>
        </p:nvSpPr>
        <p:spPr bwMode="auto">
          <a:xfrm>
            <a:off x="5802313" y="1284288"/>
            <a:ext cx="1587" cy="15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21" name="Freeform 233"/>
          <p:cNvSpPr>
            <a:spLocks noChangeAspect="1"/>
          </p:cNvSpPr>
          <p:nvPr/>
        </p:nvSpPr>
        <p:spPr bwMode="auto">
          <a:xfrm>
            <a:off x="5770563" y="2138363"/>
            <a:ext cx="63500" cy="63500"/>
          </a:xfrm>
          <a:custGeom>
            <a:avLst/>
            <a:gdLst>
              <a:gd name="T0" fmla="*/ 18 w 36"/>
              <a:gd name="T1" fmla="*/ 36 h 36"/>
              <a:gd name="T2" fmla="*/ 18 w 36"/>
              <a:gd name="T3" fmla="*/ 36 h 36"/>
              <a:gd name="T4" fmla="*/ 26 w 36"/>
              <a:gd name="T5" fmla="*/ 36 h 36"/>
              <a:gd name="T6" fmla="*/ 31 w 36"/>
              <a:gd name="T7" fmla="*/ 31 h 36"/>
              <a:gd name="T8" fmla="*/ 34 w 36"/>
              <a:gd name="T9" fmla="*/ 26 h 36"/>
              <a:gd name="T10" fmla="*/ 36 w 36"/>
              <a:gd name="T11" fmla="*/ 18 h 36"/>
              <a:gd name="T12" fmla="*/ 36 w 36"/>
              <a:gd name="T13" fmla="*/ 18 h 36"/>
              <a:gd name="T14" fmla="*/ 34 w 36"/>
              <a:gd name="T15" fmla="*/ 13 h 36"/>
              <a:gd name="T16" fmla="*/ 31 w 36"/>
              <a:gd name="T17" fmla="*/ 5 h 36"/>
              <a:gd name="T18" fmla="*/ 26 w 36"/>
              <a:gd name="T19" fmla="*/ 3 h 36"/>
              <a:gd name="T20" fmla="*/ 18 w 36"/>
              <a:gd name="T21" fmla="*/ 0 h 36"/>
              <a:gd name="T22" fmla="*/ 18 w 36"/>
              <a:gd name="T23" fmla="*/ 0 h 36"/>
              <a:gd name="T24" fmla="*/ 10 w 36"/>
              <a:gd name="T25" fmla="*/ 3 h 36"/>
              <a:gd name="T26" fmla="*/ 5 w 36"/>
              <a:gd name="T27" fmla="*/ 5 h 36"/>
              <a:gd name="T28" fmla="*/ 0 w 36"/>
              <a:gd name="T29" fmla="*/ 13 h 36"/>
              <a:gd name="T30" fmla="*/ 0 w 36"/>
              <a:gd name="T31" fmla="*/ 18 h 36"/>
              <a:gd name="T32" fmla="*/ 0 w 36"/>
              <a:gd name="T33" fmla="*/ 18 h 36"/>
              <a:gd name="T34" fmla="*/ 0 w 36"/>
              <a:gd name="T35" fmla="*/ 26 h 36"/>
              <a:gd name="T36" fmla="*/ 5 w 36"/>
              <a:gd name="T37" fmla="*/ 31 h 36"/>
              <a:gd name="T38" fmla="*/ 10 w 36"/>
              <a:gd name="T39" fmla="*/ 36 h 36"/>
              <a:gd name="T40" fmla="*/ 18 w 36"/>
              <a:gd name="T41" fmla="*/ 36 h 36"/>
              <a:gd name="T42" fmla="*/ 18 w 36"/>
              <a:gd name="T4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6">
                <a:moveTo>
                  <a:pt x="18" y="36"/>
                </a:moveTo>
                <a:lnTo>
                  <a:pt x="18" y="36"/>
                </a:lnTo>
                <a:lnTo>
                  <a:pt x="26" y="36"/>
                </a:lnTo>
                <a:lnTo>
                  <a:pt x="31" y="31"/>
                </a:lnTo>
                <a:lnTo>
                  <a:pt x="34" y="26"/>
                </a:lnTo>
                <a:lnTo>
                  <a:pt x="36" y="18"/>
                </a:lnTo>
                <a:lnTo>
                  <a:pt x="36" y="18"/>
                </a:lnTo>
                <a:lnTo>
                  <a:pt x="34" y="13"/>
                </a:lnTo>
                <a:lnTo>
                  <a:pt x="31" y="5"/>
                </a:lnTo>
                <a:lnTo>
                  <a:pt x="26" y="3"/>
                </a:lnTo>
                <a:lnTo>
                  <a:pt x="18" y="0"/>
                </a:lnTo>
                <a:lnTo>
                  <a:pt x="18" y="0"/>
                </a:lnTo>
                <a:lnTo>
                  <a:pt x="10" y="3"/>
                </a:lnTo>
                <a:lnTo>
                  <a:pt x="5" y="5"/>
                </a:lnTo>
                <a:lnTo>
                  <a:pt x="0" y="13"/>
                </a:lnTo>
                <a:lnTo>
                  <a:pt x="0" y="18"/>
                </a:lnTo>
                <a:lnTo>
                  <a:pt x="0" y="18"/>
                </a:lnTo>
                <a:lnTo>
                  <a:pt x="0" y="26"/>
                </a:lnTo>
                <a:lnTo>
                  <a:pt x="5" y="31"/>
                </a:lnTo>
                <a:lnTo>
                  <a:pt x="10" y="36"/>
                </a:lnTo>
                <a:lnTo>
                  <a:pt x="18" y="36"/>
                </a:lnTo>
                <a:lnTo>
                  <a:pt x="18" y="36"/>
                </a:lnTo>
                <a:close/>
              </a:path>
            </a:pathLst>
          </a:custGeom>
          <a:solidFill>
            <a:srgbClr val="FFFFFF"/>
          </a:solidFill>
          <a:ln w="4763">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23" name="Line 235"/>
          <p:cNvSpPr>
            <a:spLocks noChangeAspect="1" noChangeShapeType="1"/>
          </p:cNvSpPr>
          <p:nvPr/>
        </p:nvSpPr>
        <p:spPr bwMode="auto">
          <a:xfrm>
            <a:off x="5802313" y="2170113"/>
            <a:ext cx="1587" cy="15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65" name="Line 177"/>
          <p:cNvSpPr>
            <a:spLocks noChangeAspect="1" noChangeShapeType="1"/>
          </p:cNvSpPr>
          <p:nvPr/>
        </p:nvSpPr>
        <p:spPr bwMode="auto">
          <a:xfrm>
            <a:off x="6464300" y="828675"/>
            <a:ext cx="1588" cy="14478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66" name="Line 178"/>
          <p:cNvSpPr>
            <a:spLocks noChangeAspect="1" noChangeShapeType="1"/>
          </p:cNvSpPr>
          <p:nvPr/>
        </p:nvSpPr>
        <p:spPr bwMode="auto">
          <a:xfrm>
            <a:off x="6318250" y="2138363"/>
            <a:ext cx="2395538"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67" name="Freeform 179"/>
          <p:cNvSpPr>
            <a:spLocks noChangeAspect="1"/>
          </p:cNvSpPr>
          <p:nvPr/>
        </p:nvSpPr>
        <p:spPr bwMode="auto">
          <a:xfrm>
            <a:off x="6442075" y="760413"/>
            <a:ext cx="50800" cy="80962"/>
          </a:xfrm>
          <a:custGeom>
            <a:avLst/>
            <a:gdLst>
              <a:gd name="T0" fmla="*/ 16 w 29"/>
              <a:gd name="T1" fmla="*/ 41 h 46"/>
              <a:gd name="T2" fmla="*/ 16 w 29"/>
              <a:gd name="T3" fmla="*/ 41 h 46"/>
              <a:gd name="T4" fmla="*/ 8 w 29"/>
              <a:gd name="T5" fmla="*/ 41 h 46"/>
              <a:gd name="T6" fmla="*/ 0 w 29"/>
              <a:gd name="T7" fmla="*/ 46 h 46"/>
              <a:gd name="T8" fmla="*/ 0 w 29"/>
              <a:gd name="T9" fmla="*/ 46 h 46"/>
              <a:gd name="T10" fmla="*/ 8 w 29"/>
              <a:gd name="T11" fmla="*/ 23 h 46"/>
              <a:gd name="T12" fmla="*/ 16 w 29"/>
              <a:gd name="T13" fmla="*/ 0 h 46"/>
              <a:gd name="T14" fmla="*/ 16 w 29"/>
              <a:gd name="T15" fmla="*/ 0 h 46"/>
              <a:gd name="T16" fmla="*/ 21 w 29"/>
              <a:gd name="T17" fmla="*/ 23 h 46"/>
              <a:gd name="T18" fmla="*/ 29 w 29"/>
              <a:gd name="T19" fmla="*/ 44 h 46"/>
              <a:gd name="T20" fmla="*/ 29 w 29"/>
              <a:gd name="T21" fmla="*/ 44 h 46"/>
              <a:gd name="T22" fmla="*/ 18 w 29"/>
              <a:gd name="T23" fmla="*/ 41 h 46"/>
              <a:gd name="T24" fmla="*/ 16 w 29"/>
              <a:gd name="T25" fmla="*/ 41 h 46"/>
              <a:gd name="T26" fmla="*/ 16 w 29"/>
              <a:gd name="T27" fmla="*/ 4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6">
                <a:moveTo>
                  <a:pt x="16" y="41"/>
                </a:moveTo>
                <a:lnTo>
                  <a:pt x="16" y="41"/>
                </a:lnTo>
                <a:lnTo>
                  <a:pt x="8" y="41"/>
                </a:lnTo>
                <a:lnTo>
                  <a:pt x="0" y="46"/>
                </a:lnTo>
                <a:lnTo>
                  <a:pt x="0" y="46"/>
                </a:lnTo>
                <a:lnTo>
                  <a:pt x="8" y="23"/>
                </a:lnTo>
                <a:lnTo>
                  <a:pt x="16" y="0"/>
                </a:lnTo>
                <a:lnTo>
                  <a:pt x="16" y="0"/>
                </a:lnTo>
                <a:lnTo>
                  <a:pt x="21" y="23"/>
                </a:lnTo>
                <a:lnTo>
                  <a:pt x="29" y="44"/>
                </a:lnTo>
                <a:lnTo>
                  <a:pt x="29" y="44"/>
                </a:lnTo>
                <a:lnTo>
                  <a:pt x="18" y="41"/>
                </a:lnTo>
                <a:lnTo>
                  <a:pt x="16" y="41"/>
                </a:lnTo>
                <a:lnTo>
                  <a:pt x="16" y="41"/>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468" name="Rectangle 180"/>
          <p:cNvSpPr>
            <a:spLocks noChangeAspect="1" noChangeArrowheads="1"/>
          </p:cNvSpPr>
          <p:nvPr/>
        </p:nvSpPr>
        <p:spPr bwMode="auto">
          <a:xfrm>
            <a:off x="6554788" y="703263"/>
            <a:ext cx="5619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Output </a:t>
            </a:r>
            <a:r>
              <a:rPr lang="en-US" sz="1000" i="1" smtClean="0">
                <a:solidFill>
                  <a:srgbClr val="000000"/>
                </a:solidFill>
                <a:latin typeface="Times New Roman" pitchFamily="18" charset="0"/>
              </a:rPr>
              <a:t>y</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2473" name="Rectangle 185"/>
          <p:cNvSpPr>
            <a:spLocks noChangeAspect="1" noChangeArrowheads="1"/>
          </p:cNvSpPr>
          <p:nvPr/>
        </p:nvSpPr>
        <p:spPr bwMode="auto">
          <a:xfrm>
            <a:off x="8277225" y="2157413"/>
            <a:ext cx="4778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Input </a:t>
            </a:r>
            <a:r>
              <a:rPr lang="en-US" sz="1000" i="1" smtClean="0">
                <a:solidFill>
                  <a:srgbClr val="000000"/>
                </a:solidFill>
                <a:latin typeface="Times New Roman" pitchFamily="18" charset="0"/>
              </a:rPr>
              <a:t>x</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2478" name="Rectangle 190"/>
          <p:cNvSpPr>
            <a:spLocks noChangeAspect="1" noChangeArrowheads="1"/>
          </p:cNvSpPr>
          <p:nvPr/>
        </p:nvSpPr>
        <p:spPr bwMode="auto">
          <a:xfrm>
            <a:off x="7419975" y="1604963"/>
            <a:ext cx="39211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Slope =</a:t>
            </a:r>
          </a:p>
        </p:txBody>
      </p:sp>
      <p:sp>
        <p:nvSpPr>
          <p:cNvPr id="12479" name="Rectangle 191"/>
          <p:cNvSpPr>
            <a:spLocks noChangeAspect="1" noChangeArrowheads="1"/>
          </p:cNvSpPr>
          <p:nvPr/>
        </p:nvSpPr>
        <p:spPr bwMode="auto">
          <a:xfrm>
            <a:off x="7874000" y="1604963"/>
            <a:ext cx="841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K</a:t>
            </a:r>
            <a:endParaRPr lang="en-US" sz="1000" smtClean="0">
              <a:solidFill>
                <a:srgbClr val="000000"/>
              </a:solidFill>
              <a:latin typeface="Times New Roman" pitchFamily="18" charset="0"/>
            </a:endParaRPr>
          </a:p>
        </p:txBody>
      </p:sp>
      <p:sp>
        <p:nvSpPr>
          <p:cNvPr id="12480" name="Rectangle 192"/>
          <p:cNvSpPr>
            <a:spLocks noChangeAspect="1" noChangeArrowheads="1"/>
          </p:cNvSpPr>
          <p:nvPr/>
        </p:nvSpPr>
        <p:spPr bwMode="auto">
          <a:xfrm>
            <a:off x="7962900" y="1604963"/>
            <a:ext cx="1984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 = 1</a:t>
            </a:r>
          </a:p>
        </p:txBody>
      </p:sp>
      <p:sp>
        <p:nvSpPr>
          <p:cNvPr id="12481" name="Rectangle 193"/>
          <p:cNvSpPr>
            <a:spLocks noChangeAspect="1" noChangeArrowheads="1"/>
          </p:cNvSpPr>
          <p:nvPr/>
        </p:nvSpPr>
        <p:spPr bwMode="auto">
          <a:xfrm>
            <a:off x="6308725" y="2308225"/>
            <a:ext cx="1492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(b)</a:t>
            </a:r>
          </a:p>
        </p:txBody>
      </p:sp>
      <p:sp>
        <p:nvSpPr>
          <p:cNvPr id="12499" name="Line 211"/>
          <p:cNvSpPr>
            <a:spLocks noChangeAspect="1" noChangeShapeType="1"/>
          </p:cNvSpPr>
          <p:nvPr/>
        </p:nvSpPr>
        <p:spPr bwMode="auto">
          <a:xfrm flipV="1">
            <a:off x="6464300" y="1136650"/>
            <a:ext cx="1001713" cy="10017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35" name="Freeform 247"/>
          <p:cNvSpPr>
            <a:spLocks noChangeAspect="1"/>
          </p:cNvSpPr>
          <p:nvPr/>
        </p:nvSpPr>
        <p:spPr bwMode="auto">
          <a:xfrm>
            <a:off x="8696325" y="2109788"/>
            <a:ext cx="84138" cy="50800"/>
          </a:xfrm>
          <a:custGeom>
            <a:avLst/>
            <a:gdLst>
              <a:gd name="T0" fmla="*/ 5 w 47"/>
              <a:gd name="T1" fmla="*/ 16 h 29"/>
              <a:gd name="T2" fmla="*/ 5 w 47"/>
              <a:gd name="T3" fmla="*/ 16 h 29"/>
              <a:gd name="T4" fmla="*/ 5 w 47"/>
              <a:gd name="T5" fmla="*/ 8 h 29"/>
              <a:gd name="T6" fmla="*/ 0 w 47"/>
              <a:gd name="T7" fmla="*/ 0 h 29"/>
              <a:gd name="T8" fmla="*/ 0 w 47"/>
              <a:gd name="T9" fmla="*/ 0 h 29"/>
              <a:gd name="T10" fmla="*/ 23 w 47"/>
              <a:gd name="T11" fmla="*/ 11 h 29"/>
              <a:gd name="T12" fmla="*/ 47 w 47"/>
              <a:gd name="T13" fmla="*/ 16 h 29"/>
              <a:gd name="T14" fmla="*/ 47 w 47"/>
              <a:gd name="T15" fmla="*/ 16 h 29"/>
              <a:gd name="T16" fmla="*/ 23 w 47"/>
              <a:gd name="T17" fmla="*/ 21 h 29"/>
              <a:gd name="T18" fmla="*/ 0 w 47"/>
              <a:gd name="T19" fmla="*/ 29 h 29"/>
              <a:gd name="T20" fmla="*/ 0 w 47"/>
              <a:gd name="T21" fmla="*/ 29 h 29"/>
              <a:gd name="T22" fmla="*/ 5 w 47"/>
              <a:gd name="T23" fmla="*/ 21 h 29"/>
              <a:gd name="T24" fmla="*/ 5 w 47"/>
              <a:gd name="T25" fmla="*/ 16 h 29"/>
              <a:gd name="T26" fmla="*/ 5 w 47"/>
              <a:gd name="T27"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9">
                <a:moveTo>
                  <a:pt x="5" y="16"/>
                </a:moveTo>
                <a:lnTo>
                  <a:pt x="5" y="16"/>
                </a:lnTo>
                <a:lnTo>
                  <a:pt x="5" y="8"/>
                </a:lnTo>
                <a:lnTo>
                  <a:pt x="0" y="0"/>
                </a:lnTo>
                <a:lnTo>
                  <a:pt x="0" y="0"/>
                </a:lnTo>
                <a:lnTo>
                  <a:pt x="23" y="11"/>
                </a:lnTo>
                <a:lnTo>
                  <a:pt x="47" y="16"/>
                </a:lnTo>
                <a:lnTo>
                  <a:pt x="47" y="16"/>
                </a:lnTo>
                <a:lnTo>
                  <a:pt x="23" y="21"/>
                </a:lnTo>
                <a:lnTo>
                  <a:pt x="0" y="29"/>
                </a:lnTo>
                <a:lnTo>
                  <a:pt x="0" y="29"/>
                </a:lnTo>
                <a:lnTo>
                  <a:pt x="5" y="21"/>
                </a:lnTo>
                <a:lnTo>
                  <a:pt x="5" y="16"/>
                </a:lnTo>
                <a:lnTo>
                  <a:pt x="5" y="16"/>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36" name="Line 248"/>
          <p:cNvSpPr>
            <a:spLocks noChangeAspect="1" noChangeShapeType="1"/>
          </p:cNvSpPr>
          <p:nvPr/>
        </p:nvSpPr>
        <p:spPr bwMode="auto">
          <a:xfrm flipH="1" flipV="1">
            <a:off x="7123113" y="1574800"/>
            <a:ext cx="265112" cy="968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37" name="Freeform 249"/>
          <p:cNvSpPr>
            <a:spLocks noChangeAspect="1"/>
          </p:cNvSpPr>
          <p:nvPr/>
        </p:nvSpPr>
        <p:spPr bwMode="auto">
          <a:xfrm>
            <a:off x="7062788" y="1557338"/>
            <a:ext cx="84137" cy="50800"/>
          </a:xfrm>
          <a:custGeom>
            <a:avLst/>
            <a:gdLst>
              <a:gd name="T0" fmla="*/ 39 w 47"/>
              <a:gd name="T1" fmla="*/ 13 h 29"/>
              <a:gd name="T2" fmla="*/ 39 w 47"/>
              <a:gd name="T3" fmla="*/ 13 h 29"/>
              <a:gd name="T4" fmla="*/ 37 w 47"/>
              <a:gd name="T5" fmla="*/ 21 h 29"/>
              <a:gd name="T6" fmla="*/ 39 w 47"/>
              <a:gd name="T7" fmla="*/ 29 h 29"/>
              <a:gd name="T8" fmla="*/ 39 w 47"/>
              <a:gd name="T9" fmla="*/ 29 h 29"/>
              <a:gd name="T10" fmla="*/ 19 w 47"/>
              <a:gd name="T11" fmla="*/ 13 h 29"/>
              <a:gd name="T12" fmla="*/ 0 w 47"/>
              <a:gd name="T13" fmla="*/ 0 h 29"/>
              <a:gd name="T14" fmla="*/ 0 w 47"/>
              <a:gd name="T15" fmla="*/ 0 h 29"/>
              <a:gd name="T16" fmla="*/ 24 w 47"/>
              <a:gd name="T17" fmla="*/ 3 h 29"/>
              <a:gd name="T18" fmla="*/ 47 w 47"/>
              <a:gd name="T19" fmla="*/ 3 h 29"/>
              <a:gd name="T20" fmla="*/ 47 w 47"/>
              <a:gd name="T21" fmla="*/ 3 h 29"/>
              <a:gd name="T22" fmla="*/ 42 w 47"/>
              <a:gd name="T23" fmla="*/ 8 h 29"/>
              <a:gd name="T24" fmla="*/ 39 w 47"/>
              <a:gd name="T25" fmla="*/ 13 h 29"/>
              <a:gd name="T26" fmla="*/ 39 w 47"/>
              <a:gd name="T27"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9">
                <a:moveTo>
                  <a:pt x="39" y="13"/>
                </a:moveTo>
                <a:lnTo>
                  <a:pt x="39" y="13"/>
                </a:lnTo>
                <a:lnTo>
                  <a:pt x="37" y="21"/>
                </a:lnTo>
                <a:lnTo>
                  <a:pt x="39" y="29"/>
                </a:lnTo>
                <a:lnTo>
                  <a:pt x="39" y="29"/>
                </a:lnTo>
                <a:lnTo>
                  <a:pt x="19" y="13"/>
                </a:lnTo>
                <a:lnTo>
                  <a:pt x="0" y="0"/>
                </a:lnTo>
                <a:lnTo>
                  <a:pt x="0" y="0"/>
                </a:lnTo>
                <a:lnTo>
                  <a:pt x="24" y="3"/>
                </a:lnTo>
                <a:lnTo>
                  <a:pt x="47" y="3"/>
                </a:lnTo>
                <a:lnTo>
                  <a:pt x="47" y="3"/>
                </a:lnTo>
                <a:lnTo>
                  <a:pt x="42" y="8"/>
                </a:lnTo>
                <a:lnTo>
                  <a:pt x="39" y="13"/>
                </a:lnTo>
                <a:lnTo>
                  <a:pt x="39" y="13"/>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387" name="Line 99"/>
          <p:cNvSpPr>
            <a:spLocks noChangeAspect="1" noChangeShapeType="1"/>
          </p:cNvSpPr>
          <p:nvPr/>
        </p:nvSpPr>
        <p:spPr bwMode="auto">
          <a:xfrm>
            <a:off x="6464300" y="2778125"/>
            <a:ext cx="1588" cy="14493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88" name="Line 100"/>
          <p:cNvSpPr>
            <a:spLocks noChangeAspect="1" noChangeShapeType="1"/>
          </p:cNvSpPr>
          <p:nvPr/>
        </p:nvSpPr>
        <p:spPr bwMode="auto">
          <a:xfrm>
            <a:off x="6316663" y="4089400"/>
            <a:ext cx="2398712"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89" name="Freeform 101"/>
          <p:cNvSpPr>
            <a:spLocks noChangeAspect="1"/>
          </p:cNvSpPr>
          <p:nvPr/>
        </p:nvSpPr>
        <p:spPr bwMode="auto">
          <a:xfrm>
            <a:off x="6440488" y="2709863"/>
            <a:ext cx="52387" cy="82550"/>
          </a:xfrm>
          <a:custGeom>
            <a:avLst/>
            <a:gdLst>
              <a:gd name="T0" fmla="*/ 16 w 29"/>
              <a:gd name="T1" fmla="*/ 41 h 47"/>
              <a:gd name="T2" fmla="*/ 16 w 29"/>
              <a:gd name="T3" fmla="*/ 41 h 47"/>
              <a:gd name="T4" fmla="*/ 8 w 29"/>
              <a:gd name="T5" fmla="*/ 41 h 47"/>
              <a:gd name="T6" fmla="*/ 0 w 29"/>
              <a:gd name="T7" fmla="*/ 47 h 47"/>
              <a:gd name="T8" fmla="*/ 0 w 29"/>
              <a:gd name="T9" fmla="*/ 47 h 47"/>
              <a:gd name="T10" fmla="*/ 8 w 29"/>
              <a:gd name="T11" fmla="*/ 23 h 47"/>
              <a:gd name="T12" fmla="*/ 16 w 29"/>
              <a:gd name="T13" fmla="*/ 0 h 47"/>
              <a:gd name="T14" fmla="*/ 16 w 29"/>
              <a:gd name="T15" fmla="*/ 0 h 47"/>
              <a:gd name="T16" fmla="*/ 21 w 29"/>
              <a:gd name="T17" fmla="*/ 23 h 47"/>
              <a:gd name="T18" fmla="*/ 29 w 29"/>
              <a:gd name="T19" fmla="*/ 44 h 47"/>
              <a:gd name="T20" fmla="*/ 29 w 29"/>
              <a:gd name="T21" fmla="*/ 44 h 47"/>
              <a:gd name="T22" fmla="*/ 18 w 29"/>
              <a:gd name="T23" fmla="*/ 41 h 47"/>
              <a:gd name="T24" fmla="*/ 16 w 29"/>
              <a:gd name="T25" fmla="*/ 41 h 47"/>
              <a:gd name="T26" fmla="*/ 16 w 29"/>
              <a:gd name="T27"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7">
                <a:moveTo>
                  <a:pt x="16" y="41"/>
                </a:moveTo>
                <a:lnTo>
                  <a:pt x="16" y="41"/>
                </a:lnTo>
                <a:lnTo>
                  <a:pt x="8" y="41"/>
                </a:lnTo>
                <a:lnTo>
                  <a:pt x="0" y="47"/>
                </a:lnTo>
                <a:lnTo>
                  <a:pt x="0" y="47"/>
                </a:lnTo>
                <a:lnTo>
                  <a:pt x="8" y="23"/>
                </a:lnTo>
                <a:lnTo>
                  <a:pt x="16" y="0"/>
                </a:lnTo>
                <a:lnTo>
                  <a:pt x="16" y="0"/>
                </a:lnTo>
                <a:lnTo>
                  <a:pt x="21" y="23"/>
                </a:lnTo>
                <a:lnTo>
                  <a:pt x="29" y="44"/>
                </a:lnTo>
                <a:lnTo>
                  <a:pt x="29" y="44"/>
                </a:lnTo>
                <a:lnTo>
                  <a:pt x="18" y="41"/>
                </a:lnTo>
                <a:lnTo>
                  <a:pt x="16" y="41"/>
                </a:lnTo>
                <a:lnTo>
                  <a:pt x="16" y="41"/>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390" name="Rectangle 102"/>
          <p:cNvSpPr>
            <a:spLocks noChangeAspect="1" noChangeArrowheads="1"/>
          </p:cNvSpPr>
          <p:nvPr/>
        </p:nvSpPr>
        <p:spPr bwMode="auto">
          <a:xfrm>
            <a:off x="6580188" y="2654300"/>
            <a:ext cx="309562"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 </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j</a:t>
            </a:r>
            <a:r>
              <a:rPr lang="en-US" sz="1000" i="1" smtClean="0">
                <a:solidFill>
                  <a:srgbClr val="000000"/>
                </a:solidFill>
                <a:latin typeface="Symbol" pitchFamily="18" charset="2"/>
              </a:rPr>
              <a:t>w</a:t>
            </a:r>
            <a:r>
              <a:rPr lang="en-US" sz="1000" smtClean="0">
                <a:solidFill>
                  <a:srgbClr val="000000"/>
                </a:solidFill>
                <a:latin typeface="Symbol" pitchFamily="18" charset="2"/>
              </a:rPr>
              <a:t>)</a:t>
            </a:r>
            <a:endParaRPr lang="en-US" sz="1000" smtClean="0">
              <a:solidFill>
                <a:srgbClr val="000000"/>
              </a:solidFill>
              <a:latin typeface="Times New Roman" pitchFamily="18" charset="0"/>
            </a:endParaRPr>
          </a:p>
        </p:txBody>
      </p:sp>
      <p:sp>
        <p:nvSpPr>
          <p:cNvPr id="12394" name="Rectangle 106"/>
          <p:cNvSpPr>
            <a:spLocks noChangeAspect="1" noChangeArrowheads="1"/>
          </p:cNvSpPr>
          <p:nvPr/>
        </p:nvSpPr>
        <p:spPr bwMode="auto">
          <a:xfrm>
            <a:off x="6580188" y="2814638"/>
            <a:ext cx="317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X </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j</a:t>
            </a:r>
            <a:r>
              <a:rPr lang="en-US" sz="1000" i="1" smtClean="0">
                <a:solidFill>
                  <a:srgbClr val="000000"/>
                </a:solidFill>
                <a:latin typeface="Symbol" pitchFamily="18" charset="2"/>
              </a:rPr>
              <a:t>w</a:t>
            </a:r>
            <a:r>
              <a:rPr lang="en-US" sz="1000" smtClean="0">
                <a:solidFill>
                  <a:srgbClr val="000000"/>
                </a:solidFill>
                <a:latin typeface="Symbol" pitchFamily="18" charset="2"/>
              </a:rPr>
              <a:t>)</a:t>
            </a:r>
            <a:endParaRPr lang="en-US" sz="1000" smtClean="0">
              <a:solidFill>
                <a:srgbClr val="000000"/>
              </a:solidFill>
              <a:latin typeface="Times New Roman" pitchFamily="18" charset="0"/>
            </a:endParaRPr>
          </a:p>
        </p:txBody>
      </p:sp>
      <p:sp>
        <p:nvSpPr>
          <p:cNvPr id="12398" name="Rectangle 110"/>
          <p:cNvSpPr>
            <a:spLocks noChangeAspect="1" noChangeArrowheads="1"/>
          </p:cNvSpPr>
          <p:nvPr/>
        </p:nvSpPr>
        <p:spPr bwMode="auto">
          <a:xfrm>
            <a:off x="6145213" y="2654300"/>
            <a:ext cx="2047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Log</a:t>
            </a:r>
          </a:p>
        </p:txBody>
      </p:sp>
      <p:sp>
        <p:nvSpPr>
          <p:cNvPr id="12399" name="Rectangle 111"/>
          <p:cNvSpPr>
            <a:spLocks noChangeAspect="1" noChangeArrowheads="1"/>
          </p:cNvSpPr>
          <p:nvPr/>
        </p:nvSpPr>
        <p:spPr bwMode="auto">
          <a:xfrm>
            <a:off x="6145213" y="2801938"/>
            <a:ext cx="2555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scale</a:t>
            </a:r>
          </a:p>
        </p:txBody>
      </p:sp>
      <p:sp>
        <p:nvSpPr>
          <p:cNvPr id="12400" name="Rectangle 112"/>
          <p:cNvSpPr>
            <a:spLocks noChangeAspect="1" noChangeArrowheads="1"/>
          </p:cNvSpPr>
          <p:nvPr/>
        </p:nvSpPr>
        <p:spPr bwMode="auto">
          <a:xfrm>
            <a:off x="6140450" y="3289300"/>
            <a:ext cx="158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1.0</a:t>
            </a:r>
          </a:p>
        </p:txBody>
      </p:sp>
      <p:sp>
        <p:nvSpPr>
          <p:cNvPr id="12402" name="Rectangle 114"/>
          <p:cNvSpPr>
            <a:spLocks noChangeAspect="1" noChangeArrowheads="1"/>
          </p:cNvSpPr>
          <p:nvPr/>
        </p:nvSpPr>
        <p:spPr bwMode="auto">
          <a:xfrm>
            <a:off x="6007100" y="3452813"/>
            <a:ext cx="285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0.707</a:t>
            </a:r>
          </a:p>
        </p:txBody>
      </p:sp>
      <p:sp>
        <p:nvSpPr>
          <p:cNvPr id="12407" name="Rectangle 119"/>
          <p:cNvSpPr>
            <a:spLocks noChangeAspect="1" noChangeArrowheads="1"/>
          </p:cNvSpPr>
          <p:nvPr/>
        </p:nvSpPr>
        <p:spPr bwMode="auto">
          <a:xfrm>
            <a:off x="8132763" y="4092575"/>
            <a:ext cx="6111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Log scale </a:t>
            </a:r>
            <a:r>
              <a:rPr lang="en-US" sz="1000" i="1" smtClean="0">
                <a:solidFill>
                  <a:srgbClr val="000000"/>
                </a:solidFill>
                <a:latin typeface="Symbol" pitchFamily="18" charset="2"/>
              </a:rPr>
              <a:t>w</a:t>
            </a:r>
          </a:p>
        </p:txBody>
      </p:sp>
      <p:sp>
        <p:nvSpPr>
          <p:cNvPr id="12424" name="Line 136"/>
          <p:cNvSpPr>
            <a:spLocks noChangeAspect="1" noChangeShapeType="1"/>
          </p:cNvSpPr>
          <p:nvPr/>
        </p:nvSpPr>
        <p:spPr bwMode="auto">
          <a:xfrm>
            <a:off x="6464300" y="33750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25" name="Line 137"/>
          <p:cNvSpPr>
            <a:spLocks noChangeAspect="1" noChangeShapeType="1"/>
          </p:cNvSpPr>
          <p:nvPr/>
        </p:nvSpPr>
        <p:spPr bwMode="auto">
          <a:xfrm>
            <a:off x="6611938" y="33750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26" name="Line 138"/>
          <p:cNvSpPr>
            <a:spLocks noChangeAspect="1" noChangeShapeType="1"/>
          </p:cNvSpPr>
          <p:nvPr/>
        </p:nvSpPr>
        <p:spPr bwMode="auto">
          <a:xfrm>
            <a:off x="6759575" y="33750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27" name="Line 139"/>
          <p:cNvSpPr>
            <a:spLocks noChangeAspect="1" noChangeShapeType="1"/>
          </p:cNvSpPr>
          <p:nvPr/>
        </p:nvSpPr>
        <p:spPr bwMode="auto">
          <a:xfrm>
            <a:off x="6907213" y="3375025"/>
            <a:ext cx="1095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28" name="Line 140"/>
          <p:cNvSpPr>
            <a:spLocks noChangeAspect="1" noChangeShapeType="1"/>
          </p:cNvSpPr>
          <p:nvPr/>
        </p:nvSpPr>
        <p:spPr bwMode="auto">
          <a:xfrm>
            <a:off x="7054850" y="33750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29" name="Line 141"/>
          <p:cNvSpPr>
            <a:spLocks noChangeAspect="1" noChangeShapeType="1"/>
          </p:cNvSpPr>
          <p:nvPr/>
        </p:nvSpPr>
        <p:spPr bwMode="auto">
          <a:xfrm>
            <a:off x="7200900" y="3375025"/>
            <a:ext cx="112713"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0" name="Line 142"/>
          <p:cNvSpPr>
            <a:spLocks noChangeAspect="1" noChangeShapeType="1"/>
          </p:cNvSpPr>
          <p:nvPr/>
        </p:nvSpPr>
        <p:spPr bwMode="auto">
          <a:xfrm>
            <a:off x="7350125" y="3375025"/>
            <a:ext cx="109538"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1" name="Line 143"/>
          <p:cNvSpPr>
            <a:spLocks noChangeAspect="1" noChangeShapeType="1"/>
          </p:cNvSpPr>
          <p:nvPr/>
        </p:nvSpPr>
        <p:spPr bwMode="auto">
          <a:xfrm>
            <a:off x="7497763" y="33750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2" name="Line 144"/>
          <p:cNvSpPr>
            <a:spLocks noChangeAspect="1" noChangeShapeType="1"/>
          </p:cNvSpPr>
          <p:nvPr/>
        </p:nvSpPr>
        <p:spPr bwMode="auto">
          <a:xfrm>
            <a:off x="7643813" y="3375025"/>
            <a:ext cx="112712"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3" name="Line 145"/>
          <p:cNvSpPr>
            <a:spLocks noChangeAspect="1" noChangeShapeType="1"/>
          </p:cNvSpPr>
          <p:nvPr/>
        </p:nvSpPr>
        <p:spPr bwMode="auto">
          <a:xfrm>
            <a:off x="7793038" y="3375025"/>
            <a:ext cx="1095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4" name="Line 146"/>
          <p:cNvSpPr>
            <a:spLocks noChangeAspect="1" noChangeShapeType="1"/>
          </p:cNvSpPr>
          <p:nvPr/>
        </p:nvSpPr>
        <p:spPr bwMode="auto">
          <a:xfrm>
            <a:off x="7940675" y="3375025"/>
            <a:ext cx="109538"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5" name="Line 147"/>
          <p:cNvSpPr>
            <a:spLocks noChangeAspect="1" noChangeShapeType="1"/>
          </p:cNvSpPr>
          <p:nvPr/>
        </p:nvSpPr>
        <p:spPr bwMode="auto">
          <a:xfrm>
            <a:off x="8086725" y="3375025"/>
            <a:ext cx="112713"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6" name="Line 148"/>
          <p:cNvSpPr>
            <a:spLocks noChangeAspect="1" noChangeShapeType="1"/>
          </p:cNvSpPr>
          <p:nvPr/>
        </p:nvSpPr>
        <p:spPr bwMode="auto">
          <a:xfrm>
            <a:off x="8234363" y="33750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7" name="Line 149"/>
          <p:cNvSpPr>
            <a:spLocks noChangeAspect="1" noChangeShapeType="1"/>
          </p:cNvSpPr>
          <p:nvPr/>
        </p:nvSpPr>
        <p:spPr bwMode="auto">
          <a:xfrm>
            <a:off x="8383588" y="3375025"/>
            <a:ext cx="1095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8" name="Line 150"/>
          <p:cNvSpPr>
            <a:spLocks noChangeAspect="1" noChangeShapeType="1"/>
          </p:cNvSpPr>
          <p:nvPr/>
        </p:nvSpPr>
        <p:spPr bwMode="auto">
          <a:xfrm>
            <a:off x="8529638" y="3375025"/>
            <a:ext cx="112712"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39" name="Line 151"/>
          <p:cNvSpPr>
            <a:spLocks noChangeAspect="1" noChangeShapeType="1"/>
          </p:cNvSpPr>
          <p:nvPr/>
        </p:nvSpPr>
        <p:spPr bwMode="auto">
          <a:xfrm flipV="1">
            <a:off x="7367588" y="3978275"/>
            <a:ext cx="1587"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0" name="Line 152"/>
          <p:cNvSpPr>
            <a:spLocks noChangeAspect="1" noChangeShapeType="1"/>
          </p:cNvSpPr>
          <p:nvPr/>
        </p:nvSpPr>
        <p:spPr bwMode="auto">
          <a:xfrm flipV="1">
            <a:off x="7367588" y="3830638"/>
            <a:ext cx="1587"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1" name="Line 153"/>
          <p:cNvSpPr>
            <a:spLocks noChangeAspect="1" noChangeShapeType="1"/>
          </p:cNvSpPr>
          <p:nvPr/>
        </p:nvSpPr>
        <p:spPr bwMode="auto">
          <a:xfrm flipV="1">
            <a:off x="7367588" y="3683000"/>
            <a:ext cx="1587"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2" name="Line 154"/>
          <p:cNvSpPr>
            <a:spLocks noChangeAspect="1" noChangeShapeType="1"/>
          </p:cNvSpPr>
          <p:nvPr/>
        </p:nvSpPr>
        <p:spPr bwMode="auto">
          <a:xfrm flipV="1">
            <a:off x="7367588" y="3535363"/>
            <a:ext cx="1587" cy="1095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3" name="Line 155"/>
          <p:cNvSpPr>
            <a:spLocks noChangeAspect="1" noChangeShapeType="1"/>
          </p:cNvSpPr>
          <p:nvPr/>
        </p:nvSpPr>
        <p:spPr bwMode="auto">
          <a:xfrm flipV="1">
            <a:off x="7367588" y="3386138"/>
            <a:ext cx="1587" cy="1127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4" name="Line 156"/>
          <p:cNvSpPr>
            <a:spLocks noChangeAspect="1" noChangeShapeType="1"/>
          </p:cNvSpPr>
          <p:nvPr/>
        </p:nvSpPr>
        <p:spPr bwMode="auto">
          <a:xfrm flipV="1">
            <a:off x="7367588" y="3240088"/>
            <a:ext cx="1587"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5" name="Line 157"/>
          <p:cNvSpPr>
            <a:spLocks noChangeAspect="1" noChangeShapeType="1"/>
          </p:cNvSpPr>
          <p:nvPr/>
        </p:nvSpPr>
        <p:spPr bwMode="auto">
          <a:xfrm flipV="1">
            <a:off x="7367588" y="3152775"/>
            <a:ext cx="1587" cy="4921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6" name="Line 158"/>
          <p:cNvSpPr>
            <a:spLocks noChangeAspect="1" noChangeShapeType="1"/>
          </p:cNvSpPr>
          <p:nvPr/>
        </p:nvSpPr>
        <p:spPr bwMode="auto">
          <a:xfrm flipV="1">
            <a:off x="7902575" y="3978275"/>
            <a:ext cx="1588"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7" name="Line 159"/>
          <p:cNvSpPr>
            <a:spLocks noChangeAspect="1" noChangeShapeType="1"/>
          </p:cNvSpPr>
          <p:nvPr/>
        </p:nvSpPr>
        <p:spPr bwMode="auto">
          <a:xfrm flipV="1">
            <a:off x="7902575" y="3830638"/>
            <a:ext cx="1588"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8" name="Line 160"/>
          <p:cNvSpPr>
            <a:spLocks noChangeAspect="1" noChangeShapeType="1"/>
          </p:cNvSpPr>
          <p:nvPr/>
        </p:nvSpPr>
        <p:spPr bwMode="auto">
          <a:xfrm flipV="1">
            <a:off x="7902575" y="3683000"/>
            <a:ext cx="1588"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49" name="Line 161"/>
          <p:cNvSpPr>
            <a:spLocks noChangeAspect="1" noChangeShapeType="1"/>
          </p:cNvSpPr>
          <p:nvPr/>
        </p:nvSpPr>
        <p:spPr bwMode="auto">
          <a:xfrm flipV="1">
            <a:off x="7902575" y="3535363"/>
            <a:ext cx="1588" cy="1095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0" name="Line 162"/>
          <p:cNvSpPr>
            <a:spLocks noChangeAspect="1" noChangeShapeType="1"/>
          </p:cNvSpPr>
          <p:nvPr/>
        </p:nvSpPr>
        <p:spPr bwMode="auto">
          <a:xfrm flipV="1">
            <a:off x="7902575" y="3386138"/>
            <a:ext cx="1588" cy="1127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1" name="Line 163"/>
          <p:cNvSpPr>
            <a:spLocks noChangeAspect="1" noChangeShapeType="1"/>
          </p:cNvSpPr>
          <p:nvPr/>
        </p:nvSpPr>
        <p:spPr bwMode="auto">
          <a:xfrm flipV="1">
            <a:off x="7902575" y="3240088"/>
            <a:ext cx="1588"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2" name="Line 164"/>
          <p:cNvSpPr>
            <a:spLocks noChangeAspect="1" noChangeShapeType="1"/>
          </p:cNvSpPr>
          <p:nvPr/>
        </p:nvSpPr>
        <p:spPr bwMode="auto">
          <a:xfrm flipV="1">
            <a:off x="7902575" y="3152775"/>
            <a:ext cx="1588" cy="4921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3" name="Line 165"/>
          <p:cNvSpPr>
            <a:spLocks noChangeAspect="1" noChangeShapeType="1"/>
          </p:cNvSpPr>
          <p:nvPr/>
        </p:nvSpPr>
        <p:spPr bwMode="auto">
          <a:xfrm flipH="1">
            <a:off x="6354763" y="3375025"/>
            <a:ext cx="1095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4" name="Line 166"/>
          <p:cNvSpPr>
            <a:spLocks noChangeAspect="1" noChangeShapeType="1"/>
          </p:cNvSpPr>
          <p:nvPr/>
        </p:nvSpPr>
        <p:spPr bwMode="auto">
          <a:xfrm flipH="1">
            <a:off x="6354763" y="3530600"/>
            <a:ext cx="220662"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5" name="Freeform 167"/>
          <p:cNvSpPr>
            <a:spLocks noChangeAspect="1"/>
          </p:cNvSpPr>
          <p:nvPr/>
        </p:nvSpPr>
        <p:spPr bwMode="auto">
          <a:xfrm>
            <a:off x="6791325" y="3375025"/>
            <a:ext cx="1439863" cy="615950"/>
          </a:xfrm>
          <a:custGeom>
            <a:avLst/>
            <a:gdLst>
              <a:gd name="T0" fmla="*/ 812 w 812"/>
              <a:gd name="T1" fmla="*/ 348 h 348"/>
              <a:gd name="T2" fmla="*/ 549 w 812"/>
              <a:gd name="T3" fmla="*/ 161 h 348"/>
              <a:gd name="T4" fmla="*/ 549 w 812"/>
              <a:gd name="T5" fmla="*/ 161 h 348"/>
              <a:gd name="T6" fmla="*/ 505 w 812"/>
              <a:gd name="T7" fmla="*/ 130 h 348"/>
              <a:gd name="T8" fmla="*/ 450 w 812"/>
              <a:gd name="T9" fmla="*/ 101 h 348"/>
              <a:gd name="T10" fmla="*/ 388 w 812"/>
              <a:gd name="T11" fmla="*/ 73 h 348"/>
              <a:gd name="T12" fmla="*/ 320 w 812"/>
              <a:gd name="T13" fmla="*/ 49 h 348"/>
              <a:gd name="T14" fmla="*/ 245 w 812"/>
              <a:gd name="T15" fmla="*/ 28 h 348"/>
              <a:gd name="T16" fmla="*/ 166 w 812"/>
              <a:gd name="T17" fmla="*/ 13 h 348"/>
              <a:gd name="T18" fmla="*/ 125 w 812"/>
              <a:gd name="T19" fmla="*/ 7 h 348"/>
              <a:gd name="T20" fmla="*/ 86 w 812"/>
              <a:gd name="T21" fmla="*/ 2 h 348"/>
              <a:gd name="T22" fmla="*/ 42 w 812"/>
              <a:gd name="T23" fmla="*/ 0 h 348"/>
              <a:gd name="T24" fmla="*/ 0 w 812"/>
              <a:gd name="T25" fmla="*/ 0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2" h="348">
                <a:moveTo>
                  <a:pt x="812" y="348"/>
                </a:moveTo>
                <a:lnTo>
                  <a:pt x="549" y="161"/>
                </a:lnTo>
                <a:lnTo>
                  <a:pt x="549" y="161"/>
                </a:lnTo>
                <a:lnTo>
                  <a:pt x="505" y="130"/>
                </a:lnTo>
                <a:lnTo>
                  <a:pt x="450" y="101"/>
                </a:lnTo>
                <a:lnTo>
                  <a:pt x="388" y="73"/>
                </a:lnTo>
                <a:lnTo>
                  <a:pt x="320" y="49"/>
                </a:lnTo>
                <a:lnTo>
                  <a:pt x="245" y="28"/>
                </a:lnTo>
                <a:lnTo>
                  <a:pt x="166" y="13"/>
                </a:lnTo>
                <a:lnTo>
                  <a:pt x="125" y="7"/>
                </a:lnTo>
                <a:lnTo>
                  <a:pt x="86" y="2"/>
                </a:lnTo>
                <a:lnTo>
                  <a:pt x="42" y="0"/>
                </a:lnTo>
                <a:lnTo>
                  <a:pt x="0"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2456" name="Line 168"/>
          <p:cNvSpPr>
            <a:spLocks noChangeAspect="1" noChangeShapeType="1"/>
          </p:cNvSpPr>
          <p:nvPr/>
        </p:nvSpPr>
        <p:spPr bwMode="auto">
          <a:xfrm>
            <a:off x="7367588" y="3375025"/>
            <a:ext cx="92075" cy="635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7" name="Line 169"/>
          <p:cNvSpPr>
            <a:spLocks noChangeAspect="1" noChangeShapeType="1"/>
          </p:cNvSpPr>
          <p:nvPr/>
        </p:nvSpPr>
        <p:spPr bwMode="auto">
          <a:xfrm>
            <a:off x="7488238" y="3460750"/>
            <a:ext cx="92075" cy="666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8" name="Line 170"/>
          <p:cNvSpPr>
            <a:spLocks noChangeAspect="1" noChangeShapeType="1"/>
          </p:cNvSpPr>
          <p:nvPr/>
        </p:nvSpPr>
        <p:spPr bwMode="auto">
          <a:xfrm>
            <a:off x="7608888" y="3544888"/>
            <a:ext cx="92075" cy="635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59" name="Line 171"/>
          <p:cNvSpPr>
            <a:spLocks noChangeAspect="1" noChangeShapeType="1"/>
          </p:cNvSpPr>
          <p:nvPr/>
        </p:nvSpPr>
        <p:spPr bwMode="auto">
          <a:xfrm>
            <a:off x="7727950" y="3632200"/>
            <a:ext cx="7938" cy="476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60" name="Freeform 172"/>
          <p:cNvSpPr>
            <a:spLocks noChangeAspect="1"/>
          </p:cNvSpPr>
          <p:nvPr/>
        </p:nvSpPr>
        <p:spPr bwMode="auto">
          <a:xfrm>
            <a:off x="6718300" y="3375025"/>
            <a:ext cx="1789113" cy="488950"/>
          </a:xfrm>
          <a:custGeom>
            <a:avLst/>
            <a:gdLst>
              <a:gd name="T0" fmla="*/ 1010 w 1010"/>
              <a:gd name="T1" fmla="*/ 276 h 276"/>
              <a:gd name="T2" fmla="*/ 883 w 1010"/>
              <a:gd name="T3" fmla="*/ 174 h 276"/>
              <a:gd name="T4" fmla="*/ 883 w 1010"/>
              <a:gd name="T5" fmla="*/ 174 h 276"/>
              <a:gd name="T6" fmla="*/ 841 w 1010"/>
              <a:gd name="T7" fmla="*/ 140 h 276"/>
              <a:gd name="T8" fmla="*/ 791 w 1010"/>
              <a:gd name="T9" fmla="*/ 109 h 276"/>
              <a:gd name="T10" fmla="*/ 734 w 1010"/>
              <a:gd name="T11" fmla="*/ 83 h 276"/>
              <a:gd name="T12" fmla="*/ 672 w 1010"/>
              <a:gd name="T13" fmla="*/ 57 h 276"/>
              <a:gd name="T14" fmla="*/ 604 w 1010"/>
              <a:gd name="T15" fmla="*/ 36 h 276"/>
              <a:gd name="T16" fmla="*/ 531 w 1010"/>
              <a:gd name="T17" fmla="*/ 20 h 276"/>
              <a:gd name="T18" fmla="*/ 450 w 1010"/>
              <a:gd name="T19" fmla="*/ 7 h 276"/>
              <a:gd name="T20" fmla="*/ 367 w 1010"/>
              <a:gd name="T21" fmla="*/ 0 h 276"/>
              <a:gd name="T22" fmla="*/ 0 w 1010"/>
              <a:gd name="T23" fmla="*/ 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0" h="276">
                <a:moveTo>
                  <a:pt x="1010" y="276"/>
                </a:moveTo>
                <a:lnTo>
                  <a:pt x="883" y="174"/>
                </a:lnTo>
                <a:lnTo>
                  <a:pt x="883" y="174"/>
                </a:lnTo>
                <a:lnTo>
                  <a:pt x="841" y="140"/>
                </a:lnTo>
                <a:lnTo>
                  <a:pt x="791" y="109"/>
                </a:lnTo>
                <a:lnTo>
                  <a:pt x="734" y="83"/>
                </a:lnTo>
                <a:lnTo>
                  <a:pt x="672" y="57"/>
                </a:lnTo>
                <a:lnTo>
                  <a:pt x="604" y="36"/>
                </a:lnTo>
                <a:lnTo>
                  <a:pt x="531" y="20"/>
                </a:lnTo>
                <a:lnTo>
                  <a:pt x="450" y="7"/>
                </a:lnTo>
                <a:lnTo>
                  <a:pt x="367" y="0"/>
                </a:lnTo>
                <a:lnTo>
                  <a:pt x="0"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2461" name="Line 173"/>
          <p:cNvSpPr>
            <a:spLocks noChangeAspect="1" noChangeShapeType="1"/>
          </p:cNvSpPr>
          <p:nvPr/>
        </p:nvSpPr>
        <p:spPr bwMode="auto">
          <a:xfrm>
            <a:off x="7902575" y="3375025"/>
            <a:ext cx="88900" cy="6826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62" name="Line 174"/>
          <p:cNvSpPr>
            <a:spLocks noChangeAspect="1" noChangeShapeType="1"/>
          </p:cNvSpPr>
          <p:nvPr/>
        </p:nvSpPr>
        <p:spPr bwMode="auto">
          <a:xfrm>
            <a:off x="8018463" y="3467100"/>
            <a:ext cx="88900" cy="6826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63" name="Line 175"/>
          <p:cNvSpPr>
            <a:spLocks noChangeAspect="1" noChangeShapeType="1"/>
          </p:cNvSpPr>
          <p:nvPr/>
        </p:nvSpPr>
        <p:spPr bwMode="auto">
          <a:xfrm>
            <a:off x="8132763" y="3559175"/>
            <a:ext cx="88900" cy="6826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64" name="Line 176"/>
          <p:cNvSpPr>
            <a:spLocks noChangeAspect="1" noChangeShapeType="1"/>
          </p:cNvSpPr>
          <p:nvPr/>
        </p:nvSpPr>
        <p:spPr bwMode="auto">
          <a:xfrm>
            <a:off x="8248650" y="3651250"/>
            <a:ext cx="9525" cy="79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82" name="Rectangle 194"/>
          <p:cNvSpPr>
            <a:spLocks noChangeAspect="1" noChangeArrowheads="1"/>
          </p:cNvSpPr>
          <p:nvPr/>
        </p:nvSpPr>
        <p:spPr bwMode="auto">
          <a:xfrm>
            <a:off x="6307138" y="4259263"/>
            <a:ext cx="13335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latin typeface="Times New Roman" pitchFamily="18" charset="0"/>
              </a:rPr>
              <a:t>(d)</a:t>
            </a:r>
            <a:endParaRPr lang="en-US" sz="2400" smtClean="0">
              <a:solidFill>
                <a:srgbClr val="000000"/>
              </a:solidFill>
              <a:latin typeface="Times New Roman" pitchFamily="18" charset="0"/>
            </a:endParaRPr>
          </a:p>
        </p:txBody>
      </p:sp>
      <p:sp>
        <p:nvSpPr>
          <p:cNvPr id="12524" name="Line 236"/>
          <p:cNvSpPr>
            <a:spLocks noChangeAspect="1" noChangeShapeType="1"/>
          </p:cNvSpPr>
          <p:nvPr/>
        </p:nvSpPr>
        <p:spPr bwMode="auto">
          <a:xfrm>
            <a:off x="6575425" y="2819400"/>
            <a:ext cx="331788" cy="158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25" name="Line 237"/>
          <p:cNvSpPr>
            <a:spLocks noChangeAspect="1" noChangeShapeType="1"/>
          </p:cNvSpPr>
          <p:nvPr/>
        </p:nvSpPr>
        <p:spPr bwMode="auto">
          <a:xfrm flipV="1">
            <a:off x="6943725" y="2654300"/>
            <a:ext cx="3175" cy="33178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26" name="Line 238"/>
          <p:cNvSpPr>
            <a:spLocks noChangeAspect="1" noChangeShapeType="1"/>
          </p:cNvSpPr>
          <p:nvPr/>
        </p:nvSpPr>
        <p:spPr bwMode="auto">
          <a:xfrm flipV="1">
            <a:off x="6546850" y="2654300"/>
            <a:ext cx="3175" cy="33178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27" name="Line 239"/>
          <p:cNvSpPr>
            <a:spLocks noChangeAspect="1" noChangeShapeType="1"/>
          </p:cNvSpPr>
          <p:nvPr/>
        </p:nvSpPr>
        <p:spPr bwMode="auto">
          <a:xfrm flipV="1">
            <a:off x="7764463" y="3852863"/>
            <a:ext cx="169862" cy="841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30" name="Line 242"/>
          <p:cNvSpPr>
            <a:spLocks noChangeAspect="1" noChangeShapeType="1"/>
          </p:cNvSpPr>
          <p:nvPr/>
        </p:nvSpPr>
        <p:spPr bwMode="auto">
          <a:xfrm flipV="1">
            <a:off x="8383588" y="3586163"/>
            <a:ext cx="184150" cy="920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34" name="Freeform 246"/>
          <p:cNvSpPr>
            <a:spLocks noChangeAspect="1"/>
          </p:cNvSpPr>
          <p:nvPr/>
        </p:nvSpPr>
        <p:spPr bwMode="auto">
          <a:xfrm>
            <a:off x="8696325" y="4062413"/>
            <a:ext cx="84138" cy="49212"/>
          </a:xfrm>
          <a:custGeom>
            <a:avLst/>
            <a:gdLst>
              <a:gd name="T0" fmla="*/ 5 w 47"/>
              <a:gd name="T1" fmla="*/ 15 h 28"/>
              <a:gd name="T2" fmla="*/ 5 w 47"/>
              <a:gd name="T3" fmla="*/ 15 h 28"/>
              <a:gd name="T4" fmla="*/ 5 w 47"/>
              <a:gd name="T5" fmla="*/ 7 h 28"/>
              <a:gd name="T6" fmla="*/ 0 w 47"/>
              <a:gd name="T7" fmla="*/ 0 h 28"/>
              <a:gd name="T8" fmla="*/ 0 w 47"/>
              <a:gd name="T9" fmla="*/ 0 h 28"/>
              <a:gd name="T10" fmla="*/ 23 w 47"/>
              <a:gd name="T11" fmla="*/ 10 h 28"/>
              <a:gd name="T12" fmla="*/ 47 w 47"/>
              <a:gd name="T13" fmla="*/ 15 h 28"/>
              <a:gd name="T14" fmla="*/ 47 w 47"/>
              <a:gd name="T15" fmla="*/ 15 h 28"/>
              <a:gd name="T16" fmla="*/ 23 w 47"/>
              <a:gd name="T17" fmla="*/ 20 h 28"/>
              <a:gd name="T18" fmla="*/ 0 w 47"/>
              <a:gd name="T19" fmla="*/ 28 h 28"/>
              <a:gd name="T20" fmla="*/ 0 w 47"/>
              <a:gd name="T21" fmla="*/ 28 h 28"/>
              <a:gd name="T22" fmla="*/ 5 w 47"/>
              <a:gd name="T23" fmla="*/ 20 h 28"/>
              <a:gd name="T24" fmla="*/ 5 w 47"/>
              <a:gd name="T25" fmla="*/ 15 h 28"/>
              <a:gd name="T26" fmla="*/ 5 w 47"/>
              <a:gd name="T27" fmla="*/ 1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8">
                <a:moveTo>
                  <a:pt x="5" y="15"/>
                </a:moveTo>
                <a:lnTo>
                  <a:pt x="5" y="15"/>
                </a:lnTo>
                <a:lnTo>
                  <a:pt x="5" y="7"/>
                </a:lnTo>
                <a:lnTo>
                  <a:pt x="0" y="0"/>
                </a:lnTo>
                <a:lnTo>
                  <a:pt x="0" y="0"/>
                </a:lnTo>
                <a:lnTo>
                  <a:pt x="23" y="10"/>
                </a:lnTo>
                <a:lnTo>
                  <a:pt x="47" y="15"/>
                </a:lnTo>
                <a:lnTo>
                  <a:pt x="47" y="15"/>
                </a:lnTo>
                <a:lnTo>
                  <a:pt x="23" y="20"/>
                </a:lnTo>
                <a:lnTo>
                  <a:pt x="0" y="28"/>
                </a:lnTo>
                <a:lnTo>
                  <a:pt x="0" y="28"/>
                </a:lnTo>
                <a:lnTo>
                  <a:pt x="5" y="20"/>
                </a:lnTo>
                <a:lnTo>
                  <a:pt x="5" y="15"/>
                </a:lnTo>
                <a:lnTo>
                  <a:pt x="5" y="1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39" name="Freeform 251"/>
          <p:cNvSpPr>
            <a:spLocks noChangeAspect="1"/>
          </p:cNvSpPr>
          <p:nvPr/>
        </p:nvSpPr>
        <p:spPr bwMode="auto">
          <a:xfrm>
            <a:off x="8318500" y="3651250"/>
            <a:ext cx="82550" cy="60325"/>
          </a:xfrm>
          <a:custGeom>
            <a:avLst/>
            <a:gdLst>
              <a:gd name="T0" fmla="*/ 39 w 47"/>
              <a:gd name="T1" fmla="*/ 15 h 34"/>
              <a:gd name="T2" fmla="*/ 39 w 47"/>
              <a:gd name="T3" fmla="*/ 15 h 34"/>
              <a:gd name="T4" fmla="*/ 42 w 47"/>
              <a:gd name="T5" fmla="*/ 21 h 34"/>
              <a:gd name="T6" fmla="*/ 47 w 47"/>
              <a:gd name="T7" fmla="*/ 26 h 34"/>
              <a:gd name="T8" fmla="*/ 47 w 47"/>
              <a:gd name="T9" fmla="*/ 26 h 34"/>
              <a:gd name="T10" fmla="*/ 24 w 47"/>
              <a:gd name="T11" fmla="*/ 28 h 34"/>
              <a:gd name="T12" fmla="*/ 0 w 47"/>
              <a:gd name="T13" fmla="*/ 34 h 34"/>
              <a:gd name="T14" fmla="*/ 0 w 47"/>
              <a:gd name="T15" fmla="*/ 34 h 34"/>
              <a:gd name="T16" fmla="*/ 19 w 47"/>
              <a:gd name="T17" fmla="*/ 18 h 34"/>
              <a:gd name="T18" fmla="*/ 37 w 47"/>
              <a:gd name="T19" fmla="*/ 0 h 34"/>
              <a:gd name="T20" fmla="*/ 37 w 47"/>
              <a:gd name="T21" fmla="*/ 0 h 34"/>
              <a:gd name="T22" fmla="*/ 37 w 47"/>
              <a:gd name="T23" fmla="*/ 10 h 34"/>
              <a:gd name="T24" fmla="*/ 39 w 47"/>
              <a:gd name="T25" fmla="*/ 15 h 34"/>
              <a:gd name="T26" fmla="*/ 39 w 47"/>
              <a:gd name="T27"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4">
                <a:moveTo>
                  <a:pt x="39" y="15"/>
                </a:moveTo>
                <a:lnTo>
                  <a:pt x="39" y="15"/>
                </a:lnTo>
                <a:lnTo>
                  <a:pt x="42" y="21"/>
                </a:lnTo>
                <a:lnTo>
                  <a:pt x="47" y="26"/>
                </a:lnTo>
                <a:lnTo>
                  <a:pt x="47" y="26"/>
                </a:lnTo>
                <a:lnTo>
                  <a:pt x="24" y="28"/>
                </a:lnTo>
                <a:lnTo>
                  <a:pt x="0" y="34"/>
                </a:lnTo>
                <a:lnTo>
                  <a:pt x="0" y="34"/>
                </a:lnTo>
                <a:lnTo>
                  <a:pt x="19" y="18"/>
                </a:lnTo>
                <a:lnTo>
                  <a:pt x="37" y="0"/>
                </a:lnTo>
                <a:lnTo>
                  <a:pt x="37" y="0"/>
                </a:lnTo>
                <a:lnTo>
                  <a:pt x="37" y="10"/>
                </a:lnTo>
                <a:lnTo>
                  <a:pt x="39" y="15"/>
                </a:lnTo>
                <a:lnTo>
                  <a:pt x="39" y="1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40" name="Freeform 252"/>
          <p:cNvSpPr>
            <a:spLocks noChangeAspect="1"/>
          </p:cNvSpPr>
          <p:nvPr/>
        </p:nvSpPr>
        <p:spPr bwMode="auto">
          <a:xfrm>
            <a:off x="7912100" y="3825875"/>
            <a:ext cx="82550" cy="55563"/>
          </a:xfrm>
          <a:custGeom>
            <a:avLst/>
            <a:gdLst>
              <a:gd name="T0" fmla="*/ 8 w 47"/>
              <a:gd name="T1" fmla="*/ 18 h 31"/>
              <a:gd name="T2" fmla="*/ 8 w 47"/>
              <a:gd name="T3" fmla="*/ 18 h 31"/>
              <a:gd name="T4" fmla="*/ 6 w 47"/>
              <a:gd name="T5" fmla="*/ 10 h 31"/>
              <a:gd name="T6" fmla="*/ 0 w 47"/>
              <a:gd name="T7" fmla="*/ 8 h 31"/>
              <a:gd name="T8" fmla="*/ 0 w 47"/>
              <a:gd name="T9" fmla="*/ 8 h 31"/>
              <a:gd name="T10" fmla="*/ 24 w 47"/>
              <a:gd name="T11" fmla="*/ 5 h 31"/>
              <a:gd name="T12" fmla="*/ 47 w 47"/>
              <a:gd name="T13" fmla="*/ 0 h 31"/>
              <a:gd name="T14" fmla="*/ 47 w 47"/>
              <a:gd name="T15" fmla="*/ 0 h 31"/>
              <a:gd name="T16" fmla="*/ 29 w 47"/>
              <a:gd name="T17" fmla="*/ 15 h 31"/>
              <a:gd name="T18" fmla="*/ 13 w 47"/>
              <a:gd name="T19" fmla="*/ 31 h 31"/>
              <a:gd name="T20" fmla="*/ 13 w 47"/>
              <a:gd name="T21" fmla="*/ 31 h 31"/>
              <a:gd name="T22" fmla="*/ 11 w 47"/>
              <a:gd name="T23" fmla="*/ 23 h 31"/>
              <a:gd name="T24" fmla="*/ 8 w 47"/>
              <a:gd name="T25" fmla="*/ 18 h 31"/>
              <a:gd name="T26" fmla="*/ 8 w 47"/>
              <a:gd name="T27"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1">
                <a:moveTo>
                  <a:pt x="8" y="18"/>
                </a:moveTo>
                <a:lnTo>
                  <a:pt x="8" y="18"/>
                </a:lnTo>
                <a:lnTo>
                  <a:pt x="6" y="10"/>
                </a:lnTo>
                <a:lnTo>
                  <a:pt x="0" y="8"/>
                </a:lnTo>
                <a:lnTo>
                  <a:pt x="0" y="8"/>
                </a:lnTo>
                <a:lnTo>
                  <a:pt x="24" y="5"/>
                </a:lnTo>
                <a:lnTo>
                  <a:pt x="47" y="0"/>
                </a:lnTo>
                <a:lnTo>
                  <a:pt x="47" y="0"/>
                </a:lnTo>
                <a:lnTo>
                  <a:pt x="29" y="15"/>
                </a:lnTo>
                <a:lnTo>
                  <a:pt x="13" y="31"/>
                </a:lnTo>
                <a:lnTo>
                  <a:pt x="13" y="31"/>
                </a:lnTo>
                <a:lnTo>
                  <a:pt x="11" y="23"/>
                </a:lnTo>
                <a:lnTo>
                  <a:pt x="8" y="18"/>
                </a:lnTo>
                <a:lnTo>
                  <a:pt x="8" y="18"/>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305" name="Line 17"/>
          <p:cNvSpPr>
            <a:spLocks noChangeAspect="1" noChangeShapeType="1"/>
          </p:cNvSpPr>
          <p:nvPr/>
        </p:nvSpPr>
        <p:spPr bwMode="auto">
          <a:xfrm>
            <a:off x="6464300" y="4648200"/>
            <a:ext cx="1588" cy="14478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06" name="Line 18"/>
          <p:cNvSpPr>
            <a:spLocks noChangeAspect="1" noChangeShapeType="1"/>
          </p:cNvSpPr>
          <p:nvPr/>
        </p:nvSpPr>
        <p:spPr bwMode="auto">
          <a:xfrm>
            <a:off x="6464300" y="5957888"/>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07" name="Line 19"/>
          <p:cNvSpPr>
            <a:spLocks noChangeAspect="1" noChangeShapeType="1"/>
          </p:cNvSpPr>
          <p:nvPr/>
        </p:nvSpPr>
        <p:spPr bwMode="auto">
          <a:xfrm>
            <a:off x="6611938" y="5957888"/>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08" name="Line 20"/>
          <p:cNvSpPr>
            <a:spLocks noChangeAspect="1" noChangeShapeType="1"/>
          </p:cNvSpPr>
          <p:nvPr/>
        </p:nvSpPr>
        <p:spPr bwMode="auto">
          <a:xfrm>
            <a:off x="6759575" y="5957888"/>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09" name="Line 21"/>
          <p:cNvSpPr>
            <a:spLocks noChangeAspect="1" noChangeShapeType="1"/>
          </p:cNvSpPr>
          <p:nvPr/>
        </p:nvSpPr>
        <p:spPr bwMode="auto">
          <a:xfrm>
            <a:off x="6907213" y="5957888"/>
            <a:ext cx="10953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0" name="Line 22"/>
          <p:cNvSpPr>
            <a:spLocks noChangeAspect="1" noChangeShapeType="1"/>
          </p:cNvSpPr>
          <p:nvPr/>
        </p:nvSpPr>
        <p:spPr bwMode="auto">
          <a:xfrm>
            <a:off x="7054850" y="5957888"/>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1" name="Line 23"/>
          <p:cNvSpPr>
            <a:spLocks noChangeAspect="1" noChangeShapeType="1"/>
          </p:cNvSpPr>
          <p:nvPr/>
        </p:nvSpPr>
        <p:spPr bwMode="auto">
          <a:xfrm>
            <a:off x="7200900" y="5957888"/>
            <a:ext cx="1127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2" name="Line 24"/>
          <p:cNvSpPr>
            <a:spLocks noChangeAspect="1" noChangeShapeType="1"/>
          </p:cNvSpPr>
          <p:nvPr/>
        </p:nvSpPr>
        <p:spPr bwMode="auto">
          <a:xfrm>
            <a:off x="7350125" y="5957888"/>
            <a:ext cx="109538"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3" name="Line 25"/>
          <p:cNvSpPr>
            <a:spLocks noChangeAspect="1" noChangeShapeType="1"/>
          </p:cNvSpPr>
          <p:nvPr/>
        </p:nvSpPr>
        <p:spPr bwMode="auto">
          <a:xfrm>
            <a:off x="7497763" y="5957888"/>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4" name="Line 26"/>
          <p:cNvSpPr>
            <a:spLocks noChangeAspect="1" noChangeShapeType="1"/>
          </p:cNvSpPr>
          <p:nvPr/>
        </p:nvSpPr>
        <p:spPr bwMode="auto">
          <a:xfrm>
            <a:off x="7643813" y="5957888"/>
            <a:ext cx="1127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5" name="Line 27"/>
          <p:cNvSpPr>
            <a:spLocks noChangeAspect="1" noChangeShapeType="1"/>
          </p:cNvSpPr>
          <p:nvPr/>
        </p:nvSpPr>
        <p:spPr bwMode="auto">
          <a:xfrm>
            <a:off x="7793038" y="5957888"/>
            <a:ext cx="10953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6" name="Line 28"/>
          <p:cNvSpPr>
            <a:spLocks noChangeAspect="1" noChangeShapeType="1"/>
          </p:cNvSpPr>
          <p:nvPr/>
        </p:nvSpPr>
        <p:spPr bwMode="auto">
          <a:xfrm>
            <a:off x="7940675" y="5957888"/>
            <a:ext cx="109538"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7" name="Line 29"/>
          <p:cNvSpPr>
            <a:spLocks noChangeAspect="1" noChangeShapeType="1"/>
          </p:cNvSpPr>
          <p:nvPr/>
        </p:nvSpPr>
        <p:spPr bwMode="auto">
          <a:xfrm>
            <a:off x="8086725" y="5957888"/>
            <a:ext cx="1127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8" name="Line 30"/>
          <p:cNvSpPr>
            <a:spLocks noChangeAspect="1" noChangeShapeType="1"/>
          </p:cNvSpPr>
          <p:nvPr/>
        </p:nvSpPr>
        <p:spPr bwMode="auto">
          <a:xfrm>
            <a:off x="8234363" y="5957888"/>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19" name="Line 31"/>
          <p:cNvSpPr>
            <a:spLocks noChangeAspect="1" noChangeShapeType="1"/>
          </p:cNvSpPr>
          <p:nvPr/>
        </p:nvSpPr>
        <p:spPr bwMode="auto">
          <a:xfrm>
            <a:off x="8383588" y="5957888"/>
            <a:ext cx="793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0" name="Freeform 32"/>
          <p:cNvSpPr>
            <a:spLocks noChangeAspect="1"/>
          </p:cNvSpPr>
          <p:nvPr/>
        </p:nvSpPr>
        <p:spPr bwMode="auto">
          <a:xfrm>
            <a:off x="6442075" y="4579938"/>
            <a:ext cx="50800" cy="82550"/>
          </a:xfrm>
          <a:custGeom>
            <a:avLst/>
            <a:gdLst>
              <a:gd name="T0" fmla="*/ 16 w 29"/>
              <a:gd name="T1" fmla="*/ 42 h 47"/>
              <a:gd name="T2" fmla="*/ 16 w 29"/>
              <a:gd name="T3" fmla="*/ 42 h 47"/>
              <a:gd name="T4" fmla="*/ 8 w 29"/>
              <a:gd name="T5" fmla="*/ 42 h 47"/>
              <a:gd name="T6" fmla="*/ 0 w 29"/>
              <a:gd name="T7" fmla="*/ 47 h 47"/>
              <a:gd name="T8" fmla="*/ 0 w 29"/>
              <a:gd name="T9" fmla="*/ 47 h 47"/>
              <a:gd name="T10" fmla="*/ 8 w 29"/>
              <a:gd name="T11" fmla="*/ 23 h 47"/>
              <a:gd name="T12" fmla="*/ 16 w 29"/>
              <a:gd name="T13" fmla="*/ 0 h 47"/>
              <a:gd name="T14" fmla="*/ 16 w 29"/>
              <a:gd name="T15" fmla="*/ 0 h 47"/>
              <a:gd name="T16" fmla="*/ 21 w 29"/>
              <a:gd name="T17" fmla="*/ 23 h 47"/>
              <a:gd name="T18" fmla="*/ 29 w 29"/>
              <a:gd name="T19" fmla="*/ 44 h 47"/>
              <a:gd name="T20" fmla="*/ 29 w 29"/>
              <a:gd name="T21" fmla="*/ 44 h 47"/>
              <a:gd name="T22" fmla="*/ 18 w 29"/>
              <a:gd name="T23" fmla="*/ 42 h 47"/>
              <a:gd name="T24" fmla="*/ 16 w 29"/>
              <a:gd name="T25" fmla="*/ 42 h 47"/>
              <a:gd name="T26" fmla="*/ 16 w 29"/>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7">
                <a:moveTo>
                  <a:pt x="16" y="42"/>
                </a:moveTo>
                <a:lnTo>
                  <a:pt x="16" y="42"/>
                </a:lnTo>
                <a:lnTo>
                  <a:pt x="8" y="42"/>
                </a:lnTo>
                <a:lnTo>
                  <a:pt x="0" y="47"/>
                </a:lnTo>
                <a:lnTo>
                  <a:pt x="0" y="47"/>
                </a:lnTo>
                <a:lnTo>
                  <a:pt x="8" y="23"/>
                </a:lnTo>
                <a:lnTo>
                  <a:pt x="16" y="0"/>
                </a:lnTo>
                <a:lnTo>
                  <a:pt x="16" y="0"/>
                </a:lnTo>
                <a:lnTo>
                  <a:pt x="21" y="23"/>
                </a:lnTo>
                <a:lnTo>
                  <a:pt x="29" y="44"/>
                </a:lnTo>
                <a:lnTo>
                  <a:pt x="29" y="44"/>
                </a:lnTo>
                <a:lnTo>
                  <a:pt x="18" y="42"/>
                </a:lnTo>
                <a:lnTo>
                  <a:pt x="16" y="42"/>
                </a:lnTo>
                <a:lnTo>
                  <a:pt x="16" y="4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330" name="Line 42"/>
          <p:cNvSpPr>
            <a:spLocks noChangeAspect="1" noChangeShapeType="1"/>
          </p:cNvSpPr>
          <p:nvPr/>
        </p:nvSpPr>
        <p:spPr bwMode="auto">
          <a:xfrm>
            <a:off x="6464300" y="5243513"/>
            <a:ext cx="22463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1" name="Line 43"/>
          <p:cNvSpPr>
            <a:spLocks noChangeAspect="1" noChangeShapeType="1"/>
          </p:cNvSpPr>
          <p:nvPr/>
        </p:nvSpPr>
        <p:spPr bwMode="auto">
          <a:xfrm>
            <a:off x="6464300" y="55721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2" name="Line 44"/>
          <p:cNvSpPr>
            <a:spLocks noChangeAspect="1" noChangeShapeType="1"/>
          </p:cNvSpPr>
          <p:nvPr/>
        </p:nvSpPr>
        <p:spPr bwMode="auto">
          <a:xfrm>
            <a:off x="6611938" y="55721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3" name="Line 45"/>
          <p:cNvSpPr>
            <a:spLocks noChangeAspect="1" noChangeShapeType="1"/>
          </p:cNvSpPr>
          <p:nvPr/>
        </p:nvSpPr>
        <p:spPr bwMode="auto">
          <a:xfrm>
            <a:off x="6759575" y="55721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4" name="Line 46"/>
          <p:cNvSpPr>
            <a:spLocks noChangeAspect="1" noChangeShapeType="1"/>
          </p:cNvSpPr>
          <p:nvPr/>
        </p:nvSpPr>
        <p:spPr bwMode="auto">
          <a:xfrm>
            <a:off x="6907213" y="5572125"/>
            <a:ext cx="1095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5" name="Line 47"/>
          <p:cNvSpPr>
            <a:spLocks noChangeAspect="1" noChangeShapeType="1"/>
          </p:cNvSpPr>
          <p:nvPr/>
        </p:nvSpPr>
        <p:spPr bwMode="auto">
          <a:xfrm>
            <a:off x="7054850" y="55721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6" name="Line 48"/>
          <p:cNvSpPr>
            <a:spLocks noChangeAspect="1" noChangeShapeType="1"/>
          </p:cNvSpPr>
          <p:nvPr/>
        </p:nvSpPr>
        <p:spPr bwMode="auto">
          <a:xfrm>
            <a:off x="7200900" y="5572125"/>
            <a:ext cx="112713"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7" name="Line 49"/>
          <p:cNvSpPr>
            <a:spLocks noChangeAspect="1" noChangeShapeType="1"/>
          </p:cNvSpPr>
          <p:nvPr/>
        </p:nvSpPr>
        <p:spPr bwMode="auto">
          <a:xfrm>
            <a:off x="7350125" y="5572125"/>
            <a:ext cx="109538"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8" name="Line 50"/>
          <p:cNvSpPr>
            <a:spLocks noChangeAspect="1" noChangeShapeType="1"/>
          </p:cNvSpPr>
          <p:nvPr/>
        </p:nvSpPr>
        <p:spPr bwMode="auto">
          <a:xfrm>
            <a:off x="7497763" y="55721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39" name="Line 51"/>
          <p:cNvSpPr>
            <a:spLocks noChangeAspect="1" noChangeShapeType="1"/>
          </p:cNvSpPr>
          <p:nvPr/>
        </p:nvSpPr>
        <p:spPr bwMode="auto">
          <a:xfrm>
            <a:off x="7643813" y="5572125"/>
            <a:ext cx="112712"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0" name="Line 52"/>
          <p:cNvSpPr>
            <a:spLocks noChangeAspect="1" noChangeShapeType="1"/>
          </p:cNvSpPr>
          <p:nvPr/>
        </p:nvSpPr>
        <p:spPr bwMode="auto">
          <a:xfrm>
            <a:off x="7793038" y="5572125"/>
            <a:ext cx="1095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1" name="Line 53"/>
          <p:cNvSpPr>
            <a:spLocks noChangeAspect="1" noChangeShapeType="1"/>
          </p:cNvSpPr>
          <p:nvPr/>
        </p:nvSpPr>
        <p:spPr bwMode="auto">
          <a:xfrm>
            <a:off x="7940675" y="5572125"/>
            <a:ext cx="109538"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2" name="Line 54"/>
          <p:cNvSpPr>
            <a:spLocks noChangeAspect="1" noChangeShapeType="1"/>
          </p:cNvSpPr>
          <p:nvPr/>
        </p:nvSpPr>
        <p:spPr bwMode="auto">
          <a:xfrm>
            <a:off x="8086725" y="5572125"/>
            <a:ext cx="112713"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3" name="Line 55"/>
          <p:cNvSpPr>
            <a:spLocks noChangeAspect="1" noChangeShapeType="1"/>
          </p:cNvSpPr>
          <p:nvPr/>
        </p:nvSpPr>
        <p:spPr bwMode="auto">
          <a:xfrm>
            <a:off x="8234363" y="5572125"/>
            <a:ext cx="11112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4" name="Line 56"/>
          <p:cNvSpPr>
            <a:spLocks noChangeAspect="1" noChangeShapeType="1"/>
          </p:cNvSpPr>
          <p:nvPr/>
        </p:nvSpPr>
        <p:spPr bwMode="auto">
          <a:xfrm>
            <a:off x="8383588" y="5572125"/>
            <a:ext cx="1095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5" name="Line 57"/>
          <p:cNvSpPr>
            <a:spLocks noChangeAspect="1" noChangeShapeType="1"/>
          </p:cNvSpPr>
          <p:nvPr/>
        </p:nvSpPr>
        <p:spPr bwMode="auto">
          <a:xfrm>
            <a:off x="8529638" y="5572125"/>
            <a:ext cx="112712"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2" name="Freeform 74"/>
          <p:cNvSpPr>
            <a:spLocks noChangeAspect="1"/>
          </p:cNvSpPr>
          <p:nvPr/>
        </p:nvSpPr>
        <p:spPr bwMode="auto">
          <a:xfrm>
            <a:off x="6464300" y="5243513"/>
            <a:ext cx="2212975" cy="714375"/>
          </a:xfrm>
          <a:custGeom>
            <a:avLst/>
            <a:gdLst>
              <a:gd name="T0" fmla="*/ 1249 w 1249"/>
              <a:gd name="T1" fmla="*/ 403 h 403"/>
              <a:gd name="T2" fmla="*/ 1036 w 1249"/>
              <a:gd name="T3" fmla="*/ 403 h 403"/>
              <a:gd name="T4" fmla="*/ 1036 w 1249"/>
              <a:gd name="T5" fmla="*/ 403 h 403"/>
              <a:gd name="T6" fmla="*/ 992 w 1249"/>
              <a:gd name="T7" fmla="*/ 398 h 403"/>
              <a:gd name="T8" fmla="*/ 950 w 1249"/>
              <a:gd name="T9" fmla="*/ 390 h 403"/>
              <a:gd name="T10" fmla="*/ 908 w 1249"/>
              <a:gd name="T11" fmla="*/ 380 h 403"/>
              <a:gd name="T12" fmla="*/ 869 w 1249"/>
              <a:gd name="T13" fmla="*/ 369 h 403"/>
              <a:gd name="T14" fmla="*/ 833 w 1249"/>
              <a:gd name="T15" fmla="*/ 359 h 403"/>
              <a:gd name="T16" fmla="*/ 794 w 1249"/>
              <a:gd name="T17" fmla="*/ 346 h 403"/>
              <a:gd name="T18" fmla="*/ 724 w 1249"/>
              <a:gd name="T19" fmla="*/ 315 h 403"/>
              <a:gd name="T20" fmla="*/ 653 w 1249"/>
              <a:gd name="T21" fmla="*/ 278 h 403"/>
              <a:gd name="T22" fmla="*/ 583 w 1249"/>
              <a:gd name="T23" fmla="*/ 237 h 403"/>
              <a:gd name="T24" fmla="*/ 510 w 1249"/>
              <a:gd name="T25" fmla="*/ 187 h 403"/>
              <a:gd name="T26" fmla="*/ 435 w 1249"/>
              <a:gd name="T27" fmla="*/ 135 h 403"/>
              <a:gd name="T28" fmla="*/ 435 w 1249"/>
              <a:gd name="T29" fmla="*/ 135 h 403"/>
              <a:gd name="T30" fmla="*/ 390 w 1249"/>
              <a:gd name="T31" fmla="*/ 104 h 403"/>
              <a:gd name="T32" fmla="*/ 344 w 1249"/>
              <a:gd name="T33" fmla="*/ 78 h 403"/>
              <a:gd name="T34" fmla="*/ 292 w 1249"/>
              <a:gd name="T35" fmla="*/ 57 h 403"/>
              <a:gd name="T36" fmla="*/ 237 w 1249"/>
              <a:gd name="T37" fmla="*/ 39 h 403"/>
              <a:gd name="T38" fmla="*/ 182 w 1249"/>
              <a:gd name="T39" fmla="*/ 26 h 403"/>
              <a:gd name="T40" fmla="*/ 122 w 1249"/>
              <a:gd name="T41" fmla="*/ 13 h 403"/>
              <a:gd name="T42" fmla="*/ 63 w 1249"/>
              <a:gd name="T43" fmla="*/ 5 h 403"/>
              <a:gd name="T44" fmla="*/ 0 w 1249"/>
              <a:gd name="T45" fmla="*/ 0 h 403"/>
              <a:gd name="T46" fmla="*/ 0 w 1249"/>
              <a:gd name="T47" fmla="*/ 0 h 403"/>
              <a:gd name="T48" fmla="*/ 182 w 1249"/>
              <a:gd name="T49" fmla="*/ 5 h 403"/>
              <a:gd name="T50" fmla="*/ 273 w 1249"/>
              <a:gd name="T51" fmla="*/ 8 h 403"/>
              <a:gd name="T52" fmla="*/ 318 w 1249"/>
              <a:gd name="T53" fmla="*/ 13 h 403"/>
              <a:gd name="T54" fmla="*/ 364 w 1249"/>
              <a:gd name="T55" fmla="*/ 18 h 403"/>
              <a:gd name="T56" fmla="*/ 411 w 1249"/>
              <a:gd name="T57" fmla="*/ 23 h 403"/>
              <a:gd name="T58" fmla="*/ 458 w 1249"/>
              <a:gd name="T59" fmla="*/ 34 h 403"/>
              <a:gd name="T60" fmla="*/ 508 w 1249"/>
              <a:gd name="T61" fmla="*/ 47 h 403"/>
              <a:gd name="T62" fmla="*/ 557 w 1249"/>
              <a:gd name="T63" fmla="*/ 60 h 403"/>
              <a:gd name="T64" fmla="*/ 606 w 1249"/>
              <a:gd name="T65" fmla="*/ 78 h 403"/>
              <a:gd name="T66" fmla="*/ 656 w 1249"/>
              <a:gd name="T67" fmla="*/ 99 h 403"/>
              <a:gd name="T68" fmla="*/ 708 w 1249"/>
              <a:gd name="T69" fmla="*/ 125 h 403"/>
              <a:gd name="T70" fmla="*/ 760 w 1249"/>
              <a:gd name="T71" fmla="*/ 153 h 403"/>
              <a:gd name="T72" fmla="*/ 760 w 1249"/>
              <a:gd name="T73" fmla="*/ 153 h 403"/>
              <a:gd name="T74" fmla="*/ 804 w 1249"/>
              <a:gd name="T75" fmla="*/ 182 h 403"/>
              <a:gd name="T76" fmla="*/ 851 w 1249"/>
              <a:gd name="T77" fmla="*/ 213 h 403"/>
              <a:gd name="T78" fmla="*/ 947 w 1249"/>
              <a:gd name="T79" fmla="*/ 286 h 403"/>
              <a:gd name="T80" fmla="*/ 997 w 1249"/>
              <a:gd name="T81" fmla="*/ 320 h 403"/>
              <a:gd name="T82" fmla="*/ 1044 w 1249"/>
              <a:gd name="T83" fmla="*/ 354 h 403"/>
              <a:gd name="T84" fmla="*/ 1093 w 1249"/>
              <a:gd name="T85" fmla="*/ 382 h 403"/>
              <a:gd name="T86" fmla="*/ 1117 w 1249"/>
              <a:gd name="T87" fmla="*/ 393 h 403"/>
              <a:gd name="T88" fmla="*/ 1140 w 1249"/>
              <a:gd name="T89"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49" h="403">
                <a:moveTo>
                  <a:pt x="1249" y="403"/>
                </a:moveTo>
                <a:lnTo>
                  <a:pt x="1036" y="403"/>
                </a:lnTo>
                <a:lnTo>
                  <a:pt x="1036" y="403"/>
                </a:lnTo>
                <a:lnTo>
                  <a:pt x="992" y="398"/>
                </a:lnTo>
                <a:lnTo>
                  <a:pt x="950" y="390"/>
                </a:lnTo>
                <a:lnTo>
                  <a:pt x="908" y="380"/>
                </a:lnTo>
                <a:lnTo>
                  <a:pt x="869" y="369"/>
                </a:lnTo>
                <a:lnTo>
                  <a:pt x="833" y="359"/>
                </a:lnTo>
                <a:lnTo>
                  <a:pt x="794" y="346"/>
                </a:lnTo>
                <a:lnTo>
                  <a:pt x="724" y="315"/>
                </a:lnTo>
                <a:lnTo>
                  <a:pt x="653" y="278"/>
                </a:lnTo>
                <a:lnTo>
                  <a:pt x="583" y="237"/>
                </a:lnTo>
                <a:lnTo>
                  <a:pt x="510" y="187"/>
                </a:lnTo>
                <a:lnTo>
                  <a:pt x="435" y="135"/>
                </a:lnTo>
                <a:lnTo>
                  <a:pt x="435" y="135"/>
                </a:lnTo>
                <a:lnTo>
                  <a:pt x="390" y="104"/>
                </a:lnTo>
                <a:lnTo>
                  <a:pt x="344" y="78"/>
                </a:lnTo>
                <a:lnTo>
                  <a:pt x="292" y="57"/>
                </a:lnTo>
                <a:lnTo>
                  <a:pt x="237" y="39"/>
                </a:lnTo>
                <a:lnTo>
                  <a:pt x="182" y="26"/>
                </a:lnTo>
                <a:lnTo>
                  <a:pt x="122" y="13"/>
                </a:lnTo>
                <a:lnTo>
                  <a:pt x="63" y="5"/>
                </a:lnTo>
                <a:lnTo>
                  <a:pt x="0" y="0"/>
                </a:lnTo>
                <a:lnTo>
                  <a:pt x="0" y="0"/>
                </a:lnTo>
                <a:lnTo>
                  <a:pt x="182" y="5"/>
                </a:lnTo>
                <a:lnTo>
                  <a:pt x="273" y="8"/>
                </a:lnTo>
                <a:lnTo>
                  <a:pt x="318" y="13"/>
                </a:lnTo>
                <a:lnTo>
                  <a:pt x="364" y="18"/>
                </a:lnTo>
                <a:lnTo>
                  <a:pt x="411" y="23"/>
                </a:lnTo>
                <a:lnTo>
                  <a:pt x="458" y="34"/>
                </a:lnTo>
                <a:lnTo>
                  <a:pt x="508" y="47"/>
                </a:lnTo>
                <a:lnTo>
                  <a:pt x="557" y="60"/>
                </a:lnTo>
                <a:lnTo>
                  <a:pt x="606" y="78"/>
                </a:lnTo>
                <a:lnTo>
                  <a:pt x="656" y="99"/>
                </a:lnTo>
                <a:lnTo>
                  <a:pt x="708" y="125"/>
                </a:lnTo>
                <a:lnTo>
                  <a:pt x="760" y="153"/>
                </a:lnTo>
                <a:lnTo>
                  <a:pt x="760" y="153"/>
                </a:lnTo>
                <a:lnTo>
                  <a:pt x="804" y="182"/>
                </a:lnTo>
                <a:lnTo>
                  <a:pt x="851" y="213"/>
                </a:lnTo>
                <a:lnTo>
                  <a:pt x="947" y="286"/>
                </a:lnTo>
                <a:lnTo>
                  <a:pt x="997" y="320"/>
                </a:lnTo>
                <a:lnTo>
                  <a:pt x="1044" y="354"/>
                </a:lnTo>
                <a:lnTo>
                  <a:pt x="1093" y="382"/>
                </a:lnTo>
                <a:lnTo>
                  <a:pt x="1117" y="393"/>
                </a:lnTo>
                <a:lnTo>
                  <a:pt x="1140" y="403"/>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2363" name="Line 75"/>
          <p:cNvSpPr>
            <a:spLocks noChangeAspect="1" noChangeShapeType="1"/>
          </p:cNvSpPr>
          <p:nvPr/>
        </p:nvSpPr>
        <p:spPr bwMode="auto">
          <a:xfrm flipV="1">
            <a:off x="7367588" y="5848350"/>
            <a:ext cx="1587" cy="1095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4" name="Line 76"/>
          <p:cNvSpPr>
            <a:spLocks noChangeAspect="1" noChangeShapeType="1"/>
          </p:cNvSpPr>
          <p:nvPr/>
        </p:nvSpPr>
        <p:spPr bwMode="auto">
          <a:xfrm flipV="1">
            <a:off x="7367588" y="5699125"/>
            <a:ext cx="1587"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5" name="Line 77"/>
          <p:cNvSpPr>
            <a:spLocks noChangeAspect="1" noChangeShapeType="1"/>
          </p:cNvSpPr>
          <p:nvPr/>
        </p:nvSpPr>
        <p:spPr bwMode="auto">
          <a:xfrm flipV="1">
            <a:off x="7367588" y="5551488"/>
            <a:ext cx="1587" cy="1127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6" name="Line 78"/>
          <p:cNvSpPr>
            <a:spLocks noChangeAspect="1" noChangeShapeType="1"/>
          </p:cNvSpPr>
          <p:nvPr/>
        </p:nvSpPr>
        <p:spPr bwMode="auto">
          <a:xfrm flipV="1">
            <a:off x="7367588" y="5405438"/>
            <a:ext cx="1587" cy="1095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7" name="Line 79"/>
          <p:cNvSpPr>
            <a:spLocks noChangeAspect="1" noChangeShapeType="1"/>
          </p:cNvSpPr>
          <p:nvPr/>
        </p:nvSpPr>
        <p:spPr bwMode="auto">
          <a:xfrm flipV="1">
            <a:off x="7367588" y="5257800"/>
            <a:ext cx="1587" cy="1095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8" name="Line 80"/>
          <p:cNvSpPr>
            <a:spLocks noChangeAspect="1" noChangeShapeType="1"/>
          </p:cNvSpPr>
          <p:nvPr/>
        </p:nvSpPr>
        <p:spPr bwMode="auto">
          <a:xfrm flipV="1">
            <a:off x="7902575" y="5848350"/>
            <a:ext cx="1588" cy="1095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9" name="Line 81"/>
          <p:cNvSpPr>
            <a:spLocks noChangeAspect="1" noChangeShapeType="1"/>
          </p:cNvSpPr>
          <p:nvPr/>
        </p:nvSpPr>
        <p:spPr bwMode="auto">
          <a:xfrm flipV="1">
            <a:off x="7902575" y="5699125"/>
            <a:ext cx="1588"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0" name="Line 82"/>
          <p:cNvSpPr>
            <a:spLocks noChangeAspect="1" noChangeShapeType="1"/>
          </p:cNvSpPr>
          <p:nvPr/>
        </p:nvSpPr>
        <p:spPr bwMode="auto">
          <a:xfrm flipV="1">
            <a:off x="7902575" y="5551488"/>
            <a:ext cx="1588" cy="1127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1" name="Line 83"/>
          <p:cNvSpPr>
            <a:spLocks noChangeAspect="1" noChangeShapeType="1"/>
          </p:cNvSpPr>
          <p:nvPr/>
        </p:nvSpPr>
        <p:spPr bwMode="auto">
          <a:xfrm flipV="1">
            <a:off x="7902575" y="5405438"/>
            <a:ext cx="1588" cy="1095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2" name="Line 84"/>
          <p:cNvSpPr>
            <a:spLocks noChangeAspect="1" noChangeShapeType="1"/>
          </p:cNvSpPr>
          <p:nvPr/>
        </p:nvSpPr>
        <p:spPr bwMode="auto">
          <a:xfrm flipV="1">
            <a:off x="7902575" y="5257800"/>
            <a:ext cx="1588" cy="1095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3" name="Line 85"/>
          <p:cNvSpPr>
            <a:spLocks noChangeAspect="1" noChangeShapeType="1"/>
          </p:cNvSpPr>
          <p:nvPr/>
        </p:nvSpPr>
        <p:spPr bwMode="auto">
          <a:xfrm flipH="1">
            <a:off x="6354763" y="5243513"/>
            <a:ext cx="10953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4" name="Line 86"/>
          <p:cNvSpPr>
            <a:spLocks noChangeAspect="1" noChangeShapeType="1"/>
          </p:cNvSpPr>
          <p:nvPr/>
        </p:nvSpPr>
        <p:spPr bwMode="auto">
          <a:xfrm flipH="1">
            <a:off x="6354763" y="5565775"/>
            <a:ext cx="10953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5" name="Line 87"/>
          <p:cNvSpPr>
            <a:spLocks noChangeAspect="1" noChangeShapeType="1"/>
          </p:cNvSpPr>
          <p:nvPr/>
        </p:nvSpPr>
        <p:spPr bwMode="auto">
          <a:xfrm flipH="1">
            <a:off x="6354763" y="5957888"/>
            <a:ext cx="10953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6" name="Line 88"/>
          <p:cNvSpPr>
            <a:spLocks noChangeAspect="1" noChangeShapeType="1"/>
          </p:cNvSpPr>
          <p:nvPr/>
        </p:nvSpPr>
        <p:spPr bwMode="auto">
          <a:xfrm>
            <a:off x="7367588" y="5957888"/>
            <a:ext cx="1587"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77" name="Line 89"/>
          <p:cNvSpPr>
            <a:spLocks noChangeAspect="1" noChangeShapeType="1"/>
          </p:cNvSpPr>
          <p:nvPr/>
        </p:nvSpPr>
        <p:spPr bwMode="auto">
          <a:xfrm>
            <a:off x="7902575" y="5957888"/>
            <a:ext cx="1588" cy="1111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408" name="Rectangle 120"/>
          <p:cNvSpPr>
            <a:spLocks noChangeAspect="1" noChangeArrowheads="1"/>
          </p:cNvSpPr>
          <p:nvPr/>
        </p:nvSpPr>
        <p:spPr bwMode="auto">
          <a:xfrm>
            <a:off x="6229350" y="5154613"/>
            <a:ext cx="1143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0°</a:t>
            </a:r>
          </a:p>
        </p:txBody>
      </p:sp>
      <p:sp>
        <p:nvSpPr>
          <p:cNvPr id="12411" name="Rectangle 123"/>
          <p:cNvSpPr>
            <a:spLocks noChangeAspect="1" noChangeArrowheads="1"/>
          </p:cNvSpPr>
          <p:nvPr/>
        </p:nvSpPr>
        <p:spPr bwMode="auto">
          <a:xfrm>
            <a:off x="6064250" y="5483225"/>
            <a:ext cx="279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Symbol" pitchFamily="18" charset="2"/>
              </a:rPr>
              <a:t>-</a:t>
            </a:r>
            <a:r>
              <a:rPr lang="en-US" sz="1000" smtClean="0">
                <a:solidFill>
                  <a:srgbClr val="000000"/>
                </a:solidFill>
                <a:latin typeface="Times New Roman" pitchFamily="18" charset="0"/>
              </a:rPr>
              <a:t> 45°</a:t>
            </a:r>
          </a:p>
        </p:txBody>
      </p:sp>
      <p:sp>
        <p:nvSpPr>
          <p:cNvPr id="12414" name="Rectangle 126"/>
          <p:cNvSpPr>
            <a:spLocks noChangeAspect="1" noChangeArrowheads="1"/>
          </p:cNvSpPr>
          <p:nvPr/>
        </p:nvSpPr>
        <p:spPr bwMode="auto">
          <a:xfrm>
            <a:off x="6096000" y="5868988"/>
            <a:ext cx="2476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Symbol" pitchFamily="18" charset="2"/>
              </a:rPr>
              <a:t>-</a:t>
            </a:r>
            <a:r>
              <a:rPr lang="en-US" sz="1000" smtClean="0">
                <a:solidFill>
                  <a:srgbClr val="000000"/>
                </a:solidFill>
                <a:latin typeface="Times New Roman" pitchFamily="18" charset="0"/>
              </a:rPr>
              <a:t>90°</a:t>
            </a:r>
          </a:p>
        </p:txBody>
      </p:sp>
      <p:sp>
        <p:nvSpPr>
          <p:cNvPr id="12416" name="Rectangle 128"/>
          <p:cNvSpPr>
            <a:spLocks noChangeAspect="1" noChangeArrowheads="1"/>
          </p:cNvSpPr>
          <p:nvPr/>
        </p:nvSpPr>
        <p:spPr bwMode="auto">
          <a:xfrm>
            <a:off x="8132763" y="5246688"/>
            <a:ext cx="6111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Log scale </a:t>
            </a:r>
            <a:r>
              <a:rPr lang="en-US" sz="1000" i="1" smtClean="0">
                <a:solidFill>
                  <a:srgbClr val="000000"/>
                </a:solidFill>
                <a:latin typeface="Symbol" pitchFamily="18" charset="2"/>
              </a:rPr>
              <a:t>w</a:t>
            </a:r>
          </a:p>
        </p:txBody>
      </p:sp>
      <p:sp>
        <p:nvSpPr>
          <p:cNvPr id="12528" name="Line 240"/>
          <p:cNvSpPr>
            <a:spLocks noChangeAspect="1" noChangeShapeType="1"/>
          </p:cNvSpPr>
          <p:nvPr/>
        </p:nvSpPr>
        <p:spPr bwMode="auto">
          <a:xfrm flipV="1">
            <a:off x="6810375" y="5381625"/>
            <a:ext cx="106363" cy="523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29" name="Line 241"/>
          <p:cNvSpPr>
            <a:spLocks noChangeAspect="1" noChangeShapeType="1"/>
          </p:cNvSpPr>
          <p:nvPr/>
        </p:nvSpPr>
        <p:spPr bwMode="auto">
          <a:xfrm flipV="1">
            <a:off x="7724775" y="5367338"/>
            <a:ext cx="53975" cy="285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31" name="Freeform 243"/>
          <p:cNvSpPr>
            <a:spLocks noChangeAspect="1"/>
          </p:cNvSpPr>
          <p:nvPr/>
        </p:nvSpPr>
        <p:spPr bwMode="auto">
          <a:xfrm>
            <a:off x="6892925" y="5349875"/>
            <a:ext cx="84138" cy="60325"/>
          </a:xfrm>
          <a:custGeom>
            <a:avLst/>
            <a:gdLst>
              <a:gd name="T0" fmla="*/ 11 w 47"/>
              <a:gd name="T1" fmla="*/ 20 h 34"/>
              <a:gd name="T2" fmla="*/ 11 w 47"/>
              <a:gd name="T3" fmla="*/ 20 h 34"/>
              <a:gd name="T4" fmla="*/ 5 w 47"/>
              <a:gd name="T5" fmla="*/ 13 h 34"/>
              <a:gd name="T6" fmla="*/ 0 w 47"/>
              <a:gd name="T7" fmla="*/ 7 h 34"/>
              <a:gd name="T8" fmla="*/ 0 w 47"/>
              <a:gd name="T9" fmla="*/ 7 h 34"/>
              <a:gd name="T10" fmla="*/ 24 w 47"/>
              <a:gd name="T11" fmla="*/ 5 h 34"/>
              <a:gd name="T12" fmla="*/ 47 w 47"/>
              <a:gd name="T13" fmla="*/ 0 h 34"/>
              <a:gd name="T14" fmla="*/ 47 w 47"/>
              <a:gd name="T15" fmla="*/ 0 h 34"/>
              <a:gd name="T16" fmla="*/ 29 w 47"/>
              <a:gd name="T17" fmla="*/ 15 h 34"/>
              <a:gd name="T18" fmla="*/ 13 w 47"/>
              <a:gd name="T19" fmla="*/ 34 h 34"/>
              <a:gd name="T20" fmla="*/ 13 w 47"/>
              <a:gd name="T21" fmla="*/ 34 h 34"/>
              <a:gd name="T22" fmla="*/ 11 w 47"/>
              <a:gd name="T23" fmla="*/ 23 h 34"/>
              <a:gd name="T24" fmla="*/ 11 w 47"/>
              <a:gd name="T25" fmla="*/ 20 h 34"/>
              <a:gd name="T26" fmla="*/ 11 w 47"/>
              <a:gd name="T27"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4">
                <a:moveTo>
                  <a:pt x="11" y="20"/>
                </a:moveTo>
                <a:lnTo>
                  <a:pt x="11" y="20"/>
                </a:lnTo>
                <a:lnTo>
                  <a:pt x="5" y="13"/>
                </a:lnTo>
                <a:lnTo>
                  <a:pt x="0" y="7"/>
                </a:lnTo>
                <a:lnTo>
                  <a:pt x="0" y="7"/>
                </a:lnTo>
                <a:lnTo>
                  <a:pt x="24" y="5"/>
                </a:lnTo>
                <a:lnTo>
                  <a:pt x="47" y="0"/>
                </a:lnTo>
                <a:lnTo>
                  <a:pt x="47" y="0"/>
                </a:lnTo>
                <a:lnTo>
                  <a:pt x="29" y="15"/>
                </a:lnTo>
                <a:lnTo>
                  <a:pt x="13" y="34"/>
                </a:lnTo>
                <a:lnTo>
                  <a:pt x="13" y="34"/>
                </a:lnTo>
                <a:lnTo>
                  <a:pt x="11" y="23"/>
                </a:lnTo>
                <a:lnTo>
                  <a:pt x="11" y="20"/>
                </a:lnTo>
                <a:lnTo>
                  <a:pt x="11" y="20"/>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32" name="Freeform 244"/>
          <p:cNvSpPr>
            <a:spLocks noChangeAspect="1"/>
          </p:cNvSpPr>
          <p:nvPr/>
        </p:nvSpPr>
        <p:spPr bwMode="auto">
          <a:xfrm>
            <a:off x="7667625" y="5367338"/>
            <a:ext cx="82550" cy="60325"/>
          </a:xfrm>
          <a:custGeom>
            <a:avLst/>
            <a:gdLst>
              <a:gd name="T0" fmla="*/ 37 w 47"/>
              <a:gd name="T1" fmla="*/ 16 h 34"/>
              <a:gd name="T2" fmla="*/ 37 w 47"/>
              <a:gd name="T3" fmla="*/ 16 h 34"/>
              <a:gd name="T4" fmla="*/ 42 w 47"/>
              <a:gd name="T5" fmla="*/ 21 h 34"/>
              <a:gd name="T6" fmla="*/ 47 w 47"/>
              <a:gd name="T7" fmla="*/ 26 h 34"/>
              <a:gd name="T8" fmla="*/ 47 w 47"/>
              <a:gd name="T9" fmla="*/ 26 h 34"/>
              <a:gd name="T10" fmla="*/ 24 w 47"/>
              <a:gd name="T11" fmla="*/ 29 h 34"/>
              <a:gd name="T12" fmla="*/ 0 w 47"/>
              <a:gd name="T13" fmla="*/ 34 h 34"/>
              <a:gd name="T14" fmla="*/ 0 w 47"/>
              <a:gd name="T15" fmla="*/ 34 h 34"/>
              <a:gd name="T16" fmla="*/ 19 w 47"/>
              <a:gd name="T17" fmla="*/ 18 h 34"/>
              <a:gd name="T18" fmla="*/ 34 w 47"/>
              <a:gd name="T19" fmla="*/ 0 h 34"/>
              <a:gd name="T20" fmla="*/ 34 w 47"/>
              <a:gd name="T21" fmla="*/ 0 h 34"/>
              <a:gd name="T22" fmla="*/ 34 w 47"/>
              <a:gd name="T23" fmla="*/ 10 h 34"/>
              <a:gd name="T24" fmla="*/ 37 w 47"/>
              <a:gd name="T25" fmla="*/ 16 h 34"/>
              <a:gd name="T26" fmla="*/ 37 w 47"/>
              <a:gd name="T27" fmla="*/ 1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4">
                <a:moveTo>
                  <a:pt x="37" y="16"/>
                </a:moveTo>
                <a:lnTo>
                  <a:pt x="37" y="16"/>
                </a:lnTo>
                <a:lnTo>
                  <a:pt x="42" y="21"/>
                </a:lnTo>
                <a:lnTo>
                  <a:pt x="47" y="26"/>
                </a:lnTo>
                <a:lnTo>
                  <a:pt x="47" y="26"/>
                </a:lnTo>
                <a:lnTo>
                  <a:pt x="24" y="29"/>
                </a:lnTo>
                <a:lnTo>
                  <a:pt x="0" y="34"/>
                </a:lnTo>
                <a:lnTo>
                  <a:pt x="0" y="34"/>
                </a:lnTo>
                <a:lnTo>
                  <a:pt x="19" y="18"/>
                </a:lnTo>
                <a:lnTo>
                  <a:pt x="34" y="0"/>
                </a:lnTo>
                <a:lnTo>
                  <a:pt x="34" y="0"/>
                </a:lnTo>
                <a:lnTo>
                  <a:pt x="34" y="10"/>
                </a:lnTo>
                <a:lnTo>
                  <a:pt x="37" y="16"/>
                </a:lnTo>
                <a:lnTo>
                  <a:pt x="37" y="16"/>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533" name="Freeform 245"/>
          <p:cNvSpPr>
            <a:spLocks noChangeAspect="1"/>
          </p:cNvSpPr>
          <p:nvPr/>
        </p:nvSpPr>
        <p:spPr bwMode="auto">
          <a:xfrm>
            <a:off x="8696325" y="5221288"/>
            <a:ext cx="84138" cy="46037"/>
          </a:xfrm>
          <a:custGeom>
            <a:avLst/>
            <a:gdLst>
              <a:gd name="T0" fmla="*/ 5 w 47"/>
              <a:gd name="T1" fmla="*/ 13 h 26"/>
              <a:gd name="T2" fmla="*/ 5 w 47"/>
              <a:gd name="T3" fmla="*/ 13 h 26"/>
              <a:gd name="T4" fmla="*/ 5 w 47"/>
              <a:gd name="T5" fmla="*/ 5 h 26"/>
              <a:gd name="T6" fmla="*/ 0 w 47"/>
              <a:gd name="T7" fmla="*/ 0 h 26"/>
              <a:gd name="T8" fmla="*/ 0 w 47"/>
              <a:gd name="T9" fmla="*/ 0 h 26"/>
              <a:gd name="T10" fmla="*/ 23 w 47"/>
              <a:gd name="T11" fmla="*/ 8 h 26"/>
              <a:gd name="T12" fmla="*/ 47 w 47"/>
              <a:gd name="T13" fmla="*/ 13 h 26"/>
              <a:gd name="T14" fmla="*/ 47 w 47"/>
              <a:gd name="T15" fmla="*/ 13 h 26"/>
              <a:gd name="T16" fmla="*/ 23 w 47"/>
              <a:gd name="T17" fmla="*/ 18 h 26"/>
              <a:gd name="T18" fmla="*/ 0 w 47"/>
              <a:gd name="T19" fmla="*/ 26 h 26"/>
              <a:gd name="T20" fmla="*/ 0 w 47"/>
              <a:gd name="T21" fmla="*/ 26 h 26"/>
              <a:gd name="T22" fmla="*/ 5 w 47"/>
              <a:gd name="T23" fmla="*/ 18 h 26"/>
              <a:gd name="T24" fmla="*/ 5 w 47"/>
              <a:gd name="T25" fmla="*/ 13 h 26"/>
              <a:gd name="T26" fmla="*/ 5 w 47"/>
              <a:gd name="T2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6">
                <a:moveTo>
                  <a:pt x="5" y="13"/>
                </a:moveTo>
                <a:lnTo>
                  <a:pt x="5" y="13"/>
                </a:lnTo>
                <a:lnTo>
                  <a:pt x="5" y="5"/>
                </a:lnTo>
                <a:lnTo>
                  <a:pt x="0" y="0"/>
                </a:lnTo>
                <a:lnTo>
                  <a:pt x="0" y="0"/>
                </a:lnTo>
                <a:lnTo>
                  <a:pt x="23" y="8"/>
                </a:lnTo>
                <a:lnTo>
                  <a:pt x="47" y="13"/>
                </a:lnTo>
                <a:lnTo>
                  <a:pt x="47" y="13"/>
                </a:lnTo>
                <a:lnTo>
                  <a:pt x="23" y="18"/>
                </a:lnTo>
                <a:lnTo>
                  <a:pt x="0" y="26"/>
                </a:lnTo>
                <a:lnTo>
                  <a:pt x="0" y="26"/>
                </a:lnTo>
                <a:lnTo>
                  <a:pt x="5" y="18"/>
                </a:lnTo>
                <a:lnTo>
                  <a:pt x="5" y="13"/>
                </a:lnTo>
                <a:lnTo>
                  <a:pt x="5" y="13"/>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294" name="Line 6"/>
          <p:cNvSpPr>
            <a:spLocks noChangeAspect="1" noChangeShapeType="1"/>
          </p:cNvSpPr>
          <p:nvPr/>
        </p:nvSpPr>
        <p:spPr bwMode="auto">
          <a:xfrm>
            <a:off x="3768725" y="4648200"/>
            <a:ext cx="1588" cy="14478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295" name="Line 7"/>
          <p:cNvSpPr>
            <a:spLocks noChangeAspect="1" noChangeShapeType="1"/>
          </p:cNvSpPr>
          <p:nvPr/>
        </p:nvSpPr>
        <p:spPr bwMode="auto">
          <a:xfrm>
            <a:off x="3308350" y="5957888"/>
            <a:ext cx="2387600"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296" name="Freeform 8"/>
          <p:cNvSpPr>
            <a:spLocks noChangeAspect="1"/>
          </p:cNvSpPr>
          <p:nvPr/>
        </p:nvSpPr>
        <p:spPr bwMode="auto">
          <a:xfrm>
            <a:off x="3746500" y="4579938"/>
            <a:ext cx="50800" cy="82550"/>
          </a:xfrm>
          <a:custGeom>
            <a:avLst/>
            <a:gdLst>
              <a:gd name="T0" fmla="*/ 16 w 29"/>
              <a:gd name="T1" fmla="*/ 42 h 47"/>
              <a:gd name="T2" fmla="*/ 16 w 29"/>
              <a:gd name="T3" fmla="*/ 42 h 47"/>
              <a:gd name="T4" fmla="*/ 8 w 29"/>
              <a:gd name="T5" fmla="*/ 42 h 47"/>
              <a:gd name="T6" fmla="*/ 0 w 29"/>
              <a:gd name="T7" fmla="*/ 47 h 47"/>
              <a:gd name="T8" fmla="*/ 0 w 29"/>
              <a:gd name="T9" fmla="*/ 47 h 47"/>
              <a:gd name="T10" fmla="*/ 8 w 29"/>
              <a:gd name="T11" fmla="*/ 23 h 47"/>
              <a:gd name="T12" fmla="*/ 16 w 29"/>
              <a:gd name="T13" fmla="*/ 0 h 47"/>
              <a:gd name="T14" fmla="*/ 16 w 29"/>
              <a:gd name="T15" fmla="*/ 0 h 47"/>
              <a:gd name="T16" fmla="*/ 21 w 29"/>
              <a:gd name="T17" fmla="*/ 23 h 47"/>
              <a:gd name="T18" fmla="*/ 29 w 29"/>
              <a:gd name="T19" fmla="*/ 44 h 47"/>
              <a:gd name="T20" fmla="*/ 29 w 29"/>
              <a:gd name="T21" fmla="*/ 44 h 47"/>
              <a:gd name="T22" fmla="*/ 19 w 29"/>
              <a:gd name="T23" fmla="*/ 42 h 47"/>
              <a:gd name="T24" fmla="*/ 16 w 29"/>
              <a:gd name="T25" fmla="*/ 42 h 47"/>
              <a:gd name="T26" fmla="*/ 16 w 29"/>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7">
                <a:moveTo>
                  <a:pt x="16" y="42"/>
                </a:moveTo>
                <a:lnTo>
                  <a:pt x="16" y="42"/>
                </a:lnTo>
                <a:lnTo>
                  <a:pt x="8" y="42"/>
                </a:lnTo>
                <a:lnTo>
                  <a:pt x="0" y="47"/>
                </a:lnTo>
                <a:lnTo>
                  <a:pt x="0" y="47"/>
                </a:lnTo>
                <a:lnTo>
                  <a:pt x="8" y="23"/>
                </a:lnTo>
                <a:lnTo>
                  <a:pt x="16" y="0"/>
                </a:lnTo>
                <a:lnTo>
                  <a:pt x="16" y="0"/>
                </a:lnTo>
                <a:lnTo>
                  <a:pt x="21" y="23"/>
                </a:lnTo>
                <a:lnTo>
                  <a:pt x="29" y="44"/>
                </a:lnTo>
                <a:lnTo>
                  <a:pt x="29" y="44"/>
                </a:lnTo>
                <a:lnTo>
                  <a:pt x="19" y="42"/>
                </a:lnTo>
                <a:lnTo>
                  <a:pt x="16" y="42"/>
                </a:lnTo>
                <a:lnTo>
                  <a:pt x="16" y="4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297" name="Freeform 9"/>
          <p:cNvSpPr>
            <a:spLocks noChangeAspect="1"/>
          </p:cNvSpPr>
          <p:nvPr/>
        </p:nvSpPr>
        <p:spPr bwMode="auto">
          <a:xfrm>
            <a:off x="5684838" y="5935663"/>
            <a:ext cx="80962" cy="46037"/>
          </a:xfrm>
          <a:custGeom>
            <a:avLst/>
            <a:gdLst>
              <a:gd name="T0" fmla="*/ 5 w 46"/>
              <a:gd name="T1" fmla="*/ 13 h 26"/>
              <a:gd name="T2" fmla="*/ 5 w 46"/>
              <a:gd name="T3" fmla="*/ 13 h 26"/>
              <a:gd name="T4" fmla="*/ 2 w 46"/>
              <a:gd name="T5" fmla="*/ 5 h 26"/>
              <a:gd name="T6" fmla="*/ 0 w 46"/>
              <a:gd name="T7" fmla="*/ 0 h 26"/>
              <a:gd name="T8" fmla="*/ 0 w 46"/>
              <a:gd name="T9" fmla="*/ 0 h 26"/>
              <a:gd name="T10" fmla="*/ 23 w 46"/>
              <a:gd name="T11" fmla="*/ 8 h 26"/>
              <a:gd name="T12" fmla="*/ 46 w 46"/>
              <a:gd name="T13" fmla="*/ 13 h 26"/>
              <a:gd name="T14" fmla="*/ 46 w 46"/>
              <a:gd name="T15" fmla="*/ 13 h 26"/>
              <a:gd name="T16" fmla="*/ 23 w 46"/>
              <a:gd name="T17" fmla="*/ 18 h 26"/>
              <a:gd name="T18" fmla="*/ 0 w 46"/>
              <a:gd name="T19" fmla="*/ 26 h 26"/>
              <a:gd name="T20" fmla="*/ 0 w 46"/>
              <a:gd name="T21" fmla="*/ 26 h 26"/>
              <a:gd name="T22" fmla="*/ 5 w 46"/>
              <a:gd name="T23" fmla="*/ 18 h 26"/>
              <a:gd name="T24" fmla="*/ 5 w 46"/>
              <a:gd name="T25" fmla="*/ 13 h 26"/>
              <a:gd name="T26" fmla="*/ 5 w 46"/>
              <a:gd name="T2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26">
                <a:moveTo>
                  <a:pt x="5" y="13"/>
                </a:moveTo>
                <a:lnTo>
                  <a:pt x="5" y="13"/>
                </a:lnTo>
                <a:lnTo>
                  <a:pt x="2" y="5"/>
                </a:lnTo>
                <a:lnTo>
                  <a:pt x="0" y="0"/>
                </a:lnTo>
                <a:lnTo>
                  <a:pt x="0" y="0"/>
                </a:lnTo>
                <a:lnTo>
                  <a:pt x="23" y="8"/>
                </a:lnTo>
                <a:lnTo>
                  <a:pt x="46" y="13"/>
                </a:lnTo>
                <a:lnTo>
                  <a:pt x="46" y="13"/>
                </a:lnTo>
                <a:lnTo>
                  <a:pt x="23" y="18"/>
                </a:lnTo>
                <a:lnTo>
                  <a:pt x="0" y="26"/>
                </a:lnTo>
                <a:lnTo>
                  <a:pt x="0" y="26"/>
                </a:lnTo>
                <a:lnTo>
                  <a:pt x="5" y="18"/>
                </a:lnTo>
                <a:lnTo>
                  <a:pt x="5" y="13"/>
                </a:lnTo>
                <a:lnTo>
                  <a:pt x="5" y="13"/>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2298" name="Rectangle 10"/>
          <p:cNvSpPr>
            <a:spLocks noChangeAspect="1" noChangeArrowheads="1"/>
          </p:cNvSpPr>
          <p:nvPr/>
        </p:nvSpPr>
        <p:spPr bwMode="auto">
          <a:xfrm>
            <a:off x="5707063" y="6018213"/>
            <a:ext cx="333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t</a:t>
            </a:r>
            <a:endParaRPr lang="en-US" sz="1000" smtClean="0">
              <a:solidFill>
                <a:srgbClr val="000000"/>
              </a:solidFill>
              <a:latin typeface="Times New Roman" pitchFamily="18" charset="0"/>
            </a:endParaRPr>
          </a:p>
        </p:txBody>
      </p:sp>
      <p:sp>
        <p:nvSpPr>
          <p:cNvPr id="12303" name="Rectangle 15"/>
          <p:cNvSpPr>
            <a:spLocks noChangeAspect="1" noChangeArrowheads="1"/>
          </p:cNvSpPr>
          <p:nvPr/>
        </p:nvSpPr>
        <p:spPr bwMode="auto">
          <a:xfrm>
            <a:off x="3557588" y="5159375"/>
            <a:ext cx="61912"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a:t>
            </a:r>
          </a:p>
        </p:txBody>
      </p:sp>
      <p:sp>
        <p:nvSpPr>
          <p:cNvPr id="12304" name="Rectangle 16"/>
          <p:cNvSpPr>
            <a:spLocks noChangeAspect="1" noChangeArrowheads="1"/>
          </p:cNvSpPr>
          <p:nvPr/>
        </p:nvSpPr>
        <p:spPr bwMode="auto">
          <a:xfrm>
            <a:off x="3386138" y="5422900"/>
            <a:ext cx="2222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0.63</a:t>
            </a:r>
          </a:p>
        </p:txBody>
      </p:sp>
      <p:sp>
        <p:nvSpPr>
          <p:cNvPr id="12321" name="Line 33"/>
          <p:cNvSpPr>
            <a:spLocks noChangeAspect="1" noChangeShapeType="1"/>
          </p:cNvSpPr>
          <p:nvPr/>
        </p:nvSpPr>
        <p:spPr bwMode="auto">
          <a:xfrm>
            <a:off x="3768725" y="5243513"/>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2" name="Line 34"/>
          <p:cNvSpPr>
            <a:spLocks noChangeAspect="1" noChangeShapeType="1"/>
          </p:cNvSpPr>
          <p:nvPr/>
        </p:nvSpPr>
        <p:spPr bwMode="auto">
          <a:xfrm>
            <a:off x="3917950" y="5243513"/>
            <a:ext cx="109538"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3" name="Line 35"/>
          <p:cNvSpPr>
            <a:spLocks noChangeAspect="1" noChangeShapeType="1"/>
          </p:cNvSpPr>
          <p:nvPr/>
        </p:nvSpPr>
        <p:spPr bwMode="auto">
          <a:xfrm>
            <a:off x="4065588" y="5243513"/>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4" name="Line 36"/>
          <p:cNvSpPr>
            <a:spLocks noChangeAspect="1" noChangeShapeType="1"/>
          </p:cNvSpPr>
          <p:nvPr/>
        </p:nvSpPr>
        <p:spPr bwMode="auto">
          <a:xfrm>
            <a:off x="4211638" y="5243513"/>
            <a:ext cx="1127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5" name="Line 37"/>
          <p:cNvSpPr>
            <a:spLocks noChangeAspect="1" noChangeShapeType="1"/>
          </p:cNvSpPr>
          <p:nvPr/>
        </p:nvSpPr>
        <p:spPr bwMode="auto">
          <a:xfrm>
            <a:off x="4360863" y="5243513"/>
            <a:ext cx="10953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6" name="Line 38"/>
          <p:cNvSpPr>
            <a:spLocks noChangeAspect="1" noChangeShapeType="1"/>
          </p:cNvSpPr>
          <p:nvPr/>
        </p:nvSpPr>
        <p:spPr bwMode="auto">
          <a:xfrm>
            <a:off x="4508500" y="5243513"/>
            <a:ext cx="109538"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7" name="Line 39"/>
          <p:cNvSpPr>
            <a:spLocks noChangeAspect="1" noChangeShapeType="1"/>
          </p:cNvSpPr>
          <p:nvPr/>
        </p:nvSpPr>
        <p:spPr bwMode="auto">
          <a:xfrm>
            <a:off x="4654550" y="5243513"/>
            <a:ext cx="1127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8" name="Line 40"/>
          <p:cNvSpPr>
            <a:spLocks noChangeAspect="1" noChangeShapeType="1"/>
          </p:cNvSpPr>
          <p:nvPr/>
        </p:nvSpPr>
        <p:spPr bwMode="auto">
          <a:xfrm>
            <a:off x="4802188" y="5243513"/>
            <a:ext cx="1111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29" name="Line 41"/>
          <p:cNvSpPr>
            <a:spLocks noChangeAspect="1" noChangeShapeType="1"/>
          </p:cNvSpPr>
          <p:nvPr/>
        </p:nvSpPr>
        <p:spPr bwMode="auto">
          <a:xfrm>
            <a:off x="4951413" y="5243513"/>
            <a:ext cx="63500"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6" name="Freeform 58"/>
          <p:cNvSpPr>
            <a:spLocks noChangeAspect="1"/>
          </p:cNvSpPr>
          <p:nvPr/>
        </p:nvSpPr>
        <p:spPr bwMode="auto">
          <a:xfrm>
            <a:off x="3768725" y="5238750"/>
            <a:ext cx="1490663" cy="719138"/>
          </a:xfrm>
          <a:custGeom>
            <a:avLst/>
            <a:gdLst>
              <a:gd name="T0" fmla="*/ 841 w 841"/>
              <a:gd name="T1" fmla="*/ 0 h 406"/>
              <a:gd name="T2" fmla="*/ 841 w 841"/>
              <a:gd name="T3" fmla="*/ 0 h 406"/>
              <a:gd name="T4" fmla="*/ 760 w 841"/>
              <a:gd name="T5" fmla="*/ 0 h 406"/>
              <a:gd name="T6" fmla="*/ 682 w 841"/>
              <a:gd name="T7" fmla="*/ 3 h 406"/>
              <a:gd name="T8" fmla="*/ 612 w 841"/>
              <a:gd name="T9" fmla="*/ 8 h 406"/>
              <a:gd name="T10" fmla="*/ 550 w 841"/>
              <a:gd name="T11" fmla="*/ 11 h 406"/>
              <a:gd name="T12" fmla="*/ 435 w 841"/>
              <a:gd name="T13" fmla="*/ 24 h 406"/>
              <a:gd name="T14" fmla="*/ 344 w 841"/>
              <a:gd name="T15" fmla="*/ 39 h 406"/>
              <a:gd name="T16" fmla="*/ 344 w 841"/>
              <a:gd name="T17" fmla="*/ 39 h 406"/>
              <a:gd name="T18" fmla="*/ 297 w 841"/>
              <a:gd name="T19" fmla="*/ 50 h 406"/>
              <a:gd name="T20" fmla="*/ 253 w 841"/>
              <a:gd name="T21" fmla="*/ 65 h 406"/>
              <a:gd name="T22" fmla="*/ 214 w 841"/>
              <a:gd name="T23" fmla="*/ 83 h 406"/>
              <a:gd name="T24" fmla="*/ 180 w 841"/>
              <a:gd name="T25" fmla="*/ 102 h 406"/>
              <a:gd name="T26" fmla="*/ 149 w 841"/>
              <a:gd name="T27" fmla="*/ 123 h 406"/>
              <a:gd name="T28" fmla="*/ 123 w 841"/>
              <a:gd name="T29" fmla="*/ 146 h 406"/>
              <a:gd name="T30" fmla="*/ 99 w 841"/>
              <a:gd name="T31" fmla="*/ 169 h 406"/>
              <a:gd name="T32" fmla="*/ 81 w 841"/>
              <a:gd name="T33" fmla="*/ 193 h 406"/>
              <a:gd name="T34" fmla="*/ 63 w 841"/>
              <a:gd name="T35" fmla="*/ 221 h 406"/>
              <a:gd name="T36" fmla="*/ 47 w 841"/>
              <a:gd name="T37" fmla="*/ 247 h 406"/>
              <a:gd name="T38" fmla="*/ 37 w 841"/>
              <a:gd name="T39" fmla="*/ 274 h 406"/>
              <a:gd name="T40" fmla="*/ 27 w 841"/>
              <a:gd name="T41" fmla="*/ 302 h 406"/>
              <a:gd name="T42" fmla="*/ 11 w 841"/>
              <a:gd name="T43" fmla="*/ 354 h 406"/>
              <a:gd name="T44" fmla="*/ 0 w 841"/>
              <a:gd name="T45" fmla="*/ 406 h 406"/>
              <a:gd name="T46" fmla="*/ 0 w 841"/>
              <a:gd name="T47" fmla="*/ 406 h 406"/>
              <a:gd name="T48" fmla="*/ 37 w 841"/>
              <a:gd name="T49" fmla="*/ 370 h 406"/>
              <a:gd name="T50" fmla="*/ 92 w 841"/>
              <a:gd name="T51" fmla="*/ 326 h 406"/>
              <a:gd name="T52" fmla="*/ 125 w 841"/>
              <a:gd name="T53" fmla="*/ 297 h 406"/>
              <a:gd name="T54" fmla="*/ 164 w 841"/>
              <a:gd name="T55" fmla="*/ 271 h 406"/>
              <a:gd name="T56" fmla="*/ 206 w 841"/>
              <a:gd name="T57" fmla="*/ 240 h 406"/>
              <a:gd name="T58" fmla="*/ 256 w 841"/>
              <a:gd name="T59" fmla="*/ 211 h 406"/>
              <a:gd name="T60" fmla="*/ 310 w 841"/>
              <a:gd name="T61" fmla="*/ 182 h 406"/>
              <a:gd name="T62" fmla="*/ 367 w 841"/>
              <a:gd name="T63" fmla="*/ 154 h 406"/>
              <a:gd name="T64" fmla="*/ 433 w 841"/>
              <a:gd name="T65" fmla="*/ 125 h 406"/>
              <a:gd name="T66" fmla="*/ 503 w 841"/>
              <a:gd name="T67" fmla="*/ 99 h 406"/>
              <a:gd name="T68" fmla="*/ 578 w 841"/>
              <a:gd name="T69" fmla="*/ 73 h 406"/>
              <a:gd name="T70" fmla="*/ 659 w 841"/>
              <a:gd name="T71" fmla="*/ 52 h 406"/>
              <a:gd name="T72" fmla="*/ 745 w 841"/>
              <a:gd name="T73" fmla="*/ 31 h 406"/>
              <a:gd name="T74" fmla="*/ 839 w 841"/>
              <a:gd name="T75" fmla="*/ 16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41" h="406">
                <a:moveTo>
                  <a:pt x="841" y="0"/>
                </a:moveTo>
                <a:lnTo>
                  <a:pt x="841" y="0"/>
                </a:lnTo>
                <a:lnTo>
                  <a:pt x="760" y="0"/>
                </a:lnTo>
                <a:lnTo>
                  <a:pt x="682" y="3"/>
                </a:lnTo>
                <a:lnTo>
                  <a:pt x="612" y="8"/>
                </a:lnTo>
                <a:lnTo>
                  <a:pt x="550" y="11"/>
                </a:lnTo>
                <a:lnTo>
                  <a:pt x="435" y="24"/>
                </a:lnTo>
                <a:lnTo>
                  <a:pt x="344" y="39"/>
                </a:lnTo>
                <a:lnTo>
                  <a:pt x="344" y="39"/>
                </a:lnTo>
                <a:lnTo>
                  <a:pt x="297" y="50"/>
                </a:lnTo>
                <a:lnTo>
                  <a:pt x="253" y="65"/>
                </a:lnTo>
                <a:lnTo>
                  <a:pt x="214" y="83"/>
                </a:lnTo>
                <a:lnTo>
                  <a:pt x="180" y="102"/>
                </a:lnTo>
                <a:lnTo>
                  <a:pt x="149" y="123"/>
                </a:lnTo>
                <a:lnTo>
                  <a:pt x="123" y="146"/>
                </a:lnTo>
                <a:lnTo>
                  <a:pt x="99" y="169"/>
                </a:lnTo>
                <a:lnTo>
                  <a:pt x="81" y="193"/>
                </a:lnTo>
                <a:lnTo>
                  <a:pt x="63" y="221"/>
                </a:lnTo>
                <a:lnTo>
                  <a:pt x="47" y="247"/>
                </a:lnTo>
                <a:lnTo>
                  <a:pt x="37" y="274"/>
                </a:lnTo>
                <a:lnTo>
                  <a:pt x="27" y="302"/>
                </a:lnTo>
                <a:lnTo>
                  <a:pt x="11" y="354"/>
                </a:lnTo>
                <a:lnTo>
                  <a:pt x="0" y="406"/>
                </a:lnTo>
                <a:lnTo>
                  <a:pt x="0" y="406"/>
                </a:lnTo>
                <a:lnTo>
                  <a:pt x="37" y="370"/>
                </a:lnTo>
                <a:lnTo>
                  <a:pt x="92" y="326"/>
                </a:lnTo>
                <a:lnTo>
                  <a:pt x="125" y="297"/>
                </a:lnTo>
                <a:lnTo>
                  <a:pt x="164" y="271"/>
                </a:lnTo>
                <a:lnTo>
                  <a:pt x="206" y="240"/>
                </a:lnTo>
                <a:lnTo>
                  <a:pt x="256" y="211"/>
                </a:lnTo>
                <a:lnTo>
                  <a:pt x="310" y="182"/>
                </a:lnTo>
                <a:lnTo>
                  <a:pt x="367" y="154"/>
                </a:lnTo>
                <a:lnTo>
                  <a:pt x="433" y="125"/>
                </a:lnTo>
                <a:lnTo>
                  <a:pt x="503" y="99"/>
                </a:lnTo>
                <a:lnTo>
                  <a:pt x="578" y="73"/>
                </a:lnTo>
                <a:lnTo>
                  <a:pt x="659" y="52"/>
                </a:lnTo>
                <a:lnTo>
                  <a:pt x="745" y="31"/>
                </a:lnTo>
                <a:lnTo>
                  <a:pt x="839" y="16"/>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2347" name="Line 59"/>
          <p:cNvSpPr>
            <a:spLocks noChangeAspect="1" noChangeShapeType="1"/>
          </p:cNvSpPr>
          <p:nvPr/>
        </p:nvSpPr>
        <p:spPr bwMode="auto">
          <a:xfrm>
            <a:off x="3768725" y="5505450"/>
            <a:ext cx="111125" cy="31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8" name="Line 60"/>
          <p:cNvSpPr>
            <a:spLocks noChangeAspect="1" noChangeShapeType="1"/>
          </p:cNvSpPr>
          <p:nvPr/>
        </p:nvSpPr>
        <p:spPr bwMode="auto">
          <a:xfrm>
            <a:off x="3917950" y="5505450"/>
            <a:ext cx="109538" cy="31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49" name="Line 61"/>
          <p:cNvSpPr>
            <a:spLocks noChangeAspect="1" noChangeShapeType="1"/>
          </p:cNvSpPr>
          <p:nvPr/>
        </p:nvSpPr>
        <p:spPr bwMode="auto">
          <a:xfrm>
            <a:off x="4065588" y="5505450"/>
            <a:ext cx="111125" cy="31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0" name="Line 62"/>
          <p:cNvSpPr>
            <a:spLocks noChangeAspect="1" noChangeShapeType="1"/>
          </p:cNvSpPr>
          <p:nvPr/>
        </p:nvSpPr>
        <p:spPr bwMode="auto">
          <a:xfrm>
            <a:off x="4211638" y="5505450"/>
            <a:ext cx="112712" cy="31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1" name="Line 63"/>
          <p:cNvSpPr>
            <a:spLocks noChangeAspect="1" noChangeShapeType="1"/>
          </p:cNvSpPr>
          <p:nvPr/>
        </p:nvSpPr>
        <p:spPr bwMode="auto">
          <a:xfrm>
            <a:off x="4360863" y="5505450"/>
            <a:ext cx="58737" cy="31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2" name="Line 64"/>
          <p:cNvSpPr>
            <a:spLocks noChangeAspect="1" noChangeShapeType="1"/>
          </p:cNvSpPr>
          <p:nvPr/>
        </p:nvSpPr>
        <p:spPr bwMode="auto">
          <a:xfrm flipV="1">
            <a:off x="4416425" y="5865813"/>
            <a:ext cx="1588" cy="920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3" name="Line 65"/>
          <p:cNvSpPr>
            <a:spLocks noChangeAspect="1" noChangeShapeType="1"/>
          </p:cNvSpPr>
          <p:nvPr/>
        </p:nvSpPr>
        <p:spPr bwMode="auto">
          <a:xfrm flipV="1">
            <a:off x="4416425" y="5737225"/>
            <a:ext cx="1588" cy="920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4" name="Line 66"/>
          <p:cNvSpPr>
            <a:spLocks noChangeAspect="1" noChangeShapeType="1"/>
          </p:cNvSpPr>
          <p:nvPr/>
        </p:nvSpPr>
        <p:spPr bwMode="auto">
          <a:xfrm flipV="1">
            <a:off x="4416425" y="5607050"/>
            <a:ext cx="1588" cy="920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5" name="Line 67"/>
          <p:cNvSpPr>
            <a:spLocks noChangeAspect="1" noChangeShapeType="1"/>
          </p:cNvSpPr>
          <p:nvPr/>
        </p:nvSpPr>
        <p:spPr bwMode="auto">
          <a:xfrm flipV="1">
            <a:off x="4416425" y="5514975"/>
            <a:ext cx="1588"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6" name="Line 68"/>
          <p:cNvSpPr>
            <a:spLocks noChangeAspect="1" noChangeShapeType="1"/>
          </p:cNvSpPr>
          <p:nvPr/>
        </p:nvSpPr>
        <p:spPr bwMode="auto">
          <a:xfrm flipV="1">
            <a:off x="3978275" y="5865813"/>
            <a:ext cx="1588" cy="920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7" name="Line 69"/>
          <p:cNvSpPr>
            <a:spLocks noChangeAspect="1" noChangeShapeType="1"/>
          </p:cNvSpPr>
          <p:nvPr/>
        </p:nvSpPr>
        <p:spPr bwMode="auto">
          <a:xfrm flipV="1">
            <a:off x="3978275" y="5737225"/>
            <a:ext cx="1588" cy="920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8" name="Line 70"/>
          <p:cNvSpPr>
            <a:spLocks noChangeAspect="1" noChangeShapeType="1"/>
          </p:cNvSpPr>
          <p:nvPr/>
        </p:nvSpPr>
        <p:spPr bwMode="auto">
          <a:xfrm flipV="1">
            <a:off x="3978275" y="5607050"/>
            <a:ext cx="1588" cy="920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59" name="Line 71"/>
          <p:cNvSpPr>
            <a:spLocks noChangeAspect="1" noChangeShapeType="1"/>
          </p:cNvSpPr>
          <p:nvPr/>
        </p:nvSpPr>
        <p:spPr bwMode="auto">
          <a:xfrm flipV="1">
            <a:off x="3978275" y="5505450"/>
            <a:ext cx="1588" cy="666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0" name="Line 72"/>
          <p:cNvSpPr>
            <a:spLocks noChangeAspect="1" noChangeShapeType="1"/>
          </p:cNvSpPr>
          <p:nvPr/>
        </p:nvSpPr>
        <p:spPr bwMode="auto">
          <a:xfrm flipH="1">
            <a:off x="3659188" y="5243513"/>
            <a:ext cx="10953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361" name="Line 73"/>
          <p:cNvSpPr>
            <a:spLocks noChangeAspect="1" noChangeShapeType="1"/>
          </p:cNvSpPr>
          <p:nvPr/>
        </p:nvSpPr>
        <p:spPr bwMode="auto">
          <a:xfrm flipH="1">
            <a:off x="3659188" y="5505450"/>
            <a:ext cx="109537" cy="31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38" name="Line 250"/>
          <p:cNvSpPr>
            <a:spLocks noChangeAspect="1" noChangeShapeType="1"/>
          </p:cNvSpPr>
          <p:nvPr/>
        </p:nvSpPr>
        <p:spPr bwMode="auto">
          <a:xfrm>
            <a:off x="3308350" y="5957888"/>
            <a:ext cx="466725"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2563" name="Rectangle 275"/>
          <p:cNvSpPr>
            <a:spLocks noChangeArrowheads="1"/>
          </p:cNvSpPr>
          <p:nvPr/>
        </p:nvSpPr>
        <p:spPr bwMode="auto">
          <a:xfrm>
            <a:off x="4278313" y="5927725"/>
            <a:ext cx="2857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i="1" smtClean="0">
                <a:solidFill>
                  <a:srgbClr val="000000"/>
                </a:solidFill>
                <a:latin typeface="Times New Roman" pitchFamily="18" charset="0"/>
                <a:cs typeface="Times New Roman" pitchFamily="18" charset="0"/>
                <a:sym typeface="Symbol" pitchFamily="18" charset="2"/>
              </a:rPr>
              <a:t></a:t>
            </a:r>
            <a:r>
              <a:rPr lang="en-US" sz="900" baseline="-30000" smtClean="0">
                <a:solidFill>
                  <a:srgbClr val="000000"/>
                </a:solidFill>
                <a:latin typeface="Times New Roman" pitchFamily="18" charset="0"/>
                <a:cs typeface="Times New Roman" pitchFamily="18" charset="0"/>
              </a:rPr>
              <a:t>L</a:t>
            </a:r>
          </a:p>
        </p:txBody>
      </p:sp>
      <p:sp>
        <p:nvSpPr>
          <p:cNvPr id="12564" name="Rectangle 276"/>
          <p:cNvSpPr>
            <a:spLocks noChangeArrowheads="1"/>
          </p:cNvSpPr>
          <p:nvPr/>
        </p:nvSpPr>
        <p:spPr bwMode="auto">
          <a:xfrm>
            <a:off x="3810000" y="5927725"/>
            <a:ext cx="2825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i="1" smtClean="0">
                <a:solidFill>
                  <a:srgbClr val="000000"/>
                </a:solidFill>
                <a:latin typeface="Times New Roman" pitchFamily="18" charset="0"/>
                <a:cs typeface="Times New Roman" pitchFamily="18" charset="0"/>
                <a:sym typeface="Symbol" pitchFamily="18" charset="2"/>
              </a:rPr>
              <a:t></a:t>
            </a:r>
            <a:r>
              <a:rPr lang="en-US" sz="900" baseline="-30000" smtClean="0">
                <a:solidFill>
                  <a:srgbClr val="000000"/>
                </a:solidFill>
                <a:latin typeface="Times New Roman" pitchFamily="18" charset="0"/>
                <a:cs typeface="Times New Roman" pitchFamily="18" charset="0"/>
              </a:rPr>
              <a:t>S</a:t>
            </a:r>
          </a:p>
        </p:txBody>
      </p:sp>
      <p:sp>
        <p:nvSpPr>
          <p:cNvPr id="12565" name="Rectangle 277"/>
          <p:cNvSpPr>
            <a:spLocks noChangeArrowheads="1"/>
          </p:cNvSpPr>
          <p:nvPr/>
        </p:nvSpPr>
        <p:spPr bwMode="auto">
          <a:xfrm>
            <a:off x="6629400" y="5334000"/>
            <a:ext cx="2857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i="1" smtClean="0">
                <a:solidFill>
                  <a:srgbClr val="000000"/>
                </a:solidFill>
                <a:latin typeface="Times New Roman" pitchFamily="18" charset="0"/>
                <a:cs typeface="Times New Roman" pitchFamily="18" charset="0"/>
                <a:sym typeface="Symbol" pitchFamily="18" charset="2"/>
              </a:rPr>
              <a:t></a:t>
            </a:r>
            <a:r>
              <a:rPr lang="en-US" sz="900" baseline="-30000" smtClean="0">
                <a:solidFill>
                  <a:srgbClr val="000000"/>
                </a:solidFill>
                <a:latin typeface="Times New Roman" pitchFamily="18" charset="0"/>
                <a:cs typeface="Times New Roman" pitchFamily="18" charset="0"/>
              </a:rPr>
              <a:t>L</a:t>
            </a:r>
          </a:p>
        </p:txBody>
      </p:sp>
      <p:sp>
        <p:nvSpPr>
          <p:cNvPr id="12567" name="Rectangle 279"/>
          <p:cNvSpPr>
            <a:spLocks noChangeArrowheads="1"/>
          </p:cNvSpPr>
          <p:nvPr/>
        </p:nvSpPr>
        <p:spPr bwMode="auto">
          <a:xfrm>
            <a:off x="7696200" y="5181600"/>
            <a:ext cx="2825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i="1" smtClean="0">
                <a:solidFill>
                  <a:srgbClr val="000000"/>
                </a:solidFill>
                <a:latin typeface="Times New Roman" pitchFamily="18" charset="0"/>
                <a:cs typeface="Times New Roman" pitchFamily="18" charset="0"/>
                <a:sym typeface="Symbol" pitchFamily="18" charset="2"/>
              </a:rPr>
              <a:t></a:t>
            </a:r>
            <a:r>
              <a:rPr lang="en-US" sz="900" baseline="-30000" smtClean="0">
                <a:solidFill>
                  <a:srgbClr val="000000"/>
                </a:solidFill>
                <a:latin typeface="Times New Roman" pitchFamily="18" charset="0"/>
                <a:cs typeface="Times New Roman" pitchFamily="18" charset="0"/>
              </a:rPr>
              <a:t>S</a:t>
            </a:r>
          </a:p>
        </p:txBody>
      </p:sp>
      <p:sp>
        <p:nvSpPr>
          <p:cNvPr id="12568" name="Rectangle 280"/>
          <p:cNvSpPr>
            <a:spLocks noChangeArrowheads="1"/>
          </p:cNvSpPr>
          <p:nvPr/>
        </p:nvSpPr>
        <p:spPr bwMode="auto">
          <a:xfrm>
            <a:off x="7772400" y="4038600"/>
            <a:ext cx="320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smtClean="0">
                <a:solidFill>
                  <a:srgbClr val="000000"/>
                </a:solidFill>
                <a:latin typeface="Symbol" pitchFamily="18" charset="2"/>
                <a:cs typeface="Times New Roman" pitchFamily="18" charset="0"/>
                <a:sym typeface="Symbol" pitchFamily="18" charset="2"/>
              </a:rPr>
              <a:t>w</a:t>
            </a:r>
            <a:r>
              <a:rPr lang="en-US" sz="1000" baseline="-30000" smtClean="0">
                <a:solidFill>
                  <a:srgbClr val="000000"/>
                </a:solidFill>
                <a:latin typeface="Times New Roman" pitchFamily="18" charset="0"/>
                <a:cs typeface="Times New Roman" pitchFamily="18" charset="0"/>
              </a:rPr>
              <a:t>S</a:t>
            </a:r>
          </a:p>
        </p:txBody>
      </p:sp>
      <p:sp>
        <p:nvSpPr>
          <p:cNvPr id="12569" name="Rectangle 281"/>
          <p:cNvSpPr>
            <a:spLocks noChangeArrowheads="1"/>
          </p:cNvSpPr>
          <p:nvPr/>
        </p:nvSpPr>
        <p:spPr bwMode="auto">
          <a:xfrm>
            <a:off x="7239000" y="4038600"/>
            <a:ext cx="3254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smtClean="0">
                <a:solidFill>
                  <a:srgbClr val="000000"/>
                </a:solidFill>
                <a:latin typeface="Symbol" pitchFamily="18" charset="2"/>
                <a:cs typeface="Times New Roman" pitchFamily="18" charset="0"/>
                <a:sym typeface="Symbol" pitchFamily="18" charset="2"/>
              </a:rPr>
              <a:t>w</a:t>
            </a:r>
            <a:r>
              <a:rPr lang="en-US" sz="1000" baseline="-30000" smtClean="0">
                <a:solidFill>
                  <a:srgbClr val="000000"/>
                </a:solidFill>
                <a:latin typeface="Times New Roman" pitchFamily="18" charset="0"/>
                <a:cs typeface="Times New Roman" pitchFamily="18" charset="0"/>
              </a:rPr>
              <a:t>L</a:t>
            </a:r>
          </a:p>
        </p:txBody>
      </p:sp>
      <p:sp>
        <p:nvSpPr>
          <p:cNvPr id="12570" name="Rectangle 282"/>
          <p:cNvSpPr>
            <a:spLocks noChangeArrowheads="1"/>
          </p:cNvSpPr>
          <p:nvPr/>
        </p:nvSpPr>
        <p:spPr bwMode="auto">
          <a:xfrm>
            <a:off x="6477000" y="4419600"/>
            <a:ext cx="2508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smtClean="0">
                <a:solidFill>
                  <a:srgbClr val="000000"/>
                </a:solidFill>
                <a:latin typeface="Symbol" pitchFamily="18" charset="2"/>
                <a:cs typeface="Times New Roman" pitchFamily="18" charset="0"/>
                <a:sym typeface="Symbol" pitchFamily="18" charset="2"/>
              </a:rPr>
              <a:t>f</a:t>
            </a:r>
            <a:endParaRPr lang="en-US" sz="1000" baseline="-30000" smtClean="0">
              <a:solidFill>
                <a:srgbClr val="000000"/>
              </a:solidFill>
              <a:latin typeface="Symbol" pitchFamily="18" charset="2"/>
              <a:cs typeface="Times New Roman" pitchFamily="18" charset="0"/>
            </a:endParaRPr>
          </a:p>
        </p:txBody>
      </p:sp>
      <p:sp>
        <p:nvSpPr>
          <p:cNvPr id="12572" name="Rectangle 284"/>
          <p:cNvSpPr>
            <a:spLocks noChangeArrowheads="1"/>
          </p:cNvSpPr>
          <p:nvPr/>
        </p:nvSpPr>
        <p:spPr bwMode="auto">
          <a:xfrm>
            <a:off x="7543800" y="3810000"/>
            <a:ext cx="2857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i="1" smtClean="0">
                <a:solidFill>
                  <a:srgbClr val="000000"/>
                </a:solidFill>
                <a:latin typeface="Times New Roman" pitchFamily="18" charset="0"/>
                <a:cs typeface="Times New Roman" pitchFamily="18" charset="0"/>
                <a:sym typeface="Symbol" pitchFamily="18" charset="2"/>
              </a:rPr>
              <a:t></a:t>
            </a:r>
            <a:r>
              <a:rPr lang="en-US" sz="900" baseline="-30000" smtClean="0">
                <a:solidFill>
                  <a:srgbClr val="000000"/>
                </a:solidFill>
                <a:latin typeface="Times New Roman" pitchFamily="18" charset="0"/>
                <a:cs typeface="Times New Roman" pitchFamily="18" charset="0"/>
              </a:rPr>
              <a:t>L</a:t>
            </a:r>
          </a:p>
        </p:txBody>
      </p:sp>
      <p:sp>
        <p:nvSpPr>
          <p:cNvPr id="12573" name="Rectangle 285"/>
          <p:cNvSpPr>
            <a:spLocks noChangeArrowheads="1"/>
          </p:cNvSpPr>
          <p:nvPr/>
        </p:nvSpPr>
        <p:spPr bwMode="auto">
          <a:xfrm>
            <a:off x="8534400" y="3429000"/>
            <a:ext cx="2825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i="1" smtClean="0">
                <a:solidFill>
                  <a:srgbClr val="000000"/>
                </a:solidFill>
                <a:latin typeface="Times New Roman" pitchFamily="18" charset="0"/>
                <a:cs typeface="Times New Roman" pitchFamily="18" charset="0"/>
                <a:sym typeface="Symbol" pitchFamily="18" charset="2"/>
              </a:rPr>
              <a:t></a:t>
            </a:r>
            <a:r>
              <a:rPr lang="en-US" sz="900" baseline="-30000" smtClean="0">
                <a:solidFill>
                  <a:srgbClr val="000000"/>
                </a:solidFill>
                <a:latin typeface="Times New Roman" pitchFamily="18" charset="0"/>
                <a:cs typeface="Times New Roman" pitchFamily="18" charset="0"/>
              </a:rPr>
              <a:t>S</a:t>
            </a:r>
          </a:p>
        </p:txBody>
      </p:sp>
      <p:sp>
        <p:nvSpPr>
          <p:cNvPr id="12575" name="Rectangle 287"/>
          <p:cNvSpPr>
            <a:spLocks noChangeArrowheads="1"/>
          </p:cNvSpPr>
          <p:nvPr/>
        </p:nvSpPr>
        <p:spPr bwMode="auto">
          <a:xfrm>
            <a:off x="4391025" y="3352800"/>
            <a:ext cx="3619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i="1" smtClean="0">
                <a:solidFill>
                  <a:srgbClr val="000000"/>
                </a:solidFill>
                <a:latin typeface="Times New Roman" pitchFamily="18" charset="0"/>
              </a:rPr>
              <a:t>y</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2576" name="Rectangle 288"/>
          <p:cNvSpPr>
            <a:spLocks noChangeAspect="1" noChangeArrowheads="1"/>
          </p:cNvSpPr>
          <p:nvPr/>
        </p:nvSpPr>
        <p:spPr bwMode="auto">
          <a:xfrm>
            <a:off x="3886200" y="2667000"/>
            <a:ext cx="177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x</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2577" name="Rectangle 289"/>
          <p:cNvSpPr>
            <a:spLocks noChangeAspect="1" noChangeArrowheads="1"/>
          </p:cNvSpPr>
          <p:nvPr/>
        </p:nvSpPr>
        <p:spPr bwMode="auto">
          <a:xfrm>
            <a:off x="3276600" y="1676400"/>
            <a:ext cx="177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x</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2578" name="Rectangle 290"/>
          <p:cNvSpPr>
            <a:spLocks noChangeAspect="1" noChangeArrowheads="1"/>
          </p:cNvSpPr>
          <p:nvPr/>
        </p:nvSpPr>
        <p:spPr bwMode="auto">
          <a:xfrm>
            <a:off x="3886200" y="4495800"/>
            <a:ext cx="177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2579" name="Rectangle 291"/>
          <p:cNvSpPr>
            <a:spLocks noChangeArrowheads="1"/>
          </p:cNvSpPr>
          <p:nvPr/>
        </p:nvSpPr>
        <p:spPr bwMode="auto">
          <a:xfrm>
            <a:off x="4038600" y="914400"/>
            <a:ext cx="2619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i="1" smtClean="0">
                <a:solidFill>
                  <a:srgbClr val="000000"/>
                </a:solidFill>
                <a:latin typeface="Times New Roman" pitchFamily="18" charset="0"/>
              </a:rPr>
              <a:t>R</a:t>
            </a:r>
          </a:p>
        </p:txBody>
      </p:sp>
    </p:spTree>
    <p:extLst>
      <p:ext uri="{BB962C8B-B14F-4D97-AF65-F5344CB8AC3E}">
        <p14:creationId xmlns:p14="http://schemas.microsoft.com/office/powerpoint/2010/main" val="161867643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45" name="Rectangle 233"/>
          <p:cNvSpPr>
            <a:spLocks noChangeArrowheads="1"/>
          </p:cNvSpPr>
          <p:nvPr/>
        </p:nvSpPr>
        <p:spPr bwMode="auto">
          <a:xfrm>
            <a:off x="1752600" y="2590800"/>
            <a:ext cx="54864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2400" smtClean="0">
                <a:solidFill>
                  <a:srgbClr val="000000"/>
                </a:solidFill>
                <a:latin typeface="Times New Roman" pitchFamily="18" charset="0"/>
              </a:rPr>
              <a:t>A first-order low-pass instrument must measure hummingbird wing displacements (assume sinusoidal) with frequency content up to 100 Hz with an amplitude inaccuracy of less than 5%. What is the maximal allowable time constant for the instrument? What is the phase angle at 50 Hz and at 100 Hz? </a:t>
            </a:r>
          </a:p>
        </p:txBody>
      </p:sp>
      <p:sp>
        <p:nvSpPr>
          <p:cNvPr id="90347" name="Rectangle 235"/>
          <p:cNvSpPr>
            <a:spLocks noChangeArrowheads="1"/>
          </p:cNvSpPr>
          <p:nvPr/>
        </p:nvSpPr>
        <p:spPr bwMode="auto">
          <a:xfrm>
            <a:off x="0" y="3224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2400" smtClean="0">
              <a:solidFill>
                <a:srgbClr val="000000"/>
              </a:solidFill>
              <a:latin typeface="Times New Roman" pitchFamily="18" charset="0"/>
            </a:endParaRPr>
          </a:p>
        </p:txBody>
      </p:sp>
      <p:graphicFrame>
        <p:nvGraphicFramePr>
          <p:cNvPr id="90346" name="Object 234"/>
          <p:cNvGraphicFramePr>
            <a:graphicFrameLocks noChangeAspect="1"/>
          </p:cNvGraphicFramePr>
          <p:nvPr/>
        </p:nvGraphicFramePr>
        <p:xfrm>
          <a:off x="609600" y="762000"/>
          <a:ext cx="7543800" cy="1219200"/>
        </p:xfrm>
        <a:graphic>
          <a:graphicData uri="http://schemas.openxmlformats.org/presentationml/2006/ole">
            <mc:AlternateContent xmlns:mc="http://schemas.openxmlformats.org/markup-compatibility/2006">
              <mc:Choice xmlns:v="urn:schemas-microsoft-com:vml" Requires="v">
                <p:oleObj spid="_x0000_s36896" name="Equation" r:id="rId3" imgW="2768600" imgH="406400" progId="Equation.3">
                  <p:embed/>
                </p:oleObj>
              </mc:Choice>
              <mc:Fallback>
                <p:oleObj name="Equation" r:id="rId3" imgW="2768600" imgH="406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762000"/>
                        <a:ext cx="7543800"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270807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ea typeface="Calibri"/>
                <a:cs typeface="Times New Roman"/>
              </a:rPr>
              <a:t>Dersi Takip için Gerekli Önbilgiler</a:t>
            </a:r>
            <a:endParaRPr lang="en-US" dirty="0"/>
          </a:p>
        </p:txBody>
      </p:sp>
      <p:sp>
        <p:nvSpPr>
          <p:cNvPr id="3" name="Content Placeholder 2"/>
          <p:cNvSpPr>
            <a:spLocks noGrp="1"/>
          </p:cNvSpPr>
          <p:nvPr>
            <p:ph idx="1"/>
          </p:nvPr>
        </p:nvSpPr>
        <p:spPr/>
        <p:txBody>
          <a:bodyPr/>
          <a:lstStyle/>
          <a:p>
            <a:pPr lvl="0">
              <a:lnSpc>
                <a:spcPct val="115000"/>
              </a:lnSpc>
              <a:spcBef>
                <a:spcPts val="0"/>
              </a:spcBef>
              <a:buFont typeface="Symbol"/>
              <a:buChar char=""/>
            </a:pPr>
            <a:r>
              <a:rPr lang="tr-TR" dirty="0">
                <a:ea typeface="Calibri"/>
                <a:cs typeface="Times New Roman"/>
              </a:rPr>
              <a:t>Elektrik devre elemanlarının davranışları</a:t>
            </a:r>
            <a:endParaRPr lang="en-US" dirty="0">
              <a:ea typeface="Calibri"/>
              <a:cs typeface="Times New Roman"/>
            </a:endParaRPr>
          </a:p>
          <a:p>
            <a:pPr lvl="0">
              <a:lnSpc>
                <a:spcPct val="115000"/>
              </a:lnSpc>
              <a:spcBef>
                <a:spcPts val="0"/>
              </a:spcBef>
              <a:buFont typeface="Symbol"/>
              <a:buChar char=""/>
            </a:pPr>
            <a:r>
              <a:rPr lang="tr-TR" dirty="0">
                <a:ea typeface="Calibri"/>
                <a:cs typeface="Times New Roman"/>
              </a:rPr>
              <a:t>Elektrik devre analizi</a:t>
            </a:r>
            <a:endParaRPr lang="en-US" dirty="0">
              <a:ea typeface="Calibri"/>
              <a:cs typeface="Times New Roman"/>
            </a:endParaRPr>
          </a:p>
          <a:p>
            <a:pPr lvl="0">
              <a:lnSpc>
                <a:spcPct val="115000"/>
              </a:lnSpc>
              <a:spcBef>
                <a:spcPts val="0"/>
              </a:spcBef>
              <a:buFont typeface="Symbol"/>
              <a:buChar char=""/>
            </a:pPr>
            <a:r>
              <a:rPr lang="tr-TR" dirty="0">
                <a:ea typeface="Calibri"/>
                <a:cs typeface="Times New Roman"/>
              </a:rPr>
              <a:t>İşlemsel kuvvetlendiriciler</a:t>
            </a:r>
            <a:endParaRPr lang="en-US" dirty="0">
              <a:ea typeface="Calibri"/>
              <a:cs typeface="Times New Roman"/>
            </a:endParaRPr>
          </a:p>
          <a:p>
            <a:pPr lvl="0">
              <a:lnSpc>
                <a:spcPct val="115000"/>
              </a:lnSpc>
              <a:spcBef>
                <a:spcPts val="0"/>
              </a:spcBef>
              <a:buFont typeface="Symbol"/>
              <a:buChar char=""/>
            </a:pPr>
            <a:r>
              <a:rPr lang="tr-TR" dirty="0">
                <a:ea typeface="Calibri"/>
                <a:cs typeface="Times New Roman"/>
              </a:rPr>
              <a:t>Fourier ve Laplace dönüşümleri</a:t>
            </a:r>
            <a:endParaRPr lang="en-US" dirty="0">
              <a:ea typeface="Calibri"/>
              <a:cs typeface="Times New Roman"/>
            </a:endParaRPr>
          </a:p>
          <a:p>
            <a:pPr lvl="0">
              <a:lnSpc>
                <a:spcPct val="115000"/>
              </a:lnSpc>
              <a:spcBef>
                <a:spcPts val="0"/>
              </a:spcBef>
              <a:spcAft>
                <a:spcPts val="1000"/>
              </a:spcAft>
              <a:buFont typeface="Symbol"/>
              <a:buChar char=""/>
            </a:pPr>
            <a:r>
              <a:rPr lang="tr-TR" dirty="0">
                <a:ea typeface="Calibri"/>
                <a:cs typeface="Times New Roman"/>
              </a:rPr>
              <a:t>Ölçme teknikleri ve ölçüm cihazları</a:t>
            </a:r>
            <a:endParaRPr lang="en-US" dirty="0">
              <a:ea typeface="Calibri"/>
              <a:cs typeface="Times New Roman"/>
            </a:endParaRPr>
          </a:p>
          <a:p>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9</a:t>
            </a:fld>
            <a:endParaRPr lang="en-US"/>
          </a:p>
        </p:txBody>
      </p:sp>
      <p:sp>
        <p:nvSpPr>
          <p:cNvPr id="5" name="Rectangle 4"/>
          <p:cNvSpPr>
            <a:spLocks noChangeArrowheads="1"/>
          </p:cNvSpPr>
          <p:nvPr/>
        </p:nvSpPr>
        <p:spPr bwMode="auto">
          <a:xfrm>
            <a:off x="468313" y="1304256"/>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23053744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ChangeArrowheads="1"/>
          </p:cNvSpPr>
          <p:nvPr/>
        </p:nvSpPr>
        <p:spPr bwMode="auto">
          <a:xfrm>
            <a:off x="609600" y="1066800"/>
            <a:ext cx="452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tabLst>
                <a:tab pos="914400" algn="l"/>
                <a:tab pos="3771900" algn="l"/>
                <a:tab pos="5486400" algn="r"/>
              </a:tabLst>
            </a:pPr>
            <a:r>
              <a:rPr lang="en-US" sz="1200" dirty="0" smtClean="0">
                <a:solidFill>
                  <a:srgbClr val="000000"/>
                </a:solidFill>
                <a:latin typeface="Times New Roman" pitchFamily="18" charset="0"/>
                <a:cs typeface="Times New Roman" pitchFamily="18" charset="0"/>
              </a:rPr>
              <a:t>For sinusoidal wing motion the low-pass sinusoidal transfer function is</a:t>
            </a:r>
            <a:endParaRPr lang="en-US" sz="900" dirty="0" smtClean="0">
              <a:solidFill>
                <a:srgbClr val="000000"/>
              </a:solidFill>
              <a:latin typeface="Times New Roman" pitchFamily="18" charset="0"/>
            </a:endParaRPr>
          </a:p>
          <a:p>
            <a:pPr eaLnBrk="0" hangingPunct="0">
              <a:tabLst>
                <a:tab pos="914400" algn="l"/>
                <a:tab pos="3771900" algn="l"/>
                <a:tab pos="5486400" algn="r"/>
              </a:tabLst>
            </a:pPr>
            <a:r>
              <a:rPr lang="en-US" sz="1200" dirty="0" smtClean="0">
                <a:solidFill>
                  <a:srgbClr val="000000"/>
                </a:solidFill>
                <a:latin typeface="Times New Roman" pitchFamily="18" charset="0"/>
                <a:cs typeface="Times New Roman" pitchFamily="18" charset="0"/>
              </a:rPr>
              <a:t>		</a:t>
            </a:r>
            <a:endParaRPr lang="en-US" sz="2400" dirty="0" smtClean="0">
              <a:solidFill>
                <a:srgbClr val="000000"/>
              </a:solidFill>
              <a:latin typeface="Times New Roman" pitchFamily="18" charset="0"/>
            </a:endParaRPr>
          </a:p>
        </p:txBody>
      </p:sp>
      <p:graphicFrame>
        <p:nvGraphicFramePr>
          <p:cNvPr id="97284" name="Object 4"/>
          <p:cNvGraphicFramePr>
            <a:graphicFrameLocks noChangeAspect="1"/>
          </p:cNvGraphicFramePr>
          <p:nvPr/>
        </p:nvGraphicFramePr>
        <p:xfrm>
          <a:off x="685800" y="1524000"/>
          <a:ext cx="1171575" cy="466725"/>
        </p:xfrm>
        <a:graphic>
          <a:graphicData uri="http://schemas.openxmlformats.org/presentationml/2006/ole">
            <mc:AlternateContent xmlns:mc="http://schemas.openxmlformats.org/markup-compatibility/2006">
              <mc:Choice xmlns:v="urn:schemas-microsoft-com:vml" Requires="v">
                <p:oleObj spid="_x0000_s38070" name="Picture" r:id="rId3" imgW="876300" imgH="352425" progId="Word.Picture.8">
                  <p:embed/>
                </p:oleObj>
              </mc:Choice>
              <mc:Fallback>
                <p:oleObj name="Picture" r:id="rId3" imgW="876300" imgH="352425" progId="Word.Pictur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524000"/>
                        <a:ext cx="1171575"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85" name="Rectangle 5"/>
          <p:cNvSpPr>
            <a:spLocks noChangeArrowheads="1"/>
          </p:cNvSpPr>
          <p:nvPr/>
        </p:nvSpPr>
        <p:spPr bwMode="auto">
          <a:xfrm>
            <a:off x="0" y="1971675"/>
            <a:ext cx="4710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tabLst>
                <a:tab pos="914400" algn="l"/>
                <a:tab pos="3771900" algn="l"/>
                <a:tab pos="5486400" algn="r"/>
              </a:tabLst>
            </a:pPr>
            <a:r>
              <a:rPr lang="en-US" sz="1200" dirty="0" smtClean="0">
                <a:solidFill>
                  <a:srgbClr val="000000"/>
                </a:solidFill>
                <a:latin typeface="Times New Roman" pitchFamily="18" charset="0"/>
                <a:cs typeface="Times New Roman" pitchFamily="18" charset="0"/>
              </a:rPr>
              <a:t>	For 5% error the magnitude must not drop below 0.95 K or</a:t>
            </a:r>
            <a:endParaRPr lang="en-US" sz="900" dirty="0" smtClean="0">
              <a:solidFill>
                <a:srgbClr val="000000"/>
              </a:solidFill>
              <a:latin typeface="Times New Roman" pitchFamily="18" charset="0"/>
            </a:endParaRPr>
          </a:p>
          <a:p>
            <a:pPr algn="just" eaLnBrk="0" hangingPunct="0">
              <a:tabLst>
                <a:tab pos="914400" algn="l"/>
                <a:tab pos="3771900" algn="l"/>
                <a:tab pos="5486400" algn="r"/>
              </a:tabLst>
            </a:pPr>
            <a:r>
              <a:rPr lang="en-US" sz="1200" dirty="0" smtClean="0">
                <a:solidFill>
                  <a:srgbClr val="000000"/>
                </a:solidFill>
                <a:latin typeface="Times" pitchFamily="18" charset="0"/>
                <a:cs typeface="Times New Roman" pitchFamily="18" charset="0"/>
              </a:rPr>
              <a:t>		</a:t>
            </a:r>
            <a:endParaRPr lang="en-US" sz="2400" dirty="0" smtClean="0">
              <a:solidFill>
                <a:srgbClr val="000000"/>
              </a:solidFill>
              <a:latin typeface="Times New Roman" pitchFamily="18" charset="0"/>
            </a:endParaRPr>
          </a:p>
        </p:txBody>
      </p:sp>
      <p:graphicFrame>
        <p:nvGraphicFramePr>
          <p:cNvPr id="97286" name="Object 6"/>
          <p:cNvGraphicFramePr>
            <a:graphicFrameLocks noChangeAspect="1"/>
          </p:cNvGraphicFramePr>
          <p:nvPr/>
        </p:nvGraphicFramePr>
        <p:xfrm>
          <a:off x="685800" y="2438400"/>
          <a:ext cx="2085975" cy="466725"/>
        </p:xfrm>
        <a:graphic>
          <a:graphicData uri="http://schemas.openxmlformats.org/presentationml/2006/ole">
            <mc:AlternateContent xmlns:mc="http://schemas.openxmlformats.org/markup-compatibility/2006">
              <mc:Choice xmlns:v="urn:schemas-microsoft-com:vml" Requires="v">
                <p:oleObj spid="_x0000_s38071" name="Picture" r:id="rId5" imgW="1562100" imgH="352425" progId="Word.Picture.8">
                  <p:embed/>
                </p:oleObj>
              </mc:Choice>
              <mc:Fallback>
                <p:oleObj name="Picture" r:id="rId5" imgW="1562100" imgH="352425"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2438400"/>
                        <a:ext cx="2085975"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87" name="Rectangle 7"/>
          <p:cNvSpPr>
            <a:spLocks noChangeArrowheads="1"/>
          </p:cNvSpPr>
          <p:nvPr/>
        </p:nvSpPr>
        <p:spPr bwMode="auto">
          <a:xfrm>
            <a:off x="685800" y="2895600"/>
            <a:ext cx="338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tabLst>
                <a:tab pos="1028700" algn="r"/>
                <a:tab pos="3200400" algn="r"/>
                <a:tab pos="5486400" algn="r"/>
                <a:tab pos="5880100" algn="r"/>
              </a:tabLst>
            </a:pPr>
            <a:r>
              <a:rPr lang="en-US" sz="1200" smtClean="0">
                <a:solidFill>
                  <a:srgbClr val="000000"/>
                </a:solidFill>
                <a:latin typeface="Times" pitchFamily="18" charset="0"/>
                <a:cs typeface="Times New Roman" pitchFamily="18" charset="0"/>
              </a:rPr>
              <a:t>	Solve for </a:t>
            </a:r>
            <a:r>
              <a:rPr lang="en-US" sz="1200" smtClean="0">
                <a:solidFill>
                  <a:srgbClr val="000000"/>
                </a:solidFill>
                <a:latin typeface="Symbol" pitchFamily="18" charset="2"/>
                <a:cs typeface="Times New Roman" pitchFamily="18" charset="0"/>
              </a:rPr>
              <a:t>t</a:t>
            </a:r>
            <a:r>
              <a:rPr lang="en-US" sz="1200" smtClean="0">
                <a:solidFill>
                  <a:srgbClr val="000000"/>
                </a:solidFill>
                <a:latin typeface="Times" pitchFamily="18" charset="0"/>
                <a:cs typeface="Times New Roman" pitchFamily="18" charset="0"/>
              </a:rPr>
              <a:t> with </a:t>
            </a:r>
            <a:r>
              <a:rPr lang="en-US" sz="1200" smtClean="0">
                <a:solidFill>
                  <a:srgbClr val="000000"/>
                </a:solidFill>
                <a:latin typeface="Symbol" pitchFamily="18" charset="2"/>
                <a:cs typeface="Times New Roman" pitchFamily="18" charset="0"/>
              </a:rPr>
              <a:t>w</a:t>
            </a:r>
            <a:r>
              <a:rPr lang="en-US" sz="1200" smtClean="0">
                <a:solidFill>
                  <a:srgbClr val="000000"/>
                </a:solidFill>
                <a:latin typeface="Times" pitchFamily="18" charset="0"/>
                <a:cs typeface="Times New Roman" pitchFamily="18" charset="0"/>
              </a:rPr>
              <a:t> = 2</a:t>
            </a:r>
            <a:r>
              <a:rPr lang="en-US" sz="1200" smtClean="0">
                <a:solidFill>
                  <a:srgbClr val="000000"/>
                </a:solidFill>
                <a:latin typeface="Symbol" pitchFamily="18" charset="2"/>
                <a:cs typeface="Times New Roman" pitchFamily="18" charset="0"/>
              </a:rPr>
              <a:t>p</a:t>
            </a:r>
            <a:r>
              <a:rPr lang="en-US" sz="1200" smtClean="0">
                <a:solidFill>
                  <a:srgbClr val="000000"/>
                </a:solidFill>
                <a:latin typeface="Times" pitchFamily="18" charset="0"/>
                <a:cs typeface="Times New Roman" pitchFamily="18" charset="0"/>
              </a:rPr>
              <a:t>f = 2</a:t>
            </a:r>
            <a:r>
              <a:rPr lang="en-US" sz="1200" smtClean="0">
                <a:solidFill>
                  <a:srgbClr val="000000"/>
                </a:solidFill>
                <a:latin typeface="Symbol" pitchFamily="18" charset="2"/>
                <a:cs typeface="Times New Roman" pitchFamily="18" charset="0"/>
              </a:rPr>
              <a:t>p</a:t>
            </a:r>
            <a:r>
              <a:rPr lang="en-US" sz="1200" smtClean="0">
                <a:solidFill>
                  <a:srgbClr val="000000"/>
                </a:solidFill>
                <a:latin typeface="Times" pitchFamily="18" charset="0"/>
                <a:cs typeface="Times New Roman" pitchFamily="18" charset="0"/>
              </a:rPr>
              <a:t>(100)</a:t>
            </a:r>
            <a:endParaRPr lang="en-US" sz="900" smtClean="0">
              <a:solidFill>
                <a:srgbClr val="000000"/>
              </a:solidFill>
              <a:latin typeface="Times New Roman" pitchFamily="18" charset="0"/>
            </a:endParaRPr>
          </a:p>
          <a:p>
            <a:pPr eaLnBrk="0" hangingPunct="0">
              <a:tabLst>
                <a:tab pos="1028700" algn="r"/>
                <a:tab pos="3200400" algn="r"/>
                <a:tab pos="5486400" algn="r"/>
                <a:tab pos="5880100" algn="r"/>
              </a:tabLst>
            </a:pPr>
            <a:r>
              <a:rPr lang="en-US" sz="1200" smtClean="0">
                <a:solidFill>
                  <a:srgbClr val="000000"/>
                </a:solidFill>
                <a:latin typeface="Times" pitchFamily="18" charset="0"/>
                <a:cs typeface="Times New Roman" pitchFamily="18" charset="0"/>
              </a:rPr>
              <a:t>		</a:t>
            </a:r>
            <a:endParaRPr lang="en-US" sz="2400" smtClean="0">
              <a:solidFill>
                <a:srgbClr val="000000"/>
              </a:solidFill>
              <a:latin typeface="Times New Roman" pitchFamily="18" charset="0"/>
            </a:endParaRPr>
          </a:p>
        </p:txBody>
      </p:sp>
      <p:graphicFrame>
        <p:nvGraphicFramePr>
          <p:cNvPr id="97288" name="Object 8"/>
          <p:cNvGraphicFramePr>
            <a:graphicFrameLocks noChangeAspect="1"/>
          </p:cNvGraphicFramePr>
          <p:nvPr/>
        </p:nvGraphicFramePr>
        <p:xfrm>
          <a:off x="609600" y="3352800"/>
          <a:ext cx="1362075" cy="257175"/>
        </p:xfrm>
        <a:graphic>
          <a:graphicData uri="http://schemas.openxmlformats.org/presentationml/2006/ole">
            <mc:AlternateContent xmlns:mc="http://schemas.openxmlformats.org/markup-compatibility/2006">
              <mc:Choice xmlns:v="urn:schemas-microsoft-com:vml" Requires="v">
                <p:oleObj spid="_x0000_s38072" name="Picture" r:id="rId7" imgW="1019175" imgH="190500" progId="Word.Picture.8">
                  <p:embed/>
                </p:oleObj>
              </mc:Choice>
              <mc:Fallback>
                <p:oleObj name="Picture" r:id="rId7" imgW="1019175" imgH="1905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 y="3352800"/>
                        <a:ext cx="1362075" cy="257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89" name="Rectangle 9"/>
          <p:cNvSpPr>
            <a:spLocks noChangeArrowheads="1"/>
          </p:cNvSpPr>
          <p:nvPr/>
        </p:nvSpPr>
        <p:spPr bwMode="auto">
          <a:xfrm>
            <a:off x="0" y="3609975"/>
            <a:ext cx="3384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tabLst>
                <a:tab pos="1028700" algn="r"/>
                <a:tab pos="3200400" algn="r"/>
                <a:tab pos="5486400" algn="r"/>
                <a:tab pos="5880100" algn="r"/>
              </a:tabLst>
            </a:pPr>
            <a:r>
              <a:rPr lang="en-US" sz="1200" smtClean="0">
                <a:solidFill>
                  <a:srgbClr val="000000"/>
                </a:solidFill>
                <a:latin typeface="Times" pitchFamily="18" charset="0"/>
                <a:cs typeface="Times New Roman" pitchFamily="18" charset="0"/>
              </a:rPr>
              <a:t>		</a:t>
            </a:r>
            <a:endParaRPr lang="en-US" sz="2400" smtClean="0">
              <a:solidFill>
                <a:srgbClr val="000000"/>
              </a:solidFill>
              <a:latin typeface="Times New Roman" pitchFamily="18" charset="0"/>
            </a:endParaRPr>
          </a:p>
        </p:txBody>
      </p:sp>
      <p:graphicFrame>
        <p:nvGraphicFramePr>
          <p:cNvPr id="97290" name="Object 10"/>
          <p:cNvGraphicFramePr>
            <a:graphicFrameLocks noChangeAspect="1"/>
          </p:cNvGraphicFramePr>
          <p:nvPr/>
        </p:nvGraphicFramePr>
        <p:xfrm>
          <a:off x="609600" y="3810000"/>
          <a:ext cx="2247900" cy="495300"/>
        </p:xfrm>
        <a:graphic>
          <a:graphicData uri="http://schemas.openxmlformats.org/presentationml/2006/ole">
            <mc:AlternateContent xmlns:mc="http://schemas.openxmlformats.org/markup-compatibility/2006">
              <mc:Choice xmlns:v="urn:schemas-microsoft-com:vml" Requires="v">
                <p:oleObj spid="_x0000_s38073" name="Picture" r:id="rId9" imgW="1685925" imgH="371475" progId="Word.Picture.8">
                  <p:embed/>
                </p:oleObj>
              </mc:Choice>
              <mc:Fallback>
                <p:oleObj name="Picture" r:id="rId9" imgW="1685925" imgH="371475" progId="Word.Picture.8">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9600" y="3810000"/>
                        <a:ext cx="2247900" cy="495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91" name="Rectangle 11"/>
          <p:cNvSpPr>
            <a:spLocks noChangeArrowheads="1"/>
          </p:cNvSpPr>
          <p:nvPr/>
        </p:nvSpPr>
        <p:spPr bwMode="auto">
          <a:xfrm>
            <a:off x="685800" y="4419600"/>
            <a:ext cx="338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tabLst>
                <a:tab pos="1028700" algn="r"/>
                <a:tab pos="3200400" algn="r"/>
                <a:tab pos="5486400" algn="r"/>
                <a:tab pos="5880100" algn="r"/>
              </a:tabLst>
            </a:pPr>
            <a:r>
              <a:rPr lang="en-US" sz="1200" dirty="0" smtClean="0">
                <a:solidFill>
                  <a:srgbClr val="000000"/>
                </a:solidFill>
                <a:latin typeface="Times" pitchFamily="18" charset="0"/>
                <a:cs typeface="Times New Roman" pitchFamily="18" charset="0"/>
              </a:rPr>
              <a:t>	Phase angle </a:t>
            </a:r>
            <a:r>
              <a:rPr lang="en-US" sz="1200" dirty="0" smtClean="0">
                <a:solidFill>
                  <a:srgbClr val="000000"/>
                </a:solidFill>
                <a:latin typeface="Symbol" pitchFamily="18" charset="2"/>
                <a:cs typeface="Times New Roman" pitchFamily="18" charset="0"/>
              </a:rPr>
              <a:t>f</a:t>
            </a:r>
            <a:r>
              <a:rPr lang="en-US" sz="1200" dirty="0" smtClean="0">
                <a:solidFill>
                  <a:srgbClr val="000000"/>
                </a:solidFill>
                <a:latin typeface="Times" pitchFamily="18" charset="0"/>
                <a:cs typeface="Times New Roman" pitchFamily="18" charset="0"/>
              </a:rPr>
              <a:t> = tan</a:t>
            </a:r>
            <a:r>
              <a:rPr lang="en-US" sz="1000" dirty="0" smtClean="0">
                <a:solidFill>
                  <a:srgbClr val="000000"/>
                </a:solidFill>
                <a:latin typeface="Times" pitchFamily="18" charset="0"/>
                <a:cs typeface="Times New Roman" pitchFamily="18" charset="0"/>
              </a:rPr>
              <a:t>–1</a:t>
            </a:r>
            <a:r>
              <a:rPr lang="en-US" sz="1200" dirty="0" smtClean="0">
                <a:solidFill>
                  <a:srgbClr val="000000"/>
                </a:solidFill>
                <a:latin typeface="Times" pitchFamily="18" charset="0"/>
                <a:cs typeface="Times New Roman" pitchFamily="18" charset="0"/>
              </a:rPr>
              <a:t> (–</a:t>
            </a:r>
            <a:r>
              <a:rPr lang="en-US" sz="1200" dirty="0" err="1" smtClean="0">
                <a:solidFill>
                  <a:srgbClr val="000000"/>
                </a:solidFill>
                <a:latin typeface="Symbol" pitchFamily="18" charset="2"/>
                <a:cs typeface="Times New Roman" pitchFamily="18" charset="0"/>
              </a:rPr>
              <a:t>wt</a:t>
            </a:r>
            <a:r>
              <a:rPr lang="en-US" sz="1200" dirty="0" smtClean="0">
                <a:solidFill>
                  <a:srgbClr val="000000"/>
                </a:solidFill>
                <a:latin typeface="Times" pitchFamily="18" charset="0"/>
                <a:cs typeface="Times New Roman" pitchFamily="18" charset="0"/>
              </a:rPr>
              <a:t>) at 50</a:t>
            </a:r>
            <a:r>
              <a:rPr lang="en-US" sz="1200" dirty="0" smtClean="0">
                <a:solidFill>
                  <a:srgbClr val="000000"/>
                </a:solidFill>
                <a:latin typeface="Symbol" pitchFamily="18" charset="2"/>
                <a:cs typeface="Times New Roman" pitchFamily="18" charset="0"/>
              </a:rPr>
              <a:t> H</a:t>
            </a:r>
            <a:r>
              <a:rPr lang="en-US" sz="1200" dirty="0" smtClean="0">
                <a:solidFill>
                  <a:srgbClr val="000000"/>
                </a:solidFill>
                <a:latin typeface="Times" pitchFamily="18" charset="0"/>
                <a:cs typeface="Times New Roman" pitchFamily="18" charset="0"/>
              </a:rPr>
              <a:t>z</a:t>
            </a:r>
            <a:endParaRPr lang="en-US" sz="900" dirty="0" smtClean="0">
              <a:solidFill>
                <a:srgbClr val="000000"/>
              </a:solidFill>
              <a:latin typeface="Times New Roman" pitchFamily="18" charset="0"/>
            </a:endParaRPr>
          </a:p>
          <a:p>
            <a:pPr eaLnBrk="0" hangingPunct="0">
              <a:tabLst>
                <a:tab pos="1028700" algn="r"/>
                <a:tab pos="3200400" algn="r"/>
                <a:tab pos="5486400" algn="r"/>
                <a:tab pos="5880100" algn="r"/>
              </a:tabLst>
            </a:pPr>
            <a:r>
              <a:rPr lang="en-US" sz="1200" dirty="0" smtClean="0">
                <a:solidFill>
                  <a:srgbClr val="000000"/>
                </a:solidFill>
                <a:latin typeface="Times" pitchFamily="18" charset="0"/>
                <a:cs typeface="Times New Roman" pitchFamily="18" charset="0"/>
              </a:rPr>
              <a:t>		</a:t>
            </a:r>
            <a:endParaRPr lang="en-US" sz="2400" dirty="0" smtClean="0">
              <a:solidFill>
                <a:srgbClr val="000000"/>
              </a:solidFill>
              <a:latin typeface="Times New Roman" pitchFamily="18" charset="0"/>
            </a:endParaRPr>
          </a:p>
        </p:txBody>
      </p:sp>
      <p:graphicFrame>
        <p:nvGraphicFramePr>
          <p:cNvPr id="97292" name="Object 12"/>
          <p:cNvGraphicFramePr>
            <a:graphicFrameLocks noChangeAspect="1"/>
          </p:cNvGraphicFramePr>
          <p:nvPr/>
        </p:nvGraphicFramePr>
        <p:xfrm>
          <a:off x="762000" y="4876800"/>
          <a:ext cx="2505075" cy="257175"/>
        </p:xfrm>
        <a:graphic>
          <a:graphicData uri="http://schemas.openxmlformats.org/presentationml/2006/ole">
            <mc:AlternateContent xmlns:mc="http://schemas.openxmlformats.org/markup-compatibility/2006">
              <mc:Choice xmlns:v="urn:schemas-microsoft-com:vml" Requires="v">
                <p:oleObj spid="_x0000_s38074" name="Picture" r:id="rId11" imgW="1876425" imgH="190500" progId="Word.Picture.8">
                  <p:embed/>
                </p:oleObj>
              </mc:Choice>
              <mc:Fallback>
                <p:oleObj name="Picture" r:id="rId11" imgW="1876425" imgH="190500" progId="Word.Picture.8">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2000" y="4876800"/>
                        <a:ext cx="2505075" cy="257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93" name="Rectangle 13"/>
          <p:cNvSpPr>
            <a:spLocks noChangeArrowheads="1"/>
          </p:cNvSpPr>
          <p:nvPr/>
        </p:nvSpPr>
        <p:spPr bwMode="auto">
          <a:xfrm>
            <a:off x="609600" y="5105400"/>
            <a:ext cx="338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tabLst>
                <a:tab pos="1028700" algn="r"/>
                <a:tab pos="3200400" algn="r"/>
                <a:tab pos="5486400" algn="r"/>
                <a:tab pos="5880100" algn="r"/>
              </a:tabLst>
            </a:pPr>
            <a:r>
              <a:rPr lang="en-US" sz="1200" smtClean="0">
                <a:solidFill>
                  <a:srgbClr val="000000"/>
                </a:solidFill>
                <a:latin typeface="Times" pitchFamily="18" charset="0"/>
                <a:cs typeface="Times New Roman" pitchFamily="18" charset="0"/>
              </a:rPr>
              <a:t>	at 100 Hz</a:t>
            </a:r>
            <a:endParaRPr lang="en-US" sz="900" smtClean="0">
              <a:solidFill>
                <a:srgbClr val="000000"/>
              </a:solidFill>
              <a:latin typeface="Times New Roman" pitchFamily="18" charset="0"/>
            </a:endParaRPr>
          </a:p>
          <a:p>
            <a:pPr eaLnBrk="0" hangingPunct="0">
              <a:tabLst>
                <a:tab pos="1028700" algn="r"/>
                <a:tab pos="3200400" algn="r"/>
                <a:tab pos="5486400" algn="r"/>
                <a:tab pos="5880100" algn="r"/>
              </a:tabLst>
            </a:pPr>
            <a:r>
              <a:rPr lang="en-US" sz="1200" smtClean="0">
                <a:solidFill>
                  <a:srgbClr val="000000"/>
                </a:solidFill>
                <a:latin typeface="Times" pitchFamily="18" charset="0"/>
                <a:cs typeface="Times New Roman" pitchFamily="18" charset="0"/>
              </a:rPr>
              <a:t>		</a:t>
            </a:r>
            <a:endParaRPr lang="en-US" sz="2400" smtClean="0">
              <a:solidFill>
                <a:srgbClr val="000000"/>
              </a:solidFill>
              <a:latin typeface="Times New Roman" pitchFamily="18" charset="0"/>
            </a:endParaRPr>
          </a:p>
        </p:txBody>
      </p:sp>
      <p:graphicFrame>
        <p:nvGraphicFramePr>
          <p:cNvPr id="97294" name="Object 14"/>
          <p:cNvGraphicFramePr>
            <a:graphicFrameLocks noChangeAspect="1"/>
          </p:cNvGraphicFramePr>
          <p:nvPr/>
        </p:nvGraphicFramePr>
        <p:xfrm>
          <a:off x="685800" y="5562600"/>
          <a:ext cx="2733675" cy="257175"/>
        </p:xfrm>
        <a:graphic>
          <a:graphicData uri="http://schemas.openxmlformats.org/presentationml/2006/ole">
            <mc:AlternateContent xmlns:mc="http://schemas.openxmlformats.org/markup-compatibility/2006">
              <mc:Choice xmlns:v="urn:schemas-microsoft-com:vml" Requires="v">
                <p:oleObj spid="_x0000_s38075" name="Picture" r:id="rId13" imgW="2047875" imgH="190500" progId="Word.Picture.8">
                  <p:embed/>
                </p:oleObj>
              </mc:Choice>
              <mc:Fallback>
                <p:oleObj name="Picture" r:id="rId13" imgW="2047875" imgH="190500" progId="Word.Picture.8">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5800" y="5562600"/>
                        <a:ext cx="2733675" cy="257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95" name="Rectangle 15"/>
          <p:cNvSpPr>
            <a:spLocks noChangeArrowheads="1"/>
          </p:cNvSpPr>
          <p:nvPr/>
        </p:nvSpPr>
        <p:spPr bwMode="auto">
          <a:xfrm>
            <a:off x="0" y="5808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tabLst>
                <a:tab pos="1028700" algn="r"/>
                <a:tab pos="3200400" algn="r"/>
                <a:tab pos="5486400" algn="r"/>
                <a:tab pos="5880100" algn="r"/>
              </a:tabLst>
            </a:pPr>
            <a:endParaRPr lang="en-US" sz="2400" smtClean="0">
              <a:solidFill>
                <a:srgbClr val="000000"/>
              </a:solidFill>
              <a:latin typeface="Times New Roman" pitchFamily="18" charset="0"/>
            </a:endParaRPr>
          </a:p>
        </p:txBody>
      </p:sp>
    </p:spTree>
    <p:extLst>
      <p:ext uri="{BB962C8B-B14F-4D97-AF65-F5344CB8AC3E}">
        <p14:creationId xmlns:p14="http://schemas.microsoft.com/office/powerpoint/2010/main" val="330863114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1295400"/>
            <a:ext cx="2895600" cy="4724400"/>
          </a:xfrm>
        </p:spPr>
        <p:txBody>
          <a:bodyPr/>
          <a:lstStyle/>
          <a:p>
            <a:r>
              <a:rPr lang="en-US" b="1">
                <a:cs typeface="Times New Roman" pitchFamily="18" charset="0"/>
              </a:rPr>
              <a:t>Figure 1.7  </a:t>
            </a:r>
            <a:r>
              <a:rPr lang="en-US">
                <a:cs typeface="Times New Roman" pitchFamily="18" charset="0"/>
              </a:rPr>
              <a:t>(a) Force-measuring spring scale, an example of a second-order instrument. (b) Static sensitivity. (c) Step response for overdamped case </a:t>
            </a:r>
            <a:br>
              <a:rPr lang="en-US">
                <a:cs typeface="Times New Roman" pitchFamily="18" charset="0"/>
              </a:rPr>
            </a:br>
            <a:r>
              <a:rPr lang="en-US" i="1">
                <a:cs typeface="Times New Roman" pitchFamily="18" charset="0"/>
                <a:sym typeface="Symbol" pitchFamily="18" charset="2"/>
              </a:rPr>
              <a:t></a:t>
            </a:r>
            <a:r>
              <a:rPr lang="en-US">
                <a:cs typeface="Times New Roman" pitchFamily="18" charset="0"/>
                <a:sym typeface="Symbol" pitchFamily="18" charset="2"/>
              </a:rPr>
              <a:t> </a:t>
            </a:r>
            <a:r>
              <a:rPr lang="en-US">
                <a:cs typeface="Times New Roman" pitchFamily="18" charset="0"/>
              </a:rPr>
              <a:t>= 2, critically damped case </a:t>
            </a:r>
            <a:br>
              <a:rPr lang="en-US">
                <a:cs typeface="Times New Roman" pitchFamily="18" charset="0"/>
              </a:rPr>
            </a:br>
            <a:r>
              <a:rPr lang="en-US" i="1">
                <a:cs typeface="Times New Roman" pitchFamily="18" charset="0"/>
                <a:sym typeface="Symbol" pitchFamily="18" charset="2"/>
              </a:rPr>
              <a:t></a:t>
            </a:r>
            <a:r>
              <a:rPr lang="en-US">
                <a:cs typeface="Times New Roman" pitchFamily="18" charset="0"/>
                <a:sym typeface="Symbol" pitchFamily="18" charset="2"/>
              </a:rPr>
              <a:t> </a:t>
            </a:r>
            <a:r>
              <a:rPr lang="en-US">
                <a:cs typeface="Times New Roman" pitchFamily="18" charset="0"/>
              </a:rPr>
              <a:t>= 1, underdamped case </a:t>
            </a:r>
            <a:r>
              <a:rPr lang="en-US" i="1">
                <a:cs typeface="Times New Roman" pitchFamily="18" charset="0"/>
                <a:sym typeface="Symbol" pitchFamily="18" charset="2"/>
              </a:rPr>
              <a:t></a:t>
            </a:r>
            <a:r>
              <a:rPr lang="en-US">
                <a:cs typeface="Times New Roman" pitchFamily="18" charset="0"/>
                <a:sym typeface="Symbol" pitchFamily="18" charset="2"/>
              </a:rPr>
              <a:t> </a:t>
            </a:r>
            <a:r>
              <a:rPr lang="en-US">
                <a:cs typeface="Times New Roman" pitchFamily="18" charset="0"/>
              </a:rPr>
              <a:t>= 0.5. (d) Sinusoidal steady-state frequency response, </a:t>
            </a:r>
            <a:r>
              <a:rPr lang="en-US" i="1">
                <a:cs typeface="Times New Roman" pitchFamily="18" charset="0"/>
                <a:sym typeface="Symbol" pitchFamily="18" charset="2"/>
              </a:rPr>
              <a:t></a:t>
            </a:r>
            <a:r>
              <a:rPr lang="en-US">
                <a:cs typeface="Times New Roman" pitchFamily="18" charset="0"/>
                <a:sym typeface="Symbol" pitchFamily="18" charset="2"/>
              </a:rPr>
              <a:t> </a:t>
            </a:r>
            <a:r>
              <a:rPr lang="en-US">
                <a:cs typeface="Times New Roman" pitchFamily="18" charset="0"/>
              </a:rPr>
              <a:t>= 2, </a:t>
            </a:r>
            <a:r>
              <a:rPr lang="en-US" i="1">
                <a:cs typeface="Times New Roman" pitchFamily="18" charset="0"/>
                <a:sym typeface="Symbol" pitchFamily="18" charset="2"/>
              </a:rPr>
              <a:t></a:t>
            </a:r>
            <a:r>
              <a:rPr lang="en-US">
                <a:cs typeface="Times New Roman" pitchFamily="18" charset="0"/>
                <a:sym typeface="Symbol" pitchFamily="18" charset="2"/>
              </a:rPr>
              <a:t> </a:t>
            </a:r>
            <a:r>
              <a:rPr lang="en-US">
                <a:cs typeface="Times New Roman" pitchFamily="18" charset="0"/>
              </a:rPr>
              <a:t>= 1, </a:t>
            </a:r>
            <a:r>
              <a:rPr lang="en-US" i="1">
                <a:cs typeface="Times New Roman" pitchFamily="18" charset="0"/>
                <a:sym typeface="Symbol" pitchFamily="18" charset="2"/>
              </a:rPr>
              <a:t></a:t>
            </a:r>
            <a:r>
              <a:rPr lang="en-US">
                <a:cs typeface="Times New Roman" pitchFamily="18" charset="0"/>
                <a:sym typeface="Symbol" pitchFamily="18" charset="2"/>
              </a:rPr>
              <a:t> </a:t>
            </a:r>
            <a:r>
              <a:rPr lang="en-US">
                <a:cs typeface="Times New Roman" pitchFamily="18" charset="0"/>
              </a:rPr>
              <a:t>= 0.5.  [Part (a) modified from </a:t>
            </a:r>
            <a:r>
              <a:rPr lang="en-US" i="1">
                <a:cs typeface="Times New Roman" pitchFamily="18" charset="0"/>
              </a:rPr>
              <a:t>Measurement Systems: Application and Design</a:t>
            </a:r>
            <a:r>
              <a:rPr lang="en-US">
                <a:cs typeface="Times New Roman" pitchFamily="18" charset="0"/>
              </a:rPr>
              <a:t>, by E. O. Doebelin. Copyright </a:t>
            </a:r>
            <a:r>
              <a:rPr lang="en-US">
                <a:cs typeface="Times New Roman" pitchFamily="18" charset="0"/>
                <a:sym typeface="Symbol" pitchFamily="18" charset="2"/>
              </a:rPr>
              <a:t></a:t>
            </a:r>
            <a:r>
              <a:rPr lang="en-US">
                <a:cs typeface="Times New Roman" pitchFamily="18" charset="0"/>
              </a:rPr>
              <a:t> 1990 by McGraw-Hill, Inc. Used with permission of McGraw-Hill Book Co.]</a:t>
            </a:r>
            <a:br>
              <a:rPr lang="en-US">
                <a:cs typeface="Times New Roman" pitchFamily="18" charset="0"/>
              </a:rPr>
            </a:br>
            <a:endParaRPr lang="en-US">
              <a:cs typeface="Times New Roman" pitchFamily="18" charset="0"/>
            </a:endParaRPr>
          </a:p>
        </p:txBody>
      </p:sp>
      <p:sp>
        <p:nvSpPr>
          <p:cNvPr id="13318" name="Freeform 6"/>
          <p:cNvSpPr>
            <a:spLocks/>
          </p:cNvSpPr>
          <p:nvPr/>
        </p:nvSpPr>
        <p:spPr bwMode="auto">
          <a:xfrm>
            <a:off x="4597400" y="1882775"/>
            <a:ext cx="339725" cy="90488"/>
          </a:xfrm>
          <a:custGeom>
            <a:avLst/>
            <a:gdLst>
              <a:gd name="T0" fmla="*/ 16 w 214"/>
              <a:gd name="T1" fmla="*/ 57 h 57"/>
              <a:gd name="T2" fmla="*/ 16 w 214"/>
              <a:gd name="T3" fmla="*/ 57 h 57"/>
              <a:gd name="T4" fmla="*/ 11 w 214"/>
              <a:gd name="T5" fmla="*/ 57 h 57"/>
              <a:gd name="T6" fmla="*/ 6 w 214"/>
              <a:gd name="T7" fmla="*/ 57 h 57"/>
              <a:gd name="T8" fmla="*/ 3 w 214"/>
              <a:gd name="T9" fmla="*/ 52 h 57"/>
              <a:gd name="T10" fmla="*/ 0 w 214"/>
              <a:gd name="T11" fmla="*/ 49 h 57"/>
              <a:gd name="T12" fmla="*/ 0 w 214"/>
              <a:gd name="T13" fmla="*/ 49 h 57"/>
              <a:gd name="T14" fmla="*/ 0 w 214"/>
              <a:gd name="T15" fmla="*/ 44 h 57"/>
              <a:gd name="T16" fmla="*/ 3 w 214"/>
              <a:gd name="T17" fmla="*/ 39 h 57"/>
              <a:gd name="T18" fmla="*/ 6 w 214"/>
              <a:gd name="T19" fmla="*/ 36 h 57"/>
              <a:gd name="T20" fmla="*/ 11 w 214"/>
              <a:gd name="T21" fmla="*/ 34 h 57"/>
              <a:gd name="T22" fmla="*/ 201 w 214"/>
              <a:gd name="T23" fmla="*/ 0 h 57"/>
              <a:gd name="T24" fmla="*/ 201 w 214"/>
              <a:gd name="T25" fmla="*/ 0 h 57"/>
              <a:gd name="T26" fmla="*/ 206 w 214"/>
              <a:gd name="T27" fmla="*/ 0 h 57"/>
              <a:gd name="T28" fmla="*/ 208 w 214"/>
              <a:gd name="T29" fmla="*/ 0 h 57"/>
              <a:gd name="T30" fmla="*/ 214 w 214"/>
              <a:gd name="T31" fmla="*/ 5 h 57"/>
              <a:gd name="T32" fmla="*/ 214 w 214"/>
              <a:gd name="T33" fmla="*/ 8 h 57"/>
              <a:gd name="T34" fmla="*/ 214 w 214"/>
              <a:gd name="T35" fmla="*/ 8 h 57"/>
              <a:gd name="T36" fmla="*/ 214 w 214"/>
              <a:gd name="T37" fmla="*/ 13 h 57"/>
              <a:gd name="T38" fmla="*/ 214 w 214"/>
              <a:gd name="T39" fmla="*/ 18 h 57"/>
              <a:gd name="T40" fmla="*/ 208 w 214"/>
              <a:gd name="T41" fmla="*/ 21 h 57"/>
              <a:gd name="T42" fmla="*/ 206 w 214"/>
              <a:gd name="T43" fmla="*/ 23 h 57"/>
              <a:gd name="T44" fmla="*/ 16 w 214"/>
              <a:gd name="T45"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4" h="57">
                <a:moveTo>
                  <a:pt x="16" y="57"/>
                </a:moveTo>
                <a:lnTo>
                  <a:pt x="16" y="57"/>
                </a:lnTo>
                <a:lnTo>
                  <a:pt x="11" y="57"/>
                </a:lnTo>
                <a:lnTo>
                  <a:pt x="6" y="57"/>
                </a:lnTo>
                <a:lnTo>
                  <a:pt x="3" y="52"/>
                </a:lnTo>
                <a:lnTo>
                  <a:pt x="0" y="49"/>
                </a:lnTo>
                <a:lnTo>
                  <a:pt x="0" y="49"/>
                </a:lnTo>
                <a:lnTo>
                  <a:pt x="0" y="44"/>
                </a:lnTo>
                <a:lnTo>
                  <a:pt x="3" y="39"/>
                </a:lnTo>
                <a:lnTo>
                  <a:pt x="6" y="36"/>
                </a:lnTo>
                <a:lnTo>
                  <a:pt x="11" y="34"/>
                </a:lnTo>
                <a:lnTo>
                  <a:pt x="201" y="0"/>
                </a:lnTo>
                <a:lnTo>
                  <a:pt x="201" y="0"/>
                </a:lnTo>
                <a:lnTo>
                  <a:pt x="206" y="0"/>
                </a:lnTo>
                <a:lnTo>
                  <a:pt x="208" y="0"/>
                </a:lnTo>
                <a:lnTo>
                  <a:pt x="214" y="5"/>
                </a:lnTo>
                <a:lnTo>
                  <a:pt x="214" y="8"/>
                </a:lnTo>
                <a:lnTo>
                  <a:pt x="214" y="8"/>
                </a:lnTo>
                <a:lnTo>
                  <a:pt x="214" y="13"/>
                </a:lnTo>
                <a:lnTo>
                  <a:pt x="214" y="18"/>
                </a:lnTo>
                <a:lnTo>
                  <a:pt x="208" y="21"/>
                </a:lnTo>
                <a:lnTo>
                  <a:pt x="206" y="23"/>
                </a:lnTo>
                <a:lnTo>
                  <a:pt x="16" y="57"/>
                </a:lnTo>
                <a:close/>
              </a:path>
            </a:pathLst>
          </a:custGeom>
          <a:solidFill>
            <a:srgbClr val="FFFFFF"/>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319" name="Freeform 7"/>
          <p:cNvSpPr>
            <a:spLocks/>
          </p:cNvSpPr>
          <p:nvPr/>
        </p:nvSpPr>
        <p:spPr bwMode="auto">
          <a:xfrm>
            <a:off x="4597400" y="1978025"/>
            <a:ext cx="339725" cy="90488"/>
          </a:xfrm>
          <a:custGeom>
            <a:avLst/>
            <a:gdLst>
              <a:gd name="T0" fmla="*/ 16 w 214"/>
              <a:gd name="T1" fmla="*/ 57 h 57"/>
              <a:gd name="T2" fmla="*/ 16 w 214"/>
              <a:gd name="T3" fmla="*/ 57 h 57"/>
              <a:gd name="T4" fmla="*/ 11 w 214"/>
              <a:gd name="T5" fmla="*/ 57 h 57"/>
              <a:gd name="T6" fmla="*/ 6 w 214"/>
              <a:gd name="T7" fmla="*/ 57 h 57"/>
              <a:gd name="T8" fmla="*/ 3 w 214"/>
              <a:gd name="T9" fmla="*/ 52 h 57"/>
              <a:gd name="T10" fmla="*/ 0 w 214"/>
              <a:gd name="T11" fmla="*/ 49 h 57"/>
              <a:gd name="T12" fmla="*/ 0 w 214"/>
              <a:gd name="T13" fmla="*/ 49 h 57"/>
              <a:gd name="T14" fmla="*/ 0 w 214"/>
              <a:gd name="T15" fmla="*/ 44 h 57"/>
              <a:gd name="T16" fmla="*/ 3 w 214"/>
              <a:gd name="T17" fmla="*/ 39 h 57"/>
              <a:gd name="T18" fmla="*/ 6 w 214"/>
              <a:gd name="T19" fmla="*/ 36 h 57"/>
              <a:gd name="T20" fmla="*/ 11 w 214"/>
              <a:gd name="T21" fmla="*/ 33 h 57"/>
              <a:gd name="T22" fmla="*/ 201 w 214"/>
              <a:gd name="T23" fmla="*/ 0 h 57"/>
              <a:gd name="T24" fmla="*/ 201 w 214"/>
              <a:gd name="T25" fmla="*/ 0 h 57"/>
              <a:gd name="T26" fmla="*/ 206 w 214"/>
              <a:gd name="T27" fmla="*/ 0 h 57"/>
              <a:gd name="T28" fmla="*/ 208 w 214"/>
              <a:gd name="T29" fmla="*/ 0 h 57"/>
              <a:gd name="T30" fmla="*/ 214 w 214"/>
              <a:gd name="T31" fmla="*/ 5 h 57"/>
              <a:gd name="T32" fmla="*/ 214 w 214"/>
              <a:gd name="T33" fmla="*/ 7 h 57"/>
              <a:gd name="T34" fmla="*/ 214 w 214"/>
              <a:gd name="T35" fmla="*/ 7 h 57"/>
              <a:gd name="T36" fmla="*/ 214 w 214"/>
              <a:gd name="T37" fmla="*/ 13 h 57"/>
              <a:gd name="T38" fmla="*/ 214 w 214"/>
              <a:gd name="T39" fmla="*/ 18 h 57"/>
              <a:gd name="T40" fmla="*/ 208 w 214"/>
              <a:gd name="T41" fmla="*/ 20 h 57"/>
              <a:gd name="T42" fmla="*/ 206 w 214"/>
              <a:gd name="T43" fmla="*/ 23 h 57"/>
              <a:gd name="T44" fmla="*/ 16 w 214"/>
              <a:gd name="T45"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4" h="57">
                <a:moveTo>
                  <a:pt x="16" y="57"/>
                </a:moveTo>
                <a:lnTo>
                  <a:pt x="16" y="57"/>
                </a:lnTo>
                <a:lnTo>
                  <a:pt x="11" y="57"/>
                </a:lnTo>
                <a:lnTo>
                  <a:pt x="6" y="57"/>
                </a:lnTo>
                <a:lnTo>
                  <a:pt x="3" y="52"/>
                </a:lnTo>
                <a:lnTo>
                  <a:pt x="0" y="49"/>
                </a:lnTo>
                <a:lnTo>
                  <a:pt x="0" y="49"/>
                </a:lnTo>
                <a:lnTo>
                  <a:pt x="0" y="44"/>
                </a:lnTo>
                <a:lnTo>
                  <a:pt x="3" y="39"/>
                </a:lnTo>
                <a:lnTo>
                  <a:pt x="6" y="36"/>
                </a:lnTo>
                <a:lnTo>
                  <a:pt x="11" y="33"/>
                </a:lnTo>
                <a:lnTo>
                  <a:pt x="201" y="0"/>
                </a:lnTo>
                <a:lnTo>
                  <a:pt x="201" y="0"/>
                </a:lnTo>
                <a:lnTo>
                  <a:pt x="206" y="0"/>
                </a:lnTo>
                <a:lnTo>
                  <a:pt x="208" y="0"/>
                </a:lnTo>
                <a:lnTo>
                  <a:pt x="214" y="5"/>
                </a:lnTo>
                <a:lnTo>
                  <a:pt x="214" y="7"/>
                </a:lnTo>
                <a:lnTo>
                  <a:pt x="214" y="7"/>
                </a:lnTo>
                <a:lnTo>
                  <a:pt x="214" y="13"/>
                </a:lnTo>
                <a:lnTo>
                  <a:pt x="214" y="18"/>
                </a:lnTo>
                <a:lnTo>
                  <a:pt x="208" y="20"/>
                </a:lnTo>
                <a:lnTo>
                  <a:pt x="206" y="23"/>
                </a:lnTo>
                <a:lnTo>
                  <a:pt x="16" y="57"/>
                </a:lnTo>
                <a:close/>
              </a:path>
            </a:pathLst>
          </a:custGeom>
          <a:solidFill>
            <a:srgbClr val="FFFFFF"/>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320" name="Freeform 8"/>
          <p:cNvSpPr>
            <a:spLocks/>
          </p:cNvSpPr>
          <p:nvPr/>
        </p:nvSpPr>
        <p:spPr bwMode="auto">
          <a:xfrm>
            <a:off x="4597400" y="2071688"/>
            <a:ext cx="339725" cy="92075"/>
          </a:xfrm>
          <a:custGeom>
            <a:avLst/>
            <a:gdLst>
              <a:gd name="T0" fmla="*/ 16 w 214"/>
              <a:gd name="T1" fmla="*/ 58 h 58"/>
              <a:gd name="T2" fmla="*/ 16 w 214"/>
              <a:gd name="T3" fmla="*/ 58 h 58"/>
              <a:gd name="T4" fmla="*/ 11 w 214"/>
              <a:gd name="T5" fmla="*/ 58 h 58"/>
              <a:gd name="T6" fmla="*/ 6 w 214"/>
              <a:gd name="T7" fmla="*/ 58 h 58"/>
              <a:gd name="T8" fmla="*/ 3 w 214"/>
              <a:gd name="T9" fmla="*/ 52 h 58"/>
              <a:gd name="T10" fmla="*/ 0 w 214"/>
              <a:gd name="T11" fmla="*/ 50 h 58"/>
              <a:gd name="T12" fmla="*/ 0 w 214"/>
              <a:gd name="T13" fmla="*/ 50 h 58"/>
              <a:gd name="T14" fmla="*/ 0 w 214"/>
              <a:gd name="T15" fmla="*/ 45 h 58"/>
              <a:gd name="T16" fmla="*/ 3 w 214"/>
              <a:gd name="T17" fmla="*/ 39 h 58"/>
              <a:gd name="T18" fmla="*/ 6 w 214"/>
              <a:gd name="T19" fmla="*/ 37 h 58"/>
              <a:gd name="T20" fmla="*/ 11 w 214"/>
              <a:gd name="T21" fmla="*/ 34 h 58"/>
              <a:gd name="T22" fmla="*/ 201 w 214"/>
              <a:gd name="T23" fmla="*/ 0 h 58"/>
              <a:gd name="T24" fmla="*/ 201 w 214"/>
              <a:gd name="T25" fmla="*/ 0 h 58"/>
              <a:gd name="T26" fmla="*/ 206 w 214"/>
              <a:gd name="T27" fmla="*/ 0 h 58"/>
              <a:gd name="T28" fmla="*/ 208 w 214"/>
              <a:gd name="T29" fmla="*/ 0 h 58"/>
              <a:gd name="T30" fmla="*/ 214 w 214"/>
              <a:gd name="T31" fmla="*/ 6 h 58"/>
              <a:gd name="T32" fmla="*/ 214 w 214"/>
              <a:gd name="T33" fmla="*/ 8 h 58"/>
              <a:gd name="T34" fmla="*/ 214 w 214"/>
              <a:gd name="T35" fmla="*/ 8 h 58"/>
              <a:gd name="T36" fmla="*/ 214 w 214"/>
              <a:gd name="T37" fmla="*/ 13 h 58"/>
              <a:gd name="T38" fmla="*/ 214 w 214"/>
              <a:gd name="T39" fmla="*/ 19 h 58"/>
              <a:gd name="T40" fmla="*/ 208 w 214"/>
              <a:gd name="T41" fmla="*/ 21 h 58"/>
              <a:gd name="T42" fmla="*/ 206 w 214"/>
              <a:gd name="T43" fmla="*/ 24 h 58"/>
              <a:gd name="T44" fmla="*/ 16 w 214"/>
              <a:gd name="T4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4" h="58">
                <a:moveTo>
                  <a:pt x="16" y="58"/>
                </a:moveTo>
                <a:lnTo>
                  <a:pt x="16" y="58"/>
                </a:lnTo>
                <a:lnTo>
                  <a:pt x="11" y="58"/>
                </a:lnTo>
                <a:lnTo>
                  <a:pt x="6" y="58"/>
                </a:lnTo>
                <a:lnTo>
                  <a:pt x="3" y="52"/>
                </a:lnTo>
                <a:lnTo>
                  <a:pt x="0" y="50"/>
                </a:lnTo>
                <a:lnTo>
                  <a:pt x="0" y="50"/>
                </a:lnTo>
                <a:lnTo>
                  <a:pt x="0" y="45"/>
                </a:lnTo>
                <a:lnTo>
                  <a:pt x="3" y="39"/>
                </a:lnTo>
                <a:lnTo>
                  <a:pt x="6" y="37"/>
                </a:lnTo>
                <a:lnTo>
                  <a:pt x="11" y="34"/>
                </a:lnTo>
                <a:lnTo>
                  <a:pt x="201" y="0"/>
                </a:lnTo>
                <a:lnTo>
                  <a:pt x="201" y="0"/>
                </a:lnTo>
                <a:lnTo>
                  <a:pt x="206" y="0"/>
                </a:lnTo>
                <a:lnTo>
                  <a:pt x="208" y="0"/>
                </a:lnTo>
                <a:lnTo>
                  <a:pt x="214" y="6"/>
                </a:lnTo>
                <a:lnTo>
                  <a:pt x="214" y="8"/>
                </a:lnTo>
                <a:lnTo>
                  <a:pt x="214" y="8"/>
                </a:lnTo>
                <a:lnTo>
                  <a:pt x="214" y="13"/>
                </a:lnTo>
                <a:lnTo>
                  <a:pt x="214" y="19"/>
                </a:lnTo>
                <a:lnTo>
                  <a:pt x="208" y="21"/>
                </a:lnTo>
                <a:lnTo>
                  <a:pt x="206" y="24"/>
                </a:lnTo>
                <a:lnTo>
                  <a:pt x="16" y="58"/>
                </a:lnTo>
                <a:close/>
              </a:path>
            </a:pathLst>
          </a:custGeom>
          <a:solidFill>
            <a:srgbClr val="FFFFFF"/>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321" name="Freeform 9"/>
          <p:cNvSpPr>
            <a:spLocks/>
          </p:cNvSpPr>
          <p:nvPr/>
        </p:nvSpPr>
        <p:spPr bwMode="auto">
          <a:xfrm>
            <a:off x="4597400" y="2166938"/>
            <a:ext cx="339725" cy="90487"/>
          </a:xfrm>
          <a:custGeom>
            <a:avLst/>
            <a:gdLst>
              <a:gd name="T0" fmla="*/ 16 w 214"/>
              <a:gd name="T1" fmla="*/ 57 h 57"/>
              <a:gd name="T2" fmla="*/ 16 w 214"/>
              <a:gd name="T3" fmla="*/ 57 h 57"/>
              <a:gd name="T4" fmla="*/ 11 w 214"/>
              <a:gd name="T5" fmla="*/ 57 h 57"/>
              <a:gd name="T6" fmla="*/ 6 w 214"/>
              <a:gd name="T7" fmla="*/ 57 h 57"/>
              <a:gd name="T8" fmla="*/ 3 w 214"/>
              <a:gd name="T9" fmla="*/ 52 h 57"/>
              <a:gd name="T10" fmla="*/ 0 w 214"/>
              <a:gd name="T11" fmla="*/ 50 h 57"/>
              <a:gd name="T12" fmla="*/ 0 w 214"/>
              <a:gd name="T13" fmla="*/ 50 h 57"/>
              <a:gd name="T14" fmla="*/ 0 w 214"/>
              <a:gd name="T15" fmla="*/ 44 h 57"/>
              <a:gd name="T16" fmla="*/ 3 w 214"/>
              <a:gd name="T17" fmla="*/ 39 h 57"/>
              <a:gd name="T18" fmla="*/ 6 w 214"/>
              <a:gd name="T19" fmla="*/ 37 h 57"/>
              <a:gd name="T20" fmla="*/ 11 w 214"/>
              <a:gd name="T21" fmla="*/ 34 h 57"/>
              <a:gd name="T22" fmla="*/ 201 w 214"/>
              <a:gd name="T23" fmla="*/ 0 h 57"/>
              <a:gd name="T24" fmla="*/ 201 w 214"/>
              <a:gd name="T25" fmla="*/ 0 h 57"/>
              <a:gd name="T26" fmla="*/ 206 w 214"/>
              <a:gd name="T27" fmla="*/ 0 h 57"/>
              <a:gd name="T28" fmla="*/ 208 w 214"/>
              <a:gd name="T29" fmla="*/ 0 h 57"/>
              <a:gd name="T30" fmla="*/ 214 w 214"/>
              <a:gd name="T31" fmla="*/ 5 h 57"/>
              <a:gd name="T32" fmla="*/ 214 w 214"/>
              <a:gd name="T33" fmla="*/ 8 h 57"/>
              <a:gd name="T34" fmla="*/ 214 w 214"/>
              <a:gd name="T35" fmla="*/ 8 h 57"/>
              <a:gd name="T36" fmla="*/ 214 w 214"/>
              <a:gd name="T37" fmla="*/ 13 h 57"/>
              <a:gd name="T38" fmla="*/ 214 w 214"/>
              <a:gd name="T39" fmla="*/ 18 h 57"/>
              <a:gd name="T40" fmla="*/ 208 w 214"/>
              <a:gd name="T41" fmla="*/ 21 h 57"/>
              <a:gd name="T42" fmla="*/ 206 w 214"/>
              <a:gd name="T43" fmla="*/ 24 h 57"/>
              <a:gd name="T44" fmla="*/ 16 w 214"/>
              <a:gd name="T45"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4" h="57">
                <a:moveTo>
                  <a:pt x="16" y="57"/>
                </a:moveTo>
                <a:lnTo>
                  <a:pt x="16" y="57"/>
                </a:lnTo>
                <a:lnTo>
                  <a:pt x="11" y="57"/>
                </a:lnTo>
                <a:lnTo>
                  <a:pt x="6" y="57"/>
                </a:lnTo>
                <a:lnTo>
                  <a:pt x="3" y="52"/>
                </a:lnTo>
                <a:lnTo>
                  <a:pt x="0" y="50"/>
                </a:lnTo>
                <a:lnTo>
                  <a:pt x="0" y="50"/>
                </a:lnTo>
                <a:lnTo>
                  <a:pt x="0" y="44"/>
                </a:lnTo>
                <a:lnTo>
                  <a:pt x="3" y="39"/>
                </a:lnTo>
                <a:lnTo>
                  <a:pt x="6" y="37"/>
                </a:lnTo>
                <a:lnTo>
                  <a:pt x="11" y="34"/>
                </a:lnTo>
                <a:lnTo>
                  <a:pt x="201" y="0"/>
                </a:lnTo>
                <a:lnTo>
                  <a:pt x="201" y="0"/>
                </a:lnTo>
                <a:lnTo>
                  <a:pt x="206" y="0"/>
                </a:lnTo>
                <a:lnTo>
                  <a:pt x="208" y="0"/>
                </a:lnTo>
                <a:lnTo>
                  <a:pt x="214" y="5"/>
                </a:lnTo>
                <a:lnTo>
                  <a:pt x="214" y="8"/>
                </a:lnTo>
                <a:lnTo>
                  <a:pt x="214" y="8"/>
                </a:lnTo>
                <a:lnTo>
                  <a:pt x="214" y="13"/>
                </a:lnTo>
                <a:lnTo>
                  <a:pt x="214" y="18"/>
                </a:lnTo>
                <a:lnTo>
                  <a:pt x="208" y="21"/>
                </a:lnTo>
                <a:lnTo>
                  <a:pt x="206" y="24"/>
                </a:lnTo>
                <a:lnTo>
                  <a:pt x="16" y="57"/>
                </a:lnTo>
                <a:close/>
              </a:path>
            </a:pathLst>
          </a:custGeom>
          <a:solidFill>
            <a:srgbClr val="FFFFFF"/>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322" name="Freeform 10"/>
          <p:cNvSpPr>
            <a:spLocks/>
          </p:cNvSpPr>
          <p:nvPr/>
        </p:nvSpPr>
        <p:spPr bwMode="auto">
          <a:xfrm>
            <a:off x="4597400" y="2262188"/>
            <a:ext cx="339725" cy="90487"/>
          </a:xfrm>
          <a:custGeom>
            <a:avLst/>
            <a:gdLst>
              <a:gd name="T0" fmla="*/ 16 w 214"/>
              <a:gd name="T1" fmla="*/ 57 h 57"/>
              <a:gd name="T2" fmla="*/ 16 w 214"/>
              <a:gd name="T3" fmla="*/ 57 h 57"/>
              <a:gd name="T4" fmla="*/ 11 w 214"/>
              <a:gd name="T5" fmla="*/ 57 h 57"/>
              <a:gd name="T6" fmla="*/ 6 w 214"/>
              <a:gd name="T7" fmla="*/ 57 h 57"/>
              <a:gd name="T8" fmla="*/ 3 w 214"/>
              <a:gd name="T9" fmla="*/ 52 h 57"/>
              <a:gd name="T10" fmla="*/ 0 w 214"/>
              <a:gd name="T11" fmla="*/ 49 h 57"/>
              <a:gd name="T12" fmla="*/ 0 w 214"/>
              <a:gd name="T13" fmla="*/ 49 h 57"/>
              <a:gd name="T14" fmla="*/ 0 w 214"/>
              <a:gd name="T15" fmla="*/ 44 h 57"/>
              <a:gd name="T16" fmla="*/ 3 w 214"/>
              <a:gd name="T17" fmla="*/ 39 h 57"/>
              <a:gd name="T18" fmla="*/ 6 w 214"/>
              <a:gd name="T19" fmla="*/ 36 h 57"/>
              <a:gd name="T20" fmla="*/ 11 w 214"/>
              <a:gd name="T21" fmla="*/ 34 h 57"/>
              <a:gd name="T22" fmla="*/ 201 w 214"/>
              <a:gd name="T23" fmla="*/ 0 h 57"/>
              <a:gd name="T24" fmla="*/ 201 w 214"/>
              <a:gd name="T25" fmla="*/ 0 h 57"/>
              <a:gd name="T26" fmla="*/ 206 w 214"/>
              <a:gd name="T27" fmla="*/ 0 h 57"/>
              <a:gd name="T28" fmla="*/ 208 w 214"/>
              <a:gd name="T29" fmla="*/ 0 h 57"/>
              <a:gd name="T30" fmla="*/ 214 w 214"/>
              <a:gd name="T31" fmla="*/ 5 h 57"/>
              <a:gd name="T32" fmla="*/ 214 w 214"/>
              <a:gd name="T33" fmla="*/ 8 h 57"/>
              <a:gd name="T34" fmla="*/ 214 w 214"/>
              <a:gd name="T35" fmla="*/ 8 h 57"/>
              <a:gd name="T36" fmla="*/ 214 w 214"/>
              <a:gd name="T37" fmla="*/ 13 h 57"/>
              <a:gd name="T38" fmla="*/ 214 w 214"/>
              <a:gd name="T39" fmla="*/ 18 h 57"/>
              <a:gd name="T40" fmla="*/ 208 w 214"/>
              <a:gd name="T41" fmla="*/ 21 h 57"/>
              <a:gd name="T42" fmla="*/ 206 w 214"/>
              <a:gd name="T43" fmla="*/ 23 h 57"/>
              <a:gd name="T44" fmla="*/ 16 w 214"/>
              <a:gd name="T45"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4" h="57">
                <a:moveTo>
                  <a:pt x="16" y="57"/>
                </a:moveTo>
                <a:lnTo>
                  <a:pt x="16" y="57"/>
                </a:lnTo>
                <a:lnTo>
                  <a:pt x="11" y="57"/>
                </a:lnTo>
                <a:lnTo>
                  <a:pt x="6" y="57"/>
                </a:lnTo>
                <a:lnTo>
                  <a:pt x="3" y="52"/>
                </a:lnTo>
                <a:lnTo>
                  <a:pt x="0" y="49"/>
                </a:lnTo>
                <a:lnTo>
                  <a:pt x="0" y="49"/>
                </a:lnTo>
                <a:lnTo>
                  <a:pt x="0" y="44"/>
                </a:lnTo>
                <a:lnTo>
                  <a:pt x="3" y="39"/>
                </a:lnTo>
                <a:lnTo>
                  <a:pt x="6" y="36"/>
                </a:lnTo>
                <a:lnTo>
                  <a:pt x="11" y="34"/>
                </a:lnTo>
                <a:lnTo>
                  <a:pt x="201" y="0"/>
                </a:lnTo>
                <a:lnTo>
                  <a:pt x="201" y="0"/>
                </a:lnTo>
                <a:lnTo>
                  <a:pt x="206" y="0"/>
                </a:lnTo>
                <a:lnTo>
                  <a:pt x="208" y="0"/>
                </a:lnTo>
                <a:lnTo>
                  <a:pt x="214" y="5"/>
                </a:lnTo>
                <a:lnTo>
                  <a:pt x="214" y="8"/>
                </a:lnTo>
                <a:lnTo>
                  <a:pt x="214" y="8"/>
                </a:lnTo>
                <a:lnTo>
                  <a:pt x="214" y="13"/>
                </a:lnTo>
                <a:lnTo>
                  <a:pt x="214" y="18"/>
                </a:lnTo>
                <a:lnTo>
                  <a:pt x="208" y="21"/>
                </a:lnTo>
                <a:lnTo>
                  <a:pt x="206" y="23"/>
                </a:lnTo>
                <a:lnTo>
                  <a:pt x="16" y="57"/>
                </a:lnTo>
                <a:close/>
              </a:path>
            </a:pathLst>
          </a:custGeom>
          <a:solidFill>
            <a:srgbClr val="FFFFFF"/>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323" name="Rectangle 11"/>
          <p:cNvSpPr>
            <a:spLocks noChangeArrowheads="1"/>
          </p:cNvSpPr>
          <p:nvPr/>
        </p:nvSpPr>
        <p:spPr bwMode="auto">
          <a:xfrm>
            <a:off x="4395788" y="1857375"/>
            <a:ext cx="727075" cy="82550"/>
          </a:xfrm>
          <a:prstGeom prst="rect">
            <a:avLst/>
          </a:prstGeom>
          <a:solidFill>
            <a:srgbClr val="FFFFFF"/>
          </a:solidFill>
          <a:ln w="7938">
            <a:solidFill>
              <a:srgbClr val="000000"/>
            </a:solidFill>
            <a:miter lim="800000"/>
            <a:headEnd/>
            <a:tailEnd/>
          </a:ln>
        </p:spPr>
        <p:txBody>
          <a:bodyPr/>
          <a:lstStyle/>
          <a:p>
            <a:endParaRPr lang="en-US" sz="2400" smtClean="0">
              <a:solidFill>
                <a:srgbClr val="000000"/>
              </a:solidFill>
              <a:latin typeface="Times New Roman" pitchFamily="18" charset="0"/>
            </a:endParaRPr>
          </a:p>
        </p:txBody>
      </p:sp>
      <p:sp>
        <p:nvSpPr>
          <p:cNvPr id="13324" name="Rectangle 12"/>
          <p:cNvSpPr>
            <a:spLocks noChangeArrowheads="1"/>
          </p:cNvSpPr>
          <p:nvPr/>
        </p:nvSpPr>
        <p:spPr bwMode="auto">
          <a:xfrm>
            <a:off x="4697413" y="1939925"/>
            <a:ext cx="144462" cy="627063"/>
          </a:xfrm>
          <a:prstGeom prst="rect">
            <a:avLst/>
          </a:prstGeom>
          <a:solidFill>
            <a:srgbClr val="FFFFFF"/>
          </a:solidFill>
          <a:ln w="7938">
            <a:solidFill>
              <a:srgbClr val="000000"/>
            </a:solidFill>
            <a:miter lim="800000"/>
            <a:headEnd/>
            <a:tailEnd/>
          </a:ln>
        </p:spPr>
        <p:txBody>
          <a:bodyPr/>
          <a:lstStyle/>
          <a:p>
            <a:endParaRPr lang="en-US" sz="2400" smtClean="0">
              <a:solidFill>
                <a:srgbClr val="000000"/>
              </a:solidFill>
              <a:latin typeface="Times New Roman" pitchFamily="18" charset="0"/>
            </a:endParaRPr>
          </a:p>
        </p:txBody>
      </p:sp>
      <p:sp>
        <p:nvSpPr>
          <p:cNvPr id="13325" name="Freeform 13"/>
          <p:cNvSpPr>
            <a:spLocks/>
          </p:cNvSpPr>
          <p:nvPr/>
        </p:nvSpPr>
        <p:spPr bwMode="auto">
          <a:xfrm>
            <a:off x="3938588" y="1547813"/>
            <a:ext cx="758825" cy="1250950"/>
          </a:xfrm>
          <a:custGeom>
            <a:avLst/>
            <a:gdLst>
              <a:gd name="T0" fmla="*/ 0 w 478"/>
              <a:gd name="T1" fmla="*/ 0 h 788"/>
              <a:gd name="T2" fmla="*/ 0 w 478"/>
              <a:gd name="T3" fmla="*/ 788 h 788"/>
              <a:gd name="T4" fmla="*/ 478 w 478"/>
              <a:gd name="T5" fmla="*/ 788 h 788"/>
              <a:gd name="T6" fmla="*/ 478 w 478"/>
              <a:gd name="T7" fmla="*/ 466 h 788"/>
              <a:gd name="T8" fmla="*/ 218 w 478"/>
              <a:gd name="T9" fmla="*/ 466 h 788"/>
              <a:gd name="T10" fmla="*/ 218 w 478"/>
              <a:gd name="T11" fmla="*/ 0 h 788"/>
              <a:gd name="T12" fmla="*/ 0 w 478"/>
              <a:gd name="T13" fmla="*/ 0 h 788"/>
            </a:gdLst>
            <a:ahLst/>
            <a:cxnLst>
              <a:cxn ang="0">
                <a:pos x="T0" y="T1"/>
              </a:cxn>
              <a:cxn ang="0">
                <a:pos x="T2" y="T3"/>
              </a:cxn>
              <a:cxn ang="0">
                <a:pos x="T4" y="T5"/>
              </a:cxn>
              <a:cxn ang="0">
                <a:pos x="T6" y="T7"/>
              </a:cxn>
              <a:cxn ang="0">
                <a:pos x="T8" y="T9"/>
              </a:cxn>
              <a:cxn ang="0">
                <a:pos x="T10" y="T11"/>
              </a:cxn>
              <a:cxn ang="0">
                <a:pos x="T12" y="T13"/>
              </a:cxn>
            </a:cxnLst>
            <a:rect l="0" t="0" r="r" b="b"/>
            <a:pathLst>
              <a:path w="478" h="788">
                <a:moveTo>
                  <a:pt x="0" y="0"/>
                </a:moveTo>
                <a:lnTo>
                  <a:pt x="0" y="788"/>
                </a:lnTo>
                <a:lnTo>
                  <a:pt x="478" y="788"/>
                </a:lnTo>
                <a:lnTo>
                  <a:pt x="478" y="466"/>
                </a:lnTo>
                <a:lnTo>
                  <a:pt x="218" y="466"/>
                </a:lnTo>
                <a:lnTo>
                  <a:pt x="218" y="0"/>
                </a:lnTo>
                <a:lnTo>
                  <a:pt x="0" y="0"/>
                </a:lnTo>
                <a:close/>
              </a:path>
            </a:pathLst>
          </a:custGeom>
          <a:solidFill>
            <a:srgbClr val="D9D9D9"/>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326" name="Line 14"/>
          <p:cNvSpPr>
            <a:spLocks noChangeShapeType="1"/>
          </p:cNvSpPr>
          <p:nvPr/>
        </p:nvSpPr>
        <p:spPr bwMode="auto">
          <a:xfrm>
            <a:off x="4217988" y="1573213"/>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27" name="Line 15"/>
          <p:cNvSpPr>
            <a:spLocks noChangeShapeType="1"/>
          </p:cNvSpPr>
          <p:nvPr/>
        </p:nvSpPr>
        <p:spPr bwMode="auto">
          <a:xfrm>
            <a:off x="4217988" y="1601788"/>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28" name="Line 16"/>
          <p:cNvSpPr>
            <a:spLocks noChangeShapeType="1"/>
          </p:cNvSpPr>
          <p:nvPr/>
        </p:nvSpPr>
        <p:spPr bwMode="auto">
          <a:xfrm>
            <a:off x="4217988" y="1630363"/>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29" name="Line 17"/>
          <p:cNvSpPr>
            <a:spLocks noChangeShapeType="1"/>
          </p:cNvSpPr>
          <p:nvPr/>
        </p:nvSpPr>
        <p:spPr bwMode="auto">
          <a:xfrm>
            <a:off x="4217988" y="1658938"/>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0" name="Line 18"/>
          <p:cNvSpPr>
            <a:spLocks noChangeShapeType="1"/>
          </p:cNvSpPr>
          <p:nvPr/>
        </p:nvSpPr>
        <p:spPr bwMode="auto">
          <a:xfrm>
            <a:off x="4217988" y="1689100"/>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1" name="Line 19"/>
          <p:cNvSpPr>
            <a:spLocks noChangeShapeType="1"/>
          </p:cNvSpPr>
          <p:nvPr/>
        </p:nvSpPr>
        <p:spPr bwMode="auto">
          <a:xfrm>
            <a:off x="4217988" y="1717675"/>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2" name="Line 20"/>
          <p:cNvSpPr>
            <a:spLocks noChangeShapeType="1"/>
          </p:cNvSpPr>
          <p:nvPr/>
        </p:nvSpPr>
        <p:spPr bwMode="auto">
          <a:xfrm>
            <a:off x="4217988" y="1746250"/>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3" name="Line 21"/>
          <p:cNvSpPr>
            <a:spLocks noChangeShapeType="1"/>
          </p:cNvSpPr>
          <p:nvPr/>
        </p:nvSpPr>
        <p:spPr bwMode="auto">
          <a:xfrm>
            <a:off x="4217988" y="1774825"/>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4" name="Line 22"/>
          <p:cNvSpPr>
            <a:spLocks noChangeShapeType="1"/>
          </p:cNvSpPr>
          <p:nvPr/>
        </p:nvSpPr>
        <p:spPr bwMode="auto">
          <a:xfrm>
            <a:off x="4217988" y="1803400"/>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5" name="Line 23"/>
          <p:cNvSpPr>
            <a:spLocks noChangeShapeType="1"/>
          </p:cNvSpPr>
          <p:nvPr/>
        </p:nvSpPr>
        <p:spPr bwMode="auto">
          <a:xfrm>
            <a:off x="4217988" y="1833563"/>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6" name="Line 24"/>
          <p:cNvSpPr>
            <a:spLocks noChangeShapeType="1"/>
          </p:cNvSpPr>
          <p:nvPr/>
        </p:nvSpPr>
        <p:spPr bwMode="auto">
          <a:xfrm>
            <a:off x="4217988" y="1857375"/>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7" name="Line 25"/>
          <p:cNvSpPr>
            <a:spLocks noChangeShapeType="1"/>
          </p:cNvSpPr>
          <p:nvPr/>
        </p:nvSpPr>
        <p:spPr bwMode="auto">
          <a:xfrm>
            <a:off x="4217988" y="1885950"/>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8" name="Line 26"/>
          <p:cNvSpPr>
            <a:spLocks noChangeShapeType="1"/>
          </p:cNvSpPr>
          <p:nvPr/>
        </p:nvSpPr>
        <p:spPr bwMode="auto">
          <a:xfrm>
            <a:off x="4217988" y="1916113"/>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39" name="Line 27"/>
          <p:cNvSpPr>
            <a:spLocks noChangeShapeType="1"/>
          </p:cNvSpPr>
          <p:nvPr/>
        </p:nvSpPr>
        <p:spPr bwMode="auto">
          <a:xfrm>
            <a:off x="4217988" y="1944688"/>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0" name="Line 28"/>
          <p:cNvSpPr>
            <a:spLocks noChangeShapeType="1"/>
          </p:cNvSpPr>
          <p:nvPr/>
        </p:nvSpPr>
        <p:spPr bwMode="auto">
          <a:xfrm>
            <a:off x="4217988" y="1973263"/>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1" name="Line 29"/>
          <p:cNvSpPr>
            <a:spLocks noChangeShapeType="1"/>
          </p:cNvSpPr>
          <p:nvPr/>
        </p:nvSpPr>
        <p:spPr bwMode="auto">
          <a:xfrm>
            <a:off x="4217988" y="2001838"/>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2" name="Line 30"/>
          <p:cNvSpPr>
            <a:spLocks noChangeShapeType="1"/>
          </p:cNvSpPr>
          <p:nvPr/>
        </p:nvSpPr>
        <p:spPr bwMode="auto">
          <a:xfrm>
            <a:off x="4217988" y="2030413"/>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3" name="Line 31"/>
          <p:cNvSpPr>
            <a:spLocks noChangeShapeType="1"/>
          </p:cNvSpPr>
          <p:nvPr/>
        </p:nvSpPr>
        <p:spPr bwMode="auto">
          <a:xfrm>
            <a:off x="4217988" y="2060575"/>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4" name="Line 32"/>
          <p:cNvSpPr>
            <a:spLocks noChangeShapeType="1"/>
          </p:cNvSpPr>
          <p:nvPr/>
        </p:nvSpPr>
        <p:spPr bwMode="auto">
          <a:xfrm>
            <a:off x="4217988" y="2089150"/>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5" name="Line 33"/>
          <p:cNvSpPr>
            <a:spLocks noChangeShapeType="1"/>
          </p:cNvSpPr>
          <p:nvPr/>
        </p:nvSpPr>
        <p:spPr bwMode="auto">
          <a:xfrm>
            <a:off x="4217988" y="2117725"/>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6" name="Line 34"/>
          <p:cNvSpPr>
            <a:spLocks noChangeShapeType="1"/>
          </p:cNvSpPr>
          <p:nvPr/>
        </p:nvSpPr>
        <p:spPr bwMode="auto">
          <a:xfrm>
            <a:off x="4217988" y="2143125"/>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7" name="Line 35"/>
          <p:cNvSpPr>
            <a:spLocks noChangeShapeType="1"/>
          </p:cNvSpPr>
          <p:nvPr/>
        </p:nvSpPr>
        <p:spPr bwMode="auto">
          <a:xfrm>
            <a:off x="4217988" y="2171700"/>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8" name="Line 36"/>
          <p:cNvSpPr>
            <a:spLocks noChangeShapeType="1"/>
          </p:cNvSpPr>
          <p:nvPr/>
        </p:nvSpPr>
        <p:spPr bwMode="auto">
          <a:xfrm>
            <a:off x="4217988" y="2200275"/>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49" name="Line 37"/>
          <p:cNvSpPr>
            <a:spLocks noChangeShapeType="1"/>
          </p:cNvSpPr>
          <p:nvPr/>
        </p:nvSpPr>
        <p:spPr bwMode="auto">
          <a:xfrm>
            <a:off x="4217988" y="2228850"/>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0" name="Line 38"/>
          <p:cNvSpPr>
            <a:spLocks noChangeShapeType="1"/>
          </p:cNvSpPr>
          <p:nvPr/>
        </p:nvSpPr>
        <p:spPr bwMode="auto">
          <a:xfrm>
            <a:off x="4217988" y="2257425"/>
            <a:ext cx="66675"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1" name="Line 39"/>
          <p:cNvSpPr>
            <a:spLocks noChangeShapeType="1"/>
          </p:cNvSpPr>
          <p:nvPr/>
        </p:nvSpPr>
        <p:spPr bwMode="auto">
          <a:xfrm>
            <a:off x="4217988" y="2287588"/>
            <a:ext cx="6667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2" name="Line 40"/>
          <p:cNvSpPr>
            <a:spLocks noChangeShapeType="1"/>
          </p:cNvSpPr>
          <p:nvPr/>
        </p:nvSpPr>
        <p:spPr bwMode="auto">
          <a:xfrm>
            <a:off x="6859588" y="1844675"/>
            <a:ext cx="1587" cy="10112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3" name="Line 41"/>
          <p:cNvSpPr>
            <a:spLocks noChangeShapeType="1"/>
          </p:cNvSpPr>
          <p:nvPr/>
        </p:nvSpPr>
        <p:spPr bwMode="auto">
          <a:xfrm>
            <a:off x="6777038" y="2773363"/>
            <a:ext cx="2082800"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4" name="Line 42"/>
          <p:cNvSpPr>
            <a:spLocks noChangeShapeType="1"/>
          </p:cNvSpPr>
          <p:nvPr/>
        </p:nvSpPr>
        <p:spPr bwMode="auto">
          <a:xfrm>
            <a:off x="6859588" y="3103563"/>
            <a:ext cx="1587" cy="10239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5" name="Line 43"/>
          <p:cNvSpPr>
            <a:spLocks noChangeShapeType="1"/>
          </p:cNvSpPr>
          <p:nvPr/>
        </p:nvSpPr>
        <p:spPr bwMode="auto">
          <a:xfrm>
            <a:off x="6777038" y="4044950"/>
            <a:ext cx="2100262"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6" name="Line 44"/>
          <p:cNvSpPr>
            <a:spLocks noChangeShapeType="1"/>
          </p:cNvSpPr>
          <p:nvPr/>
        </p:nvSpPr>
        <p:spPr bwMode="auto">
          <a:xfrm>
            <a:off x="4408488" y="3162300"/>
            <a:ext cx="1587" cy="9652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7" name="Line 45"/>
          <p:cNvSpPr>
            <a:spLocks noChangeShapeType="1"/>
          </p:cNvSpPr>
          <p:nvPr/>
        </p:nvSpPr>
        <p:spPr bwMode="auto">
          <a:xfrm>
            <a:off x="3938588" y="4044950"/>
            <a:ext cx="1868487"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58" name="Freeform 46"/>
          <p:cNvSpPr>
            <a:spLocks/>
          </p:cNvSpPr>
          <p:nvPr/>
        </p:nvSpPr>
        <p:spPr bwMode="auto">
          <a:xfrm>
            <a:off x="3938588" y="3487738"/>
            <a:ext cx="1798637" cy="554037"/>
          </a:xfrm>
          <a:custGeom>
            <a:avLst/>
            <a:gdLst>
              <a:gd name="T0" fmla="*/ 1133 w 1133"/>
              <a:gd name="T1" fmla="*/ 0 h 349"/>
              <a:gd name="T2" fmla="*/ 296 w 1133"/>
              <a:gd name="T3" fmla="*/ 0 h 349"/>
              <a:gd name="T4" fmla="*/ 296 w 1133"/>
              <a:gd name="T5" fmla="*/ 349 h 349"/>
              <a:gd name="T6" fmla="*/ 0 w 1133"/>
              <a:gd name="T7" fmla="*/ 349 h 349"/>
            </a:gdLst>
            <a:ahLst/>
            <a:cxnLst>
              <a:cxn ang="0">
                <a:pos x="T0" y="T1"/>
              </a:cxn>
              <a:cxn ang="0">
                <a:pos x="T2" y="T3"/>
              </a:cxn>
              <a:cxn ang="0">
                <a:pos x="T4" y="T5"/>
              </a:cxn>
              <a:cxn ang="0">
                <a:pos x="T6" y="T7"/>
              </a:cxn>
            </a:cxnLst>
            <a:rect l="0" t="0" r="r" b="b"/>
            <a:pathLst>
              <a:path w="1133" h="349">
                <a:moveTo>
                  <a:pt x="1133" y="0"/>
                </a:moveTo>
                <a:lnTo>
                  <a:pt x="296" y="0"/>
                </a:lnTo>
                <a:lnTo>
                  <a:pt x="296" y="349"/>
                </a:lnTo>
                <a:lnTo>
                  <a:pt x="0" y="349"/>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3359" name="Line 47"/>
          <p:cNvSpPr>
            <a:spLocks noChangeShapeType="1"/>
          </p:cNvSpPr>
          <p:nvPr/>
        </p:nvSpPr>
        <p:spPr bwMode="auto">
          <a:xfrm>
            <a:off x="4408488" y="4568825"/>
            <a:ext cx="1587" cy="11890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0" name="Line 48"/>
          <p:cNvSpPr>
            <a:spLocks noChangeShapeType="1"/>
          </p:cNvSpPr>
          <p:nvPr/>
        </p:nvSpPr>
        <p:spPr bwMode="auto">
          <a:xfrm>
            <a:off x="3938588" y="5675313"/>
            <a:ext cx="186848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1" name="Line 49"/>
          <p:cNvSpPr>
            <a:spLocks noChangeShapeType="1"/>
          </p:cNvSpPr>
          <p:nvPr/>
        </p:nvSpPr>
        <p:spPr bwMode="auto">
          <a:xfrm>
            <a:off x="4408488" y="505301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2" name="Line 50"/>
          <p:cNvSpPr>
            <a:spLocks noChangeShapeType="1"/>
          </p:cNvSpPr>
          <p:nvPr/>
        </p:nvSpPr>
        <p:spPr bwMode="auto">
          <a:xfrm>
            <a:off x="4540250" y="505301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3" name="Line 51"/>
          <p:cNvSpPr>
            <a:spLocks noChangeShapeType="1"/>
          </p:cNvSpPr>
          <p:nvPr/>
        </p:nvSpPr>
        <p:spPr bwMode="auto">
          <a:xfrm>
            <a:off x="4672013" y="5053013"/>
            <a:ext cx="1000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4" name="Line 52"/>
          <p:cNvSpPr>
            <a:spLocks noChangeShapeType="1"/>
          </p:cNvSpPr>
          <p:nvPr/>
        </p:nvSpPr>
        <p:spPr bwMode="auto">
          <a:xfrm>
            <a:off x="4803775" y="5053013"/>
            <a:ext cx="1000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5" name="Line 53"/>
          <p:cNvSpPr>
            <a:spLocks noChangeShapeType="1"/>
          </p:cNvSpPr>
          <p:nvPr/>
        </p:nvSpPr>
        <p:spPr bwMode="auto">
          <a:xfrm>
            <a:off x="4937125" y="505301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6" name="Line 54"/>
          <p:cNvSpPr>
            <a:spLocks noChangeShapeType="1"/>
          </p:cNvSpPr>
          <p:nvPr/>
        </p:nvSpPr>
        <p:spPr bwMode="auto">
          <a:xfrm>
            <a:off x="5068888" y="505301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7" name="Line 55"/>
          <p:cNvSpPr>
            <a:spLocks noChangeShapeType="1"/>
          </p:cNvSpPr>
          <p:nvPr/>
        </p:nvSpPr>
        <p:spPr bwMode="auto">
          <a:xfrm>
            <a:off x="5200650" y="505301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8" name="Line 56"/>
          <p:cNvSpPr>
            <a:spLocks noChangeShapeType="1"/>
          </p:cNvSpPr>
          <p:nvPr/>
        </p:nvSpPr>
        <p:spPr bwMode="auto">
          <a:xfrm>
            <a:off x="5332413" y="505301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69" name="Line 57"/>
          <p:cNvSpPr>
            <a:spLocks noChangeShapeType="1"/>
          </p:cNvSpPr>
          <p:nvPr/>
        </p:nvSpPr>
        <p:spPr bwMode="auto">
          <a:xfrm>
            <a:off x="5464175" y="5053013"/>
            <a:ext cx="1000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70" name="Line 58"/>
          <p:cNvSpPr>
            <a:spLocks noChangeShapeType="1"/>
          </p:cNvSpPr>
          <p:nvPr/>
        </p:nvSpPr>
        <p:spPr bwMode="auto">
          <a:xfrm>
            <a:off x="5595938" y="5053013"/>
            <a:ext cx="1000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71" name="Line 59"/>
          <p:cNvSpPr>
            <a:spLocks noChangeShapeType="1"/>
          </p:cNvSpPr>
          <p:nvPr/>
        </p:nvSpPr>
        <p:spPr bwMode="auto">
          <a:xfrm>
            <a:off x="5729288" y="5053013"/>
            <a:ext cx="7937"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72" name="Line 60"/>
          <p:cNvSpPr>
            <a:spLocks noChangeShapeType="1"/>
          </p:cNvSpPr>
          <p:nvPr/>
        </p:nvSpPr>
        <p:spPr bwMode="auto">
          <a:xfrm flipV="1">
            <a:off x="6859588" y="1947863"/>
            <a:ext cx="898525" cy="8255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73" name="Freeform 61"/>
          <p:cNvSpPr>
            <a:spLocks/>
          </p:cNvSpPr>
          <p:nvPr/>
        </p:nvSpPr>
        <p:spPr bwMode="auto">
          <a:xfrm>
            <a:off x="6854825" y="3471863"/>
            <a:ext cx="1127125" cy="519112"/>
          </a:xfrm>
          <a:custGeom>
            <a:avLst/>
            <a:gdLst>
              <a:gd name="T0" fmla="*/ 0 w 710"/>
              <a:gd name="T1" fmla="*/ 0 h 327"/>
              <a:gd name="T2" fmla="*/ 385 w 710"/>
              <a:gd name="T3" fmla="*/ 0 h 327"/>
              <a:gd name="T4" fmla="*/ 385 w 710"/>
              <a:gd name="T5" fmla="*/ 0 h 327"/>
              <a:gd name="T6" fmla="*/ 408 w 710"/>
              <a:gd name="T7" fmla="*/ 0 h 327"/>
              <a:gd name="T8" fmla="*/ 434 w 710"/>
              <a:gd name="T9" fmla="*/ 2 h 327"/>
              <a:gd name="T10" fmla="*/ 450 w 710"/>
              <a:gd name="T11" fmla="*/ 8 h 327"/>
              <a:gd name="T12" fmla="*/ 463 w 710"/>
              <a:gd name="T13" fmla="*/ 13 h 327"/>
              <a:gd name="T14" fmla="*/ 478 w 710"/>
              <a:gd name="T15" fmla="*/ 23 h 327"/>
              <a:gd name="T16" fmla="*/ 497 w 710"/>
              <a:gd name="T17" fmla="*/ 34 h 327"/>
              <a:gd name="T18" fmla="*/ 515 w 710"/>
              <a:gd name="T19" fmla="*/ 52 h 327"/>
              <a:gd name="T20" fmla="*/ 536 w 710"/>
              <a:gd name="T21" fmla="*/ 73 h 327"/>
              <a:gd name="T22" fmla="*/ 559 w 710"/>
              <a:gd name="T23" fmla="*/ 99 h 327"/>
              <a:gd name="T24" fmla="*/ 585 w 710"/>
              <a:gd name="T25" fmla="*/ 130 h 327"/>
              <a:gd name="T26" fmla="*/ 611 w 710"/>
              <a:gd name="T27" fmla="*/ 169 h 327"/>
              <a:gd name="T28" fmla="*/ 642 w 710"/>
              <a:gd name="T29" fmla="*/ 213 h 327"/>
              <a:gd name="T30" fmla="*/ 673 w 710"/>
              <a:gd name="T31" fmla="*/ 265 h 327"/>
              <a:gd name="T32" fmla="*/ 710 w 710"/>
              <a:gd name="T33" fmla="*/ 327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0" h="327">
                <a:moveTo>
                  <a:pt x="0" y="0"/>
                </a:moveTo>
                <a:lnTo>
                  <a:pt x="385" y="0"/>
                </a:lnTo>
                <a:lnTo>
                  <a:pt x="385" y="0"/>
                </a:lnTo>
                <a:lnTo>
                  <a:pt x="408" y="0"/>
                </a:lnTo>
                <a:lnTo>
                  <a:pt x="434" y="2"/>
                </a:lnTo>
                <a:lnTo>
                  <a:pt x="450" y="8"/>
                </a:lnTo>
                <a:lnTo>
                  <a:pt x="463" y="13"/>
                </a:lnTo>
                <a:lnTo>
                  <a:pt x="478" y="23"/>
                </a:lnTo>
                <a:lnTo>
                  <a:pt x="497" y="34"/>
                </a:lnTo>
                <a:lnTo>
                  <a:pt x="515" y="52"/>
                </a:lnTo>
                <a:lnTo>
                  <a:pt x="536" y="73"/>
                </a:lnTo>
                <a:lnTo>
                  <a:pt x="559" y="99"/>
                </a:lnTo>
                <a:lnTo>
                  <a:pt x="585" y="130"/>
                </a:lnTo>
                <a:lnTo>
                  <a:pt x="611" y="169"/>
                </a:lnTo>
                <a:lnTo>
                  <a:pt x="642" y="213"/>
                </a:lnTo>
                <a:lnTo>
                  <a:pt x="673" y="265"/>
                </a:lnTo>
                <a:lnTo>
                  <a:pt x="710" y="327"/>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3374" name="Freeform 62"/>
          <p:cNvSpPr>
            <a:spLocks/>
          </p:cNvSpPr>
          <p:nvPr/>
        </p:nvSpPr>
        <p:spPr bwMode="auto">
          <a:xfrm>
            <a:off x="7164388" y="3286125"/>
            <a:ext cx="817562" cy="704850"/>
          </a:xfrm>
          <a:custGeom>
            <a:avLst/>
            <a:gdLst>
              <a:gd name="T0" fmla="*/ 63 w 515"/>
              <a:gd name="T1" fmla="*/ 117 h 444"/>
              <a:gd name="T2" fmla="*/ 63 w 515"/>
              <a:gd name="T3" fmla="*/ 117 h 444"/>
              <a:gd name="T4" fmla="*/ 94 w 515"/>
              <a:gd name="T5" fmla="*/ 114 h 444"/>
              <a:gd name="T6" fmla="*/ 112 w 515"/>
              <a:gd name="T7" fmla="*/ 109 h 444"/>
              <a:gd name="T8" fmla="*/ 133 w 515"/>
              <a:gd name="T9" fmla="*/ 104 h 444"/>
              <a:gd name="T10" fmla="*/ 156 w 515"/>
              <a:gd name="T11" fmla="*/ 91 h 444"/>
              <a:gd name="T12" fmla="*/ 187 w 515"/>
              <a:gd name="T13" fmla="*/ 73 h 444"/>
              <a:gd name="T14" fmla="*/ 224 w 515"/>
              <a:gd name="T15" fmla="*/ 49 h 444"/>
              <a:gd name="T16" fmla="*/ 268 w 515"/>
              <a:gd name="T17" fmla="*/ 18 h 444"/>
              <a:gd name="T18" fmla="*/ 268 w 515"/>
              <a:gd name="T19" fmla="*/ 18 h 444"/>
              <a:gd name="T20" fmla="*/ 286 w 515"/>
              <a:gd name="T21" fmla="*/ 5 h 444"/>
              <a:gd name="T22" fmla="*/ 304 w 515"/>
              <a:gd name="T23" fmla="*/ 0 h 444"/>
              <a:gd name="T24" fmla="*/ 322 w 515"/>
              <a:gd name="T25" fmla="*/ 0 h 444"/>
              <a:gd name="T26" fmla="*/ 330 w 515"/>
              <a:gd name="T27" fmla="*/ 2 h 444"/>
              <a:gd name="T28" fmla="*/ 338 w 515"/>
              <a:gd name="T29" fmla="*/ 8 h 444"/>
              <a:gd name="T30" fmla="*/ 354 w 515"/>
              <a:gd name="T31" fmla="*/ 21 h 444"/>
              <a:gd name="T32" fmla="*/ 364 w 515"/>
              <a:gd name="T33" fmla="*/ 39 h 444"/>
              <a:gd name="T34" fmla="*/ 374 w 515"/>
              <a:gd name="T35" fmla="*/ 65 h 444"/>
              <a:gd name="T36" fmla="*/ 382 w 515"/>
              <a:gd name="T37" fmla="*/ 99 h 444"/>
              <a:gd name="T38" fmla="*/ 382 w 515"/>
              <a:gd name="T39" fmla="*/ 99 h 444"/>
              <a:gd name="T40" fmla="*/ 387 w 515"/>
              <a:gd name="T41" fmla="*/ 130 h 444"/>
              <a:gd name="T42" fmla="*/ 398 w 515"/>
              <a:gd name="T43" fmla="*/ 166 h 444"/>
              <a:gd name="T44" fmla="*/ 411 w 515"/>
              <a:gd name="T45" fmla="*/ 208 h 444"/>
              <a:gd name="T46" fmla="*/ 426 w 515"/>
              <a:gd name="T47" fmla="*/ 255 h 444"/>
              <a:gd name="T48" fmla="*/ 445 w 515"/>
              <a:gd name="T49" fmla="*/ 301 h 444"/>
              <a:gd name="T50" fmla="*/ 465 w 515"/>
              <a:gd name="T51" fmla="*/ 348 h 444"/>
              <a:gd name="T52" fmla="*/ 489 w 515"/>
              <a:gd name="T53" fmla="*/ 398 h 444"/>
              <a:gd name="T54" fmla="*/ 515 w 515"/>
              <a:gd name="T55" fmla="*/ 444 h 444"/>
              <a:gd name="T56" fmla="*/ 515 w 515"/>
              <a:gd name="T57" fmla="*/ 444 h 444"/>
              <a:gd name="T58" fmla="*/ 447 w 515"/>
              <a:gd name="T59" fmla="*/ 366 h 444"/>
              <a:gd name="T60" fmla="*/ 385 w 515"/>
              <a:gd name="T61" fmla="*/ 301 h 444"/>
              <a:gd name="T62" fmla="*/ 354 w 515"/>
              <a:gd name="T63" fmla="*/ 270 h 444"/>
              <a:gd name="T64" fmla="*/ 322 w 515"/>
              <a:gd name="T65" fmla="*/ 244 h 444"/>
              <a:gd name="T66" fmla="*/ 291 w 515"/>
              <a:gd name="T67" fmla="*/ 221 h 444"/>
              <a:gd name="T68" fmla="*/ 263 w 515"/>
              <a:gd name="T69" fmla="*/ 197 h 444"/>
              <a:gd name="T70" fmla="*/ 231 w 515"/>
              <a:gd name="T71" fmla="*/ 179 h 444"/>
              <a:gd name="T72" fmla="*/ 200 w 515"/>
              <a:gd name="T73" fmla="*/ 164 h 444"/>
              <a:gd name="T74" fmla="*/ 169 w 515"/>
              <a:gd name="T75" fmla="*/ 148 h 444"/>
              <a:gd name="T76" fmla="*/ 138 w 515"/>
              <a:gd name="T77" fmla="*/ 138 h 444"/>
              <a:gd name="T78" fmla="*/ 104 w 515"/>
              <a:gd name="T79" fmla="*/ 130 h 444"/>
              <a:gd name="T80" fmla="*/ 70 w 515"/>
              <a:gd name="T81" fmla="*/ 122 h 444"/>
              <a:gd name="T82" fmla="*/ 37 w 515"/>
              <a:gd name="T83" fmla="*/ 119 h 444"/>
              <a:gd name="T84" fmla="*/ 0 w 515"/>
              <a:gd name="T85" fmla="*/ 11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15" h="444">
                <a:moveTo>
                  <a:pt x="63" y="117"/>
                </a:moveTo>
                <a:lnTo>
                  <a:pt x="63" y="117"/>
                </a:lnTo>
                <a:lnTo>
                  <a:pt x="94" y="114"/>
                </a:lnTo>
                <a:lnTo>
                  <a:pt x="112" y="109"/>
                </a:lnTo>
                <a:lnTo>
                  <a:pt x="133" y="104"/>
                </a:lnTo>
                <a:lnTo>
                  <a:pt x="156" y="91"/>
                </a:lnTo>
                <a:lnTo>
                  <a:pt x="187" y="73"/>
                </a:lnTo>
                <a:lnTo>
                  <a:pt x="224" y="49"/>
                </a:lnTo>
                <a:lnTo>
                  <a:pt x="268" y="18"/>
                </a:lnTo>
                <a:lnTo>
                  <a:pt x="268" y="18"/>
                </a:lnTo>
                <a:lnTo>
                  <a:pt x="286" y="5"/>
                </a:lnTo>
                <a:lnTo>
                  <a:pt x="304" y="0"/>
                </a:lnTo>
                <a:lnTo>
                  <a:pt x="322" y="0"/>
                </a:lnTo>
                <a:lnTo>
                  <a:pt x="330" y="2"/>
                </a:lnTo>
                <a:lnTo>
                  <a:pt x="338" y="8"/>
                </a:lnTo>
                <a:lnTo>
                  <a:pt x="354" y="21"/>
                </a:lnTo>
                <a:lnTo>
                  <a:pt x="364" y="39"/>
                </a:lnTo>
                <a:lnTo>
                  <a:pt x="374" y="65"/>
                </a:lnTo>
                <a:lnTo>
                  <a:pt x="382" y="99"/>
                </a:lnTo>
                <a:lnTo>
                  <a:pt x="382" y="99"/>
                </a:lnTo>
                <a:lnTo>
                  <a:pt x="387" y="130"/>
                </a:lnTo>
                <a:lnTo>
                  <a:pt x="398" y="166"/>
                </a:lnTo>
                <a:lnTo>
                  <a:pt x="411" y="208"/>
                </a:lnTo>
                <a:lnTo>
                  <a:pt x="426" y="255"/>
                </a:lnTo>
                <a:lnTo>
                  <a:pt x="445" y="301"/>
                </a:lnTo>
                <a:lnTo>
                  <a:pt x="465" y="348"/>
                </a:lnTo>
                <a:lnTo>
                  <a:pt x="489" y="398"/>
                </a:lnTo>
                <a:lnTo>
                  <a:pt x="515" y="444"/>
                </a:lnTo>
                <a:lnTo>
                  <a:pt x="515" y="444"/>
                </a:lnTo>
                <a:lnTo>
                  <a:pt x="447" y="366"/>
                </a:lnTo>
                <a:lnTo>
                  <a:pt x="385" y="301"/>
                </a:lnTo>
                <a:lnTo>
                  <a:pt x="354" y="270"/>
                </a:lnTo>
                <a:lnTo>
                  <a:pt x="322" y="244"/>
                </a:lnTo>
                <a:lnTo>
                  <a:pt x="291" y="221"/>
                </a:lnTo>
                <a:lnTo>
                  <a:pt x="263" y="197"/>
                </a:lnTo>
                <a:lnTo>
                  <a:pt x="231" y="179"/>
                </a:lnTo>
                <a:lnTo>
                  <a:pt x="200" y="164"/>
                </a:lnTo>
                <a:lnTo>
                  <a:pt x="169" y="148"/>
                </a:lnTo>
                <a:lnTo>
                  <a:pt x="138" y="138"/>
                </a:lnTo>
                <a:lnTo>
                  <a:pt x="104" y="130"/>
                </a:lnTo>
                <a:lnTo>
                  <a:pt x="70" y="122"/>
                </a:lnTo>
                <a:lnTo>
                  <a:pt x="37" y="119"/>
                </a:lnTo>
                <a:lnTo>
                  <a:pt x="0" y="117"/>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3375" name="Line 63"/>
          <p:cNvSpPr>
            <a:spLocks noChangeShapeType="1"/>
          </p:cNvSpPr>
          <p:nvPr/>
        </p:nvSpPr>
        <p:spPr bwMode="auto">
          <a:xfrm>
            <a:off x="7469188" y="3471863"/>
            <a:ext cx="1000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76" name="Line 64"/>
          <p:cNvSpPr>
            <a:spLocks noChangeShapeType="1"/>
          </p:cNvSpPr>
          <p:nvPr/>
        </p:nvSpPr>
        <p:spPr bwMode="auto">
          <a:xfrm>
            <a:off x="7602538" y="347186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77" name="Line 65"/>
          <p:cNvSpPr>
            <a:spLocks noChangeShapeType="1"/>
          </p:cNvSpPr>
          <p:nvPr/>
        </p:nvSpPr>
        <p:spPr bwMode="auto">
          <a:xfrm>
            <a:off x="7734300" y="347186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78" name="Line 66"/>
          <p:cNvSpPr>
            <a:spLocks noChangeShapeType="1"/>
          </p:cNvSpPr>
          <p:nvPr/>
        </p:nvSpPr>
        <p:spPr bwMode="auto">
          <a:xfrm>
            <a:off x="7866063" y="347186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79" name="Line 67"/>
          <p:cNvSpPr>
            <a:spLocks noChangeShapeType="1"/>
          </p:cNvSpPr>
          <p:nvPr/>
        </p:nvSpPr>
        <p:spPr bwMode="auto">
          <a:xfrm>
            <a:off x="7997825" y="3471863"/>
            <a:ext cx="1000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0" name="Line 68"/>
          <p:cNvSpPr>
            <a:spLocks noChangeShapeType="1"/>
          </p:cNvSpPr>
          <p:nvPr/>
        </p:nvSpPr>
        <p:spPr bwMode="auto">
          <a:xfrm>
            <a:off x="8129588" y="3471863"/>
            <a:ext cx="1000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1" name="Line 69"/>
          <p:cNvSpPr>
            <a:spLocks noChangeShapeType="1"/>
          </p:cNvSpPr>
          <p:nvPr/>
        </p:nvSpPr>
        <p:spPr bwMode="auto">
          <a:xfrm>
            <a:off x="8262938" y="347186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2" name="Line 70"/>
          <p:cNvSpPr>
            <a:spLocks noChangeShapeType="1"/>
          </p:cNvSpPr>
          <p:nvPr/>
        </p:nvSpPr>
        <p:spPr bwMode="auto">
          <a:xfrm>
            <a:off x="8394700" y="347186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3" name="Line 71"/>
          <p:cNvSpPr>
            <a:spLocks noChangeShapeType="1"/>
          </p:cNvSpPr>
          <p:nvPr/>
        </p:nvSpPr>
        <p:spPr bwMode="auto">
          <a:xfrm>
            <a:off x="8526463" y="347186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4" name="Line 72"/>
          <p:cNvSpPr>
            <a:spLocks noChangeShapeType="1"/>
          </p:cNvSpPr>
          <p:nvPr/>
        </p:nvSpPr>
        <p:spPr bwMode="auto">
          <a:xfrm>
            <a:off x="8658225" y="3471863"/>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5" name="Line 73"/>
          <p:cNvSpPr>
            <a:spLocks noChangeShapeType="1"/>
          </p:cNvSpPr>
          <p:nvPr/>
        </p:nvSpPr>
        <p:spPr bwMode="auto">
          <a:xfrm>
            <a:off x="8786813" y="3471863"/>
            <a:ext cx="857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6" name="Line 74"/>
          <p:cNvSpPr>
            <a:spLocks noChangeShapeType="1"/>
          </p:cNvSpPr>
          <p:nvPr/>
        </p:nvSpPr>
        <p:spPr bwMode="auto">
          <a:xfrm>
            <a:off x="6859588" y="4495800"/>
            <a:ext cx="1587" cy="12461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7" name="Line 75"/>
          <p:cNvSpPr>
            <a:spLocks noChangeShapeType="1"/>
          </p:cNvSpPr>
          <p:nvPr/>
        </p:nvSpPr>
        <p:spPr bwMode="auto">
          <a:xfrm>
            <a:off x="6759575" y="5659438"/>
            <a:ext cx="21177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8" name="Line 76"/>
          <p:cNvSpPr>
            <a:spLocks noChangeShapeType="1"/>
          </p:cNvSpPr>
          <p:nvPr/>
        </p:nvSpPr>
        <p:spPr bwMode="auto">
          <a:xfrm>
            <a:off x="6859588"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89" name="Line 77"/>
          <p:cNvSpPr>
            <a:spLocks noChangeShapeType="1"/>
          </p:cNvSpPr>
          <p:nvPr/>
        </p:nvSpPr>
        <p:spPr bwMode="auto">
          <a:xfrm>
            <a:off x="6991350"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0" name="Line 78"/>
          <p:cNvSpPr>
            <a:spLocks noChangeShapeType="1"/>
          </p:cNvSpPr>
          <p:nvPr/>
        </p:nvSpPr>
        <p:spPr bwMode="auto">
          <a:xfrm>
            <a:off x="7123113" y="5138738"/>
            <a:ext cx="1000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1" name="Line 79"/>
          <p:cNvSpPr>
            <a:spLocks noChangeShapeType="1"/>
          </p:cNvSpPr>
          <p:nvPr/>
        </p:nvSpPr>
        <p:spPr bwMode="auto">
          <a:xfrm>
            <a:off x="7254875" y="5138738"/>
            <a:ext cx="1000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2" name="Line 80"/>
          <p:cNvSpPr>
            <a:spLocks noChangeShapeType="1"/>
          </p:cNvSpPr>
          <p:nvPr/>
        </p:nvSpPr>
        <p:spPr bwMode="auto">
          <a:xfrm>
            <a:off x="7388225"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3" name="Line 81"/>
          <p:cNvSpPr>
            <a:spLocks noChangeShapeType="1"/>
          </p:cNvSpPr>
          <p:nvPr/>
        </p:nvSpPr>
        <p:spPr bwMode="auto">
          <a:xfrm>
            <a:off x="7519988"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4" name="Line 82"/>
          <p:cNvSpPr>
            <a:spLocks noChangeShapeType="1"/>
          </p:cNvSpPr>
          <p:nvPr/>
        </p:nvSpPr>
        <p:spPr bwMode="auto">
          <a:xfrm>
            <a:off x="7651750"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5" name="Line 83"/>
          <p:cNvSpPr>
            <a:spLocks noChangeShapeType="1"/>
          </p:cNvSpPr>
          <p:nvPr/>
        </p:nvSpPr>
        <p:spPr bwMode="auto">
          <a:xfrm>
            <a:off x="7783513"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6" name="Line 84"/>
          <p:cNvSpPr>
            <a:spLocks noChangeShapeType="1"/>
          </p:cNvSpPr>
          <p:nvPr/>
        </p:nvSpPr>
        <p:spPr bwMode="auto">
          <a:xfrm>
            <a:off x="7915275" y="5138738"/>
            <a:ext cx="1000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7" name="Line 85"/>
          <p:cNvSpPr>
            <a:spLocks noChangeShapeType="1"/>
          </p:cNvSpPr>
          <p:nvPr/>
        </p:nvSpPr>
        <p:spPr bwMode="auto">
          <a:xfrm>
            <a:off x="8047038" y="5138738"/>
            <a:ext cx="1000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8" name="Line 86"/>
          <p:cNvSpPr>
            <a:spLocks noChangeShapeType="1"/>
          </p:cNvSpPr>
          <p:nvPr/>
        </p:nvSpPr>
        <p:spPr bwMode="auto">
          <a:xfrm>
            <a:off x="8180388"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399" name="Line 87"/>
          <p:cNvSpPr>
            <a:spLocks noChangeShapeType="1"/>
          </p:cNvSpPr>
          <p:nvPr/>
        </p:nvSpPr>
        <p:spPr bwMode="auto">
          <a:xfrm>
            <a:off x="8312150"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00" name="Line 88"/>
          <p:cNvSpPr>
            <a:spLocks noChangeShapeType="1"/>
          </p:cNvSpPr>
          <p:nvPr/>
        </p:nvSpPr>
        <p:spPr bwMode="auto">
          <a:xfrm>
            <a:off x="8443913"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01" name="Line 89"/>
          <p:cNvSpPr>
            <a:spLocks noChangeShapeType="1"/>
          </p:cNvSpPr>
          <p:nvPr/>
        </p:nvSpPr>
        <p:spPr bwMode="auto">
          <a:xfrm>
            <a:off x="8575675" y="5138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02" name="Line 90"/>
          <p:cNvSpPr>
            <a:spLocks noChangeShapeType="1"/>
          </p:cNvSpPr>
          <p:nvPr/>
        </p:nvSpPr>
        <p:spPr bwMode="auto">
          <a:xfrm>
            <a:off x="8707438" y="5138738"/>
            <a:ext cx="100012"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03" name="Line 91"/>
          <p:cNvSpPr>
            <a:spLocks noChangeShapeType="1"/>
          </p:cNvSpPr>
          <p:nvPr/>
        </p:nvSpPr>
        <p:spPr bwMode="auto">
          <a:xfrm>
            <a:off x="8839200" y="5138738"/>
            <a:ext cx="33338"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04" name="Line 92"/>
          <p:cNvSpPr>
            <a:spLocks noChangeShapeType="1"/>
          </p:cNvSpPr>
          <p:nvPr/>
        </p:nvSpPr>
        <p:spPr bwMode="auto">
          <a:xfrm>
            <a:off x="6859588" y="4651375"/>
            <a:ext cx="2012950"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05" name="Freeform 93"/>
          <p:cNvSpPr>
            <a:spLocks/>
          </p:cNvSpPr>
          <p:nvPr/>
        </p:nvSpPr>
        <p:spPr bwMode="auto">
          <a:xfrm>
            <a:off x="4416425" y="4908550"/>
            <a:ext cx="1427163" cy="750888"/>
          </a:xfrm>
          <a:custGeom>
            <a:avLst/>
            <a:gdLst>
              <a:gd name="T0" fmla="*/ 899 w 899"/>
              <a:gd name="T1" fmla="*/ 93 h 473"/>
              <a:gd name="T2" fmla="*/ 798 w 899"/>
              <a:gd name="T3" fmla="*/ 93 h 473"/>
              <a:gd name="T4" fmla="*/ 782 w 899"/>
              <a:gd name="T5" fmla="*/ 85 h 473"/>
              <a:gd name="T6" fmla="*/ 769 w 899"/>
              <a:gd name="T7" fmla="*/ 78 h 473"/>
              <a:gd name="T8" fmla="*/ 743 w 899"/>
              <a:gd name="T9" fmla="*/ 70 h 473"/>
              <a:gd name="T10" fmla="*/ 712 w 899"/>
              <a:gd name="T11" fmla="*/ 70 h 473"/>
              <a:gd name="T12" fmla="*/ 671 w 899"/>
              <a:gd name="T13" fmla="*/ 80 h 473"/>
              <a:gd name="T14" fmla="*/ 647 w 899"/>
              <a:gd name="T15" fmla="*/ 91 h 473"/>
              <a:gd name="T16" fmla="*/ 590 w 899"/>
              <a:gd name="T17" fmla="*/ 114 h 473"/>
              <a:gd name="T18" fmla="*/ 549 w 899"/>
              <a:gd name="T19" fmla="*/ 117 h 473"/>
              <a:gd name="T20" fmla="*/ 523 w 899"/>
              <a:gd name="T21" fmla="*/ 106 h 473"/>
              <a:gd name="T22" fmla="*/ 504 w 899"/>
              <a:gd name="T23" fmla="*/ 91 h 473"/>
              <a:gd name="T24" fmla="*/ 484 w 899"/>
              <a:gd name="T25" fmla="*/ 75 h 473"/>
              <a:gd name="T26" fmla="*/ 447 w 899"/>
              <a:gd name="T27" fmla="*/ 57 h 473"/>
              <a:gd name="T28" fmla="*/ 419 w 899"/>
              <a:gd name="T29" fmla="*/ 57 h 473"/>
              <a:gd name="T30" fmla="*/ 387 w 899"/>
              <a:gd name="T31" fmla="*/ 78 h 473"/>
              <a:gd name="T32" fmla="*/ 372 w 899"/>
              <a:gd name="T33" fmla="*/ 93 h 473"/>
              <a:gd name="T34" fmla="*/ 341 w 899"/>
              <a:gd name="T35" fmla="*/ 124 h 473"/>
              <a:gd name="T36" fmla="*/ 312 w 899"/>
              <a:gd name="T37" fmla="*/ 143 h 473"/>
              <a:gd name="T38" fmla="*/ 289 w 899"/>
              <a:gd name="T39" fmla="*/ 148 h 473"/>
              <a:gd name="T40" fmla="*/ 268 w 899"/>
              <a:gd name="T41" fmla="*/ 148 h 473"/>
              <a:gd name="T42" fmla="*/ 250 w 899"/>
              <a:gd name="T43" fmla="*/ 137 h 473"/>
              <a:gd name="T44" fmla="*/ 224 w 899"/>
              <a:gd name="T45" fmla="*/ 106 h 473"/>
              <a:gd name="T46" fmla="*/ 216 w 899"/>
              <a:gd name="T47" fmla="*/ 85 h 473"/>
              <a:gd name="T48" fmla="*/ 177 w 899"/>
              <a:gd name="T49" fmla="*/ 18 h 473"/>
              <a:gd name="T50" fmla="*/ 153 w 899"/>
              <a:gd name="T51" fmla="*/ 0 h 473"/>
              <a:gd name="T52" fmla="*/ 130 w 899"/>
              <a:gd name="T53" fmla="*/ 5 h 473"/>
              <a:gd name="T54" fmla="*/ 117 w 899"/>
              <a:gd name="T55" fmla="*/ 15 h 473"/>
              <a:gd name="T56" fmla="*/ 83 w 899"/>
              <a:gd name="T57" fmla="*/ 70 h 473"/>
              <a:gd name="T58" fmla="*/ 55 w 899"/>
              <a:gd name="T59" fmla="*/ 150 h 473"/>
              <a:gd name="T60" fmla="*/ 29 w 899"/>
              <a:gd name="T61" fmla="*/ 278 h 473"/>
              <a:gd name="T62" fmla="*/ 0 w 899"/>
              <a:gd name="T63" fmla="*/ 473 h 473"/>
              <a:gd name="T64" fmla="*/ 16 w 899"/>
              <a:gd name="T65" fmla="*/ 449 h 473"/>
              <a:gd name="T66" fmla="*/ 62 w 899"/>
              <a:gd name="T67" fmla="*/ 395 h 473"/>
              <a:gd name="T68" fmla="*/ 127 w 899"/>
              <a:gd name="T69" fmla="*/ 335 h 473"/>
              <a:gd name="T70" fmla="*/ 211 w 899"/>
              <a:gd name="T71" fmla="*/ 275 h 473"/>
              <a:gd name="T72" fmla="*/ 312 w 899"/>
              <a:gd name="T73" fmla="*/ 221 h 473"/>
              <a:gd name="T74" fmla="*/ 437 w 899"/>
              <a:gd name="T75" fmla="*/ 169 h 473"/>
              <a:gd name="T76" fmla="*/ 582 w 899"/>
              <a:gd name="T77" fmla="*/ 130 h 473"/>
              <a:gd name="T78" fmla="*/ 749 w 899"/>
              <a:gd name="T79" fmla="*/ 104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99" h="473">
                <a:moveTo>
                  <a:pt x="899" y="93"/>
                </a:moveTo>
                <a:lnTo>
                  <a:pt x="899" y="93"/>
                </a:lnTo>
                <a:lnTo>
                  <a:pt x="827" y="93"/>
                </a:lnTo>
                <a:lnTo>
                  <a:pt x="798" y="93"/>
                </a:lnTo>
                <a:lnTo>
                  <a:pt x="790" y="91"/>
                </a:lnTo>
                <a:lnTo>
                  <a:pt x="782" y="85"/>
                </a:lnTo>
                <a:lnTo>
                  <a:pt x="782" y="85"/>
                </a:lnTo>
                <a:lnTo>
                  <a:pt x="769" y="78"/>
                </a:lnTo>
                <a:lnTo>
                  <a:pt x="756" y="72"/>
                </a:lnTo>
                <a:lnTo>
                  <a:pt x="743" y="70"/>
                </a:lnTo>
                <a:lnTo>
                  <a:pt x="728" y="70"/>
                </a:lnTo>
                <a:lnTo>
                  <a:pt x="712" y="70"/>
                </a:lnTo>
                <a:lnTo>
                  <a:pt x="694" y="75"/>
                </a:lnTo>
                <a:lnTo>
                  <a:pt x="671" y="80"/>
                </a:lnTo>
                <a:lnTo>
                  <a:pt x="647" y="91"/>
                </a:lnTo>
                <a:lnTo>
                  <a:pt x="647" y="91"/>
                </a:lnTo>
                <a:lnTo>
                  <a:pt x="616" y="106"/>
                </a:lnTo>
                <a:lnTo>
                  <a:pt x="590" y="114"/>
                </a:lnTo>
                <a:lnTo>
                  <a:pt x="567" y="117"/>
                </a:lnTo>
                <a:lnTo>
                  <a:pt x="549" y="117"/>
                </a:lnTo>
                <a:lnTo>
                  <a:pt x="536" y="114"/>
                </a:lnTo>
                <a:lnTo>
                  <a:pt x="523" y="106"/>
                </a:lnTo>
                <a:lnTo>
                  <a:pt x="512" y="98"/>
                </a:lnTo>
                <a:lnTo>
                  <a:pt x="504" y="91"/>
                </a:lnTo>
                <a:lnTo>
                  <a:pt x="504" y="91"/>
                </a:lnTo>
                <a:lnTo>
                  <a:pt x="484" y="75"/>
                </a:lnTo>
                <a:lnTo>
                  <a:pt x="465" y="62"/>
                </a:lnTo>
                <a:lnTo>
                  <a:pt x="447" y="57"/>
                </a:lnTo>
                <a:lnTo>
                  <a:pt x="432" y="54"/>
                </a:lnTo>
                <a:lnTo>
                  <a:pt x="419" y="57"/>
                </a:lnTo>
                <a:lnTo>
                  <a:pt x="403" y="65"/>
                </a:lnTo>
                <a:lnTo>
                  <a:pt x="387" y="78"/>
                </a:lnTo>
                <a:lnTo>
                  <a:pt x="372" y="93"/>
                </a:lnTo>
                <a:lnTo>
                  <a:pt x="372" y="93"/>
                </a:lnTo>
                <a:lnTo>
                  <a:pt x="356" y="109"/>
                </a:lnTo>
                <a:lnTo>
                  <a:pt x="341" y="124"/>
                </a:lnTo>
                <a:lnTo>
                  <a:pt x="325" y="135"/>
                </a:lnTo>
                <a:lnTo>
                  <a:pt x="312" y="143"/>
                </a:lnTo>
                <a:lnTo>
                  <a:pt x="299" y="145"/>
                </a:lnTo>
                <a:lnTo>
                  <a:pt x="289" y="148"/>
                </a:lnTo>
                <a:lnTo>
                  <a:pt x="278" y="148"/>
                </a:lnTo>
                <a:lnTo>
                  <a:pt x="268" y="148"/>
                </a:lnTo>
                <a:lnTo>
                  <a:pt x="257" y="143"/>
                </a:lnTo>
                <a:lnTo>
                  <a:pt x="250" y="137"/>
                </a:lnTo>
                <a:lnTo>
                  <a:pt x="237" y="124"/>
                </a:lnTo>
                <a:lnTo>
                  <a:pt x="224" y="106"/>
                </a:lnTo>
                <a:lnTo>
                  <a:pt x="216" y="85"/>
                </a:lnTo>
                <a:lnTo>
                  <a:pt x="216" y="85"/>
                </a:lnTo>
                <a:lnTo>
                  <a:pt x="190" y="36"/>
                </a:lnTo>
                <a:lnTo>
                  <a:pt x="177" y="18"/>
                </a:lnTo>
                <a:lnTo>
                  <a:pt x="164" y="7"/>
                </a:lnTo>
                <a:lnTo>
                  <a:pt x="153" y="0"/>
                </a:lnTo>
                <a:lnTo>
                  <a:pt x="140" y="0"/>
                </a:lnTo>
                <a:lnTo>
                  <a:pt x="130" y="5"/>
                </a:lnTo>
                <a:lnTo>
                  <a:pt x="117" y="15"/>
                </a:lnTo>
                <a:lnTo>
                  <a:pt x="117" y="15"/>
                </a:lnTo>
                <a:lnTo>
                  <a:pt x="99" y="41"/>
                </a:lnTo>
                <a:lnTo>
                  <a:pt x="83" y="70"/>
                </a:lnTo>
                <a:lnTo>
                  <a:pt x="68" y="106"/>
                </a:lnTo>
                <a:lnTo>
                  <a:pt x="55" y="150"/>
                </a:lnTo>
                <a:lnTo>
                  <a:pt x="42" y="208"/>
                </a:lnTo>
                <a:lnTo>
                  <a:pt x="29" y="278"/>
                </a:lnTo>
                <a:lnTo>
                  <a:pt x="13" y="366"/>
                </a:lnTo>
                <a:lnTo>
                  <a:pt x="0" y="473"/>
                </a:lnTo>
                <a:lnTo>
                  <a:pt x="0" y="473"/>
                </a:lnTo>
                <a:lnTo>
                  <a:pt x="16" y="449"/>
                </a:lnTo>
                <a:lnTo>
                  <a:pt x="36" y="423"/>
                </a:lnTo>
                <a:lnTo>
                  <a:pt x="62" y="395"/>
                </a:lnTo>
                <a:lnTo>
                  <a:pt x="91" y="366"/>
                </a:lnTo>
                <a:lnTo>
                  <a:pt x="127" y="335"/>
                </a:lnTo>
                <a:lnTo>
                  <a:pt x="166" y="306"/>
                </a:lnTo>
                <a:lnTo>
                  <a:pt x="211" y="275"/>
                </a:lnTo>
                <a:lnTo>
                  <a:pt x="257" y="247"/>
                </a:lnTo>
                <a:lnTo>
                  <a:pt x="312" y="221"/>
                </a:lnTo>
                <a:lnTo>
                  <a:pt x="372" y="192"/>
                </a:lnTo>
                <a:lnTo>
                  <a:pt x="437" y="169"/>
                </a:lnTo>
                <a:lnTo>
                  <a:pt x="507" y="148"/>
                </a:lnTo>
                <a:lnTo>
                  <a:pt x="582" y="130"/>
                </a:lnTo>
                <a:lnTo>
                  <a:pt x="663" y="114"/>
                </a:lnTo>
                <a:lnTo>
                  <a:pt x="749" y="104"/>
                </a:lnTo>
                <a:lnTo>
                  <a:pt x="842" y="96"/>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3406" name="Freeform 94"/>
          <p:cNvSpPr>
            <a:spLocks/>
          </p:cNvSpPr>
          <p:nvPr/>
        </p:nvSpPr>
        <p:spPr bwMode="auto">
          <a:xfrm>
            <a:off x="3933825" y="5053013"/>
            <a:ext cx="1135063" cy="619125"/>
          </a:xfrm>
          <a:custGeom>
            <a:avLst/>
            <a:gdLst>
              <a:gd name="T0" fmla="*/ 715 w 715"/>
              <a:gd name="T1" fmla="*/ 0 h 390"/>
              <a:gd name="T2" fmla="*/ 715 w 715"/>
              <a:gd name="T3" fmla="*/ 0 h 390"/>
              <a:gd name="T4" fmla="*/ 676 w 715"/>
              <a:gd name="T5" fmla="*/ 2 h 390"/>
              <a:gd name="T6" fmla="*/ 637 w 715"/>
              <a:gd name="T7" fmla="*/ 10 h 390"/>
              <a:gd name="T8" fmla="*/ 600 w 715"/>
              <a:gd name="T9" fmla="*/ 20 h 390"/>
              <a:gd name="T10" fmla="*/ 567 w 715"/>
              <a:gd name="T11" fmla="*/ 33 h 390"/>
              <a:gd name="T12" fmla="*/ 533 w 715"/>
              <a:gd name="T13" fmla="*/ 52 h 390"/>
              <a:gd name="T14" fmla="*/ 502 w 715"/>
              <a:gd name="T15" fmla="*/ 75 h 390"/>
              <a:gd name="T16" fmla="*/ 473 w 715"/>
              <a:gd name="T17" fmla="*/ 98 h 390"/>
              <a:gd name="T18" fmla="*/ 447 w 715"/>
              <a:gd name="T19" fmla="*/ 124 h 390"/>
              <a:gd name="T20" fmla="*/ 421 w 715"/>
              <a:gd name="T21" fmla="*/ 153 h 390"/>
              <a:gd name="T22" fmla="*/ 398 w 715"/>
              <a:gd name="T23" fmla="*/ 184 h 390"/>
              <a:gd name="T24" fmla="*/ 374 w 715"/>
              <a:gd name="T25" fmla="*/ 218 h 390"/>
              <a:gd name="T26" fmla="*/ 356 w 715"/>
              <a:gd name="T27" fmla="*/ 252 h 390"/>
              <a:gd name="T28" fmla="*/ 338 w 715"/>
              <a:gd name="T29" fmla="*/ 286 h 390"/>
              <a:gd name="T30" fmla="*/ 325 w 715"/>
              <a:gd name="T31" fmla="*/ 319 h 390"/>
              <a:gd name="T32" fmla="*/ 312 w 715"/>
              <a:gd name="T33" fmla="*/ 356 h 390"/>
              <a:gd name="T34" fmla="*/ 301 w 715"/>
              <a:gd name="T35" fmla="*/ 390 h 390"/>
              <a:gd name="T36" fmla="*/ 0 w 715"/>
              <a:gd name="T37"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15" h="390">
                <a:moveTo>
                  <a:pt x="715" y="0"/>
                </a:moveTo>
                <a:lnTo>
                  <a:pt x="715" y="0"/>
                </a:lnTo>
                <a:lnTo>
                  <a:pt x="676" y="2"/>
                </a:lnTo>
                <a:lnTo>
                  <a:pt x="637" y="10"/>
                </a:lnTo>
                <a:lnTo>
                  <a:pt x="600" y="20"/>
                </a:lnTo>
                <a:lnTo>
                  <a:pt x="567" y="33"/>
                </a:lnTo>
                <a:lnTo>
                  <a:pt x="533" y="52"/>
                </a:lnTo>
                <a:lnTo>
                  <a:pt x="502" y="75"/>
                </a:lnTo>
                <a:lnTo>
                  <a:pt x="473" y="98"/>
                </a:lnTo>
                <a:lnTo>
                  <a:pt x="447" y="124"/>
                </a:lnTo>
                <a:lnTo>
                  <a:pt x="421" y="153"/>
                </a:lnTo>
                <a:lnTo>
                  <a:pt x="398" y="184"/>
                </a:lnTo>
                <a:lnTo>
                  <a:pt x="374" y="218"/>
                </a:lnTo>
                <a:lnTo>
                  <a:pt x="356" y="252"/>
                </a:lnTo>
                <a:lnTo>
                  <a:pt x="338" y="286"/>
                </a:lnTo>
                <a:lnTo>
                  <a:pt x="325" y="319"/>
                </a:lnTo>
                <a:lnTo>
                  <a:pt x="312" y="356"/>
                </a:lnTo>
                <a:lnTo>
                  <a:pt x="301" y="390"/>
                </a:lnTo>
                <a:lnTo>
                  <a:pt x="0" y="39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3407" name="Line 95"/>
          <p:cNvSpPr>
            <a:spLocks noChangeShapeType="1"/>
          </p:cNvSpPr>
          <p:nvPr/>
        </p:nvSpPr>
        <p:spPr bwMode="auto">
          <a:xfrm>
            <a:off x="4548188" y="5249863"/>
            <a:ext cx="285750" cy="1412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08" name="Line 96"/>
          <p:cNvSpPr>
            <a:spLocks noChangeShapeType="1"/>
          </p:cNvSpPr>
          <p:nvPr/>
        </p:nvSpPr>
        <p:spPr bwMode="auto">
          <a:xfrm>
            <a:off x="4594225" y="5414963"/>
            <a:ext cx="144463" cy="746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09" name="Line 97"/>
          <p:cNvSpPr>
            <a:spLocks noChangeShapeType="1"/>
          </p:cNvSpPr>
          <p:nvPr/>
        </p:nvSpPr>
        <p:spPr bwMode="auto">
          <a:xfrm>
            <a:off x="4581525" y="5551488"/>
            <a:ext cx="98425" cy="587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10" name="Line 98"/>
          <p:cNvSpPr>
            <a:spLocks noChangeShapeType="1"/>
          </p:cNvSpPr>
          <p:nvPr/>
        </p:nvSpPr>
        <p:spPr bwMode="auto">
          <a:xfrm>
            <a:off x="4648200" y="4767263"/>
            <a:ext cx="1588" cy="746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11" name="Line 99"/>
          <p:cNvSpPr>
            <a:spLocks noChangeShapeType="1"/>
          </p:cNvSpPr>
          <p:nvPr/>
        </p:nvSpPr>
        <p:spPr bwMode="auto">
          <a:xfrm>
            <a:off x="4648200" y="5114925"/>
            <a:ext cx="1588" cy="777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12" name="Line 100"/>
          <p:cNvSpPr>
            <a:spLocks noChangeShapeType="1"/>
          </p:cNvSpPr>
          <p:nvPr/>
        </p:nvSpPr>
        <p:spPr bwMode="auto">
          <a:xfrm>
            <a:off x="5110163" y="4841875"/>
            <a:ext cx="1587" cy="8731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13" name="Line 101"/>
          <p:cNvSpPr>
            <a:spLocks noChangeShapeType="1"/>
          </p:cNvSpPr>
          <p:nvPr/>
        </p:nvSpPr>
        <p:spPr bwMode="auto">
          <a:xfrm>
            <a:off x="5110163" y="5118100"/>
            <a:ext cx="1587" cy="333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14" name="Freeform 102"/>
          <p:cNvSpPr>
            <a:spLocks/>
          </p:cNvSpPr>
          <p:nvPr/>
        </p:nvSpPr>
        <p:spPr bwMode="auto">
          <a:xfrm>
            <a:off x="6896100" y="4648200"/>
            <a:ext cx="1584325" cy="1006475"/>
          </a:xfrm>
          <a:custGeom>
            <a:avLst/>
            <a:gdLst>
              <a:gd name="T0" fmla="*/ 0 w 998"/>
              <a:gd name="T1" fmla="*/ 0 h 634"/>
              <a:gd name="T2" fmla="*/ 0 w 998"/>
              <a:gd name="T3" fmla="*/ 0 h 634"/>
              <a:gd name="T4" fmla="*/ 50 w 998"/>
              <a:gd name="T5" fmla="*/ 18 h 634"/>
              <a:gd name="T6" fmla="*/ 96 w 998"/>
              <a:gd name="T7" fmla="*/ 36 h 634"/>
              <a:gd name="T8" fmla="*/ 146 w 998"/>
              <a:gd name="T9" fmla="*/ 62 h 634"/>
              <a:gd name="T10" fmla="*/ 198 w 998"/>
              <a:gd name="T11" fmla="*/ 91 h 634"/>
              <a:gd name="T12" fmla="*/ 255 w 998"/>
              <a:gd name="T13" fmla="*/ 130 h 634"/>
              <a:gd name="T14" fmla="*/ 320 w 998"/>
              <a:gd name="T15" fmla="*/ 179 h 634"/>
              <a:gd name="T16" fmla="*/ 393 w 998"/>
              <a:gd name="T17" fmla="*/ 239 h 634"/>
              <a:gd name="T18" fmla="*/ 476 w 998"/>
              <a:gd name="T19" fmla="*/ 309 h 634"/>
              <a:gd name="T20" fmla="*/ 476 w 998"/>
              <a:gd name="T21" fmla="*/ 309 h 634"/>
              <a:gd name="T22" fmla="*/ 507 w 998"/>
              <a:gd name="T23" fmla="*/ 343 h 634"/>
              <a:gd name="T24" fmla="*/ 543 w 998"/>
              <a:gd name="T25" fmla="*/ 379 h 634"/>
              <a:gd name="T26" fmla="*/ 588 w 998"/>
              <a:gd name="T27" fmla="*/ 416 h 634"/>
              <a:gd name="T28" fmla="*/ 640 w 998"/>
              <a:gd name="T29" fmla="*/ 455 h 634"/>
              <a:gd name="T30" fmla="*/ 705 w 998"/>
              <a:gd name="T31" fmla="*/ 496 h 634"/>
              <a:gd name="T32" fmla="*/ 785 w 998"/>
              <a:gd name="T33" fmla="*/ 541 h 634"/>
              <a:gd name="T34" fmla="*/ 881 w 998"/>
              <a:gd name="T35" fmla="*/ 587 h 634"/>
              <a:gd name="T36" fmla="*/ 998 w 998"/>
              <a:gd name="T37" fmla="*/ 634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8" h="634">
                <a:moveTo>
                  <a:pt x="0" y="0"/>
                </a:moveTo>
                <a:lnTo>
                  <a:pt x="0" y="0"/>
                </a:lnTo>
                <a:lnTo>
                  <a:pt x="50" y="18"/>
                </a:lnTo>
                <a:lnTo>
                  <a:pt x="96" y="36"/>
                </a:lnTo>
                <a:lnTo>
                  <a:pt x="146" y="62"/>
                </a:lnTo>
                <a:lnTo>
                  <a:pt x="198" y="91"/>
                </a:lnTo>
                <a:lnTo>
                  <a:pt x="255" y="130"/>
                </a:lnTo>
                <a:lnTo>
                  <a:pt x="320" y="179"/>
                </a:lnTo>
                <a:lnTo>
                  <a:pt x="393" y="239"/>
                </a:lnTo>
                <a:lnTo>
                  <a:pt x="476" y="309"/>
                </a:lnTo>
                <a:lnTo>
                  <a:pt x="476" y="309"/>
                </a:lnTo>
                <a:lnTo>
                  <a:pt x="507" y="343"/>
                </a:lnTo>
                <a:lnTo>
                  <a:pt x="543" y="379"/>
                </a:lnTo>
                <a:lnTo>
                  <a:pt x="588" y="416"/>
                </a:lnTo>
                <a:lnTo>
                  <a:pt x="640" y="455"/>
                </a:lnTo>
                <a:lnTo>
                  <a:pt x="705" y="496"/>
                </a:lnTo>
                <a:lnTo>
                  <a:pt x="785" y="541"/>
                </a:lnTo>
                <a:lnTo>
                  <a:pt x="881" y="587"/>
                </a:lnTo>
                <a:lnTo>
                  <a:pt x="998" y="634"/>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3415" name="Freeform 103"/>
          <p:cNvSpPr>
            <a:spLocks/>
          </p:cNvSpPr>
          <p:nvPr/>
        </p:nvSpPr>
        <p:spPr bwMode="auto">
          <a:xfrm>
            <a:off x="7177088" y="4651375"/>
            <a:ext cx="1093787" cy="1003300"/>
          </a:xfrm>
          <a:custGeom>
            <a:avLst/>
            <a:gdLst>
              <a:gd name="T0" fmla="*/ 0 w 689"/>
              <a:gd name="T1" fmla="*/ 0 h 632"/>
              <a:gd name="T2" fmla="*/ 0 w 689"/>
              <a:gd name="T3" fmla="*/ 0 h 632"/>
              <a:gd name="T4" fmla="*/ 23 w 689"/>
              <a:gd name="T5" fmla="*/ 6 h 632"/>
              <a:gd name="T6" fmla="*/ 57 w 689"/>
              <a:gd name="T7" fmla="*/ 19 h 632"/>
              <a:gd name="T8" fmla="*/ 96 w 689"/>
              <a:gd name="T9" fmla="*/ 37 h 632"/>
              <a:gd name="T10" fmla="*/ 117 w 689"/>
              <a:gd name="T11" fmla="*/ 50 h 632"/>
              <a:gd name="T12" fmla="*/ 138 w 689"/>
              <a:gd name="T13" fmla="*/ 65 h 632"/>
              <a:gd name="T14" fmla="*/ 158 w 689"/>
              <a:gd name="T15" fmla="*/ 84 h 632"/>
              <a:gd name="T16" fmla="*/ 182 w 689"/>
              <a:gd name="T17" fmla="*/ 104 h 632"/>
              <a:gd name="T18" fmla="*/ 203 w 689"/>
              <a:gd name="T19" fmla="*/ 130 h 632"/>
              <a:gd name="T20" fmla="*/ 223 w 689"/>
              <a:gd name="T21" fmla="*/ 156 h 632"/>
              <a:gd name="T22" fmla="*/ 244 w 689"/>
              <a:gd name="T23" fmla="*/ 188 h 632"/>
              <a:gd name="T24" fmla="*/ 262 w 689"/>
              <a:gd name="T25" fmla="*/ 224 h 632"/>
              <a:gd name="T26" fmla="*/ 281 w 689"/>
              <a:gd name="T27" fmla="*/ 263 h 632"/>
              <a:gd name="T28" fmla="*/ 299 w 689"/>
              <a:gd name="T29" fmla="*/ 305 h 632"/>
              <a:gd name="T30" fmla="*/ 299 w 689"/>
              <a:gd name="T31" fmla="*/ 305 h 632"/>
              <a:gd name="T32" fmla="*/ 312 w 689"/>
              <a:gd name="T33" fmla="*/ 341 h 632"/>
              <a:gd name="T34" fmla="*/ 327 w 689"/>
              <a:gd name="T35" fmla="*/ 377 h 632"/>
              <a:gd name="T36" fmla="*/ 343 w 689"/>
              <a:gd name="T37" fmla="*/ 411 h 632"/>
              <a:gd name="T38" fmla="*/ 364 w 689"/>
              <a:gd name="T39" fmla="*/ 442 h 632"/>
              <a:gd name="T40" fmla="*/ 382 w 689"/>
              <a:gd name="T41" fmla="*/ 471 h 632"/>
              <a:gd name="T42" fmla="*/ 405 w 689"/>
              <a:gd name="T43" fmla="*/ 500 h 632"/>
              <a:gd name="T44" fmla="*/ 429 w 689"/>
              <a:gd name="T45" fmla="*/ 523 h 632"/>
              <a:gd name="T46" fmla="*/ 452 w 689"/>
              <a:gd name="T47" fmla="*/ 546 h 632"/>
              <a:gd name="T48" fmla="*/ 481 w 689"/>
              <a:gd name="T49" fmla="*/ 565 h 632"/>
              <a:gd name="T50" fmla="*/ 507 w 689"/>
              <a:gd name="T51" fmla="*/ 583 h 632"/>
              <a:gd name="T52" fmla="*/ 535 w 689"/>
              <a:gd name="T53" fmla="*/ 598 h 632"/>
              <a:gd name="T54" fmla="*/ 564 w 689"/>
              <a:gd name="T55" fmla="*/ 611 h 632"/>
              <a:gd name="T56" fmla="*/ 595 w 689"/>
              <a:gd name="T57" fmla="*/ 622 h 632"/>
              <a:gd name="T58" fmla="*/ 626 w 689"/>
              <a:gd name="T59" fmla="*/ 627 h 632"/>
              <a:gd name="T60" fmla="*/ 658 w 689"/>
              <a:gd name="T61" fmla="*/ 632 h 632"/>
              <a:gd name="T62" fmla="*/ 689 w 689"/>
              <a:gd name="T63" fmla="*/ 632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9" h="632">
                <a:moveTo>
                  <a:pt x="0" y="0"/>
                </a:moveTo>
                <a:lnTo>
                  <a:pt x="0" y="0"/>
                </a:lnTo>
                <a:lnTo>
                  <a:pt x="23" y="6"/>
                </a:lnTo>
                <a:lnTo>
                  <a:pt x="57" y="19"/>
                </a:lnTo>
                <a:lnTo>
                  <a:pt x="96" y="37"/>
                </a:lnTo>
                <a:lnTo>
                  <a:pt x="117" y="50"/>
                </a:lnTo>
                <a:lnTo>
                  <a:pt x="138" y="65"/>
                </a:lnTo>
                <a:lnTo>
                  <a:pt x="158" y="84"/>
                </a:lnTo>
                <a:lnTo>
                  <a:pt x="182" y="104"/>
                </a:lnTo>
                <a:lnTo>
                  <a:pt x="203" y="130"/>
                </a:lnTo>
                <a:lnTo>
                  <a:pt x="223" y="156"/>
                </a:lnTo>
                <a:lnTo>
                  <a:pt x="244" y="188"/>
                </a:lnTo>
                <a:lnTo>
                  <a:pt x="262" y="224"/>
                </a:lnTo>
                <a:lnTo>
                  <a:pt x="281" y="263"/>
                </a:lnTo>
                <a:lnTo>
                  <a:pt x="299" y="305"/>
                </a:lnTo>
                <a:lnTo>
                  <a:pt x="299" y="305"/>
                </a:lnTo>
                <a:lnTo>
                  <a:pt x="312" y="341"/>
                </a:lnTo>
                <a:lnTo>
                  <a:pt x="327" y="377"/>
                </a:lnTo>
                <a:lnTo>
                  <a:pt x="343" y="411"/>
                </a:lnTo>
                <a:lnTo>
                  <a:pt x="364" y="442"/>
                </a:lnTo>
                <a:lnTo>
                  <a:pt x="382" y="471"/>
                </a:lnTo>
                <a:lnTo>
                  <a:pt x="405" y="500"/>
                </a:lnTo>
                <a:lnTo>
                  <a:pt x="429" y="523"/>
                </a:lnTo>
                <a:lnTo>
                  <a:pt x="452" y="546"/>
                </a:lnTo>
                <a:lnTo>
                  <a:pt x="481" y="565"/>
                </a:lnTo>
                <a:lnTo>
                  <a:pt x="507" y="583"/>
                </a:lnTo>
                <a:lnTo>
                  <a:pt x="535" y="598"/>
                </a:lnTo>
                <a:lnTo>
                  <a:pt x="564" y="611"/>
                </a:lnTo>
                <a:lnTo>
                  <a:pt x="595" y="622"/>
                </a:lnTo>
                <a:lnTo>
                  <a:pt x="626" y="627"/>
                </a:lnTo>
                <a:lnTo>
                  <a:pt x="658" y="632"/>
                </a:lnTo>
                <a:lnTo>
                  <a:pt x="689" y="632"/>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3416" name="Freeform 104"/>
          <p:cNvSpPr>
            <a:spLocks/>
          </p:cNvSpPr>
          <p:nvPr/>
        </p:nvSpPr>
        <p:spPr bwMode="auto">
          <a:xfrm>
            <a:off x="6859588" y="4651375"/>
            <a:ext cx="1711325" cy="1008063"/>
          </a:xfrm>
          <a:custGeom>
            <a:avLst/>
            <a:gdLst>
              <a:gd name="T0" fmla="*/ 0 w 1078"/>
              <a:gd name="T1" fmla="*/ 0 h 635"/>
              <a:gd name="T2" fmla="*/ 281 w 1078"/>
              <a:gd name="T3" fmla="*/ 0 h 635"/>
              <a:gd name="T4" fmla="*/ 281 w 1078"/>
              <a:gd name="T5" fmla="*/ 0 h 635"/>
              <a:gd name="T6" fmla="*/ 299 w 1078"/>
              <a:gd name="T7" fmla="*/ 0 h 635"/>
              <a:gd name="T8" fmla="*/ 320 w 1078"/>
              <a:gd name="T9" fmla="*/ 3 h 635"/>
              <a:gd name="T10" fmla="*/ 338 w 1078"/>
              <a:gd name="T11" fmla="*/ 8 h 635"/>
              <a:gd name="T12" fmla="*/ 356 w 1078"/>
              <a:gd name="T13" fmla="*/ 13 h 635"/>
              <a:gd name="T14" fmla="*/ 374 w 1078"/>
              <a:gd name="T15" fmla="*/ 24 h 635"/>
              <a:gd name="T16" fmla="*/ 392 w 1078"/>
              <a:gd name="T17" fmla="*/ 34 h 635"/>
              <a:gd name="T18" fmla="*/ 408 w 1078"/>
              <a:gd name="T19" fmla="*/ 47 h 635"/>
              <a:gd name="T20" fmla="*/ 423 w 1078"/>
              <a:gd name="T21" fmla="*/ 63 h 635"/>
              <a:gd name="T22" fmla="*/ 436 w 1078"/>
              <a:gd name="T23" fmla="*/ 81 h 635"/>
              <a:gd name="T24" fmla="*/ 449 w 1078"/>
              <a:gd name="T25" fmla="*/ 104 h 635"/>
              <a:gd name="T26" fmla="*/ 462 w 1078"/>
              <a:gd name="T27" fmla="*/ 128 h 635"/>
              <a:gd name="T28" fmla="*/ 473 w 1078"/>
              <a:gd name="T29" fmla="*/ 156 h 635"/>
              <a:gd name="T30" fmla="*/ 481 w 1078"/>
              <a:gd name="T31" fmla="*/ 188 h 635"/>
              <a:gd name="T32" fmla="*/ 488 w 1078"/>
              <a:gd name="T33" fmla="*/ 221 h 635"/>
              <a:gd name="T34" fmla="*/ 494 w 1078"/>
              <a:gd name="T35" fmla="*/ 260 h 635"/>
              <a:gd name="T36" fmla="*/ 496 w 1078"/>
              <a:gd name="T37" fmla="*/ 302 h 635"/>
              <a:gd name="T38" fmla="*/ 496 w 1078"/>
              <a:gd name="T39" fmla="*/ 302 h 635"/>
              <a:gd name="T40" fmla="*/ 501 w 1078"/>
              <a:gd name="T41" fmla="*/ 338 h 635"/>
              <a:gd name="T42" fmla="*/ 507 w 1078"/>
              <a:gd name="T43" fmla="*/ 372 h 635"/>
              <a:gd name="T44" fmla="*/ 514 w 1078"/>
              <a:gd name="T45" fmla="*/ 406 h 635"/>
              <a:gd name="T46" fmla="*/ 525 w 1078"/>
              <a:gd name="T47" fmla="*/ 437 h 635"/>
              <a:gd name="T48" fmla="*/ 538 w 1078"/>
              <a:gd name="T49" fmla="*/ 466 h 635"/>
              <a:gd name="T50" fmla="*/ 551 w 1078"/>
              <a:gd name="T51" fmla="*/ 494 h 635"/>
              <a:gd name="T52" fmla="*/ 564 w 1078"/>
              <a:gd name="T53" fmla="*/ 518 h 635"/>
              <a:gd name="T54" fmla="*/ 579 w 1078"/>
              <a:gd name="T55" fmla="*/ 541 h 635"/>
              <a:gd name="T56" fmla="*/ 598 w 1078"/>
              <a:gd name="T57" fmla="*/ 562 h 635"/>
              <a:gd name="T58" fmla="*/ 616 w 1078"/>
              <a:gd name="T59" fmla="*/ 580 h 635"/>
              <a:gd name="T60" fmla="*/ 637 w 1078"/>
              <a:gd name="T61" fmla="*/ 596 h 635"/>
              <a:gd name="T62" fmla="*/ 657 w 1078"/>
              <a:gd name="T63" fmla="*/ 609 h 635"/>
              <a:gd name="T64" fmla="*/ 681 w 1078"/>
              <a:gd name="T65" fmla="*/ 619 h 635"/>
              <a:gd name="T66" fmla="*/ 704 w 1078"/>
              <a:gd name="T67" fmla="*/ 627 h 635"/>
              <a:gd name="T68" fmla="*/ 728 w 1078"/>
              <a:gd name="T69" fmla="*/ 632 h 635"/>
              <a:gd name="T70" fmla="*/ 754 w 1078"/>
              <a:gd name="T71" fmla="*/ 635 h 635"/>
              <a:gd name="T72" fmla="*/ 1078 w 1078"/>
              <a:gd name="T73" fmla="*/ 635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78" h="635">
                <a:moveTo>
                  <a:pt x="0" y="0"/>
                </a:moveTo>
                <a:lnTo>
                  <a:pt x="281" y="0"/>
                </a:lnTo>
                <a:lnTo>
                  <a:pt x="281" y="0"/>
                </a:lnTo>
                <a:lnTo>
                  <a:pt x="299" y="0"/>
                </a:lnTo>
                <a:lnTo>
                  <a:pt x="320" y="3"/>
                </a:lnTo>
                <a:lnTo>
                  <a:pt x="338" y="8"/>
                </a:lnTo>
                <a:lnTo>
                  <a:pt x="356" y="13"/>
                </a:lnTo>
                <a:lnTo>
                  <a:pt x="374" y="24"/>
                </a:lnTo>
                <a:lnTo>
                  <a:pt x="392" y="34"/>
                </a:lnTo>
                <a:lnTo>
                  <a:pt x="408" y="47"/>
                </a:lnTo>
                <a:lnTo>
                  <a:pt x="423" y="63"/>
                </a:lnTo>
                <a:lnTo>
                  <a:pt x="436" y="81"/>
                </a:lnTo>
                <a:lnTo>
                  <a:pt x="449" y="104"/>
                </a:lnTo>
                <a:lnTo>
                  <a:pt x="462" y="128"/>
                </a:lnTo>
                <a:lnTo>
                  <a:pt x="473" y="156"/>
                </a:lnTo>
                <a:lnTo>
                  <a:pt x="481" y="188"/>
                </a:lnTo>
                <a:lnTo>
                  <a:pt x="488" y="221"/>
                </a:lnTo>
                <a:lnTo>
                  <a:pt x="494" y="260"/>
                </a:lnTo>
                <a:lnTo>
                  <a:pt x="496" y="302"/>
                </a:lnTo>
                <a:lnTo>
                  <a:pt x="496" y="302"/>
                </a:lnTo>
                <a:lnTo>
                  <a:pt x="501" y="338"/>
                </a:lnTo>
                <a:lnTo>
                  <a:pt x="507" y="372"/>
                </a:lnTo>
                <a:lnTo>
                  <a:pt x="514" y="406"/>
                </a:lnTo>
                <a:lnTo>
                  <a:pt x="525" y="437"/>
                </a:lnTo>
                <a:lnTo>
                  <a:pt x="538" y="466"/>
                </a:lnTo>
                <a:lnTo>
                  <a:pt x="551" y="494"/>
                </a:lnTo>
                <a:lnTo>
                  <a:pt x="564" y="518"/>
                </a:lnTo>
                <a:lnTo>
                  <a:pt x="579" y="541"/>
                </a:lnTo>
                <a:lnTo>
                  <a:pt x="598" y="562"/>
                </a:lnTo>
                <a:lnTo>
                  <a:pt x="616" y="580"/>
                </a:lnTo>
                <a:lnTo>
                  <a:pt x="637" y="596"/>
                </a:lnTo>
                <a:lnTo>
                  <a:pt x="657" y="609"/>
                </a:lnTo>
                <a:lnTo>
                  <a:pt x="681" y="619"/>
                </a:lnTo>
                <a:lnTo>
                  <a:pt x="704" y="627"/>
                </a:lnTo>
                <a:lnTo>
                  <a:pt x="728" y="632"/>
                </a:lnTo>
                <a:lnTo>
                  <a:pt x="754" y="635"/>
                </a:lnTo>
                <a:lnTo>
                  <a:pt x="1078" y="635"/>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endParaRPr>
          </a:p>
        </p:txBody>
      </p:sp>
      <p:sp>
        <p:nvSpPr>
          <p:cNvPr id="13417" name="Line 105"/>
          <p:cNvSpPr>
            <a:spLocks noChangeShapeType="1"/>
          </p:cNvSpPr>
          <p:nvPr/>
        </p:nvSpPr>
        <p:spPr bwMode="auto">
          <a:xfrm flipV="1">
            <a:off x="7654925" y="3946525"/>
            <a:ext cx="1588" cy="857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18" name="Line 106"/>
          <p:cNvSpPr>
            <a:spLocks noChangeShapeType="1"/>
          </p:cNvSpPr>
          <p:nvPr/>
        </p:nvSpPr>
        <p:spPr bwMode="auto">
          <a:xfrm flipV="1">
            <a:off x="7654925" y="5692775"/>
            <a:ext cx="1588" cy="984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19" name="Line 107"/>
          <p:cNvSpPr>
            <a:spLocks noChangeShapeType="1"/>
          </p:cNvSpPr>
          <p:nvPr/>
        </p:nvSpPr>
        <p:spPr bwMode="auto">
          <a:xfrm flipV="1">
            <a:off x="7654925" y="5559425"/>
            <a:ext cx="1588" cy="10001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0" name="Line 108"/>
          <p:cNvSpPr>
            <a:spLocks noChangeShapeType="1"/>
          </p:cNvSpPr>
          <p:nvPr/>
        </p:nvSpPr>
        <p:spPr bwMode="auto">
          <a:xfrm flipV="1">
            <a:off x="7654925" y="5427663"/>
            <a:ext cx="1588" cy="1000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1" name="Line 109"/>
          <p:cNvSpPr>
            <a:spLocks noChangeShapeType="1"/>
          </p:cNvSpPr>
          <p:nvPr/>
        </p:nvSpPr>
        <p:spPr bwMode="auto">
          <a:xfrm flipV="1">
            <a:off x="7654925" y="5295900"/>
            <a:ext cx="1588" cy="984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2" name="Line 110"/>
          <p:cNvSpPr>
            <a:spLocks noChangeShapeType="1"/>
          </p:cNvSpPr>
          <p:nvPr/>
        </p:nvSpPr>
        <p:spPr bwMode="auto">
          <a:xfrm flipV="1">
            <a:off x="7654925" y="5164138"/>
            <a:ext cx="1588" cy="984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3" name="Line 111"/>
          <p:cNvSpPr>
            <a:spLocks noChangeShapeType="1"/>
          </p:cNvSpPr>
          <p:nvPr/>
        </p:nvSpPr>
        <p:spPr bwMode="auto">
          <a:xfrm flipV="1">
            <a:off x="7654925" y="5032375"/>
            <a:ext cx="1588" cy="984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4" name="Line 112"/>
          <p:cNvSpPr>
            <a:spLocks noChangeShapeType="1"/>
          </p:cNvSpPr>
          <p:nvPr/>
        </p:nvSpPr>
        <p:spPr bwMode="auto">
          <a:xfrm flipV="1">
            <a:off x="7654925" y="4899025"/>
            <a:ext cx="1588" cy="10001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5" name="Line 113"/>
          <p:cNvSpPr>
            <a:spLocks noChangeShapeType="1"/>
          </p:cNvSpPr>
          <p:nvPr/>
        </p:nvSpPr>
        <p:spPr bwMode="auto">
          <a:xfrm flipV="1">
            <a:off x="7654925" y="4767263"/>
            <a:ext cx="1588" cy="10001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6" name="Line 114"/>
          <p:cNvSpPr>
            <a:spLocks noChangeShapeType="1"/>
          </p:cNvSpPr>
          <p:nvPr/>
        </p:nvSpPr>
        <p:spPr bwMode="auto">
          <a:xfrm flipV="1">
            <a:off x="7654925" y="4635500"/>
            <a:ext cx="1588" cy="984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7" name="Line 115"/>
          <p:cNvSpPr>
            <a:spLocks noChangeShapeType="1"/>
          </p:cNvSpPr>
          <p:nvPr/>
        </p:nvSpPr>
        <p:spPr bwMode="auto">
          <a:xfrm flipV="1">
            <a:off x="7654925" y="4557713"/>
            <a:ext cx="1588" cy="444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8" name="Line 116"/>
          <p:cNvSpPr>
            <a:spLocks noChangeShapeType="1"/>
          </p:cNvSpPr>
          <p:nvPr/>
        </p:nvSpPr>
        <p:spPr bwMode="auto">
          <a:xfrm flipV="1">
            <a:off x="7032625" y="4837113"/>
            <a:ext cx="144463" cy="333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29" name="Line 117"/>
          <p:cNvSpPr>
            <a:spLocks noChangeShapeType="1"/>
          </p:cNvSpPr>
          <p:nvPr/>
        </p:nvSpPr>
        <p:spPr bwMode="auto">
          <a:xfrm flipV="1">
            <a:off x="7639050" y="4784725"/>
            <a:ext cx="165100" cy="3651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30" name="Freeform 118"/>
          <p:cNvSpPr>
            <a:spLocks/>
          </p:cNvSpPr>
          <p:nvPr/>
        </p:nvSpPr>
        <p:spPr bwMode="auto">
          <a:xfrm>
            <a:off x="4387850" y="3100388"/>
            <a:ext cx="44450" cy="69850"/>
          </a:xfrm>
          <a:custGeom>
            <a:avLst/>
            <a:gdLst>
              <a:gd name="T0" fmla="*/ 13 w 28"/>
              <a:gd name="T1" fmla="*/ 41 h 44"/>
              <a:gd name="T2" fmla="*/ 13 w 28"/>
              <a:gd name="T3" fmla="*/ 41 h 44"/>
              <a:gd name="T4" fmla="*/ 5 w 28"/>
              <a:gd name="T5" fmla="*/ 41 h 44"/>
              <a:gd name="T6" fmla="*/ 0 w 28"/>
              <a:gd name="T7" fmla="*/ 44 h 44"/>
              <a:gd name="T8" fmla="*/ 0 w 28"/>
              <a:gd name="T9" fmla="*/ 44 h 44"/>
              <a:gd name="T10" fmla="*/ 8 w 28"/>
              <a:gd name="T11" fmla="*/ 23 h 44"/>
              <a:gd name="T12" fmla="*/ 13 w 28"/>
              <a:gd name="T13" fmla="*/ 0 h 44"/>
              <a:gd name="T14" fmla="*/ 13 w 28"/>
              <a:gd name="T15" fmla="*/ 0 h 44"/>
              <a:gd name="T16" fmla="*/ 21 w 28"/>
              <a:gd name="T17" fmla="*/ 23 h 44"/>
              <a:gd name="T18" fmla="*/ 28 w 28"/>
              <a:gd name="T19" fmla="*/ 44 h 44"/>
              <a:gd name="T20" fmla="*/ 28 w 28"/>
              <a:gd name="T21" fmla="*/ 44 h 44"/>
              <a:gd name="T22" fmla="*/ 18 w 28"/>
              <a:gd name="T23" fmla="*/ 41 h 44"/>
              <a:gd name="T24" fmla="*/ 13 w 28"/>
              <a:gd name="T25" fmla="*/ 41 h 44"/>
              <a:gd name="T26" fmla="*/ 13 w 28"/>
              <a:gd name="T27" fmla="*/ 4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44">
                <a:moveTo>
                  <a:pt x="13" y="41"/>
                </a:moveTo>
                <a:lnTo>
                  <a:pt x="13" y="41"/>
                </a:lnTo>
                <a:lnTo>
                  <a:pt x="5" y="41"/>
                </a:lnTo>
                <a:lnTo>
                  <a:pt x="0" y="44"/>
                </a:lnTo>
                <a:lnTo>
                  <a:pt x="0" y="44"/>
                </a:lnTo>
                <a:lnTo>
                  <a:pt x="8" y="23"/>
                </a:lnTo>
                <a:lnTo>
                  <a:pt x="13" y="0"/>
                </a:lnTo>
                <a:lnTo>
                  <a:pt x="13" y="0"/>
                </a:lnTo>
                <a:lnTo>
                  <a:pt x="21" y="23"/>
                </a:lnTo>
                <a:lnTo>
                  <a:pt x="28" y="44"/>
                </a:lnTo>
                <a:lnTo>
                  <a:pt x="28" y="44"/>
                </a:lnTo>
                <a:lnTo>
                  <a:pt x="18" y="41"/>
                </a:lnTo>
                <a:lnTo>
                  <a:pt x="13" y="41"/>
                </a:lnTo>
                <a:lnTo>
                  <a:pt x="13" y="41"/>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1" name="Freeform 119"/>
          <p:cNvSpPr>
            <a:spLocks/>
          </p:cNvSpPr>
          <p:nvPr/>
        </p:nvSpPr>
        <p:spPr bwMode="auto">
          <a:xfrm>
            <a:off x="4387850" y="4506913"/>
            <a:ext cx="44450" cy="74612"/>
          </a:xfrm>
          <a:custGeom>
            <a:avLst/>
            <a:gdLst>
              <a:gd name="T0" fmla="*/ 13 w 28"/>
              <a:gd name="T1" fmla="*/ 42 h 47"/>
              <a:gd name="T2" fmla="*/ 13 w 28"/>
              <a:gd name="T3" fmla="*/ 42 h 47"/>
              <a:gd name="T4" fmla="*/ 5 w 28"/>
              <a:gd name="T5" fmla="*/ 45 h 47"/>
              <a:gd name="T6" fmla="*/ 0 w 28"/>
              <a:gd name="T7" fmla="*/ 47 h 47"/>
              <a:gd name="T8" fmla="*/ 0 w 28"/>
              <a:gd name="T9" fmla="*/ 47 h 47"/>
              <a:gd name="T10" fmla="*/ 8 w 28"/>
              <a:gd name="T11" fmla="*/ 24 h 47"/>
              <a:gd name="T12" fmla="*/ 13 w 28"/>
              <a:gd name="T13" fmla="*/ 0 h 47"/>
              <a:gd name="T14" fmla="*/ 13 w 28"/>
              <a:gd name="T15" fmla="*/ 0 h 47"/>
              <a:gd name="T16" fmla="*/ 21 w 28"/>
              <a:gd name="T17" fmla="*/ 24 h 47"/>
              <a:gd name="T18" fmla="*/ 28 w 28"/>
              <a:gd name="T19" fmla="*/ 47 h 47"/>
              <a:gd name="T20" fmla="*/ 28 w 28"/>
              <a:gd name="T21" fmla="*/ 47 h 47"/>
              <a:gd name="T22" fmla="*/ 18 w 28"/>
              <a:gd name="T23" fmla="*/ 45 h 47"/>
              <a:gd name="T24" fmla="*/ 13 w 28"/>
              <a:gd name="T25" fmla="*/ 42 h 47"/>
              <a:gd name="T26" fmla="*/ 13 w 28"/>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47">
                <a:moveTo>
                  <a:pt x="13" y="42"/>
                </a:moveTo>
                <a:lnTo>
                  <a:pt x="13" y="42"/>
                </a:lnTo>
                <a:lnTo>
                  <a:pt x="5" y="45"/>
                </a:lnTo>
                <a:lnTo>
                  <a:pt x="0" y="47"/>
                </a:lnTo>
                <a:lnTo>
                  <a:pt x="0" y="47"/>
                </a:lnTo>
                <a:lnTo>
                  <a:pt x="8" y="24"/>
                </a:lnTo>
                <a:lnTo>
                  <a:pt x="13" y="0"/>
                </a:lnTo>
                <a:lnTo>
                  <a:pt x="13" y="0"/>
                </a:lnTo>
                <a:lnTo>
                  <a:pt x="21" y="24"/>
                </a:lnTo>
                <a:lnTo>
                  <a:pt x="28" y="47"/>
                </a:lnTo>
                <a:lnTo>
                  <a:pt x="28" y="47"/>
                </a:lnTo>
                <a:lnTo>
                  <a:pt x="18" y="45"/>
                </a:lnTo>
                <a:lnTo>
                  <a:pt x="13" y="42"/>
                </a:lnTo>
                <a:lnTo>
                  <a:pt x="13" y="4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2" name="Freeform 120"/>
          <p:cNvSpPr>
            <a:spLocks/>
          </p:cNvSpPr>
          <p:nvPr/>
        </p:nvSpPr>
        <p:spPr bwMode="auto">
          <a:xfrm>
            <a:off x="5794375" y="5651500"/>
            <a:ext cx="74613" cy="44450"/>
          </a:xfrm>
          <a:custGeom>
            <a:avLst/>
            <a:gdLst>
              <a:gd name="T0" fmla="*/ 3 w 47"/>
              <a:gd name="T1" fmla="*/ 15 h 28"/>
              <a:gd name="T2" fmla="*/ 3 w 47"/>
              <a:gd name="T3" fmla="*/ 15 h 28"/>
              <a:gd name="T4" fmla="*/ 3 w 47"/>
              <a:gd name="T5" fmla="*/ 7 h 28"/>
              <a:gd name="T6" fmla="*/ 0 w 47"/>
              <a:gd name="T7" fmla="*/ 0 h 28"/>
              <a:gd name="T8" fmla="*/ 0 w 47"/>
              <a:gd name="T9" fmla="*/ 0 h 28"/>
              <a:gd name="T10" fmla="*/ 24 w 47"/>
              <a:gd name="T11" fmla="*/ 7 h 28"/>
              <a:gd name="T12" fmla="*/ 47 w 47"/>
              <a:gd name="T13" fmla="*/ 15 h 28"/>
              <a:gd name="T14" fmla="*/ 47 w 47"/>
              <a:gd name="T15" fmla="*/ 15 h 28"/>
              <a:gd name="T16" fmla="*/ 24 w 47"/>
              <a:gd name="T17" fmla="*/ 20 h 28"/>
              <a:gd name="T18" fmla="*/ 0 w 47"/>
              <a:gd name="T19" fmla="*/ 28 h 28"/>
              <a:gd name="T20" fmla="*/ 0 w 47"/>
              <a:gd name="T21" fmla="*/ 28 h 28"/>
              <a:gd name="T22" fmla="*/ 3 w 47"/>
              <a:gd name="T23" fmla="*/ 20 h 28"/>
              <a:gd name="T24" fmla="*/ 3 w 47"/>
              <a:gd name="T25" fmla="*/ 15 h 28"/>
              <a:gd name="T26" fmla="*/ 3 w 47"/>
              <a:gd name="T27" fmla="*/ 1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8">
                <a:moveTo>
                  <a:pt x="3" y="15"/>
                </a:moveTo>
                <a:lnTo>
                  <a:pt x="3" y="15"/>
                </a:lnTo>
                <a:lnTo>
                  <a:pt x="3" y="7"/>
                </a:lnTo>
                <a:lnTo>
                  <a:pt x="0" y="0"/>
                </a:lnTo>
                <a:lnTo>
                  <a:pt x="0" y="0"/>
                </a:lnTo>
                <a:lnTo>
                  <a:pt x="24" y="7"/>
                </a:lnTo>
                <a:lnTo>
                  <a:pt x="47" y="15"/>
                </a:lnTo>
                <a:lnTo>
                  <a:pt x="47" y="15"/>
                </a:lnTo>
                <a:lnTo>
                  <a:pt x="24" y="20"/>
                </a:lnTo>
                <a:lnTo>
                  <a:pt x="0" y="28"/>
                </a:lnTo>
                <a:lnTo>
                  <a:pt x="0" y="28"/>
                </a:lnTo>
                <a:lnTo>
                  <a:pt x="3" y="20"/>
                </a:lnTo>
                <a:lnTo>
                  <a:pt x="3" y="15"/>
                </a:lnTo>
                <a:lnTo>
                  <a:pt x="3" y="1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3" name="Freeform 121"/>
          <p:cNvSpPr>
            <a:spLocks/>
          </p:cNvSpPr>
          <p:nvPr/>
        </p:nvSpPr>
        <p:spPr bwMode="auto">
          <a:xfrm>
            <a:off x="5794375" y="4021138"/>
            <a:ext cx="74613" cy="44450"/>
          </a:xfrm>
          <a:custGeom>
            <a:avLst/>
            <a:gdLst>
              <a:gd name="T0" fmla="*/ 3 w 47"/>
              <a:gd name="T1" fmla="*/ 15 h 28"/>
              <a:gd name="T2" fmla="*/ 3 w 47"/>
              <a:gd name="T3" fmla="*/ 15 h 28"/>
              <a:gd name="T4" fmla="*/ 3 w 47"/>
              <a:gd name="T5" fmla="*/ 7 h 28"/>
              <a:gd name="T6" fmla="*/ 0 w 47"/>
              <a:gd name="T7" fmla="*/ 0 h 28"/>
              <a:gd name="T8" fmla="*/ 0 w 47"/>
              <a:gd name="T9" fmla="*/ 0 h 28"/>
              <a:gd name="T10" fmla="*/ 24 w 47"/>
              <a:gd name="T11" fmla="*/ 7 h 28"/>
              <a:gd name="T12" fmla="*/ 47 w 47"/>
              <a:gd name="T13" fmla="*/ 15 h 28"/>
              <a:gd name="T14" fmla="*/ 47 w 47"/>
              <a:gd name="T15" fmla="*/ 15 h 28"/>
              <a:gd name="T16" fmla="*/ 24 w 47"/>
              <a:gd name="T17" fmla="*/ 20 h 28"/>
              <a:gd name="T18" fmla="*/ 0 w 47"/>
              <a:gd name="T19" fmla="*/ 28 h 28"/>
              <a:gd name="T20" fmla="*/ 0 w 47"/>
              <a:gd name="T21" fmla="*/ 28 h 28"/>
              <a:gd name="T22" fmla="*/ 3 w 47"/>
              <a:gd name="T23" fmla="*/ 20 h 28"/>
              <a:gd name="T24" fmla="*/ 3 w 47"/>
              <a:gd name="T25" fmla="*/ 15 h 28"/>
              <a:gd name="T26" fmla="*/ 3 w 47"/>
              <a:gd name="T27" fmla="*/ 1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8">
                <a:moveTo>
                  <a:pt x="3" y="15"/>
                </a:moveTo>
                <a:lnTo>
                  <a:pt x="3" y="15"/>
                </a:lnTo>
                <a:lnTo>
                  <a:pt x="3" y="7"/>
                </a:lnTo>
                <a:lnTo>
                  <a:pt x="0" y="0"/>
                </a:lnTo>
                <a:lnTo>
                  <a:pt x="0" y="0"/>
                </a:lnTo>
                <a:lnTo>
                  <a:pt x="24" y="7"/>
                </a:lnTo>
                <a:lnTo>
                  <a:pt x="47" y="15"/>
                </a:lnTo>
                <a:lnTo>
                  <a:pt x="47" y="15"/>
                </a:lnTo>
                <a:lnTo>
                  <a:pt x="24" y="20"/>
                </a:lnTo>
                <a:lnTo>
                  <a:pt x="0" y="28"/>
                </a:lnTo>
                <a:lnTo>
                  <a:pt x="0" y="28"/>
                </a:lnTo>
                <a:lnTo>
                  <a:pt x="3" y="20"/>
                </a:lnTo>
                <a:lnTo>
                  <a:pt x="3" y="15"/>
                </a:lnTo>
                <a:lnTo>
                  <a:pt x="3" y="1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4" name="Freeform 122"/>
          <p:cNvSpPr>
            <a:spLocks/>
          </p:cNvSpPr>
          <p:nvPr/>
        </p:nvSpPr>
        <p:spPr bwMode="auto">
          <a:xfrm>
            <a:off x="5089525" y="5056188"/>
            <a:ext cx="41275" cy="69850"/>
          </a:xfrm>
          <a:custGeom>
            <a:avLst/>
            <a:gdLst>
              <a:gd name="T0" fmla="*/ 13 w 26"/>
              <a:gd name="T1" fmla="*/ 42 h 44"/>
              <a:gd name="T2" fmla="*/ 13 w 26"/>
              <a:gd name="T3" fmla="*/ 42 h 44"/>
              <a:gd name="T4" fmla="*/ 5 w 26"/>
              <a:gd name="T5" fmla="*/ 42 h 44"/>
              <a:gd name="T6" fmla="*/ 0 w 26"/>
              <a:gd name="T7" fmla="*/ 44 h 44"/>
              <a:gd name="T8" fmla="*/ 0 w 26"/>
              <a:gd name="T9" fmla="*/ 44 h 44"/>
              <a:gd name="T10" fmla="*/ 8 w 26"/>
              <a:gd name="T11" fmla="*/ 24 h 44"/>
              <a:gd name="T12" fmla="*/ 13 w 26"/>
              <a:gd name="T13" fmla="*/ 0 h 44"/>
              <a:gd name="T14" fmla="*/ 13 w 26"/>
              <a:gd name="T15" fmla="*/ 0 h 44"/>
              <a:gd name="T16" fmla="*/ 18 w 26"/>
              <a:gd name="T17" fmla="*/ 24 h 44"/>
              <a:gd name="T18" fmla="*/ 26 w 26"/>
              <a:gd name="T19" fmla="*/ 44 h 44"/>
              <a:gd name="T20" fmla="*/ 26 w 26"/>
              <a:gd name="T21" fmla="*/ 44 h 44"/>
              <a:gd name="T22" fmla="*/ 18 w 26"/>
              <a:gd name="T23" fmla="*/ 42 h 44"/>
              <a:gd name="T24" fmla="*/ 13 w 26"/>
              <a:gd name="T25" fmla="*/ 42 h 44"/>
              <a:gd name="T26" fmla="*/ 13 w 26"/>
              <a:gd name="T27" fmla="*/ 4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44">
                <a:moveTo>
                  <a:pt x="13" y="42"/>
                </a:moveTo>
                <a:lnTo>
                  <a:pt x="13" y="42"/>
                </a:lnTo>
                <a:lnTo>
                  <a:pt x="5" y="42"/>
                </a:lnTo>
                <a:lnTo>
                  <a:pt x="0" y="44"/>
                </a:lnTo>
                <a:lnTo>
                  <a:pt x="0" y="44"/>
                </a:lnTo>
                <a:lnTo>
                  <a:pt x="8" y="24"/>
                </a:lnTo>
                <a:lnTo>
                  <a:pt x="13" y="0"/>
                </a:lnTo>
                <a:lnTo>
                  <a:pt x="13" y="0"/>
                </a:lnTo>
                <a:lnTo>
                  <a:pt x="18" y="24"/>
                </a:lnTo>
                <a:lnTo>
                  <a:pt x="26" y="44"/>
                </a:lnTo>
                <a:lnTo>
                  <a:pt x="26" y="44"/>
                </a:lnTo>
                <a:lnTo>
                  <a:pt x="18" y="42"/>
                </a:lnTo>
                <a:lnTo>
                  <a:pt x="13" y="42"/>
                </a:lnTo>
                <a:lnTo>
                  <a:pt x="13" y="4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5" name="Freeform 123"/>
          <p:cNvSpPr>
            <a:spLocks/>
          </p:cNvSpPr>
          <p:nvPr/>
        </p:nvSpPr>
        <p:spPr bwMode="auto">
          <a:xfrm>
            <a:off x="5089525" y="4911725"/>
            <a:ext cx="41275" cy="74613"/>
          </a:xfrm>
          <a:custGeom>
            <a:avLst/>
            <a:gdLst>
              <a:gd name="T0" fmla="*/ 13 w 26"/>
              <a:gd name="T1" fmla="*/ 5 h 47"/>
              <a:gd name="T2" fmla="*/ 13 w 26"/>
              <a:gd name="T3" fmla="*/ 5 h 47"/>
              <a:gd name="T4" fmla="*/ 5 w 26"/>
              <a:gd name="T5" fmla="*/ 3 h 47"/>
              <a:gd name="T6" fmla="*/ 0 w 26"/>
              <a:gd name="T7" fmla="*/ 0 h 47"/>
              <a:gd name="T8" fmla="*/ 0 w 26"/>
              <a:gd name="T9" fmla="*/ 0 h 47"/>
              <a:gd name="T10" fmla="*/ 8 w 26"/>
              <a:gd name="T11" fmla="*/ 24 h 47"/>
              <a:gd name="T12" fmla="*/ 13 w 26"/>
              <a:gd name="T13" fmla="*/ 47 h 47"/>
              <a:gd name="T14" fmla="*/ 13 w 26"/>
              <a:gd name="T15" fmla="*/ 47 h 47"/>
              <a:gd name="T16" fmla="*/ 18 w 26"/>
              <a:gd name="T17" fmla="*/ 24 h 47"/>
              <a:gd name="T18" fmla="*/ 26 w 26"/>
              <a:gd name="T19" fmla="*/ 0 h 47"/>
              <a:gd name="T20" fmla="*/ 26 w 26"/>
              <a:gd name="T21" fmla="*/ 0 h 47"/>
              <a:gd name="T22" fmla="*/ 18 w 26"/>
              <a:gd name="T23" fmla="*/ 3 h 47"/>
              <a:gd name="T24" fmla="*/ 13 w 26"/>
              <a:gd name="T25" fmla="*/ 5 h 47"/>
              <a:gd name="T26" fmla="*/ 13 w 26"/>
              <a:gd name="T27" fmla="*/ 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47">
                <a:moveTo>
                  <a:pt x="13" y="5"/>
                </a:moveTo>
                <a:lnTo>
                  <a:pt x="13" y="5"/>
                </a:lnTo>
                <a:lnTo>
                  <a:pt x="5" y="3"/>
                </a:lnTo>
                <a:lnTo>
                  <a:pt x="0" y="0"/>
                </a:lnTo>
                <a:lnTo>
                  <a:pt x="0" y="0"/>
                </a:lnTo>
                <a:lnTo>
                  <a:pt x="8" y="24"/>
                </a:lnTo>
                <a:lnTo>
                  <a:pt x="13" y="47"/>
                </a:lnTo>
                <a:lnTo>
                  <a:pt x="13" y="47"/>
                </a:lnTo>
                <a:lnTo>
                  <a:pt x="18" y="24"/>
                </a:lnTo>
                <a:lnTo>
                  <a:pt x="26" y="0"/>
                </a:lnTo>
                <a:lnTo>
                  <a:pt x="26" y="0"/>
                </a:lnTo>
                <a:lnTo>
                  <a:pt x="18" y="3"/>
                </a:lnTo>
                <a:lnTo>
                  <a:pt x="13" y="5"/>
                </a:lnTo>
                <a:lnTo>
                  <a:pt x="13" y="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6" name="Freeform 124"/>
          <p:cNvSpPr>
            <a:spLocks/>
          </p:cNvSpPr>
          <p:nvPr/>
        </p:nvSpPr>
        <p:spPr bwMode="auto">
          <a:xfrm>
            <a:off x="4627563" y="5056188"/>
            <a:ext cx="41275" cy="74612"/>
          </a:xfrm>
          <a:custGeom>
            <a:avLst/>
            <a:gdLst>
              <a:gd name="T0" fmla="*/ 13 w 26"/>
              <a:gd name="T1" fmla="*/ 42 h 47"/>
              <a:gd name="T2" fmla="*/ 13 w 26"/>
              <a:gd name="T3" fmla="*/ 42 h 47"/>
              <a:gd name="T4" fmla="*/ 5 w 26"/>
              <a:gd name="T5" fmla="*/ 42 h 47"/>
              <a:gd name="T6" fmla="*/ 0 w 26"/>
              <a:gd name="T7" fmla="*/ 47 h 47"/>
              <a:gd name="T8" fmla="*/ 0 w 26"/>
              <a:gd name="T9" fmla="*/ 47 h 47"/>
              <a:gd name="T10" fmla="*/ 7 w 26"/>
              <a:gd name="T11" fmla="*/ 24 h 47"/>
              <a:gd name="T12" fmla="*/ 13 w 26"/>
              <a:gd name="T13" fmla="*/ 0 h 47"/>
              <a:gd name="T14" fmla="*/ 13 w 26"/>
              <a:gd name="T15" fmla="*/ 0 h 47"/>
              <a:gd name="T16" fmla="*/ 18 w 26"/>
              <a:gd name="T17" fmla="*/ 24 h 47"/>
              <a:gd name="T18" fmla="*/ 26 w 26"/>
              <a:gd name="T19" fmla="*/ 47 h 47"/>
              <a:gd name="T20" fmla="*/ 26 w 26"/>
              <a:gd name="T21" fmla="*/ 47 h 47"/>
              <a:gd name="T22" fmla="*/ 18 w 26"/>
              <a:gd name="T23" fmla="*/ 42 h 47"/>
              <a:gd name="T24" fmla="*/ 13 w 26"/>
              <a:gd name="T25" fmla="*/ 42 h 47"/>
              <a:gd name="T26" fmla="*/ 13 w 26"/>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47">
                <a:moveTo>
                  <a:pt x="13" y="42"/>
                </a:moveTo>
                <a:lnTo>
                  <a:pt x="13" y="42"/>
                </a:lnTo>
                <a:lnTo>
                  <a:pt x="5" y="42"/>
                </a:lnTo>
                <a:lnTo>
                  <a:pt x="0" y="47"/>
                </a:lnTo>
                <a:lnTo>
                  <a:pt x="0" y="47"/>
                </a:lnTo>
                <a:lnTo>
                  <a:pt x="7" y="24"/>
                </a:lnTo>
                <a:lnTo>
                  <a:pt x="13" y="0"/>
                </a:lnTo>
                <a:lnTo>
                  <a:pt x="13" y="0"/>
                </a:lnTo>
                <a:lnTo>
                  <a:pt x="18" y="24"/>
                </a:lnTo>
                <a:lnTo>
                  <a:pt x="26" y="47"/>
                </a:lnTo>
                <a:lnTo>
                  <a:pt x="26" y="47"/>
                </a:lnTo>
                <a:lnTo>
                  <a:pt x="18" y="42"/>
                </a:lnTo>
                <a:lnTo>
                  <a:pt x="13" y="42"/>
                </a:lnTo>
                <a:lnTo>
                  <a:pt x="13" y="4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7" name="Freeform 125"/>
          <p:cNvSpPr>
            <a:spLocks/>
          </p:cNvSpPr>
          <p:nvPr/>
        </p:nvSpPr>
        <p:spPr bwMode="auto">
          <a:xfrm>
            <a:off x="4627563" y="4826000"/>
            <a:ext cx="41275" cy="73025"/>
          </a:xfrm>
          <a:custGeom>
            <a:avLst/>
            <a:gdLst>
              <a:gd name="T0" fmla="*/ 13 w 26"/>
              <a:gd name="T1" fmla="*/ 5 h 46"/>
              <a:gd name="T2" fmla="*/ 13 w 26"/>
              <a:gd name="T3" fmla="*/ 5 h 46"/>
              <a:gd name="T4" fmla="*/ 5 w 26"/>
              <a:gd name="T5" fmla="*/ 5 h 46"/>
              <a:gd name="T6" fmla="*/ 0 w 26"/>
              <a:gd name="T7" fmla="*/ 0 h 46"/>
              <a:gd name="T8" fmla="*/ 0 w 26"/>
              <a:gd name="T9" fmla="*/ 0 h 46"/>
              <a:gd name="T10" fmla="*/ 7 w 26"/>
              <a:gd name="T11" fmla="*/ 23 h 46"/>
              <a:gd name="T12" fmla="*/ 13 w 26"/>
              <a:gd name="T13" fmla="*/ 46 h 46"/>
              <a:gd name="T14" fmla="*/ 13 w 26"/>
              <a:gd name="T15" fmla="*/ 46 h 46"/>
              <a:gd name="T16" fmla="*/ 18 w 26"/>
              <a:gd name="T17" fmla="*/ 23 h 46"/>
              <a:gd name="T18" fmla="*/ 26 w 26"/>
              <a:gd name="T19" fmla="*/ 0 h 46"/>
              <a:gd name="T20" fmla="*/ 26 w 26"/>
              <a:gd name="T21" fmla="*/ 0 h 46"/>
              <a:gd name="T22" fmla="*/ 18 w 26"/>
              <a:gd name="T23" fmla="*/ 5 h 46"/>
              <a:gd name="T24" fmla="*/ 13 w 26"/>
              <a:gd name="T25" fmla="*/ 5 h 46"/>
              <a:gd name="T26" fmla="*/ 13 w 26"/>
              <a:gd name="T27" fmla="*/ 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46">
                <a:moveTo>
                  <a:pt x="13" y="5"/>
                </a:moveTo>
                <a:lnTo>
                  <a:pt x="13" y="5"/>
                </a:lnTo>
                <a:lnTo>
                  <a:pt x="5" y="5"/>
                </a:lnTo>
                <a:lnTo>
                  <a:pt x="0" y="0"/>
                </a:lnTo>
                <a:lnTo>
                  <a:pt x="0" y="0"/>
                </a:lnTo>
                <a:lnTo>
                  <a:pt x="7" y="23"/>
                </a:lnTo>
                <a:lnTo>
                  <a:pt x="13" y="46"/>
                </a:lnTo>
                <a:lnTo>
                  <a:pt x="13" y="46"/>
                </a:lnTo>
                <a:lnTo>
                  <a:pt x="18" y="23"/>
                </a:lnTo>
                <a:lnTo>
                  <a:pt x="26" y="0"/>
                </a:lnTo>
                <a:lnTo>
                  <a:pt x="26" y="0"/>
                </a:lnTo>
                <a:lnTo>
                  <a:pt x="18" y="5"/>
                </a:lnTo>
                <a:lnTo>
                  <a:pt x="13" y="5"/>
                </a:lnTo>
                <a:lnTo>
                  <a:pt x="13" y="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8" name="Freeform 126"/>
          <p:cNvSpPr>
            <a:spLocks/>
          </p:cNvSpPr>
          <p:nvPr/>
        </p:nvSpPr>
        <p:spPr bwMode="auto">
          <a:xfrm>
            <a:off x="4494213" y="5221288"/>
            <a:ext cx="74612" cy="53975"/>
          </a:xfrm>
          <a:custGeom>
            <a:avLst/>
            <a:gdLst>
              <a:gd name="T0" fmla="*/ 37 w 47"/>
              <a:gd name="T1" fmla="*/ 18 h 34"/>
              <a:gd name="T2" fmla="*/ 37 w 47"/>
              <a:gd name="T3" fmla="*/ 18 h 34"/>
              <a:gd name="T4" fmla="*/ 34 w 47"/>
              <a:gd name="T5" fmla="*/ 26 h 34"/>
              <a:gd name="T6" fmla="*/ 34 w 47"/>
              <a:gd name="T7" fmla="*/ 34 h 34"/>
              <a:gd name="T8" fmla="*/ 34 w 47"/>
              <a:gd name="T9" fmla="*/ 34 h 34"/>
              <a:gd name="T10" fmla="*/ 19 w 47"/>
              <a:gd name="T11" fmla="*/ 16 h 34"/>
              <a:gd name="T12" fmla="*/ 0 w 47"/>
              <a:gd name="T13" fmla="*/ 0 h 34"/>
              <a:gd name="T14" fmla="*/ 0 w 47"/>
              <a:gd name="T15" fmla="*/ 0 h 34"/>
              <a:gd name="T16" fmla="*/ 24 w 47"/>
              <a:gd name="T17" fmla="*/ 5 h 34"/>
              <a:gd name="T18" fmla="*/ 47 w 47"/>
              <a:gd name="T19" fmla="*/ 8 h 34"/>
              <a:gd name="T20" fmla="*/ 47 w 47"/>
              <a:gd name="T21" fmla="*/ 8 h 34"/>
              <a:gd name="T22" fmla="*/ 39 w 47"/>
              <a:gd name="T23" fmla="*/ 16 h 34"/>
              <a:gd name="T24" fmla="*/ 37 w 47"/>
              <a:gd name="T25" fmla="*/ 18 h 34"/>
              <a:gd name="T26" fmla="*/ 37 w 47"/>
              <a:gd name="T2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4">
                <a:moveTo>
                  <a:pt x="37" y="18"/>
                </a:moveTo>
                <a:lnTo>
                  <a:pt x="37" y="18"/>
                </a:lnTo>
                <a:lnTo>
                  <a:pt x="34" y="26"/>
                </a:lnTo>
                <a:lnTo>
                  <a:pt x="34" y="34"/>
                </a:lnTo>
                <a:lnTo>
                  <a:pt x="34" y="34"/>
                </a:lnTo>
                <a:lnTo>
                  <a:pt x="19" y="16"/>
                </a:lnTo>
                <a:lnTo>
                  <a:pt x="0" y="0"/>
                </a:lnTo>
                <a:lnTo>
                  <a:pt x="0" y="0"/>
                </a:lnTo>
                <a:lnTo>
                  <a:pt x="24" y="5"/>
                </a:lnTo>
                <a:lnTo>
                  <a:pt x="47" y="8"/>
                </a:lnTo>
                <a:lnTo>
                  <a:pt x="47" y="8"/>
                </a:lnTo>
                <a:lnTo>
                  <a:pt x="39" y="16"/>
                </a:lnTo>
                <a:lnTo>
                  <a:pt x="37" y="18"/>
                </a:lnTo>
                <a:lnTo>
                  <a:pt x="37" y="18"/>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39" name="Freeform 127"/>
          <p:cNvSpPr>
            <a:spLocks/>
          </p:cNvSpPr>
          <p:nvPr/>
        </p:nvSpPr>
        <p:spPr bwMode="auto">
          <a:xfrm>
            <a:off x="4540250" y="5386388"/>
            <a:ext cx="74613" cy="53975"/>
          </a:xfrm>
          <a:custGeom>
            <a:avLst/>
            <a:gdLst>
              <a:gd name="T0" fmla="*/ 36 w 47"/>
              <a:gd name="T1" fmla="*/ 21 h 34"/>
              <a:gd name="T2" fmla="*/ 36 w 47"/>
              <a:gd name="T3" fmla="*/ 21 h 34"/>
              <a:gd name="T4" fmla="*/ 34 w 47"/>
              <a:gd name="T5" fmla="*/ 26 h 34"/>
              <a:gd name="T6" fmla="*/ 34 w 47"/>
              <a:gd name="T7" fmla="*/ 34 h 34"/>
              <a:gd name="T8" fmla="*/ 34 w 47"/>
              <a:gd name="T9" fmla="*/ 34 h 34"/>
              <a:gd name="T10" fmla="*/ 18 w 47"/>
              <a:gd name="T11" fmla="*/ 16 h 34"/>
              <a:gd name="T12" fmla="*/ 0 w 47"/>
              <a:gd name="T13" fmla="*/ 0 h 34"/>
              <a:gd name="T14" fmla="*/ 0 w 47"/>
              <a:gd name="T15" fmla="*/ 0 h 34"/>
              <a:gd name="T16" fmla="*/ 23 w 47"/>
              <a:gd name="T17" fmla="*/ 5 h 34"/>
              <a:gd name="T18" fmla="*/ 47 w 47"/>
              <a:gd name="T19" fmla="*/ 11 h 34"/>
              <a:gd name="T20" fmla="*/ 47 w 47"/>
              <a:gd name="T21" fmla="*/ 11 h 34"/>
              <a:gd name="T22" fmla="*/ 39 w 47"/>
              <a:gd name="T23" fmla="*/ 16 h 34"/>
              <a:gd name="T24" fmla="*/ 36 w 47"/>
              <a:gd name="T25" fmla="*/ 21 h 34"/>
              <a:gd name="T26" fmla="*/ 36 w 47"/>
              <a:gd name="T27" fmla="*/ 2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4">
                <a:moveTo>
                  <a:pt x="36" y="21"/>
                </a:moveTo>
                <a:lnTo>
                  <a:pt x="36" y="21"/>
                </a:lnTo>
                <a:lnTo>
                  <a:pt x="34" y="26"/>
                </a:lnTo>
                <a:lnTo>
                  <a:pt x="34" y="34"/>
                </a:lnTo>
                <a:lnTo>
                  <a:pt x="34" y="34"/>
                </a:lnTo>
                <a:lnTo>
                  <a:pt x="18" y="16"/>
                </a:lnTo>
                <a:lnTo>
                  <a:pt x="0" y="0"/>
                </a:lnTo>
                <a:lnTo>
                  <a:pt x="0" y="0"/>
                </a:lnTo>
                <a:lnTo>
                  <a:pt x="23" y="5"/>
                </a:lnTo>
                <a:lnTo>
                  <a:pt x="47" y="11"/>
                </a:lnTo>
                <a:lnTo>
                  <a:pt x="47" y="11"/>
                </a:lnTo>
                <a:lnTo>
                  <a:pt x="39" y="16"/>
                </a:lnTo>
                <a:lnTo>
                  <a:pt x="36" y="21"/>
                </a:lnTo>
                <a:lnTo>
                  <a:pt x="36" y="21"/>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40" name="Freeform 128"/>
          <p:cNvSpPr>
            <a:spLocks/>
          </p:cNvSpPr>
          <p:nvPr/>
        </p:nvSpPr>
        <p:spPr bwMode="auto">
          <a:xfrm>
            <a:off x="4532313" y="5527675"/>
            <a:ext cx="74612" cy="52388"/>
          </a:xfrm>
          <a:custGeom>
            <a:avLst/>
            <a:gdLst>
              <a:gd name="T0" fmla="*/ 36 w 47"/>
              <a:gd name="T1" fmla="*/ 18 h 33"/>
              <a:gd name="T2" fmla="*/ 36 w 47"/>
              <a:gd name="T3" fmla="*/ 18 h 33"/>
              <a:gd name="T4" fmla="*/ 34 w 47"/>
              <a:gd name="T5" fmla="*/ 26 h 33"/>
              <a:gd name="T6" fmla="*/ 34 w 47"/>
              <a:gd name="T7" fmla="*/ 33 h 33"/>
              <a:gd name="T8" fmla="*/ 34 w 47"/>
              <a:gd name="T9" fmla="*/ 33 h 33"/>
              <a:gd name="T10" fmla="*/ 18 w 47"/>
              <a:gd name="T11" fmla="*/ 15 h 33"/>
              <a:gd name="T12" fmla="*/ 0 w 47"/>
              <a:gd name="T13" fmla="*/ 0 h 33"/>
              <a:gd name="T14" fmla="*/ 0 w 47"/>
              <a:gd name="T15" fmla="*/ 0 h 33"/>
              <a:gd name="T16" fmla="*/ 23 w 47"/>
              <a:gd name="T17" fmla="*/ 5 h 33"/>
              <a:gd name="T18" fmla="*/ 47 w 47"/>
              <a:gd name="T19" fmla="*/ 7 h 33"/>
              <a:gd name="T20" fmla="*/ 47 w 47"/>
              <a:gd name="T21" fmla="*/ 7 h 33"/>
              <a:gd name="T22" fmla="*/ 39 w 47"/>
              <a:gd name="T23" fmla="*/ 15 h 33"/>
              <a:gd name="T24" fmla="*/ 36 w 47"/>
              <a:gd name="T25" fmla="*/ 18 h 33"/>
              <a:gd name="T26" fmla="*/ 36 w 47"/>
              <a:gd name="T27"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3">
                <a:moveTo>
                  <a:pt x="36" y="18"/>
                </a:moveTo>
                <a:lnTo>
                  <a:pt x="36" y="18"/>
                </a:lnTo>
                <a:lnTo>
                  <a:pt x="34" y="26"/>
                </a:lnTo>
                <a:lnTo>
                  <a:pt x="34" y="33"/>
                </a:lnTo>
                <a:lnTo>
                  <a:pt x="34" y="33"/>
                </a:lnTo>
                <a:lnTo>
                  <a:pt x="18" y="15"/>
                </a:lnTo>
                <a:lnTo>
                  <a:pt x="0" y="0"/>
                </a:lnTo>
                <a:lnTo>
                  <a:pt x="0" y="0"/>
                </a:lnTo>
                <a:lnTo>
                  <a:pt x="23" y="5"/>
                </a:lnTo>
                <a:lnTo>
                  <a:pt x="47" y="7"/>
                </a:lnTo>
                <a:lnTo>
                  <a:pt x="47" y="7"/>
                </a:lnTo>
                <a:lnTo>
                  <a:pt x="39" y="15"/>
                </a:lnTo>
                <a:lnTo>
                  <a:pt x="36" y="18"/>
                </a:lnTo>
                <a:lnTo>
                  <a:pt x="36" y="18"/>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41" name="Freeform 129"/>
          <p:cNvSpPr>
            <a:spLocks/>
          </p:cNvSpPr>
          <p:nvPr/>
        </p:nvSpPr>
        <p:spPr bwMode="auto">
          <a:xfrm>
            <a:off x="6834188" y="1782763"/>
            <a:ext cx="46037" cy="74612"/>
          </a:xfrm>
          <a:custGeom>
            <a:avLst/>
            <a:gdLst>
              <a:gd name="T0" fmla="*/ 16 w 29"/>
              <a:gd name="T1" fmla="*/ 45 h 47"/>
              <a:gd name="T2" fmla="*/ 16 w 29"/>
              <a:gd name="T3" fmla="*/ 45 h 47"/>
              <a:gd name="T4" fmla="*/ 8 w 29"/>
              <a:gd name="T5" fmla="*/ 45 h 47"/>
              <a:gd name="T6" fmla="*/ 0 w 29"/>
              <a:gd name="T7" fmla="*/ 47 h 47"/>
              <a:gd name="T8" fmla="*/ 0 w 29"/>
              <a:gd name="T9" fmla="*/ 47 h 47"/>
              <a:gd name="T10" fmla="*/ 8 w 29"/>
              <a:gd name="T11" fmla="*/ 24 h 47"/>
              <a:gd name="T12" fmla="*/ 16 w 29"/>
              <a:gd name="T13" fmla="*/ 0 h 47"/>
              <a:gd name="T14" fmla="*/ 16 w 29"/>
              <a:gd name="T15" fmla="*/ 0 h 47"/>
              <a:gd name="T16" fmla="*/ 21 w 29"/>
              <a:gd name="T17" fmla="*/ 24 h 47"/>
              <a:gd name="T18" fmla="*/ 29 w 29"/>
              <a:gd name="T19" fmla="*/ 47 h 47"/>
              <a:gd name="T20" fmla="*/ 29 w 29"/>
              <a:gd name="T21" fmla="*/ 47 h 47"/>
              <a:gd name="T22" fmla="*/ 18 w 29"/>
              <a:gd name="T23" fmla="*/ 45 h 47"/>
              <a:gd name="T24" fmla="*/ 16 w 29"/>
              <a:gd name="T25" fmla="*/ 45 h 47"/>
              <a:gd name="T26" fmla="*/ 16 w 29"/>
              <a:gd name="T27" fmla="*/ 4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7">
                <a:moveTo>
                  <a:pt x="16" y="45"/>
                </a:moveTo>
                <a:lnTo>
                  <a:pt x="16" y="45"/>
                </a:lnTo>
                <a:lnTo>
                  <a:pt x="8" y="45"/>
                </a:lnTo>
                <a:lnTo>
                  <a:pt x="0" y="47"/>
                </a:lnTo>
                <a:lnTo>
                  <a:pt x="0" y="47"/>
                </a:lnTo>
                <a:lnTo>
                  <a:pt x="8" y="24"/>
                </a:lnTo>
                <a:lnTo>
                  <a:pt x="16" y="0"/>
                </a:lnTo>
                <a:lnTo>
                  <a:pt x="16" y="0"/>
                </a:lnTo>
                <a:lnTo>
                  <a:pt x="21" y="24"/>
                </a:lnTo>
                <a:lnTo>
                  <a:pt x="29" y="47"/>
                </a:lnTo>
                <a:lnTo>
                  <a:pt x="29" y="47"/>
                </a:lnTo>
                <a:lnTo>
                  <a:pt x="18" y="45"/>
                </a:lnTo>
                <a:lnTo>
                  <a:pt x="16" y="45"/>
                </a:lnTo>
                <a:lnTo>
                  <a:pt x="16" y="4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42" name="Freeform 130"/>
          <p:cNvSpPr>
            <a:spLocks/>
          </p:cNvSpPr>
          <p:nvPr/>
        </p:nvSpPr>
        <p:spPr bwMode="auto">
          <a:xfrm>
            <a:off x="8843963" y="2749550"/>
            <a:ext cx="69850" cy="44450"/>
          </a:xfrm>
          <a:custGeom>
            <a:avLst/>
            <a:gdLst>
              <a:gd name="T0" fmla="*/ 3 w 44"/>
              <a:gd name="T1" fmla="*/ 15 h 28"/>
              <a:gd name="T2" fmla="*/ 3 w 44"/>
              <a:gd name="T3" fmla="*/ 15 h 28"/>
              <a:gd name="T4" fmla="*/ 3 w 44"/>
              <a:gd name="T5" fmla="*/ 8 h 28"/>
              <a:gd name="T6" fmla="*/ 0 w 44"/>
              <a:gd name="T7" fmla="*/ 0 h 28"/>
              <a:gd name="T8" fmla="*/ 0 w 44"/>
              <a:gd name="T9" fmla="*/ 0 h 28"/>
              <a:gd name="T10" fmla="*/ 21 w 44"/>
              <a:gd name="T11" fmla="*/ 8 h 28"/>
              <a:gd name="T12" fmla="*/ 44 w 44"/>
              <a:gd name="T13" fmla="*/ 15 h 28"/>
              <a:gd name="T14" fmla="*/ 44 w 44"/>
              <a:gd name="T15" fmla="*/ 15 h 28"/>
              <a:gd name="T16" fmla="*/ 21 w 44"/>
              <a:gd name="T17" fmla="*/ 21 h 28"/>
              <a:gd name="T18" fmla="*/ 0 w 44"/>
              <a:gd name="T19" fmla="*/ 28 h 28"/>
              <a:gd name="T20" fmla="*/ 0 w 44"/>
              <a:gd name="T21" fmla="*/ 28 h 28"/>
              <a:gd name="T22" fmla="*/ 3 w 44"/>
              <a:gd name="T23" fmla="*/ 21 h 28"/>
              <a:gd name="T24" fmla="*/ 3 w 44"/>
              <a:gd name="T25" fmla="*/ 15 h 28"/>
              <a:gd name="T26" fmla="*/ 3 w 44"/>
              <a:gd name="T27" fmla="*/ 1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28">
                <a:moveTo>
                  <a:pt x="3" y="15"/>
                </a:moveTo>
                <a:lnTo>
                  <a:pt x="3" y="15"/>
                </a:lnTo>
                <a:lnTo>
                  <a:pt x="3" y="8"/>
                </a:lnTo>
                <a:lnTo>
                  <a:pt x="0" y="0"/>
                </a:lnTo>
                <a:lnTo>
                  <a:pt x="0" y="0"/>
                </a:lnTo>
                <a:lnTo>
                  <a:pt x="21" y="8"/>
                </a:lnTo>
                <a:lnTo>
                  <a:pt x="44" y="15"/>
                </a:lnTo>
                <a:lnTo>
                  <a:pt x="44" y="15"/>
                </a:lnTo>
                <a:lnTo>
                  <a:pt x="21" y="21"/>
                </a:lnTo>
                <a:lnTo>
                  <a:pt x="0" y="28"/>
                </a:lnTo>
                <a:lnTo>
                  <a:pt x="0" y="28"/>
                </a:lnTo>
                <a:lnTo>
                  <a:pt x="3" y="21"/>
                </a:lnTo>
                <a:lnTo>
                  <a:pt x="3" y="15"/>
                </a:lnTo>
                <a:lnTo>
                  <a:pt x="3" y="1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443" name="Line 131"/>
          <p:cNvSpPr>
            <a:spLocks noChangeShapeType="1"/>
          </p:cNvSpPr>
          <p:nvPr/>
        </p:nvSpPr>
        <p:spPr bwMode="auto">
          <a:xfrm>
            <a:off x="4710113" y="2381250"/>
            <a:ext cx="1587" cy="4603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44" name="Line 132"/>
          <p:cNvSpPr>
            <a:spLocks noChangeShapeType="1"/>
          </p:cNvSpPr>
          <p:nvPr/>
        </p:nvSpPr>
        <p:spPr bwMode="auto">
          <a:xfrm>
            <a:off x="4721225" y="2344738"/>
            <a:ext cx="1588" cy="1158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45" name="Line 133"/>
          <p:cNvSpPr>
            <a:spLocks noChangeShapeType="1"/>
          </p:cNvSpPr>
          <p:nvPr/>
        </p:nvSpPr>
        <p:spPr bwMode="auto">
          <a:xfrm>
            <a:off x="4738688" y="2311400"/>
            <a:ext cx="1587" cy="182563"/>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46" name="Line 134"/>
          <p:cNvSpPr>
            <a:spLocks noChangeShapeType="1"/>
          </p:cNvSpPr>
          <p:nvPr/>
        </p:nvSpPr>
        <p:spPr bwMode="auto">
          <a:xfrm>
            <a:off x="4754563" y="2278063"/>
            <a:ext cx="1587" cy="247650"/>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47" name="Line 135"/>
          <p:cNvSpPr>
            <a:spLocks noChangeShapeType="1"/>
          </p:cNvSpPr>
          <p:nvPr/>
        </p:nvSpPr>
        <p:spPr bwMode="auto">
          <a:xfrm>
            <a:off x="4767263" y="2246313"/>
            <a:ext cx="1587" cy="31273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48" name="Line 136"/>
          <p:cNvSpPr>
            <a:spLocks noChangeShapeType="1"/>
          </p:cNvSpPr>
          <p:nvPr/>
        </p:nvSpPr>
        <p:spPr bwMode="auto">
          <a:xfrm>
            <a:off x="4783138" y="2278063"/>
            <a:ext cx="1587" cy="247650"/>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49" name="Line 137"/>
          <p:cNvSpPr>
            <a:spLocks noChangeShapeType="1"/>
          </p:cNvSpPr>
          <p:nvPr/>
        </p:nvSpPr>
        <p:spPr bwMode="auto">
          <a:xfrm>
            <a:off x="4800600" y="2311400"/>
            <a:ext cx="1588" cy="182563"/>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0" name="Line 138"/>
          <p:cNvSpPr>
            <a:spLocks noChangeShapeType="1"/>
          </p:cNvSpPr>
          <p:nvPr/>
        </p:nvSpPr>
        <p:spPr bwMode="auto">
          <a:xfrm>
            <a:off x="4813300" y="2344738"/>
            <a:ext cx="1588" cy="1158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1" name="Line 139"/>
          <p:cNvSpPr>
            <a:spLocks noChangeShapeType="1"/>
          </p:cNvSpPr>
          <p:nvPr/>
        </p:nvSpPr>
        <p:spPr bwMode="auto">
          <a:xfrm>
            <a:off x="4829175" y="2381250"/>
            <a:ext cx="1588" cy="4603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2" name="Line 140"/>
          <p:cNvSpPr>
            <a:spLocks noChangeShapeType="1"/>
          </p:cNvSpPr>
          <p:nvPr/>
        </p:nvSpPr>
        <p:spPr bwMode="auto">
          <a:xfrm>
            <a:off x="4622800" y="1952625"/>
            <a:ext cx="284163"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3" name="Line 141"/>
          <p:cNvSpPr>
            <a:spLocks noChangeShapeType="1"/>
          </p:cNvSpPr>
          <p:nvPr/>
        </p:nvSpPr>
        <p:spPr bwMode="auto">
          <a:xfrm>
            <a:off x="4622800" y="2047875"/>
            <a:ext cx="284163"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4" name="Line 142"/>
          <p:cNvSpPr>
            <a:spLocks noChangeShapeType="1"/>
          </p:cNvSpPr>
          <p:nvPr/>
        </p:nvSpPr>
        <p:spPr bwMode="auto">
          <a:xfrm>
            <a:off x="4622800" y="2143125"/>
            <a:ext cx="284163" cy="57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5" name="Line 143"/>
          <p:cNvSpPr>
            <a:spLocks noChangeShapeType="1"/>
          </p:cNvSpPr>
          <p:nvPr/>
        </p:nvSpPr>
        <p:spPr bwMode="auto">
          <a:xfrm>
            <a:off x="4622800" y="2236788"/>
            <a:ext cx="284163" cy="5873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6" name="Rectangle 144"/>
          <p:cNvSpPr>
            <a:spLocks noChangeArrowheads="1"/>
          </p:cNvSpPr>
          <p:nvPr/>
        </p:nvSpPr>
        <p:spPr bwMode="auto">
          <a:xfrm>
            <a:off x="4841875" y="2287588"/>
            <a:ext cx="280988" cy="511175"/>
          </a:xfrm>
          <a:prstGeom prst="rect">
            <a:avLst/>
          </a:prstGeom>
          <a:solidFill>
            <a:srgbClr val="D9D9D9"/>
          </a:solidFill>
          <a:ln w="7938">
            <a:solidFill>
              <a:srgbClr val="000000"/>
            </a:solidFill>
            <a:miter lim="800000"/>
            <a:headEnd/>
            <a:tailEnd/>
          </a:ln>
        </p:spPr>
        <p:txBody>
          <a:bodyPr/>
          <a:lstStyle/>
          <a:p>
            <a:endParaRPr lang="en-US" sz="2400" smtClean="0">
              <a:solidFill>
                <a:srgbClr val="000000"/>
              </a:solidFill>
              <a:latin typeface="Times New Roman" pitchFamily="18" charset="0"/>
            </a:endParaRPr>
          </a:p>
        </p:txBody>
      </p:sp>
      <p:sp>
        <p:nvSpPr>
          <p:cNvPr id="13457" name="Line 145"/>
          <p:cNvSpPr>
            <a:spLocks noChangeShapeType="1"/>
          </p:cNvSpPr>
          <p:nvPr/>
        </p:nvSpPr>
        <p:spPr bwMode="auto">
          <a:xfrm>
            <a:off x="4349750" y="1898650"/>
            <a:ext cx="46038"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8" name="Line 146"/>
          <p:cNvSpPr>
            <a:spLocks noChangeShapeType="1"/>
          </p:cNvSpPr>
          <p:nvPr/>
        </p:nvSpPr>
        <p:spPr bwMode="auto">
          <a:xfrm>
            <a:off x="4759325" y="1506538"/>
            <a:ext cx="1588" cy="28892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459" name="Rectangle 147"/>
          <p:cNvSpPr>
            <a:spLocks noChangeArrowheads="1"/>
          </p:cNvSpPr>
          <p:nvPr/>
        </p:nvSpPr>
        <p:spPr bwMode="auto">
          <a:xfrm>
            <a:off x="3810000" y="1225550"/>
            <a:ext cx="6715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Output</a:t>
            </a:r>
          </a:p>
          <a:p>
            <a:r>
              <a:rPr lang="en-US" sz="1000" smtClean="0">
                <a:solidFill>
                  <a:srgbClr val="000000"/>
                </a:solidFill>
                <a:latin typeface="Times New Roman" pitchFamily="18" charset="0"/>
              </a:rPr>
              <a:t>displacement</a:t>
            </a:r>
          </a:p>
        </p:txBody>
      </p:sp>
      <p:sp>
        <p:nvSpPr>
          <p:cNvPr id="13461" name="Rectangle 149"/>
          <p:cNvSpPr>
            <a:spLocks noChangeArrowheads="1"/>
          </p:cNvSpPr>
          <p:nvPr/>
        </p:nvSpPr>
        <p:spPr bwMode="auto">
          <a:xfrm>
            <a:off x="6921500" y="1746250"/>
            <a:ext cx="3524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Output</a:t>
            </a:r>
          </a:p>
        </p:txBody>
      </p:sp>
      <p:sp>
        <p:nvSpPr>
          <p:cNvPr id="13462" name="Rectangle 150"/>
          <p:cNvSpPr>
            <a:spLocks noChangeArrowheads="1"/>
          </p:cNvSpPr>
          <p:nvPr/>
        </p:nvSpPr>
        <p:spPr bwMode="auto">
          <a:xfrm>
            <a:off x="7292975" y="1746250"/>
            <a:ext cx="571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a:t>
            </a:r>
            <a:endParaRPr lang="en-US" sz="1000" smtClean="0">
              <a:solidFill>
                <a:srgbClr val="000000"/>
              </a:solidFill>
              <a:latin typeface="Times New Roman" pitchFamily="18" charset="0"/>
            </a:endParaRPr>
          </a:p>
        </p:txBody>
      </p:sp>
      <p:sp>
        <p:nvSpPr>
          <p:cNvPr id="13463" name="Rectangle 151"/>
          <p:cNvSpPr>
            <a:spLocks noChangeArrowheads="1"/>
          </p:cNvSpPr>
          <p:nvPr/>
        </p:nvSpPr>
        <p:spPr bwMode="auto">
          <a:xfrm>
            <a:off x="7346950" y="1746250"/>
            <a:ext cx="4286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a:t>
            </a:r>
          </a:p>
        </p:txBody>
      </p:sp>
      <p:sp>
        <p:nvSpPr>
          <p:cNvPr id="13464" name="Rectangle 152"/>
          <p:cNvSpPr>
            <a:spLocks noChangeArrowheads="1"/>
          </p:cNvSpPr>
          <p:nvPr/>
        </p:nvSpPr>
        <p:spPr bwMode="auto">
          <a:xfrm>
            <a:off x="7388225" y="1746250"/>
            <a:ext cx="34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t</a:t>
            </a:r>
            <a:endParaRPr lang="en-US" sz="1000" smtClean="0">
              <a:solidFill>
                <a:srgbClr val="000000"/>
              </a:solidFill>
              <a:latin typeface="Times New Roman" pitchFamily="18" charset="0"/>
            </a:endParaRPr>
          </a:p>
        </p:txBody>
      </p:sp>
      <p:sp>
        <p:nvSpPr>
          <p:cNvPr id="13465" name="Rectangle 153"/>
          <p:cNvSpPr>
            <a:spLocks noChangeArrowheads="1"/>
          </p:cNvSpPr>
          <p:nvPr/>
        </p:nvSpPr>
        <p:spPr bwMode="auto">
          <a:xfrm>
            <a:off x="7419975" y="1746250"/>
            <a:ext cx="4286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a:t>
            </a:r>
          </a:p>
        </p:txBody>
      </p:sp>
      <p:sp>
        <p:nvSpPr>
          <p:cNvPr id="13466" name="Rectangle 154"/>
          <p:cNvSpPr>
            <a:spLocks noChangeArrowheads="1"/>
          </p:cNvSpPr>
          <p:nvPr/>
        </p:nvSpPr>
        <p:spPr bwMode="auto">
          <a:xfrm>
            <a:off x="6508750" y="2884488"/>
            <a:ext cx="1492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(b)</a:t>
            </a:r>
          </a:p>
        </p:txBody>
      </p:sp>
      <p:sp>
        <p:nvSpPr>
          <p:cNvPr id="13467" name="Rectangle 155"/>
          <p:cNvSpPr>
            <a:spLocks noChangeArrowheads="1"/>
          </p:cNvSpPr>
          <p:nvPr/>
        </p:nvSpPr>
        <p:spPr bwMode="auto">
          <a:xfrm>
            <a:off x="3929063" y="2884488"/>
            <a:ext cx="1428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(a)</a:t>
            </a:r>
          </a:p>
        </p:txBody>
      </p:sp>
      <p:sp>
        <p:nvSpPr>
          <p:cNvPr id="13468" name="Rectangle 156"/>
          <p:cNvSpPr>
            <a:spLocks noChangeArrowheads="1"/>
          </p:cNvSpPr>
          <p:nvPr/>
        </p:nvSpPr>
        <p:spPr bwMode="auto">
          <a:xfrm>
            <a:off x="6508750" y="4300538"/>
            <a:ext cx="1492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(d)</a:t>
            </a:r>
          </a:p>
        </p:txBody>
      </p:sp>
      <p:sp>
        <p:nvSpPr>
          <p:cNvPr id="13469" name="Rectangle 157"/>
          <p:cNvSpPr>
            <a:spLocks noChangeArrowheads="1"/>
          </p:cNvSpPr>
          <p:nvPr/>
        </p:nvSpPr>
        <p:spPr bwMode="auto">
          <a:xfrm>
            <a:off x="3929063" y="4300538"/>
            <a:ext cx="1428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(c)</a:t>
            </a:r>
          </a:p>
        </p:txBody>
      </p:sp>
      <p:sp>
        <p:nvSpPr>
          <p:cNvPr id="13470" name="Rectangle 158"/>
          <p:cNvSpPr>
            <a:spLocks noChangeArrowheads="1"/>
          </p:cNvSpPr>
          <p:nvPr/>
        </p:nvSpPr>
        <p:spPr bwMode="auto">
          <a:xfrm>
            <a:off x="4259263" y="4911725"/>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a:t>
            </a:r>
          </a:p>
        </p:txBody>
      </p:sp>
      <p:sp>
        <p:nvSpPr>
          <p:cNvPr id="13471" name="Rectangle 159"/>
          <p:cNvSpPr>
            <a:spLocks noChangeArrowheads="1"/>
          </p:cNvSpPr>
          <p:nvPr/>
        </p:nvSpPr>
        <p:spPr bwMode="auto">
          <a:xfrm>
            <a:off x="4230688" y="5059363"/>
            <a:ext cx="119062"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K</a:t>
            </a:r>
            <a:r>
              <a:rPr lang="en-US" sz="1000" baseline="-25000" smtClean="0">
                <a:solidFill>
                  <a:srgbClr val="000000"/>
                </a:solidFill>
                <a:latin typeface="Times New Roman" pitchFamily="18" charset="0"/>
              </a:rPr>
              <a:t>s</a:t>
            </a:r>
          </a:p>
        </p:txBody>
      </p:sp>
      <p:sp>
        <p:nvSpPr>
          <p:cNvPr id="13473" name="Rectangle 161"/>
          <p:cNvSpPr>
            <a:spLocks noChangeArrowheads="1"/>
          </p:cNvSpPr>
          <p:nvPr/>
        </p:nvSpPr>
        <p:spPr bwMode="auto">
          <a:xfrm>
            <a:off x="4478338" y="3057525"/>
            <a:ext cx="177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x</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3477" name="Rectangle 165"/>
          <p:cNvSpPr>
            <a:spLocks noChangeArrowheads="1"/>
          </p:cNvSpPr>
          <p:nvPr/>
        </p:nvSpPr>
        <p:spPr bwMode="auto">
          <a:xfrm>
            <a:off x="4478338" y="4465638"/>
            <a:ext cx="177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3481" name="Rectangle 169"/>
          <p:cNvSpPr>
            <a:spLocks noChangeArrowheads="1"/>
          </p:cNvSpPr>
          <p:nvPr/>
        </p:nvSpPr>
        <p:spPr bwMode="auto">
          <a:xfrm>
            <a:off x="4602163" y="4597400"/>
            <a:ext cx="1016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a:t>
            </a:r>
            <a:r>
              <a:rPr lang="en-US" sz="1000" i="1" baseline="-25000" smtClean="0">
                <a:solidFill>
                  <a:srgbClr val="000000"/>
                </a:solidFill>
                <a:latin typeface="Times New Roman" pitchFamily="18" charset="0"/>
              </a:rPr>
              <a:t>n</a:t>
            </a:r>
          </a:p>
        </p:txBody>
      </p:sp>
      <p:sp>
        <p:nvSpPr>
          <p:cNvPr id="13483" name="Rectangle 171"/>
          <p:cNvSpPr>
            <a:spLocks noChangeArrowheads="1"/>
          </p:cNvSpPr>
          <p:nvPr/>
        </p:nvSpPr>
        <p:spPr bwMode="auto">
          <a:xfrm>
            <a:off x="4973638" y="4656138"/>
            <a:ext cx="2667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a:t>
            </a:r>
            <a:r>
              <a:rPr lang="en-US" sz="1200" baseline="-25000" smtClean="0">
                <a:solidFill>
                  <a:srgbClr val="000000"/>
                </a:solidFill>
                <a:latin typeface="Times New Roman" pitchFamily="18" charset="0"/>
              </a:rPr>
              <a:t>n + 1</a:t>
            </a:r>
          </a:p>
        </p:txBody>
      </p:sp>
      <p:sp>
        <p:nvSpPr>
          <p:cNvPr id="13486" name="Rectangle 174"/>
          <p:cNvSpPr>
            <a:spLocks noChangeArrowheads="1"/>
          </p:cNvSpPr>
          <p:nvPr/>
        </p:nvSpPr>
        <p:spPr bwMode="auto">
          <a:xfrm>
            <a:off x="7853363" y="3036888"/>
            <a:ext cx="5524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Resonance</a:t>
            </a:r>
          </a:p>
        </p:txBody>
      </p:sp>
      <p:sp>
        <p:nvSpPr>
          <p:cNvPr id="13487" name="Rectangle 175"/>
          <p:cNvSpPr>
            <a:spLocks noChangeArrowheads="1"/>
          </p:cNvSpPr>
          <p:nvPr/>
        </p:nvSpPr>
        <p:spPr bwMode="auto">
          <a:xfrm>
            <a:off x="7213600" y="3582988"/>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2</a:t>
            </a:r>
          </a:p>
        </p:txBody>
      </p:sp>
      <p:sp>
        <p:nvSpPr>
          <p:cNvPr id="13488" name="Rectangle 176"/>
          <p:cNvSpPr>
            <a:spLocks noChangeArrowheads="1"/>
          </p:cNvSpPr>
          <p:nvPr/>
        </p:nvSpPr>
        <p:spPr bwMode="auto">
          <a:xfrm>
            <a:off x="6591300" y="3132138"/>
            <a:ext cx="2047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Log</a:t>
            </a:r>
          </a:p>
        </p:txBody>
      </p:sp>
      <p:sp>
        <p:nvSpPr>
          <p:cNvPr id="13489" name="Rectangle 177"/>
          <p:cNvSpPr>
            <a:spLocks noChangeArrowheads="1"/>
          </p:cNvSpPr>
          <p:nvPr/>
        </p:nvSpPr>
        <p:spPr bwMode="auto">
          <a:xfrm>
            <a:off x="6591300" y="3263900"/>
            <a:ext cx="2555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scale</a:t>
            </a:r>
          </a:p>
        </p:txBody>
      </p:sp>
      <p:sp>
        <p:nvSpPr>
          <p:cNvPr id="13490" name="Rectangle 178"/>
          <p:cNvSpPr>
            <a:spLocks noChangeArrowheads="1"/>
          </p:cNvSpPr>
          <p:nvPr/>
        </p:nvSpPr>
        <p:spPr bwMode="auto">
          <a:xfrm>
            <a:off x="7448550" y="3652838"/>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a:t>
            </a:r>
          </a:p>
        </p:txBody>
      </p:sp>
      <p:sp>
        <p:nvSpPr>
          <p:cNvPr id="13491" name="Rectangle 179"/>
          <p:cNvSpPr>
            <a:spLocks noChangeArrowheads="1"/>
          </p:cNvSpPr>
          <p:nvPr/>
        </p:nvSpPr>
        <p:spPr bwMode="auto">
          <a:xfrm>
            <a:off x="6954838" y="4800600"/>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2</a:t>
            </a:r>
          </a:p>
        </p:txBody>
      </p:sp>
      <p:sp>
        <p:nvSpPr>
          <p:cNvPr id="13493" name="Rectangle 181"/>
          <p:cNvSpPr>
            <a:spLocks noChangeArrowheads="1"/>
          </p:cNvSpPr>
          <p:nvPr/>
        </p:nvSpPr>
        <p:spPr bwMode="auto">
          <a:xfrm>
            <a:off x="6477000" y="5072063"/>
            <a:ext cx="22066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-90°</a:t>
            </a:r>
          </a:p>
        </p:txBody>
      </p:sp>
      <p:sp>
        <p:nvSpPr>
          <p:cNvPr id="13495" name="Rectangle 183"/>
          <p:cNvSpPr>
            <a:spLocks noChangeArrowheads="1"/>
          </p:cNvSpPr>
          <p:nvPr/>
        </p:nvSpPr>
        <p:spPr bwMode="auto">
          <a:xfrm>
            <a:off x="4875213" y="5340350"/>
            <a:ext cx="158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0.5</a:t>
            </a:r>
          </a:p>
        </p:txBody>
      </p:sp>
      <p:sp>
        <p:nvSpPr>
          <p:cNvPr id="13496" name="Rectangle 184"/>
          <p:cNvSpPr>
            <a:spLocks noChangeArrowheads="1"/>
          </p:cNvSpPr>
          <p:nvPr/>
        </p:nvSpPr>
        <p:spPr bwMode="auto">
          <a:xfrm>
            <a:off x="4762500" y="5435600"/>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a:t>
            </a:r>
          </a:p>
        </p:txBody>
      </p:sp>
      <p:sp>
        <p:nvSpPr>
          <p:cNvPr id="13497" name="Rectangle 185"/>
          <p:cNvSpPr>
            <a:spLocks noChangeArrowheads="1"/>
          </p:cNvSpPr>
          <p:nvPr/>
        </p:nvSpPr>
        <p:spPr bwMode="auto">
          <a:xfrm>
            <a:off x="4705350" y="5543550"/>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2</a:t>
            </a:r>
          </a:p>
        </p:txBody>
      </p:sp>
      <p:sp>
        <p:nvSpPr>
          <p:cNvPr id="13499" name="Rectangle 187"/>
          <p:cNvSpPr>
            <a:spLocks noChangeArrowheads="1"/>
          </p:cNvSpPr>
          <p:nvPr/>
        </p:nvSpPr>
        <p:spPr bwMode="auto">
          <a:xfrm>
            <a:off x="6413500" y="5588000"/>
            <a:ext cx="28416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-180°</a:t>
            </a:r>
          </a:p>
        </p:txBody>
      </p:sp>
      <p:sp>
        <p:nvSpPr>
          <p:cNvPr id="13501" name="Rectangle 189"/>
          <p:cNvSpPr>
            <a:spLocks noChangeArrowheads="1"/>
          </p:cNvSpPr>
          <p:nvPr/>
        </p:nvSpPr>
        <p:spPr bwMode="auto">
          <a:xfrm>
            <a:off x="7177088" y="4935538"/>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a:t>
            </a:r>
          </a:p>
        </p:txBody>
      </p:sp>
      <p:sp>
        <p:nvSpPr>
          <p:cNvPr id="13502" name="Rectangle 190"/>
          <p:cNvSpPr>
            <a:spLocks noChangeArrowheads="1"/>
          </p:cNvSpPr>
          <p:nvPr/>
        </p:nvSpPr>
        <p:spPr bwMode="auto">
          <a:xfrm>
            <a:off x="8051800" y="3536950"/>
            <a:ext cx="158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0.5</a:t>
            </a:r>
          </a:p>
        </p:txBody>
      </p:sp>
      <p:sp>
        <p:nvSpPr>
          <p:cNvPr id="13503" name="Rectangle 191"/>
          <p:cNvSpPr>
            <a:spLocks noChangeArrowheads="1"/>
          </p:cNvSpPr>
          <p:nvPr/>
        </p:nvSpPr>
        <p:spPr bwMode="auto">
          <a:xfrm>
            <a:off x="7837488" y="4713288"/>
            <a:ext cx="158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0.5</a:t>
            </a:r>
          </a:p>
        </p:txBody>
      </p:sp>
      <p:sp>
        <p:nvSpPr>
          <p:cNvPr id="13505" name="Rectangle 193"/>
          <p:cNvSpPr>
            <a:spLocks noChangeArrowheads="1"/>
          </p:cNvSpPr>
          <p:nvPr/>
        </p:nvSpPr>
        <p:spPr bwMode="auto">
          <a:xfrm>
            <a:off x="8229600" y="4038600"/>
            <a:ext cx="611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Log scale </a:t>
            </a:r>
            <a:r>
              <a:rPr lang="en-US" sz="1000" i="1" smtClean="0">
                <a:solidFill>
                  <a:srgbClr val="000000"/>
                </a:solidFill>
                <a:latin typeface="Symbol" pitchFamily="18" charset="2"/>
              </a:rPr>
              <a:t>w</a:t>
            </a:r>
            <a:endParaRPr lang="en-US" sz="1000" smtClean="0">
              <a:solidFill>
                <a:srgbClr val="000000"/>
              </a:solidFill>
              <a:latin typeface="Symbol" pitchFamily="18" charset="2"/>
            </a:endParaRPr>
          </a:p>
          <a:p>
            <a:endParaRPr lang="en-US" sz="1000" smtClean="0">
              <a:solidFill>
                <a:srgbClr val="000000"/>
              </a:solidFill>
              <a:latin typeface="Times New Roman" pitchFamily="18" charset="0"/>
            </a:endParaRPr>
          </a:p>
        </p:txBody>
      </p:sp>
      <p:sp>
        <p:nvSpPr>
          <p:cNvPr id="13506" name="Rectangle 194"/>
          <p:cNvSpPr>
            <a:spLocks noChangeArrowheads="1"/>
          </p:cNvSpPr>
          <p:nvPr/>
        </p:nvSpPr>
        <p:spPr bwMode="auto">
          <a:xfrm>
            <a:off x="8286750" y="4487863"/>
            <a:ext cx="611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Log scale </a:t>
            </a:r>
            <a:r>
              <a:rPr lang="en-US" sz="1000" i="1" smtClean="0">
                <a:solidFill>
                  <a:srgbClr val="000000"/>
                </a:solidFill>
                <a:latin typeface="Symbol" pitchFamily="18" charset="2"/>
              </a:rPr>
              <a:t>w</a:t>
            </a:r>
            <a:endParaRPr lang="en-US" sz="1000" smtClean="0">
              <a:solidFill>
                <a:srgbClr val="000000"/>
              </a:solidFill>
              <a:latin typeface="Symbol" pitchFamily="18" charset="2"/>
            </a:endParaRPr>
          </a:p>
          <a:p>
            <a:endParaRPr lang="en-US" sz="1000" smtClean="0">
              <a:solidFill>
                <a:srgbClr val="000000"/>
              </a:solidFill>
              <a:latin typeface="Times New Roman" pitchFamily="18" charset="0"/>
            </a:endParaRPr>
          </a:p>
        </p:txBody>
      </p:sp>
      <p:sp>
        <p:nvSpPr>
          <p:cNvPr id="13516" name="Rectangle 204"/>
          <p:cNvSpPr>
            <a:spLocks noChangeArrowheads="1"/>
          </p:cNvSpPr>
          <p:nvPr/>
        </p:nvSpPr>
        <p:spPr bwMode="auto">
          <a:xfrm>
            <a:off x="6653213" y="3397250"/>
            <a:ext cx="841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K</a:t>
            </a:r>
            <a:endParaRPr lang="en-US" sz="1000" smtClean="0">
              <a:solidFill>
                <a:srgbClr val="000000"/>
              </a:solidFill>
              <a:latin typeface="Times New Roman" pitchFamily="18" charset="0"/>
            </a:endParaRPr>
          </a:p>
        </p:txBody>
      </p:sp>
      <p:sp>
        <p:nvSpPr>
          <p:cNvPr id="13517" name="Rectangle 205"/>
          <p:cNvSpPr>
            <a:spLocks noChangeArrowheads="1"/>
          </p:cNvSpPr>
          <p:nvPr/>
        </p:nvSpPr>
        <p:spPr bwMode="auto">
          <a:xfrm>
            <a:off x="4235450" y="3421063"/>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1</a:t>
            </a:r>
          </a:p>
        </p:txBody>
      </p:sp>
      <p:sp>
        <p:nvSpPr>
          <p:cNvPr id="13519" name="Rectangle 207"/>
          <p:cNvSpPr>
            <a:spLocks noChangeArrowheads="1"/>
          </p:cNvSpPr>
          <p:nvPr/>
        </p:nvSpPr>
        <p:spPr bwMode="auto">
          <a:xfrm>
            <a:off x="5815013" y="4060825"/>
            <a:ext cx="34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t</a:t>
            </a:r>
            <a:endParaRPr lang="en-US" sz="1000" smtClean="0">
              <a:solidFill>
                <a:srgbClr val="000000"/>
              </a:solidFill>
              <a:latin typeface="Times New Roman" pitchFamily="18" charset="0"/>
            </a:endParaRPr>
          </a:p>
        </p:txBody>
      </p:sp>
      <p:sp>
        <p:nvSpPr>
          <p:cNvPr id="13520" name="Rectangle 208"/>
          <p:cNvSpPr>
            <a:spLocks noChangeArrowheads="1"/>
          </p:cNvSpPr>
          <p:nvPr/>
        </p:nvSpPr>
        <p:spPr bwMode="auto">
          <a:xfrm>
            <a:off x="5815013" y="5691188"/>
            <a:ext cx="34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t</a:t>
            </a:r>
            <a:endParaRPr lang="en-US" sz="1000" smtClean="0">
              <a:solidFill>
                <a:srgbClr val="000000"/>
              </a:solidFill>
              <a:latin typeface="Times New Roman" pitchFamily="18" charset="0"/>
            </a:endParaRPr>
          </a:p>
        </p:txBody>
      </p:sp>
      <p:sp>
        <p:nvSpPr>
          <p:cNvPr id="13521" name="Rectangle 209"/>
          <p:cNvSpPr>
            <a:spLocks noChangeArrowheads="1"/>
          </p:cNvSpPr>
          <p:nvPr/>
        </p:nvSpPr>
        <p:spPr bwMode="auto">
          <a:xfrm>
            <a:off x="8464550" y="2806700"/>
            <a:ext cx="4778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Input </a:t>
            </a:r>
            <a:r>
              <a:rPr lang="en-US" sz="1000" i="1" smtClean="0">
                <a:solidFill>
                  <a:srgbClr val="000000"/>
                </a:solidFill>
                <a:latin typeface="Times New Roman" pitchFamily="18" charset="0"/>
              </a:rPr>
              <a:t>x</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3524" name="Rectangle 212"/>
          <p:cNvSpPr>
            <a:spLocks noChangeArrowheads="1"/>
          </p:cNvSpPr>
          <p:nvPr/>
        </p:nvSpPr>
        <p:spPr bwMode="auto">
          <a:xfrm>
            <a:off x="8851900" y="2806700"/>
            <a:ext cx="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000" smtClean="0">
              <a:solidFill>
                <a:srgbClr val="000000"/>
              </a:solidFill>
              <a:latin typeface="Times New Roman" pitchFamily="18" charset="0"/>
            </a:endParaRPr>
          </a:p>
        </p:txBody>
      </p:sp>
      <p:sp>
        <p:nvSpPr>
          <p:cNvPr id="13526" name="Rectangle 214"/>
          <p:cNvSpPr>
            <a:spLocks noChangeArrowheads="1"/>
          </p:cNvSpPr>
          <p:nvPr/>
        </p:nvSpPr>
        <p:spPr bwMode="auto">
          <a:xfrm>
            <a:off x="7296150" y="2373313"/>
            <a:ext cx="508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Slope </a:t>
            </a:r>
            <a:r>
              <a:rPr lang="en-US" sz="1000" i="1" smtClean="0">
                <a:solidFill>
                  <a:srgbClr val="000000"/>
                </a:solidFill>
                <a:latin typeface="Times New Roman" pitchFamily="18" charset="0"/>
              </a:rPr>
              <a:t>K </a:t>
            </a:r>
            <a:r>
              <a:rPr lang="en-US" sz="1000" smtClean="0">
                <a:solidFill>
                  <a:srgbClr val="000000"/>
                </a:solidFill>
                <a:latin typeface="Times New Roman" pitchFamily="18" charset="0"/>
              </a:rPr>
              <a:t>=</a:t>
            </a:r>
            <a:endParaRPr lang="en-US" sz="1000" i="1" smtClean="0">
              <a:solidFill>
                <a:srgbClr val="000000"/>
              </a:solidFill>
              <a:latin typeface="Times New Roman" pitchFamily="18" charset="0"/>
            </a:endParaRPr>
          </a:p>
        </p:txBody>
      </p:sp>
      <p:sp>
        <p:nvSpPr>
          <p:cNvPr id="13529" name="Rectangle 217"/>
          <p:cNvSpPr>
            <a:spLocks noChangeArrowheads="1"/>
          </p:cNvSpPr>
          <p:nvPr/>
        </p:nvSpPr>
        <p:spPr bwMode="auto">
          <a:xfrm>
            <a:off x="7870825" y="2303463"/>
            <a:ext cx="115888" cy="17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latin typeface="Times" pitchFamily="18" charset="0"/>
              </a:rPr>
              <a:t>1</a:t>
            </a:r>
            <a:endParaRPr lang="en-US" sz="2400" smtClean="0">
              <a:solidFill>
                <a:srgbClr val="000000"/>
              </a:solidFill>
              <a:latin typeface="Times New Roman" pitchFamily="18" charset="0"/>
            </a:endParaRPr>
          </a:p>
        </p:txBody>
      </p:sp>
      <p:sp>
        <p:nvSpPr>
          <p:cNvPr id="13530" name="Rectangle 218"/>
          <p:cNvSpPr>
            <a:spLocks noChangeArrowheads="1"/>
          </p:cNvSpPr>
          <p:nvPr/>
        </p:nvSpPr>
        <p:spPr bwMode="auto">
          <a:xfrm>
            <a:off x="7840663" y="2451100"/>
            <a:ext cx="12382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K</a:t>
            </a:r>
            <a:r>
              <a:rPr lang="en-US" sz="1200" baseline="-25000" smtClean="0">
                <a:solidFill>
                  <a:srgbClr val="000000"/>
                </a:solidFill>
                <a:latin typeface="Times New Roman" pitchFamily="18" charset="0"/>
              </a:rPr>
              <a:t>s</a:t>
            </a:r>
            <a:endParaRPr lang="en-US" sz="1000" smtClean="0">
              <a:solidFill>
                <a:srgbClr val="000000"/>
              </a:solidFill>
              <a:latin typeface="Times New Roman" pitchFamily="18" charset="0"/>
            </a:endParaRPr>
          </a:p>
        </p:txBody>
      </p:sp>
      <p:sp>
        <p:nvSpPr>
          <p:cNvPr id="13532" name="Rectangle 220"/>
          <p:cNvSpPr>
            <a:spLocks noChangeArrowheads="1"/>
          </p:cNvSpPr>
          <p:nvPr/>
        </p:nvSpPr>
        <p:spPr bwMode="auto">
          <a:xfrm>
            <a:off x="4610100" y="1225550"/>
            <a:ext cx="500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Input</a:t>
            </a:r>
          </a:p>
          <a:p>
            <a:r>
              <a:rPr lang="en-US" sz="1000" smtClean="0">
                <a:solidFill>
                  <a:srgbClr val="000000"/>
                </a:solidFill>
                <a:latin typeface="Times New Roman" pitchFamily="18" charset="0"/>
              </a:rPr>
              <a:t>Force </a:t>
            </a:r>
            <a:r>
              <a:rPr lang="en-US" sz="1000" i="1" smtClean="0">
                <a:solidFill>
                  <a:srgbClr val="000000"/>
                </a:solidFill>
                <a:latin typeface="Times New Roman" pitchFamily="18" charset="0"/>
              </a:rPr>
              <a:t>x</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
        <p:nvSpPr>
          <p:cNvPr id="13542" name="Rectangle 230"/>
          <p:cNvSpPr>
            <a:spLocks noChangeArrowheads="1"/>
          </p:cNvSpPr>
          <p:nvPr/>
        </p:nvSpPr>
        <p:spPr bwMode="auto">
          <a:xfrm>
            <a:off x="4310063" y="1477963"/>
            <a:ext cx="6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latin typeface="Times New Roman" pitchFamily="18" charset="0"/>
              </a:rPr>
              <a:t>0</a:t>
            </a:r>
          </a:p>
        </p:txBody>
      </p:sp>
      <p:sp>
        <p:nvSpPr>
          <p:cNvPr id="13543" name="Line 231"/>
          <p:cNvSpPr>
            <a:spLocks noChangeShapeType="1"/>
          </p:cNvSpPr>
          <p:nvPr/>
        </p:nvSpPr>
        <p:spPr bwMode="auto">
          <a:xfrm>
            <a:off x="7840663" y="2447925"/>
            <a:ext cx="120650" cy="1588"/>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47" name="Line 235"/>
          <p:cNvSpPr>
            <a:spLocks noChangeShapeType="1"/>
          </p:cNvSpPr>
          <p:nvPr/>
        </p:nvSpPr>
        <p:spPr bwMode="auto">
          <a:xfrm flipV="1">
            <a:off x="7292975" y="3578225"/>
            <a:ext cx="134938" cy="7143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48" name="Line 236"/>
          <p:cNvSpPr>
            <a:spLocks noChangeShapeType="1"/>
          </p:cNvSpPr>
          <p:nvPr/>
        </p:nvSpPr>
        <p:spPr bwMode="auto">
          <a:xfrm flipV="1">
            <a:off x="7527925" y="3632200"/>
            <a:ext cx="144463" cy="793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49" name="Line 237"/>
          <p:cNvSpPr>
            <a:spLocks noChangeShapeType="1"/>
          </p:cNvSpPr>
          <p:nvPr/>
        </p:nvSpPr>
        <p:spPr bwMode="auto">
          <a:xfrm flipH="1">
            <a:off x="7891463" y="3611563"/>
            <a:ext cx="139700" cy="2540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50" name="Line 238"/>
          <p:cNvSpPr>
            <a:spLocks noChangeShapeType="1"/>
          </p:cNvSpPr>
          <p:nvPr/>
        </p:nvSpPr>
        <p:spPr bwMode="auto">
          <a:xfrm flipH="1">
            <a:off x="7713663" y="3116263"/>
            <a:ext cx="115887" cy="1206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51" name="Line 239"/>
          <p:cNvSpPr>
            <a:spLocks noChangeShapeType="1"/>
          </p:cNvSpPr>
          <p:nvPr/>
        </p:nvSpPr>
        <p:spPr bwMode="auto">
          <a:xfrm flipV="1">
            <a:off x="7246938" y="4878388"/>
            <a:ext cx="169862" cy="1158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52" name="Line 240"/>
          <p:cNvSpPr>
            <a:spLocks noChangeShapeType="1"/>
          </p:cNvSpPr>
          <p:nvPr/>
        </p:nvSpPr>
        <p:spPr bwMode="auto">
          <a:xfrm>
            <a:off x="6759575" y="5138738"/>
            <a:ext cx="1000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53" name="Rectangle 241"/>
          <p:cNvSpPr>
            <a:spLocks noChangeArrowheads="1"/>
          </p:cNvSpPr>
          <p:nvPr/>
        </p:nvSpPr>
        <p:spPr bwMode="auto">
          <a:xfrm>
            <a:off x="6653213" y="4581525"/>
            <a:ext cx="1079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latin typeface="Times" pitchFamily="18" charset="0"/>
              </a:rPr>
              <a:t>0</a:t>
            </a:r>
            <a:r>
              <a:rPr lang="en-US" sz="1000" smtClean="0">
                <a:solidFill>
                  <a:srgbClr val="000000"/>
                </a:solidFill>
                <a:latin typeface="Times New Roman" pitchFamily="18" charset="0"/>
              </a:rPr>
              <a:t>°</a:t>
            </a:r>
          </a:p>
        </p:txBody>
      </p:sp>
      <p:sp>
        <p:nvSpPr>
          <p:cNvPr id="13555" name="Line 243"/>
          <p:cNvSpPr>
            <a:spLocks noChangeShapeType="1"/>
          </p:cNvSpPr>
          <p:nvPr/>
        </p:nvSpPr>
        <p:spPr bwMode="auto">
          <a:xfrm>
            <a:off x="6759575" y="4651375"/>
            <a:ext cx="100013" cy="15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56" name="Line 244"/>
          <p:cNvSpPr>
            <a:spLocks noChangeShapeType="1"/>
          </p:cNvSpPr>
          <p:nvPr/>
        </p:nvSpPr>
        <p:spPr bwMode="auto">
          <a:xfrm>
            <a:off x="4310063" y="3487738"/>
            <a:ext cx="98425"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57" name="Freeform 245"/>
          <p:cNvSpPr>
            <a:spLocks/>
          </p:cNvSpPr>
          <p:nvPr/>
        </p:nvSpPr>
        <p:spPr bwMode="auto">
          <a:xfrm>
            <a:off x="7672388" y="3211513"/>
            <a:ext cx="69850" cy="69850"/>
          </a:xfrm>
          <a:custGeom>
            <a:avLst/>
            <a:gdLst>
              <a:gd name="T0" fmla="*/ 31 w 44"/>
              <a:gd name="T1" fmla="*/ 13 h 44"/>
              <a:gd name="T2" fmla="*/ 31 w 44"/>
              <a:gd name="T3" fmla="*/ 13 h 44"/>
              <a:gd name="T4" fmla="*/ 36 w 44"/>
              <a:gd name="T5" fmla="*/ 18 h 44"/>
              <a:gd name="T6" fmla="*/ 44 w 44"/>
              <a:gd name="T7" fmla="*/ 21 h 44"/>
              <a:gd name="T8" fmla="*/ 44 w 44"/>
              <a:gd name="T9" fmla="*/ 21 h 44"/>
              <a:gd name="T10" fmla="*/ 21 w 44"/>
              <a:gd name="T11" fmla="*/ 31 h 44"/>
              <a:gd name="T12" fmla="*/ 0 w 44"/>
              <a:gd name="T13" fmla="*/ 44 h 44"/>
              <a:gd name="T14" fmla="*/ 0 w 44"/>
              <a:gd name="T15" fmla="*/ 44 h 44"/>
              <a:gd name="T16" fmla="*/ 13 w 44"/>
              <a:gd name="T17" fmla="*/ 23 h 44"/>
              <a:gd name="T18" fmla="*/ 23 w 44"/>
              <a:gd name="T19" fmla="*/ 0 h 44"/>
              <a:gd name="T20" fmla="*/ 23 w 44"/>
              <a:gd name="T21" fmla="*/ 0 h 44"/>
              <a:gd name="T22" fmla="*/ 28 w 44"/>
              <a:gd name="T23" fmla="*/ 10 h 44"/>
              <a:gd name="T24" fmla="*/ 31 w 44"/>
              <a:gd name="T25" fmla="*/ 13 h 44"/>
              <a:gd name="T26" fmla="*/ 31 w 44"/>
              <a:gd name="T27" fmla="*/ 1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4">
                <a:moveTo>
                  <a:pt x="31" y="13"/>
                </a:moveTo>
                <a:lnTo>
                  <a:pt x="31" y="13"/>
                </a:lnTo>
                <a:lnTo>
                  <a:pt x="36" y="18"/>
                </a:lnTo>
                <a:lnTo>
                  <a:pt x="44" y="21"/>
                </a:lnTo>
                <a:lnTo>
                  <a:pt x="44" y="21"/>
                </a:lnTo>
                <a:lnTo>
                  <a:pt x="21" y="31"/>
                </a:lnTo>
                <a:lnTo>
                  <a:pt x="0" y="44"/>
                </a:lnTo>
                <a:lnTo>
                  <a:pt x="0" y="44"/>
                </a:lnTo>
                <a:lnTo>
                  <a:pt x="13" y="23"/>
                </a:lnTo>
                <a:lnTo>
                  <a:pt x="23" y="0"/>
                </a:lnTo>
                <a:lnTo>
                  <a:pt x="23" y="0"/>
                </a:lnTo>
                <a:lnTo>
                  <a:pt x="28" y="10"/>
                </a:lnTo>
                <a:lnTo>
                  <a:pt x="31" y="13"/>
                </a:lnTo>
                <a:lnTo>
                  <a:pt x="31" y="13"/>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58" name="Freeform 246"/>
          <p:cNvSpPr>
            <a:spLocks/>
          </p:cNvSpPr>
          <p:nvPr/>
        </p:nvSpPr>
        <p:spPr bwMode="auto">
          <a:xfrm>
            <a:off x="7407275" y="3554413"/>
            <a:ext cx="74613" cy="49212"/>
          </a:xfrm>
          <a:custGeom>
            <a:avLst/>
            <a:gdLst>
              <a:gd name="T0" fmla="*/ 8 w 47"/>
              <a:gd name="T1" fmla="*/ 18 h 31"/>
              <a:gd name="T2" fmla="*/ 8 w 47"/>
              <a:gd name="T3" fmla="*/ 18 h 31"/>
              <a:gd name="T4" fmla="*/ 6 w 47"/>
              <a:gd name="T5" fmla="*/ 13 h 31"/>
              <a:gd name="T6" fmla="*/ 0 w 47"/>
              <a:gd name="T7" fmla="*/ 8 h 31"/>
              <a:gd name="T8" fmla="*/ 0 w 47"/>
              <a:gd name="T9" fmla="*/ 8 h 31"/>
              <a:gd name="T10" fmla="*/ 24 w 47"/>
              <a:gd name="T11" fmla="*/ 5 h 31"/>
              <a:gd name="T12" fmla="*/ 47 w 47"/>
              <a:gd name="T13" fmla="*/ 0 h 31"/>
              <a:gd name="T14" fmla="*/ 47 w 47"/>
              <a:gd name="T15" fmla="*/ 0 h 31"/>
              <a:gd name="T16" fmla="*/ 29 w 47"/>
              <a:gd name="T17" fmla="*/ 15 h 31"/>
              <a:gd name="T18" fmla="*/ 13 w 47"/>
              <a:gd name="T19" fmla="*/ 31 h 31"/>
              <a:gd name="T20" fmla="*/ 13 w 47"/>
              <a:gd name="T21" fmla="*/ 31 h 31"/>
              <a:gd name="T22" fmla="*/ 11 w 47"/>
              <a:gd name="T23" fmla="*/ 23 h 31"/>
              <a:gd name="T24" fmla="*/ 8 w 47"/>
              <a:gd name="T25" fmla="*/ 18 h 31"/>
              <a:gd name="T26" fmla="*/ 8 w 47"/>
              <a:gd name="T27"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1">
                <a:moveTo>
                  <a:pt x="8" y="18"/>
                </a:moveTo>
                <a:lnTo>
                  <a:pt x="8" y="18"/>
                </a:lnTo>
                <a:lnTo>
                  <a:pt x="6" y="13"/>
                </a:lnTo>
                <a:lnTo>
                  <a:pt x="0" y="8"/>
                </a:lnTo>
                <a:lnTo>
                  <a:pt x="0" y="8"/>
                </a:lnTo>
                <a:lnTo>
                  <a:pt x="24" y="5"/>
                </a:lnTo>
                <a:lnTo>
                  <a:pt x="47" y="0"/>
                </a:lnTo>
                <a:lnTo>
                  <a:pt x="47" y="0"/>
                </a:lnTo>
                <a:lnTo>
                  <a:pt x="29" y="15"/>
                </a:lnTo>
                <a:lnTo>
                  <a:pt x="13" y="31"/>
                </a:lnTo>
                <a:lnTo>
                  <a:pt x="13" y="31"/>
                </a:lnTo>
                <a:lnTo>
                  <a:pt x="11" y="23"/>
                </a:lnTo>
                <a:lnTo>
                  <a:pt x="8" y="18"/>
                </a:lnTo>
                <a:lnTo>
                  <a:pt x="8" y="18"/>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59" name="Freeform 247"/>
          <p:cNvSpPr>
            <a:spLocks/>
          </p:cNvSpPr>
          <p:nvPr/>
        </p:nvSpPr>
        <p:spPr bwMode="auto">
          <a:xfrm>
            <a:off x="7646988" y="3608388"/>
            <a:ext cx="74612" cy="52387"/>
          </a:xfrm>
          <a:custGeom>
            <a:avLst/>
            <a:gdLst>
              <a:gd name="T0" fmla="*/ 8 w 47"/>
              <a:gd name="T1" fmla="*/ 20 h 33"/>
              <a:gd name="T2" fmla="*/ 8 w 47"/>
              <a:gd name="T3" fmla="*/ 20 h 33"/>
              <a:gd name="T4" fmla="*/ 5 w 47"/>
              <a:gd name="T5" fmla="*/ 13 h 33"/>
              <a:gd name="T6" fmla="*/ 0 w 47"/>
              <a:gd name="T7" fmla="*/ 10 h 33"/>
              <a:gd name="T8" fmla="*/ 0 w 47"/>
              <a:gd name="T9" fmla="*/ 10 h 33"/>
              <a:gd name="T10" fmla="*/ 24 w 47"/>
              <a:gd name="T11" fmla="*/ 5 h 33"/>
              <a:gd name="T12" fmla="*/ 47 w 47"/>
              <a:gd name="T13" fmla="*/ 0 h 33"/>
              <a:gd name="T14" fmla="*/ 47 w 47"/>
              <a:gd name="T15" fmla="*/ 0 h 33"/>
              <a:gd name="T16" fmla="*/ 29 w 47"/>
              <a:gd name="T17" fmla="*/ 15 h 33"/>
              <a:gd name="T18" fmla="*/ 13 w 47"/>
              <a:gd name="T19" fmla="*/ 33 h 33"/>
              <a:gd name="T20" fmla="*/ 13 w 47"/>
              <a:gd name="T21" fmla="*/ 33 h 33"/>
              <a:gd name="T22" fmla="*/ 11 w 47"/>
              <a:gd name="T23" fmla="*/ 26 h 33"/>
              <a:gd name="T24" fmla="*/ 8 w 47"/>
              <a:gd name="T25" fmla="*/ 20 h 33"/>
              <a:gd name="T26" fmla="*/ 8 w 47"/>
              <a:gd name="T27"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3">
                <a:moveTo>
                  <a:pt x="8" y="20"/>
                </a:moveTo>
                <a:lnTo>
                  <a:pt x="8" y="20"/>
                </a:lnTo>
                <a:lnTo>
                  <a:pt x="5" y="13"/>
                </a:lnTo>
                <a:lnTo>
                  <a:pt x="0" y="10"/>
                </a:lnTo>
                <a:lnTo>
                  <a:pt x="0" y="10"/>
                </a:lnTo>
                <a:lnTo>
                  <a:pt x="24" y="5"/>
                </a:lnTo>
                <a:lnTo>
                  <a:pt x="47" y="0"/>
                </a:lnTo>
                <a:lnTo>
                  <a:pt x="47" y="0"/>
                </a:lnTo>
                <a:lnTo>
                  <a:pt x="29" y="15"/>
                </a:lnTo>
                <a:lnTo>
                  <a:pt x="13" y="33"/>
                </a:lnTo>
                <a:lnTo>
                  <a:pt x="13" y="33"/>
                </a:lnTo>
                <a:lnTo>
                  <a:pt x="11" y="26"/>
                </a:lnTo>
                <a:lnTo>
                  <a:pt x="8" y="20"/>
                </a:lnTo>
                <a:lnTo>
                  <a:pt x="8" y="20"/>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0" name="Freeform 248"/>
          <p:cNvSpPr>
            <a:spLocks/>
          </p:cNvSpPr>
          <p:nvPr/>
        </p:nvSpPr>
        <p:spPr bwMode="auto">
          <a:xfrm>
            <a:off x="7837488" y="3616325"/>
            <a:ext cx="74612" cy="41275"/>
          </a:xfrm>
          <a:custGeom>
            <a:avLst/>
            <a:gdLst>
              <a:gd name="T0" fmla="*/ 39 w 47"/>
              <a:gd name="T1" fmla="*/ 13 h 26"/>
              <a:gd name="T2" fmla="*/ 39 w 47"/>
              <a:gd name="T3" fmla="*/ 13 h 26"/>
              <a:gd name="T4" fmla="*/ 41 w 47"/>
              <a:gd name="T5" fmla="*/ 21 h 26"/>
              <a:gd name="T6" fmla="*/ 47 w 47"/>
              <a:gd name="T7" fmla="*/ 26 h 26"/>
              <a:gd name="T8" fmla="*/ 47 w 47"/>
              <a:gd name="T9" fmla="*/ 26 h 26"/>
              <a:gd name="T10" fmla="*/ 23 w 47"/>
              <a:gd name="T11" fmla="*/ 23 h 26"/>
              <a:gd name="T12" fmla="*/ 0 w 47"/>
              <a:gd name="T13" fmla="*/ 21 h 26"/>
              <a:gd name="T14" fmla="*/ 0 w 47"/>
              <a:gd name="T15" fmla="*/ 21 h 26"/>
              <a:gd name="T16" fmla="*/ 21 w 47"/>
              <a:gd name="T17" fmla="*/ 10 h 26"/>
              <a:gd name="T18" fmla="*/ 41 w 47"/>
              <a:gd name="T19" fmla="*/ 0 h 26"/>
              <a:gd name="T20" fmla="*/ 41 w 47"/>
              <a:gd name="T21" fmla="*/ 0 h 26"/>
              <a:gd name="T22" fmla="*/ 39 w 47"/>
              <a:gd name="T23" fmla="*/ 8 h 26"/>
              <a:gd name="T24" fmla="*/ 39 w 47"/>
              <a:gd name="T25" fmla="*/ 13 h 26"/>
              <a:gd name="T26" fmla="*/ 39 w 47"/>
              <a:gd name="T2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6">
                <a:moveTo>
                  <a:pt x="39" y="13"/>
                </a:moveTo>
                <a:lnTo>
                  <a:pt x="39" y="13"/>
                </a:lnTo>
                <a:lnTo>
                  <a:pt x="41" y="21"/>
                </a:lnTo>
                <a:lnTo>
                  <a:pt x="47" y="26"/>
                </a:lnTo>
                <a:lnTo>
                  <a:pt x="47" y="26"/>
                </a:lnTo>
                <a:lnTo>
                  <a:pt x="23" y="23"/>
                </a:lnTo>
                <a:lnTo>
                  <a:pt x="0" y="21"/>
                </a:lnTo>
                <a:lnTo>
                  <a:pt x="0" y="21"/>
                </a:lnTo>
                <a:lnTo>
                  <a:pt x="21" y="10"/>
                </a:lnTo>
                <a:lnTo>
                  <a:pt x="41" y="0"/>
                </a:lnTo>
                <a:lnTo>
                  <a:pt x="41" y="0"/>
                </a:lnTo>
                <a:lnTo>
                  <a:pt x="39" y="8"/>
                </a:lnTo>
                <a:lnTo>
                  <a:pt x="39" y="13"/>
                </a:lnTo>
                <a:lnTo>
                  <a:pt x="39" y="13"/>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1" name="Freeform 249"/>
          <p:cNvSpPr>
            <a:spLocks/>
          </p:cNvSpPr>
          <p:nvPr/>
        </p:nvSpPr>
        <p:spPr bwMode="auto">
          <a:xfrm>
            <a:off x="7161213" y="4821238"/>
            <a:ext cx="77787" cy="41275"/>
          </a:xfrm>
          <a:custGeom>
            <a:avLst/>
            <a:gdLst>
              <a:gd name="T0" fmla="*/ 7 w 49"/>
              <a:gd name="T1" fmla="*/ 10 h 26"/>
              <a:gd name="T2" fmla="*/ 7 w 49"/>
              <a:gd name="T3" fmla="*/ 10 h 26"/>
              <a:gd name="T4" fmla="*/ 5 w 49"/>
              <a:gd name="T5" fmla="*/ 5 h 26"/>
              <a:gd name="T6" fmla="*/ 0 w 49"/>
              <a:gd name="T7" fmla="*/ 0 h 26"/>
              <a:gd name="T8" fmla="*/ 0 w 49"/>
              <a:gd name="T9" fmla="*/ 0 h 26"/>
              <a:gd name="T10" fmla="*/ 23 w 49"/>
              <a:gd name="T11" fmla="*/ 3 h 26"/>
              <a:gd name="T12" fmla="*/ 49 w 49"/>
              <a:gd name="T13" fmla="*/ 0 h 26"/>
              <a:gd name="T14" fmla="*/ 49 w 49"/>
              <a:gd name="T15" fmla="*/ 0 h 26"/>
              <a:gd name="T16" fmla="*/ 26 w 49"/>
              <a:gd name="T17" fmla="*/ 13 h 26"/>
              <a:gd name="T18" fmla="*/ 7 w 49"/>
              <a:gd name="T19" fmla="*/ 26 h 26"/>
              <a:gd name="T20" fmla="*/ 7 w 49"/>
              <a:gd name="T21" fmla="*/ 26 h 26"/>
              <a:gd name="T22" fmla="*/ 7 w 49"/>
              <a:gd name="T23" fmla="*/ 16 h 26"/>
              <a:gd name="T24" fmla="*/ 7 w 49"/>
              <a:gd name="T25" fmla="*/ 10 h 26"/>
              <a:gd name="T26" fmla="*/ 7 w 49"/>
              <a:gd name="T2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26">
                <a:moveTo>
                  <a:pt x="7" y="10"/>
                </a:moveTo>
                <a:lnTo>
                  <a:pt x="7" y="10"/>
                </a:lnTo>
                <a:lnTo>
                  <a:pt x="5" y="5"/>
                </a:lnTo>
                <a:lnTo>
                  <a:pt x="0" y="0"/>
                </a:lnTo>
                <a:lnTo>
                  <a:pt x="0" y="0"/>
                </a:lnTo>
                <a:lnTo>
                  <a:pt x="23" y="3"/>
                </a:lnTo>
                <a:lnTo>
                  <a:pt x="49" y="0"/>
                </a:lnTo>
                <a:lnTo>
                  <a:pt x="49" y="0"/>
                </a:lnTo>
                <a:lnTo>
                  <a:pt x="26" y="13"/>
                </a:lnTo>
                <a:lnTo>
                  <a:pt x="7" y="26"/>
                </a:lnTo>
                <a:lnTo>
                  <a:pt x="7" y="26"/>
                </a:lnTo>
                <a:lnTo>
                  <a:pt x="7" y="16"/>
                </a:lnTo>
                <a:lnTo>
                  <a:pt x="7" y="10"/>
                </a:lnTo>
                <a:lnTo>
                  <a:pt x="7" y="10"/>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2" name="Freeform 250"/>
          <p:cNvSpPr>
            <a:spLocks/>
          </p:cNvSpPr>
          <p:nvPr/>
        </p:nvSpPr>
        <p:spPr bwMode="auto">
          <a:xfrm>
            <a:off x="7396163" y="4841875"/>
            <a:ext cx="69850" cy="61913"/>
          </a:xfrm>
          <a:custGeom>
            <a:avLst/>
            <a:gdLst>
              <a:gd name="T0" fmla="*/ 10 w 44"/>
              <a:gd name="T1" fmla="*/ 26 h 39"/>
              <a:gd name="T2" fmla="*/ 10 w 44"/>
              <a:gd name="T3" fmla="*/ 26 h 39"/>
              <a:gd name="T4" fmla="*/ 5 w 44"/>
              <a:gd name="T5" fmla="*/ 18 h 39"/>
              <a:gd name="T6" fmla="*/ 0 w 44"/>
              <a:gd name="T7" fmla="*/ 16 h 39"/>
              <a:gd name="T8" fmla="*/ 0 w 44"/>
              <a:gd name="T9" fmla="*/ 16 h 39"/>
              <a:gd name="T10" fmla="*/ 23 w 44"/>
              <a:gd name="T11" fmla="*/ 10 h 39"/>
              <a:gd name="T12" fmla="*/ 44 w 44"/>
              <a:gd name="T13" fmla="*/ 0 h 39"/>
              <a:gd name="T14" fmla="*/ 44 w 44"/>
              <a:gd name="T15" fmla="*/ 0 h 39"/>
              <a:gd name="T16" fmla="*/ 28 w 44"/>
              <a:gd name="T17" fmla="*/ 18 h 39"/>
              <a:gd name="T18" fmla="*/ 15 w 44"/>
              <a:gd name="T19" fmla="*/ 39 h 39"/>
              <a:gd name="T20" fmla="*/ 15 w 44"/>
              <a:gd name="T21" fmla="*/ 39 h 39"/>
              <a:gd name="T22" fmla="*/ 13 w 44"/>
              <a:gd name="T23" fmla="*/ 29 h 39"/>
              <a:gd name="T24" fmla="*/ 10 w 44"/>
              <a:gd name="T25" fmla="*/ 26 h 39"/>
              <a:gd name="T26" fmla="*/ 10 w 44"/>
              <a:gd name="T27"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39">
                <a:moveTo>
                  <a:pt x="10" y="26"/>
                </a:moveTo>
                <a:lnTo>
                  <a:pt x="10" y="26"/>
                </a:lnTo>
                <a:lnTo>
                  <a:pt x="5" y="18"/>
                </a:lnTo>
                <a:lnTo>
                  <a:pt x="0" y="16"/>
                </a:lnTo>
                <a:lnTo>
                  <a:pt x="0" y="16"/>
                </a:lnTo>
                <a:lnTo>
                  <a:pt x="23" y="10"/>
                </a:lnTo>
                <a:lnTo>
                  <a:pt x="44" y="0"/>
                </a:lnTo>
                <a:lnTo>
                  <a:pt x="44" y="0"/>
                </a:lnTo>
                <a:lnTo>
                  <a:pt x="28" y="18"/>
                </a:lnTo>
                <a:lnTo>
                  <a:pt x="15" y="39"/>
                </a:lnTo>
                <a:lnTo>
                  <a:pt x="15" y="39"/>
                </a:lnTo>
                <a:lnTo>
                  <a:pt x="13" y="29"/>
                </a:lnTo>
                <a:lnTo>
                  <a:pt x="10" y="26"/>
                </a:lnTo>
                <a:lnTo>
                  <a:pt x="10" y="26"/>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3" name="Freeform 251"/>
          <p:cNvSpPr>
            <a:spLocks/>
          </p:cNvSpPr>
          <p:nvPr/>
        </p:nvSpPr>
        <p:spPr bwMode="auto">
          <a:xfrm>
            <a:off x="7585075" y="4795838"/>
            <a:ext cx="74613" cy="46037"/>
          </a:xfrm>
          <a:custGeom>
            <a:avLst/>
            <a:gdLst>
              <a:gd name="T0" fmla="*/ 42 w 47"/>
              <a:gd name="T1" fmla="*/ 16 h 29"/>
              <a:gd name="T2" fmla="*/ 42 w 47"/>
              <a:gd name="T3" fmla="*/ 16 h 29"/>
              <a:gd name="T4" fmla="*/ 44 w 47"/>
              <a:gd name="T5" fmla="*/ 24 h 29"/>
              <a:gd name="T6" fmla="*/ 47 w 47"/>
              <a:gd name="T7" fmla="*/ 29 h 29"/>
              <a:gd name="T8" fmla="*/ 47 w 47"/>
              <a:gd name="T9" fmla="*/ 29 h 29"/>
              <a:gd name="T10" fmla="*/ 24 w 47"/>
              <a:gd name="T11" fmla="*/ 26 h 29"/>
              <a:gd name="T12" fmla="*/ 0 w 47"/>
              <a:gd name="T13" fmla="*/ 24 h 29"/>
              <a:gd name="T14" fmla="*/ 0 w 47"/>
              <a:gd name="T15" fmla="*/ 24 h 29"/>
              <a:gd name="T16" fmla="*/ 21 w 47"/>
              <a:gd name="T17" fmla="*/ 13 h 29"/>
              <a:gd name="T18" fmla="*/ 42 w 47"/>
              <a:gd name="T19" fmla="*/ 0 h 29"/>
              <a:gd name="T20" fmla="*/ 42 w 47"/>
              <a:gd name="T21" fmla="*/ 0 h 29"/>
              <a:gd name="T22" fmla="*/ 39 w 47"/>
              <a:gd name="T23" fmla="*/ 11 h 29"/>
              <a:gd name="T24" fmla="*/ 42 w 47"/>
              <a:gd name="T25" fmla="*/ 16 h 29"/>
              <a:gd name="T26" fmla="*/ 42 w 47"/>
              <a:gd name="T27"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9">
                <a:moveTo>
                  <a:pt x="42" y="16"/>
                </a:moveTo>
                <a:lnTo>
                  <a:pt x="42" y="16"/>
                </a:lnTo>
                <a:lnTo>
                  <a:pt x="44" y="24"/>
                </a:lnTo>
                <a:lnTo>
                  <a:pt x="47" y="29"/>
                </a:lnTo>
                <a:lnTo>
                  <a:pt x="47" y="29"/>
                </a:lnTo>
                <a:lnTo>
                  <a:pt x="24" y="26"/>
                </a:lnTo>
                <a:lnTo>
                  <a:pt x="0" y="24"/>
                </a:lnTo>
                <a:lnTo>
                  <a:pt x="0" y="24"/>
                </a:lnTo>
                <a:lnTo>
                  <a:pt x="21" y="13"/>
                </a:lnTo>
                <a:lnTo>
                  <a:pt x="42" y="0"/>
                </a:lnTo>
                <a:lnTo>
                  <a:pt x="42" y="0"/>
                </a:lnTo>
                <a:lnTo>
                  <a:pt x="39" y="11"/>
                </a:lnTo>
                <a:lnTo>
                  <a:pt x="42" y="16"/>
                </a:lnTo>
                <a:lnTo>
                  <a:pt x="42" y="16"/>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4" name="Freeform 252"/>
          <p:cNvSpPr>
            <a:spLocks/>
          </p:cNvSpPr>
          <p:nvPr/>
        </p:nvSpPr>
        <p:spPr bwMode="auto">
          <a:xfrm>
            <a:off x="6834188" y="3041650"/>
            <a:ext cx="46037" cy="71438"/>
          </a:xfrm>
          <a:custGeom>
            <a:avLst/>
            <a:gdLst>
              <a:gd name="T0" fmla="*/ 16 w 29"/>
              <a:gd name="T1" fmla="*/ 42 h 45"/>
              <a:gd name="T2" fmla="*/ 16 w 29"/>
              <a:gd name="T3" fmla="*/ 42 h 45"/>
              <a:gd name="T4" fmla="*/ 8 w 29"/>
              <a:gd name="T5" fmla="*/ 42 h 45"/>
              <a:gd name="T6" fmla="*/ 0 w 29"/>
              <a:gd name="T7" fmla="*/ 45 h 45"/>
              <a:gd name="T8" fmla="*/ 0 w 29"/>
              <a:gd name="T9" fmla="*/ 45 h 45"/>
              <a:gd name="T10" fmla="*/ 8 w 29"/>
              <a:gd name="T11" fmla="*/ 24 h 45"/>
              <a:gd name="T12" fmla="*/ 16 w 29"/>
              <a:gd name="T13" fmla="*/ 0 h 45"/>
              <a:gd name="T14" fmla="*/ 16 w 29"/>
              <a:gd name="T15" fmla="*/ 0 h 45"/>
              <a:gd name="T16" fmla="*/ 21 w 29"/>
              <a:gd name="T17" fmla="*/ 24 h 45"/>
              <a:gd name="T18" fmla="*/ 29 w 29"/>
              <a:gd name="T19" fmla="*/ 45 h 45"/>
              <a:gd name="T20" fmla="*/ 29 w 29"/>
              <a:gd name="T21" fmla="*/ 45 h 45"/>
              <a:gd name="T22" fmla="*/ 18 w 29"/>
              <a:gd name="T23" fmla="*/ 42 h 45"/>
              <a:gd name="T24" fmla="*/ 16 w 29"/>
              <a:gd name="T25" fmla="*/ 42 h 45"/>
              <a:gd name="T26" fmla="*/ 16 w 29"/>
              <a:gd name="T27" fmla="*/ 4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5">
                <a:moveTo>
                  <a:pt x="16" y="42"/>
                </a:moveTo>
                <a:lnTo>
                  <a:pt x="16" y="42"/>
                </a:lnTo>
                <a:lnTo>
                  <a:pt x="8" y="42"/>
                </a:lnTo>
                <a:lnTo>
                  <a:pt x="0" y="45"/>
                </a:lnTo>
                <a:lnTo>
                  <a:pt x="0" y="45"/>
                </a:lnTo>
                <a:lnTo>
                  <a:pt x="8" y="24"/>
                </a:lnTo>
                <a:lnTo>
                  <a:pt x="16" y="0"/>
                </a:lnTo>
                <a:lnTo>
                  <a:pt x="16" y="0"/>
                </a:lnTo>
                <a:lnTo>
                  <a:pt x="21" y="24"/>
                </a:lnTo>
                <a:lnTo>
                  <a:pt x="29" y="45"/>
                </a:lnTo>
                <a:lnTo>
                  <a:pt x="29" y="45"/>
                </a:lnTo>
                <a:lnTo>
                  <a:pt x="18" y="42"/>
                </a:lnTo>
                <a:lnTo>
                  <a:pt x="16" y="42"/>
                </a:lnTo>
                <a:lnTo>
                  <a:pt x="16" y="4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5" name="Freeform 253"/>
          <p:cNvSpPr>
            <a:spLocks/>
          </p:cNvSpPr>
          <p:nvPr/>
        </p:nvSpPr>
        <p:spPr bwMode="auto">
          <a:xfrm>
            <a:off x="6834188" y="4437063"/>
            <a:ext cx="46037" cy="74612"/>
          </a:xfrm>
          <a:custGeom>
            <a:avLst/>
            <a:gdLst>
              <a:gd name="T0" fmla="*/ 16 w 29"/>
              <a:gd name="T1" fmla="*/ 42 h 47"/>
              <a:gd name="T2" fmla="*/ 16 w 29"/>
              <a:gd name="T3" fmla="*/ 42 h 47"/>
              <a:gd name="T4" fmla="*/ 8 w 29"/>
              <a:gd name="T5" fmla="*/ 44 h 47"/>
              <a:gd name="T6" fmla="*/ 0 w 29"/>
              <a:gd name="T7" fmla="*/ 47 h 47"/>
              <a:gd name="T8" fmla="*/ 0 w 29"/>
              <a:gd name="T9" fmla="*/ 47 h 47"/>
              <a:gd name="T10" fmla="*/ 8 w 29"/>
              <a:gd name="T11" fmla="*/ 24 h 47"/>
              <a:gd name="T12" fmla="*/ 16 w 29"/>
              <a:gd name="T13" fmla="*/ 0 h 47"/>
              <a:gd name="T14" fmla="*/ 16 w 29"/>
              <a:gd name="T15" fmla="*/ 0 h 47"/>
              <a:gd name="T16" fmla="*/ 21 w 29"/>
              <a:gd name="T17" fmla="*/ 24 h 47"/>
              <a:gd name="T18" fmla="*/ 29 w 29"/>
              <a:gd name="T19" fmla="*/ 47 h 47"/>
              <a:gd name="T20" fmla="*/ 29 w 29"/>
              <a:gd name="T21" fmla="*/ 47 h 47"/>
              <a:gd name="T22" fmla="*/ 18 w 29"/>
              <a:gd name="T23" fmla="*/ 42 h 47"/>
              <a:gd name="T24" fmla="*/ 16 w 29"/>
              <a:gd name="T25" fmla="*/ 42 h 47"/>
              <a:gd name="T26" fmla="*/ 16 w 29"/>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7">
                <a:moveTo>
                  <a:pt x="16" y="42"/>
                </a:moveTo>
                <a:lnTo>
                  <a:pt x="16" y="42"/>
                </a:lnTo>
                <a:lnTo>
                  <a:pt x="8" y="44"/>
                </a:lnTo>
                <a:lnTo>
                  <a:pt x="0" y="47"/>
                </a:lnTo>
                <a:lnTo>
                  <a:pt x="0" y="47"/>
                </a:lnTo>
                <a:lnTo>
                  <a:pt x="8" y="24"/>
                </a:lnTo>
                <a:lnTo>
                  <a:pt x="16" y="0"/>
                </a:lnTo>
                <a:lnTo>
                  <a:pt x="16" y="0"/>
                </a:lnTo>
                <a:lnTo>
                  <a:pt x="21" y="24"/>
                </a:lnTo>
                <a:lnTo>
                  <a:pt x="29" y="47"/>
                </a:lnTo>
                <a:lnTo>
                  <a:pt x="29" y="47"/>
                </a:lnTo>
                <a:lnTo>
                  <a:pt x="18" y="42"/>
                </a:lnTo>
                <a:lnTo>
                  <a:pt x="16" y="42"/>
                </a:lnTo>
                <a:lnTo>
                  <a:pt x="16" y="42"/>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6" name="Freeform 254"/>
          <p:cNvSpPr>
            <a:spLocks/>
          </p:cNvSpPr>
          <p:nvPr/>
        </p:nvSpPr>
        <p:spPr bwMode="auto">
          <a:xfrm>
            <a:off x="8859838" y="4627563"/>
            <a:ext cx="74612" cy="44450"/>
          </a:xfrm>
          <a:custGeom>
            <a:avLst/>
            <a:gdLst>
              <a:gd name="T0" fmla="*/ 6 w 47"/>
              <a:gd name="T1" fmla="*/ 15 h 28"/>
              <a:gd name="T2" fmla="*/ 6 w 47"/>
              <a:gd name="T3" fmla="*/ 15 h 28"/>
              <a:gd name="T4" fmla="*/ 3 w 47"/>
              <a:gd name="T5" fmla="*/ 8 h 28"/>
              <a:gd name="T6" fmla="*/ 0 w 47"/>
              <a:gd name="T7" fmla="*/ 0 h 28"/>
              <a:gd name="T8" fmla="*/ 0 w 47"/>
              <a:gd name="T9" fmla="*/ 0 h 28"/>
              <a:gd name="T10" fmla="*/ 24 w 47"/>
              <a:gd name="T11" fmla="*/ 8 h 28"/>
              <a:gd name="T12" fmla="*/ 47 w 47"/>
              <a:gd name="T13" fmla="*/ 15 h 28"/>
              <a:gd name="T14" fmla="*/ 47 w 47"/>
              <a:gd name="T15" fmla="*/ 15 h 28"/>
              <a:gd name="T16" fmla="*/ 24 w 47"/>
              <a:gd name="T17" fmla="*/ 21 h 28"/>
              <a:gd name="T18" fmla="*/ 0 w 47"/>
              <a:gd name="T19" fmla="*/ 28 h 28"/>
              <a:gd name="T20" fmla="*/ 0 w 47"/>
              <a:gd name="T21" fmla="*/ 28 h 28"/>
              <a:gd name="T22" fmla="*/ 6 w 47"/>
              <a:gd name="T23" fmla="*/ 18 h 28"/>
              <a:gd name="T24" fmla="*/ 6 w 47"/>
              <a:gd name="T25" fmla="*/ 15 h 28"/>
              <a:gd name="T26" fmla="*/ 6 w 47"/>
              <a:gd name="T27" fmla="*/ 1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8">
                <a:moveTo>
                  <a:pt x="6" y="15"/>
                </a:moveTo>
                <a:lnTo>
                  <a:pt x="6" y="15"/>
                </a:lnTo>
                <a:lnTo>
                  <a:pt x="3" y="8"/>
                </a:lnTo>
                <a:lnTo>
                  <a:pt x="0" y="0"/>
                </a:lnTo>
                <a:lnTo>
                  <a:pt x="0" y="0"/>
                </a:lnTo>
                <a:lnTo>
                  <a:pt x="24" y="8"/>
                </a:lnTo>
                <a:lnTo>
                  <a:pt x="47" y="15"/>
                </a:lnTo>
                <a:lnTo>
                  <a:pt x="47" y="15"/>
                </a:lnTo>
                <a:lnTo>
                  <a:pt x="24" y="21"/>
                </a:lnTo>
                <a:lnTo>
                  <a:pt x="0" y="28"/>
                </a:lnTo>
                <a:lnTo>
                  <a:pt x="0" y="28"/>
                </a:lnTo>
                <a:lnTo>
                  <a:pt x="6" y="18"/>
                </a:lnTo>
                <a:lnTo>
                  <a:pt x="6" y="15"/>
                </a:lnTo>
                <a:lnTo>
                  <a:pt x="6" y="1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7" name="Freeform 255"/>
          <p:cNvSpPr>
            <a:spLocks/>
          </p:cNvSpPr>
          <p:nvPr/>
        </p:nvSpPr>
        <p:spPr bwMode="auto">
          <a:xfrm>
            <a:off x="8859838" y="4021138"/>
            <a:ext cx="74612" cy="44450"/>
          </a:xfrm>
          <a:custGeom>
            <a:avLst/>
            <a:gdLst>
              <a:gd name="T0" fmla="*/ 6 w 47"/>
              <a:gd name="T1" fmla="*/ 15 h 28"/>
              <a:gd name="T2" fmla="*/ 6 w 47"/>
              <a:gd name="T3" fmla="*/ 15 h 28"/>
              <a:gd name="T4" fmla="*/ 3 w 47"/>
              <a:gd name="T5" fmla="*/ 7 h 28"/>
              <a:gd name="T6" fmla="*/ 0 w 47"/>
              <a:gd name="T7" fmla="*/ 0 h 28"/>
              <a:gd name="T8" fmla="*/ 0 w 47"/>
              <a:gd name="T9" fmla="*/ 0 h 28"/>
              <a:gd name="T10" fmla="*/ 24 w 47"/>
              <a:gd name="T11" fmla="*/ 7 h 28"/>
              <a:gd name="T12" fmla="*/ 47 w 47"/>
              <a:gd name="T13" fmla="*/ 15 h 28"/>
              <a:gd name="T14" fmla="*/ 47 w 47"/>
              <a:gd name="T15" fmla="*/ 15 h 28"/>
              <a:gd name="T16" fmla="*/ 24 w 47"/>
              <a:gd name="T17" fmla="*/ 20 h 28"/>
              <a:gd name="T18" fmla="*/ 0 w 47"/>
              <a:gd name="T19" fmla="*/ 28 h 28"/>
              <a:gd name="T20" fmla="*/ 0 w 47"/>
              <a:gd name="T21" fmla="*/ 28 h 28"/>
              <a:gd name="T22" fmla="*/ 6 w 47"/>
              <a:gd name="T23" fmla="*/ 18 h 28"/>
              <a:gd name="T24" fmla="*/ 6 w 47"/>
              <a:gd name="T25" fmla="*/ 15 h 28"/>
              <a:gd name="T26" fmla="*/ 6 w 47"/>
              <a:gd name="T27" fmla="*/ 1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28">
                <a:moveTo>
                  <a:pt x="6" y="15"/>
                </a:moveTo>
                <a:lnTo>
                  <a:pt x="6" y="15"/>
                </a:lnTo>
                <a:lnTo>
                  <a:pt x="3" y="7"/>
                </a:lnTo>
                <a:lnTo>
                  <a:pt x="0" y="0"/>
                </a:lnTo>
                <a:lnTo>
                  <a:pt x="0" y="0"/>
                </a:lnTo>
                <a:lnTo>
                  <a:pt x="24" y="7"/>
                </a:lnTo>
                <a:lnTo>
                  <a:pt x="47" y="15"/>
                </a:lnTo>
                <a:lnTo>
                  <a:pt x="47" y="15"/>
                </a:lnTo>
                <a:lnTo>
                  <a:pt x="24" y="20"/>
                </a:lnTo>
                <a:lnTo>
                  <a:pt x="0" y="28"/>
                </a:lnTo>
                <a:lnTo>
                  <a:pt x="0" y="28"/>
                </a:lnTo>
                <a:lnTo>
                  <a:pt x="6" y="18"/>
                </a:lnTo>
                <a:lnTo>
                  <a:pt x="6" y="15"/>
                </a:lnTo>
                <a:lnTo>
                  <a:pt x="6" y="1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8" name="Freeform 256"/>
          <p:cNvSpPr>
            <a:spLocks/>
          </p:cNvSpPr>
          <p:nvPr/>
        </p:nvSpPr>
        <p:spPr bwMode="auto">
          <a:xfrm>
            <a:off x="4738688" y="1782763"/>
            <a:ext cx="41275" cy="74612"/>
          </a:xfrm>
          <a:custGeom>
            <a:avLst/>
            <a:gdLst>
              <a:gd name="T0" fmla="*/ 13 w 26"/>
              <a:gd name="T1" fmla="*/ 3 h 47"/>
              <a:gd name="T2" fmla="*/ 13 w 26"/>
              <a:gd name="T3" fmla="*/ 3 h 47"/>
              <a:gd name="T4" fmla="*/ 5 w 26"/>
              <a:gd name="T5" fmla="*/ 3 h 47"/>
              <a:gd name="T6" fmla="*/ 0 w 26"/>
              <a:gd name="T7" fmla="*/ 0 h 47"/>
              <a:gd name="T8" fmla="*/ 0 w 26"/>
              <a:gd name="T9" fmla="*/ 0 h 47"/>
              <a:gd name="T10" fmla="*/ 8 w 26"/>
              <a:gd name="T11" fmla="*/ 21 h 47"/>
              <a:gd name="T12" fmla="*/ 13 w 26"/>
              <a:gd name="T13" fmla="*/ 47 h 47"/>
              <a:gd name="T14" fmla="*/ 13 w 26"/>
              <a:gd name="T15" fmla="*/ 47 h 47"/>
              <a:gd name="T16" fmla="*/ 18 w 26"/>
              <a:gd name="T17" fmla="*/ 21 h 47"/>
              <a:gd name="T18" fmla="*/ 26 w 26"/>
              <a:gd name="T19" fmla="*/ 0 h 47"/>
              <a:gd name="T20" fmla="*/ 26 w 26"/>
              <a:gd name="T21" fmla="*/ 0 h 47"/>
              <a:gd name="T22" fmla="*/ 18 w 26"/>
              <a:gd name="T23" fmla="*/ 3 h 47"/>
              <a:gd name="T24" fmla="*/ 13 w 26"/>
              <a:gd name="T25" fmla="*/ 3 h 47"/>
              <a:gd name="T26" fmla="*/ 13 w 26"/>
              <a:gd name="T27"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47">
                <a:moveTo>
                  <a:pt x="13" y="3"/>
                </a:moveTo>
                <a:lnTo>
                  <a:pt x="13" y="3"/>
                </a:lnTo>
                <a:lnTo>
                  <a:pt x="5" y="3"/>
                </a:lnTo>
                <a:lnTo>
                  <a:pt x="0" y="0"/>
                </a:lnTo>
                <a:lnTo>
                  <a:pt x="0" y="0"/>
                </a:lnTo>
                <a:lnTo>
                  <a:pt x="8" y="21"/>
                </a:lnTo>
                <a:lnTo>
                  <a:pt x="13" y="47"/>
                </a:lnTo>
                <a:lnTo>
                  <a:pt x="13" y="47"/>
                </a:lnTo>
                <a:lnTo>
                  <a:pt x="18" y="21"/>
                </a:lnTo>
                <a:lnTo>
                  <a:pt x="26" y="0"/>
                </a:lnTo>
                <a:lnTo>
                  <a:pt x="26" y="0"/>
                </a:lnTo>
                <a:lnTo>
                  <a:pt x="18" y="3"/>
                </a:lnTo>
                <a:lnTo>
                  <a:pt x="13" y="3"/>
                </a:lnTo>
                <a:lnTo>
                  <a:pt x="13" y="3"/>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69" name="Line 257"/>
          <p:cNvSpPr>
            <a:spLocks noChangeShapeType="1"/>
          </p:cNvSpPr>
          <p:nvPr/>
        </p:nvSpPr>
        <p:spPr bwMode="auto">
          <a:xfrm>
            <a:off x="4181475" y="1573213"/>
            <a:ext cx="1588" cy="2809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70" name="Freeform 258"/>
          <p:cNvSpPr>
            <a:spLocks/>
          </p:cNvSpPr>
          <p:nvPr/>
        </p:nvSpPr>
        <p:spPr bwMode="auto">
          <a:xfrm>
            <a:off x="4156075" y="1841500"/>
            <a:ext cx="46038" cy="74613"/>
          </a:xfrm>
          <a:custGeom>
            <a:avLst/>
            <a:gdLst>
              <a:gd name="T0" fmla="*/ 16 w 29"/>
              <a:gd name="T1" fmla="*/ 5 h 47"/>
              <a:gd name="T2" fmla="*/ 16 w 29"/>
              <a:gd name="T3" fmla="*/ 5 h 47"/>
              <a:gd name="T4" fmla="*/ 8 w 29"/>
              <a:gd name="T5" fmla="*/ 2 h 47"/>
              <a:gd name="T6" fmla="*/ 0 w 29"/>
              <a:gd name="T7" fmla="*/ 0 h 47"/>
              <a:gd name="T8" fmla="*/ 0 w 29"/>
              <a:gd name="T9" fmla="*/ 0 h 47"/>
              <a:gd name="T10" fmla="*/ 11 w 29"/>
              <a:gd name="T11" fmla="*/ 23 h 47"/>
              <a:gd name="T12" fmla="*/ 16 w 29"/>
              <a:gd name="T13" fmla="*/ 47 h 47"/>
              <a:gd name="T14" fmla="*/ 16 w 29"/>
              <a:gd name="T15" fmla="*/ 47 h 47"/>
              <a:gd name="T16" fmla="*/ 21 w 29"/>
              <a:gd name="T17" fmla="*/ 23 h 47"/>
              <a:gd name="T18" fmla="*/ 29 w 29"/>
              <a:gd name="T19" fmla="*/ 0 h 47"/>
              <a:gd name="T20" fmla="*/ 29 w 29"/>
              <a:gd name="T21" fmla="*/ 0 h 47"/>
              <a:gd name="T22" fmla="*/ 21 w 29"/>
              <a:gd name="T23" fmla="*/ 5 h 47"/>
              <a:gd name="T24" fmla="*/ 16 w 29"/>
              <a:gd name="T25" fmla="*/ 5 h 47"/>
              <a:gd name="T26" fmla="*/ 16 w 29"/>
              <a:gd name="T27" fmla="*/ 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7">
                <a:moveTo>
                  <a:pt x="16" y="5"/>
                </a:moveTo>
                <a:lnTo>
                  <a:pt x="16" y="5"/>
                </a:lnTo>
                <a:lnTo>
                  <a:pt x="8" y="2"/>
                </a:lnTo>
                <a:lnTo>
                  <a:pt x="0" y="0"/>
                </a:lnTo>
                <a:lnTo>
                  <a:pt x="0" y="0"/>
                </a:lnTo>
                <a:lnTo>
                  <a:pt x="11" y="23"/>
                </a:lnTo>
                <a:lnTo>
                  <a:pt x="16" y="47"/>
                </a:lnTo>
                <a:lnTo>
                  <a:pt x="16" y="47"/>
                </a:lnTo>
                <a:lnTo>
                  <a:pt x="21" y="23"/>
                </a:lnTo>
                <a:lnTo>
                  <a:pt x="29" y="0"/>
                </a:lnTo>
                <a:lnTo>
                  <a:pt x="29" y="0"/>
                </a:lnTo>
                <a:lnTo>
                  <a:pt x="21" y="5"/>
                </a:lnTo>
                <a:lnTo>
                  <a:pt x="16" y="5"/>
                </a:lnTo>
                <a:lnTo>
                  <a:pt x="16" y="5"/>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71" name="Freeform 259"/>
          <p:cNvSpPr>
            <a:spLocks/>
          </p:cNvSpPr>
          <p:nvPr/>
        </p:nvSpPr>
        <p:spPr bwMode="auto">
          <a:xfrm>
            <a:off x="4289425" y="1878013"/>
            <a:ext cx="69850" cy="46037"/>
          </a:xfrm>
          <a:custGeom>
            <a:avLst/>
            <a:gdLst>
              <a:gd name="T0" fmla="*/ 41 w 44"/>
              <a:gd name="T1" fmla="*/ 13 h 29"/>
              <a:gd name="T2" fmla="*/ 41 w 44"/>
              <a:gd name="T3" fmla="*/ 13 h 29"/>
              <a:gd name="T4" fmla="*/ 41 w 44"/>
              <a:gd name="T5" fmla="*/ 21 h 29"/>
              <a:gd name="T6" fmla="*/ 44 w 44"/>
              <a:gd name="T7" fmla="*/ 29 h 29"/>
              <a:gd name="T8" fmla="*/ 44 w 44"/>
              <a:gd name="T9" fmla="*/ 29 h 29"/>
              <a:gd name="T10" fmla="*/ 23 w 44"/>
              <a:gd name="T11" fmla="*/ 18 h 29"/>
              <a:gd name="T12" fmla="*/ 0 w 44"/>
              <a:gd name="T13" fmla="*/ 13 h 29"/>
              <a:gd name="T14" fmla="*/ 0 w 44"/>
              <a:gd name="T15" fmla="*/ 13 h 29"/>
              <a:gd name="T16" fmla="*/ 23 w 44"/>
              <a:gd name="T17" fmla="*/ 8 h 29"/>
              <a:gd name="T18" fmla="*/ 44 w 44"/>
              <a:gd name="T19" fmla="*/ 0 h 29"/>
              <a:gd name="T20" fmla="*/ 44 w 44"/>
              <a:gd name="T21" fmla="*/ 0 h 29"/>
              <a:gd name="T22" fmla="*/ 41 w 44"/>
              <a:gd name="T23" fmla="*/ 8 h 29"/>
              <a:gd name="T24" fmla="*/ 41 w 44"/>
              <a:gd name="T25" fmla="*/ 13 h 29"/>
              <a:gd name="T26" fmla="*/ 41 w 44"/>
              <a:gd name="T27"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29">
                <a:moveTo>
                  <a:pt x="41" y="13"/>
                </a:moveTo>
                <a:lnTo>
                  <a:pt x="41" y="13"/>
                </a:lnTo>
                <a:lnTo>
                  <a:pt x="41" y="21"/>
                </a:lnTo>
                <a:lnTo>
                  <a:pt x="44" y="29"/>
                </a:lnTo>
                <a:lnTo>
                  <a:pt x="44" y="29"/>
                </a:lnTo>
                <a:lnTo>
                  <a:pt x="23" y="18"/>
                </a:lnTo>
                <a:lnTo>
                  <a:pt x="0" y="13"/>
                </a:lnTo>
                <a:lnTo>
                  <a:pt x="0" y="13"/>
                </a:lnTo>
                <a:lnTo>
                  <a:pt x="23" y="8"/>
                </a:lnTo>
                <a:lnTo>
                  <a:pt x="44" y="0"/>
                </a:lnTo>
                <a:lnTo>
                  <a:pt x="44" y="0"/>
                </a:lnTo>
                <a:lnTo>
                  <a:pt x="41" y="8"/>
                </a:lnTo>
                <a:lnTo>
                  <a:pt x="41" y="13"/>
                </a:lnTo>
                <a:lnTo>
                  <a:pt x="41" y="13"/>
                </a:lnTo>
                <a:close/>
              </a:path>
            </a:pathLst>
          </a:custGeom>
          <a:solidFill>
            <a:srgbClr val="000000"/>
          </a:solidFill>
          <a:ln w="7938">
            <a:solidFill>
              <a:srgbClr val="000000"/>
            </a:solidFill>
            <a:prstDash val="solid"/>
            <a:round/>
            <a:headEnd/>
            <a:tailEnd/>
          </a:ln>
        </p:spPr>
        <p:txBody>
          <a:bodyPr/>
          <a:lstStyle/>
          <a:p>
            <a:endParaRPr lang="en-US" sz="2400" smtClean="0">
              <a:solidFill>
                <a:srgbClr val="000000"/>
              </a:solidFill>
              <a:latin typeface="Times New Roman" pitchFamily="18" charset="0"/>
            </a:endParaRPr>
          </a:p>
        </p:txBody>
      </p:sp>
      <p:sp>
        <p:nvSpPr>
          <p:cNvPr id="13572" name="Line 260"/>
          <p:cNvSpPr>
            <a:spLocks noChangeShapeType="1"/>
          </p:cNvSpPr>
          <p:nvPr/>
        </p:nvSpPr>
        <p:spPr bwMode="auto">
          <a:xfrm>
            <a:off x="7631113" y="3471863"/>
            <a:ext cx="20637" cy="285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73" name="Line 261"/>
          <p:cNvSpPr>
            <a:spLocks noChangeShapeType="1"/>
          </p:cNvSpPr>
          <p:nvPr/>
        </p:nvSpPr>
        <p:spPr bwMode="auto">
          <a:xfrm>
            <a:off x="7667625" y="3525838"/>
            <a:ext cx="20638" cy="2857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74" name="Line 262"/>
          <p:cNvSpPr>
            <a:spLocks noChangeShapeType="1"/>
          </p:cNvSpPr>
          <p:nvPr/>
        </p:nvSpPr>
        <p:spPr bwMode="auto">
          <a:xfrm>
            <a:off x="7705725" y="3578225"/>
            <a:ext cx="11113" cy="1746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75" name="Line 263"/>
          <p:cNvSpPr>
            <a:spLocks noChangeShapeType="1"/>
          </p:cNvSpPr>
          <p:nvPr/>
        </p:nvSpPr>
        <p:spPr bwMode="auto">
          <a:xfrm>
            <a:off x="6759575" y="3471863"/>
            <a:ext cx="100013" cy="158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76" name="Line 264"/>
          <p:cNvSpPr>
            <a:spLocks noChangeShapeType="1"/>
          </p:cNvSpPr>
          <p:nvPr/>
        </p:nvSpPr>
        <p:spPr bwMode="auto">
          <a:xfrm>
            <a:off x="4235450" y="5053013"/>
            <a:ext cx="123825" cy="15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84" name="Rectangle 272"/>
          <p:cNvSpPr>
            <a:spLocks noChangeArrowheads="1"/>
          </p:cNvSpPr>
          <p:nvPr/>
        </p:nvSpPr>
        <p:spPr bwMode="auto">
          <a:xfrm>
            <a:off x="7543800" y="4343400"/>
            <a:ext cx="3159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smtClean="0">
                <a:solidFill>
                  <a:srgbClr val="000000"/>
                </a:solidFill>
                <a:latin typeface="Symbol" pitchFamily="18" charset="2"/>
                <a:cs typeface="Times New Roman" pitchFamily="18" charset="0"/>
                <a:sym typeface="Symbol" pitchFamily="18" charset="2"/>
              </a:rPr>
              <a:t>w</a:t>
            </a:r>
            <a:r>
              <a:rPr lang="en-US" sz="1000" baseline="-30000" smtClean="0">
                <a:solidFill>
                  <a:srgbClr val="000000"/>
                </a:solidFill>
                <a:latin typeface="Times New Roman" pitchFamily="18" charset="0"/>
                <a:cs typeface="Times New Roman" pitchFamily="18" charset="0"/>
              </a:rPr>
              <a:t>n</a:t>
            </a:r>
          </a:p>
        </p:txBody>
      </p:sp>
      <p:sp>
        <p:nvSpPr>
          <p:cNvPr id="13587" name="Rectangle 275"/>
          <p:cNvSpPr>
            <a:spLocks noChangeArrowheads="1"/>
          </p:cNvSpPr>
          <p:nvPr/>
        </p:nvSpPr>
        <p:spPr bwMode="auto">
          <a:xfrm>
            <a:off x="7486650" y="3992563"/>
            <a:ext cx="3159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smtClean="0">
                <a:solidFill>
                  <a:srgbClr val="000000"/>
                </a:solidFill>
                <a:latin typeface="Symbol" pitchFamily="18" charset="2"/>
                <a:cs typeface="Times New Roman" pitchFamily="18" charset="0"/>
                <a:sym typeface="Symbol" pitchFamily="18" charset="2"/>
              </a:rPr>
              <a:t>w</a:t>
            </a:r>
            <a:r>
              <a:rPr lang="en-US" sz="1000" baseline="-30000" smtClean="0">
                <a:solidFill>
                  <a:srgbClr val="000000"/>
                </a:solidFill>
                <a:latin typeface="Times New Roman" pitchFamily="18" charset="0"/>
                <a:cs typeface="Times New Roman" pitchFamily="18" charset="0"/>
              </a:rPr>
              <a:t>n</a:t>
            </a:r>
          </a:p>
        </p:txBody>
      </p:sp>
      <p:sp>
        <p:nvSpPr>
          <p:cNvPr id="13589" name="Rectangle 277"/>
          <p:cNvSpPr>
            <a:spLocks noChangeAspect="1" noChangeArrowheads="1"/>
          </p:cNvSpPr>
          <p:nvPr/>
        </p:nvSpPr>
        <p:spPr bwMode="auto">
          <a:xfrm>
            <a:off x="6956425" y="3040063"/>
            <a:ext cx="30956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 </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j</a:t>
            </a:r>
            <a:r>
              <a:rPr lang="en-US" sz="1000" i="1" smtClean="0">
                <a:solidFill>
                  <a:srgbClr val="000000"/>
                </a:solidFill>
                <a:latin typeface="Symbol" pitchFamily="18" charset="2"/>
              </a:rPr>
              <a:t>w</a:t>
            </a:r>
            <a:r>
              <a:rPr lang="en-US" sz="1000" smtClean="0">
                <a:solidFill>
                  <a:srgbClr val="000000"/>
                </a:solidFill>
                <a:latin typeface="Symbol" pitchFamily="18" charset="2"/>
              </a:rPr>
              <a:t>)</a:t>
            </a:r>
            <a:endParaRPr lang="en-US" sz="1000" smtClean="0">
              <a:solidFill>
                <a:srgbClr val="000000"/>
              </a:solidFill>
              <a:latin typeface="Times New Roman" pitchFamily="18" charset="0"/>
            </a:endParaRPr>
          </a:p>
        </p:txBody>
      </p:sp>
      <p:sp>
        <p:nvSpPr>
          <p:cNvPr id="13591" name="Rectangle 279"/>
          <p:cNvSpPr>
            <a:spLocks noChangeAspect="1" noChangeArrowheads="1"/>
          </p:cNvSpPr>
          <p:nvPr/>
        </p:nvSpPr>
        <p:spPr bwMode="auto">
          <a:xfrm>
            <a:off x="6956425" y="3200400"/>
            <a:ext cx="317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X </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j</a:t>
            </a:r>
            <a:r>
              <a:rPr lang="en-US" sz="1000" i="1" smtClean="0">
                <a:solidFill>
                  <a:srgbClr val="000000"/>
                </a:solidFill>
                <a:latin typeface="Symbol" pitchFamily="18" charset="2"/>
              </a:rPr>
              <a:t>w</a:t>
            </a:r>
            <a:r>
              <a:rPr lang="en-US" sz="1000" smtClean="0">
                <a:solidFill>
                  <a:srgbClr val="000000"/>
                </a:solidFill>
                <a:latin typeface="Symbol" pitchFamily="18" charset="2"/>
              </a:rPr>
              <a:t>)</a:t>
            </a:r>
            <a:endParaRPr lang="en-US" sz="1000" smtClean="0">
              <a:solidFill>
                <a:srgbClr val="000000"/>
              </a:solidFill>
              <a:latin typeface="Times New Roman" pitchFamily="18" charset="0"/>
            </a:endParaRPr>
          </a:p>
        </p:txBody>
      </p:sp>
      <p:sp>
        <p:nvSpPr>
          <p:cNvPr id="13593" name="Line 281"/>
          <p:cNvSpPr>
            <a:spLocks noChangeAspect="1" noChangeShapeType="1"/>
          </p:cNvSpPr>
          <p:nvPr/>
        </p:nvSpPr>
        <p:spPr bwMode="auto">
          <a:xfrm>
            <a:off x="6951663" y="3205163"/>
            <a:ext cx="331787" cy="15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94" name="Line 282"/>
          <p:cNvSpPr>
            <a:spLocks noChangeAspect="1" noChangeShapeType="1"/>
          </p:cNvSpPr>
          <p:nvPr/>
        </p:nvSpPr>
        <p:spPr bwMode="auto">
          <a:xfrm flipV="1">
            <a:off x="7319963" y="3040063"/>
            <a:ext cx="3175" cy="3317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95" name="Line 283"/>
          <p:cNvSpPr>
            <a:spLocks noChangeAspect="1" noChangeShapeType="1"/>
          </p:cNvSpPr>
          <p:nvPr/>
        </p:nvSpPr>
        <p:spPr bwMode="auto">
          <a:xfrm flipV="1">
            <a:off x="6923088" y="3040063"/>
            <a:ext cx="3175" cy="331787"/>
          </a:xfrm>
          <a:prstGeom prst="line">
            <a:avLst/>
          </a:prstGeom>
          <a:noFill/>
          <a:ln w="47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endParaRPr>
          </a:p>
        </p:txBody>
      </p:sp>
      <p:sp>
        <p:nvSpPr>
          <p:cNvPr id="13596" name="Rectangle 284"/>
          <p:cNvSpPr>
            <a:spLocks noChangeArrowheads="1"/>
          </p:cNvSpPr>
          <p:nvPr/>
        </p:nvSpPr>
        <p:spPr bwMode="auto">
          <a:xfrm>
            <a:off x="6858000" y="4343400"/>
            <a:ext cx="2508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smtClean="0">
                <a:solidFill>
                  <a:srgbClr val="000000"/>
                </a:solidFill>
                <a:latin typeface="Symbol" pitchFamily="18" charset="2"/>
                <a:cs typeface="Times New Roman" pitchFamily="18" charset="0"/>
                <a:sym typeface="Symbol" pitchFamily="18" charset="2"/>
              </a:rPr>
              <a:t>f</a:t>
            </a:r>
            <a:endParaRPr lang="en-US" sz="1000" baseline="-30000" smtClean="0">
              <a:solidFill>
                <a:srgbClr val="000000"/>
              </a:solidFill>
              <a:latin typeface="Symbol" pitchFamily="18" charset="2"/>
              <a:cs typeface="Times New Roman" pitchFamily="18" charset="0"/>
            </a:endParaRPr>
          </a:p>
        </p:txBody>
      </p:sp>
      <p:sp>
        <p:nvSpPr>
          <p:cNvPr id="13598" name="Rectangle 286"/>
          <p:cNvSpPr>
            <a:spLocks noChangeArrowheads="1"/>
          </p:cNvSpPr>
          <p:nvPr/>
        </p:nvSpPr>
        <p:spPr bwMode="auto">
          <a:xfrm>
            <a:off x="3962400" y="1600200"/>
            <a:ext cx="1778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i="1" smtClean="0">
                <a:solidFill>
                  <a:srgbClr val="000000"/>
                </a:solidFill>
                <a:latin typeface="Times New Roman" pitchFamily="18" charset="0"/>
              </a:rPr>
              <a:t>y</a:t>
            </a:r>
            <a:r>
              <a:rPr lang="en-US" sz="1000" smtClean="0">
                <a:solidFill>
                  <a:srgbClr val="000000"/>
                </a:solidFill>
                <a:latin typeface="Times New Roman" pitchFamily="18" charset="0"/>
              </a:rPr>
              <a:t>(</a:t>
            </a:r>
            <a:r>
              <a:rPr lang="en-US" sz="1000" i="1" smtClean="0">
                <a:solidFill>
                  <a:srgbClr val="000000"/>
                </a:solidFill>
                <a:latin typeface="Times New Roman" pitchFamily="18" charset="0"/>
              </a:rPr>
              <a:t>t</a:t>
            </a:r>
            <a:r>
              <a:rPr lang="en-US" sz="1000" smtClean="0">
                <a:solidFill>
                  <a:srgbClr val="000000"/>
                </a:solidFill>
                <a:latin typeface="Times New Roman" pitchFamily="18" charset="0"/>
              </a:rPr>
              <a:t>)</a:t>
            </a:r>
          </a:p>
        </p:txBody>
      </p:sp>
    </p:spTree>
    <p:extLst>
      <p:ext uri="{BB962C8B-B14F-4D97-AF65-F5344CB8AC3E}">
        <p14:creationId xmlns:p14="http://schemas.microsoft.com/office/powerpoint/2010/main" val="195559420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431800" y="2044700"/>
          <a:ext cx="8432800" cy="2717800"/>
        </p:xfrm>
        <a:graphic>
          <a:graphicData uri="http://schemas.openxmlformats.org/presentationml/2006/ole">
            <mc:AlternateContent xmlns:mc="http://schemas.openxmlformats.org/markup-compatibility/2006">
              <mc:Choice xmlns:v="urn:schemas-microsoft-com:vml" Requires="v">
                <p:oleObj spid="_x0000_s32813" name="VISIO" r:id="rId3" imgW="5638320" imgH="1836720" progId="">
                  <p:embed/>
                </p:oleObj>
              </mc:Choice>
              <mc:Fallback>
                <p:oleObj name="VISIO" r:id="rId3" imgW="5638320" imgH="183672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800" y="2044700"/>
                        <a:ext cx="8432800" cy="2717800"/>
                      </a:xfrm>
                      <a:prstGeom prst="rect">
                        <a:avLst/>
                      </a:prstGeom>
                      <a:solidFill>
                        <a:schemeClr val="tx1"/>
                      </a:solidFill>
                    </p:spPr>
                  </p:pic>
                </p:oleObj>
              </mc:Fallback>
            </mc:AlternateContent>
          </a:graphicData>
        </a:graphic>
      </p:graphicFrame>
      <p:sp>
        <p:nvSpPr>
          <p:cNvPr id="8195" name="Rectangle 3"/>
          <p:cNvSpPr>
            <a:spLocks noChangeArrowheads="1"/>
          </p:cNvSpPr>
          <p:nvPr/>
        </p:nvSpPr>
        <p:spPr bwMode="auto">
          <a:xfrm>
            <a:off x="0" y="5486400"/>
            <a:ext cx="9144000" cy="701675"/>
          </a:xfrm>
          <a:prstGeom prst="rect">
            <a:avLst/>
          </a:prstGeom>
          <a:noFill/>
          <a:ln w="9525">
            <a:noFill/>
            <a:miter lim="800000"/>
            <a:headEnd/>
            <a:tailEnd/>
          </a:ln>
          <a:effectLst/>
        </p:spPr>
        <p:txBody>
          <a:bodyPr lIns="457200">
            <a:spAutoFit/>
          </a:bodyPr>
          <a:lstStyle/>
          <a:p>
            <a:pPr fontAlgn="auto">
              <a:spcBef>
                <a:spcPts val="0"/>
              </a:spcBef>
              <a:spcAft>
                <a:spcPts val="0"/>
              </a:spcAft>
            </a:pPr>
            <a:r>
              <a:rPr lang="en-US" sz="2000" dirty="0" smtClean="0">
                <a:solidFill>
                  <a:prstClr val="black"/>
                </a:solidFill>
                <a:latin typeface="Calibri"/>
                <a:cs typeface="Times New Roman" pitchFamily="18" charset="0"/>
              </a:rPr>
              <a:t>A </a:t>
            </a:r>
            <a:r>
              <a:rPr lang="en-US" sz="2000" dirty="0">
                <a:solidFill>
                  <a:prstClr val="black"/>
                </a:solidFill>
                <a:latin typeface="Calibri"/>
                <a:cs typeface="Times New Roman" pitchFamily="18" charset="0"/>
              </a:rPr>
              <a:t>typical measurement system uses sensors to measure the variable, has signal processing and display, and may provide feedback.</a:t>
            </a:r>
            <a:r>
              <a:rPr lang="en-US" sz="2000" dirty="0">
                <a:solidFill>
                  <a:prstClr val="black"/>
                </a:solidFill>
                <a:latin typeface="Calibri"/>
                <a:cs typeface="+mn-cs"/>
              </a:rPr>
              <a:t> </a:t>
            </a:r>
          </a:p>
        </p:txBody>
      </p:sp>
      <p:sp>
        <p:nvSpPr>
          <p:cNvPr id="2" name="Slide Number Placeholder 1"/>
          <p:cNvSpPr>
            <a:spLocks noGrp="1"/>
          </p:cNvSpPr>
          <p:nvPr>
            <p:ph type="sldNum" sz="quarter" idx="12"/>
          </p:nvPr>
        </p:nvSpPr>
        <p:spPr/>
        <p:txBody>
          <a:bodyPr/>
          <a:lstStyle/>
          <a:p>
            <a:fld id="{7F44F2FD-807F-4DAF-BE78-BCCBA841D0A1}" type="slidenum">
              <a:rPr lang="ar-SA" smtClean="0">
                <a:solidFill>
                  <a:prstClr val="black">
                    <a:tint val="75000"/>
                  </a:prstClr>
                </a:solidFill>
              </a:rPr>
              <a:pPr/>
              <a:t>92</a:t>
            </a:fld>
            <a:endParaRPr lang="ar-SA">
              <a:solidFill>
                <a:prstClr val="black">
                  <a:tint val="75000"/>
                </a:prstClr>
              </a:solidFill>
            </a:endParaRPr>
          </a:p>
        </p:txBody>
      </p:sp>
      <p:sp>
        <p:nvSpPr>
          <p:cNvPr id="4" name="Title 3"/>
          <p:cNvSpPr>
            <a:spLocks noGrp="1"/>
          </p:cNvSpPr>
          <p:nvPr>
            <p:ph type="title" idx="4294967295"/>
          </p:nvPr>
        </p:nvSpPr>
        <p:spPr>
          <a:xfrm>
            <a:off x="0" y="274638"/>
            <a:ext cx="8229600" cy="1143000"/>
          </a:xfrm>
        </p:spPr>
        <p:txBody>
          <a:bodyPr>
            <a:normAutofit fontScale="90000"/>
          </a:bodyPr>
          <a:lstStyle/>
          <a:p>
            <a:r>
              <a:rPr lang="tr-TR" dirty="0" smtClean="0"/>
              <a:t>Basitleştirilmiş bir ölçüm sistemi</a:t>
            </a:r>
            <a:endParaRPr lang="ar-SA" dirty="0"/>
          </a:p>
        </p:txBody>
      </p:sp>
      <p:sp>
        <p:nvSpPr>
          <p:cNvPr id="5" name="Rectangle 4"/>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9770340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nvGraphicFramePr>
        <p:xfrm>
          <a:off x="1371600" y="1019175"/>
          <a:ext cx="6372225" cy="3933825"/>
        </p:xfrm>
        <a:graphic>
          <a:graphicData uri="http://schemas.openxmlformats.org/presentationml/2006/ole">
            <mc:AlternateContent xmlns:mc="http://schemas.openxmlformats.org/markup-compatibility/2006">
              <mc:Choice xmlns:v="urn:schemas-microsoft-com:vml" Requires="v">
                <p:oleObj spid="_x0000_s33837" name="VISIO" r:id="rId3" imgW="4273920" imgH="2640960" progId="">
                  <p:embed/>
                </p:oleObj>
              </mc:Choice>
              <mc:Fallback>
                <p:oleObj name="VISIO" r:id="rId3" imgW="4273920" imgH="26409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019175"/>
                        <a:ext cx="6372225" cy="3933825"/>
                      </a:xfrm>
                      <a:prstGeom prst="rect">
                        <a:avLst/>
                      </a:prstGeom>
                      <a:solidFill>
                        <a:schemeClr val="tx1"/>
                      </a:solidFill>
                    </p:spPr>
                  </p:pic>
                </p:oleObj>
              </mc:Fallback>
            </mc:AlternateContent>
          </a:graphicData>
        </a:graphic>
      </p:graphicFrame>
      <p:sp>
        <p:nvSpPr>
          <p:cNvPr id="9219" name="Rectangle 3"/>
          <p:cNvSpPr>
            <a:spLocks noChangeArrowheads="1"/>
          </p:cNvSpPr>
          <p:nvPr/>
        </p:nvSpPr>
        <p:spPr bwMode="auto">
          <a:xfrm>
            <a:off x="0" y="5410200"/>
            <a:ext cx="9144000" cy="1006475"/>
          </a:xfrm>
          <a:prstGeom prst="rect">
            <a:avLst/>
          </a:prstGeom>
          <a:noFill/>
          <a:ln w="9525">
            <a:noFill/>
            <a:miter lim="800000"/>
            <a:headEnd/>
            <a:tailEnd/>
          </a:ln>
          <a:effectLst/>
        </p:spPr>
        <p:txBody>
          <a:bodyPr lIns="457200">
            <a:spAutoFit/>
          </a:bodyPr>
          <a:lstStyle/>
          <a:p>
            <a:pPr fontAlgn="auto">
              <a:spcBef>
                <a:spcPts val="0"/>
              </a:spcBef>
              <a:spcAft>
                <a:spcPts val="0"/>
              </a:spcAft>
            </a:pPr>
            <a:r>
              <a:rPr lang="en-US" sz="2000" dirty="0" smtClean="0">
                <a:solidFill>
                  <a:prstClr val="black"/>
                </a:solidFill>
                <a:latin typeface="Calibri"/>
                <a:cs typeface="Times New Roman" pitchFamily="18" charset="0"/>
              </a:rPr>
              <a:t>(a</a:t>
            </a:r>
            <a:r>
              <a:rPr lang="en-US" sz="2000" dirty="0">
                <a:solidFill>
                  <a:prstClr val="black"/>
                </a:solidFill>
                <a:latin typeface="Calibri"/>
                <a:cs typeface="Times New Roman" pitchFamily="18" charset="0"/>
              </a:rPr>
              <a:t>) Without the clinician, the patient may be operating in an ineffective closed loop system. (b) The clinician provides knowledge to provide an effective closed loop system.</a:t>
            </a:r>
            <a:r>
              <a:rPr lang="en-US" sz="2000" dirty="0">
                <a:solidFill>
                  <a:prstClr val="black"/>
                </a:solidFill>
                <a:latin typeface="Calibri"/>
                <a:cs typeface="+mn-cs"/>
              </a:rPr>
              <a:t> </a:t>
            </a:r>
          </a:p>
        </p:txBody>
      </p:sp>
      <p:sp>
        <p:nvSpPr>
          <p:cNvPr id="9220" name="Text Box 4"/>
          <p:cNvSpPr txBox="1">
            <a:spLocks noChangeArrowheads="1"/>
          </p:cNvSpPr>
          <p:nvPr/>
        </p:nvSpPr>
        <p:spPr bwMode="auto">
          <a:xfrm>
            <a:off x="1905000" y="4997450"/>
            <a:ext cx="2667000" cy="336550"/>
          </a:xfrm>
          <a:prstGeom prst="rect">
            <a:avLst/>
          </a:prstGeom>
          <a:noFill/>
          <a:ln w="9525">
            <a:noFill/>
            <a:miter lim="800000"/>
            <a:headEnd/>
            <a:tailEnd/>
          </a:ln>
          <a:effectLst/>
        </p:spPr>
        <p:txBody>
          <a:bodyPr>
            <a:spAutoFit/>
          </a:bodyPr>
          <a:lstStyle/>
          <a:p>
            <a:pPr algn="ctr" rtl="1" fontAlgn="auto">
              <a:spcBef>
                <a:spcPct val="50000"/>
              </a:spcBef>
              <a:spcAft>
                <a:spcPts val="0"/>
              </a:spcAft>
            </a:pPr>
            <a:r>
              <a:rPr lang="en-US" sz="1600" dirty="0">
                <a:solidFill>
                  <a:prstClr val="black"/>
                </a:solidFill>
                <a:latin typeface="HELVETICA" pitchFamily="34" charset="0"/>
                <a:cs typeface="+mn-cs"/>
              </a:rPr>
              <a:t>(a)</a:t>
            </a:r>
          </a:p>
        </p:txBody>
      </p:sp>
      <p:sp>
        <p:nvSpPr>
          <p:cNvPr id="9221" name="Text Box 5"/>
          <p:cNvSpPr txBox="1">
            <a:spLocks noChangeArrowheads="1"/>
          </p:cNvSpPr>
          <p:nvPr/>
        </p:nvSpPr>
        <p:spPr bwMode="auto">
          <a:xfrm>
            <a:off x="4572000" y="4997450"/>
            <a:ext cx="2667000" cy="336550"/>
          </a:xfrm>
          <a:prstGeom prst="rect">
            <a:avLst/>
          </a:prstGeom>
          <a:noFill/>
          <a:ln w="9525">
            <a:noFill/>
            <a:miter lim="800000"/>
            <a:headEnd/>
            <a:tailEnd/>
          </a:ln>
          <a:effectLst/>
        </p:spPr>
        <p:txBody>
          <a:bodyPr>
            <a:spAutoFit/>
          </a:bodyPr>
          <a:lstStyle/>
          <a:p>
            <a:pPr algn="ctr" rtl="1" fontAlgn="auto">
              <a:spcBef>
                <a:spcPct val="50000"/>
              </a:spcBef>
              <a:spcAft>
                <a:spcPts val="0"/>
              </a:spcAft>
            </a:pPr>
            <a:r>
              <a:rPr lang="en-US" sz="1600">
                <a:solidFill>
                  <a:prstClr val="black"/>
                </a:solidFill>
                <a:latin typeface="HELVETICA" pitchFamily="34" charset="0"/>
                <a:cs typeface="+mn-cs"/>
              </a:rPr>
              <a:t>(b)</a:t>
            </a:r>
          </a:p>
        </p:txBody>
      </p:sp>
      <p:sp>
        <p:nvSpPr>
          <p:cNvPr id="2" name="Slide Number Placeholder 1"/>
          <p:cNvSpPr>
            <a:spLocks noGrp="1"/>
          </p:cNvSpPr>
          <p:nvPr>
            <p:ph type="sldNum" sz="quarter" idx="12"/>
          </p:nvPr>
        </p:nvSpPr>
        <p:spPr/>
        <p:txBody>
          <a:bodyPr/>
          <a:lstStyle/>
          <a:p>
            <a:fld id="{7F44F2FD-807F-4DAF-BE78-BCCBA841D0A1}" type="slidenum">
              <a:rPr lang="ar-SA" smtClean="0">
                <a:solidFill>
                  <a:prstClr val="black">
                    <a:tint val="75000"/>
                  </a:prstClr>
                </a:solidFill>
              </a:rPr>
              <a:pPr/>
              <a:t>93</a:t>
            </a:fld>
            <a:endParaRPr lang="ar-SA">
              <a:solidFill>
                <a:prstClr val="black">
                  <a:tint val="75000"/>
                </a:prstClr>
              </a:solidFill>
            </a:endParaRPr>
          </a:p>
        </p:txBody>
      </p:sp>
      <p:sp>
        <p:nvSpPr>
          <p:cNvPr id="6" name="Title 5"/>
          <p:cNvSpPr>
            <a:spLocks noGrp="1"/>
          </p:cNvSpPr>
          <p:nvPr>
            <p:ph type="title" idx="4294967295"/>
          </p:nvPr>
        </p:nvSpPr>
        <p:spPr>
          <a:xfrm>
            <a:off x="252288" y="274638"/>
            <a:ext cx="8712200" cy="792162"/>
          </a:xfrm>
        </p:spPr>
        <p:txBody>
          <a:bodyPr>
            <a:normAutofit/>
          </a:bodyPr>
          <a:lstStyle/>
          <a:p>
            <a:pPr rtl="0"/>
            <a:r>
              <a:rPr lang="en-US" sz="3200" dirty="0" smtClean="0"/>
              <a:t>Measurement with or without a clinician</a:t>
            </a:r>
            <a:endParaRPr lang="ar-SA" sz="3200" dirty="0"/>
          </a:p>
        </p:txBody>
      </p:sp>
      <p:sp>
        <p:nvSpPr>
          <p:cNvPr id="7" name="Rectangle 4"/>
          <p:cNvSpPr>
            <a:spLocks noChangeArrowheads="1"/>
          </p:cNvSpPr>
          <p:nvPr/>
        </p:nvSpPr>
        <p:spPr bwMode="auto">
          <a:xfrm>
            <a:off x="468313" y="98072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45749371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2876550" y="2657475"/>
            <a:ext cx="9144000" cy="0"/>
          </a:xfrm>
          <a:prstGeom prst="rect">
            <a:avLst/>
          </a:prstGeom>
          <a:noFill/>
          <a:ln w="9525">
            <a:noFill/>
            <a:miter lim="800000"/>
            <a:headEnd/>
            <a:tailEnd/>
          </a:ln>
          <a:effectLst/>
        </p:spPr>
        <p:txBody>
          <a:bodyPr>
            <a:spAutoFit/>
          </a:bodyPr>
          <a:lstStyle/>
          <a:p>
            <a:pPr algn="r" rtl="1" fontAlgn="auto">
              <a:spcBef>
                <a:spcPts val="0"/>
              </a:spcBef>
              <a:spcAft>
                <a:spcPts val="0"/>
              </a:spcAft>
            </a:pPr>
            <a:endParaRPr lang="ar-SA">
              <a:solidFill>
                <a:prstClr val="black"/>
              </a:solidFill>
              <a:latin typeface="Calibri"/>
              <a:cs typeface="Arial"/>
            </a:endParaRPr>
          </a:p>
        </p:txBody>
      </p:sp>
      <p:graphicFrame>
        <p:nvGraphicFramePr>
          <p:cNvPr id="16386" name="Object 2"/>
          <p:cNvGraphicFramePr>
            <a:graphicFrameLocks noChangeAspect="1"/>
          </p:cNvGraphicFramePr>
          <p:nvPr/>
        </p:nvGraphicFramePr>
        <p:xfrm>
          <a:off x="1949450" y="2190750"/>
          <a:ext cx="5264150" cy="2470150"/>
        </p:xfrm>
        <a:graphic>
          <a:graphicData uri="http://schemas.openxmlformats.org/presentationml/2006/ole">
            <mc:AlternateContent xmlns:mc="http://schemas.openxmlformats.org/markup-compatibility/2006">
              <mc:Choice xmlns:v="urn:schemas-microsoft-com:vml" Requires="v">
                <p:oleObj spid="_x0000_s34861" name="VISIO" r:id="rId3" imgW="3514320" imgH="1653120" progId="">
                  <p:embed/>
                </p:oleObj>
              </mc:Choice>
              <mc:Fallback>
                <p:oleObj name="VISIO" r:id="rId3" imgW="3514320" imgH="165312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9450" y="2190750"/>
                        <a:ext cx="5264150" cy="2470150"/>
                      </a:xfrm>
                      <a:prstGeom prst="rect">
                        <a:avLst/>
                      </a:prstGeom>
                      <a:solidFill>
                        <a:schemeClr val="tx1"/>
                      </a:solidFill>
                    </p:spPr>
                  </p:pic>
                </p:oleObj>
              </mc:Fallback>
            </mc:AlternateContent>
          </a:graphicData>
        </a:graphic>
      </p:graphicFrame>
      <p:sp>
        <p:nvSpPr>
          <p:cNvPr id="16388" name="Rectangle 4"/>
          <p:cNvSpPr>
            <a:spLocks noChangeArrowheads="1"/>
          </p:cNvSpPr>
          <p:nvPr/>
        </p:nvSpPr>
        <p:spPr bwMode="auto">
          <a:xfrm>
            <a:off x="0" y="5486400"/>
            <a:ext cx="9144000" cy="701675"/>
          </a:xfrm>
          <a:prstGeom prst="rect">
            <a:avLst/>
          </a:prstGeom>
          <a:noFill/>
          <a:ln w="9525">
            <a:noFill/>
            <a:miter lim="800000"/>
            <a:headEnd/>
            <a:tailEnd/>
          </a:ln>
          <a:effectLst/>
        </p:spPr>
        <p:txBody>
          <a:bodyPr lIns="457200">
            <a:spAutoFit/>
          </a:bodyPr>
          <a:lstStyle/>
          <a:p>
            <a:pPr fontAlgn="auto">
              <a:spcBef>
                <a:spcPts val="0"/>
              </a:spcBef>
              <a:spcAft>
                <a:spcPts val="0"/>
              </a:spcAft>
            </a:pPr>
            <a:r>
              <a:rPr lang="en-US" sz="2000" dirty="0" smtClean="0">
                <a:solidFill>
                  <a:prstClr val="black"/>
                </a:solidFill>
                <a:latin typeface="Calibri"/>
                <a:cs typeface="Times New Roman" pitchFamily="18" charset="0"/>
              </a:rPr>
              <a:t>In </a:t>
            </a:r>
            <a:r>
              <a:rPr lang="en-US" sz="2000" dirty="0">
                <a:solidFill>
                  <a:prstClr val="black"/>
                </a:solidFill>
                <a:latin typeface="Calibri"/>
                <a:cs typeface="Times New Roman" pitchFamily="18" charset="0"/>
              </a:rPr>
              <a:t>some situations, a patient may monitor vital signs and notify a clinician if abnormalities occur.</a:t>
            </a:r>
            <a:r>
              <a:rPr lang="en-US" sz="2000" dirty="0">
                <a:solidFill>
                  <a:prstClr val="black"/>
                </a:solidFill>
                <a:latin typeface="Calibri"/>
                <a:cs typeface="+mn-cs"/>
              </a:rPr>
              <a:t> </a:t>
            </a:r>
          </a:p>
        </p:txBody>
      </p:sp>
      <p:sp>
        <p:nvSpPr>
          <p:cNvPr id="2" name="Slide Number Placeholder 1"/>
          <p:cNvSpPr>
            <a:spLocks noGrp="1"/>
          </p:cNvSpPr>
          <p:nvPr>
            <p:ph type="sldNum" sz="quarter" idx="12"/>
          </p:nvPr>
        </p:nvSpPr>
        <p:spPr/>
        <p:txBody>
          <a:bodyPr/>
          <a:lstStyle/>
          <a:p>
            <a:fld id="{7F44F2FD-807F-4DAF-BE78-BCCBA841D0A1}" type="slidenum">
              <a:rPr lang="ar-SA" smtClean="0">
                <a:solidFill>
                  <a:prstClr val="black">
                    <a:tint val="75000"/>
                  </a:prstClr>
                </a:solidFill>
              </a:rPr>
              <a:pPr/>
              <a:t>94</a:t>
            </a:fld>
            <a:endParaRPr lang="ar-SA">
              <a:solidFill>
                <a:prstClr val="black">
                  <a:tint val="75000"/>
                </a:prstClr>
              </a:solidFill>
            </a:endParaRPr>
          </a:p>
        </p:txBody>
      </p:sp>
      <p:sp>
        <p:nvSpPr>
          <p:cNvPr id="5" name="Title 4"/>
          <p:cNvSpPr>
            <a:spLocks noGrp="1"/>
          </p:cNvSpPr>
          <p:nvPr>
            <p:ph type="title" idx="4294967295"/>
          </p:nvPr>
        </p:nvSpPr>
        <p:spPr>
          <a:xfrm>
            <a:off x="0" y="274638"/>
            <a:ext cx="8229600" cy="1143000"/>
          </a:xfrm>
        </p:spPr>
        <p:txBody>
          <a:bodyPr/>
          <a:lstStyle/>
          <a:p>
            <a:pPr rtl="0"/>
            <a:r>
              <a:rPr lang="en-US" dirty="0" smtClean="0"/>
              <a:t>Reporting abnormalities</a:t>
            </a:r>
            <a:endParaRPr lang="ar-SA" dirty="0"/>
          </a:p>
        </p:txBody>
      </p:sp>
      <p:sp>
        <p:nvSpPr>
          <p:cNvPr id="6" name="Rectangle 4"/>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18034361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bwMode="auto">
          <a:xfrm>
            <a:off x="152400" y="76200"/>
            <a:ext cx="8870400" cy="6199200"/>
          </a:xfrm>
          <a:prstGeom prst="rect">
            <a:avLst/>
          </a:prstGeom>
          <a:noFill/>
          <a:ln w="9525">
            <a:noFill/>
            <a:miter lim="800000"/>
            <a:headEnd/>
            <a:tailEnd/>
          </a:ln>
        </p:spPr>
      </p:pic>
      <p:sp>
        <p:nvSpPr>
          <p:cNvPr id="5" name="Rounded Rectangular Callout 4"/>
          <p:cNvSpPr/>
          <p:nvPr/>
        </p:nvSpPr>
        <p:spPr>
          <a:xfrm>
            <a:off x="3429000" y="76200"/>
            <a:ext cx="1503040" cy="381000"/>
          </a:xfrm>
          <a:prstGeom prst="wedgeRoundRectCallout">
            <a:avLst>
              <a:gd name="adj1" fmla="val -60447"/>
              <a:gd name="adj2" fmla="val 17032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pPr>
            <a:r>
              <a:rPr lang="en-US" dirty="0" err="1" smtClean="0">
                <a:solidFill>
                  <a:prstClr val="white"/>
                </a:solidFill>
              </a:rPr>
              <a:t>Measurand</a:t>
            </a:r>
            <a:endParaRPr lang="ar-SA" dirty="0">
              <a:solidFill>
                <a:prstClr val="white"/>
              </a:solidFill>
            </a:endParaRPr>
          </a:p>
        </p:txBody>
      </p:sp>
      <p:sp>
        <p:nvSpPr>
          <p:cNvPr id="2" name="Slide Number Placeholder 1"/>
          <p:cNvSpPr>
            <a:spLocks noGrp="1"/>
          </p:cNvSpPr>
          <p:nvPr>
            <p:ph type="sldNum" sz="quarter" idx="12"/>
          </p:nvPr>
        </p:nvSpPr>
        <p:spPr/>
        <p:txBody>
          <a:bodyPr/>
          <a:lstStyle/>
          <a:p>
            <a:fld id="{7F44F2FD-807F-4DAF-BE78-BCCBA841D0A1}" type="slidenum">
              <a:rPr lang="ar-SA" smtClean="0">
                <a:solidFill>
                  <a:prstClr val="black">
                    <a:tint val="75000"/>
                  </a:prstClr>
                </a:solidFill>
              </a:rPr>
              <a:pPr/>
              <a:t>95</a:t>
            </a:fld>
            <a:endParaRPr lang="ar-SA">
              <a:solidFill>
                <a:prstClr val="black">
                  <a:tint val="75000"/>
                </a:prstClr>
              </a:solidFill>
            </a:endParaRPr>
          </a:p>
        </p:txBody>
      </p:sp>
    </p:spTree>
    <p:extLst>
      <p:ext uri="{BB962C8B-B14F-4D97-AF65-F5344CB8AC3E}">
        <p14:creationId xmlns:p14="http://schemas.microsoft.com/office/powerpoint/2010/main" val="117665829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659" name="Group 227"/>
          <p:cNvGraphicFramePr>
            <a:graphicFrameLocks noGrp="1"/>
          </p:cNvGraphicFramePr>
          <p:nvPr>
            <p:extLst>
              <p:ext uri="{D42A27DB-BD31-4B8C-83A1-F6EECF244321}">
                <p14:modId xmlns:p14="http://schemas.microsoft.com/office/powerpoint/2010/main" val="503438331"/>
              </p:ext>
            </p:extLst>
          </p:nvPr>
        </p:nvGraphicFramePr>
        <p:xfrm>
          <a:off x="250825" y="331788"/>
          <a:ext cx="8640763" cy="5714685"/>
        </p:xfrm>
        <a:graphic>
          <a:graphicData uri="http://schemas.openxmlformats.org/drawingml/2006/table">
            <a:tbl>
              <a:tblPr/>
              <a:tblGrid>
                <a:gridCol w="2374900"/>
                <a:gridCol w="1724025"/>
                <a:gridCol w="1647825"/>
                <a:gridCol w="2894013"/>
              </a:tblGrid>
              <a:tr h="3619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1" i="0" u="none" strike="noStrike" cap="none" normalizeH="0" baseline="0" dirty="0" smtClean="0">
                          <a:ln>
                            <a:noFill/>
                          </a:ln>
                          <a:solidFill>
                            <a:schemeClr val="tx1"/>
                          </a:solidFill>
                          <a:effectLst/>
                          <a:latin typeface="HELVETICA" pitchFamily="34" charset="0"/>
                        </a:rPr>
                        <a:t>Measurement</a:t>
                      </a:r>
                    </a:p>
                  </a:txBody>
                  <a:tcPr anchor="ctr" horzOverflow="overflow">
                    <a:lnL cap="flat">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1" i="0" u="none" strike="noStrike" cap="none" normalizeH="0" baseline="0" smtClean="0">
                          <a:ln>
                            <a:noFill/>
                          </a:ln>
                          <a:solidFill>
                            <a:schemeClr val="tx1"/>
                          </a:solidFill>
                          <a:effectLst/>
                          <a:latin typeface="HELVETICA" pitchFamily="34" charset="0"/>
                        </a:rPr>
                        <a:t>Range</a:t>
                      </a:r>
                    </a:p>
                  </a:txBody>
                  <a:tcPr anchor="ctr"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1" i="0" u="none" strike="noStrike" cap="none" normalizeH="0" baseline="0" smtClean="0">
                          <a:ln>
                            <a:noFill/>
                          </a:ln>
                          <a:solidFill>
                            <a:schemeClr val="tx1"/>
                          </a:solidFill>
                          <a:effectLst/>
                          <a:latin typeface="HELVETICA" pitchFamily="34" charset="0"/>
                        </a:rPr>
                        <a:t>Frequency, Hz</a:t>
                      </a:r>
                    </a:p>
                  </a:txBody>
                  <a:tcPr anchor="ctr"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1" i="0" u="none" strike="noStrike" cap="none" normalizeH="0" baseline="0" smtClean="0">
                          <a:ln>
                            <a:noFill/>
                          </a:ln>
                          <a:solidFill>
                            <a:schemeClr val="tx1"/>
                          </a:solidFill>
                          <a:effectLst/>
                          <a:latin typeface="HELVETICA" pitchFamily="34" charset="0"/>
                        </a:rPr>
                        <a:t>Method</a:t>
                      </a:r>
                    </a:p>
                  </a:txBody>
                  <a:tcPr anchor="ctr" horzOverflow="overflow">
                    <a:lnL>
                      <a:noFill/>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4175">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Blood flow</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1 to 300 mL/s</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0 to 20</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Electromagnetic or ultrasonic</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4175">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Blood pressure</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400 mmHg</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0 to 50</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Cuff or strain gage</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Cardiac output</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4 to 25 L/min</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20</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Fick, dye dilution</a:t>
                      </a:r>
                      <a:r>
                        <a:rPr kumimoji="0" lang="en-US" sz="1600" b="0" i="0" u="none" strike="noStrike" cap="none" normalizeH="0" baseline="0" smtClean="0">
                          <a:ln>
                            <a:noFill/>
                          </a:ln>
                          <a:solidFill>
                            <a:schemeClr val="tx1"/>
                          </a:solidFill>
                          <a:effectLst/>
                          <a:latin typeface="HELVETICA" pitchFamily="34" charset="0"/>
                        </a:rPr>
                        <a:t> </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Electrocardiography</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0.5 to 4 mV</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0.05 to 150</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Skin electrodes</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Electroencephalography</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5 to 300 </a:t>
                      </a:r>
                      <a:r>
                        <a:rPr kumimoji="0" lang="en-US" sz="1600" b="0" i="0" u="none" strike="noStrike" cap="none" normalizeH="0" baseline="0" smtClean="0">
                          <a:ln>
                            <a:noFill/>
                          </a:ln>
                          <a:solidFill>
                            <a:schemeClr val="tx1"/>
                          </a:solidFill>
                          <a:effectLst/>
                          <a:latin typeface="Symbol" pitchFamily="18" charset="2"/>
                          <a:sym typeface="Symbol" pitchFamily="18" charset="2"/>
                        </a:rPr>
                        <a:t> </a:t>
                      </a:r>
                      <a:r>
                        <a:rPr kumimoji="0" lang="en-US" sz="1600" b="0" i="0" u="none" strike="noStrike" cap="none" normalizeH="0" baseline="0" smtClean="0">
                          <a:ln>
                            <a:noFill/>
                          </a:ln>
                          <a:solidFill>
                            <a:schemeClr val="tx1"/>
                          </a:solidFill>
                          <a:effectLst/>
                          <a:latin typeface="HELVETICA" pitchFamily="34" charset="0"/>
                        </a:rPr>
                        <a:t>V</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0.5 to 150 </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Scalp electrodes</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Electromyography</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0.1 to 5 mV</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0 to 10000</a:t>
                      </a:r>
                      <a:r>
                        <a:rPr kumimoji="0" lang="en-US" sz="1600" b="0" i="0" u="none" strike="noStrike" cap="none" normalizeH="0" baseline="0" smtClean="0">
                          <a:ln>
                            <a:noFill/>
                          </a:ln>
                          <a:solidFill>
                            <a:schemeClr val="tx1"/>
                          </a:solidFill>
                          <a:effectLst/>
                          <a:latin typeface="HELVETICA" pitchFamily="34" charset="0"/>
                        </a:rPr>
                        <a:t> </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Needle electrodes</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Electroretinography</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900 </a:t>
                      </a:r>
                      <a:r>
                        <a:rPr kumimoji="0" lang="en-US" sz="1600" b="0" i="0" u="none" strike="noStrike" cap="none" normalizeH="0" baseline="0" smtClean="0">
                          <a:ln>
                            <a:noFill/>
                          </a:ln>
                          <a:solidFill>
                            <a:schemeClr val="tx1"/>
                          </a:solidFill>
                          <a:effectLst/>
                          <a:latin typeface="Symbol" pitchFamily="18" charset="2"/>
                          <a:sym typeface="Symbol" pitchFamily="18" charset="2"/>
                        </a:rPr>
                        <a:t></a:t>
                      </a:r>
                      <a:r>
                        <a:rPr kumimoji="0" lang="en-US" sz="1600" b="0" i="0" u="none" strike="noStrike" cap="none" normalizeH="0" baseline="0" smtClean="0">
                          <a:ln>
                            <a:noFill/>
                          </a:ln>
                          <a:solidFill>
                            <a:schemeClr val="tx1"/>
                          </a:solidFill>
                          <a:effectLst/>
                          <a:latin typeface="HELVETICA" pitchFamily="34" charset="0"/>
                        </a:rPr>
                        <a:t> V</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50</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Contact lens electrodes</a:t>
                      </a:r>
                      <a:endParaRPr kumimoji="0" lang="en-US" sz="1600" b="0" i="0" u="none" strike="noStrike" cap="none" normalizeH="0" baseline="0" smtClean="0">
                        <a:ln>
                          <a:noFill/>
                        </a:ln>
                        <a:solidFill>
                          <a:schemeClr val="tx1"/>
                        </a:solidFill>
                        <a:effectLst/>
                        <a:latin typeface="HELVETICA" pitchFamily="34" charset="0"/>
                      </a:endParaRP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pH</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3 to 13 pH units</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0 to 1</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cs typeface="Times New Roman" pitchFamily="18" charset="0"/>
                        </a:rPr>
                        <a:t>pH electrode</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1" u="none" strike="noStrike" cap="none" normalizeH="0" baseline="0" smtClean="0">
                          <a:ln>
                            <a:noFill/>
                          </a:ln>
                          <a:solidFill>
                            <a:schemeClr val="tx1"/>
                          </a:solidFill>
                          <a:effectLst/>
                          <a:latin typeface="HELVETICA" pitchFamily="34" charset="0"/>
                        </a:rPr>
                        <a:t>p</a:t>
                      </a:r>
                      <a:r>
                        <a:rPr kumimoji="0" lang="en-US" sz="1600" b="0" i="0" u="none" strike="noStrike" cap="none" normalizeH="0" baseline="0" smtClean="0">
                          <a:ln>
                            <a:noFill/>
                          </a:ln>
                          <a:solidFill>
                            <a:schemeClr val="tx1"/>
                          </a:solidFill>
                          <a:effectLst/>
                          <a:latin typeface="HELVETICA" pitchFamily="34" charset="0"/>
                        </a:rPr>
                        <a:t>CO</a:t>
                      </a:r>
                      <a:r>
                        <a:rPr kumimoji="0" lang="en-US" sz="1600" b="0" i="0" u="none" strike="noStrike" cap="none" normalizeH="0" baseline="-25000" smtClean="0">
                          <a:ln>
                            <a:noFill/>
                          </a:ln>
                          <a:solidFill>
                            <a:schemeClr val="tx1"/>
                          </a:solidFill>
                          <a:effectLst/>
                          <a:latin typeface="HELVETICA" pitchFamily="34" charset="0"/>
                        </a:rPr>
                        <a:t>2</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40 to 100 mmHg</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2</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1" u="none" strike="noStrike" cap="none" normalizeH="0" baseline="0" smtClean="0">
                          <a:ln>
                            <a:noFill/>
                          </a:ln>
                          <a:solidFill>
                            <a:schemeClr val="tx1"/>
                          </a:solidFill>
                          <a:effectLst/>
                          <a:latin typeface="HELVETICA" pitchFamily="34" charset="0"/>
                        </a:rPr>
                        <a:t>p</a:t>
                      </a:r>
                      <a:r>
                        <a:rPr kumimoji="0" lang="en-US" sz="1600" b="0" i="0" u="none" strike="noStrike" cap="none" normalizeH="0" baseline="0" smtClean="0">
                          <a:ln>
                            <a:noFill/>
                          </a:ln>
                          <a:solidFill>
                            <a:schemeClr val="tx1"/>
                          </a:solidFill>
                          <a:effectLst/>
                          <a:latin typeface="HELVETICA" pitchFamily="34" charset="0"/>
                        </a:rPr>
                        <a:t>CO</a:t>
                      </a:r>
                      <a:r>
                        <a:rPr kumimoji="0" lang="en-US" sz="1600" b="0" i="0" u="none" strike="noStrike" cap="none" normalizeH="0" baseline="-25000" smtClean="0">
                          <a:ln>
                            <a:noFill/>
                          </a:ln>
                          <a:solidFill>
                            <a:schemeClr val="tx1"/>
                          </a:solidFill>
                          <a:effectLst/>
                          <a:latin typeface="HELVETICA" pitchFamily="34" charset="0"/>
                        </a:rPr>
                        <a:t>2</a:t>
                      </a:r>
                      <a:r>
                        <a:rPr kumimoji="0" lang="en-US" sz="1600" b="0" i="0" u="none" strike="noStrike" cap="none" normalizeH="0" baseline="0" smtClean="0">
                          <a:ln>
                            <a:noFill/>
                          </a:ln>
                          <a:solidFill>
                            <a:schemeClr val="tx1"/>
                          </a:solidFill>
                          <a:effectLst/>
                          <a:latin typeface="HELVETICA" pitchFamily="34" charset="0"/>
                        </a:rPr>
                        <a:t> electrode</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1" u="none" strike="noStrike" cap="none" normalizeH="0" baseline="0" smtClean="0">
                          <a:ln>
                            <a:noFill/>
                          </a:ln>
                          <a:solidFill>
                            <a:schemeClr val="tx1"/>
                          </a:solidFill>
                          <a:effectLst/>
                          <a:latin typeface="HELVETICA" pitchFamily="34" charset="0"/>
                        </a:rPr>
                        <a:t>p</a:t>
                      </a:r>
                      <a:r>
                        <a:rPr kumimoji="0" lang="en-US" sz="1600" b="0" i="0" u="none" strike="noStrike" cap="none" normalizeH="0" baseline="0" smtClean="0">
                          <a:ln>
                            <a:noFill/>
                          </a:ln>
                          <a:solidFill>
                            <a:schemeClr val="tx1"/>
                          </a:solidFill>
                          <a:effectLst/>
                          <a:latin typeface="HELVETICA" pitchFamily="34" charset="0"/>
                        </a:rPr>
                        <a:t>O</a:t>
                      </a:r>
                      <a:r>
                        <a:rPr kumimoji="0" lang="en-US" sz="1600" b="0" i="0" u="none" strike="noStrike" cap="none" normalizeH="0" baseline="-25000" smtClean="0">
                          <a:ln>
                            <a:noFill/>
                          </a:ln>
                          <a:solidFill>
                            <a:schemeClr val="tx1"/>
                          </a:solidFill>
                          <a:effectLst/>
                          <a:latin typeface="HELVETICA" pitchFamily="34" charset="0"/>
                        </a:rPr>
                        <a:t>2</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30 to 100 mmHg</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2</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1" u="none" strike="noStrike" cap="none" normalizeH="0" baseline="0" smtClean="0">
                          <a:ln>
                            <a:noFill/>
                          </a:ln>
                          <a:solidFill>
                            <a:schemeClr val="tx1"/>
                          </a:solidFill>
                          <a:effectLst/>
                          <a:latin typeface="HELVETICA" pitchFamily="34" charset="0"/>
                        </a:rPr>
                        <a:t>p</a:t>
                      </a:r>
                      <a:r>
                        <a:rPr kumimoji="0" lang="en-US" sz="1600" b="0" i="0" u="none" strike="noStrike" cap="none" normalizeH="0" baseline="0" smtClean="0">
                          <a:ln>
                            <a:noFill/>
                          </a:ln>
                          <a:solidFill>
                            <a:schemeClr val="tx1"/>
                          </a:solidFill>
                          <a:effectLst/>
                          <a:latin typeface="HELVETICA" pitchFamily="34" charset="0"/>
                        </a:rPr>
                        <a:t>O</a:t>
                      </a:r>
                      <a:r>
                        <a:rPr kumimoji="0" lang="en-US" sz="1600" b="0" i="0" u="none" strike="noStrike" cap="none" normalizeH="0" baseline="-25000" smtClean="0">
                          <a:ln>
                            <a:noFill/>
                          </a:ln>
                          <a:solidFill>
                            <a:schemeClr val="tx1"/>
                          </a:solidFill>
                          <a:effectLst/>
                          <a:latin typeface="HELVETICA" pitchFamily="34" charset="0"/>
                        </a:rPr>
                        <a:t>2</a:t>
                      </a:r>
                      <a:r>
                        <a:rPr kumimoji="0" lang="en-US" sz="1600" b="0" i="0" u="none" strike="noStrike" cap="none" normalizeH="0" baseline="0" smtClean="0">
                          <a:ln>
                            <a:noFill/>
                          </a:ln>
                          <a:solidFill>
                            <a:schemeClr val="tx1"/>
                          </a:solidFill>
                          <a:effectLst/>
                          <a:latin typeface="HELVETICA" pitchFamily="34" charset="0"/>
                        </a:rPr>
                        <a:t> electrode</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Pneumotachography</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600 L/min</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40</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Pneumotachometer</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4175">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Respiratory rate</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2 to 50 breaths/min</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0.1 to 10</a:t>
                      </a: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Impedance</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dirty="0" smtClean="0">
                          <a:ln>
                            <a:noFill/>
                          </a:ln>
                          <a:solidFill>
                            <a:schemeClr val="tx1"/>
                          </a:solidFill>
                          <a:effectLst/>
                          <a:latin typeface="HELVETICA" pitchFamily="34" charset="0"/>
                        </a:rPr>
                        <a:t>Temperature</a:t>
                      </a:r>
                    </a:p>
                  </a:txBody>
                  <a:tcPr anchor="ctr" horzOverflow="overflow">
                    <a:lnL cap="flat">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32 to 40 °C</a:t>
                      </a:r>
                    </a:p>
                  </a:txBody>
                  <a:tcPr anchor="ct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smtClean="0">
                          <a:ln>
                            <a:noFill/>
                          </a:ln>
                          <a:solidFill>
                            <a:schemeClr val="tx1"/>
                          </a:solidFill>
                          <a:effectLst/>
                          <a:latin typeface="HELVETICA" pitchFamily="34" charset="0"/>
                        </a:rPr>
                        <a:t>0 to 0.1</a:t>
                      </a:r>
                    </a:p>
                  </a:txBody>
                  <a:tcPr anchor="ct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1600" b="0" i="0" u="none" strike="noStrike" cap="none" normalizeH="0" baseline="0" dirty="0" smtClean="0">
                          <a:ln>
                            <a:noFill/>
                          </a:ln>
                          <a:solidFill>
                            <a:schemeClr val="tx1"/>
                          </a:solidFill>
                          <a:effectLst/>
                          <a:latin typeface="HELVETICA" pitchFamily="34" charset="0"/>
                        </a:rPr>
                        <a:t>Thermistor</a:t>
                      </a:r>
                    </a:p>
                  </a:txBody>
                  <a:tcPr anchor="ctr" horzOverflow="overflow">
                    <a:lnL>
                      <a:noFill/>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508" name="Rectangle 76"/>
          <p:cNvSpPr>
            <a:spLocks noChangeArrowheads="1"/>
          </p:cNvSpPr>
          <p:nvPr/>
        </p:nvSpPr>
        <p:spPr bwMode="auto">
          <a:xfrm>
            <a:off x="0" y="6218238"/>
            <a:ext cx="914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800" b="1" dirty="0">
                <a:cs typeface="Times New Roman" pitchFamily="18" charset="0"/>
              </a:rPr>
              <a:t>Table 1.4</a:t>
            </a:r>
            <a:r>
              <a:rPr lang="en-US" sz="1800" dirty="0">
                <a:cs typeface="Times New Roman" pitchFamily="18" charset="0"/>
              </a:rPr>
              <a:t> Common medical </a:t>
            </a:r>
            <a:r>
              <a:rPr lang="en-US" sz="1800" dirty="0" err="1">
                <a:cs typeface="Times New Roman" pitchFamily="18" charset="0"/>
              </a:rPr>
              <a:t>measurands</a:t>
            </a:r>
            <a:r>
              <a:rPr lang="en-US" sz="1800" dirty="0">
                <a:cs typeface="Times New Roman" pitchFamily="18" charset="0"/>
              </a:rPr>
              <a:t>. </a:t>
            </a:r>
          </a:p>
        </p:txBody>
      </p:sp>
    </p:spTree>
    <p:extLst>
      <p:ext uri="{BB962C8B-B14F-4D97-AF65-F5344CB8AC3E}">
        <p14:creationId xmlns:p14="http://schemas.microsoft.com/office/powerpoint/2010/main" val="22210239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504" name="Group 96"/>
          <p:cNvGraphicFramePr>
            <a:graphicFrameLocks noGrp="1"/>
          </p:cNvGraphicFramePr>
          <p:nvPr>
            <p:extLst>
              <p:ext uri="{D42A27DB-BD31-4B8C-83A1-F6EECF244321}">
                <p14:modId xmlns:p14="http://schemas.microsoft.com/office/powerpoint/2010/main" val="3089562702"/>
              </p:ext>
            </p:extLst>
          </p:nvPr>
        </p:nvGraphicFramePr>
        <p:xfrm>
          <a:off x="806450" y="1354138"/>
          <a:ext cx="7531100" cy="3159126"/>
        </p:xfrm>
        <a:graphic>
          <a:graphicData uri="http://schemas.openxmlformats.org/drawingml/2006/table">
            <a:tbl>
              <a:tblPr/>
              <a:tblGrid>
                <a:gridCol w="3776663"/>
                <a:gridCol w="3754437"/>
              </a:tblGrid>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HELVETICA" pitchFamily="34" charset="0"/>
                        </a:rPr>
                        <a:t>Specification</a:t>
                      </a:r>
                    </a:p>
                  </a:txBody>
                  <a:tcPr anchor="ctr" horzOverflow="overflow">
                    <a:lnL cap="flat">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smtClean="0">
                          <a:ln>
                            <a:noFill/>
                          </a:ln>
                          <a:solidFill>
                            <a:schemeClr val="tx1"/>
                          </a:solidFill>
                          <a:effectLst/>
                          <a:latin typeface="HELVETICA" pitchFamily="34" charset="0"/>
                        </a:rPr>
                        <a:t>Value</a:t>
                      </a:r>
                    </a:p>
                  </a:txBody>
                  <a:tcPr anchor="ctr" horzOverflow="overflow">
                    <a:lnL>
                      <a:noFill/>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Pressure range</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–30 to +300 mmHg</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Overpressure without damage</a:t>
                      </a:r>
                      <a:endParaRPr kumimoji="0" lang="en-US" sz="2000" b="0" i="0" u="none" strike="noStrike" cap="none" normalizeH="0" baseline="0" smtClean="0">
                        <a:ln>
                          <a:noFill/>
                        </a:ln>
                        <a:solidFill>
                          <a:schemeClr val="tx1"/>
                        </a:solidFill>
                        <a:effectLst/>
                        <a:latin typeface="HELVETICA" pitchFamily="34" charset="0"/>
                      </a:endParaRP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–400 to +4000 mmHg</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Maximum unbalance</a:t>
                      </a:r>
                      <a:endParaRPr kumimoji="0" lang="en-US" sz="2000" b="0" i="0" u="none" strike="noStrike" cap="none" normalizeH="0" baseline="0" smtClean="0">
                        <a:ln>
                          <a:noFill/>
                        </a:ln>
                        <a:solidFill>
                          <a:schemeClr val="tx1"/>
                        </a:solidFill>
                        <a:effectLst/>
                        <a:latin typeface="HELVETICA" pitchFamily="34" charset="0"/>
                      </a:endParaRP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±75 mmHg</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Linearity and hysteresis</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 2% of reading or ± 1 mmHg</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Risk current at 120 V</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10 </a:t>
                      </a:r>
                      <a:r>
                        <a:rPr kumimoji="0" lang="en-US" sz="2000" b="0" i="0" u="none" strike="noStrike" cap="none" normalizeH="0" baseline="0" smtClean="0">
                          <a:ln>
                            <a:noFill/>
                          </a:ln>
                          <a:solidFill>
                            <a:schemeClr val="tx1"/>
                          </a:solidFill>
                          <a:effectLst/>
                          <a:latin typeface="Symbol" pitchFamily="18" charset="2"/>
                          <a:sym typeface="Symbol" pitchFamily="18" charset="2"/>
                        </a:rPr>
                        <a:t></a:t>
                      </a:r>
                      <a:r>
                        <a:rPr kumimoji="0" lang="en-US" sz="2000" b="0" i="0" u="none" strike="noStrike" cap="none" normalizeH="0" baseline="0" smtClean="0">
                          <a:ln>
                            <a:noFill/>
                          </a:ln>
                          <a:solidFill>
                            <a:schemeClr val="tx1"/>
                          </a:solidFill>
                          <a:effectLst/>
                          <a:latin typeface="HELVETICA" pitchFamily="34" charset="0"/>
                          <a:cs typeface="Times New Roman" pitchFamily="18" charset="0"/>
                        </a:rPr>
                        <a:t>A</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HELVETICA" pitchFamily="34" charset="0"/>
                        </a:rPr>
                        <a:t>Defibrillator withstand</a:t>
                      </a:r>
                    </a:p>
                  </a:txBody>
                  <a:tcPr anchor="ctr" horzOverflow="overflow">
                    <a:lnL cap="flat">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HELVETICA" pitchFamily="34" charset="0"/>
                          <a:cs typeface="Times New Roman" pitchFamily="18" charset="0"/>
                        </a:rPr>
                        <a:t>360 J into 50 </a:t>
                      </a:r>
                      <a:r>
                        <a:rPr kumimoji="0" lang="en-US" sz="2000" b="0" i="0" u="none" strike="noStrike" cap="none" normalizeH="0" baseline="0" dirty="0" smtClean="0">
                          <a:ln>
                            <a:noFill/>
                          </a:ln>
                          <a:solidFill>
                            <a:schemeClr val="tx1"/>
                          </a:solidFill>
                          <a:effectLst/>
                          <a:latin typeface="HELVETICA" pitchFamily="34" charset="0"/>
                          <a:cs typeface="Times New Roman" pitchFamily="18" charset="0"/>
                          <a:sym typeface="Symbol" pitchFamily="18" charset="2"/>
                        </a:rPr>
                        <a:t></a:t>
                      </a:r>
                      <a:endParaRPr kumimoji="0" lang="en-US" sz="2000" b="0" i="0" u="none" strike="noStrike" cap="none" normalizeH="0" baseline="0" dirty="0" smtClean="0">
                        <a:ln>
                          <a:noFill/>
                        </a:ln>
                        <a:solidFill>
                          <a:schemeClr val="tx1"/>
                        </a:solidFill>
                        <a:effectLst/>
                        <a:latin typeface="HELVETICA" pitchFamily="34" charset="0"/>
                      </a:endParaRPr>
                    </a:p>
                  </a:txBody>
                  <a:tcPr anchor="ctr" horzOverflow="overflow">
                    <a:lnL>
                      <a:noFill/>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486" name="Rectangle 78"/>
          <p:cNvSpPr>
            <a:spLocks noChangeArrowheads="1"/>
          </p:cNvSpPr>
          <p:nvPr/>
        </p:nvSpPr>
        <p:spPr bwMode="auto">
          <a:xfrm>
            <a:off x="0" y="5265738"/>
            <a:ext cx="9144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0">
            <a:spAutoFit/>
          </a:bodyPr>
          <a:lstStyle/>
          <a:p>
            <a:r>
              <a:rPr lang="en-US" sz="2000" b="1">
                <a:cs typeface="Times New Roman" pitchFamily="18" charset="0"/>
              </a:rPr>
              <a:t>Table 1.5</a:t>
            </a:r>
            <a:r>
              <a:rPr lang="en-US" sz="2000">
                <a:cs typeface="Times New Roman" pitchFamily="18" charset="0"/>
              </a:rPr>
              <a:t> Sensor specifications for a blood pressure sensor are determined by a committee composed of individuals from academia, industry, hospitals, and government.</a:t>
            </a:r>
            <a:r>
              <a:rPr lang="en-US" sz="2000"/>
              <a:t> </a:t>
            </a:r>
          </a:p>
        </p:txBody>
      </p:sp>
    </p:spTree>
    <p:extLst>
      <p:ext uri="{BB962C8B-B14F-4D97-AF65-F5344CB8AC3E}">
        <p14:creationId xmlns:p14="http://schemas.microsoft.com/office/powerpoint/2010/main" val="151139892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620" name="Group 68"/>
          <p:cNvGraphicFramePr>
            <a:graphicFrameLocks noGrp="1"/>
          </p:cNvGraphicFramePr>
          <p:nvPr>
            <p:extLst>
              <p:ext uri="{D42A27DB-BD31-4B8C-83A1-F6EECF244321}">
                <p14:modId xmlns:p14="http://schemas.microsoft.com/office/powerpoint/2010/main" val="1971668673"/>
              </p:ext>
            </p:extLst>
          </p:nvPr>
        </p:nvGraphicFramePr>
        <p:xfrm>
          <a:off x="1344613" y="762000"/>
          <a:ext cx="6454775" cy="4511676"/>
        </p:xfrm>
        <a:graphic>
          <a:graphicData uri="http://schemas.openxmlformats.org/drawingml/2006/table">
            <a:tbl>
              <a:tblPr/>
              <a:tblGrid>
                <a:gridCol w="4178300"/>
                <a:gridCol w="2276475"/>
              </a:tblGrid>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HELVETICA" pitchFamily="34" charset="0"/>
                        </a:rPr>
                        <a:t>Specification</a:t>
                      </a:r>
                    </a:p>
                  </a:txBody>
                  <a:tcPr anchor="ctr" horzOverflow="overflow">
                    <a:lnL cap="flat">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smtClean="0">
                          <a:ln>
                            <a:noFill/>
                          </a:ln>
                          <a:solidFill>
                            <a:schemeClr val="tx1"/>
                          </a:solidFill>
                          <a:effectLst/>
                          <a:latin typeface="HELVETICA" pitchFamily="34" charset="0"/>
                        </a:rPr>
                        <a:t>Value</a:t>
                      </a:r>
                    </a:p>
                  </a:txBody>
                  <a:tcPr anchor="ctr" horzOverflow="overflow">
                    <a:lnL>
                      <a:noFill/>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Input signal dynamic range</a:t>
                      </a:r>
                      <a:endParaRPr kumimoji="0" lang="en-US" sz="2000" b="0" i="0" u="none" strike="noStrike" cap="none" normalizeH="0" baseline="0" smtClean="0">
                        <a:ln>
                          <a:noFill/>
                        </a:ln>
                        <a:solidFill>
                          <a:schemeClr val="tx1"/>
                        </a:solidFill>
                        <a:effectLst/>
                        <a:latin typeface="HELVETICA" pitchFamily="34" charset="0"/>
                      </a:endParaRP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±5 mV</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base" latinLnBrk="0" hangingPunct="1">
                        <a:lnSpc>
                          <a:spcPct val="100000"/>
                        </a:lnSpc>
                        <a:spcBef>
                          <a:spcPct val="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Dc offset voltage</a:t>
                      </a:r>
                      <a:endParaRPr kumimoji="0" lang="en-US" sz="2000" b="0" i="0" u="none" strike="noStrike" cap="none" normalizeH="0" baseline="0" smtClean="0">
                        <a:ln>
                          <a:noFill/>
                        </a:ln>
                        <a:solidFill>
                          <a:schemeClr val="tx1"/>
                        </a:solidFill>
                        <a:effectLst/>
                        <a:latin typeface="HELVETICA" pitchFamily="34" charset="0"/>
                      </a:endParaRP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±300 mV</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Slew rate</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320 mV/s</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Frequency response</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cs typeface="Times New Roman" pitchFamily="18" charset="0"/>
                        </a:rPr>
                        <a:t>0.05 to 150 Hz</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Input impedance at 10 Hz</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2.5 M</a:t>
                      </a:r>
                      <a:r>
                        <a:rPr kumimoji="0" lang="en-US" sz="2000" b="0" i="0" u="none" strike="noStrike" cap="none" normalizeH="0" baseline="0" smtClean="0">
                          <a:ln>
                            <a:noFill/>
                          </a:ln>
                          <a:solidFill>
                            <a:schemeClr val="tx1"/>
                          </a:solidFill>
                          <a:effectLst/>
                          <a:latin typeface="HELVETICA" pitchFamily="34" charset="0"/>
                          <a:cs typeface="Times New Roman" pitchFamily="18" charset="0"/>
                          <a:sym typeface="Symbol" pitchFamily="18" charset="2"/>
                        </a:rPr>
                        <a:t></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Dc lead current</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0.1 </a:t>
                      </a:r>
                      <a:r>
                        <a:rPr kumimoji="0" lang="en-US" sz="2000" b="0" i="0" u="none" strike="noStrike" cap="none" normalizeH="0" baseline="0" smtClean="0">
                          <a:ln>
                            <a:noFill/>
                          </a:ln>
                          <a:solidFill>
                            <a:schemeClr val="tx1"/>
                          </a:solidFill>
                          <a:effectLst/>
                          <a:latin typeface="Symbol" pitchFamily="18" charset="2"/>
                          <a:sym typeface="Symbol" pitchFamily="18" charset="2"/>
                        </a:rPr>
                        <a:t>A</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Return time after lead switch</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1 s</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Overload voltage without damage</a:t>
                      </a:r>
                    </a:p>
                  </a:txBody>
                  <a:tcPr anchor="ct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smtClean="0">
                          <a:ln>
                            <a:noFill/>
                          </a:ln>
                          <a:solidFill>
                            <a:schemeClr val="tx1"/>
                          </a:solidFill>
                          <a:effectLst/>
                          <a:latin typeface="HELVETICA" pitchFamily="34" charset="0"/>
                        </a:rPr>
                        <a:t>5000 V</a:t>
                      </a:r>
                    </a:p>
                  </a:txBody>
                  <a:tcPr anchor="ct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HELVETICA" pitchFamily="34" charset="0"/>
                        </a:rPr>
                        <a:t>Risk current at 120 V</a:t>
                      </a:r>
                    </a:p>
                  </a:txBody>
                  <a:tcPr anchor="ctr" horzOverflow="overflow">
                    <a:lnL cap="flat">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HELVETICA" pitchFamily="34" charset="0"/>
                          <a:cs typeface="Times New Roman" pitchFamily="18" charset="0"/>
                        </a:rPr>
                        <a:t>10 </a:t>
                      </a:r>
                      <a:r>
                        <a:rPr kumimoji="0" lang="en-US" sz="2000" b="0" i="0" u="none" strike="noStrike" cap="none" normalizeH="0" baseline="0" dirty="0" smtClean="0">
                          <a:ln>
                            <a:noFill/>
                          </a:ln>
                          <a:solidFill>
                            <a:schemeClr val="tx1"/>
                          </a:solidFill>
                          <a:effectLst/>
                          <a:latin typeface="Symbol" pitchFamily="18" charset="2"/>
                          <a:sym typeface="Symbol" pitchFamily="18" charset="2"/>
                        </a:rPr>
                        <a:t>A</a:t>
                      </a:r>
                      <a:endParaRPr kumimoji="0" lang="en-US" sz="2000" b="0" i="0" u="none" strike="noStrike" cap="none" normalizeH="0" baseline="0" dirty="0" smtClean="0">
                        <a:ln>
                          <a:noFill/>
                        </a:ln>
                        <a:solidFill>
                          <a:schemeClr val="tx1"/>
                        </a:solidFill>
                        <a:effectLst/>
                        <a:latin typeface="HELVETICA" pitchFamily="34" charset="0"/>
                      </a:endParaRPr>
                    </a:p>
                  </a:txBody>
                  <a:tcPr anchor="ctr" horzOverflow="overflow">
                    <a:lnL>
                      <a:noFill/>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591" name="Rectangle 39"/>
          <p:cNvSpPr>
            <a:spLocks noChangeArrowheads="1"/>
          </p:cNvSpPr>
          <p:nvPr/>
        </p:nvSpPr>
        <p:spPr bwMode="auto">
          <a:xfrm>
            <a:off x="0" y="55626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0">
            <a:spAutoFit/>
          </a:bodyPr>
          <a:lstStyle/>
          <a:p>
            <a:r>
              <a:rPr lang="en-US" sz="2000" b="1">
                <a:cs typeface="Times New Roman" pitchFamily="18" charset="0"/>
              </a:rPr>
              <a:t>Table 1.6</a:t>
            </a:r>
            <a:r>
              <a:rPr lang="en-US" sz="2000">
                <a:cs typeface="Times New Roman" pitchFamily="18" charset="0"/>
              </a:rPr>
              <a:t> Specification values for an electrocardiograph are agreed upon by a committee.</a:t>
            </a:r>
            <a:r>
              <a:rPr lang="en-US" sz="2000"/>
              <a:t> </a:t>
            </a:r>
          </a:p>
        </p:txBody>
      </p:sp>
    </p:spTree>
    <p:extLst>
      <p:ext uri="{BB962C8B-B14F-4D97-AF65-F5344CB8AC3E}">
        <p14:creationId xmlns:p14="http://schemas.microsoft.com/office/powerpoint/2010/main" val="127656638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ChangeArrowheads="1"/>
          </p:cNvSpPr>
          <p:nvPr/>
        </p:nvSpPr>
        <p:spPr bwMode="auto">
          <a:xfrm>
            <a:off x="3852863" y="2709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31746" name="Object 2"/>
          <p:cNvGraphicFramePr>
            <a:graphicFrameLocks noChangeAspect="1"/>
          </p:cNvGraphicFramePr>
          <p:nvPr/>
        </p:nvGraphicFramePr>
        <p:xfrm>
          <a:off x="1143000" y="1828800"/>
          <a:ext cx="2797175" cy="2797175"/>
        </p:xfrm>
        <a:graphic>
          <a:graphicData uri="http://schemas.openxmlformats.org/presentationml/2006/ole">
            <mc:AlternateContent xmlns:mc="http://schemas.openxmlformats.org/markup-compatibility/2006">
              <mc:Choice xmlns:v="urn:schemas-microsoft-com:vml" Requires="v">
                <p:oleObj spid="_x0000_s24662" r:id="rId3" imgW="1865376" imgH="1865376" progId="Visio.Drawing.5">
                  <p:embed/>
                </p:oleObj>
              </mc:Choice>
              <mc:Fallback>
                <p:oleObj r:id="rId3" imgW="1865376" imgH="1865376" progId="Visio.Drawing.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828800"/>
                        <a:ext cx="2797175"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49" name="Rectangle 5"/>
          <p:cNvSpPr>
            <a:spLocks noChangeArrowheads="1"/>
          </p:cNvSpPr>
          <p:nvPr/>
        </p:nvSpPr>
        <p:spPr bwMode="auto">
          <a:xfrm>
            <a:off x="3867150" y="2724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aphicFrame>
        <p:nvGraphicFramePr>
          <p:cNvPr id="31748" name="Object 4"/>
          <p:cNvGraphicFramePr>
            <a:graphicFrameLocks noChangeAspect="1"/>
          </p:cNvGraphicFramePr>
          <p:nvPr/>
        </p:nvGraphicFramePr>
        <p:xfrm>
          <a:off x="5334000" y="1828800"/>
          <a:ext cx="2778125" cy="2778125"/>
        </p:xfrm>
        <a:graphic>
          <a:graphicData uri="http://schemas.openxmlformats.org/presentationml/2006/ole">
            <mc:AlternateContent xmlns:mc="http://schemas.openxmlformats.org/markup-compatibility/2006">
              <mc:Choice xmlns:v="urn:schemas-microsoft-com:vml" Requires="v">
                <p:oleObj spid="_x0000_s24663" r:id="rId5" imgW="1865376" imgH="1865376" progId="Visio.Drawing.5">
                  <p:embed/>
                </p:oleObj>
              </mc:Choice>
              <mc:Fallback>
                <p:oleObj r:id="rId5" imgW="1865376" imgH="1865376" progId="Visio.Drawing.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1828800"/>
                        <a:ext cx="2778125"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0" name="Text Box 6"/>
          <p:cNvSpPr txBox="1">
            <a:spLocks noChangeArrowheads="1"/>
          </p:cNvSpPr>
          <p:nvPr/>
        </p:nvSpPr>
        <p:spPr bwMode="auto">
          <a:xfrm>
            <a:off x="533400" y="4800600"/>
            <a:ext cx="4038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(a)</a:t>
            </a:r>
          </a:p>
        </p:txBody>
      </p:sp>
      <p:sp>
        <p:nvSpPr>
          <p:cNvPr id="31751" name="Text Box 7"/>
          <p:cNvSpPr txBox="1">
            <a:spLocks noChangeArrowheads="1"/>
          </p:cNvSpPr>
          <p:nvPr/>
        </p:nvSpPr>
        <p:spPr bwMode="auto">
          <a:xfrm>
            <a:off x="5334000" y="4800600"/>
            <a:ext cx="2851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a:latin typeface="HELVETICA" pitchFamily="34" charset="0"/>
              </a:rPr>
              <a:t>(b)</a:t>
            </a:r>
          </a:p>
        </p:txBody>
      </p:sp>
      <p:sp>
        <p:nvSpPr>
          <p:cNvPr id="31752" name="Rectangle 8"/>
          <p:cNvSpPr>
            <a:spLocks noChangeArrowheads="1"/>
          </p:cNvSpPr>
          <p:nvPr/>
        </p:nvSpPr>
        <p:spPr bwMode="auto">
          <a:xfrm>
            <a:off x="0" y="548640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b="1">
                <a:cs typeface="Times New Roman" pitchFamily="18" charset="0"/>
              </a:rPr>
              <a:t>Figure 1.16</a:t>
            </a:r>
            <a:r>
              <a:rPr lang="en-US" sz="2000">
                <a:cs typeface="Times New Roman" pitchFamily="18" charset="0"/>
              </a:rPr>
              <a:t> Data points with (a) low precision and (b) high precision.</a:t>
            </a:r>
            <a:r>
              <a:rPr lang="en-US" sz="2000"/>
              <a:t> </a:t>
            </a:r>
          </a:p>
        </p:txBody>
      </p:sp>
    </p:spTree>
    <p:extLst>
      <p:ext uri="{BB962C8B-B14F-4D97-AF65-F5344CB8AC3E}">
        <p14:creationId xmlns:p14="http://schemas.microsoft.com/office/powerpoint/2010/main" val="1968794081"/>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plate_2">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1_Template_2">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3616</TotalTime>
  <Words>3687</Words>
  <Application>Microsoft Office PowerPoint</Application>
  <PresentationFormat>Ekran Gösterisi (4:3)</PresentationFormat>
  <Paragraphs>849</Paragraphs>
  <Slides>106</Slides>
  <Notes>8</Notes>
  <HiddenSlides>5</HiddenSlides>
  <MMClips>0</MMClips>
  <ScaleCrop>false</ScaleCrop>
  <HeadingPairs>
    <vt:vector size="6" baseType="variant">
      <vt:variant>
        <vt:lpstr>Tema</vt:lpstr>
      </vt:variant>
      <vt:variant>
        <vt:i4>4</vt:i4>
      </vt:variant>
      <vt:variant>
        <vt:lpstr>Katıştırılmış OLE Hizmet Programları</vt:lpstr>
      </vt:variant>
      <vt:variant>
        <vt:i4>9</vt:i4>
      </vt:variant>
      <vt:variant>
        <vt:lpstr>Slayt Başlıkları</vt:lpstr>
      </vt:variant>
      <vt:variant>
        <vt:i4>106</vt:i4>
      </vt:variant>
    </vt:vector>
  </HeadingPairs>
  <TitlesOfParts>
    <vt:vector size="119" baseType="lpstr">
      <vt:lpstr>Default Design</vt:lpstr>
      <vt:lpstr>1_Default Design</vt:lpstr>
      <vt:lpstr>Template_2</vt:lpstr>
      <vt:lpstr>1_Template_2</vt:lpstr>
      <vt:lpstr>Equation</vt:lpstr>
      <vt:lpstr>VISIO</vt:lpstr>
      <vt:lpstr>Document</vt:lpstr>
      <vt:lpstr>Bitmap Image</vt:lpstr>
      <vt:lpstr>Slide</vt:lpstr>
      <vt:lpstr>VISIO 5 Drawing</vt:lpstr>
      <vt:lpstr>Visio</vt:lpstr>
      <vt:lpstr>Picture</vt:lpstr>
      <vt:lpstr>Microsoft Equation 3.0</vt:lpstr>
      <vt:lpstr>İşaret, Biyolojik İşaret ve Sistem Kavramları</vt:lpstr>
      <vt:lpstr>11 Ekim 2013 Gününün Konuları</vt:lpstr>
      <vt:lpstr>BM işaretler dersinin amacı ve içeriği</vt:lpstr>
      <vt:lpstr>Derste Uygulanacak Kurallar</vt:lpstr>
      <vt:lpstr>Temel Kurallar</vt:lpstr>
      <vt:lpstr>Grup Rolleri</vt:lpstr>
      <vt:lpstr>Yönlendiricinin Rolü</vt:lpstr>
      <vt:lpstr>İşbirliğine Dayalı Öğrenme</vt:lpstr>
      <vt:lpstr>Dersi Takip için Gerekli Önbilgiler</vt:lpstr>
      <vt:lpstr>Ders Kitabı ve Kaynaklar</vt:lpstr>
      <vt:lpstr>Haftalık Ders Programı</vt:lpstr>
      <vt:lpstr>Erişkin öğrenmesi</vt:lpstr>
      <vt:lpstr>Bilgiyi Tutabilme Süresi</vt:lpstr>
      <vt:lpstr>Nitelikli Eğitim</vt:lpstr>
      <vt:lpstr>Bir – Sıfır – Bir Kuramı</vt:lpstr>
      <vt:lpstr>Değerledirme</vt:lpstr>
      <vt:lpstr>İşaret ve Sistem Tanımları</vt:lpstr>
      <vt:lpstr>İşaret ve Sistem İlişkileri</vt:lpstr>
      <vt:lpstr>Sistem Modeli Kavramı</vt:lpstr>
      <vt:lpstr>Bir Haberleşme Sistemi Örneği</vt:lpstr>
      <vt:lpstr>İşaretler ve Biyomedikal Mühendisliği</vt:lpstr>
      <vt:lpstr>Kalp-damar sisteminin modeli</vt:lpstr>
      <vt:lpstr>PowerPoint Sunusu</vt:lpstr>
      <vt:lpstr>Kalp-damar sisteminden gelen işaretler</vt:lpstr>
      <vt:lpstr>Fiziksel Değişikliklerin Bir Sistemle İlişkilendirilmesi</vt:lpstr>
      <vt:lpstr>İşaretleri Tanımı</vt:lpstr>
      <vt:lpstr>İnsan-Enstrümantasyon Sistemi</vt:lpstr>
      <vt:lpstr>Genel Ölçme ve Tanımlama Sistemi </vt:lpstr>
      <vt:lpstr>İşaret İşleme Blokları </vt:lpstr>
      <vt:lpstr>Laboratuvar denemelerinde kullanılan işaretler</vt:lpstr>
      <vt:lpstr>Biyomedikal işaret örnekleri</vt:lpstr>
      <vt:lpstr>Günlük faaliyetlerde kullanılan işaretler</vt:lpstr>
      <vt:lpstr>PowerPoint Sunusu</vt:lpstr>
      <vt:lpstr>Sürekli ve Ayrık Zaman İşaretleri</vt:lpstr>
      <vt:lpstr>Analog ve dijital işaretler</vt:lpstr>
      <vt:lpstr>Sürekliye karşı Sürekli Zaman İşaretleri</vt:lpstr>
      <vt:lpstr>Bir BMM’in Sorumlulukları</vt:lpstr>
      <vt:lpstr>İşaret İşlemenin Gerekçeleri</vt:lpstr>
      <vt:lpstr>Temel İşlemler</vt:lpstr>
      <vt:lpstr>Bir İşaret İşlemcisi Nedir?</vt:lpstr>
      <vt:lpstr>İşaret İşleme</vt:lpstr>
      <vt:lpstr>İşaretin Analiz ve Sentezi</vt:lpstr>
      <vt:lpstr>İşaret Türleri</vt:lpstr>
      <vt:lpstr>İşaret Türleri Arasındaki Dönüşümler</vt:lpstr>
      <vt:lpstr>ASCII ile kodlanmış bir ileti</vt:lpstr>
      <vt:lpstr>ASCII ile kodlanmış gürültülü bir ileti</vt:lpstr>
      <vt:lpstr>Sayısal (dijital) bir işarette süzme (filtreleme) yoluyla Bit kurtarma</vt:lpstr>
      <vt:lpstr>Algılamayı İyileştirmek İçin Görüntü Filtrelemesi</vt:lpstr>
      <vt:lpstr>İşaretler ve Sistemler</vt:lpstr>
      <vt:lpstr>Sistem analizinin aşamaları</vt:lpstr>
      <vt:lpstr>Doğal Sürekli Zaman İşaretleri</vt:lpstr>
      <vt:lpstr>Ayrık zaman işaretlerini edinme yolları – doğal olarak</vt:lpstr>
      <vt:lpstr>Ayrık zaman işaretlerini edinme yolları – örnekleme yoluyla</vt:lpstr>
      <vt:lpstr>PowerPoint Sunusu</vt:lpstr>
      <vt:lpstr>Bir Sürekli Zaman İşaretinden Örnekleme Yoluyla Ayrık Zaman İşaretinin Elde Edilişi</vt:lpstr>
      <vt:lpstr>Sürekli ve Ayrık-Zamanlı İşaretler</vt:lpstr>
      <vt:lpstr>PowerPoint Sunusu</vt:lpstr>
      <vt:lpstr>İnsan Vücudundan Bir Örnek</vt:lpstr>
      <vt:lpstr>Bir periferik kasın kas uzunluğu kontrol sisteminin şeması (pazı)</vt:lpstr>
      <vt:lpstr>PowerPoint Sunusu</vt:lpstr>
      <vt:lpstr>Ölçme</vt:lpstr>
      <vt:lpstr>Basitleştirilmiş bir ölçme sistemi</vt:lpstr>
      <vt:lpstr>Bir Telemetriyi de İçeren Basitleştirilmiş Ölçme Sistemi</vt:lpstr>
      <vt:lpstr>Genelleştirilmiş Bir Tıbbi Ölçme Sistemi</vt:lpstr>
      <vt:lpstr>Kalibrasyon</vt:lpstr>
      <vt:lpstr>Dönüştürme</vt:lpstr>
      <vt:lpstr>Alternatif Çalışma Modları</vt:lpstr>
      <vt:lpstr>Tıbbi ve Fizyolojik Parametreler</vt:lpstr>
      <vt:lpstr>Tıbbi Cihazların Sınıflandırılması</vt:lpstr>
      <vt:lpstr>PowerPoint Sunusu</vt:lpstr>
      <vt:lpstr>Karışan (interfering) ve değiştiren (modifying) girişler</vt:lpstr>
      <vt:lpstr>Temiz ve gürültülü işaretler</vt:lpstr>
      <vt:lpstr>Önleme yolları</vt:lpstr>
      <vt:lpstr>Ölçü Aletlerinin Statik Özellikleri</vt:lpstr>
      <vt:lpstr>Duyarlılık (Sensitivity)</vt:lpstr>
      <vt:lpstr>Sürüklenmeler</vt:lpstr>
      <vt:lpstr>Sıfır Kaymasız ve Kaymalı İşaretler</vt:lpstr>
      <vt:lpstr>Karışan ve Değiştiren Girişlerden Etkilenen İşaretler</vt:lpstr>
      <vt:lpstr>Doğrusallık (linearity)</vt:lpstr>
      <vt:lpstr>Doğrusal ve Doğrusal Olmayan Sistemler</vt:lpstr>
      <vt:lpstr>Doğrusallığın Belirlenmesi</vt:lpstr>
      <vt:lpstr>Histeriz Etkisi</vt:lpstr>
      <vt:lpstr>Giriş Büyüklüğü</vt:lpstr>
      <vt:lpstr>Girişin Sınırları</vt:lpstr>
      <vt:lpstr>Giriş Empedansı</vt:lpstr>
      <vt:lpstr>Bir Elektrokardioğrafın Frekans Cevabı</vt:lpstr>
      <vt:lpstr>Figure 1.5  (a) A linear potentiometer, an example of a zero-order system. (b) Linear static characteristic for this system. (c) Step response is proportional to input. (d) Sinusoidal frequency response is constant with zero phase shift.</vt:lpstr>
      <vt:lpstr>Figure 1.6  (a) A low-pass RC filter, an example of a first-order instrument. (b) Static sensitivity for constant inputs. (c) Step response for larger time constants (L) and small time constants (S). (d) Sinusoidal frequency response for large and small time constants.</vt:lpstr>
      <vt:lpstr>PowerPoint Sunusu</vt:lpstr>
      <vt:lpstr>PowerPoint Sunusu</vt:lpstr>
      <vt:lpstr>Figure 1.7  (a) Force-measuring spring scale, an example of a second-order instrument. (b) Static sensitivity. (c) Step response for overdamped case   = 2, critically damped case   = 1, underdamped case  = 0.5. (d) Sinusoidal steady-state frequency response,  = 2,  = 1,  = 0.5.  [Part (a) modified from Measurement Systems: Application and Design, by E. O. Doebelin. Copyright  1990 by McGraw-Hill, Inc. Used with permission of McGraw-Hill Book Co.] </vt:lpstr>
      <vt:lpstr>Basitleştirilmiş bir ölçüm sistemi</vt:lpstr>
      <vt:lpstr>Measurement with or without a clinician</vt:lpstr>
      <vt:lpstr>Reporting abnormalities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Gelecek Ders (1/11) İçin...</vt:lpstr>
    </vt:vector>
  </TitlesOfParts>
  <Company>KAAU, Jeddah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 470 – BIOMEDICAL SIGNALS AND SYSTEMS</dc:title>
  <dc:creator>Dr. B Karagozoglu</dc:creator>
  <cp:lastModifiedBy>kadir</cp:lastModifiedBy>
  <cp:revision>110</cp:revision>
  <dcterms:created xsi:type="dcterms:W3CDTF">2001-09-02T08:20:43Z</dcterms:created>
  <dcterms:modified xsi:type="dcterms:W3CDTF">2013-10-11T10:44:09Z</dcterms:modified>
</cp:coreProperties>
</file>