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48"/>
  </p:notesMasterIdLst>
  <p:sldIdLst>
    <p:sldId id="643" r:id="rId2"/>
    <p:sldId id="644" r:id="rId3"/>
    <p:sldId id="645" r:id="rId4"/>
    <p:sldId id="646" r:id="rId5"/>
    <p:sldId id="647" r:id="rId6"/>
    <p:sldId id="648" r:id="rId7"/>
    <p:sldId id="649" r:id="rId8"/>
    <p:sldId id="650" r:id="rId9"/>
    <p:sldId id="651" r:id="rId10"/>
    <p:sldId id="652" r:id="rId11"/>
    <p:sldId id="653" r:id="rId12"/>
    <p:sldId id="654" r:id="rId13"/>
    <p:sldId id="655" r:id="rId14"/>
    <p:sldId id="656" r:id="rId15"/>
    <p:sldId id="657" r:id="rId16"/>
    <p:sldId id="658" r:id="rId17"/>
    <p:sldId id="659" r:id="rId18"/>
    <p:sldId id="660" r:id="rId19"/>
    <p:sldId id="661" r:id="rId20"/>
    <p:sldId id="662" r:id="rId21"/>
    <p:sldId id="663" r:id="rId22"/>
    <p:sldId id="664" r:id="rId23"/>
    <p:sldId id="665" r:id="rId24"/>
    <p:sldId id="666" r:id="rId25"/>
    <p:sldId id="667" r:id="rId26"/>
    <p:sldId id="668" r:id="rId27"/>
    <p:sldId id="669" r:id="rId28"/>
    <p:sldId id="670" r:id="rId29"/>
    <p:sldId id="671" r:id="rId30"/>
    <p:sldId id="672" r:id="rId31"/>
    <p:sldId id="673" r:id="rId32"/>
    <p:sldId id="674" r:id="rId33"/>
    <p:sldId id="675" r:id="rId34"/>
    <p:sldId id="676" r:id="rId35"/>
    <p:sldId id="677" r:id="rId36"/>
    <p:sldId id="678" r:id="rId37"/>
    <p:sldId id="679" r:id="rId38"/>
    <p:sldId id="680" r:id="rId39"/>
    <p:sldId id="681" r:id="rId40"/>
    <p:sldId id="682" r:id="rId41"/>
    <p:sldId id="683" r:id="rId42"/>
    <p:sldId id="684" r:id="rId43"/>
    <p:sldId id="685" r:id="rId44"/>
    <p:sldId id="686" r:id="rId45"/>
    <p:sldId id="687" r:id="rId46"/>
    <p:sldId id="688"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338" autoAdjust="0"/>
  </p:normalViewPr>
  <p:slideViewPr>
    <p:cSldViewPr>
      <p:cViewPr>
        <p:scale>
          <a:sx n="60" d="100"/>
          <a:sy n="60" d="100"/>
        </p:scale>
        <p:origin x="-1656"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8AE616-F28C-44B3-A122-BFE657E31BED}" type="datetimeFigureOut">
              <a:rPr lang="tr-TR" smtClean="0"/>
              <a:t>29.11.2013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051B3C-2DC9-4292-A4BC-6A97AFC4B8AD}" type="slidenum">
              <a:rPr lang="tr-TR" smtClean="0"/>
              <a:t>‹#›</a:t>
            </a:fld>
            <a:endParaRPr lang="tr-TR"/>
          </a:p>
        </p:txBody>
      </p:sp>
    </p:spTree>
    <p:extLst>
      <p:ext uri="{BB962C8B-B14F-4D97-AF65-F5344CB8AC3E}">
        <p14:creationId xmlns:p14="http://schemas.microsoft.com/office/powerpoint/2010/main" val="1736915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C8773CBF-6E94-422E-AD09-D7617ECCD89F}" type="slidenum">
              <a:rPr lang="ar-EG" smtClean="0"/>
              <a:pPr/>
              <a:t>11</a:t>
            </a:fld>
            <a:endParaRPr lang="en-US" smtClean="0"/>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D412DA3-43AD-4690-9AA8-7275BAC33D35}" type="slidenum">
              <a:rPr lang="ar-SA" smtClean="0"/>
              <a:pPr/>
              <a:t>30</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914400" y="4343400"/>
            <a:ext cx="5029200" cy="4114800"/>
          </a:xfrm>
          <a:noFill/>
          <a:ln/>
        </p:spPr>
        <p:txBody>
          <a:bodyPr/>
          <a:lstStyle/>
          <a:p>
            <a:pPr eaLnBrk="1" hangingPunct="1"/>
            <a:r>
              <a:rPr lang="en-US" smtClean="0"/>
              <a:t>W14-13a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91592CC9-A375-49C5-BCF9-93FE14B24A83}" type="slidenum">
              <a:rPr lang="ar-SA" smtClean="0"/>
              <a:pPr/>
              <a:t>33</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914400" y="4343400"/>
            <a:ext cx="5029200" cy="4114800"/>
          </a:xfrm>
          <a:noFill/>
          <a:ln/>
        </p:spPr>
        <p:txBody>
          <a:bodyPr/>
          <a:lstStyle/>
          <a:p>
            <a:pPr eaLnBrk="1" hangingPunct="1"/>
            <a:r>
              <a:rPr lang="en-US" smtClean="0"/>
              <a:t>S9-2</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8B22BD4-B757-4DE0-A01B-EFFD2787DBDB}" type="slidenum">
              <a:rPr lang="ar-SA"/>
              <a:pPr/>
              <a:t>34</a:t>
            </a:fld>
            <a:endParaRPr lang="en-US"/>
          </a:p>
        </p:txBody>
      </p:sp>
      <p:sp>
        <p:nvSpPr>
          <p:cNvPr id="17920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7920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t>W14-14a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87E674F-848B-418B-BC5B-F2808BC85499}" type="slidenum">
              <a:rPr lang="ar-SA"/>
              <a:pPr/>
              <a:t>36</a:t>
            </a:fld>
            <a:endParaRPr lang="en-US"/>
          </a:p>
        </p:txBody>
      </p:sp>
      <p:sp>
        <p:nvSpPr>
          <p:cNvPr id="18329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8329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t>W14-14c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760DADC-905F-48AA-A17D-B2256BDEB818}" type="slidenum">
              <a:rPr lang="ar-SA"/>
              <a:pPr/>
              <a:t>37</a:t>
            </a:fld>
            <a:endParaRPr lang="en-US"/>
          </a:p>
        </p:txBody>
      </p:sp>
      <p:sp>
        <p:nvSpPr>
          <p:cNvPr id="18534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8534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t>W14-14d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CB6C76E-A433-4F0B-B9D4-42CC2EE44B8A}" type="slidenum">
              <a:rPr lang="ar-SA"/>
              <a:pPr/>
              <a:t>38</a:t>
            </a:fld>
            <a:endParaRPr lang="en-US"/>
          </a:p>
        </p:txBody>
      </p:sp>
      <p:sp>
        <p:nvSpPr>
          <p:cNvPr id="18739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873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t>W14-15</a:t>
            </a:r>
          </a:p>
          <a:p>
            <a:r>
              <a:rPr lang="en-US"/>
              <a:t>Disposable BP sensors are made of clear plastic so air bubbles are easily seen. Saline from an intravenous (IV) bag through the clear IV tubing and the sensor to the patient. This flushes blood out of the indwelling catheter to prevent clotting. A lever can open and close the flush valve. The silicon chip has a silicon diaphragm with four-resistor Wheatstone bridge diffused into it. Its electrical connection from the saline by a compliant silicone elastomer gel, which provides electrical isolation. This prevents electric shock  from the sensor to the patient and prevents destructive currents during defibrillation from the patient to the silicon chip.</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33196C32-1C1F-443E-AB9C-8703F9BF8F02}" type="slidenum">
              <a:rPr lang="ar-EG" smtClean="0"/>
              <a:pPr/>
              <a:t>39</a:t>
            </a:fld>
            <a:endParaRPr lang="en-US" smtClean="0"/>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AB67186-C7E5-4AAE-9AFD-C1893685FD4B}" type="slidenum">
              <a:rPr lang="en-US"/>
              <a:pPr/>
              <a:t>40</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xfrm>
            <a:off x="228600" y="4343400"/>
            <a:ext cx="6400800" cy="4267200"/>
          </a:xfrm>
          <a:noFill/>
          <a:ln/>
        </p:spPr>
        <p:txBody>
          <a:bodyPr/>
          <a:lstStyle/>
          <a:p>
            <a:pPr eaLnBrk="1" hangingPunct="1"/>
            <a:r>
              <a:rPr lang="en-US" sz="1400" smtClean="0"/>
              <a:t>Moisture may provide a conductive path that could result in death.  </a:t>
            </a:r>
          </a:p>
          <a:p>
            <a:pPr eaLnBrk="1" hangingPunct="1"/>
            <a:endParaRPr lang="en-US" sz="1400" smtClean="0"/>
          </a:p>
          <a:p>
            <a:pPr eaLnBrk="1" hangingPunct="1"/>
            <a:r>
              <a:rPr lang="en-US" sz="1400" smtClean="0"/>
              <a:t>Never work around a source of electricity when tools and clothing are wet.</a:t>
            </a:r>
          </a:p>
          <a:p>
            <a:pPr eaLnBrk="1" hangingPunct="1"/>
            <a:endParaRPr lang="en-US" sz="1400" smtClean="0"/>
          </a:p>
          <a:p>
            <a:pPr eaLnBrk="1" hangingPunct="1"/>
            <a:r>
              <a:rPr lang="en-US" sz="1400" smtClean="0"/>
              <a:t>Jewelry should be removed (i.e. rings and metal wristwatches) since gold and silver are excellent conductors.  </a:t>
            </a:r>
          </a:p>
          <a:p>
            <a:pPr eaLnBrk="1" hangingPunct="1"/>
            <a:r>
              <a:rPr lang="en-US" sz="1400" smtClean="0"/>
              <a:t>  </a:t>
            </a:r>
          </a:p>
          <a:p>
            <a:pPr eaLnBrk="1" hangingPunct="1"/>
            <a:endParaRPr lang="en-US" sz="140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858C618B-5606-406B-8017-64844452089B}" type="slidenum">
              <a:rPr lang="ar-EG" smtClean="0"/>
              <a:pPr/>
              <a:t>45</a:t>
            </a:fld>
            <a:endParaRPr lang="en-US" smtClean="0"/>
          </a:p>
        </p:txBody>
      </p:sp>
      <p:sp>
        <p:nvSpPr>
          <p:cNvPr id="82947" name="Rectangle 2"/>
          <p:cNvSpPr>
            <a:spLocks noGrp="1" noRot="1" noChangeAspect="1" noChangeArrowheads="1" noTextEdit="1"/>
          </p:cNvSpPr>
          <p:nvPr>
            <p:ph type="sldImg"/>
          </p:nvPr>
        </p:nvSpPr>
        <p:spPr>
          <a:solidFill>
            <a:srgbClr val="FFFFFF"/>
          </a:solidFill>
          <a:ln/>
        </p:spPr>
      </p:sp>
      <p:sp>
        <p:nvSpPr>
          <p:cNvPr id="8294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89B8C11-F73A-42CE-A168-F22E5EEF1648}" type="slidenum">
              <a:rPr lang="ar-EG" smtClean="0"/>
              <a:pPr/>
              <a:t>12</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A152BC3C-3220-4FF3-B2F0-3B47AA7866A1}" type="slidenum">
              <a:rPr lang="ar-EG" smtClean="0"/>
              <a:pPr/>
              <a:t>13</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559DE1-CBDB-4841-AEE7-9D9C9A06F1C7}" type="slidenum">
              <a:rPr lang="ar-SA" smtClean="0"/>
              <a:pPr>
                <a:defRPr/>
              </a:pPr>
              <a:t>14</a:t>
            </a:fld>
            <a:endParaRPr lang="en-US"/>
          </a:p>
        </p:txBody>
      </p:sp>
    </p:spTree>
    <p:extLst>
      <p:ext uri="{BB962C8B-B14F-4D97-AF65-F5344CB8AC3E}">
        <p14:creationId xmlns:p14="http://schemas.microsoft.com/office/powerpoint/2010/main" val="338192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78DA4D48-8A62-41F6-8129-17012F2B8790}" type="slidenum">
              <a:rPr lang="ar-EG" smtClean="0"/>
              <a:pPr/>
              <a:t>19</a:t>
            </a:fld>
            <a:endParaRPr lang="en-US" smtClean="0"/>
          </a:p>
        </p:txBody>
      </p:sp>
      <p:sp>
        <p:nvSpPr>
          <p:cNvPr id="74755" name="Rectangle 2"/>
          <p:cNvSpPr>
            <a:spLocks noGrp="1" noRot="1" noChangeAspect="1" noChangeArrowheads="1" noTextEdit="1"/>
          </p:cNvSpPr>
          <p:nvPr>
            <p:ph type="sldImg"/>
          </p:nvPr>
        </p:nvSpPr>
        <p:spPr>
          <a:xfrm>
            <a:off x="1138238" y="674688"/>
            <a:ext cx="4586287" cy="3440112"/>
          </a:xfrm>
          <a:ln w="12700" cap="flat">
            <a:solidFill>
              <a:schemeClr val="tx1"/>
            </a:solidFill>
          </a:ln>
        </p:spPr>
      </p:sp>
      <p:sp>
        <p:nvSpPr>
          <p:cNvPr id="74756" name="Rectangle 3"/>
          <p:cNvSpPr>
            <a:spLocks noGrp="1" noChangeArrowheads="1"/>
          </p:cNvSpPr>
          <p:nvPr>
            <p:ph type="body" idx="1"/>
          </p:nvPr>
        </p:nvSpPr>
        <p:spPr>
          <a:xfrm>
            <a:off x="887413" y="4346575"/>
            <a:ext cx="5083175" cy="4129088"/>
          </a:xfrm>
          <a:noFill/>
          <a:ln/>
        </p:spPr>
        <p:txBody>
          <a:bodyPr lIns="93514" tIns="47548" rIns="93514" bIns="47548"/>
          <a:lstStyle/>
          <a:p>
            <a:pPr defTabSz="949325"/>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559DE1-CBDB-4841-AEE7-9D9C9A06F1C7}" type="slidenum">
              <a:rPr lang="ar-SA" smtClean="0"/>
              <a:pPr>
                <a:defRPr/>
              </a:pPr>
              <a:t>23</a:t>
            </a:fld>
            <a:endParaRPr lang="en-US"/>
          </a:p>
        </p:txBody>
      </p:sp>
    </p:spTree>
    <p:extLst>
      <p:ext uri="{BB962C8B-B14F-4D97-AF65-F5344CB8AC3E}">
        <p14:creationId xmlns:p14="http://schemas.microsoft.com/office/powerpoint/2010/main" val="1088027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F51E0D54-CBBD-4133-8E10-6DE357069926}" type="slidenum">
              <a:rPr lang="ar-SA" smtClean="0"/>
              <a:pPr/>
              <a:t>25</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914400" y="4343400"/>
            <a:ext cx="5029200" cy="4114800"/>
          </a:xfrm>
          <a:noFill/>
          <a:ln/>
        </p:spPr>
        <p:txBody>
          <a:bodyPr/>
          <a:lstStyle/>
          <a:p>
            <a:pPr eaLnBrk="1" hangingPunct="1"/>
            <a:r>
              <a:rPr lang="en-US" smtClean="0"/>
              <a:t>S8-2</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DF62A4B5-187F-4350-BEFB-AC47F6433247}" type="slidenum">
              <a:rPr lang="ar-SA" smtClean="0"/>
              <a:pPr/>
              <a:t>26</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mtClean="0"/>
              <a:t>The </a:t>
            </a:r>
            <a:r>
              <a:rPr lang="en-US" smtClean="0">
                <a:solidFill>
                  <a:schemeClr val="accent2"/>
                </a:solidFill>
              </a:rPr>
              <a:t>ground conductor is not needed for operation of the equipment</a:t>
            </a:r>
          </a:p>
          <a:p>
            <a:pPr eaLnBrk="1" hangingPunct="1">
              <a:buFontTx/>
              <a:buChar char="•"/>
            </a:pPr>
            <a:r>
              <a:rPr lang="en-US" smtClean="0">
                <a:solidFill>
                  <a:schemeClr val="accent2"/>
                </a:solidFill>
              </a:rPr>
              <a:t>It is not needed either for protection against macroshock until a hazardous fault develops</a:t>
            </a:r>
          </a:p>
          <a:p>
            <a:pPr eaLnBrk="1" hangingPunct="1">
              <a:buFontTx/>
              <a:buChar char="•"/>
            </a:pPr>
            <a:r>
              <a:rPr lang="en-US" smtClean="0">
                <a:solidFill>
                  <a:schemeClr val="accent2"/>
                </a:solidFill>
              </a:rPr>
              <a:t>Hence, a broken ground wire or a poor connection is not detected during normal operation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B45963C5-13B2-4D1F-B842-0ED116B46C3D}" type="slidenum">
              <a:rPr lang="ar-SA" smtClean="0"/>
              <a:pPr/>
              <a:t>27</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914400" y="4343400"/>
            <a:ext cx="5029200" cy="4114800"/>
          </a:xfrm>
          <a:noFill/>
          <a:ln/>
        </p:spPr>
        <p:txBody>
          <a:bodyPr/>
          <a:lstStyle/>
          <a:p>
            <a:pPr eaLnBrk="1" hangingPunct="1"/>
            <a:r>
              <a:rPr lang="en-US" smtClean="0"/>
              <a:t>C19-14</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C463BBA9-4449-4508-A569-1ABC02092B69}" type="datetime1">
              <a:rPr lang="tr-TR" smtClean="0"/>
              <a:t>29.11.2013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t>İstanbul Medeniyet Üniversitesi</a:t>
            </a:r>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627DACD-70E3-4224-9C24-4809347480D5}"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7B74273-569E-452D-B37D-60E47DDA3128}"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ar-SA"/>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FAAEB02F-3B97-4F8E-B776-0F7667EAF374}" type="slidenum">
              <a:rPr lang="ar-SA"/>
              <a:pPr>
                <a:defRPr/>
              </a:pPr>
              <a:t>‹#›</a:t>
            </a:fld>
            <a:endParaRPr lang="en-US"/>
          </a:p>
        </p:txBody>
      </p:sp>
    </p:spTree>
    <p:extLst>
      <p:ext uri="{BB962C8B-B14F-4D97-AF65-F5344CB8AC3E}">
        <p14:creationId xmlns:p14="http://schemas.microsoft.com/office/powerpoint/2010/main" val="113770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ar-SA"/>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Media Placeholder 3"/>
          <p:cNvSpPr>
            <a:spLocks noGrp="1"/>
          </p:cNvSpPr>
          <p:nvPr>
            <p:ph type="media" sz="half" idx="2"/>
          </p:nvPr>
        </p:nvSpPr>
        <p:spPr>
          <a:xfrm>
            <a:off x="4648200" y="1981200"/>
            <a:ext cx="4038600" cy="4114800"/>
          </a:xfrm>
        </p:spPr>
        <p:txBody>
          <a:bodyPr/>
          <a:lstStyle/>
          <a:p>
            <a:pPr lvl="0"/>
            <a:endParaRPr lang="ar-SA" noProof="0"/>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smtClean="0"/>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E7B94139-49A3-4B25-A67A-4609EA19656E}" type="slidenum">
              <a:rPr lang="ar-EG"/>
              <a:pPr>
                <a:defRPr/>
              </a:pPr>
              <a:t>‹#›</a:t>
            </a:fld>
            <a:endParaRPr lang="en-US"/>
          </a:p>
        </p:txBody>
      </p:sp>
    </p:spTree>
    <p:extLst>
      <p:ext uri="{BB962C8B-B14F-4D97-AF65-F5344CB8AC3E}">
        <p14:creationId xmlns:p14="http://schemas.microsoft.com/office/powerpoint/2010/main" val="499197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6BC6994-6FD5-4582-815A-EBCF9C206C47}"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8FE5A5AD-3ECF-4DAA-AF87-A0F22355B192}"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7A1DF289-B91A-45EF-BBF7-21B206BD3AA1}" type="datetime1">
              <a:rPr lang="tr-TR" smtClean="0"/>
              <a:t>29.11.2013</a:t>
            </a:fld>
            <a:endParaRPr lang="tr-TR"/>
          </a:p>
        </p:txBody>
      </p:sp>
      <p:sp>
        <p:nvSpPr>
          <p:cNvPr id="6" name="5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1BA268B-673E-4802-985E-34E23C5A03B9}" type="datetime1">
              <a:rPr lang="tr-TR" smtClean="0"/>
              <a:t>29.11.2013</a:t>
            </a:fld>
            <a:endParaRPr lang="tr-TR"/>
          </a:p>
        </p:txBody>
      </p:sp>
      <p:sp>
        <p:nvSpPr>
          <p:cNvPr id="8" name="7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0283F84E-A1DF-4037-9C30-84A54D3E259B}" type="datetime1">
              <a:rPr lang="tr-TR" smtClean="0"/>
              <a:t>29.11.2013</a:t>
            </a:fld>
            <a:endParaRPr lang="tr-TR"/>
          </a:p>
        </p:txBody>
      </p:sp>
      <p:sp>
        <p:nvSpPr>
          <p:cNvPr id="4" name="3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17B5BBE4-B494-4C98-B896-8677E8FD832B}" type="datetime1">
              <a:rPr lang="tr-TR" smtClean="0"/>
              <a:t>29.11.2013</a:t>
            </a:fld>
            <a:endParaRPr lang="tr-TR"/>
          </a:p>
        </p:txBody>
      </p:sp>
      <p:sp>
        <p:nvSpPr>
          <p:cNvPr id="3" name="2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2FDEE310-F031-4318-A773-C48612E722F7}" type="datetime1">
              <a:rPr lang="tr-TR" smtClean="0"/>
              <a:t>29.11.2013</a:t>
            </a:fld>
            <a:endParaRPr lang="tr-TR"/>
          </a:p>
        </p:txBody>
      </p:sp>
      <p:sp>
        <p:nvSpPr>
          <p:cNvPr id="6" name="5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89C3AFE5-129F-48BC-A0E2-9FF764B58968}" type="datetime1">
              <a:rPr lang="tr-TR" smtClean="0"/>
              <a:t>29.11.2013</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5"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D3169AD-DDE4-4125-8E5E-15434F4F64FC}" type="datetime1">
              <a:rPr lang="tr-TR" smtClean="0"/>
              <a:t>29.11.2013</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tr-TR" smtClean="0"/>
              <a:t>İstanbul Medeniyet Üniversitesi</a:t>
            </a:r>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F95399-64A8-43B0-A5C5-2D48ACAF840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http://www.geocities.com/Heartland/7317/images/burn.gif"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wmf"/></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audio" Target="../media/audio2.wav"/></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40.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notesSlide" Target="../notesSlides/notesSlide17.xml"/><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59.wmf"/><Relationship Id="rId5" Type="http://schemas.openxmlformats.org/officeDocument/2006/relationships/oleObject" Target="../embeddings/oleObject7.bin"/><Relationship Id="rId10" Type="http://schemas.openxmlformats.org/officeDocument/2006/relationships/image" Target="../media/image61.wmf"/><Relationship Id="rId4" Type="http://schemas.openxmlformats.org/officeDocument/2006/relationships/audio" Target="../media/audio3.wav"/><Relationship Id="rId9" Type="http://schemas.openxmlformats.org/officeDocument/2006/relationships/oleObject" Target="../embeddings/oleObject9.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wmf"/><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69.png"/></Relationships>
</file>

<file path=ppt/slides/_rels/slide4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audio" Target="../media/audio4.wav"/><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http://www.geocities.com/Heartland/7317/images/electric.gif" TargetMode="External"/><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wmf"/><Relationship Id="rId1" Type="http://schemas.openxmlformats.org/officeDocument/2006/relationships/slideLayout" Target="../slideLayouts/slideLayout2.xml"/><Relationship Id="rId6" Type="http://schemas.openxmlformats.org/officeDocument/2006/relationships/image" Target="../media/image13.gif"/><Relationship Id="rId5" Type="http://schemas.openxmlformats.org/officeDocument/2006/relationships/image" Target="../media/image12.gif"/><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2.xml"/><Relationship Id="rId5" Type="http://schemas.openxmlformats.org/officeDocument/2006/relationships/image" Target="../media/image18.wmf"/><Relationship Id="rId4" Type="http://schemas.openxmlformats.org/officeDocument/2006/relationships/image" Target="../media/image17.wmf"/></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979712" y="1556792"/>
            <a:ext cx="4536504" cy="2374900"/>
          </a:xfrm>
        </p:spPr>
        <p:txBody>
          <a:bodyPr>
            <a:normAutofit/>
          </a:bodyPr>
          <a:lstStyle/>
          <a:p>
            <a:pPr algn="ctr" eaLnBrk="1" hangingPunct="1">
              <a:lnSpc>
                <a:spcPct val="120000"/>
              </a:lnSpc>
              <a:defRPr/>
            </a:pPr>
            <a:r>
              <a:rPr lang="tr-TR" dirty="0" smtClean="0"/>
              <a:t>ELEKTRİKSEL GÜVENLİK</a:t>
            </a:r>
            <a:endParaRPr lang="ar-SA" sz="3100" dirty="0"/>
          </a:p>
        </p:txBody>
      </p:sp>
      <p:grpSp>
        <p:nvGrpSpPr>
          <p:cNvPr id="5" name="Group 7"/>
          <p:cNvGrpSpPr>
            <a:grpSpLocks/>
          </p:cNvGrpSpPr>
          <p:nvPr/>
        </p:nvGrpSpPr>
        <p:grpSpPr bwMode="auto">
          <a:xfrm>
            <a:off x="6042753" y="332656"/>
            <a:ext cx="3124200" cy="2667000"/>
            <a:chOff x="1056" y="1536"/>
            <a:chExt cx="3600" cy="2448"/>
          </a:xfrm>
        </p:grpSpPr>
        <p:graphicFrame>
          <p:nvGraphicFramePr>
            <p:cNvPr id="6" name="Object 8"/>
            <p:cNvGraphicFramePr>
              <a:graphicFrameLocks/>
            </p:cNvGraphicFramePr>
            <p:nvPr/>
          </p:nvGraphicFramePr>
          <p:xfrm>
            <a:off x="1660" y="1808"/>
            <a:ext cx="2392" cy="1965"/>
          </p:xfrm>
          <a:graphic>
            <a:graphicData uri="http://schemas.openxmlformats.org/presentationml/2006/ole">
              <mc:AlternateContent xmlns:mc="http://schemas.openxmlformats.org/markup-compatibility/2006">
                <mc:Choice xmlns:v="urn:schemas-microsoft-com:vml" Requires="v">
                  <p:oleObj spid="_x0000_s61450" name="CorelPhotoPaint.Image.7" r:id="rId3" imgW="3482691" imgH="2998476" progId="CorelPhotoPaint.Image.7">
                    <p:embed/>
                  </p:oleObj>
                </mc:Choice>
                <mc:Fallback>
                  <p:oleObj name="CorelPhotoPaint.Image.7" r:id="rId3" imgW="3482691" imgH="2998476" progId="CorelPhotoPaint.Image.7">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t="1830"/>
                        <a:stretch>
                          <a:fillRect/>
                        </a:stretch>
                      </p:blipFill>
                      <p:spPr bwMode="auto">
                        <a:xfrm>
                          <a:off x="1660" y="1808"/>
                          <a:ext cx="2392" cy="196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Freeform 9"/>
            <p:cNvSpPr>
              <a:spLocks/>
            </p:cNvSpPr>
            <p:nvPr/>
          </p:nvSpPr>
          <p:spPr bwMode="auto">
            <a:xfrm>
              <a:off x="3284" y="1632"/>
              <a:ext cx="1372" cy="1070"/>
            </a:xfrm>
            <a:custGeom>
              <a:avLst/>
              <a:gdLst>
                <a:gd name="T0" fmla="*/ 30 w 1357"/>
                <a:gd name="T1" fmla="*/ 48 h 1092"/>
                <a:gd name="T2" fmla="*/ 90 w 1357"/>
                <a:gd name="T3" fmla="*/ 252 h 1092"/>
                <a:gd name="T4" fmla="*/ 294 w 1357"/>
                <a:gd name="T5" fmla="*/ 264 h 1092"/>
                <a:gd name="T6" fmla="*/ 450 w 1357"/>
                <a:gd name="T7" fmla="*/ 276 h 1092"/>
                <a:gd name="T8" fmla="*/ 462 w 1357"/>
                <a:gd name="T9" fmla="*/ 396 h 1092"/>
                <a:gd name="T10" fmla="*/ 678 w 1357"/>
                <a:gd name="T11" fmla="*/ 432 h 1092"/>
                <a:gd name="T12" fmla="*/ 762 w 1357"/>
                <a:gd name="T13" fmla="*/ 588 h 1092"/>
                <a:gd name="T14" fmla="*/ 894 w 1357"/>
                <a:gd name="T15" fmla="*/ 1092 h 1092"/>
                <a:gd name="T16" fmla="*/ 1170 w 1357"/>
                <a:gd name="T17" fmla="*/ 1056 h 1092"/>
                <a:gd name="T18" fmla="*/ 1206 w 1357"/>
                <a:gd name="T19" fmla="*/ 1020 h 1092"/>
                <a:gd name="T20" fmla="*/ 1302 w 1357"/>
                <a:gd name="T21" fmla="*/ 876 h 1092"/>
                <a:gd name="T22" fmla="*/ 1266 w 1357"/>
                <a:gd name="T23" fmla="*/ 516 h 1092"/>
                <a:gd name="T24" fmla="*/ 1158 w 1357"/>
                <a:gd name="T25" fmla="*/ 456 h 1092"/>
                <a:gd name="T26" fmla="*/ 1086 w 1357"/>
                <a:gd name="T27" fmla="*/ 408 h 1092"/>
                <a:gd name="T28" fmla="*/ 1002 w 1357"/>
                <a:gd name="T29" fmla="*/ 312 h 1092"/>
                <a:gd name="T30" fmla="*/ 942 w 1357"/>
                <a:gd name="T31" fmla="*/ 252 h 1092"/>
                <a:gd name="T32" fmla="*/ 870 w 1357"/>
                <a:gd name="T33" fmla="*/ 132 h 1092"/>
                <a:gd name="T34" fmla="*/ 750 w 1357"/>
                <a:gd name="T35" fmla="*/ 84 h 1092"/>
                <a:gd name="T36" fmla="*/ 486 w 1357"/>
                <a:gd name="T37" fmla="*/ 24 h 1092"/>
                <a:gd name="T38" fmla="*/ 282 w 1357"/>
                <a:gd name="T39" fmla="*/ 12 h 1092"/>
                <a:gd name="T40" fmla="*/ 174 w 1357"/>
                <a:gd name="T41" fmla="*/ 36 h 1092"/>
                <a:gd name="T42" fmla="*/ 150 w 1357"/>
                <a:gd name="T43" fmla="*/ 60 h 1092"/>
                <a:gd name="T44" fmla="*/ 114 w 1357"/>
                <a:gd name="T45" fmla="*/ 36 h 1092"/>
                <a:gd name="T46" fmla="*/ 42 w 1357"/>
                <a:gd name="T47" fmla="*/ 12 h 1092"/>
                <a:gd name="T48" fmla="*/ 18 w 1357"/>
                <a:gd name="T49" fmla="*/ 24 h 1092"/>
                <a:gd name="T50" fmla="*/ 6 w 1357"/>
                <a:gd name="T51" fmla="*/ 84 h 1092"/>
                <a:gd name="T52" fmla="*/ 30 w 1357"/>
                <a:gd name="T53" fmla="*/ 48 h 10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57"/>
                <a:gd name="T82" fmla="*/ 0 h 1092"/>
                <a:gd name="T83" fmla="*/ 1357 w 1357"/>
                <a:gd name="T84" fmla="*/ 1092 h 10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57" h="1092">
                  <a:moveTo>
                    <a:pt x="30" y="48"/>
                  </a:moveTo>
                  <a:cubicBezTo>
                    <a:pt x="38" y="98"/>
                    <a:pt x="15" y="241"/>
                    <a:pt x="90" y="252"/>
                  </a:cubicBezTo>
                  <a:cubicBezTo>
                    <a:pt x="157" y="262"/>
                    <a:pt x="226" y="259"/>
                    <a:pt x="294" y="264"/>
                  </a:cubicBezTo>
                  <a:cubicBezTo>
                    <a:pt x="346" y="267"/>
                    <a:pt x="398" y="272"/>
                    <a:pt x="450" y="276"/>
                  </a:cubicBezTo>
                  <a:cubicBezTo>
                    <a:pt x="490" y="286"/>
                    <a:pt x="425" y="379"/>
                    <a:pt x="462" y="396"/>
                  </a:cubicBezTo>
                  <a:cubicBezTo>
                    <a:pt x="514" y="419"/>
                    <a:pt x="644" y="387"/>
                    <a:pt x="678" y="432"/>
                  </a:cubicBezTo>
                  <a:cubicBezTo>
                    <a:pt x="713" y="479"/>
                    <a:pt x="708" y="570"/>
                    <a:pt x="762" y="588"/>
                  </a:cubicBezTo>
                  <a:cubicBezTo>
                    <a:pt x="870" y="750"/>
                    <a:pt x="709" y="969"/>
                    <a:pt x="894" y="1092"/>
                  </a:cubicBezTo>
                  <a:cubicBezTo>
                    <a:pt x="954" y="1088"/>
                    <a:pt x="1111" y="1069"/>
                    <a:pt x="1170" y="1056"/>
                  </a:cubicBezTo>
                  <a:cubicBezTo>
                    <a:pt x="1187" y="1052"/>
                    <a:pt x="1195" y="1033"/>
                    <a:pt x="1206" y="1020"/>
                  </a:cubicBezTo>
                  <a:cubicBezTo>
                    <a:pt x="1244" y="975"/>
                    <a:pt x="1267" y="923"/>
                    <a:pt x="1302" y="876"/>
                  </a:cubicBezTo>
                  <a:cubicBezTo>
                    <a:pt x="1337" y="770"/>
                    <a:pt x="1357" y="597"/>
                    <a:pt x="1266" y="516"/>
                  </a:cubicBezTo>
                  <a:cubicBezTo>
                    <a:pt x="1142" y="406"/>
                    <a:pt x="1239" y="501"/>
                    <a:pt x="1158" y="456"/>
                  </a:cubicBezTo>
                  <a:cubicBezTo>
                    <a:pt x="1133" y="442"/>
                    <a:pt x="1086" y="408"/>
                    <a:pt x="1086" y="408"/>
                  </a:cubicBezTo>
                  <a:cubicBezTo>
                    <a:pt x="1030" y="324"/>
                    <a:pt x="1062" y="352"/>
                    <a:pt x="1002" y="312"/>
                  </a:cubicBezTo>
                  <a:cubicBezTo>
                    <a:pt x="858" y="96"/>
                    <a:pt x="1102" y="452"/>
                    <a:pt x="942" y="252"/>
                  </a:cubicBezTo>
                  <a:cubicBezTo>
                    <a:pt x="916" y="220"/>
                    <a:pt x="900" y="162"/>
                    <a:pt x="870" y="132"/>
                  </a:cubicBezTo>
                  <a:cubicBezTo>
                    <a:pt x="860" y="122"/>
                    <a:pt x="765" y="85"/>
                    <a:pt x="750" y="84"/>
                  </a:cubicBezTo>
                  <a:cubicBezTo>
                    <a:pt x="686" y="72"/>
                    <a:pt x="582" y="32"/>
                    <a:pt x="486" y="24"/>
                  </a:cubicBezTo>
                  <a:cubicBezTo>
                    <a:pt x="408" y="12"/>
                    <a:pt x="334" y="10"/>
                    <a:pt x="282" y="12"/>
                  </a:cubicBezTo>
                  <a:cubicBezTo>
                    <a:pt x="230" y="14"/>
                    <a:pt x="196" y="28"/>
                    <a:pt x="174" y="36"/>
                  </a:cubicBezTo>
                  <a:cubicBezTo>
                    <a:pt x="186" y="0"/>
                    <a:pt x="161" y="66"/>
                    <a:pt x="150" y="60"/>
                  </a:cubicBezTo>
                  <a:cubicBezTo>
                    <a:pt x="137" y="54"/>
                    <a:pt x="127" y="42"/>
                    <a:pt x="114" y="36"/>
                  </a:cubicBezTo>
                  <a:cubicBezTo>
                    <a:pt x="91" y="26"/>
                    <a:pt x="42" y="12"/>
                    <a:pt x="42" y="12"/>
                  </a:cubicBezTo>
                  <a:cubicBezTo>
                    <a:pt x="26" y="16"/>
                    <a:pt x="25" y="9"/>
                    <a:pt x="18" y="24"/>
                  </a:cubicBezTo>
                  <a:cubicBezTo>
                    <a:pt x="9" y="42"/>
                    <a:pt x="0" y="65"/>
                    <a:pt x="6" y="84"/>
                  </a:cubicBezTo>
                  <a:cubicBezTo>
                    <a:pt x="9" y="92"/>
                    <a:pt x="30" y="56"/>
                    <a:pt x="30" y="48"/>
                  </a:cubicBezTo>
                  <a:close/>
                </a:path>
              </a:pathLst>
            </a:custGeom>
            <a:solidFill>
              <a:srgbClr val="FFFF00"/>
            </a:solidFill>
            <a:ln w="12700" cap="flat" cmpd="sng">
              <a:solidFill>
                <a:srgbClr val="FF9900"/>
              </a:solidFill>
              <a:prstDash val="solid"/>
              <a:round/>
              <a:headEnd type="none" w="sm" len="sm"/>
              <a:tailEnd type="none" w="sm" len="sm"/>
            </a:ln>
          </p:spPr>
          <p:txBody>
            <a:bodyPr wrap="none" anchor="ctr"/>
            <a:lstStyle/>
            <a:p>
              <a:endParaRPr lang="ar-SA"/>
            </a:p>
          </p:txBody>
        </p:sp>
        <p:sp>
          <p:nvSpPr>
            <p:cNvPr id="10" name="Freeform 10"/>
            <p:cNvSpPr>
              <a:spLocks/>
            </p:cNvSpPr>
            <p:nvPr/>
          </p:nvSpPr>
          <p:spPr bwMode="auto">
            <a:xfrm flipH="1">
              <a:off x="1056" y="1536"/>
              <a:ext cx="1378" cy="1155"/>
            </a:xfrm>
            <a:custGeom>
              <a:avLst/>
              <a:gdLst>
                <a:gd name="T0" fmla="*/ 30 w 1357"/>
                <a:gd name="T1" fmla="*/ 48 h 1092"/>
                <a:gd name="T2" fmla="*/ 90 w 1357"/>
                <a:gd name="T3" fmla="*/ 252 h 1092"/>
                <a:gd name="T4" fmla="*/ 294 w 1357"/>
                <a:gd name="T5" fmla="*/ 264 h 1092"/>
                <a:gd name="T6" fmla="*/ 450 w 1357"/>
                <a:gd name="T7" fmla="*/ 276 h 1092"/>
                <a:gd name="T8" fmla="*/ 462 w 1357"/>
                <a:gd name="T9" fmla="*/ 396 h 1092"/>
                <a:gd name="T10" fmla="*/ 678 w 1357"/>
                <a:gd name="T11" fmla="*/ 432 h 1092"/>
                <a:gd name="T12" fmla="*/ 762 w 1357"/>
                <a:gd name="T13" fmla="*/ 588 h 1092"/>
                <a:gd name="T14" fmla="*/ 894 w 1357"/>
                <a:gd name="T15" fmla="*/ 1092 h 1092"/>
                <a:gd name="T16" fmla="*/ 1170 w 1357"/>
                <a:gd name="T17" fmla="*/ 1056 h 1092"/>
                <a:gd name="T18" fmla="*/ 1206 w 1357"/>
                <a:gd name="T19" fmla="*/ 1020 h 1092"/>
                <a:gd name="T20" fmla="*/ 1302 w 1357"/>
                <a:gd name="T21" fmla="*/ 876 h 1092"/>
                <a:gd name="T22" fmla="*/ 1266 w 1357"/>
                <a:gd name="T23" fmla="*/ 516 h 1092"/>
                <a:gd name="T24" fmla="*/ 1158 w 1357"/>
                <a:gd name="T25" fmla="*/ 456 h 1092"/>
                <a:gd name="T26" fmla="*/ 1086 w 1357"/>
                <a:gd name="T27" fmla="*/ 408 h 1092"/>
                <a:gd name="T28" fmla="*/ 1002 w 1357"/>
                <a:gd name="T29" fmla="*/ 312 h 1092"/>
                <a:gd name="T30" fmla="*/ 942 w 1357"/>
                <a:gd name="T31" fmla="*/ 252 h 1092"/>
                <a:gd name="T32" fmla="*/ 870 w 1357"/>
                <a:gd name="T33" fmla="*/ 132 h 1092"/>
                <a:gd name="T34" fmla="*/ 750 w 1357"/>
                <a:gd name="T35" fmla="*/ 84 h 1092"/>
                <a:gd name="T36" fmla="*/ 486 w 1357"/>
                <a:gd name="T37" fmla="*/ 24 h 1092"/>
                <a:gd name="T38" fmla="*/ 282 w 1357"/>
                <a:gd name="T39" fmla="*/ 12 h 1092"/>
                <a:gd name="T40" fmla="*/ 174 w 1357"/>
                <a:gd name="T41" fmla="*/ 36 h 1092"/>
                <a:gd name="T42" fmla="*/ 150 w 1357"/>
                <a:gd name="T43" fmla="*/ 60 h 1092"/>
                <a:gd name="T44" fmla="*/ 114 w 1357"/>
                <a:gd name="T45" fmla="*/ 36 h 1092"/>
                <a:gd name="T46" fmla="*/ 42 w 1357"/>
                <a:gd name="T47" fmla="*/ 12 h 1092"/>
                <a:gd name="T48" fmla="*/ 18 w 1357"/>
                <a:gd name="T49" fmla="*/ 24 h 1092"/>
                <a:gd name="T50" fmla="*/ 6 w 1357"/>
                <a:gd name="T51" fmla="*/ 84 h 1092"/>
                <a:gd name="T52" fmla="*/ 30 w 1357"/>
                <a:gd name="T53" fmla="*/ 48 h 10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57"/>
                <a:gd name="T82" fmla="*/ 0 h 1092"/>
                <a:gd name="T83" fmla="*/ 1357 w 1357"/>
                <a:gd name="T84" fmla="*/ 1092 h 10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57" h="1092">
                  <a:moveTo>
                    <a:pt x="30" y="48"/>
                  </a:moveTo>
                  <a:cubicBezTo>
                    <a:pt x="38" y="98"/>
                    <a:pt x="15" y="241"/>
                    <a:pt x="90" y="252"/>
                  </a:cubicBezTo>
                  <a:cubicBezTo>
                    <a:pt x="157" y="262"/>
                    <a:pt x="226" y="259"/>
                    <a:pt x="294" y="264"/>
                  </a:cubicBezTo>
                  <a:cubicBezTo>
                    <a:pt x="346" y="267"/>
                    <a:pt x="398" y="272"/>
                    <a:pt x="450" y="276"/>
                  </a:cubicBezTo>
                  <a:cubicBezTo>
                    <a:pt x="490" y="286"/>
                    <a:pt x="425" y="379"/>
                    <a:pt x="462" y="396"/>
                  </a:cubicBezTo>
                  <a:cubicBezTo>
                    <a:pt x="514" y="419"/>
                    <a:pt x="644" y="387"/>
                    <a:pt x="678" y="432"/>
                  </a:cubicBezTo>
                  <a:cubicBezTo>
                    <a:pt x="713" y="479"/>
                    <a:pt x="708" y="570"/>
                    <a:pt x="762" y="588"/>
                  </a:cubicBezTo>
                  <a:cubicBezTo>
                    <a:pt x="870" y="750"/>
                    <a:pt x="709" y="969"/>
                    <a:pt x="894" y="1092"/>
                  </a:cubicBezTo>
                  <a:cubicBezTo>
                    <a:pt x="954" y="1088"/>
                    <a:pt x="1111" y="1069"/>
                    <a:pt x="1170" y="1056"/>
                  </a:cubicBezTo>
                  <a:cubicBezTo>
                    <a:pt x="1187" y="1052"/>
                    <a:pt x="1195" y="1033"/>
                    <a:pt x="1206" y="1020"/>
                  </a:cubicBezTo>
                  <a:cubicBezTo>
                    <a:pt x="1244" y="975"/>
                    <a:pt x="1267" y="923"/>
                    <a:pt x="1302" y="876"/>
                  </a:cubicBezTo>
                  <a:cubicBezTo>
                    <a:pt x="1337" y="770"/>
                    <a:pt x="1357" y="597"/>
                    <a:pt x="1266" y="516"/>
                  </a:cubicBezTo>
                  <a:cubicBezTo>
                    <a:pt x="1142" y="406"/>
                    <a:pt x="1239" y="501"/>
                    <a:pt x="1158" y="456"/>
                  </a:cubicBezTo>
                  <a:cubicBezTo>
                    <a:pt x="1133" y="442"/>
                    <a:pt x="1086" y="408"/>
                    <a:pt x="1086" y="408"/>
                  </a:cubicBezTo>
                  <a:cubicBezTo>
                    <a:pt x="1030" y="324"/>
                    <a:pt x="1062" y="352"/>
                    <a:pt x="1002" y="312"/>
                  </a:cubicBezTo>
                  <a:cubicBezTo>
                    <a:pt x="858" y="96"/>
                    <a:pt x="1102" y="452"/>
                    <a:pt x="942" y="252"/>
                  </a:cubicBezTo>
                  <a:cubicBezTo>
                    <a:pt x="916" y="220"/>
                    <a:pt x="900" y="162"/>
                    <a:pt x="870" y="132"/>
                  </a:cubicBezTo>
                  <a:cubicBezTo>
                    <a:pt x="860" y="122"/>
                    <a:pt x="765" y="85"/>
                    <a:pt x="750" y="84"/>
                  </a:cubicBezTo>
                  <a:cubicBezTo>
                    <a:pt x="686" y="72"/>
                    <a:pt x="582" y="32"/>
                    <a:pt x="486" y="24"/>
                  </a:cubicBezTo>
                  <a:cubicBezTo>
                    <a:pt x="408" y="12"/>
                    <a:pt x="334" y="10"/>
                    <a:pt x="282" y="12"/>
                  </a:cubicBezTo>
                  <a:cubicBezTo>
                    <a:pt x="230" y="14"/>
                    <a:pt x="196" y="28"/>
                    <a:pt x="174" y="36"/>
                  </a:cubicBezTo>
                  <a:cubicBezTo>
                    <a:pt x="186" y="0"/>
                    <a:pt x="161" y="66"/>
                    <a:pt x="150" y="60"/>
                  </a:cubicBezTo>
                  <a:cubicBezTo>
                    <a:pt x="137" y="54"/>
                    <a:pt x="127" y="42"/>
                    <a:pt x="114" y="36"/>
                  </a:cubicBezTo>
                  <a:cubicBezTo>
                    <a:pt x="91" y="26"/>
                    <a:pt x="42" y="12"/>
                    <a:pt x="42" y="12"/>
                  </a:cubicBezTo>
                  <a:cubicBezTo>
                    <a:pt x="26" y="16"/>
                    <a:pt x="25" y="9"/>
                    <a:pt x="18" y="24"/>
                  </a:cubicBezTo>
                  <a:cubicBezTo>
                    <a:pt x="9" y="42"/>
                    <a:pt x="0" y="65"/>
                    <a:pt x="6" y="84"/>
                  </a:cubicBezTo>
                  <a:cubicBezTo>
                    <a:pt x="9" y="92"/>
                    <a:pt x="30" y="56"/>
                    <a:pt x="30" y="48"/>
                  </a:cubicBezTo>
                  <a:close/>
                </a:path>
              </a:pathLst>
            </a:custGeom>
            <a:solidFill>
              <a:srgbClr val="FF0000"/>
            </a:solidFill>
            <a:ln w="12700" cap="flat" cmpd="sng">
              <a:noFill/>
              <a:prstDash val="solid"/>
              <a:round/>
              <a:headEnd type="none" w="sm" len="sm"/>
              <a:tailEnd type="none" w="sm" len="sm"/>
            </a:ln>
          </p:spPr>
          <p:txBody>
            <a:bodyPr wrap="none" anchor="ctr"/>
            <a:lstStyle/>
            <a:p>
              <a:endParaRPr lang="ar-SA"/>
            </a:p>
          </p:txBody>
        </p:sp>
        <p:sp>
          <p:nvSpPr>
            <p:cNvPr id="11" name="Freeform 11"/>
            <p:cNvSpPr>
              <a:spLocks/>
            </p:cNvSpPr>
            <p:nvPr/>
          </p:nvSpPr>
          <p:spPr bwMode="auto">
            <a:xfrm flipH="1" flipV="1">
              <a:off x="1200" y="2914"/>
              <a:ext cx="1321" cy="1070"/>
            </a:xfrm>
            <a:custGeom>
              <a:avLst/>
              <a:gdLst>
                <a:gd name="T0" fmla="*/ 30 w 1357"/>
                <a:gd name="T1" fmla="*/ 48 h 1092"/>
                <a:gd name="T2" fmla="*/ 90 w 1357"/>
                <a:gd name="T3" fmla="*/ 252 h 1092"/>
                <a:gd name="T4" fmla="*/ 294 w 1357"/>
                <a:gd name="T5" fmla="*/ 264 h 1092"/>
                <a:gd name="T6" fmla="*/ 450 w 1357"/>
                <a:gd name="T7" fmla="*/ 276 h 1092"/>
                <a:gd name="T8" fmla="*/ 462 w 1357"/>
                <a:gd name="T9" fmla="*/ 396 h 1092"/>
                <a:gd name="T10" fmla="*/ 678 w 1357"/>
                <a:gd name="T11" fmla="*/ 432 h 1092"/>
                <a:gd name="T12" fmla="*/ 762 w 1357"/>
                <a:gd name="T13" fmla="*/ 588 h 1092"/>
                <a:gd name="T14" fmla="*/ 894 w 1357"/>
                <a:gd name="T15" fmla="*/ 1092 h 1092"/>
                <a:gd name="T16" fmla="*/ 1170 w 1357"/>
                <a:gd name="T17" fmla="*/ 1056 h 1092"/>
                <a:gd name="T18" fmla="*/ 1206 w 1357"/>
                <a:gd name="T19" fmla="*/ 1020 h 1092"/>
                <a:gd name="T20" fmla="*/ 1302 w 1357"/>
                <a:gd name="T21" fmla="*/ 876 h 1092"/>
                <a:gd name="T22" fmla="*/ 1266 w 1357"/>
                <a:gd name="T23" fmla="*/ 516 h 1092"/>
                <a:gd name="T24" fmla="*/ 1158 w 1357"/>
                <a:gd name="T25" fmla="*/ 456 h 1092"/>
                <a:gd name="T26" fmla="*/ 1086 w 1357"/>
                <a:gd name="T27" fmla="*/ 408 h 1092"/>
                <a:gd name="T28" fmla="*/ 1002 w 1357"/>
                <a:gd name="T29" fmla="*/ 312 h 1092"/>
                <a:gd name="T30" fmla="*/ 942 w 1357"/>
                <a:gd name="T31" fmla="*/ 252 h 1092"/>
                <a:gd name="T32" fmla="*/ 870 w 1357"/>
                <a:gd name="T33" fmla="*/ 132 h 1092"/>
                <a:gd name="T34" fmla="*/ 750 w 1357"/>
                <a:gd name="T35" fmla="*/ 84 h 1092"/>
                <a:gd name="T36" fmla="*/ 486 w 1357"/>
                <a:gd name="T37" fmla="*/ 24 h 1092"/>
                <a:gd name="T38" fmla="*/ 282 w 1357"/>
                <a:gd name="T39" fmla="*/ 12 h 1092"/>
                <a:gd name="T40" fmla="*/ 174 w 1357"/>
                <a:gd name="T41" fmla="*/ 36 h 1092"/>
                <a:gd name="T42" fmla="*/ 150 w 1357"/>
                <a:gd name="T43" fmla="*/ 60 h 1092"/>
                <a:gd name="T44" fmla="*/ 114 w 1357"/>
                <a:gd name="T45" fmla="*/ 36 h 1092"/>
                <a:gd name="T46" fmla="*/ 42 w 1357"/>
                <a:gd name="T47" fmla="*/ 12 h 1092"/>
                <a:gd name="T48" fmla="*/ 18 w 1357"/>
                <a:gd name="T49" fmla="*/ 24 h 1092"/>
                <a:gd name="T50" fmla="*/ 6 w 1357"/>
                <a:gd name="T51" fmla="*/ 84 h 1092"/>
                <a:gd name="T52" fmla="*/ 30 w 1357"/>
                <a:gd name="T53" fmla="*/ 48 h 10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57"/>
                <a:gd name="T82" fmla="*/ 0 h 1092"/>
                <a:gd name="T83" fmla="*/ 1357 w 1357"/>
                <a:gd name="T84" fmla="*/ 1092 h 10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57" h="1092">
                  <a:moveTo>
                    <a:pt x="30" y="48"/>
                  </a:moveTo>
                  <a:cubicBezTo>
                    <a:pt x="38" y="98"/>
                    <a:pt x="15" y="241"/>
                    <a:pt x="90" y="252"/>
                  </a:cubicBezTo>
                  <a:cubicBezTo>
                    <a:pt x="157" y="262"/>
                    <a:pt x="226" y="259"/>
                    <a:pt x="294" y="264"/>
                  </a:cubicBezTo>
                  <a:cubicBezTo>
                    <a:pt x="346" y="267"/>
                    <a:pt x="398" y="272"/>
                    <a:pt x="450" y="276"/>
                  </a:cubicBezTo>
                  <a:cubicBezTo>
                    <a:pt x="490" y="286"/>
                    <a:pt x="425" y="379"/>
                    <a:pt x="462" y="396"/>
                  </a:cubicBezTo>
                  <a:cubicBezTo>
                    <a:pt x="514" y="419"/>
                    <a:pt x="644" y="387"/>
                    <a:pt x="678" y="432"/>
                  </a:cubicBezTo>
                  <a:cubicBezTo>
                    <a:pt x="713" y="479"/>
                    <a:pt x="708" y="570"/>
                    <a:pt x="762" y="588"/>
                  </a:cubicBezTo>
                  <a:cubicBezTo>
                    <a:pt x="870" y="750"/>
                    <a:pt x="709" y="969"/>
                    <a:pt x="894" y="1092"/>
                  </a:cubicBezTo>
                  <a:cubicBezTo>
                    <a:pt x="954" y="1088"/>
                    <a:pt x="1111" y="1069"/>
                    <a:pt x="1170" y="1056"/>
                  </a:cubicBezTo>
                  <a:cubicBezTo>
                    <a:pt x="1187" y="1052"/>
                    <a:pt x="1195" y="1033"/>
                    <a:pt x="1206" y="1020"/>
                  </a:cubicBezTo>
                  <a:cubicBezTo>
                    <a:pt x="1244" y="975"/>
                    <a:pt x="1267" y="923"/>
                    <a:pt x="1302" y="876"/>
                  </a:cubicBezTo>
                  <a:cubicBezTo>
                    <a:pt x="1337" y="770"/>
                    <a:pt x="1357" y="597"/>
                    <a:pt x="1266" y="516"/>
                  </a:cubicBezTo>
                  <a:cubicBezTo>
                    <a:pt x="1142" y="406"/>
                    <a:pt x="1239" y="501"/>
                    <a:pt x="1158" y="456"/>
                  </a:cubicBezTo>
                  <a:cubicBezTo>
                    <a:pt x="1133" y="442"/>
                    <a:pt x="1086" y="408"/>
                    <a:pt x="1086" y="408"/>
                  </a:cubicBezTo>
                  <a:cubicBezTo>
                    <a:pt x="1030" y="324"/>
                    <a:pt x="1062" y="352"/>
                    <a:pt x="1002" y="312"/>
                  </a:cubicBezTo>
                  <a:cubicBezTo>
                    <a:pt x="858" y="96"/>
                    <a:pt x="1102" y="452"/>
                    <a:pt x="942" y="252"/>
                  </a:cubicBezTo>
                  <a:cubicBezTo>
                    <a:pt x="916" y="220"/>
                    <a:pt x="900" y="162"/>
                    <a:pt x="870" y="132"/>
                  </a:cubicBezTo>
                  <a:cubicBezTo>
                    <a:pt x="860" y="122"/>
                    <a:pt x="765" y="85"/>
                    <a:pt x="750" y="84"/>
                  </a:cubicBezTo>
                  <a:cubicBezTo>
                    <a:pt x="686" y="72"/>
                    <a:pt x="582" y="32"/>
                    <a:pt x="486" y="24"/>
                  </a:cubicBezTo>
                  <a:cubicBezTo>
                    <a:pt x="408" y="12"/>
                    <a:pt x="334" y="10"/>
                    <a:pt x="282" y="12"/>
                  </a:cubicBezTo>
                  <a:cubicBezTo>
                    <a:pt x="230" y="14"/>
                    <a:pt x="196" y="28"/>
                    <a:pt x="174" y="36"/>
                  </a:cubicBezTo>
                  <a:cubicBezTo>
                    <a:pt x="186" y="0"/>
                    <a:pt x="161" y="66"/>
                    <a:pt x="150" y="60"/>
                  </a:cubicBezTo>
                  <a:cubicBezTo>
                    <a:pt x="137" y="54"/>
                    <a:pt x="127" y="42"/>
                    <a:pt x="114" y="36"/>
                  </a:cubicBezTo>
                  <a:cubicBezTo>
                    <a:pt x="91" y="26"/>
                    <a:pt x="42" y="12"/>
                    <a:pt x="42" y="12"/>
                  </a:cubicBezTo>
                  <a:cubicBezTo>
                    <a:pt x="26" y="16"/>
                    <a:pt x="25" y="9"/>
                    <a:pt x="18" y="24"/>
                  </a:cubicBezTo>
                  <a:cubicBezTo>
                    <a:pt x="9" y="42"/>
                    <a:pt x="0" y="65"/>
                    <a:pt x="6" y="84"/>
                  </a:cubicBezTo>
                  <a:cubicBezTo>
                    <a:pt x="9" y="92"/>
                    <a:pt x="30" y="56"/>
                    <a:pt x="30" y="48"/>
                  </a:cubicBezTo>
                  <a:close/>
                </a:path>
              </a:pathLst>
            </a:custGeom>
            <a:solidFill>
              <a:srgbClr val="FFFF00"/>
            </a:solidFill>
            <a:ln w="12700" cap="flat" cmpd="sng">
              <a:solidFill>
                <a:srgbClr val="FF9900"/>
              </a:solidFill>
              <a:prstDash val="solid"/>
              <a:round/>
              <a:headEnd type="none" w="sm" len="sm"/>
              <a:tailEnd type="none" w="sm" len="sm"/>
            </a:ln>
          </p:spPr>
          <p:txBody>
            <a:bodyPr wrap="none" anchor="ctr"/>
            <a:lstStyle/>
            <a:p>
              <a:endParaRPr lang="ar-SA"/>
            </a:p>
          </p:txBody>
        </p:sp>
        <p:sp>
          <p:nvSpPr>
            <p:cNvPr id="12" name="Freeform 12"/>
            <p:cNvSpPr>
              <a:spLocks/>
            </p:cNvSpPr>
            <p:nvPr/>
          </p:nvSpPr>
          <p:spPr bwMode="auto">
            <a:xfrm flipV="1">
              <a:off x="3264" y="2880"/>
              <a:ext cx="1296" cy="1033"/>
            </a:xfrm>
            <a:custGeom>
              <a:avLst/>
              <a:gdLst>
                <a:gd name="T0" fmla="*/ 30 w 1357"/>
                <a:gd name="T1" fmla="*/ 48 h 1092"/>
                <a:gd name="T2" fmla="*/ 90 w 1357"/>
                <a:gd name="T3" fmla="*/ 252 h 1092"/>
                <a:gd name="T4" fmla="*/ 294 w 1357"/>
                <a:gd name="T5" fmla="*/ 264 h 1092"/>
                <a:gd name="T6" fmla="*/ 450 w 1357"/>
                <a:gd name="T7" fmla="*/ 276 h 1092"/>
                <a:gd name="T8" fmla="*/ 462 w 1357"/>
                <a:gd name="T9" fmla="*/ 396 h 1092"/>
                <a:gd name="T10" fmla="*/ 678 w 1357"/>
                <a:gd name="T11" fmla="*/ 432 h 1092"/>
                <a:gd name="T12" fmla="*/ 762 w 1357"/>
                <a:gd name="T13" fmla="*/ 588 h 1092"/>
                <a:gd name="T14" fmla="*/ 894 w 1357"/>
                <a:gd name="T15" fmla="*/ 1092 h 1092"/>
                <a:gd name="T16" fmla="*/ 1170 w 1357"/>
                <a:gd name="T17" fmla="*/ 1056 h 1092"/>
                <a:gd name="T18" fmla="*/ 1206 w 1357"/>
                <a:gd name="T19" fmla="*/ 1020 h 1092"/>
                <a:gd name="T20" fmla="*/ 1302 w 1357"/>
                <a:gd name="T21" fmla="*/ 876 h 1092"/>
                <a:gd name="T22" fmla="*/ 1266 w 1357"/>
                <a:gd name="T23" fmla="*/ 516 h 1092"/>
                <a:gd name="T24" fmla="*/ 1158 w 1357"/>
                <a:gd name="T25" fmla="*/ 456 h 1092"/>
                <a:gd name="T26" fmla="*/ 1086 w 1357"/>
                <a:gd name="T27" fmla="*/ 408 h 1092"/>
                <a:gd name="T28" fmla="*/ 1002 w 1357"/>
                <a:gd name="T29" fmla="*/ 312 h 1092"/>
                <a:gd name="T30" fmla="*/ 942 w 1357"/>
                <a:gd name="T31" fmla="*/ 252 h 1092"/>
                <a:gd name="T32" fmla="*/ 870 w 1357"/>
                <a:gd name="T33" fmla="*/ 132 h 1092"/>
                <a:gd name="T34" fmla="*/ 750 w 1357"/>
                <a:gd name="T35" fmla="*/ 84 h 1092"/>
                <a:gd name="T36" fmla="*/ 486 w 1357"/>
                <a:gd name="T37" fmla="*/ 24 h 1092"/>
                <a:gd name="T38" fmla="*/ 282 w 1357"/>
                <a:gd name="T39" fmla="*/ 12 h 1092"/>
                <a:gd name="T40" fmla="*/ 174 w 1357"/>
                <a:gd name="T41" fmla="*/ 36 h 1092"/>
                <a:gd name="T42" fmla="*/ 150 w 1357"/>
                <a:gd name="T43" fmla="*/ 60 h 1092"/>
                <a:gd name="T44" fmla="*/ 114 w 1357"/>
                <a:gd name="T45" fmla="*/ 36 h 1092"/>
                <a:gd name="T46" fmla="*/ 42 w 1357"/>
                <a:gd name="T47" fmla="*/ 12 h 1092"/>
                <a:gd name="T48" fmla="*/ 18 w 1357"/>
                <a:gd name="T49" fmla="*/ 24 h 1092"/>
                <a:gd name="T50" fmla="*/ 6 w 1357"/>
                <a:gd name="T51" fmla="*/ 84 h 1092"/>
                <a:gd name="T52" fmla="*/ 30 w 1357"/>
                <a:gd name="T53" fmla="*/ 48 h 10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57"/>
                <a:gd name="T82" fmla="*/ 0 h 1092"/>
                <a:gd name="T83" fmla="*/ 1357 w 1357"/>
                <a:gd name="T84" fmla="*/ 1092 h 10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57" h="1092">
                  <a:moveTo>
                    <a:pt x="30" y="48"/>
                  </a:moveTo>
                  <a:cubicBezTo>
                    <a:pt x="38" y="98"/>
                    <a:pt x="15" y="241"/>
                    <a:pt x="90" y="252"/>
                  </a:cubicBezTo>
                  <a:cubicBezTo>
                    <a:pt x="157" y="262"/>
                    <a:pt x="226" y="259"/>
                    <a:pt x="294" y="264"/>
                  </a:cubicBezTo>
                  <a:cubicBezTo>
                    <a:pt x="346" y="267"/>
                    <a:pt x="398" y="272"/>
                    <a:pt x="450" y="276"/>
                  </a:cubicBezTo>
                  <a:cubicBezTo>
                    <a:pt x="490" y="286"/>
                    <a:pt x="425" y="379"/>
                    <a:pt x="462" y="396"/>
                  </a:cubicBezTo>
                  <a:cubicBezTo>
                    <a:pt x="514" y="419"/>
                    <a:pt x="644" y="387"/>
                    <a:pt x="678" y="432"/>
                  </a:cubicBezTo>
                  <a:cubicBezTo>
                    <a:pt x="713" y="479"/>
                    <a:pt x="708" y="570"/>
                    <a:pt x="762" y="588"/>
                  </a:cubicBezTo>
                  <a:cubicBezTo>
                    <a:pt x="870" y="750"/>
                    <a:pt x="709" y="969"/>
                    <a:pt x="894" y="1092"/>
                  </a:cubicBezTo>
                  <a:cubicBezTo>
                    <a:pt x="954" y="1088"/>
                    <a:pt x="1111" y="1069"/>
                    <a:pt x="1170" y="1056"/>
                  </a:cubicBezTo>
                  <a:cubicBezTo>
                    <a:pt x="1187" y="1052"/>
                    <a:pt x="1195" y="1033"/>
                    <a:pt x="1206" y="1020"/>
                  </a:cubicBezTo>
                  <a:cubicBezTo>
                    <a:pt x="1244" y="975"/>
                    <a:pt x="1267" y="923"/>
                    <a:pt x="1302" y="876"/>
                  </a:cubicBezTo>
                  <a:cubicBezTo>
                    <a:pt x="1337" y="770"/>
                    <a:pt x="1357" y="597"/>
                    <a:pt x="1266" y="516"/>
                  </a:cubicBezTo>
                  <a:cubicBezTo>
                    <a:pt x="1142" y="406"/>
                    <a:pt x="1239" y="501"/>
                    <a:pt x="1158" y="456"/>
                  </a:cubicBezTo>
                  <a:cubicBezTo>
                    <a:pt x="1133" y="442"/>
                    <a:pt x="1086" y="408"/>
                    <a:pt x="1086" y="408"/>
                  </a:cubicBezTo>
                  <a:cubicBezTo>
                    <a:pt x="1030" y="324"/>
                    <a:pt x="1062" y="352"/>
                    <a:pt x="1002" y="312"/>
                  </a:cubicBezTo>
                  <a:cubicBezTo>
                    <a:pt x="858" y="96"/>
                    <a:pt x="1102" y="452"/>
                    <a:pt x="942" y="252"/>
                  </a:cubicBezTo>
                  <a:cubicBezTo>
                    <a:pt x="916" y="220"/>
                    <a:pt x="900" y="162"/>
                    <a:pt x="870" y="132"/>
                  </a:cubicBezTo>
                  <a:cubicBezTo>
                    <a:pt x="860" y="122"/>
                    <a:pt x="765" y="85"/>
                    <a:pt x="750" y="84"/>
                  </a:cubicBezTo>
                  <a:cubicBezTo>
                    <a:pt x="686" y="72"/>
                    <a:pt x="582" y="32"/>
                    <a:pt x="486" y="24"/>
                  </a:cubicBezTo>
                  <a:cubicBezTo>
                    <a:pt x="408" y="12"/>
                    <a:pt x="334" y="10"/>
                    <a:pt x="282" y="12"/>
                  </a:cubicBezTo>
                  <a:cubicBezTo>
                    <a:pt x="230" y="14"/>
                    <a:pt x="196" y="28"/>
                    <a:pt x="174" y="36"/>
                  </a:cubicBezTo>
                  <a:cubicBezTo>
                    <a:pt x="186" y="0"/>
                    <a:pt x="161" y="66"/>
                    <a:pt x="150" y="60"/>
                  </a:cubicBezTo>
                  <a:cubicBezTo>
                    <a:pt x="137" y="54"/>
                    <a:pt x="127" y="42"/>
                    <a:pt x="114" y="36"/>
                  </a:cubicBezTo>
                  <a:cubicBezTo>
                    <a:pt x="91" y="26"/>
                    <a:pt x="42" y="12"/>
                    <a:pt x="42" y="12"/>
                  </a:cubicBezTo>
                  <a:cubicBezTo>
                    <a:pt x="26" y="16"/>
                    <a:pt x="25" y="9"/>
                    <a:pt x="18" y="24"/>
                  </a:cubicBezTo>
                  <a:cubicBezTo>
                    <a:pt x="9" y="42"/>
                    <a:pt x="0" y="65"/>
                    <a:pt x="6" y="84"/>
                  </a:cubicBezTo>
                  <a:cubicBezTo>
                    <a:pt x="9" y="92"/>
                    <a:pt x="30" y="56"/>
                    <a:pt x="30" y="48"/>
                  </a:cubicBezTo>
                  <a:close/>
                </a:path>
              </a:pathLst>
            </a:custGeom>
            <a:solidFill>
              <a:srgbClr val="CC3300"/>
            </a:solidFill>
            <a:ln w="12700" cap="flat" cmpd="sng">
              <a:noFill/>
              <a:prstDash val="solid"/>
              <a:round/>
              <a:headEnd type="none" w="sm" len="sm"/>
              <a:tailEnd type="none" w="sm" len="sm"/>
            </a:ln>
          </p:spPr>
          <p:txBody>
            <a:bodyPr wrap="none" anchor="ctr"/>
            <a:lstStyle/>
            <a:p>
              <a:endParaRPr lang="ar-SA"/>
            </a:p>
          </p:txBody>
        </p:sp>
      </p:grpSp>
      <p:graphicFrame>
        <p:nvGraphicFramePr>
          <p:cNvPr id="1027" name="Object 3">
            <a:hlinkClick r:id="" action="ppaction://ole?verb=0"/>
          </p:cNvPr>
          <p:cNvGraphicFramePr>
            <a:graphicFrameLocks/>
          </p:cNvGraphicFramePr>
          <p:nvPr>
            <p:extLst>
              <p:ext uri="{D42A27DB-BD31-4B8C-83A1-F6EECF244321}">
                <p14:modId xmlns:p14="http://schemas.microsoft.com/office/powerpoint/2010/main" val="14357101"/>
              </p:ext>
            </p:extLst>
          </p:nvPr>
        </p:nvGraphicFramePr>
        <p:xfrm>
          <a:off x="683568" y="244052"/>
          <a:ext cx="1174750" cy="3179762"/>
        </p:xfrm>
        <a:graphic>
          <a:graphicData uri="http://schemas.openxmlformats.org/presentationml/2006/ole">
            <mc:AlternateContent xmlns:mc="http://schemas.openxmlformats.org/markup-compatibility/2006">
              <mc:Choice xmlns:v="urn:schemas-microsoft-com:vml" Requires="v">
                <p:oleObj spid="_x0000_s61451" name="Microsoft ClipArt Gallery" r:id="rId5" imgW="2147760" imgH="5811480" progId="MS_ClipArt_Gallery">
                  <p:embed/>
                </p:oleObj>
              </mc:Choice>
              <mc:Fallback>
                <p:oleObj name="Microsoft ClipArt Gallery" r:id="rId5" imgW="2147760" imgH="5811480" progId="MS_ClipArt_Gallery">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244052"/>
                        <a:ext cx="1174750" cy="317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ubtitle 1"/>
          <p:cNvSpPr>
            <a:spLocks noGrp="1"/>
          </p:cNvSpPr>
          <p:nvPr>
            <p:ph type="subTitle" idx="1"/>
          </p:nvPr>
        </p:nvSpPr>
        <p:spPr>
          <a:xfrm>
            <a:off x="1475656" y="4293096"/>
            <a:ext cx="6400800" cy="1270992"/>
          </a:xfrm>
        </p:spPr>
        <p:txBody>
          <a:bodyPr/>
          <a:lstStyle/>
          <a:p>
            <a:pPr algn="ctr"/>
            <a:r>
              <a:rPr lang="tr-TR" dirty="0" smtClean="0"/>
              <a:t>Elektrikli ortamlarda oluşabilecek tehlikeler ve korunma yolları</a:t>
            </a:r>
          </a:p>
        </p:txBody>
      </p:sp>
    </p:spTree>
    <p:extLst>
      <p:ext uri="{BB962C8B-B14F-4D97-AF65-F5344CB8AC3E}">
        <p14:creationId xmlns:p14="http://schemas.microsoft.com/office/powerpoint/2010/main" val="257527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ChangeArrowheads="1"/>
          </p:cNvSpPr>
          <p:nvPr>
            <p:ph type="title"/>
          </p:nvPr>
        </p:nvSpPr>
        <p:spPr>
          <a:xfrm>
            <a:off x="395536" y="228600"/>
            <a:ext cx="8352928" cy="1143000"/>
          </a:xfrm>
          <a:effectLst>
            <a:outerShdw dist="35921" dir="2700000" algn="ctr" rotWithShape="0">
              <a:schemeClr val="bg2"/>
            </a:outerShdw>
          </a:effectLst>
        </p:spPr>
        <p:txBody>
          <a:bodyPr lIns="92075" tIns="46038" rIns="92075" bIns="46038">
            <a:normAutofit/>
          </a:bodyPr>
          <a:lstStyle/>
          <a:p>
            <a:pPr>
              <a:defRPr/>
            </a:pPr>
            <a:r>
              <a:rPr lang="tr-TR" dirty="0" smtClean="0">
                <a:solidFill>
                  <a:schemeClr val="tx1"/>
                </a:solidFill>
              </a:rPr>
              <a:t>Elektrik devresinin temelleri</a:t>
            </a:r>
            <a:endParaRPr lang="en-US" dirty="0">
              <a:solidFill>
                <a:schemeClr val="tx1"/>
              </a:solidFill>
            </a:endParaRPr>
          </a:p>
        </p:txBody>
      </p:sp>
      <p:sp>
        <p:nvSpPr>
          <p:cNvPr id="222210" name="Rectangle 2"/>
          <p:cNvSpPr>
            <a:spLocks noGrp="1" noChangeArrowheads="1"/>
          </p:cNvSpPr>
          <p:nvPr>
            <p:ph idx="1"/>
          </p:nvPr>
        </p:nvSpPr>
        <p:spPr>
          <a:xfrm>
            <a:off x="457200" y="1828800"/>
            <a:ext cx="8229600" cy="3886200"/>
          </a:xfrm>
        </p:spPr>
        <p:txBody>
          <a:bodyPr/>
          <a:lstStyle/>
          <a:p>
            <a:pPr>
              <a:defRPr/>
            </a:pPr>
            <a:r>
              <a:rPr lang="tr-TR" dirty="0" smtClean="0"/>
              <a:t>Devre</a:t>
            </a:r>
            <a:endParaRPr lang="en-US" dirty="0"/>
          </a:p>
          <a:p>
            <a:pPr lvl="1">
              <a:defRPr/>
            </a:pPr>
            <a:r>
              <a:rPr lang="tr-TR" dirty="0" smtClean="0"/>
              <a:t>Elektriğin akış hattı</a:t>
            </a:r>
            <a:endParaRPr lang="en-US" dirty="0"/>
          </a:p>
          <a:p>
            <a:pPr>
              <a:defRPr/>
            </a:pPr>
            <a:r>
              <a:rPr lang="tr-TR" dirty="0" smtClean="0"/>
              <a:t>Devre elemanı</a:t>
            </a:r>
            <a:endParaRPr lang="en-US" dirty="0"/>
          </a:p>
          <a:p>
            <a:pPr lvl="1">
              <a:defRPr/>
            </a:pPr>
            <a:r>
              <a:rPr lang="tr-TR" dirty="0" smtClean="0"/>
              <a:t>Devrenin parçası olan ve içinden akım akan nesneler</a:t>
            </a:r>
            <a:endParaRPr lang="en-US" dirty="0"/>
          </a:p>
          <a:p>
            <a:pPr>
              <a:defRPr/>
            </a:pPr>
            <a:r>
              <a:rPr lang="tr-TR" dirty="0" smtClean="0"/>
              <a:t>Hata</a:t>
            </a:r>
            <a:endParaRPr lang="en-US" dirty="0"/>
          </a:p>
          <a:p>
            <a:pPr lvl="1">
              <a:defRPr/>
            </a:pPr>
            <a:r>
              <a:rPr lang="tr-TR" dirty="0" smtClean="0"/>
              <a:t>Akımın istenmeyen bir yoldan akması</a:t>
            </a:r>
            <a:endParaRPr lang="en-US" dirty="0"/>
          </a:p>
        </p:txBody>
      </p:sp>
      <p:sp>
        <p:nvSpPr>
          <p:cNvPr id="7" name="Slide Number Placeholder 6"/>
          <p:cNvSpPr>
            <a:spLocks noGrp="1"/>
          </p:cNvSpPr>
          <p:nvPr>
            <p:ph type="sldNum" sz="quarter" idx="12"/>
          </p:nvPr>
        </p:nvSpPr>
        <p:spPr/>
        <p:txBody>
          <a:bodyPr/>
          <a:lstStyle/>
          <a:p>
            <a:pPr>
              <a:defRPr/>
            </a:pPr>
            <a:fld id="{22A78298-FB94-4D0D-82B9-360D396BEAAA}" type="slidenum">
              <a:rPr lang="ar-SA" smtClean="0"/>
              <a:pPr>
                <a:defRPr/>
              </a:pPr>
              <a:t>10</a:t>
            </a:fld>
            <a:endParaRPr lang="en-US"/>
          </a:p>
        </p:txBody>
      </p:sp>
      <p:pic>
        <p:nvPicPr>
          <p:cNvPr id="222217" name="Picture 9"/>
          <p:cNvPicPr>
            <a:picLocks noChangeAspect="1" noChangeArrowheads="1"/>
          </p:cNvPicPr>
          <p:nvPr/>
        </p:nvPicPr>
        <p:blipFill>
          <a:blip r:embed="rId2" cstate="print"/>
          <a:srcRect/>
          <a:stretch>
            <a:fillRect/>
          </a:stretch>
        </p:blipFill>
        <p:spPr bwMode="auto">
          <a:xfrm>
            <a:off x="5867400" y="1752600"/>
            <a:ext cx="3086100" cy="1676400"/>
          </a:xfrm>
          <a:prstGeom prst="rect">
            <a:avLst/>
          </a:prstGeom>
          <a:noFill/>
          <a:ln w="9525">
            <a:noFill/>
            <a:miter lim="800000"/>
            <a:headEnd/>
            <a:tailEnd/>
          </a:ln>
        </p:spPr>
      </p:pic>
      <p:pic>
        <p:nvPicPr>
          <p:cNvPr id="222218" name="Picture 10"/>
          <p:cNvPicPr>
            <a:picLocks noChangeAspect="1" noChangeArrowheads="1"/>
          </p:cNvPicPr>
          <p:nvPr/>
        </p:nvPicPr>
        <p:blipFill>
          <a:blip r:embed="rId3" cstate="print"/>
          <a:srcRect/>
          <a:stretch>
            <a:fillRect/>
          </a:stretch>
        </p:blipFill>
        <p:spPr bwMode="auto">
          <a:xfrm>
            <a:off x="8420100" y="2133600"/>
            <a:ext cx="381000" cy="647700"/>
          </a:xfrm>
          <a:prstGeom prst="rect">
            <a:avLst/>
          </a:prstGeom>
          <a:noFill/>
          <a:ln w="9525">
            <a:noFill/>
            <a:miter lim="800000"/>
            <a:headEnd/>
            <a:tailEnd/>
          </a:ln>
        </p:spPr>
      </p:pic>
      <p:pic>
        <p:nvPicPr>
          <p:cNvPr id="222219" name="Picture 11"/>
          <p:cNvPicPr>
            <a:picLocks noChangeAspect="1" noChangeArrowheads="1"/>
          </p:cNvPicPr>
          <p:nvPr/>
        </p:nvPicPr>
        <p:blipFill>
          <a:blip r:embed="rId4" cstate="print"/>
          <a:srcRect/>
          <a:stretch>
            <a:fillRect/>
          </a:stretch>
        </p:blipFill>
        <p:spPr bwMode="auto">
          <a:xfrm>
            <a:off x="8420100" y="2133600"/>
            <a:ext cx="533400" cy="533400"/>
          </a:xfrm>
          <a:prstGeom prst="rect">
            <a:avLst/>
          </a:prstGeom>
          <a:noFill/>
          <a:ln w="9525">
            <a:noFill/>
            <a:miter lim="800000"/>
            <a:headEnd/>
            <a:tailEnd/>
          </a:ln>
        </p:spPr>
      </p:pic>
      <p:sp>
        <p:nvSpPr>
          <p:cNvPr id="9"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358576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2217"/>
                                        </p:tgtEl>
                                        <p:attrNameLst>
                                          <p:attrName>style.visibility</p:attrName>
                                        </p:attrNameLst>
                                      </p:cBhvr>
                                      <p:to>
                                        <p:strVal val="visible"/>
                                      </p:to>
                                    </p:set>
                                    <p:animEffect transition="in" filter="blinds(horizontal)">
                                      <p:cBhvr>
                                        <p:cTn id="7" dur="500"/>
                                        <p:tgtEl>
                                          <p:spTgt spid="222217"/>
                                        </p:tgtEl>
                                      </p:cBhvr>
                                    </p:animEffect>
                                  </p:childTnLst>
                                </p:cTn>
                              </p:par>
                              <p:par>
                                <p:cTn id="8" presetID="3" presetClass="entr" presetSubtype="10" fill="hold" nodeType="withEffect">
                                  <p:stCondLst>
                                    <p:cond delay="0"/>
                                  </p:stCondLst>
                                  <p:childTnLst>
                                    <p:set>
                                      <p:cBhvr>
                                        <p:cTn id="9" dur="1" fill="hold">
                                          <p:stCondLst>
                                            <p:cond delay="0"/>
                                          </p:stCondLst>
                                        </p:cTn>
                                        <p:tgtEl>
                                          <p:spTgt spid="222219"/>
                                        </p:tgtEl>
                                        <p:attrNameLst>
                                          <p:attrName>style.visibility</p:attrName>
                                        </p:attrNameLst>
                                      </p:cBhvr>
                                      <p:to>
                                        <p:strVal val="visible"/>
                                      </p:to>
                                    </p:set>
                                    <p:animEffect transition="in" filter="blinds(horizontal)">
                                      <p:cBhvr>
                                        <p:cTn id="10" dur="500"/>
                                        <p:tgtEl>
                                          <p:spTgt spid="2222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222219"/>
                                        </p:tgtEl>
                                        <p:attrNameLst>
                                          <p:attrName>ppt_x</p:attrName>
                                        </p:attrNameLst>
                                      </p:cBhvr>
                                      <p:tavLst>
                                        <p:tav tm="0">
                                          <p:val>
                                            <p:strVal val="ppt_x"/>
                                          </p:val>
                                        </p:tav>
                                        <p:tav tm="100000">
                                          <p:val>
                                            <p:strVal val="ppt_x"/>
                                          </p:val>
                                        </p:tav>
                                      </p:tavLst>
                                    </p:anim>
                                    <p:anim calcmode="lin" valueType="num">
                                      <p:cBhvr additive="base">
                                        <p:cTn id="15" dur="500"/>
                                        <p:tgtEl>
                                          <p:spTgt spid="222219"/>
                                        </p:tgtEl>
                                        <p:attrNameLst>
                                          <p:attrName>ppt_y</p:attrName>
                                        </p:attrNameLst>
                                      </p:cBhvr>
                                      <p:tavLst>
                                        <p:tav tm="0">
                                          <p:val>
                                            <p:strVal val="ppt_y"/>
                                          </p:val>
                                        </p:tav>
                                        <p:tav tm="100000">
                                          <p:val>
                                            <p:strVal val="1+ppt_h/2"/>
                                          </p:val>
                                        </p:tav>
                                      </p:tavLst>
                                    </p:anim>
                                    <p:set>
                                      <p:cBhvr>
                                        <p:cTn id="16" dur="1" fill="hold">
                                          <p:stCondLst>
                                            <p:cond delay="499"/>
                                          </p:stCondLst>
                                        </p:cTn>
                                        <p:tgtEl>
                                          <p:spTgt spid="22221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2218"/>
                                        </p:tgtEl>
                                        <p:attrNameLst>
                                          <p:attrName>style.visibility</p:attrName>
                                        </p:attrNameLst>
                                      </p:cBhvr>
                                      <p:to>
                                        <p:strVal val="visible"/>
                                      </p:to>
                                    </p:set>
                                    <p:anim calcmode="lin" valueType="num">
                                      <p:cBhvr additive="base">
                                        <p:cTn id="21" dur="500" fill="hold"/>
                                        <p:tgtEl>
                                          <p:spTgt spid="222218"/>
                                        </p:tgtEl>
                                        <p:attrNameLst>
                                          <p:attrName>ppt_x</p:attrName>
                                        </p:attrNameLst>
                                      </p:cBhvr>
                                      <p:tavLst>
                                        <p:tav tm="0">
                                          <p:val>
                                            <p:strVal val="#ppt_x"/>
                                          </p:val>
                                        </p:tav>
                                        <p:tav tm="100000">
                                          <p:val>
                                            <p:strVal val="#ppt_x"/>
                                          </p:val>
                                        </p:tav>
                                      </p:tavLst>
                                    </p:anim>
                                    <p:anim calcmode="lin" valueType="num">
                                      <p:cBhvr additive="base">
                                        <p:cTn id="22" dur="500" fill="hold"/>
                                        <p:tgtEl>
                                          <p:spTgt spid="222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19125" y="473075"/>
            <a:ext cx="7664450" cy="641350"/>
          </a:xfrm>
        </p:spPr>
        <p:txBody>
          <a:bodyPr/>
          <a:lstStyle/>
          <a:p>
            <a:pPr>
              <a:defRPr/>
            </a:pPr>
            <a:r>
              <a:rPr lang="tr-TR" sz="3600" dirty="0" smtClean="0"/>
              <a:t>Şokun nedenleri nelerdir</a:t>
            </a:r>
            <a:r>
              <a:rPr lang="en-US" sz="3600" dirty="0" smtClean="0"/>
              <a:t>?</a:t>
            </a:r>
            <a:endParaRPr lang="en-US" sz="3600" dirty="0"/>
          </a:p>
        </p:txBody>
      </p:sp>
      <p:sp>
        <p:nvSpPr>
          <p:cNvPr id="88067" name="Rectangle 3"/>
          <p:cNvSpPr>
            <a:spLocks noGrp="1" noChangeArrowheads="1"/>
          </p:cNvSpPr>
          <p:nvPr>
            <p:ph idx="1"/>
          </p:nvPr>
        </p:nvSpPr>
        <p:spPr>
          <a:xfrm>
            <a:off x="685800" y="1981200"/>
            <a:ext cx="8001000" cy="4114800"/>
          </a:xfrm>
        </p:spPr>
        <p:txBody>
          <a:bodyPr/>
          <a:lstStyle/>
          <a:p>
            <a:pPr>
              <a:lnSpc>
                <a:spcPct val="90000"/>
              </a:lnSpc>
              <a:defRPr/>
            </a:pPr>
            <a:r>
              <a:rPr lang="tr-TR" dirty="0" smtClean="0"/>
              <a:t>Bir elektrik devresinin her iki teline de dokunmak</a:t>
            </a:r>
            <a:endParaRPr lang="en-US" dirty="0"/>
          </a:p>
          <a:p>
            <a:pPr>
              <a:lnSpc>
                <a:spcPct val="90000"/>
              </a:lnSpc>
              <a:defRPr/>
            </a:pPr>
            <a:endParaRPr lang="en-US" dirty="0"/>
          </a:p>
          <a:p>
            <a:pPr>
              <a:lnSpc>
                <a:spcPct val="90000"/>
              </a:lnSpc>
              <a:defRPr/>
            </a:pPr>
            <a:r>
              <a:rPr lang="tr-TR" dirty="0" smtClean="0"/>
              <a:t>Enerjili bir hatta ve t</a:t>
            </a:r>
            <a:r>
              <a:rPr lang="en-US" dirty="0" smtClean="0"/>
              <a:t>o</a:t>
            </a:r>
            <a:r>
              <a:rPr lang="tr-TR" dirty="0" smtClean="0"/>
              <a:t>prak iletkenine dokunmak</a:t>
            </a:r>
            <a:endParaRPr lang="en-US" dirty="0"/>
          </a:p>
          <a:p>
            <a:pPr>
              <a:lnSpc>
                <a:spcPct val="90000"/>
              </a:lnSpc>
              <a:defRPr/>
            </a:pPr>
            <a:endParaRPr lang="en-US" dirty="0"/>
          </a:p>
          <a:p>
            <a:pPr>
              <a:lnSpc>
                <a:spcPct val="90000"/>
              </a:lnSpc>
              <a:defRPr/>
            </a:pPr>
            <a:r>
              <a:rPr lang="tr-TR" dirty="0" smtClean="0"/>
              <a:t>Arızalı veya kısa devreli bir cihazın dışına dokunmak</a:t>
            </a:r>
          </a:p>
        </p:txBody>
      </p:sp>
      <p:sp>
        <p:nvSpPr>
          <p:cNvPr id="4" name="Slide Number Placeholder 3"/>
          <p:cNvSpPr>
            <a:spLocks noGrp="1"/>
          </p:cNvSpPr>
          <p:nvPr>
            <p:ph type="sldNum" sz="quarter" idx="12"/>
          </p:nvPr>
        </p:nvSpPr>
        <p:spPr/>
        <p:txBody>
          <a:bodyPr/>
          <a:lstStyle/>
          <a:p>
            <a:pPr>
              <a:defRPr/>
            </a:pPr>
            <a:fld id="{FAF177A9-1611-43F4-AD4D-0D5E6498DFF9}" type="slidenum">
              <a:rPr lang="ar-SA" smtClean="0"/>
              <a:pPr>
                <a:defRPr/>
              </a:pPr>
              <a:t>11</a:t>
            </a:fld>
            <a:endParaRPr lang="en-US"/>
          </a:p>
        </p:txBody>
      </p:sp>
      <p:sp>
        <p:nvSpPr>
          <p:cNvPr id="6" name="Rectangle 4"/>
          <p:cNvSpPr>
            <a:spLocks noChangeArrowheads="1"/>
          </p:cNvSpPr>
          <p:nvPr/>
        </p:nvSpPr>
        <p:spPr bwMode="auto">
          <a:xfrm>
            <a:off x="468313" y="1268760"/>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4683878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fade">
                                      <p:cBhvr>
                                        <p:cTn id="7" dur="800" decel="100000"/>
                                        <p:tgtEl>
                                          <p:spTgt spid="88066"/>
                                        </p:tgtEl>
                                      </p:cBhvr>
                                    </p:animEffect>
                                    <p:anim calcmode="lin" valueType="num">
                                      <p:cBhvr>
                                        <p:cTn id="8" dur="800" decel="100000" fill="hold"/>
                                        <p:tgtEl>
                                          <p:spTgt spid="88066"/>
                                        </p:tgtEl>
                                        <p:attrNameLst>
                                          <p:attrName>style.rotation</p:attrName>
                                        </p:attrNameLst>
                                      </p:cBhvr>
                                      <p:tavLst>
                                        <p:tav tm="0">
                                          <p:val>
                                            <p:fltVal val="-90"/>
                                          </p:val>
                                        </p:tav>
                                        <p:tav tm="100000">
                                          <p:val>
                                            <p:fltVal val="0"/>
                                          </p:val>
                                        </p:tav>
                                      </p:tavLst>
                                    </p:anim>
                                    <p:anim calcmode="lin" valueType="num">
                                      <p:cBhvr>
                                        <p:cTn id="9" dur="800" decel="100000" fill="hold"/>
                                        <p:tgtEl>
                                          <p:spTgt spid="88066"/>
                                        </p:tgtEl>
                                        <p:attrNameLst>
                                          <p:attrName>ppt_x</p:attrName>
                                        </p:attrNameLst>
                                      </p:cBhvr>
                                      <p:tavLst>
                                        <p:tav tm="0">
                                          <p:val>
                                            <p:strVal val="#ppt_x+0.4"/>
                                          </p:val>
                                        </p:tav>
                                        <p:tav tm="100000">
                                          <p:val>
                                            <p:strVal val="#ppt_x-0.05"/>
                                          </p:val>
                                        </p:tav>
                                      </p:tavLst>
                                    </p:anim>
                                    <p:anim calcmode="lin" valueType="num">
                                      <p:cBhvr>
                                        <p:cTn id="10" dur="800" decel="100000" fill="hold"/>
                                        <p:tgtEl>
                                          <p:spTgt spid="8806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806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8066"/>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nodeType="clickEffect">
                                  <p:stCondLst>
                                    <p:cond delay="0"/>
                                  </p:stCondLst>
                                  <p:childTnLst>
                                    <p:set>
                                      <p:cBhvr>
                                        <p:cTn id="16" dur="1" fill="hold">
                                          <p:stCondLst>
                                            <p:cond delay="0"/>
                                          </p:stCondLst>
                                        </p:cTn>
                                        <p:tgtEl>
                                          <p:spTgt spid="88067">
                                            <p:txEl>
                                              <p:pRg st="0" end="0"/>
                                            </p:txEl>
                                          </p:spTgt>
                                        </p:tgtEl>
                                        <p:attrNameLst>
                                          <p:attrName>style.visibility</p:attrName>
                                        </p:attrNameLst>
                                      </p:cBhvr>
                                      <p:to>
                                        <p:strVal val="visible"/>
                                      </p:to>
                                    </p:set>
                                    <p:anim calcmode="lin" valueType="num">
                                      <p:cBhvr>
                                        <p:cTn id="17" dur="1000" fill="hold"/>
                                        <p:tgtEl>
                                          <p:spTgt spid="88067">
                                            <p:txEl>
                                              <p:pRg st="0" end="0"/>
                                            </p:txEl>
                                          </p:spTgt>
                                        </p:tgtEl>
                                        <p:attrNameLst>
                                          <p:attrName>ppt_x</p:attrName>
                                        </p:attrNameLst>
                                      </p:cBhvr>
                                      <p:tavLst>
                                        <p:tav tm="0">
                                          <p:val>
                                            <p:strVal val="#ppt_x-.2"/>
                                          </p:val>
                                        </p:tav>
                                        <p:tav tm="100000">
                                          <p:val>
                                            <p:strVal val="#ppt_x"/>
                                          </p:val>
                                        </p:tav>
                                      </p:tavLst>
                                    </p:anim>
                                    <p:anim calcmode="lin" valueType="num">
                                      <p:cBhvr>
                                        <p:cTn id="18" dur="1000" fill="hold"/>
                                        <p:tgtEl>
                                          <p:spTgt spid="8806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806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88067">
                                            <p:txEl>
                                              <p:pRg st="2" end="2"/>
                                            </p:txEl>
                                          </p:spTgt>
                                        </p:tgtEl>
                                        <p:attrNameLst>
                                          <p:attrName>style.visibility</p:attrName>
                                        </p:attrNameLst>
                                      </p:cBhvr>
                                      <p:to>
                                        <p:strVal val="visible"/>
                                      </p:to>
                                    </p:set>
                                    <p:anim calcmode="lin" valueType="num">
                                      <p:cBhvr>
                                        <p:cTn id="24" dur="1000" fill="hold"/>
                                        <p:tgtEl>
                                          <p:spTgt spid="88067">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8806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8806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nodeType="clickEffect">
                                  <p:stCondLst>
                                    <p:cond delay="0"/>
                                  </p:stCondLst>
                                  <p:childTnLst>
                                    <p:set>
                                      <p:cBhvr>
                                        <p:cTn id="30" dur="1" fill="hold">
                                          <p:stCondLst>
                                            <p:cond delay="0"/>
                                          </p:stCondLst>
                                        </p:cTn>
                                        <p:tgtEl>
                                          <p:spTgt spid="88067">
                                            <p:txEl>
                                              <p:pRg st="4" end="4"/>
                                            </p:txEl>
                                          </p:spTgt>
                                        </p:tgtEl>
                                        <p:attrNameLst>
                                          <p:attrName>style.visibility</p:attrName>
                                        </p:attrNameLst>
                                      </p:cBhvr>
                                      <p:to>
                                        <p:strVal val="visible"/>
                                      </p:to>
                                    </p:set>
                                    <p:anim calcmode="lin" valueType="num">
                                      <p:cBhvr>
                                        <p:cTn id="31" dur="1000" fill="hold"/>
                                        <p:tgtEl>
                                          <p:spTgt spid="88067">
                                            <p:txEl>
                                              <p:pRg st="4" end="4"/>
                                            </p:txEl>
                                          </p:spTgt>
                                        </p:tgtEl>
                                        <p:attrNameLst>
                                          <p:attrName>ppt_x</p:attrName>
                                        </p:attrNameLst>
                                      </p:cBhvr>
                                      <p:tavLst>
                                        <p:tav tm="0">
                                          <p:val>
                                            <p:strVal val="#ppt_x-.2"/>
                                          </p:val>
                                        </p:tav>
                                        <p:tav tm="100000">
                                          <p:val>
                                            <p:strVal val="#ppt_x"/>
                                          </p:val>
                                        </p:tav>
                                      </p:tavLst>
                                    </p:anim>
                                    <p:anim calcmode="lin" valueType="num">
                                      <p:cBhvr>
                                        <p:cTn id="32" dur="1000" fill="hold"/>
                                        <p:tgtEl>
                                          <p:spTgt spid="8806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880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p:cNvPicPr>
            <a:picLocks noChangeAspect="1" noChangeArrowheads="1"/>
          </p:cNvPicPr>
          <p:nvPr/>
        </p:nvPicPr>
        <p:blipFill>
          <a:blip r:embed="rId3" cstate="print"/>
          <a:srcRect/>
          <a:stretch>
            <a:fillRect/>
          </a:stretch>
        </p:blipFill>
        <p:spPr bwMode="auto">
          <a:xfrm>
            <a:off x="179512" y="131440"/>
            <a:ext cx="5486400" cy="3657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F38E3DA6-A55C-4C54-A473-05BDFCF575A6}" type="slidenum">
              <a:rPr lang="ar-SA" smtClean="0"/>
              <a:pPr>
                <a:defRPr/>
              </a:pPr>
              <a:t>12</a:t>
            </a:fld>
            <a:endParaRPr lang="en-US"/>
          </a:p>
        </p:txBody>
      </p:sp>
      <p:pic>
        <p:nvPicPr>
          <p:cNvPr id="5" name="Picture 5"/>
          <p:cNvPicPr>
            <a:picLocks noGrp="1" noChangeAspect="1" noChangeArrowheads="1"/>
          </p:cNvPicPr>
          <p:nvPr>
            <p:ph idx="1"/>
          </p:nvPr>
        </p:nvPicPr>
        <p:blipFill>
          <a:blip r:embed="rId4" cstate="print"/>
          <a:srcRect/>
          <a:stretch>
            <a:fillRect/>
          </a:stretch>
        </p:blipFill>
        <p:spPr>
          <a:xfrm>
            <a:off x="3707904" y="2636912"/>
            <a:ext cx="5391150" cy="3657600"/>
          </a:xfrm>
        </p:spPr>
      </p:pic>
    </p:spTree>
    <p:extLst>
      <p:ext uri="{BB962C8B-B14F-4D97-AF65-F5344CB8AC3E}">
        <p14:creationId xmlns:p14="http://schemas.microsoft.com/office/powerpoint/2010/main" val="40205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p:cNvPicPr>
            <a:picLocks noGrp="1" noChangeAspect="1" noChangeArrowheads="1"/>
          </p:cNvPicPr>
          <p:nvPr>
            <p:ph idx="1"/>
          </p:nvPr>
        </p:nvPicPr>
        <p:blipFill>
          <a:blip r:embed="rId3" cstate="print"/>
          <a:srcRect/>
          <a:stretch>
            <a:fillRect/>
          </a:stretch>
        </p:blipFill>
        <p:spPr>
          <a:xfrm>
            <a:off x="1828800" y="1600200"/>
            <a:ext cx="5486400" cy="3657600"/>
          </a:xfrm>
        </p:spPr>
      </p:pic>
      <p:sp>
        <p:nvSpPr>
          <p:cNvPr id="3" name="Slide Number Placeholder 2"/>
          <p:cNvSpPr>
            <a:spLocks noGrp="1"/>
          </p:cNvSpPr>
          <p:nvPr>
            <p:ph type="sldNum" sz="quarter" idx="12"/>
          </p:nvPr>
        </p:nvSpPr>
        <p:spPr/>
        <p:txBody>
          <a:bodyPr/>
          <a:lstStyle/>
          <a:p>
            <a:pPr>
              <a:defRPr/>
            </a:pPr>
            <a:fld id="{49F76127-5EDC-48D9-A6A4-00E723824A7A}" type="slidenum">
              <a:rPr lang="ar-SA" smtClean="0"/>
              <a:pPr>
                <a:defRPr/>
              </a:pPr>
              <a:t>13</a:t>
            </a:fld>
            <a:endParaRPr lang="en-US"/>
          </a:p>
        </p:txBody>
      </p:sp>
    </p:spTree>
    <p:extLst>
      <p:ext uri="{BB962C8B-B14F-4D97-AF65-F5344CB8AC3E}">
        <p14:creationId xmlns:p14="http://schemas.microsoft.com/office/powerpoint/2010/main" val="227208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11" name="Picture 7" descr="00063"/>
          <p:cNvPicPr>
            <a:picLocks noChangeAspect="1" noChangeArrowheads="1"/>
          </p:cNvPicPr>
          <p:nvPr/>
        </p:nvPicPr>
        <p:blipFill>
          <a:blip r:embed="rId3" cstate="print"/>
          <a:srcRect/>
          <a:stretch>
            <a:fillRect/>
          </a:stretch>
        </p:blipFill>
        <p:spPr bwMode="auto">
          <a:xfrm>
            <a:off x="5486400" y="762000"/>
            <a:ext cx="3095625" cy="1752600"/>
          </a:xfrm>
          <a:prstGeom prst="rect">
            <a:avLst/>
          </a:prstGeom>
          <a:noFill/>
          <a:ln w="9525">
            <a:noFill/>
            <a:miter lim="800000"/>
            <a:headEnd/>
            <a:tailEnd/>
          </a:ln>
        </p:spPr>
      </p:pic>
      <p:pic>
        <p:nvPicPr>
          <p:cNvPr id="354312" name="Picture 8" descr="10029"/>
          <p:cNvPicPr>
            <a:picLocks noChangeAspect="1" noChangeArrowheads="1"/>
          </p:cNvPicPr>
          <p:nvPr/>
        </p:nvPicPr>
        <p:blipFill>
          <a:blip r:embed="rId4" cstate="print"/>
          <a:srcRect/>
          <a:stretch>
            <a:fillRect/>
          </a:stretch>
        </p:blipFill>
        <p:spPr bwMode="auto">
          <a:xfrm>
            <a:off x="299120" y="1773560"/>
            <a:ext cx="5187280" cy="1482080"/>
          </a:xfrm>
          <a:prstGeom prst="rect">
            <a:avLst/>
          </a:prstGeom>
          <a:noFill/>
          <a:ln w="9525">
            <a:noFill/>
            <a:miter lim="800000"/>
            <a:headEnd/>
            <a:tailEnd/>
          </a:ln>
        </p:spPr>
      </p:pic>
      <p:pic>
        <p:nvPicPr>
          <p:cNvPr id="354313" name="Picture 9" descr="10030"/>
          <p:cNvPicPr>
            <a:picLocks noChangeAspect="1" noChangeArrowheads="1"/>
          </p:cNvPicPr>
          <p:nvPr/>
        </p:nvPicPr>
        <p:blipFill>
          <a:blip r:embed="rId5" cstate="print"/>
          <a:srcRect/>
          <a:stretch>
            <a:fillRect/>
          </a:stretch>
        </p:blipFill>
        <p:spPr bwMode="auto">
          <a:xfrm>
            <a:off x="5410200" y="2667000"/>
            <a:ext cx="3152775" cy="838200"/>
          </a:xfrm>
          <a:prstGeom prst="rect">
            <a:avLst/>
          </a:prstGeom>
          <a:noFill/>
          <a:ln w="9525">
            <a:noFill/>
            <a:miter lim="800000"/>
            <a:headEnd/>
            <a:tailEnd/>
          </a:ln>
        </p:spPr>
      </p:pic>
      <p:pic>
        <p:nvPicPr>
          <p:cNvPr id="354316" name="Picture 12"/>
          <p:cNvPicPr>
            <a:picLocks noChangeAspect="1" noChangeArrowheads="1"/>
          </p:cNvPicPr>
          <p:nvPr/>
        </p:nvPicPr>
        <p:blipFill>
          <a:blip r:embed="rId6" cstate="print"/>
          <a:srcRect/>
          <a:stretch>
            <a:fillRect/>
          </a:stretch>
        </p:blipFill>
        <p:spPr bwMode="auto">
          <a:xfrm>
            <a:off x="5410200" y="914400"/>
            <a:ext cx="3200400" cy="21907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A0F1FB7E-D860-43EF-8ABB-E6563B3E0B62}" type="slidenum">
              <a:rPr lang="ar-SA" smtClean="0"/>
              <a:pPr>
                <a:defRPr/>
              </a:pPr>
              <a:t>14</a:t>
            </a:fld>
            <a:endParaRPr lang="en-US"/>
          </a:p>
        </p:txBody>
      </p:sp>
    </p:spTree>
    <p:extLst>
      <p:ext uri="{BB962C8B-B14F-4D97-AF65-F5344CB8AC3E}">
        <p14:creationId xmlns:p14="http://schemas.microsoft.com/office/powerpoint/2010/main" val="113846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316"/>
                                        </p:tgtEl>
                                        <p:attrNameLst>
                                          <p:attrName>style.visibility</p:attrName>
                                        </p:attrNameLst>
                                      </p:cBhvr>
                                      <p:to>
                                        <p:strVal val="visible"/>
                                      </p:to>
                                    </p:set>
                                    <p:animEffect transition="in" filter="fade">
                                      <p:cBhvr>
                                        <p:cTn id="7" dur="2000"/>
                                        <p:tgtEl>
                                          <p:spTgt spid="354316"/>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3.33333E-6 -1.64662E-6 L -0.26666 0.46624 " pathEditMode="relative" rAng="0" ptsTypes="AA">
                                      <p:cBhvr>
                                        <p:cTn id="11" dur="2000" fill="hold"/>
                                        <p:tgtEl>
                                          <p:spTgt spid="354316"/>
                                        </p:tgtEl>
                                        <p:attrNameLst>
                                          <p:attrName>ppt_x</p:attrName>
                                          <p:attrName>ppt_y</p:attrName>
                                        </p:attrNameLst>
                                      </p:cBhvr>
                                      <p:rCtr x="-13300" y="23300"/>
                                    </p:animMotion>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54311"/>
                                        </p:tgtEl>
                                        <p:attrNameLst>
                                          <p:attrName>style.visibility</p:attrName>
                                        </p:attrNameLst>
                                      </p:cBhvr>
                                      <p:to>
                                        <p:strVal val="visible"/>
                                      </p:to>
                                    </p:set>
                                    <p:animEffect transition="in" filter="blinds(horizontal)">
                                      <p:cBhvr>
                                        <p:cTn id="16" dur="500"/>
                                        <p:tgtEl>
                                          <p:spTgt spid="35431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54313"/>
                                        </p:tgtEl>
                                        <p:attrNameLst>
                                          <p:attrName>style.visibility</p:attrName>
                                        </p:attrNameLst>
                                      </p:cBhvr>
                                      <p:to>
                                        <p:strVal val="visible"/>
                                      </p:to>
                                    </p:set>
                                    <p:animEffect transition="in" filter="blinds(horizontal)">
                                      <p:cBhvr>
                                        <p:cTn id="21" dur="500"/>
                                        <p:tgtEl>
                                          <p:spTgt spid="354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eaLnBrk="1" hangingPunct="1">
              <a:defRPr/>
            </a:pPr>
            <a:r>
              <a:rPr lang="tr-TR" dirty="0" smtClean="0"/>
              <a:t>Soru </a:t>
            </a:r>
            <a:r>
              <a:rPr lang="en-US" dirty="0" smtClean="0"/>
              <a:t>– </a:t>
            </a:r>
            <a:r>
              <a:rPr lang="tr-TR" dirty="0" smtClean="0"/>
              <a:t>3</a:t>
            </a:r>
            <a:r>
              <a:rPr lang="en-US" dirty="0" smtClean="0"/>
              <a:t> </a:t>
            </a:r>
          </a:p>
        </p:txBody>
      </p:sp>
      <p:sp>
        <p:nvSpPr>
          <p:cNvPr id="217091" name="Rectangle 3"/>
          <p:cNvSpPr>
            <a:spLocks noGrp="1" noChangeArrowheads="1"/>
          </p:cNvSpPr>
          <p:nvPr>
            <p:ph idx="1"/>
          </p:nvPr>
        </p:nvSpPr>
        <p:spPr/>
        <p:txBody>
          <a:bodyPr/>
          <a:lstStyle/>
          <a:p>
            <a:pPr eaLnBrk="1" hangingPunct="1">
              <a:defRPr/>
            </a:pPr>
            <a:r>
              <a:rPr lang="tr-TR" dirty="0" smtClean="0"/>
              <a:t>Kendi </a:t>
            </a:r>
            <a:r>
              <a:rPr lang="tr-TR" dirty="0"/>
              <a:t>açınızdan </a:t>
            </a:r>
            <a:r>
              <a:rPr lang="tr-TR" dirty="0" smtClean="0"/>
              <a:t>elektriğin insan vücudunu neden ve nasıl etkilediğini açıklayınız</a:t>
            </a:r>
            <a:endParaRPr lang="en-US" dirty="0" smtClean="0"/>
          </a:p>
        </p:txBody>
      </p:sp>
      <p:sp>
        <p:nvSpPr>
          <p:cNvPr id="6" name="Slide Number Placeholder 5"/>
          <p:cNvSpPr>
            <a:spLocks noGrp="1"/>
          </p:cNvSpPr>
          <p:nvPr>
            <p:ph type="sldNum" sz="quarter" idx="12"/>
          </p:nvPr>
        </p:nvSpPr>
        <p:spPr/>
        <p:txBody>
          <a:bodyPr/>
          <a:lstStyle/>
          <a:p>
            <a:pPr>
              <a:defRPr/>
            </a:pPr>
            <a:fld id="{42DBAC70-11C4-4E07-B2FC-0CBF3C6D55DC}" type="slidenum">
              <a:rPr lang="ar-SA"/>
              <a:pPr>
                <a:defRPr/>
              </a:pPr>
              <a:t>15</a:t>
            </a:fld>
            <a:endParaRPr lang="en-US"/>
          </a:p>
        </p:txBody>
      </p:sp>
      <p:sp>
        <p:nvSpPr>
          <p:cNvPr id="7" name="Rectangle 4"/>
          <p:cNvSpPr>
            <a:spLocks noChangeArrowheads="1"/>
          </p:cNvSpPr>
          <p:nvPr/>
        </p:nvSpPr>
        <p:spPr bwMode="auto">
          <a:xfrm>
            <a:off x="468313" y="1268760"/>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20394820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304800"/>
            <a:ext cx="7772400" cy="1143000"/>
          </a:xfrm>
        </p:spPr>
        <p:txBody>
          <a:bodyPr/>
          <a:lstStyle/>
          <a:p>
            <a:pPr eaLnBrk="1" hangingPunct="1">
              <a:defRPr/>
            </a:pPr>
            <a:r>
              <a:rPr lang="tr-TR" dirty="0" smtClean="0"/>
              <a:t>Elektriğin fizyolojik etkisi</a:t>
            </a:r>
            <a:endParaRPr lang="en-US" dirty="0" smtClean="0"/>
          </a:p>
        </p:txBody>
      </p:sp>
      <p:sp>
        <p:nvSpPr>
          <p:cNvPr id="32771" name="Rectangle 3"/>
          <p:cNvSpPr>
            <a:spLocks noGrp="1" noChangeArrowheads="1"/>
          </p:cNvSpPr>
          <p:nvPr>
            <p:ph idx="1"/>
          </p:nvPr>
        </p:nvSpPr>
        <p:spPr>
          <a:xfrm>
            <a:off x="395536" y="1524000"/>
            <a:ext cx="8062664" cy="4572000"/>
          </a:xfrm>
        </p:spPr>
        <p:txBody>
          <a:bodyPr/>
          <a:lstStyle/>
          <a:p>
            <a:pPr eaLnBrk="1" hangingPunct="1">
              <a:lnSpc>
                <a:spcPct val="90000"/>
              </a:lnSpc>
              <a:defRPr/>
            </a:pPr>
            <a:r>
              <a:rPr lang="tr-TR" sz="2800" dirty="0" smtClean="0"/>
              <a:t>Kontrolsüz kas gerilmeleri veya bilinçsizlik</a:t>
            </a:r>
          </a:p>
          <a:p>
            <a:pPr eaLnBrk="1" hangingPunct="1">
              <a:lnSpc>
                <a:spcPct val="90000"/>
              </a:lnSpc>
              <a:defRPr/>
            </a:pPr>
            <a:r>
              <a:rPr lang="en-US" sz="2800" dirty="0" err="1" smtClean="0"/>
              <a:t>Ventri</a:t>
            </a:r>
            <a:r>
              <a:rPr lang="tr-TR" sz="2800" dirty="0" smtClean="0"/>
              <a:t>kü</a:t>
            </a:r>
            <a:r>
              <a:rPr lang="en-US" sz="2800" dirty="0" smtClean="0"/>
              <a:t>l</a:t>
            </a:r>
            <a:r>
              <a:rPr lang="tr-TR" sz="2800" dirty="0" smtClean="0"/>
              <a:t>e</a:t>
            </a:r>
            <a:r>
              <a:rPr lang="en-US" sz="2800" dirty="0" smtClean="0"/>
              <a:t>r </a:t>
            </a:r>
            <a:r>
              <a:rPr lang="en-US" sz="2800" dirty="0" err="1" smtClean="0"/>
              <a:t>fibrila</a:t>
            </a:r>
            <a:r>
              <a:rPr lang="tr-TR" sz="2800" dirty="0" smtClean="0"/>
              <a:t>sy</a:t>
            </a:r>
            <a:r>
              <a:rPr lang="en-US" sz="2800" dirty="0" smtClean="0"/>
              <a:t>on</a:t>
            </a:r>
          </a:p>
          <a:p>
            <a:pPr eaLnBrk="1" hangingPunct="1">
              <a:lnSpc>
                <a:spcPct val="90000"/>
              </a:lnSpc>
              <a:defRPr/>
            </a:pPr>
            <a:r>
              <a:rPr lang="tr-TR" sz="2800" dirty="0" smtClean="0"/>
              <a:t>Dokulara sakatlık</a:t>
            </a:r>
            <a:endParaRPr lang="en-US" sz="2800" dirty="0" smtClean="0"/>
          </a:p>
          <a:p>
            <a:pPr lvl="1" eaLnBrk="1" hangingPunct="1">
              <a:lnSpc>
                <a:spcPct val="90000"/>
              </a:lnSpc>
              <a:defRPr/>
            </a:pPr>
            <a:r>
              <a:rPr lang="en-US" sz="2400" dirty="0" err="1" smtClean="0"/>
              <a:t>Ele</a:t>
            </a:r>
            <a:r>
              <a:rPr lang="tr-TR" sz="2400" dirty="0" smtClean="0"/>
              <a:t>k</a:t>
            </a:r>
            <a:r>
              <a:rPr lang="en-US" sz="2400" dirty="0" smtClean="0"/>
              <a:t>tri</a:t>
            </a:r>
            <a:r>
              <a:rPr lang="tr-TR" sz="2400" dirty="0" smtClean="0"/>
              <a:t>ksel yanmaları</a:t>
            </a:r>
            <a:endParaRPr lang="en-US" sz="2400" dirty="0" smtClean="0"/>
          </a:p>
          <a:p>
            <a:pPr lvl="1" eaLnBrk="1" hangingPunct="1">
              <a:lnSpc>
                <a:spcPct val="90000"/>
              </a:lnSpc>
              <a:defRPr/>
            </a:pPr>
            <a:r>
              <a:rPr lang="tr-TR" sz="2400" dirty="0" smtClean="0"/>
              <a:t>Kimyasal yanmalar</a:t>
            </a:r>
            <a:r>
              <a:rPr lang="en-US" sz="2400" dirty="0" smtClean="0"/>
              <a:t> (dc </a:t>
            </a:r>
            <a:r>
              <a:rPr lang="tr-TR" sz="2400" dirty="0" smtClean="0"/>
              <a:t>akımlar</a:t>
            </a:r>
            <a:r>
              <a:rPr lang="en-US" sz="2400" dirty="0" smtClean="0"/>
              <a:t>)</a:t>
            </a:r>
          </a:p>
          <a:p>
            <a:pPr lvl="1" eaLnBrk="1" hangingPunct="1">
              <a:lnSpc>
                <a:spcPct val="90000"/>
              </a:lnSpc>
              <a:defRPr/>
            </a:pPr>
            <a:r>
              <a:rPr lang="tr-TR" sz="2400" dirty="0" smtClean="0"/>
              <a:t>Kaslarda felç, yaralanmalar, ağrı ve yorgunluk</a:t>
            </a:r>
            <a:r>
              <a:rPr lang="en-US" sz="2400" dirty="0" smtClean="0"/>
              <a:t>and fatigue </a:t>
            </a:r>
          </a:p>
          <a:p>
            <a:pPr lvl="1" eaLnBrk="1" hangingPunct="1">
              <a:lnSpc>
                <a:spcPct val="90000"/>
              </a:lnSpc>
              <a:defRPr/>
            </a:pPr>
            <a:r>
              <a:rPr lang="tr-TR" sz="2400" dirty="0" smtClean="0"/>
              <a:t>Kemiklerde ve kirişlerde (tendon) kırılmalar</a:t>
            </a:r>
            <a:endParaRPr lang="en-US" sz="2400" dirty="0" smtClean="0"/>
          </a:p>
          <a:p>
            <a:pPr eaLnBrk="1" hangingPunct="1">
              <a:lnSpc>
                <a:spcPct val="90000"/>
              </a:lnSpc>
              <a:defRPr/>
            </a:pPr>
            <a:r>
              <a:rPr lang="en-US" sz="2800" dirty="0" err="1" smtClean="0"/>
              <a:t>Merdiven</a:t>
            </a:r>
            <a:r>
              <a:rPr lang="tr-TR" sz="2800" dirty="0" smtClean="0"/>
              <a:t>den</a:t>
            </a:r>
            <a:r>
              <a:rPr lang="en-US" sz="2800" dirty="0" smtClean="0"/>
              <a:t> </a:t>
            </a:r>
            <a:r>
              <a:rPr lang="en-US" sz="2800" dirty="0" err="1"/>
              <a:t>düşme</a:t>
            </a:r>
            <a:r>
              <a:rPr lang="en-US" sz="2800" dirty="0"/>
              <a:t> </a:t>
            </a:r>
            <a:r>
              <a:rPr lang="en-US" sz="2800" dirty="0" err="1"/>
              <a:t>ya</a:t>
            </a:r>
            <a:r>
              <a:rPr lang="en-US" sz="2800" dirty="0"/>
              <a:t> da </a:t>
            </a:r>
            <a:r>
              <a:rPr lang="en-US" sz="2800" dirty="0" err="1"/>
              <a:t>sıcak</a:t>
            </a:r>
            <a:r>
              <a:rPr lang="en-US" sz="2800" dirty="0"/>
              <a:t> </a:t>
            </a:r>
            <a:r>
              <a:rPr lang="en-US" sz="2800" dirty="0" err="1"/>
              <a:t>yağ</a:t>
            </a:r>
            <a:r>
              <a:rPr lang="en-US" sz="2800" dirty="0"/>
              <a:t> </a:t>
            </a:r>
            <a:r>
              <a:rPr lang="tr-TR" sz="2800" dirty="0" smtClean="0"/>
              <a:t>dökme </a:t>
            </a:r>
            <a:r>
              <a:rPr lang="en-US" sz="2800" dirty="0" err="1" smtClean="0"/>
              <a:t>gibi</a:t>
            </a:r>
            <a:r>
              <a:rPr lang="en-US" sz="2800" dirty="0" smtClean="0"/>
              <a:t> </a:t>
            </a:r>
            <a:r>
              <a:rPr lang="en-US" sz="2800" dirty="0" err="1"/>
              <a:t>ikincil</a:t>
            </a:r>
            <a:r>
              <a:rPr lang="en-US" sz="2800" dirty="0"/>
              <a:t> (</a:t>
            </a:r>
            <a:r>
              <a:rPr lang="en-US" sz="2800" dirty="0" err="1"/>
              <a:t>yan</a:t>
            </a:r>
            <a:r>
              <a:rPr lang="en-US" sz="2800" dirty="0"/>
              <a:t>) </a:t>
            </a:r>
            <a:r>
              <a:rPr lang="en-US" sz="2800" dirty="0" err="1" smtClean="0"/>
              <a:t>etkiler</a:t>
            </a:r>
            <a:endParaRPr lang="tr-TR" sz="2800" dirty="0" smtClean="0"/>
          </a:p>
        </p:txBody>
      </p:sp>
      <p:sp>
        <p:nvSpPr>
          <p:cNvPr id="7" name="Slide Number Placeholder 5"/>
          <p:cNvSpPr>
            <a:spLocks noGrp="1"/>
          </p:cNvSpPr>
          <p:nvPr>
            <p:ph type="sldNum" sz="quarter" idx="12"/>
          </p:nvPr>
        </p:nvSpPr>
        <p:spPr/>
        <p:txBody>
          <a:bodyPr/>
          <a:lstStyle/>
          <a:p>
            <a:pPr>
              <a:defRPr/>
            </a:pPr>
            <a:fld id="{A3F61C7F-BE57-4D11-8328-C2E336D3FC76}" type="slidenum">
              <a:rPr lang="ar-SA"/>
              <a:pPr>
                <a:defRPr/>
              </a:pPr>
              <a:t>16</a:t>
            </a:fld>
            <a:endParaRPr lang="en-US"/>
          </a:p>
        </p:txBody>
      </p:sp>
      <p:pic>
        <p:nvPicPr>
          <p:cNvPr id="21510" name="Picture 4" descr="burn.gif"/>
          <p:cNvPicPr>
            <a:picLocks noChangeAspect="1" noChangeArrowheads="1"/>
          </p:cNvPicPr>
          <p:nvPr/>
        </p:nvPicPr>
        <p:blipFill>
          <a:blip r:embed="rId2" r:link="rId3" cstate="print"/>
          <a:srcRect/>
          <a:stretch>
            <a:fillRect/>
          </a:stretch>
        </p:blipFill>
        <p:spPr bwMode="auto">
          <a:xfrm>
            <a:off x="6096000" y="1903413"/>
            <a:ext cx="2286000" cy="2219325"/>
          </a:xfrm>
          <a:prstGeom prst="rect">
            <a:avLst/>
          </a:prstGeom>
          <a:noFill/>
          <a:ln w="9525">
            <a:noFill/>
            <a:miter lim="800000"/>
            <a:headEnd/>
            <a:tailEnd/>
          </a:ln>
        </p:spPr>
      </p:pic>
      <p:sp>
        <p:nvSpPr>
          <p:cNvPr id="8" name="Rectangle 4"/>
          <p:cNvSpPr>
            <a:spLocks noChangeArrowheads="1"/>
          </p:cNvSpPr>
          <p:nvPr/>
        </p:nvSpPr>
        <p:spPr bwMode="auto">
          <a:xfrm>
            <a:off x="468313" y="1268760"/>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646894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F856C218-A448-4ADC-9B71-A50A9C1B39A0}" type="slidenum">
              <a:rPr lang="en-US" smtClean="0">
                <a:solidFill>
                  <a:srgbClr val="000000"/>
                </a:solidFill>
              </a:rPr>
              <a:pPr>
                <a:defRPr/>
              </a:pPr>
              <a:t>17</a:t>
            </a:fld>
            <a:endParaRPr lang="en-US">
              <a:solidFill>
                <a:srgbClr val="000000"/>
              </a:solidFill>
            </a:endParaRPr>
          </a:p>
        </p:txBody>
      </p:sp>
      <p:sp>
        <p:nvSpPr>
          <p:cNvPr id="5" name="Title 4"/>
          <p:cNvSpPr>
            <a:spLocks noGrp="1"/>
          </p:cNvSpPr>
          <p:nvPr>
            <p:ph type="title"/>
          </p:nvPr>
        </p:nvSpPr>
        <p:spPr/>
        <p:txBody>
          <a:bodyPr/>
          <a:lstStyle/>
          <a:p>
            <a:r>
              <a:rPr lang="en-US" dirty="0" err="1" smtClean="0"/>
              <a:t>Elektr</a:t>
            </a:r>
            <a:r>
              <a:rPr lang="tr-TR" dirty="0" smtClean="0"/>
              <a:t>iğin fizyolojik etkileri</a:t>
            </a:r>
            <a:endParaRPr lang="en-US" dirty="0"/>
          </a:p>
        </p:txBody>
      </p:sp>
      <p:pic>
        <p:nvPicPr>
          <p:cNvPr id="4" name="Picture 4" descr="Fig14-1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68760"/>
            <a:ext cx="63246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341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02F32D5-FED3-4352-8B65-DA0BA480C79D}" type="slidenum">
              <a:rPr lang="en-US" smtClean="0">
                <a:solidFill>
                  <a:srgbClr val="000000"/>
                </a:solidFill>
              </a:rPr>
              <a:pPr>
                <a:defRPr/>
              </a:pPr>
              <a:t>18</a:t>
            </a:fld>
            <a:endParaRPr lang="en-US">
              <a:solidFill>
                <a:srgbClr val="000000"/>
              </a:solidFill>
            </a:endParaRPr>
          </a:p>
        </p:txBody>
      </p:sp>
      <p:sp>
        <p:nvSpPr>
          <p:cNvPr id="2" name="Title 1"/>
          <p:cNvSpPr>
            <a:spLocks noGrp="1"/>
          </p:cNvSpPr>
          <p:nvPr>
            <p:ph type="title"/>
          </p:nvPr>
        </p:nvSpPr>
        <p:spPr>
          <a:xfrm>
            <a:off x="601216" y="274638"/>
            <a:ext cx="2314600" cy="5674642"/>
          </a:xfrm>
        </p:spPr>
        <p:txBody>
          <a:bodyPr vert="vert270">
            <a:normAutofit/>
          </a:bodyPr>
          <a:lstStyle/>
          <a:p>
            <a:r>
              <a:rPr lang="tr-TR" dirty="0" smtClean="0"/>
              <a:t>Bırak gitsin akımlarının frekansla değişimi</a:t>
            </a:r>
            <a:endParaRPr lang="en-US" dirty="0"/>
          </a:p>
        </p:txBody>
      </p:sp>
      <p:pic>
        <p:nvPicPr>
          <p:cNvPr id="5" name="Picture 1029" descr="Fig14-3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52400"/>
            <a:ext cx="51308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03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p:cNvSpPr>
            <a:spLocks noGrp="1"/>
          </p:cNvSpPr>
          <p:nvPr>
            <p:ph type="sldNum" sz="quarter" idx="12"/>
          </p:nvPr>
        </p:nvSpPr>
        <p:spPr/>
        <p:txBody>
          <a:bodyPr/>
          <a:lstStyle/>
          <a:p>
            <a:pPr>
              <a:defRPr/>
            </a:pPr>
            <a:fld id="{B3AB42A5-B56C-4046-B365-C52A139C4636}" type="slidenum">
              <a:rPr lang="ar-SA" smtClean="0"/>
              <a:pPr>
                <a:defRPr/>
              </a:pPr>
              <a:t>19</a:t>
            </a:fld>
            <a:endParaRPr lang="en-US"/>
          </a:p>
        </p:txBody>
      </p:sp>
      <p:sp>
        <p:nvSpPr>
          <p:cNvPr id="16" name="Title 15"/>
          <p:cNvSpPr>
            <a:spLocks noGrp="1"/>
          </p:cNvSpPr>
          <p:nvPr>
            <p:ph type="title"/>
          </p:nvPr>
        </p:nvSpPr>
        <p:spPr/>
        <p:txBody>
          <a:bodyPr>
            <a:normAutofit fontScale="90000"/>
          </a:bodyPr>
          <a:lstStyle/>
          <a:p>
            <a:r>
              <a:rPr lang="tr-TR" dirty="0" smtClean="0"/>
              <a:t>Kazara elektriğe değmeyi önleme yolları</a:t>
            </a:r>
            <a:endParaRPr lang="ar-SA" dirty="0"/>
          </a:p>
        </p:txBody>
      </p:sp>
      <p:sp>
        <p:nvSpPr>
          <p:cNvPr id="96259" name="AutoShape 3"/>
          <p:cNvSpPr>
            <a:spLocks noChangeArrowheads="1"/>
          </p:cNvSpPr>
          <p:nvPr/>
        </p:nvSpPr>
        <p:spPr bwMode="auto">
          <a:xfrm>
            <a:off x="1125538" y="2801938"/>
            <a:ext cx="2578100" cy="2654300"/>
          </a:xfrm>
          <a:prstGeom prst="triangle">
            <a:avLst>
              <a:gd name="adj" fmla="val 49995"/>
            </a:avLst>
          </a:prstGeom>
          <a:solidFill>
            <a:schemeClr val="accent1"/>
          </a:solidFill>
          <a:ln w="12700">
            <a:solidFill>
              <a:schemeClr val="tx1"/>
            </a:solidFill>
            <a:miter lim="800000"/>
            <a:headEnd/>
            <a:tailEnd/>
          </a:ln>
        </p:spPr>
        <p:txBody>
          <a:bodyPr wrap="none" anchor="ctr"/>
          <a:lstStyle/>
          <a:p>
            <a:endParaRPr lang="ar-SA"/>
          </a:p>
        </p:txBody>
      </p:sp>
      <p:sp>
        <p:nvSpPr>
          <p:cNvPr id="96260" name="AutoShape 4"/>
          <p:cNvSpPr>
            <a:spLocks noChangeArrowheads="1"/>
          </p:cNvSpPr>
          <p:nvPr/>
        </p:nvSpPr>
        <p:spPr bwMode="auto">
          <a:xfrm>
            <a:off x="5105400" y="2971800"/>
            <a:ext cx="2578100" cy="2501900"/>
          </a:xfrm>
          <a:prstGeom prst="triangle">
            <a:avLst>
              <a:gd name="adj" fmla="val 49995"/>
            </a:avLst>
          </a:prstGeom>
          <a:solidFill>
            <a:schemeClr val="accent1"/>
          </a:solidFill>
          <a:ln w="12700">
            <a:solidFill>
              <a:schemeClr val="tx1"/>
            </a:solidFill>
            <a:miter lim="800000"/>
            <a:headEnd/>
            <a:tailEnd/>
          </a:ln>
        </p:spPr>
        <p:txBody>
          <a:bodyPr wrap="none" anchor="ctr"/>
          <a:lstStyle/>
          <a:p>
            <a:endParaRPr lang="ar-SA"/>
          </a:p>
        </p:txBody>
      </p:sp>
      <p:sp>
        <p:nvSpPr>
          <p:cNvPr id="96261" name="Rectangle 5"/>
          <p:cNvSpPr>
            <a:spLocks noChangeArrowheads="1"/>
          </p:cNvSpPr>
          <p:nvPr/>
        </p:nvSpPr>
        <p:spPr bwMode="auto">
          <a:xfrm rot="3780000">
            <a:off x="2986355" y="3640760"/>
            <a:ext cx="640816" cy="462307"/>
          </a:xfrm>
          <a:prstGeom prst="rect">
            <a:avLst/>
          </a:prstGeom>
          <a:noFill/>
          <a:ln w="9525">
            <a:noFill/>
            <a:miter lim="800000"/>
            <a:headEnd/>
            <a:tailEnd/>
          </a:ln>
        </p:spPr>
        <p:txBody>
          <a:bodyPr wrap="none" lIns="92075" tIns="46038" rIns="92075" bIns="46038">
            <a:spAutoFit/>
          </a:bodyPr>
          <a:lstStyle/>
          <a:p>
            <a:r>
              <a:rPr lang="tr-TR" sz="2400" b="1" dirty="0" smtClean="0">
                <a:latin typeface="Helvetica" pitchFamily="34" charset="0"/>
              </a:rPr>
              <a:t>Yol</a:t>
            </a:r>
            <a:endParaRPr lang="en-US" sz="2000" b="1" dirty="0">
              <a:latin typeface="Helvetica" pitchFamily="34" charset="0"/>
            </a:endParaRPr>
          </a:p>
        </p:txBody>
      </p:sp>
      <p:sp>
        <p:nvSpPr>
          <p:cNvPr id="96262" name="Rectangle 6"/>
          <p:cNvSpPr>
            <a:spLocks noChangeArrowheads="1"/>
          </p:cNvSpPr>
          <p:nvPr/>
        </p:nvSpPr>
        <p:spPr bwMode="auto">
          <a:xfrm rot="-3900000">
            <a:off x="784296" y="3682829"/>
            <a:ext cx="1298432" cy="462307"/>
          </a:xfrm>
          <a:prstGeom prst="rect">
            <a:avLst/>
          </a:prstGeom>
          <a:noFill/>
          <a:ln w="9525">
            <a:noFill/>
            <a:miter lim="800000"/>
            <a:headEnd/>
            <a:tailEnd/>
          </a:ln>
        </p:spPr>
        <p:txBody>
          <a:bodyPr wrap="none" lIns="92075" tIns="46038" rIns="92075" bIns="46038">
            <a:spAutoFit/>
          </a:bodyPr>
          <a:lstStyle/>
          <a:p>
            <a:r>
              <a:rPr lang="en-US" sz="2400" b="1" dirty="0" err="1" smtClean="0">
                <a:latin typeface="Helvetica" pitchFamily="34" charset="0"/>
              </a:rPr>
              <a:t>Ele</a:t>
            </a:r>
            <a:r>
              <a:rPr lang="tr-TR" sz="2400" b="1" dirty="0" smtClean="0">
                <a:latin typeface="Helvetica" pitchFamily="34" charset="0"/>
              </a:rPr>
              <a:t>k</a:t>
            </a:r>
            <a:r>
              <a:rPr lang="en-US" sz="2400" b="1" dirty="0" smtClean="0">
                <a:latin typeface="Helvetica" pitchFamily="34" charset="0"/>
              </a:rPr>
              <a:t>tri</a:t>
            </a:r>
            <a:r>
              <a:rPr lang="tr-TR" sz="2400" b="1" dirty="0" smtClean="0">
                <a:latin typeface="Helvetica" pitchFamily="34" charset="0"/>
              </a:rPr>
              <a:t>k</a:t>
            </a:r>
            <a:endParaRPr lang="en-US" sz="2400" b="1" dirty="0">
              <a:latin typeface="Helvetica" pitchFamily="34" charset="0"/>
            </a:endParaRPr>
          </a:p>
        </p:txBody>
      </p:sp>
      <p:sp>
        <p:nvSpPr>
          <p:cNvPr id="96263" name="Rectangle 7"/>
          <p:cNvSpPr>
            <a:spLocks noChangeArrowheads="1"/>
          </p:cNvSpPr>
          <p:nvPr/>
        </p:nvSpPr>
        <p:spPr bwMode="auto">
          <a:xfrm>
            <a:off x="1907704" y="5456238"/>
            <a:ext cx="1193502" cy="462307"/>
          </a:xfrm>
          <a:prstGeom prst="rect">
            <a:avLst/>
          </a:prstGeom>
          <a:noFill/>
          <a:ln w="9525">
            <a:noFill/>
            <a:miter lim="800000"/>
            <a:headEnd/>
            <a:tailEnd/>
          </a:ln>
        </p:spPr>
        <p:txBody>
          <a:bodyPr wrap="square" lIns="92075" tIns="46038" rIns="92075" bIns="46038">
            <a:spAutoFit/>
          </a:bodyPr>
          <a:lstStyle/>
          <a:p>
            <a:r>
              <a:rPr lang="tr-TR" sz="2400" b="1" dirty="0" smtClean="0">
                <a:latin typeface="Helvetica" pitchFamily="34" charset="0"/>
              </a:rPr>
              <a:t>Zaman</a:t>
            </a:r>
            <a:endParaRPr lang="en-US" sz="2400" b="1" dirty="0">
              <a:latin typeface="Helvetica" pitchFamily="34" charset="0"/>
            </a:endParaRPr>
          </a:p>
        </p:txBody>
      </p:sp>
      <p:sp>
        <p:nvSpPr>
          <p:cNvPr id="96264" name="Rectangle 8"/>
          <p:cNvSpPr>
            <a:spLocks noChangeArrowheads="1"/>
          </p:cNvSpPr>
          <p:nvPr/>
        </p:nvSpPr>
        <p:spPr bwMode="auto">
          <a:xfrm>
            <a:off x="1219200" y="2057400"/>
            <a:ext cx="2741135" cy="523862"/>
          </a:xfrm>
          <a:prstGeom prst="rect">
            <a:avLst/>
          </a:prstGeom>
          <a:noFill/>
          <a:ln w="9525">
            <a:noFill/>
            <a:miter lim="800000"/>
            <a:headEnd/>
            <a:tailEnd/>
          </a:ln>
        </p:spPr>
        <p:txBody>
          <a:bodyPr wrap="none" lIns="92075" tIns="46038" rIns="92075" bIns="46038">
            <a:spAutoFit/>
          </a:bodyPr>
          <a:lstStyle/>
          <a:p>
            <a:r>
              <a:rPr lang="en-US" sz="2800" b="1" u="sng" dirty="0" err="1" smtClean="0">
                <a:latin typeface="Helvetica" pitchFamily="34" charset="0"/>
              </a:rPr>
              <a:t>Ele</a:t>
            </a:r>
            <a:r>
              <a:rPr lang="tr-TR" sz="2800" b="1" u="sng" dirty="0" smtClean="0">
                <a:latin typeface="Helvetica" pitchFamily="34" charset="0"/>
              </a:rPr>
              <a:t>ktrikle ölüm</a:t>
            </a:r>
            <a:endParaRPr lang="en-US" sz="2800" b="1" u="sng" dirty="0">
              <a:latin typeface="Helvetica" pitchFamily="34" charset="0"/>
            </a:endParaRPr>
          </a:p>
        </p:txBody>
      </p:sp>
      <p:sp>
        <p:nvSpPr>
          <p:cNvPr id="96265" name="Rectangle 9"/>
          <p:cNvSpPr>
            <a:spLocks noChangeArrowheads="1"/>
          </p:cNvSpPr>
          <p:nvPr/>
        </p:nvSpPr>
        <p:spPr bwMode="auto">
          <a:xfrm>
            <a:off x="5816565" y="2036763"/>
            <a:ext cx="1303242" cy="523862"/>
          </a:xfrm>
          <a:prstGeom prst="rect">
            <a:avLst/>
          </a:prstGeom>
          <a:noFill/>
          <a:ln w="9525">
            <a:noFill/>
            <a:miter lim="800000"/>
            <a:headEnd/>
            <a:tailEnd/>
          </a:ln>
        </p:spPr>
        <p:txBody>
          <a:bodyPr wrap="none" lIns="92075" tIns="46038" rIns="92075" bIns="46038">
            <a:spAutoFit/>
          </a:bodyPr>
          <a:lstStyle/>
          <a:p>
            <a:r>
              <a:rPr lang="tr-TR" sz="2800" b="1" u="sng" dirty="0" smtClean="0">
                <a:latin typeface="Helvetica" pitchFamily="34" charset="0"/>
              </a:rPr>
              <a:t>Önlem</a:t>
            </a:r>
            <a:endParaRPr lang="en-US" sz="2800" b="1" u="sng" dirty="0">
              <a:latin typeface="Helvetica" pitchFamily="34" charset="0"/>
            </a:endParaRPr>
          </a:p>
        </p:txBody>
      </p:sp>
      <p:sp>
        <p:nvSpPr>
          <p:cNvPr id="96266" name="Rectangle 10"/>
          <p:cNvSpPr>
            <a:spLocks noChangeArrowheads="1"/>
          </p:cNvSpPr>
          <p:nvPr/>
        </p:nvSpPr>
        <p:spPr bwMode="auto">
          <a:xfrm rot="-3720000">
            <a:off x="4535448" y="3863804"/>
            <a:ext cx="1485984" cy="462307"/>
          </a:xfrm>
          <a:prstGeom prst="rect">
            <a:avLst/>
          </a:prstGeom>
          <a:noFill/>
          <a:ln w="9525">
            <a:noFill/>
            <a:miter lim="800000"/>
            <a:headEnd/>
            <a:tailEnd/>
          </a:ln>
        </p:spPr>
        <p:txBody>
          <a:bodyPr wrap="none" lIns="92075" tIns="46038" rIns="92075" bIns="46038">
            <a:spAutoFit/>
          </a:bodyPr>
          <a:lstStyle/>
          <a:p>
            <a:r>
              <a:rPr lang="tr-TR" sz="2400" b="1" dirty="0" smtClean="0">
                <a:latin typeface="Helvetica" pitchFamily="34" charset="0"/>
              </a:rPr>
              <a:t>Uzak dur</a:t>
            </a:r>
            <a:endParaRPr lang="en-US" sz="2000" b="1" dirty="0">
              <a:latin typeface="Helvetica" pitchFamily="34" charset="0"/>
            </a:endParaRPr>
          </a:p>
        </p:txBody>
      </p:sp>
      <p:sp>
        <p:nvSpPr>
          <p:cNvPr id="96267" name="Rectangle 11"/>
          <p:cNvSpPr>
            <a:spLocks noChangeArrowheads="1"/>
          </p:cNvSpPr>
          <p:nvPr/>
        </p:nvSpPr>
        <p:spPr bwMode="auto">
          <a:xfrm>
            <a:off x="4923577" y="5715000"/>
            <a:ext cx="2802049" cy="462307"/>
          </a:xfrm>
          <a:prstGeom prst="rect">
            <a:avLst/>
          </a:prstGeom>
          <a:noFill/>
          <a:ln w="9525">
            <a:noFill/>
            <a:miter lim="800000"/>
            <a:headEnd/>
            <a:tailEnd/>
          </a:ln>
        </p:spPr>
        <p:txBody>
          <a:bodyPr wrap="none" lIns="92075" tIns="46038" rIns="92075" bIns="46038">
            <a:spAutoFit/>
          </a:bodyPr>
          <a:lstStyle/>
          <a:p>
            <a:pPr algn="ctr"/>
            <a:r>
              <a:rPr lang="en-US" sz="2400" b="1" dirty="0">
                <a:latin typeface="Helvetica" pitchFamily="34" charset="0"/>
              </a:rPr>
              <a:t>GFCI </a:t>
            </a:r>
            <a:r>
              <a:rPr lang="tr-TR" sz="2400" b="1" dirty="0" smtClean="0">
                <a:latin typeface="Helvetica" pitchFamily="34" charset="0"/>
              </a:rPr>
              <a:t>veya sigorta</a:t>
            </a:r>
            <a:endParaRPr lang="en-US" sz="2400" b="1" dirty="0">
              <a:latin typeface="Helvetica" pitchFamily="34" charset="0"/>
            </a:endParaRPr>
          </a:p>
        </p:txBody>
      </p:sp>
      <p:sp>
        <p:nvSpPr>
          <p:cNvPr id="96268" name="Rectangle 12"/>
          <p:cNvSpPr>
            <a:spLocks noChangeArrowheads="1"/>
          </p:cNvSpPr>
          <p:nvPr/>
        </p:nvSpPr>
        <p:spPr bwMode="auto">
          <a:xfrm rot="3660000">
            <a:off x="6676577" y="3859835"/>
            <a:ext cx="1445524" cy="462307"/>
          </a:xfrm>
          <a:prstGeom prst="rect">
            <a:avLst/>
          </a:prstGeom>
          <a:noFill/>
          <a:ln w="9525">
            <a:noFill/>
            <a:miter lim="800000"/>
            <a:headEnd/>
            <a:tailEnd/>
          </a:ln>
        </p:spPr>
        <p:txBody>
          <a:bodyPr wrap="none" lIns="92075" tIns="46038" rIns="92075" bIns="46038">
            <a:spAutoFit/>
          </a:bodyPr>
          <a:lstStyle/>
          <a:p>
            <a:r>
              <a:rPr lang="tr-TR" sz="2400" b="1" dirty="0" smtClean="0">
                <a:latin typeface="Helvetica" pitchFamily="34" charset="0"/>
              </a:rPr>
              <a:t>Toprakla</a:t>
            </a:r>
            <a:endParaRPr lang="en-US" sz="2400" b="1" dirty="0">
              <a:latin typeface="Helvetica" pitchFamily="34" charset="0"/>
            </a:endParaRPr>
          </a:p>
        </p:txBody>
      </p:sp>
      <p:sp>
        <p:nvSpPr>
          <p:cNvPr id="18" name="Rectangle 4"/>
          <p:cNvSpPr>
            <a:spLocks noChangeArrowheads="1"/>
          </p:cNvSpPr>
          <p:nvPr/>
        </p:nvSpPr>
        <p:spPr bwMode="auto">
          <a:xfrm>
            <a:off x="468313" y="159228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40130101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6264"/>
                                        </p:tgtEl>
                                        <p:attrNameLst>
                                          <p:attrName>style.visibility</p:attrName>
                                        </p:attrNameLst>
                                      </p:cBhvr>
                                      <p:to>
                                        <p:strVal val="visible"/>
                                      </p:to>
                                    </p:set>
                                    <p:animEffect transition="in" filter="diamond(in)">
                                      <p:cBhvr>
                                        <p:cTn id="7" dur="2000"/>
                                        <p:tgtEl>
                                          <p:spTgt spid="9626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6265"/>
                                        </p:tgtEl>
                                        <p:attrNameLst>
                                          <p:attrName>style.visibility</p:attrName>
                                        </p:attrNameLst>
                                      </p:cBhvr>
                                      <p:to>
                                        <p:strVal val="visible"/>
                                      </p:to>
                                    </p:set>
                                    <p:animEffect transition="in" filter="diamond(in)">
                                      <p:cBhvr>
                                        <p:cTn id="12" dur="2000"/>
                                        <p:tgtEl>
                                          <p:spTgt spid="9626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6259"/>
                                        </p:tgtEl>
                                        <p:attrNameLst>
                                          <p:attrName>style.visibility</p:attrName>
                                        </p:attrNameLst>
                                      </p:cBhvr>
                                      <p:to>
                                        <p:strVal val="visible"/>
                                      </p:to>
                                    </p:set>
                                    <p:animEffect transition="in" filter="diamond(in)">
                                      <p:cBhvr>
                                        <p:cTn id="17" dur="2000"/>
                                        <p:tgtEl>
                                          <p:spTgt spid="96259"/>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96261"/>
                                        </p:tgtEl>
                                        <p:attrNameLst>
                                          <p:attrName>style.visibility</p:attrName>
                                        </p:attrNameLst>
                                      </p:cBhvr>
                                      <p:to>
                                        <p:strVal val="visible"/>
                                      </p:to>
                                    </p:set>
                                    <p:animEffect transition="in" filter="diamond(in)">
                                      <p:cBhvr>
                                        <p:cTn id="20" dur="2000"/>
                                        <p:tgtEl>
                                          <p:spTgt spid="96261"/>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96262"/>
                                        </p:tgtEl>
                                        <p:attrNameLst>
                                          <p:attrName>style.visibility</p:attrName>
                                        </p:attrNameLst>
                                      </p:cBhvr>
                                      <p:to>
                                        <p:strVal val="visible"/>
                                      </p:to>
                                    </p:set>
                                    <p:animEffect transition="in" filter="diamond(in)">
                                      <p:cBhvr>
                                        <p:cTn id="23" dur="2000"/>
                                        <p:tgtEl>
                                          <p:spTgt spid="96262"/>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96263"/>
                                        </p:tgtEl>
                                        <p:attrNameLst>
                                          <p:attrName>style.visibility</p:attrName>
                                        </p:attrNameLst>
                                      </p:cBhvr>
                                      <p:to>
                                        <p:strVal val="visible"/>
                                      </p:to>
                                    </p:set>
                                    <p:animEffect transition="in" filter="diamond(in)">
                                      <p:cBhvr>
                                        <p:cTn id="26" dur="2000"/>
                                        <p:tgtEl>
                                          <p:spTgt spid="96263"/>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96260"/>
                                        </p:tgtEl>
                                        <p:attrNameLst>
                                          <p:attrName>style.visibility</p:attrName>
                                        </p:attrNameLst>
                                      </p:cBhvr>
                                      <p:to>
                                        <p:strVal val="visible"/>
                                      </p:to>
                                    </p:set>
                                    <p:animEffect transition="in" filter="diamond(in)">
                                      <p:cBhvr>
                                        <p:cTn id="31" dur="2000"/>
                                        <p:tgtEl>
                                          <p:spTgt spid="96260"/>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96266"/>
                                        </p:tgtEl>
                                        <p:attrNameLst>
                                          <p:attrName>style.visibility</p:attrName>
                                        </p:attrNameLst>
                                      </p:cBhvr>
                                      <p:to>
                                        <p:strVal val="visible"/>
                                      </p:to>
                                    </p:set>
                                    <p:animEffect transition="in" filter="diamond(in)">
                                      <p:cBhvr>
                                        <p:cTn id="34" dur="2000"/>
                                        <p:tgtEl>
                                          <p:spTgt spid="96266"/>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96267"/>
                                        </p:tgtEl>
                                        <p:attrNameLst>
                                          <p:attrName>style.visibility</p:attrName>
                                        </p:attrNameLst>
                                      </p:cBhvr>
                                      <p:to>
                                        <p:strVal val="visible"/>
                                      </p:to>
                                    </p:set>
                                    <p:animEffect transition="in" filter="diamond(in)">
                                      <p:cBhvr>
                                        <p:cTn id="37" dur="2000"/>
                                        <p:tgtEl>
                                          <p:spTgt spid="96267"/>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96268"/>
                                        </p:tgtEl>
                                        <p:attrNameLst>
                                          <p:attrName>style.visibility</p:attrName>
                                        </p:attrNameLst>
                                      </p:cBhvr>
                                      <p:to>
                                        <p:strVal val="visible"/>
                                      </p:to>
                                    </p:set>
                                    <p:animEffect transition="in" filter="diamond(in)">
                                      <p:cBhvr>
                                        <p:cTn id="40" dur="2000"/>
                                        <p:tgtEl>
                                          <p:spTgt spid="96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nimBg="1"/>
      <p:bldP spid="96260" grpId="0" animBg="1"/>
      <p:bldP spid="96261" grpId="0"/>
      <p:bldP spid="96262" grpId="0"/>
      <p:bldP spid="96263" grpId="0"/>
      <p:bldP spid="96264" grpId="0"/>
      <p:bldP spid="96265" grpId="0"/>
      <p:bldP spid="96266" grpId="0"/>
      <p:bldP spid="96267" grpId="0"/>
      <p:bldP spid="9626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468313" y="1448272"/>
            <a:ext cx="8243887" cy="36512"/>
          </a:xfrm>
          <a:prstGeom prst="rect">
            <a:avLst/>
          </a:prstGeom>
          <a:solidFill>
            <a:srgbClr val="0040C0"/>
          </a:solidFill>
          <a:ln w="9525">
            <a:noFill/>
            <a:miter lim="800000"/>
            <a:headEnd/>
            <a:tailEnd/>
          </a:ln>
        </p:spPr>
        <p:txBody>
          <a:bodyPr wrap="none" anchor="ctr"/>
          <a:lstStyle/>
          <a:p>
            <a:endParaRPr lang="ar-SA"/>
          </a:p>
        </p:txBody>
      </p:sp>
      <p:sp>
        <p:nvSpPr>
          <p:cNvPr id="9219" name="Rectangle 3"/>
          <p:cNvSpPr>
            <a:spLocks noGrp="1" noChangeArrowheads="1"/>
          </p:cNvSpPr>
          <p:nvPr>
            <p:ph idx="1"/>
          </p:nvPr>
        </p:nvSpPr>
        <p:spPr>
          <a:noFill/>
          <a:ln/>
        </p:spPr>
        <p:txBody>
          <a:bodyPr>
            <a:normAutofit/>
          </a:bodyPr>
          <a:lstStyle/>
          <a:p>
            <a:pPr>
              <a:buFont typeface="Wingdings" pitchFamily="2" charset="2"/>
              <a:buChar char="v"/>
            </a:pPr>
            <a:r>
              <a:rPr lang="en-US" b="1" i="0" dirty="0" err="1" smtClean="0">
                <a:solidFill>
                  <a:schemeClr val="tx2"/>
                </a:solidFill>
              </a:rPr>
              <a:t>Ele</a:t>
            </a:r>
            <a:r>
              <a:rPr lang="tr-TR" b="1" i="0" dirty="0" smtClean="0">
                <a:solidFill>
                  <a:schemeClr val="tx2"/>
                </a:solidFill>
              </a:rPr>
              <a:t>k</a:t>
            </a:r>
            <a:r>
              <a:rPr lang="en-US" b="1" i="0" dirty="0" smtClean="0">
                <a:solidFill>
                  <a:schemeClr val="tx2"/>
                </a:solidFill>
              </a:rPr>
              <a:t>tri</a:t>
            </a:r>
            <a:r>
              <a:rPr lang="tr-TR" b="1" i="0" dirty="0" smtClean="0">
                <a:solidFill>
                  <a:schemeClr val="tx2"/>
                </a:solidFill>
              </a:rPr>
              <a:t>sel</a:t>
            </a:r>
            <a:endParaRPr lang="en-US" b="1" i="0" dirty="0">
              <a:solidFill>
                <a:schemeClr val="tx2"/>
              </a:solidFill>
            </a:endParaRPr>
          </a:p>
          <a:p>
            <a:pPr lvl="1">
              <a:buFont typeface="Wingdings" pitchFamily="2" charset="2"/>
              <a:buChar char="v"/>
            </a:pPr>
            <a:r>
              <a:rPr lang="tr-TR" i="0" dirty="0" smtClean="0"/>
              <a:t>Üretilmiş</a:t>
            </a:r>
            <a:endParaRPr lang="en-US" i="0" dirty="0"/>
          </a:p>
          <a:p>
            <a:pPr lvl="1">
              <a:buFont typeface="Wingdings" pitchFamily="2" charset="2"/>
              <a:buChar char="v"/>
            </a:pPr>
            <a:r>
              <a:rPr lang="en-US" i="0" dirty="0" err="1" smtClean="0"/>
              <a:t>Stati</a:t>
            </a:r>
            <a:r>
              <a:rPr lang="tr-TR" i="0" dirty="0" smtClean="0"/>
              <a:t>k</a:t>
            </a:r>
            <a:endParaRPr lang="en-US" i="0" dirty="0"/>
          </a:p>
          <a:p>
            <a:pPr>
              <a:buFont typeface="Wingdings" pitchFamily="2" charset="2"/>
              <a:buChar char="v"/>
            </a:pPr>
            <a:r>
              <a:rPr lang="en-US" b="1" i="0" dirty="0" smtClean="0">
                <a:solidFill>
                  <a:schemeClr val="tx2"/>
                </a:solidFill>
              </a:rPr>
              <a:t>Me</a:t>
            </a:r>
            <a:r>
              <a:rPr lang="tr-TR" b="1" i="0" dirty="0" smtClean="0">
                <a:solidFill>
                  <a:schemeClr val="tx2"/>
                </a:solidFill>
              </a:rPr>
              <a:t>k</a:t>
            </a:r>
            <a:r>
              <a:rPr lang="en-US" b="1" i="0" dirty="0" err="1" smtClean="0">
                <a:solidFill>
                  <a:schemeClr val="tx2"/>
                </a:solidFill>
              </a:rPr>
              <a:t>ani</a:t>
            </a:r>
            <a:r>
              <a:rPr lang="tr-TR" b="1" i="0" dirty="0" smtClean="0">
                <a:solidFill>
                  <a:schemeClr val="tx2"/>
                </a:solidFill>
              </a:rPr>
              <a:t>k</a:t>
            </a:r>
            <a:endParaRPr lang="en-US" b="1" i="0" dirty="0">
              <a:solidFill>
                <a:schemeClr val="tx2"/>
              </a:solidFill>
            </a:endParaRPr>
          </a:p>
          <a:p>
            <a:pPr lvl="1">
              <a:buFont typeface="Wingdings" pitchFamily="2" charset="2"/>
              <a:buChar char="v"/>
            </a:pPr>
            <a:r>
              <a:rPr lang="tr-TR" dirty="0" smtClean="0"/>
              <a:t>Geçişli</a:t>
            </a:r>
            <a:endParaRPr lang="en-US" i="0" dirty="0"/>
          </a:p>
          <a:p>
            <a:pPr lvl="1">
              <a:buFont typeface="Wingdings" pitchFamily="2" charset="2"/>
              <a:buChar char="v"/>
            </a:pPr>
            <a:r>
              <a:rPr lang="tr-TR" i="0" dirty="0" smtClean="0"/>
              <a:t>Dönel</a:t>
            </a:r>
            <a:endParaRPr lang="en-US" i="0" dirty="0"/>
          </a:p>
          <a:p>
            <a:pPr>
              <a:buFont typeface="Wingdings" pitchFamily="2" charset="2"/>
              <a:buChar char="v"/>
            </a:pPr>
            <a:r>
              <a:rPr lang="tr-TR" b="1" i="0" dirty="0" smtClean="0">
                <a:solidFill>
                  <a:schemeClr val="tx2"/>
                </a:solidFill>
              </a:rPr>
              <a:t>Isıl</a:t>
            </a:r>
            <a:endParaRPr lang="en-US" b="1" i="0" dirty="0">
              <a:solidFill>
                <a:schemeClr val="tx2"/>
              </a:solidFill>
            </a:endParaRPr>
          </a:p>
          <a:p>
            <a:pPr lvl="1">
              <a:buFont typeface="Wingdings" pitchFamily="2" charset="2"/>
              <a:buChar char="v"/>
            </a:pPr>
            <a:r>
              <a:rPr lang="en-US" i="0" dirty="0" smtClean="0"/>
              <a:t>Ma</a:t>
            </a:r>
            <a:r>
              <a:rPr lang="tr-TR" i="0" dirty="0" smtClean="0"/>
              <a:t>kina veya cihaz</a:t>
            </a:r>
            <a:endParaRPr lang="en-US" i="0" dirty="0"/>
          </a:p>
          <a:p>
            <a:pPr lvl="1">
              <a:buFont typeface="Wingdings" pitchFamily="2" charset="2"/>
              <a:buChar char="v"/>
            </a:pPr>
            <a:r>
              <a:rPr lang="tr-TR" i="0" dirty="0" smtClean="0"/>
              <a:t>Kimyasal reaksiyon</a:t>
            </a:r>
            <a:endParaRPr lang="en-US" i="0" dirty="0"/>
          </a:p>
        </p:txBody>
      </p:sp>
      <p:sp>
        <p:nvSpPr>
          <p:cNvPr id="8" name="Slide Number Placeholder 7"/>
          <p:cNvSpPr>
            <a:spLocks noGrp="1"/>
          </p:cNvSpPr>
          <p:nvPr>
            <p:ph type="sldNum" sz="quarter" idx="12"/>
          </p:nvPr>
        </p:nvSpPr>
        <p:spPr/>
        <p:txBody>
          <a:bodyPr/>
          <a:lstStyle/>
          <a:p>
            <a:pPr>
              <a:defRPr/>
            </a:pPr>
            <a:fld id="{19272DA0-9D96-4C7D-9014-C13813A16C9B}" type="slidenum">
              <a:rPr lang="en-US" smtClean="0">
                <a:solidFill>
                  <a:srgbClr val="000000"/>
                </a:solidFill>
              </a:rPr>
              <a:pPr>
                <a:defRPr/>
              </a:pPr>
              <a:t>2</a:t>
            </a:fld>
            <a:endParaRPr lang="en-US">
              <a:solidFill>
                <a:srgbClr val="000000"/>
              </a:solidFill>
            </a:endParaRPr>
          </a:p>
        </p:txBody>
      </p:sp>
      <p:sp>
        <p:nvSpPr>
          <p:cNvPr id="9218" name="Rectangle 2"/>
          <p:cNvSpPr>
            <a:spLocks noGrp="1" noChangeArrowheads="1"/>
          </p:cNvSpPr>
          <p:nvPr>
            <p:ph type="title"/>
          </p:nvPr>
        </p:nvSpPr>
        <p:spPr>
          <a:noFill/>
          <a:ln/>
        </p:spPr>
        <p:txBody>
          <a:bodyPr>
            <a:normAutofit fontScale="90000"/>
          </a:bodyPr>
          <a:lstStyle/>
          <a:p>
            <a:r>
              <a:rPr lang="tr-TR" dirty="0" smtClean="0"/>
              <a:t>İş ortamlarında bulunan tehlikeli enerji kaynakları</a:t>
            </a:r>
            <a:endParaRPr lang="en-US" dirty="0"/>
          </a:p>
        </p:txBody>
      </p:sp>
      <p:sp>
        <p:nvSpPr>
          <p:cNvPr id="9220" name="Rectangle 4"/>
          <p:cNvSpPr>
            <a:spLocks noGrp="1" noChangeArrowheads="1"/>
          </p:cNvSpPr>
          <p:nvPr>
            <p:ph sz="half" idx="4294967295"/>
          </p:nvPr>
        </p:nvSpPr>
        <p:spPr>
          <a:xfrm>
            <a:off x="5357813" y="1841500"/>
            <a:ext cx="3786187" cy="4116388"/>
          </a:xfrm>
          <a:noFill/>
          <a:ln/>
        </p:spPr>
        <p:txBody>
          <a:bodyPr>
            <a:normAutofit/>
          </a:bodyPr>
          <a:lstStyle/>
          <a:p>
            <a:pPr>
              <a:buFont typeface="Wingdings" pitchFamily="2" charset="2"/>
              <a:buChar char="v"/>
            </a:pPr>
            <a:r>
              <a:rPr lang="en-US" b="1" i="0" dirty="0" smtClean="0">
                <a:solidFill>
                  <a:schemeClr val="tx2"/>
                </a:solidFill>
              </a:rPr>
              <a:t>Pot</a:t>
            </a:r>
            <a:r>
              <a:rPr lang="tr-TR" b="1" i="0" dirty="0" smtClean="0">
                <a:solidFill>
                  <a:schemeClr val="tx2"/>
                </a:solidFill>
              </a:rPr>
              <a:t>a</a:t>
            </a:r>
            <a:r>
              <a:rPr lang="en-US" b="1" i="0" dirty="0" smtClean="0">
                <a:solidFill>
                  <a:schemeClr val="tx2"/>
                </a:solidFill>
              </a:rPr>
              <a:t>n</a:t>
            </a:r>
            <a:r>
              <a:rPr lang="tr-TR" b="1" i="0" dirty="0" smtClean="0">
                <a:solidFill>
                  <a:schemeClr val="tx2"/>
                </a:solidFill>
              </a:rPr>
              <a:t>siyel</a:t>
            </a:r>
            <a:endParaRPr lang="en-US" b="1" i="0" dirty="0">
              <a:solidFill>
                <a:schemeClr val="tx2"/>
              </a:solidFill>
            </a:endParaRPr>
          </a:p>
          <a:p>
            <a:pPr lvl="1">
              <a:buFont typeface="Wingdings" pitchFamily="2" charset="2"/>
              <a:buChar char="v"/>
            </a:pPr>
            <a:r>
              <a:rPr lang="tr-TR" i="0" dirty="0" smtClean="0"/>
              <a:t>Basınç</a:t>
            </a:r>
            <a:endParaRPr lang="en-US" i="0" dirty="0"/>
          </a:p>
          <a:p>
            <a:pPr lvl="2">
              <a:buFont typeface="Wingdings" pitchFamily="2" charset="2"/>
              <a:buChar char="w"/>
            </a:pPr>
            <a:r>
              <a:rPr lang="en-US" i="0" dirty="0" smtClean="0"/>
              <a:t>H</a:t>
            </a:r>
            <a:r>
              <a:rPr lang="tr-TR" i="0" dirty="0" smtClean="0"/>
              <a:t>idrolik</a:t>
            </a:r>
            <a:endParaRPr lang="en-US" i="0" dirty="0"/>
          </a:p>
          <a:p>
            <a:pPr lvl="2">
              <a:buFont typeface="Wingdings" pitchFamily="2" charset="2"/>
              <a:buChar char="w"/>
            </a:pPr>
            <a:r>
              <a:rPr lang="en-US" i="0" dirty="0" err="1" smtClean="0"/>
              <a:t>Pneumati</a:t>
            </a:r>
            <a:r>
              <a:rPr lang="tr-TR" i="0" dirty="0" smtClean="0"/>
              <a:t>k</a:t>
            </a:r>
            <a:endParaRPr lang="en-US" i="0" dirty="0"/>
          </a:p>
          <a:p>
            <a:pPr lvl="2">
              <a:buFont typeface="Wingdings" pitchFamily="2" charset="2"/>
              <a:buChar char="w"/>
            </a:pPr>
            <a:r>
              <a:rPr lang="en-US" i="0" dirty="0" err="1" smtClean="0"/>
              <a:t>Va</a:t>
            </a:r>
            <a:r>
              <a:rPr lang="tr-TR" i="0" dirty="0" smtClean="0"/>
              <a:t>k</a:t>
            </a:r>
            <a:r>
              <a:rPr lang="en-US" i="0" dirty="0" smtClean="0"/>
              <a:t>um</a:t>
            </a:r>
            <a:endParaRPr lang="en-US" i="0" dirty="0"/>
          </a:p>
          <a:p>
            <a:pPr lvl="1">
              <a:buFont typeface="Wingdings" pitchFamily="2" charset="2"/>
              <a:buChar char="v"/>
            </a:pPr>
            <a:r>
              <a:rPr lang="tr-TR" i="0" dirty="0" smtClean="0"/>
              <a:t>Yaylar</a:t>
            </a:r>
            <a:endParaRPr lang="en-US" i="0" dirty="0"/>
          </a:p>
          <a:p>
            <a:pPr lvl="1">
              <a:buFont typeface="Wingdings" pitchFamily="2" charset="2"/>
              <a:buChar char="v"/>
            </a:pPr>
            <a:r>
              <a:rPr lang="tr-TR" i="0" dirty="0" smtClean="0"/>
              <a:t>Yer çekimi</a:t>
            </a:r>
            <a:endParaRPr lang="en-US" i="0" dirty="0"/>
          </a:p>
        </p:txBody>
      </p:sp>
      <p:graphicFrame>
        <p:nvGraphicFramePr>
          <p:cNvPr id="9221" name="Object 5">
            <a:hlinkClick r:id="" action="ppaction://ole?verb=0"/>
          </p:cNvPr>
          <p:cNvGraphicFramePr>
            <a:graphicFrameLocks/>
          </p:cNvGraphicFramePr>
          <p:nvPr/>
        </p:nvGraphicFramePr>
        <p:xfrm>
          <a:off x="179512" y="1196752"/>
          <a:ext cx="2640135" cy="599282"/>
        </p:xfrm>
        <a:graphic>
          <a:graphicData uri="http://schemas.openxmlformats.org/presentationml/2006/ole">
            <mc:AlternateContent xmlns:mc="http://schemas.openxmlformats.org/markup-compatibility/2006">
              <mc:Choice xmlns:v="urn:schemas-microsoft-com:vml" Requires="v">
                <p:oleObj spid="_x0000_s62474" name="Microsoft ClipArt Gallery" r:id="rId3" imgW="7251480" imgH="2070000" progId="MS_ClipArt_Gallery">
                  <p:embed/>
                </p:oleObj>
              </mc:Choice>
              <mc:Fallback>
                <p:oleObj name="Microsoft ClipArt Gallery" r:id="rId3" imgW="7251480" imgH="2070000" progId="MS_ClipArt_Gallery">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196752"/>
                        <a:ext cx="2640135" cy="599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2" name="Object 6">
            <a:hlinkClick r:id="" action="ppaction://ole?verb=0"/>
          </p:cNvPr>
          <p:cNvGraphicFramePr>
            <a:graphicFrameLocks/>
          </p:cNvGraphicFramePr>
          <p:nvPr>
            <p:extLst>
              <p:ext uri="{D42A27DB-BD31-4B8C-83A1-F6EECF244321}">
                <p14:modId xmlns:p14="http://schemas.microsoft.com/office/powerpoint/2010/main" val="3605585816"/>
              </p:ext>
            </p:extLst>
          </p:nvPr>
        </p:nvGraphicFramePr>
        <p:xfrm>
          <a:off x="6267400" y="4318000"/>
          <a:ext cx="1905000" cy="1805782"/>
        </p:xfrm>
        <a:graphic>
          <a:graphicData uri="http://schemas.openxmlformats.org/presentationml/2006/ole">
            <mc:AlternateContent xmlns:mc="http://schemas.openxmlformats.org/markup-compatibility/2006">
              <mc:Choice xmlns:v="urn:schemas-microsoft-com:vml" Requires="v">
                <p:oleObj spid="_x0000_s62475" name="Microsoft ClipArt Gallery" r:id="rId5" imgW="3957480" imgH="3462120" progId="MS_ClipArt_Gallery">
                  <p:embed/>
                </p:oleObj>
              </mc:Choice>
              <mc:Fallback>
                <p:oleObj name="Microsoft ClipArt Gallery" r:id="rId5" imgW="3957480" imgH="3462120" progId="MS_ClipArt_Gallery">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7400" y="4318000"/>
                        <a:ext cx="1905000" cy="1805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9262971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02F32D5-FED3-4352-8B65-DA0BA480C79D}" type="slidenum">
              <a:rPr lang="en-US" smtClean="0">
                <a:solidFill>
                  <a:srgbClr val="000000"/>
                </a:solidFill>
              </a:rPr>
              <a:pPr>
                <a:defRPr/>
              </a:pPr>
              <a:t>20</a:t>
            </a:fld>
            <a:endParaRPr lang="en-US">
              <a:solidFill>
                <a:srgbClr val="000000"/>
              </a:solidFill>
            </a:endParaRPr>
          </a:p>
        </p:txBody>
      </p:sp>
      <p:sp>
        <p:nvSpPr>
          <p:cNvPr id="2" name="Title 1"/>
          <p:cNvSpPr>
            <a:spLocks noGrp="1"/>
          </p:cNvSpPr>
          <p:nvPr>
            <p:ph type="title"/>
          </p:nvPr>
        </p:nvSpPr>
        <p:spPr/>
        <p:txBody>
          <a:bodyPr>
            <a:normAutofit fontScale="90000"/>
          </a:bodyPr>
          <a:lstStyle/>
          <a:p>
            <a:r>
              <a:rPr lang="tr-TR" dirty="0">
                <a:effectLst>
                  <a:outerShdw blurRad="38100" dist="38100" dir="2700000" algn="tl">
                    <a:srgbClr val="000000">
                      <a:alpha val="43137"/>
                    </a:srgbClr>
                  </a:outerShdw>
                </a:effectLst>
                <a:ea typeface="MS Mincho" pitchFamily="49" charset="-128"/>
              </a:rPr>
              <a:t>Giriş noktasının akım dağılımındaki </a:t>
            </a:r>
            <a:r>
              <a:rPr lang="tr-TR" dirty="0" smtClean="0">
                <a:effectLst>
                  <a:outerShdw blurRad="38100" dist="38100" dir="2700000" algn="tl">
                    <a:srgbClr val="000000">
                      <a:alpha val="43137"/>
                    </a:srgbClr>
                  </a:outerShdw>
                </a:effectLst>
                <a:ea typeface="MS Mincho" pitchFamily="49" charset="-128"/>
              </a:rPr>
              <a:t>önemi</a:t>
            </a:r>
            <a:endParaRPr lang="en-US" dirty="0">
              <a:effectLst>
                <a:outerShdw blurRad="38100" dist="38100" dir="2700000" algn="tl">
                  <a:srgbClr val="000000">
                    <a:alpha val="43137"/>
                  </a:srgbClr>
                </a:outerShdw>
              </a:effectLst>
            </a:endParaRPr>
          </a:p>
        </p:txBody>
      </p:sp>
      <p:pic>
        <p:nvPicPr>
          <p:cNvPr id="5" name="Picture 1028" descr="Fig14-5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060848"/>
            <a:ext cx="7467600" cy="410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734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4114800" cy="4525963"/>
          </a:xfrm>
        </p:spPr>
        <p:txBody>
          <a:bodyPr>
            <a:normAutofit fontScale="85000" lnSpcReduction="20000"/>
          </a:bodyPr>
          <a:lstStyle/>
          <a:p>
            <a:r>
              <a:rPr lang="tr-TR" sz="2800" dirty="0"/>
              <a:t>Güç hattından cihazın şasısına </a:t>
            </a:r>
            <a:r>
              <a:rPr lang="en-US" sz="2800" dirty="0">
                <a:ea typeface="MS Mincho" pitchFamily="49" charset="-128"/>
              </a:rPr>
              <a:t>100 µA </a:t>
            </a:r>
            <a:r>
              <a:rPr lang="tr-TR" sz="2800" dirty="0"/>
              <a:t>kaçak akım  olduğunu varsayalım:</a:t>
            </a:r>
          </a:p>
          <a:p>
            <a:pPr marL="457200" indent="-457200">
              <a:buAutoNum type="alphaLcParenBoth"/>
            </a:pPr>
            <a:r>
              <a:rPr lang="tr-TR" sz="2800" dirty="0"/>
              <a:t>Topraklama sağlamsa ve 99.8 </a:t>
            </a:r>
            <a:r>
              <a:rPr lang="en-US" sz="2800" dirty="0">
                <a:ea typeface="MS Mincho" pitchFamily="49" charset="-128"/>
              </a:rPr>
              <a:t>µA</a:t>
            </a:r>
            <a:r>
              <a:rPr lang="tr-TR" sz="2800" dirty="0">
                <a:ea typeface="MS Mincho" pitchFamily="49" charset="-128"/>
              </a:rPr>
              <a:t> toprak hattından</a:t>
            </a:r>
            <a:r>
              <a:rPr lang="tr-TR" sz="2800" dirty="0"/>
              <a:t> akar.</a:t>
            </a:r>
          </a:p>
          <a:p>
            <a:pPr marL="457200" indent="-457200">
              <a:buAutoNum type="alphaLcParenBoth"/>
            </a:pPr>
            <a:r>
              <a:rPr lang="tr-TR" sz="2800" dirty="0"/>
              <a:t>Toprak hattı kopmuşsa </a:t>
            </a:r>
            <a:r>
              <a:rPr lang="en-US" sz="2800" dirty="0">
                <a:ea typeface="MS Mincho" pitchFamily="49" charset="-128"/>
              </a:rPr>
              <a:t>100 µA </a:t>
            </a:r>
            <a:r>
              <a:rPr lang="tr-TR" sz="2800" dirty="0"/>
              <a:t>kalp üzerinden akar.</a:t>
            </a:r>
          </a:p>
          <a:p>
            <a:pPr marL="457200" indent="-457200">
              <a:buAutoNum type="alphaLcParenBoth"/>
            </a:pPr>
            <a:r>
              <a:rPr lang="tr-TR" sz="2800" dirty="0"/>
              <a:t>Toprak hattı koptuğunda</a:t>
            </a:r>
            <a:r>
              <a:rPr lang="en-US" sz="2800" dirty="0">
                <a:ea typeface="MS Mincho" pitchFamily="49" charset="-128"/>
              </a:rPr>
              <a:t> 100 µA</a:t>
            </a:r>
            <a:r>
              <a:rPr lang="tr-TR" sz="2800" dirty="0"/>
              <a:t> ters yönde kalp üzerinden akar</a:t>
            </a:r>
            <a:r>
              <a:rPr lang="tr-TR" sz="2800" dirty="0" smtClean="0"/>
              <a:t>.</a:t>
            </a:r>
            <a:endParaRPr lang="en-US" sz="2800" dirty="0"/>
          </a:p>
        </p:txBody>
      </p:sp>
      <p:sp>
        <p:nvSpPr>
          <p:cNvPr id="4" name="Slide Number Placeholder 3"/>
          <p:cNvSpPr>
            <a:spLocks noGrp="1"/>
          </p:cNvSpPr>
          <p:nvPr>
            <p:ph type="sldNum" sz="quarter" idx="12"/>
          </p:nvPr>
        </p:nvSpPr>
        <p:spPr/>
        <p:txBody>
          <a:bodyPr/>
          <a:lstStyle/>
          <a:p>
            <a:pPr>
              <a:defRPr/>
            </a:pPr>
            <a:fld id="{B02F32D5-FED3-4352-8B65-DA0BA480C79D}" type="slidenum">
              <a:rPr lang="en-US" smtClean="0">
                <a:solidFill>
                  <a:srgbClr val="000000"/>
                </a:solidFill>
              </a:rPr>
              <a:pPr>
                <a:defRPr/>
              </a:pPr>
              <a:t>21</a:t>
            </a:fld>
            <a:endParaRPr lang="en-US">
              <a:solidFill>
                <a:srgbClr val="000000"/>
              </a:solidFill>
            </a:endParaRPr>
          </a:p>
        </p:txBody>
      </p:sp>
      <p:sp>
        <p:nvSpPr>
          <p:cNvPr id="2" name="Title 1"/>
          <p:cNvSpPr>
            <a:spLocks noGrp="1"/>
          </p:cNvSpPr>
          <p:nvPr>
            <p:ph type="title"/>
          </p:nvPr>
        </p:nvSpPr>
        <p:spPr>
          <a:xfrm>
            <a:off x="457200" y="274638"/>
            <a:ext cx="4114800" cy="1143000"/>
          </a:xfrm>
        </p:spPr>
        <p:txBody>
          <a:bodyPr>
            <a:normAutofit fontScale="90000"/>
          </a:bodyPr>
          <a:lstStyle/>
          <a:p>
            <a:r>
              <a:rPr lang="tr-TR" dirty="0" smtClean="0"/>
              <a:t>Kaçak akım yolları</a:t>
            </a:r>
            <a:endParaRPr lang="en-US" dirty="0"/>
          </a:p>
        </p:txBody>
      </p:sp>
      <p:pic>
        <p:nvPicPr>
          <p:cNvPr id="5" name="Picture 4" descr="Fig14-9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04800"/>
            <a:ext cx="4127500" cy="580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499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4476948" cy="4525963"/>
          </a:xfrm>
        </p:spPr>
        <p:txBody>
          <a:bodyPr>
            <a:normAutofit fontScale="85000" lnSpcReduction="10000"/>
          </a:bodyPr>
          <a:lstStyle/>
          <a:p>
            <a:pPr marL="342900" indent="-342900">
              <a:buAutoNum type="alphaLcParenBoth"/>
            </a:pPr>
            <a:r>
              <a:rPr lang="tr-TR" sz="2800" dirty="0">
                <a:ea typeface="MS Mincho" pitchFamily="49" charset="-128"/>
              </a:rPr>
              <a:t>Yüksek miktardaki bir toprak kaçağı  hastaya bağlı olan topraklama uçlarından birisinin gerilimini yükseltir. Böylece başka bir toprak hattına bağlı olan kateter yoluyla kalp üzerinden mikroşok akımı akabilir.</a:t>
            </a:r>
          </a:p>
          <a:p>
            <a:pPr marL="342900" indent="-342900">
              <a:buAutoNum type="alphaLcParenBoth"/>
            </a:pPr>
            <a:r>
              <a:rPr lang="tr-TR" sz="2800" dirty="0">
                <a:ea typeface="MS Mincho" pitchFamily="49" charset="-128"/>
              </a:rPr>
              <a:t>Sadece enerji hattı topraklamasının gösterildiği eşdeğer devre.</a:t>
            </a:r>
            <a:endParaRPr lang="en-US" sz="2800" dirty="0"/>
          </a:p>
          <a:p>
            <a:pPr marL="109728" indent="0">
              <a:buNone/>
            </a:pPr>
            <a:endParaRPr lang="en-US" dirty="0"/>
          </a:p>
        </p:txBody>
      </p:sp>
      <p:sp>
        <p:nvSpPr>
          <p:cNvPr id="4" name="Slide Number Placeholder 3"/>
          <p:cNvSpPr>
            <a:spLocks noGrp="1"/>
          </p:cNvSpPr>
          <p:nvPr>
            <p:ph type="sldNum" sz="quarter" idx="12"/>
          </p:nvPr>
        </p:nvSpPr>
        <p:spPr/>
        <p:txBody>
          <a:bodyPr/>
          <a:lstStyle/>
          <a:p>
            <a:pPr>
              <a:defRPr/>
            </a:pPr>
            <a:fld id="{B02F32D5-FED3-4352-8B65-DA0BA480C79D}" type="slidenum">
              <a:rPr lang="en-US" smtClean="0">
                <a:solidFill>
                  <a:srgbClr val="000000"/>
                </a:solidFill>
              </a:rPr>
              <a:pPr>
                <a:defRPr/>
              </a:pPr>
              <a:t>22</a:t>
            </a:fld>
            <a:endParaRPr lang="en-US">
              <a:solidFill>
                <a:srgbClr val="000000"/>
              </a:solidFill>
            </a:endParaRPr>
          </a:p>
        </p:txBody>
      </p:sp>
      <p:sp>
        <p:nvSpPr>
          <p:cNvPr id="2" name="Title 1"/>
          <p:cNvSpPr>
            <a:spLocks noGrp="1"/>
          </p:cNvSpPr>
          <p:nvPr>
            <p:ph type="title"/>
          </p:nvPr>
        </p:nvSpPr>
        <p:spPr>
          <a:xfrm>
            <a:off x="457200" y="274638"/>
            <a:ext cx="4476948" cy="1143000"/>
          </a:xfrm>
        </p:spPr>
        <p:txBody>
          <a:bodyPr>
            <a:normAutofit fontScale="90000"/>
          </a:bodyPr>
          <a:lstStyle/>
          <a:p>
            <a:r>
              <a:rPr lang="tr-TR" dirty="0" smtClean="0"/>
              <a:t>Kaçak akım oluşumu</a:t>
            </a:r>
            <a:endParaRPr lang="en-US" dirty="0"/>
          </a:p>
        </p:txBody>
      </p:sp>
      <p:pic>
        <p:nvPicPr>
          <p:cNvPr id="5" name="Picture 4" descr="Fig14-11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4148" y="228600"/>
            <a:ext cx="3670300" cy="575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040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normAutofit fontScale="90000"/>
          </a:bodyPr>
          <a:lstStyle/>
          <a:p>
            <a:pPr eaLnBrk="1" hangingPunct="1">
              <a:defRPr/>
            </a:pPr>
            <a:r>
              <a:rPr lang="tr-TR" sz="4000" dirty="0" smtClean="0"/>
              <a:t>Elektriksel tehlikelerden korunma yolları</a:t>
            </a:r>
            <a:endParaRPr lang="en-US" sz="4000" dirty="0" smtClean="0"/>
          </a:p>
        </p:txBody>
      </p:sp>
      <p:sp>
        <p:nvSpPr>
          <p:cNvPr id="181251" name="Rectangle 3"/>
          <p:cNvSpPr>
            <a:spLocks noGrp="1" noChangeArrowheads="1"/>
          </p:cNvSpPr>
          <p:nvPr>
            <p:ph idx="1"/>
          </p:nvPr>
        </p:nvSpPr>
        <p:spPr>
          <a:xfrm>
            <a:off x="457200" y="2492375"/>
            <a:ext cx="8229600" cy="3603625"/>
          </a:xfrm>
        </p:spPr>
        <p:txBody>
          <a:bodyPr/>
          <a:lstStyle/>
          <a:p>
            <a:pPr eaLnBrk="1" hangingPunct="1">
              <a:lnSpc>
                <a:spcPct val="120000"/>
              </a:lnSpc>
              <a:defRPr/>
            </a:pPr>
            <a:r>
              <a:rPr lang="tr-TR" dirty="0" smtClean="0"/>
              <a:t>Enerji dağıtım hattı yoluyla koruma</a:t>
            </a:r>
            <a:endParaRPr lang="en-US" dirty="0" smtClean="0"/>
          </a:p>
          <a:p>
            <a:pPr eaLnBrk="1" hangingPunct="1">
              <a:lnSpc>
                <a:spcPct val="120000"/>
              </a:lnSpc>
              <a:defRPr/>
            </a:pPr>
            <a:r>
              <a:rPr lang="tr-TR" dirty="0" smtClean="0"/>
              <a:t>Cihaz tasarımı yoluyla koruma</a:t>
            </a:r>
            <a:endParaRPr lang="en-US" dirty="0" smtClean="0"/>
          </a:p>
        </p:txBody>
      </p:sp>
      <p:sp>
        <p:nvSpPr>
          <p:cNvPr id="6" name="Slide Number Placeholder 5"/>
          <p:cNvSpPr>
            <a:spLocks noGrp="1"/>
          </p:cNvSpPr>
          <p:nvPr>
            <p:ph type="sldNum" sz="quarter" idx="12"/>
          </p:nvPr>
        </p:nvSpPr>
        <p:spPr/>
        <p:txBody>
          <a:bodyPr/>
          <a:lstStyle/>
          <a:p>
            <a:pPr>
              <a:defRPr/>
            </a:pPr>
            <a:fld id="{4437DB56-1EF6-43CE-BB67-65652B3ED27B}" type="slidenum">
              <a:rPr lang="ar-SA"/>
              <a:pPr>
                <a:defRPr/>
              </a:pPr>
              <a:t>23</a:t>
            </a:fld>
            <a:endParaRPr lang="en-US"/>
          </a:p>
        </p:txBody>
      </p:sp>
      <p:sp>
        <p:nvSpPr>
          <p:cNvPr id="7" name="Rectangle 4"/>
          <p:cNvSpPr>
            <a:spLocks noChangeArrowheads="1"/>
          </p:cNvSpPr>
          <p:nvPr/>
        </p:nvSpPr>
        <p:spPr bwMode="auto">
          <a:xfrm>
            <a:off x="468313" y="159228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5580986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defRPr/>
            </a:pPr>
            <a:r>
              <a:rPr lang="tr-TR" sz="3600" dirty="0" smtClean="0">
                <a:sym typeface="Symbol" pitchFamily="18" charset="2"/>
              </a:rPr>
              <a:t>Koruma</a:t>
            </a:r>
            <a:r>
              <a:rPr lang="en-US" sz="3600" dirty="0" smtClean="0">
                <a:sym typeface="Symbol" pitchFamily="18" charset="2"/>
              </a:rPr>
              <a:t>: </a:t>
            </a:r>
            <a:r>
              <a:rPr lang="tr-TR" sz="3600" dirty="0" smtClean="0">
                <a:sym typeface="Symbol" pitchFamily="18" charset="2"/>
              </a:rPr>
              <a:t>Enerji hattı yoluyla</a:t>
            </a:r>
            <a:endParaRPr lang="en-US" sz="3600" dirty="0" smtClean="0"/>
          </a:p>
        </p:txBody>
      </p:sp>
      <p:sp>
        <p:nvSpPr>
          <p:cNvPr id="109571" name="Rectangle 3"/>
          <p:cNvSpPr>
            <a:spLocks noGrp="1" noChangeArrowheads="1"/>
          </p:cNvSpPr>
          <p:nvPr>
            <p:ph idx="1"/>
          </p:nvPr>
        </p:nvSpPr>
        <p:spPr/>
        <p:txBody>
          <a:bodyPr/>
          <a:lstStyle/>
          <a:p>
            <a:pPr eaLnBrk="1" hangingPunct="1">
              <a:lnSpc>
                <a:spcPct val="140000"/>
              </a:lnSpc>
              <a:defRPr/>
            </a:pPr>
            <a:r>
              <a:rPr lang="tr-TR" dirty="0" smtClean="0"/>
              <a:t>Topraklama sistemi</a:t>
            </a:r>
            <a:endParaRPr lang="en-US" dirty="0" smtClean="0"/>
          </a:p>
          <a:p>
            <a:pPr eaLnBrk="1" hangingPunct="1">
              <a:lnSpc>
                <a:spcPct val="140000"/>
              </a:lnSpc>
              <a:defRPr/>
            </a:pPr>
            <a:r>
              <a:rPr lang="tr-TR" dirty="0" smtClean="0"/>
              <a:t>Yalıtılmış (izoleli) elektrik gücü dağıtım sistemi</a:t>
            </a:r>
            <a:endParaRPr lang="en-US" dirty="0" smtClean="0"/>
          </a:p>
          <a:p>
            <a:pPr eaLnBrk="1" hangingPunct="1">
              <a:lnSpc>
                <a:spcPct val="140000"/>
              </a:lnSpc>
              <a:defRPr/>
            </a:pPr>
            <a:r>
              <a:rPr lang="tr-TR" dirty="0" smtClean="0"/>
              <a:t>Toprak hatası devre kesicileri (g</a:t>
            </a:r>
            <a:r>
              <a:rPr lang="en-US" dirty="0" smtClean="0"/>
              <a:t>round-fault circuit interrupters</a:t>
            </a:r>
            <a:r>
              <a:rPr lang="tr-TR" dirty="0" smtClean="0"/>
              <a:t>)</a:t>
            </a:r>
            <a:endParaRPr lang="en-US" dirty="0" smtClean="0"/>
          </a:p>
        </p:txBody>
      </p:sp>
      <p:sp>
        <p:nvSpPr>
          <p:cNvPr id="6" name="Slide Number Placeholder 5"/>
          <p:cNvSpPr>
            <a:spLocks noGrp="1"/>
          </p:cNvSpPr>
          <p:nvPr>
            <p:ph type="sldNum" sz="quarter" idx="12"/>
          </p:nvPr>
        </p:nvSpPr>
        <p:spPr/>
        <p:txBody>
          <a:bodyPr/>
          <a:lstStyle/>
          <a:p>
            <a:pPr>
              <a:defRPr/>
            </a:pPr>
            <a:fld id="{7F533906-172C-49EE-96AA-4EF4FF2276A8}" type="slidenum">
              <a:rPr lang="ar-SA"/>
              <a:pPr>
                <a:defRPr/>
              </a:pPr>
              <a:t>24</a:t>
            </a:fld>
            <a:endParaRPr lang="en-US"/>
          </a:p>
        </p:txBody>
      </p:sp>
      <p:sp>
        <p:nvSpPr>
          <p:cNvPr id="7"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28243900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2" descr="figs8-2"/>
          <p:cNvPicPr>
            <a:picLocks noChangeAspect="1" noChangeArrowheads="1"/>
          </p:cNvPicPr>
          <p:nvPr/>
        </p:nvPicPr>
        <p:blipFill>
          <a:blip r:embed="rId3" cstate="print"/>
          <a:srcRect/>
          <a:stretch>
            <a:fillRect/>
          </a:stretch>
        </p:blipFill>
        <p:spPr bwMode="auto">
          <a:xfrm>
            <a:off x="2209800" y="169863"/>
            <a:ext cx="6629400" cy="6516687"/>
          </a:xfrm>
          <a:prstGeom prst="rect">
            <a:avLst/>
          </a:prstGeom>
          <a:noFill/>
          <a:ln w="9525">
            <a:noFill/>
            <a:miter lim="800000"/>
            <a:headEnd/>
            <a:tailEnd/>
          </a:ln>
        </p:spPr>
      </p:pic>
      <p:sp>
        <p:nvSpPr>
          <p:cNvPr id="50179" name="Rectangle 3"/>
          <p:cNvSpPr>
            <a:spLocks noGrp="1" noChangeArrowheads="1"/>
          </p:cNvSpPr>
          <p:nvPr>
            <p:ph type="title"/>
          </p:nvPr>
        </p:nvSpPr>
        <p:spPr>
          <a:xfrm>
            <a:off x="0" y="304800"/>
            <a:ext cx="4076700" cy="1676400"/>
          </a:xfrm>
        </p:spPr>
        <p:txBody>
          <a:bodyPr>
            <a:normAutofit fontScale="90000"/>
          </a:bodyPr>
          <a:lstStyle/>
          <a:p>
            <a:pPr eaLnBrk="1" hangingPunct="1">
              <a:defRPr/>
            </a:pPr>
            <a:r>
              <a:rPr lang="tr-TR" sz="3600" dirty="0" smtClean="0"/>
              <a:t>Cihazlara bağlanan güç devreleri</a:t>
            </a:r>
            <a:endParaRPr lang="en-US" sz="3600" dirty="0" smtClean="0"/>
          </a:p>
        </p:txBody>
      </p:sp>
      <p:sp>
        <p:nvSpPr>
          <p:cNvPr id="6" name="Slide Number Placeholder 5"/>
          <p:cNvSpPr>
            <a:spLocks noGrp="1"/>
          </p:cNvSpPr>
          <p:nvPr>
            <p:ph type="sldNum" sz="quarter" idx="12"/>
          </p:nvPr>
        </p:nvSpPr>
        <p:spPr/>
        <p:txBody>
          <a:bodyPr/>
          <a:lstStyle/>
          <a:p>
            <a:pPr>
              <a:defRPr/>
            </a:pPr>
            <a:fld id="{C0EA7AFC-592C-4BB8-A11F-A2E3F5B66136}" type="slidenum">
              <a:rPr lang="ar-SA"/>
              <a:pPr>
                <a:defRPr/>
              </a:pPr>
              <a:t>25</a:t>
            </a:fld>
            <a:endParaRPr lang="en-US"/>
          </a:p>
        </p:txBody>
      </p:sp>
    </p:spTree>
    <p:extLst>
      <p:ext uri="{BB962C8B-B14F-4D97-AF65-F5344CB8AC3E}">
        <p14:creationId xmlns:p14="http://schemas.microsoft.com/office/powerpoint/2010/main" val="1118823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Fig14-8L"/>
          <p:cNvPicPr>
            <a:picLocks noChangeAspect="1" noChangeArrowheads="1"/>
          </p:cNvPicPr>
          <p:nvPr/>
        </p:nvPicPr>
        <p:blipFill>
          <a:blip r:embed="rId3" cstate="print"/>
          <a:srcRect/>
          <a:stretch>
            <a:fillRect/>
          </a:stretch>
        </p:blipFill>
        <p:spPr bwMode="auto">
          <a:xfrm>
            <a:off x="3779912" y="226268"/>
            <a:ext cx="4859338" cy="6515100"/>
          </a:xfrm>
          <a:prstGeom prst="rect">
            <a:avLst/>
          </a:prstGeom>
          <a:noFill/>
          <a:ln w="9525">
            <a:noFill/>
            <a:miter lim="800000"/>
            <a:headEnd/>
            <a:tailEnd/>
          </a:ln>
        </p:spPr>
      </p:pic>
      <p:sp>
        <p:nvSpPr>
          <p:cNvPr id="72706" name="Rectangle 2"/>
          <p:cNvSpPr>
            <a:spLocks noGrp="1" noChangeArrowheads="1"/>
          </p:cNvSpPr>
          <p:nvPr>
            <p:ph type="title"/>
          </p:nvPr>
        </p:nvSpPr>
        <p:spPr>
          <a:xfrm>
            <a:off x="88547" y="1499890"/>
            <a:ext cx="3886200" cy="2209800"/>
          </a:xfrm>
        </p:spPr>
        <p:txBody>
          <a:bodyPr>
            <a:normAutofit fontScale="90000"/>
          </a:bodyPr>
          <a:lstStyle/>
          <a:p>
            <a:pPr eaLnBrk="1" hangingPunct="1">
              <a:defRPr/>
            </a:pPr>
            <a:r>
              <a:rPr lang="tr-TR" sz="3600" dirty="0"/>
              <a:t>Topraklama hatalarından kaynaklanan makroşok</a:t>
            </a:r>
            <a:endParaRPr lang="en-US" sz="3600" dirty="0" smtClean="0"/>
          </a:p>
        </p:txBody>
      </p:sp>
      <p:sp>
        <p:nvSpPr>
          <p:cNvPr id="8" name="Slide Number Placeholder 5"/>
          <p:cNvSpPr>
            <a:spLocks noGrp="1"/>
          </p:cNvSpPr>
          <p:nvPr>
            <p:ph type="sldNum" sz="quarter" idx="12"/>
          </p:nvPr>
        </p:nvSpPr>
        <p:spPr/>
        <p:txBody>
          <a:bodyPr/>
          <a:lstStyle/>
          <a:p>
            <a:pPr>
              <a:defRPr/>
            </a:pPr>
            <a:fld id="{AE4306E8-1127-4322-A8D2-42DFD472C4F4}" type="slidenum">
              <a:rPr lang="ar-SA"/>
              <a:pPr>
                <a:defRPr/>
              </a:pPr>
              <a:t>26</a:t>
            </a:fld>
            <a:endParaRPr lang="en-US"/>
          </a:p>
        </p:txBody>
      </p:sp>
      <p:sp>
        <p:nvSpPr>
          <p:cNvPr id="29703" name="Text Box 5"/>
          <p:cNvSpPr txBox="1">
            <a:spLocks noChangeArrowheads="1"/>
          </p:cNvSpPr>
          <p:nvPr/>
        </p:nvSpPr>
        <p:spPr bwMode="auto">
          <a:xfrm>
            <a:off x="4344444" y="5278254"/>
            <a:ext cx="3538538" cy="1569660"/>
          </a:xfrm>
          <a:prstGeom prst="rect">
            <a:avLst/>
          </a:prstGeom>
          <a:noFill/>
          <a:ln w="9525">
            <a:noFill/>
            <a:miter lim="800000"/>
            <a:headEnd/>
            <a:tailEnd/>
          </a:ln>
        </p:spPr>
        <p:txBody>
          <a:bodyPr>
            <a:spAutoFit/>
          </a:bodyPr>
          <a:lstStyle/>
          <a:p>
            <a:pPr eaLnBrk="1" hangingPunct="1"/>
            <a:r>
              <a:rPr lang="tr-TR" sz="2400" dirty="0" smtClean="0">
                <a:latin typeface="Times New Roman" pitchFamily="18" charset="0"/>
                <a:cs typeface="Times New Roman" pitchFamily="18" charset="0"/>
              </a:rPr>
              <a:t>Topraklı şası</a:t>
            </a:r>
            <a:endParaRPr lang="en-US" sz="2400" dirty="0">
              <a:latin typeface="Times New Roman" pitchFamily="18" charset="0"/>
              <a:cs typeface="Times New Roman" pitchFamily="18" charset="0"/>
            </a:endParaRPr>
          </a:p>
          <a:p>
            <a:pPr eaLnBrk="1" hangingPunct="1"/>
            <a:r>
              <a:rPr lang="tr-TR" sz="2400" dirty="0" smtClean="0">
                <a:latin typeface="Times New Roman" pitchFamily="18" charset="0"/>
                <a:cs typeface="Times New Roman" pitchFamily="18" charset="0"/>
              </a:rPr>
              <a:t>Toprak hattının sürekliliği ve prizler sık sık kontrol edilmelidir.</a:t>
            </a:r>
            <a:endParaRPr lang="en-US" sz="2400" dirty="0">
              <a:latin typeface="Times New Roman" pitchFamily="18" charset="0"/>
              <a:cs typeface="Times New Roman" pitchFamily="18" charset="0"/>
            </a:endParaRPr>
          </a:p>
        </p:txBody>
      </p:sp>
      <p:sp>
        <p:nvSpPr>
          <p:cNvPr id="29702" name="Text Box 4"/>
          <p:cNvSpPr txBox="1">
            <a:spLocks noChangeArrowheads="1"/>
          </p:cNvSpPr>
          <p:nvPr/>
        </p:nvSpPr>
        <p:spPr bwMode="auto">
          <a:xfrm>
            <a:off x="5148064" y="2393202"/>
            <a:ext cx="1931298" cy="461665"/>
          </a:xfrm>
          <a:prstGeom prst="rect">
            <a:avLst/>
          </a:prstGeom>
          <a:noFill/>
          <a:ln w="9525">
            <a:noFill/>
            <a:miter lim="800000"/>
            <a:headEnd/>
            <a:tailEnd/>
          </a:ln>
        </p:spPr>
        <p:txBody>
          <a:bodyPr wrap="none">
            <a:spAutoFit/>
          </a:bodyPr>
          <a:lstStyle/>
          <a:p>
            <a:pPr eaLnBrk="1" hangingPunct="1"/>
            <a:r>
              <a:rPr lang="tr-TR" sz="2400" dirty="0" smtClean="0">
                <a:latin typeface="Times New Roman" pitchFamily="18" charset="0"/>
                <a:cs typeface="Times New Roman" pitchFamily="18" charset="0"/>
              </a:rPr>
              <a:t>Topraksız şası</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784239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04800" y="0"/>
            <a:ext cx="7772400" cy="1143000"/>
          </a:xfrm>
        </p:spPr>
        <p:txBody>
          <a:bodyPr>
            <a:normAutofit fontScale="90000"/>
          </a:bodyPr>
          <a:lstStyle/>
          <a:p>
            <a:pPr eaLnBrk="1" hangingPunct="1">
              <a:defRPr/>
            </a:pPr>
            <a:r>
              <a:rPr lang="tr-TR" sz="3600" dirty="0" smtClean="0"/>
              <a:t>Yaygın ölümcül elektriksel tehlikeler</a:t>
            </a:r>
            <a:endParaRPr lang="en-US" sz="3600" dirty="0" smtClean="0"/>
          </a:p>
        </p:txBody>
      </p:sp>
      <p:sp>
        <p:nvSpPr>
          <p:cNvPr id="8" name="Slide Number Placeholder 5"/>
          <p:cNvSpPr>
            <a:spLocks noGrp="1"/>
          </p:cNvSpPr>
          <p:nvPr>
            <p:ph type="sldNum" sz="quarter" idx="12"/>
          </p:nvPr>
        </p:nvSpPr>
        <p:spPr/>
        <p:txBody>
          <a:bodyPr/>
          <a:lstStyle/>
          <a:p>
            <a:pPr>
              <a:defRPr/>
            </a:pPr>
            <a:fld id="{C47ECB48-6175-46EB-A4CF-59C011CCBEFF}" type="slidenum">
              <a:rPr lang="ar-SA"/>
              <a:pPr>
                <a:defRPr/>
              </a:pPr>
              <a:t>27</a:t>
            </a:fld>
            <a:endParaRPr lang="en-US"/>
          </a:p>
        </p:txBody>
      </p:sp>
      <p:pic>
        <p:nvPicPr>
          <p:cNvPr id="32773" name="Picture 3" descr="figc19-14"/>
          <p:cNvPicPr>
            <a:picLocks noChangeAspect="1" noChangeArrowheads="1"/>
          </p:cNvPicPr>
          <p:nvPr/>
        </p:nvPicPr>
        <p:blipFill>
          <a:blip r:embed="rId3" cstate="print"/>
          <a:srcRect/>
          <a:stretch>
            <a:fillRect/>
          </a:stretch>
        </p:blipFill>
        <p:spPr bwMode="auto">
          <a:xfrm>
            <a:off x="0" y="1905000"/>
            <a:ext cx="5791200" cy="4252913"/>
          </a:xfrm>
          <a:prstGeom prst="rect">
            <a:avLst/>
          </a:prstGeom>
          <a:noFill/>
          <a:ln w="9525">
            <a:noFill/>
            <a:miter lim="800000"/>
            <a:headEnd/>
            <a:tailEnd/>
          </a:ln>
        </p:spPr>
      </p:pic>
      <p:pic>
        <p:nvPicPr>
          <p:cNvPr id="32774" name="Picture 4" descr="figs9-1"/>
          <p:cNvPicPr>
            <a:picLocks noChangeAspect="1" noChangeArrowheads="1"/>
          </p:cNvPicPr>
          <p:nvPr/>
        </p:nvPicPr>
        <p:blipFill>
          <a:blip r:embed="rId4" cstate="print"/>
          <a:srcRect/>
          <a:stretch>
            <a:fillRect/>
          </a:stretch>
        </p:blipFill>
        <p:spPr bwMode="auto">
          <a:xfrm>
            <a:off x="6318250" y="1905000"/>
            <a:ext cx="2825750" cy="4572000"/>
          </a:xfrm>
          <a:prstGeom prst="rect">
            <a:avLst/>
          </a:prstGeom>
          <a:noFill/>
          <a:ln w="9525">
            <a:noFill/>
            <a:miter lim="800000"/>
            <a:headEnd/>
            <a:tailEnd/>
          </a:ln>
        </p:spPr>
      </p:pic>
      <p:sp>
        <p:nvSpPr>
          <p:cNvPr id="32775" name="Text Box 5"/>
          <p:cNvSpPr txBox="1">
            <a:spLocks noChangeArrowheads="1"/>
          </p:cNvSpPr>
          <p:nvPr/>
        </p:nvSpPr>
        <p:spPr bwMode="auto">
          <a:xfrm>
            <a:off x="5791200" y="1219200"/>
            <a:ext cx="2932213" cy="461665"/>
          </a:xfrm>
          <a:prstGeom prst="rect">
            <a:avLst/>
          </a:prstGeom>
          <a:noFill/>
          <a:ln w="9525">
            <a:noFill/>
            <a:miter lim="800000"/>
            <a:headEnd/>
            <a:tailEnd/>
          </a:ln>
        </p:spPr>
        <p:txBody>
          <a:bodyPr wrap="none">
            <a:spAutoFit/>
          </a:bodyPr>
          <a:lstStyle/>
          <a:p>
            <a:pPr eaLnBrk="1" hangingPunct="1"/>
            <a:r>
              <a:rPr lang="tr-TR" sz="2400" dirty="0" smtClean="0">
                <a:solidFill>
                  <a:schemeClr val="tx2"/>
                </a:solidFill>
                <a:latin typeface="Times New Roman" pitchFamily="18" charset="0"/>
                <a:cs typeface="Times New Roman" pitchFamily="18" charset="0"/>
              </a:rPr>
              <a:t>Aldatıcı priz</a:t>
            </a:r>
            <a:r>
              <a:rPr lang="en-US" sz="2400" dirty="0" smtClean="0">
                <a:solidFill>
                  <a:schemeClr val="tx2"/>
                </a:solidFill>
                <a:latin typeface="Times New Roman" pitchFamily="18" charset="0"/>
                <a:cs typeface="Times New Roman" pitchFamily="18" charset="0"/>
              </a:rPr>
              <a:t> (adapt</a:t>
            </a:r>
            <a:r>
              <a:rPr lang="tr-TR" sz="2400" dirty="0" smtClean="0">
                <a:solidFill>
                  <a:schemeClr val="tx2"/>
                </a:solidFill>
                <a:latin typeface="Times New Roman" pitchFamily="18" charset="0"/>
                <a:cs typeface="Times New Roman" pitchFamily="18" charset="0"/>
              </a:rPr>
              <a:t>ö</a:t>
            </a:r>
            <a:r>
              <a:rPr lang="en-US" sz="2400" dirty="0" smtClean="0">
                <a:solidFill>
                  <a:schemeClr val="tx2"/>
                </a:solidFill>
                <a:latin typeface="Times New Roman" pitchFamily="18" charset="0"/>
                <a:cs typeface="Times New Roman" pitchFamily="18" charset="0"/>
              </a:rPr>
              <a:t>r</a:t>
            </a:r>
            <a:r>
              <a:rPr lang="en-US" sz="2400" dirty="0">
                <a:solidFill>
                  <a:schemeClr val="tx2"/>
                </a:solidFill>
                <a:latin typeface="Times New Roman" pitchFamily="18" charset="0"/>
                <a:cs typeface="Times New Roman" pitchFamily="18" charset="0"/>
              </a:rPr>
              <a:t>)</a:t>
            </a:r>
          </a:p>
        </p:txBody>
      </p:sp>
      <p:sp>
        <p:nvSpPr>
          <p:cNvPr id="9" name="Rectangle 4"/>
          <p:cNvSpPr>
            <a:spLocks noChangeArrowheads="1"/>
          </p:cNvSpPr>
          <p:nvPr/>
        </p:nvSpPr>
        <p:spPr bwMode="auto">
          <a:xfrm>
            <a:off x="468313" y="98072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0343995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5" name="Picture 3" descr="SAF10"/>
          <p:cNvPicPr>
            <a:picLocks noChangeAspect="1" noChangeArrowheads="1"/>
          </p:cNvPicPr>
          <p:nvPr/>
        </p:nvPicPr>
        <p:blipFill>
          <a:blip r:embed="rId2" cstate="print"/>
          <a:srcRect/>
          <a:stretch>
            <a:fillRect/>
          </a:stretch>
        </p:blipFill>
        <p:spPr bwMode="auto">
          <a:xfrm>
            <a:off x="0" y="1628800"/>
            <a:ext cx="9144000" cy="4767262"/>
          </a:xfrm>
          <a:prstGeom prst="rect">
            <a:avLst/>
          </a:prstGeom>
          <a:noFill/>
          <a:ln w="9525">
            <a:noFill/>
            <a:miter lim="800000"/>
            <a:headEnd/>
            <a:tailEnd/>
          </a:ln>
        </p:spPr>
      </p:pic>
      <p:sp>
        <p:nvSpPr>
          <p:cNvPr id="62466" name="Rectangle 2"/>
          <p:cNvSpPr>
            <a:spLocks noGrp="1" noChangeArrowheads="1"/>
          </p:cNvSpPr>
          <p:nvPr>
            <p:ph type="title"/>
          </p:nvPr>
        </p:nvSpPr>
        <p:spPr/>
        <p:txBody>
          <a:bodyPr>
            <a:normAutofit fontScale="90000"/>
          </a:bodyPr>
          <a:lstStyle/>
          <a:p>
            <a:pPr eaLnBrk="1" hangingPunct="1">
              <a:defRPr/>
            </a:pPr>
            <a:r>
              <a:rPr lang="tr-TR" sz="3600" dirty="0" smtClean="0">
                <a:solidFill>
                  <a:schemeClr val="tx1"/>
                </a:solidFill>
              </a:rPr>
              <a:t>Yalıtım (iz</a:t>
            </a:r>
            <a:r>
              <a:rPr lang="en-US" sz="3600" dirty="0" err="1" smtClean="0">
                <a:solidFill>
                  <a:schemeClr val="tx1"/>
                </a:solidFill>
              </a:rPr>
              <a:t>ola</a:t>
            </a:r>
            <a:r>
              <a:rPr lang="tr-TR" sz="3600" dirty="0" smtClean="0">
                <a:solidFill>
                  <a:schemeClr val="tx1"/>
                </a:solidFill>
              </a:rPr>
              <a:t>sy</a:t>
            </a:r>
            <a:r>
              <a:rPr lang="en-US" sz="3600" dirty="0" smtClean="0">
                <a:solidFill>
                  <a:schemeClr val="tx1"/>
                </a:solidFill>
              </a:rPr>
              <a:t>on) </a:t>
            </a:r>
            <a:r>
              <a:rPr lang="en-US" sz="3600" dirty="0" err="1" smtClean="0">
                <a:solidFill>
                  <a:schemeClr val="tx1"/>
                </a:solidFill>
              </a:rPr>
              <a:t>tra</a:t>
            </a:r>
            <a:r>
              <a:rPr lang="tr-TR" sz="3600" dirty="0" smtClean="0">
                <a:solidFill>
                  <a:schemeClr val="tx1"/>
                </a:solidFill>
              </a:rPr>
              <a:t>fosu makroşok tehlikelerine karşı koruma sağlar</a:t>
            </a:r>
            <a:endParaRPr lang="en-US" sz="3600" dirty="0" smtClean="0">
              <a:solidFill>
                <a:schemeClr val="tx1"/>
              </a:solidFill>
            </a:endParaRPr>
          </a:p>
        </p:txBody>
      </p:sp>
      <p:sp>
        <p:nvSpPr>
          <p:cNvPr id="6" name="Slide Number Placeholder 5"/>
          <p:cNvSpPr>
            <a:spLocks noGrp="1"/>
          </p:cNvSpPr>
          <p:nvPr>
            <p:ph type="sldNum" sz="quarter" idx="12"/>
          </p:nvPr>
        </p:nvSpPr>
        <p:spPr/>
        <p:txBody>
          <a:bodyPr/>
          <a:lstStyle/>
          <a:p>
            <a:pPr>
              <a:defRPr/>
            </a:pPr>
            <a:fld id="{2FFE4A45-AFF0-4DC2-9979-7292BF0FCCA2}" type="slidenum">
              <a:rPr lang="ar-SA"/>
              <a:pPr>
                <a:defRPr/>
              </a:pPr>
              <a:t>28</a:t>
            </a:fld>
            <a:endParaRPr lang="en-US"/>
          </a:p>
        </p:txBody>
      </p:sp>
      <p:sp>
        <p:nvSpPr>
          <p:cNvPr id="7" name="Rectangle 4"/>
          <p:cNvSpPr>
            <a:spLocks noChangeArrowheads="1"/>
          </p:cNvSpPr>
          <p:nvPr/>
        </p:nvSpPr>
        <p:spPr bwMode="auto">
          <a:xfrm>
            <a:off x="468313" y="159228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0696271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p:cNvPicPr>
            <a:picLocks noChangeAspect="1" noChangeArrowheads="1"/>
          </p:cNvPicPr>
          <p:nvPr/>
        </p:nvPicPr>
        <p:blipFill>
          <a:blip r:embed="rId2" cstate="print"/>
          <a:srcRect/>
          <a:stretch>
            <a:fillRect/>
          </a:stretch>
        </p:blipFill>
        <p:spPr bwMode="auto">
          <a:xfrm>
            <a:off x="1371600" y="4419600"/>
            <a:ext cx="3124200" cy="2133600"/>
          </a:xfrm>
          <a:prstGeom prst="rect">
            <a:avLst/>
          </a:prstGeom>
          <a:noFill/>
          <a:ln w="9525">
            <a:noFill/>
            <a:miter lim="800000"/>
            <a:headEnd/>
            <a:tailEnd/>
          </a:ln>
        </p:spPr>
      </p:pic>
      <p:pic>
        <p:nvPicPr>
          <p:cNvPr id="33795" name="Picture 6"/>
          <p:cNvPicPr>
            <a:picLocks noChangeAspect="1" noChangeArrowheads="1"/>
          </p:cNvPicPr>
          <p:nvPr/>
        </p:nvPicPr>
        <p:blipFill>
          <a:blip r:embed="rId3" cstate="print"/>
          <a:srcRect/>
          <a:stretch>
            <a:fillRect/>
          </a:stretch>
        </p:blipFill>
        <p:spPr bwMode="auto">
          <a:xfrm>
            <a:off x="5029200" y="4419600"/>
            <a:ext cx="3095625" cy="2143125"/>
          </a:xfrm>
          <a:prstGeom prst="rect">
            <a:avLst/>
          </a:prstGeom>
          <a:noFill/>
          <a:ln w="9525">
            <a:noFill/>
            <a:miter lim="800000"/>
            <a:headEnd/>
            <a:tailEnd/>
          </a:ln>
        </p:spPr>
      </p:pic>
      <p:pic>
        <p:nvPicPr>
          <p:cNvPr id="33796" name="Picture 7"/>
          <p:cNvPicPr>
            <a:picLocks noChangeAspect="1" noChangeArrowheads="1"/>
          </p:cNvPicPr>
          <p:nvPr/>
        </p:nvPicPr>
        <p:blipFill>
          <a:blip r:embed="rId4" cstate="print"/>
          <a:srcRect/>
          <a:stretch>
            <a:fillRect/>
          </a:stretch>
        </p:blipFill>
        <p:spPr bwMode="auto">
          <a:xfrm>
            <a:off x="179512" y="457200"/>
            <a:ext cx="6629400" cy="37338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3B661A36-8F31-4C6C-81EF-4A5D8F80F4B3}" type="slidenum">
              <a:rPr lang="ar-SA" smtClean="0"/>
              <a:pPr>
                <a:defRPr/>
              </a:pPr>
              <a:t>29</a:t>
            </a:fld>
            <a:endParaRPr lang="en-US"/>
          </a:p>
        </p:txBody>
      </p:sp>
      <p:pic>
        <p:nvPicPr>
          <p:cNvPr id="7" name="Picture 4" descr="GFCI - Ground Fault Circuit Interupter"/>
          <p:cNvPicPr>
            <a:picLocks noChangeAspect="1" noChangeArrowheads="1"/>
          </p:cNvPicPr>
          <p:nvPr/>
        </p:nvPicPr>
        <p:blipFill>
          <a:blip r:embed="rId5" cstate="print"/>
          <a:srcRect/>
          <a:stretch>
            <a:fillRect/>
          </a:stretch>
        </p:blipFill>
        <p:spPr bwMode="auto">
          <a:xfrm>
            <a:off x="7000056" y="1052736"/>
            <a:ext cx="1676400" cy="2676525"/>
          </a:xfrm>
          <a:prstGeom prst="rect">
            <a:avLst/>
          </a:prstGeom>
          <a:noFill/>
          <a:ln w="9525">
            <a:noFill/>
            <a:miter lim="800000"/>
            <a:headEnd/>
            <a:tailEnd/>
          </a:ln>
        </p:spPr>
      </p:pic>
    </p:spTree>
    <p:extLst>
      <p:ext uri="{BB962C8B-B14F-4D97-AF65-F5344CB8AC3E}">
        <p14:creationId xmlns:p14="http://schemas.microsoft.com/office/powerpoint/2010/main" val="2496605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tr-TR" dirty="0" smtClean="0"/>
              <a:t>Tehlike kontrol ilkeleri</a:t>
            </a:r>
            <a:endParaRPr lang="en-US" dirty="0" smtClean="0"/>
          </a:p>
        </p:txBody>
      </p:sp>
      <p:sp>
        <p:nvSpPr>
          <p:cNvPr id="7171" name="Rectangle 3"/>
          <p:cNvSpPr>
            <a:spLocks noGrp="1" noChangeArrowheads="1"/>
          </p:cNvSpPr>
          <p:nvPr>
            <p:ph idx="1"/>
          </p:nvPr>
        </p:nvSpPr>
        <p:spPr/>
        <p:txBody>
          <a:bodyPr/>
          <a:lstStyle/>
          <a:p>
            <a:pPr eaLnBrk="1" hangingPunct="1">
              <a:lnSpc>
                <a:spcPct val="150000"/>
              </a:lnSpc>
              <a:defRPr/>
            </a:pPr>
            <a:r>
              <a:rPr lang="tr-TR" dirty="0" smtClean="0"/>
              <a:t>Daha güvenlisi ile değiştirme</a:t>
            </a:r>
            <a:endParaRPr lang="en-US" dirty="0" smtClean="0"/>
          </a:p>
          <a:p>
            <a:pPr eaLnBrk="1" hangingPunct="1">
              <a:lnSpc>
                <a:spcPct val="150000"/>
              </a:lnSpc>
              <a:defRPr/>
            </a:pPr>
            <a:r>
              <a:rPr lang="tr-TR" dirty="0" smtClean="0"/>
              <a:t>Yalıtım (izolasyon)</a:t>
            </a:r>
            <a:endParaRPr lang="en-US" dirty="0" smtClean="0"/>
          </a:p>
          <a:p>
            <a:pPr eaLnBrk="1" hangingPunct="1">
              <a:lnSpc>
                <a:spcPct val="150000"/>
              </a:lnSpc>
              <a:defRPr/>
            </a:pPr>
            <a:r>
              <a:rPr lang="tr-TR" dirty="0" smtClean="0"/>
              <a:t>Havalandırma</a:t>
            </a:r>
            <a:endParaRPr lang="en-US" dirty="0" smtClean="0"/>
          </a:p>
          <a:p>
            <a:pPr eaLnBrk="1" hangingPunct="1">
              <a:lnSpc>
                <a:spcPct val="150000"/>
              </a:lnSpc>
              <a:defRPr/>
            </a:pPr>
            <a:r>
              <a:rPr lang="tr-TR" dirty="0" smtClean="0"/>
              <a:t>İdari kontrol</a:t>
            </a:r>
            <a:endParaRPr lang="en-US" dirty="0" smtClean="0"/>
          </a:p>
          <a:p>
            <a:pPr eaLnBrk="1" hangingPunct="1">
              <a:lnSpc>
                <a:spcPct val="150000"/>
              </a:lnSpc>
              <a:defRPr/>
            </a:pPr>
            <a:r>
              <a:rPr lang="tr-TR" dirty="0" smtClean="0"/>
              <a:t>Kişisel koruyucu araç ve gereçler</a:t>
            </a:r>
            <a:endParaRPr lang="en-US" dirty="0" smtClean="0"/>
          </a:p>
        </p:txBody>
      </p:sp>
      <p:sp>
        <p:nvSpPr>
          <p:cNvPr id="6" name="Slide Number Placeholder 5"/>
          <p:cNvSpPr>
            <a:spLocks noGrp="1"/>
          </p:cNvSpPr>
          <p:nvPr>
            <p:ph type="sldNum" sz="quarter" idx="12"/>
          </p:nvPr>
        </p:nvSpPr>
        <p:spPr/>
        <p:txBody>
          <a:bodyPr/>
          <a:lstStyle/>
          <a:p>
            <a:pPr>
              <a:defRPr/>
            </a:pPr>
            <a:fld id="{CC24249A-4EA1-465B-A0CD-3B9F3909925E}" type="slidenum">
              <a:rPr lang="ar-SA"/>
              <a:pPr>
                <a:defRPr/>
              </a:pPr>
              <a:t>3</a:t>
            </a:fld>
            <a:endParaRPr lang="en-US"/>
          </a:p>
        </p:txBody>
      </p:sp>
      <p:sp>
        <p:nvSpPr>
          <p:cNvPr id="7"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2467868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250825" y="304800"/>
            <a:ext cx="8207375" cy="1143000"/>
          </a:xfrm>
        </p:spPr>
        <p:txBody>
          <a:bodyPr/>
          <a:lstStyle/>
          <a:p>
            <a:pPr eaLnBrk="1" hangingPunct="1">
              <a:defRPr/>
            </a:pPr>
            <a:r>
              <a:rPr lang="tr-TR" sz="3600" dirty="0" smtClean="0"/>
              <a:t>Toprak hatası devre kesicisi </a:t>
            </a:r>
            <a:r>
              <a:rPr lang="en-US" sz="3600" dirty="0" smtClean="0"/>
              <a:t>- GFCI</a:t>
            </a:r>
          </a:p>
        </p:txBody>
      </p:sp>
      <p:sp>
        <p:nvSpPr>
          <p:cNvPr id="7" name="Slide Number Placeholder 5"/>
          <p:cNvSpPr>
            <a:spLocks noGrp="1"/>
          </p:cNvSpPr>
          <p:nvPr>
            <p:ph type="sldNum" sz="quarter" idx="12"/>
          </p:nvPr>
        </p:nvSpPr>
        <p:spPr/>
        <p:txBody>
          <a:bodyPr/>
          <a:lstStyle/>
          <a:p>
            <a:pPr>
              <a:defRPr/>
            </a:pPr>
            <a:fld id="{FD3D6DDC-0FF3-497E-9D53-2440750035F3}" type="slidenum">
              <a:rPr lang="ar-SA"/>
              <a:pPr>
                <a:defRPr/>
              </a:pPr>
              <a:t>30</a:t>
            </a:fld>
            <a:endParaRPr lang="en-US"/>
          </a:p>
        </p:txBody>
      </p:sp>
      <p:sp>
        <p:nvSpPr>
          <p:cNvPr id="34821" name="Text Box 4"/>
          <p:cNvSpPr txBox="1">
            <a:spLocks noChangeArrowheads="1"/>
          </p:cNvSpPr>
          <p:nvPr/>
        </p:nvSpPr>
        <p:spPr bwMode="auto">
          <a:xfrm>
            <a:off x="517525" y="5603875"/>
            <a:ext cx="3028393" cy="461665"/>
          </a:xfrm>
          <a:prstGeom prst="rect">
            <a:avLst/>
          </a:prstGeom>
          <a:noFill/>
          <a:ln w="9525">
            <a:noFill/>
            <a:miter lim="800000"/>
            <a:headEnd/>
            <a:tailEnd/>
          </a:ln>
        </p:spPr>
        <p:txBody>
          <a:bodyPr wrap="none">
            <a:spAutoFit/>
          </a:bodyPr>
          <a:lstStyle/>
          <a:p>
            <a:pPr eaLnBrk="1" hangingPunct="1"/>
            <a:r>
              <a:rPr lang="tr-TR" sz="2400" dirty="0" smtClean="0">
                <a:latin typeface="Times New Roman" pitchFamily="18" charset="0"/>
                <a:cs typeface="Times New Roman" pitchFamily="18" charset="0"/>
              </a:rPr>
              <a:t>Üç tel, iki kutup</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6 </a:t>
            </a:r>
            <a:r>
              <a:rPr lang="en-US" sz="2400" dirty="0" smtClean="0">
                <a:latin typeface="Times New Roman" pitchFamily="18" charset="0"/>
                <a:cs typeface="Times New Roman" pitchFamily="18" charset="0"/>
              </a:rPr>
              <a:t>mA</a:t>
            </a:r>
            <a:endParaRPr lang="en-US" sz="2400" dirty="0">
              <a:latin typeface="Times New Roman" pitchFamily="18" charset="0"/>
              <a:cs typeface="Times New Roman" pitchFamily="18" charset="0"/>
            </a:endParaRPr>
          </a:p>
        </p:txBody>
      </p:sp>
      <p:pic>
        <p:nvPicPr>
          <p:cNvPr id="34822" name="Picture 4" descr="Fig14-13L"/>
          <p:cNvPicPr>
            <a:picLocks noChangeAspect="1" noChangeArrowheads="1"/>
          </p:cNvPicPr>
          <p:nvPr/>
        </p:nvPicPr>
        <p:blipFill>
          <a:blip r:embed="rId3" cstate="print"/>
          <a:srcRect/>
          <a:stretch>
            <a:fillRect/>
          </a:stretch>
        </p:blipFill>
        <p:spPr bwMode="auto">
          <a:xfrm>
            <a:off x="4165600" y="1147763"/>
            <a:ext cx="4978400" cy="5638800"/>
          </a:xfrm>
          <a:prstGeom prst="rect">
            <a:avLst/>
          </a:prstGeom>
          <a:noFill/>
          <a:ln w="9525">
            <a:noFill/>
            <a:miter lim="800000"/>
            <a:headEnd/>
            <a:tailEnd/>
          </a:ln>
        </p:spPr>
      </p:pic>
      <p:pic>
        <p:nvPicPr>
          <p:cNvPr id="8" name="Picture 5" descr="Receptable Type GFCI"/>
          <p:cNvPicPr>
            <a:picLocks noChangeAspect="1" noChangeArrowheads="1"/>
          </p:cNvPicPr>
          <p:nvPr/>
        </p:nvPicPr>
        <p:blipFill>
          <a:blip r:embed="rId4" cstate="print"/>
          <a:srcRect/>
          <a:stretch>
            <a:fillRect/>
          </a:stretch>
        </p:blipFill>
        <p:spPr bwMode="auto">
          <a:xfrm>
            <a:off x="611560" y="1412776"/>
            <a:ext cx="1698625" cy="2400300"/>
          </a:xfrm>
          <a:prstGeom prst="rect">
            <a:avLst/>
          </a:prstGeom>
          <a:noFill/>
          <a:ln w="9525">
            <a:noFill/>
            <a:miter lim="800000"/>
            <a:headEnd/>
            <a:tailEnd/>
          </a:ln>
        </p:spPr>
      </p:pic>
      <p:pic>
        <p:nvPicPr>
          <p:cNvPr id="9" name="Picture 7" descr="gfci cord"/>
          <p:cNvPicPr>
            <a:picLocks noChangeAspect="1" noChangeArrowheads="1"/>
          </p:cNvPicPr>
          <p:nvPr/>
        </p:nvPicPr>
        <p:blipFill>
          <a:blip r:embed="rId5" cstate="print"/>
          <a:srcRect/>
          <a:stretch>
            <a:fillRect/>
          </a:stretch>
        </p:blipFill>
        <p:spPr bwMode="auto">
          <a:xfrm>
            <a:off x="611560" y="3933056"/>
            <a:ext cx="1428750" cy="1676400"/>
          </a:xfrm>
          <a:prstGeom prst="rect">
            <a:avLst/>
          </a:prstGeom>
          <a:noFill/>
          <a:ln w="9525">
            <a:noFill/>
            <a:miter lim="800000"/>
            <a:headEnd/>
            <a:tailEnd/>
          </a:ln>
        </p:spPr>
      </p:pic>
      <p:sp>
        <p:nvSpPr>
          <p:cNvPr id="11" name="Rectangle 4"/>
          <p:cNvSpPr>
            <a:spLocks noChangeArrowheads="1"/>
          </p:cNvSpPr>
          <p:nvPr/>
        </p:nvSpPr>
        <p:spPr bwMode="auto">
          <a:xfrm>
            <a:off x="468313" y="1124744"/>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2019775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defRPr/>
            </a:pPr>
            <a:r>
              <a:rPr lang="tr-TR" sz="3600" dirty="0" smtClean="0"/>
              <a:t>Koruma</a:t>
            </a:r>
            <a:r>
              <a:rPr lang="en-US" sz="3600" dirty="0" smtClean="0"/>
              <a:t>: </a:t>
            </a:r>
            <a:r>
              <a:rPr lang="tr-TR" sz="3600" dirty="0" smtClean="0"/>
              <a:t>Cihaz tasarımı yoluyla</a:t>
            </a:r>
            <a:endParaRPr lang="en-US" sz="3600" dirty="0" smtClean="0"/>
          </a:p>
        </p:txBody>
      </p:sp>
      <p:sp>
        <p:nvSpPr>
          <p:cNvPr id="126979" name="Rectangle 3"/>
          <p:cNvSpPr>
            <a:spLocks noGrp="1" noChangeArrowheads="1"/>
          </p:cNvSpPr>
          <p:nvPr>
            <p:ph idx="1"/>
          </p:nvPr>
        </p:nvSpPr>
        <p:spPr/>
        <p:txBody>
          <a:bodyPr/>
          <a:lstStyle/>
          <a:p>
            <a:pPr eaLnBrk="1" hangingPunct="1">
              <a:lnSpc>
                <a:spcPct val="130000"/>
              </a:lnSpc>
              <a:defRPr/>
            </a:pPr>
            <a:r>
              <a:rPr lang="tr-TR" sz="2800" dirty="0" smtClean="0"/>
              <a:t>Cihazın güvenilir toprak bağlantısı</a:t>
            </a:r>
            <a:endParaRPr lang="en-US" sz="2800" dirty="0" smtClean="0"/>
          </a:p>
          <a:p>
            <a:pPr eaLnBrk="1" hangingPunct="1">
              <a:lnSpc>
                <a:spcPct val="130000"/>
              </a:lnSpc>
              <a:defRPr/>
            </a:pPr>
            <a:r>
              <a:rPr lang="tr-TR" sz="2800" dirty="0" smtClean="0"/>
              <a:t>Kaçak akımların azaltılması</a:t>
            </a:r>
            <a:endParaRPr lang="en-US" sz="2800" dirty="0" smtClean="0"/>
          </a:p>
          <a:p>
            <a:pPr eaLnBrk="1" hangingPunct="1">
              <a:lnSpc>
                <a:spcPct val="130000"/>
              </a:lnSpc>
              <a:defRPr/>
            </a:pPr>
            <a:r>
              <a:rPr lang="tr-TR" sz="2800" dirty="0" smtClean="0"/>
              <a:t>Çift-yalıtımlı (d</a:t>
            </a:r>
            <a:r>
              <a:rPr lang="en-US" sz="2800" dirty="0" err="1" smtClean="0"/>
              <a:t>ouble</a:t>
            </a:r>
            <a:r>
              <a:rPr lang="en-US" sz="2800" dirty="0" smtClean="0"/>
              <a:t>-insulated</a:t>
            </a:r>
            <a:r>
              <a:rPr lang="tr-TR" sz="2800" dirty="0" smtClean="0"/>
              <a:t>) cihaz</a:t>
            </a:r>
            <a:endParaRPr lang="en-US" sz="2800" dirty="0" smtClean="0"/>
          </a:p>
          <a:p>
            <a:pPr eaLnBrk="1" hangingPunct="1">
              <a:lnSpc>
                <a:spcPct val="130000"/>
              </a:lnSpc>
              <a:defRPr/>
            </a:pPr>
            <a:r>
              <a:rPr lang="tr-TR" sz="2800" dirty="0" smtClean="0"/>
              <a:t>Düşük gerilimde çalışma</a:t>
            </a:r>
            <a:r>
              <a:rPr lang="en-US" sz="2800" dirty="0" smtClean="0"/>
              <a:t> (</a:t>
            </a:r>
            <a:r>
              <a:rPr lang="tr-TR" sz="2800" dirty="0" smtClean="0"/>
              <a:t>pil-batarya ile </a:t>
            </a:r>
            <a:r>
              <a:rPr lang="en-US" sz="2800" dirty="0" err="1" smtClean="0"/>
              <a:t>Vs</a:t>
            </a:r>
            <a:r>
              <a:rPr lang="en-US" sz="2800" dirty="0" smtClean="0"/>
              <a:t> &lt; 10 V)</a:t>
            </a:r>
          </a:p>
          <a:p>
            <a:pPr eaLnBrk="1" hangingPunct="1">
              <a:lnSpc>
                <a:spcPct val="130000"/>
              </a:lnSpc>
              <a:defRPr/>
            </a:pPr>
            <a:r>
              <a:rPr lang="en-US" sz="2800" dirty="0" err="1" smtClean="0"/>
              <a:t>Ele</a:t>
            </a:r>
            <a:r>
              <a:rPr lang="tr-TR" sz="2800" dirty="0" smtClean="0"/>
              <a:t>k</a:t>
            </a:r>
            <a:r>
              <a:rPr lang="en-US" sz="2800" dirty="0" smtClean="0"/>
              <a:t>tri</a:t>
            </a:r>
            <a:r>
              <a:rPr lang="tr-TR" sz="2800" dirty="0" smtClean="0"/>
              <a:t>ksel yalıtım</a:t>
            </a:r>
            <a:endParaRPr lang="en-US" sz="2800" dirty="0" smtClean="0"/>
          </a:p>
          <a:p>
            <a:pPr eaLnBrk="1" hangingPunct="1">
              <a:lnSpc>
                <a:spcPct val="130000"/>
              </a:lnSpc>
              <a:defRPr/>
            </a:pPr>
            <a:r>
              <a:rPr lang="tr-TR" sz="2800" dirty="0" smtClean="0"/>
              <a:t>Yalıtılmış kalp bağlantısı</a:t>
            </a:r>
            <a:endParaRPr lang="en-US" sz="2800" dirty="0" smtClean="0"/>
          </a:p>
        </p:txBody>
      </p:sp>
      <p:sp>
        <p:nvSpPr>
          <p:cNvPr id="6" name="Slide Number Placeholder 5"/>
          <p:cNvSpPr>
            <a:spLocks noGrp="1"/>
          </p:cNvSpPr>
          <p:nvPr>
            <p:ph type="sldNum" sz="quarter" idx="12"/>
          </p:nvPr>
        </p:nvSpPr>
        <p:spPr/>
        <p:txBody>
          <a:bodyPr/>
          <a:lstStyle/>
          <a:p>
            <a:pPr>
              <a:defRPr/>
            </a:pPr>
            <a:fld id="{3C22EC49-76B7-4258-BEE4-66F3A2F2E8DE}" type="slidenum">
              <a:rPr lang="ar-SA"/>
              <a:pPr>
                <a:defRPr/>
              </a:pPr>
              <a:t>31</a:t>
            </a:fld>
            <a:endParaRPr lang="en-US"/>
          </a:p>
        </p:txBody>
      </p:sp>
      <p:sp>
        <p:nvSpPr>
          <p:cNvPr id="7" name="Rectangle 4"/>
          <p:cNvSpPr>
            <a:spLocks noChangeArrowheads="1"/>
          </p:cNvSpPr>
          <p:nvPr/>
        </p:nvSpPr>
        <p:spPr bwMode="auto">
          <a:xfrm>
            <a:off x="468313" y="1268760"/>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33348531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tr-TR" sz="3600" dirty="0" smtClean="0"/>
              <a:t>Çift yalıtımlı sistem</a:t>
            </a:r>
            <a:endParaRPr lang="en-US" sz="3600" dirty="0" smtClean="0"/>
          </a:p>
        </p:txBody>
      </p:sp>
      <p:sp>
        <p:nvSpPr>
          <p:cNvPr id="6" name="Slide Number Placeholder 5"/>
          <p:cNvSpPr>
            <a:spLocks noGrp="1"/>
          </p:cNvSpPr>
          <p:nvPr>
            <p:ph type="sldNum" sz="quarter" idx="12"/>
          </p:nvPr>
        </p:nvSpPr>
        <p:spPr/>
        <p:txBody>
          <a:bodyPr/>
          <a:lstStyle/>
          <a:p>
            <a:pPr>
              <a:defRPr/>
            </a:pPr>
            <a:fld id="{0FE985C6-D894-4097-B05D-F4C651ADD792}" type="slidenum">
              <a:rPr lang="ar-SA"/>
              <a:pPr>
                <a:defRPr/>
              </a:pPr>
              <a:t>32</a:t>
            </a:fld>
            <a:endParaRPr lang="en-US"/>
          </a:p>
        </p:txBody>
      </p:sp>
      <p:pic>
        <p:nvPicPr>
          <p:cNvPr id="36869" name="Picture 3" descr="SAF9"/>
          <p:cNvPicPr>
            <a:picLocks noChangeAspect="1" noChangeArrowheads="1"/>
          </p:cNvPicPr>
          <p:nvPr/>
        </p:nvPicPr>
        <p:blipFill>
          <a:blip r:embed="rId2" cstate="print"/>
          <a:srcRect/>
          <a:stretch>
            <a:fillRect/>
          </a:stretch>
        </p:blipFill>
        <p:spPr bwMode="auto">
          <a:xfrm>
            <a:off x="0" y="2586038"/>
            <a:ext cx="9144000" cy="3195637"/>
          </a:xfrm>
          <a:prstGeom prst="rect">
            <a:avLst/>
          </a:prstGeom>
          <a:noFill/>
          <a:ln w="9525">
            <a:noFill/>
            <a:miter lim="800000"/>
            <a:headEnd/>
            <a:tailEnd/>
          </a:ln>
        </p:spPr>
      </p:pic>
      <p:sp>
        <p:nvSpPr>
          <p:cNvPr id="7" name="Rectangle 4"/>
          <p:cNvSpPr>
            <a:spLocks noChangeArrowheads="1"/>
          </p:cNvSpPr>
          <p:nvPr/>
        </p:nvSpPr>
        <p:spPr bwMode="auto">
          <a:xfrm>
            <a:off x="468313" y="1484784"/>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7483345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3"/>
          <p:cNvSpPr>
            <a:spLocks noGrp="1" noChangeArrowheads="1"/>
          </p:cNvSpPr>
          <p:nvPr>
            <p:ph type="title"/>
          </p:nvPr>
        </p:nvSpPr>
        <p:spPr>
          <a:xfrm>
            <a:off x="1371600" y="304800"/>
            <a:ext cx="7162800" cy="1143000"/>
          </a:xfrm>
        </p:spPr>
        <p:txBody>
          <a:bodyPr>
            <a:normAutofit fontScale="90000"/>
          </a:bodyPr>
          <a:lstStyle/>
          <a:p>
            <a:pPr eaLnBrk="1" hangingPunct="1">
              <a:defRPr/>
            </a:pPr>
            <a:r>
              <a:rPr lang="en-US" sz="3600" smtClean="0">
                <a:solidFill>
                  <a:schemeClr val="accent2"/>
                </a:solidFill>
              </a:rPr>
              <a:t>Double insulation of electric motors</a:t>
            </a:r>
          </a:p>
        </p:txBody>
      </p:sp>
      <p:sp>
        <p:nvSpPr>
          <p:cNvPr id="6" name="Slide Number Placeholder 5"/>
          <p:cNvSpPr>
            <a:spLocks noGrp="1"/>
          </p:cNvSpPr>
          <p:nvPr>
            <p:ph type="sldNum" sz="quarter" idx="12"/>
          </p:nvPr>
        </p:nvSpPr>
        <p:spPr/>
        <p:txBody>
          <a:bodyPr/>
          <a:lstStyle/>
          <a:p>
            <a:pPr>
              <a:defRPr/>
            </a:pPr>
            <a:fld id="{62FE1505-C960-4495-BEBF-2AEDB08281EA}" type="slidenum">
              <a:rPr lang="ar-SA"/>
              <a:pPr>
                <a:defRPr/>
              </a:pPr>
              <a:t>33</a:t>
            </a:fld>
            <a:endParaRPr lang="en-US"/>
          </a:p>
        </p:txBody>
      </p:sp>
      <p:pic>
        <p:nvPicPr>
          <p:cNvPr id="37892" name="Picture 2" descr="figs9-2"/>
          <p:cNvPicPr>
            <a:picLocks noChangeAspect="1" noChangeArrowheads="1"/>
          </p:cNvPicPr>
          <p:nvPr/>
        </p:nvPicPr>
        <p:blipFill>
          <a:blip r:embed="rId3" cstate="print"/>
          <a:srcRect/>
          <a:stretch>
            <a:fillRect/>
          </a:stretch>
        </p:blipFill>
        <p:spPr bwMode="auto">
          <a:xfrm>
            <a:off x="304800" y="339725"/>
            <a:ext cx="8534400" cy="6178550"/>
          </a:xfrm>
          <a:prstGeom prst="rect">
            <a:avLst/>
          </a:prstGeom>
          <a:noFill/>
          <a:ln w="9525">
            <a:noFill/>
            <a:miter lim="800000"/>
            <a:headEnd/>
            <a:tailEnd/>
          </a:ln>
        </p:spPr>
      </p:pic>
    </p:spTree>
    <p:extLst>
      <p:ext uri="{BB962C8B-B14F-4D97-AF65-F5344CB8AC3E}">
        <p14:creationId xmlns:p14="http://schemas.microsoft.com/office/powerpoint/2010/main" val="2911360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34FBD67-AFA8-4769-A651-F4357E717186}" type="slidenum">
              <a:rPr lang="ar-SA"/>
              <a:pPr/>
              <a:t>34</a:t>
            </a:fld>
            <a:endParaRPr lang="en-US"/>
          </a:p>
        </p:txBody>
      </p:sp>
      <p:sp>
        <p:nvSpPr>
          <p:cNvPr id="178178" name="Rectangle 2"/>
          <p:cNvSpPr>
            <a:spLocks noGrp="1" noChangeArrowheads="1"/>
          </p:cNvSpPr>
          <p:nvPr>
            <p:ph type="title"/>
          </p:nvPr>
        </p:nvSpPr>
        <p:spPr>
          <a:xfrm>
            <a:off x="685799" y="304800"/>
            <a:ext cx="8077199" cy="1143000"/>
          </a:xfrm>
        </p:spPr>
        <p:txBody>
          <a:bodyPr>
            <a:normAutofit fontScale="90000"/>
          </a:bodyPr>
          <a:lstStyle/>
          <a:p>
            <a:r>
              <a:rPr lang="tr-TR" sz="3600" dirty="0" smtClean="0"/>
              <a:t>Yalıtımlı kuvvetlendiricinin genel modeli</a:t>
            </a:r>
            <a:endParaRPr lang="en-US" sz="3600" dirty="0"/>
          </a:p>
        </p:txBody>
      </p:sp>
      <p:grpSp>
        <p:nvGrpSpPr>
          <p:cNvPr id="5" name="Group 531"/>
          <p:cNvGrpSpPr>
            <a:grpSpLocks noChangeAspect="1"/>
          </p:cNvGrpSpPr>
          <p:nvPr/>
        </p:nvGrpSpPr>
        <p:grpSpPr bwMode="auto">
          <a:xfrm>
            <a:off x="200024" y="1506311"/>
            <a:ext cx="8655050" cy="4422775"/>
            <a:chOff x="114" y="122"/>
            <a:chExt cx="2726" cy="1393"/>
          </a:xfrm>
        </p:grpSpPr>
        <p:sp>
          <p:nvSpPr>
            <p:cNvPr id="7" name="Freeform 218"/>
            <p:cNvSpPr>
              <a:spLocks/>
            </p:cNvSpPr>
            <p:nvPr/>
          </p:nvSpPr>
          <p:spPr bwMode="auto">
            <a:xfrm>
              <a:off x="1014" y="330"/>
              <a:ext cx="202" cy="656"/>
            </a:xfrm>
            <a:custGeom>
              <a:avLst/>
              <a:gdLst>
                <a:gd name="T0" fmla="*/ 202 w 202"/>
                <a:gd name="T1" fmla="*/ 534 h 656"/>
                <a:gd name="T2" fmla="*/ 202 w 202"/>
                <a:gd name="T3" fmla="*/ 120 h 656"/>
                <a:gd name="T4" fmla="*/ 0 w 202"/>
                <a:gd name="T5" fmla="*/ 0 h 656"/>
                <a:gd name="T6" fmla="*/ 0 w 202"/>
                <a:gd name="T7" fmla="*/ 656 h 656"/>
                <a:gd name="T8" fmla="*/ 202 w 202"/>
                <a:gd name="T9" fmla="*/ 534 h 656"/>
              </a:gdLst>
              <a:ahLst/>
              <a:cxnLst>
                <a:cxn ang="0">
                  <a:pos x="T0" y="T1"/>
                </a:cxn>
                <a:cxn ang="0">
                  <a:pos x="T2" y="T3"/>
                </a:cxn>
                <a:cxn ang="0">
                  <a:pos x="T4" y="T5"/>
                </a:cxn>
                <a:cxn ang="0">
                  <a:pos x="T6" y="T7"/>
                </a:cxn>
                <a:cxn ang="0">
                  <a:pos x="T8" y="T9"/>
                </a:cxn>
              </a:cxnLst>
              <a:rect l="0" t="0" r="r" b="b"/>
              <a:pathLst>
                <a:path w="202" h="656">
                  <a:moveTo>
                    <a:pt x="202" y="534"/>
                  </a:moveTo>
                  <a:lnTo>
                    <a:pt x="202" y="120"/>
                  </a:lnTo>
                  <a:lnTo>
                    <a:pt x="0" y="0"/>
                  </a:lnTo>
                  <a:lnTo>
                    <a:pt x="0" y="656"/>
                  </a:lnTo>
                  <a:lnTo>
                    <a:pt x="202" y="534"/>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Freeform 219"/>
            <p:cNvSpPr>
              <a:spLocks/>
            </p:cNvSpPr>
            <p:nvPr/>
          </p:nvSpPr>
          <p:spPr bwMode="auto">
            <a:xfrm>
              <a:off x="1378" y="558"/>
              <a:ext cx="172" cy="210"/>
            </a:xfrm>
            <a:custGeom>
              <a:avLst/>
              <a:gdLst>
                <a:gd name="T0" fmla="*/ 172 w 172"/>
                <a:gd name="T1" fmla="*/ 104 h 210"/>
                <a:gd name="T2" fmla="*/ 172 w 172"/>
                <a:gd name="T3" fmla="*/ 104 h 210"/>
                <a:gd name="T4" fmla="*/ 0 w 172"/>
                <a:gd name="T5" fmla="*/ 0 h 210"/>
                <a:gd name="T6" fmla="*/ 0 w 172"/>
                <a:gd name="T7" fmla="*/ 210 h 210"/>
                <a:gd name="T8" fmla="*/ 172 w 172"/>
                <a:gd name="T9" fmla="*/ 104 h 210"/>
              </a:gdLst>
              <a:ahLst/>
              <a:cxnLst>
                <a:cxn ang="0">
                  <a:pos x="T0" y="T1"/>
                </a:cxn>
                <a:cxn ang="0">
                  <a:pos x="T2" y="T3"/>
                </a:cxn>
                <a:cxn ang="0">
                  <a:pos x="T4" y="T5"/>
                </a:cxn>
                <a:cxn ang="0">
                  <a:pos x="T6" y="T7"/>
                </a:cxn>
                <a:cxn ang="0">
                  <a:pos x="T8" y="T9"/>
                </a:cxn>
              </a:cxnLst>
              <a:rect l="0" t="0" r="r" b="b"/>
              <a:pathLst>
                <a:path w="172" h="210">
                  <a:moveTo>
                    <a:pt x="172" y="104"/>
                  </a:moveTo>
                  <a:lnTo>
                    <a:pt x="172" y="104"/>
                  </a:lnTo>
                  <a:lnTo>
                    <a:pt x="0" y="0"/>
                  </a:lnTo>
                  <a:lnTo>
                    <a:pt x="0" y="210"/>
                  </a:lnTo>
                  <a:lnTo>
                    <a:pt x="172" y="104"/>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Line 221"/>
            <p:cNvSpPr>
              <a:spLocks noChangeShapeType="1"/>
            </p:cNvSpPr>
            <p:nvPr/>
          </p:nvSpPr>
          <p:spPr bwMode="auto">
            <a:xfrm>
              <a:off x="1284" y="334"/>
              <a:ext cx="1" cy="16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222"/>
            <p:cNvSpPr>
              <a:spLocks noChangeShapeType="1"/>
            </p:cNvSpPr>
            <p:nvPr/>
          </p:nvSpPr>
          <p:spPr bwMode="auto">
            <a:xfrm>
              <a:off x="1284" y="510"/>
              <a:ext cx="1" cy="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223"/>
            <p:cNvSpPr>
              <a:spLocks noChangeShapeType="1"/>
            </p:cNvSpPr>
            <p:nvPr/>
          </p:nvSpPr>
          <p:spPr bwMode="auto">
            <a:xfrm>
              <a:off x="1284" y="550"/>
              <a:ext cx="1" cy="16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224"/>
            <p:cNvSpPr>
              <a:spLocks noChangeShapeType="1"/>
            </p:cNvSpPr>
            <p:nvPr/>
          </p:nvSpPr>
          <p:spPr bwMode="auto">
            <a:xfrm>
              <a:off x="1284" y="726"/>
              <a:ext cx="1" cy="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225"/>
            <p:cNvSpPr>
              <a:spLocks noChangeShapeType="1"/>
            </p:cNvSpPr>
            <p:nvPr/>
          </p:nvSpPr>
          <p:spPr bwMode="auto">
            <a:xfrm>
              <a:off x="1284" y="766"/>
              <a:ext cx="1" cy="1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226"/>
            <p:cNvSpPr>
              <a:spLocks noChangeShapeType="1"/>
            </p:cNvSpPr>
            <p:nvPr/>
          </p:nvSpPr>
          <p:spPr bwMode="auto">
            <a:xfrm>
              <a:off x="342" y="1232"/>
              <a:ext cx="1002"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Freeform 227"/>
            <p:cNvSpPr>
              <a:spLocks/>
            </p:cNvSpPr>
            <p:nvPr/>
          </p:nvSpPr>
          <p:spPr bwMode="auto">
            <a:xfrm>
              <a:off x="342" y="534"/>
              <a:ext cx="672" cy="742"/>
            </a:xfrm>
            <a:custGeom>
              <a:avLst/>
              <a:gdLst>
                <a:gd name="T0" fmla="*/ 672 w 672"/>
                <a:gd name="T1" fmla="*/ 0 h 742"/>
                <a:gd name="T2" fmla="*/ 0 w 672"/>
                <a:gd name="T3" fmla="*/ 0 h 742"/>
                <a:gd name="T4" fmla="*/ 0 w 672"/>
                <a:gd name="T5" fmla="*/ 742 h 742"/>
              </a:gdLst>
              <a:ahLst/>
              <a:cxnLst>
                <a:cxn ang="0">
                  <a:pos x="T0" y="T1"/>
                </a:cxn>
                <a:cxn ang="0">
                  <a:pos x="T2" y="T3"/>
                </a:cxn>
                <a:cxn ang="0">
                  <a:pos x="T4" y="T5"/>
                </a:cxn>
              </a:cxnLst>
              <a:rect l="0" t="0" r="r" b="b"/>
              <a:pathLst>
                <a:path w="672" h="742">
                  <a:moveTo>
                    <a:pt x="672" y="0"/>
                  </a:moveTo>
                  <a:lnTo>
                    <a:pt x="0" y="0"/>
                  </a:lnTo>
                  <a:lnTo>
                    <a:pt x="0" y="74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228"/>
            <p:cNvSpPr>
              <a:spLocks/>
            </p:cNvSpPr>
            <p:nvPr/>
          </p:nvSpPr>
          <p:spPr bwMode="auto">
            <a:xfrm>
              <a:off x="1546" y="436"/>
              <a:ext cx="84" cy="226"/>
            </a:xfrm>
            <a:custGeom>
              <a:avLst/>
              <a:gdLst>
                <a:gd name="T0" fmla="*/ 0 w 84"/>
                <a:gd name="T1" fmla="*/ 0 h 226"/>
                <a:gd name="T2" fmla="*/ 84 w 84"/>
                <a:gd name="T3" fmla="*/ 0 h 226"/>
                <a:gd name="T4" fmla="*/ 84 w 84"/>
                <a:gd name="T5" fmla="*/ 226 h 226"/>
              </a:gdLst>
              <a:ahLst/>
              <a:cxnLst>
                <a:cxn ang="0">
                  <a:pos x="T0" y="T1"/>
                </a:cxn>
                <a:cxn ang="0">
                  <a:pos x="T2" y="T3"/>
                </a:cxn>
                <a:cxn ang="0">
                  <a:pos x="T4" y="T5"/>
                </a:cxn>
              </a:cxnLst>
              <a:rect l="0" t="0" r="r" b="b"/>
              <a:pathLst>
                <a:path w="84" h="226">
                  <a:moveTo>
                    <a:pt x="0" y="0"/>
                  </a:moveTo>
                  <a:lnTo>
                    <a:pt x="84" y="0"/>
                  </a:lnTo>
                  <a:lnTo>
                    <a:pt x="84" y="22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229"/>
            <p:cNvSpPr>
              <a:spLocks/>
            </p:cNvSpPr>
            <p:nvPr/>
          </p:nvSpPr>
          <p:spPr bwMode="auto">
            <a:xfrm>
              <a:off x="1346" y="436"/>
              <a:ext cx="80" cy="170"/>
            </a:xfrm>
            <a:custGeom>
              <a:avLst/>
              <a:gdLst>
                <a:gd name="T0" fmla="*/ 32 w 80"/>
                <a:gd name="T1" fmla="*/ 170 h 170"/>
                <a:gd name="T2" fmla="*/ 0 w 80"/>
                <a:gd name="T3" fmla="*/ 170 h 170"/>
                <a:gd name="T4" fmla="*/ 0 w 80"/>
                <a:gd name="T5" fmla="*/ 0 h 170"/>
                <a:gd name="T6" fmla="*/ 80 w 80"/>
                <a:gd name="T7" fmla="*/ 0 h 170"/>
              </a:gdLst>
              <a:ahLst/>
              <a:cxnLst>
                <a:cxn ang="0">
                  <a:pos x="T0" y="T1"/>
                </a:cxn>
                <a:cxn ang="0">
                  <a:pos x="T2" y="T3"/>
                </a:cxn>
                <a:cxn ang="0">
                  <a:pos x="T4" y="T5"/>
                </a:cxn>
                <a:cxn ang="0">
                  <a:pos x="T6" y="T7"/>
                </a:cxn>
              </a:cxnLst>
              <a:rect l="0" t="0" r="r" b="b"/>
              <a:pathLst>
                <a:path w="80" h="170">
                  <a:moveTo>
                    <a:pt x="32" y="170"/>
                  </a:moveTo>
                  <a:lnTo>
                    <a:pt x="0" y="170"/>
                  </a:lnTo>
                  <a:lnTo>
                    <a:pt x="0" y="0"/>
                  </a:lnTo>
                  <a:lnTo>
                    <a:pt x="8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230"/>
            <p:cNvSpPr>
              <a:spLocks/>
            </p:cNvSpPr>
            <p:nvPr/>
          </p:nvSpPr>
          <p:spPr bwMode="auto">
            <a:xfrm>
              <a:off x="1346" y="728"/>
              <a:ext cx="32" cy="570"/>
            </a:xfrm>
            <a:custGeom>
              <a:avLst/>
              <a:gdLst>
                <a:gd name="T0" fmla="*/ 32 w 32"/>
                <a:gd name="T1" fmla="*/ 0 h 570"/>
                <a:gd name="T2" fmla="*/ 0 w 32"/>
                <a:gd name="T3" fmla="*/ 0 h 570"/>
                <a:gd name="T4" fmla="*/ 0 w 32"/>
                <a:gd name="T5" fmla="*/ 570 h 570"/>
              </a:gdLst>
              <a:ahLst/>
              <a:cxnLst>
                <a:cxn ang="0">
                  <a:pos x="T0" y="T1"/>
                </a:cxn>
                <a:cxn ang="0">
                  <a:pos x="T2" y="T3"/>
                </a:cxn>
                <a:cxn ang="0">
                  <a:pos x="T4" y="T5"/>
                </a:cxn>
              </a:cxnLst>
              <a:rect l="0" t="0" r="r" b="b"/>
              <a:pathLst>
                <a:path w="32" h="570">
                  <a:moveTo>
                    <a:pt x="32" y="0"/>
                  </a:moveTo>
                  <a:lnTo>
                    <a:pt x="0" y="0"/>
                  </a:lnTo>
                  <a:lnTo>
                    <a:pt x="0" y="57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Line 231"/>
            <p:cNvSpPr>
              <a:spLocks noChangeShapeType="1"/>
            </p:cNvSpPr>
            <p:nvPr/>
          </p:nvSpPr>
          <p:spPr bwMode="auto">
            <a:xfrm>
              <a:off x="1086" y="942"/>
              <a:ext cx="1" cy="10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Freeform 232"/>
            <p:cNvSpPr>
              <a:spLocks/>
            </p:cNvSpPr>
            <p:nvPr/>
          </p:nvSpPr>
          <p:spPr bwMode="auto">
            <a:xfrm>
              <a:off x="1008" y="1044"/>
              <a:ext cx="156" cy="188"/>
            </a:xfrm>
            <a:custGeom>
              <a:avLst/>
              <a:gdLst>
                <a:gd name="T0" fmla="*/ 156 w 156"/>
                <a:gd name="T1" fmla="*/ 0 h 188"/>
                <a:gd name="T2" fmla="*/ 0 w 156"/>
                <a:gd name="T3" fmla="*/ 0 h 188"/>
                <a:gd name="T4" fmla="*/ 0 w 156"/>
                <a:gd name="T5" fmla="*/ 188 h 188"/>
              </a:gdLst>
              <a:ahLst/>
              <a:cxnLst>
                <a:cxn ang="0">
                  <a:pos x="T0" y="T1"/>
                </a:cxn>
                <a:cxn ang="0">
                  <a:pos x="T2" y="T3"/>
                </a:cxn>
                <a:cxn ang="0">
                  <a:pos x="T4" y="T5"/>
                </a:cxn>
              </a:cxnLst>
              <a:rect l="0" t="0" r="r" b="b"/>
              <a:pathLst>
                <a:path w="156" h="188">
                  <a:moveTo>
                    <a:pt x="156" y="0"/>
                  </a:moveTo>
                  <a:lnTo>
                    <a:pt x="0" y="0"/>
                  </a:lnTo>
                  <a:lnTo>
                    <a:pt x="0" y="18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Line 233"/>
            <p:cNvSpPr>
              <a:spLocks noChangeShapeType="1"/>
            </p:cNvSpPr>
            <p:nvPr/>
          </p:nvSpPr>
          <p:spPr bwMode="auto">
            <a:xfrm flipH="1">
              <a:off x="1178" y="1044"/>
              <a:ext cx="16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234"/>
            <p:cNvSpPr>
              <a:spLocks noChangeShapeType="1"/>
            </p:cNvSpPr>
            <p:nvPr/>
          </p:nvSpPr>
          <p:spPr bwMode="auto">
            <a:xfrm flipH="1">
              <a:off x="1008" y="1134"/>
              <a:ext cx="98"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235"/>
            <p:cNvSpPr>
              <a:spLocks noChangeShapeType="1"/>
            </p:cNvSpPr>
            <p:nvPr/>
          </p:nvSpPr>
          <p:spPr bwMode="auto">
            <a:xfrm flipH="1">
              <a:off x="1224" y="1134"/>
              <a:ext cx="12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Freeform 236"/>
            <p:cNvSpPr>
              <a:spLocks/>
            </p:cNvSpPr>
            <p:nvPr/>
          </p:nvSpPr>
          <p:spPr bwMode="auto">
            <a:xfrm>
              <a:off x="1180" y="868"/>
              <a:ext cx="286" cy="232"/>
            </a:xfrm>
            <a:custGeom>
              <a:avLst/>
              <a:gdLst>
                <a:gd name="T0" fmla="*/ 24 w 286"/>
                <a:gd name="T1" fmla="*/ 150 h 232"/>
                <a:gd name="T2" fmla="*/ 286 w 286"/>
                <a:gd name="T3" fmla="*/ 0 h 232"/>
                <a:gd name="T4" fmla="*/ 0 w 286"/>
                <a:gd name="T5" fmla="*/ 232 h 232"/>
              </a:gdLst>
              <a:ahLst/>
              <a:cxnLst>
                <a:cxn ang="0">
                  <a:pos x="T0" y="T1"/>
                </a:cxn>
                <a:cxn ang="0">
                  <a:pos x="T2" y="T3"/>
                </a:cxn>
                <a:cxn ang="0">
                  <a:pos x="T4" y="T5"/>
                </a:cxn>
              </a:cxnLst>
              <a:rect l="0" t="0" r="r" b="b"/>
              <a:pathLst>
                <a:path w="286" h="232">
                  <a:moveTo>
                    <a:pt x="24" y="150"/>
                  </a:moveTo>
                  <a:lnTo>
                    <a:pt x="286" y="0"/>
                  </a:lnTo>
                  <a:lnTo>
                    <a:pt x="0" y="23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Line 237"/>
            <p:cNvSpPr>
              <a:spLocks noChangeShapeType="1"/>
            </p:cNvSpPr>
            <p:nvPr/>
          </p:nvSpPr>
          <p:spPr bwMode="auto">
            <a:xfrm>
              <a:off x="1548" y="662"/>
              <a:ext cx="158"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38"/>
            <p:cNvSpPr>
              <a:spLocks noChangeShapeType="1"/>
            </p:cNvSpPr>
            <p:nvPr/>
          </p:nvSpPr>
          <p:spPr bwMode="auto">
            <a:xfrm>
              <a:off x="346" y="772"/>
              <a:ext cx="668"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239"/>
            <p:cNvSpPr>
              <a:spLocks noChangeShapeType="1"/>
            </p:cNvSpPr>
            <p:nvPr/>
          </p:nvSpPr>
          <p:spPr bwMode="auto">
            <a:xfrm>
              <a:off x="1172" y="306"/>
              <a:ext cx="88" cy="7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Rectangle 240"/>
            <p:cNvSpPr>
              <a:spLocks noChangeArrowheads="1"/>
            </p:cNvSpPr>
            <p:nvPr/>
          </p:nvSpPr>
          <p:spPr bwMode="auto">
            <a:xfrm>
              <a:off x="1706" y="1252"/>
              <a:ext cx="1134" cy="228"/>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88"/>
            <p:cNvSpPr>
              <a:spLocks/>
            </p:cNvSpPr>
            <p:nvPr/>
          </p:nvSpPr>
          <p:spPr bwMode="auto">
            <a:xfrm>
              <a:off x="298" y="602"/>
              <a:ext cx="86" cy="86"/>
            </a:xfrm>
            <a:custGeom>
              <a:avLst/>
              <a:gdLst>
                <a:gd name="T0" fmla="*/ 44 w 86"/>
                <a:gd name="T1" fmla="*/ 86 h 86"/>
                <a:gd name="T2" fmla="*/ 44 w 86"/>
                <a:gd name="T3" fmla="*/ 86 h 86"/>
                <a:gd name="T4" fmla="*/ 52 w 86"/>
                <a:gd name="T5" fmla="*/ 86 h 86"/>
                <a:gd name="T6" fmla="*/ 60 w 86"/>
                <a:gd name="T7" fmla="*/ 84 h 86"/>
                <a:gd name="T8" fmla="*/ 68 w 86"/>
                <a:gd name="T9" fmla="*/ 80 h 86"/>
                <a:gd name="T10" fmla="*/ 74 w 86"/>
                <a:gd name="T11" fmla="*/ 74 h 86"/>
                <a:gd name="T12" fmla="*/ 78 w 86"/>
                <a:gd name="T13" fmla="*/ 68 h 86"/>
                <a:gd name="T14" fmla="*/ 82 w 86"/>
                <a:gd name="T15" fmla="*/ 60 h 86"/>
                <a:gd name="T16" fmla="*/ 86 w 86"/>
                <a:gd name="T17" fmla="*/ 52 h 86"/>
                <a:gd name="T18" fmla="*/ 86 w 86"/>
                <a:gd name="T19" fmla="*/ 44 h 86"/>
                <a:gd name="T20" fmla="*/ 86 w 86"/>
                <a:gd name="T21" fmla="*/ 44 h 86"/>
                <a:gd name="T22" fmla="*/ 86 w 86"/>
                <a:gd name="T23" fmla="*/ 36 h 86"/>
                <a:gd name="T24" fmla="*/ 82 w 86"/>
                <a:gd name="T25" fmla="*/ 28 h 86"/>
                <a:gd name="T26" fmla="*/ 78 w 86"/>
                <a:gd name="T27" fmla="*/ 20 h 86"/>
                <a:gd name="T28" fmla="*/ 74 w 86"/>
                <a:gd name="T29" fmla="*/ 14 h 86"/>
                <a:gd name="T30" fmla="*/ 68 w 86"/>
                <a:gd name="T31" fmla="*/ 8 h 86"/>
                <a:gd name="T32" fmla="*/ 60 w 86"/>
                <a:gd name="T33" fmla="*/ 4 h 86"/>
                <a:gd name="T34" fmla="*/ 52 w 86"/>
                <a:gd name="T35" fmla="*/ 2 h 86"/>
                <a:gd name="T36" fmla="*/ 44 w 86"/>
                <a:gd name="T37" fmla="*/ 0 h 86"/>
                <a:gd name="T38" fmla="*/ 44 w 86"/>
                <a:gd name="T39" fmla="*/ 0 h 86"/>
                <a:gd name="T40" fmla="*/ 34 w 86"/>
                <a:gd name="T41" fmla="*/ 2 h 86"/>
                <a:gd name="T42" fmla="*/ 26 w 86"/>
                <a:gd name="T43" fmla="*/ 4 h 86"/>
                <a:gd name="T44" fmla="*/ 20 w 86"/>
                <a:gd name="T45" fmla="*/ 8 h 86"/>
                <a:gd name="T46" fmla="*/ 12 w 86"/>
                <a:gd name="T47" fmla="*/ 14 h 86"/>
                <a:gd name="T48" fmla="*/ 8 w 86"/>
                <a:gd name="T49" fmla="*/ 20 h 86"/>
                <a:gd name="T50" fmla="*/ 4 w 86"/>
                <a:gd name="T51" fmla="*/ 28 h 86"/>
                <a:gd name="T52" fmla="*/ 0 w 86"/>
                <a:gd name="T53" fmla="*/ 36 h 86"/>
                <a:gd name="T54" fmla="*/ 0 w 86"/>
                <a:gd name="T55" fmla="*/ 44 h 86"/>
                <a:gd name="T56" fmla="*/ 0 w 86"/>
                <a:gd name="T57" fmla="*/ 44 h 86"/>
                <a:gd name="T58" fmla="*/ 0 w 86"/>
                <a:gd name="T59" fmla="*/ 52 h 86"/>
                <a:gd name="T60" fmla="*/ 4 w 86"/>
                <a:gd name="T61" fmla="*/ 60 h 86"/>
                <a:gd name="T62" fmla="*/ 8 w 86"/>
                <a:gd name="T63" fmla="*/ 68 h 86"/>
                <a:gd name="T64" fmla="*/ 12 w 86"/>
                <a:gd name="T65" fmla="*/ 74 h 86"/>
                <a:gd name="T66" fmla="*/ 20 w 86"/>
                <a:gd name="T67" fmla="*/ 80 h 86"/>
                <a:gd name="T68" fmla="*/ 26 w 86"/>
                <a:gd name="T69" fmla="*/ 84 h 86"/>
                <a:gd name="T70" fmla="*/ 34 w 86"/>
                <a:gd name="T71" fmla="*/ 86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6"/>
                  </a:lnTo>
                  <a:lnTo>
                    <a:pt x="60" y="84"/>
                  </a:lnTo>
                  <a:lnTo>
                    <a:pt x="68" y="80"/>
                  </a:lnTo>
                  <a:lnTo>
                    <a:pt x="74" y="74"/>
                  </a:lnTo>
                  <a:lnTo>
                    <a:pt x="78" y="68"/>
                  </a:lnTo>
                  <a:lnTo>
                    <a:pt x="82" y="60"/>
                  </a:lnTo>
                  <a:lnTo>
                    <a:pt x="86" y="52"/>
                  </a:lnTo>
                  <a:lnTo>
                    <a:pt x="86" y="44"/>
                  </a:lnTo>
                  <a:lnTo>
                    <a:pt x="86" y="44"/>
                  </a:lnTo>
                  <a:lnTo>
                    <a:pt x="86" y="36"/>
                  </a:lnTo>
                  <a:lnTo>
                    <a:pt x="82" y="28"/>
                  </a:lnTo>
                  <a:lnTo>
                    <a:pt x="78" y="20"/>
                  </a:lnTo>
                  <a:lnTo>
                    <a:pt x="74" y="14"/>
                  </a:lnTo>
                  <a:lnTo>
                    <a:pt x="68" y="8"/>
                  </a:lnTo>
                  <a:lnTo>
                    <a:pt x="60" y="4"/>
                  </a:lnTo>
                  <a:lnTo>
                    <a:pt x="52" y="2"/>
                  </a:lnTo>
                  <a:lnTo>
                    <a:pt x="44" y="0"/>
                  </a:lnTo>
                  <a:lnTo>
                    <a:pt x="44" y="0"/>
                  </a:lnTo>
                  <a:lnTo>
                    <a:pt x="34" y="2"/>
                  </a:lnTo>
                  <a:lnTo>
                    <a:pt x="26" y="4"/>
                  </a:lnTo>
                  <a:lnTo>
                    <a:pt x="20" y="8"/>
                  </a:lnTo>
                  <a:lnTo>
                    <a:pt x="12" y="14"/>
                  </a:lnTo>
                  <a:lnTo>
                    <a:pt x="8" y="20"/>
                  </a:lnTo>
                  <a:lnTo>
                    <a:pt x="4" y="28"/>
                  </a:lnTo>
                  <a:lnTo>
                    <a:pt x="0" y="36"/>
                  </a:lnTo>
                  <a:lnTo>
                    <a:pt x="0" y="44"/>
                  </a:lnTo>
                  <a:lnTo>
                    <a:pt x="0" y="44"/>
                  </a:lnTo>
                  <a:lnTo>
                    <a:pt x="0" y="52"/>
                  </a:lnTo>
                  <a:lnTo>
                    <a:pt x="4" y="60"/>
                  </a:lnTo>
                  <a:lnTo>
                    <a:pt x="8" y="68"/>
                  </a:lnTo>
                  <a:lnTo>
                    <a:pt x="12" y="74"/>
                  </a:lnTo>
                  <a:lnTo>
                    <a:pt x="20" y="80"/>
                  </a:lnTo>
                  <a:lnTo>
                    <a:pt x="26" y="84"/>
                  </a:lnTo>
                  <a:lnTo>
                    <a:pt x="34" y="86"/>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30" name="Freeform 289"/>
            <p:cNvSpPr>
              <a:spLocks/>
            </p:cNvSpPr>
            <p:nvPr/>
          </p:nvSpPr>
          <p:spPr bwMode="auto">
            <a:xfrm>
              <a:off x="454" y="492"/>
              <a:ext cx="86" cy="86"/>
            </a:xfrm>
            <a:custGeom>
              <a:avLst/>
              <a:gdLst>
                <a:gd name="T0" fmla="*/ 42 w 86"/>
                <a:gd name="T1" fmla="*/ 86 h 86"/>
                <a:gd name="T2" fmla="*/ 42 w 86"/>
                <a:gd name="T3" fmla="*/ 86 h 86"/>
                <a:gd name="T4" fmla="*/ 52 w 86"/>
                <a:gd name="T5" fmla="*/ 84 h 86"/>
                <a:gd name="T6" fmla="*/ 60 w 86"/>
                <a:gd name="T7" fmla="*/ 82 h 86"/>
                <a:gd name="T8" fmla="*/ 66 w 86"/>
                <a:gd name="T9" fmla="*/ 78 h 86"/>
                <a:gd name="T10" fmla="*/ 74 w 86"/>
                <a:gd name="T11" fmla="*/ 74 h 86"/>
                <a:gd name="T12" fmla="*/ 78 w 86"/>
                <a:gd name="T13" fmla="*/ 66 h 86"/>
                <a:gd name="T14" fmla="*/ 82 w 86"/>
                <a:gd name="T15" fmla="*/ 60 h 86"/>
                <a:gd name="T16" fmla="*/ 84 w 86"/>
                <a:gd name="T17" fmla="*/ 52 h 86"/>
                <a:gd name="T18" fmla="*/ 86 w 86"/>
                <a:gd name="T19" fmla="*/ 42 h 86"/>
                <a:gd name="T20" fmla="*/ 86 w 86"/>
                <a:gd name="T21" fmla="*/ 42 h 86"/>
                <a:gd name="T22" fmla="*/ 84 w 86"/>
                <a:gd name="T23" fmla="*/ 34 h 86"/>
                <a:gd name="T24" fmla="*/ 82 w 86"/>
                <a:gd name="T25" fmla="*/ 26 h 86"/>
                <a:gd name="T26" fmla="*/ 78 w 86"/>
                <a:gd name="T27" fmla="*/ 18 h 86"/>
                <a:gd name="T28" fmla="*/ 74 w 86"/>
                <a:gd name="T29" fmla="*/ 12 h 86"/>
                <a:gd name="T30" fmla="*/ 66 w 86"/>
                <a:gd name="T31" fmla="*/ 8 h 86"/>
                <a:gd name="T32" fmla="*/ 60 w 86"/>
                <a:gd name="T33" fmla="*/ 4 h 86"/>
                <a:gd name="T34" fmla="*/ 52 w 86"/>
                <a:gd name="T35" fmla="*/ 0 h 86"/>
                <a:gd name="T36" fmla="*/ 42 w 86"/>
                <a:gd name="T37" fmla="*/ 0 h 86"/>
                <a:gd name="T38" fmla="*/ 42 w 86"/>
                <a:gd name="T39" fmla="*/ 0 h 86"/>
                <a:gd name="T40" fmla="*/ 34 w 86"/>
                <a:gd name="T41" fmla="*/ 0 h 86"/>
                <a:gd name="T42" fmla="*/ 26 w 86"/>
                <a:gd name="T43" fmla="*/ 4 h 86"/>
                <a:gd name="T44" fmla="*/ 18 w 86"/>
                <a:gd name="T45" fmla="*/ 8 h 86"/>
                <a:gd name="T46" fmla="*/ 12 w 86"/>
                <a:gd name="T47" fmla="*/ 12 h 86"/>
                <a:gd name="T48" fmla="*/ 8 w 86"/>
                <a:gd name="T49" fmla="*/ 18 h 86"/>
                <a:gd name="T50" fmla="*/ 4 w 86"/>
                <a:gd name="T51" fmla="*/ 26 h 86"/>
                <a:gd name="T52" fmla="*/ 0 w 86"/>
                <a:gd name="T53" fmla="*/ 34 h 86"/>
                <a:gd name="T54" fmla="*/ 0 w 86"/>
                <a:gd name="T55" fmla="*/ 42 h 86"/>
                <a:gd name="T56" fmla="*/ 0 w 86"/>
                <a:gd name="T57" fmla="*/ 42 h 86"/>
                <a:gd name="T58" fmla="*/ 0 w 86"/>
                <a:gd name="T59" fmla="*/ 52 h 86"/>
                <a:gd name="T60" fmla="*/ 4 w 86"/>
                <a:gd name="T61" fmla="*/ 60 h 86"/>
                <a:gd name="T62" fmla="*/ 8 w 86"/>
                <a:gd name="T63" fmla="*/ 66 h 86"/>
                <a:gd name="T64" fmla="*/ 12 w 86"/>
                <a:gd name="T65" fmla="*/ 74 h 86"/>
                <a:gd name="T66" fmla="*/ 18 w 86"/>
                <a:gd name="T67" fmla="*/ 78 h 86"/>
                <a:gd name="T68" fmla="*/ 26 w 86"/>
                <a:gd name="T69" fmla="*/ 82 h 86"/>
                <a:gd name="T70" fmla="*/ 34 w 86"/>
                <a:gd name="T71" fmla="*/ 84 h 86"/>
                <a:gd name="T72" fmla="*/ 42 w 86"/>
                <a:gd name="T73" fmla="*/ 86 h 86"/>
                <a:gd name="T74" fmla="*/ 42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2" y="86"/>
                  </a:moveTo>
                  <a:lnTo>
                    <a:pt x="42" y="86"/>
                  </a:lnTo>
                  <a:lnTo>
                    <a:pt x="52" y="84"/>
                  </a:lnTo>
                  <a:lnTo>
                    <a:pt x="60" y="82"/>
                  </a:lnTo>
                  <a:lnTo>
                    <a:pt x="66" y="78"/>
                  </a:lnTo>
                  <a:lnTo>
                    <a:pt x="74" y="74"/>
                  </a:lnTo>
                  <a:lnTo>
                    <a:pt x="78" y="66"/>
                  </a:lnTo>
                  <a:lnTo>
                    <a:pt x="82" y="60"/>
                  </a:lnTo>
                  <a:lnTo>
                    <a:pt x="84" y="52"/>
                  </a:lnTo>
                  <a:lnTo>
                    <a:pt x="86" y="42"/>
                  </a:lnTo>
                  <a:lnTo>
                    <a:pt x="86" y="42"/>
                  </a:lnTo>
                  <a:lnTo>
                    <a:pt x="84" y="34"/>
                  </a:lnTo>
                  <a:lnTo>
                    <a:pt x="82" y="26"/>
                  </a:lnTo>
                  <a:lnTo>
                    <a:pt x="78" y="18"/>
                  </a:lnTo>
                  <a:lnTo>
                    <a:pt x="74" y="12"/>
                  </a:lnTo>
                  <a:lnTo>
                    <a:pt x="66" y="8"/>
                  </a:lnTo>
                  <a:lnTo>
                    <a:pt x="60" y="4"/>
                  </a:lnTo>
                  <a:lnTo>
                    <a:pt x="52" y="0"/>
                  </a:lnTo>
                  <a:lnTo>
                    <a:pt x="42" y="0"/>
                  </a:lnTo>
                  <a:lnTo>
                    <a:pt x="42" y="0"/>
                  </a:lnTo>
                  <a:lnTo>
                    <a:pt x="34" y="0"/>
                  </a:lnTo>
                  <a:lnTo>
                    <a:pt x="26" y="4"/>
                  </a:lnTo>
                  <a:lnTo>
                    <a:pt x="18" y="8"/>
                  </a:lnTo>
                  <a:lnTo>
                    <a:pt x="12" y="12"/>
                  </a:lnTo>
                  <a:lnTo>
                    <a:pt x="8" y="18"/>
                  </a:lnTo>
                  <a:lnTo>
                    <a:pt x="4" y="26"/>
                  </a:lnTo>
                  <a:lnTo>
                    <a:pt x="0" y="34"/>
                  </a:lnTo>
                  <a:lnTo>
                    <a:pt x="0" y="42"/>
                  </a:lnTo>
                  <a:lnTo>
                    <a:pt x="0" y="42"/>
                  </a:lnTo>
                  <a:lnTo>
                    <a:pt x="0" y="52"/>
                  </a:lnTo>
                  <a:lnTo>
                    <a:pt x="4" y="60"/>
                  </a:lnTo>
                  <a:lnTo>
                    <a:pt x="8" y="66"/>
                  </a:lnTo>
                  <a:lnTo>
                    <a:pt x="12" y="74"/>
                  </a:lnTo>
                  <a:lnTo>
                    <a:pt x="18" y="78"/>
                  </a:lnTo>
                  <a:lnTo>
                    <a:pt x="26" y="82"/>
                  </a:lnTo>
                  <a:lnTo>
                    <a:pt x="34" y="84"/>
                  </a:lnTo>
                  <a:lnTo>
                    <a:pt x="42" y="86"/>
                  </a:lnTo>
                  <a:lnTo>
                    <a:pt x="42" y="86"/>
                  </a:lnTo>
                  <a:close/>
                </a:path>
              </a:pathLst>
            </a:custGeom>
            <a:solidFill>
              <a:srgbClr val="FFFFFF"/>
            </a:solidFill>
            <a:ln w="6350">
              <a:solidFill>
                <a:srgbClr val="000000"/>
              </a:solidFill>
              <a:prstDash val="solid"/>
              <a:round/>
              <a:headEnd/>
              <a:tailEnd/>
            </a:ln>
          </p:spPr>
          <p:txBody>
            <a:bodyPr/>
            <a:lstStyle/>
            <a:p>
              <a:endParaRPr lang="en-US"/>
            </a:p>
          </p:txBody>
        </p:sp>
        <p:sp>
          <p:nvSpPr>
            <p:cNvPr id="31" name="Freeform 290"/>
            <p:cNvSpPr>
              <a:spLocks/>
            </p:cNvSpPr>
            <p:nvPr/>
          </p:nvSpPr>
          <p:spPr bwMode="auto">
            <a:xfrm>
              <a:off x="718" y="492"/>
              <a:ext cx="86" cy="86"/>
            </a:xfrm>
            <a:custGeom>
              <a:avLst/>
              <a:gdLst>
                <a:gd name="T0" fmla="*/ 42 w 86"/>
                <a:gd name="T1" fmla="*/ 86 h 86"/>
                <a:gd name="T2" fmla="*/ 42 w 86"/>
                <a:gd name="T3" fmla="*/ 86 h 86"/>
                <a:gd name="T4" fmla="*/ 50 w 86"/>
                <a:gd name="T5" fmla="*/ 84 h 86"/>
                <a:gd name="T6" fmla="*/ 60 w 86"/>
                <a:gd name="T7" fmla="*/ 82 h 86"/>
                <a:gd name="T8" fmla="*/ 66 w 86"/>
                <a:gd name="T9" fmla="*/ 78 h 86"/>
                <a:gd name="T10" fmla="*/ 72 w 86"/>
                <a:gd name="T11" fmla="*/ 74 h 86"/>
                <a:gd name="T12" fmla="*/ 78 w 86"/>
                <a:gd name="T13" fmla="*/ 66 h 86"/>
                <a:gd name="T14" fmla="*/ 82 w 86"/>
                <a:gd name="T15" fmla="*/ 60 h 86"/>
                <a:gd name="T16" fmla="*/ 84 w 86"/>
                <a:gd name="T17" fmla="*/ 52 h 86"/>
                <a:gd name="T18" fmla="*/ 86 w 86"/>
                <a:gd name="T19" fmla="*/ 42 h 86"/>
                <a:gd name="T20" fmla="*/ 86 w 86"/>
                <a:gd name="T21" fmla="*/ 42 h 86"/>
                <a:gd name="T22" fmla="*/ 84 w 86"/>
                <a:gd name="T23" fmla="*/ 34 h 86"/>
                <a:gd name="T24" fmla="*/ 82 w 86"/>
                <a:gd name="T25" fmla="*/ 26 h 86"/>
                <a:gd name="T26" fmla="*/ 78 w 86"/>
                <a:gd name="T27" fmla="*/ 18 h 86"/>
                <a:gd name="T28" fmla="*/ 72 w 86"/>
                <a:gd name="T29" fmla="*/ 12 h 86"/>
                <a:gd name="T30" fmla="*/ 66 w 86"/>
                <a:gd name="T31" fmla="*/ 8 h 86"/>
                <a:gd name="T32" fmla="*/ 60 w 86"/>
                <a:gd name="T33" fmla="*/ 4 h 86"/>
                <a:gd name="T34" fmla="*/ 50 w 86"/>
                <a:gd name="T35" fmla="*/ 0 h 86"/>
                <a:gd name="T36" fmla="*/ 42 w 86"/>
                <a:gd name="T37" fmla="*/ 0 h 86"/>
                <a:gd name="T38" fmla="*/ 42 w 86"/>
                <a:gd name="T39" fmla="*/ 0 h 86"/>
                <a:gd name="T40" fmla="*/ 34 w 86"/>
                <a:gd name="T41" fmla="*/ 0 h 86"/>
                <a:gd name="T42" fmla="*/ 26 w 86"/>
                <a:gd name="T43" fmla="*/ 4 h 86"/>
                <a:gd name="T44" fmla="*/ 18 w 86"/>
                <a:gd name="T45" fmla="*/ 8 h 86"/>
                <a:gd name="T46" fmla="*/ 12 w 86"/>
                <a:gd name="T47" fmla="*/ 12 h 86"/>
                <a:gd name="T48" fmla="*/ 6 w 86"/>
                <a:gd name="T49" fmla="*/ 18 h 86"/>
                <a:gd name="T50" fmla="*/ 2 w 86"/>
                <a:gd name="T51" fmla="*/ 26 h 86"/>
                <a:gd name="T52" fmla="*/ 0 w 86"/>
                <a:gd name="T53" fmla="*/ 34 h 86"/>
                <a:gd name="T54" fmla="*/ 0 w 86"/>
                <a:gd name="T55" fmla="*/ 42 h 86"/>
                <a:gd name="T56" fmla="*/ 0 w 86"/>
                <a:gd name="T57" fmla="*/ 42 h 86"/>
                <a:gd name="T58" fmla="*/ 0 w 86"/>
                <a:gd name="T59" fmla="*/ 52 h 86"/>
                <a:gd name="T60" fmla="*/ 2 w 86"/>
                <a:gd name="T61" fmla="*/ 60 h 86"/>
                <a:gd name="T62" fmla="*/ 6 w 86"/>
                <a:gd name="T63" fmla="*/ 66 h 86"/>
                <a:gd name="T64" fmla="*/ 12 w 86"/>
                <a:gd name="T65" fmla="*/ 74 h 86"/>
                <a:gd name="T66" fmla="*/ 18 w 86"/>
                <a:gd name="T67" fmla="*/ 78 h 86"/>
                <a:gd name="T68" fmla="*/ 26 w 86"/>
                <a:gd name="T69" fmla="*/ 82 h 86"/>
                <a:gd name="T70" fmla="*/ 34 w 86"/>
                <a:gd name="T71" fmla="*/ 84 h 86"/>
                <a:gd name="T72" fmla="*/ 42 w 86"/>
                <a:gd name="T73" fmla="*/ 86 h 86"/>
                <a:gd name="T74" fmla="*/ 42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2" y="86"/>
                  </a:moveTo>
                  <a:lnTo>
                    <a:pt x="42" y="86"/>
                  </a:lnTo>
                  <a:lnTo>
                    <a:pt x="50" y="84"/>
                  </a:lnTo>
                  <a:lnTo>
                    <a:pt x="60" y="82"/>
                  </a:lnTo>
                  <a:lnTo>
                    <a:pt x="66" y="78"/>
                  </a:lnTo>
                  <a:lnTo>
                    <a:pt x="72" y="74"/>
                  </a:lnTo>
                  <a:lnTo>
                    <a:pt x="78" y="66"/>
                  </a:lnTo>
                  <a:lnTo>
                    <a:pt x="82" y="60"/>
                  </a:lnTo>
                  <a:lnTo>
                    <a:pt x="84" y="52"/>
                  </a:lnTo>
                  <a:lnTo>
                    <a:pt x="86" y="42"/>
                  </a:lnTo>
                  <a:lnTo>
                    <a:pt x="86" y="42"/>
                  </a:lnTo>
                  <a:lnTo>
                    <a:pt x="84" y="34"/>
                  </a:lnTo>
                  <a:lnTo>
                    <a:pt x="82" y="26"/>
                  </a:lnTo>
                  <a:lnTo>
                    <a:pt x="78" y="18"/>
                  </a:lnTo>
                  <a:lnTo>
                    <a:pt x="72" y="12"/>
                  </a:lnTo>
                  <a:lnTo>
                    <a:pt x="66" y="8"/>
                  </a:lnTo>
                  <a:lnTo>
                    <a:pt x="60" y="4"/>
                  </a:lnTo>
                  <a:lnTo>
                    <a:pt x="50" y="0"/>
                  </a:lnTo>
                  <a:lnTo>
                    <a:pt x="42" y="0"/>
                  </a:lnTo>
                  <a:lnTo>
                    <a:pt x="42" y="0"/>
                  </a:lnTo>
                  <a:lnTo>
                    <a:pt x="34" y="0"/>
                  </a:lnTo>
                  <a:lnTo>
                    <a:pt x="26" y="4"/>
                  </a:lnTo>
                  <a:lnTo>
                    <a:pt x="18" y="8"/>
                  </a:lnTo>
                  <a:lnTo>
                    <a:pt x="12" y="12"/>
                  </a:lnTo>
                  <a:lnTo>
                    <a:pt x="6" y="18"/>
                  </a:lnTo>
                  <a:lnTo>
                    <a:pt x="2" y="26"/>
                  </a:lnTo>
                  <a:lnTo>
                    <a:pt x="0" y="34"/>
                  </a:lnTo>
                  <a:lnTo>
                    <a:pt x="0" y="42"/>
                  </a:lnTo>
                  <a:lnTo>
                    <a:pt x="0" y="42"/>
                  </a:lnTo>
                  <a:lnTo>
                    <a:pt x="0" y="52"/>
                  </a:lnTo>
                  <a:lnTo>
                    <a:pt x="2" y="60"/>
                  </a:lnTo>
                  <a:lnTo>
                    <a:pt x="6" y="66"/>
                  </a:lnTo>
                  <a:lnTo>
                    <a:pt x="12" y="74"/>
                  </a:lnTo>
                  <a:lnTo>
                    <a:pt x="18" y="78"/>
                  </a:lnTo>
                  <a:lnTo>
                    <a:pt x="26" y="82"/>
                  </a:lnTo>
                  <a:lnTo>
                    <a:pt x="34" y="84"/>
                  </a:lnTo>
                  <a:lnTo>
                    <a:pt x="42" y="86"/>
                  </a:lnTo>
                  <a:lnTo>
                    <a:pt x="42" y="86"/>
                  </a:lnTo>
                  <a:close/>
                </a:path>
              </a:pathLst>
            </a:custGeom>
            <a:solidFill>
              <a:srgbClr val="FFFFFF"/>
            </a:solidFill>
            <a:ln w="6350">
              <a:solidFill>
                <a:srgbClr val="000000"/>
              </a:solidFill>
              <a:prstDash val="solid"/>
              <a:round/>
              <a:headEnd/>
              <a:tailEnd/>
            </a:ln>
          </p:spPr>
          <p:txBody>
            <a:bodyPr/>
            <a:lstStyle/>
            <a:p>
              <a:endParaRPr lang="en-US"/>
            </a:p>
          </p:txBody>
        </p:sp>
        <p:sp>
          <p:nvSpPr>
            <p:cNvPr id="32" name="Freeform 291"/>
            <p:cNvSpPr>
              <a:spLocks/>
            </p:cNvSpPr>
            <p:nvPr/>
          </p:nvSpPr>
          <p:spPr bwMode="auto">
            <a:xfrm>
              <a:off x="298" y="968"/>
              <a:ext cx="86" cy="86"/>
            </a:xfrm>
            <a:custGeom>
              <a:avLst/>
              <a:gdLst>
                <a:gd name="T0" fmla="*/ 44 w 86"/>
                <a:gd name="T1" fmla="*/ 86 h 86"/>
                <a:gd name="T2" fmla="*/ 44 w 86"/>
                <a:gd name="T3" fmla="*/ 86 h 86"/>
                <a:gd name="T4" fmla="*/ 52 w 86"/>
                <a:gd name="T5" fmla="*/ 84 h 86"/>
                <a:gd name="T6" fmla="*/ 60 w 86"/>
                <a:gd name="T7" fmla="*/ 82 h 86"/>
                <a:gd name="T8" fmla="*/ 68 w 86"/>
                <a:gd name="T9" fmla="*/ 78 h 86"/>
                <a:gd name="T10" fmla="*/ 74 w 86"/>
                <a:gd name="T11" fmla="*/ 74 h 86"/>
                <a:gd name="T12" fmla="*/ 78 w 86"/>
                <a:gd name="T13" fmla="*/ 66 h 86"/>
                <a:gd name="T14" fmla="*/ 82 w 86"/>
                <a:gd name="T15" fmla="*/ 60 h 86"/>
                <a:gd name="T16" fmla="*/ 86 w 86"/>
                <a:gd name="T17" fmla="*/ 52 h 86"/>
                <a:gd name="T18" fmla="*/ 86 w 86"/>
                <a:gd name="T19" fmla="*/ 42 h 86"/>
                <a:gd name="T20" fmla="*/ 86 w 86"/>
                <a:gd name="T21" fmla="*/ 42 h 86"/>
                <a:gd name="T22" fmla="*/ 86 w 86"/>
                <a:gd name="T23" fmla="*/ 34 h 86"/>
                <a:gd name="T24" fmla="*/ 82 w 86"/>
                <a:gd name="T25" fmla="*/ 26 h 86"/>
                <a:gd name="T26" fmla="*/ 78 w 86"/>
                <a:gd name="T27" fmla="*/ 18 h 86"/>
                <a:gd name="T28" fmla="*/ 74 w 86"/>
                <a:gd name="T29" fmla="*/ 12 h 86"/>
                <a:gd name="T30" fmla="*/ 68 w 86"/>
                <a:gd name="T31" fmla="*/ 8 h 86"/>
                <a:gd name="T32" fmla="*/ 60 w 86"/>
                <a:gd name="T33" fmla="*/ 4 h 86"/>
                <a:gd name="T34" fmla="*/ 52 w 86"/>
                <a:gd name="T35" fmla="*/ 0 h 86"/>
                <a:gd name="T36" fmla="*/ 44 w 86"/>
                <a:gd name="T37" fmla="*/ 0 h 86"/>
                <a:gd name="T38" fmla="*/ 44 w 86"/>
                <a:gd name="T39" fmla="*/ 0 h 86"/>
                <a:gd name="T40" fmla="*/ 34 w 86"/>
                <a:gd name="T41" fmla="*/ 0 h 86"/>
                <a:gd name="T42" fmla="*/ 26 w 86"/>
                <a:gd name="T43" fmla="*/ 4 h 86"/>
                <a:gd name="T44" fmla="*/ 20 w 86"/>
                <a:gd name="T45" fmla="*/ 8 h 86"/>
                <a:gd name="T46" fmla="*/ 12 w 86"/>
                <a:gd name="T47" fmla="*/ 12 h 86"/>
                <a:gd name="T48" fmla="*/ 8 w 86"/>
                <a:gd name="T49" fmla="*/ 18 h 86"/>
                <a:gd name="T50" fmla="*/ 4 w 86"/>
                <a:gd name="T51" fmla="*/ 26 h 86"/>
                <a:gd name="T52" fmla="*/ 0 w 86"/>
                <a:gd name="T53" fmla="*/ 34 h 86"/>
                <a:gd name="T54" fmla="*/ 0 w 86"/>
                <a:gd name="T55" fmla="*/ 42 h 86"/>
                <a:gd name="T56" fmla="*/ 0 w 86"/>
                <a:gd name="T57" fmla="*/ 42 h 86"/>
                <a:gd name="T58" fmla="*/ 0 w 86"/>
                <a:gd name="T59" fmla="*/ 52 h 86"/>
                <a:gd name="T60" fmla="*/ 4 w 86"/>
                <a:gd name="T61" fmla="*/ 60 h 86"/>
                <a:gd name="T62" fmla="*/ 8 w 86"/>
                <a:gd name="T63" fmla="*/ 66 h 86"/>
                <a:gd name="T64" fmla="*/ 12 w 86"/>
                <a:gd name="T65" fmla="*/ 74 h 86"/>
                <a:gd name="T66" fmla="*/ 20 w 86"/>
                <a:gd name="T67" fmla="*/ 78 h 86"/>
                <a:gd name="T68" fmla="*/ 26 w 86"/>
                <a:gd name="T69" fmla="*/ 82 h 86"/>
                <a:gd name="T70" fmla="*/ 34 w 86"/>
                <a:gd name="T71" fmla="*/ 84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4"/>
                  </a:lnTo>
                  <a:lnTo>
                    <a:pt x="60" y="82"/>
                  </a:lnTo>
                  <a:lnTo>
                    <a:pt x="68" y="78"/>
                  </a:lnTo>
                  <a:lnTo>
                    <a:pt x="74" y="74"/>
                  </a:lnTo>
                  <a:lnTo>
                    <a:pt x="78" y="66"/>
                  </a:lnTo>
                  <a:lnTo>
                    <a:pt x="82" y="60"/>
                  </a:lnTo>
                  <a:lnTo>
                    <a:pt x="86" y="52"/>
                  </a:lnTo>
                  <a:lnTo>
                    <a:pt x="86" y="42"/>
                  </a:lnTo>
                  <a:lnTo>
                    <a:pt x="86" y="42"/>
                  </a:lnTo>
                  <a:lnTo>
                    <a:pt x="86" y="34"/>
                  </a:lnTo>
                  <a:lnTo>
                    <a:pt x="82" y="26"/>
                  </a:lnTo>
                  <a:lnTo>
                    <a:pt x="78" y="18"/>
                  </a:lnTo>
                  <a:lnTo>
                    <a:pt x="74" y="12"/>
                  </a:lnTo>
                  <a:lnTo>
                    <a:pt x="68" y="8"/>
                  </a:lnTo>
                  <a:lnTo>
                    <a:pt x="60" y="4"/>
                  </a:lnTo>
                  <a:lnTo>
                    <a:pt x="52" y="0"/>
                  </a:lnTo>
                  <a:lnTo>
                    <a:pt x="44" y="0"/>
                  </a:lnTo>
                  <a:lnTo>
                    <a:pt x="44" y="0"/>
                  </a:lnTo>
                  <a:lnTo>
                    <a:pt x="34" y="0"/>
                  </a:lnTo>
                  <a:lnTo>
                    <a:pt x="26" y="4"/>
                  </a:lnTo>
                  <a:lnTo>
                    <a:pt x="20" y="8"/>
                  </a:lnTo>
                  <a:lnTo>
                    <a:pt x="12" y="12"/>
                  </a:lnTo>
                  <a:lnTo>
                    <a:pt x="8" y="18"/>
                  </a:lnTo>
                  <a:lnTo>
                    <a:pt x="4" y="26"/>
                  </a:lnTo>
                  <a:lnTo>
                    <a:pt x="0" y="34"/>
                  </a:lnTo>
                  <a:lnTo>
                    <a:pt x="0" y="42"/>
                  </a:lnTo>
                  <a:lnTo>
                    <a:pt x="0" y="42"/>
                  </a:lnTo>
                  <a:lnTo>
                    <a:pt x="0" y="52"/>
                  </a:lnTo>
                  <a:lnTo>
                    <a:pt x="4" y="60"/>
                  </a:lnTo>
                  <a:lnTo>
                    <a:pt x="8" y="66"/>
                  </a:lnTo>
                  <a:lnTo>
                    <a:pt x="12" y="74"/>
                  </a:lnTo>
                  <a:lnTo>
                    <a:pt x="20" y="78"/>
                  </a:lnTo>
                  <a:lnTo>
                    <a:pt x="26" y="82"/>
                  </a:lnTo>
                  <a:lnTo>
                    <a:pt x="34" y="84"/>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33" name="Freeform 292"/>
            <p:cNvSpPr>
              <a:spLocks/>
            </p:cNvSpPr>
            <p:nvPr/>
          </p:nvSpPr>
          <p:spPr bwMode="auto">
            <a:xfrm>
              <a:off x="1122" y="1188"/>
              <a:ext cx="86" cy="86"/>
            </a:xfrm>
            <a:custGeom>
              <a:avLst/>
              <a:gdLst>
                <a:gd name="T0" fmla="*/ 44 w 86"/>
                <a:gd name="T1" fmla="*/ 86 h 86"/>
                <a:gd name="T2" fmla="*/ 44 w 86"/>
                <a:gd name="T3" fmla="*/ 86 h 86"/>
                <a:gd name="T4" fmla="*/ 52 w 86"/>
                <a:gd name="T5" fmla="*/ 86 h 86"/>
                <a:gd name="T6" fmla="*/ 60 w 86"/>
                <a:gd name="T7" fmla="*/ 82 h 86"/>
                <a:gd name="T8" fmla="*/ 68 w 86"/>
                <a:gd name="T9" fmla="*/ 78 h 86"/>
                <a:gd name="T10" fmla="*/ 74 w 86"/>
                <a:gd name="T11" fmla="*/ 74 h 86"/>
                <a:gd name="T12" fmla="*/ 80 w 86"/>
                <a:gd name="T13" fmla="*/ 68 h 86"/>
                <a:gd name="T14" fmla="*/ 84 w 86"/>
                <a:gd name="T15" fmla="*/ 60 h 86"/>
                <a:gd name="T16" fmla="*/ 86 w 86"/>
                <a:gd name="T17" fmla="*/ 52 h 86"/>
                <a:gd name="T18" fmla="*/ 86 w 86"/>
                <a:gd name="T19" fmla="*/ 44 h 86"/>
                <a:gd name="T20" fmla="*/ 86 w 86"/>
                <a:gd name="T21" fmla="*/ 44 h 86"/>
                <a:gd name="T22" fmla="*/ 86 w 86"/>
                <a:gd name="T23" fmla="*/ 34 h 86"/>
                <a:gd name="T24" fmla="*/ 84 w 86"/>
                <a:gd name="T25" fmla="*/ 26 h 86"/>
                <a:gd name="T26" fmla="*/ 80 w 86"/>
                <a:gd name="T27" fmla="*/ 20 h 86"/>
                <a:gd name="T28" fmla="*/ 74 w 86"/>
                <a:gd name="T29" fmla="*/ 12 h 86"/>
                <a:gd name="T30" fmla="*/ 68 w 86"/>
                <a:gd name="T31" fmla="*/ 8 h 86"/>
                <a:gd name="T32" fmla="*/ 60 w 86"/>
                <a:gd name="T33" fmla="*/ 4 h 86"/>
                <a:gd name="T34" fmla="*/ 52 w 86"/>
                <a:gd name="T35" fmla="*/ 2 h 86"/>
                <a:gd name="T36" fmla="*/ 44 w 86"/>
                <a:gd name="T37" fmla="*/ 0 h 86"/>
                <a:gd name="T38" fmla="*/ 44 w 86"/>
                <a:gd name="T39" fmla="*/ 0 h 86"/>
                <a:gd name="T40" fmla="*/ 34 w 86"/>
                <a:gd name="T41" fmla="*/ 2 h 86"/>
                <a:gd name="T42" fmla="*/ 26 w 86"/>
                <a:gd name="T43" fmla="*/ 4 h 86"/>
                <a:gd name="T44" fmla="*/ 20 w 86"/>
                <a:gd name="T45" fmla="*/ 8 h 86"/>
                <a:gd name="T46" fmla="*/ 14 w 86"/>
                <a:gd name="T47" fmla="*/ 12 h 86"/>
                <a:gd name="T48" fmla="*/ 8 w 86"/>
                <a:gd name="T49" fmla="*/ 20 h 86"/>
                <a:gd name="T50" fmla="*/ 4 w 86"/>
                <a:gd name="T51" fmla="*/ 26 h 86"/>
                <a:gd name="T52" fmla="*/ 2 w 86"/>
                <a:gd name="T53" fmla="*/ 34 h 86"/>
                <a:gd name="T54" fmla="*/ 0 w 86"/>
                <a:gd name="T55" fmla="*/ 44 h 86"/>
                <a:gd name="T56" fmla="*/ 0 w 86"/>
                <a:gd name="T57" fmla="*/ 44 h 86"/>
                <a:gd name="T58" fmla="*/ 2 w 86"/>
                <a:gd name="T59" fmla="*/ 52 h 86"/>
                <a:gd name="T60" fmla="*/ 4 w 86"/>
                <a:gd name="T61" fmla="*/ 60 h 86"/>
                <a:gd name="T62" fmla="*/ 8 w 86"/>
                <a:gd name="T63" fmla="*/ 68 h 86"/>
                <a:gd name="T64" fmla="*/ 14 w 86"/>
                <a:gd name="T65" fmla="*/ 74 h 86"/>
                <a:gd name="T66" fmla="*/ 20 w 86"/>
                <a:gd name="T67" fmla="*/ 78 h 86"/>
                <a:gd name="T68" fmla="*/ 26 w 86"/>
                <a:gd name="T69" fmla="*/ 82 h 86"/>
                <a:gd name="T70" fmla="*/ 34 w 86"/>
                <a:gd name="T71" fmla="*/ 86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6"/>
                  </a:lnTo>
                  <a:lnTo>
                    <a:pt x="60" y="82"/>
                  </a:lnTo>
                  <a:lnTo>
                    <a:pt x="68" y="78"/>
                  </a:lnTo>
                  <a:lnTo>
                    <a:pt x="74" y="74"/>
                  </a:lnTo>
                  <a:lnTo>
                    <a:pt x="80" y="68"/>
                  </a:lnTo>
                  <a:lnTo>
                    <a:pt x="84" y="60"/>
                  </a:lnTo>
                  <a:lnTo>
                    <a:pt x="86" y="52"/>
                  </a:lnTo>
                  <a:lnTo>
                    <a:pt x="86" y="44"/>
                  </a:lnTo>
                  <a:lnTo>
                    <a:pt x="86" y="44"/>
                  </a:lnTo>
                  <a:lnTo>
                    <a:pt x="86" y="34"/>
                  </a:lnTo>
                  <a:lnTo>
                    <a:pt x="84" y="26"/>
                  </a:lnTo>
                  <a:lnTo>
                    <a:pt x="80" y="20"/>
                  </a:lnTo>
                  <a:lnTo>
                    <a:pt x="74" y="12"/>
                  </a:lnTo>
                  <a:lnTo>
                    <a:pt x="68" y="8"/>
                  </a:lnTo>
                  <a:lnTo>
                    <a:pt x="60" y="4"/>
                  </a:lnTo>
                  <a:lnTo>
                    <a:pt x="52" y="2"/>
                  </a:lnTo>
                  <a:lnTo>
                    <a:pt x="44" y="0"/>
                  </a:lnTo>
                  <a:lnTo>
                    <a:pt x="44" y="0"/>
                  </a:lnTo>
                  <a:lnTo>
                    <a:pt x="34" y="2"/>
                  </a:lnTo>
                  <a:lnTo>
                    <a:pt x="26" y="4"/>
                  </a:lnTo>
                  <a:lnTo>
                    <a:pt x="20" y="8"/>
                  </a:lnTo>
                  <a:lnTo>
                    <a:pt x="14" y="12"/>
                  </a:lnTo>
                  <a:lnTo>
                    <a:pt x="8" y="20"/>
                  </a:lnTo>
                  <a:lnTo>
                    <a:pt x="4" y="26"/>
                  </a:lnTo>
                  <a:lnTo>
                    <a:pt x="2" y="34"/>
                  </a:lnTo>
                  <a:lnTo>
                    <a:pt x="0" y="44"/>
                  </a:lnTo>
                  <a:lnTo>
                    <a:pt x="0" y="44"/>
                  </a:lnTo>
                  <a:lnTo>
                    <a:pt x="2" y="52"/>
                  </a:lnTo>
                  <a:lnTo>
                    <a:pt x="4" y="60"/>
                  </a:lnTo>
                  <a:lnTo>
                    <a:pt x="8" y="68"/>
                  </a:lnTo>
                  <a:lnTo>
                    <a:pt x="14" y="74"/>
                  </a:lnTo>
                  <a:lnTo>
                    <a:pt x="20" y="78"/>
                  </a:lnTo>
                  <a:lnTo>
                    <a:pt x="26" y="82"/>
                  </a:lnTo>
                  <a:lnTo>
                    <a:pt x="34" y="86"/>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34" name="Freeform 322"/>
            <p:cNvSpPr>
              <a:spLocks/>
            </p:cNvSpPr>
            <p:nvPr/>
          </p:nvSpPr>
          <p:spPr bwMode="auto">
            <a:xfrm>
              <a:off x="1106" y="1116"/>
              <a:ext cx="118" cy="40"/>
            </a:xfrm>
            <a:custGeom>
              <a:avLst/>
              <a:gdLst>
                <a:gd name="T0" fmla="*/ 0 w 118"/>
                <a:gd name="T1" fmla="*/ 20 h 40"/>
                <a:gd name="T2" fmla="*/ 8 w 118"/>
                <a:gd name="T3" fmla="*/ 0 h 40"/>
                <a:gd name="T4" fmla="*/ 28 w 118"/>
                <a:gd name="T5" fmla="*/ 40 h 40"/>
                <a:gd name="T6" fmla="*/ 48 w 118"/>
                <a:gd name="T7" fmla="*/ 0 h 40"/>
                <a:gd name="T8" fmla="*/ 68 w 118"/>
                <a:gd name="T9" fmla="*/ 40 h 40"/>
                <a:gd name="T10" fmla="*/ 88 w 118"/>
                <a:gd name="T11" fmla="*/ 0 h 40"/>
                <a:gd name="T12" fmla="*/ 108 w 118"/>
                <a:gd name="T13" fmla="*/ 40 h 40"/>
                <a:gd name="T14" fmla="*/ 118 w 118"/>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40">
                  <a:moveTo>
                    <a:pt x="0" y="20"/>
                  </a:moveTo>
                  <a:lnTo>
                    <a:pt x="8" y="0"/>
                  </a:lnTo>
                  <a:lnTo>
                    <a:pt x="28" y="40"/>
                  </a:lnTo>
                  <a:lnTo>
                    <a:pt x="48" y="0"/>
                  </a:lnTo>
                  <a:lnTo>
                    <a:pt x="68" y="40"/>
                  </a:lnTo>
                  <a:lnTo>
                    <a:pt x="88" y="0"/>
                  </a:lnTo>
                  <a:lnTo>
                    <a:pt x="108" y="40"/>
                  </a:lnTo>
                  <a:lnTo>
                    <a:pt x="118" y="2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323"/>
            <p:cNvSpPr>
              <a:spLocks/>
            </p:cNvSpPr>
            <p:nvPr/>
          </p:nvSpPr>
          <p:spPr bwMode="auto">
            <a:xfrm>
              <a:off x="1426" y="416"/>
              <a:ext cx="120" cy="40"/>
            </a:xfrm>
            <a:custGeom>
              <a:avLst/>
              <a:gdLst>
                <a:gd name="T0" fmla="*/ 0 w 120"/>
                <a:gd name="T1" fmla="*/ 20 h 40"/>
                <a:gd name="T2" fmla="*/ 8 w 120"/>
                <a:gd name="T3" fmla="*/ 0 h 40"/>
                <a:gd name="T4" fmla="*/ 28 w 120"/>
                <a:gd name="T5" fmla="*/ 40 h 40"/>
                <a:gd name="T6" fmla="*/ 48 w 120"/>
                <a:gd name="T7" fmla="*/ 0 h 40"/>
                <a:gd name="T8" fmla="*/ 68 w 120"/>
                <a:gd name="T9" fmla="*/ 40 h 40"/>
                <a:gd name="T10" fmla="*/ 88 w 120"/>
                <a:gd name="T11" fmla="*/ 0 h 40"/>
                <a:gd name="T12" fmla="*/ 108 w 120"/>
                <a:gd name="T13" fmla="*/ 40 h 40"/>
                <a:gd name="T14" fmla="*/ 120 w 12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40">
                  <a:moveTo>
                    <a:pt x="0" y="20"/>
                  </a:moveTo>
                  <a:lnTo>
                    <a:pt x="8" y="0"/>
                  </a:lnTo>
                  <a:lnTo>
                    <a:pt x="28" y="40"/>
                  </a:lnTo>
                  <a:lnTo>
                    <a:pt x="48" y="0"/>
                  </a:lnTo>
                  <a:lnTo>
                    <a:pt x="68" y="40"/>
                  </a:lnTo>
                  <a:lnTo>
                    <a:pt x="88" y="0"/>
                  </a:lnTo>
                  <a:lnTo>
                    <a:pt x="108" y="40"/>
                  </a:lnTo>
                  <a:lnTo>
                    <a:pt x="120" y="2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Rectangle 326"/>
            <p:cNvSpPr>
              <a:spLocks noChangeArrowheads="1"/>
            </p:cNvSpPr>
            <p:nvPr/>
          </p:nvSpPr>
          <p:spPr bwMode="auto">
            <a:xfrm>
              <a:off x="114" y="960"/>
              <a:ext cx="15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CM</a:t>
              </a:r>
            </a:p>
          </p:txBody>
        </p:sp>
        <p:sp>
          <p:nvSpPr>
            <p:cNvPr id="37" name="Rectangle 328"/>
            <p:cNvSpPr>
              <a:spLocks noChangeArrowheads="1"/>
            </p:cNvSpPr>
            <p:nvPr/>
          </p:nvSpPr>
          <p:spPr bwMode="auto">
            <a:xfrm>
              <a:off x="118" y="310"/>
              <a:ext cx="15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CM</a:t>
              </a:r>
              <a:endParaRPr lang="en-US" dirty="0"/>
            </a:p>
          </p:txBody>
        </p:sp>
        <p:sp>
          <p:nvSpPr>
            <p:cNvPr id="38" name="Rectangle 329"/>
            <p:cNvSpPr>
              <a:spLocks noChangeArrowheads="1"/>
            </p:cNvSpPr>
            <p:nvPr/>
          </p:nvSpPr>
          <p:spPr bwMode="auto">
            <a:xfrm>
              <a:off x="114" y="406"/>
              <a:ext cx="2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CMRR</a:t>
              </a:r>
              <a:endParaRPr lang="en-US"/>
            </a:p>
          </p:txBody>
        </p:sp>
        <p:sp>
          <p:nvSpPr>
            <p:cNvPr id="39" name="Rectangle 331"/>
            <p:cNvSpPr>
              <a:spLocks noChangeArrowheads="1"/>
            </p:cNvSpPr>
            <p:nvPr/>
          </p:nvSpPr>
          <p:spPr bwMode="auto">
            <a:xfrm>
              <a:off x="114" y="596"/>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SIG</a:t>
              </a:r>
            </a:p>
          </p:txBody>
        </p:sp>
        <p:sp>
          <p:nvSpPr>
            <p:cNvPr id="40" name="Rectangle 333"/>
            <p:cNvSpPr>
              <a:spLocks noChangeArrowheads="1"/>
            </p:cNvSpPr>
            <p:nvPr/>
          </p:nvSpPr>
          <p:spPr bwMode="auto">
            <a:xfrm>
              <a:off x="1770" y="628"/>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ISO</a:t>
              </a:r>
            </a:p>
          </p:txBody>
        </p:sp>
        <p:sp>
          <p:nvSpPr>
            <p:cNvPr id="41" name="Rectangle 335"/>
            <p:cNvSpPr>
              <a:spLocks noChangeArrowheads="1"/>
            </p:cNvSpPr>
            <p:nvPr/>
          </p:nvSpPr>
          <p:spPr bwMode="auto">
            <a:xfrm>
              <a:off x="1134" y="1304"/>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ISO</a:t>
              </a:r>
            </a:p>
          </p:txBody>
        </p:sp>
        <p:sp>
          <p:nvSpPr>
            <p:cNvPr id="42" name="Rectangle 336"/>
            <p:cNvSpPr>
              <a:spLocks noChangeArrowheads="1"/>
            </p:cNvSpPr>
            <p:nvPr/>
          </p:nvSpPr>
          <p:spPr bwMode="auto">
            <a:xfrm>
              <a:off x="342" y="310"/>
              <a:ext cx="16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Error</a:t>
              </a:r>
              <a:endParaRPr lang="en-US"/>
            </a:p>
          </p:txBody>
        </p:sp>
        <p:sp>
          <p:nvSpPr>
            <p:cNvPr id="43" name="Rectangle 338"/>
            <p:cNvSpPr>
              <a:spLocks noChangeArrowheads="1"/>
            </p:cNvSpPr>
            <p:nvPr/>
          </p:nvSpPr>
          <p:spPr bwMode="auto">
            <a:xfrm>
              <a:off x="998" y="122"/>
              <a:ext cx="27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Isolation</a:t>
              </a:r>
            </a:p>
            <a:p>
              <a:r>
                <a:rPr lang="en-US">
                  <a:solidFill>
                    <a:srgbClr val="000000"/>
                  </a:solidFill>
                </a:rPr>
                <a:t>barrier</a:t>
              </a:r>
            </a:p>
          </p:txBody>
        </p:sp>
        <p:sp>
          <p:nvSpPr>
            <p:cNvPr id="44" name="Rectangle 340"/>
            <p:cNvSpPr>
              <a:spLocks noChangeArrowheads="1"/>
            </p:cNvSpPr>
            <p:nvPr/>
          </p:nvSpPr>
          <p:spPr bwMode="auto">
            <a:xfrm>
              <a:off x="1486" y="750"/>
              <a:ext cx="473"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Isolation</a:t>
              </a:r>
            </a:p>
            <a:p>
              <a:r>
                <a:rPr lang="en-US">
                  <a:solidFill>
                    <a:srgbClr val="000000"/>
                  </a:solidFill>
                </a:rPr>
                <a:t>Capacitance</a:t>
              </a:r>
            </a:p>
            <a:p>
              <a:r>
                <a:rPr lang="en-US">
                  <a:solidFill>
                    <a:srgbClr val="000000"/>
                  </a:solidFill>
                </a:rPr>
                <a:t>and resistance</a:t>
              </a:r>
            </a:p>
          </p:txBody>
        </p:sp>
        <p:sp>
          <p:nvSpPr>
            <p:cNvPr id="45" name="Rectangle 343"/>
            <p:cNvSpPr>
              <a:spLocks noChangeArrowheads="1"/>
            </p:cNvSpPr>
            <p:nvPr/>
          </p:nvSpPr>
          <p:spPr bwMode="auto">
            <a:xfrm>
              <a:off x="1388" y="566"/>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rPr>
                <a:t>-</a:t>
              </a:r>
            </a:p>
          </p:txBody>
        </p:sp>
        <p:sp>
          <p:nvSpPr>
            <p:cNvPr id="46" name="Rectangle 344"/>
            <p:cNvSpPr>
              <a:spLocks noChangeArrowheads="1"/>
            </p:cNvSpPr>
            <p:nvPr/>
          </p:nvSpPr>
          <p:spPr bwMode="auto">
            <a:xfrm>
              <a:off x="1388" y="684"/>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47" name="Rectangle 347"/>
            <p:cNvSpPr>
              <a:spLocks noChangeArrowheads="1"/>
            </p:cNvSpPr>
            <p:nvPr/>
          </p:nvSpPr>
          <p:spPr bwMode="auto">
            <a:xfrm>
              <a:off x="1034" y="494"/>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rPr>
                <a:t>-</a:t>
              </a:r>
              <a:endParaRPr lang="en-US">
                <a:latin typeface="Symbol" pitchFamily="18" charset="2"/>
              </a:endParaRPr>
            </a:p>
          </p:txBody>
        </p:sp>
        <p:sp>
          <p:nvSpPr>
            <p:cNvPr id="48" name="Rectangle 348"/>
            <p:cNvSpPr>
              <a:spLocks noChangeArrowheads="1"/>
            </p:cNvSpPr>
            <p:nvPr/>
          </p:nvSpPr>
          <p:spPr bwMode="auto">
            <a:xfrm>
              <a:off x="1034" y="736"/>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49" name="Rectangle 349"/>
            <p:cNvSpPr>
              <a:spLocks noChangeArrowheads="1"/>
            </p:cNvSpPr>
            <p:nvPr/>
          </p:nvSpPr>
          <p:spPr bwMode="auto">
            <a:xfrm>
              <a:off x="436" y="1258"/>
              <a:ext cx="46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Input common</a:t>
              </a:r>
            </a:p>
          </p:txBody>
        </p:sp>
        <p:sp>
          <p:nvSpPr>
            <p:cNvPr id="51" name="Rectangle 353"/>
            <p:cNvSpPr>
              <a:spLocks noChangeArrowheads="1"/>
            </p:cNvSpPr>
            <p:nvPr/>
          </p:nvSpPr>
          <p:spPr bwMode="auto">
            <a:xfrm>
              <a:off x="628" y="1428"/>
              <a:ext cx="40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*IMRR in v/v</a:t>
              </a:r>
              <a:endParaRPr lang="en-US"/>
            </a:p>
          </p:txBody>
        </p:sp>
        <p:sp>
          <p:nvSpPr>
            <p:cNvPr id="52" name="Rectangle 355"/>
            <p:cNvSpPr>
              <a:spLocks noChangeArrowheads="1"/>
            </p:cNvSpPr>
            <p:nvPr/>
          </p:nvSpPr>
          <p:spPr bwMode="auto">
            <a:xfrm>
              <a:off x="1382" y="1284"/>
              <a:ext cx="2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Output</a:t>
              </a:r>
              <a:endParaRPr lang="en-US"/>
            </a:p>
          </p:txBody>
        </p:sp>
        <p:sp>
          <p:nvSpPr>
            <p:cNvPr id="53" name="Rectangle 356"/>
            <p:cNvSpPr>
              <a:spLocks noChangeArrowheads="1"/>
            </p:cNvSpPr>
            <p:nvPr/>
          </p:nvSpPr>
          <p:spPr bwMode="auto">
            <a:xfrm>
              <a:off x="1382" y="1348"/>
              <a:ext cx="27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common</a:t>
              </a:r>
              <a:endParaRPr lang="en-US"/>
            </a:p>
          </p:txBody>
        </p:sp>
        <p:sp>
          <p:nvSpPr>
            <p:cNvPr id="54" name="Rectangle 399"/>
            <p:cNvSpPr>
              <a:spLocks noChangeArrowheads="1"/>
            </p:cNvSpPr>
            <p:nvPr/>
          </p:nvSpPr>
          <p:spPr bwMode="auto">
            <a:xfrm>
              <a:off x="1776" y="1326"/>
              <a:ext cx="6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sym typeface="Symbol" pitchFamily="18" charset="2"/>
                </a:rPr>
                <a:t></a:t>
              </a:r>
              <a:r>
                <a:rPr lang="en-US" baseline="-25000">
                  <a:solidFill>
                    <a:srgbClr val="000000"/>
                  </a:solidFill>
                </a:rPr>
                <a:t>o</a:t>
              </a:r>
            </a:p>
          </p:txBody>
        </p:sp>
        <p:sp>
          <p:nvSpPr>
            <p:cNvPr id="55" name="Rectangle 401"/>
            <p:cNvSpPr>
              <a:spLocks noChangeArrowheads="1"/>
            </p:cNvSpPr>
            <p:nvPr/>
          </p:nvSpPr>
          <p:spPr bwMode="auto">
            <a:xfrm>
              <a:off x="1836" y="1332"/>
              <a:ext cx="8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a:t>
              </a:r>
              <a:endParaRPr lang="en-US"/>
            </a:p>
          </p:txBody>
        </p:sp>
        <p:sp>
          <p:nvSpPr>
            <p:cNvPr id="56" name="Rectangle 403"/>
            <p:cNvSpPr>
              <a:spLocks noChangeArrowheads="1"/>
            </p:cNvSpPr>
            <p:nvPr/>
          </p:nvSpPr>
          <p:spPr bwMode="auto">
            <a:xfrm>
              <a:off x="2160" y="1294"/>
              <a:ext cx="15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CM</a:t>
              </a:r>
            </a:p>
          </p:txBody>
        </p:sp>
        <p:sp>
          <p:nvSpPr>
            <p:cNvPr id="57" name="Rectangle 404"/>
            <p:cNvSpPr>
              <a:spLocks noChangeArrowheads="1"/>
            </p:cNvSpPr>
            <p:nvPr/>
          </p:nvSpPr>
          <p:spPr bwMode="auto">
            <a:xfrm>
              <a:off x="2160" y="1366"/>
              <a:ext cx="2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CMRR</a:t>
              </a:r>
              <a:endParaRPr lang="en-US"/>
            </a:p>
          </p:txBody>
        </p:sp>
        <p:sp>
          <p:nvSpPr>
            <p:cNvPr id="58" name="Rectangle 406"/>
            <p:cNvSpPr>
              <a:spLocks noChangeArrowheads="1"/>
            </p:cNvSpPr>
            <p:nvPr/>
          </p:nvSpPr>
          <p:spPr bwMode="auto">
            <a:xfrm>
              <a:off x="2440" y="1294"/>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ISO</a:t>
              </a:r>
            </a:p>
          </p:txBody>
        </p:sp>
        <p:sp>
          <p:nvSpPr>
            <p:cNvPr id="59" name="Rectangle 407"/>
            <p:cNvSpPr>
              <a:spLocks noChangeArrowheads="1"/>
            </p:cNvSpPr>
            <p:nvPr/>
          </p:nvSpPr>
          <p:spPr bwMode="auto">
            <a:xfrm>
              <a:off x="2440" y="1366"/>
              <a:ext cx="18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IMRR</a:t>
              </a:r>
              <a:endParaRPr lang="en-US"/>
            </a:p>
          </p:txBody>
        </p:sp>
        <p:sp>
          <p:nvSpPr>
            <p:cNvPr id="60" name="Rectangle 409"/>
            <p:cNvSpPr>
              <a:spLocks noChangeArrowheads="1"/>
            </p:cNvSpPr>
            <p:nvPr/>
          </p:nvSpPr>
          <p:spPr bwMode="auto">
            <a:xfrm>
              <a:off x="1966" y="1332"/>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SIG</a:t>
              </a:r>
            </a:p>
          </p:txBody>
        </p:sp>
        <p:sp>
          <p:nvSpPr>
            <p:cNvPr id="61" name="Rectangle 410"/>
            <p:cNvSpPr>
              <a:spLocks noChangeArrowheads="1"/>
            </p:cNvSpPr>
            <p:nvPr/>
          </p:nvSpPr>
          <p:spPr bwMode="auto">
            <a:xfrm>
              <a:off x="2100" y="1332"/>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62" name="Rectangle 411"/>
            <p:cNvSpPr>
              <a:spLocks noChangeArrowheads="1"/>
            </p:cNvSpPr>
            <p:nvPr/>
          </p:nvSpPr>
          <p:spPr bwMode="auto">
            <a:xfrm>
              <a:off x="2658" y="1332"/>
              <a:ext cx="15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Gain</a:t>
              </a:r>
              <a:endParaRPr lang="en-US"/>
            </a:p>
          </p:txBody>
        </p:sp>
        <p:sp>
          <p:nvSpPr>
            <p:cNvPr id="63" name="Freeform 412"/>
            <p:cNvSpPr>
              <a:spLocks/>
            </p:cNvSpPr>
            <p:nvPr/>
          </p:nvSpPr>
          <p:spPr bwMode="auto">
            <a:xfrm>
              <a:off x="1930" y="1290"/>
              <a:ext cx="34" cy="144"/>
            </a:xfrm>
            <a:custGeom>
              <a:avLst/>
              <a:gdLst>
                <a:gd name="T0" fmla="*/ 34 w 34"/>
                <a:gd name="T1" fmla="*/ 4 h 144"/>
                <a:gd name="T2" fmla="*/ 34 w 34"/>
                <a:gd name="T3" fmla="*/ 4 h 144"/>
                <a:gd name="T4" fmla="*/ 26 w 34"/>
                <a:gd name="T5" fmla="*/ 12 h 144"/>
                <a:gd name="T6" fmla="*/ 16 w 34"/>
                <a:gd name="T7" fmla="*/ 24 h 144"/>
                <a:gd name="T8" fmla="*/ 12 w 34"/>
                <a:gd name="T9" fmla="*/ 32 h 144"/>
                <a:gd name="T10" fmla="*/ 8 w 34"/>
                <a:gd name="T11" fmla="*/ 42 h 144"/>
                <a:gd name="T12" fmla="*/ 6 w 34"/>
                <a:gd name="T13" fmla="*/ 54 h 144"/>
                <a:gd name="T14" fmla="*/ 6 w 34"/>
                <a:gd name="T15" fmla="*/ 68 h 144"/>
                <a:gd name="T16" fmla="*/ 6 w 34"/>
                <a:gd name="T17" fmla="*/ 68 h 144"/>
                <a:gd name="T18" fmla="*/ 6 w 34"/>
                <a:gd name="T19" fmla="*/ 84 h 144"/>
                <a:gd name="T20" fmla="*/ 12 w 34"/>
                <a:gd name="T21" fmla="*/ 104 h 144"/>
                <a:gd name="T22" fmla="*/ 16 w 34"/>
                <a:gd name="T23" fmla="*/ 114 h 144"/>
                <a:gd name="T24" fmla="*/ 20 w 34"/>
                <a:gd name="T25" fmla="*/ 124 h 144"/>
                <a:gd name="T26" fmla="*/ 26 w 34"/>
                <a:gd name="T27" fmla="*/ 134 h 144"/>
                <a:gd name="T28" fmla="*/ 34 w 34"/>
                <a:gd name="T29" fmla="*/ 142 h 144"/>
                <a:gd name="T30" fmla="*/ 34 w 34"/>
                <a:gd name="T31" fmla="*/ 144 h 144"/>
                <a:gd name="T32" fmla="*/ 34 w 34"/>
                <a:gd name="T33" fmla="*/ 144 h 144"/>
                <a:gd name="T34" fmla="*/ 28 w 34"/>
                <a:gd name="T35" fmla="*/ 138 h 144"/>
                <a:gd name="T36" fmla="*/ 22 w 34"/>
                <a:gd name="T37" fmla="*/ 132 h 144"/>
                <a:gd name="T38" fmla="*/ 12 w 34"/>
                <a:gd name="T39" fmla="*/ 118 h 144"/>
                <a:gd name="T40" fmla="*/ 12 w 34"/>
                <a:gd name="T41" fmla="*/ 118 h 144"/>
                <a:gd name="T42" fmla="*/ 6 w 34"/>
                <a:gd name="T43" fmla="*/ 108 h 144"/>
                <a:gd name="T44" fmla="*/ 4 w 34"/>
                <a:gd name="T45" fmla="*/ 98 h 144"/>
                <a:gd name="T46" fmla="*/ 0 w 34"/>
                <a:gd name="T47" fmla="*/ 86 h 144"/>
                <a:gd name="T48" fmla="*/ 0 w 34"/>
                <a:gd name="T49" fmla="*/ 70 h 144"/>
                <a:gd name="T50" fmla="*/ 0 w 34"/>
                <a:gd name="T51" fmla="*/ 70 h 144"/>
                <a:gd name="T52" fmla="*/ 2 w 34"/>
                <a:gd name="T53" fmla="*/ 50 h 144"/>
                <a:gd name="T54" fmla="*/ 8 w 34"/>
                <a:gd name="T55" fmla="*/ 30 h 144"/>
                <a:gd name="T56" fmla="*/ 20 w 34"/>
                <a:gd name="T57" fmla="*/ 14 h 144"/>
                <a:gd name="T58" fmla="*/ 26 w 34"/>
                <a:gd name="T59" fmla="*/ 6 h 144"/>
                <a:gd name="T60" fmla="*/ 34 w 34"/>
                <a:gd name="T61" fmla="*/ 0 h 144"/>
                <a:gd name="T62" fmla="*/ 34 w 34"/>
                <a:gd name="T63" fmla="*/ 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 h="144">
                  <a:moveTo>
                    <a:pt x="34" y="4"/>
                  </a:moveTo>
                  <a:lnTo>
                    <a:pt x="34" y="4"/>
                  </a:lnTo>
                  <a:lnTo>
                    <a:pt x="26" y="12"/>
                  </a:lnTo>
                  <a:lnTo>
                    <a:pt x="16" y="24"/>
                  </a:lnTo>
                  <a:lnTo>
                    <a:pt x="12" y="32"/>
                  </a:lnTo>
                  <a:lnTo>
                    <a:pt x="8" y="42"/>
                  </a:lnTo>
                  <a:lnTo>
                    <a:pt x="6" y="54"/>
                  </a:lnTo>
                  <a:lnTo>
                    <a:pt x="6" y="68"/>
                  </a:lnTo>
                  <a:lnTo>
                    <a:pt x="6" y="68"/>
                  </a:lnTo>
                  <a:lnTo>
                    <a:pt x="6" y="84"/>
                  </a:lnTo>
                  <a:lnTo>
                    <a:pt x="12" y="104"/>
                  </a:lnTo>
                  <a:lnTo>
                    <a:pt x="16" y="114"/>
                  </a:lnTo>
                  <a:lnTo>
                    <a:pt x="20" y="124"/>
                  </a:lnTo>
                  <a:lnTo>
                    <a:pt x="26" y="134"/>
                  </a:lnTo>
                  <a:lnTo>
                    <a:pt x="34" y="142"/>
                  </a:lnTo>
                  <a:lnTo>
                    <a:pt x="34" y="144"/>
                  </a:lnTo>
                  <a:lnTo>
                    <a:pt x="34" y="144"/>
                  </a:lnTo>
                  <a:lnTo>
                    <a:pt x="28" y="138"/>
                  </a:lnTo>
                  <a:lnTo>
                    <a:pt x="22" y="132"/>
                  </a:lnTo>
                  <a:lnTo>
                    <a:pt x="12" y="118"/>
                  </a:lnTo>
                  <a:lnTo>
                    <a:pt x="12" y="118"/>
                  </a:lnTo>
                  <a:lnTo>
                    <a:pt x="6" y="108"/>
                  </a:lnTo>
                  <a:lnTo>
                    <a:pt x="4" y="98"/>
                  </a:lnTo>
                  <a:lnTo>
                    <a:pt x="0" y="86"/>
                  </a:lnTo>
                  <a:lnTo>
                    <a:pt x="0" y="70"/>
                  </a:lnTo>
                  <a:lnTo>
                    <a:pt x="0" y="70"/>
                  </a:lnTo>
                  <a:lnTo>
                    <a:pt x="2" y="50"/>
                  </a:lnTo>
                  <a:lnTo>
                    <a:pt x="8" y="30"/>
                  </a:lnTo>
                  <a:lnTo>
                    <a:pt x="20" y="14"/>
                  </a:lnTo>
                  <a:lnTo>
                    <a:pt x="26" y="6"/>
                  </a:lnTo>
                  <a:lnTo>
                    <a:pt x="34" y="0"/>
                  </a:lnTo>
                  <a:lnTo>
                    <a:pt x="34"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4" name="Freeform 413"/>
            <p:cNvSpPr>
              <a:spLocks/>
            </p:cNvSpPr>
            <p:nvPr/>
          </p:nvSpPr>
          <p:spPr bwMode="auto">
            <a:xfrm>
              <a:off x="2604" y="1290"/>
              <a:ext cx="36" cy="144"/>
            </a:xfrm>
            <a:custGeom>
              <a:avLst/>
              <a:gdLst>
                <a:gd name="T0" fmla="*/ 0 w 36"/>
                <a:gd name="T1" fmla="*/ 142 h 144"/>
                <a:gd name="T2" fmla="*/ 0 w 36"/>
                <a:gd name="T3" fmla="*/ 142 h 144"/>
                <a:gd name="T4" fmla="*/ 10 w 36"/>
                <a:gd name="T5" fmla="*/ 132 h 144"/>
                <a:gd name="T6" fmla="*/ 18 w 36"/>
                <a:gd name="T7" fmla="*/ 120 h 144"/>
                <a:gd name="T8" fmla="*/ 24 w 36"/>
                <a:gd name="T9" fmla="*/ 112 h 144"/>
                <a:gd name="T10" fmla="*/ 26 w 36"/>
                <a:gd name="T11" fmla="*/ 102 h 144"/>
                <a:gd name="T12" fmla="*/ 28 w 36"/>
                <a:gd name="T13" fmla="*/ 90 h 144"/>
                <a:gd name="T14" fmla="*/ 30 w 36"/>
                <a:gd name="T15" fmla="*/ 76 h 144"/>
                <a:gd name="T16" fmla="*/ 30 w 36"/>
                <a:gd name="T17" fmla="*/ 76 h 144"/>
                <a:gd name="T18" fmla="*/ 28 w 36"/>
                <a:gd name="T19" fmla="*/ 60 h 144"/>
                <a:gd name="T20" fmla="*/ 24 w 36"/>
                <a:gd name="T21" fmla="*/ 40 h 144"/>
                <a:gd name="T22" fmla="*/ 20 w 36"/>
                <a:gd name="T23" fmla="*/ 30 h 144"/>
                <a:gd name="T24" fmla="*/ 14 w 36"/>
                <a:gd name="T25" fmla="*/ 20 h 144"/>
                <a:gd name="T26" fmla="*/ 8 w 36"/>
                <a:gd name="T27" fmla="*/ 10 h 144"/>
                <a:gd name="T28" fmla="*/ 0 w 36"/>
                <a:gd name="T29" fmla="*/ 4 h 144"/>
                <a:gd name="T30" fmla="*/ 2 w 36"/>
                <a:gd name="T31" fmla="*/ 0 h 144"/>
                <a:gd name="T32" fmla="*/ 2 w 36"/>
                <a:gd name="T33" fmla="*/ 0 h 144"/>
                <a:gd name="T34" fmla="*/ 8 w 36"/>
                <a:gd name="T35" fmla="*/ 6 h 144"/>
                <a:gd name="T36" fmla="*/ 14 w 36"/>
                <a:gd name="T37" fmla="*/ 12 h 144"/>
                <a:gd name="T38" fmla="*/ 24 w 36"/>
                <a:gd name="T39" fmla="*/ 26 h 144"/>
                <a:gd name="T40" fmla="*/ 24 w 36"/>
                <a:gd name="T41" fmla="*/ 26 h 144"/>
                <a:gd name="T42" fmla="*/ 28 w 36"/>
                <a:gd name="T43" fmla="*/ 36 h 144"/>
                <a:gd name="T44" fmla="*/ 32 w 36"/>
                <a:gd name="T45" fmla="*/ 46 h 144"/>
                <a:gd name="T46" fmla="*/ 34 w 36"/>
                <a:gd name="T47" fmla="*/ 58 h 144"/>
                <a:gd name="T48" fmla="*/ 36 w 36"/>
                <a:gd name="T49" fmla="*/ 74 h 144"/>
                <a:gd name="T50" fmla="*/ 36 w 36"/>
                <a:gd name="T51" fmla="*/ 74 h 144"/>
                <a:gd name="T52" fmla="*/ 32 w 36"/>
                <a:gd name="T53" fmla="*/ 96 h 144"/>
                <a:gd name="T54" fmla="*/ 26 w 36"/>
                <a:gd name="T55" fmla="*/ 114 h 144"/>
                <a:gd name="T56" fmla="*/ 16 w 36"/>
                <a:gd name="T57" fmla="*/ 130 h 144"/>
                <a:gd name="T58" fmla="*/ 10 w 36"/>
                <a:gd name="T59" fmla="*/ 138 h 144"/>
                <a:gd name="T60" fmla="*/ 2 w 36"/>
                <a:gd name="T61" fmla="*/ 144 h 144"/>
                <a:gd name="T62" fmla="*/ 0 w 36"/>
                <a:gd name="T63" fmla="*/ 1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 h="144">
                  <a:moveTo>
                    <a:pt x="0" y="142"/>
                  </a:moveTo>
                  <a:lnTo>
                    <a:pt x="0" y="142"/>
                  </a:lnTo>
                  <a:lnTo>
                    <a:pt x="10" y="132"/>
                  </a:lnTo>
                  <a:lnTo>
                    <a:pt x="18" y="120"/>
                  </a:lnTo>
                  <a:lnTo>
                    <a:pt x="24" y="112"/>
                  </a:lnTo>
                  <a:lnTo>
                    <a:pt x="26" y="102"/>
                  </a:lnTo>
                  <a:lnTo>
                    <a:pt x="28" y="90"/>
                  </a:lnTo>
                  <a:lnTo>
                    <a:pt x="30" y="76"/>
                  </a:lnTo>
                  <a:lnTo>
                    <a:pt x="30" y="76"/>
                  </a:lnTo>
                  <a:lnTo>
                    <a:pt x="28" y="60"/>
                  </a:lnTo>
                  <a:lnTo>
                    <a:pt x="24" y="40"/>
                  </a:lnTo>
                  <a:lnTo>
                    <a:pt x="20" y="30"/>
                  </a:lnTo>
                  <a:lnTo>
                    <a:pt x="14" y="20"/>
                  </a:lnTo>
                  <a:lnTo>
                    <a:pt x="8" y="10"/>
                  </a:lnTo>
                  <a:lnTo>
                    <a:pt x="0" y="4"/>
                  </a:lnTo>
                  <a:lnTo>
                    <a:pt x="2" y="0"/>
                  </a:lnTo>
                  <a:lnTo>
                    <a:pt x="2" y="0"/>
                  </a:lnTo>
                  <a:lnTo>
                    <a:pt x="8" y="6"/>
                  </a:lnTo>
                  <a:lnTo>
                    <a:pt x="14" y="12"/>
                  </a:lnTo>
                  <a:lnTo>
                    <a:pt x="24" y="26"/>
                  </a:lnTo>
                  <a:lnTo>
                    <a:pt x="24" y="26"/>
                  </a:lnTo>
                  <a:lnTo>
                    <a:pt x="28" y="36"/>
                  </a:lnTo>
                  <a:lnTo>
                    <a:pt x="32" y="46"/>
                  </a:lnTo>
                  <a:lnTo>
                    <a:pt x="34" y="58"/>
                  </a:lnTo>
                  <a:lnTo>
                    <a:pt x="36" y="74"/>
                  </a:lnTo>
                  <a:lnTo>
                    <a:pt x="36" y="74"/>
                  </a:lnTo>
                  <a:lnTo>
                    <a:pt x="32" y="96"/>
                  </a:lnTo>
                  <a:lnTo>
                    <a:pt x="26" y="114"/>
                  </a:lnTo>
                  <a:lnTo>
                    <a:pt x="16" y="130"/>
                  </a:lnTo>
                  <a:lnTo>
                    <a:pt x="10" y="138"/>
                  </a:lnTo>
                  <a:lnTo>
                    <a:pt x="2" y="144"/>
                  </a:lnTo>
                  <a:lnTo>
                    <a:pt x="0"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 name="Rectangle 414"/>
            <p:cNvSpPr>
              <a:spLocks noChangeArrowheads="1"/>
            </p:cNvSpPr>
            <p:nvPr/>
          </p:nvSpPr>
          <p:spPr bwMode="auto">
            <a:xfrm>
              <a:off x="2362" y="1332"/>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66" name="Rectangle 415"/>
            <p:cNvSpPr>
              <a:spLocks noChangeArrowheads="1"/>
            </p:cNvSpPr>
            <p:nvPr/>
          </p:nvSpPr>
          <p:spPr bwMode="auto">
            <a:xfrm>
              <a:off x="1456" y="308"/>
              <a:ext cx="8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R</a:t>
              </a:r>
              <a:r>
                <a:rPr lang="en-US" baseline="-25000">
                  <a:solidFill>
                    <a:srgbClr val="000000"/>
                  </a:solidFill>
                </a:rPr>
                <a:t>F</a:t>
              </a:r>
            </a:p>
          </p:txBody>
        </p:sp>
        <p:sp>
          <p:nvSpPr>
            <p:cNvPr id="67" name="Line 418"/>
            <p:cNvSpPr>
              <a:spLocks noChangeShapeType="1"/>
            </p:cNvSpPr>
            <p:nvPr/>
          </p:nvSpPr>
          <p:spPr bwMode="auto">
            <a:xfrm>
              <a:off x="126" y="402"/>
              <a:ext cx="160"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 name="Rectangle 420"/>
            <p:cNvSpPr>
              <a:spLocks noChangeArrowheads="1"/>
            </p:cNvSpPr>
            <p:nvPr/>
          </p:nvSpPr>
          <p:spPr bwMode="auto">
            <a:xfrm>
              <a:off x="612" y="296"/>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i="1" baseline="30000" dirty="0">
                  <a:solidFill>
                    <a:srgbClr val="000000"/>
                  </a:solidFill>
                  <a:sym typeface="Symbol" pitchFamily="18" charset="2"/>
                </a:rPr>
                <a:t></a:t>
              </a:r>
              <a:r>
                <a:rPr lang="en-US" dirty="0">
                  <a:solidFill>
                    <a:srgbClr val="000000"/>
                  </a:solidFill>
                </a:rPr>
                <a:t>ISO</a:t>
              </a:r>
            </a:p>
          </p:txBody>
        </p:sp>
        <p:sp>
          <p:nvSpPr>
            <p:cNvPr id="69" name="Rectangle 421"/>
            <p:cNvSpPr>
              <a:spLocks noChangeArrowheads="1"/>
            </p:cNvSpPr>
            <p:nvPr/>
          </p:nvSpPr>
          <p:spPr bwMode="auto">
            <a:xfrm>
              <a:off x="588" y="408"/>
              <a:ext cx="20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IMRR</a:t>
              </a:r>
              <a:r>
                <a:rPr lang="en-US" baseline="30000">
                  <a:solidFill>
                    <a:srgbClr val="000000"/>
                  </a:solidFill>
                </a:rPr>
                <a:t>*</a:t>
              </a:r>
            </a:p>
          </p:txBody>
        </p:sp>
        <p:sp>
          <p:nvSpPr>
            <p:cNvPr id="70" name="Rectangle 69"/>
            <p:cNvSpPr>
              <a:spLocks noChangeArrowheads="1"/>
            </p:cNvSpPr>
            <p:nvPr/>
          </p:nvSpPr>
          <p:spPr bwMode="auto">
            <a:xfrm>
              <a:off x="734" y="470"/>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71" name="Rectangle 70"/>
            <p:cNvSpPr>
              <a:spLocks noChangeArrowheads="1"/>
            </p:cNvSpPr>
            <p:nvPr/>
          </p:nvSpPr>
          <p:spPr bwMode="auto">
            <a:xfrm>
              <a:off x="470" y="474"/>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72" name="Rectangle 71"/>
            <p:cNvSpPr>
              <a:spLocks noChangeArrowheads="1"/>
            </p:cNvSpPr>
            <p:nvPr/>
          </p:nvSpPr>
          <p:spPr bwMode="auto">
            <a:xfrm>
              <a:off x="316" y="576"/>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73" name="Rectangle 72"/>
            <p:cNvSpPr>
              <a:spLocks noChangeArrowheads="1"/>
            </p:cNvSpPr>
            <p:nvPr/>
          </p:nvSpPr>
          <p:spPr bwMode="auto">
            <a:xfrm>
              <a:off x="316" y="960"/>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74" name="Rectangle 73"/>
            <p:cNvSpPr>
              <a:spLocks noChangeArrowheads="1"/>
            </p:cNvSpPr>
            <p:nvPr/>
          </p:nvSpPr>
          <p:spPr bwMode="auto">
            <a:xfrm>
              <a:off x="1140" y="1172"/>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75" name="Line 428"/>
            <p:cNvSpPr>
              <a:spLocks noChangeShapeType="1"/>
            </p:cNvSpPr>
            <p:nvPr/>
          </p:nvSpPr>
          <p:spPr bwMode="auto">
            <a:xfrm>
              <a:off x="616" y="402"/>
              <a:ext cx="17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 name="Freeform 75"/>
            <p:cNvSpPr>
              <a:spLocks/>
            </p:cNvSpPr>
            <p:nvPr/>
          </p:nvSpPr>
          <p:spPr bwMode="auto">
            <a:xfrm>
              <a:off x="328" y="1216"/>
              <a:ext cx="28" cy="28"/>
            </a:xfrm>
            <a:custGeom>
              <a:avLst/>
              <a:gdLst>
                <a:gd name="T0" fmla="*/ 14 w 28"/>
                <a:gd name="T1" fmla="*/ 28 h 28"/>
                <a:gd name="T2" fmla="*/ 14 w 28"/>
                <a:gd name="T3" fmla="*/ 28 h 28"/>
                <a:gd name="T4" fmla="*/ 18 w 28"/>
                <a:gd name="T5" fmla="*/ 28 h 28"/>
                <a:gd name="T6" fmla="*/ 22 w 28"/>
                <a:gd name="T7" fmla="*/ 24 h 28"/>
                <a:gd name="T8" fmla="*/ 26 w 28"/>
                <a:gd name="T9" fmla="*/ 20 h 28"/>
                <a:gd name="T10" fmla="*/ 28 w 28"/>
                <a:gd name="T11" fmla="*/ 14 h 28"/>
                <a:gd name="T12" fmla="*/ 28 w 28"/>
                <a:gd name="T13" fmla="*/ 14 h 28"/>
                <a:gd name="T14" fmla="*/ 26 w 28"/>
                <a:gd name="T15" fmla="*/ 10 h 28"/>
                <a:gd name="T16" fmla="*/ 22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2" y="24"/>
                  </a:lnTo>
                  <a:lnTo>
                    <a:pt x="26" y="20"/>
                  </a:lnTo>
                  <a:lnTo>
                    <a:pt x="28" y="14"/>
                  </a:lnTo>
                  <a:lnTo>
                    <a:pt x="28" y="14"/>
                  </a:lnTo>
                  <a:lnTo>
                    <a:pt x="26" y="10"/>
                  </a:lnTo>
                  <a:lnTo>
                    <a:pt x="22"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77" name="Line 431"/>
            <p:cNvSpPr>
              <a:spLocks noChangeShapeType="1"/>
            </p:cNvSpPr>
            <p:nvPr/>
          </p:nvSpPr>
          <p:spPr bwMode="auto">
            <a:xfrm>
              <a:off x="342" y="123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 name="Freeform 432"/>
            <p:cNvSpPr>
              <a:spLocks/>
            </p:cNvSpPr>
            <p:nvPr/>
          </p:nvSpPr>
          <p:spPr bwMode="auto">
            <a:xfrm>
              <a:off x="328" y="758"/>
              <a:ext cx="28" cy="28"/>
            </a:xfrm>
            <a:custGeom>
              <a:avLst/>
              <a:gdLst>
                <a:gd name="T0" fmla="*/ 14 w 28"/>
                <a:gd name="T1" fmla="*/ 28 h 28"/>
                <a:gd name="T2" fmla="*/ 14 w 28"/>
                <a:gd name="T3" fmla="*/ 28 h 28"/>
                <a:gd name="T4" fmla="*/ 18 w 28"/>
                <a:gd name="T5" fmla="*/ 28 h 28"/>
                <a:gd name="T6" fmla="*/ 22 w 28"/>
                <a:gd name="T7" fmla="*/ 24 h 28"/>
                <a:gd name="T8" fmla="*/ 26 w 28"/>
                <a:gd name="T9" fmla="*/ 20 h 28"/>
                <a:gd name="T10" fmla="*/ 28 w 28"/>
                <a:gd name="T11" fmla="*/ 14 h 28"/>
                <a:gd name="T12" fmla="*/ 28 w 28"/>
                <a:gd name="T13" fmla="*/ 14 h 28"/>
                <a:gd name="T14" fmla="*/ 26 w 28"/>
                <a:gd name="T15" fmla="*/ 10 h 28"/>
                <a:gd name="T16" fmla="*/ 22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2" y="24"/>
                  </a:lnTo>
                  <a:lnTo>
                    <a:pt x="26" y="20"/>
                  </a:lnTo>
                  <a:lnTo>
                    <a:pt x="28" y="14"/>
                  </a:lnTo>
                  <a:lnTo>
                    <a:pt x="28" y="14"/>
                  </a:lnTo>
                  <a:lnTo>
                    <a:pt x="26" y="10"/>
                  </a:lnTo>
                  <a:lnTo>
                    <a:pt x="22" y="4"/>
                  </a:lnTo>
                  <a:lnTo>
                    <a:pt x="18" y="2"/>
                  </a:lnTo>
                  <a:lnTo>
                    <a:pt x="14" y="0"/>
                  </a:lnTo>
                  <a:lnTo>
                    <a:pt x="14" y="0"/>
                  </a:lnTo>
                  <a:lnTo>
                    <a:pt x="8" y="2"/>
                  </a:lnTo>
                  <a:lnTo>
                    <a:pt x="4" y="4"/>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79" name="Line 434"/>
            <p:cNvSpPr>
              <a:spLocks noChangeShapeType="1"/>
            </p:cNvSpPr>
            <p:nvPr/>
          </p:nvSpPr>
          <p:spPr bwMode="auto">
            <a:xfrm>
              <a:off x="342" y="77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 name="Freeform 435"/>
            <p:cNvSpPr>
              <a:spLocks/>
            </p:cNvSpPr>
            <p:nvPr/>
          </p:nvSpPr>
          <p:spPr bwMode="auto">
            <a:xfrm>
              <a:off x="994" y="1216"/>
              <a:ext cx="28" cy="28"/>
            </a:xfrm>
            <a:custGeom>
              <a:avLst/>
              <a:gdLst>
                <a:gd name="T0" fmla="*/ 14 w 28"/>
                <a:gd name="T1" fmla="*/ 28 h 28"/>
                <a:gd name="T2" fmla="*/ 14 w 28"/>
                <a:gd name="T3" fmla="*/ 28 h 28"/>
                <a:gd name="T4" fmla="*/ 18 w 28"/>
                <a:gd name="T5" fmla="*/ 28 h 28"/>
                <a:gd name="T6" fmla="*/ 22 w 28"/>
                <a:gd name="T7" fmla="*/ 24 h 28"/>
                <a:gd name="T8" fmla="*/ 26 w 28"/>
                <a:gd name="T9" fmla="*/ 20 h 28"/>
                <a:gd name="T10" fmla="*/ 28 w 28"/>
                <a:gd name="T11" fmla="*/ 14 h 28"/>
                <a:gd name="T12" fmla="*/ 28 w 28"/>
                <a:gd name="T13" fmla="*/ 14 h 28"/>
                <a:gd name="T14" fmla="*/ 26 w 28"/>
                <a:gd name="T15" fmla="*/ 10 h 28"/>
                <a:gd name="T16" fmla="*/ 22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2" y="24"/>
                  </a:lnTo>
                  <a:lnTo>
                    <a:pt x="26" y="20"/>
                  </a:lnTo>
                  <a:lnTo>
                    <a:pt x="28" y="14"/>
                  </a:lnTo>
                  <a:lnTo>
                    <a:pt x="28" y="14"/>
                  </a:lnTo>
                  <a:lnTo>
                    <a:pt x="26" y="10"/>
                  </a:lnTo>
                  <a:lnTo>
                    <a:pt x="22"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81" name="Line 437"/>
            <p:cNvSpPr>
              <a:spLocks noChangeShapeType="1"/>
            </p:cNvSpPr>
            <p:nvPr/>
          </p:nvSpPr>
          <p:spPr bwMode="auto">
            <a:xfrm>
              <a:off x="1008" y="123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 name="Freeform 438"/>
            <p:cNvSpPr>
              <a:spLocks/>
            </p:cNvSpPr>
            <p:nvPr/>
          </p:nvSpPr>
          <p:spPr bwMode="auto">
            <a:xfrm>
              <a:off x="994" y="1120"/>
              <a:ext cx="28" cy="28"/>
            </a:xfrm>
            <a:custGeom>
              <a:avLst/>
              <a:gdLst>
                <a:gd name="T0" fmla="*/ 14 w 28"/>
                <a:gd name="T1" fmla="*/ 28 h 28"/>
                <a:gd name="T2" fmla="*/ 14 w 28"/>
                <a:gd name="T3" fmla="*/ 28 h 28"/>
                <a:gd name="T4" fmla="*/ 18 w 28"/>
                <a:gd name="T5" fmla="*/ 28 h 28"/>
                <a:gd name="T6" fmla="*/ 22 w 28"/>
                <a:gd name="T7" fmla="*/ 24 h 28"/>
                <a:gd name="T8" fmla="*/ 26 w 28"/>
                <a:gd name="T9" fmla="*/ 20 h 28"/>
                <a:gd name="T10" fmla="*/ 28 w 28"/>
                <a:gd name="T11" fmla="*/ 14 h 28"/>
                <a:gd name="T12" fmla="*/ 28 w 28"/>
                <a:gd name="T13" fmla="*/ 14 h 28"/>
                <a:gd name="T14" fmla="*/ 26 w 28"/>
                <a:gd name="T15" fmla="*/ 10 h 28"/>
                <a:gd name="T16" fmla="*/ 22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2" y="24"/>
                  </a:lnTo>
                  <a:lnTo>
                    <a:pt x="26" y="20"/>
                  </a:lnTo>
                  <a:lnTo>
                    <a:pt x="28" y="14"/>
                  </a:lnTo>
                  <a:lnTo>
                    <a:pt x="28" y="14"/>
                  </a:lnTo>
                  <a:lnTo>
                    <a:pt x="26" y="10"/>
                  </a:lnTo>
                  <a:lnTo>
                    <a:pt x="22" y="4"/>
                  </a:lnTo>
                  <a:lnTo>
                    <a:pt x="18" y="2"/>
                  </a:lnTo>
                  <a:lnTo>
                    <a:pt x="14" y="0"/>
                  </a:lnTo>
                  <a:lnTo>
                    <a:pt x="14" y="0"/>
                  </a:lnTo>
                  <a:lnTo>
                    <a:pt x="8" y="2"/>
                  </a:lnTo>
                  <a:lnTo>
                    <a:pt x="4" y="4"/>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83" name="Line 440"/>
            <p:cNvSpPr>
              <a:spLocks noChangeShapeType="1"/>
            </p:cNvSpPr>
            <p:nvPr/>
          </p:nvSpPr>
          <p:spPr bwMode="auto">
            <a:xfrm>
              <a:off x="1008" y="113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Freeform 441"/>
            <p:cNvSpPr>
              <a:spLocks/>
            </p:cNvSpPr>
            <p:nvPr/>
          </p:nvSpPr>
          <p:spPr bwMode="auto">
            <a:xfrm>
              <a:off x="1332" y="1120"/>
              <a:ext cx="28" cy="28"/>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4 h 28"/>
                <a:gd name="T18" fmla="*/ 20 w 28"/>
                <a:gd name="T19" fmla="*/ 2 h 28"/>
                <a:gd name="T20" fmla="*/ 14 w 28"/>
                <a:gd name="T21" fmla="*/ 0 h 28"/>
                <a:gd name="T22" fmla="*/ 14 w 28"/>
                <a:gd name="T23" fmla="*/ 0 h 28"/>
                <a:gd name="T24" fmla="*/ 10 w 28"/>
                <a:gd name="T25" fmla="*/ 2 h 28"/>
                <a:gd name="T26" fmla="*/ 4 w 28"/>
                <a:gd name="T27" fmla="*/ 4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4"/>
                  </a:lnTo>
                  <a:lnTo>
                    <a:pt x="20" y="2"/>
                  </a:lnTo>
                  <a:lnTo>
                    <a:pt x="14" y="0"/>
                  </a:lnTo>
                  <a:lnTo>
                    <a:pt x="14" y="0"/>
                  </a:lnTo>
                  <a:lnTo>
                    <a:pt x="10" y="2"/>
                  </a:lnTo>
                  <a:lnTo>
                    <a:pt x="4" y="4"/>
                  </a:lnTo>
                  <a:lnTo>
                    <a:pt x="2" y="10"/>
                  </a:lnTo>
                  <a:lnTo>
                    <a:pt x="0" y="14"/>
                  </a:lnTo>
                  <a:lnTo>
                    <a:pt x="0" y="14"/>
                  </a:lnTo>
                  <a:lnTo>
                    <a:pt x="2" y="20"/>
                  </a:lnTo>
                  <a:lnTo>
                    <a:pt x="4" y="24"/>
                  </a:lnTo>
                  <a:lnTo>
                    <a:pt x="10"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85" name="Line 443"/>
            <p:cNvSpPr>
              <a:spLocks noChangeShapeType="1"/>
            </p:cNvSpPr>
            <p:nvPr/>
          </p:nvSpPr>
          <p:spPr bwMode="auto">
            <a:xfrm>
              <a:off x="1346" y="113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6" name="Freeform 444"/>
            <p:cNvSpPr>
              <a:spLocks/>
            </p:cNvSpPr>
            <p:nvPr/>
          </p:nvSpPr>
          <p:spPr bwMode="auto">
            <a:xfrm>
              <a:off x="1072" y="1030"/>
              <a:ext cx="28" cy="28"/>
            </a:xfrm>
            <a:custGeom>
              <a:avLst/>
              <a:gdLst>
                <a:gd name="T0" fmla="*/ 14 w 28"/>
                <a:gd name="T1" fmla="*/ 28 h 28"/>
                <a:gd name="T2" fmla="*/ 14 w 28"/>
                <a:gd name="T3" fmla="*/ 28 h 28"/>
                <a:gd name="T4" fmla="*/ 18 w 28"/>
                <a:gd name="T5" fmla="*/ 26 h 28"/>
                <a:gd name="T6" fmla="*/ 24 w 28"/>
                <a:gd name="T7" fmla="*/ 24 h 28"/>
                <a:gd name="T8" fmla="*/ 26 w 28"/>
                <a:gd name="T9" fmla="*/ 18 h 28"/>
                <a:gd name="T10" fmla="*/ 28 w 28"/>
                <a:gd name="T11" fmla="*/ 14 h 28"/>
                <a:gd name="T12" fmla="*/ 28 w 28"/>
                <a:gd name="T13" fmla="*/ 14 h 28"/>
                <a:gd name="T14" fmla="*/ 26 w 28"/>
                <a:gd name="T15" fmla="*/ 8 h 28"/>
                <a:gd name="T16" fmla="*/ 24 w 28"/>
                <a:gd name="T17" fmla="*/ 4 h 28"/>
                <a:gd name="T18" fmla="*/ 18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18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4" y="24"/>
                  </a:lnTo>
                  <a:lnTo>
                    <a:pt x="26" y="18"/>
                  </a:lnTo>
                  <a:lnTo>
                    <a:pt x="28" y="14"/>
                  </a:lnTo>
                  <a:lnTo>
                    <a:pt x="28" y="14"/>
                  </a:lnTo>
                  <a:lnTo>
                    <a:pt x="26" y="8"/>
                  </a:lnTo>
                  <a:lnTo>
                    <a:pt x="24" y="4"/>
                  </a:lnTo>
                  <a:lnTo>
                    <a:pt x="18" y="0"/>
                  </a:lnTo>
                  <a:lnTo>
                    <a:pt x="14" y="0"/>
                  </a:lnTo>
                  <a:lnTo>
                    <a:pt x="14" y="0"/>
                  </a:lnTo>
                  <a:lnTo>
                    <a:pt x="8" y="0"/>
                  </a:lnTo>
                  <a:lnTo>
                    <a:pt x="4" y="4"/>
                  </a:lnTo>
                  <a:lnTo>
                    <a:pt x="0" y="8"/>
                  </a:lnTo>
                  <a:lnTo>
                    <a:pt x="0" y="14"/>
                  </a:lnTo>
                  <a:lnTo>
                    <a:pt x="0" y="14"/>
                  </a:lnTo>
                  <a:lnTo>
                    <a:pt x="0" y="18"/>
                  </a:lnTo>
                  <a:lnTo>
                    <a:pt x="4" y="24"/>
                  </a:lnTo>
                  <a:lnTo>
                    <a:pt x="8" y="26"/>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87" name="Line 446"/>
            <p:cNvSpPr>
              <a:spLocks noChangeShapeType="1"/>
            </p:cNvSpPr>
            <p:nvPr/>
          </p:nvSpPr>
          <p:spPr bwMode="auto">
            <a:xfrm>
              <a:off x="1086" y="104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8" name="Freeform 447"/>
            <p:cNvSpPr>
              <a:spLocks/>
            </p:cNvSpPr>
            <p:nvPr/>
          </p:nvSpPr>
          <p:spPr bwMode="auto">
            <a:xfrm>
              <a:off x="1332" y="1216"/>
              <a:ext cx="28" cy="28"/>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6 h 28"/>
                <a:gd name="T18" fmla="*/ 20 w 28"/>
                <a:gd name="T19" fmla="*/ 2 h 28"/>
                <a:gd name="T20" fmla="*/ 14 w 28"/>
                <a:gd name="T21" fmla="*/ 0 h 28"/>
                <a:gd name="T22" fmla="*/ 14 w 28"/>
                <a:gd name="T23" fmla="*/ 0 h 28"/>
                <a:gd name="T24" fmla="*/ 10 w 28"/>
                <a:gd name="T25" fmla="*/ 2 h 28"/>
                <a:gd name="T26" fmla="*/ 4 w 28"/>
                <a:gd name="T27" fmla="*/ 6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6"/>
                  </a:lnTo>
                  <a:lnTo>
                    <a:pt x="20" y="2"/>
                  </a:lnTo>
                  <a:lnTo>
                    <a:pt x="14" y="0"/>
                  </a:lnTo>
                  <a:lnTo>
                    <a:pt x="14" y="0"/>
                  </a:lnTo>
                  <a:lnTo>
                    <a:pt x="10" y="2"/>
                  </a:lnTo>
                  <a:lnTo>
                    <a:pt x="4" y="6"/>
                  </a:lnTo>
                  <a:lnTo>
                    <a:pt x="2" y="10"/>
                  </a:lnTo>
                  <a:lnTo>
                    <a:pt x="0" y="14"/>
                  </a:lnTo>
                  <a:lnTo>
                    <a:pt x="0" y="14"/>
                  </a:lnTo>
                  <a:lnTo>
                    <a:pt x="2" y="20"/>
                  </a:lnTo>
                  <a:lnTo>
                    <a:pt x="4" y="24"/>
                  </a:lnTo>
                  <a:lnTo>
                    <a:pt x="10"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89" name="Line 449"/>
            <p:cNvSpPr>
              <a:spLocks noChangeShapeType="1"/>
            </p:cNvSpPr>
            <p:nvPr/>
          </p:nvSpPr>
          <p:spPr bwMode="auto">
            <a:xfrm>
              <a:off x="1346" y="123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0" name="Freeform 450"/>
            <p:cNvSpPr>
              <a:spLocks/>
            </p:cNvSpPr>
            <p:nvPr/>
          </p:nvSpPr>
          <p:spPr bwMode="auto">
            <a:xfrm>
              <a:off x="1332" y="1030"/>
              <a:ext cx="28" cy="28"/>
            </a:xfrm>
            <a:custGeom>
              <a:avLst/>
              <a:gdLst>
                <a:gd name="T0" fmla="*/ 14 w 28"/>
                <a:gd name="T1" fmla="*/ 28 h 28"/>
                <a:gd name="T2" fmla="*/ 14 w 28"/>
                <a:gd name="T3" fmla="*/ 28 h 28"/>
                <a:gd name="T4" fmla="*/ 20 w 28"/>
                <a:gd name="T5" fmla="*/ 26 h 28"/>
                <a:gd name="T6" fmla="*/ 24 w 28"/>
                <a:gd name="T7" fmla="*/ 24 h 28"/>
                <a:gd name="T8" fmla="*/ 28 w 28"/>
                <a:gd name="T9" fmla="*/ 18 h 28"/>
                <a:gd name="T10" fmla="*/ 28 w 28"/>
                <a:gd name="T11" fmla="*/ 14 h 28"/>
                <a:gd name="T12" fmla="*/ 28 w 28"/>
                <a:gd name="T13" fmla="*/ 14 h 28"/>
                <a:gd name="T14" fmla="*/ 28 w 28"/>
                <a:gd name="T15" fmla="*/ 8 h 28"/>
                <a:gd name="T16" fmla="*/ 24 w 28"/>
                <a:gd name="T17" fmla="*/ 4 h 28"/>
                <a:gd name="T18" fmla="*/ 20 w 28"/>
                <a:gd name="T19" fmla="*/ 0 h 28"/>
                <a:gd name="T20" fmla="*/ 14 w 28"/>
                <a:gd name="T21" fmla="*/ 0 h 28"/>
                <a:gd name="T22" fmla="*/ 14 w 28"/>
                <a:gd name="T23" fmla="*/ 0 h 28"/>
                <a:gd name="T24" fmla="*/ 10 w 28"/>
                <a:gd name="T25" fmla="*/ 0 h 28"/>
                <a:gd name="T26" fmla="*/ 4 w 28"/>
                <a:gd name="T27" fmla="*/ 4 h 28"/>
                <a:gd name="T28" fmla="*/ 2 w 28"/>
                <a:gd name="T29" fmla="*/ 8 h 28"/>
                <a:gd name="T30" fmla="*/ 0 w 28"/>
                <a:gd name="T31" fmla="*/ 14 h 28"/>
                <a:gd name="T32" fmla="*/ 0 w 28"/>
                <a:gd name="T33" fmla="*/ 14 h 28"/>
                <a:gd name="T34" fmla="*/ 2 w 28"/>
                <a:gd name="T35" fmla="*/ 18 h 28"/>
                <a:gd name="T36" fmla="*/ 4 w 28"/>
                <a:gd name="T37" fmla="*/ 24 h 28"/>
                <a:gd name="T38" fmla="*/ 10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8" y="18"/>
                  </a:lnTo>
                  <a:lnTo>
                    <a:pt x="28" y="14"/>
                  </a:lnTo>
                  <a:lnTo>
                    <a:pt x="28" y="14"/>
                  </a:lnTo>
                  <a:lnTo>
                    <a:pt x="28" y="8"/>
                  </a:lnTo>
                  <a:lnTo>
                    <a:pt x="24" y="4"/>
                  </a:lnTo>
                  <a:lnTo>
                    <a:pt x="20" y="0"/>
                  </a:lnTo>
                  <a:lnTo>
                    <a:pt x="14" y="0"/>
                  </a:lnTo>
                  <a:lnTo>
                    <a:pt x="14" y="0"/>
                  </a:lnTo>
                  <a:lnTo>
                    <a:pt x="10" y="0"/>
                  </a:lnTo>
                  <a:lnTo>
                    <a:pt x="4" y="4"/>
                  </a:lnTo>
                  <a:lnTo>
                    <a:pt x="2" y="8"/>
                  </a:lnTo>
                  <a:lnTo>
                    <a:pt x="0" y="14"/>
                  </a:lnTo>
                  <a:lnTo>
                    <a:pt x="0" y="14"/>
                  </a:lnTo>
                  <a:lnTo>
                    <a:pt x="2" y="18"/>
                  </a:lnTo>
                  <a:lnTo>
                    <a:pt x="4" y="24"/>
                  </a:lnTo>
                  <a:lnTo>
                    <a:pt x="10" y="26"/>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91" name="Line 452"/>
            <p:cNvSpPr>
              <a:spLocks noChangeShapeType="1"/>
            </p:cNvSpPr>
            <p:nvPr/>
          </p:nvSpPr>
          <p:spPr bwMode="auto">
            <a:xfrm>
              <a:off x="1346" y="104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 name="Freeform 453"/>
            <p:cNvSpPr>
              <a:spLocks/>
            </p:cNvSpPr>
            <p:nvPr/>
          </p:nvSpPr>
          <p:spPr bwMode="auto">
            <a:xfrm>
              <a:off x="1616" y="648"/>
              <a:ext cx="28" cy="28"/>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4 h 28"/>
                <a:gd name="T18" fmla="*/ 20 w 28"/>
                <a:gd name="T19" fmla="*/ 2 h 28"/>
                <a:gd name="T20" fmla="*/ 14 w 28"/>
                <a:gd name="T21" fmla="*/ 0 h 28"/>
                <a:gd name="T22" fmla="*/ 14 w 28"/>
                <a:gd name="T23" fmla="*/ 0 h 28"/>
                <a:gd name="T24" fmla="*/ 10 w 28"/>
                <a:gd name="T25" fmla="*/ 2 h 28"/>
                <a:gd name="T26" fmla="*/ 4 w 28"/>
                <a:gd name="T27" fmla="*/ 4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4"/>
                  </a:lnTo>
                  <a:lnTo>
                    <a:pt x="20" y="2"/>
                  </a:lnTo>
                  <a:lnTo>
                    <a:pt x="14" y="0"/>
                  </a:lnTo>
                  <a:lnTo>
                    <a:pt x="14" y="0"/>
                  </a:lnTo>
                  <a:lnTo>
                    <a:pt x="10" y="2"/>
                  </a:lnTo>
                  <a:lnTo>
                    <a:pt x="4" y="4"/>
                  </a:lnTo>
                  <a:lnTo>
                    <a:pt x="2" y="10"/>
                  </a:lnTo>
                  <a:lnTo>
                    <a:pt x="0" y="14"/>
                  </a:lnTo>
                  <a:lnTo>
                    <a:pt x="0" y="14"/>
                  </a:lnTo>
                  <a:lnTo>
                    <a:pt x="2" y="20"/>
                  </a:lnTo>
                  <a:lnTo>
                    <a:pt x="4" y="24"/>
                  </a:lnTo>
                  <a:lnTo>
                    <a:pt x="10"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93" name="Line 455"/>
            <p:cNvSpPr>
              <a:spLocks noChangeShapeType="1"/>
            </p:cNvSpPr>
            <p:nvPr/>
          </p:nvSpPr>
          <p:spPr bwMode="auto">
            <a:xfrm>
              <a:off x="1630" y="66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 name="Freeform 498"/>
            <p:cNvSpPr>
              <a:spLocks/>
            </p:cNvSpPr>
            <p:nvPr/>
          </p:nvSpPr>
          <p:spPr bwMode="auto">
            <a:xfrm>
              <a:off x="1156" y="1086"/>
              <a:ext cx="34" cy="32"/>
            </a:xfrm>
            <a:custGeom>
              <a:avLst/>
              <a:gdLst>
                <a:gd name="T0" fmla="*/ 26 w 34"/>
                <a:gd name="T1" fmla="*/ 12 h 32"/>
                <a:gd name="T2" fmla="*/ 26 w 34"/>
                <a:gd name="T3" fmla="*/ 12 h 32"/>
                <a:gd name="T4" fmla="*/ 22 w 34"/>
                <a:gd name="T5" fmla="*/ 6 h 32"/>
                <a:gd name="T6" fmla="*/ 22 w 34"/>
                <a:gd name="T7" fmla="*/ 0 h 32"/>
                <a:gd name="T8" fmla="*/ 22 w 34"/>
                <a:gd name="T9" fmla="*/ 0 h 32"/>
                <a:gd name="T10" fmla="*/ 12 w 34"/>
                <a:gd name="T11" fmla="*/ 16 h 32"/>
                <a:gd name="T12" fmla="*/ 0 w 34"/>
                <a:gd name="T13" fmla="*/ 32 h 32"/>
                <a:gd name="T14" fmla="*/ 0 w 34"/>
                <a:gd name="T15" fmla="*/ 32 h 32"/>
                <a:gd name="T16" fmla="*/ 18 w 34"/>
                <a:gd name="T17" fmla="*/ 24 h 32"/>
                <a:gd name="T18" fmla="*/ 34 w 34"/>
                <a:gd name="T19" fmla="*/ 18 h 32"/>
                <a:gd name="T20" fmla="*/ 34 w 34"/>
                <a:gd name="T21" fmla="*/ 18 h 32"/>
                <a:gd name="T22" fmla="*/ 28 w 34"/>
                <a:gd name="T23" fmla="*/ 14 h 32"/>
                <a:gd name="T24" fmla="*/ 26 w 34"/>
                <a:gd name="T25" fmla="*/ 12 h 32"/>
                <a:gd name="T26" fmla="*/ 26 w 34"/>
                <a:gd name="T27"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32">
                  <a:moveTo>
                    <a:pt x="26" y="12"/>
                  </a:moveTo>
                  <a:lnTo>
                    <a:pt x="26" y="12"/>
                  </a:lnTo>
                  <a:lnTo>
                    <a:pt x="22" y="6"/>
                  </a:lnTo>
                  <a:lnTo>
                    <a:pt x="22" y="0"/>
                  </a:lnTo>
                  <a:lnTo>
                    <a:pt x="22" y="0"/>
                  </a:lnTo>
                  <a:lnTo>
                    <a:pt x="12" y="16"/>
                  </a:lnTo>
                  <a:lnTo>
                    <a:pt x="0" y="32"/>
                  </a:lnTo>
                  <a:lnTo>
                    <a:pt x="0" y="32"/>
                  </a:lnTo>
                  <a:lnTo>
                    <a:pt x="18" y="24"/>
                  </a:lnTo>
                  <a:lnTo>
                    <a:pt x="34" y="18"/>
                  </a:lnTo>
                  <a:lnTo>
                    <a:pt x="34" y="18"/>
                  </a:lnTo>
                  <a:lnTo>
                    <a:pt x="28" y="14"/>
                  </a:lnTo>
                  <a:lnTo>
                    <a:pt x="26" y="12"/>
                  </a:lnTo>
                  <a:lnTo>
                    <a:pt x="26" y="12"/>
                  </a:lnTo>
                  <a:close/>
                </a:path>
              </a:pathLst>
            </a:custGeom>
            <a:solidFill>
              <a:srgbClr val="000000"/>
            </a:solidFill>
            <a:ln w="6350">
              <a:solidFill>
                <a:srgbClr val="000000"/>
              </a:solidFill>
              <a:prstDash val="solid"/>
              <a:round/>
              <a:headEnd/>
              <a:tailEnd/>
            </a:ln>
          </p:spPr>
          <p:txBody>
            <a:bodyPr/>
            <a:lstStyle/>
            <a:p>
              <a:endParaRPr lang="en-US"/>
            </a:p>
          </p:txBody>
        </p:sp>
        <p:sp>
          <p:nvSpPr>
            <p:cNvPr id="95" name="Freeform 499"/>
            <p:cNvSpPr>
              <a:spLocks/>
            </p:cNvSpPr>
            <p:nvPr/>
          </p:nvSpPr>
          <p:spPr bwMode="auto">
            <a:xfrm>
              <a:off x="1180" y="1006"/>
              <a:ext cx="34" cy="26"/>
            </a:xfrm>
            <a:custGeom>
              <a:avLst/>
              <a:gdLst>
                <a:gd name="T0" fmla="*/ 28 w 34"/>
                <a:gd name="T1" fmla="*/ 10 h 26"/>
                <a:gd name="T2" fmla="*/ 28 w 34"/>
                <a:gd name="T3" fmla="*/ 10 h 26"/>
                <a:gd name="T4" fmla="*/ 24 w 34"/>
                <a:gd name="T5" fmla="*/ 4 h 26"/>
                <a:gd name="T6" fmla="*/ 24 w 34"/>
                <a:gd name="T7" fmla="*/ 0 h 26"/>
                <a:gd name="T8" fmla="*/ 24 w 34"/>
                <a:gd name="T9" fmla="*/ 0 h 26"/>
                <a:gd name="T10" fmla="*/ 12 w 34"/>
                <a:gd name="T11" fmla="*/ 14 h 26"/>
                <a:gd name="T12" fmla="*/ 0 w 34"/>
                <a:gd name="T13" fmla="*/ 26 h 26"/>
                <a:gd name="T14" fmla="*/ 0 w 34"/>
                <a:gd name="T15" fmla="*/ 26 h 26"/>
                <a:gd name="T16" fmla="*/ 18 w 34"/>
                <a:gd name="T17" fmla="*/ 22 h 26"/>
                <a:gd name="T18" fmla="*/ 34 w 34"/>
                <a:gd name="T19" fmla="*/ 18 h 26"/>
                <a:gd name="T20" fmla="*/ 34 w 34"/>
                <a:gd name="T21" fmla="*/ 18 h 26"/>
                <a:gd name="T22" fmla="*/ 30 w 34"/>
                <a:gd name="T23" fmla="*/ 14 h 26"/>
                <a:gd name="T24" fmla="*/ 28 w 34"/>
                <a:gd name="T25" fmla="*/ 10 h 26"/>
                <a:gd name="T26" fmla="*/ 28 w 34"/>
                <a:gd name="T2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6">
                  <a:moveTo>
                    <a:pt x="28" y="10"/>
                  </a:moveTo>
                  <a:lnTo>
                    <a:pt x="28" y="10"/>
                  </a:lnTo>
                  <a:lnTo>
                    <a:pt x="24" y="4"/>
                  </a:lnTo>
                  <a:lnTo>
                    <a:pt x="24" y="0"/>
                  </a:lnTo>
                  <a:lnTo>
                    <a:pt x="24" y="0"/>
                  </a:lnTo>
                  <a:lnTo>
                    <a:pt x="12" y="14"/>
                  </a:lnTo>
                  <a:lnTo>
                    <a:pt x="0" y="26"/>
                  </a:lnTo>
                  <a:lnTo>
                    <a:pt x="0" y="26"/>
                  </a:lnTo>
                  <a:lnTo>
                    <a:pt x="18" y="22"/>
                  </a:lnTo>
                  <a:lnTo>
                    <a:pt x="34" y="18"/>
                  </a:lnTo>
                  <a:lnTo>
                    <a:pt x="34" y="18"/>
                  </a:lnTo>
                  <a:lnTo>
                    <a:pt x="30" y="14"/>
                  </a:lnTo>
                  <a:lnTo>
                    <a:pt x="28" y="10"/>
                  </a:lnTo>
                  <a:lnTo>
                    <a:pt x="28" y="10"/>
                  </a:lnTo>
                  <a:close/>
                </a:path>
              </a:pathLst>
            </a:custGeom>
            <a:solidFill>
              <a:srgbClr val="000000"/>
            </a:solidFill>
            <a:ln w="6350">
              <a:solidFill>
                <a:srgbClr val="000000"/>
              </a:solidFill>
              <a:prstDash val="solid"/>
              <a:round/>
              <a:headEnd/>
              <a:tailEnd/>
            </a:ln>
          </p:spPr>
          <p:txBody>
            <a:bodyPr/>
            <a:lstStyle/>
            <a:p>
              <a:endParaRPr lang="en-US"/>
            </a:p>
          </p:txBody>
        </p:sp>
        <p:sp>
          <p:nvSpPr>
            <p:cNvPr id="96" name="Freeform 500"/>
            <p:cNvSpPr>
              <a:spLocks/>
            </p:cNvSpPr>
            <p:nvPr/>
          </p:nvSpPr>
          <p:spPr bwMode="auto">
            <a:xfrm>
              <a:off x="1248" y="372"/>
              <a:ext cx="34" cy="30"/>
            </a:xfrm>
            <a:custGeom>
              <a:avLst/>
              <a:gdLst>
                <a:gd name="T0" fmla="*/ 10 w 34"/>
                <a:gd name="T1" fmla="*/ 10 h 30"/>
                <a:gd name="T2" fmla="*/ 10 w 34"/>
                <a:gd name="T3" fmla="*/ 10 h 30"/>
                <a:gd name="T4" fmla="*/ 6 w 34"/>
                <a:gd name="T5" fmla="*/ 14 h 30"/>
                <a:gd name="T6" fmla="*/ 0 w 34"/>
                <a:gd name="T7" fmla="*/ 16 h 30"/>
                <a:gd name="T8" fmla="*/ 0 w 34"/>
                <a:gd name="T9" fmla="*/ 16 h 30"/>
                <a:gd name="T10" fmla="*/ 18 w 34"/>
                <a:gd name="T11" fmla="*/ 22 h 30"/>
                <a:gd name="T12" fmla="*/ 34 w 34"/>
                <a:gd name="T13" fmla="*/ 30 h 30"/>
                <a:gd name="T14" fmla="*/ 34 w 34"/>
                <a:gd name="T15" fmla="*/ 30 h 30"/>
                <a:gd name="T16" fmla="*/ 24 w 34"/>
                <a:gd name="T17" fmla="*/ 16 h 30"/>
                <a:gd name="T18" fmla="*/ 14 w 34"/>
                <a:gd name="T19" fmla="*/ 0 h 30"/>
                <a:gd name="T20" fmla="*/ 14 w 34"/>
                <a:gd name="T21" fmla="*/ 0 h 30"/>
                <a:gd name="T22" fmla="*/ 12 w 34"/>
                <a:gd name="T23" fmla="*/ 6 h 30"/>
                <a:gd name="T24" fmla="*/ 10 w 34"/>
                <a:gd name="T25" fmla="*/ 10 h 30"/>
                <a:gd name="T26" fmla="*/ 10 w 34"/>
                <a:gd name="T27"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30">
                  <a:moveTo>
                    <a:pt x="10" y="10"/>
                  </a:moveTo>
                  <a:lnTo>
                    <a:pt x="10" y="10"/>
                  </a:lnTo>
                  <a:lnTo>
                    <a:pt x="6" y="14"/>
                  </a:lnTo>
                  <a:lnTo>
                    <a:pt x="0" y="16"/>
                  </a:lnTo>
                  <a:lnTo>
                    <a:pt x="0" y="16"/>
                  </a:lnTo>
                  <a:lnTo>
                    <a:pt x="18" y="22"/>
                  </a:lnTo>
                  <a:lnTo>
                    <a:pt x="34" y="30"/>
                  </a:lnTo>
                  <a:lnTo>
                    <a:pt x="34" y="30"/>
                  </a:lnTo>
                  <a:lnTo>
                    <a:pt x="24" y="16"/>
                  </a:lnTo>
                  <a:lnTo>
                    <a:pt x="14" y="0"/>
                  </a:lnTo>
                  <a:lnTo>
                    <a:pt x="14" y="0"/>
                  </a:lnTo>
                  <a:lnTo>
                    <a:pt x="12" y="6"/>
                  </a:lnTo>
                  <a:lnTo>
                    <a:pt x="10" y="10"/>
                  </a:lnTo>
                  <a:lnTo>
                    <a:pt x="10" y="10"/>
                  </a:lnTo>
                  <a:close/>
                </a:path>
              </a:pathLst>
            </a:custGeom>
            <a:solidFill>
              <a:srgbClr val="000000"/>
            </a:solidFill>
            <a:ln w="6350">
              <a:solidFill>
                <a:srgbClr val="000000"/>
              </a:solidFill>
              <a:prstDash val="solid"/>
              <a:round/>
              <a:headEnd/>
              <a:tailEnd/>
            </a:ln>
          </p:spPr>
          <p:txBody>
            <a:bodyPr/>
            <a:lstStyle/>
            <a:p>
              <a:endParaRPr lang="en-US"/>
            </a:p>
          </p:txBody>
        </p:sp>
        <p:sp>
          <p:nvSpPr>
            <p:cNvPr id="97" name="Freeform 505"/>
            <p:cNvSpPr>
              <a:spLocks/>
            </p:cNvSpPr>
            <p:nvPr/>
          </p:nvSpPr>
          <p:spPr bwMode="auto">
            <a:xfrm>
              <a:off x="1694" y="648"/>
              <a:ext cx="28" cy="28"/>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4"/>
                  </a:lnTo>
                  <a:lnTo>
                    <a:pt x="18" y="2"/>
                  </a:lnTo>
                  <a:lnTo>
                    <a:pt x="14" y="0"/>
                  </a:lnTo>
                  <a:lnTo>
                    <a:pt x="14" y="0"/>
                  </a:lnTo>
                  <a:lnTo>
                    <a:pt x="8" y="2"/>
                  </a:lnTo>
                  <a:lnTo>
                    <a:pt x="4" y="4"/>
                  </a:lnTo>
                  <a:lnTo>
                    <a:pt x="0" y="10"/>
                  </a:lnTo>
                  <a:lnTo>
                    <a:pt x="0" y="14"/>
                  </a:lnTo>
                  <a:lnTo>
                    <a:pt x="0" y="14"/>
                  </a:lnTo>
                  <a:lnTo>
                    <a:pt x="0"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a:p>
          </p:txBody>
        </p:sp>
        <p:sp>
          <p:nvSpPr>
            <p:cNvPr id="98" name="Line 507"/>
            <p:cNvSpPr>
              <a:spLocks noChangeShapeType="1"/>
            </p:cNvSpPr>
            <p:nvPr/>
          </p:nvSpPr>
          <p:spPr bwMode="auto">
            <a:xfrm>
              <a:off x="1708" y="66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Freeform 513"/>
            <p:cNvSpPr>
              <a:spLocks/>
            </p:cNvSpPr>
            <p:nvPr/>
          </p:nvSpPr>
          <p:spPr bwMode="auto">
            <a:xfrm>
              <a:off x="1164" y="1016"/>
              <a:ext cx="1" cy="56"/>
            </a:xfrm>
            <a:custGeom>
              <a:avLst/>
              <a:gdLst>
                <a:gd name="T0" fmla="*/ 56 h 56"/>
                <a:gd name="T1" fmla="*/ 0 h 56"/>
                <a:gd name="T2" fmla="*/ 56 h 56"/>
              </a:gdLst>
              <a:ahLst/>
              <a:cxnLst>
                <a:cxn ang="0">
                  <a:pos x="0" y="T0"/>
                </a:cxn>
                <a:cxn ang="0">
                  <a:pos x="0" y="T1"/>
                </a:cxn>
                <a:cxn ang="0">
                  <a:pos x="0" y="T2"/>
                </a:cxn>
              </a:cxnLst>
              <a:rect l="0" t="0" r="r" b="b"/>
              <a:pathLst>
                <a:path h="56">
                  <a:moveTo>
                    <a:pt x="0" y="56"/>
                  </a:moveTo>
                  <a:lnTo>
                    <a:pt x="0" y="0"/>
                  </a:lnTo>
                  <a:lnTo>
                    <a:pt x="0"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0" name="Line 514"/>
            <p:cNvSpPr>
              <a:spLocks noChangeShapeType="1"/>
            </p:cNvSpPr>
            <p:nvPr/>
          </p:nvSpPr>
          <p:spPr bwMode="auto">
            <a:xfrm flipV="1">
              <a:off x="1164" y="1016"/>
              <a:ext cx="1" cy="5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 name="Freeform 515"/>
            <p:cNvSpPr>
              <a:spLocks/>
            </p:cNvSpPr>
            <p:nvPr/>
          </p:nvSpPr>
          <p:spPr bwMode="auto">
            <a:xfrm>
              <a:off x="1178" y="1016"/>
              <a:ext cx="1" cy="56"/>
            </a:xfrm>
            <a:custGeom>
              <a:avLst/>
              <a:gdLst>
                <a:gd name="T0" fmla="*/ 56 h 56"/>
                <a:gd name="T1" fmla="*/ 0 h 56"/>
                <a:gd name="T2" fmla="*/ 56 h 56"/>
              </a:gdLst>
              <a:ahLst/>
              <a:cxnLst>
                <a:cxn ang="0">
                  <a:pos x="0" y="T0"/>
                </a:cxn>
                <a:cxn ang="0">
                  <a:pos x="0" y="T1"/>
                </a:cxn>
                <a:cxn ang="0">
                  <a:pos x="0" y="T2"/>
                </a:cxn>
              </a:cxnLst>
              <a:rect l="0" t="0" r="r" b="b"/>
              <a:pathLst>
                <a:path h="56">
                  <a:moveTo>
                    <a:pt x="0" y="56"/>
                  </a:moveTo>
                  <a:lnTo>
                    <a:pt x="0" y="0"/>
                  </a:lnTo>
                  <a:lnTo>
                    <a:pt x="0"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 name="Line 516"/>
            <p:cNvSpPr>
              <a:spLocks noChangeShapeType="1"/>
            </p:cNvSpPr>
            <p:nvPr/>
          </p:nvSpPr>
          <p:spPr bwMode="auto">
            <a:xfrm flipV="1">
              <a:off x="1178" y="1016"/>
              <a:ext cx="1" cy="5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 name="Picture 5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 y="1268"/>
              <a:ext cx="144"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Line 519"/>
            <p:cNvSpPr>
              <a:spLocks noChangeShapeType="1"/>
            </p:cNvSpPr>
            <p:nvPr/>
          </p:nvSpPr>
          <p:spPr bwMode="auto">
            <a:xfrm>
              <a:off x="280" y="1276"/>
              <a:ext cx="12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5" name="Line 520"/>
            <p:cNvSpPr>
              <a:spLocks noChangeShapeType="1"/>
            </p:cNvSpPr>
            <p:nvPr/>
          </p:nvSpPr>
          <p:spPr bwMode="auto">
            <a:xfrm>
              <a:off x="2164" y="1362"/>
              <a:ext cx="160"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 name="Line 521"/>
            <p:cNvSpPr>
              <a:spLocks noChangeShapeType="1"/>
            </p:cNvSpPr>
            <p:nvPr/>
          </p:nvSpPr>
          <p:spPr bwMode="auto">
            <a:xfrm>
              <a:off x="2440" y="1362"/>
              <a:ext cx="14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7" name="Freeform 523"/>
            <p:cNvSpPr>
              <a:spLocks/>
            </p:cNvSpPr>
            <p:nvPr/>
          </p:nvSpPr>
          <p:spPr bwMode="auto">
            <a:xfrm>
              <a:off x="1328" y="1298"/>
              <a:ext cx="38" cy="38"/>
            </a:xfrm>
            <a:custGeom>
              <a:avLst/>
              <a:gdLst>
                <a:gd name="T0" fmla="*/ 38 w 38"/>
                <a:gd name="T1" fmla="*/ 0 h 38"/>
                <a:gd name="T2" fmla="*/ 18 w 38"/>
                <a:gd name="T3" fmla="*/ 38 h 38"/>
                <a:gd name="T4" fmla="*/ 18 w 38"/>
                <a:gd name="T5" fmla="*/ 38 h 38"/>
                <a:gd name="T6" fmla="*/ 0 w 38"/>
                <a:gd name="T7" fmla="*/ 0 h 38"/>
                <a:gd name="T8" fmla="*/ 38 w 38"/>
                <a:gd name="T9" fmla="*/ 0 h 38"/>
              </a:gdLst>
              <a:ahLst/>
              <a:cxnLst>
                <a:cxn ang="0">
                  <a:pos x="T0" y="T1"/>
                </a:cxn>
                <a:cxn ang="0">
                  <a:pos x="T2" y="T3"/>
                </a:cxn>
                <a:cxn ang="0">
                  <a:pos x="T4" y="T5"/>
                </a:cxn>
                <a:cxn ang="0">
                  <a:pos x="T6" y="T7"/>
                </a:cxn>
                <a:cxn ang="0">
                  <a:pos x="T8" y="T9"/>
                </a:cxn>
              </a:cxnLst>
              <a:rect l="0" t="0" r="r" b="b"/>
              <a:pathLst>
                <a:path w="38" h="38">
                  <a:moveTo>
                    <a:pt x="38" y="0"/>
                  </a:moveTo>
                  <a:lnTo>
                    <a:pt x="18" y="38"/>
                  </a:lnTo>
                  <a:lnTo>
                    <a:pt x="18" y="38"/>
                  </a:lnTo>
                  <a:lnTo>
                    <a:pt x="0" y="0"/>
                  </a:lnTo>
                  <a:lnTo>
                    <a:pt x="38" y="0"/>
                  </a:lnTo>
                  <a:close/>
                </a:path>
              </a:pathLst>
            </a:custGeom>
            <a:solidFill>
              <a:srgbClr val="FFFFFF"/>
            </a:solidFill>
            <a:ln w="3175">
              <a:solidFill>
                <a:srgbClr val="000000"/>
              </a:solidFill>
              <a:prstDash val="solid"/>
              <a:round/>
              <a:headEnd/>
              <a:tailEnd/>
            </a:ln>
          </p:spPr>
          <p:txBody>
            <a:bodyPr/>
            <a:lstStyle/>
            <a:p>
              <a:endParaRPr lang="en-US"/>
            </a:p>
          </p:txBody>
        </p:sp>
        <p:sp>
          <p:nvSpPr>
            <p:cNvPr id="108" name="Rectangle 526"/>
            <p:cNvSpPr>
              <a:spLocks noChangeArrowheads="1"/>
            </p:cNvSpPr>
            <p:nvPr/>
          </p:nvSpPr>
          <p:spPr bwMode="auto">
            <a:xfrm>
              <a:off x="818" y="366"/>
              <a:ext cx="16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Error</a:t>
              </a:r>
              <a:endParaRPr lang="en-US"/>
            </a:p>
          </p:txBody>
        </p:sp>
      </p:grpSp>
      <p:sp>
        <p:nvSpPr>
          <p:cNvPr id="109"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8447784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78178"/>
                                        </p:tgtEl>
                                        <p:attrNameLst>
                                          <p:attrName>style.visibility</p:attrName>
                                        </p:attrNameLst>
                                      </p:cBhvr>
                                      <p:to>
                                        <p:strVal val="visible"/>
                                      </p:to>
                                    </p:set>
                                    <p:anim calcmode="lin" valueType="num">
                                      <p:cBhvr additive="base">
                                        <p:cTn id="7" dur="500" fill="hold"/>
                                        <p:tgtEl>
                                          <p:spTgt spid="178178"/>
                                        </p:tgtEl>
                                        <p:attrNameLst>
                                          <p:attrName>ppt_x</p:attrName>
                                        </p:attrNameLst>
                                      </p:cBhvr>
                                      <p:tavLst>
                                        <p:tav tm="0">
                                          <p:val>
                                            <p:strVal val="#ppt_x"/>
                                          </p:val>
                                        </p:tav>
                                        <p:tav tm="100000">
                                          <p:val>
                                            <p:strVal val="#ppt_x"/>
                                          </p:val>
                                        </p:tav>
                                      </p:tavLst>
                                    </p:anim>
                                    <p:anim calcmode="lin" valueType="num">
                                      <p:cBhvr additive="base">
                                        <p:cTn id="8" dur="500" fill="hold"/>
                                        <p:tgtEl>
                                          <p:spTgt spid="17817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218C4A11-9B4D-4BF8-998D-DBDA3713C7D0}" type="slidenum">
              <a:rPr lang="en-US" smtClean="0">
                <a:solidFill>
                  <a:srgbClr val="000000"/>
                </a:solidFill>
              </a:rPr>
              <a:pPr>
                <a:defRPr/>
              </a:pPr>
              <a:t>35</a:t>
            </a:fld>
            <a:endParaRPr lang="en-US">
              <a:solidFill>
                <a:srgbClr val="000000"/>
              </a:solidFill>
            </a:endParaRPr>
          </a:p>
        </p:txBody>
      </p:sp>
      <p:sp>
        <p:nvSpPr>
          <p:cNvPr id="2" name="Title 1"/>
          <p:cNvSpPr>
            <a:spLocks noGrp="1"/>
          </p:cNvSpPr>
          <p:nvPr>
            <p:ph type="title"/>
          </p:nvPr>
        </p:nvSpPr>
        <p:spPr/>
        <p:txBody>
          <a:bodyPr/>
          <a:lstStyle/>
          <a:p>
            <a:r>
              <a:rPr lang="tr-TR" dirty="0" smtClean="0"/>
              <a:t>Trafo yalıtımlı kuvvetlendirici</a:t>
            </a:r>
            <a:endParaRPr lang="en-US" dirty="0"/>
          </a:p>
        </p:txBody>
      </p:sp>
      <p:grpSp>
        <p:nvGrpSpPr>
          <p:cNvPr id="6" name="Group 530"/>
          <p:cNvGrpSpPr>
            <a:grpSpLocks noChangeAspect="1"/>
          </p:cNvGrpSpPr>
          <p:nvPr/>
        </p:nvGrpSpPr>
        <p:grpSpPr bwMode="auto">
          <a:xfrm>
            <a:off x="535632" y="1817219"/>
            <a:ext cx="7870825" cy="3702050"/>
            <a:chOff x="104" y="1618"/>
            <a:chExt cx="2479" cy="1166"/>
          </a:xfrm>
        </p:grpSpPr>
        <p:pic>
          <p:nvPicPr>
            <p:cNvPr id="7" name="Picture 2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 y="2204"/>
              <a:ext cx="144"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20"/>
            <p:cNvSpPr>
              <a:spLocks/>
            </p:cNvSpPr>
            <p:nvPr/>
          </p:nvSpPr>
          <p:spPr bwMode="auto">
            <a:xfrm>
              <a:off x="650" y="1880"/>
              <a:ext cx="172" cy="210"/>
            </a:xfrm>
            <a:custGeom>
              <a:avLst/>
              <a:gdLst>
                <a:gd name="T0" fmla="*/ 172 w 172"/>
                <a:gd name="T1" fmla="*/ 104 h 210"/>
                <a:gd name="T2" fmla="*/ 172 w 172"/>
                <a:gd name="T3" fmla="*/ 104 h 210"/>
                <a:gd name="T4" fmla="*/ 0 w 172"/>
                <a:gd name="T5" fmla="*/ 0 h 210"/>
                <a:gd name="T6" fmla="*/ 0 w 172"/>
                <a:gd name="T7" fmla="*/ 210 h 210"/>
                <a:gd name="T8" fmla="*/ 172 w 172"/>
                <a:gd name="T9" fmla="*/ 104 h 210"/>
              </a:gdLst>
              <a:ahLst/>
              <a:cxnLst>
                <a:cxn ang="0">
                  <a:pos x="T0" y="T1"/>
                </a:cxn>
                <a:cxn ang="0">
                  <a:pos x="T2" y="T3"/>
                </a:cxn>
                <a:cxn ang="0">
                  <a:pos x="T4" y="T5"/>
                </a:cxn>
                <a:cxn ang="0">
                  <a:pos x="T6" y="T7"/>
                </a:cxn>
                <a:cxn ang="0">
                  <a:pos x="T8" y="T9"/>
                </a:cxn>
              </a:cxnLst>
              <a:rect l="0" t="0" r="r" b="b"/>
              <a:pathLst>
                <a:path w="172" h="210">
                  <a:moveTo>
                    <a:pt x="172" y="104"/>
                  </a:moveTo>
                  <a:lnTo>
                    <a:pt x="172" y="104"/>
                  </a:lnTo>
                  <a:lnTo>
                    <a:pt x="0" y="0"/>
                  </a:lnTo>
                  <a:lnTo>
                    <a:pt x="0" y="210"/>
                  </a:lnTo>
                  <a:lnTo>
                    <a:pt x="172" y="104"/>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Rectangle 241"/>
            <p:cNvSpPr>
              <a:spLocks noChangeArrowheads="1"/>
            </p:cNvSpPr>
            <p:nvPr/>
          </p:nvSpPr>
          <p:spPr bwMode="auto">
            <a:xfrm>
              <a:off x="934" y="2330"/>
              <a:ext cx="236" cy="178"/>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Line 242"/>
            <p:cNvSpPr>
              <a:spLocks noChangeShapeType="1"/>
            </p:cNvSpPr>
            <p:nvPr/>
          </p:nvSpPr>
          <p:spPr bwMode="auto">
            <a:xfrm>
              <a:off x="532" y="2356"/>
              <a:ext cx="402"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243"/>
            <p:cNvSpPr>
              <a:spLocks noChangeShapeType="1"/>
            </p:cNvSpPr>
            <p:nvPr/>
          </p:nvSpPr>
          <p:spPr bwMode="auto">
            <a:xfrm>
              <a:off x="546" y="2472"/>
              <a:ext cx="388"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Freeform 244"/>
            <p:cNvSpPr>
              <a:spLocks/>
            </p:cNvSpPr>
            <p:nvPr/>
          </p:nvSpPr>
          <p:spPr bwMode="auto">
            <a:xfrm>
              <a:off x="384" y="1774"/>
              <a:ext cx="524" cy="210"/>
            </a:xfrm>
            <a:custGeom>
              <a:avLst/>
              <a:gdLst>
                <a:gd name="T0" fmla="*/ 524 w 524"/>
                <a:gd name="T1" fmla="*/ 210 h 210"/>
                <a:gd name="T2" fmla="*/ 524 w 524"/>
                <a:gd name="T3" fmla="*/ 0 h 210"/>
                <a:gd name="T4" fmla="*/ 56 w 524"/>
                <a:gd name="T5" fmla="*/ 0 h 210"/>
                <a:gd name="T6" fmla="*/ 0 w 524"/>
                <a:gd name="T7" fmla="*/ 32 h 210"/>
                <a:gd name="T8" fmla="*/ 0 w 524"/>
                <a:gd name="T9" fmla="*/ 114 h 210"/>
                <a:gd name="T10" fmla="*/ 56 w 524"/>
                <a:gd name="T11" fmla="*/ 146 h 210"/>
                <a:gd name="T12" fmla="*/ 266 w 524"/>
                <a:gd name="T13" fmla="*/ 146 h 210"/>
              </a:gdLst>
              <a:ahLst/>
              <a:cxnLst>
                <a:cxn ang="0">
                  <a:pos x="T0" y="T1"/>
                </a:cxn>
                <a:cxn ang="0">
                  <a:pos x="T2" y="T3"/>
                </a:cxn>
                <a:cxn ang="0">
                  <a:pos x="T4" y="T5"/>
                </a:cxn>
                <a:cxn ang="0">
                  <a:pos x="T6" y="T7"/>
                </a:cxn>
                <a:cxn ang="0">
                  <a:pos x="T8" y="T9"/>
                </a:cxn>
                <a:cxn ang="0">
                  <a:pos x="T10" y="T11"/>
                </a:cxn>
                <a:cxn ang="0">
                  <a:pos x="T12" y="T13"/>
                </a:cxn>
              </a:cxnLst>
              <a:rect l="0" t="0" r="r" b="b"/>
              <a:pathLst>
                <a:path w="524" h="210">
                  <a:moveTo>
                    <a:pt x="524" y="210"/>
                  </a:moveTo>
                  <a:lnTo>
                    <a:pt x="524" y="0"/>
                  </a:lnTo>
                  <a:lnTo>
                    <a:pt x="56" y="0"/>
                  </a:lnTo>
                  <a:lnTo>
                    <a:pt x="0" y="32"/>
                  </a:lnTo>
                  <a:lnTo>
                    <a:pt x="0" y="114"/>
                  </a:lnTo>
                  <a:lnTo>
                    <a:pt x="56" y="146"/>
                  </a:lnTo>
                  <a:lnTo>
                    <a:pt x="266" y="14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245"/>
            <p:cNvSpPr>
              <a:spLocks/>
            </p:cNvSpPr>
            <p:nvPr/>
          </p:nvSpPr>
          <p:spPr bwMode="auto">
            <a:xfrm>
              <a:off x="326" y="2040"/>
              <a:ext cx="1048" cy="144"/>
            </a:xfrm>
            <a:custGeom>
              <a:avLst/>
              <a:gdLst>
                <a:gd name="T0" fmla="*/ 1048 w 1048"/>
                <a:gd name="T1" fmla="*/ 124 h 144"/>
                <a:gd name="T2" fmla="*/ 1048 w 1048"/>
                <a:gd name="T3" fmla="*/ 144 h 144"/>
                <a:gd name="T4" fmla="*/ 0 w 1048"/>
                <a:gd name="T5" fmla="*/ 144 h 144"/>
                <a:gd name="T6" fmla="*/ 0 w 1048"/>
                <a:gd name="T7" fmla="*/ 0 h 144"/>
                <a:gd name="T8" fmla="*/ 324 w 1048"/>
                <a:gd name="T9" fmla="*/ 0 h 144"/>
              </a:gdLst>
              <a:ahLst/>
              <a:cxnLst>
                <a:cxn ang="0">
                  <a:pos x="T0" y="T1"/>
                </a:cxn>
                <a:cxn ang="0">
                  <a:pos x="T2" y="T3"/>
                </a:cxn>
                <a:cxn ang="0">
                  <a:pos x="T4" y="T5"/>
                </a:cxn>
                <a:cxn ang="0">
                  <a:pos x="T6" y="T7"/>
                </a:cxn>
                <a:cxn ang="0">
                  <a:pos x="T8" y="T9"/>
                </a:cxn>
              </a:cxnLst>
              <a:rect l="0" t="0" r="r" b="b"/>
              <a:pathLst>
                <a:path w="1048" h="144">
                  <a:moveTo>
                    <a:pt x="1048" y="124"/>
                  </a:moveTo>
                  <a:lnTo>
                    <a:pt x="1048" y="144"/>
                  </a:lnTo>
                  <a:lnTo>
                    <a:pt x="0" y="144"/>
                  </a:lnTo>
                  <a:lnTo>
                    <a:pt x="0" y="0"/>
                  </a:lnTo>
                  <a:lnTo>
                    <a:pt x="324"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246"/>
            <p:cNvSpPr>
              <a:spLocks/>
            </p:cNvSpPr>
            <p:nvPr/>
          </p:nvSpPr>
          <p:spPr bwMode="auto">
            <a:xfrm>
              <a:off x="822" y="1984"/>
              <a:ext cx="552" cy="20"/>
            </a:xfrm>
            <a:custGeom>
              <a:avLst/>
              <a:gdLst>
                <a:gd name="T0" fmla="*/ 0 w 552"/>
                <a:gd name="T1" fmla="*/ 0 h 20"/>
                <a:gd name="T2" fmla="*/ 552 w 552"/>
                <a:gd name="T3" fmla="*/ 0 h 20"/>
                <a:gd name="T4" fmla="*/ 552 w 552"/>
                <a:gd name="T5" fmla="*/ 20 h 20"/>
              </a:gdLst>
              <a:ahLst/>
              <a:cxnLst>
                <a:cxn ang="0">
                  <a:pos x="T0" y="T1"/>
                </a:cxn>
                <a:cxn ang="0">
                  <a:pos x="T2" y="T3"/>
                </a:cxn>
                <a:cxn ang="0">
                  <a:pos x="T4" y="T5"/>
                </a:cxn>
              </a:cxnLst>
              <a:rect l="0" t="0" r="r" b="b"/>
              <a:pathLst>
                <a:path w="552" h="20">
                  <a:moveTo>
                    <a:pt x="0" y="0"/>
                  </a:moveTo>
                  <a:lnTo>
                    <a:pt x="552" y="0"/>
                  </a:lnTo>
                  <a:lnTo>
                    <a:pt x="552" y="2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247"/>
            <p:cNvSpPr>
              <a:spLocks/>
            </p:cNvSpPr>
            <p:nvPr/>
          </p:nvSpPr>
          <p:spPr bwMode="auto">
            <a:xfrm>
              <a:off x="1468" y="2164"/>
              <a:ext cx="170" cy="20"/>
            </a:xfrm>
            <a:custGeom>
              <a:avLst/>
              <a:gdLst>
                <a:gd name="T0" fmla="*/ 0 w 170"/>
                <a:gd name="T1" fmla="*/ 0 h 20"/>
                <a:gd name="T2" fmla="*/ 0 w 170"/>
                <a:gd name="T3" fmla="*/ 20 h 20"/>
                <a:gd name="T4" fmla="*/ 170 w 170"/>
                <a:gd name="T5" fmla="*/ 20 h 20"/>
              </a:gdLst>
              <a:ahLst/>
              <a:cxnLst>
                <a:cxn ang="0">
                  <a:pos x="T0" y="T1"/>
                </a:cxn>
                <a:cxn ang="0">
                  <a:pos x="T2" y="T3"/>
                </a:cxn>
                <a:cxn ang="0">
                  <a:pos x="T4" y="T5"/>
                </a:cxn>
              </a:cxnLst>
              <a:rect l="0" t="0" r="r" b="b"/>
              <a:pathLst>
                <a:path w="170" h="20">
                  <a:moveTo>
                    <a:pt x="0" y="0"/>
                  </a:moveTo>
                  <a:lnTo>
                    <a:pt x="0" y="20"/>
                  </a:lnTo>
                  <a:lnTo>
                    <a:pt x="170" y="2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248"/>
            <p:cNvSpPr>
              <a:spLocks/>
            </p:cNvSpPr>
            <p:nvPr/>
          </p:nvSpPr>
          <p:spPr bwMode="auto">
            <a:xfrm>
              <a:off x="1468" y="1984"/>
              <a:ext cx="170" cy="20"/>
            </a:xfrm>
            <a:custGeom>
              <a:avLst/>
              <a:gdLst>
                <a:gd name="T0" fmla="*/ 170 w 170"/>
                <a:gd name="T1" fmla="*/ 0 h 20"/>
                <a:gd name="T2" fmla="*/ 0 w 170"/>
                <a:gd name="T3" fmla="*/ 0 h 20"/>
                <a:gd name="T4" fmla="*/ 0 w 170"/>
                <a:gd name="T5" fmla="*/ 20 h 20"/>
              </a:gdLst>
              <a:ahLst/>
              <a:cxnLst>
                <a:cxn ang="0">
                  <a:pos x="T0" y="T1"/>
                </a:cxn>
                <a:cxn ang="0">
                  <a:pos x="T2" y="T3"/>
                </a:cxn>
                <a:cxn ang="0">
                  <a:pos x="T4" y="T5"/>
                </a:cxn>
              </a:cxnLst>
              <a:rect l="0" t="0" r="r" b="b"/>
              <a:pathLst>
                <a:path w="170" h="20">
                  <a:moveTo>
                    <a:pt x="170" y="0"/>
                  </a:moveTo>
                  <a:lnTo>
                    <a:pt x="0" y="0"/>
                  </a:lnTo>
                  <a:lnTo>
                    <a:pt x="0" y="2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Rectangle 249"/>
            <p:cNvSpPr>
              <a:spLocks noChangeArrowheads="1"/>
            </p:cNvSpPr>
            <p:nvPr/>
          </p:nvSpPr>
          <p:spPr bwMode="auto">
            <a:xfrm>
              <a:off x="534" y="1694"/>
              <a:ext cx="1646" cy="1014"/>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Rectangle 250"/>
            <p:cNvSpPr>
              <a:spLocks noChangeArrowheads="1"/>
            </p:cNvSpPr>
            <p:nvPr/>
          </p:nvSpPr>
          <p:spPr bwMode="auto">
            <a:xfrm>
              <a:off x="1638" y="1882"/>
              <a:ext cx="322" cy="366"/>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Line 251"/>
            <p:cNvSpPr>
              <a:spLocks noChangeShapeType="1"/>
            </p:cNvSpPr>
            <p:nvPr/>
          </p:nvSpPr>
          <p:spPr bwMode="auto">
            <a:xfrm flipH="1">
              <a:off x="1748" y="1984"/>
              <a:ext cx="1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252"/>
            <p:cNvSpPr>
              <a:spLocks noChangeShapeType="1"/>
            </p:cNvSpPr>
            <p:nvPr/>
          </p:nvSpPr>
          <p:spPr bwMode="auto">
            <a:xfrm flipH="1">
              <a:off x="1884" y="1984"/>
              <a:ext cx="46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253"/>
            <p:cNvSpPr>
              <a:spLocks noChangeShapeType="1"/>
            </p:cNvSpPr>
            <p:nvPr/>
          </p:nvSpPr>
          <p:spPr bwMode="auto">
            <a:xfrm flipH="1">
              <a:off x="1748" y="2184"/>
              <a:ext cx="600"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254"/>
            <p:cNvSpPr>
              <a:spLocks noChangeShapeType="1"/>
            </p:cNvSpPr>
            <p:nvPr/>
          </p:nvSpPr>
          <p:spPr bwMode="auto">
            <a:xfrm>
              <a:off x="1902" y="2094"/>
              <a:ext cx="1" cy="9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255"/>
            <p:cNvSpPr>
              <a:spLocks noChangeShapeType="1"/>
            </p:cNvSpPr>
            <p:nvPr/>
          </p:nvSpPr>
          <p:spPr bwMode="auto">
            <a:xfrm>
              <a:off x="1902" y="1984"/>
              <a:ext cx="1" cy="9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256"/>
            <p:cNvSpPr>
              <a:spLocks noChangeShapeType="1"/>
            </p:cNvSpPr>
            <p:nvPr/>
          </p:nvSpPr>
          <p:spPr bwMode="auto">
            <a:xfrm>
              <a:off x="2002" y="2016"/>
              <a:ext cx="1" cy="13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257"/>
            <p:cNvSpPr>
              <a:spLocks noChangeShapeType="1"/>
            </p:cNvSpPr>
            <p:nvPr/>
          </p:nvSpPr>
          <p:spPr bwMode="auto">
            <a:xfrm>
              <a:off x="1900" y="2278"/>
              <a:ext cx="1" cy="6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58"/>
            <p:cNvSpPr>
              <a:spLocks noChangeShapeType="1"/>
            </p:cNvSpPr>
            <p:nvPr/>
          </p:nvSpPr>
          <p:spPr bwMode="auto">
            <a:xfrm>
              <a:off x="1800" y="2278"/>
              <a:ext cx="1" cy="6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Freeform 259"/>
            <p:cNvSpPr>
              <a:spLocks/>
            </p:cNvSpPr>
            <p:nvPr/>
          </p:nvSpPr>
          <p:spPr bwMode="auto">
            <a:xfrm>
              <a:off x="1546" y="2278"/>
              <a:ext cx="152" cy="140"/>
            </a:xfrm>
            <a:custGeom>
              <a:avLst/>
              <a:gdLst>
                <a:gd name="T0" fmla="*/ 152 w 152"/>
                <a:gd name="T1" fmla="*/ 0 h 140"/>
                <a:gd name="T2" fmla="*/ 152 w 152"/>
                <a:gd name="T3" fmla="*/ 30 h 140"/>
                <a:gd name="T4" fmla="*/ 0 w 152"/>
                <a:gd name="T5" fmla="*/ 30 h 140"/>
                <a:gd name="T6" fmla="*/ 0 w 152"/>
                <a:gd name="T7" fmla="*/ 140 h 140"/>
              </a:gdLst>
              <a:ahLst/>
              <a:cxnLst>
                <a:cxn ang="0">
                  <a:pos x="T0" y="T1"/>
                </a:cxn>
                <a:cxn ang="0">
                  <a:pos x="T2" y="T3"/>
                </a:cxn>
                <a:cxn ang="0">
                  <a:pos x="T4" y="T5"/>
                </a:cxn>
                <a:cxn ang="0">
                  <a:pos x="T6" y="T7"/>
                </a:cxn>
              </a:cxnLst>
              <a:rect l="0" t="0" r="r" b="b"/>
              <a:pathLst>
                <a:path w="152" h="140">
                  <a:moveTo>
                    <a:pt x="152" y="0"/>
                  </a:moveTo>
                  <a:lnTo>
                    <a:pt x="152" y="30"/>
                  </a:lnTo>
                  <a:lnTo>
                    <a:pt x="0" y="30"/>
                  </a:lnTo>
                  <a:lnTo>
                    <a:pt x="0" y="14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Line 260"/>
            <p:cNvSpPr>
              <a:spLocks noChangeShapeType="1"/>
            </p:cNvSpPr>
            <p:nvPr/>
          </p:nvSpPr>
          <p:spPr bwMode="auto">
            <a:xfrm>
              <a:off x="1800" y="2496"/>
              <a:ext cx="1" cy="13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Freeform 261"/>
            <p:cNvSpPr>
              <a:spLocks/>
            </p:cNvSpPr>
            <p:nvPr/>
          </p:nvSpPr>
          <p:spPr bwMode="auto">
            <a:xfrm>
              <a:off x="1468" y="2420"/>
              <a:ext cx="720" cy="28"/>
            </a:xfrm>
            <a:custGeom>
              <a:avLst/>
              <a:gdLst>
                <a:gd name="T0" fmla="*/ 0 w 720"/>
                <a:gd name="T1" fmla="*/ 28 h 28"/>
                <a:gd name="T2" fmla="*/ 0 w 720"/>
                <a:gd name="T3" fmla="*/ 0 h 28"/>
                <a:gd name="T4" fmla="*/ 720 w 720"/>
                <a:gd name="T5" fmla="*/ 0 h 28"/>
              </a:gdLst>
              <a:ahLst/>
              <a:cxnLst>
                <a:cxn ang="0">
                  <a:pos x="T0" y="T1"/>
                </a:cxn>
                <a:cxn ang="0">
                  <a:pos x="T2" y="T3"/>
                </a:cxn>
                <a:cxn ang="0">
                  <a:pos x="T4" y="T5"/>
                </a:cxn>
              </a:cxnLst>
              <a:rect l="0" t="0" r="r" b="b"/>
              <a:pathLst>
                <a:path w="720" h="28">
                  <a:moveTo>
                    <a:pt x="0" y="28"/>
                  </a:moveTo>
                  <a:lnTo>
                    <a:pt x="0" y="0"/>
                  </a:lnTo>
                  <a:lnTo>
                    <a:pt x="72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62"/>
            <p:cNvSpPr>
              <a:spLocks/>
            </p:cNvSpPr>
            <p:nvPr/>
          </p:nvSpPr>
          <p:spPr bwMode="auto">
            <a:xfrm>
              <a:off x="1468" y="2608"/>
              <a:ext cx="736" cy="30"/>
            </a:xfrm>
            <a:custGeom>
              <a:avLst/>
              <a:gdLst>
                <a:gd name="T0" fmla="*/ 736 w 736"/>
                <a:gd name="T1" fmla="*/ 30 h 30"/>
                <a:gd name="T2" fmla="*/ 0 w 736"/>
                <a:gd name="T3" fmla="*/ 30 h 30"/>
                <a:gd name="T4" fmla="*/ 0 w 736"/>
                <a:gd name="T5" fmla="*/ 0 h 30"/>
              </a:gdLst>
              <a:ahLst/>
              <a:cxnLst>
                <a:cxn ang="0">
                  <a:pos x="T0" y="T1"/>
                </a:cxn>
                <a:cxn ang="0">
                  <a:pos x="T2" y="T3"/>
                </a:cxn>
                <a:cxn ang="0">
                  <a:pos x="T4" y="T5"/>
                </a:cxn>
              </a:cxnLst>
              <a:rect l="0" t="0" r="r" b="b"/>
              <a:pathLst>
                <a:path w="736" h="30">
                  <a:moveTo>
                    <a:pt x="736" y="30"/>
                  </a:moveTo>
                  <a:lnTo>
                    <a:pt x="0" y="30"/>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63"/>
            <p:cNvSpPr>
              <a:spLocks/>
            </p:cNvSpPr>
            <p:nvPr/>
          </p:nvSpPr>
          <p:spPr bwMode="auto">
            <a:xfrm>
              <a:off x="614" y="2184"/>
              <a:ext cx="760" cy="454"/>
            </a:xfrm>
            <a:custGeom>
              <a:avLst/>
              <a:gdLst>
                <a:gd name="T0" fmla="*/ 760 w 760"/>
                <a:gd name="T1" fmla="*/ 424 h 454"/>
                <a:gd name="T2" fmla="*/ 760 w 760"/>
                <a:gd name="T3" fmla="*/ 454 h 454"/>
                <a:gd name="T4" fmla="*/ 0 w 760"/>
                <a:gd name="T5" fmla="*/ 454 h 454"/>
                <a:gd name="T6" fmla="*/ 0 w 760"/>
                <a:gd name="T7" fmla="*/ 0 h 454"/>
              </a:gdLst>
              <a:ahLst/>
              <a:cxnLst>
                <a:cxn ang="0">
                  <a:pos x="T0" y="T1"/>
                </a:cxn>
                <a:cxn ang="0">
                  <a:pos x="T2" y="T3"/>
                </a:cxn>
                <a:cxn ang="0">
                  <a:pos x="T4" y="T5"/>
                </a:cxn>
                <a:cxn ang="0">
                  <a:pos x="T6" y="T7"/>
                </a:cxn>
              </a:cxnLst>
              <a:rect l="0" t="0" r="r" b="b"/>
              <a:pathLst>
                <a:path w="760" h="454">
                  <a:moveTo>
                    <a:pt x="760" y="424"/>
                  </a:moveTo>
                  <a:lnTo>
                    <a:pt x="760" y="454"/>
                  </a:lnTo>
                  <a:lnTo>
                    <a:pt x="0" y="454"/>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264"/>
            <p:cNvSpPr>
              <a:spLocks/>
            </p:cNvSpPr>
            <p:nvPr/>
          </p:nvSpPr>
          <p:spPr bwMode="auto">
            <a:xfrm>
              <a:off x="1170" y="2420"/>
              <a:ext cx="206" cy="28"/>
            </a:xfrm>
            <a:custGeom>
              <a:avLst/>
              <a:gdLst>
                <a:gd name="T0" fmla="*/ 0 w 206"/>
                <a:gd name="T1" fmla="*/ 0 h 28"/>
                <a:gd name="T2" fmla="*/ 206 w 206"/>
                <a:gd name="T3" fmla="*/ 0 h 28"/>
                <a:gd name="T4" fmla="*/ 206 w 206"/>
                <a:gd name="T5" fmla="*/ 28 h 28"/>
              </a:gdLst>
              <a:ahLst/>
              <a:cxnLst>
                <a:cxn ang="0">
                  <a:pos x="T0" y="T1"/>
                </a:cxn>
                <a:cxn ang="0">
                  <a:pos x="T2" y="T3"/>
                </a:cxn>
                <a:cxn ang="0">
                  <a:pos x="T4" y="T5"/>
                </a:cxn>
              </a:cxnLst>
              <a:rect l="0" t="0" r="r" b="b"/>
              <a:pathLst>
                <a:path w="206" h="28">
                  <a:moveTo>
                    <a:pt x="0" y="0"/>
                  </a:moveTo>
                  <a:lnTo>
                    <a:pt x="206" y="0"/>
                  </a:lnTo>
                  <a:lnTo>
                    <a:pt x="206" y="2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Line 265"/>
            <p:cNvSpPr>
              <a:spLocks noChangeShapeType="1"/>
            </p:cNvSpPr>
            <p:nvPr/>
          </p:nvSpPr>
          <p:spPr bwMode="auto">
            <a:xfrm>
              <a:off x="704" y="2184"/>
              <a:ext cx="1" cy="2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266"/>
            <p:cNvSpPr>
              <a:spLocks noChangeShapeType="1"/>
            </p:cNvSpPr>
            <p:nvPr/>
          </p:nvSpPr>
          <p:spPr bwMode="auto">
            <a:xfrm>
              <a:off x="818" y="2276"/>
              <a:ext cx="1" cy="8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267"/>
            <p:cNvSpPr>
              <a:spLocks noChangeShapeType="1"/>
            </p:cNvSpPr>
            <p:nvPr/>
          </p:nvSpPr>
          <p:spPr bwMode="auto">
            <a:xfrm>
              <a:off x="876" y="2278"/>
              <a:ext cx="1" cy="19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268"/>
            <p:cNvSpPr>
              <a:spLocks noChangeShapeType="1"/>
            </p:cNvSpPr>
            <p:nvPr/>
          </p:nvSpPr>
          <p:spPr bwMode="auto">
            <a:xfrm>
              <a:off x="1226" y="2102"/>
              <a:ext cx="1" cy="31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269"/>
            <p:cNvSpPr>
              <a:spLocks noChangeShapeType="1"/>
            </p:cNvSpPr>
            <p:nvPr/>
          </p:nvSpPr>
          <p:spPr bwMode="auto">
            <a:xfrm>
              <a:off x="1114" y="2074"/>
              <a:ext cx="1" cy="11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270"/>
            <p:cNvSpPr>
              <a:spLocks noChangeShapeType="1"/>
            </p:cNvSpPr>
            <p:nvPr/>
          </p:nvSpPr>
          <p:spPr bwMode="auto">
            <a:xfrm>
              <a:off x="964" y="2014"/>
              <a:ext cx="1" cy="14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271"/>
            <p:cNvSpPr>
              <a:spLocks noChangeShapeType="1"/>
            </p:cNvSpPr>
            <p:nvPr/>
          </p:nvSpPr>
          <p:spPr bwMode="auto">
            <a:xfrm>
              <a:off x="1422" y="2164"/>
              <a:ext cx="1" cy="4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272"/>
            <p:cNvSpPr>
              <a:spLocks noChangeShapeType="1"/>
            </p:cNvSpPr>
            <p:nvPr/>
          </p:nvSpPr>
          <p:spPr bwMode="auto">
            <a:xfrm>
              <a:off x="1422" y="2228"/>
              <a:ext cx="1" cy="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Line 273"/>
            <p:cNvSpPr>
              <a:spLocks noChangeShapeType="1"/>
            </p:cNvSpPr>
            <p:nvPr/>
          </p:nvSpPr>
          <p:spPr bwMode="auto">
            <a:xfrm>
              <a:off x="1422" y="2268"/>
              <a:ext cx="1" cy="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Line 274"/>
            <p:cNvSpPr>
              <a:spLocks noChangeShapeType="1"/>
            </p:cNvSpPr>
            <p:nvPr/>
          </p:nvSpPr>
          <p:spPr bwMode="auto">
            <a:xfrm>
              <a:off x="1422" y="1978"/>
              <a:ext cx="1" cy="2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Line 275"/>
            <p:cNvSpPr>
              <a:spLocks noChangeShapeType="1"/>
            </p:cNvSpPr>
            <p:nvPr/>
          </p:nvSpPr>
          <p:spPr bwMode="auto">
            <a:xfrm>
              <a:off x="1430" y="2004"/>
              <a:ext cx="1" cy="1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Line 276"/>
            <p:cNvSpPr>
              <a:spLocks noChangeShapeType="1"/>
            </p:cNvSpPr>
            <p:nvPr/>
          </p:nvSpPr>
          <p:spPr bwMode="auto">
            <a:xfrm>
              <a:off x="1414" y="2004"/>
              <a:ext cx="1" cy="1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Line 277"/>
            <p:cNvSpPr>
              <a:spLocks noChangeShapeType="1"/>
            </p:cNvSpPr>
            <p:nvPr/>
          </p:nvSpPr>
          <p:spPr bwMode="auto">
            <a:xfrm>
              <a:off x="1422" y="1618"/>
              <a:ext cx="1" cy="9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Line 278"/>
            <p:cNvSpPr>
              <a:spLocks noChangeShapeType="1"/>
            </p:cNvSpPr>
            <p:nvPr/>
          </p:nvSpPr>
          <p:spPr bwMode="auto">
            <a:xfrm>
              <a:off x="1422" y="1730"/>
              <a:ext cx="1" cy="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279"/>
            <p:cNvSpPr>
              <a:spLocks noChangeShapeType="1"/>
            </p:cNvSpPr>
            <p:nvPr/>
          </p:nvSpPr>
          <p:spPr bwMode="auto">
            <a:xfrm>
              <a:off x="1422" y="1770"/>
              <a:ext cx="1" cy="9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280"/>
            <p:cNvSpPr>
              <a:spLocks noChangeShapeType="1"/>
            </p:cNvSpPr>
            <p:nvPr/>
          </p:nvSpPr>
          <p:spPr bwMode="auto">
            <a:xfrm>
              <a:off x="1422" y="2606"/>
              <a:ext cx="1" cy="7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Line 281"/>
            <p:cNvSpPr>
              <a:spLocks noChangeShapeType="1"/>
            </p:cNvSpPr>
            <p:nvPr/>
          </p:nvSpPr>
          <p:spPr bwMode="auto">
            <a:xfrm>
              <a:off x="1422" y="2694"/>
              <a:ext cx="1" cy="2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282"/>
            <p:cNvSpPr>
              <a:spLocks noChangeShapeType="1"/>
            </p:cNvSpPr>
            <p:nvPr/>
          </p:nvSpPr>
          <p:spPr bwMode="auto">
            <a:xfrm>
              <a:off x="1422" y="2734"/>
              <a:ext cx="1" cy="5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Line 283"/>
            <p:cNvSpPr>
              <a:spLocks noChangeShapeType="1"/>
            </p:cNvSpPr>
            <p:nvPr/>
          </p:nvSpPr>
          <p:spPr bwMode="auto">
            <a:xfrm>
              <a:off x="1422" y="2406"/>
              <a:ext cx="1" cy="2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Line 284"/>
            <p:cNvSpPr>
              <a:spLocks noChangeShapeType="1"/>
            </p:cNvSpPr>
            <p:nvPr/>
          </p:nvSpPr>
          <p:spPr bwMode="auto">
            <a:xfrm>
              <a:off x="1430" y="2428"/>
              <a:ext cx="1" cy="17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Line 285"/>
            <p:cNvSpPr>
              <a:spLocks noChangeShapeType="1"/>
            </p:cNvSpPr>
            <p:nvPr/>
          </p:nvSpPr>
          <p:spPr bwMode="auto">
            <a:xfrm>
              <a:off x="1414" y="2428"/>
              <a:ext cx="1" cy="17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Line 286"/>
            <p:cNvSpPr>
              <a:spLocks noChangeShapeType="1"/>
            </p:cNvSpPr>
            <p:nvPr/>
          </p:nvSpPr>
          <p:spPr bwMode="auto">
            <a:xfrm flipH="1">
              <a:off x="1382" y="2378"/>
              <a:ext cx="90"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Line 287"/>
            <p:cNvSpPr>
              <a:spLocks noChangeShapeType="1"/>
            </p:cNvSpPr>
            <p:nvPr/>
          </p:nvSpPr>
          <p:spPr bwMode="auto">
            <a:xfrm flipH="1">
              <a:off x="1368" y="1950"/>
              <a:ext cx="90"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Freeform 293"/>
            <p:cNvSpPr>
              <a:spLocks/>
            </p:cNvSpPr>
            <p:nvPr/>
          </p:nvSpPr>
          <p:spPr bwMode="auto">
            <a:xfrm>
              <a:off x="490" y="1736"/>
              <a:ext cx="86" cy="86"/>
            </a:xfrm>
            <a:custGeom>
              <a:avLst/>
              <a:gdLst>
                <a:gd name="T0" fmla="*/ 44 w 86"/>
                <a:gd name="T1" fmla="*/ 86 h 86"/>
                <a:gd name="T2" fmla="*/ 44 w 86"/>
                <a:gd name="T3" fmla="*/ 86 h 86"/>
                <a:gd name="T4" fmla="*/ 52 w 86"/>
                <a:gd name="T5" fmla="*/ 84 h 86"/>
                <a:gd name="T6" fmla="*/ 60 w 86"/>
                <a:gd name="T7" fmla="*/ 82 h 86"/>
                <a:gd name="T8" fmla="*/ 68 w 86"/>
                <a:gd name="T9" fmla="*/ 78 h 86"/>
                <a:gd name="T10" fmla="*/ 74 w 86"/>
                <a:gd name="T11" fmla="*/ 72 h 86"/>
                <a:gd name="T12" fmla="*/ 80 w 86"/>
                <a:gd name="T13" fmla="*/ 66 h 86"/>
                <a:gd name="T14" fmla="*/ 84 w 86"/>
                <a:gd name="T15" fmla="*/ 60 h 86"/>
                <a:gd name="T16" fmla="*/ 86 w 86"/>
                <a:gd name="T17" fmla="*/ 52 h 86"/>
                <a:gd name="T18" fmla="*/ 86 w 86"/>
                <a:gd name="T19" fmla="*/ 42 h 86"/>
                <a:gd name="T20" fmla="*/ 86 w 86"/>
                <a:gd name="T21" fmla="*/ 42 h 86"/>
                <a:gd name="T22" fmla="*/ 86 w 86"/>
                <a:gd name="T23" fmla="*/ 34 h 86"/>
                <a:gd name="T24" fmla="*/ 84 w 86"/>
                <a:gd name="T25" fmla="*/ 26 h 86"/>
                <a:gd name="T26" fmla="*/ 80 w 86"/>
                <a:gd name="T27" fmla="*/ 18 h 86"/>
                <a:gd name="T28" fmla="*/ 74 w 86"/>
                <a:gd name="T29" fmla="*/ 12 h 86"/>
                <a:gd name="T30" fmla="*/ 68 w 86"/>
                <a:gd name="T31" fmla="*/ 6 h 86"/>
                <a:gd name="T32" fmla="*/ 60 w 86"/>
                <a:gd name="T33" fmla="*/ 2 h 86"/>
                <a:gd name="T34" fmla="*/ 52 w 86"/>
                <a:gd name="T35" fmla="*/ 0 h 86"/>
                <a:gd name="T36" fmla="*/ 44 w 86"/>
                <a:gd name="T37" fmla="*/ 0 h 86"/>
                <a:gd name="T38" fmla="*/ 44 w 86"/>
                <a:gd name="T39" fmla="*/ 0 h 86"/>
                <a:gd name="T40" fmla="*/ 34 w 86"/>
                <a:gd name="T41" fmla="*/ 0 h 86"/>
                <a:gd name="T42" fmla="*/ 26 w 86"/>
                <a:gd name="T43" fmla="*/ 2 h 86"/>
                <a:gd name="T44" fmla="*/ 20 w 86"/>
                <a:gd name="T45" fmla="*/ 6 h 86"/>
                <a:gd name="T46" fmla="*/ 14 w 86"/>
                <a:gd name="T47" fmla="*/ 12 h 86"/>
                <a:gd name="T48" fmla="*/ 8 w 86"/>
                <a:gd name="T49" fmla="*/ 18 h 86"/>
                <a:gd name="T50" fmla="*/ 4 w 86"/>
                <a:gd name="T51" fmla="*/ 26 h 86"/>
                <a:gd name="T52" fmla="*/ 2 w 86"/>
                <a:gd name="T53" fmla="*/ 34 h 86"/>
                <a:gd name="T54" fmla="*/ 0 w 86"/>
                <a:gd name="T55" fmla="*/ 42 h 86"/>
                <a:gd name="T56" fmla="*/ 0 w 86"/>
                <a:gd name="T57" fmla="*/ 42 h 86"/>
                <a:gd name="T58" fmla="*/ 2 w 86"/>
                <a:gd name="T59" fmla="*/ 52 h 86"/>
                <a:gd name="T60" fmla="*/ 4 w 86"/>
                <a:gd name="T61" fmla="*/ 60 h 86"/>
                <a:gd name="T62" fmla="*/ 8 w 86"/>
                <a:gd name="T63" fmla="*/ 66 h 86"/>
                <a:gd name="T64" fmla="*/ 14 w 86"/>
                <a:gd name="T65" fmla="*/ 72 h 86"/>
                <a:gd name="T66" fmla="*/ 20 w 86"/>
                <a:gd name="T67" fmla="*/ 78 h 86"/>
                <a:gd name="T68" fmla="*/ 26 w 86"/>
                <a:gd name="T69" fmla="*/ 82 h 86"/>
                <a:gd name="T70" fmla="*/ 34 w 86"/>
                <a:gd name="T71" fmla="*/ 84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4"/>
                  </a:lnTo>
                  <a:lnTo>
                    <a:pt x="60" y="82"/>
                  </a:lnTo>
                  <a:lnTo>
                    <a:pt x="68" y="78"/>
                  </a:lnTo>
                  <a:lnTo>
                    <a:pt x="74" y="72"/>
                  </a:lnTo>
                  <a:lnTo>
                    <a:pt x="80" y="66"/>
                  </a:lnTo>
                  <a:lnTo>
                    <a:pt x="84" y="60"/>
                  </a:lnTo>
                  <a:lnTo>
                    <a:pt x="86" y="52"/>
                  </a:lnTo>
                  <a:lnTo>
                    <a:pt x="86" y="42"/>
                  </a:lnTo>
                  <a:lnTo>
                    <a:pt x="86" y="42"/>
                  </a:lnTo>
                  <a:lnTo>
                    <a:pt x="86" y="34"/>
                  </a:lnTo>
                  <a:lnTo>
                    <a:pt x="84" y="26"/>
                  </a:lnTo>
                  <a:lnTo>
                    <a:pt x="80" y="18"/>
                  </a:lnTo>
                  <a:lnTo>
                    <a:pt x="74" y="12"/>
                  </a:lnTo>
                  <a:lnTo>
                    <a:pt x="68" y="6"/>
                  </a:lnTo>
                  <a:lnTo>
                    <a:pt x="60" y="2"/>
                  </a:lnTo>
                  <a:lnTo>
                    <a:pt x="52" y="0"/>
                  </a:lnTo>
                  <a:lnTo>
                    <a:pt x="44" y="0"/>
                  </a:lnTo>
                  <a:lnTo>
                    <a:pt x="44" y="0"/>
                  </a:lnTo>
                  <a:lnTo>
                    <a:pt x="34" y="0"/>
                  </a:lnTo>
                  <a:lnTo>
                    <a:pt x="26" y="2"/>
                  </a:lnTo>
                  <a:lnTo>
                    <a:pt x="20" y="6"/>
                  </a:lnTo>
                  <a:lnTo>
                    <a:pt x="14" y="12"/>
                  </a:lnTo>
                  <a:lnTo>
                    <a:pt x="8" y="18"/>
                  </a:lnTo>
                  <a:lnTo>
                    <a:pt x="4" y="26"/>
                  </a:lnTo>
                  <a:lnTo>
                    <a:pt x="2" y="34"/>
                  </a:lnTo>
                  <a:lnTo>
                    <a:pt x="0" y="42"/>
                  </a:lnTo>
                  <a:lnTo>
                    <a:pt x="0" y="42"/>
                  </a:lnTo>
                  <a:lnTo>
                    <a:pt x="2" y="52"/>
                  </a:lnTo>
                  <a:lnTo>
                    <a:pt x="4" y="60"/>
                  </a:lnTo>
                  <a:lnTo>
                    <a:pt x="8" y="66"/>
                  </a:lnTo>
                  <a:lnTo>
                    <a:pt x="14" y="72"/>
                  </a:lnTo>
                  <a:lnTo>
                    <a:pt x="20" y="78"/>
                  </a:lnTo>
                  <a:lnTo>
                    <a:pt x="26" y="82"/>
                  </a:lnTo>
                  <a:lnTo>
                    <a:pt x="34" y="84"/>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57" name="Freeform 294"/>
            <p:cNvSpPr>
              <a:spLocks/>
            </p:cNvSpPr>
            <p:nvPr/>
          </p:nvSpPr>
          <p:spPr bwMode="auto">
            <a:xfrm>
              <a:off x="2138" y="1942"/>
              <a:ext cx="86" cy="86"/>
            </a:xfrm>
            <a:custGeom>
              <a:avLst/>
              <a:gdLst>
                <a:gd name="T0" fmla="*/ 42 w 86"/>
                <a:gd name="T1" fmla="*/ 86 h 86"/>
                <a:gd name="T2" fmla="*/ 42 w 86"/>
                <a:gd name="T3" fmla="*/ 86 h 86"/>
                <a:gd name="T4" fmla="*/ 50 w 86"/>
                <a:gd name="T5" fmla="*/ 84 h 86"/>
                <a:gd name="T6" fmla="*/ 58 w 86"/>
                <a:gd name="T7" fmla="*/ 82 h 86"/>
                <a:gd name="T8" fmla="*/ 66 w 86"/>
                <a:gd name="T9" fmla="*/ 78 h 86"/>
                <a:gd name="T10" fmla="*/ 72 w 86"/>
                <a:gd name="T11" fmla="*/ 72 h 86"/>
                <a:gd name="T12" fmla="*/ 78 w 86"/>
                <a:gd name="T13" fmla="*/ 66 h 86"/>
                <a:gd name="T14" fmla="*/ 82 w 86"/>
                <a:gd name="T15" fmla="*/ 60 h 86"/>
                <a:gd name="T16" fmla="*/ 84 w 86"/>
                <a:gd name="T17" fmla="*/ 52 h 86"/>
                <a:gd name="T18" fmla="*/ 86 w 86"/>
                <a:gd name="T19" fmla="*/ 42 h 86"/>
                <a:gd name="T20" fmla="*/ 86 w 86"/>
                <a:gd name="T21" fmla="*/ 42 h 86"/>
                <a:gd name="T22" fmla="*/ 84 w 86"/>
                <a:gd name="T23" fmla="*/ 34 h 86"/>
                <a:gd name="T24" fmla="*/ 82 w 86"/>
                <a:gd name="T25" fmla="*/ 26 h 86"/>
                <a:gd name="T26" fmla="*/ 78 w 86"/>
                <a:gd name="T27" fmla="*/ 18 h 86"/>
                <a:gd name="T28" fmla="*/ 72 w 86"/>
                <a:gd name="T29" fmla="*/ 12 h 86"/>
                <a:gd name="T30" fmla="*/ 66 w 86"/>
                <a:gd name="T31" fmla="*/ 6 h 86"/>
                <a:gd name="T32" fmla="*/ 58 w 86"/>
                <a:gd name="T33" fmla="*/ 2 h 86"/>
                <a:gd name="T34" fmla="*/ 50 w 86"/>
                <a:gd name="T35" fmla="*/ 0 h 86"/>
                <a:gd name="T36" fmla="*/ 42 w 86"/>
                <a:gd name="T37" fmla="*/ 0 h 86"/>
                <a:gd name="T38" fmla="*/ 42 w 86"/>
                <a:gd name="T39" fmla="*/ 0 h 86"/>
                <a:gd name="T40" fmla="*/ 34 w 86"/>
                <a:gd name="T41" fmla="*/ 0 h 86"/>
                <a:gd name="T42" fmla="*/ 26 w 86"/>
                <a:gd name="T43" fmla="*/ 2 h 86"/>
                <a:gd name="T44" fmla="*/ 18 w 86"/>
                <a:gd name="T45" fmla="*/ 6 h 86"/>
                <a:gd name="T46" fmla="*/ 12 w 86"/>
                <a:gd name="T47" fmla="*/ 12 h 86"/>
                <a:gd name="T48" fmla="*/ 6 w 86"/>
                <a:gd name="T49" fmla="*/ 18 h 86"/>
                <a:gd name="T50" fmla="*/ 2 w 86"/>
                <a:gd name="T51" fmla="*/ 26 h 86"/>
                <a:gd name="T52" fmla="*/ 0 w 86"/>
                <a:gd name="T53" fmla="*/ 34 h 86"/>
                <a:gd name="T54" fmla="*/ 0 w 86"/>
                <a:gd name="T55" fmla="*/ 42 h 86"/>
                <a:gd name="T56" fmla="*/ 0 w 86"/>
                <a:gd name="T57" fmla="*/ 42 h 86"/>
                <a:gd name="T58" fmla="*/ 0 w 86"/>
                <a:gd name="T59" fmla="*/ 52 h 86"/>
                <a:gd name="T60" fmla="*/ 2 w 86"/>
                <a:gd name="T61" fmla="*/ 60 h 86"/>
                <a:gd name="T62" fmla="*/ 6 w 86"/>
                <a:gd name="T63" fmla="*/ 66 h 86"/>
                <a:gd name="T64" fmla="*/ 12 w 86"/>
                <a:gd name="T65" fmla="*/ 72 h 86"/>
                <a:gd name="T66" fmla="*/ 18 w 86"/>
                <a:gd name="T67" fmla="*/ 78 h 86"/>
                <a:gd name="T68" fmla="*/ 26 w 86"/>
                <a:gd name="T69" fmla="*/ 82 h 86"/>
                <a:gd name="T70" fmla="*/ 34 w 86"/>
                <a:gd name="T71" fmla="*/ 84 h 86"/>
                <a:gd name="T72" fmla="*/ 42 w 86"/>
                <a:gd name="T73" fmla="*/ 86 h 86"/>
                <a:gd name="T74" fmla="*/ 42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2" y="86"/>
                  </a:moveTo>
                  <a:lnTo>
                    <a:pt x="42" y="86"/>
                  </a:lnTo>
                  <a:lnTo>
                    <a:pt x="50" y="84"/>
                  </a:lnTo>
                  <a:lnTo>
                    <a:pt x="58" y="82"/>
                  </a:lnTo>
                  <a:lnTo>
                    <a:pt x="66" y="78"/>
                  </a:lnTo>
                  <a:lnTo>
                    <a:pt x="72" y="72"/>
                  </a:lnTo>
                  <a:lnTo>
                    <a:pt x="78" y="66"/>
                  </a:lnTo>
                  <a:lnTo>
                    <a:pt x="82" y="60"/>
                  </a:lnTo>
                  <a:lnTo>
                    <a:pt x="84" y="52"/>
                  </a:lnTo>
                  <a:lnTo>
                    <a:pt x="86" y="42"/>
                  </a:lnTo>
                  <a:lnTo>
                    <a:pt x="86" y="42"/>
                  </a:lnTo>
                  <a:lnTo>
                    <a:pt x="84" y="34"/>
                  </a:lnTo>
                  <a:lnTo>
                    <a:pt x="82" y="26"/>
                  </a:lnTo>
                  <a:lnTo>
                    <a:pt x="78" y="18"/>
                  </a:lnTo>
                  <a:lnTo>
                    <a:pt x="72" y="12"/>
                  </a:lnTo>
                  <a:lnTo>
                    <a:pt x="66" y="6"/>
                  </a:lnTo>
                  <a:lnTo>
                    <a:pt x="58" y="2"/>
                  </a:lnTo>
                  <a:lnTo>
                    <a:pt x="50" y="0"/>
                  </a:lnTo>
                  <a:lnTo>
                    <a:pt x="42" y="0"/>
                  </a:lnTo>
                  <a:lnTo>
                    <a:pt x="42" y="0"/>
                  </a:lnTo>
                  <a:lnTo>
                    <a:pt x="34" y="0"/>
                  </a:lnTo>
                  <a:lnTo>
                    <a:pt x="26" y="2"/>
                  </a:lnTo>
                  <a:lnTo>
                    <a:pt x="18" y="6"/>
                  </a:lnTo>
                  <a:lnTo>
                    <a:pt x="12" y="12"/>
                  </a:lnTo>
                  <a:lnTo>
                    <a:pt x="6" y="18"/>
                  </a:lnTo>
                  <a:lnTo>
                    <a:pt x="2" y="26"/>
                  </a:lnTo>
                  <a:lnTo>
                    <a:pt x="0" y="34"/>
                  </a:lnTo>
                  <a:lnTo>
                    <a:pt x="0" y="42"/>
                  </a:lnTo>
                  <a:lnTo>
                    <a:pt x="0" y="42"/>
                  </a:lnTo>
                  <a:lnTo>
                    <a:pt x="0" y="52"/>
                  </a:lnTo>
                  <a:lnTo>
                    <a:pt x="2" y="60"/>
                  </a:lnTo>
                  <a:lnTo>
                    <a:pt x="6" y="66"/>
                  </a:lnTo>
                  <a:lnTo>
                    <a:pt x="12" y="72"/>
                  </a:lnTo>
                  <a:lnTo>
                    <a:pt x="18" y="78"/>
                  </a:lnTo>
                  <a:lnTo>
                    <a:pt x="26" y="82"/>
                  </a:lnTo>
                  <a:lnTo>
                    <a:pt x="34" y="84"/>
                  </a:lnTo>
                  <a:lnTo>
                    <a:pt x="42" y="86"/>
                  </a:lnTo>
                  <a:lnTo>
                    <a:pt x="42" y="86"/>
                  </a:lnTo>
                  <a:close/>
                </a:path>
              </a:pathLst>
            </a:custGeom>
            <a:solidFill>
              <a:srgbClr val="FFFFFF"/>
            </a:solidFill>
            <a:ln w="6350">
              <a:solidFill>
                <a:srgbClr val="000000"/>
              </a:solidFill>
              <a:prstDash val="solid"/>
              <a:round/>
              <a:headEnd/>
              <a:tailEnd/>
            </a:ln>
          </p:spPr>
          <p:txBody>
            <a:bodyPr/>
            <a:lstStyle/>
            <a:p>
              <a:endParaRPr lang="en-US"/>
            </a:p>
          </p:txBody>
        </p:sp>
        <p:sp>
          <p:nvSpPr>
            <p:cNvPr id="58" name="Freeform 295"/>
            <p:cNvSpPr>
              <a:spLocks/>
            </p:cNvSpPr>
            <p:nvPr/>
          </p:nvSpPr>
          <p:spPr bwMode="auto">
            <a:xfrm>
              <a:off x="2138" y="2140"/>
              <a:ext cx="86" cy="86"/>
            </a:xfrm>
            <a:custGeom>
              <a:avLst/>
              <a:gdLst>
                <a:gd name="T0" fmla="*/ 42 w 86"/>
                <a:gd name="T1" fmla="*/ 86 h 86"/>
                <a:gd name="T2" fmla="*/ 42 w 86"/>
                <a:gd name="T3" fmla="*/ 86 h 86"/>
                <a:gd name="T4" fmla="*/ 50 w 86"/>
                <a:gd name="T5" fmla="*/ 86 h 86"/>
                <a:gd name="T6" fmla="*/ 58 w 86"/>
                <a:gd name="T7" fmla="*/ 84 h 86"/>
                <a:gd name="T8" fmla="*/ 66 w 86"/>
                <a:gd name="T9" fmla="*/ 80 h 86"/>
                <a:gd name="T10" fmla="*/ 72 w 86"/>
                <a:gd name="T11" fmla="*/ 74 h 86"/>
                <a:gd name="T12" fmla="*/ 78 w 86"/>
                <a:gd name="T13" fmla="*/ 68 h 86"/>
                <a:gd name="T14" fmla="*/ 82 w 86"/>
                <a:gd name="T15" fmla="*/ 60 h 86"/>
                <a:gd name="T16" fmla="*/ 84 w 86"/>
                <a:gd name="T17" fmla="*/ 52 h 86"/>
                <a:gd name="T18" fmla="*/ 86 w 86"/>
                <a:gd name="T19" fmla="*/ 44 h 86"/>
                <a:gd name="T20" fmla="*/ 86 w 86"/>
                <a:gd name="T21" fmla="*/ 44 h 86"/>
                <a:gd name="T22" fmla="*/ 84 w 86"/>
                <a:gd name="T23" fmla="*/ 34 h 86"/>
                <a:gd name="T24" fmla="*/ 82 w 86"/>
                <a:gd name="T25" fmla="*/ 26 h 86"/>
                <a:gd name="T26" fmla="*/ 78 w 86"/>
                <a:gd name="T27" fmla="*/ 20 h 86"/>
                <a:gd name="T28" fmla="*/ 72 w 86"/>
                <a:gd name="T29" fmla="*/ 14 h 86"/>
                <a:gd name="T30" fmla="*/ 66 w 86"/>
                <a:gd name="T31" fmla="*/ 8 h 86"/>
                <a:gd name="T32" fmla="*/ 58 w 86"/>
                <a:gd name="T33" fmla="*/ 4 h 86"/>
                <a:gd name="T34" fmla="*/ 50 w 86"/>
                <a:gd name="T35" fmla="*/ 2 h 86"/>
                <a:gd name="T36" fmla="*/ 42 w 86"/>
                <a:gd name="T37" fmla="*/ 0 h 86"/>
                <a:gd name="T38" fmla="*/ 42 w 86"/>
                <a:gd name="T39" fmla="*/ 0 h 86"/>
                <a:gd name="T40" fmla="*/ 34 w 86"/>
                <a:gd name="T41" fmla="*/ 2 h 86"/>
                <a:gd name="T42" fmla="*/ 26 w 86"/>
                <a:gd name="T43" fmla="*/ 4 h 86"/>
                <a:gd name="T44" fmla="*/ 18 w 86"/>
                <a:gd name="T45" fmla="*/ 8 h 86"/>
                <a:gd name="T46" fmla="*/ 12 w 86"/>
                <a:gd name="T47" fmla="*/ 14 h 86"/>
                <a:gd name="T48" fmla="*/ 6 w 86"/>
                <a:gd name="T49" fmla="*/ 20 h 86"/>
                <a:gd name="T50" fmla="*/ 2 w 86"/>
                <a:gd name="T51" fmla="*/ 26 h 86"/>
                <a:gd name="T52" fmla="*/ 0 w 86"/>
                <a:gd name="T53" fmla="*/ 34 h 86"/>
                <a:gd name="T54" fmla="*/ 0 w 86"/>
                <a:gd name="T55" fmla="*/ 44 h 86"/>
                <a:gd name="T56" fmla="*/ 0 w 86"/>
                <a:gd name="T57" fmla="*/ 44 h 86"/>
                <a:gd name="T58" fmla="*/ 0 w 86"/>
                <a:gd name="T59" fmla="*/ 52 h 86"/>
                <a:gd name="T60" fmla="*/ 2 w 86"/>
                <a:gd name="T61" fmla="*/ 60 h 86"/>
                <a:gd name="T62" fmla="*/ 6 w 86"/>
                <a:gd name="T63" fmla="*/ 68 h 86"/>
                <a:gd name="T64" fmla="*/ 12 w 86"/>
                <a:gd name="T65" fmla="*/ 74 h 86"/>
                <a:gd name="T66" fmla="*/ 18 w 86"/>
                <a:gd name="T67" fmla="*/ 80 h 86"/>
                <a:gd name="T68" fmla="*/ 26 w 86"/>
                <a:gd name="T69" fmla="*/ 84 h 86"/>
                <a:gd name="T70" fmla="*/ 34 w 86"/>
                <a:gd name="T71" fmla="*/ 86 h 86"/>
                <a:gd name="T72" fmla="*/ 42 w 86"/>
                <a:gd name="T73" fmla="*/ 86 h 86"/>
                <a:gd name="T74" fmla="*/ 42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2" y="86"/>
                  </a:moveTo>
                  <a:lnTo>
                    <a:pt x="42" y="86"/>
                  </a:lnTo>
                  <a:lnTo>
                    <a:pt x="50" y="86"/>
                  </a:lnTo>
                  <a:lnTo>
                    <a:pt x="58" y="84"/>
                  </a:lnTo>
                  <a:lnTo>
                    <a:pt x="66" y="80"/>
                  </a:lnTo>
                  <a:lnTo>
                    <a:pt x="72" y="74"/>
                  </a:lnTo>
                  <a:lnTo>
                    <a:pt x="78" y="68"/>
                  </a:lnTo>
                  <a:lnTo>
                    <a:pt x="82" y="60"/>
                  </a:lnTo>
                  <a:lnTo>
                    <a:pt x="84" y="52"/>
                  </a:lnTo>
                  <a:lnTo>
                    <a:pt x="86" y="44"/>
                  </a:lnTo>
                  <a:lnTo>
                    <a:pt x="86" y="44"/>
                  </a:lnTo>
                  <a:lnTo>
                    <a:pt x="84" y="34"/>
                  </a:lnTo>
                  <a:lnTo>
                    <a:pt x="82" y="26"/>
                  </a:lnTo>
                  <a:lnTo>
                    <a:pt x="78" y="20"/>
                  </a:lnTo>
                  <a:lnTo>
                    <a:pt x="72" y="14"/>
                  </a:lnTo>
                  <a:lnTo>
                    <a:pt x="66" y="8"/>
                  </a:lnTo>
                  <a:lnTo>
                    <a:pt x="58" y="4"/>
                  </a:lnTo>
                  <a:lnTo>
                    <a:pt x="50" y="2"/>
                  </a:lnTo>
                  <a:lnTo>
                    <a:pt x="42" y="0"/>
                  </a:lnTo>
                  <a:lnTo>
                    <a:pt x="42" y="0"/>
                  </a:lnTo>
                  <a:lnTo>
                    <a:pt x="34" y="2"/>
                  </a:lnTo>
                  <a:lnTo>
                    <a:pt x="26" y="4"/>
                  </a:lnTo>
                  <a:lnTo>
                    <a:pt x="18" y="8"/>
                  </a:lnTo>
                  <a:lnTo>
                    <a:pt x="12" y="14"/>
                  </a:lnTo>
                  <a:lnTo>
                    <a:pt x="6" y="20"/>
                  </a:lnTo>
                  <a:lnTo>
                    <a:pt x="2" y="26"/>
                  </a:lnTo>
                  <a:lnTo>
                    <a:pt x="0" y="34"/>
                  </a:lnTo>
                  <a:lnTo>
                    <a:pt x="0" y="44"/>
                  </a:lnTo>
                  <a:lnTo>
                    <a:pt x="0" y="44"/>
                  </a:lnTo>
                  <a:lnTo>
                    <a:pt x="0" y="52"/>
                  </a:lnTo>
                  <a:lnTo>
                    <a:pt x="2" y="60"/>
                  </a:lnTo>
                  <a:lnTo>
                    <a:pt x="6" y="68"/>
                  </a:lnTo>
                  <a:lnTo>
                    <a:pt x="12" y="74"/>
                  </a:lnTo>
                  <a:lnTo>
                    <a:pt x="18" y="80"/>
                  </a:lnTo>
                  <a:lnTo>
                    <a:pt x="26" y="84"/>
                  </a:lnTo>
                  <a:lnTo>
                    <a:pt x="34" y="86"/>
                  </a:lnTo>
                  <a:lnTo>
                    <a:pt x="42" y="86"/>
                  </a:lnTo>
                  <a:lnTo>
                    <a:pt x="42" y="86"/>
                  </a:lnTo>
                  <a:close/>
                </a:path>
              </a:pathLst>
            </a:custGeom>
            <a:solidFill>
              <a:srgbClr val="FFFFFF"/>
            </a:solidFill>
            <a:ln w="6350">
              <a:solidFill>
                <a:srgbClr val="000000"/>
              </a:solidFill>
              <a:prstDash val="solid"/>
              <a:round/>
              <a:headEnd/>
              <a:tailEnd/>
            </a:ln>
          </p:spPr>
          <p:txBody>
            <a:bodyPr/>
            <a:lstStyle/>
            <a:p>
              <a:endParaRPr lang="en-US"/>
            </a:p>
          </p:txBody>
        </p:sp>
        <p:sp>
          <p:nvSpPr>
            <p:cNvPr id="59" name="Freeform 296"/>
            <p:cNvSpPr>
              <a:spLocks/>
            </p:cNvSpPr>
            <p:nvPr/>
          </p:nvSpPr>
          <p:spPr bwMode="auto">
            <a:xfrm>
              <a:off x="2138" y="2376"/>
              <a:ext cx="86" cy="86"/>
            </a:xfrm>
            <a:custGeom>
              <a:avLst/>
              <a:gdLst>
                <a:gd name="T0" fmla="*/ 42 w 86"/>
                <a:gd name="T1" fmla="*/ 86 h 86"/>
                <a:gd name="T2" fmla="*/ 42 w 86"/>
                <a:gd name="T3" fmla="*/ 86 h 86"/>
                <a:gd name="T4" fmla="*/ 50 w 86"/>
                <a:gd name="T5" fmla="*/ 86 h 86"/>
                <a:gd name="T6" fmla="*/ 58 w 86"/>
                <a:gd name="T7" fmla="*/ 82 h 86"/>
                <a:gd name="T8" fmla="*/ 66 w 86"/>
                <a:gd name="T9" fmla="*/ 78 h 86"/>
                <a:gd name="T10" fmla="*/ 72 w 86"/>
                <a:gd name="T11" fmla="*/ 74 h 86"/>
                <a:gd name="T12" fmla="*/ 78 w 86"/>
                <a:gd name="T13" fmla="*/ 68 h 86"/>
                <a:gd name="T14" fmla="*/ 82 w 86"/>
                <a:gd name="T15" fmla="*/ 60 h 86"/>
                <a:gd name="T16" fmla="*/ 84 w 86"/>
                <a:gd name="T17" fmla="*/ 52 h 86"/>
                <a:gd name="T18" fmla="*/ 86 w 86"/>
                <a:gd name="T19" fmla="*/ 44 h 86"/>
                <a:gd name="T20" fmla="*/ 86 w 86"/>
                <a:gd name="T21" fmla="*/ 44 h 86"/>
                <a:gd name="T22" fmla="*/ 84 w 86"/>
                <a:gd name="T23" fmla="*/ 34 h 86"/>
                <a:gd name="T24" fmla="*/ 82 w 86"/>
                <a:gd name="T25" fmla="*/ 26 h 86"/>
                <a:gd name="T26" fmla="*/ 78 w 86"/>
                <a:gd name="T27" fmla="*/ 20 h 86"/>
                <a:gd name="T28" fmla="*/ 72 w 86"/>
                <a:gd name="T29" fmla="*/ 12 h 86"/>
                <a:gd name="T30" fmla="*/ 66 w 86"/>
                <a:gd name="T31" fmla="*/ 8 h 86"/>
                <a:gd name="T32" fmla="*/ 58 w 86"/>
                <a:gd name="T33" fmla="*/ 4 h 86"/>
                <a:gd name="T34" fmla="*/ 50 w 86"/>
                <a:gd name="T35" fmla="*/ 2 h 86"/>
                <a:gd name="T36" fmla="*/ 42 w 86"/>
                <a:gd name="T37" fmla="*/ 0 h 86"/>
                <a:gd name="T38" fmla="*/ 42 w 86"/>
                <a:gd name="T39" fmla="*/ 0 h 86"/>
                <a:gd name="T40" fmla="*/ 34 w 86"/>
                <a:gd name="T41" fmla="*/ 2 h 86"/>
                <a:gd name="T42" fmla="*/ 26 w 86"/>
                <a:gd name="T43" fmla="*/ 4 h 86"/>
                <a:gd name="T44" fmla="*/ 18 w 86"/>
                <a:gd name="T45" fmla="*/ 8 h 86"/>
                <a:gd name="T46" fmla="*/ 12 w 86"/>
                <a:gd name="T47" fmla="*/ 12 h 86"/>
                <a:gd name="T48" fmla="*/ 6 w 86"/>
                <a:gd name="T49" fmla="*/ 20 h 86"/>
                <a:gd name="T50" fmla="*/ 2 w 86"/>
                <a:gd name="T51" fmla="*/ 26 h 86"/>
                <a:gd name="T52" fmla="*/ 0 w 86"/>
                <a:gd name="T53" fmla="*/ 34 h 86"/>
                <a:gd name="T54" fmla="*/ 0 w 86"/>
                <a:gd name="T55" fmla="*/ 44 h 86"/>
                <a:gd name="T56" fmla="*/ 0 w 86"/>
                <a:gd name="T57" fmla="*/ 44 h 86"/>
                <a:gd name="T58" fmla="*/ 0 w 86"/>
                <a:gd name="T59" fmla="*/ 52 h 86"/>
                <a:gd name="T60" fmla="*/ 2 w 86"/>
                <a:gd name="T61" fmla="*/ 60 h 86"/>
                <a:gd name="T62" fmla="*/ 6 w 86"/>
                <a:gd name="T63" fmla="*/ 68 h 86"/>
                <a:gd name="T64" fmla="*/ 12 w 86"/>
                <a:gd name="T65" fmla="*/ 74 h 86"/>
                <a:gd name="T66" fmla="*/ 18 w 86"/>
                <a:gd name="T67" fmla="*/ 78 h 86"/>
                <a:gd name="T68" fmla="*/ 26 w 86"/>
                <a:gd name="T69" fmla="*/ 82 h 86"/>
                <a:gd name="T70" fmla="*/ 34 w 86"/>
                <a:gd name="T71" fmla="*/ 86 h 86"/>
                <a:gd name="T72" fmla="*/ 42 w 86"/>
                <a:gd name="T73" fmla="*/ 86 h 86"/>
                <a:gd name="T74" fmla="*/ 42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2" y="86"/>
                  </a:moveTo>
                  <a:lnTo>
                    <a:pt x="42" y="86"/>
                  </a:lnTo>
                  <a:lnTo>
                    <a:pt x="50" y="86"/>
                  </a:lnTo>
                  <a:lnTo>
                    <a:pt x="58" y="82"/>
                  </a:lnTo>
                  <a:lnTo>
                    <a:pt x="66" y="78"/>
                  </a:lnTo>
                  <a:lnTo>
                    <a:pt x="72" y="74"/>
                  </a:lnTo>
                  <a:lnTo>
                    <a:pt x="78" y="68"/>
                  </a:lnTo>
                  <a:lnTo>
                    <a:pt x="82" y="60"/>
                  </a:lnTo>
                  <a:lnTo>
                    <a:pt x="84" y="52"/>
                  </a:lnTo>
                  <a:lnTo>
                    <a:pt x="86" y="44"/>
                  </a:lnTo>
                  <a:lnTo>
                    <a:pt x="86" y="44"/>
                  </a:lnTo>
                  <a:lnTo>
                    <a:pt x="84" y="34"/>
                  </a:lnTo>
                  <a:lnTo>
                    <a:pt x="82" y="26"/>
                  </a:lnTo>
                  <a:lnTo>
                    <a:pt x="78" y="20"/>
                  </a:lnTo>
                  <a:lnTo>
                    <a:pt x="72" y="12"/>
                  </a:lnTo>
                  <a:lnTo>
                    <a:pt x="66" y="8"/>
                  </a:lnTo>
                  <a:lnTo>
                    <a:pt x="58" y="4"/>
                  </a:lnTo>
                  <a:lnTo>
                    <a:pt x="50" y="2"/>
                  </a:lnTo>
                  <a:lnTo>
                    <a:pt x="42" y="0"/>
                  </a:lnTo>
                  <a:lnTo>
                    <a:pt x="42" y="0"/>
                  </a:lnTo>
                  <a:lnTo>
                    <a:pt x="34" y="2"/>
                  </a:lnTo>
                  <a:lnTo>
                    <a:pt x="26" y="4"/>
                  </a:lnTo>
                  <a:lnTo>
                    <a:pt x="18" y="8"/>
                  </a:lnTo>
                  <a:lnTo>
                    <a:pt x="12" y="12"/>
                  </a:lnTo>
                  <a:lnTo>
                    <a:pt x="6" y="20"/>
                  </a:lnTo>
                  <a:lnTo>
                    <a:pt x="2" y="26"/>
                  </a:lnTo>
                  <a:lnTo>
                    <a:pt x="0" y="34"/>
                  </a:lnTo>
                  <a:lnTo>
                    <a:pt x="0" y="44"/>
                  </a:lnTo>
                  <a:lnTo>
                    <a:pt x="0" y="44"/>
                  </a:lnTo>
                  <a:lnTo>
                    <a:pt x="0" y="52"/>
                  </a:lnTo>
                  <a:lnTo>
                    <a:pt x="2" y="60"/>
                  </a:lnTo>
                  <a:lnTo>
                    <a:pt x="6" y="68"/>
                  </a:lnTo>
                  <a:lnTo>
                    <a:pt x="12" y="74"/>
                  </a:lnTo>
                  <a:lnTo>
                    <a:pt x="18" y="78"/>
                  </a:lnTo>
                  <a:lnTo>
                    <a:pt x="26" y="82"/>
                  </a:lnTo>
                  <a:lnTo>
                    <a:pt x="34" y="86"/>
                  </a:lnTo>
                  <a:lnTo>
                    <a:pt x="42" y="86"/>
                  </a:lnTo>
                  <a:lnTo>
                    <a:pt x="42" y="86"/>
                  </a:lnTo>
                  <a:close/>
                </a:path>
              </a:pathLst>
            </a:custGeom>
            <a:solidFill>
              <a:srgbClr val="FFFFFF"/>
            </a:solidFill>
            <a:ln w="6350">
              <a:solidFill>
                <a:srgbClr val="000000"/>
              </a:solidFill>
              <a:prstDash val="solid"/>
              <a:round/>
              <a:headEnd/>
              <a:tailEnd/>
            </a:ln>
          </p:spPr>
          <p:txBody>
            <a:bodyPr/>
            <a:lstStyle/>
            <a:p>
              <a:endParaRPr lang="en-US"/>
            </a:p>
          </p:txBody>
        </p:sp>
        <p:sp>
          <p:nvSpPr>
            <p:cNvPr id="60" name="Freeform 297"/>
            <p:cNvSpPr>
              <a:spLocks/>
            </p:cNvSpPr>
            <p:nvPr/>
          </p:nvSpPr>
          <p:spPr bwMode="auto">
            <a:xfrm>
              <a:off x="2138" y="2594"/>
              <a:ext cx="86" cy="86"/>
            </a:xfrm>
            <a:custGeom>
              <a:avLst/>
              <a:gdLst>
                <a:gd name="T0" fmla="*/ 42 w 86"/>
                <a:gd name="T1" fmla="*/ 86 h 86"/>
                <a:gd name="T2" fmla="*/ 42 w 86"/>
                <a:gd name="T3" fmla="*/ 86 h 86"/>
                <a:gd name="T4" fmla="*/ 50 w 86"/>
                <a:gd name="T5" fmla="*/ 86 h 86"/>
                <a:gd name="T6" fmla="*/ 58 w 86"/>
                <a:gd name="T7" fmla="*/ 82 h 86"/>
                <a:gd name="T8" fmla="*/ 66 w 86"/>
                <a:gd name="T9" fmla="*/ 78 h 86"/>
                <a:gd name="T10" fmla="*/ 72 w 86"/>
                <a:gd name="T11" fmla="*/ 74 h 86"/>
                <a:gd name="T12" fmla="*/ 78 w 86"/>
                <a:gd name="T13" fmla="*/ 68 h 86"/>
                <a:gd name="T14" fmla="*/ 82 w 86"/>
                <a:gd name="T15" fmla="*/ 60 h 86"/>
                <a:gd name="T16" fmla="*/ 84 w 86"/>
                <a:gd name="T17" fmla="*/ 52 h 86"/>
                <a:gd name="T18" fmla="*/ 86 w 86"/>
                <a:gd name="T19" fmla="*/ 44 h 86"/>
                <a:gd name="T20" fmla="*/ 86 w 86"/>
                <a:gd name="T21" fmla="*/ 44 h 86"/>
                <a:gd name="T22" fmla="*/ 84 w 86"/>
                <a:gd name="T23" fmla="*/ 34 h 86"/>
                <a:gd name="T24" fmla="*/ 82 w 86"/>
                <a:gd name="T25" fmla="*/ 26 h 86"/>
                <a:gd name="T26" fmla="*/ 78 w 86"/>
                <a:gd name="T27" fmla="*/ 18 h 86"/>
                <a:gd name="T28" fmla="*/ 72 w 86"/>
                <a:gd name="T29" fmla="*/ 12 h 86"/>
                <a:gd name="T30" fmla="*/ 66 w 86"/>
                <a:gd name="T31" fmla="*/ 8 h 86"/>
                <a:gd name="T32" fmla="*/ 58 w 86"/>
                <a:gd name="T33" fmla="*/ 4 h 86"/>
                <a:gd name="T34" fmla="*/ 50 w 86"/>
                <a:gd name="T35" fmla="*/ 0 h 86"/>
                <a:gd name="T36" fmla="*/ 42 w 86"/>
                <a:gd name="T37" fmla="*/ 0 h 86"/>
                <a:gd name="T38" fmla="*/ 42 w 86"/>
                <a:gd name="T39" fmla="*/ 0 h 86"/>
                <a:gd name="T40" fmla="*/ 34 w 86"/>
                <a:gd name="T41" fmla="*/ 0 h 86"/>
                <a:gd name="T42" fmla="*/ 26 w 86"/>
                <a:gd name="T43" fmla="*/ 4 h 86"/>
                <a:gd name="T44" fmla="*/ 18 w 86"/>
                <a:gd name="T45" fmla="*/ 8 h 86"/>
                <a:gd name="T46" fmla="*/ 12 w 86"/>
                <a:gd name="T47" fmla="*/ 12 h 86"/>
                <a:gd name="T48" fmla="*/ 6 w 86"/>
                <a:gd name="T49" fmla="*/ 18 h 86"/>
                <a:gd name="T50" fmla="*/ 2 w 86"/>
                <a:gd name="T51" fmla="*/ 26 h 86"/>
                <a:gd name="T52" fmla="*/ 0 w 86"/>
                <a:gd name="T53" fmla="*/ 34 h 86"/>
                <a:gd name="T54" fmla="*/ 0 w 86"/>
                <a:gd name="T55" fmla="*/ 44 h 86"/>
                <a:gd name="T56" fmla="*/ 0 w 86"/>
                <a:gd name="T57" fmla="*/ 44 h 86"/>
                <a:gd name="T58" fmla="*/ 0 w 86"/>
                <a:gd name="T59" fmla="*/ 52 h 86"/>
                <a:gd name="T60" fmla="*/ 2 w 86"/>
                <a:gd name="T61" fmla="*/ 60 h 86"/>
                <a:gd name="T62" fmla="*/ 6 w 86"/>
                <a:gd name="T63" fmla="*/ 68 h 86"/>
                <a:gd name="T64" fmla="*/ 12 w 86"/>
                <a:gd name="T65" fmla="*/ 74 h 86"/>
                <a:gd name="T66" fmla="*/ 18 w 86"/>
                <a:gd name="T67" fmla="*/ 78 h 86"/>
                <a:gd name="T68" fmla="*/ 26 w 86"/>
                <a:gd name="T69" fmla="*/ 82 h 86"/>
                <a:gd name="T70" fmla="*/ 34 w 86"/>
                <a:gd name="T71" fmla="*/ 86 h 86"/>
                <a:gd name="T72" fmla="*/ 42 w 86"/>
                <a:gd name="T73" fmla="*/ 86 h 86"/>
                <a:gd name="T74" fmla="*/ 42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2" y="86"/>
                  </a:moveTo>
                  <a:lnTo>
                    <a:pt x="42" y="86"/>
                  </a:lnTo>
                  <a:lnTo>
                    <a:pt x="50" y="86"/>
                  </a:lnTo>
                  <a:lnTo>
                    <a:pt x="58" y="82"/>
                  </a:lnTo>
                  <a:lnTo>
                    <a:pt x="66" y="78"/>
                  </a:lnTo>
                  <a:lnTo>
                    <a:pt x="72" y="74"/>
                  </a:lnTo>
                  <a:lnTo>
                    <a:pt x="78" y="68"/>
                  </a:lnTo>
                  <a:lnTo>
                    <a:pt x="82" y="60"/>
                  </a:lnTo>
                  <a:lnTo>
                    <a:pt x="84" y="52"/>
                  </a:lnTo>
                  <a:lnTo>
                    <a:pt x="86" y="44"/>
                  </a:lnTo>
                  <a:lnTo>
                    <a:pt x="86" y="44"/>
                  </a:lnTo>
                  <a:lnTo>
                    <a:pt x="84" y="34"/>
                  </a:lnTo>
                  <a:lnTo>
                    <a:pt x="82" y="26"/>
                  </a:lnTo>
                  <a:lnTo>
                    <a:pt x="78" y="18"/>
                  </a:lnTo>
                  <a:lnTo>
                    <a:pt x="72" y="12"/>
                  </a:lnTo>
                  <a:lnTo>
                    <a:pt x="66" y="8"/>
                  </a:lnTo>
                  <a:lnTo>
                    <a:pt x="58" y="4"/>
                  </a:lnTo>
                  <a:lnTo>
                    <a:pt x="50" y="0"/>
                  </a:lnTo>
                  <a:lnTo>
                    <a:pt x="42" y="0"/>
                  </a:lnTo>
                  <a:lnTo>
                    <a:pt x="42" y="0"/>
                  </a:lnTo>
                  <a:lnTo>
                    <a:pt x="34" y="0"/>
                  </a:lnTo>
                  <a:lnTo>
                    <a:pt x="26" y="4"/>
                  </a:lnTo>
                  <a:lnTo>
                    <a:pt x="18" y="8"/>
                  </a:lnTo>
                  <a:lnTo>
                    <a:pt x="12" y="12"/>
                  </a:lnTo>
                  <a:lnTo>
                    <a:pt x="6" y="18"/>
                  </a:lnTo>
                  <a:lnTo>
                    <a:pt x="2" y="26"/>
                  </a:lnTo>
                  <a:lnTo>
                    <a:pt x="0" y="34"/>
                  </a:lnTo>
                  <a:lnTo>
                    <a:pt x="0" y="44"/>
                  </a:lnTo>
                  <a:lnTo>
                    <a:pt x="0" y="44"/>
                  </a:lnTo>
                  <a:lnTo>
                    <a:pt x="0" y="52"/>
                  </a:lnTo>
                  <a:lnTo>
                    <a:pt x="2" y="60"/>
                  </a:lnTo>
                  <a:lnTo>
                    <a:pt x="6" y="68"/>
                  </a:lnTo>
                  <a:lnTo>
                    <a:pt x="12" y="74"/>
                  </a:lnTo>
                  <a:lnTo>
                    <a:pt x="18" y="78"/>
                  </a:lnTo>
                  <a:lnTo>
                    <a:pt x="26" y="82"/>
                  </a:lnTo>
                  <a:lnTo>
                    <a:pt x="34" y="86"/>
                  </a:lnTo>
                  <a:lnTo>
                    <a:pt x="42" y="86"/>
                  </a:lnTo>
                  <a:lnTo>
                    <a:pt x="42" y="86"/>
                  </a:lnTo>
                  <a:close/>
                </a:path>
              </a:pathLst>
            </a:custGeom>
            <a:solidFill>
              <a:srgbClr val="FFFFFF"/>
            </a:solidFill>
            <a:ln w="6350">
              <a:solidFill>
                <a:srgbClr val="000000"/>
              </a:solidFill>
              <a:prstDash val="solid"/>
              <a:round/>
              <a:headEnd/>
              <a:tailEnd/>
            </a:ln>
          </p:spPr>
          <p:txBody>
            <a:bodyPr/>
            <a:lstStyle/>
            <a:p>
              <a:endParaRPr lang="en-US"/>
            </a:p>
          </p:txBody>
        </p:sp>
        <p:sp>
          <p:nvSpPr>
            <p:cNvPr id="61" name="Freeform 298"/>
            <p:cNvSpPr>
              <a:spLocks/>
            </p:cNvSpPr>
            <p:nvPr/>
          </p:nvSpPr>
          <p:spPr bwMode="auto">
            <a:xfrm>
              <a:off x="490" y="1882"/>
              <a:ext cx="86" cy="86"/>
            </a:xfrm>
            <a:custGeom>
              <a:avLst/>
              <a:gdLst>
                <a:gd name="T0" fmla="*/ 44 w 86"/>
                <a:gd name="T1" fmla="*/ 86 h 86"/>
                <a:gd name="T2" fmla="*/ 44 w 86"/>
                <a:gd name="T3" fmla="*/ 86 h 86"/>
                <a:gd name="T4" fmla="*/ 52 w 86"/>
                <a:gd name="T5" fmla="*/ 86 h 86"/>
                <a:gd name="T6" fmla="*/ 60 w 86"/>
                <a:gd name="T7" fmla="*/ 82 h 86"/>
                <a:gd name="T8" fmla="*/ 68 w 86"/>
                <a:gd name="T9" fmla="*/ 78 h 86"/>
                <a:gd name="T10" fmla="*/ 74 w 86"/>
                <a:gd name="T11" fmla="*/ 74 h 86"/>
                <a:gd name="T12" fmla="*/ 80 w 86"/>
                <a:gd name="T13" fmla="*/ 68 h 86"/>
                <a:gd name="T14" fmla="*/ 84 w 86"/>
                <a:gd name="T15" fmla="*/ 60 h 86"/>
                <a:gd name="T16" fmla="*/ 86 w 86"/>
                <a:gd name="T17" fmla="*/ 52 h 86"/>
                <a:gd name="T18" fmla="*/ 86 w 86"/>
                <a:gd name="T19" fmla="*/ 44 h 86"/>
                <a:gd name="T20" fmla="*/ 86 w 86"/>
                <a:gd name="T21" fmla="*/ 44 h 86"/>
                <a:gd name="T22" fmla="*/ 86 w 86"/>
                <a:gd name="T23" fmla="*/ 34 h 86"/>
                <a:gd name="T24" fmla="*/ 84 w 86"/>
                <a:gd name="T25" fmla="*/ 26 h 86"/>
                <a:gd name="T26" fmla="*/ 80 w 86"/>
                <a:gd name="T27" fmla="*/ 20 h 86"/>
                <a:gd name="T28" fmla="*/ 74 w 86"/>
                <a:gd name="T29" fmla="*/ 12 h 86"/>
                <a:gd name="T30" fmla="*/ 68 w 86"/>
                <a:gd name="T31" fmla="*/ 8 h 86"/>
                <a:gd name="T32" fmla="*/ 60 w 86"/>
                <a:gd name="T33" fmla="*/ 4 h 86"/>
                <a:gd name="T34" fmla="*/ 52 w 86"/>
                <a:gd name="T35" fmla="*/ 2 h 86"/>
                <a:gd name="T36" fmla="*/ 44 w 86"/>
                <a:gd name="T37" fmla="*/ 0 h 86"/>
                <a:gd name="T38" fmla="*/ 44 w 86"/>
                <a:gd name="T39" fmla="*/ 0 h 86"/>
                <a:gd name="T40" fmla="*/ 34 w 86"/>
                <a:gd name="T41" fmla="*/ 2 h 86"/>
                <a:gd name="T42" fmla="*/ 26 w 86"/>
                <a:gd name="T43" fmla="*/ 4 h 86"/>
                <a:gd name="T44" fmla="*/ 20 w 86"/>
                <a:gd name="T45" fmla="*/ 8 h 86"/>
                <a:gd name="T46" fmla="*/ 14 w 86"/>
                <a:gd name="T47" fmla="*/ 12 h 86"/>
                <a:gd name="T48" fmla="*/ 8 w 86"/>
                <a:gd name="T49" fmla="*/ 20 h 86"/>
                <a:gd name="T50" fmla="*/ 4 w 86"/>
                <a:gd name="T51" fmla="*/ 26 h 86"/>
                <a:gd name="T52" fmla="*/ 2 w 86"/>
                <a:gd name="T53" fmla="*/ 34 h 86"/>
                <a:gd name="T54" fmla="*/ 0 w 86"/>
                <a:gd name="T55" fmla="*/ 44 h 86"/>
                <a:gd name="T56" fmla="*/ 0 w 86"/>
                <a:gd name="T57" fmla="*/ 44 h 86"/>
                <a:gd name="T58" fmla="*/ 2 w 86"/>
                <a:gd name="T59" fmla="*/ 52 h 86"/>
                <a:gd name="T60" fmla="*/ 4 w 86"/>
                <a:gd name="T61" fmla="*/ 60 h 86"/>
                <a:gd name="T62" fmla="*/ 8 w 86"/>
                <a:gd name="T63" fmla="*/ 68 h 86"/>
                <a:gd name="T64" fmla="*/ 14 w 86"/>
                <a:gd name="T65" fmla="*/ 74 h 86"/>
                <a:gd name="T66" fmla="*/ 20 w 86"/>
                <a:gd name="T67" fmla="*/ 78 h 86"/>
                <a:gd name="T68" fmla="*/ 26 w 86"/>
                <a:gd name="T69" fmla="*/ 82 h 86"/>
                <a:gd name="T70" fmla="*/ 34 w 86"/>
                <a:gd name="T71" fmla="*/ 86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6"/>
                  </a:lnTo>
                  <a:lnTo>
                    <a:pt x="60" y="82"/>
                  </a:lnTo>
                  <a:lnTo>
                    <a:pt x="68" y="78"/>
                  </a:lnTo>
                  <a:lnTo>
                    <a:pt x="74" y="74"/>
                  </a:lnTo>
                  <a:lnTo>
                    <a:pt x="80" y="68"/>
                  </a:lnTo>
                  <a:lnTo>
                    <a:pt x="84" y="60"/>
                  </a:lnTo>
                  <a:lnTo>
                    <a:pt x="86" y="52"/>
                  </a:lnTo>
                  <a:lnTo>
                    <a:pt x="86" y="44"/>
                  </a:lnTo>
                  <a:lnTo>
                    <a:pt x="86" y="44"/>
                  </a:lnTo>
                  <a:lnTo>
                    <a:pt x="86" y="34"/>
                  </a:lnTo>
                  <a:lnTo>
                    <a:pt x="84" y="26"/>
                  </a:lnTo>
                  <a:lnTo>
                    <a:pt x="80" y="20"/>
                  </a:lnTo>
                  <a:lnTo>
                    <a:pt x="74" y="12"/>
                  </a:lnTo>
                  <a:lnTo>
                    <a:pt x="68" y="8"/>
                  </a:lnTo>
                  <a:lnTo>
                    <a:pt x="60" y="4"/>
                  </a:lnTo>
                  <a:lnTo>
                    <a:pt x="52" y="2"/>
                  </a:lnTo>
                  <a:lnTo>
                    <a:pt x="44" y="0"/>
                  </a:lnTo>
                  <a:lnTo>
                    <a:pt x="44" y="0"/>
                  </a:lnTo>
                  <a:lnTo>
                    <a:pt x="34" y="2"/>
                  </a:lnTo>
                  <a:lnTo>
                    <a:pt x="26" y="4"/>
                  </a:lnTo>
                  <a:lnTo>
                    <a:pt x="20" y="8"/>
                  </a:lnTo>
                  <a:lnTo>
                    <a:pt x="14" y="12"/>
                  </a:lnTo>
                  <a:lnTo>
                    <a:pt x="8" y="20"/>
                  </a:lnTo>
                  <a:lnTo>
                    <a:pt x="4" y="26"/>
                  </a:lnTo>
                  <a:lnTo>
                    <a:pt x="2" y="34"/>
                  </a:lnTo>
                  <a:lnTo>
                    <a:pt x="0" y="44"/>
                  </a:lnTo>
                  <a:lnTo>
                    <a:pt x="0" y="44"/>
                  </a:lnTo>
                  <a:lnTo>
                    <a:pt x="2" y="52"/>
                  </a:lnTo>
                  <a:lnTo>
                    <a:pt x="4" y="60"/>
                  </a:lnTo>
                  <a:lnTo>
                    <a:pt x="8" y="68"/>
                  </a:lnTo>
                  <a:lnTo>
                    <a:pt x="14" y="74"/>
                  </a:lnTo>
                  <a:lnTo>
                    <a:pt x="20" y="78"/>
                  </a:lnTo>
                  <a:lnTo>
                    <a:pt x="26" y="82"/>
                  </a:lnTo>
                  <a:lnTo>
                    <a:pt x="34" y="86"/>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62" name="Freeform 299"/>
            <p:cNvSpPr>
              <a:spLocks/>
            </p:cNvSpPr>
            <p:nvPr/>
          </p:nvSpPr>
          <p:spPr bwMode="auto">
            <a:xfrm>
              <a:off x="490" y="1996"/>
              <a:ext cx="86" cy="86"/>
            </a:xfrm>
            <a:custGeom>
              <a:avLst/>
              <a:gdLst>
                <a:gd name="T0" fmla="*/ 44 w 86"/>
                <a:gd name="T1" fmla="*/ 86 h 86"/>
                <a:gd name="T2" fmla="*/ 44 w 86"/>
                <a:gd name="T3" fmla="*/ 86 h 86"/>
                <a:gd name="T4" fmla="*/ 52 w 86"/>
                <a:gd name="T5" fmla="*/ 86 h 86"/>
                <a:gd name="T6" fmla="*/ 60 w 86"/>
                <a:gd name="T7" fmla="*/ 82 h 86"/>
                <a:gd name="T8" fmla="*/ 68 w 86"/>
                <a:gd name="T9" fmla="*/ 78 h 86"/>
                <a:gd name="T10" fmla="*/ 74 w 86"/>
                <a:gd name="T11" fmla="*/ 74 h 86"/>
                <a:gd name="T12" fmla="*/ 80 w 86"/>
                <a:gd name="T13" fmla="*/ 68 h 86"/>
                <a:gd name="T14" fmla="*/ 84 w 86"/>
                <a:gd name="T15" fmla="*/ 60 h 86"/>
                <a:gd name="T16" fmla="*/ 86 w 86"/>
                <a:gd name="T17" fmla="*/ 52 h 86"/>
                <a:gd name="T18" fmla="*/ 86 w 86"/>
                <a:gd name="T19" fmla="*/ 44 h 86"/>
                <a:gd name="T20" fmla="*/ 86 w 86"/>
                <a:gd name="T21" fmla="*/ 44 h 86"/>
                <a:gd name="T22" fmla="*/ 86 w 86"/>
                <a:gd name="T23" fmla="*/ 34 h 86"/>
                <a:gd name="T24" fmla="*/ 84 w 86"/>
                <a:gd name="T25" fmla="*/ 26 h 86"/>
                <a:gd name="T26" fmla="*/ 80 w 86"/>
                <a:gd name="T27" fmla="*/ 20 h 86"/>
                <a:gd name="T28" fmla="*/ 74 w 86"/>
                <a:gd name="T29" fmla="*/ 12 h 86"/>
                <a:gd name="T30" fmla="*/ 68 w 86"/>
                <a:gd name="T31" fmla="*/ 8 h 86"/>
                <a:gd name="T32" fmla="*/ 60 w 86"/>
                <a:gd name="T33" fmla="*/ 4 h 86"/>
                <a:gd name="T34" fmla="*/ 52 w 86"/>
                <a:gd name="T35" fmla="*/ 2 h 86"/>
                <a:gd name="T36" fmla="*/ 44 w 86"/>
                <a:gd name="T37" fmla="*/ 0 h 86"/>
                <a:gd name="T38" fmla="*/ 44 w 86"/>
                <a:gd name="T39" fmla="*/ 0 h 86"/>
                <a:gd name="T40" fmla="*/ 34 w 86"/>
                <a:gd name="T41" fmla="*/ 2 h 86"/>
                <a:gd name="T42" fmla="*/ 26 w 86"/>
                <a:gd name="T43" fmla="*/ 4 h 86"/>
                <a:gd name="T44" fmla="*/ 20 w 86"/>
                <a:gd name="T45" fmla="*/ 8 h 86"/>
                <a:gd name="T46" fmla="*/ 14 w 86"/>
                <a:gd name="T47" fmla="*/ 12 h 86"/>
                <a:gd name="T48" fmla="*/ 8 w 86"/>
                <a:gd name="T49" fmla="*/ 20 h 86"/>
                <a:gd name="T50" fmla="*/ 4 w 86"/>
                <a:gd name="T51" fmla="*/ 26 h 86"/>
                <a:gd name="T52" fmla="*/ 2 w 86"/>
                <a:gd name="T53" fmla="*/ 34 h 86"/>
                <a:gd name="T54" fmla="*/ 0 w 86"/>
                <a:gd name="T55" fmla="*/ 44 h 86"/>
                <a:gd name="T56" fmla="*/ 0 w 86"/>
                <a:gd name="T57" fmla="*/ 44 h 86"/>
                <a:gd name="T58" fmla="*/ 2 w 86"/>
                <a:gd name="T59" fmla="*/ 52 h 86"/>
                <a:gd name="T60" fmla="*/ 4 w 86"/>
                <a:gd name="T61" fmla="*/ 60 h 86"/>
                <a:gd name="T62" fmla="*/ 8 w 86"/>
                <a:gd name="T63" fmla="*/ 68 h 86"/>
                <a:gd name="T64" fmla="*/ 14 w 86"/>
                <a:gd name="T65" fmla="*/ 74 h 86"/>
                <a:gd name="T66" fmla="*/ 20 w 86"/>
                <a:gd name="T67" fmla="*/ 78 h 86"/>
                <a:gd name="T68" fmla="*/ 26 w 86"/>
                <a:gd name="T69" fmla="*/ 82 h 86"/>
                <a:gd name="T70" fmla="*/ 34 w 86"/>
                <a:gd name="T71" fmla="*/ 86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6"/>
                  </a:lnTo>
                  <a:lnTo>
                    <a:pt x="60" y="82"/>
                  </a:lnTo>
                  <a:lnTo>
                    <a:pt x="68" y="78"/>
                  </a:lnTo>
                  <a:lnTo>
                    <a:pt x="74" y="74"/>
                  </a:lnTo>
                  <a:lnTo>
                    <a:pt x="80" y="68"/>
                  </a:lnTo>
                  <a:lnTo>
                    <a:pt x="84" y="60"/>
                  </a:lnTo>
                  <a:lnTo>
                    <a:pt x="86" y="52"/>
                  </a:lnTo>
                  <a:lnTo>
                    <a:pt x="86" y="44"/>
                  </a:lnTo>
                  <a:lnTo>
                    <a:pt x="86" y="44"/>
                  </a:lnTo>
                  <a:lnTo>
                    <a:pt x="86" y="34"/>
                  </a:lnTo>
                  <a:lnTo>
                    <a:pt x="84" y="26"/>
                  </a:lnTo>
                  <a:lnTo>
                    <a:pt x="80" y="20"/>
                  </a:lnTo>
                  <a:lnTo>
                    <a:pt x="74" y="12"/>
                  </a:lnTo>
                  <a:lnTo>
                    <a:pt x="68" y="8"/>
                  </a:lnTo>
                  <a:lnTo>
                    <a:pt x="60" y="4"/>
                  </a:lnTo>
                  <a:lnTo>
                    <a:pt x="52" y="2"/>
                  </a:lnTo>
                  <a:lnTo>
                    <a:pt x="44" y="0"/>
                  </a:lnTo>
                  <a:lnTo>
                    <a:pt x="44" y="0"/>
                  </a:lnTo>
                  <a:lnTo>
                    <a:pt x="34" y="2"/>
                  </a:lnTo>
                  <a:lnTo>
                    <a:pt x="26" y="4"/>
                  </a:lnTo>
                  <a:lnTo>
                    <a:pt x="20" y="8"/>
                  </a:lnTo>
                  <a:lnTo>
                    <a:pt x="14" y="12"/>
                  </a:lnTo>
                  <a:lnTo>
                    <a:pt x="8" y="20"/>
                  </a:lnTo>
                  <a:lnTo>
                    <a:pt x="4" y="26"/>
                  </a:lnTo>
                  <a:lnTo>
                    <a:pt x="2" y="34"/>
                  </a:lnTo>
                  <a:lnTo>
                    <a:pt x="0" y="44"/>
                  </a:lnTo>
                  <a:lnTo>
                    <a:pt x="0" y="44"/>
                  </a:lnTo>
                  <a:lnTo>
                    <a:pt x="2" y="52"/>
                  </a:lnTo>
                  <a:lnTo>
                    <a:pt x="4" y="60"/>
                  </a:lnTo>
                  <a:lnTo>
                    <a:pt x="8" y="68"/>
                  </a:lnTo>
                  <a:lnTo>
                    <a:pt x="14" y="74"/>
                  </a:lnTo>
                  <a:lnTo>
                    <a:pt x="20" y="78"/>
                  </a:lnTo>
                  <a:lnTo>
                    <a:pt x="26" y="82"/>
                  </a:lnTo>
                  <a:lnTo>
                    <a:pt x="34" y="86"/>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63" name="Freeform 300"/>
            <p:cNvSpPr>
              <a:spLocks/>
            </p:cNvSpPr>
            <p:nvPr/>
          </p:nvSpPr>
          <p:spPr bwMode="auto">
            <a:xfrm>
              <a:off x="490" y="2140"/>
              <a:ext cx="86" cy="86"/>
            </a:xfrm>
            <a:custGeom>
              <a:avLst/>
              <a:gdLst>
                <a:gd name="T0" fmla="*/ 44 w 86"/>
                <a:gd name="T1" fmla="*/ 86 h 86"/>
                <a:gd name="T2" fmla="*/ 44 w 86"/>
                <a:gd name="T3" fmla="*/ 86 h 86"/>
                <a:gd name="T4" fmla="*/ 52 w 86"/>
                <a:gd name="T5" fmla="*/ 86 h 86"/>
                <a:gd name="T6" fmla="*/ 60 w 86"/>
                <a:gd name="T7" fmla="*/ 84 h 86"/>
                <a:gd name="T8" fmla="*/ 68 w 86"/>
                <a:gd name="T9" fmla="*/ 80 h 86"/>
                <a:gd name="T10" fmla="*/ 74 w 86"/>
                <a:gd name="T11" fmla="*/ 74 h 86"/>
                <a:gd name="T12" fmla="*/ 80 w 86"/>
                <a:gd name="T13" fmla="*/ 68 h 86"/>
                <a:gd name="T14" fmla="*/ 84 w 86"/>
                <a:gd name="T15" fmla="*/ 60 h 86"/>
                <a:gd name="T16" fmla="*/ 86 w 86"/>
                <a:gd name="T17" fmla="*/ 52 h 86"/>
                <a:gd name="T18" fmla="*/ 86 w 86"/>
                <a:gd name="T19" fmla="*/ 44 h 86"/>
                <a:gd name="T20" fmla="*/ 86 w 86"/>
                <a:gd name="T21" fmla="*/ 44 h 86"/>
                <a:gd name="T22" fmla="*/ 86 w 86"/>
                <a:gd name="T23" fmla="*/ 36 h 86"/>
                <a:gd name="T24" fmla="*/ 84 w 86"/>
                <a:gd name="T25" fmla="*/ 28 h 86"/>
                <a:gd name="T26" fmla="*/ 80 w 86"/>
                <a:gd name="T27" fmla="*/ 20 h 86"/>
                <a:gd name="T28" fmla="*/ 74 w 86"/>
                <a:gd name="T29" fmla="*/ 14 h 86"/>
                <a:gd name="T30" fmla="*/ 68 w 86"/>
                <a:gd name="T31" fmla="*/ 8 h 86"/>
                <a:gd name="T32" fmla="*/ 60 w 86"/>
                <a:gd name="T33" fmla="*/ 4 h 86"/>
                <a:gd name="T34" fmla="*/ 52 w 86"/>
                <a:gd name="T35" fmla="*/ 2 h 86"/>
                <a:gd name="T36" fmla="*/ 44 w 86"/>
                <a:gd name="T37" fmla="*/ 0 h 86"/>
                <a:gd name="T38" fmla="*/ 44 w 86"/>
                <a:gd name="T39" fmla="*/ 0 h 86"/>
                <a:gd name="T40" fmla="*/ 34 w 86"/>
                <a:gd name="T41" fmla="*/ 2 h 86"/>
                <a:gd name="T42" fmla="*/ 26 w 86"/>
                <a:gd name="T43" fmla="*/ 4 h 86"/>
                <a:gd name="T44" fmla="*/ 20 w 86"/>
                <a:gd name="T45" fmla="*/ 8 h 86"/>
                <a:gd name="T46" fmla="*/ 14 w 86"/>
                <a:gd name="T47" fmla="*/ 14 h 86"/>
                <a:gd name="T48" fmla="*/ 8 w 86"/>
                <a:gd name="T49" fmla="*/ 20 h 86"/>
                <a:gd name="T50" fmla="*/ 4 w 86"/>
                <a:gd name="T51" fmla="*/ 28 h 86"/>
                <a:gd name="T52" fmla="*/ 2 w 86"/>
                <a:gd name="T53" fmla="*/ 36 h 86"/>
                <a:gd name="T54" fmla="*/ 0 w 86"/>
                <a:gd name="T55" fmla="*/ 44 h 86"/>
                <a:gd name="T56" fmla="*/ 0 w 86"/>
                <a:gd name="T57" fmla="*/ 44 h 86"/>
                <a:gd name="T58" fmla="*/ 2 w 86"/>
                <a:gd name="T59" fmla="*/ 52 h 86"/>
                <a:gd name="T60" fmla="*/ 4 w 86"/>
                <a:gd name="T61" fmla="*/ 60 h 86"/>
                <a:gd name="T62" fmla="*/ 8 w 86"/>
                <a:gd name="T63" fmla="*/ 68 h 86"/>
                <a:gd name="T64" fmla="*/ 14 w 86"/>
                <a:gd name="T65" fmla="*/ 74 h 86"/>
                <a:gd name="T66" fmla="*/ 20 w 86"/>
                <a:gd name="T67" fmla="*/ 80 h 86"/>
                <a:gd name="T68" fmla="*/ 26 w 86"/>
                <a:gd name="T69" fmla="*/ 84 h 86"/>
                <a:gd name="T70" fmla="*/ 34 w 86"/>
                <a:gd name="T71" fmla="*/ 86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6"/>
                  </a:lnTo>
                  <a:lnTo>
                    <a:pt x="60" y="84"/>
                  </a:lnTo>
                  <a:lnTo>
                    <a:pt x="68" y="80"/>
                  </a:lnTo>
                  <a:lnTo>
                    <a:pt x="74" y="74"/>
                  </a:lnTo>
                  <a:lnTo>
                    <a:pt x="80" y="68"/>
                  </a:lnTo>
                  <a:lnTo>
                    <a:pt x="84" y="60"/>
                  </a:lnTo>
                  <a:lnTo>
                    <a:pt x="86" y="52"/>
                  </a:lnTo>
                  <a:lnTo>
                    <a:pt x="86" y="44"/>
                  </a:lnTo>
                  <a:lnTo>
                    <a:pt x="86" y="44"/>
                  </a:lnTo>
                  <a:lnTo>
                    <a:pt x="86" y="36"/>
                  </a:lnTo>
                  <a:lnTo>
                    <a:pt x="84" y="28"/>
                  </a:lnTo>
                  <a:lnTo>
                    <a:pt x="80" y="20"/>
                  </a:lnTo>
                  <a:lnTo>
                    <a:pt x="74" y="14"/>
                  </a:lnTo>
                  <a:lnTo>
                    <a:pt x="68" y="8"/>
                  </a:lnTo>
                  <a:lnTo>
                    <a:pt x="60" y="4"/>
                  </a:lnTo>
                  <a:lnTo>
                    <a:pt x="52" y="2"/>
                  </a:lnTo>
                  <a:lnTo>
                    <a:pt x="44" y="0"/>
                  </a:lnTo>
                  <a:lnTo>
                    <a:pt x="44" y="0"/>
                  </a:lnTo>
                  <a:lnTo>
                    <a:pt x="34" y="2"/>
                  </a:lnTo>
                  <a:lnTo>
                    <a:pt x="26" y="4"/>
                  </a:lnTo>
                  <a:lnTo>
                    <a:pt x="20" y="8"/>
                  </a:lnTo>
                  <a:lnTo>
                    <a:pt x="14" y="14"/>
                  </a:lnTo>
                  <a:lnTo>
                    <a:pt x="8" y="20"/>
                  </a:lnTo>
                  <a:lnTo>
                    <a:pt x="4" y="28"/>
                  </a:lnTo>
                  <a:lnTo>
                    <a:pt x="2" y="36"/>
                  </a:lnTo>
                  <a:lnTo>
                    <a:pt x="0" y="44"/>
                  </a:lnTo>
                  <a:lnTo>
                    <a:pt x="0" y="44"/>
                  </a:lnTo>
                  <a:lnTo>
                    <a:pt x="2" y="52"/>
                  </a:lnTo>
                  <a:lnTo>
                    <a:pt x="4" y="60"/>
                  </a:lnTo>
                  <a:lnTo>
                    <a:pt x="8" y="68"/>
                  </a:lnTo>
                  <a:lnTo>
                    <a:pt x="14" y="74"/>
                  </a:lnTo>
                  <a:lnTo>
                    <a:pt x="20" y="80"/>
                  </a:lnTo>
                  <a:lnTo>
                    <a:pt x="26" y="84"/>
                  </a:lnTo>
                  <a:lnTo>
                    <a:pt x="34" y="86"/>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64" name="Freeform 301"/>
            <p:cNvSpPr>
              <a:spLocks/>
            </p:cNvSpPr>
            <p:nvPr/>
          </p:nvSpPr>
          <p:spPr bwMode="auto">
            <a:xfrm>
              <a:off x="282" y="2068"/>
              <a:ext cx="86" cy="86"/>
            </a:xfrm>
            <a:custGeom>
              <a:avLst/>
              <a:gdLst>
                <a:gd name="T0" fmla="*/ 44 w 86"/>
                <a:gd name="T1" fmla="*/ 86 h 86"/>
                <a:gd name="T2" fmla="*/ 44 w 86"/>
                <a:gd name="T3" fmla="*/ 86 h 86"/>
                <a:gd name="T4" fmla="*/ 52 w 86"/>
                <a:gd name="T5" fmla="*/ 84 h 86"/>
                <a:gd name="T6" fmla="*/ 60 w 86"/>
                <a:gd name="T7" fmla="*/ 82 h 86"/>
                <a:gd name="T8" fmla="*/ 68 w 86"/>
                <a:gd name="T9" fmla="*/ 78 h 86"/>
                <a:gd name="T10" fmla="*/ 74 w 86"/>
                <a:gd name="T11" fmla="*/ 72 h 86"/>
                <a:gd name="T12" fmla="*/ 80 w 86"/>
                <a:gd name="T13" fmla="*/ 66 h 86"/>
                <a:gd name="T14" fmla="*/ 84 w 86"/>
                <a:gd name="T15" fmla="*/ 58 h 86"/>
                <a:gd name="T16" fmla="*/ 86 w 86"/>
                <a:gd name="T17" fmla="*/ 50 h 86"/>
                <a:gd name="T18" fmla="*/ 86 w 86"/>
                <a:gd name="T19" fmla="*/ 42 h 86"/>
                <a:gd name="T20" fmla="*/ 86 w 86"/>
                <a:gd name="T21" fmla="*/ 42 h 86"/>
                <a:gd name="T22" fmla="*/ 86 w 86"/>
                <a:gd name="T23" fmla="*/ 34 h 86"/>
                <a:gd name="T24" fmla="*/ 84 w 86"/>
                <a:gd name="T25" fmla="*/ 26 h 86"/>
                <a:gd name="T26" fmla="*/ 80 w 86"/>
                <a:gd name="T27" fmla="*/ 18 h 86"/>
                <a:gd name="T28" fmla="*/ 74 w 86"/>
                <a:gd name="T29" fmla="*/ 12 h 86"/>
                <a:gd name="T30" fmla="*/ 68 w 86"/>
                <a:gd name="T31" fmla="*/ 6 h 86"/>
                <a:gd name="T32" fmla="*/ 60 w 86"/>
                <a:gd name="T33" fmla="*/ 2 h 86"/>
                <a:gd name="T34" fmla="*/ 52 w 86"/>
                <a:gd name="T35" fmla="*/ 0 h 86"/>
                <a:gd name="T36" fmla="*/ 44 w 86"/>
                <a:gd name="T37" fmla="*/ 0 h 86"/>
                <a:gd name="T38" fmla="*/ 44 w 86"/>
                <a:gd name="T39" fmla="*/ 0 h 86"/>
                <a:gd name="T40" fmla="*/ 34 w 86"/>
                <a:gd name="T41" fmla="*/ 0 h 86"/>
                <a:gd name="T42" fmla="*/ 26 w 86"/>
                <a:gd name="T43" fmla="*/ 2 h 86"/>
                <a:gd name="T44" fmla="*/ 20 w 86"/>
                <a:gd name="T45" fmla="*/ 6 h 86"/>
                <a:gd name="T46" fmla="*/ 14 w 86"/>
                <a:gd name="T47" fmla="*/ 12 h 86"/>
                <a:gd name="T48" fmla="*/ 8 w 86"/>
                <a:gd name="T49" fmla="*/ 18 h 86"/>
                <a:gd name="T50" fmla="*/ 4 w 86"/>
                <a:gd name="T51" fmla="*/ 26 h 86"/>
                <a:gd name="T52" fmla="*/ 2 w 86"/>
                <a:gd name="T53" fmla="*/ 34 h 86"/>
                <a:gd name="T54" fmla="*/ 0 w 86"/>
                <a:gd name="T55" fmla="*/ 42 h 86"/>
                <a:gd name="T56" fmla="*/ 0 w 86"/>
                <a:gd name="T57" fmla="*/ 42 h 86"/>
                <a:gd name="T58" fmla="*/ 2 w 86"/>
                <a:gd name="T59" fmla="*/ 50 h 86"/>
                <a:gd name="T60" fmla="*/ 4 w 86"/>
                <a:gd name="T61" fmla="*/ 58 h 86"/>
                <a:gd name="T62" fmla="*/ 8 w 86"/>
                <a:gd name="T63" fmla="*/ 66 h 86"/>
                <a:gd name="T64" fmla="*/ 14 w 86"/>
                <a:gd name="T65" fmla="*/ 72 h 86"/>
                <a:gd name="T66" fmla="*/ 20 w 86"/>
                <a:gd name="T67" fmla="*/ 78 h 86"/>
                <a:gd name="T68" fmla="*/ 26 w 86"/>
                <a:gd name="T69" fmla="*/ 82 h 86"/>
                <a:gd name="T70" fmla="*/ 34 w 86"/>
                <a:gd name="T71" fmla="*/ 84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4"/>
                  </a:lnTo>
                  <a:lnTo>
                    <a:pt x="60" y="82"/>
                  </a:lnTo>
                  <a:lnTo>
                    <a:pt x="68" y="78"/>
                  </a:lnTo>
                  <a:lnTo>
                    <a:pt x="74" y="72"/>
                  </a:lnTo>
                  <a:lnTo>
                    <a:pt x="80" y="66"/>
                  </a:lnTo>
                  <a:lnTo>
                    <a:pt x="84" y="58"/>
                  </a:lnTo>
                  <a:lnTo>
                    <a:pt x="86" y="50"/>
                  </a:lnTo>
                  <a:lnTo>
                    <a:pt x="86" y="42"/>
                  </a:lnTo>
                  <a:lnTo>
                    <a:pt x="86" y="42"/>
                  </a:lnTo>
                  <a:lnTo>
                    <a:pt x="86" y="34"/>
                  </a:lnTo>
                  <a:lnTo>
                    <a:pt x="84" y="26"/>
                  </a:lnTo>
                  <a:lnTo>
                    <a:pt x="80" y="18"/>
                  </a:lnTo>
                  <a:lnTo>
                    <a:pt x="74" y="12"/>
                  </a:lnTo>
                  <a:lnTo>
                    <a:pt x="68" y="6"/>
                  </a:lnTo>
                  <a:lnTo>
                    <a:pt x="60" y="2"/>
                  </a:lnTo>
                  <a:lnTo>
                    <a:pt x="52" y="0"/>
                  </a:lnTo>
                  <a:lnTo>
                    <a:pt x="44" y="0"/>
                  </a:lnTo>
                  <a:lnTo>
                    <a:pt x="44" y="0"/>
                  </a:lnTo>
                  <a:lnTo>
                    <a:pt x="34" y="0"/>
                  </a:lnTo>
                  <a:lnTo>
                    <a:pt x="26" y="2"/>
                  </a:lnTo>
                  <a:lnTo>
                    <a:pt x="20" y="6"/>
                  </a:lnTo>
                  <a:lnTo>
                    <a:pt x="14" y="12"/>
                  </a:lnTo>
                  <a:lnTo>
                    <a:pt x="8" y="18"/>
                  </a:lnTo>
                  <a:lnTo>
                    <a:pt x="4" y="26"/>
                  </a:lnTo>
                  <a:lnTo>
                    <a:pt x="2" y="34"/>
                  </a:lnTo>
                  <a:lnTo>
                    <a:pt x="0" y="42"/>
                  </a:lnTo>
                  <a:lnTo>
                    <a:pt x="0" y="42"/>
                  </a:lnTo>
                  <a:lnTo>
                    <a:pt x="2" y="50"/>
                  </a:lnTo>
                  <a:lnTo>
                    <a:pt x="4" y="58"/>
                  </a:lnTo>
                  <a:lnTo>
                    <a:pt x="8" y="66"/>
                  </a:lnTo>
                  <a:lnTo>
                    <a:pt x="14" y="72"/>
                  </a:lnTo>
                  <a:lnTo>
                    <a:pt x="20" y="78"/>
                  </a:lnTo>
                  <a:lnTo>
                    <a:pt x="26" y="82"/>
                  </a:lnTo>
                  <a:lnTo>
                    <a:pt x="34" y="84"/>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65" name="Freeform 302"/>
            <p:cNvSpPr>
              <a:spLocks/>
            </p:cNvSpPr>
            <p:nvPr/>
          </p:nvSpPr>
          <p:spPr bwMode="auto">
            <a:xfrm>
              <a:off x="490" y="2312"/>
              <a:ext cx="86" cy="86"/>
            </a:xfrm>
            <a:custGeom>
              <a:avLst/>
              <a:gdLst>
                <a:gd name="T0" fmla="*/ 44 w 86"/>
                <a:gd name="T1" fmla="*/ 86 h 86"/>
                <a:gd name="T2" fmla="*/ 44 w 86"/>
                <a:gd name="T3" fmla="*/ 86 h 86"/>
                <a:gd name="T4" fmla="*/ 52 w 86"/>
                <a:gd name="T5" fmla="*/ 86 h 86"/>
                <a:gd name="T6" fmla="*/ 60 w 86"/>
                <a:gd name="T7" fmla="*/ 84 h 86"/>
                <a:gd name="T8" fmla="*/ 68 w 86"/>
                <a:gd name="T9" fmla="*/ 80 h 86"/>
                <a:gd name="T10" fmla="*/ 74 w 86"/>
                <a:gd name="T11" fmla="*/ 74 h 86"/>
                <a:gd name="T12" fmla="*/ 80 w 86"/>
                <a:gd name="T13" fmla="*/ 68 h 86"/>
                <a:gd name="T14" fmla="*/ 84 w 86"/>
                <a:gd name="T15" fmla="*/ 60 h 86"/>
                <a:gd name="T16" fmla="*/ 86 w 86"/>
                <a:gd name="T17" fmla="*/ 52 h 86"/>
                <a:gd name="T18" fmla="*/ 86 w 86"/>
                <a:gd name="T19" fmla="*/ 44 h 86"/>
                <a:gd name="T20" fmla="*/ 86 w 86"/>
                <a:gd name="T21" fmla="*/ 44 h 86"/>
                <a:gd name="T22" fmla="*/ 86 w 86"/>
                <a:gd name="T23" fmla="*/ 36 h 86"/>
                <a:gd name="T24" fmla="*/ 84 w 86"/>
                <a:gd name="T25" fmla="*/ 28 h 86"/>
                <a:gd name="T26" fmla="*/ 80 w 86"/>
                <a:gd name="T27" fmla="*/ 20 h 86"/>
                <a:gd name="T28" fmla="*/ 74 w 86"/>
                <a:gd name="T29" fmla="*/ 14 h 86"/>
                <a:gd name="T30" fmla="*/ 68 w 86"/>
                <a:gd name="T31" fmla="*/ 8 h 86"/>
                <a:gd name="T32" fmla="*/ 60 w 86"/>
                <a:gd name="T33" fmla="*/ 4 h 86"/>
                <a:gd name="T34" fmla="*/ 52 w 86"/>
                <a:gd name="T35" fmla="*/ 2 h 86"/>
                <a:gd name="T36" fmla="*/ 44 w 86"/>
                <a:gd name="T37" fmla="*/ 0 h 86"/>
                <a:gd name="T38" fmla="*/ 44 w 86"/>
                <a:gd name="T39" fmla="*/ 0 h 86"/>
                <a:gd name="T40" fmla="*/ 34 w 86"/>
                <a:gd name="T41" fmla="*/ 2 h 86"/>
                <a:gd name="T42" fmla="*/ 26 w 86"/>
                <a:gd name="T43" fmla="*/ 4 h 86"/>
                <a:gd name="T44" fmla="*/ 20 w 86"/>
                <a:gd name="T45" fmla="*/ 8 h 86"/>
                <a:gd name="T46" fmla="*/ 14 w 86"/>
                <a:gd name="T47" fmla="*/ 14 h 86"/>
                <a:gd name="T48" fmla="*/ 8 w 86"/>
                <a:gd name="T49" fmla="*/ 20 h 86"/>
                <a:gd name="T50" fmla="*/ 4 w 86"/>
                <a:gd name="T51" fmla="*/ 28 h 86"/>
                <a:gd name="T52" fmla="*/ 2 w 86"/>
                <a:gd name="T53" fmla="*/ 36 h 86"/>
                <a:gd name="T54" fmla="*/ 0 w 86"/>
                <a:gd name="T55" fmla="*/ 44 h 86"/>
                <a:gd name="T56" fmla="*/ 0 w 86"/>
                <a:gd name="T57" fmla="*/ 44 h 86"/>
                <a:gd name="T58" fmla="*/ 2 w 86"/>
                <a:gd name="T59" fmla="*/ 52 h 86"/>
                <a:gd name="T60" fmla="*/ 4 w 86"/>
                <a:gd name="T61" fmla="*/ 60 h 86"/>
                <a:gd name="T62" fmla="*/ 8 w 86"/>
                <a:gd name="T63" fmla="*/ 68 h 86"/>
                <a:gd name="T64" fmla="*/ 14 w 86"/>
                <a:gd name="T65" fmla="*/ 74 h 86"/>
                <a:gd name="T66" fmla="*/ 20 w 86"/>
                <a:gd name="T67" fmla="*/ 80 h 86"/>
                <a:gd name="T68" fmla="*/ 26 w 86"/>
                <a:gd name="T69" fmla="*/ 84 h 86"/>
                <a:gd name="T70" fmla="*/ 34 w 86"/>
                <a:gd name="T71" fmla="*/ 86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6"/>
                  </a:lnTo>
                  <a:lnTo>
                    <a:pt x="60" y="84"/>
                  </a:lnTo>
                  <a:lnTo>
                    <a:pt x="68" y="80"/>
                  </a:lnTo>
                  <a:lnTo>
                    <a:pt x="74" y="74"/>
                  </a:lnTo>
                  <a:lnTo>
                    <a:pt x="80" y="68"/>
                  </a:lnTo>
                  <a:lnTo>
                    <a:pt x="84" y="60"/>
                  </a:lnTo>
                  <a:lnTo>
                    <a:pt x="86" y="52"/>
                  </a:lnTo>
                  <a:lnTo>
                    <a:pt x="86" y="44"/>
                  </a:lnTo>
                  <a:lnTo>
                    <a:pt x="86" y="44"/>
                  </a:lnTo>
                  <a:lnTo>
                    <a:pt x="86" y="36"/>
                  </a:lnTo>
                  <a:lnTo>
                    <a:pt x="84" y="28"/>
                  </a:lnTo>
                  <a:lnTo>
                    <a:pt x="80" y="20"/>
                  </a:lnTo>
                  <a:lnTo>
                    <a:pt x="74" y="14"/>
                  </a:lnTo>
                  <a:lnTo>
                    <a:pt x="68" y="8"/>
                  </a:lnTo>
                  <a:lnTo>
                    <a:pt x="60" y="4"/>
                  </a:lnTo>
                  <a:lnTo>
                    <a:pt x="52" y="2"/>
                  </a:lnTo>
                  <a:lnTo>
                    <a:pt x="44" y="0"/>
                  </a:lnTo>
                  <a:lnTo>
                    <a:pt x="44" y="0"/>
                  </a:lnTo>
                  <a:lnTo>
                    <a:pt x="34" y="2"/>
                  </a:lnTo>
                  <a:lnTo>
                    <a:pt x="26" y="4"/>
                  </a:lnTo>
                  <a:lnTo>
                    <a:pt x="20" y="8"/>
                  </a:lnTo>
                  <a:lnTo>
                    <a:pt x="14" y="14"/>
                  </a:lnTo>
                  <a:lnTo>
                    <a:pt x="8" y="20"/>
                  </a:lnTo>
                  <a:lnTo>
                    <a:pt x="4" y="28"/>
                  </a:lnTo>
                  <a:lnTo>
                    <a:pt x="2" y="36"/>
                  </a:lnTo>
                  <a:lnTo>
                    <a:pt x="0" y="44"/>
                  </a:lnTo>
                  <a:lnTo>
                    <a:pt x="0" y="44"/>
                  </a:lnTo>
                  <a:lnTo>
                    <a:pt x="2" y="52"/>
                  </a:lnTo>
                  <a:lnTo>
                    <a:pt x="4" y="60"/>
                  </a:lnTo>
                  <a:lnTo>
                    <a:pt x="8" y="68"/>
                  </a:lnTo>
                  <a:lnTo>
                    <a:pt x="14" y="74"/>
                  </a:lnTo>
                  <a:lnTo>
                    <a:pt x="20" y="80"/>
                  </a:lnTo>
                  <a:lnTo>
                    <a:pt x="26" y="84"/>
                  </a:lnTo>
                  <a:lnTo>
                    <a:pt x="34" y="86"/>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66" name="Freeform 303"/>
            <p:cNvSpPr>
              <a:spLocks/>
            </p:cNvSpPr>
            <p:nvPr/>
          </p:nvSpPr>
          <p:spPr bwMode="auto">
            <a:xfrm>
              <a:off x="490" y="2430"/>
              <a:ext cx="86" cy="86"/>
            </a:xfrm>
            <a:custGeom>
              <a:avLst/>
              <a:gdLst>
                <a:gd name="T0" fmla="*/ 44 w 86"/>
                <a:gd name="T1" fmla="*/ 86 h 86"/>
                <a:gd name="T2" fmla="*/ 44 w 86"/>
                <a:gd name="T3" fmla="*/ 86 h 86"/>
                <a:gd name="T4" fmla="*/ 52 w 86"/>
                <a:gd name="T5" fmla="*/ 84 h 86"/>
                <a:gd name="T6" fmla="*/ 60 w 86"/>
                <a:gd name="T7" fmla="*/ 82 h 86"/>
                <a:gd name="T8" fmla="*/ 68 w 86"/>
                <a:gd name="T9" fmla="*/ 78 h 86"/>
                <a:gd name="T10" fmla="*/ 74 w 86"/>
                <a:gd name="T11" fmla="*/ 72 h 86"/>
                <a:gd name="T12" fmla="*/ 80 w 86"/>
                <a:gd name="T13" fmla="*/ 66 h 86"/>
                <a:gd name="T14" fmla="*/ 84 w 86"/>
                <a:gd name="T15" fmla="*/ 60 h 86"/>
                <a:gd name="T16" fmla="*/ 86 w 86"/>
                <a:gd name="T17" fmla="*/ 52 h 86"/>
                <a:gd name="T18" fmla="*/ 86 w 86"/>
                <a:gd name="T19" fmla="*/ 42 h 86"/>
                <a:gd name="T20" fmla="*/ 86 w 86"/>
                <a:gd name="T21" fmla="*/ 42 h 86"/>
                <a:gd name="T22" fmla="*/ 86 w 86"/>
                <a:gd name="T23" fmla="*/ 34 h 86"/>
                <a:gd name="T24" fmla="*/ 84 w 86"/>
                <a:gd name="T25" fmla="*/ 26 h 86"/>
                <a:gd name="T26" fmla="*/ 80 w 86"/>
                <a:gd name="T27" fmla="*/ 18 h 86"/>
                <a:gd name="T28" fmla="*/ 74 w 86"/>
                <a:gd name="T29" fmla="*/ 12 h 86"/>
                <a:gd name="T30" fmla="*/ 68 w 86"/>
                <a:gd name="T31" fmla="*/ 6 h 86"/>
                <a:gd name="T32" fmla="*/ 60 w 86"/>
                <a:gd name="T33" fmla="*/ 2 h 86"/>
                <a:gd name="T34" fmla="*/ 52 w 86"/>
                <a:gd name="T35" fmla="*/ 0 h 86"/>
                <a:gd name="T36" fmla="*/ 44 w 86"/>
                <a:gd name="T37" fmla="*/ 0 h 86"/>
                <a:gd name="T38" fmla="*/ 44 w 86"/>
                <a:gd name="T39" fmla="*/ 0 h 86"/>
                <a:gd name="T40" fmla="*/ 34 w 86"/>
                <a:gd name="T41" fmla="*/ 0 h 86"/>
                <a:gd name="T42" fmla="*/ 26 w 86"/>
                <a:gd name="T43" fmla="*/ 2 h 86"/>
                <a:gd name="T44" fmla="*/ 20 w 86"/>
                <a:gd name="T45" fmla="*/ 6 h 86"/>
                <a:gd name="T46" fmla="*/ 14 w 86"/>
                <a:gd name="T47" fmla="*/ 12 h 86"/>
                <a:gd name="T48" fmla="*/ 8 w 86"/>
                <a:gd name="T49" fmla="*/ 18 h 86"/>
                <a:gd name="T50" fmla="*/ 4 w 86"/>
                <a:gd name="T51" fmla="*/ 26 h 86"/>
                <a:gd name="T52" fmla="*/ 2 w 86"/>
                <a:gd name="T53" fmla="*/ 34 h 86"/>
                <a:gd name="T54" fmla="*/ 0 w 86"/>
                <a:gd name="T55" fmla="*/ 42 h 86"/>
                <a:gd name="T56" fmla="*/ 0 w 86"/>
                <a:gd name="T57" fmla="*/ 42 h 86"/>
                <a:gd name="T58" fmla="*/ 2 w 86"/>
                <a:gd name="T59" fmla="*/ 52 h 86"/>
                <a:gd name="T60" fmla="*/ 4 w 86"/>
                <a:gd name="T61" fmla="*/ 60 h 86"/>
                <a:gd name="T62" fmla="*/ 8 w 86"/>
                <a:gd name="T63" fmla="*/ 66 h 86"/>
                <a:gd name="T64" fmla="*/ 14 w 86"/>
                <a:gd name="T65" fmla="*/ 72 h 86"/>
                <a:gd name="T66" fmla="*/ 20 w 86"/>
                <a:gd name="T67" fmla="*/ 78 h 86"/>
                <a:gd name="T68" fmla="*/ 26 w 86"/>
                <a:gd name="T69" fmla="*/ 82 h 86"/>
                <a:gd name="T70" fmla="*/ 34 w 86"/>
                <a:gd name="T71" fmla="*/ 84 h 86"/>
                <a:gd name="T72" fmla="*/ 44 w 86"/>
                <a:gd name="T73" fmla="*/ 86 h 86"/>
                <a:gd name="T74" fmla="*/ 44 w 86"/>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86">
                  <a:moveTo>
                    <a:pt x="44" y="86"/>
                  </a:moveTo>
                  <a:lnTo>
                    <a:pt x="44" y="86"/>
                  </a:lnTo>
                  <a:lnTo>
                    <a:pt x="52" y="84"/>
                  </a:lnTo>
                  <a:lnTo>
                    <a:pt x="60" y="82"/>
                  </a:lnTo>
                  <a:lnTo>
                    <a:pt x="68" y="78"/>
                  </a:lnTo>
                  <a:lnTo>
                    <a:pt x="74" y="72"/>
                  </a:lnTo>
                  <a:lnTo>
                    <a:pt x="80" y="66"/>
                  </a:lnTo>
                  <a:lnTo>
                    <a:pt x="84" y="60"/>
                  </a:lnTo>
                  <a:lnTo>
                    <a:pt x="86" y="52"/>
                  </a:lnTo>
                  <a:lnTo>
                    <a:pt x="86" y="42"/>
                  </a:lnTo>
                  <a:lnTo>
                    <a:pt x="86" y="42"/>
                  </a:lnTo>
                  <a:lnTo>
                    <a:pt x="86" y="34"/>
                  </a:lnTo>
                  <a:lnTo>
                    <a:pt x="84" y="26"/>
                  </a:lnTo>
                  <a:lnTo>
                    <a:pt x="80" y="18"/>
                  </a:lnTo>
                  <a:lnTo>
                    <a:pt x="74" y="12"/>
                  </a:lnTo>
                  <a:lnTo>
                    <a:pt x="68" y="6"/>
                  </a:lnTo>
                  <a:lnTo>
                    <a:pt x="60" y="2"/>
                  </a:lnTo>
                  <a:lnTo>
                    <a:pt x="52" y="0"/>
                  </a:lnTo>
                  <a:lnTo>
                    <a:pt x="44" y="0"/>
                  </a:lnTo>
                  <a:lnTo>
                    <a:pt x="44" y="0"/>
                  </a:lnTo>
                  <a:lnTo>
                    <a:pt x="34" y="0"/>
                  </a:lnTo>
                  <a:lnTo>
                    <a:pt x="26" y="2"/>
                  </a:lnTo>
                  <a:lnTo>
                    <a:pt x="20" y="6"/>
                  </a:lnTo>
                  <a:lnTo>
                    <a:pt x="14" y="12"/>
                  </a:lnTo>
                  <a:lnTo>
                    <a:pt x="8" y="18"/>
                  </a:lnTo>
                  <a:lnTo>
                    <a:pt x="4" y="26"/>
                  </a:lnTo>
                  <a:lnTo>
                    <a:pt x="2" y="34"/>
                  </a:lnTo>
                  <a:lnTo>
                    <a:pt x="0" y="42"/>
                  </a:lnTo>
                  <a:lnTo>
                    <a:pt x="0" y="42"/>
                  </a:lnTo>
                  <a:lnTo>
                    <a:pt x="2" y="52"/>
                  </a:lnTo>
                  <a:lnTo>
                    <a:pt x="4" y="60"/>
                  </a:lnTo>
                  <a:lnTo>
                    <a:pt x="8" y="66"/>
                  </a:lnTo>
                  <a:lnTo>
                    <a:pt x="14" y="72"/>
                  </a:lnTo>
                  <a:lnTo>
                    <a:pt x="20" y="78"/>
                  </a:lnTo>
                  <a:lnTo>
                    <a:pt x="26" y="82"/>
                  </a:lnTo>
                  <a:lnTo>
                    <a:pt x="34" y="84"/>
                  </a:lnTo>
                  <a:lnTo>
                    <a:pt x="44" y="86"/>
                  </a:lnTo>
                  <a:lnTo>
                    <a:pt x="44" y="86"/>
                  </a:lnTo>
                  <a:close/>
                </a:path>
              </a:pathLst>
            </a:custGeom>
            <a:solidFill>
              <a:srgbClr val="FFFFFF"/>
            </a:solidFill>
            <a:ln w="6350">
              <a:solidFill>
                <a:srgbClr val="000000"/>
              </a:solidFill>
              <a:prstDash val="solid"/>
              <a:round/>
              <a:headEnd/>
              <a:tailEnd/>
            </a:ln>
          </p:spPr>
          <p:txBody>
            <a:bodyPr/>
            <a:lstStyle/>
            <a:p>
              <a:endParaRPr lang="en-US"/>
            </a:p>
          </p:txBody>
        </p:sp>
        <p:sp>
          <p:nvSpPr>
            <p:cNvPr id="67" name="Rectangle 304"/>
            <p:cNvSpPr>
              <a:spLocks noChangeArrowheads="1"/>
            </p:cNvSpPr>
            <p:nvPr/>
          </p:nvSpPr>
          <p:spPr bwMode="auto">
            <a:xfrm>
              <a:off x="1052" y="1896"/>
              <a:ext cx="236" cy="178"/>
            </a:xfrm>
            <a:prstGeom prst="rect">
              <a:avLst/>
            </a:prstGeom>
            <a:solidFill>
              <a:srgbClr val="FFFFFF"/>
            </a:solidFill>
            <a:ln w="6350">
              <a:solidFill>
                <a:srgbClr val="000000"/>
              </a:solidFill>
              <a:miter lim="800000"/>
              <a:headEnd/>
              <a:tailEnd/>
            </a:ln>
          </p:spPr>
          <p:txBody>
            <a:bodyPr/>
            <a:lstStyle/>
            <a:p>
              <a:endParaRPr lang="en-US"/>
            </a:p>
          </p:txBody>
        </p:sp>
        <p:sp>
          <p:nvSpPr>
            <p:cNvPr id="68" name="Rectangle 305"/>
            <p:cNvSpPr>
              <a:spLocks noChangeArrowheads="1"/>
            </p:cNvSpPr>
            <p:nvPr/>
          </p:nvSpPr>
          <p:spPr bwMode="auto">
            <a:xfrm>
              <a:off x="1638" y="2342"/>
              <a:ext cx="322" cy="154"/>
            </a:xfrm>
            <a:prstGeom prst="rect">
              <a:avLst/>
            </a:prstGeom>
            <a:solidFill>
              <a:srgbClr val="FFFFFF"/>
            </a:solidFill>
            <a:ln w="6350">
              <a:solidFill>
                <a:srgbClr val="000000"/>
              </a:solidFill>
              <a:miter lim="800000"/>
              <a:headEnd/>
              <a:tailEnd/>
            </a:ln>
          </p:spPr>
          <p:txBody>
            <a:bodyPr/>
            <a:lstStyle/>
            <a:p>
              <a:endParaRPr lang="en-US"/>
            </a:p>
          </p:txBody>
        </p:sp>
        <p:sp>
          <p:nvSpPr>
            <p:cNvPr id="69" name="Freeform 306"/>
            <p:cNvSpPr>
              <a:spLocks/>
            </p:cNvSpPr>
            <p:nvPr/>
          </p:nvSpPr>
          <p:spPr bwMode="auto">
            <a:xfrm>
              <a:off x="1374" y="2004"/>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307"/>
            <p:cNvSpPr>
              <a:spLocks/>
            </p:cNvSpPr>
            <p:nvPr/>
          </p:nvSpPr>
          <p:spPr bwMode="auto">
            <a:xfrm>
              <a:off x="1374" y="2044"/>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308"/>
            <p:cNvSpPr>
              <a:spLocks/>
            </p:cNvSpPr>
            <p:nvPr/>
          </p:nvSpPr>
          <p:spPr bwMode="auto">
            <a:xfrm>
              <a:off x="1374" y="2084"/>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309"/>
            <p:cNvSpPr>
              <a:spLocks/>
            </p:cNvSpPr>
            <p:nvPr/>
          </p:nvSpPr>
          <p:spPr bwMode="auto">
            <a:xfrm>
              <a:off x="1374" y="2124"/>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310"/>
            <p:cNvSpPr>
              <a:spLocks/>
            </p:cNvSpPr>
            <p:nvPr/>
          </p:nvSpPr>
          <p:spPr bwMode="auto">
            <a:xfrm>
              <a:off x="1448" y="2004"/>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311"/>
            <p:cNvSpPr>
              <a:spLocks/>
            </p:cNvSpPr>
            <p:nvPr/>
          </p:nvSpPr>
          <p:spPr bwMode="auto">
            <a:xfrm>
              <a:off x="1448" y="2044"/>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312"/>
            <p:cNvSpPr>
              <a:spLocks/>
            </p:cNvSpPr>
            <p:nvPr/>
          </p:nvSpPr>
          <p:spPr bwMode="auto">
            <a:xfrm>
              <a:off x="1448" y="2084"/>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313"/>
            <p:cNvSpPr>
              <a:spLocks/>
            </p:cNvSpPr>
            <p:nvPr/>
          </p:nvSpPr>
          <p:spPr bwMode="auto">
            <a:xfrm>
              <a:off x="1448" y="2124"/>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314"/>
            <p:cNvSpPr>
              <a:spLocks/>
            </p:cNvSpPr>
            <p:nvPr/>
          </p:nvSpPr>
          <p:spPr bwMode="auto">
            <a:xfrm>
              <a:off x="1374" y="2448"/>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315"/>
            <p:cNvSpPr>
              <a:spLocks/>
            </p:cNvSpPr>
            <p:nvPr/>
          </p:nvSpPr>
          <p:spPr bwMode="auto">
            <a:xfrm>
              <a:off x="1374" y="2488"/>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316"/>
            <p:cNvSpPr>
              <a:spLocks/>
            </p:cNvSpPr>
            <p:nvPr/>
          </p:nvSpPr>
          <p:spPr bwMode="auto">
            <a:xfrm>
              <a:off x="1374" y="2528"/>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317"/>
            <p:cNvSpPr>
              <a:spLocks/>
            </p:cNvSpPr>
            <p:nvPr/>
          </p:nvSpPr>
          <p:spPr bwMode="auto">
            <a:xfrm>
              <a:off x="1374" y="2568"/>
              <a:ext cx="20" cy="40"/>
            </a:xfrm>
            <a:custGeom>
              <a:avLst/>
              <a:gdLst>
                <a:gd name="T0" fmla="*/ 0 w 20"/>
                <a:gd name="T1" fmla="*/ 0 h 40"/>
                <a:gd name="T2" fmla="*/ 0 w 20"/>
                <a:gd name="T3" fmla="*/ 0 h 40"/>
                <a:gd name="T4" fmla="*/ 8 w 20"/>
                <a:gd name="T5" fmla="*/ 2 h 40"/>
                <a:gd name="T6" fmla="*/ 14 w 20"/>
                <a:gd name="T7" fmla="*/ 6 h 40"/>
                <a:gd name="T8" fmla="*/ 20 w 20"/>
                <a:gd name="T9" fmla="*/ 12 h 40"/>
                <a:gd name="T10" fmla="*/ 20 w 20"/>
                <a:gd name="T11" fmla="*/ 20 h 40"/>
                <a:gd name="T12" fmla="*/ 20 w 20"/>
                <a:gd name="T13" fmla="*/ 20 h 40"/>
                <a:gd name="T14" fmla="*/ 20 w 20"/>
                <a:gd name="T15" fmla="*/ 28 h 40"/>
                <a:gd name="T16" fmla="*/ 14 w 20"/>
                <a:gd name="T17" fmla="*/ 34 h 40"/>
                <a:gd name="T18" fmla="*/ 8 w 20"/>
                <a:gd name="T19" fmla="*/ 38 h 40"/>
                <a:gd name="T20" fmla="*/ 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0" y="0"/>
                  </a:moveTo>
                  <a:lnTo>
                    <a:pt x="0" y="0"/>
                  </a:lnTo>
                  <a:lnTo>
                    <a:pt x="8" y="2"/>
                  </a:lnTo>
                  <a:lnTo>
                    <a:pt x="14" y="6"/>
                  </a:lnTo>
                  <a:lnTo>
                    <a:pt x="20" y="12"/>
                  </a:lnTo>
                  <a:lnTo>
                    <a:pt x="20" y="20"/>
                  </a:lnTo>
                  <a:lnTo>
                    <a:pt x="20" y="20"/>
                  </a:lnTo>
                  <a:lnTo>
                    <a:pt x="20" y="28"/>
                  </a:lnTo>
                  <a:lnTo>
                    <a:pt x="14" y="34"/>
                  </a:lnTo>
                  <a:lnTo>
                    <a:pt x="8" y="38"/>
                  </a:lnTo>
                  <a:lnTo>
                    <a:pt x="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318"/>
            <p:cNvSpPr>
              <a:spLocks/>
            </p:cNvSpPr>
            <p:nvPr/>
          </p:nvSpPr>
          <p:spPr bwMode="auto">
            <a:xfrm>
              <a:off x="1448" y="2448"/>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319"/>
            <p:cNvSpPr>
              <a:spLocks/>
            </p:cNvSpPr>
            <p:nvPr/>
          </p:nvSpPr>
          <p:spPr bwMode="auto">
            <a:xfrm>
              <a:off x="1448" y="2488"/>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320"/>
            <p:cNvSpPr>
              <a:spLocks/>
            </p:cNvSpPr>
            <p:nvPr/>
          </p:nvSpPr>
          <p:spPr bwMode="auto">
            <a:xfrm>
              <a:off x="1448" y="2528"/>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321"/>
            <p:cNvSpPr>
              <a:spLocks/>
            </p:cNvSpPr>
            <p:nvPr/>
          </p:nvSpPr>
          <p:spPr bwMode="auto">
            <a:xfrm>
              <a:off x="1448" y="2568"/>
              <a:ext cx="20" cy="40"/>
            </a:xfrm>
            <a:custGeom>
              <a:avLst/>
              <a:gdLst>
                <a:gd name="T0" fmla="*/ 20 w 20"/>
                <a:gd name="T1" fmla="*/ 0 h 40"/>
                <a:gd name="T2" fmla="*/ 20 w 20"/>
                <a:gd name="T3" fmla="*/ 0 h 40"/>
                <a:gd name="T4" fmla="*/ 12 w 20"/>
                <a:gd name="T5" fmla="*/ 2 h 40"/>
                <a:gd name="T6" fmla="*/ 6 w 20"/>
                <a:gd name="T7" fmla="*/ 6 h 40"/>
                <a:gd name="T8" fmla="*/ 2 w 20"/>
                <a:gd name="T9" fmla="*/ 12 h 40"/>
                <a:gd name="T10" fmla="*/ 0 w 20"/>
                <a:gd name="T11" fmla="*/ 20 h 40"/>
                <a:gd name="T12" fmla="*/ 0 w 20"/>
                <a:gd name="T13" fmla="*/ 20 h 40"/>
                <a:gd name="T14" fmla="*/ 2 w 20"/>
                <a:gd name="T15" fmla="*/ 28 h 40"/>
                <a:gd name="T16" fmla="*/ 6 w 20"/>
                <a:gd name="T17" fmla="*/ 34 h 40"/>
                <a:gd name="T18" fmla="*/ 12 w 20"/>
                <a:gd name="T19" fmla="*/ 38 h 40"/>
                <a:gd name="T20" fmla="*/ 20 w 2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0">
                  <a:moveTo>
                    <a:pt x="20" y="0"/>
                  </a:moveTo>
                  <a:lnTo>
                    <a:pt x="20" y="0"/>
                  </a:lnTo>
                  <a:lnTo>
                    <a:pt x="12" y="2"/>
                  </a:lnTo>
                  <a:lnTo>
                    <a:pt x="6" y="6"/>
                  </a:lnTo>
                  <a:lnTo>
                    <a:pt x="2" y="12"/>
                  </a:lnTo>
                  <a:lnTo>
                    <a:pt x="0" y="20"/>
                  </a:lnTo>
                  <a:lnTo>
                    <a:pt x="0" y="20"/>
                  </a:lnTo>
                  <a:lnTo>
                    <a:pt x="2" y="28"/>
                  </a:lnTo>
                  <a:lnTo>
                    <a:pt x="6" y="34"/>
                  </a:lnTo>
                  <a:lnTo>
                    <a:pt x="12" y="38"/>
                  </a:lnTo>
                  <a:lnTo>
                    <a:pt x="20" y="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324"/>
            <p:cNvSpPr>
              <a:spLocks/>
            </p:cNvSpPr>
            <p:nvPr/>
          </p:nvSpPr>
          <p:spPr bwMode="auto">
            <a:xfrm>
              <a:off x="1764" y="1964"/>
              <a:ext cx="120" cy="40"/>
            </a:xfrm>
            <a:custGeom>
              <a:avLst/>
              <a:gdLst>
                <a:gd name="T0" fmla="*/ 0 w 120"/>
                <a:gd name="T1" fmla="*/ 20 h 40"/>
                <a:gd name="T2" fmla="*/ 10 w 120"/>
                <a:gd name="T3" fmla="*/ 0 h 40"/>
                <a:gd name="T4" fmla="*/ 30 w 120"/>
                <a:gd name="T5" fmla="*/ 40 h 40"/>
                <a:gd name="T6" fmla="*/ 50 w 120"/>
                <a:gd name="T7" fmla="*/ 0 h 40"/>
                <a:gd name="T8" fmla="*/ 70 w 120"/>
                <a:gd name="T9" fmla="*/ 40 h 40"/>
                <a:gd name="T10" fmla="*/ 90 w 120"/>
                <a:gd name="T11" fmla="*/ 0 h 40"/>
                <a:gd name="T12" fmla="*/ 110 w 120"/>
                <a:gd name="T13" fmla="*/ 40 h 40"/>
                <a:gd name="T14" fmla="*/ 120 w 12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40">
                  <a:moveTo>
                    <a:pt x="0" y="20"/>
                  </a:moveTo>
                  <a:lnTo>
                    <a:pt x="10" y="0"/>
                  </a:lnTo>
                  <a:lnTo>
                    <a:pt x="30" y="40"/>
                  </a:lnTo>
                  <a:lnTo>
                    <a:pt x="50" y="0"/>
                  </a:lnTo>
                  <a:lnTo>
                    <a:pt x="70" y="40"/>
                  </a:lnTo>
                  <a:lnTo>
                    <a:pt x="90" y="0"/>
                  </a:lnTo>
                  <a:lnTo>
                    <a:pt x="110" y="40"/>
                  </a:lnTo>
                  <a:lnTo>
                    <a:pt x="120" y="2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Rectangle 345"/>
            <p:cNvSpPr>
              <a:spLocks noChangeArrowheads="1"/>
            </p:cNvSpPr>
            <p:nvPr/>
          </p:nvSpPr>
          <p:spPr bwMode="auto">
            <a:xfrm>
              <a:off x="662" y="1882"/>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rPr>
                <a:t>-</a:t>
              </a:r>
            </a:p>
          </p:txBody>
        </p:sp>
        <p:sp>
          <p:nvSpPr>
            <p:cNvPr id="87" name="Rectangle 346"/>
            <p:cNvSpPr>
              <a:spLocks noChangeArrowheads="1"/>
            </p:cNvSpPr>
            <p:nvPr/>
          </p:nvSpPr>
          <p:spPr bwMode="auto">
            <a:xfrm>
              <a:off x="662" y="2000"/>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89" name="Rectangle 358"/>
            <p:cNvSpPr>
              <a:spLocks noChangeArrowheads="1"/>
            </p:cNvSpPr>
            <p:nvPr/>
          </p:nvSpPr>
          <p:spPr bwMode="auto">
            <a:xfrm>
              <a:off x="2246" y="2382"/>
              <a:ext cx="33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+ 15 V DC</a:t>
              </a:r>
              <a:endParaRPr lang="en-US"/>
            </a:p>
          </p:txBody>
        </p:sp>
        <p:sp>
          <p:nvSpPr>
            <p:cNvPr id="90" name="Rectangle 359"/>
            <p:cNvSpPr>
              <a:spLocks noChangeArrowheads="1"/>
            </p:cNvSpPr>
            <p:nvPr/>
          </p:nvSpPr>
          <p:spPr bwMode="auto">
            <a:xfrm>
              <a:off x="2350" y="2048"/>
              <a:ext cx="6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sym typeface="Symbol" pitchFamily="18" charset="2"/>
                </a:rPr>
                <a:t></a:t>
              </a:r>
              <a:r>
                <a:rPr lang="en-US" baseline="-25000">
                  <a:solidFill>
                    <a:srgbClr val="000000"/>
                  </a:solidFill>
                </a:rPr>
                <a:t>o</a:t>
              </a:r>
            </a:p>
          </p:txBody>
        </p:sp>
        <p:sp>
          <p:nvSpPr>
            <p:cNvPr id="91" name="Rectangle 361"/>
            <p:cNvSpPr>
              <a:spLocks noChangeArrowheads="1"/>
            </p:cNvSpPr>
            <p:nvPr/>
          </p:nvSpPr>
          <p:spPr bwMode="auto">
            <a:xfrm>
              <a:off x="2246" y="2570"/>
              <a:ext cx="20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Power</a:t>
              </a:r>
            </a:p>
            <a:p>
              <a:r>
                <a:rPr lang="en-US">
                  <a:solidFill>
                    <a:srgbClr val="000000"/>
                  </a:solidFill>
                </a:rPr>
                <a:t>return</a:t>
              </a:r>
            </a:p>
          </p:txBody>
        </p:sp>
        <p:sp>
          <p:nvSpPr>
            <p:cNvPr id="92" name="Rectangle 363"/>
            <p:cNvSpPr>
              <a:spLocks noChangeArrowheads="1"/>
            </p:cNvSpPr>
            <p:nvPr/>
          </p:nvSpPr>
          <p:spPr bwMode="auto">
            <a:xfrm>
              <a:off x="1136" y="2500"/>
              <a:ext cx="22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25 kHz</a:t>
              </a:r>
              <a:endParaRPr lang="en-US"/>
            </a:p>
          </p:txBody>
        </p:sp>
        <p:sp>
          <p:nvSpPr>
            <p:cNvPr id="93" name="Rectangle 365"/>
            <p:cNvSpPr>
              <a:spLocks noChangeArrowheads="1"/>
            </p:cNvSpPr>
            <p:nvPr/>
          </p:nvSpPr>
          <p:spPr bwMode="auto">
            <a:xfrm>
              <a:off x="616" y="2492"/>
              <a:ext cx="23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rPr>
                <a:t>-</a:t>
              </a:r>
              <a:r>
                <a:rPr lang="en-US">
                  <a:solidFill>
                    <a:srgbClr val="000000"/>
                  </a:solidFill>
                </a:rPr>
                <a:t> 7.5 V</a:t>
              </a:r>
            </a:p>
          </p:txBody>
        </p:sp>
        <p:sp>
          <p:nvSpPr>
            <p:cNvPr id="94" name="Rectangle 368"/>
            <p:cNvSpPr>
              <a:spLocks noChangeArrowheads="1"/>
            </p:cNvSpPr>
            <p:nvPr/>
          </p:nvSpPr>
          <p:spPr bwMode="auto">
            <a:xfrm>
              <a:off x="274" y="2282"/>
              <a:ext cx="207"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nSpc>
                  <a:spcPct val="80000"/>
                </a:lnSpc>
              </a:pPr>
              <a:r>
                <a:rPr lang="en-US" dirty="0">
                  <a:solidFill>
                    <a:srgbClr val="000000"/>
                  </a:solidFill>
                  <a:sym typeface="Symbol" pitchFamily="18" charset="2"/>
                </a:rPr>
                <a:t>+</a:t>
              </a:r>
              <a:r>
                <a:rPr lang="en-US" sz="2800" i="1" baseline="30000" dirty="0">
                  <a:solidFill>
                    <a:srgbClr val="000000"/>
                  </a:solidFill>
                  <a:sym typeface="Symbol" pitchFamily="18" charset="2"/>
                </a:rPr>
                <a:t></a:t>
              </a:r>
              <a:r>
                <a:rPr lang="en-US" dirty="0">
                  <a:solidFill>
                    <a:srgbClr val="000000"/>
                  </a:solidFill>
                </a:rPr>
                <a:t>ISO</a:t>
              </a:r>
            </a:p>
            <a:p>
              <a:pPr>
                <a:lnSpc>
                  <a:spcPct val="80000"/>
                </a:lnSpc>
              </a:pPr>
              <a:r>
                <a:rPr lang="en-US" dirty="0">
                  <a:solidFill>
                    <a:srgbClr val="000000"/>
                  </a:solidFill>
                </a:rPr>
                <a:t>Out</a:t>
              </a:r>
            </a:p>
          </p:txBody>
        </p:sp>
        <p:sp>
          <p:nvSpPr>
            <p:cNvPr id="95" name="Rectangle 371"/>
            <p:cNvSpPr>
              <a:spLocks noChangeArrowheads="1"/>
            </p:cNvSpPr>
            <p:nvPr/>
          </p:nvSpPr>
          <p:spPr bwMode="auto">
            <a:xfrm>
              <a:off x="104" y="2056"/>
              <a:ext cx="16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baseline="30000" dirty="0">
                  <a:solidFill>
                    <a:srgbClr val="000000"/>
                  </a:solidFill>
                  <a:sym typeface="Symbol" pitchFamily="18" charset="2"/>
                </a:rPr>
                <a:t></a:t>
              </a:r>
              <a:r>
                <a:rPr lang="en-US" dirty="0">
                  <a:solidFill>
                    <a:srgbClr val="000000"/>
                  </a:solidFill>
                </a:rPr>
                <a:t>SIG</a:t>
              </a:r>
            </a:p>
          </p:txBody>
        </p:sp>
        <p:sp>
          <p:nvSpPr>
            <p:cNvPr id="96" name="Rectangle 374"/>
            <p:cNvSpPr>
              <a:spLocks noChangeArrowheads="1"/>
            </p:cNvSpPr>
            <p:nvPr/>
          </p:nvSpPr>
          <p:spPr bwMode="auto">
            <a:xfrm>
              <a:off x="270" y="2448"/>
              <a:ext cx="202"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nSpc>
                  <a:spcPct val="80000"/>
                </a:lnSpc>
                <a:buFontTx/>
                <a:buChar char="-"/>
              </a:pPr>
              <a:r>
                <a:rPr lang="en-US" sz="2800" i="1" baseline="30000" dirty="0">
                  <a:solidFill>
                    <a:srgbClr val="000000"/>
                  </a:solidFill>
                  <a:sym typeface="Symbol" pitchFamily="18" charset="2"/>
                </a:rPr>
                <a:t></a:t>
              </a:r>
              <a:r>
                <a:rPr lang="en-US" dirty="0">
                  <a:solidFill>
                    <a:srgbClr val="000000"/>
                  </a:solidFill>
                </a:rPr>
                <a:t>ISO</a:t>
              </a:r>
            </a:p>
            <a:p>
              <a:pPr>
                <a:lnSpc>
                  <a:spcPct val="80000"/>
                </a:lnSpc>
              </a:pPr>
              <a:r>
                <a:rPr lang="en-US" dirty="0">
                  <a:solidFill>
                    <a:srgbClr val="000000"/>
                  </a:solidFill>
                </a:rPr>
                <a:t>Out</a:t>
              </a:r>
            </a:p>
          </p:txBody>
        </p:sp>
        <p:sp>
          <p:nvSpPr>
            <p:cNvPr id="97" name="Rectangle 376"/>
            <p:cNvSpPr>
              <a:spLocks noChangeArrowheads="1"/>
            </p:cNvSpPr>
            <p:nvPr/>
          </p:nvSpPr>
          <p:spPr bwMode="auto">
            <a:xfrm>
              <a:off x="620" y="2376"/>
              <a:ext cx="23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+ 7.5 V</a:t>
              </a:r>
              <a:endParaRPr lang="en-US"/>
            </a:p>
          </p:txBody>
        </p:sp>
        <p:sp>
          <p:nvSpPr>
            <p:cNvPr id="98" name="Rectangle 377"/>
            <p:cNvSpPr>
              <a:spLocks noChangeArrowheads="1"/>
            </p:cNvSpPr>
            <p:nvPr/>
          </p:nvSpPr>
          <p:spPr bwMode="auto">
            <a:xfrm>
              <a:off x="270" y="2178"/>
              <a:ext cx="2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In com</a:t>
              </a:r>
              <a:endParaRPr lang="en-US"/>
            </a:p>
          </p:txBody>
        </p:sp>
        <p:sp>
          <p:nvSpPr>
            <p:cNvPr id="99" name="Rectangle 378"/>
            <p:cNvSpPr>
              <a:spLocks noChangeArrowheads="1"/>
            </p:cNvSpPr>
            <p:nvPr/>
          </p:nvSpPr>
          <p:spPr bwMode="auto">
            <a:xfrm>
              <a:off x="362" y="1906"/>
              <a:ext cx="6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In</a:t>
              </a:r>
              <a:endParaRPr lang="en-US"/>
            </a:p>
          </p:txBody>
        </p:sp>
        <p:sp>
          <p:nvSpPr>
            <p:cNvPr id="100" name="Rectangle 379"/>
            <p:cNvSpPr>
              <a:spLocks noChangeArrowheads="1"/>
            </p:cNvSpPr>
            <p:nvPr/>
          </p:nvSpPr>
          <p:spPr bwMode="auto">
            <a:xfrm>
              <a:off x="426" y="1906"/>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rPr>
                <a:t>-</a:t>
              </a:r>
            </a:p>
          </p:txBody>
        </p:sp>
        <p:sp>
          <p:nvSpPr>
            <p:cNvPr id="101" name="Rectangle 380"/>
            <p:cNvSpPr>
              <a:spLocks noChangeArrowheads="1"/>
            </p:cNvSpPr>
            <p:nvPr/>
          </p:nvSpPr>
          <p:spPr bwMode="auto">
            <a:xfrm>
              <a:off x="358" y="1970"/>
              <a:ext cx="12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In +</a:t>
              </a:r>
              <a:endParaRPr lang="en-US"/>
            </a:p>
          </p:txBody>
        </p:sp>
        <p:sp>
          <p:nvSpPr>
            <p:cNvPr id="102" name="Rectangle 381"/>
            <p:cNvSpPr>
              <a:spLocks noChangeArrowheads="1"/>
            </p:cNvSpPr>
            <p:nvPr/>
          </p:nvSpPr>
          <p:spPr bwMode="auto">
            <a:xfrm>
              <a:off x="398" y="1694"/>
              <a:ext cx="9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FB</a:t>
              </a:r>
              <a:endParaRPr lang="en-US"/>
            </a:p>
          </p:txBody>
        </p:sp>
        <p:sp>
          <p:nvSpPr>
            <p:cNvPr id="103" name="Rectangle 382"/>
            <p:cNvSpPr>
              <a:spLocks noChangeArrowheads="1"/>
            </p:cNvSpPr>
            <p:nvPr/>
          </p:nvSpPr>
          <p:spPr bwMode="auto">
            <a:xfrm>
              <a:off x="780" y="2024"/>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104" name="Rectangle 383"/>
            <p:cNvSpPr>
              <a:spLocks noChangeArrowheads="1"/>
            </p:cNvSpPr>
            <p:nvPr/>
          </p:nvSpPr>
          <p:spPr bwMode="auto">
            <a:xfrm>
              <a:off x="814" y="2024"/>
              <a:ext cx="12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5 V</a:t>
              </a:r>
              <a:endParaRPr lang="en-US"/>
            </a:p>
          </p:txBody>
        </p:sp>
        <p:sp>
          <p:nvSpPr>
            <p:cNvPr id="105" name="Rectangle 384"/>
            <p:cNvSpPr>
              <a:spLocks noChangeArrowheads="1"/>
            </p:cNvSpPr>
            <p:nvPr/>
          </p:nvSpPr>
          <p:spPr bwMode="auto">
            <a:xfrm>
              <a:off x="850" y="2092"/>
              <a:ext cx="12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F.S.</a:t>
              </a:r>
              <a:endParaRPr lang="en-US"/>
            </a:p>
          </p:txBody>
        </p:sp>
        <p:sp>
          <p:nvSpPr>
            <p:cNvPr id="106" name="Rectangle 385"/>
            <p:cNvSpPr>
              <a:spLocks noChangeArrowheads="1"/>
            </p:cNvSpPr>
            <p:nvPr/>
          </p:nvSpPr>
          <p:spPr bwMode="auto">
            <a:xfrm>
              <a:off x="1656" y="2378"/>
              <a:ext cx="30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Oscillator</a:t>
              </a:r>
              <a:endParaRPr lang="en-US"/>
            </a:p>
          </p:txBody>
        </p:sp>
        <p:sp>
          <p:nvSpPr>
            <p:cNvPr id="107" name="Rectangle 386"/>
            <p:cNvSpPr>
              <a:spLocks noChangeArrowheads="1"/>
            </p:cNvSpPr>
            <p:nvPr/>
          </p:nvSpPr>
          <p:spPr bwMode="auto">
            <a:xfrm>
              <a:off x="1492" y="2546"/>
              <a:ext cx="22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25 kHz</a:t>
              </a:r>
              <a:endParaRPr lang="en-US"/>
            </a:p>
          </p:txBody>
        </p:sp>
        <p:sp>
          <p:nvSpPr>
            <p:cNvPr id="108" name="Rectangle 387"/>
            <p:cNvSpPr>
              <a:spLocks noChangeArrowheads="1"/>
            </p:cNvSpPr>
            <p:nvPr/>
          </p:nvSpPr>
          <p:spPr bwMode="auto">
            <a:xfrm>
              <a:off x="1346" y="1852"/>
              <a:ext cx="20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Signal</a:t>
              </a:r>
              <a:endParaRPr lang="en-US"/>
            </a:p>
          </p:txBody>
        </p:sp>
        <p:sp>
          <p:nvSpPr>
            <p:cNvPr id="109" name="Rectangle 388"/>
            <p:cNvSpPr>
              <a:spLocks noChangeArrowheads="1"/>
            </p:cNvSpPr>
            <p:nvPr/>
          </p:nvSpPr>
          <p:spPr bwMode="auto">
            <a:xfrm>
              <a:off x="1116" y="1952"/>
              <a:ext cx="14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Mod</a:t>
              </a:r>
              <a:endParaRPr lang="en-US"/>
            </a:p>
          </p:txBody>
        </p:sp>
        <p:sp>
          <p:nvSpPr>
            <p:cNvPr id="110" name="Rectangle 389"/>
            <p:cNvSpPr>
              <a:spLocks noChangeArrowheads="1"/>
            </p:cNvSpPr>
            <p:nvPr/>
          </p:nvSpPr>
          <p:spPr bwMode="auto">
            <a:xfrm>
              <a:off x="944" y="2354"/>
              <a:ext cx="29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Rect and</a:t>
              </a:r>
            </a:p>
            <a:p>
              <a:r>
                <a:rPr lang="en-US">
                  <a:solidFill>
                    <a:srgbClr val="000000"/>
                  </a:solidFill>
                </a:rPr>
                <a:t>filter</a:t>
              </a:r>
            </a:p>
          </p:txBody>
        </p:sp>
        <p:sp>
          <p:nvSpPr>
            <p:cNvPr id="111" name="Rectangle 391"/>
            <p:cNvSpPr>
              <a:spLocks noChangeArrowheads="1"/>
            </p:cNvSpPr>
            <p:nvPr/>
          </p:nvSpPr>
          <p:spPr bwMode="auto">
            <a:xfrm>
              <a:off x="1352" y="2276"/>
              <a:ext cx="20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Power</a:t>
              </a:r>
              <a:endParaRPr lang="en-US"/>
            </a:p>
          </p:txBody>
        </p:sp>
        <p:sp>
          <p:nvSpPr>
            <p:cNvPr id="112" name="Rectangle 392"/>
            <p:cNvSpPr>
              <a:spLocks noChangeArrowheads="1"/>
            </p:cNvSpPr>
            <p:nvPr/>
          </p:nvSpPr>
          <p:spPr bwMode="auto">
            <a:xfrm>
              <a:off x="1708" y="1886"/>
              <a:ext cx="23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Demod</a:t>
              </a:r>
              <a:endParaRPr lang="en-US"/>
            </a:p>
          </p:txBody>
        </p:sp>
        <p:sp>
          <p:nvSpPr>
            <p:cNvPr id="113" name="Rectangle 394"/>
            <p:cNvSpPr>
              <a:spLocks noChangeArrowheads="1"/>
            </p:cNvSpPr>
            <p:nvPr/>
          </p:nvSpPr>
          <p:spPr bwMode="auto">
            <a:xfrm>
              <a:off x="2010" y="2014"/>
              <a:ext cx="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5 V</a:t>
              </a:r>
            </a:p>
            <a:p>
              <a:r>
                <a:rPr lang="en-US">
                  <a:solidFill>
                    <a:srgbClr val="000000"/>
                  </a:solidFill>
                </a:rPr>
                <a:t>F.S.</a:t>
              </a:r>
            </a:p>
          </p:txBody>
        </p:sp>
        <p:sp>
          <p:nvSpPr>
            <p:cNvPr id="114" name="Rectangle 396"/>
            <p:cNvSpPr>
              <a:spLocks noChangeArrowheads="1"/>
            </p:cNvSpPr>
            <p:nvPr/>
          </p:nvSpPr>
          <p:spPr bwMode="auto">
            <a:xfrm>
              <a:off x="1824" y="1764"/>
              <a:ext cx="2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AD202</a:t>
              </a:r>
              <a:endParaRPr lang="en-US"/>
            </a:p>
          </p:txBody>
        </p:sp>
        <p:sp>
          <p:nvSpPr>
            <p:cNvPr id="115" name="Rectangle 397"/>
            <p:cNvSpPr>
              <a:spLocks noChangeArrowheads="1"/>
            </p:cNvSpPr>
            <p:nvPr/>
          </p:nvSpPr>
          <p:spPr bwMode="auto">
            <a:xfrm>
              <a:off x="2240" y="1898"/>
              <a:ext cx="6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Hi</a:t>
              </a:r>
              <a:endParaRPr lang="en-US"/>
            </a:p>
          </p:txBody>
        </p:sp>
        <p:sp>
          <p:nvSpPr>
            <p:cNvPr id="116" name="Rectangle 398"/>
            <p:cNvSpPr>
              <a:spLocks noChangeArrowheads="1"/>
            </p:cNvSpPr>
            <p:nvPr/>
          </p:nvSpPr>
          <p:spPr bwMode="auto">
            <a:xfrm>
              <a:off x="2240" y="2094"/>
              <a:ext cx="8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Lo</a:t>
              </a:r>
              <a:endParaRPr lang="en-US"/>
            </a:p>
          </p:txBody>
        </p:sp>
        <p:sp>
          <p:nvSpPr>
            <p:cNvPr id="117" name="Freeform 456"/>
            <p:cNvSpPr>
              <a:spLocks/>
            </p:cNvSpPr>
            <p:nvPr/>
          </p:nvSpPr>
          <p:spPr bwMode="auto">
            <a:xfrm>
              <a:off x="894" y="1970"/>
              <a:ext cx="28" cy="28"/>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4 h 28"/>
                <a:gd name="T18" fmla="*/ 20 w 28"/>
                <a:gd name="T19" fmla="*/ 2 h 28"/>
                <a:gd name="T20" fmla="*/ 14 w 28"/>
                <a:gd name="T21" fmla="*/ 0 h 28"/>
                <a:gd name="T22" fmla="*/ 14 w 28"/>
                <a:gd name="T23" fmla="*/ 0 h 28"/>
                <a:gd name="T24" fmla="*/ 10 w 28"/>
                <a:gd name="T25" fmla="*/ 2 h 28"/>
                <a:gd name="T26" fmla="*/ 4 w 28"/>
                <a:gd name="T27" fmla="*/ 4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4"/>
                  </a:lnTo>
                  <a:lnTo>
                    <a:pt x="20" y="2"/>
                  </a:lnTo>
                  <a:lnTo>
                    <a:pt x="14" y="0"/>
                  </a:lnTo>
                  <a:lnTo>
                    <a:pt x="14" y="0"/>
                  </a:lnTo>
                  <a:lnTo>
                    <a:pt x="10" y="2"/>
                  </a:lnTo>
                  <a:lnTo>
                    <a:pt x="4" y="4"/>
                  </a:lnTo>
                  <a:lnTo>
                    <a:pt x="2" y="10"/>
                  </a:lnTo>
                  <a:lnTo>
                    <a:pt x="0" y="14"/>
                  </a:lnTo>
                  <a:lnTo>
                    <a:pt x="0" y="14"/>
                  </a:lnTo>
                  <a:lnTo>
                    <a:pt x="2" y="20"/>
                  </a:lnTo>
                  <a:lnTo>
                    <a:pt x="4" y="24"/>
                  </a:lnTo>
                  <a:lnTo>
                    <a:pt x="10"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18" name="Line 458"/>
            <p:cNvSpPr>
              <a:spLocks noChangeShapeType="1"/>
            </p:cNvSpPr>
            <p:nvPr/>
          </p:nvSpPr>
          <p:spPr bwMode="auto">
            <a:xfrm>
              <a:off x="908" y="198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 name="Freeform 459"/>
            <p:cNvSpPr>
              <a:spLocks/>
            </p:cNvSpPr>
            <p:nvPr/>
          </p:nvSpPr>
          <p:spPr bwMode="auto">
            <a:xfrm>
              <a:off x="600" y="2170"/>
              <a:ext cx="28" cy="28"/>
            </a:xfrm>
            <a:custGeom>
              <a:avLst/>
              <a:gdLst>
                <a:gd name="T0" fmla="*/ 14 w 28"/>
                <a:gd name="T1" fmla="*/ 28 h 28"/>
                <a:gd name="T2" fmla="*/ 14 w 28"/>
                <a:gd name="T3" fmla="*/ 28 h 28"/>
                <a:gd name="T4" fmla="*/ 20 w 28"/>
                <a:gd name="T5" fmla="*/ 26 h 28"/>
                <a:gd name="T6" fmla="*/ 24 w 28"/>
                <a:gd name="T7" fmla="*/ 24 h 28"/>
                <a:gd name="T8" fmla="*/ 28 w 28"/>
                <a:gd name="T9" fmla="*/ 18 h 28"/>
                <a:gd name="T10" fmla="*/ 28 w 28"/>
                <a:gd name="T11" fmla="*/ 14 h 28"/>
                <a:gd name="T12" fmla="*/ 28 w 28"/>
                <a:gd name="T13" fmla="*/ 14 h 28"/>
                <a:gd name="T14" fmla="*/ 28 w 28"/>
                <a:gd name="T15" fmla="*/ 8 h 28"/>
                <a:gd name="T16" fmla="*/ 24 w 28"/>
                <a:gd name="T17" fmla="*/ 4 h 28"/>
                <a:gd name="T18" fmla="*/ 20 w 28"/>
                <a:gd name="T19" fmla="*/ 0 h 28"/>
                <a:gd name="T20" fmla="*/ 14 w 28"/>
                <a:gd name="T21" fmla="*/ 0 h 28"/>
                <a:gd name="T22" fmla="*/ 14 w 28"/>
                <a:gd name="T23" fmla="*/ 0 h 28"/>
                <a:gd name="T24" fmla="*/ 10 w 28"/>
                <a:gd name="T25" fmla="*/ 0 h 28"/>
                <a:gd name="T26" fmla="*/ 4 w 28"/>
                <a:gd name="T27" fmla="*/ 4 h 28"/>
                <a:gd name="T28" fmla="*/ 2 w 28"/>
                <a:gd name="T29" fmla="*/ 8 h 28"/>
                <a:gd name="T30" fmla="*/ 0 w 28"/>
                <a:gd name="T31" fmla="*/ 14 h 28"/>
                <a:gd name="T32" fmla="*/ 0 w 28"/>
                <a:gd name="T33" fmla="*/ 14 h 28"/>
                <a:gd name="T34" fmla="*/ 2 w 28"/>
                <a:gd name="T35" fmla="*/ 18 h 28"/>
                <a:gd name="T36" fmla="*/ 4 w 28"/>
                <a:gd name="T37" fmla="*/ 24 h 28"/>
                <a:gd name="T38" fmla="*/ 10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8" y="18"/>
                  </a:lnTo>
                  <a:lnTo>
                    <a:pt x="28" y="14"/>
                  </a:lnTo>
                  <a:lnTo>
                    <a:pt x="28" y="14"/>
                  </a:lnTo>
                  <a:lnTo>
                    <a:pt x="28" y="8"/>
                  </a:lnTo>
                  <a:lnTo>
                    <a:pt x="24" y="4"/>
                  </a:lnTo>
                  <a:lnTo>
                    <a:pt x="20" y="0"/>
                  </a:lnTo>
                  <a:lnTo>
                    <a:pt x="14" y="0"/>
                  </a:lnTo>
                  <a:lnTo>
                    <a:pt x="14" y="0"/>
                  </a:lnTo>
                  <a:lnTo>
                    <a:pt x="10" y="0"/>
                  </a:lnTo>
                  <a:lnTo>
                    <a:pt x="4" y="4"/>
                  </a:lnTo>
                  <a:lnTo>
                    <a:pt x="2" y="8"/>
                  </a:lnTo>
                  <a:lnTo>
                    <a:pt x="0" y="14"/>
                  </a:lnTo>
                  <a:lnTo>
                    <a:pt x="0" y="14"/>
                  </a:lnTo>
                  <a:lnTo>
                    <a:pt x="2" y="18"/>
                  </a:lnTo>
                  <a:lnTo>
                    <a:pt x="4" y="24"/>
                  </a:lnTo>
                  <a:lnTo>
                    <a:pt x="10" y="26"/>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20" name="Line 461"/>
            <p:cNvSpPr>
              <a:spLocks noChangeShapeType="1"/>
            </p:cNvSpPr>
            <p:nvPr/>
          </p:nvSpPr>
          <p:spPr bwMode="auto">
            <a:xfrm>
              <a:off x="614" y="218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Freeform 462"/>
            <p:cNvSpPr>
              <a:spLocks/>
            </p:cNvSpPr>
            <p:nvPr/>
          </p:nvSpPr>
          <p:spPr bwMode="auto">
            <a:xfrm>
              <a:off x="690" y="2170"/>
              <a:ext cx="28" cy="28"/>
            </a:xfrm>
            <a:custGeom>
              <a:avLst/>
              <a:gdLst>
                <a:gd name="T0" fmla="*/ 14 w 28"/>
                <a:gd name="T1" fmla="*/ 28 h 28"/>
                <a:gd name="T2" fmla="*/ 14 w 28"/>
                <a:gd name="T3" fmla="*/ 28 h 28"/>
                <a:gd name="T4" fmla="*/ 18 w 28"/>
                <a:gd name="T5" fmla="*/ 26 h 28"/>
                <a:gd name="T6" fmla="*/ 22 w 28"/>
                <a:gd name="T7" fmla="*/ 24 h 28"/>
                <a:gd name="T8" fmla="*/ 26 w 28"/>
                <a:gd name="T9" fmla="*/ 18 h 28"/>
                <a:gd name="T10" fmla="*/ 28 w 28"/>
                <a:gd name="T11" fmla="*/ 14 h 28"/>
                <a:gd name="T12" fmla="*/ 28 w 28"/>
                <a:gd name="T13" fmla="*/ 14 h 28"/>
                <a:gd name="T14" fmla="*/ 26 w 28"/>
                <a:gd name="T15" fmla="*/ 8 h 28"/>
                <a:gd name="T16" fmla="*/ 22 w 28"/>
                <a:gd name="T17" fmla="*/ 4 h 28"/>
                <a:gd name="T18" fmla="*/ 18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18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2" y="24"/>
                  </a:lnTo>
                  <a:lnTo>
                    <a:pt x="26" y="18"/>
                  </a:lnTo>
                  <a:lnTo>
                    <a:pt x="28" y="14"/>
                  </a:lnTo>
                  <a:lnTo>
                    <a:pt x="28" y="14"/>
                  </a:lnTo>
                  <a:lnTo>
                    <a:pt x="26" y="8"/>
                  </a:lnTo>
                  <a:lnTo>
                    <a:pt x="22" y="4"/>
                  </a:lnTo>
                  <a:lnTo>
                    <a:pt x="18" y="0"/>
                  </a:lnTo>
                  <a:lnTo>
                    <a:pt x="14" y="0"/>
                  </a:lnTo>
                  <a:lnTo>
                    <a:pt x="14" y="0"/>
                  </a:lnTo>
                  <a:lnTo>
                    <a:pt x="8" y="0"/>
                  </a:lnTo>
                  <a:lnTo>
                    <a:pt x="4" y="4"/>
                  </a:lnTo>
                  <a:lnTo>
                    <a:pt x="0" y="8"/>
                  </a:lnTo>
                  <a:lnTo>
                    <a:pt x="0" y="14"/>
                  </a:lnTo>
                  <a:lnTo>
                    <a:pt x="0" y="14"/>
                  </a:lnTo>
                  <a:lnTo>
                    <a:pt x="0" y="18"/>
                  </a:lnTo>
                  <a:lnTo>
                    <a:pt x="4" y="24"/>
                  </a:lnTo>
                  <a:lnTo>
                    <a:pt x="8" y="26"/>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22" name="Line 464"/>
            <p:cNvSpPr>
              <a:spLocks noChangeShapeType="1"/>
            </p:cNvSpPr>
            <p:nvPr/>
          </p:nvSpPr>
          <p:spPr bwMode="auto">
            <a:xfrm>
              <a:off x="704" y="218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Freeform 465"/>
            <p:cNvSpPr>
              <a:spLocks/>
            </p:cNvSpPr>
            <p:nvPr/>
          </p:nvSpPr>
          <p:spPr bwMode="auto">
            <a:xfrm>
              <a:off x="804" y="2342"/>
              <a:ext cx="28" cy="28"/>
            </a:xfrm>
            <a:custGeom>
              <a:avLst/>
              <a:gdLst>
                <a:gd name="T0" fmla="*/ 14 w 28"/>
                <a:gd name="T1" fmla="*/ 28 h 28"/>
                <a:gd name="T2" fmla="*/ 14 w 28"/>
                <a:gd name="T3" fmla="*/ 28 h 28"/>
                <a:gd name="T4" fmla="*/ 18 w 28"/>
                <a:gd name="T5" fmla="*/ 26 h 28"/>
                <a:gd name="T6" fmla="*/ 22 w 28"/>
                <a:gd name="T7" fmla="*/ 24 h 28"/>
                <a:gd name="T8" fmla="*/ 26 w 28"/>
                <a:gd name="T9" fmla="*/ 18 h 28"/>
                <a:gd name="T10" fmla="*/ 28 w 28"/>
                <a:gd name="T11" fmla="*/ 14 h 28"/>
                <a:gd name="T12" fmla="*/ 28 w 28"/>
                <a:gd name="T13" fmla="*/ 14 h 28"/>
                <a:gd name="T14" fmla="*/ 26 w 28"/>
                <a:gd name="T15" fmla="*/ 8 h 28"/>
                <a:gd name="T16" fmla="*/ 22 w 28"/>
                <a:gd name="T17" fmla="*/ 4 h 28"/>
                <a:gd name="T18" fmla="*/ 18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18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2" y="24"/>
                  </a:lnTo>
                  <a:lnTo>
                    <a:pt x="26" y="18"/>
                  </a:lnTo>
                  <a:lnTo>
                    <a:pt x="28" y="14"/>
                  </a:lnTo>
                  <a:lnTo>
                    <a:pt x="28" y="14"/>
                  </a:lnTo>
                  <a:lnTo>
                    <a:pt x="26" y="8"/>
                  </a:lnTo>
                  <a:lnTo>
                    <a:pt x="22" y="4"/>
                  </a:lnTo>
                  <a:lnTo>
                    <a:pt x="18" y="0"/>
                  </a:lnTo>
                  <a:lnTo>
                    <a:pt x="14" y="0"/>
                  </a:lnTo>
                  <a:lnTo>
                    <a:pt x="14" y="0"/>
                  </a:lnTo>
                  <a:lnTo>
                    <a:pt x="8" y="0"/>
                  </a:lnTo>
                  <a:lnTo>
                    <a:pt x="4" y="4"/>
                  </a:lnTo>
                  <a:lnTo>
                    <a:pt x="0" y="8"/>
                  </a:lnTo>
                  <a:lnTo>
                    <a:pt x="0" y="14"/>
                  </a:lnTo>
                  <a:lnTo>
                    <a:pt x="0" y="14"/>
                  </a:lnTo>
                  <a:lnTo>
                    <a:pt x="0" y="18"/>
                  </a:lnTo>
                  <a:lnTo>
                    <a:pt x="4" y="24"/>
                  </a:lnTo>
                  <a:lnTo>
                    <a:pt x="8" y="26"/>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24" name="Line 467"/>
            <p:cNvSpPr>
              <a:spLocks noChangeShapeType="1"/>
            </p:cNvSpPr>
            <p:nvPr/>
          </p:nvSpPr>
          <p:spPr bwMode="auto">
            <a:xfrm>
              <a:off x="818" y="235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 name="Freeform 468"/>
            <p:cNvSpPr>
              <a:spLocks/>
            </p:cNvSpPr>
            <p:nvPr/>
          </p:nvSpPr>
          <p:spPr bwMode="auto">
            <a:xfrm>
              <a:off x="862" y="2458"/>
              <a:ext cx="28" cy="28"/>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4"/>
                  </a:lnTo>
                  <a:lnTo>
                    <a:pt x="18" y="2"/>
                  </a:lnTo>
                  <a:lnTo>
                    <a:pt x="14" y="0"/>
                  </a:lnTo>
                  <a:lnTo>
                    <a:pt x="14" y="0"/>
                  </a:lnTo>
                  <a:lnTo>
                    <a:pt x="8" y="2"/>
                  </a:lnTo>
                  <a:lnTo>
                    <a:pt x="4" y="4"/>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26" name="Line 470"/>
            <p:cNvSpPr>
              <a:spLocks noChangeShapeType="1"/>
            </p:cNvSpPr>
            <p:nvPr/>
          </p:nvSpPr>
          <p:spPr bwMode="auto">
            <a:xfrm>
              <a:off x="876" y="247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7" name="Freeform 471"/>
            <p:cNvSpPr>
              <a:spLocks/>
            </p:cNvSpPr>
            <p:nvPr/>
          </p:nvSpPr>
          <p:spPr bwMode="auto">
            <a:xfrm>
              <a:off x="1212" y="2404"/>
              <a:ext cx="28" cy="28"/>
            </a:xfrm>
            <a:custGeom>
              <a:avLst/>
              <a:gdLst>
                <a:gd name="T0" fmla="*/ 14 w 28"/>
                <a:gd name="T1" fmla="*/ 28 h 28"/>
                <a:gd name="T2" fmla="*/ 14 w 28"/>
                <a:gd name="T3" fmla="*/ 28 h 28"/>
                <a:gd name="T4" fmla="*/ 18 w 28"/>
                <a:gd name="T5" fmla="*/ 28 h 28"/>
                <a:gd name="T6" fmla="*/ 22 w 28"/>
                <a:gd name="T7" fmla="*/ 24 h 28"/>
                <a:gd name="T8" fmla="*/ 26 w 28"/>
                <a:gd name="T9" fmla="*/ 20 h 28"/>
                <a:gd name="T10" fmla="*/ 28 w 28"/>
                <a:gd name="T11" fmla="*/ 14 h 28"/>
                <a:gd name="T12" fmla="*/ 28 w 28"/>
                <a:gd name="T13" fmla="*/ 14 h 28"/>
                <a:gd name="T14" fmla="*/ 26 w 28"/>
                <a:gd name="T15" fmla="*/ 10 h 28"/>
                <a:gd name="T16" fmla="*/ 22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2" y="24"/>
                  </a:lnTo>
                  <a:lnTo>
                    <a:pt x="26" y="20"/>
                  </a:lnTo>
                  <a:lnTo>
                    <a:pt x="28" y="14"/>
                  </a:lnTo>
                  <a:lnTo>
                    <a:pt x="28" y="14"/>
                  </a:lnTo>
                  <a:lnTo>
                    <a:pt x="26" y="10"/>
                  </a:lnTo>
                  <a:lnTo>
                    <a:pt x="22"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28" name="Line 473"/>
            <p:cNvSpPr>
              <a:spLocks noChangeShapeType="1"/>
            </p:cNvSpPr>
            <p:nvPr/>
          </p:nvSpPr>
          <p:spPr bwMode="auto">
            <a:xfrm>
              <a:off x="1226" y="241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9" name="Freeform 474"/>
            <p:cNvSpPr>
              <a:spLocks/>
            </p:cNvSpPr>
            <p:nvPr/>
          </p:nvSpPr>
          <p:spPr bwMode="auto">
            <a:xfrm>
              <a:off x="1100" y="2170"/>
              <a:ext cx="28" cy="28"/>
            </a:xfrm>
            <a:custGeom>
              <a:avLst/>
              <a:gdLst>
                <a:gd name="T0" fmla="*/ 14 w 28"/>
                <a:gd name="T1" fmla="*/ 28 h 28"/>
                <a:gd name="T2" fmla="*/ 14 w 28"/>
                <a:gd name="T3" fmla="*/ 28 h 28"/>
                <a:gd name="T4" fmla="*/ 18 w 28"/>
                <a:gd name="T5" fmla="*/ 26 h 28"/>
                <a:gd name="T6" fmla="*/ 24 w 28"/>
                <a:gd name="T7" fmla="*/ 24 h 28"/>
                <a:gd name="T8" fmla="*/ 26 w 28"/>
                <a:gd name="T9" fmla="*/ 18 h 28"/>
                <a:gd name="T10" fmla="*/ 28 w 28"/>
                <a:gd name="T11" fmla="*/ 14 h 28"/>
                <a:gd name="T12" fmla="*/ 28 w 28"/>
                <a:gd name="T13" fmla="*/ 14 h 28"/>
                <a:gd name="T14" fmla="*/ 26 w 28"/>
                <a:gd name="T15" fmla="*/ 8 h 28"/>
                <a:gd name="T16" fmla="*/ 24 w 28"/>
                <a:gd name="T17" fmla="*/ 4 h 28"/>
                <a:gd name="T18" fmla="*/ 18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18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4" y="24"/>
                  </a:lnTo>
                  <a:lnTo>
                    <a:pt x="26" y="18"/>
                  </a:lnTo>
                  <a:lnTo>
                    <a:pt x="28" y="14"/>
                  </a:lnTo>
                  <a:lnTo>
                    <a:pt x="28" y="14"/>
                  </a:lnTo>
                  <a:lnTo>
                    <a:pt x="26" y="8"/>
                  </a:lnTo>
                  <a:lnTo>
                    <a:pt x="24" y="4"/>
                  </a:lnTo>
                  <a:lnTo>
                    <a:pt x="18" y="0"/>
                  </a:lnTo>
                  <a:lnTo>
                    <a:pt x="14" y="0"/>
                  </a:lnTo>
                  <a:lnTo>
                    <a:pt x="14" y="0"/>
                  </a:lnTo>
                  <a:lnTo>
                    <a:pt x="8" y="0"/>
                  </a:lnTo>
                  <a:lnTo>
                    <a:pt x="4" y="4"/>
                  </a:lnTo>
                  <a:lnTo>
                    <a:pt x="0" y="8"/>
                  </a:lnTo>
                  <a:lnTo>
                    <a:pt x="0" y="14"/>
                  </a:lnTo>
                  <a:lnTo>
                    <a:pt x="0" y="14"/>
                  </a:lnTo>
                  <a:lnTo>
                    <a:pt x="0" y="18"/>
                  </a:lnTo>
                  <a:lnTo>
                    <a:pt x="4" y="24"/>
                  </a:lnTo>
                  <a:lnTo>
                    <a:pt x="8" y="26"/>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30" name="Line 476"/>
            <p:cNvSpPr>
              <a:spLocks noChangeShapeType="1"/>
            </p:cNvSpPr>
            <p:nvPr/>
          </p:nvSpPr>
          <p:spPr bwMode="auto">
            <a:xfrm>
              <a:off x="1114" y="218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1" name="Freeform 477"/>
            <p:cNvSpPr>
              <a:spLocks/>
            </p:cNvSpPr>
            <p:nvPr/>
          </p:nvSpPr>
          <p:spPr bwMode="auto">
            <a:xfrm>
              <a:off x="1532" y="2404"/>
              <a:ext cx="28" cy="28"/>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6 h 28"/>
                <a:gd name="T18" fmla="*/ 20 w 28"/>
                <a:gd name="T19" fmla="*/ 2 h 28"/>
                <a:gd name="T20" fmla="*/ 14 w 28"/>
                <a:gd name="T21" fmla="*/ 0 h 28"/>
                <a:gd name="T22" fmla="*/ 14 w 28"/>
                <a:gd name="T23" fmla="*/ 0 h 28"/>
                <a:gd name="T24" fmla="*/ 10 w 28"/>
                <a:gd name="T25" fmla="*/ 2 h 28"/>
                <a:gd name="T26" fmla="*/ 4 w 28"/>
                <a:gd name="T27" fmla="*/ 6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6"/>
                  </a:lnTo>
                  <a:lnTo>
                    <a:pt x="20" y="2"/>
                  </a:lnTo>
                  <a:lnTo>
                    <a:pt x="14" y="0"/>
                  </a:lnTo>
                  <a:lnTo>
                    <a:pt x="14" y="0"/>
                  </a:lnTo>
                  <a:lnTo>
                    <a:pt x="10" y="2"/>
                  </a:lnTo>
                  <a:lnTo>
                    <a:pt x="4" y="6"/>
                  </a:lnTo>
                  <a:lnTo>
                    <a:pt x="2" y="10"/>
                  </a:lnTo>
                  <a:lnTo>
                    <a:pt x="0" y="14"/>
                  </a:lnTo>
                  <a:lnTo>
                    <a:pt x="0" y="14"/>
                  </a:lnTo>
                  <a:lnTo>
                    <a:pt x="2" y="20"/>
                  </a:lnTo>
                  <a:lnTo>
                    <a:pt x="4" y="24"/>
                  </a:lnTo>
                  <a:lnTo>
                    <a:pt x="10"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32" name="Line 479"/>
            <p:cNvSpPr>
              <a:spLocks noChangeShapeType="1"/>
            </p:cNvSpPr>
            <p:nvPr/>
          </p:nvSpPr>
          <p:spPr bwMode="auto">
            <a:xfrm>
              <a:off x="1546" y="241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 name="Freeform 480"/>
            <p:cNvSpPr>
              <a:spLocks/>
            </p:cNvSpPr>
            <p:nvPr/>
          </p:nvSpPr>
          <p:spPr bwMode="auto">
            <a:xfrm>
              <a:off x="1786" y="2622"/>
              <a:ext cx="28" cy="28"/>
            </a:xfrm>
            <a:custGeom>
              <a:avLst/>
              <a:gdLst>
                <a:gd name="T0" fmla="*/ 14 w 28"/>
                <a:gd name="T1" fmla="*/ 28 h 28"/>
                <a:gd name="T2" fmla="*/ 14 w 28"/>
                <a:gd name="T3" fmla="*/ 28 h 28"/>
                <a:gd name="T4" fmla="*/ 18 w 28"/>
                <a:gd name="T5" fmla="*/ 28 h 28"/>
                <a:gd name="T6" fmla="*/ 22 w 28"/>
                <a:gd name="T7" fmla="*/ 24 h 28"/>
                <a:gd name="T8" fmla="*/ 26 w 28"/>
                <a:gd name="T9" fmla="*/ 20 h 28"/>
                <a:gd name="T10" fmla="*/ 28 w 28"/>
                <a:gd name="T11" fmla="*/ 14 h 28"/>
                <a:gd name="T12" fmla="*/ 28 w 28"/>
                <a:gd name="T13" fmla="*/ 14 h 28"/>
                <a:gd name="T14" fmla="*/ 26 w 28"/>
                <a:gd name="T15" fmla="*/ 10 h 28"/>
                <a:gd name="T16" fmla="*/ 22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2" y="24"/>
                  </a:lnTo>
                  <a:lnTo>
                    <a:pt x="26" y="20"/>
                  </a:lnTo>
                  <a:lnTo>
                    <a:pt x="28" y="14"/>
                  </a:lnTo>
                  <a:lnTo>
                    <a:pt x="28" y="14"/>
                  </a:lnTo>
                  <a:lnTo>
                    <a:pt x="26" y="10"/>
                  </a:lnTo>
                  <a:lnTo>
                    <a:pt x="22"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34" name="Line 482"/>
            <p:cNvSpPr>
              <a:spLocks noChangeShapeType="1"/>
            </p:cNvSpPr>
            <p:nvPr/>
          </p:nvSpPr>
          <p:spPr bwMode="auto">
            <a:xfrm>
              <a:off x="1800" y="263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5" name="Freeform 483"/>
            <p:cNvSpPr>
              <a:spLocks/>
            </p:cNvSpPr>
            <p:nvPr/>
          </p:nvSpPr>
          <p:spPr bwMode="auto">
            <a:xfrm>
              <a:off x="1888" y="1970"/>
              <a:ext cx="28" cy="28"/>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4"/>
                  </a:lnTo>
                  <a:lnTo>
                    <a:pt x="18" y="2"/>
                  </a:lnTo>
                  <a:lnTo>
                    <a:pt x="14" y="0"/>
                  </a:lnTo>
                  <a:lnTo>
                    <a:pt x="14" y="0"/>
                  </a:lnTo>
                  <a:lnTo>
                    <a:pt x="8" y="2"/>
                  </a:lnTo>
                  <a:lnTo>
                    <a:pt x="4" y="4"/>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36" name="Line 485"/>
            <p:cNvSpPr>
              <a:spLocks noChangeShapeType="1"/>
            </p:cNvSpPr>
            <p:nvPr/>
          </p:nvSpPr>
          <p:spPr bwMode="auto">
            <a:xfrm>
              <a:off x="1902" y="198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7" name="Freeform 486"/>
            <p:cNvSpPr>
              <a:spLocks/>
            </p:cNvSpPr>
            <p:nvPr/>
          </p:nvSpPr>
          <p:spPr bwMode="auto">
            <a:xfrm>
              <a:off x="1888" y="2168"/>
              <a:ext cx="28" cy="28"/>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000000"/>
            </a:solidFill>
            <a:ln w="3175">
              <a:solidFill>
                <a:srgbClr val="000000"/>
              </a:solidFill>
              <a:prstDash val="solid"/>
              <a:round/>
              <a:headEnd/>
              <a:tailEnd/>
            </a:ln>
          </p:spPr>
          <p:txBody>
            <a:bodyPr/>
            <a:lstStyle/>
            <a:p>
              <a:endParaRPr lang="en-US"/>
            </a:p>
          </p:txBody>
        </p:sp>
        <p:sp>
          <p:nvSpPr>
            <p:cNvPr id="138" name="Line 488"/>
            <p:cNvSpPr>
              <a:spLocks noChangeShapeType="1"/>
            </p:cNvSpPr>
            <p:nvPr/>
          </p:nvSpPr>
          <p:spPr bwMode="auto">
            <a:xfrm>
              <a:off x="1902" y="218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9" name="Freeform 489"/>
            <p:cNvSpPr>
              <a:spLocks/>
            </p:cNvSpPr>
            <p:nvPr/>
          </p:nvSpPr>
          <p:spPr bwMode="auto">
            <a:xfrm>
              <a:off x="1992" y="2148"/>
              <a:ext cx="22" cy="34"/>
            </a:xfrm>
            <a:custGeom>
              <a:avLst/>
              <a:gdLst>
                <a:gd name="T0" fmla="*/ 10 w 22"/>
                <a:gd name="T1" fmla="*/ 2 h 34"/>
                <a:gd name="T2" fmla="*/ 10 w 22"/>
                <a:gd name="T3" fmla="*/ 2 h 34"/>
                <a:gd name="T4" fmla="*/ 16 w 22"/>
                <a:gd name="T5" fmla="*/ 2 h 34"/>
                <a:gd name="T6" fmla="*/ 22 w 22"/>
                <a:gd name="T7" fmla="*/ 0 h 34"/>
                <a:gd name="T8" fmla="*/ 22 w 22"/>
                <a:gd name="T9" fmla="*/ 0 h 34"/>
                <a:gd name="T10" fmla="*/ 14 w 22"/>
                <a:gd name="T11" fmla="*/ 16 h 34"/>
                <a:gd name="T12" fmla="*/ 10 w 22"/>
                <a:gd name="T13" fmla="*/ 34 h 34"/>
                <a:gd name="T14" fmla="*/ 10 w 22"/>
                <a:gd name="T15" fmla="*/ 34 h 34"/>
                <a:gd name="T16" fmla="*/ 6 w 22"/>
                <a:gd name="T17" fmla="*/ 16 h 34"/>
                <a:gd name="T18" fmla="*/ 0 w 22"/>
                <a:gd name="T19" fmla="*/ 0 h 34"/>
                <a:gd name="T20" fmla="*/ 0 w 22"/>
                <a:gd name="T21" fmla="*/ 0 h 34"/>
                <a:gd name="T22" fmla="*/ 6 w 22"/>
                <a:gd name="T23" fmla="*/ 2 h 34"/>
                <a:gd name="T24" fmla="*/ 10 w 22"/>
                <a:gd name="T25" fmla="*/ 2 h 34"/>
                <a:gd name="T26" fmla="*/ 10 w 22"/>
                <a:gd name="T27" fmla="*/ 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4">
                  <a:moveTo>
                    <a:pt x="10" y="2"/>
                  </a:moveTo>
                  <a:lnTo>
                    <a:pt x="10" y="2"/>
                  </a:lnTo>
                  <a:lnTo>
                    <a:pt x="16" y="2"/>
                  </a:lnTo>
                  <a:lnTo>
                    <a:pt x="22" y="0"/>
                  </a:lnTo>
                  <a:lnTo>
                    <a:pt x="22" y="0"/>
                  </a:lnTo>
                  <a:lnTo>
                    <a:pt x="14" y="16"/>
                  </a:lnTo>
                  <a:lnTo>
                    <a:pt x="10" y="34"/>
                  </a:lnTo>
                  <a:lnTo>
                    <a:pt x="10" y="34"/>
                  </a:lnTo>
                  <a:lnTo>
                    <a:pt x="6" y="16"/>
                  </a:lnTo>
                  <a:lnTo>
                    <a:pt x="0" y="0"/>
                  </a:lnTo>
                  <a:lnTo>
                    <a:pt x="0" y="0"/>
                  </a:lnTo>
                  <a:lnTo>
                    <a:pt x="6" y="2"/>
                  </a:lnTo>
                  <a:lnTo>
                    <a:pt x="10" y="2"/>
                  </a:lnTo>
                  <a:lnTo>
                    <a:pt x="10" y="2"/>
                  </a:lnTo>
                  <a:close/>
                </a:path>
              </a:pathLst>
            </a:custGeom>
            <a:solidFill>
              <a:srgbClr val="000000"/>
            </a:solidFill>
            <a:ln w="6350">
              <a:solidFill>
                <a:srgbClr val="000000"/>
              </a:solidFill>
              <a:prstDash val="solid"/>
              <a:round/>
              <a:headEnd/>
              <a:tailEnd/>
            </a:ln>
          </p:spPr>
          <p:txBody>
            <a:bodyPr/>
            <a:lstStyle/>
            <a:p>
              <a:endParaRPr lang="en-US"/>
            </a:p>
          </p:txBody>
        </p:sp>
        <p:sp>
          <p:nvSpPr>
            <p:cNvPr id="140" name="Freeform 490"/>
            <p:cNvSpPr>
              <a:spLocks/>
            </p:cNvSpPr>
            <p:nvPr/>
          </p:nvSpPr>
          <p:spPr bwMode="auto">
            <a:xfrm>
              <a:off x="1992" y="1986"/>
              <a:ext cx="22" cy="34"/>
            </a:xfrm>
            <a:custGeom>
              <a:avLst/>
              <a:gdLst>
                <a:gd name="T0" fmla="*/ 10 w 22"/>
                <a:gd name="T1" fmla="*/ 32 h 34"/>
                <a:gd name="T2" fmla="*/ 10 w 22"/>
                <a:gd name="T3" fmla="*/ 32 h 34"/>
                <a:gd name="T4" fmla="*/ 16 w 22"/>
                <a:gd name="T5" fmla="*/ 32 h 34"/>
                <a:gd name="T6" fmla="*/ 22 w 22"/>
                <a:gd name="T7" fmla="*/ 34 h 34"/>
                <a:gd name="T8" fmla="*/ 22 w 22"/>
                <a:gd name="T9" fmla="*/ 34 h 34"/>
                <a:gd name="T10" fmla="*/ 14 w 22"/>
                <a:gd name="T11" fmla="*/ 18 h 34"/>
                <a:gd name="T12" fmla="*/ 10 w 22"/>
                <a:gd name="T13" fmla="*/ 0 h 34"/>
                <a:gd name="T14" fmla="*/ 10 w 22"/>
                <a:gd name="T15" fmla="*/ 0 h 34"/>
                <a:gd name="T16" fmla="*/ 6 w 22"/>
                <a:gd name="T17" fmla="*/ 18 h 34"/>
                <a:gd name="T18" fmla="*/ 0 w 22"/>
                <a:gd name="T19" fmla="*/ 34 h 34"/>
                <a:gd name="T20" fmla="*/ 0 w 22"/>
                <a:gd name="T21" fmla="*/ 34 h 34"/>
                <a:gd name="T22" fmla="*/ 6 w 22"/>
                <a:gd name="T23" fmla="*/ 32 h 34"/>
                <a:gd name="T24" fmla="*/ 10 w 22"/>
                <a:gd name="T25" fmla="*/ 32 h 34"/>
                <a:gd name="T26" fmla="*/ 10 w 22"/>
                <a:gd name="T27"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4">
                  <a:moveTo>
                    <a:pt x="10" y="32"/>
                  </a:moveTo>
                  <a:lnTo>
                    <a:pt x="10" y="32"/>
                  </a:lnTo>
                  <a:lnTo>
                    <a:pt x="16" y="32"/>
                  </a:lnTo>
                  <a:lnTo>
                    <a:pt x="22" y="34"/>
                  </a:lnTo>
                  <a:lnTo>
                    <a:pt x="22" y="34"/>
                  </a:lnTo>
                  <a:lnTo>
                    <a:pt x="14" y="18"/>
                  </a:lnTo>
                  <a:lnTo>
                    <a:pt x="10" y="0"/>
                  </a:lnTo>
                  <a:lnTo>
                    <a:pt x="10" y="0"/>
                  </a:lnTo>
                  <a:lnTo>
                    <a:pt x="6" y="18"/>
                  </a:lnTo>
                  <a:lnTo>
                    <a:pt x="0" y="34"/>
                  </a:lnTo>
                  <a:lnTo>
                    <a:pt x="0" y="34"/>
                  </a:lnTo>
                  <a:lnTo>
                    <a:pt x="6" y="32"/>
                  </a:lnTo>
                  <a:lnTo>
                    <a:pt x="10" y="32"/>
                  </a:lnTo>
                  <a:lnTo>
                    <a:pt x="10" y="32"/>
                  </a:lnTo>
                  <a:close/>
                </a:path>
              </a:pathLst>
            </a:custGeom>
            <a:solidFill>
              <a:srgbClr val="000000"/>
            </a:solidFill>
            <a:ln w="6350">
              <a:solidFill>
                <a:srgbClr val="000000"/>
              </a:solidFill>
              <a:prstDash val="solid"/>
              <a:round/>
              <a:headEnd/>
              <a:tailEnd/>
            </a:ln>
          </p:spPr>
          <p:txBody>
            <a:bodyPr/>
            <a:lstStyle/>
            <a:p>
              <a:endParaRPr lang="en-US"/>
            </a:p>
          </p:txBody>
        </p:sp>
        <p:sp>
          <p:nvSpPr>
            <p:cNvPr id="141" name="Freeform 491"/>
            <p:cNvSpPr>
              <a:spLocks/>
            </p:cNvSpPr>
            <p:nvPr/>
          </p:nvSpPr>
          <p:spPr bwMode="auto">
            <a:xfrm>
              <a:off x="2342" y="1974"/>
              <a:ext cx="34" cy="22"/>
            </a:xfrm>
            <a:custGeom>
              <a:avLst/>
              <a:gdLst>
                <a:gd name="T0" fmla="*/ 2 w 34"/>
                <a:gd name="T1" fmla="*/ 10 h 22"/>
                <a:gd name="T2" fmla="*/ 2 w 34"/>
                <a:gd name="T3" fmla="*/ 10 h 22"/>
                <a:gd name="T4" fmla="*/ 2 w 34"/>
                <a:gd name="T5" fmla="*/ 6 h 22"/>
                <a:gd name="T6" fmla="*/ 0 w 34"/>
                <a:gd name="T7" fmla="*/ 0 h 22"/>
                <a:gd name="T8" fmla="*/ 0 w 34"/>
                <a:gd name="T9" fmla="*/ 0 h 22"/>
                <a:gd name="T10" fmla="*/ 16 w 34"/>
                <a:gd name="T11" fmla="*/ 6 h 22"/>
                <a:gd name="T12" fmla="*/ 34 w 34"/>
                <a:gd name="T13" fmla="*/ 10 h 22"/>
                <a:gd name="T14" fmla="*/ 34 w 34"/>
                <a:gd name="T15" fmla="*/ 10 h 22"/>
                <a:gd name="T16" fmla="*/ 16 w 34"/>
                <a:gd name="T17" fmla="*/ 16 h 22"/>
                <a:gd name="T18" fmla="*/ 0 w 34"/>
                <a:gd name="T19" fmla="*/ 22 h 22"/>
                <a:gd name="T20" fmla="*/ 0 w 34"/>
                <a:gd name="T21" fmla="*/ 22 h 22"/>
                <a:gd name="T22" fmla="*/ 2 w 34"/>
                <a:gd name="T23" fmla="*/ 14 h 22"/>
                <a:gd name="T24" fmla="*/ 2 w 34"/>
                <a:gd name="T25" fmla="*/ 10 h 22"/>
                <a:gd name="T26" fmla="*/ 2 w 34"/>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2">
                  <a:moveTo>
                    <a:pt x="2" y="10"/>
                  </a:moveTo>
                  <a:lnTo>
                    <a:pt x="2" y="10"/>
                  </a:lnTo>
                  <a:lnTo>
                    <a:pt x="2" y="6"/>
                  </a:lnTo>
                  <a:lnTo>
                    <a:pt x="0" y="0"/>
                  </a:lnTo>
                  <a:lnTo>
                    <a:pt x="0" y="0"/>
                  </a:lnTo>
                  <a:lnTo>
                    <a:pt x="16" y="6"/>
                  </a:lnTo>
                  <a:lnTo>
                    <a:pt x="34" y="10"/>
                  </a:lnTo>
                  <a:lnTo>
                    <a:pt x="34" y="10"/>
                  </a:lnTo>
                  <a:lnTo>
                    <a:pt x="16" y="16"/>
                  </a:lnTo>
                  <a:lnTo>
                    <a:pt x="0" y="22"/>
                  </a:lnTo>
                  <a:lnTo>
                    <a:pt x="0" y="22"/>
                  </a:lnTo>
                  <a:lnTo>
                    <a:pt x="2" y="14"/>
                  </a:lnTo>
                  <a:lnTo>
                    <a:pt x="2" y="10"/>
                  </a:lnTo>
                  <a:lnTo>
                    <a:pt x="2" y="10"/>
                  </a:lnTo>
                  <a:close/>
                </a:path>
              </a:pathLst>
            </a:custGeom>
            <a:solidFill>
              <a:srgbClr val="000000"/>
            </a:solidFill>
            <a:ln w="6350">
              <a:solidFill>
                <a:srgbClr val="000000"/>
              </a:solidFill>
              <a:prstDash val="solid"/>
              <a:round/>
              <a:headEnd/>
              <a:tailEnd/>
            </a:ln>
          </p:spPr>
          <p:txBody>
            <a:bodyPr/>
            <a:lstStyle/>
            <a:p>
              <a:endParaRPr lang="en-US"/>
            </a:p>
          </p:txBody>
        </p:sp>
        <p:sp>
          <p:nvSpPr>
            <p:cNvPr id="142" name="Freeform 492"/>
            <p:cNvSpPr>
              <a:spLocks/>
            </p:cNvSpPr>
            <p:nvPr/>
          </p:nvSpPr>
          <p:spPr bwMode="auto">
            <a:xfrm>
              <a:off x="2342" y="2172"/>
              <a:ext cx="34" cy="22"/>
            </a:xfrm>
            <a:custGeom>
              <a:avLst/>
              <a:gdLst>
                <a:gd name="T0" fmla="*/ 2 w 34"/>
                <a:gd name="T1" fmla="*/ 12 h 22"/>
                <a:gd name="T2" fmla="*/ 2 w 34"/>
                <a:gd name="T3" fmla="*/ 12 h 22"/>
                <a:gd name="T4" fmla="*/ 2 w 34"/>
                <a:gd name="T5" fmla="*/ 6 h 22"/>
                <a:gd name="T6" fmla="*/ 0 w 34"/>
                <a:gd name="T7" fmla="*/ 0 h 22"/>
                <a:gd name="T8" fmla="*/ 0 w 34"/>
                <a:gd name="T9" fmla="*/ 0 h 22"/>
                <a:gd name="T10" fmla="*/ 16 w 34"/>
                <a:gd name="T11" fmla="*/ 8 h 22"/>
                <a:gd name="T12" fmla="*/ 34 w 34"/>
                <a:gd name="T13" fmla="*/ 12 h 22"/>
                <a:gd name="T14" fmla="*/ 34 w 34"/>
                <a:gd name="T15" fmla="*/ 12 h 22"/>
                <a:gd name="T16" fmla="*/ 16 w 34"/>
                <a:gd name="T17" fmla="*/ 16 h 22"/>
                <a:gd name="T18" fmla="*/ 0 w 34"/>
                <a:gd name="T19" fmla="*/ 22 h 22"/>
                <a:gd name="T20" fmla="*/ 0 w 34"/>
                <a:gd name="T21" fmla="*/ 22 h 22"/>
                <a:gd name="T22" fmla="*/ 2 w 34"/>
                <a:gd name="T23" fmla="*/ 16 h 22"/>
                <a:gd name="T24" fmla="*/ 2 w 34"/>
                <a:gd name="T25" fmla="*/ 12 h 22"/>
                <a:gd name="T26" fmla="*/ 2 w 34"/>
                <a:gd name="T2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2">
                  <a:moveTo>
                    <a:pt x="2" y="12"/>
                  </a:moveTo>
                  <a:lnTo>
                    <a:pt x="2" y="12"/>
                  </a:lnTo>
                  <a:lnTo>
                    <a:pt x="2" y="6"/>
                  </a:lnTo>
                  <a:lnTo>
                    <a:pt x="0" y="0"/>
                  </a:lnTo>
                  <a:lnTo>
                    <a:pt x="0" y="0"/>
                  </a:lnTo>
                  <a:lnTo>
                    <a:pt x="16" y="8"/>
                  </a:lnTo>
                  <a:lnTo>
                    <a:pt x="34" y="12"/>
                  </a:lnTo>
                  <a:lnTo>
                    <a:pt x="34" y="12"/>
                  </a:lnTo>
                  <a:lnTo>
                    <a:pt x="16" y="16"/>
                  </a:lnTo>
                  <a:lnTo>
                    <a:pt x="0" y="22"/>
                  </a:lnTo>
                  <a:lnTo>
                    <a:pt x="0" y="22"/>
                  </a:lnTo>
                  <a:lnTo>
                    <a:pt x="2" y="16"/>
                  </a:lnTo>
                  <a:lnTo>
                    <a:pt x="2" y="12"/>
                  </a:lnTo>
                  <a:lnTo>
                    <a:pt x="2" y="12"/>
                  </a:lnTo>
                  <a:close/>
                </a:path>
              </a:pathLst>
            </a:custGeom>
            <a:solidFill>
              <a:srgbClr val="000000"/>
            </a:solidFill>
            <a:ln w="6350">
              <a:solidFill>
                <a:srgbClr val="000000"/>
              </a:solidFill>
              <a:prstDash val="solid"/>
              <a:round/>
              <a:headEnd/>
              <a:tailEnd/>
            </a:ln>
          </p:spPr>
          <p:txBody>
            <a:bodyPr/>
            <a:lstStyle/>
            <a:p>
              <a:endParaRPr lang="en-US"/>
            </a:p>
          </p:txBody>
        </p:sp>
        <p:sp>
          <p:nvSpPr>
            <p:cNvPr id="143" name="Freeform 493"/>
            <p:cNvSpPr>
              <a:spLocks/>
            </p:cNvSpPr>
            <p:nvPr/>
          </p:nvSpPr>
          <p:spPr bwMode="auto">
            <a:xfrm>
              <a:off x="1450" y="1940"/>
              <a:ext cx="36" cy="22"/>
            </a:xfrm>
            <a:custGeom>
              <a:avLst/>
              <a:gdLst>
                <a:gd name="T0" fmla="*/ 4 w 36"/>
                <a:gd name="T1" fmla="*/ 10 h 22"/>
                <a:gd name="T2" fmla="*/ 4 w 36"/>
                <a:gd name="T3" fmla="*/ 10 h 22"/>
                <a:gd name="T4" fmla="*/ 4 w 36"/>
                <a:gd name="T5" fmla="*/ 6 h 22"/>
                <a:gd name="T6" fmla="*/ 0 w 36"/>
                <a:gd name="T7" fmla="*/ 0 h 22"/>
                <a:gd name="T8" fmla="*/ 0 w 36"/>
                <a:gd name="T9" fmla="*/ 0 h 22"/>
                <a:gd name="T10" fmla="*/ 18 w 36"/>
                <a:gd name="T11" fmla="*/ 6 h 22"/>
                <a:gd name="T12" fmla="*/ 36 w 36"/>
                <a:gd name="T13" fmla="*/ 10 h 22"/>
                <a:gd name="T14" fmla="*/ 36 w 36"/>
                <a:gd name="T15" fmla="*/ 10 h 22"/>
                <a:gd name="T16" fmla="*/ 18 w 36"/>
                <a:gd name="T17" fmla="*/ 16 h 22"/>
                <a:gd name="T18" fmla="*/ 2 w 36"/>
                <a:gd name="T19" fmla="*/ 22 h 22"/>
                <a:gd name="T20" fmla="*/ 2 w 36"/>
                <a:gd name="T21" fmla="*/ 22 h 22"/>
                <a:gd name="T22" fmla="*/ 4 w 36"/>
                <a:gd name="T23" fmla="*/ 14 h 22"/>
                <a:gd name="T24" fmla="*/ 4 w 36"/>
                <a:gd name="T25" fmla="*/ 10 h 22"/>
                <a:gd name="T26" fmla="*/ 4 w 36"/>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2">
                  <a:moveTo>
                    <a:pt x="4" y="10"/>
                  </a:moveTo>
                  <a:lnTo>
                    <a:pt x="4" y="10"/>
                  </a:lnTo>
                  <a:lnTo>
                    <a:pt x="4" y="6"/>
                  </a:lnTo>
                  <a:lnTo>
                    <a:pt x="0" y="0"/>
                  </a:lnTo>
                  <a:lnTo>
                    <a:pt x="0" y="0"/>
                  </a:lnTo>
                  <a:lnTo>
                    <a:pt x="18" y="6"/>
                  </a:lnTo>
                  <a:lnTo>
                    <a:pt x="36" y="10"/>
                  </a:lnTo>
                  <a:lnTo>
                    <a:pt x="36" y="10"/>
                  </a:lnTo>
                  <a:lnTo>
                    <a:pt x="18" y="16"/>
                  </a:lnTo>
                  <a:lnTo>
                    <a:pt x="2" y="22"/>
                  </a:lnTo>
                  <a:lnTo>
                    <a:pt x="2" y="22"/>
                  </a:lnTo>
                  <a:lnTo>
                    <a:pt x="4" y="14"/>
                  </a:lnTo>
                  <a:lnTo>
                    <a:pt x="4" y="10"/>
                  </a:lnTo>
                  <a:lnTo>
                    <a:pt x="4" y="10"/>
                  </a:lnTo>
                  <a:close/>
                </a:path>
              </a:pathLst>
            </a:custGeom>
            <a:solidFill>
              <a:srgbClr val="000000"/>
            </a:solidFill>
            <a:ln w="6350">
              <a:solidFill>
                <a:srgbClr val="000000"/>
              </a:solidFill>
              <a:prstDash val="solid"/>
              <a:round/>
              <a:headEnd/>
              <a:tailEnd/>
            </a:ln>
          </p:spPr>
          <p:txBody>
            <a:bodyPr/>
            <a:lstStyle/>
            <a:p>
              <a:endParaRPr lang="en-US"/>
            </a:p>
          </p:txBody>
        </p:sp>
        <p:sp>
          <p:nvSpPr>
            <p:cNvPr id="144" name="Freeform 494"/>
            <p:cNvSpPr>
              <a:spLocks/>
            </p:cNvSpPr>
            <p:nvPr/>
          </p:nvSpPr>
          <p:spPr bwMode="auto">
            <a:xfrm>
              <a:off x="1688" y="2248"/>
              <a:ext cx="22" cy="36"/>
            </a:xfrm>
            <a:custGeom>
              <a:avLst/>
              <a:gdLst>
                <a:gd name="T0" fmla="*/ 10 w 22"/>
                <a:gd name="T1" fmla="*/ 32 h 36"/>
                <a:gd name="T2" fmla="*/ 10 w 22"/>
                <a:gd name="T3" fmla="*/ 32 h 36"/>
                <a:gd name="T4" fmla="*/ 16 w 22"/>
                <a:gd name="T5" fmla="*/ 34 h 36"/>
                <a:gd name="T6" fmla="*/ 22 w 22"/>
                <a:gd name="T7" fmla="*/ 36 h 36"/>
                <a:gd name="T8" fmla="*/ 22 w 22"/>
                <a:gd name="T9" fmla="*/ 36 h 36"/>
                <a:gd name="T10" fmla="*/ 14 w 22"/>
                <a:gd name="T11" fmla="*/ 18 h 36"/>
                <a:gd name="T12" fmla="*/ 10 w 22"/>
                <a:gd name="T13" fmla="*/ 0 h 36"/>
                <a:gd name="T14" fmla="*/ 10 w 22"/>
                <a:gd name="T15" fmla="*/ 0 h 36"/>
                <a:gd name="T16" fmla="*/ 6 w 22"/>
                <a:gd name="T17" fmla="*/ 18 h 36"/>
                <a:gd name="T18" fmla="*/ 0 w 22"/>
                <a:gd name="T19" fmla="*/ 36 h 36"/>
                <a:gd name="T20" fmla="*/ 0 w 22"/>
                <a:gd name="T21" fmla="*/ 36 h 36"/>
                <a:gd name="T22" fmla="*/ 6 w 22"/>
                <a:gd name="T23" fmla="*/ 32 h 36"/>
                <a:gd name="T24" fmla="*/ 10 w 22"/>
                <a:gd name="T25" fmla="*/ 32 h 36"/>
                <a:gd name="T26" fmla="*/ 10 w 22"/>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6">
                  <a:moveTo>
                    <a:pt x="10" y="32"/>
                  </a:moveTo>
                  <a:lnTo>
                    <a:pt x="10" y="32"/>
                  </a:lnTo>
                  <a:lnTo>
                    <a:pt x="16" y="34"/>
                  </a:lnTo>
                  <a:lnTo>
                    <a:pt x="22" y="36"/>
                  </a:lnTo>
                  <a:lnTo>
                    <a:pt x="22" y="36"/>
                  </a:lnTo>
                  <a:lnTo>
                    <a:pt x="14" y="18"/>
                  </a:lnTo>
                  <a:lnTo>
                    <a:pt x="10" y="0"/>
                  </a:lnTo>
                  <a:lnTo>
                    <a:pt x="10" y="0"/>
                  </a:lnTo>
                  <a:lnTo>
                    <a:pt x="6" y="18"/>
                  </a:lnTo>
                  <a:lnTo>
                    <a:pt x="0" y="36"/>
                  </a:lnTo>
                  <a:lnTo>
                    <a:pt x="0" y="36"/>
                  </a:lnTo>
                  <a:lnTo>
                    <a:pt x="6" y="32"/>
                  </a:lnTo>
                  <a:lnTo>
                    <a:pt x="10" y="32"/>
                  </a:lnTo>
                  <a:lnTo>
                    <a:pt x="10" y="32"/>
                  </a:lnTo>
                  <a:close/>
                </a:path>
              </a:pathLst>
            </a:custGeom>
            <a:solidFill>
              <a:srgbClr val="000000"/>
            </a:solidFill>
            <a:ln w="6350">
              <a:solidFill>
                <a:srgbClr val="000000"/>
              </a:solidFill>
              <a:prstDash val="solid"/>
              <a:round/>
              <a:headEnd/>
              <a:tailEnd/>
            </a:ln>
          </p:spPr>
          <p:txBody>
            <a:bodyPr/>
            <a:lstStyle/>
            <a:p>
              <a:endParaRPr lang="en-US"/>
            </a:p>
          </p:txBody>
        </p:sp>
        <p:sp>
          <p:nvSpPr>
            <p:cNvPr id="145" name="Freeform 495"/>
            <p:cNvSpPr>
              <a:spLocks/>
            </p:cNvSpPr>
            <p:nvPr/>
          </p:nvSpPr>
          <p:spPr bwMode="auto">
            <a:xfrm>
              <a:off x="1790" y="2248"/>
              <a:ext cx="20" cy="36"/>
            </a:xfrm>
            <a:custGeom>
              <a:avLst/>
              <a:gdLst>
                <a:gd name="T0" fmla="*/ 10 w 20"/>
                <a:gd name="T1" fmla="*/ 32 h 36"/>
                <a:gd name="T2" fmla="*/ 10 w 20"/>
                <a:gd name="T3" fmla="*/ 32 h 36"/>
                <a:gd name="T4" fmla="*/ 16 w 20"/>
                <a:gd name="T5" fmla="*/ 34 h 36"/>
                <a:gd name="T6" fmla="*/ 20 w 20"/>
                <a:gd name="T7" fmla="*/ 36 h 36"/>
                <a:gd name="T8" fmla="*/ 20 w 20"/>
                <a:gd name="T9" fmla="*/ 36 h 36"/>
                <a:gd name="T10" fmla="*/ 14 w 20"/>
                <a:gd name="T11" fmla="*/ 18 h 36"/>
                <a:gd name="T12" fmla="*/ 10 w 20"/>
                <a:gd name="T13" fmla="*/ 0 h 36"/>
                <a:gd name="T14" fmla="*/ 10 w 20"/>
                <a:gd name="T15" fmla="*/ 0 h 36"/>
                <a:gd name="T16" fmla="*/ 6 w 20"/>
                <a:gd name="T17" fmla="*/ 18 h 36"/>
                <a:gd name="T18" fmla="*/ 0 w 20"/>
                <a:gd name="T19" fmla="*/ 36 h 36"/>
                <a:gd name="T20" fmla="*/ 0 w 20"/>
                <a:gd name="T21" fmla="*/ 36 h 36"/>
                <a:gd name="T22" fmla="*/ 6 w 20"/>
                <a:gd name="T23" fmla="*/ 32 h 36"/>
                <a:gd name="T24" fmla="*/ 10 w 20"/>
                <a:gd name="T25" fmla="*/ 32 h 36"/>
                <a:gd name="T26" fmla="*/ 10 w 20"/>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6">
                  <a:moveTo>
                    <a:pt x="10" y="32"/>
                  </a:moveTo>
                  <a:lnTo>
                    <a:pt x="10" y="32"/>
                  </a:lnTo>
                  <a:lnTo>
                    <a:pt x="16" y="34"/>
                  </a:lnTo>
                  <a:lnTo>
                    <a:pt x="20" y="36"/>
                  </a:lnTo>
                  <a:lnTo>
                    <a:pt x="20" y="36"/>
                  </a:lnTo>
                  <a:lnTo>
                    <a:pt x="14" y="18"/>
                  </a:lnTo>
                  <a:lnTo>
                    <a:pt x="10" y="0"/>
                  </a:lnTo>
                  <a:lnTo>
                    <a:pt x="10" y="0"/>
                  </a:lnTo>
                  <a:lnTo>
                    <a:pt x="6" y="18"/>
                  </a:lnTo>
                  <a:lnTo>
                    <a:pt x="0" y="36"/>
                  </a:lnTo>
                  <a:lnTo>
                    <a:pt x="0" y="36"/>
                  </a:lnTo>
                  <a:lnTo>
                    <a:pt x="6" y="32"/>
                  </a:lnTo>
                  <a:lnTo>
                    <a:pt x="10" y="32"/>
                  </a:lnTo>
                  <a:lnTo>
                    <a:pt x="10" y="32"/>
                  </a:lnTo>
                  <a:close/>
                </a:path>
              </a:pathLst>
            </a:custGeom>
            <a:solidFill>
              <a:srgbClr val="000000"/>
            </a:solidFill>
            <a:ln w="6350">
              <a:solidFill>
                <a:srgbClr val="000000"/>
              </a:solidFill>
              <a:prstDash val="solid"/>
              <a:round/>
              <a:headEnd/>
              <a:tailEnd/>
            </a:ln>
          </p:spPr>
          <p:txBody>
            <a:bodyPr/>
            <a:lstStyle/>
            <a:p>
              <a:endParaRPr lang="en-US"/>
            </a:p>
          </p:txBody>
        </p:sp>
        <p:sp>
          <p:nvSpPr>
            <p:cNvPr id="146" name="Freeform 496"/>
            <p:cNvSpPr>
              <a:spLocks/>
            </p:cNvSpPr>
            <p:nvPr/>
          </p:nvSpPr>
          <p:spPr bwMode="auto">
            <a:xfrm>
              <a:off x="1888" y="2248"/>
              <a:ext cx="22" cy="36"/>
            </a:xfrm>
            <a:custGeom>
              <a:avLst/>
              <a:gdLst>
                <a:gd name="T0" fmla="*/ 12 w 22"/>
                <a:gd name="T1" fmla="*/ 32 h 36"/>
                <a:gd name="T2" fmla="*/ 12 w 22"/>
                <a:gd name="T3" fmla="*/ 32 h 36"/>
                <a:gd name="T4" fmla="*/ 16 w 22"/>
                <a:gd name="T5" fmla="*/ 34 h 36"/>
                <a:gd name="T6" fmla="*/ 22 w 22"/>
                <a:gd name="T7" fmla="*/ 36 h 36"/>
                <a:gd name="T8" fmla="*/ 22 w 22"/>
                <a:gd name="T9" fmla="*/ 36 h 36"/>
                <a:gd name="T10" fmla="*/ 16 w 22"/>
                <a:gd name="T11" fmla="*/ 18 h 36"/>
                <a:gd name="T12" fmla="*/ 12 w 22"/>
                <a:gd name="T13" fmla="*/ 0 h 36"/>
                <a:gd name="T14" fmla="*/ 12 w 22"/>
                <a:gd name="T15" fmla="*/ 0 h 36"/>
                <a:gd name="T16" fmla="*/ 6 w 22"/>
                <a:gd name="T17" fmla="*/ 18 h 36"/>
                <a:gd name="T18" fmla="*/ 0 w 22"/>
                <a:gd name="T19" fmla="*/ 36 h 36"/>
                <a:gd name="T20" fmla="*/ 0 w 22"/>
                <a:gd name="T21" fmla="*/ 36 h 36"/>
                <a:gd name="T22" fmla="*/ 8 w 22"/>
                <a:gd name="T23" fmla="*/ 32 h 36"/>
                <a:gd name="T24" fmla="*/ 12 w 22"/>
                <a:gd name="T25" fmla="*/ 32 h 36"/>
                <a:gd name="T26" fmla="*/ 12 w 22"/>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6">
                  <a:moveTo>
                    <a:pt x="12" y="32"/>
                  </a:moveTo>
                  <a:lnTo>
                    <a:pt x="12" y="32"/>
                  </a:lnTo>
                  <a:lnTo>
                    <a:pt x="16" y="34"/>
                  </a:lnTo>
                  <a:lnTo>
                    <a:pt x="22" y="36"/>
                  </a:lnTo>
                  <a:lnTo>
                    <a:pt x="22" y="36"/>
                  </a:lnTo>
                  <a:lnTo>
                    <a:pt x="16" y="18"/>
                  </a:lnTo>
                  <a:lnTo>
                    <a:pt x="12" y="0"/>
                  </a:lnTo>
                  <a:lnTo>
                    <a:pt x="12" y="0"/>
                  </a:lnTo>
                  <a:lnTo>
                    <a:pt x="6" y="18"/>
                  </a:lnTo>
                  <a:lnTo>
                    <a:pt x="0" y="36"/>
                  </a:lnTo>
                  <a:lnTo>
                    <a:pt x="0" y="36"/>
                  </a:lnTo>
                  <a:lnTo>
                    <a:pt x="8" y="32"/>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a:p>
          </p:txBody>
        </p:sp>
        <p:sp>
          <p:nvSpPr>
            <p:cNvPr id="147" name="Freeform 497"/>
            <p:cNvSpPr>
              <a:spLocks/>
            </p:cNvSpPr>
            <p:nvPr/>
          </p:nvSpPr>
          <p:spPr bwMode="auto">
            <a:xfrm>
              <a:off x="1214" y="2074"/>
              <a:ext cx="22" cy="36"/>
            </a:xfrm>
            <a:custGeom>
              <a:avLst/>
              <a:gdLst>
                <a:gd name="T0" fmla="*/ 12 w 22"/>
                <a:gd name="T1" fmla="*/ 32 h 36"/>
                <a:gd name="T2" fmla="*/ 12 w 22"/>
                <a:gd name="T3" fmla="*/ 32 h 36"/>
                <a:gd name="T4" fmla="*/ 16 w 22"/>
                <a:gd name="T5" fmla="*/ 34 h 36"/>
                <a:gd name="T6" fmla="*/ 22 w 22"/>
                <a:gd name="T7" fmla="*/ 36 h 36"/>
                <a:gd name="T8" fmla="*/ 22 w 22"/>
                <a:gd name="T9" fmla="*/ 36 h 36"/>
                <a:gd name="T10" fmla="*/ 16 w 22"/>
                <a:gd name="T11" fmla="*/ 18 h 36"/>
                <a:gd name="T12" fmla="*/ 12 w 22"/>
                <a:gd name="T13" fmla="*/ 0 h 36"/>
                <a:gd name="T14" fmla="*/ 12 w 22"/>
                <a:gd name="T15" fmla="*/ 0 h 36"/>
                <a:gd name="T16" fmla="*/ 6 w 22"/>
                <a:gd name="T17" fmla="*/ 18 h 36"/>
                <a:gd name="T18" fmla="*/ 0 w 22"/>
                <a:gd name="T19" fmla="*/ 36 h 36"/>
                <a:gd name="T20" fmla="*/ 0 w 22"/>
                <a:gd name="T21" fmla="*/ 36 h 36"/>
                <a:gd name="T22" fmla="*/ 8 w 22"/>
                <a:gd name="T23" fmla="*/ 32 h 36"/>
                <a:gd name="T24" fmla="*/ 12 w 22"/>
                <a:gd name="T25" fmla="*/ 32 h 36"/>
                <a:gd name="T26" fmla="*/ 12 w 22"/>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6">
                  <a:moveTo>
                    <a:pt x="12" y="32"/>
                  </a:moveTo>
                  <a:lnTo>
                    <a:pt x="12" y="32"/>
                  </a:lnTo>
                  <a:lnTo>
                    <a:pt x="16" y="34"/>
                  </a:lnTo>
                  <a:lnTo>
                    <a:pt x="22" y="36"/>
                  </a:lnTo>
                  <a:lnTo>
                    <a:pt x="22" y="36"/>
                  </a:lnTo>
                  <a:lnTo>
                    <a:pt x="16" y="18"/>
                  </a:lnTo>
                  <a:lnTo>
                    <a:pt x="12" y="0"/>
                  </a:lnTo>
                  <a:lnTo>
                    <a:pt x="12" y="0"/>
                  </a:lnTo>
                  <a:lnTo>
                    <a:pt x="6" y="18"/>
                  </a:lnTo>
                  <a:lnTo>
                    <a:pt x="0" y="36"/>
                  </a:lnTo>
                  <a:lnTo>
                    <a:pt x="0" y="36"/>
                  </a:lnTo>
                  <a:lnTo>
                    <a:pt x="8" y="32"/>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a:p>
          </p:txBody>
        </p:sp>
        <p:sp>
          <p:nvSpPr>
            <p:cNvPr id="148" name="Freeform 501"/>
            <p:cNvSpPr>
              <a:spLocks/>
            </p:cNvSpPr>
            <p:nvPr/>
          </p:nvSpPr>
          <p:spPr bwMode="auto">
            <a:xfrm>
              <a:off x="954" y="1986"/>
              <a:ext cx="20" cy="34"/>
            </a:xfrm>
            <a:custGeom>
              <a:avLst/>
              <a:gdLst>
                <a:gd name="T0" fmla="*/ 10 w 20"/>
                <a:gd name="T1" fmla="*/ 32 h 34"/>
                <a:gd name="T2" fmla="*/ 10 w 20"/>
                <a:gd name="T3" fmla="*/ 32 h 34"/>
                <a:gd name="T4" fmla="*/ 16 w 20"/>
                <a:gd name="T5" fmla="*/ 32 h 34"/>
                <a:gd name="T6" fmla="*/ 20 w 20"/>
                <a:gd name="T7" fmla="*/ 34 h 34"/>
                <a:gd name="T8" fmla="*/ 20 w 20"/>
                <a:gd name="T9" fmla="*/ 34 h 34"/>
                <a:gd name="T10" fmla="*/ 14 w 20"/>
                <a:gd name="T11" fmla="*/ 18 h 34"/>
                <a:gd name="T12" fmla="*/ 10 w 20"/>
                <a:gd name="T13" fmla="*/ 0 h 34"/>
                <a:gd name="T14" fmla="*/ 10 w 20"/>
                <a:gd name="T15" fmla="*/ 0 h 34"/>
                <a:gd name="T16" fmla="*/ 6 w 20"/>
                <a:gd name="T17" fmla="*/ 18 h 34"/>
                <a:gd name="T18" fmla="*/ 0 w 20"/>
                <a:gd name="T19" fmla="*/ 34 h 34"/>
                <a:gd name="T20" fmla="*/ 0 w 20"/>
                <a:gd name="T21" fmla="*/ 34 h 34"/>
                <a:gd name="T22" fmla="*/ 6 w 20"/>
                <a:gd name="T23" fmla="*/ 32 h 34"/>
                <a:gd name="T24" fmla="*/ 10 w 20"/>
                <a:gd name="T25" fmla="*/ 32 h 34"/>
                <a:gd name="T26" fmla="*/ 10 w 20"/>
                <a:gd name="T27"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4">
                  <a:moveTo>
                    <a:pt x="10" y="32"/>
                  </a:moveTo>
                  <a:lnTo>
                    <a:pt x="10" y="32"/>
                  </a:lnTo>
                  <a:lnTo>
                    <a:pt x="16" y="32"/>
                  </a:lnTo>
                  <a:lnTo>
                    <a:pt x="20" y="34"/>
                  </a:lnTo>
                  <a:lnTo>
                    <a:pt x="20" y="34"/>
                  </a:lnTo>
                  <a:lnTo>
                    <a:pt x="14" y="18"/>
                  </a:lnTo>
                  <a:lnTo>
                    <a:pt x="10" y="0"/>
                  </a:lnTo>
                  <a:lnTo>
                    <a:pt x="10" y="0"/>
                  </a:lnTo>
                  <a:lnTo>
                    <a:pt x="6" y="18"/>
                  </a:lnTo>
                  <a:lnTo>
                    <a:pt x="0" y="34"/>
                  </a:lnTo>
                  <a:lnTo>
                    <a:pt x="0" y="34"/>
                  </a:lnTo>
                  <a:lnTo>
                    <a:pt x="6" y="32"/>
                  </a:lnTo>
                  <a:lnTo>
                    <a:pt x="10" y="32"/>
                  </a:lnTo>
                  <a:lnTo>
                    <a:pt x="10" y="32"/>
                  </a:lnTo>
                  <a:close/>
                </a:path>
              </a:pathLst>
            </a:custGeom>
            <a:solidFill>
              <a:srgbClr val="000000"/>
            </a:solidFill>
            <a:ln w="6350">
              <a:solidFill>
                <a:srgbClr val="000000"/>
              </a:solidFill>
              <a:prstDash val="solid"/>
              <a:round/>
              <a:headEnd/>
              <a:tailEnd/>
            </a:ln>
          </p:spPr>
          <p:txBody>
            <a:bodyPr/>
            <a:lstStyle/>
            <a:p>
              <a:endParaRPr lang="en-US"/>
            </a:p>
          </p:txBody>
        </p:sp>
        <p:sp>
          <p:nvSpPr>
            <p:cNvPr id="149" name="Freeform 502"/>
            <p:cNvSpPr>
              <a:spLocks/>
            </p:cNvSpPr>
            <p:nvPr/>
          </p:nvSpPr>
          <p:spPr bwMode="auto">
            <a:xfrm>
              <a:off x="954" y="2148"/>
              <a:ext cx="20" cy="36"/>
            </a:xfrm>
            <a:custGeom>
              <a:avLst/>
              <a:gdLst>
                <a:gd name="T0" fmla="*/ 10 w 20"/>
                <a:gd name="T1" fmla="*/ 2 h 36"/>
                <a:gd name="T2" fmla="*/ 10 w 20"/>
                <a:gd name="T3" fmla="*/ 2 h 36"/>
                <a:gd name="T4" fmla="*/ 16 w 20"/>
                <a:gd name="T5" fmla="*/ 2 h 36"/>
                <a:gd name="T6" fmla="*/ 20 w 20"/>
                <a:gd name="T7" fmla="*/ 0 h 36"/>
                <a:gd name="T8" fmla="*/ 20 w 20"/>
                <a:gd name="T9" fmla="*/ 0 h 36"/>
                <a:gd name="T10" fmla="*/ 14 w 20"/>
                <a:gd name="T11" fmla="*/ 18 h 36"/>
                <a:gd name="T12" fmla="*/ 10 w 20"/>
                <a:gd name="T13" fmla="*/ 36 h 36"/>
                <a:gd name="T14" fmla="*/ 10 w 20"/>
                <a:gd name="T15" fmla="*/ 36 h 36"/>
                <a:gd name="T16" fmla="*/ 6 w 20"/>
                <a:gd name="T17" fmla="*/ 18 h 36"/>
                <a:gd name="T18" fmla="*/ 0 w 20"/>
                <a:gd name="T19" fmla="*/ 0 h 36"/>
                <a:gd name="T20" fmla="*/ 0 w 20"/>
                <a:gd name="T21" fmla="*/ 0 h 36"/>
                <a:gd name="T22" fmla="*/ 6 w 20"/>
                <a:gd name="T23" fmla="*/ 2 h 36"/>
                <a:gd name="T24" fmla="*/ 10 w 20"/>
                <a:gd name="T25" fmla="*/ 2 h 36"/>
                <a:gd name="T26" fmla="*/ 10 w 20"/>
                <a:gd name="T27"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6">
                  <a:moveTo>
                    <a:pt x="10" y="2"/>
                  </a:moveTo>
                  <a:lnTo>
                    <a:pt x="10" y="2"/>
                  </a:lnTo>
                  <a:lnTo>
                    <a:pt x="16" y="2"/>
                  </a:lnTo>
                  <a:lnTo>
                    <a:pt x="20" y="0"/>
                  </a:lnTo>
                  <a:lnTo>
                    <a:pt x="20" y="0"/>
                  </a:lnTo>
                  <a:lnTo>
                    <a:pt x="14" y="18"/>
                  </a:lnTo>
                  <a:lnTo>
                    <a:pt x="10" y="36"/>
                  </a:lnTo>
                  <a:lnTo>
                    <a:pt x="10" y="36"/>
                  </a:lnTo>
                  <a:lnTo>
                    <a:pt x="6" y="18"/>
                  </a:lnTo>
                  <a:lnTo>
                    <a:pt x="0" y="0"/>
                  </a:lnTo>
                  <a:lnTo>
                    <a:pt x="0" y="0"/>
                  </a:lnTo>
                  <a:lnTo>
                    <a:pt x="6" y="2"/>
                  </a:lnTo>
                  <a:lnTo>
                    <a:pt x="10" y="2"/>
                  </a:lnTo>
                  <a:lnTo>
                    <a:pt x="10" y="2"/>
                  </a:lnTo>
                  <a:close/>
                </a:path>
              </a:pathLst>
            </a:custGeom>
            <a:solidFill>
              <a:srgbClr val="000000"/>
            </a:solidFill>
            <a:ln w="6350">
              <a:solidFill>
                <a:srgbClr val="000000"/>
              </a:solidFill>
              <a:prstDash val="solid"/>
              <a:round/>
              <a:headEnd/>
              <a:tailEnd/>
            </a:ln>
          </p:spPr>
          <p:txBody>
            <a:bodyPr/>
            <a:lstStyle/>
            <a:p>
              <a:endParaRPr lang="en-US"/>
            </a:p>
          </p:txBody>
        </p:sp>
        <p:sp>
          <p:nvSpPr>
            <p:cNvPr id="150" name="Freeform 503"/>
            <p:cNvSpPr>
              <a:spLocks/>
            </p:cNvSpPr>
            <p:nvPr/>
          </p:nvSpPr>
          <p:spPr bwMode="auto">
            <a:xfrm>
              <a:off x="806" y="2248"/>
              <a:ext cx="22" cy="34"/>
            </a:xfrm>
            <a:custGeom>
              <a:avLst/>
              <a:gdLst>
                <a:gd name="T0" fmla="*/ 12 w 22"/>
                <a:gd name="T1" fmla="*/ 32 h 34"/>
                <a:gd name="T2" fmla="*/ 12 w 22"/>
                <a:gd name="T3" fmla="*/ 32 h 34"/>
                <a:gd name="T4" fmla="*/ 16 w 22"/>
                <a:gd name="T5" fmla="*/ 32 h 34"/>
                <a:gd name="T6" fmla="*/ 22 w 22"/>
                <a:gd name="T7" fmla="*/ 34 h 34"/>
                <a:gd name="T8" fmla="*/ 22 w 22"/>
                <a:gd name="T9" fmla="*/ 34 h 34"/>
                <a:gd name="T10" fmla="*/ 16 w 22"/>
                <a:gd name="T11" fmla="*/ 18 h 34"/>
                <a:gd name="T12" fmla="*/ 12 w 22"/>
                <a:gd name="T13" fmla="*/ 0 h 34"/>
                <a:gd name="T14" fmla="*/ 12 w 22"/>
                <a:gd name="T15" fmla="*/ 0 h 34"/>
                <a:gd name="T16" fmla="*/ 6 w 22"/>
                <a:gd name="T17" fmla="*/ 18 h 34"/>
                <a:gd name="T18" fmla="*/ 0 w 22"/>
                <a:gd name="T19" fmla="*/ 34 h 34"/>
                <a:gd name="T20" fmla="*/ 0 w 22"/>
                <a:gd name="T21" fmla="*/ 34 h 34"/>
                <a:gd name="T22" fmla="*/ 8 w 22"/>
                <a:gd name="T23" fmla="*/ 32 h 34"/>
                <a:gd name="T24" fmla="*/ 12 w 22"/>
                <a:gd name="T25" fmla="*/ 32 h 34"/>
                <a:gd name="T26" fmla="*/ 12 w 22"/>
                <a:gd name="T27"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4">
                  <a:moveTo>
                    <a:pt x="12" y="32"/>
                  </a:moveTo>
                  <a:lnTo>
                    <a:pt x="12" y="32"/>
                  </a:lnTo>
                  <a:lnTo>
                    <a:pt x="16" y="32"/>
                  </a:lnTo>
                  <a:lnTo>
                    <a:pt x="22" y="34"/>
                  </a:lnTo>
                  <a:lnTo>
                    <a:pt x="22" y="34"/>
                  </a:lnTo>
                  <a:lnTo>
                    <a:pt x="16" y="18"/>
                  </a:lnTo>
                  <a:lnTo>
                    <a:pt x="12" y="0"/>
                  </a:lnTo>
                  <a:lnTo>
                    <a:pt x="12" y="0"/>
                  </a:lnTo>
                  <a:lnTo>
                    <a:pt x="6" y="18"/>
                  </a:lnTo>
                  <a:lnTo>
                    <a:pt x="0" y="34"/>
                  </a:lnTo>
                  <a:lnTo>
                    <a:pt x="0" y="34"/>
                  </a:lnTo>
                  <a:lnTo>
                    <a:pt x="8" y="32"/>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a:p>
          </p:txBody>
        </p:sp>
        <p:sp>
          <p:nvSpPr>
            <p:cNvPr id="151" name="Freeform 504"/>
            <p:cNvSpPr>
              <a:spLocks/>
            </p:cNvSpPr>
            <p:nvPr/>
          </p:nvSpPr>
          <p:spPr bwMode="auto">
            <a:xfrm>
              <a:off x="864" y="2248"/>
              <a:ext cx="22" cy="34"/>
            </a:xfrm>
            <a:custGeom>
              <a:avLst/>
              <a:gdLst>
                <a:gd name="T0" fmla="*/ 12 w 22"/>
                <a:gd name="T1" fmla="*/ 32 h 34"/>
                <a:gd name="T2" fmla="*/ 12 w 22"/>
                <a:gd name="T3" fmla="*/ 32 h 34"/>
                <a:gd name="T4" fmla="*/ 18 w 22"/>
                <a:gd name="T5" fmla="*/ 32 h 34"/>
                <a:gd name="T6" fmla="*/ 22 w 22"/>
                <a:gd name="T7" fmla="*/ 34 h 34"/>
                <a:gd name="T8" fmla="*/ 22 w 22"/>
                <a:gd name="T9" fmla="*/ 34 h 34"/>
                <a:gd name="T10" fmla="*/ 16 w 22"/>
                <a:gd name="T11" fmla="*/ 18 h 34"/>
                <a:gd name="T12" fmla="*/ 12 w 22"/>
                <a:gd name="T13" fmla="*/ 0 h 34"/>
                <a:gd name="T14" fmla="*/ 12 w 22"/>
                <a:gd name="T15" fmla="*/ 0 h 34"/>
                <a:gd name="T16" fmla="*/ 8 w 22"/>
                <a:gd name="T17" fmla="*/ 18 h 34"/>
                <a:gd name="T18" fmla="*/ 0 w 22"/>
                <a:gd name="T19" fmla="*/ 34 h 34"/>
                <a:gd name="T20" fmla="*/ 0 w 22"/>
                <a:gd name="T21" fmla="*/ 34 h 34"/>
                <a:gd name="T22" fmla="*/ 8 w 22"/>
                <a:gd name="T23" fmla="*/ 32 h 34"/>
                <a:gd name="T24" fmla="*/ 12 w 22"/>
                <a:gd name="T25" fmla="*/ 32 h 34"/>
                <a:gd name="T26" fmla="*/ 12 w 22"/>
                <a:gd name="T27"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4">
                  <a:moveTo>
                    <a:pt x="12" y="32"/>
                  </a:moveTo>
                  <a:lnTo>
                    <a:pt x="12" y="32"/>
                  </a:lnTo>
                  <a:lnTo>
                    <a:pt x="18" y="32"/>
                  </a:lnTo>
                  <a:lnTo>
                    <a:pt x="22" y="34"/>
                  </a:lnTo>
                  <a:lnTo>
                    <a:pt x="22" y="34"/>
                  </a:lnTo>
                  <a:lnTo>
                    <a:pt x="16" y="18"/>
                  </a:lnTo>
                  <a:lnTo>
                    <a:pt x="12" y="0"/>
                  </a:lnTo>
                  <a:lnTo>
                    <a:pt x="12" y="0"/>
                  </a:lnTo>
                  <a:lnTo>
                    <a:pt x="8" y="18"/>
                  </a:lnTo>
                  <a:lnTo>
                    <a:pt x="0" y="34"/>
                  </a:lnTo>
                  <a:lnTo>
                    <a:pt x="0" y="34"/>
                  </a:lnTo>
                  <a:lnTo>
                    <a:pt x="8" y="32"/>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a:p>
          </p:txBody>
        </p:sp>
        <p:sp>
          <p:nvSpPr>
            <p:cNvPr id="152" name="Freeform 508"/>
            <p:cNvSpPr>
              <a:spLocks/>
            </p:cNvSpPr>
            <p:nvPr/>
          </p:nvSpPr>
          <p:spPr bwMode="auto">
            <a:xfrm>
              <a:off x="1354" y="2368"/>
              <a:ext cx="36" cy="22"/>
            </a:xfrm>
            <a:custGeom>
              <a:avLst/>
              <a:gdLst>
                <a:gd name="T0" fmla="*/ 32 w 36"/>
                <a:gd name="T1" fmla="*/ 10 h 22"/>
                <a:gd name="T2" fmla="*/ 32 w 36"/>
                <a:gd name="T3" fmla="*/ 10 h 22"/>
                <a:gd name="T4" fmla="*/ 32 w 36"/>
                <a:gd name="T5" fmla="*/ 4 h 22"/>
                <a:gd name="T6" fmla="*/ 36 w 36"/>
                <a:gd name="T7" fmla="*/ 0 h 22"/>
                <a:gd name="T8" fmla="*/ 36 w 36"/>
                <a:gd name="T9" fmla="*/ 0 h 22"/>
                <a:gd name="T10" fmla="*/ 18 w 36"/>
                <a:gd name="T11" fmla="*/ 6 h 22"/>
                <a:gd name="T12" fmla="*/ 0 w 36"/>
                <a:gd name="T13" fmla="*/ 10 h 22"/>
                <a:gd name="T14" fmla="*/ 0 w 36"/>
                <a:gd name="T15" fmla="*/ 10 h 22"/>
                <a:gd name="T16" fmla="*/ 18 w 36"/>
                <a:gd name="T17" fmla="*/ 14 h 22"/>
                <a:gd name="T18" fmla="*/ 36 w 36"/>
                <a:gd name="T19" fmla="*/ 22 h 22"/>
                <a:gd name="T20" fmla="*/ 36 w 36"/>
                <a:gd name="T21" fmla="*/ 22 h 22"/>
                <a:gd name="T22" fmla="*/ 32 w 36"/>
                <a:gd name="T23" fmla="*/ 14 h 22"/>
                <a:gd name="T24" fmla="*/ 32 w 36"/>
                <a:gd name="T25" fmla="*/ 10 h 22"/>
                <a:gd name="T26" fmla="*/ 32 w 36"/>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2">
                  <a:moveTo>
                    <a:pt x="32" y="10"/>
                  </a:moveTo>
                  <a:lnTo>
                    <a:pt x="32" y="10"/>
                  </a:lnTo>
                  <a:lnTo>
                    <a:pt x="32" y="4"/>
                  </a:lnTo>
                  <a:lnTo>
                    <a:pt x="36" y="0"/>
                  </a:lnTo>
                  <a:lnTo>
                    <a:pt x="36" y="0"/>
                  </a:lnTo>
                  <a:lnTo>
                    <a:pt x="18" y="6"/>
                  </a:lnTo>
                  <a:lnTo>
                    <a:pt x="0" y="10"/>
                  </a:lnTo>
                  <a:lnTo>
                    <a:pt x="0" y="10"/>
                  </a:lnTo>
                  <a:lnTo>
                    <a:pt x="18" y="14"/>
                  </a:lnTo>
                  <a:lnTo>
                    <a:pt x="36" y="22"/>
                  </a:lnTo>
                  <a:lnTo>
                    <a:pt x="36" y="22"/>
                  </a:lnTo>
                  <a:lnTo>
                    <a:pt x="32" y="14"/>
                  </a:lnTo>
                  <a:lnTo>
                    <a:pt x="32" y="10"/>
                  </a:lnTo>
                  <a:lnTo>
                    <a:pt x="32" y="10"/>
                  </a:lnTo>
                  <a:close/>
                </a:path>
              </a:pathLst>
            </a:custGeom>
            <a:solidFill>
              <a:srgbClr val="000000"/>
            </a:solidFill>
            <a:ln w="6350">
              <a:solidFill>
                <a:srgbClr val="000000"/>
              </a:solidFill>
              <a:prstDash val="solid"/>
              <a:round/>
              <a:headEnd/>
              <a:tailEnd/>
            </a:ln>
          </p:spPr>
          <p:txBody>
            <a:bodyPr/>
            <a:lstStyle/>
            <a:p>
              <a:endParaRPr lang="en-US"/>
            </a:p>
          </p:txBody>
        </p:sp>
        <p:sp>
          <p:nvSpPr>
            <p:cNvPr id="153" name="Freeform 509"/>
            <p:cNvSpPr>
              <a:spLocks/>
            </p:cNvSpPr>
            <p:nvPr/>
          </p:nvSpPr>
          <p:spPr bwMode="auto">
            <a:xfrm>
              <a:off x="1874" y="2080"/>
              <a:ext cx="56" cy="1"/>
            </a:xfrm>
            <a:custGeom>
              <a:avLst/>
              <a:gdLst>
                <a:gd name="T0" fmla="*/ 0 w 56"/>
                <a:gd name="T1" fmla="*/ 56 w 56"/>
                <a:gd name="T2" fmla="*/ 0 w 56"/>
              </a:gdLst>
              <a:ahLst/>
              <a:cxnLst>
                <a:cxn ang="0">
                  <a:pos x="T0" y="0"/>
                </a:cxn>
                <a:cxn ang="0">
                  <a:pos x="T1" y="0"/>
                </a:cxn>
                <a:cxn ang="0">
                  <a:pos x="T2" y="0"/>
                </a:cxn>
              </a:cxnLst>
              <a:rect l="0" t="0" r="r" b="b"/>
              <a:pathLst>
                <a:path w="56">
                  <a:moveTo>
                    <a:pt x="0" y="0"/>
                  </a:moveTo>
                  <a:lnTo>
                    <a:pt x="56"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4" name="Line 510"/>
            <p:cNvSpPr>
              <a:spLocks noChangeShapeType="1"/>
            </p:cNvSpPr>
            <p:nvPr/>
          </p:nvSpPr>
          <p:spPr bwMode="auto">
            <a:xfrm>
              <a:off x="1874" y="2080"/>
              <a:ext cx="5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 name="Freeform 511"/>
            <p:cNvSpPr>
              <a:spLocks/>
            </p:cNvSpPr>
            <p:nvPr/>
          </p:nvSpPr>
          <p:spPr bwMode="auto">
            <a:xfrm>
              <a:off x="1874" y="2094"/>
              <a:ext cx="56" cy="1"/>
            </a:xfrm>
            <a:custGeom>
              <a:avLst/>
              <a:gdLst>
                <a:gd name="T0" fmla="*/ 0 w 56"/>
                <a:gd name="T1" fmla="*/ 56 w 56"/>
                <a:gd name="T2" fmla="*/ 0 w 56"/>
              </a:gdLst>
              <a:ahLst/>
              <a:cxnLst>
                <a:cxn ang="0">
                  <a:pos x="T0" y="0"/>
                </a:cxn>
                <a:cxn ang="0">
                  <a:pos x="T1" y="0"/>
                </a:cxn>
                <a:cxn ang="0">
                  <a:pos x="T2" y="0"/>
                </a:cxn>
              </a:cxnLst>
              <a:rect l="0" t="0" r="r" b="b"/>
              <a:pathLst>
                <a:path w="56">
                  <a:moveTo>
                    <a:pt x="0" y="0"/>
                  </a:moveTo>
                  <a:lnTo>
                    <a:pt x="56"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6" name="Line 512"/>
            <p:cNvSpPr>
              <a:spLocks noChangeShapeType="1"/>
            </p:cNvSpPr>
            <p:nvPr/>
          </p:nvSpPr>
          <p:spPr bwMode="auto">
            <a:xfrm>
              <a:off x="1874" y="2094"/>
              <a:ext cx="5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 name="Line 517"/>
            <p:cNvSpPr>
              <a:spLocks noChangeShapeType="1"/>
            </p:cNvSpPr>
            <p:nvPr/>
          </p:nvSpPr>
          <p:spPr bwMode="auto">
            <a:xfrm>
              <a:off x="642" y="2212"/>
              <a:ext cx="12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8" name="Freeform 522"/>
            <p:cNvSpPr>
              <a:spLocks/>
            </p:cNvSpPr>
            <p:nvPr/>
          </p:nvSpPr>
          <p:spPr bwMode="auto">
            <a:xfrm>
              <a:off x="1540" y="2506"/>
              <a:ext cx="68" cy="40"/>
            </a:xfrm>
            <a:custGeom>
              <a:avLst/>
              <a:gdLst>
                <a:gd name="T0" fmla="*/ 68 w 68"/>
                <a:gd name="T1" fmla="*/ 0 h 40"/>
                <a:gd name="T2" fmla="*/ 68 w 68"/>
                <a:gd name="T3" fmla="*/ 40 h 40"/>
                <a:gd name="T4" fmla="*/ 34 w 68"/>
                <a:gd name="T5" fmla="*/ 40 h 40"/>
                <a:gd name="T6" fmla="*/ 34 w 68"/>
                <a:gd name="T7" fmla="*/ 0 h 40"/>
                <a:gd name="T8" fmla="*/ 0 w 68"/>
                <a:gd name="T9" fmla="*/ 0 h 40"/>
                <a:gd name="T10" fmla="*/ 0 w 68"/>
                <a:gd name="T11" fmla="*/ 40 h 40"/>
              </a:gdLst>
              <a:ahLst/>
              <a:cxnLst>
                <a:cxn ang="0">
                  <a:pos x="T0" y="T1"/>
                </a:cxn>
                <a:cxn ang="0">
                  <a:pos x="T2" y="T3"/>
                </a:cxn>
                <a:cxn ang="0">
                  <a:pos x="T4" y="T5"/>
                </a:cxn>
                <a:cxn ang="0">
                  <a:pos x="T6" y="T7"/>
                </a:cxn>
                <a:cxn ang="0">
                  <a:pos x="T8" y="T9"/>
                </a:cxn>
                <a:cxn ang="0">
                  <a:pos x="T10" y="T11"/>
                </a:cxn>
              </a:cxnLst>
              <a:rect l="0" t="0" r="r" b="b"/>
              <a:pathLst>
                <a:path w="68" h="40">
                  <a:moveTo>
                    <a:pt x="68" y="0"/>
                  </a:moveTo>
                  <a:lnTo>
                    <a:pt x="68" y="40"/>
                  </a:lnTo>
                  <a:lnTo>
                    <a:pt x="34" y="40"/>
                  </a:lnTo>
                  <a:lnTo>
                    <a:pt x="34" y="0"/>
                  </a:lnTo>
                  <a:lnTo>
                    <a:pt x="0" y="0"/>
                  </a:lnTo>
                  <a:lnTo>
                    <a:pt x="0" y="4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59"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061563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C9F4676-EB6C-4435-8243-BD64B1D3D55F}" type="slidenum">
              <a:rPr lang="ar-SA"/>
              <a:pPr/>
              <a:t>36</a:t>
            </a:fld>
            <a:endParaRPr lang="en-US"/>
          </a:p>
        </p:txBody>
      </p:sp>
      <p:sp>
        <p:nvSpPr>
          <p:cNvPr id="182274" name="Rectangle 2"/>
          <p:cNvSpPr>
            <a:spLocks noGrp="1" noChangeArrowheads="1"/>
          </p:cNvSpPr>
          <p:nvPr>
            <p:ph type="title"/>
          </p:nvPr>
        </p:nvSpPr>
        <p:spPr>
          <a:xfrm>
            <a:off x="685800" y="228600"/>
            <a:ext cx="7772400" cy="1143000"/>
          </a:xfrm>
        </p:spPr>
        <p:txBody>
          <a:bodyPr>
            <a:normAutofit fontScale="90000"/>
          </a:bodyPr>
          <a:lstStyle/>
          <a:p>
            <a:r>
              <a:rPr lang="tr-TR" sz="3600" dirty="0" smtClean="0"/>
              <a:t>Optik yalıtımlı bir sistemin eşdeğer devresi</a:t>
            </a:r>
            <a:endParaRPr lang="en-US" sz="3600" dirty="0"/>
          </a:p>
        </p:txBody>
      </p:sp>
      <p:grpSp>
        <p:nvGrpSpPr>
          <p:cNvPr id="5" name="Group 532"/>
          <p:cNvGrpSpPr>
            <a:grpSpLocks noChangeAspect="1"/>
          </p:cNvGrpSpPr>
          <p:nvPr/>
        </p:nvGrpSpPr>
        <p:grpSpPr bwMode="auto">
          <a:xfrm>
            <a:off x="333052" y="1585688"/>
            <a:ext cx="8026401" cy="4556125"/>
            <a:chOff x="3075" y="144"/>
            <a:chExt cx="2528" cy="1435"/>
          </a:xfrm>
        </p:grpSpPr>
        <p:sp>
          <p:nvSpPr>
            <p:cNvPr id="7" name="Freeform 5"/>
            <p:cNvSpPr>
              <a:spLocks/>
            </p:cNvSpPr>
            <p:nvPr/>
          </p:nvSpPr>
          <p:spPr bwMode="auto">
            <a:xfrm>
              <a:off x="3205" y="898"/>
              <a:ext cx="276" cy="469"/>
            </a:xfrm>
            <a:custGeom>
              <a:avLst/>
              <a:gdLst>
                <a:gd name="T0" fmla="*/ 59 w 276"/>
                <a:gd name="T1" fmla="*/ 0 h 469"/>
                <a:gd name="T2" fmla="*/ 0 w 276"/>
                <a:gd name="T3" fmla="*/ 0 h 469"/>
                <a:gd name="T4" fmla="*/ 0 w 276"/>
                <a:gd name="T5" fmla="*/ 469 h 469"/>
                <a:gd name="T6" fmla="*/ 276 w 276"/>
                <a:gd name="T7" fmla="*/ 469 h 469"/>
              </a:gdLst>
              <a:ahLst/>
              <a:cxnLst>
                <a:cxn ang="0">
                  <a:pos x="T0" y="T1"/>
                </a:cxn>
                <a:cxn ang="0">
                  <a:pos x="T2" y="T3"/>
                </a:cxn>
                <a:cxn ang="0">
                  <a:pos x="T4" y="T5"/>
                </a:cxn>
                <a:cxn ang="0">
                  <a:pos x="T6" y="T7"/>
                </a:cxn>
              </a:cxnLst>
              <a:rect l="0" t="0" r="r" b="b"/>
              <a:pathLst>
                <a:path w="276" h="469">
                  <a:moveTo>
                    <a:pt x="59" y="0"/>
                  </a:moveTo>
                  <a:lnTo>
                    <a:pt x="0" y="0"/>
                  </a:lnTo>
                  <a:lnTo>
                    <a:pt x="0" y="469"/>
                  </a:lnTo>
                  <a:lnTo>
                    <a:pt x="276" y="46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Line 6"/>
            <p:cNvSpPr>
              <a:spLocks noChangeShapeType="1"/>
            </p:cNvSpPr>
            <p:nvPr/>
          </p:nvSpPr>
          <p:spPr bwMode="auto">
            <a:xfrm flipH="1">
              <a:off x="3447" y="898"/>
              <a:ext cx="24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reeform 7"/>
            <p:cNvSpPr>
              <a:spLocks/>
            </p:cNvSpPr>
            <p:nvPr/>
          </p:nvSpPr>
          <p:spPr bwMode="auto">
            <a:xfrm>
              <a:off x="3481" y="1054"/>
              <a:ext cx="205" cy="446"/>
            </a:xfrm>
            <a:custGeom>
              <a:avLst/>
              <a:gdLst>
                <a:gd name="T0" fmla="*/ 0 w 205"/>
                <a:gd name="T1" fmla="*/ 446 h 446"/>
                <a:gd name="T2" fmla="*/ 0 w 205"/>
                <a:gd name="T3" fmla="*/ 0 h 446"/>
                <a:gd name="T4" fmla="*/ 205 w 205"/>
                <a:gd name="T5" fmla="*/ 0 h 446"/>
              </a:gdLst>
              <a:ahLst/>
              <a:cxnLst>
                <a:cxn ang="0">
                  <a:pos x="T0" y="T1"/>
                </a:cxn>
                <a:cxn ang="0">
                  <a:pos x="T2" y="T3"/>
                </a:cxn>
                <a:cxn ang="0">
                  <a:pos x="T4" y="T5"/>
                </a:cxn>
              </a:cxnLst>
              <a:rect l="0" t="0" r="r" b="b"/>
              <a:pathLst>
                <a:path w="205" h="446">
                  <a:moveTo>
                    <a:pt x="0" y="446"/>
                  </a:moveTo>
                  <a:lnTo>
                    <a:pt x="0" y="0"/>
                  </a:lnTo>
                  <a:lnTo>
                    <a:pt x="205"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Line 8"/>
            <p:cNvSpPr>
              <a:spLocks noChangeShapeType="1"/>
            </p:cNvSpPr>
            <p:nvPr/>
          </p:nvSpPr>
          <p:spPr bwMode="auto">
            <a:xfrm>
              <a:off x="3804" y="731"/>
              <a:ext cx="1" cy="4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Freeform 9"/>
            <p:cNvSpPr>
              <a:spLocks/>
            </p:cNvSpPr>
            <p:nvPr/>
          </p:nvSpPr>
          <p:spPr bwMode="auto">
            <a:xfrm>
              <a:off x="3574" y="414"/>
              <a:ext cx="230" cy="640"/>
            </a:xfrm>
            <a:custGeom>
              <a:avLst/>
              <a:gdLst>
                <a:gd name="T0" fmla="*/ 0 w 230"/>
                <a:gd name="T1" fmla="*/ 484 h 640"/>
                <a:gd name="T2" fmla="*/ 0 w 230"/>
                <a:gd name="T3" fmla="*/ 0 h 640"/>
                <a:gd name="T4" fmla="*/ 230 w 230"/>
                <a:gd name="T5" fmla="*/ 0 h 640"/>
                <a:gd name="T6" fmla="*/ 230 w 230"/>
                <a:gd name="T7" fmla="*/ 242 h 640"/>
                <a:gd name="T8" fmla="*/ 59 w 230"/>
                <a:gd name="T9" fmla="*/ 242 h 640"/>
                <a:gd name="T10" fmla="*/ 59 w 230"/>
                <a:gd name="T11" fmla="*/ 640 h 640"/>
              </a:gdLst>
              <a:ahLst/>
              <a:cxnLst>
                <a:cxn ang="0">
                  <a:pos x="T0" y="T1"/>
                </a:cxn>
                <a:cxn ang="0">
                  <a:pos x="T2" y="T3"/>
                </a:cxn>
                <a:cxn ang="0">
                  <a:pos x="T4" y="T5"/>
                </a:cxn>
                <a:cxn ang="0">
                  <a:pos x="T6" y="T7"/>
                </a:cxn>
                <a:cxn ang="0">
                  <a:pos x="T8" y="T9"/>
                </a:cxn>
                <a:cxn ang="0">
                  <a:pos x="T10" y="T11"/>
                </a:cxn>
              </a:cxnLst>
              <a:rect l="0" t="0" r="r" b="b"/>
              <a:pathLst>
                <a:path w="230" h="640">
                  <a:moveTo>
                    <a:pt x="0" y="484"/>
                  </a:moveTo>
                  <a:lnTo>
                    <a:pt x="0" y="0"/>
                  </a:lnTo>
                  <a:lnTo>
                    <a:pt x="230" y="0"/>
                  </a:lnTo>
                  <a:lnTo>
                    <a:pt x="230" y="242"/>
                  </a:lnTo>
                  <a:lnTo>
                    <a:pt x="59" y="242"/>
                  </a:lnTo>
                  <a:lnTo>
                    <a:pt x="59" y="64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10"/>
            <p:cNvSpPr>
              <a:spLocks/>
            </p:cNvSpPr>
            <p:nvPr/>
          </p:nvSpPr>
          <p:spPr bwMode="auto">
            <a:xfrm>
              <a:off x="3481" y="424"/>
              <a:ext cx="683" cy="800"/>
            </a:xfrm>
            <a:custGeom>
              <a:avLst/>
              <a:gdLst>
                <a:gd name="T0" fmla="*/ 0 w 683"/>
                <a:gd name="T1" fmla="*/ 800 h 800"/>
                <a:gd name="T2" fmla="*/ 683 w 683"/>
                <a:gd name="T3" fmla="*/ 800 h 800"/>
                <a:gd name="T4" fmla="*/ 683 w 683"/>
                <a:gd name="T5" fmla="*/ 0 h 800"/>
                <a:gd name="T6" fmla="*/ 565 w 683"/>
                <a:gd name="T7" fmla="*/ 0 h 800"/>
                <a:gd name="T8" fmla="*/ 565 w 683"/>
                <a:gd name="T9" fmla="*/ 558 h 800"/>
                <a:gd name="T10" fmla="*/ 515 w 683"/>
                <a:gd name="T11" fmla="*/ 558 h 800"/>
              </a:gdLst>
              <a:ahLst/>
              <a:cxnLst>
                <a:cxn ang="0">
                  <a:pos x="T0" y="T1"/>
                </a:cxn>
                <a:cxn ang="0">
                  <a:pos x="T2" y="T3"/>
                </a:cxn>
                <a:cxn ang="0">
                  <a:pos x="T4" y="T5"/>
                </a:cxn>
                <a:cxn ang="0">
                  <a:pos x="T6" y="T7"/>
                </a:cxn>
                <a:cxn ang="0">
                  <a:pos x="T8" y="T9"/>
                </a:cxn>
                <a:cxn ang="0">
                  <a:pos x="T10" y="T11"/>
                </a:cxn>
              </a:cxnLst>
              <a:rect l="0" t="0" r="r" b="b"/>
              <a:pathLst>
                <a:path w="683" h="800">
                  <a:moveTo>
                    <a:pt x="0" y="800"/>
                  </a:moveTo>
                  <a:lnTo>
                    <a:pt x="683" y="800"/>
                  </a:lnTo>
                  <a:lnTo>
                    <a:pt x="683" y="0"/>
                  </a:lnTo>
                  <a:lnTo>
                    <a:pt x="565" y="0"/>
                  </a:lnTo>
                  <a:lnTo>
                    <a:pt x="565" y="558"/>
                  </a:lnTo>
                  <a:lnTo>
                    <a:pt x="515" y="558"/>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11"/>
            <p:cNvSpPr>
              <a:spLocks/>
            </p:cNvSpPr>
            <p:nvPr/>
          </p:nvSpPr>
          <p:spPr bwMode="auto">
            <a:xfrm>
              <a:off x="3888" y="495"/>
              <a:ext cx="235" cy="37"/>
            </a:xfrm>
            <a:custGeom>
              <a:avLst/>
              <a:gdLst>
                <a:gd name="T0" fmla="*/ 235 w 235"/>
                <a:gd name="T1" fmla="*/ 25 h 37"/>
                <a:gd name="T2" fmla="*/ 105 w 235"/>
                <a:gd name="T3" fmla="*/ 37 h 37"/>
                <a:gd name="T4" fmla="*/ 105 w 235"/>
                <a:gd name="T5" fmla="*/ 37 h 37"/>
                <a:gd name="T6" fmla="*/ 93 w 235"/>
                <a:gd name="T7" fmla="*/ 37 h 37"/>
                <a:gd name="T8" fmla="*/ 86 w 235"/>
                <a:gd name="T9" fmla="*/ 34 h 37"/>
                <a:gd name="T10" fmla="*/ 86 w 235"/>
                <a:gd name="T11" fmla="*/ 31 h 37"/>
                <a:gd name="T12" fmla="*/ 86 w 235"/>
                <a:gd name="T13" fmla="*/ 28 h 37"/>
                <a:gd name="T14" fmla="*/ 96 w 235"/>
                <a:gd name="T15" fmla="*/ 19 h 37"/>
                <a:gd name="T16" fmla="*/ 96 w 235"/>
                <a:gd name="T17" fmla="*/ 19 h 37"/>
                <a:gd name="T18" fmla="*/ 105 w 235"/>
                <a:gd name="T19" fmla="*/ 12 h 37"/>
                <a:gd name="T20" fmla="*/ 108 w 235"/>
                <a:gd name="T21" fmla="*/ 9 h 37"/>
                <a:gd name="T22" fmla="*/ 108 w 235"/>
                <a:gd name="T23" fmla="*/ 3 h 37"/>
                <a:gd name="T24" fmla="*/ 105 w 235"/>
                <a:gd name="T25" fmla="*/ 0 h 37"/>
                <a:gd name="T26" fmla="*/ 99 w 235"/>
                <a:gd name="T27" fmla="*/ 0 h 37"/>
                <a:gd name="T28" fmla="*/ 86 w 235"/>
                <a:gd name="T29" fmla="*/ 0 h 37"/>
                <a:gd name="T30" fmla="*/ 74 w 235"/>
                <a:gd name="T31" fmla="*/ 0 h 37"/>
                <a:gd name="T32" fmla="*/ 0 w 235"/>
                <a:gd name="T33"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5" h="37">
                  <a:moveTo>
                    <a:pt x="235" y="25"/>
                  </a:moveTo>
                  <a:lnTo>
                    <a:pt x="105" y="37"/>
                  </a:lnTo>
                  <a:lnTo>
                    <a:pt x="105" y="37"/>
                  </a:lnTo>
                  <a:lnTo>
                    <a:pt x="93" y="37"/>
                  </a:lnTo>
                  <a:lnTo>
                    <a:pt x="86" y="34"/>
                  </a:lnTo>
                  <a:lnTo>
                    <a:pt x="86" y="31"/>
                  </a:lnTo>
                  <a:lnTo>
                    <a:pt x="86" y="28"/>
                  </a:lnTo>
                  <a:lnTo>
                    <a:pt x="96" y="19"/>
                  </a:lnTo>
                  <a:lnTo>
                    <a:pt x="96" y="19"/>
                  </a:lnTo>
                  <a:lnTo>
                    <a:pt x="105" y="12"/>
                  </a:lnTo>
                  <a:lnTo>
                    <a:pt x="108" y="9"/>
                  </a:lnTo>
                  <a:lnTo>
                    <a:pt x="108" y="3"/>
                  </a:lnTo>
                  <a:lnTo>
                    <a:pt x="105" y="0"/>
                  </a:lnTo>
                  <a:lnTo>
                    <a:pt x="99" y="0"/>
                  </a:lnTo>
                  <a:lnTo>
                    <a:pt x="86" y="0"/>
                  </a:lnTo>
                  <a:lnTo>
                    <a:pt x="74" y="0"/>
                  </a:lnTo>
                  <a:lnTo>
                    <a:pt x="0" y="12"/>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Line 12"/>
            <p:cNvSpPr>
              <a:spLocks noChangeShapeType="1"/>
            </p:cNvSpPr>
            <p:nvPr/>
          </p:nvSpPr>
          <p:spPr bwMode="auto">
            <a:xfrm flipV="1">
              <a:off x="4105" y="877"/>
              <a:ext cx="1" cy="1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13"/>
            <p:cNvSpPr>
              <a:spLocks noChangeShapeType="1"/>
            </p:cNvSpPr>
            <p:nvPr/>
          </p:nvSpPr>
          <p:spPr bwMode="auto">
            <a:xfrm>
              <a:off x="4995" y="731"/>
              <a:ext cx="1" cy="4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Freeform 14"/>
            <p:cNvSpPr>
              <a:spLocks/>
            </p:cNvSpPr>
            <p:nvPr/>
          </p:nvSpPr>
          <p:spPr bwMode="auto">
            <a:xfrm>
              <a:off x="5116" y="414"/>
              <a:ext cx="177" cy="568"/>
            </a:xfrm>
            <a:custGeom>
              <a:avLst/>
              <a:gdLst>
                <a:gd name="T0" fmla="*/ 0 w 177"/>
                <a:gd name="T1" fmla="*/ 0 h 568"/>
                <a:gd name="T2" fmla="*/ 177 w 177"/>
                <a:gd name="T3" fmla="*/ 0 h 568"/>
                <a:gd name="T4" fmla="*/ 177 w 177"/>
                <a:gd name="T5" fmla="*/ 568 h 568"/>
              </a:gdLst>
              <a:ahLst/>
              <a:cxnLst>
                <a:cxn ang="0">
                  <a:pos x="T0" y="T1"/>
                </a:cxn>
                <a:cxn ang="0">
                  <a:pos x="T2" y="T3"/>
                </a:cxn>
                <a:cxn ang="0">
                  <a:pos x="T4" y="T5"/>
                </a:cxn>
              </a:cxnLst>
              <a:rect l="0" t="0" r="r" b="b"/>
              <a:pathLst>
                <a:path w="177" h="568">
                  <a:moveTo>
                    <a:pt x="0" y="0"/>
                  </a:moveTo>
                  <a:lnTo>
                    <a:pt x="177" y="0"/>
                  </a:lnTo>
                  <a:lnTo>
                    <a:pt x="177" y="568"/>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5"/>
            <p:cNvSpPr>
              <a:spLocks/>
            </p:cNvSpPr>
            <p:nvPr/>
          </p:nvSpPr>
          <p:spPr bwMode="auto">
            <a:xfrm>
              <a:off x="4784" y="414"/>
              <a:ext cx="149" cy="506"/>
            </a:xfrm>
            <a:custGeom>
              <a:avLst/>
              <a:gdLst>
                <a:gd name="T0" fmla="*/ 0 w 149"/>
                <a:gd name="T1" fmla="*/ 506 h 506"/>
                <a:gd name="T2" fmla="*/ 0 w 149"/>
                <a:gd name="T3" fmla="*/ 0 h 506"/>
                <a:gd name="T4" fmla="*/ 149 w 149"/>
                <a:gd name="T5" fmla="*/ 0 h 506"/>
              </a:gdLst>
              <a:ahLst/>
              <a:cxnLst>
                <a:cxn ang="0">
                  <a:pos x="T0" y="T1"/>
                </a:cxn>
                <a:cxn ang="0">
                  <a:pos x="T2" y="T3"/>
                </a:cxn>
                <a:cxn ang="0">
                  <a:pos x="T4" y="T5"/>
                </a:cxn>
              </a:cxnLst>
              <a:rect l="0" t="0" r="r" b="b"/>
              <a:pathLst>
                <a:path w="149" h="506">
                  <a:moveTo>
                    <a:pt x="0" y="506"/>
                  </a:moveTo>
                  <a:lnTo>
                    <a:pt x="0" y="0"/>
                  </a:lnTo>
                  <a:lnTo>
                    <a:pt x="149"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6"/>
            <p:cNvSpPr>
              <a:spLocks/>
            </p:cNvSpPr>
            <p:nvPr/>
          </p:nvSpPr>
          <p:spPr bwMode="auto">
            <a:xfrm>
              <a:off x="4430" y="424"/>
              <a:ext cx="450" cy="630"/>
            </a:xfrm>
            <a:custGeom>
              <a:avLst/>
              <a:gdLst>
                <a:gd name="T0" fmla="*/ 450 w 450"/>
                <a:gd name="T1" fmla="*/ 630 h 630"/>
                <a:gd name="T2" fmla="*/ 0 w 450"/>
                <a:gd name="T3" fmla="*/ 630 h 630"/>
                <a:gd name="T4" fmla="*/ 0 w 450"/>
                <a:gd name="T5" fmla="*/ 0 h 630"/>
                <a:gd name="T6" fmla="*/ 118 w 450"/>
                <a:gd name="T7" fmla="*/ 0 h 630"/>
                <a:gd name="T8" fmla="*/ 118 w 450"/>
                <a:gd name="T9" fmla="*/ 493 h 630"/>
                <a:gd name="T10" fmla="*/ 447 w 450"/>
                <a:gd name="T11" fmla="*/ 493 h 630"/>
              </a:gdLst>
              <a:ahLst/>
              <a:cxnLst>
                <a:cxn ang="0">
                  <a:pos x="T0" y="T1"/>
                </a:cxn>
                <a:cxn ang="0">
                  <a:pos x="T2" y="T3"/>
                </a:cxn>
                <a:cxn ang="0">
                  <a:pos x="T4" y="T5"/>
                </a:cxn>
                <a:cxn ang="0">
                  <a:pos x="T6" y="T7"/>
                </a:cxn>
                <a:cxn ang="0">
                  <a:pos x="T8" y="T9"/>
                </a:cxn>
                <a:cxn ang="0">
                  <a:pos x="T10" y="T11"/>
                </a:cxn>
              </a:cxnLst>
              <a:rect l="0" t="0" r="r" b="b"/>
              <a:pathLst>
                <a:path w="450" h="630">
                  <a:moveTo>
                    <a:pt x="450" y="630"/>
                  </a:moveTo>
                  <a:lnTo>
                    <a:pt x="0" y="630"/>
                  </a:lnTo>
                  <a:lnTo>
                    <a:pt x="0" y="0"/>
                  </a:lnTo>
                  <a:lnTo>
                    <a:pt x="118" y="0"/>
                  </a:lnTo>
                  <a:lnTo>
                    <a:pt x="118" y="493"/>
                  </a:lnTo>
                  <a:lnTo>
                    <a:pt x="447" y="49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7"/>
            <p:cNvSpPr>
              <a:spLocks/>
            </p:cNvSpPr>
            <p:nvPr/>
          </p:nvSpPr>
          <p:spPr bwMode="auto">
            <a:xfrm>
              <a:off x="4520" y="858"/>
              <a:ext cx="75" cy="90"/>
            </a:xfrm>
            <a:custGeom>
              <a:avLst/>
              <a:gdLst>
                <a:gd name="T0" fmla="*/ 0 w 75"/>
                <a:gd name="T1" fmla="*/ 0 h 90"/>
                <a:gd name="T2" fmla="*/ 0 w 75"/>
                <a:gd name="T3" fmla="*/ 90 h 90"/>
                <a:gd name="T4" fmla="*/ 75 w 75"/>
                <a:gd name="T5" fmla="*/ 90 h 90"/>
              </a:gdLst>
              <a:ahLst/>
              <a:cxnLst>
                <a:cxn ang="0">
                  <a:pos x="T0" y="T1"/>
                </a:cxn>
                <a:cxn ang="0">
                  <a:pos x="T2" y="T3"/>
                </a:cxn>
                <a:cxn ang="0">
                  <a:pos x="T4" y="T5"/>
                </a:cxn>
              </a:cxnLst>
              <a:rect l="0" t="0" r="r" b="b"/>
              <a:pathLst>
                <a:path w="75" h="90">
                  <a:moveTo>
                    <a:pt x="0" y="0"/>
                  </a:moveTo>
                  <a:lnTo>
                    <a:pt x="0" y="90"/>
                  </a:lnTo>
                  <a:lnTo>
                    <a:pt x="75" y="9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Line 18"/>
            <p:cNvSpPr>
              <a:spLocks noChangeShapeType="1"/>
            </p:cNvSpPr>
            <p:nvPr/>
          </p:nvSpPr>
          <p:spPr bwMode="auto">
            <a:xfrm>
              <a:off x="5144" y="982"/>
              <a:ext cx="28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Freeform 19"/>
            <p:cNvSpPr>
              <a:spLocks/>
            </p:cNvSpPr>
            <p:nvPr/>
          </p:nvSpPr>
          <p:spPr bwMode="auto">
            <a:xfrm>
              <a:off x="4784" y="1054"/>
              <a:ext cx="645" cy="276"/>
            </a:xfrm>
            <a:custGeom>
              <a:avLst/>
              <a:gdLst>
                <a:gd name="T0" fmla="*/ 645 w 645"/>
                <a:gd name="T1" fmla="*/ 276 h 276"/>
                <a:gd name="T2" fmla="*/ 0 w 645"/>
                <a:gd name="T3" fmla="*/ 276 h 276"/>
                <a:gd name="T4" fmla="*/ 0 w 645"/>
                <a:gd name="T5" fmla="*/ 0 h 276"/>
              </a:gdLst>
              <a:ahLst/>
              <a:cxnLst>
                <a:cxn ang="0">
                  <a:pos x="T0" y="T1"/>
                </a:cxn>
                <a:cxn ang="0">
                  <a:pos x="T2" y="T3"/>
                </a:cxn>
                <a:cxn ang="0">
                  <a:pos x="T4" y="T5"/>
                </a:cxn>
              </a:cxnLst>
              <a:rect l="0" t="0" r="r" b="b"/>
              <a:pathLst>
                <a:path w="645" h="276">
                  <a:moveTo>
                    <a:pt x="645" y="276"/>
                  </a:moveTo>
                  <a:lnTo>
                    <a:pt x="0" y="276"/>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Line 20"/>
            <p:cNvSpPr>
              <a:spLocks noChangeShapeType="1"/>
            </p:cNvSpPr>
            <p:nvPr/>
          </p:nvSpPr>
          <p:spPr bwMode="auto">
            <a:xfrm>
              <a:off x="5479" y="1342"/>
              <a:ext cx="1" cy="1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Freeform 21"/>
            <p:cNvSpPr>
              <a:spLocks/>
            </p:cNvSpPr>
            <p:nvPr/>
          </p:nvSpPr>
          <p:spPr bwMode="auto">
            <a:xfrm>
              <a:off x="3782" y="712"/>
              <a:ext cx="43" cy="44"/>
            </a:xfrm>
            <a:custGeom>
              <a:avLst/>
              <a:gdLst>
                <a:gd name="T0" fmla="*/ 22 w 43"/>
                <a:gd name="T1" fmla="*/ 44 h 44"/>
                <a:gd name="T2" fmla="*/ 22 w 43"/>
                <a:gd name="T3" fmla="*/ 44 h 44"/>
                <a:gd name="T4" fmla="*/ 28 w 43"/>
                <a:gd name="T5" fmla="*/ 44 h 44"/>
                <a:gd name="T6" fmla="*/ 37 w 43"/>
                <a:gd name="T7" fmla="*/ 38 h 44"/>
                <a:gd name="T8" fmla="*/ 40 w 43"/>
                <a:gd name="T9" fmla="*/ 31 h 44"/>
                <a:gd name="T10" fmla="*/ 43 w 43"/>
                <a:gd name="T11" fmla="*/ 22 h 44"/>
                <a:gd name="T12" fmla="*/ 43 w 43"/>
                <a:gd name="T13" fmla="*/ 22 h 44"/>
                <a:gd name="T14" fmla="*/ 40 w 43"/>
                <a:gd name="T15" fmla="*/ 16 h 44"/>
                <a:gd name="T16" fmla="*/ 37 w 43"/>
                <a:gd name="T17" fmla="*/ 6 h 44"/>
                <a:gd name="T18" fmla="*/ 28 w 43"/>
                <a:gd name="T19" fmla="*/ 3 h 44"/>
                <a:gd name="T20" fmla="*/ 22 w 43"/>
                <a:gd name="T21" fmla="*/ 0 h 44"/>
                <a:gd name="T22" fmla="*/ 22 w 43"/>
                <a:gd name="T23" fmla="*/ 0 h 44"/>
                <a:gd name="T24" fmla="*/ 12 w 43"/>
                <a:gd name="T25" fmla="*/ 3 h 44"/>
                <a:gd name="T26" fmla="*/ 6 w 43"/>
                <a:gd name="T27" fmla="*/ 6 h 44"/>
                <a:gd name="T28" fmla="*/ 0 w 43"/>
                <a:gd name="T29" fmla="*/ 16 h 44"/>
                <a:gd name="T30" fmla="*/ 0 w 43"/>
                <a:gd name="T31" fmla="*/ 22 h 44"/>
                <a:gd name="T32" fmla="*/ 0 w 43"/>
                <a:gd name="T33" fmla="*/ 22 h 44"/>
                <a:gd name="T34" fmla="*/ 0 w 43"/>
                <a:gd name="T35" fmla="*/ 31 h 44"/>
                <a:gd name="T36" fmla="*/ 6 w 43"/>
                <a:gd name="T37" fmla="*/ 38 h 44"/>
                <a:gd name="T38" fmla="*/ 12 w 43"/>
                <a:gd name="T39" fmla="*/ 44 h 44"/>
                <a:gd name="T40" fmla="*/ 22 w 43"/>
                <a:gd name="T41" fmla="*/ 44 h 44"/>
                <a:gd name="T42" fmla="*/ 22 w 43"/>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44">
                  <a:moveTo>
                    <a:pt x="22" y="44"/>
                  </a:moveTo>
                  <a:lnTo>
                    <a:pt x="22" y="44"/>
                  </a:lnTo>
                  <a:lnTo>
                    <a:pt x="28" y="44"/>
                  </a:lnTo>
                  <a:lnTo>
                    <a:pt x="37" y="38"/>
                  </a:lnTo>
                  <a:lnTo>
                    <a:pt x="40" y="31"/>
                  </a:lnTo>
                  <a:lnTo>
                    <a:pt x="43" y="22"/>
                  </a:lnTo>
                  <a:lnTo>
                    <a:pt x="43" y="22"/>
                  </a:lnTo>
                  <a:lnTo>
                    <a:pt x="40" y="16"/>
                  </a:lnTo>
                  <a:lnTo>
                    <a:pt x="37" y="6"/>
                  </a:lnTo>
                  <a:lnTo>
                    <a:pt x="28" y="3"/>
                  </a:lnTo>
                  <a:lnTo>
                    <a:pt x="22" y="0"/>
                  </a:lnTo>
                  <a:lnTo>
                    <a:pt x="22" y="0"/>
                  </a:lnTo>
                  <a:lnTo>
                    <a:pt x="12" y="3"/>
                  </a:lnTo>
                  <a:lnTo>
                    <a:pt x="6" y="6"/>
                  </a:lnTo>
                  <a:lnTo>
                    <a:pt x="0" y="16"/>
                  </a:lnTo>
                  <a:lnTo>
                    <a:pt x="0" y="22"/>
                  </a:lnTo>
                  <a:lnTo>
                    <a:pt x="0" y="22"/>
                  </a:lnTo>
                  <a:lnTo>
                    <a:pt x="0" y="31"/>
                  </a:lnTo>
                  <a:lnTo>
                    <a:pt x="6" y="38"/>
                  </a:lnTo>
                  <a:lnTo>
                    <a:pt x="12" y="44"/>
                  </a:lnTo>
                  <a:lnTo>
                    <a:pt x="22" y="44"/>
                  </a:lnTo>
                  <a:lnTo>
                    <a:pt x="22" y="44"/>
                  </a:lnTo>
                  <a:close/>
                </a:path>
              </a:pathLst>
            </a:custGeom>
            <a:solidFill>
              <a:srgbClr val="FFFFFF"/>
            </a:solidFill>
            <a:ln w="4763">
              <a:solidFill>
                <a:srgbClr val="000000"/>
              </a:solidFill>
              <a:prstDash val="solid"/>
              <a:round/>
              <a:headEnd/>
              <a:tailEnd/>
            </a:ln>
          </p:spPr>
          <p:txBody>
            <a:bodyPr/>
            <a:lstStyle/>
            <a:p>
              <a:endParaRPr lang="en-US"/>
            </a:p>
          </p:txBody>
        </p:sp>
        <p:sp>
          <p:nvSpPr>
            <p:cNvPr id="24" name="Line 23"/>
            <p:cNvSpPr>
              <a:spLocks noChangeShapeType="1"/>
            </p:cNvSpPr>
            <p:nvPr/>
          </p:nvSpPr>
          <p:spPr bwMode="auto">
            <a:xfrm>
              <a:off x="3804" y="734"/>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Freeform 24"/>
            <p:cNvSpPr>
              <a:spLocks/>
            </p:cNvSpPr>
            <p:nvPr/>
          </p:nvSpPr>
          <p:spPr bwMode="auto">
            <a:xfrm>
              <a:off x="3782" y="1162"/>
              <a:ext cx="43" cy="44"/>
            </a:xfrm>
            <a:custGeom>
              <a:avLst/>
              <a:gdLst>
                <a:gd name="T0" fmla="*/ 22 w 43"/>
                <a:gd name="T1" fmla="*/ 44 h 44"/>
                <a:gd name="T2" fmla="*/ 22 w 43"/>
                <a:gd name="T3" fmla="*/ 44 h 44"/>
                <a:gd name="T4" fmla="*/ 28 w 43"/>
                <a:gd name="T5" fmla="*/ 40 h 44"/>
                <a:gd name="T6" fmla="*/ 37 w 43"/>
                <a:gd name="T7" fmla="*/ 37 h 44"/>
                <a:gd name="T8" fmla="*/ 40 w 43"/>
                <a:gd name="T9" fmla="*/ 28 h 44"/>
                <a:gd name="T10" fmla="*/ 43 w 43"/>
                <a:gd name="T11" fmla="*/ 22 h 44"/>
                <a:gd name="T12" fmla="*/ 43 w 43"/>
                <a:gd name="T13" fmla="*/ 22 h 44"/>
                <a:gd name="T14" fmla="*/ 40 w 43"/>
                <a:gd name="T15" fmla="*/ 13 h 44"/>
                <a:gd name="T16" fmla="*/ 37 w 43"/>
                <a:gd name="T17" fmla="*/ 6 h 44"/>
                <a:gd name="T18" fmla="*/ 28 w 43"/>
                <a:gd name="T19" fmla="*/ 0 h 44"/>
                <a:gd name="T20" fmla="*/ 22 w 43"/>
                <a:gd name="T21" fmla="*/ 0 h 44"/>
                <a:gd name="T22" fmla="*/ 22 w 43"/>
                <a:gd name="T23" fmla="*/ 0 h 44"/>
                <a:gd name="T24" fmla="*/ 12 w 43"/>
                <a:gd name="T25" fmla="*/ 0 h 44"/>
                <a:gd name="T26" fmla="*/ 6 w 43"/>
                <a:gd name="T27" fmla="*/ 6 h 44"/>
                <a:gd name="T28" fmla="*/ 0 w 43"/>
                <a:gd name="T29" fmla="*/ 13 h 44"/>
                <a:gd name="T30" fmla="*/ 0 w 43"/>
                <a:gd name="T31" fmla="*/ 22 h 44"/>
                <a:gd name="T32" fmla="*/ 0 w 43"/>
                <a:gd name="T33" fmla="*/ 22 h 44"/>
                <a:gd name="T34" fmla="*/ 0 w 43"/>
                <a:gd name="T35" fmla="*/ 28 h 44"/>
                <a:gd name="T36" fmla="*/ 6 w 43"/>
                <a:gd name="T37" fmla="*/ 37 h 44"/>
                <a:gd name="T38" fmla="*/ 12 w 43"/>
                <a:gd name="T39" fmla="*/ 40 h 44"/>
                <a:gd name="T40" fmla="*/ 22 w 43"/>
                <a:gd name="T41" fmla="*/ 44 h 44"/>
                <a:gd name="T42" fmla="*/ 22 w 43"/>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44">
                  <a:moveTo>
                    <a:pt x="22" y="44"/>
                  </a:moveTo>
                  <a:lnTo>
                    <a:pt x="22" y="44"/>
                  </a:lnTo>
                  <a:lnTo>
                    <a:pt x="28" y="40"/>
                  </a:lnTo>
                  <a:lnTo>
                    <a:pt x="37" y="37"/>
                  </a:lnTo>
                  <a:lnTo>
                    <a:pt x="40" y="28"/>
                  </a:lnTo>
                  <a:lnTo>
                    <a:pt x="43" y="22"/>
                  </a:lnTo>
                  <a:lnTo>
                    <a:pt x="43" y="22"/>
                  </a:lnTo>
                  <a:lnTo>
                    <a:pt x="40" y="13"/>
                  </a:lnTo>
                  <a:lnTo>
                    <a:pt x="37" y="6"/>
                  </a:lnTo>
                  <a:lnTo>
                    <a:pt x="28" y="0"/>
                  </a:lnTo>
                  <a:lnTo>
                    <a:pt x="22" y="0"/>
                  </a:lnTo>
                  <a:lnTo>
                    <a:pt x="22" y="0"/>
                  </a:lnTo>
                  <a:lnTo>
                    <a:pt x="12" y="0"/>
                  </a:lnTo>
                  <a:lnTo>
                    <a:pt x="6" y="6"/>
                  </a:lnTo>
                  <a:lnTo>
                    <a:pt x="0" y="13"/>
                  </a:lnTo>
                  <a:lnTo>
                    <a:pt x="0" y="22"/>
                  </a:lnTo>
                  <a:lnTo>
                    <a:pt x="0" y="22"/>
                  </a:lnTo>
                  <a:lnTo>
                    <a:pt x="0" y="28"/>
                  </a:lnTo>
                  <a:lnTo>
                    <a:pt x="6" y="37"/>
                  </a:lnTo>
                  <a:lnTo>
                    <a:pt x="12" y="40"/>
                  </a:lnTo>
                  <a:lnTo>
                    <a:pt x="22" y="44"/>
                  </a:lnTo>
                  <a:lnTo>
                    <a:pt x="22" y="44"/>
                  </a:lnTo>
                  <a:close/>
                </a:path>
              </a:pathLst>
            </a:custGeom>
            <a:solidFill>
              <a:srgbClr val="FFFFFF"/>
            </a:solidFill>
            <a:ln w="4763">
              <a:solidFill>
                <a:srgbClr val="000000"/>
              </a:solidFill>
              <a:prstDash val="solid"/>
              <a:round/>
              <a:headEnd/>
              <a:tailEnd/>
            </a:ln>
          </p:spPr>
          <p:txBody>
            <a:bodyPr/>
            <a:lstStyle/>
            <a:p>
              <a:endParaRPr lang="en-US"/>
            </a:p>
          </p:txBody>
        </p:sp>
        <p:sp>
          <p:nvSpPr>
            <p:cNvPr id="26" name="Line 26"/>
            <p:cNvSpPr>
              <a:spLocks noChangeShapeType="1"/>
            </p:cNvSpPr>
            <p:nvPr/>
          </p:nvSpPr>
          <p:spPr bwMode="auto">
            <a:xfrm>
              <a:off x="3804" y="1184"/>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Freeform 27"/>
            <p:cNvSpPr>
              <a:spLocks/>
            </p:cNvSpPr>
            <p:nvPr/>
          </p:nvSpPr>
          <p:spPr bwMode="auto">
            <a:xfrm>
              <a:off x="3553" y="877"/>
              <a:ext cx="43" cy="43"/>
            </a:xfrm>
            <a:custGeom>
              <a:avLst/>
              <a:gdLst>
                <a:gd name="T0" fmla="*/ 21 w 43"/>
                <a:gd name="T1" fmla="*/ 43 h 43"/>
                <a:gd name="T2" fmla="*/ 21 w 43"/>
                <a:gd name="T3" fmla="*/ 43 h 43"/>
                <a:gd name="T4" fmla="*/ 27 w 43"/>
                <a:gd name="T5" fmla="*/ 40 h 43"/>
                <a:gd name="T6" fmla="*/ 37 w 43"/>
                <a:gd name="T7" fmla="*/ 37 h 43"/>
                <a:gd name="T8" fmla="*/ 40 w 43"/>
                <a:gd name="T9" fmla="*/ 31 h 43"/>
                <a:gd name="T10" fmla="*/ 43 w 43"/>
                <a:gd name="T11" fmla="*/ 21 h 43"/>
                <a:gd name="T12" fmla="*/ 43 w 43"/>
                <a:gd name="T13" fmla="*/ 21 h 43"/>
                <a:gd name="T14" fmla="*/ 40 w 43"/>
                <a:gd name="T15" fmla="*/ 12 h 43"/>
                <a:gd name="T16" fmla="*/ 37 w 43"/>
                <a:gd name="T17" fmla="*/ 6 h 43"/>
                <a:gd name="T18" fmla="*/ 27 w 43"/>
                <a:gd name="T19" fmla="*/ 3 h 43"/>
                <a:gd name="T20" fmla="*/ 21 w 43"/>
                <a:gd name="T21" fmla="*/ 0 h 43"/>
                <a:gd name="T22" fmla="*/ 21 w 43"/>
                <a:gd name="T23" fmla="*/ 0 h 43"/>
                <a:gd name="T24" fmla="*/ 12 w 43"/>
                <a:gd name="T25" fmla="*/ 3 h 43"/>
                <a:gd name="T26" fmla="*/ 6 w 43"/>
                <a:gd name="T27" fmla="*/ 6 h 43"/>
                <a:gd name="T28" fmla="*/ 0 w 43"/>
                <a:gd name="T29" fmla="*/ 12 h 43"/>
                <a:gd name="T30" fmla="*/ 0 w 43"/>
                <a:gd name="T31" fmla="*/ 21 h 43"/>
                <a:gd name="T32" fmla="*/ 0 w 43"/>
                <a:gd name="T33" fmla="*/ 21 h 43"/>
                <a:gd name="T34" fmla="*/ 0 w 43"/>
                <a:gd name="T35" fmla="*/ 31 h 43"/>
                <a:gd name="T36" fmla="*/ 6 w 43"/>
                <a:gd name="T37" fmla="*/ 37 h 43"/>
                <a:gd name="T38" fmla="*/ 12 w 43"/>
                <a:gd name="T39" fmla="*/ 40 h 43"/>
                <a:gd name="T40" fmla="*/ 21 w 43"/>
                <a:gd name="T41" fmla="*/ 43 h 43"/>
                <a:gd name="T42" fmla="*/ 21 w 43"/>
                <a:gd name="T4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43">
                  <a:moveTo>
                    <a:pt x="21" y="43"/>
                  </a:moveTo>
                  <a:lnTo>
                    <a:pt x="21" y="43"/>
                  </a:lnTo>
                  <a:lnTo>
                    <a:pt x="27" y="40"/>
                  </a:lnTo>
                  <a:lnTo>
                    <a:pt x="37" y="37"/>
                  </a:lnTo>
                  <a:lnTo>
                    <a:pt x="40" y="31"/>
                  </a:lnTo>
                  <a:lnTo>
                    <a:pt x="43" y="21"/>
                  </a:lnTo>
                  <a:lnTo>
                    <a:pt x="43" y="21"/>
                  </a:lnTo>
                  <a:lnTo>
                    <a:pt x="40" y="12"/>
                  </a:lnTo>
                  <a:lnTo>
                    <a:pt x="37" y="6"/>
                  </a:lnTo>
                  <a:lnTo>
                    <a:pt x="27" y="3"/>
                  </a:lnTo>
                  <a:lnTo>
                    <a:pt x="21" y="0"/>
                  </a:lnTo>
                  <a:lnTo>
                    <a:pt x="21" y="0"/>
                  </a:lnTo>
                  <a:lnTo>
                    <a:pt x="12" y="3"/>
                  </a:lnTo>
                  <a:lnTo>
                    <a:pt x="6" y="6"/>
                  </a:lnTo>
                  <a:lnTo>
                    <a:pt x="0" y="12"/>
                  </a:lnTo>
                  <a:lnTo>
                    <a:pt x="0" y="21"/>
                  </a:lnTo>
                  <a:lnTo>
                    <a:pt x="0" y="21"/>
                  </a:lnTo>
                  <a:lnTo>
                    <a:pt x="0" y="31"/>
                  </a:lnTo>
                  <a:lnTo>
                    <a:pt x="6" y="37"/>
                  </a:lnTo>
                  <a:lnTo>
                    <a:pt x="12" y="40"/>
                  </a:lnTo>
                  <a:lnTo>
                    <a:pt x="21" y="43"/>
                  </a:lnTo>
                  <a:lnTo>
                    <a:pt x="21" y="43"/>
                  </a:lnTo>
                  <a:close/>
                </a:path>
              </a:pathLst>
            </a:custGeom>
            <a:solidFill>
              <a:srgbClr val="FFFFFF"/>
            </a:solidFill>
            <a:ln w="4763">
              <a:solidFill>
                <a:srgbClr val="000000"/>
              </a:solidFill>
              <a:prstDash val="solid"/>
              <a:round/>
              <a:headEnd/>
              <a:tailEnd/>
            </a:ln>
          </p:spPr>
          <p:txBody>
            <a:bodyPr/>
            <a:lstStyle/>
            <a:p>
              <a:endParaRPr lang="en-US"/>
            </a:p>
          </p:txBody>
        </p:sp>
        <p:sp>
          <p:nvSpPr>
            <p:cNvPr id="28" name="Line 29"/>
            <p:cNvSpPr>
              <a:spLocks noChangeShapeType="1"/>
            </p:cNvSpPr>
            <p:nvPr/>
          </p:nvSpPr>
          <p:spPr bwMode="auto">
            <a:xfrm>
              <a:off x="3574" y="898"/>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Freeform 30"/>
            <p:cNvSpPr>
              <a:spLocks/>
            </p:cNvSpPr>
            <p:nvPr/>
          </p:nvSpPr>
          <p:spPr bwMode="auto">
            <a:xfrm>
              <a:off x="3481" y="877"/>
              <a:ext cx="44" cy="43"/>
            </a:xfrm>
            <a:custGeom>
              <a:avLst/>
              <a:gdLst>
                <a:gd name="T0" fmla="*/ 22 w 44"/>
                <a:gd name="T1" fmla="*/ 43 h 43"/>
                <a:gd name="T2" fmla="*/ 22 w 44"/>
                <a:gd name="T3" fmla="*/ 43 h 43"/>
                <a:gd name="T4" fmla="*/ 28 w 44"/>
                <a:gd name="T5" fmla="*/ 40 h 43"/>
                <a:gd name="T6" fmla="*/ 37 w 44"/>
                <a:gd name="T7" fmla="*/ 37 h 43"/>
                <a:gd name="T8" fmla="*/ 40 w 44"/>
                <a:gd name="T9" fmla="*/ 31 h 43"/>
                <a:gd name="T10" fmla="*/ 44 w 44"/>
                <a:gd name="T11" fmla="*/ 21 h 43"/>
                <a:gd name="T12" fmla="*/ 44 w 44"/>
                <a:gd name="T13" fmla="*/ 21 h 43"/>
                <a:gd name="T14" fmla="*/ 40 w 44"/>
                <a:gd name="T15" fmla="*/ 12 h 43"/>
                <a:gd name="T16" fmla="*/ 37 w 44"/>
                <a:gd name="T17" fmla="*/ 6 h 43"/>
                <a:gd name="T18" fmla="*/ 28 w 44"/>
                <a:gd name="T19" fmla="*/ 3 h 43"/>
                <a:gd name="T20" fmla="*/ 22 w 44"/>
                <a:gd name="T21" fmla="*/ 0 h 43"/>
                <a:gd name="T22" fmla="*/ 22 w 44"/>
                <a:gd name="T23" fmla="*/ 0 h 43"/>
                <a:gd name="T24" fmla="*/ 13 w 44"/>
                <a:gd name="T25" fmla="*/ 3 h 43"/>
                <a:gd name="T26" fmla="*/ 6 w 44"/>
                <a:gd name="T27" fmla="*/ 6 h 43"/>
                <a:gd name="T28" fmla="*/ 0 w 44"/>
                <a:gd name="T29" fmla="*/ 12 h 43"/>
                <a:gd name="T30" fmla="*/ 0 w 44"/>
                <a:gd name="T31" fmla="*/ 21 h 43"/>
                <a:gd name="T32" fmla="*/ 0 w 44"/>
                <a:gd name="T33" fmla="*/ 21 h 43"/>
                <a:gd name="T34" fmla="*/ 0 w 44"/>
                <a:gd name="T35" fmla="*/ 31 h 43"/>
                <a:gd name="T36" fmla="*/ 6 w 44"/>
                <a:gd name="T37" fmla="*/ 37 h 43"/>
                <a:gd name="T38" fmla="*/ 13 w 44"/>
                <a:gd name="T39" fmla="*/ 40 h 43"/>
                <a:gd name="T40" fmla="*/ 22 w 44"/>
                <a:gd name="T41" fmla="*/ 43 h 43"/>
                <a:gd name="T42" fmla="*/ 22 w 44"/>
                <a:gd name="T4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3">
                  <a:moveTo>
                    <a:pt x="22" y="43"/>
                  </a:moveTo>
                  <a:lnTo>
                    <a:pt x="22" y="43"/>
                  </a:lnTo>
                  <a:lnTo>
                    <a:pt x="28" y="40"/>
                  </a:lnTo>
                  <a:lnTo>
                    <a:pt x="37" y="37"/>
                  </a:lnTo>
                  <a:lnTo>
                    <a:pt x="40" y="31"/>
                  </a:lnTo>
                  <a:lnTo>
                    <a:pt x="44" y="21"/>
                  </a:lnTo>
                  <a:lnTo>
                    <a:pt x="44" y="21"/>
                  </a:lnTo>
                  <a:lnTo>
                    <a:pt x="40" y="12"/>
                  </a:lnTo>
                  <a:lnTo>
                    <a:pt x="37" y="6"/>
                  </a:lnTo>
                  <a:lnTo>
                    <a:pt x="28" y="3"/>
                  </a:lnTo>
                  <a:lnTo>
                    <a:pt x="22" y="0"/>
                  </a:lnTo>
                  <a:lnTo>
                    <a:pt x="22" y="0"/>
                  </a:lnTo>
                  <a:lnTo>
                    <a:pt x="13" y="3"/>
                  </a:lnTo>
                  <a:lnTo>
                    <a:pt x="6" y="6"/>
                  </a:lnTo>
                  <a:lnTo>
                    <a:pt x="0" y="12"/>
                  </a:lnTo>
                  <a:lnTo>
                    <a:pt x="0" y="21"/>
                  </a:lnTo>
                  <a:lnTo>
                    <a:pt x="0" y="21"/>
                  </a:lnTo>
                  <a:lnTo>
                    <a:pt x="0" y="31"/>
                  </a:lnTo>
                  <a:lnTo>
                    <a:pt x="6" y="37"/>
                  </a:lnTo>
                  <a:lnTo>
                    <a:pt x="13" y="40"/>
                  </a:lnTo>
                  <a:lnTo>
                    <a:pt x="22" y="43"/>
                  </a:lnTo>
                  <a:lnTo>
                    <a:pt x="22" y="43"/>
                  </a:lnTo>
                  <a:close/>
                </a:path>
              </a:pathLst>
            </a:custGeom>
            <a:solidFill>
              <a:srgbClr val="FFFFFF"/>
            </a:solidFill>
            <a:ln w="4763">
              <a:solidFill>
                <a:srgbClr val="000000"/>
              </a:solidFill>
              <a:prstDash val="solid"/>
              <a:round/>
              <a:headEnd/>
              <a:tailEnd/>
            </a:ln>
          </p:spPr>
          <p:txBody>
            <a:bodyPr/>
            <a:lstStyle/>
            <a:p>
              <a:endParaRPr lang="en-US"/>
            </a:p>
          </p:txBody>
        </p:sp>
        <p:sp>
          <p:nvSpPr>
            <p:cNvPr id="30" name="Line 32"/>
            <p:cNvSpPr>
              <a:spLocks noChangeShapeType="1"/>
            </p:cNvSpPr>
            <p:nvPr/>
          </p:nvSpPr>
          <p:spPr bwMode="auto">
            <a:xfrm>
              <a:off x="3503" y="898"/>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Freeform 33"/>
            <p:cNvSpPr>
              <a:spLocks/>
            </p:cNvSpPr>
            <p:nvPr/>
          </p:nvSpPr>
          <p:spPr bwMode="auto">
            <a:xfrm>
              <a:off x="3459" y="1274"/>
              <a:ext cx="44" cy="43"/>
            </a:xfrm>
            <a:custGeom>
              <a:avLst/>
              <a:gdLst>
                <a:gd name="T0" fmla="*/ 22 w 44"/>
                <a:gd name="T1" fmla="*/ 43 h 43"/>
                <a:gd name="T2" fmla="*/ 22 w 44"/>
                <a:gd name="T3" fmla="*/ 43 h 43"/>
                <a:gd name="T4" fmla="*/ 28 w 44"/>
                <a:gd name="T5" fmla="*/ 40 h 43"/>
                <a:gd name="T6" fmla="*/ 38 w 44"/>
                <a:gd name="T7" fmla="*/ 37 h 43"/>
                <a:gd name="T8" fmla="*/ 41 w 44"/>
                <a:gd name="T9" fmla="*/ 31 h 43"/>
                <a:gd name="T10" fmla="*/ 44 w 44"/>
                <a:gd name="T11" fmla="*/ 22 h 43"/>
                <a:gd name="T12" fmla="*/ 44 w 44"/>
                <a:gd name="T13" fmla="*/ 22 h 43"/>
                <a:gd name="T14" fmla="*/ 41 w 44"/>
                <a:gd name="T15" fmla="*/ 12 h 43"/>
                <a:gd name="T16" fmla="*/ 38 w 44"/>
                <a:gd name="T17" fmla="*/ 6 h 43"/>
                <a:gd name="T18" fmla="*/ 28 w 44"/>
                <a:gd name="T19" fmla="*/ 3 h 43"/>
                <a:gd name="T20" fmla="*/ 22 w 44"/>
                <a:gd name="T21" fmla="*/ 0 h 43"/>
                <a:gd name="T22" fmla="*/ 22 w 44"/>
                <a:gd name="T23" fmla="*/ 0 h 43"/>
                <a:gd name="T24" fmla="*/ 13 w 44"/>
                <a:gd name="T25" fmla="*/ 3 h 43"/>
                <a:gd name="T26" fmla="*/ 7 w 44"/>
                <a:gd name="T27" fmla="*/ 6 h 43"/>
                <a:gd name="T28" fmla="*/ 0 w 44"/>
                <a:gd name="T29" fmla="*/ 12 h 43"/>
                <a:gd name="T30" fmla="*/ 0 w 44"/>
                <a:gd name="T31" fmla="*/ 22 h 43"/>
                <a:gd name="T32" fmla="*/ 0 w 44"/>
                <a:gd name="T33" fmla="*/ 22 h 43"/>
                <a:gd name="T34" fmla="*/ 0 w 44"/>
                <a:gd name="T35" fmla="*/ 31 h 43"/>
                <a:gd name="T36" fmla="*/ 7 w 44"/>
                <a:gd name="T37" fmla="*/ 37 h 43"/>
                <a:gd name="T38" fmla="*/ 13 w 44"/>
                <a:gd name="T39" fmla="*/ 40 h 43"/>
                <a:gd name="T40" fmla="*/ 22 w 44"/>
                <a:gd name="T41" fmla="*/ 43 h 43"/>
                <a:gd name="T42" fmla="*/ 22 w 44"/>
                <a:gd name="T4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3">
                  <a:moveTo>
                    <a:pt x="22" y="43"/>
                  </a:moveTo>
                  <a:lnTo>
                    <a:pt x="22" y="43"/>
                  </a:lnTo>
                  <a:lnTo>
                    <a:pt x="28" y="40"/>
                  </a:lnTo>
                  <a:lnTo>
                    <a:pt x="38" y="37"/>
                  </a:lnTo>
                  <a:lnTo>
                    <a:pt x="41" y="31"/>
                  </a:lnTo>
                  <a:lnTo>
                    <a:pt x="44" y="22"/>
                  </a:lnTo>
                  <a:lnTo>
                    <a:pt x="44" y="22"/>
                  </a:lnTo>
                  <a:lnTo>
                    <a:pt x="41" y="12"/>
                  </a:lnTo>
                  <a:lnTo>
                    <a:pt x="38" y="6"/>
                  </a:lnTo>
                  <a:lnTo>
                    <a:pt x="28" y="3"/>
                  </a:lnTo>
                  <a:lnTo>
                    <a:pt x="22" y="0"/>
                  </a:lnTo>
                  <a:lnTo>
                    <a:pt x="22" y="0"/>
                  </a:lnTo>
                  <a:lnTo>
                    <a:pt x="13" y="3"/>
                  </a:lnTo>
                  <a:lnTo>
                    <a:pt x="7" y="6"/>
                  </a:lnTo>
                  <a:lnTo>
                    <a:pt x="0" y="12"/>
                  </a:lnTo>
                  <a:lnTo>
                    <a:pt x="0" y="22"/>
                  </a:lnTo>
                  <a:lnTo>
                    <a:pt x="0" y="22"/>
                  </a:lnTo>
                  <a:lnTo>
                    <a:pt x="0" y="31"/>
                  </a:lnTo>
                  <a:lnTo>
                    <a:pt x="7" y="37"/>
                  </a:lnTo>
                  <a:lnTo>
                    <a:pt x="13" y="40"/>
                  </a:lnTo>
                  <a:lnTo>
                    <a:pt x="22" y="43"/>
                  </a:lnTo>
                  <a:lnTo>
                    <a:pt x="22" y="43"/>
                  </a:lnTo>
                  <a:close/>
                </a:path>
              </a:pathLst>
            </a:custGeom>
            <a:solidFill>
              <a:srgbClr val="FFFFFF"/>
            </a:solidFill>
            <a:ln w="4763">
              <a:solidFill>
                <a:srgbClr val="000000"/>
              </a:solidFill>
              <a:prstDash val="solid"/>
              <a:round/>
              <a:headEnd/>
              <a:tailEnd/>
            </a:ln>
          </p:spPr>
          <p:txBody>
            <a:bodyPr/>
            <a:lstStyle/>
            <a:p>
              <a:endParaRPr lang="en-US"/>
            </a:p>
          </p:txBody>
        </p:sp>
        <p:sp>
          <p:nvSpPr>
            <p:cNvPr id="32" name="Line 35"/>
            <p:cNvSpPr>
              <a:spLocks noChangeShapeType="1"/>
            </p:cNvSpPr>
            <p:nvPr/>
          </p:nvSpPr>
          <p:spPr bwMode="auto">
            <a:xfrm>
              <a:off x="3481" y="1296"/>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Freeform 36"/>
            <p:cNvSpPr>
              <a:spLocks/>
            </p:cNvSpPr>
            <p:nvPr/>
          </p:nvSpPr>
          <p:spPr bwMode="auto">
            <a:xfrm>
              <a:off x="3459" y="1345"/>
              <a:ext cx="44" cy="44"/>
            </a:xfrm>
            <a:custGeom>
              <a:avLst/>
              <a:gdLst>
                <a:gd name="T0" fmla="*/ 22 w 44"/>
                <a:gd name="T1" fmla="*/ 44 h 44"/>
                <a:gd name="T2" fmla="*/ 22 w 44"/>
                <a:gd name="T3" fmla="*/ 44 h 44"/>
                <a:gd name="T4" fmla="*/ 28 w 44"/>
                <a:gd name="T5" fmla="*/ 41 h 44"/>
                <a:gd name="T6" fmla="*/ 35 w 44"/>
                <a:gd name="T7" fmla="*/ 37 h 44"/>
                <a:gd name="T8" fmla="*/ 41 w 44"/>
                <a:gd name="T9" fmla="*/ 31 h 44"/>
                <a:gd name="T10" fmla="*/ 44 w 44"/>
                <a:gd name="T11" fmla="*/ 22 h 44"/>
                <a:gd name="T12" fmla="*/ 44 w 44"/>
                <a:gd name="T13" fmla="*/ 22 h 44"/>
                <a:gd name="T14" fmla="*/ 41 w 44"/>
                <a:gd name="T15" fmla="*/ 13 h 44"/>
                <a:gd name="T16" fmla="*/ 35 w 44"/>
                <a:gd name="T17" fmla="*/ 6 h 44"/>
                <a:gd name="T18" fmla="*/ 28 w 44"/>
                <a:gd name="T19" fmla="*/ 3 h 44"/>
                <a:gd name="T20" fmla="*/ 22 w 44"/>
                <a:gd name="T21" fmla="*/ 0 h 44"/>
                <a:gd name="T22" fmla="*/ 22 w 44"/>
                <a:gd name="T23" fmla="*/ 0 h 44"/>
                <a:gd name="T24" fmla="*/ 13 w 44"/>
                <a:gd name="T25" fmla="*/ 3 h 44"/>
                <a:gd name="T26" fmla="*/ 7 w 44"/>
                <a:gd name="T27" fmla="*/ 6 h 44"/>
                <a:gd name="T28" fmla="*/ 0 w 44"/>
                <a:gd name="T29" fmla="*/ 13 h 44"/>
                <a:gd name="T30" fmla="*/ 0 w 44"/>
                <a:gd name="T31" fmla="*/ 22 h 44"/>
                <a:gd name="T32" fmla="*/ 0 w 44"/>
                <a:gd name="T33" fmla="*/ 22 h 44"/>
                <a:gd name="T34" fmla="*/ 0 w 44"/>
                <a:gd name="T35" fmla="*/ 31 h 44"/>
                <a:gd name="T36" fmla="*/ 7 w 44"/>
                <a:gd name="T37" fmla="*/ 37 h 44"/>
                <a:gd name="T38" fmla="*/ 13 w 44"/>
                <a:gd name="T39" fmla="*/ 41 h 44"/>
                <a:gd name="T40" fmla="*/ 22 w 44"/>
                <a:gd name="T41" fmla="*/ 44 h 44"/>
                <a:gd name="T42" fmla="*/ 22 w 44"/>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4">
                  <a:moveTo>
                    <a:pt x="22" y="44"/>
                  </a:moveTo>
                  <a:lnTo>
                    <a:pt x="22" y="44"/>
                  </a:lnTo>
                  <a:lnTo>
                    <a:pt x="28" y="41"/>
                  </a:lnTo>
                  <a:lnTo>
                    <a:pt x="35" y="37"/>
                  </a:lnTo>
                  <a:lnTo>
                    <a:pt x="41" y="31"/>
                  </a:lnTo>
                  <a:lnTo>
                    <a:pt x="44" y="22"/>
                  </a:lnTo>
                  <a:lnTo>
                    <a:pt x="44" y="22"/>
                  </a:lnTo>
                  <a:lnTo>
                    <a:pt x="41" y="13"/>
                  </a:lnTo>
                  <a:lnTo>
                    <a:pt x="35" y="6"/>
                  </a:lnTo>
                  <a:lnTo>
                    <a:pt x="28" y="3"/>
                  </a:lnTo>
                  <a:lnTo>
                    <a:pt x="22" y="0"/>
                  </a:lnTo>
                  <a:lnTo>
                    <a:pt x="22" y="0"/>
                  </a:lnTo>
                  <a:lnTo>
                    <a:pt x="13" y="3"/>
                  </a:lnTo>
                  <a:lnTo>
                    <a:pt x="7" y="6"/>
                  </a:lnTo>
                  <a:lnTo>
                    <a:pt x="0" y="13"/>
                  </a:lnTo>
                  <a:lnTo>
                    <a:pt x="0" y="22"/>
                  </a:lnTo>
                  <a:lnTo>
                    <a:pt x="0" y="22"/>
                  </a:lnTo>
                  <a:lnTo>
                    <a:pt x="0" y="31"/>
                  </a:lnTo>
                  <a:lnTo>
                    <a:pt x="7" y="37"/>
                  </a:lnTo>
                  <a:lnTo>
                    <a:pt x="13" y="41"/>
                  </a:lnTo>
                  <a:lnTo>
                    <a:pt x="22" y="44"/>
                  </a:lnTo>
                  <a:lnTo>
                    <a:pt x="22" y="44"/>
                  </a:lnTo>
                  <a:close/>
                </a:path>
              </a:pathLst>
            </a:custGeom>
            <a:solidFill>
              <a:srgbClr val="000000"/>
            </a:solidFill>
            <a:ln w="4763">
              <a:solidFill>
                <a:srgbClr val="000000"/>
              </a:solidFill>
              <a:prstDash val="solid"/>
              <a:round/>
              <a:headEnd/>
              <a:tailEnd/>
            </a:ln>
          </p:spPr>
          <p:txBody>
            <a:bodyPr/>
            <a:lstStyle/>
            <a:p>
              <a:endParaRPr lang="en-US"/>
            </a:p>
          </p:txBody>
        </p:sp>
        <p:sp>
          <p:nvSpPr>
            <p:cNvPr id="34" name="Line 38"/>
            <p:cNvSpPr>
              <a:spLocks noChangeShapeType="1"/>
            </p:cNvSpPr>
            <p:nvPr/>
          </p:nvSpPr>
          <p:spPr bwMode="auto">
            <a:xfrm>
              <a:off x="3481" y="1367"/>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Freeform 39"/>
            <p:cNvSpPr>
              <a:spLocks/>
            </p:cNvSpPr>
            <p:nvPr/>
          </p:nvSpPr>
          <p:spPr bwMode="auto">
            <a:xfrm>
              <a:off x="3459" y="1202"/>
              <a:ext cx="44" cy="44"/>
            </a:xfrm>
            <a:custGeom>
              <a:avLst/>
              <a:gdLst>
                <a:gd name="T0" fmla="*/ 22 w 44"/>
                <a:gd name="T1" fmla="*/ 44 h 44"/>
                <a:gd name="T2" fmla="*/ 22 w 44"/>
                <a:gd name="T3" fmla="*/ 44 h 44"/>
                <a:gd name="T4" fmla="*/ 28 w 44"/>
                <a:gd name="T5" fmla="*/ 41 h 44"/>
                <a:gd name="T6" fmla="*/ 35 w 44"/>
                <a:gd name="T7" fmla="*/ 38 h 44"/>
                <a:gd name="T8" fmla="*/ 41 w 44"/>
                <a:gd name="T9" fmla="*/ 32 h 44"/>
                <a:gd name="T10" fmla="*/ 44 w 44"/>
                <a:gd name="T11" fmla="*/ 22 h 44"/>
                <a:gd name="T12" fmla="*/ 44 w 44"/>
                <a:gd name="T13" fmla="*/ 22 h 44"/>
                <a:gd name="T14" fmla="*/ 41 w 44"/>
                <a:gd name="T15" fmla="*/ 13 h 44"/>
                <a:gd name="T16" fmla="*/ 35 w 44"/>
                <a:gd name="T17" fmla="*/ 7 h 44"/>
                <a:gd name="T18" fmla="*/ 28 w 44"/>
                <a:gd name="T19" fmla="*/ 4 h 44"/>
                <a:gd name="T20" fmla="*/ 22 w 44"/>
                <a:gd name="T21" fmla="*/ 0 h 44"/>
                <a:gd name="T22" fmla="*/ 22 w 44"/>
                <a:gd name="T23" fmla="*/ 0 h 44"/>
                <a:gd name="T24" fmla="*/ 13 w 44"/>
                <a:gd name="T25" fmla="*/ 4 h 44"/>
                <a:gd name="T26" fmla="*/ 7 w 44"/>
                <a:gd name="T27" fmla="*/ 7 h 44"/>
                <a:gd name="T28" fmla="*/ 0 w 44"/>
                <a:gd name="T29" fmla="*/ 13 h 44"/>
                <a:gd name="T30" fmla="*/ 0 w 44"/>
                <a:gd name="T31" fmla="*/ 22 h 44"/>
                <a:gd name="T32" fmla="*/ 0 w 44"/>
                <a:gd name="T33" fmla="*/ 22 h 44"/>
                <a:gd name="T34" fmla="*/ 0 w 44"/>
                <a:gd name="T35" fmla="*/ 32 h 44"/>
                <a:gd name="T36" fmla="*/ 7 w 44"/>
                <a:gd name="T37" fmla="*/ 38 h 44"/>
                <a:gd name="T38" fmla="*/ 13 w 44"/>
                <a:gd name="T39" fmla="*/ 41 h 44"/>
                <a:gd name="T40" fmla="*/ 22 w 44"/>
                <a:gd name="T41" fmla="*/ 44 h 44"/>
                <a:gd name="T42" fmla="*/ 22 w 44"/>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4">
                  <a:moveTo>
                    <a:pt x="22" y="44"/>
                  </a:moveTo>
                  <a:lnTo>
                    <a:pt x="22" y="44"/>
                  </a:lnTo>
                  <a:lnTo>
                    <a:pt x="28" y="41"/>
                  </a:lnTo>
                  <a:lnTo>
                    <a:pt x="35" y="38"/>
                  </a:lnTo>
                  <a:lnTo>
                    <a:pt x="41" y="32"/>
                  </a:lnTo>
                  <a:lnTo>
                    <a:pt x="44" y="22"/>
                  </a:lnTo>
                  <a:lnTo>
                    <a:pt x="44" y="22"/>
                  </a:lnTo>
                  <a:lnTo>
                    <a:pt x="41" y="13"/>
                  </a:lnTo>
                  <a:lnTo>
                    <a:pt x="35" y="7"/>
                  </a:lnTo>
                  <a:lnTo>
                    <a:pt x="28" y="4"/>
                  </a:lnTo>
                  <a:lnTo>
                    <a:pt x="22" y="0"/>
                  </a:lnTo>
                  <a:lnTo>
                    <a:pt x="22" y="0"/>
                  </a:lnTo>
                  <a:lnTo>
                    <a:pt x="13" y="4"/>
                  </a:lnTo>
                  <a:lnTo>
                    <a:pt x="7" y="7"/>
                  </a:lnTo>
                  <a:lnTo>
                    <a:pt x="0" y="13"/>
                  </a:lnTo>
                  <a:lnTo>
                    <a:pt x="0" y="22"/>
                  </a:lnTo>
                  <a:lnTo>
                    <a:pt x="0" y="22"/>
                  </a:lnTo>
                  <a:lnTo>
                    <a:pt x="0" y="32"/>
                  </a:lnTo>
                  <a:lnTo>
                    <a:pt x="7" y="38"/>
                  </a:lnTo>
                  <a:lnTo>
                    <a:pt x="13" y="41"/>
                  </a:lnTo>
                  <a:lnTo>
                    <a:pt x="22" y="44"/>
                  </a:lnTo>
                  <a:lnTo>
                    <a:pt x="22" y="44"/>
                  </a:lnTo>
                  <a:close/>
                </a:path>
              </a:pathLst>
            </a:custGeom>
            <a:solidFill>
              <a:srgbClr val="000000"/>
            </a:solidFill>
            <a:ln w="4763">
              <a:solidFill>
                <a:srgbClr val="000000"/>
              </a:solidFill>
              <a:prstDash val="solid"/>
              <a:round/>
              <a:headEnd/>
              <a:tailEnd/>
            </a:ln>
          </p:spPr>
          <p:txBody>
            <a:bodyPr/>
            <a:lstStyle/>
            <a:p>
              <a:endParaRPr lang="en-US"/>
            </a:p>
          </p:txBody>
        </p:sp>
        <p:sp>
          <p:nvSpPr>
            <p:cNvPr id="36" name="Line 41"/>
            <p:cNvSpPr>
              <a:spLocks noChangeShapeType="1"/>
            </p:cNvSpPr>
            <p:nvPr/>
          </p:nvSpPr>
          <p:spPr bwMode="auto">
            <a:xfrm>
              <a:off x="3481" y="1224"/>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Freeform 42"/>
            <p:cNvSpPr>
              <a:spLocks/>
            </p:cNvSpPr>
            <p:nvPr/>
          </p:nvSpPr>
          <p:spPr bwMode="auto">
            <a:xfrm>
              <a:off x="4762" y="895"/>
              <a:ext cx="44" cy="44"/>
            </a:xfrm>
            <a:custGeom>
              <a:avLst/>
              <a:gdLst>
                <a:gd name="T0" fmla="*/ 22 w 44"/>
                <a:gd name="T1" fmla="*/ 44 h 44"/>
                <a:gd name="T2" fmla="*/ 22 w 44"/>
                <a:gd name="T3" fmla="*/ 44 h 44"/>
                <a:gd name="T4" fmla="*/ 31 w 44"/>
                <a:gd name="T5" fmla="*/ 44 h 44"/>
                <a:gd name="T6" fmla="*/ 37 w 44"/>
                <a:gd name="T7" fmla="*/ 38 h 44"/>
                <a:gd name="T8" fmla="*/ 44 w 44"/>
                <a:gd name="T9" fmla="*/ 31 h 44"/>
                <a:gd name="T10" fmla="*/ 44 w 44"/>
                <a:gd name="T11" fmla="*/ 22 h 44"/>
                <a:gd name="T12" fmla="*/ 44 w 44"/>
                <a:gd name="T13" fmla="*/ 22 h 44"/>
                <a:gd name="T14" fmla="*/ 44 w 44"/>
                <a:gd name="T15" fmla="*/ 16 h 44"/>
                <a:gd name="T16" fmla="*/ 37 w 44"/>
                <a:gd name="T17" fmla="*/ 10 h 44"/>
                <a:gd name="T18" fmla="*/ 31 w 44"/>
                <a:gd name="T19" fmla="*/ 3 h 44"/>
                <a:gd name="T20" fmla="*/ 22 w 44"/>
                <a:gd name="T21" fmla="*/ 0 h 44"/>
                <a:gd name="T22" fmla="*/ 22 w 44"/>
                <a:gd name="T23" fmla="*/ 0 h 44"/>
                <a:gd name="T24" fmla="*/ 13 w 44"/>
                <a:gd name="T25" fmla="*/ 3 h 44"/>
                <a:gd name="T26" fmla="*/ 6 w 44"/>
                <a:gd name="T27" fmla="*/ 10 h 44"/>
                <a:gd name="T28" fmla="*/ 3 w 44"/>
                <a:gd name="T29" fmla="*/ 16 h 44"/>
                <a:gd name="T30" fmla="*/ 0 w 44"/>
                <a:gd name="T31" fmla="*/ 22 h 44"/>
                <a:gd name="T32" fmla="*/ 0 w 44"/>
                <a:gd name="T33" fmla="*/ 22 h 44"/>
                <a:gd name="T34" fmla="*/ 3 w 44"/>
                <a:gd name="T35" fmla="*/ 31 h 44"/>
                <a:gd name="T36" fmla="*/ 6 w 44"/>
                <a:gd name="T37" fmla="*/ 38 h 44"/>
                <a:gd name="T38" fmla="*/ 13 w 44"/>
                <a:gd name="T39" fmla="*/ 44 h 44"/>
                <a:gd name="T40" fmla="*/ 22 w 44"/>
                <a:gd name="T41" fmla="*/ 44 h 44"/>
                <a:gd name="T42" fmla="*/ 22 w 44"/>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4">
                  <a:moveTo>
                    <a:pt x="22" y="44"/>
                  </a:moveTo>
                  <a:lnTo>
                    <a:pt x="22" y="44"/>
                  </a:lnTo>
                  <a:lnTo>
                    <a:pt x="31" y="44"/>
                  </a:lnTo>
                  <a:lnTo>
                    <a:pt x="37" y="38"/>
                  </a:lnTo>
                  <a:lnTo>
                    <a:pt x="44" y="31"/>
                  </a:lnTo>
                  <a:lnTo>
                    <a:pt x="44" y="22"/>
                  </a:lnTo>
                  <a:lnTo>
                    <a:pt x="44" y="22"/>
                  </a:lnTo>
                  <a:lnTo>
                    <a:pt x="44" y="16"/>
                  </a:lnTo>
                  <a:lnTo>
                    <a:pt x="37" y="10"/>
                  </a:lnTo>
                  <a:lnTo>
                    <a:pt x="31" y="3"/>
                  </a:lnTo>
                  <a:lnTo>
                    <a:pt x="22" y="0"/>
                  </a:lnTo>
                  <a:lnTo>
                    <a:pt x="22" y="0"/>
                  </a:lnTo>
                  <a:lnTo>
                    <a:pt x="13" y="3"/>
                  </a:lnTo>
                  <a:lnTo>
                    <a:pt x="6" y="10"/>
                  </a:lnTo>
                  <a:lnTo>
                    <a:pt x="3" y="16"/>
                  </a:lnTo>
                  <a:lnTo>
                    <a:pt x="0" y="22"/>
                  </a:lnTo>
                  <a:lnTo>
                    <a:pt x="0" y="22"/>
                  </a:lnTo>
                  <a:lnTo>
                    <a:pt x="3" y="31"/>
                  </a:lnTo>
                  <a:lnTo>
                    <a:pt x="6" y="38"/>
                  </a:lnTo>
                  <a:lnTo>
                    <a:pt x="13" y="44"/>
                  </a:lnTo>
                  <a:lnTo>
                    <a:pt x="22" y="44"/>
                  </a:lnTo>
                  <a:lnTo>
                    <a:pt x="22" y="44"/>
                  </a:lnTo>
                  <a:close/>
                </a:path>
              </a:pathLst>
            </a:custGeom>
            <a:solidFill>
              <a:srgbClr val="000000"/>
            </a:solidFill>
            <a:ln w="4763">
              <a:solidFill>
                <a:srgbClr val="000000"/>
              </a:solidFill>
              <a:prstDash val="solid"/>
              <a:round/>
              <a:headEnd/>
              <a:tailEnd/>
            </a:ln>
          </p:spPr>
          <p:txBody>
            <a:bodyPr/>
            <a:lstStyle/>
            <a:p>
              <a:endParaRPr lang="en-US"/>
            </a:p>
          </p:txBody>
        </p:sp>
        <p:sp>
          <p:nvSpPr>
            <p:cNvPr id="38" name="Line 44"/>
            <p:cNvSpPr>
              <a:spLocks noChangeShapeType="1"/>
            </p:cNvSpPr>
            <p:nvPr/>
          </p:nvSpPr>
          <p:spPr bwMode="auto">
            <a:xfrm>
              <a:off x="4784" y="917"/>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Freeform 45"/>
            <p:cNvSpPr>
              <a:spLocks/>
            </p:cNvSpPr>
            <p:nvPr/>
          </p:nvSpPr>
          <p:spPr bwMode="auto">
            <a:xfrm>
              <a:off x="4762" y="1032"/>
              <a:ext cx="44" cy="43"/>
            </a:xfrm>
            <a:custGeom>
              <a:avLst/>
              <a:gdLst>
                <a:gd name="T0" fmla="*/ 22 w 44"/>
                <a:gd name="T1" fmla="*/ 43 h 43"/>
                <a:gd name="T2" fmla="*/ 22 w 44"/>
                <a:gd name="T3" fmla="*/ 43 h 43"/>
                <a:gd name="T4" fmla="*/ 31 w 44"/>
                <a:gd name="T5" fmla="*/ 40 h 43"/>
                <a:gd name="T6" fmla="*/ 37 w 44"/>
                <a:gd name="T7" fmla="*/ 37 h 43"/>
                <a:gd name="T8" fmla="*/ 44 w 44"/>
                <a:gd name="T9" fmla="*/ 31 h 43"/>
                <a:gd name="T10" fmla="*/ 44 w 44"/>
                <a:gd name="T11" fmla="*/ 22 h 43"/>
                <a:gd name="T12" fmla="*/ 44 w 44"/>
                <a:gd name="T13" fmla="*/ 22 h 43"/>
                <a:gd name="T14" fmla="*/ 44 w 44"/>
                <a:gd name="T15" fmla="*/ 12 h 43"/>
                <a:gd name="T16" fmla="*/ 37 w 44"/>
                <a:gd name="T17" fmla="*/ 6 h 43"/>
                <a:gd name="T18" fmla="*/ 31 w 44"/>
                <a:gd name="T19" fmla="*/ 3 h 43"/>
                <a:gd name="T20" fmla="*/ 22 w 44"/>
                <a:gd name="T21" fmla="*/ 0 h 43"/>
                <a:gd name="T22" fmla="*/ 22 w 44"/>
                <a:gd name="T23" fmla="*/ 0 h 43"/>
                <a:gd name="T24" fmla="*/ 13 w 44"/>
                <a:gd name="T25" fmla="*/ 3 h 43"/>
                <a:gd name="T26" fmla="*/ 6 w 44"/>
                <a:gd name="T27" fmla="*/ 6 h 43"/>
                <a:gd name="T28" fmla="*/ 3 w 44"/>
                <a:gd name="T29" fmla="*/ 12 h 43"/>
                <a:gd name="T30" fmla="*/ 0 w 44"/>
                <a:gd name="T31" fmla="*/ 22 h 43"/>
                <a:gd name="T32" fmla="*/ 0 w 44"/>
                <a:gd name="T33" fmla="*/ 22 h 43"/>
                <a:gd name="T34" fmla="*/ 3 w 44"/>
                <a:gd name="T35" fmla="*/ 31 h 43"/>
                <a:gd name="T36" fmla="*/ 6 w 44"/>
                <a:gd name="T37" fmla="*/ 37 h 43"/>
                <a:gd name="T38" fmla="*/ 13 w 44"/>
                <a:gd name="T39" fmla="*/ 40 h 43"/>
                <a:gd name="T40" fmla="*/ 22 w 44"/>
                <a:gd name="T41" fmla="*/ 43 h 43"/>
                <a:gd name="T42" fmla="*/ 22 w 44"/>
                <a:gd name="T4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3">
                  <a:moveTo>
                    <a:pt x="22" y="43"/>
                  </a:moveTo>
                  <a:lnTo>
                    <a:pt x="22" y="43"/>
                  </a:lnTo>
                  <a:lnTo>
                    <a:pt x="31" y="40"/>
                  </a:lnTo>
                  <a:lnTo>
                    <a:pt x="37" y="37"/>
                  </a:lnTo>
                  <a:lnTo>
                    <a:pt x="44" y="31"/>
                  </a:lnTo>
                  <a:lnTo>
                    <a:pt x="44" y="22"/>
                  </a:lnTo>
                  <a:lnTo>
                    <a:pt x="44" y="22"/>
                  </a:lnTo>
                  <a:lnTo>
                    <a:pt x="44" y="12"/>
                  </a:lnTo>
                  <a:lnTo>
                    <a:pt x="37" y="6"/>
                  </a:lnTo>
                  <a:lnTo>
                    <a:pt x="31" y="3"/>
                  </a:lnTo>
                  <a:lnTo>
                    <a:pt x="22" y="0"/>
                  </a:lnTo>
                  <a:lnTo>
                    <a:pt x="22" y="0"/>
                  </a:lnTo>
                  <a:lnTo>
                    <a:pt x="13" y="3"/>
                  </a:lnTo>
                  <a:lnTo>
                    <a:pt x="6" y="6"/>
                  </a:lnTo>
                  <a:lnTo>
                    <a:pt x="3" y="12"/>
                  </a:lnTo>
                  <a:lnTo>
                    <a:pt x="0" y="22"/>
                  </a:lnTo>
                  <a:lnTo>
                    <a:pt x="0" y="22"/>
                  </a:lnTo>
                  <a:lnTo>
                    <a:pt x="3" y="31"/>
                  </a:lnTo>
                  <a:lnTo>
                    <a:pt x="6" y="37"/>
                  </a:lnTo>
                  <a:lnTo>
                    <a:pt x="13" y="40"/>
                  </a:lnTo>
                  <a:lnTo>
                    <a:pt x="22" y="43"/>
                  </a:lnTo>
                  <a:lnTo>
                    <a:pt x="22" y="43"/>
                  </a:lnTo>
                  <a:close/>
                </a:path>
              </a:pathLst>
            </a:custGeom>
            <a:solidFill>
              <a:srgbClr val="000000"/>
            </a:solidFill>
            <a:ln w="4763">
              <a:solidFill>
                <a:srgbClr val="000000"/>
              </a:solidFill>
              <a:prstDash val="solid"/>
              <a:round/>
              <a:headEnd/>
              <a:tailEnd/>
            </a:ln>
          </p:spPr>
          <p:txBody>
            <a:bodyPr/>
            <a:lstStyle/>
            <a:p>
              <a:endParaRPr lang="en-US"/>
            </a:p>
          </p:txBody>
        </p:sp>
        <p:sp>
          <p:nvSpPr>
            <p:cNvPr id="40" name="Line 47"/>
            <p:cNvSpPr>
              <a:spLocks noChangeShapeType="1"/>
            </p:cNvSpPr>
            <p:nvPr/>
          </p:nvSpPr>
          <p:spPr bwMode="auto">
            <a:xfrm>
              <a:off x="4784" y="1054"/>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Freeform 48"/>
            <p:cNvSpPr>
              <a:spLocks/>
            </p:cNvSpPr>
            <p:nvPr/>
          </p:nvSpPr>
          <p:spPr bwMode="auto">
            <a:xfrm>
              <a:off x="3124" y="1057"/>
              <a:ext cx="140" cy="142"/>
            </a:xfrm>
            <a:custGeom>
              <a:avLst/>
              <a:gdLst>
                <a:gd name="T0" fmla="*/ 72 w 140"/>
                <a:gd name="T1" fmla="*/ 142 h 142"/>
                <a:gd name="T2" fmla="*/ 72 w 140"/>
                <a:gd name="T3" fmla="*/ 142 h 142"/>
                <a:gd name="T4" fmla="*/ 84 w 140"/>
                <a:gd name="T5" fmla="*/ 139 h 142"/>
                <a:gd name="T6" fmla="*/ 97 w 140"/>
                <a:gd name="T7" fmla="*/ 136 h 142"/>
                <a:gd name="T8" fmla="*/ 109 w 140"/>
                <a:gd name="T9" fmla="*/ 130 h 142"/>
                <a:gd name="T10" fmla="*/ 118 w 140"/>
                <a:gd name="T11" fmla="*/ 121 h 142"/>
                <a:gd name="T12" fmla="*/ 128 w 140"/>
                <a:gd name="T13" fmla="*/ 111 h 142"/>
                <a:gd name="T14" fmla="*/ 134 w 140"/>
                <a:gd name="T15" fmla="*/ 99 h 142"/>
                <a:gd name="T16" fmla="*/ 140 w 140"/>
                <a:gd name="T17" fmla="*/ 87 h 142"/>
                <a:gd name="T18" fmla="*/ 140 w 140"/>
                <a:gd name="T19" fmla="*/ 71 h 142"/>
                <a:gd name="T20" fmla="*/ 140 w 140"/>
                <a:gd name="T21" fmla="*/ 71 h 142"/>
                <a:gd name="T22" fmla="*/ 140 w 140"/>
                <a:gd name="T23" fmla="*/ 56 h 142"/>
                <a:gd name="T24" fmla="*/ 134 w 140"/>
                <a:gd name="T25" fmla="*/ 43 h 142"/>
                <a:gd name="T26" fmla="*/ 128 w 140"/>
                <a:gd name="T27" fmla="*/ 31 h 142"/>
                <a:gd name="T28" fmla="*/ 118 w 140"/>
                <a:gd name="T29" fmla="*/ 21 h 142"/>
                <a:gd name="T30" fmla="*/ 109 w 140"/>
                <a:gd name="T31" fmla="*/ 12 h 142"/>
                <a:gd name="T32" fmla="*/ 97 w 140"/>
                <a:gd name="T33" fmla="*/ 6 h 142"/>
                <a:gd name="T34" fmla="*/ 84 w 140"/>
                <a:gd name="T35" fmla="*/ 3 h 142"/>
                <a:gd name="T36" fmla="*/ 72 w 140"/>
                <a:gd name="T37" fmla="*/ 0 h 142"/>
                <a:gd name="T38" fmla="*/ 72 w 140"/>
                <a:gd name="T39" fmla="*/ 0 h 142"/>
                <a:gd name="T40" fmla="*/ 56 w 140"/>
                <a:gd name="T41" fmla="*/ 3 h 142"/>
                <a:gd name="T42" fmla="*/ 44 w 140"/>
                <a:gd name="T43" fmla="*/ 6 h 142"/>
                <a:gd name="T44" fmla="*/ 31 w 140"/>
                <a:gd name="T45" fmla="*/ 12 h 142"/>
                <a:gd name="T46" fmla="*/ 22 w 140"/>
                <a:gd name="T47" fmla="*/ 21 h 142"/>
                <a:gd name="T48" fmla="*/ 13 w 140"/>
                <a:gd name="T49" fmla="*/ 31 h 142"/>
                <a:gd name="T50" fmla="*/ 7 w 140"/>
                <a:gd name="T51" fmla="*/ 43 h 142"/>
                <a:gd name="T52" fmla="*/ 0 w 140"/>
                <a:gd name="T53" fmla="*/ 56 h 142"/>
                <a:gd name="T54" fmla="*/ 0 w 140"/>
                <a:gd name="T55" fmla="*/ 71 h 142"/>
                <a:gd name="T56" fmla="*/ 0 w 140"/>
                <a:gd name="T57" fmla="*/ 71 h 142"/>
                <a:gd name="T58" fmla="*/ 0 w 140"/>
                <a:gd name="T59" fmla="*/ 87 h 142"/>
                <a:gd name="T60" fmla="*/ 7 w 140"/>
                <a:gd name="T61" fmla="*/ 99 h 142"/>
                <a:gd name="T62" fmla="*/ 13 w 140"/>
                <a:gd name="T63" fmla="*/ 111 h 142"/>
                <a:gd name="T64" fmla="*/ 22 w 140"/>
                <a:gd name="T65" fmla="*/ 121 h 142"/>
                <a:gd name="T66" fmla="*/ 31 w 140"/>
                <a:gd name="T67" fmla="*/ 130 h 142"/>
                <a:gd name="T68" fmla="*/ 44 w 140"/>
                <a:gd name="T69" fmla="*/ 136 h 142"/>
                <a:gd name="T70" fmla="*/ 56 w 140"/>
                <a:gd name="T71" fmla="*/ 139 h 142"/>
                <a:gd name="T72" fmla="*/ 72 w 140"/>
                <a:gd name="T73" fmla="*/ 142 h 142"/>
                <a:gd name="T74" fmla="*/ 72 w 140"/>
                <a:gd name="T75"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0" h="142">
                  <a:moveTo>
                    <a:pt x="72" y="142"/>
                  </a:moveTo>
                  <a:lnTo>
                    <a:pt x="72" y="142"/>
                  </a:lnTo>
                  <a:lnTo>
                    <a:pt x="84" y="139"/>
                  </a:lnTo>
                  <a:lnTo>
                    <a:pt x="97" y="136"/>
                  </a:lnTo>
                  <a:lnTo>
                    <a:pt x="109" y="130"/>
                  </a:lnTo>
                  <a:lnTo>
                    <a:pt x="118" y="121"/>
                  </a:lnTo>
                  <a:lnTo>
                    <a:pt x="128" y="111"/>
                  </a:lnTo>
                  <a:lnTo>
                    <a:pt x="134" y="99"/>
                  </a:lnTo>
                  <a:lnTo>
                    <a:pt x="140" y="87"/>
                  </a:lnTo>
                  <a:lnTo>
                    <a:pt x="140" y="71"/>
                  </a:lnTo>
                  <a:lnTo>
                    <a:pt x="140" y="71"/>
                  </a:lnTo>
                  <a:lnTo>
                    <a:pt x="140" y="56"/>
                  </a:lnTo>
                  <a:lnTo>
                    <a:pt x="134" y="43"/>
                  </a:lnTo>
                  <a:lnTo>
                    <a:pt x="128" y="31"/>
                  </a:lnTo>
                  <a:lnTo>
                    <a:pt x="118" y="21"/>
                  </a:lnTo>
                  <a:lnTo>
                    <a:pt x="109" y="12"/>
                  </a:lnTo>
                  <a:lnTo>
                    <a:pt x="97" y="6"/>
                  </a:lnTo>
                  <a:lnTo>
                    <a:pt x="84" y="3"/>
                  </a:lnTo>
                  <a:lnTo>
                    <a:pt x="72" y="0"/>
                  </a:lnTo>
                  <a:lnTo>
                    <a:pt x="72" y="0"/>
                  </a:lnTo>
                  <a:lnTo>
                    <a:pt x="56" y="3"/>
                  </a:lnTo>
                  <a:lnTo>
                    <a:pt x="44" y="6"/>
                  </a:lnTo>
                  <a:lnTo>
                    <a:pt x="31" y="12"/>
                  </a:lnTo>
                  <a:lnTo>
                    <a:pt x="22" y="21"/>
                  </a:lnTo>
                  <a:lnTo>
                    <a:pt x="13" y="31"/>
                  </a:lnTo>
                  <a:lnTo>
                    <a:pt x="7" y="43"/>
                  </a:lnTo>
                  <a:lnTo>
                    <a:pt x="0" y="56"/>
                  </a:lnTo>
                  <a:lnTo>
                    <a:pt x="0" y="71"/>
                  </a:lnTo>
                  <a:lnTo>
                    <a:pt x="0" y="71"/>
                  </a:lnTo>
                  <a:lnTo>
                    <a:pt x="0" y="87"/>
                  </a:lnTo>
                  <a:lnTo>
                    <a:pt x="7" y="99"/>
                  </a:lnTo>
                  <a:lnTo>
                    <a:pt x="13" y="111"/>
                  </a:lnTo>
                  <a:lnTo>
                    <a:pt x="22" y="121"/>
                  </a:lnTo>
                  <a:lnTo>
                    <a:pt x="31" y="130"/>
                  </a:lnTo>
                  <a:lnTo>
                    <a:pt x="44" y="136"/>
                  </a:lnTo>
                  <a:lnTo>
                    <a:pt x="56" y="139"/>
                  </a:lnTo>
                  <a:lnTo>
                    <a:pt x="72" y="142"/>
                  </a:lnTo>
                  <a:lnTo>
                    <a:pt x="72" y="142"/>
                  </a:lnTo>
                  <a:close/>
                </a:path>
              </a:pathLst>
            </a:custGeom>
            <a:solidFill>
              <a:srgbClr val="FFFFFF"/>
            </a:solidFill>
            <a:ln w="9525">
              <a:solidFill>
                <a:srgbClr val="000000"/>
              </a:solidFill>
              <a:prstDash val="solid"/>
              <a:round/>
              <a:headEnd/>
              <a:tailEnd/>
            </a:ln>
          </p:spPr>
          <p:txBody>
            <a:bodyPr/>
            <a:lstStyle/>
            <a:p>
              <a:endParaRPr lang="en-US"/>
            </a:p>
          </p:txBody>
        </p:sp>
        <p:sp>
          <p:nvSpPr>
            <p:cNvPr id="42" name="Freeform 49"/>
            <p:cNvSpPr>
              <a:spLocks/>
            </p:cNvSpPr>
            <p:nvPr/>
          </p:nvSpPr>
          <p:spPr bwMode="auto">
            <a:xfrm>
              <a:off x="3677" y="858"/>
              <a:ext cx="276" cy="248"/>
            </a:xfrm>
            <a:custGeom>
              <a:avLst/>
              <a:gdLst>
                <a:gd name="T0" fmla="*/ 40 w 276"/>
                <a:gd name="T1" fmla="*/ 248 h 248"/>
                <a:gd name="T2" fmla="*/ 276 w 276"/>
                <a:gd name="T3" fmla="*/ 124 h 248"/>
                <a:gd name="T4" fmla="*/ 40 w 276"/>
                <a:gd name="T5" fmla="*/ 0 h 248"/>
                <a:gd name="T6" fmla="*/ 40 w 276"/>
                <a:gd name="T7" fmla="*/ 0 h 248"/>
                <a:gd name="T8" fmla="*/ 21 w 276"/>
                <a:gd name="T9" fmla="*/ 31 h 248"/>
                <a:gd name="T10" fmla="*/ 9 w 276"/>
                <a:gd name="T11" fmla="*/ 62 h 248"/>
                <a:gd name="T12" fmla="*/ 3 w 276"/>
                <a:gd name="T13" fmla="*/ 96 h 248"/>
                <a:gd name="T14" fmla="*/ 0 w 276"/>
                <a:gd name="T15" fmla="*/ 130 h 248"/>
                <a:gd name="T16" fmla="*/ 3 w 276"/>
                <a:gd name="T17" fmla="*/ 165 h 248"/>
                <a:gd name="T18" fmla="*/ 9 w 276"/>
                <a:gd name="T19" fmla="*/ 196 h 248"/>
                <a:gd name="T20" fmla="*/ 21 w 276"/>
                <a:gd name="T21" fmla="*/ 223 h 248"/>
                <a:gd name="T22" fmla="*/ 40 w 276"/>
                <a:gd name="T23" fmla="*/ 248 h 248"/>
                <a:gd name="T24" fmla="*/ 40 w 276"/>
                <a:gd name="T25"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248">
                  <a:moveTo>
                    <a:pt x="40" y="248"/>
                  </a:moveTo>
                  <a:lnTo>
                    <a:pt x="276" y="124"/>
                  </a:lnTo>
                  <a:lnTo>
                    <a:pt x="40" y="0"/>
                  </a:lnTo>
                  <a:lnTo>
                    <a:pt x="40" y="0"/>
                  </a:lnTo>
                  <a:lnTo>
                    <a:pt x="21" y="31"/>
                  </a:lnTo>
                  <a:lnTo>
                    <a:pt x="9" y="62"/>
                  </a:lnTo>
                  <a:lnTo>
                    <a:pt x="3" y="96"/>
                  </a:lnTo>
                  <a:lnTo>
                    <a:pt x="0" y="130"/>
                  </a:lnTo>
                  <a:lnTo>
                    <a:pt x="3" y="165"/>
                  </a:lnTo>
                  <a:lnTo>
                    <a:pt x="9" y="196"/>
                  </a:lnTo>
                  <a:lnTo>
                    <a:pt x="21" y="223"/>
                  </a:lnTo>
                  <a:lnTo>
                    <a:pt x="40" y="248"/>
                  </a:lnTo>
                  <a:lnTo>
                    <a:pt x="40" y="248"/>
                  </a:lnTo>
                  <a:close/>
                </a:path>
              </a:pathLst>
            </a:custGeom>
            <a:solidFill>
              <a:srgbClr val="FFFFFF"/>
            </a:solidFill>
            <a:ln w="9525">
              <a:solidFill>
                <a:srgbClr val="000000"/>
              </a:solidFill>
              <a:prstDash val="solid"/>
              <a:round/>
              <a:headEnd/>
              <a:tailEnd/>
            </a:ln>
          </p:spPr>
          <p:txBody>
            <a:bodyPr/>
            <a:lstStyle/>
            <a:p>
              <a:endParaRPr lang="en-US"/>
            </a:p>
          </p:txBody>
        </p:sp>
        <p:sp>
          <p:nvSpPr>
            <p:cNvPr id="43" name="Freeform 50"/>
            <p:cNvSpPr>
              <a:spLocks/>
            </p:cNvSpPr>
            <p:nvPr/>
          </p:nvSpPr>
          <p:spPr bwMode="auto">
            <a:xfrm>
              <a:off x="4868" y="858"/>
              <a:ext cx="276" cy="248"/>
            </a:xfrm>
            <a:custGeom>
              <a:avLst/>
              <a:gdLst>
                <a:gd name="T0" fmla="*/ 40 w 276"/>
                <a:gd name="T1" fmla="*/ 248 h 248"/>
                <a:gd name="T2" fmla="*/ 276 w 276"/>
                <a:gd name="T3" fmla="*/ 124 h 248"/>
                <a:gd name="T4" fmla="*/ 40 w 276"/>
                <a:gd name="T5" fmla="*/ 0 h 248"/>
                <a:gd name="T6" fmla="*/ 40 w 276"/>
                <a:gd name="T7" fmla="*/ 0 h 248"/>
                <a:gd name="T8" fmla="*/ 21 w 276"/>
                <a:gd name="T9" fmla="*/ 31 h 248"/>
                <a:gd name="T10" fmla="*/ 9 w 276"/>
                <a:gd name="T11" fmla="*/ 62 h 248"/>
                <a:gd name="T12" fmla="*/ 3 w 276"/>
                <a:gd name="T13" fmla="*/ 96 h 248"/>
                <a:gd name="T14" fmla="*/ 0 w 276"/>
                <a:gd name="T15" fmla="*/ 130 h 248"/>
                <a:gd name="T16" fmla="*/ 3 w 276"/>
                <a:gd name="T17" fmla="*/ 165 h 248"/>
                <a:gd name="T18" fmla="*/ 9 w 276"/>
                <a:gd name="T19" fmla="*/ 196 h 248"/>
                <a:gd name="T20" fmla="*/ 21 w 276"/>
                <a:gd name="T21" fmla="*/ 223 h 248"/>
                <a:gd name="T22" fmla="*/ 40 w 276"/>
                <a:gd name="T23" fmla="*/ 248 h 248"/>
                <a:gd name="T24" fmla="*/ 40 w 276"/>
                <a:gd name="T25"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248">
                  <a:moveTo>
                    <a:pt x="40" y="248"/>
                  </a:moveTo>
                  <a:lnTo>
                    <a:pt x="276" y="124"/>
                  </a:lnTo>
                  <a:lnTo>
                    <a:pt x="40" y="0"/>
                  </a:lnTo>
                  <a:lnTo>
                    <a:pt x="40" y="0"/>
                  </a:lnTo>
                  <a:lnTo>
                    <a:pt x="21" y="31"/>
                  </a:lnTo>
                  <a:lnTo>
                    <a:pt x="9" y="62"/>
                  </a:lnTo>
                  <a:lnTo>
                    <a:pt x="3" y="96"/>
                  </a:lnTo>
                  <a:lnTo>
                    <a:pt x="0" y="130"/>
                  </a:lnTo>
                  <a:lnTo>
                    <a:pt x="3" y="165"/>
                  </a:lnTo>
                  <a:lnTo>
                    <a:pt x="9" y="196"/>
                  </a:lnTo>
                  <a:lnTo>
                    <a:pt x="21" y="223"/>
                  </a:lnTo>
                  <a:lnTo>
                    <a:pt x="40" y="248"/>
                  </a:lnTo>
                  <a:lnTo>
                    <a:pt x="40" y="248"/>
                  </a:lnTo>
                  <a:close/>
                </a:path>
              </a:pathLst>
            </a:custGeom>
            <a:solidFill>
              <a:srgbClr val="FFFFFF"/>
            </a:solidFill>
            <a:ln w="9525">
              <a:solidFill>
                <a:srgbClr val="000000"/>
              </a:solidFill>
              <a:prstDash val="solid"/>
              <a:round/>
              <a:headEnd/>
              <a:tailEnd/>
            </a:ln>
          </p:spPr>
          <p:txBody>
            <a:bodyPr/>
            <a:lstStyle/>
            <a:p>
              <a:endParaRPr lang="en-US"/>
            </a:p>
          </p:txBody>
        </p:sp>
        <p:sp>
          <p:nvSpPr>
            <p:cNvPr id="44" name="Line 51"/>
            <p:cNvSpPr>
              <a:spLocks noChangeShapeType="1"/>
            </p:cNvSpPr>
            <p:nvPr/>
          </p:nvSpPr>
          <p:spPr bwMode="auto">
            <a:xfrm flipV="1">
              <a:off x="4297" y="1140"/>
              <a:ext cx="1" cy="24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Line 52"/>
            <p:cNvSpPr>
              <a:spLocks noChangeShapeType="1"/>
            </p:cNvSpPr>
            <p:nvPr/>
          </p:nvSpPr>
          <p:spPr bwMode="auto">
            <a:xfrm flipV="1">
              <a:off x="4297" y="1078"/>
              <a:ext cx="1" cy="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Line 53"/>
            <p:cNvSpPr>
              <a:spLocks noChangeShapeType="1"/>
            </p:cNvSpPr>
            <p:nvPr/>
          </p:nvSpPr>
          <p:spPr bwMode="auto">
            <a:xfrm flipV="1">
              <a:off x="4297" y="805"/>
              <a:ext cx="1" cy="24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54"/>
            <p:cNvSpPr>
              <a:spLocks noChangeShapeType="1"/>
            </p:cNvSpPr>
            <p:nvPr/>
          </p:nvSpPr>
          <p:spPr bwMode="auto">
            <a:xfrm flipV="1">
              <a:off x="4297" y="743"/>
              <a:ext cx="1" cy="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55"/>
            <p:cNvSpPr>
              <a:spLocks noChangeShapeType="1"/>
            </p:cNvSpPr>
            <p:nvPr/>
          </p:nvSpPr>
          <p:spPr bwMode="auto">
            <a:xfrm flipV="1">
              <a:off x="4297" y="470"/>
              <a:ext cx="1" cy="24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Line 56"/>
            <p:cNvSpPr>
              <a:spLocks noChangeShapeType="1"/>
            </p:cNvSpPr>
            <p:nvPr/>
          </p:nvSpPr>
          <p:spPr bwMode="auto">
            <a:xfrm flipV="1">
              <a:off x="4297" y="408"/>
              <a:ext cx="1" cy="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57"/>
            <p:cNvSpPr>
              <a:spLocks noChangeShapeType="1"/>
            </p:cNvSpPr>
            <p:nvPr/>
          </p:nvSpPr>
          <p:spPr bwMode="auto">
            <a:xfrm flipV="1">
              <a:off x="4297" y="222"/>
              <a:ext cx="1" cy="16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Freeform 58"/>
            <p:cNvSpPr>
              <a:spLocks/>
            </p:cNvSpPr>
            <p:nvPr/>
          </p:nvSpPr>
          <p:spPr bwMode="auto">
            <a:xfrm>
              <a:off x="4955" y="656"/>
              <a:ext cx="77" cy="75"/>
            </a:xfrm>
            <a:custGeom>
              <a:avLst/>
              <a:gdLst>
                <a:gd name="T0" fmla="*/ 40 w 77"/>
                <a:gd name="T1" fmla="*/ 75 h 75"/>
                <a:gd name="T2" fmla="*/ 40 w 77"/>
                <a:gd name="T3" fmla="*/ 75 h 75"/>
                <a:gd name="T4" fmla="*/ 52 w 77"/>
                <a:gd name="T5" fmla="*/ 72 h 75"/>
                <a:gd name="T6" fmla="*/ 65 w 77"/>
                <a:gd name="T7" fmla="*/ 62 h 75"/>
                <a:gd name="T8" fmla="*/ 74 w 77"/>
                <a:gd name="T9" fmla="*/ 50 h 75"/>
                <a:gd name="T10" fmla="*/ 77 w 77"/>
                <a:gd name="T11" fmla="*/ 38 h 75"/>
                <a:gd name="T12" fmla="*/ 77 w 77"/>
                <a:gd name="T13" fmla="*/ 38 h 75"/>
                <a:gd name="T14" fmla="*/ 74 w 77"/>
                <a:gd name="T15" fmla="*/ 22 h 75"/>
                <a:gd name="T16" fmla="*/ 65 w 77"/>
                <a:gd name="T17" fmla="*/ 10 h 75"/>
                <a:gd name="T18" fmla="*/ 52 w 77"/>
                <a:gd name="T19" fmla="*/ 4 h 75"/>
                <a:gd name="T20" fmla="*/ 40 w 77"/>
                <a:gd name="T21" fmla="*/ 0 h 75"/>
                <a:gd name="T22" fmla="*/ 40 w 77"/>
                <a:gd name="T23" fmla="*/ 0 h 75"/>
                <a:gd name="T24" fmla="*/ 24 w 77"/>
                <a:gd name="T25" fmla="*/ 4 h 75"/>
                <a:gd name="T26" fmla="*/ 12 w 77"/>
                <a:gd name="T27" fmla="*/ 10 h 75"/>
                <a:gd name="T28" fmla="*/ 3 w 77"/>
                <a:gd name="T29" fmla="*/ 22 h 75"/>
                <a:gd name="T30" fmla="*/ 0 w 77"/>
                <a:gd name="T31" fmla="*/ 38 h 75"/>
                <a:gd name="T32" fmla="*/ 0 w 77"/>
                <a:gd name="T33" fmla="*/ 38 h 75"/>
                <a:gd name="T34" fmla="*/ 3 w 77"/>
                <a:gd name="T35" fmla="*/ 50 h 75"/>
                <a:gd name="T36" fmla="*/ 12 w 77"/>
                <a:gd name="T37" fmla="*/ 62 h 75"/>
                <a:gd name="T38" fmla="*/ 24 w 77"/>
                <a:gd name="T39" fmla="*/ 72 h 75"/>
                <a:gd name="T40" fmla="*/ 40 w 77"/>
                <a:gd name="T41" fmla="*/ 75 h 75"/>
                <a:gd name="T42" fmla="*/ 40 w 77"/>
                <a:gd name="T4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 h="75">
                  <a:moveTo>
                    <a:pt x="40" y="75"/>
                  </a:moveTo>
                  <a:lnTo>
                    <a:pt x="40" y="75"/>
                  </a:lnTo>
                  <a:lnTo>
                    <a:pt x="52" y="72"/>
                  </a:lnTo>
                  <a:lnTo>
                    <a:pt x="65" y="62"/>
                  </a:lnTo>
                  <a:lnTo>
                    <a:pt x="74" y="50"/>
                  </a:lnTo>
                  <a:lnTo>
                    <a:pt x="77" y="38"/>
                  </a:lnTo>
                  <a:lnTo>
                    <a:pt x="77" y="38"/>
                  </a:lnTo>
                  <a:lnTo>
                    <a:pt x="74" y="22"/>
                  </a:lnTo>
                  <a:lnTo>
                    <a:pt x="65" y="10"/>
                  </a:lnTo>
                  <a:lnTo>
                    <a:pt x="52" y="4"/>
                  </a:lnTo>
                  <a:lnTo>
                    <a:pt x="40" y="0"/>
                  </a:lnTo>
                  <a:lnTo>
                    <a:pt x="40" y="0"/>
                  </a:lnTo>
                  <a:lnTo>
                    <a:pt x="24" y="4"/>
                  </a:lnTo>
                  <a:lnTo>
                    <a:pt x="12" y="10"/>
                  </a:lnTo>
                  <a:lnTo>
                    <a:pt x="3" y="22"/>
                  </a:lnTo>
                  <a:lnTo>
                    <a:pt x="0" y="38"/>
                  </a:lnTo>
                  <a:lnTo>
                    <a:pt x="0" y="38"/>
                  </a:lnTo>
                  <a:lnTo>
                    <a:pt x="3" y="50"/>
                  </a:lnTo>
                  <a:lnTo>
                    <a:pt x="12" y="62"/>
                  </a:lnTo>
                  <a:lnTo>
                    <a:pt x="24" y="72"/>
                  </a:lnTo>
                  <a:lnTo>
                    <a:pt x="40" y="75"/>
                  </a:lnTo>
                  <a:lnTo>
                    <a:pt x="40" y="75"/>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59"/>
            <p:cNvSpPr>
              <a:spLocks/>
            </p:cNvSpPr>
            <p:nvPr/>
          </p:nvSpPr>
          <p:spPr bwMode="auto">
            <a:xfrm>
              <a:off x="4955" y="1221"/>
              <a:ext cx="77" cy="75"/>
            </a:xfrm>
            <a:custGeom>
              <a:avLst/>
              <a:gdLst>
                <a:gd name="T0" fmla="*/ 40 w 77"/>
                <a:gd name="T1" fmla="*/ 75 h 75"/>
                <a:gd name="T2" fmla="*/ 40 w 77"/>
                <a:gd name="T3" fmla="*/ 75 h 75"/>
                <a:gd name="T4" fmla="*/ 52 w 77"/>
                <a:gd name="T5" fmla="*/ 71 h 75"/>
                <a:gd name="T6" fmla="*/ 65 w 77"/>
                <a:gd name="T7" fmla="*/ 62 h 75"/>
                <a:gd name="T8" fmla="*/ 74 w 77"/>
                <a:gd name="T9" fmla="*/ 50 h 75"/>
                <a:gd name="T10" fmla="*/ 77 w 77"/>
                <a:gd name="T11" fmla="*/ 37 h 75"/>
                <a:gd name="T12" fmla="*/ 77 w 77"/>
                <a:gd name="T13" fmla="*/ 37 h 75"/>
                <a:gd name="T14" fmla="*/ 74 w 77"/>
                <a:gd name="T15" fmla="*/ 22 h 75"/>
                <a:gd name="T16" fmla="*/ 65 w 77"/>
                <a:gd name="T17" fmla="*/ 9 h 75"/>
                <a:gd name="T18" fmla="*/ 52 w 77"/>
                <a:gd name="T19" fmla="*/ 3 h 75"/>
                <a:gd name="T20" fmla="*/ 40 w 77"/>
                <a:gd name="T21" fmla="*/ 0 h 75"/>
                <a:gd name="T22" fmla="*/ 40 w 77"/>
                <a:gd name="T23" fmla="*/ 0 h 75"/>
                <a:gd name="T24" fmla="*/ 24 w 77"/>
                <a:gd name="T25" fmla="*/ 3 h 75"/>
                <a:gd name="T26" fmla="*/ 12 w 77"/>
                <a:gd name="T27" fmla="*/ 9 h 75"/>
                <a:gd name="T28" fmla="*/ 3 w 77"/>
                <a:gd name="T29" fmla="*/ 22 h 75"/>
                <a:gd name="T30" fmla="*/ 0 w 77"/>
                <a:gd name="T31" fmla="*/ 37 h 75"/>
                <a:gd name="T32" fmla="*/ 0 w 77"/>
                <a:gd name="T33" fmla="*/ 37 h 75"/>
                <a:gd name="T34" fmla="*/ 3 w 77"/>
                <a:gd name="T35" fmla="*/ 50 h 75"/>
                <a:gd name="T36" fmla="*/ 12 w 77"/>
                <a:gd name="T37" fmla="*/ 62 h 75"/>
                <a:gd name="T38" fmla="*/ 24 w 77"/>
                <a:gd name="T39" fmla="*/ 71 h 75"/>
                <a:gd name="T40" fmla="*/ 40 w 77"/>
                <a:gd name="T41" fmla="*/ 75 h 75"/>
                <a:gd name="T42" fmla="*/ 40 w 77"/>
                <a:gd name="T4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 h="75">
                  <a:moveTo>
                    <a:pt x="40" y="75"/>
                  </a:moveTo>
                  <a:lnTo>
                    <a:pt x="40" y="75"/>
                  </a:lnTo>
                  <a:lnTo>
                    <a:pt x="52" y="71"/>
                  </a:lnTo>
                  <a:lnTo>
                    <a:pt x="65" y="62"/>
                  </a:lnTo>
                  <a:lnTo>
                    <a:pt x="74" y="50"/>
                  </a:lnTo>
                  <a:lnTo>
                    <a:pt x="77" y="37"/>
                  </a:lnTo>
                  <a:lnTo>
                    <a:pt x="77" y="37"/>
                  </a:lnTo>
                  <a:lnTo>
                    <a:pt x="74" y="22"/>
                  </a:lnTo>
                  <a:lnTo>
                    <a:pt x="65" y="9"/>
                  </a:lnTo>
                  <a:lnTo>
                    <a:pt x="52" y="3"/>
                  </a:lnTo>
                  <a:lnTo>
                    <a:pt x="40" y="0"/>
                  </a:lnTo>
                  <a:lnTo>
                    <a:pt x="40" y="0"/>
                  </a:lnTo>
                  <a:lnTo>
                    <a:pt x="24" y="3"/>
                  </a:lnTo>
                  <a:lnTo>
                    <a:pt x="12" y="9"/>
                  </a:lnTo>
                  <a:lnTo>
                    <a:pt x="3" y="22"/>
                  </a:lnTo>
                  <a:lnTo>
                    <a:pt x="0" y="37"/>
                  </a:lnTo>
                  <a:lnTo>
                    <a:pt x="0" y="37"/>
                  </a:lnTo>
                  <a:lnTo>
                    <a:pt x="3" y="50"/>
                  </a:lnTo>
                  <a:lnTo>
                    <a:pt x="12" y="62"/>
                  </a:lnTo>
                  <a:lnTo>
                    <a:pt x="24" y="71"/>
                  </a:lnTo>
                  <a:lnTo>
                    <a:pt x="40" y="75"/>
                  </a:lnTo>
                  <a:lnTo>
                    <a:pt x="40" y="75"/>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60"/>
            <p:cNvSpPr>
              <a:spLocks/>
            </p:cNvSpPr>
            <p:nvPr/>
          </p:nvSpPr>
          <p:spPr bwMode="auto">
            <a:xfrm>
              <a:off x="5432" y="936"/>
              <a:ext cx="93" cy="93"/>
            </a:xfrm>
            <a:custGeom>
              <a:avLst/>
              <a:gdLst>
                <a:gd name="T0" fmla="*/ 47 w 93"/>
                <a:gd name="T1" fmla="*/ 93 h 93"/>
                <a:gd name="T2" fmla="*/ 47 w 93"/>
                <a:gd name="T3" fmla="*/ 93 h 93"/>
                <a:gd name="T4" fmla="*/ 56 w 93"/>
                <a:gd name="T5" fmla="*/ 93 h 93"/>
                <a:gd name="T6" fmla="*/ 65 w 93"/>
                <a:gd name="T7" fmla="*/ 90 h 93"/>
                <a:gd name="T8" fmla="*/ 81 w 93"/>
                <a:gd name="T9" fmla="*/ 80 h 93"/>
                <a:gd name="T10" fmla="*/ 90 w 93"/>
                <a:gd name="T11" fmla="*/ 65 h 93"/>
                <a:gd name="T12" fmla="*/ 93 w 93"/>
                <a:gd name="T13" fmla="*/ 56 h 93"/>
                <a:gd name="T14" fmla="*/ 93 w 93"/>
                <a:gd name="T15" fmla="*/ 46 h 93"/>
                <a:gd name="T16" fmla="*/ 93 w 93"/>
                <a:gd name="T17" fmla="*/ 46 h 93"/>
                <a:gd name="T18" fmla="*/ 93 w 93"/>
                <a:gd name="T19" fmla="*/ 37 h 93"/>
                <a:gd name="T20" fmla="*/ 90 w 93"/>
                <a:gd name="T21" fmla="*/ 28 h 93"/>
                <a:gd name="T22" fmla="*/ 81 w 93"/>
                <a:gd name="T23" fmla="*/ 12 h 93"/>
                <a:gd name="T24" fmla="*/ 65 w 93"/>
                <a:gd name="T25" fmla="*/ 3 h 93"/>
                <a:gd name="T26" fmla="*/ 56 w 93"/>
                <a:gd name="T27" fmla="*/ 0 h 93"/>
                <a:gd name="T28" fmla="*/ 47 w 93"/>
                <a:gd name="T29" fmla="*/ 0 h 93"/>
                <a:gd name="T30" fmla="*/ 47 w 93"/>
                <a:gd name="T31" fmla="*/ 0 h 93"/>
                <a:gd name="T32" fmla="*/ 37 w 93"/>
                <a:gd name="T33" fmla="*/ 0 h 93"/>
                <a:gd name="T34" fmla="*/ 28 w 93"/>
                <a:gd name="T35" fmla="*/ 3 h 93"/>
                <a:gd name="T36" fmla="*/ 13 w 93"/>
                <a:gd name="T37" fmla="*/ 12 h 93"/>
                <a:gd name="T38" fmla="*/ 3 w 93"/>
                <a:gd name="T39" fmla="*/ 28 h 93"/>
                <a:gd name="T40" fmla="*/ 0 w 93"/>
                <a:gd name="T41" fmla="*/ 37 h 93"/>
                <a:gd name="T42" fmla="*/ 0 w 93"/>
                <a:gd name="T43" fmla="*/ 46 h 93"/>
                <a:gd name="T44" fmla="*/ 0 w 93"/>
                <a:gd name="T45" fmla="*/ 46 h 93"/>
                <a:gd name="T46" fmla="*/ 0 w 93"/>
                <a:gd name="T47" fmla="*/ 56 h 93"/>
                <a:gd name="T48" fmla="*/ 3 w 93"/>
                <a:gd name="T49" fmla="*/ 65 h 93"/>
                <a:gd name="T50" fmla="*/ 13 w 93"/>
                <a:gd name="T51" fmla="*/ 80 h 93"/>
                <a:gd name="T52" fmla="*/ 28 w 93"/>
                <a:gd name="T53" fmla="*/ 90 h 93"/>
                <a:gd name="T54" fmla="*/ 37 w 93"/>
                <a:gd name="T55" fmla="*/ 93 h 93"/>
                <a:gd name="T56" fmla="*/ 47 w 93"/>
                <a:gd name="T57" fmla="*/ 93 h 93"/>
                <a:gd name="T58" fmla="*/ 47 w 93"/>
                <a:gd name="T5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3" h="93">
                  <a:moveTo>
                    <a:pt x="47" y="93"/>
                  </a:moveTo>
                  <a:lnTo>
                    <a:pt x="47" y="93"/>
                  </a:lnTo>
                  <a:lnTo>
                    <a:pt x="56" y="93"/>
                  </a:lnTo>
                  <a:lnTo>
                    <a:pt x="65" y="90"/>
                  </a:lnTo>
                  <a:lnTo>
                    <a:pt x="81" y="80"/>
                  </a:lnTo>
                  <a:lnTo>
                    <a:pt x="90" y="65"/>
                  </a:lnTo>
                  <a:lnTo>
                    <a:pt x="93" y="56"/>
                  </a:lnTo>
                  <a:lnTo>
                    <a:pt x="93" y="46"/>
                  </a:lnTo>
                  <a:lnTo>
                    <a:pt x="93" y="46"/>
                  </a:lnTo>
                  <a:lnTo>
                    <a:pt x="93" y="37"/>
                  </a:lnTo>
                  <a:lnTo>
                    <a:pt x="90" y="28"/>
                  </a:lnTo>
                  <a:lnTo>
                    <a:pt x="81" y="12"/>
                  </a:lnTo>
                  <a:lnTo>
                    <a:pt x="65" y="3"/>
                  </a:lnTo>
                  <a:lnTo>
                    <a:pt x="56" y="0"/>
                  </a:lnTo>
                  <a:lnTo>
                    <a:pt x="47" y="0"/>
                  </a:lnTo>
                  <a:lnTo>
                    <a:pt x="47" y="0"/>
                  </a:lnTo>
                  <a:lnTo>
                    <a:pt x="37" y="0"/>
                  </a:lnTo>
                  <a:lnTo>
                    <a:pt x="28" y="3"/>
                  </a:lnTo>
                  <a:lnTo>
                    <a:pt x="13" y="12"/>
                  </a:lnTo>
                  <a:lnTo>
                    <a:pt x="3" y="28"/>
                  </a:lnTo>
                  <a:lnTo>
                    <a:pt x="0" y="37"/>
                  </a:lnTo>
                  <a:lnTo>
                    <a:pt x="0" y="46"/>
                  </a:lnTo>
                  <a:lnTo>
                    <a:pt x="0" y="46"/>
                  </a:lnTo>
                  <a:lnTo>
                    <a:pt x="0" y="56"/>
                  </a:lnTo>
                  <a:lnTo>
                    <a:pt x="3" y="65"/>
                  </a:lnTo>
                  <a:lnTo>
                    <a:pt x="13" y="80"/>
                  </a:lnTo>
                  <a:lnTo>
                    <a:pt x="28" y="90"/>
                  </a:lnTo>
                  <a:lnTo>
                    <a:pt x="37" y="93"/>
                  </a:lnTo>
                  <a:lnTo>
                    <a:pt x="47" y="93"/>
                  </a:lnTo>
                  <a:lnTo>
                    <a:pt x="47" y="93"/>
                  </a:lnTo>
                  <a:close/>
                </a:path>
              </a:pathLst>
            </a:custGeom>
            <a:solidFill>
              <a:srgbClr val="FFFFFF"/>
            </a:solidFill>
            <a:ln w="9525">
              <a:solidFill>
                <a:srgbClr val="000000"/>
              </a:solidFill>
              <a:prstDash val="solid"/>
              <a:round/>
              <a:headEnd/>
              <a:tailEnd/>
            </a:ln>
          </p:spPr>
          <p:txBody>
            <a:bodyPr/>
            <a:lstStyle/>
            <a:p>
              <a:endParaRPr lang="en-US"/>
            </a:p>
          </p:txBody>
        </p:sp>
        <p:sp>
          <p:nvSpPr>
            <p:cNvPr id="54" name="Freeform 61"/>
            <p:cNvSpPr>
              <a:spLocks/>
            </p:cNvSpPr>
            <p:nvPr/>
          </p:nvSpPr>
          <p:spPr bwMode="auto">
            <a:xfrm>
              <a:off x="5432" y="1280"/>
              <a:ext cx="93" cy="96"/>
            </a:xfrm>
            <a:custGeom>
              <a:avLst/>
              <a:gdLst>
                <a:gd name="T0" fmla="*/ 47 w 93"/>
                <a:gd name="T1" fmla="*/ 96 h 96"/>
                <a:gd name="T2" fmla="*/ 47 w 93"/>
                <a:gd name="T3" fmla="*/ 96 h 96"/>
                <a:gd name="T4" fmla="*/ 56 w 93"/>
                <a:gd name="T5" fmla="*/ 93 h 96"/>
                <a:gd name="T6" fmla="*/ 65 w 93"/>
                <a:gd name="T7" fmla="*/ 93 h 96"/>
                <a:gd name="T8" fmla="*/ 81 w 93"/>
                <a:gd name="T9" fmla="*/ 81 h 96"/>
                <a:gd name="T10" fmla="*/ 90 w 93"/>
                <a:gd name="T11" fmla="*/ 65 h 96"/>
                <a:gd name="T12" fmla="*/ 93 w 93"/>
                <a:gd name="T13" fmla="*/ 59 h 96"/>
                <a:gd name="T14" fmla="*/ 93 w 93"/>
                <a:gd name="T15" fmla="*/ 47 h 96"/>
                <a:gd name="T16" fmla="*/ 93 w 93"/>
                <a:gd name="T17" fmla="*/ 47 h 96"/>
                <a:gd name="T18" fmla="*/ 93 w 93"/>
                <a:gd name="T19" fmla="*/ 37 h 96"/>
                <a:gd name="T20" fmla="*/ 90 w 93"/>
                <a:gd name="T21" fmla="*/ 31 h 96"/>
                <a:gd name="T22" fmla="*/ 81 w 93"/>
                <a:gd name="T23" fmla="*/ 16 h 96"/>
                <a:gd name="T24" fmla="*/ 65 w 93"/>
                <a:gd name="T25" fmla="*/ 3 h 96"/>
                <a:gd name="T26" fmla="*/ 56 w 93"/>
                <a:gd name="T27" fmla="*/ 3 h 96"/>
                <a:gd name="T28" fmla="*/ 47 w 93"/>
                <a:gd name="T29" fmla="*/ 0 h 96"/>
                <a:gd name="T30" fmla="*/ 47 w 93"/>
                <a:gd name="T31" fmla="*/ 0 h 96"/>
                <a:gd name="T32" fmla="*/ 37 w 93"/>
                <a:gd name="T33" fmla="*/ 3 h 96"/>
                <a:gd name="T34" fmla="*/ 28 w 93"/>
                <a:gd name="T35" fmla="*/ 3 h 96"/>
                <a:gd name="T36" fmla="*/ 13 w 93"/>
                <a:gd name="T37" fmla="*/ 16 h 96"/>
                <a:gd name="T38" fmla="*/ 3 w 93"/>
                <a:gd name="T39" fmla="*/ 31 h 96"/>
                <a:gd name="T40" fmla="*/ 0 w 93"/>
                <a:gd name="T41" fmla="*/ 37 h 96"/>
                <a:gd name="T42" fmla="*/ 0 w 93"/>
                <a:gd name="T43" fmla="*/ 47 h 96"/>
                <a:gd name="T44" fmla="*/ 0 w 93"/>
                <a:gd name="T45" fmla="*/ 47 h 96"/>
                <a:gd name="T46" fmla="*/ 0 w 93"/>
                <a:gd name="T47" fmla="*/ 59 h 96"/>
                <a:gd name="T48" fmla="*/ 3 w 93"/>
                <a:gd name="T49" fmla="*/ 65 h 96"/>
                <a:gd name="T50" fmla="*/ 13 w 93"/>
                <a:gd name="T51" fmla="*/ 81 h 96"/>
                <a:gd name="T52" fmla="*/ 28 w 93"/>
                <a:gd name="T53" fmla="*/ 93 h 96"/>
                <a:gd name="T54" fmla="*/ 37 w 93"/>
                <a:gd name="T55" fmla="*/ 93 h 96"/>
                <a:gd name="T56" fmla="*/ 47 w 93"/>
                <a:gd name="T57" fmla="*/ 96 h 96"/>
                <a:gd name="T58" fmla="*/ 47 w 93"/>
                <a:gd name="T5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3" h="96">
                  <a:moveTo>
                    <a:pt x="47" y="96"/>
                  </a:moveTo>
                  <a:lnTo>
                    <a:pt x="47" y="96"/>
                  </a:lnTo>
                  <a:lnTo>
                    <a:pt x="56" y="93"/>
                  </a:lnTo>
                  <a:lnTo>
                    <a:pt x="65" y="93"/>
                  </a:lnTo>
                  <a:lnTo>
                    <a:pt x="81" y="81"/>
                  </a:lnTo>
                  <a:lnTo>
                    <a:pt x="90" y="65"/>
                  </a:lnTo>
                  <a:lnTo>
                    <a:pt x="93" y="59"/>
                  </a:lnTo>
                  <a:lnTo>
                    <a:pt x="93" y="47"/>
                  </a:lnTo>
                  <a:lnTo>
                    <a:pt x="93" y="47"/>
                  </a:lnTo>
                  <a:lnTo>
                    <a:pt x="93" y="37"/>
                  </a:lnTo>
                  <a:lnTo>
                    <a:pt x="90" y="31"/>
                  </a:lnTo>
                  <a:lnTo>
                    <a:pt x="81" y="16"/>
                  </a:lnTo>
                  <a:lnTo>
                    <a:pt x="65" y="3"/>
                  </a:lnTo>
                  <a:lnTo>
                    <a:pt x="56" y="3"/>
                  </a:lnTo>
                  <a:lnTo>
                    <a:pt x="47" y="0"/>
                  </a:lnTo>
                  <a:lnTo>
                    <a:pt x="47" y="0"/>
                  </a:lnTo>
                  <a:lnTo>
                    <a:pt x="37" y="3"/>
                  </a:lnTo>
                  <a:lnTo>
                    <a:pt x="28" y="3"/>
                  </a:lnTo>
                  <a:lnTo>
                    <a:pt x="13" y="16"/>
                  </a:lnTo>
                  <a:lnTo>
                    <a:pt x="3" y="31"/>
                  </a:lnTo>
                  <a:lnTo>
                    <a:pt x="0" y="37"/>
                  </a:lnTo>
                  <a:lnTo>
                    <a:pt x="0" y="47"/>
                  </a:lnTo>
                  <a:lnTo>
                    <a:pt x="0" y="47"/>
                  </a:lnTo>
                  <a:lnTo>
                    <a:pt x="0" y="59"/>
                  </a:lnTo>
                  <a:lnTo>
                    <a:pt x="3" y="65"/>
                  </a:lnTo>
                  <a:lnTo>
                    <a:pt x="13" y="81"/>
                  </a:lnTo>
                  <a:lnTo>
                    <a:pt x="28" y="93"/>
                  </a:lnTo>
                  <a:lnTo>
                    <a:pt x="37" y="93"/>
                  </a:lnTo>
                  <a:lnTo>
                    <a:pt x="47" y="96"/>
                  </a:lnTo>
                  <a:lnTo>
                    <a:pt x="47" y="96"/>
                  </a:lnTo>
                  <a:close/>
                </a:path>
              </a:pathLst>
            </a:custGeom>
            <a:solidFill>
              <a:srgbClr val="FFFFFF"/>
            </a:solidFill>
            <a:ln w="9525">
              <a:solidFill>
                <a:srgbClr val="000000"/>
              </a:solidFill>
              <a:prstDash val="solid"/>
              <a:round/>
              <a:headEnd/>
              <a:tailEnd/>
            </a:ln>
          </p:spPr>
          <p:txBody>
            <a:bodyPr/>
            <a:lstStyle/>
            <a:p>
              <a:endParaRPr lang="en-US"/>
            </a:p>
          </p:txBody>
        </p:sp>
        <p:sp>
          <p:nvSpPr>
            <p:cNvPr id="55" name="Freeform 84"/>
            <p:cNvSpPr>
              <a:spLocks/>
            </p:cNvSpPr>
            <p:nvPr/>
          </p:nvSpPr>
          <p:spPr bwMode="auto">
            <a:xfrm>
              <a:off x="5271" y="960"/>
              <a:ext cx="43" cy="44"/>
            </a:xfrm>
            <a:custGeom>
              <a:avLst/>
              <a:gdLst>
                <a:gd name="T0" fmla="*/ 22 w 43"/>
                <a:gd name="T1" fmla="*/ 44 h 44"/>
                <a:gd name="T2" fmla="*/ 22 w 43"/>
                <a:gd name="T3" fmla="*/ 44 h 44"/>
                <a:gd name="T4" fmla="*/ 31 w 43"/>
                <a:gd name="T5" fmla="*/ 41 h 44"/>
                <a:gd name="T6" fmla="*/ 37 w 43"/>
                <a:gd name="T7" fmla="*/ 38 h 44"/>
                <a:gd name="T8" fmla="*/ 43 w 43"/>
                <a:gd name="T9" fmla="*/ 32 h 44"/>
                <a:gd name="T10" fmla="*/ 43 w 43"/>
                <a:gd name="T11" fmla="*/ 22 h 44"/>
                <a:gd name="T12" fmla="*/ 43 w 43"/>
                <a:gd name="T13" fmla="*/ 22 h 44"/>
                <a:gd name="T14" fmla="*/ 43 w 43"/>
                <a:gd name="T15" fmla="*/ 13 h 44"/>
                <a:gd name="T16" fmla="*/ 37 w 43"/>
                <a:gd name="T17" fmla="*/ 7 h 44"/>
                <a:gd name="T18" fmla="*/ 31 w 43"/>
                <a:gd name="T19" fmla="*/ 4 h 44"/>
                <a:gd name="T20" fmla="*/ 22 w 43"/>
                <a:gd name="T21" fmla="*/ 0 h 44"/>
                <a:gd name="T22" fmla="*/ 22 w 43"/>
                <a:gd name="T23" fmla="*/ 0 h 44"/>
                <a:gd name="T24" fmla="*/ 12 w 43"/>
                <a:gd name="T25" fmla="*/ 4 h 44"/>
                <a:gd name="T26" fmla="*/ 6 w 43"/>
                <a:gd name="T27" fmla="*/ 7 h 44"/>
                <a:gd name="T28" fmla="*/ 3 w 43"/>
                <a:gd name="T29" fmla="*/ 13 h 44"/>
                <a:gd name="T30" fmla="*/ 0 w 43"/>
                <a:gd name="T31" fmla="*/ 22 h 44"/>
                <a:gd name="T32" fmla="*/ 0 w 43"/>
                <a:gd name="T33" fmla="*/ 22 h 44"/>
                <a:gd name="T34" fmla="*/ 3 w 43"/>
                <a:gd name="T35" fmla="*/ 32 h 44"/>
                <a:gd name="T36" fmla="*/ 6 w 43"/>
                <a:gd name="T37" fmla="*/ 38 h 44"/>
                <a:gd name="T38" fmla="*/ 12 w 43"/>
                <a:gd name="T39" fmla="*/ 41 h 44"/>
                <a:gd name="T40" fmla="*/ 22 w 43"/>
                <a:gd name="T41" fmla="*/ 44 h 44"/>
                <a:gd name="T42" fmla="*/ 22 w 43"/>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44">
                  <a:moveTo>
                    <a:pt x="22" y="44"/>
                  </a:moveTo>
                  <a:lnTo>
                    <a:pt x="22" y="44"/>
                  </a:lnTo>
                  <a:lnTo>
                    <a:pt x="31" y="41"/>
                  </a:lnTo>
                  <a:lnTo>
                    <a:pt x="37" y="38"/>
                  </a:lnTo>
                  <a:lnTo>
                    <a:pt x="43" y="32"/>
                  </a:lnTo>
                  <a:lnTo>
                    <a:pt x="43" y="22"/>
                  </a:lnTo>
                  <a:lnTo>
                    <a:pt x="43" y="22"/>
                  </a:lnTo>
                  <a:lnTo>
                    <a:pt x="43" y="13"/>
                  </a:lnTo>
                  <a:lnTo>
                    <a:pt x="37" y="7"/>
                  </a:lnTo>
                  <a:lnTo>
                    <a:pt x="31" y="4"/>
                  </a:lnTo>
                  <a:lnTo>
                    <a:pt x="22" y="0"/>
                  </a:lnTo>
                  <a:lnTo>
                    <a:pt x="22" y="0"/>
                  </a:lnTo>
                  <a:lnTo>
                    <a:pt x="12" y="4"/>
                  </a:lnTo>
                  <a:lnTo>
                    <a:pt x="6" y="7"/>
                  </a:lnTo>
                  <a:lnTo>
                    <a:pt x="3" y="13"/>
                  </a:lnTo>
                  <a:lnTo>
                    <a:pt x="0" y="22"/>
                  </a:lnTo>
                  <a:lnTo>
                    <a:pt x="0" y="22"/>
                  </a:lnTo>
                  <a:lnTo>
                    <a:pt x="3" y="32"/>
                  </a:lnTo>
                  <a:lnTo>
                    <a:pt x="6" y="38"/>
                  </a:lnTo>
                  <a:lnTo>
                    <a:pt x="12" y="41"/>
                  </a:lnTo>
                  <a:lnTo>
                    <a:pt x="22" y="44"/>
                  </a:lnTo>
                  <a:lnTo>
                    <a:pt x="22" y="44"/>
                  </a:lnTo>
                  <a:close/>
                </a:path>
              </a:pathLst>
            </a:custGeom>
            <a:solidFill>
              <a:srgbClr val="000000"/>
            </a:solidFill>
            <a:ln w="4763">
              <a:solidFill>
                <a:srgbClr val="000000"/>
              </a:solidFill>
              <a:prstDash val="solid"/>
              <a:round/>
              <a:headEnd/>
              <a:tailEnd/>
            </a:ln>
          </p:spPr>
          <p:txBody>
            <a:bodyPr/>
            <a:lstStyle/>
            <a:p>
              <a:endParaRPr lang="en-US"/>
            </a:p>
          </p:txBody>
        </p:sp>
        <p:sp>
          <p:nvSpPr>
            <p:cNvPr id="56" name="Line 86"/>
            <p:cNvSpPr>
              <a:spLocks noChangeShapeType="1"/>
            </p:cNvSpPr>
            <p:nvPr/>
          </p:nvSpPr>
          <p:spPr bwMode="auto">
            <a:xfrm>
              <a:off x="5293" y="982"/>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Freeform 93"/>
            <p:cNvSpPr>
              <a:spLocks/>
            </p:cNvSpPr>
            <p:nvPr/>
          </p:nvSpPr>
          <p:spPr bwMode="auto">
            <a:xfrm>
              <a:off x="4086" y="830"/>
              <a:ext cx="34" cy="56"/>
            </a:xfrm>
            <a:custGeom>
              <a:avLst/>
              <a:gdLst>
                <a:gd name="T0" fmla="*/ 19 w 34"/>
                <a:gd name="T1" fmla="*/ 53 h 56"/>
                <a:gd name="T2" fmla="*/ 19 w 34"/>
                <a:gd name="T3" fmla="*/ 53 h 56"/>
                <a:gd name="T4" fmla="*/ 9 w 34"/>
                <a:gd name="T5" fmla="*/ 53 h 56"/>
                <a:gd name="T6" fmla="*/ 0 w 34"/>
                <a:gd name="T7" fmla="*/ 56 h 56"/>
                <a:gd name="T8" fmla="*/ 0 w 34"/>
                <a:gd name="T9" fmla="*/ 56 h 56"/>
                <a:gd name="T10" fmla="*/ 12 w 34"/>
                <a:gd name="T11" fmla="*/ 28 h 56"/>
                <a:gd name="T12" fmla="*/ 19 w 34"/>
                <a:gd name="T13" fmla="*/ 0 h 56"/>
                <a:gd name="T14" fmla="*/ 19 w 34"/>
                <a:gd name="T15" fmla="*/ 0 h 56"/>
                <a:gd name="T16" fmla="*/ 25 w 34"/>
                <a:gd name="T17" fmla="*/ 28 h 56"/>
                <a:gd name="T18" fmla="*/ 34 w 34"/>
                <a:gd name="T19" fmla="*/ 56 h 56"/>
                <a:gd name="T20" fmla="*/ 34 w 34"/>
                <a:gd name="T21" fmla="*/ 56 h 56"/>
                <a:gd name="T22" fmla="*/ 25 w 34"/>
                <a:gd name="T23" fmla="*/ 53 h 56"/>
                <a:gd name="T24" fmla="*/ 19 w 34"/>
                <a:gd name="T25" fmla="*/ 53 h 56"/>
                <a:gd name="T26" fmla="*/ 19 w 34"/>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56">
                  <a:moveTo>
                    <a:pt x="19" y="53"/>
                  </a:moveTo>
                  <a:lnTo>
                    <a:pt x="19" y="53"/>
                  </a:lnTo>
                  <a:lnTo>
                    <a:pt x="9" y="53"/>
                  </a:lnTo>
                  <a:lnTo>
                    <a:pt x="0" y="56"/>
                  </a:lnTo>
                  <a:lnTo>
                    <a:pt x="0" y="56"/>
                  </a:lnTo>
                  <a:lnTo>
                    <a:pt x="12" y="28"/>
                  </a:lnTo>
                  <a:lnTo>
                    <a:pt x="19" y="0"/>
                  </a:lnTo>
                  <a:lnTo>
                    <a:pt x="19" y="0"/>
                  </a:lnTo>
                  <a:lnTo>
                    <a:pt x="25" y="28"/>
                  </a:lnTo>
                  <a:lnTo>
                    <a:pt x="34" y="56"/>
                  </a:lnTo>
                  <a:lnTo>
                    <a:pt x="34" y="56"/>
                  </a:lnTo>
                  <a:lnTo>
                    <a:pt x="25" y="53"/>
                  </a:lnTo>
                  <a:lnTo>
                    <a:pt x="19" y="53"/>
                  </a:lnTo>
                  <a:lnTo>
                    <a:pt x="19" y="53"/>
                  </a:lnTo>
                  <a:close/>
                </a:path>
              </a:pathLst>
            </a:custGeom>
            <a:solidFill>
              <a:srgbClr val="000000"/>
            </a:solidFill>
            <a:ln w="9525">
              <a:solidFill>
                <a:srgbClr val="000000"/>
              </a:solidFill>
              <a:prstDash val="solid"/>
              <a:round/>
              <a:headEnd/>
              <a:tailEnd/>
            </a:ln>
          </p:spPr>
          <p:txBody>
            <a:bodyPr/>
            <a:lstStyle/>
            <a:p>
              <a:endParaRPr lang="en-US"/>
            </a:p>
          </p:txBody>
        </p:sp>
        <p:sp>
          <p:nvSpPr>
            <p:cNvPr id="58" name="Line 94"/>
            <p:cNvSpPr>
              <a:spLocks noChangeShapeType="1"/>
            </p:cNvSpPr>
            <p:nvPr/>
          </p:nvSpPr>
          <p:spPr bwMode="auto">
            <a:xfrm>
              <a:off x="3298" y="960"/>
              <a:ext cx="11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Freeform 95"/>
            <p:cNvSpPr>
              <a:spLocks/>
            </p:cNvSpPr>
            <p:nvPr/>
          </p:nvSpPr>
          <p:spPr bwMode="auto">
            <a:xfrm>
              <a:off x="3407" y="942"/>
              <a:ext cx="56" cy="34"/>
            </a:xfrm>
            <a:custGeom>
              <a:avLst/>
              <a:gdLst>
                <a:gd name="T0" fmla="*/ 3 w 56"/>
                <a:gd name="T1" fmla="*/ 18 h 34"/>
                <a:gd name="T2" fmla="*/ 3 w 56"/>
                <a:gd name="T3" fmla="*/ 18 h 34"/>
                <a:gd name="T4" fmla="*/ 3 w 56"/>
                <a:gd name="T5" fmla="*/ 9 h 34"/>
                <a:gd name="T6" fmla="*/ 0 w 56"/>
                <a:gd name="T7" fmla="*/ 0 h 34"/>
                <a:gd name="T8" fmla="*/ 0 w 56"/>
                <a:gd name="T9" fmla="*/ 0 h 34"/>
                <a:gd name="T10" fmla="*/ 25 w 56"/>
                <a:gd name="T11" fmla="*/ 12 h 34"/>
                <a:gd name="T12" fmla="*/ 56 w 56"/>
                <a:gd name="T13" fmla="*/ 18 h 34"/>
                <a:gd name="T14" fmla="*/ 56 w 56"/>
                <a:gd name="T15" fmla="*/ 18 h 34"/>
                <a:gd name="T16" fmla="*/ 25 w 56"/>
                <a:gd name="T17" fmla="*/ 25 h 34"/>
                <a:gd name="T18" fmla="*/ 0 w 56"/>
                <a:gd name="T19" fmla="*/ 34 h 34"/>
                <a:gd name="T20" fmla="*/ 0 w 56"/>
                <a:gd name="T21" fmla="*/ 34 h 34"/>
                <a:gd name="T22" fmla="*/ 3 w 56"/>
                <a:gd name="T23" fmla="*/ 25 h 34"/>
                <a:gd name="T24" fmla="*/ 3 w 56"/>
                <a:gd name="T25" fmla="*/ 18 h 34"/>
                <a:gd name="T26" fmla="*/ 3 w 56"/>
                <a:gd name="T2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34">
                  <a:moveTo>
                    <a:pt x="3" y="18"/>
                  </a:moveTo>
                  <a:lnTo>
                    <a:pt x="3" y="18"/>
                  </a:lnTo>
                  <a:lnTo>
                    <a:pt x="3" y="9"/>
                  </a:lnTo>
                  <a:lnTo>
                    <a:pt x="0" y="0"/>
                  </a:lnTo>
                  <a:lnTo>
                    <a:pt x="0" y="0"/>
                  </a:lnTo>
                  <a:lnTo>
                    <a:pt x="25" y="12"/>
                  </a:lnTo>
                  <a:lnTo>
                    <a:pt x="56" y="18"/>
                  </a:lnTo>
                  <a:lnTo>
                    <a:pt x="56" y="18"/>
                  </a:lnTo>
                  <a:lnTo>
                    <a:pt x="25" y="25"/>
                  </a:lnTo>
                  <a:lnTo>
                    <a:pt x="0" y="34"/>
                  </a:lnTo>
                  <a:lnTo>
                    <a:pt x="0" y="34"/>
                  </a:lnTo>
                  <a:lnTo>
                    <a:pt x="3" y="25"/>
                  </a:lnTo>
                  <a:lnTo>
                    <a:pt x="3" y="18"/>
                  </a:lnTo>
                  <a:lnTo>
                    <a:pt x="3" y="18"/>
                  </a:lnTo>
                  <a:close/>
                </a:path>
              </a:pathLst>
            </a:custGeom>
            <a:solidFill>
              <a:srgbClr val="000000"/>
            </a:solidFill>
            <a:ln w="9525">
              <a:solidFill>
                <a:srgbClr val="000000"/>
              </a:solidFill>
              <a:prstDash val="solid"/>
              <a:round/>
              <a:headEnd/>
              <a:tailEnd/>
            </a:ln>
          </p:spPr>
          <p:txBody>
            <a:bodyPr/>
            <a:lstStyle/>
            <a:p>
              <a:endParaRPr lang="en-US"/>
            </a:p>
          </p:txBody>
        </p:sp>
        <p:sp>
          <p:nvSpPr>
            <p:cNvPr id="60" name="Line 96"/>
            <p:cNvSpPr>
              <a:spLocks noChangeShapeType="1"/>
            </p:cNvSpPr>
            <p:nvPr/>
          </p:nvSpPr>
          <p:spPr bwMode="auto">
            <a:xfrm flipH="1">
              <a:off x="4868" y="473"/>
              <a:ext cx="11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 name="Freeform 97"/>
            <p:cNvSpPr>
              <a:spLocks/>
            </p:cNvSpPr>
            <p:nvPr/>
          </p:nvSpPr>
          <p:spPr bwMode="auto">
            <a:xfrm>
              <a:off x="4821" y="458"/>
              <a:ext cx="56" cy="34"/>
            </a:xfrm>
            <a:custGeom>
              <a:avLst/>
              <a:gdLst>
                <a:gd name="T0" fmla="*/ 50 w 56"/>
                <a:gd name="T1" fmla="*/ 15 h 34"/>
                <a:gd name="T2" fmla="*/ 50 w 56"/>
                <a:gd name="T3" fmla="*/ 15 h 34"/>
                <a:gd name="T4" fmla="*/ 53 w 56"/>
                <a:gd name="T5" fmla="*/ 9 h 34"/>
                <a:gd name="T6" fmla="*/ 56 w 56"/>
                <a:gd name="T7" fmla="*/ 0 h 34"/>
                <a:gd name="T8" fmla="*/ 56 w 56"/>
                <a:gd name="T9" fmla="*/ 0 h 34"/>
                <a:gd name="T10" fmla="*/ 28 w 56"/>
                <a:gd name="T11" fmla="*/ 9 h 34"/>
                <a:gd name="T12" fmla="*/ 0 w 56"/>
                <a:gd name="T13" fmla="*/ 15 h 34"/>
                <a:gd name="T14" fmla="*/ 0 w 56"/>
                <a:gd name="T15" fmla="*/ 15 h 34"/>
                <a:gd name="T16" fmla="*/ 28 w 56"/>
                <a:gd name="T17" fmla="*/ 25 h 34"/>
                <a:gd name="T18" fmla="*/ 56 w 56"/>
                <a:gd name="T19" fmla="*/ 34 h 34"/>
                <a:gd name="T20" fmla="*/ 56 w 56"/>
                <a:gd name="T21" fmla="*/ 34 h 34"/>
                <a:gd name="T22" fmla="*/ 50 w 56"/>
                <a:gd name="T23" fmla="*/ 22 h 34"/>
                <a:gd name="T24" fmla="*/ 50 w 56"/>
                <a:gd name="T25" fmla="*/ 15 h 34"/>
                <a:gd name="T26" fmla="*/ 50 w 56"/>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34">
                  <a:moveTo>
                    <a:pt x="50" y="15"/>
                  </a:moveTo>
                  <a:lnTo>
                    <a:pt x="50" y="15"/>
                  </a:lnTo>
                  <a:lnTo>
                    <a:pt x="53" y="9"/>
                  </a:lnTo>
                  <a:lnTo>
                    <a:pt x="56" y="0"/>
                  </a:lnTo>
                  <a:lnTo>
                    <a:pt x="56" y="0"/>
                  </a:lnTo>
                  <a:lnTo>
                    <a:pt x="28" y="9"/>
                  </a:lnTo>
                  <a:lnTo>
                    <a:pt x="0" y="15"/>
                  </a:lnTo>
                  <a:lnTo>
                    <a:pt x="0" y="15"/>
                  </a:lnTo>
                  <a:lnTo>
                    <a:pt x="28" y="25"/>
                  </a:lnTo>
                  <a:lnTo>
                    <a:pt x="56" y="34"/>
                  </a:lnTo>
                  <a:lnTo>
                    <a:pt x="56" y="34"/>
                  </a:lnTo>
                  <a:lnTo>
                    <a:pt x="50" y="22"/>
                  </a:lnTo>
                  <a:lnTo>
                    <a:pt x="50" y="15"/>
                  </a:lnTo>
                  <a:lnTo>
                    <a:pt x="50" y="15"/>
                  </a:lnTo>
                  <a:close/>
                </a:path>
              </a:pathLst>
            </a:custGeom>
            <a:solidFill>
              <a:srgbClr val="000000"/>
            </a:solidFill>
            <a:ln w="9525">
              <a:solidFill>
                <a:srgbClr val="000000"/>
              </a:solidFill>
              <a:prstDash val="solid"/>
              <a:round/>
              <a:headEnd/>
              <a:tailEnd/>
            </a:ln>
          </p:spPr>
          <p:txBody>
            <a:bodyPr/>
            <a:lstStyle/>
            <a:p>
              <a:endParaRPr lang="en-US"/>
            </a:p>
          </p:txBody>
        </p:sp>
        <p:sp>
          <p:nvSpPr>
            <p:cNvPr id="62" name="Line 98"/>
            <p:cNvSpPr>
              <a:spLocks noChangeShapeType="1"/>
            </p:cNvSpPr>
            <p:nvPr/>
          </p:nvSpPr>
          <p:spPr bwMode="auto">
            <a:xfrm>
              <a:off x="3621" y="464"/>
              <a:ext cx="99"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Freeform 99"/>
            <p:cNvSpPr>
              <a:spLocks/>
            </p:cNvSpPr>
            <p:nvPr/>
          </p:nvSpPr>
          <p:spPr bwMode="auto">
            <a:xfrm>
              <a:off x="3711" y="449"/>
              <a:ext cx="56" cy="34"/>
            </a:xfrm>
            <a:custGeom>
              <a:avLst/>
              <a:gdLst>
                <a:gd name="T0" fmla="*/ 6 w 56"/>
                <a:gd name="T1" fmla="*/ 15 h 34"/>
                <a:gd name="T2" fmla="*/ 6 w 56"/>
                <a:gd name="T3" fmla="*/ 15 h 34"/>
                <a:gd name="T4" fmla="*/ 6 w 56"/>
                <a:gd name="T5" fmla="*/ 9 h 34"/>
                <a:gd name="T6" fmla="*/ 0 w 56"/>
                <a:gd name="T7" fmla="*/ 0 h 34"/>
                <a:gd name="T8" fmla="*/ 0 w 56"/>
                <a:gd name="T9" fmla="*/ 0 h 34"/>
                <a:gd name="T10" fmla="*/ 28 w 56"/>
                <a:gd name="T11" fmla="*/ 9 h 34"/>
                <a:gd name="T12" fmla="*/ 56 w 56"/>
                <a:gd name="T13" fmla="*/ 15 h 34"/>
                <a:gd name="T14" fmla="*/ 56 w 56"/>
                <a:gd name="T15" fmla="*/ 15 h 34"/>
                <a:gd name="T16" fmla="*/ 28 w 56"/>
                <a:gd name="T17" fmla="*/ 24 h 34"/>
                <a:gd name="T18" fmla="*/ 3 w 56"/>
                <a:gd name="T19" fmla="*/ 34 h 34"/>
                <a:gd name="T20" fmla="*/ 3 w 56"/>
                <a:gd name="T21" fmla="*/ 34 h 34"/>
                <a:gd name="T22" fmla="*/ 6 w 56"/>
                <a:gd name="T23" fmla="*/ 21 h 34"/>
                <a:gd name="T24" fmla="*/ 6 w 56"/>
                <a:gd name="T25" fmla="*/ 15 h 34"/>
                <a:gd name="T26" fmla="*/ 6 w 56"/>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34">
                  <a:moveTo>
                    <a:pt x="6" y="15"/>
                  </a:moveTo>
                  <a:lnTo>
                    <a:pt x="6" y="15"/>
                  </a:lnTo>
                  <a:lnTo>
                    <a:pt x="6" y="9"/>
                  </a:lnTo>
                  <a:lnTo>
                    <a:pt x="0" y="0"/>
                  </a:lnTo>
                  <a:lnTo>
                    <a:pt x="0" y="0"/>
                  </a:lnTo>
                  <a:lnTo>
                    <a:pt x="28" y="9"/>
                  </a:lnTo>
                  <a:lnTo>
                    <a:pt x="56" y="15"/>
                  </a:lnTo>
                  <a:lnTo>
                    <a:pt x="56" y="15"/>
                  </a:lnTo>
                  <a:lnTo>
                    <a:pt x="28" y="24"/>
                  </a:lnTo>
                  <a:lnTo>
                    <a:pt x="3" y="34"/>
                  </a:lnTo>
                  <a:lnTo>
                    <a:pt x="3" y="34"/>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en-US"/>
            </a:p>
          </p:txBody>
        </p:sp>
        <p:sp>
          <p:nvSpPr>
            <p:cNvPr id="64" name="Freeform 100"/>
            <p:cNvSpPr>
              <a:spLocks/>
            </p:cNvSpPr>
            <p:nvPr/>
          </p:nvSpPr>
          <p:spPr bwMode="auto">
            <a:xfrm>
              <a:off x="3844" y="489"/>
              <a:ext cx="56" cy="34"/>
            </a:xfrm>
            <a:custGeom>
              <a:avLst/>
              <a:gdLst>
                <a:gd name="T0" fmla="*/ 50 w 56"/>
                <a:gd name="T1" fmla="*/ 18 h 34"/>
                <a:gd name="T2" fmla="*/ 50 w 56"/>
                <a:gd name="T3" fmla="*/ 18 h 34"/>
                <a:gd name="T4" fmla="*/ 53 w 56"/>
                <a:gd name="T5" fmla="*/ 28 h 34"/>
                <a:gd name="T6" fmla="*/ 56 w 56"/>
                <a:gd name="T7" fmla="*/ 34 h 34"/>
                <a:gd name="T8" fmla="*/ 56 w 56"/>
                <a:gd name="T9" fmla="*/ 34 h 34"/>
                <a:gd name="T10" fmla="*/ 28 w 56"/>
                <a:gd name="T11" fmla="*/ 31 h 34"/>
                <a:gd name="T12" fmla="*/ 0 w 56"/>
                <a:gd name="T13" fmla="*/ 31 h 34"/>
                <a:gd name="T14" fmla="*/ 0 w 56"/>
                <a:gd name="T15" fmla="*/ 31 h 34"/>
                <a:gd name="T16" fmla="*/ 25 w 56"/>
                <a:gd name="T17" fmla="*/ 15 h 34"/>
                <a:gd name="T18" fmla="*/ 50 w 56"/>
                <a:gd name="T19" fmla="*/ 0 h 34"/>
                <a:gd name="T20" fmla="*/ 50 w 56"/>
                <a:gd name="T21" fmla="*/ 0 h 34"/>
                <a:gd name="T22" fmla="*/ 50 w 56"/>
                <a:gd name="T23" fmla="*/ 12 h 34"/>
                <a:gd name="T24" fmla="*/ 50 w 56"/>
                <a:gd name="T25" fmla="*/ 18 h 34"/>
                <a:gd name="T26" fmla="*/ 50 w 56"/>
                <a:gd name="T2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34">
                  <a:moveTo>
                    <a:pt x="50" y="18"/>
                  </a:moveTo>
                  <a:lnTo>
                    <a:pt x="50" y="18"/>
                  </a:lnTo>
                  <a:lnTo>
                    <a:pt x="53" y="28"/>
                  </a:lnTo>
                  <a:lnTo>
                    <a:pt x="56" y="34"/>
                  </a:lnTo>
                  <a:lnTo>
                    <a:pt x="56" y="34"/>
                  </a:lnTo>
                  <a:lnTo>
                    <a:pt x="28" y="31"/>
                  </a:lnTo>
                  <a:lnTo>
                    <a:pt x="0" y="31"/>
                  </a:lnTo>
                  <a:lnTo>
                    <a:pt x="0" y="31"/>
                  </a:lnTo>
                  <a:lnTo>
                    <a:pt x="25" y="15"/>
                  </a:lnTo>
                  <a:lnTo>
                    <a:pt x="50" y="0"/>
                  </a:lnTo>
                  <a:lnTo>
                    <a:pt x="50" y="0"/>
                  </a:lnTo>
                  <a:lnTo>
                    <a:pt x="50" y="12"/>
                  </a:lnTo>
                  <a:lnTo>
                    <a:pt x="50" y="18"/>
                  </a:lnTo>
                  <a:lnTo>
                    <a:pt x="50" y="18"/>
                  </a:lnTo>
                  <a:close/>
                </a:path>
              </a:pathLst>
            </a:custGeom>
            <a:solidFill>
              <a:srgbClr val="000000"/>
            </a:solidFill>
            <a:ln w="9525">
              <a:solidFill>
                <a:srgbClr val="000000"/>
              </a:solidFill>
              <a:prstDash val="solid"/>
              <a:round/>
              <a:headEnd/>
              <a:tailEnd/>
            </a:ln>
          </p:spPr>
          <p:txBody>
            <a:bodyPr/>
            <a:lstStyle/>
            <a:p>
              <a:endParaRPr lang="en-US"/>
            </a:p>
          </p:txBody>
        </p:sp>
        <p:sp>
          <p:nvSpPr>
            <p:cNvPr id="65" name="Freeform 101"/>
            <p:cNvSpPr>
              <a:spLocks/>
            </p:cNvSpPr>
            <p:nvPr/>
          </p:nvSpPr>
          <p:spPr bwMode="auto">
            <a:xfrm>
              <a:off x="4219" y="461"/>
              <a:ext cx="236" cy="59"/>
            </a:xfrm>
            <a:custGeom>
              <a:avLst/>
              <a:gdLst>
                <a:gd name="T0" fmla="*/ 0 w 236"/>
                <a:gd name="T1" fmla="*/ 59 h 59"/>
                <a:gd name="T2" fmla="*/ 128 w 236"/>
                <a:gd name="T3" fmla="*/ 40 h 59"/>
                <a:gd name="T4" fmla="*/ 128 w 236"/>
                <a:gd name="T5" fmla="*/ 40 h 59"/>
                <a:gd name="T6" fmla="*/ 143 w 236"/>
                <a:gd name="T7" fmla="*/ 40 h 59"/>
                <a:gd name="T8" fmla="*/ 149 w 236"/>
                <a:gd name="T9" fmla="*/ 34 h 59"/>
                <a:gd name="T10" fmla="*/ 149 w 236"/>
                <a:gd name="T11" fmla="*/ 31 h 59"/>
                <a:gd name="T12" fmla="*/ 149 w 236"/>
                <a:gd name="T13" fmla="*/ 25 h 59"/>
                <a:gd name="T14" fmla="*/ 146 w 236"/>
                <a:gd name="T15" fmla="*/ 22 h 59"/>
                <a:gd name="T16" fmla="*/ 140 w 236"/>
                <a:gd name="T17" fmla="*/ 19 h 59"/>
                <a:gd name="T18" fmla="*/ 140 w 236"/>
                <a:gd name="T19" fmla="*/ 19 h 59"/>
                <a:gd name="T20" fmla="*/ 131 w 236"/>
                <a:gd name="T21" fmla="*/ 15 h 59"/>
                <a:gd name="T22" fmla="*/ 128 w 236"/>
                <a:gd name="T23" fmla="*/ 9 h 59"/>
                <a:gd name="T24" fmla="*/ 131 w 236"/>
                <a:gd name="T25" fmla="*/ 6 h 59"/>
                <a:gd name="T26" fmla="*/ 134 w 236"/>
                <a:gd name="T27" fmla="*/ 3 h 59"/>
                <a:gd name="T28" fmla="*/ 137 w 236"/>
                <a:gd name="T29" fmla="*/ 0 h 59"/>
                <a:gd name="T30" fmla="*/ 146 w 236"/>
                <a:gd name="T31" fmla="*/ 0 h 59"/>
                <a:gd name="T32" fmla="*/ 159 w 236"/>
                <a:gd name="T33" fmla="*/ 3 h 59"/>
                <a:gd name="T34" fmla="*/ 236 w 236"/>
                <a:gd name="T35" fmla="*/ 1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59">
                  <a:moveTo>
                    <a:pt x="0" y="59"/>
                  </a:moveTo>
                  <a:lnTo>
                    <a:pt x="128" y="40"/>
                  </a:lnTo>
                  <a:lnTo>
                    <a:pt x="128" y="40"/>
                  </a:lnTo>
                  <a:lnTo>
                    <a:pt x="143" y="40"/>
                  </a:lnTo>
                  <a:lnTo>
                    <a:pt x="149" y="34"/>
                  </a:lnTo>
                  <a:lnTo>
                    <a:pt x="149" y="31"/>
                  </a:lnTo>
                  <a:lnTo>
                    <a:pt x="149" y="25"/>
                  </a:lnTo>
                  <a:lnTo>
                    <a:pt x="146" y="22"/>
                  </a:lnTo>
                  <a:lnTo>
                    <a:pt x="140" y="19"/>
                  </a:lnTo>
                  <a:lnTo>
                    <a:pt x="140" y="19"/>
                  </a:lnTo>
                  <a:lnTo>
                    <a:pt x="131" y="15"/>
                  </a:lnTo>
                  <a:lnTo>
                    <a:pt x="128" y="9"/>
                  </a:lnTo>
                  <a:lnTo>
                    <a:pt x="131" y="6"/>
                  </a:lnTo>
                  <a:lnTo>
                    <a:pt x="134" y="3"/>
                  </a:lnTo>
                  <a:lnTo>
                    <a:pt x="137" y="0"/>
                  </a:lnTo>
                  <a:lnTo>
                    <a:pt x="146" y="0"/>
                  </a:lnTo>
                  <a:lnTo>
                    <a:pt x="159" y="3"/>
                  </a:lnTo>
                  <a:lnTo>
                    <a:pt x="236" y="15"/>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102"/>
            <p:cNvSpPr>
              <a:spLocks/>
            </p:cNvSpPr>
            <p:nvPr/>
          </p:nvSpPr>
          <p:spPr bwMode="auto">
            <a:xfrm>
              <a:off x="4440" y="458"/>
              <a:ext cx="55" cy="34"/>
            </a:xfrm>
            <a:custGeom>
              <a:avLst/>
              <a:gdLst>
                <a:gd name="T0" fmla="*/ 9 w 55"/>
                <a:gd name="T1" fmla="*/ 18 h 34"/>
                <a:gd name="T2" fmla="*/ 9 w 55"/>
                <a:gd name="T3" fmla="*/ 18 h 34"/>
                <a:gd name="T4" fmla="*/ 6 w 55"/>
                <a:gd name="T5" fmla="*/ 28 h 34"/>
                <a:gd name="T6" fmla="*/ 0 w 55"/>
                <a:gd name="T7" fmla="*/ 34 h 34"/>
                <a:gd name="T8" fmla="*/ 0 w 55"/>
                <a:gd name="T9" fmla="*/ 34 h 34"/>
                <a:gd name="T10" fmla="*/ 28 w 55"/>
                <a:gd name="T11" fmla="*/ 31 h 34"/>
                <a:gd name="T12" fmla="*/ 55 w 55"/>
                <a:gd name="T13" fmla="*/ 31 h 34"/>
                <a:gd name="T14" fmla="*/ 55 w 55"/>
                <a:gd name="T15" fmla="*/ 31 h 34"/>
                <a:gd name="T16" fmla="*/ 31 w 55"/>
                <a:gd name="T17" fmla="*/ 15 h 34"/>
                <a:gd name="T18" fmla="*/ 9 w 55"/>
                <a:gd name="T19" fmla="*/ 0 h 34"/>
                <a:gd name="T20" fmla="*/ 9 w 55"/>
                <a:gd name="T21" fmla="*/ 0 h 34"/>
                <a:gd name="T22" fmla="*/ 9 w 55"/>
                <a:gd name="T23" fmla="*/ 12 h 34"/>
                <a:gd name="T24" fmla="*/ 9 w 55"/>
                <a:gd name="T25" fmla="*/ 18 h 34"/>
                <a:gd name="T26" fmla="*/ 9 w 55"/>
                <a:gd name="T2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4">
                  <a:moveTo>
                    <a:pt x="9" y="18"/>
                  </a:moveTo>
                  <a:lnTo>
                    <a:pt x="9" y="18"/>
                  </a:lnTo>
                  <a:lnTo>
                    <a:pt x="6" y="28"/>
                  </a:lnTo>
                  <a:lnTo>
                    <a:pt x="0" y="34"/>
                  </a:lnTo>
                  <a:lnTo>
                    <a:pt x="0" y="34"/>
                  </a:lnTo>
                  <a:lnTo>
                    <a:pt x="28" y="31"/>
                  </a:lnTo>
                  <a:lnTo>
                    <a:pt x="55" y="31"/>
                  </a:lnTo>
                  <a:lnTo>
                    <a:pt x="55" y="31"/>
                  </a:lnTo>
                  <a:lnTo>
                    <a:pt x="31" y="15"/>
                  </a:lnTo>
                  <a:lnTo>
                    <a:pt x="9" y="0"/>
                  </a:lnTo>
                  <a:lnTo>
                    <a:pt x="9" y="0"/>
                  </a:lnTo>
                  <a:lnTo>
                    <a:pt x="9" y="12"/>
                  </a:lnTo>
                  <a:lnTo>
                    <a:pt x="9" y="18"/>
                  </a:lnTo>
                  <a:lnTo>
                    <a:pt x="9" y="18"/>
                  </a:lnTo>
                  <a:close/>
                </a:path>
              </a:pathLst>
            </a:custGeom>
            <a:solidFill>
              <a:srgbClr val="000000"/>
            </a:solidFill>
            <a:ln w="9525">
              <a:solidFill>
                <a:srgbClr val="000000"/>
              </a:solidFill>
              <a:prstDash val="solid"/>
              <a:round/>
              <a:headEnd/>
              <a:tailEnd/>
            </a:ln>
          </p:spPr>
          <p:txBody>
            <a:bodyPr/>
            <a:lstStyle/>
            <a:p>
              <a:endParaRPr lang="en-US"/>
            </a:p>
          </p:txBody>
        </p:sp>
        <p:sp>
          <p:nvSpPr>
            <p:cNvPr id="67" name="Freeform 103"/>
            <p:cNvSpPr>
              <a:spLocks/>
            </p:cNvSpPr>
            <p:nvPr/>
          </p:nvSpPr>
          <p:spPr bwMode="auto">
            <a:xfrm>
              <a:off x="4505" y="812"/>
              <a:ext cx="31" cy="52"/>
            </a:xfrm>
            <a:custGeom>
              <a:avLst/>
              <a:gdLst>
                <a:gd name="T0" fmla="*/ 15 w 31"/>
                <a:gd name="T1" fmla="*/ 49 h 52"/>
                <a:gd name="T2" fmla="*/ 15 w 31"/>
                <a:gd name="T3" fmla="*/ 49 h 52"/>
                <a:gd name="T4" fmla="*/ 6 w 31"/>
                <a:gd name="T5" fmla="*/ 49 h 52"/>
                <a:gd name="T6" fmla="*/ 0 w 31"/>
                <a:gd name="T7" fmla="*/ 52 h 52"/>
                <a:gd name="T8" fmla="*/ 0 w 31"/>
                <a:gd name="T9" fmla="*/ 52 h 52"/>
                <a:gd name="T10" fmla="*/ 9 w 31"/>
                <a:gd name="T11" fmla="*/ 27 h 52"/>
                <a:gd name="T12" fmla="*/ 15 w 31"/>
                <a:gd name="T13" fmla="*/ 0 h 52"/>
                <a:gd name="T14" fmla="*/ 15 w 31"/>
                <a:gd name="T15" fmla="*/ 0 h 52"/>
                <a:gd name="T16" fmla="*/ 22 w 31"/>
                <a:gd name="T17" fmla="*/ 27 h 52"/>
                <a:gd name="T18" fmla="*/ 31 w 31"/>
                <a:gd name="T19" fmla="*/ 52 h 52"/>
                <a:gd name="T20" fmla="*/ 31 w 31"/>
                <a:gd name="T21" fmla="*/ 52 h 52"/>
                <a:gd name="T22" fmla="*/ 22 w 31"/>
                <a:gd name="T23" fmla="*/ 49 h 52"/>
                <a:gd name="T24" fmla="*/ 15 w 31"/>
                <a:gd name="T25" fmla="*/ 49 h 52"/>
                <a:gd name="T26" fmla="*/ 15 w 31"/>
                <a:gd name="T27"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52">
                  <a:moveTo>
                    <a:pt x="15" y="49"/>
                  </a:moveTo>
                  <a:lnTo>
                    <a:pt x="15" y="49"/>
                  </a:lnTo>
                  <a:lnTo>
                    <a:pt x="6" y="49"/>
                  </a:lnTo>
                  <a:lnTo>
                    <a:pt x="0" y="52"/>
                  </a:lnTo>
                  <a:lnTo>
                    <a:pt x="0" y="52"/>
                  </a:lnTo>
                  <a:lnTo>
                    <a:pt x="9" y="27"/>
                  </a:lnTo>
                  <a:lnTo>
                    <a:pt x="15" y="0"/>
                  </a:lnTo>
                  <a:lnTo>
                    <a:pt x="15" y="0"/>
                  </a:lnTo>
                  <a:lnTo>
                    <a:pt x="22" y="27"/>
                  </a:lnTo>
                  <a:lnTo>
                    <a:pt x="31" y="52"/>
                  </a:lnTo>
                  <a:lnTo>
                    <a:pt x="31" y="52"/>
                  </a:lnTo>
                  <a:lnTo>
                    <a:pt x="22" y="49"/>
                  </a:lnTo>
                  <a:lnTo>
                    <a:pt x="15" y="49"/>
                  </a:lnTo>
                  <a:lnTo>
                    <a:pt x="15" y="49"/>
                  </a:lnTo>
                  <a:close/>
                </a:path>
              </a:pathLst>
            </a:custGeom>
            <a:solidFill>
              <a:srgbClr val="000000"/>
            </a:solidFill>
            <a:ln w="9525">
              <a:solidFill>
                <a:srgbClr val="000000"/>
              </a:solidFill>
              <a:prstDash val="solid"/>
              <a:round/>
              <a:headEnd/>
              <a:tailEnd/>
            </a:ln>
          </p:spPr>
          <p:txBody>
            <a:bodyPr/>
            <a:lstStyle/>
            <a:p>
              <a:endParaRPr lang="en-US"/>
            </a:p>
          </p:txBody>
        </p:sp>
        <p:sp>
          <p:nvSpPr>
            <p:cNvPr id="68" name="Freeform 104"/>
            <p:cNvSpPr>
              <a:spLocks/>
            </p:cNvSpPr>
            <p:nvPr/>
          </p:nvSpPr>
          <p:spPr bwMode="auto">
            <a:xfrm>
              <a:off x="3463" y="1488"/>
              <a:ext cx="34" cy="53"/>
            </a:xfrm>
            <a:custGeom>
              <a:avLst/>
              <a:gdLst>
                <a:gd name="T0" fmla="*/ 18 w 34"/>
                <a:gd name="T1" fmla="*/ 3 h 53"/>
                <a:gd name="T2" fmla="*/ 18 w 34"/>
                <a:gd name="T3" fmla="*/ 3 h 53"/>
                <a:gd name="T4" fmla="*/ 24 w 34"/>
                <a:gd name="T5" fmla="*/ 3 h 53"/>
                <a:gd name="T6" fmla="*/ 34 w 34"/>
                <a:gd name="T7" fmla="*/ 0 h 53"/>
                <a:gd name="T8" fmla="*/ 34 w 34"/>
                <a:gd name="T9" fmla="*/ 0 h 53"/>
                <a:gd name="T10" fmla="*/ 24 w 34"/>
                <a:gd name="T11" fmla="*/ 25 h 53"/>
                <a:gd name="T12" fmla="*/ 18 w 34"/>
                <a:gd name="T13" fmla="*/ 53 h 53"/>
                <a:gd name="T14" fmla="*/ 18 w 34"/>
                <a:gd name="T15" fmla="*/ 53 h 53"/>
                <a:gd name="T16" fmla="*/ 9 w 34"/>
                <a:gd name="T17" fmla="*/ 25 h 53"/>
                <a:gd name="T18" fmla="*/ 0 w 34"/>
                <a:gd name="T19" fmla="*/ 0 h 53"/>
                <a:gd name="T20" fmla="*/ 0 w 34"/>
                <a:gd name="T21" fmla="*/ 0 h 53"/>
                <a:gd name="T22" fmla="*/ 12 w 34"/>
                <a:gd name="T23" fmla="*/ 3 h 53"/>
                <a:gd name="T24" fmla="*/ 18 w 34"/>
                <a:gd name="T25" fmla="*/ 3 h 53"/>
                <a:gd name="T26" fmla="*/ 18 w 34"/>
                <a:gd name="T27"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53">
                  <a:moveTo>
                    <a:pt x="18" y="3"/>
                  </a:moveTo>
                  <a:lnTo>
                    <a:pt x="18" y="3"/>
                  </a:lnTo>
                  <a:lnTo>
                    <a:pt x="24" y="3"/>
                  </a:lnTo>
                  <a:lnTo>
                    <a:pt x="34" y="0"/>
                  </a:lnTo>
                  <a:lnTo>
                    <a:pt x="34" y="0"/>
                  </a:lnTo>
                  <a:lnTo>
                    <a:pt x="24" y="25"/>
                  </a:lnTo>
                  <a:lnTo>
                    <a:pt x="18" y="53"/>
                  </a:lnTo>
                  <a:lnTo>
                    <a:pt x="18" y="53"/>
                  </a:lnTo>
                  <a:lnTo>
                    <a:pt x="9" y="25"/>
                  </a:lnTo>
                  <a:lnTo>
                    <a:pt x="0" y="0"/>
                  </a:lnTo>
                  <a:lnTo>
                    <a:pt x="0" y="0"/>
                  </a:lnTo>
                  <a:lnTo>
                    <a:pt x="12" y="3"/>
                  </a:lnTo>
                  <a:lnTo>
                    <a:pt x="18" y="3"/>
                  </a:lnTo>
                  <a:lnTo>
                    <a:pt x="18" y="3"/>
                  </a:lnTo>
                  <a:close/>
                </a:path>
              </a:pathLst>
            </a:custGeom>
            <a:solidFill>
              <a:srgbClr val="000000"/>
            </a:solidFill>
            <a:ln w="9525">
              <a:solidFill>
                <a:srgbClr val="000000"/>
              </a:solidFill>
              <a:prstDash val="solid"/>
              <a:round/>
              <a:headEnd/>
              <a:tailEnd/>
            </a:ln>
          </p:spPr>
          <p:txBody>
            <a:bodyPr/>
            <a:lstStyle/>
            <a:p>
              <a:endParaRPr lang="en-US"/>
            </a:p>
          </p:txBody>
        </p:sp>
        <p:sp>
          <p:nvSpPr>
            <p:cNvPr id="69" name="Freeform 105"/>
            <p:cNvSpPr>
              <a:spLocks/>
            </p:cNvSpPr>
            <p:nvPr/>
          </p:nvSpPr>
          <p:spPr bwMode="auto">
            <a:xfrm>
              <a:off x="3953" y="967"/>
              <a:ext cx="52" cy="31"/>
            </a:xfrm>
            <a:custGeom>
              <a:avLst/>
              <a:gdLst>
                <a:gd name="T0" fmla="*/ 49 w 52"/>
                <a:gd name="T1" fmla="*/ 15 h 31"/>
                <a:gd name="T2" fmla="*/ 49 w 52"/>
                <a:gd name="T3" fmla="*/ 15 h 31"/>
                <a:gd name="T4" fmla="*/ 49 w 52"/>
                <a:gd name="T5" fmla="*/ 6 h 31"/>
                <a:gd name="T6" fmla="*/ 52 w 52"/>
                <a:gd name="T7" fmla="*/ 0 h 31"/>
                <a:gd name="T8" fmla="*/ 52 w 52"/>
                <a:gd name="T9" fmla="*/ 0 h 31"/>
                <a:gd name="T10" fmla="*/ 28 w 52"/>
                <a:gd name="T11" fmla="*/ 9 h 31"/>
                <a:gd name="T12" fmla="*/ 0 w 52"/>
                <a:gd name="T13" fmla="*/ 15 h 31"/>
                <a:gd name="T14" fmla="*/ 0 w 52"/>
                <a:gd name="T15" fmla="*/ 15 h 31"/>
                <a:gd name="T16" fmla="*/ 28 w 52"/>
                <a:gd name="T17" fmla="*/ 21 h 31"/>
                <a:gd name="T18" fmla="*/ 52 w 52"/>
                <a:gd name="T19" fmla="*/ 31 h 31"/>
                <a:gd name="T20" fmla="*/ 52 w 52"/>
                <a:gd name="T21" fmla="*/ 31 h 31"/>
                <a:gd name="T22" fmla="*/ 49 w 52"/>
                <a:gd name="T23" fmla="*/ 21 h 31"/>
                <a:gd name="T24" fmla="*/ 49 w 52"/>
                <a:gd name="T25" fmla="*/ 15 h 31"/>
                <a:gd name="T26" fmla="*/ 49 w 52"/>
                <a:gd name="T2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31">
                  <a:moveTo>
                    <a:pt x="49" y="15"/>
                  </a:moveTo>
                  <a:lnTo>
                    <a:pt x="49" y="15"/>
                  </a:lnTo>
                  <a:lnTo>
                    <a:pt x="49" y="6"/>
                  </a:lnTo>
                  <a:lnTo>
                    <a:pt x="52" y="0"/>
                  </a:lnTo>
                  <a:lnTo>
                    <a:pt x="52" y="0"/>
                  </a:lnTo>
                  <a:lnTo>
                    <a:pt x="28" y="9"/>
                  </a:lnTo>
                  <a:lnTo>
                    <a:pt x="0" y="15"/>
                  </a:lnTo>
                  <a:lnTo>
                    <a:pt x="0" y="15"/>
                  </a:lnTo>
                  <a:lnTo>
                    <a:pt x="28" y="21"/>
                  </a:lnTo>
                  <a:lnTo>
                    <a:pt x="52" y="31"/>
                  </a:lnTo>
                  <a:lnTo>
                    <a:pt x="52" y="31"/>
                  </a:lnTo>
                  <a:lnTo>
                    <a:pt x="49" y="21"/>
                  </a:lnTo>
                  <a:lnTo>
                    <a:pt x="49" y="15"/>
                  </a:lnTo>
                  <a:lnTo>
                    <a:pt x="49" y="15"/>
                  </a:lnTo>
                  <a:close/>
                </a:path>
              </a:pathLst>
            </a:custGeom>
            <a:solidFill>
              <a:srgbClr val="000000"/>
            </a:solidFill>
            <a:ln w="9525">
              <a:solidFill>
                <a:srgbClr val="000000"/>
              </a:solidFill>
              <a:prstDash val="solid"/>
              <a:round/>
              <a:headEnd/>
              <a:tailEnd/>
            </a:ln>
          </p:spPr>
          <p:txBody>
            <a:bodyPr/>
            <a:lstStyle/>
            <a:p>
              <a:endParaRPr lang="en-US"/>
            </a:p>
          </p:txBody>
        </p:sp>
        <p:sp>
          <p:nvSpPr>
            <p:cNvPr id="70" name="Rectangle 126"/>
            <p:cNvSpPr>
              <a:spLocks noChangeArrowheads="1"/>
            </p:cNvSpPr>
            <p:nvPr/>
          </p:nvSpPr>
          <p:spPr bwMode="auto">
            <a:xfrm>
              <a:off x="4337" y="144"/>
              <a:ext cx="50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Isolation barrier</a:t>
              </a:r>
              <a:endParaRPr lang="en-US"/>
            </a:p>
          </p:txBody>
        </p:sp>
        <p:sp>
          <p:nvSpPr>
            <p:cNvPr id="71" name="Rectangle 127"/>
            <p:cNvSpPr>
              <a:spLocks noChangeArrowheads="1"/>
            </p:cNvSpPr>
            <p:nvPr/>
          </p:nvSpPr>
          <p:spPr bwMode="auto">
            <a:xfrm>
              <a:off x="3531" y="1317"/>
              <a:ext cx="21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Input</a:t>
              </a:r>
            </a:p>
            <a:p>
              <a:r>
                <a:rPr lang="en-US">
                  <a:solidFill>
                    <a:srgbClr val="000000"/>
                  </a:solidFill>
                </a:rPr>
                <a:t>control</a:t>
              </a:r>
            </a:p>
          </p:txBody>
        </p:sp>
        <p:sp>
          <p:nvSpPr>
            <p:cNvPr id="72" name="Rectangle 129"/>
            <p:cNvSpPr>
              <a:spLocks noChangeArrowheads="1"/>
            </p:cNvSpPr>
            <p:nvPr/>
          </p:nvSpPr>
          <p:spPr bwMode="auto">
            <a:xfrm>
              <a:off x="4927" y="1351"/>
              <a:ext cx="2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Output</a:t>
              </a:r>
              <a:endParaRPr lang="en-US"/>
            </a:p>
          </p:txBody>
        </p:sp>
        <p:sp>
          <p:nvSpPr>
            <p:cNvPr id="73" name="Rectangle 130"/>
            <p:cNvSpPr>
              <a:spLocks noChangeArrowheads="1"/>
            </p:cNvSpPr>
            <p:nvPr/>
          </p:nvSpPr>
          <p:spPr bwMode="auto">
            <a:xfrm>
              <a:off x="4927" y="1450"/>
              <a:ext cx="2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control</a:t>
              </a:r>
              <a:endParaRPr lang="en-US"/>
            </a:p>
          </p:txBody>
        </p:sp>
        <p:sp>
          <p:nvSpPr>
            <p:cNvPr id="74" name="Rectangle 132"/>
            <p:cNvSpPr>
              <a:spLocks noChangeArrowheads="1"/>
            </p:cNvSpPr>
            <p:nvPr/>
          </p:nvSpPr>
          <p:spPr bwMode="auto">
            <a:xfrm>
              <a:off x="5134" y="1193"/>
              <a:ext cx="8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dirty="0">
                  <a:solidFill>
                    <a:srgbClr val="000000"/>
                  </a:solidFill>
                  <a:latin typeface="Symbol" pitchFamily="18" charset="2"/>
                  <a:sym typeface="Symbol" pitchFamily="18" charset="2"/>
                </a:rPr>
                <a:t>-</a:t>
              </a:r>
              <a:r>
                <a:rPr lang="en-US" i="1" dirty="0">
                  <a:solidFill>
                    <a:srgbClr val="000000"/>
                  </a:solidFill>
                  <a:sym typeface="Symbol" pitchFamily="18" charset="2"/>
                </a:rPr>
                <a:t>V</a:t>
              </a:r>
            </a:p>
          </p:txBody>
        </p:sp>
        <p:sp>
          <p:nvSpPr>
            <p:cNvPr id="75" name="Rectangle 133"/>
            <p:cNvSpPr>
              <a:spLocks noChangeArrowheads="1"/>
            </p:cNvSpPr>
            <p:nvPr/>
          </p:nvSpPr>
          <p:spPr bwMode="auto">
            <a:xfrm>
              <a:off x="5063" y="631"/>
              <a:ext cx="9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r>
                <a:rPr lang="en-US" i="1">
                  <a:solidFill>
                    <a:srgbClr val="000000"/>
                  </a:solidFill>
                  <a:sym typeface="Symbol" pitchFamily="18" charset="2"/>
                </a:rPr>
                <a:t>V</a:t>
              </a:r>
            </a:p>
          </p:txBody>
        </p:sp>
        <p:sp>
          <p:nvSpPr>
            <p:cNvPr id="76" name="Rectangle 136"/>
            <p:cNvSpPr>
              <a:spLocks noChangeArrowheads="1"/>
            </p:cNvSpPr>
            <p:nvPr/>
          </p:nvSpPr>
          <p:spPr bwMode="auto">
            <a:xfrm>
              <a:off x="3863" y="678"/>
              <a:ext cx="11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a:t>
              </a:r>
              <a:r>
                <a:rPr lang="en-US" i="1">
                  <a:solidFill>
                    <a:srgbClr val="000000"/>
                  </a:solidFill>
                  <a:sym typeface="Symbol" pitchFamily="18" charset="2"/>
                </a:rPr>
                <a:t></a:t>
              </a:r>
              <a:r>
                <a:rPr lang="en-US" baseline="-25000">
                  <a:solidFill>
                    <a:srgbClr val="000000"/>
                  </a:solidFill>
                </a:rPr>
                <a:t>o</a:t>
              </a:r>
            </a:p>
          </p:txBody>
        </p:sp>
        <p:sp>
          <p:nvSpPr>
            <p:cNvPr id="77" name="Rectangle 137"/>
            <p:cNvSpPr>
              <a:spLocks noChangeArrowheads="1"/>
            </p:cNvSpPr>
            <p:nvPr/>
          </p:nvSpPr>
          <p:spPr bwMode="auto">
            <a:xfrm>
              <a:off x="5376" y="1215"/>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sym typeface="Symbol" pitchFamily="18" charset="2"/>
                </a:rPr>
                <a:t>-</a:t>
              </a:r>
            </a:p>
          </p:txBody>
        </p:sp>
        <p:sp>
          <p:nvSpPr>
            <p:cNvPr id="78" name="Rectangle 138"/>
            <p:cNvSpPr>
              <a:spLocks noChangeArrowheads="1"/>
            </p:cNvSpPr>
            <p:nvPr/>
          </p:nvSpPr>
          <p:spPr bwMode="auto">
            <a:xfrm>
              <a:off x="5370" y="976"/>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79" name="Rectangle 139"/>
            <p:cNvSpPr>
              <a:spLocks noChangeArrowheads="1"/>
            </p:cNvSpPr>
            <p:nvPr/>
          </p:nvSpPr>
          <p:spPr bwMode="auto">
            <a:xfrm>
              <a:off x="4111" y="1407"/>
              <a:ext cx="6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sym typeface="Symbol" pitchFamily="18" charset="2"/>
                </a:rPr>
                <a:t></a:t>
              </a:r>
              <a:r>
                <a:rPr lang="en-US" baseline="-25000">
                  <a:solidFill>
                    <a:srgbClr val="000000"/>
                  </a:solidFill>
                </a:rPr>
                <a:t>o</a:t>
              </a:r>
            </a:p>
          </p:txBody>
        </p:sp>
        <p:sp>
          <p:nvSpPr>
            <p:cNvPr id="80" name="Rectangle 141"/>
            <p:cNvSpPr>
              <a:spLocks noChangeArrowheads="1"/>
            </p:cNvSpPr>
            <p:nvPr/>
          </p:nvSpPr>
          <p:spPr bwMode="auto">
            <a:xfrm>
              <a:off x="4198" y="1407"/>
              <a:ext cx="6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a:t>
              </a:r>
              <a:endParaRPr lang="en-US"/>
            </a:p>
          </p:txBody>
        </p:sp>
        <p:sp>
          <p:nvSpPr>
            <p:cNvPr id="81" name="Rectangle 142"/>
            <p:cNvSpPr>
              <a:spLocks noChangeArrowheads="1"/>
            </p:cNvSpPr>
            <p:nvPr/>
          </p:nvSpPr>
          <p:spPr bwMode="auto">
            <a:xfrm>
              <a:off x="4297" y="1407"/>
              <a:ext cx="5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sym typeface="Symbol" pitchFamily="18" charset="2"/>
                </a:rPr>
                <a:t></a:t>
              </a:r>
              <a:r>
                <a:rPr lang="en-US" baseline="-25000">
                  <a:solidFill>
                    <a:srgbClr val="000000"/>
                  </a:solidFill>
                </a:rPr>
                <a:t>i</a:t>
              </a:r>
            </a:p>
          </p:txBody>
        </p:sp>
        <p:sp>
          <p:nvSpPr>
            <p:cNvPr id="82" name="Rectangle 144"/>
            <p:cNvSpPr>
              <a:spLocks noChangeArrowheads="1"/>
            </p:cNvSpPr>
            <p:nvPr/>
          </p:nvSpPr>
          <p:spPr bwMode="auto">
            <a:xfrm>
              <a:off x="4396" y="1351"/>
              <a:ext cx="8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R</a:t>
              </a:r>
              <a:r>
                <a:rPr lang="en-US" baseline="-25000">
                  <a:solidFill>
                    <a:srgbClr val="000000"/>
                  </a:solidFill>
                </a:rPr>
                <a:t>K</a:t>
              </a:r>
            </a:p>
          </p:txBody>
        </p:sp>
        <p:sp>
          <p:nvSpPr>
            <p:cNvPr id="83" name="Rectangle 146"/>
            <p:cNvSpPr>
              <a:spLocks noChangeArrowheads="1"/>
            </p:cNvSpPr>
            <p:nvPr/>
          </p:nvSpPr>
          <p:spPr bwMode="auto">
            <a:xfrm>
              <a:off x="4396" y="1463"/>
              <a:ext cx="9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R</a:t>
              </a:r>
              <a:r>
                <a:rPr lang="en-US" baseline="-25000">
                  <a:solidFill>
                    <a:srgbClr val="000000"/>
                  </a:solidFill>
                </a:rPr>
                <a:t>G</a:t>
              </a:r>
            </a:p>
          </p:txBody>
        </p:sp>
        <p:sp>
          <p:nvSpPr>
            <p:cNvPr id="84" name="Rectangle 148"/>
            <p:cNvSpPr>
              <a:spLocks noChangeArrowheads="1"/>
            </p:cNvSpPr>
            <p:nvPr/>
          </p:nvSpPr>
          <p:spPr bwMode="auto">
            <a:xfrm>
              <a:off x="3611" y="287"/>
              <a:ext cx="13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CR</a:t>
              </a:r>
              <a:r>
                <a:rPr lang="en-US" baseline="-25000">
                  <a:solidFill>
                    <a:srgbClr val="000000"/>
                  </a:solidFill>
                </a:rPr>
                <a:t>3</a:t>
              </a:r>
            </a:p>
          </p:txBody>
        </p:sp>
        <p:sp>
          <p:nvSpPr>
            <p:cNvPr id="85" name="Rectangle 150"/>
            <p:cNvSpPr>
              <a:spLocks noChangeArrowheads="1"/>
            </p:cNvSpPr>
            <p:nvPr/>
          </p:nvSpPr>
          <p:spPr bwMode="auto">
            <a:xfrm>
              <a:off x="4021" y="287"/>
              <a:ext cx="13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CR</a:t>
              </a:r>
              <a:r>
                <a:rPr lang="en-US" baseline="-25000">
                  <a:solidFill>
                    <a:srgbClr val="000000"/>
                  </a:solidFill>
                </a:rPr>
                <a:t>1</a:t>
              </a:r>
            </a:p>
          </p:txBody>
        </p:sp>
        <p:sp>
          <p:nvSpPr>
            <p:cNvPr id="86" name="Rectangle 152"/>
            <p:cNvSpPr>
              <a:spLocks noChangeArrowheads="1"/>
            </p:cNvSpPr>
            <p:nvPr/>
          </p:nvSpPr>
          <p:spPr bwMode="auto">
            <a:xfrm>
              <a:off x="4412" y="287"/>
              <a:ext cx="13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CR</a:t>
              </a:r>
              <a:r>
                <a:rPr lang="en-US" baseline="-25000">
                  <a:solidFill>
                    <a:srgbClr val="000000"/>
                  </a:solidFill>
                </a:rPr>
                <a:t>2</a:t>
              </a:r>
            </a:p>
          </p:txBody>
        </p:sp>
        <p:sp>
          <p:nvSpPr>
            <p:cNvPr id="87" name="Rectangle 154"/>
            <p:cNvSpPr>
              <a:spLocks noChangeArrowheads="1"/>
            </p:cNvSpPr>
            <p:nvPr/>
          </p:nvSpPr>
          <p:spPr bwMode="auto">
            <a:xfrm>
              <a:off x="4827" y="482"/>
              <a:ext cx="4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i</a:t>
              </a:r>
              <a:r>
                <a:rPr lang="en-US" baseline="-25000">
                  <a:solidFill>
                    <a:srgbClr val="000000"/>
                  </a:solidFill>
                </a:rPr>
                <a:t>2</a:t>
              </a:r>
            </a:p>
          </p:txBody>
        </p:sp>
        <p:sp>
          <p:nvSpPr>
            <p:cNvPr id="88" name="Rectangle 156"/>
            <p:cNvSpPr>
              <a:spLocks noChangeArrowheads="1"/>
            </p:cNvSpPr>
            <p:nvPr/>
          </p:nvSpPr>
          <p:spPr bwMode="auto">
            <a:xfrm>
              <a:off x="3618" y="473"/>
              <a:ext cx="1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i</a:t>
              </a:r>
              <a:endParaRPr lang="en-US"/>
            </a:p>
          </p:txBody>
        </p:sp>
        <p:sp>
          <p:nvSpPr>
            <p:cNvPr id="89" name="Rectangle 157"/>
            <p:cNvSpPr>
              <a:spLocks noChangeArrowheads="1"/>
            </p:cNvSpPr>
            <p:nvPr/>
          </p:nvSpPr>
          <p:spPr bwMode="auto">
            <a:xfrm>
              <a:off x="3646" y="514"/>
              <a:ext cx="1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a:t>
              </a:r>
              <a:endParaRPr lang="en-US"/>
            </a:p>
          </p:txBody>
        </p:sp>
        <p:sp>
          <p:nvSpPr>
            <p:cNvPr id="90" name="Rectangle 158"/>
            <p:cNvSpPr>
              <a:spLocks noChangeArrowheads="1"/>
            </p:cNvSpPr>
            <p:nvPr/>
          </p:nvSpPr>
          <p:spPr bwMode="auto">
            <a:xfrm>
              <a:off x="3286" y="1072"/>
              <a:ext cx="5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sym typeface="Symbol" pitchFamily="18" charset="2"/>
                </a:rPr>
                <a:t></a:t>
              </a:r>
              <a:r>
                <a:rPr lang="en-US" baseline="-25000">
                  <a:solidFill>
                    <a:srgbClr val="000000"/>
                  </a:solidFill>
                </a:rPr>
                <a:t>i</a:t>
              </a:r>
            </a:p>
          </p:txBody>
        </p:sp>
        <p:sp>
          <p:nvSpPr>
            <p:cNvPr id="91" name="Rectangle 160"/>
            <p:cNvSpPr>
              <a:spLocks noChangeArrowheads="1"/>
            </p:cNvSpPr>
            <p:nvPr/>
          </p:nvSpPr>
          <p:spPr bwMode="auto">
            <a:xfrm>
              <a:off x="3320" y="963"/>
              <a:ext cx="4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i</a:t>
              </a:r>
              <a:r>
                <a:rPr lang="en-US" baseline="-25000">
                  <a:solidFill>
                    <a:srgbClr val="000000"/>
                  </a:solidFill>
                </a:rPr>
                <a:t>1</a:t>
              </a:r>
            </a:p>
          </p:txBody>
        </p:sp>
        <p:sp>
          <p:nvSpPr>
            <p:cNvPr id="92" name="Rectangle 162"/>
            <p:cNvSpPr>
              <a:spLocks noChangeArrowheads="1"/>
            </p:cNvSpPr>
            <p:nvPr/>
          </p:nvSpPr>
          <p:spPr bwMode="auto">
            <a:xfrm>
              <a:off x="3304" y="721"/>
              <a:ext cx="9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R</a:t>
              </a:r>
              <a:r>
                <a:rPr lang="en-US" baseline="-25000">
                  <a:solidFill>
                    <a:srgbClr val="000000"/>
                  </a:solidFill>
                </a:rPr>
                <a:t>G</a:t>
              </a:r>
            </a:p>
          </p:txBody>
        </p:sp>
        <p:sp>
          <p:nvSpPr>
            <p:cNvPr id="93" name="Rectangle 164"/>
            <p:cNvSpPr>
              <a:spLocks noChangeArrowheads="1"/>
            </p:cNvSpPr>
            <p:nvPr/>
          </p:nvSpPr>
          <p:spPr bwMode="auto">
            <a:xfrm>
              <a:off x="3729" y="920"/>
              <a:ext cx="6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AI</a:t>
              </a:r>
              <a:endParaRPr lang="en-US"/>
            </a:p>
          </p:txBody>
        </p:sp>
        <p:sp>
          <p:nvSpPr>
            <p:cNvPr id="94" name="Rectangle 165"/>
            <p:cNvSpPr>
              <a:spLocks noChangeArrowheads="1"/>
            </p:cNvSpPr>
            <p:nvPr/>
          </p:nvSpPr>
          <p:spPr bwMode="auto">
            <a:xfrm>
              <a:off x="4911" y="920"/>
              <a:ext cx="8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AII</a:t>
              </a:r>
              <a:endParaRPr lang="en-US"/>
            </a:p>
          </p:txBody>
        </p:sp>
        <p:sp>
          <p:nvSpPr>
            <p:cNvPr id="95" name="Rectangle 166"/>
            <p:cNvSpPr>
              <a:spLocks noChangeArrowheads="1"/>
            </p:cNvSpPr>
            <p:nvPr/>
          </p:nvSpPr>
          <p:spPr bwMode="auto">
            <a:xfrm>
              <a:off x="4064" y="991"/>
              <a:ext cx="4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i</a:t>
              </a:r>
              <a:r>
                <a:rPr lang="en-US" baseline="-25000">
                  <a:solidFill>
                    <a:srgbClr val="000000"/>
                  </a:solidFill>
                </a:rPr>
                <a:t>3</a:t>
              </a:r>
            </a:p>
          </p:txBody>
        </p:sp>
        <p:sp>
          <p:nvSpPr>
            <p:cNvPr id="96" name="Rectangle 168"/>
            <p:cNvSpPr>
              <a:spLocks noChangeArrowheads="1"/>
            </p:cNvSpPr>
            <p:nvPr/>
          </p:nvSpPr>
          <p:spPr bwMode="auto">
            <a:xfrm>
              <a:off x="4464" y="917"/>
              <a:ext cx="4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i</a:t>
              </a:r>
              <a:r>
                <a:rPr lang="en-US" baseline="-25000">
                  <a:solidFill>
                    <a:srgbClr val="000000"/>
                  </a:solidFill>
                </a:rPr>
                <a:t>2</a:t>
              </a:r>
            </a:p>
          </p:txBody>
        </p:sp>
        <p:sp>
          <p:nvSpPr>
            <p:cNvPr id="97" name="Rectangle 170"/>
            <p:cNvSpPr>
              <a:spLocks noChangeArrowheads="1"/>
            </p:cNvSpPr>
            <p:nvPr/>
          </p:nvSpPr>
          <p:spPr bwMode="auto">
            <a:xfrm>
              <a:off x="5501" y="1087"/>
              <a:ext cx="6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sym typeface="Symbol" pitchFamily="18" charset="2"/>
                </a:rPr>
                <a:t></a:t>
              </a:r>
              <a:r>
                <a:rPr lang="en-US" baseline="-25000">
                  <a:solidFill>
                    <a:srgbClr val="000000"/>
                  </a:solidFill>
                </a:rPr>
                <a:t>o</a:t>
              </a:r>
            </a:p>
          </p:txBody>
        </p:sp>
        <p:sp>
          <p:nvSpPr>
            <p:cNvPr id="98" name="Rectangle 174"/>
            <p:cNvSpPr>
              <a:spLocks noChangeArrowheads="1"/>
            </p:cNvSpPr>
            <p:nvPr/>
          </p:nvSpPr>
          <p:spPr bwMode="auto">
            <a:xfrm>
              <a:off x="4809" y="274"/>
              <a:ext cx="34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R</a:t>
              </a:r>
              <a:r>
                <a:rPr lang="en-US" baseline="-25000">
                  <a:solidFill>
                    <a:srgbClr val="000000"/>
                  </a:solidFill>
                </a:rPr>
                <a:t>K</a:t>
              </a:r>
              <a:r>
                <a:rPr lang="en-US" i="1">
                  <a:solidFill>
                    <a:srgbClr val="000000"/>
                  </a:solidFill>
                </a:rPr>
                <a:t> </a:t>
              </a:r>
              <a:r>
                <a:rPr lang="en-US">
                  <a:solidFill>
                    <a:srgbClr val="000000"/>
                  </a:solidFill>
                </a:rPr>
                <a:t>= 1M </a:t>
              </a:r>
              <a:r>
                <a:rPr lang="en-US">
                  <a:solidFill>
                    <a:srgbClr val="000000"/>
                  </a:solidFill>
                  <a:latin typeface="Symbol" pitchFamily="18" charset="2"/>
                </a:rPr>
                <a:t>W</a:t>
              </a:r>
            </a:p>
          </p:txBody>
        </p:sp>
        <p:sp>
          <p:nvSpPr>
            <p:cNvPr id="99" name="Rectangle 176"/>
            <p:cNvSpPr>
              <a:spLocks noChangeArrowheads="1"/>
            </p:cNvSpPr>
            <p:nvPr/>
          </p:nvSpPr>
          <p:spPr bwMode="auto">
            <a:xfrm>
              <a:off x="4911" y="268"/>
              <a:ext cx="2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a:t>
              </a:r>
              <a:endParaRPr lang="en-US">
                <a:solidFill>
                  <a:srgbClr val="000000"/>
                </a:solidFill>
                <a:latin typeface="Symbol" pitchFamily="18" charset="2"/>
              </a:endParaRPr>
            </a:p>
          </p:txBody>
        </p:sp>
        <p:sp>
          <p:nvSpPr>
            <p:cNvPr id="100" name="Rectangle 177"/>
            <p:cNvSpPr>
              <a:spLocks noChangeArrowheads="1"/>
            </p:cNvSpPr>
            <p:nvPr/>
          </p:nvSpPr>
          <p:spPr bwMode="auto">
            <a:xfrm>
              <a:off x="5166" y="256"/>
              <a:ext cx="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p>
          </p:txBody>
        </p:sp>
        <p:sp>
          <p:nvSpPr>
            <p:cNvPr id="101" name="Rectangle 178"/>
            <p:cNvSpPr>
              <a:spLocks noChangeArrowheads="1"/>
            </p:cNvSpPr>
            <p:nvPr/>
          </p:nvSpPr>
          <p:spPr bwMode="auto">
            <a:xfrm>
              <a:off x="3717" y="852"/>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sym typeface="Symbol" pitchFamily="18" charset="2"/>
                </a:rPr>
                <a:t>-</a:t>
              </a:r>
            </a:p>
          </p:txBody>
        </p:sp>
        <p:sp>
          <p:nvSpPr>
            <p:cNvPr id="102" name="Rectangle 179"/>
            <p:cNvSpPr>
              <a:spLocks noChangeArrowheads="1"/>
            </p:cNvSpPr>
            <p:nvPr/>
          </p:nvSpPr>
          <p:spPr bwMode="auto">
            <a:xfrm>
              <a:off x="3717" y="982"/>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103" name="Rectangle 180"/>
            <p:cNvSpPr>
              <a:spLocks noChangeArrowheads="1"/>
            </p:cNvSpPr>
            <p:nvPr/>
          </p:nvSpPr>
          <p:spPr bwMode="auto">
            <a:xfrm>
              <a:off x="4905" y="852"/>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sym typeface="Symbol" pitchFamily="18" charset="2"/>
                </a:rPr>
                <a:t>-</a:t>
              </a:r>
            </a:p>
          </p:txBody>
        </p:sp>
        <p:sp>
          <p:nvSpPr>
            <p:cNvPr id="104" name="Rectangle 181"/>
            <p:cNvSpPr>
              <a:spLocks noChangeArrowheads="1"/>
            </p:cNvSpPr>
            <p:nvPr/>
          </p:nvSpPr>
          <p:spPr bwMode="auto">
            <a:xfrm>
              <a:off x="4905" y="982"/>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105" name="Rectangle 182"/>
            <p:cNvSpPr>
              <a:spLocks noChangeArrowheads="1"/>
            </p:cNvSpPr>
            <p:nvPr/>
          </p:nvSpPr>
          <p:spPr bwMode="auto">
            <a:xfrm>
              <a:off x="3075" y="988"/>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106" name="Rectangle 183"/>
            <p:cNvSpPr>
              <a:spLocks noChangeArrowheads="1"/>
            </p:cNvSpPr>
            <p:nvPr/>
          </p:nvSpPr>
          <p:spPr bwMode="auto">
            <a:xfrm>
              <a:off x="3081" y="1140"/>
              <a:ext cx="4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latin typeface="Symbol" pitchFamily="18" charset="2"/>
                  <a:sym typeface="Symbol" pitchFamily="18" charset="2"/>
                </a:rPr>
                <a:t>-</a:t>
              </a:r>
            </a:p>
          </p:txBody>
        </p:sp>
        <p:sp>
          <p:nvSpPr>
            <p:cNvPr id="108" name="Freeform 199"/>
            <p:cNvSpPr>
              <a:spLocks/>
            </p:cNvSpPr>
            <p:nvPr/>
          </p:nvSpPr>
          <p:spPr bwMode="auto">
            <a:xfrm>
              <a:off x="3782" y="498"/>
              <a:ext cx="40" cy="41"/>
            </a:xfrm>
            <a:custGeom>
              <a:avLst/>
              <a:gdLst>
                <a:gd name="T0" fmla="*/ 40 w 40"/>
                <a:gd name="T1" fmla="*/ 41 h 41"/>
                <a:gd name="T2" fmla="*/ 22 w 40"/>
                <a:gd name="T3" fmla="*/ 0 h 41"/>
                <a:gd name="T4" fmla="*/ 22 w 40"/>
                <a:gd name="T5" fmla="*/ 0 h 41"/>
                <a:gd name="T6" fmla="*/ 0 w 40"/>
                <a:gd name="T7" fmla="*/ 41 h 41"/>
                <a:gd name="T8" fmla="*/ 40 w 40"/>
                <a:gd name="T9" fmla="*/ 41 h 41"/>
              </a:gdLst>
              <a:ahLst/>
              <a:cxnLst>
                <a:cxn ang="0">
                  <a:pos x="T0" y="T1"/>
                </a:cxn>
                <a:cxn ang="0">
                  <a:pos x="T2" y="T3"/>
                </a:cxn>
                <a:cxn ang="0">
                  <a:pos x="T4" y="T5"/>
                </a:cxn>
                <a:cxn ang="0">
                  <a:pos x="T6" y="T7"/>
                </a:cxn>
                <a:cxn ang="0">
                  <a:pos x="T8" y="T9"/>
                </a:cxn>
              </a:cxnLst>
              <a:rect l="0" t="0" r="r" b="b"/>
              <a:pathLst>
                <a:path w="40" h="41">
                  <a:moveTo>
                    <a:pt x="40" y="41"/>
                  </a:moveTo>
                  <a:lnTo>
                    <a:pt x="22" y="0"/>
                  </a:lnTo>
                  <a:lnTo>
                    <a:pt x="22" y="0"/>
                  </a:lnTo>
                  <a:lnTo>
                    <a:pt x="0" y="41"/>
                  </a:lnTo>
                  <a:lnTo>
                    <a:pt x="40" y="41"/>
                  </a:lnTo>
                  <a:close/>
                </a:path>
              </a:pathLst>
            </a:custGeom>
            <a:solidFill>
              <a:srgbClr val="FFFFFF"/>
            </a:solidFill>
            <a:ln w="4763">
              <a:solidFill>
                <a:srgbClr val="000000"/>
              </a:solidFill>
              <a:prstDash val="solid"/>
              <a:round/>
              <a:headEnd/>
              <a:tailEnd/>
            </a:ln>
          </p:spPr>
          <p:txBody>
            <a:bodyPr/>
            <a:lstStyle/>
            <a:p>
              <a:endParaRPr lang="en-US"/>
            </a:p>
          </p:txBody>
        </p:sp>
        <p:sp>
          <p:nvSpPr>
            <p:cNvPr id="109" name="Line 200"/>
            <p:cNvSpPr>
              <a:spLocks noChangeShapeType="1"/>
            </p:cNvSpPr>
            <p:nvPr/>
          </p:nvSpPr>
          <p:spPr bwMode="auto">
            <a:xfrm>
              <a:off x="3782" y="498"/>
              <a:ext cx="40"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 name="Freeform 201"/>
            <p:cNvSpPr>
              <a:spLocks/>
            </p:cNvSpPr>
            <p:nvPr/>
          </p:nvSpPr>
          <p:spPr bwMode="auto">
            <a:xfrm>
              <a:off x="4142" y="498"/>
              <a:ext cx="40" cy="41"/>
            </a:xfrm>
            <a:custGeom>
              <a:avLst/>
              <a:gdLst>
                <a:gd name="T0" fmla="*/ 40 w 40"/>
                <a:gd name="T1" fmla="*/ 41 h 41"/>
                <a:gd name="T2" fmla="*/ 22 w 40"/>
                <a:gd name="T3" fmla="*/ 0 h 41"/>
                <a:gd name="T4" fmla="*/ 22 w 40"/>
                <a:gd name="T5" fmla="*/ 0 h 41"/>
                <a:gd name="T6" fmla="*/ 0 w 40"/>
                <a:gd name="T7" fmla="*/ 41 h 41"/>
                <a:gd name="T8" fmla="*/ 40 w 40"/>
                <a:gd name="T9" fmla="*/ 41 h 41"/>
              </a:gdLst>
              <a:ahLst/>
              <a:cxnLst>
                <a:cxn ang="0">
                  <a:pos x="T0" y="T1"/>
                </a:cxn>
                <a:cxn ang="0">
                  <a:pos x="T2" y="T3"/>
                </a:cxn>
                <a:cxn ang="0">
                  <a:pos x="T4" y="T5"/>
                </a:cxn>
                <a:cxn ang="0">
                  <a:pos x="T6" y="T7"/>
                </a:cxn>
                <a:cxn ang="0">
                  <a:pos x="T8" y="T9"/>
                </a:cxn>
              </a:cxnLst>
              <a:rect l="0" t="0" r="r" b="b"/>
              <a:pathLst>
                <a:path w="40" h="41">
                  <a:moveTo>
                    <a:pt x="40" y="41"/>
                  </a:moveTo>
                  <a:lnTo>
                    <a:pt x="22" y="0"/>
                  </a:lnTo>
                  <a:lnTo>
                    <a:pt x="22" y="0"/>
                  </a:lnTo>
                  <a:lnTo>
                    <a:pt x="0" y="41"/>
                  </a:lnTo>
                  <a:lnTo>
                    <a:pt x="40" y="41"/>
                  </a:lnTo>
                  <a:close/>
                </a:path>
              </a:pathLst>
            </a:custGeom>
            <a:solidFill>
              <a:srgbClr val="FFFFFF"/>
            </a:solidFill>
            <a:ln w="4763">
              <a:solidFill>
                <a:srgbClr val="000000"/>
              </a:solidFill>
              <a:prstDash val="solid"/>
              <a:round/>
              <a:headEnd/>
              <a:tailEnd/>
            </a:ln>
          </p:spPr>
          <p:txBody>
            <a:bodyPr/>
            <a:lstStyle/>
            <a:p>
              <a:endParaRPr lang="en-US"/>
            </a:p>
          </p:txBody>
        </p:sp>
        <p:sp>
          <p:nvSpPr>
            <p:cNvPr id="111" name="Line 202"/>
            <p:cNvSpPr>
              <a:spLocks noChangeShapeType="1"/>
            </p:cNvSpPr>
            <p:nvPr/>
          </p:nvSpPr>
          <p:spPr bwMode="auto">
            <a:xfrm>
              <a:off x="4142" y="498"/>
              <a:ext cx="40"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 name="Freeform 203"/>
            <p:cNvSpPr>
              <a:spLocks/>
            </p:cNvSpPr>
            <p:nvPr/>
          </p:nvSpPr>
          <p:spPr bwMode="auto">
            <a:xfrm>
              <a:off x="4530" y="495"/>
              <a:ext cx="40" cy="40"/>
            </a:xfrm>
            <a:custGeom>
              <a:avLst/>
              <a:gdLst>
                <a:gd name="T0" fmla="*/ 40 w 40"/>
                <a:gd name="T1" fmla="*/ 0 h 40"/>
                <a:gd name="T2" fmla="*/ 18 w 40"/>
                <a:gd name="T3" fmla="*/ 40 h 40"/>
                <a:gd name="T4" fmla="*/ 18 w 40"/>
                <a:gd name="T5" fmla="*/ 40 h 40"/>
                <a:gd name="T6" fmla="*/ 0 w 40"/>
                <a:gd name="T7" fmla="*/ 0 h 40"/>
                <a:gd name="T8" fmla="*/ 40 w 40"/>
                <a:gd name="T9" fmla="*/ 0 h 40"/>
              </a:gdLst>
              <a:ahLst/>
              <a:cxnLst>
                <a:cxn ang="0">
                  <a:pos x="T0" y="T1"/>
                </a:cxn>
                <a:cxn ang="0">
                  <a:pos x="T2" y="T3"/>
                </a:cxn>
                <a:cxn ang="0">
                  <a:pos x="T4" y="T5"/>
                </a:cxn>
                <a:cxn ang="0">
                  <a:pos x="T6" y="T7"/>
                </a:cxn>
                <a:cxn ang="0">
                  <a:pos x="T8" y="T9"/>
                </a:cxn>
              </a:cxnLst>
              <a:rect l="0" t="0" r="r" b="b"/>
              <a:pathLst>
                <a:path w="40" h="40">
                  <a:moveTo>
                    <a:pt x="40" y="0"/>
                  </a:moveTo>
                  <a:lnTo>
                    <a:pt x="18" y="40"/>
                  </a:lnTo>
                  <a:lnTo>
                    <a:pt x="18" y="40"/>
                  </a:lnTo>
                  <a:lnTo>
                    <a:pt x="0" y="0"/>
                  </a:lnTo>
                  <a:lnTo>
                    <a:pt x="40" y="0"/>
                  </a:lnTo>
                  <a:close/>
                </a:path>
              </a:pathLst>
            </a:custGeom>
            <a:solidFill>
              <a:srgbClr val="FFFFFF"/>
            </a:solidFill>
            <a:ln w="4763">
              <a:solidFill>
                <a:srgbClr val="000000"/>
              </a:solidFill>
              <a:prstDash val="solid"/>
              <a:round/>
              <a:headEnd/>
              <a:tailEnd/>
            </a:ln>
          </p:spPr>
          <p:txBody>
            <a:bodyPr/>
            <a:lstStyle/>
            <a:p>
              <a:endParaRPr lang="en-US"/>
            </a:p>
          </p:txBody>
        </p:sp>
        <p:sp>
          <p:nvSpPr>
            <p:cNvPr id="113" name="Line 204"/>
            <p:cNvSpPr>
              <a:spLocks noChangeShapeType="1"/>
            </p:cNvSpPr>
            <p:nvPr/>
          </p:nvSpPr>
          <p:spPr bwMode="auto">
            <a:xfrm>
              <a:off x="4530" y="535"/>
              <a:ext cx="40"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4" name="Line 206"/>
            <p:cNvSpPr>
              <a:spLocks noChangeShapeType="1"/>
            </p:cNvSpPr>
            <p:nvPr/>
          </p:nvSpPr>
          <p:spPr bwMode="auto">
            <a:xfrm>
              <a:off x="4393" y="1469"/>
              <a:ext cx="115"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Freeform 207"/>
            <p:cNvSpPr>
              <a:spLocks/>
            </p:cNvSpPr>
            <p:nvPr/>
          </p:nvSpPr>
          <p:spPr bwMode="auto">
            <a:xfrm>
              <a:off x="3261" y="867"/>
              <a:ext cx="186" cy="62"/>
            </a:xfrm>
            <a:custGeom>
              <a:avLst/>
              <a:gdLst>
                <a:gd name="T0" fmla="*/ 0 w 186"/>
                <a:gd name="T1" fmla="*/ 31 h 62"/>
                <a:gd name="T2" fmla="*/ 15 w 186"/>
                <a:gd name="T3" fmla="*/ 0 h 62"/>
                <a:gd name="T4" fmla="*/ 46 w 186"/>
                <a:gd name="T5" fmla="*/ 62 h 62"/>
                <a:gd name="T6" fmla="*/ 77 w 186"/>
                <a:gd name="T7" fmla="*/ 0 h 62"/>
                <a:gd name="T8" fmla="*/ 108 w 186"/>
                <a:gd name="T9" fmla="*/ 62 h 62"/>
                <a:gd name="T10" fmla="*/ 140 w 186"/>
                <a:gd name="T11" fmla="*/ 0 h 62"/>
                <a:gd name="T12" fmla="*/ 171 w 186"/>
                <a:gd name="T13" fmla="*/ 62 h 62"/>
                <a:gd name="T14" fmla="*/ 186 w 186"/>
                <a:gd name="T15" fmla="*/ 31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2">
                  <a:moveTo>
                    <a:pt x="0" y="31"/>
                  </a:moveTo>
                  <a:lnTo>
                    <a:pt x="15" y="0"/>
                  </a:lnTo>
                  <a:lnTo>
                    <a:pt x="46" y="62"/>
                  </a:lnTo>
                  <a:lnTo>
                    <a:pt x="77" y="0"/>
                  </a:lnTo>
                  <a:lnTo>
                    <a:pt x="108" y="62"/>
                  </a:lnTo>
                  <a:lnTo>
                    <a:pt x="140" y="0"/>
                  </a:lnTo>
                  <a:lnTo>
                    <a:pt x="171" y="62"/>
                  </a:lnTo>
                  <a:lnTo>
                    <a:pt x="186" y="31"/>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 name="Freeform 208"/>
            <p:cNvSpPr>
              <a:spLocks/>
            </p:cNvSpPr>
            <p:nvPr/>
          </p:nvSpPr>
          <p:spPr bwMode="auto">
            <a:xfrm>
              <a:off x="4930" y="383"/>
              <a:ext cx="186" cy="62"/>
            </a:xfrm>
            <a:custGeom>
              <a:avLst/>
              <a:gdLst>
                <a:gd name="T0" fmla="*/ 0 w 186"/>
                <a:gd name="T1" fmla="*/ 31 h 62"/>
                <a:gd name="T2" fmla="*/ 15 w 186"/>
                <a:gd name="T3" fmla="*/ 0 h 62"/>
                <a:gd name="T4" fmla="*/ 46 w 186"/>
                <a:gd name="T5" fmla="*/ 62 h 62"/>
                <a:gd name="T6" fmla="*/ 77 w 186"/>
                <a:gd name="T7" fmla="*/ 0 h 62"/>
                <a:gd name="T8" fmla="*/ 108 w 186"/>
                <a:gd name="T9" fmla="*/ 62 h 62"/>
                <a:gd name="T10" fmla="*/ 139 w 186"/>
                <a:gd name="T11" fmla="*/ 0 h 62"/>
                <a:gd name="T12" fmla="*/ 170 w 186"/>
                <a:gd name="T13" fmla="*/ 62 h 62"/>
                <a:gd name="T14" fmla="*/ 186 w 186"/>
                <a:gd name="T15" fmla="*/ 31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2">
                  <a:moveTo>
                    <a:pt x="0" y="31"/>
                  </a:moveTo>
                  <a:lnTo>
                    <a:pt x="15" y="0"/>
                  </a:lnTo>
                  <a:lnTo>
                    <a:pt x="46" y="62"/>
                  </a:lnTo>
                  <a:lnTo>
                    <a:pt x="77" y="0"/>
                  </a:lnTo>
                  <a:lnTo>
                    <a:pt x="108" y="62"/>
                  </a:lnTo>
                  <a:lnTo>
                    <a:pt x="139" y="0"/>
                  </a:lnTo>
                  <a:lnTo>
                    <a:pt x="170" y="62"/>
                  </a:lnTo>
                  <a:lnTo>
                    <a:pt x="186" y="31"/>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 name="Rectangle 209"/>
            <p:cNvSpPr>
              <a:spLocks noChangeArrowheads="1"/>
            </p:cNvSpPr>
            <p:nvPr/>
          </p:nvSpPr>
          <p:spPr bwMode="auto">
            <a:xfrm>
              <a:off x="3176" y="1087"/>
              <a:ext cx="4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pic>
          <p:nvPicPr>
            <p:cNvPr id="118" name="Picture 2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0" y="1504"/>
              <a:ext cx="223"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 name="Line 213"/>
            <p:cNvSpPr>
              <a:spLocks noChangeShapeType="1"/>
            </p:cNvSpPr>
            <p:nvPr/>
          </p:nvSpPr>
          <p:spPr bwMode="auto">
            <a:xfrm>
              <a:off x="5383" y="1510"/>
              <a:ext cx="19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Rectangle 524"/>
            <p:cNvSpPr>
              <a:spLocks noChangeArrowheads="1"/>
            </p:cNvSpPr>
            <p:nvPr/>
          </p:nvSpPr>
          <p:spPr bwMode="auto">
            <a:xfrm>
              <a:off x="3787" y="555"/>
              <a:ext cx="125"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a:solidFill>
                    <a:srgbClr val="000000"/>
                  </a:solidFill>
                  <a:sym typeface="Symbol" pitchFamily="18" charset="2"/>
                </a:rPr>
                <a:t></a:t>
              </a:r>
              <a:r>
                <a:rPr lang="en-US" baseline="-25000">
                  <a:solidFill>
                    <a:srgbClr val="000000"/>
                  </a:solidFill>
                </a:rPr>
                <a:t>1</a:t>
              </a:r>
            </a:p>
          </p:txBody>
        </p:sp>
        <p:sp>
          <p:nvSpPr>
            <p:cNvPr id="121" name="Rectangle 525"/>
            <p:cNvSpPr>
              <a:spLocks noChangeArrowheads="1"/>
            </p:cNvSpPr>
            <p:nvPr/>
          </p:nvSpPr>
          <p:spPr bwMode="auto">
            <a:xfrm>
              <a:off x="4379" y="575"/>
              <a:ext cx="125"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a:solidFill>
                    <a:srgbClr val="000000"/>
                  </a:solidFill>
                  <a:sym typeface="Symbol" pitchFamily="18" charset="2"/>
                </a:rPr>
                <a:t></a:t>
              </a:r>
              <a:r>
                <a:rPr lang="en-US" baseline="-25000">
                  <a:solidFill>
                    <a:srgbClr val="000000"/>
                  </a:solidFill>
                </a:rPr>
                <a:t>2</a:t>
              </a:r>
            </a:p>
          </p:txBody>
        </p:sp>
      </p:grpSp>
      <p:sp>
        <p:nvSpPr>
          <p:cNvPr id="122"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5423887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82274"/>
                                        </p:tgtEl>
                                        <p:attrNameLst>
                                          <p:attrName>style.visibility</p:attrName>
                                        </p:attrNameLst>
                                      </p:cBhvr>
                                      <p:to>
                                        <p:strVal val="visible"/>
                                      </p:to>
                                    </p:set>
                                    <p:anim calcmode="lin" valueType="num">
                                      <p:cBhvr additive="base">
                                        <p:cTn id="7" dur="500" fill="hold"/>
                                        <p:tgtEl>
                                          <p:spTgt spid="182274"/>
                                        </p:tgtEl>
                                        <p:attrNameLst>
                                          <p:attrName>ppt_x</p:attrName>
                                        </p:attrNameLst>
                                      </p:cBhvr>
                                      <p:tavLst>
                                        <p:tav tm="0">
                                          <p:val>
                                            <p:strVal val="#ppt_x"/>
                                          </p:val>
                                        </p:tav>
                                        <p:tav tm="100000">
                                          <p:val>
                                            <p:strVal val="#ppt_x"/>
                                          </p:val>
                                        </p:tav>
                                      </p:tavLst>
                                    </p:anim>
                                    <p:anim calcmode="lin" valueType="num">
                                      <p:cBhvr additive="base">
                                        <p:cTn id="8" dur="500" fill="hold"/>
                                        <p:tgtEl>
                                          <p:spTgt spid="18227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E8B51C2-CD7F-4347-A373-8DACBB3C23B0}" type="slidenum">
              <a:rPr lang="ar-SA"/>
              <a:pPr/>
              <a:t>37</a:t>
            </a:fld>
            <a:endParaRPr lang="en-US"/>
          </a:p>
        </p:txBody>
      </p:sp>
      <p:sp>
        <p:nvSpPr>
          <p:cNvPr id="184322" name="Rectangle 2"/>
          <p:cNvSpPr>
            <a:spLocks noGrp="1" noChangeArrowheads="1"/>
          </p:cNvSpPr>
          <p:nvPr>
            <p:ph type="title"/>
          </p:nvPr>
        </p:nvSpPr>
        <p:spPr/>
        <p:txBody>
          <a:bodyPr>
            <a:normAutofit fontScale="90000"/>
          </a:bodyPr>
          <a:lstStyle/>
          <a:p>
            <a:r>
              <a:rPr lang="tr-TR" sz="3600" dirty="0" smtClean="0"/>
              <a:t>Kapasitif kuplajlı yalıtımlı kuvvetlendirici</a:t>
            </a:r>
            <a:endParaRPr lang="en-US" sz="3600" dirty="0"/>
          </a:p>
        </p:txBody>
      </p:sp>
      <p:grpSp>
        <p:nvGrpSpPr>
          <p:cNvPr id="5" name="Group 534"/>
          <p:cNvGrpSpPr>
            <a:grpSpLocks noChangeAspect="1"/>
          </p:cNvGrpSpPr>
          <p:nvPr/>
        </p:nvGrpSpPr>
        <p:grpSpPr bwMode="auto">
          <a:xfrm>
            <a:off x="306267" y="2868388"/>
            <a:ext cx="8298181" cy="2367280"/>
            <a:chOff x="2442" y="1872"/>
            <a:chExt cx="3267" cy="932"/>
          </a:xfrm>
        </p:grpSpPr>
        <p:sp>
          <p:nvSpPr>
            <p:cNvPr id="7" name="Freeform 62"/>
            <p:cNvSpPr>
              <a:spLocks noChangeAspect="1"/>
            </p:cNvSpPr>
            <p:nvPr/>
          </p:nvSpPr>
          <p:spPr bwMode="auto">
            <a:xfrm>
              <a:off x="2968" y="2383"/>
              <a:ext cx="239" cy="280"/>
            </a:xfrm>
            <a:custGeom>
              <a:avLst/>
              <a:gdLst>
                <a:gd name="T0" fmla="*/ 310 w 310"/>
                <a:gd name="T1" fmla="*/ 183 h 363"/>
                <a:gd name="T2" fmla="*/ 310 w 310"/>
                <a:gd name="T3" fmla="*/ 183 h 363"/>
                <a:gd name="T4" fmla="*/ 0 w 310"/>
                <a:gd name="T5" fmla="*/ 0 h 363"/>
                <a:gd name="T6" fmla="*/ 0 w 310"/>
                <a:gd name="T7" fmla="*/ 363 h 363"/>
                <a:gd name="T8" fmla="*/ 310 w 310"/>
                <a:gd name="T9" fmla="*/ 183 h 363"/>
              </a:gdLst>
              <a:ahLst/>
              <a:cxnLst>
                <a:cxn ang="0">
                  <a:pos x="T0" y="T1"/>
                </a:cxn>
                <a:cxn ang="0">
                  <a:pos x="T2" y="T3"/>
                </a:cxn>
                <a:cxn ang="0">
                  <a:pos x="T4" y="T5"/>
                </a:cxn>
                <a:cxn ang="0">
                  <a:pos x="T6" y="T7"/>
                </a:cxn>
                <a:cxn ang="0">
                  <a:pos x="T8" y="T9"/>
                </a:cxn>
              </a:cxnLst>
              <a:rect l="0" t="0" r="r" b="b"/>
              <a:pathLst>
                <a:path w="310" h="363">
                  <a:moveTo>
                    <a:pt x="310" y="183"/>
                  </a:moveTo>
                  <a:lnTo>
                    <a:pt x="310" y="183"/>
                  </a:lnTo>
                  <a:lnTo>
                    <a:pt x="0" y="0"/>
                  </a:lnTo>
                  <a:lnTo>
                    <a:pt x="0" y="363"/>
                  </a:lnTo>
                  <a:lnTo>
                    <a:pt x="310" y="183"/>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Freeform 63"/>
            <p:cNvSpPr>
              <a:spLocks noChangeAspect="1"/>
            </p:cNvSpPr>
            <p:nvPr/>
          </p:nvSpPr>
          <p:spPr bwMode="auto">
            <a:xfrm>
              <a:off x="3935" y="2383"/>
              <a:ext cx="240" cy="280"/>
            </a:xfrm>
            <a:custGeom>
              <a:avLst/>
              <a:gdLst>
                <a:gd name="T0" fmla="*/ 310 w 310"/>
                <a:gd name="T1" fmla="*/ 183 h 363"/>
                <a:gd name="T2" fmla="*/ 310 w 310"/>
                <a:gd name="T3" fmla="*/ 183 h 363"/>
                <a:gd name="T4" fmla="*/ 0 w 310"/>
                <a:gd name="T5" fmla="*/ 0 h 363"/>
                <a:gd name="T6" fmla="*/ 0 w 310"/>
                <a:gd name="T7" fmla="*/ 363 h 363"/>
                <a:gd name="T8" fmla="*/ 310 w 310"/>
                <a:gd name="T9" fmla="*/ 183 h 363"/>
              </a:gdLst>
              <a:ahLst/>
              <a:cxnLst>
                <a:cxn ang="0">
                  <a:pos x="T0" y="T1"/>
                </a:cxn>
                <a:cxn ang="0">
                  <a:pos x="T2" y="T3"/>
                </a:cxn>
                <a:cxn ang="0">
                  <a:pos x="T4" y="T5"/>
                </a:cxn>
                <a:cxn ang="0">
                  <a:pos x="T6" y="T7"/>
                </a:cxn>
                <a:cxn ang="0">
                  <a:pos x="T8" y="T9"/>
                </a:cxn>
              </a:cxnLst>
              <a:rect l="0" t="0" r="r" b="b"/>
              <a:pathLst>
                <a:path w="310" h="363">
                  <a:moveTo>
                    <a:pt x="310" y="183"/>
                  </a:moveTo>
                  <a:lnTo>
                    <a:pt x="310" y="183"/>
                  </a:lnTo>
                  <a:lnTo>
                    <a:pt x="0" y="0"/>
                  </a:lnTo>
                  <a:lnTo>
                    <a:pt x="0" y="363"/>
                  </a:lnTo>
                  <a:lnTo>
                    <a:pt x="310" y="183"/>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Rectangle 64"/>
            <p:cNvSpPr>
              <a:spLocks noChangeAspect="1" noChangeArrowheads="1"/>
            </p:cNvSpPr>
            <p:nvPr/>
          </p:nvSpPr>
          <p:spPr bwMode="auto">
            <a:xfrm>
              <a:off x="3442" y="2397"/>
              <a:ext cx="252" cy="25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Rectangle 65"/>
            <p:cNvSpPr>
              <a:spLocks noChangeAspect="1" noChangeArrowheads="1"/>
            </p:cNvSpPr>
            <p:nvPr/>
          </p:nvSpPr>
          <p:spPr bwMode="auto">
            <a:xfrm>
              <a:off x="4366" y="2274"/>
              <a:ext cx="660" cy="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 name="Line 66"/>
            <p:cNvSpPr>
              <a:spLocks noChangeAspect="1" noChangeShapeType="1"/>
            </p:cNvSpPr>
            <p:nvPr/>
          </p:nvSpPr>
          <p:spPr bwMode="auto">
            <a:xfrm>
              <a:off x="4697" y="1978"/>
              <a:ext cx="1" cy="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Freeform 67"/>
            <p:cNvSpPr>
              <a:spLocks noChangeAspect="1"/>
            </p:cNvSpPr>
            <p:nvPr/>
          </p:nvSpPr>
          <p:spPr bwMode="auto">
            <a:xfrm>
              <a:off x="4060" y="2150"/>
              <a:ext cx="637" cy="307"/>
            </a:xfrm>
            <a:custGeom>
              <a:avLst/>
              <a:gdLst>
                <a:gd name="T0" fmla="*/ 826 w 826"/>
                <a:gd name="T1" fmla="*/ 0 h 397"/>
                <a:gd name="T2" fmla="*/ 0 w 826"/>
                <a:gd name="T3" fmla="*/ 0 h 397"/>
                <a:gd name="T4" fmla="*/ 0 w 826"/>
                <a:gd name="T5" fmla="*/ 397 h 397"/>
              </a:gdLst>
              <a:ahLst/>
              <a:cxnLst>
                <a:cxn ang="0">
                  <a:pos x="T0" y="T1"/>
                </a:cxn>
                <a:cxn ang="0">
                  <a:pos x="T2" y="T3"/>
                </a:cxn>
                <a:cxn ang="0">
                  <a:pos x="T4" y="T5"/>
                </a:cxn>
              </a:cxnLst>
              <a:rect l="0" t="0" r="r" b="b"/>
              <a:pathLst>
                <a:path w="826" h="397">
                  <a:moveTo>
                    <a:pt x="826" y="0"/>
                  </a:moveTo>
                  <a:lnTo>
                    <a:pt x="0" y="0"/>
                  </a:lnTo>
                  <a:lnTo>
                    <a:pt x="0" y="397"/>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Line 68"/>
            <p:cNvSpPr>
              <a:spLocks noChangeAspect="1" noChangeShapeType="1"/>
            </p:cNvSpPr>
            <p:nvPr/>
          </p:nvSpPr>
          <p:spPr bwMode="auto">
            <a:xfrm>
              <a:off x="4175" y="2524"/>
              <a:ext cx="15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69"/>
            <p:cNvSpPr>
              <a:spLocks noChangeAspect="1" noChangeShapeType="1"/>
            </p:cNvSpPr>
            <p:nvPr/>
          </p:nvSpPr>
          <p:spPr bwMode="auto">
            <a:xfrm>
              <a:off x="5026" y="2524"/>
              <a:ext cx="14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70"/>
            <p:cNvSpPr>
              <a:spLocks noChangeAspect="1" noChangeShapeType="1"/>
            </p:cNvSpPr>
            <p:nvPr/>
          </p:nvSpPr>
          <p:spPr bwMode="auto">
            <a:xfrm>
              <a:off x="3833" y="2452"/>
              <a:ext cx="10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71"/>
            <p:cNvSpPr>
              <a:spLocks noChangeAspect="1" noChangeShapeType="1"/>
            </p:cNvSpPr>
            <p:nvPr/>
          </p:nvSpPr>
          <p:spPr bwMode="auto">
            <a:xfrm>
              <a:off x="3694" y="2452"/>
              <a:ext cx="11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72"/>
            <p:cNvSpPr>
              <a:spLocks noChangeAspect="1" noChangeShapeType="1"/>
            </p:cNvSpPr>
            <p:nvPr/>
          </p:nvSpPr>
          <p:spPr bwMode="auto">
            <a:xfrm>
              <a:off x="3833" y="2591"/>
              <a:ext cx="10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73"/>
            <p:cNvSpPr>
              <a:spLocks noChangeAspect="1" noChangeShapeType="1"/>
            </p:cNvSpPr>
            <p:nvPr/>
          </p:nvSpPr>
          <p:spPr bwMode="auto">
            <a:xfrm>
              <a:off x="3694" y="2591"/>
              <a:ext cx="11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Freeform 74"/>
            <p:cNvSpPr>
              <a:spLocks noChangeAspect="1"/>
            </p:cNvSpPr>
            <p:nvPr/>
          </p:nvSpPr>
          <p:spPr bwMode="auto">
            <a:xfrm>
              <a:off x="3073" y="2145"/>
              <a:ext cx="486" cy="300"/>
            </a:xfrm>
            <a:custGeom>
              <a:avLst/>
              <a:gdLst>
                <a:gd name="T0" fmla="*/ 630 w 630"/>
                <a:gd name="T1" fmla="*/ 326 h 388"/>
                <a:gd name="T2" fmla="*/ 630 w 630"/>
                <a:gd name="T3" fmla="*/ 0 h 388"/>
                <a:gd name="T4" fmla="*/ 0 w 630"/>
                <a:gd name="T5" fmla="*/ 0 h 388"/>
                <a:gd name="T6" fmla="*/ 0 w 630"/>
                <a:gd name="T7" fmla="*/ 388 h 388"/>
              </a:gdLst>
              <a:ahLst/>
              <a:cxnLst>
                <a:cxn ang="0">
                  <a:pos x="T0" y="T1"/>
                </a:cxn>
                <a:cxn ang="0">
                  <a:pos x="T2" y="T3"/>
                </a:cxn>
                <a:cxn ang="0">
                  <a:pos x="T4" y="T5"/>
                </a:cxn>
                <a:cxn ang="0">
                  <a:pos x="T6" y="T7"/>
                </a:cxn>
              </a:cxnLst>
              <a:rect l="0" t="0" r="r" b="b"/>
              <a:pathLst>
                <a:path w="630" h="388">
                  <a:moveTo>
                    <a:pt x="630" y="326"/>
                  </a:moveTo>
                  <a:lnTo>
                    <a:pt x="630" y="0"/>
                  </a:lnTo>
                  <a:lnTo>
                    <a:pt x="0" y="0"/>
                  </a:lnTo>
                  <a:lnTo>
                    <a:pt x="0" y="388"/>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Line 75"/>
            <p:cNvSpPr>
              <a:spLocks noChangeAspect="1" noChangeShapeType="1"/>
            </p:cNvSpPr>
            <p:nvPr/>
          </p:nvSpPr>
          <p:spPr bwMode="auto">
            <a:xfrm>
              <a:off x="3207" y="2524"/>
              <a:ext cx="202"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76"/>
            <p:cNvSpPr>
              <a:spLocks noChangeAspect="1" noChangeShapeType="1"/>
            </p:cNvSpPr>
            <p:nvPr/>
          </p:nvSpPr>
          <p:spPr bwMode="auto">
            <a:xfrm>
              <a:off x="2838" y="2522"/>
              <a:ext cx="1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77"/>
            <p:cNvSpPr>
              <a:spLocks noChangeAspect="1" noChangeShapeType="1"/>
            </p:cNvSpPr>
            <p:nvPr/>
          </p:nvSpPr>
          <p:spPr bwMode="auto">
            <a:xfrm flipV="1">
              <a:off x="3318" y="1965"/>
              <a:ext cx="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78"/>
            <p:cNvSpPr>
              <a:spLocks noChangeAspect="1" noChangeShapeType="1"/>
            </p:cNvSpPr>
            <p:nvPr/>
          </p:nvSpPr>
          <p:spPr bwMode="auto">
            <a:xfrm>
              <a:off x="3820" y="2047"/>
              <a:ext cx="1" cy="19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79"/>
            <p:cNvSpPr>
              <a:spLocks noChangeAspect="1" noChangeShapeType="1"/>
            </p:cNvSpPr>
            <p:nvPr/>
          </p:nvSpPr>
          <p:spPr bwMode="auto">
            <a:xfrm>
              <a:off x="3820" y="2258"/>
              <a:ext cx="1" cy="2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80"/>
            <p:cNvSpPr>
              <a:spLocks noChangeAspect="1" noChangeShapeType="1"/>
            </p:cNvSpPr>
            <p:nvPr/>
          </p:nvSpPr>
          <p:spPr bwMode="auto">
            <a:xfrm>
              <a:off x="3820" y="2306"/>
              <a:ext cx="1" cy="19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81"/>
            <p:cNvSpPr>
              <a:spLocks noChangeAspect="1" noChangeShapeType="1"/>
            </p:cNvSpPr>
            <p:nvPr/>
          </p:nvSpPr>
          <p:spPr bwMode="auto">
            <a:xfrm>
              <a:off x="3820" y="2517"/>
              <a:ext cx="1" cy="2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82"/>
            <p:cNvSpPr>
              <a:spLocks noChangeAspect="1" noChangeShapeType="1"/>
            </p:cNvSpPr>
            <p:nvPr/>
          </p:nvSpPr>
          <p:spPr bwMode="auto">
            <a:xfrm>
              <a:off x="3820" y="2565"/>
              <a:ext cx="1" cy="19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83"/>
            <p:cNvSpPr>
              <a:spLocks noChangeAspect="1" noChangeShapeType="1"/>
            </p:cNvSpPr>
            <p:nvPr/>
          </p:nvSpPr>
          <p:spPr bwMode="auto">
            <a:xfrm>
              <a:off x="3820" y="2776"/>
              <a:ext cx="1" cy="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Freeform 87"/>
            <p:cNvSpPr>
              <a:spLocks noChangeAspect="1"/>
            </p:cNvSpPr>
            <p:nvPr/>
          </p:nvSpPr>
          <p:spPr bwMode="auto">
            <a:xfrm>
              <a:off x="3301" y="2128"/>
              <a:ext cx="34" cy="34"/>
            </a:xfrm>
            <a:custGeom>
              <a:avLst/>
              <a:gdLst>
                <a:gd name="T0" fmla="*/ 22 w 44"/>
                <a:gd name="T1" fmla="*/ 44 h 44"/>
                <a:gd name="T2" fmla="*/ 22 w 44"/>
                <a:gd name="T3" fmla="*/ 44 h 44"/>
                <a:gd name="T4" fmla="*/ 31 w 44"/>
                <a:gd name="T5" fmla="*/ 40 h 44"/>
                <a:gd name="T6" fmla="*/ 37 w 44"/>
                <a:gd name="T7" fmla="*/ 37 h 44"/>
                <a:gd name="T8" fmla="*/ 44 w 44"/>
                <a:gd name="T9" fmla="*/ 31 h 44"/>
                <a:gd name="T10" fmla="*/ 44 w 44"/>
                <a:gd name="T11" fmla="*/ 22 h 44"/>
                <a:gd name="T12" fmla="*/ 44 w 44"/>
                <a:gd name="T13" fmla="*/ 22 h 44"/>
                <a:gd name="T14" fmla="*/ 44 w 44"/>
                <a:gd name="T15" fmla="*/ 13 h 44"/>
                <a:gd name="T16" fmla="*/ 37 w 44"/>
                <a:gd name="T17" fmla="*/ 6 h 44"/>
                <a:gd name="T18" fmla="*/ 31 w 44"/>
                <a:gd name="T19" fmla="*/ 3 h 44"/>
                <a:gd name="T20" fmla="*/ 22 w 44"/>
                <a:gd name="T21" fmla="*/ 0 h 44"/>
                <a:gd name="T22" fmla="*/ 22 w 44"/>
                <a:gd name="T23" fmla="*/ 0 h 44"/>
                <a:gd name="T24" fmla="*/ 13 w 44"/>
                <a:gd name="T25" fmla="*/ 3 h 44"/>
                <a:gd name="T26" fmla="*/ 6 w 44"/>
                <a:gd name="T27" fmla="*/ 6 h 44"/>
                <a:gd name="T28" fmla="*/ 3 w 44"/>
                <a:gd name="T29" fmla="*/ 13 h 44"/>
                <a:gd name="T30" fmla="*/ 0 w 44"/>
                <a:gd name="T31" fmla="*/ 22 h 44"/>
                <a:gd name="T32" fmla="*/ 0 w 44"/>
                <a:gd name="T33" fmla="*/ 22 h 44"/>
                <a:gd name="T34" fmla="*/ 3 w 44"/>
                <a:gd name="T35" fmla="*/ 31 h 44"/>
                <a:gd name="T36" fmla="*/ 6 w 44"/>
                <a:gd name="T37" fmla="*/ 37 h 44"/>
                <a:gd name="T38" fmla="*/ 13 w 44"/>
                <a:gd name="T39" fmla="*/ 40 h 44"/>
                <a:gd name="T40" fmla="*/ 22 w 44"/>
                <a:gd name="T41" fmla="*/ 44 h 44"/>
                <a:gd name="T42" fmla="*/ 22 w 44"/>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4">
                  <a:moveTo>
                    <a:pt x="22" y="44"/>
                  </a:moveTo>
                  <a:lnTo>
                    <a:pt x="22" y="44"/>
                  </a:lnTo>
                  <a:lnTo>
                    <a:pt x="31" y="40"/>
                  </a:lnTo>
                  <a:lnTo>
                    <a:pt x="37" y="37"/>
                  </a:lnTo>
                  <a:lnTo>
                    <a:pt x="44" y="31"/>
                  </a:lnTo>
                  <a:lnTo>
                    <a:pt x="44" y="22"/>
                  </a:lnTo>
                  <a:lnTo>
                    <a:pt x="44" y="22"/>
                  </a:lnTo>
                  <a:lnTo>
                    <a:pt x="44" y="13"/>
                  </a:lnTo>
                  <a:lnTo>
                    <a:pt x="37" y="6"/>
                  </a:lnTo>
                  <a:lnTo>
                    <a:pt x="31" y="3"/>
                  </a:lnTo>
                  <a:lnTo>
                    <a:pt x="22" y="0"/>
                  </a:lnTo>
                  <a:lnTo>
                    <a:pt x="22" y="0"/>
                  </a:lnTo>
                  <a:lnTo>
                    <a:pt x="13" y="3"/>
                  </a:lnTo>
                  <a:lnTo>
                    <a:pt x="6" y="6"/>
                  </a:lnTo>
                  <a:lnTo>
                    <a:pt x="3" y="13"/>
                  </a:lnTo>
                  <a:lnTo>
                    <a:pt x="0" y="22"/>
                  </a:lnTo>
                  <a:lnTo>
                    <a:pt x="0" y="22"/>
                  </a:lnTo>
                  <a:lnTo>
                    <a:pt x="3" y="31"/>
                  </a:lnTo>
                  <a:lnTo>
                    <a:pt x="6" y="37"/>
                  </a:lnTo>
                  <a:lnTo>
                    <a:pt x="13" y="40"/>
                  </a:lnTo>
                  <a:lnTo>
                    <a:pt x="22" y="44"/>
                  </a:lnTo>
                  <a:lnTo>
                    <a:pt x="22" y="44"/>
                  </a:lnTo>
                  <a:close/>
                </a:path>
              </a:pathLst>
            </a:custGeom>
            <a:solidFill>
              <a:srgbClr val="000000"/>
            </a:solidFill>
            <a:ln w="4763">
              <a:solidFill>
                <a:srgbClr val="000000"/>
              </a:solidFill>
              <a:prstDash val="solid"/>
              <a:round/>
              <a:headEnd/>
              <a:tailEnd/>
            </a:ln>
          </p:spPr>
          <p:txBody>
            <a:bodyPr/>
            <a:lstStyle/>
            <a:p>
              <a:endParaRPr lang="en-US"/>
            </a:p>
          </p:txBody>
        </p:sp>
        <p:sp>
          <p:nvSpPr>
            <p:cNvPr id="30" name="Line 89"/>
            <p:cNvSpPr>
              <a:spLocks noChangeAspect="1" noChangeShapeType="1"/>
            </p:cNvSpPr>
            <p:nvPr/>
          </p:nvSpPr>
          <p:spPr bwMode="auto">
            <a:xfrm>
              <a:off x="3318" y="2145"/>
              <a:ext cx="0"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Freeform 90"/>
            <p:cNvSpPr>
              <a:spLocks noChangeAspect="1"/>
            </p:cNvSpPr>
            <p:nvPr/>
          </p:nvSpPr>
          <p:spPr bwMode="auto">
            <a:xfrm>
              <a:off x="4680" y="2133"/>
              <a:ext cx="34" cy="34"/>
            </a:xfrm>
            <a:custGeom>
              <a:avLst/>
              <a:gdLst>
                <a:gd name="T0" fmla="*/ 22 w 43"/>
                <a:gd name="T1" fmla="*/ 44 h 44"/>
                <a:gd name="T2" fmla="*/ 22 w 43"/>
                <a:gd name="T3" fmla="*/ 44 h 44"/>
                <a:gd name="T4" fmla="*/ 28 w 43"/>
                <a:gd name="T5" fmla="*/ 41 h 44"/>
                <a:gd name="T6" fmla="*/ 37 w 43"/>
                <a:gd name="T7" fmla="*/ 38 h 44"/>
                <a:gd name="T8" fmla="*/ 40 w 43"/>
                <a:gd name="T9" fmla="*/ 31 h 44"/>
                <a:gd name="T10" fmla="*/ 43 w 43"/>
                <a:gd name="T11" fmla="*/ 22 h 44"/>
                <a:gd name="T12" fmla="*/ 43 w 43"/>
                <a:gd name="T13" fmla="*/ 22 h 44"/>
                <a:gd name="T14" fmla="*/ 40 w 43"/>
                <a:gd name="T15" fmla="*/ 13 h 44"/>
                <a:gd name="T16" fmla="*/ 37 w 43"/>
                <a:gd name="T17" fmla="*/ 7 h 44"/>
                <a:gd name="T18" fmla="*/ 28 w 43"/>
                <a:gd name="T19" fmla="*/ 3 h 44"/>
                <a:gd name="T20" fmla="*/ 22 w 43"/>
                <a:gd name="T21" fmla="*/ 0 h 44"/>
                <a:gd name="T22" fmla="*/ 22 w 43"/>
                <a:gd name="T23" fmla="*/ 0 h 44"/>
                <a:gd name="T24" fmla="*/ 12 w 43"/>
                <a:gd name="T25" fmla="*/ 3 h 44"/>
                <a:gd name="T26" fmla="*/ 6 w 43"/>
                <a:gd name="T27" fmla="*/ 7 h 44"/>
                <a:gd name="T28" fmla="*/ 0 w 43"/>
                <a:gd name="T29" fmla="*/ 13 h 44"/>
                <a:gd name="T30" fmla="*/ 0 w 43"/>
                <a:gd name="T31" fmla="*/ 22 h 44"/>
                <a:gd name="T32" fmla="*/ 0 w 43"/>
                <a:gd name="T33" fmla="*/ 22 h 44"/>
                <a:gd name="T34" fmla="*/ 0 w 43"/>
                <a:gd name="T35" fmla="*/ 31 h 44"/>
                <a:gd name="T36" fmla="*/ 6 w 43"/>
                <a:gd name="T37" fmla="*/ 38 h 44"/>
                <a:gd name="T38" fmla="*/ 12 w 43"/>
                <a:gd name="T39" fmla="*/ 41 h 44"/>
                <a:gd name="T40" fmla="*/ 22 w 43"/>
                <a:gd name="T41" fmla="*/ 44 h 44"/>
                <a:gd name="T42" fmla="*/ 22 w 43"/>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44">
                  <a:moveTo>
                    <a:pt x="22" y="44"/>
                  </a:moveTo>
                  <a:lnTo>
                    <a:pt x="22" y="44"/>
                  </a:lnTo>
                  <a:lnTo>
                    <a:pt x="28" y="41"/>
                  </a:lnTo>
                  <a:lnTo>
                    <a:pt x="37" y="38"/>
                  </a:lnTo>
                  <a:lnTo>
                    <a:pt x="40" y="31"/>
                  </a:lnTo>
                  <a:lnTo>
                    <a:pt x="43" y="22"/>
                  </a:lnTo>
                  <a:lnTo>
                    <a:pt x="43" y="22"/>
                  </a:lnTo>
                  <a:lnTo>
                    <a:pt x="40" y="13"/>
                  </a:lnTo>
                  <a:lnTo>
                    <a:pt x="37" y="7"/>
                  </a:lnTo>
                  <a:lnTo>
                    <a:pt x="28" y="3"/>
                  </a:lnTo>
                  <a:lnTo>
                    <a:pt x="22" y="0"/>
                  </a:lnTo>
                  <a:lnTo>
                    <a:pt x="22" y="0"/>
                  </a:lnTo>
                  <a:lnTo>
                    <a:pt x="12" y="3"/>
                  </a:lnTo>
                  <a:lnTo>
                    <a:pt x="6" y="7"/>
                  </a:lnTo>
                  <a:lnTo>
                    <a:pt x="0" y="13"/>
                  </a:lnTo>
                  <a:lnTo>
                    <a:pt x="0" y="22"/>
                  </a:lnTo>
                  <a:lnTo>
                    <a:pt x="0" y="22"/>
                  </a:lnTo>
                  <a:lnTo>
                    <a:pt x="0" y="31"/>
                  </a:lnTo>
                  <a:lnTo>
                    <a:pt x="6" y="38"/>
                  </a:lnTo>
                  <a:lnTo>
                    <a:pt x="12" y="41"/>
                  </a:lnTo>
                  <a:lnTo>
                    <a:pt x="22" y="44"/>
                  </a:lnTo>
                  <a:lnTo>
                    <a:pt x="22" y="44"/>
                  </a:lnTo>
                  <a:close/>
                </a:path>
              </a:pathLst>
            </a:custGeom>
            <a:solidFill>
              <a:srgbClr val="000000"/>
            </a:solidFill>
            <a:ln w="4763">
              <a:solidFill>
                <a:srgbClr val="000000"/>
              </a:solidFill>
              <a:prstDash val="solid"/>
              <a:round/>
              <a:headEnd/>
              <a:tailEnd/>
            </a:ln>
          </p:spPr>
          <p:txBody>
            <a:bodyPr/>
            <a:lstStyle/>
            <a:p>
              <a:endParaRPr lang="en-US"/>
            </a:p>
          </p:txBody>
        </p:sp>
        <p:sp>
          <p:nvSpPr>
            <p:cNvPr id="32" name="Line 92"/>
            <p:cNvSpPr>
              <a:spLocks noChangeAspect="1" noChangeShapeType="1"/>
            </p:cNvSpPr>
            <p:nvPr/>
          </p:nvSpPr>
          <p:spPr bwMode="auto">
            <a:xfrm>
              <a:off x="4697" y="2150"/>
              <a:ext cx="1" cy="1"/>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Freeform 106"/>
            <p:cNvSpPr>
              <a:spLocks noChangeAspect="1"/>
            </p:cNvSpPr>
            <p:nvPr/>
          </p:nvSpPr>
          <p:spPr bwMode="auto">
            <a:xfrm>
              <a:off x="2857" y="2509"/>
              <a:ext cx="44" cy="24"/>
            </a:xfrm>
            <a:custGeom>
              <a:avLst/>
              <a:gdLst>
                <a:gd name="T0" fmla="*/ 3 w 56"/>
                <a:gd name="T1" fmla="*/ 16 h 31"/>
                <a:gd name="T2" fmla="*/ 3 w 56"/>
                <a:gd name="T3" fmla="*/ 16 h 31"/>
                <a:gd name="T4" fmla="*/ 3 w 56"/>
                <a:gd name="T5" fmla="*/ 7 h 31"/>
                <a:gd name="T6" fmla="*/ 0 w 56"/>
                <a:gd name="T7" fmla="*/ 0 h 31"/>
                <a:gd name="T8" fmla="*/ 0 w 56"/>
                <a:gd name="T9" fmla="*/ 0 h 31"/>
                <a:gd name="T10" fmla="*/ 28 w 56"/>
                <a:gd name="T11" fmla="*/ 10 h 31"/>
                <a:gd name="T12" fmla="*/ 56 w 56"/>
                <a:gd name="T13" fmla="*/ 16 h 31"/>
                <a:gd name="T14" fmla="*/ 56 w 56"/>
                <a:gd name="T15" fmla="*/ 16 h 31"/>
                <a:gd name="T16" fmla="*/ 28 w 56"/>
                <a:gd name="T17" fmla="*/ 22 h 31"/>
                <a:gd name="T18" fmla="*/ 0 w 56"/>
                <a:gd name="T19" fmla="*/ 31 h 31"/>
                <a:gd name="T20" fmla="*/ 0 w 56"/>
                <a:gd name="T21" fmla="*/ 31 h 31"/>
                <a:gd name="T22" fmla="*/ 3 w 56"/>
                <a:gd name="T23" fmla="*/ 22 h 31"/>
                <a:gd name="T24" fmla="*/ 3 w 56"/>
                <a:gd name="T25" fmla="*/ 16 h 31"/>
                <a:gd name="T26" fmla="*/ 3 w 56"/>
                <a:gd name="T27"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31">
                  <a:moveTo>
                    <a:pt x="3" y="16"/>
                  </a:moveTo>
                  <a:lnTo>
                    <a:pt x="3" y="16"/>
                  </a:lnTo>
                  <a:lnTo>
                    <a:pt x="3" y="7"/>
                  </a:lnTo>
                  <a:lnTo>
                    <a:pt x="0" y="0"/>
                  </a:lnTo>
                  <a:lnTo>
                    <a:pt x="0" y="0"/>
                  </a:lnTo>
                  <a:lnTo>
                    <a:pt x="28" y="10"/>
                  </a:lnTo>
                  <a:lnTo>
                    <a:pt x="56" y="16"/>
                  </a:lnTo>
                  <a:lnTo>
                    <a:pt x="56" y="16"/>
                  </a:lnTo>
                  <a:lnTo>
                    <a:pt x="28" y="22"/>
                  </a:lnTo>
                  <a:lnTo>
                    <a:pt x="0" y="31"/>
                  </a:lnTo>
                  <a:lnTo>
                    <a:pt x="0" y="31"/>
                  </a:lnTo>
                  <a:lnTo>
                    <a:pt x="3" y="22"/>
                  </a:lnTo>
                  <a:lnTo>
                    <a:pt x="3" y="16"/>
                  </a:lnTo>
                  <a:lnTo>
                    <a:pt x="3" y="16"/>
                  </a:lnTo>
                  <a:close/>
                </a:path>
              </a:pathLst>
            </a:custGeom>
            <a:solidFill>
              <a:srgbClr val="000000"/>
            </a:solidFill>
            <a:ln w="9525">
              <a:solidFill>
                <a:srgbClr val="000000"/>
              </a:solidFill>
              <a:prstDash val="solid"/>
              <a:round/>
              <a:headEnd/>
              <a:tailEnd/>
            </a:ln>
          </p:spPr>
          <p:txBody>
            <a:bodyPr/>
            <a:lstStyle/>
            <a:p>
              <a:endParaRPr lang="en-US"/>
            </a:p>
          </p:txBody>
        </p:sp>
        <p:sp>
          <p:nvSpPr>
            <p:cNvPr id="34" name="Freeform 107"/>
            <p:cNvSpPr>
              <a:spLocks noChangeAspect="1"/>
            </p:cNvSpPr>
            <p:nvPr/>
          </p:nvSpPr>
          <p:spPr bwMode="auto">
            <a:xfrm>
              <a:off x="3399" y="2512"/>
              <a:ext cx="43" cy="24"/>
            </a:xfrm>
            <a:custGeom>
              <a:avLst/>
              <a:gdLst>
                <a:gd name="T0" fmla="*/ 7 w 56"/>
                <a:gd name="T1" fmla="*/ 15 h 31"/>
                <a:gd name="T2" fmla="*/ 7 w 56"/>
                <a:gd name="T3" fmla="*/ 15 h 31"/>
                <a:gd name="T4" fmla="*/ 3 w 56"/>
                <a:gd name="T5" fmla="*/ 6 h 31"/>
                <a:gd name="T6" fmla="*/ 0 w 56"/>
                <a:gd name="T7" fmla="*/ 0 h 31"/>
                <a:gd name="T8" fmla="*/ 0 w 56"/>
                <a:gd name="T9" fmla="*/ 0 h 31"/>
                <a:gd name="T10" fmla="*/ 28 w 56"/>
                <a:gd name="T11" fmla="*/ 9 h 31"/>
                <a:gd name="T12" fmla="*/ 56 w 56"/>
                <a:gd name="T13" fmla="*/ 15 h 31"/>
                <a:gd name="T14" fmla="*/ 56 w 56"/>
                <a:gd name="T15" fmla="*/ 15 h 31"/>
                <a:gd name="T16" fmla="*/ 28 w 56"/>
                <a:gd name="T17" fmla="*/ 21 h 31"/>
                <a:gd name="T18" fmla="*/ 0 w 56"/>
                <a:gd name="T19" fmla="*/ 31 h 31"/>
                <a:gd name="T20" fmla="*/ 0 w 56"/>
                <a:gd name="T21" fmla="*/ 31 h 31"/>
                <a:gd name="T22" fmla="*/ 7 w 56"/>
                <a:gd name="T23" fmla="*/ 21 h 31"/>
                <a:gd name="T24" fmla="*/ 7 w 56"/>
                <a:gd name="T25" fmla="*/ 15 h 31"/>
                <a:gd name="T26" fmla="*/ 7 w 56"/>
                <a:gd name="T2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31">
                  <a:moveTo>
                    <a:pt x="7" y="15"/>
                  </a:moveTo>
                  <a:lnTo>
                    <a:pt x="7" y="15"/>
                  </a:lnTo>
                  <a:lnTo>
                    <a:pt x="3" y="6"/>
                  </a:lnTo>
                  <a:lnTo>
                    <a:pt x="0" y="0"/>
                  </a:lnTo>
                  <a:lnTo>
                    <a:pt x="0" y="0"/>
                  </a:lnTo>
                  <a:lnTo>
                    <a:pt x="28" y="9"/>
                  </a:lnTo>
                  <a:lnTo>
                    <a:pt x="56" y="15"/>
                  </a:lnTo>
                  <a:lnTo>
                    <a:pt x="56" y="15"/>
                  </a:lnTo>
                  <a:lnTo>
                    <a:pt x="28" y="21"/>
                  </a:lnTo>
                  <a:lnTo>
                    <a:pt x="0" y="31"/>
                  </a:lnTo>
                  <a:lnTo>
                    <a:pt x="0" y="31"/>
                  </a:lnTo>
                  <a:lnTo>
                    <a:pt x="7" y="21"/>
                  </a:lnTo>
                  <a:lnTo>
                    <a:pt x="7" y="15"/>
                  </a:lnTo>
                  <a:lnTo>
                    <a:pt x="7" y="15"/>
                  </a:lnTo>
                  <a:close/>
                </a:path>
              </a:pathLst>
            </a:custGeom>
            <a:solidFill>
              <a:srgbClr val="000000"/>
            </a:solidFill>
            <a:ln w="9525">
              <a:solidFill>
                <a:srgbClr val="000000"/>
              </a:solidFill>
              <a:prstDash val="solid"/>
              <a:round/>
              <a:headEnd/>
              <a:tailEnd/>
            </a:ln>
          </p:spPr>
          <p:txBody>
            <a:bodyPr/>
            <a:lstStyle/>
            <a:p>
              <a:endParaRPr lang="en-US"/>
            </a:p>
          </p:txBody>
        </p:sp>
        <p:sp>
          <p:nvSpPr>
            <p:cNvPr id="35" name="Freeform 108"/>
            <p:cNvSpPr>
              <a:spLocks noChangeAspect="1"/>
            </p:cNvSpPr>
            <p:nvPr/>
          </p:nvSpPr>
          <p:spPr bwMode="auto">
            <a:xfrm>
              <a:off x="4324" y="2512"/>
              <a:ext cx="42" cy="24"/>
            </a:xfrm>
            <a:custGeom>
              <a:avLst/>
              <a:gdLst>
                <a:gd name="T0" fmla="*/ 6 w 55"/>
                <a:gd name="T1" fmla="*/ 15 h 31"/>
                <a:gd name="T2" fmla="*/ 6 w 55"/>
                <a:gd name="T3" fmla="*/ 15 h 31"/>
                <a:gd name="T4" fmla="*/ 3 w 55"/>
                <a:gd name="T5" fmla="*/ 6 h 31"/>
                <a:gd name="T6" fmla="*/ 0 w 55"/>
                <a:gd name="T7" fmla="*/ 0 h 31"/>
                <a:gd name="T8" fmla="*/ 0 w 55"/>
                <a:gd name="T9" fmla="*/ 0 h 31"/>
                <a:gd name="T10" fmla="*/ 28 w 55"/>
                <a:gd name="T11" fmla="*/ 9 h 31"/>
                <a:gd name="T12" fmla="*/ 55 w 55"/>
                <a:gd name="T13" fmla="*/ 15 h 31"/>
                <a:gd name="T14" fmla="*/ 55 w 55"/>
                <a:gd name="T15" fmla="*/ 15 h 31"/>
                <a:gd name="T16" fmla="*/ 28 w 55"/>
                <a:gd name="T17" fmla="*/ 21 h 31"/>
                <a:gd name="T18" fmla="*/ 0 w 55"/>
                <a:gd name="T19" fmla="*/ 31 h 31"/>
                <a:gd name="T20" fmla="*/ 0 w 55"/>
                <a:gd name="T21" fmla="*/ 31 h 31"/>
                <a:gd name="T22" fmla="*/ 6 w 55"/>
                <a:gd name="T23" fmla="*/ 21 h 31"/>
                <a:gd name="T24" fmla="*/ 6 w 55"/>
                <a:gd name="T25" fmla="*/ 15 h 31"/>
                <a:gd name="T26" fmla="*/ 6 w 55"/>
                <a:gd name="T2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6" y="15"/>
                  </a:moveTo>
                  <a:lnTo>
                    <a:pt x="6" y="15"/>
                  </a:lnTo>
                  <a:lnTo>
                    <a:pt x="3" y="6"/>
                  </a:lnTo>
                  <a:lnTo>
                    <a:pt x="0" y="0"/>
                  </a:lnTo>
                  <a:lnTo>
                    <a:pt x="0" y="0"/>
                  </a:lnTo>
                  <a:lnTo>
                    <a:pt x="28" y="9"/>
                  </a:lnTo>
                  <a:lnTo>
                    <a:pt x="55" y="15"/>
                  </a:lnTo>
                  <a:lnTo>
                    <a:pt x="55" y="15"/>
                  </a:lnTo>
                  <a:lnTo>
                    <a:pt x="28" y="21"/>
                  </a:lnTo>
                  <a:lnTo>
                    <a:pt x="0" y="31"/>
                  </a:lnTo>
                  <a:lnTo>
                    <a:pt x="0" y="31"/>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en-US"/>
            </a:p>
          </p:txBody>
        </p:sp>
        <p:sp>
          <p:nvSpPr>
            <p:cNvPr id="36" name="Freeform 109"/>
            <p:cNvSpPr>
              <a:spLocks noChangeAspect="1"/>
            </p:cNvSpPr>
            <p:nvPr/>
          </p:nvSpPr>
          <p:spPr bwMode="auto">
            <a:xfrm>
              <a:off x="5162" y="2512"/>
              <a:ext cx="40" cy="24"/>
            </a:xfrm>
            <a:custGeom>
              <a:avLst/>
              <a:gdLst>
                <a:gd name="T0" fmla="*/ 3 w 53"/>
                <a:gd name="T1" fmla="*/ 15 h 31"/>
                <a:gd name="T2" fmla="*/ 3 w 53"/>
                <a:gd name="T3" fmla="*/ 15 h 31"/>
                <a:gd name="T4" fmla="*/ 3 w 53"/>
                <a:gd name="T5" fmla="*/ 6 h 31"/>
                <a:gd name="T6" fmla="*/ 0 w 53"/>
                <a:gd name="T7" fmla="*/ 0 h 31"/>
                <a:gd name="T8" fmla="*/ 0 w 53"/>
                <a:gd name="T9" fmla="*/ 0 h 31"/>
                <a:gd name="T10" fmla="*/ 25 w 53"/>
                <a:gd name="T11" fmla="*/ 9 h 31"/>
                <a:gd name="T12" fmla="*/ 53 w 53"/>
                <a:gd name="T13" fmla="*/ 15 h 31"/>
                <a:gd name="T14" fmla="*/ 53 w 53"/>
                <a:gd name="T15" fmla="*/ 15 h 31"/>
                <a:gd name="T16" fmla="*/ 25 w 53"/>
                <a:gd name="T17" fmla="*/ 21 h 31"/>
                <a:gd name="T18" fmla="*/ 0 w 53"/>
                <a:gd name="T19" fmla="*/ 31 h 31"/>
                <a:gd name="T20" fmla="*/ 0 w 53"/>
                <a:gd name="T21" fmla="*/ 31 h 31"/>
                <a:gd name="T22" fmla="*/ 3 w 53"/>
                <a:gd name="T23" fmla="*/ 21 h 31"/>
                <a:gd name="T24" fmla="*/ 3 w 53"/>
                <a:gd name="T25" fmla="*/ 15 h 31"/>
                <a:gd name="T26" fmla="*/ 3 w 53"/>
                <a:gd name="T2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1">
                  <a:moveTo>
                    <a:pt x="3" y="15"/>
                  </a:moveTo>
                  <a:lnTo>
                    <a:pt x="3" y="15"/>
                  </a:lnTo>
                  <a:lnTo>
                    <a:pt x="3" y="6"/>
                  </a:lnTo>
                  <a:lnTo>
                    <a:pt x="0" y="0"/>
                  </a:lnTo>
                  <a:lnTo>
                    <a:pt x="0" y="0"/>
                  </a:lnTo>
                  <a:lnTo>
                    <a:pt x="25" y="9"/>
                  </a:lnTo>
                  <a:lnTo>
                    <a:pt x="53" y="15"/>
                  </a:lnTo>
                  <a:lnTo>
                    <a:pt x="53" y="15"/>
                  </a:lnTo>
                  <a:lnTo>
                    <a:pt x="25" y="21"/>
                  </a:lnTo>
                  <a:lnTo>
                    <a:pt x="0" y="31"/>
                  </a:lnTo>
                  <a:lnTo>
                    <a:pt x="0" y="31"/>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a:p>
          </p:txBody>
        </p:sp>
        <p:sp>
          <p:nvSpPr>
            <p:cNvPr id="37" name="Line 110"/>
            <p:cNvSpPr>
              <a:spLocks noChangeAspect="1" noChangeShapeType="1"/>
            </p:cNvSpPr>
            <p:nvPr/>
          </p:nvSpPr>
          <p:spPr bwMode="auto">
            <a:xfrm>
              <a:off x="3833" y="2419"/>
              <a:ext cx="0" cy="66"/>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111"/>
            <p:cNvSpPr>
              <a:spLocks noChangeAspect="1" noChangeShapeType="1"/>
            </p:cNvSpPr>
            <p:nvPr/>
          </p:nvSpPr>
          <p:spPr bwMode="auto">
            <a:xfrm>
              <a:off x="3809" y="2419"/>
              <a:ext cx="0" cy="66"/>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112"/>
            <p:cNvSpPr>
              <a:spLocks noChangeAspect="1" noChangeShapeType="1"/>
            </p:cNvSpPr>
            <p:nvPr/>
          </p:nvSpPr>
          <p:spPr bwMode="auto">
            <a:xfrm>
              <a:off x="3833" y="2558"/>
              <a:ext cx="0" cy="66"/>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113"/>
            <p:cNvSpPr>
              <a:spLocks noChangeAspect="1" noChangeShapeType="1"/>
            </p:cNvSpPr>
            <p:nvPr/>
          </p:nvSpPr>
          <p:spPr bwMode="auto">
            <a:xfrm>
              <a:off x="3809" y="2558"/>
              <a:ext cx="0" cy="66"/>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Rectangle 114"/>
            <p:cNvSpPr>
              <a:spLocks noChangeAspect="1" noChangeArrowheads="1"/>
            </p:cNvSpPr>
            <p:nvPr/>
          </p:nvSpPr>
          <p:spPr bwMode="auto">
            <a:xfrm>
              <a:off x="4379" y="2256"/>
              <a:ext cx="613"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dirty="0">
                  <a:solidFill>
                    <a:srgbClr val="000000"/>
                  </a:solidFill>
                </a:rPr>
                <a:t>Frequency-to-</a:t>
              </a:r>
            </a:p>
            <a:p>
              <a:r>
                <a:rPr lang="en-US" dirty="0">
                  <a:solidFill>
                    <a:srgbClr val="000000"/>
                  </a:solidFill>
                </a:rPr>
                <a:t>voltage converter</a:t>
              </a:r>
            </a:p>
            <a:p>
              <a:r>
                <a:rPr lang="en-US" dirty="0">
                  <a:solidFill>
                    <a:srgbClr val="000000"/>
                  </a:solidFill>
                </a:rPr>
                <a:t>(phase-locked loop)</a:t>
              </a:r>
            </a:p>
          </p:txBody>
        </p:sp>
        <p:sp>
          <p:nvSpPr>
            <p:cNvPr id="42" name="Rectangle 117"/>
            <p:cNvSpPr>
              <a:spLocks noChangeAspect="1" noChangeArrowheads="1"/>
            </p:cNvSpPr>
            <p:nvPr/>
          </p:nvSpPr>
          <p:spPr bwMode="auto">
            <a:xfrm>
              <a:off x="3488" y="2480"/>
              <a:ext cx="16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Osc</a:t>
              </a:r>
              <a:endParaRPr lang="en-US"/>
            </a:p>
          </p:txBody>
        </p:sp>
        <p:sp>
          <p:nvSpPr>
            <p:cNvPr id="43" name="Rectangle 118"/>
            <p:cNvSpPr>
              <a:spLocks noChangeAspect="1" noChangeArrowheads="1"/>
            </p:cNvSpPr>
            <p:nvPr/>
          </p:nvSpPr>
          <p:spPr bwMode="auto">
            <a:xfrm>
              <a:off x="3624" y="2411"/>
              <a:ext cx="7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Q</a:t>
              </a:r>
              <a:endParaRPr lang="en-US"/>
            </a:p>
          </p:txBody>
        </p:sp>
        <p:sp>
          <p:nvSpPr>
            <p:cNvPr id="44" name="Rectangle 119"/>
            <p:cNvSpPr>
              <a:spLocks noChangeAspect="1" noChangeArrowheads="1"/>
            </p:cNvSpPr>
            <p:nvPr/>
          </p:nvSpPr>
          <p:spPr bwMode="auto">
            <a:xfrm>
              <a:off x="3628" y="2552"/>
              <a:ext cx="7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i="1">
                  <a:solidFill>
                    <a:srgbClr val="000000"/>
                  </a:solidFill>
                </a:rPr>
                <a:t>Q</a:t>
              </a:r>
              <a:endParaRPr lang="en-US"/>
            </a:p>
          </p:txBody>
        </p:sp>
        <p:sp>
          <p:nvSpPr>
            <p:cNvPr id="45" name="Rectangle 121"/>
            <p:cNvSpPr>
              <a:spLocks noChangeAspect="1" noChangeArrowheads="1"/>
            </p:cNvSpPr>
            <p:nvPr/>
          </p:nvSpPr>
          <p:spPr bwMode="auto">
            <a:xfrm>
              <a:off x="4479" y="1872"/>
              <a:ext cx="73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 15 V (Receiver)</a:t>
              </a:r>
            </a:p>
          </p:txBody>
        </p:sp>
        <p:sp>
          <p:nvSpPr>
            <p:cNvPr id="46" name="Rectangle 122"/>
            <p:cNvSpPr>
              <a:spLocks noChangeAspect="1" noChangeArrowheads="1"/>
            </p:cNvSpPr>
            <p:nvPr/>
          </p:nvSpPr>
          <p:spPr bwMode="auto">
            <a:xfrm>
              <a:off x="3094" y="1872"/>
              <a:ext cx="5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t>
              </a:r>
              <a:endParaRPr lang="en-US"/>
            </a:p>
          </p:txBody>
        </p:sp>
        <p:sp>
          <p:nvSpPr>
            <p:cNvPr id="47" name="Rectangle 123"/>
            <p:cNvSpPr>
              <a:spLocks noChangeAspect="1" noChangeArrowheads="1"/>
            </p:cNvSpPr>
            <p:nvPr/>
          </p:nvSpPr>
          <p:spPr bwMode="auto">
            <a:xfrm>
              <a:off x="3133" y="1872"/>
              <a:ext cx="54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 15 V (Driver)</a:t>
              </a:r>
              <a:endParaRPr lang="en-US"/>
            </a:p>
          </p:txBody>
        </p:sp>
        <p:sp>
          <p:nvSpPr>
            <p:cNvPr id="48" name="Rectangle 124"/>
            <p:cNvSpPr>
              <a:spLocks noChangeAspect="1" noChangeArrowheads="1"/>
            </p:cNvSpPr>
            <p:nvPr/>
          </p:nvSpPr>
          <p:spPr bwMode="auto">
            <a:xfrm>
              <a:off x="3696" y="1881"/>
              <a:ext cx="338"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Isolation</a:t>
              </a:r>
            </a:p>
            <a:p>
              <a:r>
                <a:rPr lang="en-US">
                  <a:solidFill>
                    <a:srgbClr val="000000"/>
                  </a:solidFill>
                </a:rPr>
                <a:t>barrier</a:t>
              </a:r>
            </a:p>
          </p:txBody>
        </p:sp>
        <p:sp>
          <p:nvSpPr>
            <p:cNvPr id="50" name="Rectangle 186"/>
            <p:cNvSpPr>
              <a:spLocks noChangeAspect="1" noChangeArrowheads="1"/>
            </p:cNvSpPr>
            <p:nvPr/>
          </p:nvSpPr>
          <p:spPr bwMode="auto">
            <a:xfrm>
              <a:off x="3667" y="2303"/>
              <a:ext cx="18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3 pF</a:t>
              </a:r>
              <a:endParaRPr lang="en-US"/>
            </a:p>
          </p:txBody>
        </p:sp>
        <p:sp>
          <p:nvSpPr>
            <p:cNvPr id="51" name="Rectangle 187"/>
            <p:cNvSpPr>
              <a:spLocks noChangeAspect="1" noChangeArrowheads="1"/>
            </p:cNvSpPr>
            <p:nvPr/>
          </p:nvSpPr>
          <p:spPr bwMode="auto">
            <a:xfrm>
              <a:off x="3667" y="2663"/>
              <a:ext cx="18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3 pF</a:t>
              </a:r>
              <a:endParaRPr lang="en-US"/>
            </a:p>
          </p:txBody>
        </p:sp>
        <p:sp>
          <p:nvSpPr>
            <p:cNvPr id="52" name="Rectangle 188"/>
            <p:cNvSpPr>
              <a:spLocks noChangeAspect="1" noChangeArrowheads="1"/>
            </p:cNvSpPr>
            <p:nvPr/>
          </p:nvSpPr>
          <p:spPr bwMode="auto">
            <a:xfrm>
              <a:off x="3143" y="2544"/>
              <a:ext cx="2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lnSpc>
                  <a:spcPct val="80000"/>
                </a:lnSpc>
              </a:pPr>
              <a:r>
                <a:rPr lang="en-US">
                  <a:solidFill>
                    <a:srgbClr val="000000"/>
                  </a:solidFill>
                </a:rPr>
                <a:t>Freq</a:t>
              </a:r>
            </a:p>
            <a:p>
              <a:pPr algn="r">
                <a:lnSpc>
                  <a:spcPct val="80000"/>
                </a:lnSpc>
              </a:pPr>
              <a:r>
                <a:rPr lang="en-US">
                  <a:solidFill>
                    <a:srgbClr val="000000"/>
                  </a:solidFill>
                </a:rPr>
                <a:t>control</a:t>
              </a:r>
            </a:p>
          </p:txBody>
        </p:sp>
        <p:sp>
          <p:nvSpPr>
            <p:cNvPr id="53" name="Rectangle 190"/>
            <p:cNvSpPr>
              <a:spLocks noChangeAspect="1" noChangeArrowheads="1"/>
            </p:cNvSpPr>
            <p:nvPr/>
          </p:nvSpPr>
          <p:spPr bwMode="auto">
            <a:xfrm>
              <a:off x="5184" y="2400"/>
              <a:ext cx="525"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Analog </a:t>
              </a:r>
            </a:p>
            <a:p>
              <a:r>
                <a:rPr lang="en-US">
                  <a:solidFill>
                    <a:srgbClr val="000000"/>
                  </a:solidFill>
                </a:rPr>
                <a:t>signal out, </a:t>
              </a:r>
              <a:r>
                <a:rPr lang="en-US" i="1">
                  <a:solidFill>
                    <a:srgbClr val="000000"/>
                  </a:solidFill>
                  <a:sym typeface="Symbol" pitchFamily="18" charset="2"/>
                </a:rPr>
                <a:t></a:t>
              </a:r>
              <a:r>
                <a:rPr lang="en-US" baseline="-25000">
                  <a:solidFill>
                    <a:srgbClr val="000000"/>
                  </a:solidFill>
                </a:rPr>
                <a:t>o</a:t>
              </a:r>
            </a:p>
          </p:txBody>
        </p:sp>
        <p:sp>
          <p:nvSpPr>
            <p:cNvPr id="54" name="Rectangle 194"/>
            <p:cNvSpPr>
              <a:spLocks noChangeAspect="1" noChangeArrowheads="1"/>
            </p:cNvSpPr>
            <p:nvPr/>
          </p:nvSpPr>
          <p:spPr bwMode="auto">
            <a:xfrm>
              <a:off x="2442" y="2461"/>
              <a:ext cx="44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dirty="0">
                  <a:solidFill>
                    <a:srgbClr val="000000"/>
                  </a:solidFill>
                </a:rPr>
                <a:t>Analog</a:t>
              </a:r>
            </a:p>
            <a:p>
              <a:r>
                <a:rPr lang="en-US" dirty="0">
                  <a:solidFill>
                    <a:srgbClr val="000000"/>
                  </a:solidFill>
                </a:rPr>
                <a:t>signal in, </a:t>
              </a:r>
              <a:r>
                <a:rPr lang="en-US" i="1" dirty="0">
                  <a:solidFill>
                    <a:srgbClr val="000000"/>
                  </a:solidFill>
                  <a:sym typeface="Symbol" pitchFamily="18" charset="2"/>
                </a:rPr>
                <a:t></a:t>
              </a:r>
              <a:r>
                <a:rPr lang="en-US" baseline="-25000" dirty="0" err="1">
                  <a:solidFill>
                    <a:srgbClr val="000000"/>
                  </a:solidFill>
                </a:rPr>
                <a:t>i</a:t>
              </a:r>
              <a:endParaRPr lang="en-US" baseline="-25000" dirty="0">
                <a:solidFill>
                  <a:srgbClr val="000000"/>
                </a:solidFill>
              </a:endParaRPr>
            </a:p>
          </p:txBody>
        </p:sp>
        <p:sp>
          <p:nvSpPr>
            <p:cNvPr id="55" name="Line 198"/>
            <p:cNvSpPr>
              <a:spLocks noChangeAspect="1" noChangeShapeType="1"/>
            </p:cNvSpPr>
            <p:nvPr/>
          </p:nvSpPr>
          <p:spPr bwMode="auto">
            <a:xfrm>
              <a:off x="3633" y="2563"/>
              <a:ext cx="41" cy="0"/>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6" name="Rectangle 4"/>
          <p:cNvSpPr>
            <a:spLocks noChangeArrowheads="1"/>
          </p:cNvSpPr>
          <p:nvPr/>
        </p:nvSpPr>
        <p:spPr bwMode="auto">
          <a:xfrm>
            <a:off x="468313" y="1376264"/>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2012991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84322"/>
                                        </p:tgtEl>
                                        <p:attrNameLst>
                                          <p:attrName>style.visibility</p:attrName>
                                        </p:attrNameLst>
                                      </p:cBhvr>
                                      <p:to>
                                        <p:strVal val="visible"/>
                                      </p:to>
                                    </p:set>
                                    <p:anim calcmode="lin" valueType="num">
                                      <p:cBhvr additive="base">
                                        <p:cTn id="7" dur="500" fill="hold"/>
                                        <p:tgtEl>
                                          <p:spTgt spid="184322"/>
                                        </p:tgtEl>
                                        <p:attrNameLst>
                                          <p:attrName>ppt_x</p:attrName>
                                        </p:attrNameLst>
                                      </p:cBhvr>
                                      <p:tavLst>
                                        <p:tav tm="0">
                                          <p:val>
                                            <p:strVal val="#ppt_x"/>
                                          </p:val>
                                        </p:tav>
                                        <p:tav tm="100000">
                                          <p:val>
                                            <p:strVal val="#ppt_x"/>
                                          </p:val>
                                        </p:tav>
                                      </p:tavLst>
                                    </p:anim>
                                    <p:anim calcmode="lin" valueType="num">
                                      <p:cBhvr additive="base">
                                        <p:cTn id="8" dur="500" fill="hold"/>
                                        <p:tgtEl>
                                          <p:spTgt spid="1843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8474F84F-B09B-43CE-911C-7517A5938186}" type="slidenum">
              <a:rPr lang="ar-SA"/>
              <a:pPr/>
              <a:t>38</a:t>
            </a:fld>
            <a:endParaRPr lang="en-US"/>
          </a:p>
        </p:txBody>
      </p:sp>
      <p:sp>
        <p:nvSpPr>
          <p:cNvPr id="186370" name="Rectangle 2"/>
          <p:cNvSpPr>
            <a:spLocks noGrp="1" noChangeArrowheads="1"/>
          </p:cNvSpPr>
          <p:nvPr>
            <p:ph type="title"/>
          </p:nvPr>
        </p:nvSpPr>
        <p:spPr>
          <a:xfrm>
            <a:off x="125288" y="150912"/>
            <a:ext cx="8839200" cy="1045840"/>
          </a:xfrm>
        </p:spPr>
        <p:txBody>
          <a:bodyPr>
            <a:normAutofit fontScale="90000"/>
          </a:bodyPr>
          <a:lstStyle/>
          <a:p>
            <a:r>
              <a:rPr lang="tr-TR" sz="3600" dirty="0" smtClean="0"/>
              <a:t>Yalıtımlı tek kullanımlık bir kan basıncı algılayıcısı</a:t>
            </a:r>
            <a:endParaRPr lang="en-US" sz="3600" dirty="0"/>
          </a:p>
        </p:txBody>
      </p:sp>
      <p:pic>
        <p:nvPicPr>
          <p:cNvPr id="186371" name="Picture 3" descr="figw14-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86" y="1196752"/>
            <a:ext cx="8686800" cy="3422650"/>
          </a:xfrm>
          <a:prstGeom prst="rect">
            <a:avLst/>
          </a:prstGeom>
          <a:noFill/>
          <a:extLst>
            <a:ext uri="{909E8E84-426E-40DD-AFC4-6F175D3DCCD1}">
              <a14:hiddenFill xmlns:a14="http://schemas.microsoft.com/office/drawing/2010/main">
                <a:solidFill>
                  <a:srgbClr val="FFFFFF"/>
                </a:solidFill>
              </a14:hiddenFill>
            </a:ext>
          </a:extLst>
        </p:spPr>
      </p:pic>
      <p:sp>
        <p:nvSpPr>
          <p:cNvPr id="186372" name="Text Box 4"/>
          <p:cNvSpPr txBox="1">
            <a:spLocks noChangeArrowheads="1"/>
          </p:cNvSpPr>
          <p:nvPr/>
        </p:nvSpPr>
        <p:spPr bwMode="auto">
          <a:xfrm>
            <a:off x="228600" y="3962400"/>
            <a:ext cx="89154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endParaRPr lang="tr-TR" dirty="0" smtClean="0"/>
          </a:p>
          <a:p>
            <a:pPr>
              <a:buFontTx/>
              <a:buChar char="•"/>
            </a:pPr>
            <a:endParaRPr lang="tr-TR" dirty="0"/>
          </a:p>
          <a:p>
            <a:pPr>
              <a:buFontTx/>
              <a:buChar char="•"/>
            </a:pPr>
            <a:r>
              <a:rPr lang="en-US" dirty="0" smtClean="0"/>
              <a:t>Made </a:t>
            </a:r>
            <a:r>
              <a:rPr lang="en-US" dirty="0"/>
              <a:t>of clear plastic so air bubbles are easily seen. </a:t>
            </a:r>
          </a:p>
          <a:p>
            <a:pPr>
              <a:buFontTx/>
              <a:buChar char="•"/>
            </a:pPr>
            <a:r>
              <a:rPr lang="en-US" dirty="0"/>
              <a:t>A lever can open and close the flush valve. </a:t>
            </a:r>
          </a:p>
          <a:p>
            <a:pPr>
              <a:buFontTx/>
              <a:buChar char="•"/>
            </a:pPr>
            <a:r>
              <a:rPr lang="en-US" dirty="0"/>
              <a:t>The silicon chip has a silicon diaphragm with four-resistor Wheatstone bridge diffused into it.</a:t>
            </a:r>
          </a:p>
          <a:p>
            <a:pPr>
              <a:buFontTx/>
              <a:buChar char="•"/>
            </a:pPr>
            <a:r>
              <a:rPr lang="en-US" dirty="0"/>
              <a:t>A compliant silicone elastomer gel, provides electrical isolation</a:t>
            </a:r>
          </a:p>
          <a:p>
            <a:pPr>
              <a:buFontTx/>
              <a:buChar char="•"/>
            </a:pPr>
            <a:r>
              <a:rPr lang="en-US" dirty="0"/>
              <a:t> It prevents electric shock to the patient and destructive currents during defibrillation from the patient to the silicon chip.</a:t>
            </a:r>
          </a:p>
        </p:txBody>
      </p:sp>
    </p:spTree>
    <p:extLst>
      <p:ext uri="{BB962C8B-B14F-4D97-AF65-F5344CB8AC3E}">
        <p14:creationId xmlns:p14="http://schemas.microsoft.com/office/powerpoint/2010/main" val="21383119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86370"/>
                                        </p:tgtEl>
                                        <p:attrNameLst>
                                          <p:attrName>style.visibility</p:attrName>
                                        </p:attrNameLst>
                                      </p:cBhvr>
                                      <p:to>
                                        <p:strVal val="visible"/>
                                      </p:to>
                                    </p:set>
                                    <p:anim calcmode="lin" valueType="num">
                                      <p:cBhvr additive="base">
                                        <p:cTn id="7" dur="500" fill="hold"/>
                                        <p:tgtEl>
                                          <p:spTgt spid="186370"/>
                                        </p:tgtEl>
                                        <p:attrNameLst>
                                          <p:attrName>ppt_x</p:attrName>
                                        </p:attrNameLst>
                                      </p:cBhvr>
                                      <p:tavLst>
                                        <p:tav tm="0">
                                          <p:val>
                                            <p:strVal val="#ppt_x"/>
                                          </p:val>
                                        </p:tav>
                                        <p:tav tm="100000">
                                          <p:val>
                                            <p:strVal val="#ppt_x"/>
                                          </p:val>
                                        </p:tav>
                                      </p:tavLst>
                                    </p:anim>
                                    <p:anim calcmode="lin" valueType="num">
                                      <p:cBhvr additive="base">
                                        <p:cTn id="8" dur="500" fill="hold"/>
                                        <p:tgtEl>
                                          <p:spTgt spid="18637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nodeType="clickEffect">
                                  <p:stCondLst>
                                    <p:cond delay="0"/>
                                  </p:stCondLst>
                                  <p:childTnLst>
                                    <p:set>
                                      <p:cBhvr>
                                        <p:cTn id="12" dur="1" fill="hold">
                                          <p:stCondLst>
                                            <p:cond delay="0"/>
                                          </p:stCondLst>
                                        </p:cTn>
                                        <p:tgtEl>
                                          <p:spTgt spid="186371"/>
                                        </p:tgtEl>
                                        <p:attrNameLst>
                                          <p:attrName>style.visibility</p:attrName>
                                        </p:attrNameLst>
                                      </p:cBhvr>
                                      <p:to>
                                        <p:strVal val="visible"/>
                                      </p:to>
                                    </p:set>
                                    <p:animEffect transition="in" filter="box(out)">
                                      <p:cBhvr>
                                        <p:cTn id="13" dur="500"/>
                                        <p:tgtEl>
                                          <p:spTgt spid="186371"/>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86372">
                                            <p:txEl>
                                              <p:pRg st="2" end="2"/>
                                            </p:txEl>
                                          </p:spTgt>
                                        </p:tgtEl>
                                        <p:attrNameLst>
                                          <p:attrName>style.visibility</p:attrName>
                                        </p:attrNameLst>
                                      </p:cBhvr>
                                      <p:to>
                                        <p:strVal val="visible"/>
                                      </p:to>
                                    </p:set>
                                    <p:anim calcmode="lin" valueType="num">
                                      <p:cBhvr additive="base">
                                        <p:cTn id="18" dur="500" fill="hold"/>
                                        <p:tgtEl>
                                          <p:spTgt spid="186372">
                                            <p:txEl>
                                              <p:pRg st="2" end="2"/>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8637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86372">
                                            <p:txEl>
                                              <p:pRg st="3" end="3"/>
                                            </p:txEl>
                                          </p:spTgt>
                                        </p:tgtEl>
                                        <p:attrNameLst>
                                          <p:attrName>style.visibility</p:attrName>
                                        </p:attrNameLst>
                                      </p:cBhvr>
                                      <p:to>
                                        <p:strVal val="visible"/>
                                      </p:to>
                                    </p:set>
                                    <p:anim calcmode="lin" valueType="num">
                                      <p:cBhvr additive="base">
                                        <p:cTn id="24" dur="500" fill="hold"/>
                                        <p:tgtEl>
                                          <p:spTgt spid="186372">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86372">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86372">
                                            <p:txEl>
                                              <p:pRg st="4" end="4"/>
                                            </p:txEl>
                                          </p:spTgt>
                                        </p:tgtEl>
                                        <p:attrNameLst>
                                          <p:attrName>style.visibility</p:attrName>
                                        </p:attrNameLst>
                                      </p:cBhvr>
                                      <p:to>
                                        <p:strVal val="visible"/>
                                      </p:to>
                                    </p:set>
                                    <p:anim calcmode="lin" valueType="num">
                                      <p:cBhvr additive="base">
                                        <p:cTn id="30" dur="500" fill="hold"/>
                                        <p:tgtEl>
                                          <p:spTgt spid="186372">
                                            <p:txEl>
                                              <p:pRg st="4" end="4"/>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86372">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whoosh.wav"/>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86372">
                                            <p:txEl>
                                              <p:pRg st="5" end="5"/>
                                            </p:txEl>
                                          </p:spTgt>
                                        </p:tgtEl>
                                        <p:attrNameLst>
                                          <p:attrName>style.visibility</p:attrName>
                                        </p:attrNameLst>
                                      </p:cBhvr>
                                      <p:to>
                                        <p:strVal val="visible"/>
                                      </p:to>
                                    </p:set>
                                    <p:anim calcmode="lin" valueType="num">
                                      <p:cBhvr additive="base">
                                        <p:cTn id="36" dur="500" fill="hold"/>
                                        <p:tgtEl>
                                          <p:spTgt spid="186372">
                                            <p:txEl>
                                              <p:pRg st="5" end="5"/>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86372">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whoosh.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86372">
                                            <p:txEl>
                                              <p:pRg st="6" end="6"/>
                                            </p:txEl>
                                          </p:spTgt>
                                        </p:tgtEl>
                                        <p:attrNameLst>
                                          <p:attrName>style.visibility</p:attrName>
                                        </p:attrNameLst>
                                      </p:cBhvr>
                                      <p:to>
                                        <p:strVal val="visible"/>
                                      </p:to>
                                    </p:set>
                                    <p:anim calcmode="lin" valueType="num">
                                      <p:cBhvr additive="base">
                                        <p:cTn id="42" dur="500" fill="hold"/>
                                        <p:tgtEl>
                                          <p:spTgt spid="186372">
                                            <p:txEl>
                                              <p:pRg st="6" end="6"/>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86372">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autoUpdateAnimBg="0"/>
      <p:bldP spid="186372"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4" descr="This is shocking!"/>
          <p:cNvPicPr>
            <a:picLocks noGrp="1" noChangeAspect="1" noChangeArrowheads="1"/>
          </p:cNvPicPr>
          <p:nvPr>
            <p:ph idx="1"/>
          </p:nvPr>
        </p:nvPicPr>
        <p:blipFill>
          <a:blip r:embed="rId3" cstate="print">
            <a:clrChange>
              <a:clrFrom>
                <a:srgbClr val="FFFFFF"/>
              </a:clrFrom>
              <a:clrTo>
                <a:srgbClr val="FFFFFF">
                  <a:alpha val="0"/>
                </a:srgbClr>
              </a:clrTo>
            </a:clrChange>
          </a:blip>
          <a:stretch>
            <a:fillRect/>
          </a:stretch>
        </p:blipFill>
        <p:spPr>
          <a:xfrm>
            <a:off x="5273428" y="836712"/>
            <a:ext cx="3967301" cy="4525962"/>
          </a:xfrm>
          <a:noFill/>
        </p:spPr>
      </p:pic>
      <p:sp>
        <p:nvSpPr>
          <p:cNvPr id="7" name="Slide Number Placeholder 6"/>
          <p:cNvSpPr>
            <a:spLocks noGrp="1"/>
          </p:cNvSpPr>
          <p:nvPr>
            <p:ph type="sldNum" sz="quarter" idx="12"/>
          </p:nvPr>
        </p:nvSpPr>
        <p:spPr/>
        <p:txBody>
          <a:bodyPr/>
          <a:lstStyle/>
          <a:p>
            <a:pPr>
              <a:defRPr/>
            </a:pPr>
            <a:fld id="{BDC703A8-8DB7-47AA-95B0-CDD8E9673A5E}" type="slidenum">
              <a:rPr lang="ar-SA" smtClean="0"/>
              <a:pPr>
                <a:defRPr/>
              </a:pPr>
              <a:t>39</a:t>
            </a:fld>
            <a:endParaRPr lang="en-US"/>
          </a:p>
        </p:txBody>
      </p:sp>
      <p:sp>
        <p:nvSpPr>
          <p:cNvPr id="101378" name="Rectangle 2"/>
          <p:cNvSpPr>
            <a:spLocks noGrp="1" noChangeArrowheads="1"/>
          </p:cNvSpPr>
          <p:nvPr>
            <p:ph type="title"/>
          </p:nvPr>
        </p:nvSpPr>
        <p:spPr/>
        <p:txBody>
          <a:bodyPr/>
          <a:lstStyle/>
          <a:p>
            <a:pPr>
              <a:defRPr/>
            </a:pPr>
            <a:r>
              <a:rPr lang="en-US" sz="4000" dirty="0"/>
              <a:t>IF </a:t>
            </a:r>
            <a:r>
              <a:rPr lang="en-US" sz="4000" dirty="0" smtClean="0"/>
              <a:t>ELECTROCUTION </a:t>
            </a:r>
            <a:r>
              <a:rPr lang="en-US" sz="4000" dirty="0"/>
              <a:t>OCCURS</a:t>
            </a:r>
          </a:p>
        </p:txBody>
      </p:sp>
      <p:pic>
        <p:nvPicPr>
          <p:cNvPr id="101385" name="Picture 9" descr="Image256"/>
          <p:cNvPicPr>
            <a:picLocks noChangeAspect="1" noChangeArrowheads="1"/>
          </p:cNvPicPr>
          <p:nvPr/>
        </p:nvPicPr>
        <p:blipFill>
          <a:blip r:embed="rId4" cstate="print"/>
          <a:srcRect/>
          <a:stretch>
            <a:fillRect/>
          </a:stretch>
        </p:blipFill>
        <p:spPr bwMode="auto">
          <a:xfrm>
            <a:off x="3048000" y="4648200"/>
            <a:ext cx="2286000" cy="1981200"/>
          </a:xfrm>
          <a:prstGeom prst="rect">
            <a:avLst/>
          </a:prstGeom>
          <a:noFill/>
          <a:ln w="9525">
            <a:noFill/>
            <a:miter lim="800000"/>
            <a:headEnd/>
            <a:tailEnd/>
          </a:ln>
        </p:spPr>
      </p:pic>
      <p:pic>
        <p:nvPicPr>
          <p:cNvPr id="101388" name="Picture 12" descr="Image259"/>
          <p:cNvPicPr>
            <a:picLocks noChangeAspect="1" noChangeArrowheads="1"/>
          </p:cNvPicPr>
          <p:nvPr/>
        </p:nvPicPr>
        <p:blipFill>
          <a:blip r:embed="rId5" cstate="print"/>
          <a:srcRect/>
          <a:stretch>
            <a:fillRect/>
          </a:stretch>
        </p:blipFill>
        <p:spPr bwMode="auto">
          <a:xfrm>
            <a:off x="6318448" y="4648200"/>
            <a:ext cx="2286000" cy="1981200"/>
          </a:xfrm>
          <a:prstGeom prst="rect">
            <a:avLst/>
          </a:prstGeom>
          <a:noFill/>
          <a:ln w="9525">
            <a:noFill/>
            <a:miter lim="800000"/>
            <a:headEnd/>
            <a:tailEnd/>
          </a:ln>
        </p:spPr>
      </p:pic>
      <p:sp>
        <p:nvSpPr>
          <p:cNvPr id="9" name="Rectangle 4"/>
          <p:cNvSpPr>
            <a:spLocks noChangeArrowheads="1"/>
          </p:cNvSpPr>
          <p:nvPr/>
        </p:nvSpPr>
        <p:spPr bwMode="auto">
          <a:xfrm>
            <a:off x="468313" y="1124744"/>
            <a:ext cx="8243887" cy="36512"/>
          </a:xfrm>
          <a:prstGeom prst="rect">
            <a:avLst/>
          </a:prstGeom>
          <a:solidFill>
            <a:srgbClr val="0040C0"/>
          </a:solidFill>
          <a:ln w="9525">
            <a:noFill/>
            <a:miter lim="800000"/>
            <a:headEnd/>
            <a:tailEnd/>
          </a:ln>
        </p:spPr>
        <p:txBody>
          <a:bodyPr wrap="none" anchor="ctr"/>
          <a:lstStyle/>
          <a:p>
            <a:endParaRPr lang="ar-SA"/>
          </a:p>
        </p:txBody>
      </p:sp>
      <p:sp>
        <p:nvSpPr>
          <p:cNvPr id="101379" name="Rectangle 3"/>
          <p:cNvSpPr>
            <a:spLocks noGrp="1" noChangeArrowheads="1"/>
          </p:cNvSpPr>
          <p:nvPr>
            <p:ph type="body" sz="half" idx="4294967295"/>
          </p:nvPr>
        </p:nvSpPr>
        <p:spPr>
          <a:xfrm>
            <a:off x="94456" y="1219200"/>
            <a:ext cx="6781800" cy="4800600"/>
          </a:xfrm>
        </p:spPr>
        <p:txBody>
          <a:bodyPr>
            <a:normAutofit lnSpcReduction="10000"/>
          </a:bodyPr>
          <a:lstStyle/>
          <a:p>
            <a:pPr>
              <a:lnSpc>
                <a:spcPct val="90000"/>
              </a:lnSpc>
              <a:buFont typeface="Wingdings" pitchFamily="2" charset="2"/>
              <a:buNone/>
              <a:defRPr/>
            </a:pPr>
            <a:r>
              <a:rPr lang="en-US" sz="2800" b="1" dirty="0"/>
              <a:t>The following steps should be taken:</a:t>
            </a:r>
          </a:p>
          <a:p>
            <a:pPr>
              <a:lnSpc>
                <a:spcPct val="90000"/>
              </a:lnSpc>
              <a:buFont typeface="Wingdings" pitchFamily="2" charset="2"/>
              <a:buNone/>
              <a:defRPr/>
            </a:pPr>
            <a:endParaRPr lang="en-US" sz="2800" b="1" dirty="0"/>
          </a:p>
          <a:p>
            <a:pPr>
              <a:lnSpc>
                <a:spcPct val="90000"/>
              </a:lnSpc>
              <a:defRPr/>
            </a:pPr>
            <a:r>
              <a:rPr lang="en-US" sz="2500" dirty="0"/>
              <a:t>Call for help</a:t>
            </a:r>
          </a:p>
          <a:p>
            <a:pPr>
              <a:lnSpc>
                <a:spcPct val="90000"/>
              </a:lnSpc>
              <a:defRPr/>
            </a:pPr>
            <a:r>
              <a:rPr lang="en-US" sz="2500" b="1" dirty="0"/>
              <a:t>DO NOT</a:t>
            </a:r>
            <a:r>
              <a:rPr lang="en-US" sz="2500" dirty="0"/>
              <a:t> touch the victim or the conductor</a:t>
            </a:r>
          </a:p>
          <a:p>
            <a:pPr>
              <a:lnSpc>
                <a:spcPct val="90000"/>
              </a:lnSpc>
              <a:defRPr/>
            </a:pPr>
            <a:r>
              <a:rPr lang="en-US" sz="2500" dirty="0"/>
              <a:t>Shut off the current at the control box</a:t>
            </a:r>
          </a:p>
          <a:p>
            <a:pPr>
              <a:lnSpc>
                <a:spcPct val="90000"/>
              </a:lnSpc>
              <a:defRPr/>
            </a:pPr>
            <a:r>
              <a:rPr lang="en-US" sz="2500" dirty="0"/>
              <a:t>If the shutoff is not immediately available, use a non-conducting material to free victim</a:t>
            </a:r>
          </a:p>
          <a:p>
            <a:pPr>
              <a:lnSpc>
                <a:spcPct val="90000"/>
              </a:lnSpc>
              <a:defRPr/>
            </a:pPr>
            <a:r>
              <a:rPr lang="en-US" sz="2500" dirty="0"/>
              <a:t>If necessary and you know how, begin CPR</a:t>
            </a:r>
          </a:p>
          <a:p>
            <a:pPr>
              <a:lnSpc>
                <a:spcPct val="90000"/>
              </a:lnSpc>
              <a:defRPr/>
            </a:pPr>
            <a:r>
              <a:rPr lang="en-US" sz="2500" dirty="0"/>
              <a:t>In dealing with electricity, never exceed your expertise</a:t>
            </a:r>
          </a:p>
        </p:txBody>
      </p:sp>
    </p:spTree>
    <p:extLst>
      <p:ext uri="{BB962C8B-B14F-4D97-AF65-F5344CB8AC3E}">
        <p14:creationId xmlns:p14="http://schemas.microsoft.com/office/powerpoint/2010/main" val="13862647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01378"/>
                                        </p:tgtEl>
                                        <p:attrNameLst>
                                          <p:attrName>style.visibility</p:attrName>
                                        </p:attrNameLst>
                                      </p:cBhvr>
                                      <p:to>
                                        <p:strVal val="visible"/>
                                      </p:to>
                                    </p:set>
                                    <p:animEffect transition="in" filter="fade">
                                      <p:cBhvr>
                                        <p:cTn id="7" dur="800" decel="100000"/>
                                        <p:tgtEl>
                                          <p:spTgt spid="101378"/>
                                        </p:tgtEl>
                                      </p:cBhvr>
                                    </p:animEffect>
                                    <p:anim calcmode="lin" valueType="num">
                                      <p:cBhvr>
                                        <p:cTn id="8" dur="800" decel="100000" fill="hold"/>
                                        <p:tgtEl>
                                          <p:spTgt spid="101378"/>
                                        </p:tgtEl>
                                        <p:attrNameLst>
                                          <p:attrName>style.rotation</p:attrName>
                                        </p:attrNameLst>
                                      </p:cBhvr>
                                      <p:tavLst>
                                        <p:tav tm="0">
                                          <p:val>
                                            <p:fltVal val="-90"/>
                                          </p:val>
                                        </p:tav>
                                        <p:tav tm="100000">
                                          <p:val>
                                            <p:fltVal val="0"/>
                                          </p:val>
                                        </p:tav>
                                      </p:tavLst>
                                    </p:anim>
                                    <p:anim calcmode="lin" valueType="num">
                                      <p:cBhvr>
                                        <p:cTn id="9" dur="800" decel="100000" fill="hold"/>
                                        <p:tgtEl>
                                          <p:spTgt spid="101378"/>
                                        </p:tgtEl>
                                        <p:attrNameLst>
                                          <p:attrName>ppt_x</p:attrName>
                                        </p:attrNameLst>
                                      </p:cBhvr>
                                      <p:tavLst>
                                        <p:tav tm="0">
                                          <p:val>
                                            <p:strVal val="#ppt_x+0.4"/>
                                          </p:val>
                                        </p:tav>
                                        <p:tav tm="100000">
                                          <p:val>
                                            <p:strVal val="#ppt_x-0.05"/>
                                          </p:val>
                                        </p:tav>
                                      </p:tavLst>
                                    </p:anim>
                                    <p:anim calcmode="lin" valueType="num">
                                      <p:cBhvr>
                                        <p:cTn id="10" dur="800" decel="100000" fill="hold"/>
                                        <p:tgtEl>
                                          <p:spTgt spid="10137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137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1378"/>
                                        </p:tgtEl>
                                        <p:attrNameLst>
                                          <p:attrName>ppt_y</p:attrName>
                                        </p:attrNameLst>
                                      </p:cBhvr>
                                      <p:tavLst>
                                        <p:tav tm="0">
                                          <p:val>
                                            <p:strVal val="#ppt_y+0.1"/>
                                          </p:val>
                                        </p:tav>
                                        <p:tav tm="100000">
                                          <p:val>
                                            <p:strVal val="#ppt_y"/>
                                          </p:val>
                                        </p:tav>
                                      </p:tavLst>
                                    </p:anim>
                                  </p:childTnLst>
                                </p:cTn>
                              </p:par>
                              <p:par>
                                <p:cTn id="13" presetID="53" presetClass="entr" presetSubtype="0" fill="hold" nodeType="withEffect">
                                  <p:stCondLst>
                                    <p:cond delay="0"/>
                                  </p:stCondLst>
                                  <p:childTnLst>
                                    <p:set>
                                      <p:cBhvr>
                                        <p:cTn id="14" dur="1" fill="hold">
                                          <p:stCondLst>
                                            <p:cond delay="0"/>
                                          </p:stCondLst>
                                        </p:cTn>
                                        <p:tgtEl>
                                          <p:spTgt spid="101380"/>
                                        </p:tgtEl>
                                        <p:attrNameLst>
                                          <p:attrName>style.visibility</p:attrName>
                                        </p:attrNameLst>
                                      </p:cBhvr>
                                      <p:to>
                                        <p:strVal val="visible"/>
                                      </p:to>
                                    </p:set>
                                    <p:anim calcmode="lin" valueType="num">
                                      <p:cBhvr>
                                        <p:cTn id="15" dur="500" fill="hold"/>
                                        <p:tgtEl>
                                          <p:spTgt spid="101380"/>
                                        </p:tgtEl>
                                        <p:attrNameLst>
                                          <p:attrName>ppt_w</p:attrName>
                                        </p:attrNameLst>
                                      </p:cBhvr>
                                      <p:tavLst>
                                        <p:tav tm="0">
                                          <p:val>
                                            <p:fltVal val="0"/>
                                          </p:val>
                                        </p:tav>
                                        <p:tav tm="100000">
                                          <p:val>
                                            <p:strVal val="#ppt_w"/>
                                          </p:val>
                                        </p:tav>
                                      </p:tavLst>
                                    </p:anim>
                                    <p:anim calcmode="lin" valueType="num">
                                      <p:cBhvr>
                                        <p:cTn id="16" dur="500" fill="hold"/>
                                        <p:tgtEl>
                                          <p:spTgt spid="101380"/>
                                        </p:tgtEl>
                                        <p:attrNameLst>
                                          <p:attrName>ppt_h</p:attrName>
                                        </p:attrNameLst>
                                      </p:cBhvr>
                                      <p:tavLst>
                                        <p:tav tm="0">
                                          <p:val>
                                            <p:fltVal val="0"/>
                                          </p:val>
                                        </p:tav>
                                        <p:tav tm="100000">
                                          <p:val>
                                            <p:strVal val="#ppt_h"/>
                                          </p:val>
                                        </p:tav>
                                      </p:tavLst>
                                    </p:anim>
                                    <p:animEffect transition="in" filter="fade">
                                      <p:cBhvr>
                                        <p:cTn id="17" dur="500"/>
                                        <p:tgtEl>
                                          <p:spTgt spid="101380"/>
                                        </p:tgtEl>
                                      </p:cBhvr>
                                    </p:animEffect>
                                  </p:childTnLst>
                                </p:cTn>
                              </p:par>
                              <p:par>
                                <p:cTn id="18" presetID="29" presetClass="path" presetSubtype="0" accel="50000" decel="50000" fill="hold" nodeType="withEffect">
                                  <p:stCondLst>
                                    <p:cond delay="0"/>
                                  </p:stCondLst>
                                  <p:childTnLst>
                                    <p:animMotion origin="layout" path="M 0 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  -0.071 0.01333  C -0.051 0.01867  -0.032 0.02133  -0.017 0.02  C -0.004 0.02  0.01 0.01733  0.025 0.01333  C 0.069 0  0.102 -0.028  0.098 -0.048  C 0.095 -0.068  0.057 -0.07333  0.013 -0.06  C -0.008 -0.05333  -0.027 -0.044  -0.04 -0.03333  C -0.051 -0.02533  -0.062 -0.016  -0.074 -0.004  C -0.109 0.03467  -0.13 0.07733  -0.12 0.09333  C -0.111 0.10933  -0.074 0.092  -0.039 0.05467  C -0.022 0.036  -0.008 0.01733  0 0  Z" pathEditMode="relative" ptsTypes="">
                                      <p:cBhvr>
                                        <p:cTn id="19" dur="2000" fill="hold"/>
                                        <p:tgtEl>
                                          <p:spTgt spid="101380"/>
                                        </p:tgtEl>
                                        <p:attrNameLst>
                                          <p:attrName>ppt_x</p:attrName>
                                          <p:attrName>ppt_y</p:attrName>
                                        </p:attrNameLst>
                                      </p:cBhvr>
                                    </p:animMotion>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1379">
                                            <p:txEl>
                                              <p:pRg st="0" end="0"/>
                                            </p:txEl>
                                          </p:spTgt>
                                        </p:tgtEl>
                                        <p:attrNameLst>
                                          <p:attrName>style.visibility</p:attrName>
                                        </p:attrNameLst>
                                      </p:cBhvr>
                                      <p:to>
                                        <p:strVal val="visible"/>
                                      </p:to>
                                    </p:set>
                                    <p:anim calcmode="lin" valueType="num">
                                      <p:cBhvr additive="base">
                                        <p:cTn id="24" dur="500" fill="hold"/>
                                        <p:tgtEl>
                                          <p:spTgt spid="10137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1379">
                                            <p:txEl>
                                              <p:pRg st="0" end="0"/>
                                            </p:txEl>
                                          </p:spTgt>
                                        </p:tgtEl>
                                        <p:attrNameLst>
                                          <p:attrName>ppt_y</p:attrName>
                                        </p:attrNameLst>
                                      </p:cBhvr>
                                      <p:tavLst>
                                        <p:tav tm="0">
                                          <p:val>
                                            <p:strVal val="1+#ppt_h/2"/>
                                          </p:val>
                                        </p:tav>
                                        <p:tav tm="100000">
                                          <p:val>
                                            <p:strVal val="#ppt_y"/>
                                          </p:val>
                                        </p:tav>
                                      </p:tavLst>
                                    </p:anim>
                                  </p:childTnLst>
                                </p:cTn>
                              </p:par>
                              <p:par>
                                <p:cTn id="26" presetID="10" presetClass="exit" presetSubtype="0" fill="hold" nodeType="withEffect">
                                  <p:stCondLst>
                                    <p:cond delay="0"/>
                                  </p:stCondLst>
                                  <p:childTnLst>
                                    <p:animEffect transition="out" filter="fade">
                                      <p:cBhvr>
                                        <p:cTn id="27" dur="2000"/>
                                        <p:tgtEl>
                                          <p:spTgt spid="101380"/>
                                        </p:tgtEl>
                                      </p:cBhvr>
                                    </p:animEffect>
                                    <p:set>
                                      <p:cBhvr>
                                        <p:cTn id="28" dur="1" fill="hold">
                                          <p:stCondLst>
                                            <p:cond delay="1999"/>
                                          </p:stCondLst>
                                        </p:cTn>
                                        <p:tgtEl>
                                          <p:spTgt spid="10138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1379">
                                            <p:txEl>
                                              <p:pRg st="2" end="2"/>
                                            </p:txEl>
                                          </p:spTgt>
                                        </p:tgtEl>
                                        <p:attrNameLst>
                                          <p:attrName>style.visibility</p:attrName>
                                        </p:attrNameLst>
                                      </p:cBhvr>
                                      <p:to>
                                        <p:strVal val="visible"/>
                                      </p:to>
                                    </p:set>
                                    <p:anim calcmode="lin" valueType="num">
                                      <p:cBhvr additive="base">
                                        <p:cTn id="33" dur="500" fill="hold"/>
                                        <p:tgtEl>
                                          <p:spTgt spid="101379">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13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1379">
                                            <p:txEl>
                                              <p:pRg st="3" end="3"/>
                                            </p:txEl>
                                          </p:spTgt>
                                        </p:tgtEl>
                                        <p:attrNameLst>
                                          <p:attrName>style.visibility</p:attrName>
                                        </p:attrNameLst>
                                      </p:cBhvr>
                                      <p:to>
                                        <p:strVal val="visible"/>
                                      </p:to>
                                    </p:set>
                                    <p:anim calcmode="lin" valueType="num">
                                      <p:cBhvr additive="base">
                                        <p:cTn id="39" dur="500" fill="hold"/>
                                        <p:tgtEl>
                                          <p:spTgt spid="101379">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013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1379">
                                            <p:txEl>
                                              <p:pRg st="4" end="4"/>
                                            </p:txEl>
                                          </p:spTgt>
                                        </p:tgtEl>
                                        <p:attrNameLst>
                                          <p:attrName>style.visibility</p:attrName>
                                        </p:attrNameLst>
                                      </p:cBhvr>
                                      <p:to>
                                        <p:strVal val="visible"/>
                                      </p:to>
                                    </p:set>
                                    <p:anim calcmode="lin" valueType="num">
                                      <p:cBhvr additive="base">
                                        <p:cTn id="45" dur="500" fill="hold"/>
                                        <p:tgtEl>
                                          <p:spTgt spid="101379">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013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1379">
                                            <p:txEl>
                                              <p:pRg st="5" end="5"/>
                                            </p:txEl>
                                          </p:spTgt>
                                        </p:tgtEl>
                                        <p:attrNameLst>
                                          <p:attrName>style.visibility</p:attrName>
                                        </p:attrNameLst>
                                      </p:cBhvr>
                                      <p:to>
                                        <p:strVal val="visible"/>
                                      </p:to>
                                    </p:set>
                                    <p:anim calcmode="lin" valueType="num">
                                      <p:cBhvr additive="base">
                                        <p:cTn id="51" dur="500" fill="hold"/>
                                        <p:tgtEl>
                                          <p:spTgt spid="101379">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013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nodeType="clickEffect">
                                  <p:stCondLst>
                                    <p:cond delay="0"/>
                                  </p:stCondLst>
                                  <p:childTnLst>
                                    <p:set>
                                      <p:cBhvr>
                                        <p:cTn id="56" dur="1" fill="hold">
                                          <p:stCondLst>
                                            <p:cond delay="0"/>
                                          </p:stCondLst>
                                        </p:cTn>
                                        <p:tgtEl>
                                          <p:spTgt spid="101385"/>
                                        </p:tgtEl>
                                        <p:attrNameLst>
                                          <p:attrName>style.visibility</p:attrName>
                                        </p:attrNameLst>
                                      </p:cBhvr>
                                      <p:to>
                                        <p:strVal val="visible"/>
                                      </p:to>
                                    </p:set>
                                    <p:animEffect transition="in" filter="diamond(in)">
                                      <p:cBhvr>
                                        <p:cTn id="57" dur="2000"/>
                                        <p:tgtEl>
                                          <p:spTgt spid="101385"/>
                                        </p:tgtEl>
                                      </p:cBhvr>
                                    </p:animEffect>
                                  </p:childTnLst>
                                </p:cTn>
                              </p:par>
                            </p:childTnLst>
                          </p:cTn>
                        </p:par>
                      </p:childTnLst>
                    </p:cTn>
                  </p:par>
                  <p:par>
                    <p:cTn id="58" fill="hold">
                      <p:stCondLst>
                        <p:cond delay="indefinite"/>
                      </p:stCondLst>
                      <p:childTnLst>
                        <p:par>
                          <p:cTn id="59" fill="hold">
                            <p:stCondLst>
                              <p:cond delay="0"/>
                            </p:stCondLst>
                            <p:childTnLst>
                              <p:par>
                                <p:cTn id="60" presetID="8" presetClass="exit" presetSubtype="16" fill="hold" nodeType="clickEffect">
                                  <p:stCondLst>
                                    <p:cond delay="0"/>
                                  </p:stCondLst>
                                  <p:childTnLst>
                                    <p:animEffect transition="out" filter="diamond(in)">
                                      <p:cBhvr>
                                        <p:cTn id="61" dur="2000"/>
                                        <p:tgtEl>
                                          <p:spTgt spid="101385"/>
                                        </p:tgtEl>
                                      </p:cBhvr>
                                    </p:animEffect>
                                    <p:set>
                                      <p:cBhvr>
                                        <p:cTn id="62" dur="1" fill="hold">
                                          <p:stCondLst>
                                            <p:cond delay="1999"/>
                                          </p:stCondLst>
                                        </p:cTn>
                                        <p:tgtEl>
                                          <p:spTgt spid="10138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1379">
                                            <p:txEl>
                                              <p:pRg st="6" end="6"/>
                                            </p:txEl>
                                          </p:spTgt>
                                        </p:tgtEl>
                                        <p:attrNameLst>
                                          <p:attrName>style.visibility</p:attrName>
                                        </p:attrNameLst>
                                      </p:cBhvr>
                                      <p:to>
                                        <p:strVal val="visible"/>
                                      </p:to>
                                    </p:set>
                                    <p:anim calcmode="lin" valueType="num">
                                      <p:cBhvr additive="base">
                                        <p:cTn id="67" dur="500" fill="hold"/>
                                        <p:tgtEl>
                                          <p:spTgt spid="101379">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013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101388"/>
                                        </p:tgtEl>
                                        <p:attrNameLst>
                                          <p:attrName>style.visibility</p:attrName>
                                        </p:attrNameLst>
                                      </p:cBhvr>
                                      <p:to>
                                        <p:strVal val="visible"/>
                                      </p:to>
                                    </p:set>
                                    <p:animEffect transition="in" filter="blinds(horizontal)">
                                      <p:cBhvr>
                                        <p:cTn id="73" dur="500"/>
                                        <p:tgtEl>
                                          <p:spTgt spid="101388"/>
                                        </p:tgtEl>
                                      </p:cBhvr>
                                    </p:animEffect>
                                  </p:childTnLst>
                                </p:cTn>
                              </p:par>
                            </p:childTnLst>
                          </p:cTn>
                        </p:par>
                      </p:childTnLst>
                    </p:cTn>
                  </p:par>
                  <p:par>
                    <p:cTn id="74" fill="hold">
                      <p:stCondLst>
                        <p:cond delay="indefinite"/>
                      </p:stCondLst>
                      <p:childTnLst>
                        <p:par>
                          <p:cTn id="75" fill="hold">
                            <p:stCondLst>
                              <p:cond delay="0"/>
                            </p:stCondLst>
                            <p:childTnLst>
                              <p:par>
                                <p:cTn id="76" presetID="5" presetClass="exit" presetSubtype="10" fill="hold" nodeType="clickEffect">
                                  <p:stCondLst>
                                    <p:cond delay="0"/>
                                  </p:stCondLst>
                                  <p:childTnLst>
                                    <p:animEffect transition="out" filter="checkerboard(across)">
                                      <p:cBhvr>
                                        <p:cTn id="77" dur="500"/>
                                        <p:tgtEl>
                                          <p:spTgt spid="101388"/>
                                        </p:tgtEl>
                                      </p:cBhvr>
                                    </p:animEffect>
                                    <p:set>
                                      <p:cBhvr>
                                        <p:cTn id="78" dur="1" fill="hold">
                                          <p:stCondLst>
                                            <p:cond delay="499"/>
                                          </p:stCondLst>
                                        </p:cTn>
                                        <p:tgtEl>
                                          <p:spTgt spid="101388"/>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01379">
                                            <p:txEl>
                                              <p:pRg st="7" end="7"/>
                                            </p:txEl>
                                          </p:spTgt>
                                        </p:tgtEl>
                                        <p:attrNameLst>
                                          <p:attrName>style.visibility</p:attrName>
                                        </p:attrNameLst>
                                      </p:cBhvr>
                                      <p:to>
                                        <p:strVal val="visible"/>
                                      </p:to>
                                    </p:set>
                                    <p:anim calcmode="lin" valueType="num">
                                      <p:cBhvr additive="base">
                                        <p:cTn id="83" dur="500" fill="hold"/>
                                        <p:tgtEl>
                                          <p:spTgt spid="101379">
                                            <p:txEl>
                                              <p:pRg st="7" end="7"/>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0137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p:bldP spid="10137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270001" y="152136"/>
            <a:ext cx="7773865" cy="1162843"/>
          </a:xfrm>
          <a:noFill/>
          <a:ln/>
        </p:spPr>
        <p:txBody>
          <a:bodyPr/>
          <a:lstStyle/>
          <a:p>
            <a:pPr algn="ctr"/>
            <a:r>
              <a:rPr lang="tr-TR" b="1" i="0" dirty="0" smtClean="0"/>
              <a:t>Kilitleme</a:t>
            </a:r>
            <a:endParaRPr lang="en-US" b="1" i="0" dirty="0"/>
          </a:p>
        </p:txBody>
      </p:sp>
      <p:sp>
        <p:nvSpPr>
          <p:cNvPr id="5123" name="Rectangle 3"/>
          <p:cNvSpPr>
            <a:spLocks noGrp="1" noChangeArrowheads="1"/>
          </p:cNvSpPr>
          <p:nvPr>
            <p:ph idx="1"/>
          </p:nvPr>
        </p:nvSpPr>
        <p:spPr>
          <a:xfrm>
            <a:off x="899592" y="1828271"/>
            <a:ext cx="7356231" cy="4115594"/>
          </a:xfrm>
          <a:noFill/>
          <a:ln/>
        </p:spPr>
        <p:txBody>
          <a:bodyPr/>
          <a:lstStyle/>
          <a:p>
            <a:pPr>
              <a:spcAft>
                <a:spcPct val="65000"/>
              </a:spcAft>
              <a:buFont typeface="Wingdings" pitchFamily="2" charset="2"/>
              <a:buChar char="Ø"/>
            </a:pPr>
            <a:r>
              <a:rPr lang="tr-TR" i="0" dirty="0" smtClean="0"/>
              <a:t>Tehlikeli enerjinin açığa çıkması veya kaçması yollarını önleme</a:t>
            </a:r>
          </a:p>
          <a:p>
            <a:pPr>
              <a:buFont typeface="Wingdings" pitchFamily="2" charset="2"/>
              <a:buChar char="Ø"/>
            </a:pPr>
            <a:r>
              <a:rPr lang="tr-TR" i="0" dirty="0" smtClean="0"/>
              <a:t>Kapalı veya off konumundaki uygun bir enerji yalıtım donanımını kilitleme</a:t>
            </a:r>
          </a:p>
        </p:txBody>
      </p:sp>
      <p:sp>
        <p:nvSpPr>
          <p:cNvPr id="5" name="Rectangle 4"/>
          <p:cNvSpPr>
            <a:spLocks noChangeArrowheads="1"/>
          </p:cNvSpPr>
          <p:nvPr/>
        </p:nvSpPr>
        <p:spPr bwMode="auto">
          <a:xfrm>
            <a:off x="468313" y="1106488"/>
            <a:ext cx="8243887" cy="36512"/>
          </a:xfrm>
          <a:prstGeom prst="rect">
            <a:avLst/>
          </a:prstGeom>
          <a:solidFill>
            <a:srgbClr val="0040C0"/>
          </a:solidFill>
          <a:ln w="9525">
            <a:noFill/>
            <a:miter lim="800000"/>
            <a:headEnd/>
            <a:tailEnd/>
          </a:ln>
        </p:spPr>
        <p:txBody>
          <a:bodyPr wrap="none" anchor="ctr"/>
          <a:lstStyle/>
          <a:p>
            <a:endParaRPr lang="ar-SA"/>
          </a:p>
        </p:txBody>
      </p:sp>
      <p:graphicFrame>
        <p:nvGraphicFramePr>
          <p:cNvPr id="5124" name="Object 4">
            <a:hlinkClick r:id="" action="ppaction://ole?verb=0"/>
          </p:cNvPr>
          <p:cNvGraphicFramePr>
            <a:graphicFrameLocks/>
          </p:cNvGraphicFramePr>
          <p:nvPr/>
        </p:nvGraphicFramePr>
        <p:xfrm>
          <a:off x="755576" y="260648"/>
          <a:ext cx="2296991" cy="1389063"/>
        </p:xfrm>
        <a:graphic>
          <a:graphicData uri="http://schemas.openxmlformats.org/presentationml/2006/ole">
            <mc:AlternateContent xmlns:mc="http://schemas.openxmlformats.org/markup-compatibility/2006">
              <mc:Choice xmlns:v="urn:schemas-microsoft-com:vml" Requires="v">
                <p:oleObj spid="_x0000_s63494" name="Microsoft ClipArt Gallery" r:id="rId3" imgW="5715000" imgH="3190680" progId="MS_ClipArt_Gallery">
                  <p:embed/>
                </p:oleObj>
              </mc:Choice>
              <mc:Fallback>
                <p:oleObj name="Microsoft ClipArt Gallery" r:id="rId3" imgW="5715000" imgH="3190680" progId="MS_ClipArt_Gallery">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60648"/>
                        <a:ext cx="2296991" cy="138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Slide Number Placeholder 5"/>
          <p:cNvSpPr>
            <a:spLocks noGrp="1"/>
          </p:cNvSpPr>
          <p:nvPr>
            <p:ph type="sldNum" sz="quarter" idx="12"/>
          </p:nvPr>
        </p:nvSpPr>
        <p:spPr/>
        <p:txBody>
          <a:bodyPr/>
          <a:lstStyle/>
          <a:p>
            <a:pPr>
              <a:defRPr/>
            </a:pPr>
            <a:fld id="{218C4A11-9B4D-4BF8-998D-DBDA3713C7D0}" type="slidenum">
              <a:rPr lang="en-US"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1867920161"/>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04800" y="609600"/>
            <a:ext cx="8331200" cy="1962150"/>
            <a:chOff x="288" y="768"/>
            <a:chExt cx="5248" cy="1236"/>
          </a:xfrm>
        </p:grpSpPr>
        <p:sp>
          <p:nvSpPr>
            <p:cNvPr id="461828" name="Text Box 4"/>
            <p:cNvSpPr txBox="1">
              <a:spLocks noChangeArrowheads="1"/>
            </p:cNvSpPr>
            <p:nvPr/>
          </p:nvSpPr>
          <p:spPr bwMode="auto">
            <a:xfrm>
              <a:off x="288" y="1152"/>
              <a:ext cx="4034" cy="601"/>
            </a:xfrm>
            <a:prstGeom prst="rect">
              <a:avLst/>
            </a:prstGeom>
            <a:noFill/>
            <a:ln w="9525">
              <a:noFill/>
              <a:miter lim="800000"/>
              <a:headEnd/>
              <a:tailEnd/>
            </a:ln>
            <a:effectLst/>
          </p:spPr>
          <p:txBody>
            <a:bodyPr>
              <a:spAutoFit/>
            </a:bodyPr>
            <a:lstStyle/>
            <a:p>
              <a:pPr algn="ctr" eaLnBrk="0" hangingPunct="0">
                <a:spcAft>
                  <a:spcPts val="600"/>
                </a:spcAft>
                <a:defRPr/>
              </a:pPr>
              <a:r>
                <a:rPr lang="tr-TR" sz="2800" b="1" dirty="0" smtClean="0">
                  <a:solidFill>
                    <a:srgbClr val="00228E"/>
                  </a:solidFill>
                  <a:effectLst>
                    <a:outerShdw blurRad="38100" dist="38100" dir="2700000" algn="tl">
                      <a:srgbClr val="C0C0C0"/>
                    </a:outerShdw>
                  </a:effectLst>
                </a:rPr>
                <a:t>Nemli ortam ölümle sonuçlanan bir iletken bir hat sağlayabilir.</a:t>
              </a:r>
            </a:p>
          </p:txBody>
        </p:sp>
        <p:graphicFrame>
          <p:nvGraphicFramePr>
            <p:cNvPr id="3076" name="Object 5"/>
            <p:cNvGraphicFramePr>
              <a:graphicFrameLocks noChangeAspect="1"/>
            </p:cNvGraphicFramePr>
            <p:nvPr/>
          </p:nvGraphicFramePr>
          <p:xfrm>
            <a:off x="4320" y="768"/>
            <a:ext cx="1216" cy="1236"/>
          </p:xfrm>
          <a:graphic>
            <a:graphicData uri="http://schemas.openxmlformats.org/presentationml/2006/ole">
              <mc:AlternateContent xmlns:mc="http://schemas.openxmlformats.org/markup-compatibility/2006">
                <mc:Choice xmlns:v="urn:schemas-microsoft-com:vml" Requires="v">
                  <p:oleObj spid="_x0000_s65550" name="Clip" r:id="rId5" imgW="1180800" imgH="1200240" progId="MS_ClipArt_Gallery.2">
                    <p:embed/>
                  </p:oleObj>
                </mc:Choice>
                <mc:Fallback>
                  <p:oleObj name="Clip" r:id="rId5" imgW="1180800" imgH="120024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0" y="768"/>
                          <a:ext cx="1216" cy="1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6"/>
          <p:cNvGrpSpPr>
            <a:grpSpLocks/>
          </p:cNvGrpSpPr>
          <p:nvPr/>
        </p:nvGrpSpPr>
        <p:grpSpPr bwMode="auto">
          <a:xfrm>
            <a:off x="380995" y="2819400"/>
            <a:ext cx="6567495" cy="2971800"/>
            <a:chOff x="240" y="1968"/>
            <a:chExt cx="4137" cy="1872"/>
          </a:xfrm>
        </p:grpSpPr>
        <p:sp>
          <p:nvSpPr>
            <p:cNvPr id="461831" name="Text Box 7"/>
            <p:cNvSpPr txBox="1">
              <a:spLocks noChangeArrowheads="1"/>
            </p:cNvSpPr>
            <p:nvPr/>
          </p:nvSpPr>
          <p:spPr bwMode="auto">
            <a:xfrm>
              <a:off x="979" y="2161"/>
              <a:ext cx="3398" cy="601"/>
            </a:xfrm>
            <a:prstGeom prst="rect">
              <a:avLst/>
            </a:prstGeom>
            <a:noFill/>
            <a:ln w="9525">
              <a:noFill/>
              <a:miter lim="800000"/>
              <a:headEnd/>
              <a:tailEnd/>
            </a:ln>
            <a:effectLst/>
          </p:spPr>
          <p:txBody>
            <a:bodyPr wrap="square">
              <a:spAutoFit/>
            </a:bodyPr>
            <a:lstStyle/>
            <a:p>
              <a:pPr algn="ctr" eaLnBrk="0" hangingPunct="0">
                <a:defRPr/>
              </a:pPr>
              <a:r>
                <a:rPr lang="tr-TR" sz="2800" b="1" dirty="0" smtClean="0">
                  <a:solidFill>
                    <a:srgbClr val="990099"/>
                  </a:solidFill>
                  <a:effectLst>
                    <a:outerShdw blurRad="38100" dist="38100" dir="2700000" algn="tl">
                      <a:srgbClr val="C0C0C0"/>
                    </a:outerShdw>
                  </a:effectLst>
                </a:rPr>
                <a:t>Islak aletler ve elbiselerle kesinlikle çalışmayınız</a:t>
              </a:r>
              <a:r>
                <a:rPr lang="en-US" sz="2800" b="1" dirty="0" smtClean="0">
                  <a:solidFill>
                    <a:srgbClr val="990099"/>
                  </a:solidFill>
                  <a:effectLst>
                    <a:outerShdw blurRad="38100" dist="38100" dir="2700000" algn="tl">
                      <a:srgbClr val="C0C0C0"/>
                    </a:outerShdw>
                  </a:effectLst>
                </a:rPr>
                <a:t>.</a:t>
              </a:r>
              <a:endParaRPr lang="en-US" sz="2800" b="1" dirty="0">
                <a:solidFill>
                  <a:srgbClr val="990099"/>
                </a:solidFill>
                <a:effectLst>
                  <a:outerShdw blurRad="38100" dist="38100" dir="2700000" algn="tl">
                    <a:srgbClr val="C0C0C0"/>
                  </a:outerShdw>
                </a:effectLst>
              </a:endParaRPr>
            </a:p>
          </p:txBody>
        </p:sp>
        <p:graphicFrame>
          <p:nvGraphicFramePr>
            <p:cNvPr id="3075" name="Object 8"/>
            <p:cNvGraphicFramePr>
              <a:graphicFrameLocks noChangeAspect="1"/>
            </p:cNvGraphicFramePr>
            <p:nvPr/>
          </p:nvGraphicFramePr>
          <p:xfrm>
            <a:off x="240" y="1968"/>
            <a:ext cx="1178" cy="1872"/>
          </p:xfrm>
          <a:graphic>
            <a:graphicData uri="http://schemas.openxmlformats.org/presentationml/2006/ole">
              <mc:AlternateContent xmlns:mc="http://schemas.openxmlformats.org/markup-compatibility/2006">
                <mc:Choice xmlns:v="urn:schemas-microsoft-com:vml" Requires="v">
                  <p:oleObj spid="_x0000_s65551" name="Clip" r:id="rId7" imgW="4671000" imgH="8923320" progId="MS_ClipArt_Gallery.2">
                    <p:embed/>
                  </p:oleObj>
                </mc:Choice>
                <mc:Fallback>
                  <p:oleObj name="Clip" r:id="rId7" imgW="4671000" imgH="8923320" progId="MS_ClipArt_Gallery.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 y="1968"/>
                          <a:ext cx="1178" cy="18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4" name="Group 9"/>
          <p:cNvGrpSpPr>
            <a:grpSpLocks/>
          </p:cNvGrpSpPr>
          <p:nvPr/>
        </p:nvGrpSpPr>
        <p:grpSpPr bwMode="auto">
          <a:xfrm>
            <a:off x="2411414" y="3810000"/>
            <a:ext cx="6448429" cy="2509838"/>
            <a:chOff x="1519" y="2448"/>
            <a:chExt cx="4062" cy="1581"/>
          </a:xfrm>
        </p:grpSpPr>
        <p:grpSp>
          <p:nvGrpSpPr>
            <p:cNvPr id="5" name="Group 10"/>
            <p:cNvGrpSpPr>
              <a:grpSpLocks/>
            </p:cNvGrpSpPr>
            <p:nvPr/>
          </p:nvGrpSpPr>
          <p:grpSpPr bwMode="auto">
            <a:xfrm>
              <a:off x="4128" y="2448"/>
              <a:ext cx="1453" cy="1581"/>
              <a:chOff x="4128" y="2448"/>
              <a:chExt cx="1453" cy="1581"/>
            </a:xfrm>
          </p:grpSpPr>
          <p:graphicFrame>
            <p:nvGraphicFramePr>
              <p:cNvPr id="3074" name="Object 11"/>
              <p:cNvGraphicFramePr>
                <a:graphicFrameLocks noChangeAspect="1"/>
              </p:cNvGraphicFramePr>
              <p:nvPr/>
            </p:nvGraphicFramePr>
            <p:xfrm>
              <a:off x="4223" y="2448"/>
              <a:ext cx="1358" cy="1581"/>
            </p:xfrm>
            <a:graphic>
              <a:graphicData uri="http://schemas.openxmlformats.org/presentationml/2006/ole">
                <mc:AlternateContent xmlns:mc="http://schemas.openxmlformats.org/markup-compatibility/2006">
                  <mc:Choice xmlns:v="urn:schemas-microsoft-com:vml" Requires="v">
                    <p:oleObj spid="_x0000_s65552" name="Clip" r:id="rId9" imgW="1567080" imgH="1824840" progId="MS_ClipArt_Gallery.2">
                      <p:embed/>
                    </p:oleObj>
                  </mc:Choice>
                  <mc:Fallback>
                    <p:oleObj name="Clip" r:id="rId9" imgW="1567080" imgH="182484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23" y="2448"/>
                            <a:ext cx="1358" cy="15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3" name="Line 12"/>
              <p:cNvSpPr>
                <a:spLocks noChangeShapeType="1"/>
              </p:cNvSpPr>
              <p:nvPr/>
            </p:nvSpPr>
            <p:spPr bwMode="auto">
              <a:xfrm>
                <a:off x="4128" y="3120"/>
                <a:ext cx="336" cy="240"/>
              </a:xfrm>
              <a:prstGeom prst="line">
                <a:avLst/>
              </a:prstGeom>
              <a:noFill/>
              <a:ln w="57150">
                <a:solidFill>
                  <a:srgbClr val="FF9900"/>
                </a:solidFill>
                <a:round/>
                <a:headEnd/>
                <a:tailEnd type="triangle" w="med" len="med"/>
              </a:ln>
            </p:spPr>
            <p:txBody>
              <a:bodyPr wrap="none" anchor="ctr"/>
              <a:lstStyle/>
              <a:p>
                <a:endParaRPr lang="ar-SA"/>
              </a:p>
            </p:txBody>
          </p:sp>
        </p:grpSp>
        <p:sp>
          <p:nvSpPr>
            <p:cNvPr id="461837" name="Text Box 13"/>
            <p:cNvSpPr txBox="1">
              <a:spLocks noChangeArrowheads="1"/>
            </p:cNvSpPr>
            <p:nvPr/>
          </p:nvSpPr>
          <p:spPr bwMode="auto">
            <a:xfrm>
              <a:off x="1519" y="2929"/>
              <a:ext cx="2985" cy="330"/>
            </a:xfrm>
            <a:prstGeom prst="rect">
              <a:avLst/>
            </a:prstGeom>
            <a:noFill/>
            <a:ln w="9525">
              <a:noFill/>
              <a:miter lim="800000"/>
              <a:headEnd/>
              <a:tailEnd/>
            </a:ln>
            <a:effectLst/>
          </p:spPr>
          <p:txBody>
            <a:bodyPr wrap="none">
              <a:spAutoFit/>
            </a:bodyPr>
            <a:lstStyle/>
            <a:p>
              <a:pPr eaLnBrk="0" hangingPunct="0">
                <a:defRPr/>
              </a:pPr>
              <a:r>
                <a:rPr lang="tr-TR" sz="2800" b="1" dirty="0" smtClean="0">
                  <a:solidFill>
                    <a:srgbClr val="00228E"/>
                  </a:solidFill>
                  <a:effectLst>
                    <a:outerShdw blurRad="38100" dist="38100" dir="2700000" algn="tl">
                      <a:srgbClr val="C0C0C0"/>
                    </a:outerShdw>
                  </a:effectLst>
                </a:rPr>
                <a:t>Ziynet eşyalarını çıkarınız</a:t>
              </a:r>
              <a:r>
                <a:rPr lang="en-US" sz="2800" b="1" dirty="0" smtClean="0">
                  <a:solidFill>
                    <a:srgbClr val="00228E"/>
                  </a:solidFill>
                  <a:effectLst>
                    <a:outerShdw blurRad="38100" dist="38100" dir="2700000" algn="tl">
                      <a:srgbClr val="C0C0C0"/>
                    </a:outerShdw>
                  </a:effectLst>
                </a:rPr>
                <a:t>.</a:t>
              </a:r>
              <a:endParaRPr lang="en-US" sz="2800" b="1" dirty="0">
                <a:solidFill>
                  <a:srgbClr val="00228E"/>
                </a:solidFill>
                <a:effectLst>
                  <a:outerShdw blurRad="38100" dist="38100" dir="2700000" algn="tl">
                    <a:srgbClr val="C0C0C0"/>
                  </a:outerShdw>
                </a:effectLst>
              </a:endParaRPr>
            </a:p>
          </p:txBody>
        </p:sp>
      </p:grpSp>
      <p:sp>
        <p:nvSpPr>
          <p:cNvPr id="14" name="Slide Number Placeholder 13"/>
          <p:cNvSpPr>
            <a:spLocks noGrp="1"/>
          </p:cNvSpPr>
          <p:nvPr>
            <p:ph type="sldNum" sz="quarter" idx="12"/>
          </p:nvPr>
        </p:nvSpPr>
        <p:spPr/>
        <p:txBody>
          <a:bodyPr/>
          <a:lstStyle/>
          <a:p>
            <a:pPr>
              <a:defRPr/>
            </a:pPr>
            <a:fld id="{218C4A11-9B4D-4BF8-998D-DBDA3713C7D0}"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20787033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2602.WAV"/>
                                        </p:tgtEl>
                                      </p:cMediaNode>
                                    </p:audio>
                                  </p:subTnLst>
                                </p:cTn>
                              </p:par>
                            </p:childTnLst>
                          </p:cTn>
                        </p:par>
                        <p:par>
                          <p:cTn id="11" fill="hold">
                            <p:stCondLst>
                              <p:cond delay="500"/>
                            </p:stCondLst>
                            <p:childTnLst>
                              <p:par>
                                <p:cTn id="12" presetID="23" presetClass="entr" presetSubtype="3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strVal val="(6*min(max(#ppt_w*#ppt_h,.3),1)-7.4)/-.7*#ppt_w"/>
                                          </p:val>
                                        </p:tav>
                                        <p:tav tm="100000">
                                          <p:val>
                                            <p:strVal val="#ppt_w"/>
                                          </p:val>
                                        </p:tav>
                                      </p:tavLst>
                                    </p:anim>
                                    <p:anim calcmode="lin" valueType="num">
                                      <p:cBhvr>
                                        <p:cTn id="15" dur="500" fill="hold"/>
                                        <p:tgtEl>
                                          <p:spTgt spid="3"/>
                                        </p:tgtEl>
                                        <p:attrNameLst>
                                          <p:attrName>ppt_h</p:attrName>
                                        </p:attrNameLst>
                                      </p:cBhvr>
                                      <p:tavLst>
                                        <p:tav tm="0">
                                          <p:val>
                                            <p:strVal val="(6*min(max(#ppt_w*#ppt_h,.3),1)-7.4)/-.7*#ppt_h"/>
                                          </p:val>
                                        </p:tav>
                                        <p:tav tm="100000">
                                          <p:val>
                                            <p:strVal val="#ppt_h"/>
                                          </p:val>
                                        </p:tav>
                                      </p:tavLst>
                                    </p:anim>
                                    <p:anim calcmode="lin" valueType="num">
                                      <p:cBhvr>
                                        <p:cTn id="16" dur="500" fill="hold"/>
                                        <p:tgtEl>
                                          <p:spTgt spid="3"/>
                                        </p:tgtEl>
                                        <p:attrNameLst>
                                          <p:attrName>ppt_x</p:attrName>
                                        </p:attrNameLst>
                                      </p:cBhvr>
                                      <p:tavLst>
                                        <p:tav tm="0">
                                          <p:val>
                                            <p:fltVal val="0.5"/>
                                          </p:val>
                                        </p:tav>
                                        <p:tav tm="100000">
                                          <p:val>
                                            <p:strVal val="#ppt_x"/>
                                          </p:val>
                                        </p:tav>
                                      </p:tavLst>
                                    </p:anim>
                                    <p:anim calcmode="lin" valueType="num">
                                      <p:cBhvr>
                                        <p:cTn id="17" dur="500" fill="hold"/>
                                        <p:tgtEl>
                                          <p:spTgt spid="3"/>
                                        </p:tgtEl>
                                        <p:attrNameLst>
                                          <p:attrName>ppt_y</p:attrName>
                                        </p:attrNameLst>
                                      </p:cBhvr>
                                      <p:tavLst>
                                        <p:tav tm="0">
                                          <p:val>
                                            <p:strVal val="1+(6*min(max(#ppt_w*#ppt_h,.3),1)-7.4)/-.7*#ppt_h/2"/>
                                          </p:val>
                                        </p:tav>
                                        <p:tav tm="100000">
                                          <p:val>
                                            <p:strVal val="#ppt_y"/>
                                          </p:val>
                                        </p:tav>
                                      </p:tavLst>
                                    </p:anim>
                                  </p:childTnLst>
                                </p:cTn>
                              </p:par>
                            </p:childTnLst>
                          </p:cTn>
                        </p:par>
                        <p:par>
                          <p:cTn id="18" fill="hold">
                            <p:stCondLst>
                              <p:cond delay="1000"/>
                            </p:stCondLst>
                            <p:childTnLst>
                              <p:par>
                                <p:cTn id="19" presetID="23" presetClass="entr" presetSubtype="52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 calcmode="lin" valueType="num">
                                      <p:cBhvr>
                                        <p:cTn id="23" dur="500" fill="hold"/>
                                        <p:tgtEl>
                                          <p:spTgt spid="4"/>
                                        </p:tgtEl>
                                        <p:attrNameLst>
                                          <p:attrName>ppt_x</p:attrName>
                                        </p:attrNameLst>
                                      </p:cBhvr>
                                      <p:tavLst>
                                        <p:tav tm="0">
                                          <p:val>
                                            <p:fltVal val="0.5"/>
                                          </p:val>
                                        </p:tav>
                                        <p:tav tm="100000">
                                          <p:val>
                                            <p:strVal val="#ppt_x"/>
                                          </p:val>
                                        </p:tav>
                                      </p:tavLst>
                                    </p:anim>
                                    <p:anim calcmode="lin" valueType="num">
                                      <p:cBhvr>
                                        <p:cTn id="24"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a:defRPr/>
            </a:pPr>
            <a:r>
              <a:rPr lang="en-US" dirty="0" err="1" smtClean="0"/>
              <a:t>Ele</a:t>
            </a:r>
            <a:r>
              <a:rPr lang="tr-TR" dirty="0" smtClean="0"/>
              <a:t>k</a:t>
            </a:r>
            <a:r>
              <a:rPr lang="en-US" dirty="0" smtClean="0"/>
              <a:t>tri</a:t>
            </a:r>
            <a:r>
              <a:rPr lang="tr-TR" dirty="0" smtClean="0"/>
              <a:t>ksel Güvenlik Kuralları</a:t>
            </a:r>
            <a:endParaRPr lang="en-US" dirty="0"/>
          </a:p>
        </p:txBody>
      </p:sp>
      <p:sp>
        <p:nvSpPr>
          <p:cNvPr id="172035" name="Rectangle 3"/>
          <p:cNvSpPr>
            <a:spLocks noGrp="1" noChangeArrowheads="1"/>
          </p:cNvSpPr>
          <p:nvPr>
            <p:ph idx="1"/>
          </p:nvPr>
        </p:nvSpPr>
        <p:spPr>
          <a:xfrm>
            <a:off x="990600" y="1600200"/>
            <a:ext cx="7772400" cy="4114800"/>
          </a:xfrm>
        </p:spPr>
        <p:txBody>
          <a:bodyPr>
            <a:normAutofit lnSpcReduction="10000"/>
          </a:bodyPr>
          <a:lstStyle/>
          <a:p>
            <a:pPr>
              <a:defRPr/>
            </a:pPr>
            <a:r>
              <a:rPr lang="tr-TR" sz="3000" dirty="0" smtClean="0"/>
              <a:t>Çıplak tellerden sakınınız, onları ELEKTRİK BANTLARI ile kapatınız (kaplayınız)</a:t>
            </a:r>
            <a:endParaRPr lang="en-US" sz="3000" dirty="0"/>
          </a:p>
          <a:p>
            <a:pPr>
              <a:defRPr/>
            </a:pPr>
            <a:r>
              <a:rPr lang="tr-TR" sz="3000" dirty="0" smtClean="0"/>
              <a:t>Uzatma kablo kullanımını en aza indirin ve yerden uzak tutmaya çalışın</a:t>
            </a:r>
            <a:endParaRPr lang="en-US" sz="3000" dirty="0"/>
          </a:p>
          <a:p>
            <a:pPr>
              <a:defRPr/>
            </a:pPr>
            <a:r>
              <a:rPr lang="tr-TR" sz="3000" dirty="0" smtClean="0"/>
              <a:t>Uygun olmayan fişleri prizlere takmak için zorlamayın</a:t>
            </a:r>
            <a:endParaRPr lang="en-US" sz="3000" dirty="0"/>
          </a:p>
          <a:p>
            <a:pPr>
              <a:defRPr/>
            </a:pPr>
            <a:r>
              <a:rPr lang="tr-TR" sz="3000" dirty="0" smtClean="0"/>
              <a:t>Su ile elektrik hiçbir zaman bir arada olmaz</a:t>
            </a:r>
            <a:endParaRPr lang="en-US" dirty="0"/>
          </a:p>
        </p:txBody>
      </p:sp>
      <p:sp>
        <p:nvSpPr>
          <p:cNvPr id="4" name="Slide Number Placeholder 3"/>
          <p:cNvSpPr>
            <a:spLocks noGrp="1"/>
          </p:cNvSpPr>
          <p:nvPr>
            <p:ph type="sldNum" sz="quarter" idx="12"/>
          </p:nvPr>
        </p:nvSpPr>
        <p:spPr/>
        <p:txBody>
          <a:bodyPr/>
          <a:lstStyle/>
          <a:p>
            <a:pPr>
              <a:defRPr/>
            </a:pPr>
            <a:fld id="{18A8285E-8132-4EDA-9A4E-8E372730173C}" type="slidenum">
              <a:rPr lang="ar-SA" smtClean="0"/>
              <a:pPr>
                <a:defRPr/>
              </a:pPr>
              <a:t>41</a:t>
            </a:fld>
            <a:endParaRPr lang="en-US"/>
          </a:p>
        </p:txBody>
      </p:sp>
      <p:sp>
        <p:nvSpPr>
          <p:cNvPr id="7"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1579030357"/>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203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72035">
                                            <p:txEl>
                                              <p:pRg st="0" end="0"/>
                                            </p:txEl>
                                          </p:spTgt>
                                        </p:tgtEl>
                                        <p:attrNameLst>
                                          <p:attrName>ppt_c</p:attrName>
                                        </p:attrNameLst>
                                      </p:cBhvr>
                                      <p:to>
                                        <a:schemeClr va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203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72035">
                                            <p:txEl>
                                              <p:pRg st="1" end="1"/>
                                            </p:txEl>
                                          </p:spTgt>
                                        </p:tgtEl>
                                        <p:attrNameLst>
                                          <p:attrName>ppt_c</p:attrName>
                                        </p:attrNameLst>
                                      </p:cBhvr>
                                      <p:to>
                                        <a:schemeClr va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20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72035">
                                            <p:txEl>
                                              <p:pRg st="2" end="2"/>
                                            </p:txEl>
                                          </p:spTgt>
                                        </p:tgtEl>
                                        <p:attrNameLst>
                                          <p:attrName>ppt_c</p:attrName>
                                        </p:attrNameLst>
                                      </p:cBhvr>
                                      <p:to>
                                        <a:schemeClr va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203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72035">
                                            <p:txEl>
                                              <p:pRg st="3" end="3"/>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bldLvl="2"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5" descr="cord label"/>
          <p:cNvPicPr>
            <a:picLocks noChangeAspect="1" noChangeArrowheads="1"/>
          </p:cNvPicPr>
          <p:nvPr/>
        </p:nvPicPr>
        <p:blipFill>
          <a:blip r:embed="rId2" cstate="print"/>
          <a:srcRect/>
          <a:stretch>
            <a:fillRect/>
          </a:stretch>
        </p:blipFill>
        <p:spPr bwMode="auto">
          <a:xfrm>
            <a:off x="381000" y="914400"/>
            <a:ext cx="1108075" cy="2133600"/>
          </a:xfrm>
          <a:prstGeom prst="rect">
            <a:avLst/>
          </a:prstGeom>
          <a:noFill/>
          <a:ln w="9525">
            <a:noFill/>
            <a:miter lim="800000"/>
            <a:headEnd/>
            <a:tailEnd/>
          </a:ln>
        </p:spPr>
      </p:pic>
      <p:pic>
        <p:nvPicPr>
          <p:cNvPr id="29700" name="Picture 9" descr="coiled cord"/>
          <p:cNvPicPr>
            <a:picLocks noChangeAspect="1" noChangeArrowheads="1"/>
          </p:cNvPicPr>
          <p:nvPr/>
        </p:nvPicPr>
        <p:blipFill>
          <a:blip r:embed="rId3" cstate="print"/>
          <a:srcRect/>
          <a:stretch>
            <a:fillRect/>
          </a:stretch>
        </p:blipFill>
        <p:spPr bwMode="auto">
          <a:xfrm>
            <a:off x="6248400" y="5181600"/>
            <a:ext cx="1762125" cy="1228725"/>
          </a:xfrm>
          <a:prstGeom prst="rect">
            <a:avLst/>
          </a:prstGeom>
          <a:noFill/>
          <a:ln w="9525">
            <a:noFill/>
            <a:miter lim="800000"/>
            <a:headEnd/>
            <a:tailEnd/>
          </a:ln>
        </p:spPr>
      </p:pic>
      <p:pic>
        <p:nvPicPr>
          <p:cNvPr id="29701" name="Picture 11" descr="exposed prongs"/>
          <p:cNvPicPr>
            <a:picLocks noChangeAspect="1" noChangeArrowheads="1"/>
          </p:cNvPicPr>
          <p:nvPr/>
        </p:nvPicPr>
        <p:blipFill>
          <a:blip r:embed="rId4" cstate="print"/>
          <a:srcRect/>
          <a:stretch>
            <a:fillRect/>
          </a:stretch>
        </p:blipFill>
        <p:spPr bwMode="auto">
          <a:xfrm>
            <a:off x="6248400" y="152400"/>
            <a:ext cx="2047875" cy="1365250"/>
          </a:xfrm>
          <a:prstGeom prst="rect">
            <a:avLst/>
          </a:prstGeom>
          <a:noFill/>
          <a:ln w="9525">
            <a:noFill/>
            <a:miter lim="800000"/>
            <a:headEnd/>
            <a:tailEnd/>
          </a:ln>
        </p:spPr>
      </p:pic>
      <p:pic>
        <p:nvPicPr>
          <p:cNvPr id="29702" name="Picture 13" descr="outdoor cords"/>
          <p:cNvPicPr>
            <a:picLocks noChangeAspect="1" noChangeArrowheads="1"/>
          </p:cNvPicPr>
          <p:nvPr/>
        </p:nvPicPr>
        <p:blipFill>
          <a:blip r:embed="rId5" cstate="print"/>
          <a:srcRect/>
          <a:stretch>
            <a:fillRect/>
          </a:stretch>
        </p:blipFill>
        <p:spPr bwMode="auto">
          <a:xfrm>
            <a:off x="228600" y="4191000"/>
            <a:ext cx="1609725" cy="2143125"/>
          </a:xfrm>
          <a:prstGeom prst="rect">
            <a:avLst/>
          </a:prstGeom>
          <a:noFill/>
          <a:ln w="9525">
            <a:noFill/>
            <a:miter lim="800000"/>
            <a:headEnd/>
            <a:tailEnd/>
          </a:ln>
        </p:spPr>
      </p:pic>
      <p:pic>
        <p:nvPicPr>
          <p:cNvPr id="29703" name="Picture 14"/>
          <p:cNvPicPr>
            <a:picLocks noChangeAspect="1" noChangeArrowheads="1"/>
          </p:cNvPicPr>
          <p:nvPr/>
        </p:nvPicPr>
        <p:blipFill>
          <a:blip r:embed="rId6" cstate="print"/>
          <a:srcRect/>
          <a:stretch>
            <a:fillRect/>
          </a:stretch>
        </p:blipFill>
        <p:spPr bwMode="auto">
          <a:xfrm>
            <a:off x="7391400" y="1600200"/>
            <a:ext cx="1428750" cy="1676400"/>
          </a:xfrm>
          <a:prstGeom prst="rect">
            <a:avLst/>
          </a:prstGeom>
          <a:noFill/>
          <a:ln w="9525">
            <a:noFill/>
            <a:miter lim="800000"/>
            <a:headEnd/>
            <a:tailEnd/>
          </a:ln>
        </p:spPr>
      </p:pic>
      <p:pic>
        <p:nvPicPr>
          <p:cNvPr id="29704" name="Picture 15"/>
          <p:cNvPicPr>
            <a:picLocks noChangeAspect="1" noChangeArrowheads="1"/>
          </p:cNvPicPr>
          <p:nvPr/>
        </p:nvPicPr>
        <p:blipFill>
          <a:blip r:embed="rId7" cstate="print"/>
          <a:srcRect/>
          <a:stretch>
            <a:fillRect/>
          </a:stretch>
        </p:blipFill>
        <p:spPr bwMode="auto">
          <a:xfrm>
            <a:off x="2362200" y="228600"/>
            <a:ext cx="2425700" cy="1030288"/>
          </a:xfrm>
          <a:prstGeom prst="rect">
            <a:avLst/>
          </a:prstGeom>
          <a:noFill/>
          <a:ln w="9525">
            <a:noFill/>
            <a:miter lim="800000"/>
            <a:headEnd/>
            <a:tailEnd/>
          </a:ln>
        </p:spPr>
      </p:pic>
      <p:pic>
        <p:nvPicPr>
          <p:cNvPr id="29705" name="Picture 16"/>
          <p:cNvPicPr>
            <a:picLocks noChangeAspect="1" noChangeArrowheads="1"/>
          </p:cNvPicPr>
          <p:nvPr/>
        </p:nvPicPr>
        <p:blipFill>
          <a:blip r:embed="rId8" cstate="print"/>
          <a:srcRect l="13715" r="21143"/>
          <a:stretch>
            <a:fillRect/>
          </a:stretch>
        </p:blipFill>
        <p:spPr bwMode="auto">
          <a:xfrm>
            <a:off x="7467600" y="3810000"/>
            <a:ext cx="1447800" cy="944563"/>
          </a:xfrm>
          <a:prstGeom prst="rect">
            <a:avLst/>
          </a:prstGeom>
          <a:noFill/>
          <a:ln w="9525">
            <a:noFill/>
            <a:miter lim="800000"/>
            <a:headEnd/>
            <a:tailEnd/>
          </a:ln>
        </p:spPr>
      </p:pic>
      <p:pic>
        <p:nvPicPr>
          <p:cNvPr id="29706" name="Picture 17"/>
          <p:cNvPicPr>
            <a:picLocks noChangeAspect="1" noChangeArrowheads="1"/>
          </p:cNvPicPr>
          <p:nvPr/>
        </p:nvPicPr>
        <p:blipFill>
          <a:blip r:embed="rId9" cstate="print"/>
          <a:srcRect/>
          <a:stretch>
            <a:fillRect/>
          </a:stretch>
        </p:blipFill>
        <p:spPr bwMode="auto">
          <a:xfrm>
            <a:off x="2819400" y="4648200"/>
            <a:ext cx="2362200" cy="1982788"/>
          </a:xfrm>
          <a:prstGeom prst="rect">
            <a:avLst/>
          </a:prstGeom>
          <a:noFill/>
          <a:ln w="9525">
            <a:noFill/>
            <a:miter lim="800000"/>
            <a:headEnd/>
            <a:tailEnd/>
          </a:ln>
        </p:spPr>
      </p:pic>
      <p:sp>
        <p:nvSpPr>
          <p:cNvPr id="29707" name="Text Box 18"/>
          <p:cNvSpPr txBox="1">
            <a:spLocks noChangeArrowheads="1"/>
          </p:cNvSpPr>
          <p:nvPr/>
        </p:nvSpPr>
        <p:spPr bwMode="auto">
          <a:xfrm>
            <a:off x="1905000" y="1447800"/>
            <a:ext cx="5486400" cy="3203575"/>
          </a:xfrm>
          <a:prstGeom prst="rect">
            <a:avLst/>
          </a:prstGeom>
          <a:noFill/>
          <a:ln w="9525">
            <a:noFill/>
            <a:miter lim="800000"/>
            <a:headEnd/>
            <a:tailEnd/>
          </a:ln>
        </p:spPr>
        <p:txBody>
          <a:bodyPr>
            <a:spAutoFit/>
          </a:bodyPr>
          <a:lstStyle/>
          <a:p>
            <a:pPr marL="342900" indent="-342900" eaLnBrk="1" hangingPunct="1"/>
            <a:r>
              <a:rPr lang="en-US" sz="2400" b="1" smtClean="0">
                <a:solidFill>
                  <a:srgbClr val="990099"/>
                </a:solidFill>
                <a:latin typeface="Times New Roman" pitchFamily="18" charset="0"/>
                <a:cs typeface="+mn-cs"/>
              </a:rPr>
              <a:t>Cords – Items to consider before use.</a:t>
            </a:r>
          </a:p>
          <a:p>
            <a:pPr marL="342900" indent="-342900" eaLnBrk="1" hangingPunct="1">
              <a:buFontTx/>
              <a:buAutoNum type="arabicPeriod"/>
            </a:pPr>
            <a:r>
              <a:rPr lang="en-US" smtClean="0">
                <a:solidFill>
                  <a:srgbClr val="0033CC"/>
                </a:solidFill>
                <a:latin typeface="Times New Roman" pitchFamily="18" charset="0"/>
                <a:cs typeface="+mn-cs"/>
              </a:rPr>
              <a:t>Use per Listing and Labeling</a:t>
            </a:r>
          </a:p>
          <a:p>
            <a:pPr marL="342900" indent="-342900" eaLnBrk="1" hangingPunct="1">
              <a:buFontTx/>
              <a:buAutoNum type="arabicPeriod"/>
            </a:pPr>
            <a:r>
              <a:rPr lang="en-US" smtClean="0">
                <a:solidFill>
                  <a:srgbClr val="0033CC"/>
                </a:solidFill>
                <a:latin typeface="Times New Roman" pitchFamily="18" charset="0"/>
                <a:cs typeface="+mn-cs"/>
              </a:rPr>
              <a:t>Inner wires exposed – </a:t>
            </a:r>
            <a:r>
              <a:rPr lang="en-US" smtClean="0">
                <a:solidFill>
                  <a:srgbClr val="CC0000"/>
                </a:solidFill>
                <a:latin typeface="Times New Roman" pitchFamily="18" charset="0"/>
                <a:cs typeface="+mn-cs"/>
              </a:rPr>
              <a:t>Don’t use.</a:t>
            </a:r>
          </a:p>
          <a:p>
            <a:pPr marL="342900" indent="-342900" eaLnBrk="1" hangingPunct="1">
              <a:buFontTx/>
              <a:buAutoNum type="arabicPeriod"/>
            </a:pPr>
            <a:r>
              <a:rPr lang="en-US" smtClean="0">
                <a:solidFill>
                  <a:srgbClr val="0033CC"/>
                </a:solidFill>
                <a:latin typeface="Times New Roman" pitchFamily="18" charset="0"/>
                <a:cs typeface="+mn-cs"/>
              </a:rPr>
              <a:t>Plug not fully seated – </a:t>
            </a:r>
            <a:r>
              <a:rPr lang="en-US" smtClean="0">
                <a:solidFill>
                  <a:srgbClr val="CC0000"/>
                </a:solidFill>
                <a:latin typeface="Times New Roman" pitchFamily="18" charset="0"/>
                <a:cs typeface="+mn-cs"/>
              </a:rPr>
              <a:t>Don’t use.</a:t>
            </a:r>
            <a:r>
              <a:rPr lang="en-US" smtClean="0">
                <a:solidFill>
                  <a:srgbClr val="0033CC"/>
                </a:solidFill>
                <a:latin typeface="Times New Roman" pitchFamily="18" charset="0"/>
                <a:cs typeface="+mn-cs"/>
              </a:rPr>
              <a:t> </a:t>
            </a:r>
          </a:p>
          <a:p>
            <a:pPr marL="342900" indent="-342900" eaLnBrk="1" hangingPunct="1">
              <a:buFontTx/>
              <a:buAutoNum type="arabicPeriod"/>
            </a:pPr>
            <a:r>
              <a:rPr lang="en-US" smtClean="0">
                <a:solidFill>
                  <a:srgbClr val="0033CC"/>
                </a:solidFill>
                <a:latin typeface="Times New Roman" pitchFamily="18" charset="0"/>
                <a:cs typeface="+mn-cs"/>
              </a:rPr>
              <a:t>Cords run through doors / pinch points – </a:t>
            </a:r>
            <a:r>
              <a:rPr lang="en-US" smtClean="0">
                <a:solidFill>
                  <a:srgbClr val="CC0000"/>
                </a:solidFill>
                <a:latin typeface="Times New Roman" pitchFamily="18" charset="0"/>
                <a:cs typeface="+mn-cs"/>
              </a:rPr>
              <a:t>Don’t use.</a:t>
            </a:r>
          </a:p>
          <a:p>
            <a:pPr marL="342900" indent="-342900" eaLnBrk="1" hangingPunct="1">
              <a:buFontTx/>
              <a:buAutoNum type="arabicPeriod"/>
            </a:pPr>
            <a:r>
              <a:rPr lang="en-US" smtClean="0">
                <a:solidFill>
                  <a:srgbClr val="0033CC"/>
                </a:solidFill>
                <a:latin typeface="Times New Roman" pitchFamily="18" charset="0"/>
                <a:cs typeface="+mn-cs"/>
              </a:rPr>
              <a:t>Outer sheath damaged – </a:t>
            </a:r>
            <a:r>
              <a:rPr lang="en-US" smtClean="0">
                <a:solidFill>
                  <a:srgbClr val="CC0000"/>
                </a:solidFill>
                <a:latin typeface="Times New Roman" pitchFamily="18" charset="0"/>
                <a:cs typeface="+mn-cs"/>
              </a:rPr>
              <a:t>Don’t use.</a:t>
            </a:r>
          </a:p>
          <a:p>
            <a:pPr marL="342900" indent="-342900" eaLnBrk="1" hangingPunct="1">
              <a:buFontTx/>
              <a:buAutoNum type="arabicPeriod"/>
            </a:pPr>
            <a:r>
              <a:rPr lang="en-US" smtClean="0">
                <a:solidFill>
                  <a:srgbClr val="0033CC"/>
                </a:solidFill>
                <a:latin typeface="Times New Roman" pitchFamily="18" charset="0"/>
                <a:cs typeface="+mn-cs"/>
              </a:rPr>
              <a:t>Cord tightly coiled may cause a problem – </a:t>
            </a:r>
            <a:r>
              <a:rPr lang="en-US" smtClean="0">
                <a:solidFill>
                  <a:srgbClr val="CC0000"/>
                </a:solidFill>
                <a:latin typeface="Times New Roman" pitchFamily="18" charset="0"/>
                <a:cs typeface="+mn-cs"/>
              </a:rPr>
              <a:t>Don’t use.</a:t>
            </a:r>
          </a:p>
          <a:p>
            <a:pPr marL="342900" indent="-342900" eaLnBrk="1" hangingPunct="1">
              <a:buFontTx/>
              <a:buAutoNum type="arabicPeriod"/>
            </a:pPr>
            <a:r>
              <a:rPr lang="en-US" smtClean="0">
                <a:solidFill>
                  <a:srgbClr val="0033CC"/>
                </a:solidFill>
                <a:latin typeface="Times New Roman" pitchFamily="18" charset="0"/>
                <a:cs typeface="+mn-cs"/>
              </a:rPr>
              <a:t>Tightly coiled cord that had a meltdown because it couldn’t cool properly when overloaded.</a:t>
            </a:r>
          </a:p>
          <a:p>
            <a:pPr marL="342900" indent="-342900" eaLnBrk="1" hangingPunct="1">
              <a:buFontTx/>
              <a:buAutoNum type="arabicPeriod"/>
            </a:pPr>
            <a:r>
              <a:rPr lang="en-US" smtClean="0">
                <a:solidFill>
                  <a:srgbClr val="0033CC"/>
                </a:solidFill>
                <a:latin typeface="Times New Roman" pitchFamily="18" charset="0"/>
                <a:cs typeface="+mn-cs"/>
              </a:rPr>
              <a:t>Cords must be GFCI protected or under an Assured Equipment Ground Conductor program.</a:t>
            </a:r>
          </a:p>
        </p:txBody>
      </p:sp>
      <p:sp>
        <p:nvSpPr>
          <p:cNvPr id="29708" name="Text Box 19"/>
          <p:cNvSpPr txBox="1">
            <a:spLocks noChangeArrowheads="1"/>
          </p:cNvSpPr>
          <p:nvPr/>
        </p:nvSpPr>
        <p:spPr bwMode="auto">
          <a:xfrm>
            <a:off x="381000" y="4572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1</a:t>
            </a:r>
          </a:p>
        </p:txBody>
      </p:sp>
      <p:sp>
        <p:nvSpPr>
          <p:cNvPr id="29709" name="Text Box 20"/>
          <p:cNvSpPr txBox="1">
            <a:spLocks noChangeArrowheads="1"/>
          </p:cNvSpPr>
          <p:nvPr/>
        </p:nvSpPr>
        <p:spPr bwMode="auto">
          <a:xfrm>
            <a:off x="1828800" y="3048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2</a:t>
            </a:r>
          </a:p>
        </p:txBody>
      </p:sp>
      <p:sp>
        <p:nvSpPr>
          <p:cNvPr id="29710" name="Text Box 21"/>
          <p:cNvSpPr txBox="1">
            <a:spLocks noChangeArrowheads="1"/>
          </p:cNvSpPr>
          <p:nvPr/>
        </p:nvSpPr>
        <p:spPr bwMode="auto">
          <a:xfrm>
            <a:off x="5791200" y="457200"/>
            <a:ext cx="298450" cy="366713"/>
          </a:xfrm>
          <a:prstGeom prst="rect">
            <a:avLst/>
          </a:prstGeom>
          <a:noFill/>
          <a:ln w="9525">
            <a:noFill/>
            <a:miter lim="800000"/>
            <a:headEnd/>
            <a:tailEnd/>
          </a:ln>
        </p:spPr>
        <p:txBody>
          <a:bodyPr>
            <a:spAutoFit/>
          </a:bodyPr>
          <a:lstStyle/>
          <a:p>
            <a:pPr eaLnBrk="1" hangingPunct="1"/>
            <a:r>
              <a:rPr lang="en-US" smtClean="0">
                <a:solidFill>
                  <a:srgbClr val="000000"/>
                </a:solidFill>
                <a:latin typeface="Times New Roman" pitchFamily="18" charset="0"/>
                <a:cs typeface="+mn-cs"/>
              </a:rPr>
              <a:t>3</a:t>
            </a:r>
          </a:p>
        </p:txBody>
      </p:sp>
      <p:sp>
        <p:nvSpPr>
          <p:cNvPr id="29711" name="Text Box 22"/>
          <p:cNvSpPr txBox="1">
            <a:spLocks noChangeArrowheads="1"/>
          </p:cNvSpPr>
          <p:nvPr/>
        </p:nvSpPr>
        <p:spPr bwMode="auto">
          <a:xfrm>
            <a:off x="8458200" y="12192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4</a:t>
            </a:r>
          </a:p>
        </p:txBody>
      </p:sp>
      <p:sp>
        <p:nvSpPr>
          <p:cNvPr id="29712" name="Text Box 23"/>
          <p:cNvSpPr txBox="1">
            <a:spLocks noChangeArrowheads="1"/>
          </p:cNvSpPr>
          <p:nvPr/>
        </p:nvSpPr>
        <p:spPr bwMode="auto">
          <a:xfrm>
            <a:off x="8001000" y="34290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5</a:t>
            </a:r>
          </a:p>
        </p:txBody>
      </p:sp>
      <p:sp>
        <p:nvSpPr>
          <p:cNvPr id="29713" name="Text Box 24"/>
          <p:cNvSpPr txBox="1">
            <a:spLocks noChangeArrowheads="1"/>
          </p:cNvSpPr>
          <p:nvPr/>
        </p:nvSpPr>
        <p:spPr bwMode="auto">
          <a:xfrm>
            <a:off x="6308725" y="47625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6</a:t>
            </a:r>
          </a:p>
        </p:txBody>
      </p:sp>
      <p:sp>
        <p:nvSpPr>
          <p:cNvPr id="29714" name="Text Box 25"/>
          <p:cNvSpPr txBox="1">
            <a:spLocks noChangeArrowheads="1"/>
          </p:cNvSpPr>
          <p:nvPr/>
        </p:nvSpPr>
        <p:spPr bwMode="auto">
          <a:xfrm>
            <a:off x="2346325" y="50673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7</a:t>
            </a:r>
          </a:p>
        </p:txBody>
      </p:sp>
      <p:sp>
        <p:nvSpPr>
          <p:cNvPr id="29715" name="Text Box 27"/>
          <p:cNvSpPr txBox="1">
            <a:spLocks noChangeArrowheads="1"/>
          </p:cNvSpPr>
          <p:nvPr/>
        </p:nvSpPr>
        <p:spPr bwMode="auto">
          <a:xfrm>
            <a:off x="457200" y="3733800"/>
            <a:ext cx="298450" cy="366713"/>
          </a:xfrm>
          <a:prstGeom prst="rect">
            <a:avLst/>
          </a:prstGeom>
          <a:noFill/>
          <a:ln w="9525">
            <a:noFill/>
            <a:miter lim="800000"/>
            <a:headEnd/>
            <a:tailEnd/>
          </a:ln>
        </p:spPr>
        <p:txBody>
          <a:bodyPr wrap="none">
            <a:spAutoFit/>
          </a:bodyPr>
          <a:lstStyle/>
          <a:p>
            <a:pPr eaLnBrk="1" hangingPunct="1"/>
            <a:r>
              <a:rPr lang="en-US" smtClean="0">
                <a:solidFill>
                  <a:srgbClr val="000000"/>
                </a:solidFill>
                <a:latin typeface="Times New Roman" pitchFamily="18" charset="0"/>
                <a:cs typeface="+mn-cs"/>
              </a:rPr>
              <a:t>8</a:t>
            </a:r>
          </a:p>
        </p:txBody>
      </p:sp>
      <p:sp>
        <p:nvSpPr>
          <p:cNvPr id="20" name="Slide Number Placeholder 19"/>
          <p:cNvSpPr>
            <a:spLocks noGrp="1"/>
          </p:cNvSpPr>
          <p:nvPr>
            <p:ph type="sldNum" sz="quarter" idx="12"/>
          </p:nvPr>
        </p:nvSpPr>
        <p:spPr/>
        <p:txBody>
          <a:bodyPr/>
          <a:lstStyle/>
          <a:p>
            <a:pPr>
              <a:defRPr/>
            </a:pPr>
            <a:fld id="{F856C218-A448-4ADC-9B71-A50A9C1B39A0}"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7297014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B36CFC7-224E-4B5C-AE22-8398A1FD5818}" type="slidenum">
              <a:rPr lang="ar-SA" smtClean="0"/>
              <a:pPr>
                <a:defRPr/>
              </a:pPr>
              <a:t>43</a:t>
            </a:fld>
            <a:endParaRPr lang="en-US"/>
          </a:p>
        </p:txBody>
      </p:sp>
      <p:sp>
        <p:nvSpPr>
          <p:cNvPr id="3" name="Title 2"/>
          <p:cNvSpPr>
            <a:spLocks noGrp="1"/>
          </p:cNvSpPr>
          <p:nvPr>
            <p:ph type="title"/>
          </p:nvPr>
        </p:nvSpPr>
        <p:spPr/>
        <p:txBody>
          <a:bodyPr>
            <a:normAutofit fontScale="90000"/>
          </a:bodyPr>
          <a:lstStyle/>
          <a:p>
            <a:pPr>
              <a:defRPr/>
            </a:pPr>
            <a:r>
              <a:rPr lang="tr-TR" dirty="0" smtClean="0"/>
              <a:t>Soru 4</a:t>
            </a:r>
            <a:r>
              <a:rPr lang="en-US" dirty="0" smtClean="0"/>
              <a:t>: </a:t>
            </a:r>
            <a:r>
              <a:rPr lang="tr-TR" dirty="0" smtClean="0"/>
              <a:t>Resimdeki tehlikeleri belirleyiniz</a:t>
            </a:r>
            <a:endParaRPr lang="ar-SA" dirty="0"/>
          </a:p>
        </p:txBody>
      </p:sp>
      <p:sp>
        <p:nvSpPr>
          <p:cNvPr id="41987" name="TextBox 3"/>
          <p:cNvSpPr txBox="1">
            <a:spLocks noChangeArrowheads="1"/>
          </p:cNvSpPr>
          <p:nvPr/>
        </p:nvSpPr>
        <p:spPr bwMode="auto">
          <a:xfrm>
            <a:off x="6000750" y="2428875"/>
            <a:ext cx="1500188" cy="461963"/>
          </a:xfrm>
          <a:prstGeom prst="rect">
            <a:avLst/>
          </a:prstGeom>
          <a:noFill/>
          <a:ln w="9525">
            <a:noFill/>
            <a:miter lim="800000"/>
            <a:headEnd/>
            <a:tailEnd/>
          </a:ln>
        </p:spPr>
        <p:txBody>
          <a:bodyPr>
            <a:spAutoFit/>
          </a:bodyPr>
          <a:lstStyle/>
          <a:p>
            <a:r>
              <a:rPr lang="en-US" sz="2400">
                <a:solidFill>
                  <a:schemeClr val="bg1"/>
                </a:solidFill>
              </a:rPr>
              <a:t>Picture 1</a:t>
            </a:r>
            <a:endParaRPr lang="ar-SA" sz="2400">
              <a:solidFill>
                <a:schemeClr val="bg1"/>
              </a:solidFill>
            </a:endParaRPr>
          </a:p>
        </p:txBody>
      </p:sp>
      <p:pic>
        <p:nvPicPr>
          <p:cNvPr id="5" name="Picture 10"/>
          <p:cNvPicPr>
            <a:picLocks noChangeAspect="1" noChangeArrowheads="1"/>
          </p:cNvPicPr>
          <p:nvPr/>
        </p:nvPicPr>
        <p:blipFill>
          <a:blip r:embed="rId2" cstate="print"/>
          <a:srcRect/>
          <a:stretch>
            <a:fillRect/>
          </a:stretch>
        </p:blipFill>
        <p:spPr bwMode="auto">
          <a:xfrm>
            <a:off x="228600" y="1776413"/>
            <a:ext cx="8647113" cy="4724400"/>
          </a:xfrm>
          <a:prstGeom prst="rect">
            <a:avLst/>
          </a:prstGeom>
          <a:noFill/>
          <a:ln w="9525">
            <a:noFill/>
            <a:miter lim="800000"/>
            <a:headEnd/>
            <a:tailEnd/>
          </a:ln>
        </p:spPr>
      </p:pic>
      <p:sp>
        <p:nvSpPr>
          <p:cNvPr id="9" name="Rectangle 4"/>
          <p:cNvSpPr>
            <a:spLocks noChangeArrowheads="1"/>
          </p:cNvSpPr>
          <p:nvPr/>
        </p:nvSpPr>
        <p:spPr bwMode="auto">
          <a:xfrm>
            <a:off x="468313" y="1520280"/>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373899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524" name="Picture 4" descr="electricToaster"/>
          <p:cNvPicPr>
            <a:picLocks noChangeAspect="1" noChangeArrowheads="1" noCrop="1"/>
          </p:cNvPicPr>
          <p:nvPr/>
        </p:nvPicPr>
        <p:blipFill>
          <a:blip r:embed="rId2" cstate="print"/>
          <a:srcRect/>
          <a:stretch>
            <a:fillRect/>
          </a:stretch>
        </p:blipFill>
        <p:spPr bwMode="auto">
          <a:xfrm>
            <a:off x="223838" y="428625"/>
            <a:ext cx="8777287" cy="61436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38801DBB-9650-483F-B7CE-1752B2A08C9C}" type="slidenum">
              <a:rPr lang="ar-SA" smtClean="0"/>
              <a:pPr>
                <a:defRPr/>
              </a:pPr>
              <a:t>44</a:t>
            </a:fld>
            <a:endParaRPr lang="en-US"/>
          </a:p>
        </p:txBody>
      </p:sp>
    </p:spTree>
    <p:extLst>
      <p:ext uri="{BB962C8B-B14F-4D97-AF65-F5344CB8AC3E}">
        <p14:creationId xmlns:p14="http://schemas.microsoft.com/office/powerpoint/2010/main" val="15657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3524"/>
                                        </p:tgtEl>
                                        <p:attrNameLst>
                                          <p:attrName>style.visibility</p:attrName>
                                        </p:attrNameLst>
                                      </p:cBhvr>
                                      <p:to>
                                        <p:strVal val="visible"/>
                                      </p:to>
                                    </p:set>
                                    <p:animEffect transition="in" filter="dissolve">
                                      <p:cBhvr>
                                        <p:cTn id="7" dur="5000"/>
                                        <p:tgtEl>
                                          <p:spTgt spid="363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idx="1"/>
          </p:nvPr>
        </p:nvSpPr>
        <p:spPr>
          <a:xfrm>
            <a:off x="457200" y="1700808"/>
            <a:ext cx="8229600" cy="4306483"/>
          </a:xfrm>
        </p:spPr>
        <p:txBody>
          <a:bodyPr/>
          <a:lstStyle/>
          <a:p>
            <a:pPr>
              <a:buFont typeface="Wingdings" pitchFamily="2" charset="2"/>
              <a:buNone/>
              <a:defRPr/>
            </a:pPr>
            <a:r>
              <a:rPr lang="tr-TR" sz="3600" dirty="0" smtClean="0"/>
              <a:t>Elektriğe layık olduğu saygıyı gösterin ki size etkili ve verimli biçimde hizmet etsin</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pPr>
              <a:defRPr/>
            </a:pPr>
            <a:fld id="{15F72A80-1205-4FBF-9649-1432E500376B}" type="slidenum">
              <a:rPr lang="ar-EG" smtClean="0"/>
              <a:pPr>
                <a:defRPr/>
              </a:pPr>
              <a:t>45</a:t>
            </a:fld>
            <a:endParaRPr lang="en-US"/>
          </a:p>
        </p:txBody>
      </p:sp>
      <p:sp>
        <p:nvSpPr>
          <p:cNvPr id="104450" name="Rectangle 2"/>
          <p:cNvSpPr>
            <a:spLocks noGrp="1" noChangeArrowheads="1"/>
          </p:cNvSpPr>
          <p:nvPr>
            <p:ph type="title"/>
          </p:nvPr>
        </p:nvSpPr>
        <p:spPr/>
        <p:txBody>
          <a:bodyPr/>
          <a:lstStyle/>
          <a:p>
            <a:pPr>
              <a:defRPr/>
            </a:pPr>
            <a:r>
              <a:rPr lang="tr-TR" sz="3600" b="1" dirty="0" smtClean="0"/>
              <a:t>SON TAVSİYE</a:t>
            </a:r>
            <a:endParaRPr lang="en-US" sz="3600" b="1" dirty="0"/>
          </a:p>
        </p:txBody>
      </p:sp>
      <p:pic>
        <p:nvPicPr>
          <p:cNvPr id="104452" name="Picture 4">
            <a:hlinkClick r:id="" action="ppaction://media"/>
          </p:cNvPr>
          <p:cNvPicPr>
            <a:picLocks noGrp="1" noRot="1" noChangeAspect="1" noChangeArrowheads="1"/>
          </p:cNvPicPr>
          <p:nvPr>
            <p:ph type="media" sz="half" idx="4294967295"/>
            <a:wavAudioFile r:embed="rId1" name="porkypig_thatsall.wav"/>
          </p:nvPr>
        </p:nvPicPr>
        <p:blipFill>
          <a:blip r:embed="rId4" cstate="print"/>
          <a:stretch>
            <a:fillRect/>
          </a:stretch>
        </p:blipFill>
        <p:spPr>
          <a:xfrm>
            <a:off x="8839200" y="3886200"/>
            <a:ext cx="304800" cy="304800"/>
          </a:xfrm>
        </p:spPr>
      </p:pic>
      <p:sp>
        <p:nvSpPr>
          <p:cNvPr id="7" name="Rectangle 4"/>
          <p:cNvSpPr>
            <a:spLocks noChangeArrowheads="1"/>
          </p:cNvSpPr>
          <p:nvPr/>
        </p:nvSpPr>
        <p:spPr bwMode="auto">
          <a:xfrm>
            <a:off x="468313" y="1448272"/>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552127076"/>
      </p:ext>
    </p:extLst>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blinds(horizontal)">
                                      <p:cBhvr>
                                        <p:cTn id="7" dur="500"/>
                                        <p:tgtEl>
                                          <p:spTgt spid="104451">
                                            <p:txEl>
                                              <p:pRg st="0" end="0"/>
                                            </p:txEl>
                                          </p:spTgt>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 fill="hold"/>
                                        <p:tgtEl>
                                          <p:spTgt spid="1044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Prev" delay="0">
                      <p:tgtEl>
                        <p:sldTgt/>
                      </p:tgtEl>
                    </p:cond>
                    <p:cond evt="onStopAudio" delay="0">
                      <p:tgtEl>
                        <p:sldTgt/>
                      </p:tgtEl>
                    </p:cond>
                  </p:endCondLst>
                </p:cTn>
                <p:tgtEl>
                  <p:spTgt spid="104452"/>
                </p:tgtEl>
              </p:cMediaNode>
            </p:audio>
          </p:childTnLst>
        </p:cTn>
      </p:par>
    </p:tnLst>
    <p:bldLst>
      <p:bldP spid="104451"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tr-TR" dirty="0" smtClean="0"/>
              <a:t>Soru 5: Aşağıdaki soruyu çözünüz</a:t>
            </a:r>
            <a:endParaRPr lang="en-US" dirty="0"/>
          </a:p>
        </p:txBody>
      </p:sp>
      <p:sp>
        <p:nvSpPr>
          <p:cNvPr id="8" name="Content Placeholder 7"/>
          <p:cNvSpPr>
            <a:spLocks noGrp="1"/>
          </p:cNvSpPr>
          <p:nvPr>
            <p:ph idx="1"/>
          </p:nvPr>
        </p:nvSpPr>
        <p:spPr/>
        <p:txBody>
          <a:bodyPr>
            <a:normAutofit fontScale="92500"/>
          </a:bodyPr>
          <a:lstStyle/>
          <a:p>
            <a:pPr marL="0" indent="0">
              <a:lnSpc>
                <a:spcPct val="80000"/>
              </a:lnSpc>
              <a:buNone/>
            </a:pPr>
            <a:r>
              <a:rPr lang="tr-TR" sz="2400" dirty="0" smtClean="0"/>
              <a:t>Hastanede yatan bir hastanın sağ eli 220 V rms lik şebekeye yatağa kumanda eden motor kanalıyla 1600 pF lık bir kapasitif kaçak bağlantılı olan yatağın rayına dokunmaktadır.</a:t>
            </a:r>
            <a:r>
              <a:rPr lang="en-US" sz="2400" dirty="0" smtClean="0"/>
              <a:t> </a:t>
            </a:r>
            <a:r>
              <a:rPr lang="tr-TR" sz="2400" dirty="0" smtClean="0"/>
              <a:t>Ha</a:t>
            </a:r>
            <a:r>
              <a:rPr lang="en-US" sz="2400" dirty="0" err="1" smtClean="0"/>
              <a:t>sta</a:t>
            </a:r>
            <a:r>
              <a:rPr lang="tr-TR" sz="2400" dirty="0" smtClean="0"/>
              <a:t>nın sol eli ise bir lambanın topraklı metal tabanına değmektedir. Kan basıncnı ölçmek için içi tuzlu su ile dolu bir  kateter </a:t>
            </a:r>
            <a:r>
              <a:rPr lang="en-US" sz="2400" dirty="0"/>
              <a:t>(R=20K</a:t>
            </a:r>
            <a:r>
              <a:rPr lang="en-US" sz="2400" dirty="0">
                <a:sym typeface="Symbol" pitchFamily="18" charset="2"/>
              </a:rPr>
              <a:t></a:t>
            </a:r>
            <a:r>
              <a:rPr lang="en-US" sz="2400" dirty="0" smtClean="0"/>
              <a:t>)</a:t>
            </a:r>
            <a:r>
              <a:rPr lang="tr-TR" sz="2400" dirty="0" smtClean="0"/>
              <a:t> kalp içine bağlantı sağlamaktadr. Dönüştürücü yalıtılmıştır ama dönüştürücünün strain gage k</a:t>
            </a:r>
            <a:r>
              <a:rPr lang="en-US" sz="2400" dirty="0" smtClean="0"/>
              <a:t>a</a:t>
            </a:r>
            <a:r>
              <a:rPr lang="tr-TR" sz="2400" dirty="0" smtClean="0"/>
              <a:t>blolarının bazıları topraklamış olup tuzlu su ile toprak arasına 100 pF bir kapasitans  oluşmaktadır. Hastanın deri direncinin </a:t>
            </a:r>
            <a:r>
              <a:rPr lang="en-US" sz="2400" dirty="0"/>
              <a:t>100K</a:t>
            </a:r>
            <a:r>
              <a:rPr lang="en-US" sz="2400" dirty="0" smtClean="0">
                <a:sym typeface="Symbol" pitchFamily="18" charset="2"/>
              </a:rPr>
              <a:t></a:t>
            </a:r>
            <a:r>
              <a:rPr lang="tr-TR" sz="2400" dirty="0" smtClean="0">
                <a:sym typeface="Symbol" pitchFamily="18" charset="2"/>
              </a:rPr>
              <a:t> olduğunu varsayalım.</a:t>
            </a:r>
            <a:endParaRPr lang="tr-TR" sz="2400" dirty="0" smtClean="0"/>
          </a:p>
          <a:p>
            <a:pPr marL="590550" indent="-533400">
              <a:lnSpc>
                <a:spcPct val="80000"/>
              </a:lnSpc>
            </a:pPr>
            <a:r>
              <a:rPr lang="tr-TR" sz="2400" dirty="0" smtClean="0"/>
              <a:t>Hasta üzerinden kaçak akım yollarını da gösteren tam eşdeğer devreyi çiziniz;</a:t>
            </a:r>
          </a:p>
          <a:p>
            <a:pPr marL="590550" indent="-533400">
              <a:lnSpc>
                <a:spcPct val="80000"/>
              </a:lnSpc>
            </a:pPr>
            <a:r>
              <a:rPr lang="tr-TR" sz="2400" dirty="0" smtClean="0"/>
              <a:t>Hastanın kalbinde akan akımın </a:t>
            </a:r>
            <a:r>
              <a:rPr lang="en-US" sz="2400" dirty="0" err="1" smtClean="0"/>
              <a:t>rms</a:t>
            </a:r>
            <a:r>
              <a:rPr lang="en-US" sz="2400" dirty="0" smtClean="0"/>
              <a:t> </a:t>
            </a:r>
            <a:r>
              <a:rPr lang="tr-TR" sz="2400" dirty="0" smtClean="0"/>
              <a:t>değerini bulunuz;</a:t>
            </a:r>
          </a:p>
          <a:p>
            <a:pPr marL="590550" indent="-533400">
              <a:lnSpc>
                <a:spcPct val="80000"/>
              </a:lnSpc>
            </a:pPr>
            <a:r>
              <a:rPr lang="tr-TR" sz="2400" dirty="0" smtClean="0"/>
              <a:t>Mikroşok veya makroşok tehlikesi varmıdır, neden</a:t>
            </a:r>
            <a:r>
              <a:rPr lang="en-US" sz="2400" dirty="0" smtClean="0"/>
              <a:t>? </a:t>
            </a:r>
            <a:endParaRPr lang="en-US" sz="2400" dirty="0"/>
          </a:p>
        </p:txBody>
      </p:sp>
      <p:sp>
        <p:nvSpPr>
          <p:cNvPr id="6" name="Slide Number Placeholder 5"/>
          <p:cNvSpPr>
            <a:spLocks noGrp="1"/>
          </p:cNvSpPr>
          <p:nvPr>
            <p:ph type="sldNum" sz="quarter" idx="12"/>
          </p:nvPr>
        </p:nvSpPr>
        <p:spPr/>
        <p:txBody>
          <a:bodyPr/>
          <a:lstStyle/>
          <a:p>
            <a:pPr>
              <a:defRPr/>
            </a:pPr>
            <a:fld id="{E7B94139-49A3-4B25-A67A-4609EA19656E}" type="slidenum">
              <a:rPr lang="ar-EG" smtClean="0"/>
              <a:pPr>
                <a:defRPr/>
              </a:pPr>
              <a:t>46</a:t>
            </a:fld>
            <a:endParaRPr lang="en-US"/>
          </a:p>
        </p:txBody>
      </p:sp>
      <p:sp>
        <p:nvSpPr>
          <p:cNvPr id="5"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516398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p:spPr>
        <p:txBody>
          <a:bodyPr/>
          <a:lstStyle/>
          <a:p>
            <a:pPr algn="ctr"/>
            <a:r>
              <a:rPr lang="tr-TR" sz="2900" b="1" dirty="0" smtClean="0"/>
              <a:t>Kilitlendiği ve yeterli uyarı yapıldığı halde kazalara sebep olan </a:t>
            </a:r>
            <a:r>
              <a:rPr lang="en-US" sz="2900" b="1" dirty="0" smtClean="0"/>
              <a:t>“</a:t>
            </a:r>
            <a:r>
              <a:rPr lang="tr-TR" sz="2900" b="1" dirty="0" smtClean="0"/>
              <a:t>beş tehlike</a:t>
            </a:r>
            <a:r>
              <a:rPr lang="en-US" sz="2900" b="1" dirty="0" smtClean="0"/>
              <a:t>”</a:t>
            </a:r>
            <a:endParaRPr lang="en-US" sz="2900" b="1" dirty="0"/>
          </a:p>
        </p:txBody>
      </p:sp>
      <p:sp>
        <p:nvSpPr>
          <p:cNvPr id="6147" name="Rectangle 3"/>
          <p:cNvSpPr>
            <a:spLocks noGrp="1" noChangeArrowheads="1"/>
          </p:cNvSpPr>
          <p:nvPr>
            <p:ph idx="1"/>
          </p:nvPr>
        </p:nvSpPr>
        <p:spPr>
          <a:xfrm>
            <a:off x="467544" y="1828270"/>
            <a:ext cx="5276764" cy="4481049"/>
          </a:xfrm>
          <a:noFill/>
          <a:ln/>
        </p:spPr>
        <p:txBody>
          <a:bodyPr>
            <a:normAutofit fontScale="92500" lnSpcReduction="10000"/>
          </a:bodyPr>
          <a:lstStyle/>
          <a:p>
            <a:pPr>
              <a:buFont typeface="Wingdings" pitchFamily="2" charset="2"/>
              <a:buChar char="¤"/>
            </a:pPr>
            <a:r>
              <a:rPr lang="tr-TR" i="0" dirty="0" smtClean="0"/>
              <a:t>Cihazı durdurmakta başarısızlık</a:t>
            </a:r>
          </a:p>
          <a:p>
            <a:pPr>
              <a:buFont typeface="Wingdings" pitchFamily="2" charset="2"/>
              <a:buChar char="¤"/>
            </a:pPr>
            <a:r>
              <a:rPr lang="tr-TR" i="0" dirty="0" smtClean="0"/>
              <a:t>Güç kaynağını ayırmakta başarısızlık</a:t>
            </a:r>
          </a:p>
          <a:p>
            <a:pPr>
              <a:buFont typeface="Wingdings" pitchFamily="2" charset="2"/>
              <a:buChar char="¤"/>
            </a:pPr>
            <a:r>
              <a:rPr lang="tr-TR" i="0" dirty="0" smtClean="0"/>
              <a:t>Kalan enerjiyi yaymakta (ortama yaymak, etkisiz kılmak) başarısızlık</a:t>
            </a:r>
          </a:p>
          <a:p>
            <a:pPr>
              <a:buFont typeface="Wingdings" pitchFamily="2" charset="2"/>
              <a:buChar char="¤"/>
            </a:pPr>
            <a:r>
              <a:rPr lang="tr-TR" i="0" dirty="0" smtClean="0"/>
              <a:t>Hata ile cihazı yeniden çalıştırma</a:t>
            </a:r>
          </a:p>
          <a:p>
            <a:pPr>
              <a:buFont typeface="Wingdings" pitchFamily="2" charset="2"/>
              <a:buChar char="¤"/>
            </a:pPr>
            <a:r>
              <a:rPr lang="tr-TR" i="0" dirty="0" smtClean="0"/>
              <a:t>Yeniden çalıştırmadan önce çalışma alanını temizlemekte başarısızlık</a:t>
            </a:r>
          </a:p>
        </p:txBody>
      </p:sp>
      <p:graphicFrame>
        <p:nvGraphicFramePr>
          <p:cNvPr id="6148" name="Object 4">
            <a:hlinkClick r:id="" action="ppaction://ole?verb=0"/>
          </p:cNvPr>
          <p:cNvGraphicFramePr>
            <a:graphicFrameLocks/>
          </p:cNvGraphicFramePr>
          <p:nvPr/>
        </p:nvGraphicFramePr>
        <p:xfrm>
          <a:off x="5392615" y="3365500"/>
          <a:ext cx="3751385" cy="3175000"/>
        </p:xfrm>
        <a:graphic>
          <a:graphicData uri="http://schemas.openxmlformats.org/presentationml/2006/ole">
            <mc:AlternateContent xmlns:mc="http://schemas.openxmlformats.org/markup-compatibility/2006">
              <mc:Choice xmlns:v="urn:schemas-microsoft-com:vml" Requires="v">
                <p:oleObj spid="_x0000_s64518" name="Microsoft ClipArt Gallery" r:id="rId3" imgW="4020840" imgH="3160440" progId="MS_ClipArt_Gallery">
                  <p:embed/>
                </p:oleObj>
              </mc:Choice>
              <mc:Fallback>
                <p:oleObj name="Microsoft ClipArt Gallery" r:id="rId3" imgW="4020840" imgH="3160440" progId="MS_ClipArt_Gallery">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2615" y="3365500"/>
                        <a:ext cx="3751385" cy="317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4"/>
          <p:cNvSpPr>
            <a:spLocks noChangeArrowheads="1"/>
          </p:cNvSpPr>
          <p:nvPr/>
        </p:nvSpPr>
        <p:spPr bwMode="auto">
          <a:xfrm>
            <a:off x="468313" y="1376264"/>
            <a:ext cx="8243887" cy="36512"/>
          </a:xfrm>
          <a:prstGeom prst="rect">
            <a:avLst/>
          </a:prstGeom>
          <a:solidFill>
            <a:srgbClr val="0040C0"/>
          </a:solidFill>
          <a:ln w="9525">
            <a:noFill/>
            <a:miter lim="800000"/>
            <a:headEnd/>
            <a:tailEnd/>
          </a:ln>
        </p:spPr>
        <p:txBody>
          <a:bodyPr wrap="none" anchor="ctr"/>
          <a:lstStyle/>
          <a:p>
            <a:endParaRPr lang="ar-SA"/>
          </a:p>
        </p:txBody>
      </p:sp>
      <p:sp>
        <p:nvSpPr>
          <p:cNvPr id="6" name="Slide Number Placeholder 5"/>
          <p:cNvSpPr>
            <a:spLocks noGrp="1"/>
          </p:cNvSpPr>
          <p:nvPr>
            <p:ph type="sldNum" sz="quarter" idx="12"/>
          </p:nvPr>
        </p:nvSpPr>
        <p:spPr/>
        <p:txBody>
          <a:bodyPr/>
          <a:lstStyle/>
          <a:p>
            <a:pPr>
              <a:defRPr/>
            </a:pPr>
            <a:fld id="{218C4A11-9B4D-4BF8-998D-DBDA3713C7D0}"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40329550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nodeType="afterEffect">
                                  <p:stCondLst>
                                    <p:cond delay="1000"/>
                                  </p:stCondLst>
                                  <p:childTnLst>
                                    <p:set>
                                      <p:cBhvr>
                                        <p:cTn id="6" dur="1" fill="hold">
                                          <p:stCondLst>
                                            <p:cond delay="0"/>
                                          </p:stCondLst>
                                        </p:cTn>
                                        <p:tgtEl>
                                          <p:spTgt spid="6148"/>
                                        </p:tgtEl>
                                        <p:attrNameLst>
                                          <p:attrName>style.visibility</p:attrName>
                                        </p:attrNameLst>
                                      </p:cBhvr>
                                      <p:to>
                                        <p:strVal val="visible"/>
                                      </p:to>
                                    </p:set>
                                    <p:anim calcmode="lin" valueType="num">
                                      <p:cBhvr>
                                        <p:cTn id="7" dur="500" fill="hold"/>
                                        <p:tgtEl>
                                          <p:spTgt spid="6148"/>
                                        </p:tgtEl>
                                        <p:attrNameLst>
                                          <p:attrName>ppt_x</p:attrName>
                                        </p:attrNameLst>
                                      </p:cBhvr>
                                      <p:tavLst>
                                        <p:tav tm="0">
                                          <p:val>
                                            <p:strVal val="#ppt_x-#ppt_w/2"/>
                                          </p:val>
                                        </p:tav>
                                        <p:tav tm="100000">
                                          <p:val>
                                            <p:strVal val="#ppt_x"/>
                                          </p:val>
                                        </p:tav>
                                      </p:tavLst>
                                    </p:anim>
                                    <p:anim calcmode="lin" valueType="num">
                                      <p:cBhvr>
                                        <p:cTn id="8" dur="500" fill="hold"/>
                                        <p:tgtEl>
                                          <p:spTgt spid="6148"/>
                                        </p:tgtEl>
                                        <p:attrNameLst>
                                          <p:attrName>ppt_y</p:attrName>
                                        </p:attrNameLst>
                                      </p:cBhvr>
                                      <p:tavLst>
                                        <p:tav tm="0">
                                          <p:val>
                                            <p:strVal val="#ppt_y"/>
                                          </p:val>
                                        </p:tav>
                                        <p:tav tm="100000">
                                          <p:val>
                                            <p:strVal val="#ppt_y"/>
                                          </p:val>
                                        </p:tav>
                                      </p:tavLst>
                                    </p:anim>
                                    <p:anim calcmode="lin" valueType="num">
                                      <p:cBhvr>
                                        <p:cTn id="9" dur="500" fill="hold"/>
                                        <p:tgtEl>
                                          <p:spTgt spid="6148"/>
                                        </p:tgtEl>
                                        <p:attrNameLst>
                                          <p:attrName>ppt_w</p:attrName>
                                        </p:attrNameLst>
                                      </p:cBhvr>
                                      <p:tavLst>
                                        <p:tav tm="0">
                                          <p:val>
                                            <p:fltVal val="0"/>
                                          </p:val>
                                        </p:tav>
                                        <p:tav tm="100000">
                                          <p:val>
                                            <p:strVal val="#ppt_w"/>
                                          </p:val>
                                        </p:tav>
                                      </p:tavLst>
                                    </p:anim>
                                    <p:anim calcmode="lin" valueType="num">
                                      <p:cBhvr>
                                        <p:cTn id="10" dur="500" fill="hold"/>
                                        <p:tgtEl>
                                          <p:spTgt spid="614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pPr>
              <a:defRPr/>
            </a:pPr>
            <a:fld id="{F6ED784C-279A-4446-AEA2-9F66FC0583A8}" type="slidenum">
              <a:rPr lang="ar-SA"/>
              <a:pPr>
                <a:defRPr/>
              </a:pPr>
              <a:t>6</a:t>
            </a:fld>
            <a:endParaRPr lang="en-US"/>
          </a:p>
        </p:txBody>
      </p:sp>
      <p:sp>
        <p:nvSpPr>
          <p:cNvPr id="207874" name="Rectangle 2"/>
          <p:cNvSpPr>
            <a:spLocks noGrp="1" noChangeArrowheads="1"/>
          </p:cNvSpPr>
          <p:nvPr>
            <p:ph type="title"/>
          </p:nvPr>
        </p:nvSpPr>
        <p:spPr>
          <a:xfrm>
            <a:off x="457200" y="274638"/>
            <a:ext cx="1594520" cy="5458618"/>
          </a:xfrm>
        </p:spPr>
        <p:txBody>
          <a:bodyPr vert="vert270"/>
          <a:lstStyle/>
          <a:p>
            <a:pPr eaLnBrk="1" hangingPunct="1">
              <a:defRPr/>
            </a:pPr>
            <a:r>
              <a:rPr lang="tr-TR" sz="4000" dirty="0" smtClean="0"/>
              <a:t>Soru</a:t>
            </a:r>
            <a:r>
              <a:rPr lang="en-US" sz="4000" dirty="0" smtClean="0"/>
              <a:t> – </a:t>
            </a:r>
            <a:r>
              <a:rPr lang="tr-TR" sz="4000" dirty="0" smtClean="0"/>
              <a:t>1</a:t>
            </a:r>
            <a:r>
              <a:rPr lang="en-US" sz="4000" dirty="0" smtClean="0"/>
              <a:t>: </a:t>
            </a:r>
            <a:r>
              <a:rPr lang="tr-TR" sz="4000" dirty="0" smtClean="0"/>
              <a:t>Elektrik nedir</a:t>
            </a:r>
            <a:r>
              <a:rPr lang="en-US" sz="4000" dirty="0" smtClean="0"/>
              <a:t>?</a:t>
            </a:r>
          </a:p>
        </p:txBody>
      </p:sp>
      <p:pic>
        <p:nvPicPr>
          <p:cNvPr id="11269" name="Picture 3" descr="l2-12"/>
          <p:cNvPicPr>
            <a:picLocks noChangeAspect="1" noChangeArrowheads="1"/>
          </p:cNvPicPr>
          <p:nvPr/>
        </p:nvPicPr>
        <p:blipFill>
          <a:blip r:embed="rId2" cstate="print"/>
          <a:srcRect/>
          <a:stretch>
            <a:fillRect/>
          </a:stretch>
        </p:blipFill>
        <p:spPr bwMode="auto">
          <a:xfrm>
            <a:off x="2267893" y="51045"/>
            <a:ext cx="6840611" cy="6806955"/>
          </a:xfrm>
          <a:prstGeom prst="rect">
            <a:avLst/>
          </a:prstGeom>
          <a:noFill/>
          <a:ln w="9525">
            <a:noFill/>
            <a:miter lim="800000"/>
            <a:headEnd/>
            <a:tailEnd/>
          </a:ln>
        </p:spPr>
      </p:pic>
    </p:spTree>
    <p:extLst>
      <p:ext uri="{BB962C8B-B14F-4D97-AF65-F5344CB8AC3E}">
        <p14:creationId xmlns:p14="http://schemas.microsoft.com/office/powerpoint/2010/main" val="42894607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4"/>
          <p:cNvSpPr>
            <a:spLocks noChangeArrowheads="1"/>
          </p:cNvSpPr>
          <p:nvPr/>
        </p:nvSpPr>
        <p:spPr bwMode="auto">
          <a:xfrm>
            <a:off x="468313" y="1160240"/>
            <a:ext cx="8243887" cy="36512"/>
          </a:xfrm>
          <a:prstGeom prst="rect">
            <a:avLst/>
          </a:prstGeom>
          <a:solidFill>
            <a:srgbClr val="0040C0"/>
          </a:solidFill>
          <a:ln w="9525">
            <a:noFill/>
            <a:miter lim="800000"/>
            <a:headEnd/>
            <a:tailEnd/>
          </a:ln>
        </p:spPr>
        <p:txBody>
          <a:bodyPr wrap="none" anchor="ctr"/>
          <a:lstStyle/>
          <a:p>
            <a:endParaRPr lang="ar-SA"/>
          </a:p>
        </p:txBody>
      </p:sp>
      <p:sp>
        <p:nvSpPr>
          <p:cNvPr id="6" name="Slide Number Placeholder 5"/>
          <p:cNvSpPr>
            <a:spLocks noGrp="1"/>
          </p:cNvSpPr>
          <p:nvPr>
            <p:ph type="sldNum" sz="quarter" idx="12"/>
          </p:nvPr>
        </p:nvSpPr>
        <p:spPr/>
        <p:txBody>
          <a:bodyPr/>
          <a:lstStyle/>
          <a:p>
            <a:pPr>
              <a:defRPr/>
            </a:pPr>
            <a:fld id="{DD64DAAE-82C5-49C2-825E-E43E4339674D}" type="slidenum">
              <a:rPr lang="ar-SA"/>
              <a:pPr>
                <a:defRPr/>
              </a:pPr>
              <a:t>7</a:t>
            </a:fld>
            <a:endParaRPr lang="en-US"/>
          </a:p>
        </p:txBody>
      </p:sp>
      <p:pic>
        <p:nvPicPr>
          <p:cNvPr id="12294" name="Picture 4" descr="bd04924_"/>
          <p:cNvPicPr>
            <a:picLocks noChangeAspect="1" noChangeArrowheads="1"/>
          </p:cNvPicPr>
          <p:nvPr/>
        </p:nvPicPr>
        <p:blipFill>
          <a:blip r:embed="rId2" cstate="print"/>
          <a:srcRect/>
          <a:stretch>
            <a:fillRect/>
          </a:stretch>
        </p:blipFill>
        <p:spPr bwMode="auto">
          <a:xfrm>
            <a:off x="6286500" y="165100"/>
            <a:ext cx="2525713" cy="3406775"/>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4424363" y="1643063"/>
            <a:ext cx="4648200" cy="4467225"/>
          </a:xfrm>
          <a:prstGeom prst="rect">
            <a:avLst/>
          </a:prstGeom>
          <a:noFill/>
          <a:ln w="9525">
            <a:noFill/>
            <a:miter lim="800000"/>
            <a:headEnd/>
            <a:tailEnd/>
          </a:ln>
        </p:spPr>
      </p:pic>
      <p:grpSp>
        <p:nvGrpSpPr>
          <p:cNvPr id="2" name="Group 10"/>
          <p:cNvGrpSpPr>
            <a:grpSpLocks/>
          </p:cNvGrpSpPr>
          <p:nvPr/>
        </p:nvGrpSpPr>
        <p:grpSpPr bwMode="auto">
          <a:xfrm>
            <a:off x="611188" y="4076700"/>
            <a:ext cx="1939925" cy="2133600"/>
            <a:chOff x="385" y="2568"/>
            <a:chExt cx="1222" cy="1344"/>
          </a:xfrm>
        </p:grpSpPr>
        <p:pic>
          <p:nvPicPr>
            <p:cNvPr id="12301" name="Picture 8" descr="firework">
              <a:hlinkClick r:id="rId4" action="ppaction://hlinksldjump"/>
            </p:cNvPr>
            <p:cNvPicPr>
              <a:picLocks noChangeAspect="1" noChangeArrowheads="1" noCrop="1"/>
            </p:cNvPicPr>
            <p:nvPr/>
          </p:nvPicPr>
          <p:blipFill>
            <a:blip r:embed="rId5" cstate="print"/>
            <a:srcRect/>
            <a:stretch>
              <a:fillRect/>
            </a:stretch>
          </p:blipFill>
          <p:spPr bwMode="auto">
            <a:xfrm>
              <a:off x="385" y="2568"/>
              <a:ext cx="1222" cy="1344"/>
            </a:xfrm>
            <a:prstGeom prst="rect">
              <a:avLst/>
            </a:prstGeom>
            <a:noFill/>
            <a:ln w="9525">
              <a:noFill/>
              <a:miter lim="800000"/>
              <a:headEnd/>
              <a:tailEnd/>
            </a:ln>
          </p:spPr>
        </p:pic>
        <p:sp>
          <p:nvSpPr>
            <p:cNvPr id="12302" name="Text Box 9"/>
            <p:cNvSpPr txBox="1">
              <a:spLocks noChangeArrowheads="1"/>
            </p:cNvSpPr>
            <p:nvPr/>
          </p:nvSpPr>
          <p:spPr bwMode="auto">
            <a:xfrm>
              <a:off x="431" y="3430"/>
              <a:ext cx="1045" cy="288"/>
            </a:xfrm>
            <a:prstGeom prst="rect">
              <a:avLst/>
            </a:prstGeom>
            <a:noFill/>
            <a:ln w="9525">
              <a:noFill/>
              <a:miter lim="800000"/>
              <a:headEnd/>
              <a:tailEnd/>
            </a:ln>
          </p:spPr>
          <p:txBody>
            <a:bodyPr wrap="none">
              <a:spAutoFit/>
            </a:bodyPr>
            <a:lstStyle/>
            <a:p>
              <a:pPr eaLnBrk="1" hangingPunct="1"/>
              <a:r>
                <a:rPr lang="en-US" sz="2400">
                  <a:latin typeface="Tahoma" pitchFamily="34" charset="0"/>
                </a:rPr>
                <a:t>Explosions</a:t>
              </a:r>
              <a:r>
                <a:rPr lang="en-US">
                  <a:latin typeface="Tahoma" pitchFamily="34" charset="0"/>
                </a:rPr>
                <a:t> </a:t>
              </a:r>
            </a:p>
          </p:txBody>
        </p:sp>
      </p:grpSp>
      <p:grpSp>
        <p:nvGrpSpPr>
          <p:cNvPr id="3" name="Group 13"/>
          <p:cNvGrpSpPr>
            <a:grpSpLocks/>
          </p:cNvGrpSpPr>
          <p:nvPr/>
        </p:nvGrpSpPr>
        <p:grpSpPr bwMode="auto">
          <a:xfrm>
            <a:off x="3071813" y="4000500"/>
            <a:ext cx="1116012" cy="2235200"/>
            <a:chOff x="2381" y="1478"/>
            <a:chExt cx="703" cy="1408"/>
          </a:xfrm>
        </p:grpSpPr>
        <p:pic>
          <p:nvPicPr>
            <p:cNvPr id="12299" name="Picture 11" descr="fire01"/>
            <p:cNvPicPr>
              <a:picLocks noChangeAspect="1" noChangeArrowheads="1" noCrop="1"/>
            </p:cNvPicPr>
            <p:nvPr/>
          </p:nvPicPr>
          <p:blipFill>
            <a:blip r:embed="rId6" cstate="print"/>
            <a:srcRect/>
            <a:stretch>
              <a:fillRect/>
            </a:stretch>
          </p:blipFill>
          <p:spPr bwMode="auto">
            <a:xfrm>
              <a:off x="2381" y="1480"/>
              <a:ext cx="703" cy="1406"/>
            </a:xfrm>
            <a:prstGeom prst="rect">
              <a:avLst/>
            </a:prstGeom>
            <a:noFill/>
            <a:ln w="9525">
              <a:noFill/>
              <a:miter lim="800000"/>
              <a:headEnd/>
              <a:tailEnd/>
            </a:ln>
          </p:spPr>
        </p:pic>
        <p:sp>
          <p:nvSpPr>
            <p:cNvPr id="12300" name="Text Box 12"/>
            <p:cNvSpPr txBox="1">
              <a:spLocks noChangeArrowheads="1"/>
            </p:cNvSpPr>
            <p:nvPr/>
          </p:nvSpPr>
          <p:spPr bwMode="auto">
            <a:xfrm>
              <a:off x="2562" y="1478"/>
              <a:ext cx="490" cy="288"/>
            </a:xfrm>
            <a:prstGeom prst="rect">
              <a:avLst/>
            </a:prstGeom>
            <a:noFill/>
            <a:ln w="9525">
              <a:noFill/>
              <a:miter lim="800000"/>
              <a:headEnd/>
              <a:tailEnd/>
            </a:ln>
          </p:spPr>
          <p:txBody>
            <a:bodyPr wrap="none">
              <a:spAutoFit/>
            </a:bodyPr>
            <a:lstStyle/>
            <a:p>
              <a:pPr eaLnBrk="1" hangingPunct="1"/>
              <a:r>
                <a:rPr lang="en-US" sz="2400">
                  <a:latin typeface="Tahoma" pitchFamily="34" charset="0"/>
                </a:rPr>
                <a:t>Fire </a:t>
              </a:r>
            </a:p>
          </p:txBody>
        </p:sp>
      </p:grpSp>
      <p:pic>
        <p:nvPicPr>
          <p:cNvPr id="15" name="Picture 5" descr="electric.gif"/>
          <p:cNvPicPr>
            <a:picLocks noChangeAspect="1" noChangeArrowheads="1"/>
          </p:cNvPicPr>
          <p:nvPr/>
        </p:nvPicPr>
        <p:blipFill>
          <a:blip r:embed="rId7" r:link="rId8" cstate="print"/>
          <a:srcRect/>
          <a:stretch>
            <a:fillRect/>
          </a:stretch>
        </p:blipFill>
        <p:spPr bwMode="auto">
          <a:xfrm>
            <a:off x="357188" y="500063"/>
            <a:ext cx="2813050" cy="3352800"/>
          </a:xfrm>
          <a:prstGeom prst="rect">
            <a:avLst/>
          </a:prstGeom>
          <a:noFill/>
          <a:ln w="9525">
            <a:noFill/>
            <a:miter lim="800000"/>
            <a:headEnd/>
            <a:tailEnd/>
          </a:ln>
        </p:spPr>
      </p:pic>
      <p:sp>
        <p:nvSpPr>
          <p:cNvPr id="218114" name="Rectangle 2"/>
          <p:cNvSpPr>
            <a:spLocks noGrp="1" noChangeArrowheads="1"/>
          </p:cNvSpPr>
          <p:nvPr>
            <p:ph type="title"/>
          </p:nvPr>
        </p:nvSpPr>
        <p:spPr>
          <a:xfrm>
            <a:off x="3170238" y="274638"/>
            <a:ext cx="5516562" cy="1143000"/>
          </a:xfrm>
        </p:spPr>
        <p:txBody>
          <a:bodyPr/>
          <a:lstStyle/>
          <a:p>
            <a:pPr eaLnBrk="1" hangingPunct="1">
              <a:defRPr/>
            </a:pPr>
            <a:r>
              <a:rPr lang="tr-TR" dirty="0" smtClean="0"/>
              <a:t>Soru </a:t>
            </a:r>
            <a:r>
              <a:rPr lang="en-US" dirty="0" smtClean="0"/>
              <a:t>– </a:t>
            </a:r>
            <a:r>
              <a:rPr lang="tr-TR" dirty="0" smtClean="0"/>
              <a:t>2</a:t>
            </a:r>
            <a:r>
              <a:rPr lang="en-US" dirty="0" smtClean="0"/>
              <a:t> </a:t>
            </a:r>
          </a:p>
        </p:txBody>
      </p:sp>
      <p:sp>
        <p:nvSpPr>
          <p:cNvPr id="218115" name="Rectangle 3"/>
          <p:cNvSpPr>
            <a:spLocks noGrp="1" noChangeArrowheads="1"/>
          </p:cNvSpPr>
          <p:nvPr>
            <p:ph idx="1"/>
          </p:nvPr>
        </p:nvSpPr>
        <p:spPr>
          <a:xfrm>
            <a:off x="2343151" y="1507195"/>
            <a:ext cx="3900488" cy="4495800"/>
          </a:xfrm>
        </p:spPr>
        <p:txBody>
          <a:bodyPr/>
          <a:lstStyle/>
          <a:p>
            <a:pPr eaLnBrk="1" hangingPunct="1">
              <a:defRPr/>
            </a:pPr>
            <a:r>
              <a:rPr lang="tr-TR" dirty="0" smtClean="0"/>
              <a:t>Elektriğin insan hayatını etkileyen üç tehlikesi nelerdir</a:t>
            </a:r>
            <a:r>
              <a:rPr lang="en-US" dirty="0" smtClean="0"/>
              <a:t>?</a:t>
            </a:r>
          </a:p>
        </p:txBody>
      </p:sp>
    </p:spTree>
    <p:extLst>
      <p:ext uri="{BB962C8B-B14F-4D97-AF65-F5344CB8AC3E}">
        <p14:creationId xmlns:p14="http://schemas.microsoft.com/office/powerpoint/2010/main" val="298670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8115">
                                            <p:txEl>
                                              <p:pRg st="0" end="0"/>
                                            </p:txEl>
                                          </p:spTgt>
                                        </p:tgtEl>
                                        <p:attrNameLst>
                                          <p:attrName>style.visibility</p:attrName>
                                        </p:attrNameLst>
                                      </p:cBhvr>
                                      <p:to>
                                        <p:strVal val="visible"/>
                                      </p:to>
                                    </p:set>
                                    <p:animEffect transition="in" filter="blinds(horizontal)">
                                      <p:cBhvr>
                                        <p:cTn id="7" dur="500"/>
                                        <p:tgtEl>
                                          <p:spTgt spid="2181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ox(in)">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linds(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mph" presetSubtype="0" fill="hold" nodeType="clickEffect">
                                  <p:stCondLst>
                                    <p:cond delay="0"/>
                                  </p:stCondLst>
                                  <p:childTnLst>
                                    <p:animScale>
                                      <p:cBhvr>
                                        <p:cTn id="33"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8"/>
          <p:cNvSpPr txBox="1">
            <a:spLocks noChangeArrowheads="1"/>
          </p:cNvSpPr>
          <p:nvPr/>
        </p:nvSpPr>
        <p:spPr bwMode="auto">
          <a:xfrm>
            <a:off x="1050925" y="800100"/>
            <a:ext cx="184150" cy="366713"/>
          </a:xfrm>
          <a:prstGeom prst="rect">
            <a:avLst/>
          </a:prstGeom>
          <a:noFill/>
          <a:ln w="9525">
            <a:noFill/>
            <a:miter lim="800000"/>
            <a:headEnd/>
            <a:tailEnd/>
          </a:ln>
        </p:spPr>
        <p:txBody>
          <a:bodyPr wrap="none">
            <a:spAutoFit/>
          </a:bodyPr>
          <a:lstStyle/>
          <a:p>
            <a:endParaRPr lang="ar-SA"/>
          </a:p>
        </p:txBody>
      </p:sp>
      <p:sp>
        <p:nvSpPr>
          <p:cNvPr id="19462" name="Rectangle 11"/>
          <p:cNvSpPr>
            <a:spLocks noChangeArrowheads="1"/>
          </p:cNvSpPr>
          <p:nvPr/>
        </p:nvSpPr>
        <p:spPr bwMode="auto">
          <a:xfrm>
            <a:off x="3494087" y="1844824"/>
            <a:ext cx="2192337" cy="3970318"/>
          </a:xfrm>
          <a:prstGeom prst="rect">
            <a:avLst/>
          </a:prstGeom>
          <a:noFill/>
          <a:ln w="9525">
            <a:noFill/>
            <a:miter lim="800000"/>
            <a:headEnd/>
            <a:tailEnd/>
          </a:ln>
        </p:spPr>
        <p:txBody>
          <a:bodyPr wrap="square">
            <a:spAutoFit/>
          </a:bodyPr>
          <a:lstStyle/>
          <a:p>
            <a:pPr algn="ctr"/>
            <a:r>
              <a:rPr lang="tr-TR" sz="3600" b="1" dirty="0" smtClean="0">
                <a:solidFill>
                  <a:srgbClr val="0000FF"/>
                </a:solidFill>
              </a:rPr>
              <a:t>Şok</a:t>
            </a:r>
            <a:endParaRPr lang="en-US" sz="3600" b="1" dirty="0"/>
          </a:p>
          <a:p>
            <a:pPr algn="ctr"/>
            <a:endParaRPr lang="en-US" sz="3600" b="1" dirty="0"/>
          </a:p>
          <a:p>
            <a:pPr algn="ctr"/>
            <a:r>
              <a:rPr lang="en-US" sz="3600" b="1" dirty="0" err="1" smtClean="0">
                <a:solidFill>
                  <a:srgbClr val="FF0000"/>
                </a:solidFill>
              </a:rPr>
              <a:t>Ar</a:t>
            </a:r>
            <a:r>
              <a:rPr lang="tr-TR" sz="3600" b="1" dirty="0" smtClean="0">
                <a:solidFill>
                  <a:srgbClr val="FF0000"/>
                </a:solidFill>
              </a:rPr>
              <a:t>k (elektrik atlaması)</a:t>
            </a:r>
            <a:endParaRPr lang="en-US" sz="3600" b="1" dirty="0">
              <a:solidFill>
                <a:srgbClr val="FF0000"/>
              </a:solidFill>
            </a:endParaRPr>
          </a:p>
          <a:p>
            <a:pPr algn="ctr"/>
            <a:endParaRPr lang="en-US" sz="3600" b="1" dirty="0"/>
          </a:p>
          <a:p>
            <a:pPr algn="ctr"/>
            <a:r>
              <a:rPr lang="tr-TR" sz="3600" b="1" dirty="0" smtClean="0">
                <a:solidFill>
                  <a:srgbClr val="A50021"/>
                </a:solidFill>
              </a:rPr>
              <a:t>Patlama</a:t>
            </a:r>
            <a:endParaRPr lang="en-US" sz="3600" b="1" dirty="0">
              <a:solidFill>
                <a:srgbClr val="A50021"/>
              </a:solidFill>
            </a:endParaRPr>
          </a:p>
        </p:txBody>
      </p:sp>
      <p:grpSp>
        <p:nvGrpSpPr>
          <p:cNvPr id="2" name="Group 12"/>
          <p:cNvGrpSpPr>
            <a:grpSpLocks/>
          </p:cNvGrpSpPr>
          <p:nvPr/>
        </p:nvGrpSpPr>
        <p:grpSpPr bwMode="auto">
          <a:xfrm>
            <a:off x="2438400" y="1844824"/>
            <a:ext cx="4319588" cy="1168400"/>
            <a:chOff x="1488" y="1280"/>
            <a:chExt cx="2721" cy="736"/>
          </a:xfrm>
        </p:grpSpPr>
        <p:pic>
          <p:nvPicPr>
            <p:cNvPr id="19466" name="Picture 13" descr="j0091563"/>
            <p:cNvPicPr>
              <a:picLocks noChangeAspect="1" noChangeArrowheads="1"/>
            </p:cNvPicPr>
            <p:nvPr/>
          </p:nvPicPr>
          <p:blipFill>
            <a:blip r:embed="rId2" cstate="print"/>
            <a:srcRect/>
            <a:stretch>
              <a:fillRect/>
            </a:stretch>
          </p:blipFill>
          <p:spPr bwMode="auto">
            <a:xfrm>
              <a:off x="3612" y="1334"/>
              <a:ext cx="597" cy="682"/>
            </a:xfrm>
            <a:prstGeom prst="rect">
              <a:avLst/>
            </a:prstGeom>
            <a:noFill/>
            <a:ln w="9525">
              <a:noFill/>
              <a:miter lim="800000"/>
              <a:headEnd/>
              <a:tailEnd/>
            </a:ln>
          </p:spPr>
        </p:pic>
        <p:pic>
          <p:nvPicPr>
            <p:cNvPr id="19467" name="Picture 14" descr="j0091587"/>
            <p:cNvPicPr>
              <a:picLocks noChangeAspect="1" noChangeArrowheads="1"/>
            </p:cNvPicPr>
            <p:nvPr/>
          </p:nvPicPr>
          <p:blipFill>
            <a:blip r:embed="rId3" cstate="print"/>
            <a:srcRect/>
            <a:stretch>
              <a:fillRect/>
            </a:stretch>
          </p:blipFill>
          <p:spPr bwMode="auto">
            <a:xfrm>
              <a:off x="1488" y="1280"/>
              <a:ext cx="743" cy="736"/>
            </a:xfrm>
            <a:prstGeom prst="rect">
              <a:avLst/>
            </a:prstGeom>
            <a:noFill/>
            <a:ln w="9525">
              <a:noFill/>
              <a:miter lim="800000"/>
              <a:headEnd/>
              <a:tailEnd/>
            </a:ln>
          </p:spPr>
        </p:pic>
      </p:grpSp>
      <p:pic>
        <p:nvPicPr>
          <p:cNvPr id="411663" name="Picture 15" descr="IN00392_"/>
          <p:cNvPicPr>
            <a:picLocks noChangeAspect="1" noChangeArrowheads="1"/>
          </p:cNvPicPr>
          <p:nvPr/>
        </p:nvPicPr>
        <p:blipFill>
          <a:blip r:embed="rId4" cstate="print"/>
          <a:srcRect/>
          <a:stretch>
            <a:fillRect/>
          </a:stretch>
        </p:blipFill>
        <p:spPr bwMode="auto">
          <a:xfrm>
            <a:off x="1600200" y="3068960"/>
            <a:ext cx="1335088" cy="2165350"/>
          </a:xfrm>
          <a:prstGeom prst="rect">
            <a:avLst/>
          </a:prstGeom>
          <a:noFill/>
          <a:ln w="9525">
            <a:noFill/>
            <a:miter lim="800000"/>
            <a:headEnd/>
            <a:tailEnd/>
          </a:ln>
        </p:spPr>
      </p:pic>
      <p:pic>
        <p:nvPicPr>
          <p:cNvPr id="411664" name="Picture 16" descr="PE01485_"/>
          <p:cNvPicPr>
            <a:picLocks noChangeAspect="1" noChangeArrowheads="1"/>
          </p:cNvPicPr>
          <p:nvPr/>
        </p:nvPicPr>
        <p:blipFill>
          <a:blip r:embed="rId5" cstate="print"/>
          <a:srcRect/>
          <a:stretch>
            <a:fillRect/>
          </a:stretch>
        </p:blipFill>
        <p:spPr bwMode="auto">
          <a:xfrm>
            <a:off x="5638800" y="4724400"/>
            <a:ext cx="1981200" cy="1854200"/>
          </a:xfrm>
          <a:prstGeom prst="rect">
            <a:avLst/>
          </a:prstGeom>
          <a:noFill/>
          <a:ln w="9525">
            <a:noFill/>
            <a:miter lim="800000"/>
            <a:headEnd/>
            <a:tailEnd/>
          </a:ln>
        </p:spPr>
      </p:pic>
      <p:sp>
        <p:nvSpPr>
          <p:cNvPr id="12"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endParaRPr lang="ar-SA"/>
          </a:p>
        </p:txBody>
      </p:sp>
      <p:sp>
        <p:nvSpPr>
          <p:cNvPr id="13" name="Slide Number Placeholder 12"/>
          <p:cNvSpPr>
            <a:spLocks noGrp="1"/>
          </p:cNvSpPr>
          <p:nvPr>
            <p:ph type="sldNum" sz="quarter" idx="12"/>
          </p:nvPr>
        </p:nvSpPr>
        <p:spPr/>
        <p:txBody>
          <a:bodyPr/>
          <a:lstStyle/>
          <a:p>
            <a:pPr>
              <a:defRPr/>
            </a:pPr>
            <a:fld id="{F856C218-A448-4ADC-9B71-A50A9C1B39A0}" type="slidenum">
              <a:rPr lang="en-US" smtClean="0">
                <a:solidFill>
                  <a:srgbClr val="000000"/>
                </a:solidFill>
              </a:rPr>
              <a:pPr>
                <a:defRPr/>
              </a:pPr>
              <a:t>8</a:t>
            </a:fld>
            <a:endParaRPr lang="en-US">
              <a:solidFill>
                <a:srgbClr val="000000"/>
              </a:solidFill>
            </a:endParaRPr>
          </a:p>
        </p:txBody>
      </p:sp>
      <p:sp>
        <p:nvSpPr>
          <p:cNvPr id="3" name="Title 2"/>
          <p:cNvSpPr>
            <a:spLocks noGrp="1"/>
          </p:cNvSpPr>
          <p:nvPr>
            <p:ph type="title"/>
          </p:nvPr>
        </p:nvSpPr>
        <p:spPr>
          <a:xfrm>
            <a:off x="482600" y="77103"/>
            <a:ext cx="8229600" cy="1143000"/>
          </a:xfrm>
        </p:spPr>
        <p:txBody>
          <a:bodyPr>
            <a:normAutofit/>
          </a:bodyPr>
          <a:lstStyle/>
          <a:p>
            <a:r>
              <a:rPr lang="tr-TR" sz="4400" dirty="0">
                <a:solidFill>
                  <a:srgbClr val="990099"/>
                </a:solidFill>
              </a:rPr>
              <a:t>Elektriğin </a:t>
            </a:r>
            <a:r>
              <a:rPr lang="tr-TR" sz="4400" dirty="0" smtClean="0">
                <a:solidFill>
                  <a:srgbClr val="990099"/>
                </a:solidFill>
              </a:rPr>
              <a:t>tehlikeleri</a:t>
            </a:r>
            <a:endParaRPr lang="en-US" dirty="0"/>
          </a:p>
        </p:txBody>
      </p:sp>
    </p:spTree>
    <p:extLst>
      <p:ext uri="{BB962C8B-B14F-4D97-AF65-F5344CB8AC3E}">
        <p14:creationId xmlns:p14="http://schemas.microsoft.com/office/powerpoint/2010/main" val="13267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11663"/>
                                        </p:tgtEl>
                                        <p:attrNameLst>
                                          <p:attrName>style.visibility</p:attrName>
                                        </p:attrNameLst>
                                      </p:cBhvr>
                                      <p:to>
                                        <p:strVal val="visible"/>
                                      </p:to>
                                    </p:set>
                                    <p:animEffect transition="in" filter="box(in)">
                                      <p:cBhvr>
                                        <p:cTn id="12" dur="500"/>
                                        <p:tgtEl>
                                          <p:spTgt spid="411663"/>
                                        </p:tgtEl>
                                      </p:cBhvr>
                                    </p:animEffect>
                                  </p:childTnLst>
                                  <p:subTnLst>
                                    <p:set>
                                      <p:cBhvr override="childStyle">
                                        <p:cTn dur="1" fill="hold" display="0" masterRel="nextClick" afterEffect="1"/>
                                        <p:tgtEl>
                                          <p:spTgt spid="41166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411664"/>
                                        </p:tgtEl>
                                        <p:attrNameLst>
                                          <p:attrName>style.visibility</p:attrName>
                                        </p:attrNameLst>
                                      </p:cBhvr>
                                      <p:to>
                                        <p:strVal val="visible"/>
                                      </p:to>
                                    </p:set>
                                    <p:anim calcmode="lin" valueType="num">
                                      <p:cBhvr>
                                        <p:cTn id="17" dur="500" fill="hold"/>
                                        <p:tgtEl>
                                          <p:spTgt spid="411664"/>
                                        </p:tgtEl>
                                        <p:attrNameLst>
                                          <p:attrName>ppt_w</p:attrName>
                                        </p:attrNameLst>
                                      </p:cBhvr>
                                      <p:tavLst>
                                        <p:tav tm="0">
                                          <p:val>
                                            <p:fltVal val="0"/>
                                          </p:val>
                                        </p:tav>
                                        <p:tav tm="100000">
                                          <p:val>
                                            <p:strVal val="#ppt_w"/>
                                          </p:val>
                                        </p:tav>
                                      </p:tavLst>
                                    </p:anim>
                                    <p:anim calcmode="lin" valueType="num">
                                      <p:cBhvr>
                                        <p:cTn id="18" dur="500" fill="hold"/>
                                        <p:tgtEl>
                                          <p:spTgt spid="411664"/>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41166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a:xfrm>
            <a:off x="683568" y="304800"/>
            <a:ext cx="7992887" cy="1082675"/>
          </a:xfrm>
          <a:effectLst>
            <a:outerShdw dist="35921" dir="2700000" algn="ctr" rotWithShape="0">
              <a:schemeClr val="bg2"/>
            </a:outerShdw>
          </a:effectLst>
        </p:spPr>
        <p:txBody>
          <a:bodyPr>
            <a:normAutofit/>
          </a:bodyPr>
          <a:lstStyle/>
          <a:p>
            <a:pPr>
              <a:defRPr/>
            </a:pPr>
            <a:r>
              <a:rPr lang="tr-TR" dirty="0" smtClean="0"/>
              <a:t>Elektrik devresinin temelleri</a:t>
            </a:r>
            <a:endParaRPr lang="en-US" dirty="0"/>
          </a:p>
        </p:txBody>
      </p:sp>
      <p:sp>
        <p:nvSpPr>
          <p:cNvPr id="369667" name="Rectangle 3"/>
          <p:cNvSpPr>
            <a:spLocks noGrp="1" noChangeArrowheads="1"/>
          </p:cNvSpPr>
          <p:nvPr>
            <p:ph idx="1"/>
          </p:nvPr>
        </p:nvSpPr>
        <p:spPr>
          <a:xfrm>
            <a:off x="692150" y="1905000"/>
            <a:ext cx="7759700" cy="3536950"/>
          </a:xfrm>
        </p:spPr>
        <p:txBody>
          <a:bodyPr/>
          <a:lstStyle/>
          <a:p>
            <a:pPr>
              <a:defRPr/>
            </a:pPr>
            <a:r>
              <a:rPr lang="tr-TR" dirty="0" smtClean="0"/>
              <a:t>Gerilim (v</a:t>
            </a:r>
            <a:r>
              <a:rPr lang="en-US" dirty="0" err="1" smtClean="0"/>
              <a:t>olta</a:t>
            </a:r>
            <a:r>
              <a:rPr lang="tr-TR" dirty="0" smtClean="0"/>
              <a:t>j)</a:t>
            </a:r>
            <a:endParaRPr lang="en-US" dirty="0"/>
          </a:p>
          <a:p>
            <a:pPr lvl="1">
              <a:defRPr/>
            </a:pPr>
            <a:r>
              <a:rPr lang="en-US" dirty="0" err="1" smtClean="0"/>
              <a:t>Ele</a:t>
            </a:r>
            <a:r>
              <a:rPr lang="tr-TR" dirty="0" smtClean="0"/>
              <a:t>ktriksel basınç</a:t>
            </a:r>
            <a:endParaRPr lang="en-US" dirty="0"/>
          </a:p>
          <a:p>
            <a:pPr>
              <a:defRPr/>
            </a:pPr>
            <a:r>
              <a:rPr lang="en-US" dirty="0" err="1" smtClean="0"/>
              <a:t>Ampera</a:t>
            </a:r>
            <a:r>
              <a:rPr lang="tr-TR" dirty="0" smtClean="0"/>
              <a:t>j</a:t>
            </a:r>
            <a:endParaRPr lang="en-US" dirty="0"/>
          </a:p>
          <a:p>
            <a:pPr lvl="1">
              <a:defRPr/>
            </a:pPr>
            <a:r>
              <a:rPr lang="en-US" dirty="0" err="1" smtClean="0"/>
              <a:t>Ele</a:t>
            </a:r>
            <a:r>
              <a:rPr lang="tr-TR" dirty="0" smtClean="0"/>
              <a:t>k</a:t>
            </a:r>
            <a:r>
              <a:rPr lang="en-US" dirty="0" smtClean="0"/>
              <a:t>tri</a:t>
            </a:r>
            <a:r>
              <a:rPr lang="tr-TR" dirty="0" smtClean="0"/>
              <a:t>ksel akı oranı</a:t>
            </a:r>
            <a:endParaRPr lang="en-US" dirty="0"/>
          </a:p>
          <a:p>
            <a:pPr>
              <a:defRPr/>
            </a:pPr>
            <a:r>
              <a:rPr lang="tr-TR" dirty="0" smtClean="0"/>
              <a:t>E</a:t>
            </a:r>
            <a:r>
              <a:rPr lang="en-US" dirty="0" err="1" smtClean="0"/>
              <a:t>mpedan</a:t>
            </a:r>
            <a:r>
              <a:rPr lang="tr-TR" dirty="0" smtClean="0"/>
              <a:t>s</a:t>
            </a:r>
            <a:endParaRPr lang="en-US" dirty="0"/>
          </a:p>
          <a:p>
            <a:pPr lvl="1">
              <a:defRPr/>
            </a:pPr>
            <a:r>
              <a:rPr lang="tr-TR" dirty="0" smtClean="0"/>
              <a:t>Elektrik akımına karşı kısıtlama</a:t>
            </a:r>
            <a:endParaRPr lang="en-US" dirty="0"/>
          </a:p>
        </p:txBody>
      </p:sp>
      <p:sp>
        <p:nvSpPr>
          <p:cNvPr id="10" name="Slide Number Placeholder 9"/>
          <p:cNvSpPr>
            <a:spLocks noGrp="1"/>
          </p:cNvSpPr>
          <p:nvPr>
            <p:ph type="sldNum" sz="quarter" idx="12"/>
          </p:nvPr>
        </p:nvSpPr>
        <p:spPr/>
        <p:txBody>
          <a:bodyPr/>
          <a:lstStyle/>
          <a:p>
            <a:pPr>
              <a:defRPr/>
            </a:pPr>
            <a:fld id="{199AE699-EA6E-4632-83F5-A8388FAFECE9}" type="slidenum">
              <a:rPr lang="ar-SA" smtClean="0"/>
              <a:pPr>
                <a:defRPr/>
              </a:pPr>
              <a:t>9</a:t>
            </a:fld>
            <a:endParaRPr lang="en-US"/>
          </a:p>
        </p:txBody>
      </p:sp>
      <p:pic>
        <p:nvPicPr>
          <p:cNvPr id="369668" name="Picture 4"/>
          <p:cNvPicPr>
            <a:picLocks noChangeAspect="1" noChangeArrowheads="1"/>
          </p:cNvPicPr>
          <p:nvPr/>
        </p:nvPicPr>
        <p:blipFill>
          <a:blip r:embed="rId2" cstate="print"/>
          <a:srcRect/>
          <a:stretch>
            <a:fillRect/>
          </a:stretch>
        </p:blipFill>
        <p:spPr bwMode="auto">
          <a:xfrm>
            <a:off x="5867400" y="3733800"/>
            <a:ext cx="3048000" cy="1828800"/>
          </a:xfrm>
          <a:prstGeom prst="rect">
            <a:avLst/>
          </a:prstGeom>
          <a:noFill/>
          <a:ln w="9525">
            <a:noFill/>
            <a:miter lim="800000"/>
            <a:headEnd/>
            <a:tailEnd/>
          </a:ln>
        </p:spPr>
      </p:pic>
      <p:pic>
        <p:nvPicPr>
          <p:cNvPr id="369669" name="Picture 5"/>
          <p:cNvPicPr>
            <a:picLocks noChangeAspect="1" noChangeArrowheads="1"/>
          </p:cNvPicPr>
          <p:nvPr/>
        </p:nvPicPr>
        <p:blipFill>
          <a:blip r:embed="rId3" cstate="print"/>
          <a:srcRect/>
          <a:stretch>
            <a:fillRect/>
          </a:stretch>
        </p:blipFill>
        <p:spPr bwMode="auto">
          <a:xfrm>
            <a:off x="5867400" y="1676400"/>
            <a:ext cx="3048000" cy="1905000"/>
          </a:xfrm>
          <a:prstGeom prst="rect">
            <a:avLst/>
          </a:prstGeom>
          <a:noFill/>
          <a:ln w="9525">
            <a:noFill/>
            <a:miter lim="800000"/>
            <a:headEnd/>
            <a:tailEnd/>
          </a:ln>
        </p:spPr>
      </p:pic>
      <p:sp>
        <p:nvSpPr>
          <p:cNvPr id="369670" name="AutoShape 6"/>
          <p:cNvSpPr>
            <a:spLocks noChangeArrowheads="1"/>
          </p:cNvSpPr>
          <p:nvPr/>
        </p:nvSpPr>
        <p:spPr bwMode="auto">
          <a:xfrm>
            <a:off x="6934200" y="4038600"/>
            <a:ext cx="1219200" cy="152400"/>
          </a:xfrm>
          <a:prstGeom prst="rightArrow">
            <a:avLst>
              <a:gd name="adj1" fmla="val 50000"/>
              <a:gd name="adj2" fmla="val 200000"/>
            </a:avLst>
          </a:prstGeom>
          <a:solidFill>
            <a:schemeClr val="accent1"/>
          </a:solidFill>
          <a:ln w="12700" cap="sq">
            <a:solidFill>
              <a:schemeClr val="tx1"/>
            </a:solidFill>
            <a:miter lim="800000"/>
            <a:headEnd type="none" w="sm" len="sm"/>
            <a:tailEnd type="none" w="sm" len="sm"/>
          </a:ln>
        </p:spPr>
        <p:txBody>
          <a:bodyPr wrap="none" anchor="ctr"/>
          <a:lstStyle/>
          <a:p>
            <a:endParaRPr lang="ar-SA"/>
          </a:p>
        </p:txBody>
      </p:sp>
      <p:sp>
        <p:nvSpPr>
          <p:cNvPr id="369671" name="AutoShape 7"/>
          <p:cNvSpPr>
            <a:spLocks noChangeArrowheads="1"/>
          </p:cNvSpPr>
          <p:nvPr/>
        </p:nvSpPr>
        <p:spPr bwMode="auto">
          <a:xfrm rot="10800000">
            <a:off x="6934200" y="4648200"/>
            <a:ext cx="1219200" cy="152400"/>
          </a:xfrm>
          <a:prstGeom prst="rightArrow">
            <a:avLst>
              <a:gd name="adj1" fmla="val 50000"/>
              <a:gd name="adj2" fmla="val 200000"/>
            </a:avLst>
          </a:prstGeom>
          <a:solidFill>
            <a:schemeClr val="accent1"/>
          </a:solidFill>
          <a:ln w="12700" cap="sq">
            <a:solidFill>
              <a:schemeClr val="tx1"/>
            </a:solidFill>
            <a:miter lim="800000"/>
            <a:headEnd type="none" w="sm" len="sm"/>
            <a:tailEnd type="none" w="sm" len="sm"/>
          </a:ln>
        </p:spPr>
        <p:txBody>
          <a:bodyPr wrap="none" anchor="ctr"/>
          <a:lstStyle/>
          <a:p>
            <a:endParaRPr lang="ar-SA"/>
          </a:p>
        </p:txBody>
      </p:sp>
      <p:sp>
        <p:nvSpPr>
          <p:cNvPr id="369672" name="AutoShape 8"/>
          <p:cNvSpPr>
            <a:spLocks noChangeArrowheads="1"/>
          </p:cNvSpPr>
          <p:nvPr/>
        </p:nvSpPr>
        <p:spPr bwMode="auto">
          <a:xfrm rot="5400000">
            <a:off x="7924800" y="4343400"/>
            <a:ext cx="609600" cy="152400"/>
          </a:xfrm>
          <a:prstGeom prst="rightArrow">
            <a:avLst>
              <a:gd name="adj1" fmla="val 50000"/>
              <a:gd name="adj2" fmla="val 100000"/>
            </a:avLst>
          </a:prstGeom>
          <a:solidFill>
            <a:schemeClr val="accent1"/>
          </a:solidFill>
          <a:ln w="12700" cap="sq">
            <a:solidFill>
              <a:schemeClr val="tx1"/>
            </a:solidFill>
            <a:miter lim="800000"/>
            <a:headEnd type="none" w="sm" len="sm"/>
            <a:tailEnd type="none" w="sm" len="sm"/>
          </a:ln>
        </p:spPr>
        <p:txBody>
          <a:bodyPr wrap="none" anchor="ctr"/>
          <a:lstStyle/>
          <a:p>
            <a:endParaRPr lang="ar-SA"/>
          </a:p>
        </p:txBody>
      </p:sp>
      <p:pic>
        <p:nvPicPr>
          <p:cNvPr id="9" name="Picture 18"/>
          <p:cNvPicPr>
            <a:picLocks noChangeAspect="1" noChangeArrowheads="1"/>
          </p:cNvPicPr>
          <p:nvPr/>
        </p:nvPicPr>
        <p:blipFill>
          <a:blip r:embed="rId4" cstate="print"/>
          <a:srcRect/>
          <a:stretch>
            <a:fillRect/>
          </a:stretch>
        </p:blipFill>
        <p:spPr bwMode="auto">
          <a:xfrm>
            <a:off x="4000500" y="4786313"/>
            <a:ext cx="1752600" cy="1905000"/>
          </a:xfrm>
          <a:prstGeom prst="rect">
            <a:avLst/>
          </a:prstGeom>
          <a:noFill/>
          <a:ln w="9525">
            <a:noFill/>
            <a:miter lim="800000"/>
            <a:headEnd/>
            <a:tailEnd/>
          </a:ln>
        </p:spPr>
      </p:pic>
      <p:sp>
        <p:nvSpPr>
          <p:cNvPr id="12" name="Rectangle 4"/>
          <p:cNvSpPr>
            <a:spLocks noChangeArrowheads="1"/>
          </p:cNvSpPr>
          <p:nvPr/>
        </p:nvSpPr>
        <p:spPr bwMode="auto">
          <a:xfrm>
            <a:off x="468313" y="1520280"/>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42437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96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69669"/>
                                        </p:tgtEl>
                                        <p:attrNameLst>
                                          <p:attrName>style.visibility</p:attrName>
                                        </p:attrNameLst>
                                      </p:cBhvr>
                                      <p:to>
                                        <p:strVal val="visible"/>
                                      </p:to>
                                    </p:set>
                                    <p:animEffect transition="in" filter="blinds(horizontal)">
                                      <p:cBhvr>
                                        <p:cTn id="11" dur="500"/>
                                        <p:tgtEl>
                                          <p:spTgt spid="369669"/>
                                        </p:tgtEl>
                                      </p:cBhvr>
                                    </p:animEffect>
                                  </p:childTnLst>
                                </p:cTn>
                              </p:par>
                              <p:par>
                                <p:cTn id="12" presetID="1" presetClass="entr" presetSubtype="0" fill="hold" grpId="0" nodeType="withEffect">
                                  <p:stCondLst>
                                    <p:cond delay="0"/>
                                  </p:stCondLst>
                                  <p:childTnLst>
                                    <p:set>
                                      <p:cBhvr>
                                        <p:cTn id="13" dur="1" fill="hold">
                                          <p:stCondLst>
                                            <p:cond delay="499"/>
                                          </p:stCondLst>
                                        </p:cTn>
                                        <p:tgtEl>
                                          <p:spTgt spid="369667">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69667">
                                            <p:txEl>
                                              <p:pRg st="2" end="2"/>
                                            </p:txEl>
                                          </p:spTgt>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36966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69668"/>
                                        </p:tgtEl>
                                        <p:attrNameLst>
                                          <p:attrName>style.visibility</p:attrName>
                                        </p:attrNameLst>
                                      </p:cBhvr>
                                      <p:to>
                                        <p:strVal val="visible"/>
                                      </p:to>
                                    </p:set>
                                    <p:animEffect transition="in" filter="blinds(horizontal)">
                                      <p:cBhvr>
                                        <p:cTn id="25" dur="500"/>
                                        <p:tgtEl>
                                          <p:spTgt spid="369668"/>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grpId="0" nodeType="clickEffect">
                                  <p:stCondLst>
                                    <p:cond delay="0"/>
                                  </p:stCondLst>
                                  <p:childTnLst>
                                    <p:set>
                                      <p:cBhvr>
                                        <p:cTn id="29" dur="1" fill="hold">
                                          <p:stCondLst>
                                            <p:cond delay="0"/>
                                          </p:stCondLst>
                                        </p:cTn>
                                        <p:tgtEl>
                                          <p:spTgt spid="369670"/>
                                        </p:tgtEl>
                                        <p:attrNameLst>
                                          <p:attrName>style.visibility</p:attrName>
                                        </p:attrNameLst>
                                      </p:cBhvr>
                                      <p:to>
                                        <p:strVal val="visible"/>
                                      </p:to>
                                    </p:set>
                                    <p:animEffect transition="in" filter="strips(downRight)">
                                      <p:cBhvr>
                                        <p:cTn id="30" dur="500"/>
                                        <p:tgtEl>
                                          <p:spTgt spid="369670"/>
                                        </p:tgtEl>
                                      </p:cBhvr>
                                    </p:animEffect>
                                  </p:childTnLst>
                                </p:cTn>
                              </p:par>
                            </p:childTnLst>
                          </p:cTn>
                        </p:par>
                        <p:par>
                          <p:cTn id="31" fill="hold">
                            <p:stCondLst>
                              <p:cond delay="500"/>
                            </p:stCondLst>
                            <p:childTnLst>
                              <p:par>
                                <p:cTn id="32" presetID="18" presetClass="entr" presetSubtype="12" fill="hold" grpId="0" nodeType="afterEffect">
                                  <p:stCondLst>
                                    <p:cond delay="0"/>
                                  </p:stCondLst>
                                  <p:childTnLst>
                                    <p:set>
                                      <p:cBhvr>
                                        <p:cTn id="33" dur="1" fill="hold">
                                          <p:stCondLst>
                                            <p:cond delay="0"/>
                                          </p:stCondLst>
                                        </p:cTn>
                                        <p:tgtEl>
                                          <p:spTgt spid="369672"/>
                                        </p:tgtEl>
                                        <p:attrNameLst>
                                          <p:attrName>style.visibility</p:attrName>
                                        </p:attrNameLst>
                                      </p:cBhvr>
                                      <p:to>
                                        <p:strVal val="visible"/>
                                      </p:to>
                                    </p:set>
                                    <p:animEffect transition="in" filter="strips(downLeft)">
                                      <p:cBhvr>
                                        <p:cTn id="34" dur="500"/>
                                        <p:tgtEl>
                                          <p:spTgt spid="369672"/>
                                        </p:tgtEl>
                                      </p:cBhvr>
                                    </p:animEffect>
                                  </p:childTnLst>
                                </p:cTn>
                              </p:par>
                            </p:childTnLst>
                          </p:cTn>
                        </p:par>
                        <p:par>
                          <p:cTn id="35" fill="hold">
                            <p:stCondLst>
                              <p:cond delay="1000"/>
                            </p:stCondLst>
                            <p:childTnLst>
                              <p:par>
                                <p:cTn id="36" presetID="18" presetClass="entr" presetSubtype="12" fill="hold" grpId="0" nodeType="afterEffect">
                                  <p:stCondLst>
                                    <p:cond delay="0"/>
                                  </p:stCondLst>
                                  <p:childTnLst>
                                    <p:set>
                                      <p:cBhvr>
                                        <p:cTn id="37" dur="1" fill="hold">
                                          <p:stCondLst>
                                            <p:cond delay="0"/>
                                          </p:stCondLst>
                                        </p:cTn>
                                        <p:tgtEl>
                                          <p:spTgt spid="369671"/>
                                        </p:tgtEl>
                                        <p:attrNameLst>
                                          <p:attrName>style.visibility</p:attrName>
                                        </p:attrNameLst>
                                      </p:cBhvr>
                                      <p:to>
                                        <p:strVal val="visible"/>
                                      </p:to>
                                    </p:set>
                                    <p:animEffect transition="in" filter="strips(downLeft)">
                                      <p:cBhvr>
                                        <p:cTn id="38" dur="500"/>
                                        <p:tgtEl>
                                          <p:spTgt spid="369671"/>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69667">
                                            <p:txEl>
                                              <p:pRg st="4" end="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499"/>
                                          </p:stCondLst>
                                        </p:cTn>
                                        <p:tgtEl>
                                          <p:spTgt spid="369667">
                                            <p:txEl>
                                              <p:pRg st="5" end="5"/>
                                            </p:txEl>
                                          </p:spTgt>
                                        </p:tgtEl>
                                        <p:attrNameLst>
                                          <p:attrName>style.visibility</p:attrName>
                                        </p:attrNameLst>
                                      </p:cBhvr>
                                      <p:to>
                                        <p:strVal val="visible"/>
                                      </p:to>
                                    </p:se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667" grpId="0" build="p" autoUpdateAnimBg="0"/>
      <p:bldP spid="369670" grpId="0" animBg="1"/>
      <p:bldP spid="369671" grpId="0" animBg="1"/>
      <p:bldP spid="36967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plate_2">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Template_2</Template>
  <TotalTime>1539</TotalTime>
  <Words>1522</Words>
  <Application>Microsoft Office PowerPoint</Application>
  <PresentationFormat>Ekran Gösterisi (4:3)</PresentationFormat>
  <Paragraphs>391</Paragraphs>
  <Slides>46</Slides>
  <Notes>18</Notes>
  <HiddenSlides>0</HiddenSlides>
  <MMClips>1</MMClips>
  <ScaleCrop>false</ScaleCrop>
  <HeadingPairs>
    <vt:vector size="6" baseType="variant">
      <vt:variant>
        <vt:lpstr>Tema</vt:lpstr>
      </vt:variant>
      <vt:variant>
        <vt:i4>1</vt:i4>
      </vt:variant>
      <vt:variant>
        <vt:lpstr>Katıştırılmış OLE Hizmet Programları</vt:lpstr>
      </vt:variant>
      <vt:variant>
        <vt:i4>3</vt:i4>
      </vt:variant>
      <vt:variant>
        <vt:lpstr>Slayt Başlıkları</vt:lpstr>
      </vt:variant>
      <vt:variant>
        <vt:i4>46</vt:i4>
      </vt:variant>
    </vt:vector>
  </HeadingPairs>
  <TitlesOfParts>
    <vt:vector size="50" baseType="lpstr">
      <vt:lpstr>Template_2</vt:lpstr>
      <vt:lpstr>CorelPhotoPaint.Image.7</vt:lpstr>
      <vt:lpstr>Microsoft ClipArt Gallery</vt:lpstr>
      <vt:lpstr>Clip</vt:lpstr>
      <vt:lpstr>ELEKTRİKSEL GÜVENLİK</vt:lpstr>
      <vt:lpstr>İş ortamlarında bulunan tehlikeli enerji kaynakları</vt:lpstr>
      <vt:lpstr>Tehlike kontrol ilkeleri</vt:lpstr>
      <vt:lpstr>Kilitleme</vt:lpstr>
      <vt:lpstr>Kilitlendiği ve yeterli uyarı yapıldığı halde kazalara sebep olan “beş tehlike”</vt:lpstr>
      <vt:lpstr>Soru – 1: Elektrik nedir?</vt:lpstr>
      <vt:lpstr>Soru – 2 </vt:lpstr>
      <vt:lpstr>Elektriğin tehlikeleri</vt:lpstr>
      <vt:lpstr>Elektrik devresinin temelleri</vt:lpstr>
      <vt:lpstr>Elektrik devresinin temelleri</vt:lpstr>
      <vt:lpstr>Şokun nedenleri nelerdir?</vt:lpstr>
      <vt:lpstr>PowerPoint Sunusu</vt:lpstr>
      <vt:lpstr>PowerPoint Sunusu</vt:lpstr>
      <vt:lpstr>PowerPoint Sunusu</vt:lpstr>
      <vt:lpstr>Soru – 3 </vt:lpstr>
      <vt:lpstr>Elektriğin fizyolojik etkisi</vt:lpstr>
      <vt:lpstr>Elektriğin fizyolojik etkileri</vt:lpstr>
      <vt:lpstr>Bırak gitsin akımlarının frekansla değişimi</vt:lpstr>
      <vt:lpstr>Kazara elektriğe değmeyi önleme yolları</vt:lpstr>
      <vt:lpstr>Giriş noktasının akım dağılımındaki önemi</vt:lpstr>
      <vt:lpstr>Kaçak akım yolları</vt:lpstr>
      <vt:lpstr>Kaçak akım oluşumu</vt:lpstr>
      <vt:lpstr>Elektriksel tehlikelerden korunma yolları</vt:lpstr>
      <vt:lpstr>Koruma: Enerji hattı yoluyla</vt:lpstr>
      <vt:lpstr>Cihazlara bağlanan güç devreleri</vt:lpstr>
      <vt:lpstr>Topraklama hatalarından kaynaklanan makroşok</vt:lpstr>
      <vt:lpstr>Yaygın ölümcül elektriksel tehlikeler</vt:lpstr>
      <vt:lpstr>Yalıtım (izolasyon) trafosu makroşok tehlikelerine karşı koruma sağlar</vt:lpstr>
      <vt:lpstr>PowerPoint Sunusu</vt:lpstr>
      <vt:lpstr>Toprak hatası devre kesicisi - GFCI</vt:lpstr>
      <vt:lpstr>Koruma: Cihaz tasarımı yoluyla</vt:lpstr>
      <vt:lpstr>Çift yalıtımlı sistem</vt:lpstr>
      <vt:lpstr>Double insulation of electric motors</vt:lpstr>
      <vt:lpstr>Yalıtımlı kuvvetlendiricinin genel modeli</vt:lpstr>
      <vt:lpstr>Trafo yalıtımlı kuvvetlendirici</vt:lpstr>
      <vt:lpstr>Optik yalıtımlı bir sistemin eşdeğer devresi</vt:lpstr>
      <vt:lpstr>Kapasitif kuplajlı yalıtımlı kuvvetlendirici</vt:lpstr>
      <vt:lpstr>Yalıtımlı tek kullanımlık bir kan basıncı algılayıcısı</vt:lpstr>
      <vt:lpstr>IF ELECTROCUTION OCCURS</vt:lpstr>
      <vt:lpstr>PowerPoint Sunusu</vt:lpstr>
      <vt:lpstr>Elektriksel Güvenlik Kuralları</vt:lpstr>
      <vt:lpstr>PowerPoint Sunusu</vt:lpstr>
      <vt:lpstr>Soru 4: Resimdeki tehlikeleri belirleyiniz</vt:lpstr>
      <vt:lpstr>PowerPoint Sunusu</vt:lpstr>
      <vt:lpstr>SON TAVSİYE</vt:lpstr>
      <vt:lpstr>Soru 5: Aşağıdaki soruyu çözünüz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 Eğitiminde Tasarımın Önemi</dc:title>
  <dc:creator>Bahattin</dc:creator>
  <cp:lastModifiedBy>kadir</cp:lastModifiedBy>
  <cp:revision>77</cp:revision>
  <dcterms:created xsi:type="dcterms:W3CDTF">2013-01-02T13:34:36Z</dcterms:created>
  <dcterms:modified xsi:type="dcterms:W3CDTF">2013-11-29T05:53:02Z</dcterms:modified>
</cp:coreProperties>
</file>